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6" r:id="rId10"/>
    <p:sldId id="294" r:id="rId11"/>
    <p:sldId id="258" r:id="rId12"/>
    <p:sldId id="284" r:id="rId13"/>
    <p:sldId id="272" r:id="rId14"/>
    <p:sldId id="259" r:id="rId15"/>
    <p:sldId id="295" r:id="rId16"/>
    <p:sldId id="297" r:id="rId17"/>
    <p:sldId id="260" r:id="rId18"/>
    <p:sldId id="261" r:id="rId19"/>
    <p:sldId id="262" r:id="rId20"/>
    <p:sldId id="263" r:id="rId21"/>
    <p:sldId id="264" r:id="rId22"/>
    <p:sldId id="273" r:id="rId23"/>
    <p:sldId id="265" r:id="rId24"/>
    <p:sldId id="285" r:id="rId25"/>
    <p:sldId id="266" r:id="rId26"/>
    <p:sldId id="286" r:id="rId27"/>
    <p:sldId id="267" r:id="rId28"/>
    <p:sldId id="287" r:id="rId29"/>
    <p:sldId id="268" r:id="rId30"/>
    <p:sldId id="269" r:id="rId31"/>
    <p:sldId id="270" r:id="rId32"/>
    <p:sldId id="271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E5F3-29BD-492E-9A67-F29994D5F02C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CB6D-F27B-4A22-9D14-0021D1D0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symbaloo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www.bobrdobr.r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ymbaloo.com/home/mix/13ePBcdfKB" TargetMode="External"/><Relationship Id="rId5" Type="http://schemas.openxmlformats.org/officeDocument/2006/relationships/hyperlink" Target="http://www.100zakladok.ru/" TargetMode="External"/><Relationship Id="rId4" Type="http://schemas.openxmlformats.org/officeDocument/2006/relationships/hyperlink" Target="http://naidetsya.ru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lamber.ru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flick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lus.googlt.com/u/O/photos" TargetMode="External"/><Relationship Id="rId5" Type="http://schemas.openxmlformats.org/officeDocument/2006/relationships/hyperlink" Target="http://kalyamalya.ru/" TargetMode="External"/><Relationship Id="rId4" Type="http://schemas.openxmlformats.org/officeDocument/2006/relationships/hyperlink" Target="https://picasaweb.googlt.com/ho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tube.ru/" TargetMode="External"/><Relationship Id="rId2" Type="http://schemas.openxmlformats.org/officeDocument/2006/relationships/hyperlink" Target="http://youtub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vime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diopedia.su/" TargetMode="External"/><Relationship Id="rId2" Type="http://schemas.openxmlformats.org/officeDocument/2006/relationships/hyperlink" Target="http://rpod.r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uppod.ru/" TargetMode="External"/><Relationship Id="rId4" Type="http://schemas.openxmlformats.org/officeDocument/2006/relationships/hyperlink" Target="http://podfm.ru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/slideshare.net/cnmolysva/ss-2856009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u.scribd.com/" TargetMode="External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crocodoc.com/" TargetMode="External"/><Relationship Id="rId4" Type="http://schemas.openxmlformats.org/officeDocument/2006/relationships/hyperlink" Target="http://www.docme.r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topisi.ru/" TargetMode="External"/><Relationship Id="rId2" Type="http://schemas.openxmlformats.org/officeDocument/2006/relationships/hyperlink" Target="http://wikiwall.ru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ru.wikipedia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yandex.ru/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panoramio.com/" TargetMode="External"/><Relationship Id="rId4" Type="http://schemas.openxmlformats.org/officeDocument/2006/relationships/hyperlink" Target="http://www.google.com/intl/ru/earth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ubbl.us/" TargetMode="External"/><Relationship Id="rId2" Type="http://schemas.openxmlformats.org/officeDocument/2006/relationships/hyperlink" Target="http://www.mindmeister.com/ru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cacoo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ru.99polls.com/" TargetMode="External"/><Relationship Id="rId7" Type="http://schemas.openxmlformats.org/officeDocument/2006/relationships/hyperlink" Target="http://master-test.net/ru" TargetMode="External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ebanketa.com/" TargetMode="External"/><Relationship Id="rId5" Type="http://schemas.openxmlformats.org/officeDocument/2006/relationships/hyperlink" Target="http://www.anketer.ru/" TargetMode="External"/><Relationship Id="rId4" Type="http://schemas.openxmlformats.org/officeDocument/2006/relationships/hyperlink" Target="http://simpoll.ru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asstools.net/widgets/fishbone_5/uYnDO.htm" TargetMode="External"/><Relationship Id="rId3" Type="http://schemas.openxmlformats.org/officeDocument/2006/relationships/hyperlink" Target="http://learningapps.org/" TargetMode="External"/><Relationship Id="rId7" Type="http://schemas.openxmlformats.org/officeDocument/2006/relationships/hyperlink" Target="http://www.flashcardmachine.com/" TargetMode="External"/><Relationship Id="rId2" Type="http://schemas.openxmlformats.org/officeDocument/2006/relationships/hyperlink" Target="http://www.jigsawplane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ash-gear.com/npuz/" TargetMode="External"/><Relationship Id="rId5" Type="http://schemas.openxmlformats.org/officeDocument/2006/relationships/hyperlink" Target="http://www.classtools.net/" TargetMode="External"/><Relationship Id="rId4" Type="http://schemas.openxmlformats.org/officeDocument/2006/relationships/hyperlink" Target="http://puzzlecup.com/crossword-ru/" TargetMode="External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osketch.com/" TargetMode="External"/><Relationship Id="rId2" Type="http://schemas.openxmlformats.org/officeDocument/2006/relationships/hyperlink" Target="http://www.twiddl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Социальные сервисы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2" y="-18376"/>
            <a:ext cx="9119628" cy="68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Термин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Термин </a:t>
            </a:r>
            <a:r>
              <a:rPr lang="en-US" sz="2400" dirty="0" smtClean="0"/>
              <a:t>Web 2.0</a:t>
            </a:r>
            <a:r>
              <a:rPr lang="ru-RU" sz="2400" dirty="0" smtClean="0"/>
              <a:t> обозначает второе поколение сетевых сервисов, принципиальным отличием которых является то, что эти сервисы позволяют пользователю не только путешествовать по сети, но и совместно работать, размещая в сети текстовую и </a:t>
            </a:r>
            <a:r>
              <a:rPr lang="ru-RU" sz="2400" dirty="0" err="1" smtClean="0"/>
              <a:t>медиа</a:t>
            </a:r>
            <a:r>
              <a:rPr lang="ru-RU" sz="2400" dirty="0" smtClean="0"/>
              <a:t> информацию.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260648"/>
            <a:ext cx="847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573016"/>
            <a:ext cx="2186930" cy="200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Термин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Важным принципом сервисов </a:t>
            </a:r>
            <a:r>
              <a:rPr lang="en-US" sz="2400" dirty="0" smtClean="0"/>
              <a:t>Web 2</a:t>
            </a:r>
            <a:r>
              <a:rPr lang="ru-RU" sz="2400" dirty="0" smtClean="0"/>
              <a:t>.</a:t>
            </a:r>
            <a:r>
              <a:rPr lang="en-US" sz="2400" dirty="0" smtClean="0"/>
              <a:t>0</a:t>
            </a:r>
            <a:r>
              <a:rPr lang="ru-RU" sz="2400" dirty="0" smtClean="0"/>
              <a:t> является  - смешивание. Процесс смешивания представляет собой перемешивание и сливание программных возможностей каждого сервиса тем самым создавая один уникальный сервис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Термин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268760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 помощью </a:t>
            </a:r>
            <a:r>
              <a:rPr lang="en-US" sz="2400" dirty="0" smtClean="0"/>
              <a:t>Web 2.0</a:t>
            </a:r>
            <a:r>
              <a:rPr lang="ru-RU" sz="2400" dirty="0" smtClean="0"/>
              <a:t> можно организовать следующую коллективную деятельность: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Совместный поиск;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Совместное хранение закладок;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Создание и совместное использование </a:t>
            </a:r>
            <a:r>
              <a:rPr lang="ru-RU" sz="2400" dirty="0" err="1" smtClean="0"/>
              <a:t>медиа-материалов</a:t>
            </a:r>
            <a:r>
              <a:rPr lang="ru-RU" sz="2400" dirty="0" smtClean="0"/>
              <a:t> (фотографий, видео, аудиозаписей, ..);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Совместное создание и редактирование </a:t>
            </a:r>
            <a:r>
              <a:rPr lang="ru-RU" sz="2400" dirty="0" err="1" smtClean="0"/>
              <a:t>гипертекстогв</a:t>
            </a:r>
            <a:r>
              <a:rPr lang="ru-RU" sz="2400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Совместное редактирование и использование в сети текстовых документов, электронных таблиц, презентаций и других документов;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Совместное редактирование и использование карт и схем и т.д.</a:t>
            </a: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Основные составляющие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Основными составляющими </a:t>
            </a:r>
            <a:r>
              <a:rPr lang="en-US" sz="2400" dirty="0" smtClean="0"/>
              <a:t>Web 2.0</a:t>
            </a:r>
            <a:r>
              <a:rPr lang="ru-RU" sz="2400" dirty="0" smtClean="0"/>
              <a:t> являются:</a:t>
            </a:r>
          </a:p>
          <a:p>
            <a:r>
              <a:rPr lang="ru-RU" sz="2400" b="1" dirty="0" smtClean="0"/>
              <a:t>Технология </a:t>
            </a:r>
            <a:r>
              <a:rPr lang="en-US" sz="2400" b="1" dirty="0" smtClean="0"/>
              <a:t>Ajax</a:t>
            </a:r>
            <a:r>
              <a:rPr lang="ru-RU" sz="2400" b="1" dirty="0" smtClean="0"/>
              <a:t> </a:t>
            </a:r>
            <a:r>
              <a:rPr lang="ru-RU" sz="2400" dirty="0" smtClean="0"/>
              <a:t>– пользователю не нужно перезагружать страницы, чтобы увидеть изменения;</a:t>
            </a:r>
          </a:p>
          <a:p>
            <a:r>
              <a:rPr lang="ru-RU" sz="2400" b="1" dirty="0" smtClean="0"/>
              <a:t>Тэги</a:t>
            </a:r>
            <a:r>
              <a:rPr lang="ru-RU" sz="2400" dirty="0" smtClean="0"/>
              <a:t> – ключевые слова;</a:t>
            </a:r>
          </a:p>
          <a:p>
            <a:r>
              <a:rPr lang="ru-RU" sz="2400" b="1" dirty="0" smtClean="0"/>
              <a:t>Технология </a:t>
            </a:r>
            <a:r>
              <a:rPr lang="en-US" sz="2400" b="1" dirty="0" smtClean="0"/>
              <a:t>RSS</a:t>
            </a:r>
            <a:r>
              <a:rPr lang="ru-RU" sz="2400" b="1" dirty="0" smtClean="0"/>
              <a:t> </a:t>
            </a:r>
            <a:r>
              <a:rPr lang="ru-RU" sz="2400" dirty="0" smtClean="0"/>
              <a:t>– подписавшись на </a:t>
            </a:r>
            <a:r>
              <a:rPr lang="en-US" sz="2400" dirty="0" smtClean="0"/>
              <a:t>RSS</a:t>
            </a:r>
            <a:r>
              <a:rPr lang="ru-RU" sz="2400" dirty="0" smtClean="0"/>
              <a:t> сайта не надо каждый раз заходить на сайт, достаточно посмотреть на своем браузере канал новостей;</a:t>
            </a:r>
          </a:p>
          <a:p>
            <a:r>
              <a:rPr lang="ru-RU" sz="2400" b="1" dirty="0" err="1" smtClean="0"/>
              <a:t>Блоги</a:t>
            </a:r>
            <a:r>
              <a:rPr lang="ru-RU" sz="2400" dirty="0" smtClean="0"/>
              <a:t> – интерактивные сетевые дневники;</a:t>
            </a:r>
          </a:p>
          <a:p>
            <a:r>
              <a:rPr lang="ru-RU" sz="2400" b="1" dirty="0" smtClean="0"/>
              <a:t>Технология </a:t>
            </a:r>
            <a:r>
              <a:rPr lang="en-US" sz="2400" b="1" dirty="0" smtClean="0"/>
              <a:t>Wiki</a:t>
            </a:r>
            <a:r>
              <a:rPr lang="ru-RU" sz="2400" b="1" dirty="0" smtClean="0"/>
              <a:t> </a:t>
            </a:r>
            <a:r>
              <a:rPr lang="ru-RU" sz="2400" dirty="0" smtClean="0"/>
              <a:t>– предоставляет каждому пользователю возможность редактировать информацию на сайте;</a:t>
            </a:r>
          </a:p>
          <a:p>
            <a:r>
              <a:rPr lang="ru-RU" sz="2400" b="1" dirty="0" smtClean="0"/>
              <a:t>Технология </a:t>
            </a:r>
            <a:r>
              <a:rPr lang="en-US" sz="2400" b="1" dirty="0" smtClean="0"/>
              <a:t>FOAF</a:t>
            </a:r>
            <a:r>
              <a:rPr lang="ru-RU" sz="2400" b="1" dirty="0" smtClean="0"/>
              <a:t> </a:t>
            </a:r>
            <a:r>
              <a:rPr lang="ru-RU" sz="2400" dirty="0" smtClean="0"/>
              <a:t>– дает пользователю возможность подписаться на новости и материалы тех пользователей, которые находятся в «списке друзей».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3473" y="0"/>
            <a:ext cx="97309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5894" y="0"/>
            <a:ext cx="927578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809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Средства для хранения закладок </a:t>
            </a:r>
            <a:r>
              <a:rPr lang="ru-RU" sz="2400" dirty="0" smtClean="0"/>
              <a:t>– средства для хранения ссылок на </a:t>
            </a:r>
            <a:r>
              <a:rPr lang="en-US" sz="2400" dirty="0" smtClean="0"/>
              <a:t>web</a:t>
            </a:r>
            <a:r>
              <a:rPr lang="ru-RU" sz="2400" dirty="0" smtClean="0"/>
              <a:t>-страницы, которые Вы регулярно посещаете.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Это: 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Хранилище ссылок на учебные материалы. Преподаватели и обучаемые могут вместе вести поиск необходимых материалов.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Ссылки полезных сайтов для себя, будут доступны в любом месте и дома, и на работе.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ru-RU" sz="2400" dirty="0" smtClean="0"/>
              <a:t>Ссылки: </a:t>
            </a:r>
            <a:r>
              <a:rPr lang="en-US" sz="2400" dirty="0" smtClean="0">
                <a:hlinkClick r:id="rId2"/>
              </a:rPr>
              <a:t>http://www.bobrdobr.ru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	http://www.symbaloo.com/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	http://naidetsya.ru/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	http://www.100zakladok.ru/</a:t>
            </a:r>
            <a:endParaRPr lang="en-US" sz="2400" dirty="0" smtClean="0"/>
          </a:p>
          <a:p>
            <a:r>
              <a:rPr lang="ru-RU" sz="2400" dirty="0" smtClean="0"/>
              <a:t>Ссылки на социальные сервисы для педагогов:</a:t>
            </a:r>
          </a:p>
          <a:p>
            <a:r>
              <a:rPr lang="en-US" sz="2400" dirty="0" smtClean="0">
                <a:hlinkClick r:id="rId6"/>
              </a:rPr>
              <a:t>http://www.symbaloo.com/home/mix/13ePBcbfKB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221088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1988840"/>
            <a:ext cx="400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64704"/>
            <a:ext cx="820891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Социальные </a:t>
            </a:r>
            <a:r>
              <a:rPr lang="ru-RU" sz="2400" dirty="0" err="1" smtClean="0"/>
              <a:t>фотосервисы</a:t>
            </a:r>
            <a:r>
              <a:rPr lang="ru-RU" sz="2400" dirty="0" smtClean="0"/>
              <a:t> – сервисы, предназначенные для публикации, хранения, просмотра и комментирования изображений. Могут использоваться персонально или с </a:t>
            </a:r>
            <a:r>
              <a:rPr lang="ru-RU" sz="2400" dirty="0" err="1" smtClean="0"/>
              <a:t>с</a:t>
            </a:r>
            <a:r>
              <a:rPr lang="ru-RU" sz="2400" dirty="0" smtClean="0"/>
              <a:t> коллективным доступом. Это: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источники учебных материалов;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публикация, хранение, комментирование творческих </a:t>
            </a:r>
            <a:r>
              <a:rPr lang="ru-RU" sz="2400" dirty="0" err="1" smtClean="0"/>
              <a:t>фото-работ</a:t>
            </a:r>
            <a:r>
              <a:rPr lang="ru-RU" sz="2400" dirty="0" smtClean="0"/>
              <a:t> и рисунков обучаемых;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средство для совместной учебной деятельности обучаемых из нескольких учебных заведений или городов (создание галереи).</a:t>
            </a:r>
          </a:p>
          <a:p>
            <a:r>
              <a:rPr lang="ru-RU" sz="2400" b="1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http://Flickr.com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http://flamber.ru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https://picasaweb.googlt.com/home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http://kalyamalya.ru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http://plus.googlt.com/u/O/photos</a:t>
            </a:r>
            <a:endParaRPr lang="en-US" sz="2400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509120"/>
            <a:ext cx="890647" cy="33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Социальные </a:t>
            </a:r>
            <a:r>
              <a:rPr lang="ru-RU" sz="2400" b="1" dirty="0" err="1" smtClean="0"/>
              <a:t>видеосервисы</a:t>
            </a:r>
            <a:r>
              <a:rPr lang="ru-RU" sz="2400" b="1" dirty="0" smtClean="0"/>
              <a:t> </a:t>
            </a:r>
            <a:r>
              <a:rPr lang="ru-RU" sz="2400" dirty="0" smtClean="0"/>
              <a:t>– сервисы, предназначенные для публикации, хранения, просмотра и комментирования видео.  Используются: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самостоятельной исследовательской, творческой деятельности обучаемых, основанной на поиске и обмене видеоматериалами, а так же размещении собственных видеоматериалов в процессе совместной деятельности удаленных участников учебной группы.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в качестве источников учебных материалов, видео-лекций, учебных фильмов и т.д.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публикации и хранения творческих видео-работ обучаемых.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комментирования и обсуждения видео.</a:t>
            </a:r>
          </a:p>
          <a:p>
            <a:r>
              <a:rPr lang="ru-RU" sz="2400" b="1" dirty="0" smtClean="0"/>
              <a:t>	Ссылки: </a:t>
            </a:r>
            <a:r>
              <a:rPr lang="en-US" sz="2400" dirty="0" smtClean="0">
                <a:hlinkClick r:id="rId2"/>
              </a:rPr>
              <a:t>http://youtube.com</a:t>
            </a:r>
            <a:r>
              <a:rPr lang="en-US" sz="2400" dirty="0" smtClean="0"/>
              <a:t>;</a:t>
            </a:r>
          </a:p>
          <a:p>
            <a:r>
              <a:rPr lang="ru-RU" sz="2400" dirty="0" smtClean="0">
                <a:hlinkClick r:id="rId3"/>
              </a:rPr>
              <a:t>	</a:t>
            </a:r>
            <a:r>
              <a:rPr lang="en-US" sz="2400" dirty="0" smtClean="0">
                <a:hlinkClick r:id="rId3"/>
              </a:rPr>
              <a:t>http://www.rutube.ru</a:t>
            </a:r>
            <a:r>
              <a:rPr lang="en-US" sz="2400" dirty="0" smtClean="0"/>
              <a:t>;</a:t>
            </a:r>
          </a:p>
          <a:p>
            <a:r>
              <a:rPr lang="ru-RU" sz="2400" dirty="0" smtClean="0">
                <a:hlinkClick r:id="rId4"/>
              </a:rPr>
              <a:t>	</a:t>
            </a:r>
            <a:r>
              <a:rPr lang="en-US" sz="2400" dirty="0" smtClean="0">
                <a:hlinkClick r:id="rId4"/>
              </a:rPr>
              <a:t>http://vimeo.com/</a:t>
            </a:r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445224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91683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</a:t>
            </a:r>
            <a:r>
              <a:rPr lang="ru-RU" sz="2400" dirty="0" smtClean="0"/>
              <a:t>2.0 – это методика проектирования систем, которые путем учета сетевых взаимодействий, становятся тем лучше, чем больше людей ими пользуются. Важной чертой </a:t>
            </a:r>
            <a:r>
              <a:rPr lang="en-US" sz="2400" dirty="0" smtClean="0"/>
              <a:t>Web 2.0</a:t>
            </a:r>
            <a:r>
              <a:rPr lang="ru-RU" sz="2400" dirty="0" smtClean="0"/>
              <a:t> является принцип привлечения пользователей к наполнению и многоразовому использованию </a:t>
            </a:r>
            <a:r>
              <a:rPr lang="ru-RU" sz="2400" dirty="0" err="1" smtClean="0"/>
              <a:t>контента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Термин </a:t>
            </a:r>
            <a:r>
              <a:rPr lang="en-US" sz="2400" dirty="0" smtClean="0"/>
              <a:t>Web</a:t>
            </a:r>
            <a:r>
              <a:rPr lang="ru-RU" sz="2400" dirty="0" smtClean="0"/>
              <a:t>2.0  обозначает проекты и сервисы, активно развиваемые и улучшаемые самими пользователями: </a:t>
            </a:r>
            <a:r>
              <a:rPr lang="ru-RU" sz="2400" dirty="0" err="1" smtClean="0"/>
              <a:t>блоги</a:t>
            </a:r>
            <a:r>
              <a:rPr lang="ru-RU" sz="2400" dirty="0" smtClean="0"/>
              <a:t>, </a:t>
            </a:r>
            <a:r>
              <a:rPr lang="en-US" sz="2400" dirty="0" smtClean="0"/>
              <a:t>wiki</a:t>
            </a:r>
            <a:r>
              <a:rPr lang="ru-RU" sz="2400" dirty="0" smtClean="0"/>
              <a:t>, социальные сети и т.д.</a:t>
            </a:r>
            <a:endParaRPr lang="ru-RU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48680"/>
            <a:ext cx="847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Термин </a:t>
            </a:r>
            <a:r>
              <a:rPr kumimoji="0" lang="en-US" sz="4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Web 2.0</a:t>
            </a:r>
            <a:endParaRPr kumimoji="0" lang="ru-RU" sz="44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0648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Социальные </a:t>
            </a:r>
            <a:r>
              <a:rPr lang="ru-RU" sz="2400" b="1" dirty="0" err="1" smtClean="0"/>
              <a:t>аудиосервисы</a:t>
            </a:r>
            <a:r>
              <a:rPr lang="ru-RU" sz="2400" b="1" dirty="0" smtClean="0"/>
              <a:t> </a:t>
            </a:r>
            <a:r>
              <a:rPr lang="ru-RU" sz="2400" dirty="0" smtClean="0"/>
              <a:t>– сервисы, предназначенные для публикации, хранения, прослушивания и комментирования аудиозаписей. </a:t>
            </a:r>
            <a:endParaRPr lang="en-US" sz="2400" dirty="0" smtClean="0"/>
          </a:p>
          <a:p>
            <a:r>
              <a:rPr lang="ru-RU" sz="2400" dirty="0" smtClean="0"/>
              <a:t>Используются: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в качестве источника учебных материалов, аудио-лекций и т.п.;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публикации и хранения творческих аудио-работ обучаемых (аудио-театр, школьное радио и т.п.);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комментирования и обсуждения аудио.</a:t>
            </a:r>
          </a:p>
          <a:p>
            <a:r>
              <a:rPr lang="ru-RU" sz="2400" b="1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http://rpod.ru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http://www.audiopedia.su/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http://podfm.ru/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http://uppod.ru/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437112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856357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Сервисы для создания и</a:t>
            </a:r>
            <a:r>
              <a:rPr lang="en-US" sz="2400" b="1" dirty="0" smtClean="0"/>
              <a:t>/</a:t>
            </a:r>
            <a:r>
              <a:rPr lang="ru-RU" sz="2400" b="1" dirty="0" smtClean="0"/>
              <a:t>или хранения презентаций </a:t>
            </a:r>
            <a:r>
              <a:rPr lang="ru-RU" sz="2400" dirty="0" smtClean="0"/>
              <a:t>– социальные сервисы, предназначенные для публикации, хранения, просмотра и комментирования </a:t>
            </a:r>
            <a:r>
              <a:rPr lang="ru-RU" sz="2400" dirty="0" err="1" smtClean="0"/>
              <a:t>мультимедийных</a:t>
            </a:r>
            <a:r>
              <a:rPr lang="ru-RU" sz="2400" dirty="0" smtClean="0"/>
              <a:t> презентаций, в том числе, со звуком и эффектами (на некоторых сервисах). Есть возможность вставки в </a:t>
            </a:r>
            <a:r>
              <a:rPr lang="ru-RU" sz="2400" dirty="0" err="1" smtClean="0"/>
              <a:t>блоги</a:t>
            </a:r>
            <a:r>
              <a:rPr lang="ru-RU" sz="2400" dirty="0" smtClean="0"/>
              <a:t> и сайты с помощью кода. </a:t>
            </a:r>
          </a:p>
          <a:p>
            <a:r>
              <a:rPr lang="ru-RU" sz="2400" dirty="0" smtClean="0"/>
              <a:t>Используются: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В качестве источника учебных материалов;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публикации и хранения творческих работ обучаемых и преподавателей;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обмена разработками к занятиям для преподавателей;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комментирования и обсуждения презентаций.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861048"/>
            <a:ext cx="5112568" cy="189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2" y="1844824"/>
            <a:ext cx="77048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Презентация «Бесплатный пакет программ для образования </a:t>
            </a:r>
            <a:r>
              <a:rPr lang="en-US" sz="2400" b="1" dirty="0" smtClean="0"/>
              <a:t>Microsoft Learning Suite</a:t>
            </a:r>
            <a:r>
              <a:rPr lang="ru-RU" sz="2400" b="1" dirty="0" smtClean="0"/>
              <a:t>» </a:t>
            </a:r>
            <a:r>
              <a:rPr lang="en-US" sz="2400" dirty="0" smtClean="0">
                <a:hlinkClick r:id="rId3"/>
              </a:rPr>
              <a:t>http://www/slideshare.net/cnmolysva/ss-28560097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Ссылки:</a:t>
            </a:r>
            <a:endParaRPr lang="en-US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Сервисы для создания и</a:t>
            </a:r>
            <a:r>
              <a:rPr lang="en-US" sz="2400" b="1" dirty="0" smtClean="0"/>
              <a:t>/</a:t>
            </a:r>
            <a:r>
              <a:rPr lang="ru-RU" sz="2400" b="1" dirty="0" smtClean="0"/>
              <a:t>или хранения документов </a:t>
            </a:r>
            <a:r>
              <a:rPr lang="ru-RU" sz="2400" dirty="0" smtClean="0"/>
              <a:t>– социальные сервисы, предназначенные для совместного создания и редактирования документов: текстов, презентаций, таблиц и рисунков. </a:t>
            </a:r>
            <a:r>
              <a:rPr lang="en-US" sz="2400" b="1" dirty="0" smtClean="0"/>
              <a:t>	</a:t>
            </a:r>
            <a:endParaRPr lang="ru-RU" sz="2400" b="1" dirty="0" smtClean="0"/>
          </a:p>
          <a:p>
            <a:r>
              <a:rPr lang="ru-RU" sz="2400" b="1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https://drive.google.com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http://ru.scribd.com/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http://www.docme.ru/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https://crocodoc.com/</a:t>
            </a:r>
            <a:endParaRPr lang="en-US" sz="2400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420888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268760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Сервисы для создания и</a:t>
            </a:r>
            <a:r>
              <a:rPr lang="en-US" sz="2400" b="1" dirty="0" smtClean="0"/>
              <a:t>/</a:t>
            </a:r>
            <a:r>
              <a:rPr lang="ru-RU" sz="2400" b="1" dirty="0" smtClean="0"/>
              <a:t>или хранения документов используется</a:t>
            </a:r>
            <a:r>
              <a:rPr lang="ru-RU" sz="24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организации и поддержки документооборота учащихся;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для совместного редактирования любых документов проектной деятельности обучающихся и преподавателей;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проведения и поддержки аудиторных занятий (например, создания, совместного редактирования и публикации текстов с рисунками, схемами, иллюстрациями: эссе, сказок, рассказов и т.д.);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совместного создания «карт знаний» в рамках учебной деятельности;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создания интерактивных рабочих листов.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82089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Вики (</a:t>
            </a:r>
            <a:r>
              <a:rPr lang="en-US" sz="2400" b="1" dirty="0" smtClean="0"/>
              <a:t>Wiki</a:t>
            </a:r>
            <a:r>
              <a:rPr lang="ru-RU" sz="2400" b="1" dirty="0" smtClean="0"/>
              <a:t>)-сервисы </a:t>
            </a:r>
            <a:r>
              <a:rPr lang="ru-RU" sz="2400" dirty="0" smtClean="0"/>
              <a:t>– социальные сервисы, позволяющие любому пользователю редактировать текст сайта (писать, вносить изменения, удалять, создавать ссылки на новые статьи). Используется: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электронный вариант представления учебных материалов;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совместного создания виртуальных краеведческих и экологических экскурсий обучающихся;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коллективного создания творческих работ – сказок, стихотворений, эссе;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коллективного создания преподавательских, студенческих энциклопедий;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для проведения локальных и сетевых семинаров;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создания коллективных стенгазет. </a:t>
            </a:r>
            <a:endParaRPr lang="en-US" sz="2400" dirty="0" smtClean="0"/>
          </a:p>
          <a:p>
            <a:r>
              <a:rPr lang="en-US" sz="2200" dirty="0" smtClean="0"/>
              <a:t>	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916832"/>
            <a:ext cx="468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Вики (</a:t>
            </a:r>
            <a:r>
              <a:rPr lang="en-US" sz="2400" b="1" dirty="0" smtClean="0"/>
              <a:t>Wiki</a:t>
            </a:r>
            <a:r>
              <a:rPr lang="ru-RU" sz="2400" b="1" dirty="0" smtClean="0"/>
              <a:t>)-сервисы </a:t>
            </a:r>
          </a:p>
          <a:p>
            <a:endParaRPr lang="ru-RU" sz="2400" dirty="0" smtClean="0"/>
          </a:p>
          <a:p>
            <a:r>
              <a:rPr lang="ru-RU" sz="2400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http://wikiwall.ru/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http://letopisi.ru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http://ru.wikipedia.org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92896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Социальные </a:t>
            </a:r>
            <a:r>
              <a:rPr lang="ru-RU" sz="2400" b="1" dirty="0" err="1" smtClean="0"/>
              <a:t>геосервисы</a:t>
            </a:r>
            <a:r>
              <a:rPr lang="ru-RU" sz="2400" b="1" dirty="0" smtClean="0"/>
              <a:t> </a:t>
            </a:r>
            <a:r>
              <a:rPr lang="ru-RU" sz="2400" dirty="0" smtClean="0"/>
              <a:t>– сервисы, которые позволяют находить, отмечать, комментировать, снабжать фотографиями различные объекты в любом месте на изображении Земного шара с достаточно высокой точностью. Используется: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источник карт и изображений местности при изучении географии, истории, краеведения, иностранных языков;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платформа для решения исследовательских задач по различным предметам, связанным с вычислением расстояний, подбором кратчайшего пути, сравнением особенностей разных местностей и т.д.;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платформа для проведения сетевых проектов (</a:t>
            </a:r>
            <a:r>
              <a:rPr lang="ru-RU" sz="2400" dirty="0" err="1" smtClean="0"/>
              <a:t>вебквестов</a:t>
            </a:r>
            <a:r>
              <a:rPr lang="ru-RU" sz="2400" dirty="0" smtClean="0"/>
              <a:t>), связанных с угадыванием и поиском различных географических пунктов Земли.</a:t>
            </a:r>
            <a:endParaRPr lang="ru-RU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1844824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400" b="1" dirty="0" smtClean="0"/>
              <a:t> Социальные </a:t>
            </a:r>
            <a:r>
              <a:rPr lang="ru-RU" sz="2400" b="1" dirty="0" err="1" smtClean="0"/>
              <a:t>геосервисы</a:t>
            </a:r>
            <a:r>
              <a:rPr lang="ru-RU" sz="2400" b="1" dirty="0" smtClean="0"/>
              <a:t> </a:t>
            </a:r>
          </a:p>
          <a:p>
            <a:r>
              <a:rPr lang="ru-RU" sz="2400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http://maps.google.com/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http://maps.yandex.ru/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http://www.google.com/intl/ru/earth/index.html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http://www.panoramio.com/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2132856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Сервисы для создания Карт знаний (</a:t>
            </a:r>
            <a:r>
              <a:rPr lang="ru-RU" sz="2400" dirty="0" err="1" smtClean="0"/>
              <a:t>Интеллект-карт</a:t>
            </a:r>
            <a:r>
              <a:rPr lang="ru-RU" sz="2400" dirty="0" smtClean="0"/>
              <a:t>, </a:t>
            </a:r>
            <a:r>
              <a:rPr lang="en-US" sz="2400" dirty="0" smtClean="0"/>
              <a:t>Mind map</a:t>
            </a:r>
            <a:r>
              <a:rPr lang="ru-RU" sz="2400" dirty="0" smtClean="0"/>
              <a:t>) – социальные сервисы для создания карт знаний.</a:t>
            </a:r>
          </a:p>
          <a:p>
            <a:r>
              <a:rPr lang="ru-RU" sz="2400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http://www.mindmeister.com/ru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https://bubbl.us/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https://cacoo.com</a:t>
            </a:r>
            <a:endParaRPr lang="en-US" sz="2400" dirty="0" smtClean="0"/>
          </a:p>
          <a:p>
            <a:r>
              <a:rPr lang="ru-RU" sz="2400" dirty="0" smtClean="0"/>
              <a:t>Предназначен: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переработки и систематизации информации (например, для установления связей между объектами, для создания электронного конспекта, опорных схем и т.д.)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источник учебных материалов;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Как средство для решения классификационных задач.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132856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3669"/>
            <a:ext cx="9342516" cy="70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8488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Сервисы для создания опросов и тестов –</a:t>
            </a:r>
            <a:r>
              <a:rPr lang="ru-RU" sz="2200" dirty="0" err="1" smtClean="0"/>
              <a:t>онлайн-сервисы</a:t>
            </a:r>
            <a:r>
              <a:rPr lang="ru-RU" sz="2200" dirty="0" smtClean="0"/>
              <a:t>, предназначенные для создания опросных форм и тестов.</a:t>
            </a:r>
          </a:p>
          <a:p>
            <a:r>
              <a:rPr lang="ru-RU" sz="2200" dirty="0" smtClean="0"/>
              <a:t>	Ссылки:</a:t>
            </a:r>
          </a:p>
          <a:p>
            <a:r>
              <a:rPr lang="en-US" sz="2200" dirty="0" smtClean="0">
                <a:hlinkClick r:id="rId2"/>
              </a:rPr>
              <a:t>https://drive.google.com</a:t>
            </a:r>
            <a:r>
              <a:rPr lang="en-US" sz="2200" dirty="0" smtClean="0"/>
              <a:t> – </a:t>
            </a:r>
            <a:r>
              <a:rPr lang="ru-RU" sz="2200" dirty="0" smtClean="0"/>
              <a:t>Формы </a:t>
            </a:r>
            <a:r>
              <a:rPr lang="en-US" sz="2200" dirty="0" smtClean="0"/>
              <a:t>Google</a:t>
            </a:r>
          </a:p>
          <a:p>
            <a:r>
              <a:rPr lang="en-US" sz="2200" dirty="0" smtClean="0">
                <a:hlinkClick r:id="rId3"/>
              </a:rPr>
              <a:t>http://ru.99polls.com/</a:t>
            </a:r>
            <a:endParaRPr lang="en-US" sz="2200" dirty="0" smtClean="0"/>
          </a:p>
          <a:p>
            <a:r>
              <a:rPr lang="en-US" sz="2200" dirty="0" smtClean="0">
                <a:hlinkClick r:id="rId4"/>
              </a:rPr>
              <a:t>http://simpoll.ru/</a:t>
            </a:r>
            <a:endParaRPr lang="en-US" sz="2200" dirty="0" smtClean="0"/>
          </a:p>
          <a:p>
            <a:r>
              <a:rPr lang="en-US" sz="2200" dirty="0" smtClean="0">
                <a:hlinkClick r:id="rId5"/>
              </a:rPr>
              <a:t>http://www.anketer.ru/</a:t>
            </a:r>
            <a:endParaRPr lang="en-US" sz="2200" dirty="0" smtClean="0"/>
          </a:p>
          <a:p>
            <a:r>
              <a:rPr lang="en-US" sz="2200" dirty="0" smtClean="0">
                <a:hlinkClick r:id="rId6"/>
              </a:rPr>
              <a:t>http://webanketa.com</a:t>
            </a:r>
            <a:endParaRPr lang="en-US" sz="2200" dirty="0" smtClean="0"/>
          </a:p>
          <a:p>
            <a:r>
              <a:rPr lang="en-US" sz="2200" dirty="0" smtClean="0">
                <a:hlinkClick r:id="rId7"/>
              </a:rPr>
              <a:t>http://master-test.net/ru</a:t>
            </a:r>
            <a:endParaRPr lang="en-US" sz="2200" dirty="0" smtClean="0"/>
          </a:p>
          <a:p>
            <a:r>
              <a:rPr lang="ru-RU" sz="2200" dirty="0" smtClean="0"/>
              <a:t> Используется:</a:t>
            </a:r>
          </a:p>
          <a:p>
            <a:r>
              <a:rPr lang="ru-RU" sz="2200" dirty="0" smtClean="0"/>
              <a:t>Для создания и проведения тестов по учебным предметам;</a:t>
            </a:r>
          </a:p>
          <a:p>
            <a:r>
              <a:rPr lang="ru-RU" sz="2200" dirty="0" smtClean="0"/>
              <a:t>Для записи</a:t>
            </a:r>
            <a:r>
              <a:rPr lang="en-US" sz="2200" dirty="0" smtClean="0"/>
              <a:t>/</a:t>
            </a:r>
            <a:r>
              <a:rPr lang="ru-RU" sz="2200" dirty="0" smtClean="0"/>
              <a:t>регистрации на мероприятие (семинар, конференцию ит.д.);</a:t>
            </a:r>
          </a:p>
          <a:p>
            <a:r>
              <a:rPr lang="ru-RU" sz="2200" dirty="0" smtClean="0"/>
              <a:t>Для проведения опросов и анкетирования (сбор данных, </a:t>
            </a:r>
            <a:r>
              <a:rPr lang="ru-RU" sz="2200" dirty="0" err="1" smtClean="0"/>
              <a:t>опросник</a:t>
            </a:r>
            <a:r>
              <a:rPr lang="ru-RU" sz="2200" dirty="0" smtClean="0"/>
              <a:t> обратной связи, </a:t>
            </a:r>
            <a:r>
              <a:rPr lang="ru-RU" sz="2200" dirty="0" err="1" smtClean="0"/>
              <a:t>опросники</a:t>
            </a:r>
            <a:r>
              <a:rPr lang="ru-RU" sz="2200" dirty="0" smtClean="0"/>
              <a:t> удовлетворенности, исследования).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1844824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813690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Сервисы для создания дидактических игр</a:t>
            </a:r>
            <a:endParaRPr lang="ru-RU" sz="2400" dirty="0" smtClean="0"/>
          </a:p>
          <a:p>
            <a:r>
              <a:rPr lang="ru-RU" sz="2400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http://www.jigsawplanet.com/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http://learningapps.org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http://puzzlecup.com/crossword-ru/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http://www.classtools.net/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http://www.flash-gear.com/npuz/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http://www.flashcardmachine.com/</a:t>
            </a:r>
            <a:endParaRPr lang="en-US" sz="2400" dirty="0" smtClean="0"/>
          </a:p>
          <a:p>
            <a:r>
              <a:rPr lang="ru-RU" sz="2400" dirty="0" smtClean="0"/>
              <a:t>Используется: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 для создания дидактических материалов к урокам;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самостоятельной проверки и закрепления знаний в игровой форме.</a:t>
            </a:r>
          </a:p>
          <a:p>
            <a:r>
              <a:rPr lang="ru-RU" sz="2400" dirty="0" err="1" smtClean="0"/>
              <a:t>Фишбоун</a:t>
            </a:r>
            <a:r>
              <a:rPr lang="ru-RU" sz="2400" dirty="0" smtClean="0"/>
              <a:t> «Федеральная раздробленность на Руси»</a:t>
            </a:r>
          </a:p>
          <a:p>
            <a:r>
              <a:rPr lang="en-US" sz="2400" dirty="0" smtClean="0">
                <a:hlinkClick r:id="rId8"/>
              </a:rPr>
              <a:t>http://www.classtools.net/widgets/fishbone_5/uYnDO.htm</a:t>
            </a:r>
            <a:endParaRPr lang="en-US" sz="24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1700808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Сервисы для совместного творчества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	Ссылки:</a:t>
            </a:r>
          </a:p>
          <a:p>
            <a:r>
              <a:rPr lang="en-US" sz="2400" dirty="0" smtClean="0">
                <a:hlinkClick r:id="rId2"/>
              </a:rPr>
              <a:t>http://www.twiddla.com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http://cosketch.com</a:t>
            </a:r>
            <a:endParaRPr lang="en-US" sz="2400" dirty="0" smtClean="0"/>
          </a:p>
          <a:p>
            <a:r>
              <a:rPr lang="ru-RU" sz="2400" dirty="0" smtClean="0"/>
              <a:t>Используется: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мозгового штурма на расстоянии;</a:t>
            </a:r>
          </a:p>
          <a:p>
            <a:pPr>
              <a:buFont typeface="Wingdings" pitchFamily="2" charset="2"/>
              <a:buChar char="ü"/>
            </a:pPr>
            <a:r>
              <a:rPr lang="ru-RU" sz="2400" dirty="0" smtClean="0"/>
              <a:t>Для совместного рисования.</a:t>
            </a:r>
          </a:p>
          <a:p>
            <a:r>
              <a:rPr lang="ru-RU" sz="2400" i="1" dirty="0" smtClean="0"/>
              <a:t>Рисунок – результат совместного творчества слушателей курсов по сервисам </a:t>
            </a:r>
            <a:r>
              <a:rPr lang="en-US" sz="2400" i="1" dirty="0" err="1" smtClean="0"/>
              <a:t>Wev</a:t>
            </a:r>
            <a:r>
              <a:rPr lang="en-US" sz="2400" i="1" dirty="0" smtClean="0"/>
              <a:t> 2.0</a:t>
            </a:r>
            <a:endParaRPr lang="ru-RU" sz="2400" i="1" dirty="0" smtClean="0"/>
          </a:p>
          <a:p>
            <a:r>
              <a:rPr lang="en-US" sz="2400" dirty="0" smtClean="0"/>
              <a:t>http://drive.google.com/file/d/0B4A_x48RyEVbMGY2aFBxaHY5Wms/edit</a:t>
            </a:r>
            <a:r>
              <a:rPr lang="ru-RU" sz="2400" dirty="0" smtClean="0"/>
              <a:t>?</a:t>
            </a:r>
            <a:r>
              <a:rPr lang="en-US" sz="2400" dirty="0" err="1" smtClean="0"/>
              <a:t>usp</a:t>
            </a:r>
            <a:r>
              <a:rPr lang="en-US" sz="2400" dirty="0" smtClean="0"/>
              <a:t>=sharing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276872"/>
            <a:ext cx="62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9" y="1052736"/>
            <a:ext cx="911470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21" y="1340768"/>
            <a:ext cx="87873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234465" cy="20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80928"/>
            <a:ext cx="8280920" cy="37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3248"/>
            <a:ext cx="8480895" cy="454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99" y="1196752"/>
            <a:ext cx="884580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605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47801"/>
            <a:ext cx="8568952" cy="3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58668"/>
            <a:ext cx="8784976" cy="90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2965201"/>
            <a:ext cx="8640959" cy="118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681804"/>
            <a:ext cx="8640960" cy="90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26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92159" cy="101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4904"/>
            <a:ext cx="8496944" cy="2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128387" cy="236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3757387"/>
            <a:ext cx="8136904" cy="238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Виды сервисов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 2.0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654" y="1916832"/>
            <a:ext cx="842869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60" y="0"/>
            <a:ext cx="9064140" cy="691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73436"/>
            <a:ext cx="9144000" cy="70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722" y="0"/>
            <a:ext cx="934344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245150" cy="678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8" y="0"/>
            <a:ext cx="90949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579"/>
            <a:ext cx="9143999" cy="69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5434"/>
            <a:ext cx="9144000" cy="68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" y="0"/>
            <a:ext cx="91391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43" y="0"/>
            <a:ext cx="916868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1036</Words>
  <Application>Microsoft Office PowerPoint</Application>
  <PresentationFormat>Экран (4:3)</PresentationFormat>
  <Paragraphs>186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Тема Office</vt:lpstr>
      <vt:lpstr>Социальные сервисы Web 2.0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Термин Web 2.0</vt:lpstr>
      <vt:lpstr>Термин Web 2.0</vt:lpstr>
      <vt:lpstr>Термин Web 2.0</vt:lpstr>
      <vt:lpstr>Основные составляющие Web 2.0</vt:lpstr>
      <vt:lpstr>Слайд 15</vt:lpstr>
      <vt:lpstr>Слайд 16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Виды сервисов Web 2.0</vt:lpstr>
      <vt:lpstr>Слайд 43</vt:lpstr>
      <vt:lpstr>Слайд 44</vt:lpstr>
      <vt:lpstr>Слайд 45</vt:lpstr>
      <vt:lpstr>Слайд 46</vt:lpstr>
      <vt:lpstr>Слайд 47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Социальные сервисы Web 2.0</dc:title>
  <dc:creator>hp</dc:creator>
  <cp:lastModifiedBy>hp</cp:lastModifiedBy>
  <cp:revision>60</cp:revision>
  <dcterms:created xsi:type="dcterms:W3CDTF">2019-12-02T19:33:12Z</dcterms:created>
  <dcterms:modified xsi:type="dcterms:W3CDTF">2021-11-25T11:19:43Z</dcterms:modified>
</cp:coreProperties>
</file>