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3" r:id="rId3"/>
    <p:sldId id="274" r:id="rId4"/>
    <p:sldId id="257" r:id="rId5"/>
    <p:sldId id="258" r:id="rId6"/>
    <p:sldId id="259" r:id="rId7"/>
    <p:sldId id="260" r:id="rId8"/>
    <p:sldId id="261" r:id="rId9"/>
    <p:sldId id="262" r:id="rId10"/>
    <p:sldId id="263" r:id="rId11"/>
    <p:sldId id="264" r:id="rId12"/>
    <p:sldId id="269" r:id="rId13"/>
    <p:sldId id="266" r:id="rId14"/>
    <p:sldId id="267" r:id="rId15"/>
    <p:sldId id="268" r:id="rId16"/>
    <p:sldId id="270" r:id="rId17"/>
    <p:sldId id="271" r:id="rId18"/>
    <p:sldId id="272" r:id="rId19"/>
    <p:sldId id="275"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58" autoAdjust="0"/>
    <p:restoredTop sz="94660"/>
  </p:normalViewPr>
  <p:slideViewPr>
    <p:cSldViewPr snapToGrid="0">
      <p:cViewPr varScale="1">
        <p:scale>
          <a:sx n="59" d="100"/>
          <a:sy n="59" d="100"/>
        </p:scale>
        <p:origin x="12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79BE6-6A88-4363-97A5-E416C13EEE6C}" type="datetimeFigureOut">
              <a:rPr kumimoji="1" lang="ja-JP" altLang="en-US" smtClean="0"/>
              <a:t>2025/6/11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83E326-62A9-48F6-9670-F04AA1644DEA}" type="slidenum">
              <a:rPr kumimoji="1" lang="ja-JP" altLang="en-US" smtClean="0"/>
              <a:t>‹#›</a:t>
            </a:fld>
            <a:endParaRPr kumimoji="1" lang="ja-JP" altLang="en-US"/>
          </a:p>
        </p:txBody>
      </p:sp>
    </p:spTree>
    <p:extLst>
      <p:ext uri="{BB962C8B-B14F-4D97-AF65-F5344CB8AC3E}">
        <p14:creationId xmlns:p14="http://schemas.microsoft.com/office/powerpoint/2010/main" val="343835915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4AF1DF-7D87-2486-49DD-B9C6114F797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F252DA3-72C1-D778-7481-917221DA40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1DBAB60-857F-690A-EE11-964F10854755}"/>
              </a:ext>
            </a:extLst>
          </p:cNvPr>
          <p:cNvSpPr>
            <a:spLocks noGrp="1"/>
          </p:cNvSpPr>
          <p:nvPr>
            <p:ph type="dt" sz="half" idx="10"/>
          </p:nvPr>
        </p:nvSpPr>
        <p:spPr/>
        <p:txBody>
          <a:bodyPr/>
          <a:lstStyle/>
          <a:p>
            <a:fld id="{6602C6BF-B21C-4C99-9A94-FCDA48DA4544}" type="datetime1">
              <a:rPr kumimoji="1" lang="ja-JP" altLang="en-US" smtClean="0"/>
              <a:t>2025/6/11</a:t>
            </a:fld>
            <a:endParaRPr kumimoji="1" lang="ja-JP" altLang="en-US"/>
          </a:p>
        </p:txBody>
      </p:sp>
      <p:sp>
        <p:nvSpPr>
          <p:cNvPr id="5" name="フッター プレースホルダー 4">
            <a:extLst>
              <a:ext uri="{FF2B5EF4-FFF2-40B4-BE49-F238E27FC236}">
                <a16:creationId xmlns:a16="http://schemas.microsoft.com/office/drawing/2014/main" id="{D5C8025D-F31D-74EF-03C0-7F7F120722B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A10E77-B09C-2350-968A-27F3B5586A75}"/>
              </a:ext>
            </a:extLst>
          </p:cNvPr>
          <p:cNvSpPr>
            <a:spLocks noGrp="1"/>
          </p:cNvSpPr>
          <p:nvPr>
            <p:ph type="sldNum" sz="quarter" idx="12"/>
          </p:nvPr>
        </p:nvSpPr>
        <p:spPr/>
        <p:txBody>
          <a:bodyPr/>
          <a:lstStyle/>
          <a:p>
            <a:fld id="{109B51CC-1565-4605-9463-9B5B58CA28D8}" type="slidenum">
              <a:rPr kumimoji="1" lang="ja-JP" altLang="en-US" smtClean="0"/>
              <a:t>‹#›</a:t>
            </a:fld>
            <a:endParaRPr kumimoji="1" lang="ja-JP" altLang="en-US"/>
          </a:p>
        </p:txBody>
      </p:sp>
    </p:spTree>
    <p:extLst>
      <p:ext uri="{BB962C8B-B14F-4D97-AF65-F5344CB8AC3E}">
        <p14:creationId xmlns:p14="http://schemas.microsoft.com/office/powerpoint/2010/main" val="2294995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A9D4F1-231A-C0A0-0AFD-A4F071FE65E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79A91AD-13A3-EE13-8F72-24A238172ED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E2A65E-D0FE-A29C-82AC-CB9FA14F16C7}"/>
              </a:ext>
            </a:extLst>
          </p:cNvPr>
          <p:cNvSpPr>
            <a:spLocks noGrp="1"/>
          </p:cNvSpPr>
          <p:nvPr>
            <p:ph type="dt" sz="half" idx="10"/>
          </p:nvPr>
        </p:nvSpPr>
        <p:spPr/>
        <p:txBody>
          <a:bodyPr/>
          <a:lstStyle/>
          <a:p>
            <a:fld id="{233BC425-1FD7-42BE-B50B-93D0BB84FC05}" type="datetime1">
              <a:rPr kumimoji="1" lang="ja-JP" altLang="en-US" smtClean="0"/>
              <a:t>2025/6/11</a:t>
            </a:fld>
            <a:endParaRPr kumimoji="1" lang="ja-JP" altLang="en-US"/>
          </a:p>
        </p:txBody>
      </p:sp>
      <p:sp>
        <p:nvSpPr>
          <p:cNvPr id="5" name="フッター プレースホルダー 4">
            <a:extLst>
              <a:ext uri="{FF2B5EF4-FFF2-40B4-BE49-F238E27FC236}">
                <a16:creationId xmlns:a16="http://schemas.microsoft.com/office/drawing/2014/main" id="{B60DD88E-03EB-979A-31C4-D5F31B6BFD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954D5C-D0D3-8457-720A-0C8491C2CB8D}"/>
              </a:ext>
            </a:extLst>
          </p:cNvPr>
          <p:cNvSpPr>
            <a:spLocks noGrp="1"/>
          </p:cNvSpPr>
          <p:nvPr>
            <p:ph type="sldNum" sz="quarter" idx="12"/>
          </p:nvPr>
        </p:nvSpPr>
        <p:spPr/>
        <p:txBody>
          <a:bodyPr/>
          <a:lstStyle/>
          <a:p>
            <a:fld id="{109B51CC-1565-4605-9463-9B5B58CA28D8}" type="slidenum">
              <a:rPr kumimoji="1" lang="ja-JP" altLang="en-US" smtClean="0"/>
              <a:t>‹#›</a:t>
            </a:fld>
            <a:endParaRPr kumimoji="1" lang="ja-JP" altLang="en-US"/>
          </a:p>
        </p:txBody>
      </p:sp>
    </p:spTree>
    <p:extLst>
      <p:ext uri="{BB962C8B-B14F-4D97-AF65-F5344CB8AC3E}">
        <p14:creationId xmlns:p14="http://schemas.microsoft.com/office/powerpoint/2010/main" val="3720543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A628099-88E4-C3B6-EE8D-EE4FFB4E422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622C678-C717-E9AA-594F-7CFC75C2550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0BF498-8768-85A8-02E3-A7B49521F9AE}"/>
              </a:ext>
            </a:extLst>
          </p:cNvPr>
          <p:cNvSpPr>
            <a:spLocks noGrp="1"/>
          </p:cNvSpPr>
          <p:nvPr>
            <p:ph type="dt" sz="half" idx="10"/>
          </p:nvPr>
        </p:nvSpPr>
        <p:spPr/>
        <p:txBody>
          <a:bodyPr/>
          <a:lstStyle/>
          <a:p>
            <a:fld id="{75E62329-2F31-4783-A7B0-BF5194C45F4A}" type="datetime1">
              <a:rPr kumimoji="1" lang="ja-JP" altLang="en-US" smtClean="0"/>
              <a:t>2025/6/11</a:t>
            </a:fld>
            <a:endParaRPr kumimoji="1" lang="ja-JP" altLang="en-US"/>
          </a:p>
        </p:txBody>
      </p:sp>
      <p:sp>
        <p:nvSpPr>
          <p:cNvPr id="5" name="フッター プレースホルダー 4">
            <a:extLst>
              <a:ext uri="{FF2B5EF4-FFF2-40B4-BE49-F238E27FC236}">
                <a16:creationId xmlns:a16="http://schemas.microsoft.com/office/drawing/2014/main" id="{AF11DC45-5B58-94C3-BAD0-0958A36F555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6EB24F-2C9C-1EBE-E66D-7FE1BBD765D6}"/>
              </a:ext>
            </a:extLst>
          </p:cNvPr>
          <p:cNvSpPr>
            <a:spLocks noGrp="1"/>
          </p:cNvSpPr>
          <p:nvPr>
            <p:ph type="sldNum" sz="quarter" idx="12"/>
          </p:nvPr>
        </p:nvSpPr>
        <p:spPr/>
        <p:txBody>
          <a:bodyPr/>
          <a:lstStyle/>
          <a:p>
            <a:fld id="{109B51CC-1565-4605-9463-9B5B58CA28D8}" type="slidenum">
              <a:rPr kumimoji="1" lang="ja-JP" altLang="en-US" smtClean="0"/>
              <a:t>‹#›</a:t>
            </a:fld>
            <a:endParaRPr kumimoji="1" lang="ja-JP" altLang="en-US"/>
          </a:p>
        </p:txBody>
      </p:sp>
    </p:spTree>
    <p:extLst>
      <p:ext uri="{BB962C8B-B14F-4D97-AF65-F5344CB8AC3E}">
        <p14:creationId xmlns:p14="http://schemas.microsoft.com/office/powerpoint/2010/main" val="3139404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5DC86B-ED04-ADDA-7E97-EF3E07060FF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EE8BAA9-317D-8460-AD9A-01772DAB102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226DC5-3D3E-DC64-D252-E15CB6652C88}"/>
              </a:ext>
            </a:extLst>
          </p:cNvPr>
          <p:cNvSpPr>
            <a:spLocks noGrp="1"/>
          </p:cNvSpPr>
          <p:nvPr>
            <p:ph type="dt" sz="half" idx="10"/>
          </p:nvPr>
        </p:nvSpPr>
        <p:spPr/>
        <p:txBody>
          <a:bodyPr/>
          <a:lstStyle/>
          <a:p>
            <a:fld id="{988F00B0-345C-470D-9F69-7525CD54812F}" type="datetime1">
              <a:rPr kumimoji="1" lang="ja-JP" altLang="en-US" smtClean="0"/>
              <a:t>2025/6/11</a:t>
            </a:fld>
            <a:endParaRPr kumimoji="1" lang="ja-JP" altLang="en-US"/>
          </a:p>
        </p:txBody>
      </p:sp>
      <p:sp>
        <p:nvSpPr>
          <p:cNvPr id="5" name="フッター プレースホルダー 4">
            <a:extLst>
              <a:ext uri="{FF2B5EF4-FFF2-40B4-BE49-F238E27FC236}">
                <a16:creationId xmlns:a16="http://schemas.microsoft.com/office/drawing/2014/main" id="{DFC2F1ED-A125-BC08-D116-E00DF03976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6DE84E8-9A09-1BFE-1034-D86665673E13}"/>
              </a:ext>
            </a:extLst>
          </p:cNvPr>
          <p:cNvSpPr>
            <a:spLocks noGrp="1"/>
          </p:cNvSpPr>
          <p:nvPr>
            <p:ph type="sldNum" sz="quarter" idx="12"/>
          </p:nvPr>
        </p:nvSpPr>
        <p:spPr/>
        <p:txBody>
          <a:bodyPr/>
          <a:lstStyle/>
          <a:p>
            <a:fld id="{109B51CC-1565-4605-9463-9B5B58CA28D8}" type="slidenum">
              <a:rPr kumimoji="1" lang="ja-JP" altLang="en-US" smtClean="0"/>
              <a:t>‹#›</a:t>
            </a:fld>
            <a:endParaRPr kumimoji="1" lang="ja-JP" altLang="en-US"/>
          </a:p>
        </p:txBody>
      </p:sp>
    </p:spTree>
    <p:extLst>
      <p:ext uri="{BB962C8B-B14F-4D97-AF65-F5344CB8AC3E}">
        <p14:creationId xmlns:p14="http://schemas.microsoft.com/office/powerpoint/2010/main" val="1804499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8F306B-42AD-F765-BEBC-65872BA91F6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D27FCF6-4930-C358-60D7-95795ACB14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3B8351E-9423-8C81-CC0C-837F597EC1D9}"/>
              </a:ext>
            </a:extLst>
          </p:cNvPr>
          <p:cNvSpPr>
            <a:spLocks noGrp="1"/>
          </p:cNvSpPr>
          <p:nvPr>
            <p:ph type="dt" sz="half" idx="10"/>
          </p:nvPr>
        </p:nvSpPr>
        <p:spPr/>
        <p:txBody>
          <a:bodyPr/>
          <a:lstStyle/>
          <a:p>
            <a:fld id="{D3BA0AA4-835A-492E-A8A8-C06B08DA4229}" type="datetime1">
              <a:rPr kumimoji="1" lang="ja-JP" altLang="en-US" smtClean="0"/>
              <a:t>2025/6/11</a:t>
            </a:fld>
            <a:endParaRPr kumimoji="1" lang="ja-JP" altLang="en-US"/>
          </a:p>
        </p:txBody>
      </p:sp>
      <p:sp>
        <p:nvSpPr>
          <p:cNvPr id="5" name="フッター プレースホルダー 4">
            <a:extLst>
              <a:ext uri="{FF2B5EF4-FFF2-40B4-BE49-F238E27FC236}">
                <a16:creationId xmlns:a16="http://schemas.microsoft.com/office/drawing/2014/main" id="{9DE72B31-5AC8-284B-2E57-F8F5FE4392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0C991F-E459-45A7-29CC-B42812B611BD}"/>
              </a:ext>
            </a:extLst>
          </p:cNvPr>
          <p:cNvSpPr>
            <a:spLocks noGrp="1"/>
          </p:cNvSpPr>
          <p:nvPr>
            <p:ph type="sldNum" sz="quarter" idx="12"/>
          </p:nvPr>
        </p:nvSpPr>
        <p:spPr/>
        <p:txBody>
          <a:bodyPr/>
          <a:lstStyle/>
          <a:p>
            <a:fld id="{109B51CC-1565-4605-9463-9B5B58CA28D8}" type="slidenum">
              <a:rPr kumimoji="1" lang="ja-JP" altLang="en-US" smtClean="0"/>
              <a:t>‹#›</a:t>
            </a:fld>
            <a:endParaRPr kumimoji="1" lang="ja-JP" altLang="en-US"/>
          </a:p>
        </p:txBody>
      </p:sp>
    </p:spTree>
    <p:extLst>
      <p:ext uri="{BB962C8B-B14F-4D97-AF65-F5344CB8AC3E}">
        <p14:creationId xmlns:p14="http://schemas.microsoft.com/office/powerpoint/2010/main" val="226491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24665A-1B00-0B80-702B-FCE14EB0074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DD6C053-625F-7543-63C3-9350BE5E4AD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92F55E9-5CB2-C20D-5CA0-24A58E11A90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C6BFB20-6C8D-5DB4-A5EC-52F421CE589C}"/>
              </a:ext>
            </a:extLst>
          </p:cNvPr>
          <p:cNvSpPr>
            <a:spLocks noGrp="1"/>
          </p:cNvSpPr>
          <p:nvPr>
            <p:ph type="dt" sz="half" idx="10"/>
          </p:nvPr>
        </p:nvSpPr>
        <p:spPr/>
        <p:txBody>
          <a:bodyPr/>
          <a:lstStyle/>
          <a:p>
            <a:fld id="{A2F6C693-7F3A-4DD6-B7DD-0A586C47F6FF}" type="datetime1">
              <a:rPr kumimoji="1" lang="ja-JP" altLang="en-US" smtClean="0"/>
              <a:t>2025/6/11</a:t>
            </a:fld>
            <a:endParaRPr kumimoji="1" lang="ja-JP" altLang="en-US"/>
          </a:p>
        </p:txBody>
      </p:sp>
      <p:sp>
        <p:nvSpPr>
          <p:cNvPr id="6" name="フッター プレースホルダー 5">
            <a:extLst>
              <a:ext uri="{FF2B5EF4-FFF2-40B4-BE49-F238E27FC236}">
                <a16:creationId xmlns:a16="http://schemas.microsoft.com/office/drawing/2014/main" id="{6627B321-1B08-DFD6-A507-216816C6429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5AB81A0-ADA7-28B0-BE3A-A584132B223E}"/>
              </a:ext>
            </a:extLst>
          </p:cNvPr>
          <p:cNvSpPr>
            <a:spLocks noGrp="1"/>
          </p:cNvSpPr>
          <p:nvPr>
            <p:ph type="sldNum" sz="quarter" idx="12"/>
          </p:nvPr>
        </p:nvSpPr>
        <p:spPr/>
        <p:txBody>
          <a:bodyPr/>
          <a:lstStyle/>
          <a:p>
            <a:fld id="{109B51CC-1565-4605-9463-9B5B58CA28D8}" type="slidenum">
              <a:rPr kumimoji="1" lang="ja-JP" altLang="en-US" smtClean="0"/>
              <a:t>‹#›</a:t>
            </a:fld>
            <a:endParaRPr kumimoji="1" lang="ja-JP" altLang="en-US"/>
          </a:p>
        </p:txBody>
      </p:sp>
    </p:spTree>
    <p:extLst>
      <p:ext uri="{BB962C8B-B14F-4D97-AF65-F5344CB8AC3E}">
        <p14:creationId xmlns:p14="http://schemas.microsoft.com/office/powerpoint/2010/main" val="275073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5D720B-3C7F-8DD7-4C49-AF48A95959C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12BC37-237C-6937-3DE8-784697F836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BC5B02E-9053-EAE4-8CF7-B085D893BC1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EB524E3-B71A-387A-F2DF-A3E0DF7682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EF99B12-57C1-961D-21A2-7260D58A79B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6457889-5795-B963-7CDC-A3F1AF9EFEE2}"/>
              </a:ext>
            </a:extLst>
          </p:cNvPr>
          <p:cNvSpPr>
            <a:spLocks noGrp="1"/>
          </p:cNvSpPr>
          <p:nvPr>
            <p:ph type="dt" sz="half" idx="10"/>
          </p:nvPr>
        </p:nvSpPr>
        <p:spPr/>
        <p:txBody>
          <a:bodyPr/>
          <a:lstStyle/>
          <a:p>
            <a:fld id="{5D08D3C7-2BEF-47E3-9B11-05C124B5733F}" type="datetime1">
              <a:rPr kumimoji="1" lang="ja-JP" altLang="en-US" smtClean="0"/>
              <a:t>2025/6/11</a:t>
            </a:fld>
            <a:endParaRPr kumimoji="1" lang="ja-JP" altLang="en-US"/>
          </a:p>
        </p:txBody>
      </p:sp>
      <p:sp>
        <p:nvSpPr>
          <p:cNvPr id="8" name="フッター プレースホルダー 7">
            <a:extLst>
              <a:ext uri="{FF2B5EF4-FFF2-40B4-BE49-F238E27FC236}">
                <a16:creationId xmlns:a16="http://schemas.microsoft.com/office/drawing/2014/main" id="{4C4828DB-9E53-10C5-208A-DAAF483BB6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540E9D9-C6A8-6490-0FA1-2BE6653083B3}"/>
              </a:ext>
            </a:extLst>
          </p:cNvPr>
          <p:cNvSpPr>
            <a:spLocks noGrp="1"/>
          </p:cNvSpPr>
          <p:nvPr>
            <p:ph type="sldNum" sz="quarter" idx="12"/>
          </p:nvPr>
        </p:nvSpPr>
        <p:spPr/>
        <p:txBody>
          <a:bodyPr/>
          <a:lstStyle/>
          <a:p>
            <a:fld id="{109B51CC-1565-4605-9463-9B5B58CA28D8}" type="slidenum">
              <a:rPr kumimoji="1" lang="ja-JP" altLang="en-US" smtClean="0"/>
              <a:t>‹#›</a:t>
            </a:fld>
            <a:endParaRPr kumimoji="1" lang="ja-JP" altLang="en-US"/>
          </a:p>
        </p:txBody>
      </p:sp>
    </p:spTree>
    <p:extLst>
      <p:ext uri="{BB962C8B-B14F-4D97-AF65-F5344CB8AC3E}">
        <p14:creationId xmlns:p14="http://schemas.microsoft.com/office/powerpoint/2010/main" val="43056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ED8239-F29A-FFFF-4833-56B0D314173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6D67935-2DAE-5408-56A0-68DFA2F03663}"/>
              </a:ext>
            </a:extLst>
          </p:cNvPr>
          <p:cNvSpPr>
            <a:spLocks noGrp="1"/>
          </p:cNvSpPr>
          <p:nvPr>
            <p:ph type="dt" sz="half" idx="10"/>
          </p:nvPr>
        </p:nvSpPr>
        <p:spPr/>
        <p:txBody>
          <a:bodyPr/>
          <a:lstStyle/>
          <a:p>
            <a:fld id="{55A51154-94BD-486A-8B7D-B03BF902DE74}" type="datetime1">
              <a:rPr kumimoji="1" lang="ja-JP" altLang="en-US" smtClean="0"/>
              <a:t>2025/6/11</a:t>
            </a:fld>
            <a:endParaRPr kumimoji="1" lang="ja-JP" altLang="en-US"/>
          </a:p>
        </p:txBody>
      </p:sp>
      <p:sp>
        <p:nvSpPr>
          <p:cNvPr id="4" name="フッター プレースホルダー 3">
            <a:extLst>
              <a:ext uri="{FF2B5EF4-FFF2-40B4-BE49-F238E27FC236}">
                <a16:creationId xmlns:a16="http://schemas.microsoft.com/office/drawing/2014/main" id="{8CDA90CC-B661-DE3E-F6F9-2C3266DE710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27AAB58-428B-838C-320B-351E50002207}"/>
              </a:ext>
            </a:extLst>
          </p:cNvPr>
          <p:cNvSpPr>
            <a:spLocks noGrp="1"/>
          </p:cNvSpPr>
          <p:nvPr>
            <p:ph type="sldNum" sz="quarter" idx="12"/>
          </p:nvPr>
        </p:nvSpPr>
        <p:spPr/>
        <p:txBody>
          <a:bodyPr/>
          <a:lstStyle/>
          <a:p>
            <a:fld id="{109B51CC-1565-4605-9463-9B5B58CA28D8}" type="slidenum">
              <a:rPr kumimoji="1" lang="ja-JP" altLang="en-US" smtClean="0"/>
              <a:t>‹#›</a:t>
            </a:fld>
            <a:endParaRPr kumimoji="1" lang="ja-JP" altLang="en-US"/>
          </a:p>
        </p:txBody>
      </p:sp>
    </p:spTree>
    <p:extLst>
      <p:ext uri="{BB962C8B-B14F-4D97-AF65-F5344CB8AC3E}">
        <p14:creationId xmlns:p14="http://schemas.microsoft.com/office/powerpoint/2010/main" val="2261783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456E583-C84A-548F-1B86-45D7D87DD911}"/>
              </a:ext>
            </a:extLst>
          </p:cNvPr>
          <p:cNvSpPr>
            <a:spLocks noGrp="1"/>
          </p:cNvSpPr>
          <p:nvPr>
            <p:ph type="dt" sz="half" idx="10"/>
          </p:nvPr>
        </p:nvSpPr>
        <p:spPr/>
        <p:txBody>
          <a:bodyPr/>
          <a:lstStyle/>
          <a:p>
            <a:fld id="{D5AE3C76-D1E8-433B-9E38-D7170E198CD8}" type="datetime1">
              <a:rPr kumimoji="1" lang="ja-JP" altLang="en-US" smtClean="0"/>
              <a:t>2025/6/11</a:t>
            </a:fld>
            <a:endParaRPr kumimoji="1" lang="ja-JP" altLang="en-US"/>
          </a:p>
        </p:txBody>
      </p:sp>
      <p:sp>
        <p:nvSpPr>
          <p:cNvPr id="3" name="フッター プレースホルダー 2">
            <a:extLst>
              <a:ext uri="{FF2B5EF4-FFF2-40B4-BE49-F238E27FC236}">
                <a16:creationId xmlns:a16="http://schemas.microsoft.com/office/drawing/2014/main" id="{30A0497B-AC59-C09D-3B81-BA4F3945071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8F0C497-1218-47AC-8ADB-7AAB5C115E94}"/>
              </a:ext>
            </a:extLst>
          </p:cNvPr>
          <p:cNvSpPr>
            <a:spLocks noGrp="1"/>
          </p:cNvSpPr>
          <p:nvPr>
            <p:ph type="sldNum" sz="quarter" idx="12"/>
          </p:nvPr>
        </p:nvSpPr>
        <p:spPr/>
        <p:txBody>
          <a:bodyPr/>
          <a:lstStyle/>
          <a:p>
            <a:fld id="{109B51CC-1565-4605-9463-9B5B58CA28D8}" type="slidenum">
              <a:rPr kumimoji="1" lang="ja-JP" altLang="en-US" smtClean="0"/>
              <a:t>‹#›</a:t>
            </a:fld>
            <a:endParaRPr kumimoji="1" lang="ja-JP" altLang="en-US"/>
          </a:p>
        </p:txBody>
      </p:sp>
    </p:spTree>
    <p:extLst>
      <p:ext uri="{BB962C8B-B14F-4D97-AF65-F5344CB8AC3E}">
        <p14:creationId xmlns:p14="http://schemas.microsoft.com/office/powerpoint/2010/main" val="360427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6605EA-8C49-C809-A24F-23BB8FC635E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D64F57-56C1-C157-18F0-D04AA03D0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246A45A-9848-E6FD-FB33-56B827FEBC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842C1EE-F684-03DE-C1E2-4228EEA981FE}"/>
              </a:ext>
            </a:extLst>
          </p:cNvPr>
          <p:cNvSpPr>
            <a:spLocks noGrp="1"/>
          </p:cNvSpPr>
          <p:nvPr>
            <p:ph type="dt" sz="half" idx="10"/>
          </p:nvPr>
        </p:nvSpPr>
        <p:spPr/>
        <p:txBody>
          <a:bodyPr/>
          <a:lstStyle/>
          <a:p>
            <a:fld id="{74B08F29-053B-44C3-A4F1-0C1A074A38AA}" type="datetime1">
              <a:rPr kumimoji="1" lang="ja-JP" altLang="en-US" smtClean="0"/>
              <a:t>2025/6/11</a:t>
            </a:fld>
            <a:endParaRPr kumimoji="1" lang="ja-JP" altLang="en-US"/>
          </a:p>
        </p:txBody>
      </p:sp>
      <p:sp>
        <p:nvSpPr>
          <p:cNvPr id="6" name="フッター プレースホルダー 5">
            <a:extLst>
              <a:ext uri="{FF2B5EF4-FFF2-40B4-BE49-F238E27FC236}">
                <a16:creationId xmlns:a16="http://schemas.microsoft.com/office/drawing/2014/main" id="{1D1C7295-6647-4AA1-345E-36B8E53F0FB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518B6F0-F1CB-3BDC-CF09-4F561FA628F3}"/>
              </a:ext>
            </a:extLst>
          </p:cNvPr>
          <p:cNvSpPr>
            <a:spLocks noGrp="1"/>
          </p:cNvSpPr>
          <p:nvPr>
            <p:ph type="sldNum" sz="quarter" idx="12"/>
          </p:nvPr>
        </p:nvSpPr>
        <p:spPr/>
        <p:txBody>
          <a:bodyPr/>
          <a:lstStyle/>
          <a:p>
            <a:fld id="{109B51CC-1565-4605-9463-9B5B58CA28D8}" type="slidenum">
              <a:rPr kumimoji="1" lang="ja-JP" altLang="en-US" smtClean="0"/>
              <a:t>‹#›</a:t>
            </a:fld>
            <a:endParaRPr kumimoji="1" lang="ja-JP" altLang="en-US"/>
          </a:p>
        </p:txBody>
      </p:sp>
    </p:spTree>
    <p:extLst>
      <p:ext uri="{BB962C8B-B14F-4D97-AF65-F5344CB8AC3E}">
        <p14:creationId xmlns:p14="http://schemas.microsoft.com/office/powerpoint/2010/main" val="4172015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BBCD27-BED0-7769-FEFB-C3FA7957693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5B4542C-9F4D-1BC2-85A0-1562D63293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83D484F-D16F-B59B-7248-6B8B3B148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358A58D-0F24-F060-CE8A-0FA89BE8CD5E}"/>
              </a:ext>
            </a:extLst>
          </p:cNvPr>
          <p:cNvSpPr>
            <a:spLocks noGrp="1"/>
          </p:cNvSpPr>
          <p:nvPr>
            <p:ph type="dt" sz="half" idx="10"/>
          </p:nvPr>
        </p:nvSpPr>
        <p:spPr/>
        <p:txBody>
          <a:bodyPr/>
          <a:lstStyle/>
          <a:p>
            <a:fld id="{172482F1-4F01-4D19-9088-8C57E3DAC41F}" type="datetime1">
              <a:rPr kumimoji="1" lang="ja-JP" altLang="en-US" smtClean="0"/>
              <a:t>2025/6/11</a:t>
            </a:fld>
            <a:endParaRPr kumimoji="1" lang="ja-JP" altLang="en-US"/>
          </a:p>
        </p:txBody>
      </p:sp>
      <p:sp>
        <p:nvSpPr>
          <p:cNvPr id="6" name="フッター プレースホルダー 5">
            <a:extLst>
              <a:ext uri="{FF2B5EF4-FFF2-40B4-BE49-F238E27FC236}">
                <a16:creationId xmlns:a16="http://schemas.microsoft.com/office/drawing/2014/main" id="{8138FE2E-F3C9-29FA-21BC-1448D4EF6E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2B92F5E-7469-3461-0989-87F5CF01ACAD}"/>
              </a:ext>
            </a:extLst>
          </p:cNvPr>
          <p:cNvSpPr>
            <a:spLocks noGrp="1"/>
          </p:cNvSpPr>
          <p:nvPr>
            <p:ph type="sldNum" sz="quarter" idx="12"/>
          </p:nvPr>
        </p:nvSpPr>
        <p:spPr/>
        <p:txBody>
          <a:bodyPr/>
          <a:lstStyle/>
          <a:p>
            <a:fld id="{109B51CC-1565-4605-9463-9B5B58CA28D8}" type="slidenum">
              <a:rPr kumimoji="1" lang="ja-JP" altLang="en-US" smtClean="0"/>
              <a:t>‹#›</a:t>
            </a:fld>
            <a:endParaRPr kumimoji="1" lang="ja-JP" altLang="en-US"/>
          </a:p>
        </p:txBody>
      </p:sp>
    </p:spTree>
    <p:extLst>
      <p:ext uri="{BB962C8B-B14F-4D97-AF65-F5344CB8AC3E}">
        <p14:creationId xmlns:p14="http://schemas.microsoft.com/office/powerpoint/2010/main" val="4289424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2CBB586-7A1B-4391-5CE8-79F0319186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E8DB71-1388-404B-333E-1B8D4BBE96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5A87A1-6F7F-AEF7-71E0-DEBA8FFB26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E964452-1A90-4513-A290-23A01182A6C2}" type="datetime1">
              <a:rPr kumimoji="1" lang="ja-JP" altLang="en-US" smtClean="0"/>
              <a:t>2025/6/11</a:t>
            </a:fld>
            <a:endParaRPr kumimoji="1" lang="ja-JP" altLang="en-US"/>
          </a:p>
        </p:txBody>
      </p:sp>
      <p:sp>
        <p:nvSpPr>
          <p:cNvPr id="5" name="フッター プレースホルダー 4">
            <a:extLst>
              <a:ext uri="{FF2B5EF4-FFF2-40B4-BE49-F238E27FC236}">
                <a16:creationId xmlns:a16="http://schemas.microsoft.com/office/drawing/2014/main" id="{6546EED1-FD8D-630A-79C2-525604892B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E3C9C00-719C-28CC-27D4-6D5271DE11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9B51CC-1565-4605-9463-9B5B58CA28D8}" type="slidenum">
              <a:rPr kumimoji="1" lang="ja-JP" altLang="en-US" smtClean="0"/>
              <a:t>‹#›</a:t>
            </a:fld>
            <a:endParaRPr kumimoji="1" lang="ja-JP" altLang="en-US"/>
          </a:p>
        </p:txBody>
      </p:sp>
    </p:spTree>
    <p:extLst>
      <p:ext uri="{BB962C8B-B14F-4D97-AF65-F5344CB8AC3E}">
        <p14:creationId xmlns:p14="http://schemas.microsoft.com/office/powerpoint/2010/main" val="1875219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2A7326-0A05-DDFB-9030-D45E237DF30E}"/>
              </a:ext>
            </a:extLst>
          </p:cNvPr>
          <p:cNvSpPr>
            <a:spLocks noGrp="1"/>
          </p:cNvSpPr>
          <p:nvPr>
            <p:ph type="ctrTitle"/>
          </p:nvPr>
        </p:nvSpPr>
        <p:spPr/>
        <p:txBody>
          <a:bodyPr>
            <a:normAutofit/>
          </a:bodyPr>
          <a:lstStyle/>
          <a:p>
            <a:r>
              <a:rPr kumimoji="1" lang="en-US" altLang="ja-JP" dirty="0"/>
              <a:t>MBTI</a:t>
            </a:r>
            <a:r>
              <a:rPr kumimoji="1" lang="ja-JP" altLang="en-US" dirty="0"/>
              <a:t>における特徴分析</a:t>
            </a:r>
            <a:br>
              <a:rPr kumimoji="1" lang="en-US" altLang="ja-JP" dirty="0"/>
            </a:br>
            <a:r>
              <a:rPr kumimoji="1" lang="en-US" altLang="ja-JP" dirty="0"/>
              <a:t>(6</a:t>
            </a:r>
            <a:r>
              <a:rPr kumimoji="1" lang="ja-JP" altLang="en-US" dirty="0"/>
              <a:t>月</a:t>
            </a:r>
            <a:r>
              <a:rPr kumimoji="1" lang="en-US" altLang="ja-JP" dirty="0"/>
              <a:t>10</a:t>
            </a:r>
            <a:r>
              <a:rPr kumimoji="1" lang="ja-JP" altLang="en-US" dirty="0"/>
              <a:t>日に行った研究</a:t>
            </a:r>
            <a:r>
              <a:rPr kumimoji="1" lang="en-US" altLang="ja-JP" dirty="0"/>
              <a:t>)</a:t>
            </a:r>
            <a:endParaRPr kumimoji="1" lang="ja-JP" altLang="en-US" dirty="0"/>
          </a:p>
        </p:txBody>
      </p:sp>
      <p:sp>
        <p:nvSpPr>
          <p:cNvPr id="3" name="字幕 2">
            <a:extLst>
              <a:ext uri="{FF2B5EF4-FFF2-40B4-BE49-F238E27FC236}">
                <a16:creationId xmlns:a16="http://schemas.microsoft.com/office/drawing/2014/main" id="{AA80FD4E-96A7-9C14-FFF4-645FD5B40816}"/>
              </a:ext>
            </a:extLst>
          </p:cNvPr>
          <p:cNvSpPr>
            <a:spLocks noGrp="1"/>
          </p:cNvSpPr>
          <p:nvPr>
            <p:ph type="subTitle" idx="1"/>
          </p:nvPr>
        </p:nvSpPr>
        <p:spPr/>
        <p:txBody>
          <a:bodyPr/>
          <a:lstStyle/>
          <a:p>
            <a:r>
              <a:rPr kumimoji="1" lang="ja-JP" altLang="en-US" dirty="0"/>
              <a:t>田中直哉</a:t>
            </a:r>
          </a:p>
        </p:txBody>
      </p:sp>
      <p:sp>
        <p:nvSpPr>
          <p:cNvPr id="4" name="スライド番号プレースホルダー 3">
            <a:extLst>
              <a:ext uri="{FF2B5EF4-FFF2-40B4-BE49-F238E27FC236}">
                <a16:creationId xmlns:a16="http://schemas.microsoft.com/office/drawing/2014/main" id="{545F981C-6DC4-4139-CDDE-B0D28ADA5928}"/>
              </a:ext>
            </a:extLst>
          </p:cNvPr>
          <p:cNvSpPr>
            <a:spLocks noGrp="1"/>
          </p:cNvSpPr>
          <p:nvPr>
            <p:ph type="sldNum" sz="quarter" idx="12"/>
          </p:nvPr>
        </p:nvSpPr>
        <p:spPr/>
        <p:txBody>
          <a:bodyPr/>
          <a:lstStyle/>
          <a:p>
            <a:fld id="{109B51CC-1565-4605-9463-9B5B58CA28D8}" type="slidenum">
              <a:rPr kumimoji="1" lang="ja-JP" altLang="en-US" smtClean="0"/>
              <a:t>1</a:t>
            </a:fld>
            <a:endParaRPr kumimoji="1" lang="ja-JP" altLang="en-US"/>
          </a:p>
        </p:txBody>
      </p:sp>
    </p:spTree>
    <p:extLst>
      <p:ext uri="{BB962C8B-B14F-4D97-AF65-F5344CB8AC3E}">
        <p14:creationId xmlns:p14="http://schemas.microsoft.com/office/powerpoint/2010/main" val="2738750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23581-FC0F-D010-6324-827854C8E2BB}"/>
              </a:ext>
            </a:extLst>
          </p:cNvPr>
          <p:cNvSpPr>
            <a:spLocks noGrp="1"/>
          </p:cNvSpPr>
          <p:nvPr>
            <p:ph type="title"/>
          </p:nvPr>
        </p:nvSpPr>
        <p:spPr/>
        <p:txBody>
          <a:bodyPr/>
          <a:lstStyle/>
          <a:p>
            <a:r>
              <a:rPr kumimoji="1" lang="ja-JP" altLang="en-US" dirty="0"/>
              <a:t>可視化</a:t>
            </a:r>
          </a:p>
        </p:txBody>
      </p:sp>
      <p:sp>
        <p:nvSpPr>
          <p:cNvPr id="3" name="コンテンツ プレースホルダー 2">
            <a:extLst>
              <a:ext uri="{FF2B5EF4-FFF2-40B4-BE49-F238E27FC236}">
                <a16:creationId xmlns:a16="http://schemas.microsoft.com/office/drawing/2014/main" id="{6E6FF36C-B1E1-00FB-A47A-F4A2A56F05BE}"/>
              </a:ext>
            </a:extLst>
          </p:cNvPr>
          <p:cNvSpPr>
            <a:spLocks noGrp="1"/>
          </p:cNvSpPr>
          <p:nvPr>
            <p:ph idx="1"/>
          </p:nvPr>
        </p:nvSpPr>
        <p:spPr/>
        <p:txBody>
          <a:bodyPr/>
          <a:lstStyle/>
          <a:p>
            <a:r>
              <a:rPr kumimoji="1" lang="en-US" altLang="ja-JP" dirty="0"/>
              <a:t>MBTI</a:t>
            </a:r>
            <a:r>
              <a:rPr kumimoji="1" lang="ja-JP" altLang="en-US" dirty="0"/>
              <a:t>データを二次元に圧縮</a:t>
            </a:r>
            <a:endParaRPr kumimoji="1" lang="en-US" altLang="ja-JP" dirty="0"/>
          </a:p>
          <a:p>
            <a:pPr marL="0" indent="0">
              <a:buNone/>
            </a:pPr>
            <a:r>
              <a:rPr lang="ja-JP" altLang="en-US" dirty="0"/>
              <a:t>主成分分析で二次元に圧縮</a:t>
            </a:r>
            <a:endParaRPr lang="en-US" altLang="ja-JP" dirty="0"/>
          </a:p>
          <a:p>
            <a:pPr marL="0" indent="0">
              <a:buNone/>
            </a:pPr>
            <a:r>
              <a:rPr kumimoji="1" lang="en-US" altLang="ja-JP" dirty="0"/>
              <a:t>3</a:t>
            </a:r>
            <a:r>
              <a:rPr kumimoji="1" lang="ja-JP" altLang="en-US" dirty="0"/>
              <a:t>つのクラスタが現れ</a:t>
            </a:r>
            <a:endParaRPr kumimoji="1" lang="en-US" altLang="ja-JP" dirty="0"/>
          </a:p>
          <a:p>
            <a:pPr marL="0" indent="0">
              <a:buNone/>
            </a:pPr>
            <a:r>
              <a:rPr lang="ja-JP" altLang="en-US" dirty="0"/>
              <a:t>横軸に興味などが</a:t>
            </a:r>
            <a:endParaRPr lang="en-US" altLang="ja-JP" dirty="0"/>
          </a:p>
          <a:p>
            <a:pPr marL="0" indent="0">
              <a:buNone/>
            </a:pPr>
            <a:r>
              <a:rPr lang="ja-JP" altLang="en-US" dirty="0"/>
              <a:t>縦軸に判断・興味スコアと教育が</a:t>
            </a:r>
            <a:endParaRPr lang="en-US" altLang="ja-JP" dirty="0"/>
          </a:p>
          <a:p>
            <a:pPr marL="0" indent="0">
              <a:buNone/>
            </a:pPr>
            <a:r>
              <a:rPr lang="ja-JP" altLang="en-US" dirty="0"/>
              <a:t>強く要因として現れた。</a:t>
            </a:r>
            <a:endParaRPr lang="en-US" altLang="ja-JP" dirty="0"/>
          </a:p>
          <a:p>
            <a:pPr marL="0" indent="0">
              <a:buNone/>
            </a:pPr>
            <a:endParaRPr lang="en-US" altLang="ja-JP" dirty="0"/>
          </a:p>
          <a:p>
            <a:pPr marL="0" indent="0">
              <a:buNone/>
            </a:pPr>
            <a:r>
              <a:rPr lang="ja-JP" altLang="en-US" dirty="0"/>
              <a:t>以後この</a:t>
            </a:r>
            <a:r>
              <a:rPr lang="en-US" altLang="ja-JP" dirty="0"/>
              <a:t>3</a:t>
            </a:r>
            <a:r>
              <a:rPr lang="ja-JP" altLang="en-US" dirty="0"/>
              <a:t>クラスタを分析対象とする。</a:t>
            </a:r>
            <a:endParaRPr lang="en-US" altLang="ja-JP" dirty="0"/>
          </a:p>
        </p:txBody>
      </p:sp>
      <p:sp>
        <p:nvSpPr>
          <p:cNvPr id="6" name="スライド番号プレースホルダー 5">
            <a:extLst>
              <a:ext uri="{FF2B5EF4-FFF2-40B4-BE49-F238E27FC236}">
                <a16:creationId xmlns:a16="http://schemas.microsoft.com/office/drawing/2014/main" id="{F30FEC78-C952-CA39-866B-ADC008622A1B}"/>
              </a:ext>
            </a:extLst>
          </p:cNvPr>
          <p:cNvSpPr>
            <a:spLocks noGrp="1"/>
          </p:cNvSpPr>
          <p:nvPr>
            <p:ph type="sldNum" sz="quarter" idx="12"/>
          </p:nvPr>
        </p:nvSpPr>
        <p:spPr/>
        <p:txBody>
          <a:bodyPr/>
          <a:lstStyle/>
          <a:p>
            <a:fld id="{109B51CC-1565-4605-9463-9B5B58CA28D8}" type="slidenum">
              <a:rPr kumimoji="1" lang="ja-JP" altLang="en-US" smtClean="0"/>
              <a:t>10</a:t>
            </a:fld>
            <a:endParaRPr kumimoji="1" lang="ja-JP" altLang="en-US"/>
          </a:p>
        </p:txBody>
      </p:sp>
      <p:grpSp>
        <p:nvGrpSpPr>
          <p:cNvPr id="12" name="グループ化 11">
            <a:extLst>
              <a:ext uri="{FF2B5EF4-FFF2-40B4-BE49-F238E27FC236}">
                <a16:creationId xmlns:a16="http://schemas.microsoft.com/office/drawing/2014/main" id="{C6E2A1AA-92C4-E2CD-9229-9548B704462C}"/>
              </a:ext>
            </a:extLst>
          </p:cNvPr>
          <p:cNvGrpSpPr/>
          <p:nvPr/>
        </p:nvGrpSpPr>
        <p:grpSpPr>
          <a:xfrm>
            <a:off x="6511328" y="1690688"/>
            <a:ext cx="5680672" cy="4136815"/>
            <a:chOff x="6293614" y="2216610"/>
            <a:chExt cx="5486074" cy="3995103"/>
          </a:xfrm>
        </p:grpSpPr>
        <p:pic>
          <p:nvPicPr>
            <p:cNvPr id="5" name="図 4">
              <a:extLst>
                <a:ext uri="{FF2B5EF4-FFF2-40B4-BE49-F238E27FC236}">
                  <a16:creationId xmlns:a16="http://schemas.microsoft.com/office/drawing/2014/main" id="{5CFB0EC0-7AB0-E31D-8F67-7B1F25FA70D5}"/>
                </a:ext>
              </a:extLst>
            </p:cNvPr>
            <p:cNvPicPr>
              <a:picLocks noChangeAspect="1"/>
            </p:cNvPicPr>
            <p:nvPr/>
          </p:nvPicPr>
          <p:blipFill>
            <a:blip r:embed="rId2"/>
            <a:stretch>
              <a:fillRect/>
            </a:stretch>
          </p:blipFill>
          <p:spPr>
            <a:xfrm>
              <a:off x="6719502" y="2490969"/>
              <a:ext cx="5060186" cy="3216475"/>
            </a:xfrm>
            <a:prstGeom prst="rect">
              <a:avLst/>
            </a:prstGeom>
          </p:spPr>
        </p:pic>
        <p:sp>
          <p:nvSpPr>
            <p:cNvPr id="7" name="テキスト ボックス 6">
              <a:extLst>
                <a:ext uri="{FF2B5EF4-FFF2-40B4-BE49-F238E27FC236}">
                  <a16:creationId xmlns:a16="http://schemas.microsoft.com/office/drawing/2014/main" id="{32EC9F20-75D1-D51A-7F32-1CCB59E3CD81}"/>
                </a:ext>
              </a:extLst>
            </p:cNvPr>
            <p:cNvSpPr txBox="1"/>
            <p:nvPr/>
          </p:nvSpPr>
          <p:spPr>
            <a:xfrm>
              <a:off x="9013307" y="5842381"/>
              <a:ext cx="622286" cy="369332"/>
            </a:xfrm>
            <a:prstGeom prst="rect">
              <a:avLst/>
            </a:prstGeom>
            <a:noFill/>
          </p:spPr>
          <p:txBody>
            <a:bodyPr wrap="none" rtlCol="0">
              <a:spAutoFit/>
            </a:bodyPr>
            <a:lstStyle/>
            <a:p>
              <a:r>
                <a:rPr kumimoji="1" lang="en-US" altLang="ja-JP" dirty="0"/>
                <a:t>PC1</a:t>
              </a:r>
              <a:endParaRPr kumimoji="1" lang="ja-JP" altLang="en-US" dirty="0"/>
            </a:p>
          </p:txBody>
        </p:sp>
        <p:sp>
          <p:nvSpPr>
            <p:cNvPr id="8" name="テキスト ボックス 7">
              <a:extLst>
                <a:ext uri="{FF2B5EF4-FFF2-40B4-BE49-F238E27FC236}">
                  <a16:creationId xmlns:a16="http://schemas.microsoft.com/office/drawing/2014/main" id="{1A4719CE-2E4D-5D34-2730-30B6B431D1D3}"/>
                </a:ext>
              </a:extLst>
            </p:cNvPr>
            <p:cNvSpPr txBox="1"/>
            <p:nvPr/>
          </p:nvSpPr>
          <p:spPr>
            <a:xfrm rot="5400000">
              <a:off x="11283879" y="4001294"/>
              <a:ext cx="622286" cy="369332"/>
            </a:xfrm>
            <a:prstGeom prst="rect">
              <a:avLst/>
            </a:prstGeom>
            <a:noFill/>
          </p:spPr>
          <p:txBody>
            <a:bodyPr wrap="none" rtlCol="0">
              <a:spAutoFit/>
            </a:bodyPr>
            <a:lstStyle/>
            <a:p>
              <a:r>
                <a:rPr kumimoji="1" lang="en-US" altLang="ja-JP" dirty="0"/>
                <a:t>PC2</a:t>
              </a:r>
              <a:endParaRPr kumimoji="1" lang="ja-JP" altLang="en-US" dirty="0"/>
            </a:p>
          </p:txBody>
        </p:sp>
        <p:sp>
          <p:nvSpPr>
            <p:cNvPr id="9" name="テキスト ボックス 8">
              <a:extLst>
                <a:ext uri="{FF2B5EF4-FFF2-40B4-BE49-F238E27FC236}">
                  <a16:creationId xmlns:a16="http://schemas.microsoft.com/office/drawing/2014/main" id="{50616A9A-771B-2C0D-D5FB-EC622719192A}"/>
                </a:ext>
              </a:extLst>
            </p:cNvPr>
            <p:cNvSpPr txBox="1"/>
            <p:nvPr/>
          </p:nvSpPr>
          <p:spPr>
            <a:xfrm>
              <a:off x="8857014" y="2216610"/>
              <a:ext cx="934871" cy="369332"/>
            </a:xfrm>
            <a:prstGeom prst="rect">
              <a:avLst/>
            </a:prstGeom>
            <a:noFill/>
          </p:spPr>
          <p:txBody>
            <a:bodyPr wrap="none" rtlCol="0">
              <a:spAutoFit/>
            </a:bodyPr>
            <a:lstStyle/>
            <a:p>
              <a:r>
                <a:rPr lang="en-US" altLang="ja-JP" dirty="0"/>
                <a:t>factor</a:t>
              </a:r>
              <a:r>
                <a:rPr kumimoji="1" lang="en-US" altLang="ja-JP" dirty="0"/>
                <a:t>1</a:t>
              </a:r>
              <a:endParaRPr kumimoji="1" lang="ja-JP" altLang="en-US" dirty="0"/>
            </a:p>
          </p:txBody>
        </p:sp>
        <p:sp>
          <p:nvSpPr>
            <p:cNvPr id="11" name="テキスト ボックス 10">
              <a:extLst>
                <a:ext uri="{FF2B5EF4-FFF2-40B4-BE49-F238E27FC236}">
                  <a16:creationId xmlns:a16="http://schemas.microsoft.com/office/drawing/2014/main" id="{A694D16B-DCF9-6B18-F172-DD2696703CA9}"/>
                </a:ext>
              </a:extLst>
            </p:cNvPr>
            <p:cNvSpPr txBox="1"/>
            <p:nvPr/>
          </p:nvSpPr>
          <p:spPr>
            <a:xfrm rot="5400000">
              <a:off x="6010844" y="4001294"/>
              <a:ext cx="934871" cy="369332"/>
            </a:xfrm>
            <a:prstGeom prst="rect">
              <a:avLst/>
            </a:prstGeom>
            <a:noFill/>
          </p:spPr>
          <p:txBody>
            <a:bodyPr wrap="none" rtlCol="0">
              <a:spAutoFit/>
            </a:bodyPr>
            <a:lstStyle/>
            <a:p>
              <a:r>
                <a:rPr lang="en-US" altLang="ja-JP" dirty="0"/>
                <a:t>factor</a:t>
              </a:r>
              <a:r>
                <a:rPr kumimoji="1" lang="en-US" altLang="ja-JP" dirty="0"/>
                <a:t>2</a:t>
              </a:r>
              <a:endParaRPr kumimoji="1" lang="ja-JP" altLang="en-US" dirty="0"/>
            </a:p>
          </p:txBody>
        </p:sp>
      </p:grpSp>
    </p:spTree>
    <p:extLst>
      <p:ext uri="{BB962C8B-B14F-4D97-AF65-F5344CB8AC3E}">
        <p14:creationId xmlns:p14="http://schemas.microsoft.com/office/powerpoint/2010/main" val="2713680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02979A-94EA-D922-BFA4-A0A8970D09AA}"/>
              </a:ext>
            </a:extLst>
          </p:cNvPr>
          <p:cNvSpPr>
            <a:spLocks noGrp="1"/>
          </p:cNvSpPr>
          <p:nvPr>
            <p:ph type="title"/>
          </p:nvPr>
        </p:nvSpPr>
        <p:spPr/>
        <p:txBody>
          <a:bodyPr/>
          <a:lstStyle/>
          <a:p>
            <a:r>
              <a:rPr kumimoji="1" lang="ja-JP" altLang="en-US" dirty="0"/>
              <a:t>クラスタリング</a:t>
            </a:r>
          </a:p>
        </p:txBody>
      </p:sp>
      <p:sp>
        <p:nvSpPr>
          <p:cNvPr id="3" name="コンテンツ プレースホルダー 2">
            <a:extLst>
              <a:ext uri="{FF2B5EF4-FFF2-40B4-BE49-F238E27FC236}">
                <a16:creationId xmlns:a16="http://schemas.microsoft.com/office/drawing/2014/main" id="{098BB99E-40DD-9F6A-366F-2687055E6703}"/>
              </a:ext>
            </a:extLst>
          </p:cNvPr>
          <p:cNvSpPr>
            <a:spLocks noGrp="1"/>
          </p:cNvSpPr>
          <p:nvPr>
            <p:ph idx="1"/>
          </p:nvPr>
        </p:nvSpPr>
        <p:spPr/>
        <p:txBody>
          <a:bodyPr/>
          <a:lstStyle/>
          <a:p>
            <a:pPr marL="0" indent="0">
              <a:buNone/>
            </a:pPr>
            <a:r>
              <a:rPr kumimoji="1" lang="ja-JP" altLang="en-US" dirty="0"/>
              <a:t>第三主成分までを使い混合ガウスモデルを用いてクラスタリングを行った。</a:t>
            </a:r>
          </a:p>
        </p:txBody>
      </p:sp>
      <p:pic>
        <p:nvPicPr>
          <p:cNvPr id="5" name="図 4">
            <a:extLst>
              <a:ext uri="{FF2B5EF4-FFF2-40B4-BE49-F238E27FC236}">
                <a16:creationId xmlns:a16="http://schemas.microsoft.com/office/drawing/2014/main" id="{922E551C-4432-8E85-FEE5-D84603D40E17}"/>
              </a:ext>
            </a:extLst>
          </p:cNvPr>
          <p:cNvPicPr>
            <a:picLocks noChangeAspect="1"/>
          </p:cNvPicPr>
          <p:nvPr/>
        </p:nvPicPr>
        <p:blipFill>
          <a:blip r:embed="rId2"/>
          <a:stretch>
            <a:fillRect/>
          </a:stretch>
        </p:blipFill>
        <p:spPr>
          <a:xfrm>
            <a:off x="3540636" y="2706483"/>
            <a:ext cx="5110727" cy="3786392"/>
          </a:xfrm>
          <a:prstGeom prst="rect">
            <a:avLst/>
          </a:prstGeom>
        </p:spPr>
      </p:pic>
      <p:sp>
        <p:nvSpPr>
          <p:cNvPr id="6" name="スライド番号プレースホルダー 5">
            <a:extLst>
              <a:ext uri="{FF2B5EF4-FFF2-40B4-BE49-F238E27FC236}">
                <a16:creationId xmlns:a16="http://schemas.microsoft.com/office/drawing/2014/main" id="{F2AD66E7-5816-AF89-A088-319CB5CCBB3F}"/>
              </a:ext>
            </a:extLst>
          </p:cNvPr>
          <p:cNvSpPr>
            <a:spLocks noGrp="1"/>
          </p:cNvSpPr>
          <p:nvPr>
            <p:ph type="sldNum" sz="quarter" idx="12"/>
          </p:nvPr>
        </p:nvSpPr>
        <p:spPr/>
        <p:txBody>
          <a:bodyPr/>
          <a:lstStyle/>
          <a:p>
            <a:fld id="{109B51CC-1565-4605-9463-9B5B58CA28D8}" type="slidenum">
              <a:rPr kumimoji="1" lang="ja-JP" altLang="en-US" smtClean="0"/>
              <a:t>11</a:t>
            </a:fld>
            <a:endParaRPr kumimoji="1" lang="ja-JP" altLang="en-US"/>
          </a:p>
        </p:txBody>
      </p:sp>
    </p:spTree>
    <p:extLst>
      <p:ext uri="{BB962C8B-B14F-4D97-AF65-F5344CB8AC3E}">
        <p14:creationId xmlns:p14="http://schemas.microsoft.com/office/powerpoint/2010/main" val="3080175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F675C6-D366-B74D-3EC4-8298E3CD1095}"/>
              </a:ext>
            </a:extLst>
          </p:cNvPr>
          <p:cNvSpPr>
            <a:spLocks noGrp="1"/>
          </p:cNvSpPr>
          <p:nvPr>
            <p:ph type="title"/>
          </p:nvPr>
        </p:nvSpPr>
        <p:spPr/>
        <p:txBody>
          <a:bodyPr/>
          <a:lstStyle/>
          <a:p>
            <a:r>
              <a:rPr kumimoji="1" lang="ja-JP" altLang="en-US" dirty="0"/>
              <a:t>因子負荷量</a:t>
            </a:r>
          </a:p>
        </p:txBody>
      </p:sp>
      <p:sp>
        <p:nvSpPr>
          <p:cNvPr id="3" name="コンテンツ プレースホルダー 2">
            <a:extLst>
              <a:ext uri="{FF2B5EF4-FFF2-40B4-BE49-F238E27FC236}">
                <a16:creationId xmlns:a16="http://schemas.microsoft.com/office/drawing/2014/main" id="{C6E52EB6-BCE3-BEA2-8D13-E6DA3F6BDCF8}"/>
              </a:ext>
            </a:extLst>
          </p:cNvPr>
          <p:cNvSpPr>
            <a:spLocks noGrp="1"/>
          </p:cNvSpPr>
          <p:nvPr>
            <p:ph idx="1"/>
          </p:nvPr>
        </p:nvSpPr>
        <p:spPr/>
        <p:txBody>
          <a:bodyPr/>
          <a:lstStyle/>
          <a:p>
            <a:r>
              <a:rPr kumimoji="1" lang="ja-JP" altLang="en-US" dirty="0"/>
              <a:t>因子負荷量のグラフ</a:t>
            </a:r>
            <a:endParaRPr kumimoji="1" lang="en-US" altLang="ja-JP" dirty="0"/>
          </a:p>
          <a:p>
            <a:pPr marL="0" indent="0">
              <a:buNone/>
            </a:pPr>
            <a:r>
              <a:rPr kumimoji="1" lang="ja-JP" altLang="en-US" dirty="0"/>
              <a:t>第三主成分には興味</a:t>
            </a:r>
            <a:endParaRPr kumimoji="1" lang="en-US" altLang="ja-JP" dirty="0"/>
          </a:p>
          <a:p>
            <a:pPr marL="0" indent="0">
              <a:buNone/>
            </a:pPr>
            <a:r>
              <a:rPr lang="ja-JP" altLang="en-US" dirty="0"/>
              <a:t>として芸術と他と</a:t>
            </a:r>
            <a:endParaRPr lang="en-US" altLang="ja-JP" dirty="0"/>
          </a:p>
          <a:p>
            <a:pPr marL="0" indent="0">
              <a:buNone/>
            </a:pPr>
            <a:r>
              <a:rPr kumimoji="1" lang="ja-JP" altLang="en-US" dirty="0"/>
              <a:t>科学技術が挙がった</a:t>
            </a:r>
          </a:p>
        </p:txBody>
      </p:sp>
      <p:pic>
        <p:nvPicPr>
          <p:cNvPr id="5" name="図 4">
            <a:extLst>
              <a:ext uri="{FF2B5EF4-FFF2-40B4-BE49-F238E27FC236}">
                <a16:creationId xmlns:a16="http://schemas.microsoft.com/office/drawing/2014/main" id="{9675CC17-174A-4375-2319-D2852121962C}"/>
              </a:ext>
            </a:extLst>
          </p:cNvPr>
          <p:cNvPicPr>
            <a:picLocks noChangeAspect="1"/>
          </p:cNvPicPr>
          <p:nvPr/>
        </p:nvPicPr>
        <p:blipFill>
          <a:blip r:embed="rId2"/>
          <a:stretch>
            <a:fillRect/>
          </a:stretch>
        </p:blipFill>
        <p:spPr>
          <a:xfrm>
            <a:off x="4326219" y="2421299"/>
            <a:ext cx="6900724" cy="4147776"/>
          </a:xfrm>
          <a:prstGeom prst="rect">
            <a:avLst/>
          </a:prstGeom>
        </p:spPr>
      </p:pic>
      <p:sp>
        <p:nvSpPr>
          <p:cNvPr id="6" name="スライド番号プレースホルダー 5">
            <a:extLst>
              <a:ext uri="{FF2B5EF4-FFF2-40B4-BE49-F238E27FC236}">
                <a16:creationId xmlns:a16="http://schemas.microsoft.com/office/drawing/2014/main" id="{64B3017E-9E50-2B6B-7CAC-2275B3865C17}"/>
              </a:ext>
            </a:extLst>
          </p:cNvPr>
          <p:cNvSpPr>
            <a:spLocks noGrp="1"/>
          </p:cNvSpPr>
          <p:nvPr>
            <p:ph type="sldNum" sz="quarter" idx="12"/>
          </p:nvPr>
        </p:nvSpPr>
        <p:spPr/>
        <p:txBody>
          <a:bodyPr/>
          <a:lstStyle/>
          <a:p>
            <a:fld id="{109B51CC-1565-4605-9463-9B5B58CA28D8}" type="slidenum">
              <a:rPr kumimoji="1" lang="ja-JP" altLang="en-US" smtClean="0"/>
              <a:t>12</a:t>
            </a:fld>
            <a:endParaRPr kumimoji="1" lang="ja-JP" altLang="en-US"/>
          </a:p>
        </p:txBody>
      </p:sp>
    </p:spTree>
    <p:extLst>
      <p:ext uri="{BB962C8B-B14F-4D97-AF65-F5344CB8AC3E}">
        <p14:creationId xmlns:p14="http://schemas.microsoft.com/office/powerpoint/2010/main" val="3029831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E43A99-F8D9-1681-FCEB-39B37F8BA770}"/>
              </a:ext>
            </a:extLst>
          </p:cNvPr>
          <p:cNvSpPr>
            <a:spLocks noGrp="1"/>
          </p:cNvSpPr>
          <p:nvPr>
            <p:ph type="title"/>
          </p:nvPr>
        </p:nvSpPr>
        <p:spPr/>
        <p:txBody>
          <a:bodyPr/>
          <a:lstStyle/>
          <a:p>
            <a:r>
              <a:rPr kumimoji="1" lang="ja-JP" altLang="en-US" dirty="0"/>
              <a:t>クラスタの分類</a:t>
            </a:r>
          </a:p>
        </p:txBody>
      </p:sp>
      <p:sp>
        <p:nvSpPr>
          <p:cNvPr id="3" name="コンテンツ プレースホルダー 2">
            <a:extLst>
              <a:ext uri="{FF2B5EF4-FFF2-40B4-BE49-F238E27FC236}">
                <a16:creationId xmlns:a16="http://schemas.microsoft.com/office/drawing/2014/main" id="{9120CBB0-5323-2D45-54DF-139F7FA6EADE}"/>
              </a:ext>
            </a:extLst>
          </p:cNvPr>
          <p:cNvSpPr>
            <a:spLocks noGrp="1"/>
          </p:cNvSpPr>
          <p:nvPr>
            <p:ph idx="1"/>
          </p:nvPr>
        </p:nvSpPr>
        <p:spPr/>
        <p:txBody>
          <a:bodyPr/>
          <a:lstStyle/>
          <a:p>
            <a:pPr marL="0" indent="0">
              <a:buNone/>
            </a:pPr>
            <a:r>
              <a:rPr kumimoji="1" lang="ja-JP" altLang="en-US" dirty="0"/>
              <a:t>主成分分析のクラスタリングで得られた結果をラベルで</a:t>
            </a:r>
            <a:r>
              <a:rPr kumimoji="1" lang="en-US" altLang="ja-JP" dirty="0"/>
              <a:t>MBTI</a:t>
            </a:r>
            <a:r>
              <a:rPr kumimoji="1" lang="ja-JP" altLang="en-US" dirty="0"/>
              <a:t>をダミー変数で元データと結合して</a:t>
            </a:r>
            <a:r>
              <a:rPr lang="en-US" altLang="ja-JP" dirty="0"/>
              <a:t>GBDT</a:t>
            </a:r>
            <a:r>
              <a:rPr lang="ja-JP" altLang="en-US" dirty="0"/>
              <a:t>で分類を行った</a:t>
            </a:r>
            <a:r>
              <a:rPr lang="en-US" altLang="ja-JP" dirty="0"/>
              <a:t>(</a:t>
            </a:r>
            <a:r>
              <a:rPr lang="ja-JP" altLang="en-US" dirty="0"/>
              <a:t>クラスは</a:t>
            </a:r>
            <a:r>
              <a:rPr lang="en-US" altLang="ja-JP" dirty="0"/>
              <a:t>GMM</a:t>
            </a:r>
            <a:r>
              <a:rPr lang="ja-JP" altLang="en-US" dirty="0"/>
              <a:t>のクラスタリング結果</a:t>
            </a:r>
            <a:r>
              <a:rPr lang="en-US" altLang="ja-JP" dirty="0"/>
              <a:t>)</a:t>
            </a:r>
            <a:r>
              <a:rPr lang="ja-JP" altLang="en-US" dirty="0"/>
              <a:t>。</a:t>
            </a:r>
            <a:endParaRPr lang="en-US" altLang="ja-JP" dirty="0"/>
          </a:p>
          <a:p>
            <a:pPr marL="0" indent="0">
              <a:buNone/>
            </a:pPr>
            <a:r>
              <a:rPr kumimoji="1" lang="en-US" altLang="ja-JP" dirty="0"/>
              <a:t>Hold-Out(</a:t>
            </a:r>
            <a:r>
              <a:rPr kumimoji="1" lang="ja-JP" altLang="en-US" dirty="0"/>
              <a:t>訓練</a:t>
            </a:r>
            <a:r>
              <a:rPr kumimoji="1" lang="en-US" altLang="ja-JP" dirty="0"/>
              <a:t>5</a:t>
            </a:r>
            <a:r>
              <a:rPr lang="en-US" altLang="ja-JP" dirty="0"/>
              <a:t>0%</a:t>
            </a:r>
            <a:r>
              <a:rPr kumimoji="1" lang="ja-JP" altLang="en-US" dirty="0"/>
              <a:t>、</a:t>
            </a:r>
            <a:r>
              <a:rPr lang="ja-JP" altLang="en-US" dirty="0"/>
              <a:t>テスト</a:t>
            </a:r>
            <a:r>
              <a:rPr lang="en-US" altLang="ja-JP" dirty="0"/>
              <a:t>50%</a:t>
            </a:r>
            <a:r>
              <a:rPr kumimoji="1" lang="en-US" altLang="ja-JP" dirty="0"/>
              <a:t>)</a:t>
            </a:r>
          </a:p>
          <a:p>
            <a:pPr marL="0" indent="0">
              <a:buNone/>
            </a:pPr>
            <a:endParaRPr kumimoji="1" lang="ja-JP" altLang="en-US" dirty="0"/>
          </a:p>
        </p:txBody>
      </p:sp>
      <p:pic>
        <p:nvPicPr>
          <p:cNvPr id="5" name="図 4">
            <a:extLst>
              <a:ext uri="{FF2B5EF4-FFF2-40B4-BE49-F238E27FC236}">
                <a16:creationId xmlns:a16="http://schemas.microsoft.com/office/drawing/2014/main" id="{1969EE4A-287F-C41E-7494-5CB9B349CDAC}"/>
              </a:ext>
            </a:extLst>
          </p:cNvPr>
          <p:cNvPicPr>
            <a:picLocks noChangeAspect="1"/>
          </p:cNvPicPr>
          <p:nvPr/>
        </p:nvPicPr>
        <p:blipFill>
          <a:blip r:embed="rId2"/>
          <a:stretch>
            <a:fillRect/>
          </a:stretch>
        </p:blipFill>
        <p:spPr>
          <a:xfrm>
            <a:off x="3247627" y="3664932"/>
            <a:ext cx="5696745" cy="2162477"/>
          </a:xfrm>
          <a:prstGeom prst="rect">
            <a:avLst/>
          </a:prstGeom>
        </p:spPr>
      </p:pic>
      <p:sp>
        <p:nvSpPr>
          <p:cNvPr id="8" name="スライド番号プレースホルダー 7">
            <a:extLst>
              <a:ext uri="{FF2B5EF4-FFF2-40B4-BE49-F238E27FC236}">
                <a16:creationId xmlns:a16="http://schemas.microsoft.com/office/drawing/2014/main" id="{71590849-79BA-DE83-309D-5235DC6A6958}"/>
              </a:ext>
            </a:extLst>
          </p:cNvPr>
          <p:cNvSpPr>
            <a:spLocks noGrp="1"/>
          </p:cNvSpPr>
          <p:nvPr>
            <p:ph type="sldNum" sz="quarter" idx="12"/>
          </p:nvPr>
        </p:nvSpPr>
        <p:spPr/>
        <p:txBody>
          <a:bodyPr/>
          <a:lstStyle/>
          <a:p>
            <a:fld id="{109B51CC-1565-4605-9463-9B5B58CA28D8}" type="slidenum">
              <a:rPr kumimoji="1" lang="ja-JP" altLang="en-US" smtClean="0"/>
              <a:t>13</a:t>
            </a:fld>
            <a:endParaRPr kumimoji="1" lang="ja-JP" altLang="en-US"/>
          </a:p>
        </p:txBody>
      </p:sp>
    </p:spTree>
    <p:extLst>
      <p:ext uri="{BB962C8B-B14F-4D97-AF65-F5344CB8AC3E}">
        <p14:creationId xmlns:p14="http://schemas.microsoft.com/office/powerpoint/2010/main" val="1011761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AC19A8-91E1-11F5-31E1-5B6058BCE27E}"/>
              </a:ext>
            </a:extLst>
          </p:cNvPr>
          <p:cNvSpPr>
            <a:spLocks noGrp="1"/>
          </p:cNvSpPr>
          <p:nvPr>
            <p:ph type="title"/>
          </p:nvPr>
        </p:nvSpPr>
        <p:spPr/>
        <p:txBody>
          <a:bodyPr/>
          <a:lstStyle/>
          <a:p>
            <a:r>
              <a:rPr kumimoji="1" lang="ja-JP" altLang="en-US" dirty="0"/>
              <a:t>分類寄与率</a:t>
            </a:r>
          </a:p>
        </p:txBody>
      </p:sp>
      <p:sp>
        <p:nvSpPr>
          <p:cNvPr id="3" name="コンテンツ プレースホルダー 2">
            <a:extLst>
              <a:ext uri="{FF2B5EF4-FFF2-40B4-BE49-F238E27FC236}">
                <a16:creationId xmlns:a16="http://schemas.microsoft.com/office/drawing/2014/main" id="{69CF6240-7E67-8E6A-9296-7D4F9D5B48CD}"/>
              </a:ext>
            </a:extLst>
          </p:cNvPr>
          <p:cNvSpPr>
            <a:spLocks noGrp="1"/>
          </p:cNvSpPr>
          <p:nvPr>
            <p:ph idx="1"/>
          </p:nvPr>
        </p:nvSpPr>
        <p:spPr>
          <a:xfrm>
            <a:off x="838199" y="1825625"/>
            <a:ext cx="10929257" cy="4351338"/>
          </a:xfrm>
        </p:spPr>
        <p:txBody>
          <a:bodyPr/>
          <a:lstStyle/>
          <a:p>
            <a:pPr marL="0" indent="0">
              <a:buNone/>
            </a:pPr>
            <a:r>
              <a:rPr kumimoji="1" lang="en-US" altLang="ja-JP" dirty="0"/>
              <a:t>GBDT</a:t>
            </a:r>
            <a:r>
              <a:rPr kumimoji="1" lang="ja-JP" altLang="en-US" dirty="0"/>
              <a:t>における分類寄与率</a:t>
            </a:r>
            <a:endParaRPr kumimoji="1" lang="en-US" altLang="ja-JP" dirty="0"/>
          </a:p>
          <a:p>
            <a:pPr marL="0" indent="0">
              <a:buNone/>
            </a:pPr>
            <a:r>
              <a:rPr lang="ja-JP" altLang="en-US" dirty="0"/>
              <a:t>　　　　　　　　　　年齢・内向度合い・興味</a:t>
            </a:r>
            <a:r>
              <a:rPr lang="en-US" altLang="ja-JP" dirty="0"/>
              <a:t>(</a:t>
            </a:r>
            <a:r>
              <a:rPr lang="ja-JP" altLang="en-US" dirty="0"/>
              <a:t>芸術</a:t>
            </a:r>
            <a:r>
              <a:rPr lang="en-US" altLang="ja-JP" dirty="0"/>
              <a:t>)</a:t>
            </a:r>
            <a:r>
              <a:rPr lang="ja-JP" altLang="en-US" dirty="0"/>
              <a:t>・興味</a:t>
            </a:r>
            <a:r>
              <a:rPr lang="en-US" altLang="ja-JP" dirty="0"/>
              <a:t>(</a:t>
            </a:r>
            <a:r>
              <a:rPr lang="ja-JP" altLang="en-US" dirty="0"/>
              <a:t>不明</a:t>
            </a:r>
            <a:r>
              <a:rPr lang="en-US" altLang="ja-JP" dirty="0"/>
              <a:t>)</a:t>
            </a:r>
          </a:p>
          <a:p>
            <a:pPr marL="0" indent="0">
              <a:buNone/>
            </a:pPr>
            <a:r>
              <a:rPr kumimoji="1" lang="ja-JP" altLang="en-US" dirty="0"/>
              <a:t>　　　　　　　　　　知覚スコア・思考スコア・判断スコア</a:t>
            </a:r>
            <a:endParaRPr kumimoji="1" lang="en-US" altLang="ja-JP" dirty="0"/>
          </a:p>
          <a:p>
            <a:pPr marL="0" indent="0" algn="r">
              <a:buNone/>
            </a:pPr>
            <a:r>
              <a:rPr kumimoji="1" lang="ja-JP" altLang="en-US" dirty="0"/>
              <a:t>で高い値が出た</a:t>
            </a:r>
          </a:p>
        </p:txBody>
      </p:sp>
      <p:pic>
        <p:nvPicPr>
          <p:cNvPr id="5" name="図 4">
            <a:extLst>
              <a:ext uri="{FF2B5EF4-FFF2-40B4-BE49-F238E27FC236}">
                <a16:creationId xmlns:a16="http://schemas.microsoft.com/office/drawing/2014/main" id="{E199C050-4968-98F8-400A-DEF71FF3FF5F}"/>
              </a:ext>
            </a:extLst>
          </p:cNvPr>
          <p:cNvPicPr>
            <a:picLocks noChangeAspect="1"/>
          </p:cNvPicPr>
          <p:nvPr/>
        </p:nvPicPr>
        <p:blipFill>
          <a:blip r:embed="rId2"/>
          <a:stretch>
            <a:fillRect/>
          </a:stretch>
        </p:blipFill>
        <p:spPr>
          <a:xfrm>
            <a:off x="2391273" y="2394857"/>
            <a:ext cx="1821498" cy="3219082"/>
          </a:xfrm>
          <a:prstGeom prst="rect">
            <a:avLst/>
          </a:prstGeom>
        </p:spPr>
      </p:pic>
      <p:sp>
        <p:nvSpPr>
          <p:cNvPr id="7" name="テキスト ボックス 6">
            <a:extLst>
              <a:ext uri="{FF2B5EF4-FFF2-40B4-BE49-F238E27FC236}">
                <a16:creationId xmlns:a16="http://schemas.microsoft.com/office/drawing/2014/main" id="{30E52C76-D36A-11DF-71E4-3D843790EB59}"/>
              </a:ext>
            </a:extLst>
          </p:cNvPr>
          <p:cNvSpPr txBox="1"/>
          <p:nvPr/>
        </p:nvSpPr>
        <p:spPr>
          <a:xfrm>
            <a:off x="3071189" y="5613939"/>
            <a:ext cx="461665" cy="784830"/>
          </a:xfrm>
          <a:prstGeom prst="rect">
            <a:avLst/>
          </a:prstGeom>
          <a:noFill/>
        </p:spPr>
        <p:txBody>
          <a:bodyPr vert="eaVert" wrap="none" rtlCol="0">
            <a:spAutoFit/>
          </a:bodyPr>
          <a:lstStyle/>
          <a:p>
            <a:r>
              <a:rPr kumimoji="1" lang="ja-JP" altLang="en-US" dirty="0"/>
              <a:t>・・・</a:t>
            </a:r>
          </a:p>
        </p:txBody>
      </p:sp>
      <p:sp>
        <p:nvSpPr>
          <p:cNvPr id="8" name="スライド番号プレースホルダー 7">
            <a:extLst>
              <a:ext uri="{FF2B5EF4-FFF2-40B4-BE49-F238E27FC236}">
                <a16:creationId xmlns:a16="http://schemas.microsoft.com/office/drawing/2014/main" id="{06A7E019-268B-8EBA-6A73-F6F54852E782}"/>
              </a:ext>
            </a:extLst>
          </p:cNvPr>
          <p:cNvSpPr>
            <a:spLocks noGrp="1"/>
          </p:cNvSpPr>
          <p:nvPr>
            <p:ph type="sldNum" sz="quarter" idx="12"/>
          </p:nvPr>
        </p:nvSpPr>
        <p:spPr/>
        <p:txBody>
          <a:bodyPr/>
          <a:lstStyle/>
          <a:p>
            <a:fld id="{109B51CC-1565-4605-9463-9B5B58CA28D8}" type="slidenum">
              <a:rPr kumimoji="1" lang="ja-JP" altLang="en-US" smtClean="0"/>
              <a:t>14</a:t>
            </a:fld>
            <a:endParaRPr kumimoji="1" lang="ja-JP" altLang="en-US"/>
          </a:p>
        </p:txBody>
      </p:sp>
    </p:spTree>
    <p:extLst>
      <p:ext uri="{BB962C8B-B14F-4D97-AF65-F5344CB8AC3E}">
        <p14:creationId xmlns:p14="http://schemas.microsoft.com/office/powerpoint/2010/main" val="4024164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E9E053-71AB-A103-11B3-2E514B036F99}"/>
              </a:ext>
            </a:extLst>
          </p:cNvPr>
          <p:cNvSpPr>
            <a:spLocks noGrp="1"/>
          </p:cNvSpPr>
          <p:nvPr>
            <p:ph type="title"/>
          </p:nvPr>
        </p:nvSpPr>
        <p:spPr/>
        <p:txBody>
          <a:bodyPr/>
          <a:lstStyle/>
          <a:p>
            <a:r>
              <a:rPr kumimoji="1" lang="ja-JP" altLang="en-US" dirty="0"/>
              <a:t>因子負荷量</a:t>
            </a:r>
          </a:p>
        </p:txBody>
      </p:sp>
      <p:sp>
        <p:nvSpPr>
          <p:cNvPr id="3" name="コンテンツ プレースホルダー 2">
            <a:extLst>
              <a:ext uri="{FF2B5EF4-FFF2-40B4-BE49-F238E27FC236}">
                <a16:creationId xmlns:a16="http://schemas.microsoft.com/office/drawing/2014/main" id="{04E3B031-212E-DB9F-9358-9B6676995BBE}"/>
              </a:ext>
            </a:extLst>
          </p:cNvPr>
          <p:cNvSpPr>
            <a:spLocks noGrp="1"/>
          </p:cNvSpPr>
          <p:nvPr>
            <p:ph idx="1"/>
          </p:nvPr>
        </p:nvSpPr>
        <p:spPr/>
        <p:txBody>
          <a:bodyPr/>
          <a:lstStyle/>
          <a:p>
            <a:pPr marL="0" indent="0">
              <a:buNone/>
            </a:pPr>
            <a:r>
              <a:rPr kumimoji="1" lang="ja-JP" altLang="en-US" dirty="0"/>
              <a:t>主成分分析で因子負荷量を計算</a:t>
            </a:r>
            <a:endParaRPr kumimoji="1" lang="en-US" altLang="ja-JP" dirty="0"/>
          </a:p>
          <a:p>
            <a:pPr marL="0" indent="0">
              <a:buNone/>
            </a:pPr>
            <a:r>
              <a:rPr kumimoji="1" lang="ja-JP" altLang="en-US" dirty="0"/>
              <a:t>年齢・内向的度合い</a:t>
            </a:r>
            <a:endParaRPr kumimoji="1" lang="en-US" altLang="ja-JP" dirty="0"/>
          </a:p>
          <a:p>
            <a:pPr marL="0" indent="0">
              <a:buNone/>
            </a:pPr>
            <a:r>
              <a:rPr lang="ja-JP" altLang="en-US" dirty="0"/>
              <a:t>思考スコア</a:t>
            </a:r>
            <a:endParaRPr lang="en-US" altLang="ja-JP" dirty="0"/>
          </a:p>
          <a:p>
            <a:pPr marL="0" indent="0">
              <a:buNone/>
            </a:pPr>
            <a:r>
              <a:rPr kumimoji="1" lang="ja-JP" altLang="en-US" dirty="0"/>
              <a:t>　　　　　が高く出た</a:t>
            </a:r>
          </a:p>
        </p:txBody>
      </p:sp>
      <p:pic>
        <p:nvPicPr>
          <p:cNvPr id="5" name="図 4">
            <a:extLst>
              <a:ext uri="{FF2B5EF4-FFF2-40B4-BE49-F238E27FC236}">
                <a16:creationId xmlns:a16="http://schemas.microsoft.com/office/drawing/2014/main" id="{4D6BC055-690A-9F7D-A3DB-3354AEAB15AA}"/>
              </a:ext>
            </a:extLst>
          </p:cNvPr>
          <p:cNvPicPr>
            <a:picLocks noChangeAspect="1"/>
          </p:cNvPicPr>
          <p:nvPr/>
        </p:nvPicPr>
        <p:blipFill>
          <a:blip r:embed="rId2"/>
          <a:stretch>
            <a:fillRect/>
          </a:stretch>
        </p:blipFill>
        <p:spPr>
          <a:xfrm>
            <a:off x="4724400" y="2377002"/>
            <a:ext cx="7075714" cy="4254884"/>
          </a:xfrm>
          <a:prstGeom prst="rect">
            <a:avLst/>
          </a:prstGeom>
        </p:spPr>
      </p:pic>
      <p:sp>
        <p:nvSpPr>
          <p:cNvPr id="6" name="スライド番号プレースホルダー 5">
            <a:extLst>
              <a:ext uri="{FF2B5EF4-FFF2-40B4-BE49-F238E27FC236}">
                <a16:creationId xmlns:a16="http://schemas.microsoft.com/office/drawing/2014/main" id="{0DEF2671-E5E0-C071-4B8F-66562A869484}"/>
              </a:ext>
            </a:extLst>
          </p:cNvPr>
          <p:cNvSpPr>
            <a:spLocks noGrp="1"/>
          </p:cNvSpPr>
          <p:nvPr>
            <p:ph type="sldNum" sz="quarter" idx="12"/>
          </p:nvPr>
        </p:nvSpPr>
        <p:spPr/>
        <p:txBody>
          <a:bodyPr/>
          <a:lstStyle/>
          <a:p>
            <a:fld id="{109B51CC-1565-4605-9463-9B5B58CA28D8}" type="slidenum">
              <a:rPr kumimoji="1" lang="ja-JP" altLang="en-US" smtClean="0"/>
              <a:t>15</a:t>
            </a:fld>
            <a:endParaRPr kumimoji="1" lang="ja-JP" altLang="en-US"/>
          </a:p>
        </p:txBody>
      </p:sp>
    </p:spTree>
    <p:extLst>
      <p:ext uri="{BB962C8B-B14F-4D97-AF65-F5344CB8AC3E}">
        <p14:creationId xmlns:p14="http://schemas.microsoft.com/office/powerpoint/2010/main" val="1891148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562AE-E51F-5559-3C4C-195B3C18707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7FAD106-481E-DEFE-F6D1-22FAC2EDCA0E}"/>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38A14943-4C36-233D-CDF3-40C1A78221B3}"/>
              </a:ext>
            </a:extLst>
          </p:cNvPr>
          <p:cNvSpPr>
            <a:spLocks noGrp="1"/>
          </p:cNvSpPr>
          <p:nvPr>
            <p:ph idx="1"/>
          </p:nvPr>
        </p:nvSpPr>
        <p:spPr>
          <a:xfrm>
            <a:off x="838200" y="1825625"/>
            <a:ext cx="10515600" cy="4749346"/>
          </a:xfrm>
        </p:spPr>
        <p:txBody>
          <a:bodyPr>
            <a:normAutofit/>
          </a:bodyPr>
          <a:lstStyle/>
          <a:p>
            <a:pPr marL="0" indent="0">
              <a:buNone/>
            </a:pPr>
            <a:r>
              <a:rPr kumimoji="1" lang="en-US" altLang="ja-JP" dirty="0"/>
              <a:t>3</a:t>
            </a:r>
            <a:r>
              <a:rPr kumimoji="1" lang="ja-JP" altLang="en-US" dirty="0"/>
              <a:t>つのクラスタは</a:t>
            </a:r>
            <a:endParaRPr kumimoji="1" lang="en-US" altLang="ja-JP" dirty="0"/>
          </a:p>
          <a:p>
            <a:pPr marL="0" indent="0">
              <a:buNone/>
            </a:pPr>
            <a:r>
              <a:rPr kumimoji="1" lang="ja-JP" altLang="en-US" dirty="0"/>
              <a:t>第一主成分：興味系統</a:t>
            </a:r>
            <a:endParaRPr kumimoji="1" lang="en-US" altLang="ja-JP" dirty="0"/>
          </a:p>
          <a:p>
            <a:pPr marL="0" indent="0">
              <a:buNone/>
            </a:pPr>
            <a:r>
              <a:rPr kumimoji="1" lang="ja-JP" altLang="en-US" dirty="0"/>
              <a:t>第二主成分：教育、判断・興味スコア</a:t>
            </a:r>
            <a:endParaRPr kumimoji="1" lang="en-US" altLang="ja-JP" dirty="0"/>
          </a:p>
          <a:p>
            <a:pPr marL="0" indent="0">
              <a:buNone/>
            </a:pPr>
            <a:r>
              <a:rPr lang="ja-JP" altLang="en-US" dirty="0"/>
              <a:t>第三主成分：</a:t>
            </a:r>
            <a:r>
              <a:rPr kumimoji="1" lang="ja-JP" altLang="en-US" dirty="0"/>
              <a:t>興味</a:t>
            </a:r>
            <a:r>
              <a:rPr lang="en-US" altLang="ja-JP" dirty="0"/>
              <a:t>(</a:t>
            </a:r>
            <a:r>
              <a:rPr lang="ja-JP" altLang="en-US" dirty="0"/>
              <a:t>芸術と他と</a:t>
            </a:r>
            <a:r>
              <a:rPr kumimoji="1" lang="ja-JP" altLang="en-US" dirty="0"/>
              <a:t>科学技術</a:t>
            </a:r>
            <a:r>
              <a:rPr kumimoji="1" lang="en-US" altLang="ja-JP" dirty="0"/>
              <a:t>)</a:t>
            </a:r>
          </a:p>
          <a:p>
            <a:pPr marL="0" indent="0">
              <a:buNone/>
            </a:pPr>
            <a:endParaRPr lang="en-US" altLang="ja-JP" dirty="0"/>
          </a:p>
          <a:p>
            <a:pPr marL="0" indent="0">
              <a:buNone/>
            </a:pPr>
            <a:r>
              <a:rPr kumimoji="1" lang="en-US" altLang="ja-JP" dirty="0"/>
              <a:t>3</a:t>
            </a:r>
            <a:r>
              <a:rPr kumimoji="1" lang="ja-JP" altLang="en-US" dirty="0"/>
              <a:t>つのクラスタを教師ラベルにすると</a:t>
            </a:r>
            <a:endParaRPr kumimoji="1" lang="en-US" altLang="ja-JP" dirty="0"/>
          </a:p>
          <a:p>
            <a:pPr marL="0" indent="0">
              <a:buNone/>
            </a:pPr>
            <a:r>
              <a:rPr lang="ja-JP" altLang="en-US" dirty="0"/>
              <a:t>年齢・内向度合い・興味</a:t>
            </a:r>
            <a:r>
              <a:rPr lang="en-US" altLang="ja-JP" dirty="0"/>
              <a:t>(</a:t>
            </a:r>
            <a:r>
              <a:rPr lang="ja-JP" altLang="en-US" dirty="0"/>
              <a:t>芸術</a:t>
            </a:r>
            <a:r>
              <a:rPr lang="en-US" altLang="ja-JP" dirty="0"/>
              <a:t>)</a:t>
            </a:r>
            <a:r>
              <a:rPr lang="ja-JP" altLang="en-US" dirty="0"/>
              <a:t>・興味</a:t>
            </a:r>
            <a:r>
              <a:rPr lang="en-US" altLang="ja-JP" dirty="0"/>
              <a:t>(</a:t>
            </a:r>
            <a:r>
              <a:rPr lang="ja-JP" altLang="en-US" dirty="0"/>
              <a:t>不明</a:t>
            </a:r>
            <a:r>
              <a:rPr lang="en-US" altLang="ja-JP" dirty="0"/>
              <a:t>)</a:t>
            </a:r>
            <a:r>
              <a:rPr lang="ja-JP" altLang="en-US" dirty="0"/>
              <a:t>・</a:t>
            </a:r>
            <a:r>
              <a:rPr kumimoji="1" lang="ja-JP" altLang="en-US" dirty="0"/>
              <a:t>知覚スコア・思考スコア・判断スコア</a:t>
            </a:r>
            <a:endParaRPr kumimoji="1" lang="en-US" altLang="ja-JP" dirty="0"/>
          </a:p>
          <a:p>
            <a:pPr marL="0" indent="0">
              <a:buNone/>
            </a:pPr>
            <a:r>
              <a:rPr kumimoji="1" lang="ja-JP" altLang="en-US" dirty="0"/>
              <a:t>が分類寄与率が高かった。</a:t>
            </a:r>
            <a:endParaRPr kumimoji="1" lang="en-US" altLang="ja-JP" dirty="0"/>
          </a:p>
          <a:p>
            <a:pPr marL="0" indent="0">
              <a:buNone/>
            </a:pPr>
            <a:endParaRPr kumimoji="1"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475172EF-30CE-9E5F-269C-9F4E502A0988}"/>
              </a:ext>
            </a:extLst>
          </p:cNvPr>
          <p:cNvPicPr>
            <a:picLocks noChangeAspect="1"/>
          </p:cNvPicPr>
          <p:nvPr/>
        </p:nvPicPr>
        <p:blipFill>
          <a:blip r:embed="rId2"/>
          <a:stretch>
            <a:fillRect/>
          </a:stretch>
        </p:blipFill>
        <p:spPr>
          <a:xfrm>
            <a:off x="7330203" y="1430678"/>
            <a:ext cx="4575989" cy="3390220"/>
          </a:xfrm>
          <a:prstGeom prst="rect">
            <a:avLst/>
          </a:prstGeom>
        </p:spPr>
      </p:pic>
      <p:sp>
        <p:nvSpPr>
          <p:cNvPr id="6" name="スライド番号プレースホルダー 5">
            <a:extLst>
              <a:ext uri="{FF2B5EF4-FFF2-40B4-BE49-F238E27FC236}">
                <a16:creationId xmlns:a16="http://schemas.microsoft.com/office/drawing/2014/main" id="{51B61DA6-C603-E2D6-0385-0141FDFBB42A}"/>
              </a:ext>
            </a:extLst>
          </p:cNvPr>
          <p:cNvSpPr>
            <a:spLocks noGrp="1"/>
          </p:cNvSpPr>
          <p:nvPr>
            <p:ph type="sldNum" sz="quarter" idx="12"/>
          </p:nvPr>
        </p:nvSpPr>
        <p:spPr/>
        <p:txBody>
          <a:bodyPr/>
          <a:lstStyle/>
          <a:p>
            <a:fld id="{109B51CC-1565-4605-9463-9B5B58CA28D8}" type="slidenum">
              <a:rPr kumimoji="1" lang="ja-JP" altLang="en-US" smtClean="0"/>
              <a:t>16</a:t>
            </a:fld>
            <a:endParaRPr kumimoji="1" lang="ja-JP" altLang="en-US"/>
          </a:p>
        </p:txBody>
      </p:sp>
    </p:spTree>
    <p:extLst>
      <p:ext uri="{BB962C8B-B14F-4D97-AF65-F5344CB8AC3E}">
        <p14:creationId xmlns:p14="http://schemas.microsoft.com/office/powerpoint/2010/main" val="1880213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73753-89A0-4504-C0C9-36C8697C713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705654C-A42C-4256-8AEC-BC04FE81F420}"/>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273137BD-11F1-5D1D-E133-75B489546A90}"/>
              </a:ext>
            </a:extLst>
          </p:cNvPr>
          <p:cNvSpPr>
            <a:spLocks noGrp="1"/>
          </p:cNvSpPr>
          <p:nvPr>
            <p:ph idx="1"/>
          </p:nvPr>
        </p:nvSpPr>
        <p:spPr>
          <a:xfrm>
            <a:off x="838200" y="1825624"/>
            <a:ext cx="10515600" cy="5119461"/>
          </a:xfrm>
        </p:spPr>
        <p:txBody>
          <a:bodyPr>
            <a:normAutofit/>
          </a:bodyPr>
          <a:lstStyle/>
          <a:p>
            <a:r>
              <a:rPr kumimoji="1" lang="ja-JP" altLang="en-US" dirty="0"/>
              <a:t>因子負荷量</a:t>
            </a:r>
            <a:endParaRPr kumimoji="1" lang="en-US" altLang="ja-JP" dirty="0"/>
          </a:p>
          <a:p>
            <a:pPr marL="0" indent="0">
              <a:buNone/>
            </a:pPr>
            <a:r>
              <a:rPr kumimoji="1" lang="ja-JP" altLang="en-US" dirty="0"/>
              <a:t>元データに</a:t>
            </a:r>
            <a:r>
              <a:rPr kumimoji="1" lang="en-US" altLang="ja-JP" dirty="0"/>
              <a:t>GMM</a:t>
            </a:r>
            <a:r>
              <a:rPr kumimoji="1" lang="ja-JP" altLang="en-US" dirty="0"/>
              <a:t>を教師データにして主成分分析で因子負荷量を計算</a:t>
            </a:r>
            <a:endParaRPr kumimoji="1" lang="en-US" altLang="ja-JP" dirty="0"/>
          </a:p>
          <a:p>
            <a:pPr marL="0" indent="0">
              <a:buNone/>
            </a:pPr>
            <a:r>
              <a:rPr kumimoji="1" lang="ja-JP" altLang="en-US" dirty="0"/>
              <a:t>年齢・内向的度合い</a:t>
            </a:r>
            <a:endParaRPr kumimoji="1" lang="en-US" altLang="ja-JP" dirty="0"/>
          </a:p>
          <a:p>
            <a:pPr marL="0" indent="0">
              <a:buNone/>
            </a:pPr>
            <a:r>
              <a:rPr lang="ja-JP" altLang="en-US" dirty="0"/>
              <a:t>思考スコア</a:t>
            </a:r>
            <a:endParaRPr lang="en-US" altLang="ja-JP" dirty="0"/>
          </a:p>
          <a:p>
            <a:pPr marL="0" indent="0">
              <a:buNone/>
            </a:pPr>
            <a:r>
              <a:rPr kumimoji="1" lang="ja-JP" altLang="en-US" dirty="0"/>
              <a:t>　　　　　が高く出た</a:t>
            </a:r>
            <a:endParaRPr kumimoji="1" lang="en-US" altLang="ja-JP" dirty="0"/>
          </a:p>
          <a:p>
            <a:pPr marL="0" indent="0">
              <a:buNone/>
            </a:pPr>
            <a:endParaRPr lang="en-US" altLang="ja-JP" dirty="0"/>
          </a:p>
          <a:p>
            <a:pPr marL="0" indent="0">
              <a:buNone/>
            </a:pPr>
            <a:r>
              <a:rPr kumimoji="1" lang="ja-JP" altLang="en-US" dirty="0"/>
              <a:t>→</a:t>
            </a:r>
            <a:r>
              <a:rPr kumimoji="1" lang="en-US" altLang="ja-JP" dirty="0"/>
              <a:t>GMM</a:t>
            </a:r>
            <a:r>
              <a:rPr kumimoji="1" lang="ja-JP" altLang="en-US" dirty="0"/>
              <a:t>がクラスのデータは</a:t>
            </a:r>
            <a:endParaRPr kumimoji="1" lang="en-US" altLang="ja-JP" dirty="0"/>
          </a:p>
          <a:p>
            <a:pPr marL="0" indent="0">
              <a:buNone/>
            </a:pPr>
            <a:r>
              <a:rPr lang="ja-JP" altLang="en-US" dirty="0"/>
              <a:t>　年齢・内向的度合い</a:t>
            </a:r>
            <a:endParaRPr lang="en-US" altLang="ja-JP" dirty="0"/>
          </a:p>
          <a:p>
            <a:pPr marL="0" indent="0">
              <a:buNone/>
            </a:pPr>
            <a:r>
              <a:rPr kumimoji="1" lang="ja-JP" altLang="en-US" dirty="0"/>
              <a:t>　思考スコアが主成分を構成</a:t>
            </a:r>
          </a:p>
        </p:txBody>
      </p:sp>
      <p:pic>
        <p:nvPicPr>
          <p:cNvPr id="5" name="図 4">
            <a:extLst>
              <a:ext uri="{FF2B5EF4-FFF2-40B4-BE49-F238E27FC236}">
                <a16:creationId xmlns:a16="http://schemas.microsoft.com/office/drawing/2014/main" id="{92A9CF3F-0BBC-818D-B868-F4893CA1C5D2}"/>
              </a:ext>
            </a:extLst>
          </p:cNvPr>
          <p:cNvPicPr>
            <a:picLocks noChangeAspect="1"/>
          </p:cNvPicPr>
          <p:nvPr/>
        </p:nvPicPr>
        <p:blipFill>
          <a:blip r:embed="rId2"/>
          <a:stretch>
            <a:fillRect/>
          </a:stretch>
        </p:blipFill>
        <p:spPr>
          <a:xfrm>
            <a:off x="5660572" y="2798143"/>
            <a:ext cx="6220760" cy="3740769"/>
          </a:xfrm>
          <a:prstGeom prst="rect">
            <a:avLst/>
          </a:prstGeom>
        </p:spPr>
      </p:pic>
      <p:sp>
        <p:nvSpPr>
          <p:cNvPr id="6" name="スライド番号プレースホルダー 5">
            <a:extLst>
              <a:ext uri="{FF2B5EF4-FFF2-40B4-BE49-F238E27FC236}">
                <a16:creationId xmlns:a16="http://schemas.microsoft.com/office/drawing/2014/main" id="{0E74B034-9D84-C64D-5471-EFE360B9A7DB}"/>
              </a:ext>
            </a:extLst>
          </p:cNvPr>
          <p:cNvSpPr>
            <a:spLocks noGrp="1"/>
          </p:cNvSpPr>
          <p:nvPr>
            <p:ph type="sldNum" sz="quarter" idx="12"/>
          </p:nvPr>
        </p:nvSpPr>
        <p:spPr/>
        <p:txBody>
          <a:bodyPr/>
          <a:lstStyle/>
          <a:p>
            <a:fld id="{109B51CC-1565-4605-9463-9B5B58CA28D8}" type="slidenum">
              <a:rPr kumimoji="1" lang="ja-JP" altLang="en-US" smtClean="0"/>
              <a:t>17</a:t>
            </a:fld>
            <a:endParaRPr kumimoji="1" lang="ja-JP" altLang="en-US"/>
          </a:p>
        </p:txBody>
      </p:sp>
    </p:spTree>
    <p:extLst>
      <p:ext uri="{BB962C8B-B14F-4D97-AF65-F5344CB8AC3E}">
        <p14:creationId xmlns:p14="http://schemas.microsoft.com/office/powerpoint/2010/main" val="4061870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3FAE6D-341C-BBBA-9576-E8B648896A10}"/>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60CCE8A3-3573-EAFE-8ADF-4B23E760F3BE}"/>
              </a:ext>
            </a:extLst>
          </p:cNvPr>
          <p:cNvSpPr>
            <a:spLocks noGrp="1"/>
          </p:cNvSpPr>
          <p:nvPr>
            <p:ph idx="1"/>
          </p:nvPr>
        </p:nvSpPr>
        <p:spPr/>
        <p:txBody>
          <a:bodyPr/>
          <a:lstStyle/>
          <a:p>
            <a:r>
              <a:rPr kumimoji="1" lang="ja-JP" altLang="en-US" dirty="0"/>
              <a:t>分類寄与率</a:t>
            </a:r>
            <a:r>
              <a:rPr lang="ja-JP" altLang="en-US" dirty="0"/>
              <a:t>から特徴量の考察</a:t>
            </a:r>
            <a:endParaRPr lang="en-US" altLang="ja-JP" dirty="0"/>
          </a:p>
          <a:p>
            <a:pPr marL="0" indent="0">
              <a:buNone/>
            </a:pPr>
            <a:r>
              <a:rPr kumimoji="1" lang="en-US" altLang="ja-JP" dirty="0"/>
              <a:t>3</a:t>
            </a:r>
            <a:r>
              <a:rPr kumimoji="1" lang="ja-JP" altLang="en-US" dirty="0"/>
              <a:t>つのクラスタを分ける因子の中で分類寄与率が高かった変数の中で分布が特に異なったもの</a:t>
            </a:r>
            <a:endParaRPr kumimoji="1" lang="en-US" altLang="ja-JP" dirty="0"/>
          </a:p>
        </p:txBody>
      </p:sp>
      <p:sp>
        <p:nvSpPr>
          <p:cNvPr id="4" name="スライド番号プレースホルダー 3">
            <a:extLst>
              <a:ext uri="{FF2B5EF4-FFF2-40B4-BE49-F238E27FC236}">
                <a16:creationId xmlns:a16="http://schemas.microsoft.com/office/drawing/2014/main" id="{A87CB506-2F93-7228-A58E-C19ECC0E53DE}"/>
              </a:ext>
            </a:extLst>
          </p:cNvPr>
          <p:cNvSpPr>
            <a:spLocks noGrp="1"/>
          </p:cNvSpPr>
          <p:nvPr>
            <p:ph type="sldNum" sz="quarter" idx="12"/>
          </p:nvPr>
        </p:nvSpPr>
        <p:spPr/>
        <p:txBody>
          <a:bodyPr/>
          <a:lstStyle/>
          <a:p>
            <a:fld id="{109B51CC-1565-4605-9463-9B5B58CA28D8}" type="slidenum">
              <a:rPr kumimoji="1" lang="ja-JP" altLang="en-US" smtClean="0"/>
              <a:t>18</a:t>
            </a:fld>
            <a:endParaRPr kumimoji="1" lang="ja-JP" altLang="en-US"/>
          </a:p>
        </p:txBody>
      </p:sp>
      <p:pic>
        <p:nvPicPr>
          <p:cNvPr id="6" name="図 5" descr="グラフ, ヒストグラム&#10;&#10;AI によって生成されたコンテンツは間違っている可能性があります。">
            <a:extLst>
              <a:ext uri="{FF2B5EF4-FFF2-40B4-BE49-F238E27FC236}">
                <a16:creationId xmlns:a16="http://schemas.microsoft.com/office/drawing/2014/main" id="{A25F7B81-9B01-A3D3-F2C9-395823019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943" y="3237593"/>
            <a:ext cx="4158343" cy="3118757"/>
          </a:xfrm>
          <a:prstGeom prst="rect">
            <a:avLst/>
          </a:prstGeom>
        </p:spPr>
      </p:pic>
      <p:pic>
        <p:nvPicPr>
          <p:cNvPr id="8" name="図 7" descr="グラフ, ヒストグラム&#10;&#10;AI によって生成されたコンテンツは間違っている可能性があります。">
            <a:extLst>
              <a:ext uri="{FF2B5EF4-FFF2-40B4-BE49-F238E27FC236}">
                <a16:creationId xmlns:a16="http://schemas.microsoft.com/office/drawing/2014/main" id="{0DC87A74-F1CB-90DF-EAB6-603075DE1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1783" y="3429000"/>
            <a:ext cx="3903133" cy="2927350"/>
          </a:xfrm>
          <a:prstGeom prst="rect">
            <a:avLst/>
          </a:prstGeom>
        </p:spPr>
      </p:pic>
      <p:pic>
        <p:nvPicPr>
          <p:cNvPr id="10" name="図 9" descr="グラフ, ヒストグラム&#10;&#10;AI によって生成されたコンテンツは間違っている可能性があります。">
            <a:extLst>
              <a:ext uri="{FF2B5EF4-FFF2-40B4-BE49-F238E27FC236}">
                <a16:creationId xmlns:a16="http://schemas.microsoft.com/office/drawing/2014/main" id="{6F65C6D1-2507-34EF-44C4-DB3E95CD2D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0633" y="3445892"/>
            <a:ext cx="3903133" cy="2927350"/>
          </a:xfrm>
          <a:prstGeom prst="rect">
            <a:avLst/>
          </a:prstGeom>
        </p:spPr>
      </p:pic>
    </p:spTree>
    <p:extLst>
      <p:ext uri="{BB962C8B-B14F-4D97-AF65-F5344CB8AC3E}">
        <p14:creationId xmlns:p14="http://schemas.microsoft.com/office/powerpoint/2010/main" val="3670298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756DF7-E756-586C-84A0-35D9AB3E6D5B}"/>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B418CC7B-32E5-AA01-24F5-37652E0F9C02}"/>
              </a:ext>
            </a:extLst>
          </p:cNvPr>
          <p:cNvSpPr>
            <a:spLocks noGrp="1"/>
          </p:cNvSpPr>
          <p:nvPr>
            <p:ph idx="1"/>
          </p:nvPr>
        </p:nvSpPr>
        <p:spPr/>
        <p:txBody>
          <a:bodyPr/>
          <a:lstStyle/>
          <a:p>
            <a:pPr marL="0" indent="0">
              <a:buNone/>
            </a:pPr>
            <a:r>
              <a:rPr kumimoji="1" lang="ja-JP" altLang="en-US" dirty="0"/>
              <a:t>判断スコア・興味</a:t>
            </a:r>
            <a:r>
              <a:rPr kumimoji="1" lang="en-US" altLang="ja-JP" dirty="0"/>
              <a:t>(</a:t>
            </a:r>
            <a:r>
              <a:rPr kumimoji="1" lang="ja-JP" altLang="en-US" dirty="0"/>
              <a:t>芸術</a:t>
            </a:r>
            <a:r>
              <a:rPr kumimoji="1" lang="en-US" altLang="ja-JP" dirty="0"/>
              <a:t>)</a:t>
            </a:r>
            <a:r>
              <a:rPr kumimoji="1" lang="ja-JP" altLang="en-US" dirty="0"/>
              <a:t>・興味</a:t>
            </a:r>
            <a:r>
              <a:rPr kumimoji="1" lang="en-US" altLang="ja-JP" dirty="0"/>
              <a:t>(</a:t>
            </a:r>
            <a:r>
              <a:rPr kumimoji="1" lang="ja-JP" altLang="en-US" dirty="0"/>
              <a:t>不明</a:t>
            </a:r>
            <a:r>
              <a:rPr kumimoji="1" lang="en-US" altLang="ja-JP" dirty="0"/>
              <a:t>)</a:t>
            </a:r>
            <a:r>
              <a:rPr kumimoji="1" lang="ja-JP" altLang="en-US" dirty="0"/>
              <a:t>が</a:t>
            </a:r>
            <a:r>
              <a:rPr kumimoji="1" lang="en-US" altLang="ja-JP" dirty="0"/>
              <a:t>3</a:t>
            </a:r>
            <a:r>
              <a:rPr kumimoji="1" lang="ja-JP" altLang="en-US" dirty="0"/>
              <a:t>つのクラスタに影響を及ぼしている可能性がある。</a:t>
            </a:r>
            <a:endParaRPr kumimoji="1" lang="en-US" altLang="ja-JP" dirty="0"/>
          </a:p>
          <a:p>
            <a:pPr marL="0" indent="0">
              <a:buNone/>
            </a:pPr>
            <a:r>
              <a:rPr lang="ja-JP" altLang="en-US" dirty="0"/>
              <a:t>その他の変数についてもヒストグラムでの違いは見られなかったが、複雑に絡み合い異なる結果を出している可能性がある。</a:t>
            </a:r>
            <a:endParaRPr kumimoji="1" lang="ja-JP" altLang="en-US" dirty="0"/>
          </a:p>
        </p:txBody>
      </p:sp>
      <p:sp>
        <p:nvSpPr>
          <p:cNvPr id="4" name="スライド番号プレースホルダー 3">
            <a:extLst>
              <a:ext uri="{FF2B5EF4-FFF2-40B4-BE49-F238E27FC236}">
                <a16:creationId xmlns:a16="http://schemas.microsoft.com/office/drawing/2014/main" id="{5048F781-7A06-8526-E3F0-85235335E212}"/>
              </a:ext>
            </a:extLst>
          </p:cNvPr>
          <p:cNvSpPr>
            <a:spLocks noGrp="1"/>
          </p:cNvSpPr>
          <p:nvPr>
            <p:ph type="sldNum" sz="quarter" idx="12"/>
          </p:nvPr>
        </p:nvSpPr>
        <p:spPr/>
        <p:txBody>
          <a:bodyPr/>
          <a:lstStyle/>
          <a:p>
            <a:fld id="{109B51CC-1565-4605-9463-9B5B58CA28D8}" type="slidenum">
              <a:rPr kumimoji="1" lang="ja-JP" altLang="en-US" smtClean="0"/>
              <a:t>19</a:t>
            </a:fld>
            <a:endParaRPr kumimoji="1" lang="ja-JP" altLang="en-US"/>
          </a:p>
        </p:txBody>
      </p:sp>
      <p:pic>
        <p:nvPicPr>
          <p:cNvPr id="5" name="図 4">
            <a:extLst>
              <a:ext uri="{FF2B5EF4-FFF2-40B4-BE49-F238E27FC236}">
                <a16:creationId xmlns:a16="http://schemas.microsoft.com/office/drawing/2014/main" id="{B72BC6F5-A0E6-A808-7CE5-369C823800DC}"/>
              </a:ext>
            </a:extLst>
          </p:cNvPr>
          <p:cNvPicPr>
            <a:picLocks noChangeAspect="1"/>
          </p:cNvPicPr>
          <p:nvPr/>
        </p:nvPicPr>
        <p:blipFill>
          <a:blip r:embed="rId2"/>
          <a:stretch>
            <a:fillRect/>
          </a:stretch>
        </p:blipFill>
        <p:spPr>
          <a:xfrm>
            <a:off x="1363493" y="3785123"/>
            <a:ext cx="3045221" cy="2256118"/>
          </a:xfrm>
          <a:prstGeom prst="rect">
            <a:avLst/>
          </a:prstGeom>
        </p:spPr>
      </p:pic>
      <p:grpSp>
        <p:nvGrpSpPr>
          <p:cNvPr id="8" name="グループ化 7">
            <a:extLst>
              <a:ext uri="{FF2B5EF4-FFF2-40B4-BE49-F238E27FC236}">
                <a16:creationId xmlns:a16="http://schemas.microsoft.com/office/drawing/2014/main" id="{E7A53DBE-FE80-6DE4-C0B1-E60ABAD8C8B2}"/>
              </a:ext>
            </a:extLst>
          </p:cNvPr>
          <p:cNvGrpSpPr/>
          <p:nvPr/>
        </p:nvGrpSpPr>
        <p:grpSpPr>
          <a:xfrm>
            <a:off x="6836229" y="3620641"/>
            <a:ext cx="1404257" cy="3086757"/>
            <a:chOff x="2391273" y="2394857"/>
            <a:chExt cx="1821498" cy="4003912"/>
          </a:xfrm>
        </p:grpSpPr>
        <p:pic>
          <p:nvPicPr>
            <p:cNvPr id="6" name="図 5">
              <a:extLst>
                <a:ext uri="{FF2B5EF4-FFF2-40B4-BE49-F238E27FC236}">
                  <a16:creationId xmlns:a16="http://schemas.microsoft.com/office/drawing/2014/main" id="{3EB8CB4D-8E1E-6303-CA5E-4661DA24ABFA}"/>
                </a:ext>
              </a:extLst>
            </p:cNvPr>
            <p:cNvPicPr>
              <a:picLocks noChangeAspect="1"/>
            </p:cNvPicPr>
            <p:nvPr/>
          </p:nvPicPr>
          <p:blipFill>
            <a:blip r:embed="rId3"/>
            <a:stretch>
              <a:fillRect/>
            </a:stretch>
          </p:blipFill>
          <p:spPr>
            <a:xfrm>
              <a:off x="2391273" y="2394857"/>
              <a:ext cx="1821498" cy="3219082"/>
            </a:xfrm>
            <a:prstGeom prst="rect">
              <a:avLst/>
            </a:prstGeom>
          </p:spPr>
        </p:pic>
        <p:sp>
          <p:nvSpPr>
            <p:cNvPr id="7" name="テキスト ボックス 6">
              <a:extLst>
                <a:ext uri="{FF2B5EF4-FFF2-40B4-BE49-F238E27FC236}">
                  <a16:creationId xmlns:a16="http://schemas.microsoft.com/office/drawing/2014/main" id="{0F3A2456-EF7E-0524-E129-3DBC0FE94456}"/>
                </a:ext>
              </a:extLst>
            </p:cNvPr>
            <p:cNvSpPr txBox="1"/>
            <p:nvPr/>
          </p:nvSpPr>
          <p:spPr>
            <a:xfrm>
              <a:off x="3071189" y="5613939"/>
              <a:ext cx="461665" cy="784830"/>
            </a:xfrm>
            <a:prstGeom prst="rect">
              <a:avLst/>
            </a:prstGeom>
            <a:noFill/>
          </p:spPr>
          <p:txBody>
            <a:bodyPr vert="eaVert" wrap="none" rtlCol="0">
              <a:spAutoFit/>
            </a:bodyPr>
            <a:lstStyle/>
            <a:p>
              <a:r>
                <a:rPr kumimoji="1" lang="ja-JP" altLang="en-US" dirty="0"/>
                <a:t>・・・</a:t>
              </a:r>
            </a:p>
          </p:txBody>
        </p:sp>
      </p:grpSp>
      <p:sp>
        <p:nvSpPr>
          <p:cNvPr id="9" name="正方形/長方形 8">
            <a:extLst>
              <a:ext uri="{FF2B5EF4-FFF2-40B4-BE49-F238E27FC236}">
                <a16:creationId xmlns:a16="http://schemas.microsoft.com/office/drawing/2014/main" id="{EBF795F3-8278-2E6F-8897-EF3BAC2D4909}"/>
              </a:ext>
            </a:extLst>
          </p:cNvPr>
          <p:cNvSpPr/>
          <p:nvPr/>
        </p:nvSpPr>
        <p:spPr>
          <a:xfrm>
            <a:off x="6836229" y="3785122"/>
            <a:ext cx="1404257" cy="170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FB01FE7-8E6C-38CD-41EF-0786D0B0E962}"/>
              </a:ext>
            </a:extLst>
          </p:cNvPr>
          <p:cNvSpPr txBox="1"/>
          <p:nvPr/>
        </p:nvSpPr>
        <p:spPr>
          <a:xfrm>
            <a:off x="1639608" y="6060158"/>
            <a:ext cx="2492990" cy="369332"/>
          </a:xfrm>
          <a:prstGeom prst="rect">
            <a:avLst/>
          </a:prstGeom>
          <a:noFill/>
        </p:spPr>
        <p:txBody>
          <a:bodyPr wrap="none" rtlCol="0">
            <a:spAutoFit/>
          </a:bodyPr>
          <a:lstStyle/>
          <a:p>
            <a:r>
              <a:rPr kumimoji="1" lang="ja-JP" altLang="en-US" dirty="0"/>
              <a:t>分析対象にしたデータ</a:t>
            </a:r>
          </a:p>
        </p:txBody>
      </p:sp>
      <p:sp>
        <p:nvSpPr>
          <p:cNvPr id="11" name="テキスト ボックス 10">
            <a:extLst>
              <a:ext uri="{FF2B5EF4-FFF2-40B4-BE49-F238E27FC236}">
                <a16:creationId xmlns:a16="http://schemas.microsoft.com/office/drawing/2014/main" id="{8197092D-8921-B870-57EE-45DB3CA62EA3}"/>
              </a:ext>
            </a:extLst>
          </p:cNvPr>
          <p:cNvSpPr txBox="1"/>
          <p:nvPr/>
        </p:nvSpPr>
        <p:spPr>
          <a:xfrm>
            <a:off x="8447314" y="4147457"/>
            <a:ext cx="3544560" cy="646331"/>
          </a:xfrm>
          <a:prstGeom prst="rect">
            <a:avLst/>
          </a:prstGeom>
          <a:noFill/>
        </p:spPr>
        <p:txBody>
          <a:bodyPr wrap="none" rtlCol="0">
            <a:spAutoFit/>
          </a:bodyPr>
          <a:lstStyle/>
          <a:p>
            <a:r>
              <a:rPr kumimoji="1" lang="en-US" altLang="ja-JP" dirty="0"/>
              <a:t>3</a:t>
            </a:r>
            <a:r>
              <a:rPr kumimoji="1" lang="ja-JP" altLang="en-US" dirty="0"/>
              <a:t>つのクラスタに関連していると</a:t>
            </a:r>
            <a:endParaRPr kumimoji="1" lang="en-US" altLang="ja-JP" dirty="0"/>
          </a:p>
          <a:p>
            <a:r>
              <a:rPr lang="ja-JP" altLang="en-US" dirty="0"/>
              <a:t>思われる変数</a:t>
            </a:r>
            <a:endParaRPr kumimoji="1" lang="ja-JP" altLang="en-US" dirty="0"/>
          </a:p>
        </p:txBody>
      </p:sp>
    </p:spTree>
    <p:extLst>
      <p:ext uri="{BB962C8B-B14F-4D97-AF65-F5344CB8AC3E}">
        <p14:creationId xmlns:p14="http://schemas.microsoft.com/office/powerpoint/2010/main" val="4161646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1EAF7B-F20F-89EB-E19E-6C17FFE9EF67}"/>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A777322A-729F-B79E-3225-7B2EE8F9E848}"/>
              </a:ext>
            </a:extLst>
          </p:cNvPr>
          <p:cNvSpPr>
            <a:spLocks noGrp="1"/>
          </p:cNvSpPr>
          <p:nvPr>
            <p:ph idx="1"/>
          </p:nvPr>
        </p:nvSpPr>
        <p:spPr/>
        <p:txBody>
          <a:bodyPr/>
          <a:lstStyle/>
          <a:p>
            <a:pPr marL="0" indent="0">
              <a:buNone/>
            </a:pPr>
            <a:r>
              <a:rPr kumimoji="1" lang="ja-JP" altLang="en-US" dirty="0"/>
              <a:t>近年</a:t>
            </a:r>
            <a:r>
              <a:rPr kumimoji="1" lang="en-US" altLang="ja-JP" dirty="0"/>
              <a:t>SNS</a:t>
            </a:r>
            <a:r>
              <a:rPr kumimoji="1" lang="ja-JP" altLang="en-US" dirty="0"/>
              <a:t>を中心に精度の高い性格占いとして</a:t>
            </a:r>
            <a:r>
              <a:rPr kumimoji="1" lang="en-US" altLang="ja-JP" dirty="0"/>
              <a:t>MBTI(16</a:t>
            </a:r>
            <a:r>
              <a:rPr kumimoji="1" lang="ja-JP" altLang="en-US" dirty="0"/>
              <a:t>性格診断</a:t>
            </a:r>
            <a:r>
              <a:rPr kumimoji="1" lang="en-US" altLang="ja-JP" dirty="0"/>
              <a:t>)</a:t>
            </a:r>
            <a:r>
              <a:rPr kumimoji="1" lang="ja-JP" altLang="en-US" dirty="0"/>
              <a:t>がある。</a:t>
            </a:r>
            <a:endParaRPr kumimoji="1" lang="en-US" altLang="ja-JP" dirty="0"/>
          </a:p>
          <a:p>
            <a:pPr marL="0" indent="0">
              <a:buNone/>
            </a:pPr>
            <a:r>
              <a:rPr lang="ja-JP" altLang="en-US" dirty="0"/>
              <a:t>この精度の高さについてあくまで流行なので学術的に実際に検証し精度の高さは本当なのかについて検証する必要がある</a:t>
            </a:r>
            <a:r>
              <a:rPr lang="en-US" altLang="ja-JP" dirty="0"/>
              <a:t>(</a:t>
            </a:r>
            <a:r>
              <a:rPr lang="ja-JP" altLang="en-US" dirty="0"/>
              <a:t>無理やりなこじ付け</a:t>
            </a:r>
            <a:r>
              <a:rPr lang="en-US" altLang="ja-JP" dirty="0"/>
              <a:t>)</a:t>
            </a:r>
            <a:r>
              <a:rPr lang="ja-JP" altLang="en-US" dirty="0"/>
              <a:t>。</a:t>
            </a:r>
            <a:endParaRPr kumimoji="1" lang="ja-JP" altLang="en-US" dirty="0"/>
          </a:p>
        </p:txBody>
      </p:sp>
      <p:sp>
        <p:nvSpPr>
          <p:cNvPr id="4" name="スライド番号プレースホルダー 3">
            <a:extLst>
              <a:ext uri="{FF2B5EF4-FFF2-40B4-BE49-F238E27FC236}">
                <a16:creationId xmlns:a16="http://schemas.microsoft.com/office/drawing/2014/main" id="{F0993D49-5D0D-CAC0-BE5E-52AF7A6E1E7F}"/>
              </a:ext>
            </a:extLst>
          </p:cNvPr>
          <p:cNvSpPr>
            <a:spLocks noGrp="1"/>
          </p:cNvSpPr>
          <p:nvPr>
            <p:ph type="sldNum" sz="quarter" idx="12"/>
          </p:nvPr>
        </p:nvSpPr>
        <p:spPr/>
        <p:txBody>
          <a:bodyPr/>
          <a:lstStyle/>
          <a:p>
            <a:fld id="{109B51CC-1565-4605-9463-9B5B58CA28D8}" type="slidenum">
              <a:rPr kumimoji="1" lang="ja-JP" altLang="en-US" smtClean="0"/>
              <a:t>2</a:t>
            </a:fld>
            <a:endParaRPr kumimoji="1" lang="ja-JP" altLang="en-US"/>
          </a:p>
        </p:txBody>
      </p:sp>
    </p:spTree>
    <p:extLst>
      <p:ext uri="{BB962C8B-B14F-4D97-AF65-F5344CB8AC3E}">
        <p14:creationId xmlns:p14="http://schemas.microsoft.com/office/powerpoint/2010/main" val="2316976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5C9995-F5A8-00E3-7B64-C4566339A380}"/>
              </a:ext>
            </a:extLst>
          </p:cNvPr>
          <p:cNvSpPr>
            <a:spLocks noGrp="1"/>
          </p:cNvSpPr>
          <p:nvPr>
            <p:ph type="title"/>
          </p:nvPr>
        </p:nvSpPr>
        <p:spPr/>
        <p:txBody>
          <a:bodyPr/>
          <a:lstStyle/>
          <a:p>
            <a:r>
              <a:rPr kumimoji="1" lang="ja-JP" altLang="en-US" dirty="0"/>
              <a:t>研究目的</a:t>
            </a:r>
          </a:p>
        </p:txBody>
      </p:sp>
      <p:sp>
        <p:nvSpPr>
          <p:cNvPr id="3" name="コンテンツ プレースホルダー 2">
            <a:extLst>
              <a:ext uri="{FF2B5EF4-FFF2-40B4-BE49-F238E27FC236}">
                <a16:creationId xmlns:a16="http://schemas.microsoft.com/office/drawing/2014/main" id="{233FA282-2D51-F8C6-68A7-407791DF05F1}"/>
              </a:ext>
            </a:extLst>
          </p:cNvPr>
          <p:cNvSpPr>
            <a:spLocks noGrp="1"/>
          </p:cNvSpPr>
          <p:nvPr>
            <p:ph idx="1"/>
          </p:nvPr>
        </p:nvSpPr>
        <p:spPr/>
        <p:txBody>
          <a:bodyPr/>
          <a:lstStyle/>
          <a:p>
            <a:r>
              <a:rPr kumimoji="1" lang="ja-JP" altLang="en-US" dirty="0"/>
              <a:t>個人的な理由</a:t>
            </a:r>
            <a:endParaRPr lang="en-US" altLang="ja-JP" dirty="0"/>
          </a:p>
          <a:p>
            <a:pPr marL="0" indent="0">
              <a:buNone/>
            </a:pPr>
            <a:r>
              <a:rPr kumimoji="1" lang="ja-JP" altLang="en-US" dirty="0"/>
              <a:t>個人的な問題として教務助手が終わった際のネクストキャリアについて考えたときに統計データを扱う職業となると最有力なもの</a:t>
            </a:r>
            <a:r>
              <a:rPr kumimoji="1" lang="en-US" altLang="ja-JP" dirty="0"/>
              <a:t>(</a:t>
            </a:r>
            <a:r>
              <a:rPr kumimoji="1" lang="ja-JP" altLang="en-US" dirty="0"/>
              <a:t>エージェントの求人の多さ的</a:t>
            </a:r>
            <a:r>
              <a:rPr kumimoji="1" lang="en-US" altLang="ja-JP" dirty="0"/>
              <a:t>)</a:t>
            </a:r>
            <a:r>
              <a:rPr kumimoji="1" lang="ja-JP" altLang="en-US" dirty="0"/>
              <a:t>にマーケティングがある。</a:t>
            </a:r>
            <a:endParaRPr kumimoji="1" lang="en-US" altLang="ja-JP" dirty="0"/>
          </a:p>
          <a:p>
            <a:pPr marL="0" indent="0">
              <a:buNone/>
            </a:pPr>
            <a:r>
              <a:rPr lang="ja-JP" altLang="en-US" dirty="0"/>
              <a:t>このマーケティングを行うには心理統計が要素技術に挙げられる</a:t>
            </a:r>
            <a:r>
              <a:rPr lang="en-US" altLang="ja-JP" dirty="0"/>
              <a:t>(</a:t>
            </a:r>
            <a:r>
              <a:rPr lang="ja-JP" altLang="en-US" dirty="0"/>
              <a:t>認知科学・行動経済学等</a:t>
            </a:r>
            <a:r>
              <a:rPr lang="en-US" altLang="ja-JP" dirty="0"/>
              <a:t>)</a:t>
            </a:r>
            <a:r>
              <a:rPr lang="ja-JP" altLang="en-US" dirty="0"/>
              <a:t>ため研究対象として心理統計の成果物を作成する。</a:t>
            </a:r>
            <a:endParaRPr kumimoji="1" lang="ja-JP" altLang="en-US" dirty="0"/>
          </a:p>
        </p:txBody>
      </p:sp>
      <p:sp>
        <p:nvSpPr>
          <p:cNvPr id="4" name="スライド番号プレースホルダー 3">
            <a:extLst>
              <a:ext uri="{FF2B5EF4-FFF2-40B4-BE49-F238E27FC236}">
                <a16:creationId xmlns:a16="http://schemas.microsoft.com/office/drawing/2014/main" id="{2E7BCA67-9623-39AD-9EA5-7D73F96C7699}"/>
              </a:ext>
            </a:extLst>
          </p:cNvPr>
          <p:cNvSpPr>
            <a:spLocks noGrp="1"/>
          </p:cNvSpPr>
          <p:nvPr>
            <p:ph type="sldNum" sz="quarter" idx="12"/>
          </p:nvPr>
        </p:nvSpPr>
        <p:spPr/>
        <p:txBody>
          <a:bodyPr/>
          <a:lstStyle/>
          <a:p>
            <a:fld id="{109B51CC-1565-4605-9463-9B5B58CA28D8}" type="slidenum">
              <a:rPr kumimoji="1" lang="ja-JP" altLang="en-US" smtClean="0"/>
              <a:t>3</a:t>
            </a:fld>
            <a:endParaRPr kumimoji="1" lang="ja-JP" altLang="en-US"/>
          </a:p>
        </p:txBody>
      </p:sp>
    </p:spTree>
    <p:extLst>
      <p:ext uri="{BB962C8B-B14F-4D97-AF65-F5344CB8AC3E}">
        <p14:creationId xmlns:p14="http://schemas.microsoft.com/office/powerpoint/2010/main" val="2849143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D6193A-9729-56A1-DC83-87C9E06C68F6}"/>
              </a:ext>
            </a:extLst>
          </p:cNvPr>
          <p:cNvSpPr>
            <a:spLocks noGrp="1"/>
          </p:cNvSpPr>
          <p:nvPr>
            <p:ph type="title"/>
          </p:nvPr>
        </p:nvSpPr>
        <p:spPr/>
        <p:txBody>
          <a:bodyPr/>
          <a:lstStyle/>
          <a:p>
            <a:r>
              <a:rPr kumimoji="1" lang="ja-JP" altLang="en-US" dirty="0"/>
              <a:t>手法</a:t>
            </a:r>
            <a:r>
              <a:rPr lang="ja-JP" altLang="en-US" dirty="0"/>
              <a:t>～学習モデル～</a:t>
            </a:r>
            <a:endParaRPr kumimoji="1" lang="ja-JP" altLang="en-US" dirty="0"/>
          </a:p>
        </p:txBody>
      </p:sp>
      <p:sp>
        <p:nvSpPr>
          <p:cNvPr id="3" name="コンテンツ プレースホルダー 2">
            <a:extLst>
              <a:ext uri="{FF2B5EF4-FFF2-40B4-BE49-F238E27FC236}">
                <a16:creationId xmlns:a16="http://schemas.microsoft.com/office/drawing/2014/main" id="{0CFABDF5-65DB-92A3-62D1-955559693BEE}"/>
              </a:ext>
            </a:extLst>
          </p:cNvPr>
          <p:cNvSpPr>
            <a:spLocks noGrp="1"/>
          </p:cNvSpPr>
          <p:nvPr>
            <p:ph idx="1"/>
          </p:nvPr>
        </p:nvSpPr>
        <p:spPr/>
        <p:txBody>
          <a:bodyPr/>
          <a:lstStyle/>
          <a:p>
            <a:pPr marL="514350" indent="-514350">
              <a:buFont typeface="+mj-lt"/>
              <a:buAutoNum type="arabicPeriod"/>
            </a:pPr>
            <a:r>
              <a:rPr kumimoji="1" lang="en-US" altLang="ja-JP" dirty="0"/>
              <a:t>MBTI</a:t>
            </a:r>
            <a:r>
              <a:rPr kumimoji="1" lang="ja-JP" altLang="en-US" dirty="0"/>
              <a:t>データに対して</a:t>
            </a:r>
            <a:r>
              <a:rPr kumimoji="1" lang="en-US" altLang="ja-JP" dirty="0"/>
              <a:t>GBDT</a:t>
            </a:r>
            <a:r>
              <a:rPr kumimoji="1" lang="ja-JP" altLang="en-US" dirty="0"/>
              <a:t>で分類寄与率の測定</a:t>
            </a:r>
            <a:endParaRPr kumimoji="1" lang="en-US" altLang="ja-JP" dirty="0"/>
          </a:p>
          <a:p>
            <a:pPr marL="514350" indent="-514350">
              <a:buFont typeface="+mj-lt"/>
              <a:buAutoNum type="arabicPeriod"/>
            </a:pPr>
            <a:r>
              <a:rPr kumimoji="1" lang="en-US" altLang="ja-JP" dirty="0"/>
              <a:t>MBTI</a:t>
            </a:r>
            <a:r>
              <a:rPr kumimoji="1" lang="ja-JP" altLang="en-US" dirty="0"/>
              <a:t>データに</a:t>
            </a:r>
            <a:r>
              <a:rPr kumimoji="1" lang="en-US" altLang="ja-JP" dirty="0"/>
              <a:t>GBDT</a:t>
            </a:r>
            <a:r>
              <a:rPr kumimoji="1" lang="ja-JP" altLang="en-US" dirty="0"/>
              <a:t>を</a:t>
            </a:r>
            <a:r>
              <a:rPr lang="ja-JP" altLang="en-US" dirty="0"/>
              <a:t>クロスバリデーション</a:t>
            </a:r>
            <a:r>
              <a:rPr kumimoji="1" lang="en-US" altLang="ja-JP" dirty="0"/>
              <a:t>(500</a:t>
            </a:r>
            <a:r>
              <a:rPr kumimoji="1" lang="ja-JP" altLang="en-US" dirty="0"/>
              <a:t>分割</a:t>
            </a:r>
            <a:r>
              <a:rPr kumimoji="1" lang="en-US" altLang="ja-JP" dirty="0"/>
              <a:t>)</a:t>
            </a:r>
          </a:p>
          <a:p>
            <a:pPr marL="514350" indent="-514350">
              <a:buFont typeface="+mj-lt"/>
              <a:buAutoNum type="arabicPeriod"/>
            </a:pPr>
            <a:r>
              <a:rPr lang="ja-JP" altLang="en-US" dirty="0"/>
              <a:t>モデルで</a:t>
            </a:r>
            <a:r>
              <a:rPr lang="en-US" altLang="ja-JP" dirty="0"/>
              <a:t>hold-out</a:t>
            </a:r>
            <a:r>
              <a:rPr lang="ja-JP" altLang="en-US" dirty="0"/>
              <a:t>を使い平均的な値になるまで精度を測定</a:t>
            </a:r>
            <a:endParaRPr lang="en-US" altLang="ja-JP" dirty="0"/>
          </a:p>
          <a:p>
            <a:pPr marL="514350" indent="-514350">
              <a:buFont typeface="+mj-lt"/>
              <a:buAutoNum type="arabicPeriod"/>
            </a:pPr>
            <a:r>
              <a:rPr kumimoji="1" lang="ja-JP" altLang="en-US" dirty="0"/>
              <a:t>間違った傾向を探索</a:t>
            </a:r>
          </a:p>
        </p:txBody>
      </p:sp>
      <p:sp>
        <p:nvSpPr>
          <p:cNvPr id="4" name="スライド番号プレースホルダー 3">
            <a:extLst>
              <a:ext uri="{FF2B5EF4-FFF2-40B4-BE49-F238E27FC236}">
                <a16:creationId xmlns:a16="http://schemas.microsoft.com/office/drawing/2014/main" id="{0B9D63D8-D6FA-1C8F-F636-FD010370C92E}"/>
              </a:ext>
            </a:extLst>
          </p:cNvPr>
          <p:cNvSpPr>
            <a:spLocks noGrp="1"/>
          </p:cNvSpPr>
          <p:nvPr>
            <p:ph type="sldNum" sz="quarter" idx="12"/>
          </p:nvPr>
        </p:nvSpPr>
        <p:spPr/>
        <p:txBody>
          <a:bodyPr/>
          <a:lstStyle/>
          <a:p>
            <a:fld id="{109B51CC-1565-4605-9463-9B5B58CA28D8}" type="slidenum">
              <a:rPr kumimoji="1" lang="ja-JP" altLang="en-US" smtClean="0"/>
              <a:t>4</a:t>
            </a:fld>
            <a:endParaRPr kumimoji="1" lang="ja-JP" altLang="en-US"/>
          </a:p>
        </p:txBody>
      </p:sp>
    </p:spTree>
    <p:extLst>
      <p:ext uri="{BB962C8B-B14F-4D97-AF65-F5344CB8AC3E}">
        <p14:creationId xmlns:p14="http://schemas.microsoft.com/office/powerpoint/2010/main" val="2960610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2D063D-2E5A-3573-CDCC-6F00B9945879}"/>
              </a:ext>
            </a:extLst>
          </p:cNvPr>
          <p:cNvSpPr>
            <a:spLocks noGrp="1"/>
          </p:cNvSpPr>
          <p:nvPr>
            <p:ph type="title"/>
          </p:nvPr>
        </p:nvSpPr>
        <p:spPr/>
        <p:txBody>
          <a:bodyPr/>
          <a:lstStyle/>
          <a:p>
            <a:r>
              <a:rPr kumimoji="1" lang="ja-JP" altLang="en-US" dirty="0"/>
              <a:t>手法～可視化～</a:t>
            </a:r>
          </a:p>
        </p:txBody>
      </p:sp>
      <p:sp>
        <p:nvSpPr>
          <p:cNvPr id="3" name="コンテンツ プレースホルダー 2">
            <a:extLst>
              <a:ext uri="{FF2B5EF4-FFF2-40B4-BE49-F238E27FC236}">
                <a16:creationId xmlns:a16="http://schemas.microsoft.com/office/drawing/2014/main" id="{C0257789-6BA4-E481-08FF-D9C486DE48AC}"/>
              </a:ext>
            </a:extLst>
          </p:cNvPr>
          <p:cNvSpPr>
            <a:spLocks noGrp="1"/>
          </p:cNvSpPr>
          <p:nvPr>
            <p:ph idx="1"/>
          </p:nvPr>
        </p:nvSpPr>
        <p:spPr/>
        <p:txBody>
          <a:bodyPr/>
          <a:lstStyle/>
          <a:p>
            <a:pPr marL="514350" indent="-514350">
              <a:buFont typeface="+mj-lt"/>
              <a:buAutoNum type="arabicPeriod"/>
            </a:pPr>
            <a:r>
              <a:rPr lang="ja-JP" altLang="en-US" dirty="0"/>
              <a:t>各</a:t>
            </a:r>
            <a:r>
              <a:rPr lang="en-US" altLang="ja-JP" dirty="0"/>
              <a:t>MBTI</a:t>
            </a:r>
            <a:r>
              <a:rPr lang="ja-JP" altLang="en-US" dirty="0"/>
              <a:t>ごとにヒストグラムを作成</a:t>
            </a:r>
            <a:endParaRPr lang="en-US" altLang="ja-JP" dirty="0"/>
          </a:p>
          <a:p>
            <a:pPr marL="514350" indent="-514350">
              <a:buFont typeface="+mj-lt"/>
              <a:buAutoNum type="arabicPeriod"/>
            </a:pPr>
            <a:r>
              <a:rPr kumimoji="1" lang="ja-JP" altLang="en-US" dirty="0"/>
              <a:t>分析用に保存</a:t>
            </a:r>
            <a:r>
              <a:rPr kumimoji="1" lang="en-US" altLang="ja-JP" dirty="0"/>
              <a:t>(</a:t>
            </a:r>
            <a:r>
              <a:rPr kumimoji="1" lang="ja-JP" altLang="en-US" dirty="0"/>
              <a:t>後に分析</a:t>
            </a:r>
            <a:r>
              <a:rPr kumimoji="1"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1657D0AC-9148-741E-ACFE-6C513C2D8AFE}"/>
              </a:ext>
            </a:extLst>
          </p:cNvPr>
          <p:cNvSpPr>
            <a:spLocks noGrp="1"/>
          </p:cNvSpPr>
          <p:nvPr>
            <p:ph type="sldNum" sz="quarter" idx="12"/>
          </p:nvPr>
        </p:nvSpPr>
        <p:spPr/>
        <p:txBody>
          <a:bodyPr/>
          <a:lstStyle/>
          <a:p>
            <a:fld id="{109B51CC-1565-4605-9463-9B5B58CA28D8}" type="slidenum">
              <a:rPr kumimoji="1" lang="ja-JP" altLang="en-US" smtClean="0"/>
              <a:t>5</a:t>
            </a:fld>
            <a:endParaRPr kumimoji="1" lang="ja-JP" altLang="en-US"/>
          </a:p>
        </p:txBody>
      </p:sp>
    </p:spTree>
    <p:extLst>
      <p:ext uri="{BB962C8B-B14F-4D97-AF65-F5344CB8AC3E}">
        <p14:creationId xmlns:p14="http://schemas.microsoft.com/office/powerpoint/2010/main" val="695124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88B30-A9B9-F8F7-E613-47D338867439}"/>
              </a:ext>
            </a:extLst>
          </p:cNvPr>
          <p:cNvSpPr>
            <a:spLocks noGrp="1"/>
          </p:cNvSpPr>
          <p:nvPr>
            <p:ph type="title"/>
          </p:nvPr>
        </p:nvSpPr>
        <p:spPr/>
        <p:txBody>
          <a:bodyPr/>
          <a:lstStyle/>
          <a:p>
            <a:r>
              <a:rPr kumimoji="1" lang="ja-JP" altLang="en-US" dirty="0"/>
              <a:t>結果～</a:t>
            </a:r>
            <a:r>
              <a:rPr lang="ja-JP" altLang="en-US" dirty="0"/>
              <a:t>学習モデル</a:t>
            </a:r>
            <a:r>
              <a:rPr kumimoji="1" lang="ja-JP" altLang="en-US" dirty="0"/>
              <a:t>～</a:t>
            </a:r>
          </a:p>
        </p:txBody>
      </p:sp>
      <p:sp>
        <p:nvSpPr>
          <p:cNvPr id="3" name="コンテンツ プレースホルダー 2">
            <a:extLst>
              <a:ext uri="{FF2B5EF4-FFF2-40B4-BE49-F238E27FC236}">
                <a16:creationId xmlns:a16="http://schemas.microsoft.com/office/drawing/2014/main" id="{F98A6FE1-0AEE-23B5-30C7-1486733A2A16}"/>
              </a:ext>
            </a:extLst>
          </p:cNvPr>
          <p:cNvSpPr>
            <a:spLocks noGrp="1"/>
          </p:cNvSpPr>
          <p:nvPr>
            <p:ph idx="1"/>
          </p:nvPr>
        </p:nvSpPr>
        <p:spPr/>
        <p:txBody>
          <a:bodyPr/>
          <a:lstStyle/>
          <a:p>
            <a:r>
              <a:rPr kumimoji="1" lang="ja-JP" altLang="en-US" dirty="0"/>
              <a:t>分類寄与率</a:t>
            </a:r>
            <a:endParaRPr kumimoji="1" lang="en-US" altLang="ja-JP" dirty="0"/>
          </a:p>
          <a:p>
            <a:pPr marL="0" indent="0">
              <a:buNone/>
            </a:pPr>
            <a:r>
              <a:rPr lang="en-US" altLang="ja-JP" dirty="0"/>
              <a:t>MBTI</a:t>
            </a:r>
            <a:r>
              <a:rPr lang="ja-JP" altLang="en-US" dirty="0"/>
              <a:t>を分類するにあたって一つの変数でどれだけ分類できるかの指標</a:t>
            </a:r>
            <a:endParaRPr kumimoji="1"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3E10F6B7-9BD0-89B1-1808-6056F755A1BB}"/>
              </a:ext>
            </a:extLst>
          </p:cNvPr>
          <p:cNvPicPr>
            <a:picLocks noChangeAspect="1"/>
          </p:cNvPicPr>
          <p:nvPr/>
        </p:nvPicPr>
        <p:blipFill>
          <a:blip r:embed="rId2"/>
          <a:stretch>
            <a:fillRect/>
          </a:stretch>
        </p:blipFill>
        <p:spPr>
          <a:xfrm>
            <a:off x="5198991" y="2901739"/>
            <a:ext cx="1794018" cy="3819736"/>
          </a:xfrm>
          <a:prstGeom prst="rect">
            <a:avLst/>
          </a:prstGeom>
        </p:spPr>
      </p:pic>
      <p:sp>
        <p:nvSpPr>
          <p:cNvPr id="6" name="スライド番号プレースホルダー 5">
            <a:extLst>
              <a:ext uri="{FF2B5EF4-FFF2-40B4-BE49-F238E27FC236}">
                <a16:creationId xmlns:a16="http://schemas.microsoft.com/office/drawing/2014/main" id="{1450272F-6345-A171-C674-6C66C0AF34CA}"/>
              </a:ext>
            </a:extLst>
          </p:cNvPr>
          <p:cNvSpPr>
            <a:spLocks noGrp="1"/>
          </p:cNvSpPr>
          <p:nvPr>
            <p:ph type="sldNum" sz="quarter" idx="12"/>
          </p:nvPr>
        </p:nvSpPr>
        <p:spPr/>
        <p:txBody>
          <a:bodyPr/>
          <a:lstStyle/>
          <a:p>
            <a:fld id="{109B51CC-1565-4605-9463-9B5B58CA28D8}" type="slidenum">
              <a:rPr kumimoji="1" lang="ja-JP" altLang="en-US" smtClean="0"/>
              <a:t>6</a:t>
            </a:fld>
            <a:endParaRPr kumimoji="1" lang="ja-JP" altLang="en-US"/>
          </a:p>
        </p:txBody>
      </p:sp>
    </p:spTree>
    <p:extLst>
      <p:ext uri="{BB962C8B-B14F-4D97-AF65-F5344CB8AC3E}">
        <p14:creationId xmlns:p14="http://schemas.microsoft.com/office/powerpoint/2010/main" val="3160517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543377-366E-EB84-875D-1C67BBD27C75}"/>
              </a:ext>
            </a:extLst>
          </p:cNvPr>
          <p:cNvSpPr>
            <a:spLocks noGrp="1"/>
          </p:cNvSpPr>
          <p:nvPr>
            <p:ph type="title"/>
          </p:nvPr>
        </p:nvSpPr>
        <p:spPr/>
        <p:txBody>
          <a:bodyPr/>
          <a:lstStyle/>
          <a:p>
            <a:r>
              <a:rPr kumimoji="1" lang="ja-JP" altLang="en-US" dirty="0"/>
              <a:t>結果～学習モデル～</a:t>
            </a:r>
          </a:p>
        </p:txBody>
      </p:sp>
      <p:sp>
        <p:nvSpPr>
          <p:cNvPr id="3" name="コンテンツ プレースホルダー 2">
            <a:extLst>
              <a:ext uri="{FF2B5EF4-FFF2-40B4-BE49-F238E27FC236}">
                <a16:creationId xmlns:a16="http://schemas.microsoft.com/office/drawing/2014/main" id="{E10F239E-AB40-F39A-C01B-BF23131D49E2}"/>
              </a:ext>
            </a:extLst>
          </p:cNvPr>
          <p:cNvSpPr>
            <a:spLocks noGrp="1"/>
          </p:cNvSpPr>
          <p:nvPr>
            <p:ph sz="half" idx="1"/>
          </p:nvPr>
        </p:nvSpPr>
        <p:spPr/>
        <p:txBody>
          <a:bodyPr/>
          <a:lstStyle/>
          <a:p>
            <a:r>
              <a:rPr kumimoji="1" lang="ja-JP" altLang="en-US" dirty="0"/>
              <a:t>クロスバリデーションの精度</a:t>
            </a:r>
          </a:p>
        </p:txBody>
      </p:sp>
      <p:sp>
        <p:nvSpPr>
          <p:cNvPr id="6" name="コンテンツ プレースホルダー 5">
            <a:extLst>
              <a:ext uri="{FF2B5EF4-FFF2-40B4-BE49-F238E27FC236}">
                <a16:creationId xmlns:a16="http://schemas.microsoft.com/office/drawing/2014/main" id="{2C064D60-03EA-086C-BE17-86C17AF4D4D9}"/>
              </a:ext>
            </a:extLst>
          </p:cNvPr>
          <p:cNvSpPr>
            <a:spLocks noGrp="1"/>
          </p:cNvSpPr>
          <p:nvPr>
            <p:ph sz="half" idx="2"/>
          </p:nvPr>
        </p:nvSpPr>
        <p:spPr/>
        <p:txBody>
          <a:bodyPr/>
          <a:lstStyle/>
          <a:p>
            <a:r>
              <a:rPr lang="ja-JP" altLang="en-US" dirty="0"/>
              <a:t>精度の分布</a:t>
            </a:r>
          </a:p>
        </p:txBody>
      </p:sp>
      <p:pic>
        <p:nvPicPr>
          <p:cNvPr id="5" name="図 4">
            <a:extLst>
              <a:ext uri="{FF2B5EF4-FFF2-40B4-BE49-F238E27FC236}">
                <a16:creationId xmlns:a16="http://schemas.microsoft.com/office/drawing/2014/main" id="{E4CAA7B3-3FE8-ED74-BB7B-C74FBD8C91E0}"/>
              </a:ext>
            </a:extLst>
          </p:cNvPr>
          <p:cNvPicPr>
            <a:picLocks noChangeAspect="1"/>
          </p:cNvPicPr>
          <p:nvPr/>
        </p:nvPicPr>
        <p:blipFill>
          <a:blip r:embed="rId2"/>
          <a:stretch>
            <a:fillRect/>
          </a:stretch>
        </p:blipFill>
        <p:spPr>
          <a:xfrm>
            <a:off x="2352525" y="2644263"/>
            <a:ext cx="2152950" cy="3667637"/>
          </a:xfrm>
          <a:prstGeom prst="rect">
            <a:avLst/>
          </a:prstGeom>
        </p:spPr>
      </p:pic>
      <p:pic>
        <p:nvPicPr>
          <p:cNvPr id="8" name="図 7">
            <a:extLst>
              <a:ext uri="{FF2B5EF4-FFF2-40B4-BE49-F238E27FC236}">
                <a16:creationId xmlns:a16="http://schemas.microsoft.com/office/drawing/2014/main" id="{5ABC2D93-2BEF-EEB2-52D1-F91F5A9809BF}"/>
              </a:ext>
            </a:extLst>
          </p:cNvPr>
          <p:cNvPicPr>
            <a:picLocks noChangeAspect="1"/>
          </p:cNvPicPr>
          <p:nvPr/>
        </p:nvPicPr>
        <p:blipFill>
          <a:blip r:embed="rId3"/>
          <a:stretch>
            <a:fillRect/>
          </a:stretch>
        </p:blipFill>
        <p:spPr>
          <a:xfrm>
            <a:off x="6435073" y="2721014"/>
            <a:ext cx="4655854" cy="3455949"/>
          </a:xfrm>
          <a:prstGeom prst="rect">
            <a:avLst/>
          </a:prstGeom>
        </p:spPr>
      </p:pic>
      <p:sp>
        <p:nvSpPr>
          <p:cNvPr id="9" name="スライド番号プレースホルダー 8">
            <a:extLst>
              <a:ext uri="{FF2B5EF4-FFF2-40B4-BE49-F238E27FC236}">
                <a16:creationId xmlns:a16="http://schemas.microsoft.com/office/drawing/2014/main" id="{C5162AA1-2689-0A6C-BEBA-CC84A4C5C89F}"/>
              </a:ext>
            </a:extLst>
          </p:cNvPr>
          <p:cNvSpPr>
            <a:spLocks noGrp="1"/>
          </p:cNvSpPr>
          <p:nvPr>
            <p:ph type="sldNum" sz="quarter" idx="12"/>
          </p:nvPr>
        </p:nvSpPr>
        <p:spPr/>
        <p:txBody>
          <a:bodyPr/>
          <a:lstStyle/>
          <a:p>
            <a:fld id="{109B51CC-1565-4605-9463-9B5B58CA28D8}" type="slidenum">
              <a:rPr kumimoji="1" lang="ja-JP" altLang="en-US" smtClean="0"/>
              <a:t>7</a:t>
            </a:fld>
            <a:endParaRPr kumimoji="1" lang="ja-JP" altLang="en-US"/>
          </a:p>
        </p:txBody>
      </p:sp>
    </p:spTree>
    <p:extLst>
      <p:ext uri="{BB962C8B-B14F-4D97-AF65-F5344CB8AC3E}">
        <p14:creationId xmlns:p14="http://schemas.microsoft.com/office/powerpoint/2010/main" val="1293788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EC9A9-80F2-1CCA-BD7C-946C55876915}"/>
              </a:ext>
            </a:extLst>
          </p:cNvPr>
          <p:cNvSpPr>
            <a:spLocks noGrp="1"/>
          </p:cNvSpPr>
          <p:nvPr>
            <p:ph type="title"/>
          </p:nvPr>
        </p:nvSpPr>
        <p:spPr/>
        <p:txBody>
          <a:bodyPr/>
          <a:lstStyle/>
          <a:p>
            <a:r>
              <a:rPr kumimoji="1" lang="ja-JP" altLang="en-US" dirty="0"/>
              <a:t>結果～学習モデル～</a:t>
            </a:r>
          </a:p>
        </p:txBody>
      </p:sp>
      <p:sp>
        <p:nvSpPr>
          <p:cNvPr id="3" name="コンテンツ プレースホルダー 2">
            <a:extLst>
              <a:ext uri="{FF2B5EF4-FFF2-40B4-BE49-F238E27FC236}">
                <a16:creationId xmlns:a16="http://schemas.microsoft.com/office/drawing/2014/main" id="{75AD8056-B26A-9083-4A00-2B924C685C3F}"/>
              </a:ext>
            </a:extLst>
          </p:cNvPr>
          <p:cNvSpPr>
            <a:spLocks noGrp="1"/>
          </p:cNvSpPr>
          <p:nvPr>
            <p:ph idx="1"/>
          </p:nvPr>
        </p:nvSpPr>
        <p:spPr/>
        <p:txBody>
          <a:bodyPr/>
          <a:lstStyle/>
          <a:p>
            <a:r>
              <a:rPr kumimoji="1" lang="en-US" altLang="ja-JP" dirty="0" err="1"/>
              <a:t>Classification_report</a:t>
            </a:r>
            <a:endParaRPr kumimoji="1" lang="ja-JP" altLang="en-US" dirty="0"/>
          </a:p>
        </p:txBody>
      </p:sp>
      <p:pic>
        <p:nvPicPr>
          <p:cNvPr id="5" name="図 4">
            <a:extLst>
              <a:ext uri="{FF2B5EF4-FFF2-40B4-BE49-F238E27FC236}">
                <a16:creationId xmlns:a16="http://schemas.microsoft.com/office/drawing/2014/main" id="{62926036-ACDC-E9C2-6EC3-64A271F445FE}"/>
              </a:ext>
            </a:extLst>
          </p:cNvPr>
          <p:cNvPicPr>
            <a:picLocks noChangeAspect="1"/>
          </p:cNvPicPr>
          <p:nvPr/>
        </p:nvPicPr>
        <p:blipFill>
          <a:blip r:embed="rId2"/>
          <a:stretch>
            <a:fillRect/>
          </a:stretch>
        </p:blipFill>
        <p:spPr>
          <a:xfrm>
            <a:off x="3924788" y="2460171"/>
            <a:ext cx="4342423" cy="4162115"/>
          </a:xfrm>
          <a:prstGeom prst="rect">
            <a:avLst/>
          </a:prstGeom>
        </p:spPr>
      </p:pic>
      <p:sp>
        <p:nvSpPr>
          <p:cNvPr id="6" name="スライド番号プレースホルダー 5">
            <a:extLst>
              <a:ext uri="{FF2B5EF4-FFF2-40B4-BE49-F238E27FC236}">
                <a16:creationId xmlns:a16="http://schemas.microsoft.com/office/drawing/2014/main" id="{483AB0BF-4075-1E6F-4E08-5C3DDFB810D1}"/>
              </a:ext>
            </a:extLst>
          </p:cNvPr>
          <p:cNvSpPr>
            <a:spLocks noGrp="1"/>
          </p:cNvSpPr>
          <p:nvPr>
            <p:ph type="sldNum" sz="quarter" idx="12"/>
          </p:nvPr>
        </p:nvSpPr>
        <p:spPr/>
        <p:txBody>
          <a:bodyPr/>
          <a:lstStyle/>
          <a:p>
            <a:fld id="{109B51CC-1565-4605-9463-9B5B58CA28D8}" type="slidenum">
              <a:rPr kumimoji="1" lang="ja-JP" altLang="en-US" smtClean="0"/>
              <a:t>8</a:t>
            </a:fld>
            <a:endParaRPr kumimoji="1" lang="ja-JP" altLang="en-US"/>
          </a:p>
        </p:txBody>
      </p:sp>
    </p:spTree>
    <p:extLst>
      <p:ext uri="{BB962C8B-B14F-4D97-AF65-F5344CB8AC3E}">
        <p14:creationId xmlns:p14="http://schemas.microsoft.com/office/powerpoint/2010/main" val="3716488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7B01B7-D357-46F6-3F29-D2E7C60C4738}"/>
              </a:ext>
            </a:extLst>
          </p:cNvPr>
          <p:cNvSpPr>
            <a:spLocks noGrp="1"/>
          </p:cNvSpPr>
          <p:nvPr>
            <p:ph type="title"/>
          </p:nvPr>
        </p:nvSpPr>
        <p:spPr/>
        <p:txBody>
          <a:bodyPr/>
          <a:lstStyle/>
          <a:p>
            <a:r>
              <a:rPr kumimoji="1" lang="ja-JP" altLang="en-US" dirty="0"/>
              <a:t>結果～学習モデル～</a:t>
            </a:r>
          </a:p>
        </p:txBody>
      </p:sp>
      <p:sp>
        <p:nvSpPr>
          <p:cNvPr id="3" name="コンテンツ プレースホルダー 2">
            <a:extLst>
              <a:ext uri="{FF2B5EF4-FFF2-40B4-BE49-F238E27FC236}">
                <a16:creationId xmlns:a16="http://schemas.microsoft.com/office/drawing/2014/main" id="{9055125C-1E6C-F2A4-32A2-195E6C211E12}"/>
              </a:ext>
            </a:extLst>
          </p:cNvPr>
          <p:cNvSpPr>
            <a:spLocks noGrp="1"/>
          </p:cNvSpPr>
          <p:nvPr>
            <p:ph idx="1"/>
          </p:nvPr>
        </p:nvSpPr>
        <p:spPr>
          <a:xfrm>
            <a:off x="838199" y="1825624"/>
            <a:ext cx="11027229" cy="5250089"/>
          </a:xfrm>
        </p:spPr>
        <p:txBody>
          <a:bodyPr>
            <a:normAutofit/>
          </a:bodyPr>
          <a:lstStyle/>
          <a:p>
            <a:pPr marL="0" indent="0">
              <a:buNone/>
            </a:pPr>
            <a:r>
              <a:rPr lang="ja-JP" altLang="en-US" b="0" i="0" dirty="0">
                <a:effectLst/>
                <a:latin typeface="system-ui"/>
              </a:rPr>
              <a:t>混合行列</a:t>
            </a:r>
            <a:endParaRPr lang="en-US" altLang="ja-JP" b="0" i="0" dirty="0">
              <a:effectLst/>
              <a:latin typeface="system-ui"/>
            </a:endParaRPr>
          </a:p>
          <a:p>
            <a:pPr marL="0" indent="0">
              <a:buNone/>
            </a:pPr>
            <a:endParaRPr lang="en-US" altLang="ja-JP" dirty="0">
              <a:latin typeface="system-ui"/>
            </a:endParaRPr>
          </a:p>
          <a:p>
            <a:pPr marL="0" indent="0">
              <a:buNone/>
            </a:pPr>
            <a:endParaRPr lang="en-US" altLang="ja-JP" b="0" i="0" dirty="0">
              <a:effectLst/>
              <a:latin typeface="system-ui"/>
            </a:endParaRPr>
          </a:p>
          <a:p>
            <a:pPr marL="0" indent="0">
              <a:buNone/>
            </a:pPr>
            <a:endParaRPr lang="en-US" altLang="ja-JP" dirty="0">
              <a:latin typeface="system-ui"/>
            </a:endParaRPr>
          </a:p>
          <a:p>
            <a:pPr marL="0" indent="0">
              <a:buNone/>
            </a:pPr>
            <a:endParaRPr lang="en-US" altLang="ja-JP" b="0" i="0" dirty="0">
              <a:effectLst/>
              <a:latin typeface="system-ui"/>
            </a:endParaRPr>
          </a:p>
          <a:p>
            <a:pPr marL="0" indent="0">
              <a:buNone/>
            </a:pPr>
            <a:endParaRPr lang="en-US" altLang="ja-JP" dirty="0">
              <a:latin typeface="system-ui"/>
            </a:endParaRPr>
          </a:p>
          <a:p>
            <a:pPr marL="0" indent="0">
              <a:buNone/>
            </a:pPr>
            <a:endParaRPr lang="en-US" altLang="ja-JP" b="0" i="0" dirty="0">
              <a:effectLst/>
              <a:latin typeface="system-ui"/>
            </a:endParaRPr>
          </a:p>
          <a:p>
            <a:pPr marL="0" indent="0">
              <a:buNone/>
            </a:pPr>
            <a:endParaRPr lang="en-US" altLang="ja-JP" dirty="0">
              <a:latin typeface="system-ui"/>
            </a:endParaRPr>
          </a:p>
          <a:p>
            <a:pPr marL="0" indent="0">
              <a:buNone/>
            </a:pPr>
            <a:r>
              <a:rPr lang="ja-JP" altLang="en-US" b="0" i="0" dirty="0">
                <a:effectLst/>
                <a:latin typeface="system-ui"/>
              </a:rPr>
              <a:t>平均的な正解率の時、基本的には内向的か外向的かで間違えやすいが、それ以外だと</a:t>
            </a:r>
            <a:r>
              <a:rPr lang="en-US" altLang="ja-JP" b="0" i="0" dirty="0">
                <a:effectLst/>
                <a:latin typeface="system-ui"/>
              </a:rPr>
              <a:t>S(</a:t>
            </a:r>
            <a:r>
              <a:rPr lang="ja-JP" altLang="en-US" b="0" i="0" dirty="0">
                <a:effectLst/>
                <a:latin typeface="system-ui"/>
              </a:rPr>
              <a:t>感覚型</a:t>
            </a:r>
            <a:r>
              <a:rPr lang="en-US" altLang="ja-JP" b="0" i="0" dirty="0">
                <a:effectLst/>
                <a:latin typeface="system-ui"/>
              </a:rPr>
              <a:t>)</a:t>
            </a:r>
            <a:r>
              <a:rPr lang="ja-JP" altLang="en-US" b="0" i="0" dirty="0">
                <a:effectLst/>
                <a:latin typeface="system-ui"/>
              </a:rPr>
              <a:t>か</a:t>
            </a:r>
            <a:r>
              <a:rPr lang="en-US" altLang="ja-JP" b="0" i="0" dirty="0">
                <a:effectLst/>
                <a:latin typeface="system-ui"/>
              </a:rPr>
              <a:t>N(</a:t>
            </a:r>
            <a:r>
              <a:rPr lang="ja-JP" altLang="en-US" b="0" i="0" dirty="0">
                <a:effectLst/>
                <a:latin typeface="system-ui"/>
              </a:rPr>
              <a:t>直感型</a:t>
            </a:r>
            <a:r>
              <a:rPr lang="en-US" altLang="ja-JP" b="0" i="0" dirty="0">
                <a:effectLst/>
                <a:latin typeface="system-ui"/>
              </a:rPr>
              <a:t>)</a:t>
            </a:r>
            <a:r>
              <a:rPr lang="ja-JP" altLang="en-US" b="0" i="0" dirty="0">
                <a:effectLst/>
                <a:latin typeface="system-ui"/>
              </a:rPr>
              <a:t>かで間違える傾向がある</a:t>
            </a:r>
            <a:endParaRPr kumimoji="1" lang="ja-JP" altLang="en-US" dirty="0"/>
          </a:p>
        </p:txBody>
      </p:sp>
      <p:graphicFrame>
        <p:nvGraphicFramePr>
          <p:cNvPr id="4" name="表 3">
            <a:extLst>
              <a:ext uri="{FF2B5EF4-FFF2-40B4-BE49-F238E27FC236}">
                <a16:creationId xmlns:a16="http://schemas.microsoft.com/office/drawing/2014/main" id="{12AE75DB-A263-21DF-FC73-2079840DE1CC}"/>
              </a:ext>
            </a:extLst>
          </p:cNvPr>
          <p:cNvGraphicFramePr>
            <a:graphicFrameLocks noGrp="1"/>
          </p:cNvGraphicFramePr>
          <p:nvPr>
            <p:extLst>
              <p:ext uri="{D42A27DB-BD31-4B8C-83A1-F6EECF244321}">
                <p14:modId xmlns:p14="http://schemas.microsoft.com/office/powerpoint/2010/main" val="4235627091"/>
              </p:ext>
            </p:extLst>
          </p:nvPr>
        </p:nvGraphicFramePr>
        <p:xfrm>
          <a:off x="2482850" y="1979386"/>
          <a:ext cx="7073900" cy="3886200"/>
        </p:xfrm>
        <a:graphic>
          <a:graphicData uri="http://schemas.openxmlformats.org/drawingml/2006/table">
            <a:tbl>
              <a:tblPr/>
              <a:tblGrid>
                <a:gridCol w="469900">
                  <a:extLst>
                    <a:ext uri="{9D8B030D-6E8A-4147-A177-3AD203B41FA5}">
                      <a16:colId xmlns:a16="http://schemas.microsoft.com/office/drawing/2014/main" val="3133361118"/>
                    </a:ext>
                  </a:extLst>
                </a:gridCol>
                <a:gridCol w="393700">
                  <a:extLst>
                    <a:ext uri="{9D8B030D-6E8A-4147-A177-3AD203B41FA5}">
                      <a16:colId xmlns:a16="http://schemas.microsoft.com/office/drawing/2014/main" val="436499045"/>
                    </a:ext>
                  </a:extLst>
                </a:gridCol>
                <a:gridCol w="406400">
                  <a:extLst>
                    <a:ext uri="{9D8B030D-6E8A-4147-A177-3AD203B41FA5}">
                      <a16:colId xmlns:a16="http://schemas.microsoft.com/office/drawing/2014/main" val="2191483113"/>
                    </a:ext>
                  </a:extLst>
                </a:gridCol>
                <a:gridCol w="419100">
                  <a:extLst>
                    <a:ext uri="{9D8B030D-6E8A-4147-A177-3AD203B41FA5}">
                      <a16:colId xmlns:a16="http://schemas.microsoft.com/office/drawing/2014/main" val="3945512734"/>
                    </a:ext>
                  </a:extLst>
                </a:gridCol>
                <a:gridCol w="469900">
                  <a:extLst>
                    <a:ext uri="{9D8B030D-6E8A-4147-A177-3AD203B41FA5}">
                      <a16:colId xmlns:a16="http://schemas.microsoft.com/office/drawing/2014/main" val="2012949717"/>
                    </a:ext>
                  </a:extLst>
                </a:gridCol>
                <a:gridCol w="368300">
                  <a:extLst>
                    <a:ext uri="{9D8B030D-6E8A-4147-A177-3AD203B41FA5}">
                      <a16:colId xmlns:a16="http://schemas.microsoft.com/office/drawing/2014/main" val="1409276548"/>
                    </a:ext>
                  </a:extLst>
                </a:gridCol>
                <a:gridCol w="457200">
                  <a:extLst>
                    <a:ext uri="{9D8B030D-6E8A-4147-A177-3AD203B41FA5}">
                      <a16:colId xmlns:a16="http://schemas.microsoft.com/office/drawing/2014/main" val="1665206444"/>
                    </a:ext>
                  </a:extLst>
                </a:gridCol>
                <a:gridCol w="444500">
                  <a:extLst>
                    <a:ext uri="{9D8B030D-6E8A-4147-A177-3AD203B41FA5}">
                      <a16:colId xmlns:a16="http://schemas.microsoft.com/office/drawing/2014/main" val="4182738194"/>
                    </a:ext>
                  </a:extLst>
                </a:gridCol>
                <a:gridCol w="419100">
                  <a:extLst>
                    <a:ext uri="{9D8B030D-6E8A-4147-A177-3AD203B41FA5}">
                      <a16:colId xmlns:a16="http://schemas.microsoft.com/office/drawing/2014/main" val="4027513844"/>
                    </a:ext>
                  </a:extLst>
                </a:gridCol>
                <a:gridCol w="406400">
                  <a:extLst>
                    <a:ext uri="{9D8B030D-6E8A-4147-A177-3AD203B41FA5}">
                      <a16:colId xmlns:a16="http://schemas.microsoft.com/office/drawing/2014/main" val="654947921"/>
                    </a:ext>
                  </a:extLst>
                </a:gridCol>
                <a:gridCol w="381000">
                  <a:extLst>
                    <a:ext uri="{9D8B030D-6E8A-4147-A177-3AD203B41FA5}">
                      <a16:colId xmlns:a16="http://schemas.microsoft.com/office/drawing/2014/main" val="405277824"/>
                    </a:ext>
                  </a:extLst>
                </a:gridCol>
                <a:gridCol w="368300">
                  <a:extLst>
                    <a:ext uri="{9D8B030D-6E8A-4147-A177-3AD203B41FA5}">
                      <a16:colId xmlns:a16="http://schemas.microsoft.com/office/drawing/2014/main" val="2135565155"/>
                    </a:ext>
                  </a:extLst>
                </a:gridCol>
                <a:gridCol w="457200">
                  <a:extLst>
                    <a:ext uri="{9D8B030D-6E8A-4147-A177-3AD203B41FA5}">
                      <a16:colId xmlns:a16="http://schemas.microsoft.com/office/drawing/2014/main" val="2147048121"/>
                    </a:ext>
                  </a:extLst>
                </a:gridCol>
                <a:gridCol w="406400">
                  <a:extLst>
                    <a:ext uri="{9D8B030D-6E8A-4147-A177-3AD203B41FA5}">
                      <a16:colId xmlns:a16="http://schemas.microsoft.com/office/drawing/2014/main" val="2848300628"/>
                    </a:ext>
                  </a:extLst>
                </a:gridCol>
                <a:gridCol w="355600">
                  <a:extLst>
                    <a:ext uri="{9D8B030D-6E8A-4147-A177-3AD203B41FA5}">
                      <a16:colId xmlns:a16="http://schemas.microsoft.com/office/drawing/2014/main" val="1503796299"/>
                    </a:ext>
                  </a:extLst>
                </a:gridCol>
                <a:gridCol w="431800">
                  <a:extLst>
                    <a:ext uri="{9D8B030D-6E8A-4147-A177-3AD203B41FA5}">
                      <a16:colId xmlns:a16="http://schemas.microsoft.com/office/drawing/2014/main" val="2967837352"/>
                    </a:ext>
                  </a:extLst>
                </a:gridCol>
                <a:gridCol w="419100">
                  <a:extLst>
                    <a:ext uri="{9D8B030D-6E8A-4147-A177-3AD203B41FA5}">
                      <a16:colId xmlns:a16="http://schemas.microsoft.com/office/drawing/2014/main" val="3747126961"/>
                    </a:ext>
                  </a:extLst>
                </a:gridCol>
              </a:tblGrid>
              <a:tr h="228600">
                <a:tc>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a:noFill/>
                    </a:lnL>
                    <a:lnR>
                      <a:noFill/>
                    </a:lnR>
                    <a:lnT>
                      <a:noFill/>
                    </a:lnT>
                    <a:lnB>
                      <a:noFill/>
                    </a:lnB>
                    <a:noFill/>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ISFP</a:t>
                      </a:r>
                    </a:p>
                  </a:txBody>
                  <a:tcPr marL="6350" marR="6350" marT="6350" marB="0" anchor="ctr">
                    <a:lnL>
                      <a:noFill/>
                    </a:lnL>
                    <a:lnR>
                      <a:noFill/>
                    </a:lnR>
                    <a:lnT>
                      <a:noFill/>
                    </a:lnT>
                    <a:lnB>
                      <a:noFill/>
                    </a:lnB>
                    <a:noFill/>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ISTP</a:t>
                      </a:r>
                    </a:p>
                  </a:txBody>
                  <a:tcPr marL="6350" marR="6350" marT="6350" marB="0" anchor="ctr">
                    <a:lnL>
                      <a:noFill/>
                    </a:lnL>
                    <a:lnR>
                      <a:noFill/>
                    </a:lnR>
                    <a:lnT>
                      <a:noFill/>
                    </a:lnT>
                    <a:lnB>
                      <a:noFill/>
                    </a:lnB>
                    <a:noFill/>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INTP</a:t>
                      </a:r>
                    </a:p>
                  </a:txBody>
                  <a:tcPr marL="6350" marR="6350" marT="6350" marB="0" anchor="ctr">
                    <a:lnL>
                      <a:noFill/>
                    </a:lnL>
                    <a:lnR>
                      <a:noFill/>
                    </a:lnR>
                    <a:lnT>
                      <a:noFill/>
                    </a:lnT>
                    <a:lnB>
                      <a:noFill/>
                    </a:lnB>
                    <a:noFill/>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ENTP</a:t>
                      </a:r>
                    </a:p>
                  </a:txBody>
                  <a:tcPr marL="6350" marR="6350" marT="6350" marB="0" anchor="ctr">
                    <a:lnL>
                      <a:noFill/>
                    </a:lnL>
                    <a:lnR>
                      <a:noFill/>
                    </a:lnR>
                    <a:lnT>
                      <a:noFill/>
                    </a:lnT>
                    <a:lnB>
                      <a:noFill/>
                    </a:lnB>
                    <a:noFill/>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INFJ</a:t>
                      </a:r>
                    </a:p>
                  </a:txBody>
                  <a:tcPr marL="6350" marR="6350" marT="6350" marB="0" anchor="ctr">
                    <a:lnL>
                      <a:noFill/>
                    </a:lnL>
                    <a:lnR>
                      <a:noFill/>
                    </a:lnR>
                    <a:lnT>
                      <a:noFill/>
                    </a:lnT>
                    <a:lnB>
                      <a:noFill/>
                    </a:lnB>
                    <a:noFill/>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ESTP</a:t>
                      </a:r>
                    </a:p>
                  </a:txBody>
                  <a:tcPr marL="6350" marR="6350" marT="6350" marB="0" anchor="ctr">
                    <a:lnL>
                      <a:noFill/>
                    </a:lnL>
                    <a:lnR>
                      <a:noFill/>
                    </a:lnR>
                    <a:lnT>
                      <a:noFill/>
                    </a:lnT>
                    <a:lnB>
                      <a:noFill/>
                    </a:lnB>
                    <a:noFill/>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ESFP</a:t>
                      </a:r>
                    </a:p>
                  </a:txBody>
                  <a:tcPr marL="6350" marR="6350" marT="6350" marB="0" anchor="ctr">
                    <a:lnL>
                      <a:noFill/>
                    </a:lnL>
                    <a:lnR>
                      <a:noFill/>
                    </a:lnR>
                    <a:lnT>
                      <a:noFill/>
                    </a:lnT>
                    <a:lnB>
                      <a:noFill/>
                    </a:lnB>
                    <a:noFill/>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ENFJ</a:t>
                      </a:r>
                    </a:p>
                  </a:txBody>
                  <a:tcPr marL="6350" marR="6350" marT="6350" marB="0" anchor="ctr">
                    <a:lnL>
                      <a:noFill/>
                    </a:lnL>
                    <a:lnR>
                      <a:noFill/>
                    </a:lnR>
                    <a:lnT>
                      <a:noFill/>
                    </a:lnT>
                    <a:lnB>
                      <a:noFill/>
                    </a:lnB>
                    <a:noFill/>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INFP</a:t>
                      </a:r>
                    </a:p>
                  </a:txBody>
                  <a:tcPr marL="6350" marR="6350" marT="6350" marB="0" anchor="ctr">
                    <a:lnL>
                      <a:noFill/>
                    </a:lnL>
                    <a:lnR>
                      <a:noFill/>
                    </a:lnR>
                    <a:lnT>
                      <a:noFill/>
                    </a:lnT>
                    <a:lnB>
                      <a:noFill/>
                    </a:lnB>
                    <a:noFill/>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INTJ</a:t>
                      </a:r>
                    </a:p>
                  </a:txBody>
                  <a:tcPr marL="6350" marR="6350" marT="6350" marB="0" anchor="ctr">
                    <a:lnL>
                      <a:noFill/>
                    </a:lnL>
                    <a:lnR>
                      <a:noFill/>
                    </a:lnR>
                    <a:lnT>
                      <a:noFill/>
                    </a:lnT>
                    <a:lnB>
                      <a:noFill/>
                    </a:lnB>
                    <a:noFill/>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ISTJ</a:t>
                      </a:r>
                    </a:p>
                  </a:txBody>
                  <a:tcPr marL="6350" marR="6350" marT="6350" marB="0" anchor="ctr">
                    <a:lnL>
                      <a:noFill/>
                    </a:lnL>
                    <a:lnR>
                      <a:noFill/>
                    </a:lnR>
                    <a:lnT>
                      <a:noFill/>
                    </a:lnT>
                    <a:lnB>
                      <a:noFill/>
                    </a:lnB>
                    <a:noFill/>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ENFP</a:t>
                      </a:r>
                    </a:p>
                  </a:txBody>
                  <a:tcPr marL="6350" marR="6350" marT="6350" marB="0" anchor="ctr">
                    <a:lnL>
                      <a:noFill/>
                    </a:lnL>
                    <a:lnR>
                      <a:noFill/>
                    </a:lnR>
                    <a:lnT>
                      <a:noFill/>
                    </a:lnT>
                    <a:lnB>
                      <a:noFill/>
                    </a:lnB>
                    <a:noFill/>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ESFJ</a:t>
                      </a:r>
                    </a:p>
                  </a:txBody>
                  <a:tcPr marL="6350" marR="6350" marT="6350" marB="0" anchor="ctr">
                    <a:lnL>
                      <a:noFill/>
                    </a:lnL>
                    <a:lnR>
                      <a:noFill/>
                    </a:lnR>
                    <a:lnT>
                      <a:noFill/>
                    </a:lnT>
                    <a:lnB>
                      <a:noFill/>
                    </a:lnB>
                    <a:noFill/>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ISFJ</a:t>
                      </a:r>
                    </a:p>
                  </a:txBody>
                  <a:tcPr marL="6350" marR="6350" marT="6350" marB="0" anchor="ctr">
                    <a:lnL>
                      <a:noFill/>
                    </a:lnL>
                    <a:lnR>
                      <a:noFill/>
                    </a:lnR>
                    <a:lnT>
                      <a:noFill/>
                    </a:lnT>
                    <a:lnB>
                      <a:noFill/>
                    </a:lnB>
                    <a:noFill/>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ENTJ</a:t>
                      </a:r>
                    </a:p>
                  </a:txBody>
                  <a:tcPr marL="6350" marR="6350" marT="6350" marB="0" anchor="ctr">
                    <a:lnL>
                      <a:noFill/>
                    </a:lnL>
                    <a:lnR>
                      <a:noFill/>
                    </a:lnR>
                    <a:lnT>
                      <a:noFill/>
                    </a:lnT>
                    <a:lnB>
                      <a:noFill/>
                    </a:lnB>
                    <a:noFill/>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ESTJ</a:t>
                      </a:r>
                    </a:p>
                  </a:txBody>
                  <a:tcPr marL="6350" marR="6350" marT="6350" marB="0" anchor="ctr">
                    <a:lnL>
                      <a:noFill/>
                    </a:lnL>
                    <a:lnR>
                      <a:noFill/>
                    </a:lnR>
                    <a:lnT>
                      <a:noFill/>
                    </a:lnT>
                    <a:lnB>
                      <a:noFill/>
                    </a:lnB>
                    <a:noFill/>
                  </a:tcPr>
                </a:tc>
                <a:extLst>
                  <a:ext uri="{0D108BD9-81ED-4DB2-BD59-A6C34878D82A}">
                    <a16:rowId xmlns:a16="http://schemas.microsoft.com/office/drawing/2014/main" val="2221703453"/>
                  </a:ext>
                </a:extLst>
              </a:tr>
              <a:tr h="228600">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ISFP</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252</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22</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extLst>
                  <a:ext uri="{0D108BD9-81ED-4DB2-BD59-A6C34878D82A}">
                    <a16:rowId xmlns:a16="http://schemas.microsoft.com/office/drawing/2014/main" val="2654440034"/>
                  </a:ext>
                </a:extLst>
              </a:tr>
              <a:tr h="228600">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ISTP</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259</a:t>
                      </a:r>
                    </a:p>
                  </a:txBody>
                  <a:tcPr marL="6350" marR="6350" marT="6350" marB="0" anchor="ctr">
                    <a:lnL>
                      <a:noFill/>
                    </a:lnL>
                    <a:lnR>
                      <a:noFill/>
                    </a:lnR>
                    <a:lnT>
                      <a:noFill/>
                    </a:lnT>
                    <a:lnB>
                      <a:noFill/>
                    </a:lnB>
                    <a:no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extLst>
                  <a:ext uri="{0D108BD9-81ED-4DB2-BD59-A6C34878D82A}">
                    <a16:rowId xmlns:a16="http://schemas.microsoft.com/office/drawing/2014/main" val="2094193208"/>
                  </a:ext>
                </a:extLst>
              </a:tr>
              <a:tr h="228600">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INTP</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a:noFill/>
                    </a:lnL>
                    <a:lnR>
                      <a:noFill/>
                    </a:lnR>
                    <a:lnT>
                      <a:noFill/>
                    </a:lnT>
                    <a:lnB>
                      <a:noFill/>
                    </a:lnB>
                    <a:no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217</a:t>
                      </a:r>
                    </a:p>
                  </a:txBody>
                  <a:tcPr marL="6350" marR="6350" marT="6350" marB="0" anchor="ctr">
                    <a:lnL>
                      <a:noFill/>
                    </a:lnL>
                    <a:lnR>
                      <a:noFill/>
                    </a:lnR>
                    <a:lnT>
                      <a:noFill/>
                    </a:lnT>
                    <a:lnB>
                      <a:noFill/>
                    </a:lnB>
                    <a:no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15</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extLst>
                  <a:ext uri="{0D108BD9-81ED-4DB2-BD59-A6C34878D82A}">
                    <a16:rowId xmlns:a16="http://schemas.microsoft.com/office/drawing/2014/main" val="3576601434"/>
                  </a:ext>
                </a:extLst>
              </a:tr>
              <a:tr h="228600">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ENTP</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32</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240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extLst>
                  <a:ext uri="{0D108BD9-81ED-4DB2-BD59-A6C34878D82A}">
                    <a16:rowId xmlns:a16="http://schemas.microsoft.com/office/drawing/2014/main" val="773470293"/>
                  </a:ext>
                </a:extLst>
              </a:tr>
              <a:tr h="228600">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INFJ</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230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18</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14</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extLst>
                  <a:ext uri="{0D108BD9-81ED-4DB2-BD59-A6C34878D82A}">
                    <a16:rowId xmlns:a16="http://schemas.microsoft.com/office/drawing/2014/main" val="3060864695"/>
                  </a:ext>
                </a:extLst>
              </a:tr>
              <a:tr h="228600">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ESTP</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246</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extLst>
                  <a:ext uri="{0D108BD9-81ED-4DB2-BD59-A6C34878D82A}">
                    <a16:rowId xmlns:a16="http://schemas.microsoft.com/office/drawing/2014/main" val="3652347131"/>
                  </a:ext>
                </a:extLst>
              </a:tr>
              <a:tr h="228600">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ESFP</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31</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225</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extLst>
                  <a:ext uri="{0D108BD9-81ED-4DB2-BD59-A6C34878D82A}">
                    <a16:rowId xmlns:a16="http://schemas.microsoft.com/office/drawing/2014/main" val="2483287259"/>
                  </a:ext>
                </a:extLst>
              </a:tr>
              <a:tr h="228600">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ENFJ</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238</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extLst>
                  <a:ext uri="{0D108BD9-81ED-4DB2-BD59-A6C34878D82A}">
                    <a16:rowId xmlns:a16="http://schemas.microsoft.com/office/drawing/2014/main" val="1438774829"/>
                  </a:ext>
                </a:extLst>
              </a:tr>
              <a:tr h="228600">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INFP</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17</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267</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23</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extLst>
                  <a:ext uri="{0D108BD9-81ED-4DB2-BD59-A6C34878D82A}">
                    <a16:rowId xmlns:a16="http://schemas.microsoft.com/office/drawing/2014/main" val="2322147709"/>
                  </a:ext>
                </a:extLst>
              </a:tr>
              <a:tr h="228600">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INTJ</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252</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18</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extLst>
                  <a:ext uri="{0D108BD9-81ED-4DB2-BD59-A6C34878D82A}">
                    <a16:rowId xmlns:a16="http://schemas.microsoft.com/office/drawing/2014/main" val="3988662841"/>
                  </a:ext>
                </a:extLst>
              </a:tr>
              <a:tr h="228600">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ISTJ</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254</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6350" marR="6350" marT="6350" marB="0" anchor="ctr">
                    <a:lnL>
                      <a:noFill/>
                    </a:lnL>
                    <a:lnR>
                      <a:noFill/>
                    </a:lnR>
                    <a:lnT>
                      <a:noFill/>
                    </a:lnT>
                    <a:lnB>
                      <a:noFill/>
                    </a:lnB>
                    <a:noFill/>
                  </a:tcPr>
                </a:tc>
                <a:extLst>
                  <a:ext uri="{0D108BD9-81ED-4DB2-BD59-A6C34878D82A}">
                    <a16:rowId xmlns:a16="http://schemas.microsoft.com/office/drawing/2014/main" val="1963154207"/>
                  </a:ext>
                </a:extLst>
              </a:tr>
              <a:tr h="228600">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ENFP</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17</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22</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228</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extLst>
                  <a:ext uri="{0D108BD9-81ED-4DB2-BD59-A6C34878D82A}">
                    <a16:rowId xmlns:a16="http://schemas.microsoft.com/office/drawing/2014/main" val="3324536897"/>
                  </a:ext>
                </a:extLst>
              </a:tr>
              <a:tr h="228600">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ESFJ</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258</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33</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extLst>
                  <a:ext uri="{0D108BD9-81ED-4DB2-BD59-A6C34878D82A}">
                    <a16:rowId xmlns:a16="http://schemas.microsoft.com/office/drawing/2014/main" val="2821832967"/>
                  </a:ext>
                </a:extLst>
              </a:tr>
              <a:tr h="228600">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ISFJ</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256</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extLst>
                  <a:ext uri="{0D108BD9-81ED-4DB2-BD59-A6C34878D82A}">
                    <a16:rowId xmlns:a16="http://schemas.microsoft.com/office/drawing/2014/main" val="2801676594"/>
                  </a:ext>
                </a:extLst>
              </a:tr>
              <a:tr h="228600">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ENTJ</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19</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220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6350" marR="6350" marT="6350" marB="0" anchor="ctr">
                    <a:lnL>
                      <a:noFill/>
                    </a:lnL>
                    <a:lnR>
                      <a:noFill/>
                    </a:lnR>
                    <a:lnT>
                      <a:noFill/>
                    </a:lnT>
                    <a:lnB>
                      <a:noFill/>
                    </a:lnB>
                    <a:noFill/>
                  </a:tcPr>
                </a:tc>
                <a:extLst>
                  <a:ext uri="{0D108BD9-81ED-4DB2-BD59-A6C34878D82A}">
                    <a16:rowId xmlns:a16="http://schemas.microsoft.com/office/drawing/2014/main" val="673533888"/>
                  </a:ext>
                </a:extLst>
              </a:tr>
              <a:tr h="228600">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ESTJ</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25</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a:noFill/>
                    </a:lnL>
                    <a:lnR>
                      <a:noFill/>
                    </a:lnR>
                    <a:lnT>
                      <a:noFill/>
                    </a:lnT>
                    <a:lnB>
                      <a:noFill/>
                    </a:lnB>
                    <a:noFill/>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a:noFill/>
                    </a:lnL>
                    <a:lnR>
                      <a:noFill/>
                    </a:lnR>
                    <a:lnT>
                      <a:noFill/>
                    </a:lnT>
                    <a:lnB>
                      <a:noFill/>
                    </a:lnB>
                    <a:noFill/>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245</a:t>
                      </a:r>
                    </a:p>
                  </a:txBody>
                  <a:tcPr marL="6350" marR="6350" marT="6350" marB="0" anchor="ctr">
                    <a:lnL>
                      <a:noFill/>
                    </a:lnL>
                    <a:lnR>
                      <a:noFill/>
                    </a:lnR>
                    <a:lnT>
                      <a:noFill/>
                    </a:lnT>
                    <a:lnB>
                      <a:noFill/>
                    </a:lnB>
                    <a:noFill/>
                  </a:tcPr>
                </a:tc>
                <a:extLst>
                  <a:ext uri="{0D108BD9-81ED-4DB2-BD59-A6C34878D82A}">
                    <a16:rowId xmlns:a16="http://schemas.microsoft.com/office/drawing/2014/main" val="1124807167"/>
                  </a:ext>
                </a:extLst>
              </a:tr>
            </a:tbl>
          </a:graphicData>
        </a:graphic>
      </p:graphicFrame>
      <p:sp>
        <p:nvSpPr>
          <p:cNvPr id="5" name="スライド番号プレースホルダー 4">
            <a:extLst>
              <a:ext uri="{FF2B5EF4-FFF2-40B4-BE49-F238E27FC236}">
                <a16:creationId xmlns:a16="http://schemas.microsoft.com/office/drawing/2014/main" id="{50E8F937-2967-E661-5FFB-9B80469AD172}"/>
              </a:ext>
            </a:extLst>
          </p:cNvPr>
          <p:cNvSpPr>
            <a:spLocks noGrp="1"/>
          </p:cNvSpPr>
          <p:nvPr>
            <p:ph type="sldNum" sz="quarter" idx="12"/>
          </p:nvPr>
        </p:nvSpPr>
        <p:spPr/>
        <p:txBody>
          <a:bodyPr/>
          <a:lstStyle/>
          <a:p>
            <a:fld id="{109B51CC-1565-4605-9463-9B5B58CA28D8}" type="slidenum">
              <a:rPr kumimoji="1" lang="ja-JP" altLang="en-US" smtClean="0"/>
              <a:t>9</a:t>
            </a:fld>
            <a:endParaRPr kumimoji="1" lang="ja-JP" altLang="en-US"/>
          </a:p>
        </p:txBody>
      </p:sp>
    </p:spTree>
    <p:extLst>
      <p:ext uri="{BB962C8B-B14F-4D97-AF65-F5344CB8AC3E}">
        <p14:creationId xmlns:p14="http://schemas.microsoft.com/office/powerpoint/2010/main" val="269847115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9879</TotalTime>
  <Words>1015</Words>
  <Application>Microsoft Office PowerPoint</Application>
  <PresentationFormat>ワイド画面</PresentationFormat>
  <Paragraphs>405</Paragraphs>
  <Slides>19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system-ui</vt:lpstr>
      <vt:lpstr>游ゴシック</vt:lpstr>
      <vt:lpstr>游ゴシック Light</vt:lpstr>
      <vt:lpstr>Arial</vt:lpstr>
      <vt:lpstr>Office テーマ</vt:lpstr>
      <vt:lpstr>MBTIにおける特徴分析 (6月10日に行った研究)</vt:lpstr>
      <vt:lpstr>研究背景</vt:lpstr>
      <vt:lpstr>研究目的</vt:lpstr>
      <vt:lpstr>手法～学習モデル～</vt:lpstr>
      <vt:lpstr>手法～可視化～</vt:lpstr>
      <vt:lpstr>結果～学習モデル～</vt:lpstr>
      <vt:lpstr>結果～学習モデル～</vt:lpstr>
      <vt:lpstr>結果～学習モデル～</vt:lpstr>
      <vt:lpstr>結果～学習モデル～</vt:lpstr>
      <vt:lpstr>可視化</vt:lpstr>
      <vt:lpstr>クラスタリング</vt:lpstr>
      <vt:lpstr>因子負荷量</vt:lpstr>
      <vt:lpstr>クラスタの分類</vt:lpstr>
      <vt:lpstr>分類寄与率</vt:lpstr>
      <vt:lpstr>因子負荷量</vt:lpstr>
      <vt:lpstr>まとめ</vt:lpstr>
      <vt:lpstr>まとめ</vt:lpstr>
      <vt:lpstr>まとめ</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直哉 田中</dc:creator>
  <cp:lastModifiedBy>直哉 田中</cp:lastModifiedBy>
  <cp:revision>9</cp:revision>
  <dcterms:created xsi:type="dcterms:W3CDTF">2025-06-10T07:37:25Z</dcterms:created>
  <dcterms:modified xsi:type="dcterms:W3CDTF">2025-06-17T04:17:21Z</dcterms:modified>
</cp:coreProperties>
</file>