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311" r:id="rId4"/>
    <p:sldId id="312" r:id="rId5"/>
    <p:sldId id="258" r:id="rId6"/>
    <p:sldId id="259" r:id="rId7"/>
    <p:sldId id="260" r:id="rId8"/>
    <p:sldId id="261" r:id="rId9"/>
    <p:sldId id="262" r:id="rId10"/>
    <p:sldId id="263" r:id="rId11"/>
    <p:sldId id="264" r:id="rId12"/>
    <p:sldId id="265" r:id="rId13"/>
    <p:sldId id="266" r:id="rId14"/>
    <p:sldId id="303" r:id="rId15"/>
    <p:sldId id="267" r:id="rId16"/>
    <p:sldId id="268" r:id="rId17"/>
    <p:sldId id="269" r:id="rId18"/>
    <p:sldId id="270" r:id="rId19"/>
    <p:sldId id="271" r:id="rId20"/>
    <p:sldId id="272" r:id="rId21"/>
    <p:sldId id="273" r:id="rId22"/>
    <p:sldId id="274" r:id="rId23"/>
    <p:sldId id="275" r:id="rId24"/>
    <p:sldId id="282" r:id="rId25"/>
    <p:sldId id="276" r:id="rId26"/>
    <p:sldId id="277" r:id="rId27"/>
    <p:sldId id="278" r:id="rId28"/>
    <p:sldId id="295" r:id="rId29"/>
    <p:sldId id="279" r:id="rId30"/>
    <p:sldId id="280" r:id="rId31"/>
    <p:sldId id="281"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7" r:id="rId45"/>
    <p:sldId id="296" r:id="rId46"/>
    <p:sldId id="298" r:id="rId47"/>
    <p:sldId id="299" r:id="rId48"/>
    <p:sldId id="300" r:id="rId49"/>
    <p:sldId id="301" r:id="rId50"/>
    <p:sldId id="302" r:id="rId51"/>
    <p:sldId id="304" r:id="rId52"/>
    <p:sldId id="305" r:id="rId53"/>
    <p:sldId id="306" r:id="rId54"/>
    <p:sldId id="308" r:id="rId55"/>
    <p:sldId id="309" r:id="rId56"/>
    <p:sldId id="310" r:id="rId57"/>
    <p:sldId id="307" r:id="rId5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3494" autoAdjust="0"/>
  </p:normalViewPr>
  <p:slideViewPr>
    <p:cSldViewPr snapToGrid="0">
      <p:cViewPr varScale="1">
        <p:scale>
          <a:sx n="60" d="100"/>
          <a:sy n="60" d="100"/>
        </p:scale>
        <p:origin x="906" y="4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49" d="100"/>
          <a:sy n="49" d="100"/>
        </p:scale>
        <p:origin x="2733" y="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00FDED-2006-4DAF-AAEC-3F206402979B}" type="datetimeFigureOut">
              <a:rPr kumimoji="1" lang="ja-JP" altLang="en-US" smtClean="0"/>
              <a:t>2022/7/21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58E03-EE44-4558-BC59-6169C540E11C}" type="slidenum">
              <a:rPr kumimoji="1" lang="ja-JP" altLang="en-US" smtClean="0"/>
              <a:t>‹#›</a:t>
            </a:fld>
            <a:endParaRPr kumimoji="1" lang="ja-JP" altLang="en-US"/>
          </a:p>
        </p:txBody>
      </p:sp>
    </p:spTree>
    <p:extLst>
      <p:ext uri="{BB962C8B-B14F-4D97-AF65-F5344CB8AC3E}">
        <p14:creationId xmlns:p14="http://schemas.microsoft.com/office/powerpoint/2010/main" val="4884911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それでは第</a:t>
            </a:r>
            <a:r>
              <a:rPr kumimoji="1" lang="en-US" altLang="ja-JP" dirty="0"/>
              <a:t>2</a:t>
            </a:r>
            <a:r>
              <a:rPr kumimoji="1" lang="ja-JP" altLang="en-US" dirty="0"/>
              <a:t>回目、</a:t>
            </a:r>
            <a:r>
              <a:rPr kumimoji="1" lang="en-US" altLang="ja-JP" dirty="0"/>
              <a:t>Python</a:t>
            </a:r>
            <a:r>
              <a:rPr kumimoji="1" lang="ja-JP" altLang="en-US" dirty="0"/>
              <a:t>の簡単なプログラムを学んでいきましょう。前回は</a:t>
            </a:r>
            <a:r>
              <a:rPr kumimoji="1" lang="en-US" altLang="ja-JP" dirty="0"/>
              <a:t>HTML</a:t>
            </a:r>
            <a:r>
              <a:rPr kumimoji="1" lang="ja-JP" altLang="en-US" dirty="0"/>
              <a:t>を使用して簡単な</a:t>
            </a:r>
            <a:r>
              <a:rPr kumimoji="1" lang="en-US" altLang="ja-JP" dirty="0"/>
              <a:t>Web</a:t>
            </a:r>
            <a:r>
              <a:rPr kumimoji="1" lang="ja-JP" altLang="en-US" dirty="0"/>
              <a:t>ページが作れるようになりました。ここから、サーバ側の</a:t>
            </a:r>
            <a:r>
              <a:rPr kumimoji="1" lang="en-US" altLang="ja-JP" dirty="0"/>
              <a:t>Web</a:t>
            </a:r>
            <a:r>
              <a:rPr kumimoji="1" lang="ja-JP" altLang="en-US" dirty="0"/>
              <a:t>サービスの実装では</a:t>
            </a:r>
            <a:r>
              <a:rPr kumimoji="1" lang="en-US" altLang="ja-JP" dirty="0"/>
              <a:t>Python</a:t>
            </a:r>
            <a:r>
              <a:rPr kumimoji="1" lang="ja-JP" altLang="en-US" dirty="0"/>
              <a:t>で自動的に</a:t>
            </a:r>
            <a:r>
              <a:rPr kumimoji="1" lang="en-US" altLang="ja-JP" dirty="0"/>
              <a:t>HTML</a:t>
            </a:r>
            <a:r>
              <a:rPr kumimoji="1" lang="ja-JP" altLang="en-US" dirty="0"/>
              <a:t>を作成することになります。その上で必要な</a:t>
            </a:r>
            <a:r>
              <a:rPr kumimoji="1" lang="en-US" altLang="ja-JP" dirty="0"/>
              <a:t>Python</a:t>
            </a:r>
            <a:r>
              <a:rPr kumimoji="1" lang="ja-JP" altLang="en-US" dirty="0"/>
              <a:t>のプログラミングを今回学んでいきます。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1</a:t>
            </a:fld>
            <a:endParaRPr kumimoji="1" lang="ja-JP" altLang="en-US"/>
          </a:p>
        </p:txBody>
      </p:sp>
    </p:spTree>
    <p:extLst>
      <p:ext uri="{BB962C8B-B14F-4D97-AF65-F5344CB8AC3E}">
        <p14:creationId xmlns:p14="http://schemas.microsoft.com/office/powerpoint/2010/main" val="3102416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では変数の種類です。大まかに分けると整数や浮動小数点などの数値型、一文字や文字列など文字型、</a:t>
            </a:r>
            <a:r>
              <a:rPr kumimoji="1" lang="en-US" altLang="ja-JP" dirty="0"/>
              <a:t>True</a:t>
            </a:r>
            <a:r>
              <a:rPr kumimoji="1" lang="ja-JP" altLang="en-US" dirty="0"/>
              <a:t>や</a:t>
            </a:r>
            <a:r>
              <a:rPr kumimoji="1" lang="en-US" altLang="ja-JP" dirty="0"/>
              <a:t>False</a:t>
            </a:r>
            <a:r>
              <a:rPr kumimoji="1" lang="ja-JP" altLang="en-US" dirty="0"/>
              <a:t>など真理値、また、ここでは特に扱いませんがライブラリやクラスなどを使用した時に使えるオブジェクトがあります。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10</a:t>
            </a:fld>
            <a:endParaRPr kumimoji="1" lang="ja-JP" altLang="en-US"/>
          </a:p>
        </p:txBody>
      </p:sp>
    </p:spTree>
    <p:extLst>
      <p:ext uri="{BB962C8B-B14F-4D97-AF65-F5344CB8AC3E}">
        <p14:creationId xmlns:p14="http://schemas.microsoft.com/office/powerpoint/2010/main" val="2795780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変数において</a:t>
            </a:r>
            <a:r>
              <a:rPr kumimoji="1" lang="en-US" altLang="ja-JP" dirty="0"/>
              <a:t>Python</a:t>
            </a:r>
            <a:r>
              <a:rPr kumimoji="1" lang="ja-JP" altLang="en-US" dirty="0"/>
              <a:t>と他言語で異なる点としては</a:t>
            </a:r>
            <a:r>
              <a:rPr kumimoji="1" lang="en-US" altLang="ja-JP" dirty="0"/>
              <a:t>Python</a:t>
            </a:r>
            <a:r>
              <a:rPr kumimoji="1" lang="ja-JP" altLang="en-US" dirty="0"/>
              <a:t>だと</a:t>
            </a:r>
            <a:r>
              <a:rPr kumimoji="1" lang="en-US" altLang="ja-JP" dirty="0"/>
              <a:t>Java</a:t>
            </a:r>
            <a:r>
              <a:rPr kumimoji="1" lang="ja-JP" altLang="en-US" dirty="0"/>
              <a:t>や</a:t>
            </a:r>
            <a:r>
              <a:rPr kumimoji="1" lang="en-US" altLang="ja-JP" dirty="0"/>
              <a:t>C</a:t>
            </a:r>
            <a:r>
              <a:rPr kumimoji="1" lang="ja-JP" altLang="en-US" dirty="0"/>
              <a:t>言語などと異なり動的型付け言語になります。これは変数型を記述せずに値を入れることができるおのになります。</a:t>
            </a:r>
            <a:r>
              <a:rPr kumimoji="1" lang="en-US" altLang="ja-JP" dirty="0"/>
              <a:t>Python</a:t>
            </a:r>
            <a:r>
              <a:rPr kumimoji="1" lang="ja-JP" altLang="en-US" dirty="0"/>
              <a:t>以外の動的型付け言語の代表例としては</a:t>
            </a:r>
            <a:r>
              <a:rPr kumimoji="1" lang="en-US" altLang="ja-JP" dirty="0"/>
              <a:t>PHP</a:t>
            </a:r>
            <a:r>
              <a:rPr kumimoji="1" lang="ja-JP" altLang="en-US" dirty="0"/>
              <a:t>、似たようなものとしては変数を宣言する時に</a:t>
            </a:r>
            <a:r>
              <a:rPr kumimoji="1" lang="en-US" altLang="ja-JP" dirty="0"/>
              <a:t>var</a:t>
            </a:r>
            <a:r>
              <a:rPr kumimoji="1" lang="ja-JP" altLang="en-US" dirty="0"/>
              <a:t>と付ければ使える</a:t>
            </a:r>
            <a:r>
              <a:rPr kumimoji="1" lang="en-US" altLang="ja-JP" dirty="0"/>
              <a:t>JavaScript</a:t>
            </a:r>
            <a:r>
              <a:rPr kumimoji="1" lang="ja-JP" altLang="en-US" dirty="0"/>
              <a:t>があります。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11</a:t>
            </a:fld>
            <a:endParaRPr kumimoji="1" lang="ja-JP" altLang="en-US"/>
          </a:p>
        </p:txBody>
      </p:sp>
    </p:spTree>
    <p:extLst>
      <p:ext uri="{BB962C8B-B14F-4D97-AF65-F5344CB8AC3E}">
        <p14:creationId xmlns:p14="http://schemas.microsoft.com/office/powerpoint/2010/main" val="631159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では変数について他言語と比較しての違いを見ていきます。</a:t>
            </a:r>
            <a:r>
              <a:rPr kumimoji="1" lang="en-US" altLang="ja-JP" dirty="0"/>
              <a:t>Java</a:t>
            </a:r>
            <a:r>
              <a:rPr kumimoji="1" lang="ja-JP" altLang="en-US" dirty="0"/>
              <a:t>では変数に値を代入する時に最初は必ず変数型を宣言しますが、</a:t>
            </a:r>
            <a:r>
              <a:rPr kumimoji="1" lang="en-US" altLang="ja-JP" dirty="0"/>
              <a:t>Python</a:t>
            </a:r>
            <a:r>
              <a:rPr kumimoji="1" lang="ja-JP" altLang="en-US" dirty="0"/>
              <a:t>ではそれをする必要がありません。</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12</a:t>
            </a:fld>
            <a:endParaRPr kumimoji="1" lang="ja-JP" altLang="en-US"/>
          </a:p>
        </p:txBody>
      </p:sp>
    </p:spTree>
    <p:extLst>
      <p:ext uri="{BB962C8B-B14F-4D97-AF65-F5344CB8AC3E}">
        <p14:creationId xmlns:p14="http://schemas.microsoft.com/office/powerpoint/2010/main" val="3648137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Python</a:t>
            </a:r>
            <a:r>
              <a:rPr kumimoji="1" lang="ja-JP" altLang="en-US" dirty="0"/>
              <a:t>は</a:t>
            </a:r>
            <a:r>
              <a:rPr kumimoji="1" lang="en-US" altLang="ja-JP" dirty="0"/>
              <a:t>C</a:t>
            </a:r>
            <a:r>
              <a:rPr kumimoji="1" lang="ja-JP" altLang="en-US" dirty="0"/>
              <a:t>言語系列の言語であるため計算方法については大まかには同じものが多いですが、一部計算方法が異なります。</a:t>
            </a:r>
            <a:r>
              <a:rPr kumimoji="1" lang="en-US" altLang="ja-JP" dirty="0"/>
              <a:t>Python</a:t>
            </a:r>
            <a:r>
              <a:rPr kumimoji="1" lang="ja-JP" altLang="en-US" dirty="0"/>
              <a:t>ではスラッシュを使用した割り算は小数まで計算します。そのためスラッシュを二つ使う必要があります。また、累乗について、</a:t>
            </a:r>
            <a:r>
              <a:rPr kumimoji="1" lang="en-US" altLang="ja-JP" dirty="0"/>
              <a:t>Java</a:t>
            </a:r>
            <a:r>
              <a:rPr kumimoji="1" lang="ja-JP" altLang="en-US" dirty="0"/>
              <a:t>ではクラスを使用して累乗を計算しますが</a:t>
            </a:r>
            <a:r>
              <a:rPr kumimoji="1" lang="en-US" altLang="ja-JP" dirty="0"/>
              <a:t>Python</a:t>
            </a:r>
            <a:r>
              <a:rPr kumimoji="1" lang="ja-JP" altLang="en-US" dirty="0"/>
              <a:t>ではアスタリスクを二つ使って計算します。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13</a:t>
            </a:fld>
            <a:endParaRPr kumimoji="1" lang="ja-JP" altLang="en-US"/>
          </a:p>
        </p:txBody>
      </p:sp>
    </p:spTree>
    <p:extLst>
      <p:ext uri="{BB962C8B-B14F-4D97-AF65-F5344CB8AC3E}">
        <p14:creationId xmlns:p14="http://schemas.microsoft.com/office/powerpoint/2010/main" val="1406646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では次に文字列の操作です。文字列を連結させるにはプラス記号を使用します。また、文字列を置換するには置換する対象の文字列の変数にドット</a:t>
            </a:r>
            <a:r>
              <a:rPr kumimoji="1" lang="en-US" altLang="ja-JP" dirty="0"/>
              <a:t>replace</a:t>
            </a:r>
            <a:r>
              <a:rPr kumimoji="1" lang="ja-JP" altLang="en-US" dirty="0"/>
              <a:t>と記述して関数の第一引数に対象の文字列、第二引数に置換後の文字列を入れます。例えば下のコードではハイフンをスラッシュに変える場合に使う方法です。</a:t>
            </a:r>
            <a:endParaRPr kumimoji="1" lang="en-US" altLang="ja-JP" dirty="0"/>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14</a:t>
            </a:fld>
            <a:endParaRPr kumimoji="1" lang="ja-JP" altLang="en-US"/>
          </a:p>
        </p:txBody>
      </p:sp>
    </p:spTree>
    <p:extLst>
      <p:ext uri="{BB962C8B-B14F-4D97-AF65-F5344CB8AC3E}">
        <p14:creationId xmlns:p14="http://schemas.microsoft.com/office/powerpoint/2010/main" val="168748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次に、どの言語でも必ずと言っていいほど型の変換がありますが、</a:t>
            </a:r>
            <a:r>
              <a:rPr kumimoji="1" lang="en-US" altLang="ja-JP" dirty="0"/>
              <a:t>Python</a:t>
            </a:r>
            <a:r>
              <a:rPr kumimoji="1" lang="ja-JP" altLang="en-US" dirty="0"/>
              <a:t>と</a:t>
            </a:r>
            <a:r>
              <a:rPr kumimoji="1" lang="en-US" altLang="ja-JP" dirty="0"/>
              <a:t>Java</a:t>
            </a:r>
            <a:r>
              <a:rPr kumimoji="1" lang="ja-JP" altLang="en-US" dirty="0"/>
              <a:t>では非常に異なり</a:t>
            </a:r>
            <a:r>
              <a:rPr kumimoji="1" lang="en-US" altLang="ja-JP" dirty="0"/>
              <a:t>Python</a:t>
            </a:r>
            <a:r>
              <a:rPr kumimoji="1" lang="ja-JP" altLang="en-US" dirty="0"/>
              <a:t>ではシンプルに記述できるようになっています。まず、基本的に</a:t>
            </a:r>
            <a:r>
              <a:rPr kumimoji="1" lang="en-US" altLang="ja-JP" dirty="0"/>
              <a:t>Python</a:t>
            </a:r>
            <a:r>
              <a:rPr kumimoji="1" lang="ja-JP" altLang="en-US" dirty="0"/>
              <a:t>では関数に値を入れて型変換するイメージでできます。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15</a:t>
            </a:fld>
            <a:endParaRPr kumimoji="1" lang="ja-JP" altLang="en-US"/>
          </a:p>
        </p:txBody>
      </p:sp>
    </p:spTree>
    <p:extLst>
      <p:ext uri="{BB962C8B-B14F-4D97-AF65-F5344CB8AC3E}">
        <p14:creationId xmlns:p14="http://schemas.microsoft.com/office/powerpoint/2010/main" val="261856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それでは次に入力です。</a:t>
            </a:r>
            <a:r>
              <a:rPr kumimoji="1" lang="en-US" altLang="ja-JP" dirty="0"/>
              <a:t>Python</a:t>
            </a:r>
            <a:r>
              <a:rPr kumimoji="1" lang="ja-JP" altLang="en-US" dirty="0"/>
              <a:t>では入力に</a:t>
            </a:r>
            <a:r>
              <a:rPr kumimoji="1" lang="en-US" altLang="ja-JP" dirty="0"/>
              <a:t>input</a:t>
            </a:r>
            <a:r>
              <a:rPr kumimoji="1" lang="ja-JP" altLang="en-US" dirty="0"/>
              <a:t>文を使います。ただし、</a:t>
            </a:r>
            <a:r>
              <a:rPr kumimoji="1" lang="en-US" altLang="ja-JP" dirty="0"/>
              <a:t>input</a:t>
            </a:r>
            <a:r>
              <a:rPr kumimoji="1" lang="ja-JP" altLang="en-US" dirty="0"/>
              <a:t>文を使っただけでは値を記憶できないため変数を左辺にして</a:t>
            </a:r>
            <a:r>
              <a:rPr kumimoji="1" lang="en-US" altLang="ja-JP" dirty="0"/>
              <a:t>input</a:t>
            </a:r>
            <a:r>
              <a:rPr kumimoji="1" lang="ja-JP" altLang="en-US" dirty="0"/>
              <a:t>で入力された文字列を代入して記憶します。</a:t>
            </a:r>
            <a:endParaRPr kumimoji="1" lang="en-US" altLang="ja-JP" dirty="0"/>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16</a:t>
            </a:fld>
            <a:endParaRPr kumimoji="1" lang="ja-JP" altLang="en-US"/>
          </a:p>
        </p:txBody>
      </p:sp>
    </p:spTree>
    <p:extLst>
      <p:ext uri="{BB962C8B-B14F-4D97-AF65-F5344CB8AC3E}">
        <p14:creationId xmlns:p14="http://schemas.microsoft.com/office/powerpoint/2010/main" val="3258961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input</a:t>
            </a:r>
            <a:r>
              <a:rPr kumimoji="1" lang="ja-JP" altLang="en-US" dirty="0"/>
              <a:t>では全ての文字列が一つの変数に入ります。そこで、</a:t>
            </a:r>
            <a:r>
              <a:rPr kumimoji="1" lang="en-US" altLang="ja-JP" dirty="0"/>
              <a:t>input</a:t>
            </a:r>
            <a:r>
              <a:rPr kumimoji="1" lang="ja-JP" altLang="en-US" dirty="0"/>
              <a:t>は文字列の変数になるため文字列用の機能を使うことができます。そこで</a:t>
            </a:r>
            <a:r>
              <a:rPr kumimoji="1" lang="en-US" altLang="ja-JP" dirty="0"/>
              <a:t>split</a:t>
            </a:r>
            <a:r>
              <a:rPr kumimoji="1" lang="ja-JP" altLang="en-US" dirty="0"/>
              <a:t>を使用します。</a:t>
            </a:r>
            <a:r>
              <a:rPr kumimoji="1" lang="en-US" altLang="ja-JP" dirty="0"/>
              <a:t>Split</a:t>
            </a:r>
            <a:r>
              <a:rPr kumimoji="1" lang="ja-JP" altLang="en-US" dirty="0"/>
              <a:t>関数はデフォルトでカッコ内に何も文字列を入れなければスペースで区切ります。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17</a:t>
            </a:fld>
            <a:endParaRPr kumimoji="1" lang="ja-JP" altLang="en-US"/>
          </a:p>
        </p:txBody>
      </p:sp>
    </p:spTree>
    <p:extLst>
      <p:ext uri="{BB962C8B-B14F-4D97-AF65-F5344CB8AC3E}">
        <p14:creationId xmlns:p14="http://schemas.microsoft.com/office/powerpoint/2010/main" val="869672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例えばスラッシュ区切りで年月日と曜日を入力して、各種変数に代入します。こうすることで</a:t>
            </a:r>
            <a:r>
              <a:rPr kumimoji="1" lang="en-US" altLang="ja-JP" dirty="0"/>
              <a:t>input</a:t>
            </a:r>
            <a:r>
              <a:rPr kumimoji="1" lang="ja-JP" altLang="en-US" dirty="0"/>
              <a:t>単体では文字列だったのが後に学びますリストに変換され、変数に代入する時は番号を指定して行います。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18</a:t>
            </a:fld>
            <a:endParaRPr kumimoji="1" lang="ja-JP" altLang="en-US"/>
          </a:p>
        </p:txBody>
      </p:sp>
    </p:spTree>
    <p:extLst>
      <p:ext uri="{BB962C8B-B14F-4D97-AF65-F5344CB8AC3E}">
        <p14:creationId xmlns:p14="http://schemas.microsoft.com/office/powerpoint/2010/main" val="3996104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また、応用例として区切り文字が複数あった場合を説明します。まず</a:t>
            </a:r>
            <a:r>
              <a:rPr kumimoji="1" lang="en-US" altLang="ja-JP" dirty="0"/>
              <a:t>re</a:t>
            </a:r>
            <a:r>
              <a:rPr kumimoji="1" lang="ja-JP" altLang="en-US" dirty="0"/>
              <a:t>というライブラリをインポートして</a:t>
            </a:r>
            <a:r>
              <a:rPr kumimoji="1" lang="en-US" altLang="ja-JP" dirty="0" err="1"/>
              <a:t>re.split</a:t>
            </a:r>
            <a:r>
              <a:rPr kumimoji="1" lang="ja-JP" altLang="en-US" dirty="0"/>
              <a:t>で第一引数に区切り文字を指定します。や</a:t>
            </a:r>
            <a:r>
              <a:rPr kumimoji="1" lang="en-US" altLang="ja-JP" dirty="0"/>
              <a:t>r</a:t>
            </a:r>
            <a:r>
              <a:rPr kumimoji="1" lang="ja-JP" altLang="en-US" dirty="0"/>
              <a:t>型としてはダブルクォーテーション内に四角カッコを囲み、その中に区切るのに使う文字を指定します。そして第二引数には対象の文字列の変数を入れます。これでリストが作られるため後は同様にリストの番号を指定して代入し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19</a:t>
            </a:fld>
            <a:endParaRPr kumimoji="1" lang="ja-JP" altLang="en-US"/>
          </a:p>
        </p:txBody>
      </p:sp>
    </p:spTree>
    <p:extLst>
      <p:ext uri="{BB962C8B-B14F-4D97-AF65-F5344CB8AC3E}">
        <p14:creationId xmlns:p14="http://schemas.microsoft.com/office/powerpoint/2010/main" val="3678817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今回の内容はこのようになっています。一般的なプログラミングと内容そのものは同じものになっています。そのため、ところどころ</a:t>
            </a:r>
            <a:r>
              <a:rPr kumimoji="1" lang="en-US" altLang="ja-JP" dirty="0"/>
              <a:t>Python</a:t>
            </a:r>
            <a:r>
              <a:rPr kumimoji="1" lang="ja-JP" altLang="en-US" dirty="0"/>
              <a:t>と他言語の比較をすることがあります。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2</a:t>
            </a:fld>
            <a:endParaRPr kumimoji="1" lang="ja-JP" altLang="en-US"/>
          </a:p>
        </p:txBody>
      </p:sp>
    </p:spTree>
    <p:extLst>
      <p:ext uri="{BB962C8B-B14F-4D97-AF65-F5344CB8AC3E}">
        <p14:creationId xmlns:p14="http://schemas.microsoft.com/office/powerpoint/2010/main" val="2289991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また、補足ですが、入力されたデータは文字列なので、型変換をすることで数値として扱うこともできるようになります。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20</a:t>
            </a:fld>
            <a:endParaRPr kumimoji="1" lang="ja-JP" altLang="en-US"/>
          </a:p>
        </p:txBody>
      </p:sp>
    </p:spTree>
    <p:extLst>
      <p:ext uri="{BB962C8B-B14F-4D97-AF65-F5344CB8AC3E}">
        <p14:creationId xmlns:p14="http://schemas.microsoft.com/office/powerpoint/2010/main" val="4129556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では次にリストです。</a:t>
            </a:r>
            <a:r>
              <a:rPr kumimoji="1" lang="en-US" altLang="ja-JP" dirty="0"/>
              <a:t>Python</a:t>
            </a:r>
            <a:r>
              <a:rPr kumimoji="1" lang="ja-JP" altLang="en-US" dirty="0"/>
              <a:t>でも多変後と同様にリストの中に多数の情報を格納することができます。ただ、他の言語と違うところとしては、リストの中身が違う型でも格納することができることや、あらかじめデータの量を決める必要がないなどが異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21</a:t>
            </a:fld>
            <a:endParaRPr kumimoji="1" lang="ja-JP" altLang="en-US"/>
          </a:p>
        </p:txBody>
      </p:sp>
    </p:spTree>
    <p:extLst>
      <p:ext uri="{BB962C8B-B14F-4D97-AF65-F5344CB8AC3E}">
        <p14:creationId xmlns:p14="http://schemas.microsoft.com/office/powerpoint/2010/main" val="1354137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では実際にリストのプログラムを作っていきます。最初にリストに使う変数名を左辺に、右辺に初期の配列を入れます。これでリストの番号を指定することで値を取り出すことができます。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22</a:t>
            </a:fld>
            <a:endParaRPr kumimoji="1" lang="ja-JP" altLang="en-US"/>
          </a:p>
        </p:txBody>
      </p:sp>
    </p:spTree>
    <p:extLst>
      <p:ext uri="{BB962C8B-B14F-4D97-AF65-F5344CB8AC3E}">
        <p14:creationId xmlns:p14="http://schemas.microsoft.com/office/powerpoint/2010/main" val="2369368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次に要素の追加です。</a:t>
            </a:r>
            <a:r>
              <a:rPr kumimoji="1" lang="en-US" altLang="ja-JP" dirty="0"/>
              <a:t>Python</a:t>
            </a:r>
            <a:r>
              <a:rPr kumimoji="1" lang="ja-JP" altLang="en-US" dirty="0"/>
              <a:t>のリストでは</a:t>
            </a:r>
            <a:r>
              <a:rPr kumimoji="1" lang="en-US" altLang="ja-JP" dirty="0"/>
              <a:t>append</a:t>
            </a:r>
            <a:r>
              <a:rPr kumimoji="1" lang="ja-JP" altLang="en-US" dirty="0"/>
              <a:t>という関数の引数に値を入れることでリストに値を追加できます。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23</a:t>
            </a:fld>
            <a:endParaRPr kumimoji="1" lang="ja-JP" altLang="en-US"/>
          </a:p>
        </p:txBody>
      </p:sp>
    </p:spTree>
    <p:extLst>
      <p:ext uri="{BB962C8B-B14F-4D97-AF65-F5344CB8AC3E}">
        <p14:creationId xmlns:p14="http://schemas.microsoft.com/office/powerpoint/2010/main" val="4234997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また、値の編集ではリストの変数名と番号を指定して右辺に値を記述すればそのリスト番号の値を変更できます。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24</a:t>
            </a:fld>
            <a:endParaRPr kumimoji="1" lang="ja-JP" altLang="en-US"/>
          </a:p>
        </p:txBody>
      </p:sp>
    </p:spTree>
    <p:extLst>
      <p:ext uri="{BB962C8B-B14F-4D97-AF65-F5344CB8AC3E}">
        <p14:creationId xmlns:p14="http://schemas.microsoft.com/office/powerpoint/2010/main" val="22298055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では次に要素の削除の仕方です。要素の削除には大まかに</a:t>
            </a:r>
            <a:r>
              <a:rPr kumimoji="1" lang="en-US" altLang="ja-JP" dirty="0"/>
              <a:t>2</a:t>
            </a:r>
            <a:r>
              <a:rPr kumimoji="1" lang="ja-JP" altLang="en-US" dirty="0"/>
              <a:t>通りあります。まずは</a:t>
            </a:r>
            <a:r>
              <a:rPr kumimoji="1" lang="en-US" altLang="ja-JP" dirty="0"/>
              <a:t>del</a:t>
            </a:r>
            <a:r>
              <a:rPr kumimoji="1" lang="ja-JP" altLang="en-US" dirty="0"/>
              <a:t>という命令でリストの変数名と番号を指定してピンポイントで削除し、それ以降の値は前に詰められます。もう一つは</a:t>
            </a:r>
            <a:r>
              <a:rPr kumimoji="1" lang="en-US" altLang="ja-JP" dirty="0"/>
              <a:t>remove</a:t>
            </a:r>
            <a:r>
              <a:rPr kumimoji="1" lang="ja-JP" altLang="en-US" dirty="0"/>
              <a:t>関数です。</a:t>
            </a:r>
            <a:r>
              <a:rPr kumimoji="1" lang="en-US" altLang="ja-JP" dirty="0"/>
              <a:t>Remove</a:t>
            </a:r>
            <a:r>
              <a:rPr kumimoji="1" lang="ja-JP" altLang="en-US" dirty="0"/>
              <a:t>では引数に入れた値でリスト内で該当する最初の要素を削除します。</a:t>
            </a:r>
            <a:endParaRPr kumimoji="1" lang="en-US" altLang="ja-JP" dirty="0"/>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25</a:t>
            </a:fld>
            <a:endParaRPr kumimoji="1" lang="ja-JP" altLang="en-US"/>
          </a:p>
        </p:txBody>
      </p:sp>
    </p:spTree>
    <p:extLst>
      <p:ext uri="{BB962C8B-B14F-4D97-AF65-F5344CB8AC3E}">
        <p14:creationId xmlns:p14="http://schemas.microsoft.com/office/powerpoint/2010/main" val="1148113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ここで補足として</a:t>
            </a:r>
            <a:r>
              <a:rPr kumimoji="1" lang="en-US" altLang="ja-JP" dirty="0"/>
              <a:t>del</a:t>
            </a:r>
            <a:r>
              <a:rPr kumimoji="1" lang="ja-JP" altLang="en-US" dirty="0"/>
              <a:t>を使用した要素の削除の注意点です。リストの削除では先ほども説明した通り削除した後の値は前に詰められます。そのため、削除するリスト番号を記録して随時削除する場合は番号の大きい順から削除すると予期せぬデータの削除を防げ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26</a:t>
            </a:fld>
            <a:endParaRPr kumimoji="1" lang="ja-JP" altLang="en-US"/>
          </a:p>
        </p:txBody>
      </p:sp>
    </p:spTree>
    <p:extLst>
      <p:ext uri="{BB962C8B-B14F-4D97-AF65-F5344CB8AC3E}">
        <p14:creationId xmlns:p14="http://schemas.microsoft.com/office/powerpoint/2010/main" val="6399182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次にリストの中にリストを使う多重リストについて説明します。</a:t>
            </a:r>
            <a:r>
              <a:rPr kumimoji="1" lang="en-US" altLang="ja-JP" dirty="0"/>
              <a:t>Python</a:t>
            </a:r>
            <a:r>
              <a:rPr kumimoji="1" lang="ja-JP" altLang="en-US" dirty="0"/>
              <a:t>ではリストのデータ型やリストの長さなどを指定することが無いため任意な形にすることができるため多重配列のようにすることができます。やり方としては</a:t>
            </a:r>
            <a:r>
              <a:rPr kumimoji="1" lang="en-US" altLang="ja-JP" dirty="0"/>
              <a:t>append</a:t>
            </a:r>
            <a:r>
              <a:rPr kumimoji="1" lang="ja-JP" altLang="en-US" dirty="0"/>
              <a:t>を使って要素の追加行うときにリストを入れるとリスト内にリストを入れることができます。参照する時は多重配列と同様に配列番号を二つ指定します。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27</a:t>
            </a:fld>
            <a:endParaRPr kumimoji="1" lang="ja-JP" altLang="en-US"/>
          </a:p>
        </p:txBody>
      </p:sp>
    </p:spTree>
    <p:extLst>
      <p:ext uri="{BB962C8B-B14F-4D97-AF65-F5344CB8AC3E}">
        <p14:creationId xmlns:p14="http://schemas.microsoft.com/office/powerpoint/2010/main" val="2999816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a:t>
            </a:r>
            <a:r>
              <a:rPr kumimoji="1" lang="en-US" altLang="ja-JP" dirty="0"/>
              <a:t>Python</a:t>
            </a:r>
            <a:r>
              <a:rPr kumimoji="1" lang="ja-JP" altLang="en-US" dirty="0"/>
              <a:t>ではリストを使って数値を出すことができます。例えば合計値は</a:t>
            </a:r>
            <a:r>
              <a:rPr kumimoji="1" lang="en-US" altLang="ja-JP" dirty="0"/>
              <a:t>sum</a:t>
            </a:r>
            <a:r>
              <a:rPr kumimoji="1" lang="ja-JP" altLang="en-US" dirty="0"/>
              <a:t>関数、最大値は</a:t>
            </a:r>
            <a:r>
              <a:rPr kumimoji="1" lang="en-US" altLang="ja-JP" dirty="0"/>
              <a:t>max</a:t>
            </a:r>
            <a:r>
              <a:rPr kumimoji="1" lang="ja-JP" altLang="en-US" dirty="0"/>
              <a:t>関数、最小値は</a:t>
            </a:r>
            <a:r>
              <a:rPr kumimoji="1" lang="en-US" altLang="ja-JP" dirty="0"/>
              <a:t>min</a:t>
            </a:r>
            <a:r>
              <a:rPr kumimoji="1" lang="ja-JP" altLang="en-US" dirty="0"/>
              <a:t>関数、長さは</a:t>
            </a:r>
            <a:r>
              <a:rPr kumimoji="1" lang="en-US" altLang="ja-JP" dirty="0" err="1"/>
              <a:t>len</a:t>
            </a:r>
            <a:r>
              <a:rPr kumimoji="1" lang="ja-JP" altLang="en-US" dirty="0"/>
              <a:t>関数を使ってそれぞれリストの合計値、最大値、最小値、長さを出すことができます。また、平均値はありませんが、合計値を長さで割ることで出すことができます。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28</a:t>
            </a:fld>
            <a:endParaRPr kumimoji="1" lang="ja-JP" altLang="en-US"/>
          </a:p>
        </p:txBody>
      </p:sp>
    </p:spTree>
    <p:extLst>
      <p:ext uri="{BB962C8B-B14F-4D97-AF65-F5344CB8AC3E}">
        <p14:creationId xmlns:p14="http://schemas.microsoft.com/office/powerpoint/2010/main" val="10694793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それでは次に連想配列です。</a:t>
            </a:r>
            <a:r>
              <a:rPr kumimoji="1" lang="en-US" altLang="ja-JP" dirty="0"/>
              <a:t>Python</a:t>
            </a:r>
            <a:r>
              <a:rPr kumimoji="1" lang="ja-JP" altLang="en-US" dirty="0"/>
              <a:t>では一般的に辞書といいますが、本講座では他言語でプログラミングやったことがある人を前提としているため他言語では一般的に言われる連想配列という言葉を使います。一応連想配列という概念を初めて知る方に説明しますと、リストや配列が番号を指定するのに対して連想配列では文字列などの自然数以外のデータを使ってデータを参照することができます。条件として、これはリストでも同じですが指定する添字は一対一でないといけません。</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29</a:t>
            </a:fld>
            <a:endParaRPr kumimoji="1" lang="ja-JP" altLang="en-US"/>
          </a:p>
        </p:txBody>
      </p:sp>
    </p:spTree>
    <p:extLst>
      <p:ext uri="{BB962C8B-B14F-4D97-AF65-F5344CB8AC3E}">
        <p14:creationId xmlns:p14="http://schemas.microsoft.com/office/powerpoint/2010/main" val="1767721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前回</a:t>
            </a:r>
            <a:r>
              <a:rPr kumimoji="1" lang="en-US" altLang="ja-JP" dirty="0"/>
              <a:t>HTML</a:t>
            </a:r>
            <a:r>
              <a:rPr kumimoji="1" lang="ja-JP" altLang="en-US" dirty="0"/>
              <a:t>ファイルを作成した時と同様にエクスプローラーで何もないところを右クリックして新規作成を押し、テキストドキュメントを選択します。その後ファイルが作られるため何か名前を付けてドットの後を「</a:t>
            </a:r>
            <a:r>
              <a:rPr kumimoji="1" lang="en-US" altLang="ja-JP" dirty="0" err="1"/>
              <a:t>py</a:t>
            </a:r>
            <a:r>
              <a:rPr kumimoji="1" lang="ja-JP" altLang="en-US" dirty="0"/>
              <a:t>」にします。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3</a:t>
            </a:fld>
            <a:endParaRPr kumimoji="1" lang="ja-JP" altLang="en-US"/>
          </a:p>
        </p:txBody>
      </p:sp>
    </p:spTree>
    <p:extLst>
      <p:ext uri="{BB962C8B-B14F-4D97-AF65-F5344CB8AC3E}">
        <p14:creationId xmlns:p14="http://schemas.microsoft.com/office/powerpoint/2010/main" val="19918955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まず連想配列の作成と参照方法です。連想配列はリストと異なり四角カッコではなく波カッコを使用し、その中にデータを入れます。入れるデータは要素を表すのに使う文字列であるキーと値であるバリューをコロンで区切ります。また、複数データを入れるときはカンマで区切り同じようにキーとバリューを入れます。また、連想配列を参照する時はリストと異なりキーの文字列を使用し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30</a:t>
            </a:fld>
            <a:endParaRPr kumimoji="1" lang="ja-JP" altLang="en-US"/>
          </a:p>
        </p:txBody>
      </p:sp>
    </p:spTree>
    <p:extLst>
      <p:ext uri="{BB962C8B-B14F-4D97-AF65-F5344CB8AC3E}">
        <p14:creationId xmlns:p14="http://schemas.microsoft.com/office/powerpoint/2010/main" val="15478044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次に要素の追加です。連想配列で要素を追加する時は、まず連想配列を生成し、連想配列とその連想配列に無いキーを左辺に記述し、右辺に値を記述します。</a:t>
            </a:r>
            <a:endParaRPr kumimoji="1" lang="en-US" altLang="ja-JP" dirty="0"/>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31</a:t>
            </a:fld>
            <a:endParaRPr kumimoji="1" lang="ja-JP" altLang="en-US"/>
          </a:p>
        </p:txBody>
      </p:sp>
    </p:spTree>
    <p:extLst>
      <p:ext uri="{BB962C8B-B14F-4D97-AF65-F5344CB8AC3E}">
        <p14:creationId xmlns:p14="http://schemas.microsoft.com/office/powerpoint/2010/main" val="364872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次に要素の編集です。編集方法はリストと基本的には同じになりますが、要素の指定方法がリストとは異なりキーの文字列をそのまま使用します。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32</a:t>
            </a:fld>
            <a:endParaRPr kumimoji="1" lang="ja-JP" altLang="en-US"/>
          </a:p>
        </p:txBody>
      </p:sp>
    </p:spTree>
    <p:extLst>
      <p:ext uri="{BB962C8B-B14F-4D97-AF65-F5344CB8AC3E}">
        <p14:creationId xmlns:p14="http://schemas.microsoft.com/office/powerpoint/2010/main" val="9385220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次に要素の削除です。連想配列はリストと同様に</a:t>
            </a:r>
            <a:r>
              <a:rPr kumimoji="1" lang="en-US" altLang="ja-JP" dirty="0"/>
              <a:t>del</a:t>
            </a:r>
            <a:r>
              <a:rPr kumimoji="1" lang="ja-JP" altLang="en-US" dirty="0"/>
              <a:t>を用いて要素を削除できます。ここでも要素の指定にはキーの文字列を使用します。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33</a:t>
            </a:fld>
            <a:endParaRPr kumimoji="1" lang="ja-JP" altLang="en-US"/>
          </a:p>
        </p:txBody>
      </p:sp>
    </p:spTree>
    <p:extLst>
      <p:ext uri="{BB962C8B-B14F-4D97-AF65-F5344CB8AC3E}">
        <p14:creationId xmlns:p14="http://schemas.microsoft.com/office/powerpoint/2010/main" val="40215514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ここからは応用です。まずは連想配列の中に連想配列を入れる方法です。基本的には連想配列に要素を追加する時と同様ですが、右辺に連想配列を使います。参照する時は連想配列を追加したときのキーと追加した連想配列にあるキーで二重に指定し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34</a:t>
            </a:fld>
            <a:endParaRPr kumimoji="1" lang="ja-JP" altLang="en-US"/>
          </a:p>
        </p:txBody>
      </p:sp>
    </p:spTree>
    <p:extLst>
      <p:ext uri="{BB962C8B-B14F-4D97-AF65-F5344CB8AC3E}">
        <p14:creationId xmlns:p14="http://schemas.microsoft.com/office/powerpoint/2010/main" val="24200031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次に連想配列の中にリストを入れる方法です。基本的には連想配列を入れるときと追加方法は同じになります。ただし、参照方法はまずキーの文字列を使い二つ目はリストと同様に番号を使います。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35</a:t>
            </a:fld>
            <a:endParaRPr kumimoji="1" lang="ja-JP" altLang="en-US"/>
          </a:p>
        </p:txBody>
      </p:sp>
    </p:spTree>
    <p:extLst>
      <p:ext uri="{BB962C8B-B14F-4D97-AF65-F5344CB8AC3E}">
        <p14:creationId xmlns:p14="http://schemas.microsoft.com/office/powerpoint/2010/main" val="18798477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補足としてリスト内に連想配列を入れる方法です。やり方自体はリスト内にリストを追加する時と同じく、今度は追加する</a:t>
            </a:r>
            <a:r>
              <a:rPr kumimoji="1" lang="en-US" altLang="ja-JP" dirty="0"/>
              <a:t>append</a:t>
            </a:r>
            <a:r>
              <a:rPr kumimoji="1" lang="ja-JP" altLang="en-US" dirty="0"/>
              <a:t>内に連想配列を入れるのみとなります。参照方法はまずリストの参照方法と同じく番号を指定して次に連想配列のキーを使用して値を取り出します。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36</a:t>
            </a:fld>
            <a:endParaRPr kumimoji="1" lang="ja-JP" altLang="en-US"/>
          </a:p>
        </p:txBody>
      </p:sp>
    </p:spTree>
    <p:extLst>
      <p:ext uri="{BB962C8B-B14F-4D97-AF65-F5344CB8AC3E}">
        <p14:creationId xmlns:p14="http://schemas.microsoft.com/office/powerpoint/2010/main" val="7997886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それでは今度は条件分岐です。使用するのは</a:t>
            </a:r>
            <a:r>
              <a:rPr kumimoji="1" lang="en-US" altLang="ja-JP" dirty="0"/>
              <a:t>if</a:t>
            </a:r>
            <a:r>
              <a:rPr kumimoji="1" lang="ja-JP" altLang="en-US" dirty="0"/>
              <a:t>文ですが、細かい部分が異なります。まず</a:t>
            </a:r>
            <a:r>
              <a:rPr kumimoji="1" lang="en-US" altLang="ja-JP" dirty="0"/>
              <a:t>C</a:t>
            </a:r>
            <a:r>
              <a:rPr kumimoji="1" lang="ja-JP" altLang="en-US" dirty="0"/>
              <a:t>言語や</a:t>
            </a:r>
            <a:r>
              <a:rPr kumimoji="1" lang="en-US" altLang="ja-JP" dirty="0"/>
              <a:t>Java</a:t>
            </a:r>
            <a:r>
              <a:rPr kumimoji="1" lang="ja-JP" altLang="en-US" dirty="0"/>
              <a:t>では波カッコ内に処理を書きますが</a:t>
            </a:r>
            <a:r>
              <a:rPr kumimoji="1" lang="en-US" altLang="ja-JP" dirty="0"/>
              <a:t>Python</a:t>
            </a:r>
            <a:r>
              <a:rPr kumimoji="1" lang="ja-JP" altLang="en-US" dirty="0"/>
              <a:t>では条件を書き終わったらコロンを使い、改行後は</a:t>
            </a:r>
            <a:r>
              <a:rPr kumimoji="1" lang="en-US" altLang="ja-JP" dirty="0"/>
              <a:t>if</a:t>
            </a:r>
            <a:r>
              <a:rPr kumimoji="1" lang="ja-JP" altLang="en-US" dirty="0"/>
              <a:t>文の前のインデントより一つ開けて処理を記述します。インデントを元に戻すと分岐処理が終わります。また、条件を</a:t>
            </a:r>
            <a:r>
              <a:rPr kumimoji="1" lang="en-US" altLang="ja-JP" dirty="0"/>
              <a:t>C</a:t>
            </a:r>
            <a:r>
              <a:rPr kumimoji="1" lang="ja-JP" altLang="en-US" dirty="0"/>
              <a:t>や</a:t>
            </a:r>
            <a:r>
              <a:rPr kumimoji="1" lang="en-US" altLang="ja-JP" dirty="0"/>
              <a:t>Java</a:t>
            </a:r>
            <a:r>
              <a:rPr kumimoji="1" lang="ja-JP" altLang="en-US" dirty="0"/>
              <a:t>では丸括弧内に書きますが、</a:t>
            </a:r>
            <a:r>
              <a:rPr kumimoji="1" lang="en-US" altLang="ja-JP" dirty="0"/>
              <a:t>Python</a:t>
            </a:r>
            <a:r>
              <a:rPr kumimoji="1" lang="ja-JP" altLang="en-US" dirty="0"/>
              <a:t>では一マス開けて条件を書きます。もう一点違うところでは</a:t>
            </a:r>
            <a:r>
              <a:rPr kumimoji="1" lang="en-US" altLang="ja-JP" dirty="0"/>
              <a:t>else if </a:t>
            </a:r>
            <a:r>
              <a:rPr kumimoji="1" lang="ja-JP" altLang="en-US" dirty="0"/>
              <a:t>です。</a:t>
            </a:r>
            <a:r>
              <a:rPr kumimoji="1" lang="en-US" altLang="ja-JP" dirty="0"/>
              <a:t>C</a:t>
            </a:r>
            <a:r>
              <a:rPr kumimoji="1" lang="ja-JP" altLang="en-US" dirty="0"/>
              <a:t>や</a:t>
            </a:r>
            <a:r>
              <a:rPr kumimoji="1" lang="en-US" altLang="ja-JP" dirty="0"/>
              <a:t>Java</a:t>
            </a:r>
            <a:r>
              <a:rPr kumimoji="1" lang="ja-JP" altLang="en-US" dirty="0"/>
              <a:t>では</a:t>
            </a:r>
            <a:r>
              <a:rPr kumimoji="1" lang="en-US" altLang="ja-JP" dirty="0"/>
              <a:t>elseif</a:t>
            </a:r>
            <a:r>
              <a:rPr kumimoji="1" lang="ja-JP" altLang="en-US" dirty="0"/>
              <a:t>で一つ目の分岐から外れたときにまた条件を書いて判別しますが、</a:t>
            </a:r>
            <a:r>
              <a:rPr kumimoji="1" lang="en-US" altLang="ja-JP" dirty="0"/>
              <a:t>Python</a:t>
            </a:r>
            <a:r>
              <a:rPr kumimoji="1" lang="ja-JP" altLang="en-US" dirty="0"/>
              <a:t>では</a:t>
            </a:r>
            <a:r>
              <a:rPr kumimoji="1" lang="en-US" altLang="ja-JP" dirty="0" err="1"/>
              <a:t>elif</a:t>
            </a:r>
            <a:r>
              <a:rPr kumimoji="1" lang="ja-JP" altLang="en-US" dirty="0"/>
              <a:t>を使用します。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37</a:t>
            </a:fld>
            <a:endParaRPr kumimoji="1" lang="ja-JP" altLang="en-US"/>
          </a:p>
        </p:txBody>
      </p:sp>
    </p:spTree>
    <p:extLst>
      <p:ext uri="{BB962C8B-B14F-4D97-AF65-F5344CB8AC3E}">
        <p14:creationId xmlns:p14="http://schemas.microsoft.com/office/powerpoint/2010/main" val="16859935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次に論理集合の書き方の違いです。論理積は</a:t>
            </a:r>
            <a:r>
              <a:rPr kumimoji="1" lang="en-US" altLang="ja-JP" dirty="0"/>
              <a:t>Python</a:t>
            </a:r>
            <a:r>
              <a:rPr kumimoji="1" lang="ja-JP" altLang="en-US" dirty="0"/>
              <a:t>だと英単語の</a:t>
            </a:r>
            <a:r>
              <a:rPr kumimoji="1" lang="en-US" altLang="ja-JP" dirty="0"/>
              <a:t>and</a:t>
            </a:r>
            <a:r>
              <a:rPr kumimoji="1" lang="ja-JP" altLang="en-US" dirty="0"/>
              <a:t>で論理和は英単語で</a:t>
            </a:r>
            <a:r>
              <a:rPr kumimoji="1" lang="en-US" altLang="ja-JP" dirty="0"/>
              <a:t>or</a:t>
            </a:r>
            <a:r>
              <a:rPr kumimoji="1" lang="ja-JP" altLang="en-US" dirty="0"/>
              <a:t>と書きます。また論理集合で否定は英単語で</a:t>
            </a:r>
            <a:r>
              <a:rPr kumimoji="1" lang="en-US" altLang="ja-JP" dirty="0"/>
              <a:t>not</a:t>
            </a:r>
            <a:r>
              <a:rPr kumimoji="1" lang="ja-JP" altLang="en-US" dirty="0"/>
              <a:t>と記します。注意点としては値の判定と論理否定は異なり、値の判定では</a:t>
            </a:r>
            <a:r>
              <a:rPr kumimoji="1" lang="en-US" altLang="ja-JP" dirty="0"/>
              <a:t>C</a:t>
            </a:r>
            <a:r>
              <a:rPr kumimoji="1" lang="ja-JP" altLang="en-US" dirty="0"/>
              <a:t>や</a:t>
            </a:r>
            <a:r>
              <a:rPr kumimoji="1" lang="en-US" altLang="ja-JP" dirty="0"/>
              <a:t>Java</a:t>
            </a:r>
            <a:r>
              <a:rPr kumimoji="1" lang="ja-JP" altLang="en-US" dirty="0"/>
              <a:t>と同様ビックリマークとイコールを使用します。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38</a:t>
            </a:fld>
            <a:endParaRPr kumimoji="1" lang="ja-JP" altLang="en-US"/>
          </a:p>
        </p:txBody>
      </p:sp>
    </p:spTree>
    <p:extLst>
      <p:ext uri="{BB962C8B-B14F-4D97-AF65-F5344CB8AC3E}">
        <p14:creationId xmlns:p14="http://schemas.microsoft.com/office/powerpoint/2010/main" val="40122561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a:t>
            </a:r>
            <a:r>
              <a:rPr kumimoji="1" lang="en-US" altLang="ja-JP" dirty="0"/>
              <a:t>Python</a:t>
            </a:r>
            <a:r>
              <a:rPr kumimoji="1" lang="ja-JP" altLang="en-US" dirty="0"/>
              <a:t>ではリストや連想配列に特定の値があるかどうかも条件分岐に使うことができます。この場合</a:t>
            </a:r>
            <a:r>
              <a:rPr kumimoji="1" lang="en-US" altLang="ja-JP" dirty="0"/>
              <a:t>in</a:t>
            </a:r>
            <a:r>
              <a:rPr kumimoji="1" lang="ja-JP" altLang="en-US" dirty="0"/>
              <a:t>を使い、</a:t>
            </a:r>
            <a:r>
              <a:rPr kumimoji="1" lang="en-US" altLang="ja-JP" dirty="0"/>
              <a:t>if</a:t>
            </a:r>
            <a:r>
              <a:rPr kumimoji="1" lang="ja-JP" altLang="en-US" dirty="0"/>
              <a:t>の後に値、その次に</a:t>
            </a:r>
            <a:r>
              <a:rPr kumimoji="1" lang="en-US" altLang="ja-JP" dirty="0"/>
              <a:t>in</a:t>
            </a:r>
            <a:r>
              <a:rPr kumimoji="1" lang="ja-JP" altLang="en-US" dirty="0"/>
              <a:t>を使い、</a:t>
            </a:r>
            <a:r>
              <a:rPr kumimoji="1" lang="en-US" altLang="ja-JP" dirty="0"/>
              <a:t>in</a:t>
            </a:r>
            <a:r>
              <a:rPr kumimoji="1" lang="ja-JP" altLang="en-US" dirty="0"/>
              <a:t>の後にリストや連想配列を書きます。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39</a:t>
            </a:fld>
            <a:endParaRPr kumimoji="1" lang="ja-JP" altLang="en-US"/>
          </a:p>
        </p:txBody>
      </p:sp>
    </p:spTree>
    <p:extLst>
      <p:ext uri="{BB962C8B-B14F-4D97-AF65-F5344CB8AC3E}">
        <p14:creationId xmlns:p14="http://schemas.microsoft.com/office/powerpoint/2010/main" val="68683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Spyder</a:t>
            </a:r>
            <a:r>
              <a:rPr kumimoji="1" lang="ja-JP" altLang="en-US" dirty="0"/>
              <a:t>」と入力してアプリケーションを検索して左のアイコンのものが出てきたら選択します。起動したら先ほど作成した</a:t>
            </a:r>
            <a:r>
              <a:rPr kumimoji="1" lang="en-US" altLang="ja-JP" dirty="0"/>
              <a:t>Python</a:t>
            </a:r>
            <a:r>
              <a:rPr kumimoji="1" lang="ja-JP" altLang="en-US" dirty="0"/>
              <a:t>ファイルをエディタの場所にドラッグアンドドロップしてください。これで</a:t>
            </a:r>
            <a:r>
              <a:rPr kumimoji="1" lang="en-US" altLang="ja-JP" dirty="0"/>
              <a:t>Python</a:t>
            </a:r>
            <a:r>
              <a:rPr kumimoji="1" lang="ja-JP" altLang="en-US" dirty="0"/>
              <a:t>を実行する環境が整いました。実行する時は画面上部にある三角の再生ボタンのようなアイコンを押すか、キーボード上部にある</a:t>
            </a:r>
            <a:r>
              <a:rPr kumimoji="1" lang="en-US" altLang="ja-JP" dirty="0"/>
              <a:t>F5</a:t>
            </a:r>
            <a:r>
              <a:rPr kumimoji="1" lang="ja-JP" altLang="en-US" dirty="0"/>
              <a:t>キーを押すことで実行できます。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4</a:t>
            </a:fld>
            <a:endParaRPr kumimoji="1" lang="ja-JP" altLang="en-US"/>
          </a:p>
        </p:txBody>
      </p:sp>
    </p:spTree>
    <p:extLst>
      <p:ext uri="{BB962C8B-B14F-4D97-AF65-F5344CB8AC3E}">
        <p14:creationId xmlns:p14="http://schemas.microsoft.com/office/powerpoint/2010/main" val="6361499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では次に繰り返し、いわゆるループです。</a:t>
            </a:r>
            <a:r>
              <a:rPr kumimoji="1" lang="en-US" altLang="ja-JP" dirty="0"/>
              <a:t>while</a:t>
            </a:r>
            <a:r>
              <a:rPr kumimoji="1" lang="ja-JP" altLang="en-US" dirty="0"/>
              <a:t>文について条件の書き方は</a:t>
            </a:r>
            <a:r>
              <a:rPr kumimoji="1" lang="en-US" altLang="ja-JP" dirty="0"/>
              <a:t>if</a:t>
            </a:r>
            <a:r>
              <a:rPr kumimoji="1" lang="ja-JP" altLang="en-US" dirty="0"/>
              <a:t>文と同じですが、動作については</a:t>
            </a:r>
            <a:r>
              <a:rPr kumimoji="1" lang="en-US" altLang="ja-JP" dirty="0"/>
              <a:t>C</a:t>
            </a:r>
            <a:r>
              <a:rPr kumimoji="1" lang="ja-JP" altLang="en-US" dirty="0"/>
              <a:t>や</a:t>
            </a:r>
            <a:r>
              <a:rPr kumimoji="1" lang="en-US" altLang="ja-JP" dirty="0"/>
              <a:t>Java</a:t>
            </a:r>
            <a:r>
              <a:rPr kumimoji="1" lang="ja-JP" altLang="en-US" dirty="0"/>
              <a:t>と同じになりますので省略します。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40</a:t>
            </a:fld>
            <a:endParaRPr kumimoji="1" lang="ja-JP" altLang="en-US"/>
          </a:p>
        </p:txBody>
      </p:sp>
    </p:spTree>
    <p:extLst>
      <p:ext uri="{BB962C8B-B14F-4D97-AF65-F5344CB8AC3E}">
        <p14:creationId xmlns:p14="http://schemas.microsoft.com/office/powerpoint/2010/main" val="25480787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While</a:t>
            </a:r>
            <a:r>
              <a:rPr kumimoji="1" lang="ja-JP" altLang="en-US" dirty="0"/>
              <a:t>文はほぼ同じだったのに対して</a:t>
            </a:r>
            <a:r>
              <a:rPr kumimoji="1" lang="en-US" altLang="ja-JP" dirty="0"/>
              <a:t>for</a:t>
            </a:r>
            <a:r>
              <a:rPr kumimoji="1" lang="ja-JP" altLang="en-US" dirty="0"/>
              <a:t>文は異なります。</a:t>
            </a:r>
            <a:r>
              <a:rPr kumimoji="1" lang="en-US" altLang="ja-JP" dirty="0"/>
              <a:t>Python</a:t>
            </a:r>
            <a:r>
              <a:rPr kumimoji="1" lang="ja-JP" altLang="en-US" dirty="0"/>
              <a:t>の</a:t>
            </a:r>
            <a:r>
              <a:rPr kumimoji="1" lang="en-US" altLang="ja-JP" dirty="0"/>
              <a:t>for</a:t>
            </a:r>
            <a:r>
              <a:rPr kumimoji="1" lang="ja-JP" altLang="en-US" dirty="0"/>
              <a:t>文は他言語でいう</a:t>
            </a:r>
            <a:r>
              <a:rPr kumimoji="1" lang="en-US" altLang="ja-JP" dirty="0"/>
              <a:t>foreach</a:t>
            </a:r>
            <a:r>
              <a:rPr kumimoji="1" lang="ja-JP" altLang="en-US" dirty="0"/>
              <a:t>文というリストや連想配列の要素を使ったループになります。文法としては</a:t>
            </a:r>
            <a:r>
              <a:rPr kumimoji="1" lang="en-US" altLang="ja-JP" dirty="0"/>
              <a:t>for</a:t>
            </a:r>
            <a:r>
              <a:rPr kumimoji="1" lang="ja-JP" altLang="en-US" dirty="0"/>
              <a:t>の後一マス開けてリストから代入される値を入れる変数を書き、人マス開けて</a:t>
            </a:r>
            <a:r>
              <a:rPr kumimoji="1" lang="en-US" altLang="ja-JP" dirty="0"/>
              <a:t>in</a:t>
            </a:r>
            <a:r>
              <a:rPr kumimoji="1" lang="ja-JP" altLang="en-US" dirty="0"/>
              <a:t>と書き、その次にリストや連想配列を書く。そのため</a:t>
            </a:r>
            <a:r>
              <a:rPr kumimoji="1" lang="en-US" altLang="ja-JP" dirty="0"/>
              <a:t>C</a:t>
            </a:r>
            <a:r>
              <a:rPr kumimoji="1" lang="ja-JP" altLang="en-US" dirty="0"/>
              <a:t>や</a:t>
            </a:r>
            <a:r>
              <a:rPr kumimoji="1" lang="en-US" altLang="ja-JP" dirty="0"/>
              <a:t>Java</a:t>
            </a:r>
            <a:r>
              <a:rPr kumimoji="1" lang="ja-JP" altLang="en-US" dirty="0"/>
              <a:t>の</a:t>
            </a:r>
            <a:r>
              <a:rPr kumimoji="1" lang="en-US" altLang="ja-JP" dirty="0"/>
              <a:t>for</a:t>
            </a:r>
            <a:r>
              <a:rPr kumimoji="1" lang="ja-JP" altLang="en-US" dirty="0"/>
              <a:t>文を再現するには他言語と大きく異なり、</a:t>
            </a:r>
            <a:r>
              <a:rPr kumimoji="1" lang="en-US" altLang="ja-JP" dirty="0"/>
              <a:t>Python</a:t>
            </a:r>
            <a:r>
              <a:rPr kumimoji="1" lang="ja-JP" altLang="en-US" dirty="0"/>
              <a:t>では</a:t>
            </a:r>
            <a:r>
              <a:rPr kumimoji="1" lang="en-US" altLang="ja-JP" dirty="0"/>
              <a:t>range</a:t>
            </a:r>
            <a:r>
              <a:rPr kumimoji="1" lang="ja-JP" altLang="en-US" dirty="0"/>
              <a:t>関数を使用します。この関数は第一引数に初期値、第二引数に終わりの値、第三引数に加算または減算する値を入れます。実際に</a:t>
            </a:r>
            <a:r>
              <a:rPr kumimoji="1" lang="en-US" altLang="ja-JP" dirty="0"/>
              <a:t>Java</a:t>
            </a:r>
            <a:r>
              <a:rPr kumimoji="1" lang="ja-JP" altLang="en-US" dirty="0"/>
              <a:t>や</a:t>
            </a:r>
            <a:r>
              <a:rPr kumimoji="1" lang="en-US" altLang="ja-JP" dirty="0"/>
              <a:t>C</a:t>
            </a:r>
            <a:r>
              <a:rPr kumimoji="1" lang="ja-JP" altLang="en-US" dirty="0"/>
              <a:t>の</a:t>
            </a:r>
            <a:r>
              <a:rPr kumimoji="1" lang="en-US" altLang="ja-JP" dirty="0"/>
              <a:t>for</a:t>
            </a:r>
            <a:r>
              <a:rPr kumimoji="1" lang="ja-JP" altLang="en-US" dirty="0"/>
              <a:t>文を</a:t>
            </a:r>
            <a:r>
              <a:rPr kumimoji="1" lang="en-US" altLang="ja-JP" dirty="0"/>
              <a:t>Python</a:t>
            </a:r>
            <a:r>
              <a:rPr kumimoji="1" lang="ja-JP" altLang="en-US" dirty="0"/>
              <a:t>で再現するにはこのスライドのようになります。また、補足として</a:t>
            </a:r>
            <a:r>
              <a:rPr kumimoji="1" lang="en-US" altLang="ja-JP" dirty="0"/>
              <a:t>range</a:t>
            </a:r>
            <a:r>
              <a:rPr kumimoji="1" lang="ja-JP" altLang="en-US" dirty="0"/>
              <a:t>関数に第一引数のみを入れた場合は</a:t>
            </a:r>
            <a:r>
              <a:rPr kumimoji="1" lang="en-US" altLang="ja-JP" dirty="0"/>
              <a:t>0</a:t>
            </a:r>
            <a:r>
              <a:rPr kumimoji="1" lang="ja-JP" altLang="en-US" dirty="0"/>
              <a:t>から</a:t>
            </a:r>
            <a:r>
              <a:rPr kumimoji="1" lang="en-US" altLang="ja-JP" dirty="0"/>
              <a:t>1</a:t>
            </a:r>
            <a:r>
              <a:rPr kumimoji="1" lang="ja-JP" altLang="en-US" dirty="0"/>
              <a:t>ずつ加算してその値の</a:t>
            </a:r>
            <a:r>
              <a:rPr kumimoji="1" lang="en-US" altLang="ja-JP" dirty="0"/>
              <a:t>1</a:t>
            </a:r>
            <a:r>
              <a:rPr kumimoji="1" lang="ja-JP" altLang="en-US" dirty="0"/>
              <a:t>つ前までの値まで繰り返します。そのため、単純に決まった回数のみ繰り返したい場合は第一引数だけで十分です。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41</a:t>
            </a:fld>
            <a:endParaRPr kumimoji="1" lang="ja-JP" altLang="en-US"/>
          </a:p>
        </p:txBody>
      </p:sp>
    </p:spTree>
    <p:extLst>
      <p:ext uri="{BB962C8B-B14F-4D97-AF65-F5344CB8AC3E}">
        <p14:creationId xmlns:p14="http://schemas.microsoft.com/office/powerpoint/2010/main" val="36452413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次は本来の他言語でいう</a:t>
            </a:r>
            <a:r>
              <a:rPr kumimoji="1" lang="en-US" altLang="ja-JP" dirty="0"/>
              <a:t>foreach</a:t>
            </a:r>
            <a:r>
              <a:rPr kumimoji="1" lang="ja-JP" altLang="en-US" dirty="0"/>
              <a:t>としての</a:t>
            </a:r>
            <a:r>
              <a:rPr kumimoji="1" lang="en-US" altLang="ja-JP" dirty="0"/>
              <a:t>for</a:t>
            </a:r>
            <a:r>
              <a:rPr kumimoji="1" lang="ja-JP" altLang="en-US" dirty="0"/>
              <a:t>文の使い方です。あらかじめリストを用意して、前のスライドで説明した通りに</a:t>
            </a:r>
            <a:r>
              <a:rPr kumimoji="1" lang="en-US" altLang="ja-JP" dirty="0"/>
              <a:t>for</a:t>
            </a:r>
            <a:r>
              <a:rPr kumimoji="1" lang="ja-JP" altLang="en-US" dirty="0"/>
              <a:t>文を書くことでリストの要素を一つずつ</a:t>
            </a:r>
            <a:r>
              <a:rPr kumimoji="1" lang="en-US" altLang="ja-JP" dirty="0"/>
              <a:t>in</a:t>
            </a:r>
            <a:r>
              <a:rPr kumimoji="1" lang="ja-JP" altLang="en-US" dirty="0"/>
              <a:t>の前に書いた変数が受け取ります。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42</a:t>
            </a:fld>
            <a:endParaRPr kumimoji="1" lang="ja-JP" altLang="en-US"/>
          </a:p>
        </p:txBody>
      </p:sp>
    </p:spTree>
    <p:extLst>
      <p:ext uri="{BB962C8B-B14F-4D97-AF65-F5344CB8AC3E}">
        <p14:creationId xmlns:p14="http://schemas.microsoft.com/office/powerpoint/2010/main" val="16773751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次に連想配列の場合です。書き方はリストの時と同じですが、異なる点としては、</a:t>
            </a:r>
            <a:r>
              <a:rPr kumimoji="1" lang="en-US" altLang="ja-JP" dirty="0"/>
              <a:t>for</a:t>
            </a:r>
            <a:r>
              <a:rPr kumimoji="1" lang="ja-JP" altLang="en-US" dirty="0"/>
              <a:t>文で渡される値はキーの文字列になります。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43</a:t>
            </a:fld>
            <a:endParaRPr kumimoji="1" lang="ja-JP" altLang="en-US"/>
          </a:p>
        </p:txBody>
      </p:sp>
    </p:spTree>
    <p:extLst>
      <p:ext uri="{BB962C8B-B14F-4D97-AF65-F5344CB8AC3E}">
        <p14:creationId xmlns:p14="http://schemas.microsoft.com/office/powerpoint/2010/main" val="10921209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また、補足として他の言語と同様に</a:t>
            </a:r>
            <a:r>
              <a:rPr kumimoji="1" lang="en-US" altLang="ja-JP" dirty="0"/>
              <a:t>Python</a:t>
            </a:r>
            <a:r>
              <a:rPr kumimoji="1" lang="ja-JP" altLang="en-US" dirty="0"/>
              <a:t>でも</a:t>
            </a:r>
            <a:r>
              <a:rPr kumimoji="1" lang="en-US" altLang="ja-JP" dirty="0"/>
              <a:t>break</a:t>
            </a:r>
            <a:r>
              <a:rPr kumimoji="1" lang="ja-JP" altLang="en-US" dirty="0"/>
              <a:t>を用いて</a:t>
            </a:r>
            <a:r>
              <a:rPr kumimoji="1" lang="en-US" altLang="ja-JP" dirty="0"/>
              <a:t>for</a:t>
            </a:r>
            <a:r>
              <a:rPr kumimoji="1" lang="ja-JP" altLang="en-US" dirty="0"/>
              <a:t>や</a:t>
            </a:r>
            <a:r>
              <a:rPr kumimoji="1" lang="en-US" altLang="ja-JP" dirty="0"/>
              <a:t>while</a:t>
            </a:r>
            <a:r>
              <a:rPr kumimoji="1" lang="ja-JP" altLang="en-US" dirty="0"/>
              <a:t>でもループを抜けることができます。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44</a:t>
            </a:fld>
            <a:endParaRPr kumimoji="1" lang="ja-JP" altLang="en-US"/>
          </a:p>
        </p:txBody>
      </p:sp>
    </p:spTree>
    <p:extLst>
      <p:ext uri="{BB962C8B-B14F-4D97-AF65-F5344CB8AC3E}">
        <p14:creationId xmlns:p14="http://schemas.microsoft.com/office/powerpoint/2010/main" val="42762568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それでは次に</a:t>
            </a:r>
            <a:r>
              <a:rPr kumimoji="1" lang="en-US" altLang="ja-JP" dirty="0"/>
              <a:t>try</a:t>
            </a:r>
            <a:r>
              <a:rPr kumimoji="1" lang="ja-JP" altLang="en-US" dirty="0"/>
              <a:t>文です。</a:t>
            </a:r>
            <a:r>
              <a:rPr kumimoji="1" lang="en-US" altLang="ja-JP" dirty="0"/>
              <a:t>Python</a:t>
            </a:r>
            <a:r>
              <a:rPr kumimoji="1" lang="ja-JP" altLang="en-US" dirty="0"/>
              <a:t>では</a:t>
            </a:r>
            <a:r>
              <a:rPr kumimoji="1" lang="en-US" altLang="ja-JP" dirty="0"/>
              <a:t>try</a:t>
            </a:r>
            <a:r>
              <a:rPr kumimoji="1" lang="ja-JP" altLang="en-US" dirty="0"/>
              <a:t>と</a:t>
            </a:r>
            <a:r>
              <a:rPr kumimoji="1" lang="en-US" altLang="ja-JP" dirty="0"/>
              <a:t>except</a:t>
            </a:r>
            <a:r>
              <a:rPr kumimoji="1" lang="ja-JP" altLang="en-US" dirty="0"/>
              <a:t>で記述します。</a:t>
            </a:r>
            <a:r>
              <a:rPr kumimoji="1" lang="en-US" altLang="ja-JP" dirty="0"/>
              <a:t>Try</a:t>
            </a:r>
            <a:r>
              <a:rPr kumimoji="1" lang="ja-JP" altLang="en-US" dirty="0"/>
              <a:t>内でエラーが起きたら</a:t>
            </a:r>
            <a:r>
              <a:rPr kumimoji="1" lang="en-US" altLang="ja-JP" dirty="0"/>
              <a:t>except</a:t>
            </a:r>
            <a:r>
              <a:rPr kumimoji="1" lang="ja-JP" altLang="en-US" dirty="0"/>
              <a:t>に記述した処理に変わります。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45</a:t>
            </a:fld>
            <a:endParaRPr kumimoji="1" lang="ja-JP" altLang="en-US"/>
          </a:p>
        </p:txBody>
      </p:sp>
    </p:spTree>
    <p:extLst>
      <p:ext uri="{BB962C8B-B14F-4D97-AF65-F5344CB8AC3E}">
        <p14:creationId xmlns:p14="http://schemas.microsoft.com/office/powerpoint/2010/main" val="3078827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例えばエラーが起きる例としては文字列に対する割り算や</a:t>
            </a:r>
            <a:r>
              <a:rPr kumimoji="1" lang="en-US" altLang="ja-JP" dirty="0"/>
              <a:t>0</a:t>
            </a:r>
            <a:r>
              <a:rPr kumimoji="1" lang="ja-JP" altLang="en-US" dirty="0"/>
              <a:t>で割る時になります。ここではエラーが起きたときにエラーと表示しています。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46</a:t>
            </a:fld>
            <a:endParaRPr kumimoji="1" lang="ja-JP" altLang="en-US"/>
          </a:p>
        </p:txBody>
      </p:sp>
    </p:spTree>
    <p:extLst>
      <p:ext uri="{BB962C8B-B14F-4D97-AF65-F5344CB8AC3E}">
        <p14:creationId xmlns:p14="http://schemas.microsoft.com/office/powerpoint/2010/main" val="13334606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次にエラーの原因別の分岐です。</a:t>
            </a:r>
            <a:r>
              <a:rPr kumimoji="1" lang="en-US" altLang="ja-JP" dirty="0"/>
              <a:t>Except</a:t>
            </a:r>
            <a:r>
              <a:rPr kumimoji="1" lang="ja-JP" altLang="en-US" dirty="0"/>
              <a:t>の後にエラーの内容を書きます。例えば</a:t>
            </a:r>
            <a:r>
              <a:rPr kumimoji="1" lang="en-US" altLang="ja-JP" dirty="0"/>
              <a:t>0</a:t>
            </a:r>
            <a:r>
              <a:rPr kumimoji="1" lang="ja-JP" altLang="en-US" dirty="0"/>
              <a:t>で割った場合はゼロディビジョンエラー、文字列と数値の計算の場合はタイプエラーです。これによってエラーの内容が表示されます。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47</a:t>
            </a:fld>
            <a:endParaRPr kumimoji="1" lang="ja-JP" altLang="en-US"/>
          </a:p>
        </p:txBody>
      </p:sp>
    </p:spTree>
    <p:extLst>
      <p:ext uri="{BB962C8B-B14F-4D97-AF65-F5344CB8AC3E}">
        <p14:creationId xmlns:p14="http://schemas.microsoft.com/office/powerpoint/2010/main" val="41652462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それでは次に関数です。</a:t>
            </a:r>
            <a:r>
              <a:rPr kumimoji="1" lang="en-US" altLang="ja-JP" dirty="0"/>
              <a:t>Python</a:t>
            </a:r>
            <a:r>
              <a:rPr kumimoji="1" lang="ja-JP" altLang="en-US" dirty="0"/>
              <a:t>に限らず同じ処理を複数回使う場合は関数に処理内容を書き、関数を利用することでコードを簡単にします。関数の書き方としてはまず、</a:t>
            </a:r>
            <a:r>
              <a:rPr kumimoji="1" lang="en-US" altLang="ja-JP" dirty="0"/>
              <a:t>def</a:t>
            </a:r>
            <a:r>
              <a:rPr kumimoji="1" lang="ja-JP" altLang="en-US" dirty="0"/>
              <a:t>と書き、その後に関数名と引数にする変数を記述します。その後、コロンを書いて改行し、インデントを開けて処理を書きます。ここで、他の言語でも同じですが、関数には返り値がある場合とない場合があります。まず返り値がある場合は</a:t>
            </a:r>
            <a:r>
              <a:rPr kumimoji="1" lang="en-US" altLang="ja-JP" dirty="0"/>
              <a:t>return</a:t>
            </a:r>
            <a:r>
              <a:rPr kumimoji="1" lang="ja-JP" altLang="en-US" dirty="0"/>
              <a:t>と書いた後返り値を書きます。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48</a:t>
            </a:fld>
            <a:endParaRPr kumimoji="1" lang="ja-JP" altLang="en-US"/>
          </a:p>
        </p:txBody>
      </p:sp>
    </p:spTree>
    <p:extLst>
      <p:ext uri="{BB962C8B-B14F-4D97-AF65-F5344CB8AC3E}">
        <p14:creationId xmlns:p14="http://schemas.microsoft.com/office/powerpoint/2010/main" val="16614090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返り値が無い場合は</a:t>
            </a:r>
            <a:r>
              <a:rPr kumimoji="1" lang="en-US" altLang="ja-JP" dirty="0"/>
              <a:t>pass</a:t>
            </a:r>
            <a:r>
              <a:rPr kumimoji="1" lang="ja-JP" altLang="en-US" dirty="0"/>
              <a:t>を書くか、あるいは何も書かないでインデントを元に戻すなどをします。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49</a:t>
            </a:fld>
            <a:endParaRPr kumimoji="1" lang="ja-JP" altLang="en-US"/>
          </a:p>
        </p:txBody>
      </p:sp>
    </p:spTree>
    <p:extLst>
      <p:ext uri="{BB962C8B-B14F-4D97-AF65-F5344CB8AC3E}">
        <p14:creationId xmlns:p14="http://schemas.microsoft.com/office/powerpoint/2010/main" val="2199712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では最初に出力です。</a:t>
            </a:r>
            <a:r>
              <a:rPr kumimoji="1" lang="en-US" altLang="ja-JP" dirty="0"/>
              <a:t>Python</a:t>
            </a:r>
            <a:r>
              <a:rPr kumimoji="1" lang="ja-JP" altLang="en-US" dirty="0"/>
              <a:t>では</a:t>
            </a:r>
            <a:r>
              <a:rPr kumimoji="1" lang="en-US" altLang="ja-JP" dirty="0"/>
              <a:t>print</a:t>
            </a:r>
            <a:r>
              <a:rPr kumimoji="1" lang="ja-JP" altLang="en-US" dirty="0"/>
              <a:t>文を使って出力します。ここでは基本的に文字列や数値などを入れれば出力ができます。また、ここでは触れませんがリストや連想配列などの変数名を</a:t>
            </a:r>
            <a:r>
              <a:rPr kumimoji="1" lang="en-US" altLang="ja-JP" dirty="0"/>
              <a:t>print</a:t>
            </a:r>
            <a:r>
              <a:rPr kumimoji="1" lang="ja-JP" altLang="en-US" dirty="0"/>
              <a:t>文に入れると中身が全て出力されます。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5</a:t>
            </a:fld>
            <a:endParaRPr kumimoji="1" lang="ja-JP" altLang="en-US"/>
          </a:p>
        </p:txBody>
      </p:sp>
    </p:spTree>
    <p:extLst>
      <p:ext uri="{BB962C8B-B14F-4D97-AF65-F5344CB8AC3E}">
        <p14:creationId xmlns:p14="http://schemas.microsoft.com/office/powerpoint/2010/main" val="17155288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では実際に関数を実装します。ここでは第一引数と第二引数を足した値を返す</a:t>
            </a:r>
            <a:r>
              <a:rPr kumimoji="1" lang="en-US" altLang="ja-JP" dirty="0"/>
              <a:t>plus</a:t>
            </a:r>
            <a:r>
              <a:rPr kumimoji="1" lang="ja-JP" altLang="en-US" dirty="0"/>
              <a:t>関数と、値を表示する</a:t>
            </a:r>
            <a:r>
              <a:rPr kumimoji="1" lang="en-US" altLang="ja-JP" dirty="0"/>
              <a:t>show</a:t>
            </a:r>
            <a:r>
              <a:rPr kumimoji="1" lang="ja-JP" altLang="en-US" dirty="0"/>
              <a:t>関数です。先ほど学んだ関数の書き方を使ってこのように関数を実装します。</a:t>
            </a:r>
            <a:endParaRPr kumimoji="1" lang="en-US" altLang="ja-JP" dirty="0"/>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50</a:t>
            </a:fld>
            <a:endParaRPr kumimoji="1" lang="ja-JP" altLang="en-US"/>
          </a:p>
        </p:txBody>
      </p:sp>
    </p:spTree>
    <p:extLst>
      <p:ext uri="{BB962C8B-B14F-4D97-AF65-F5344CB8AC3E}">
        <p14:creationId xmlns:p14="http://schemas.microsoft.com/office/powerpoint/2010/main" val="41470573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からは応用例です。関数の引数の中にあらかじめ値を代入することで、関数を呼び出したときに値が入っていなくても動くようになります。何も値が入っていないときは関数の引数に設定した値になりますが、関数を呼び出すときに引数に変数名と値を入れることで関数の初期値とは異なる値を使うことができ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51</a:t>
            </a:fld>
            <a:endParaRPr kumimoji="1" lang="ja-JP" altLang="en-US"/>
          </a:p>
        </p:txBody>
      </p:sp>
    </p:spTree>
    <p:extLst>
      <p:ext uri="{BB962C8B-B14F-4D97-AF65-F5344CB8AC3E}">
        <p14:creationId xmlns:p14="http://schemas.microsoft.com/office/powerpoint/2010/main" val="42181410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次に引数の並びです。関数を呼び出すときは基本的に定義した関数の引数の順に引数を入れないといけませんが、関数を呼び出すときに引数の変数を指定すれば並びを無視して呼び出しができます。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52</a:t>
            </a:fld>
            <a:endParaRPr kumimoji="1" lang="ja-JP" altLang="en-US"/>
          </a:p>
        </p:txBody>
      </p:sp>
    </p:spTree>
    <p:extLst>
      <p:ext uri="{BB962C8B-B14F-4D97-AF65-F5344CB8AC3E}">
        <p14:creationId xmlns:p14="http://schemas.microsoft.com/office/powerpoint/2010/main" val="2955143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次に複数の返り値がある場合です。関数の</a:t>
            </a:r>
            <a:r>
              <a:rPr kumimoji="1" lang="en-US" altLang="ja-JP" dirty="0"/>
              <a:t>return</a:t>
            </a:r>
            <a:r>
              <a:rPr kumimoji="1" lang="ja-JP" altLang="en-US" dirty="0"/>
              <a:t>の後にカンマ区切りで複数の値を記述することで返り値を複数返すことができます。この場合、関数を呼び出してから受け取る時は同じ数の変数を用意するか一つの変数を書くことで正常に値を受け取れます。ただし変数を一つにするとタプルで値を受け取るため変数からタプルの番号を指定して値を取り出します。ここで、タプルは変更できないリストのようなものだと考えて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53</a:t>
            </a:fld>
            <a:endParaRPr kumimoji="1" lang="ja-JP" altLang="en-US"/>
          </a:p>
        </p:txBody>
      </p:sp>
    </p:spTree>
    <p:extLst>
      <p:ext uri="{BB962C8B-B14F-4D97-AF65-F5344CB8AC3E}">
        <p14:creationId xmlns:p14="http://schemas.microsoft.com/office/powerpoint/2010/main" val="20784815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それでは最後に演習問題をやります。スライドにあります機能を満たす関数を実装しましょう。まずは関数名</a:t>
            </a:r>
            <a:r>
              <a:rPr kumimoji="1" lang="en-US" altLang="ja-JP" dirty="0" err="1"/>
              <a:t>FizzBuzz</a:t>
            </a:r>
            <a:r>
              <a:rPr kumimoji="1" lang="ja-JP" altLang="en-US" dirty="0"/>
              <a:t>です。機能としては第一引数に渡された数値から第二引数に渡された引数まで</a:t>
            </a:r>
            <a:r>
              <a:rPr kumimoji="1" lang="en-US" altLang="ja-JP" dirty="0"/>
              <a:t>1</a:t>
            </a:r>
            <a:r>
              <a:rPr kumimoji="1" lang="ja-JP" altLang="en-US" dirty="0"/>
              <a:t>ずつ増やして繰り返し、その中で</a:t>
            </a:r>
            <a:r>
              <a:rPr kumimoji="1" lang="en-US" altLang="ja-JP" dirty="0"/>
              <a:t>3</a:t>
            </a:r>
            <a:r>
              <a:rPr kumimoji="1" lang="ja-JP" altLang="en-US" dirty="0"/>
              <a:t>の倍数かつ</a:t>
            </a:r>
            <a:r>
              <a:rPr kumimoji="1" lang="en-US" altLang="ja-JP" dirty="0"/>
              <a:t>5</a:t>
            </a:r>
            <a:r>
              <a:rPr kumimoji="1" lang="ja-JP" altLang="en-US" dirty="0"/>
              <a:t>の倍数なら</a:t>
            </a:r>
            <a:r>
              <a:rPr kumimoji="1" lang="en-US" altLang="ja-JP" dirty="0" err="1"/>
              <a:t>FizzBuzz</a:t>
            </a:r>
            <a:r>
              <a:rPr kumimoji="1" lang="ja-JP" altLang="en-US" dirty="0"/>
              <a:t>と出力し、</a:t>
            </a:r>
            <a:r>
              <a:rPr kumimoji="1" lang="en-US" altLang="ja-JP" dirty="0"/>
              <a:t>5</a:t>
            </a:r>
            <a:r>
              <a:rPr kumimoji="1" lang="ja-JP" altLang="en-US" dirty="0"/>
              <a:t>の倍数なら</a:t>
            </a:r>
            <a:r>
              <a:rPr kumimoji="1" lang="en-US" altLang="ja-JP" dirty="0"/>
              <a:t>Buzz</a:t>
            </a:r>
            <a:r>
              <a:rPr kumimoji="1" lang="ja-JP" altLang="en-US" dirty="0"/>
              <a:t>と出力して、</a:t>
            </a:r>
            <a:r>
              <a:rPr kumimoji="1" lang="en-US" altLang="ja-JP" dirty="0"/>
              <a:t>3</a:t>
            </a:r>
            <a:r>
              <a:rPr kumimoji="1" lang="ja-JP" altLang="en-US" dirty="0"/>
              <a:t>の倍数なら</a:t>
            </a:r>
            <a:r>
              <a:rPr kumimoji="1" lang="en-US" altLang="ja-JP" dirty="0"/>
              <a:t>Fizz</a:t>
            </a:r>
            <a:r>
              <a:rPr kumimoji="1" lang="ja-JP" altLang="en-US" dirty="0"/>
              <a:t>と出力し、それ以外は数値を出力。また、リスト</a:t>
            </a:r>
            <a:r>
              <a:rPr kumimoji="1" lang="en-US" altLang="ja-JP" dirty="0" err="1"/>
              <a:t>fzbz</a:t>
            </a:r>
            <a:r>
              <a:rPr kumimoji="1" lang="ja-JP" altLang="en-US" dirty="0"/>
              <a:t>には</a:t>
            </a:r>
            <a:r>
              <a:rPr kumimoji="1" lang="en-US" altLang="ja-JP" dirty="0"/>
              <a:t>3</a:t>
            </a:r>
            <a:r>
              <a:rPr kumimoji="1" lang="ja-JP" altLang="en-US" dirty="0"/>
              <a:t>の倍数かつ</a:t>
            </a:r>
            <a:r>
              <a:rPr kumimoji="1" lang="en-US" altLang="ja-JP" dirty="0"/>
              <a:t>5</a:t>
            </a:r>
            <a:r>
              <a:rPr kumimoji="1" lang="ja-JP" altLang="en-US" dirty="0"/>
              <a:t>の倍数の時の値、リスト</a:t>
            </a:r>
            <a:r>
              <a:rPr kumimoji="1" lang="en-US" altLang="ja-JP" dirty="0"/>
              <a:t>buzz</a:t>
            </a:r>
            <a:r>
              <a:rPr kumimoji="1" lang="ja-JP" altLang="en-US" dirty="0"/>
              <a:t>には</a:t>
            </a:r>
            <a:r>
              <a:rPr kumimoji="1" lang="en-US" altLang="ja-JP" dirty="0"/>
              <a:t>5</a:t>
            </a:r>
            <a:r>
              <a:rPr kumimoji="1" lang="ja-JP" altLang="en-US" dirty="0"/>
              <a:t>の倍数、リスト</a:t>
            </a:r>
            <a:r>
              <a:rPr kumimoji="1" lang="en-US" altLang="ja-JP" dirty="0"/>
              <a:t>fizz</a:t>
            </a:r>
            <a:r>
              <a:rPr kumimoji="1" lang="ja-JP" altLang="en-US" dirty="0"/>
              <a:t>にはループ時に</a:t>
            </a:r>
            <a:r>
              <a:rPr kumimoji="1" lang="en-US" altLang="ja-JP" dirty="0"/>
              <a:t>3</a:t>
            </a:r>
            <a:r>
              <a:rPr kumimoji="1" lang="ja-JP" altLang="en-US" dirty="0"/>
              <a:t>の倍数を入れます。返り値はリスト</a:t>
            </a:r>
            <a:r>
              <a:rPr kumimoji="1" lang="en-US" altLang="ja-JP" dirty="0"/>
              <a:t>fizz</a:t>
            </a:r>
            <a:r>
              <a:rPr kumimoji="1" lang="ja-JP" altLang="en-US" dirty="0"/>
              <a:t>とリスト</a:t>
            </a:r>
            <a:r>
              <a:rPr kumimoji="1" lang="en-US" altLang="ja-JP" dirty="0"/>
              <a:t>buzz</a:t>
            </a:r>
            <a:r>
              <a:rPr kumimoji="1" lang="ja-JP" altLang="en-US" dirty="0"/>
              <a:t>とリスト</a:t>
            </a:r>
            <a:r>
              <a:rPr kumimoji="1" lang="en-US" altLang="ja-JP" dirty="0" err="1"/>
              <a:t>fzbz</a:t>
            </a:r>
            <a:r>
              <a:rPr kumimoji="1" lang="ja-JP" altLang="en-US" dirty="0"/>
              <a:t>です。もし何も引数が無い場合は初期値を</a:t>
            </a:r>
            <a:r>
              <a:rPr kumimoji="1" lang="en-US" altLang="ja-JP" dirty="0"/>
              <a:t>0</a:t>
            </a:r>
            <a:r>
              <a:rPr kumimoji="1" lang="ja-JP" altLang="en-US" dirty="0"/>
              <a:t>と</a:t>
            </a:r>
            <a:r>
              <a:rPr kumimoji="1" lang="en-US" altLang="ja-JP" dirty="0"/>
              <a:t>50</a:t>
            </a:r>
            <a:r>
              <a:rPr kumimoji="1" lang="ja-JP" altLang="en-US" dirty="0"/>
              <a:t>にしてください。</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54</a:t>
            </a:fld>
            <a:endParaRPr kumimoji="1" lang="ja-JP" altLang="en-US"/>
          </a:p>
        </p:txBody>
      </p:sp>
    </p:spTree>
    <p:extLst>
      <p:ext uri="{BB962C8B-B14F-4D97-AF65-F5344CB8AC3E}">
        <p14:creationId xmlns:p14="http://schemas.microsoft.com/office/powerpoint/2010/main" val="35391921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次に関数名</a:t>
            </a:r>
            <a:r>
              <a:rPr kumimoji="1" lang="en-US" altLang="ja-JP" dirty="0"/>
              <a:t>odd</a:t>
            </a:r>
            <a:r>
              <a:rPr kumimoji="1" lang="ja-JP" altLang="en-US" dirty="0"/>
              <a:t>です。入力として渡される変数はリストです。リストをループして</a:t>
            </a:r>
            <a:r>
              <a:rPr kumimoji="1" lang="en-US" altLang="ja-JP" dirty="0"/>
              <a:t>2</a:t>
            </a:r>
            <a:r>
              <a:rPr kumimoji="1" lang="ja-JP" altLang="en-US" dirty="0"/>
              <a:t>の倍数の場合は値を出力してください。返り値は無しです。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55</a:t>
            </a:fld>
            <a:endParaRPr kumimoji="1" lang="ja-JP" altLang="en-US"/>
          </a:p>
        </p:txBody>
      </p:sp>
    </p:spTree>
    <p:extLst>
      <p:ext uri="{BB962C8B-B14F-4D97-AF65-F5344CB8AC3E}">
        <p14:creationId xmlns:p14="http://schemas.microsoft.com/office/powerpoint/2010/main" val="3263852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それでは実装例はこちらになります。テストとして入力値も同じにして同じ内容が出力されれば成功です。</a:t>
            </a:r>
            <a:endParaRPr kumimoji="1" lang="en-US" altLang="ja-JP" dirty="0"/>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56</a:t>
            </a:fld>
            <a:endParaRPr kumimoji="1" lang="ja-JP" altLang="en-US"/>
          </a:p>
        </p:txBody>
      </p:sp>
    </p:spTree>
    <p:extLst>
      <p:ext uri="{BB962C8B-B14F-4D97-AF65-F5344CB8AC3E}">
        <p14:creationId xmlns:p14="http://schemas.microsoft.com/office/powerpoint/2010/main" val="37733810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では最後にまとめです。</a:t>
            </a:r>
            <a:r>
              <a:rPr kumimoji="1" lang="en-US" altLang="ja-JP" dirty="0"/>
              <a:t>Python</a:t>
            </a:r>
            <a:r>
              <a:rPr kumimoji="1" lang="ja-JP" altLang="en-US" dirty="0"/>
              <a:t>では出力に</a:t>
            </a:r>
            <a:r>
              <a:rPr kumimoji="1" lang="en-US" altLang="ja-JP" dirty="0"/>
              <a:t>print</a:t>
            </a:r>
            <a:r>
              <a:rPr kumimoji="1" lang="ja-JP" altLang="en-US" dirty="0"/>
              <a:t>、入力には</a:t>
            </a:r>
            <a:r>
              <a:rPr kumimoji="1" lang="en-US" altLang="ja-JP" dirty="0"/>
              <a:t>input</a:t>
            </a:r>
            <a:r>
              <a:rPr kumimoji="1" lang="ja-JP" altLang="en-US" dirty="0"/>
              <a:t>を使用します。次に</a:t>
            </a:r>
            <a:r>
              <a:rPr kumimoji="1" lang="en-US" altLang="ja-JP" dirty="0"/>
              <a:t>Python</a:t>
            </a:r>
            <a:r>
              <a:rPr kumimoji="1" lang="ja-JP" altLang="en-US" dirty="0"/>
              <a:t>は動的型付け言語です。また、分岐やループで論理集合は記号ではなく</a:t>
            </a:r>
            <a:r>
              <a:rPr kumimoji="1" lang="en-US" altLang="ja-JP" dirty="0"/>
              <a:t>Python</a:t>
            </a:r>
            <a:r>
              <a:rPr kumimoji="1" lang="ja-JP" altLang="en-US" dirty="0"/>
              <a:t>の書き方である単語を使います。次に</a:t>
            </a:r>
            <a:r>
              <a:rPr kumimoji="1" lang="en-US" altLang="ja-JP" dirty="0"/>
              <a:t>Python</a:t>
            </a:r>
            <a:r>
              <a:rPr kumimoji="1" lang="ja-JP" altLang="en-US" dirty="0"/>
              <a:t>が他の言語と大きく異なる点としては</a:t>
            </a:r>
            <a:r>
              <a:rPr kumimoji="1" lang="en-US" altLang="ja-JP" dirty="0"/>
              <a:t>for</a:t>
            </a:r>
            <a:r>
              <a:rPr kumimoji="1" lang="ja-JP" altLang="en-US" dirty="0"/>
              <a:t>文が他言語でいう</a:t>
            </a:r>
            <a:r>
              <a:rPr kumimoji="1" lang="en-US" altLang="ja-JP" dirty="0"/>
              <a:t>foreach</a:t>
            </a:r>
            <a:r>
              <a:rPr kumimoji="1" lang="ja-JP" altLang="en-US" dirty="0"/>
              <a:t>であること。次に例外には</a:t>
            </a:r>
            <a:r>
              <a:rPr kumimoji="1" lang="en-US" altLang="ja-JP" dirty="0"/>
              <a:t>try</a:t>
            </a:r>
            <a:r>
              <a:rPr kumimoji="1" lang="ja-JP" altLang="en-US" dirty="0"/>
              <a:t>文を使用します。そして</a:t>
            </a:r>
            <a:r>
              <a:rPr kumimoji="1" lang="en-US" altLang="ja-JP" dirty="0"/>
              <a:t>try</a:t>
            </a:r>
            <a:r>
              <a:rPr kumimoji="1" lang="ja-JP" altLang="en-US" dirty="0"/>
              <a:t>文はエラー別に分けることができます。あと関数は変数の工夫で入力が必要ないようにすることや準受動にできます。そして複数の返り値がある場合はその分変数を用意するかタプルで受け取ります。それではご視聴ありがとうございました。第三回ではいよいよフレームワークを使って</a:t>
            </a:r>
            <a:r>
              <a:rPr kumimoji="1" lang="en-US" altLang="ja-JP" dirty="0"/>
              <a:t>Web</a:t>
            </a:r>
            <a:r>
              <a:rPr kumimoji="1" lang="ja-JP" altLang="en-US"/>
              <a:t>プログラミングをやっていきます。</a:t>
            </a:r>
            <a:endParaRPr kumimoji="1" lang="en-US" altLang="ja-JP"/>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57</a:t>
            </a:fld>
            <a:endParaRPr kumimoji="1" lang="ja-JP" altLang="en-US"/>
          </a:p>
        </p:txBody>
      </p:sp>
    </p:spTree>
    <p:extLst>
      <p:ext uri="{BB962C8B-B14F-4D97-AF65-F5344CB8AC3E}">
        <p14:creationId xmlns:p14="http://schemas.microsoft.com/office/powerpoint/2010/main" val="464326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次にフォーマットを指定して出力する方法です。</a:t>
            </a:r>
            <a:r>
              <a:rPr kumimoji="1" lang="en-US" altLang="ja-JP" dirty="0"/>
              <a:t>C</a:t>
            </a:r>
            <a:r>
              <a:rPr kumimoji="1" lang="ja-JP" altLang="en-US" dirty="0"/>
              <a:t>言語や</a:t>
            </a:r>
            <a:r>
              <a:rPr kumimoji="1" lang="en-US" altLang="ja-JP" dirty="0"/>
              <a:t>Java</a:t>
            </a:r>
            <a:r>
              <a:rPr kumimoji="1" lang="ja-JP" altLang="en-US" dirty="0"/>
              <a:t>にもありますが、</a:t>
            </a:r>
            <a:r>
              <a:rPr kumimoji="1" lang="en-US" altLang="ja-JP" dirty="0"/>
              <a:t>%s</a:t>
            </a:r>
            <a:r>
              <a:rPr kumimoji="1" lang="ja-JP" altLang="en-US" dirty="0"/>
              <a:t>で文字列、</a:t>
            </a:r>
            <a:r>
              <a:rPr kumimoji="1" lang="en-US" altLang="ja-JP" dirty="0"/>
              <a:t>%d</a:t>
            </a:r>
            <a:r>
              <a:rPr kumimoji="1" lang="ja-JP" altLang="en-US" dirty="0"/>
              <a:t>で整数、</a:t>
            </a:r>
            <a:r>
              <a:rPr kumimoji="1" lang="en-US" altLang="ja-JP" dirty="0"/>
              <a:t>%f</a:t>
            </a:r>
            <a:r>
              <a:rPr kumimoji="1" lang="ja-JP" altLang="en-US" dirty="0"/>
              <a:t>で小数を含む数値で、</a:t>
            </a:r>
            <a:r>
              <a:rPr kumimoji="1" lang="en-US" altLang="ja-JP" dirty="0"/>
              <a:t>16</a:t>
            </a:r>
            <a:r>
              <a:rPr kumimoji="1" lang="ja-JP" altLang="en-US" dirty="0"/>
              <a:t>進数は</a:t>
            </a:r>
            <a:r>
              <a:rPr kumimoji="1" lang="en-US" altLang="ja-JP" dirty="0"/>
              <a:t>%x</a:t>
            </a:r>
            <a:r>
              <a:rPr kumimoji="1" lang="ja-JP" altLang="en-US" dirty="0"/>
              <a:t>です。小数点は</a:t>
            </a:r>
            <a:r>
              <a:rPr kumimoji="1" lang="en-US" altLang="ja-JP" dirty="0"/>
              <a:t>C</a:t>
            </a:r>
            <a:r>
              <a:rPr kumimoji="1" lang="ja-JP" altLang="en-US" dirty="0"/>
              <a:t>言語と同様に</a:t>
            </a:r>
            <a:r>
              <a:rPr kumimoji="1" lang="en-US" altLang="ja-JP" dirty="0"/>
              <a:t>%</a:t>
            </a:r>
            <a:r>
              <a:rPr kumimoji="1" lang="ja-JP" altLang="en-US" dirty="0"/>
              <a:t>と</a:t>
            </a:r>
            <a:r>
              <a:rPr kumimoji="1" lang="en-US" altLang="ja-JP" dirty="0"/>
              <a:t>f</a:t>
            </a:r>
            <a:r>
              <a:rPr kumimoji="1" lang="ja-JP" altLang="en-US" dirty="0"/>
              <a:t>の間に全体の桁数とピリオドと小数点以下の桁数を指定することができます。また、</a:t>
            </a:r>
            <a:r>
              <a:rPr kumimoji="1" lang="en-US" altLang="ja-JP" dirty="0"/>
              <a:t>16</a:t>
            </a:r>
            <a:r>
              <a:rPr kumimoji="1" lang="ja-JP" altLang="en-US" dirty="0"/>
              <a:t>進数では</a:t>
            </a:r>
            <a:r>
              <a:rPr kumimoji="1" lang="en-US" altLang="ja-JP" dirty="0"/>
              <a:t>x</a:t>
            </a:r>
            <a:r>
              <a:rPr kumimoji="1" lang="ja-JP" altLang="en-US" dirty="0"/>
              <a:t>を小文字にすると</a:t>
            </a:r>
            <a:r>
              <a:rPr kumimoji="1" lang="en-US" altLang="ja-JP" dirty="0"/>
              <a:t>10</a:t>
            </a:r>
            <a:r>
              <a:rPr kumimoji="1" lang="ja-JP" altLang="en-US" dirty="0"/>
              <a:t>から</a:t>
            </a:r>
            <a:r>
              <a:rPr kumimoji="1" lang="en-US" altLang="ja-JP" dirty="0"/>
              <a:t>15</a:t>
            </a:r>
            <a:r>
              <a:rPr kumimoji="1" lang="ja-JP" altLang="en-US" dirty="0"/>
              <a:t>が小数で</a:t>
            </a:r>
            <a:r>
              <a:rPr kumimoji="1" lang="en-US" altLang="ja-JP" dirty="0"/>
              <a:t>A</a:t>
            </a:r>
            <a:r>
              <a:rPr kumimoji="1" lang="ja-JP" altLang="en-US" dirty="0"/>
              <a:t>から</a:t>
            </a:r>
            <a:r>
              <a:rPr kumimoji="1" lang="en-US" altLang="ja-JP" dirty="0"/>
              <a:t>F</a:t>
            </a:r>
            <a:r>
              <a:rPr kumimoji="1" lang="ja-JP" altLang="en-US" dirty="0"/>
              <a:t>となり大文字にすると</a:t>
            </a:r>
            <a:r>
              <a:rPr kumimoji="1" lang="en-US" altLang="ja-JP" dirty="0"/>
              <a:t>10</a:t>
            </a:r>
            <a:r>
              <a:rPr kumimoji="1" lang="ja-JP" altLang="en-US" dirty="0"/>
              <a:t>から</a:t>
            </a:r>
            <a:r>
              <a:rPr kumimoji="1" lang="en-US" altLang="ja-JP" dirty="0"/>
              <a:t>15</a:t>
            </a:r>
            <a:r>
              <a:rPr kumimoji="1" lang="ja-JP" altLang="en-US" dirty="0"/>
              <a:t>が大文字になります。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6</a:t>
            </a:fld>
            <a:endParaRPr kumimoji="1" lang="ja-JP" altLang="en-US"/>
          </a:p>
        </p:txBody>
      </p:sp>
    </p:spTree>
    <p:extLst>
      <p:ext uri="{BB962C8B-B14F-4D97-AF65-F5344CB8AC3E}">
        <p14:creationId xmlns:p14="http://schemas.microsoft.com/office/powerpoint/2010/main" val="2944402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Python</a:t>
            </a:r>
            <a:r>
              <a:rPr kumimoji="1" lang="ja-JP" altLang="en-US" dirty="0"/>
              <a:t>の</a:t>
            </a:r>
            <a:r>
              <a:rPr kumimoji="1" lang="en-US" altLang="ja-JP" dirty="0"/>
              <a:t>print</a:t>
            </a:r>
            <a:r>
              <a:rPr kumimoji="1" lang="ja-JP" altLang="en-US" dirty="0"/>
              <a:t>文は自動的に改行をします。これは</a:t>
            </a:r>
            <a:r>
              <a:rPr kumimoji="1" lang="en-US" altLang="ja-JP" dirty="0"/>
              <a:t>print</a:t>
            </a:r>
            <a:r>
              <a:rPr kumimoji="1" lang="ja-JP" altLang="en-US" dirty="0"/>
              <a:t>がデフォルトで終端文字が改行コードになっているからです。そこで第二引数に</a:t>
            </a:r>
            <a:r>
              <a:rPr kumimoji="1" lang="en-US" altLang="ja-JP" dirty="0"/>
              <a:t>end=</a:t>
            </a:r>
            <a:r>
              <a:rPr kumimoji="1" lang="ja-JP" altLang="en-US" dirty="0"/>
              <a:t>として文字列を指定することで改行以外にすることができます。この画面は終端文字にコロンを使うことで値を参照しやすくする一例になります。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7</a:t>
            </a:fld>
            <a:endParaRPr kumimoji="1" lang="ja-JP" altLang="en-US"/>
          </a:p>
        </p:txBody>
      </p:sp>
    </p:spTree>
    <p:extLst>
      <p:ext uri="{BB962C8B-B14F-4D97-AF65-F5344CB8AC3E}">
        <p14:creationId xmlns:p14="http://schemas.microsoft.com/office/powerpoint/2010/main" val="1912387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また、ここでよくあるミスを一つ紹介します。</a:t>
            </a:r>
            <a:r>
              <a:rPr kumimoji="1" lang="en-US" altLang="ja-JP" dirty="0"/>
              <a:t>Print</a:t>
            </a:r>
            <a:r>
              <a:rPr kumimoji="1" lang="ja-JP" altLang="en-US" dirty="0"/>
              <a:t>文は基本的に数値か文字列か他統一しないといけません。例えばこの場合だと文字列と数値を一緒に表示しようとしていますが、その場合は後にやりますが文字列と数値ではプラス記号の意味が異なるためエラーが起き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8</a:t>
            </a:fld>
            <a:endParaRPr kumimoji="1" lang="ja-JP" altLang="en-US"/>
          </a:p>
        </p:txBody>
      </p:sp>
    </p:spTree>
    <p:extLst>
      <p:ext uri="{BB962C8B-B14F-4D97-AF65-F5344CB8AC3E}">
        <p14:creationId xmlns:p14="http://schemas.microsoft.com/office/powerpoint/2010/main" val="2656130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次に変数です。本講座はプログラミングを初めてやる方が対象ではないため、ある程度は説明不要かもしれませんが復習を兼ねて説明します。変数はプログラムのソースコードなどでデータを一時的に記憶する領域に固有の名前を付けたものです。これを使用することで計算した結果や文字列の情報などを記録することができます。</a:t>
            </a:r>
          </a:p>
        </p:txBody>
      </p:sp>
      <p:sp>
        <p:nvSpPr>
          <p:cNvPr id="4" name="スライド番号プレースホルダー 3"/>
          <p:cNvSpPr>
            <a:spLocks noGrp="1"/>
          </p:cNvSpPr>
          <p:nvPr>
            <p:ph type="sldNum" sz="quarter" idx="5"/>
          </p:nvPr>
        </p:nvSpPr>
        <p:spPr/>
        <p:txBody>
          <a:bodyPr/>
          <a:lstStyle/>
          <a:p>
            <a:fld id="{E5C58E03-EE44-4558-BC59-6169C540E11C}" type="slidenum">
              <a:rPr kumimoji="1" lang="ja-JP" altLang="en-US" smtClean="0"/>
              <a:t>9</a:t>
            </a:fld>
            <a:endParaRPr kumimoji="1" lang="ja-JP" altLang="en-US"/>
          </a:p>
        </p:txBody>
      </p:sp>
    </p:spTree>
    <p:extLst>
      <p:ext uri="{BB962C8B-B14F-4D97-AF65-F5344CB8AC3E}">
        <p14:creationId xmlns:p14="http://schemas.microsoft.com/office/powerpoint/2010/main" val="2465009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0F16F-0DA4-025E-F382-96F81603E1B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A8857F0-0F47-725A-ED9F-62CFE597D0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655A30F-2893-9CB1-C1D5-A68F5D4F4205}"/>
              </a:ext>
            </a:extLst>
          </p:cNvPr>
          <p:cNvSpPr>
            <a:spLocks noGrp="1"/>
          </p:cNvSpPr>
          <p:nvPr>
            <p:ph type="dt" sz="half" idx="10"/>
          </p:nvPr>
        </p:nvSpPr>
        <p:spPr/>
        <p:txBody>
          <a:bodyPr/>
          <a:lstStyle/>
          <a:p>
            <a:fld id="{5B2F6809-90D0-47FC-9299-CD21CA5F3306}" type="datetimeFigureOut">
              <a:rPr kumimoji="1" lang="ja-JP" altLang="en-US" smtClean="0"/>
              <a:t>2022/7/21</a:t>
            </a:fld>
            <a:endParaRPr kumimoji="1" lang="ja-JP" altLang="en-US"/>
          </a:p>
        </p:txBody>
      </p:sp>
      <p:sp>
        <p:nvSpPr>
          <p:cNvPr id="5" name="フッター プレースホルダー 4">
            <a:extLst>
              <a:ext uri="{FF2B5EF4-FFF2-40B4-BE49-F238E27FC236}">
                <a16:creationId xmlns:a16="http://schemas.microsoft.com/office/drawing/2014/main" id="{E4DA8401-253E-DA4E-9B79-1CE6E4D539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BCC1ECD-4BF1-1359-FAEA-30E3C02F7E32}"/>
              </a:ext>
            </a:extLst>
          </p:cNvPr>
          <p:cNvSpPr>
            <a:spLocks noGrp="1"/>
          </p:cNvSpPr>
          <p:nvPr>
            <p:ph type="sldNum" sz="quarter" idx="12"/>
          </p:nvPr>
        </p:nvSpPr>
        <p:spPr/>
        <p:txBody>
          <a:bodyPr/>
          <a:lstStyle/>
          <a:p>
            <a:fld id="{77B24311-693A-4E06-A373-56C7CA30580E}" type="slidenum">
              <a:rPr kumimoji="1" lang="ja-JP" altLang="en-US" smtClean="0"/>
              <a:t>‹#›</a:t>
            </a:fld>
            <a:endParaRPr kumimoji="1" lang="ja-JP" altLang="en-US"/>
          </a:p>
        </p:txBody>
      </p:sp>
    </p:spTree>
    <p:extLst>
      <p:ext uri="{BB962C8B-B14F-4D97-AF65-F5344CB8AC3E}">
        <p14:creationId xmlns:p14="http://schemas.microsoft.com/office/powerpoint/2010/main" val="4102054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B1E143-0F34-E76D-6542-4181160654B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868A858-02AB-C11B-7D5D-75EBBC9CAA0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47BE9A-6BEA-00F8-9150-C4FF2D5049A0}"/>
              </a:ext>
            </a:extLst>
          </p:cNvPr>
          <p:cNvSpPr>
            <a:spLocks noGrp="1"/>
          </p:cNvSpPr>
          <p:nvPr>
            <p:ph type="dt" sz="half" idx="10"/>
          </p:nvPr>
        </p:nvSpPr>
        <p:spPr/>
        <p:txBody>
          <a:bodyPr/>
          <a:lstStyle/>
          <a:p>
            <a:fld id="{5B2F6809-90D0-47FC-9299-CD21CA5F3306}" type="datetimeFigureOut">
              <a:rPr kumimoji="1" lang="ja-JP" altLang="en-US" smtClean="0"/>
              <a:t>2022/7/21</a:t>
            </a:fld>
            <a:endParaRPr kumimoji="1" lang="ja-JP" altLang="en-US"/>
          </a:p>
        </p:txBody>
      </p:sp>
      <p:sp>
        <p:nvSpPr>
          <p:cNvPr id="5" name="フッター プレースホルダー 4">
            <a:extLst>
              <a:ext uri="{FF2B5EF4-FFF2-40B4-BE49-F238E27FC236}">
                <a16:creationId xmlns:a16="http://schemas.microsoft.com/office/drawing/2014/main" id="{2DE28977-21BC-C0BE-85B0-0AD550AF0C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2A0B1DA-4ADD-4FD1-A4EA-0D495ECBA821}"/>
              </a:ext>
            </a:extLst>
          </p:cNvPr>
          <p:cNvSpPr>
            <a:spLocks noGrp="1"/>
          </p:cNvSpPr>
          <p:nvPr>
            <p:ph type="sldNum" sz="quarter" idx="12"/>
          </p:nvPr>
        </p:nvSpPr>
        <p:spPr/>
        <p:txBody>
          <a:bodyPr/>
          <a:lstStyle/>
          <a:p>
            <a:fld id="{77B24311-693A-4E06-A373-56C7CA30580E}" type="slidenum">
              <a:rPr kumimoji="1" lang="ja-JP" altLang="en-US" smtClean="0"/>
              <a:t>‹#›</a:t>
            </a:fld>
            <a:endParaRPr kumimoji="1" lang="ja-JP" altLang="en-US"/>
          </a:p>
        </p:txBody>
      </p:sp>
    </p:spTree>
    <p:extLst>
      <p:ext uri="{BB962C8B-B14F-4D97-AF65-F5344CB8AC3E}">
        <p14:creationId xmlns:p14="http://schemas.microsoft.com/office/powerpoint/2010/main" val="2273412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3AB8BE0-7F65-D12F-B26E-B3E2F977260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18F491-E66E-89F0-3403-80A158DA4B5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57EF152-90B1-5935-3700-5D044BAAF1E0}"/>
              </a:ext>
            </a:extLst>
          </p:cNvPr>
          <p:cNvSpPr>
            <a:spLocks noGrp="1"/>
          </p:cNvSpPr>
          <p:nvPr>
            <p:ph type="dt" sz="half" idx="10"/>
          </p:nvPr>
        </p:nvSpPr>
        <p:spPr/>
        <p:txBody>
          <a:bodyPr/>
          <a:lstStyle/>
          <a:p>
            <a:fld id="{5B2F6809-90D0-47FC-9299-CD21CA5F3306}" type="datetimeFigureOut">
              <a:rPr kumimoji="1" lang="ja-JP" altLang="en-US" smtClean="0"/>
              <a:t>2022/7/21</a:t>
            </a:fld>
            <a:endParaRPr kumimoji="1" lang="ja-JP" altLang="en-US"/>
          </a:p>
        </p:txBody>
      </p:sp>
      <p:sp>
        <p:nvSpPr>
          <p:cNvPr id="5" name="フッター プレースホルダー 4">
            <a:extLst>
              <a:ext uri="{FF2B5EF4-FFF2-40B4-BE49-F238E27FC236}">
                <a16:creationId xmlns:a16="http://schemas.microsoft.com/office/drawing/2014/main" id="{C2BF85F1-3428-C55A-D725-EAFCCAD5F2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FB268A-BBC7-C86F-78B1-9E89B1D99DCB}"/>
              </a:ext>
            </a:extLst>
          </p:cNvPr>
          <p:cNvSpPr>
            <a:spLocks noGrp="1"/>
          </p:cNvSpPr>
          <p:nvPr>
            <p:ph type="sldNum" sz="quarter" idx="12"/>
          </p:nvPr>
        </p:nvSpPr>
        <p:spPr/>
        <p:txBody>
          <a:bodyPr/>
          <a:lstStyle/>
          <a:p>
            <a:fld id="{77B24311-693A-4E06-A373-56C7CA30580E}" type="slidenum">
              <a:rPr kumimoji="1" lang="ja-JP" altLang="en-US" smtClean="0"/>
              <a:t>‹#›</a:t>
            </a:fld>
            <a:endParaRPr kumimoji="1" lang="ja-JP" altLang="en-US"/>
          </a:p>
        </p:txBody>
      </p:sp>
    </p:spTree>
    <p:extLst>
      <p:ext uri="{BB962C8B-B14F-4D97-AF65-F5344CB8AC3E}">
        <p14:creationId xmlns:p14="http://schemas.microsoft.com/office/powerpoint/2010/main" val="2201946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007294-7B2B-59A3-E4B4-B2FA5BEA4A5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83B32C1-8642-7F73-5ED2-F9C16E86DF5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662E5C-3286-CF91-EE9C-70E50CB66045}"/>
              </a:ext>
            </a:extLst>
          </p:cNvPr>
          <p:cNvSpPr>
            <a:spLocks noGrp="1"/>
          </p:cNvSpPr>
          <p:nvPr>
            <p:ph type="dt" sz="half" idx="10"/>
          </p:nvPr>
        </p:nvSpPr>
        <p:spPr/>
        <p:txBody>
          <a:bodyPr/>
          <a:lstStyle/>
          <a:p>
            <a:fld id="{5B2F6809-90D0-47FC-9299-CD21CA5F3306}" type="datetimeFigureOut">
              <a:rPr kumimoji="1" lang="ja-JP" altLang="en-US" smtClean="0"/>
              <a:t>2022/7/21</a:t>
            </a:fld>
            <a:endParaRPr kumimoji="1" lang="ja-JP" altLang="en-US"/>
          </a:p>
        </p:txBody>
      </p:sp>
      <p:sp>
        <p:nvSpPr>
          <p:cNvPr id="5" name="フッター プレースホルダー 4">
            <a:extLst>
              <a:ext uri="{FF2B5EF4-FFF2-40B4-BE49-F238E27FC236}">
                <a16:creationId xmlns:a16="http://schemas.microsoft.com/office/drawing/2014/main" id="{0A0D0AC7-EE02-E8E8-9545-D41398D2DCB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A1EBED-2CB0-5073-5169-DF0AF8C773A6}"/>
              </a:ext>
            </a:extLst>
          </p:cNvPr>
          <p:cNvSpPr>
            <a:spLocks noGrp="1"/>
          </p:cNvSpPr>
          <p:nvPr>
            <p:ph type="sldNum" sz="quarter" idx="12"/>
          </p:nvPr>
        </p:nvSpPr>
        <p:spPr/>
        <p:txBody>
          <a:bodyPr/>
          <a:lstStyle/>
          <a:p>
            <a:fld id="{77B24311-693A-4E06-A373-56C7CA30580E}" type="slidenum">
              <a:rPr kumimoji="1" lang="ja-JP" altLang="en-US" smtClean="0"/>
              <a:t>‹#›</a:t>
            </a:fld>
            <a:endParaRPr kumimoji="1" lang="ja-JP" altLang="en-US"/>
          </a:p>
        </p:txBody>
      </p:sp>
    </p:spTree>
    <p:extLst>
      <p:ext uri="{BB962C8B-B14F-4D97-AF65-F5344CB8AC3E}">
        <p14:creationId xmlns:p14="http://schemas.microsoft.com/office/powerpoint/2010/main" val="983731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1ECB82-0595-A451-57A3-85A3392FA3B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997F1BF-A9E8-2D9A-A9D2-F119838F04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2716F92-E3A2-A75F-8550-3E9F53011878}"/>
              </a:ext>
            </a:extLst>
          </p:cNvPr>
          <p:cNvSpPr>
            <a:spLocks noGrp="1"/>
          </p:cNvSpPr>
          <p:nvPr>
            <p:ph type="dt" sz="half" idx="10"/>
          </p:nvPr>
        </p:nvSpPr>
        <p:spPr/>
        <p:txBody>
          <a:bodyPr/>
          <a:lstStyle/>
          <a:p>
            <a:fld id="{5B2F6809-90D0-47FC-9299-CD21CA5F3306}" type="datetimeFigureOut">
              <a:rPr kumimoji="1" lang="ja-JP" altLang="en-US" smtClean="0"/>
              <a:t>2022/7/21</a:t>
            </a:fld>
            <a:endParaRPr kumimoji="1" lang="ja-JP" altLang="en-US"/>
          </a:p>
        </p:txBody>
      </p:sp>
      <p:sp>
        <p:nvSpPr>
          <p:cNvPr id="5" name="フッター プレースホルダー 4">
            <a:extLst>
              <a:ext uri="{FF2B5EF4-FFF2-40B4-BE49-F238E27FC236}">
                <a16:creationId xmlns:a16="http://schemas.microsoft.com/office/drawing/2014/main" id="{EF149457-FC97-1CC7-6B9C-F55C4557E36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7F6A88-BDCF-999B-128D-ACC1297886FA}"/>
              </a:ext>
            </a:extLst>
          </p:cNvPr>
          <p:cNvSpPr>
            <a:spLocks noGrp="1"/>
          </p:cNvSpPr>
          <p:nvPr>
            <p:ph type="sldNum" sz="quarter" idx="12"/>
          </p:nvPr>
        </p:nvSpPr>
        <p:spPr/>
        <p:txBody>
          <a:bodyPr/>
          <a:lstStyle/>
          <a:p>
            <a:fld id="{77B24311-693A-4E06-A373-56C7CA30580E}" type="slidenum">
              <a:rPr kumimoji="1" lang="ja-JP" altLang="en-US" smtClean="0"/>
              <a:t>‹#›</a:t>
            </a:fld>
            <a:endParaRPr kumimoji="1" lang="ja-JP" altLang="en-US"/>
          </a:p>
        </p:txBody>
      </p:sp>
    </p:spTree>
    <p:extLst>
      <p:ext uri="{BB962C8B-B14F-4D97-AF65-F5344CB8AC3E}">
        <p14:creationId xmlns:p14="http://schemas.microsoft.com/office/powerpoint/2010/main" val="33027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B4A41-571A-81FF-3E35-BDAF77BD7B6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B57CE27-7B16-1242-EF6F-34D7C4719BE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FC05547-7654-E2B7-6108-D82F1EC6BE0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1FD19A8-DDAF-D2B1-142E-64B170A9B1FF}"/>
              </a:ext>
            </a:extLst>
          </p:cNvPr>
          <p:cNvSpPr>
            <a:spLocks noGrp="1"/>
          </p:cNvSpPr>
          <p:nvPr>
            <p:ph type="dt" sz="half" idx="10"/>
          </p:nvPr>
        </p:nvSpPr>
        <p:spPr/>
        <p:txBody>
          <a:bodyPr/>
          <a:lstStyle/>
          <a:p>
            <a:fld id="{5B2F6809-90D0-47FC-9299-CD21CA5F3306}" type="datetimeFigureOut">
              <a:rPr kumimoji="1" lang="ja-JP" altLang="en-US" smtClean="0"/>
              <a:t>2022/7/21</a:t>
            </a:fld>
            <a:endParaRPr kumimoji="1" lang="ja-JP" altLang="en-US"/>
          </a:p>
        </p:txBody>
      </p:sp>
      <p:sp>
        <p:nvSpPr>
          <p:cNvPr id="6" name="フッター プレースホルダー 5">
            <a:extLst>
              <a:ext uri="{FF2B5EF4-FFF2-40B4-BE49-F238E27FC236}">
                <a16:creationId xmlns:a16="http://schemas.microsoft.com/office/drawing/2014/main" id="{F0F2757E-B345-FC5B-25A6-2C63BB1CE20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428A14-E7A1-EA04-0EDF-97F24B368311}"/>
              </a:ext>
            </a:extLst>
          </p:cNvPr>
          <p:cNvSpPr>
            <a:spLocks noGrp="1"/>
          </p:cNvSpPr>
          <p:nvPr>
            <p:ph type="sldNum" sz="quarter" idx="12"/>
          </p:nvPr>
        </p:nvSpPr>
        <p:spPr/>
        <p:txBody>
          <a:bodyPr/>
          <a:lstStyle/>
          <a:p>
            <a:fld id="{77B24311-693A-4E06-A373-56C7CA30580E}" type="slidenum">
              <a:rPr kumimoji="1" lang="ja-JP" altLang="en-US" smtClean="0"/>
              <a:t>‹#›</a:t>
            </a:fld>
            <a:endParaRPr kumimoji="1" lang="ja-JP" altLang="en-US"/>
          </a:p>
        </p:txBody>
      </p:sp>
    </p:spTree>
    <p:extLst>
      <p:ext uri="{BB962C8B-B14F-4D97-AF65-F5344CB8AC3E}">
        <p14:creationId xmlns:p14="http://schemas.microsoft.com/office/powerpoint/2010/main" val="2912963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A4F43F-5295-6F93-E4F1-3676AD93071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A14169-D2A9-AA20-D3CF-7CC7643669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E0E94C-DA3D-4DDC-D00F-877C5103115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994A811-DA48-F5E1-09C3-A9699503BC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F7C4116-6406-E50B-CC95-79FA8CD1DDF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949639F-BAC8-A57C-6539-B42DF8976FFF}"/>
              </a:ext>
            </a:extLst>
          </p:cNvPr>
          <p:cNvSpPr>
            <a:spLocks noGrp="1"/>
          </p:cNvSpPr>
          <p:nvPr>
            <p:ph type="dt" sz="half" idx="10"/>
          </p:nvPr>
        </p:nvSpPr>
        <p:spPr/>
        <p:txBody>
          <a:bodyPr/>
          <a:lstStyle/>
          <a:p>
            <a:fld id="{5B2F6809-90D0-47FC-9299-CD21CA5F3306}" type="datetimeFigureOut">
              <a:rPr kumimoji="1" lang="ja-JP" altLang="en-US" smtClean="0"/>
              <a:t>2022/7/21</a:t>
            </a:fld>
            <a:endParaRPr kumimoji="1" lang="ja-JP" altLang="en-US"/>
          </a:p>
        </p:txBody>
      </p:sp>
      <p:sp>
        <p:nvSpPr>
          <p:cNvPr id="8" name="フッター プレースホルダー 7">
            <a:extLst>
              <a:ext uri="{FF2B5EF4-FFF2-40B4-BE49-F238E27FC236}">
                <a16:creationId xmlns:a16="http://schemas.microsoft.com/office/drawing/2014/main" id="{77F52CD8-44E6-04BB-7DAC-B6F77ECEBE7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A66338A-2BD3-E154-873A-0D5578B74F69}"/>
              </a:ext>
            </a:extLst>
          </p:cNvPr>
          <p:cNvSpPr>
            <a:spLocks noGrp="1"/>
          </p:cNvSpPr>
          <p:nvPr>
            <p:ph type="sldNum" sz="quarter" idx="12"/>
          </p:nvPr>
        </p:nvSpPr>
        <p:spPr/>
        <p:txBody>
          <a:bodyPr/>
          <a:lstStyle/>
          <a:p>
            <a:fld id="{77B24311-693A-4E06-A373-56C7CA30580E}" type="slidenum">
              <a:rPr kumimoji="1" lang="ja-JP" altLang="en-US" smtClean="0"/>
              <a:t>‹#›</a:t>
            </a:fld>
            <a:endParaRPr kumimoji="1" lang="ja-JP" altLang="en-US"/>
          </a:p>
        </p:txBody>
      </p:sp>
    </p:spTree>
    <p:extLst>
      <p:ext uri="{BB962C8B-B14F-4D97-AF65-F5344CB8AC3E}">
        <p14:creationId xmlns:p14="http://schemas.microsoft.com/office/powerpoint/2010/main" val="412104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885045-A5AA-AD1A-97EF-9DD7B65D1CB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914409A-80B8-1BC5-4639-D6F646719EE3}"/>
              </a:ext>
            </a:extLst>
          </p:cNvPr>
          <p:cNvSpPr>
            <a:spLocks noGrp="1"/>
          </p:cNvSpPr>
          <p:nvPr>
            <p:ph type="dt" sz="half" idx="10"/>
          </p:nvPr>
        </p:nvSpPr>
        <p:spPr/>
        <p:txBody>
          <a:bodyPr/>
          <a:lstStyle/>
          <a:p>
            <a:fld id="{5B2F6809-90D0-47FC-9299-CD21CA5F3306}" type="datetimeFigureOut">
              <a:rPr kumimoji="1" lang="ja-JP" altLang="en-US" smtClean="0"/>
              <a:t>2022/7/21</a:t>
            </a:fld>
            <a:endParaRPr kumimoji="1" lang="ja-JP" altLang="en-US"/>
          </a:p>
        </p:txBody>
      </p:sp>
      <p:sp>
        <p:nvSpPr>
          <p:cNvPr id="4" name="フッター プレースホルダー 3">
            <a:extLst>
              <a:ext uri="{FF2B5EF4-FFF2-40B4-BE49-F238E27FC236}">
                <a16:creationId xmlns:a16="http://schemas.microsoft.com/office/drawing/2014/main" id="{0DAABC63-2E86-0AC1-7528-04ED335FD05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907F3A4-0AA9-026B-996A-ADFBD45FD0AC}"/>
              </a:ext>
            </a:extLst>
          </p:cNvPr>
          <p:cNvSpPr>
            <a:spLocks noGrp="1"/>
          </p:cNvSpPr>
          <p:nvPr>
            <p:ph type="sldNum" sz="quarter" idx="12"/>
          </p:nvPr>
        </p:nvSpPr>
        <p:spPr/>
        <p:txBody>
          <a:bodyPr/>
          <a:lstStyle/>
          <a:p>
            <a:fld id="{77B24311-693A-4E06-A373-56C7CA30580E}" type="slidenum">
              <a:rPr kumimoji="1" lang="ja-JP" altLang="en-US" smtClean="0"/>
              <a:t>‹#›</a:t>
            </a:fld>
            <a:endParaRPr kumimoji="1" lang="ja-JP" altLang="en-US"/>
          </a:p>
        </p:txBody>
      </p:sp>
    </p:spTree>
    <p:extLst>
      <p:ext uri="{BB962C8B-B14F-4D97-AF65-F5344CB8AC3E}">
        <p14:creationId xmlns:p14="http://schemas.microsoft.com/office/powerpoint/2010/main" val="1973552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184A207-4839-A752-3CE4-2904D108F5CE}"/>
              </a:ext>
            </a:extLst>
          </p:cNvPr>
          <p:cNvSpPr>
            <a:spLocks noGrp="1"/>
          </p:cNvSpPr>
          <p:nvPr>
            <p:ph type="dt" sz="half" idx="10"/>
          </p:nvPr>
        </p:nvSpPr>
        <p:spPr/>
        <p:txBody>
          <a:bodyPr/>
          <a:lstStyle/>
          <a:p>
            <a:fld id="{5B2F6809-90D0-47FC-9299-CD21CA5F3306}" type="datetimeFigureOut">
              <a:rPr kumimoji="1" lang="ja-JP" altLang="en-US" smtClean="0"/>
              <a:t>2022/7/21</a:t>
            </a:fld>
            <a:endParaRPr kumimoji="1" lang="ja-JP" altLang="en-US"/>
          </a:p>
        </p:txBody>
      </p:sp>
      <p:sp>
        <p:nvSpPr>
          <p:cNvPr id="3" name="フッター プレースホルダー 2">
            <a:extLst>
              <a:ext uri="{FF2B5EF4-FFF2-40B4-BE49-F238E27FC236}">
                <a16:creationId xmlns:a16="http://schemas.microsoft.com/office/drawing/2014/main" id="{3EF8C41F-60C3-606E-BDDC-CD7381F78A7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DDC2FE4-9B9F-7AF6-3221-29394B22256A}"/>
              </a:ext>
            </a:extLst>
          </p:cNvPr>
          <p:cNvSpPr>
            <a:spLocks noGrp="1"/>
          </p:cNvSpPr>
          <p:nvPr>
            <p:ph type="sldNum" sz="quarter" idx="12"/>
          </p:nvPr>
        </p:nvSpPr>
        <p:spPr/>
        <p:txBody>
          <a:bodyPr/>
          <a:lstStyle/>
          <a:p>
            <a:fld id="{77B24311-693A-4E06-A373-56C7CA30580E}" type="slidenum">
              <a:rPr kumimoji="1" lang="ja-JP" altLang="en-US" smtClean="0"/>
              <a:t>‹#›</a:t>
            </a:fld>
            <a:endParaRPr kumimoji="1" lang="ja-JP" altLang="en-US"/>
          </a:p>
        </p:txBody>
      </p:sp>
    </p:spTree>
    <p:extLst>
      <p:ext uri="{BB962C8B-B14F-4D97-AF65-F5344CB8AC3E}">
        <p14:creationId xmlns:p14="http://schemas.microsoft.com/office/powerpoint/2010/main" val="150879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DE24F1-D3EC-092E-D146-FAB63011C7B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A3FC15-6FED-9BE9-951B-2D28FC2150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D39AB63-7BA3-6148-EB37-5B5F84DE5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AD51D83-587F-6C82-86C1-E4504B14E5CE}"/>
              </a:ext>
            </a:extLst>
          </p:cNvPr>
          <p:cNvSpPr>
            <a:spLocks noGrp="1"/>
          </p:cNvSpPr>
          <p:nvPr>
            <p:ph type="dt" sz="half" idx="10"/>
          </p:nvPr>
        </p:nvSpPr>
        <p:spPr/>
        <p:txBody>
          <a:bodyPr/>
          <a:lstStyle/>
          <a:p>
            <a:fld id="{5B2F6809-90D0-47FC-9299-CD21CA5F3306}" type="datetimeFigureOut">
              <a:rPr kumimoji="1" lang="ja-JP" altLang="en-US" smtClean="0"/>
              <a:t>2022/7/21</a:t>
            </a:fld>
            <a:endParaRPr kumimoji="1" lang="ja-JP" altLang="en-US"/>
          </a:p>
        </p:txBody>
      </p:sp>
      <p:sp>
        <p:nvSpPr>
          <p:cNvPr id="6" name="フッター プレースホルダー 5">
            <a:extLst>
              <a:ext uri="{FF2B5EF4-FFF2-40B4-BE49-F238E27FC236}">
                <a16:creationId xmlns:a16="http://schemas.microsoft.com/office/drawing/2014/main" id="{43CD2A14-A5AF-AAAD-B0B1-88FCF870EA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DD1D26-B165-059D-414C-F1950A70169D}"/>
              </a:ext>
            </a:extLst>
          </p:cNvPr>
          <p:cNvSpPr>
            <a:spLocks noGrp="1"/>
          </p:cNvSpPr>
          <p:nvPr>
            <p:ph type="sldNum" sz="quarter" idx="12"/>
          </p:nvPr>
        </p:nvSpPr>
        <p:spPr/>
        <p:txBody>
          <a:bodyPr/>
          <a:lstStyle/>
          <a:p>
            <a:fld id="{77B24311-693A-4E06-A373-56C7CA30580E}" type="slidenum">
              <a:rPr kumimoji="1" lang="ja-JP" altLang="en-US" smtClean="0"/>
              <a:t>‹#›</a:t>
            </a:fld>
            <a:endParaRPr kumimoji="1" lang="ja-JP" altLang="en-US"/>
          </a:p>
        </p:txBody>
      </p:sp>
    </p:spTree>
    <p:extLst>
      <p:ext uri="{BB962C8B-B14F-4D97-AF65-F5344CB8AC3E}">
        <p14:creationId xmlns:p14="http://schemas.microsoft.com/office/powerpoint/2010/main" val="147159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77BDCD-662D-D46B-331F-1FB98302940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F81A321-ADE4-4059-7614-B4471878AD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CD87486-4807-F69B-12FE-664562285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8644674-ADF1-3C26-5213-B611BFBA485E}"/>
              </a:ext>
            </a:extLst>
          </p:cNvPr>
          <p:cNvSpPr>
            <a:spLocks noGrp="1"/>
          </p:cNvSpPr>
          <p:nvPr>
            <p:ph type="dt" sz="half" idx="10"/>
          </p:nvPr>
        </p:nvSpPr>
        <p:spPr/>
        <p:txBody>
          <a:bodyPr/>
          <a:lstStyle/>
          <a:p>
            <a:fld id="{5B2F6809-90D0-47FC-9299-CD21CA5F3306}" type="datetimeFigureOut">
              <a:rPr kumimoji="1" lang="ja-JP" altLang="en-US" smtClean="0"/>
              <a:t>2022/7/21</a:t>
            </a:fld>
            <a:endParaRPr kumimoji="1" lang="ja-JP" altLang="en-US"/>
          </a:p>
        </p:txBody>
      </p:sp>
      <p:sp>
        <p:nvSpPr>
          <p:cNvPr id="6" name="フッター プレースホルダー 5">
            <a:extLst>
              <a:ext uri="{FF2B5EF4-FFF2-40B4-BE49-F238E27FC236}">
                <a16:creationId xmlns:a16="http://schemas.microsoft.com/office/drawing/2014/main" id="{EFAD7686-E47B-6C75-DD80-60AF86F868B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F021EE-78CC-4464-D3FA-0A1DF83C088F}"/>
              </a:ext>
            </a:extLst>
          </p:cNvPr>
          <p:cNvSpPr>
            <a:spLocks noGrp="1"/>
          </p:cNvSpPr>
          <p:nvPr>
            <p:ph type="sldNum" sz="quarter" idx="12"/>
          </p:nvPr>
        </p:nvSpPr>
        <p:spPr/>
        <p:txBody>
          <a:bodyPr/>
          <a:lstStyle/>
          <a:p>
            <a:fld id="{77B24311-693A-4E06-A373-56C7CA30580E}" type="slidenum">
              <a:rPr kumimoji="1" lang="ja-JP" altLang="en-US" smtClean="0"/>
              <a:t>‹#›</a:t>
            </a:fld>
            <a:endParaRPr kumimoji="1" lang="ja-JP" altLang="en-US"/>
          </a:p>
        </p:txBody>
      </p:sp>
    </p:spTree>
    <p:extLst>
      <p:ext uri="{BB962C8B-B14F-4D97-AF65-F5344CB8AC3E}">
        <p14:creationId xmlns:p14="http://schemas.microsoft.com/office/powerpoint/2010/main" val="584963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8B8AC6B-D21A-91AF-07FE-8442DEEFFC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AB776BA-BD16-309B-A484-94956F7346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B640B9-AEFE-5F5A-A4BD-91229AAC89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F6809-90D0-47FC-9299-CD21CA5F3306}" type="datetimeFigureOut">
              <a:rPr kumimoji="1" lang="ja-JP" altLang="en-US" smtClean="0"/>
              <a:t>2022/7/21</a:t>
            </a:fld>
            <a:endParaRPr kumimoji="1" lang="ja-JP" altLang="en-US"/>
          </a:p>
        </p:txBody>
      </p:sp>
      <p:sp>
        <p:nvSpPr>
          <p:cNvPr id="5" name="フッター プレースホルダー 4">
            <a:extLst>
              <a:ext uri="{FF2B5EF4-FFF2-40B4-BE49-F238E27FC236}">
                <a16:creationId xmlns:a16="http://schemas.microsoft.com/office/drawing/2014/main" id="{780DD7BB-22C9-358E-92ED-236C74A897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E49C942-FBB3-21CB-EA1D-9682B3766C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24311-693A-4E06-A373-56C7CA30580E}" type="slidenum">
              <a:rPr kumimoji="1" lang="ja-JP" altLang="en-US" smtClean="0"/>
              <a:t>‹#›</a:t>
            </a:fld>
            <a:endParaRPr kumimoji="1" lang="ja-JP" altLang="en-US"/>
          </a:p>
        </p:txBody>
      </p:sp>
    </p:spTree>
    <p:extLst>
      <p:ext uri="{BB962C8B-B14F-4D97-AF65-F5344CB8AC3E}">
        <p14:creationId xmlns:p14="http://schemas.microsoft.com/office/powerpoint/2010/main" val="3186793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708306-E499-2863-2BD8-D20CA34FD783}"/>
              </a:ext>
            </a:extLst>
          </p:cNvPr>
          <p:cNvSpPr>
            <a:spLocks noGrp="1"/>
          </p:cNvSpPr>
          <p:nvPr>
            <p:ph type="ctrTitle"/>
          </p:nvPr>
        </p:nvSpPr>
        <p:spPr/>
        <p:txBody>
          <a:bodyPr>
            <a:normAutofit fontScale="90000"/>
          </a:bodyPr>
          <a:lstStyle/>
          <a:p>
            <a:r>
              <a:rPr kumimoji="1" lang="ja-JP" altLang="en-US" dirty="0"/>
              <a:t>第</a:t>
            </a:r>
            <a:r>
              <a:rPr kumimoji="1" lang="en-US" altLang="ja-JP" dirty="0"/>
              <a:t>02</a:t>
            </a:r>
            <a:r>
              <a:rPr kumimoji="1" lang="ja-JP" altLang="en-US" dirty="0"/>
              <a:t>回</a:t>
            </a:r>
            <a:br>
              <a:rPr kumimoji="1" lang="en-US" altLang="ja-JP" dirty="0"/>
            </a:br>
            <a:r>
              <a:rPr kumimoji="1" lang="en-US" altLang="ja-JP" dirty="0"/>
              <a:t>Python</a:t>
            </a:r>
            <a:r>
              <a:rPr kumimoji="1" lang="ja-JP" altLang="en-US" dirty="0"/>
              <a:t>の簡単な操作</a:t>
            </a:r>
            <a:br>
              <a:rPr kumimoji="1" lang="en-US" altLang="ja-JP" dirty="0"/>
            </a:br>
            <a:r>
              <a:rPr kumimoji="1" lang="ja-JP" altLang="en-US" dirty="0"/>
              <a:t>～</a:t>
            </a:r>
            <a:r>
              <a:rPr kumimoji="1" lang="en-US" altLang="ja-JP" dirty="0"/>
              <a:t>Python</a:t>
            </a:r>
            <a:r>
              <a:rPr lang="ja-JP" altLang="en-US" dirty="0"/>
              <a:t>を使えるように</a:t>
            </a:r>
            <a:r>
              <a:rPr kumimoji="1" lang="ja-JP" altLang="en-US" dirty="0"/>
              <a:t>～</a:t>
            </a:r>
          </a:p>
        </p:txBody>
      </p:sp>
      <p:sp>
        <p:nvSpPr>
          <p:cNvPr id="3" name="字幕 2">
            <a:extLst>
              <a:ext uri="{FF2B5EF4-FFF2-40B4-BE49-F238E27FC236}">
                <a16:creationId xmlns:a16="http://schemas.microsoft.com/office/drawing/2014/main" id="{BF148C1C-2E20-1152-6CF8-E53039F29D05}"/>
              </a:ext>
            </a:extLst>
          </p:cNvPr>
          <p:cNvSpPr>
            <a:spLocks noGrp="1"/>
          </p:cNvSpPr>
          <p:nvPr>
            <p:ph type="subTitle" idx="1"/>
          </p:nvPr>
        </p:nvSpPr>
        <p:spPr/>
        <p:txBody>
          <a:bodyPr/>
          <a:lstStyle/>
          <a:p>
            <a:r>
              <a:rPr kumimoji="1" lang="en-US" altLang="ja-JP" dirty="0"/>
              <a:t>NTanaka1994</a:t>
            </a:r>
            <a:endParaRPr kumimoji="1" lang="ja-JP" altLang="en-US" dirty="0"/>
          </a:p>
        </p:txBody>
      </p:sp>
    </p:spTree>
    <p:extLst>
      <p:ext uri="{BB962C8B-B14F-4D97-AF65-F5344CB8AC3E}">
        <p14:creationId xmlns:p14="http://schemas.microsoft.com/office/powerpoint/2010/main" val="1242184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D9C1B0-83D4-E50C-6003-DB52D1DCD3A9}"/>
              </a:ext>
            </a:extLst>
          </p:cNvPr>
          <p:cNvSpPr>
            <a:spLocks noGrp="1"/>
          </p:cNvSpPr>
          <p:nvPr>
            <p:ph type="title"/>
          </p:nvPr>
        </p:nvSpPr>
        <p:spPr/>
        <p:txBody>
          <a:bodyPr/>
          <a:lstStyle/>
          <a:p>
            <a:r>
              <a:rPr kumimoji="1" lang="ja-JP" altLang="en-US" dirty="0"/>
              <a:t>変数</a:t>
            </a:r>
          </a:p>
        </p:txBody>
      </p:sp>
      <p:sp>
        <p:nvSpPr>
          <p:cNvPr id="3" name="コンテンツ プレースホルダー 2">
            <a:extLst>
              <a:ext uri="{FF2B5EF4-FFF2-40B4-BE49-F238E27FC236}">
                <a16:creationId xmlns:a16="http://schemas.microsoft.com/office/drawing/2014/main" id="{1AA7B760-048B-A9CF-DABC-5AC969F9C4B9}"/>
              </a:ext>
            </a:extLst>
          </p:cNvPr>
          <p:cNvSpPr>
            <a:spLocks noGrp="1"/>
          </p:cNvSpPr>
          <p:nvPr>
            <p:ph idx="1"/>
          </p:nvPr>
        </p:nvSpPr>
        <p:spPr>
          <a:xfrm>
            <a:off x="838200" y="1825625"/>
            <a:ext cx="10515600" cy="4907014"/>
          </a:xfrm>
        </p:spPr>
        <p:txBody>
          <a:bodyPr/>
          <a:lstStyle/>
          <a:p>
            <a:r>
              <a:rPr kumimoji="1" lang="ja-JP" altLang="en-US" dirty="0"/>
              <a:t>大まかな種類</a:t>
            </a:r>
            <a:endParaRPr kumimoji="1" lang="en-US" altLang="ja-JP" dirty="0"/>
          </a:p>
          <a:p>
            <a:pPr>
              <a:buFont typeface="Wingdings" panose="05000000000000000000" pitchFamily="2" charset="2"/>
              <a:buChar char="Ø"/>
            </a:pPr>
            <a:r>
              <a:rPr lang="ja-JP" altLang="en-US" dirty="0"/>
              <a:t>数値</a:t>
            </a:r>
            <a:endParaRPr lang="en-US" altLang="ja-JP" dirty="0"/>
          </a:p>
          <a:p>
            <a:pPr marL="0" indent="0">
              <a:buNone/>
            </a:pPr>
            <a:r>
              <a:rPr kumimoji="1" lang="ja-JP" altLang="en-US" dirty="0"/>
              <a:t>→整数・小数点など</a:t>
            </a:r>
            <a:endParaRPr kumimoji="1" lang="en-US" altLang="ja-JP" dirty="0"/>
          </a:p>
          <a:p>
            <a:pPr>
              <a:buFont typeface="Wingdings" panose="05000000000000000000" pitchFamily="2" charset="2"/>
              <a:buChar char="Ø"/>
            </a:pPr>
            <a:r>
              <a:rPr kumimoji="1" lang="ja-JP" altLang="en-US" dirty="0"/>
              <a:t>文字</a:t>
            </a:r>
            <a:endParaRPr kumimoji="1" lang="en-US" altLang="ja-JP" dirty="0"/>
          </a:p>
          <a:p>
            <a:pPr marL="0" indent="0">
              <a:buNone/>
            </a:pPr>
            <a:r>
              <a:rPr lang="ja-JP" altLang="en-US" dirty="0"/>
              <a:t>→一文字・文字列</a:t>
            </a:r>
            <a:endParaRPr lang="en-US" altLang="ja-JP" dirty="0"/>
          </a:p>
          <a:p>
            <a:pPr>
              <a:buFont typeface="Wingdings" panose="05000000000000000000" pitchFamily="2" charset="2"/>
              <a:buChar char="Ø"/>
            </a:pPr>
            <a:r>
              <a:rPr lang="ja-JP" altLang="en-US" dirty="0"/>
              <a:t>真偽</a:t>
            </a:r>
            <a:endParaRPr lang="en-US" altLang="ja-JP" dirty="0"/>
          </a:p>
          <a:p>
            <a:pPr marL="0" indent="0">
              <a:buNone/>
            </a:pPr>
            <a:r>
              <a:rPr lang="ja-JP" altLang="en-US" dirty="0"/>
              <a:t>→</a:t>
            </a:r>
            <a:r>
              <a:rPr lang="en-US" altLang="ja-JP" dirty="0"/>
              <a:t>True(</a:t>
            </a:r>
            <a:r>
              <a:rPr lang="ja-JP" altLang="en-US" dirty="0"/>
              <a:t>真</a:t>
            </a:r>
            <a:r>
              <a:rPr lang="en-US" altLang="ja-JP" dirty="0"/>
              <a:t>)</a:t>
            </a:r>
            <a:r>
              <a:rPr lang="ja-JP" altLang="en-US" dirty="0"/>
              <a:t>・</a:t>
            </a:r>
            <a:r>
              <a:rPr lang="en-US" altLang="ja-JP" dirty="0"/>
              <a:t>False(</a:t>
            </a:r>
            <a:r>
              <a:rPr lang="ja-JP" altLang="en-US" dirty="0"/>
              <a:t>偽</a:t>
            </a:r>
            <a:r>
              <a:rPr lang="en-US" altLang="ja-JP" dirty="0"/>
              <a:t>)</a:t>
            </a:r>
          </a:p>
          <a:p>
            <a:pPr>
              <a:buFont typeface="Wingdings" panose="05000000000000000000" pitchFamily="2" charset="2"/>
              <a:buChar char="Ø"/>
            </a:pPr>
            <a:r>
              <a:rPr lang="ja-JP" altLang="en-US" dirty="0"/>
              <a:t>オブジェクト</a:t>
            </a:r>
            <a:r>
              <a:rPr lang="en-US" altLang="ja-JP" dirty="0"/>
              <a:t>(</a:t>
            </a:r>
            <a:r>
              <a:rPr lang="ja-JP" altLang="en-US" dirty="0"/>
              <a:t>発展</a:t>
            </a:r>
            <a:r>
              <a:rPr lang="en-US" altLang="ja-JP" dirty="0"/>
              <a:t>)</a:t>
            </a:r>
          </a:p>
          <a:p>
            <a:pPr marL="0" indent="0">
              <a:buNone/>
            </a:pPr>
            <a:r>
              <a:rPr kumimoji="1" lang="ja-JP" altLang="en-US" dirty="0"/>
              <a:t>→ライブラリを使用した時に使ったデータ</a:t>
            </a:r>
          </a:p>
        </p:txBody>
      </p:sp>
    </p:spTree>
    <p:extLst>
      <p:ext uri="{BB962C8B-B14F-4D97-AF65-F5344CB8AC3E}">
        <p14:creationId xmlns:p14="http://schemas.microsoft.com/office/powerpoint/2010/main" val="1463023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C8A0A7-FEC5-7EE1-EBA8-67F320A6823C}"/>
              </a:ext>
            </a:extLst>
          </p:cNvPr>
          <p:cNvSpPr>
            <a:spLocks noGrp="1"/>
          </p:cNvSpPr>
          <p:nvPr>
            <p:ph type="title"/>
          </p:nvPr>
        </p:nvSpPr>
        <p:spPr/>
        <p:txBody>
          <a:bodyPr/>
          <a:lstStyle/>
          <a:p>
            <a:r>
              <a:rPr kumimoji="1" lang="ja-JP" altLang="en-US" dirty="0"/>
              <a:t>変数の処理</a:t>
            </a:r>
          </a:p>
        </p:txBody>
      </p:sp>
      <p:sp>
        <p:nvSpPr>
          <p:cNvPr id="3" name="コンテンツ プレースホルダー 2">
            <a:extLst>
              <a:ext uri="{FF2B5EF4-FFF2-40B4-BE49-F238E27FC236}">
                <a16:creationId xmlns:a16="http://schemas.microsoft.com/office/drawing/2014/main" id="{5EE4B44A-363D-C64B-9DE2-4BA4A013EFBA}"/>
              </a:ext>
            </a:extLst>
          </p:cNvPr>
          <p:cNvSpPr>
            <a:spLocks noGrp="1"/>
          </p:cNvSpPr>
          <p:nvPr>
            <p:ph idx="1"/>
          </p:nvPr>
        </p:nvSpPr>
        <p:spPr/>
        <p:txBody>
          <a:bodyPr/>
          <a:lstStyle/>
          <a:p>
            <a:r>
              <a:rPr lang="ja-JP" altLang="en-US" dirty="0"/>
              <a:t>他言語との相違点</a:t>
            </a:r>
            <a:endParaRPr lang="en-US" altLang="ja-JP" dirty="0"/>
          </a:p>
          <a:p>
            <a:pPr marL="0" indent="0">
              <a:buNone/>
            </a:pPr>
            <a:r>
              <a:rPr kumimoji="1" lang="en-US" altLang="ja-JP" dirty="0"/>
              <a:t>Python</a:t>
            </a:r>
            <a:r>
              <a:rPr kumimoji="1" lang="ja-JP" altLang="en-US" dirty="0"/>
              <a:t>は</a:t>
            </a:r>
            <a:r>
              <a:rPr kumimoji="1" lang="en-US" altLang="ja-JP" dirty="0"/>
              <a:t>C</a:t>
            </a:r>
            <a:r>
              <a:rPr kumimoji="1" lang="ja-JP" altLang="en-US" dirty="0"/>
              <a:t>言語や</a:t>
            </a:r>
            <a:r>
              <a:rPr kumimoji="1" lang="en-US" altLang="ja-JP" dirty="0"/>
              <a:t>Java</a:t>
            </a:r>
            <a:r>
              <a:rPr kumimoji="1" lang="ja-JP" altLang="en-US" dirty="0"/>
              <a:t>等の変数の扱い方と異なり動的型付け言語</a:t>
            </a:r>
            <a:endParaRPr kumimoji="1" lang="en-US" altLang="ja-JP" dirty="0"/>
          </a:p>
          <a:p>
            <a:pPr marL="0" indent="0">
              <a:buNone/>
            </a:pPr>
            <a:endParaRPr lang="en-US" altLang="ja-JP" dirty="0"/>
          </a:p>
          <a:p>
            <a:pPr marL="0" indent="0">
              <a:buNone/>
            </a:pPr>
            <a:r>
              <a:rPr kumimoji="1" lang="ja-JP" altLang="en-US" dirty="0"/>
              <a:t>動的型付け言語</a:t>
            </a:r>
            <a:endParaRPr kumimoji="1" lang="en-US" altLang="ja-JP" dirty="0"/>
          </a:p>
          <a:p>
            <a:pPr marL="0" indent="0">
              <a:buNone/>
            </a:pPr>
            <a:r>
              <a:rPr kumimoji="1" lang="ja-JP" altLang="en-US" dirty="0"/>
              <a:t>→変数型を記述せず値を入れることができる</a:t>
            </a:r>
            <a:endParaRPr kumimoji="1" lang="en-US" altLang="ja-JP" dirty="0"/>
          </a:p>
          <a:p>
            <a:pPr marL="0" indent="0">
              <a:buNone/>
            </a:pPr>
            <a:r>
              <a:rPr lang="ja-JP" altLang="en-US" dirty="0"/>
              <a:t>　</a:t>
            </a:r>
            <a:r>
              <a:rPr lang="en-US" altLang="ja-JP" dirty="0"/>
              <a:t>Python</a:t>
            </a:r>
            <a:r>
              <a:rPr lang="ja-JP" altLang="en-US" dirty="0"/>
              <a:t>以外だと</a:t>
            </a:r>
            <a:r>
              <a:rPr lang="en-US" altLang="ja-JP" dirty="0"/>
              <a:t>PHP</a:t>
            </a:r>
            <a:r>
              <a:rPr lang="ja-JP" altLang="en-US" dirty="0"/>
              <a:t>と</a:t>
            </a:r>
            <a:r>
              <a:rPr lang="en-US" altLang="ja-JP" dirty="0"/>
              <a:t>JavaScript(var</a:t>
            </a:r>
            <a:r>
              <a:rPr lang="ja-JP" altLang="en-US" dirty="0"/>
              <a:t>でできる</a:t>
            </a:r>
            <a:r>
              <a:rPr lang="en-US" altLang="ja-JP" dirty="0"/>
              <a:t>)</a:t>
            </a:r>
            <a:r>
              <a:rPr lang="ja-JP" altLang="en-US" dirty="0"/>
              <a:t>が良い例</a:t>
            </a:r>
            <a:endParaRPr lang="en-US" altLang="ja-JP" dirty="0"/>
          </a:p>
          <a:p>
            <a:pPr marL="0" indent="0">
              <a:buNone/>
            </a:pPr>
            <a:endParaRPr kumimoji="1" lang="en-US" altLang="ja-JP" dirty="0"/>
          </a:p>
          <a:p>
            <a:pPr marL="0" indent="0">
              <a:buNone/>
            </a:pPr>
            <a:r>
              <a:rPr kumimoji="1" lang="ja-JP" altLang="en-US" dirty="0"/>
              <a:t>本講座では</a:t>
            </a:r>
            <a:r>
              <a:rPr kumimoji="1" lang="en-US" altLang="ja-JP" dirty="0"/>
              <a:t>Java</a:t>
            </a:r>
            <a:r>
              <a:rPr kumimoji="1" lang="ja-JP" altLang="en-US" dirty="0"/>
              <a:t>と異なる代表的な部分を紹介する。</a:t>
            </a:r>
          </a:p>
        </p:txBody>
      </p:sp>
    </p:spTree>
    <p:extLst>
      <p:ext uri="{BB962C8B-B14F-4D97-AF65-F5344CB8AC3E}">
        <p14:creationId xmlns:p14="http://schemas.microsoft.com/office/powerpoint/2010/main" val="2132098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3A2624-15B4-AFC7-8D03-3D624F249BAD}"/>
              </a:ext>
            </a:extLst>
          </p:cNvPr>
          <p:cNvSpPr>
            <a:spLocks noGrp="1"/>
          </p:cNvSpPr>
          <p:nvPr>
            <p:ph type="title"/>
          </p:nvPr>
        </p:nvSpPr>
        <p:spPr/>
        <p:txBody>
          <a:bodyPr/>
          <a:lstStyle/>
          <a:p>
            <a:r>
              <a:rPr kumimoji="1" lang="ja-JP" altLang="en-US" dirty="0"/>
              <a:t>変数の処理</a:t>
            </a:r>
          </a:p>
        </p:txBody>
      </p:sp>
      <p:sp>
        <p:nvSpPr>
          <p:cNvPr id="3" name="コンテンツ プレースホルダー 2">
            <a:extLst>
              <a:ext uri="{FF2B5EF4-FFF2-40B4-BE49-F238E27FC236}">
                <a16:creationId xmlns:a16="http://schemas.microsoft.com/office/drawing/2014/main" id="{BE8022F3-2D09-70A6-D47E-EEF3C0860152}"/>
              </a:ext>
            </a:extLst>
          </p:cNvPr>
          <p:cNvSpPr>
            <a:spLocks noGrp="1"/>
          </p:cNvSpPr>
          <p:nvPr>
            <p:ph sz="half" idx="1"/>
          </p:nvPr>
        </p:nvSpPr>
        <p:spPr>
          <a:xfrm>
            <a:off x="838200" y="1825625"/>
            <a:ext cx="5181600" cy="4942434"/>
          </a:xfrm>
        </p:spPr>
        <p:txBody>
          <a:bodyPr>
            <a:normAutofit lnSpcReduction="10000"/>
          </a:bodyPr>
          <a:lstStyle/>
          <a:p>
            <a:r>
              <a:rPr lang="en-US" altLang="ja-JP" dirty="0"/>
              <a:t>Java</a:t>
            </a:r>
          </a:p>
          <a:p>
            <a:pPr>
              <a:buFont typeface="Wingdings" panose="05000000000000000000" pitchFamily="2" charset="2"/>
              <a:buChar char="Ø"/>
            </a:pPr>
            <a:r>
              <a:rPr kumimoji="1" lang="ja-JP" altLang="en-US" dirty="0"/>
              <a:t>整数例</a:t>
            </a:r>
            <a:endParaRPr kumimoji="1" lang="en-US" altLang="ja-JP" dirty="0"/>
          </a:p>
          <a:p>
            <a:pPr marL="0" indent="0">
              <a:buNone/>
            </a:pPr>
            <a:r>
              <a:rPr lang="en-US" altLang="ja-JP" dirty="0"/>
              <a:t>i</a:t>
            </a:r>
            <a:r>
              <a:rPr kumimoji="1" lang="en-US" altLang="ja-JP" dirty="0"/>
              <a:t>nt a = 1;</a:t>
            </a:r>
          </a:p>
          <a:p>
            <a:pPr>
              <a:buFont typeface="Wingdings" panose="05000000000000000000" pitchFamily="2" charset="2"/>
              <a:buChar char="Ø"/>
            </a:pPr>
            <a:endParaRPr lang="en-US" altLang="ja-JP" dirty="0"/>
          </a:p>
          <a:p>
            <a:pPr>
              <a:buFont typeface="Wingdings" panose="05000000000000000000" pitchFamily="2" charset="2"/>
              <a:buChar char="Ø"/>
            </a:pPr>
            <a:r>
              <a:rPr lang="ja-JP" altLang="en-US" dirty="0"/>
              <a:t>浮動小数点例</a:t>
            </a:r>
            <a:endParaRPr lang="en-US" altLang="ja-JP" dirty="0"/>
          </a:p>
          <a:p>
            <a:pPr marL="0" indent="0">
              <a:buNone/>
            </a:pPr>
            <a:r>
              <a:rPr lang="en-US" altLang="ja-JP" dirty="0"/>
              <a:t>f</a:t>
            </a:r>
            <a:r>
              <a:rPr kumimoji="1" lang="en-US" altLang="ja-JP" dirty="0"/>
              <a:t>loat</a:t>
            </a:r>
            <a:r>
              <a:rPr lang="ja-JP" altLang="en-US" dirty="0"/>
              <a:t> </a:t>
            </a:r>
            <a:r>
              <a:rPr lang="en-US" altLang="ja-JP" dirty="0"/>
              <a:t>pi</a:t>
            </a:r>
            <a:r>
              <a:rPr lang="ja-JP" altLang="en-US" dirty="0"/>
              <a:t> </a:t>
            </a:r>
            <a:r>
              <a:rPr lang="en-US" altLang="ja-JP" dirty="0"/>
              <a:t>=</a:t>
            </a:r>
            <a:r>
              <a:rPr lang="ja-JP" altLang="en-US" dirty="0"/>
              <a:t> </a:t>
            </a:r>
            <a:r>
              <a:rPr lang="en-US" altLang="ja-JP" dirty="0"/>
              <a:t>3.14;</a:t>
            </a:r>
            <a:endParaRPr kumimoji="1" lang="en-US" altLang="ja-JP" dirty="0"/>
          </a:p>
          <a:p>
            <a:pPr>
              <a:buFont typeface="Wingdings" panose="05000000000000000000" pitchFamily="2" charset="2"/>
              <a:buChar char="Ø"/>
            </a:pPr>
            <a:endParaRPr kumimoji="1" lang="en-US" altLang="ja-JP" dirty="0"/>
          </a:p>
          <a:p>
            <a:pPr>
              <a:buFont typeface="Wingdings" panose="05000000000000000000" pitchFamily="2" charset="2"/>
              <a:buChar char="Ø"/>
            </a:pPr>
            <a:r>
              <a:rPr kumimoji="1" lang="ja-JP" altLang="en-US" dirty="0"/>
              <a:t>文字列</a:t>
            </a:r>
            <a:r>
              <a:rPr lang="ja-JP" altLang="en-US" dirty="0"/>
              <a:t>例</a:t>
            </a:r>
            <a:endParaRPr kumimoji="1" lang="en-US" altLang="ja-JP" dirty="0"/>
          </a:p>
          <a:p>
            <a:pPr marL="0" indent="0">
              <a:buNone/>
            </a:pPr>
            <a:r>
              <a:rPr kumimoji="1" lang="en-US" altLang="ja-JP" dirty="0"/>
              <a:t>String </a:t>
            </a:r>
            <a:r>
              <a:rPr kumimoji="1" lang="en-US" altLang="ja-JP" dirty="0" err="1"/>
              <a:t>tmp</a:t>
            </a:r>
            <a:r>
              <a:rPr kumimoji="1" lang="en-US" altLang="ja-JP" dirty="0"/>
              <a:t> = “sample”;</a:t>
            </a:r>
            <a:endParaRPr kumimoji="1" lang="ja-JP" altLang="en-US" dirty="0"/>
          </a:p>
        </p:txBody>
      </p:sp>
      <p:sp>
        <p:nvSpPr>
          <p:cNvPr id="4" name="コンテンツ プレースホルダー 3">
            <a:extLst>
              <a:ext uri="{FF2B5EF4-FFF2-40B4-BE49-F238E27FC236}">
                <a16:creationId xmlns:a16="http://schemas.microsoft.com/office/drawing/2014/main" id="{6C1444AF-9825-27F9-6358-2F159683FA2B}"/>
              </a:ext>
            </a:extLst>
          </p:cNvPr>
          <p:cNvSpPr>
            <a:spLocks noGrp="1"/>
          </p:cNvSpPr>
          <p:nvPr>
            <p:ph sz="half" idx="2"/>
          </p:nvPr>
        </p:nvSpPr>
        <p:spPr/>
        <p:txBody>
          <a:bodyPr>
            <a:normAutofit lnSpcReduction="10000"/>
          </a:bodyPr>
          <a:lstStyle/>
          <a:p>
            <a:r>
              <a:rPr lang="en-US" altLang="ja-JP" dirty="0"/>
              <a:t>Python</a:t>
            </a:r>
          </a:p>
          <a:p>
            <a:pPr>
              <a:buFont typeface="Wingdings" panose="05000000000000000000" pitchFamily="2" charset="2"/>
              <a:buChar char="Ø"/>
            </a:pPr>
            <a:r>
              <a:rPr kumimoji="1" lang="ja-JP" altLang="en-US" dirty="0"/>
              <a:t>整数例</a:t>
            </a:r>
            <a:endParaRPr kumimoji="1" lang="en-US" altLang="ja-JP" dirty="0"/>
          </a:p>
          <a:p>
            <a:pPr marL="0" indent="0">
              <a:buNone/>
            </a:pPr>
            <a:r>
              <a:rPr kumimoji="1" lang="en-US" altLang="ja-JP" dirty="0"/>
              <a:t>a = 1</a:t>
            </a:r>
          </a:p>
          <a:p>
            <a:pPr>
              <a:buFont typeface="Wingdings" panose="05000000000000000000" pitchFamily="2" charset="2"/>
              <a:buChar char="Ø"/>
            </a:pPr>
            <a:endParaRPr lang="en-US" altLang="ja-JP" dirty="0"/>
          </a:p>
          <a:p>
            <a:pPr>
              <a:buFont typeface="Wingdings" panose="05000000000000000000" pitchFamily="2" charset="2"/>
              <a:buChar char="Ø"/>
            </a:pPr>
            <a:r>
              <a:rPr lang="ja-JP" altLang="en-US" dirty="0"/>
              <a:t>浮動小数点例</a:t>
            </a:r>
            <a:endParaRPr lang="en-US" altLang="ja-JP" dirty="0"/>
          </a:p>
          <a:p>
            <a:pPr marL="0" indent="0">
              <a:buNone/>
            </a:pPr>
            <a:r>
              <a:rPr lang="en-US" altLang="ja-JP" dirty="0"/>
              <a:t>pi</a:t>
            </a:r>
            <a:r>
              <a:rPr lang="ja-JP" altLang="en-US" dirty="0"/>
              <a:t> </a:t>
            </a:r>
            <a:r>
              <a:rPr lang="en-US" altLang="ja-JP" dirty="0"/>
              <a:t>=</a:t>
            </a:r>
            <a:r>
              <a:rPr lang="ja-JP" altLang="en-US" dirty="0"/>
              <a:t> </a:t>
            </a:r>
            <a:r>
              <a:rPr lang="en-US" altLang="ja-JP" dirty="0"/>
              <a:t>3.14</a:t>
            </a:r>
            <a:endParaRPr kumimoji="1" lang="en-US" altLang="ja-JP" dirty="0"/>
          </a:p>
          <a:p>
            <a:pPr>
              <a:buFont typeface="Wingdings" panose="05000000000000000000" pitchFamily="2" charset="2"/>
              <a:buChar char="Ø"/>
            </a:pPr>
            <a:endParaRPr kumimoji="1" lang="en-US" altLang="ja-JP" dirty="0"/>
          </a:p>
          <a:p>
            <a:pPr>
              <a:buFont typeface="Wingdings" panose="05000000000000000000" pitchFamily="2" charset="2"/>
              <a:buChar char="Ø"/>
            </a:pPr>
            <a:r>
              <a:rPr kumimoji="1" lang="ja-JP" altLang="en-US" dirty="0"/>
              <a:t>文字列例</a:t>
            </a:r>
            <a:endParaRPr kumimoji="1" lang="en-US" altLang="ja-JP" dirty="0"/>
          </a:p>
          <a:p>
            <a:pPr marL="0" indent="0">
              <a:buNone/>
            </a:pPr>
            <a:r>
              <a:rPr kumimoji="1" lang="en-US" altLang="ja-JP" dirty="0" err="1"/>
              <a:t>tmp</a:t>
            </a:r>
            <a:r>
              <a:rPr kumimoji="1" lang="en-US" altLang="ja-JP" dirty="0"/>
              <a:t> = “sample”</a:t>
            </a:r>
            <a:endParaRPr lang="ja-JP" altLang="en-US" dirty="0"/>
          </a:p>
        </p:txBody>
      </p:sp>
    </p:spTree>
    <p:extLst>
      <p:ext uri="{BB962C8B-B14F-4D97-AF65-F5344CB8AC3E}">
        <p14:creationId xmlns:p14="http://schemas.microsoft.com/office/powerpoint/2010/main" val="3615367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57F6D156-6CE6-360B-CDA0-7E06B7376D96}"/>
              </a:ext>
            </a:extLst>
          </p:cNvPr>
          <p:cNvSpPr>
            <a:spLocks noGrp="1"/>
          </p:cNvSpPr>
          <p:nvPr>
            <p:ph type="title"/>
          </p:nvPr>
        </p:nvSpPr>
        <p:spPr/>
        <p:txBody>
          <a:bodyPr/>
          <a:lstStyle/>
          <a:p>
            <a:r>
              <a:rPr lang="ja-JP" altLang="en-US" dirty="0"/>
              <a:t>変数の処理</a:t>
            </a:r>
          </a:p>
        </p:txBody>
      </p:sp>
      <p:sp>
        <p:nvSpPr>
          <p:cNvPr id="8" name="コンテンツ プレースホルダー 7">
            <a:extLst>
              <a:ext uri="{FF2B5EF4-FFF2-40B4-BE49-F238E27FC236}">
                <a16:creationId xmlns:a16="http://schemas.microsoft.com/office/drawing/2014/main" id="{03E3301F-C6EA-955F-3EE4-9FB305D3D1EE}"/>
              </a:ext>
            </a:extLst>
          </p:cNvPr>
          <p:cNvSpPr>
            <a:spLocks noGrp="1"/>
          </p:cNvSpPr>
          <p:nvPr>
            <p:ph sz="half" idx="1"/>
          </p:nvPr>
        </p:nvSpPr>
        <p:spPr>
          <a:xfrm>
            <a:off x="838200" y="1825625"/>
            <a:ext cx="5181600" cy="4942434"/>
          </a:xfrm>
        </p:spPr>
        <p:txBody>
          <a:bodyPr>
            <a:normAutofit/>
          </a:bodyPr>
          <a:lstStyle/>
          <a:p>
            <a:r>
              <a:rPr lang="en-US" altLang="ja-JP" dirty="0"/>
              <a:t>Java</a:t>
            </a:r>
            <a:r>
              <a:rPr lang="ja-JP" altLang="en-US" dirty="0"/>
              <a:t>での計算</a:t>
            </a:r>
            <a:endParaRPr lang="en-US" altLang="ja-JP" dirty="0"/>
          </a:p>
          <a:p>
            <a:pPr>
              <a:buFont typeface="Wingdings" panose="05000000000000000000" pitchFamily="2" charset="2"/>
              <a:buChar char="Ø"/>
            </a:pPr>
            <a:r>
              <a:rPr lang="ja-JP" altLang="en-US" dirty="0"/>
              <a:t>除算</a:t>
            </a:r>
            <a:endParaRPr lang="en-US" altLang="ja-JP" dirty="0"/>
          </a:p>
          <a:p>
            <a:pPr marL="0" indent="0">
              <a:buNone/>
            </a:pPr>
            <a:r>
              <a:rPr lang="en-US" altLang="ja-JP" dirty="0"/>
              <a:t>float a = 1.0 / 2.0;</a:t>
            </a:r>
          </a:p>
          <a:p>
            <a:pPr marL="0" indent="0">
              <a:buNone/>
            </a:pPr>
            <a:endParaRPr lang="en-US" altLang="ja-JP" dirty="0"/>
          </a:p>
          <a:p>
            <a:pPr>
              <a:buFont typeface="Wingdings" panose="05000000000000000000" pitchFamily="2" charset="2"/>
              <a:buChar char="Ø"/>
            </a:pPr>
            <a:r>
              <a:rPr lang="ja-JP" altLang="en-US" dirty="0"/>
              <a:t>除算</a:t>
            </a:r>
            <a:r>
              <a:rPr lang="en-US" altLang="ja-JP" dirty="0"/>
              <a:t>(</a:t>
            </a:r>
            <a:r>
              <a:rPr lang="ja-JP" altLang="en-US" dirty="0"/>
              <a:t>小数点以下切り捨て</a:t>
            </a:r>
            <a:r>
              <a:rPr lang="en-US" altLang="ja-JP" dirty="0"/>
              <a:t>)</a:t>
            </a:r>
          </a:p>
          <a:p>
            <a:pPr marL="0" indent="0">
              <a:buNone/>
            </a:pPr>
            <a:r>
              <a:rPr lang="en-US" altLang="ja-JP" dirty="0"/>
              <a:t>int a = 4 / 2;</a:t>
            </a:r>
          </a:p>
          <a:p>
            <a:pPr marL="0" indent="0">
              <a:buNone/>
            </a:pPr>
            <a:endParaRPr lang="en-US" altLang="ja-JP" dirty="0"/>
          </a:p>
          <a:p>
            <a:pPr>
              <a:buFont typeface="Wingdings" panose="05000000000000000000" pitchFamily="2" charset="2"/>
              <a:buChar char="Ø"/>
            </a:pPr>
            <a:r>
              <a:rPr lang="ja-JP" altLang="en-US" dirty="0"/>
              <a:t>累乗</a:t>
            </a:r>
            <a:endParaRPr lang="en-US" altLang="ja-JP" dirty="0"/>
          </a:p>
          <a:p>
            <a:pPr marL="0" indent="0">
              <a:buNone/>
            </a:pPr>
            <a:r>
              <a:rPr lang="en-US" altLang="ja-JP" dirty="0"/>
              <a:t>int a = </a:t>
            </a:r>
            <a:r>
              <a:rPr lang="en-US" altLang="ja-JP" dirty="0" err="1"/>
              <a:t>Math.pow</a:t>
            </a:r>
            <a:r>
              <a:rPr lang="en-US" altLang="ja-JP" dirty="0"/>
              <a:t>(2, 10);</a:t>
            </a:r>
          </a:p>
        </p:txBody>
      </p:sp>
      <p:sp>
        <p:nvSpPr>
          <p:cNvPr id="9" name="コンテンツ プレースホルダー 8">
            <a:extLst>
              <a:ext uri="{FF2B5EF4-FFF2-40B4-BE49-F238E27FC236}">
                <a16:creationId xmlns:a16="http://schemas.microsoft.com/office/drawing/2014/main" id="{43C98374-3970-C6AE-0F8B-C3837F0881C6}"/>
              </a:ext>
            </a:extLst>
          </p:cNvPr>
          <p:cNvSpPr>
            <a:spLocks noGrp="1"/>
          </p:cNvSpPr>
          <p:nvPr>
            <p:ph sz="half" idx="2"/>
          </p:nvPr>
        </p:nvSpPr>
        <p:spPr>
          <a:xfrm>
            <a:off x="6172200" y="1825624"/>
            <a:ext cx="5181600" cy="4942433"/>
          </a:xfrm>
        </p:spPr>
        <p:txBody>
          <a:bodyPr>
            <a:normAutofit/>
          </a:bodyPr>
          <a:lstStyle/>
          <a:p>
            <a:r>
              <a:rPr lang="en-US" altLang="ja-JP" dirty="0"/>
              <a:t>Python</a:t>
            </a:r>
            <a:r>
              <a:rPr lang="ja-JP" altLang="en-US" dirty="0"/>
              <a:t>での計算</a:t>
            </a:r>
            <a:endParaRPr lang="en-US" altLang="ja-JP" dirty="0"/>
          </a:p>
          <a:p>
            <a:pPr>
              <a:buFont typeface="Wingdings" panose="05000000000000000000" pitchFamily="2" charset="2"/>
              <a:buChar char="Ø"/>
            </a:pPr>
            <a:r>
              <a:rPr lang="ja-JP" altLang="en-US" dirty="0"/>
              <a:t>除算</a:t>
            </a:r>
            <a:endParaRPr lang="en-US" altLang="ja-JP" dirty="0"/>
          </a:p>
          <a:p>
            <a:pPr marL="0" indent="0">
              <a:buNone/>
            </a:pPr>
            <a:r>
              <a:rPr lang="en-US" altLang="ja-JP" dirty="0"/>
              <a:t>a = 1 / 2</a:t>
            </a:r>
          </a:p>
          <a:p>
            <a:pPr marL="0" indent="0">
              <a:buNone/>
            </a:pPr>
            <a:endParaRPr lang="en-US" altLang="ja-JP" dirty="0"/>
          </a:p>
          <a:p>
            <a:pPr>
              <a:buFont typeface="Wingdings" panose="05000000000000000000" pitchFamily="2" charset="2"/>
              <a:buChar char="Ø"/>
            </a:pPr>
            <a:r>
              <a:rPr lang="ja-JP" altLang="en-US" dirty="0"/>
              <a:t>除算</a:t>
            </a:r>
            <a:r>
              <a:rPr lang="en-US" altLang="ja-JP" dirty="0"/>
              <a:t>(</a:t>
            </a:r>
            <a:r>
              <a:rPr lang="ja-JP" altLang="en-US" dirty="0"/>
              <a:t>小数点以下切り捨て</a:t>
            </a:r>
            <a:r>
              <a:rPr lang="en-US" altLang="ja-JP" dirty="0"/>
              <a:t>)</a:t>
            </a:r>
          </a:p>
          <a:p>
            <a:pPr marL="0" indent="0">
              <a:buNone/>
            </a:pPr>
            <a:r>
              <a:rPr lang="en-US" altLang="ja-JP" dirty="0"/>
              <a:t>a = 4 // 2</a:t>
            </a:r>
          </a:p>
          <a:p>
            <a:pPr marL="0" indent="0">
              <a:buNone/>
            </a:pPr>
            <a:endParaRPr lang="en-US" altLang="ja-JP" dirty="0"/>
          </a:p>
          <a:p>
            <a:pPr>
              <a:buFont typeface="Wingdings" panose="05000000000000000000" pitchFamily="2" charset="2"/>
              <a:buChar char="Ø"/>
            </a:pPr>
            <a:r>
              <a:rPr lang="ja-JP" altLang="en-US" dirty="0"/>
              <a:t>累乗</a:t>
            </a:r>
            <a:endParaRPr lang="en-US" altLang="ja-JP" dirty="0"/>
          </a:p>
          <a:p>
            <a:pPr marL="0" indent="0">
              <a:buNone/>
            </a:pPr>
            <a:r>
              <a:rPr lang="en-US" altLang="ja-JP" dirty="0"/>
              <a:t>a = 2 ** 10</a:t>
            </a:r>
          </a:p>
          <a:p>
            <a:pPr marL="0" indent="0">
              <a:buNone/>
            </a:pPr>
            <a:endParaRPr lang="ja-JP" altLang="en-US" dirty="0"/>
          </a:p>
        </p:txBody>
      </p:sp>
    </p:spTree>
    <p:extLst>
      <p:ext uri="{BB962C8B-B14F-4D97-AF65-F5344CB8AC3E}">
        <p14:creationId xmlns:p14="http://schemas.microsoft.com/office/powerpoint/2010/main" val="3005204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6D796A-162C-E0F5-A0FF-0AF7374AA233}"/>
              </a:ext>
            </a:extLst>
          </p:cNvPr>
          <p:cNvSpPr>
            <a:spLocks noGrp="1"/>
          </p:cNvSpPr>
          <p:nvPr>
            <p:ph type="title"/>
          </p:nvPr>
        </p:nvSpPr>
        <p:spPr/>
        <p:txBody>
          <a:bodyPr/>
          <a:lstStyle/>
          <a:p>
            <a:r>
              <a:rPr kumimoji="1" lang="ja-JP" altLang="en-US" dirty="0"/>
              <a:t>変数の処理</a:t>
            </a:r>
          </a:p>
        </p:txBody>
      </p:sp>
      <p:sp>
        <p:nvSpPr>
          <p:cNvPr id="5" name="コンテンツ プレースホルダー 4">
            <a:extLst>
              <a:ext uri="{FF2B5EF4-FFF2-40B4-BE49-F238E27FC236}">
                <a16:creationId xmlns:a16="http://schemas.microsoft.com/office/drawing/2014/main" id="{1EDEABE8-5F0C-5D08-FB50-07211FC9DA57}"/>
              </a:ext>
            </a:extLst>
          </p:cNvPr>
          <p:cNvSpPr>
            <a:spLocks noGrp="1"/>
          </p:cNvSpPr>
          <p:nvPr>
            <p:ph idx="1"/>
          </p:nvPr>
        </p:nvSpPr>
        <p:spPr/>
        <p:txBody>
          <a:bodyPr/>
          <a:lstStyle/>
          <a:p>
            <a:r>
              <a:rPr lang="ja-JP" altLang="en-US" dirty="0"/>
              <a:t>文字列の連結</a:t>
            </a:r>
            <a:endParaRPr lang="en-US" altLang="ja-JP" dirty="0"/>
          </a:p>
          <a:p>
            <a:pPr marL="0" indent="0">
              <a:buNone/>
            </a:pPr>
            <a:r>
              <a:rPr lang="ja-JP" altLang="en-US" dirty="0"/>
              <a:t>文字列を連結には算術記号の</a:t>
            </a:r>
            <a:r>
              <a:rPr lang="en-US" altLang="ja-JP" dirty="0"/>
              <a:t>+</a:t>
            </a:r>
            <a:r>
              <a:rPr lang="ja-JP" altLang="en-US" dirty="0"/>
              <a:t>を用いる</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r>
              <a:rPr lang="ja-JP" altLang="en-US" dirty="0"/>
              <a:t>文字列の置換</a:t>
            </a:r>
            <a:endParaRPr lang="en-US" altLang="ja-JP" dirty="0"/>
          </a:p>
          <a:p>
            <a:pPr marL="0" indent="0">
              <a:buNone/>
            </a:pPr>
            <a:r>
              <a:rPr lang="ja-JP" altLang="en-US" dirty="0"/>
              <a:t>文字列を置換する場合は</a:t>
            </a:r>
            <a:r>
              <a:rPr lang="en-US" altLang="ja-JP" dirty="0"/>
              <a:t>replace</a:t>
            </a:r>
            <a:r>
              <a:rPr lang="ja-JP" altLang="en-US" dirty="0"/>
              <a:t>を用いる</a:t>
            </a:r>
            <a:endParaRPr lang="en-US" altLang="ja-JP" dirty="0"/>
          </a:p>
          <a:p>
            <a:pPr marL="0" indent="0">
              <a:buNone/>
            </a:pPr>
            <a:endParaRPr lang="ja-JP" altLang="en-US" dirty="0"/>
          </a:p>
        </p:txBody>
      </p:sp>
      <p:pic>
        <p:nvPicPr>
          <p:cNvPr id="7" name="図 6">
            <a:extLst>
              <a:ext uri="{FF2B5EF4-FFF2-40B4-BE49-F238E27FC236}">
                <a16:creationId xmlns:a16="http://schemas.microsoft.com/office/drawing/2014/main" id="{2E722B6A-2F96-52A5-A0DC-DCD2810361F3}"/>
              </a:ext>
            </a:extLst>
          </p:cNvPr>
          <p:cNvPicPr>
            <a:picLocks noChangeAspect="1"/>
          </p:cNvPicPr>
          <p:nvPr/>
        </p:nvPicPr>
        <p:blipFill>
          <a:blip r:embed="rId3"/>
          <a:stretch>
            <a:fillRect/>
          </a:stretch>
        </p:blipFill>
        <p:spPr>
          <a:xfrm>
            <a:off x="1089086" y="2781210"/>
            <a:ext cx="3172268" cy="1295581"/>
          </a:xfrm>
          <a:prstGeom prst="rect">
            <a:avLst/>
          </a:prstGeom>
        </p:spPr>
      </p:pic>
      <p:pic>
        <p:nvPicPr>
          <p:cNvPr id="9" name="図 8">
            <a:extLst>
              <a:ext uri="{FF2B5EF4-FFF2-40B4-BE49-F238E27FC236}">
                <a16:creationId xmlns:a16="http://schemas.microsoft.com/office/drawing/2014/main" id="{56CA5F84-97D2-BCBE-D70A-DEF3AFE058F7}"/>
              </a:ext>
            </a:extLst>
          </p:cNvPr>
          <p:cNvPicPr>
            <a:picLocks noChangeAspect="1"/>
          </p:cNvPicPr>
          <p:nvPr/>
        </p:nvPicPr>
        <p:blipFill>
          <a:blip r:embed="rId4"/>
          <a:stretch>
            <a:fillRect/>
          </a:stretch>
        </p:blipFill>
        <p:spPr>
          <a:xfrm>
            <a:off x="6646225" y="3243236"/>
            <a:ext cx="1981477" cy="371527"/>
          </a:xfrm>
          <a:prstGeom prst="rect">
            <a:avLst/>
          </a:prstGeom>
        </p:spPr>
      </p:pic>
      <p:cxnSp>
        <p:nvCxnSpPr>
          <p:cNvPr id="11" name="直線矢印コネクタ 10">
            <a:extLst>
              <a:ext uri="{FF2B5EF4-FFF2-40B4-BE49-F238E27FC236}">
                <a16:creationId xmlns:a16="http://schemas.microsoft.com/office/drawing/2014/main" id="{47BF50ED-014E-4FC0-C981-850D0E370AE1}"/>
              </a:ext>
            </a:extLst>
          </p:cNvPr>
          <p:cNvCxnSpPr>
            <a:stCxn id="7" idx="3"/>
            <a:endCxn id="9" idx="1"/>
          </p:cNvCxnSpPr>
          <p:nvPr/>
        </p:nvCxnSpPr>
        <p:spPr>
          <a:xfrm flipV="1">
            <a:off x="4261354" y="3429000"/>
            <a:ext cx="2384871"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図 12">
            <a:extLst>
              <a:ext uri="{FF2B5EF4-FFF2-40B4-BE49-F238E27FC236}">
                <a16:creationId xmlns:a16="http://schemas.microsoft.com/office/drawing/2014/main" id="{FF49BFBD-9B60-1FDC-6970-D261809F8C99}"/>
              </a:ext>
            </a:extLst>
          </p:cNvPr>
          <p:cNvPicPr>
            <a:picLocks noChangeAspect="1"/>
          </p:cNvPicPr>
          <p:nvPr/>
        </p:nvPicPr>
        <p:blipFill>
          <a:blip r:embed="rId5"/>
          <a:stretch>
            <a:fillRect/>
          </a:stretch>
        </p:blipFill>
        <p:spPr>
          <a:xfrm>
            <a:off x="1022554" y="5438246"/>
            <a:ext cx="4382112" cy="981212"/>
          </a:xfrm>
          <a:prstGeom prst="rect">
            <a:avLst/>
          </a:prstGeom>
        </p:spPr>
      </p:pic>
      <p:pic>
        <p:nvPicPr>
          <p:cNvPr id="15" name="図 14">
            <a:extLst>
              <a:ext uri="{FF2B5EF4-FFF2-40B4-BE49-F238E27FC236}">
                <a16:creationId xmlns:a16="http://schemas.microsoft.com/office/drawing/2014/main" id="{2094E8BE-C326-1E16-3072-F133E37F65E6}"/>
              </a:ext>
            </a:extLst>
          </p:cNvPr>
          <p:cNvPicPr>
            <a:picLocks noChangeAspect="1"/>
          </p:cNvPicPr>
          <p:nvPr/>
        </p:nvPicPr>
        <p:blipFill>
          <a:blip r:embed="rId6"/>
          <a:stretch>
            <a:fillRect/>
          </a:stretch>
        </p:blipFill>
        <p:spPr>
          <a:xfrm>
            <a:off x="6646225" y="5743088"/>
            <a:ext cx="2324424" cy="371527"/>
          </a:xfrm>
          <a:prstGeom prst="rect">
            <a:avLst/>
          </a:prstGeom>
        </p:spPr>
      </p:pic>
      <p:cxnSp>
        <p:nvCxnSpPr>
          <p:cNvPr id="17" name="直線矢印コネクタ 16">
            <a:extLst>
              <a:ext uri="{FF2B5EF4-FFF2-40B4-BE49-F238E27FC236}">
                <a16:creationId xmlns:a16="http://schemas.microsoft.com/office/drawing/2014/main" id="{C3F98920-25E2-12F2-4CA2-F858D1C9E34C}"/>
              </a:ext>
            </a:extLst>
          </p:cNvPr>
          <p:cNvCxnSpPr>
            <a:stCxn id="13" idx="3"/>
            <a:endCxn id="15" idx="1"/>
          </p:cNvCxnSpPr>
          <p:nvPr/>
        </p:nvCxnSpPr>
        <p:spPr>
          <a:xfrm>
            <a:off x="5404666" y="5928852"/>
            <a:ext cx="12415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9830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06F73E-B984-089D-B5B2-451A026814F8}"/>
              </a:ext>
            </a:extLst>
          </p:cNvPr>
          <p:cNvSpPr>
            <a:spLocks noGrp="1"/>
          </p:cNvSpPr>
          <p:nvPr>
            <p:ph type="title"/>
          </p:nvPr>
        </p:nvSpPr>
        <p:spPr/>
        <p:txBody>
          <a:bodyPr/>
          <a:lstStyle/>
          <a:p>
            <a:r>
              <a:rPr lang="ja-JP" altLang="en-US" dirty="0"/>
              <a:t>変数の処理</a:t>
            </a:r>
            <a:endParaRPr kumimoji="1" lang="ja-JP" altLang="en-US" dirty="0"/>
          </a:p>
        </p:txBody>
      </p:sp>
      <p:sp>
        <p:nvSpPr>
          <p:cNvPr id="3" name="コンテンツ プレースホルダー 2">
            <a:extLst>
              <a:ext uri="{FF2B5EF4-FFF2-40B4-BE49-F238E27FC236}">
                <a16:creationId xmlns:a16="http://schemas.microsoft.com/office/drawing/2014/main" id="{468AA622-77C3-F8DD-1253-4485DDC6E5A5}"/>
              </a:ext>
            </a:extLst>
          </p:cNvPr>
          <p:cNvSpPr>
            <a:spLocks noGrp="1"/>
          </p:cNvSpPr>
          <p:nvPr>
            <p:ph sz="half" idx="1"/>
          </p:nvPr>
        </p:nvSpPr>
        <p:spPr>
          <a:xfrm>
            <a:off x="637674" y="1825625"/>
            <a:ext cx="5382126" cy="4803776"/>
          </a:xfrm>
        </p:spPr>
        <p:txBody>
          <a:bodyPr>
            <a:normAutofit/>
          </a:bodyPr>
          <a:lstStyle/>
          <a:p>
            <a:r>
              <a:rPr kumimoji="1" lang="en-US" altLang="ja-JP" dirty="0"/>
              <a:t>Java</a:t>
            </a:r>
            <a:r>
              <a:rPr kumimoji="1" lang="ja-JP" altLang="en-US" dirty="0"/>
              <a:t>での型変換</a:t>
            </a:r>
            <a:endParaRPr kumimoji="1" lang="en-US" altLang="ja-JP" dirty="0"/>
          </a:p>
          <a:p>
            <a:pPr>
              <a:buFont typeface="Wingdings" panose="05000000000000000000" pitchFamily="2" charset="2"/>
              <a:buChar char="Ø"/>
            </a:pPr>
            <a:r>
              <a:rPr lang="ja-JP" altLang="en-US" dirty="0"/>
              <a:t>浮動小数点から変換</a:t>
            </a:r>
            <a:endParaRPr lang="en-US" altLang="ja-JP" dirty="0"/>
          </a:p>
          <a:p>
            <a:pPr marL="0" indent="0">
              <a:buNone/>
            </a:pPr>
            <a:r>
              <a:rPr lang="en-US" altLang="ja-JP" sz="2400" dirty="0"/>
              <a:t>float pi = 3.14:</a:t>
            </a:r>
          </a:p>
          <a:p>
            <a:pPr marL="0" indent="0">
              <a:buNone/>
            </a:pPr>
            <a:r>
              <a:rPr lang="en-US" altLang="ja-JP" sz="2400" dirty="0"/>
              <a:t>i</a:t>
            </a:r>
            <a:r>
              <a:rPr kumimoji="1" lang="en-US" altLang="ja-JP" sz="2400" dirty="0"/>
              <a:t>nt </a:t>
            </a:r>
            <a:r>
              <a:rPr kumimoji="1" lang="en-US" altLang="ja-JP" sz="2400" dirty="0" err="1"/>
              <a:t>pi_int</a:t>
            </a:r>
            <a:r>
              <a:rPr kumimoji="1" lang="en-US" altLang="ja-JP" sz="2400" dirty="0"/>
              <a:t> = (int)pi:</a:t>
            </a:r>
          </a:p>
          <a:p>
            <a:pPr marL="0" indent="0">
              <a:buNone/>
            </a:pPr>
            <a:r>
              <a:rPr lang="en-US" altLang="ja-JP" sz="2400" dirty="0"/>
              <a:t>String </a:t>
            </a:r>
            <a:r>
              <a:rPr lang="en-US" altLang="ja-JP" sz="2400" dirty="0" err="1"/>
              <a:t>pi_str</a:t>
            </a:r>
            <a:r>
              <a:rPr lang="en-US" altLang="ja-JP" sz="2400" dirty="0"/>
              <a:t> = </a:t>
            </a:r>
            <a:r>
              <a:rPr lang="en-US" altLang="ja-JP" sz="2400" dirty="0" err="1"/>
              <a:t>String.valueOf</a:t>
            </a:r>
            <a:r>
              <a:rPr lang="en-US" altLang="ja-JP" sz="2400" dirty="0"/>
              <a:t>(pi);</a:t>
            </a:r>
          </a:p>
          <a:p>
            <a:pPr marL="0" indent="0">
              <a:buNone/>
            </a:pPr>
            <a:endParaRPr kumimoji="1" lang="en-US" altLang="ja-JP" dirty="0"/>
          </a:p>
          <a:p>
            <a:pPr>
              <a:buFont typeface="Wingdings" panose="05000000000000000000" pitchFamily="2" charset="2"/>
              <a:buChar char="Ø"/>
            </a:pPr>
            <a:r>
              <a:rPr kumimoji="1" lang="ja-JP" altLang="en-US" dirty="0"/>
              <a:t>文字列から変換</a:t>
            </a:r>
            <a:endParaRPr kumimoji="1" lang="en-US" altLang="ja-JP" dirty="0"/>
          </a:p>
          <a:p>
            <a:pPr marL="0" indent="0">
              <a:buNone/>
            </a:pPr>
            <a:r>
              <a:rPr lang="en-US" altLang="ja-JP" sz="2400" dirty="0"/>
              <a:t>i</a:t>
            </a:r>
            <a:r>
              <a:rPr kumimoji="1" lang="en-US" altLang="ja-JP" sz="2400" dirty="0"/>
              <a:t>nt </a:t>
            </a:r>
            <a:r>
              <a:rPr kumimoji="1" lang="en-US" altLang="ja-JP" sz="2400" dirty="0" err="1"/>
              <a:t>pi_int</a:t>
            </a:r>
            <a:r>
              <a:rPr kumimoji="1" lang="en-US" altLang="ja-JP" sz="2400" dirty="0"/>
              <a:t> = </a:t>
            </a:r>
            <a:r>
              <a:rPr kumimoji="1" lang="en-US" altLang="ja-JP" sz="2400" dirty="0" err="1"/>
              <a:t>Integer.parseInt</a:t>
            </a:r>
            <a:r>
              <a:rPr kumimoji="1" lang="en-US" altLang="ja-JP" sz="2400" dirty="0"/>
              <a:t>(“3.14”);</a:t>
            </a:r>
          </a:p>
          <a:p>
            <a:pPr marL="0" indent="0">
              <a:buNone/>
            </a:pPr>
            <a:r>
              <a:rPr lang="en-US" altLang="ja-JP" sz="2400" dirty="0"/>
              <a:t>float pi = </a:t>
            </a:r>
            <a:r>
              <a:rPr lang="en-US" altLang="ja-JP" sz="2400" dirty="0" err="1"/>
              <a:t>Float.parseFloat</a:t>
            </a:r>
            <a:r>
              <a:rPr lang="en-US" altLang="ja-JP" sz="2400" dirty="0"/>
              <a:t>(“3.14”);</a:t>
            </a:r>
          </a:p>
          <a:p>
            <a:pPr marL="0" indent="0">
              <a:buNone/>
            </a:pPr>
            <a:endParaRPr kumimoji="1" lang="en-US" altLang="ja-JP" sz="2400" dirty="0"/>
          </a:p>
        </p:txBody>
      </p:sp>
      <p:sp>
        <p:nvSpPr>
          <p:cNvPr id="4" name="コンテンツ プレースホルダー 3">
            <a:extLst>
              <a:ext uri="{FF2B5EF4-FFF2-40B4-BE49-F238E27FC236}">
                <a16:creationId xmlns:a16="http://schemas.microsoft.com/office/drawing/2014/main" id="{6F2C88A3-82D0-4A86-3619-CA362D2EAA43}"/>
              </a:ext>
            </a:extLst>
          </p:cNvPr>
          <p:cNvSpPr>
            <a:spLocks noGrp="1"/>
          </p:cNvSpPr>
          <p:nvPr>
            <p:ph sz="half" idx="2"/>
          </p:nvPr>
        </p:nvSpPr>
        <p:spPr>
          <a:xfrm>
            <a:off x="6172200" y="1825624"/>
            <a:ext cx="5181600" cy="5032376"/>
          </a:xfrm>
        </p:spPr>
        <p:txBody>
          <a:bodyPr>
            <a:normAutofit/>
          </a:bodyPr>
          <a:lstStyle/>
          <a:p>
            <a:r>
              <a:rPr kumimoji="1" lang="en-US" altLang="ja-JP" dirty="0"/>
              <a:t>Python</a:t>
            </a:r>
            <a:r>
              <a:rPr kumimoji="1" lang="ja-JP" altLang="en-US" dirty="0"/>
              <a:t>での型変換</a:t>
            </a:r>
            <a:endParaRPr kumimoji="1" lang="en-US" altLang="ja-JP" dirty="0"/>
          </a:p>
          <a:p>
            <a:pPr>
              <a:buFont typeface="Wingdings" panose="05000000000000000000" pitchFamily="2" charset="2"/>
              <a:buChar char="Ø"/>
            </a:pPr>
            <a:r>
              <a:rPr lang="ja-JP" altLang="en-US" dirty="0"/>
              <a:t>浮動小数点から変換</a:t>
            </a:r>
            <a:endParaRPr lang="en-US" altLang="ja-JP" dirty="0"/>
          </a:p>
          <a:p>
            <a:pPr marL="0" indent="0">
              <a:buNone/>
            </a:pPr>
            <a:r>
              <a:rPr lang="en-US" altLang="ja-JP" sz="2400" dirty="0"/>
              <a:t>pi = 3.14:</a:t>
            </a:r>
          </a:p>
          <a:p>
            <a:pPr marL="0" indent="0">
              <a:buNone/>
            </a:pPr>
            <a:r>
              <a:rPr kumimoji="1" lang="en-US" altLang="ja-JP" sz="2400" dirty="0" err="1"/>
              <a:t>pi_int</a:t>
            </a:r>
            <a:r>
              <a:rPr kumimoji="1" lang="en-US" altLang="ja-JP" sz="2400" dirty="0"/>
              <a:t> = int(pi):</a:t>
            </a:r>
          </a:p>
          <a:p>
            <a:pPr marL="0" indent="0">
              <a:buNone/>
            </a:pPr>
            <a:r>
              <a:rPr lang="en-US" altLang="ja-JP" sz="2400" dirty="0" err="1"/>
              <a:t>pi_str</a:t>
            </a:r>
            <a:r>
              <a:rPr lang="en-US" altLang="ja-JP" sz="2400" dirty="0"/>
              <a:t> = str(pi);</a:t>
            </a:r>
          </a:p>
          <a:p>
            <a:pPr marL="0" indent="0">
              <a:buNone/>
            </a:pPr>
            <a:endParaRPr kumimoji="1" lang="en-US" altLang="ja-JP" sz="2400" dirty="0"/>
          </a:p>
          <a:p>
            <a:pPr>
              <a:buFont typeface="Wingdings" panose="05000000000000000000" pitchFamily="2" charset="2"/>
              <a:buChar char="Ø"/>
            </a:pPr>
            <a:r>
              <a:rPr kumimoji="1" lang="ja-JP" altLang="en-US" dirty="0"/>
              <a:t>文字列から変換</a:t>
            </a:r>
            <a:endParaRPr kumimoji="1" lang="en-US" altLang="ja-JP" dirty="0"/>
          </a:p>
          <a:p>
            <a:pPr marL="0" indent="0">
              <a:buNone/>
            </a:pPr>
            <a:r>
              <a:rPr kumimoji="1" lang="en-US" altLang="ja-JP" sz="2400" dirty="0" err="1"/>
              <a:t>pi_int</a:t>
            </a:r>
            <a:r>
              <a:rPr kumimoji="1" lang="en-US" altLang="ja-JP" sz="2400" dirty="0"/>
              <a:t> = int(“3.14”);</a:t>
            </a:r>
          </a:p>
          <a:p>
            <a:pPr marL="0" indent="0">
              <a:buNone/>
            </a:pPr>
            <a:r>
              <a:rPr lang="en-US" altLang="ja-JP" sz="2400" dirty="0"/>
              <a:t>pi = float(“3.14”);</a:t>
            </a:r>
          </a:p>
          <a:p>
            <a:pPr marL="0" indent="0">
              <a:buNone/>
            </a:pPr>
            <a:endParaRPr kumimoji="1" lang="ja-JP" altLang="en-US" dirty="0"/>
          </a:p>
        </p:txBody>
      </p:sp>
    </p:spTree>
    <p:extLst>
      <p:ext uri="{BB962C8B-B14F-4D97-AF65-F5344CB8AC3E}">
        <p14:creationId xmlns:p14="http://schemas.microsoft.com/office/powerpoint/2010/main" val="3539695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D0AA2CA9-965F-C027-3000-FC84D5ACD22C}"/>
              </a:ext>
            </a:extLst>
          </p:cNvPr>
          <p:cNvSpPr>
            <a:spLocks noGrp="1"/>
          </p:cNvSpPr>
          <p:nvPr>
            <p:ph type="title"/>
          </p:nvPr>
        </p:nvSpPr>
        <p:spPr/>
        <p:txBody>
          <a:bodyPr/>
          <a:lstStyle/>
          <a:p>
            <a:r>
              <a:rPr lang="ja-JP" altLang="en-US" dirty="0"/>
              <a:t>入力</a:t>
            </a:r>
          </a:p>
        </p:txBody>
      </p:sp>
      <p:sp>
        <p:nvSpPr>
          <p:cNvPr id="6" name="コンテンツ プレースホルダー 5">
            <a:extLst>
              <a:ext uri="{FF2B5EF4-FFF2-40B4-BE49-F238E27FC236}">
                <a16:creationId xmlns:a16="http://schemas.microsoft.com/office/drawing/2014/main" id="{CF8A113A-793D-214B-1C54-43F309158E5C}"/>
              </a:ext>
            </a:extLst>
          </p:cNvPr>
          <p:cNvSpPr>
            <a:spLocks noGrp="1"/>
          </p:cNvSpPr>
          <p:nvPr>
            <p:ph idx="1"/>
          </p:nvPr>
        </p:nvSpPr>
        <p:spPr/>
        <p:txBody>
          <a:bodyPr/>
          <a:lstStyle/>
          <a:p>
            <a:pPr marL="0" indent="0">
              <a:buNone/>
            </a:pPr>
            <a:r>
              <a:rPr lang="en-US" altLang="ja-JP" dirty="0"/>
              <a:t>Python</a:t>
            </a:r>
            <a:r>
              <a:rPr lang="ja-JP" altLang="en-US" dirty="0"/>
              <a:t>で入力を行う場合は</a:t>
            </a:r>
            <a:endParaRPr lang="en-US" altLang="ja-JP" dirty="0"/>
          </a:p>
          <a:p>
            <a:pPr marL="0" indent="0">
              <a:buNone/>
            </a:pPr>
            <a:endParaRPr lang="en-US" altLang="ja-JP" dirty="0"/>
          </a:p>
          <a:p>
            <a:pPr marL="0" indent="0" algn="ctr">
              <a:buNone/>
            </a:pPr>
            <a:r>
              <a:rPr lang="en-US" altLang="ja-JP" dirty="0"/>
              <a:t>input()</a:t>
            </a:r>
          </a:p>
          <a:p>
            <a:pPr marL="0" indent="0">
              <a:buNone/>
            </a:pPr>
            <a:endParaRPr lang="en-US" altLang="ja-JP" dirty="0"/>
          </a:p>
          <a:p>
            <a:pPr marL="0" indent="0">
              <a:buNone/>
            </a:pPr>
            <a:r>
              <a:rPr lang="ja-JP" altLang="en-US" dirty="0"/>
              <a:t>を用いる。</a:t>
            </a:r>
            <a:endParaRPr lang="en-US" altLang="ja-JP" dirty="0"/>
          </a:p>
          <a:p>
            <a:pPr marL="0" indent="0">
              <a:buNone/>
            </a:pPr>
            <a:r>
              <a:rPr lang="ja-JP" altLang="en-US" dirty="0"/>
              <a:t>ただし、入力した情報を保存するために変数に格納する</a:t>
            </a:r>
            <a:endParaRPr lang="en-US" altLang="ja-JP" dirty="0"/>
          </a:p>
        </p:txBody>
      </p:sp>
      <p:pic>
        <p:nvPicPr>
          <p:cNvPr id="10" name="図 9">
            <a:extLst>
              <a:ext uri="{FF2B5EF4-FFF2-40B4-BE49-F238E27FC236}">
                <a16:creationId xmlns:a16="http://schemas.microsoft.com/office/drawing/2014/main" id="{433EED27-83CA-60F0-9ABD-6D46CB195301}"/>
              </a:ext>
            </a:extLst>
          </p:cNvPr>
          <p:cNvPicPr>
            <a:picLocks noChangeAspect="1"/>
          </p:cNvPicPr>
          <p:nvPr/>
        </p:nvPicPr>
        <p:blipFill>
          <a:blip r:embed="rId3"/>
          <a:stretch>
            <a:fillRect/>
          </a:stretch>
        </p:blipFill>
        <p:spPr>
          <a:xfrm>
            <a:off x="7480093" y="5294781"/>
            <a:ext cx="3362794" cy="619211"/>
          </a:xfrm>
          <a:prstGeom prst="rect">
            <a:avLst/>
          </a:prstGeom>
        </p:spPr>
      </p:pic>
      <p:cxnSp>
        <p:nvCxnSpPr>
          <p:cNvPr id="12" name="直線矢印コネクタ 11">
            <a:extLst>
              <a:ext uri="{FF2B5EF4-FFF2-40B4-BE49-F238E27FC236}">
                <a16:creationId xmlns:a16="http://schemas.microsoft.com/office/drawing/2014/main" id="{B8BE110D-CA5F-D9F1-F00C-62B84920614F}"/>
              </a:ext>
            </a:extLst>
          </p:cNvPr>
          <p:cNvCxnSpPr>
            <a:cxnSpLocks/>
            <a:stCxn id="15" idx="3"/>
            <a:endCxn id="10" idx="1"/>
          </p:cNvCxnSpPr>
          <p:nvPr/>
        </p:nvCxnSpPr>
        <p:spPr>
          <a:xfrm>
            <a:off x="5589117" y="5604386"/>
            <a:ext cx="1890976"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27756C4D-5D40-8DBA-A026-D70819CC32F9}"/>
              </a:ext>
            </a:extLst>
          </p:cNvPr>
          <p:cNvSpPr txBox="1"/>
          <p:nvPr/>
        </p:nvSpPr>
        <p:spPr>
          <a:xfrm>
            <a:off x="5589117" y="5142720"/>
            <a:ext cx="1723549" cy="923330"/>
          </a:xfrm>
          <a:prstGeom prst="rect">
            <a:avLst/>
          </a:prstGeom>
          <a:noFill/>
        </p:spPr>
        <p:txBody>
          <a:bodyPr wrap="none" rtlCol="0">
            <a:spAutoFit/>
          </a:bodyPr>
          <a:lstStyle/>
          <a:p>
            <a:pPr algn="ctr"/>
            <a:r>
              <a:rPr kumimoji="1" lang="ja-JP" altLang="en-US" dirty="0"/>
              <a:t>実行</a:t>
            </a:r>
            <a:endParaRPr kumimoji="1" lang="en-US" altLang="ja-JP" dirty="0"/>
          </a:p>
          <a:p>
            <a:pPr algn="ctr"/>
            <a:endParaRPr kumimoji="1" lang="en-US" altLang="ja-JP" dirty="0"/>
          </a:p>
          <a:p>
            <a:pPr algn="ctr"/>
            <a:r>
              <a:rPr kumimoji="1" lang="ja-JP" altLang="en-US" dirty="0"/>
              <a:t>「</a:t>
            </a:r>
            <a:r>
              <a:rPr kumimoji="1" lang="en-US" altLang="ja-JP" dirty="0" err="1"/>
              <a:t>aaa</a:t>
            </a:r>
            <a:r>
              <a:rPr kumimoji="1" lang="ja-JP" altLang="en-US" dirty="0"/>
              <a:t>」と入力</a:t>
            </a:r>
          </a:p>
        </p:txBody>
      </p:sp>
      <p:pic>
        <p:nvPicPr>
          <p:cNvPr id="15" name="図 14">
            <a:extLst>
              <a:ext uri="{FF2B5EF4-FFF2-40B4-BE49-F238E27FC236}">
                <a16:creationId xmlns:a16="http://schemas.microsoft.com/office/drawing/2014/main" id="{18D13C57-CBC5-2F38-059E-1F208AF21BC6}"/>
              </a:ext>
            </a:extLst>
          </p:cNvPr>
          <p:cNvPicPr>
            <a:picLocks noChangeAspect="1"/>
          </p:cNvPicPr>
          <p:nvPr/>
        </p:nvPicPr>
        <p:blipFill>
          <a:blip r:embed="rId4"/>
          <a:stretch>
            <a:fillRect/>
          </a:stretch>
        </p:blipFill>
        <p:spPr>
          <a:xfrm>
            <a:off x="378215" y="5266201"/>
            <a:ext cx="5210902" cy="676369"/>
          </a:xfrm>
          <a:prstGeom prst="rect">
            <a:avLst/>
          </a:prstGeom>
        </p:spPr>
      </p:pic>
    </p:spTree>
    <p:extLst>
      <p:ext uri="{BB962C8B-B14F-4D97-AF65-F5344CB8AC3E}">
        <p14:creationId xmlns:p14="http://schemas.microsoft.com/office/powerpoint/2010/main" val="4007045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0E7504-2FEA-6990-F510-172FA30CAF9C}"/>
              </a:ext>
            </a:extLst>
          </p:cNvPr>
          <p:cNvSpPr>
            <a:spLocks noGrp="1"/>
          </p:cNvSpPr>
          <p:nvPr>
            <p:ph type="title"/>
          </p:nvPr>
        </p:nvSpPr>
        <p:spPr/>
        <p:txBody>
          <a:bodyPr/>
          <a:lstStyle/>
          <a:p>
            <a:r>
              <a:rPr kumimoji="1" lang="ja-JP" altLang="en-US" dirty="0"/>
              <a:t>入力</a:t>
            </a:r>
          </a:p>
        </p:txBody>
      </p:sp>
      <p:sp>
        <p:nvSpPr>
          <p:cNvPr id="3" name="コンテンツ プレースホルダー 2">
            <a:extLst>
              <a:ext uri="{FF2B5EF4-FFF2-40B4-BE49-F238E27FC236}">
                <a16:creationId xmlns:a16="http://schemas.microsoft.com/office/drawing/2014/main" id="{0EAEDCA1-E97E-BD77-FA46-90B749CFBF71}"/>
              </a:ext>
            </a:extLst>
          </p:cNvPr>
          <p:cNvSpPr>
            <a:spLocks noGrp="1"/>
          </p:cNvSpPr>
          <p:nvPr>
            <p:ph idx="1"/>
          </p:nvPr>
        </p:nvSpPr>
        <p:spPr/>
        <p:txBody>
          <a:bodyPr/>
          <a:lstStyle/>
          <a:p>
            <a:r>
              <a:rPr kumimoji="1" lang="ja-JP" altLang="en-US" dirty="0"/>
              <a:t>分割</a:t>
            </a:r>
            <a:endParaRPr kumimoji="1" lang="en-US" altLang="ja-JP" dirty="0"/>
          </a:p>
          <a:p>
            <a:pPr marL="0" indent="0">
              <a:buNone/>
            </a:pPr>
            <a:r>
              <a:rPr lang="ja-JP" altLang="en-US" dirty="0"/>
              <a:t>データを手入力する時に複数の情報を入れることがある。</a:t>
            </a:r>
            <a:endParaRPr lang="en-US" altLang="ja-JP" dirty="0"/>
          </a:p>
          <a:p>
            <a:pPr marL="0" indent="0">
              <a:buNone/>
            </a:pPr>
            <a:endParaRPr lang="en-US" altLang="ja-JP" dirty="0"/>
          </a:p>
          <a:p>
            <a:pPr marL="0" indent="0">
              <a:buNone/>
            </a:pPr>
            <a:r>
              <a:rPr lang="ja-JP" altLang="en-US" dirty="0"/>
              <a:t>入力されたデータは文字列であるため、文字列の特定の文字で情報を分割する。</a:t>
            </a:r>
            <a:endParaRPr lang="en-US" altLang="ja-JP" dirty="0"/>
          </a:p>
          <a:p>
            <a:pPr marL="0" indent="0">
              <a:buNone/>
            </a:pPr>
            <a:endParaRPr kumimoji="1" lang="en-US" altLang="ja-JP" dirty="0"/>
          </a:p>
          <a:p>
            <a:pPr marL="0" indent="0" algn="ctr">
              <a:buNone/>
            </a:pPr>
            <a:r>
              <a:rPr lang="en-US" altLang="ja-JP" dirty="0"/>
              <a:t>s</a:t>
            </a:r>
            <a:r>
              <a:rPr kumimoji="1" lang="en-US" altLang="ja-JP" dirty="0"/>
              <a:t>plit()</a:t>
            </a:r>
            <a:endParaRPr lang="en-US" altLang="ja-JP" dirty="0"/>
          </a:p>
          <a:p>
            <a:pPr marL="0" indent="0">
              <a:buNone/>
            </a:pPr>
            <a:r>
              <a:rPr kumimoji="1" lang="ja-JP" altLang="en-US" dirty="0"/>
              <a:t>を使用する。</a:t>
            </a:r>
          </a:p>
        </p:txBody>
      </p:sp>
    </p:spTree>
    <p:extLst>
      <p:ext uri="{BB962C8B-B14F-4D97-AF65-F5344CB8AC3E}">
        <p14:creationId xmlns:p14="http://schemas.microsoft.com/office/powerpoint/2010/main" val="1012054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EADBA5-5294-93CF-8CF9-C0AD56C4F58E}"/>
              </a:ext>
            </a:extLst>
          </p:cNvPr>
          <p:cNvSpPr>
            <a:spLocks noGrp="1"/>
          </p:cNvSpPr>
          <p:nvPr>
            <p:ph type="title"/>
          </p:nvPr>
        </p:nvSpPr>
        <p:spPr/>
        <p:txBody>
          <a:bodyPr/>
          <a:lstStyle/>
          <a:p>
            <a:r>
              <a:rPr kumimoji="1" lang="ja-JP" altLang="en-US" dirty="0"/>
              <a:t>入力</a:t>
            </a:r>
          </a:p>
        </p:txBody>
      </p:sp>
      <p:sp>
        <p:nvSpPr>
          <p:cNvPr id="3" name="コンテンツ プレースホルダー 2">
            <a:extLst>
              <a:ext uri="{FF2B5EF4-FFF2-40B4-BE49-F238E27FC236}">
                <a16:creationId xmlns:a16="http://schemas.microsoft.com/office/drawing/2014/main" id="{F6496C57-55C7-DB49-DB52-3E5B5DC03290}"/>
              </a:ext>
            </a:extLst>
          </p:cNvPr>
          <p:cNvSpPr>
            <a:spLocks noGrp="1"/>
          </p:cNvSpPr>
          <p:nvPr>
            <p:ph idx="1"/>
          </p:nvPr>
        </p:nvSpPr>
        <p:spPr/>
        <p:txBody>
          <a:bodyPr/>
          <a:lstStyle/>
          <a:p>
            <a:r>
              <a:rPr kumimoji="1" lang="ja-JP" altLang="en-US" dirty="0"/>
              <a:t>分割</a:t>
            </a:r>
            <a:endParaRPr kumimoji="1" lang="en-US" altLang="ja-JP" dirty="0"/>
          </a:p>
          <a:p>
            <a:pPr marL="0" indent="0">
              <a:buNone/>
            </a:pPr>
            <a:r>
              <a:rPr lang="ja-JP" altLang="en-US" dirty="0"/>
              <a:t>例</a:t>
            </a:r>
            <a:r>
              <a:rPr lang="en-US" altLang="ja-JP" dirty="0"/>
              <a:t>)</a:t>
            </a:r>
            <a:r>
              <a:rPr lang="ja-JP" altLang="en-US" dirty="0"/>
              <a:t>　スラッシュ区切りで年月日と曜日を入力する</a:t>
            </a:r>
            <a:endParaRPr kumimoji="1" lang="ja-JP" altLang="en-US" dirty="0"/>
          </a:p>
        </p:txBody>
      </p:sp>
      <p:pic>
        <p:nvPicPr>
          <p:cNvPr id="5" name="図 4">
            <a:extLst>
              <a:ext uri="{FF2B5EF4-FFF2-40B4-BE49-F238E27FC236}">
                <a16:creationId xmlns:a16="http://schemas.microsoft.com/office/drawing/2014/main" id="{71941AFF-3297-CC66-9D33-940207C872D9}"/>
              </a:ext>
            </a:extLst>
          </p:cNvPr>
          <p:cNvPicPr>
            <a:picLocks noChangeAspect="1"/>
          </p:cNvPicPr>
          <p:nvPr/>
        </p:nvPicPr>
        <p:blipFill>
          <a:blip r:embed="rId3"/>
          <a:stretch>
            <a:fillRect/>
          </a:stretch>
        </p:blipFill>
        <p:spPr>
          <a:xfrm>
            <a:off x="2205160" y="2962617"/>
            <a:ext cx="7059010" cy="1819529"/>
          </a:xfrm>
          <a:prstGeom prst="rect">
            <a:avLst/>
          </a:prstGeom>
        </p:spPr>
      </p:pic>
      <p:pic>
        <p:nvPicPr>
          <p:cNvPr id="7" name="図 6">
            <a:extLst>
              <a:ext uri="{FF2B5EF4-FFF2-40B4-BE49-F238E27FC236}">
                <a16:creationId xmlns:a16="http://schemas.microsoft.com/office/drawing/2014/main" id="{2C791C01-04A8-32E7-E6DD-CC4A01ABF4A3}"/>
              </a:ext>
            </a:extLst>
          </p:cNvPr>
          <p:cNvPicPr>
            <a:picLocks noChangeAspect="1"/>
          </p:cNvPicPr>
          <p:nvPr/>
        </p:nvPicPr>
        <p:blipFill>
          <a:blip r:embed="rId4"/>
          <a:stretch>
            <a:fillRect/>
          </a:stretch>
        </p:blipFill>
        <p:spPr>
          <a:xfrm>
            <a:off x="4353347" y="5453160"/>
            <a:ext cx="2762636" cy="647790"/>
          </a:xfrm>
          <a:prstGeom prst="rect">
            <a:avLst/>
          </a:prstGeom>
        </p:spPr>
      </p:pic>
      <p:cxnSp>
        <p:nvCxnSpPr>
          <p:cNvPr id="9" name="直線矢印コネクタ 8">
            <a:extLst>
              <a:ext uri="{FF2B5EF4-FFF2-40B4-BE49-F238E27FC236}">
                <a16:creationId xmlns:a16="http://schemas.microsoft.com/office/drawing/2014/main" id="{AB3E94BA-D654-5E58-29D3-2AEC304EFE37}"/>
              </a:ext>
            </a:extLst>
          </p:cNvPr>
          <p:cNvCxnSpPr>
            <a:stCxn id="5" idx="2"/>
            <a:endCxn id="7" idx="0"/>
          </p:cNvCxnSpPr>
          <p:nvPr/>
        </p:nvCxnSpPr>
        <p:spPr>
          <a:xfrm>
            <a:off x="5734665" y="4782146"/>
            <a:ext cx="0" cy="6710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32A8F5A1-16BF-BD40-CCF0-E933F4898803}"/>
              </a:ext>
            </a:extLst>
          </p:cNvPr>
          <p:cNvSpPr txBox="1"/>
          <p:nvPr/>
        </p:nvSpPr>
        <p:spPr>
          <a:xfrm>
            <a:off x="4353347" y="3687716"/>
            <a:ext cx="318548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a:t>変数には区切り順に指定する</a:t>
            </a:r>
          </a:p>
        </p:txBody>
      </p:sp>
    </p:spTree>
    <p:extLst>
      <p:ext uri="{BB962C8B-B14F-4D97-AF65-F5344CB8AC3E}">
        <p14:creationId xmlns:p14="http://schemas.microsoft.com/office/powerpoint/2010/main" val="1040046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3A335-4E9E-99A1-7F7D-0D99113068B6}"/>
              </a:ext>
            </a:extLst>
          </p:cNvPr>
          <p:cNvSpPr>
            <a:spLocks noGrp="1"/>
          </p:cNvSpPr>
          <p:nvPr>
            <p:ph type="title"/>
          </p:nvPr>
        </p:nvSpPr>
        <p:spPr/>
        <p:txBody>
          <a:bodyPr/>
          <a:lstStyle/>
          <a:p>
            <a:r>
              <a:rPr kumimoji="1" lang="ja-JP" altLang="en-US" dirty="0"/>
              <a:t>入力</a:t>
            </a:r>
          </a:p>
        </p:txBody>
      </p:sp>
      <p:sp>
        <p:nvSpPr>
          <p:cNvPr id="3" name="コンテンツ プレースホルダー 2">
            <a:extLst>
              <a:ext uri="{FF2B5EF4-FFF2-40B4-BE49-F238E27FC236}">
                <a16:creationId xmlns:a16="http://schemas.microsoft.com/office/drawing/2014/main" id="{14A0438E-16B4-6C3C-A36E-06A1F5F8A34A}"/>
              </a:ext>
            </a:extLst>
          </p:cNvPr>
          <p:cNvSpPr>
            <a:spLocks noGrp="1"/>
          </p:cNvSpPr>
          <p:nvPr>
            <p:ph idx="1"/>
          </p:nvPr>
        </p:nvSpPr>
        <p:spPr/>
        <p:txBody>
          <a:bodyPr/>
          <a:lstStyle/>
          <a:p>
            <a:r>
              <a:rPr kumimoji="1" lang="ja-JP" altLang="en-US" dirty="0"/>
              <a:t>分割</a:t>
            </a:r>
            <a:endParaRPr kumimoji="1" lang="en-US" altLang="ja-JP" dirty="0"/>
          </a:p>
          <a:p>
            <a:pPr marL="0" indent="0">
              <a:buNone/>
            </a:pPr>
            <a:r>
              <a:rPr lang="ja-JP" altLang="en-US" dirty="0"/>
              <a:t>応用例</a:t>
            </a:r>
            <a:r>
              <a:rPr lang="en-US" altLang="ja-JP" dirty="0"/>
              <a:t>)</a:t>
            </a:r>
            <a:r>
              <a:rPr lang="ja-JP" altLang="en-US" dirty="0"/>
              <a:t>スラッシュとスペースで区切り年月日と曜日を入力</a:t>
            </a:r>
            <a:endParaRPr kumimoji="1" lang="ja-JP" altLang="en-US" dirty="0"/>
          </a:p>
        </p:txBody>
      </p:sp>
      <p:pic>
        <p:nvPicPr>
          <p:cNvPr id="5" name="図 4">
            <a:extLst>
              <a:ext uri="{FF2B5EF4-FFF2-40B4-BE49-F238E27FC236}">
                <a16:creationId xmlns:a16="http://schemas.microsoft.com/office/drawing/2014/main" id="{3A5F667B-BECE-DE10-3D97-97BFF627B349}"/>
              </a:ext>
            </a:extLst>
          </p:cNvPr>
          <p:cNvPicPr>
            <a:picLocks noChangeAspect="1"/>
          </p:cNvPicPr>
          <p:nvPr/>
        </p:nvPicPr>
        <p:blipFill>
          <a:blip r:embed="rId3"/>
          <a:stretch>
            <a:fillRect/>
          </a:stretch>
        </p:blipFill>
        <p:spPr>
          <a:xfrm>
            <a:off x="3145541" y="2759933"/>
            <a:ext cx="5900917" cy="2379531"/>
          </a:xfrm>
          <a:prstGeom prst="rect">
            <a:avLst/>
          </a:prstGeom>
        </p:spPr>
      </p:pic>
      <p:pic>
        <p:nvPicPr>
          <p:cNvPr id="7" name="図 6">
            <a:extLst>
              <a:ext uri="{FF2B5EF4-FFF2-40B4-BE49-F238E27FC236}">
                <a16:creationId xmlns:a16="http://schemas.microsoft.com/office/drawing/2014/main" id="{F938A5EC-FAAF-E293-6E13-2A0645265F9D}"/>
              </a:ext>
            </a:extLst>
          </p:cNvPr>
          <p:cNvPicPr>
            <a:picLocks noChangeAspect="1"/>
          </p:cNvPicPr>
          <p:nvPr/>
        </p:nvPicPr>
        <p:blipFill>
          <a:blip r:embed="rId4"/>
          <a:stretch>
            <a:fillRect/>
          </a:stretch>
        </p:blipFill>
        <p:spPr>
          <a:xfrm>
            <a:off x="4724207" y="5805436"/>
            <a:ext cx="2743583" cy="743054"/>
          </a:xfrm>
          <a:prstGeom prst="rect">
            <a:avLst/>
          </a:prstGeom>
        </p:spPr>
      </p:pic>
      <p:cxnSp>
        <p:nvCxnSpPr>
          <p:cNvPr id="9" name="直線矢印コネクタ 8">
            <a:extLst>
              <a:ext uri="{FF2B5EF4-FFF2-40B4-BE49-F238E27FC236}">
                <a16:creationId xmlns:a16="http://schemas.microsoft.com/office/drawing/2014/main" id="{54C1DBBC-7C55-7CE8-B4F3-1B68711239DC}"/>
              </a:ext>
            </a:extLst>
          </p:cNvPr>
          <p:cNvCxnSpPr>
            <a:stCxn id="5" idx="2"/>
            <a:endCxn id="7" idx="0"/>
          </p:cNvCxnSpPr>
          <p:nvPr/>
        </p:nvCxnSpPr>
        <p:spPr>
          <a:xfrm flipH="1">
            <a:off x="6095999" y="5139464"/>
            <a:ext cx="1" cy="6659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828637E5-7DE1-B016-B8D2-B9529C447B3F}"/>
              </a:ext>
            </a:extLst>
          </p:cNvPr>
          <p:cNvSpPr txBox="1"/>
          <p:nvPr/>
        </p:nvSpPr>
        <p:spPr>
          <a:xfrm>
            <a:off x="4475976" y="2816942"/>
            <a:ext cx="45704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a:t>文字列操作</a:t>
            </a:r>
            <a:r>
              <a:rPr lang="ja-JP" altLang="en-US" dirty="0"/>
              <a:t>「</a:t>
            </a:r>
            <a:r>
              <a:rPr lang="en-US" altLang="ja-JP" dirty="0"/>
              <a:t>re</a:t>
            </a:r>
            <a:r>
              <a:rPr lang="ja-JP" altLang="en-US" dirty="0"/>
              <a:t>」</a:t>
            </a:r>
            <a:r>
              <a:rPr kumimoji="1" lang="ja-JP" altLang="en-US" dirty="0"/>
              <a:t>ライブラリをインポート</a:t>
            </a:r>
          </a:p>
        </p:txBody>
      </p:sp>
      <p:sp>
        <p:nvSpPr>
          <p:cNvPr id="11" name="テキスト ボックス 10">
            <a:extLst>
              <a:ext uri="{FF2B5EF4-FFF2-40B4-BE49-F238E27FC236}">
                <a16:creationId xmlns:a16="http://schemas.microsoft.com/office/drawing/2014/main" id="{64295243-0953-C413-A9F3-E4B3600C5AE3}"/>
              </a:ext>
            </a:extLst>
          </p:cNvPr>
          <p:cNvSpPr txBox="1"/>
          <p:nvPr/>
        </p:nvSpPr>
        <p:spPr>
          <a:xfrm>
            <a:off x="4893847" y="3852246"/>
            <a:ext cx="405752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a:t>第一引数の</a:t>
            </a:r>
            <a:r>
              <a:rPr kumimoji="1" lang="en-US" altLang="ja-JP" dirty="0"/>
              <a:t>[]</a:t>
            </a:r>
            <a:r>
              <a:rPr kumimoji="1" lang="ja-JP" altLang="en-US" dirty="0"/>
              <a:t>の中に区切り文字を指定</a:t>
            </a:r>
          </a:p>
        </p:txBody>
      </p:sp>
    </p:spTree>
    <p:extLst>
      <p:ext uri="{BB962C8B-B14F-4D97-AF65-F5344CB8AC3E}">
        <p14:creationId xmlns:p14="http://schemas.microsoft.com/office/powerpoint/2010/main" val="893536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D2D04-79ED-966D-E78C-B2765FCF8475}"/>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C5C0BA2F-6391-5A3E-62A8-42EBE9235362}"/>
              </a:ext>
            </a:extLst>
          </p:cNvPr>
          <p:cNvSpPr>
            <a:spLocks noGrp="1"/>
          </p:cNvSpPr>
          <p:nvPr>
            <p:ph idx="1"/>
          </p:nvPr>
        </p:nvSpPr>
        <p:spPr>
          <a:xfrm>
            <a:off x="838200" y="1825624"/>
            <a:ext cx="10515600" cy="5165111"/>
          </a:xfrm>
        </p:spPr>
        <p:txBody>
          <a:bodyPr>
            <a:normAutofit/>
          </a:bodyPr>
          <a:lstStyle/>
          <a:p>
            <a:r>
              <a:rPr kumimoji="1" lang="ja-JP" altLang="en-US" dirty="0"/>
              <a:t>出力</a:t>
            </a:r>
            <a:endParaRPr kumimoji="1" lang="en-US" altLang="ja-JP" dirty="0"/>
          </a:p>
          <a:p>
            <a:r>
              <a:rPr lang="ja-JP" altLang="en-US" dirty="0"/>
              <a:t>変数</a:t>
            </a:r>
            <a:endParaRPr lang="en-US" altLang="ja-JP" dirty="0"/>
          </a:p>
          <a:p>
            <a:r>
              <a:rPr lang="ja-JP" altLang="en-US" dirty="0"/>
              <a:t>変数の処理</a:t>
            </a:r>
            <a:endParaRPr lang="en-US" altLang="ja-JP" dirty="0"/>
          </a:p>
          <a:p>
            <a:r>
              <a:rPr kumimoji="1" lang="ja-JP" altLang="en-US" dirty="0"/>
              <a:t>入力</a:t>
            </a:r>
            <a:endParaRPr kumimoji="1" lang="en-US" altLang="ja-JP" dirty="0"/>
          </a:p>
          <a:p>
            <a:r>
              <a:rPr kumimoji="1" lang="ja-JP" altLang="en-US" dirty="0"/>
              <a:t>配列</a:t>
            </a:r>
            <a:r>
              <a:rPr kumimoji="1" lang="en-US" altLang="ja-JP" dirty="0"/>
              <a:t>(</a:t>
            </a:r>
            <a:r>
              <a:rPr kumimoji="1" lang="ja-JP" altLang="en-US" dirty="0"/>
              <a:t>リスト</a:t>
            </a:r>
            <a:r>
              <a:rPr kumimoji="1" lang="en-US" altLang="ja-JP" dirty="0"/>
              <a:t>)</a:t>
            </a:r>
          </a:p>
          <a:p>
            <a:r>
              <a:rPr lang="ja-JP" altLang="en-US" dirty="0"/>
              <a:t>連想配列</a:t>
            </a:r>
            <a:r>
              <a:rPr lang="en-US" altLang="ja-JP" dirty="0"/>
              <a:t>(</a:t>
            </a:r>
            <a:r>
              <a:rPr lang="ja-JP" altLang="en-US" dirty="0"/>
              <a:t>辞書</a:t>
            </a:r>
            <a:r>
              <a:rPr lang="en-US" altLang="ja-JP" dirty="0"/>
              <a:t>)</a:t>
            </a:r>
          </a:p>
          <a:p>
            <a:r>
              <a:rPr kumimoji="1" lang="ja-JP" altLang="en-US" dirty="0"/>
              <a:t>条件分岐</a:t>
            </a:r>
            <a:endParaRPr kumimoji="1" lang="en-US" altLang="ja-JP" dirty="0"/>
          </a:p>
          <a:p>
            <a:r>
              <a:rPr kumimoji="1" lang="ja-JP" altLang="en-US" dirty="0"/>
              <a:t>繰り返し</a:t>
            </a:r>
            <a:endParaRPr kumimoji="1" lang="en-US" altLang="ja-JP" dirty="0"/>
          </a:p>
          <a:p>
            <a:r>
              <a:rPr lang="ja-JP" altLang="en-US" dirty="0"/>
              <a:t>例外処理</a:t>
            </a:r>
            <a:endParaRPr lang="en-US" altLang="ja-JP" dirty="0"/>
          </a:p>
          <a:p>
            <a:r>
              <a:rPr lang="ja-JP" altLang="en-US" dirty="0"/>
              <a:t>関数</a:t>
            </a:r>
            <a:endParaRPr kumimoji="1" lang="ja-JP" altLang="en-US" dirty="0"/>
          </a:p>
        </p:txBody>
      </p:sp>
    </p:spTree>
    <p:extLst>
      <p:ext uri="{BB962C8B-B14F-4D97-AF65-F5344CB8AC3E}">
        <p14:creationId xmlns:p14="http://schemas.microsoft.com/office/powerpoint/2010/main" val="883408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182152-483B-E67F-E9C5-26B3D139FF04}"/>
              </a:ext>
            </a:extLst>
          </p:cNvPr>
          <p:cNvSpPr>
            <a:spLocks noGrp="1"/>
          </p:cNvSpPr>
          <p:nvPr>
            <p:ph type="title"/>
          </p:nvPr>
        </p:nvSpPr>
        <p:spPr/>
        <p:txBody>
          <a:bodyPr/>
          <a:lstStyle/>
          <a:p>
            <a:r>
              <a:rPr kumimoji="1" lang="ja-JP" altLang="en-US" dirty="0"/>
              <a:t>入力</a:t>
            </a:r>
          </a:p>
        </p:txBody>
      </p:sp>
      <p:sp>
        <p:nvSpPr>
          <p:cNvPr id="3" name="コンテンツ プレースホルダー 2">
            <a:extLst>
              <a:ext uri="{FF2B5EF4-FFF2-40B4-BE49-F238E27FC236}">
                <a16:creationId xmlns:a16="http://schemas.microsoft.com/office/drawing/2014/main" id="{4B32CAF3-D4CC-92FB-47EC-911054388540}"/>
              </a:ext>
            </a:extLst>
          </p:cNvPr>
          <p:cNvSpPr>
            <a:spLocks noGrp="1"/>
          </p:cNvSpPr>
          <p:nvPr>
            <p:ph idx="1"/>
          </p:nvPr>
        </p:nvSpPr>
        <p:spPr/>
        <p:txBody>
          <a:bodyPr/>
          <a:lstStyle/>
          <a:p>
            <a:r>
              <a:rPr kumimoji="1" lang="ja-JP" altLang="en-US" dirty="0"/>
              <a:t>補足</a:t>
            </a:r>
            <a:endParaRPr kumimoji="1" lang="en-US" altLang="ja-JP" dirty="0"/>
          </a:p>
          <a:p>
            <a:pPr marL="0" indent="0">
              <a:buNone/>
            </a:pPr>
            <a:r>
              <a:rPr lang="ja-JP" altLang="en-US" dirty="0"/>
              <a:t>入力されたデータは文字列になるが、型変換して区切り番号を指定すれば変数には型変換された情報が入る。</a:t>
            </a:r>
            <a:endParaRPr lang="en-US" altLang="ja-JP" dirty="0"/>
          </a:p>
          <a:p>
            <a:pPr marL="0" indent="0">
              <a:buNone/>
            </a:pPr>
            <a:endParaRPr kumimoji="1" lang="en-US" altLang="ja-JP" dirty="0"/>
          </a:p>
          <a:p>
            <a:pPr marL="0" indent="0">
              <a:buNone/>
            </a:pPr>
            <a:r>
              <a:rPr kumimoji="1" lang="ja-JP" altLang="en-US" dirty="0"/>
              <a:t>例</a:t>
            </a:r>
            <a:r>
              <a:rPr kumimoji="1" lang="en-US" altLang="ja-JP" dirty="0"/>
              <a:t>)</a:t>
            </a:r>
            <a:r>
              <a:rPr kumimoji="1" lang="ja-JP" altLang="en-US" dirty="0"/>
              <a:t>入力された文字列を浮動小数点に変換</a:t>
            </a:r>
            <a:endParaRPr kumimoji="1" lang="en-US" altLang="ja-JP" dirty="0"/>
          </a:p>
          <a:p>
            <a:pPr marL="0" indent="0">
              <a:buNone/>
            </a:pPr>
            <a:endParaRPr kumimoji="1" lang="en-US" altLang="ja-JP" dirty="0"/>
          </a:p>
          <a:p>
            <a:pPr marL="0" indent="0" algn="ctr">
              <a:buNone/>
            </a:pPr>
            <a:r>
              <a:rPr lang="en-US" altLang="ja-JP" dirty="0" err="1"/>
              <a:t>fl</a:t>
            </a:r>
            <a:r>
              <a:rPr lang="en-US" altLang="ja-JP" dirty="0"/>
              <a:t> = float(s[0])</a:t>
            </a:r>
            <a:endParaRPr kumimoji="1" lang="ja-JP" altLang="en-US" dirty="0"/>
          </a:p>
        </p:txBody>
      </p:sp>
    </p:spTree>
    <p:extLst>
      <p:ext uri="{BB962C8B-B14F-4D97-AF65-F5344CB8AC3E}">
        <p14:creationId xmlns:p14="http://schemas.microsoft.com/office/powerpoint/2010/main" val="990222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974BE-4451-7509-788A-23BAA43BB49A}"/>
              </a:ext>
            </a:extLst>
          </p:cNvPr>
          <p:cNvSpPr>
            <a:spLocks noGrp="1"/>
          </p:cNvSpPr>
          <p:nvPr>
            <p:ph type="title"/>
          </p:nvPr>
        </p:nvSpPr>
        <p:spPr/>
        <p:txBody>
          <a:bodyPr/>
          <a:lstStyle/>
          <a:p>
            <a:r>
              <a:rPr kumimoji="1" lang="ja-JP" altLang="en-US" dirty="0"/>
              <a:t>配列</a:t>
            </a:r>
            <a:r>
              <a:rPr kumimoji="1" lang="en-US" altLang="ja-JP" dirty="0"/>
              <a:t>(</a:t>
            </a:r>
            <a:r>
              <a:rPr kumimoji="1" lang="ja-JP" altLang="en-US" dirty="0"/>
              <a:t>リスト</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01A6F0D6-4568-5FD4-2DA9-987FE00A4066}"/>
              </a:ext>
            </a:extLst>
          </p:cNvPr>
          <p:cNvSpPr>
            <a:spLocks noGrp="1"/>
          </p:cNvSpPr>
          <p:nvPr>
            <p:ph idx="1"/>
          </p:nvPr>
        </p:nvSpPr>
        <p:spPr/>
        <p:txBody>
          <a:bodyPr/>
          <a:lstStyle/>
          <a:p>
            <a:pPr marL="0" indent="0">
              <a:buNone/>
            </a:pPr>
            <a:r>
              <a:rPr kumimoji="1" lang="en-US" altLang="ja-JP" dirty="0"/>
              <a:t>Python</a:t>
            </a:r>
            <a:r>
              <a:rPr lang="ja-JP" altLang="en-US" dirty="0"/>
              <a:t>でも他言語と同様にリストの中に多数の情報を格納することができる。</a:t>
            </a:r>
            <a:endParaRPr lang="en-US" altLang="ja-JP" dirty="0"/>
          </a:p>
          <a:p>
            <a:pPr marL="0" indent="0">
              <a:buNone/>
            </a:pPr>
            <a:endParaRPr kumimoji="1" lang="en-US" altLang="ja-JP" dirty="0"/>
          </a:p>
          <a:p>
            <a:pPr marL="0" indent="0">
              <a:buNone/>
            </a:pPr>
            <a:r>
              <a:rPr lang="ja-JP" altLang="en-US" dirty="0"/>
              <a:t>他言語との相違点としては一つのリストの中に違う型のデータを格納することができること、あらかじめデータの量を決める必要がないこと。</a:t>
            </a:r>
            <a:endParaRPr kumimoji="1" lang="ja-JP" altLang="en-US" dirty="0"/>
          </a:p>
        </p:txBody>
      </p:sp>
    </p:spTree>
    <p:extLst>
      <p:ext uri="{BB962C8B-B14F-4D97-AF65-F5344CB8AC3E}">
        <p14:creationId xmlns:p14="http://schemas.microsoft.com/office/powerpoint/2010/main" val="1839410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6E2557-3D27-B16C-BA0E-15A96BD9D0B4}"/>
              </a:ext>
            </a:extLst>
          </p:cNvPr>
          <p:cNvSpPr>
            <a:spLocks noGrp="1"/>
          </p:cNvSpPr>
          <p:nvPr>
            <p:ph type="title"/>
          </p:nvPr>
        </p:nvSpPr>
        <p:spPr/>
        <p:txBody>
          <a:bodyPr/>
          <a:lstStyle/>
          <a:p>
            <a:r>
              <a:rPr kumimoji="1" lang="ja-JP" altLang="en-US" dirty="0"/>
              <a:t>配列</a:t>
            </a:r>
            <a:r>
              <a:rPr kumimoji="1" lang="en-US" altLang="ja-JP" dirty="0"/>
              <a:t>(</a:t>
            </a:r>
            <a:r>
              <a:rPr kumimoji="1" lang="ja-JP" altLang="en-US" dirty="0"/>
              <a:t>リスト</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576DD91-AFA6-A3D9-9624-D96AFD1BA4CE}"/>
              </a:ext>
            </a:extLst>
          </p:cNvPr>
          <p:cNvSpPr>
            <a:spLocks noGrp="1"/>
          </p:cNvSpPr>
          <p:nvPr>
            <p:ph idx="1"/>
          </p:nvPr>
        </p:nvSpPr>
        <p:spPr/>
        <p:txBody>
          <a:bodyPr/>
          <a:lstStyle/>
          <a:p>
            <a:r>
              <a:rPr kumimoji="1" lang="ja-JP" altLang="en-US" dirty="0"/>
              <a:t>リストの作成</a:t>
            </a:r>
            <a:endParaRPr kumimoji="1" lang="en-US" altLang="ja-JP" dirty="0"/>
          </a:p>
          <a:p>
            <a:pPr marL="0" indent="0">
              <a:buNone/>
            </a:pPr>
            <a:r>
              <a:rPr kumimoji="1" lang="ja-JP" altLang="en-US" dirty="0"/>
              <a:t>リストの内容を定義したものを変数に代入する</a:t>
            </a:r>
          </a:p>
        </p:txBody>
      </p:sp>
      <p:pic>
        <p:nvPicPr>
          <p:cNvPr id="5" name="図 4">
            <a:extLst>
              <a:ext uri="{FF2B5EF4-FFF2-40B4-BE49-F238E27FC236}">
                <a16:creationId xmlns:a16="http://schemas.microsoft.com/office/drawing/2014/main" id="{DA97BC93-2124-E61B-2A93-E9C81764C116}"/>
              </a:ext>
            </a:extLst>
          </p:cNvPr>
          <p:cNvPicPr>
            <a:picLocks noChangeAspect="1"/>
          </p:cNvPicPr>
          <p:nvPr/>
        </p:nvPicPr>
        <p:blipFill>
          <a:blip r:embed="rId3"/>
          <a:stretch>
            <a:fillRect/>
          </a:stretch>
        </p:blipFill>
        <p:spPr>
          <a:xfrm>
            <a:off x="2047661" y="3220135"/>
            <a:ext cx="3067478" cy="1562318"/>
          </a:xfrm>
          <a:prstGeom prst="rect">
            <a:avLst/>
          </a:prstGeom>
        </p:spPr>
      </p:pic>
      <p:pic>
        <p:nvPicPr>
          <p:cNvPr id="7" name="図 6">
            <a:extLst>
              <a:ext uri="{FF2B5EF4-FFF2-40B4-BE49-F238E27FC236}">
                <a16:creationId xmlns:a16="http://schemas.microsoft.com/office/drawing/2014/main" id="{8CB4406A-52C7-A61B-E204-074CD9BBB7DC}"/>
              </a:ext>
            </a:extLst>
          </p:cNvPr>
          <p:cNvPicPr>
            <a:picLocks noChangeAspect="1"/>
          </p:cNvPicPr>
          <p:nvPr/>
        </p:nvPicPr>
        <p:blipFill>
          <a:blip r:embed="rId4"/>
          <a:stretch>
            <a:fillRect/>
          </a:stretch>
        </p:blipFill>
        <p:spPr>
          <a:xfrm>
            <a:off x="7624720" y="3334451"/>
            <a:ext cx="600159" cy="1333686"/>
          </a:xfrm>
          <a:prstGeom prst="rect">
            <a:avLst/>
          </a:prstGeom>
        </p:spPr>
      </p:pic>
      <p:cxnSp>
        <p:nvCxnSpPr>
          <p:cNvPr id="9" name="直線矢印コネクタ 8">
            <a:extLst>
              <a:ext uri="{FF2B5EF4-FFF2-40B4-BE49-F238E27FC236}">
                <a16:creationId xmlns:a16="http://schemas.microsoft.com/office/drawing/2014/main" id="{0D782EDB-AA1C-628E-1DD5-EC74C3173480}"/>
              </a:ext>
            </a:extLst>
          </p:cNvPr>
          <p:cNvCxnSpPr>
            <a:cxnSpLocks/>
            <a:stCxn id="5" idx="3"/>
            <a:endCxn id="7" idx="1"/>
          </p:cNvCxnSpPr>
          <p:nvPr/>
        </p:nvCxnSpPr>
        <p:spPr>
          <a:xfrm>
            <a:off x="5115139" y="4001294"/>
            <a:ext cx="250958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1162F43-D71A-83E4-275E-CFF020BB3E06}"/>
              </a:ext>
            </a:extLst>
          </p:cNvPr>
          <p:cNvSpPr txBox="1"/>
          <p:nvPr/>
        </p:nvSpPr>
        <p:spPr>
          <a:xfrm>
            <a:off x="6046764" y="3631962"/>
            <a:ext cx="646331" cy="369332"/>
          </a:xfrm>
          <a:prstGeom prst="rect">
            <a:avLst/>
          </a:prstGeom>
          <a:noFill/>
        </p:spPr>
        <p:txBody>
          <a:bodyPr wrap="none" rtlCol="0">
            <a:spAutoFit/>
          </a:bodyPr>
          <a:lstStyle/>
          <a:p>
            <a:r>
              <a:rPr kumimoji="1" lang="ja-JP" altLang="en-US" dirty="0"/>
              <a:t>実行</a:t>
            </a:r>
          </a:p>
        </p:txBody>
      </p:sp>
      <p:sp>
        <p:nvSpPr>
          <p:cNvPr id="12" name="テキスト ボックス 11">
            <a:extLst>
              <a:ext uri="{FF2B5EF4-FFF2-40B4-BE49-F238E27FC236}">
                <a16:creationId xmlns:a16="http://schemas.microsoft.com/office/drawing/2014/main" id="{8E3201EE-15C1-7595-54C9-C6493D1535C8}"/>
              </a:ext>
            </a:extLst>
          </p:cNvPr>
          <p:cNvSpPr txBox="1"/>
          <p:nvPr/>
        </p:nvSpPr>
        <p:spPr>
          <a:xfrm>
            <a:off x="5115139" y="3220135"/>
            <a:ext cx="1569660" cy="369332"/>
          </a:xfrm>
          <a:prstGeom prst="rect">
            <a:avLst/>
          </a:prstGeom>
          <a:noFill/>
        </p:spPr>
        <p:txBody>
          <a:bodyPr wrap="none" rtlCol="0">
            <a:spAutoFit/>
          </a:bodyPr>
          <a:lstStyle/>
          <a:p>
            <a:r>
              <a:rPr kumimoji="1" lang="ja-JP" altLang="en-US" dirty="0"/>
              <a:t>リストの作成</a:t>
            </a:r>
          </a:p>
        </p:txBody>
      </p:sp>
    </p:spTree>
    <p:extLst>
      <p:ext uri="{BB962C8B-B14F-4D97-AF65-F5344CB8AC3E}">
        <p14:creationId xmlns:p14="http://schemas.microsoft.com/office/powerpoint/2010/main" val="3468843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A4FA92-69F4-77DE-7E1A-A73C59FF56A9}"/>
              </a:ext>
            </a:extLst>
          </p:cNvPr>
          <p:cNvSpPr>
            <a:spLocks noGrp="1"/>
          </p:cNvSpPr>
          <p:nvPr>
            <p:ph type="title"/>
          </p:nvPr>
        </p:nvSpPr>
        <p:spPr/>
        <p:txBody>
          <a:bodyPr/>
          <a:lstStyle/>
          <a:p>
            <a:r>
              <a:rPr kumimoji="1" lang="ja-JP" altLang="en-US" dirty="0"/>
              <a:t>配列</a:t>
            </a:r>
            <a:r>
              <a:rPr kumimoji="1" lang="en-US" altLang="ja-JP" dirty="0"/>
              <a:t>(</a:t>
            </a:r>
            <a:r>
              <a:rPr kumimoji="1" lang="ja-JP" altLang="en-US" dirty="0"/>
              <a:t>リスト</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4E24E8B-5BF5-DDC6-A0DB-006DB9FFDA5B}"/>
              </a:ext>
            </a:extLst>
          </p:cNvPr>
          <p:cNvSpPr>
            <a:spLocks noGrp="1"/>
          </p:cNvSpPr>
          <p:nvPr>
            <p:ph idx="1"/>
          </p:nvPr>
        </p:nvSpPr>
        <p:spPr/>
        <p:txBody>
          <a:bodyPr/>
          <a:lstStyle/>
          <a:p>
            <a:r>
              <a:rPr kumimoji="1" lang="ja-JP" altLang="en-US" dirty="0"/>
              <a:t>要素の追加</a:t>
            </a:r>
            <a:endParaRPr kumimoji="1" lang="en-US" altLang="ja-JP" dirty="0"/>
          </a:p>
          <a:p>
            <a:pPr marL="0" indent="0">
              <a:buNone/>
            </a:pPr>
            <a:r>
              <a:rPr lang="en-US" altLang="ja-JP" dirty="0"/>
              <a:t>Python</a:t>
            </a:r>
            <a:r>
              <a:rPr lang="ja-JP" altLang="en-US" dirty="0"/>
              <a:t>の場合はリスト変数に対して</a:t>
            </a:r>
            <a:r>
              <a:rPr lang="en-US" altLang="ja-JP" dirty="0"/>
              <a:t>append</a:t>
            </a:r>
            <a:r>
              <a:rPr lang="ja-JP" altLang="en-US" dirty="0"/>
              <a:t>を用いて要素を追加できる。</a:t>
            </a:r>
            <a:endParaRPr kumimoji="1" lang="ja-JP" altLang="en-US" dirty="0"/>
          </a:p>
        </p:txBody>
      </p:sp>
      <p:pic>
        <p:nvPicPr>
          <p:cNvPr id="5" name="図 4">
            <a:extLst>
              <a:ext uri="{FF2B5EF4-FFF2-40B4-BE49-F238E27FC236}">
                <a16:creationId xmlns:a16="http://schemas.microsoft.com/office/drawing/2014/main" id="{5409E238-0FA7-4397-1B7D-FBFFDBABF6A1}"/>
              </a:ext>
            </a:extLst>
          </p:cNvPr>
          <p:cNvPicPr>
            <a:picLocks noChangeAspect="1"/>
          </p:cNvPicPr>
          <p:nvPr/>
        </p:nvPicPr>
        <p:blipFill>
          <a:blip r:embed="rId3"/>
          <a:stretch>
            <a:fillRect/>
          </a:stretch>
        </p:blipFill>
        <p:spPr>
          <a:xfrm>
            <a:off x="1795135" y="3210608"/>
            <a:ext cx="2495898" cy="1581371"/>
          </a:xfrm>
          <a:prstGeom prst="rect">
            <a:avLst/>
          </a:prstGeom>
        </p:spPr>
      </p:pic>
      <p:pic>
        <p:nvPicPr>
          <p:cNvPr id="7" name="図 6">
            <a:extLst>
              <a:ext uri="{FF2B5EF4-FFF2-40B4-BE49-F238E27FC236}">
                <a16:creationId xmlns:a16="http://schemas.microsoft.com/office/drawing/2014/main" id="{5983132E-A2D6-738A-1BD1-11B49A7E03C1}"/>
              </a:ext>
            </a:extLst>
          </p:cNvPr>
          <p:cNvPicPr>
            <a:picLocks noChangeAspect="1"/>
          </p:cNvPicPr>
          <p:nvPr/>
        </p:nvPicPr>
        <p:blipFill>
          <a:blip r:embed="rId4"/>
          <a:stretch>
            <a:fillRect/>
          </a:stretch>
        </p:blipFill>
        <p:spPr>
          <a:xfrm>
            <a:off x="7088983" y="3644055"/>
            <a:ext cx="1066949" cy="714475"/>
          </a:xfrm>
          <a:prstGeom prst="rect">
            <a:avLst/>
          </a:prstGeom>
        </p:spPr>
      </p:pic>
      <p:cxnSp>
        <p:nvCxnSpPr>
          <p:cNvPr id="9" name="直線矢印コネクタ 8">
            <a:extLst>
              <a:ext uri="{FF2B5EF4-FFF2-40B4-BE49-F238E27FC236}">
                <a16:creationId xmlns:a16="http://schemas.microsoft.com/office/drawing/2014/main" id="{95209287-6D0F-860E-C52E-A427FFA1DE91}"/>
              </a:ext>
            </a:extLst>
          </p:cNvPr>
          <p:cNvCxnSpPr>
            <a:stCxn id="5" idx="3"/>
            <a:endCxn id="7" idx="1"/>
          </p:cNvCxnSpPr>
          <p:nvPr/>
        </p:nvCxnSpPr>
        <p:spPr>
          <a:xfrm flipV="1">
            <a:off x="4291033" y="4001293"/>
            <a:ext cx="2797950"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E2E3E5A9-D448-9FCB-0431-73F616044FA9}"/>
              </a:ext>
            </a:extLst>
          </p:cNvPr>
          <p:cNvSpPr txBox="1"/>
          <p:nvPr/>
        </p:nvSpPr>
        <p:spPr>
          <a:xfrm>
            <a:off x="5375703" y="3712200"/>
            <a:ext cx="646331" cy="646331"/>
          </a:xfrm>
          <a:prstGeom prst="rect">
            <a:avLst/>
          </a:prstGeom>
          <a:noFill/>
        </p:spPr>
        <p:txBody>
          <a:bodyPr wrap="none" rtlCol="0">
            <a:spAutoFit/>
          </a:bodyPr>
          <a:lstStyle/>
          <a:p>
            <a:r>
              <a:rPr kumimoji="1" lang="ja-JP" altLang="en-US" dirty="0"/>
              <a:t>実行</a:t>
            </a:r>
            <a:endParaRPr kumimoji="1" lang="en-US" altLang="ja-JP" dirty="0"/>
          </a:p>
          <a:p>
            <a:r>
              <a:rPr lang="ja-JP" altLang="en-US" dirty="0"/>
              <a:t>表示</a:t>
            </a:r>
            <a:endParaRPr kumimoji="1" lang="ja-JP" altLang="en-US" dirty="0"/>
          </a:p>
        </p:txBody>
      </p:sp>
    </p:spTree>
    <p:extLst>
      <p:ext uri="{BB962C8B-B14F-4D97-AF65-F5344CB8AC3E}">
        <p14:creationId xmlns:p14="http://schemas.microsoft.com/office/powerpoint/2010/main" val="3675567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A7233F-32C7-E07C-9B94-B3F7C846EFFA}"/>
              </a:ext>
            </a:extLst>
          </p:cNvPr>
          <p:cNvSpPr>
            <a:spLocks noGrp="1"/>
          </p:cNvSpPr>
          <p:nvPr>
            <p:ph type="title"/>
          </p:nvPr>
        </p:nvSpPr>
        <p:spPr/>
        <p:txBody>
          <a:bodyPr/>
          <a:lstStyle/>
          <a:p>
            <a:r>
              <a:rPr kumimoji="1" lang="ja-JP" altLang="en-US" dirty="0"/>
              <a:t>配列</a:t>
            </a:r>
            <a:r>
              <a:rPr kumimoji="1" lang="en-US" altLang="ja-JP" dirty="0"/>
              <a:t>(</a:t>
            </a:r>
            <a:r>
              <a:rPr kumimoji="1" lang="ja-JP" altLang="en-US" dirty="0"/>
              <a:t>リスト</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0370E08E-0469-CAD5-DA1B-E70F6CD55A8C}"/>
              </a:ext>
            </a:extLst>
          </p:cNvPr>
          <p:cNvSpPr>
            <a:spLocks noGrp="1"/>
          </p:cNvSpPr>
          <p:nvPr>
            <p:ph idx="1"/>
          </p:nvPr>
        </p:nvSpPr>
        <p:spPr/>
        <p:txBody>
          <a:bodyPr/>
          <a:lstStyle/>
          <a:p>
            <a:r>
              <a:rPr kumimoji="1" lang="ja-JP" altLang="en-US" dirty="0"/>
              <a:t>要素の編集</a:t>
            </a:r>
            <a:endParaRPr kumimoji="1" lang="en-US" altLang="ja-JP" dirty="0"/>
          </a:p>
          <a:p>
            <a:pPr marL="0" indent="0">
              <a:buNone/>
            </a:pPr>
            <a:r>
              <a:rPr kumimoji="1" lang="ja-JP" altLang="en-US" dirty="0"/>
              <a:t>他言語と同様に配列の要素を編集する場合は配列の要素番号に値を代入する。</a:t>
            </a:r>
          </a:p>
        </p:txBody>
      </p:sp>
      <p:cxnSp>
        <p:nvCxnSpPr>
          <p:cNvPr id="9" name="直線矢印コネクタ 8">
            <a:extLst>
              <a:ext uri="{FF2B5EF4-FFF2-40B4-BE49-F238E27FC236}">
                <a16:creationId xmlns:a16="http://schemas.microsoft.com/office/drawing/2014/main" id="{2BF453B1-A719-FB7B-04E3-0892C353F2F9}"/>
              </a:ext>
            </a:extLst>
          </p:cNvPr>
          <p:cNvCxnSpPr>
            <a:cxnSpLocks/>
            <a:stCxn id="11" idx="3"/>
            <a:endCxn id="14" idx="1"/>
          </p:cNvCxnSpPr>
          <p:nvPr/>
        </p:nvCxnSpPr>
        <p:spPr>
          <a:xfrm>
            <a:off x="4582837" y="4519763"/>
            <a:ext cx="26805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図 10">
            <a:extLst>
              <a:ext uri="{FF2B5EF4-FFF2-40B4-BE49-F238E27FC236}">
                <a16:creationId xmlns:a16="http://schemas.microsoft.com/office/drawing/2014/main" id="{1F081EE4-1627-C65E-CA03-08F834D54136}"/>
              </a:ext>
            </a:extLst>
          </p:cNvPr>
          <p:cNvPicPr>
            <a:picLocks noChangeAspect="1"/>
          </p:cNvPicPr>
          <p:nvPr/>
        </p:nvPicPr>
        <p:blipFill>
          <a:blip r:embed="rId3"/>
          <a:stretch>
            <a:fillRect/>
          </a:stretch>
        </p:blipFill>
        <p:spPr>
          <a:xfrm>
            <a:off x="1839254" y="3305156"/>
            <a:ext cx="2743583" cy="2429214"/>
          </a:xfrm>
          <a:prstGeom prst="rect">
            <a:avLst/>
          </a:prstGeom>
        </p:spPr>
      </p:pic>
      <p:pic>
        <p:nvPicPr>
          <p:cNvPr id="14" name="図 13">
            <a:extLst>
              <a:ext uri="{FF2B5EF4-FFF2-40B4-BE49-F238E27FC236}">
                <a16:creationId xmlns:a16="http://schemas.microsoft.com/office/drawing/2014/main" id="{10F3DB07-7B05-4F4F-3A81-6A9CBCE50032}"/>
              </a:ext>
            </a:extLst>
          </p:cNvPr>
          <p:cNvPicPr>
            <a:picLocks noChangeAspect="1"/>
          </p:cNvPicPr>
          <p:nvPr/>
        </p:nvPicPr>
        <p:blipFill>
          <a:blip r:embed="rId4"/>
          <a:stretch>
            <a:fillRect/>
          </a:stretch>
        </p:blipFill>
        <p:spPr>
          <a:xfrm>
            <a:off x="7263370" y="3876736"/>
            <a:ext cx="1333686" cy="1286054"/>
          </a:xfrm>
          <a:prstGeom prst="rect">
            <a:avLst/>
          </a:prstGeom>
        </p:spPr>
      </p:pic>
    </p:spTree>
    <p:extLst>
      <p:ext uri="{BB962C8B-B14F-4D97-AF65-F5344CB8AC3E}">
        <p14:creationId xmlns:p14="http://schemas.microsoft.com/office/powerpoint/2010/main" val="1490081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6ECF6-077C-E228-148A-585868F4BAB8}"/>
              </a:ext>
            </a:extLst>
          </p:cNvPr>
          <p:cNvSpPr>
            <a:spLocks noGrp="1"/>
          </p:cNvSpPr>
          <p:nvPr>
            <p:ph type="title"/>
          </p:nvPr>
        </p:nvSpPr>
        <p:spPr/>
        <p:txBody>
          <a:bodyPr/>
          <a:lstStyle/>
          <a:p>
            <a:r>
              <a:rPr kumimoji="1" lang="ja-JP" altLang="en-US" dirty="0"/>
              <a:t>配列</a:t>
            </a:r>
            <a:r>
              <a:rPr kumimoji="1" lang="en-US" altLang="ja-JP" dirty="0"/>
              <a:t>(</a:t>
            </a:r>
            <a:r>
              <a:rPr kumimoji="1" lang="ja-JP" altLang="en-US" dirty="0"/>
              <a:t>リスト</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45BCC1B6-D541-27E1-8111-9543E81FFFCE}"/>
              </a:ext>
            </a:extLst>
          </p:cNvPr>
          <p:cNvSpPr>
            <a:spLocks noGrp="1"/>
          </p:cNvSpPr>
          <p:nvPr>
            <p:ph idx="1"/>
          </p:nvPr>
        </p:nvSpPr>
        <p:spPr/>
        <p:txBody>
          <a:bodyPr/>
          <a:lstStyle/>
          <a:p>
            <a:r>
              <a:rPr kumimoji="1" lang="ja-JP" altLang="en-US" dirty="0"/>
              <a:t>要素の削除</a:t>
            </a:r>
            <a:endParaRPr kumimoji="1" lang="en-US" altLang="ja-JP" dirty="0"/>
          </a:p>
          <a:p>
            <a:pPr marL="0" indent="0">
              <a:buNone/>
            </a:pPr>
            <a:r>
              <a:rPr lang="ja-JP" altLang="en-US" dirty="0"/>
              <a:t>要素の削除には大まかに</a:t>
            </a:r>
            <a:r>
              <a:rPr lang="en-US" altLang="ja-JP" dirty="0"/>
              <a:t>2</a:t>
            </a:r>
            <a:r>
              <a:rPr lang="ja-JP" altLang="en-US" dirty="0"/>
              <a:t>通りあり、</a:t>
            </a:r>
            <a:r>
              <a:rPr lang="en-US" altLang="ja-JP" dirty="0"/>
              <a:t>remove</a:t>
            </a:r>
            <a:r>
              <a:rPr lang="ja-JP" altLang="en-US" dirty="0"/>
              <a:t>を用いて最初に該当する値を削除する方法と、</a:t>
            </a:r>
            <a:r>
              <a:rPr lang="en-US" altLang="ja-JP" dirty="0"/>
              <a:t>del</a:t>
            </a:r>
            <a:r>
              <a:rPr lang="ja-JP" altLang="en-US" dirty="0"/>
              <a:t>を用いて該当する要素番号のデータを削除する。</a:t>
            </a:r>
            <a:endParaRPr kumimoji="1" lang="ja-JP" altLang="en-US" dirty="0"/>
          </a:p>
        </p:txBody>
      </p:sp>
      <p:pic>
        <p:nvPicPr>
          <p:cNvPr id="5" name="図 4">
            <a:extLst>
              <a:ext uri="{FF2B5EF4-FFF2-40B4-BE49-F238E27FC236}">
                <a16:creationId xmlns:a16="http://schemas.microsoft.com/office/drawing/2014/main" id="{032720C4-A19D-3E79-E557-25DA10402C6A}"/>
              </a:ext>
            </a:extLst>
          </p:cNvPr>
          <p:cNvPicPr>
            <a:picLocks noChangeAspect="1"/>
          </p:cNvPicPr>
          <p:nvPr/>
        </p:nvPicPr>
        <p:blipFill>
          <a:blip r:embed="rId3"/>
          <a:stretch>
            <a:fillRect/>
          </a:stretch>
        </p:blipFill>
        <p:spPr>
          <a:xfrm>
            <a:off x="1102039" y="3822773"/>
            <a:ext cx="3572374" cy="1867161"/>
          </a:xfrm>
          <a:prstGeom prst="rect">
            <a:avLst/>
          </a:prstGeom>
        </p:spPr>
      </p:pic>
      <p:pic>
        <p:nvPicPr>
          <p:cNvPr id="7" name="図 6">
            <a:extLst>
              <a:ext uri="{FF2B5EF4-FFF2-40B4-BE49-F238E27FC236}">
                <a16:creationId xmlns:a16="http://schemas.microsoft.com/office/drawing/2014/main" id="{D3FBCEE9-F12A-A7C1-1A57-D740694E8572}"/>
              </a:ext>
            </a:extLst>
          </p:cNvPr>
          <p:cNvPicPr>
            <a:picLocks noChangeAspect="1"/>
          </p:cNvPicPr>
          <p:nvPr/>
        </p:nvPicPr>
        <p:blipFill>
          <a:blip r:embed="rId4"/>
          <a:stretch>
            <a:fillRect/>
          </a:stretch>
        </p:blipFill>
        <p:spPr>
          <a:xfrm>
            <a:off x="7580036" y="4270510"/>
            <a:ext cx="2229161" cy="971686"/>
          </a:xfrm>
          <a:prstGeom prst="rect">
            <a:avLst/>
          </a:prstGeom>
        </p:spPr>
      </p:pic>
      <p:sp>
        <p:nvSpPr>
          <p:cNvPr id="8" name="テキスト ボックス 7">
            <a:extLst>
              <a:ext uri="{FF2B5EF4-FFF2-40B4-BE49-F238E27FC236}">
                <a16:creationId xmlns:a16="http://schemas.microsoft.com/office/drawing/2014/main" id="{C1D3F46B-B2FA-D188-C2A3-EA625568B43A}"/>
              </a:ext>
            </a:extLst>
          </p:cNvPr>
          <p:cNvSpPr txBox="1"/>
          <p:nvPr/>
        </p:nvSpPr>
        <p:spPr>
          <a:xfrm>
            <a:off x="3612630" y="5141626"/>
            <a:ext cx="285206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a:t>値が</a:t>
            </a:r>
            <a:r>
              <a:rPr kumimoji="1" lang="en-US" altLang="ja-JP" dirty="0"/>
              <a:t>1</a:t>
            </a:r>
            <a:r>
              <a:rPr kumimoji="1" lang="ja-JP" altLang="en-US" dirty="0"/>
              <a:t>の最初の要素を削除</a:t>
            </a:r>
          </a:p>
        </p:txBody>
      </p:sp>
      <p:sp>
        <p:nvSpPr>
          <p:cNvPr id="9" name="テキスト ボックス 8">
            <a:extLst>
              <a:ext uri="{FF2B5EF4-FFF2-40B4-BE49-F238E27FC236}">
                <a16:creationId xmlns:a16="http://schemas.microsoft.com/office/drawing/2014/main" id="{7FC446B4-FD02-B6A7-F1E3-15E12CB8949D}"/>
              </a:ext>
            </a:extLst>
          </p:cNvPr>
          <p:cNvSpPr txBox="1"/>
          <p:nvPr/>
        </p:nvSpPr>
        <p:spPr>
          <a:xfrm>
            <a:off x="3182690" y="4309339"/>
            <a:ext cx="285206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ja-JP" altLang="en-US" dirty="0"/>
              <a:t>配列</a:t>
            </a:r>
            <a:r>
              <a:rPr lang="en-US" altLang="ja-JP" dirty="0"/>
              <a:t>4</a:t>
            </a:r>
            <a:r>
              <a:rPr lang="ja-JP" altLang="en-US" dirty="0"/>
              <a:t>番目のデータを削除</a:t>
            </a:r>
            <a:endParaRPr kumimoji="1" lang="ja-JP" altLang="en-US" dirty="0"/>
          </a:p>
        </p:txBody>
      </p:sp>
      <p:cxnSp>
        <p:nvCxnSpPr>
          <p:cNvPr id="11" name="直線矢印コネクタ 10">
            <a:extLst>
              <a:ext uri="{FF2B5EF4-FFF2-40B4-BE49-F238E27FC236}">
                <a16:creationId xmlns:a16="http://schemas.microsoft.com/office/drawing/2014/main" id="{127DF19B-0BAA-3A13-7EFB-A77F62F61A8A}"/>
              </a:ext>
            </a:extLst>
          </p:cNvPr>
          <p:cNvCxnSpPr>
            <a:stCxn id="5" idx="3"/>
            <a:endCxn id="7" idx="1"/>
          </p:cNvCxnSpPr>
          <p:nvPr/>
        </p:nvCxnSpPr>
        <p:spPr>
          <a:xfrm flipV="1">
            <a:off x="4674413" y="4756353"/>
            <a:ext cx="290562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31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6764B0-E397-B37E-1973-FB05B8A5927C}"/>
              </a:ext>
            </a:extLst>
          </p:cNvPr>
          <p:cNvSpPr>
            <a:spLocks noGrp="1"/>
          </p:cNvSpPr>
          <p:nvPr>
            <p:ph type="title"/>
          </p:nvPr>
        </p:nvSpPr>
        <p:spPr/>
        <p:txBody>
          <a:bodyPr/>
          <a:lstStyle/>
          <a:p>
            <a:r>
              <a:rPr kumimoji="1" lang="ja-JP" altLang="en-US" dirty="0"/>
              <a:t>配列</a:t>
            </a:r>
            <a:r>
              <a:rPr kumimoji="1" lang="en-US" altLang="ja-JP" dirty="0"/>
              <a:t>(</a:t>
            </a:r>
            <a:r>
              <a:rPr kumimoji="1" lang="ja-JP" altLang="en-US" dirty="0"/>
              <a:t>リスト</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1B178C1-4672-5E0A-C5AC-A6E4A34A0E17}"/>
              </a:ext>
            </a:extLst>
          </p:cNvPr>
          <p:cNvSpPr>
            <a:spLocks noGrp="1"/>
          </p:cNvSpPr>
          <p:nvPr>
            <p:ph idx="1"/>
          </p:nvPr>
        </p:nvSpPr>
        <p:spPr/>
        <p:txBody>
          <a:bodyPr/>
          <a:lstStyle/>
          <a:p>
            <a:r>
              <a:rPr kumimoji="1" lang="ja-JP" altLang="en-US" dirty="0"/>
              <a:t>要素の削除</a:t>
            </a:r>
            <a:r>
              <a:rPr kumimoji="1" lang="en-US" altLang="ja-JP" dirty="0"/>
              <a:t>(</a:t>
            </a:r>
            <a:r>
              <a:rPr kumimoji="1" lang="ja-JP" altLang="en-US" dirty="0"/>
              <a:t>補足</a:t>
            </a:r>
            <a:r>
              <a:rPr kumimoji="1" lang="en-US" altLang="ja-JP" dirty="0"/>
              <a:t>)</a:t>
            </a:r>
          </a:p>
          <a:p>
            <a:pPr marL="0" indent="0">
              <a:buNone/>
            </a:pPr>
            <a:r>
              <a:rPr lang="ja-JP" altLang="en-US" dirty="0"/>
              <a:t>削除する要素番号を格納して随時要素を削除する時に</a:t>
            </a:r>
            <a:r>
              <a:rPr lang="en-US" altLang="ja-JP" dirty="0"/>
              <a:t>del</a:t>
            </a:r>
            <a:r>
              <a:rPr lang="ja-JP" altLang="en-US" dirty="0"/>
              <a:t>を用いる場合、要素番号が後の方から削除すると予期せぬ削除を減らせる。</a:t>
            </a:r>
            <a:endParaRPr lang="en-US" altLang="ja-JP" dirty="0"/>
          </a:p>
          <a:p>
            <a:pPr marL="0" indent="0">
              <a:buNone/>
            </a:pPr>
            <a:endParaRPr kumimoji="1" lang="en-US" altLang="ja-JP" dirty="0"/>
          </a:p>
          <a:p>
            <a:pPr marL="0" indent="0">
              <a:buNone/>
            </a:pPr>
            <a:r>
              <a:rPr kumimoji="1" lang="ja-JP" altLang="en-US" dirty="0"/>
              <a:t>要素を削除した場合、削除された要素番号より後の要素が削除した分だけ前に詰められるため要素番号が変わる。</a:t>
            </a:r>
          </a:p>
        </p:txBody>
      </p:sp>
    </p:spTree>
    <p:extLst>
      <p:ext uri="{BB962C8B-B14F-4D97-AF65-F5344CB8AC3E}">
        <p14:creationId xmlns:p14="http://schemas.microsoft.com/office/powerpoint/2010/main" val="569237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4A9ECA-B913-88A9-2B40-D9A3F894C61A}"/>
              </a:ext>
            </a:extLst>
          </p:cNvPr>
          <p:cNvSpPr>
            <a:spLocks noGrp="1"/>
          </p:cNvSpPr>
          <p:nvPr>
            <p:ph type="title"/>
          </p:nvPr>
        </p:nvSpPr>
        <p:spPr/>
        <p:txBody>
          <a:bodyPr/>
          <a:lstStyle/>
          <a:p>
            <a:r>
              <a:rPr kumimoji="1" lang="ja-JP" altLang="en-US" dirty="0"/>
              <a:t>配列</a:t>
            </a:r>
            <a:r>
              <a:rPr kumimoji="1" lang="en-US" altLang="ja-JP" dirty="0"/>
              <a:t>(</a:t>
            </a:r>
            <a:r>
              <a:rPr kumimoji="1" lang="ja-JP" altLang="en-US" dirty="0"/>
              <a:t>リスト</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5D26628-613A-E6BF-243E-43CCAB5D25C8}"/>
              </a:ext>
            </a:extLst>
          </p:cNvPr>
          <p:cNvSpPr>
            <a:spLocks noGrp="1"/>
          </p:cNvSpPr>
          <p:nvPr>
            <p:ph idx="1"/>
          </p:nvPr>
        </p:nvSpPr>
        <p:spPr/>
        <p:txBody>
          <a:bodyPr/>
          <a:lstStyle/>
          <a:p>
            <a:r>
              <a:rPr kumimoji="1" lang="ja-JP" altLang="en-US" dirty="0"/>
              <a:t>リストの中にリスト</a:t>
            </a:r>
            <a:endParaRPr kumimoji="1" lang="en-US" altLang="ja-JP" dirty="0"/>
          </a:p>
          <a:p>
            <a:pPr marL="0" indent="0">
              <a:buNone/>
            </a:pPr>
            <a:r>
              <a:rPr kumimoji="1" lang="en-US" altLang="ja-JP" dirty="0"/>
              <a:t>Python</a:t>
            </a:r>
            <a:r>
              <a:rPr lang="ja-JP" altLang="en-US" dirty="0"/>
              <a:t>はリストに入るデータの型が同じである必要がないため、リストの中にリストを入れることができる。</a:t>
            </a:r>
            <a:endParaRPr lang="en-US" altLang="ja-JP" dirty="0"/>
          </a:p>
          <a:p>
            <a:pPr marL="0" indent="0">
              <a:buNone/>
            </a:pPr>
            <a:r>
              <a:rPr kumimoji="1" lang="ja-JP" altLang="en-US" dirty="0"/>
              <a:t>この場合、参照方法は他言語の多重配列と同じになる。</a:t>
            </a:r>
          </a:p>
        </p:txBody>
      </p:sp>
      <p:pic>
        <p:nvPicPr>
          <p:cNvPr id="5" name="図 4">
            <a:extLst>
              <a:ext uri="{FF2B5EF4-FFF2-40B4-BE49-F238E27FC236}">
                <a16:creationId xmlns:a16="http://schemas.microsoft.com/office/drawing/2014/main" id="{BDE4538D-A13B-326A-903C-806D4B6A57FC}"/>
              </a:ext>
            </a:extLst>
          </p:cNvPr>
          <p:cNvPicPr>
            <a:picLocks noChangeAspect="1"/>
          </p:cNvPicPr>
          <p:nvPr/>
        </p:nvPicPr>
        <p:blipFill>
          <a:blip r:embed="rId3"/>
          <a:stretch>
            <a:fillRect/>
          </a:stretch>
        </p:blipFill>
        <p:spPr>
          <a:xfrm>
            <a:off x="1221680" y="3706673"/>
            <a:ext cx="3420194" cy="2851392"/>
          </a:xfrm>
          <a:prstGeom prst="rect">
            <a:avLst/>
          </a:prstGeom>
        </p:spPr>
      </p:pic>
      <p:pic>
        <p:nvPicPr>
          <p:cNvPr id="7" name="図 6">
            <a:extLst>
              <a:ext uri="{FF2B5EF4-FFF2-40B4-BE49-F238E27FC236}">
                <a16:creationId xmlns:a16="http://schemas.microsoft.com/office/drawing/2014/main" id="{FE607894-DAEA-9F96-E41E-05A7A059F6DB}"/>
              </a:ext>
            </a:extLst>
          </p:cNvPr>
          <p:cNvPicPr>
            <a:picLocks noChangeAspect="1"/>
          </p:cNvPicPr>
          <p:nvPr/>
        </p:nvPicPr>
        <p:blipFill>
          <a:blip r:embed="rId4"/>
          <a:stretch>
            <a:fillRect/>
          </a:stretch>
        </p:blipFill>
        <p:spPr>
          <a:xfrm>
            <a:off x="6803297" y="3889183"/>
            <a:ext cx="4086795" cy="2486372"/>
          </a:xfrm>
          <a:prstGeom prst="rect">
            <a:avLst/>
          </a:prstGeom>
        </p:spPr>
      </p:pic>
      <p:cxnSp>
        <p:nvCxnSpPr>
          <p:cNvPr id="9" name="直線矢印コネクタ 8">
            <a:extLst>
              <a:ext uri="{FF2B5EF4-FFF2-40B4-BE49-F238E27FC236}">
                <a16:creationId xmlns:a16="http://schemas.microsoft.com/office/drawing/2014/main" id="{05C466CE-DA69-84C4-F8F9-0319E058CD85}"/>
              </a:ext>
            </a:extLst>
          </p:cNvPr>
          <p:cNvCxnSpPr>
            <a:stCxn id="5" idx="3"/>
            <a:endCxn id="7" idx="1"/>
          </p:cNvCxnSpPr>
          <p:nvPr/>
        </p:nvCxnSpPr>
        <p:spPr>
          <a:xfrm>
            <a:off x="4641874" y="5132369"/>
            <a:ext cx="216142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417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F3062C-673C-DEBA-257B-FEBB346ED116}"/>
              </a:ext>
            </a:extLst>
          </p:cNvPr>
          <p:cNvSpPr>
            <a:spLocks noGrp="1"/>
          </p:cNvSpPr>
          <p:nvPr>
            <p:ph type="title"/>
          </p:nvPr>
        </p:nvSpPr>
        <p:spPr/>
        <p:txBody>
          <a:bodyPr/>
          <a:lstStyle/>
          <a:p>
            <a:r>
              <a:rPr kumimoji="1" lang="ja-JP" altLang="en-US" dirty="0"/>
              <a:t>配列</a:t>
            </a:r>
            <a:r>
              <a:rPr kumimoji="1" lang="en-US" altLang="ja-JP" dirty="0"/>
              <a:t>(</a:t>
            </a:r>
            <a:r>
              <a:rPr kumimoji="1" lang="ja-JP" altLang="en-US" dirty="0"/>
              <a:t>リスト</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D65B19E4-9D9B-47D5-678D-D85AA938BFB5}"/>
              </a:ext>
            </a:extLst>
          </p:cNvPr>
          <p:cNvSpPr>
            <a:spLocks noGrp="1"/>
          </p:cNvSpPr>
          <p:nvPr>
            <p:ph idx="1"/>
          </p:nvPr>
        </p:nvSpPr>
        <p:spPr/>
        <p:txBody>
          <a:bodyPr/>
          <a:lstStyle/>
          <a:p>
            <a:r>
              <a:rPr kumimoji="1" lang="ja-JP" altLang="en-US" dirty="0"/>
              <a:t>リストを用いた計算関数</a:t>
            </a:r>
            <a:endParaRPr kumimoji="1" lang="en-US" altLang="ja-JP" dirty="0"/>
          </a:p>
          <a:p>
            <a:pPr marL="0" indent="0">
              <a:buNone/>
            </a:pPr>
            <a:r>
              <a:rPr lang="en-US" altLang="ja-JP" dirty="0"/>
              <a:t>Python</a:t>
            </a:r>
            <a:r>
              <a:rPr lang="ja-JP" altLang="en-US" dirty="0"/>
              <a:t>ではリストを引数にして計算するための関数がある</a:t>
            </a:r>
            <a:endParaRPr lang="en-US" altLang="ja-JP" dirty="0"/>
          </a:p>
          <a:p>
            <a:pPr marL="0" indent="0">
              <a:buNone/>
            </a:pPr>
            <a:r>
              <a:rPr kumimoji="1" lang="ja-JP" altLang="en-US" dirty="0"/>
              <a:t>合計→</a:t>
            </a:r>
            <a:r>
              <a:rPr kumimoji="1" lang="en-US" altLang="ja-JP" dirty="0"/>
              <a:t>sum</a:t>
            </a:r>
            <a:r>
              <a:rPr kumimoji="1" lang="ja-JP" altLang="en-US" dirty="0"/>
              <a:t>　最小→</a:t>
            </a:r>
            <a:r>
              <a:rPr kumimoji="1" lang="en-US" altLang="ja-JP" dirty="0"/>
              <a:t>min</a:t>
            </a:r>
          </a:p>
          <a:p>
            <a:pPr marL="0" indent="0">
              <a:buNone/>
            </a:pPr>
            <a:r>
              <a:rPr lang="ja-JP" altLang="en-US" dirty="0"/>
              <a:t>最大→</a:t>
            </a:r>
            <a:r>
              <a:rPr lang="en-US" altLang="ja-JP" dirty="0"/>
              <a:t>max</a:t>
            </a:r>
            <a:r>
              <a:rPr lang="ja-JP" altLang="en-US" dirty="0"/>
              <a:t>　長さ→</a:t>
            </a:r>
            <a:r>
              <a:rPr lang="en-US" altLang="ja-JP" dirty="0" err="1"/>
              <a:t>len</a:t>
            </a:r>
            <a:endParaRPr lang="en-US" altLang="ja-JP" dirty="0"/>
          </a:p>
        </p:txBody>
      </p:sp>
      <p:pic>
        <p:nvPicPr>
          <p:cNvPr id="5" name="図 4">
            <a:extLst>
              <a:ext uri="{FF2B5EF4-FFF2-40B4-BE49-F238E27FC236}">
                <a16:creationId xmlns:a16="http://schemas.microsoft.com/office/drawing/2014/main" id="{5F58F223-612B-E283-A40C-A5A1F3263976}"/>
              </a:ext>
            </a:extLst>
          </p:cNvPr>
          <p:cNvPicPr>
            <a:picLocks noChangeAspect="1"/>
          </p:cNvPicPr>
          <p:nvPr/>
        </p:nvPicPr>
        <p:blipFill>
          <a:blip r:embed="rId3"/>
          <a:stretch>
            <a:fillRect/>
          </a:stretch>
        </p:blipFill>
        <p:spPr>
          <a:xfrm>
            <a:off x="838200" y="4300276"/>
            <a:ext cx="6592220" cy="1876687"/>
          </a:xfrm>
          <a:prstGeom prst="rect">
            <a:avLst/>
          </a:prstGeom>
        </p:spPr>
      </p:pic>
      <p:pic>
        <p:nvPicPr>
          <p:cNvPr id="7" name="図 6">
            <a:extLst>
              <a:ext uri="{FF2B5EF4-FFF2-40B4-BE49-F238E27FC236}">
                <a16:creationId xmlns:a16="http://schemas.microsoft.com/office/drawing/2014/main" id="{8268EF52-D06D-6D3F-C1E6-E1ABFE5CAE31}"/>
              </a:ext>
            </a:extLst>
          </p:cNvPr>
          <p:cNvPicPr>
            <a:picLocks noChangeAspect="1"/>
          </p:cNvPicPr>
          <p:nvPr/>
        </p:nvPicPr>
        <p:blipFill>
          <a:blip r:embed="rId4"/>
          <a:stretch>
            <a:fillRect/>
          </a:stretch>
        </p:blipFill>
        <p:spPr>
          <a:xfrm>
            <a:off x="8809580" y="4462223"/>
            <a:ext cx="1543265" cy="1552792"/>
          </a:xfrm>
          <a:prstGeom prst="rect">
            <a:avLst/>
          </a:prstGeom>
        </p:spPr>
      </p:pic>
      <p:cxnSp>
        <p:nvCxnSpPr>
          <p:cNvPr id="9" name="直線矢印コネクタ 8">
            <a:extLst>
              <a:ext uri="{FF2B5EF4-FFF2-40B4-BE49-F238E27FC236}">
                <a16:creationId xmlns:a16="http://schemas.microsoft.com/office/drawing/2014/main" id="{5CA9A608-2C92-CB54-FA73-1DC3BF3F702C}"/>
              </a:ext>
            </a:extLst>
          </p:cNvPr>
          <p:cNvCxnSpPr>
            <a:stCxn id="5" idx="3"/>
            <a:endCxn id="7" idx="1"/>
          </p:cNvCxnSpPr>
          <p:nvPr/>
        </p:nvCxnSpPr>
        <p:spPr>
          <a:xfrm flipV="1">
            <a:off x="7430420" y="5238619"/>
            <a:ext cx="1379160"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221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753AD-296C-E0CD-EA47-1EB8805B275D}"/>
              </a:ext>
            </a:extLst>
          </p:cNvPr>
          <p:cNvSpPr>
            <a:spLocks noGrp="1"/>
          </p:cNvSpPr>
          <p:nvPr>
            <p:ph type="title"/>
          </p:nvPr>
        </p:nvSpPr>
        <p:spPr/>
        <p:txBody>
          <a:bodyPr/>
          <a:lstStyle/>
          <a:p>
            <a:r>
              <a:rPr kumimoji="1" lang="ja-JP" altLang="en-US" dirty="0"/>
              <a:t>連想配列</a:t>
            </a:r>
            <a:r>
              <a:rPr kumimoji="1" lang="en-US" altLang="ja-JP" dirty="0"/>
              <a:t>(</a:t>
            </a:r>
            <a:r>
              <a:rPr kumimoji="1" lang="ja-JP" altLang="en-US" dirty="0"/>
              <a:t>辞書</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2914C6E-87E6-D12C-4FEA-D977C56EDA51}"/>
              </a:ext>
            </a:extLst>
          </p:cNvPr>
          <p:cNvSpPr>
            <a:spLocks noGrp="1"/>
          </p:cNvSpPr>
          <p:nvPr>
            <p:ph idx="1"/>
          </p:nvPr>
        </p:nvSpPr>
        <p:spPr/>
        <p:txBody>
          <a:bodyPr/>
          <a:lstStyle/>
          <a:p>
            <a:pPr marL="0" indent="0">
              <a:buNone/>
            </a:pPr>
            <a:r>
              <a:rPr kumimoji="1" lang="ja-JP" altLang="en-US" dirty="0"/>
              <a:t>文字列など自然数以外のデータを添字に使用することができる配列を連想配列という。見出しに相当するデータとその中身（データやデータの集合体など）が一対一に対応付けられて格納されており、見出しのデータを指定することで対応する中身を取り出すことができる。</a:t>
            </a:r>
          </a:p>
        </p:txBody>
      </p:sp>
      <p:sp>
        <p:nvSpPr>
          <p:cNvPr id="5" name="テキスト ボックス 4">
            <a:extLst>
              <a:ext uri="{FF2B5EF4-FFF2-40B4-BE49-F238E27FC236}">
                <a16:creationId xmlns:a16="http://schemas.microsoft.com/office/drawing/2014/main" id="{6EE58C29-9552-7DE4-FA20-0713E7416315}"/>
              </a:ext>
            </a:extLst>
          </p:cNvPr>
          <p:cNvSpPr txBox="1"/>
          <p:nvPr/>
        </p:nvSpPr>
        <p:spPr>
          <a:xfrm>
            <a:off x="6096000" y="6308209"/>
            <a:ext cx="6094770" cy="369332"/>
          </a:xfrm>
          <a:prstGeom prst="rect">
            <a:avLst/>
          </a:prstGeom>
          <a:noFill/>
        </p:spPr>
        <p:txBody>
          <a:bodyPr wrap="square">
            <a:spAutoFit/>
          </a:bodyPr>
          <a:lstStyle/>
          <a:p>
            <a:r>
              <a:rPr lang="ja-JP" altLang="en-US" dirty="0"/>
              <a:t>https://e-words.jp/w/配列.html#Section_連想配列</a:t>
            </a:r>
          </a:p>
        </p:txBody>
      </p:sp>
    </p:spTree>
    <p:extLst>
      <p:ext uri="{BB962C8B-B14F-4D97-AF65-F5344CB8AC3E}">
        <p14:creationId xmlns:p14="http://schemas.microsoft.com/office/powerpoint/2010/main" val="930010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28CB69-74B5-27C5-A287-3AD2C29E3D5D}"/>
              </a:ext>
            </a:extLst>
          </p:cNvPr>
          <p:cNvSpPr>
            <a:spLocks noGrp="1"/>
          </p:cNvSpPr>
          <p:nvPr>
            <p:ph type="title"/>
          </p:nvPr>
        </p:nvSpPr>
        <p:spPr/>
        <p:txBody>
          <a:bodyPr/>
          <a:lstStyle/>
          <a:p>
            <a:r>
              <a:rPr kumimoji="1" lang="ja-JP" altLang="en-US" dirty="0"/>
              <a:t>前準備</a:t>
            </a:r>
          </a:p>
        </p:txBody>
      </p:sp>
      <p:sp>
        <p:nvSpPr>
          <p:cNvPr id="3" name="コンテンツ プレースホルダー 2">
            <a:extLst>
              <a:ext uri="{FF2B5EF4-FFF2-40B4-BE49-F238E27FC236}">
                <a16:creationId xmlns:a16="http://schemas.microsoft.com/office/drawing/2014/main" id="{86B18F1A-056B-8868-BCA6-81B270D46D19}"/>
              </a:ext>
            </a:extLst>
          </p:cNvPr>
          <p:cNvSpPr>
            <a:spLocks noGrp="1"/>
          </p:cNvSpPr>
          <p:nvPr>
            <p:ph idx="1"/>
          </p:nvPr>
        </p:nvSpPr>
        <p:spPr/>
        <p:txBody>
          <a:bodyPr/>
          <a:lstStyle/>
          <a:p>
            <a:r>
              <a:rPr kumimoji="1" lang="en-US" altLang="ja-JP" dirty="0"/>
              <a:t>Python</a:t>
            </a:r>
            <a:r>
              <a:rPr kumimoji="1" lang="ja-JP" altLang="en-US" dirty="0"/>
              <a:t>ファイルの作成</a:t>
            </a:r>
            <a:endParaRPr kumimoji="1" lang="en-US" altLang="ja-JP" dirty="0"/>
          </a:p>
          <a:p>
            <a:pPr marL="0" indent="0">
              <a:buNone/>
            </a:pPr>
            <a:endParaRPr kumimoji="1" lang="ja-JP" altLang="en-US" dirty="0"/>
          </a:p>
        </p:txBody>
      </p:sp>
      <p:pic>
        <p:nvPicPr>
          <p:cNvPr id="7" name="図 6">
            <a:extLst>
              <a:ext uri="{FF2B5EF4-FFF2-40B4-BE49-F238E27FC236}">
                <a16:creationId xmlns:a16="http://schemas.microsoft.com/office/drawing/2014/main" id="{3521A00C-401F-2668-3490-16EAEF735CB3}"/>
              </a:ext>
            </a:extLst>
          </p:cNvPr>
          <p:cNvPicPr>
            <a:picLocks noChangeAspect="1"/>
          </p:cNvPicPr>
          <p:nvPr/>
        </p:nvPicPr>
        <p:blipFill>
          <a:blip r:embed="rId3"/>
          <a:stretch>
            <a:fillRect/>
          </a:stretch>
        </p:blipFill>
        <p:spPr>
          <a:xfrm>
            <a:off x="838200" y="2466892"/>
            <a:ext cx="4148152" cy="3429000"/>
          </a:xfrm>
          <a:prstGeom prst="rect">
            <a:avLst/>
          </a:prstGeom>
        </p:spPr>
      </p:pic>
      <p:pic>
        <p:nvPicPr>
          <p:cNvPr id="9" name="図 8">
            <a:extLst>
              <a:ext uri="{FF2B5EF4-FFF2-40B4-BE49-F238E27FC236}">
                <a16:creationId xmlns:a16="http://schemas.microsoft.com/office/drawing/2014/main" id="{EBA758E5-F3EA-F29A-BF9E-F3B8EFB6073A}"/>
              </a:ext>
            </a:extLst>
          </p:cNvPr>
          <p:cNvPicPr>
            <a:picLocks noChangeAspect="1"/>
          </p:cNvPicPr>
          <p:nvPr/>
        </p:nvPicPr>
        <p:blipFill>
          <a:blip r:embed="rId4"/>
          <a:stretch>
            <a:fillRect/>
          </a:stretch>
        </p:blipFill>
        <p:spPr>
          <a:xfrm>
            <a:off x="6096000" y="3376417"/>
            <a:ext cx="3439005" cy="1609950"/>
          </a:xfrm>
          <a:prstGeom prst="rect">
            <a:avLst/>
          </a:prstGeom>
        </p:spPr>
      </p:pic>
    </p:spTree>
    <p:extLst>
      <p:ext uri="{BB962C8B-B14F-4D97-AF65-F5344CB8AC3E}">
        <p14:creationId xmlns:p14="http://schemas.microsoft.com/office/powerpoint/2010/main" val="3220681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C225BB-DCBF-071E-1A1D-FD6B43B6B21C}"/>
              </a:ext>
            </a:extLst>
          </p:cNvPr>
          <p:cNvSpPr>
            <a:spLocks noGrp="1"/>
          </p:cNvSpPr>
          <p:nvPr>
            <p:ph type="title"/>
          </p:nvPr>
        </p:nvSpPr>
        <p:spPr/>
        <p:txBody>
          <a:bodyPr/>
          <a:lstStyle/>
          <a:p>
            <a:r>
              <a:rPr kumimoji="1" lang="ja-JP" altLang="en-US" dirty="0"/>
              <a:t>連想配列</a:t>
            </a:r>
            <a:r>
              <a:rPr kumimoji="1" lang="en-US" altLang="ja-JP" dirty="0"/>
              <a:t>(</a:t>
            </a:r>
            <a:r>
              <a:rPr kumimoji="1" lang="ja-JP" altLang="en-US" dirty="0"/>
              <a:t>辞書</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1DC63A05-E061-B515-9E83-7C0CEAF2B269}"/>
              </a:ext>
            </a:extLst>
          </p:cNvPr>
          <p:cNvSpPr>
            <a:spLocks noGrp="1"/>
          </p:cNvSpPr>
          <p:nvPr>
            <p:ph idx="1"/>
          </p:nvPr>
        </p:nvSpPr>
        <p:spPr/>
        <p:txBody>
          <a:bodyPr/>
          <a:lstStyle/>
          <a:p>
            <a:r>
              <a:rPr kumimoji="1" lang="ja-JP" altLang="en-US" dirty="0"/>
              <a:t>連想配列の作成</a:t>
            </a:r>
            <a:endParaRPr kumimoji="1" lang="en-US" altLang="ja-JP" dirty="0"/>
          </a:p>
          <a:p>
            <a:pPr marL="0" indent="0">
              <a:buNone/>
            </a:pPr>
            <a:r>
              <a:rPr lang="ja-JP" altLang="en-US" dirty="0"/>
              <a:t>連想配列はリストと異なり波括弧</a:t>
            </a:r>
            <a:r>
              <a:rPr lang="en-US" altLang="ja-JP" dirty="0"/>
              <a:t>{}</a:t>
            </a:r>
            <a:r>
              <a:rPr lang="ja-JP" altLang="en-US" dirty="0"/>
              <a:t>の中にデータを入れる。</a:t>
            </a:r>
            <a:endParaRPr lang="en-US" altLang="ja-JP" dirty="0"/>
          </a:p>
          <a:p>
            <a:pPr marL="0" indent="0">
              <a:buNone/>
            </a:pPr>
            <a:r>
              <a:rPr kumimoji="1" lang="ja-JP" altLang="en-US" dirty="0"/>
              <a:t>要素を参照する文字列</a:t>
            </a:r>
            <a:r>
              <a:rPr kumimoji="1" lang="en-US" altLang="ja-JP" dirty="0"/>
              <a:t>(</a:t>
            </a:r>
            <a:r>
              <a:rPr kumimoji="1" lang="ja-JP" altLang="en-US" dirty="0"/>
              <a:t>キー</a:t>
            </a:r>
            <a:r>
              <a:rPr kumimoji="1" lang="en-US" altLang="ja-JP" dirty="0"/>
              <a:t>)</a:t>
            </a:r>
            <a:r>
              <a:rPr kumimoji="1" lang="ja-JP" altLang="en-US" dirty="0"/>
              <a:t>と値</a:t>
            </a:r>
            <a:r>
              <a:rPr kumimoji="1" lang="en-US" altLang="ja-JP" dirty="0"/>
              <a:t>(</a:t>
            </a:r>
            <a:r>
              <a:rPr kumimoji="1" lang="ja-JP" altLang="en-US" dirty="0"/>
              <a:t>バリュー</a:t>
            </a:r>
            <a:r>
              <a:rPr kumimoji="1" lang="en-US" altLang="ja-JP" dirty="0"/>
              <a:t>)</a:t>
            </a:r>
            <a:r>
              <a:rPr kumimoji="1" lang="ja-JP" altLang="en-US" dirty="0"/>
              <a:t>をコロン</a:t>
            </a:r>
            <a:r>
              <a:rPr kumimoji="1" lang="en-US" altLang="ja-JP" dirty="0"/>
              <a:t>(</a:t>
            </a:r>
            <a:r>
              <a:rPr lang="en-US" altLang="ja-JP" dirty="0"/>
              <a:t>:</a:t>
            </a:r>
            <a:r>
              <a:rPr kumimoji="1" lang="en-US" altLang="ja-JP" dirty="0"/>
              <a:t>)</a:t>
            </a:r>
            <a:r>
              <a:rPr kumimoji="1" lang="ja-JP" altLang="en-US" dirty="0"/>
              <a:t>で区切る。</a:t>
            </a:r>
            <a:endParaRPr kumimoji="1" lang="en-US" altLang="ja-JP" dirty="0"/>
          </a:p>
          <a:p>
            <a:pPr marL="0" indent="0">
              <a:buNone/>
            </a:pPr>
            <a:r>
              <a:rPr lang="ja-JP" altLang="en-US" dirty="0"/>
              <a:t>他にデータを入れる場合はカンマで区切り新しく同様に入れる。</a:t>
            </a:r>
            <a:endParaRPr lang="en-US" altLang="ja-JP" dirty="0"/>
          </a:p>
          <a:p>
            <a:pPr marL="0" indent="0">
              <a:buNone/>
            </a:pPr>
            <a:r>
              <a:rPr kumimoji="1" lang="ja-JP" altLang="en-US" dirty="0"/>
              <a:t>参照する場合はキーとして使った文字列を使う。</a:t>
            </a:r>
          </a:p>
        </p:txBody>
      </p:sp>
      <p:pic>
        <p:nvPicPr>
          <p:cNvPr id="5" name="図 4">
            <a:extLst>
              <a:ext uri="{FF2B5EF4-FFF2-40B4-BE49-F238E27FC236}">
                <a16:creationId xmlns:a16="http://schemas.microsoft.com/office/drawing/2014/main" id="{27CF2E11-0A68-312C-9B4D-4E1811DDF7BC}"/>
              </a:ext>
            </a:extLst>
          </p:cNvPr>
          <p:cNvPicPr>
            <a:picLocks noChangeAspect="1"/>
          </p:cNvPicPr>
          <p:nvPr/>
        </p:nvPicPr>
        <p:blipFill>
          <a:blip r:embed="rId3"/>
          <a:stretch>
            <a:fillRect/>
          </a:stretch>
        </p:blipFill>
        <p:spPr>
          <a:xfrm>
            <a:off x="913151" y="4763909"/>
            <a:ext cx="4677428" cy="1247949"/>
          </a:xfrm>
          <a:prstGeom prst="rect">
            <a:avLst/>
          </a:prstGeom>
        </p:spPr>
      </p:pic>
      <p:pic>
        <p:nvPicPr>
          <p:cNvPr id="7" name="図 6">
            <a:extLst>
              <a:ext uri="{FF2B5EF4-FFF2-40B4-BE49-F238E27FC236}">
                <a16:creationId xmlns:a16="http://schemas.microsoft.com/office/drawing/2014/main" id="{44F04D88-124A-418C-1714-52CC990272DC}"/>
              </a:ext>
            </a:extLst>
          </p:cNvPr>
          <p:cNvPicPr>
            <a:picLocks noChangeAspect="1"/>
          </p:cNvPicPr>
          <p:nvPr/>
        </p:nvPicPr>
        <p:blipFill>
          <a:blip r:embed="rId4"/>
          <a:stretch>
            <a:fillRect/>
          </a:stretch>
        </p:blipFill>
        <p:spPr>
          <a:xfrm>
            <a:off x="7325143" y="4925856"/>
            <a:ext cx="2953162" cy="924054"/>
          </a:xfrm>
          <a:prstGeom prst="rect">
            <a:avLst/>
          </a:prstGeom>
        </p:spPr>
      </p:pic>
      <p:cxnSp>
        <p:nvCxnSpPr>
          <p:cNvPr id="9" name="直線矢印コネクタ 8">
            <a:extLst>
              <a:ext uri="{FF2B5EF4-FFF2-40B4-BE49-F238E27FC236}">
                <a16:creationId xmlns:a16="http://schemas.microsoft.com/office/drawing/2014/main" id="{B3F9D937-8A5D-E285-E1FA-ABF802402B18}"/>
              </a:ext>
            </a:extLst>
          </p:cNvPr>
          <p:cNvCxnSpPr>
            <a:stCxn id="5" idx="3"/>
            <a:endCxn id="7" idx="1"/>
          </p:cNvCxnSpPr>
          <p:nvPr/>
        </p:nvCxnSpPr>
        <p:spPr>
          <a:xfrm flipV="1">
            <a:off x="5590579" y="5387883"/>
            <a:ext cx="1734564"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10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2DBE1A-667C-AFFD-D4AA-CCDB081B857C}"/>
              </a:ext>
            </a:extLst>
          </p:cNvPr>
          <p:cNvSpPr>
            <a:spLocks noGrp="1"/>
          </p:cNvSpPr>
          <p:nvPr>
            <p:ph type="title"/>
          </p:nvPr>
        </p:nvSpPr>
        <p:spPr/>
        <p:txBody>
          <a:bodyPr/>
          <a:lstStyle/>
          <a:p>
            <a:r>
              <a:rPr kumimoji="1" lang="ja-JP" altLang="en-US" dirty="0"/>
              <a:t>連想配列</a:t>
            </a:r>
            <a:r>
              <a:rPr kumimoji="1" lang="en-US" altLang="ja-JP" dirty="0"/>
              <a:t>(</a:t>
            </a:r>
            <a:r>
              <a:rPr kumimoji="1" lang="ja-JP" altLang="en-US" dirty="0"/>
              <a:t>辞書</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C7065AC3-F2B8-50D3-2E70-DB8B368DE847}"/>
              </a:ext>
            </a:extLst>
          </p:cNvPr>
          <p:cNvSpPr>
            <a:spLocks noGrp="1"/>
          </p:cNvSpPr>
          <p:nvPr>
            <p:ph idx="1"/>
          </p:nvPr>
        </p:nvSpPr>
        <p:spPr/>
        <p:txBody>
          <a:bodyPr/>
          <a:lstStyle/>
          <a:p>
            <a:r>
              <a:rPr kumimoji="1" lang="ja-JP" altLang="en-US" dirty="0"/>
              <a:t>要素の追加</a:t>
            </a:r>
            <a:endParaRPr kumimoji="1" lang="en-US" altLang="ja-JP" dirty="0"/>
          </a:p>
          <a:p>
            <a:pPr marL="0" indent="0">
              <a:buNone/>
            </a:pPr>
            <a:r>
              <a:rPr lang="ja-JP" altLang="en-US" dirty="0"/>
              <a:t>連想配列に使う変数を定義してから変数の要素指定にキーになる文字列を用いてデータを代入する</a:t>
            </a:r>
            <a:endParaRPr kumimoji="1" lang="ja-JP" altLang="en-US" dirty="0"/>
          </a:p>
        </p:txBody>
      </p:sp>
      <p:pic>
        <p:nvPicPr>
          <p:cNvPr id="5" name="図 4">
            <a:extLst>
              <a:ext uri="{FF2B5EF4-FFF2-40B4-BE49-F238E27FC236}">
                <a16:creationId xmlns:a16="http://schemas.microsoft.com/office/drawing/2014/main" id="{12CF4292-03FF-D33A-4360-113A30E08DD8}"/>
              </a:ext>
            </a:extLst>
          </p:cNvPr>
          <p:cNvPicPr>
            <a:picLocks noChangeAspect="1"/>
          </p:cNvPicPr>
          <p:nvPr/>
        </p:nvPicPr>
        <p:blipFill>
          <a:blip r:embed="rId3"/>
          <a:stretch>
            <a:fillRect/>
          </a:stretch>
        </p:blipFill>
        <p:spPr>
          <a:xfrm>
            <a:off x="1458817" y="3429000"/>
            <a:ext cx="2829320" cy="1867161"/>
          </a:xfrm>
          <a:prstGeom prst="rect">
            <a:avLst/>
          </a:prstGeom>
        </p:spPr>
      </p:pic>
      <p:pic>
        <p:nvPicPr>
          <p:cNvPr id="7" name="図 6">
            <a:extLst>
              <a:ext uri="{FF2B5EF4-FFF2-40B4-BE49-F238E27FC236}">
                <a16:creationId xmlns:a16="http://schemas.microsoft.com/office/drawing/2014/main" id="{FB8DB456-8C82-E6AE-1A0B-AB1D1CFADAF4}"/>
              </a:ext>
            </a:extLst>
          </p:cNvPr>
          <p:cNvPicPr>
            <a:picLocks noChangeAspect="1"/>
          </p:cNvPicPr>
          <p:nvPr/>
        </p:nvPicPr>
        <p:blipFill>
          <a:blip r:embed="rId4"/>
          <a:stretch>
            <a:fillRect/>
          </a:stretch>
        </p:blipFill>
        <p:spPr>
          <a:xfrm>
            <a:off x="6756606" y="3867211"/>
            <a:ext cx="2905530" cy="990738"/>
          </a:xfrm>
          <a:prstGeom prst="rect">
            <a:avLst/>
          </a:prstGeom>
        </p:spPr>
      </p:pic>
      <p:cxnSp>
        <p:nvCxnSpPr>
          <p:cNvPr id="9" name="直線矢印コネクタ 8">
            <a:extLst>
              <a:ext uri="{FF2B5EF4-FFF2-40B4-BE49-F238E27FC236}">
                <a16:creationId xmlns:a16="http://schemas.microsoft.com/office/drawing/2014/main" id="{03D69C1B-0C86-2745-91CC-B91F65177161}"/>
              </a:ext>
            </a:extLst>
          </p:cNvPr>
          <p:cNvCxnSpPr>
            <a:stCxn id="5" idx="3"/>
            <a:endCxn id="7" idx="1"/>
          </p:cNvCxnSpPr>
          <p:nvPr/>
        </p:nvCxnSpPr>
        <p:spPr>
          <a:xfrm flipV="1">
            <a:off x="4288137" y="4362580"/>
            <a:ext cx="2468469"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162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67E6FF-2E39-B29B-C039-035FB882A96C}"/>
              </a:ext>
            </a:extLst>
          </p:cNvPr>
          <p:cNvSpPr>
            <a:spLocks noGrp="1"/>
          </p:cNvSpPr>
          <p:nvPr>
            <p:ph type="title"/>
          </p:nvPr>
        </p:nvSpPr>
        <p:spPr/>
        <p:txBody>
          <a:bodyPr/>
          <a:lstStyle/>
          <a:p>
            <a:r>
              <a:rPr kumimoji="1" lang="ja-JP" altLang="en-US" dirty="0"/>
              <a:t>連想配列</a:t>
            </a:r>
            <a:r>
              <a:rPr kumimoji="1" lang="en-US" altLang="ja-JP" dirty="0"/>
              <a:t>(</a:t>
            </a:r>
            <a:r>
              <a:rPr kumimoji="1" lang="ja-JP" altLang="en-US" dirty="0"/>
              <a:t>辞書</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C1968F69-5828-3F40-93D5-B0638C0CAF7A}"/>
              </a:ext>
            </a:extLst>
          </p:cNvPr>
          <p:cNvSpPr>
            <a:spLocks noGrp="1"/>
          </p:cNvSpPr>
          <p:nvPr>
            <p:ph idx="1"/>
          </p:nvPr>
        </p:nvSpPr>
        <p:spPr/>
        <p:txBody>
          <a:bodyPr/>
          <a:lstStyle/>
          <a:p>
            <a:r>
              <a:rPr kumimoji="1" lang="ja-JP" altLang="en-US" dirty="0"/>
              <a:t>要素の編集</a:t>
            </a:r>
            <a:endParaRPr kumimoji="1" lang="en-US" altLang="ja-JP" dirty="0"/>
          </a:p>
          <a:p>
            <a:pPr marL="0" indent="0">
              <a:buNone/>
            </a:pPr>
            <a:r>
              <a:rPr kumimoji="1" lang="ja-JP" altLang="en-US" dirty="0"/>
              <a:t>編集方法はリストと同様だが、要素の指定方法が連想配列の場合はキーになる文字列になる。</a:t>
            </a:r>
          </a:p>
        </p:txBody>
      </p:sp>
      <p:pic>
        <p:nvPicPr>
          <p:cNvPr id="5" name="図 4">
            <a:extLst>
              <a:ext uri="{FF2B5EF4-FFF2-40B4-BE49-F238E27FC236}">
                <a16:creationId xmlns:a16="http://schemas.microsoft.com/office/drawing/2014/main" id="{52639F30-A937-1440-BE53-03DE963AFA8F}"/>
              </a:ext>
            </a:extLst>
          </p:cNvPr>
          <p:cNvPicPr>
            <a:picLocks noChangeAspect="1"/>
          </p:cNvPicPr>
          <p:nvPr/>
        </p:nvPicPr>
        <p:blipFill>
          <a:blip r:embed="rId3"/>
          <a:stretch>
            <a:fillRect/>
          </a:stretch>
        </p:blipFill>
        <p:spPr>
          <a:xfrm>
            <a:off x="962007" y="3429000"/>
            <a:ext cx="4648849" cy="1848108"/>
          </a:xfrm>
          <a:prstGeom prst="rect">
            <a:avLst/>
          </a:prstGeom>
        </p:spPr>
      </p:pic>
      <p:pic>
        <p:nvPicPr>
          <p:cNvPr id="7" name="図 6">
            <a:extLst>
              <a:ext uri="{FF2B5EF4-FFF2-40B4-BE49-F238E27FC236}">
                <a16:creationId xmlns:a16="http://schemas.microsoft.com/office/drawing/2014/main" id="{0F0DB8D0-E96F-786D-D1AF-5FA605F98878}"/>
              </a:ext>
            </a:extLst>
          </p:cNvPr>
          <p:cNvPicPr>
            <a:picLocks noChangeAspect="1"/>
          </p:cNvPicPr>
          <p:nvPr/>
        </p:nvPicPr>
        <p:blipFill>
          <a:blip r:embed="rId4"/>
          <a:stretch>
            <a:fillRect/>
          </a:stretch>
        </p:blipFill>
        <p:spPr>
          <a:xfrm>
            <a:off x="6856205" y="3814816"/>
            <a:ext cx="3715268" cy="1076475"/>
          </a:xfrm>
          <a:prstGeom prst="rect">
            <a:avLst/>
          </a:prstGeom>
        </p:spPr>
      </p:pic>
      <p:cxnSp>
        <p:nvCxnSpPr>
          <p:cNvPr id="9" name="直線矢印コネクタ 8">
            <a:extLst>
              <a:ext uri="{FF2B5EF4-FFF2-40B4-BE49-F238E27FC236}">
                <a16:creationId xmlns:a16="http://schemas.microsoft.com/office/drawing/2014/main" id="{84BCD920-011A-1F74-7D7B-255B127C6E27}"/>
              </a:ext>
            </a:extLst>
          </p:cNvPr>
          <p:cNvCxnSpPr>
            <a:stCxn id="5" idx="3"/>
            <a:endCxn id="7" idx="1"/>
          </p:cNvCxnSpPr>
          <p:nvPr/>
        </p:nvCxnSpPr>
        <p:spPr>
          <a:xfrm>
            <a:off x="5610856" y="4353054"/>
            <a:ext cx="124534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862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F9614-F18D-13BD-435B-5740A626BE0E}"/>
              </a:ext>
            </a:extLst>
          </p:cNvPr>
          <p:cNvSpPr>
            <a:spLocks noGrp="1"/>
          </p:cNvSpPr>
          <p:nvPr>
            <p:ph type="title"/>
          </p:nvPr>
        </p:nvSpPr>
        <p:spPr/>
        <p:txBody>
          <a:bodyPr/>
          <a:lstStyle/>
          <a:p>
            <a:r>
              <a:rPr lang="ja-JP" altLang="en-US" dirty="0"/>
              <a:t>連想配列</a:t>
            </a:r>
            <a:r>
              <a:rPr lang="en-US" altLang="ja-JP" dirty="0"/>
              <a:t>(</a:t>
            </a:r>
            <a:r>
              <a:rPr lang="ja-JP" altLang="en-US" dirty="0"/>
              <a:t>辞書</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353977EB-83C6-6510-270F-E1C806649698}"/>
              </a:ext>
            </a:extLst>
          </p:cNvPr>
          <p:cNvSpPr>
            <a:spLocks noGrp="1"/>
          </p:cNvSpPr>
          <p:nvPr>
            <p:ph idx="1"/>
          </p:nvPr>
        </p:nvSpPr>
        <p:spPr/>
        <p:txBody>
          <a:bodyPr/>
          <a:lstStyle/>
          <a:p>
            <a:r>
              <a:rPr kumimoji="1" lang="ja-JP" altLang="en-US" dirty="0"/>
              <a:t>要素の削除</a:t>
            </a:r>
            <a:endParaRPr kumimoji="1" lang="en-US" altLang="ja-JP" dirty="0"/>
          </a:p>
          <a:p>
            <a:pPr marL="0" indent="0">
              <a:buNone/>
            </a:pPr>
            <a:r>
              <a:rPr lang="ja-JP" altLang="en-US" dirty="0"/>
              <a:t>要素を削除する場合は</a:t>
            </a:r>
            <a:r>
              <a:rPr lang="en-US" altLang="ja-JP" dirty="0"/>
              <a:t>del</a:t>
            </a:r>
            <a:r>
              <a:rPr lang="ja-JP" altLang="en-US" dirty="0"/>
              <a:t>を用いて連想配列の変数に削除する要素のキーとなる文字列で指定して消す。</a:t>
            </a:r>
            <a:endParaRPr kumimoji="1"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66275183-41A0-9F7F-53D5-28BF946CD35C}"/>
              </a:ext>
            </a:extLst>
          </p:cNvPr>
          <p:cNvPicPr>
            <a:picLocks noChangeAspect="1"/>
          </p:cNvPicPr>
          <p:nvPr/>
        </p:nvPicPr>
        <p:blipFill>
          <a:blip r:embed="rId3"/>
          <a:stretch>
            <a:fillRect/>
          </a:stretch>
        </p:blipFill>
        <p:spPr>
          <a:xfrm>
            <a:off x="1100528" y="3816206"/>
            <a:ext cx="4706007" cy="1305107"/>
          </a:xfrm>
          <a:prstGeom prst="rect">
            <a:avLst/>
          </a:prstGeom>
        </p:spPr>
      </p:pic>
      <p:pic>
        <p:nvPicPr>
          <p:cNvPr id="7" name="図 6">
            <a:extLst>
              <a:ext uri="{FF2B5EF4-FFF2-40B4-BE49-F238E27FC236}">
                <a16:creationId xmlns:a16="http://schemas.microsoft.com/office/drawing/2014/main" id="{449EDE16-0EE4-6CDA-083C-6745B01C6BFB}"/>
              </a:ext>
            </a:extLst>
          </p:cNvPr>
          <p:cNvPicPr>
            <a:picLocks noChangeAspect="1"/>
          </p:cNvPicPr>
          <p:nvPr/>
        </p:nvPicPr>
        <p:blipFill>
          <a:blip r:embed="rId4"/>
          <a:stretch>
            <a:fillRect/>
          </a:stretch>
        </p:blipFill>
        <p:spPr>
          <a:xfrm>
            <a:off x="7604492" y="4121049"/>
            <a:ext cx="2934109" cy="695422"/>
          </a:xfrm>
          <a:prstGeom prst="rect">
            <a:avLst/>
          </a:prstGeom>
        </p:spPr>
      </p:pic>
      <p:cxnSp>
        <p:nvCxnSpPr>
          <p:cNvPr id="9" name="直線矢印コネクタ 8">
            <a:extLst>
              <a:ext uri="{FF2B5EF4-FFF2-40B4-BE49-F238E27FC236}">
                <a16:creationId xmlns:a16="http://schemas.microsoft.com/office/drawing/2014/main" id="{C0611359-8CC2-070A-A39B-195E24CD3A5F}"/>
              </a:ext>
            </a:extLst>
          </p:cNvPr>
          <p:cNvCxnSpPr>
            <a:stCxn id="5" idx="3"/>
            <a:endCxn id="7" idx="1"/>
          </p:cNvCxnSpPr>
          <p:nvPr/>
        </p:nvCxnSpPr>
        <p:spPr>
          <a:xfrm>
            <a:off x="5806535" y="4468760"/>
            <a:ext cx="179795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920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D9C774-165E-1129-513E-43DAB9B2890C}"/>
              </a:ext>
            </a:extLst>
          </p:cNvPr>
          <p:cNvSpPr>
            <a:spLocks noGrp="1"/>
          </p:cNvSpPr>
          <p:nvPr>
            <p:ph type="title"/>
          </p:nvPr>
        </p:nvSpPr>
        <p:spPr/>
        <p:txBody>
          <a:bodyPr/>
          <a:lstStyle/>
          <a:p>
            <a:r>
              <a:rPr kumimoji="1" lang="ja-JP" altLang="en-US" dirty="0"/>
              <a:t>連想配列</a:t>
            </a:r>
            <a:r>
              <a:rPr kumimoji="1" lang="en-US" altLang="ja-JP" dirty="0"/>
              <a:t>(</a:t>
            </a:r>
            <a:r>
              <a:rPr kumimoji="1" lang="ja-JP" altLang="en-US" dirty="0"/>
              <a:t>辞書</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0944D55C-767A-7A86-7A45-1F3119630E1F}"/>
              </a:ext>
            </a:extLst>
          </p:cNvPr>
          <p:cNvSpPr>
            <a:spLocks noGrp="1"/>
          </p:cNvSpPr>
          <p:nvPr>
            <p:ph idx="1"/>
          </p:nvPr>
        </p:nvSpPr>
        <p:spPr/>
        <p:txBody>
          <a:bodyPr/>
          <a:lstStyle/>
          <a:p>
            <a:r>
              <a:rPr kumimoji="1" lang="ja-JP" altLang="en-US" dirty="0"/>
              <a:t>連想配列の中に連想配列</a:t>
            </a:r>
            <a:endParaRPr kumimoji="1" lang="en-US" altLang="ja-JP" dirty="0"/>
          </a:p>
          <a:p>
            <a:pPr marL="0" indent="0">
              <a:buNone/>
            </a:pPr>
            <a:r>
              <a:rPr lang="ja-JP" altLang="en-US" dirty="0"/>
              <a:t>連想配列の中にさらに連想配列を格納することができる。</a:t>
            </a:r>
            <a:endParaRPr lang="en-US" altLang="ja-JP" dirty="0"/>
          </a:p>
          <a:p>
            <a:pPr marL="0" indent="0">
              <a:buNone/>
            </a:pPr>
            <a:r>
              <a:rPr lang="ja-JP" altLang="en-US" dirty="0"/>
              <a:t>この場合、要素の追加と同様の手法だが代入が連想配列となる</a:t>
            </a:r>
            <a:endParaRPr kumimoji="1" lang="ja-JP" altLang="en-US" dirty="0"/>
          </a:p>
        </p:txBody>
      </p:sp>
      <p:pic>
        <p:nvPicPr>
          <p:cNvPr id="5" name="図 4">
            <a:extLst>
              <a:ext uri="{FF2B5EF4-FFF2-40B4-BE49-F238E27FC236}">
                <a16:creationId xmlns:a16="http://schemas.microsoft.com/office/drawing/2014/main" id="{4D9D0CD0-5EA3-0417-8865-3E5D001B4385}"/>
              </a:ext>
            </a:extLst>
          </p:cNvPr>
          <p:cNvPicPr>
            <a:picLocks noChangeAspect="1"/>
          </p:cNvPicPr>
          <p:nvPr/>
        </p:nvPicPr>
        <p:blipFill>
          <a:blip r:embed="rId3"/>
          <a:stretch>
            <a:fillRect/>
          </a:stretch>
        </p:blipFill>
        <p:spPr>
          <a:xfrm>
            <a:off x="838201" y="3589064"/>
            <a:ext cx="4580744" cy="1550405"/>
          </a:xfrm>
          <a:prstGeom prst="rect">
            <a:avLst/>
          </a:prstGeom>
        </p:spPr>
      </p:pic>
      <p:pic>
        <p:nvPicPr>
          <p:cNvPr id="7" name="図 6">
            <a:extLst>
              <a:ext uri="{FF2B5EF4-FFF2-40B4-BE49-F238E27FC236}">
                <a16:creationId xmlns:a16="http://schemas.microsoft.com/office/drawing/2014/main" id="{A486E57F-132D-CC9B-B106-8FCFEDA9CD3D}"/>
              </a:ext>
            </a:extLst>
          </p:cNvPr>
          <p:cNvPicPr>
            <a:picLocks noChangeAspect="1"/>
          </p:cNvPicPr>
          <p:nvPr/>
        </p:nvPicPr>
        <p:blipFill>
          <a:blip r:embed="rId4"/>
          <a:stretch>
            <a:fillRect/>
          </a:stretch>
        </p:blipFill>
        <p:spPr>
          <a:xfrm>
            <a:off x="6550702" y="3919060"/>
            <a:ext cx="5278357" cy="890411"/>
          </a:xfrm>
          <a:prstGeom prst="rect">
            <a:avLst/>
          </a:prstGeom>
        </p:spPr>
      </p:pic>
      <p:cxnSp>
        <p:nvCxnSpPr>
          <p:cNvPr id="9" name="直線矢印コネクタ 8">
            <a:extLst>
              <a:ext uri="{FF2B5EF4-FFF2-40B4-BE49-F238E27FC236}">
                <a16:creationId xmlns:a16="http://schemas.microsoft.com/office/drawing/2014/main" id="{88F0F1B2-1A34-F1F8-D22C-186ED5A282A0}"/>
              </a:ext>
            </a:extLst>
          </p:cNvPr>
          <p:cNvCxnSpPr>
            <a:stCxn id="5" idx="3"/>
            <a:endCxn id="7" idx="1"/>
          </p:cNvCxnSpPr>
          <p:nvPr/>
        </p:nvCxnSpPr>
        <p:spPr>
          <a:xfrm flipV="1">
            <a:off x="5418945" y="4364266"/>
            <a:ext cx="1131757"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939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63EE53-1CFB-7AB1-5C00-A7EA80FDB019}"/>
              </a:ext>
            </a:extLst>
          </p:cNvPr>
          <p:cNvSpPr>
            <a:spLocks noGrp="1"/>
          </p:cNvSpPr>
          <p:nvPr>
            <p:ph type="title"/>
          </p:nvPr>
        </p:nvSpPr>
        <p:spPr/>
        <p:txBody>
          <a:bodyPr/>
          <a:lstStyle/>
          <a:p>
            <a:r>
              <a:rPr kumimoji="1" lang="ja-JP" altLang="en-US" dirty="0"/>
              <a:t>連想配列</a:t>
            </a:r>
            <a:r>
              <a:rPr kumimoji="1" lang="en-US" altLang="ja-JP" dirty="0"/>
              <a:t>(</a:t>
            </a:r>
            <a:r>
              <a:rPr kumimoji="1" lang="ja-JP" altLang="en-US" dirty="0"/>
              <a:t>辞書</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80481EED-7D6D-5CF0-9623-A980E6E07762}"/>
              </a:ext>
            </a:extLst>
          </p:cNvPr>
          <p:cNvSpPr>
            <a:spLocks noGrp="1"/>
          </p:cNvSpPr>
          <p:nvPr>
            <p:ph idx="1"/>
          </p:nvPr>
        </p:nvSpPr>
        <p:spPr/>
        <p:txBody>
          <a:bodyPr/>
          <a:lstStyle/>
          <a:p>
            <a:r>
              <a:rPr kumimoji="1" lang="ja-JP" altLang="en-US" dirty="0"/>
              <a:t>連想配列の中にリスト</a:t>
            </a:r>
            <a:endParaRPr kumimoji="1" lang="en-US" altLang="ja-JP" dirty="0"/>
          </a:p>
          <a:p>
            <a:pPr marL="0" indent="0">
              <a:buNone/>
            </a:pPr>
            <a:r>
              <a:rPr lang="ja-JP" altLang="en-US" dirty="0"/>
              <a:t>連想配列の中に連想配列を入れるときと同様の方法でリストを入れられる。</a:t>
            </a:r>
            <a:endParaRPr lang="en-US" altLang="ja-JP" dirty="0"/>
          </a:p>
          <a:p>
            <a:pPr marL="0" indent="0">
              <a:buNone/>
            </a:pPr>
            <a:r>
              <a:rPr kumimoji="1" lang="ja-JP" altLang="en-US" dirty="0"/>
              <a:t>ただし、参照する時に連想配列の場所とリストの場所で指定方法は異なり場合によって合わせる必要がある。</a:t>
            </a:r>
          </a:p>
        </p:txBody>
      </p:sp>
      <p:pic>
        <p:nvPicPr>
          <p:cNvPr id="5" name="図 4">
            <a:extLst>
              <a:ext uri="{FF2B5EF4-FFF2-40B4-BE49-F238E27FC236}">
                <a16:creationId xmlns:a16="http://schemas.microsoft.com/office/drawing/2014/main" id="{3F4EAEBE-C8B7-7126-2E21-8268720962CB}"/>
              </a:ext>
            </a:extLst>
          </p:cNvPr>
          <p:cNvPicPr>
            <a:picLocks noChangeAspect="1"/>
          </p:cNvPicPr>
          <p:nvPr/>
        </p:nvPicPr>
        <p:blipFill>
          <a:blip r:embed="rId3"/>
          <a:stretch>
            <a:fillRect/>
          </a:stretch>
        </p:blipFill>
        <p:spPr>
          <a:xfrm>
            <a:off x="947100" y="4095549"/>
            <a:ext cx="4546796" cy="1249120"/>
          </a:xfrm>
          <a:prstGeom prst="rect">
            <a:avLst/>
          </a:prstGeom>
        </p:spPr>
      </p:pic>
      <p:pic>
        <p:nvPicPr>
          <p:cNvPr id="7" name="図 6">
            <a:extLst>
              <a:ext uri="{FF2B5EF4-FFF2-40B4-BE49-F238E27FC236}">
                <a16:creationId xmlns:a16="http://schemas.microsoft.com/office/drawing/2014/main" id="{69167EB0-C25E-1B8B-AB5B-65FA359386D9}"/>
              </a:ext>
            </a:extLst>
          </p:cNvPr>
          <p:cNvPicPr>
            <a:picLocks noChangeAspect="1"/>
          </p:cNvPicPr>
          <p:nvPr/>
        </p:nvPicPr>
        <p:blipFill>
          <a:blip r:embed="rId4"/>
          <a:stretch>
            <a:fillRect/>
          </a:stretch>
        </p:blipFill>
        <p:spPr>
          <a:xfrm>
            <a:off x="6453387" y="4336684"/>
            <a:ext cx="5179101" cy="766850"/>
          </a:xfrm>
          <a:prstGeom prst="rect">
            <a:avLst/>
          </a:prstGeom>
        </p:spPr>
      </p:pic>
      <p:cxnSp>
        <p:nvCxnSpPr>
          <p:cNvPr id="9" name="直線矢印コネクタ 8">
            <a:extLst>
              <a:ext uri="{FF2B5EF4-FFF2-40B4-BE49-F238E27FC236}">
                <a16:creationId xmlns:a16="http://schemas.microsoft.com/office/drawing/2014/main" id="{2E429C56-D4F7-C7EE-671E-8DF0E215E477}"/>
              </a:ext>
            </a:extLst>
          </p:cNvPr>
          <p:cNvCxnSpPr>
            <a:stCxn id="5" idx="3"/>
            <a:endCxn id="7" idx="1"/>
          </p:cNvCxnSpPr>
          <p:nvPr/>
        </p:nvCxnSpPr>
        <p:spPr>
          <a:xfrm>
            <a:off x="5493896" y="4720109"/>
            <a:ext cx="95949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371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FDC21E-8885-7A86-4403-19058EF29792}"/>
              </a:ext>
            </a:extLst>
          </p:cNvPr>
          <p:cNvSpPr>
            <a:spLocks noGrp="1"/>
          </p:cNvSpPr>
          <p:nvPr>
            <p:ph type="title"/>
          </p:nvPr>
        </p:nvSpPr>
        <p:spPr/>
        <p:txBody>
          <a:bodyPr/>
          <a:lstStyle/>
          <a:p>
            <a:r>
              <a:rPr kumimoji="1" lang="ja-JP" altLang="en-US" dirty="0"/>
              <a:t>連想配列</a:t>
            </a:r>
            <a:r>
              <a:rPr kumimoji="1" lang="en-US" altLang="ja-JP" dirty="0"/>
              <a:t>(</a:t>
            </a:r>
            <a:r>
              <a:rPr kumimoji="1" lang="ja-JP" altLang="en-US" dirty="0"/>
              <a:t>辞書</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3B4AB6FF-70B7-F4A8-912A-78BF7DA10D0A}"/>
              </a:ext>
            </a:extLst>
          </p:cNvPr>
          <p:cNvSpPr>
            <a:spLocks noGrp="1"/>
          </p:cNvSpPr>
          <p:nvPr>
            <p:ph idx="1"/>
          </p:nvPr>
        </p:nvSpPr>
        <p:spPr/>
        <p:txBody>
          <a:bodyPr/>
          <a:lstStyle/>
          <a:p>
            <a:r>
              <a:rPr kumimoji="1" lang="ja-JP" altLang="en-US" dirty="0"/>
              <a:t>リスト内に連想配列</a:t>
            </a:r>
            <a:r>
              <a:rPr kumimoji="1" lang="en-US" altLang="ja-JP" dirty="0"/>
              <a:t>(</a:t>
            </a:r>
            <a:r>
              <a:rPr kumimoji="1" lang="ja-JP" altLang="en-US" dirty="0"/>
              <a:t>補足</a:t>
            </a:r>
            <a:r>
              <a:rPr kumimoji="1" lang="en-US" altLang="ja-JP" dirty="0"/>
              <a:t>)</a:t>
            </a:r>
          </a:p>
          <a:p>
            <a:pPr marL="0" indent="0">
              <a:buNone/>
            </a:pPr>
            <a:r>
              <a:rPr lang="ja-JP" altLang="en-US" dirty="0"/>
              <a:t>リストに対しては</a:t>
            </a:r>
            <a:r>
              <a:rPr lang="en-US" altLang="ja-JP" dirty="0"/>
              <a:t>append</a:t>
            </a:r>
            <a:r>
              <a:rPr lang="ja-JP" altLang="en-US" dirty="0"/>
              <a:t>を用いることで連想配列をリスト内に格納することができる。</a:t>
            </a:r>
            <a:endParaRPr lang="en-US" altLang="ja-JP" dirty="0"/>
          </a:p>
          <a:p>
            <a:pPr marL="0" indent="0">
              <a:buNone/>
            </a:pPr>
            <a:r>
              <a:rPr kumimoji="1" lang="ja-JP" altLang="en-US" dirty="0"/>
              <a:t>ただし参照する場合はリストの参照と連想配列の参照の両方を用いる。</a:t>
            </a:r>
          </a:p>
        </p:txBody>
      </p:sp>
      <p:pic>
        <p:nvPicPr>
          <p:cNvPr id="5" name="図 4">
            <a:extLst>
              <a:ext uri="{FF2B5EF4-FFF2-40B4-BE49-F238E27FC236}">
                <a16:creationId xmlns:a16="http://schemas.microsoft.com/office/drawing/2014/main" id="{2448D697-C531-5573-6D40-851B817DA770}"/>
              </a:ext>
            </a:extLst>
          </p:cNvPr>
          <p:cNvPicPr>
            <a:picLocks noChangeAspect="1"/>
          </p:cNvPicPr>
          <p:nvPr/>
        </p:nvPicPr>
        <p:blipFill>
          <a:blip r:embed="rId3"/>
          <a:stretch>
            <a:fillRect/>
          </a:stretch>
        </p:blipFill>
        <p:spPr>
          <a:xfrm>
            <a:off x="838200" y="4272093"/>
            <a:ext cx="4798102" cy="1528252"/>
          </a:xfrm>
          <a:prstGeom prst="rect">
            <a:avLst/>
          </a:prstGeom>
        </p:spPr>
      </p:pic>
      <p:pic>
        <p:nvPicPr>
          <p:cNvPr id="7" name="図 6">
            <a:extLst>
              <a:ext uri="{FF2B5EF4-FFF2-40B4-BE49-F238E27FC236}">
                <a16:creationId xmlns:a16="http://schemas.microsoft.com/office/drawing/2014/main" id="{74935332-9F58-BBDA-E7C0-9CA3D1D3FEA7}"/>
              </a:ext>
            </a:extLst>
          </p:cNvPr>
          <p:cNvPicPr>
            <a:picLocks noChangeAspect="1"/>
          </p:cNvPicPr>
          <p:nvPr/>
        </p:nvPicPr>
        <p:blipFill>
          <a:blip r:embed="rId4"/>
          <a:stretch>
            <a:fillRect/>
          </a:stretch>
        </p:blipFill>
        <p:spPr>
          <a:xfrm>
            <a:off x="6773984" y="4417760"/>
            <a:ext cx="5223144" cy="1236918"/>
          </a:xfrm>
          <a:prstGeom prst="rect">
            <a:avLst/>
          </a:prstGeom>
        </p:spPr>
      </p:pic>
      <p:cxnSp>
        <p:nvCxnSpPr>
          <p:cNvPr id="9" name="直線矢印コネクタ 8">
            <a:extLst>
              <a:ext uri="{FF2B5EF4-FFF2-40B4-BE49-F238E27FC236}">
                <a16:creationId xmlns:a16="http://schemas.microsoft.com/office/drawing/2014/main" id="{4A77B61E-70A3-DE9B-39DB-564714DA03B4}"/>
              </a:ext>
            </a:extLst>
          </p:cNvPr>
          <p:cNvCxnSpPr>
            <a:stCxn id="5" idx="3"/>
            <a:endCxn id="7" idx="1"/>
          </p:cNvCxnSpPr>
          <p:nvPr/>
        </p:nvCxnSpPr>
        <p:spPr>
          <a:xfrm>
            <a:off x="5636302" y="5036219"/>
            <a:ext cx="113768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14502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5DEAF2-4205-8D04-5BE4-784286E4CF64}"/>
              </a:ext>
            </a:extLst>
          </p:cNvPr>
          <p:cNvSpPr>
            <a:spLocks noGrp="1"/>
          </p:cNvSpPr>
          <p:nvPr>
            <p:ph type="title"/>
          </p:nvPr>
        </p:nvSpPr>
        <p:spPr/>
        <p:txBody>
          <a:bodyPr/>
          <a:lstStyle/>
          <a:p>
            <a:r>
              <a:rPr kumimoji="1" lang="ja-JP" altLang="en-US" dirty="0"/>
              <a:t>条件分岐</a:t>
            </a:r>
          </a:p>
        </p:txBody>
      </p:sp>
      <p:sp>
        <p:nvSpPr>
          <p:cNvPr id="3" name="コンテンツ プレースホルダー 2">
            <a:extLst>
              <a:ext uri="{FF2B5EF4-FFF2-40B4-BE49-F238E27FC236}">
                <a16:creationId xmlns:a16="http://schemas.microsoft.com/office/drawing/2014/main" id="{9A32903E-DA97-63F0-1DE4-5A069B297D1E}"/>
              </a:ext>
            </a:extLst>
          </p:cNvPr>
          <p:cNvSpPr>
            <a:spLocks noGrp="1"/>
          </p:cNvSpPr>
          <p:nvPr>
            <p:ph idx="1"/>
          </p:nvPr>
        </p:nvSpPr>
        <p:spPr/>
        <p:txBody>
          <a:bodyPr/>
          <a:lstStyle/>
          <a:p>
            <a:r>
              <a:rPr lang="en-US" altLang="ja-JP" dirty="0"/>
              <a:t>i</a:t>
            </a:r>
            <a:r>
              <a:rPr kumimoji="1" lang="en-US" altLang="ja-JP" dirty="0"/>
              <a:t>f</a:t>
            </a:r>
            <a:r>
              <a:rPr kumimoji="1" lang="ja-JP" altLang="en-US" dirty="0"/>
              <a:t>文</a:t>
            </a:r>
            <a:r>
              <a:rPr lang="ja-JP" altLang="en-US" dirty="0"/>
              <a:t>の基本</a:t>
            </a:r>
            <a:endParaRPr kumimoji="1" lang="en-US" altLang="ja-JP" dirty="0"/>
          </a:p>
          <a:p>
            <a:pPr marL="0" indent="0">
              <a:buNone/>
            </a:pPr>
            <a:r>
              <a:rPr lang="en-US" altLang="ja-JP" dirty="0"/>
              <a:t>Python</a:t>
            </a:r>
            <a:r>
              <a:rPr lang="ja-JP" altLang="en-US" dirty="0"/>
              <a:t>では条件分岐に波括弧</a:t>
            </a:r>
            <a:r>
              <a:rPr lang="en-US" altLang="ja-JP" dirty="0"/>
              <a:t>{}</a:t>
            </a:r>
            <a:r>
              <a:rPr lang="ja-JP" altLang="en-US" dirty="0"/>
              <a:t>を用いず、コロン</a:t>
            </a:r>
            <a:r>
              <a:rPr lang="en-US" altLang="ja-JP" dirty="0"/>
              <a:t>(:)</a:t>
            </a:r>
            <a:r>
              <a:rPr lang="ja-JP" altLang="en-US" dirty="0"/>
              <a:t>とインデントを用いて条件分岐・繰り返し・例外処理を行う。</a:t>
            </a:r>
            <a:endParaRPr kumimoji="1" lang="en-US" altLang="ja-JP" dirty="0"/>
          </a:p>
          <a:p>
            <a:pPr marL="0" indent="0">
              <a:buNone/>
            </a:pPr>
            <a:r>
              <a:rPr lang="ja-JP" altLang="en-US" dirty="0"/>
              <a:t>また、</a:t>
            </a:r>
            <a:r>
              <a:rPr lang="en-US" altLang="ja-JP" dirty="0"/>
              <a:t>C</a:t>
            </a:r>
            <a:r>
              <a:rPr lang="ja-JP" altLang="en-US" dirty="0"/>
              <a:t>言語や</a:t>
            </a:r>
            <a:r>
              <a:rPr lang="en-US" altLang="ja-JP" dirty="0"/>
              <a:t>Java</a:t>
            </a:r>
            <a:r>
              <a:rPr lang="ja-JP" altLang="en-US" dirty="0"/>
              <a:t>と異なり丸括弧内に分岐内容を書かず、</a:t>
            </a:r>
            <a:r>
              <a:rPr lang="en-US" altLang="ja-JP" dirty="0"/>
              <a:t>if</a:t>
            </a:r>
            <a:r>
              <a:rPr lang="ja-JP" altLang="en-US" dirty="0"/>
              <a:t>の後にスペースを空けて書く</a:t>
            </a:r>
            <a:endParaRPr lang="en-US" altLang="ja-JP" dirty="0"/>
          </a:p>
          <a:p>
            <a:pPr marL="0" indent="0">
              <a:buNone/>
            </a:pPr>
            <a:endParaRPr kumimoji="1" lang="en-US" altLang="ja-JP" dirty="0"/>
          </a:p>
          <a:p>
            <a:pPr marL="0" indent="0">
              <a:buNone/>
            </a:pPr>
            <a:endParaRPr kumimoji="1" lang="ja-JP" altLang="en-US" dirty="0"/>
          </a:p>
        </p:txBody>
      </p:sp>
      <p:sp>
        <p:nvSpPr>
          <p:cNvPr id="4" name="テキスト ボックス 3">
            <a:extLst>
              <a:ext uri="{FF2B5EF4-FFF2-40B4-BE49-F238E27FC236}">
                <a16:creationId xmlns:a16="http://schemas.microsoft.com/office/drawing/2014/main" id="{656ACA95-069D-88EF-EBEA-6B9F777528F7}"/>
              </a:ext>
            </a:extLst>
          </p:cNvPr>
          <p:cNvSpPr txBox="1"/>
          <p:nvPr/>
        </p:nvSpPr>
        <p:spPr>
          <a:xfrm>
            <a:off x="1249802" y="4001294"/>
            <a:ext cx="4911922" cy="2862322"/>
          </a:xfrm>
          <a:prstGeom prst="rect">
            <a:avLst/>
          </a:prstGeom>
          <a:noFill/>
        </p:spPr>
        <p:txBody>
          <a:bodyPr wrap="none" rtlCol="0">
            <a:spAutoFit/>
          </a:bodyPr>
          <a:lstStyle/>
          <a:p>
            <a:r>
              <a:rPr kumimoji="1" lang="en-US" altLang="ja-JP" dirty="0"/>
              <a:t>Java</a:t>
            </a:r>
          </a:p>
          <a:p>
            <a:r>
              <a:rPr lang="en-US" altLang="ja-JP" dirty="0"/>
              <a:t>if(D &lt; 0)[</a:t>
            </a:r>
          </a:p>
          <a:p>
            <a:r>
              <a:rPr lang="ja-JP" altLang="en-US" dirty="0"/>
              <a:t>　</a:t>
            </a:r>
            <a:r>
              <a:rPr lang="en-US" altLang="ja-JP" dirty="0" err="1"/>
              <a:t>system.out.println</a:t>
            </a:r>
            <a:r>
              <a:rPr lang="en-US" altLang="ja-JP" dirty="0"/>
              <a:t>(“</a:t>
            </a:r>
            <a:r>
              <a:rPr lang="ja-JP" altLang="en-US" dirty="0"/>
              <a:t>異なる二つの虚数解</a:t>
            </a:r>
            <a:r>
              <a:rPr lang="en-US" altLang="ja-JP" dirty="0"/>
              <a:t>”);</a:t>
            </a:r>
          </a:p>
          <a:p>
            <a:r>
              <a:rPr lang="en-US" altLang="ja-JP" dirty="0"/>
              <a:t>]</a:t>
            </a:r>
          </a:p>
          <a:p>
            <a:r>
              <a:rPr lang="en-US" altLang="ja-JP" dirty="0"/>
              <a:t>e</a:t>
            </a:r>
            <a:r>
              <a:rPr kumimoji="1" lang="en-US" altLang="ja-JP" dirty="0"/>
              <a:t>lse i</a:t>
            </a:r>
            <a:r>
              <a:rPr lang="en-US" altLang="ja-JP" dirty="0"/>
              <a:t>f(D == 0){</a:t>
            </a:r>
          </a:p>
          <a:p>
            <a:r>
              <a:rPr lang="ja-JP" altLang="en-US" dirty="0"/>
              <a:t>　</a:t>
            </a:r>
            <a:r>
              <a:rPr lang="en-US" altLang="ja-JP" dirty="0"/>
              <a:t> </a:t>
            </a:r>
            <a:r>
              <a:rPr lang="en-US" altLang="ja-JP" dirty="0" err="1"/>
              <a:t>system.out.println</a:t>
            </a:r>
            <a:r>
              <a:rPr lang="en-US" altLang="ja-JP" dirty="0"/>
              <a:t>(“</a:t>
            </a:r>
            <a:r>
              <a:rPr lang="ja-JP" altLang="en-US" dirty="0"/>
              <a:t>重解</a:t>
            </a:r>
            <a:r>
              <a:rPr lang="en-US" altLang="ja-JP" dirty="0"/>
              <a:t>”);</a:t>
            </a:r>
          </a:p>
          <a:p>
            <a:r>
              <a:rPr lang="en-US" altLang="ja-JP" dirty="0"/>
              <a:t>}</a:t>
            </a:r>
          </a:p>
          <a:p>
            <a:r>
              <a:rPr kumimoji="1" lang="en-US" altLang="ja-JP" dirty="0"/>
              <a:t>else{</a:t>
            </a:r>
          </a:p>
          <a:p>
            <a:r>
              <a:rPr lang="ja-JP" altLang="en-US" dirty="0"/>
              <a:t>　</a:t>
            </a:r>
            <a:r>
              <a:rPr lang="en-US" altLang="ja-JP" dirty="0"/>
              <a:t> </a:t>
            </a:r>
            <a:r>
              <a:rPr lang="en-US" altLang="ja-JP" dirty="0" err="1"/>
              <a:t>system.out.println</a:t>
            </a:r>
            <a:r>
              <a:rPr lang="en-US" altLang="ja-JP" dirty="0"/>
              <a:t>(“</a:t>
            </a:r>
            <a:r>
              <a:rPr lang="ja-JP" altLang="en-US" dirty="0"/>
              <a:t>異なる二つの実数解</a:t>
            </a:r>
            <a:r>
              <a:rPr lang="en-US" altLang="ja-JP" dirty="0"/>
              <a:t>”);</a:t>
            </a:r>
            <a:endParaRPr kumimoji="1" lang="en-US" altLang="ja-JP" dirty="0"/>
          </a:p>
          <a:p>
            <a:r>
              <a:rPr kumimoji="1" lang="en-US" altLang="ja-JP" dirty="0"/>
              <a:t>}</a:t>
            </a:r>
            <a:endParaRPr kumimoji="1" lang="ja-JP" altLang="en-US" dirty="0"/>
          </a:p>
        </p:txBody>
      </p:sp>
      <p:sp>
        <p:nvSpPr>
          <p:cNvPr id="5" name="テキスト ボックス 4">
            <a:extLst>
              <a:ext uri="{FF2B5EF4-FFF2-40B4-BE49-F238E27FC236}">
                <a16:creationId xmlns:a16="http://schemas.microsoft.com/office/drawing/2014/main" id="{A586189E-FE12-9128-1E8B-C383016E3BC6}"/>
              </a:ext>
            </a:extLst>
          </p:cNvPr>
          <p:cNvSpPr txBox="1"/>
          <p:nvPr/>
        </p:nvSpPr>
        <p:spPr>
          <a:xfrm>
            <a:off x="6387156" y="4001294"/>
            <a:ext cx="3429144" cy="2031325"/>
          </a:xfrm>
          <a:prstGeom prst="rect">
            <a:avLst/>
          </a:prstGeom>
          <a:noFill/>
        </p:spPr>
        <p:txBody>
          <a:bodyPr wrap="none" rtlCol="0">
            <a:spAutoFit/>
          </a:bodyPr>
          <a:lstStyle/>
          <a:p>
            <a:r>
              <a:rPr lang="en-US" altLang="ja-JP" dirty="0"/>
              <a:t>Python</a:t>
            </a:r>
            <a:endParaRPr kumimoji="1" lang="en-US" altLang="ja-JP" dirty="0"/>
          </a:p>
          <a:p>
            <a:r>
              <a:rPr lang="en-US" altLang="ja-JP" dirty="0"/>
              <a:t>if D &lt; 0:</a:t>
            </a:r>
          </a:p>
          <a:p>
            <a:r>
              <a:rPr lang="ja-JP" altLang="en-US" dirty="0"/>
              <a:t>　</a:t>
            </a:r>
            <a:r>
              <a:rPr lang="en-US" altLang="ja-JP" dirty="0"/>
              <a:t>print(“</a:t>
            </a:r>
            <a:r>
              <a:rPr lang="ja-JP" altLang="en-US" dirty="0"/>
              <a:t>異なる二つの虚数解</a:t>
            </a:r>
            <a:r>
              <a:rPr lang="en-US" altLang="ja-JP" dirty="0"/>
              <a:t>”)</a:t>
            </a:r>
          </a:p>
          <a:p>
            <a:r>
              <a:rPr lang="en-US" altLang="ja-JP" dirty="0" err="1"/>
              <a:t>e</a:t>
            </a:r>
            <a:r>
              <a:rPr kumimoji="1" lang="en-US" altLang="ja-JP" dirty="0" err="1"/>
              <a:t>li</a:t>
            </a:r>
            <a:r>
              <a:rPr lang="en-US" altLang="ja-JP" dirty="0" err="1"/>
              <a:t>f</a:t>
            </a:r>
            <a:r>
              <a:rPr lang="en-US" altLang="ja-JP" dirty="0"/>
              <a:t> D == 0:</a:t>
            </a:r>
          </a:p>
          <a:p>
            <a:r>
              <a:rPr lang="ja-JP" altLang="en-US" dirty="0"/>
              <a:t>　</a:t>
            </a:r>
            <a:r>
              <a:rPr lang="en-US" altLang="ja-JP" dirty="0"/>
              <a:t> print(“</a:t>
            </a:r>
            <a:r>
              <a:rPr lang="ja-JP" altLang="en-US" dirty="0"/>
              <a:t>重解</a:t>
            </a:r>
            <a:r>
              <a:rPr lang="en-US" altLang="ja-JP" dirty="0"/>
              <a:t>”)</a:t>
            </a:r>
          </a:p>
          <a:p>
            <a:r>
              <a:rPr lang="en-US" altLang="ja-JP" dirty="0"/>
              <a:t>e</a:t>
            </a:r>
            <a:r>
              <a:rPr kumimoji="1" lang="en-US" altLang="ja-JP" dirty="0"/>
              <a:t>lse:</a:t>
            </a:r>
          </a:p>
          <a:p>
            <a:r>
              <a:rPr lang="ja-JP" altLang="en-US" dirty="0"/>
              <a:t>　</a:t>
            </a:r>
            <a:r>
              <a:rPr lang="en-US" altLang="ja-JP" dirty="0"/>
              <a:t> print(“</a:t>
            </a:r>
            <a:r>
              <a:rPr lang="ja-JP" altLang="en-US" dirty="0"/>
              <a:t>異なる二つの実数解</a:t>
            </a:r>
            <a:r>
              <a:rPr lang="en-US" altLang="ja-JP" dirty="0"/>
              <a:t>”)</a:t>
            </a:r>
            <a:endParaRPr kumimoji="1" lang="en-US" altLang="ja-JP" dirty="0"/>
          </a:p>
        </p:txBody>
      </p:sp>
    </p:spTree>
    <p:extLst>
      <p:ext uri="{BB962C8B-B14F-4D97-AF65-F5344CB8AC3E}">
        <p14:creationId xmlns:p14="http://schemas.microsoft.com/office/powerpoint/2010/main" val="15907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B2F29D-1BBD-8AEB-35D7-F349E10F960D}"/>
              </a:ext>
            </a:extLst>
          </p:cNvPr>
          <p:cNvSpPr>
            <a:spLocks noGrp="1"/>
          </p:cNvSpPr>
          <p:nvPr>
            <p:ph type="title"/>
          </p:nvPr>
        </p:nvSpPr>
        <p:spPr/>
        <p:txBody>
          <a:bodyPr/>
          <a:lstStyle/>
          <a:p>
            <a:r>
              <a:rPr kumimoji="1" lang="ja-JP" altLang="en-US" dirty="0"/>
              <a:t>条件分岐</a:t>
            </a:r>
          </a:p>
        </p:txBody>
      </p:sp>
      <p:sp>
        <p:nvSpPr>
          <p:cNvPr id="3" name="コンテンツ プレースホルダー 2">
            <a:extLst>
              <a:ext uri="{FF2B5EF4-FFF2-40B4-BE49-F238E27FC236}">
                <a16:creationId xmlns:a16="http://schemas.microsoft.com/office/drawing/2014/main" id="{7DC19525-CDF8-2105-CB81-1164DD903329}"/>
              </a:ext>
            </a:extLst>
          </p:cNvPr>
          <p:cNvSpPr>
            <a:spLocks noGrp="1"/>
          </p:cNvSpPr>
          <p:nvPr>
            <p:ph idx="1"/>
          </p:nvPr>
        </p:nvSpPr>
        <p:spPr/>
        <p:txBody>
          <a:bodyPr/>
          <a:lstStyle/>
          <a:p>
            <a:r>
              <a:rPr lang="ja-JP" altLang="en-US" dirty="0"/>
              <a:t>論理集合の書き方</a:t>
            </a:r>
            <a:endParaRPr lang="en-US" altLang="ja-JP" dirty="0"/>
          </a:p>
          <a:p>
            <a:pPr marL="0" indent="0">
              <a:buNone/>
            </a:pPr>
            <a:r>
              <a:rPr kumimoji="1" lang="en-US" altLang="ja-JP" dirty="0"/>
              <a:t>Java</a:t>
            </a:r>
            <a:r>
              <a:rPr kumimoji="1" lang="ja-JP" altLang="en-US" dirty="0"/>
              <a:t>や</a:t>
            </a:r>
            <a:r>
              <a:rPr kumimoji="1" lang="en-US" altLang="ja-JP" dirty="0"/>
              <a:t>C</a:t>
            </a:r>
            <a:r>
              <a:rPr kumimoji="1" lang="ja-JP" altLang="en-US" dirty="0"/>
              <a:t>言語では論理集合の表現には記号を使用していたが、</a:t>
            </a:r>
            <a:r>
              <a:rPr kumimoji="1" lang="en-US" altLang="ja-JP" dirty="0"/>
              <a:t>Python</a:t>
            </a:r>
            <a:r>
              <a:rPr kumimoji="1" lang="ja-JP" altLang="en-US" dirty="0"/>
              <a:t>の場合は単語で記述する</a:t>
            </a:r>
            <a:endParaRPr kumimoji="1" lang="en-US" altLang="ja-JP" dirty="0"/>
          </a:p>
          <a:p>
            <a:pPr marL="0" indent="0">
              <a:buNone/>
            </a:pPr>
            <a:endParaRPr kumimoji="1" lang="ja-JP" altLang="en-US" dirty="0"/>
          </a:p>
        </p:txBody>
      </p:sp>
      <p:graphicFrame>
        <p:nvGraphicFramePr>
          <p:cNvPr id="6" name="表 6">
            <a:extLst>
              <a:ext uri="{FF2B5EF4-FFF2-40B4-BE49-F238E27FC236}">
                <a16:creationId xmlns:a16="http://schemas.microsoft.com/office/drawing/2014/main" id="{5DAE2BC9-9E43-00E9-8F87-51C4007A3549}"/>
              </a:ext>
            </a:extLst>
          </p:cNvPr>
          <p:cNvGraphicFramePr>
            <a:graphicFrameLocks noGrp="1"/>
          </p:cNvGraphicFramePr>
          <p:nvPr>
            <p:extLst>
              <p:ext uri="{D42A27DB-BD31-4B8C-83A1-F6EECF244321}">
                <p14:modId xmlns:p14="http://schemas.microsoft.com/office/powerpoint/2010/main" val="430317231"/>
              </p:ext>
            </p:extLst>
          </p:nvPr>
        </p:nvGraphicFramePr>
        <p:xfrm>
          <a:off x="1427317" y="3259614"/>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72827986"/>
                    </a:ext>
                  </a:extLst>
                </a:gridCol>
                <a:gridCol w="2709333">
                  <a:extLst>
                    <a:ext uri="{9D8B030D-6E8A-4147-A177-3AD203B41FA5}">
                      <a16:colId xmlns:a16="http://schemas.microsoft.com/office/drawing/2014/main" val="482049739"/>
                    </a:ext>
                  </a:extLst>
                </a:gridCol>
                <a:gridCol w="2709333">
                  <a:extLst>
                    <a:ext uri="{9D8B030D-6E8A-4147-A177-3AD203B41FA5}">
                      <a16:colId xmlns:a16="http://schemas.microsoft.com/office/drawing/2014/main" val="2875166481"/>
                    </a:ext>
                  </a:extLst>
                </a:gridCol>
              </a:tblGrid>
              <a:tr h="370840">
                <a:tc>
                  <a:txBody>
                    <a:bodyPr/>
                    <a:lstStyle/>
                    <a:p>
                      <a:endParaRPr kumimoji="1" lang="ja-JP" altLang="en-US" dirty="0"/>
                    </a:p>
                  </a:txBody>
                  <a:tcPr/>
                </a:tc>
                <a:tc>
                  <a:txBody>
                    <a:bodyPr/>
                    <a:lstStyle/>
                    <a:p>
                      <a:pPr algn="ctr"/>
                      <a:r>
                        <a:rPr kumimoji="1" lang="en-US" altLang="ja-JP" dirty="0"/>
                        <a:t>C</a:t>
                      </a:r>
                      <a:r>
                        <a:rPr kumimoji="1" lang="ja-JP" altLang="en-US" dirty="0"/>
                        <a:t>・</a:t>
                      </a:r>
                      <a:r>
                        <a:rPr kumimoji="1" lang="en-US" altLang="ja-JP" dirty="0"/>
                        <a:t>Java</a:t>
                      </a:r>
                      <a:r>
                        <a:rPr kumimoji="1" lang="ja-JP" altLang="en-US" dirty="0"/>
                        <a:t>など</a:t>
                      </a:r>
                    </a:p>
                  </a:txBody>
                  <a:tcPr/>
                </a:tc>
                <a:tc>
                  <a:txBody>
                    <a:bodyPr/>
                    <a:lstStyle/>
                    <a:p>
                      <a:pPr algn="ctr"/>
                      <a:r>
                        <a:rPr kumimoji="1" lang="en-US" altLang="ja-JP" dirty="0"/>
                        <a:t>Python</a:t>
                      </a:r>
                      <a:endParaRPr kumimoji="1" lang="ja-JP" altLang="en-US" dirty="0"/>
                    </a:p>
                  </a:txBody>
                  <a:tcPr/>
                </a:tc>
                <a:extLst>
                  <a:ext uri="{0D108BD9-81ED-4DB2-BD59-A6C34878D82A}">
                    <a16:rowId xmlns:a16="http://schemas.microsoft.com/office/drawing/2014/main" val="2036285403"/>
                  </a:ext>
                </a:extLst>
              </a:tr>
              <a:tr h="370840">
                <a:tc>
                  <a:txBody>
                    <a:bodyPr/>
                    <a:lstStyle/>
                    <a:p>
                      <a:r>
                        <a:rPr kumimoji="1" lang="en-US" altLang="ja-JP" dirty="0"/>
                        <a:t>AND</a:t>
                      </a:r>
                      <a:endParaRPr kumimoji="1" lang="ja-JP" altLang="en-US" dirty="0"/>
                    </a:p>
                  </a:txBody>
                  <a:tcPr/>
                </a:tc>
                <a:tc>
                  <a:txBody>
                    <a:bodyPr/>
                    <a:lstStyle/>
                    <a:p>
                      <a:pPr algn="ctr"/>
                      <a:r>
                        <a:rPr kumimoji="1" lang="en-US" altLang="ja-JP" dirty="0"/>
                        <a:t>&amp;&amp;</a:t>
                      </a:r>
                      <a:endParaRPr kumimoji="1" lang="ja-JP" altLang="en-US" dirty="0"/>
                    </a:p>
                  </a:txBody>
                  <a:tcPr/>
                </a:tc>
                <a:tc>
                  <a:txBody>
                    <a:bodyPr/>
                    <a:lstStyle/>
                    <a:p>
                      <a:pPr algn="ctr"/>
                      <a:r>
                        <a:rPr kumimoji="1" lang="en-US" altLang="ja-JP" dirty="0"/>
                        <a:t>and</a:t>
                      </a:r>
                      <a:endParaRPr kumimoji="1" lang="ja-JP" altLang="en-US" dirty="0"/>
                    </a:p>
                  </a:txBody>
                  <a:tcPr/>
                </a:tc>
                <a:extLst>
                  <a:ext uri="{0D108BD9-81ED-4DB2-BD59-A6C34878D82A}">
                    <a16:rowId xmlns:a16="http://schemas.microsoft.com/office/drawing/2014/main" val="2888786406"/>
                  </a:ext>
                </a:extLst>
              </a:tr>
              <a:tr h="370840">
                <a:tc>
                  <a:txBody>
                    <a:bodyPr/>
                    <a:lstStyle/>
                    <a:p>
                      <a:r>
                        <a:rPr kumimoji="1" lang="en-US" altLang="ja-JP" dirty="0"/>
                        <a:t>OR</a:t>
                      </a:r>
                      <a:endParaRPr kumimoji="1" lang="ja-JP" altLang="en-US" dirty="0"/>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or</a:t>
                      </a:r>
                      <a:endParaRPr kumimoji="1" lang="ja-JP" altLang="en-US" dirty="0"/>
                    </a:p>
                  </a:txBody>
                  <a:tcPr/>
                </a:tc>
                <a:extLst>
                  <a:ext uri="{0D108BD9-81ED-4DB2-BD59-A6C34878D82A}">
                    <a16:rowId xmlns:a16="http://schemas.microsoft.com/office/drawing/2014/main" val="3867016408"/>
                  </a:ext>
                </a:extLst>
              </a:tr>
              <a:tr h="370840">
                <a:tc>
                  <a:txBody>
                    <a:bodyPr/>
                    <a:lstStyle/>
                    <a:p>
                      <a:r>
                        <a:rPr kumimoji="1" lang="en-US" altLang="ja-JP" dirty="0"/>
                        <a:t>NOT</a:t>
                      </a:r>
                      <a:endParaRPr kumimoji="1" lang="ja-JP" altLang="en-US" dirty="0"/>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not</a:t>
                      </a:r>
                      <a:endParaRPr kumimoji="1" lang="ja-JP" altLang="en-US" dirty="0"/>
                    </a:p>
                  </a:txBody>
                  <a:tcPr/>
                </a:tc>
                <a:extLst>
                  <a:ext uri="{0D108BD9-81ED-4DB2-BD59-A6C34878D82A}">
                    <a16:rowId xmlns:a16="http://schemas.microsoft.com/office/drawing/2014/main" val="2908256870"/>
                  </a:ext>
                </a:extLst>
              </a:tr>
            </a:tbl>
          </a:graphicData>
        </a:graphic>
      </p:graphicFrame>
      <p:sp>
        <p:nvSpPr>
          <p:cNvPr id="7" name="テキスト ボックス 6">
            <a:extLst>
              <a:ext uri="{FF2B5EF4-FFF2-40B4-BE49-F238E27FC236}">
                <a16:creationId xmlns:a16="http://schemas.microsoft.com/office/drawing/2014/main" id="{67BA7C53-53BB-4A59-7085-13B45B0FB65F}"/>
              </a:ext>
            </a:extLst>
          </p:cNvPr>
          <p:cNvSpPr txBox="1"/>
          <p:nvPr/>
        </p:nvSpPr>
        <p:spPr>
          <a:xfrm>
            <a:off x="1427317" y="4998303"/>
            <a:ext cx="2896947" cy="923330"/>
          </a:xfrm>
          <a:prstGeom prst="rect">
            <a:avLst/>
          </a:prstGeom>
          <a:noFill/>
        </p:spPr>
        <p:txBody>
          <a:bodyPr wrap="none" rtlCol="0">
            <a:spAutoFit/>
          </a:bodyPr>
          <a:lstStyle/>
          <a:p>
            <a:r>
              <a:rPr lang="en-US" altLang="ja-JP" dirty="0"/>
              <a:t>Python</a:t>
            </a:r>
            <a:endParaRPr kumimoji="1" lang="en-US" altLang="ja-JP" dirty="0"/>
          </a:p>
          <a:p>
            <a:r>
              <a:rPr lang="en-US" altLang="ja-JP" dirty="0"/>
              <a:t>if n &gt; 0 and (n % 2) == 0:</a:t>
            </a:r>
          </a:p>
          <a:p>
            <a:r>
              <a:rPr lang="ja-JP" altLang="en-US" dirty="0"/>
              <a:t>　</a:t>
            </a:r>
            <a:r>
              <a:rPr lang="en-US" altLang="ja-JP" dirty="0"/>
              <a:t>print(“</a:t>
            </a:r>
            <a:r>
              <a:rPr lang="ja-JP" altLang="en-US" dirty="0"/>
              <a:t>自然数の偶数</a:t>
            </a:r>
            <a:r>
              <a:rPr lang="en-US" altLang="ja-JP" dirty="0"/>
              <a:t>”)</a:t>
            </a:r>
          </a:p>
        </p:txBody>
      </p:sp>
    </p:spTree>
    <p:extLst>
      <p:ext uri="{BB962C8B-B14F-4D97-AF65-F5344CB8AC3E}">
        <p14:creationId xmlns:p14="http://schemas.microsoft.com/office/powerpoint/2010/main" val="1458001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7B28A6-910D-0A96-3131-451430582B37}"/>
              </a:ext>
            </a:extLst>
          </p:cNvPr>
          <p:cNvSpPr>
            <a:spLocks noGrp="1"/>
          </p:cNvSpPr>
          <p:nvPr>
            <p:ph type="title"/>
          </p:nvPr>
        </p:nvSpPr>
        <p:spPr/>
        <p:txBody>
          <a:bodyPr/>
          <a:lstStyle/>
          <a:p>
            <a:r>
              <a:rPr kumimoji="1" lang="ja-JP" altLang="en-US" dirty="0"/>
              <a:t>条件分岐</a:t>
            </a:r>
          </a:p>
        </p:txBody>
      </p:sp>
      <p:sp>
        <p:nvSpPr>
          <p:cNvPr id="3" name="コンテンツ プレースホルダー 2">
            <a:extLst>
              <a:ext uri="{FF2B5EF4-FFF2-40B4-BE49-F238E27FC236}">
                <a16:creationId xmlns:a16="http://schemas.microsoft.com/office/drawing/2014/main" id="{FE8BEABD-EEDE-5057-816B-FB23DDB9D650}"/>
              </a:ext>
            </a:extLst>
          </p:cNvPr>
          <p:cNvSpPr>
            <a:spLocks noGrp="1"/>
          </p:cNvSpPr>
          <p:nvPr>
            <p:ph idx="1"/>
          </p:nvPr>
        </p:nvSpPr>
        <p:spPr/>
        <p:txBody>
          <a:bodyPr/>
          <a:lstStyle/>
          <a:p>
            <a:r>
              <a:rPr kumimoji="1" lang="ja-JP" altLang="en-US" dirty="0"/>
              <a:t>配列を使った分岐</a:t>
            </a:r>
            <a:endParaRPr kumimoji="1" lang="en-US" altLang="ja-JP" dirty="0"/>
          </a:p>
          <a:p>
            <a:pPr marL="0" indent="0">
              <a:buNone/>
            </a:pPr>
            <a:r>
              <a:rPr lang="en-US" altLang="ja-JP" dirty="0"/>
              <a:t>Python</a:t>
            </a:r>
            <a:r>
              <a:rPr lang="ja-JP" altLang="en-US" dirty="0"/>
              <a:t>ではリストや連想配列内に特定のデータが存在する時に条件分析ができる。</a:t>
            </a:r>
            <a:endParaRPr lang="en-US" altLang="ja-JP" dirty="0"/>
          </a:p>
          <a:p>
            <a:pPr marL="0" indent="0">
              <a:buNone/>
            </a:pPr>
            <a:endParaRPr kumimoji="1" lang="en-US" altLang="ja-JP" dirty="0"/>
          </a:p>
          <a:p>
            <a:pPr marL="0" indent="0">
              <a:buNone/>
            </a:pPr>
            <a:r>
              <a:rPr lang="ja-JP" altLang="en-US" dirty="0"/>
              <a:t>この場合</a:t>
            </a:r>
            <a:r>
              <a:rPr lang="en-US" altLang="ja-JP" dirty="0"/>
              <a:t>in</a:t>
            </a:r>
            <a:r>
              <a:rPr lang="ja-JP" altLang="en-US" dirty="0"/>
              <a:t>を用いる。</a:t>
            </a:r>
            <a:endParaRPr kumimoji="1" lang="ja-JP" altLang="en-US" dirty="0"/>
          </a:p>
        </p:txBody>
      </p:sp>
      <p:sp>
        <p:nvSpPr>
          <p:cNvPr id="4" name="テキスト ボックス 3">
            <a:extLst>
              <a:ext uri="{FF2B5EF4-FFF2-40B4-BE49-F238E27FC236}">
                <a16:creationId xmlns:a16="http://schemas.microsoft.com/office/drawing/2014/main" id="{4CB43D06-66F3-94E2-2173-00D74E84A135}"/>
              </a:ext>
            </a:extLst>
          </p:cNvPr>
          <p:cNvSpPr txBox="1"/>
          <p:nvPr/>
        </p:nvSpPr>
        <p:spPr>
          <a:xfrm>
            <a:off x="3755295" y="4422637"/>
            <a:ext cx="2340705" cy="1754326"/>
          </a:xfrm>
          <a:prstGeom prst="rect">
            <a:avLst/>
          </a:prstGeom>
          <a:noFill/>
        </p:spPr>
        <p:txBody>
          <a:bodyPr wrap="none" rtlCol="0">
            <a:spAutoFit/>
          </a:bodyPr>
          <a:lstStyle/>
          <a:p>
            <a:r>
              <a:rPr lang="en-US" altLang="ja-JP" dirty="0"/>
              <a:t>Python</a:t>
            </a:r>
          </a:p>
          <a:p>
            <a:r>
              <a:rPr lang="en-US" altLang="ja-JP" dirty="0"/>
              <a:t>a</a:t>
            </a:r>
            <a:r>
              <a:rPr kumimoji="1" lang="en-US" altLang="ja-JP" dirty="0"/>
              <a:t>rray = [0, 1, 2, 3, 4]</a:t>
            </a:r>
          </a:p>
          <a:p>
            <a:r>
              <a:rPr lang="en-US" altLang="ja-JP" dirty="0"/>
              <a:t>if 0 in array:</a:t>
            </a:r>
          </a:p>
          <a:p>
            <a:r>
              <a:rPr lang="ja-JP" altLang="en-US" dirty="0"/>
              <a:t>　</a:t>
            </a:r>
            <a:r>
              <a:rPr lang="en-US" altLang="ja-JP" dirty="0"/>
              <a:t>print(“0</a:t>
            </a:r>
            <a:r>
              <a:rPr lang="ja-JP" altLang="en-US" dirty="0"/>
              <a:t>がある</a:t>
            </a:r>
            <a:r>
              <a:rPr lang="en-US" altLang="ja-JP" dirty="0"/>
              <a:t>”)</a:t>
            </a:r>
          </a:p>
          <a:p>
            <a:r>
              <a:rPr lang="en-US" altLang="ja-JP" dirty="0"/>
              <a:t>if 5 not in array:</a:t>
            </a:r>
          </a:p>
          <a:p>
            <a:r>
              <a:rPr lang="ja-JP" altLang="en-US" dirty="0"/>
              <a:t>　</a:t>
            </a:r>
            <a:r>
              <a:rPr lang="en-US" altLang="ja-JP" dirty="0"/>
              <a:t>print(“5</a:t>
            </a:r>
            <a:r>
              <a:rPr lang="ja-JP" altLang="en-US" dirty="0"/>
              <a:t>がない</a:t>
            </a:r>
            <a:r>
              <a:rPr lang="en-US" altLang="ja-JP" dirty="0"/>
              <a:t>”)</a:t>
            </a:r>
          </a:p>
        </p:txBody>
      </p:sp>
    </p:spTree>
    <p:extLst>
      <p:ext uri="{BB962C8B-B14F-4D97-AF65-F5344CB8AC3E}">
        <p14:creationId xmlns:p14="http://schemas.microsoft.com/office/powerpoint/2010/main" val="4140832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1E3359-47CF-07C7-8C0B-FDA513E1AB2D}"/>
              </a:ext>
            </a:extLst>
          </p:cNvPr>
          <p:cNvSpPr>
            <a:spLocks noGrp="1"/>
          </p:cNvSpPr>
          <p:nvPr>
            <p:ph type="title"/>
          </p:nvPr>
        </p:nvSpPr>
        <p:spPr/>
        <p:txBody>
          <a:bodyPr/>
          <a:lstStyle/>
          <a:p>
            <a:r>
              <a:rPr kumimoji="1" lang="ja-JP" altLang="en-US" dirty="0"/>
              <a:t>前準備</a:t>
            </a:r>
          </a:p>
        </p:txBody>
      </p:sp>
      <p:sp>
        <p:nvSpPr>
          <p:cNvPr id="3" name="コンテンツ プレースホルダー 2">
            <a:extLst>
              <a:ext uri="{FF2B5EF4-FFF2-40B4-BE49-F238E27FC236}">
                <a16:creationId xmlns:a16="http://schemas.microsoft.com/office/drawing/2014/main" id="{3F729E40-7881-E686-CFE5-A03AF832EA7C}"/>
              </a:ext>
            </a:extLst>
          </p:cNvPr>
          <p:cNvSpPr>
            <a:spLocks noGrp="1"/>
          </p:cNvSpPr>
          <p:nvPr>
            <p:ph idx="1"/>
          </p:nvPr>
        </p:nvSpPr>
        <p:spPr/>
        <p:txBody>
          <a:bodyPr/>
          <a:lstStyle/>
          <a:p>
            <a:r>
              <a:rPr kumimoji="1" lang="en-US" altLang="ja-JP" dirty="0"/>
              <a:t>Spyder</a:t>
            </a:r>
            <a:r>
              <a:rPr kumimoji="1" lang="ja-JP" altLang="en-US" dirty="0"/>
              <a:t>の準備</a:t>
            </a:r>
          </a:p>
        </p:txBody>
      </p:sp>
      <p:pic>
        <p:nvPicPr>
          <p:cNvPr id="5" name="図 4">
            <a:extLst>
              <a:ext uri="{FF2B5EF4-FFF2-40B4-BE49-F238E27FC236}">
                <a16:creationId xmlns:a16="http://schemas.microsoft.com/office/drawing/2014/main" id="{56FFAB57-214F-3A38-DD8E-7F04A8623074}"/>
              </a:ext>
            </a:extLst>
          </p:cNvPr>
          <p:cNvPicPr>
            <a:picLocks noChangeAspect="1"/>
          </p:cNvPicPr>
          <p:nvPr/>
        </p:nvPicPr>
        <p:blipFill>
          <a:blip r:embed="rId3"/>
          <a:stretch>
            <a:fillRect/>
          </a:stretch>
        </p:blipFill>
        <p:spPr>
          <a:xfrm>
            <a:off x="4430902" y="2544416"/>
            <a:ext cx="7761097" cy="4123083"/>
          </a:xfrm>
          <a:prstGeom prst="rect">
            <a:avLst/>
          </a:prstGeom>
        </p:spPr>
      </p:pic>
      <p:pic>
        <p:nvPicPr>
          <p:cNvPr id="7" name="図 6">
            <a:extLst>
              <a:ext uri="{FF2B5EF4-FFF2-40B4-BE49-F238E27FC236}">
                <a16:creationId xmlns:a16="http://schemas.microsoft.com/office/drawing/2014/main" id="{30FCDF71-9DF5-B46B-D550-D7DF4000CCBB}"/>
              </a:ext>
            </a:extLst>
          </p:cNvPr>
          <p:cNvPicPr>
            <a:picLocks noChangeAspect="1"/>
          </p:cNvPicPr>
          <p:nvPr/>
        </p:nvPicPr>
        <p:blipFill>
          <a:blip r:embed="rId4"/>
          <a:stretch>
            <a:fillRect/>
          </a:stretch>
        </p:blipFill>
        <p:spPr>
          <a:xfrm>
            <a:off x="838200" y="3144938"/>
            <a:ext cx="3288527" cy="526705"/>
          </a:xfrm>
          <a:prstGeom prst="rect">
            <a:avLst/>
          </a:prstGeom>
        </p:spPr>
      </p:pic>
    </p:spTree>
    <p:extLst>
      <p:ext uri="{BB962C8B-B14F-4D97-AF65-F5344CB8AC3E}">
        <p14:creationId xmlns:p14="http://schemas.microsoft.com/office/powerpoint/2010/main" val="14049104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88829C-AFAF-1511-48E7-3A33C7A40AE6}"/>
              </a:ext>
            </a:extLst>
          </p:cNvPr>
          <p:cNvSpPr>
            <a:spLocks noGrp="1"/>
          </p:cNvSpPr>
          <p:nvPr>
            <p:ph type="title"/>
          </p:nvPr>
        </p:nvSpPr>
        <p:spPr/>
        <p:txBody>
          <a:bodyPr/>
          <a:lstStyle/>
          <a:p>
            <a:r>
              <a:rPr kumimoji="1" lang="ja-JP" altLang="en-US" dirty="0"/>
              <a:t>繰り返し</a:t>
            </a:r>
          </a:p>
        </p:txBody>
      </p:sp>
      <p:sp>
        <p:nvSpPr>
          <p:cNvPr id="3" name="コンテンツ プレースホルダー 2">
            <a:extLst>
              <a:ext uri="{FF2B5EF4-FFF2-40B4-BE49-F238E27FC236}">
                <a16:creationId xmlns:a16="http://schemas.microsoft.com/office/drawing/2014/main" id="{007D3100-BB97-6A96-263A-39AFD7C19683}"/>
              </a:ext>
            </a:extLst>
          </p:cNvPr>
          <p:cNvSpPr>
            <a:spLocks noGrp="1"/>
          </p:cNvSpPr>
          <p:nvPr>
            <p:ph idx="1"/>
          </p:nvPr>
        </p:nvSpPr>
        <p:spPr/>
        <p:txBody>
          <a:bodyPr/>
          <a:lstStyle/>
          <a:p>
            <a:r>
              <a:rPr lang="en-US" altLang="ja-JP" dirty="0"/>
              <a:t>w</a:t>
            </a:r>
            <a:r>
              <a:rPr kumimoji="1" lang="en-US" altLang="ja-JP" dirty="0"/>
              <a:t>hile</a:t>
            </a:r>
            <a:r>
              <a:rPr kumimoji="1" lang="ja-JP" altLang="en-US" dirty="0"/>
              <a:t>文</a:t>
            </a:r>
            <a:endParaRPr kumimoji="1" lang="en-US" altLang="ja-JP" dirty="0"/>
          </a:p>
          <a:p>
            <a:pPr marL="0" indent="0">
              <a:buNone/>
            </a:pPr>
            <a:r>
              <a:rPr lang="ja-JP" altLang="en-US" dirty="0"/>
              <a:t>文法そのものは</a:t>
            </a:r>
            <a:r>
              <a:rPr lang="en-US" altLang="ja-JP" dirty="0"/>
              <a:t>if</a:t>
            </a:r>
            <a:r>
              <a:rPr lang="ja-JP" altLang="en-US" dirty="0"/>
              <a:t>文と同じ書き方をし、動作については</a:t>
            </a:r>
            <a:r>
              <a:rPr lang="en-US" altLang="ja-JP" dirty="0"/>
              <a:t>C</a:t>
            </a:r>
            <a:r>
              <a:rPr lang="ja-JP" altLang="en-US" dirty="0"/>
              <a:t>言語や</a:t>
            </a:r>
            <a:r>
              <a:rPr lang="en-US" altLang="ja-JP" dirty="0"/>
              <a:t>Java</a:t>
            </a:r>
            <a:r>
              <a:rPr lang="ja-JP" altLang="en-US" dirty="0"/>
              <a:t>と大きな違いはない。</a:t>
            </a:r>
            <a:endParaRPr kumimoji="1" lang="ja-JP" altLang="en-US" dirty="0"/>
          </a:p>
        </p:txBody>
      </p:sp>
    </p:spTree>
    <p:extLst>
      <p:ext uri="{BB962C8B-B14F-4D97-AF65-F5344CB8AC3E}">
        <p14:creationId xmlns:p14="http://schemas.microsoft.com/office/powerpoint/2010/main" val="3072292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24B587-00EE-BDC6-BB2F-2D5483F3ACB5}"/>
              </a:ext>
            </a:extLst>
          </p:cNvPr>
          <p:cNvSpPr>
            <a:spLocks noGrp="1"/>
          </p:cNvSpPr>
          <p:nvPr>
            <p:ph type="title"/>
          </p:nvPr>
        </p:nvSpPr>
        <p:spPr/>
        <p:txBody>
          <a:bodyPr/>
          <a:lstStyle/>
          <a:p>
            <a:r>
              <a:rPr lang="ja-JP" altLang="en-US" dirty="0"/>
              <a:t>繰り返し</a:t>
            </a:r>
            <a:endParaRPr kumimoji="1" lang="ja-JP" altLang="en-US" dirty="0"/>
          </a:p>
        </p:txBody>
      </p:sp>
      <p:sp>
        <p:nvSpPr>
          <p:cNvPr id="3" name="コンテンツ プレースホルダー 2">
            <a:extLst>
              <a:ext uri="{FF2B5EF4-FFF2-40B4-BE49-F238E27FC236}">
                <a16:creationId xmlns:a16="http://schemas.microsoft.com/office/drawing/2014/main" id="{6994EC38-C834-7DE1-666D-B45474AE5FDF}"/>
              </a:ext>
            </a:extLst>
          </p:cNvPr>
          <p:cNvSpPr>
            <a:spLocks noGrp="1"/>
          </p:cNvSpPr>
          <p:nvPr>
            <p:ph idx="1"/>
          </p:nvPr>
        </p:nvSpPr>
        <p:spPr>
          <a:xfrm>
            <a:off x="838200" y="1825624"/>
            <a:ext cx="10515600" cy="5032375"/>
          </a:xfrm>
        </p:spPr>
        <p:txBody>
          <a:bodyPr>
            <a:normAutofit/>
          </a:bodyPr>
          <a:lstStyle/>
          <a:p>
            <a:r>
              <a:rPr lang="en-US" altLang="ja-JP" dirty="0"/>
              <a:t>f</a:t>
            </a:r>
            <a:r>
              <a:rPr kumimoji="1" lang="en-US" altLang="ja-JP" dirty="0"/>
              <a:t>or</a:t>
            </a:r>
            <a:r>
              <a:rPr kumimoji="1" lang="ja-JP" altLang="en-US" dirty="0"/>
              <a:t>文</a:t>
            </a:r>
            <a:endParaRPr kumimoji="1" lang="en-US" altLang="ja-JP" dirty="0"/>
          </a:p>
          <a:p>
            <a:pPr marL="0" indent="0">
              <a:buNone/>
            </a:pPr>
            <a:r>
              <a:rPr lang="ja-JP" altLang="en-US" dirty="0"/>
              <a:t>他言語の</a:t>
            </a:r>
            <a:r>
              <a:rPr lang="en-US" altLang="ja-JP" dirty="0"/>
              <a:t>foreach</a:t>
            </a:r>
            <a:r>
              <a:rPr lang="ja-JP" altLang="en-US" dirty="0"/>
              <a:t>が</a:t>
            </a:r>
            <a:r>
              <a:rPr lang="en-US" altLang="ja-JP" dirty="0"/>
              <a:t>Python</a:t>
            </a:r>
            <a:r>
              <a:rPr lang="ja-JP" altLang="en-US" dirty="0"/>
              <a:t>での</a:t>
            </a:r>
            <a:r>
              <a:rPr lang="en-US" altLang="ja-JP" dirty="0"/>
              <a:t>for</a:t>
            </a:r>
            <a:r>
              <a:rPr lang="ja-JP" altLang="en-US" dirty="0"/>
              <a:t>文に該当する。</a:t>
            </a:r>
            <a:endParaRPr lang="en-US" altLang="ja-JP" dirty="0"/>
          </a:p>
          <a:p>
            <a:pPr marL="0" indent="0">
              <a:buNone/>
            </a:pPr>
            <a:r>
              <a:rPr lang="ja-JP" altLang="en-US" dirty="0"/>
              <a:t>一般的な</a:t>
            </a:r>
            <a:r>
              <a:rPr lang="en-US" altLang="ja-JP" dirty="0"/>
              <a:t>for</a:t>
            </a:r>
            <a:r>
              <a:rPr lang="ja-JP" altLang="en-US" dirty="0"/>
              <a:t>文を</a:t>
            </a:r>
            <a:r>
              <a:rPr lang="en-US" altLang="ja-JP" dirty="0"/>
              <a:t>Python</a:t>
            </a:r>
            <a:r>
              <a:rPr lang="ja-JP" altLang="en-US" dirty="0"/>
              <a:t>で再現する場合は</a:t>
            </a:r>
            <a:r>
              <a:rPr lang="en-US" altLang="ja-JP" dirty="0"/>
              <a:t>range</a:t>
            </a:r>
            <a:r>
              <a:rPr lang="ja-JP" altLang="en-US" dirty="0"/>
              <a:t>関数を使用する。</a:t>
            </a:r>
            <a:endParaRPr lang="en-US" altLang="ja-JP" dirty="0"/>
          </a:p>
          <a:p>
            <a:pPr marL="0" indent="0">
              <a:buNone/>
            </a:pPr>
            <a:r>
              <a:rPr lang="en-US" altLang="ja-JP" dirty="0"/>
              <a:t>r</a:t>
            </a:r>
            <a:r>
              <a:rPr kumimoji="1" lang="en-US" altLang="ja-JP" dirty="0"/>
              <a:t>ange</a:t>
            </a:r>
            <a:r>
              <a:rPr kumimoji="1" lang="ja-JP" altLang="en-US" dirty="0"/>
              <a:t>関数では第一引数に始まりの値、第二引数に終わりの値、第三引数に増分</a:t>
            </a:r>
            <a:r>
              <a:rPr kumimoji="1" lang="en-US" altLang="ja-JP" dirty="0"/>
              <a:t>(</a:t>
            </a:r>
            <a:r>
              <a:rPr kumimoji="1" lang="ja-JP" altLang="en-US" dirty="0"/>
              <a:t>差分</a:t>
            </a:r>
            <a:r>
              <a:rPr kumimoji="1" lang="en-US" altLang="ja-JP" dirty="0"/>
              <a:t>)</a:t>
            </a:r>
            <a:r>
              <a:rPr lang="ja-JP" altLang="en-US" dirty="0"/>
              <a:t>値を使用する。</a:t>
            </a: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t>range</a:t>
            </a:r>
            <a:r>
              <a:rPr lang="ja-JP" altLang="en-US" dirty="0"/>
              <a:t>関数に第一引数のみ入れた場合は</a:t>
            </a:r>
            <a:r>
              <a:rPr lang="en-US" altLang="ja-JP" dirty="0"/>
              <a:t>0</a:t>
            </a:r>
            <a:r>
              <a:rPr lang="ja-JP" altLang="en-US" dirty="0"/>
              <a:t>から第一引数未満の値が返ってくる。</a:t>
            </a:r>
            <a:endParaRPr lang="en-US" altLang="ja-JP" dirty="0"/>
          </a:p>
        </p:txBody>
      </p:sp>
      <p:sp>
        <p:nvSpPr>
          <p:cNvPr id="4" name="テキスト ボックス 3">
            <a:extLst>
              <a:ext uri="{FF2B5EF4-FFF2-40B4-BE49-F238E27FC236}">
                <a16:creationId xmlns:a16="http://schemas.microsoft.com/office/drawing/2014/main" id="{3D148DC7-4EDC-E6F2-BE16-C4A9E157D0D1}"/>
              </a:ext>
            </a:extLst>
          </p:cNvPr>
          <p:cNvSpPr txBox="1"/>
          <p:nvPr/>
        </p:nvSpPr>
        <p:spPr>
          <a:xfrm>
            <a:off x="6096000" y="4350774"/>
            <a:ext cx="2541080" cy="923330"/>
          </a:xfrm>
          <a:prstGeom prst="rect">
            <a:avLst/>
          </a:prstGeom>
          <a:noFill/>
        </p:spPr>
        <p:txBody>
          <a:bodyPr wrap="none" rtlCol="0">
            <a:spAutoFit/>
          </a:bodyPr>
          <a:lstStyle/>
          <a:p>
            <a:r>
              <a:rPr kumimoji="1" lang="en-US" altLang="ja-JP" dirty="0"/>
              <a:t>Python</a:t>
            </a:r>
          </a:p>
          <a:p>
            <a:r>
              <a:rPr kumimoji="1" lang="en-US" altLang="ja-JP" dirty="0"/>
              <a:t>for </a:t>
            </a:r>
            <a:r>
              <a:rPr kumimoji="1" lang="en-US" altLang="ja-JP" dirty="0" err="1"/>
              <a:t>i</a:t>
            </a:r>
            <a:r>
              <a:rPr kumimoji="1" lang="en-US" altLang="ja-JP" dirty="0"/>
              <a:t> in range(0, 10, 1):</a:t>
            </a:r>
          </a:p>
          <a:p>
            <a:r>
              <a:rPr kumimoji="1" lang="en-US" altLang="ja-JP" dirty="0"/>
              <a:t>    print(</a:t>
            </a:r>
            <a:r>
              <a:rPr kumimoji="1" lang="en-US" altLang="ja-JP" dirty="0" err="1"/>
              <a:t>i</a:t>
            </a:r>
            <a:r>
              <a:rPr kumimoji="1" lang="en-US" altLang="ja-JP" dirty="0"/>
              <a:t>)</a:t>
            </a:r>
            <a:endParaRPr kumimoji="1" lang="ja-JP" altLang="en-US" dirty="0"/>
          </a:p>
        </p:txBody>
      </p:sp>
      <p:sp>
        <p:nvSpPr>
          <p:cNvPr id="5" name="テキスト ボックス 4">
            <a:extLst>
              <a:ext uri="{FF2B5EF4-FFF2-40B4-BE49-F238E27FC236}">
                <a16:creationId xmlns:a16="http://schemas.microsoft.com/office/drawing/2014/main" id="{26645805-BD58-DD3B-F2F2-E7BA20110189}"/>
              </a:ext>
            </a:extLst>
          </p:cNvPr>
          <p:cNvSpPr txBox="1"/>
          <p:nvPr/>
        </p:nvSpPr>
        <p:spPr>
          <a:xfrm>
            <a:off x="1428134" y="4350774"/>
            <a:ext cx="3308919" cy="1200329"/>
          </a:xfrm>
          <a:prstGeom prst="rect">
            <a:avLst/>
          </a:prstGeom>
          <a:noFill/>
        </p:spPr>
        <p:txBody>
          <a:bodyPr wrap="none" rtlCol="0">
            <a:spAutoFit/>
          </a:bodyPr>
          <a:lstStyle/>
          <a:p>
            <a:r>
              <a:rPr lang="en-US" altLang="ja-JP" dirty="0"/>
              <a:t>Java</a:t>
            </a:r>
            <a:endParaRPr kumimoji="1" lang="en-US" altLang="ja-JP" dirty="0"/>
          </a:p>
          <a:p>
            <a:r>
              <a:rPr lang="en-US" altLang="ja-JP" dirty="0"/>
              <a:t>f</a:t>
            </a:r>
            <a:r>
              <a:rPr kumimoji="1" lang="en-US" altLang="ja-JP" dirty="0"/>
              <a:t>or(int </a:t>
            </a:r>
            <a:r>
              <a:rPr kumimoji="1" lang="en-US" altLang="ja-JP" dirty="0" err="1"/>
              <a:t>i</a:t>
            </a:r>
            <a:r>
              <a:rPr kumimoji="1" lang="en-US" altLang="ja-JP" dirty="0"/>
              <a:t> = 0; </a:t>
            </a:r>
            <a:r>
              <a:rPr kumimoji="1" lang="en-US" altLang="ja-JP" dirty="0" err="1"/>
              <a:t>i</a:t>
            </a:r>
            <a:r>
              <a:rPr kumimoji="1" lang="en-US" altLang="ja-JP" dirty="0"/>
              <a:t> &lt; 10; </a:t>
            </a:r>
            <a:r>
              <a:rPr kumimoji="1" lang="en-US" altLang="ja-JP" dirty="0" err="1"/>
              <a:t>i</a:t>
            </a:r>
            <a:r>
              <a:rPr kumimoji="1" lang="en-US" altLang="ja-JP" dirty="0"/>
              <a:t> = </a:t>
            </a:r>
            <a:r>
              <a:rPr kumimoji="1" lang="en-US" altLang="ja-JP" dirty="0" err="1"/>
              <a:t>i</a:t>
            </a:r>
            <a:r>
              <a:rPr kumimoji="1" lang="en-US" altLang="ja-JP" dirty="0"/>
              <a:t> + 1){</a:t>
            </a:r>
          </a:p>
          <a:p>
            <a:r>
              <a:rPr kumimoji="1" lang="en-US" altLang="ja-JP" dirty="0"/>
              <a:t>    </a:t>
            </a:r>
            <a:r>
              <a:rPr kumimoji="1" lang="en-US" altLang="ja-JP" dirty="0" err="1"/>
              <a:t>system.out.println</a:t>
            </a:r>
            <a:r>
              <a:rPr kumimoji="1" lang="en-US" altLang="ja-JP" dirty="0"/>
              <a:t>(</a:t>
            </a:r>
            <a:r>
              <a:rPr kumimoji="1" lang="en-US" altLang="ja-JP" dirty="0" err="1"/>
              <a:t>i</a:t>
            </a:r>
            <a:r>
              <a:rPr kumimoji="1" lang="en-US" altLang="ja-JP" dirty="0"/>
              <a:t>)</a:t>
            </a:r>
          </a:p>
          <a:p>
            <a:r>
              <a:rPr lang="en-US" altLang="ja-JP" dirty="0"/>
              <a:t>}</a:t>
            </a:r>
            <a:endParaRPr kumimoji="1" lang="ja-JP" altLang="en-US" dirty="0"/>
          </a:p>
        </p:txBody>
      </p:sp>
    </p:spTree>
    <p:extLst>
      <p:ext uri="{BB962C8B-B14F-4D97-AF65-F5344CB8AC3E}">
        <p14:creationId xmlns:p14="http://schemas.microsoft.com/office/powerpoint/2010/main" val="10957997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4A2984-E122-DBEC-3CCE-34D0EF4F7DF6}"/>
              </a:ext>
            </a:extLst>
          </p:cNvPr>
          <p:cNvSpPr>
            <a:spLocks noGrp="1"/>
          </p:cNvSpPr>
          <p:nvPr>
            <p:ph type="title"/>
          </p:nvPr>
        </p:nvSpPr>
        <p:spPr/>
        <p:txBody>
          <a:bodyPr/>
          <a:lstStyle/>
          <a:p>
            <a:r>
              <a:rPr kumimoji="1" lang="ja-JP" altLang="en-US" dirty="0"/>
              <a:t>繰り返し</a:t>
            </a:r>
          </a:p>
        </p:txBody>
      </p:sp>
      <p:sp>
        <p:nvSpPr>
          <p:cNvPr id="3" name="コンテンツ プレースホルダー 2">
            <a:extLst>
              <a:ext uri="{FF2B5EF4-FFF2-40B4-BE49-F238E27FC236}">
                <a16:creationId xmlns:a16="http://schemas.microsoft.com/office/drawing/2014/main" id="{50B9E656-E1C4-1955-2FF8-20B6B35A009C}"/>
              </a:ext>
            </a:extLst>
          </p:cNvPr>
          <p:cNvSpPr>
            <a:spLocks noGrp="1"/>
          </p:cNvSpPr>
          <p:nvPr>
            <p:ph idx="1"/>
          </p:nvPr>
        </p:nvSpPr>
        <p:spPr/>
        <p:txBody>
          <a:bodyPr/>
          <a:lstStyle/>
          <a:p>
            <a:r>
              <a:rPr lang="ja-JP" altLang="en-US" dirty="0"/>
              <a:t>要素を使用した</a:t>
            </a:r>
            <a:r>
              <a:rPr lang="en-US" altLang="ja-JP" dirty="0"/>
              <a:t>for</a:t>
            </a:r>
            <a:r>
              <a:rPr lang="ja-JP" altLang="en-US" dirty="0"/>
              <a:t>文</a:t>
            </a:r>
            <a:endParaRPr lang="en-US" altLang="ja-JP" dirty="0"/>
          </a:p>
          <a:p>
            <a:pPr marL="0" indent="0">
              <a:buNone/>
            </a:pPr>
            <a:r>
              <a:rPr kumimoji="1" lang="en-US" altLang="ja-JP" dirty="0"/>
              <a:t>Python</a:t>
            </a:r>
            <a:r>
              <a:rPr kumimoji="1" lang="ja-JP" altLang="en-US" dirty="0"/>
              <a:t>の</a:t>
            </a:r>
            <a:r>
              <a:rPr kumimoji="1" lang="en-US" altLang="ja-JP" dirty="0"/>
              <a:t>for</a:t>
            </a:r>
            <a:r>
              <a:rPr kumimoji="1" lang="ja-JP" altLang="en-US" dirty="0"/>
              <a:t>文は他言語の</a:t>
            </a:r>
            <a:r>
              <a:rPr kumimoji="1" lang="en-US" altLang="ja-JP" dirty="0"/>
              <a:t>foreach</a:t>
            </a:r>
            <a:r>
              <a:rPr kumimoji="1" lang="ja-JP" altLang="en-US" dirty="0"/>
              <a:t>に該当するため、</a:t>
            </a:r>
            <a:r>
              <a:rPr kumimoji="1" lang="en-US" altLang="ja-JP" dirty="0"/>
              <a:t>range</a:t>
            </a:r>
            <a:r>
              <a:rPr kumimoji="1" lang="ja-JP" altLang="en-US" dirty="0"/>
              <a:t>を使用せずリストを使用するとリストの内容を出力できる。</a:t>
            </a:r>
          </a:p>
        </p:txBody>
      </p:sp>
      <p:pic>
        <p:nvPicPr>
          <p:cNvPr id="5" name="図 4">
            <a:extLst>
              <a:ext uri="{FF2B5EF4-FFF2-40B4-BE49-F238E27FC236}">
                <a16:creationId xmlns:a16="http://schemas.microsoft.com/office/drawing/2014/main" id="{6E194D65-EAD8-3912-361F-CBBA5B355F42}"/>
              </a:ext>
            </a:extLst>
          </p:cNvPr>
          <p:cNvPicPr>
            <a:picLocks noChangeAspect="1"/>
          </p:cNvPicPr>
          <p:nvPr/>
        </p:nvPicPr>
        <p:blipFill>
          <a:blip r:embed="rId3"/>
          <a:stretch>
            <a:fillRect/>
          </a:stretch>
        </p:blipFill>
        <p:spPr>
          <a:xfrm>
            <a:off x="838200" y="3244581"/>
            <a:ext cx="6677957" cy="914528"/>
          </a:xfrm>
          <a:prstGeom prst="rect">
            <a:avLst/>
          </a:prstGeom>
        </p:spPr>
      </p:pic>
      <p:pic>
        <p:nvPicPr>
          <p:cNvPr id="7" name="図 6">
            <a:extLst>
              <a:ext uri="{FF2B5EF4-FFF2-40B4-BE49-F238E27FC236}">
                <a16:creationId xmlns:a16="http://schemas.microsoft.com/office/drawing/2014/main" id="{B258AA97-4451-A5EC-295A-6F069EC4512D}"/>
              </a:ext>
            </a:extLst>
          </p:cNvPr>
          <p:cNvPicPr>
            <a:picLocks noChangeAspect="1"/>
          </p:cNvPicPr>
          <p:nvPr/>
        </p:nvPicPr>
        <p:blipFill>
          <a:blip r:embed="rId4"/>
          <a:stretch>
            <a:fillRect/>
          </a:stretch>
        </p:blipFill>
        <p:spPr>
          <a:xfrm>
            <a:off x="7787793" y="4652655"/>
            <a:ext cx="933580" cy="1486107"/>
          </a:xfrm>
          <a:prstGeom prst="rect">
            <a:avLst/>
          </a:prstGeom>
        </p:spPr>
      </p:pic>
      <p:cxnSp>
        <p:nvCxnSpPr>
          <p:cNvPr id="9" name="コネクタ: カギ線 8">
            <a:extLst>
              <a:ext uri="{FF2B5EF4-FFF2-40B4-BE49-F238E27FC236}">
                <a16:creationId xmlns:a16="http://schemas.microsoft.com/office/drawing/2014/main" id="{3975DA6E-AA19-519F-0D0C-9BD58EC5969C}"/>
              </a:ext>
            </a:extLst>
          </p:cNvPr>
          <p:cNvCxnSpPr>
            <a:stCxn id="5" idx="2"/>
            <a:endCxn id="7" idx="1"/>
          </p:cNvCxnSpPr>
          <p:nvPr/>
        </p:nvCxnSpPr>
        <p:spPr>
          <a:xfrm rot="16200000" flipH="1">
            <a:off x="5364186" y="2972102"/>
            <a:ext cx="1236600" cy="3610614"/>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57979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BD8C58-E620-D7AA-340B-09649BFCF583}"/>
              </a:ext>
            </a:extLst>
          </p:cNvPr>
          <p:cNvSpPr>
            <a:spLocks noGrp="1"/>
          </p:cNvSpPr>
          <p:nvPr>
            <p:ph type="title"/>
          </p:nvPr>
        </p:nvSpPr>
        <p:spPr/>
        <p:txBody>
          <a:bodyPr/>
          <a:lstStyle/>
          <a:p>
            <a:r>
              <a:rPr kumimoji="1" lang="ja-JP" altLang="en-US" dirty="0"/>
              <a:t>繰り返し</a:t>
            </a:r>
          </a:p>
        </p:txBody>
      </p:sp>
      <p:sp>
        <p:nvSpPr>
          <p:cNvPr id="3" name="コンテンツ プレースホルダー 2">
            <a:extLst>
              <a:ext uri="{FF2B5EF4-FFF2-40B4-BE49-F238E27FC236}">
                <a16:creationId xmlns:a16="http://schemas.microsoft.com/office/drawing/2014/main" id="{D0C761B2-CB6F-1497-92AB-52F0263817FF}"/>
              </a:ext>
            </a:extLst>
          </p:cNvPr>
          <p:cNvSpPr>
            <a:spLocks noGrp="1"/>
          </p:cNvSpPr>
          <p:nvPr>
            <p:ph idx="1"/>
          </p:nvPr>
        </p:nvSpPr>
        <p:spPr/>
        <p:txBody>
          <a:bodyPr/>
          <a:lstStyle/>
          <a:p>
            <a:r>
              <a:rPr kumimoji="1" lang="ja-JP" altLang="en-US" dirty="0"/>
              <a:t>連想配列を使用する場合</a:t>
            </a:r>
            <a:endParaRPr kumimoji="1" lang="en-US" altLang="ja-JP" dirty="0"/>
          </a:p>
          <a:p>
            <a:pPr marL="0" indent="0">
              <a:buNone/>
            </a:pPr>
            <a:r>
              <a:rPr lang="ja-JP" altLang="en-US" dirty="0"/>
              <a:t>連想配列を</a:t>
            </a:r>
            <a:r>
              <a:rPr lang="en-US" altLang="ja-JP" dirty="0"/>
              <a:t>for</a:t>
            </a:r>
            <a:r>
              <a:rPr lang="ja-JP" altLang="en-US" dirty="0"/>
              <a:t>文で使用した場合、繰り返しで入ってくる値は何も指定しなければキーが入る</a:t>
            </a:r>
            <a:endParaRPr kumimoji="1" lang="ja-JP" altLang="en-US" dirty="0"/>
          </a:p>
        </p:txBody>
      </p:sp>
      <p:pic>
        <p:nvPicPr>
          <p:cNvPr id="5" name="図 4">
            <a:extLst>
              <a:ext uri="{FF2B5EF4-FFF2-40B4-BE49-F238E27FC236}">
                <a16:creationId xmlns:a16="http://schemas.microsoft.com/office/drawing/2014/main" id="{A951C7C9-1C95-1888-A21B-C21E99A50ED2}"/>
              </a:ext>
            </a:extLst>
          </p:cNvPr>
          <p:cNvPicPr>
            <a:picLocks noChangeAspect="1"/>
          </p:cNvPicPr>
          <p:nvPr/>
        </p:nvPicPr>
        <p:blipFill>
          <a:blip r:embed="rId3"/>
          <a:stretch>
            <a:fillRect/>
          </a:stretch>
        </p:blipFill>
        <p:spPr>
          <a:xfrm>
            <a:off x="838200" y="3195858"/>
            <a:ext cx="5929859" cy="949647"/>
          </a:xfrm>
          <a:prstGeom prst="rect">
            <a:avLst/>
          </a:prstGeom>
        </p:spPr>
      </p:pic>
      <p:pic>
        <p:nvPicPr>
          <p:cNvPr id="7" name="図 6">
            <a:extLst>
              <a:ext uri="{FF2B5EF4-FFF2-40B4-BE49-F238E27FC236}">
                <a16:creationId xmlns:a16="http://schemas.microsoft.com/office/drawing/2014/main" id="{E1F8AB36-7873-C445-EAB4-B9DF5C03953F}"/>
              </a:ext>
            </a:extLst>
          </p:cNvPr>
          <p:cNvPicPr>
            <a:picLocks noChangeAspect="1"/>
          </p:cNvPicPr>
          <p:nvPr/>
        </p:nvPicPr>
        <p:blipFill>
          <a:blip r:embed="rId4"/>
          <a:stretch>
            <a:fillRect/>
          </a:stretch>
        </p:blipFill>
        <p:spPr>
          <a:xfrm>
            <a:off x="7973492" y="4376487"/>
            <a:ext cx="1476581" cy="1800476"/>
          </a:xfrm>
          <a:prstGeom prst="rect">
            <a:avLst/>
          </a:prstGeom>
        </p:spPr>
      </p:pic>
      <p:cxnSp>
        <p:nvCxnSpPr>
          <p:cNvPr id="9" name="コネクタ: カギ線 8">
            <a:extLst>
              <a:ext uri="{FF2B5EF4-FFF2-40B4-BE49-F238E27FC236}">
                <a16:creationId xmlns:a16="http://schemas.microsoft.com/office/drawing/2014/main" id="{4128A352-8BFF-FB3D-8693-BC9F4895F349}"/>
              </a:ext>
            </a:extLst>
          </p:cNvPr>
          <p:cNvCxnSpPr>
            <a:stCxn id="5" idx="2"/>
            <a:endCxn id="7" idx="1"/>
          </p:cNvCxnSpPr>
          <p:nvPr/>
        </p:nvCxnSpPr>
        <p:spPr>
          <a:xfrm rot="16200000" flipH="1">
            <a:off x="5322701" y="2625934"/>
            <a:ext cx="1131220" cy="4170362"/>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7186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85FA7A-B900-63EC-5106-002C34CB2E51}"/>
              </a:ext>
            </a:extLst>
          </p:cNvPr>
          <p:cNvSpPr>
            <a:spLocks noGrp="1"/>
          </p:cNvSpPr>
          <p:nvPr>
            <p:ph type="title"/>
          </p:nvPr>
        </p:nvSpPr>
        <p:spPr/>
        <p:txBody>
          <a:bodyPr/>
          <a:lstStyle/>
          <a:p>
            <a:r>
              <a:rPr kumimoji="1" lang="ja-JP" altLang="en-US" dirty="0"/>
              <a:t>繰り返し</a:t>
            </a:r>
          </a:p>
        </p:txBody>
      </p:sp>
      <p:sp>
        <p:nvSpPr>
          <p:cNvPr id="3" name="コンテンツ プレースホルダー 2">
            <a:extLst>
              <a:ext uri="{FF2B5EF4-FFF2-40B4-BE49-F238E27FC236}">
                <a16:creationId xmlns:a16="http://schemas.microsoft.com/office/drawing/2014/main" id="{63A0913B-377D-EAEA-55B5-8B4619F83C45}"/>
              </a:ext>
            </a:extLst>
          </p:cNvPr>
          <p:cNvSpPr>
            <a:spLocks noGrp="1"/>
          </p:cNvSpPr>
          <p:nvPr>
            <p:ph idx="1"/>
          </p:nvPr>
        </p:nvSpPr>
        <p:spPr/>
        <p:txBody>
          <a:bodyPr/>
          <a:lstStyle/>
          <a:p>
            <a:r>
              <a:rPr kumimoji="1" lang="ja-JP" altLang="en-US" dirty="0"/>
              <a:t>補足</a:t>
            </a:r>
            <a:endParaRPr kumimoji="1" lang="en-US" altLang="ja-JP" dirty="0"/>
          </a:p>
          <a:p>
            <a:pPr marL="0" indent="0">
              <a:buNone/>
            </a:pPr>
            <a:r>
              <a:rPr lang="en-US" altLang="ja-JP" dirty="0"/>
              <a:t>for</a:t>
            </a:r>
            <a:r>
              <a:rPr lang="ja-JP" altLang="en-US" dirty="0"/>
              <a:t>文および</a:t>
            </a:r>
            <a:r>
              <a:rPr lang="en-US" altLang="ja-JP" dirty="0"/>
              <a:t>while</a:t>
            </a:r>
            <a:r>
              <a:rPr lang="ja-JP" altLang="en-US" dirty="0"/>
              <a:t>文ともに他言語同様</a:t>
            </a:r>
            <a:r>
              <a:rPr lang="en-US" altLang="ja-JP" dirty="0"/>
              <a:t>break</a:t>
            </a:r>
            <a:r>
              <a:rPr lang="ja-JP" altLang="en-US" dirty="0"/>
              <a:t>を用いることでループを抜けることができる。</a:t>
            </a:r>
            <a:endParaRPr kumimoji="1" lang="ja-JP" altLang="en-US" dirty="0"/>
          </a:p>
        </p:txBody>
      </p:sp>
    </p:spTree>
    <p:extLst>
      <p:ext uri="{BB962C8B-B14F-4D97-AF65-F5344CB8AC3E}">
        <p14:creationId xmlns:p14="http://schemas.microsoft.com/office/powerpoint/2010/main" val="7850902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5A268A-C526-CF57-03D1-FF08B01C7BFF}"/>
              </a:ext>
            </a:extLst>
          </p:cNvPr>
          <p:cNvSpPr>
            <a:spLocks noGrp="1"/>
          </p:cNvSpPr>
          <p:nvPr>
            <p:ph type="title"/>
          </p:nvPr>
        </p:nvSpPr>
        <p:spPr/>
        <p:txBody>
          <a:bodyPr/>
          <a:lstStyle/>
          <a:p>
            <a:r>
              <a:rPr kumimoji="1" lang="ja-JP" altLang="en-US" dirty="0"/>
              <a:t>例外処理</a:t>
            </a:r>
          </a:p>
        </p:txBody>
      </p:sp>
      <p:sp>
        <p:nvSpPr>
          <p:cNvPr id="3" name="コンテンツ プレースホルダー 2">
            <a:extLst>
              <a:ext uri="{FF2B5EF4-FFF2-40B4-BE49-F238E27FC236}">
                <a16:creationId xmlns:a16="http://schemas.microsoft.com/office/drawing/2014/main" id="{42734FE8-8203-34C2-E2FF-CC0F86C3ECD3}"/>
              </a:ext>
            </a:extLst>
          </p:cNvPr>
          <p:cNvSpPr>
            <a:spLocks noGrp="1"/>
          </p:cNvSpPr>
          <p:nvPr>
            <p:ph idx="1"/>
          </p:nvPr>
        </p:nvSpPr>
        <p:spPr/>
        <p:txBody>
          <a:bodyPr/>
          <a:lstStyle/>
          <a:p>
            <a:pPr marL="0" indent="0">
              <a:buNone/>
            </a:pPr>
            <a:r>
              <a:rPr kumimoji="1" lang="ja-JP" altLang="en-US" dirty="0"/>
              <a:t>他言語と同様に</a:t>
            </a:r>
            <a:r>
              <a:rPr kumimoji="1" lang="en-US" altLang="ja-JP" dirty="0"/>
              <a:t>Python</a:t>
            </a:r>
            <a:r>
              <a:rPr kumimoji="1" lang="ja-JP" altLang="en-US" dirty="0"/>
              <a:t>でも例外処理を行うことができる。</a:t>
            </a:r>
            <a:endParaRPr kumimoji="1" lang="en-US" altLang="ja-JP" dirty="0"/>
          </a:p>
          <a:p>
            <a:pPr marL="0" indent="0">
              <a:buNone/>
            </a:pPr>
            <a:r>
              <a:rPr lang="ja-JP" altLang="en-US" dirty="0"/>
              <a:t>基本的な文法としては</a:t>
            </a:r>
            <a:endParaRPr lang="en-US" altLang="ja-JP" dirty="0"/>
          </a:p>
          <a:p>
            <a:pPr marL="0" indent="0">
              <a:buNone/>
            </a:pPr>
            <a:endParaRPr lang="en-US" altLang="ja-JP" dirty="0"/>
          </a:p>
          <a:p>
            <a:pPr marL="0" indent="0">
              <a:buNone/>
            </a:pPr>
            <a:r>
              <a:rPr lang="en-US" altLang="ja-JP" dirty="0"/>
              <a:t>t</a:t>
            </a:r>
            <a:r>
              <a:rPr kumimoji="1" lang="en-US" altLang="ja-JP" dirty="0"/>
              <a:t>ry:</a:t>
            </a:r>
          </a:p>
          <a:p>
            <a:pPr marL="0" indent="0">
              <a:buNone/>
            </a:pPr>
            <a:r>
              <a:rPr lang="ja-JP" altLang="en-US" dirty="0"/>
              <a:t>　処理</a:t>
            </a:r>
            <a:endParaRPr lang="en-US" altLang="ja-JP" dirty="0"/>
          </a:p>
          <a:p>
            <a:pPr marL="0" indent="0">
              <a:buNone/>
            </a:pPr>
            <a:r>
              <a:rPr kumimoji="1" lang="en-US" altLang="ja-JP" dirty="0"/>
              <a:t>except:</a:t>
            </a:r>
          </a:p>
          <a:p>
            <a:pPr marL="0" indent="0">
              <a:buNone/>
            </a:pPr>
            <a:r>
              <a:rPr kumimoji="1" lang="ja-JP" altLang="en-US" dirty="0"/>
              <a:t>　エラー時の処理</a:t>
            </a:r>
          </a:p>
        </p:txBody>
      </p:sp>
    </p:spTree>
    <p:extLst>
      <p:ext uri="{BB962C8B-B14F-4D97-AF65-F5344CB8AC3E}">
        <p14:creationId xmlns:p14="http://schemas.microsoft.com/office/powerpoint/2010/main" val="5908657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5430F7-2B24-88E3-A3C0-62C9CE3E054B}"/>
              </a:ext>
            </a:extLst>
          </p:cNvPr>
          <p:cNvSpPr>
            <a:spLocks noGrp="1"/>
          </p:cNvSpPr>
          <p:nvPr>
            <p:ph type="title"/>
          </p:nvPr>
        </p:nvSpPr>
        <p:spPr/>
        <p:txBody>
          <a:bodyPr/>
          <a:lstStyle/>
          <a:p>
            <a:r>
              <a:rPr kumimoji="1" lang="ja-JP" altLang="en-US" dirty="0"/>
              <a:t>例外処理</a:t>
            </a:r>
          </a:p>
        </p:txBody>
      </p:sp>
      <p:sp>
        <p:nvSpPr>
          <p:cNvPr id="3" name="コンテンツ プレースホルダー 2">
            <a:extLst>
              <a:ext uri="{FF2B5EF4-FFF2-40B4-BE49-F238E27FC236}">
                <a16:creationId xmlns:a16="http://schemas.microsoft.com/office/drawing/2014/main" id="{B88BF53C-ADA3-75D7-723B-A8CB58BA6906}"/>
              </a:ext>
            </a:extLst>
          </p:cNvPr>
          <p:cNvSpPr>
            <a:spLocks noGrp="1"/>
          </p:cNvSpPr>
          <p:nvPr>
            <p:ph idx="1"/>
          </p:nvPr>
        </p:nvSpPr>
        <p:spPr/>
        <p:txBody>
          <a:bodyPr/>
          <a:lstStyle/>
          <a:p>
            <a:r>
              <a:rPr kumimoji="1" lang="ja-JP" altLang="en-US" dirty="0"/>
              <a:t>例外の実装</a:t>
            </a:r>
            <a:endParaRPr kumimoji="1" lang="en-US" altLang="ja-JP" dirty="0"/>
          </a:p>
          <a:p>
            <a:pPr marL="0" indent="0">
              <a:buNone/>
            </a:pPr>
            <a:r>
              <a:rPr lang="ja-JP" altLang="en-US" dirty="0"/>
              <a:t>実際の例外の代表的なものとして割り算を行う</a:t>
            </a:r>
            <a:endParaRPr lang="en-US" altLang="ja-JP" dirty="0"/>
          </a:p>
          <a:p>
            <a:pPr marL="0" indent="0">
              <a:buNone/>
            </a:pPr>
            <a:r>
              <a:rPr kumimoji="1" lang="en-US" altLang="ja-JP" dirty="0"/>
              <a:t>0</a:t>
            </a:r>
            <a:r>
              <a:rPr kumimoji="1" lang="ja-JP" altLang="en-US" dirty="0"/>
              <a:t>で割れない事や文字列ではエラーになる</a:t>
            </a:r>
            <a:endParaRPr kumimoji="1"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EBBCBDB3-F354-5A74-183A-01515FADCE1D}"/>
              </a:ext>
            </a:extLst>
          </p:cNvPr>
          <p:cNvPicPr>
            <a:picLocks noChangeAspect="1"/>
          </p:cNvPicPr>
          <p:nvPr/>
        </p:nvPicPr>
        <p:blipFill>
          <a:blip r:embed="rId3"/>
          <a:stretch>
            <a:fillRect/>
          </a:stretch>
        </p:blipFill>
        <p:spPr>
          <a:xfrm>
            <a:off x="1265420" y="3361875"/>
            <a:ext cx="4973633" cy="2115033"/>
          </a:xfrm>
          <a:prstGeom prst="rect">
            <a:avLst/>
          </a:prstGeom>
        </p:spPr>
      </p:pic>
      <p:pic>
        <p:nvPicPr>
          <p:cNvPr id="7" name="図 6">
            <a:extLst>
              <a:ext uri="{FF2B5EF4-FFF2-40B4-BE49-F238E27FC236}">
                <a16:creationId xmlns:a16="http://schemas.microsoft.com/office/drawing/2014/main" id="{0D48BDB7-B595-53AE-01B7-AE1232316332}"/>
              </a:ext>
            </a:extLst>
          </p:cNvPr>
          <p:cNvPicPr>
            <a:picLocks noChangeAspect="1"/>
          </p:cNvPicPr>
          <p:nvPr/>
        </p:nvPicPr>
        <p:blipFill>
          <a:blip r:embed="rId4"/>
          <a:stretch>
            <a:fillRect/>
          </a:stretch>
        </p:blipFill>
        <p:spPr>
          <a:xfrm>
            <a:off x="8980952" y="2526884"/>
            <a:ext cx="405369" cy="3785016"/>
          </a:xfrm>
          <a:prstGeom prst="rect">
            <a:avLst/>
          </a:prstGeom>
        </p:spPr>
      </p:pic>
      <p:cxnSp>
        <p:nvCxnSpPr>
          <p:cNvPr id="9" name="直線矢印コネクタ 8">
            <a:extLst>
              <a:ext uri="{FF2B5EF4-FFF2-40B4-BE49-F238E27FC236}">
                <a16:creationId xmlns:a16="http://schemas.microsoft.com/office/drawing/2014/main" id="{AB935B8A-E54A-5117-34EE-F71783E68727}"/>
              </a:ext>
            </a:extLst>
          </p:cNvPr>
          <p:cNvCxnSpPr>
            <a:stCxn id="5" idx="3"/>
            <a:endCxn id="7" idx="1"/>
          </p:cNvCxnSpPr>
          <p:nvPr/>
        </p:nvCxnSpPr>
        <p:spPr>
          <a:xfrm>
            <a:off x="6239053" y="4419392"/>
            <a:ext cx="274189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9521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D7C799-C03E-6332-9FDF-B3E939E62406}"/>
              </a:ext>
            </a:extLst>
          </p:cNvPr>
          <p:cNvSpPr>
            <a:spLocks noGrp="1"/>
          </p:cNvSpPr>
          <p:nvPr>
            <p:ph type="title"/>
          </p:nvPr>
        </p:nvSpPr>
        <p:spPr/>
        <p:txBody>
          <a:bodyPr/>
          <a:lstStyle/>
          <a:p>
            <a:r>
              <a:rPr kumimoji="1" lang="ja-JP" altLang="en-US" dirty="0"/>
              <a:t>例外処理</a:t>
            </a:r>
          </a:p>
        </p:txBody>
      </p:sp>
      <p:sp>
        <p:nvSpPr>
          <p:cNvPr id="3" name="コンテンツ プレースホルダー 2">
            <a:extLst>
              <a:ext uri="{FF2B5EF4-FFF2-40B4-BE49-F238E27FC236}">
                <a16:creationId xmlns:a16="http://schemas.microsoft.com/office/drawing/2014/main" id="{681993DC-EF10-E157-B720-732113FEA758}"/>
              </a:ext>
            </a:extLst>
          </p:cNvPr>
          <p:cNvSpPr>
            <a:spLocks noGrp="1"/>
          </p:cNvSpPr>
          <p:nvPr>
            <p:ph idx="1"/>
          </p:nvPr>
        </p:nvSpPr>
        <p:spPr/>
        <p:txBody>
          <a:bodyPr/>
          <a:lstStyle/>
          <a:p>
            <a:r>
              <a:rPr kumimoji="1" lang="ja-JP" altLang="en-US" dirty="0"/>
              <a:t>エラーが起きた原因を探す</a:t>
            </a:r>
            <a:endParaRPr kumimoji="1" lang="en-US" altLang="ja-JP" dirty="0"/>
          </a:p>
          <a:p>
            <a:pPr marL="0" indent="0">
              <a:buNone/>
            </a:pPr>
            <a:r>
              <a:rPr kumimoji="1" lang="ja-JP" altLang="en-US" dirty="0"/>
              <a:t>割り算のプログラムではエラーが起きていることが分かっても何故エラーが起きているかが分からない。</a:t>
            </a:r>
            <a:endParaRPr kumimoji="1" lang="en-US" altLang="ja-JP" dirty="0"/>
          </a:p>
          <a:p>
            <a:pPr marL="0" indent="0">
              <a:buNone/>
            </a:pPr>
            <a:r>
              <a:rPr lang="ja-JP" altLang="en-US" dirty="0"/>
              <a:t>そこで、エラー別に処理を分ける。</a:t>
            </a:r>
            <a:endParaRPr kumimoji="1" lang="ja-JP" altLang="en-US" dirty="0"/>
          </a:p>
        </p:txBody>
      </p:sp>
      <p:pic>
        <p:nvPicPr>
          <p:cNvPr id="5" name="図 4">
            <a:extLst>
              <a:ext uri="{FF2B5EF4-FFF2-40B4-BE49-F238E27FC236}">
                <a16:creationId xmlns:a16="http://schemas.microsoft.com/office/drawing/2014/main" id="{309E7050-1A7B-A2A9-9C61-C410F9787D69}"/>
              </a:ext>
            </a:extLst>
          </p:cNvPr>
          <p:cNvPicPr>
            <a:picLocks noChangeAspect="1"/>
          </p:cNvPicPr>
          <p:nvPr/>
        </p:nvPicPr>
        <p:blipFill>
          <a:blip r:embed="rId3"/>
          <a:stretch>
            <a:fillRect/>
          </a:stretch>
        </p:blipFill>
        <p:spPr>
          <a:xfrm>
            <a:off x="838200" y="3631483"/>
            <a:ext cx="5877745" cy="3086531"/>
          </a:xfrm>
          <a:prstGeom prst="rect">
            <a:avLst/>
          </a:prstGeom>
        </p:spPr>
      </p:pic>
      <p:pic>
        <p:nvPicPr>
          <p:cNvPr id="7" name="図 6">
            <a:extLst>
              <a:ext uri="{FF2B5EF4-FFF2-40B4-BE49-F238E27FC236}">
                <a16:creationId xmlns:a16="http://schemas.microsoft.com/office/drawing/2014/main" id="{155FD477-0330-3333-0610-A65536A69D82}"/>
              </a:ext>
            </a:extLst>
          </p:cNvPr>
          <p:cNvPicPr>
            <a:picLocks noChangeAspect="1"/>
          </p:cNvPicPr>
          <p:nvPr/>
        </p:nvPicPr>
        <p:blipFill>
          <a:blip r:embed="rId4"/>
          <a:stretch>
            <a:fillRect/>
          </a:stretch>
        </p:blipFill>
        <p:spPr>
          <a:xfrm>
            <a:off x="7855695" y="3631483"/>
            <a:ext cx="3446753" cy="3086531"/>
          </a:xfrm>
          <a:prstGeom prst="rect">
            <a:avLst/>
          </a:prstGeom>
        </p:spPr>
      </p:pic>
      <p:cxnSp>
        <p:nvCxnSpPr>
          <p:cNvPr id="9" name="直線矢印コネクタ 8">
            <a:extLst>
              <a:ext uri="{FF2B5EF4-FFF2-40B4-BE49-F238E27FC236}">
                <a16:creationId xmlns:a16="http://schemas.microsoft.com/office/drawing/2014/main" id="{DD3C1F5F-9500-9AC4-CB27-4E28173E71D4}"/>
              </a:ext>
            </a:extLst>
          </p:cNvPr>
          <p:cNvCxnSpPr>
            <a:cxnSpLocks/>
            <a:stCxn id="5" idx="3"/>
            <a:endCxn id="7" idx="1"/>
          </p:cNvCxnSpPr>
          <p:nvPr/>
        </p:nvCxnSpPr>
        <p:spPr>
          <a:xfrm>
            <a:off x="6715945" y="5174749"/>
            <a:ext cx="113975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4376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570E0-A5C5-283B-2A07-0EE105D93D41}"/>
              </a:ext>
            </a:extLst>
          </p:cNvPr>
          <p:cNvSpPr>
            <a:spLocks noGrp="1"/>
          </p:cNvSpPr>
          <p:nvPr>
            <p:ph type="title"/>
          </p:nvPr>
        </p:nvSpPr>
        <p:spPr/>
        <p:txBody>
          <a:bodyPr/>
          <a:lstStyle/>
          <a:p>
            <a:r>
              <a:rPr kumimoji="1" lang="ja-JP" altLang="en-US" dirty="0"/>
              <a:t>関数</a:t>
            </a:r>
          </a:p>
        </p:txBody>
      </p:sp>
      <p:sp>
        <p:nvSpPr>
          <p:cNvPr id="3" name="コンテンツ プレースホルダー 2">
            <a:extLst>
              <a:ext uri="{FF2B5EF4-FFF2-40B4-BE49-F238E27FC236}">
                <a16:creationId xmlns:a16="http://schemas.microsoft.com/office/drawing/2014/main" id="{5F514464-4296-96ED-A8FA-08833BB399DB}"/>
              </a:ext>
            </a:extLst>
          </p:cNvPr>
          <p:cNvSpPr>
            <a:spLocks noGrp="1"/>
          </p:cNvSpPr>
          <p:nvPr>
            <p:ph idx="1"/>
          </p:nvPr>
        </p:nvSpPr>
        <p:spPr/>
        <p:txBody>
          <a:bodyPr/>
          <a:lstStyle/>
          <a:p>
            <a:r>
              <a:rPr kumimoji="1" lang="ja-JP" altLang="en-US" dirty="0"/>
              <a:t>関数の基本的な形</a:t>
            </a:r>
            <a:endParaRPr kumimoji="1" lang="en-US" altLang="ja-JP" dirty="0"/>
          </a:p>
          <a:p>
            <a:pPr marL="0" indent="0">
              <a:buNone/>
            </a:pPr>
            <a:r>
              <a:rPr lang="ja-JP" altLang="en-US" dirty="0"/>
              <a:t>返り値あり</a:t>
            </a:r>
            <a:endParaRPr lang="en-US" altLang="ja-JP" dirty="0"/>
          </a:p>
          <a:p>
            <a:pPr marL="0" indent="0">
              <a:buNone/>
            </a:pPr>
            <a:r>
              <a:rPr lang="en-US" altLang="ja-JP" dirty="0"/>
              <a:t>d</a:t>
            </a:r>
            <a:r>
              <a:rPr kumimoji="1" lang="en-US" altLang="ja-JP" dirty="0"/>
              <a:t>ef </a:t>
            </a:r>
            <a:r>
              <a:rPr kumimoji="1" lang="ja-JP" altLang="en-US" dirty="0"/>
              <a:t>関数名</a:t>
            </a:r>
            <a:r>
              <a:rPr kumimoji="1" lang="en-US" altLang="ja-JP" dirty="0"/>
              <a:t>(</a:t>
            </a:r>
            <a:r>
              <a:rPr kumimoji="1" lang="ja-JP" altLang="en-US" dirty="0"/>
              <a:t>変数</a:t>
            </a:r>
            <a:r>
              <a:rPr kumimoji="1" lang="en-US" altLang="ja-JP" dirty="0"/>
              <a:t>1, </a:t>
            </a:r>
            <a:r>
              <a:rPr kumimoji="1" lang="ja-JP" altLang="en-US" dirty="0"/>
              <a:t>変数</a:t>
            </a:r>
            <a:r>
              <a:rPr kumimoji="1" lang="en-US" altLang="ja-JP" dirty="0"/>
              <a:t>2,…,</a:t>
            </a:r>
            <a:r>
              <a:rPr kumimoji="1" lang="ja-JP" altLang="en-US" dirty="0"/>
              <a:t>変数</a:t>
            </a:r>
            <a:r>
              <a:rPr kumimoji="1" lang="en-US" altLang="ja-JP" dirty="0"/>
              <a:t>n):</a:t>
            </a:r>
          </a:p>
          <a:p>
            <a:pPr marL="0" indent="0">
              <a:buNone/>
            </a:pPr>
            <a:r>
              <a:rPr lang="ja-JP" altLang="en-US" dirty="0"/>
              <a:t>　処理</a:t>
            </a:r>
            <a:endParaRPr lang="en-US" altLang="ja-JP" dirty="0"/>
          </a:p>
          <a:p>
            <a:pPr marL="0" indent="0">
              <a:buNone/>
            </a:pPr>
            <a:r>
              <a:rPr kumimoji="1" lang="ja-JP" altLang="en-US" dirty="0"/>
              <a:t>　</a:t>
            </a:r>
            <a:r>
              <a:rPr kumimoji="1" lang="en-US" altLang="ja-JP" dirty="0"/>
              <a:t>return </a:t>
            </a:r>
            <a:r>
              <a:rPr kumimoji="1" lang="ja-JP" altLang="en-US" dirty="0"/>
              <a:t>返り値</a:t>
            </a:r>
            <a:endParaRPr kumimoji="1" lang="en-US" altLang="ja-JP" dirty="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28403399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570E0-A5C5-283B-2A07-0EE105D93D41}"/>
              </a:ext>
            </a:extLst>
          </p:cNvPr>
          <p:cNvSpPr>
            <a:spLocks noGrp="1"/>
          </p:cNvSpPr>
          <p:nvPr>
            <p:ph type="title"/>
          </p:nvPr>
        </p:nvSpPr>
        <p:spPr/>
        <p:txBody>
          <a:bodyPr/>
          <a:lstStyle/>
          <a:p>
            <a:r>
              <a:rPr kumimoji="1" lang="ja-JP" altLang="en-US" dirty="0"/>
              <a:t>関数</a:t>
            </a:r>
          </a:p>
        </p:txBody>
      </p:sp>
      <p:sp>
        <p:nvSpPr>
          <p:cNvPr id="3" name="コンテンツ プレースホルダー 2">
            <a:extLst>
              <a:ext uri="{FF2B5EF4-FFF2-40B4-BE49-F238E27FC236}">
                <a16:creationId xmlns:a16="http://schemas.microsoft.com/office/drawing/2014/main" id="{5F514464-4296-96ED-A8FA-08833BB399DB}"/>
              </a:ext>
            </a:extLst>
          </p:cNvPr>
          <p:cNvSpPr>
            <a:spLocks noGrp="1"/>
          </p:cNvSpPr>
          <p:nvPr>
            <p:ph idx="1"/>
          </p:nvPr>
        </p:nvSpPr>
        <p:spPr/>
        <p:txBody>
          <a:bodyPr/>
          <a:lstStyle/>
          <a:p>
            <a:r>
              <a:rPr kumimoji="1" lang="ja-JP" altLang="en-US" dirty="0"/>
              <a:t>関数の基本的な形</a:t>
            </a:r>
            <a:endParaRPr kumimoji="1" lang="en-US" altLang="ja-JP" dirty="0"/>
          </a:p>
          <a:p>
            <a:pPr marL="0" indent="0">
              <a:buNone/>
            </a:pPr>
            <a:r>
              <a:rPr lang="ja-JP" altLang="en-US" dirty="0"/>
              <a:t>返り値なし</a:t>
            </a:r>
            <a:r>
              <a:rPr lang="en-US" altLang="ja-JP" dirty="0"/>
              <a:t>(None</a:t>
            </a:r>
            <a:r>
              <a:rPr lang="ja-JP" altLang="en-US" dirty="0"/>
              <a:t>を返す</a:t>
            </a:r>
            <a:r>
              <a:rPr lang="en-US" altLang="ja-JP" dirty="0"/>
              <a:t>)</a:t>
            </a:r>
          </a:p>
          <a:p>
            <a:pPr marL="0" indent="0">
              <a:buNone/>
            </a:pPr>
            <a:r>
              <a:rPr lang="en-US" altLang="ja-JP" dirty="0"/>
              <a:t>d</a:t>
            </a:r>
            <a:r>
              <a:rPr kumimoji="1" lang="en-US" altLang="ja-JP" dirty="0"/>
              <a:t>ef </a:t>
            </a:r>
            <a:r>
              <a:rPr kumimoji="1" lang="ja-JP" altLang="en-US" dirty="0"/>
              <a:t>関数名</a:t>
            </a:r>
            <a:r>
              <a:rPr kumimoji="1" lang="en-US" altLang="ja-JP" dirty="0"/>
              <a:t>(</a:t>
            </a:r>
            <a:r>
              <a:rPr kumimoji="1" lang="ja-JP" altLang="en-US" dirty="0"/>
              <a:t>変数</a:t>
            </a:r>
            <a:r>
              <a:rPr kumimoji="1" lang="en-US" altLang="ja-JP" dirty="0"/>
              <a:t>1, </a:t>
            </a:r>
            <a:r>
              <a:rPr kumimoji="1" lang="ja-JP" altLang="en-US" dirty="0"/>
              <a:t>変数</a:t>
            </a:r>
            <a:r>
              <a:rPr kumimoji="1" lang="en-US" altLang="ja-JP" dirty="0"/>
              <a:t>2,…,</a:t>
            </a:r>
            <a:r>
              <a:rPr kumimoji="1" lang="ja-JP" altLang="en-US" dirty="0"/>
              <a:t>変数</a:t>
            </a:r>
            <a:r>
              <a:rPr kumimoji="1" lang="en-US" altLang="ja-JP" dirty="0"/>
              <a:t>n):</a:t>
            </a:r>
          </a:p>
          <a:p>
            <a:pPr marL="0" indent="0">
              <a:buNone/>
            </a:pPr>
            <a:r>
              <a:rPr lang="ja-JP" altLang="en-US" dirty="0"/>
              <a:t>　処理</a:t>
            </a:r>
            <a:endParaRPr lang="en-US" altLang="ja-JP" dirty="0"/>
          </a:p>
          <a:p>
            <a:pPr marL="0" indent="0">
              <a:buNone/>
            </a:pPr>
            <a:r>
              <a:rPr kumimoji="1" lang="ja-JP" altLang="en-US" dirty="0"/>
              <a:t>　</a:t>
            </a:r>
            <a:r>
              <a:rPr kumimoji="1" lang="en-US" altLang="ja-JP" dirty="0"/>
              <a:t>pass</a:t>
            </a:r>
          </a:p>
          <a:p>
            <a:pPr marL="0" indent="0">
              <a:buNone/>
            </a:pPr>
            <a:endParaRPr lang="en-US" altLang="ja-JP" dirty="0"/>
          </a:p>
          <a:p>
            <a:pPr marL="0" indent="0">
              <a:buNone/>
            </a:pPr>
            <a:r>
              <a:rPr lang="en-US" altLang="ja-JP" dirty="0"/>
              <a:t>※pass</a:t>
            </a:r>
            <a:r>
              <a:rPr lang="ja-JP" altLang="en-US" dirty="0"/>
              <a:t>は無くても問題ない</a:t>
            </a:r>
            <a:endParaRPr lang="en-US" altLang="ja-JP" dirty="0"/>
          </a:p>
          <a:p>
            <a:pPr marL="0" indent="0">
              <a:buNone/>
            </a:pPr>
            <a:endParaRPr kumimoji="1" lang="ja-JP" altLang="en-US" dirty="0"/>
          </a:p>
        </p:txBody>
      </p:sp>
    </p:spTree>
    <p:extLst>
      <p:ext uri="{BB962C8B-B14F-4D97-AF65-F5344CB8AC3E}">
        <p14:creationId xmlns:p14="http://schemas.microsoft.com/office/powerpoint/2010/main" val="3214728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5E2D1-C0E9-1D14-BC7C-D4A75357F587}"/>
              </a:ext>
            </a:extLst>
          </p:cNvPr>
          <p:cNvSpPr>
            <a:spLocks noGrp="1"/>
          </p:cNvSpPr>
          <p:nvPr>
            <p:ph type="title"/>
          </p:nvPr>
        </p:nvSpPr>
        <p:spPr/>
        <p:txBody>
          <a:bodyPr/>
          <a:lstStyle/>
          <a:p>
            <a:r>
              <a:rPr kumimoji="1" lang="ja-JP" altLang="en-US" dirty="0"/>
              <a:t>出力</a:t>
            </a:r>
          </a:p>
        </p:txBody>
      </p:sp>
      <p:sp>
        <p:nvSpPr>
          <p:cNvPr id="3" name="コンテンツ プレースホルダー 2">
            <a:extLst>
              <a:ext uri="{FF2B5EF4-FFF2-40B4-BE49-F238E27FC236}">
                <a16:creationId xmlns:a16="http://schemas.microsoft.com/office/drawing/2014/main" id="{6E548606-9F13-4053-22CF-FB68958FD14F}"/>
              </a:ext>
            </a:extLst>
          </p:cNvPr>
          <p:cNvSpPr>
            <a:spLocks noGrp="1"/>
          </p:cNvSpPr>
          <p:nvPr>
            <p:ph idx="1"/>
          </p:nvPr>
        </p:nvSpPr>
        <p:spPr/>
        <p:txBody>
          <a:bodyPr/>
          <a:lstStyle/>
          <a:p>
            <a:r>
              <a:rPr kumimoji="1" lang="en-US" altLang="ja-JP" dirty="0"/>
              <a:t>print</a:t>
            </a:r>
            <a:r>
              <a:rPr kumimoji="1" lang="ja-JP" altLang="en-US" dirty="0"/>
              <a:t>文</a:t>
            </a:r>
            <a:endParaRPr kumimoji="1" lang="en-US" altLang="ja-JP" dirty="0"/>
          </a:p>
          <a:p>
            <a:pPr marL="0" indent="0">
              <a:buNone/>
            </a:pPr>
            <a:r>
              <a:rPr lang="ja-JP" altLang="en-US" dirty="0"/>
              <a:t>プログラムの実行画面に</a:t>
            </a:r>
            <a:r>
              <a:rPr lang="en-US" altLang="ja-JP" dirty="0"/>
              <a:t>print</a:t>
            </a:r>
            <a:r>
              <a:rPr lang="ja-JP" altLang="en-US" dirty="0"/>
              <a:t>文で入れた内容を出力させる</a:t>
            </a:r>
            <a:endParaRPr kumimoji="1"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70110B72-53CC-CF48-4A3A-3F4D2599A7B0}"/>
              </a:ext>
            </a:extLst>
          </p:cNvPr>
          <p:cNvPicPr>
            <a:picLocks noChangeAspect="1"/>
          </p:cNvPicPr>
          <p:nvPr/>
        </p:nvPicPr>
        <p:blipFill>
          <a:blip r:embed="rId3"/>
          <a:stretch>
            <a:fillRect/>
          </a:stretch>
        </p:blipFill>
        <p:spPr>
          <a:xfrm>
            <a:off x="3080468" y="3429000"/>
            <a:ext cx="2200582" cy="352474"/>
          </a:xfrm>
          <a:prstGeom prst="rect">
            <a:avLst/>
          </a:prstGeom>
        </p:spPr>
      </p:pic>
      <p:pic>
        <p:nvPicPr>
          <p:cNvPr id="7" name="図 6">
            <a:extLst>
              <a:ext uri="{FF2B5EF4-FFF2-40B4-BE49-F238E27FC236}">
                <a16:creationId xmlns:a16="http://schemas.microsoft.com/office/drawing/2014/main" id="{46EF5D99-7C86-BED7-BC8F-BDAEA65D1B44}"/>
              </a:ext>
            </a:extLst>
          </p:cNvPr>
          <p:cNvPicPr>
            <a:picLocks noChangeAspect="1"/>
          </p:cNvPicPr>
          <p:nvPr/>
        </p:nvPicPr>
        <p:blipFill>
          <a:blip r:embed="rId4"/>
          <a:stretch>
            <a:fillRect/>
          </a:stretch>
        </p:blipFill>
        <p:spPr>
          <a:xfrm>
            <a:off x="8135446" y="3462342"/>
            <a:ext cx="914528" cy="285790"/>
          </a:xfrm>
          <a:prstGeom prst="rect">
            <a:avLst/>
          </a:prstGeom>
        </p:spPr>
      </p:pic>
      <p:pic>
        <p:nvPicPr>
          <p:cNvPr id="9" name="図 8">
            <a:extLst>
              <a:ext uri="{FF2B5EF4-FFF2-40B4-BE49-F238E27FC236}">
                <a16:creationId xmlns:a16="http://schemas.microsoft.com/office/drawing/2014/main" id="{D87D936E-800F-9C7D-102C-BE82BC832980}"/>
              </a:ext>
            </a:extLst>
          </p:cNvPr>
          <p:cNvPicPr>
            <a:picLocks noChangeAspect="1"/>
          </p:cNvPicPr>
          <p:nvPr/>
        </p:nvPicPr>
        <p:blipFill>
          <a:blip r:embed="rId5"/>
          <a:stretch>
            <a:fillRect/>
          </a:stretch>
        </p:blipFill>
        <p:spPr>
          <a:xfrm>
            <a:off x="3080468" y="4289115"/>
            <a:ext cx="1486107" cy="333422"/>
          </a:xfrm>
          <a:prstGeom prst="rect">
            <a:avLst/>
          </a:prstGeom>
        </p:spPr>
      </p:pic>
      <p:pic>
        <p:nvPicPr>
          <p:cNvPr id="11" name="図 10">
            <a:extLst>
              <a:ext uri="{FF2B5EF4-FFF2-40B4-BE49-F238E27FC236}">
                <a16:creationId xmlns:a16="http://schemas.microsoft.com/office/drawing/2014/main" id="{25BDB89B-C045-8041-C97B-15192D365540}"/>
              </a:ext>
            </a:extLst>
          </p:cNvPr>
          <p:cNvPicPr>
            <a:picLocks noChangeAspect="1"/>
          </p:cNvPicPr>
          <p:nvPr/>
        </p:nvPicPr>
        <p:blipFill>
          <a:blip r:embed="rId6"/>
          <a:stretch>
            <a:fillRect/>
          </a:stretch>
        </p:blipFill>
        <p:spPr>
          <a:xfrm>
            <a:off x="8135446" y="4317694"/>
            <a:ext cx="476316" cy="276264"/>
          </a:xfrm>
          <a:prstGeom prst="rect">
            <a:avLst/>
          </a:prstGeom>
        </p:spPr>
      </p:pic>
      <p:pic>
        <p:nvPicPr>
          <p:cNvPr id="13" name="図 12">
            <a:extLst>
              <a:ext uri="{FF2B5EF4-FFF2-40B4-BE49-F238E27FC236}">
                <a16:creationId xmlns:a16="http://schemas.microsoft.com/office/drawing/2014/main" id="{4F5C908F-A626-8F2B-0815-89BF4A3674F7}"/>
              </a:ext>
            </a:extLst>
          </p:cNvPr>
          <p:cNvPicPr>
            <a:picLocks noChangeAspect="1"/>
          </p:cNvPicPr>
          <p:nvPr/>
        </p:nvPicPr>
        <p:blipFill>
          <a:blip r:embed="rId7"/>
          <a:stretch>
            <a:fillRect/>
          </a:stretch>
        </p:blipFill>
        <p:spPr>
          <a:xfrm>
            <a:off x="3080468" y="5130178"/>
            <a:ext cx="1886213" cy="314369"/>
          </a:xfrm>
          <a:prstGeom prst="rect">
            <a:avLst/>
          </a:prstGeom>
        </p:spPr>
      </p:pic>
      <p:pic>
        <p:nvPicPr>
          <p:cNvPr id="15" name="図 14">
            <a:extLst>
              <a:ext uri="{FF2B5EF4-FFF2-40B4-BE49-F238E27FC236}">
                <a16:creationId xmlns:a16="http://schemas.microsoft.com/office/drawing/2014/main" id="{0E583851-E09B-F775-D238-4EA14BB34238}"/>
              </a:ext>
            </a:extLst>
          </p:cNvPr>
          <p:cNvPicPr>
            <a:picLocks noChangeAspect="1"/>
          </p:cNvPicPr>
          <p:nvPr/>
        </p:nvPicPr>
        <p:blipFill>
          <a:blip r:embed="rId8"/>
          <a:stretch>
            <a:fillRect/>
          </a:stretch>
        </p:blipFill>
        <p:spPr>
          <a:xfrm>
            <a:off x="8135446" y="5139654"/>
            <a:ext cx="914528" cy="295316"/>
          </a:xfrm>
          <a:prstGeom prst="rect">
            <a:avLst/>
          </a:prstGeom>
        </p:spPr>
      </p:pic>
      <p:sp>
        <p:nvSpPr>
          <p:cNvPr id="16" name="テキスト ボックス 15">
            <a:extLst>
              <a:ext uri="{FF2B5EF4-FFF2-40B4-BE49-F238E27FC236}">
                <a16:creationId xmlns:a16="http://schemas.microsoft.com/office/drawing/2014/main" id="{EB4EAE5A-7B5D-80D4-D029-9D2F522AED27}"/>
              </a:ext>
            </a:extLst>
          </p:cNvPr>
          <p:cNvSpPr txBox="1"/>
          <p:nvPr/>
        </p:nvSpPr>
        <p:spPr>
          <a:xfrm>
            <a:off x="1972472" y="3371767"/>
            <a:ext cx="1107996" cy="461665"/>
          </a:xfrm>
          <a:prstGeom prst="rect">
            <a:avLst/>
          </a:prstGeom>
          <a:noFill/>
        </p:spPr>
        <p:txBody>
          <a:bodyPr wrap="none" rtlCol="0">
            <a:spAutoFit/>
          </a:bodyPr>
          <a:lstStyle/>
          <a:p>
            <a:r>
              <a:rPr kumimoji="1" lang="ja-JP" altLang="en-US" sz="2400" dirty="0"/>
              <a:t>文字列</a:t>
            </a:r>
          </a:p>
        </p:txBody>
      </p:sp>
      <p:sp>
        <p:nvSpPr>
          <p:cNvPr id="17" name="テキスト ボックス 16">
            <a:extLst>
              <a:ext uri="{FF2B5EF4-FFF2-40B4-BE49-F238E27FC236}">
                <a16:creationId xmlns:a16="http://schemas.microsoft.com/office/drawing/2014/main" id="{A92D1BB9-6F97-23F0-B10A-B6452895B76B}"/>
              </a:ext>
            </a:extLst>
          </p:cNvPr>
          <p:cNvSpPr txBox="1"/>
          <p:nvPr/>
        </p:nvSpPr>
        <p:spPr>
          <a:xfrm>
            <a:off x="2280249" y="4224993"/>
            <a:ext cx="800219" cy="461665"/>
          </a:xfrm>
          <a:prstGeom prst="rect">
            <a:avLst/>
          </a:prstGeom>
          <a:noFill/>
        </p:spPr>
        <p:txBody>
          <a:bodyPr wrap="none" rtlCol="0">
            <a:spAutoFit/>
          </a:bodyPr>
          <a:lstStyle/>
          <a:p>
            <a:r>
              <a:rPr kumimoji="1" lang="ja-JP" altLang="en-US" sz="2400" dirty="0"/>
              <a:t>整数</a:t>
            </a:r>
          </a:p>
        </p:txBody>
      </p:sp>
      <p:sp>
        <p:nvSpPr>
          <p:cNvPr id="18" name="テキスト ボックス 17">
            <a:extLst>
              <a:ext uri="{FF2B5EF4-FFF2-40B4-BE49-F238E27FC236}">
                <a16:creationId xmlns:a16="http://schemas.microsoft.com/office/drawing/2014/main" id="{1EB13F21-E69E-E6BC-410A-CE0AD37B75F0}"/>
              </a:ext>
            </a:extLst>
          </p:cNvPr>
          <p:cNvSpPr txBox="1"/>
          <p:nvPr/>
        </p:nvSpPr>
        <p:spPr>
          <a:xfrm>
            <a:off x="1972472" y="5056479"/>
            <a:ext cx="1107996" cy="461665"/>
          </a:xfrm>
          <a:prstGeom prst="rect">
            <a:avLst/>
          </a:prstGeom>
          <a:noFill/>
        </p:spPr>
        <p:txBody>
          <a:bodyPr wrap="none" rtlCol="0">
            <a:spAutoFit/>
          </a:bodyPr>
          <a:lstStyle/>
          <a:p>
            <a:r>
              <a:rPr kumimoji="1" lang="ja-JP" altLang="en-US" sz="2400" dirty="0"/>
              <a:t>小数点</a:t>
            </a:r>
          </a:p>
        </p:txBody>
      </p:sp>
      <p:sp>
        <p:nvSpPr>
          <p:cNvPr id="19" name="テキスト ボックス 18">
            <a:extLst>
              <a:ext uri="{FF2B5EF4-FFF2-40B4-BE49-F238E27FC236}">
                <a16:creationId xmlns:a16="http://schemas.microsoft.com/office/drawing/2014/main" id="{AEF5E77B-499C-3D36-7A36-74056660F37D}"/>
              </a:ext>
            </a:extLst>
          </p:cNvPr>
          <p:cNvSpPr txBox="1"/>
          <p:nvPr/>
        </p:nvSpPr>
        <p:spPr>
          <a:xfrm>
            <a:off x="3318984" y="2893738"/>
            <a:ext cx="1723549" cy="461665"/>
          </a:xfrm>
          <a:prstGeom prst="rect">
            <a:avLst/>
          </a:prstGeom>
          <a:noFill/>
        </p:spPr>
        <p:txBody>
          <a:bodyPr wrap="none" rtlCol="0">
            <a:spAutoFit/>
          </a:bodyPr>
          <a:lstStyle/>
          <a:p>
            <a:r>
              <a:rPr lang="ja-JP" altLang="en-US" sz="2400" dirty="0"/>
              <a:t>プログラム</a:t>
            </a:r>
            <a:endParaRPr kumimoji="1" lang="ja-JP" altLang="en-US" sz="2400" dirty="0"/>
          </a:p>
        </p:txBody>
      </p:sp>
      <p:sp>
        <p:nvSpPr>
          <p:cNvPr id="20" name="テキスト ボックス 19">
            <a:extLst>
              <a:ext uri="{FF2B5EF4-FFF2-40B4-BE49-F238E27FC236}">
                <a16:creationId xmlns:a16="http://schemas.microsoft.com/office/drawing/2014/main" id="{0838E301-A001-13E0-9C46-F8E8411C6AA1}"/>
              </a:ext>
            </a:extLst>
          </p:cNvPr>
          <p:cNvSpPr txBox="1"/>
          <p:nvPr/>
        </p:nvSpPr>
        <p:spPr>
          <a:xfrm>
            <a:off x="7884824" y="2910102"/>
            <a:ext cx="1415772" cy="461665"/>
          </a:xfrm>
          <a:prstGeom prst="rect">
            <a:avLst/>
          </a:prstGeom>
          <a:noFill/>
        </p:spPr>
        <p:txBody>
          <a:bodyPr wrap="none" rtlCol="0">
            <a:spAutoFit/>
          </a:bodyPr>
          <a:lstStyle/>
          <a:p>
            <a:r>
              <a:rPr lang="ja-JP" altLang="en-US" sz="2400" dirty="0"/>
              <a:t>出力結果</a:t>
            </a:r>
            <a:endParaRPr kumimoji="1" lang="ja-JP" altLang="en-US" sz="2400" dirty="0"/>
          </a:p>
        </p:txBody>
      </p:sp>
    </p:spTree>
    <p:extLst>
      <p:ext uri="{BB962C8B-B14F-4D97-AF65-F5344CB8AC3E}">
        <p14:creationId xmlns:p14="http://schemas.microsoft.com/office/powerpoint/2010/main" val="40997172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B13DC9-49D6-E1E0-9A7F-D860D3C938BE}"/>
              </a:ext>
            </a:extLst>
          </p:cNvPr>
          <p:cNvSpPr>
            <a:spLocks noGrp="1"/>
          </p:cNvSpPr>
          <p:nvPr>
            <p:ph type="title"/>
          </p:nvPr>
        </p:nvSpPr>
        <p:spPr/>
        <p:txBody>
          <a:bodyPr/>
          <a:lstStyle/>
          <a:p>
            <a:r>
              <a:rPr kumimoji="1" lang="ja-JP" altLang="en-US" dirty="0"/>
              <a:t>関数</a:t>
            </a:r>
          </a:p>
        </p:txBody>
      </p:sp>
      <p:sp>
        <p:nvSpPr>
          <p:cNvPr id="3" name="コンテンツ プレースホルダー 2">
            <a:extLst>
              <a:ext uri="{FF2B5EF4-FFF2-40B4-BE49-F238E27FC236}">
                <a16:creationId xmlns:a16="http://schemas.microsoft.com/office/drawing/2014/main" id="{35822001-B3A3-AAEA-FD13-4B28DF6E4299}"/>
              </a:ext>
            </a:extLst>
          </p:cNvPr>
          <p:cNvSpPr>
            <a:spLocks noGrp="1"/>
          </p:cNvSpPr>
          <p:nvPr>
            <p:ph idx="1"/>
          </p:nvPr>
        </p:nvSpPr>
        <p:spPr/>
        <p:txBody>
          <a:bodyPr/>
          <a:lstStyle/>
          <a:p>
            <a:r>
              <a:rPr kumimoji="1" lang="ja-JP" altLang="en-US" dirty="0"/>
              <a:t>関数の実装</a:t>
            </a:r>
            <a:endParaRPr kumimoji="1" lang="en-US" altLang="ja-JP" dirty="0"/>
          </a:p>
          <a:p>
            <a:pPr marL="0" indent="0">
              <a:buNone/>
            </a:pPr>
            <a:r>
              <a:rPr kumimoji="1" lang="ja-JP" altLang="en-US" dirty="0"/>
              <a:t>関数</a:t>
            </a:r>
            <a:r>
              <a:rPr kumimoji="1" lang="en-US" altLang="ja-JP" dirty="0"/>
              <a:t>plus</a:t>
            </a:r>
            <a:r>
              <a:rPr kumimoji="1" lang="ja-JP" altLang="en-US" dirty="0"/>
              <a:t>を用いて第一引数と第二引数の値を足し</a:t>
            </a:r>
            <a:r>
              <a:rPr kumimoji="1" lang="en-US" altLang="ja-JP" dirty="0"/>
              <a:t>(</a:t>
            </a:r>
            <a:r>
              <a:rPr kumimoji="1" lang="ja-JP" altLang="en-US" dirty="0"/>
              <a:t>連結し</a:t>
            </a:r>
            <a:r>
              <a:rPr kumimoji="1" lang="en-US" altLang="ja-JP" dirty="0"/>
              <a:t>)</a:t>
            </a:r>
            <a:r>
              <a:rPr kumimoji="1" lang="ja-JP" altLang="en-US" dirty="0"/>
              <a:t>関数</a:t>
            </a:r>
            <a:r>
              <a:rPr kumimoji="1" lang="en-US" altLang="ja-JP" dirty="0"/>
              <a:t>show</a:t>
            </a:r>
            <a:r>
              <a:rPr kumimoji="1" lang="ja-JP" altLang="en-US" dirty="0"/>
              <a:t>で</a:t>
            </a:r>
            <a:r>
              <a:rPr kumimoji="1" lang="en-US" altLang="ja-JP" dirty="0"/>
              <a:t>plus</a:t>
            </a:r>
            <a:r>
              <a:rPr kumimoji="1" lang="ja-JP" altLang="en-US" dirty="0"/>
              <a:t>の演算結果を出力する</a:t>
            </a:r>
          </a:p>
        </p:txBody>
      </p:sp>
      <p:pic>
        <p:nvPicPr>
          <p:cNvPr id="5" name="図 4">
            <a:extLst>
              <a:ext uri="{FF2B5EF4-FFF2-40B4-BE49-F238E27FC236}">
                <a16:creationId xmlns:a16="http://schemas.microsoft.com/office/drawing/2014/main" id="{C18BB43A-35C2-9773-4F5F-B46475314D21}"/>
              </a:ext>
            </a:extLst>
          </p:cNvPr>
          <p:cNvPicPr>
            <a:picLocks noChangeAspect="1"/>
          </p:cNvPicPr>
          <p:nvPr/>
        </p:nvPicPr>
        <p:blipFill>
          <a:blip r:embed="rId3"/>
          <a:stretch>
            <a:fillRect/>
          </a:stretch>
        </p:blipFill>
        <p:spPr>
          <a:xfrm>
            <a:off x="1737852" y="3168211"/>
            <a:ext cx="2648320" cy="3143689"/>
          </a:xfrm>
          <a:prstGeom prst="rect">
            <a:avLst/>
          </a:prstGeom>
        </p:spPr>
      </p:pic>
      <p:pic>
        <p:nvPicPr>
          <p:cNvPr id="7" name="図 6">
            <a:extLst>
              <a:ext uri="{FF2B5EF4-FFF2-40B4-BE49-F238E27FC236}">
                <a16:creationId xmlns:a16="http://schemas.microsoft.com/office/drawing/2014/main" id="{A572AEEE-2AAB-FACF-8F57-6D783F6FC444}"/>
              </a:ext>
            </a:extLst>
          </p:cNvPr>
          <p:cNvPicPr>
            <a:picLocks noChangeAspect="1"/>
          </p:cNvPicPr>
          <p:nvPr/>
        </p:nvPicPr>
        <p:blipFill>
          <a:blip r:embed="rId4"/>
          <a:stretch>
            <a:fillRect/>
          </a:stretch>
        </p:blipFill>
        <p:spPr>
          <a:xfrm>
            <a:off x="7415807" y="4549528"/>
            <a:ext cx="295316" cy="381053"/>
          </a:xfrm>
          <a:prstGeom prst="rect">
            <a:avLst/>
          </a:prstGeom>
        </p:spPr>
      </p:pic>
      <p:cxnSp>
        <p:nvCxnSpPr>
          <p:cNvPr id="9" name="直線矢印コネクタ 8">
            <a:extLst>
              <a:ext uri="{FF2B5EF4-FFF2-40B4-BE49-F238E27FC236}">
                <a16:creationId xmlns:a16="http://schemas.microsoft.com/office/drawing/2014/main" id="{D299286E-1749-144A-0332-946C75FB285F}"/>
              </a:ext>
            </a:extLst>
          </p:cNvPr>
          <p:cNvCxnSpPr>
            <a:stCxn id="5" idx="3"/>
            <a:endCxn id="7" idx="1"/>
          </p:cNvCxnSpPr>
          <p:nvPr/>
        </p:nvCxnSpPr>
        <p:spPr>
          <a:xfrm flipV="1">
            <a:off x="4386172" y="4740055"/>
            <a:ext cx="3029635"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8795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A92F54-4CB4-844D-330A-866F335F95FD}"/>
              </a:ext>
            </a:extLst>
          </p:cNvPr>
          <p:cNvSpPr>
            <a:spLocks noGrp="1"/>
          </p:cNvSpPr>
          <p:nvPr>
            <p:ph type="title"/>
          </p:nvPr>
        </p:nvSpPr>
        <p:spPr/>
        <p:txBody>
          <a:bodyPr/>
          <a:lstStyle/>
          <a:p>
            <a:r>
              <a:rPr kumimoji="1" lang="ja-JP" altLang="en-US" dirty="0"/>
              <a:t>関数</a:t>
            </a:r>
          </a:p>
        </p:txBody>
      </p:sp>
      <p:sp>
        <p:nvSpPr>
          <p:cNvPr id="3" name="コンテンツ プレースホルダー 2">
            <a:extLst>
              <a:ext uri="{FF2B5EF4-FFF2-40B4-BE49-F238E27FC236}">
                <a16:creationId xmlns:a16="http://schemas.microsoft.com/office/drawing/2014/main" id="{42443379-651B-677D-2C18-7033097DB4EC}"/>
              </a:ext>
            </a:extLst>
          </p:cNvPr>
          <p:cNvSpPr>
            <a:spLocks noGrp="1"/>
          </p:cNvSpPr>
          <p:nvPr>
            <p:ph idx="1"/>
          </p:nvPr>
        </p:nvSpPr>
        <p:spPr/>
        <p:txBody>
          <a:bodyPr/>
          <a:lstStyle/>
          <a:p>
            <a:r>
              <a:rPr kumimoji="1" lang="ja-JP" altLang="en-US" dirty="0"/>
              <a:t>初期値がある関数</a:t>
            </a:r>
            <a:endParaRPr kumimoji="1" lang="en-US" altLang="ja-JP" dirty="0"/>
          </a:p>
          <a:p>
            <a:pPr marL="0" indent="0">
              <a:buNone/>
            </a:pPr>
            <a:r>
              <a:rPr lang="ja-JP" altLang="en-US" dirty="0"/>
              <a:t>初期値を関数であらかじめ指定することで初期値のある変数は入力しなくても動作できる。</a:t>
            </a:r>
            <a:endParaRPr kumimoji="1" lang="ja-JP" altLang="en-US" dirty="0"/>
          </a:p>
        </p:txBody>
      </p:sp>
      <p:pic>
        <p:nvPicPr>
          <p:cNvPr id="5" name="図 4">
            <a:extLst>
              <a:ext uri="{FF2B5EF4-FFF2-40B4-BE49-F238E27FC236}">
                <a16:creationId xmlns:a16="http://schemas.microsoft.com/office/drawing/2014/main" id="{9BDCA212-C3FB-A437-B526-C3BBCD2A885E}"/>
              </a:ext>
            </a:extLst>
          </p:cNvPr>
          <p:cNvPicPr>
            <a:picLocks noChangeAspect="1"/>
          </p:cNvPicPr>
          <p:nvPr/>
        </p:nvPicPr>
        <p:blipFill>
          <a:blip r:embed="rId3"/>
          <a:stretch>
            <a:fillRect/>
          </a:stretch>
        </p:blipFill>
        <p:spPr>
          <a:xfrm>
            <a:off x="838200" y="3429000"/>
            <a:ext cx="5458587" cy="1933845"/>
          </a:xfrm>
          <a:prstGeom prst="rect">
            <a:avLst/>
          </a:prstGeom>
        </p:spPr>
      </p:pic>
      <p:pic>
        <p:nvPicPr>
          <p:cNvPr id="7" name="図 6">
            <a:extLst>
              <a:ext uri="{FF2B5EF4-FFF2-40B4-BE49-F238E27FC236}">
                <a16:creationId xmlns:a16="http://schemas.microsoft.com/office/drawing/2014/main" id="{E603FD53-9F72-D67D-70CC-397CEC05AD24}"/>
              </a:ext>
            </a:extLst>
          </p:cNvPr>
          <p:cNvPicPr>
            <a:picLocks noChangeAspect="1"/>
          </p:cNvPicPr>
          <p:nvPr/>
        </p:nvPicPr>
        <p:blipFill>
          <a:blip r:embed="rId4"/>
          <a:stretch>
            <a:fillRect/>
          </a:stretch>
        </p:blipFill>
        <p:spPr>
          <a:xfrm>
            <a:off x="8079691" y="4081553"/>
            <a:ext cx="2343477" cy="628738"/>
          </a:xfrm>
          <a:prstGeom prst="rect">
            <a:avLst/>
          </a:prstGeom>
        </p:spPr>
      </p:pic>
      <p:cxnSp>
        <p:nvCxnSpPr>
          <p:cNvPr id="9" name="直線矢印コネクタ 8">
            <a:extLst>
              <a:ext uri="{FF2B5EF4-FFF2-40B4-BE49-F238E27FC236}">
                <a16:creationId xmlns:a16="http://schemas.microsoft.com/office/drawing/2014/main" id="{F15B0396-BDE5-62E6-7C45-90DD55545C94}"/>
              </a:ext>
            </a:extLst>
          </p:cNvPr>
          <p:cNvCxnSpPr>
            <a:stCxn id="5" idx="3"/>
            <a:endCxn id="7" idx="1"/>
          </p:cNvCxnSpPr>
          <p:nvPr/>
        </p:nvCxnSpPr>
        <p:spPr>
          <a:xfrm flipV="1">
            <a:off x="6296787" y="4395922"/>
            <a:ext cx="1782904"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7821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1F7F05-DCF4-8537-B199-1A407ECD8031}"/>
              </a:ext>
            </a:extLst>
          </p:cNvPr>
          <p:cNvSpPr>
            <a:spLocks noGrp="1"/>
          </p:cNvSpPr>
          <p:nvPr>
            <p:ph type="title"/>
          </p:nvPr>
        </p:nvSpPr>
        <p:spPr/>
        <p:txBody>
          <a:bodyPr/>
          <a:lstStyle/>
          <a:p>
            <a:r>
              <a:rPr kumimoji="1" lang="ja-JP" altLang="en-US" dirty="0"/>
              <a:t>関数</a:t>
            </a:r>
          </a:p>
        </p:txBody>
      </p:sp>
      <p:sp>
        <p:nvSpPr>
          <p:cNvPr id="3" name="コンテンツ プレースホルダー 2">
            <a:extLst>
              <a:ext uri="{FF2B5EF4-FFF2-40B4-BE49-F238E27FC236}">
                <a16:creationId xmlns:a16="http://schemas.microsoft.com/office/drawing/2014/main" id="{8A2D9C96-AA9B-7C07-D9AF-DE18E763CB13}"/>
              </a:ext>
            </a:extLst>
          </p:cNvPr>
          <p:cNvSpPr>
            <a:spLocks noGrp="1"/>
          </p:cNvSpPr>
          <p:nvPr>
            <p:ph idx="1"/>
          </p:nvPr>
        </p:nvSpPr>
        <p:spPr/>
        <p:txBody>
          <a:bodyPr/>
          <a:lstStyle/>
          <a:p>
            <a:r>
              <a:rPr kumimoji="1" lang="ja-JP" altLang="en-US" dirty="0"/>
              <a:t>引数の並び</a:t>
            </a:r>
            <a:endParaRPr kumimoji="1" lang="en-US" altLang="ja-JP" dirty="0"/>
          </a:p>
          <a:p>
            <a:pPr marL="0" indent="0">
              <a:buNone/>
            </a:pPr>
            <a:r>
              <a:rPr lang="ja-JP" altLang="en-US" dirty="0"/>
              <a:t>関数を呼び出す時は値だけを入れる場合だと引数の並びの通りにしないといけないが、関数を呼び出だす時に変数を指定することで引数の順番と異なっても実行できる</a:t>
            </a:r>
            <a:endParaRPr kumimoji="1" lang="ja-JP" altLang="en-US" dirty="0"/>
          </a:p>
        </p:txBody>
      </p:sp>
      <p:pic>
        <p:nvPicPr>
          <p:cNvPr id="5" name="図 4">
            <a:extLst>
              <a:ext uri="{FF2B5EF4-FFF2-40B4-BE49-F238E27FC236}">
                <a16:creationId xmlns:a16="http://schemas.microsoft.com/office/drawing/2014/main" id="{14EA4D11-67F3-F49E-AD42-E1BA1D730D1A}"/>
              </a:ext>
            </a:extLst>
          </p:cNvPr>
          <p:cNvPicPr>
            <a:picLocks noChangeAspect="1"/>
          </p:cNvPicPr>
          <p:nvPr/>
        </p:nvPicPr>
        <p:blipFill>
          <a:blip r:embed="rId3"/>
          <a:stretch>
            <a:fillRect/>
          </a:stretch>
        </p:blipFill>
        <p:spPr>
          <a:xfrm>
            <a:off x="1557717" y="3689381"/>
            <a:ext cx="3515216" cy="2162477"/>
          </a:xfrm>
          <a:prstGeom prst="rect">
            <a:avLst/>
          </a:prstGeom>
        </p:spPr>
      </p:pic>
      <p:pic>
        <p:nvPicPr>
          <p:cNvPr id="7" name="図 6">
            <a:extLst>
              <a:ext uri="{FF2B5EF4-FFF2-40B4-BE49-F238E27FC236}">
                <a16:creationId xmlns:a16="http://schemas.microsoft.com/office/drawing/2014/main" id="{4066E594-C397-DC92-68D1-C0B2D6328256}"/>
              </a:ext>
            </a:extLst>
          </p:cNvPr>
          <p:cNvPicPr>
            <a:picLocks noChangeAspect="1"/>
          </p:cNvPicPr>
          <p:nvPr/>
        </p:nvPicPr>
        <p:blipFill>
          <a:blip r:embed="rId4"/>
          <a:stretch>
            <a:fillRect/>
          </a:stretch>
        </p:blipFill>
        <p:spPr>
          <a:xfrm>
            <a:off x="7679892" y="4275250"/>
            <a:ext cx="533474" cy="990738"/>
          </a:xfrm>
          <a:prstGeom prst="rect">
            <a:avLst/>
          </a:prstGeom>
        </p:spPr>
      </p:pic>
      <p:cxnSp>
        <p:nvCxnSpPr>
          <p:cNvPr id="9" name="直線矢印コネクタ 8">
            <a:extLst>
              <a:ext uri="{FF2B5EF4-FFF2-40B4-BE49-F238E27FC236}">
                <a16:creationId xmlns:a16="http://schemas.microsoft.com/office/drawing/2014/main" id="{3271E85C-43F4-B850-86E7-134AA25AC3C3}"/>
              </a:ext>
            </a:extLst>
          </p:cNvPr>
          <p:cNvCxnSpPr>
            <a:stCxn id="5" idx="3"/>
            <a:endCxn id="7" idx="1"/>
          </p:cNvCxnSpPr>
          <p:nvPr/>
        </p:nvCxnSpPr>
        <p:spPr>
          <a:xfrm flipV="1">
            <a:off x="5072933" y="4770619"/>
            <a:ext cx="2606959"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1613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E01413-8E33-4F0D-E4D9-2A9E34AA27B3}"/>
              </a:ext>
            </a:extLst>
          </p:cNvPr>
          <p:cNvSpPr>
            <a:spLocks noGrp="1"/>
          </p:cNvSpPr>
          <p:nvPr>
            <p:ph type="title"/>
          </p:nvPr>
        </p:nvSpPr>
        <p:spPr/>
        <p:txBody>
          <a:bodyPr/>
          <a:lstStyle/>
          <a:p>
            <a:r>
              <a:rPr kumimoji="1" lang="ja-JP" altLang="en-US" dirty="0"/>
              <a:t>関数</a:t>
            </a:r>
          </a:p>
        </p:txBody>
      </p:sp>
      <p:sp>
        <p:nvSpPr>
          <p:cNvPr id="3" name="コンテンツ プレースホルダー 2">
            <a:extLst>
              <a:ext uri="{FF2B5EF4-FFF2-40B4-BE49-F238E27FC236}">
                <a16:creationId xmlns:a16="http://schemas.microsoft.com/office/drawing/2014/main" id="{ABA63F9C-A8CE-6992-75F9-75D2F1738C78}"/>
              </a:ext>
            </a:extLst>
          </p:cNvPr>
          <p:cNvSpPr>
            <a:spLocks noGrp="1"/>
          </p:cNvSpPr>
          <p:nvPr>
            <p:ph idx="1"/>
          </p:nvPr>
        </p:nvSpPr>
        <p:spPr/>
        <p:txBody>
          <a:bodyPr/>
          <a:lstStyle/>
          <a:p>
            <a:r>
              <a:rPr kumimoji="1" lang="ja-JP" altLang="en-US" dirty="0"/>
              <a:t>複数の返り値のある関数</a:t>
            </a:r>
            <a:endParaRPr kumimoji="1" lang="en-US" altLang="ja-JP" dirty="0"/>
          </a:p>
          <a:p>
            <a:pPr marL="0" indent="0">
              <a:buNone/>
            </a:pPr>
            <a:r>
              <a:rPr lang="ja-JP" altLang="en-US" dirty="0"/>
              <a:t>複数の返り値を設定する場合は</a:t>
            </a:r>
            <a:r>
              <a:rPr lang="en-US" altLang="ja-JP" dirty="0"/>
              <a:t>return</a:t>
            </a:r>
            <a:r>
              <a:rPr lang="ja-JP" altLang="en-US" dirty="0"/>
              <a:t>にカンマ区切りで返り値を記述する。</a:t>
            </a:r>
            <a:r>
              <a:rPr kumimoji="1" lang="ja-JP" altLang="en-US" dirty="0"/>
              <a:t>実行結果を受け取る場合は変数をその数だけ用意するか、一つの変数にタプルで受け取る。</a:t>
            </a:r>
          </a:p>
        </p:txBody>
      </p:sp>
      <p:pic>
        <p:nvPicPr>
          <p:cNvPr id="5" name="図 4">
            <a:extLst>
              <a:ext uri="{FF2B5EF4-FFF2-40B4-BE49-F238E27FC236}">
                <a16:creationId xmlns:a16="http://schemas.microsoft.com/office/drawing/2014/main" id="{6DA3152C-F1F2-166C-BE21-6C84BE6961D3}"/>
              </a:ext>
            </a:extLst>
          </p:cNvPr>
          <p:cNvPicPr>
            <a:picLocks noChangeAspect="1"/>
          </p:cNvPicPr>
          <p:nvPr/>
        </p:nvPicPr>
        <p:blipFill>
          <a:blip r:embed="rId3"/>
          <a:stretch>
            <a:fillRect/>
          </a:stretch>
        </p:blipFill>
        <p:spPr>
          <a:xfrm>
            <a:off x="2422035" y="3597639"/>
            <a:ext cx="2556613" cy="2962521"/>
          </a:xfrm>
          <a:prstGeom prst="rect">
            <a:avLst/>
          </a:prstGeom>
        </p:spPr>
      </p:pic>
      <p:pic>
        <p:nvPicPr>
          <p:cNvPr id="7" name="図 6">
            <a:extLst>
              <a:ext uri="{FF2B5EF4-FFF2-40B4-BE49-F238E27FC236}">
                <a16:creationId xmlns:a16="http://schemas.microsoft.com/office/drawing/2014/main" id="{1E51C0AC-72AA-E929-1FC9-C3A365B8F6EF}"/>
              </a:ext>
            </a:extLst>
          </p:cNvPr>
          <p:cNvPicPr>
            <a:picLocks noChangeAspect="1"/>
          </p:cNvPicPr>
          <p:nvPr/>
        </p:nvPicPr>
        <p:blipFill>
          <a:blip r:embed="rId4"/>
          <a:stretch>
            <a:fillRect/>
          </a:stretch>
        </p:blipFill>
        <p:spPr>
          <a:xfrm>
            <a:off x="7674173" y="4297740"/>
            <a:ext cx="2095792" cy="1562318"/>
          </a:xfrm>
          <a:prstGeom prst="rect">
            <a:avLst/>
          </a:prstGeom>
        </p:spPr>
      </p:pic>
      <p:cxnSp>
        <p:nvCxnSpPr>
          <p:cNvPr id="9" name="直線矢印コネクタ 8">
            <a:extLst>
              <a:ext uri="{FF2B5EF4-FFF2-40B4-BE49-F238E27FC236}">
                <a16:creationId xmlns:a16="http://schemas.microsoft.com/office/drawing/2014/main" id="{F471B2F7-C95D-5F97-75B4-515BF5C05A65}"/>
              </a:ext>
            </a:extLst>
          </p:cNvPr>
          <p:cNvCxnSpPr>
            <a:stCxn id="5" idx="3"/>
            <a:endCxn id="7" idx="1"/>
          </p:cNvCxnSpPr>
          <p:nvPr/>
        </p:nvCxnSpPr>
        <p:spPr>
          <a:xfrm flipV="1">
            <a:off x="4978648" y="5078899"/>
            <a:ext cx="2695525"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64056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B6E765-A7F3-739D-BB64-D2BB09D608BF}"/>
              </a:ext>
            </a:extLst>
          </p:cNvPr>
          <p:cNvSpPr>
            <a:spLocks noGrp="1"/>
          </p:cNvSpPr>
          <p:nvPr>
            <p:ph type="title"/>
          </p:nvPr>
        </p:nvSpPr>
        <p:spPr/>
        <p:txBody>
          <a:bodyPr/>
          <a:lstStyle/>
          <a:p>
            <a:r>
              <a:rPr kumimoji="1" lang="ja-JP" altLang="en-US" dirty="0"/>
              <a:t>演習</a:t>
            </a:r>
          </a:p>
        </p:txBody>
      </p:sp>
      <p:sp>
        <p:nvSpPr>
          <p:cNvPr id="3" name="コンテンツ プレースホルダー 2">
            <a:extLst>
              <a:ext uri="{FF2B5EF4-FFF2-40B4-BE49-F238E27FC236}">
                <a16:creationId xmlns:a16="http://schemas.microsoft.com/office/drawing/2014/main" id="{DC4D7923-A2B9-A892-E30A-8CB59336406F}"/>
              </a:ext>
            </a:extLst>
          </p:cNvPr>
          <p:cNvSpPr>
            <a:spLocks noGrp="1"/>
          </p:cNvSpPr>
          <p:nvPr>
            <p:ph idx="1"/>
          </p:nvPr>
        </p:nvSpPr>
        <p:spPr>
          <a:xfrm>
            <a:off x="838200" y="1825625"/>
            <a:ext cx="10515600" cy="4972740"/>
          </a:xfrm>
        </p:spPr>
        <p:txBody>
          <a:bodyPr>
            <a:normAutofit lnSpcReduction="10000"/>
          </a:bodyPr>
          <a:lstStyle/>
          <a:p>
            <a:r>
              <a:rPr kumimoji="1" lang="ja-JP" altLang="en-US" dirty="0"/>
              <a:t>以下の機能を満たした関数を作成</a:t>
            </a:r>
            <a:endParaRPr kumimoji="1" lang="en-US" altLang="ja-JP" dirty="0"/>
          </a:p>
          <a:p>
            <a:pPr marL="0" indent="0">
              <a:buNone/>
            </a:pPr>
            <a:r>
              <a:rPr lang="ja-JP" altLang="en-US" dirty="0"/>
              <a:t>関数名：</a:t>
            </a:r>
            <a:r>
              <a:rPr lang="en-US" altLang="ja-JP" dirty="0" err="1"/>
              <a:t>fizzbuzz</a:t>
            </a:r>
            <a:endParaRPr lang="en-US" altLang="ja-JP" dirty="0"/>
          </a:p>
          <a:p>
            <a:pPr marL="0" indent="0">
              <a:buNone/>
            </a:pPr>
            <a:r>
              <a:rPr kumimoji="1" lang="ja-JP" altLang="en-US" dirty="0"/>
              <a:t>関数へ渡す入力値は調べる範囲の最初の数から最後の数。</a:t>
            </a:r>
            <a:endParaRPr kumimoji="1" lang="en-US" altLang="ja-JP" dirty="0"/>
          </a:p>
          <a:p>
            <a:pPr marL="0" indent="0">
              <a:buNone/>
            </a:pPr>
            <a:r>
              <a:rPr lang="ja-JP" altLang="en-US" dirty="0"/>
              <a:t>第一引数から第二引数の数まで</a:t>
            </a:r>
            <a:r>
              <a:rPr lang="en-US" altLang="ja-JP" dirty="0"/>
              <a:t>1</a:t>
            </a:r>
            <a:r>
              <a:rPr lang="ja-JP" altLang="en-US" dirty="0"/>
              <a:t>ずつ数を増やしてループ。</a:t>
            </a:r>
            <a:endParaRPr kumimoji="1" lang="en-US" altLang="ja-JP" dirty="0"/>
          </a:p>
          <a:p>
            <a:pPr marL="0" indent="0">
              <a:buNone/>
            </a:pPr>
            <a:r>
              <a:rPr kumimoji="1" lang="en-US" altLang="ja-JP" dirty="0"/>
              <a:t>3</a:t>
            </a:r>
            <a:r>
              <a:rPr kumimoji="1" lang="ja-JP" altLang="en-US" dirty="0"/>
              <a:t>の倍数なら「</a:t>
            </a:r>
            <a:r>
              <a:rPr kumimoji="1" lang="en-US" altLang="ja-JP" dirty="0"/>
              <a:t>Fizz</a:t>
            </a:r>
            <a:r>
              <a:rPr kumimoji="1" lang="ja-JP" altLang="en-US" dirty="0"/>
              <a:t>」と出力、</a:t>
            </a:r>
            <a:r>
              <a:rPr kumimoji="1" lang="en-US" altLang="ja-JP" dirty="0"/>
              <a:t>5</a:t>
            </a:r>
            <a:r>
              <a:rPr kumimoji="1" lang="ja-JP" altLang="en-US" dirty="0"/>
              <a:t>の倍数なら「</a:t>
            </a:r>
            <a:r>
              <a:rPr kumimoji="1" lang="en-US" altLang="ja-JP" dirty="0"/>
              <a:t>Buzz</a:t>
            </a:r>
            <a:r>
              <a:rPr kumimoji="1" lang="ja-JP" altLang="en-US" dirty="0"/>
              <a:t>」と出力し、</a:t>
            </a:r>
            <a:r>
              <a:rPr kumimoji="1" lang="en-US" altLang="ja-JP" dirty="0"/>
              <a:t>3</a:t>
            </a:r>
            <a:r>
              <a:rPr kumimoji="1" lang="ja-JP" altLang="en-US" dirty="0"/>
              <a:t>の倍数かつ</a:t>
            </a:r>
            <a:r>
              <a:rPr kumimoji="1" lang="en-US" altLang="ja-JP" dirty="0"/>
              <a:t>5</a:t>
            </a:r>
            <a:r>
              <a:rPr kumimoji="1" lang="ja-JP" altLang="en-US" dirty="0"/>
              <a:t>の倍数なら「</a:t>
            </a:r>
            <a:r>
              <a:rPr kumimoji="1" lang="en-US" altLang="ja-JP" dirty="0" err="1"/>
              <a:t>FizzBuzz</a:t>
            </a:r>
            <a:r>
              <a:rPr kumimoji="1" lang="ja-JP" altLang="en-US" dirty="0"/>
              <a:t>」と出力、それ以外は数値を出力。</a:t>
            </a:r>
            <a:endParaRPr kumimoji="1" lang="en-US" altLang="ja-JP" dirty="0"/>
          </a:p>
          <a:p>
            <a:pPr marL="0" indent="0">
              <a:buNone/>
            </a:pPr>
            <a:r>
              <a:rPr lang="ja-JP" altLang="en-US" dirty="0"/>
              <a:t>リスト</a:t>
            </a:r>
            <a:r>
              <a:rPr lang="en-US" altLang="ja-JP" dirty="0"/>
              <a:t>fizz</a:t>
            </a:r>
            <a:r>
              <a:rPr lang="ja-JP" altLang="en-US" dirty="0"/>
              <a:t>に</a:t>
            </a:r>
            <a:r>
              <a:rPr lang="en-US" altLang="ja-JP" dirty="0"/>
              <a:t>3</a:t>
            </a:r>
            <a:r>
              <a:rPr lang="ja-JP" altLang="en-US" dirty="0"/>
              <a:t>の倍数、リスト</a:t>
            </a:r>
            <a:r>
              <a:rPr lang="en-US" altLang="ja-JP" dirty="0"/>
              <a:t>buzz</a:t>
            </a:r>
            <a:r>
              <a:rPr lang="ja-JP" altLang="en-US" dirty="0"/>
              <a:t>に</a:t>
            </a:r>
            <a:r>
              <a:rPr lang="en-US" altLang="ja-JP" dirty="0"/>
              <a:t>5</a:t>
            </a:r>
            <a:r>
              <a:rPr lang="ja-JP" altLang="en-US" dirty="0"/>
              <a:t>の倍数、リスト</a:t>
            </a:r>
            <a:r>
              <a:rPr lang="en-US" altLang="ja-JP" dirty="0" err="1"/>
              <a:t>fzbz</a:t>
            </a:r>
            <a:r>
              <a:rPr lang="ja-JP" altLang="en-US" dirty="0"/>
              <a:t>に</a:t>
            </a:r>
            <a:r>
              <a:rPr lang="en-US" altLang="ja-JP" dirty="0"/>
              <a:t>3</a:t>
            </a:r>
            <a:r>
              <a:rPr lang="ja-JP" altLang="en-US" dirty="0"/>
              <a:t>の倍数かつ</a:t>
            </a:r>
            <a:r>
              <a:rPr lang="en-US" altLang="ja-JP" dirty="0"/>
              <a:t>5</a:t>
            </a:r>
            <a:r>
              <a:rPr lang="ja-JP" altLang="en-US" dirty="0"/>
              <a:t>の倍数をそれぞれ入れる。</a:t>
            </a:r>
            <a:endParaRPr lang="en-US" altLang="ja-JP" dirty="0"/>
          </a:p>
          <a:p>
            <a:pPr marL="0" indent="0">
              <a:buNone/>
            </a:pPr>
            <a:r>
              <a:rPr kumimoji="1" lang="ja-JP" altLang="en-US" dirty="0"/>
              <a:t>返り値は</a:t>
            </a:r>
            <a:r>
              <a:rPr kumimoji="1" lang="en-US" altLang="ja-JP" dirty="0"/>
              <a:t>fizz</a:t>
            </a:r>
            <a:r>
              <a:rPr kumimoji="1" lang="ja-JP" altLang="en-US" dirty="0"/>
              <a:t>と</a:t>
            </a:r>
            <a:r>
              <a:rPr kumimoji="1" lang="en-US" altLang="ja-JP" dirty="0"/>
              <a:t>buzz</a:t>
            </a:r>
            <a:r>
              <a:rPr kumimoji="1" lang="ja-JP" altLang="en-US" dirty="0"/>
              <a:t>と</a:t>
            </a:r>
            <a:r>
              <a:rPr kumimoji="1" lang="en-US" altLang="ja-JP" dirty="0" err="1"/>
              <a:t>fzbz</a:t>
            </a:r>
            <a:r>
              <a:rPr kumimoji="1" lang="ja-JP" altLang="en-US" dirty="0"/>
              <a:t>。</a:t>
            </a:r>
            <a:endParaRPr kumimoji="1" lang="en-US" altLang="ja-JP" dirty="0"/>
          </a:p>
          <a:p>
            <a:pPr marL="0" indent="0">
              <a:buNone/>
            </a:pPr>
            <a:r>
              <a:rPr lang="ja-JP" altLang="en-US" dirty="0"/>
              <a:t>渡す入力が無い場合は</a:t>
            </a:r>
            <a:r>
              <a:rPr lang="en-US" altLang="ja-JP" dirty="0"/>
              <a:t>0</a:t>
            </a:r>
            <a:r>
              <a:rPr lang="ja-JP" altLang="en-US" dirty="0"/>
              <a:t>から</a:t>
            </a:r>
            <a:r>
              <a:rPr lang="en-US" altLang="ja-JP" dirty="0"/>
              <a:t>50</a:t>
            </a:r>
            <a:r>
              <a:rPr lang="ja-JP" altLang="en-US" dirty="0"/>
              <a:t>までとする。</a:t>
            </a:r>
            <a:endParaRPr kumimoji="1" lang="ja-JP" altLang="en-US" dirty="0"/>
          </a:p>
        </p:txBody>
      </p:sp>
    </p:spTree>
    <p:extLst>
      <p:ext uri="{BB962C8B-B14F-4D97-AF65-F5344CB8AC3E}">
        <p14:creationId xmlns:p14="http://schemas.microsoft.com/office/powerpoint/2010/main" val="7393301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067900-2C72-9E2F-F1A9-144165F2FAC1}"/>
              </a:ext>
            </a:extLst>
          </p:cNvPr>
          <p:cNvSpPr>
            <a:spLocks noGrp="1"/>
          </p:cNvSpPr>
          <p:nvPr>
            <p:ph type="title"/>
          </p:nvPr>
        </p:nvSpPr>
        <p:spPr/>
        <p:txBody>
          <a:bodyPr/>
          <a:lstStyle/>
          <a:p>
            <a:r>
              <a:rPr kumimoji="1" lang="ja-JP" altLang="en-US" dirty="0"/>
              <a:t>演習</a:t>
            </a:r>
          </a:p>
        </p:txBody>
      </p:sp>
      <p:sp>
        <p:nvSpPr>
          <p:cNvPr id="3" name="コンテンツ プレースホルダー 2">
            <a:extLst>
              <a:ext uri="{FF2B5EF4-FFF2-40B4-BE49-F238E27FC236}">
                <a16:creationId xmlns:a16="http://schemas.microsoft.com/office/drawing/2014/main" id="{C1C30076-A57C-7E6B-7225-7A7DF37D4D9E}"/>
              </a:ext>
            </a:extLst>
          </p:cNvPr>
          <p:cNvSpPr>
            <a:spLocks noGrp="1"/>
          </p:cNvSpPr>
          <p:nvPr>
            <p:ph idx="1"/>
          </p:nvPr>
        </p:nvSpPr>
        <p:spPr/>
        <p:txBody>
          <a:bodyPr/>
          <a:lstStyle/>
          <a:p>
            <a:pPr marL="0" indent="0">
              <a:buNone/>
            </a:pPr>
            <a:r>
              <a:rPr kumimoji="1" lang="ja-JP" altLang="en-US" dirty="0"/>
              <a:t>関数名：</a:t>
            </a:r>
            <a:r>
              <a:rPr kumimoji="1" lang="en-US" altLang="ja-JP" dirty="0"/>
              <a:t>odd</a:t>
            </a:r>
          </a:p>
          <a:p>
            <a:pPr marL="0" indent="0">
              <a:buNone/>
            </a:pPr>
            <a:r>
              <a:rPr kumimoji="1" lang="ja-JP" altLang="en-US" dirty="0"/>
              <a:t>入力として渡される変数はリスト</a:t>
            </a:r>
            <a:r>
              <a:rPr lang="ja-JP" altLang="en-US" dirty="0"/>
              <a:t>。</a:t>
            </a:r>
            <a:endParaRPr lang="en-US" altLang="ja-JP" dirty="0"/>
          </a:p>
          <a:p>
            <a:pPr marL="0" indent="0">
              <a:buNone/>
            </a:pPr>
            <a:r>
              <a:rPr kumimoji="1" lang="ja-JP" altLang="en-US" dirty="0"/>
              <a:t>リストをループで最初から最後まで値を参照して</a:t>
            </a:r>
            <a:r>
              <a:rPr kumimoji="1" lang="en-US" altLang="ja-JP" dirty="0"/>
              <a:t>2</a:t>
            </a:r>
            <a:r>
              <a:rPr kumimoji="1" lang="ja-JP" altLang="en-US" dirty="0"/>
              <a:t>の倍数の場合値を出力</a:t>
            </a:r>
            <a:r>
              <a:rPr lang="ja-JP" altLang="en-US" dirty="0"/>
              <a:t>。</a:t>
            </a:r>
            <a:endParaRPr lang="en-US" altLang="ja-JP" dirty="0"/>
          </a:p>
          <a:p>
            <a:pPr marL="0" indent="0">
              <a:buNone/>
            </a:pPr>
            <a:r>
              <a:rPr kumimoji="1" lang="ja-JP" altLang="en-US" dirty="0"/>
              <a:t>返り値は無し。</a:t>
            </a:r>
            <a:endParaRPr kumimoji="1" lang="en-US" altLang="ja-JP" dirty="0"/>
          </a:p>
        </p:txBody>
      </p:sp>
    </p:spTree>
    <p:extLst>
      <p:ext uri="{BB962C8B-B14F-4D97-AF65-F5344CB8AC3E}">
        <p14:creationId xmlns:p14="http://schemas.microsoft.com/office/powerpoint/2010/main" val="39693433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13C59E-B5EC-8E7C-DCE2-E688254A582D}"/>
              </a:ext>
            </a:extLst>
          </p:cNvPr>
          <p:cNvSpPr>
            <a:spLocks noGrp="1"/>
          </p:cNvSpPr>
          <p:nvPr>
            <p:ph type="title"/>
          </p:nvPr>
        </p:nvSpPr>
        <p:spPr/>
        <p:txBody>
          <a:bodyPr/>
          <a:lstStyle/>
          <a:p>
            <a:r>
              <a:rPr kumimoji="1" lang="ja-JP" altLang="en-US" dirty="0"/>
              <a:t>演習</a:t>
            </a:r>
          </a:p>
        </p:txBody>
      </p:sp>
      <p:sp>
        <p:nvSpPr>
          <p:cNvPr id="3" name="コンテンツ プレースホルダー 2">
            <a:extLst>
              <a:ext uri="{FF2B5EF4-FFF2-40B4-BE49-F238E27FC236}">
                <a16:creationId xmlns:a16="http://schemas.microsoft.com/office/drawing/2014/main" id="{AABF1BB7-3C7D-C1E9-3304-9E855064BF2A}"/>
              </a:ext>
            </a:extLst>
          </p:cNvPr>
          <p:cNvSpPr>
            <a:spLocks noGrp="1"/>
          </p:cNvSpPr>
          <p:nvPr>
            <p:ph idx="1"/>
          </p:nvPr>
        </p:nvSpPr>
        <p:spPr/>
        <p:txBody>
          <a:bodyPr/>
          <a:lstStyle/>
          <a:p>
            <a:r>
              <a:rPr kumimoji="1" lang="ja-JP" altLang="en-US" dirty="0"/>
              <a:t>解答例</a:t>
            </a:r>
          </a:p>
        </p:txBody>
      </p:sp>
      <p:pic>
        <p:nvPicPr>
          <p:cNvPr id="5" name="図 4">
            <a:extLst>
              <a:ext uri="{FF2B5EF4-FFF2-40B4-BE49-F238E27FC236}">
                <a16:creationId xmlns:a16="http://schemas.microsoft.com/office/drawing/2014/main" id="{06EE83BD-B5E1-AF4F-5C97-836B5E77ACAB}"/>
              </a:ext>
            </a:extLst>
          </p:cNvPr>
          <p:cNvPicPr>
            <a:picLocks noChangeAspect="1"/>
          </p:cNvPicPr>
          <p:nvPr/>
        </p:nvPicPr>
        <p:blipFill>
          <a:blip r:embed="rId3"/>
          <a:stretch>
            <a:fillRect/>
          </a:stretch>
        </p:blipFill>
        <p:spPr>
          <a:xfrm>
            <a:off x="838200" y="2323475"/>
            <a:ext cx="3054720" cy="4055880"/>
          </a:xfrm>
          <a:prstGeom prst="rect">
            <a:avLst/>
          </a:prstGeom>
        </p:spPr>
      </p:pic>
      <p:pic>
        <p:nvPicPr>
          <p:cNvPr id="7" name="図 6">
            <a:extLst>
              <a:ext uri="{FF2B5EF4-FFF2-40B4-BE49-F238E27FC236}">
                <a16:creationId xmlns:a16="http://schemas.microsoft.com/office/drawing/2014/main" id="{C2BA1E24-D478-87F1-A136-BF7E8CCFA2D6}"/>
              </a:ext>
            </a:extLst>
          </p:cNvPr>
          <p:cNvPicPr>
            <a:picLocks noChangeAspect="1"/>
          </p:cNvPicPr>
          <p:nvPr/>
        </p:nvPicPr>
        <p:blipFill>
          <a:blip r:embed="rId4"/>
          <a:stretch>
            <a:fillRect/>
          </a:stretch>
        </p:blipFill>
        <p:spPr>
          <a:xfrm>
            <a:off x="5337066" y="2323475"/>
            <a:ext cx="897679" cy="4055880"/>
          </a:xfrm>
          <a:prstGeom prst="rect">
            <a:avLst/>
          </a:prstGeom>
        </p:spPr>
      </p:pic>
      <p:pic>
        <p:nvPicPr>
          <p:cNvPr id="9" name="図 8">
            <a:extLst>
              <a:ext uri="{FF2B5EF4-FFF2-40B4-BE49-F238E27FC236}">
                <a16:creationId xmlns:a16="http://schemas.microsoft.com/office/drawing/2014/main" id="{A10D3E09-5591-DAEE-865B-E702E9FD37D2}"/>
              </a:ext>
            </a:extLst>
          </p:cNvPr>
          <p:cNvPicPr>
            <a:picLocks noChangeAspect="1"/>
          </p:cNvPicPr>
          <p:nvPr/>
        </p:nvPicPr>
        <p:blipFill>
          <a:blip r:embed="rId5"/>
          <a:stretch>
            <a:fillRect/>
          </a:stretch>
        </p:blipFill>
        <p:spPr>
          <a:xfrm>
            <a:off x="7996715" y="3552107"/>
            <a:ext cx="1361137" cy="1387145"/>
          </a:xfrm>
          <a:prstGeom prst="rect">
            <a:avLst/>
          </a:prstGeom>
        </p:spPr>
      </p:pic>
      <p:cxnSp>
        <p:nvCxnSpPr>
          <p:cNvPr id="11" name="直線矢印コネクタ 10">
            <a:extLst>
              <a:ext uri="{FF2B5EF4-FFF2-40B4-BE49-F238E27FC236}">
                <a16:creationId xmlns:a16="http://schemas.microsoft.com/office/drawing/2014/main" id="{B13A75BB-4B95-108B-BB7B-3FFF02DF1A69}"/>
              </a:ext>
            </a:extLst>
          </p:cNvPr>
          <p:cNvCxnSpPr>
            <a:stCxn id="5" idx="3"/>
            <a:endCxn id="7" idx="1"/>
          </p:cNvCxnSpPr>
          <p:nvPr/>
        </p:nvCxnSpPr>
        <p:spPr>
          <a:xfrm>
            <a:off x="3892920" y="4351415"/>
            <a:ext cx="144414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6527E9D2-2B82-0CB5-1E6F-C41AC1E2A6BD}"/>
              </a:ext>
            </a:extLst>
          </p:cNvPr>
          <p:cNvSpPr txBox="1"/>
          <p:nvPr/>
        </p:nvSpPr>
        <p:spPr>
          <a:xfrm>
            <a:off x="4181168" y="4001293"/>
            <a:ext cx="646331" cy="369332"/>
          </a:xfrm>
          <a:prstGeom prst="rect">
            <a:avLst/>
          </a:prstGeom>
          <a:noFill/>
        </p:spPr>
        <p:txBody>
          <a:bodyPr wrap="none" rtlCol="0">
            <a:spAutoFit/>
          </a:bodyPr>
          <a:lstStyle/>
          <a:p>
            <a:r>
              <a:rPr kumimoji="1" lang="ja-JP" altLang="en-US" dirty="0"/>
              <a:t>実行</a:t>
            </a:r>
          </a:p>
        </p:txBody>
      </p:sp>
      <p:cxnSp>
        <p:nvCxnSpPr>
          <p:cNvPr id="14" name="コネクタ: カギ線 13">
            <a:extLst>
              <a:ext uri="{FF2B5EF4-FFF2-40B4-BE49-F238E27FC236}">
                <a16:creationId xmlns:a16="http://schemas.microsoft.com/office/drawing/2014/main" id="{04036577-8947-38E7-E5FC-11B00C1A8403}"/>
              </a:ext>
            </a:extLst>
          </p:cNvPr>
          <p:cNvCxnSpPr>
            <a:cxnSpLocks/>
            <a:stCxn id="7" idx="2"/>
            <a:endCxn id="9" idx="0"/>
          </p:cNvCxnSpPr>
          <p:nvPr/>
        </p:nvCxnSpPr>
        <p:spPr>
          <a:xfrm rot="5400000" flipH="1" flipV="1">
            <a:off x="5817971" y="3520042"/>
            <a:ext cx="2827248" cy="2891378"/>
          </a:xfrm>
          <a:prstGeom prst="bentConnector5">
            <a:avLst>
              <a:gd name="adj1" fmla="val -8086"/>
              <a:gd name="adj2" fmla="val 45993"/>
              <a:gd name="adj3" fmla="val 108086"/>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7241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61D738-6F71-6BCE-8150-C4DEE319FA0D}"/>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89D5370A-E44C-E5DE-F29B-168F48CDC8B9}"/>
              </a:ext>
            </a:extLst>
          </p:cNvPr>
          <p:cNvSpPr>
            <a:spLocks noGrp="1"/>
          </p:cNvSpPr>
          <p:nvPr>
            <p:ph idx="1"/>
          </p:nvPr>
        </p:nvSpPr>
        <p:spPr>
          <a:xfrm>
            <a:off x="838199" y="1825625"/>
            <a:ext cx="10790903" cy="4351338"/>
          </a:xfrm>
        </p:spPr>
        <p:txBody>
          <a:bodyPr>
            <a:normAutofit/>
          </a:bodyPr>
          <a:lstStyle/>
          <a:p>
            <a:r>
              <a:rPr kumimoji="1" lang="ja-JP" altLang="en-US" dirty="0"/>
              <a:t>出力は</a:t>
            </a:r>
            <a:r>
              <a:rPr kumimoji="1" lang="en-US" altLang="ja-JP" dirty="0"/>
              <a:t>print</a:t>
            </a:r>
            <a:r>
              <a:rPr kumimoji="1" lang="ja-JP" altLang="en-US" dirty="0"/>
              <a:t>で入力は</a:t>
            </a:r>
            <a:r>
              <a:rPr kumimoji="1" lang="en-US" altLang="ja-JP" dirty="0"/>
              <a:t>input</a:t>
            </a:r>
            <a:r>
              <a:rPr kumimoji="1" lang="ja-JP" altLang="en-US" dirty="0"/>
              <a:t>を用いる</a:t>
            </a:r>
            <a:endParaRPr kumimoji="1" lang="en-US" altLang="ja-JP" dirty="0"/>
          </a:p>
          <a:p>
            <a:r>
              <a:rPr lang="en-US" altLang="ja-JP" dirty="0"/>
              <a:t>Python</a:t>
            </a:r>
            <a:r>
              <a:rPr lang="ja-JP" altLang="en-US" dirty="0"/>
              <a:t>の変数は動的型付け</a:t>
            </a:r>
            <a:endParaRPr lang="en-US" altLang="ja-JP" dirty="0"/>
          </a:p>
          <a:p>
            <a:r>
              <a:rPr kumimoji="1" lang="en-US" altLang="ja-JP" dirty="0"/>
              <a:t>Python</a:t>
            </a:r>
            <a:r>
              <a:rPr kumimoji="1" lang="ja-JP" altLang="en-US" dirty="0"/>
              <a:t>では条件分岐の論理集合に記号を用いない</a:t>
            </a:r>
            <a:endParaRPr kumimoji="1" lang="en-US" altLang="ja-JP" dirty="0"/>
          </a:p>
          <a:p>
            <a:r>
              <a:rPr kumimoji="1" lang="en-US" altLang="ja-JP" dirty="0"/>
              <a:t>Python</a:t>
            </a:r>
            <a:r>
              <a:rPr kumimoji="1" lang="ja-JP" altLang="en-US" dirty="0"/>
              <a:t>の</a:t>
            </a:r>
            <a:r>
              <a:rPr kumimoji="1" lang="en-US" altLang="ja-JP" dirty="0"/>
              <a:t>for</a:t>
            </a:r>
            <a:r>
              <a:rPr kumimoji="1" lang="ja-JP" altLang="en-US" dirty="0"/>
              <a:t>文は他言語の</a:t>
            </a:r>
            <a:r>
              <a:rPr kumimoji="1" lang="en-US" altLang="ja-JP" dirty="0"/>
              <a:t>foreach</a:t>
            </a:r>
            <a:r>
              <a:rPr kumimoji="1" lang="ja-JP" altLang="en-US" dirty="0"/>
              <a:t>文</a:t>
            </a:r>
            <a:endParaRPr kumimoji="1" lang="en-US" altLang="ja-JP" dirty="0"/>
          </a:p>
          <a:p>
            <a:r>
              <a:rPr lang="ja-JP" altLang="en-US" dirty="0"/>
              <a:t>例外処理には</a:t>
            </a:r>
            <a:r>
              <a:rPr lang="en-US" altLang="ja-JP" dirty="0"/>
              <a:t>try</a:t>
            </a:r>
            <a:r>
              <a:rPr lang="ja-JP" altLang="en-US" dirty="0"/>
              <a:t>文を用いる</a:t>
            </a:r>
            <a:endParaRPr lang="en-US" altLang="ja-JP" dirty="0"/>
          </a:p>
          <a:p>
            <a:r>
              <a:rPr kumimoji="1" lang="en-US" altLang="ja-JP" dirty="0"/>
              <a:t>try</a:t>
            </a:r>
            <a:r>
              <a:rPr kumimoji="1" lang="ja-JP" altLang="en-US" dirty="0"/>
              <a:t>文はエラー内容で分けられる</a:t>
            </a:r>
            <a:endParaRPr kumimoji="1" lang="en-US" altLang="ja-JP" dirty="0"/>
          </a:p>
          <a:p>
            <a:r>
              <a:rPr kumimoji="1" lang="ja-JP" altLang="en-US" dirty="0"/>
              <a:t>関数は変数の工夫で入力が必要ないことや順不同にできる</a:t>
            </a:r>
            <a:endParaRPr kumimoji="1" lang="en-US" altLang="ja-JP" dirty="0"/>
          </a:p>
          <a:p>
            <a:r>
              <a:rPr lang="ja-JP" altLang="en-US" dirty="0"/>
              <a:t>複数の返り値がある場合は変数をその数用意するかタプルにする</a:t>
            </a:r>
            <a:endParaRPr kumimoji="1" lang="ja-JP" altLang="en-US" dirty="0"/>
          </a:p>
        </p:txBody>
      </p:sp>
    </p:spTree>
    <p:extLst>
      <p:ext uri="{BB962C8B-B14F-4D97-AF65-F5344CB8AC3E}">
        <p14:creationId xmlns:p14="http://schemas.microsoft.com/office/powerpoint/2010/main" val="1631897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5DB1AB-F5C9-BFE9-1269-4479F64385F0}"/>
              </a:ext>
            </a:extLst>
          </p:cNvPr>
          <p:cNvSpPr>
            <a:spLocks noGrp="1"/>
          </p:cNvSpPr>
          <p:nvPr>
            <p:ph type="title"/>
          </p:nvPr>
        </p:nvSpPr>
        <p:spPr/>
        <p:txBody>
          <a:bodyPr/>
          <a:lstStyle/>
          <a:p>
            <a:r>
              <a:rPr kumimoji="1" lang="ja-JP" altLang="en-US" dirty="0"/>
              <a:t>出力</a:t>
            </a:r>
          </a:p>
        </p:txBody>
      </p:sp>
      <p:sp>
        <p:nvSpPr>
          <p:cNvPr id="3" name="コンテンツ プレースホルダー 2">
            <a:extLst>
              <a:ext uri="{FF2B5EF4-FFF2-40B4-BE49-F238E27FC236}">
                <a16:creationId xmlns:a16="http://schemas.microsoft.com/office/drawing/2014/main" id="{BF66A7FB-9AFB-9674-D697-C7222366C2F8}"/>
              </a:ext>
            </a:extLst>
          </p:cNvPr>
          <p:cNvSpPr>
            <a:spLocks noGrp="1"/>
          </p:cNvSpPr>
          <p:nvPr>
            <p:ph idx="1"/>
          </p:nvPr>
        </p:nvSpPr>
        <p:spPr/>
        <p:txBody>
          <a:bodyPr/>
          <a:lstStyle/>
          <a:p>
            <a:r>
              <a:rPr lang="en-US" altLang="ja-JP" dirty="0"/>
              <a:t>p</a:t>
            </a:r>
            <a:r>
              <a:rPr kumimoji="1" lang="en-US" altLang="ja-JP" dirty="0"/>
              <a:t>rint</a:t>
            </a:r>
            <a:r>
              <a:rPr kumimoji="1" lang="ja-JP" altLang="en-US" dirty="0"/>
              <a:t>文</a:t>
            </a:r>
            <a:endParaRPr kumimoji="1" lang="en-US" altLang="ja-JP" dirty="0"/>
          </a:p>
          <a:p>
            <a:pPr marL="0" indent="0">
              <a:buNone/>
            </a:pPr>
            <a:r>
              <a:rPr lang="ja-JP" altLang="en-US" dirty="0"/>
              <a:t>フォーマットを指定して出力</a:t>
            </a:r>
            <a:endParaRPr lang="en-US" altLang="ja-JP" dirty="0"/>
          </a:p>
          <a:p>
            <a:pPr marL="0" indent="0">
              <a:buNone/>
            </a:pPr>
            <a:endParaRPr lang="en-US" altLang="ja-JP" dirty="0"/>
          </a:p>
          <a:p>
            <a:pPr marL="0" indent="0">
              <a:buNone/>
            </a:pPr>
            <a:r>
              <a:rPr kumimoji="1" lang="ja-JP" altLang="en-US" dirty="0"/>
              <a:t>文字列→</a:t>
            </a:r>
            <a:r>
              <a:rPr kumimoji="1" lang="en-US" altLang="ja-JP" dirty="0"/>
              <a:t>%s</a:t>
            </a:r>
          </a:p>
          <a:p>
            <a:pPr marL="0" indent="0">
              <a:buNone/>
            </a:pPr>
            <a:r>
              <a:rPr kumimoji="1" lang="ja-JP" altLang="en-US" dirty="0"/>
              <a:t>整　数→</a:t>
            </a:r>
            <a:r>
              <a:rPr kumimoji="1" lang="en-US" altLang="ja-JP" dirty="0"/>
              <a:t>%d</a:t>
            </a:r>
          </a:p>
          <a:p>
            <a:pPr marL="0" indent="0">
              <a:buNone/>
            </a:pPr>
            <a:r>
              <a:rPr kumimoji="1" lang="ja-JP" altLang="en-US" dirty="0"/>
              <a:t>小数点→</a:t>
            </a:r>
            <a:r>
              <a:rPr kumimoji="1" lang="en-US" altLang="ja-JP" dirty="0"/>
              <a:t>%f(</a:t>
            </a:r>
            <a:r>
              <a:rPr kumimoji="1" lang="ja-JP" altLang="en-US" dirty="0"/>
              <a:t>全体の桁数と小数点以下の桁数の記述ができる</a:t>
            </a:r>
            <a:r>
              <a:rPr kumimoji="1" lang="en-US" altLang="ja-JP" dirty="0"/>
              <a:t>)</a:t>
            </a:r>
          </a:p>
          <a:p>
            <a:pPr marL="0" indent="0">
              <a:buNone/>
            </a:pPr>
            <a:r>
              <a:rPr lang="en-US" altLang="ja-JP" dirty="0"/>
              <a:t>16</a:t>
            </a:r>
            <a:r>
              <a:rPr lang="ja-JP" altLang="en-US" dirty="0"/>
              <a:t>進数→</a:t>
            </a:r>
            <a:r>
              <a:rPr lang="en-US" altLang="ja-JP" dirty="0"/>
              <a:t>%x(10</a:t>
            </a:r>
            <a:r>
              <a:rPr lang="ja-JP" altLang="en-US" dirty="0"/>
              <a:t>以降小文字</a:t>
            </a:r>
            <a:r>
              <a:rPr lang="en-US" altLang="ja-JP" dirty="0"/>
              <a:t>)</a:t>
            </a:r>
            <a:r>
              <a:rPr lang="ja-JP" altLang="en-US" dirty="0"/>
              <a:t>、</a:t>
            </a:r>
            <a:r>
              <a:rPr lang="en-US" altLang="ja-JP" dirty="0"/>
              <a:t>%X(10</a:t>
            </a:r>
            <a:r>
              <a:rPr lang="ja-JP" altLang="en-US" dirty="0"/>
              <a:t>以降大文字</a:t>
            </a:r>
            <a:r>
              <a:rPr lang="en-US" altLang="ja-JP" dirty="0"/>
              <a:t>)</a:t>
            </a:r>
            <a:endParaRPr kumimoji="1" lang="ja-JP" altLang="en-US" dirty="0"/>
          </a:p>
        </p:txBody>
      </p:sp>
      <p:pic>
        <p:nvPicPr>
          <p:cNvPr id="7" name="図 6">
            <a:extLst>
              <a:ext uri="{FF2B5EF4-FFF2-40B4-BE49-F238E27FC236}">
                <a16:creationId xmlns:a16="http://schemas.microsoft.com/office/drawing/2014/main" id="{55DF79BC-FFE0-FBAD-1157-20DDA58E7A2A}"/>
              </a:ext>
            </a:extLst>
          </p:cNvPr>
          <p:cNvPicPr>
            <a:picLocks noChangeAspect="1"/>
          </p:cNvPicPr>
          <p:nvPr/>
        </p:nvPicPr>
        <p:blipFill>
          <a:blip r:embed="rId3"/>
          <a:stretch>
            <a:fillRect/>
          </a:stretch>
        </p:blipFill>
        <p:spPr>
          <a:xfrm>
            <a:off x="1724331" y="2855198"/>
            <a:ext cx="3924848" cy="352474"/>
          </a:xfrm>
          <a:prstGeom prst="rect">
            <a:avLst/>
          </a:prstGeom>
        </p:spPr>
      </p:pic>
      <p:pic>
        <p:nvPicPr>
          <p:cNvPr id="9" name="図 8">
            <a:extLst>
              <a:ext uri="{FF2B5EF4-FFF2-40B4-BE49-F238E27FC236}">
                <a16:creationId xmlns:a16="http://schemas.microsoft.com/office/drawing/2014/main" id="{61BE254A-CFB6-9790-25BF-3BB8B39A0A63}"/>
              </a:ext>
            </a:extLst>
          </p:cNvPr>
          <p:cNvPicPr>
            <a:picLocks noChangeAspect="1"/>
          </p:cNvPicPr>
          <p:nvPr/>
        </p:nvPicPr>
        <p:blipFill>
          <a:blip r:embed="rId4"/>
          <a:stretch>
            <a:fillRect/>
          </a:stretch>
        </p:blipFill>
        <p:spPr>
          <a:xfrm>
            <a:off x="7872751" y="2888540"/>
            <a:ext cx="628738" cy="285790"/>
          </a:xfrm>
          <a:prstGeom prst="rect">
            <a:avLst/>
          </a:prstGeom>
        </p:spPr>
      </p:pic>
      <p:cxnSp>
        <p:nvCxnSpPr>
          <p:cNvPr id="11" name="直線矢印コネクタ 10">
            <a:extLst>
              <a:ext uri="{FF2B5EF4-FFF2-40B4-BE49-F238E27FC236}">
                <a16:creationId xmlns:a16="http://schemas.microsoft.com/office/drawing/2014/main" id="{32A5F050-0986-EEB6-6F2C-F4D456D5EDE7}"/>
              </a:ext>
            </a:extLst>
          </p:cNvPr>
          <p:cNvCxnSpPr>
            <a:cxnSpLocks/>
            <a:stCxn id="7" idx="3"/>
            <a:endCxn id="9" idx="1"/>
          </p:cNvCxnSpPr>
          <p:nvPr/>
        </p:nvCxnSpPr>
        <p:spPr>
          <a:xfrm>
            <a:off x="5649179" y="3031435"/>
            <a:ext cx="222357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41C59523-C89F-AF54-13AC-2E8BE34ADA61}"/>
              </a:ext>
            </a:extLst>
          </p:cNvPr>
          <p:cNvSpPr txBox="1"/>
          <p:nvPr/>
        </p:nvSpPr>
        <p:spPr>
          <a:xfrm>
            <a:off x="6437799" y="3059668"/>
            <a:ext cx="646331" cy="369332"/>
          </a:xfrm>
          <a:prstGeom prst="rect">
            <a:avLst/>
          </a:prstGeom>
          <a:noFill/>
        </p:spPr>
        <p:txBody>
          <a:bodyPr wrap="none" rtlCol="0">
            <a:spAutoFit/>
          </a:bodyPr>
          <a:lstStyle/>
          <a:p>
            <a:r>
              <a:rPr kumimoji="1" lang="ja-JP" altLang="en-US" dirty="0"/>
              <a:t>実行</a:t>
            </a:r>
          </a:p>
        </p:txBody>
      </p:sp>
    </p:spTree>
    <p:extLst>
      <p:ext uri="{BB962C8B-B14F-4D97-AF65-F5344CB8AC3E}">
        <p14:creationId xmlns:p14="http://schemas.microsoft.com/office/powerpoint/2010/main" val="160082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B5D2F-14A1-7AA3-7FC8-C4DF3A1066D8}"/>
              </a:ext>
            </a:extLst>
          </p:cNvPr>
          <p:cNvSpPr>
            <a:spLocks noGrp="1"/>
          </p:cNvSpPr>
          <p:nvPr>
            <p:ph type="title"/>
          </p:nvPr>
        </p:nvSpPr>
        <p:spPr/>
        <p:txBody>
          <a:bodyPr/>
          <a:lstStyle/>
          <a:p>
            <a:r>
              <a:rPr kumimoji="1" lang="ja-JP" altLang="en-US" dirty="0"/>
              <a:t>出力</a:t>
            </a:r>
          </a:p>
        </p:txBody>
      </p:sp>
      <p:sp>
        <p:nvSpPr>
          <p:cNvPr id="3" name="コンテンツ プレースホルダー 2">
            <a:extLst>
              <a:ext uri="{FF2B5EF4-FFF2-40B4-BE49-F238E27FC236}">
                <a16:creationId xmlns:a16="http://schemas.microsoft.com/office/drawing/2014/main" id="{D8781FA7-2DA8-5258-9003-350A22112451}"/>
              </a:ext>
            </a:extLst>
          </p:cNvPr>
          <p:cNvSpPr>
            <a:spLocks noGrp="1"/>
          </p:cNvSpPr>
          <p:nvPr>
            <p:ph idx="1"/>
          </p:nvPr>
        </p:nvSpPr>
        <p:spPr/>
        <p:txBody>
          <a:bodyPr/>
          <a:lstStyle/>
          <a:p>
            <a:r>
              <a:rPr lang="en-US" altLang="ja-JP" dirty="0"/>
              <a:t>p</a:t>
            </a:r>
            <a:r>
              <a:rPr kumimoji="1" lang="en-US" altLang="ja-JP" dirty="0"/>
              <a:t>rint</a:t>
            </a:r>
            <a:r>
              <a:rPr kumimoji="1" lang="ja-JP" altLang="en-US" dirty="0"/>
              <a:t>文</a:t>
            </a:r>
            <a:endParaRPr kumimoji="1" lang="en-US" altLang="ja-JP" dirty="0"/>
          </a:p>
          <a:p>
            <a:pPr marL="0" indent="0">
              <a:buNone/>
            </a:pPr>
            <a:r>
              <a:rPr kumimoji="1" lang="ja-JP" altLang="en-US" dirty="0"/>
              <a:t>終端文字</a:t>
            </a:r>
            <a:endParaRPr kumimoji="1" lang="en-US" altLang="ja-JP" dirty="0"/>
          </a:p>
          <a:p>
            <a:pPr marL="0" indent="0">
              <a:buNone/>
            </a:pPr>
            <a:r>
              <a:rPr kumimoji="1" lang="ja-JP" altLang="en-US" dirty="0"/>
              <a:t>何も指定しない場合は改行コードが使われる。</a:t>
            </a:r>
            <a:endParaRPr kumimoji="1" lang="en-US" altLang="ja-JP" dirty="0"/>
          </a:p>
          <a:p>
            <a:pPr marL="0" indent="0">
              <a:buNone/>
            </a:pPr>
            <a:r>
              <a:rPr lang="ja-JP" altLang="en-US" dirty="0"/>
              <a:t>変更する場合は第二引数に「</a:t>
            </a:r>
            <a:r>
              <a:rPr lang="en-US" altLang="ja-JP" dirty="0"/>
              <a:t>end=</a:t>
            </a:r>
            <a:r>
              <a:rPr lang="ja-JP" altLang="en-US" dirty="0"/>
              <a:t>文字列」と記述する</a:t>
            </a:r>
            <a:endParaRPr lang="en-US" altLang="ja-JP" dirty="0"/>
          </a:p>
          <a:p>
            <a:pPr marL="0" indent="0">
              <a:buNone/>
            </a:pPr>
            <a:endParaRPr kumimoji="1" lang="en-US" altLang="ja-JP" dirty="0"/>
          </a:p>
          <a:p>
            <a:pPr marL="0" indent="0">
              <a:buNone/>
            </a:pPr>
            <a:r>
              <a:rPr kumimoji="1" lang="ja-JP" altLang="en-US" dirty="0"/>
              <a:t>例</a:t>
            </a:r>
            <a:r>
              <a:rPr kumimoji="1" lang="en-US" altLang="ja-JP" dirty="0"/>
              <a:t>)</a:t>
            </a:r>
            <a:r>
              <a:rPr kumimoji="1" lang="ja-JP" altLang="en-US" dirty="0"/>
              <a:t>終端文字をコロン</a:t>
            </a:r>
            <a:r>
              <a:rPr kumimoji="1" lang="en-US" altLang="ja-JP" dirty="0"/>
              <a:t>(</a:t>
            </a:r>
            <a:r>
              <a:rPr kumimoji="1" lang="ja-JP" altLang="en-US" dirty="0"/>
              <a:t>「</a:t>
            </a:r>
            <a:r>
              <a:rPr kumimoji="1" lang="en-US" altLang="ja-JP" dirty="0"/>
              <a:t>:</a:t>
            </a:r>
            <a:r>
              <a:rPr kumimoji="1" lang="ja-JP" altLang="en-US" dirty="0"/>
              <a:t>」</a:t>
            </a:r>
            <a:r>
              <a:rPr kumimoji="1" lang="en-US" altLang="ja-JP" dirty="0"/>
              <a:t>)</a:t>
            </a:r>
            <a:r>
              <a:rPr kumimoji="1" lang="ja-JP" altLang="en-US" dirty="0"/>
              <a:t>にする</a:t>
            </a:r>
          </a:p>
        </p:txBody>
      </p:sp>
      <p:pic>
        <p:nvPicPr>
          <p:cNvPr id="5" name="図 4">
            <a:extLst>
              <a:ext uri="{FF2B5EF4-FFF2-40B4-BE49-F238E27FC236}">
                <a16:creationId xmlns:a16="http://schemas.microsoft.com/office/drawing/2014/main" id="{1D6AD634-420C-98E9-4D67-75F350211F75}"/>
              </a:ext>
            </a:extLst>
          </p:cNvPr>
          <p:cNvPicPr>
            <a:picLocks noChangeAspect="1"/>
          </p:cNvPicPr>
          <p:nvPr/>
        </p:nvPicPr>
        <p:blipFill>
          <a:blip r:embed="rId3"/>
          <a:stretch>
            <a:fillRect/>
          </a:stretch>
        </p:blipFill>
        <p:spPr>
          <a:xfrm>
            <a:off x="1388496" y="4879820"/>
            <a:ext cx="3562847" cy="628738"/>
          </a:xfrm>
          <a:prstGeom prst="rect">
            <a:avLst/>
          </a:prstGeom>
        </p:spPr>
      </p:pic>
      <p:pic>
        <p:nvPicPr>
          <p:cNvPr id="7" name="図 6">
            <a:extLst>
              <a:ext uri="{FF2B5EF4-FFF2-40B4-BE49-F238E27FC236}">
                <a16:creationId xmlns:a16="http://schemas.microsoft.com/office/drawing/2014/main" id="{FB87ECFC-57CC-7F94-7F0A-C072A78DBB8D}"/>
              </a:ext>
            </a:extLst>
          </p:cNvPr>
          <p:cNvPicPr>
            <a:picLocks noChangeAspect="1"/>
          </p:cNvPicPr>
          <p:nvPr/>
        </p:nvPicPr>
        <p:blipFill>
          <a:blip r:embed="rId4"/>
          <a:stretch>
            <a:fillRect/>
          </a:stretch>
        </p:blipFill>
        <p:spPr>
          <a:xfrm>
            <a:off x="7100696" y="5027478"/>
            <a:ext cx="1552792" cy="333422"/>
          </a:xfrm>
          <a:prstGeom prst="rect">
            <a:avLst/>
          </a:prstGeom>
        </p:spPr>
      </p:pic>
      <p:cxnSp>
        <p:nvCxnSpPr>
          <p:cNvPr id="8" name="直線矢印コネクタ 7">
            <a:extLst>
              <a:ext uri="{FF2B5EF4-FFF2-40B4-BE49-F238E27FC236}">
                <a16:creationId xmlns:a16="http://schemas.microsoft.com/office/drawing/2014/main" id="{F8AE0ED2-AF0D-0AC7-54A9-930B8288B75D}"/>
              </a:ext>
            </a:extLst>
          </p:cNvPr>
          <p:cNvCxnSpPr>
            <a:cxnSpLocks/>
            <a:stCxn id="5" idx="3"/>
            <a:endCxn id="7" idx="1"/>
          </p:cNvCxnSpPr>
          <p:nvPr/>
        </p:nvCxnSpPr>
        <p:spPr>
          <a:xfrm>
            <a:off x="4951343" y="5194189"/>
            <a:ext cx="214935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32853AC8-F56E-A0E1-035E-5EF114E16C42}"/>
              </a:ext>
            </a:extLst>
          </p:cNvPr>
          <p:cNvSpPr txBox="1"/>
          <p:nvPr/>
        </p:nvSpPr>
        <p:spPr>
          <a:xfrm>
            <a:off x="5702853" y="5200501"/>
            <a:ext cx="646331" cy="369332"/>
          </a:xfrm>
          <a:prstGeom prst="rect">
            <a:avLst/>
          </a:prstGeom>
          <a:noFill/>
        </p:spPr>
        <p:txBody>
          <a:bodyPr wrap="square" rtlCol="0">
            <a:spAutoFit/>
          </a:bodyPr>
          <a:lstStyle/>
          <a:p>
            <a:r>
              <a:rPr kumimoji="1" lang="ja-JP" altLang="en-US" dirty="0"/>
              <a:t>実行</a:t>
            </a:r>
          </a:p>
        </p:txBody>
      </p:sp>
    </p:spTree>
    <p:extLst>
      <p:ext uri="{BB962C8B-B14F-4D97-AF65-F5344CB8AC3E}">
        <p14:creationId xmlns:p14="http://schemas.microsoft.com/office/powerpoint/2010/main" val="3880267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033360-A83E-B509-1841-DEE1BA6CE210}"/>
              </a:ext>
            </a:extLst>
          </p:cNvPr>
          <p:cNvSpPr>
            <a:spLocks noGrp="1"/>
          </p:cNvSpPr>
          <p:nvPr>
            <p:ph type="title"/>
          </p:nvPr>
        </p:nvSpPr>
        <p:spPr/>
        <p:txBody>
          <a:bodyPr/>
          <a:lstStyle/>
          <a:p>
            <a:r>
              <a:rPr kumimoji="1" lang="ja-JP" altLang="en-US" dirty="0"/>
              <a:t>出力</a:t>
            </a:r>
          </a:p>
        </p:txBody>
      </p:sp>
      <p:sp>
        <p:nvSpPr>
          <p:cNvPr id="3" name="コンテンツ プレースホルダー 2">
            <a:extLst>
              <a:ext uri="{FF2B5EF4-FFF2-40B4-BE49-F238E27FC236}">
                <a16:creationId xmlns:a16="http://schemas.microsoft.com/office/drawing/2014/main" id="{A74CBEE0-82C9-D264-2233-75F463CE3E30}"/>
              </a:ext>
            </a:extLst>
          </p:cNvPr>
          <p:cNvSpPr>
            <a:spLocks noGrp="1"/>
          </p:cNvSpPr>
          <p:nvPr>
            <p:ph idx="1"/>
          </p:nvPr>
        </p:nvSpPr>
        <p:spPr/>
        <p:txBody>
          <a:bodyPr/>
          <a:lstStyle/>
          <a:p>
            <a:r>
              <a:rPr lang="en-US" altLang="ja-JP" dirty="0"/>
              <a:t>p</a:t>
            </a:r>
            <a:r>
              <a:rPr kumimoji="1" lang="en-US" altLang="ja-JP" dirty="0"/>
              <a:t>rint</a:t>
            </a:r>
            <a:r>
              <a:rPr kumimoji="1" lang="ja-JP" altLang="en-US" dirty="0"/>
              <a:t>文</a:t>
            </a:r>
            <a:endParaRPr kumimoji="1" lang="en-US" altLang="ja-JP" dirty="0"/>
          </a:p>
          <a:p>
            <a:pPr marL="0" indent="0">
              <a:buNone/>
            </a:pPr>
            <a:r>
              <a:rPr lang="ja-JP" altLang="en-US" dirty="0"/>
              <a:t>よくあるミス</a:t>
            </a:r>
            <a:endParaRPr lang="en-US" altLang="ja-JP" dirty="0"/>
          </a:p>
          <a:p>
            <a:pPr marL="0" indent="0">
              <a:buNone/>
            </a:pPr>
            <a:r>
              <a:rPr lang="en-US" altLang="ja-JP" dirty="0"/>
              <a:t>p</a:t>
            </a:r>
            <a:r>
              <a:rPr kumimoji="1" lang="en-US" altLang="ja-JP" dirty="0"/>
              <a:t>rint</a:t>
            </a:r>
            <a:r>
              <a:rPr kumimoji="1" lang="ja-JP" altLang="en-US" dirty="0"/>
              <a:t>文内で型が違うとエラーになる</a:t>
            </a:r>
            <a:endParaRPr kumimoji="1" lang="en-US" altLang="ja-JP" dirty="0"/>
          </a:p>
          <a:p>
            <a:pPr marL="0" indent="0">
              <a:buNone/>
            </a:pPr>
            <a:r>
              <a:rPr kumimoji="1" lang="ja-JP" altLang="en-US" dirty="0"/>
              <a:t>理由：文字列操作での「</a:t>
            </a:r>
            <a:r>
              <a:rPr kumimoji="1" lang="en-US" altLang="ja-JP" dirty="0"/>
              <a:t>+</a:t>
            </a:r>
            <a:r>
              <a:rPr kumimoji="1" lang="ja-JP" altLang="en-US" dirty="0"/>
              <a:t>」と数値計算での「</a:t>
            </a:r>
            <a:r>
              <a:rPr kumimoji="1" lang="en-US" altLang="ja-JP" dirty="0"/>
              <a:t>+</a:t>
            </a:r>
            <a:r>
              <a:rPr kumimoji="1" lang="ja-JP" altLang="en-US" dirty="0"/>
              <a:t>」では違う</a:t>
            </a:r>
            <a:endParaRPr kumimoji="1" lang="en-US" altLang="ja-JP" dirty="0"/>
          </a:p>
          <a:p>
            <a:pPr marL="0" indent="0">
              <a:buNone/>
            </a:pPr>
            <a:r>
              <a:rPr lang="ja-JP" altLang="en-US" dirty="0"/>
              <a:t>文字列　→文字列連結</a:t>
            </a:r>
            <a:endParaRPr lang="en-US" altLang="ja-JP" dirty="0"/>
          </a:p>
          <a:p>
            <a:pPr marL="0" indent="0">
              <a:buNone/>
            </a:pPr>
            <a:r>
              <a:rPr kumimoji="1" lang="ja-JP" altLang="en-US" dirty="0"/>
              <a:t>数値計算→数値の加算</a:t>
            </a:r>
          </a:p>
        </p:txBody>
      </p:sp>
      <p:pic>
        <p:nvPicPr>
          <p:cNvPr id="5" name="図 4">
            <a:extLst>
              <a:ext uri="{FF2B5EF4-FFF2-40B4-BE49-F238E27FC236}">
                <a16:creationId xmlns:a16="http://schemas.microsoft.com/office/drawing/2014/main" id="{66C42A30-066A-C983-46D6-26B005E86DDB}"/>
              </a:ext>
            </a:extLst>
          </p:cNvPr>
          <p:cNvPicPr>
            <a:picLocks noChangeAspect="1"/>
          </p:cNvPicPr>
          <p:nvPr/>
        </p:nvPicPr>
        <p:blipFill>
          <a:blip r:embed="rId3"/>
          <a:stretch>
            <a:fillRect/>
          </a:stretch>
        </p:blipFill>
        <p:spPr>
          <a:xfrm>
            <a:off x="838200" y="4772765"/>
            <a:ext cx="2981741" cy="333422"/>
          </a:xfrm>
          <a:prstGeom prst="rect">
            <a:avLst/>
          </a:prstGeom>
        </p:spPr>
      </p:pic>
      <p:pic>
        <p:nvPicPr>
          <p:cNvPr id="7" name="図 6">
            <a:extLst>
              <a:ext uri="{FF2B5EF4-FFF2-40B4-BE49-F238E27FC236}">
                <a16:creationId xmlns:a16="http://schemas.microsoft.com/office/drawing/2014/main" id="{4BD9584C-B28E-96E2-0E4A-3F03AE219057}"/>
              </a:ext>
            </a:extLst>
          </p:cNvPr>
          <p:cNvPicPr>
            <a:picLocks noChangeAspect="1"/>
          </p:cNvPicPr>
          <p:nvPr/>
        </p:nvPicPr>
        <p:blipFill>
          <a:blip r:embed="rId4"/>
          <a:stretch>
            <a:fillRect/>
          </a:stretch>
        </p:blipFill>
        <p:spPr>
          <a:xfrm>
            <a:off x="3218315" y="5205277"/>
            <a:ext cx="8135485" cy="971686"/>
          </a:xfrm>
          <a:prstGeom prst="rect">
            <a:avLst/>
          </a:prstGeom>
        </p:spPr>
      </p:pic>
      <p:cxnSp>
        <p:nvCxnSpPr>
          <p:cNvPr id="9" name="コネクタ: カギ線 8">
            <a:extLst>
              <a:ext uri="{FF2B5EF4-FFF2-40B4-BE49-F238E27FC236}">
                <a16:creationId xmlns:a16="http://schemas.microsoft.com/office/drawing/2014/main" id="{999ED280-5E72-F3D0-8A37-5B6ADBFFB9BE}"/>
              </a:ext>
            </a:extLst>
          </p:cNvPr>
          <p:cNvCxnSpPr>
            <a:cxnSpLocks/>
            <a:stCxn id="5" idx="2"/>
            <a:endCxn id="7" idx="1"/>
          </p:cNvCxnSpPr>
          <p:nvPr/>
        </p:nvCxnSpPr>
        <p:spPr>
          <a:xfrm rot="16200000" flipH="1">
            <a:off x="2481227" y="4954031"/>
            <a:ext cx="584933" cy="889244"/>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575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A2FD2-0506-F736-75D7-2FCB366271A0}"/>
              </a:ext>
            </a:extLst>
          </p:cNvPr>
          <p:cNvSpPr>
            <a:spLocks noGrp="1"/>
          </p:cNvSpPr>
          <p:nvPr>
            <p:ph type="title"/>
          </p:nvPr>
        </p:nvSpPr>
        <p:spPr/>
        <p:txBody>
          <a:bodyPr/>
          <a:lstStyle/>
          <a:p>
            <a:r>
              <a:rPr kumimoji="1" lang="ja-JP" altLang="en-US" dirty="0"/>
              <a:t>変数</a:t>
            </a:r>
          </a:p>
        </p:txBody>
      </p:sp>
      <p:sp>
        <p:nvSpPr>
          <p:cNvPr id="3" name="コンテンツ プレースホルダー 2">
            <a:extLst>
              <a:ext uri="{FF2B5EF4-FFF2-40B4-BE49-F238E27FC236}">
                <a16:creationId xmlns:a16="http://schemas.microsoft.com/office/drawing/2014/main" id="{D8386A6C-5CDE-8127-00DC-00D880D48E30}"/>
              </a:ext>
            </a:extLst>
          </p:cNvPr>
          <p:cNvSpPr>
            <a:spLocks noGrp="1"/>
          </p:cNvSpPr>
          <p:nvPr>
            <p:ph idx="1"/>
          </p:nvPr>
        </p:nvSpPr>
        <p:spPr/>
        <p:txBody>
          <a:bodyPr/>
          <a:lstStyle/>
          <a:p>
            <a:pPr marL="0" indent="0">
              <a:buNone/>
            </a:pPr>
            <a:r>
              <a:rPr kumimoji="1" lang="ja-JP" altLang="en-US" dirty="0"/>
              <a:t>コンピュータプログラムのソースコードなどで、データを一時的に記憶しておくための領域に固有の名前を付けたもの。</a:t>
            </a:r>
            <a:endParaRPr kumimoji="1" lang="en-US" altLang="ja-JP" dirty="0"/>
          </a:p>
          <a:p>
            <a:pPr marL="0" indent="0">
              <a:buNone/>
            </a:pPr>
            <a:endParaRPr lang="en-US" altLang="ja-JP" dirty="0"/>
          </a:p>
          <a:p>
            <a:pPr marL="0" indent="0">
              <a:buNone/>
            </a:pPr>
            <a:r>
              <a:rPr kumimoji="1" lang="ja-JP" altLang="en-US" dirty="0"/>
              <a:t>変数につけた名前を変数名と呼び、記憶されているデータをその変数の値という。データの入れ物のような存在で、プログラム中で複数のデータを扱いたいときや、同じデータを何度も参照したり計算によって変化させたい場合に利用する。</a:t>
            </a:r>
          </a:p>
        </p:txBody>
      </p:sp>
      <p:sp>
        <p:nvSpPr>
          <p:cNvPr id="5" name="テキスト ボックス 4">
            <a:extLst>
              <a:ext uri="{FF2B5EF4-FFF2-40B4-BE49-F238E27FC236}">
                <a16:creationId xmlns:a16="http://schemas.microsoft.com/office/drawing/2014/main" id="{7731E183-FCCC-A807-CDA8-5CC38D9B056F}"/>
              </a:ext>
            </a:extLst>
          </p:cNvPr>
          <p:cNvSpPr txBox="1"/>
          <p:nvPr/>
        </p:nvSpPr>
        <p:spPr>
          <a:xfrm>
            <a:off x="6096000" y="6480884"/>
            <a:ext cx="6094770" cy="369332"/>
          </a:xfrm>
          <a:prstGeom prst="rect">
            <a:avLst/>
          </a:prstGeom>
          <a:noFill/>
        </p:spPr>
        <p:txBody>
          <a:bodyPr wrap="square">
            <a:spAutoFit/>
          </a:bodyPr>
          <a:lstStyle/>
          <a:p>
            <a:r>
              <a:rPr lang="ja-JP" altLang="en-US" dirty="0"/>
              <a:t>https://e-words.jp/w/変数.html</a:t>
            </a:r>
          </a:p>
        </p:txBody>
      </p:sp>
    </p:spTree>
    <p:extLst>
      <p:ext uri="{BB962C8B-B14F-4D97-AF65-F5344CB8AC3E}">
        <p14:creationId xmlns:p14="http://schemas.microsoft.com/office/powerpoint/2010/main" val="35049256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20678</TotalTime>
  <Words>6592</Words>
  <Application>Microsoft Office PowerPoint</Application>
  <PresentationFormat>ワイド画面</PresentationFormat>
  <Paragraphs>497</Paragraphs>
  <Slides>57</Slides>
  <Notes>57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57</vt:i4>
      </vt:variant>
    </vt:vector>
  </HeadingPairs>
  <TitlesOfParts>
    <vt:vector size="62" baseType="lpstr">
      <vt:lpstr>游ゴシック</vt:lpstr>
      <vt:lpstr>游ゴシック Light</vt:lpstr>
      <vt:lpstr>Arial</vt:lpstr>
      <vt:lpstr>Wingdings</vt:lpstr>
      <vt:lpstr>Office テーマ</vt:lpstr>
      <vt:lpstr>第02回 Pythonの簡単な操作 ～Pythonを使えるように～</vt:lpstr>
      <vt:lpstr>内容</vt:lpstr>
      <vt:lpstr>前準備</vt:lpstr>
      <vt:lpstr>前準備</vt:lpstr>
      <vt:lpstr>出力</vt:lpstr>
      <vt:lpstr>出力</vt:lpstr>
      <vt:lpstr>出力</vt:lpstr>
      <vt:lpstr>出力</vt:lpstr>
      <vt:lpstr>変数</vt:lpstr>
      <vt:lpstr>変数</vt:lpstr>
      <vt:lpstr>変数の処理</vt:lpstr>
      <vt:lpstr>変数の処理</vt:lpstr>
      <vt:lpstr>変数の処理</vt:lpstr>
      <vt:lpstr>変数の処理</vt:lpstr>
      <vt:lpstr>変数の処理</vt:lpstr>
      <vt:lpstr>入力</vt:lpstr>
      <vt:lpstr>入力</vt:lpstr>
      <vt:lpstr>入力</vt:lpstr>
      <vt:lpstr>入力</vt:lpstr>
      <vt:lpstr>入力</vt:lpstr>
      <vt:lpstr>配列(リスト)</vt:lpstr>
      <vt:lpstr>配列(リスト)</vt:lpstr>
      <vt:lpstr>配列(リスト)</vt:lpstr>
      <vt:lpstr>配列(リスト)</vt:lpstr>
      <vt:lpstr>配列(リスト)</vt:lpstr>
      <vt:lpstr>配列(リスト)</vt:lpstr>
      <vt:lpstr>配列(リスト)</vt:lpstr>
      <vt:lpstr>配列(リスト)</vt:lpstr>
      <vt:lpstr>連想配列(辞書)</vt:lpstr>
      <vt:lpstr>連想配列(辞書)</vt:lpstr>
      <vt:lpstr>連想配列(辞書)</vt:lpstr>
      <vt:lpstr>連想配列(辞書)</vt:lpstr>
      <vt:lpstr>連想配列(辞書)</vt:lpstr>
      <vt:lpstr>連想配列(辞書)</vt:lpstr>
      <vt:lpstr>連想配列(辞書)</vt:lpstr>
      <vt:lpstr>連想配列(辞書)</vt:lpstr>
      <vt:lpstr>条件分岐</vt:lpstr>
      <vt:lpstr>条件分岐</vt:lpstr>
      <vt:lpstr>条件分岐</vt:lpstr>
      <vt:lpstr>繰り返し</vt:lpstr>
      <vt:lpstr>繰り返し</vt:lpstr>
      <vt:lpstr>繰り返し</vt:lpstr>
      <vt:lpstr>繰り返し</vt:lpstr>
      <vt:lpstr>繰り返し</vt:lpstr>
      <vt:lpstr>例外処理</vt:lpstr>
      <vt:lpstr>例外処理</vt:lpstr>
      <vt:lpstr>例外処理</vt:lpstr>
      <vt:lpstr>関数</vt:lpstr>
      <vt:lpstr>関数</vt:lpstr>
      <vt:lpstr>関数</vt:lpstr>
      <vt:lpstr>関数</vt:lpstr>
      <vt:lpstr>関数</vt:lpstr>
      <vt:lpstr>関数</vt:lpstr>
      <vt:lpstr>演習</vt:lpstr>
      <vt:lpstr>演習</vt:lpstr>
      <vt:lpstr>演習</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第02回 Pythonの簡単な操作 ～Pythonを使えるように～</dc:title>
  <dc:creator>直哉 田中</dc:creator>
  <cp:lastModifiedBy>直哉 田中</cp:lastModifiedBy>
  <cp:revision>16</cp:revision>
  <dcterms:created xsi:type="dcterms:W3CDTF">2022-06-15T05:26:31Z</dcterms:created>
  <dcterms:modified xsi:type="dcterms:W3CDTF">2022-07-21T12:06:52Z</dcterms:modified>
</cp:coreProperties>
</file>