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315" r:id="rId9"/>
    <p:sldId id="263" r:id="rId10"/>
    <p:sldId id="264" r:id="rId11"/>
    <p:sldId id="265" r:id="rId12"/>
    <p:sldId id="266" r:id="rId13"/>
    <p:sldId id="267" r:id="rId14"/>
    <p:sldId id="268" r:id="rId15"/>
    <p:sldId id="269" r:id="rId16"/>
    <p:sldId id="272" r:id="rId17"/>
    <p:sldId id="270" r:id="rId18"/>
    <p:sldId id="271" r:id="rId19"/>
    <p:sldId id="273" r:id="rId20"/>
    <p:sldId id="279" r:id="rId21"/>
    <p:sldId id="274" r:id="rId22"/>
    <p:sldId id="276" r:id="rId23"/>
    <p:sldId id="275" r:id="rId24"/>
    <p:sldId id="277" r:id="rId25"/>
    <p:sldId id="278" r:id="rId26"/>
    <p:sldId id="280" r:id="rId27"/>
    <p:sldId id="281" r:id="rId28"/>
    <p:sldId id="282" r:id="rId29"/>
    <p:sldId id="283" r:id="rId30"/>
    <p:sldId id="284" r:id="rId3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2" y="42"/>
      </p:cViewPr>
      <p:guideLst/>
    </p:cSldViewPr>
  </p:slideViewPr>
  <p:notesTextViewPr>
    <p:cViewPr>
      <p:scale>
        <a:sx n="1" d="1"/>
        <a:sy n="1" d="1"/>
      </p:scale>
      <p:origin x="0" y="-5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12688E-E5D6-4D11-A55E-7EDD809B2FD7}" type="datetimeFigureOut">
              <a:rPr kumimoji="1" lang="ja-JP" altLang="en-US" smtClean="0"/>
              <a:t>2022/7/25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BF96BE-FEE9-49CC-84B4-2D99392CAF22}" type="slidenum">
              <a:rPr kumimoji="1" lang="ja-JP" altLang="en-US" smtClean="0"/>
              <a:t>‹#›</a:t>
            </a:fld>
            <a:endParaRPr kumimoji="1" lang="ja-JP" altLang="en-US"/>
          </a:p>
        </p:txBody>
      </p:sp>
    </p:spTree>
    <p:extLst>
      <p:ext uri="{BB962C8B-B14F-4D97-AF65-F5344CB8AC3E}">
        <p14:creationId xmlns:p14="http://schemas.microsoft.com/office/powerpoint/2010/main" val="88219087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それでは第</a:t>
            </a:r>
            <a:r>
              <a:rPr kumimoji="1" lang="en-US" altLang="ja-JP" dirty="0"/>
              <a:t>3</a:t>
            </a:r>
            <a:r>
              <a:rPr kumimoji="1" lang="ja-JP" altLang="en-US" dirty="0"/>
              <a:t>回目となります、フレームワークとチュートリアルをやっていきます。今回は初回に学んだ</a:t>
            </a:r>
            <a:r>
              <a:rPr kumimoji="1" lang="en-US" altLang="ja-JP" dirty="0"/>
              <a:t>HTML</a:t>
            </a:r>
            <a:r>
              <a:rPr kumimoji="1" lang="ja-JP" altLang="en-US" dirty="0"/>
              <a:t>と前回学んだ</a:t>
            </a:r>
            <a:r>
              <a:rPr kumimoji="1" lang="en-US" altLang="ja-JP" dirty="0"/>
              <a:t>Python</a:t>
            </a:r>
            <a:r>
              <a:rPr kumimoji="1" lang="ja-JP" altLang="en-US" dirty="0"/>
              <a:t>の基本的なプログラミングを使って実際に</a:t>
            </a:r>
            <a:r>
              <a:rPr kumimoji="1" lang="en-US" altLang="ja-JP" dirty="0"/>
              <a:t>web</a:t>
            </a:r>
            <a:r>
              <a:rPr kumimoji="1" lang="ja-JP" altLang="en-US" dirty="0"/>
              <a:t>サービスを作る最初の部分をやっていきます。</a:t>
            </a:r>
          </a:p>
        </p:txBody>
      </p:sp>
      <p:sp>
        <p:nvSpPr>
          <p:cNvPr id="4" name="スライド番号プレースホルダー 3"/>
          <p:cNvSpPr>
            <a:spLocks noGrp="1"/>
          </p:cNvSpPr>
          <p:nvPr>
            <p:ph type="sldNum" sz="quarter" idx="5"/>
          </p:nvPr>
        </p:nvSpPr>
        <p:spPr/>
        <p:txBody>
          <a:bodyPr/>
          <a:lstStyle/>
          <a:p>
            <a:fld id="{7DBF96BE-FEE9-49CC-84B4-2D99392CAF22}" type="slidenum">
              <a:rPr kumimoji="1" lang="ja-JP" altLang="en-US" smtClean="0"/>
              <a:t>1</a:t>
            </a:fld>
            <a:endParaRPr kumimoji="1" lang="ja-JP" altLang="en-US"/>
          </a:p>
        </p:txBody>
      </p:sp>
    </p:spTree>
    <p:extLst>
      <p:ext uri="{BB962C8B-B14F-4D97-AF65-F5344CB8AC3E}">
        <p14:creationId xmlns:p14="http://schemas.microsoft.com/office/powerpoint/2010/main" val="1397791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アクセスすると画面左上のようにブラウザで出力されます。では次に</a:t>
            </a:r>
            <a:r>
              <a:rPr kumimoji="1" lang="en-US" altLang="ja-JP" dirty="0" err="1"/>
              <a:t>to_B</a:t>
            </a:r>
            <a:r>
              <a:rPr kumimoji="1" lang="ja-JP" altLang="en-US" dirty="0"/>
              <a:t>と書かれているリンクを押します。すると左下の画面のようにブラウザでは出力されます。ここで</a:t>
            </a:r>
            <a:r>
              <a:rPr kumimoji="1" lang="en-US" altLang="ja-JP" dirty="0" err="1"/>
              <a:t>to_A</a:t>
            </a:r>
            <a:r>
              <a:rPr kumimoji="1" lang="ja-JP" altLang="en-US" dirty="0"/>
              <a:t>のリンクを押すとまた先ほどのページに戻ります。</a:t>
            </a:r>
          </a:p>
        </p:txBody>
      </p:sp>
      <p:sp>
        <p:nvSpPr>
          <p:cNvPr id="4" name="スライド番号プレースホルダー 3"/>
          <p:cNvSpPr>
            <a:spLocks noGrp="1"/>
          </p:cNvSpPr>
          <p:nvPr>
            <p:ph type="sldNum" sz="quarter" idx="5"/>
          </p:nvPr>
        </p:nvSpPr>
        <p:spPr/>
        <p:txBody>
          <a:bodyPr/>
          <a:lstStyle/>
          <a:p>
            <a:fld id="{7DBF96BE-FEE9-49CC-84B4-2D99392CAF22}" type="slidenum">
              <a:rPr kumimoji="1" lang="ja-JP" altLang="en-US" smtClean="0"/>
              <a:t>10</a:t>
            </a:fld>
            <a:endParaRPr kumimoji="1" lang="ja-JP" altLang="en-US"/>
          </a:p>
        </p:txBody>
      </p:sp>
    </p:spTree>
    <p:extLst>
      <p:ext uri="{BB962C8B-B14F-4D97-AF65-F5344CB8AC3E}">
        <p14:creationId xmlns:p14="http://schemas.microsoft.com/office/powerpoint/2010/main" val="347549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今回は</a:t>
            </a:r>
            <a:r>
              <a:rPr kumimoji="1" lang="en-US" altLang="ja-JP" dirty="0"/>
              <a:t>5</a:t>
            </a:r>
            <a:r>
              <a:rPr kumimoji="1" lang="ja-JP" altLang="en-US" dirty="0"/>
              <a:t>行目と</a:t>
            </a:r>
            <a:r>
              <a:rPr kumimoji="1" lang="en-US" altLang="ja-JP" dirty="0"/>
              <a:t>9</a:t>
            </a:r>
            <a:r>
              <a:rPr kumimoji="1" lang="ja-JP" altLang="en-US" dirty="0"/>
              <a:t>行目に注目してもらいたいのですが、クイックスタートではスラッシュだけだったのに対して今回は</a:t>
            </a:r>
            <a:r>
              <a:rPr kumimoji="1" lang="en-US" altLang="ja-JP" dirty="0"/>
              <a:t>5</a:t>
            </a:r>
            <a:r>
              <a:rPr kumimoji="1" lang="ja-JP" altLang="en-US" dirty="0"/>
              <a:t>行目がスラッシュの後に</a:t>
            </a:r>
            <a:r>
              <a:rPr kumimoji="1" lang="en-US" altLang="ja-JP" dirty="0"/>
              <a:t>a</a:t>
            </a:r>
            <a:r>
              <a:rPr kumimoji="1" lang="ja-JP" altLang="en-US" dirty="0"/>
              <a:t>で</a:t>
            </a:r>
            <a:r>
              <a:rPr kumimoji="1" lang="en-US" altLang="ja-JP" dirty="0"/>
              <a:t>9</a:t>
            </a:r>
            <a:r>
              <a:rPr kumimoji="1" lang="ja-JP" altLang="en-US" dirty="0"/>
              <a:t>行目がスラッシュの後に</a:t>
            </a:r>
            <a:r>
              <a:rPr kumimoji="1" lang="en-US" altLang="ja-JP" dirty="0"/>
              <a:t>b</a:t>
            </a:r>
            <a:r>
              <a:rPr kumimoji="1" lang="ja-JP" altLang="en-US" dirty="0"/>
              <a:t>としています。これによって</a:t>
            </a:r>
            <a:r>
              <a:rPr kumimoji="1" lang="en-US" altLang="ja-JP" dirty="0"/>
              <a:t>URL</a:t>
            </a:r>
            <a:r>
              <a:rPr kumimoji="1" lang="ja-JP" altLang="en-US" dirty="0"/>
              <a:t>のドメイン名の後に</a:t>
            </a:r>
            <a:r>
              <a:rPr kumimoji="1" lang="en-US" altLang="ja-JP" dirty="0"/>
              <a:t>5</a:t>
            </a:r>
            <a:r>
              <a:rPr kumimoji="1" lang="ja-JP" altLang="en-US" dirty="0"/>
              <a:t>行目に指定した内容や</a:t>
            </a:r>
            <a:r>
              <a:rPr kumimoji="1" lang="en-US" altLang="ja-JP" dirty="0"/>
              <a:t>9</a:t>
            </a:r>
            <a:r>
              <a:rPr kumimoji="1" lang="ja-JP" altLang="en-US" dirty="0"/>
              <a:t>行目に指定した内容を入力してアクセスすると該当する関数が動きます。そのため、スラッシュ</a:t>
            </a:r>
            <a:r>
              <a:rPr kumimoji="1" lang="en-US" altLang="ja-JP" dirty="0"/>
              <a:t>a</a:t>
            </a:r>
            <a:r>
              <a:rPr kumimoji="1" lang="ja-JP" altLang="en-US" dirty="0"/>
              <a:t>だったら</a:t>
            </a:r>
            <a:r>
              <a:rPr kumimoji="1" lang="en-US" altLang="ja-JP" dirty="0"/>
              <a:t>6</a:t>
            </a:r>
            <a:r>
              <a:rPr kumimoji="1" lang="ja-JP" altLang="en-US" dirty="0"/>
              <a:t>行目の関数が動き、スラッシュ</a:t>
            </a:r>
            <a:r>
              <a:rPr kumimoji="1" lang="en-US" altLang="ja-JP" dirty="0"/>
              <a:t>b</a:t>
            </a:r>
            <a:r>
              <a:rPr kumimoji="1" lang="ja-JP" altLang="en-US" dirty="0"/>
              <a:t>だったら</a:t>
            </a:r>
            <a:r>
              <a:rPr kumimoji="1" lang="en-US" altLang="ja-JP" dirty="0"/>
              <a:t>10</a:t>
            </a:r>
            <a:r>
              <a:rPr kumimoji="1" lang="ja-JP" altLang="en-US" dirty="0"/>
              <a:t>行目の関数が動きます。</a:t>
            </a:r>
          </a:p>
        </p:txBody>
      </p:sp>
      <p:sp>
        <p:nvSpPr>
          <p:cNvPr id="4" name="スライド番号プレースホルダー 3"/>
          <p:cNvSpPr>
            <a:spLocks noGrp="1"/>
          </p:cNvSpPr>
          <p:nvPr>
            <p:ph type="sldNum" sz="quarter" idx="5"/>
          </p:nvPr>
        </p:nvSpPr>
        <p:spPr/>
        <p:txBody>
          <a:bodyPr/>
          <a:lstStyle/>
          <a:p>
            <a:fld id="{7DBF96BE-FEE9-49CC-84B4-2D99392CAF22}" type="slidenum">
              <a:rPr kumimoji="1" lang="ja-JP" altLang="en-US" smtClean="0"/>
              <a:t>11</a:t>
            </a:fld>
            <a:endParaRPr kumimoji="1" lang="ja-JP" altLang="en-US"/>
          </a:p>
        </p:txBody>
      </p:sp>
    </p:spTree>
    <p:extLst>
      <p:ext uri="{BB962C8B-B14F-4D97-AF65-F5344CB8AC3E}">
        <p14:creationId xmlns:p14="http://schemas.microsoft.com/office/powerpoint/2010/main" val="2415806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では、ここからは</a:t>
            </a:r>
            <a:r>
              <a:rPr kumimoji="1" lang="en-US" altLang="ja-JP" dirty="0"/>
              <a:t>web</a:t>
            </a:r>
            <a:r>
              <a:rPr kumimoji="1" lang="ja-JP" altLang="en-US" dirty="0"/>
              <a:t>サービスを作っていくうえでユーザが使いやすくなる機能や、開発者が実装しやすくなるための機能を紹介していきます。まず最初はリダイレクトです。これはアクセスされたときに別のページに移動する機能になります。これを使用する意図としては例えば</a:t>
            </a:r>
            <a:r>
              <a:rPr kumimoji="1" lang="en-US" altLang="ja-JP" dirty="0"/>
              <a:t>URL</a:t>
            </a:r>
            <a:r>
              <a:rPr kumimoji="1" lang="ja-JP" altLang="en-US" dirty="0"/>
              <a:t>がドメイン名だけの場合や、セキュリティ的に権限を持たないユーザがアクセスされたときに元のページに移動させるなどが理由で使われています。</a:t>
            </a:r>
          </a:p>
        </p:txBody>
      </p:sp>
      <p:sp>
        <p:nvSpPr>
          <p:cNvPr id="4" name="スライド番号プレースホルダー 3"/>
          <p:cNvSpPr>
            <a:spLocks noGrp="1"/>
          </p:cNvSpPr>
          <p:nvPr>
            <p:ph type="sldNum" sz="quarter" idx="5"/>
          </p:nvPr>
        </p:nvSpPr>
        <p:spPr/>
        <p:txBody>
          <a:bodyPr/>
          <a:lstStyle/>
          <a:p>
            <a:fld id="{7DBF96BE-FEE9-49CC-84B4-2D99392CAF22}" type="slidenum">
              <a:rPr kumimoji="1" lang="ja-JP" altLang="en-US" smtClean="0"/>
              <a:t>12</a:t>
            </a:fld>
            <a:endParaRPr kumimoji="1" lang="ja-JP" altLang="en-US"/>
          </a:p>
        </p:txBody>
      </p:sp>
    </p:spTree>
    <p:extLst>
      <p:ext uri="{BB962C8B-B14F-4D97-AF65-F5344CB8AC3E}">
        <p14:creationId xmlns:p14="http://schemas.microsoft.com/office/powerpoint/2010/main" val="66759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では実際にプログラムを実装してアクセスしてみましょう。作るプログラムはこのようになっています。作り終えて実行したらプログラムの上に載せていますローカルホスト</a:t>
            </a:r>
            <a:r>
              <a:rPr kumimoji="1" lang="en-US" altLang="ja-JP" dirty="0"/>
              <a:t>5000</a:t>
            </a:r>
            <a:r>
              <a:rPr kumimoji="1" lang="ja-JP" altLang="en-US" dirty="0"/>
              <a:t>番にアクセスしてみます。</a:t>
            </a:r>
          </a:p>
        </p:txBody>
      </p:sp>
      <p:sp>
        <p:nvSpPr>
          <p:cNvPr id="4" name="スライド番号プレースホルダー 3"/>
          <p:cNvSpPr>
            <a:spLocks noGrp="1"/>
          </p:cNvSpPr>
          <p:nvPr>
            <p:ph type="sldNum" sz="quarter" idx="5"/>
          </p:nvPr>
        </p:nvSpPr>
        <p:spPr/>
        <p:txBody>
          <a:bodyPr/>
          <a:lstStyle/>
          <a:p>
            <a:fld id="{7DBF96BE-FEE9-49CC-84B4-2D99392CAF22}" type="slidenum">
              <a:rPr kumimoji="1" lang="ja-JP" altLang="en-US" smtClean="0"/>
              <a:t>13</a:t>
            </a:fld>
            <a:endParaRPr kumimoji="1" lang="ja-JP" altLang="en-US"/>
          </a:p>
        </p:txBody>
      </p:sp>
    </p:spTree>
    <p:extLst>
      <p:ext uri="{BB962C8B-B14F-4D97-AF65-F5344CB8AC3E}">
        <p14:creationId xmlns:p14="http://schemas.microsoft.com/office/powerpoint/2010/main" val="2211120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ではアクセスしたときの</a:t>
            </a:r>
            <a:r>
              <a:rPr kumimoji="1" lang="en-US" altLang="ja-JP" dirty="0"/>
              <a:t>URL</a:t>
            </a:r>
            <a:r>
              <a:rPr kumimoji="1" lang="ja-JP" altLang="en-US" dirty="0"/>
              <a:t>に注目してみましょう。すると</a:t>
            </a:r>
            <a:r>
              <a:rPr kumimoji="1" lang="en-US" altLang="ja-JP" dirty="0"/>
              <a:t>URL</a:t>
            </a:r>
            <a:r>
              <a:rPr kumimoji="1" lang="ja-JP" altLang="en-US" dirty="0"/>
              <a:t>の末尾がハローワールドになっていることが分かります。</a:t>
            </a:r>
          </a:p>
        </p:txBody>
      </p:sp>
      <p:sp>
        <p:nvSpPr>
          <p:cNvPr id="4" name="スライド番号プレースホルダー 3"/>
          <p:cNvSpPr>
            <a:spLocks noGrp="1"/>
          </p:cNvSpPr>
          <p:nvPr>
            <p:ph type="sldNum" sz="quarter" idx="5"/>
          </p:nvPr>
        </p:nvSpPr>
        <p:spPr/>
        <p:txBody>
          <a:bodyPr/>
          <a:lstStyle/>
          <a:p>
            <a:fld id="{7DBF96BE-FEE9-49CC-84B4-2D99392CAF22}" type="slidenum">
              <a:rPr kumimoji="1" lang="ja-JP" altLang="en-US" smtClean="0"/>
              <a:t>14</a:t>
            </a:fld>
            <a:endParaRPr kumimoji="1" lang="ja-JP" altLang="en-US"/>
          </a:p>
        </p:txBody>
      </p:sp>
    </p:spTree>
    <p:extLst>
      <p:ext uri="{BB962C8B-B14F-4D97-AF65-F5344CB8AC3E}">
        <p14:creationId xmlns:p14="http://schemas.microsoft.com/office/powerpoint/2010/main" val="14985166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このプログラムのコードについてですが、一行目でインポートするものが一個増えていることが分かると思います。</a:t>
            </a:r>
            <a:r>
              <a:rPr kumimoji="1" lang="en-US" altLang="ja-JP" dirty="0"/>
              <a:t>7</a:t>
            </a:r>
            <a:r>
              <a:rPr kumimoji="1" lang="ja-JP" altLang="en-US" dirty="0"/>
              <a:t>行目ではこのリダイレクトを</a:t>
            </a:r>
            <a:r>
              <a:rPr kumimoji="1" lang="en-US" altLang="ja-JP" dirty="0"/>
              <a:t>return</a:t>
            </a:r>
            <a:r>
              <a:rPr kumimoji="1" lang="ja-JP" altLang="en-US" dirty="0"/>
              <a:t>に使うことでここで指定している場所にページが移動します。</a:t>
            </a:r>
          </a:p>
        </p:txBody>
      </p:sp>
      <p:sp>
        <p:nvSpPr>
          <p:cNvPr id="4" name="スライド番号プレースホルダー 3"/>
          <p:cNvSpPr>
            <a:spLocks noGrp="1"/>
          </p:cNvSpPr>
          <p:nvPr>
            <p:ph type="sldNum" sz="quarter" idx="5"/>
          </p:nvPr>
        </p:nvSpPr>
        <p:spPr/>
        <p:txBody>
          <a:bodyPr/>
          <a:lstStyle/>
          <a:p>
            <a:fld id="{7DBF96BE-FEE9-49CC-84B4-2D99392CAF22}" type="slidenum">
              <a:rPr kumimoji="1" lang="ja-JP" altLang="en-US" smtClean="0"/>
              <a:t>15</a:t>
            </a:fld>
            <a:endParaRPr kumimoji="1" lang="ja-JP" altLang="en-US"/>
          </a:p>
        </p:txBody>
      </p:sp>
    </p:spTree>
    <p:extLst>
      <p:ext uri="{BB962C8B-B14F-4D97-AF65-F5344CB8AC3E}">
        <p14:creationId xmlns:p14="http://schemas.microsoft.com/office/powerpoint/2010/main" val="3110567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それでは次にテンプレートの利用です。</a:t>
            </a:r>
            <a:r>
              <a:rPr kumimoji="1" lang="en-US" altLang="ja-JP" dirty="0"/>
              <a:t>Flask</a:t>
            </a:r>
            <a:r>
              <a:rPr kumimoji="1" lang="ja-JP" altLang="en-US" dirty="0"/>
              <a:t>に限らずサーバ側のプログラムは</a:t>
            </a:r>
            <a:r>
              <a:rPr kumimoji="1" lang="en-US" altLang="ja-JP" dirty="0"/>
              <a:t>web</a:t>
            </a:r>
            <a:r>
              <a:rPr kumimoji="1" lang="ja-JP" altLang="en-US" dirty="0"/>
              <a:t>ページの</a:t>
            </a:r>
            <a:r>
              <a:rPr kumimoji="1" lang="en-US" altLang="ja-JP" dirty="0"/>
              <a:t>HTML</a:t>
            </a:r>
            <a:r>
              <a:rPr kumimoji="1" lang="ja-JP" altLang="en-US" dirty="0"/>
              <a:t>を自動的に作ります。ここまでの内容であれば簡単</a:t>
            </a:r>
            <a:r>
              <a:rPr kumimoji="1" lang="en-US" altLang="ja-JP" dirty="0"/>
              <a:t>HTML</a:t>
            </a:r>
            <a:r>
              <a:rPr kumimoji="1" lang="ja-JP" altLang="en-US" dirty="0"/>
              <a:t>なので特に問題はありませんが、よく皆さんが目にするサービスのように色々な情報を</a:t>
            </a:r>
            <a:r>
              <a:rPr kumimoji="1" lang="en-US" altLang="ja-JP" dirty="0"/>
              <a:t>web</a:t>
            </a:r>
            <a:r>
              <a:rPr kumimoji="1" lang="ja-JP" altLang="en-US" dirty="0"/>
              <a:t>ページに載せようと思うと開発が遅くなる事や、少しコードを工夫しないとブラウザから</a:t>
            </a:r>
            <a:r>
              <a:rPr kumimoji="1" lang="en-US" altLang="ja-JP" dirty="0"/>
              <a:t>HTML</a:t>
            </a:r>
            <a:r>
              <a:rPr kumimoji="1" lang="ja-JP" altLang="en-US" dirty="0"/>
              <a:t>を出力した時に読みにくくなるなどの問題があります。そこで、テンプレートを用意することで必要最低限のコードで実装して簡単にデータを渡します。</a:t>
            </a:r>
          </a:p>
        </p:txBody>
      </p:sp>
      <p:sp>
        <p:nvSpPr>
          <p:cNvPr id="4" name="スライド番号プレースホルダー 3"/>
          <p:cNvSpPr>
            <a:spLocks noGrp="1"/>
          </p:cNvSpPr>
          <p:nvPr>
            <p:ph type="sldNum" sz="quarter" idx="5"/>
          </p:nvPr>
        </p:nvSpPr>
        <p:spPr/>
        <p:txBody>
          <a:bodyPr/>
          <a:lstStyle/>
          <a:p>
            <a:fld id="{7DBF96BE-FEE9-49CC-84B4-2D99392CAF22}" type="slidenum">
              <a:rPr kumimoji="1" lang="ja-JP" altLang="en-US" smtClean="0"/>
              <a:t>16</a:t>
            </a:fld>
            <a:endParaRPr kumimoji="1" lang="ja-JP" altLang="en-US"/>
          </a:p>
        </p:txBody>
      </p:sp>
    </p:spTree>
    <p:extLst>
      <p:ext uri="{BB962C8B-B14F-4D97-AF65-F5344CB8AC3E}">
        <p14:creationId xmlns:p14="http://schemas.microsoft.com/office/powerpoint/2010/main" val="1756017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ではそれを行うために</a:t>
            </a:r>
            <a:r>
              <a:rPr kumimoji="1" lang="en-US" altLang="ja-JP" dirty="0"/>
              <a:t>Python</a:t>
            </a:r>
            <a:r>
              <a:rPr kumimoji="1" lang="ja-JP" altLang="en-US" dirty="0"/>
              <a:t>ファイルと同じフォルダに</a:t>
            </a:r>
            <a:r>
              <a:rPr kumimoji="1" lang="en-US" altLang="ja-JP" dirty="0"/>
              <a:t>templates</a:t>
            </a:r>
            <a:r>
              <a:rPr kumimoji="1" lang="ja-JP" altLang="en-US" dirty="0"/>
              <a:t>というフォルダを作ってください。そして</a:t>
            </a:r>
            <a:r>
              <a:rPr kumimoji="1" lang="en-US" altLang="ja-JP" dirty="0"/>
              <a:t>templates</a:t>
            </a:r>
            <a:r>
              <a:rPr kumimoji="1" lang="ja-JP" altLang="en-US" dirty="0"/>
              <a:t>フォルダの中に</a:t>
            </a:r>
            <a:r>
              <a:rPr kumimoji="1" lang="en-US" altLang="ja-JP" dirty="0"/>
              <a:t>HTML</a:t>
            </a:r>
            <a:r>
              <a:rPr kumimoji="1" lang="ja-JP" altLang="en-US" dirty="0"/>
              <a:t>ファイルを作ります。ここでは次のページで使うプログラムに合わせて</a:t>
            </a:r>
            <a:r>
              <a:rPr kumimoji="1" lang="en-US" altLang="ja-JP" dirty="0"/>
              <a:t>template.html</a:t>
            </a:r>
            <a:r>
              <a:rPr kumimoji="1" lang="ja-JP" altLang="en-US" dirty="0"/>
              <a:t>という名前にしましょう。</a:t>
            </a:r>
          </a:p>
        </p:txBody>
      </p:sp>
      <p:sp>
        <p:nvSpPr>
          <p:cNvPr id="4" name="スライド番号プレースホルダー 3"/>
          <p:cNvSpPr>
            <a:spLocks noGrp="1"/>
          </p:cNvSpPr>
          <p:nvPr>
            <p:ph type="sldNum" sz="quarter" idx="5"/>
          </p:nvPr>
        </p:nvSpPr>
        <p:spPr/>
        <p:txBody>
          <a:bodyPr/>
          <a:lstStyle/>
          <a:p>
            <a:fld id="{7DBF96BE-FEE9-49CC-84B4-2D99392CAF22}" type="slidenum">
              <a:rPr kumimoji="1" lang="ja-JP" altLang="en-US" smtClean="0"/>
              <a:t>17</a:t>
            </a:fld>
            <a:endParaRPr kumimoji="1" lang="ja-JP" altLang="en-US"/>
          </a:p>
        </p:txBody>
      </p:sp>
    </p:spTree>
    <p:extLst>
      <p:ext uri="{BB962C8B-B14F-4D97-AF65-F5344CB8AC3E}">
        <p14:creationId xmlns:p14="http://schemas.microsoft.com/office/powerpoint/2010/main" val="40547508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a:t>
            </a:r>
            <a:r>
              <a:rPr kumimoji="1" lang="en-US" altLang="ja-JP" dirty="0"/>
              <a:t>template.html</a:t>
            </a:r>
            <a:r>
              <a:rPr kumimoji="1" lang="ja-JP" altLang="en-US" dirty="0"/>
              <a:t>と</a:t>
            </a:r>
            <a:r>
              <a:rPr kumimoji="1" lang="en-US" altLang="ja-JP" dirty="0"/>
              <a:t>Python</a:t>
            </a:r>
            <a:r>
              <a:rPr kumimoji="1" lang="ja-JP" altLang="en-US" dirty="0"/>
              <a:t>ファイルをこのように作り、実行してローカルホスト</a:t>
            </a:r>
            <a:r>
              <a:rPr kumimoji="1" lang="en-US" altLang="ja-JP" dirty="0"/>
              <a:t>5000</a:t>
            </a:r>
            <a:r>
              <a:rPr kumimoji="1" lang="ja-JP" altLang="en-US" dirty="0"/>
              <a:t>番にアクセスしてみましょう。</a:t>
            </a:r>
          </a:p>
        </p:txBody>
      </p:sp>
      <p:sp>
        <p:nvSpPr>
          <p:cNvPr id="4" name="スライド番号プレースホルダー 3"/>
          <p:cNvSpPr>
            <a:spLocks noGrp="1"/>
          </p:cNvSpPr>
          <p:nvPr>
            <p:ph type="sldNum" sz="quarter" idx="5"/>
          </p:nvPr>
        </p:nvSpPr>
        <p:spPr/>
        <p:txBody>
          <a:bodyPr/>
          <a:lstStyle/>
          <a:p>
            <a:fld id="{7DBF96BE-FEE9-49CC-84B4-2D99392CAF22}" type="slidenum">
              <a:rPr kumimoji="1" lang="ja-JP" altLang="en-US" smtClean="0"/>
              <a:t>18</a:t>
            </a:fld>
            <a:endParaRPr kumimoji="1" lang="ja-JP" altLang="en-US"/>
          </a:p>
        </p:txBody>
      </p:sp>
    </p:spTree>
    <p:extLst>
      <p:ext uri="{BB962C8B-B14F-4D97-AF65-F5344CB8AC3E}">
        <p14:creationId xmlns:p14="http://schemas.microsoft.com/office/powerpoint/2010/main" val="35811867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するとブラウザ画面ではこのように出力されます。さきほど</a:t>
            </a:r>
            <a:r>
              <a:rPr kumimoji="1" lang="en-US" altLang="ja-JP" dirty="0"/>
              <a:t>HTML</a:t>
            </a:r>
            <a:r>
              <a:rPr kumimoji="1" lang="ja-JP" altLang="en-US" dirty="0"/>
              <a:t>コードに波カッコで入れた内容が置き換わっていることが分かります。</a:t>
            </a:r>
          </a:p>
        </p:txBody>
      </p:sp>
      <p:sp>
        <p:nvSpPr>
          <p:cNvPr id="4" name="スライド番号プレースホルダー 3"/>
          <p:cNvSpPr>
            <a:spLocks noGrp="1"/>
          </p:cNvSpPr>
          <p:nvPr>
            <p:ph type="sldNum" sz="quarter" idx="5"/>
          </p:nvPr>
        </p:nvSpPr>
        <p:spPr/>
        <p:txBody>
          <a:bodyPr/>
          <a:lstStyle/>
          <a:p>
            <a:fld id="{7DBF96BE-FEE9-49CC-84B4-2D99392CAF22}" type="slidenum">
              <a:rPr kumimoji="1" lang="ja-JP" altLang="en-US" smtClean="0"/>
              <a:t>19</a:t>
            </a:fld>
            <a:endParaRPr kumimoji="1" lang="ja-JP" altLang="en-US"/>
          </a:p>
        </p:txBody>
      </p:sp>
    </p:spTree>
    <p:extLst>
      <p:ext uri="{BB962C8B-B14F-4D97-AF65-F5344CB8AC3E}">
        <p14:creationId xmlns:p14="http://schemas.microsoft.com/office/powerpoint/2010/main" val="4265165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内容はこのようになっています。まずフレームワークとはどういったものかを学び、次に本講座で使用する</a:t>
            </a:r>
            <a:r>
              <a:rPr kumimoji="1" lang="en-US" altLang="ja-JP" dirty="0"/>
              <a:t>Flask</a:t>
            </a:r>
            <a:r>
              <a:rPr kumimoji="1" lang="ja-JP" altLang="en-US" dirty="0"/>
              <a:t>というライブラリについてを説明します。そしてここから実際にプログラムを組んでいきます。まずは</a:t>
            </a:r>
            <a:r>
              <a:rPr kumimoji="1" lang="en-US" altLang="ja-JP" dirty="0"/>
              <a:t>Flask</a:t>
            </a:r>
            <a:r>
              <a:rPr kumimoji="1" lang="ja-JP" altLang="en-US" dirty="0"/>
              <a:t>の公式にあるクイックスタートから始め、簡単な</a:t>
            </a:r>
            <a:r>
              <a:rPr kumimoji="1" lang="en-US" altLang="ja-JP" dirty="0"/>
              <a:t>web</a:t>
            </a:r>
            <a:r>
              <a:rPr kumimoji="1" lang="ja-JP" altLang="en-US" dirty="0"/>
              <a:t>プログラミングを行います。その後、より本格的なサービスを作るための</a:t>
            </a:r>
            <a:r>
              <a:rPr kumimoji="1" lang="en-US" altLang="ja-JP" dirty="0"/>
              <a:t>Flask</a:t>
            </a:r>
            <a:r>
              <a:rPr kumimoji="1" lang="ja-JP" altLang="en-US" dirty="0"/>
              <a:t>や</a:t>
            </a:r>
            <a:r>
              <a:rPr kumimoji="1" lang="en-US" altLang="ja-JP" dirty="0"/>
              <a:t>Web</a:t>
            </a:r>
            <a:r>
              <a:rPr kumimoji="1" lang="ja-JP" altLang="en-US" dirty="0"/>
              <a:t>プログラミングの基礎となる部分をマンデイ来ます。</a:t>
            </a:r>
          </a:p>
        </p:txBody>
      </p:sp>
      <p:sp>
        <p:nvSpPr>
          <p:cNvPr id="4" name="スライド番号プレースホルダー 3"/>
          <p:cNvSpPr>
            <a:spLocks noGrp="1"/>
          </p:cNvSpPr>
          <p:nvPr>
            <p:ph type="sldNum" sz="quarter" idx="5"/>
          </p:nvPr>
        </p:nvSpPr>
        <p:spPr/>
        <p:txBody>
          <a:bodyPr/>
          <a:lstStyle/>
          <a:p>
            <a:fld id="{7DBF96BE-FEE9-49CC-84B4-2D99392CAF22}" type="slidenum">
              <a:rPr kumimoji="1" lang="ja-JP" altLang="en-US" smtClean="0"/>
              <a:t>2</a:t>
            </a:fld>
            <a:endParaRPr kumimoji="1" lang="ja-JP" altLang="en-US"/>
          </a:p>
        </p:txBody>
      </p:sp>
    </p:spTree>
    <p:extLst>
      <p:ext uri="{BB962C8B-B14F-4D97-AF65-F5344CB8AC3E}">
        <p14:creationId xmlns:p14="http://schemas.microsoft.com/office/powerpoint/2010/main" val="6469688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ではコードの中を見てみましょう。まず</a:t>
            </a:r>
            <a:r>
              <a:rPr kumimoji="1" lang="en-US" altLang="ja-JP" dirty="0"/>
              <a:t>Python</a:t>
            </a:r>
            <a:r>
              <a:rPr kumimoji="1" lang="ja-JP" altLang="en-US" dirty="0"/>
              <a:t>ファイルでは</a:t>
            </a:r>
            <a:r>
              <a:rPr kumimoji="1" lang="en-US" altLang="ja-JP" dirty="0" err="1"/>
              <a:t>render_template</a:t>
            </a:r>
            <a:r>
              <a:rPr kumimoji="1" lang="ja-JP" altLang="en-US" dirty="0"/>
              <a:t>をインポートしており、関数の</a:t>
            </a:r>
            <a:r>
              <a:rPr kumimoji="1" lang="en-US" altLang="ja-JP" dirty="0"/>
              <a:t>return</a:t>
            </a:r>
            <a:r>
              <a:rPr kumimoji="1" lang="ja-JP" altLang="en-US" dirty="0"/>
              <a:t>で</a:t>
            </a:r>
            <a:r>
              <a:rPr kumimoji="1" lang="en-US" altLang="ja-JP" dirty="0"/>
              <a:t>templates</a:t>
            </a:r>
            <a:r>
              <a:rPr kumimoji="1" lang="ja-JP" altLang="en-US" dirty="0"/>
              <a:t>フォルダの中の</a:t>
            </a:r>
            <a:r>
              <a:rPr kumimoji="1" lang="en-US" altLang="ja-JP" dirty="0"/>
              <a:t>HTML</a:t>
            </a:r>
            <a:r>
              <a:rPr kumimoji="1" lang="ja-JP" altLang="en-US" dirty="0"/>
              <a:t>ファイルを指定して、波カッコの中に入れた変数名に</a:t>
            </a:r>
            <a:r>
              <a:rPr kumimoji="1" lang="en-US" altLang="ja-JP" dirty="0" err="1"/>
              <a:t>render_template</a:t>
            </a:r>
            <a:r>
              <a:rPr kumimoji="1" lang="ja-JP" altLang="en-US" dirty="0"/>
              <a:t>の中から文字列を代入していることが分かります。この文字列を</a:t>
            </a:r>
            <a:r>
              <a:rPr kumimoji="1" lang="en-US" altLang="ja-JP" dirty="0"/>
              <a:t>HTML</a:t>
            </a:r>
            <a:r>
              <a:rPr kumimoji="1" lang="ja-JP" altLang="en-US" dirty="0"/>
              <a:t>ファイルに反映するのがテンプレートになります。</a:t>
            </a:r>
          </a:p>
        </p:txBody>
      </p:sp>
      <p:sp>
        <p:nvSpPr>
          <p:cNvPr id="4" name="スライド番号プレースホルダー 3"/>
          <p:cNvSpPr>
            <a:spLocks noGrp="1"/>
          </p:cNvSpPr>
          <p:nvPr>
            <p:ph type="sldNum" sz="quarter" idx="5"/>
          </p:nvPr>
        </p:nvSpPr>
        <p:spPr/>
        <p:txBody>
          <a:bodyPr/>
          <a:lstStyle/>
          <a:p>
            <a:fld id="{7DBF96BE-FEE9-49CC-84B4-2D99392CAF22}" type="slidenum">
              <a:rPr kumimoji="1" lang="ja-JP" altLang="en-US" smtClean="0"/>
              <a:t>20</a:t>
            </a:fld>
            <a:endParaRPr kumimoji="1" lang="ja-JP" altLang="en-US"/>
          </a:p>
        </p:txBody>
      </p:sp>
    </p:spTree>
    <p:extLst>
      <p:ext uri="{BB962C8B-B14F-4D97-AF65-F5344CB8AC3E}">
        <p14:creationId xmlns:p14="http://schemas.microsoft.com/office/powerpoint/2010/main" val="5939705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それでは次に画像ファイルの呼び出しを行います。</a:t>
            </a:r>
            <a:r>
              <a:rPr kumimoji="1" lang="en-US" altLang="ja-JP" dirty="0"/>
              <a:t>HTML</a:t>
            </a:r>
            <a:r>
              <a:rPr kumimoji="1" lang="ja-JP" altLang="en-US" dirty="0"/>
              <a:t>では画像の呼び出しに</a:t>
            </a:r>
            <a:r>
              <a:rPr kumimoji="1" lang="en-US" altLang="ja-JP" dirty="0"/>
              <a:t>HTML</a:t>
            </a:r>
            <a:r>
              <a:rPr kumimoji="1" lang="ja-JP" altLang="en-US" dirty="0"/>
              <a:t>ファイルを基準としてパスを指定することで画像をブラウザで表示することができましたが、</a:t>
            </a:r>
            <a:r>
              <a:rPr kumimoji="1" lang="en-US" altLang="ja-JP" dirty="0"/>
              <a:t>Flask</a:t>
            </a:r>
            <a:r>
              <a:rPr kumimoji="1" lang="ja-JP" altLang="en-US" dirty="0"/>
              <a:t>では画像を使用する時にパスの指定方法や画像の保存場所に決まりがあります。また、これは画像ファイルだけではなく、</a:t>
            </a:r>
            <a:r>
              <a:rPr kumimoji="1" lang="en-US" altLang="ja-JP" dirty="0"/>
              <a:t>JavaScript</a:t>
            </a:r>
            <a:r>
              <a:rPr kumimoji="1" lang="ja-JP" altLang="en-US" dirty="0"/>
              <a:t>や</a:t>
            </a:r>
            <a:r>
              <a:rPr kumimoji="1" lang="en-US" altLang="ja-JP" dirty="0"/>
              <a:t>CSS</a:t>
            </a:r>
            <a:r>
              <a:rPr kumimoji="1" lang="ja-JP" altLang="en-US" dirty="0"/>
              <a:t>など、</a:t>
            </a:r>
            <a:r>
              <a:rPr kumimoji="1" lang="en-US" altLang="ja-JP" dirty="0"/>
              <a:t>HTML</a:t>
            </a:r>
            <a:r>
              <a:rPr kumimoji="1" lang="ja-JP" altLang="en-US" dirty="0"/>
              <a:t>ファイルからファイルを指定する時についても画像と同様に保存場所とパスの指定方法が決まっています。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7DBF96BE-FEE9-49CC-84B4-2D99392CAF22}" type="slidenum">
              <a:rPr kumimoji="1" lang="ja-JP" altLang="en-US" smtClean="0"/>
              <a:t>21</a:t>
            </a:fld>
            <a:endParaRPr kumimoji="1" lang="ja-JP" altLang="en-US"/>
          </a:p>
        </p:txBody>
      </p:sp>
    </p:spTree>
    <p:extLst>
      <p:ext uri="{BB962C8B-B14F-4D97-AF65-F5344CB8AC3E}">
        <p14:creationId xmlns:p14="http://schemas.microsoft.com/office/powerpoint/2010/main" val="42600000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a:t>
            </a:r>
            <a:r>
              <a:rPr kumimoji="1" lang="en-US" altLang="ja-JP" dirty="0"/>
              <a:t>Python</a:t>
            </a:r>
            <a:r>
              <a:rPr kumimoji="1" lang="ja-JP" altLang="en-US" dirty="0"/>
              <a:t>ファイルと同じディレクトリに</a:t>
            </a:r>
            <a:r>
              <a:rPr kumimoji="1" lang="en-US" altLang="ja-JP" dirty="0"/>
              <a:t>static</a:t>
            </a:r>
            <a:r>
              <a:rPr kumimoji="1" lang="ja-JP" altLang="en-US" dirty="0"/>
              <a:t>というフォルダと、次のスライドで使う画像名と同じようにするため、</a:t>
            </a:r>
            <a:r>
              <a:rPr kumimoji="1" lang="en-US" altLang="ja-JP" dirty="0"/>
              <a:t>Python</a:t>
            </a:r>
            <a:r>
              <a:rPr kumimoji="1" lang="ja-JP" altLang="en-US" dirty="0"/>
              <a:t>ファイルと同じディレクトリと</a:t>
            </a:r>
            <a:r>
              <a:rPr kumimoji="1" lang="en-US" altLang="ja-JP" dirty="0"/>
              <a:t>static</a:t>
            </a:r>
            <a:r>
              <a:rPr kumimoji="1" lang="ja-JP" altLang="en-US" dirty="0"/>
              <a:t>フォルダの中に</a:t>
            </a:r>
            <a:r>
              <a:rPr kumimoji="1" lang="en-US" altLang="ja-JP" dirty="0"/>
              <a:t>sccess.png</a:t>
            </a:r>
            <a:r>
              <a:rPr kumimoji="1" lang="ja-JP" altLang="en-US" dirty="0"/>
              <a:t>という画像を入れましょう。画像はどのような画像でも表示できる画像なら問題ありません。</a:t>
            </a:r>
          </a:p>
        </p:txBody>
      </p:sp>
      <p:sp>
        <p:nvSpPr>
          <p:cNvPr id="4" name="スライド番号プレースホルダー 3"/>
          <p:cNvSpPr>
            <a:spLocks noGrp="1"/>
          </p:cNvSpPr>
          <p:nvPr>
            <p:ph type="sldNum" sz="quarter" idx="5"/>
          </p:nvPr>
        </p:nvSpPr>
        <p:spPr/>
        <p:txBody>
          <a:bodyPr/>
          <a:lstStyle/>
          <a:p>
            <a:fld id="{7DBF96BE-FEE9-49CC-84B4-2D99392CAF22}" type="slidenum">
              <a:rPr kumimoji="1" lang="ja-JP" altLang="en-US" smtClean="0"/>
              <a:t>22</a:t>
            </a:fld>
            <a:endParaRPr kumimoji="1" lang="ja-JP" altLang="en-US"/>
          </a:p>
        </p:txBody>
      </p:sp>
    </p:spTree>
    <p:extLst>
      <p:ext uri="{BB962C8B-B14F-4D97-AF65-F5344CB8AC3E}">
        <p14:creationId xmlns:p14="http://schemas.microsoft.com/office/powerpoint/2010/main" val="18641196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では実際にプログラムを実装します。こちらのプログラムを実装したら今までと同じくブラウザでローカルホスト</a:t>
            </a:r>
            <a:r>
              <a:rPr kumimoji="1" lang="en-US" altLang="ja-JP" dirty="0"/>
              <a:t>5000</a:t>
            </a:r>
            <a:r>
              <a:rPr kumimoji="1" lang="ja-JP" altLang="en-US" dirty="0"/>
              <a:t>番にアクセスしてください。</a:t>
            </a:r>
          </a:p>
        </p:txBody>
      </p:sp>
      <p:sp>
        <p:nvSpPr>
          <p:cNvPr id="4" name="スライド番号プレースホルダー 3"/>
          <p:cNvSpPr>
            <a:spLocks noGrp="1"/>
          </p:cNvSpPr>
          <p:nvPr>
            <p:ph type="sldNum" sz="quarter" idx="5"/>
          </p:nvPr>
        </p:nvSpPr>
        <p:spPr/>
        <p:txBody>
          <a:bodyPr/>
          <a:lstStyle/>
          <a:p>
            <a:fld id="{7DBF96BE-FEE9-49CC-84B4-2D99392CAF22}" type="slidenum">
              <a:rPr kumimoji="1" lang="ja-JP" altLang="en-US" smtClean="0"/>
              <a:t>23</a:t>
            </a:fld>
            <a:endParaRPr kumimoji="1" lang="ja-JP" altLang="en-US"/>
          </a:p>
        </p:txBody>
      </p:sp>
    </p:spTree>
    <p:extLst>
      <p:ext uri="{BB962C8B-B14F-4D97-AF65-F5344CB8AC3E}">
        <p14:creationId xmlns:p14="http://schemas.microsoft.com/office/powerpoint/2010/main" val="36536201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ブラウザでアクセスすると画像は皆さん違うと思いますが、このような結果になると思います。右の</a:t>
            </a:r>
            <a:r>
              <a:rPr kumimoji="1" lang="en-US" altLang="ja-JP" dirty="0"/>
              <a:t>HTML</a:t>
            </a:r>
            <a:r>
              <a:rPr kumimoji="1" lang="ja-JP" altLang="en-US" dirty="0"/>
              <a:t>と一緒に見て頂ければ分かると思いますが、</a:t>
            </a:r>
            <a:r>
              <a:rPr kumimoji="1" lang="en-US" altLang="ja-JP" dirty="0"/>
              <a:t>Python</a:t>
            </a:r>
            <a:r>
              <a:rPr kumimoji="1" lang="ja-JP" altLang="en-US" dirty="0"/>
              <a:t>ファイルと同じディレクトリに保存して</a:t>
            </a:r>
            <a:r>
              <a:rPr kumimoji="1" lang="en-US" altLang="ja-JP" dirty="0"/>
              <a:t>Python</a:t>
            </a:r>
            <a:r>
              <a:rPr kumimoji="1" lang="ja-JP" altLang="en-US" dirty="0"/>
              <a:t>ファイルを基準にしたパスでは画像を表示できませんが、</a:t>
            </a:r>
            <a:r>
              <a:rPr kumimoji="1" lang="en-US" altLang="ja-JP" dirty="0"/>
              <a:t>static</a:t>
            </a:r>
            <a:r>
              <a:rPr kumimoji="1" lang="ja-JP" altLang="en-US" dirty="0"/>
              <a:t>に画像ファイルを入れて画像を参照するパスを</a:t>
            </a:r>
            <a:r>
              <a:rPr kumimoji="1" lang="en-US" altLang="ja-JP" dirty="0"/>
              <a:t>static</a:t>
            </a:r>
            <a:r>
              <a:rPr kumimoji="1" lang="ja-JP" altLang="en-US" dirty="0"/>
              <a:t>フォルダを基準にした場合はアクセスできることが分かると思います。</a:t>
            </a:r>
          </a:p>
        </p:txBody>
      </p:sp>
      <p:sp>
        <p:nvSpPr>
          <p:cNvPr id="4" name="スライド番号プレースホルダー 3"/>
          <p:cNvSpPr>
            <a:spLocks noGrp="1"/>
          </p:cNvSpPr>
          <p:nvPr>
            <p:ph type="sldNum" sz="quarter" idx="5"/>
          </p:nvPr>
        </p:nvSpPr>
        <p:spPr/>
        <p:txBody>
          <a:bodyPr/>
          <a:lstStyle/>
          <a:p>
            <a:fld id="{7DBF96BE-FEE9-49CC-84B4-2D99392CAF22}" type="slidenum">
              <a:rPr kumimoji="1" lang="ja-JP" altLang="en-US" smtClean="0"/>
              <a:t>24</a:t>
            </a:fld>
            <a:endParaRPr kumimoji="1" lang="ja-JP" altLang="en-US"/>
          </a:p>
        </p:txBody>
      </p:sp>
    </p:spTree>
    <p:extLst>
      <p:ext uri="{BB962C8B-B14F-4D97-AF65-F5344CB8AC3E}">
        <p14:creationId xmlns:p14="http://schemas.microsoft.com/office/powerpoint/2010/main" val="15925488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それでは次にファイルの送信です。他の言語でやフレームワークで</a:t>
            </a:r>
            <a:r>
              <a:rPr kumimoji="1" lang="en-US" altLang="ja-JP" dirty="0"/>
              <a:t>PHP</a:t>
            </a:r>
            <a:r>
              <a:rPr kumimoji="1" lang="ja-JP" altLang="en-US" dirty="0"/>
              <a:t>や</a:t>
            </a:r>
            <a:r>
              <a:rPr kumimoji="1" lang="en-US" altLang="ja-JP" dirty="0"/>
              <a:t>JSP</a:t>
            </a:r>
            <a:r>
              <a:rPr kumimoji="1" lang="ja-JP" altLang="en-US" dirty="0"/>
              <a:t>というものだと</a:t>
            </a:r>
            <a:r>
              <a:rPr kumimoji="1" lang="en-US" altLang="ja-JP" dirty="0"/>
              <a:t>PHP</a:t>
            </a:r>
            <a:r>
              <a:rPr kumimoji="1" lang="ja-JP" altLang="en-US" dirty="0"/>
              <a:t>ファイルや</a:t>
            </a:r>
            <a:r>
              <a:rPr kumimoji="1" lang="en-US" altLang="ja-JP" dirty="0"/>
              <a:t>JSP</a:t>
            </a:r>
            <a:r>
              <a:rPr kumimoji="1" lang="ja-JP" altLang="en-US" dirty="0"/>
              <a:t>ファイルに直接アクセスしているため</a:t>
            </a:r>
            <a:r>
              <a:rPr kumimoji="1" lang="en-US" altLang="ja-JP" dirty="0"/>
              <a:t>a</a:t>
            </a:r>
            <a:r>
              <a:rPr kumimoji="1" lang="ja-JP" altLang="en-US" dirty="0"/>
              <a:t>タグでファイルの</a:t>
            </a:r>
            <a:r>
              <a:rPr kumimoji="1" lang="en-US" altLang="ja-JP" dirty="0"/>
              <a:t>URL</a:t>
            </a:r>
            <a:r>
              <a:rPr kumimoji="1" lang="ja-JP" altLang="en-US" dirty="0"/>
              <a:t>を指定すればファイルをユーザに送信することができますが、</a:t>
            </a:r>
            <a:r>
              <a:rPr kumimoji="1" lang="en-US" altLang="ja-JP" dirty="0"/>
              <a:t>Flask</a:t>
            </a:r>
            <a:r>
              <a:rPr kumimoji="1" lang="ja-JP" altLang="en-US" dirty="0"/>
              <a:t>では実行ファイルをユーザがブラウザで開くわけではないので</a:t>
            </a:r>
            <a:r>
              <a:rPr kumimoji="1" lang="en-US" altLang="ja-JP" dirty="0"/>
              <a:t>Flask</a:t>
            </a:r>
            <a:r>
              <a:rPr kumimoji="1" lang="ja-JP" altLang="en-US" dirty="0"/>
              <a:t>にあるファイル送信機能を使ってファイルを送信します。</a:t>
            </a:r>
          </a:p>
        </p:txBody>
      </p:sp>
      <p:sp>
        <p:nvSpPr>
          <p:cNvPr id="4" name="スライド番号プレースホルダー 3"/>
          <p:cNvSpPr>
            <a:spLocks noGrp="1"/>
          </p:cNvSpPr>
          <p:nvPr>
            <p:ph type="sldNum" sz="quarter" idx="5"/>
          </p:nvPr>
        </p:nvSpPr>
        <p:spPr/>
        <p:txBody>
          <a:bodyPr/>
          <a:lstStyle/>
          <a:p>
            <a:fld id="{7DBF96BE-FEE9-49CC-84B4-2D99392CAF22}" type="slidenum">
              <a:rPr kumimoji="1" lang="ja-JP" altLang="en-US" smtClean="0"/>
              <a:t>25</a:t>
            </a:fld>
            <a:endParaRPr kumimoji="1" lang="ja-JP" altLang="en-US"/>
          </a:p>
        </p:txBody>
      </p:sp>
    </p:spTree>
    <p:extLst>
      <p:ext uri="{BB962C8B-B14F-4D97-AF65-F5344CB8AC3E}">
        <p14:creationId xmlns:p14="http://schemas.microsoft.com/office/powerpoint/2010/main" val="11889678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ではフォルダの構成ですが、</a:t>
            </a:r>
            <a:r>
              <a:rPr kumimoji="1" lang="en-US" altLang="ja-JP" dirty="0"/>
              <a:t>Python</a:t>
            </a:r>
            <a:r>
              <a:rPr kumimoji="1" lang="ja-JP" altLang="en-US" dirty="0"/>
              <a:t>ファイルと同じフォルダに何らかのファイルを置きます。ファイルとファイル名は何でもいいのですが、同様に次のスライドのプログラムを使うのでファイル名は</a:t>
            </a:r>
            <a:r>
              <a:rPr kumimoji="1" lang="en-US" altLang="ja-JP" dirty="0"/>
              <a:t>success.pdf</a:t>
            </a:r>
            <a:r>
              <a:rPr kumimoji="1" lang="ja-JP" altLang="en-US" dirty="0"/>
              <a:t>にしてください。</a:t>
            </a:r>
          </a:p>
        </p:txBody>
      </p:sp>
      <p:sp>
        <p:nvSpPr>
          <p:cNvPr id="4" name="スライド番号プレースホルダー 3"/>
          <p:cNvSpPr>
            <a:spLocks noGrp="1"/>
          </p:cNvSpPr>
          <p:nvPr>
            <p:ph type="sldNum" sz="quarter" idx="5"/>
          </p:nvPr>
        </p:nvSpPr>
        <p:spPr/>
        <p:txBody>
          <a:bodyPr/>
          <a:lstStyle/>
          <a:p>
            <a:fld id="{7DBF96BE-FEE9-49CC-84B4-2D99392CAF22}" type="slidenum">
              <a:rPr kumimoji="1" lang="ja-JP" altLang="en-US" smtClean="0"/>
              <a:t>26</a:t>
            </a:fld>
            <a:endParaRPr kumimoji="1" lang="ja-JP" altLang="en-US"/>
          </a:p>
        </p:txBody>
      </p:sp>
    </p:spTree>
    <p:extLst>
      <p:ext uri="{BB962C8B-B14F-4D97-AF65-F5344CB8AC3E}">
        <p14:creationId xmlns:p14="http://schemas.microsoft.com/office/powerpoint/2010/main" val="31199545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ではこちらのプログラムを実装してください。実装をし終えたらブラウザでローカルホスト</a:t>
            </a:r>
            <a:r>
              <a:rPr kumimoji="1" lang="en-US" altLang="ja-JP" dirty="0"/>
              <a:t>5000</a:t>
            </a:r>
            <a:r>
              <a:rPr kumimoji="1" lang="ja-JP" altLang="en-US" dirty="0"/>
              <a:t>番にアクセスしてみましょう</a:t>
            </a:r>
          </a:p>
        </p:txBody>
      </p:sp>
      <p:sp>
        <p:nvSpPr>
          <p:cNvPr id="4" name="スライド番号プレースホルダー 3"/>
          <p:cNvSpPr>
            <a:spLocks noGrp="1"/>
          </p:cNvSpPr>
          <p:nvPr>
            <p:ph type="sldNum" sz="quarter" idx="5"/>
          </p:nvPr>
        </p:nvSpPr>
        <p:spPr/>
        <p:txBody>
          <a:bodyPr/>
          <a:lstStyle/>
          <a:p>
            <a:fld id="{7DBF96BE-FEE9-49CC-84B4-2D99392CAF22}" type="slidenum">
              <a:rPr kumimoji="1" lang="ja-JP" altLang="en-US" smtClean="0"/>
              <a:t>27</a:t>
            </a:fld>
            <a:endParaRPr kumimoji="1" lang="ja-JP" altLang="en-US"/>
          </a:p>
        </p:txBody>
      </p:sp>
    </p:spTree>
    <p:extLst>
      <p:ext uri="{BB962C8B-B14F-4D97-AF65-F5344CB8AC3E}">
        <p14:creationId xmlns:p14="http://schemas.microsoft.com/office/powerpoint/2010/main" val="17481928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アクセスするとこのようにリンク付きテキストが表示されます。ここでリンクをクリックすると</a:t>
            </a:r>
            <a:r>
              <a:rPr kumimoji="1" lang="en-US" altLang="ja-JP" dirty="0"/>
              <a:t>PDF</a:t>
            </a:r>
            <a:r>
              <a:rPr kumimoji="1" lang="ja-JP" altLang="en-US" dirty="0"/>
              <a:t>ファイルが見れるようになります。</a:t>
            </a:r>
            <a:endParaRPr kumimoji="1" lang="en-US" altLang="ja-JP" dirty="0"/>
          </a:p>
        </p:txBody>
      </p:sp>
      <p:sp>
        <p:nvSpPr>
          <p:cNvPr id="4" name="スライド番号プレースホルダー 3"/>
          <p:cNvSpPr>
            <a:spLocks noGrp="1"/>
          </p:cNvSpPr>
          <p:nvPr>
            <p:ph type="sldNum" sz="quarter" idx="5"/>
          </p:nvPr>
        </p:nvSpPr>
        <p:spPr/>
        <p:txBody>
          <a:bodyPr/>
          <a:lstStyle/>
          <a:p>
            <a:fld id="{7DBF96BE-FEE9-49CC-84B4-2D99392CAF22}" type="slidenum">
              <a:rPr kumimoji="1" lang="ja-JP" altLang="en-US" smtClean="0"/>
              <a:t>28</a:t>
            </a:fld>
            <a:endParaRPr kumimoji="1" lang="ja-JP" altLang="en-US"/>
          </a:p>
        </p:txBody>
      </p:sp>
    </p:spTree>
    <p:extLst>
      <p:ext uri="{BB962C8B-B14F-4D97-AF65-F5344CB8AC3E}">
        <p14:creationId xmlns:p14="http://schemas.microsoft.com/office/powerpoint/2010/main" val="16539457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それではプログラムについて説明します。</a:t>
            </a:r>
            <a:r>
              <a:rPr kumimoji="1" lang="en-US" altLang="ja-JP" dirty="0"/>
              <a:t>Flask</a:t>
            </a:r>
            <a:r>
              <a:rPr kumimoji="1" lang="ja-JP" altLang="en-US" dirty="0"/>
              <a:t>でファイルを送信する時は</a:t>
            </a:r>
            <a:r>
              <a:rPr kumimoji="1" lang="en-US" altLang="ja-JP" dirty="0"/>
              <a:t>1</a:t>
            </a:r>
            <a:r>
              <a:rPr kumimoji="1" lang="ja-JP" altLang="en-US" dirty="0"/>
              <a:t>行目にあります</a:t>
            </a:r>
            <a:r>
              <a:rPr kumimoji="1" lang="en-US" altLang="ja-JP" dirty="0" err="1"/>
              <a:t>send_file</a:t>
            </a:r>
            <a:r>
              <a:rPr kumimoji="1" lang="ja-JP" altLang="en-US" dirty="0"/>
              <a:t>をインポートします。そして</a:t>
            </a:r>
            <a:r>
              <a:rPr kumimoji="1" lang="en-US" altLang="ja-JP" dirty="0"/>
              <a:t>9</a:t>
            </a:r>
            <a:r>
              <a:rPr kumimoji="1" lang="ja-JP" altLang="en-US" dirty="0"/>
              <a:t>行目にダウンロード用の</a:t>
            </a:r>
            <a:r>
              <a:rPr kumimoji="1" lang="en-US" altLang="ja-JP" dirty="0"/>
              <a:t>URL</a:t>
            </a:r>
            <a:r>
              <a:rPr kumimoji="1" lang="ja-JP" altLang="en-US" dirty="0"/>
              <a:t>を記述してダウンロードの機能の関数では</a:t>
            </a:r>
            <a:r>
              <a:rPr kumimoji="1" lang="en-US" altLang="ja-JP" dirty="0"/>
              <a:t>return</a:t>
            </a:r>
            <a:r>
              <a:rPr kumimoji="1" lang="ja-JP" altLang="en-US" dirty="0"/>
              <a:t>に</a:t>
            </a:r>
            <a:r>
              <a:rPr kumimoji="1" lang="en-US" altLang="ja-JP" dirty="0" err="1"/>
              <a:t>send_file</a:t>
            </a:r>
            <a:r>
              <a:rPr kumimoji="1" lang="ja-JP" altLang="en-US" dirty="0"/>
              <a:t>を使い、</a:t>
            </a:r>
            <a:r>
              <a:rPr kumimoji="1" lang="en-US" altLang="ja-JP" dirty="0"/>
              <a:t>Python</a:t>
            </a:r>
            <a:r>
              <a:rPr kumimoji="1" lang="ja-JP" altLang="en-US" dirty="0"/>
              <a:t>ファイルを基準にパスを入力します。こうすることでファイルを送信できます。また、</a:t>
            </a:r>
            <a:r>
              <a:rPr kumimoji="1" lang="en-US" altLang="ja-JP" dirty="0"/>
              <a:t>PDF</a:t>
            </a:r>
            <a:r>
              <a:rPr kumimoji="1" lang="ja-JP" altLang="en-US" dirty="0"/>
              <a:t>や画像、テキストデータは基本的にブラウザで表示できるのでブラウザで見ることになりますが、ブラウザで見れないファイルの場合はダウンロードのダイアログが出てきて実際にダウンロードを行います。</a:t>
            </a:r>
          </a:p>
        </p:txBody>
      </p:sp>
      <p:sp>
        <p:nvSpPr>
          <p:cNvPr id="4" name="スライド番号プレースホルダー 3"/>
          <p:cNvSpPr>
            <a:spLocks noGrp="1"/>
          </p:cNvSpPr>
          <p:nvPr>
            <p:ph type="sldNum" sz="quarter" idx="5"/>
          </p:nvPr>
        </p:nvSpPr>
        <p:spPr/>
        <p:txBody>
          <a:bodyPr/>
          <a:lstStyle/>
          <a:p>
            <a:fld id="{7DBF96BE-FEE9-49CC-84B4-2D99392CAF22}" type="slidenum">
              <a:rPr kumimoji="1" lang="ja-JP" altLang="en-US" smtClean="0"/>
              <a:t>29</a:t>
            </a:fld>
            <a:endParaRPr kumimoji="1" lang="ja-JP" altLang="en-US"/>
          </a:p>
        </p:txBody>
      </p:sp>
    </p:spTree>
    <p:extLst>
      <p:ext uri="{BB962C8B-B14F-4D97-AF65-F5344CB8AC3E}">
        <p14:creationId xmlns:p14="http://schemas.microsoft.com/office/powerpoint/2010/main" val="1196586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ではまず</a:t>
            </a:r>
            <a:r>
              <a:rPr kumimoji="1" lang="en-US" altLang="ja-JP" dirty="0"/>
              <a:t>web</a:t>
            </a:r>
            <a:r>
              <a:rPr kumimoji="1" lang="ja-JP" altLang="en-US" dirty="0"/>
              <a:t>フレームワークです。</a:t>
            </a:r>
            <a:r>
              <a:rPr kumimoji="1" lang="en-US" altLang="ja-JP" dirty="0"/>
              <a:t>Web</a:t>
            </a:r>
            <a:r>
              <a:rPr kumimoji="1" lang="ja-JP" altLang="en-US" dirty="0"/>
              <a:t>フレームワークというのは高度な機能を持つ</a:t>
            </a:r>
            <a:r>
              <a:rPr kumimoji="1" lang="en-US" altLang="ja-JP" dirty="0"/>
              <a:t>web</a:t>
            </a:r>
            <a:r>
              <a:rPr kumimoji="1" lang="ja-JP" altLang="en-US" dirty="0"/>
              <a:t>サービスとなる</a:t>
            </a:r>
            <a:r>
              <a:rPr kumimoji="1" lang="en-US" altLang="ja-JP" dirty="0"/>
              <a:t>web</a:t>
            </a:r>
            <a:r>
              <a:rPr kumimoji="1" lang="ja-JP" altLang="en-US" dirty="0"/>
              <a:t>アプリケーションやそのシステム開発をするために必要な機能があらかじめ入っている骨格ということですが、簡単に言えば</a:t>
            </a:r>
            <a:r>
              <a:rPr kumimoji="1" lang="en-US" altLang="ja-JP" dirty="0"/>
              <a:t>web</a:t>
            </a:r>
            <a:r>
              <a:rPr kumimoji="1" lang="ja-JP" altLang="en-US" dirty="0"/>
              <a:t>サービスを作るのに必要な機能のセットだと思ってください。具体的にどういうものがあるかというと、</a:t>
            </a:r>
            <a:r>
              <a:rPr kumimoji="1" lang="en-US" altLang="ja-JP" dirty="0"/>
              <a:t>Python</a:t>
            </a:r>
            <a:r>
              <a:rPr kumimoji="1" lang="ja-JP" altLang="en-US" dirty="0"/>
              <a:t>ではまず今回使用する</a:t>
            </a:r>
            <a:r>
              <a:rPr kumimoji="1" lang="en-US" altLang="ja-JP" dirty="0"/>
              <a:t>Flask</a:t>
            </a:r>
            <a:r>
              <a:rPr kumimoji="1" lang="ja-JP" altLang="en-US" dirty="0"/>
              <a:t>、また多くの機能を持っているフルスタックなフレームワークのジャンゴ、他の言語だと昔から非常に人気のある</a:t>
            </a:r>
            <a:r>
              <a:rPr kumimoji="1" lang="en-US" altLang="ja-JP" dirty="0"/>
              <a:t>Apache</a:t>
            </a:r>
            <a:r>
              <a:rPr kumimoji="1" lang="ja-JP" altLang="en-US" dirty="0"/>
              <a:t>、昨今人気がある</a:t>
            </a:r>
            <a:r>
              <a:rPr kumimoji="1" lang="en-US" altLang="ja-JP" dirty="0"/>
              <a:t>Ruby</a:t>
            </a:r>
            <a:r>
              <a:rPr kumimoji="1" lang="ja-JP" altLang="en-US" dirty="0"/>
              <a:t>という言語で使う</a:t>
            </a:r>
            <a:r>
              <a:rPr kumimoji="1" lang="en-US" altLang="ja-JP" dirty="0"/>
              <a:t>Rails</a:t>
            </a:r>
            <a:r>
              <a:rPr kumimoji="1" lang="ja-JP" altLang="en-US" dirty="0"/>
              <a:t>、また本来はフロント向け言語の</a:t>
            </a:r>
            <a:r>
              <a:rPr kumimoji="1" lang="en-US" altLang="ja-JP" dirty="0"/>
              <a:t>JavaScript</a:t>
            </a:r>
            <a:r>
              <a:rPr kumimoji="1" lang="ja-JP" altLang="en-US" dirty="0"/>
              <a:t>で</a:t>
            </a:r>
            <a:r>
              <a:rPr kumimoji="1" lang="en-US" altLang="ja-JP" dirty="0"/>
              <a:t>Vue.js</a:t>
            </a:r>
            <a:r>
              <a:rPr kumimoji="1" lang="ja-JP" altLang="en-US" dirty="0"/>
              <a:t>やリアクトなどが</a:t>
            </a:r>
            <a:r>
              <a:rPr kumimoji="1" lang="en-US" altLang="ja-JP" dirty="0"/>
              <a:t>web</a:t>
            </a:r>
            <a:r>
              <a:rPr kumimoji="1" lang="ja-JP" altLang="en-US" dirty="0"/>
              <a:t>フレームワークとしては有名です。</a:t>
            </a:r>
          </a:p>
        </p:txBody>
      </p:sp>
      <p:sp>
        <p:nvSpPr>
          <p:cNvPr id="4" name="スライド番号プレースホルダー 3"/>
          <p:cNvSpPr>
            <a:spLocks noGrp="1"/>
          </p:cNvSpPr>
          <p:nvPr>
            <p:ph type="sldNum" sz="quarter" idx="5"/>
          </p:nvPr>
        </p:nvSpPr>
        <p:spPr/>
        <p:txBody>
          <a:bodyPr/>
          <a:lstStyle/>
          <a:p>
            <a:fld id="{7DBF96BE-FEE9-49CC-84B4-2D99392CAF22}" type="slidenum">
              <a:rPr kumimoji="1" lang="ja-JP" altLang="en-US" smtClean="0"/>
              <a:t>3</a:t>
            </a:fld>
            <a:endParaRPr kumimoji="1" lang="ja-JP" altLang="en-US"/>
          </a:p>
        </p:txBody>
      </p:sp>
    </p:spTree>
    <p:extLst>
      <p:ext uri="{BB962C8B-B14F-4D97-AF65-F5344CB8AC3E}">
        <p14:creationId xmlns:p14="http://schemas.microsoft.com/office/powerpoint/2010/main" val="24634423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それでは最後に纏めです。まず</a:t>
            </a:r>
            <a:r>
              <a:rPr kumimoji="1" lang="en-US" altLang="ja-JP" dirty="0"/>
              <a:t>web</a:t>
            </a:r>
            <a:r>
              <a:rPr kumimoji="1" lang="ja-JP" altLang="en-US" dirty="0"/>
              <a:t>フレームワークは</a:t>
            </a:r>
            <a:r>
              <a:rPr kumimoji="1" lang="en-US" altLang="ja-JP" dirty="0"/>
              <a:t>web</a:t>
            </a:r>
            <a:r>
              <a:rPr kumimoji="1" lang="ja-JP" altLang="en-US" dirty="0"/>
              <a:t>サービス提供に必要な機能のセットになります。次にテンプレートを使うときは</a:t>
            </a:r>
            <a:r>
              <a:rPr kumimoji="1" lang="en-US" altLang="ja-JP" dirty="0" err="1"/>
              <a:t>render_template</a:t>
            </a:r>
            <a:r>
              <a:rPr kumimoji="1" lang="ja-JP" altLang="en-US" dirty="0"/>
              <a:t>をインポートして</a:t>
            </a:r>
            <a:r>
              <a:rPr kumimoji="1" lang="en-US" altLang="ja-JP" dirty="0"/>
              <a:t>templates</a:t>
            </a:r>
            <a:r>
              <a:rPr kumimoji="1" lang="ja-JP" altLang="en-US" dirty="0"/>
              <a:t>フォルダに</a:t>
            </a:r>
            <a:r>
              <a:rPr kumimoji="1" lang="en-US" altLang="ja-JP" dirty="0"/>
              <a:t>HTML</a:t>
            </a:r>
            <a:r>
              <a:rPr kumimoji="1" lang="ja-JP" altLang="en-US" dirty="0"/>
              <a:t>を保存してそれを活用します。また、</a:t>
            </a:r>
            <a:r>
              <a:rPr kumimoji="1" lang="en-US" altLang="ja-JP" dirty="0"/>
              <a:t>HTML</a:t>
            </a:r>
            <a:r>
              <a:rPr kumimoji="1" lang="ja-JP" altLang="en-US" dirty="0"/>
              <a:t>からファイルを指定する時は</a:t>
            </a:r>
            <a:r>
              <a:rPr kumimoji="1" lang="en-US" altLang="ja-JP" dirty="0"/>
              <a:t>static</a:t>
            </a:r>
            <a:r>
              <a:rPr kumimoji="1" lang="ja-JP" altLang="en-US" dirty="0"/>
              <a:t>フォルダに入れてパスは</a:t>
            </a:r>
            <a:r>
              <a:rPr kumimoji="1" lang="en-US" altLang="ja-JP" dirty="0"/>
              <a:t>static</a:t>
            </a:r>
            <a:r>
              <a:rPr kumimoji="1" lang="ja-JP" altLang="en-US" dirty="0"/>
              <a:t>フォルダを基準に指定します。最後にファイルを送信する時は</a:t>
            </a:r>
            <a:r>
              <a:rPr kumimoji="1" lang="en-US" altLang="ja-JP" dirty="0" err="1"/>
              <a:t>send_file</a:t>
            </a:r>
            <a:r>
              <a:rPr kumimoji="1" lang="ja-JP" altLang="en-US" dirty="0"/>
              <a:t>を使用します。この時は</a:t>
            </a:r>
            <a:r>
              <a:rPr kumimoji="1" lang="en-US" altLang="ja-JP" dirty="0"/>
              <a:t>Python</a:t>
            </a:r>
            <a:r>
              <a:rPr kumimoji="1" lang="ja-JP" altLang="en-US" dirty="0"/>
              <a:t>ファイルを基準にパスを指定します。それではご視聴ありがとうございました。次回は</a:t>
            </a:r>
            <a:r>
              <a:rPr kumimoji="1" lang="en-US" altLang="ja-JP" dirty="0"/>
              <a:t>web</a:t>
            </a:r>
            <a:r>
              <a:rPr kumimoji="1" lang="ja-JP" altLang="en-US" dirty="0"/>
              <a:t>サービスを円滑に運用するのに必要なデータの送信を学んでいきます。</a:t>
            </a:r>
          </a:p>
        </p:txBody>
      </p:sp>
      <p:sp>
        <p:nvSpPr>
          <p:cNvPr id="4" name="スライド番号プレースホルダー 3"/>
          <p:cNvSpPr>
            <a:spLocks noGrp="1"/>
          </p:cNvSpPr>
          <p:nvPr>
            <p:ph type="sldNum" sz="quarter" idx="5"/>
          </p:nvPr>
        </p:nvSpPr>
        <p:spPr/>
        <p:txBody>
          <a:bodyPr/>
          <a:lstStyle/>
          <a:p>
            <a:fld id="{7DBF96BE-FEE9-49CC-84B4-2D99392CAF22}" type="slidenum">
              <a:rPr kumimoji="1" lang="ja-JP" altLang="en-US" smtClean="0"/>
              <a:t>30</a:t>
            </a:fld>
            <a:endParaRPr kumimoji="1" lang="ja-JP" altLang="en-US"/>
          </a:p>
        </p:txBody>
      </p:sp>
    </p:spTree>
    <p:extLst>
      <p:ext uri="{BB962C8B-B14F-4D97-AF65-F5344CB8AC3E}">
        <p14:creationId xmlns:p14="http://schemas.microsoft.com/office/powerpoint/2010/main" val="2769490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a:t>
            </a:r>
            <a:r>
              <a:rPr kumimoji="1" lang="en-US" altLang="ja-JP" dirty="0"/>
              <a:t>Web</a:t>
            </a:r>
            <a:r>
              <a:rPr kumimoji="1" lang="ja-JP" altLang="en-US" dirty="0"/>
              <a:t>フレームワークとして本講座で利用する</a:t>
            </a:r>
            <a:r>
              <a:rPr kumimoji="1" lang="en-US" altLang="ja-JP" dirty="0"/>
              <a:t>Flask</a:t>
            </a:r>
            <a:r>
              <a:rPr kumimoji="1" lang="ja-JP" altLang="en-US" dirty="0"/>
              <a:t>について説明します。</a:t>
            </a:r>
            <a:r>
              <a:rPr kumimoji="1" lang="en-US" altLang="ja-JP" dirty="0"/>
              <a:t>Flask</a:t>
            </a:r>
            <a:r>
              <a:rPr kumimoji="1" lang="ja-JP" altLang="en-US" dirty="0"/>
              <a:t>は</a:t>
            </a:r>
            <a:r>
              <a:rPr kumimoji="1" lang="en-US" altLang="ja-JP" dirty="0"/>
              <a:t>Python</a:t>
            </a:r>
            <a:r>
              <a:rPr kumimoji="1" lang="ja-JP" altLang="en-US" dirty="0"/>
              <a:t>で使用できる軽量な</a:t>
            </a:r>
            <a:r>
              <a:rPr kumimoji="1" lang="en-US" altLang="ja-JP" dirty="0"/>
              <a:t>web</a:t>
            </a:r>
            <a:r>
              <a:rPr kumimoji="1" lang="ja-JP" altLang="en-US" dirty="0"/>
              <a:t>サービスフレームワークです。そのため機能は必要最低限なので色々と機能を設けたいなら他のライブラリなどを使う必要がありますが、一方で動作が比較的軽いというメリットがあります。今回あえて</a:t>
            </a:r>
            <a:r>
              <a:rPr kumimoji="1" lang="en-US" altLang="ja-JP" dirty="0"/>
              <a:t>Flask</a:t>
            </a:r>
            <a:r>
              <a:rPr kumimoji="1" lang="ja-JP" altLang="en-US" dirty="0"/>
              <a:t>を使用する理由としては</a:t>
            </a:r>
            <a:r>
              <a:rPr kumimoji="1" lang="en-US" altLang="ja-JP" dirty="0"/>
              <a:t>web</a:t>
            </a:r>
            <a:r>
              <a:rPr kumimoji="1" lang="ja-JP" altLang="en-US" dirty="0"/>
              <a:t>サービスの仕組みそのものを学ぶ事が目的であるため例えば今後やりますが、データベースならデータベースの動かし方であったり脆弱性対策、あるいは</a:t>
            </a:r>
            <a:r>
              <a:rPr kumimoji="1" lang="en-US" altLang="ja-JP" dirty="0"/>
              <a:t>API</a:t>
            </a:r>
            <a:r>
              <a:rPr kumimoji="1" lang="ja-JP" altLang="en-US" dirty="0"/>
              <a:t>などの利活用を体系的に理解するために機能を多く持っているフレームワークよりも</a:t>
            </a:r>
            <a:r>
              <a:rPr kumimoji="1" lang="en-US" altLang="ja-JP" dirty="0"/>
              <a:t>Flask</a:t>
            </a:r>
            <a:r>
              <a:rPr kumimoji="1" lang="ja-JP" altLang="en-US" dirty="0"/>
              <a:t>のように機能を限定している方がより深く学べますためになります。</a:t>
            </a:r>
          </a:p>
        </p:txBody>
      </p:sp>
      <p:sp>
        <p:nvSpPr>
          <p:cNvPr id="4" name="スライド番号プレースホルダー 3"/>
          <p:cNvSpPr>
            <a:spLocks noGrp="1"/>
          </p:cNvSpPr>
          <p:nvPr>
            <p:ph type="sldNum" sz="quarter" idx="5"/>
          </p:nvPr>
        </p:nvSpPr>
        <p:spPr/>
        <p:txBody>
          <a:bodyPr/>
          <a:lstStyle/>
          <a:p>
            <a:fld id="{7DBF96BE-FEE9-49CC-84B4-2D99392CAF22}" type="slidenum">
              <a:rPr kumimoji="1" lang="ja-JP" altLang="en-US" smtClean="0"/>
              <a:t>4</a:t>
            </a:fld>
            <a:endParaRPr kumimoji="1" lang="ja-JP" altLang="en-US"/>
          </a:p>
        </p:txBody>
      </p:sp>
    </p:spTree>
    <p:extLst>
      <p:ext uri="{BB962C8B-B14F-4D97-AF65-F5344CB8AC3E}">
        <p14:creationId xmlns:p14="http://schemas.microsoft.com/office/powerpoint/2010/main" val="3606772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a:t>
            </a:r>
            <a:r>
              <a:rPr kumimoji="1" lang="en-US" altLang="ja-JP" dirty="0"/>
              <a:t>Flask</a:t>
            </a:r>
            <a:r>
              <a:rPr kumimoji="1" lang="ja-JP" altLang="en-US" dirty="0"/>
              <a:t>についてある程度理解できたところで、実際にデモンストレーションをしてみましょう。画面左のようにプログラムを入力して実行し、ブラウザでこのプログラムの上に記しているローカルホスト</a:t>
            </a:r>
            <a:r>
              <a:rPr kumimoji="1" lang="en-US" altLang="ja-JP" dirty="0"/>
              <a:t>5000</a:t>
            </a:r>
            <a:r>
              <a:rPr kumimoji="1" lang="ja-JP" altLang="en-US" dirty="0"/>
              <a:t>にアクセスしてみましょう。</a:t>
            </a:r>
          </a:p>
        </p:txBody>
      </p:sp>
      <p:sp>
        <p:nvSpPr>
          <p:cNvPr id="4" name="スライド番号プレースホルダー 3"/>
          <p:cNvSpPr>
            <a:spLocks noGrp="1"/>
          </p:cNvSpPr>
          <p:nvPr>
            <p:ph type="sldNum" sz="quarter" idx="5"/>
          </p:nvPr>
        </p:nvSpPr>
        <p:spPr/>
        <p:txBody>
          <a:bodyPr/>
          <a:lstStyle/>
          <a:p>
            <a:fld id="{7DBF96BE-FEE9-49CC-84B4-2D99392CAF22}" type="slidenum">
              <a:rPr kumimoji="1" lang="ja-JP" altLang="en-US" smtClean="0"/>
              <a:t>5</a:t>
            </a:fld>
            <a:endParaRPr kumimoji="1" lang="ja-JP" altLang="en-US"/>
          </a:p>
        </p:txBody>
      </p:sp>
    </p:spTree>
    <p:extLst>
      <p:ext uri="{BB962C8B-B14F-4D97-AF65-F5344CB8AC3E}">
        <p14:creationId xmlns:p14="http://schemas.microsoft.com/office/powerpoint/2010/main" val="3346484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ブラウザでアクセスしたら左のように出力されます。ここでブラウザの画面を右クリックしてソースコードを表示すると右画面のようになります。</a:t>
            </a:r>
          </a:p>
        </p:txBody>
      </p:sp>
      <p:sp>
        <p:nvSpPr>
          <p:cNvPr id="4" name="スライド番号プレースホルダー 3"/>
          <p:cNvSpPr>
            <a:spLocks noGrp="1"/>
          </p:cNvSpPr>
          <p:nvPr>
            <p:ph type="sldNum" sz="quarter" idx="5"/>
          </p:nvPr>
        </p:nvSpPr>
        <p:spPr/>
        <p:txBody>
          <a:bodyPr/>
          <a:lstStyle/>
          <a:p>
            <a:fld id="{7DBF96BE-FEE9-49CC-84B4-2D99392CAF22}" type="slidenum">
              <a:rPr kumimoji="1" lang="ja-JP" altLang="en-US" smtClean="0"/>
              <a:t>6</a:t>
            </a:fld>
            <a:endParaRPr kumimoji="1" lang="ja-JP" altLang="en-US"/>
          </a:p>
        </p:txBody>
      </p:sp>
    </p:spTree>
    <p:extLst>
      <p:ext uri="{BB962C8B-B14F-4D97-AF65-F5344CB8AC3E}">
        <p14:creationId xmlns:p14="http://schemas.microsoft.com/office/powerpoint/2010/main" val="4098428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ではここでコードの解説をします。まず、</a:t>
            </a:r>
            <a:r>
              <a:rPr kumimoji="1" lang="en-US" altLang="ja-JP" dirty="0"/>
              <a:t>1</a:t>
            </a:r>
            <a:r>
              <a:rPr kumimoji="1" lang="ja-JP" altLang="en-US" dirty="0"/>
              <a:t>行目ではフレームワークのライブラリをインポートしています。次に、</a:t>
            </a:r>
            <a:r>
              <a:rPr kumimoji="1" lang="en-US" altLang="ja-JP" dirty="0"/>
              <a:t>3</a:t>
            </a:r>
            <a:r>
              <a:rPr kumimoji="1" lang="ja-JP" altLang="en-US" dirty="0"/>
              <a:t>行目では</a:t>
            </a:r>
            <a:r>
              <a:rPr kumimoji="1" lang="en-US" altLang="ja-JP" dirty="0"/>
              <a:t>Flask</a:t>
            </a:r>
            <a:r>
              <a:rPr kumimoji="1" lang="ja-JP" altLang="en-US" dirty="0"/>
              <a:t>を使うための変数を用意しています。</a:t>
            </a:r>
            <a:r>
              <a:rPr kumimoji="1" lang="en-US" altLang="ja-JP" dirty="0"/>
              <a:t>5</a:t>
            </a:r>
            <a:r>
              <a:rPr kumimoji="1" lang="ja-JP" altLang="en-US" dirty="0"/>
              <a:t>行目はドメイン名の後の文字列です。ここの引数にスラッシュがあるためドメイン名を入れた後にスラッシュを入れた場合に</a:t>
            </a:r>
            <a:r>
              <a:rPr kumimoji="1" lang="en-US" altLang="ja-JP" dirty="0"/>
              <a:t>6</a:t>
            </a:r>
            <a:r>
              <a:rPr kumimoji="1" lang="ja-JP" altLang="en-US" dirty="0"/>
              <a:t>行目の関数が実行されます。</a:t>
            </a:r>
            <a:r>
              <a:rPr kumimoji="1" lang="en-US" altLang="ja-JP" dirty="0"/>
              <a:t>7</a:t>
            </a:r>
            <a:r>
              <a:rPr kumimoji="1" lang="ja-JP" altLang="en-US" dirty="0"/>
              <a:t>行目の</a:t>
            </a:r>
            <a:r>
              <a:rPr kumimoji="1" lang="en-US" altLang="ja-JP" dirty="0"/>
              <a:t>return</a:t>
            </a:r>
            <a:r>
              <a:rPr kumimoji="1" lang="ja-JP" altLang="en-US" dirty="0"/>
              <a:t>では文字列で返す場合は</a:t>
            </a:r>
            <a:r>
              <a:rPr kumimoji="1" lang="en-US" altLang="ja-JP" dirty="0"/>
              <a:t>HTML</a:t>
            </a:r>
            <a:r>
              <a:rPr kumimoji="1" lang="ja-JP" altLang="en-US" dirty="0"/>
              <a:t>を使用します。最後に</a:t>
            </a:r>
            <a:r>
              <a:rPr kumimoji="1" lang="en-US" altLang="ja-JP" dirty="0"/>
              <a:t>10</a:t>
            </a:r>
            <a:r>
              <a:rPr kumimoji="1" lang="ja-JP" altLang="en-US" dirty="0"/>
              <a:t>行目の内容で実行します。補足として</a:t>
            </a:r>
            <a:r>
              <a:rPr kumimoji="1" lang="en-US" altLang="ja-JP" dirty="0"/>
              <a:t>run</a:t>
            </a:r>
            <a:r>
              <a:rPr kumimoji="1" lang="ja-JP" altLang="en-US" dirty="0"/>
              <a:t>関数の</a:t>
            </a:r>
            <a:r>
              <a:rPr kumimoji="1" lang="en-US" altLang="ja-JP" dirty="0"/>
              <a:t>host</a:t>
            </a:r>
            <a:r>
              <a:rPr kumimoji="1" lang="ja-JP" altLang="en-US" dirty="0"/>
              <a:t>という引数は他の端末からのアクセスについてで、特に引数を与えないで実行すると他の端末からアクセスは出来ません。</a:t>
            </a:r>
            <a:endParaRPr kumimoji="1" lang="en-US" altLang="ja-JP" dirty="0"/>
          </a:p>
        </p:txBody>
      </p:sp>
      <p:sp>
        <p:nvSpPr>
          <p:cNvPr id="4" name="スライド番号プレースホルダー 3"/>
          <p:cNvSpPr>
            <a:spLocks noGrp="1"/>
          </p:cNvSpPr>
          <p:nvPr>
            <p:ph type="sldNum" sz="quarter" idx="5"/>
          </p:nvPr>
        </p:nvSpPr>
        <p:spPr/>
        <p:txBody>
          <a:bodyPr/>
          <a:lstStyle/>
          <a:p>
            <a:fld id="{7DBF96BE-FEE9-49CC-84B4-2D99392CAF22}" type="slidenum">
              <a:rPr kumimoji="1" lang="ja-JP" altLang="en-US" smtClean="0"/>
              <a:t>7</a:t>
            </a:fld>
            <a:endParaRPr kumimoji="1" lang="ja-JP" altLang="en-US"/>
          </a:p>
        </p:txBody>
      </p:sp>
    </p:spTree>
    <p:extLst>
      <p:ext uri="{BB962C8B-B14F-4D97-AF65-F5344CB8AC3E}">
        <p14:creationId xmlns:p14="http://schemas.microsoft.com/office/powerpoint/2010/main" val="2734418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では次に入る前に補足をします。</a:t>
            </a:r>
            <a:r>
              <a:rPr kumimoji="1" lang="en-US" altLang="ja-JP" dirty="0"/>
              <a:t>Flask</a:t>
            </a:r>
            <a:r>
              <a:rPr kumimoji="1" lang="ja-JP" altLang="en-US" dirty="0"/>
              <a:t>では一度実行するとずっとサーバとしてコンソールが動きます。そこで、プログラムを編集して再度実行する場青はコンソール画面を一度クリックして</a:t>
            </a:r>
            <a:r>
              <a:rPr kumimoji="1" lang="en-US" altLang="ja-JP" dirty="0"/>
              <a:t>Ctrl</a:t>
            </a:r>
            <a:r>
              <a:rPr kumimoji="1" lang="ja-JP" altLang="en-US" dirty="0"/>
              <a:t>と</a:t>
            </a:r>
            <a:r>
              <a:rPr kumimoji="1" lang="en-US" altLang="ja-JP" dirty="0"/>
              <a:t>C</a:t>
            </a:r>
            <a:r>
              <a:rPr kumimoji="1" lang="ja-JP" altLang="en-US" dirty="0"/>
              <a:t>を押して強制終了してからもう一度実行しましょう。</a:t>
            </a:r>
          </a:p>
        </p:txBody>
      </p:sp>
      <p:sp>
        <p:nvSpPr>
          <p:cNvPr id="4" name="スライド番号プレースホルダー 3"/>
          <p:cNvSpPr>
            <a:spLocks noGrp="1"/>
          </p:cNvSpPr>
          <p:nvPr>
            <p:ph type="sldNum" sz="quarter" idx="5"/>
          </p:nvPr>
        </p:nvSpPr>
        <p:spPr/>
        <p:txBody>
          <a:bodyPr/>
          <a:lstStyle/>
          <a:p>
            <a:fld id="{7DBF96BE-FEE9-49CC-84B4-2D99392CAF22}" type="slidenum">
              <a:rPr kumimoji="1" lang="ja-JP" altLang="en-US" smtClean="0"/>
              <a:t>8</a:t>
            </a:fld>
            <a:endParaRPr kumimoji="1" lang="ja-JP" altLang="en-US"/>
          </a:p>
        </p:txBody>
      </p:sp>
    </p:spTree>
    <p:extLst>
      <p:ext uri="{BB962C8B-B14F-4D97-AF65-F5344CB8AC3E}">
        <p14:creationId xmlns:p14="http://schemas.microsoft.com/office/powerpoint/2010/main" val="1034860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a:t>
            </a:r>
            <a:r>
              <a:rPr kumimoji="1" lang="en-US" altLang="ja-JP" dirty="0"/>
              <a:t>Flask</a:t>
            </a:r>
            <a:r>
              <a:rPr kumimoji="1" lang="ja-JP" altLang="en-US" dirty="0"/>
              <a:t>の実装手順が分かったところでここでは簡単な</a:t>
            </a:r>
            <a:r>
              <a:rPr kumimoji="1" lang="en-US" altLang="ja-JP" dirty="0"/>
              <a:t>web</a:t>
            </a:r>
            <a:r>
              <a:rPr kumimoji="1" lang="ja-JP" altLang="en-US" dirty="0"/>
              <a:t>プログラミングを作成します。以下のようにプログラムを打ち込み、今度は</a:t>
            </a:r>
            <a:r>
              <a:rPr kumimoji="1" lang="en-US" altLang="ja-JP" dirty="0"/>
              <a:t>URL</a:t>
            </a:r>
            <a:r>
              <a:rPr kumimoji="1" lang="ja-JP" altLang="en-US" dirty="0"/>
              <a:t>を</a:t>
            </a:r>
            <a:r>
              <a:rPr kumimoji="1" lang="en-US" altLang="ja-JP" dirty="0"/>
              <a:t>http://localhost:5000/a</a:t>
            </a:r>
            <a:r>
              <a:rPr kumimoji="1" lang="ja-JP" altLang="en-US" dirty="0"/>
              <a:t>でアクセスしてみてください。</a:t>
            </a:r>
          </a:p>
        </p:txBody>
      </p:sp>
      <p:sp>
        <p:nvSpPr>
          <p:cNvPr id="4" name="スライド番号プレースホルダー 3"/>
          <p:cNvSpPr>
            <a:spLocks noGrp="1"/>
          </p:cNvSpPr>
          <p:nvPr>
            <p:ph type="sldNum" sz="quarter" idx="5"/>
          </p:nvPr>
        </p:nvSpPr>
        <p:spPr/>
        <p:txBody>
          <a:bodyPr/>
          <a:lstStyle/>
          <a:p>
            <a:fld id="{7DBF96BE-FEE9-49CC-84B4-2D99392CAF22}" type="slidenum">
              <a:rPr kumimoji="1" lang="ja-JP" altLang="en-US" smtClean="0"/>
              <a:t>9</a:t>
            </a:fld>
            <a:endParaRPr kumimoji="1" lang="ja-JP" altLang="en-US"/>
          </a:p>
        </p:txBody>
      </p:sp>
    </p:spTree>
    <p:extLst>
      <p:ext uri="{BB962C8B-B14F-4D97-AF65-F5344CB8AC3E}">
        <p14:creationId xmlns:p14="http://schemas.microsoft.com/office/powerpoint/2010/main" val="58075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DB48E3-E654-4510-BC71-CE16A9B15FE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5A68E5E-0AF2-4F48-836E-A3CD78ADF8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B924C4E-9838-4D25-98AB-90606AC3164C}"/>
              </a:ext>
            </a:extLst>
          </p:cNvPr>
          <p:cNvSpPr>
            <a:spLocks noGrp="1"/>
          </p:cNvSpPr>
          <p:nvPr>
            <p:ph type="dt" sz="half" idx="10"/>
          </p:nvPr>
        </p:nvSpPr>
        <p:spPr/>
        <p:txBody>
          <a:bodyPr/>
          <a:lstStyle/>
          <a:p>
            <a:fld id="{7CAD8BDB-4F65-4E53-8F47-341434C921B2}" type="datetimeFigureOut">
              <a:rPr kumimoji="1" lang="ja-JP" altLang="en-US" smtClean="0"/>
              <a:t>2022/7/25</a:t>
            </a:fld>
            <a:endParaRPr kumimoji="1" lang="ja-JP" altLang="en-US"/>
          </a:p>
        </p:txBody>
      </p:sp>
      <p:sp>
        <p:nvSpPr>
          <p:cNvPr id="5" name="フッター プレースホルダー 4">
            <a:extLst>
              <a:ext uri="{FF2B5EF4-FFF2-40B4-BE49-F238E27FC236}">
                <a16:creationId xmlns:a16="http://schemas.microsoft.com/office/drawing/2014/main" id="{133D23CC-2E47-450D-8C7B-2C683B59BD6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849A81-09FA-4745-B2FF-75C118A81FB1}"/>
              </a:ext>
            </a:extLst>
          </p:cNvPr>
          <p:cNvSpPr>
            <a:spLocks noGrp="1"/>
          </p:cNvSpPr>
          <p:nvPr>
            <p:ph type="sldNum" sz="quarter" idx="12"/>
          </p:nvPr>
        </p:nvSpPr>
        <p:spPr/>
        <p:txBody>
          <a:bodyPr/>
          <a:lstStyle/>
          <a:p>
            <a:fld id="{5DE2E72A-1190-4D22-8FC1-6AF7F05284E7}" type="slidenum">
              <a:rPr kumimoji="1" lang="ja-JP" altLang="en-US" smtClean="0"/>
              <a:t>‹#›</a:t>
            </a:fld>
            <a:endParaRPr kumimoji="1" lang="ja-JP" altLang="en-US"/>
          </a:p>
        </p:txBody>
      </p:sp>
    </p:spTree>
    <p:extLst>
      <p:ext uri="{BB962C8B-B14F-4D97-AF65-F5344CB8AC3E}">
        <p14:creationId xmlns:p14="http://schemas.microsoft.com/office/powerpoint/2010/main" val="120513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B28BDF-18A4-4941-8BBC-475ECBA9AE7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AC92145-3DCB-4346-B0A0-D8E264CA886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F75F694-DEDD-4489-9C54-971376A2B71B}"/>
              </a:ext>
            </a:extLst>
          </p:cNvPr>
          <p:cNvSpPr>
            <a:spLocks noGrp="1"/>
          </p:cNvSpPr>
          <p:nvPr>
            <p:ph type="dt" sz="half" idx="10"/>
          </p:nvPr>
        </p:nvSpPr>
        <p:spPr/>
        <p:txBody>
          <a:bodyPr/>
          <a:lstStyle/>
          <a:p>
            <a:fld id="{7CAD8BDB-4F65-4E53-8F47-341434C921B2}" type="datetimeFigureOut">
              <a:rPr kumimoji="1" lang="ja-JP" altLang="en-US" smtClean="0"/>
              <a:t>2022/7/25</a:t>
            </a:fld>
            <a:endParaRPr kumimoji="1" lang="ja-JP" altLang="en-US"/>
          </a:p>
        </p:txBody>
      </p:sp>
      <p:sp>
        <p:nvSpPr>
          <p:cNvPr id="5" name="フッター プレースホルダー 4">
            <a:extLst>
              <a:ext uri="{FF2B5EF4-FFF2-40B4-BE49-F238E27FC236}">
                <a16:creationId xmlns:a16="http://schemas.microsoft.com/office/drawing/2014/main" id="{7142A724-218E-4525-B67B-BF5F01F316E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56D0D78-C414-4D36-B26F-69435B348B18}"/>
              </a:ext>
            </a:extLst>
          </p:cNvPr>
          <p:cNvSpPr>
            <a:spLocks noGrp="1"/>
          </p:cNvSpPr>
          <p:nvPr>
            <p:ph type="sldNum" sz="quarter" idx="12"/>
          </p:nvPr>
        </p:nvSpPr>
        <p:spPr/>
        <p:txBody>
          <a:bodyPr/>
          <a:lstStyle/>
          <a:p>
            <a:fld id="{5DE2E72A-1190-4D22-8FC1-6AF7F05284E7}" type="slidenum">
              <a:rPr kumimoji="1" lang="ja-JP" altLang="en-US" smtClean="0"/>
              <a:t>‹#›</a:t>
            </a:fld>
            <a:endParaRPr kumimoji="1" lang="ja-JP" altLang="en-US"/>
          </a:p>
        </p:txBody>
      </p:sp>
    </p:spTree>
    <p:extLst>
      <p:ext uri="{BB962C8B-B14F-4D97-AF65-F5344CB8AC3E}">
        <p14:creationId xmlns:p14="http://schemas.microsoft.com/office/powerpoint/2010/main" val="773472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4DC57A6-DEE0-4492-BBEE-FA36465C63D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B1A8FAF-7025-49F8-A8B5-F7DA3A322EE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409C0D4-AA28-4576-993D-EDE72C188256}"/>
              </a:ext>
            </a:extLst>
          </p:cNvPr>
          <p:cNvSpPr>
            <a:spLocks noGrp="1"/>
          </p:cNvSpPr>
          <p:nvPr>
            <p:ph type="dt" sz="half" idx="10"/>
          </p:nvPr>
        </p:nvSpPr>
        <p:spPr/>
        <p:txBody>
          <a:bodyPr/>
          <a:lstStyle/>
          <a:p>
            <a:fld id="{7CAD8BDB-4F65-4E53-8F47-341434C921B2}" type="datetimeFigureOut">
              <a:rPr kumimoji="1" lang="ja-JP" altLang="en-US" smtClean="0"/>
              <a:t>2022/7/25</a:t>
            </a:fld>
            <a:endParaRPr kumimoji="1" lang="ja-JP" altLang="en-US"/>
          </a:p>
        </p:txBody>
      </p:sp>
      <p:sp>
        <p:nvSpPr>
          <p:cNvPr id="5" name="フッター プレースホルダー 4">
            <a:extLst>
              <a:ext uri="{FF2B5EF4-FFF2-40B4-BE49-F238E27FC236}">
                <a16:creationId xmlns:a16="http://schemas.microsoft.com/office/drawing/2014/main" id="{2DA2B5E1-0BC8-495D-A2ED-1073C3AEB01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26456D2-0EE4-4908-9BF1-D1067B5327EE}"/>
              </a:ext>
            </a:extLst>
          </p:cNvPr>
          <p:cNvSpPr>
            <a:spLocks noGrp="1"/>
          </p:cNvSpPr>
          <p:nvPr>
            <p:ph type="sldNum" sz="quarter" idx="12"/>
          </p:nvPr>
        </p:nvSpPr>
        <p:spPr/>
        <p:txBody>
          <a:bodyPr/>
          <a:lstStyle/>
          <a:p>
            <a:fld id="{5DE2E72A-1190-4D22-8FC1-6AF7F05284E7}" type="slidenum">
              <a:rPr kumimoji="1" lang="ja-JP" altLang="en-US" smtClean="0"/>
              <a:t>‹#›</a:t>
            </a:fld>
            <a:endParaRPr kumimoji="1" lang="ja-JP" altLang="en-US"/>
          </a:p>
        </p:txBody>
      </p:sp>
    </p:spTree>
    <p:extLst>
      <p:ext uri="{BB962C8B-B14F-4D97-AF65-F5344CB8AC3E}">
        <p14:creationId xmlns:p14="http://schemas.microsoft.com/office/powerpoint/2010/main" val="47952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4EA343-8CA5-4416-86A4-BAF8CF46963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3C9264C-D0CF-4323-9006-E66483C89B6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D3F1392-7566-4149-BD75-847392CF497B}"/>
              </a:ext>
            </a:extLst>
          </p:cNvPr>
          <p:cNvSpPr>
            <a:spLocks noGrp="1"/>
          </p:cNvSpPr>
          <p:nvPr>
            <p:ph type="dt" sz="half" idx="10"/>
          </p:nvPr>
        </p:nvSpPr>
        <p:spPr/>
        <p:txBody>
          <a:bodyPr/>
          <a:lstStyle/>
          <a:p>
            <a:fld id="{7CAD8BDB-4F65-4E53-8F47-341434C921B2}" type="datetimeFigureOut">
              <a:rPr kumimoji="1" lang="ja-JP" altLang="en-US" smtClean="0"/>
              <a:t>2022/7/25</a:t>
            </a:fld>
            <a:endParaRPr kumimoji="1" lang="ja-JP" altLang="en-US"/>
          </a:p>
        </p:txBody>
      </p:sp>
      <p:sp>
        <p:nvSpPr>
          <p:cNvPr id="5" name="フッター プレースホルダー 4">
            <a:extLst>
              <a:ext uri="{FF2B5EF4-FFF2-40B4-BE49-F238E27FC236}">
                <a16:creationId xmlns:a16="http://schemas.microsoft.com/office/drawing/2014/main" id="{81C23155-2D45-4DE5-855C-78E43A9D263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2EA9E2F-6607-4D5D-9E91-D639227BC196}"/>
              </a:ext>
            </a:extLst>
          </p:cNvPr>
          <p:cNvSpPr>
            <a:spLocks noGrp="1"/>
          </p:cNvSpPr>
          <p:nvPr>
            <p:ph type="sldNum" sz="quarter" idx="12"/>
          </p:nvPr>
        </p:nvSpPr>
        <p:spPr/>
        <p:txBody>
          <a:bodyPr/>
          <a:lstStyle/>
          <a:p>
            <a:fld id="{5DE2E72A-1190-4D22-8FC1-6AF7F05284E7}" type="slidenum">
              <a:rPr kumimoji="1" lang="ja-JP" altLang="en-US" smtClean="0"/>
              <a:t>‹#›</a:t>
            </a:fld>
            <a:endParaRPr kumimoji="1" lang="ja-JP" altLang="en-US"/>
          </a:p>
        </p:txBody>
      </p:sp>
    </p:spTree>
    <p:extLst>
      <p:ext uri="{BB962C8B-B14F-4D97-AF65-F5344CB8AC3E}">
        <p14:creationId xmlns:p14="http://schemas.microsoft.com/office/powerpoint/2010/main" val="1107665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AA3FC7-BAF6-42DA-A2C1-985F6B8F791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F9A9698-1B0C-4EDE-B8D0-DEA4AF7B21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93AC8EF-3D23-46E6-80B5-1D303E7AF98F}"/>
              </a:ext>
            </a:extLst>
          </p:cNvPr>
          <p:cNvSpPr>
            <a:spLocks noGrp="1"/>
          </p:cNvSpPr>
          <p:nvPr>
            <p:ph type="dt" sz="half" idx="10"/>
          </p:nvPr>
        </p:nvSpPr>
        <p:spPr/>
        <p:txBody>
          <a:bodyPr/>
          <a:lstStyle/>
          <a:p>
            <a:fld id="{7CAD8BDB-4F65-4E53-8F47-341434C921B2}" type="datetimeFigureOut">
              <a:rPr kumimoji="1" lang="ja-JP" altLang="en-US" smtClean="0"/>
              <a:t>2022/7/25</a:t>
            </a:fld>
            <a:endParaRPr kumimoji="1" lang="ja-JP" altLang="en-US"/>
          </a:p>
        </p:txBody>
      </p:sp>
      <p:sp>
        <p:nvSpPr>
          <p:cNvPr id="5" name="フッター プレースホルダー 4">
            <a:extLst>
              <a:ext uri="{FF2B5EF4-FFF2-40B4-BE49-F238E27FC236}">
                <a16:creationId xmlns:a16="http://schemas.microsoft.com/office/drawing/2014/main" id="{75E0CA05-4D5D-446B-B2A2-AACF28D38AC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B01389C-73EE-4421-865A-7749CA94825D}"/>
              </a:ext>
            </a:extLst>
          </p:cNvPr>
          <p:cNvSpPr>
            <a:spLocks noGrp="1"/>
          </p:cNvSpPr>
          <p:nvPr>
            <p:ph type="sldNum" sz="quarter" idx="12"/>
          </p:nvPr>
        </p:nvSpPr>
        <p:spPr/>
        <p:txBody>
          <a:bodyPr/>
          <a:lstStyle/>
          <a:p>
            <a:fld id="{5DE2E72A-1190-4D22-8FC1-6AF7F05284E7}" type="slidenum">
              <a:rPr kumimoji="1" lang="ja-JP" altLang="en-US" smtClean="0"/>
              <a:t>‹#›</a:t>
            </a:fld>
            <a:endParaRPr kumimoji="1" lang="ja-JP" altLang="en-US"/>
          </a:p>
        </p:txBody>
      </p:sp>
    </p:spTree>
    <p:extLst>
      <p:ext uri="{BB962C8B-B14F-4D97-AF65-F5344CB8AC3E}">
        <p14:creationId xmlns:p14="http://schemas.microsoft.com/office/powerpoint/2010/main" val="2234433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C8A70C-E6D5-4021-A424-821670A367D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ED64112-F1CA-4C6F-BC1E-8786EF04A25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4061099-564A-4081-892F-866597A1560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5023491-D42E-40D0-AB0E-0FEEDAF05449}"/>
              </a:ext>
            </a:extLst>
          </p:cNvPr>
          <p:cNvSpPr>
            <a:spLocks noGrp="1"/>
          </p:cNvSpPr>
          <p:nvPr>
            <p:ph type="dt" sz="half" idx="10"/>
          </p:nvPr>
        </p:nvSpPr>
        <p:spPr/>
        <p:txBody>
          <a:bodyPr/>
          <a:lstStyle/>
          <a:p>
            <a:fld id="{7CAD8BDB-4F65-4E53-8F47-341434C921B2}" type="datetimeFigureOut">
              <a:rPr kumimoji="1" lang="ja-JP" altLang="en-US" smtClean="0"/>
              <a:t>2022/7/25</a:t>
            </a:fld>
            <a:endParaRPr kumimoji="1" lang="ja-JP" altLang="en-US"/>
          </a:p>
        </p:txBody>
      </p:sp>
      <p:sp>
        <p:nvSpPr>
          <p:cNvPr id="6" name="フッター プレースホルダー 5">
            <a:extLst>
              <a:ext uri="{FF2B5EF4-FFF2-40B4-BE49-F238E27FC236}">
                <a16:creationId xmlns:a16="http://schemas.microsoft.com/office/drawing/2014/main" id="{DDB96C89-9648-4D00-A7A0-73FAAFA0368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3271A49-73A0-4144-B3D0-A16813DE9358}"/>
              </a:ext>
            </a:extLst>
          </p:cNvPr>
          <p:cNvSpPr>
            <a:spLocks noGrp="1"/>
          </p:cNvSpPr>
          <p:nvPr>
            <p:ph type="sldNum" sz="quarter" idx="12"/>
          </p:nvPr>
        </p:nvSpPr>
        <p:spPr/>
        <p:txBody>
          <a:bodyPr/>
          <a:lstStyle/>
          <a:p>
            <a:fld id="{5DE2E72A-1190-4D22-8FC1-6AF7F05284E7}" type="slidenum">
              <a:rPr kumimoji="1" lang="ja-JP" altLang="en-US" smtClean="0"/>
              <a:t>‹#›</a:t>
            </a:fld>
            <a:endParaRPr kumimoji="1" lang="ja-JP" altLang="en-US"/>
          </a:p>
        </p:txBody>
      </p:sp>
    </p:spTree>
    <p:extLst>
      <p:ext uri="{BB962C8B-B14F-4D97-AF65-F5344CB8AC3E}">
        <p14:creationId xmlns:p14="http://schemas.microsoft.com/office/powerpoint/2010/main" val="315623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7E7114-B3EC-465A-8814-EFF01BF6EA6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02DFA77-63A0-4830-8661-935317477A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07189DB-6338-4A30-AEE7-2577F0D5521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50E1F8C-CE46-4EA6-B76E-53CA46B36B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0BDD9AC-4986-4FD6-827D-9009673D61C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74209CD-BBAC-439A-A73C-655266282873}"/>
              </a:ext>
            </a:extLst>
          </p:cNvPr>
          <p:cNvSpPr>
            <a:spLocks noGrp="1"/>
          </p:cNvSpPr>
          <p:nvPr>
            <p:ph type="dt" sz="half" idx="10"/>
          </p:nvPr>
        </p:nvSpPr>
        <p:spPr/>
        <p:txBody>
          <a:bodyPr/>
          <a:lstStyle/>
          <a:p>
            <a:fld id="{7CAD8BDB-4F65-4E53-8F47-341434C921B2}" type="datetimeFigureOut">
              <a:rPr kumimoji="1" lang="ja-JP" altLang="en-US" smtClean="0"/>
              <a:t>2022/7/25</a:t>
            </a:fld>
            <a:endParaRPr kumimoji="1" lang="ja-JP" altLang="en-US"/>
          </a:p>
        </p:txBody>
      </p:sp>
      <p:sp>
        <p:nvSpPr>
          <p:cNvPr id="8" name="フッター プレースホルダー 7">
            <a:extLst>
              <a:ext uri="{FF2B5EF4-FFF2-40B4-BE49-F238E27FC236}">
                <a16:creationId xmlns:a16="http://schemas.microsoft.com/office/drawing/2014/main" id="{91D9F937-0BC6-400D-9E32-978570A75D4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CAAC388-5ADB-464C-B567-2CAFE7F4DFFE}"/>
              </a:ext>
            </a:extLst>
          </p:cNvPr>
          <p:cNvSpPr>
            <a:spLocks noGrp="1"/>
          </p:cNvSpPr>
          <p:nvPr>
            <p:ph type="sldNum" sz="quarter" idx="12"/>
          </p:nvPr>
        </p:nvSpPr>
        <p:spPr/>
        <p:txBody>
          <a:bodyPr/>
          <a:lstStyle/>
          <a:p>
            <a:fld id="{5DE2E72A-1190-4D22-8FC1-6AF7F05284E7}" type="slidenum">
              <a:rPr kumimoji="1" lang="ja-JP" altLang="en-US" smtClean="0"/>
              <a:t>‹#›</a:t>
            </a:fld>
            <a:endParaRPr kumimoji="1" lang="ja-JP" altLang="en-US"/>
          </a:p>
        </p:txBody>
      </p:sp>
    </p:spTree>
    <p:extLst>
      <p:ext uri="{BB962C8B-B14F-4D97-AF65-F5344CB8AC3E}">
        <p14:creationId xmlns:p14="http://schemas.microsoft.com/office/powerpoint/2010/main" val="3977033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C77C49-DE0A-4EB9-8660-00C98FFA1EA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C725B8E-1C0D-4FB1-8E00-C831DD09095D}"/>
              </a:ext>
            </a:extLst>
          </p:cNvPr>
          <p:cNvSpPr>
            <a:spLocks noGrp="1"/>
          </p:cNvSpPr>
          <p:nvPr>
            <p:ph type="dt" sz="half" idx="10"/>
          </p:nvPr>
        </p:nvSpPr>
        <p:spPr/>
        <p:txBody>
          <a:bodyPr/>
          <a:lstStyle/>
          <a:p>
            <a:fld id="{7CAD8BDB-4F65-4E53-8F47-341434C921B2}" type="datetimeFigureOut">
              <a:rPr kumimoji="1" lang="ja-JP" altLang="en-US" smtClean="0"/>
              <a:t>2022/7/25</a:t>
            </a:fld>
            <a:endParaRPr kumimoji="1" lang="ja-JP" altLang="en-US"/>
          </a:p>
        </p:txBody>
      </p:sp>
      <p:sp>
        <p:nvSpPr>
          <p:cNvPr id="4" name="フッター プレースホルダー 3">
            <a:extLst>
              <a:ext uri="{FF2B5EF4-FFF2-40B4-BE49-F238E27FC236}">
                <a16:creationId xmlns:a16="http://schemas.microsoft.com/office/drawing/2014/main" id="{EB49E43A-55C6-4FB1-8020-CE58FA6697E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1C2DB4D-8B9D-47D6-978F-F6AE27C4054B}"/>
              </a:ext>
            </a:extLst>
          </p:cNvPr>
          <p:cNvSpPr>
            <a:spLocks noGrp="1"/>
          </p:cNvSpPr>
          <p:nvPr>
            <p:ph type="sldNum" sz="quarter" idx="12"/>
          </p:nvPr>
        </p:nvSpPr>
        <p:spPr/>
        <p:txBody>
          <a:bodyPr/>
          <a:lstStyle/>
          <a:p>
            <a:fld id="{5DE2E72A-1190-4D22-8FC1-6AF7F05284E7}" type="slidenum">
              <a:rPr kumimoji="1" lang="ja-JP" altLang="en-US" smtClean="0"/>
              <a:t>‹#›</a:t>
            </a:fld>
            <a:endParaRPr kumimoji="1" lang="ja-JP" altLang="en-US"/>
          </a:p>
        </p:txBody>
      </p:sp>
    </p:spTree>
    <p:extLst>
      <p:ext uri="{BB962C8B-B14F-4D97-AF65-F5344CB8AC3E}">
        <p14:creationId xmlns:p14="http://schemas.microsoft.com/office/powerpoint/2010/main" val="2060295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1C375C2-96B9-4233-A958-D695D965F9F5}"/>
              </a:ext>
            </a:extLst>
          </p:cNvPr>
          <p:cNvSpPr>
            <a:spLocks noGrp="1"/>
          </p:cNvSpPr>
          <p:nvPr>
            <p:ph type="dt" sz="half" idx="10"/>
          </p:nvPr>
        </p:nvSpPr>
        <p:spPr/>
        <p:txBody>
          <a:bodyPr/>
          <a:lstStyle/>
          <a:p>
            <a:fld id="{7CAD8BDB-4F65-4E53-8F47-341434C921B2}" type="datetimeFigureOut">
              <a:rPr kumimoji="1" lang="ja-JP" altLang="en-US" smtClean="0"/>
              <a:t>2022/7/25</a:t>
            </a:fld>
            <a:endParaRPr kumimoji="1" lang="ja-JP" altLang="en-US"/>
          </a:p>
        </p:txBody>
      </p:sp>
      <p:sp>
        <p:nvSpPr>
          <p:cNvPr id="3" name="フッター プレースホルダー 2">
            <a:extLst>
              <a:ext uri="{FF2B5EF4-FFF2-40B4-BE49-F238E27FC236}">
                <a16:creationId xmlns:a16="http://schemas.microsoft.com/office/drawing/2014/main" id="{E9F1B2AF-6F17-46F7-A84B-E32DDA048B2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44A288D-CD63-44D4-9503-8C57763FF034}"/>
              </a:ext>
            </a:extLst>
          </p:cNvPr>
          <p:cNvSpPr>
            <a:spLocks noGrp="1"/>
          </p:cNvSpPr>
          <p:nvPr>
            <p:ph type="sldNum" sz="quarter" idx="12"/>
          </p:nvPr>
        </p:nvSpPr>
        <p:spPr/>
        <p:txBody>
          <a:bodyPr/>
          <a:lstStyle/>
          <a:p>
            <a:fld id="{5DE2E72A-1190-4D22-8FC1-6AF7F05284E7}" type="slidenum">
              <a:rPr kumimoji="1" lang="ja-JP" altLang="en-US" smtClean="0"/>
              <a:t>‹#›</a:t>
            </a:fld>
            <a:endParaRPr kumimoji="1" lang="ja-JP" altLang="en-US"/>
          </a:p>
        </p:txBody>
      </p:sp>
    </p:spTree>
    <p:extLst>
      <p:ext uri="{BB962C8B-B14F-4D97-AF65-F5344CB8AC3E}">
        <p14:creationId xmlns:p14="http://schemas.microsoft.com/office/powerpoint/2010/main" val="2262687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6365A1-16A3-432C-81BA-1EE5DFC1D71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C3F6611-B24C-4493-A411-0F09F133F4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351EE46-EA2F-4157-997C-892B61CDC8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43BE5B3-51B5-4A09-8866-2F1A358240D4}"/>
              </a:ext>
            </a:extLst>
          </p:cNvPr>
          <p:cNvSpPr>
            <a:spLocks noGrp="1"/>
          </p:cNvSpPr>
          <p:nvPr>
            <p:ph type="dt" sz="half" idx="10"/>
          </p:nvPr>
        </p:nvSpPr>
        <p:spPr/>
        <p:txBody>
          <a:bodyPr/>
          <a:lstStyle/>
          <a:p>
            <a:fld id="{7CAD8BDB-4F65-4E53-8F47-341434C921B2}" type="datetimeFigureOut">
              <a:rPr kumimoji="1" lang="ja-JP" altLang="en-US" smtClean="0"/>
              <a:t>2022/7/25</a:t>
            </a:fld>
            <a:endParaRPr kumimoji="1" lang="ja-JP" altLang="en-US"/>
          </a:p>
        </p:txBody>
      </p:sp>
      <p:sp>
        <p:nvSpPr>
          <p:cNvPr id="6" name="フッター プレースホルダー 5">
            <a:extLst>
              <a:ext uri="{FF2B5EF4-FFF2-40B4-BE49-F238E27FC236}">
                <a16:creationId xmlns:a16="http://schemas.microsoft.com/office/drawing/2014/main" id="{A0E82549-9957-4EDA-BEEC-7D075B183BD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975EAC6-C6D1-4E07-B3EC-D41848BA79B2}"/>
              </a:ext>
            </a:extLst>
          </p:cNvPr>
          <p:cNvSpPr>
            <a:spLocks noGrp="1"/>
          </p:cNvSpPr>
          <p:nvPr>
            <p:ph type="sldNum" sz="quarter" idx="12"/>
          </p:nvPr>
        </p:nvSpPr>
        <p:spPr/>
        <p:txBody>
          <a:bodyPr/>
          <a:lstStyle/>
          <a:p>
            <a:fld id="{5DE2E72A-1190-4D22-8FC1-6AF7F05284E7}" type="slidenum">
              <a:rPr kumimoji="1" lang="ja-JP" altLang="en-US" smtClean="0"/>
              <a:t>‹#›</a:t>
            </a:fld>
            <a:endParaRPr kumimoji="1" lang="ja-JP" altLang="en-US"/>
          </a:p>
        </p:txBody>
      </p:sp>
    </p:spTree>
    <p:extLst>
      <p:ext uri="{BB962C8B-B14F-4D97-AF65-F5344CB8AC3E}">
        <p14:creationId xmlns:p14="http://schemas.microsoft.com/office/powerpoint/2010/main" val="1398081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4A0660-7F70-4014-928F-069D2ADD72C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67EECA0-9122-40F6-8E5D-D1E8BE4813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059117D-E67C-4F32-801C-F9C566C7D1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36575D6-483A-47B6-9CFE-A680C7F5047B}"/>
              </a:ext>
            </a:extLst>
          </p:cNvPr>
          <p:cNvSpPr>
            <a:spLocks noGrp="1"/>
          </p:cNvSpPr>
          <p:nvPr>
            <p:ph type="dt" sz="half" idx="10"/>
          </p:nvPr>
        </p:nvSpPr>
        <p:spPr/>
        <p:txBody>
          <a:bodyPr/>
          <a:lstStyle/>
          <a:p>
            <a:fld id="{7CAD8BDB-4F65-4E53-8F47-341434C921B2}" type="datetimeFigureOut">
              <a:rPr kumimoji="1" lang="ja-JP" altLang="en-US" smtClean="0"/>
              <a:t>2022/7/25</a:t>
            </a:fld>
            <a:endParaRPr kumimoji="1" lang="ja-JP" altLang="en-US"/>
          </a:p>
        </p:txBody>
      </p:sp>
      <p:sp>
        <p:nvSpPr>
          <p:cNvPr id="6" name="フッター プレースホルダー 5">
            <a:extLst>
              <a:ext uri="{FF2B5EF4-FFF2-40B4-BE49-F238E27FC236}">
                <a16:creationId xmlns:a16="http://schemas.microsoft.com/office/drawing/2014/main" id="{2B7211C9-51E2-43F9-B7E8-8421EDF19ED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9C197E4-DC20-43C8-86B5-CD3AE41F9B97}"/>
              </a:ext>
            </a:extLst>
          </p:cNvPr>
          <p:cNvSpPr>
            <a:spLocks noGrp="1"/>
          </p:cNvSpPr>
          <p:nvPr>
            <p:ph type="sldNum" sz="quarter" idx="12"/>
          </p:nvPr>
        </p:nvSpPr>
        <p:spPr/>
        <p:txBody>
          <a:bodyPr/>
          <a:lstStyle/>
          <a:p>
            <a:fld id="{5DE2E72A-1190-4D22-8FC1-6AF7F05284E7}" type="slidenum">
              <a:rPr kumimoji="1" lang="ja-JP" altLang="en-US" smtClean="0"/>
              <a:t>‹#›</a:t>
            </a:fld>
            <a:endParaRPr kumimoji="1" lang="ja-JP" altLang="en-US"/>
          </a:p>
        </p:txBody>
      </p:sp>
    </p:spTree>
    <p:extLst>
      <p:ext uri="{BB962C8B-B14F-4D97-AF65-F5344CB8AC3E}">
        <p14:creationId xmlns:p14="http://schemas.microsoft.com/office/powerpoint/2010/main" val="157690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FEEF490-F33D-4DFB-B769-F30230339A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417E716-924C-4503-85CD-B50BDCBFF3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C511D38-A4C5-4563-A1E2-3CD16A1756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AD8BDB-4F65-4E53-8F47-341434C921B2}" type="datetimeFigureOut">
              <a:rPr kumimoji="1" lang="ja-JP" altLang="en-US" smtClean="0"/>
              <a:t>2022/7/25</a:t>
            </a:fld>
            <a:endParaRPr kumimoji="1" lang="ja-JP" altLang="en-US"/>
          </a:p>
        </p:txBody>
      </p:sp>
      <p:sp>
        <p:nvSpPr>
          <p:cNvPr id="5" name="フッター プレースホルダー 4">
            <a:extLst>
              <a:ext uri="{FF2B5EF4-FFF2-40B4-BE49-F238E27FC236}">
                <a16:creationId xmlns:a16="http://schemas.microsoft.com/office/drawing/2014/main" id="{67F8C485-349A-4F80-8933-4D0A87E055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53173B0-3CE0-434E-B4D8-A1784AFEFD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E2E72A-1190-4D22-8FC1-6AF7F05284E7}" type="slidenum">
              <a:rPr kumimoji="1" lang="ja-JP" altLang="en-US" smtClean="0"/>
              <a:t>‹#›</a:t>
            </a:fld>
            <a:endParaRPr kumimoji="1" lang="ja-JP" altLang="en-US"/>
          </a:p>
        </p:txBody>
      </p:sp>
    </p:spTree>
    <p:extLst>
      <p:ext uri="{BB962C8B-B14F-4D97-AF65-F5344CB8AC3E}">
        <p14:creationId xmlns:p14="http://schemas.microsoft.com/office/powerpoint/2010/main" val="2991225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localhost:5000/a" TargetMode="External"/><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localhost:5000/b"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localhost:5000/"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localhost:5000/hom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localhost:5000/"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7CC036-710C-4FCC-A9BE-3F8B73B111FF}"/>
              </a:ext>
            </a:extLst>
          </p:cNvPr>
          <p:cNvSpPr>
            <a:spLocks noGrp="1"/>
          </p:cNvSpPr>
          <p:nvPr>
            <p:ph type="ctrTitle"/>
          </p:nvPr>
        </p:nvSpPr>
        <p:spPr>
          <a:xfrm>
            <a:off x="811034" y="993914"/>
            <a:ext cx="10662698" cy="2435086"/>
          </a:xfrm>
        </p:spPr>
        <p:txBody>
          <a:bodyPr>
            <a:normAutofit fontScale="90000"/>
          </a:bodyPr>
          <a:lstStyle/>
          <a:p>
            <a:r>
              <a:rPr kumimoji="1" lang="ja-JP" altLang="en-US" dirty="0"/>
              <a:t>第</a:t>
            </a:r>
            <a:r>
              <a:rPr kumimoji="1" lang="en-US" altLang="ja-JP" dirty="0"/>
              <a:t>3</a:t>
            </a:r>
            <a:r>
              <a:rPr kumimoji="1" lang="ja-JP" altLang="en-US" dirty="0"/>
              <a:t>回</a:t>
            </a:r>
            <a:br>
              <a:rPr kumimoji="1" lang="en-US" altLang="ja-JP" dirty="0"/>
            </a:br>
            <a:r>
              <a:rPr kumimoji="1" lang="ja-JP" altLang="en-US" dirty="0"/>
              <a:t>フレームワークとチュートリアル</a:t>
            </a:r>
            <a:br>
              <a:rPr kumimoji="1" lang="en-US" altLang="ja-JP" dirty="0"/>
            </a:br>
            <a:r>
              <a:rPr kumimoji="1" lang="ja-JP" altLang="en-US" dirty="0"/>
              <a:t>～初めての</a:t>
            </a:r>
            <a:r>
              <a:rPr lang="en-US" altLang="ja-JP" dirty="0"/>
              <a:t>w</a:t>
            </a:r>
            <a:r>
              <a:rPr kumimoji="1" lang="en-US" altLang="ja-JP" dirty="0"/>
              <a:t>eb</a:t>
            </a:r>
            <a:r>
              <a:rPr kumimoji="1" lang="ja-JP" altLang="en-US" dirty="0"/>
              <a:t>プログラミング～</a:t>
            </a:r>
          </a:p>
        </p:txBody>
      </p:sp>
      <p:sp>
        <p:nvSpPr>
          <p:cNvPr id="3" name="字幕 2">
            <a:extLst>
              <a:ext uri="{FF2B5EF4-FFF2-40B4-BE49-F238E27FC236}">
                <a16:creationId xmlns:a16="http://schemas.microsoft.com/office/drawing/2014/main" id="{94498C06-1C39-44EB-B4C6-9DBB9207AD42}"/>
              </a:ext>
            </a:extLst>
          </p:cNvPr>
          <p:cNvSpPr>
            <a:spLocks noGrp="1"/>
          </p:cNvSpPr>
          <p:nvPr>
            <p:ph type="subTitle" idx="1"/>
          </p:nvPr>
        </p:nvSpPr>
        <p:spPr>
          <a:xfrm>
            <a:off x="1524000" y="3530380"/>
            <a:ext cx="9144000" cy="1727420"/>
          </a:xfrm>
        </p:spPr>
        <p:txBody>
          <a:bodyPr/>
          <a:lstStyle/>
          <a:p>
            <a:r>
              <a:rPr kumimoji="1" lang="en-US" altLang="ja-JP" dirty="0"/>
              <a:t>NTanaka1994</a:t>
            </a:r>
            <a:endParaRPr kumimoji="1" lang="ja-JP" altLang="en-US" dirty="0"/>
          </a:p>
        </p:txBody>
      </p:sp>
    </p:spTree>
    <p:extLst>
      <p:ext uri="{BB962C8B-B14F-4D97-AF65-F5344CB8AC3E}">
        <p14:creationId xmlns:p14="http://schemas.microsoft.com/office/powerpoint/2010/main" val="1118016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E37136-DA08-44EB-A320-73E7521049B3}"/>
              </a:ext>
            </a:extLst>
          </p:cNvPr>
          <p:cNvSpPr>
            <a:spLocks noGrp="1"/>
          </p:cNvSpPr>
          <p:nvPr>
            <p:ph type="title"/>
          </p:nvPr>
        </p:nvSpPr>
        <p:spPr/>
        <p:txBody>
          <a:bodyPr/>
          <a:lstStyle/>
          <a:p>
            <a:r>
              <a:rPr kumimoji="1" lang="ja-JP" altLang="en-US" dirty="0"/>
              <a:t>簡単な</a:t>
            </a:r>
            <a:r>
              <a:rPr kumimoji="1" lang="en-US" altLang="ja-JP" dirty="0"/>
              <a:t>web</a:t>
            </a:r>
            <a:r>
              <a:rPr kumimoji="1" lang="ja-JP" altLang="en-US" dirty="0"/>
              <a:t>プログラミング</a:t>
            </a:r>
          </a:p>
        </p:txBody>
      </p:sp>
      <p:sp>
        <p:nvSpPr>
          <p:cNvPr id="3" name="コンテンツ プレースホルダー 2">
            <a:extLst>
              <a:ext uri="{FF2B5EF4-FFF2-40B4-BE49-F238E27FC236}">
                <a16:creationId xmlns:a16="http://schemas.microsoft.com/office/drawing/2014/main" id="{01172043-1CE4-4990-AADE-93DC41D74092}"/>
              </a:ext>
            </a:extLst>
          </p:cNvPr>
          <p:cNvSpPr>
            <a:spLocks noGrp="1"/>
          </p:cNvSpPr>
          <p:nvPr>
            <p:ph sz="half" idx="1"/>
          </p:nvPr>
        </p:nvSpPr>
        <p:spPr/>
        <p:txBody>
          <a:bodyPr/>
          <a:lstStyle/>
          <a:p>
            <a:r>
              <a:rPr kumimoji="1" lang="ja-JP" altLang="en-US" dirty="0"/>
              <a:t>ブラウザでの出力内容</a:t>
            </a:r>
            <a:endParaRPr kumimoji="1" lang="en-US" altLang="ja-JP" dirty="0"/>
          </a:p>
          <a:p>
            <a:pPr marL="0" indent="0">
              <a:buNone/>
            </a:pPr>
            <a:r>
              <a:rPr lang="ja-JP" altLang="en-US" dirty="0"/>
              <a:t>「</a:t>
            </a:r>
            <a:r>
              <a:rPr lang="en-US" altLang="ja-JP" dirty="0">
                <a:hlinkClick r:id="rId3"/>
              </a:rPr>
              <a:t>http://localhost:5000/a</a:t>
            </a:r>
            <a:r>
              <a:rPr lang="ja-JP" altLang="en-US" dirty="0"/>
              <a:t>」</a:t>
            </a: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kumimoji="1" lang="ja-JP" altLang="en-US" dirty="0"/>
              <a:t>「</a:t>
            </a:r>
            <a:r>
              <a:rPr kumimoji="1" lang="en-US" altLang="ja-JP" dirty="0">
                <a:hlinkClick r:id="rId4"/>
              </a:rPr>
              <a:t>http://localhost:5000/b</a:t>
            </a:r>
            <a:r>
              <a:rPr kumimoji="1" lang="ja-JP" altLang="en-US" dirty="0"/>
              <a:t>」</a:t>
            </a:r>
            <a:endParaRPr kumimoji="1" lang="en-US" altLang="ja-JP" dirty="0"/>
          </a:p>
          <a:p>
            <a:pPr marL="0" indent="0">
              <a:buNone/>
            </a:pPr>
            <a:endParaRPr kumimoji="1" lang="en-US" altLang="ja-JP" dirty="0"/>
          </a:p>
        </p:txBody>
      </p:sp>
      <p:sp>
        <p:nvSpPr>
          <p:cNvPr id="27" name="コンテンツ プレースホルダー 26">
            <a:extLst>
              <a:ext uri="{FF2B5EF4-FFF2-40B4-BE49-F238E27FC236}">
                <a16:creationId xmlns:a16="http://schemas.microsoft.com/office/drawing/2014/main" id="{4CB9CA61-4267-45A1-AF72-A95637629487}"/>
              </a:ext>
            </a:extLst>
          </p:cNvPr>
          <p:cNvSpPr>
            <a:spLocks noGrp="1"/>
          </p:cNvSpPr>
          <p:nvPr>
            <p:ph sz="half" idx="2"/>
          </p:nvPr>
        </p:nvSpPr>
        <p:spPr/>
        <p:txBody>
          <a:bodyPr/>
          <a:lstStyle/>
          <a:p>
            <a:r>
              <a:rPr lang="en-US" altLang="ja-JP" dirty="0"/>
              <a:t>HTML</a:t>
            </a:r>
            <a:endParaRPr lang="ja-JP" altLang="en-US" dirty="0"/>
          </a:p>
        </p:txBody>
      </p:sp>
      <p:pic>
        <p:nvPicPr>
          <p:cNvPr id="5" name="図 4">
            <a:extLst>
              <a:ext uri="{FF2B5EF4-FFF2-40B4-BE49-F238E27FC236}">
                <a16:creationId xmlns:a16="http://schemas.microsoft.com/office/drawing/2014/main" id="{BD0811A6-A0FC-45E2-932A-691C2DD6F060}"/>
              </a:ext>
            </a:extLst>
          </p:cNvPr>
          <p:cNvPicPr>
            <a:picLocks noChangeAspect="1"/>
          </p:cNvPicPr>
          <p:nvPr/>
        </p:nvPicPr>
        <p:blipFill>
          <a:blip r:embed="rId5"/>
          <a:stretch>
            <a:fillRect/>
          </a:stretch>
        </p:blipFill>
        <p:spPr>
          <a:xfrm>
            <a:off x="838200" y="2749742"/>
            <a:ext cx="3783227" cy="1429444"/>
          </a:xfrm>
          <a:prstGeom prst="rect">
            <a:avLst/>
          </a:prstGeom>
        </p:spPr>
      </p:pic>
      <p:pic>
        <p:nvPicPr>
          <p:cNvPr id="7" name="図 6">
            <a:extLst>
              <a:ext uri="{FF2B5EF4-FFF2-40B4-BE49-F238E27FC236}">
                <a16:creationId xmlns:a16="http://schemas.microsoft.com/office/drawing/2014/main" id="{80674805-BCE2-4B3E-9514-9F78A747CF2E}"/>
              </a:ext>
            </a:extLst>
          </p:cNvPr>
          <p:cNvPicPr>
            <a:picLocks noChangeAspect="1"/>
          </p:cNvPicPr>
          <p:nvPr/>
        </p:nvPicPr>
        <p:blipFill>
          <a:blip r:embed="rId6"/>
          <a:stretch>
            <a:fillRect/>
          </a:stretch>
        </p:blipFill>
        <p:spPr>
          <a:xfrm>
            <a:off x="6565731" y="2428467"/>
            <a:ext cx="4788069" cy="1434288"/>
          </a:xfrm>
          <a:prstGeom prst="rect">
            <a:avLst/>
          </a:prstGeom>
        </p:spPr>
      </p:pic>
      <p:pic>
        <p:nvPicPr>
          <p:cNvPr id="9" name="図 8">
            <a:extLst>
              <a:ext uri="{FF2B5EF4-FFF2-40B4-BE49-F238E27FC236}">
                <a16:creationId xmlns:a16="http://schemas.microsoft.com/office/drawing/2014/main" id="{DCD340B3-D012-44E0-9159-1CFD0D699963}"/>
              </a:ext>
            </a:extLst>
          </p:cNvPr>
          <p:cNvPicPr>
            <a:picLocks noChangeAspect="1"/>
          </p:cNvPicPr>
          <p:nvPr/>
        </p:nvPicPr>
        <p:blipFill>
          <a:blip r:embed="rId7"/>
          <a:stretch>
            <a:fillRect/>
          </a:stretch>
        </p:blipFill>
        <p:spPr>
          <a:xfrm>
            <a:off x="838199" y="4848040"/>
            <a:ext cx="3798691" cy="1463860"/>
          </a:xfrm>
          <a:prstGeom prst="rect">
            <a:avLst/>
          </a:prstGeom>
        </p:spPr>
      </p:pic>
      <p:pic>
        <p:nvPicPr>
          <p:cNvPr id="11" name="図 10">
            <a:extLst>
              <a:ext uri="{FF2B5EF4-FFF2-40B4-BE49-F238E27FC236}">
                <a16:creationId xmlns:a16="http://schemas.microsoft.com/office/drawing/2014/main" id="{F23A2BE2-2E97-4103-B90E-646F76600123}"/>
              </a:ext>
            </a:extLst>
          </p:cNvPr>
          <p:cNvPicPr>
            <a:picLocks noChangeAspect="1"/>
          </p:cNvPicPr>
          <p:nvPr/>
        </p:nvPicPr>
        <p:blipFill>
          <a:blip r:embed="rId8"/>
          <a:stretch>
            <a:fillRect/>
          </a:stretch>
        </p:blipFill>
        <p:spPr>
          <a:xfrm>
            <a:off x="6565731" y="4588977"/>
            <a:ext cx="4788069" cy="1401647"/>
          </a:xfrm>
          <a:prstGeom prst="rect">
            <a:avLst/>
          </a:prstGeom>
        </p:spPr>
      </p:pic>
      <p:sp>
        <p:nvSpPr>
          <p:cNvPr id="12" name="正方形/長方形 11">
            <a:extLst>
              <a:ext uri="{FF2B5EF4-FFF2-40B4-BE49-F238E27FC236}">
                <a16:creationId xmlns:a16="http://schemas.microsoft.com/office/drawing/2014/main" id="{9235775C-8B8A-4F3D-8165-0F0620370D37}"/>
              </a:ext>
            </a:extLst>
          </p:cNvPr>
          <p:cNvSpPr/>
          <p:nvPr/>
        </p:nvSpPr>
        <p:spPr>
          <a:xfrm>
            <a:off x="5292704" y="3717906"/>
            <a:ext cx="1372695" cy="10477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ysClr val="windowText" lastClr="000000"/>
                </a:solidFill>
              </a:rPr>
              <a:t>リンクからページ移動する</a:t>
            </a:r>
            <a:endParaRPr kumimoji="1" lang="ja-JP" altLang="en-US" dirty="0">
              <a:solidFill>
                <a:sysClr val="windowText" lastClr="000000"/>
              </a:solidFill>
            </a:endParaRPr>
          </a:p>
        </p:txBody>
      </p:sp>
      <p:cxnSp>
        <p:nvCxnSpPr>
          <p:cNvPr id="14" name="直線矢印コネクタ 13">
            <a:extLst>
              <a:ext uri="{FF2B5EF4-FFF2-40B4-BE49-F238E27FC236}">
                <a16:creationId xmlns:a16="http://schemas.microsoft.com/office/drawing/2014/main" id="{8759E476-1D9A-46BC-BDA3-20AC85519247}"/>
              </a:ext>
            </a:extLst>
          </p:cNvPr>
          <p:cNvCxnSpPr>
            <a:cxnSpLocks/>
          </p:cNvCxnSpPr>
          <p:nvPr/>
        </p:nvCxnSpPr>
        <p:spPr>
          <a:xfrm flipH="1">
            <a:off x="1367625" y="3997692"/>
            <a:ext cx="392507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09986ECB-1643-4A6D-B45B-30B7FF99B5B4}"/>
              </a:ext>
            </a:extLst>
          </p:cNvPr>
          <p:cNvCxnSpPr>
            <a:cxnSpLocks/>
          </p:cNvCxnSpPr>
          <p:nvPr/>
        </p:nvCxnSpPr>
        <p:spPr>
          <a:xfrm flipH="1">
            <a:off x="1367625" y="6168523"/>
            <a:ext cx="411082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D4E84CBB-DD9B-4640-B54B-3767579ECFD1}"/>
              </a:ext>
            </a:extLst>
          </p:cNvPr>
          <p:cNvCxnSpPr>
            <a:cxnSpLocks/>
          </p:cNvCxnSpPr>
          <p:nvPr/>
        </p:nvCxnSpPr>
        <p:spPr>
          <a:xfrm flipV="1">
            <a:off x="5478449" y="4765634"/>
            <a:ext cx="0" cy="14113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コネクタ: 曲線 18">
            <a:extLst>
              <a:ext uri="{FF2B5EF4-FFF2-40B4-BE49-F238E27FC236}">
                <a16:creationId xmlns:a16="http://schemas.microsoft.com/office/drawing/2014/main" id="{2DDC7C0A-D7C1-41A8-8D4A-4B60CF6C2702}"/>
              </a:ext>
            </a:extLst>
          </p:cNvPr>
          <p:cNvCxnSpPr>
            <a:stCxn id="5" idx="1"/>
            <a:endCxn id="9" idx="1"/>
          </p:cNvCxnSpPr>
          <p:nvPr/>
        </p:nvCxnSpPr>
        <p:spPr>
          <a:xfrm rot="10800000" flipV="1">
            <a:off x="838200" y="3464464"/>
            <a:ext cx="1" cy="2115506"/>
          </a:xfrm>
          <a:prstGeom prst="curvedConnector3">
            <a:avLst>
              <a:gd name="adj1" fmla="val 22860100000"/>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1925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B493E8-063F-4F7C-B9EC-D26EB0EEE779}"/>
              </a:ext>
            </a:extLst>
          </p:cNvPr>
          <p:cNvSpPr>
            <a:spLocks noGrp="1"/>
          </p:cNvSpPr>
          <p:nvPr>
            <p:ph type="title"/>
          </p:nvPr>
        </p:nvSpPr>
        <p:spPr/>
        <p:txBody>
          <a:bodyPr/>
          <a:lstStyle/>
          <a:p>
            <a:r>
              <a:rPr kumimoji="1" lang="ja-JP" altLang="en-US" dirty="0"/>
              <a:t>簡単な</a:t>
            </a:r>
            <a:r>
              <a:rPr kumimoji="1" lang="en-US" altLang="ja-JP" dirty="0"/>
              <a:t>web</a:t>
            </a:r>
            <a:r>
              <a:rPr kumimoji="1" lang="ja-JP" altLang="en-US" dirty="0"/>
              <a:t>プログラミング</a:t>
            </a:r>
          </a:p>
        </p:txBody>
      </p:sp>
      <p:sp>
        <p:nvSpPr>
          <p:cNvPr id="3" name="コンテンツ プレースホルダー 2">
            <a:extLst>
              <a:ext uri="{FF2B5EF4-FFF2-40B4-BE49-F238E27FC236}">
                <a16:creationId xmlns:a16="http://schemas.microsoft.com/office/drawing/2014/main" id="{485308B2-BDA9-4D7C-9657-BF16CC3251FD}"/>
              </a:ext>
            </a:extLst>
          </p:cNvPr>
          <p:cNvSpPr>
            <a:spLocks noGrp="1"/>
          </p:cNvSpPr>
          <p:nvPr>
            <p:ph idx="1"/>
          </p:nvPr>
        </p:nvSpPr>
        <p:spPr/>
        <p:txBody>
          <a:bodyPr/>
          <a:lstStyle/>
          <a:p>
            <a:r>
              <a:rPr kumimoji="1" lang="ja-JP" altLang="en-US" dirty="0"/>
              <a:t>コードについて</a:t>
            </a:r>
          </a:p>
        </p:txBody>
      </p:sp>
      <p:pic>
        <p:nvPicPr>
          <p:cNvPr id="4" name="図 3">
            <a:extLst>
              <a:ext uri="{FF2B5EF4-FFF2-40B4-BE49-F238E27FC236}">
                <a16:creationId xmlns:a16="http://schemas.microsoft.com/office/drawing/2014/main" id="{980777D0-02B6-4BA5-ABE8-2BD7A6FDFF6F}"/>
              </a:ext>
            </a:extLst>
          </p:cNvPr>
          <p:cNvPicPr>
            <a:picLocks noChangeAspect="1"/>
          </p:cNvPicPr>
          <p:nvPr/>
        </p:nvPicPr>
        <p:blipFill>
          <a:blip r:embed="rId3"/>
          <a:stretch>
            <a:fillRect/>
          </a:stretch>
        </p:blipFill>
        <p:spPr>
          <a:xfrm>
            <a:off x="838200" y="2408476"/>
            <a:ext cx="6278217" cy="3318173"/>
          </a:xfrm>
          <a:prstGeom prst="rect">
            <a:avLst/>
          </a:prstGeom>
        </p:spPr>
      </p:pic>
      <p:cxnSp>
        <p:nvCxnSpPr>
          <p:cNvPr id="6" name="直線矢印コネクタ 5">
            <a:extLst>
              <a:ext uri="{FF2B5EF4-FFF2-40B4-BE49-F238E27FC236}">
                <a16:creationId xmlns:a16="http://schemas.microsoft.com/office/drawing/2014/main" id="{32A1E454-1BD8-4092-BA56-A5CE2E694C10}"/>
              </a:ext>
            </a:extLst>
          </p:cNvPr>
          <p:cNvCxnSpPr>
            <a:cxnSpLocks/>
          </p:cNvCxnSpPr>
          <p:nvPr/>
        </p:nvCxnSpPr>
        <p:spPr>
          <a:xfrm flipH="1">
            <a:off x="2965837" y="3490623"/>
            <a:ext cx="497751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9372C412-B5C1-49FD-9639-29BFCFF32FC1}"/>
              </a:ext>
            </a:extLst>
          </p:cNvPr>
          <p:cNvCxnSpPr>
            <a:cxnSpLocks/>
          </p:cNvCxnSpPr>
          <p:nvPr/>
        </p:nvCxnSpPr>
        <p:spPr>
          <a:xfrm flipH="1">
            <a:off x="2965837" y="4462007"/>
            <a:ext cx="497751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52585522-09A7-4B4C-B2C5-F06E0F91E26E}"/>
              </a:ext>
            </a:extLst>
          </p:cNvPr>
          <p:cNvSpPr/>
          <p:nvPr/>
        </p:nvSpPr>
        <p:spPr>
          <a:xfrm>
            <a:off x="7943353" y="2408476"/>
            <a:ext cx="3410447" cy="33181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URL</a:t>
            </a:r>
            <a:r>
              <a:rPr kumimoji="1" lang="ja-JP" altLang="en-US" dirty="0">
                <a:solidFill>
                  <a:sysClr val="windowText" lastClr="000000"/>
                </a:solidFill>
              </a:rPr>
              <a:t>のドメイン名である</a:t>
            </a:r>
            <a:endParaRPr kumimoji="1" lang="en-US" altLang="ja-JP" dirty="0">
              <a:solidFill>
                <a:sysClr val="windowText" lastClr="000000"/>
              </a:solidFill>
            </a:endParaRPr>
          </a:p>
          <a:p>
            <a:pPr algn="ctr"/>
            <a:r>
              <a:rPr lang="ja-JP" altLang="en-US" dirty="0">
                <a:solidFill>
                  <a:sysClr val="windowText" lastClr="000000"/>
                </a:solidFill>
              </a:rPr>
              <a:t>「</a:t>
            </a:r>
            <a:r>
              <a:rPr lang="en-US" altLang="ja-JP" dirty="0">
                <a:solidFill>
                  <a:sysClr val="windowText" lastClr="000000"/>
                </a:solidFill>
              </a:rPr>
              <a:t>localhost:5000</a:t>
            </a:r>
            <a:r>
              <a:rPr lang="ja-JP" altLang="en-US" dirty="0">
                <a:solidFill>
                  <a:sysClr val="windowText" lastClr="000000"/>
                </a:solidFill>
              </a:rPr>
              <a:t>」の後に</a:t>
            </a:r>
            <a:endParaRPr lang="en-US" altLang="ja-JP" dirty="0">
              <a:solidFill>
                <a:sysClr val="windowText" lastClr="000000"/>
              </a:solidFill>
            </a:endParaRPr>
          </a:p>
          <a:p>
            <a:pPr algn="ctr"/>
            <a:r>
              <a:rPr kumimoji="1" lang="ja-JP" altLang="en-US" dirty="0">
                <a:solidFill>
                  <a:sysClr val="windowText" lastClr="000000"/>
                </a:solidFill>
              </a:rPr>
              <a:t>入力される文字列で処理の</a:t>
            </a:r>
            <a:endParaRPr kumimoji="1" lang="en-US" altLang="ja-JP" dirty="0">
              <a:solidFill>
                <a:sysClr val="windowText" lastClr="000000"/>
              </a:solidFill>
            </a:endParaRPr>
          </a:p>
          <a:p>
            <a:pPr algn="ctr"/>
            <a:r>
              <a:rPr lang="ja-JP" altLang="en-US" dirty="0">
                <a:solidFill>
                  <a:sysClr val="windowText" lastClr="000000"/>
                </a:solidFill>
              </a:rPr>
              <a:t>内容が異なる。</a:t>
            </a:r>
            <a:endParaRPr kumimoji="1" lang="ja-JP" altLang="en-US" dirty="0">
              <a:solidFill>
                <a:sysClr val="windowText" lastClr="000000"/>
              </a:solidFill>
            </a:endParaRPr>
          </a:p>
        </p:txBody>
      </p:sp>
      <p:sp>
        <p:nvSpPr>
          <p:cNvPr id="9" name="正方形/長方形 8">
            <a:extLst>
              <a:ext uri="{FF2B5EF4-FFF2-40B4-BE49-F238E27FC236}">
                <a16:creationId xmlns:a16="http://schemas.microsoft.com/office/drawing/2014/main" id="{1BA778A2-7989-4772-A6FD-B758109E2282}"/>
              </a:ext>
            </a:extLst>
          </p:cNvPr>
          <p:cNvSpPr/>
          <p:nvPr/>
        </p:nvSpPr>
        <p:spPr>
          <a:xfrm>
            <a:off x="4907610" y="3087095"/>
            <a:ext cx="2846567" cy="35874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http://localhost:5000/a</a:t>
            </a:r>
            <a:endParaRPr kumimoji="1" lang="ja-JP" altLang="en-US" dirty="0">
              <a:solidFill>
                <a:sysClr val="windowText" lastClr="000000"/>
              </a:solidFill>
            </a:endParaRPr>
          </a:p>
        </p:txBody>
      </p:sp>
      <p:sp>
        <p:nvSpPr>
          <p:cNvPr id="10" name="正方形/長方形 9">
            <a:extLst>
              <a:ext uri="{FF2B5EF4-FFF2-40B4-BE49-F238E27FC236}">
                <a16:creationId xmlns:a16="http://schemas.microsoft.com/office/drawing/2014/main" id="{030A1E3B-1431-4148-824D-3564DA5C167E}"/>
              </a:ext>
            </a:extLst>
          </p:cNvPr>
          <p:cNvSpPr/>
          <p:nvPr/>
        </p:nvSpPr>
        <p:spPr>
          <a:xfrm>
            <a:off x="4907610" y="4067562"/>
            <a:ext cx="2846567" cy="35874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http://localhost:5000/b</a:t>
            </a:r>
            <a:endParaRPr kumimoji="1" lang="ja-JP" altLang="en-US" dirty="0">
              <a:solidFill>
                <a:sysClr val="windowText" lastClr="000000"/>
              </a:solidFill>
            </a:endParaRPr>
          </a:p>
        </p:txBody>
      </p:sp>
    </p:spTree>
    <p:extLst>
      <p:ext uri="{BB962C8B-B14F-4D97-AF65-F5344CB8AC3E}">
        <p14:creationId xmlns:p14="http://schemas.microsoft.com/office/powerpoint/2010/main" val="3898039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270AAC-704F-45F6-B41C-CD032C8227E4}"/>
              </a:ext>
            </a:extLst>
          </p:cNvPr>
          <p:cNvSpPr>
            <a:spLocks noGrp="1"/>
          </p:cNvSpPr>
          <p:nvPr>
            <p:ph type="title"/>
          </p:nvPr>
        </p:nvSpPr>
        <p:spPr/>
        <p:txBody>
          <a:bodyPr/>
          <a:lstStyle/>
          <a:p>
            <a:r>
              <a:rPr lang="ja-JP" altLang="en-US" dirty="0"/>
              <a:t>リダイレクト</a:t>
            </a:r>
            <a:endParaRPr kumimoji="1" lang="ja-JP" altLang="en-US" dirty="0"/>
          </a:p>
        </p:txBody>
      </p:sp>
      <p:sp>
        <p:nvSpPr>
          <p:cNvPr id="3" name="コンテンツ プレースホルダー 2">
            <a:extLst>
              <a:ext uri="{FF2B5EF4-FFF2-40B4-BE49-F238E27FC236}">
                <a16:creationId xmlns:a16="http://schemas.microsoft.com/office/drawing/2014/main" id="{3C1A02C5-210B-4F93-AF2A-1B6BDA05EE2F}"/>
              </a:ext>
            </a:extLst>
          </p:cNvPr>
          <p:cNvSpPr>
            <a:spLocks noGrp="1"/>
          </p:cNvSpPr>
          <p:nvPr>
            <p:ph idx="1"/>
          </p:nvPr>
        </p:nvSpPr>
        <p:spPr>
          <a:xfrm>
            <a:off x="838199" y="1825625"/>
            <a:ext cx="10921779" cy="4351338"/>
          </a:xfrm>
        </p:spPr>
        <p:txBody>
          <a:bodyPr/>
          <a:lstStyle/>
          <a:p>
            <a:pPr marL="0" indent="0">
              <a:buNone/>
            </a:pPr>
            <a:r>
              <a:rPr kumimoji="1" lang="ja-JP" altLang="en-US" dirty="0"/>
              <a:t>新しく作られた</a:t>
            </a:r>
            <a:r>
              <a:rPr kumimoji="1" lang="en-US" altLang="ja-JP" dirty="0"/>
              <a:t>URL</a:t>
            </a:r>
            <a:r>
              <a:rPr kumimoji="1" lang="ja-JP" altLang="en-US" dirty="0"/>
              <a:t>でサービスを行う時や</a:t>
            </a:r>
            <a:r>
              <a:rPr lang="en-US" altLang="ja-JP" dirty="0"/>
              <a:t>URL</a:t>
            </a:r>
            <a:r>
              <a:rPr lang="ja-JP" altLang="en-US" dirty="0"/>
              <a:t>がドメイン名だけの場合および、</a:t>
            </a:r>
            <a:r>
              <a:rPr kumimoji="1" lang="ja-JP" altLang="en-US" dirty="0"/>
              <a:t>セキュリティ的にアクセス権を持たない等でユーザがアクセスされた時に他のページへ移動するなどの理由で使用する</a:t>
            </a:r>
            <a:endParaRPr kumimoji="1" lang="en-US" altLang="ja-JP" dirty="0"/>
          </a:p>
          <a:p>
            <a:pPr marL="0" indent="0">
              <a:buNone/>
            </a:pPr>
            <a:endParaRPr lang="en-US" altLang="ja-JP" dirty="0"/>
          </a:p>
          <a:p>
            <a:pPr marL="0" indent="0">
              <a:buNone/>
            </a:pPr>
            <a:r>
              <a:rPr kumimoji="1" lang="ja-JP" altLang="en-US" dirty="0"/>
              <a:t>例</a:t>
            </a:r>
            <a:r>
              <a:rPr kumimoji="1" lang="en-US" altLang="ja-JP" dirty="0"/>
              <a:t>)</a:t>
            </a:r>
          </a:p>
          <a:p>
            <a:pPr marL="0" indent="0">
              <a:buNone/>
            </a:pPr>
            <a:r>
              <a:rPr lang="en-US" altLang="ja-JP" dirty="0">
                <a:hlinkClick r:id="rId3"/>
              </a:rPr>
              <a:t>http://localhost:5000/</a:t>
            </a:r>
            <a:r>
              <a:rPr lang="ja-JP" altLang="en-US" dirty="0"/>
              <a:t>　→　</a:t>
            </a:r>
            <a:r>
              <a:rPr lang="en-US" altLang="ja-JP" dirty="0">
                <a:hlinkClick r:id="rId4"/>
              </a:rPr>
              <a:t>http://localhost:5000/home</a:t>
            </a:r>
            <a:endParaRPr lang="en-US" altLang="ja-JP" dirty="0"/>
          </a:p>
        </p:txBody>
      </p:sp>
    </p:spTree>
    <p:extLst>
      <p:ext uri="{BB962C8B-B14F-4D97-AF65-F5344CB8AC3E}">
        <p14:creationId xmlns:p14="http://schemas.microsoft.com/office/powerpoint/2010/main" val="715397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4C579A-335B-4B78-855B-C8FFE04E5B02}"/>
              </a:ext>
            </a:extLst>
          </p:cNvPr>
          <p:cNvSpPr>
            <a:spLocks noGrp="1"/>
          </p:cNvSpPr>
          <p:nvPr>
            <p:ph type="title"/>
          </p:nvPr>
        </p:nvSpPr>
        <p:spPr/>
        <p:txBody>
          <a:bodyPr/>
          <a:lstStyle/>
          <a:p>
            <a:r>
              <a:rPr kumimoji="1" lang="ja-JP" altLang="en-US" dirty="0"/>
              <a:t>リダイレクト</a:t>
            </a:r>
          </a:p>
        </p:txBody>
      </p:sp>
      <p:sp>
        <p:nvSpPr>
          <p:cNvPr id="3" name="コンテンツ プレースホルダー 2">
            <a:extLst>
              <a:ext uri="{FF2B5EF4-FFF2-40B4-BE49-F238E27FC236}">
                <a16:creationId xmlns:a16="http://schemas.microsoft.com/office/drawing/2014/main" id="{70B12587-149D-4A8F-9D19-CAFB08C9D856}"/>
              </a:ext>
            </a:extLst>
          </p:cNvPr>
          <p:cNvSpPr>
            <a:spLocks noGrp="1"/>
          </p:cNvSpPr>
          <p:nvPr>
            <p:ph idx="1"/>
          </p:nvPr>
        </p:nvSpPr>
        <p:spPr/>
        <p:txBody>
          <a:bodyPr/>
          <a:lstStyle/>
          <a:p>
            <a:r>
              <a:rPr kumimoji="1" lang="ja-JP" altLang="en-US" dirty="0"/>
              <a:t>デモンストレーション</a:t>
            </a:r>
            <a:endParaRPr kumimoji="1" lang="en-US" altLang="ja-JP" dirty="0"/>
          </a:p>
          <a:p>
            <a:pPr marL="0" indent="0">
              <a:buNone/>
            </a:pPr>
            <a:r>
              <a:rPr lang="ja-JP" altLang="en-US" dirty="0"/>
              <a:t>以下のプログラムを作成して実行後</a:t>
            </a:r>
            <a:endParaRPr lang="en-US" altLang="ja-JP" dirty="0"/>
          </a:p>
          <a:p>
            <a:pPr marL="0" indent="0">
              <a:buNone/>
            </a:pPr>
            <a:r>
              <a:rPr kumimoji="1" lang="ja-JP" altLang="en-US" dirty="0"/>
              <a:t>「</a:t>
            </a:r>
            <a:r>
              <a:rPr kumimoji="1" lang="en-US" altLang="ja-JP" dirty="0"/>
              <a:t>http://localhost:5000/</a:t>
            </a:r>
            <a:r>
              <a:rPr kumimoji="1" lang="ja-JP" altLang="en-US" dirty="0"/>
              <a:t>」にブラウザでアクセス</a:t>
            </a:r>
          </a:p>
        </p:txBody>
      </p:sp>
      <p:pic>
        <p:nvPicPr>
          <p:cNvPr id="5" name="図 4">
            <a:extLst>
              <a:ext uri="{FF2B5EF4-FFF2-40B4-BE49-F238E27FC236}">
                <a16:creationId xmlns:a16="http://schemas.microsoft.com/office/drawing/2014/main" id="{052C5B4C-603F-4807-9460-DE16C2F5D1C4}"/>
              </a:ext>
            </a:extLst>
          </p:cNvPr>
          <p:cNvPicPr>
            <a:picLocks noChangeAspect="1"/>
          </p:cNvPicPr>
          <p:nvPr/>
        </p:nvPicPr>
        <p:blipFill>
          <a:blip r:embed="rId3"/>
          <a:stretch>
            <a:fillRect/>
          </a:stretch>
        </p:blipFill>
        <p:spPr>
          <a:xfrm>
            <a:off x="838200" y="3319395"/>
            <a:ext cx="4298343" cy="3366173"/>
          </a:xfrm>
          <a:prstGeom prst="rect">
            <a:avLst/>
          </a:prstGeom>
        </p:spPr>
      </p:pic>
    </p:spTree>
    <p:extLst>
      <p:ext uri="{BB962C8B-B14F-4D97-AF65-F5344CB8AC3E}">
        <p14:creationId xmlns:p14="http://schemas.microsoft.com/office/powerpoint/2010/main" val="3555805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09E001-531D-48DD-BBEE-EDBDAEDD38DE}"/>
              </a:ext>
            </a:extLst>
          </p:cNvPr>
          <p:cNvSpPr>
            <a:spLocks noGrp="1"/>
          </p:cNvSpPr>
          <p:nvPr>
            <p:ph type="title"/>
          </p:nvPr>
        </p:nvSpPr>
        <p:spPr/>
        <p:txBody>
          <a:bodyPr/>
          <a:lstStyle/>
          <a:p>
            <a:r>
              <a:rPr kumimoji="1" lang="ja-JP" altLang="en-US" dirty="0"/>
              <a:t>リダイレクト</a:t>
            </a:r>
          </a:p>
        </p:txBody>
      </p:sp>
      <p:sp>
        <p:nvSpPr>
          <p:cNvPr id="3" name="コンテンツ プレースホルダー 2">
            <a:extLst>
              <a:ext uri="{FF2B5EF4-FFF2-40B4-BE49-F238E27FC236}">
                <a16:creationId xmlns:a16="http://schemas.microsoft.com/office/drawing/2014/main" id="{4BB26CED-E5FD-4CF7-81C5-2A3C5B247E1E}"/>
              </a:ext>
            </a:extLst>
          </p:cNvPr>
          <p:cNvSpPr>
            <a:spLocks noGrp="1"/>
          </p:cNvSpPr>
          <p:nvPr>
            <p:ph idx="1"/>
          </p:nvPr>
        </p:nvSpPr>
        <p:spPr/>
        <p:txBody>
          <a:bodyPr/>
          <a:lstStyle/>
          <a:p>
            <a:r>
              <a:rPr kumimoji="1" lang="ja-JP" altLang="en-US" dirty="0"/>
              <a:t>ブラウザでの動作</a:t>
            </a:r>
            <a:endParaRPr kumimoji="1" lang="en-US" altLang="ja-JP" dirty="0"/>
          </a:p>
          <a:p>
            <a:pPr marL="0" indent="0">
              <a:buNone/>
            </a:pPr>
            <a:r>
              <a:rPr kumimoji="1" lang="en-US" altLang="ja-JP" dirty="0"/>
              <a:t>URL</a:t>
            </a:r>
            <a:r>
              <a:rPr kumimoji="1" lang="ja-JP" altLang="en-US" dirty="0"/>
              <a:t>の変化</a:t>
            </a:r>
            <a:endParaRPr kumimoji="1" lang="en-US" altLang="ja-JP" dirty="0"/>
          </a:p>
          <a:p>
            <a:pPr marL="0" indent="0">
              <a:buNone/>
            </a:pPr>
            <a:endParaRPr lang="en-US" altLang="ja-JP" dirty="0"/>
          </a:p>
          <a:p>
            <a:pPr marL="0" indent="0">
              <a:buNone/>
            </a:pPr>
            <a:endParaRPr kumimoji="1" lang="en-US" altLang="ja-JP" dirty="0"/>
          </a:p>
          <a:p>
            <a:pPr marL="0" indent="0">
              <a:buNone/>
            </a:pPr>
            <a:r>
              <a:rPr lang="ja-JP" altLang="en-US" dirty="0"/>
              <a:t>アクセス時</a:t>
            </a:r>
            <a:endParaRPr kumimoji="1" lang="en-US" altLang="ja-JP" dirty="0"/>
          </a:p>
          <a:p>
            <a:endParaRPr kumimoji="1" lang="ja-JP" altLang="en-US" dirty="0"/>
          </a:p>
        </p:txBody>
      </p:sp>
      <p:pic>
        <p:nvPicPr>
          <p:cNvPr id="5" name="図 4">
            <a:extLst>
              <a:ext uri="{FF2B5EF4-FFF2-40B4-BE49-F238E27FC236}">
                <a16:creationId xmlns:a16="http://schemas.microsoft.com/office/drawing/2014/main" id="{99F5D73C-0592-4CF8-9FB4-2FF118A349E2}"/>
              </a:ext>
            </a:extLst>
          </p:cNvPr>
          <p:cNvPicPr>
            <a:picLocks noChangeAspect="1"/>
          </p:cNvPicPr>
          <p:nvPr/>
        </p:nvPicPr>
        <p:blipFill>
          <a:blip r:embed="rId3"/>
          <a:stretch>
            <a:fillRect/>
          </a:stretch>
        </p:blipFill>
        <p:spPr>
          <a:xfrm>
            <a:off x="838200" y="2803977"/>
            <a:ext cx="5800211" cy="625023"/>
          </a:xfrm>
          <a:prstGeom prst="rect">
            <a:avLst/>
          </a:prstGeom>
        </p:spPr>
      </p:pic>
      <p:pic>
        <p:nvPicPr>
          <p:cNvPr id="7" name="図 6">
            <a:extLst>
              <a:ext uri="{FF2B5EF4-FFF2-40B4-BE49-F238E27FC236}">
                <a16:creationId xmlns:a16="http://schemas.microsoft.com/office/drawing/2014/main" id="{ACE075EE-40E4-4018-804A-5D6526BA0A2F}"/>
              </a:ext>
            </a:extLst>
          </p:cNvPr>
          <p:cNvPicPr>
            <a:picLocks noChangeAspect="1"/>
          </p:cNvPicPr>
          <p:nvPr/>
        </p:nvPicPr>
        <p:blipFill>
          <a:blip r:embed="rId4"/>
          <a:stretch>
            <a:fillRect/>
          </a:stretch>
        </p:blipFill>
        <p:spPr>
          <a:xfrm>
            <a:off x="838200" y="4294357"/>
            <a:ext cx="6772595" cy="1882606"/>
          </a:xfrm>
          <a:prstGeom prst="rect">
            <a:avLst/>
          </a:prstGeom>
        </p:spPr>
      </p:pic>
      <p:sp>
        <p:nvSpPr>
          <p:cNvPr id="8" name="正方形/長方形 7">
            <a:extLst>
              <a:ext uri="{FF2B5EF4-FFF2-40B4-BE49-F238E27FC236}">
                <a16:creationId xmlns:a16="http://schemas.microsoft.com/office/drawing/2014/main" id="{180CC241-634B-48C3-B339-F2DA704589AB}"/>
              </a:ext>
            </a:extLst>
          </p:cNvPr>
          <p:cNvSpPr/>
          <p:nvPr/>
        </p:nvSpPr>
        <p:spPr>
          <a:xfrm>
            <a:off x="6384897" y="5136543"/>
            <a:ext cx="1225898" cy="310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BBED31AA-EF32-44E8-B631-988C63A3EFD3}"/>
              </a:ext>
            </a:extLst>
          </p:cNvPr>
          <p:cNvCxnSpPr>
            <a:cxnSpLocks/>
          </p:cNvCxnSpPr>
          <p:nvPr/>
        </p:nvCxnSpPr>
        <p:spPr>
          <a:xfrm>
            <a:off x="5359414" y="3294063"/>
            <a:ext cx="1842480" cy="18424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6786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988042-0243-4E3F-B1CC-0C1F1A3F2386}"/>
              </a:ext>
            </a:extLst>
          </p:cNvPr>
          <p:cNvSpPr>
            <a:spLocks noGrp="1"/>
          </p:cNvSpPr>
          <p:nvPr>
            <p:ph type="title"/>
          </p:nvPr>
        </p:nvSpPr>
        <p:spPr/>
        <p:txBody>
          <a:bodyPr/>
          <a:lstStyle/>
          <a:p>
            <a:r>
              <a:rPr kumimoji="1" lang="ja-JP" altLang="en-US" dirty="0"/>
              <a:t>リダイレクト</a:t>
            </a:r>
          </a:p>
        </p:txBody>
      </p:sp>
      <p:sp>
        <p:nvSpPr>
          <p:cNvPr id="3" name="コンテンツ プレースホルダー 2">
            <a:extLst>
              <a:ext uri="{FF2B5EF4-FFF2-40B4-BE49-F238E27FC236}">
                <a16:creationId xmlns:a16="http://schemas.microsoft.com/office/drawing/2014/main" id="{1850C4B6-E8AE-495C-8DF3-45C38BF1E816}"/>
              </a:ext>
            </a:extLst>
          </p:cNvPr>
          <p:cNvSpPr>
            <a:spLocks noGrp="1"/>
          </p:cNvSpPr>
          <p:nvPr>
            <p:ph idx="1"/>
          </p:nvPr>
        </p:nvSpPr>
        <p:spPr/>
        <p:txBody>
          <a:bodyPr/>
          <a:lstStyle/>
          <a:p>
            <a:r>
              <a:rPr kumimoji="1" lang="ja-JP" altLang="en-US" dirty="0"/>
              <a:t>コードについて</a:t>
            </a:r>
          </a:p>
        </p:txBody>
      </p:sp>
      <p:pic>
        <p:nvPicPr>
          <p:cNvPr id="4" name="図 3">
            <a:extLst>
              <a:ext uri="{FF2B5EF4-FFF2-40B4-BE49-F238E27FC236}">
                <a16:creationId xmlns:a16="http://schemas.microsoft.com/office/drawing/2014/main" id="{54CBD3AB-FE5C-4CFB-85B7-6E39EC0B7504}"/>
              </a:ext>
            </a:extLst>
          </p:cNvPr>
          <p:cNvPicPr>
            <a:picLocks noChangeAspect="1"/>
          </p:cNvPicPr>
          <p:nvPr/>
        </p:nvPicPr>
        <p:blipFill>
          <a:blip r:embed="rId3"/>
          <a:stretch>
            <a:fillRect/>
          </a:stretch>
        </p:blipFill>
        <p:spPr>
          <a:xfrm>
            <a:off x="838200" y="2335822"/>
            <a:ext cx="5308236" cy="4157053"/>
          </a:xfrm>
          <a:prstGeom prst="rect">
            <a:avLst/>
          </a:prstGeom>
        </p:spPr>
      </p:pic>
      <p:sp>
        <p:nvSpPr>
          <p:cNvPr id="5" name="正方形/長方形 4">
            <a:extLst>
              <a:ext uri="{FF2B5EF4-FFF2-40B4-BE49-F238E27FC236}">
                <a16:creationId xmlns:a16="http://schemas.microsoft.com/office/drawing/2014/main" id="{AACB0D63-7304-48D7-8F6A-15A6AD88BA29}"/>
              </a:ext>
            </a:extLst>
          </p:cNvPr>
          <p:cNvSpPr/>
          <p:nvPr/>
        </p:nvSpPr>
        <p:spPr>
          <a:xfrm>
            <a:off x="7196632" y="2335822"/>
            <a:ext cx="4921156" cy="41570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solidFill>
                  <a:sysClr val="windowText" lastClr="000000"/>
                </a:solidFill>
              </a:rPr>
              <a:t>リダイレクトに使う</a:t>
            </a:r>
            <a:endParaRPr kumimoji="1" lang="en-US" altLang="ja-JP" dirty="0">
              <a:solidFill>
                <a:sysClr val="windowText" lastClr="000000"/>
              </a:solidFill>
            </a:endParaRPr>
          </a:p>
          <a:p>
            <a:endParaRPr lang="en-US" altLang="ja-JP" dirty="0">
              <a:solidFill>
                <a:sysClr val="windowText" lastClr="000000"/>
              </a:solidFill>
            </a:endParaRPr>
          </a:p>
          <a:p>
            <a:endParaRPr kumimoji="1" lang="en-US" altLang="ja-JP" dirty="0">
              <a:solidFill>
                <a:sysClr val="windowText" lastClr="000000"/>
              </a:solidFill>
            </a:endParaRPr>
          </a:p>
          <a:p>
            <a:endParaRPr lang="en-US" altLang="ja-JP" dirty="0">
              <a:solidFill>
                <a:sysClr val="windowText" lastClr="000000"/>
              </a:solidFill>
            </a:endParaRPr>
          </a:p>
          <a:p>
            <a:endParaRPr kumimoji="1" lang="en-US" altLang="ja-JP" dirty="0">
              <a:solidFill>
                <a:sysClr val="windowText" lastClr="000000"/>
              </a:solidFill>
            </a:endParaRPr>
          </a:p>
          <a:p>
            <a:endParaRPr kumimoji="1" lang="en-US" altLang="ja-JP" dirty="0">
              <a:solidFill>
                <a:sysClr val="windowText" lastClr="000000"/>
              </a:solidFill>
            </a:endParaRPr>
          </a:p>
          <a:p>
            <a:r>
              <a:rPr lang="ja-JP" altLang="en-US" dirty="0">
                <a:solidFill>
                  <a:sysClr val="windowText" lastClr="000000"/>
                </a:solidFill>
              </a:rPr>
              <a:t>「</a:t>
            </a:r>
            <a:r>
              <a:rPr lang="en-US" altLang="ja-JP" dirty="0">
                <a:solidFill>
                  <a:sysClr val="windowText" lastClr="000000"/>
                </a:solidFill>
              </a:rPr>
              <a:t>http://localhost:5000</a:t>
            </a:r>
            <a:r>
              <a:rPr lang="ja-JP" altLang="en-US" dirty="0">
                <a:solidFill>
                  <a:sysClr val="windowText" lastClr="000000"/>
                </a:solidFill>
              </a:rPr>
              <a:t>」から</a:t>
            </a:r>
            <a:endParaRPr lang="en-US" altLang="ja-JP" dirty="0">
              <a:solidFill>
                <a:sysClr val="windowText" lastClr="000000"/>
              </a:solidFill>
            </a:endParaRPr>
          </a:p>
          <a:p>
            <a:r>
              <a:rPr lang="ja-JP" altLang="en-US" dirty="0">
                <a:solidFill>
                  <a:sysClr val="windowText" lastClr="000000"/>
                </a:solidFill>
              </a:rPr>
              <a:t>「</a:t>
            </a:r>
            <a:r>
              <a:rPr lang="en-US" altLang="ja-JP" dirty="0">
                <a:solidFill>
                  <a:sysClr val="windowText" lastClr="000000"/>
                </a:solidFill>
              </a:rPr>
              <a:t>http://localhost:5000/hello_world</a:t>
            </a:r>
            <a:r>
              <a:rPr lang="ja-JP" altLang="en-US" dirty="0">
                <a:solidFill>
                  <a:sysClr val="windowText" lastClr="000000"/>
                </a:solidFill>
              </a:rPr>
              <a:t>」へ</a:t>
            </a:r>
            <a:endParaRPr lang="en-US" altLang="ja-JP" dirty="0">
              <a:solidFill>
                <a:sysClr val="windowText" lastClr="000000"/>
              </a:solidFill>
            </a:endParaRPr>
          </a:p>
          <a:p>
            <a:r>
              <a:rPr lang="ja-JP" altLang="en-US" dirty="0">
                <a:solidFill>
                  <a:sysClr val="windowText" lastClr="000000"/>
                </a:solidFill>
              </a:rPr>
              <a:t>リダイレクト</a:t>
            </a:r>
            <a:endParaRPr lang="en-US" altLang="ja-JP" dirty="0">
              <a:solidFill>
                <a:sysClr val="windowText" lastClr="000000"/>
              </a:solidFill>
            </a:endParaRPr>
          </a:p>
          <a:p>
            <a:r>
              <a:rPr lang="ja-JP" altLang="en-US" dirty="0">
                <a:solidFill>
                  <a:sysClr val="windowText" lastClr="000000"/>
                </a:solidFill>
              </a:rPr>
              <a:t>この場合、返り値は</a:t>
            </a:r>
            <a:r>
              <a:rPr lang="en-US" altLang="ja-JP" dirty="0">
                <a:solidFill>
                  <a:sysClr val="windowText" lastClr="000000"/>
                </a:solidFill>
              </a:rPr>
              <a:t>redirect</a:t>
            </a:r>
            <a:r>
              <a:rPr lang="ja-JP" altLang="en-US" dirty="0">
                <a:solidFill>
                  <a:sysClr val="windowText" lastClr="000000"/>
                </a:solidFill>
              </a:rPr>
              <a:t>モジュールになる</a:t>
            </a:r>
            <a:endParaRPr lang="en-US" altLang="ja-JP" dirty="0">
              <a:solidFill>
                <a:sysClr val="windowText" lastClr="000000"/>
              </a:solidFill>
            </a:endParaRPr>
          </a:p>
        </p:txBody>
      </p:sp>
      <p:sp>
        <p:nvSpPr>
          <p:cNvPr id="6" name="楕円 5">
            <a:extLst>
              <a:ext uri="{FF2B5EF4-FFF2-40B4-BE49-F238E27FC236}">
                <a16:creationId xmlns:a16="http://schemas.microsoft.com/office/drawing/2014/main" id="{660F33E2-DB69-47CF-A943-BCFB29DAD379}"/>
              </a:ext>
            </a:extLst>
          </p:cNvPr>
          <p:cNvSpPr/>
          <p:nvPr/>
        </p:nvSpPr>
        <p:spPr>
          <a:xfrm>
            <a:off x="4603805" y="2335822"/>
            <a:ext cx="1431235" cy="40737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AB85E006-AABB-4CCA-8256-6C5B7E73FDD2}"/>
              </a:ext>
            </a:extLst>
          </p:cNvPr>
          <p:cNvCxnSpPr>
            <a:cxnSpLocks/>
          </p:cNvCxnSpPr>
          <p:nvPr/>
        </p:nvCxnSpPr>
        <p:spPr>
          <a:xfrm flipH="1">
            <a:off x="6035040" y="2544417"/>
            <a:ext cx="111789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79D94D37-A4AB-4FBF-AB63-8E2F6B559376}"/>
              </a:ext>
            </a:extLst>
          </p:cNvPr>
          <p:cNvCxnSpPr/>
          <p:nvPr/>
        </p:nvCxnSpPr>
        <p:spPr>
          <a:xfrm>
            <a:off x="1844703" y="4397071"/>
            <a:ext cx="411877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コネクタ: カギ線 14">
            <a:extLst>
              <a:ext uri="{FF2B5EF4-FFF2-40B4-BE49-F238E27FC236}">
                <a16:creationId xmlns:a16="http://schemas.microsoft.com/office/drawing/2014/main" id="{8F404278-92EA-4B63-864A-AEBC2CEED827}"/>
              </a:ext>
            </a:extLst>
          </p:cNvPr>
          <p:cNvCxnSpPr>
            <a:cxnSpLocks/>
          </p:cNvCxnSpPr>
          <p:nvPr/>
        </p:nvCxnSpPr>
        <p:spPr>
          <a:xfrm>
            <a:off x="3896139" y="4397071"/>
            <a:ext cx="3256800" cy="217547"/>
          </a:xfrm>
          <a:prstGeom prst="bentConnector3">
            <a:avLst>
              <a:gd name="adj1" fmla="val 3291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910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BE6BA8-FDFE-4ACF-82BB-C71FCBC51016}"/>
              </a:ext>
            </a:extLst>
          </p:cNvPr>
          <p:cNvSpPr>
            <a:spLocks noGrp="1"/>
          </p:cNvSpPr>
          <p:nvPr>
            <p:ph type="title"/>
          </p:nvPr>
        </p:nvSpPr>
        <p:spPr/>
        <p:txBody>
          <a:bodyPr/>
          <a:lstStyle/>
          <a:p>
            <a:r>
              <a:rPr kumimoji="1" lang="ja-JP" altLang="en-US" dirty="0"/>
              <a:t>テンプレートの利用</a:t>
            </a:r>
          </a:p>
        </p:txBody>
      </p:sp>
      <p:sp>
        <p:nvSpPr>
          <p:cNvPr id="3" name="コンテンツ プレースホルダー 2">
            <a:extLst>
              <a:ext uri="{FF2B5EF4-FFF2-40B4-BE49-F238E27FC236}">
                <a16:creationId xmlns:a16="http://schemas.microsoft.com/office/drawing/2014/main" id="{B31D7F85-D5B9-4C53-A1A1-6E5048DF9DF2}"/>
              </a:ext>
            </a:extLst>
          </p:cNvPr>
          <p:cNvSpPr>
            <a:spLocks noGrp="1"/>
          </p:cNvSpPr>
          <p:nvPr>
            <p:ph idx="1"/>
          </p:nvPr>
        </p:nvSpPr>
        <p:spPr/>
        <p:txBody>
          <a:bodyPr/>
          <a:lstStyle/>
          <a:p>
            <a:r>
              <a:rPr kumimoji="1" lang="ja-JP" altLang="en-US" dirty="0"/>
              <a:t>テンプレートについて</a:t>
            </a:r>
            <a:endParaRPr kumimoji="1" lang="en-US" altLang="ja-JP" dirty="0"/>
          </a:p>
          <a:p>
            <a:pPr marL="0" indent="0">
              <a:buNone/>
            </a:pPr>
            <a:r>
              <a:rPr lang="en-US" altLang="ja-JP" dirty="0"/>
              <a:t>Flask</a:t>
            </a:r>
            <a:r>
              <a:rPr lang="ja-JP" altLang="en-US" dirty="0"/>
              <a:t>で動的に</a:t>
            </a:r>
            <a:r>
              <a:rPr lang="en-US" altLang="ja-JP" dirty="0"/>
              <a:t>web</a:t>
            </a:r>
            <a:r>
              <a:rPr lang="ja-JP" altLang="en-US" dirty="0"/>
              <a:t>ページを生成できるが、毎回返り値に</a:t>
            </a:r>
            <a:r>
              <a:rPr lang="en-US" altLang="ja-JP" dirty="0"/>
              <a:t>HTML</a:t>
            </a:r>
            <a:r>
              <a:rPr lang="ja-JP" altLang="en-US" dirty="0"/>
              <a:t>コードを載せることで開発が遅くなることや</a:t>
            </a:r>
            <a:r>
              <a:rPr lang="en-US" altLang="ja-JP" dirty="0"/>
              <a:t>HTML</a:t>
            </a:r>
            <a:r>
              <a:rPr lang="ja-JP" altLang="en-US" dirty="0"/>
              <a:t>を出力した時の可読性の低さがデメリットになる。</a:t>
            </a:r>
            <a:endParaRPr lang="en-US" altLang="ja-JP" dirty="0"/>
          </a:p>
          <a:p>
            <a:pPr marL="0" indent="0">
              <a:buNone/>
            </a:pPr>
            <a:r>
              <a:rPr kumimoji="1" lang="ja-JP" altLang="en-US" dirty="0"/>
              <a:t>そこで、テンプレートを用いて必要最低限のコードで実装し簡単にデータ渡しを行う。</a:t>
            </a:r>
          </a:p>
        </p:txBody>
      </p:sp>
    </p:spTree>
    <p:extLst>
      <p:ext uri="{BB962C8B-B14F-4D97-AF65-F5344CB8AC3E}">
        <p14:creationId xmlns:p14="http://schemas.microsoft.com/office/powerpoint/2010/main" val="2129478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6938B2-0E2A-4F20-BCA9-02166C877AEB}"/>
              </a:ext>
            </a:extLst>
          </p:cNvPr>
          <p:cNvSpPr>
            <a:spLocks noGrp="1"/>
          </p:cNvSpPr>
          <p:nvPr>
            <p:ph type="title"/>
          </p:nvPr>
        </p:nvSpPr>
        <p:spPr/>
        <p:txBody>
          <a:bodyPr/>
          <a:lstStyle/>
          <a:p>
            <a:r>
              <a:rPr kumimoji="1" lang="ja-JP" altLang="en-US" dirty="0"/>
              <a:t>テンプレートの利用</a:t>
            </a:r>
          </a:p>
        </p:txBody>
      </p:sp>
      <p:sp>
        <p:nvSpPr>
          <p:cNvPr id="3" name="コンテンツ プレースホルダー 2">
            <a:extLst>
              <a:ext uri="{FF2B5EF4-FFF2-40B4-BE49-F238E27FC236}">
                <a16:creationId xmlns:a16="http://schemas.microsoft.com/office/drawing/2014/main" id="{5FD09A7E-F571-4A3B-ADA0-D5BDCB15D2ED}"/>
              </a:ext>
            </a:extLst>
          </p:cNvPr>
          <p:cNvSpPr>
            <a:spLocks noGrp="1"/>
          </p:cNvSpPr>
          <p:nvPr>
            <p:ph idx="1"/>
          </p:nvPr>
        </p:nvSpPr>
        <p:spPr/>
        <p:txBody>
          <a:bodyPr/>
          <a:lstStyle/>
          <a:p>
            <a:r>
              <a:rPr lang="ja-JP" altLang="en-US" dirty="0"/>
              <a:t>ファイルと</a:t>
            </a:r>
            <a:r>
              <a:rPr kumimoji="1" lang="ja-JP" altLang="en-US" dirty="0"/>
              <a:t>フォルダの構成</a:t>
            </a:r>
            <a:endParaRPr kumimoji="1" lang="en-US" altLang="ja-JP" dirty="0"/>
          </a:p>
          <a:p>
            <a:pPr marL="0" indent="0">
              <a:buNone/>
            </a:pPr>
            <a:endParaRPr kumimoji="1" lang="ja-JP" altLang="en-US" dirty="0"/>
          </a:p>
        </p:txBody>
      </p:sp>
      <p:pic>
        <p:nvPicPr>
          <p:cNvPr id="5" name="図 4">
            <a:extLst>
              <a:ext uri="{FF2B5EF4-FFF2-40B4-BE49-F238E27FC236}">
                <a16:creationId xmlns:a16="http://schemas.microsoft.com/office/drawing/2014/main" id="{DE54D234-DAB5-4D2E-A6D2-7EFF18CECC99}"/>
              </a:ext>
            </a:extLst>
          </p:cNvPr>
          <p:cNvPicPr>
            <a:picLocks noChangeAspect="1"/>
          </p:cNvPicPr>
          <p:nvPr/>
        </p:nvPicPr>
        <p:blipFill>
          <a:blip r:embed="rId3"/>
          <a:stretch>
            <a:fillRect/>
          </a:stretch>
        </p:blipFill>
        <p:spPr>
          <a:xfrm>
            <a:off x="838200" y="2384445"/>
            <a:ext cx="5601482" cy="2295845"/>
          </a:xfrm>
          <a:prstGeom prst="rect">
            <a:avLst/>
          </a:prstGeom>
        </p:spPr>
      </p:pic>
      <p:pic>
        <p:nvPicPr>
          <p:cNvPr id="9" name="図 8">
            <a:extLst>
              <a:ext uri="{FF2B5EF4-FFF2-40B4-BE49-F238E27FC236}">
                <a16:creationId xmlns:a16="http://schemas.microsoft.com/office/drawing/2014/main" id="{1FD39C80-70B6-4D59-AF28-B0473D33EEB6}"/>
              </a:ext>
            </a:extLst>
          </p:cNvPr>
          <p:cNvPicPr>
            <a:picLocks noChangeAspect="1"/>
          </p:cNvPicPr>
          <p:nvPr/>
        </p:nvPicPr>
        <p:blipFill>
          <a:blip r:embed="rId4"/>
          <a:stretch>
            <a:fillRect/>
          </a:stretch>
        </p:blipFill>
        <p:spPr>
          <a:xfrm>
            <a:off x="4353360" y="2384445"/>
            <a:ext cx="2829320" cy="1305107"/>
          </a:xfrm>
          <a:prstGeom prst="rect">
            <a:avLst/>
          </a:prstGeom>
        </p:spPr>
      </p:pic>
      <p:cxnSp>
        <p:nvCxnSpPr>
          <p:cNvPr id="7" name="直線矢印コネクタ 6">
            <a:extLst>
              <a:ext uri="{FF2B5EF4-FFF2-40B4-BE49-F238E27FC236}">
                <a16:creationId xmlns:a16="http://schemas.microsoft.com/office/drawing/2014/main" id="{E522CDC8-6864-4F24-8468-03332C308439}"/>
              </a:ext>
            </a:extLst>
          </p:cNvPr>
          <p:cNvCxnSpPr/>
          <p:nvPr/>
        </p:nvCxnSpPr>
        <p:spPr>
          <a:xfrm>
            <a:off x="2902226" y="3196424"/>
            <a:ext cx="210709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 name="正方形/長方形 9">
            <a:extLst>
              <a:ext uri="{FF2B5EF4-FFF2-40B4-BE49-F238E27FC236}">
                <a16:creationId xmlns:a16="http://schemas.microsoft.com/office/drawing/2014/main" id="{7B474F60-7B2F-441E-AC1F-67B7FA9CE09E}"/>
              </a:ext>
            </a:extLst>
          </p:cNvPr>
          <p:cNvSpPr/>
          <p:nvPr/>
        </p:nvSpPr>
        <p:spPr>
          <a:xfrm>
            <a:off x="6949439" y="2384445"/>
            <a:ext cx="4723075" cy="39274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dirty="0">
                <a:solidFill>
                  <a:sysClr val="windowText" lastClr="000000"/>
                </a:solidFill>
              </a:rPr>
              <a:t>Python</a:t>
            </a:r>
            <a:r>
              <a:rPr kumimoji="1" lang="ja-JP" altLang="en-US" dirty="0">
                <a:solidFill>
                  <a:sysClr val="windowText" lastClr="000000"/>
                </a:solidFill>
              </a:rPr>
              <a:t>ファイルと同じフォルダに「</a:t>
            </a:r>
            <a:r>
              <a:rPr kumimoji="1" lang="en-US" altLang="ja-JP" dirty="0">
                <a:solidFill>
                  <a:sysClr val="windowText" lastClr="000000"/>
                </a:solidFill>
              </a:rPr>
              <a:t>templates</a:t>
            </a:r>
            <a:r>
              <a:rPr kumimoji="1" lang="ja-JP" altLang="en-US" dirty="0">
                <a:solidFill>
                  <a:sysClr val="windowText" lastClr="000000"/>
                </a:solidFill>
              </a:rPr>
              <a:t>」という名前のフォルダを作成</a:t>
            </a:r>
            <a:endParaRPr kumimoji="1" lang="en-US" altLang="ja-JP" dirty="0">
              <a:solidFill>
                <a:sysClr val="windowText" lastClr="000000"/>
              </a:solidFill>
            </a:endParaRPr>
          </a:p>
          <a:p>
            <a:endParaRPr lang="en-US" altLang="ja-JP" dirty="0">
              <a:solidFill>
                <a:sysClr val="windowText" lastClr="000000"/>
              </a:solidFill>
            </a:endParaRPr>
          </a:p>
          <a:p>
            <a:r>
              <a:rPr kumimoji="1" lang="ja-JP" altLang="en-US" dirty="0">
                <a:solidFill>
                  <a:sysClr val="windowText" lastClr="000000"/>
                </a:solidFill>
              </a:rPr>
              <a:t>「</a:t>
            </a:r>
            <a:r>
              <a:rPr kumimoji="1" lang="en-US" altLang="ja-JP" dirty="0">
                <a:solidFill>
                  <a:sysClr val="windowText" lastClr="000000"/>
                </a:solidFill>
              </a:rPr>
              <a:t>templates</a:t>
            </a:r>
            <a:r>
              <a:rPr kumimoji="1" lang="ja-JP" altLang="en-US" dirty="0">
                <a:solidFill>
                  <a:sysClr val="windowText" lastClr="000000"/>
                </a:solidFill>
              </a:rPr>
              <a:t>」の中に「</a:t>
            </a:r>
            <a:r>
              <a:rPr kumimoji="1" lang="en-US" altLang="ja-JP" dirty="0">
                <a:solidFill>
                  <a:sysClr val="windowText" lastClr="000000"/>
                </a:solidFill>
              </a:rPr>
              <a:t>template.html</a:t>
            </a:r>
            <a:r>
              <a:rPr kumimoji="1" lang="ja-JP" altLang="en-US" dirty="0">
                <a:solidFill>
                  <a:sysClr val="windowText" lastClr="000000"/>
                </a:solidFill>
              </a:rPr>
              <a:t>」を作成</a:t>
            </a:r>
          </a:p>
        </p:txBody>
      </p:sp>
      <p:sp>
        <p:nvSpPr>
          <p:cNvPr id="11" name="テキスト ボックス 10">
            <a:extLst>
              <a:ext uri="{FF2B5EF4-FFF2-40B4-BE49-F238E27FC236}">
                <a16:creationId xmlns:a16="http://schemas.microsoft.com/office/drawing/2014/main" id="{0A3A38D6-4CB1-4E1F-B7BD-76CD4645CAE5}"/>
              </a:ext>
            </a:extLst>
          </p:cNvPr>
          <p:cNvSpPr txBox="1"/>
          <p:nvPr/>
        </p:nvSpPr>
        <p:spPr>
          <a:xfrm>
            <a:off x="937040" y="3908264"/>
            <a:ext cx="3416320" cy="523220"/>
          </a:xfrm>
          <a:prstGeom prst="rect">
            <a:avLst/>
          </a:prstGeom>
          <a:noFill/>
        </p:spPr>
        <p:txBody>
          <a:bodyPr wrap="none" rtlCol="0">
            <a:spAutoFit/>
          </a:bodyPr>
          <a:lstStyle/>
          <a:p>
            <a:r>
              <a:rPr kumimoji="1" lang="ja-JP" altLang="en-US" sz="2800" dirty="0"/>
              <a:t>任意のディレクトリ</a:t>
            </a:r>
          </a:p>
        </p:txBody>
      </p:sp>
      <p:sp>
        <p:nvSpPr>
          <p:cNvPr id="12" name="テキスト ボックス 11">
            <a:extLst>
              <a:ext uri="{FF2B5EF4-FFF2-40B4-BE49-F238E27FC236}">
                <a16:creationId xmlns:a16="http://schemas.microsoft.com/office/drawing/2014/main" id="{8C871378-9CE3-45D9-B18E-753EACFD7FC8}"/>
              </a:ext>
            </a:extLst>
          </p:cNvPr>
          <p:cNvSpPr txBox="1"/>
          <p:nvPr/>
        </p:nvSpPr>
        <p:spPr>
          <a:xfrm>
            <a:off x="5178922" y="3908264"/>
            <a:ext cx="1834156" cy="523220"/>
          </a:xfrm>
          <a:prstGeom prst="rect">
            <a:avLst/>
          </a:prstGeom>
          <a:noFill/>
        </p:spPr>
        <p:txBody>
          <a:bodyPr wrap="none" rtlCol="0">
            <a:spAutoFit/>
          </a:bodyPr>
          <a:lstStyle/>
          <a:p>
            <a:r>
              <a:rPr kumimoji="1" lang="en-US" altLang="ja-JP" sz="2800" dirty="0"/>
              <a:t>templates</a:t>
            </a:r>
            <a:endParaRPr kumimoji="1" lang="ja-JP" altLang="en-US" sz="2800" dirty="0"/>
          </a:p>
        </p:txBody>
      </p:sp>
    </p:spTree>
    <p:extLst>
      <p:ext uri="{BB962C8B-B14F-4D97-AF65-F5344CB8AC3E}">
        <p14:creationId xmlns:p14="http://schemas.microsoft.com/office/powerpoint/2010/main" val="1260241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83647D-A8D4-4313-80BF-8063230A6D46}"/>
              </a:ext>
            </a:extLst>
          </p:cNvPr>
          <p:cNvSpPr>
            <a:spLocks noGrp="1"/>
          </p:cNvSpPr>
          <p:nvPr>
            <p:ph type="title"/>
          </p:nvPr>
        </p:nvSpPr>
        <p:spPr/>
        <p:txBody>
          <a:bodyPr/>
          <a:lstStyle/>
          <a:p>
            <a:r>
              <a:rPr kumimoji="1" lang="ja-JP" altLang="en-US" dirty="0"/>
              <a:t>テンプレートの利用</a:t>
            </a:r>
          </a:p>
        </p:txBody>
      </p:sp>
      <p:sp>
        <p:nvSpPr>
          <p:cNvPr id="3" name="コンテンツ プレースホルダー 2">
            <a:extLst>
              <a:ext uri="{FF2B5EF4-FFF2-40B4-BE49-F238E27FC236}">
                <a16:creationId xmlns:a16="http://schemas.microsoft.com/office/drawing/2014/main" id="{E588FE39-1F53-4D4E-B36F-D9CDB79193B2}"/>
              </a:ext>
            </a:extLst>
          </p:cNvPr>
          <p:cNvSpPr>
            <a:spLocks noGrp="1"/>
          </p:cNvSpPr>
          <p:nvPr>
            <p:ph idx="1"/>
          </p:nvPr>
        </p:nvSpPr>
        <p:spPr/>
        <p:txBody>
          <a:bodyPr/>
          <a:lstStyle/>
          <a:p>
            <a:r>
              <a:rPr kumimoji="1" lang="ja-JP" altLang="en-US" dirty="0"/>
              <a:t>デモンストレーション</a:t>
            </a:r>
            <a:endParaRPr kumimoji="1" lang="en-US" altLang="ja-JP" dirty="0"/>
          </a:p>
          <a:p>
            <a:pPr marL="0" indent="0">
              <a:buNone/>
            </a:pPr>
            <a:r>
              <a:rPr lang="ja-JP" altLang="en-US" dirty="0"/>
              <a:t>以下の</a:t>
            </a:r>
            <a:r>
              <a:rPr lang="en-US" altLang="ja-JP" dirty="0"/>
              <a:t>HTML</a:t>
            </a:r>
            <a:r>
              <a:rPr lang="ja-JP" altLang="en-US" dirty="0"/>
              <a:t>とプログラムを作成して実行後</a:t>
            </a:r>
            <a:endParaRPr lang="en-US" altLang="ja-JP" dirty="0"/>
          </a:p>
          <a:p>
            <a:pPr marL="0" indent="0">
              <a:buNone/>
            </a:pPr>
            <a:r>
              <a:rPr kumimoji="1" lang="ja-JP" altLang="en-US" dirty="0"/>
              <a:t>「</a:t>
            </a:r>
            <a:r>
              <a:rPr kumimoji="1" lang="en-US" altLang="ja-JP" dirty="0"/>
              <a:t>http://localhost:5000/</a:t>
            </a:r>
            <a:r>
              <a:rPr kumimoji="1" lang="ja-JP" altLang="en-US" dirty="0"/>
              <a:t>」にブラウザでアクセス</a:t>
            </a:r>
          </a:p>
          <a:p>
            <a:pPr marL="0" indent="0">
              <a:buNone/>
            </a:pPr>
            <a:endParaRPr kumimoji="1" lang="en-US" altLang="ja-JP" dirty="0"/>
          </a:p>
          <a:p>
            <a:pPr marL="0" indent="0">
              <a:buNone/>
            </a:pPr>
            <a:endParaRPr kumimoji="1" lang="ja-JP" altLang="en-US" dirty="0"/>
          </a:p>
        </p:txBody>
      </p:sp>
      <p:pic>
        <p:nvPicPr>
          <p:cNvPr id="9" name="図 8">
            <a:extLst>
              <a:ext uri="{FF2B5EF4-FFF2-40B4-BE49-F238E27FC236}">
                <a16:creationId xmlns:a16="http://schemas.microsoft.com/office/drawing/2014/main" id="{623CCBC8-6810-4889-A158-865CB5F4C1B6}"/>
              </a:ext>
            </a:extLst>
          </p:cNvPr>
          <p:cNvPicPr>
            <a:picLocks noChangeAspect="1"/>
          </p:cNvPicPr>
          <p:nvPr/>
        </p:nvPicPr>
        <p:blipFill>
          <a:blip r:embed="rId3"/>
          <a:stretch>
            <a:fillRect/>
          </a:stretch>
        </p:blipFill>
        <p:spPr>
          <a:xfrm>
            <a:off x="838200" y="3344499"/>
            <a:ext cx="5610993" cy="2544521"/>
          </a:xfrm>
          <a:prstGeom prst="rect">
            <a:avLst/>
          </a:prstGeom>
        </p:spPr>
      </p:pic>
      <p:pic>
        <p:nvPicPr>
          <p:cNvPr id="11" name="図 10">
            <a:extLst>
              <a:ext uri="{FF2B5EF4-FFF2-40B4-BE49-F238E27FC236}">
                <a16:creationId xmlns:a16="http://schemas.microsoft.com/office/drawing/2014/main" id="{BC5B0FCB-9408-4B3D-A3E2-553E2135A39A}"/>
              </a:ext>
            </a:extLst>
          </p:cNvPr>
          <p:cNvPicPr>
            <a:picLocks noChangeAspect="1"/>
          </p:cNvPicPr>
          <p:nvPr/>
        </p:nvPicPr>
        <p:blipFill>
          <a:blip r:embed="rId4"/>
          <a:stretch>
            <a:fillRect/>
          </a:stretch>
        </p:blipFill>
        <p:spPr>
          <a:xfrm>
            <a:off x="6610847" y="3349042"/>
            <a:ext cx="5371769" cy="2544522"/>
          </a:xfrm>
          <a:prstGeom prst="rect">
            <a:avLst/>
          </a:prstGeom>
        </p:spPr>
      </p:pic>
      <p:sp>
        <p:nvSpPr>
          <p:cNvPr id="12" name="テキスト ボックス 11">
            <a:extLst>
              <a:ext uri="{FF2B5EF4-FFF2-40B4-BE49-F238E27FC236}">
                <a16:creationId xmlns:a16="http://schemas.microsoft.com/office/drawing/2014/main" id="{AF614AC8-D0E6-445E-B66E-F8521DB914CB}"/>
              </a:ext>
            </a:extLst>
          </p:cNvPr>
          <p:cNvSpPr txBox="1"/>
          <p:nvPr/>
        </p:nvSpPr>
        <p:spPr>
          <a:xfrm>
            <a:off x="8656972" y="5969655"/>
            <a:ext cx="1279517" cy="523220"/>
          </a:xfrm>
          <a:prstGeom prst="rect">
            <a:avLst/>
          </a:prstGeom>
          <a:noFill/>
        </p:spPr>
        <p:txBody>
          <a:bodyPr wrap="none" rtlCol="0">
            <a:spAutoFit/>
          </a:bodyPr>
          <a:lstStyle/>
          <a:p>
            <a:r>
              <a:rPr lang="en-US" altLang="ja-JP" sz="2800" dirty="0"/>
              <a:t>a</a:t>
            </a:r>
            <a:r>
              <a:rPr kumimoji="1" lang="en-US" altLang="ja-JP" sz="2800" dirty="0"/>
              <a:t>pp.py</a:t>
            </a:r>
            <a:endParaRPr kumimoji="1" lang="ja-JP" altLang="en-US" sz="2800" dirty="0"/>
          </a:p>
        </p:txBody>
      </p:sp>
      <p:sp>
        <p:nvSpPr>
          <p:cNvPr id="13" name="テキスト ボックス 12">
            <a:extLst>
              <a:ext uri="{FF2B5EF4-FFF2-40B4-BE49-F238E27FC236}">
                <a16:creationId xmlns:a16="http://schemas.microsoft.com/office/drawing/2014/main" id="{D8122582-8FBC-4E48-B172-0E617CA1E0F3}"/>
              </a:ext>
            </a:extLst>
          </p:cNvPr>
          <p:cNvSpPr txBox="1"/>
          <p:nvPr/>
        </p:nvSpPr>
        <p:spPr>
          <a:xfrm>
            <a:off x="2402010" y="5969655"/>
            <a:ext cx="2483372" cy="523220"/>
          </a:xfrm>
          <a:prstGeom prst="rect">
            <a:avLst/>
          </a:prstGeom>
          <a:noFill/>
        </p:spPr>
        <p:txBody>
          <a:bodyPr wrap="none" rtlCol="0">
            <a:spAutoFit/>
          </a:bodyPr>
          <a:lstStyle/>
          <a:p>
            <a:r>
              <a:rPr lang="en-US" altLang="ja-JP" sz="2800" dirty="0"/>
              <a:t>template.html</a:t>
            </a:r>
            <a:endParaRPr kumimoji="1" lang="ja-JP" altLang="en-US" sz="2800" dirty="0"/>
          </a:p>
        </p:txBody>
      </p:sp>
    </p:spTree>
    <p:extLst>
      <p:ext uri="{BB962C8B-B14F-4D97-AF65-F5344CB8AC3E}">
        <p14:creationId xmlns:p14="http://schemas.microsoft.com/office/powerpoint/2010/main" val="2958568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F8D0AF-2398-4370-915B-1C8B663C55AD}"/>
              </a:ext>
            </a:extLst>
          </p:cNvPr>
          <p:cNvSpPr>
            <a:spLocks noGrp="1"/>
          </p:cNvSpPr>
          <p:nvPr>
            <p:ph type="title"/>
          </p:nvPr>
        </p:nvSpPr>
        <p:spPr/>
        <p:txBody>
          <a:bodyPr/>
          <a:lstStyle/>
          <a:p>
            <a:r>
              <a:rPr kumimoji="1" lang="ja-JP" altLang="en-US" dirty="0"/>
              <a:t>テンプレートの利用</a:t>
            </a:r>
          </a:p>
        </p:txBody>
      </p:sp>
      <p:sp>
        <p:nvSpPr>
          <p:cNvPr id="3" name="コンテンツ プレースホルダー 2">
            <a:extLst>
              <a:ext uri="{FF2B5EF4-FFF2-40B4-BE49-F238E27FC236}">
                <a16:creationId xmlns:a16="http://schemas.microsoft.com/office/drawing/2014/main" id="{AE9F3E58-7670-4107-947C-299151B03DA7}"/>
              </a:ext>
            </a:extLst>
          </p:cNvPr>
          <p:cNvSpPr>
            <a:spLocks noGrp="1"/>
          </p:cNvSpPr>
          <p:nvPr>
            <p:ph sz="half" idx="1"/>
          </p:nvPr>
        </p:nvSpPr>
        <p:spPr/>
        <p:txBody>
          <a:bodyPr/>
          <a:lstStyle/>
          <a:p>
            <a:r>
              <a:rPr kumimoji="1" lang="ja-JP" altLang="en-US" dirty="0"/>
              <a:t>ブラウザでの動作</a:t>
            </a:r>
            <a:endParaRPr kumimoji="1" lang="en-US" altLang="ja-JP" dirty="0"/>
          </a:p>
          <a:p>
            <a:endParaRPr lang="en-US" altLang="ja-JP" dirty="0"/>
          </a:p>
          <a:p>
            <a:endParaRPr kumimoji="1" lang="en-US" altLang="ja-JP" dirty="0"/>
          </a:p>
          <a:p>
            <a:endParaRPr lang="en-US" altLang="ja-JP" dirty="0"/>
          </a:p>
        </p:txBody>
      </p:sp>
      <p:sp>
        <p:nvSpPr>
          <p:cNvPr id="8" name="コンテンツ プレースホルダー 7">
            <a:extLst>
              <a:ext uri="{FF2B5EF4-FFF2-40B4-BE49-F238E27FC236}">
                <a16:creationId xmlns:a16="http://schemas.microsoft.com/office/drawing/2014/main" id="{B9532707-4E4E-4D5D-91F8-CD794836403E}"/>
              </a:ext>
            </a:extLst>
          </p:cNvPr>
          <p:cNvSpPr>
            <a:spLocks noGrp="1"/>
          </p:cNvSpPr>
          <p:nvPr>
            <p:ph sz="half" idx="2"/>
          </p:nvPr>
        </p:nvSpPr>
        <p:spPr/>
        <p:txBody>
          <a:bodyPr/>
          <a:lstStyle/>
          <a:p>
            <a:r>
              <a:rPr lang="ja-JP" altLang="en-US" dirty="0"/>
              <a:t>ソースコード</a:t>
            </a:r>
          </a:p>
        </p:txBody>
      </p:sp>
      <p:pic>
        <p:nvPicPr>
          <p:cNvPr id="5" name="図 4">
            <a:extLst>
              <a:ext uri="{FF2B5EF4-FFF2-40B4-BE49-F238E27FC236}">
                <a16:creationId xmlns:a16="http://schemas.microsoft.com/office/drawing/2014/main" id="{3FE91ADB-8158-4950-8A18-AF33ECA5879D}"/>
              </a:ext>
            </a:extLst>
          </p:cNvPr>
          <p:cNvPicPr>
            <a:picLocks noChangeAspect="1"/>
          </p:cNvPicPr>
          <p:nvPr/>
        </p:nvPicPr>
        <p:blipFill>
          <a:blip r:embed="rId3"/>
          <a:stretch>
            <a:fillRect/>
          </a:stretch>
        </p:blipFill>
        <p:spPr>
          <a:xfrm>
            <a:off x="838200" y="2258023"/>
            <a:ext cx="4633623" cy="1590943"/>
          </a:xfrm>
          <a:prstGeom prst="rect">
            <a:avLst/>
          </a:prstGeom>
        </p:spPr>
      </p:pic>
      <p:pic>
        <p:nvPicPr>
          <p:cNvPr id="7" name="図 6">
            <a:extLst>
              <a:ext uri="{FF2B5EF4-FFF2-40B4-BE49-F238E27FC236}">
                <a16:creationId xmlns:a16="http://schemas.microsoft.com/office/drawing/2014/main" id="{A2381F61-8C52-4FBF-85DD-4962F7B47FF5}"/>
              </a:ext>
            </a:extLst>
          </p:cNvPr>
          <p:cNvPicPr>
            <a:picLocks noChangeAspect="1"/>
          </p:cNvPicPr>
          <p:nvPr/>
        </p:nvPicPr>
        <p:blipFill>
          <a:blip r:embed="rId4"/>
          <a:stretch>
            <a:fillRect/>
          </a:stretch>
        </p:blipFill>
        <p:spPr>
          <a:xfrm>
            <a:off x="6172200" y="2258023"/>
            <a:ext cx="4481223" cy="2327844"/>
          </a:xfrm>
          <a:prstGeom prst="rect">
            <a:avLst/>
          </a:prstGeom>
        </p:spPr>
      </p:pic>
    </p:spTree>
    <p:extLst>
      <p:ext uri="{BB962C8B-B14F-4D97-AF65-F5344CB8AC3E}">
        <p14:creationId xmlns:p14="http://schemas.microsoft.com/office/powerpoint/2010/main" val="4197757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D9F3F3-1217-48B7-A365-DE054E0752E2}"/>
              </a:ext>
            </a:extLst>
          </p:cNvPr>
          <p:cNvSpPr>
            <a:spLocks noGrp="1"/>
          </p:cNvSpPr>
          <p:nvPr>
            <p:ph type="title"/>
          </p:nvPr>
        </p:nvSpPr>
        <p:spPr/>
        <p:txBody>
          <a:bodyPr/>
          <a:lstStyle/>
          <a:p>
            <a:r>
              <a:rPr kumimoji="1" lang="ja-JP" altLang="en-US" dirty="0"/>
              <a:t>内容</a:t>
            </a:r>
          </a:p>
        </p:txBody>
      </p:sp>
      <p:sp>
        <p:nvSpPr>
          <p:cNvPr id="3" name="コンテンツ プレースホルダー 2">
            <a:extLst>
              <a:ext uri="{FF2B5EF4-FFF2-40B4-BE49-F238E27FC236}">
                <a16:creationId xmlns:a16="http://schemas.microsoft.com/office/drawing/2014/main" id="{BBC64E6D-D123-437A-84E1-6A548FF38BD0}"/>
              </a:ext>
            </a:extLst>
          </p:cNvPr>
          <p:cNvSpPr>
            <a:spLocks noGrp="1"/>
          </p:cNvSpPr>
          <p:nvPr>
            <p:ph idx="1"/>
          </p:nvPr>
        </p:nvSpPr>
        <p:spPr/>
        <p:txBody>
          <a:bodyPr/>
          <a:lstStyle/>
          <a:p>
            <a:r>
              <a:rPr kumimoji="1" lang="en-US" altLang="ja-JP" dirty="0"/>
              <a:t>web</a:t>
            </a:r>
            <a:r>
              <a:rPr kumimoji="1" lang="ja-JP" altLang="en-US" dirty="0"/>
              <a:t>フレームワークについて</a:t>
            </a:r>
            <a:endParaRPr kumimoji="1" lang="en-US" altLang="ja-JP" dirty="0"/>
          </a:p>
          <a:p>
            <a:r>
              <a:rPr kumimoji="1" lang="en-US" altLang="ja-JP" dirty="0"/>
              <a:t>Flask</a:t>
            </a:r>
            <a:r>
              <a:rPr kumimoji="1" lang="ja-JP" altLang="en-US" dirty="0"/>
              <a:t>について</a:t>
            </a:r>
            <a:endParaRPr kumimoji="1" lang="en-US" altLang="ja-JP" dirty="0"/>
          </a:p>
          <a:p>
            <a:r>
              <a:rPr lang="ja-JP" altLang="en-US" dirty="0"/>
              <a:t>クイックスタート</a:t>
            </a:r>
            <a:endParaRPr lang="en-US" altLang="ja-JP" dirty="0"/>
          </a:p>
          <a:p>
            <a:r>
              <a:rPr kumimoji="1" lang="ja-JP" altLang="en-US" dirty="0"/>
              <a:t>簡単な</a:t>
            </a:r>
            <a:r>
              <a:rPr kumimoji="1" lang="en-US" altLang="ja-JP" dirty="0"/>
              <a:t>web</a:t>
            </a:r>
            <a:r>
              <a:rPr kumimoji="1" lang="ja-JP" altLang="en-US" dirty="0"/>
              <a:t>プログラミングの作成</a:t>
            </a:r>
            <a:endParaRPr kumimoji="1" lang="en-US" altLang="ja-JP" dirty="0"/>
          </a:p>
          <a:p>
            <a:r>
              <a:rPr lang="ja-JP" altLang="en-US" dirty="0"/>
              <a:t>リダイレクト</a:t>
            </a:r>
            <a:endParaRPr kumimoji="1" lang="en-US" altLang="ja-JP" dirty="0"/>
          </a:p>
          <a:p>
            <a:r>
              <a:rPr kumimoji="1" lang="ja-JP" altLang="en-US" dirty="0"/>
              <a:t>テンプレートの利用</a:t>
            </a:r>
            <a:endParaRPr kumimoji="1" lang="en-US" altLang="ja-JP" dirty="0"/>
          </a:p>
          <a:p>
            <a:r>
              <a:rPr lang="ja-JP" altLang="en-US" dirty="0"/>
              <a:t>画像ファイルの呼び出し</a:t>
            </a:r>
            <a:endParaRPr lang="en-US" altLang="ja-JP" dirty="0"/>
          </a:p>
          <a:p>
            <a:r>
              <a:rPr kumimoji="1" lang="ja-JP" altLang="en-US" dirty="0"/>
              <a:t>ファイルの送信</a:t>
            </a:r>
            <a:endParaRPr kumimoji="1" lang="en-US" altLang="ja-JP" dirty="0"/>
          </a:p>
        </p:txBody>
      </p:sp>
    </p:spTree>
    <p:extLst>
      <p:ext uri="{BB962C8B-B14F-4D97-AF65-F5344CB8AC3E}">
        <p14:creationId xmlns:p14="http://schemas.microsoft.com/office/powerpoint/2010/main" val="389410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397CDA-79A1-495A-A751-8D3A111BE83B}"/>
              </a:ext>
            </a:extLst>
          </p:cNvPr>
          <p:cNvSpPr>
            <a:spLocks noGrp="1"/>
          </p:cNvSpPr>
          <p:nvPr>
            <p:ph type="title"/>
          </p:nvPr>
        </p:nvSpPr>
        <p:spPr/>
        <p:txBody>
          <a:bodyPr/>
          <a:lstStyle/>
          <a:p>
            <a:r>
              <a:rPr kumimoji="1" lang="ja-JP" altLang="en-US" dirty="0"/>
              <a:t>テンプレートの利用</a:t>
            </a:r>
          </a:p>
        </p:txBody>
      </p:sp>
      <p:sp>
        <p:nvSpPr>
          <p:cNvPr id="3" name="コンテンツ プレースホルダー 2">
            <a:extLst>
              <a:ext uri="{FF2B5EF4-FFF2-40B4-BE49-F238E27FC236}">
                <a16:creationId xmlns:a16="http://schemas.microsoft.com/office/drawing/2014/main" id="{FE6FEFE7-398E-48DB-AE87-552BFEF02326}"/>
              </a:ext>
            </a:extLst>
          </p:cNvPr>
          <p:cNvSpPr>
            <a:spLocks noGrp="1"/>
          </p:cNvSpPr>
          <p:nvPr>
            <p:ph idx="1"/>
          </p:nvPr>
        </p:nvSpPr>
        <p:spPr/>
        <p:txBody>
          <a:bodyPr/>
          <a:lstStyle/>
          <a:p>
            <a:r>
              <a:rPr kumimoji="1" lang="ja-JP" altLang="en-US" dirty="0"/>
              <a:t>コードについて</a:t>
            </a:r>
            <a:endParaRPr kumimoji="1" lang="en-US" altLang="ja-JP" dirty="0"/>
          </a:p>
          <a:p>
            <a:pPr marL="0" indent="0">
              <a:buNone/>
            </a:pPr>
            <a:r>
              <a:rPr lang="en-US" altLang="ja-JP" dirty="0"/>
              <a:t>Flask</a:t>
            </a:r>
            <a:r>
              <a:rPr lang="ja-JP" altLang="en-US" dirty="0"/>
              <a:t>でテンプレートを利用する時は</a:t>
            </a:r>
            <a:r>
              <a:rPr lang="en-US" altLang="ja-JP" dirty="0" err="1"/>
              <a:t>render_template</a:t>
            </a:r>
            <a:r>
              <a:rPr lang="ja-JP" altLang="en-US" dirty="0"/>
              <a:t>というモジュールを使用する。</a:t>
            </a:r>
            <a:endParaRPr lang="en-US" altLang="ja-JP" dirty="0"/>
          </a:p>
          <a:p>
            <a:pPr marL="0" indent="0">
              <a:buNone/>
            </a:pPr>
            <a:r>
              <a:rPr kumimoji="1" lang="ja-JP" altLang="en-US" dirty="0"/>
              <a:t>関数の最初にファイル名を指定し、以降引数には</a:t>
            </a:r>
            <a:r>
              <a:rPr kumimoji="1" lang="en-US" altLang="ja-JP" dirty="0"/>
              <a:t>HTML</a:t>
            </a:r>
            <a:r>
              <a:rPr kumimoji="1" lang="ja-JP" altLang="en-US" dirty="0"/>
              <a:t>ファイル内に「</a:t>
            </a:r>
            <a:r>
              <a:rPr kumimoji="1" lang="en-US" altLang="ja-JP" dirty="0"/>
              <a:t>{{</a:t>
            </a:r>
            <a:r>
              <a:rPr kumimoji="1" lang="ja-JP" altLang="en-US" dirty="0"/>
              <a:t>変数名 </a:t>
            </a:r>
            <a:r>
              <a:rPr kumimoji="1" lang="en-US" altLang="ja-JP" dirty="0"/>
              <a:t>| safe}}</a:t>
            </a:r>
            <a:r>
              <a:rPr kumimoji="1" lang="ja-JP" altLang="en-US" dirty="0"/>
              <a:t>」記述した変数名に文字列を代入する</a:t>
            </a:r>
          </a:p>
        </p:txBody>
      </p:sp>
      <p:pic>
        <p:nvPicPr>
          <p:cNvPr id="5" name="図 4">
            <a:extLst>
              <a:ext uri="{FF2B5EF4-FFF2-40B4-BE49-F238E27FC236}">
                <a16:creationId xmlns:a16="http://schemas.microsoft.com/office/drawing/2014/main" id="{ED11FF6F-B977-49F3-96FC-52807C79459A}"/>
              </a:ext>
            </a:extLst>
          </p:cNvPr>
          <p:cNvPicPr>
            <a:picLocks noChangeAspect="1"/>
          </p:cNvPicPr>
          <p:nvPr/>
        </p:nvPicPr>
        <p:blipFill>
          <a:blip r:embed="rId3"/>
          <a:stretch>
            <a:fillRect/>
          </a:stretch>
        </p:blipFill>
        <p:spPr>
          <a:xfrm>
            <a:off x="6741369" y="4110775"/>
            <a:ext cx="4584589" cy="2079059"/>
          </a:xfrm>
          <a:prstGeom prst="rect">
            <a:avLst/>
          </a:prstGeom>
          <a:ln w="38100">
            <a:solidFill>
              <a:srgbClr val="92D050"/>
            </a:solidFill>
          </a:ln>
        </p:spPr>
      </p:pic>
      <p:pic>
        <p:nvPicPr>
          <p:cNvPr id="6" name="図 5">
            <a:extLst>
              <a:ext uri="{FF2B5EF4-FFF2-40B4-BE49-F238E27FC236}">
                <a16:creationId xmlns:a16="http://schemas.microsoft.com/office/drawing/2014/main" id="{82099226-A320-4863-98CB-98CB3B72EB4F}"/>
              </a:ext>
            </a:extLst>
          </p:cNvPr>
          <p:cNvPicPr>
            <a:picLocks noChangeAspect="1"/>
          </p:cNvPicPr>
          <p:nvPr/>
        </p:nvPicPr>
        <p:blipFill>
          <a:blip r:embed="rId4"/>
          <a:stretch>
            <a:fillRect/>
          </a:stretch>
        </p:blipFill>
        <p:spPr>
          <a:xfrm>
            <a:off x="838200" y="4110775"/>
            <a:ext cx="4852560" cy="2298581"/>
          </a:xfrm>
          <a:prstGeom prst="rect">
            <a:avLst/>
          </a:prstGeom>
        </p:spPr>
      </p:pic>
      <p:sp>
        <p:nvSpPr>
          <p:cNvPr id="7" name="テキスト ボックス 6">
            <a:extLst>
              <a:ext uri="{FF2B5EF4-FFF2-40B4-BE49-F238E27FC236}">
                <a16:creationId xmlns:a16="http://schemas.microsoft.com/office/drawing/2014/main" id="{A4F67D82-1EE7-4958-9843-F8B0F05D7852}"/>
              </a:ext>
            </a:extLst>
          </p:cNvPr>
          <p:cNvSpPr txBox="1"/>
          <p:nvPr/>
        </p:nvSpPr>
        <p:spPr>
          <a:xfrm>
            <a:off x="2624721" y="6334780"/>
            <a:ext cx="1279517" cy="523220"/>
          </a:xfrm>
          <a:prstGeom prst="rect">
            <a:avLst/>
          </a:prstGeom>
          <a:noFill/>
        </p:spPr>
        <p:txBody>
          <a:bodyPr wrap="none" rtlCol="0">
            <a:spAutoFit/>
          </a:bodyPr>
          <a:lstStyle/>
          <a:p>
            <a:r>
              <a:rPr lang="en-US" altLang="ja-JP" sz="2800" dirty="0"/>
              <a:t>a</a:t>
            </a:r>
            <a:r>
              <a:rPr kumimoji="1" lang="en-US" altLang="ja-JP" sz="2800" dirty="0"/>
              <a:t>pp.py</a:t>
            </a:r>
            <a:endParaRPr kumimoji="1" lang="ja-JP" altLang="en-US" sz="2800" dirty="0"/>
          </a:p>
        </p:txBody>
      </p:sp>
      <p:sp>
        <p:nvSpPr>
          <p:cNvPr id="8" name="テキスト ボックス 7">
            <a:extLst>
              <a:ext uri="{FF2B5EF4-FFF2-40B4-BE49-F238E27FC236}">
                <a16:creationId xmlns:a16="http://schemas.microsoft.com/office/drawing/2014/main" id="{F3D1A888-50AD-4FD1-B906-54BC4518D9C1}"/>
              </a:ext>
            </a:extLst>
          </p:cNvPr>
          <p:cNvSpPr txBox="1"/>
          <p:nvPr/>
        </p:nvSpPr>
        <p:spPr>
          <a:xfrm>
            <a:off x="7791977" y="6176963"/>
            <a:ext cx="2483372" cy="523220"/>
          </a:xfrm>
          <a:prstGeom prst="rect">
            <a:avLst/>
          </a:prstGeom>
          <a:noFill/>
        </p:spPr>
        <p:txBody>
          <a:bodyPr wrap="none" rtlCol="0">
            <a:spAutoFit/>
          </a:bodyPr>
          <a:lstStyle/>
          <a:p>
            <a:r>
              <a:rPr lang="en-US" altLang="ja-JP" sz="2800" dirty="0"/>
              <a:t>template.html</a:t>
            </a:r>
            <a:endParaRPr kumimoji="1" lang="ja-JP" altLang="en-US" sz="2800" dirty="0"/>
          </a:p>
        </p:txBody>
      </p:sp>
      <p:sp>
        <p:nvSpPr>
          <p:cNvPr id="11" name="正方形/長方形 10">
            <a:extLst>
              <a:ext uri="{FF2B5EF4-FFF2-40B4-BE49-F238E27FC236}">
                <a16:creationId xmlns:a16="http://schemas.microsoft.com/office/drawing/2014/main" id="{374694D7-4527-48F1-BA9B-6E6C24F64C87}"/>
              </a:ext>
            </a:extLst>
          </p:cNvPr>
          <p:cNvSpPr/>
          <p:nvPr/>
        </p:nvSpPr>
        <p:spPr>
          <a:xfrm>
            <a:off x="3490623" y="5260065"/>
            <a:ext cx="1311965" cy="202481"/>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1ABFDE16-B283-4F94-91A9-DB81D01D843A}"/>
              </a:ext>
            </a:extLst>
          </p:cNvPr>
          <p:cNvSpPr/>
          <p:nvPr/>
        </p:nvSpPr>
        <p:spPr>
          <a:xfrm>
            <a:off x="3462781" y="5442061"/>
            <a:ext cx="1427271" cy="2024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E27DF312-576D-4817-A292-2EEBAE4177C2}"/>
              </a:ext>
            </a:extLst>
          </p:cNvPr>
          <p:cNvSpPr/>
          <p:nvPr/>
        </p:nvSpPr>
        <p:spPr>
          <a:xfrm>
            <a:off x="3476702" y="5644543"/>
            <a:ext cx="2128968" cy="1819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3A4CB220-72C0-4D8F-9EE8-6A87995F1CE9}"/>
              </a:ext>
            </a:extLst>
          </p:cNvPr>
          <p:cNvSpPr/>
          <p:nvPr/>
        </p:nvSpPr>
        <p:spPr>
          <a:xfrm>
            <a:off x="8786191" y="4651513"/>
            <a:ext cx="1637969" cy="28624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50CE8ADC-7576-4604-A7A2-B867A5CCA3AA}"/>
              </a:ext>
            </a:extLst>
          </p:cNvPr>
          <p:cNvSpPr/>
          <p:nvPr/>
        </p:nvSpPr>
        <p:spPr>
          <a:xfrm>
            <a:off x="8343183" y="5400177"/>
            <a:ext cx="2080977" cy="26643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BB96DEDB-9A73-42C3-A894-05CECAB1360F}"/>
              </a:ext>
            </a:extLst>
          </p:cNvPr>
          <p:cNvCxnSpPr>
            <a:stCxn id="13" idx="3"/>
            <a:endCxn id="15" idx="1"/>
          </p:cNvCxnSpPr>
          <p:nvPr/>
        </p:nvCxnSpPr>
        <p:spPr>
          <a:xfrm flipV="1">
            <a:off x="5605670" y="5533396"/>
            <a:ext cx="2737513" cy="20214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25047BC1-3032-41B7-8550-57FD72214C93}"/>
              </a:ext>
            </a:extLst>
          </p:cNvPr>
          <p:cNvCxnSpPr>
            <a:cxnSpLocks/>
            <a:stCxn id="12" idx="3"/>
            <a:endCxn id="14" idx="1"/>
          </p:cNvCxnSpPr>
          <p:nvPr/>
        </p:nvCxnSpPr>
        <p:spPr>
          <a:xfrm flipV="1">
            <a:off x="4890052" y="4794637"/>
            <a:ext cx="3896139" cy="7486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2FC01E21-0C51-41D3-B93C-6E7CC9E3702A}"/>
              </a:ext>
            </a:extLst>
          </p:cNvPr>
          <p:cNvCxnSpPr>
            <a:cxnSpLocks/>
            <a:stCxn id="11" idx="3"/>
            <a:endCxn id="5" idx="1"/>
          </p:cNvCxnSpPr>
          <p:nvPr/>
        </p:nvCxnSpPr>
        <p:spPr>
          <a:xfrm flipV="1">
            <a:off x="4802588" y="5150305"/>
            <a:ext cx="1938781" cy="211001"/>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9778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62C4BAA9-1833-4DF9-8236-06838E5534EE}"/>
              </a:ext>
            </a:extLst>
          </p:cNvPr>
          <p:cNvSpPr>
            <a:spLocks noGrp="1"/>
          </p:cNvSpPr>
          <p:nvPr>
            <p:ph type="title"/>
          </p:nvPr>
        </p:nvSpPr>
        <p:spPr/>
        <p:txBody>
          <a:bodyPr/>
          <a:lstStyle/>
          <a:p>
            <a:r>
              <a:rPr lang="ja-JP" altLang="en-US" dirty="0"/>
              <a:t>画像ファイルの呼び出し</a:t>
            </a:r>
          </a:p>
        </p:txBody>
      </p:sp>
      <p:sp>
        <p:nvSpPr>
          <p:cNvPr id="8" name="コンテンツ プレースホルダー 7">
            <a:extLst>
              <a:ext uri="{FF2B5EF4-FFF2-40B4-BE49-F238E27FC236}">
                <a16:creationId xmlns:a16="http://schemas.microsoft.com/office/drawing/2014/main" id="{9A528321-ECAC-46A6-8D6F-7070E2E70B6C}"/>
              </a:ext>
            </a:extLst>
          </p:cNvPr>
          <p:cNvSpPr>
            <a:spLocks noGrp="1"/>
          </p:cNvSpPr>
          <p:nvPr>
            <p:ph idx="1"/>
          </p:nvPr>
        </p:nvSpPr>
        <p:spPr>
          <a:xfrm>
            <a:off x="838200" y="1849479"/>
            <a:ext cx="10515600" cy="4351338"/>
          </a:xfrm>
        </p:spPr>
        <p:txBody>
          <a:bodyPr/>
          <a:lstStyle/>
          <a:p>
            <a:pPr marL="0" indent="0">
              <a:buNone/>
            </a:pPr>
            <a:r>
              <a:rPr lang="en-US" altLang="ja-JP" dirty="0"/>
              <a:t>Flask</a:t>
            </a:r>
            <a:r>
              <a:rPr lang="ja-JP" altLang="en-US" dirty="0"/>
              <a:t>を用いて画像ファイルを使用する場合はパスの指定方法や画像の保存場所に決まりがある。</a:t>
            </a:r>
            <a:endParaRPr lang="en-US" altLang="ja-JP" dirty="0"/>
          </a:p>
          <a:p>
            <a:pPr marL="0" indent="0">
              <a:buNone/>
            </a:pPr>
            <a:endParaRPr lang="en-US" altLang="ja-JP" dirty="0"/>
          </a:p>
          <a:p>
            <a:pPr marL="0" indent="0">
              <a:buNone/>
            </a:pPr>
            <a:r>
              <a:rPr lang="ja-JP" altLang="en-US" dirty="0"/>
              <a:t>また、画像に限らず</a:t>
            </a:r>
            <a:r>
              <a:rPr lang="en-US" altLang="ja-JP" dirty="0"/>
              <a:t>JavaScript</a:t>
            </a:r>
            <a:r>
              <a:rPr lang="ja-JP" altLang="en-US" dirty="0"/>
              <a:t>や</a:t>
            </a:r>
            <a:r>
              <a:rPr lang="en-US" altLang="ja-JP" dirty="0"/>
              <a:t>CSS</a:t>
            </a:r>
            <a:r>
              <a:rPr lang="ja-JP" altLang="en-US" dirty="0"/>
              <a:t>など</a:t>
            </a:r>
            <a:r>
              <a:rPr lang="en-US" altLang="ja-JP" dirty="0"/>
              <a:t>HTML</a:t>
            </a:r>
            <a:r>
              <a:rPr lang="ja-JP" altLang="en-US" dirty="0"/>
              <a:t>から呼び出すデータについては保存場所が決まっている。</a:t>
            </a:r>
          </a:p>
        </p:txBody>
      </p:sp>
    </p:spTree>
    <p:extLst>
      <p:ext uri="{BB962C8B-B14F-4D97-AF65-F5344CB8AC3E}">
        <p14:creationId xmlns:p14="http://schemas.microsoft.com/office/powerpoint/2010/main" val="2319757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4980C1-56EA-4AE7-A1CF-4CCD0987A1D7}"/>
              </a:ext>
            </a:extLst>
          </p:cNvPr>
          <p:cNvSpPr>
            <a:spLocks noGrp="1"/>
          </p:cNvSpPr>
          <p:nvPr>
            <p:ph type="title"/>
          </p:nvPr>
        </p:nvSpPr>
        <p:spPr/>
        <p:txBody>
          <a:bodyPr/>
          <a:lstStyle/>
          <a:p>
            <a:r>
              <a:rPr kumimoji="1" lang="ja-JP" altLang="en-US" dirty="0"/>
              <a:t>画像ファイルの呼び出し</a:t>
            </a:r>
          </a:p>
        </p:txBody>
      </p:sp>
      <p:sp>
        <p:nvSpPr>
          <p:cNvPr id="3" name="コンテンツ プレースホルダー 2">
            <a:extLst>
              <a:ext uri="{FF2B5EF4-FFF2-40B4-BE49-F238E27FC236}">
                <a16:creationId xmlns:a16="http://schemas.microsoft.com/office/drawing/2014/main" id="{208446A3-F062-4C5C-BF55-84697CA36B0C}"/>
              </a:ext>
            </a:extLst>
          </p:cNvPr>
          <p:cNvSpPr>
            <a:spLocks noGrp="1"/>
          </p:cNvSpPr>
          <p:nvPr>
            <p:ph idx="1"/>
          </p:nvPr>
        </p:nvSpPr>
        <p:spPr/>
        <p:txBody>
          <a:bodyPr/>
          <a:lstStyle/>
          <a:p>
            <a:r>
              <a:rPr kumimoji="1" lang="ja-JP" altLang="en-US" dirty="0"/>
              <a:t>ファイルとフォルダの構成</a:t>
            </a:r>
            <a:endParaRPr kumimoji="1" lang="en-US" altLang="ja-JP" dirty="0"/>
          </a:p>
          <a:p>
            <a:endParaRPr kumimoji="1" lang="ja-JP" altLang="en-US" dirty="0"/>
          </a:p>
        </p:txBody>
      </p:sp>
      <p:pic>
        <p:nvPicPr>
          <p:cNvPr id="5" name="図 4">
            <a:extLst>
              <a:ext uri="{FF2B5EF4-FFF2-40B4-BE49-F238E27FC236}">
                <a16:creationId xmlns:a16="http://schemas.microsoft.com/office/drawing/2014/main" id="{F999A293-7596-4EE2-9D3C-3E66692B579E}"/>
              </a:ext>
            </a:extLst>
          </p:cNvPr>
          <p:cNvPicPr>
            <a:picLocks noChangeAspect="1"/>
          </p:cNvPicPr>
          <p:nvPr/>
        </p:nvPicPr>
        <p:blipFill>
          <a:blip r:embed="rId3"/>
          <a:stretch>
            <a:fillRect/>
          </a:stretch>
        </p:blipFill>
        <p:spPr>
          <a:xfrm>
            <a:off x="838200" y="2373001"/>
            <a:ext cx="3096057" cy="1905266"/>
          </a:xfrm>
          <a:prstGeom prst="rect">
            <a:avLst/>
          </a:prstGeom>
        </p:spPr>
      </p:pic>
      <p:pic>
        <p:nvPicPr>
          <p:cNvPr id="8" name="図 7">
            <a:extLst>
              <a:ext uri="{FF2B5EF4-FFF2-40B4-BE49-F238E27FC236}">
                <a16:creationId xmlns:a16="http://schemas.microsoft.com/office/drawing/2014/main" id="{0C27116C-1EFA-4C5D-976D-1D9D49A4645A}"/>
              </a:ext>
            </a:extLst>
          </p:cNvPr>
          <p:cNvPicPr>
            <a:picLocks noChangeAspect="1"/>
          </p:cNvPicPr>
          <p:nvPr/>
        </p:nvPicPr>
        <p:blipFill>
          <a:blip r:embed="rId4"/>
          <a:stretch>
            <a:fillRect/>
          </a:stretch>
        </p:blipFill>
        <p:spPr>
          <a:xfrm>
            <a:off x="3996371" y="2437652"/>
            <a:ext cx="3372321" cy="1219370"/>
          </a:xfrm>
          <a:prstGeom prst="rect">
            <a:avLst/>
          </a:prstGeom>
        </p:spPr>
      </p:pic>
      <p:cxnSp>
        <p:nvCxnSpPr>
          <p:cNvPr id="6" name="直線矢印コネクタ 5">
            <a:extLst>
              <a:ext uri="{FF2B5EF4-FFF2-40B4-BE49-F238E27FC236}">
                <a16:creationId xmlns:a16="http://schemas.microsoft.com/office/drawing/2014/main" id="{6D4DC35D-0B96-42C3-BF16-D71F28D602B5}"/>
              </a:ext>
            </a:extLst>
          </p:cNvPr>
          <p:cNvCxnSpPr/>
          <p:nvPr/>
        </p:nvCxnSpPr>
        <p:spPr>
          <a:xfrm>
            <a:off x="2520564" y="3267985"/>
            <a:ext cx="210709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正方形/長方形 8">
            <a:extLst>
              <a:ext uri="{FF2B5EF4-FFF2-40B4-BE49-F238E27FC236}">
                <a16:creationId xmlns:a16="http://schemas.microsoft.com/office/drawing/2014/main" id="{B5825832-1222-47EE-AFE1-501AE1EE9472}"/>
              </a:ext>
            </a:extLst>
          </p:cNvPr>
          <p:cNvSpPr/>
          <p:nvPr/>
        </p:nvSpPr>
        <p:spPr>
          <a:xfrm>
            <a:off x="6949439" y="2384445"/>
            <a:ext cx="4890053" cy="39274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dirty="0">
                <a:solidFill>
                  <a:sysClr val="windowText" lastClr="000000"/>
                </a:solidFill>
              </a:rPr>
              <a:t>Python</a:t>
            </a:r>
            <a:r>
              <a:rPr kumimoji="1" lang="ja-JP" altLang="en-US" dirty="0">
                <a:solidFill>
                  <a:sysClr val="windowText" lastClr="000000"/>
                </a:solidFill>
              </a:rPr>
              <a:t>ファイルと同じフォルダに「</a:t>
            </a:r>
            <a:r>
              <a:rPr kumimoji="1" lang="en-US" altLang="ja-JP" dirty="0">
                <a:solidFill>
                  <a:sysClr val="windowText" lastClr="000000"/>
                </a:solidFill>
              </a:rPr>
              <a:t>static</a:t>
            </a:r>
            <a:r>
              <a:rPr kumimoji="1" lang="ja-JP" altLang="en-US" dirty="0">
                <a:solidFill>
                  <a:sysClr val="windowText" lastClr="000000"/>
                </a:solidFill>
              </a:rPr>
              <a:t>」という名前のフォルダを作成</a:t>
            </a:r>
            <a:endParaRPr kumimoji="1" lang="en-US" altLang="ja-JP" dirty="0">
              <a:solidFill>
                <a:sysClr val="windowText" lastClr="000000"/>
              </a:solidFill>
            </a:endParaRPr>
          </a:p>
          <a:p>
            <a:endParaRPr lang="en-US" altLang="ja-JP" dirty="0">
              <a:solidFill>
                <a:sysClr val="windowText" lastClr="000000"/>
              </a:solidFill>
            </a:endParaRPr>
          </a:p>
          <a:p>
            <a:r>
              <a:rPr lang="ja-JP" altLang="en-US" dirty="0">
                <a:solidFill>
                  <a:sysClr val="windowText" lastClr="000000"/>
                </a:solidFill>
              </a:rPr>
              <a:t>同じフォルダ</a:t>
            </a:r>
            <a:r>
              <a:rPr kumimoji="1" lang="ja-JP" altLang="en-US" dirty="0">
                <a:solidFill>
                  <a:sysClr val="windowText" lastClr="000000"/>
                </a:solidFill>
              </a:rPr>
              <a:t>の中に「</a:t>
            </a:r>
            <a:r>
              <a:rPr kumimoji="1" lang="en-US" altLang="ja-JP" dirty="0">
                <a:solidFill>
                  <a:sysClr val="windowText" lastClr="000000"/>
                </a:solidFill>
              </a:rPr>
              <a:t>success.png</a:t>
            </a:r>
            <a:r>
              <a:rPr kumimoji="1" lang="ja-JP" altLang="en-US" dirty="0">
                <a:solidFill>
                  <a:sysClr val="windowText" lastClr="000000"/>
                </a:solidFill>
              </a:rPr>
              <a:t>」を保存</a:t>
            </a:r>
            <a:endParaRPr kumimoji="1" lang="en-US" altLang="ja-JP" dirty="0">
              <a:solidFill>
                <a:sysClr val="windowText" lastClr="000000"/>
              </a:solidFill>
            </a:endParaRPr>
          </a:p>
          <a:p>
            <a:r>
              <a:rPr lang="ja-JP" altLang="en-US" dirty="0">
                <a:solidFill>
                  <a:sysClr val="windowText" lastClr="000000"/>
                </a:solidFill>
              </a:rPr>
              <a:t>「</a:t>
            </a:r>
            <a:r>
              <a:rPr lang="en-US" altLang="ja-JP" dirty="0">
                <a:solidFill>
                  <a:sysClr val="windowText" lastClr="000000"/>
                </a:solidFill>
              </a:rPr>
              <a:t>static</a:t>
            </a:r>
            <a:r>
              <a:rPr lang="ja-JP" altLang="en-US" dirty="0">
                <a:solidFill>
                  <a:sysClr val="windowText" lastClr="000000"/>
                </a:solidFill>
              </a:rPr>
              <a:t>」フォルダに「</a:t>
            </a:r>
            <a:r>
              <a:rPr lang="en-US" altLang="ja-JP" dirty="0">
                <a:solidFill>
                  <a:sysClr val="windowText" lastClr="000000"/>
                </a:solidFill>
              </a:rPr>
              <a:t>success.png</a:t>
            </a:r>
            <a:r>
              <a:rPr lang="ja-JP" altLang="en-US" dirty="0">
                <a:solidFill>
                  <a:sysClr val="windowText" lastClr="000000"/>
                </a:solidFill>
              </a:rPr>
              <a:t>」を保存</a:t>
            </a:r>
            <a:endParaRPr kumimoji="1" lang="ja-JP" altLang="en-US" dirty="0">
              <a:solidFill>
                <a:sysClr val="windowText" lastClr="000000"/>
              </a:solidFill>
            </a:endParaRPr>
          </a:p>
        </p:txBody>
      </p:sp>
      <p:sp>
        <p:nvSpPr>
          <p:cNvPr id="10" name="テキスト ボックス 9">
            <a:extLst>
              <a:ext uri="{FF2B5EF4-FFF2-40B4-BE49-F238E27FC236}">
                <a16:creationId xmlns:a16="http://schemas.microsoft.com/office/drawing/2014/main" id="{A4E67E90-ECD0-46EC-894A-4D9F4AB6463D}"/>
              </a:ext>
            </a:extLst>
          </p:cNvPr>
          <p:cNvSpPr txBox="1"/>
          <p:nvPr/>
        </p:nvSpPr>
        <p:spPr>
          <a:xfrm>
            <a:off x="678068" y="4225977"/>
            <a:ext cx="3416320" cy="523220"/>
          </a:xfrm>
          <a:prstGeom prst="rect">
            <a:avLst/>
          </a:prstGeom>
          <a:noFill/>
        </p:spPr>
        <p:txBody>
          <a:bodyPr wrap="none" rtlCol="0">
            <a:spAutoFit/>
          </a:bodyPr>
          <a:lstStyle/>
          <a:p>
            <a:r>
              <a:rPr kumimoji="1" lang="ja-JP" altLang="en-US" sz="2800" dirty="0"/>
              <a:t>任意のディレクトリ</a:t>
            </a:r>
          </a:p>
        </p:txBody>
      </p:sp>
      <p:sp>
        <p:nvSpPr>
          <p:cNvPr id="11" name="テキスト ボックス 10">
            <a:extLst>
              <a:ext uri="{FF2B5EF4-FFF2-40B4-BE49-F238E27FC236}">
                <a16:creationId xmlns:a16="http://schemas.microsoft.com/office/drawing/2014/main" id="{71C78CAF-4731-4C44-AD36-673DA6ADCFA4}"/>
              </a:ext>
            </a:extLst>
          </p:cNvPr>
          <p:cNvSpPr txBox="1"/>
          <p:nvPr/>
        </p:nvSpPr>
        <p:spPr>
          <a:xfrm>
            <a:off x="4765453" y="4225977"/>
            <a:ext cx="1834156" cy="523220"/>
          </a:xfrm>
          <a:prstGeom prst="rect">
            <a:avLst/>
          </a:prstGeom>
          <a:noFill/>
        </p:spPr>
        <p:txBody>
          <a:bodyPr wrap="none" rtlCol="0">
            <a:spAutoFit/>
          </a:bodyPr>
          <a:lstStyle/>
          <a:p>
            <a:r>
              <a:rPr kumimoji="1" lang="en-US" altLang="ja-JP" sz="2800" dirty="0"/>
              <a:t>templates</a:t>
            </a:r>
            <a:endParaRPr kumimoji="1" lang="ja-JP" altLang="en-US" sz="2800" dirty="0"/>
          </a:p>
        </p:txBody>
      </p:sp>
    </p:spTree>
    <p:extLst>
      <p:ext uri="{BB962C8B-B14F-4D97-AF65-F5344CB8AC3E}">
        <p14:creationId xmlns:p14="http://schemas.microsoft.com/office/powerpoint/2010/main" val="2981003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F2DB6F-315F-4370-9C40-1D08E329320A}"/>
              </a:ext>
            </a:extLst>
          </p:cNvPr>
          <p:cNvSpPr>
            <a:spLocks noGrp="1"/>
          </p:cNvSpPr>
          <p:nvPr>
            <p:ph type="title"/>
          </p:nvPr>
        </p:nvSpPr>
        <p:spPr/>
        <p:txBody>
          <a:bodyPr/>
          <a:lstStyle/>
          <a:p>
            <a:r>
              <a:rPr kumimoji="1" lang="ja-JP" altLang="en-US" dirty="0"/>
              <a:t>画像ファイルの呼び出し</a:t>
            </a:r>
          </a:p>
        </p:txBody>
      </p:sp>
      <p:sp>
        <p:nvSpPr>
          <p:cNvPr id="3" name="コンテンツ プレースホルダー 2">
            <a:extLst>
              <a:ext uri="{FF2B5EF4-FFF2-40B4-BE49-F238E27FC236}">
                <a16:creationId xmlns:a16="http://schemas.microsoft.com/office/drawing/2014/main" id="{BC65444F-EC29-41FF-BEFD-5627EDAEB1C3}"/>
              </a:ext>
            </a:extLst>
          </p:cNvPr>
          <p:cNvSpPr>
            <a:spLocks noGrp="1"/>
          </p:cNvSpPr>
          <p:nvPr>
            <p:ph idx="1"/>
          </p:nvPr>
        </p:nvSpPr>
        <p:spPr/>
        <p:txBody>
          <a:bodyPr/>
          <a:lstStyle/>
          <a:p>
            <a:r>
              <a:rPr kumimoji="1" lang="ja-JP" altLang="en-US" dirty="0"/>
              <a:t>デモンストレーション</a:t>
            </a:r>
            <a:endParaRPr kumimoji="1" lang="en-US" altLang="ja-JP" dirty="0"/>
          </a:p>
          <a:p>
            <a:pPr marL="0" indent="0">
              <a:buNone/>
            </a:pPr>
            <a:r>
              <a:rPr lang="ja-JP" altLang="en-US" dirty="0"/>
              <a:t>以下のプログラムを作成して実行後</a:t>
            </a:r>
            <a:endParaRPr lang="en-US" altLang="ja-JP" dirty="0"/>
          </a:p>
          <a:p>
            <a:pPr marL="0" indent="0">
              <a:buNone/>
            </a:pPr>
            <a:r>
              <a:rPr kumimoji="1" lang="ja-JP" altLang="en-US" dirty="0"/>
              <a:t>「</a:t>
            </a:r>
            <a:r>
              <a:rPr kumimoji="1" lang="en-US" altLang="ja-JP" dirty="0"/>
              <a:t>http://localhost:5000/</a:t>
            </a:r>
            <a:r>
              <a:rPr kumimoji="1" lang="ja-JP" altLang="en-US" dirty="0"/>
              <a:t>」にブラウザでアクセス</a:t>
            </a:r>
          </a:p>
          <a:p>
            <a:pPr marL="0" indent="0">
              <a:buNone/>
            </a:pPr>
            <a:endParaRPr kumimoji="1" lang="ja-JP" altLang="en-US" dirty="0"/>
          </a:p>
        </p:txBody>
      </p:sp>
      <p:pic>
        <p:nvPicPr>
          <p:cNvPr id="5" name="図 4">
            <a:extLst>
              <a:ext uri="{FF2B5EF4-FFF2-40B4-BE49-F238E27FC236}">
                <a16:creationId xmlns:a16="http://schemas.microsoft.com/office/drawing/2014/main" id="{0DA484B5-7A3F-40E0-B869-42D6374D38D4}"/>
              </a:ext>
            </a:extLst>
          </p:cNvPr>
          <p:cNvPicPr>
            <a:picLocks noChangeAspect="1"/>
          </p:cNvPicPr>
          <p:nvPr/>
        </p:nvPicPr>
        <p:blipFill>
          <a:blip r:embed="rId3"/>
          <a:stretch>
            <a:fillRect/>
          </a:stretch>
        </p:blipFill>
        <p:spPr>
          <a:xfrm>
            <a:off x="838200" y="3266142"/>
            <a:ext cx="7987682" cy="3045758"/>
          </a:xfrm>
          <a:prstGeom prst="rect">
            <a:avLst/>
          </a:prstGeom>
        </p:spPr>
      </p:pic>
      <p:sp>
        <p:nvSpPr>
          <p:cNvPr id="6" name="テキスト ボックス 5">
            <a:extLst>
              <a:ext uri="{FF2B5EF4-FFF2-40B4-BE49-F238E27FC236}">
                <a16:creationId xmlns:a16="http://schemas.microsoft.com/office/drawing/2014/main" id="{4735FB60-9C24-4B28-8C0D-1424D64B0B2C}"/>
              </a:ext>
            </a:extLst>
          </p:cNvPr>
          <p:cNvSpPr txBox="1"/>
          <p:nvPr/>
        </p:nvSpPr>
        <p:spPr>
          <a:xfrm>
            <a:off x="4192282" y="6231265"/>
            <a:ext cx="1279517" cy="523220"/>
          </a:xfrm>
          <a:prstGeom prst="rect">
            <a:avLst/>
          </a:prstGeom>
          <a:noFill/>
        </p:spPr>
        <p:txBody>
          <a:bodyPr wrap="none" rtlCol="0">
            <a:spAutoFit/>
          </a:bodyPr>
          <a:lstStyle/>
          <a:p>
            <a:r>
              <a:rPr lang="en-US" altLang="ja-JP" sz="2800" dirty="0"/>
              <a:t>a</a:t>
            </a:r>
            <a:r>
              <a:rPr kumimoji="1" lang="en-US" altLang="ja-JP" sz="2800" dirty="0"/>
              <a:t>pp.py</a:t>
            </a:r>
            <a:endParaRPr kumimoji="1" lang="ja-JP" altLang="en-US" sz="2800" dirty="0"/>
          </a:p>
        </p:txBody>
      </p:sp>
    </p:spTree>
    <p:extLst>
      <p:ext uri="{BB962C8B-B14F-4D97-AF65-F5344CB8AC3E}">
        <p14:creationId xmlns:p14="http://schemas.microsoft.com/office/powerpoint/2010/main" val="3185949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6A062D-F297-4061-81A7-31E1C359090A}"/>
              </a:ext>
            </a:extLst>
          </p:cNvPr>
          <p:cNvSpPr>
            <a:spLocks noGrp="1"/>
          </p:cNvSpPr>
          <p:nvPr>
            <p:ph type="title"/>
          </p:nvPr>
        </p:nvSpPr>
        <p:spPr/>
        <p:txBody>
          <a:bodyPr/>
          <a:lstStyle/>
          <a:p>
            <a:r>
              <a:rPr kumimoji="1" lang="ja-JP" altLang="en-US" dirty="0"/>
              <a:t>画像ファイルの呼び出し</a:t>
            </a:r>
          </a:p>
        </p:txBody>
      </p:sp>
      <p:sp>
        <p:nvSpPr>
          <p:cNvPr id="4" name="コンテンツ プレースホルダー 3">
            <a:extLst>
              <a:ext uri="{FF2B5EF4-FFF2-40B4-BE49-F238E27FC236}">
                <a16:creationId xmlns:a16="http://schemas.microsoft.com/office/drawing/2014/main" id="{DDD04F00-53B1-4FB2-8B53-230E53D0A063}"/>
              </a:ext>
            </a:extLst>
          </p:cNvPr>
          <p:cNvSpPr>
            <a:spLocks noGrp="1"/>
          </p:cNvSpPr>
          <p:nvPr>
            <p:ph sz="half" idx="1"/>
          </p:nvPr>
        </p:nvSpPr>
        <p:spPr/>
        <p:txBody>
          <a:bodyPr>
            <a:normAutofit/>
          </a:bodyPr>
          <a:lstStyle/>
          <a:p>
            <a:r>
              <a:rPr lang="ja-JP" altLang="en-US" dirty="0"/>
              <a:t>ブラウザでの動作</a:t>
            </a:r>
          </a:p>
        </p:txBody>
      </p:sp>
      <p:sp>
        <p:nvSpPr>
          <p:cNvPr id="5" name="コンテンツ プレースホルダー 4">
            <a:extLst>
              <a:ext uri="{FF2B5EF4-FFF2-40B4-BE49-F238E27FC236}">
                <a16:creationId xmlns:a16="http://schemas.microsoft.com/office/drawing/2014/main" id="{354A073E-61B9-4494-8C1B-00C9D730CF41}"/>
              </a:ext>
            </a:extLst>
          </p:cNvPr>
          <p:cNvSpPr>
            <a:spLocks noGrp="1"/>
          </p:cNvSpPr>
          <p:nvPr>
            <p:ph sz="half" idx="2"/>
          </p:nvPr>
        </p:nvSpPr>
        <p:spPr>
          <a:xfrm>
            <a:off x="6172200" y="1825625"/>
            <a:ext cx="5047090" cy="4351338"/>
          </a:xfrm>
        </p:spPr>
        <p:txBody>
          <a:bodyPr>
            <a:normAutofit/>
          </a:bodyPr>
          <a:lstStyle/>
          <a:p>
            <a:r>
              <a:rPr lang="ja-JP" altLang="en-US" dirty="0"/>
              <a:t>ソースコード</a:t>
            </a:r>
            <a:endParaRPr lang="en-US" altLang="ja-JP" dirty="0"/>
          </a:p>
          <a:p>
            <a:endParaRPr lang="en-US" altLang="ja-JP" dirty="0"/>
          </a:p>
          <a:p>
            <a:endParaRPr lang="en-US" altLang="ja-JP" dirty="0"/>
          </a:p>
          <a:p>
            <a:endParaRPr lang="en-US" altLang="ja-JP" dirty="0"/>
          </a:p>
          <a:p>
            <a:endParaRPr lang="en-US" altLang="ja-JP" dirty="0"/>
          </a:p>
          <a:p>
            <a:pPr marL="0" indent="0">
              <a:buNone/>
            </a:pPr>
            <a:r>
              <a:rPr lang="ja-JP" altLang="en-US" dirty="0"/>
              <a:t>　同じディレクトリだと表示</a:t>
            </a:r>
            <a:endParaRPr lang="en-US" altLang="ja-JP" dirty="0"/>
          </a:p>
          <a:p>
            <a:pPr marL="0" indent="0">
              <a:buNone/>
            </a:pPr>
            <a:r>
              <a:rPr lang="ja-JP" altLang="en-US" dirty="0"/>
              <a:t>　されない</a:t>
            </a:r>
            <a:endParaRPr lang="en-US" altLang="ja-JP" dirty="0"/>
          </a:p>
          <a:p>
            <a:pPr marL="0" indent="0">
              <a:buNone/>
            </a:pPr>
            <a:r>
              <a:rPr lang="ja-JP" altLang="en-US" dirty="0"/>
              <a:t>　</a:t>
            </a:r>
            <a:r>
              <a:rPr lang="en-US" altLang="ja-JP" dirty="0"/>
              <a:t>static</a:t>
            </a:r>
            <a:r>
              <a:rPr lang="ja-JP" altLang="en-US" dirty="0"/>
              <a:t>に入れれば表示される</a:t>
            </a:r>
          </a:p>
        </p:txBody>
      </p:sp>
      <p:pic>
        <p:nvPicPr>
          <p:cNvPr id="7" name="図 6">
            <a:extLst>
              <a:ext uri="{FF2B5EF4-FFF2-40B4-BE49-F238E27FC236}">
                <a16:creationId xmlns:a16="http://schemas.microsoft.com/office/drawing/2014/main" id="{33B89F76-C540-49CA-BD01-19B26D7046F5}"/>
              </a:ext>
            </a:extLst>
          </p:cNvPr>
          <p:cNvPicPr>
            <a:picLocks noChangeAspect="1"/>
          </p:cNvPicPr>
          <p:nvPr/>
        </p:nvPicPr>
        <p:blipFill>
          <a:blip r:embed="rId3"/>
          <a:stretch>
            <a:fillRect/>
          </a:stretch>
        </p:blipFill>
        <p:spPr>
          <a:xfrm>
            <a:off x="1947243" y="2339940"/>
            <a:ext cx="2961253" cy="4082995"/>
          </a:xfrm>
          <a:prstGeom prst="rect">
            <a:avLst/>
          </a:prstGeom>
        </p:spPr>
      </p:pic>
      <p:pic>
        <p:nvPicPr>
          <p:cNvPr id="9" name="図 8">
            <a:extLst>
              <a:ext uri="{FF2B5EF4-FFF2-40B4-BE49-F238E27FC236}">
                <a16:creationId xmlns:a16="http://schemas.microsoft.com/office/drawing/2014/main" id="{8E4BF964-35CB-45C2-B6E6-996793B56137}"/>
              </a:ext>
            </a:extLst>
          </p:cNvPr>
          <p:cNvPicPr>
            <a:picLocks noChangeAspect="1"/>
          </p:cNvPicPr>
          <p:nvPr/>
        </p:nvPicPr>
        <p:blipFill>
          <a:blip r:embed="rId4"/>
          <a:stretch>
            <a:fillRect/>
          </a:stretch>
        </p:blipFill>
        <p:spPr>
          <a:xfrm>
            <a:off x="6172200" y="2339940"/>
            <a:ext cx="5181600" cy="1661354"/>
          </a:xfrm>
          <a:prstGeom prst="rect">
            <a:avLst/>
          </a:prstGeom>
        </p:spPr>
      </p:pic>
      <p:cxnSp>
        <p:nvCxnSpPr>
          <p:cNvPr id="11" name="コネクタ: カギ線 10">
            <a:extLst>
              <a:ext uri="{FF2B5EF4-FFF2-40B4-BE49-F238E27FC236}">
                <a16:creationId xmlns:a16="http://schemas.microsoft.com/office/drawing/2014/main" id="{643B8DDD-A61B-430F-B038-EB98B9B1BA69}"/>
              </a:ext>
            </a:extLst>
          </p:cNvPr>
          <p:cNvCxnSpPr>
            <a:cxnSpLocks/>
          </p:cNvCxnSpPr>
          <p:nvPr/>
        </p:nvCxnSpPr>
        <p:spPr>
          <a:xfrm>
            <a:off x="2997642" y="3236181"/>
            <a:ext cx="3570135" cy="1279428"/>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6C8DAA79-D8A9-4B7D-9ED1-D8EBF888CC81}"/>
              </a:ext>
            </a:extLst>
          </p:cNvPr>
          <p:cNvCxnSpPr/>
          <p:nvPr/>
        </p:nvCxnSpPr>
        <p:spPr>
          <a:xfrm rot="10800000" flipV="1">
            <a:off x="5438695" y="3506525"/>
            <a:ext cx="1017767" cy="1009816"/>
          </a:xfrm>
          <a:prstGeom prst="bentConnector3">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74126263-AC20-42B7-BB09-E9FBCC997650}"/>
              </a:ext>
            </a:extLst>
          </p:cNvPr>
          <p:cNvCxnSpPr/>
          <p:nvPr/>
        </p:nvCxnSpPr>
        <p:spPr>
          <a:xfrm rot="5400000">
            <a:off x="10332389" y="4584258"/>
            <a:ext cx="1757239" cy="285584"/>
          </a:xfrm>
          <a:prstGeom prst="bentConnector3">
            <a:avLst>
              <a:gd name="adj1" fmla="val 99774"/>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E398571A-44C0-41ED-9FCA-9C231EFA7501}"/>
              </a:ext>
            </a:extLst>
          </p:cNvPr>
          <p:cNvCxnSpPr/>
          <p:nvPr/>
        </p:nvCxnSpPr>
        <p:spPr>
          <a:xfrm>
            <a:off x="4723075" y="5645425"/>
            <a:ext cx="182692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5866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B1CEF7E9-F66B-498C-BF42-C0C98789D6E4}"/>
              </a:ext>
            </a:extLst>
          </p:cNvPr>
          <p:cNvSpPr>
            <a:spLocks noGrp="1"/>
          </p:cNvSpPr>
          <p:nvPr>
            <p:ph type="title"/>
          </p:nvPr>
        </p:nvSpPr>
        <p:spPr/>
        <p:txBody>
          <a:bodyPr/>
          <a:lstStyle/>
          <a:p>
            <a:r>
              <a:rPr lang="ja-JP" altLang="en-US" dirty="0"/>
              <a:t>ファイルの送信</a:t>
            </a:r>
          </a:p>
        </p:txBody>
      </p:sp>
      <p:sp>
        <p:nvSpPr>
          <p:cNvPr id="6" name="コンテンツ プレースホルダー 5">
            <a:extLst>
              <a:ext uri="{FF2B5EF4-FFF2-40B4-BE49-F238E27FC236}">
                <a16:creationId xmlns:a16="http://schemas.microsoft.com/office/drawing/2014/main" id="{3CC1D596-18B0-4313-A39D-648ECE8A198E}"/>
              </a:ext>
            </a:extLst>
          </p:cNvPr>
          <p:cNvSpPr>
            <a:spLocks noGrp="1"/>
          </p:cNvSpPr>
          <p:nvPr>
            <p:ph idx="1"/>
          </p:nvPr>
        </p:nvSpPr>
        <p:spPr/>
        <p:txBody>
          <a:bodyPr/>
          <a:lstStyle/>
          <a:p>
            <a:pPr marL="0" indent="0">
              <a:buNone/>
            </a:pPr>
            <a:r>
              <a:rPr lang="en-US" altLang="ja-JP" dirty="0"/>
              <a:t>PHP</a:t>
            </a:r>
            <a:r>
              <a:rPr lang="ja-JP" altLang="en-US" dirty="0"/>
              <a:t>や</a:t>
            </a:r>
            <a:r>
              <a:rPr lang="en-US" altLang="ja-JP" dirty="0"/>
              <a:t>JSP</a:t>
            </a:r>
            <a:r>
              <a:rPr lang="ja-JP" altLang="en-US" dirty="0"/>
              <a:t>のように</a:t>
            </a:r>
            <a:r>
              <a:rPr lang="en-US" altLang="ja-JP" dirty="0"/>
              <a:t>web</a:t>
            </a:r>
            <a:r>
              <a:rPr lang="ja-JP" altLang="en-US" dirty="0"/>
              <a:t>プログラムの実行ファイルを</a:t>
            </a:r>
            <a:r>
              <a:rPr lang="en-US" altLang="ja-JP" dirty="0"/>
              <a:t>URL</a:t>
            </a:r>
            <a:r>
              <a:rPr lang="ja-JP" altLang="en-US" dirty="0"/>
              <a:t>で指定する場合は</a:t>
            </a:r>
            <a:r>
              <a:rPr lang="en-US" altLang="ja-JP" dirty="0"/>
              <a:t>a</a:t>
            </a:r>
            <a:r>
              <a:rPr lang="ja-JP" altLang="en-US" dirty="0"/>
              <a:t>タグでパスを指定すればクライアントにファイル送信できる。</a:t>
            </a:r>
            <a:endParaRPr lang="en-US" altLang="ja-JP" dirty="0"/>
          </a:p>
          <a:p>
            <a:pPr marL="0" indent="0">
              <a:buNone/>
            </a:pPr>
            <a:r>
              <a:rPr lang="ja-JP" altLang="en-US" dirty="0"/>
              <a:t>一方で</a:t>
            </a:r>
            <a:r>
              <a:rPr lang="en-US" altLang="ja-JP" dirty="0"/>
              <a:t>Flask</a:t>
            </a:r>
            <a:r>
              <a:rPr lang="ja-JP" altLang="en-US" dirty="0"/>
              <a:t>では実行ファイルを開くわけではないので基本的にファイル送信には専用のモジュールを使用する。</a:t>
            </a:r>
          </a:p>
        </p:txBody>
      </p:sp>
    </p:spTree>
    <p:extLst>
      <p:ext uri="{BB962C8B-B14F-4D97-AF65-F5344CB8AC3E}">
        <p14:creationId xmlns:p14="http://schemas.microsoft.com/office/powerpoint/2010/main" val="220216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7986B8-C4A1-42F9-BA7F-75A071E49D19}"/>
              </a:ext>
            </a:extLst>
          </p:cNvPr>
          <p:cNvSpPr>
            <a:spLocks noGrp="1"/>
          </p:cNvSpPr>
          <p:nvPr>
            <p:ph type="title"/>
          </p:nvPr>
        </p:nvSpPr>
        <p:spPr/>
        <p:txBody>
          <a:bodyPr/>
          <a:lstStyle/>
          <a:p>
            <a:r>
              <a:rPr kumimoji="1" lang="ja-JP" altLang="en-US" dirty="0"/>
              <a:t>ファイルの送信</a:t>
            </a:r>
          </a:p>
        </p:txBody>
      </p:sp>
      <p:sp>
        <p:nvSpPr>
          <p:cNvPr id="3" name="コンテンツ プレースホルダー 2">
            <a:extLst>
              <a:ext uri="{FF2B5EF4-FFF2-40B4-BE49-F238E27FC236}">
                <a16:creationId xmlns:a16="http://schemas.microsoft.com/office/drawing/2014/main" id="{267A874F-2BED-42AC-B3D3-1D485CDC91E9}"/>
              </a:ext>
            </a:extLst>
          </p:cNvPr>
          <p:cNvSpPr>
            <a:spLocks noGrp="1"/>
          </p:cNvSpPr>
          <p:nvPr>
            <p:ph idx="1"/>
          </p:nvPr>
        </p:nvSpPr>
        <p:spPr/>
        <p:txBody>
          <a:bodyPr/>
          <a:lstStyle/>
          <a:p>
            <a:r>
              <a:rPr kumimoji="1" lang="ja-JP" altLang="en-US" dirty="0"/>
              <a:t>フォルダ構成</a:t>
            </a:r>
          </a:p>
        </p:txBody>
      </p:sp>
      <p:pic>
        <p:nvPicPr>
          <p:cNvPr id="5" name="図 4">
            <a:extLst>
              <a:ext uri="{FF2B5EF4-FFF2-40B4-BE49-F238E27FC236}">
                <a16:creationId xmlns:a16="http://schemas.microsoft.com/office/drawing/2014/main" id="{885249F6-3562-4261-B48C-9542A66F3EBB}"/>
              </a:ext>
            </a:extLst>
          </p:cNvPr>
          <p:cNvPicPr>
            <a:picLocks noChangeAspect="1"/>
          </p:cNvPicPr>
          <p:nvPr/>
        </p:nvPicPr>
        <p:blipFill>
          <a:blip r:embed="rId3"/>
          <a:stretch>
            <a:fillRect/>
          </a:stretch>
        </p:blipFill>
        <p:spPr>
          <a:xfrm>
            <a:off x="1561735" y="2452170"/>
            <a:ext cx="3439005" cy="1476581"/>
          </a:xfrm>
          <a:prstGeom prst="rect">
            <a:avLst/>
          </a:prstGeom>
        </p:spPr>
      </p:pic>
      <p:sp>
        <p:nvSpPr>
          <p:cNvPr id="6" name="テキスト ボックス 5">
            <a:extLst>
              <a:ext uri="{FF2B5EF4-FFF2-40B4-BE49-F238E27FC236}">
                <a16:creationId xmlns:a16="http://schemas.microsoft.com/office/drawing/2014/main" id="{655535A2-21CA-4933-8E97-F6CA0758533B}"/>
              </a:ext>
            </a:extLst>
          </p:cNvPr>
          <p:cNvSpPr txBox="1"/>
          <p:nvPr/>
        </p:nvSpPr>
        <p:spPr>
          <a:xfrm>
            <a:off x="1573077" y="3928751"/>
            <a:ext cx="3416320" cy="523220"/>
          </a:xfrm>
          <a:prstGeom prst="rect">
            <a:avLst/>
          </a:prstGeom>
          <a:noFill/>
        </p:spPr>
        <p:txBody>
          <a:bodyPr wrap="none" rtlCol="0">
            <a:spAutoFit/>
          </a:bodyPr>
          <a:lstStyle/>
          <a:p>
            <a:r>
              <a:rPr kumimoji="1" lang="ja-JP" altLang="en-US" sz="2800" dirty="0"/>
              <a:t>任意のディレクトリ</a:t>
            </a:r>
          </a:p>
        </p:txBody>
      </p:sp>
      <p:pic>
        <p:nvPicPr>
          <p:cNvPr id="8" name="図 7">
            <a:extLst>
              <a:ext uri="{FF2B5EF4-FFF2-40B4-BE49-F238E27FC236}">
                <a16:creationId xmlns:a16="http://schemas.microsoft.com/office/drawing/2014/main" id="{2434B115-BA35-4594-9FE5-DF2CE494B37C}"/>
              </a:ext>
            </a:extLst>
          </p:cNvPr>
          <p:cNvPicPr>
            <a:picLocks noChangeAspect="1"/>
          </p:cNvPicPr>
          <p:nvPr/>
        </p:nvPicPr>
        <p:blipFill>
          <a:blip r:embed="rId4"/>
          <a:stretch>
            <a:fillRect/>
          </a:stretch>
        </p:blipFill>
        <p:spPr>
          <a:xfrm>
            <a:off x="5915771" y="1632902"/>
            <a:ext cx="5868063" cy="3115116"/>
          </a:xfrm>
          <a:prstGeom prst="rect">
            <a:avLst/>
          </a:prstGeom>
        </p:spPr>
      </p:pic>
      <p:cxnSp>
        <p:nvCxnSpPr>
          <p:cNvPr id="10" name="直線矢印コネクタ 9">
            <a:extLst>
              <a:ext uri="{FF2B5EF4-FFF2-40B4-BE49-F238E27FC236}">
                <a16:creationId xmlns:a16="http://schemas.microsoft.com/office/drawing/2014/main" id="{AFB08999-95C7-4C16-ABE7-ABC3922F2EE4}"/>
              </a:ext>
            </a:extLst>
          </p:cNvPr>
          <p:cNvCxnSpPr/>
          <p:nvPr/>
        </p:nvCxnSpPr>
        <p:spPr>
          <a:xfrm>
            <a:off x="3737113" y="3657600"/>
            <a:ext cx="217070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59446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98090C-D310-4B19-8104-76E957FF8A3F}"/>
              </a:ext>
            </a:extLst>
          </p:cNvPr>
          <p:cNvSpPr>
            <a:spLocks noGrp="1"/>
          </p:cNvSpPr>
          <p:nvPr>
            <p:ph type="title"/>
          </p:nvPr>
        </p:nvSpPr>
        <p:spPr/>
        <p:txBody>
          <a:bodyPr/>
          <a:lstStyle/>
          <a:p>
            <a:r>
              <a:rPr kumimoji="1" lang="ja-JP" altLang="en-US" dirty="0"/>
              <a:t>ファイルの送信</a:t>
            </a:r>
          </a:p>
        </p:txBody>
      </p:sp>
      <p:sp>
        <p:nvSpPr>
          <p:cNvPr id="3" name="コンテンツ プレースホルダー 2">
            <a:extLst>
              <a:ext uri="{FF2B5EF4-FFF2-40B4-BE49-F238E27FC236}">
                <a16:creationId xmlns:a16="http://schemas.microsoft.com/office/drawing/2014/main" id="{BDA80197-3D4D-4B93-B706-32FD10EDED70}"/>
              </a:ext>
            </a:extLst>
          </p:cNvPr>
          <p:cNvSpPr>
            <a:spLocks noGrp="1"/>
          </p:cNvSpPr>
          <p:nvPr>
            <p:ph idx="1"/>
          </p:nvPr>
        </p:nvSpPr>
        <p:spPr/>
        <p:txBody>
          <a:bodyPr/>
          <a:lstStyle/>
          <a:p>
            <a:r>
              <a:rPr kumimoji="1" lang="ja-JP" altLang="en-US" dirty="0"/>
              <a:t>デモンストレーション</a:t>
            </a:r>
            <a:endParaRPr kumimoji="1" lang="en-US" altLang="ja-JP" dirty="0"/>
          </a:p>
          <a:p>
            <a:pPr marL="0" indent="0">
              <a:buNone/>
            </a:pPr>
            <a:r>
              <a:rPr lang="ja-JP" altLang="en-US" dirty="0"/>
              <a:t>以下のプログラムを作成して実行後</a:t>
            </a:r>
            <a:endParaRPr lang="en-US" altLang="ja-JP" dirty="0"/>
          </a:p>
          <a:p>
            <a:pPr marL="0" indent="0">
              <a:buNone/>
            </a:pPr>
            <a:r>
              <a:rPr kumimoji="1" lang="ja-JP" altLang="en-US" dirty="0"/>
              <a:t>「</a:t>
            </a:r>
            <a:r>
              <a:rPr kumimoji="1" lang="en-US" altLang="ja-JP" dirty="0"/>
              <a:t>http://localhost:5000/</a:t>
            </a:r>
            <a:r>
              <a:rPr kumimoji="1" lang="ja-JP" altLang="en-US" dirty="0"/>
              <a:t>」にブラウザでアクセス</a:t>
            </a:r>
          </a:p>
          <a:p>
            <a:pPr marL="0" indent="0">
              <a:buNone/>
            </a:pPr>
            <a:endParaRPr kumimoji="1" lang="ja-JP" altLang="en-US" dirty="0"/>
          </a:p>
        </p:txBody>
      </p:sp>
      <p:pic>
        <p:nvPicPr>
          <p:cNvPr id="5" name="図 4">
            <a:extLst>
              <a:ext uri="{FF2B5EF4-FFF2-40B4-BE49-F238E27FC236}">
                <a16:creationId xmlns:a16="http://schemas.microsoft.com/office/drawing/2014/main" id="{7AD3C8E8-46DC-4F48-A428-92A442381223}"/>
              </a:ext>
            </a:extLst>
          </p:cNvPr>
          <p:cNvPicPr>
            <a:picLocks noChangeAspect="1"/>
          </p:cNvPicPr>
          <p:nvPr/>
        </p:nvPicPr>
        <p:blipFill>
          <a:blip r:embed="rId3"/>
          <a:stretch>
            <a:fillRect/>
          </a:stretch>
        </p:blipFill>
        <p:spPr>
          <a:xfrm>
            <a:off x="838200" y="3281100"/>
            <a:ext cx="6085569" cy="2952723"/>
          </a:xfrm>
          <a:prstGeom prst="rect">
            <a:avLst/>
          </a:prstGeom>
        </p:spPr>
      </p:pic>
      <p:sp>
        <p:nvSpPr>
          <p:cNvPr id="6" name="テキスト ボックス 5">
            <a:extLst>
              <a:ext uri="{FF2B5EF4-FFF2-40B4-BE49-F238E27FC236}">
                <a16:creationId xmlns:a16="http://schemas.microsoft.com/office/drawing/2014/main" id="{BC180C27-1EB7-4E61-9197-8EA879137D92}"/>
              </a:ext>
            </a:extLst>
          </p:cNvPr>
          <p:cNvSpPr txBox="1"/>
          <p:nvPr/>
        </p:nvSpPr>
        <p:spPr>
          <a:xfrm>
            <a:off x="3241225" y="6233823"/>
            <a:ext cx="1279517" cy="523220"/>
          </a:xfrm>
          <a:prstGeom prst="rect">
            <a:avLst/>
          </a:prstGeom>
          <a:noFill/>
        </p:spPr>
        <p:txBody>
          <a:bodyPr wrap="none" rtlCol="0">
            <a:spAutoFit/>
          </a:bodyPr>
          <a:lstStyle/>
          <a:p>
            <a:r>
              <a:rPr lang="en-US" altLang="ja-JP" sz="2800" dirty="0"/>
              <a:t>a</a:t>
            </a:r>
            <a:r>
              <a:rPr kumimoji="1" lang="en-US" altLang="ja-JP" sz="2800" dirty="0"/>
              <a:t>pp.py</a:t>
            </a:r>
            <a:endParaRPr kumimoji="1" lang="ja-JP" altLang="en-US" sz="2800" dirty="0"/>
          </a:p>
        </p:txBody>
      </p:sp>
    </p:spTree>
    <p:extLst>
      <p:ext uri="{BB962C8B-B14F-4D97-AF65-F5344CB8AC3E}">
        <p14:creationId xmlns:p14="http://schemas.microsoft.com/office/powerpoint/2010/main" val="2694617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B81C96-8C39-4FEC-9DCC-003A2D4F7EF6}"/>
              </a:ext>
            </a:extLst>
          </p:cNvPr>
          <p:cNvSpPr>
            <a:spLocks noGrp="1"/>
          </p:cNvSpPr>
          <p:nvPr>
            <p:ph type="title"/>
          </p:nvPr>
        </p:nvSpPr>
        <p:spPr/>
        <p:txBody>
          <a:bodyPr/>
          <a:lstStyle/>
          <a:p>
            <a:r>
              <a:rPr kumimoji="1" lang="ja-JP" altLang="en-US" dirty="0"/>
              <a:t>ファイルの送信</a:t>
            </a:r>
          </a:p>
        </p:txBody>
      </p:sp>
      <p:sp>
        <p:nvSpPr>
          <p:cNvPr id="3" name="コンテンツ プレースホルダー 2">
            <a:extLst>
              <a:ext uri="{FF2B5EF4-FFF2-40B4-BE49-F238E27FC236}">
                <a16:creationId xmlns:a16="http://schemas.microsoft.com/office/drawing/2014/main" id="{24A27E53-3183-4A71-836C-4D6D08FB4350}"/>
              </a:ext>
            </a:extLst>
          </p:cNvPr>
          <p:cNvSpPr>
            <a:spLocks noGrp="1"/>
          </p:cNvSpPr>
          <p:nvPr>
            <p:ph sz="half" idx="1"/>
          </p:nvPr>
        </p:nvSpPr>
        <p:spPr/>
        <p:txBody>
          <a:bodyPr/>
          <a:lstStyle/>
          <a:p>
            <a:r>
              <a:rPr kumimoji="1" lang="ja-JP" altLang="en-US" dirty="0"/>
              <a:t>ブラウザでの動作</a:t>
            </a:r>
          </a:p>
        </p:txBody>
      </p:sp>
      <p:sp>
        <p:nvSpPr>
          <p:cNvPr id="6" name="コンテンツ プレースホルダー 5">
            <a:extLst>
              <a:ext uri="{FF2B5EF4-FFF2-40B4-BE49-F238E27FC236}">
                <a16:creationId xmlns:a16="http://schemas.microsoft.com/office/drawing/2014/main" id="{58A90A92-7C6B-4769-8C0E-607D6BE3ED55}"/>
              </a:ext>
            </a:extLst>
          </p:cNvPr>
          <p:cNvSpPr>
            <a:spLocks noGrp="1"/>
          </p:cNvSpPr>
          <p:nvPr>
            <p:ph sz="half" idx="2"/>
          </p:nvPr>
        </p:nvSpPr>
        <p:spPr/>
        <p:txBody>
          <a:bodyPr/>
          <a:lstStyle/>
          <a:p>
            <a:r>
              <a:rPr lang="ja-JP" altLang="en-US" dirty="0"/>
              <a:t>リンククリック後の動作</a:t>
            </a:r>
          </a:p>
        </p:txBody>
      </p:sp>
      <p:pic>
        <p:nvPicPr>
          <p:cNvPr id="5" name="図 4">
            <a:extLst>
              <a:ext uri="{FF2B5EF4-FFF2-40B4-BE49-F238E27FC236}">
                <a16:creationId xmlns:a16="http://schemas.microsoft.com/office/drawing/2014/main" id="{7E5E254C-A39E-479B-9ED8-E523D0637A16}"/>
              </a:ext>
            </a:extLst>
          </p:cNvPr>
          <p:cNvPicPr>
            <a:picLocks noChangeAspect="1"/>
          </p:cNvPicPr>
          <p:nvPr/>
        </p:nvPicPr>
        <p:blipFill>
          <a:blip r:embed="rId3"/>
          <a:stretch>
            <a:fillRect/>
          </a:stretch>
        </p:blipFill>
        <p:spPr>
          <a:xfrm>
            <a:off x="956990" y="2314534"/>
            <a:ext cx="4918193" cy="1700875"/>
          </a:xfrm>
          <a:prstGeom prst="rect">
            <a:avLst/>
          </a:prstGeom>
        </p:spPr>
      </p:pic>
      <p:pic>
        <p:nvPicPr>
          <p:cNvPr id="8" name="図 7">
            <a:extLst>
              <a:ext uri="{FF2B5EF4-FFF2-40B4-BE49-F238E27FC236}">
                <a16:creationId xmlns:a16="http://schemas.microsoft.com/office/drawing/2014/main" id="{5955FE1C-452F-4273-87F9-1A6B5D04E863}"/>
              </a:ext>
            </a:extLst>
          </p:cNvPr>
          <p:cNvPicPr>
            <a:picLocks noChangeAspect="1"/>
          </p:cNvPicPr>
          <p:nvPr/>
        </p:nvPicPr>
        <p:blipFill>
          <a:blip r:embed="rId4"/>
          <a:stretch>
            <a:fillRect/>
          </a:stretch>
        </p:blipFill>
        <p:spPr>
          <a:xfrm>
            <a:off x="6250388" y="2314534"/>
            <a:ext cx="5025224" cy="2540137"/>
          </a:xfrm>
          <a:prstGeom prst="rect">
            <a:avLst/>
          </a:prstGeom>
        </p:spPr>
      </p:pic>
    </p:spTree>
    <p:extLst>
      <p:ext uri="{BB962C8B-B14F-4D97-AF65-F5344CB8AC3E}">
        <p14:creationId xmlns:p14="http://schemas.microsoft.com/office/powerpoint/2010/main" val="1601863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E1C20FB6-1A3C-4A20-9B0A-BC0D8D7488E9}"/>
              </a:ext>
            </a:extLst>
          </p:cNvPr>
          <p:cNvSpPr>
            <a:spLocks noGrp="1"/>
          </p:cNvSpPr>
          <p:nvPr>
            <p:ph type="title"/>
          </p:nvPr>
        </p:nvSpPr>
        <p:spPr/>
        <p:txBody>
          <a:bodyPr/>
          <a:lstStyle/>
          <a:p>
            <a:r>
              <a:rPr lang="ja-JP" altLang="en-US" dirty="0"/>
              <a:t>ファイルの送信</a:t>
            </a:r>
          </a:p>
        </p:txBody>
      </p:sp>
      <p:sp>
        <p:nvSpPr>
          <p:cNvPr id="6" name="コンテンツ プレースホルダー 5">
            <a:extLst>
              <a:ext uri="{FF2B5EF4-FFF2-40B4-BE49-F238E27FC236}">
                <a16:creationId xmlns:a16="http://schemas.microsoft.com/office/drawing/2014/main" id="{5DB66504-0E9F-4A90-8AC4-6F085ED27B36}"/>
              </a:ext>
            </a:extLst>
          </p:cNvPr>
          <p:cNvSpPr>
            <a:spLocks noGrp="1"/>
          </p:cNvSpPr>
          <p:nvPr>
            <p:ph idx="1"/>
          </p:nvPr>
        </p:nvSpPr>
        <p:spPr/>
        <p:txBody>
          <a:bodyPr/>
          <a:lstStyle/>
          <a:p>
            <a:r>
              <a:rPr lang="ja-JP" altLang="en-US" dirty="0"/>
              <a:t>コードについて</a:t>
            </a:r>
            <a:endParaRPr lang="en-US" altLang="ja-JP" dirty="0"/>
          </a:p>
          <a:p>
            <a:pPr marL="0" indent="0">
              <a:buNone/>
            </a:pPr>
            <a:r>
              <a:rPr lang="en-US" altLang="ja-JP" dirty="0"/>
              <a:t>Flask</a:t>
            </a:r>
            <a:r>
              <a:rPr lang="ja-JP" altLang="en-US" dirty="0"/>
              <a:t>でファイル送信をする場合は</a:t>
            </a:r>
            <a:r>
              <a:rPr lang="en-US" altLang="ja-JP" dirty="0" err="1"/>
              <a:t>send_file</a:t>
            </a:r>
            <a:r>
              <a:rPr lang="ja-JP" altLang="en-US" dirty="0"/>
              <a:t>というモジュールを用いる。</a:t>
            </a:r>
            <a:r>
              <a:rPr lang="en-US" altLang="ja-JP" dirty="0" err="1"/>
              <a:t>send_file</a:t>
            </a:r>
            <a:r>
              <a:rPr lang="ja-JP" altLang="en-US" dirty="0"/>
              <a:t>に入れる値は</a:t>
            </a:r>
            <a:r>
              <a:rPr lang="en-US" altLang="ja-JP" dirty="0"/>
              <a:t>Python</a:t>
            </a:r>
            <a:r>
              <a:rPr lang="ja-JP" altLang="en-US" dirty="0"/>
              <a:t>のソースファイルから見た相対パスとなる。</a:t>
            </a:r>
          </a:p>
        </p:txBody>
      </p:sp>
      <p:pic>
        <p:nvPicPr>
          <p:cNvPr id="7" name="図 6">
            <a:extLst>
              <a:ext uri="{FF2B5EF4-FFF2-40B4-BE49-F238E27FC236}">
                <a16:creationId xmlns:a16="http://schemas.microsoft.com/office/drawing/2014/main" id="{501B4838-2B70-4629-95B5-7639C16CC81F}"/>
              </a:ext>
            </a:extLst>
          </p:cNvPr>
          <p:cNvPicPr>
            <a:picLocks noChangeAspect="1"/>
          </p:cNvPicPr>
          <p:nvPr/>
        </p:nvPicPr>
        <p:blipFill>
          <a:blip r:embed="rId3"/>
          <a:stretch>
            <a:fillRect/>
          </a:stretch>
        </p:blipFill>
        <p:spPr>
          <a:xfrm>
            <a:off x="838200" y="3540152"/>
            <a:ext cx="6085569" cy="2952723"/>
          </a:xfrm>
          <a:prstGeom prst="rect">
            <a:avLst/>
          </a:prstGeom>
        </p:spPr>
      </p:pic>
      <p:sp>
        <p:nvSpPr>
          <p:cNvPr id="8" name="テキスト ボックス 7">
            <a:extLst>
              <a:ext uri="{FF2B5EF4-FFF2-40B4-BE49-F238E27FC236}">
                <a16:creationId xmlns:a16="http://schemas.microsoft.com/office/drawing/2014/main" id="{B1C6C4D2-E541-42EB-8CDF-27C8F75F91AD}"/>
              </a:ext>
            </a:extLst>
          </p:cNvPr>
          <p:cNvSpPr txBox="1"/>
          <p:nvPr/>
        </p:nvSpPr>
        <p:spPr>
          <a:xfrm>
            <a:off x="7036904" y="3540152"/>
            <a:ext cx="5155096" cy="3108543"/>
          </a:xfrm>
          <a:prstGeom prst="rect">
            <a:avLst/>
          </a:prstGeom>
          <a:noFill/>
        </p:spPr>
        <p:txBody>
          <a:bodyPr wrap="square" rtlCol="0">
            <a:spAutoFit/>
          </a:bodyPr>
          <a:lstStyle/>
          <a:p>
            <a:r>
              <a:rPr kumimoji="1" lang="en-US" altLang="ja-JP" sz="2800" dirty="0"/>
              <a:t>(</a:t>
            </a:r>
            <a:r>
              <a:rPr kumimoji="1" lang="ja-JP" altLang="en-US" sz="2800" dirty="0"/>
              <a:t>補足</a:t>
            </a:r>
            <a:r>
              <a:rPr kumimoji="1" lang="en-US" altLang="ja-JP" sz="2800" dirty="0"/>
              <a:t>)</a:t>
            </a:r>
          </a:p>
          <a:p>
            <a:r>
              <a:rPr kumimoji="1" lang="ja-JP" altLang="en-US" sz="2800" dirty="0"/>
              <a:t>ブラウザで表示できるファイルについてはブラウザで表示するだけとなる場合もあるが</a:t>
            </a:r>
            <a:r>
              <a:rPr lang="ja-JP" altLang="en-US" sz="2800" dirty="0"/>
              <a:t>、エクセルやワード他ブラウザで表示できない場合はダウンロードを行う。</a:t>
            </a:r>
            <a:endParaRPr kumimoji="1" lang="en-US" altLang="ja-JP" sz="2800" dirty="0"/>
          </a:p>
        </p:txBody>
      </p:sp>
    </p:spTree>
    <p:extLst>
      <p:ext uri="{BB962C8B-B14F-4D97-AF65-F5344CB8AC3E}">
        <p14:creationId xmlns:p14="http://schemas.microsoft.com/office/powerpoint/2010/main" val="1278203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576F7F-39B5-4EAC-9A08-2F4AFDA93DE0}"/>
              </a:ext>
            </a:extLst>
          </p:cNvPr>
          <p:cNvSpPr>
            <a:spLocks noGrp="1"/>
          </p:cNvSpPr>
          <p:nvPr>
            <p:ph type="title"/>
          </p:nvPr>
        </p:nvSpPr>
        <p:spPr/>
        <p:txBody>
          <a:bodyPr/>
          <a:lstStyle/>
          <a:p>
            <a:r>
              <a:rPr kumimoji="1" lang="en-US" altLang="ja-JP" dirty="0"/>
              <a:t>web</a:t>
            </a:r>
            <a:r>
              <a:rPr kumimoji="1" lang="ja-JP" altLang="en-US" dirty="0"/>
              <a:t>フレームワークについて</a:t>
            </a:r>
          </a:p>
        </p:txBody>
      </p:sp>
      <p:sp>
        <p:nvSpPr>
          <p:cNvPr id="3" name="コンテンツ プレースホルダー 2">
            <a:extLst>
              <a:ext uri="{FF2B5EF4-FFF2-40B4-BE49-F238E27FC236}">
                <a16:creationId xmlns:a16="http://schemas.microsoft.com/office/drawing/2014/main" id="{17AD9F23-1127-4E63-A0B4-9B3B118AB9B3}"/>
              </a:ext>
            </a:extLst>
          </p:cNvPr>
          <p:cNvSpPr>
            <a:spLocks noGrp="1"/>
          </p:cNvSpPr>
          <p:nvPr>
            <p:ph idx="1"/>
          </p:nvPr>
        </p:nvSpPr>
        <p:spPr/>
        <p:txBody>
          <a:bodyPr/>
          <a:lstStyle/>
          <a:p>
            <a:pPr marL="0" indent="0">
              <a:buNone/>
            </a:pPr>
            <a:r>
              <a:rPr lang="ja-JP" altLang="en-US" dirty="0"/>
              <a:t>高度な機能を持つ</a:t>
            </a:r>
            <a:r>
              <a:rPr lang="en-US" altLang="ja-JP" dirty="0"/>
              <a:t>web</a:t>
            </a:r>
            <a:r>
              <a:rPr lang="ja-JP" altLang="en-US" dirty="0"/>
              <a:t>サービスとなる</a:t>
            </a:r>
            <a:r>
              <a:rPr lang="en-US" altLang="ja-JP" dirty="0"/>
              <a:t>web</a:t>
            </a:r>
            <a:r>
              <a:rPr lang="ja-JP" altLang="en-US" dirty="0"/>
              <a:t>アプリケーションやそのシステムを開発するために必要な機能があらかじめ入っている骨格</a:t>
            </a:r>
            <a:endParaRPr lang="en-US" altLang="ja-JP" dirty="0"/>
          </a:p>
          <a:p>
            <a:pPr marL="0" indent="0">
              <a:buNone/>
            </a:pPr>
            <a:r>
              <a:rPr kumimoji="1" lang="ja-JP" altLang="en-US" dirty="0"/>
              <a:t>→</a:t>
            </a:r>
            <a:r>
              <a:rPr kumimoji="1" lang="en-US" altLang="ja-JP" dirty="0"/>
              <a:t>web</a:t>
            </a:r>
            <a:r>
              <a:rPr kumimoji="1" lang="ja-JP" altLang="en-US" dirty="0"/>
              <a:t>サービスを作るのに必要な機能のセット</a:t>
            </a:r>
            <a:endParaRPr kumimoji="1" lang="en-US" altLang="ja-JP" dirty="0"/>
          </a:p>
        </p:txBody>
      </p:sp>
      <p:pic>
        <p:nvPicPr>
          <p:cNvPr id="8" name="図 7" descr="ロゴ, 会社名&#10;&#10;自動的に生成された説明">
            <a:extLst>
              <a:ext uri="{FF2B5EF4-FFF2-40B4-BE49-F238E27FC236}">
                <a16:creationId xmlns:a16="http://schemas.microsoft.com/office/drawing/2014/main" id="{55AED3F4-0FB4-4702-A547-15CD278D31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3121" y="3546519"/>
            <a:ext cx="1905000" cy="1428750"/>
          </a:xfrm>
          <a:prstGeom prst="rect">
            <a:avLst/>
          </a:prstGeom>
        </p:spPr>
      </p:pic>
      <p:pic>
        <p:nvPicPr>
          <p:cNvPr id="12" name="図 11" descr="ロゴ, 会社名&#10;&#10;自動的に生成された説明">
            <a:extLst>
              <a:ext uri="{FF2B5EF4-FFF2-40B4-BE49-F238E27FC236}">
                <a16:creationId xmlns:a16="http://schemas.microsoft.com/office/drawing/2014/main" id="{264AA053-73DA-41DD-A9B0-AA8E945FBE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0691" y="4898638"/>
            <a:ext cx="3188473" cy="1594237"/>
          </a:xfrm>
          <a:prstGeom prst="rect">
            <a:avLst/>
          </a:prstGeom>
        </p:spPr>
      </p:pic>
      <p:pic>
        <p:nvPicPr>
          <p:cNvPr id="14" name="図 13" descr="ロゴ, 会社名&#10;&#10;自動的に生成された説明">
            <a:extLst>
              <a:ext uri="{FF2B5EF4-FFF2-40B4-BE49-F238E27FC236}">
                <a16:creationId xmlns:a16="http://schemas.microsoft.com/office/drawing/2014/main" id="{654AC61F-1C93-48DE-8BA9-8423FEB669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97863" y="3486437"/>
            <a:ext cx="3403821" cy="1787006"/>
          </a:xfrm>
          <a:prstGeom prst="rect">
            <a:avLst/>
          </a:prstGeom>
        </p:spPr>
      </p:pic>
      <p:pic>
        <p:nvPicPr>
          <p:cNvPr id="16" name="図 15" descr="ロゴ, 会社名&#10;&#10;自動的に生成された説明">
            <a:extLst>
              <a:ext uri="{FF2B5EF4-FFF2-40B4-BE49-F238E27FC236}">
                <a16:creationId xmlns:a16="http://schemas.microsoft.com/office/drawing/2014/main" id="{D97FA074-9EA9-4A0D-AF05-CA25468FC6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78853" y="4959784"/>
            <a:ext cx="3122831" cy="1533091"/>
          </a:xfrm>
          <a:prstGeom prst="rect">
            <a:avLst/>
          </a:prstGeom>
        </p:spPr>
      </p:pic>
      <p:pic>
        <p:nvPicPr>
          <p:cNvPr id="18" name="図 17" descr="図形&#10;&#10;中程度の精度で自動的に生成された説明">
            <a:extLst>
              <a:ext uri="{FF2B5EF4-FFF2-40B4-BE49-F238E27FC236}">
                <a16:creationId xmlns:a16="http://schemas.microsoft.com/office/drawing/2014/main" id="{6F1E3A77-5E87-4AC2-AC62-0C98D725F1B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61474" y="3822635"/>
            <a:ext cx="2599207" cy="1017351"/>
          </a:xfrm>
          <a:prstGeom prst="rect">
            <a:avLst/>
          </a:prstGeom>
        </p:spPr>
      </p:pic>
      <p:pic>
        <p:nvPicPr>
          <p:cNvPr id="20" name="図 19" descr="ロゴ&#10;&#10;自動的に生成された説明">
            <a:extLst>
              <a:ext uri="{FF2B5EF4-FFF2-40B4-BE49-F238E27FC236}">
                <a16:creationId xmlns:a16="http://schemas.microsoft.com/office/drawing/2014/main" id="{C5DF4CE3-7AD1-4799-A6BE-7794F2BC7B5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65501" y="5139768"/>
            <a:ext cx="2991151" cy="1041918"/>
          </a:xfrm>
          <a:prstGeom prst="rect">
            <a:avLst/>
          </a:prstGeom>
        </p:spPr>
      </p:pic>
    </p:spTree>
    <p:extLst>
      <p:ext uri="{BB962C8B-B14F-4D97-AF65-F5344CB8AC3E}">
        <p14:creationId xmlns:p14="http://schemas.microsoft.com/office/powerpoint/2010/main" val="27923803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9BE358-9348-4D4D-A18A-564695AC2F1E}"/>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1645ACBE-3814-4BCD-81FB-DD8A26DDC580}"/>
              </a:ext>
            </a:extLst>
          </p:cNvPr>
          <p:cNvSpPr>
            <a:spLocks noGrp="1"/>
          </p:cNvSpPr>
          <p:nvPr>
            <p:ph idx="1"/>
          </p:nvPr>
        </p:nvSpPr>
        <p:spPr/>
        <p:txBody>
          <a:bodyPr/>
          <a:lstStyle/>
          <a:p>
            <a:r>
              <a:rPr kumimoji="1" lang="en-US" altLang="ja-JP" dirty="0"/>
              <a:t>web</a:t>
            </a:r>
            <a:r>
              <a:rPr kumimoji="1" lang="ja-JP" altLang="en-US" dirty="0"/>
              <a:t>フレームワークは</a:t>
            </a:r>
            <a:r>
              <a:rPr kumimoji="1" lang="en-US" altLang="ja-JP" dirty="0"/>
              <a:t>web</a:t>
            </a:r>
            <a:r>
              <a:rPr kumimoji="1" lang="ja-JP" altLang="en-US" dirty="0"/>
              <a:t>サービス提供に必要な機能のセット</a:t>
            </a:r>
            <a:endParaRPr kumimoji="1" lang="en-US" altLang="ja-JP" dirty="0"/>
          </a:p>
          <a:p>
            <a:r>
              <a:rPr lang="ja-JP" altLang="en-US" dirty="0"/>
              <a:t>テンプレートには</a:t>
            </a:r>
            <a:r>
              <a:rPr lang="en-US" altLang="ja-JP" dirty="0" err="1"/>
              <a:t>render_template</a:t>
            </a:r>
            <a:r>
              <a:rPr lang="ja-JP" altLang="en-US" dirty="0"/>
              <a:t>を用いて</a:t>
            </a:r>
            <a:r>
              <a:rPr lang="en-US" altLang="ja-JP" dirty="0"/>
              <a:t>templates</a:t>
            </a:r>
            <a:r>
              <a:rPr lang="ja-JP" altLang="en-US" dirty="0"/>
              <a:t>フォルダに</a:t>
            </a:r>
            <a:r>
              <a:rPr lang="en-US" altLang="ja-JP" dirty="0"/>
              <a:t>HTML</a:t>
            </a:r>
            <a:r>
              <a:rPr lang="ja-JP" altLang="en-US" dirty="0"/>
              <a:t>を保存</a:t>
            </a:r>
            <a:endParaRPr lang="en-US" altLang="ja-JP" dirty="0"/>
          </a:p>
          <a:p>
            <a:r>
              <a:rPr kumimoji="1" lang="en-US" altLang="ja-JP" dirty="0"/>
              <a:t>HTML</a:t>
            </a:r>
            <a:r>
              <a:rPr kumimoji="1" lang="ja-JP" altLang="en-US" dirty="0"/>
              <a:t>からファイルを指定する場合は</a:t>
            </a:r>
            <a:r>
              <a:rPr kumimoji="1" lang="en-US" altLang="ja-JP" dirty="0"/>
              <a:t>static</a:t>
            </a:r>
            <a:r>
              <a:rPr kumimoji="1" lang="ja-JP" altLang="en-US" dirty="0"/>
              <a:t>フォルダに入れてパスは「</a:t>
            </a:r>
            <a:r>
              <a:rPr kumimoji="1" lang="en-US" altLang="ja-JP" dirty="0"/>
              <a:t>static/</a:t>
            </a:r>
            <a:r>
              <a:rPr kumimoji="1" lang="ja-JP" altLang="en-US" dirty="0"/>
              <a:t>○○」</a:t>
            </a:r>
            <a:r>
              <a:rPr lang="ja-JP" altLang="en-US" dirty="0"/>
              <a:t>と</a:t>
            </a:r>
            <a:r>
              <a:rPr kumimoji="1" lang="ja-JP" altLang="en-US" dirty="0"/>
              <a:t>指定</a:t>
            </a:r>
            <a:endParaRPr kumimoji="1" lang="en-US" altLang="ja-JP" dirty="0"/>
          </a:p>
          <a:p>
            <a:r>
              <a:rPr kumimoji="1" lang="ja-JP" altLang="en-US" dirty="0"/>
              <a:t>ファイルを送信する時は</a:t>
            </a:r>
            <a:r>
              <a:rPr kumimoji="1" lang="en-US" altLang="ja-JP" dirty="0" err="1"/>
              <a:t>send_file</a:t>
            </a:r>
            <a:r>
              <a:rPr kumimoji="1" lang="ja-JP" altLang="en-US" dirty="0"/>
              <a:t>を使用</a:t>
            </a:r>
            <a:endParaRPr kumimoji="1" lang="en-US" altLang="ja-JP" dirty="0"/>
          </a:p>
          <a:p>
            <a:endParaRPr kumimoji="1" lang="ja-JP" altLang="en-US" dirty="0"/>
          </a:p>
        </p:txBody>
      </p:sp>
    </p:spTree>
    <p:extLst>
      <p:ext uri="{BB962C8B-B14F-4D97-AF65-F5344CB8AC3E}">
        <p14:creationId xmlns:p14="http://schemas.microsoft.com/office/powerpoint/2010/main" val="3362141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BE3876-C8B4-4531-87E9-B86BB00E3514}"/>
              </a:ext>
            </a:extLst>
          </p:cNvPr>
          <p:cNvSpPr>
            <a:spLocks noGrp="1"/>
          </p:cNvSpPr>
          <p:nvPr>
            <p:ph type="title"/>
          </p:nvPr>
        </p:nvSpPr>
        <p:spPr/>
        <p:txBody>
          <a:bodyPr/>
          <a:lstStyle/>
          <a:p>
            <a:r>
              <a:rPr kumimoji="1" lang="en-US" altLang="ja-JP" dirty="0"/>
              <a:t>Flask</a:t>
            </a:r>
            <a:r>
              <a:rPr kumimoji="1" lang="ja-JP" altLang="en-US" dirty="0"/>
              <a:t>について</a:t>
            </a:r>
          </a:p>
        </p:txBody>
      </p:sp>
      <p:sp>
        <p:nvSpPr>
          <p:cNvPr id="3" name="コンテンツ プレースホルダー 2">
            <a:extLst>
              <a:ext uri="{FF2B5EF4-FFF2-40B4-BE49-F238E27FC236}">
                <a16:creationId xmlns:a16="http://schemas.microsoft.com/office/drawing/2014/main" id="{80A6A3E8-B1E9-46F0-A43A-AB4A8C6DE3E3}"/>
              </a:ext>
            </a:extLst>
          </p:cNvPr>
          <p:cNvSpPr>
            <a:spLocks noGrp="1"/>
          </p:cNvSpPr>
          <p:nvPr>
            <p:ph idx="1"/>
          </p:nvPr>
        </p:nvSpPr>
        <p:spPr/>
        <p:txBody>
          <a:bodyPr/>
          <a:lstStyle/>
          <a:p>
            <a:pPr marL="0" indent="0">
              <a:buNone/>
            </a:pPr>
            <a:r>
              <a:rPr kumimoji="1" lang="en-US" altLang="ja-JP" dirty="0"/>
              <a:t>Python</a:t>
            </a:r>
            <a:r>
              <a:rPr kumimoji="1" lang="ja-JP" altLang="en-US" dirty="0"/>
              <a:t>で使用できる軽量</a:t>
            </a:r>
            <a:r>
              <a:rPr kumimoji="1" lang="en-US" altLang="ja-JP" dirty="0"/>
              <a:t>web</a:t>
            </a:r>
            <a:r>
              <a:rPr kumimoji="1" lang="ja-JP" altLang="en-US" dirty="0"/>
              <a:t>サービスフレームワーク</a:t>
            </a:r>
            <a:endParaRPr kumimoji="1" lang="en-US" altLang="ja-JP" dirty="0"/>
          </a:p>
          <a:p>
            <a:pPr marL="0" indent="0">
              <a:buNone/>
            </a:pPr>
            <a:r>
              <a:rPr lang="ja-JP" altLang="en-US" dirty="0"/>
              <a:t>→必要最低限の機能のみとなる</a:t>
            </a:r>
            <a:endParaRPr lang="en-US" altLang="ja-JP" dirty="0"/>
          </a:p>
          <a:p>
            <a:pPr marL="0" indent="0">
              <a:buNone/>
            </a:pPr>
            <a:r>
              <a:rPr kumimoji="1" lang="ja-JP" altLang="en-US" dirty="0"/>
              <a:t>　→動作が軽い</a:t>
            </a:r>
            <a:endParaRPr kumimoji="1" lang="en-US" altLang="ja-JP" dirty="0"/>
          </a:p>
          <a:p>
            <a:pPr marL="0" indent="0">
              <a:buNone/>
            </a:pPr>
            <a:r>
              <a:rPr lang="ja-JP" altLang="en-US" dirty="0"/>
              <a:t>　→機能を絞るまたは必要に応じて外部ラリブラリを使用</a:t>
            </a:r>
            <a:endParaRPr kumimoji="1" lang="en-US" altLang="ja-JP" dirty="0"/>
          </a:p>
          <a:p>
            <a:pPr marL="0" indent="0">
              <a:buNone/>
            </a:pPr>
            <a:endParaRPr kumimoji="1" lang="en-US" altLang="ja-JP" dirty="0"/>
          </a:p>
          <a:p>
            <a:pPr marL="0" indent="0">
              <a:buNone/>
            </a:pPr>
            <a:r>
              <a:rPr lang="ja-JP" altLang="en-US" dirty="0"/>
              <a:t>本講座では</a:t>
            </a:r>
            <a:r>
              <a:rPr lang="en-US" altLang="ja-JP" dirty="0"/>
              <a:t>Python</a:t>
            </a:r>
            <a:r>
              <a:rPr lang="ja-JP" altLang="en-US" dirty="0"/>
              <a:t>での</a:t>
            </a:r>
            <a:r>
              <a:rPr lang="en-US" altLang="ja-JP" dirty="0"/>
              <a:t>web</a:t>
            </a:r>
            <a:r>
              <a:rPr lang="ja-JP" altLang="en-US" dirty="0"/>
              <a:t>アプリケーション実装方法だけでなく</a:t>
            </a:r>
            <a:r>
              <a:rPr lang="en-US" altLang="ja-JP" dirty="0"/>
              <a:t>web</a:t>
            </a:r>
            <a:r>
              <a:rPr lang="ja-JP" altLang="en-US" dirty="0"/>
              <a:t>サービスの仕組みも学ぶため必要最低限の機能のみの</a:t>
            </a:r>
            <a:r>
              <a:rPr lang="en-US" altLang="ja-JP" dirty="0"/>
              <a:t>Flask</a:t>
            </a:r>
            <a:r>
              <a:rPr lang="ja-JP" altLang="en-US" dirty="0"/>
              <a:t>を用いる。</a:t>
            </a:r>
            <a:endParaRPr kumimoji="1" lang="ja-JP" altLang="en-US" dirty="0"/>
          </a:p>
        </p:txBody>
      </p:sp>
      <p:pic>
        <p:nvPicPr>
          <p:cNvPr id="4" name="図 3" descr="図形&#10;&#10;中程度の精度で自動的に生成された説明">
            <a:extLst>
              <a:ext uri="{FF2B5EF4-FFF2-40B4-BE49-F238E27FC236}">
                <a16:creationId xmlns:a16="http://schemas.microsoft.com/office/drawing/2014/main" id="{3CA06800-DCEF-44F4-BDD7-72B5ADBE25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1888" y="2240325"/>
            <a:ext cx="2599207" cy="1017351"/>
          </a:xfrm>
          <a:prstGeom prst="rect">
            <a:avLst/>
          </a:prstGeom>
        </p:spPr>
      </p:pic>
    </p:spTree>
    <p:extLst>
      <p:ext uri="{BB962C8B-B14F-4D97-AF65-F5344CB8AC3E}">
        <p14:creationId xmlns:p14="http://schemas.microsoft.com/office/powerpoint/2010/main" val="159704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F9CA34-4319-4AB2-89F4-0ED2E6D5FF30}"/>
              </a:ext>
            </a:extLst>
          </p:cNvPr>
          <p:cNvSpPr>
            <a:spLocks noGrp="1"/>
          </p:cNvSpPr>
          <p:nvPr>
            <p:ph type="title"/>
          </p:nvPr>
        </p:nvSpPr>
        <p:spPr/>
        <p:txBody>
          <a:bodyPr/>
          <a:lstStyle/>
          <a:p>
            <a:r>
              <a:rPr kumimoji="1" lang="ja-JP" altLang="en-US" dirty="0"/>
              <a:t>クイックスタート</a:t>
            </a:r>
          </a:p>
        </p:txBody>
      </p:sp>
      <p:sp>
        <p:nvSpPr>
          <p:cNvPr id="3" name="コンテンツ プレースホルダー 2">
            <a:extLst>
              <a:ext uri="{FF2B5EF4-FFF2-40B4-BE49-F238E27FC236}">
                <a16:creationId xmlns:a16="http://schemas.microsoft.com/office/drawing/2014/main" id="{C36C4665-7C78-4AD6-8400-55AD78EF5C88}"/>
              </a:ext>
            </a:extLst>
          </p:cNvPr>
          <p:cNvSpPr>
            <a:spLocks noGrp="1"/>
          </p:cNvSpPr>
          <p:nvPr>
            <p:ph idx="1"/>
          </p:nvPr>
        </p:nvSpPr>
        <p:spPr/>
        <p:txBody>
          <a:bodyPr/>
          <a:lstStyle/>
          <a:p>
            <a:r>
              <a:rPr kumimoji="1" lang="ja-JP" altLang="en-US" dirty="0"/>
              <a:t>デモンストレーション</a:t>
            </a:r>
            <a:endParaRPr kumimoji="1" lang="en-US" altLang="ja-JP" dirty="0"/>
          </a:p>
          <a:p>
            <a:pPr marL="0" indent="0">
              <a:buNone/>
            </a:pPr>
            <a:r>
              <a:rPr kumimoji="1" lang="ja-JP" altLang="en-US" dirty="0"/>
              <a:t>以下のプログラムを作成して実行後</a:t>
            </a:r>
            <a:endParaRPr kumimoji="1" lang="en-US" altLang="ja-JP" dirty="0"/>
          </a:p>
          <a:p>
            <a:pPr marL="0" indent="0">
              <a:buNone/>
            </a:pPr>
            <a:r>
              <a:rPr lang="ja-JP" altLang="en-US" dirty="0">
                <a:hlinkClick r:id="rId3"/>
              </a:rPr>
              <a:t>「</a:t>
            </a:r>
            <a:r>
              <a:rPr lang="en-US" altLang="ja-JP" dirty="0">
                <a:hlinkClick r:id="rId3"/>
              </a:rPr>
              <a:t>http://localhost:5000/</a:t>
            </a:r>
            <a:r>
              <a:rPr lang="ja-JP" altLang="en-US" dirty="0"/>
              <a:t>」にブラウザでアクセス</a:t>
            </a:r>
            <a:endParaRPr kumimoji="1" lang="en-US" altLang="ja-JP" dirty="0"/>
          </a:p>
        </p:txBody>
      </p:sp>
      <p:pic>
        <p:nvPicPr>
          <p:cNvPr id="5" name="図 4" descr="QR コード&#10;&#10;自動的に生成された説明">
            <a:extLst>
              <a:ext uri="{FF2B5EF4-FFF2-40B4-BE49-F238E27FC236}">
                <a16:creationId xmlns:a16="http://schemas.microsoft.com/office/drawing/2014/main" id="{E8FA2BEF-3C54-4A51-8B4F-6E3F067EE9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10943" y="3834106"/>
            <a:ext cx="2342857" cy="2342857"/>
          </a:xfrm>
          <a:prstGeom prst="rect">
            <a:avLst/>
          </a:prstGeom>
        </p:spPr>
      </p:pic>
      <p:pic>
        <p:nvPicPr>
          <p:cNvPr id="8" name="図 7">
            <a:extLst>
              <a:ext uri="{FF2B5EF4-FFF2-40B4-BE49-F238E27FC236}">
                <a16:creationId xmlns:a16="http://schemas.microsoft.com/office/drawing/2014/main" id="{42C08A9E-C4F6-4D7B-A250-F0555AEA2E21}"/>
              </a:ext>
            </a:extLst>
          </p:cNvPr>
          <p:cNvPicPr>
            <a:picLocks noChangeAspect="1"/>
          </p:cNvPicPr>
          <p:nvPr/>
        </p:nvPicPr>
        <p:blipFill>
          <a:blip r:embed="rId5"/>
          <a:stretch>
            <a:fillRect/>
          </a:stretch>
        </p:blipFill>
        <p:spPr>
          <a:xfrm>
            <a:off x="838200" y="3331065"/>
            <a:ext cx="5559828" cy="3348937"/>
          </a:xfrm>
          <a:prstGeom prst="rect">
            <a:avLst/>
          </a:prstGeom>
        </p:spPr>
      </p:pic>
    </p:spTree>
    <p:extLst>
      <p:ext uri="{BB962C8B-B14F-4D97-AF65-F5344CB8AC3E}">
        <p14:creationId xmlns:p14="http://schemas.microsoft.com/office/powerpoint/2010/main" val="210739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627FCC-6641-4053-BBA8-BE795E5E73FB}"/>
              </a:ext>
            </a:extLst>
          </p:cNvPr>
          <p:cNvSpPr>
            <a:spLocks noGrp="1"/>
          </p:cNvSpPr>
          <p:nvPr>
            <p:ph type="title"/>
          </p:nvPr>
        </p:nvSpPr>
        <p:spPr/>
        <p:txBody>
          <a:bodyPr/>
          <a:lstStyle/>
          <a:p>
            <a:r>
              <a:rPr kumimoji="1" lang="ja-JP" altLang="en-US" dirty="0"/>
              <a:t>クイックスタート</a:t>
            </a:r>
          </a:p>
        </p:txBody>
      </p:sp>
      <p:sp>
        <p:nvSpPr>
          <p:cNvPr id="3" name="コンテンツ プレースホルダー 2">
            <a:extLst>
              <a:ext uri="{FF2B5EF4-FFF2-40B4-BE49-F238E27FC236}">
                <a16:creationId xmlns:a16="http://schemas.microsoft.com/office/drawing/2014/main" id="{B23A8F77-65A2-427B-A6B2-E836E329C6F1}"/>
              </a:ext>
            </a:extLst>
          </p:cNvPr>
          <p:cNvSpPr>
            <a:spLocks noGrp="1"/>
          </p:cNvSpPr>
          <p:nvPr>
            <p:ph sz="half" idx="1"/>
          </p:nvPr>
        </p:nvSpPr>
        <p:spPr/>
        <p:txBody>
          <a:bodyPr/>
          <a:lstStyle/>
          <a:p>
            <a:r>
              <a:rPr kumimoji="1" lang="ja-JP" altLang="en-US" dirty="0"/>
              <a:t>ブラウザでの出力内容</a:t>
            </a:r>
            <a:endParaRPr kumimoji="1" lang="en-US" altLang="ja-JP" dirty="0"/>
          </a:p>
          <a:p>
            <a:endParaRPr lang="en-US" altLang="ja-JP" dirty="0"/>
          </a:p>
          <a:p>
            <a:endParaRPr kumimoji="1" lang="en-US" altLang="ja-JP" dirty="0"/>
          </a:p>
          <a:p>
            <a:endParaRPr lang="en-US" altLang="ja-JP" dirty="0"/>
          </a:p>
          <a:p>
            <a:endParaRPr kumimoji="1" lang="en-US" altLang="ja-JP" dirty="0"/>
          </a:p>
        </p:txBody>
      </p:sp>
      <p:sp>
        <p:nvSpPr>
          <p:cNvPr id="10" name="コンテンツ プレースホルダー 9">
            <a:extLst>
              <a:ext uri="{FF2B5EF4-FFF2-40B4-BE49-F238E27FC236}">
                <a16:creationId xmlns:a16="http://schemas.microsoft.com/office/drawing/2014/main" id="{48B0EE14-9AF8-493E-AE6B-9371B650A280}"/>
              </a:ext>
            </a:extLst>
          </p:cNvPr>
          <p:cNvSpPr>
            <a:spLocks noGrp="1"/>
          </p:cNvSpPr>
          <p:nvPr>
            <p:ph sz="half" idx="2"/>
          </p:nvPr>
        </p:nvSpPr>
        <p:spPr/>
        <p:txBody>
          <a:bodyPr/>
          <a:lstStyle/>
          <a:p>
            <a:r>
              <a:rPr lang="en-US" altLang="ja-JP" dirty="0"/>
              <a:t>HTML</a:t>
            </a:r>
            <a:endParaRPr lang="ja-JP" altLang="en-US" dirty="0"/>
          </a:p>
        </p:txBody>
      </p:sp>
      <p:pic>
        <p:nvPicPr>
          <p:cNvPr id="7" name="図 6">
            <a:extLst>
              <a:ext uri="{FF2B5EF4-FFF2-40B4-BE49-F238E27FC236}">
                <a16:creationId xmlns:a16="http://schemas.microsoft.com/office/drawing/2014/main" id="{1BC6E69B-3B63-4755-B817-2A82B3888740}"/>
              </a:ext>
            </a:extLst>
          </p:cNvPr>
          <p:cNvPicPr>
            <a:picLocks noChangeAspect="1"/>
          </p:cNvPicPr>
          <p:nvPr/>
        </p:nvPicPr>
        <p:blipFill>
          <a:blip r:embed="rId3"/>
          <a:stretch>
            <a:fillRect/>
          </a:stretch>
        </p:blipFill>
        <p:spPr>
          <a:xfrm>
            <a:off x="944087" y="2492752"/>
            <a:ext cx="4526412" cy="1567335"/>
          </a:xfrm>
          <a:prstGeom prst="rect">
            <a:avLst/>
          </a:prstGeom>
        </p:spPr>
      </p:pic>
      <p:pic>
        <p:nvPicPr>
          <p:cNvPr id="11" name="図 10">
            <a:extLst>
              <a:ext uri="{FF2B5EF4-FFF2-40B4-BE49-F238E27FC236}">
                <a16:creationId xmlns:a16="http://schemas.microsoft.com/office/drawing/2014/main" id="{A87A3ADB-5B87-4317-A56F-E905DA4ADB59}"/>
              </a:ext>
            </a:extLst>
          </p:cNvPr>
          <p:cNvPicPr>
            <a:picLocks noChangeAspect="1"/>
          </p:cNvPicPr>
          <p:nvPr/>
        </p:nvPicPr>
        <p:blipFill>
          <a:blip r:embed="rId4"/>
          <a:stretch>
            <a:fillRect/>
          </a:stretch>
        </p:blipFill>
        <p:spPr>
          <a:xfrm>
            <a:off x="6172200" y="2492752"/>
            <a:ext cx="5855636" cy="1130832"/>
          </a:xfrm>
          <a:prstGeom prst="rect">
            <a:avLst/>
          </a:prstGeom>
        </p:spPr>
      </p:pic>
    </p:spTree>
    <p:extLst>
      <p:ext uri="{BB962C8B-B14F-4D97-AF65-F5344CB8AC3E}">
        <p14:creationId xmlns:p14="http://schemas.microsoft.com/office/powerpoint/2010/main" val="295061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F9CA34-4319-4AB2-89F4-0ED2E6D5FF30}"/>
              </a:ext>
            </a:extLst>
          </p:cNvPr>
          <p:cNvSpPr>
            <a:spLocks noGrp="1"/>
          </p:cNvSpPr>
          <p:nvPr>
            <p:ph type="title"/>
          </p:nvPr>
        </p:nvSpPr>
        <p:spPr/>
        <p:txBody>
          <a:bodyPr/>
          <a:lstStyle/>
          <a:p>
            <a:r>
              <a:rPr kumimoji="1" lang="ja-JP" altLang="en-US" dirty="0"/>
              <a:t>クイックスタート</a:t>
            </a:r>
          </a:p>
        </p:txBody>
      </p:sp>
      <p:sp>
        <p:nvSpPr>
          <p:cNvPr id="3" name="コンテンツ プレースホルダー 2">
            <a:extLst>
              <a:ext uri="{FF2B5EF4-FFF2-40B4-BE49-F238E27FC236}">
                <a16:creationId xmlns:a16="http://schemas.microsoft.com/office/drawing/2014/main" id="{C36C4665-7C78-4AD6-8400-55AD78EF5C88}"/>
              </a:ext>
            </a:extLst>
          </p:cNvPr>
          <p:cNvSpPr>
            <a:spLocks noGrp="1"/>
          </p:cNvSpPr>
          <p:nvPr>
            <p:ph idx="1"/>
          </p:nvPr>
        </p:nvSpPr>
        <p:spPr/>
        <p:txBody>
          <a:bodyPr/>
          <a:lstStyle/>
          <a:p>
            <a:r>
              <a:rPr kumimoji="1" lang="ja-JP" altLang="en-US" dirty="0"/>
              <a:t>コードについて</a:t>
            </a:r>
            <a:endParaRPr kumimoji="1" lang="en-US" altLang="ja-JP" dirty="0"/>
          </a:p>
        </p:txBody>
      </p:sp>
      <p:pic>
        <p:nvPicPr>
          <p:cNvPr id="8" name="図 7">
            <a:extLst>
              <a:ext uri="{FF2B5EF4-FFF2-40B4-BE49-F238E27FC236}">
                <a16:creationId xmlns:a16="http://schemas.microsoft.com/office/drawing/2014/main" id="{42C08A9E-C4F6-4D7B-A250-F0555AEA2E21}"/>
              </a:ext>
            </a:extLst>
          </p:cNvPr>
          <p:cNvPicPr>
            <a:picLocks noChangeAspect="1"/>
          </p:cNvPicPr>
          <p:nvPr/>
        </p:nvPicPr>
        <p:blipFill>
          <a:blip r:embed="rId3"/>
          <a:stretch>
            <a:fillRect/>
          </a:stretch>
        </p:blipFill>
        <p:spPr>
          <a:xfrm>
            <a:off x="838200" y="2398420"/>
            <a:ext cx="5559828" cy="3348937"/>
          </a:xfrm>
          <a:prstGeom prst="rect">
            <a:avLst/>
          </a:prstGeom>
        </p:spPr>
      </p:pic>
      <p:sp>
        <p:nvSpPr>
          <p:cNvPr id="7" name="正方形/長方形 6">
            <a:extLst>
              <a:ext uri="{FF2B5EF4-FFF2-40B4-BE49-F238E27FC236}">
                <a16:creationId xmlns:a16="http://schemas.microsoft.com/office/drawing/2014/main" id="{3E5EFF99-CAD8-4F65-BE6F-A7CA8294EA2A}"/>
              </a:ext>
            </a:extLst>
          </p:cNvPr>
          <p:cNvSpPr/>
          <p:nvPr/>
        </p:nvSpPr>
        <p:spPr>
          <a:xfrm>
            <a:off x="6807763" y="2398419"/>
            <a:ext cx="4809093" cy="39134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solidFill>
                  <a:sysClr val="windowText" lastClr="000000"/>
                </a:solidFill>
              </a:rPr>
              <a:t>フレームワークのライブラリをインポート</a:t>
            </a:r>
            <a:endParaRPr kumimoji="1" lang="en-US" altLang="ja-JP" dirty="0">
              <a:solidFill>
                <a:sysClr val="windowText" lastClr="000000"/>
              </a:solidFill>
            </a:endParaRPr>
          </a:p>
          <a:p>
            <a:endParaRPr lang="en-US" altLang="ja-JP" dirty="0">
              <a:solidFill>
                <a:sysClr val="windowText" lastClr="000000"/>
              </a:solidFill>
            </a:endParaRPr>
          </a:p>
          <a:p>
            <a:endParaRPr kumimoji="1" lang="en-US" altLang="ja-JP" dirty="0">
              <a:solidFill>
                <a:sysClr val="windowText" lastClr="000000"/>
              </a:solidFill>
            </a:endParaRPr>
          </a:p>
          <a:p>
            <a:endParaRPr lang="en-US" altLang="ja-JP" dirty="0">
              <a:solidFill>
                <a:sysClr val="windowText" lastClr="000000"/>
              </a:solidFill>
            </a:endParaRPr>
          </a:p>
          <a:p>
            <a:endParaRPr kumimoji="1" lang="en-US" altLang="ja-JP" dirty="0">
              <a:solidFill>
                <a:sysClr val="windowText" lastClr="000000"/>
              </a:solidFill>
            </a:endParaRPr>
          </a:p>
          <a:p>
            <a:r>
              <a:rPr kumimoji="1" lang="en-US" altLang="ja-JP" dirty="0">
                <a:solidFill>
                  <a:sysClr val="windowText" lastClr="000000"/>
                </a:solidFill>
              </a:rPr>
              <a:t>URL</a:t>
            </a:r>
            <a:r>
              <a:rPr kumimoji="1" lang="ja-JP" altLang="en-US" dirty="0">
                <a:solidFill>
                  <a:sysClr val="windowText" lastClr="000000"/>
                </a:solidFill>
              </a:rPr>
              <a:t>が「</a:t>
            </a:r>
            <a:r>
              <a:rPr kumimoji="1" lang="en-US" altLang="ja-JP" dirty="0">
                <a:solidFill>
                  <a:sysClr val="windowText" lastClr="000000"/>
                </a:solidFill>
              </a:rPr>
              <a:t>http://localhost:5000/</a:t>
            </a:r>
            <a:r>
              <a:rPr kumimoji="1" lang="ja-JP" altLang="en-US" dirty="0">
                <a:solidFill>
                  <a:sysClr val="windowText" lastClr="000000"/>
                </a:solidFill>
              </a:rPr>
              <a:t>」の場合の処理内容</a:t>
            </a:r>
            <a:endParaRPr kumimoji="1" lang="en-US" altLang="ja-JP" dirty="0">
              <a:solidFill>
                <a:sysClr val="windowText" lastClr="000000"/>
              </a:solidFill>
            </a:endParaRPr>
          </a:p>
          <a:p>
            <a:r>
              <a:rPr lang="ja-JP" altLang="en-US" dirty="0">
                <a:solidFill>
                  <a:sysClr val="windowText" lastClr="000000"/>
                </a:solidFill>
              </a:rPr>
              <a:t>返り値は文字列となり</a:t>
            </a:r>
            <a:r>
              <a:rPr lang="en-US" altLang="ja-JP" dirty="0">
                <a:solidFill>
                  <a:sysClr val="windowText" lastClr="000000"/>
                </a:solidFill>
              </a:rPr>
              <a:t>HTML</a:t>
            </a:r>
            <a:r>
              <a:rPr lang="ja-JP" altLang="en-US" dirty="0">
                <a:solidFill>
                  <a:sysClr val="windowText" lastClr="000000"/>
                </a:solidFill>
              </a:rPr>
              <a:t>になる</a:t>
            </a:r>
            <a:endParaRPr lang="en-US" altLang="ja-JP" dirty="0">
              <a:solidFill>
                <a:sysClr val="windowText" lastClr="000000"/>
              </a:solidFill>
            </a:endParaRPr>
          </a:p>
          <a:p>
            <a:endParaRPr kumimoji="1" lang="en-US" altLang="ja-JP" dirty="0">
              <a:solidFill>
                <a:sysClr val="windowText" lastClr="000000"/>
              </a:solidFill>
            </a:endParaRPr>
          </a:p>
          <a:p>
            <a:endParaRPr lang="en-US" altLang="ja-JP" dirty="0">
              <a:solidFill>
                <a:sysClr val="windowText" lastClr="000000"/>
              </a:solidFill>
            </a:endParaRPr>
          </a:p>
          <a:p>
            <a:endParaRPr kumimoji="1" lang="en-US" altLang="ja-JP" dirty="0">
              <a:solidFill>
                <a:sysClr val="windowText" lastClr="000000"/>
              </a:solidFill>
            </a:endParaRPr>
          </a:p>
          <a:p>
            <a:r>
              <a:rPr lang="ja-JP" altLang="en-US" dirty="0">
                <a:solidFill>
                  <a:sysClr val="windowText" lastClr="000000"/>
                </a:solidFill>
              </a:rPr>
              <a:t>ここから実行</a:t>
            </a:r>
            <a:endParaRPr lang="en-US" altLang="ja-JP" dirty="0">
              <a:solidFill>
                <a:sysClr val="windowText" lastClr="000000"/>
              </a:solidFill>
            </a:endParaRPr>
          </a:p>
          <a:p>
            <a:r>
              <a:rPr lang="ja-JP" altLang="en-US" dirty="0">
                <a:solidFill>
                  <a:sysClr val="windowText" lastClr="000000"/>
                </a:solidFill>
              </a:rPr>
              <a:t>「</a:t>
            </a:r>
            <a:r>
              <a:rPr lang="en-US" altLang="ja-JP" dirty="0">
                <a:solidFill>
                  <a:sysClr val="windowText" lastClr="000000"/>
                </a:solidFill>
              </a:rPr>
              <a:t>h</a:t>
            </a:r>
            <a:r>
              <a:rPr kumimoji="1" lang="en-US" altLang="ja-JP" dirty="0">
                <a:solidFill>
                  <a:sysClr val="windowText" lastClr="000000"/>
                </a:solidFill>
              </a:rPr>
              <a:t>ost=“0.0.0.0”</a:t>
            </a:r>
            <a:r>
              <a:rPr kumimoji="1" lang="ja-JP" altLang="en-US" dirty="0">
                <a:solidFill>
                  <a:sysClr val="windowText" lastClr="000000"/>
                </a:solidFill>
              </a:rPr>
              <a:t>」</a:t>
            </a:r>
            <a:r>
              <a:rPr lang="ja-JP" altLang="en-US" dirty="0">
                <a:solidFill>
                  <a:sysClr val="windowText" lastClr="000000"/>
                </a:solidFill>
              </a:rPr>
              <a:t>の部分を無くすと他の</a:t>
            </a:r>
            <a:endParaRPr lang="en-US" altLang="ja-JP" dirty="0">
              <a:solidFill>
                <a:sysClr val="windowText" lastClr="000000"/>
              </a:solidFill>
            </a:endParaRPr>
          </a:p>
          <a:p>
            <a:r>
              <a:rPr lang="ja-JP" altLang="en-US" dirty="0">
                <a:solidFill>
                  <a:sysClr val="windowText" lastClr="000000"/>
                </a:solidFill>
              </a:rPr>
              <a:t>端末からアクセスできない</a:t>
            </a:r>
            <a:endParaRPr kumimoji="1" lang="ja-JP" altLang="en-US" dirty="0">
              <a:solidFill>
                <a:sysClr val="windowText" lastClr="000000"/>
              </a:solidFill>
            </a:endParaRPr>
          </a:p>
        </p:txBody>
      </p:sp>
      <p:cxnSp>
        <p:nvCxnSpPr>
          <p:cNvPr id="6" name="直線矢印コネクタ 5">
            <a:extLst>
              <a:ext uri="{FF2B5EF4-FFF2-40B4-BE49-F238E27FC236}">
                <a16:creationId xmlns:a16="http://schemas.microsoft.com/office/drawing/2014/main" id="{D99C1758-C1BA-459D-8482-557CBA813ED9}"/>
              </a:ext>
            </a:extLst>
          </p:cNvPr>
          <p:cNvCxnSpPr>
            <a:cxnSpLocks/>
          </p:cNvCxnSpPr>
          <p:nvPr/>
        </p:nvCxnSpPr>
        <p:spPr>
          <a:xfrm flipH="1">
            <a:off x="4826441" y="2576225"/>
            <a:ext cx="197047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右中かっこ 17">
            <a:extLst>
              <a:ext uri="{FF2B5EF4-FFF2-40B4-BE49-F238E27FC236}">
                <a16:creationId xmlns:a16="http://schemas.microsoft.com/office/drawing/2014/main" id="{F38A788B-22E2-43E2-9F17-9CB494A4EC0D}"/>
              </a:ext>
            </a:extLst>
          </p:cNvPr>
          <p:cNvSpPr/>
          <p:nvPr/>
        </p:nvSpPr>
        <p:spPr>
          <a:xfrm>
            <a:off x="6325265" y="3876259"/>
            <a:ext cx="482498" cy="811031"/>
          </a:xfrm>
          <a:prstGeom prst="rightBrace">
            <a:avLst>
              <a:gd name="adj1" fmla="val 8333"/>
              <a:gd name="adj2"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2792AE5D-56A4-4C43-B659-507420621DA4}"/>
              </a:ext>
            </a:extLst>
          </p:cNvPr>
          <p:cNvCxnSpPr>
            <a:cxnSpLocks/>
          </p:cNvCxnSpPr>
          <p:nvPr/>
        </p:nvCxnSpPr>
        <p:spPr>
          <a:xfrm flipH="1">
            <a:off x="5412789" y="5591095"/>
            <a:ext cx="13949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535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5877B7-2DE7-F033-0B0E-51DA82BE8E57}"/>
              </a:ext>
            </a:extLst>
          </p:cNvPr>
          <p:cNvSpPr>
            <a:spLocks noGrp="1"/>
          </p:cNvSpPr>
          <p:nvPr>
            <p:ph type="title"/>
          </p:nvPr>
        </p:nvSpPr>
        <p:spPr/>
        <p:txBody>
          <a:bodyPr/>
          <a:lstStyle/>
          <a:p>
            <a:r>
              <a:rPr kumimoji="1" lang="ja-JP" altLang="en-US" dirty="0"/>
              <a:t>クイックスタート</a:t>
            </a:r>
          </a:p>
        </p:txBody>
      </p:sp>
      <p:sp>
        <p:nvSpPr>
          <p:cNvPr id="3" name="コンテンツ プレースホルダー 2">
            <a:extLst>
              <a:ext uri="{FF2B5EF4-FFF2-40B4-BE49-F238E27FC236}">
                <a16:creationId xmlns:a16="http://schemas.microsoft.com/office/drawing/2014/main" id="{1E11A0E4-5DE8-B5B3-0B76-90D0DB32DC88}"/>
              </a:ext>
            </a:extLst>
          </p:cNvPr>
          <p:cNvSpPr>
            <a:spLocks noGrp="1"/>
          </p:cNvSpPr>
          <p:nvPr>
            <p:ph idx="1"/>
          </p:nvPr>
        </p:nvSpPr>
        <p:spPr/>
        <p:txBody>
          <a:bodyPr/>
          <a:lstStyle/>
          <a:p>
            <a:r>
              <a:rPr kumimoji="1" lang="ja-JP" altLang="en-US" dirty="0"/>
              <a:t>補足</a:t>
            </a:r>
            <a:endParaRPr kumimoji="1" lang="en-US" altLang="ja-JP" dirty="0"/>
          </a:p>
          <a:p>
            <a:pPr marL="0" indent="0">
              <a:buNone/>
            </a:pPr>
            <a:r>
              <a:rPr lang="en-US" altLang="ja-JP" dirty="0"/>
              <a:t>Flask</a:t>
            </a:r>
            <a:r>
              <a:rPr lang="ja-JP" altLang="en-US" dirty="0"/>
              <a:t>は一度実行するとずっとサーバとしてコンソールが動く</a:t>
            </a:r>
            <a:endParaRPr lang="en-US" altLang="ja-JP" dirty="0"/>
          </a:p>
          <a:p>
            <a:pPr marL="0" indent="0">
              <a:buNone/>
            </a:pPr>
            <a:r>
              <a:rPr kumimoji="1" lang="ja-JP" altLang="en-US" dirty="0"/>
              <a:t>そのため、プログラムを編集して再度実行する場合はコンソールで「</a:t>
            </a:r>
            <a:r>
              <a:rPr kumimoji="1" lang="en-US" altLang="ja-JP" dirty="0"/>
              <a:t>Ctrl</a:t>
            </a:r>
            <a:r>
              <a:rPr kumimoji="1" lang="ja-JP" altLang="en-US" dirty="0"/>
              <a:t>」＋「</a:t>
            </a:r>
            <a:r>
              <a:rPr kumimoji="1" lang="en-US" altLang="ja-JP" dirty="0"/>
              <a:t>C</a:t>
            </a:r>
            <a:r>
              <a:rPr kumimoji="1" lang="ja-JP" altLang="en-US" dirty="0"/>
              <a:t>」で強制終了してからもう一度実行する。</a:t>
            </a:r>
            <a:endParaRPr kumimoji="1" lang="en-US" altLang="ja-JP" dirty="0"/>
          </a:p>
        </p:txBody>
      </p:sp>
    </p:spTree>
    <p:extLst>
      <p:ext uri="{BB962C8B-B14F-4D97-AF65-F5344CB8AC3E}">
        <p14:creationId xmlns:p14="http://schemas.microsoft.com/office/powerpoint/2010/main" val="1516353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B93817-0A28-40A9-983E-BEF31D004E66}"/>
              </a:ext>
            </a:extLst>
          </p:cNvPr>
          <p:cNvSpPr>
            <a:spLocks noGrp="1"/>
          </p:cNvSpPr>
          <p:nvPr>
            <p:ph type="title"/>
          </p:nvPr>
        </p:nvSpPr>
        <p:spPr/>
        <p:txBody>
          <a:bodyPr/>
          <a:lstStyle/>
          <a:p>
            <a:r>
              <a:rPr kumimoji="1" lang="ja-JP" altLang="en-US" dirty="0"/>
              <a:t>簡単な</a:t>
            </a:r>
            <a:r>
              <a:rPr kumimoji="1" lang="en-US" altLang="ja-JP" dirty="0"/>
              <a:t>web</a:t>
            </a:r>
            <a:r>
              <a:rPr kumimoji="1" lang="ja-JP" altLang="en-US" dirty="0"/>
              <a:t>プログラミングの作成</a:t>
            </a:r>
          </a:p>
        </p:txBody>
      </p:sp>
      <p:sp>
        <p:nvSpPr>
          <p:cNvPr id="3" name="コンテンツ プレースホルダー 2">
            <a:extLst>
              <a:ext uri="{FF2B5EF4-FFF2-40B4-BE49-F238E27FC236}">
                <a16:creationId xmlns:a16="http://schemas.microsoft.com/office/drawing/2014/main" id="{5C7F6CA9-280E-4A77-B48C-488DF899B326}"/>
              </a:ext>
            </a:extLst>
          </p:cNvPr>
          <p:cNvSpPr>
            <a:spLocks noGrp="1"/>
          </p:cNvSpPr>
          <p:nvPr>
            <p:ph idx="1"/>
          </p:nvPr>
        </p:nvSpPr>
        <p:spPr/>
        <p:txBody>
          <a:bodyPr/>
          <a:lstStyle/>
          <a:p>
            <a:r>
              <a:rPr kumimoji="1" lang="ja-JP" altLang="en-US" dirty="0"/>
              <a:t>デモンストレーション</a:t>
            </a:r>
            <a:endParaRPr kumimoji="1" lang="en-US" altLang="ja-JP" dirty="0"/>
          </a:p>
          <a:p>
            <a:pPr marL="0" indent="0">
              <a:buNone/>
            </a:pPr>
            <a:r>
              <a:rPr lang="ja-JP" altLang="en-US" dirty="0"/>
              <a:t>以下のプログラムを作成して実行後</a:t>
            </a:r>
            <a:endParaRPr lang="en-US" altLang="ja-JP" dirty="0"/>
          </a:p>
          <a:p>
            <a:pPr marL="0" indent="0">
              <a:buNone/>
            </a:pPr>
            <a:r>
              <a:rPr kumimoji="1" lang="ja-JP" altLang="en-US" dirty="0"/>
              <a:t>「</a:t>
            </a:r>
            <a:r>
              <a:rPr kumimoji="1" lang="en-US" altLang="ja-JP" dirty="0"/>
              <a:t>http://localhost:5000/a</a:t>
            </a:r>
            <a:r>
              <a:rPr kumimoji="1" lang="ja-JP" altLang="en-US" dirty="0"/>
              <a:t>」にブラウザでアクセス</a:t>
            </a:r>
          </a:p>
        </p:txBody>
      </p:sp>
      <p:pic>
        <p:nvPicPr>
          <p:cNvPr id="7" name="図 6">
            <a:extLst>
              <a:ext uri="{FF2B5EF4-FFF2-40B4-BE49-F238E27FC236}">
                <a16:creationId xmlns:a16="http://schemas.microsoft.com/office/drawing/2014/main" id="{67531707-6181-49EA-BDA9-1790B51353F9}"/>
              </a:ext>
            </a:extLst>
          </p:cNvPr>
          <p:cNvPicPr>
            <a:picLocks noChangeAspect="1"/>
          </p:cNvPicPr>
          <p:nvPr/>
        </p:nvPicPr>
        <p:blipFill>
          <a:blip r:embed="rId3"/>
          <a:stretch>
            <a:fillRect/>
          </a:stretch>
        </p:blipFill>
        <p:spPr>
          <a:xfrm>
            <a:off x="838200" y="3314924"/>
            <a:ext cx="6278217" cy="3318173"/>
          </a:xfrm>
          <a:prstGeom prst="rect">
            <a:avLst/>
          </a:prstGeom>
        </p:spPr>
      </p:pic>
    </p:spTree>
    <p:extLst>
      <p:ext uri="{BB962C8B-B14F-4D97-AF65-F5344CB8AC3E}">
        <p14:creationId xmlns:p14="http://schemas.microsoft.com/office/powerpoint/2010/main" val="329754875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2286</TotalTime>
  <Words>3228</Words>
  <Application>Microsoft Office PowerPoint</Application>
  <PresentationFormat>ワイド画面</PresentationFormat>
  <Paragraphs>235</Paragraphs>
  <Slides>30</Slides>
  <Notes>30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30</vt:i4>
      </vt:variant>
    </vt:vector>
  </HeadingPairs>
  <TitlesOfParts>
    <vt:vector size="34" baseType="lpstr">
      <vt:lpstr>游ゴシック</vt:lpstr>
      <vt:lpstr>游ゴシック Light</vt:lpstr>
      <vt:lpstr>Arial</vt:lpstr>
      <vt:lpstr>Office テーマ</vt:lpstr>
      <vt:lpstr>第3回 フレームワークとチュートリアル ～初めてのwebプログラミング～</vt:lpstr>
      <vt:lpstr>内容</vt:lpstr>
      <vt:lpstr>webフレームワークについて</vt:lpstr>
      <vt:lpstr>Flaskについて</vt:lpstr>
      <vt:lpstr>クイックスタート</vt:lpstr>
      <vt:lpstr>クイックスタート</vt:lpstr>
      <vt:lpstr>クイックスタート</vt:lpstr>
      <vt:lpstr>クイックスタート</vt:lpstr>
      <vt:lpstr>簡単なwebプログラミングの作成</vt:lpstr>
      <vt:lpstr>簡単なwebプログラミング</vt:lpstr>
      <vt:lpstr>簡単なwebプログラミング</vt:lpstr>
      <vt:lpstr>リダイレクト</vt:lpstr>
      <vt:lpstr>リダイレクト</vt:lpstr>
      <vt:lpstr>リダイレクト</vt:lpstr>
      <vt:lpstr>リダイレクト</vt:lpstr>
      <vt:lpstr>テンプレートの利用</vt:lpstr>
      <vt:lpstr>テンプレートの利用</vt:lpstr>
      <vt:lpstr>テンプレートの利用</vt:lpstr>
      <vt:lpstr>テンプレートの利用</vt:lpstr>
      <vt:lpstr>テンプレートの利用</vt:lpstr>
      <vt:lpstr>画像ファイルの呼び出し</vt:lpstr>
      <vt:lpstr>画像ファイルの呼び出し</vt:lpstr>
      <vt:lpstr>画像ファイルの呼び出し</vt:lpstr>
      <vt:lpstr>画像ファイルの呼び出し</vt:lpstr>
      <vt:lpstr>ファイルの送信</vt:lpstr>
      <vt:lpstr>ファイルの送信</vt:lpstr>
      <vt:lpstr>ファイルの送信</vt:lpstr>
      <vt:lpstr>ファイルの送信</vt:lpstr>
      <vt:lpstr>ファイルの送信</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第3回 フレームワークとチュートリアル ～初めてのwebプログラミング～</dc:title>
  <dc:creator>直哉 田中</dc:creator>
  <cp:lastModifiedBy>直哉 田中</cp:lastModifiedBy>
  <cp:revision>8</cp:revision>
  <dcterms:created xsi:type="dcterms:W3CDTF">2022-04-16T11:33:40Z</dcterms:created>
  <dcterms:modified xsi:type="dcterms:W3CDTF">2022-07-25T07:00:44Z</dcterms:modified>
</cp:coreProperties>
</file>