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59" r:id="rId5"/>
    <p:sldId id="261" r:id="rId6"/>
    <p:sldId id="260" r:id="rId7"/>
    <p:sldId id="263" r:id="rId8"/>
    <p:sldId id="264" r:id="rId9"/>
    <p:sldId id="314" r:id="rId10"/>
    <p:sldId id="278" r:id="rId11"/>
    <p:sldId id="262" r:id="rId12"/>
    <p:sldId id="265" r:id="rId13"/>
    <p:sldId id="266" r:id="rId14"/>
    <p:sldId id="267" r:id="rId15"/>
    <p:sldId id="268" r:id="rId16"/>
    <p:sldId id="269" r:id="rId17"/>
    <p:sldId id="270" r:id="rId18"/>
    <p:sldId id="272" r:id="rId19"/>
    <p:sldId id="271" r:id="rId20"/>
    <p:sldId id="277" r:id="rId21"/>
    <p:sldId id="273" r:id="rId22"/>
    <p:sldId id="274" r:id="rId23"/>
    <p:sldId id="275" r:id="rId24"/>
    <p:sldId id="276"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5" r:id="rId47"/>
    <p:sldId id="300" r:id="rId48"/>
    <p:sldId id="302" r:id="rId49"/>
    <p:sldId id="301" r:id="rId50"/>
    <p:sldId id="304" r:id="rId51"/>
    <p:sldId id="303" r:id="rId52"/>
    <p:sldId id="307" r:id="rId53"/>
    <p:sldId id="308" r:id="rId54"/>
    <p:sldId id="309" r:id="rId55"/>
    <p:sldId id="310" r:id="rId56"/>
    <p:sldId id="311" r:id="rId57"/>
    <p:sldId id="312" r:id="rId58"/>
    <p:sldId id="313" r:id="rId59"/>
    <p:sldId id="306" r:id="rId6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10696-83F7-4A37-806C-56D5D3870E21}" type="datetimeFigureOut">
              <a:rPr kumimoji="1" lang="ja-JP" altLang="en-US" smtClean="0"/>
              <a:t>2022/7/25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97FE6-8EC5-4957-A1BE-5B4471AE4C45}" type="slidenum">
              <a:rPr kumimoji="1" lang="ja-JP" altLang="en-US" smtClean="0"/>
              <a:t>‹#›</a:t>
            </a:fld>
            <a:endParaRPr kumimoji="1" lang="ja-JP" altLang="en-US"/>
          </a:p>
        </p:txBody>
      </p:sp>
    </p:spTree>
    <p:extLst>
      <p:ext uri="{BB962C8B-B14F-4D97-AF65-F5344CB8AC3E}">
        <p14:creationId xmlns:p14="http://schemas.microsoft.com/office/powerpoint/2010/main" val="816062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それでは第</a:t>
            </a:r>
            <a:r>
              <a:rPr kumimoji="1" lang="en-US" altLang="ja-JP" dirty="0"/>
              <a:t>4</a:t>
            </a:r>
            <a:r>
              <a:rPr kumimoji="1" lang="ja-JP" altLang="en-US" dirty="0"/>
              <a:t>回、</a:t>
            </a:r>
            <a:r>
              <a:rPr kumimoji="1" lang="en-US" altLang="ja-JP" dirty="0"/>
              <a:t>GET</a:t>
            </a:r>
            <a:r>
              <a:rPr kumimoji="1" lang="ja-JP" altLang="en-US" dirty="0"/>
              <a:t>と</a:t>
            </a:r>
            <a:r>
              <a:rPr kumimoji="1" lang="en-US" altLang="ja-JP" dirty="0"/>
              <a:t>POST</a:t>
            </a:r>
            <a:r>
              <a:rPr kumimoji="1" lang="ja-JP" altLang="en-US" dirty="0"/>
              <a:t>をやっていきます。サブタイトルにありますが、今回はデータの送信を学びます。この</a:t>
            </a:r>
            <a:r>
              <a:rPr kumimoji="1" lang="en-US" altLang="ja-JP" dirty="0"/>
              <a:t>GET</a:t>
            </a:r>
            <a:r>
              <a:rPr kumimoji="1" lang="ja-JP" altLang="en-US" dirty="0"/>
              <a:t>と</a:t>
            </a:r>
            <a:r>
              <a:rPr kumimoji="1" lang="en-US" altLang="ja-JP" dirty="0"/>
              <a:t>POST</a:t>
            </a:r>
            <a:r>
              <a:rPr kumimoji="1" lang="ja-JP" altLang="en-US" dirty="0"/>
              <a:t>はデータの送信方法の違いですが、ひとえにデータの送信と言っても目的が違い、仕様も異なります。今回はその違いとメリットデメリット、目的を学んで適切にサービスの運営を作る基本を学んでいきましょう。</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1</a:t>
            </a:fld>
            <a:endParaRPr kumimoji="1" lang="ja-JP" altLang="en-US"/>
          </a:p>
        </p:txBody>
      </p:sp>
    </p:spTree>
    <p:extLst>
      <p:ext uri="{BB962C8B-B14F-4D97-AF65-F5344CB8AC3E}">
        <p14:creationId xmlns:p14="http://schemas.microsoft.com/office/powerpoint/2010/main" val="3377342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ではここまで</a:t>
            </a:r>
            <a:r>
              <a:rPr kumimoji="1" lang="en-US" altLang="ja-JP" dirty="0"/>
              <a:t>HTML</a:t>
            </a:r>
            <a:r>
              <a:rPr kumimoji="1" lang="ja-JP" altLang="en-US" dirty="0"/>
              <a:t>での送信する内容でしたが今度はサーバ側の言語である</a:t>
            </a:r>
            <a:r>
              <a:rPr kumimoji="1" lang="en-US" altLang="ja-JP" dirty="0"/>
              <a:t>Python</a:t>
            </a:r>
            <a:r>
              <a:rPr kumimoji="1" lang="ja-JP" altLang="en-US" dirty="0"/>
              <a:t>でのデータの受け取り方です。データを受け取る時は</a:t>
            </a:r>
            <a:r>
              <a:rPr kumimoji="1" lang="en-US" altLang="ja-JP" dirty="0"/>
              <a:t>GET</a:t>
            </a:r>
            <a:r>
              <a:rPr kumimoji="1" lang="ja-JP" altLang="en-US" dirty="0"/>
              <a:t>の場合</a:t>
            </a:r>
            <a:r>
              <a:rPr kumimoji="1" lang="en-US" altLang="ja-JP" dirty="0" err="1"/>
              <a:t>request.args.get</a:t>
            </a:r>
            <a:r>
              <a:rPr kumimoji="1" lang="ja-JP" altLang="en-US" dirty="0"/>
              <a:t>に丸括弧で</a:t>
            </a:r>
            <a:r>
              <a:rPr kumimoji="1" lang="en-US" altLang="ja-JP" dirty="0"/>
              <a:t>INPUT</a:t>
            </a:r>
            <a:r>
              <a:rPr kumimoji="1" lang="ja-JP" altLang="en-US" dirty="0"/>
              <a:t>の</a:t>
            </a:r>
            <a:r>
              <a:rPr kumimoji="1" lang="en-US" altLang="ja-JP" dirty="0"/>
              <a:t>name</a:t>
            </a:r>
            <a:r>
              <a:rPr kumimoji="1" lang="ja-JP" altLang="en-US" dirty="0"/>
              <a:t>に入れた文字列を入れることで返り値は</a:t>
            </a:r>
            <a:r>
              <a:rPr kumimoji="1" lang="en-US" altLang="ja-JP" dirty="0"/>
              <a:t>INPUT</a:t>
            </a:r>
            <a:r>
              <a:rPr kumimoji="1" lang="ja-JP" altLang="en-US" dirty="0"/>
              <a:t>タグの</a:t>
            </a:r>
            <a:r>
              <a:rPr kumimoji="1" lang="en-US" altLang="ja-JP" dirty="0"/>
              <a:t>value</a:t>
            </a:r>
            <a:r>
              <a:rPr kumimoji="1" lang="ja-JP" altLang="en-US" dirty="0"/>
              <a:t>に入っている文字列になります。大して</a:t>
            </a:r>
            <a:r>
              <a:rPr kumimoji="1" lang="en-US" altLang="ja-JP" dirty="0"/>
              <a:t>POST</a:t>
            </a:r>
            <a:r>
              <a:rPr kumimoji="1" lang="ja-JP" altLang="en-US" dirty="0"/>
              <a:t>は</a:t>
            </a:r>
            <a:r>
              <a:rPr kumimoji="1" lang="en-US" altLang="ja-JP" dirty="0" err="1"/>
              <a:t>request.form</a:t>
            </a:r>
            <a:r>
              <a:rPr kumimoji="1" lang="ja-JP" altLang="en-US" dirty="0"/>
              <a:t>に四角カッコで</a:t>
            </a:r>
            <a:r>
              <a:rPr kumimoji="1" lang="en-US" altLang="ja-JP" dirty="0"/>
              <a:t>INPUT</a:t>
            </a:r>
            <a:r>
              <a:rPr kumimoji="1" lang="ja-JP" altLang="en-US" dirty="0"/>
              <a:t>の</a:t>
            </a:r>
            <a:r>
              <a:rPr kumimoji="1" lang="en-US" altLang="ja-JP" dirty="0" err="1"/>
              <a:t>nema</a:t>
            </a:r>
            <a:r>
              <a:rPr kumimoji="1" lang="ja-JP" altLang="en-US" dirty="0"/>
              <a:t>に入れた文字列を入れることで返り値はこちらも</a:t>
            </a:r>
            <a:r>
              <a:rPr kumimoji="1" lang="en-US" altLang="ja-JP" dirty="0"/>
              <a:t>INPUT</a:t>
            </a:r>
            <a:r>
              <a:rPr kumimoji="1" lang="ja-JP" altLang="en-US" dirty="0"/>
              <a:t>タグの</a:t>
            </a:r>
            <a:r>
              <a:rPr kumimoji="1" lang="en-US" altLang="ja-JP" dirty="0"/>
              <a:t>value</a:t>
            </a:r>
            <a:r>
              <a:rPr kumimoji="1" lang="ja-JP" altLang="en-US" dirty="0"/>
              <a:t>に入っている文字列になります。なお、</a:t>
            </a:r>
            <a:r>
              <a:rPr kumimoji="1" lang="en-US" altLang="ja-JP" dirty="0"/>
              <a:t>INPUT</a:t>
            </a:r>
            <a:r>
              <a:rPr kumimoji="1" lang="ja-JP" altLang="en-US" dirty="0"/>
              <a:t>タグでテキストボックスを使った場合は返り値はテキストボックスに入力した内容になります。ここで注意する点としては返り値はどちらも文字列になる事です。なので数値にする場合は</a:t>
            </a:r>
            <a:r>
              <a:rPr kumimoji="1" lang="en-US" altLang="ja-JP" dirty="0"/>
              <a:t>Python</a:t>
            </a:r>
            <a:r>
              <a:rPr kumimoji="1" lang="ja-JP" altLang="en-US" dirty="0"/>
              <a:t>の標準関数で数値化する必要があります。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10</a:t>
            </a:fld>
            <a:endParaRPr kumimoji="1" lang="ja-JP" altLang="en-US"/>
          </a:p>
        </p:txBody>
      </p:sp>
    </p:spTree>
    <p:extLst>
      <p:ext uri="{BB962C8B-B14F-4D97-AF65-F5344CB8AC3E}">
        <p14:creationId xmlns:p14="http://schemas.microsoft.com/office/powerpoint/2010/main" val="3848823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それではここまでの内容を実際にプログラムで打ち込んでみましょう。ここでは</a:t>
            </a:r>
            <a:r>
              <a:rPr kumimoji="1" lang="en-US" altLang="ja-JP" dirty="0"/>
              <a:t>GET</a:t>
            </a:r>
            <a:r>
              <a:rPr kumimoji="1" lang="ja-JP" altLang="en-US" dirty="0"/>
              <a:t>でテキストボックスのデータを受け取ります。まずサーバ側のプログラムは左の内容になります。右が</a:t>
            </a:r>
            <a:r>
              <a:rPr kumimoji="1" lang="en-US" altLang="ja-JP" dirty="0"/>
              <a:t>HTML</a:t>
            </a:r>
            <a:r>
              <a:rPr kumimoji="1" lang="ja-JP" altLang="en-US" dirty="0"/>
              <a:t>のコードです。サーバ側は</a:t>
            </a:r>
            <a:r>
              <a:rPr kumimoji="1" lang="en-US" altLang="ja-JP" dirty="0"/>
              <a:t>URL</a:t>
            </a:r>
            <a:r>
              <a:rPr kumimoji="1" lang="ja-JP" altLang="en-US" dirty="0"/>
              <a:t>が</a:t>
            </a:r>
            <a:r>
              <a:rPr kumimoji="1" lang="en-US" altLang="ja-JP" dirty="0"/>
              <a:t>http://localhost:5000/result</a:t>
            </a:r>
            <a:r>
              <a:rPr kumimoji="1" lang="ja-JP" altLang="en-US" dirty="0"/>
              <a:t>にアクセスされたときにデータを受け取り、その内容を表示します。注意点として、受け取ったデータを</a:t>
            </a:r>
            <a:r>
              <a:rPr kumimoji="1" lang="en-US" altLang="ja-JP" dirty="0"/>
              <a:t>HTML</a:t>
            </a:r>
            <a:r>
              <a:rPr kumimoji="1" lang="ja-JP" altLang="en-US" dirty="0"/>
              <a:t>に反映するときは</a:t>
            </a:r>
            <a:r>
              <a:rPr kumimoji="1" lang="en-US" altLang="ja-JP" dirty="0"/>
              <a:t>2</a:t>
            </a:r>
            <a:r>
              <a:rPr kumimoji="1" lang="ja-JP" altLang="en-US" dirty="0"/>
              <a:t>行目にある</a:t>
            </a:r>
            <a:r>
              <a:rPr kumimoji="1" lang="en-US" altLang="ja-JP" dirty="0"/>
              <a:t>html</a:t>
            </a:r>
            <a:r>
              <a:rPr kumimoji="1" lang="ja-JP" altLang="en-US" dirty="0"/>
              <a:t>というライブラリを使用します。またリクエストされたデータを受け取るために</a:t>
            </a:r>
            <a:r>
              <a:rPr kumimoji="1" lang="en-US" altLang="ja-JP" dirty="0"/>
              <a:t>1</a:t>
            </a:r>
            <a:r>
              <a:rPr kumimoji="1" lang="ja-JP" altLang="en-US" dirty="0"/>
              <a:t>行目にある</a:t>
            </a:r>
            <a:r>
              <a:rPr kumimoji="1" lang="en-US" altLang="ja-JP" dirty="0"/>
              <a:t>request</a:t>
            </a:r>
            <a:r>
              <a:rPr kumimoji="1" lang="ja-JP" altLang="en-US" dirty="0"/>
              <a:t>もインポートしましょう。また、</a:t>
            </a:r>
            <a:r>
              <a:rPr kumimoji="1" lang="en-US" altLang="ja-JP" dirty="0"/>
              <a:t>HTML</a:t>
            </a:r>
            <a:r>
              <a:rPr kumimoji="1" lang="ja-JP" altLang="en-US" dirty="0"/>
              <a:t>の</a:t>
            </a:r>
            <a:r>
              <a:rPr kumimoji="1" lang="en-US" altLang="ja-JP" dirty="0"/>
              <a:t>INPUT</a:t>
            </a:r>
            <a:r>
              <a:rPr kumimoji="1" lang="ja-JP" altLang="en-US" dirty="0"/>
              <a:t>タグの</a:t>
            </a:r>
            <a:r>
              <a:rPr kumimoji="1" lang="en-US" altLang="ja-JP" dirty="0"/>
              <a:t>text</a:t>
            </a:r>
            <a:r>
              <a:rPr kumimoji="1" lang="ja-JP" altLang="en-US" dirty="0"/>
              <a:t>ですが、ここでは入力内容を送信するため</a:t>
            </a:r>
            <a:r>
              <a:rPr kumimoji="1" lang="en-US" altLang="ja-JP" dirty="0"/>
              <a:t>value</a:t>
            </a:r>
            <a:r>
              <a:rPr kumimoji="1" lang="ja-JP" altLang="en-US" dirty="0"/>
              <a:t>は不要です。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11</a:t>
            </a:fld>
            <a:endParaRPr kumimoji="1" lang="ja-JP" altLang="en-US"/>
          </a:p>
        </p:txBody>
      </p:sp>
    </p:spTree>
    <p:extLst>
      <p:ext uri="{BB962C8B-B14F-4D97-AF65-F5344CB8AC3E}">
        <p14:creationId xmlns:p14="http://schemas.microsoft.com/office/powerpoint/2010/main" val="1318054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これでアクセスされるとこのようになります。入力画面で何らかのテキストを入力して送信ボタンを押すと入力された内容が表示されます。また、送信後の画面を見て頂ければ分かりますが、</a:t>
            </a:r>
            <a:r>
              <a:rPr kumimoji="1" lang="en-US" altLang="ja-JP" dirty="0"/>
              <a:t>URL</a:t>
            </a:r>
            <a:r>
              <a:rPr kumimoji="1" lang="ja-JP" altLang="en-US" dirty="0"/>
              <a:t>の末尾に入力した内容が表れているのが分かると思います。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12</a:t>
            </a:fld>
            <a:endParaRPr kumimoji="1" lang="ja-JP" altLang="en-US"/>
          </a:p>
        </p:txBody>
      </p:sp>
    </p:spTree>
    <p:extLst>
      <p:ext uri="{BB962C8B-B14F-4D97-AF65-F5344CB8AC3E}">
        <p14:creationId xmlns:p14="http://schemas.microsoft.com/office/powerpoint/2010/main" val="2792472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POST</a:t>
            </a:r>
            <a:r>
              <a:rPr kumimoji="1" lang="ja-JP" altLang="en-US" dirty="0"/>
              <a:t>の場合になります。基本的なソースコードはほとんど同じですが、プログラムではデータを受け取るところと</a:t>
            </a:r>
            <a:r>
              <a:rPr kumimoji="1" lang="en-US" altLang="ja-JP" dirty="0"/>
              <a:t>HTML</a:t>
            </a:r>
            <a:r>
              <a:rPr kumimoji="1" lang="ja-JP" altLang="en-US" dirty="0"/>
              <a:t>では</a:t>
            </a:r>
            <a:r>
              <a:rPr kumimoji="1" lang="en-US" altLang="ja-JP" dirty="0"/>
              <a:t>method</a:t>
            </a:r>
            <a:r>
              <a:rPr kumimoji="1" lang="ja-JP" altLang="en-US" dirty="0"/>
              <a:t>のところを</a:t>
            </a:r>
            <a:r>
              <a:rPr kumimoji="1" lang="en-US" altLang="ja-JP" dirty="0"/>
              <a:t>POST</a:t>
            </a:r>
            <a:r>
              <a:rPr kumimoji="1" lang="ja-JP" altLang="en-US" dirty="0"/>
              <a:t>用にする必要があります。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13</a:t>
            </a:fld>
            <a:endParaRPr kumimoji="1" lang="ja-JP" altLang="en-US"/>
          </a:p>
        </p:txBody>
      </p:sp>
    </p:spTree>
    <p:extLst>
      <p:ext uri="{BB962C8B-B14F-4D97-AF65-F5344CB8AC3E}">
        <p14:creationId xmlns:p14="http://schemas.microsoft.com/office/powerpoint/2010/main" val="3921735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GET</a:t>
            </a:r>
            <a:r>
              <a:rPr kumimoji="1" lang="ja-JP" altLang="en-US" dirty="0"/>
              <a:t>の時と同様にアクセスしてみます。同じように何らかのテキストを入力して送信ボタンを押します。するとブラウザには送信した内容が表示されますが、今度は</a:t>
            </a:r>
            <a:r>
              <a:rPr kumimoji="1" lang="en-US" altLang="ja-JP" dirty="0"/>
              <a:t>URL</a:t>
            </a:r>
            <a:r>
              <a:rPr kumimoji="1" lang="ja-JP" altLang="en-US" dirty="0"/>
              <a:t>に入力内容が反映されていないことが分かると思います。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14</a:t>
            </a:fld>
            <a:endParaRPr kumimoji="1" lang="ja-JP" altLang="en-US"/>
          </a:p>
        </p:txBody>
      </p:sp>
    </p:spTree>
    <p:extLst>
      <p:ext uri="{BB962C8B-B14F-4D97-AF65-F5344CB8AC3E}">
        <p14:creationId xmlns:p14="http://schemas.microsoft.com/office/powerpoint/2010/main" val="312358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では、今度は隠してあるデータの送信です。</a:t>
            </a:r>
            <a:r>
              <a:rPr kumimoji="1" lang="en-US" altLang="ja-JP" dirty="0"/>
              <a:t>Python</a:t>
            </a:r>
            <a:r>
              <a:rPr kumimoji="1" lang="ja-JP" altLang="en-US" dirty="0"/>
              <a:t>側は</a:t>
            </a:r>
            <a:r>
              <a:rPr kumimoji="1" lang="en-US" altLang="ja-JP" dirty="0"/>
              <a:t>GET</a:t>
            </a:r>
            <a:r>
              <a:rPr kumimoji="1" lang="ja-JP" altLang="en-US" dirty="0"/>
              <a:t>の時に使ったプログラムで</a:t>
            </a:r>
            <a:r>
              <a:rPr kumimoji="1" lang="en-US" altLang="ja-JP" dirty="0"/>
              <a:t>HTML</a:t>
            </a:r>
            <a:r>
              <a:rPr kumimoji="1" lang="ja-JP" altLang="en-US" dirty="0"/>
              <a:t>のコードをこちらに変えます。今度は</a:t>
            </a:r>
            <a:r>
              <a:rPr kumimoji="1" lang="en-US" altLang="ja-JP" dirty="0"/>
              <a:t>INPUT</a:t>
            </a:r>
            <a:r>
              <a:rPr kumimoji="1" lang="ja-JP" altLang="en-US" dirty="0"/>
              <a:t>タグの</a:t>
            </a:r>
            <a:r>
              <a:rPr kumimoji="1" lang="en-US" altLang="ja-JP" dirty="0"/>
              <a:t>type</a:t>
            </a:r>
            <a:r>
              <a:rPr kumimoji="1" lang="ja-JP" altLang="en-US" dirty="0"/>
              <a:t>が</a:t>
            </a:r>
            <a:r>
              <a:rPr kumimoji="1" lang="en-US" altLang="ja-JP" dirty="0"/>
              <a:t>text</a:t>
            </a:r>
            <a:r>
              <a:rPr kumimoji="1" lang="ja-JP" altLang="en-US" dirty="0"/>
              <a:t>ではなく</a:t>
            </a:r>
            <a:r>
              <a:rPr kumimoji="1" lang="en-US" altLang="ja-JP" dirty="0"/>
              <a:t>hidden</a:t>
            </a:r>
            <a:r>
              <a:rPr kumimoji="1" lang="ja-JP" altLang="en-US" dirty="0"/>
              <a:t>になります。また、今回は入力をしないので</a:t>
            </a:r>
            <a:r>
              <a:rPr kumimoji="1" lang="en-US" altLang="ja-JP" dirty="0"/>
              <a:t>value</a:t>
            </a:r>
            <a:r>
              <a:rPr kumimoji="1" lang="ja-JP" altLang="en-US" dirty="0"/>
              <a:t>属性と文字列を入れましょう。</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15</a:t>
            </a:fld>
            <a:endParaRPr kumimoji="1" lang="ja-JP" altLang="en-US"/>
          </a:p>
        </p:txBody>
      </p:sp>
    </p:spTree>
    <p:extLst>
      <p:ext uri="{BB962C8B-B14F-4D97-AF65-F5344CB8AC3E}">
        <p14:creationId xmlns:p14="http://schemas.microsoft.com/office/powerpoint/2010/main" val="3156433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これでアクセスすると今度は送信ボタン以外は何も表示されません。そして送信ボタンを押すと</a:t>
            </a:r>
            <a:r>
              <a:rPr kumimoji="1" lang="en-US" altLang="ja-JP" dirty="0"/>
              <a:t>INPUT</a:t>
            </a:r>
            <a:r>
              <a:rPr kumimoji="1" lang="ja-JP" altLang="en-US" dirty="0"/>
              <a:t>タグの</a:t>
            </a:r>
            <a:r>
              <a:rPr kumimoji="1" lang="en-US" altLang="ja-JP" dirty="0"/>
              <a:t>hidden</a:t>
            </a:r>
            <a:r>
              <a:rPr kumimoji="1" lang="ja-JP" altLang="en-US" dirty="0"/>
              <a:t>にある文字列が表示されていることが分かります。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16</a:t>
            </a:fld>
            <a:endParaRPr kumimoji="1" lang="ja-JP" altLang="en-US"/>
          </a:p>
        </p:txBody>
      </p:sp>
    </p:spTree>
    <p:extLst>
      <p:ext uri="{BB962C8B-B14F-4D97-AF65-F5344CB8AC3E}">
        <p14:creationId xmlns:p14="http://schemas.microsoft.com/office/powerpoint/2010/main" val="2149696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ここまではテキストに入力するかしないかな内容でしたが、マウス操作で動かすものには他にもチェックボックスやラジオボタンのように選択制のパーツもあります。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17</a:t>
            </a:fld>
            <a:endParaRPr kumimoji="1" lang="ja-JP" altLang="en-US"/>
          </a:p>
        </p:txBody>
      </p:sp>
    </p:spTree>
    <p:extLst>
      <p:ext uri="{BB962C8B-B14F-4D97-AF65-F5344CB8AC3E}">
        <p14:creationId xmlns:p14="http://schemas.microsoft.com/office/powerpoint/2010/main" val="434398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チェックボックスやラジオボタンの見た目の違いはこのようになっています。左はチェックボックスで右がラジオボタンです。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18</a:t>
            </a:fld>
            <a:endParaRPr kumimoji="1" lang="ja-JP" altLang="en-US"/>
          </a:p>
        </p:txBody>
      </p:sp>
    </p:spTree>
    <p:extLst>
      <p:ext uri="{BB962C8B-B14F-4D97-AF65-F5344CB8AC3E}">
        <p14:creationId xmlns:p14="http://schemas.microsoft.com/office/powerpoint/2010/main" val="2053325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性能としての違いはこのようになっています。選択できる数としてチェックボックスは何も選択しないこともできれば任意の数あるいは全部選択できます。それに対してラジオボタンは何も選択しないか</a:t>
            </a:r>
            <a:r>
              <a:rPr kumimoji="1" lang="en-US" altLang="ja-JP" dirty="0"/>
              <a:t>1</a:t>
            </a:r>
            <a:r>
              <a:rPr kumimoji="1" lang="ja-JP" altLang="en-US" dirty="0"/>
              <a:t>個選択するのみとなっております。ただし最初からラジオボタンにチェックが入っている場合は必ず</a:t>
            </a:r>
            <a:r>
              <a:rPr kumimoji="1" lang="en-US" altLang="ja-JP" dirty="0"/>
              <a:t>1</a:t>
            </a:r>
            <a:r>
              <a:rPr kumimoji="1" lang="ja-JP" altLang="en-US" dirty="0"/>
              <a:t>個選択することになります。次にデータの受け取り方では、チェックボックスだとリストで受け取りラジオボタンはテキストの時と同じになります。また、チェックボックスは二回押して解除できますが、ラジオボタンは解除できません。共通点としては</a:t>
            </a:r>
            <a:r>
              <a:rPr kumimoji="1" lang="en-US" altLang="ja-JP" dirty="0"/>
              <a:t>name</a:t>
            </a:r>
            <a:r>
              <a:rPr kumimoji="1" lang="ja-JP" altLang="en-US" dirty="0"/>
              <a:t>を同じにすればそこで選択制にできます。例えば</a:t>
            </a:r>
            <a:r>
              <a:rPr kumimoji="1" lang="en-US" altLang="ja-JP" dirty="0"/>
              <a:t>name</a:t>
            </a:r>
            <a:r>
              <a:rPr kumimoji="1" lang="ja-JP" altLang="en-US" dirty="0"/>
              <a:t>を同じにしたチェックボックスを</a:t>
            </a:r>
            <a:r>
              <a:rPr kumimoji="1" lang="en-US" altLang="ja-JP" dirty="0"/>
              <a:t>2</a:t>
            </a:r>
            <a:r>
              <a:rPr kumimoji="1" lang="ja-JP" altLang="en-US" dirty="0"/>
              <a:t>つ用意すれば同じ</a:t>
            </a:r>
            <a:r>
              <a:rPr kumimoji="1" lang="en-US" altLang="ja-JP" dirty="0"/>
              <a:t>name</a:t>
            </a:r>
            <a:r>
              <a:rPr kumimoji="1" lang="ja-JP" altLang="en-US" dirty="0"/>
              <a:t>の中でリストになり、</a:t>
            </a:r>
            <a:r>
              <a:rPr kumimoji="1" lang="en-US" altLang="ja-JP" dirty="0"/>
              <a:t>name</a:t>
            </a:r>
            <a:r>
              <a:rPr kumimoji="1" lang="ja-JP" altLang="en-US" dirty="0"/>
              <a:t>を同じにしたラジオボタンを</a:t>
            </a:r>
            <a:r>
              <a:rPr kumimoji="1" lang="en-US" altLang="ja-JP" dirty="0"/>
              <a:t>3</a:t>
            </a:r>
            <a:r>
              <a:rPr kumimoji="1" lang="ja-JP" altLang="en-US" dirty="0"/>
              <a:t>つ作ったら</a:t>
            </a:r>
            <a:r>
              <a:rPr kumimoji="1" lang="en-US" altLang="ja-JP" dirty="0"/>
              <a:t>3</a:t>
            </a:r>
            <a:r>
              <a:rPr kumimoji="1" lang="ja-JP" altLang="en-US" dirty="0"/>
              <a:t>つの中で一つ選択制になり、他に違う</a:t>
            </a:r>
            <a:r>
              <a:rPr kumimoji="1" lang="en-US" altLang="ja-JP" dirty="0"/>
              <a:t>name</a:t>
            </a:r>
            <a:r>
              <a:rPr kumimoji="1" lang="ja-JP" altLang="en-US" dirty="0"/>
              <a:t>のラジオボタンを作るとその</a:t>
            </a:r>
            <a:r>
              <a:rPr kumimoji="1" lang="en-US" altLang="ja-JP" dirty="0"/>
              <a:t>name</a:t>
            </a:r>
            <a:r>
              <a:rPr kumimoji="1" lang="ja-JP" altLang="en-US" dirty="0"/>
              <a:t>は別に選ぶことができます。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19</a:t>
            </a:fld>
            <a:endParaRPr kumimoji="1" lang="ja-JP" altLang="en-US"/>
          </a:p>
        </p:txBody>
      </p:sp>
    </p:spTree>
    <p:extLst>
      <p:ext uri="{BB962C8B-B14F-4D97-AF65-F5344CB8AC3E}">
        <p14:creationId xmlns:p14="http://schemas.microsoft.com/office/powerpoint/2010/main" val="2836930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それでは今回の内容です。まずは</a:t>
            </a:r>
            <a:r>
              <a:rPr kumimoji="1" lang="en-US" altLang="ja-JP" dirty="0"/>
              <a:t>Web</a:t>
            </a:r>
            <a:r>
              <a:rPr kumimoji="1" lang="ja-JP" altLang="en-US" dirty="0"/>
              <a:t>サービスにおけるクライアントからのデータの送信、その次に今回のタイトルにもあります</a:t>
            </a:r>
            <a:r>
              <a:rPr kumimoji="1" lang="en-US" altLang="ja-JP" dirty="0"/>
              <a:t>GET</a:t>
            </a:r>
            <a:r>
              <a:rPr kumimoji="1" lang="ja-JP" altLang="en-US" dirty="0"/>
              <a:t>と</a:t>
            </a:r>
            <a:r>
              <a:rPr kumimoji="1" lang="en-US" altLang="ja-JP" dirty="0"/>
              <a:t>POST</a:t>
            </a:r>
            <a:r>
              <a:rPr kumimoji="1" lang="ja-JP" altLang="en-US" dirty="0"/>
              <a:t>というデータ送信のやり方の違い。そしてそれを実現するのに使う</a:t>
            </a:r>
            <a:r>
              <a:rPr kumimoji="1" lang="en-US" altLang="ja-JP" dirty="0"/>
              <a:t>FORM</a:t>
            </a:r>
            <a:r>
              <a:rPr kumimoji="1" lang="ja-JP" altLang="en-US" dirty="0"/>
              <a:t>タグ、その後実際にデータを送信を実際に行うために主要なフォームについて学び、特殊なテキストボックスやデータの有無の確認、ファイルデータの送信を学び、最後に</a:t>
            </a:r>
            <a:r>
              <a:rPr kumimoji="1" lang="en-US" altLang="ja-JP" dirty="0"/>
              <a:t>GET</a:t>
            </a:r>
            <a:r>
              <a:rPr kumimoji="1" lang="ja-JP" altLang="en-US" dirty="0"/>
              <a:t>を使った演習を行います。今回の演習では</a:t>
            </a:r>
            <a:r>
              <a:rPr kumimoji="1" lang="en-US" altLang="ja-JP" dirty="0"/>
              <a:t>Python</a:t>
            </a:r>
            <a:r>
              <a:rPr kumimoji="1" lang="ja-JP" altLang="en-US" dirty="0"/>
              <a:t>らしいプログラムを実際に書いていきます。演習の内容が少し数学の要素を含むのでこんなものがあってこうやるんだなと思っていただければ今回は大丈夫です。</a:t>
            </a:r>
            <a:endParaRPr kumimoji="1" lang="en-US" altLang="ja-JP" dirty="0"/>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2</a:t>
            </a:fld>
            <a:endParaRPr kumimoji="1" lang="ja-JP" altLang="en-US"/>
          </a:p>
        </p:txBody>
      </p:sp>
    </p:spTree>
    <p:extLst>
      <p:ext uri="{BB962C8B-B14F-4D97-AF65-F5344CB8AC3E}">
        <p14:creationId xmlns:p14="http://schemas.microsoft.com/office/powerpoint/2010/main" val="2497873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ではチェックボックスでの値の受け取り方ですが、</a:t>
            </a:r>
            <a:r>
              <a:rPr kumimoji="1" lang="en-US" altLang="ja-JP" dirty="0"/>
              <a:t>GET</a:t>
            </a:r>
            <a:r>
              <a:rPr kumimoji="1" lang="ja-JP" altLang="en-US" dirty="0"/>
              <a:t>では</a:t>
            </a:r>
            <a:r>
              <a:rPr kumimoji="1" lang="en-US" altLang="ja-JP" dirty="0" err="1"/>
              <a:t>request.args.getlist</a:t>
            </a:r>
            <a:r>
              <a:rPr kumimoji="1" lang="ja-JP" altLang="en-US" dirty="0"/>
              <a:t>に丸括弧で</a:t>
            </a:r>
            <a:r>
              <a:rPr kumimoji="1" lang="en-US" altLang="ja-JP" dirty="0"/>
              <a:t>INPUT</a:t>
            </a:r>
            <a:r>
              <a:rPr kumimoji="1" lang="ja-JP" altLang="en-US" dirty="0"/>
              <a:t>タグの</a:t>
            </a:r>
            <a:r>
              <a:rPr kumimoji="1" lang="en-US" altLang="ja-JP" dirty="0"/>
              <a:t>name</a:t>
            </a:r>
            <a:r>
              <a:rPr kumimoji="1" lang="ja-JP" altLang="en-US" dirty="0"/>
              <a:t>で指定した変数名を入れてリスト形式でデータを受け取ります。</a:t>
            </a:r>
            <a:r>
              <a:rPr kumimoji="1" lang="en-US" altLang="ja-JP" dirty="0"/>
              <a:t>POST</a:t>
            </a:r>
            <a:r>
              <a:rPr kumimoji="1" lang="ja-JP" altLang="en-US" dirty="0"/>
              <a:t>の場合は</a:t>
            </a:r>
            <a:r>
              <a:rPr kumimoji="1" lang="en-US" altLang="ja-JP" dirty="0" err="1"/>
              <a:t>request.Form.getlist</a:t>
            </a:r>
            <a:r>
              <a:rPr kumimoji="1" lang="ja-JP" altLang="en-US" dirty="0"/>
              <a:t>に丸括弧で</a:t>
            </a:r>
            <a:r>
              <a:rPr kumimoji="1" lang="en-US" altLang="ja-JP" dirty="0"/>
              <a:t>INPUT</a:t>
            </a:r>
            <a:r>
              <a:rPr kumimoji="1" lang="ja-JP" altLang="en-US" dirty="0"/>
              <a:t>タグの</a:t>
            </a:r>
            <a:r>
              <a:rPr kumimoji="1" lang="en-US" altLang="ja-JP" dirty="0"/>
              <a:t>name</a:t>
            </a:r>
            <a:r>
              <a:rPr kumimoji="1" lang="ja-JP" altLang="en-US" dirty="0"/>
              <a:t>で指定した変数名を入れてリスト形式でデータを受け取ります。</a:t>
            </a:r>
            <a:endParaRPr kumimoji="1" lang="en-US" altLang="ja-JP" dirty="0"/>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20</a:t>
            </a:fld>
            <a:endParaRPr kumimoji="1" lang="ja-JP" altLang="en-US"/>
          </a:p>
        </p:txBody>
      </p:sp>
    </p:spTree>
    <p:extLst>
      <p:ext uri="{BB962C8B-B14F-4D97-AF65-F5344CB8AC3E}">
        <p14:creationId xmlns:p14="http://schemas.microsoft.com/office/powerpoint/2010/main" val="3173450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では実際にプログラムを作ってみましょう。今回</a:t>
            </a:r>
            <a:r>
              <a:rPr kumimoji="1" lang="en-US" altLang="ja-JP" dirty="0"/>
              <a:t>HTML</a:t>
            </a:r>
            <a:r>
              <a:rPr kumimoji="1" lang="ja-JP" altLang="en-US" dirty="0"/>
              <a:t>は</a:t>
            </a:r>
            <a:r>
              <a:rPr kumimoji="1" lang="en-US" altLang="ja-JP" dirty="0"/>
              <a:t>var1</a:t>
            </a:r>
            <a:r>
              <a:rPr kumimoji="1" lang="ja-JP" altLang="en-US" dirty="0"/>
              <a:t>という変数と</a:t>
            </a:r>
            <a:r>
              <a:rPr kumimoji="1" lang="en-US" altLang="ja-JP" dirty="0"/>
              <a:t>var2</a:t>
            </a:r>
            <a:r>
              <a:rPr kumimoji="1" lang="ja-JP" altLang="en-US" dirty="0"/>
              <a:t>という変数で</a:t>
            </a:r>
            <a:r>
              <a:rPr kumimoji="1" lang="en-US" altLang="ja-JP" dirty="0"/>
              <a:t>3</a:t>
            </a:r>
            <a:r>
              <a:rPr kumimoji="1" lang="ja-JP" altLang="en-US" dirty="0"/>
              <a:t>つずつチェックボックスを作り、サーバ側の</a:t>
            </a:r>
            <a:r>
              <a:rPr kumimoji="1" lang="en-US" altLang="ja-JP" dirty="0"/>
              <a:t>Python</a:t>
            </a:r>
            <a:r>
              <a:rPr kumimoji="1" lang="ja-JP" altLang="en-US" dirty="0"/>
              <a:t>のプログラムでは選択された内容一覧を表示するプログラムになります。プログラム内の</a:t>
            </a:r>
            <a:r>
              <a:rPr kumimoji="1" lang="en-US" altLang="ja-JP" dirty="0"/>
              <a:t>for</a:t>
            </a:r>
            <a:r>
              <a:rPr kumimoji="1" lang="ja-JP" altLang="en-US" dirty="0"/>
              <a:t>文は第</a:t>
            </a:r>
            <a:r>
              <a:rPr kumimoji="1" lang="en-US" altLang="ja-JP" dirty="0"/>
              <a:t>2</a:t>
            </a:r>
            <a:r>
              <a:rPr kumimoji="1" lang="ja-JP" altLang="en-US" dirty="0"/>
              <a:t>回で説明した通り</a:t>
            </a:r>
            <a:r>
              <a:rPr kumimoji="1" lang="en-US" altLang="ja-JP" dirty="0"/>
              <a:t>foreach</a:t>
            </a:r>
            <a:r>
              <a:rPr kumimoji="1" lang="ja-JP" altLang="en-US" dirty="0"/>
              <a:t>としての使い方をしてチェックボックスの中身を取り出す形で繰り返します。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21</a:t>
            </a:fld>
            <a:endParaRPr kumimoji="1" lang="ja-JP" altLang="en-US"/>
          </a:p>
        </p:txBody>
      </p:sp>
    </p:spTree>
    <p:extLst>
      <p:ext uri="{BB962C8B-B14F-4D97-AF65-F5344CB8AC3E}">
        <p14:creationId xmlns:p14="http://schemas.microsoft.com/office/powerpoint/2010/main" val="3399614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し終えましたらブラウザでアクセスしてみます。すると左側のようにブラウザで表示されます。そしてチェックボックスで何かしら選択して送信すると選択した内容が表示されます。また、送信後の画面の</a:t>
            </a:r>
            <a:r>
              <a:rPr kumimoji="1" lang="en-US" altLang="ja-JP" dirty="0"/>
              <a:t>URL</a:t>
            </a:r>
            <a:r>
              <a:rPr kumimoji="1" lang="ja-JP" altLang="en-US" dirty="0"/>
              <a:t>を見てみると変数名が重複されていることが分かると思います。このようにして送られてリストとして受け取ります。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22</a:t>
            </a:fld>
            <a:endParaRPr kumimoji="1" lang="ja-JP" altLang="en-US"/>
          </a:p>
        </p:txBody>
      </p:sp>
    </p:spTree>
    <p:extLst>
      <p:ext uri="{BB962C8B-B14F-4D97-AF65-F5344CB8AC3E}">
        <p14:creationId xmlns:p14="http://schemas.microsoft.com/office/powerpoint/2010/main" val="3416088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今度は</a:t>
            </a:r>
            <a:r>
              <a:rPr kumimoji="1" lang="en-US" altLang="ja-JP" dirty="0"/>
              <a:t>POST</a:t>
            </a:r>
            <a:r>
              <a:rPr kumimoji="1" lang="ja-JP" altLang="en-US" dirty="0"/>
              <a:t>で同じことをやります。</a:t>
            </a:r>
            <a:r>
              <a:rPr kumimoji="1" lang="en-US" altLang="ja-JP" dirty="0"/>
              <a:t>HTML</a:t>
            </a:r>
            <a:r>
              <a:rPr kumimoji="1" lang="ja-JP" altLang="en-US" dirty="0"/>
              <a:t>の方では</a:t>
            </a:r>
            <a:r>
              <a:rPr kumimoji="1" lang="en-US" altLang="ja-JP" dirty="0"/>
              <a:t>method</a:t>
            </a:r>
            <a:r>
              <a:rPr kumimoji="1" lang="ja-JP" altLang="en-US" dirty="0"/>
              <a:t>を</a:t>
            </a:r>
            <a:r>
              <a:rPr kumimoji="1" lang="en-US" altLang="ja-JP" dirty="0"/>
              <a:t>POST</a:t>
            </a:r>
            <a:r>
              <a:rPr kumimoji="1" lang="ja-JP" altLang="en-US" dirty="0"/>
              <a:t>に変えることと、サーバ側の</a:t>
            </a:r>
            <a:r>
              <a:rPr kumimoji="1" lang="en-US" altLang="ja-JP" dirty="0"/>
              <a:t>Python</a:t>
            </a:r>
            <a:r>
              <a:rPr kumimoji="1" lang="ja-JP" altLang="en-US" dirty="0"/>
              <a:t>のプログラムは</a:t>
            </a:r>
            <a:r>
              <a:rPr kumimoji="1" lang="en-US" altLang="ja-JP" dirty="0"/>
              <a:t>GET</a:t>
            </a:r>
            <a:r>
              <a:rPr kumimoji="1" lang="ja-JP" altLang="en-US" dirty="0"/>
              <a:t>の時のプログラムを</a:t>
            </a:r>
            <a:r>
              <a:rPr kumimoji="1" lang="en-US" altLang="ja-JP" dirty="0"/>
              <a:t>POST</a:t>
            </a:r>
            <a:r>
              <a:rPr kumimoji="1" lang="ja-JP" altLang="en-US" dirty="0"/>
              <a:t>用に</a:t>
            </a:r>
            <a:r>
              <a:rPr kumimoji="1" lang="en-US" altLang="ja-JP" dirty="0" err="1"/>
              <a:t>request.args.getlist</a:t>
            </a:r>
            <a:r>
              <a:rPr kumimoji="1" lang="ja-JP" altLang="en-US" dirty="0"/>
              <a:t>を</a:t>
            </a:r>
            <a:r>
              <a:rPr kumimoji="1" lang="en-US" altLang="ja-JP" dirty="0" err="1"/>
              <a:t>request.form.getlist</a:t>
            </a:r>
            <a:r>
              <a:rPr kumimoji="1" lang="ja-JP" altLang="en-US" dirty="0"/>
              <a:t>に変えます。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23</a:t>
            </a:fld>
            <a:endParaRPr kumimoji="1" lang="ja-JP" altLang="en-US"/>
          </a:p>
        </p:txBody>
      </p:sp>
    </p:spTree>
    <p:extLst>
      <p:ext uri="{BB962C8B-B14F-4D97-AF65-F5344CB8AC3E}">
        <p14:creationId xmlns:p14="http://schemas.microsoft.com/office/powerpoint/2010/main" val="4115984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プログラムを実装し終えましたら</a:t>
            </a:r>
            <a:r>
              <a:rPr kumimoji="1" lang="en-US" altLang="ja-JP" dirty="0"/>
              <a:t>GET</a:t>
            </a:r>
            <a:r>
              <a:rPr kumimoji="1" lang="ja-JP" altLang="en-US" dirty="0"/>
              <a:t>の時と同様に何かしら選択して送信を押してみましょう。すると選択された内容を表示されます。ただし今回は</a:t>
            </a:r>
            <a:r>
              <a:rPr kumimoji="1" lang="en-US" altLang="ja-JP" dirty="0"/>
              <a:t>URL</a:t>
            </a:r>
            <a:r>
              <a:rPr kumimoji="1" lang="ja-JP" altLang="en-US" dirty="0"/>
              <a:t>には反映されません。</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24</a:t>
            </a:fld>
            <a:endParaRPr kumimoji="1" lang="ja-JP" altLang="en-US"/>
          </a:p>
        </p:txBody>
      </p:sp>
    </p:spTree>
    <p:extLst>
      <p:ext uri="{BB962C8B-B14F-4D97-AF65-F5344CB8AC3E}">
        <p14:creationId xmlns:p14="http://schemas.microsoft.com/office/powerpoint/2010/main" val="186622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それでは次にラジオボタンです。ラジオボタンでのデータの受け取り方はチェックボックスとは異なり、受け取るデータが一つとなるためテキストを受け取る時と同じになります。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25</a:t>
            </a:fld>
            <a:endParaRPr kumimoji="1" lang="ja-JP" altLang="en-US"/>
          </a:p>
        </p:txBody>
      </p:sp>
    </p:spTree>
    <p:extLst>
      <p:ext uri="{BB962C8B-B14F-4D97-AF65-F5344CB8AC3E}">
        <p14:creationId xmlns:p14="http://schemas.microsoft.com/office/powerpoint/2010/main" val="850569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ではプログラムと</a:t>
            </a:r>
            <a:r>
              <a:rPr kumimoji="1" lang="en-US" altLang="ja-JP" dirty="0"/>
              <a:t>HTML</a:t>
            </a:r>
            <a:r>
              <a:rPr kumimoji="1" lang="ja-JP" altLang="en-US" dirty="0"/>
              <a:t>を作りましょう。ここで注意点としてプログラムの方だとデータの受け取り方はテキストと同じになりますが、ラジオボタンを</a:t>
            </a:r>
            <a:r>
              <a:rPr kumimoji="1" lang="en-US" altLang="ja-JP" dirty="0"/>
              <a:t>HTML</a:t>
            </a:r>
            <a:r>
              <a:rPr kumimoji="1" lang="ja-JP" altLang="en-US" dirty="0"/>
              <a:t>で作る時は変数名を同じにしてその中で選択させるなどはチェックボックスと同じになります。あと</a:t>
            </a:r>
            <a:r>
              <a:rPr kumimoji="1" lang="en-US" altLang="ja-JP" dirty="0"/>
              <a:t>type</a:t>
            </a:r>
            <a:r>
              <a:rPr kumimoji="1" lang="ja-JP" altLang="en-US" dirty="0"/>
              <a:t>は</a:t>
            </a:r>
            <a:r>
              <a:rPr kumimoji="1" lang="en-US" altLang="ja-JP" dirty="0" err="1"/>
              <a:t>rajio</a:t>
            </a:r>
            <a:r>
              <a:rPr kumimoji="1" lang="ja-JP" altLang="en-US" dirty="0"/>
              <a:t>になります。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26</a:t>
            </a:fld>
            <a:endParaRPr kumimoji="1" lang="ja-JP" altLang="en-US"/>
          </a:p>
        </p:txBody>
      </p:sp>
    </p:spTree>
    <p:extLst>
      <p:ext uri="{BB962C8B-B14F-4D97-AF65-F5344CB8AC3E}">
        <p14:creationId xmlns:p14="http://schemas.microsoft.com/office/powerpoint/2010/main" val="145528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実装をし終えましたらブラウザでアクセスしてみましょう。すると今度は一つの変数で一つしか選択できなくなります。そのため送信ボタンを押しても今度は</a:t>
            </a:r>
            <a:r>
              <a:rPr kumimoji="1" lang="en-US" altLang="ja-JP" dirty="0"/>
              <a:t>URL</a:t>
            </a:r>
            <a:r>
              <a:rPr kumimoji="1" lang="ja-JP" altLang="en-US" dirty="0"/>
              <a:t>に同じ変数は無い事が分かります。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27</a:t>
            </a:fld>
            <a:endParaRPr kumimoji="1" lang="ja-JP" altLang="en-US"/>
          </a:p>
        </p:txBody>
      </p:sp>
    </p:spTree>
    <p:extLst>
      <p:ext uri="{BB962C8B-B14F-4D97-AF65-F5344CB8AC3E}">
        <p14:creationId xmlns:p14="http://schemas.microsoft.com/office/powerpoint/2010/main" val="1801642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a:t>
            </a:r>
            <a:r>
              <a:rPr kumimoji="1" lang="en-US" altLang="ja-JP" dirty="0"/>
              <a:t>POST</a:t>
            </a:r>
            <a:r>
              <a:rPr kumimoji="1" lang="ja-JP" altLang="en-US" dirty="0"/>
              <a:t>での実装です。プログラムでは受け取り方を、</a:t>
            </a:r>
            <a:r>
              <a:rPr kumimoji="1" lang="en-US" altLang="ja-JP" dirty="0"/>
              <a:t>HTML</a:t>
            </a:r>
            <a:r>
              <a:rPr kumimoji="1" lang="ja-JP" altLang="en-US" dirty="0"/>
              <a:t>の方では</a:t>
            </a:r>
            <a:r>
              <a:rPr kumimoji="1" lang="en-US" altLang="ja-JP" dirty="0"/>
              <a:t>method</a:t>
            </a:r>
            <a:r>
              <a:rPr kumimoji="1" lang="ja-JP" altLang="en-US" dirty="0"/>
              <a:t>の部分を変えましょう。</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28</a:t>
            </a:fld>
            <a:endParaRPr kumimoji="1" lang="ja-JP" altLang="en-US"/>
          </a:p>
        </p:txBody>
      </p:sp>
    </p:spTree>
    <p:extLst>
      <p:ext uri="{BB962C8B-B14F-4D97-AF65-F5344CB8AC3E}">
        <p14:creationId xmlns:p14="http://schemas.microsoft.com/office/powerpoint/2010/main" val="392091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実装をし終えたらブラウザでアクセスしてください。すると</a:t>
            </a:r>
            <a:r>
              <a:rPr kumimoji="1" lang="en-US" altLang="ja-JP" dirty="0"/>
              <a:t>GET</a:t>
            </a:r>
            <a:r>
              <a:rPr kumimoji="1" lang="ja-JP" altLang="en-US" dirty="0"/>
              <a:t>と同じ動きではありますが送信後に</a:t>
            </a:r>
            <a:r>
              <a:rPr kumimoji="1" lang="en-US" altLang="ja-JP" dirty="0"/>
              <a:t>URL</a:t>
            </a:r>
            <a:r>
              <a:rPr kumimoji="1" lang="ja-JP" altLang="en-US" dirty="0"/>
              <a:t>に変数名と値は表示されません。</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29</a:t>
            </a:fld>
            <a:endParaRPr kumimoji="1" lang="ja-JP" altLang="en-US"/>
          </a:p>
        </p:txBody>
      </p:sp>
    </p:spTree>
    <p:extLst>
      <p:ext uri="{BB962C8B-B14F-4D97-AF65-F5344CB8AC3E}">
        <p14:creationId xmlns:p14="http://schemas.microsoft.com/office/powerpoint/2010/main" val="125268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ではまず、データの送信です。前回学んだ内容としてはサーバからクライアントに</a:t>
            </a:r>
            <a:r>
              <a:rPr kumimoji="1" lang="en-US" altLang="ja-JP" dirty="0"/>
              <a:t>HTML</a:t>
            </a:r>
            <a:r>
              <a:rPr kumimoji="1" lang="ja-JP" altLang="en-US" dirty="0"/>
              <a:t>やその他にファイルデータを送ることでサービスが成り立っていますが、実際</a:t>
            </a:r>
            <a:r>
              <a:rPr kumimoji="1" lang="en-US" altLang="ja-JP" dirty="0"/>
              <a:t>web</a:t>
            </a:r>
            <a:r>
              <a:rPr kumimoji="1" lang="ja-JP" altLang="en-US" dirty="0"/>
              <a:t>サービスはそれだけでなく、分かりやすい例では検索ワードだったり登録内容だったりファイル送信など様々なデータを送信して、それに伴ってサーバがデータを送信することでサーバが成り立っています。ここで、クライアントからサーバに情報を送る時をリクエスト、サーバからクライアントに送る情報をレスポンスと言います。そのため前回学んだものはレスポンスで、今回学ぶものはリクエスト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3</a:t>
            </a:fld>
            <a:endParaRPr kumimoji="1" lang="ja-JP" altLang="en-US"/>
          </a:p>
        </p:txBody>
      </p:sp>
    </p:spTree>
    <p:extLst>
      <p:ext uri="{BB962C8B-B14F-4D97-AF65-F5344CB8AC3E}">
        <p14:creationId xmlns:p14="http://schemas.microsoft.com/office/powerpoint/2010/main" val="2564679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それでは次にリクエスト送信後のサイトで更新をするとどうなるかについてを検証してみましょう。これによって</a:t>
            </a:r>
            <a:r>
              <a:rPr kumimoji="1" lang="en-US" altLang="ja-JP" dirty="0"/>
              <a:t>GET</a:t>
            </a:r>
            <a:r>
              <a:rPr kumimoji="1" lang="ja-JP" altLang="en-US" dirty="0"/>
              <a:t>だと入力した内容が</a:t>
            </a:r>
            <a:r>
              <a:rPr kumimoji="1" lang="en-US" altLang="ja-JP" dirty="0"/>
              <a:t>URL</a:t>
            </a:r>
            <a:r>
              <a:rPr kumimoji="1" lang="ja-JP" altLang="en-US" dirty="0"/>
              <a:t>に記載されているため同じ内容が表示されますが、</a:t>
            </a:r>
            <a:r>
              <a:rPr kumimoji="1" lang="en-US" altLang="ja-JP" dirty="0"/>
              <a:t>POST</a:t>
            </a:r>
            <a:r>
              <a:rPr kumimoji="1" lang="ja-JP" altLang="en-US" dirty="0"/>
              <a:t>はその記載が無いため更新されたときの動作がどのように異なるかを知っておくことで実際にサービスを実装する時の注意点が分かります。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30</a:t>
            </a:fld>
            <a:endParaRPr kumimoji="1" lang="ja-JP" altLang="en-US"/>
          </a:p>
        </p:txBody>
      </p:sp>
    </p:spTree>
    <p:extLst>
      <p:ext uri="{BB962C8B-B14F-4D97-AF65-F5344CB8AC3E}">
        <p14:creationId xmlns:p14="http://schemas.microsoft.com/office/powerpoint/2010/main" val="15764222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ではまず</a:t>
            </a:r>
            <a:r>
              <a:rPr kumimoji="1" lang="en-US" altLang="ja-JP" dirty="0"/>
              <a:t>GET</a:t>
            </a:r>
            <a:r>
              <a:rPr kumimoji="1" lang="ja-JP" altLang="en-US" dirty="0"/>
              <a:t>でやってみましょう。このプログラムと</a:t>
            </a:r>
            <a:r>
              <a:rPr kumimoji="1" lang="en-US" altLang="ja-JP" dirty="0"/>
              <a:t>HTML</a:t>
            </a:r>
            <a:r>
              <a:rPr kumimoji="1" lang="ja-JP" altLang="en-US" dirty="0"/>
              <a:t>は今回の講座の最初の方でやった</a:t>
            </a:r>
            <a:r>
              <a:rPr kumimoji="1" lang="en-US" altLang="ja-JP" dirty="0"/>
              <a:t>GET</a:t>
            </a:r>
            <a:r>
              <a:rPr kumimoji="1" lang="ja-JP" altLang="en-US" dirty="0"/>
              <a:t>でテキストの内容を受け取り表示するものです。ここではそれを再利用します。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31</a:t>
            </a:fld>
            <a:endParaRPr kumimoji="1" lang="ja-JP" altLang="en-US"/>
          </a:p>
        </p:txBody>
      </p:sp>
    </p:spTree>
    <p:extLst>
      <p:ext uri="{BB962C8B-B14F-4D97-AF65-F5344CB8AC3E}">
        <p14:creationId xmlns:p14="http://schemas.microsoft.com/office/powerpoint/2010/main" val="3103095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では実行したらブラウザでアクセスして何かテキストを打ち込んで送信を押します。するとテキストが表示されます。そしてここで更新をしてみましょう。すると同じ内容が表示されることが分かります。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32</a:t>
            </a:fld>
            <a:endParaRPr kumimoji="1" lang="ja-JP" altLang="en-US"/>
          </a:p>
        </p:txBody>
      </p:sp>
    </p:spTree>
    <p:extLst>
      <p:ext uri="{BB962C8B-B14F-4D97-AF65-F5344CB8AC3E}">
        <p14:creationId xmlns:p14="http://schemas.microsoft.com/office/powerpoint/2010/main" val="23687516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では今度は</a:t>
            </a:r>
            <a:r>
              <a:rPr kumimoji="1" lang="en-US" altLang="ja-JP" dirty="0"/>
              <a:t>POST</a:t>
            </a:r>
            <a:r>
              <a:rPr kumimoji="1" lang="ja-JP" altLang="en-US" dirty="0"/>
              <a:t>です。こちらも今回の講座の最初の方で使いました</a:t>
            </a:r>
            <a:r>
              <a:rPr kumimoji="1" lang="en-US" altLang="ja-JP" dirty="0"/>
              <a:t>POST</a:t>
            </a:r>
            <a:r>
              <a:rPr kumimoji="1" lang="ja-JP" altLang="en-US" dirty="0"/>
              <a:t>でテキストを送信してそれを受け取って表示する</a:t>
            </a:r>
            <a:r>
              <a:rPr kumimoji="1" lang="en-US" altLang="ja-JP" dirty="0"/>
              <a:t>HTML</a:t>
            </a:r>
            <a:r>
              <a:rPr kumimoji="1" lang="ja-JP" altLang="en-US" dirty="0"/>
              <a:t>とプログラムです。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33</a:t>
            </a:fld>
            <a:endParaRPr kumimoji="1" lang="ja-JP" altLang="en-US"/>
          </a:p>
        </p:txBody>
      </p:sp>
    </p:spTree>
    <p:extLst>
      <p:ext uri="{BB962C8B-B14F-4D97-AF65-F5344CB8AC3E}">
        <p14:creationId xmlns:p14="http://schemas.microsoft.com/office/powerpoint/2010/main" val="67848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プログラムを実行してブラウザでアクセスしてみましょう。そしてテキストを送信します。すると今度は更新すると右下の画面のようなダイアログが表示されます。ここで再送信を押すことでようやく更新ができ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34</a:t>
            </a:fld>
            <a:endParaRPr kumimoji="1" lang="ja-JP" altLang="en-US"/>
          </a:p>
        </p:txBody>
      </p:sp>
    </p:spTree>
    <p:extLst>
      <p:ext uri="{BB962C8B-B14F-4D97-AF65-F5344CB8AC3E}">
        <p14:creationId xmlns:p14="http://schemas.microsoft.com/office/powerpoint/2010/main" val="1907171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では更新についてのまとめですが、</a:t>
            </a:r>
            <a:r>
              <a:rPr kumimoji="1" lang="en-US" altLang="ja-JP" dirty="0"/>
              <a:t>GET</a:t>
            </a:r>
            <a:r>
              <a:rPr kumimoji="1" lang="ja-JP" altLang="en-US" dirty="0"/>
              <a:t>では更新してもそのまま表示されますが、</a:t>
            </a:r>
            <a:r>
              <a:rPr kumimoji="1" lang="en-US" altLang="ja-JP" dirty="0"/>
              <a:t>POST</a:t>
            </a:r>
            <a:r>
              <a:rPr kumimoji="1" lang="ja-JP" altLang="en-US" dirty="0"/>
              <a:t>は</a:t>
            </a:r>
            <a:r>
              <a:rPr kumimoji="1" lang="en-US" altLang="ja-JP" dirty="0"/>
              <a:t>GET</a:t>
            </a:r>
            <a:r>
              <a:rPr kumimoji="1" lang="ja-JP" altLang="en-US" dirty="0"/>
              <a:t>と異なり再送信しないといけないという違いがあります。例えば何かを登録するサイトで内容を修正する際に専用のボタンなどを使って前のページに戻るなどしているのはこういった問題点への対処などが理由としてありますので</a:t>
            </a:r>
            <a:r>
              <a:rPr kumimoji="1" lang="en-US" altLang="ja-JP" dirty="0"/>
              <a:t>POST</a:t>
            </a:r>
            <a:r>
              <a:rPr kumimoji="1" lang="ja-JP" altLang="en-US" dirty="0"/>
              <a:t>で何かデータをリクエストさせるときに重要な知識となりますので覚えて活用して頂けるとより利用しやすいサービスになります。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35</a:t>
            </a:fld>
            <a:endParaRPr kumimoji="1" lang="ja-JP" altLang="en-US"/>
          </a:p>
        </p:txBody>
      </p:sp>
    </p:spTree>
    <p:extLst>
      <p:ext uri="{BB962C8B-B14F-4D97-AF65-F5344CB8AC3E}">
        <p14:creationId xmlns:p14="http://schemas.microsoft.com/office/powerpoint/2010/main" val="2512863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それでは次に特殊なテキストボックスについて説明します。まず最初は</a:t>
            </a:r>
            <a:r>
              <a:rPr kumimoji="1" lang="en-US" altLang="ja-JP" dirty="0" err="1"/>
              <a:t>textarea</a:t>
            </a:r>
            <a:r>
              <a:rPr kumimoji="1" lang="ja-JP" altLang="en-US" dirty="0"/>
              <a:t>です。</a:t>
            </a:r>
            <a:r>
              <a:rPr kumimoji="1" lang="en-US" altLang="ja-JP" dirty="0" err="1"/>
              <a:t>Textarea</a:t>
            </a:r>
            <a:r>
              <a:rPr kumimoji="1" lang="ja-JP" altLang="en-US" dirty="0"/>
              <a:t>は</a:t>
            </a:r>
            <a:r>
              <a:rPr kumimoji="1" lang="en-US" altLang="ja-JP" dirty="0"/>
              <a:t>INPUT</a:t>
            </a:r>
            <a:r>
              <a:rPr kumimoji="1" lang="ja-JP" altLang="en-US" dirty="0"/>
              <a:t>タグではなく</a:t>
            </a:r>
            <a:r>
              <a:rPr kumimoji="1" lang="en-US" altLang="ja-JP" dirty="0"/>
              <a:t>TEXTAREA</a:t>
            </a:r>
            <a:r>
              <a:rPr kumimoji="1" lang="ja-JP" altLang="en-US" dirty="0"/>
              <a:t>タグになり、</a:t>
            </a:r>
            <a:r>
              <a:rPr kumimoji="1" lang="en-US" altLang="ja-JP" dirty="0"/>
              <a:t>TEXTAREA</a:t>
            </a:r>
            <a:r>
              <a:rPr kumimoji="1" lang="ja-JP" altLang="en-US" dirty="0"/>
              <a:t>タグ内に属性として</a:t>
            </a:r>
            <a:r>
              <a:rPr kumimoji="1" lang="en-US" altLang="ja-JP" dirty="0"/>
              <a:t>name</a:t>
            </a:r>
            <a:r>
              <a:rPr kumimoji="1" lang="ja-JP" altLang="en-US" dirty="0"/>
              <a:t>が有ります。</a:t>
            </a:r>
            <a:r>
              <a:rPr kumimoji="1" lang="en-US" altLang="ja-JP" dirty="0"/>
              <a:t>TEXTAREA</a:t>
            </a:r>
            <a:r>
              <a:rPr kumimoji="1" lang="ja-JP" altLang="en-US" dirty="0"/>
              <a:t>の特徴としては</a:t>
            </a:r>
            <a:r>
              <a:rPr kumimoji="1" lang="en-US" altLang="ja-JP" dirty="0"/>
              <a:t>text</a:t>
            </a:r>
            <a:r>
              <a:rPr kumimoji="1" lang="ja-JP" altLang="en-US" dirty="0"/>
              <a:t>と異なり改行ができるので複数の行の文章を送信する事が出来ます。また、送信された文章をそのまま反映させるには第</a:t>
            </a:r>
            <a:r>
              <a:rPr kumimoji="1" lang="en-US" altLang="ja-JP" dirty="0"/>
              <a:t>1</a:t>
            </a:r>
            <a:r>
              <a:rPr kumimoji="1" lang="ja-JP" altLang="en-US" dirty="0"/>
              <a:t>回でもやりました改行コードを反映する</a:t>
            </a:r>
            <a:r>
              <a:rPr kumimoji="1" lang="en-US" altLang="ja-JP" dirty="0"/>
              <a:t>PRE</a:t>
            </a:r>
            <a:r>
              <a:rPr kumimoji="1" lang="ja-JP" altLang="en-US" dirty="0"/>
              <a:t>タグを使用します。あと、注意点として</a:t>
            </a:r>
            <a:r>
              <a:rPr kumimoji="1" lang="en-US" altLang="ja-JP" dirty="0"/>
              <a:t>TEXTAREA</a:t>
            </a:r>
            <a:r>
              <a:rPr kumimoji="1" lang="ja-JP" altLang="en-US" dirty="0"/>
              <a:t>タグは</a:t>
            </a:r>
            <a:r>
              <a:rPr kumimoji="1" lang="en-US" altLang="ja-JP" dirty="0"/>
              <a:t>INPUT</a:t>
            </a:r>
            <a:r>
              <a:rPr kumimoji="1" lang="ja-JP" altLang="en-US" dirty="0"/>
              <a:t>タグと異なり終端タグを使う必要があります。開始タグと終端タグの中に文字列を入れると、その内容が</a:t>
            </a:r>
            <a:r>
              <a:rPr kumimoji="1" lang="en-US" altLang="ja-JP" dirty="0" err="1"/>
              <a:t>textarea</a:t>
            </a:r>
            <a:r>
              <a:rPr kumimoji="1" lang="ja-JP" altLang="en-US" dirty="0"/>
              <a:t>の中に入りますので終端タグがあることに注意してください。</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36</a:t>
            </a:fld>
            <a:endParaRPr kumimoji="1" lang="ja-JP" altLang="en-US"/>
          </a:p>
        </p:txBody>
      </p:sp>
    </p:spTree>
    <p:extLst>
      <p:ext uri="{BB962C8B-B14F-4D97-AF65-F5344CB8AC3E}">
        <p14:creationId xmlns:p14="http://schemas.microsoft.com/office/powerpoint/2010/main" val="291047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それでは実際に</a:t>
            </a:r>
            <a:r>
              <a:rPr kumimoji="1" lang="en-US" altLang="ja-JP" dirty="0" err="1"/>
              <a:t>textarea</a:t>
            </a:r>
            <a:r>
              <a:rPr kumimoji="1" lang="ja-JP" altLang="en-US" dirty="0"/>
              <a:t>を使ったサービスを実装してみましょう。プログラムとしてテキストの内容を受け取る方法は</a:t>
            </a:r>
            <a:r>
              <a:rPr kumimoji="1" lang="en-US" altLang="ja-JP" dirty="0"/>
              <a:t>text</a:t>
            </a:r>
            <a:r>
              <a:rPr kumimoji="1" lang="ja-JP" altLang="en-US" dirty="0"/>
              <a:t>の時と同じになりますが、表示させるときは受け取った内容の前後に</a:t>
            </a:r>
            <a:r>
              <a:rPr kumimoji="1" lang="en-US" altLang="ja-JP" dirty="0"/>
              <a:t>PRE</a:t>
            </a:r>
            <a:r>
              <a:rPr kumimoji="1" lang="ja-JP" altLang="en-US" dirty="0"/>
              <a:t>タグを使用しましょう。</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37</a:t>
            </a:fld>
            <a:endParaRPr kumimoji="1" lang="ja-JP" altLang="en-US"/>
          </a:p>
        </p:txBody>
      </p:sp>
    </p:spTree>
    <p:extLst>
      <p:ext uri="{BB962C8B-B14F-4D97-AF65-F5344CB8AC3E}">
        <p14:creationId xmlns:p14="http://schemas.microsoft.com/office/powerpoint/2010/main" val="1000442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HTML</a:t>
            </a:r>
            <a:r>
              <a:rPr kumimoji="1" lang="ja-JP" altLang="en-US" dirty="0"/>
              <a:t>のコードはこのようになります。</a:t>
            </a:r>
            <a:r>
              <a:rPr kumimoji="1" lang="en-US" altLang="ja-JP" dirty="0"/>
              <a:t>FORM</a:t>
            </a:r>
            <a:r>
              <a:rPr kumimoji="1" lang="ja-JP" altLang="en-US" dirty="0"/>
              <a:t>タグの中に</a:t>
            </a:r>
            <a:r>
              <a:rPr kumimoji="1" lang="en-US" altLang="ja-JP" dirty="0" err="1"/>
              <a:t>textarea</a:t>
            </a:r>
            <a:r>
              <a:rPr kumimoji="1" lang="ja-JP" altLang="en-US" dirty="0"/>
              <a:t>タグを使います。また、先ほども触れましたが</a:t>
            </a:r>
            <a:r>
              <a:rPr kumimoji="1" lang="en-US" altLang="ja-JP" dirty="0" err="1"/>
              <a:t>textarea</a:t>
            </a:r>
            <a:r>
              <a:rPr kumimoji="1" lang="ja-JP" altLang="en-US" dirty="0"/>
              <a:t>タグでは終端タグがありますのでそこに注意してください。</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38</a:t>
            </a:fld>
            <a:endParaRPr kumimoji="1" lang="ja-JP" altLang="en-US"/>
          </a:p>
        </p:txBody>
      </p:sp>
    </p:spTree>
    <p:extLst>
      <p:ext uri="{BB962C8B-B14F-4D97-AF65-F5344CB8AC3E}">
        <p14:creationId xmlns:p14="http://schemas.microsoft.com/office/powerpoint/2010/main" val="1304697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装をし終えましたら実行してブラウザでアクセスしてみましょう。すると今度は複数行入力できるテキストボックスが表示されていることが分かります。ここに内容を入力して送信をすると入力した内容がそのまま表示され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39</a:t>
            </a:fld>
            <a:endParaRPr kumimoji="1" lang="ja-JP" altLang="en-US"/>
          </a:p>
        </p:txBody>
      </p:sp>
    </p:spTree>
    <p:extLst>
      <p:ext uri="{BB962C8B-B14F-4D97-AF65-F5344CB8AC3E}">
        <p14:creationId xmlns:p14="http://schemas.microsoft.com/office/powerpoint/2010/main" val="2971942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ではデータの送信に使う技術について厳密にはもっと多くありますが、この講座では二つを学びます。まず一つ目は</a:t>
            </a:r>
            <a:r>
              <a:rPr kumimoji="1" lang="en-US" altLang="ja-JP" dirty="0"/>
              <a:t>GET</a:t>
            </a:r>
            <a:r>
              <a:rPr kumimoji="1" lang="ja-JP" altLang="en-US" dirty="0"/>
              <a:t>です。これはページにアクセスして情報やリソースを取得することが目的になります。例えば検索結果やブログページなんかが分かりやすい例です。次に</a:t>
            </a:r>
            <a:r>
              <a:rPr kumimoji="1" lang="en-US" altLang="ja-JP" dirty="0"/>
              <a:t>POST</a:t>
            </a:r>
            <a:r>
              <a:rPr kumimoji="1" lang="ja-JP" altLang="en-US" dirty="0"/>
              <a:t>で、厳密には情報やリソースを作るものですが、他にも更新や削除などをするためにデータを送信するものになります。分かりやすい例としては会員登録する時の送信や</a:t>
            </a:r>
            <a:r>
              <a:rPr kumimoji="1" lang="en-US" altLang="ja-JP" dirty="0"/>
              <a:t>SNS</a:t>
            </a:r>
            <a:r>
              <a:rPr kumimoji="1" lang="ja-JP" altLang="en-US" dirty="0"/>
              <a:t>のメッセージ送信、あるいはファイルの送信などが有ります。本来、データの更新は</a:t>
            </a:r>
            <a:r>
              <a:rPr kumimoji="1" lang="en-US" altLang="ja-JP" dirty="0"/>
              <a:t>PUT</a:t>
            </a:r>
            <a:r>
              <a:rPr kumimoji="1" lang="ja-JP" altLang="en-US" dirty="0"/>
              <a:t>、削除は</a:t>
            </a:r>
            <a:r>
              <a:rPr kumimoji="1" lang="en-US" altLang="ja-JP" dirty="0"/>
              <a:t>DELETE</a:t>
            </a:r>
            <a:r>
              <a:rPr kumimoji="1" lang="ja-JP" altLang="en-US" dirty="0"/>
              <a:t>というものがありますがこの講座では</a:t>
            </a:r>
            <a:r>
              <a:rPr kumimoji="1" lang="en-US" altLang="ja-JP" dirty="0"/>
              <a:t>GET</a:t>
            </a:r>
            <a:r>
              <a:rPr kumimoji="1" lang="ja-JP" altLang="en-US" dirty="0"/>
              <a:t>と</a:t>
            </a:r>
            <a:r>
              <a:rPr kumimoji="1" lang="en-US" altLang="ja-JP" dirty="0"/>
              <a:t>POST</a:t>
            </a:r>
            <a:r>
              <a:rPr kumimoji="1" lang="ja-JP" altLang="en-US" dirty="0"/>
              <a:t>に分けて学習していきます。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4</a:t>
            </a:fld>
            <a:endParaRPr kumimoji="1" lang="ja-JP" altLang="en-US"/>
          </a:p>
        </p:txBody>
      </p:sp>
    </p:spTree>
    <p:extLst>
      <p:ext uri="{BB962C8B-B14F-4D97-AF65-F5344CB8AC3E}">
        <p14:creationId xmlns:p14="http://schemas.microsoft.com/office/powerpoint/2010/main" val="1393438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内容を限定するテキストボックスについて説明します。テキストボックスは基本的にどのような改行を除けばだいたいの内容を送ることができますが、それゆえのミスが起こることが有ります。ここではそれを防止する内容になります。やり方としては</a:t>
            </a:r>
            <a:r>
              <a:rPr kumimoji="1" lang="en-US" altLang="ja-JP" dirty="0"/>
              <a:t>input</a:t>
            </a:r>
            <a:r>
              <a:rPr kumimoji="1" lang="ja-JP" altLang="en-US" dirty="0"/>
              <a:t>タグの属性の</a:t>
            </a:r>
            <a:r>
              <a:rPr kumimoji="1" lang="en-US" altLang="ja-JP" dirty="0"/>
              <a:t>type</a:t>
            </a:r>
            <a:r>
              <a:rPr kumimoji="1" lang="ja-JP" altLang="en-US" dirty="0"/>
              <a:t>で</a:t>
            </a:r>
            <a:r>
              <a:rPr kumimoji="1" lang="en-US" altLang="ja-JP" dirty="0"/>
              <a:t>text</a:t>
            </a:r>
            <a:r>
              <a:rPr kumimoji="1" lang="ja-JP" altLang="en-US" dirty="0"/>
              <a:t>以外でテキストボックスの表示を行います。ただ、データの受け取り方は普通にテキストボックスと同じになります。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40</a:t>
            </a:fld>
            <a:endParaRPr kumimoji="1" lang="ja-JP" altLang="en-US"/>
          </a:p>
        </p:txBody>
      </p:sp>
    </p:spTree>
    <p:extLst>
      <p:ext uri="{BB962C8B-B14F-4D97-AF65-F5344CB8AC3E}">
        <p14:creationId xmlns:p14="http://schemas.microsoft.com/office/powerpoint/2010/main" val="4256698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ここでは</a:t>
            </a:r>
            <a:r>
              <a:rPr kumimoji="1" lang="en-US" altLang="ja-JP" dirty="0"/>
              <a:t>3</a:t>
            </a:r>
            <a:r>
              <a:rPr kumimoji="1" lang="ja-JP" altLang="en-US" dirty="0"/>
              <a:t>種類を紹介します。まず</a:t>
            </a:r>
            <a:r>
              <a:rPr kumimoji="1" lang="en-US" altLang="ja-JP" dirty="0"/>
              <a:t>type=num</a:t>
            </a:r>
            <a:r>
              <a:rPr kumimoji="1" lang="ja-JP" altLang="en-US" dirty="0"/>
              <a:t>とすると数値以外を入力して送信しようとすると送信がされません。次に</a:t>
            </a:r>
            <a:r>
              <a:rPr kumimoji="1" lang="en-US" altLang="ja-JP" dirty="0"/>
              <a:t>type=email</a:t>
            </a:r>
            <a:r>
              <a:rPr kumimoji="1" lang="ja-JP" altLang="en-US" dirty="0"/>
              <a:t>とするとテキストの中身がメールの書式じゃないと送信がされなくなります。もう一つ、</a:t>
            </a:r>
            <a:r>
              <a:rPr kumimoji="1" lang="en-US" altLang="ja-JP" dirty="0"/>
              <a:t>type=date</a:t>
            </a:r>
            <a:r>
              <a:rPr kumimoji="1" lang="ja-JP" altLang="en-US" dirty="0"/>
              <a:t>とするとカレンダーが表示されてその年月日を選択して送信することができます。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41</a:t>
            </a:fld>
            <a:endParaRPr kumimoji="1" lang="ja-JP" altLang="en-US"/>
          </a:p>
        </p:txBody>
      </p:sp>
    </p:spTree>
    <p:extLst>
      <p:ext uri="{BB962C8B-B14F-4D97-AF65-F5344CB8AC3E}">
        <p14:creationId xmlns:p14="http://schemas.microsoft.com/office/powerpoint/2010/main" val="622238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データの有無の確認をします。ここまで作成したサーバ側のプログラムは必ずデータを送られることを前提にプログラムを組んでいましたが、実際は必ず送られてくる訳ではありません。ここで送られないとサーバ側でエラーを起こします。そこで、送信されたかどうかをチェックするプログラムを作る必要があります。また、変数の存在のチェックで存在していたらサービスを変えるなどで機能性を良くするなどもでき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42</a:t>
            </a:fld>
            <a:endParaRPr kumimoji="1" lang="ja-JP" altLang="en-US"/>
          </a:p>
        </p:txBody>
      </p:sp>
    </p:spTree>
    <p:extLst>
      <p:ext uri="{BB962C8B-B14F-4D97-AF65-F5344CB8AC3E}">
        <p14:creationId xmlns:p14="http://schemas.microsoft.com/office/powerpoint/2010/main" val="4097878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では実際にデータが送られたかどうかを確かめるプログラムを作ってみましょう。ここでは今回の講座の序盤で作りました</a:t>
            </a:r>
            <a:r>
              <a:rPr kumimoji="1" lang="en-US" altLang="ja-JP" dirty="0"/>
              <a:t>GET</a:t>
            </a:r>
            <a:r>
              <a:rPr kumimoji="1" lang="ja-JP" altLang="en-US" dirty="0"/>
              <a:t>でテキストを送信するプログラムと</a:t>
            </a:r>
            <a:r>
              <a:rPr kumimoji="1" lang="en-US" altLang="ja-JP" dirty="0"/>
              <a:t>HTML</a:t>
            </a:r>
            <a:r>
              <a:rPr kumimoji="1" lang="ja-JP" altLang="en-US" dirty="0"/>
              <a:t>を使いますが、プログラムに対してこのように変更を行います。こちらにありますプログラムですと</a:t>
            </a:r>
            <a:r>
              <a:rPr kumimoji="1" lang="en-US" altLang="ja-JP" dirty="0"/>
              <a:t>12</a:t>
            </a:r>
            <a:r>
              <a:rPr kumimoji="1" lang="ja-JP" altLang="en-US" dirty="0"/>
              <a:t>行目に</a:t>
            </a:r>
            <a:r>
              <a:rPr kumimoji="1" lang="en-US" altLang="ja-JP" dirty="0"/>
              <a:t>if</a:t>
            </a:r>
            <a:r>
              <a:rPr kumimoji="1" lang="ja-JP" altLang="en-US" dirty="0"/>
              <a:t>文を使ってデータの存在の有無を確かめます。ここで</a:t>
            </a:r>
            <a:r>
              <a:rPr kumimoji="1" lang="en-US" altLang="ja-JP" dirty="0"/>
              <a:t>True</a:t>
            </a:r>
            <a:r>
              <a:rPr kumimoji="1" lang="ja-JP" altLang="en-US" dirty="0"/>
              <a:t>なら変数が送られているためそのまま表示します。しかし変数が無い場合は</a:t>
            </a:r>
            <a:r>
              <a:rPr kumimoji="1" lang="en-US" altLang="ja-JP" dirty="0"/>
              <a:t>else</a:t>
            </a:r>
            <a:r>
              <a:rPr kumimoji="1" lang="ja-JP" altLang="en-US" dirty="0"/>
              <a:t>の方で「テキストは送信されていない」と表示しましょう。</a:t>
            </a:r>
            <a:endParaRPr kumimoji="1" lang="en-US" altLang="ja-JP" dirty="0"/>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43</a:t>
            </a:fld>
            <a:endParaRPr kumimoji="1" lang="ja-JP" altLang="en-US"/>
          </a:p>
        </p:txBody>
      </p:sp>
    </p:spTree>
    <p:extLst>
      <p:ext uri="{BB962C8B-B14F-4D97-AF65-F5344CB8AC3E}">
        <p14:creationId xmlns:p14="http://schemas.microsoft.com/office/powerpoint/2010/main" val="26334092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それでは実際に実行してテキストを送信します。データが有る場合はこのように内容が表示されます。ここで</a:t>
            </a:r>
            <a:r>
              <a:rPr kumimoji="1" lang="en-US" altLang="ja-JP" dirty="0"/>
              <a:t>URL</a:t>
            </a:r>
            <a:r>
              <a:rPr kumimoji="1" lang="ja-JP" altLang="en-US" dirty="0"/>
              <a:t>の方でクエスチョンマークから先を取り除いてアクセスしてみましょう。すると今度はテキストは送信されていないと表示されます。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44</a:t>
            </a:fld>
            <a:endParaRPr kumimoji="1" lang="ja-JP" altLang="en-US"/>
          </a:p>
        </p:txBody>
      </p:sp>
    </p:spTree>
    <p:extLst>
      <p:ext uri="{BB962C8B-B14F-4D97-AF65-F5344CB8AC3E}">
        <p14:creationId xmlns:p14="http://schemas.microsoft.com/office/powerpoint/2010/main" val="98821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それでは次にリクエストでファイルの送信です。これは</a:t>
            </a:r>
            <a:r>
              <a:rPr kumimoji="1" lang="en-US" altLang="ja-JP" dirty="0"/>
              <a:t>GET</a:t>
            </a:r>
            <a:r>
              <a:rPr kumimoji="1" lang="ja-JP" altLang="en-US" dirty="0"/>
              <a:t>ではできず</a:t>
            </a:r>
            <a:r>
              <a:rPr kumimoji="1" lang="en-US" altLang="ja-JP" dirty="0"/>
              <a:t>POST</a:t>
            </a:r>
            <a:r>
              <a:rPr kumimoji="1" lang="ja-JP" altLang="en-US" dirty="0"/>
              <a:t>での実装になります。</a:t>
            </a:r>
            <a:r>
              <a:rPr kumimoji="1" lang="en-US" altLang="ja-JP" dirty="0"/>
              <a:t>HTML</a:t>
            </a:r>
            <a:r>
              <a:rPr kumimoji="1" lang="ja-JP" altLang="en-US" dirty="0"/>
              <a:t>では</a:t>
            </a:r>
            <a:r>
              <a:rPr kumimoji="1" lang="en-US" altLang="ja-JP" dirty="0"/>
              <a:t>input</a:t>
            </a:r>
            <a:r>
              <a:rPr kumimoji="1" lang="ja-JP" altLang="en-US" dirty="0"/>
              <a:t>タグの属性の</a:t>
            </a:r>
            <a:r>
              <a:rPr kumimoji="1" lang="en-US" altLang="ja-JP" dirty="0"/>
              <a:t>type</a:t>
            </a:r>
            <a:r>
              <a:rPr kumimoji="1" lang="ja-JP" altLang="en-US" dirty="0"/>
              <a:t>を</a:t>
            </a:r>
            <a:r>
              <a:rPr kumimoji="1" lang="en-US" altLang="ja-JP" dirty="0"/>
              <a:t>file</a:t>
            </a:r>
            <a:r>
              <a:rPr kumimoji="1" lang="ja-JP" altLang="en-US" dirty="0"/>
              <a:t>にすることと、</a:t>
            </a:r>
            <a:r>
              <a:rPr kumimoji="1" lang="en-US" altLang="ja-JP" dirty="0"/>
              <a:t>FORM</a:t>
            </a:r>
            <a:r>
              <a:rPr kumimoji="1" lang="ja-JP" altLang="en-US" dirty="0"/>
              <a:t>タグで今まで使っていませんでしたが、もう一つ属性に</a:t>
            </a:r>
            <a:r>
              <a:rPr kumimoji="1" lang="en-US" altLang="ja-JP" dirty="0" err="1"/>
              <a:t>enctype</a:t>
            </a:r>
            <a:r>
              <a:rPr kumimoji="1" lang="ja-JP" altLang="en-US" dirty="0"/>
              <a:t>にマルチパートスラッシュフォームデータと入れます。これで</a:t>
            </a:r>
            <a:r>
              <a:rPr kumimoji="1" lang="en-US" altLang="ja-JP" dirty="0"/>
              <a:t>HTML</a:t>
            </a:r>
            <a:r>
              <a:rPr kumimoji="1" lang="ja-JP" altLang="en-US" dirty="0"/>
              <a:t>からファイル送信できるようになります。それと</a:t>
            </a:r>
            <a:r>
              <a:rPr kumimoji="1" lang="en-US" altLang="ja-JP" dirty="0"/>
              <a:t>INPUT</a:t>
            </a:r>
            <a:r>
              <a:rPr kumimoji="1" lang="ja-JP" altLang="en-US" dirty="0"/>
              <a:t>タグ内で属性の</a:t>
            </a:r>
            <a:r>
              <a:rPr kumimoji="1" lang="en-US" altLang="ja-JP" dirty="0"/>
              <a:t>accept</a:t>
            </a:r>
            <a:r>
              <a:rPr kumimoji="1" lang="ja-JP" altLang="en-US" dirty="0"/>
              <a:t>にファイルの種類を登録することで操作側には指定された形式のファイルのみを選ばせることができます。また、サーバ側では保存先や保存時のファイル名を任意で行うことができます。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45</a:t>
            </a:fld>
            <a:endParaRPr kumimoji="1" lang="ja-JP" altLang="en-US"/>
          </a:p>
        </p:txBody>
      </p:sp>
    </p:spTree>
    <p:extLst>
      <p:ext uri="{BB962C8B-B14F-4D97-AF65-F5344CB8AC3E}">
        <p14:creationId xmlns:p14="http://schemas.microsoft.com/office/powerpoint/2010/main" val="21278293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それでは実際にファイルを送信するコードを書いてみましょう。まず</a:t>
            </a:r>
            <a:r>
              <a:rPr kumimoji="1" lang="en-US" altLang="ja-JP" dirty="0"/>
              <a:t>HTML</a:t>
            </a:r>
            <a:r>
              <a:rPr kumimoji="1" lang="ja-JP" altLang="en-US" dirty="0"/>
              <a:t>です。</a:t>
            </a:r>
            <a:r>
              <a:rPr kumimoji="1" lang="en-US" altLang="ja-JP" dirty="0"/>
              <a:t>Method</a:t>
            </a:r>
            <a:r>
              <a:rPr kumimoji="1" lang="ja-JP" altLang="en-US" dirty="0"/>
              <a:t>は</a:t>
            </a:r>
            <a:r>
              <a:rPr kumimoji="1" lang="en-US" altLang="ja-JP" dirty="0"/>
              <a:t>POST</a:t>
            </a:r>
            <a:r>
              <a:rPr kumimoji="1" lang="ja-JP" altLang="en-US" dirty="0"/>
              <a:t>にして</a:t>
            </a:r>
            <a:r>
              <a:rPr kumimoji="1" lang="en-US" altLang="ja-JP" dirty="0" err="1"/>
              <a:t>enctype</a:t>
            </a:r>
            <a:r>
              <a:rPr kumimoji="1" lang="ja-JP" altLang="en-US" dirty="0"/>
              <a:t>にマルチパートフォームデータと入れます。そして</a:t>
            </a:r>
            <a:r>
              <a:rPr kumimoji="1" lang="en-US" altLang="ja-JP" dirty="0"/>
              <a:t>INPUT</a:t>
            </a:r>
            <a:r>
              <a:rPr kumimoji="1" lang="ja-JP" altLang="en-US" dirty="0"/>
              <a:t>タグですが</a:t>
            </a:r>
            <a:r>
              <a:rPr kumimoji="1" lang="en-US" altLang="ja-JP" dirty="0"/>
              <a:t>type</a:t>
            </a:r>
            <a:r>
              <a:rPr kumimoji="1" lang="ja-JP" altLang="en-US" dirty="0"/>
              <a:t>をファイルにして</a:t>
            </a:r>
            <a:r>
              <a:rPr kumimoji="1" lang="en-US" altLang="ja-JP" dirty="0"/>
              <a:t>accept</a:t>
            </a:r>
            <a:r>
              <a:rPr kumimoji="1" lang="ja-JP" altLang="en-US" dirty="0"/>
              <a:t>を</a:t>
            </a:r>
            <a:r>
              <a:rPr kumimoji="1" lang="en-US" altLang="ja-JP" dirty="0"/>
              <a:t>.csv</a:t>
            </a:r>
            <a:r>
              <a:rPr kumimoji="1" lang="ja-JP" altLang="en-US" dirty="0"/>
              <a:t>にして</a:t>
            </a:r>
            <a:r>
              <a:rPr kumimoji="1" lang="en-US" altLang="ja-JP" dirty="0"/>
              <a:t>CSV</a:t>
            </a:r>
            <a:r>
              <a:rPr kumimoji="1" lang="ja-JP" altLang="en-US" dirty="0"/>
              <a:t>ファイルのみを選べるようにします。あと</a:t>
            </a:r>
            <a:r>
              <a:rPr kumimoji="1" lang="en-US" altLang="ja-JP" dirty="0"/>
              <a:t>name</a:t>
            </a:r>
            <a:r>
              <a:rPr kumimoji="1" lang="ja-JP" altLang="en-US" dirty="0"/>
              <a:t>は次のスライドのプログラムに合わせて</a:t>
            </a:r>
            <a:r>
              <a:rPr kumimoji="1" lang="en-US" altLang="ja-JP" dirty="0"/>
              <a:t>file</a:t>
            </a:r>
            <a:r>
              <a:rPr kumimoji="1" lang="ja-JP" altLang="en-US" dirty="0"/>
              <a:t>という名前にしましょう。</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46</a:t>
            </a:fld>
            <a:endParaRPr kumimoji="1" lang="ja-JP" altLang="en-US"/>
          </a:p>
        </p:txBody>
      </p:sp>
    </p:spTree>
    <p:extLst>
      <p:ext uri="{BB962C8B-B14F-4D97-AF65-F5344CB8AC3E}">
        <p14:creationId xmlns:p14="http://schemas.microsoft.com/office/powerpoint/2010/main" val="20222784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次にこちらがファイルを受信する事を含めたプログラムです。セキュリティ面を考慮して</a:t>
            </a:r>
            <a:r>
              <a:rPr kumimoji="1" lang="en-US" altLang="ja-JP" dirty="0"/>
              <a:t>2</a:t>
            </a:r>
            <a:r>
              <a:rPr kumimoji="1" lang="ja-JP" altLang="en-US" dirty="0"/>
              <a:t>行目のライブラリをインポートして</a:t>
            </a:r>
            <a:r>
              <a:rPr kumimoji="1" lang="en-US" altLang="ja-JP" dirty="0"/>
              <a:t>23</a:t>
            </a:r>
            <a:r>
              <a:rPr kumimoji="1" lang="ja-JP" altLang="en-US" dirty="0"/>
              <a:t>行目で活用します。ここで、プログラムの内容ですが、まず</a:t>
            </a:r>
            <a:r>
              <a:rPr kumimoji="1" lang="en-US" altLang="ja-JP" dirty="0"/>
              <a:t>17</a:t>
            </a:r>
            <a:r>
              <a:rPr kumimoji="1" lang="ja-JP" altLang="en-US" dirty="0"/>
              <a:t>行目はファイルが送信されているかどうかを確認します。送信されていなかった場合は「ファイルは送信されていません」とレスポンスを送ります。ここで</a:t>
            </a:r>
            <a:r>
              <a:rPr kumimoji="1" lang="en-US" altLang="ja-JP" dirty="0"/>
              <a:t>19</a:t>
            </a:r>
            <a:r>
              <a:rPr kumimoji="1" lang="ja-JP" altLang="en-US" dirty="0"/>
              <a:t>行目ではファイルが送信されていると分かったため</a:t>
            </a:r>
            <a:r>
              <a:rPr kumimoji="1" lang="en-US" altLang="ja-JP" dirty="0"/>
              <a:t>file</a:t>
            </a:r>
            <a:r>
              <a:rPr kumimoji="1" lang="ja-JP" altLang="en-US" dirty="0"/>
              <a:t>という変数にリクエストで受け取ったファイルのデータを格納します。次に</a:t>
            </a:r>
            <a:r>
              <a:rPr kumimoji="1" lang="en-US" altLang="ja-JP" dirty="0"/>
              <a:t>20</a:t>
            </a:r>
            <a:r>
              <a:rPr kumimoji="1" lang="ja-JP" altLang="en-US" dirty="0"/>
              <a:t>行目ではファイル名があるかどうかを確認します。ついで</a:t>
            </a:r>
            <a:r>
              <a:rPr kumimoji="1" lang="en-US" altLang="ja-JP" dirty="0"/>
              <a:t>22</a:t>
            </a:r>
            <a:r>
              <a:rPr kumimoji="1" lang="ja-JP" altLang="en-US" dirty="0"/>
              <a:t>行目ではファイル名に拡張子が有り、かつピリオド以降が許可されている形式かを判定します。それらが大丈夫だったら</a:t>
            </a:r>
            <a:r>
              <a:rPr kumimoji="1" lang="en-US" altLang="ja-JP" dirty="0"/>
              <a:t>24</a:t>
            </a:r>
            <a:r>
              <a:rPr kumimoji="1" lang="ja-JP" altLang="en-US" dirty="0"/>
              <a:t>行目にて</a:t>
            </a:r>
            <a:r>
              <a:rPr kumimoji="1" lang="en-US" altLang="ja-JP" dirty="0"/>
              <a:t>23</a:t>
            </a:r>
            <a:r>
              <a:rPr kumimoji="1" lang="ja-JP" altLang="en-US" dirty="0"/>
              <a:t>行目でセキュリティに考慮したファイル名で内容を保存します。ファイルの保存はこのように手順を踏み安全に保存する必要があります。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47</a:t>
            </a:fld>
            <a:endParaRPr kumimoji="1" lang="ja-JP" altLang="en-US"/>
          </a:p>
        </p:txBody>
      </p:sp>
    </p:spTree>
    <p:extLst>
      <p:ext uri="{BB962C8B-B14F-4D97-AF65-F5344CB8AC3E}">
        <p14:creationId xmlns:p14="http://schemas.microsoft.com/office/powerpoint/2010/main" val="21915798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では任意のフォルダにこのように</a:t>
            </a:r>
            <a:r>
              <a:rPr kumimoji="1" lang="en-US" altLang="ja-JP" dirty="0"/>
              <a:t>csv</a:t>
            </a:r>
            <a:r>
              <a:rPr kumimoji="1" lang="ja-JP" altLang="en-US" dirty="0"/>
              <a:t>ファイルとエクセルファイルを作ってください。</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48</a:t>
            </a:fld>
            <a:endParaRPr kumimoji="1" lang="ja-JP" altLang="en-US"/>
          </a:p>
        </p:txBody>
      </p:sp>
    </p:spTree>
    <p:extLst>
      <p:ext uri="{BB962C8B-B14F-4D97-AF65-F5344CB8AC3E}">
        <p14:creationId xmlns:p14="http://schemas.microsoft.com/office/powerpoint/2010/main" val="28916897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これで先ほどのプログラムを実行してブラウザでアクセスしてみます。参照ボタンを押すと</a:t>
            </a:r>
            <a:r>
              <a:rPr kumimoji="1" lang="en-US" altLang="ja-JP" dirty="0"/>
              <a:t>csv</a:t>
            </a:r>
            <a:r>
              <a:rPr kumimoji="1" lang="ja-JP" altLang="en-US" dirty="0"/>
              <a:t>ファイルしか表示されていない事が分かります。これで選択して送信すると保存完了と表示されます。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49</a:t>
            </a:fld>
            <a:endParaRPr kumimoji="1" lang="ja-JP" altLang="en-US"/>
          </a:p>
        </p:txBody>
      </p:sp>
    </p:spTree>
    <p:extLst>
      <p:ext uri="{BB962C8B-B14F-4D97-AF65-F5344CB8AC3E}">
        <p14:creationId xmlns:p14="http://schemas.microsoft.com/office/powerpoint/2010/main" val="1820673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a:t>GET</a:t>
            </a:r>
            <a:r>
              <a:rPr kumimoji="1" lang="ja-JP" altLang="en-US" dirty="0"/>
              <a:t>と</a:t>
            </a:r>
            <a:r>
              <a:rPr kumimoji="1" lang="en-US" altLang="ja-JP" dirty="0"/>
              <a:t>POST</a:t>
            </a:r>
            <a:r>
              <a:rPr kumimoji="1" lang="ja-JP" altLang="en-US" dirty="0"/>
              <a:t>の違いを説明します。まずデータの場所の違いを説明します。</a:t>
            </a:r>
            <a:r>
              <a:rPr kumimoji="1" lang="en-US" altLang="ja-JP" dirty="0"/>
              <a:t>GET</a:t>
            </a:r>
            <a:r>
              <a:rPr kumimoji="1" lang="ja-JP" altLang="en-US" dirty="0"/>
              <a:t>については例えば検索サイトで何かキーワードを検索すると</a:t>
            </a:r>
            <a:r>
              <a:rPr kumimoji="1" lang="en-US" altLang="ja-JP" dirty="0"/>
              <a:t>URL</a:t>
            </a:r>
            <a:r>
              <a:rPr kumimoji="1" lang="ja-JP" altLang="en-US" dirty="0"/>
              <a:t>の末尾にデータがあります。よく見てみると</a:t>
            </a:r>
            <a:r>
              <a:rPr kumimoji="1" lang="en-US" altLang="ja-JP" dirty="0"/>
              <a:t>URL</a:t>
            </a:r>
            <a:r>
              <a:rPr kumimoji="1" lang="ja-JP" altLang="en-US" dirty="0"/>
              <a:t>の文字列の後にクエスチョンマークがあり、そこに変数名と値が入っているのが分かると思います。では</a:t>
            </a:r>
            <a:r>
              <a:rPr kumimoji="1" lang="en-US" altLang="ja-JP" dirty="0"/>
              <a:t>POST</a:t>
            </a:r>
            <a:r>
              <a:rPr kumimoji="1" lang="ja-JP" altLang="en-US" dirty="0"/>
              <a:t>はどうなっているかについてですが、これについてはブラウザで確認するのが難しいのですが、厳密な事を言えば</a:t>
            </a:r>
            <a:r>
              <a:rPr kumimoji="1" lang="en-US" altLang="ja-JP" dirty="0"/>
              <a:t>HTML</a:t>
            </a:r>
            <a:r>
              <a:rPr kumimoji="1" lang="ja-JP" altLang="en-US" dirty="0"/>
              <a:t>にもヘッダとボディがあるように</a:t>
            </a:r>
            <a:r>
              <a:rPr kumimoji="1" lang="en-US" altLang="ja-JP" dirty="0"/>
              <a:t>web</a:t>
            </a:r>
            <a:r>
              <a:rPr kumimoji="1" lang="ja-JP" altLang="en-US" dirty="0"/>
              <a:t>での通信には</a:t>
            </a:r>
            <a:r>
              <a:rPr kumimoji="1" lang="en-US" altLang="ja-JP" dirty="0"/>
              <a:t>HTTP</a:t>
            </a:r>
            <a:r>
              <a:rPr kumimoji="1" lang="ja-JP" altLang="en-US" dirty="0"/>
              <a:t>通信という方法を取っており、その</a:t>
            </a:r>
            <a:r>
              <a:rPr kumimoji="1" lang="en-US" altLang="ja-JP" dirty="0"/>
              <a:t>HTTP</a:t>
            </a:r>
            <a:r>
              <a:rPr kumimoji="1" lang="ja-JP" altLang="en-US" dirty="0"/>
              <a:t>のボディに情報が入っています。もし実際に見てみたい方はパケットキャプチャソフトなどを使ってみるとデータを見ることができます。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5</a:t>
            </a:fld>
            <a:endParaRPr kumimoji="1" lang="ja-JP" altLang="en-US"/>
          </a:p>
        </p:txBody>
      </p:sp>
    </p:spTree>
    <p:extLst>
      <p:ext uri="{BB962C8B-B14F-4D97-AF65-F5344CB8AC3E}">
        <p14:creationId xmlns:p14="http://schemas.microsoft.com/office/powerpoint/2010/main" val="6076763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では送られたファイルを見てみましょう。保存先に選んだパスにエクスプローラーでアクセスしてみます。するとこのようにファイルが保存されています。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50</a:t>
            </a:fld>
            <a:endParaRPr kumimoji="1" lang="ja-JP" altLang="en-US"/>
          </a:p>
        </p:txBody>
      </p:sp>
    </p:spTree>
    <p:extLst>
      <p:ext uri="{BB962C8B-B14F-4D97-AF65-F5344CB8AC3E}">
        <p14:creationId xmlns:p14="http://schemas.microsoft.com/office/powerpoint/2010/main" val="13103072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次に何もファイルを選ばないで送信を押した場合ですが、その場合はこのようにファイルは送信されていない旨が表示されます。このように手順を踏んで保存をすることでユーザにエラーを見せずにサービスを運用でき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51</a:t>
            </a:fld>
            <a:endParaRPr kumimoji="1" lang="ja-JP" altLang="en-US"/>
          </a:p>
        </p:txBody>
      </p:sp>
    </p:spTree>
    <p:extLst>
      <p:ext uri="{BB962C8B-B14F-4D97-AF65-F5344CB8AC3E}">
        <p14:creationId xmlns:p14="http://schemas.microsoft.com/office/powerpoint/2010/main" val="26813762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演習問題です。ここでは多少数学の知識を使うため、もし難しそうなら解説だけ見てこういう感じなんだなと分かってもらえればそれだけで大丈夫です。それでは演習内容ですが、テキストボックス</a:t>
            </a:r>
            <a:r>
              <a:rPr kumimoji="1" lang="en-US" altLang="ja-JP" dirty="0"/>
              <a:t>3</a:t>
            </a:r>
            <a:r>
              <a:rPr kumimoji="1" lang="ja-JP" altLang="en-US" dirty="0"/>
              <a:t>つ、</a:t>
            </a:r>
            <a:r>
              <a:rPr kumimoji="1" lang="en-US" altLang="ja-JP" dirty="0"/>
              <a:t>type=num</a:t>
            </a:r>
            <a:r>
              <a:rPr kumimoji="1" lang="ja-JP" altLang="en-US" dirty="0"/>
              <a:t>として</a:t>
            </a:r>
            <a:r>
              <a:rPr kumimoji="1" lang="en-US" altLang="ja-JP" dirty="0"/>
              <a:t>GET</a:t>
            </a:r>
            <a:r>
              <a:rPr kumimoji="1" lang="ja-JP" altLang="en-US" dirty="0"/>
              <a:t>で数値を送信して、サーバ側で二次方程式の解を求めて</a:t>
            </a:r>
            <a:r>
              <a:rPr kumimoji="1" lang="en-US" altLang="ja-JP" dirty="0"/>
              <a:t>HTML</a:t>
            </a:r>
            <a:r>
              <a:rPr kumimoji="1" lang="ja-JP" altLang="en-US" dirty="0"/>
              <a:t>で計算結果を返します。解を求めるには二次方程式の解の公式を使います。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52</a:t>
            </a:fld>
            <a:endParaRPr kumimoji="1" lang="ja-JP" altLang="en-US"/>
          </a:p>
        </p:txBody>
      </p:sp>
    </p:spTree>
    <p:extLst>
      <p:ext uri="{BB962C8B-B14F-4D97-AF65-F5344CB8AC3E}">
        <p14:creationId xmlns:p14="http://schemas.microsoft.com/office/powerpoint/2010/main" val="20525667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また、使用として入力が無い場合やパラメータが無い場合は該当する係数を</a:t>
            </a:r>
            <a:r>
              <a:rPr kumimoji="1" lang="en-US" altLang="ja-JP" dirty="0"/>
              <a:t>0</a:t>
            </a:r>
            <a:r>
              <a:rPr kumimoji="1" lang="ja-JP" altLang="en-US" dirty="0"/>
              <a:t>とします。また、解だけでなく異なる二つの実数解・重解・異なる二つの虚数解など判別結果も表示をします。</a:t>
            </a:r>
            <a:endParaRPr kumimoji="1" lang="en-US" altLang="ja-JP" dirty="0"/>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53</a:t>
            </a:fld>
            <a:endParaRPr kumimoji="1" lang="ja-JP" altLang="en-US"/>
          </a:p>
        </p:txBody>
      </p:sp>
    </p:spTree>
    <p:extLst>
      <p:ext uri="{BB962C8B-B14F-4D97-AF65-F5344CB8AC3E}">
        <p14:creationId xmlns:p14="http://schemas.microsoft.com/office/powerpoint/2010/main" val="26294261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ではここからは解答例になります。まず</a:t>
            </a:r>
            <a:r>
              <a:rPr kumimoji="1" lang="en-US" altLang="ja-JP" dirty="0"/>
              <a:t>HTML</a:t>
            </a:r>
            <a:r>
              <a:rPr kumimoji="1" lang="ja-JP" altLang="en-US" dirty="0"/>
              <a:t>コードです。入力フォームでは</a:t>
            </a:r>
            <a:r>
              <a:rPr kumimoji="1" lang="en-US" altLang="ja-JP" dirty="0"/>
              <a:t>FORM</a:t>
            </a:r>
            <a:r>
              <a:rPr kumimoji="1" lang="ja-JP" altLang="en-US" dirty="0"/>
              <a:t>タグで</a:t>
            </a:r>
            <a:r>
              <a:rPr kumimoji="1" lang="en-US" altLang="ja-JP" dirty="0"/>
              <a:t>method</a:t>
            </a:r>
            <a:r>
              <a:rPr kumimoji="1" lang="ja-JP" altLang="en-US" dirty="0"/>
              <a:t>を</a:t>
            </a:r>
            <a:r>
              <a:rPr kumimoji="1" lang="en-US" altLang="ja-JP" dirty="0"/>
              <a:t>GET</a:t>
            </a:r>
            <a:r>
              <a:rPr kumimoji="1" lang="ja-JP" altLang="en-US" dirty="0"/>
              <a:t>として</a:t>
            </a:r>
            <a:r>
              <a:rPr kumimoji="1" lang="en-US" altLang="ja-JP" dirty="0"/>
              <a:t>INPUT</a:t>
            </a:r>
            <a:r>
              <a:rPr kumimoji="1" lang="ja-JP" altLang="en-US" dirty="0"/>
              <a:t>タグでは</a:t>
            </a:r>
            <a:r>
              <a:rPr kumimoji="1" lang="en-US" altLang="ja-JP" dirty="0"/>
              <a:t>type</a:t>
            </a:r>
            <a:r>
              <a:rPr kumimoji="1" lang="ja-JP" altLang="en-US" dirty="0"/>
              <a:t>を</a:t>
            </a:r>
            <a:r>
              <a:rPr kumimoji="1" lang="en-US" altLang="ja-JP" dirty="0"/>
              <a:t>num</a:t>
            </a:r>
            <a:r>
              <a:rPr kumimoji="1" lang="ja-JP" altLang="en-US" dirty="0"/>
              <a:t>にして数値のみを入力するようにします。解を表示する</a:t>
            </a:r>
            <a:r>
              <a:rPr kumimoji="1" lang="en-US" altLang="ja-JP" dirty="0"/>
              <a:t>HTML</a:t>
            </a:r>
            <a:r>
              <a:rPr kumimoji="1" lang="ja-JP" altLang="en-US" dirty="0"/>
              <a:t>では</a:t>
            </a:r>
            <a:r>
              <a:rPr kumimoji="1" lang="en-US" altLang="ja-JP" dirty="0"/>
              <a:t>form</a:t>
            </a:r>
            <a:r>
              <a:rPr kumimoji="1" lang="ja-JP" altLang="en-US" dirty="0"/>
              <a:t>という変数で異なる二つの実数解・異なる二つの虚数解・重解の</a:t>
            </a:r>
            <a:r>
              <a:rPr kumimoji="1" lang="en-US" altLang="ja-JP" dirty="0"/>
              <a:t>3</a:t>
            </a:r>
            <a:r>
              <a:rPr kumimoji="1" lang="ja-JP" altLang="en-US" dirty="0"/>
              <a:t>つのどれかを表示します。その次に</a:t>
            </a:r>
            <a:r>
              <a:rPr kumimoji="1" lang="en-US" altLang="ja-JP" dirty="0"/>
              <a:t>x1</a:t>
            </a:r>
            <a:r>
              <a:rPr kumimoji="1" lang="ja-JP" altLang="en-US" dirty="0"/>
              <a:t>で一つ目の解、</a:t>
            </a:r>
            <a:r>
              <a:rPr kumimoji="1" lang="en-US" altLang="ja-JP" dirty="0"/>
              <a:t>x2</a:t>
            </a:r>
            <a:r>
              <a:rPr kumimoji="1" lang="ja-JP" altLang="en-US" dirty="0"/>
              <a:t>で二つ目の解を表示します。</a:t>
            </a:r>
            <a:endParaRPr kumimoji="1" lang="en-US" altLang="ja-JP" dirty="0"/>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54</a:t>
            </a:fld>
            <a:endParaRPr kumimoji="1" lang="ja-JP" altLang="en-US"/>
          </a:p>
        </p:txBody>
      </p:sp>
    </p:spTree>
    <p:extLst>
      <p:ext uri="{BB962C8B-B14F-4D97-AF65-F5344CB8AC3E}">
        <p14:creationId xmlns:p14="http://schemas.microsoft.com/office/powerpoint/2010/main" val="11024661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次にサーバ側です。ここのスライドではライブラリのインポートと入力画面と実行のコードになります。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55</a:t>
            </a:fld>
            <a:endParaRPr kumimoji="1" lang="ja-JP" altLang="en-US"/>
          </a:p>
        </p:txBody>
      </p:sp>
    </p:spTree>
    <p:extLst>
      <p:ext uri="{BB962C8B-B14F-4D97-AF65-F5344CB8AC3E}">
        <p14:creationId xmlns:p14="http://schemas.microsoft.com/office/powerpoint/2010/main" val="909369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ここでは解の計算を行います。まず</a:t>
            </a:r>
            <a:r>
              <a:rPr kumimoji="1" lang="en-US" altLang="ja-JP" dirty="0"/>
              <a:t>16</a:t>
            </a:r>
            <a:r>
              <a:rPr kumimoji="1" lang="ja-JP" altLang="en-US" dirty="0"/>
              <a:t>行目から</a:t>
            </a:r>
            <a:r>
              <a:rPr kumimoji="1" lang="en-US" altLang="ja-JP" dirty="0"/>
              <a:t>18</a:t>
            </a:r>
            <a:r>
              <a:rPr kumimoji="1" lang="ja-JP" altLang="en-US" dirty="0"/>
              <a:t>行目ではあらかじめ係数に</a:t>
            </a:r>
            <a:r>
              <a:rPr kumimoji="1" lang="en-US" altLang="ja-JP" dirty="0"/>
              <a:t>0</a:t>
            </a:r>
            <a:r>
              <a:rPr kumimoji="1" lang="ja-JP" altLang="en-US" dirty="0"/>
              <a:t>を入れます。次に</a:t>
            </a:r>
            <a:r>
              <a:rPr kumimoji="1" lang="en-US" altLang="ja-JP" dirty="0"/>
              <a:t>19</a:t>
            </a:r>
            <a:r>
              <a:rPr kumimoji="1" lang="ja-JP" altLang="en-US" dirty="0"/>
              <a:t>行目から</a:t>
            </a:r>
            <a:r>
              <a:rPr kumimoji="1" lang="en-US" altLang="ja-JP" dirty="0"/>
              <a:t>33</a:t>
            </a:r>
            <a:r>
              <a:rPr kumimoji="1" lang="ja-JP" altLang="en-US" dirty="0"/>
              <a:t>行目では係数となる変数が送られているか確認し、送られている場合は係数の値を入れ替えます。</a:t>
            </a:r>
            <a:r>
              <a:rPr kumimoji="1" lang="en-US" altLang="ja-JP" dirty="0"/>
              <a:t>34</a:t>
            </a:r>
            <a:r>
              <a:rPr kumimoji="1" lang="ja-JP" altLang="en-US" dirty="0"/>
              <a:t>行目では判別式を作り、</a:t>
            </a:r>
            <a:r>
              <a:rPr kumimoji="1" lang="en-US" altLang="ja-JP" dirty="0"/>
              <a:t>35</a:t>
            </a:r>
            <a:r>
              <a:rPr kumimoji="1" lang="ja-JP" altLang="en-US" dirty="0"/>
              <a:t>行目では虚数解の場合のレスポンスを、</a:t>
            </a:r>
            <a:r>
              <a:rPr kumimoji="1" lang="en-US" altLang="ja-JP" dirty="0"/>
              <a:t>41</a:t>
            </a:r>
            <a:r>
              <a:rPr kumimoji="1" lang="ja-JP" altLang="en-US" dirty="0"/>
              <a:t>行目では重解の場合のレスポンスを、</a:t>
            </a:r>
            <a:r>
              <a:rPr kumimoji="1" lang="en-US" altLang="ja-JP" dirty="0"/>
              <a:t>44</a:t>
            </a:r>
            <a:r>
              <a:rPr kumimoji="1" lang="ja-JP" altLang="en-US" dirty="0"/>
              <a:t>行目では異なる二つの実数解の場合のレスポンスを書きます。</a:t>
            </a:r>
            <a:endParaRPr kumimoji="1" lang="en-US" altLang="ja-JP" dirty="0"/>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56</a:t>
            </a:fld>
            <a:endParaRPr kumimoji="1" lang="ja-JP" altLang="en-US"/>
          </a:p>
        </p:txBody>
      </p:sp>
    </p:spTree>
    <p:extLst>
      <p:ext uri="{BB962C8B-B14F-4D97-AF65-F5344CB8AC3E}">
        <p14:creationId xmlns:p14="http://schemas.microsoft.com/office/powerpoint/2010/main" val="1980753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では実行してアクセスします。すると入力画面でこのように表示されます。ここで係数に入力する数値を画面右上、左下、右下の通りに入力するとこのように出力されます。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57</a:t>
            </a:fld>
            <a:endParaRPr kumimoji="1" lang="ja-JP" altLang="en-US"/>
          </a:p>
        </p:txBody>
      </p:sp>
    </p:spTree>
    <p:extLst>
      <p:ext uri="{BB962C8B-B14F-4D97-AF65-F5344CB8AC3E}">
        <p14:creationId xmlns:p14="http://schemas.microsoft.com/office/powerpoint/2010/main" val="37403864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a=1</a:t>
            </a:r>
            <a:r>
              <a:rPr kumimoji="1" lang="ja-JP" altLang="en-US" dirty="0"/>
              <a:t>と</a:t>
            </a:r>
            <a:r>
              <a:rPr kumimoji="1" lang="en-US" altLang="ja-JP" dirty="0"/>
              <a:t>c=1</a:t>
            </a:r>
            <a:r>
              <a:rPr kumimoji="1" lang="ja-JP" altLang="en-US" dirty="0"/>
              <a:t>にして</a:t>
            </a:r>
            <a:r>
              <a:rPr kumimoji="1" lang="en-US" altLang="ja-JP" dirty="0"/>
              <a:t>b</a:t>
            </a:r>
            <a:r>
              <a:rPr kumimoji="1" lang="ja-JP" altLang="en-US" dirty="0"/>
              <a:t>を入力しなかった場合と</a:t>
            </a:r>
            <a:r>
              <a:rPr kumimoji="1" lang="en-US" altLang="ja-JP" dirty="0"/>
              <a:t>URL</a:t>
            </a:r>
            <a:r>
              <a:rPr kumimoji="1" lang="ja-JP" altLang="en-US" dirty="0"/>
              <a:t>から</a:t>
            </a:r>
            <a:r>
              <a:rPr kumimoji="1" lang="en-US" altLang="ja-JP" dirty="0"/>
              <a:t>b</a:t>
            </a:r>
            <a:r>
              <a:rPr kumimoji="1" lang="ja-JP" altLang="en-US" dirty="0"/>
              <a:t>を取り除いた場合はこのようになります。入力しなかった場合は変数を数値と認識できないため</a:t>
            </a:r>
            <a:r>
              <a:rPr kumimoji="1" lang="en-US" altLang="ja-JP" dirty="0"/>
              <a:t>b</a:t>
            </a:r>
            <a:r>
              <a:rPr kumimoji="1" lang="ja-JP" altLang="en-US" dirty="0"/>
              <a:t>が初期値の</a:t>
            </a:r>
            <a:r>
              <a:rPr kumimoji="1" lang="en-US" altLang="ja-JP" dirty="0"/>
              <a:t>0</a:t>
            </a:r>
            <a:r>
              <a:rPr kumimoji="1" lang="ja-JP" altLang="en-US" dirty="0"/>
              <a:t>となります。</a:t>
            </a:r>
            <a:r>
              <a:rPr kumimoji="1" lang="en-US" altLang="ja-JP" dirty="0"/>
              <a:t>URL</a:t>
            </a:r>
            <a:r>
              <a:rPr kumimoji="1" lang="ja-JP" altLang="en-US" dirty="0"/>
              <a:t>から</a:t>
            </a:r>
            <a:r>
              <a:rPr kumimoji="1" lang="en-US" altLang="ja-JP" dirty="0"/>
              <a:t>b</a:t>
            </a:r>
            <a:r>
              <a:rPr kumimoji="1" lang="ja-JP" altLang="en-US" dirty="0"/>
              <a:t>を消した場合では変数を取り出せないため</a:t>
            </a:r>
            <a:r>
              <a:rPr kumimoji="1" lang="en-US" altLang="ja-JP" dirty="0"/>
              <a:t>b</a:t>
            </a:r>
            <a:r>
              <a:rPr kumimoji="1" lang="ja-JP" altLang="en-US" dirty="0"/>
              <a:t>が初期値の</a:t>
            </a:r>
            <a:r>
              <a:rPr kumimoji="1" lang="en-US" altLang="ja-JP" dirty="0"/>
              <a:t>0</a:t>
            </a:r>
            <a:r>
              <a:rPr kumimoji="1" lang="ja-JP" altLang="en-US" dirty="0"/>
              <a:t>となります。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58</a:t>
            </a:fld>
            <a:endParaRPr kumimoji="1" lang="ja-JP" altLang="en-US"/>
          </a:p>
        </p:txBody>
      </p:sp>
    </p:spTree>
    <p:extLst>
      <p:ext uri="{BB962C8B-B14F-4D97-AF65-F5344CB8AC3E}">
        <p14:creationId xmlns:p14="http://schemas.microsoft.com/office/powerpoint/2010/main" val="23299012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それでは最後にまとめです。まず</a:t>
            </a:r>
            <a:r>
              <a:rPr kumimoji="1" lang="en-US" altLang="ja-JP" dirty="0"/>
              <a:t>GET</a:t>
            </a:r>
            <a:r>
              <a:rPr kumimoji="1" lang="ja-JP" altLang="en-US" dirty="0"/>
              <a:t>はリソースの取得が目的で</a:t>
            </a:r>
            <a:r>
              <a:rPr kumimoji="1" lang="en-US" altLang="ja-JP" dirty="0"/>
              <a:t>POST</a:t>
            </a:r>
            <a:r>
              <a:rPr kumimoji="1" lang="ja-JP" altLang="en-US" dirty="0"/>
              <a:t>は主にリソースの追加が目的です。しかし本講座では削除や更新でも</a:t>
            </a:r>
            <a:r>
              <a:rPr kumimoji="1" lang="en-US" altLang="ja-JP" dirty="0"/>
              <a:t>POST</a:t>
            </a:r>
            <a:r>
              <a:rPr kumimoji="1" lang="ja-JP" altLang="en-US" dirty="0"/>
              <a:t>を使います。次にデータの送信は</a:t>
            </a:r>
            <a:r>
              <a:rPr kumimoji="1" lang="en-US" altLang="ja-JP" dirty="0"/>
              <a:t>FORM</a:t>
            </a:r>
            <a:r>
              <a:rPr kumimoji="1" lang="ja-JP" altLang="en-US" dirty="0"/>
              <a:t>タグを使い</a:t>
            </a:r>
            <a:r>
              <a:rPr kumimoji="1" lang="en-US" altLang="ja-JP" dirty="0"/>
              <a:t>method</a:t>
            </a:r>
            <a:r>
              <a:rPr kumimoji="1" lang="ja-JP" altLang="en-US" dirty="0"/>
              <a:t>とアクセス先を指定します。また、プログラム側でも</a:t>
            </a:r>
            <a:r>
              <a:rPr kumimoji="1" lang="en-US" altLang="ja-JP" dirty="0"/>
              <a:t>GET</a:t>
            </a:r>
            <a:r>
              <a:rPr kumimoji="1" lang="ja-JP" altLang="en-US" dirty="0"/>
              <a:t>と</a:t>
            </a:r>
            <a:r>
              <a:rPr kumimoji="1" lang="en-US" altLang="ja-JP" dirty="0"/>
              <a:t>POST</a:t>
            </a:r>
            <a:r>
              <a:rPr kumimoji="1" lang="ja-JP" altLang="en-US" dirty="0"/>
              <a:t>ではデータの受け取り方が異なります。次にデータの受け取り方として基本的にはテキストとして受け取りますが、チェックボックスはリストとして受け取ります。また、改行を考慮する</a:t>
            </a:r>
            <a:r>
              <a:rPr kumimoji="1" lang="en-US" altLang="ja-JP" dirty="0" err="1"/>
              <a:t>textarea</a:t>
            </a:r>
            <a:r>
              <a:rPr kumimoji="1" lang="ja-JP" altLang="en-US" dirty="0"/>
              <a:t>で送信された内容を表示するには</a:t>
            </a:r>
            <a:r>
              <a:rPr kumimoji="1" lang="en-US" altLang="ja-JP" dirty="0"/>
              <a:t>PRE</a:t>
            </a:r>
            <a:r>
              <a:rPr kumimoji="1" lang="ja-JP" altLang="en-US" dirty="0"/>
              <a:t>タグを使用します。そして送信内容として</a:t>
            </a:r>
            <a:r>
              <a:rPr kumimoji="1" lang="en-US" altLang="ja-JP" dirty="0"/>
              <a:t>INPUT</a:t>
            </a:r>
            <a:r>
              <a:rPr kumimoji="1" lang="ja-JP" altLang="en-US" dirty="0"/>
              <a:t>タグで</a:t>
            </a:r>
            <a:r>
              <a:rPr kumimoji="1" lang="en-US" altLang="ja-JP" dirty="0"/>
              <a:t>type</a:t>
            </a:r>
            <a:r>
              <a:rPr kumimoji="1" lang="ja-JP" altLang="en-US" dirty="0"/>
              <a:t>を指定して送信内容を制限できます。更新については</a:t>
            </a:r>
            <a:r>
              <a:rPr kumimoji="1" lang="en-US" altLang="ja-JP" dirty="0"/>
              <a:t>GET</a:t>
            </a:r>
            <a:r>
              <a:rPr kumimoji="1" lang="ja-JP" altLang="en-US" dirty="0"/>
              <a:t>であれば更新できますが</a:t>
            </a:r>
            <a:r>
              <a:rPr kumimoji="1" lang="en-US" altLang="ja-JP" dirty="0"/>
              <a:t>POST</a:t>
            </a:r>
            <a:r>
              <a:rPr kumimoji="1" lang="ja-JP" altLang="en-US" dirty="0"/>
              <a:t>ではそのまま更新はできません。また、データを受け取る時はエラー防止や機能面として必ず受け取る訳でない変数は分岐処理で変数の有無を確認します。最後にファイル送信には</a:t>
            </a:r>
            <a:r>
              <a:rPr kumimoji="1" lang="en-US" altLang="ja-JP" dirty="0"/>
              <a:t>POST</a:t>
            </a:r>
            <a:r>
              <a:rPr kumimoji="1" lang="ja-JP" altLang="en-US" dirty="0"/>
              <a:t>を用います。それではご視聴ありがとうございました。次回は皆さんもよくサービスとしていろんなデータを見ると思いますが、そこで使用されているデータベースについて解説していきます。今回は簡易的なサービス</a:t>
            </a:r>
            <a:r>
              <a:rPr kumimoji="1" lang="ja-JP" altLang="en-US"/>
              <a:t>でしたが、次回からより実用的なサービスになります。</a:t>
            </a:r>
            <a:endParaRPr kumimoji="1" lang="en-US" altLang="ja-JP"/>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59</a:t>
            </a:fld>
            <a:endParaRPr kumimoji="1" lang="ja-JP" altLang="en-US"/>
          </a:p>
        </p:txBody>
      </p:sp>
    </p:spTree>
    <p:extLst>
      <p:ext uri="{BB962C8B-B14F-4D97-AF65-F5344CB8AC3E}">
        <p14:creationId xmlns:p14="http://schemas.microsoft.com/office/powerpoint/2010/main" val="633461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次にデータ容量の違いになります。</a:t>
            </a:r>
            <a:r>
              <a:rPr kumimoji="1" lang="en-US" altLang="ja-JP" dirty="0"/>
              <a:t>GET</a:t>
            </a:r>
            <a:r>
              <a:rPr kumimoji="1" lang="ja-JP" altLang="en-US" dirty="0"/>
              <a:t>ではブラウザで使える</a:t>
            </a:r>
            <a:r>
              <a:rPr kumimoji="1" lang="en-US" altLang="ja-JP" dirty="0"/>
              <a:t>URL</a:t>
            </a:r>
            <a:r>
              <a:rPr kumimoji="1" lang="ja-JP" altLang="en-US" dirty="0"/>
              <a:t>の長さによります。その理由としては</a:t>
            </a:r>
            <a:r>
              <a:rPr kumimoji="1" lang="en-US" altLang="ja-JP" dirty="0"/>
              <a:t>GET</a:t>
            </a:r>
            <a:r>
              <a:rPr kumimoji="1" lang="ja-JP" altLang="en-US" dirty="0"/>
              <a:t>では</a:t>
            </a:r>
            <a:r>
              <a:rPr kumimoji="1" lang="en-US" altLang="ja-JP" dirty="0"/>
              <a:t>URL</a:t>
            </a:r>
            <a:r>
              <a:rPr kumimoji="1" lang="ja-JP" altLang="en-US" dirty="0"/>
              <a:t>の後にクエスチョンマークを付けてその後にデータを加えているため</a:t>
            </a:r>
            <a:r>
              <a:rPr kumimoji="1" lang="en-US" altLang="ja-JP" dirty="0"/>
              <a:t>URL</a:t>
            </a:r>
            <a:r>
              <a:rPr kumimoji="1" lang="ja-JP" altLang="en-US" dirty="0"/>
              <a:t>に使える文字数が容量の基準の一つになります。それに対して</a:t>
            </a:r>
            <a:r>
              <a:rPr kumimoji="1" lang="en-US" altLang="ja-JP" dirty="0"/>
              <a:t>POST</a:t>
            </a:r>
            <a:r>
              <a:rPr kumimoji="1" lang="ja-JP" altLang="en-US" dirty="0"/>
              <a:t>では</a:t>
            </a:r>
            <a:r>
              <a:rPr kumimoji="1" lang="en-US" altLang="ja-JP" dirty="0"/>
              <a:t>GET</a:t>
            </a:r>
            <a:r>
              <a:rPr kumimoji="1" lang="ja-JP" altLang="en-US" dirty="0"/>
              <a:t>と比べて非常に大容量に対応しています。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6</a:t>
            </a:fld>
            <a:endParaRPr kumimoji="1" lang="ja-JP" altLang="en-US"/>
          </a:p>
        </p:txBody>
      </p:sp>
    </p:spTree>
    <p:extLst>
      <p:ext uri="{BB962C8B-B14F-4D97-AF65-F5344CB8AC3E}">
        <p14:creationId xmlns:p14="http://schemas.microsoft.com/office/powerpoint/2010/main" val="3391207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それではリクエストでデータを送るために必要な</a:t>
            </a:r>
            <a:r>
              <a:rPr kumimoji="1" lang="en-US" altLang="ja-JP" dirty="0"/>
              <a:t>HTML</a:t>
            </a:r>
            <a:r>
              <a:rPr kumimoji="1" lang="ja-JP" altLang="en-US" dirty="0"/>
              <a:t>タグである</a:t>
            </a:r>
            <a:r>
              <a:rPr kumimoji="1" lang="en-US" altLang="ja-JP" dirty="0"/>
              <a:t>FORM</a:t>
            </a:r>
            <a:r>
              <a:rPr kumimoji="1" lang="ja-JP" altLang="en-US" dirty="0"/>
              <a:t>タグを説明します。</a:t>
            </a:r>
            <a:r>
              <a:rPr kumimoji="1" lang="en-US" altLang="ja-JP" dirty="0"/>
              <a:t>FORM</a:t>
            </a:r>
            <a:r>
              <a:rPr kumimoji="1" lang="ja-JP" altLang="en-US" dirty="0"/>
              <a:t>タグではテキストボックスやボタンなどの</a:t>
            </a:r>
            <a:r>
              <a:rPr kumimoji="1" lang="en-US" altLang="ja-JP" dirty="0"/>
              <a:t>GUI</a:t>
            </a:r>
            <a:r>
              <a:rPr kumimoji="1" lang="ja-JP" altLang="en-US" dirty="0"/>
              <a:t>にあるデータを送信する者になります。</a:t>
            </a:r>
            <a:r>
              <a:rPr kumimoji="1" lang="en-US" altLang="ja-JP" dirty="0"/>
              <a:t>FORM</a:t>
            </a:r>
            <a:r>
              <a:rPr kumimoji="1" lang="ja-JP" altLang="en-US" dirty="0"/>
              <a:t>タグの属性で必要なものがまず二つあり、一つ目が</a:t>
            </a:r>
            <a:r>
              <a:rPr kumimoji="1" lang="en-US" altLang="ja-JP" dirty="0"/>
              <a:t>method</a:t>
            </a:r>
            <a:r>
              <a:rPr kumimoji="1" lang="ja-JP" altLang="en-US" dirty="0"/>
              <a:t>で、ここには</a:t>
            </a:r>
            <a:r>
              <a:rPr kumimoji="1" lang="en-US" altLang="ja-JP" dirty="0"/>
              <a:t>GET</a:t>
            </a:r>
            <a:r>
              <a:rPr kumimoji="1" lang="ja-JP" altLang="en-US" dirty="0"/>
              <a:t>または</a:t>
            </a:r>
            <a:r>
              <a:rPr kumimoji="1" lang="en-US" altLang="ja-JP" dirty="0"/>
              <a:t>POST</a:t>
            </a:r>
            <a:r>
              <a:rPr kumimoji="1" lang="ja-JP" altLang="en-US" dirty="0"/>
              <a:t>などメソッド名を入れます。次に</a:t>
            </a:r>
            <a:r>
              <a:rPr kumimoji="1" lang="en-US" altLang="ja-JP" dirty="0"/>
              <a:t>action</a:t>
            </a:r>
            <a:r>
              <a:rPr kumimoji="1" lang="ja-JP" altLang="en-US" dirty="0"/>
              <a:t>には送信先の</a:t>
            </a:r>
            <a:r>
              <a:rPr kumimoji="1" lang="en-US" altLang="ja-JP" dirty="0"/>
              <a:t>URL</a:t>
            </a:r>
            <a:r>
              <a:rPr kumimoji="1" lang="ja-JP" altLang="en-US" dirty="0"/>
              <a:t>を入れます。ファイル操作の時と同様に現在の</a:t>
            </a:r>
            <a:r>
              <a:rPr kumimoji="1" lang="en-US" altLang="ja-JP" dirty="0"/>
              <a:t>URL</a:t>
            </a:r>
            <a:r>
              <a:rPr kumimoji="1" lang="ja-JP" altLang="en-US" dirty="0"/>
              <a:t>を基準としたパスで大丈夫です。また</a:t>
            </a:r>
            <a:r>
              <a:rPr kumimoji="1" lang="en-US" altLang="ja-JP" dirty="0"/>
              <a:t>FORM</a:t>
            </a:r>
            <a:r>
              <a:rPr kumimoji="1" lang="ja-JP" altLang="en-US" dirty="0"/>
              <a:t>タグ内に</a:t>
            </a:r>
            <a:r>
              <a:rPr kumimoji="1" lang="en-US" altLang="ja-JP" dirty="0"/>
              <a:t>submit</a:t>
            </a:r>
            <a:r>
              <a:rPr kumimoji="1" lang="ja-JP" altLang="en-US" dirty="0"/>
              <a:t>でボタンを生成して最後情報を送信します。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7</a:t>
            </a:fld>
            <a:endParaRPr kumimoji="1" lang="ja-JP" altLang="en-US"/>
          </a:p>
        </p:txBody>
      </p:sp>
    </p:spTree>
    <p:extLst>
      <p:ext uri="{BB962C8B-B14F-4D97-AF65-F5344CB8AC3E}">
        <p14:creationId xmlns:p14="http://schemas.microsoft.com/office/powerpoint/2010/main" val="265287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次にデータを送るのに必要なパーツについて説明します。</a:t>
            </a:r>
            <a:r>
              <a:rPr kumimoji="1" lang="en-US" altLang="ja-JP" dirty="0"/>
              <a:t>FORM</a:t>
            </a:r>
            <a:r>
              <a:rPr kumimoji="1" lang="ja-JP" altLang="en-US" dirty="0"/>
              <a:t>タグ内に</a:t>
            </a:r>
            <a:r>
              <a:rPr kumimoji="1" lang="en-US" altLang="ja-JP" dirty="0"/>
              <a:t>INPUT</a:t>
            </a:r>
            <a:r>
              <a:rPr kumimoji="1" lang="ja-JP" altLang="en-US" dirty="0"/>
              <a:t>タグを使用してテキストボックスやボタンなどの</a:t>
            </a:r>
            <a:r>
              <a:rPr kumimoji="1" lang="en-US" altLang="ja-JP" dirty="0"/>
              <a:t>GUI</a:t>
            </a:r>
            <a:r>
              <a:rPr kumimoji="1" lang="ja-JP" altLang="en-US" dirty="0"/>
              <a:t>のパーツを置きます。そしてこれらのパーツに属性として</a:t>
            </a:r>
            <a:r>
              <a:rPr kumimoji="1" lang="en-US" altLang="ja-JP" dirty="0"/>
              <a:t>name</a:t>
            </a:r>
            <a:r>
              <a:rPr kumimoji="1" lang="ja-JP" altLang="en-US" dirty="0"/>
              <a:t>には変数として使う名前を入れて</a:t>
            </a:r>
            <a:r>
              <a:rPr kumimoji="1" lang="en-US" altLang="ja-JP" dirty="0"/>
              <a:t>value</a:t>
            </a:r>
            <a:r>
              <a:rPr kumimoji="1" lang="ja-JP" altLang="en-US" dirty="0"/>
              <a:t>には送信する値が入ります。そのため送信時のデータの構成としては</a:t>
            </a:r>
            <a:r>
              <a:rPr kumimoji="1" lang="en-US" altLang="ja-JP" dirty="0"/>
              <a:t>name=Value</a:t>
            </a:r>
            <a:r>
              <a:rPr kumimoji="1" lang="ja-JP" altLang="en-US" dirty="0"/>
              <a:t>となります。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8</a:t>
            </a:fld>
            <a:endParaRPr kumimoji="1" lang="ja-JP" altLang="en-US"/>
          </a:p>
        </p:txBody>
      </p:sp>
    </p:spTree>
    <p:extLst>
      <p:ext uri="{BB962C8B-B14F-4D97-AF65-F5344CB8AC3E}">
        <p14:creationId xmlns:p14="http://schemas.microsoft.com/office/powerpoint/2010/main" val="3762453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GET</a:t>
            </a:r>
            <a:r>
              <a:rPr kumimoji="1" lang="ja-JP" altLang="en-US" dirty="0"/>
              <a:t>と</a:t>
            </a:r>
            <a:r>
              <a:rPr kumimoji="1" lang="en-US" altLang="ja-JP" dirty="0"/>
              <a:t>POST</a:t>
            </a:r>
            <a:r>
              <a:rPr kumimoji="1" lang="ja-JP" altLang="en-US" dirty="0"/>
              <a:t>でデータを送るプログラムを作る前に、ここからは少しプログラムが複雑になるのでこちらの知識を覚えておいてください。実行中に問題があると必ず数字が出力されます。</a:t>
            </a:r>
            <a:r>
              <a:rPr kumimoji="1" lang="en-US" altLang="ja-JP" dirty="0"/>
              <a:t>400</a:t>
            </a:r>
            <a:r>
              <a:rPr kumimoji="1" lang="ja-JP" altLang="en-US" dirty="0"/>
              <a:t>と出力された場合はパラメータ名に間違いがある可能性があります。</a:t>
            </a:r>
            <a:r>
              <a:rPr kumimoji="1" lang="en-US" altLang="ja-JP" dirty="0"/>
              <a:t>404</a:t>
            </a:r>
            <a:r>
              <a:rPr kumimoji="1" lang="ja-JP" altLang="en-US" dirty="0"/>
              <a:t>の場合は指定する</a:t>
            </a:r>
            <a:r>
              <a:rPr kumimoji="1" lang="en-US" altLang="ja-JP" dirty="0"/>
              <a:t>URL</a:t>
            </a:r>
            <a:r>
              <a:rPr kumimoji="1" lang="ja-JP" altLang="en-US" dirty="0"/>
              <a:t>を間違っています。</a:t>
            </a:r>
            <a:r>
              <a:rPr kumimoji="1" lang="en-US" altLang="ja-JP" dirty="0"/>
              <a:t>500</a:t>
            </a:r>
            <a:r>
              <a:rPr kumimoji="1" lang="ja-JP" altLang="en-US" dirty="0"/>
              <a:t>はサーバ側のプログラムに問題がありエラーが発生していることになります。</a:t>
            </a:r>
          </a:p>
        </p:txBody>
      </p:sp>
      <p:sp>
        <p:nvSpPr>
          <p:cNvPr id="4" name="スライド番号プレースホルダー 3"/>
          <p:cNvSpPr>
            <a:spLocks noGrp="1"/>
          </p:cNvSpPr>
          <p:nvPr>
            <p:ph type="sldNum" sz="quarter" idx="5"/>
          </p:nvPr>
        </p:nvSpPr>
        <p:spPr/>
        <p:txBody>
          <a:bodyPr/>
          <a:lstStyle/>
          <a:p>
            <a:fld id="{3E297FE6-8EC5-4957-A1BE-5B4471AE4C45}" type="slidenum">
              <a:rPr kumimoji="1" lang="ja-JP" altLang="en-US" smtClean="0"/>
              <a:t>9</a:t>
            </a:fld>
            <a:endParaRPr kumimoji="1" lang="ja-JP" altLang="en-US"/>
          </a:p>
        </p:txBody>
      </p:sp>
    </p:spTree>
    <p:extLst>
      <p:ext uri="{BB962C8B-B14F-4D97-AF65-F5344CB8AC3E}">
        <p14:creationId xmlns:p14="http://schemas.microsoft.com/office/powerpoint/2010/main" val="3141054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651D4-1390-42F5-B62F-88D7DD324C4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9E45029-25EF-4BF9-8E0A-01CC86174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7C2C762-D892-4DE0-923A-C9F2EF495CAB}"/>
              </a:ext>
            </a:extLst>
          </p:cNvPr>
          <p:cNvSpPr>
            <a:spLocks noGrp="1"/>
          </p:cNvSpPr>
          <p:nvPr>
            <p:ph type="dt" sz="half" idx="10"/>
          </p:nvPr>
        </p:nvSpPr>
        <p:spPr/>
        <p:txBody>
          <a:bodyPr/>
          <a:lstStyle/>
          <a:p>
            <a:fld id="{2AC55AE1-00A2-4A71-AA94-71C58CD631B0}" type="datetimeFigureOut">
              <a:rPr kumimoji="1" lang="ja-JP" altLang="en-US" smtClean="0"/>
              <a:t>2022/7/25</a:t>
            </a:fld>
            <a:endParaRPr kumimoji="1" lang="ja-JP" altLang="en-US"/>
          </a:p>
        </p:txBody>
      </p:sp>
      <p:sp>
        <p:nvSpPr>
          <p:cNvPr id="5" name="フッター プレースホルダー 4">
            <a:extLst>
              <a:ext uri="{FF2B5EF4-FFF2-40B4-BE49-F238E27FC236}">
                <a16:creationId xmlns:a16="http://schemas.microsoft.com/office/drawing/2014/main" id="{1C7028E2-61E8-4340-9D35-5E2046CB4F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296BFA-1247-4B37-AD24-0F02E469B082}"/>
              </a:ext>
            </a:extLst>
          </p:cNvPr>
          <p:cNvSpPr>
            <a:spLocks noGrp="1"/>
          </p:cNvSpPr>
          <p:nvPr>
            <p:ph type="sldNum" sz="quarter" idx="12"/>
          </p:nvPr>
        </p:nvSpPr>
        <p:spPr/>
        <p:txBody>
          <a:bodyPr/>
          <a:lstStyle/>
          <a:p>
            <a:fld id="{5AD82390-F79F-4844-9B62-9C65E8B68B74}" type="slidenum">
              <a:rPr kumimoji="1" lang="ja-JP" altLang="en-US" smtClean="0"/>
              <a:t>‹#›</a:t>
            </a:fld>
            <a:endParaRPr kumimoji="1" lang="ja-JP" altLang="en-US"/>
          </a:p>
        </p:txBody>
      </p:sp>
    </p:spTree>
    <p:extLst>
      <p:ext uri="{BB962C8B-B14F-4D97-AF65-F5344CB8AC3E}">
        <p14:creationId xmlns:p14="http://schemas.microsoft.com/office/powerpoint/2010/main" val="230522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68307B-4801-42ED-AEE7-CACF1FA9C3B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9C132D-508F-45DE-A9B3-2127D0BA132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80B9EE-4755-4F69-85CD-5ECA23DCA4FE}"/>
              </a:ext>
            </a:extLst>
          </p:cNvPr>
          <p:cNvSpPr>
            <a:spLocks noGrp="1"/>
          </p:cNvSpPr>
          <p:nvPr>
            <p:ph type="dt" sz="half" idx="10"/>
          </p:nvPr>
        </p:nvSpPr>
        <p:spPr/>
        <p:txBody>
          <a:bodyPr/>
          <a:lstStyle/>
          <a:p>
            <a:fld id="{2AC55AE1-00A2-4A71-AA94-71C58CD631B0}" type="datetimeFigureOut">
              <a:rPr kumimoji="1" lang="ja-JP" altLang="en-US" smtClean="0"/>
              <a:t>2022/7/25</a:t>
            </a:fld>
            <a:endParaRPr kumimoji="1" lang="ja-JP" altLang="en-US"/>
          </a:p>
        </p:txBody>
      </p:sp>
      <p:sp>
        <p:nvSpPr>
          <p:cNvPr id="5" name="フッター プレースホルダー 4">
            <a:extLst>
              <a:ext uri="{FF2B5EF4-FFF2-40B4-BE49-F238E27FC236}">
                <a16:creationId xmlns:a16="http://schemas.microsoft.com/office/drawing/2014/main" id="{52F5AED3-672B-4B8A-A9CE-587A6026FC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1FBB29-FFD5-4554-B241-8DE4F4FAF341}"/>
              </a:ext>
            </a:extLst>
          </p:cNvPr>
          <p:cNvSpPr>
            <a:spLocks noGrp="1"/>
          </p:cNvSpPr>
          <p:nvPr>
            <p:ph type="sldNum" sz="quarter" idx="12"/>
          </p:nvPr>
        </p:nvSpPr>
        <p:spPr/>
        <p:txBody>
          <a:bodyPr/>
          <a:lstStyle/>
          <a:p>
            <a:fld id="{5AD82390-F79F-4844-9B62-9C65E8B68B74}" type="slidenum">
              <a:rPr kumimoji="1" lang="ja-JP" altLang="en-US" smtClean="0"/>
              <a:t>‹#›</a:t>
            </a:fld>
            <a:endParaRPr kumimoji="1" lang="ja-JP" altLang="en-US"/>
          </a:p>
        </p:txBody>
      </p:sp>
    </p:spTree>
    <p:extLst>
      <p:ext uri="{BB962C8B-B14F-4D97-AF65-F5344CB8AC3E}">
        <p14:creationId xmlns:p14="http://schemas.microsoft.com/office/powerpoint/2010/main" val="2145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5F2F0C1-4964-4BB3-923E-85A1A7C8D8A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E74CFB4-34A4-4660-8AC9-1D354B633AF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593893-9792-44C3-BD28-4AF2A6593975}"/>
              </a:ext>
            </a:extLst>
          </p:cNvPr>
          <p:cNvSpPr>
            <a:spLocks noGrp="1"/>
          </p:cNvSpPr>
          <p:nvPr>
            <p:ph type="dt" sz="half" idx="10"/>
          </p:nvPr>
        </p:nvSpPr>
        <p:spPr/>
        <p:txBody>
          <a:bodyPr/>
          <a:lstStyle/>
          <a:p>
            <a:fld id="{2AC55AE1-00A2-4A71-AA94-71C58CD631B0}" type="datetimeFigureOut">
              <a:rPr kumimoji="1" lang="ja-JP" altLang="en-US" smtClean="0"/>
              <a:t>2022/7/25</a:t>
            </a:fld>
            <a:endParaRPr kumimoji="1" lang="ja-JP" altLang="en-US"/>
          </a:p>
        </p:txBody>
      </p:sp>
      <p:sp>
        <p:nvSpPr>
          <p:cNvPr id="5" name="フッター プレースホルダー 4">
            <a:extLst>
              <a:ext uri="{FF2B5EF4-FFF2-40B4-BE49-F238E27FC236}">
                <a16:creationId xmlns:a16="http://schemas.microsoft.com/office/drawing/2014/main" id="{066F088C-6624-406E-A0B1-DDC53A915B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4621B4-7985-48E1-83F1-0EC1A89B239C}"/>
              </a:ext>
            </a:extLst>
          </p:cNvPr>
          <p:cNvSpPr>
            <a:spLocks noGrp="1"/>
          </p:cNvSpPr>
          <p:nvPr>
            <p:ph type="sldNum" sz="quarter" idx="12"/>
          </p:nvPr>
        </p:nvSpPr>
        <p:spPr/>
        <p:txBody>
          <a:bodyPr/>
          <a:lstStyle/>
          <a:p>
            <a:fld id="{5AD82390-F79F-4844-9B62-9C65E8B68B74}" type="slidenum">
              <a:rPr kumimoji="1" lang="ja-JP" altLang="en-US" smtClean="0"/>
              <a:t>‹#›</a:t>
            </a:fld>
            <a:endParaRPr kumimoji="1" lang="ja-JP" altLang="en-US"/>
          </a:p>
        </p:txBody>
      </p:sp>
    </p:spTree>
    <p:extLst>
      <p:ext uri="{BB962C8B-B14F-4D97-AF65-F5344CB8AC3E}">
        <p14:creationId xmlns:p14="http://schemas.microsoft.com/office/powerpoint/2010/main" val="114479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0D7E4-B54D-41B3-B88C-6E18AC0F41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9EA72E-34EC-4D73-8E76-B16107281D6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67DF0E-C68D-4B56-A6FA-55B175472EEF}"/>
              </a:ext>
            </a:extLst>
          </p:cNvPr>
          <p:cNvSpPr>
            <a:spLocks noGrp="1"/>
          </p:cNvSpPr>
          <p:nvPr>
            <p:ph type="dt" sz="half" idx="10"/>
          </p:nvPr>
        </p:nvSpPr>
        <p:spPr/>
        <p:txBody>
          <a:bodyPr/>
          <a:lstStyle/>
          <a:p>
            <a:fld id="{2AC55AE1-00A2-4A71-AA94-71C58CD631B0}" type="datetimeFigureOut">
              <a:rPr kumimoji="1" lang="ja-JP" altLang="en-US" smtClean="0"/>
              <a:t>2022/7/25</a:t>
            </a:fld>
            <a:endParaRPr kumimoji="1" lang="ja-JP" altLang="en-US"/>
          </a:p>
        </p:txBody>
      </p:sp>
      <p:sp>
        <p:nvSpPr>
          <p:cNvPr id="5" name="フッター プレースホルダー 4">
            <a:extLst>
              <a:ext uri="{FF2B5EF4-FFF2-40B4-BE49-F238E27FC236}">
                <a16:creationId xmlns:a16="http://schemas.microsoft.com/office/drawing/2014/main" id="{60BE6501-F0AB-4889-B928-CE02122DCA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FEFF2C-E495-4D9D-9D2B-56A52604081D}"/>
              </a:ext>
            </a:extLst>
          </p:cNvPr>
          <p:cNvSpPr>
            <a:spLocks noGrp="1"/>
          </p:cNvSpPr>
          <p:nvPr>
            <p:ph type="sldNum" sz="quarter" idx="12"/>
          </p:nvPr>
        </p:nvSpPr>
        <p:spPr/>
        <p:txBody>
          <a:bodyPr/>
          <a:lstStyle/>
          <a:p>
            <a:fld id="{5AD82390-F79F-4844-9B62-9C65E8B68B74}" type="slidenum">
              <a:rPr kumimoji="1" lang="ja-JP" altLang="en-US" smtClean="0"/>
              <a:t>‹#›</a:t>
            </a:fld>
            <a:endParaRPr kumimoji="1" lang="ja-JP" altLang="en-US"/>
          </a:p>
        </p:txBody>
      </p:sp>
    </p:spTree>
    <p:extLst>
      <p:ext uri="{BB962C8B-B14F-4D97-AF65-F5344CB8AC3E}">
        <p14:creationId xmlns:p14="http://schemas.microsoft.com/office/powerpoint/2010/main" val="147300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13A44-C9CF-4ABC-94F8-F6913D6891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2A7B35-AA9A-4A8D-8BB1-D85292C2A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8F3906-F500-4370-9B3E-6F494AE8195D}"/>
              </a:ext>
            </a:extLst>
          </p:cNvPr>
          <p:cNvSpPr>
            <a:spLocks noGrp="1"/>
          </p:cNvSpPr>
          <p:nvPr>
            <p:ph type="dt" sz="half" idx="10"/>
          </p:nvPr>
        </p:nvSpPr>
        <p:spPr/>
        <p:txBody>
          <a:bodyPr/>
          <a:lstStyle/>
          <a:p>
            <a:fld id="{2AC55AE1-00A2-4A71-AA94-71C58CD631B0}" type="datetimeFigureOut">
              <a:rPr kumimoji="1" lang="ja-JP" altLang="en-US" smtClean="0"/>
              <a:t>2022/7/25</a:t>
            </a:fld>
            <a:endParaRPr kumimoji="1" lang="ja-JP" altLang="en-US"/>
          </a:p>
        </p:txBody>
      </p:sp>
      <p:sp>
        <p:nvSpPr>
          <p:cNvPr id="5" name="フッター プレースホルダー 4">
            <a:extLst>
              <a:ext uri="{FF2B5EF4-FFF2-40B4-BE49-F238E27FC236}">
                <a16:creationId xmlns:a16="http://schemas.microsoft.com/office/drawing/2014/main" id="{335CD810-BDD3-4A33-9A7A-3E9DB7BAEB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E51E44-4294-4ADA-B04F-EAF163C3B8D6}"/>
              </a:ext>
            </a:extLst>
          </p:cNvPr>
          <p:cNvSpPr>
            <a:spLocks noGrp="1"/>
          </p:cNvSpPr>
          <p:nvPr>
            <p:ph type="sldNum" sz="quarter" idx="12"/>
          </p:nvPr>
        </p:nvSpPr>
        <p:spPr/>
        <p:txBody>
          <a:bodyPr/>
          <a:lstStyle/>
          <a:p>
            <a:fld id="{5AD82390-F79F-4844-9B62-9C65E8B68B74}" type="slidenum">
              <a:rPr kumimoji="1" lang="ja-JP" altLang="en-US" smtClean="0"/>
              <a:t>‹#›</a:t>
            </a:fld>
            <a:endParaRPr kumimoji="1" lang="ja-JP" altLang="en-US"/>
          </a:p>
        </p:txBody>
      </p:sp>
    </p:spTree>
    <p:extLst>
      <p:ext uri="{BB962C8B-B14F-4D97-AF65-F5344CB8AC3E}">
        <p14:creationId xmlns:p14="http://schemas.microsoft.com/office/powerpoint/2010/main" val="355842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779A2B-0BA3-4BFD-8F62-428D852FACB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6D8D7F8-3FF8-4FFC-BA79-2A6BDBF826D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C450703-3146-4DAD-8F58-339AD38AE75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FF41AAF-F6CB-4462-B309-731073C28CCE}"/>
              </a:ext>
            </a:extLst>
          </p:cNvPr>
          <p:cNvSpPr>
            <a:spLocks noGrp="1"/>
          </p:cNvSpPr>
          <p:nvPr>
            <p:ph type="dt" sz="half" idx="10"/>
          </p:nvPr>
        </p:nvSpPr>
        <p:spPr/>
        <p:txBody>
          <a:bodyPr/>
          <a:lstStyle/>
          <a:p>
            <a:fld id="{2AC55AE1-00A2-4A71-AA94-71C58CD631B0}" type="datetimeFigureOut">
              <a:rPr kumimoji="1" lang="ja-JP" altLang="en-US" smtClean="0"/>
              <a:t>2022/7/25</a:t>
            </a:fld>
            <a:endParaRPr kumimoji="1" lang="ja-JP" altLang="en-US"/>
          </a:p>
        </p:txBody>
      </p:sp>
      <p:sp>
        <p:nvSpPr>
          <p:cNvPr id="6" name="フッター プレースホルダー 5">
            <a:extLst>
              <a:ext uri="{FF2B5EF4-FFF2-40B4-BE49-F238E27FC236}">
                <a16:creationId xmlns:a16="http://schemas.microsoft.com/office/drawing/2014/main" id="{544DEF5B-E024-4EE3-89F1-DFB1FF1672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D2DFFA-7D2F-48C9-9F07-1A8B3CF7549D}"/>
              </a:ext>
            </a:extLst>
          </p:cNvPr>
          <p:cNvSpPr>
            <a:spLocks noGrp="1"/>
          </p:cNvSpPr>
          <p:nvPr>
            <p:ph type="sldNum" sz="quarter" idx="12"/>
          </p:nvPr>
        </p:nvSpPr>
        <p:spPr/>
        <p:txBody>
          <a:bodyPr/>
          <a:lstStyle/>
          <a:p>
            <a:fld id="{5AD82390-F79F-4844-9B62-9C65E8B68B74}" type="slidenum">
              <a:rPr kumimoji="1" lang="ja-JP" altLang="en-US" smtClean="0"/>
              <a:t>‹#›</a:t>
            </a:fld>
            <a:endParaRPr kumimoji="1" lang="ja-JP" altLang="en-US"/>
          </a:p>
        </p:txBody>
      </p:sp>
    </p:spTree>
    <p:extLst>
      <p:ext uri="{BB962C8B-B14F-4D97-AF65-F5344CB8AC3E}">
        <p14:creationId xmlns:p14="http://schemas.microsoft.com/office/powerpoint/2010/main" val="303220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A516C-888F-4B36-8B85-942664145CB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F8194B-7FEF-4AF9-8870-3F89C62EF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5E6165D-8601-4B45-8DDF-226D67E1E4B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A7B3F7A-0C2D-45FF-B697-D8E95C2FA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8E97D30-3501-4947-93B3-483117C330B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9058679-727C-4808-85C2-9FF13189E5C9}"/>
              </a:ext>
            </a:extLst>
          </p:cNvPr>
          <p:cNvSpPr>
            <a:spLocks noGrp="1"/>
          </p:cNvSpPr>
          <p:nvPr>
            <p:ph type="dt" sz="half" idx="10"/>
          </p:nvPr>
        </p:nvSpPr>
        <p:spPr/>
        <p:txBody>
          <a:bodyPr/>
          <a:lstStyle/>
          <a:p>
            <a:fld id="{2AC55AE1-00A2-4A71-AA94-71C58CD631B0}" type="datetimeFigureOut">
              <a:rPr kumimoji="1" lang="ja-JP" altLang="en-US" smtClean="0"/>
              <a:t>2022/7/25</a:t>
            </a:fld>
            <a:endParaRPr kumimoji="1" lang="ja-JP" altLang="en-US"/>
          </a:p>
        </p:txBody>
      </p:sp>
      <p:sp>
        <p:nvSpPr>
          <p:cNvPr id="8" name="フッター プレースホルダー 7">
            <a:extLst>
              <a:ext uri="{FF2B5EF4-FFF2-40B4-BE49-F238E27FC236}">
                <a16:creationId xmlns:a16="http://schemas.microsoft.com/office/drawing/2014/main" id="{7D5A2CDE-FECE-4DFC-9680-0A27303DB35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F91B0B8-B7B5-4113-B8E9-CE5A120116A0}"/>
              </a:ext>
            </a:extLst>
          </p:cNvPr>
          <p:cNvSpPr>
            <a:spLocks noGrp="1"/>
          </p:cNvSpPr>
          <p:nvPr>
            <p:ph type="sldNum" sz="quarter" idx="12"/>
          </p:nvPr>
        </p:nvSpPr>
        <p:spPr/>
        <p:txBody>
          <a:bodyPr/>
          <a:lstStyle/>
          <a:p>
            <a:fld id="{5AD82390-F79F-4844-9B62-9C65E8B68B74}" type="slidenum">
              <a:rPr kumimoji="1" lang="ja-JP" altLang="en-US" smtClean="0"/>
              <a:t>‹#›</a:t>
            </a:fld>
            <a:endParaRPr kumimoji="1" lang="ja-JP" altLang="en-US"/>
          </a:p>
        </p:txBody>
      </p:sp>
    </p:spTree>
    <p:extLst>
      <p:ext uri="{BB962C8B-B14F-4D97-AF65-F5344CB8AC3E}">
        <p14:creationId xmlns:p14="http://schemas.microsoft.com/office/powerpoint/2010/main" val="388292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12C007-3187-4506-BF7D-296362C9C17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185D5D4-4E30-4E72-A1E1-51A0A5977437}"/>
              </a:ext>
            </a:extLst>
          </p:cNvPr>
          <p:cNvSpPr>
            <a:spLocks noGrp="1"/>
          </p:cNvSpPr>
          <p:nvPr>
            <p:ph type="dt" sz="half" idx="10"/>
          </p:nvPr>
        </p:nvSpPr>
        <p:spPr/>
        <p:txBody>
          <a:bodyPr/>
          <a:lstStyle/>
          <a:p>
            <a:fld id="{2AC55AE1-00A2-4A71-AA94-71C58CD631B0}" type="datetimeFigureOut">
              <a:rPr kumimoji="1" lang="ja-JP" altLang="en-US" smtClean="0"/>
              <a:t>2022/7/25</a:t>
            </a:fld>
            <a:endParaRPr kumimoji="1" lang="ja-JP" altLang="en-US"/>
          </a:p>
        </p:txBody>
      </p:sp>
      <p:sp>
        <p:nvSpPr>
          <p:cNvPr id="4" name="フッター プレースホルダー 3">
            <a:extLst>
              <a:ext uri="{FF2B5EF4-FFF2-40B4-BE49-F238E27FC236}">
                <a16:creationId xmlns:a16="http://schemas.microsoft.com/office/drawing/2014/main" id="{23485A8A-3869-4575-9A33-124CBE4A11A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0B751C1-C2B0-40DF-AB1D-6DE07F080EDE}"/>
              </a:ext>
            </a:extLst>
          </p:cNvPr>
          <p:cNvSpPr>
            <a:spLocks noGrp="1"/>
          </p:cNvSpPr>
          <p:nvPr>
            <p:ph type="sldNum" sz="quarter" idx="12"/>
          </p:nvPr>
        </p:nvSpPr>
        <p:spPr/>
        <p:txBody>
          <a:bodyPr/>
          <a:lstStyle/>
          <a:p>
            <a:fld id="{5AD82390-F79F-4844-9B62-9C65E8B68B74}" type="slidenum">
              <a:rPr kumimoji="1" lang="ja-JP" altLang="en-US" smtClean="0"/>
              <a:t>‹#›</a:t>
            </a:fld>
            <a:endParaRPr kumimoji="1" lang="ja-JP" altLang="en-US"/>
          </a:p>
        </p:txBody>
      </p:sp>
    </p:spTree>
    <p:extLst>
      <p:ext uri="{BB962C8B-B14F-4D97-AF65-F5344CB8AC3E}">
        <p14:creationId xmlns:p14="http://schemas.microsoft.com/office/powerpoint/2010/main" val="3530915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9A49B7-7C4C-4572-A393-1F3FE2E78649}"/>
              </a:ext>
            </a:extLst>
          </p:cNvPr>
          <p:cNvSpPr>
            <a:spLocks noGrp="1"/>
          </p:cNvSpPr>
          <p:nvPr>
            <p:ph type="dt" sz="half" idx="10"/>
          </p:nvPr>
        </p:nvSpPr>
        <p:spPr/>
        <p:txBody>
          <a:bodyPr/>
          <a:lstStyle/>
          <a:p>
            <a:fld id="{2AC55AE1-00A2-4A71-AA94-71C58CD631B0}" type="datetimeFigureOut">
              <a:rPr kumimoji="1" lang="ja-JP" altLang="en-US" smtClean="0"/>
              <a:t>2022/7/25</a:t>
            </a:fld>
            <a:endParaRPr kumimoji="1" lang="ja-JP" altLang="en-US"/>
          </a:p>
        </p:txBody>
      </p:sp>
      <p:sp>
        <p:nvSpPr>
          <p:cNvPr id="3" name="フッター プレースホルダー 2">
            <a:extLst>
              <a:ext uri="{FF2B5EF4-FFF2-40B4-BE49-F238E27FC236}">
                <a16:creationId xmlns:a16="http://schemas.microsoft.com/office/drawing/2014/main" id="{A6174114-2488-4DFA-85FC-F219DD375E1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F177CB3-162F-4A19-928B-12B5C1D93229}"/>
              </a:ext>
            </a:extLst>
          </p:cNvPr>
          <p:cNvSpPr>
            <a:spLocks noGrp="1"/>
          </p:cNvSpPr>
          <p:nvPr>
            <p:ph type="sldNum" sz="quarter" idx="12"/>
          </p:nvPr>
        </p:nvSpPr>
        <p:spPr/>
        <p:txBody>
          <a:bodyPr/>
          <a:lstStyle/>
          <a:p>
            <a:fld id="{5AD82390-F79F-4844-9B62-9C65E8B68B74}" type="slidenum">
              <a:rPr kumimoji="1" lang="ja-JP" altLang="en-US" smtClean="0"/>
              <a:t>‹#›</a:t>
            </a:fld>
            <a:endParaRPr kumimoji="1" lang="ja-JP" altLang="en-US"/>
          </a:p>
        </p:txBody>
      </p:sp>
    </p:spTree>
    <p:extLst>
      <p:ext uri="{BB962C8B-B14F-4D97-AF65-F5344CB8AC3E}">
        <p14:creationId xmlns:p14="http://schemas.microsoft.com/office/powerpoint/2010/main" val="135357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44B698-E11E-41CE-967E-7033396C27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EF47869-5D2F-4FFD-B529-92F111ED00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1F8357-84C6-470B-97EC-D8AD2A84B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DC42AAB-0E0B-4909-879C-9A7036CE864F}"/>
              </a:ext>
            </a:extLst>
          </p:cNvPr>
          <p:cNvSpPr>
            <a:spLocks noGrp="1"/>
          </p:cNvSpPr>
          <p:nvPr>
            <p:ph type="dt" sz="half" idx="10"/>
          </p:nvPr>
        </p:nvSpPr>
        <p:spPr/>
        <p:txBody>
          <a:bodyPr/>
          <a:lstStyle/>
          <a:p>
            <a:fld id="{2AC55AE1-00A2-4A71-AA94-71C58CD631B0}" type="datetimeFigureOut">
              <a:rPr kumimoji="1" lang="ja-JP" altLang="en-US" smtClean="0"/>
              <a:t>2022/7/25</a:t>
            </a:fld>
            <a:endParaRPr kumimoji="1" lang="ja-JP" altLang="en-US"/>
          </a:p>
        </p:txBody>
      </p:sp>
      <p:sp>
        <p:nvSpPr>
          <p:cNvPr id="6" name="フッター プレースホルダー 5">
            <a:extLst>
              <a:ext uri="{FF2B5EF4-FFF2-40B4-BE49-F238E27FC236}">
                <a16:creationId xmlns:a16="http://schemas.microsoft.com/office/drawing/2014/main" id="{9C7A8F19-C3EC-48AD-8285-6C4E516292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2CBAA7-79FA-4FF7-92CB-338A258E4551}"/>
              </a:ext>
            </a:extLst>
          </p:cNvPr>
          <p:cNvSpPr>
            <a:spLocks noGrp="1"/>
          </p:cNvSpPr>
          <p:nvPr>
            <p:ph type="sldNum" sz="quarter" idx="12"/>
          </p:nvPr>
        </p:nvSpPr>
        <p:spPr/>
        <p:txBody>
          <a:bodyPr/>
          <a:lstStyle/>
          <a:p>
            <a:fld id="{5AD82390-F79F-4844-9B62-9C65E8B68B74}" type="slidenum">
              <a:rPr kumimoji="1" lang="ja-JP" altLang="en-US" smtClean="0"/>
              <a:t>‹#›</a:t>
            </a:fld>
            <a:endParaRPr kumimoji="1" lang="ja-JP" altLang="en-US"/>
          </a:p>
        </p:txBody>
      </p:sp>
    </p:spTree>
    <p:extLst>
      <p:ext uri="{BB962C8B-B14F-4D97-AF65-F5344CB8AC3E}">
        <p14:creationId xmlns:p14="http://schemas.microsoft.com/office/powerpoint/2010/main" val="128759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55C74-46D4-4305-8C19-713D092B43F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4B32636-F1EA-4BE2-9A25-3F196D07AB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BF6DA6-D01B-4215-8460-522F1DC02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5CE5A41-FAEE-4415-B655-DC9A19E6CF28}"/>
              </a:ext>
            </a:extLst>
          </p:cNvPr>
          <p:cNvSpPr>
            <a:spLocks noGrp="1"/>
          </p:cNvSpPr>
          <p:nvPr>
            <p:ph type="dt" sz="half" idx="10"/>
          </p:nvPr>
        </p:nvSpPr>
        <p:spPr/>
        <p:txBody>
          <a:bodyPr/>
          <a:lstStyle/>
          <a:p>
            <a:fld id="{2AC55AE1-00A2-4A71-AA94-71C58CD631B0}" type="datetimeFigureOut">
              <a:rPr kumimoji="1" lang="ja-JP" altLang="en-US" smtClean="0"/>
              <a:t>2022/7/25</a:t>
            </a:fld>
            <a:endParaRPr kumimoji="1" lang="ja-JP" altLang="en-US"/>
          </a:p>
        </p:txBody>
      </p:sp>
      <p:sp>
        <p:nvSpPr>
          <p:cNvPr id="6" name="フッター プレースホルダー 5">
            <a:extLst>
              <a:ext uri="{FF2B5EF4-FFF2-40B4-BE49-F238E27FC236}">
                <a16:creationId xmlns:a16="http://schemas.microsoft.com/office/drawing/2014/main" id="{431AEF22-8C39-41A5-9D05-B315B9AD45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540947-3C1F-4A42-BE4A-3A408D275855}"/>
              </a:ext>
            </a:extLst>
          </p:cNvPr>
          <p:cNvSpPr>
            <a:spLocks noGrp="1"/>
          </p:cNvSpPr>
          <p:nvPr>
            <p:ph type="sldNum" sz="quarter" idx="12"/>
          </p:nvPr>
        </p:nvSpPr>
        <p:spPr/>
        <p:txBody>
          <a:bodyPr/>
          <a:lstStyle/>
          <a:p>
            <a:fld id="{5AD82390-F79F-4844-9B62-9C65E8B68B74}" type="slidenum">
              <a:rPr kumimoji="1" lang="ja-JP" altLang="en-US" smtClean="0"/>
              <a:t>‹#›</a:t>
            </a:fld>
            <a:endParaRPr kumimoji="1" lang="ja-JP" altLang="en-US"/>
          </a:p>
        </p:txBody>
      </p:sp>
    </p:spTree>
    <p:extLst>
      <p:ext uri="{BB962C8B-B14F-4D97-AF65-F5344CB8AC3E}">
        <p14:creationId xmlns:p14="http://schemas.microsoft.com/office/powerpoint/2010/main" val="358204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362393-C1AC-4F91-B4CC-5951827835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4FCCA8-D2EE-4B82-8DC6-B1C892B91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91D7D3-C0DA-48D1-8582-1DE1692BB6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55AE1-00A2-4A71-AA94-71C58CD631B0}" type="datetimeFigureOut">
              <a:rPr kumimoji="1" lang="ja-JP" altLang="en-US" smtClean="0"/>
              <a:t>2022/7/25</a:t>
            </a:fld>
            <a:endParaRPr kumimoji="1" lang="ja-JP" altLang="en-US"/>
          </a:p>
        </p:txBody>
      </p:sp>
      <p:sp>
        <p:nvSpPr>
          <p:cNvPr id="5" name="フッター プレースホルダー 4">
            <a:extLst>
              <a:ext uri="{FF2B5EF4-FFF2-40B4-BE49-F238E27FC236}">
                <a16:creationId xmlns:a16="http://schemas.microsoft.com/office/drawing/2014/main" id="{EA9467DF-7E74-4AC1-B68E-3528DD06D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E83FEE6-02FF-421C-BBB2-C4D6A7968D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D82390-F79F-4844-9B62-9C65E8B68B74}" type="slidenum">
              <a:rPr kumimoji="1" lang="ja-JP" altLang="en-US" smtClean="0"/>
              <a:t>‹#›</a:t>
            </a:fld>
            <a:endParaRPr kumimoji="1" lang="ja-JP" altLang="en-US"/>
          </a:p>
        </p:txBody>
      </p:sp>
    </p:spTree>
    <p:extLst>
      <p:ext uri="{BB962C8B-B14F-4D97-AF65-F5344CB8AC3E}">
        <p14:creationId xmlns:p14="http://schemas.microsoft.com/office/powerpoint/2010/main" val="2815613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B75F4-B771-434C-BC0F-2EE48A43DFAF}"/>
              </a:ext>
            </a:extLst>
          </p:cNvPr>
          <p:cNvSpPr>
            <a:spLocks noGrp="1"/>
          </p:cNvSpPr>
          <p:nvPr>
            <p:ph type="ctrTitle"/>
          </p:nvPr>
        </p:nvSpPr>
        <p:spPr/>
        <p:txBody>
          <a:bodyPr>
            <a:normAutofit fontScale="90000"/>
          </a:bodyPr>
          <a:lstStyle/>
          <a:p>
            <a:r>
              <a:rPr kumimoji="1" lang="ja-JP" altLang="en-US" dirty="0"/>
              <a:t>第</a:t>
            </a:r>
            <a:r>
              <a:rPr kumimoji="1" lang="en-US" altLang="ja-JP" dirty="0"/>
              <a:t>4</a:t>
            </a:r>
            <a:r>
              <a:rPr kumimoji="1" lang="ja-JP" altLang="en-US" dirty="0"/>
              <a:t>回</a:t>
            </a:r>
            <a:br>
              <a:rPr kumimoji="1" lang="en-US" altLang="ja-JP" dirty="0"/>
            </a:br>
            <a:r>
              <a:rPr kumimoji="1" lang="en-US" altLang="ja-JP" dirty="0"/>
              <a:t>GET</a:t>
            </a:r>
            <a:r>
              <a:rPr kumimoji="1" lang="ja-JP" altLang="en-US" dirty="0"/>
              <a:t>と</a:t>
            </a:r>
            <a:r>
              <a:rPr kumimoji="1" lang="en-US" altLang="ja-JP" dirty="0"/>
              <a:t>POST</a:t>
            </a:r>
            <a:br>
              <a:rPr kumimoji="1" lang="en-US" altLang="ja-JP" dirty="0"/>
            </a:br>
            <a:r>
              <a:rPr kumimoji="1" lang="ja-JP" altLang="en-US" dirty="0"/>
              <a:t>～データの送信～</a:t>
            </a:r>
          </a:p>
        </p:txBody>
      </p:sp>
      <p:sp>
        <p:nvSpPr>
          <p:cNvPr id="3" name="字幕 2">
            <a:extLst>
              <a:ext uri="{FF2B5EF4-FFF2-40B4-BE49-F238E27FC236}">
                <a16:creationId xmlns:a16="http://schemas.microsoft.com/office/drawing/2014/main" id="{2C78B3FC-4534-42DC-9ABD-D7E69B7A3945}"/>
              </a:ext>
            </a:extLst>
          </p:cNvPr>
          <p:cNvSpPr>
            <a:spLocks noGrp="1"/>
          </p:cNvSpPr>
          <p:nvPr>
            <p:ph type="subTitle" idx="1"/>
          </p:nvPr>
        </p:nvSpPr>
        <p:spPr/>
        <p:txBody>
          <a:bodyPr/>
          <a:lstStyle/>
          <a:p>
            <a:r>
              <a:rPr kumimoji="1" lang="en-US" altLang="ja-JP" dirty="0"/>
              <a:t>NTanaka1994</a:t>
            </a:r>
            <a:endParaRPr kumimoji="1" lang="ja-JP" altLang="en-US" dirty="0"/>
          </a:p>
        </p:txBody>
      </p:sp>
    </p:spTree>
    <p:extLst>
      <p:ext uri="{BB962C8B-B14F-4D97-AF65-F5344CB8AC3E}">
        <p14:creationId xmlns:p14="http://schemas.microsoft.com/office/powerpoint/2010/main" val="108612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491BC0-BD0F-4C30-BE8D-406F1C70C0D3}"/>
              </a:ext>
            </a:extLst>
          </p:cNvPr>
          <p:cNvSpPr>
            <a:spLocks noGrp="1"/>
          </p:cNvSpPr>
          <p:nvPr>
            <p:ph type="title"/>
          </p:nvPr>
        </p:nvSpPr>
        <p:spPr/>
        <p:txBody>
          <a:bodyPr/>
          <a:lstStyle/>
          <a:p>
            <a:r>
              <a:rPr lang="en-US" altLang="ja-JP" dirty="0"/>
              <a:t>GET</a:t>
            </a:r>
            <a:r>
              <a:rPr lang="ja-JP" altLang="en-US" dirty="0"/>
              <a:t>と</a:t>
            </a:r>
            <a:r>
              <a:rPr lang="en-US" altLang="ja-JP" dirty="0"/>
              <a:t>POST</a:t>
            </a:r>
            <a:r>
              <a:rPr lang="ja-JP" altLang="en-US" dirty="0"/>
              <a:t>で送信</a:t>
            </a:r>
            <a:endParaRPr kumimoji="1" lang="ja-JP" altLang="en-US" dirty="0"/>
          </a:p>
        </p:txBody>
      </p:sp>
      <p:sp>
        <p:nvSpPr>
          <p:cNvPr id="3" name="コンテンツ プレースホルダー 2">
            <a:extLst>
              <a:ext uri="{FF2B5EF4-FFF2-40B4-BE49-F238E27FC236}">
                <a16:creationId xmlns:a16="http://schemas.microsoft.com/office/drawing/2014/main" id="{1B707BC0-0CDE-4B0C-AE39-6562C4BB2A98}"/>
              </a:ext>
            </a:extLst>
          </p:cNvPr>
          <p:cNvSpPr>
            <a:spLocks noGrp="1"/>
          </p:cNvSpPr>
          <p:nvPr>
            <p:ph idx="1"/>
          </p:nvPr>
        </p:nvSpPr>
        <p:spPr/>
        <p:txBody>
          <a:bodyPr>
            <a:normAutofit fontScale="92500" lnSpcReduction="10000"/>
          </a:bodyPr>
          <a:lstStyle/>
          <a:p>
            <a:r>
              <a:rPr kumimoji="1" lang="ja-JP" altLang="en-US" dirty="0"/>
              <a:t>テキストデータ</a:t>
            </a:r>
            <a:endParaRPr kumimoji="1" lang="en-US" altLang="ja-JP" dirty="0"/>
          </a:p>
          <a:p>
            <a:pPr marL="0" indent="0">
              <a:buNone/>
            </a:pPr>
            <a:r>
              <a:rPr lang="ja-JP" altLang="en-US" dirty="0"/>
              <a:t>送信されたデータをサーバで受信する時は</a:t>
            </a:r>
            <a:r>
              <a:rPr lang="en-US" altLang="ja-JP" dirty="0"/>
              <a:t>GET</a:t>
            </a:r>
            <a:r>
              <a:rPr lang="ja-JP" altLang="en-US" dirty="0"/>
              <a:t>と</a:t>
            </a:r>
            <a:r>
              <a:rPr lang="en-US" altLang="ja-JP" dirty="0"/>
              <a:t>POST</a:t>
            </a:r>
            <a:r>
              <a:rPr lang="ja-JP" altLang="en-US" dirty="0"/>
              <a:t>で受け取り方のコードが異なる。</a:t>
            </a:r>
            <a:endParaRPr lang="en-US" altLang="ja-JP" dirty="0"/>
          </a:p>
          <a:p>
            <a:pPr marL="0" indent="0">
              <a:buNone/>
            </a:pPr>
            <a:r>
              <a:rPr lang="ja-JP" altLang="en-US" dirty="0"/>
              <a:t>基本的にチェックボックス以外では</a:t>
            </a:r>
            <a:endParaRPr lang="en-US" altLang="ja-JP" dirty="0"/>
          </a:p>
          <a:p>
            <a:pPr marL="0" indent="0">
              <a:buNone/>
            </a:pPr>
            <a:r>
              <a:rPr lang="en-US" altLang="ja-JP" dirty="0"/>
              <a:t>GET</a:t>
            </a:r>
          </a:p>
          <a:p>
            <a:pPr marL="0" indent="0" algn="ctr">
              <a:buNone/>
            </a:pPr>
            <a:r>
              <a:rPr lang="en-US" altLang="ja-JP" dirty="0" err="1"/>
              <a:t>request.args.get</a:t>
            </a:r>
            <a:r>
              <a:rPr lang="en-US" altLang="ja-JP" dirty="0"/>
              <a:t>(</a:t>
            </a:r>
            <a:r>
              <a:rPr lang="ja-JP" altLang="en-US" dirty="0"/>
              <a:t>変数名</a:t>
            </a:r>
            <a:r>
              <a:rPr lang="en-US" altLang="ja-JP" dirty="0"/>
              <a:t>)</a:t>
            </a:r>
          </a:p>
          <a:p>
            <a:pPr marL="0" indent="0" algn="ctr">
              <a:buNone/>
            </a:pPr>
            <a:endParaRPr lang="en-US" altLang="ja-JP" dirty="0"/>
          </a:p>
          <a:p>
            <a:pPr marL="0" indent="0">
              <a:buNone/>
            </a:pPr>
            <a:r>
              <a:rPr lang="en-US" altLang="ja-JP" dirty="0"/>
              <a:t>POST</a:t>
            </a:r>
          </a:p>
          <a:p>
            <a:pPr marL="0" indent="0" algn="ctr">
              <a:buNone/>
            </a:pPr>
            <a:r>
              <a:rPr lang="en-US" altLang="ja-JP" dirty="0" err="1"/>
              <a:t>request.form</a:t>
            </a:r>
            <a:r>
              <a:rPr lang="en-US" altLang="ja-JP" dirty="0"/>
              <a:t>[</a:t>
            </a:r>
            <a:r>
              <a:rPr lang="ja-JP" altLang="en-US" dirty="0"/>
              <a:t>変数名</a:t>
            </a:r>
            <a:r>
              <a:rPr lang="en-US" altLang="ja-JP" dirty="0"/>
              <a:t>]</a:t>
            </a:r>
          </a:p>
          <a:p>
            <a:pPr marL="0" indent="0" algn="r">
              <a:buNone/>
            </a:pPr>
            <a:r>
              <a:rPr lang="ja-JP" altLang="en-US" dirty="0"/>
              <a:t>となる</a:t>
            </a:r>
            <a:endParaRPr lang="en-US" altLang="ja-JP" dirty="0"/>
          </a:p>
        </p:txBody>
      </p:sp>
    </p:spTree>
    <p:extLst>
      <p:ext uri="{BB962C8B-B14F-4D97-AF65-F5344CB8AC3E}">
        <p14:creationId xmlns:p14="http://schemas.microsoft.com/office/powerpoint/2010/main" val="109194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05D05-A382-4C86-A9E4-41936D1F46BB}"/>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B984F685-6935-45F4-9FDA-8920626E9BA0}"/>
              </a:ext>
            </a:extLst>
          </p:cNvPr>
          <p:cNvSpPr>
            <a:spLocks noGrp="1"/>
          </p:cNvSpPr>
          <p:nvPr>
            <p:ph idx="1"/>
          </p:nvPr>
        </p:nvSpPr>
        <p:spPr/>
        <p:txBody>
          <a:bodyPr/>
          <a:lstStyle/>
          <a:p>
            <a:r>
              <a:rPr kumimoji="1" lang="ja-JP" altLang="en-US" dirty="0"/>
              <a:t>テキストデータ</a:t>
            </a:r>
            <a:endParaRPr kumimoji="1" lang="en-US" altLang="ja-JP" dirty="0"/>
          </a:p>
          <a:p>
            <a:pPr marL="0" indent="0">
              <a:buNone/>
            </a:pPr>
            <a:r>
              <a:rPr lang="ja-JP" altLang="en-US" dirty="0"/>
              <a:t>「</a:t>
            </a:r>
            <a:r>
              <a:rPr lang="en-US" altLang="ja-JP" dirty="0"/>
              <a:t>t</a:t>
            </a:r>
            <a:r>
              <a:rPr kumimoji="1" lang="en-US" altLang="ja-JP" dirty="0"/>
              <a:t>ext</a:t>
            </a:r>
            <a:r>
              <a:rPr kumimoji="1" lang="ja-JP" altLang="en-US" dirty="0"/>
              <a:t>」の場合</a:t>
            </a:r>
            <a:endParaRPr kumimoji="1" lang="en-US" altLang="ja-JP" dirty="0"/>
          </a:p>
          <a:p>
            <a:pPr>
              <a:buFont typeface="Wingdings" panose="05000000000000000000" pitchFamily="2" charset="2"/>
              <a:buChar char="Ø"/>
            </a:pPr>
            <a:r>
              <a:rPr lang="en-US" altLang="ja-JP" dirty="0"/>
              <a:t>GET</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7F018D7B-DEEB-49B8-A9B6-9BB2E8582523}"/>
              </a:ext>
            </a:extLst>
          </p:cNvPr>
          <p:cNvPicPr>
            <a:picLocks noChangeAspect="1"/>
          </p:cNvPicPr>
          <p:nvPr/>
        </p:nvPicPr>
        <p:blipFill>
          <a:blip r:embed="rId3"/>
          <a:stretch>
            <a:fillRect/>
          </a:stretch>
        </p:blipFill>
        <p:spPr>
          <a:xfrm>
            <a:off x="6249056" y="4962201"/>
            <a:ext cx="4949031" cy="1214762"/>
          </a:xfrm>
          <a:prstGeom prst="rect">
            <a:avLst/>
          </a:prstGeom>
        </p:spPr>
      </p:pic>
      <p:pic>
        <p:nvPicPr>
          <p:cNvPr id="7" name="図 6">
            <a:extLst>
              <a:ext uri="{FF2B5EF4-FFF2-40B4-BE49-F238E27FC236}">
                <a16:creationId xmlns:a16="http://schemas.microsoft.com/office/drawing/2014/main" id="{01B2A336-DA71-4E81-ABCE-1AF20D8CF5F0}"/>
              </a:ext>
            </a:extLst>
          </p:cNvPr>
          <p:cNvPicPr>
            <a:picLocks noChangeAspect="1"/>
          </p:cNvPicPr>
          <p:nvPr/>
        </p:nvPicPr>
        <p:blipFill>
          <a:blip r:embed="rId4"/>
          <a:stretch>
            <a:fillRect/>
          </a:stretch>
        </p:blipFill>
        <p:spPr>
          <a:xfrm>
            <a:off x="1212570" y="3323004"/>
            <a:ext cx="4352014" cy="2853959"/>
          </a:xfrm>
          <a:prstGeom prst="rect">
            <a:avLst/>
          </a:prstGeom>
        </p:spPr>
      </p:pic>
      <p:sp>
        <p:nvSpPr>
          <p:cNvPr id="8" name="テキスト ボックス 7">
            <a:extLst>
              <a:ext uri="{FF2B5EF4-FFF2-40B4-BE49-F238E27FC236}">
                <a16:creationId xmlns:a16="http://schemas.microsoft.com/office/drawing/2014/main" id="{B136B7A0-41EC-4F54-8574-73A6BF5376D8}"/>
              </a:ext>
            </a:extLst>
          </p:cNvPr>
          <p:cNvSpPr txBox="1"/>
          <p:nvPr/>
        </p:nvSpPr>
        <p:spPr>
          <a:xfrm>
            <a:off x="6797402" y="6176963"/>
            <a:ext cx="3852337" cy="523220"/>
          </a:xfrm>
          <a:prstGeom prst="rect">
            <a:avLst/>
          </a:prstGeom>
          <a:noFill/>
        </p:spPr>
        <p:txBody>
          <a:bodyPr wrap="none" rtlCol="0">
            <a:spAutoFit/>
          </a:bodyPr>
          <a:lstStyle/>
          <a:p>
            <a:r>
              <a:rPr kumimoji="1" lang="en-US" altLang="ja-JP" sz="2800" dirty="0"/>
              <a:t>HTML(GET_text.html)</a:t>
            </a:r>
            <a:endParaRPr kumimoji="1" lang="ja-JP" altLang="en-US" sz="2800" dirty="0"/>
          </a:p>
        </p:txBody>
      </p:sp>
      <p:sp>
        <p:nvSpPr>
          <p:cNvPr id="9" name="テキスト ボックス 8">
            <a:extLst>
              <a:ext uri="{FF2B5EF4-FFF2-40B4-BE49-F238E27FC236}">
                <a16:creationId xmlns:a16="http://schemas.microsoft.com/office/drawing/2014/main" id="{610B3776-4D60-47DB-86C8-04D9F1789107}"/>
              </a:ext>
            </a:extLst>
          </p:cNvPr>
          <p:cNvSpPr txBox="1"/>
          <p:nvPr/>
        </p:nvSpPr>
        <p:spPr>
          <a:xfrm>
            <a:off x="2398562" y="6231265"/>
            <a:ext cx="1980029" cy="523220"/>
          </a:xfrm>
          <a:prstGeom prst="rect">
            <a:avLst/>
          </a:prstGeom>
          <a:noFill/>
        </p:spPr>
        <p:txBody>
          <a:bodyPr wrap="none" rtlCol="0">
            <a:spAutoFit/>
          </a:bodyPr>
          <a:lstStyle/>
          <a:p>
            <a:r>
              <a:rPr lang="ja-JP" altLang="en-US" sz="2800" dirty="0"/>
              <a:t>プログラム</a:t>
            </a:r>
            <a:endParaRPr kumimoji="1" lang="ja-JP" altLang="en-US" sz="2800" dirty="0"/>
          </a:p>
        </p:txBody>
      </p:sp>
    </p:spTree>
    <p:extLst>
      <p:ext uri="{BB962C8B-B14F-4D97-AF65-F5344CB8AC3E}">
        <p14:creationId xmlns:p14="http://schemas.microsoft.com/office/powerpoint/2010/main" val="241745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8C033B-4310-467E-8C53-710A1FF3ACDD}"/>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C726528B-56B7-4657-9AFB-343B1DE7F2A1}"/>
              </a:ext>
            </a:extLst>
          </p:cNvPr>
          <p:cNvSpPr>
            <a:spLocks noGrp="1"/>
          </p:cNvSpPr>
          <p:nvPr>
            <p:ph idx="1"/>
          </p:nvPr>
        </p:nvSpPr>
        <p:spPr/>
        <p:txBody>
          <a:bodyPr/>
          <a:lstStyle/>
          <a:p>
            <a:r>
              <a:rPr kumimoji="1" lang="ja-JP" altLang="en-US" dirty="0"/>
              <a:t>テキストデータ</a:t>
            </a:r>
            <a:endParaRPr kumimoji="1" lang="en-US" altLang="ja-JP" dirty="0"/>
          </a:p>
          <a:p>
            <a:pPr marL="0" indent="0">
              <a:buNone/>
            </a:pPr>
            <a:r>
              <a:rPr kumimoji="1" lang="ja-JP" altLang="en-US" dirty="0"/>
              <a:t>「</a:t>
            </a:r>
            <a:r>
              <a:rPr kumimoji="1" lang="en-US" altLang="ja-JP" dirty="0"/>
              <a:t>text</a:t>
            </a:r>
            <a:r>
              <a:rPr kumimoji="1" lang="ja-JP" altLang="en-US" dirty="0"/>
              <a:t>」の場合</a:t>
            </a:r>
            <a:endParaRPr kumimoji="1" lang="en-US" altLang="ja-JP" dirty="0"/>
          </a:p>
          <a:p>
            <a:pPr>
              <a:buFont typeface="Wingdings" panose="05000000000000000000" pitchFamily="2" charset="2"/>
              <a:buChar char="Ø"/>
            </a:pPr>
            <a:r>
              <a:rPr kumimoji="1" lang="en-US" altLang="ja-JP" dirty="0"/>
              <a:t>GET</a:t>
            </a:r>
          </a:p>
          <a:p>
            <a:pPr marL="0" indent="0">
              <a:buNone/>
            </a:pPr>
            <a:endParaRPr kumimoji="1" lang="ja-JP" altLang="en-US" dirty="0"/>
          </a:p>
        </p:txBody>
      </p:sp>
      <p:pic>
        <p:nvPicPr>
          <p:cNvPr id="5" name="図 4">
            <a:extLst>
              <a:ext uri="{FF2B5EF4-FFF2-40B4-BE49-F238E27FC236}">
                <a16:creationId xmlns:a16="http://schemas.microsoft.com/office/drawing/2014/main" id="{5E384970-E090-49D6-AB4C-3B334FDDEB8D}"/>
              </a:ext>
            </a:extLst>
          </p:cNvPr>
          <p:cNvPicPr>
            <a:picLocks noChangeAspect="1"/>
          </p:cNvPicPr>
          <p:nvPr/>
        </p:nvPicPr>
        <p:blipFill>
          <a:blip r:embed="rId3"/>
          <a:stretch>
            <a:fillRect/>
          </a:stretch>
        </p:blipFill>
        <p:spPr>
          <a:xfrm>
            <a:off x="838200" y="3362366"/>
            <a:ext cx="5257800" cy="1868101"/>
          </a:xfrm>
          <a:prstGeom prst="rect">
            <a:avLst/>
          </a:prstGeom>
        </p:spPr>
      </p:pic>
      <p:sp>
        <p:nvSpPr>
          <p:cNvPr id="6" name="テキスト ボックス 5">
            <a:extLst>
              <a:ext uri="{FF2B5EF4-FFF2-40B4-BE49-F238E27FC236}">
                <a16:creationId xmlns:a16="http://schemas.microsoft.com/office/drawing/2014/main" id="{96DF5FD7-6144-4EEB-8D3E-777A6A576A9E}"/>
              </a:ext>
            </a:extLst>
          </p:cNvPr>
          <p:cNvSpPr txBox="1"/>
          <p:nvPr/>
        </p:nvSpPr>
        <p:spPr>
          <a:xfrm>
            <a:off x="1040795" y="5226662"/>
            <a:ext cx="4852610" cy="954107"/>
          </a:xfrm>
          <a:prstGeom prst="rect">
            <a:avLst/>
          </a:prstGeom>
          <a:noFill/>
        </p:spPr>
        <p:txBody>
          <a:bodyPr wrap="none" rtlCol="0">
            <a:spAutoFit/>
          </a:bodyPr>
          <a:lstStyle/>
          <a:p>
            <a:pPr algn="ctr"/>
            <a:r>
              <a:rPr kumimoji="1" lang="ja-JP" altLang="en-US" sz="2800" dirty="0"/>
              <a:t>入力画面</a:t>
            </a:r>
            <a:endParaRPr kumimoji="1" lang="en-US" altLang="ja-JP" sz="2800" dirty="0"/>
          </a:p>
          <a:p>
            <a:pPr algn="ctr"/>
            <a:r>
              <a:rPr lang="ja-JP" altLang="en-US" sz="2800" dirty="0"/>
              <a:t>「テスト＿テキスト」と入力</a:t>
            </a:r>
            <a:endParaRPr kumimoji="1" lang="ja-JP" altLang="en-US" sz="2800" dirty="0"/>
          </a:p>
        </p:txBody>
      </p:sp>
      <p:pic>
        <p:nvPicPr>
          <p:cNvPr id="8" name="図 7">
            <a:extLst>
              <a:ext uri="{FF2B5EF4-FFF2-40B4-BE49-F238E27FC236}">
                <a16:creationId xmlns:a16="http://schemas.microsoft.com/office/drawing/2014/main" id="{744624D6-CE14-4C8D-8480-D667710152CF}"/>
              </a:ext>
            </a:extLst>
          </p:cNvPr>
          <p:cNvPicPr>
            <a:picLocks noChangeAspect="1"/>
          </p:cNvPicPr>
          <p:nvPr/>
        </p:nvPicPr>
        <p:blipFill>
          <a:blip r:embed="rId4"/>
          <a:stretch>
            <a:fillRect/>
          </a:stretch>
        </p:blipFill>
        <p:spPr>
          <a:xfrm>
            <a:off x="6340501" y="3362366"/>
            <a:ext cx="5257799" cy="1213735"/>
          </a:xfrm>
          <a:prstGeom prst="rect">
            <a:avLst/>
          </a:prstGeom>
        </p:spPr>
      </p:pic>
      <p:sp>
        <p:nvSpPr>
          <p:cNvPr id="9" name="テキスト ボックス 8">
            <a:extLst>
              <a:ext uri="{FF2B5EF4-FFF2-40B4-BE49-F238E27FC236}">
                <a16:creationId xmlns:a16="http://schemas.microsoft.com/office/drawing/2014/main" id="{F4FEEDBF-3F0F-4CF0-A13A-3796A68171F4}"/>
              </a:ext>
            </a:extLst>
          </p:cNvPr>
          <p:cNvSpPr txBox="1"/>
          <p:nvPr/>
        </p:nvSpPr>
        <p:spPr>
          <a:xfrm>
            <a:off x="5980631" y="5222856"/>
            <a:ext cx="5572359" cy="1384995"/>
          </a:xfrm>
          <a:prstGeom prst="rect">
            <a:avLst/>
          </a:prstGeom>
          <a:noFill/>
        </p:spPr>
        <p:txBody>
          <a:bodyPr wrap="none" rtlCol="0">
            <a:spAutoFit/>
          </a:bodyPr>
          <a:lstStyle/>
          <a:p>
            <a:pPr algn="ctr"/>
            <a:r>
              <a:rPr kumimoji="1" lang="ja-JP" altLang="en-US" sz="2800" dirty="0"/>
              <a:t>送信後の画面</a:t>
            </a:r>
            <a:endParaRPr kumimoji="1" lang="en-US" altLang="ja-JP" sz="2800" dirty="0"/>
          </a:p>
          <a:p>
            <a:pPr algn="ctr"/>
            <a:r>
              <a:rPr kumimoji="1" lang="ja-JP" altLang="en-US" sz="2800" dirty="0"/>
              <a:t>画面と</a:t>
            </a:r>
            <a:r>
              <a:rPr kumimoji="1" lang="en-US" altLang="ja-JP" sz="2800" dirty="0"/>
              <a:t>URL</a:t>
            </a:r>
            <a:r>
              <a:rPr kumimoji="1" lang="ja-JP" altLang="en-US" sz="2800" dirty="0"/>
              <a:t>に入力された文字列が</a:t>
            </a:r>
            <a:endParaRPr kumimoji="1" lang="en-US" altLang="ja-JP" sz="2800" dirty="0"/>
          </a:p>
          <a:p>
            <a:r>
              <a:rPr lang="ja-JP" altLang="en-US" sz="2800" dirty="0"/>
              <a:t>出力されている</a:t>
            </a:r>
            <a:endParaRPr kumimoji="1" lang="en-US" altLang="ja-JP" sz="2800" dirty="0"/>
          </a:p>
        </p:txBody>
      </p:sp>
      <p:cxnSp>
        <p:nvCxnSpPr>
          <p:cNvPr id="11" name="直線コネクタ 10">
            <a:extLst>
              <a:ext uri="{FF2B5EF4-FFF2-40B4-BE49-F238E27FC236}">
                <a16:creationId xmlns:a16="http://schemas.microsoft.com/office/drawing/2014/main" id="{14A04668-74F0-438B-BDC2-F2F8F7D7622C}"/>
              </a:ext>
            </a:extLst>
          </p:cNvPr>
          <p:cNvCxnSpPr/>
          <p:nvPr/>
        </p:nvCxnSpPr>
        <p:spPr>
          <a:xfrm>
            <a:off x="6340501" y="4508390"/>
            <a:ext cx="13881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3FD49B5-B74C-43A7-A7C7-964F58EEE994}"/>
              </a:ext>
            </a:extLst>
          </p:cNvPr>
          <p:cNvCxnSpPr>
            <a:cxnSpLocks/>
          </p:cNvCxnSpPr>
          <p:nvPr/>
        </p:nvCxnSpPr>
        <p:spPr>
          <a:xfrm>
            <a:off x="10316816" y="4112150"/>
            <a:ext cx="123617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58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5D7AE9-C6E9-48CC-B00F-FE0D16DED139}"/>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F961CD81-5686-4D86-A2EB-89FB0F558C44}"/>
              </a:ext>
            </a:extLst>
          </p:cNvPr>
          <p:cNvSpPr>
            <a:spLocks noGrp="1"/>
          </p:cNvSpPr>
          <p:nvPr>
            <p:ph idx="1"/>
          </p:nvPr>
        </p:nvSpPr>
        <p:spPr/>
        <p:txBody>
          <a:bodyPr/>
          <a:lstStyle/>
          <a:p>
            <a:r>
              <a:rPr kumimoji="1" lang="ja-JP" altLang="en-US" dirty="0"/>
              <a:t>テキストデータ</a:t>
            </a:r>
            <a:endParaRPr kumimoji="1" lang="en-US" altLang="ja-JP" dirty="0"/>
          </a:p>
          <a:p>
            <a:pPr marL="0" indent="0">
              <a:buNone/>
            </a:pPr>
            <a:r>
              <a:rPr lang="ja-JP" altLang="en-US" dirty="0"/>
              <a:t>「</a:t>
            </a:r>
            <a:r>
              <a:rPr lang="en-US" altLang="ja-JP" dirty="0"/>
              <a:t>text</a:t>
            </a:r>
            <a:r>
              <a:rPr lang="ja-JP" altLang="en-US" dirty="0"/>
              <a:t>」の場合</a:t>
            </a:r>
            <a:endParaRPr lang="en-US" altLang="ja-JP" dirty="0"/>
          </a:p>
          <a:p>
            <a:pPr>
              <a:buFont typeface="Wingdings" panose="05000000000000000000" pitchFamily="2" charset="2"/>
              <a:buChar char="Ø"/>
            </a:pPr>
            <a:r>
              <a:rPr kumimoji="1" lang="en-US" altLang="ja-JP" dirty="0"/>
              <a:t>POST</a:t>
            </a:r>
            <a:endParaRPr kumimoji="1" lang="ja-JP" altLang="en-US" dirty="0"/>
          </a:p>
        </p:txBody>
      </p:sp>
      <p:pic>
        <p:nvPicPr>
          <p:cNvPr id="7" name="図 6">
            <a:extLst>
              <a:ext uri="{FF2B5EF4-FFF2-40B4-BE49-F238E27FC236}">
                <a16:creationId xmlns:a16="http://schemas.microsoft.com/office/drawing/2014/main" id="{188767FB-DF93-4015-92C2-AD29827A7FD2}"/>
              </a:ext>
            </a:extLst>
          </p:cNvPr>
          <p:cNvPicPr>
            <a:picLocks noChangeAspect="1"/>
          </p:cNvPicPr>
          <p:nvPr/>
        </p:nvPicPr>
        <p:blipFill>
          <a:blip r:embed="rId3"/>
          <a:stretch>
            <a:fillRect/>
          </a:stretch>
        </p:blipFill>
        <p:spPr>
          <a:xfrm>
            <a:off x="6204669" y="4903002"/>
            <a:ext cx="5149130" cy="1199427"/>
          </a:xfrm>
          <a:prstGeom prst="rect">
            <a:avLst/>
          </a:prstGeom>
        </p:spPr>
      </p:pic>
      <p:sp>
        <p:nvSpPr>
          <p:cNvPr id="8" name="テキスト ボックス 7">
            <a:extLst>
              <a:ext uri="{FF2B5EF4-FFF2-40B4-BE49-F238E27FC236}">
                <a16:creationId xmlns:a16="http://schemas.microsoft.com/office/drawing/2014/main" id="{7B82C85D-15C5-4D82-A074-3C361E32D9A8}"/>
              </a:ext>
            </a:extLst>
          </p:cNvPr>
          <p:cNvSpPr txBox="1"/>
          <p:nvPr/>
        </p:nvSpPr>
        <p:spPr>
          <a:xfrm>
            <a:off x="6732038" y="6136006"/>
            <a:ext cx="4094391" cy="523220"/>
          </a:xfrm>
          <a:prstGeom prst="rect">
            <a:avLst/>
          </a:prstGeom>
          <a:noFill/>
        </p:spPr>
        <p:txBody>
          <a:bodyPr wrap="none" rtlCol="0">
            <a:spAutoFit/>
          </a:bodyPr>
          <a:lstStyle/>
          <a:p>
            <a:r>
              <a:rPr kumimoji="1" lang="en-US" altLang="ja-JP" sz="2800" dirty="0"/>
              <a:t>HTML(POST_text.html)</a:t>
            </a:r>
            <a:endParaRPr kumimoji="1" lang="ja-JP" altLang="en-US" sz="2800" dirty="0"/>
          </a:p>
        </p:txBody>
      </p:sp>
      <p:sp>
        <p:nvSpPr>
          <p:cNvPr id="9" name="テキスト ボックス 8">
            <a:extLst>
              <a:ext uri="{FF2B5EF4-FFF2-40B4-BE49-F238E27FC236}">
                <a16:creationId xmlns:a16="http://schemas.microsoft.com/office/drawing/2014/main" id="{86885754-A8FE-4762-B3F8-929B9A3FA816}"/>
              </a:ext>
            </a:extLst>
          </p:cNvPr>
          <p:cNvSpPr txBox="1"/>
          <p:nvPr/>
        </p:nvSpPr>
        <p:spPr>
          <a:xfrm>
            <a:off x="2422752" y="6136006"/>
            <a:ext cx="1980029" cy="523220"/>
          </a:xfrm>
          <a:prstGeom prst="rect">
            <a:avLst/>
          </a:prstGeom>
          <a:noFill/>
        </p:spPr>
        <p:txBody>
          <a:bodyPr wrap="none" rtlCol="0">
            <a:spAutoFit/>
          </a:bodyPr>
          <a:lstStyle/>
          <a:p>
            <a:r>
              <a:rPr lang="ja-JP" altLang="en-US" sz="2800" dirty="0"/>
              <a:t>プログラム</a:t>
            </a:r>
            <a:endParaRPr kumimoji="1" lang="ja-JP" altLang="en-US" sz="2800" dirty="0"/>
          </a:p>
        </p:txBody>
      </p:sp>
      <p:pic>
        <p:nvPicPr>
          <p:cNvPr id="11" name="図 10">
            <a:extLst>
              <a:ext uri="{FF2B5EF4-FFF2-40B4-BE49-F238E27FC236}">
                <a16:creationId xmlns:a16="http://schemas.microsoft.com/office/drawing/2014/main" id="{74716B63-6980-4A73-9003-112128B7C967}"/>
              </a:ext>
            </a:extLst>
          </p:cNvPr>
          <p:cNvPicPr>
            <a:picLocks noChangeAspect="1"/>
          </p:cNvPicPr>
          <p:nvPr/>
        </p:nvPicPr>
        <p:blipFill>
          <a:blip r:embed="rId4"/>
          <a:stretch>
            <a:fillRect/>
          </a:stretch>
        </p:blipFill>
        <p:spPr>
          <a:xfrm>
            <a:off x="1419971" y="3390376"/>
            <a:ext cx="4202927" cy="2745630"/>
          </a:xfrm>
          <a:prstGeom prst="rect">
            <a:avLst/>
          </a:prstGeom>
        </p:spPr>
      </p:pic>
    </p:spTree>
    <p:extLst>
      <p:ext uri="{BB962C8B-B14F-4D97-AF65-F5344CB8AC3E}">
        <p14:creationId xmlns:p14="http://schemas.microsoft.com/office/powerpoint/2010/main" val="342591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945271-8329-439E-9AE5-F9574E9953C9}"/>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C715CB03-BA19-4478-8974-C17866730894}"/>
              </a:ext>
            </a:extLst>
          </p:cNvPr>
          <p:cNvSpPr>
            <a:spLocks noGrp="1"/>
          </p:cNvSpPr>
          <p:nvPr>
            <p:ph idx="1"/>
          </p:nvPr>
        </p:nvSpPr>
        <p:spPr/>
        <p:txBody>
          <a:bodyPr/>
          <a:lstStyle/>
          <a:p>
            <a:r>
              <a:rPr kumimoji="1" lang="ja-JP" altLang="en-US" dirty="0"/>
              <a:t>テキストデータ</a:t>
            </a:r>
            <a:endParaRPr kumimoji="1" lang="en-US" altLang="ja-JP" dirty="0"/>
          </a:p>
          <a:p>
            <a:pPr marL="0" indent="0">
              <a:buNone/>
            </a:pPr>
            <a:r>
              <a:rPr lang="ja-JP" altLang="en-US" dirty="0"/>
              <a:t>「</a:t>
            </a:r>
            <a:r>
              <a:rPr lang="en-US" altLang="ja-JP" dirty="0"/>
              <a:t>text</a:t>
            </a:r>
            <a:r>
              <a:rPr lang="ja-JP" altLang="en-US" dirty="0"/>
              <a:t>」の場合</a:t>
            </a:r>
            <a:endParaRPr lang="en-US" altLang="ja-JP" dirty="0"/>
          </a:p>
          <a:p>
            <a:pPr>
              <a:buFont typeface="Wingdings" panose="05000000000000000000" pitchFamily="2" charset="2"/>
              <a:buChar char="Ø"/>
            </a:pPr>
            <a:r>
              <a:rPr kumimoji="1" lang="en-US" altLang="ja-JP" dirty="0"/>
              <a:t>POST</a:t>
            </a:r>
            <a:endParaRPr kumimoji="1" lang="ja-JP" altLang="en-US" dirty="0"/>
          </a:p>
        </p:txBody>
      </p:sp>
      <p:pic>
        <p:nvPicPr>
          <p:cNvPr id="5" name="図 4">
            <a:extLst>
              <a:ext uri="{FF2B5EF4-FFF2-40B4-BE49-F238E27FC236}">
                <a16:creationId xmlns:a16="http://schemas.microsoft.com/office/drawing/2014/main" id="{A9297AE1-B147-4B23-A5CD-9C0DC5A74229}"/>
              </a:ext>
            </a:extLst>
          </p:cNvPr>
          <p:cNvPicPr>
            <a:picLocks noChangeAspect="1"/>
          </p:cNvPicPr>
          <p:nvPr/>
        </p:nvPicPr>
        <p:blipFill>
          <a:blip r:embed="rId3"/>
          <a:stretch>
            <a:fillRect/>
          </a:stretch>
        </p:blipFill>
        <p:spPr>
          <a:xfrm>
            <a:off x="838200" y="3504151"/>
            <a:ext cx="4910593" cy="1740642"/>
          </a:xfrm>
          <a:prstGeom prst="rect">
            <a:avLst/>
          </a:prstGeom>
        </p:spPr>
      </p:pic>
      <p:pic>
        <p:nvPicPr>
          <p:cNvPr id="7" name="図 6">
            <a:extLst>
              <a:ext uri="{FF2B5EF4-FFF2-40B4-BE49-F238E27FC236}">
                <a16:creationId xmlns:a16="http://schemas.microsoft.com/office/drawing/2014/main" id="{B129FA64-5069-4B82-9510-A974F32565BF}"/>
              </a:ext>
            </a:extLst>
          </p:cNvPr>
          <p:cNvPicPr>
            <a:picLocks noChangeAspect="1"/>
          </p:cNvPicPr>
          <p:nvPr/>
        </p:nvPicPr>
        <p:blipFill>
          <a:blip r:embed="rId4"/>
          <a:stretch>
            <a:fillRect/>
          </a:stretch>
        </p:blipFill>
        <p:spPr>
          <a:xfrm>
            <a:off x="6443209" y="3504151"/>
            <a:ext cx="4910593" cy="1515851"/>
          </a:xfrm>
          <a:prstGeom prst="rect">
            <a:avLst/>
          </a:prstGeom>
        </p:spPr>
      </p:pic>
      <p:sp>
        <p:nvSpPr>
          <p:cNvPr id="8" name="テキスト ボックス 7">
            <a:extLst>
              <a:ext uri="{FF2B5EF4-FFF2-40B4-BE49-F238E27FC236}">
                <a16:creationId xmlns:a16="http://schemas.microsoft.com/office/drawing/2014/main" id="{B9688084-9519-41A9-A6C7-FBE1BF65AA65}"/>
              </a:ext>
            </a:extLst>
          </p:cNvPr>
          <p:cNvSpPr txBox="1"/>
          <p:nvPr/>
        </p:nvSpPr>
        <p:spPr>
          <a:xfrm>
            <a:off x="867191" y="5244793"/>
            <a:ext cx="4852610" cy="954107"/>
          </a:xfrm>
          <a:prstGeom prst="rect">
            <a:avLst/>
          </a:prstGeom>
          <a:noFill/>
        </p:spPr>
        <p:txBody>
          <a:bodyPr wrap="none" rtlCol="0">
            <a:spAutoFit/>
          </a:bodyPr>
          <a:lstStyle/>
          <a:p>
            <a:pPr algn="ctr"/>
            <a:r>
              <a:rPr kumimoji="1" lang="ja-JP" altLang="en-US" sz="2800" dirty="0"/>
              <a:t>入力画面</a:t>
            </a:r>
            <a:endParaRPr kumimoji="1" lang="en-US" altLang="ja-JP" sz="2800" dirty="0"/>
          </a:p>
          <a:p>
            <a:pPr algn="ctr"/>
            <a:r>
              <a:rPr lang="ja-JP" altLang="en-US" sz="2800" dirty="0"/>
              <a:t>「テスト＿テキスト」と入力</a:t>
            </a:r>
            <a:endParaRPr kumimoji="1" lang="ja-JP" altLang="en-US" sz="2800" dirty="0"/>
          </a:p>
        </p:txBody>
      </p:sp>
      <p:sp>
        <p:nvSpPr>
          <p:cNvPr id="9" name="テキスト ボックス 8">
            <a:extLst>
              <a:ext uri="{FF2B5EF4-FFF2-40B4-BE49-F238E27FC236}">
                <a16:creationId xmlns:a16="http://schemas.microsoft.com/office/drawing/2014/main" id="{6525C5BD-22B9-4348-8B41-76936D137FDE}"/>
              </a:ext>
            </a:extLst>
          </p:cNvPr>
          <p:cNvSpPr txBox="1"/>
          <p:nvPr/>
        </p:nvSpPr>
        <p:spPr>
          <a:xfrm>
            <a:off x="6292663" y="5244793"/>
            <a:ext cx="5211684" cy="1384995"/>
          </a:xfrm>
          <a:prstGeom prst="rect">
            <a:avLst/>
          </a:prstGeom>
          <a:noFill/>
        </p:spPr>
        <p:txBody>
          <a:bodyPr wrap="none" rtlCol="0">
            <a:spAutoFit/>
          </a:bodyPr>
          <a:lstStyle/>
          <a:p>
            <a:pPr algn="ctr"/>
            <a:r>
              <a:rPr kumimoji="1" lang="ja-JP" altLang="en-US" sz="2800" dirty="0"/>
              <a:t>送信後の画面</a:t>
            </a:r>
            <a:endParaRPr kumimoji="1" lang="en-US" altLang="ja-JP" sz="2800" dirty="0"/>
          </a:p>
          <a:p>
            <a:pPr algn="ctr"/>
            <a:r>
              <a:rPr kumimoji="1" lang="ja-JP" altLang="en-US" sz="2800" dirty="0"/>
              <a:t>画面にのみ入力された文字列が</a:t>
            </a:r>
            <a:endParaRPr kumimoji="1" lang="en-US" altLang="ja-JP" sz="2800" dirty="0"/>
          </a:p>
          <a:p>
            <a:r>
              <a:rPr lang="ja-JP" altLang="en-US" sz="2800" dirty="0"/>
              <a:t>出力されている</a:t>
            </a:r>
            <a:endParaRPr kumimoji="1" lang="en-US" altLang="ja-JP" sz="2800" dirty="0"/>
          </a:p>
        </p:txBody>
      </p:sp>
    </p:spTree>
    <p:extLst>
      <p:ext uri="{BB962C8B-B14F-4D97-AF65-F5344CB8AC3E}">
        <p14:creationId xmlns:p14="http://schemas.microsoft.com/office/powerpoint/2010/main" val="344826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A06CC0-CC1E-480B-8242-1F6D03ADED5A}"/>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B52C1534-C468-49B4-85FE-5D00487D1B57}"/>
              </a:ext>
            </a:extLst>
          </p:cNvPr>
          <p:cNvSpPr>
            <a:spLocks noGrp="1"/>
          </p:cNvSpPr>
          <p:nvPr>
            <p:ph idx="1"/>
          </p:nvPr>
        </p:nvSpPr>
        <p:spPr/>
        <p:txBody>
          <a:bodyPr/>
          <a:lstStyle/>
          <a:p>
            <a:r>
              <a:rPr kumimoji="1" lang="ja-JP" altLang="en-US" dirty="0"/>
              <a:t>隠しデータ</a:t>
            </a:r>
            <a:endParaRPr kumimoji="1" lang="en-US" altLang="ja-JP" dirty="0"/>
          </a:p>
          <a:p>
            <a:pPr marL="0" indent="0">
              <a:buNone/>
            </a:pPr>
            <a:r>
              <a:rPr lang="ja-JP" altLang="en-US" dirty="0"/>
              <a:t>プログラムそのものは使用する</a:t>
            </a:r>
            <a:r>
              <a:rPr lang="en-US" altLang="ja-JP" dirty="0"/>
              <a:t>HTML</a:t>
            </a:r>
            <a:r>
              <a:rPr lang="ja-JP" altLang="en-US" dirty="0"/>
              <a:t>ファイルを変える事以外にテキストデータを受け取る時と変わらない。</a:t>
            </a:r>
            <a:endParaRPr lang="en-US" altLang="ja-JP" dirty="0"/>
          </a:p>
          <a:p>
            <a:pPr marL="0" indent="0">
              <a:buNone/>
            </a:pPr>
            <a:r>
              <a:rPr kumimoji="1" lang="ja-JP" altLang="en-US" dirty="0"/>
              <a:t>プログラムは</a:t>
            </a:r>
            <a:r>
              <a:rPr kumimoji="1" lang="en-US" altLang="ja-JP" dirty="0"/>
              <a:t>GET</a:t>
            </a:r>
            <a:r>
              <a:rPr kumimoji="1" lang="ja-JP" altLang="en-US" dirty="0"/>
              <a:t>送信の時と同じ</a:t>
            </a:r>
            <a:r>
              <a:rPr kumimoji="1" lang="en-US" altLang="ja-JP" dirty="0"/>
              <a:t>Python</a:t>
            </a:r>
            <a:r>
              <a:rPr kumimoji="1" lang="ja-JP" altLang="en-US" dirty="0"/>
              <a:t>プログラム。</a:t>
            </a:r>
          </a:p>
        </p:txBody>
      </p:sp>
      <p:pic>
        <p:nvPicPr>
          <p:cNvPr id="7" name="図 6">
            <a:extLst>
              <a:ext uri="{FF2B5EF4-FFF2-40B4-BE49-F238E27FC236}">
                <a16:creationId xmlns:a16="http://schemas.microsoft.com/office/drawing/2014/main" id="{101B662A-69A5-4C7C-9717-2816095846F2}"/>
              </a:ext>
            </a:extLst>
          </p:cNvPr>
          <p:cNvPicPr>
            <a:picLocks noChangeAspect="1"/>
          </p:cNvPicPr>
          <p:nvPr/>
        </p:nvPicPr>
        <p:blipFill>
          <a:blip r:embed="rId3"/>
          <a:stretch>
            <a:fillRect/>
          </a:stretch>
        </p:blipFill>
        <p:spPr>
          <a:xfrm>
            <a:off x="838200" y="4053965"/>
            <a:ext cx="10515600" cy="1830247"/>
          </a:xfrm>
          <a:prstGeom prst="rect">
            <a:avLst/>
          </a:prstGeom>
        </p:spPr>
      </p:pic>
      <p:sp>
        <p:nvSpPr>
          <p:cNvPr id="8" name="テキスト ボックス 7">
            <a:extLst>
              <a:ext uri="{FF2B5EF4-FFF2-40B4-BE49-F238E27FC236}">
                <a16:creationId xmlns:a16="http://schemas.microsoft.com/office/drawing/2014/main" id="{7B3A1EC5-E814-40E0-91C6-912AD1149623}"/>
              </a:ext>
            </a:extLst>
          </p:cNvPr>
          <p:cNvSpPr txBox="1"/>
          <p:nvPr/>
        </p:nvSpPr>
        <p:spPr>
          <a:xfrm>
            <a:off x="5484294" y="5884212"/>
            <a:ext cx="1223412" cy="523220"/>
          </a:xfrm>
          <a:prstGeom prst="rect">
            <a:avLst/>
          </a:prstGeom>
          <a:noFill/>
        </p:spPr>
        <p:txBody>
          <a:bodyPr wrap="none" rtlCol="0">
            <a:spAutoFit/>
          </a:bodyPr>
          <a:lstStyle/>
          <a:p>
            <a:r>
              <a:rPr kumimoji="1" lang="en-US" altLang="ja-JP" sz="2800" dirty="0"/>
              <a:t>HTML</a:t>
            </a:r>
            <a:endParaRPr kumimoji="1" lang="ja-JP" altLang="en-US" sz="2800" dirty="0"/>
          </a:p>
        </p:txBody>
      </p:sp>
    </p:spTree>
    <p:extLst>
      <p:ext uri="{BB962C8B-B14F-4D97-AF65-F5344CB8AC3E}">
        <p14:creationId xmlns:p14="http://schemas.microsoft.com/office/powerpoint/2010/main" val="373090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9CB24F-CE70-42B9-AC3D-EDD7E891EE15}"/>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1A4CF306-77BB-4985-BBBD-511F55BFB7A9}"/>
              </a:ext>
            </a:extLst>
          </p:cNvPr>
          <p:cNvSpPr>
            <a:spLocks noGrp="1"/>
          </p:cNvSpPr>
          <p:nvPr>
            <p:ph idx="1"/>
          </p:nvPr>
        </p:nvSpPr>
        <p:spPr/>
        <p:txBody>
          <a:bodyPr/>
          <a:lstStyle/>
          <a:p>
            <a:r>
              <a:rPr kumimoji="1" lang="ja-JP" altLang="en-US" dirty="0"/>
              <a:t>隠しデータ</a:t>
            </a:r>
          </a:p>
        </p:txBody>
      </p:sp>
      <p:pic>
        <p:nvPicPr>
          <p:cNvPr id="4" name="図 3">
            <a:extLst>
              <a:ext uri="{FF2B5EF4-FFF2-40B4-BE49-F238E27FC236}">
                <a16:creationId xmlns:a16="http://schemas.microsoft.com/office/drawing/2014/main" id="{B5A60A49-71E4-4EC3-AC8C-36BD5ABEC45D}"/>
              </a:ext>
            </a:extLst>
          </p:cNvPr>
          <p:cNvPicPr>
            <a:picLocks noChangeAspect="1"/>
          </p:cNvPicPr>
          <p:nvPr/>
        </p:nvPicPr>
        <p:blipFill>
          <a:blip r:embed="rId3"/>
          <a:stretch>
            <a:fillRect/>
          </a:stretch>
        </p:blipFill>
        <p:spPr>
          <a:xfrm>
            <a:off x="937371" y="2601909"/>
            <a:ext cx="4782267" cy="1648587"/>
          </a:xfrm>
          <a:prstGeom prst="rect">
            <a:avLst/>
          </a:prstGeom>
        </p:spPr>
      </p:pic>
      <p:sp>
        <p:nvSpPr>
          <p:cNvPr id="5" name="テキスト ボックス 4">
            <a:extLst>
              <a:ext uri="{FF2B5EF4-FFF2-40B4-BE49-F238E27FC236}">
                <a16:creationId xmlns:a16="http://schemas.microsoft.com/office/drawing/2014/main" id="{BCC63F3F-A9F0-4D08-A18C-C9B2F2B6B7A8}"/>
              </a:ext>
            </a:extLst>
          </p:cNvPr>
          <p:cNvSpPr txBox="1"/>
          <p:nvPr/>
        </p:nvSpPr>
        <p:spPr>
          <a:xfrm>
            <a:off x="403666" y="4250496"/>
            <a:ext cx="5849678" cy="523220"/>
          </a:xfrm>
          <a:prstGeom prst="rect">
            <a:avLst/>
          </a:prstGeom>
          <a:noFill/>
        </p:spPr>
        <p:txBody>
          <a:bodyPr wrap="none" rtlCol="0">
            <a:spAutoFit/>
          </a:bodyPr>
          <a:lstStyle/>
          <a:p>
            <a:r>
              <a:rPr lang="ja-JP" altLang="en-US" sz="2800" dirty="0"/>
              <a:t>送信用画面</a:t>
            </a:r>
            <a:r>
              <a:rPr lang="en-US" altLang="ja-JP" sz="2800" dirty="0"/>
              <a:t>(</a:t>
            </a:r>
            <a:r>
              <a:rPr lang="ja-JP" altLang="en-US" sz="2800" dirty="0"/>
              <a:t>何も表示されていない</a:t>
            </a:r>
            <a:r>
              <a:rPr lang="en-US" altLang="ja-JP" sz="2800" dirty="0"/>
              <a:t>)</a:t>
            </a:r>
            <a:endParaRPr kumimoji="1" lang="ja-JP" altLang="en-US" sz="2800" dirty="0"/>
          </a:p>
        </p:txBody>
      </p:sp>
      <p:pic>
        <p:nvPicPr>
          <p:cNvPr id="6" name="図 5">
            <a:extLst>
              <a:ext uri="{FF2B5EF4-FFF2-40B4-BE49-F238E27FC236}">
                <a16:creationId xmlns:a16="http://schemas.microsoft.com/office/drawing/2014/main" id="{E434535B-D1FE-4D01-9904-E20D5F16A5D0}"/>
              </a:ext>
            </a:extLst>
          </p:cNvPr>
          <p:cNvPicPr>
            <a:picLocks noChangeAspect="1"/>
          </p:cNvPicPr>
          <p:nvPr/>
        </p:nvPicPr>
        <p:blipFill>
          <a:blip r:embed="rId4"/>
          <a:stretch>
            <a:fillRect/>
          </a:stretch>
        </p:blipFill>
        <p:spPr>
          <a:xfrm>
            <a:off x="6472362" y="2601909"/>
            <a:ext cx="4782267" cy="1153171"/>
          </a:xfrm>
          <a:prstGeom prst="rect">
            <a:avLst/>
          </a:prstGeom>
        </p:spPr>
      </p:pic>
      <p:sp>
        <p:nvSpPr>
          <p:cNvPr id="7" name="テキスト ボックス 6">
            <a:extLst>
              <a:ext uri="{FF2B5EF4-FFF2-40B4-BE49-F238E27FC236}">
                <a16:creationId xmlns:a16="http://schemas.microsoft.com/office/drawing/2014/main" id="{BA62C8B9-DAEA-4B5B-9712-91C41D3704A7}"/>
              </a:ext>
            </a:extLst>
          </p:cNvPr>
          <p:cNvSpPr txBox="1"/>
          <p:nvPr/>
        </p:nvSpPr>
        <p:spPr>
          <a:xfrm>
            <a:off x="6616726" y="4250496"/>
            <a:ext cx="4493538" cy="954107"/>
          </a:xfrm>
          <a:prstGeom prst="rect">
            <a:avLst/>
          </a:prstGeom>
          <a:noFill/>
        </p:spPr>
        <p:txBody>
          <a:bodyPr wrap="none" rtlCol="0">
            <a:spAutoFit/>
          </a:bodyPr>
          <a:lstStyle/>
          <a:p>
            <a:pPr algn="ctr"/>
            <a:r>
              <a:rPr lang="ja-JP" altLang="en-US" sz="2800" dirty="0"/>
              <a:t>送信後の画面</a:t>
            </a:r>
            <a:endParaRPr lang="en-US" altLang="ja-JP" sz="2800" dirty="0"/>
          </a:p>
          <a:p>
            <a:pPr algn="ctr"/>
            <a:r>
              <a:rPr kumimoji="1" lang="ja-JP" altLang="en-US" sz="2800" dirty="0"/>
              <a:t>テキストが表示されている</a:t>
            </a:r>
          </a:p>
        </p:txBody>
      </p:sp>
    </p:spTree>
    <p:extLst>
      <p:ext uri="{BB962C8B-B14F-4D97-AF65-F5344CB8AC3E}">
        <p14:creationId xmlns:p14="http://schemas.microsoft.com/office/powerpoint/2010/main" val="345995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F90DC3-3FE7-4C14-B638-D756F6113FCA}"/>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C00BCD3D-2DDE-4588-9A2C-381A02B1F8D9}"/>
              </a:ext>
            </a:extLst>
          </p:cNvPr>
          <p:cNvSpPr>
            <a:spLocks noGrp="1"/>
          </p:cNvSpPr>
          <p:nvPr>
            <p:ph idx="1"/>
          </p:nvPr>
        </p:nvSpPr>
        <p:spPr/>
        <p:txBody>
          <a:bodyPr/>
          <a:lstStyle/>
          <a:p>
            <a:r>
              <a:rPr kumimoji="1" lang="ja-JP" altLang="en-US" dirty="0"/>
              <a:t>チェックボックスとラジオボタン</a:t>
            </a:r>
            <a:endParaRPr kumimoji="1" lang="en-US" altLang="ja-JP" dirty="0"/>
          </a:p>
          <a:p>
            <a:pPr marL="0" indent="0">
              <a:buNone/>
            </a:pPr>
            <a:r>
              <a:rPr lang="ja-JP" altLang="en-US" dirty="0"/>
              <a:t>テキストのようにデータの入力や隠しているデータのような元々</a:t>
            </a:r>
            <a:r>
              <a:rPr lang="en-US" altLang="ja-JP" dirty="0"/>
              <a:t>HTML</a:t>
            </a:r>
            <a:r>
              <a:rPr lang="ja-JP" altLang="en-US" dirty="0"/>
              <a:t>に組み込まれているデータと異なるものとして選択制の「チェックボックス」と「ラジオボタン」がある。</a:t>
            </a:r>
            <a:endParaRPr kumimoji="1" lang="ja-JP" altLang="en-US" dirty="0"/>
          </a:p>
        </p:txBody>
      </p:sp>
    </p:spTree>
    <p:extLst>
      <p:ext uri="{BB962C8B-B14F-4D97-AF65-F5344CB8AC3E}">
        <p14:creationId xmlns:p14="http://schemas.microsoft.com/office/powerpoint/2010/main" val="120843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D2AF26-4187-4A6D-A2EF-DFE8C3E607B6}"/>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F1DB1FD6-0BEE-432F-ABC2-8DA248AB17F0}"/>
              </a:ext>
            </a:extLst>
          </p:cNvPr>
          <p:cNvSpPr>
            <a:spLocks noGrp="1"/>
          </p:cNvSpPr>
          <p:nvPr>
            <p:ph idx="1"/>
          </p:nvPr>
        </p:nvSpPr>
        <p:spPr/>
        <p:txBody>
          <a:bodyPr/>
          <a:lstStyle/>
          <a:p>
            <a:r>
              <a:rPr kumimoji="1" lang="ja-JP" altLang="en-US" dirty="0"/>
              <a:t>チェックボックスとラジオボタン</a:t>
            </a:r>
            <a:endParaRPr kumimoji="1" lang="en-US" altLang="ja-JP" dirty="0"/>
          </a:p>
          <a:p>
            <a:pPr>
              <a:buFont typeface="Wingdings" panose="05000000000000000000" pitchFamily="2" charset="2"/>
              <a:buChar char="Ø"/>
            </a:pPr>
            <a:r>
              <a:rPr lang="ja-JP" altLang="en-US" dirty="0"/>
              <a:t>見た目の特徴</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F4C90EAC-7DBA-429F-978C-07AD6BC3F089}"/>
              </a:ext>
            </a:extLst>
          </p:cNvPr>
          <p:cNvPicPr>
            <a:picLocks noChangeAspect="1"/>
          </p:cNvPicPr>
          <p:nvPr/>
        </p:nvPicPr>
        <p:blipFill>
          <a:blip r:embed="rId3"/>
          <a:stretch>
            <a:fillRect/>
          </a:stretch>
        </p:blipFill>
        <p:spPr>
          <a:xfrm>
            <a:off x="6368858" y="3429000"/>
            <a:ext cx="2401558" cy="2619882"/>
          </a:xfrm>
          <a:prstGeom prst="rect">
            <a:avLst/>
          </a:prstGeom>
        </p:spPr>
      </p:pic>
      <p:pic>
        <p:nvPicPr>
          <p:cNvPr id="8" name="図 7">
            <a:extLst>
              <a:ext uri="{FF2B5EF4-FFF2-40B4-BE49-F238E27FC236}">
                <a16:creationId xmlns:a16="http://schemas.microsoft.com/office/drawing/2014/main" id="{26771C99-3A06-4A62-BF72-3A4829D5B933}"/>
              </a:ext>
            </a:extLst>
          </p:cNvPr>
          <p:cNvPicPr>
            <a:picLocks noChangeAspect="1"/>
          </p:cNvPicPr>
          <p:nvPr/>
        </p:nvPicPr>
        <p:blipFill>
          <a:blip r:embed="rId4"/>
          <a:stretch>
            <a:fillRect/>
          </a:stretch>
        </p:blipFill>
        <p:spPr>
          <a:xfrm>
            <a:off x="1664921" y="3429000"/>
            <a:ext cx="2922982" cy="2621347"/>
          </a:xfrm>
          <a:prstGeom prst="rect">
            <a:avLst/>
          </a:prstGeom>
        </p:spPr>
      </p:pic>
    </p:spTree>
    <p:extLst>
      <p:ext uri="{BB962C8B-B14F-4D97-AF65-F5344CB8AC3E}">
        <p14:creationId xmlns:p14="http://schemas.microsoft.com/office/powerpoint/2010/main" val="2045968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D2AF26-4187-4A6D-A2EF-DFE8C3E607B6}"/>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F1DB1FD6-0BEE-432F-ABC2-8DA248AB17F0}"/>
              </a:ext>
            </a:extLst>
          </p:cNvPr>
          <p:cNvSpPr>
            <a:spLocks noGrp="1"/>
          </p:cNvSpPr>
          <p:nvPr>
            <p:ph idx="1"/>
          </p:nvPr>
        </p:nvSpPr>
        <p:spPr/>
        <p:txBody>
          <a:bodyPr/>
          <a:lstStyle/>
          <a:p>
            <a:r>
              <a:rPr kumimoji="1" lang="ja-JP" altLang="en-US" dirty="0"/>
              <a:t>チェックボックスとラジオボタン</a:t>
            </a:r>
            <a:endParaRPr kumimoji="1" lang="en-US" altLang="ja-JP" dirty="0"/>
          </a:p>
          <a:p>
            <a:pPr>
              <a:buFont typeface="Wingdings" panose="05000000000000000000" pitchFamily="2" charset="2"/>
              <a:buChar char="Ø"/>
            </a:pPr>
            <a:r>
              <a:rPr lang="ja-JP" altLang="en-US" dirty="0"/>
              <a:t>性能の特徴</a:t>
            </a:r>
            <a:endParaRPr lang="en-US" altLang="ja-JP" dirty="0"/>
          </a:p>
          <a:p>
            <a:pPr marL="0" indent="0">
              <a:buNone/>
            </a:pPr>
            <a:endParaRPr kumimoji="1" lang="en-US" altLang="ja-JP" dirty="0"/>
          </a:p>
        </p:txBody>
      </p:sp>
      <p:graphicFrame>
        <p:nvGraphicFramePr>
          <p:cNvPr id="4" name="表 3">
            <a:extLst>
              <a:ext uri="{FF2B5EF4-FFF2-40B4-BE49-F238E27FC236}">
                <a16:creationId xmlns:a16="http://schemas.microsoft.com/office/drawing/2014/main" id="{A60DEC14-9FC2-4C82-9A77-CFDE82C4F77A}"/>
              </a:ext>
            </a:extLst>
          </p:cNvPr>
          <p:cNvGraphicFramePr>
            <a:graphicFrameLocks noGrp="1"/>
          </p:cNvGraphicFramePr>
          <p:nvPr>
            <p:extLst>
              <p:ext uri="{D42A27DB-BD31-4B8C-83A1-F6EECF244321}">
                <p14:modId xmlns:p14="http://schemas.microsoft.com/office/powerpoint/2010/main" val="2010540791"/>
              </p:ext>
            </p:extLst>
          </p:nvPr>
        </p:nvGraphicFramePr>
        <p:xfrm>
          <a:off x="699569" y="2773303"/>
          <a:ext cx="10792862" cy="3990281"/>
        </p:xfrm>
        <a:graphic>
          <a:graphicData uri="http://schemas.openxmlformats.org/drawingml/2006/table">
            <a:tbl>
              <a:tblPr>
                <a:tableStyleId>{D7AC3CCA-C797-4891-BE02-D94E43425B78}</a:tableStyleId>
              </a:tblPr>
              <a:tblGrid>
                <a:gridCol w="4037890">
                  <a:extLst>
                    <a:ext uri="{9D8B030D-6E8A-4147-A177-3AD203B41FA5}">
                      <a16:colId xmlns:a16="http://schemas.microsoft.com/office/drawing/2014/main" val="61806314"/>
                    </a:ext>
                  </a:extLst>
                </a:gridCol>
                <a:gridCol w="3585041">
                  <a:extLst>
                    <a:ext uri="{9D8B030D-6E8A-4147-A177-3AD203B41FA5}">
                      <a16:colId xmlns:a16="http://schemas.microsoft.com/office/drawing/2014/main" val="3927371997"/>
                    </a:ext>
                  </a:extLst>
                </a:gridCol>
                <a:gridCol w="3169931">
                  <a:extLst>
                    <a:ext uri="{9D8B030D-6E8A-4147-A177-3AD203B41FA5}">
                      <a16:colId xmlns:a16="http://schemas.microsoft.com/office/drawing/2014/main" val="3075155369"/>
                    </a:ext>
                  </a:extLst>
                </a:gridCol>
              </a:tblGrid>
              <a:tr h="546118">
                <a:tc>
                  <a:txBody>
                    <a:bodyPr/>
                    <a:lstStyle/>
                    <a:p>
                      <a:pPr algn="l" fontAlgn="ctr"/>
                      <a:endParaRPr lang="ja-JP" altLang="en-US" sz="2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1605" marR="11605" marT="11605" marB="0" anchor="ctr"/>
                </a:tc>
                <a:tc>
                  <a:txBody>
                    <a:bodyPr/>
                    <a:lstStyle/>
                    <a:p>
                      <a:pPr algn="ctr" fontAlgn="ctr"/>
                      <a:r>
                        <a:rPr lang="ja-JP" altLang="en-US" sz="2800" u="none" strike="noStrike" dirty="0">
                          <a:effectLst/>
                        </a:rPr>
                        <a:t>チェックボックス</a:t>
                      </a:r>
                      <a:endParaRPr lang="ja-JP" altLang="en-US" sz="2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1605" marR="11605" marT="11605" marB="0" anchor="ctr"/>
                </a:tc>
                <a:tc>
                  <a:txBody>
                    <a:bodyPr/>
                    <a:lstStyle/>
                    <a:p>
                      <a:pPr algn="ctr" fontAlgn="ctr"/>
                      <a:r>
                        <a:rPr lang="ja-JP" altLang="en-US" sz="2800" u="none" strike="noStrike" dirty="0">
                          <a:effectLst/>
                        </a:rPr>
                        <a:t>ラジオボタン</a:t>
                      </a:r>
                      <a:endParaRPr lang="ja-JP" altLang="en-US" sz="2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1605" marR="11605" marT="11605" marB="0" anchor="ctr"/>
                </a:tc>
                <a:extLst>
                  <a:ext uri="{0D108BD9-81ED-4DB2-BD59-A6C34878D82A}">
                    <a16:rowId xmlns:a16="http://schemas.microsoft.com/office/drawing/2014/main" val="2839560023"/>
                  </a:ext>
                </a:extLst>
              </a:tr>
              <a:tr h="546118">
                <a:tc>
                  <a:txBody>
                    <a:bodyPr/>
                    <a:lstStyle/>
                    <a:p>
                      <a:pPr algn="ctr" fontAlgn="ctr"/>
                      <a:r>
                        <a:rPr lang="ja-JP" altLang="en-US" sz="2800" u="none" strike="noStrike" dirty="0">
                          <a:effectLst/>
                        </a:rPr>
                        <a:t>選択できる数</a:t>
                      </a:r>
                      <a:endParaRPr lang="ja-JP" altLang="en-US" sz="2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1605" marR="11605" marT="11605" marB="0" anchor="ctr"/>
                </a:tc>
                <a:tc>
                  <a:txBody>
                    <a:bodyPr/>
                    <a:lstStyle/>
                    <a:p>
                      <a:pPr algn="ctr" fontAlgn="ctr"/>
                      <a:r>
                        <a:rPr lang="en-US" altLang="ja-JP" sz="2800" u="none" strike="noStrike" dirty="0">
                          <a:effectLst/>
                        </a:rPr>
                        <a:t>0</a:t>
                      </a:r>
                      <a:r>
                        <a:rPr lang="ja-JP" altLang="en-US" sz="2800" u="none" strike="noStrike" dirty="0">
                          <a:effectLst/>
                        </a:rPr>
                        <a:t>個から全部</a:t>
                      </a:r>
                      <a:endParaRPr lang="ja-JP" altLang="en-US" sz="2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1605" marR="11605" marT="11605" marB="0" anchor="ctr"/>
                </a:tc>
                <a:tc>
                  <a:txBody>
                    <a:bodyPr/>
                    <a:lstStyle/>
                    <a:p>
                      <a:pPr algn="ctr" fontAlgn="ctr"/>
                      <a:r>
                        <a:rPr lang="en-US" altLang="ja-JP" sz="2800" u="none" strike="noStrike" dirty="0">
                          <a:effectLst/>
                        </a:rPr>
                        <a:t>0</a:t>
                      </a:r>
                      <a:r>
                        <a:rPr lang="ja-JP" altLang="en-US" sz="2800" u="none" strike="noStrike" dirty="0">
                          <a:effectLst/>
                        </a:rPr>
                        <a:t>個または</a:t>
                      </a:r>
                      <a:r>
                        <a:rPr lang="en-US" altLang="ja-JP" sz="2800" u="none" strike="noStrike" dirty="0">
                          <a:effectLst/>
                        </a:rPr>
                        <a:t>1</a:t>
                      </a:r>
                      <a:r>
                        <a:rPr lang="ja-JP" altLang="en-US" sz="2800" u="none" strike="noStrike" dirty="0">
                          <a:effectLst/>
                        </a:rPr>
                        <a:t>個</a:t>
                      </a:r>
                      <a:endParaRPr lang="en-US" altLang="ja-JP" sz="2800" u="none" strike="noStrike" dirty="0">
                        <a:effectLst/>
                      </a:endParaRPr>
                    </a:p>
                    <a:p>
                      <a:pPr algn="ctr" fontAlgn="ctr"/>
                      <a:r>
                        <a:rPr lang="en-US" altLang="ja-JP" sz="2800" b="0" u="none" strike="noStrike" dirty="0">
                          <a:solidFill>
                            <a:srgbClr val="000000"/>
                          </a:solidFill>
                          <a:effectLst/>
                        </a:rPr>
                        <a:t>※</a:t>
                      </a:r>
                      <a:r>
                        <a:rPr lang="ja-JP" altLang="en-US" sz="2800" b="0" u="none" strike="noStrike" dirty="0">
                          <a:solidFill>
                            <a:srgbClr val="000000"/>
                          </a:solidFill>
                          <a:effectLst/>
                        </a:rPr>
                        <a:t>最初からチェックされていたら</a:t>
                      </a:r>
                      <a:r>
                        <a:rPr lang="en-US" altLang="ja-JP" sz="2800" b="0" u="none" strike="noStrike" dirty="0">
                          <a:solidFill>
                            <a:srgbClr val="000000"/>
                          </a:solidFill>
                          <a:effectLst/>
                        </a:rPr>
                        <a:t>1</a:t>
                      </a:r>
                      <a:r>
                        <a:rPr lang="ja-JP" altLang="en-US" sz="2800" b="0" u="none" strike="noStrike" dirty="0">
                          <a:solidFill>
                            <a:srgbClr val="000000"/>
                          </a:solidFill>
                          <a:effectLst/>
                        </a:rPr>
                        <a:t>個</a:t>
                      </a:r>
                      <a:endParaRPr lang="ja-JP" altLang="en-US" sz="2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1605" marR="11605" marT="11605" marB="0" anchor="ctr"/>
                </a:tc>
                <a:extLst>
                  <a:ext uri="{0D108BD9-81ED-4DB2-BD59-A6C34878D82A}">
                    <a16:rowId xmlns:a16="http://schemas.microsoft.com/office/drawing/2014/main" val="351474572"/>
                  </a:ext>
                </a:extLst>
              </a:tr>
              <a:tr h="546118">
                <a:tc>
                  <a:txBody>
                    <a:bodyPr/>
                    <a:lstStyle/>
                    <a:p>
                      <a:pPr algn="ctr" fontAlgn="ctr"/>
                      <a:r>
                        <a:rPr lang="ja-JP" altLang="en-US" sz="2800" u="none" strike="noStrike" dirty="0">
                          <a:effectLst/>
                        </a:rPr>
                        <a:t>データの受け取り方</a:t>
                      </a:r>
                      <a:endParaRPr lang="ja-JP" altLang="en-US" sz="2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1605" marR="11605" marT="11605" marB="0" anchor="ctr"/>
                </a:tc>
                <a:tc>
                  <a:txBody>
                    <a:bodyPr/>
                    <a:lstStyle/>
                    <a:p>
                      <a:pPr algn="ctr" fontAlgn="ctr"/>
                      <a:r>
                        <a:rPr lang="ja-JP" altLang="en-US" sz="2800" u="none" strike="noStrike" dirty="0">
                          <a:effectLst/>
                        </a:rPr>
                        <a:t>リスト</a:t>
                      </a:r>
                      <a:r>
                        <a:rPr lang="en-US" altLang="ja-JP" sz="2800" u="none" strike="noStrike" dirty="0">
                          <a:effectLst/>
                        </a:rPr>
                        <a:t>(</a:t>
                      </a:r>
                      <a:r>
                        <a:rPr lang="ja-JP" altLang="en-US" sz="2800" u="none" strike="noStrike" dirty="0">
                          <a:effectLst/>
                        </a:rPr>
                        <a:t>配列</a:t>
                      </a:r>
                      <a:r>
                        <a:rPr lang="en-US" altLang="ja-JP" sz="2800" u="none" strike="noStrike" dirty="0">
                          <a:effectLst/>
                        </a:rPr>
                        <a:t>)</a:t>
                      </a:r>
                      <a:endParaRPr lang="en-US" altLang="ja-JP" sz="2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1605" marR="11605" marT="11605" marB="0" anchor="ctr"/>
                </a:tc>
                <a:tc>
                  <a:txBody>
                    <a:bodyPr/>
                    <a:lstStyle/>
                    <a:p>
                      <a:pPr algn="ctr" fontAlgn="ctr"/>
                      <a:r>
                        <a:rPr lang="ja-JP" altLang="en-US" sz="2800" u="none" strike="noStrike">
                          <a:effectLst/>
                        </a:rPr>
                        <a:t>テキストと同じ</a:t>
                      </a:r>
                      <a:endParaRPr lang="ja-JP" altLang="en-US" sz="2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1605" marR="11605" marT="11605" marB="0" anchor="ctr"/>
                </a:tc>
                <a:extLst>
                  <a:ext uri="{0D108BD9-81ED-4DB2-BD59-A6C34878D82A}">
                    <a16:rowId xmlns:a16="http://schemas.microsoft.com/office/drawing/2014/main" val="1830683547"/>
                  </a:ext>
                </a:extLst>
              </a:tr>
              <a:tr h="546118">
                <a:tc>
                  <a:txBody>
                    <a:bodyPr/>
                    <a:lstStyle/>
                    <a:p>
                      <a:pPr algn="ctr" fontAlgn="ctr"/>
                      <a:r>
                        <a:rPr lang="ja-JP" altLang="en-US" sz="2800" b="0" i="0" u="none" strike="noStrike" dirty="0">
                          <a:solidFill>
                            <a:srgbClr val="000000"/>
                          </a:solidFill>
                          <a:effectLst/>
                          <a:latin typeface="游ゴシック" panose="020B0400000000000000" pitchFamily="50" charset="-128"/>
                          <a:ea typeface="游ゴシック" panose="020B0400000000000000" pitchFamily="50" charset="-128"/>
                        </a:rPr>
                        <a:t>二回押して選択の解除</a:t>
                      </a:r>
                    </a:p>
                  </a:txBody>
                  <a:tcPr marL="11605" marR="11605" marT="11605" marB="0" anchor="ctr"/>
                </a:tc>
                <a:tc>
                  <a:txBody>
                    <a:bodyPr/>
                    <a:lstStyle/>
                    <a:p>
                      <a:pPr algn="ctr" fontAlgn="ctr"/>
                      <a:r>
                        <a:rPr lang="ja-JP" altLang="en-US" sz="2800" u="none" strike="noStrike" dirty="0">
                          <a:effectLst/>
                        </a:rPr>
                        <a:t>解除できる</a:t>
                      </a:r>
                      <a:endParaRPr lang="ja-JP" altLang="en-US" sz="2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1605" marR="11605" marT="11605" marB="0" anchor="ctr"/>
                </a:tc>
                <a:tc>
                  <a:txBody>
                    <a:bodyPr/>
                    <a:lstStyle/>
                    <a:p>
                      <a:pPr algn="ctr" fontAlgn="ctr"/>
                      <a:r>
                        <a:rPr lang="ja-JP" altLang="en-US" sz="2800" u="none" strike="noStrike" dirty="0">
                          <a:effectLst/>
                        </a:rPr>
                        <a:t>解除できない</a:t>
                      </a:r>
                      <a:endParaRPr lang="ja-JP" altLang="en-US" sz="2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1605" marR="11605" marT="11605" marB="0" anchor="ctr"/>
                </a:tc>
                <a:extLst>
                  <a:ext uri="{0D108BD9-81ED-4DB2-BD59-A6C34878D82A}">
                    <a16:rowId xmlns:a16="http://schemas.microsoft.com/office/drawing/2014/main" val="3595691355"/>
                  </a:ext>
                </a:extLst>
              </a:tr>
              <a:tr h="1060162">
                <a:tc>
                  <a:txBody>
                    <a:bodyPr/>
                    <a:lstStyle/>
                    <a:p>
                      <a:pPr algn="ctr" fontAlgn="ctr"/>
                      <a:r>
                        <a:rPr lang="ja-JP" altLang="en-US" sz="2800" u="none" strike="noStrike" dirty="0">
                          <a:effectLst/>
                        </a:rPr>
                        <a:t>共通点</a:t>
                      </a:r>
                      <a:endParaRPr lang="ja-JP" altLang="en-US" sz="2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1605" marR="11605" marT="11605" marB="0" anchor="ctr"/>
                </a:tc>
                <a:tc gridSpan="2">
                  <a:txBody>
                    <a:bodyPr/>
                    <a:lstStyle/>
                    <a:p>
                      <a:pPr algn="ctr" fontAlgn="ctr"/>
                      <a:r>
                        <a:rPr lang="en-US" altLang="ja-JP" sz="2800" u="none" strike="noStrike" dirty="0">
                          <a:effectLst/>
                        </a:rPr>
                        <a:t>name</a:t>
                      </a:r>
                      <a:r>
                        <a:rPr lang="ja-JP" altLang="en-US" sz="2800" u="none" strike="noStrike" dirty="0">
                          <a:effectLst/>
                        </a:rPr>
                        <a:t>を同じにすれば選択制にできる</a:t>
                      </a:r>
                      <a:endParaRPr lang="ja-JP" altLang="en-US" sz="2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01377" marR="101377" marT="50689" marB="50689" anchor="ctr"/>
                </a:tc>
                <a:tc hMerge="1">
                  <a:txBody>
                    <a:bodyPr/>
                    <a:lstStyle/>
                    <a:p>
                      <a:endParaRPr kumimoji="1" lang="ja-JP" altLang="en-US"/>
                    </a:p>
                  </a:txBody>
                  <a:tcPr/>
                </a:tc>
                <a:extLst>
                  <a:ext uri="{0D108BD9-81ED-4DB2-BD59-A6C34878D82A}">
                    <a16:rowId xmlns:a16="http://schemas.microsoft.com/office/drawing/2014/main" val="1436783482"/>
                  </a:ext>
                </a:extLst>
              </a:tr>
            </a:tbl>
          </a:graphicData>
        </a:graphic>
      </p:graphicFrame>
    </p:spTree>
    <p:extLst>
      <p:ext uri="{BB962C8B-B14F-4D97-AF65-F5344CB8AC3E}">
        <p14:creationId xmlns:p14="http://schemas.microsoft.com/office/powerpoint/2010/main" val="395525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2D32A4-B9DB-4D66-85FE-B9817C722F60}"/>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2A1DEE66-8B0D-48FB-95EB-8C74E820B990}"/>
              </a:ext>
            </a:extLst>
          </p:cNvPr>
          <p:cNvSpPr>
            <a:spLocks noGrp="1"/>
          </p:cNvSpPr>
          <p:nvPr>
            <p:ph idx="1"/>
          </p:nvPr>
        </p:nvSpPr>
        <p:spPr>
          <a:xfrm>
            <a:off x="838200" y="1825624"/>
            <a:ext cx="10515600" cy="5032375"/>
          </a:xfrm>
        </p:spPr>
        <p:txBody>
          <a:bodyPr>
            <a:normAutofit fontScale="92500" lnSpcReduction="20000"/>
          </a:bodyPr>
          <a:lstStyle/>
          <a:p>
            <a:r>
              <a:rPr lang="ja-JP" altLang="en-US" dirty="0"/>
              <a:t>データ送信</a:t>
            </a:r>
            <a:endParaRPr lang="en-US" altLang="ja-JP" dirty="0"/>
          </a:p>
          <a:p>
            <a:r>
              <a:rPr kumimoji="1" lang="en-US" altLang="ja-JP" dirty="0"/>
              <a:t>GET</a:t>
            </a:r>
            <a:r>
              <a:rPr kumimoji="1" lang="ja-JP" altLang="en-US" dirty="0"/>
              <a:t>と</a:t>
            </a:r>
            <a:r>
              <a:rPr kumimoji="1" lang="en-US" altLang="ja-JP" dirty="0"/>
              <a:t>POST</a:t>
            </a:r>
            <a:r>
              <a:rPr kumimoji="1" lang="ja-JP" altLang="en-US" dirty="0"/>
              <a:t>の違い</a:t>
            </a:r>
            <a:endParaRPr kumimoji="1" lang="en-US" altLang="ja-JP" dirty="0"/>
          </a:p>
          <a:p>
            <a:r>
              <a:rPr kumimoji="1" lang="en-US" altLang="ja-JP" dirty="0"/>
              <a:t>FORM</a:t>
            </a:r>
            <a:r>
              <a:rPr kumimoji="1" lang="ja-JP" altLang="en-US" dirty="0"/>
              <a:t>タグ</a:t>
            </a:r>
            <a:endParaRPr kumimoji="1" lang="en-US" altLang="ja-JP" dirty="0"/>
          </a:p>
          <a:p>
            <a:r>
              <a:rPr lang="en-US" altLang="ja-JP" dirty="0"/>
              <a:t>GET</a:t>
            </a:r>
            <a:r>
              <a:rPr lang="ja-JP" altLang="en-US" dirty="0"/>
              <a:t>と</a:t>
            </a:r>
            <a:r>
              <a:rPr lang="en-US" altLang="ja-JP" dirty="0"/>
              <a:t>POST</a:t>
            </a:r>
            <a:r>
              <a:rPr lang="ja-JP" altLang="en-US" dirty="0"/>
              <a:t>で送信</a:t>
            </a:r>
            <a:endParaRPr lang="en-US" altLang="ja-JP" dirty="0"/>
          </a:p>
          <a:p>
            <a:pPr>
              <a:buFont typeface="Wingdings" panose="05000000000000000000" pitchFamily="2" charset="2"/>
              <a:buChar char="Ø"/>
            </a:pPr>
            <a:r>
              <a:rPr lang="ja-JP" altLang="en-US" dirty="0"/>
              <a:t>テキストデータ</a:t>
            </a:r>
            <a:endParaRPr lang="en-US" altLang="ja-JP" dirty="0"/>
          </a:p>
          <a:p>
            <a:pPr>
              <a:buFont typeface="Wingdings" panose="05000000000000000000" pitchFamily="2" charset="2"/>
              <a:buChar char="Ø"/>
            </a:pPr>
            <a:r>
              <a:rPr lang="ja-JP" altLang="en-US" dirty="0"/>
              <a:t>隠しデータ</a:t>
            </a:r>
            <a:endParaRPr lang="en-US" altLang="ja-JP" dirty="0"/>
          </a:p>
          <a:p>
            <a:pPr>
              <a:buFont typeface="Wingdings" panose="05000000000000000000" pitchFamily="2" charset="2"/>
              <a:buChar char="Ø"/>
            </a:pPr>
            <a:r>
              <a:rPr lang="ja-JP" altLang="en-US" dirty="0"/>
              <a:t>チェックボックスとラジオボタン</a:t>
            </a:r>
            <a:endParaRPr lang="en-US" altLang="ja-JP" dirty="0"/>
          </a:p>
          <a:p>
            <a:pPr>
              <a:buFont typeface="Wingdings" panose="05000000000000000000" pitchFamily="2" charset="2"/>
              <a:buChar char="Ø"/>
            </a:pPr>
            <a:r>
              <a:rPr lang="ja-JP" altLang="en-US" dirty="0"/>
              <a:t>更新チェック</a:t>
            </a:r>
            <a:endParaRPr lang="en-US" altLang="ja-JP" dirty="0"/>
          </a:p>
          <a:p>
            <a:r>
              <a:rPr lang="ja-JP" altLang="en-US" dirty="0"/>
              <a:t>特殊なテキストボックス</a:t>
            </a:r>
            <a:endParaRPr lang="en-US" altLang="ja-JP" dirty="0"/>
          </a:p>
          <a:p>
            <a:r>
              <a:rPr lang="ja-JP" altLang="en-US" dirty="0"/>
              <a:t>データの有無の確認</a:t>
            </a:r>
            <a:endParaRPr kumimoji="1" lang="en-US" altLang="ja-JP" dirty="0"/>
          </a:p>
          <a:p>
            <a:r>
              <a:rPr kumimoji="1" lang="ja-JP" altLang="en-US" dirty="0"/>
              <a:t>ファイルデータの送信</a:t>
            </a:r>
            <a:endParaRPr kumimoji="1" lang="en-US" altLang="ja-JP" dirty="0"/>
          </a:p>
          <a:p>
            <a:r>
              <a:rPr kumimoji="1" lang="ja-JP" altLang="en-US" dirty="0"/>
              <a:t>演習</a:t>
            </a:r>
            <a:endParaRPr kumimoji="1" lang="en-US" altLang="ja-JP" dirty="0"/>
          </a:p>
        </p:txBody>
      </p:sp>
    </p:spTree>
    <p:extLst>
      <p:ext uri="{BB962C8B-B14F-4D97-AF65-F5344CB8AC3E}">
        <p14:creationId xmlns:p14="http://schemas.microsoft.com/office/powerpoint/2010/main" val="3593311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E22F7-1FDD-42DF-B0EF-60DD0B31997C}"/>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F66062FB-98E7-4042-B773-5FE397A226A8}"/>
              </a:ext>
            </a:extLst>
          </p:cNvPr>
          <p:cNvSpPr>
            <a:spLocks noGrp="1"/>
          </p:cNvSpPr>
          <p:nvPr>
            <p:ph idx="1"/>
          </p:nvPr>
        </p:nvSpPr>
        <p:spPr/>
        <p:txBody>
          <a:bodyPr/>
          <a:lstStyle/>
          <a:p>
            <a:r>
              <a:rPr kumimoji="1" lang="ja-JP" altLang="en-US" dirty="0"/>
              <a:t>チェックボックスとラジオボタン</a:t>
            </a:r>
            <a:endParaRPr kumimoji="1" lang="en-US" altLang="ja-JP" dirty="0"/>
          </a:p>
          <a:p>
            <a:pPr>
              <a:buFont typeface="Wingdings" panose="05000000000000000000" pitchFamily="2" charset="2"/>
              <a:buChar char="Ø"/>
            </a:pPr>
            <a:r>
              <a:rPr lang="ja-JP" altLang="en-US" dirty="0"/>
              <a:t>チェックボックスでの値の受け取り方</a:t>
            </a:r>
            <a:endParaRPr lang="en-US" altLang="ja-JP" dirty="0"/>
          </a:p>
          <a:p>
            <a:pPr marL="0" indent="0">
              <a:buNone/>
            </a:pPr>
            <a:r>
              <a:rPr kumimoji="1" lang="en-US" altLang="ja-JP" dirty="0"/>
              <a:t>GET</a:t>
            </a:r>
          </a:p>
          <a:p>
            <a:pPr marL="0" indent="0" algn="ctr">
              <a:buNone/>
            </a:pPr>
            <a:r>
              <a:rPr lang="en-US" altLang="ja-JP" dirty="0" err="1"/>
              <a:t>request.args.getlist</a:t>
            </a:r>
            <a:r>
              <a:rPr lang="en-US" altLang="ja-JP" dirty="0"/>
              <a:t>(</a:t>
            </a:r>
            <a:r>
              <a:rPr lang="ja-JP" altLang="en-US" dirty="0"/>
              <a:t>変数名</a:t>
            </a:r>
            <a:r>
              <a:rPr lang="en-US" altLang="ja-JP" dirty="0"/>
              <a:t>)</a:t>
            </a:r>
          </a:p>
          <a:p>
            <a:pPr marL="0" indent="0">
              <a:buNone/>
            </a:pPr>
            <a:endParaRPr lang="en-US" altLang="ja-JP" dirty="0"/>
          </a:p>
          <a:p>
            <a:pPr marL="0" indent="0">
              <a:buNone/>
            </a:pPr>
            <a:r>
              <a:rPr lang="en-US" altLang="ja-JP" dirty="0"/>
              <a:t>POST</a:t>
            </a:r>
          </a:p>
          <a:p>
            <a:pPr marL="0" indent="0" algn="ctr">
              <a:buNone/>
            </a:pPr>
            <a:r>
              <a:rPr lang="en-US" altLang="ja-JP" dirty="0" err="1"/>
              <a:t>request.form.getlist</a:t>
            </a:r>
            <a:r>
              <a:rPr lang="en-US" altLang="ja-JP" dirty="0"/>
              <a:t>(</a:t>
            </a:r>
            <a:r>
              <a:rPr lang="ja-JP" altLang="en-US" dirty="0"/>
              <a:t>変数名</a:t>
            </a:r>
            <a:r>
              <a:rPr lang="en-US" altLang="ja-JP" dirty="0"/>
              <a:t>)</a:t>
            </a:r>
          </a:p>
        </p:txBody>
      </p:sp>
    </p:spTree>
    <p:extLst>
      <p:ext uri="{BB962C8B-B14F-4D97-AF65-F5344CB8AC3E}">
        <p14:creationId xmlns:p14="http://schemas.microsoft.com/office/powerpoint/2010/main" val="1710653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66362-BAC6-4D63-861F-3189BC4D5ECA}"/>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35799B8B-C351-4604-AF6F-5D4B2BD176C2}"/>
              </a:ext>
            </a:extLst>
          </p:cNvPr>
          <p:cNvSpPr>
            <a:spLocks noGrp="1"/>
          </p:cNvSpPr>
          <p:nvPr>
            <p:ph idx="1"/>
          </p:nvPr>
        </p:nvSpPr>
        <p:spPr/>
        <p:txBody>
          <a:bodyPr/>
          <a:lstStyle/>
          <a:p>
            <a:r>
              <a:rPr kumimoji="1" lang="ja-JP" altLang="en-US" dirty="0"/>
              <a:t>チェックボックスとラジオボタン</a:t>
            </a:r>
            <a:endParaRPr kumimoji="1" lang="en-US" altLang="ja-JP" dirty="0"/>
          </a:p>
          <a:p>
            <a:pPr>
              <a:buFont typeface="Wingdings" panose="05000000000000000000" pitchFamily="2" charset="2"/>
              <a:buChar char="Ø"/>
            </a:pPr>
            <a:r>
              <a:rPr kumimoji="1" lang="ja-JP" altLang="en-US" dirty="0"/>
              <a:t>チェックボックスでの送信</a:t>
            </a:r>
            <a:r>
              <a:rPr kumimoji="1" lang="en-US" altLang="ja-JP" dirty="0"/>
              <a:t>(GET)</a:t>
            </a:r>
            <a:endParaRPr kumimoji="1" lang="ja-JP" altLang="en-US" dirty="0"/>
          </a:p>
        </p:txBody>
      </p:sp>
      <p:pic>
        <p:nvPicPr>
          <p:cNvPr id="5" name="図 4">
            <a:extLst>
              <a:ext uri="{FF2B5EF4-FFF2-40B4-BE49-F238E27FC236}">
                <a16:creationId xmlns:a16="http://schemas.microsoft.com/office/drawing/2014/main" id="{06BD522F-42AC-4785-9C50-68DC31F80D10}"/>
              </a:ext>
            </a:extLst>
          </p:cNvPr>
          <p:cNvPicPr>
            <a:picLocks noChangeAspect="1"/>
          </p:cNvPicPr>
          <p:nvPr/>
        </p:nvPicPr>
        <p:blipFill>
          <a:blip r:embed="rId3"/>
          <a:stretch>
            <a:fillRect/>
          </a:stretch>
        </p:blipFill>
        <p:spPr>
          <a:xfrm>
            <a:off x="1343860" y="2767503"/>
            <a:ext cx="3848341" cy="3556365"/>
          </a:xfrm>
          <a:prstGeom prst="rect">
            <a:avLst/>
          </a:prstGeom>
        </p:spPr>
      </p:pic>
      <p:sp>
        <p:nvSpPr>
          <p:cNvPr id="6" name="テキスト ボックス 5">
            <a:extLst>
              <a:ext uri="{FF2B5EF4-FFF2-40B4-BE49-F238E27FC236}">
                <a16:creationId xmlns:a16="http://schemas.microsoft.com/office/drawing/2014/main" id="{0F3AC5BB-13EA-42FD-B515-560DFE683D51}"/>
              </a:ext>
            </a:extLst>
          </p:cNvPr>
          <p:cNvSpPr txBox="1"/>
          <p:nvPr/>
        </p:nvSpPr>
        <p:spPr>
          <a:xfrm>
            <a:off x="2278015" y="6334780"/>
            <a:ext cx="1980029" cy="523220"/>
          </a:xfrm>
          <a:prstGeom prst="rect">
            <a:avLst/>
          </a:prstGeom>
          <a:noFill/>
        </p:spPr>
        <p:txBody>
          <a:bodyPr wrap="none" rtlCol="0">
            <a:spAutoFit/>
          </a:bodyPr>
          <a:lstStyle/>
          <a:p>
            <a:r>
              <a:rPr kumimoji="1" lang="ja-JP" altLang="en-US" sz="2800" dirty="0"/>
              <a:t>プログラム</a:t>
            </a:r>
          </a:p>
        </p:txBody>
      </p:sp>
      <p:pic>
        <p:nvPicPr>
          <p:cNvPr id="8" name="図 7">
            <a:extLst>
              <a:ext uri="{FF2B5EF4-FFF2-40B4-BE49-F238E27FC236}">
                <a16:creationId xmlns:a16="http://schemas.microsoft.com/office/drawing/2014/main" id="{69DEE1C2-D97C-4EF2-B15A-5F2207CA64A2}"/>
              </a:ext>
            </a:extLst>
          </p:cNvPr>
          <p:cNvPicPr>
            <a:picLocks noChangeAspect="1"/>
          </p:cNvPicPr>
          <p:nvPr/>
        </p:nvPicPr>
        <p:blipFill>
          <a:blip r:embed="rId4"/>
          <a:stretch>
            <a:fillRect/>
          </a:stretch>
        </p:blipFill>
        <p:spPr>
          <a:xfrm>
            <a:off x="5363830" y="4349362"/>
            <a:ext cx="6379612" cy="1962537"/>
          </a:xfrm>
          <a:prstGeom prst="rect">
            <a:avLst/>
          </a:prstGeom>
        </p:spPr>
      </p:pic>
      <p:sp>
        <p:nvSpPr>
          <p:cNvPr id="9" name="テキスト ボックス 8">
            <a:extLst>
              <a:ext uri="{FF2B5EF4-FFF2-40B4-BE49-F238E27FC236}">
                <a16:creationId xmlns:a16="http://schemas.microsoft.com/office/drawing/2014/main" id="{6449C74B-F8B1-47DF-9183-B366203FE13D}"/>
              </a:ext>
            </a:extLst>
          </p:cNvPr>
          <p:cNvSpPr txBox="1"/>
          <p:nvPr/>
        </p:nvSpPr>
        <p:spPr>
          <a:xfrm>
            <a:off x="6455946" y="6323826"/>
            <a:ext cx="4195379" cy="523220"/>
          </a:xfrm>
          <a:prstGeom prst="rect">
            <a:avLst/>
          </a:prstGeom>
          <a:noFill/>
        </p:spPr>
        <p:txBody>
          <a:bodyPr wrap="none" rtlCol="0">
            <a:spAutoFit/>
          </a:bodyPr>
          <a:lstStyle/>
          <a:p>
            <a:r>
              <a:rPr lang="en-US" altLang="ja-JP" sz="2800" dirty="0"/>
              <a:t>HTML(GET_check.html)</a:t>
            </a:r>
            <a:endParaRPr kumimoji="1" lang="ja-JP" altLang="en-US" sz="2800" dirty="0"/>
          </a:p>
        </p:txBody>
      </p:sp>
    </p:spTree>
    <p:extLst>
      <p:ext uri="{BB962C8B-B14F-4D97-AF65-F5344CB8AC3E}">
        <p14:creationId xmlns:p14="http://schemas.microsoft.com/office/powerpoint/2010/main" val="1777143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AF08F-7D5A-43C8-9B1E-241FDB6B7DA8}"/>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18625F90-695A-4A90-8F66-EA711F88CDA9}"/>
              </a:ext>
            </a:extLst>
          </p:cNvPr>
          <p:cNvSpPr>
            <a:spLocks noGrp="1"/>
          </p:cNvSpPr>
          <p:nvPr>
            <p:ph idx="1"/>
          </p:nvPr>
        </p:nvSpPr>
        <p:spPr/>
        <p:txBody>
          <a:bodyPr/>
          <a:lstStyle/>
          <a:p>
            <a:r>
              <a:rPr kumimoji="1" lang="ja-JP" altLang="en-US" dirty="0"/>
              <a:t>チェックボックスとラジオボタン</a:t>
            </a:r>
            <a:endParaRPr kumimoji="1" lang="en-US" altLang="ja-JP" dirty="0"/>
          </a:p>
          <a:p>
            <a:pPr>
              <a:buFont typeface="Wingdings" panose="05000000000000000000" pitchFamily="2" charset="2"/>
              <a:buChar char="Ø"/>
            </a:pPr>
            <a:r>
              <a:rPr lang="ja-JP" altLang="en-US" dirty="0"/>
              <a:t>チェックボックスで送信後のブラウザでの動作</a:t>
            </a:r>
            <a:r>
              <a:rPr lang="en-US" altLang="ja-JP" dirty="0"/>
              <a:t>(GET)</a:t>
            </a:r>
            <a:endParaRPr kumimoji="1" lang="ja-JP" altLang="en-US" dirty="0"/>
          </a:p>
        </p:txBody>
      </p:sp>
      <p:pic>
        <p:nvPicPr>
          <p:cNvPr id="5" name="図 4">
            <a:extLst>
              <a:ext uri="{FF2B5EF4-FFF2-40B4-BE49-F238E27FC236}">
                <a16:creationId xmlns:a16="http://schemas.microsoft.com/office/drawing/2014/main" id="{C7166FE9-CEFC-45A7-85F8-DC1C59139CC1}"/>
              </a:ext>
            </a:extLst>
          </p:cNvPr>
          <p:cNvPicPr>
            <a:picLocks noChangeAspect="1"/>
          </p:cNvPicPr>
          <p:nvPr/>
        </p:nvPicPr>
        <p:blipFill>
          <a:blip r:embed="rId3"/>
          <a:stretch>
            <a:fillRect/>
          </a:stretch>
        </p:blipFill>
        <p:spPr>
          <a:xfrm>
            <a:off x="5534108" y="3210828"/>
            <a:ext cx="5763268" cy="2237753"/>
          </a:xfrm>
          <a:prstGeom prst="rect">
            <a:avLst/>
          </a:prstGeom>
        </p:spPr>
      </p:pic>
      <p:pic>
        <p:nvPicPr>
          <p:cNvPr id="7" name="図 6">
            <a:extLst>
              <a:ext uri="{FF2B5EF4-FFF2-40B4-BE49-F238E27FC236}">
                <a16:creationId xmlns:a16="http://schemas.microsoft.com/office/drawing/2014/main" id="{309DBB64-C472-4374-A3FB-977F05C6D35F}"/>
              </a:ext>
            </a:extLst>
          </p:cNvPr>
          <p:cNvPicPr>
            <a:picLocks noChangeAspect="1"/>
          </p:cNvPicPr>
          <p:nvPr/>
        </p:nvPicPr>
        <p:blipFill>
          <a:blip r:embed="rId4"/>
          <a:stretch>
            <a:fillRect/>
          </a:stretch>
        </p:blipFill>
        <p:spPr>
          <a:xfrm>
            <a:off x="1299375" y="3215451"/>
            <a:ext cx="2994329" cy="2233130"/>
          </a:xfrm>
          <a:prstGeom prst="rect">
            <a:avLst/>
          </a:prstGeom>
        </p:spPr>
      </p:pic>
      <p:sp>
        <p:nvSpPr>
          <p:cNvPr id="8" name="テキスト ボックス 7">
            <a:extLst>
              <a:ext uri="{FF2B5EF4-FFF2-40B4-BE49-F238E27FC236}">
                <a16:creationId xmlns:a16="http://schemas.microsoft.com/office/drawing/2014/main" id="{54F37034-F43A-4C30-8F38-990EA71BEBFB}"/>
              </a:ext>
            </a:extLst>
          </p:cNvPr>
          <p:cNvSpPr txBox="1"/>
          <p:nvPr/>
        </p:nvSpPr>
        <p:spPr>
          <a:xfrm>
            <a:off x="1986060" y="5448581"/>
            <a:ext cx="1620957" cy="523220"/>
          </a:xfrm>
          <a:prstGeom prst="rect">
            <a:avLst/>
          </a:prstGeom>
          <a:noFill/>
        </p:spPr>
        <p:txBody>
          <a:bodyPr wrap="none" rtlCol="0">
            <a:spAutoFit/>
          </a:bodyPr>
          <a:lstStyle/>
          <a:p>
            <a:pPr algn="ctr"/>
            <a:r>
              <a:rPr kumimoji="1" lang="ja-JP" altLang="en-US" sz="2800" dirty="0"/>
              <a:t>入力画面</a:t>
            </a:r>
            <a:endParaRPr kumimoji="1" lang="en-US" altLang="ja-JP" sz="2800" dirty="0"/>
          </a:p>
        </p:txBody>
      </p:sp>
      <p:sp>
        <p:nvSpPr>
          <p:cNvPr id="9" name="テキスト ボックス 8">
            <a:extLst>
              <a:ext uri="{FF2B5EF4-FFF2-40B4-BE49-F238E27FC236}">
                <a16:creationId xmlns:a16="http://schemas.microsoft.com/office/drawing/2014/main" id="{C8FE13B7-F794-4C1E-AB9D-0BCD4433C5B3}"/>
              </a:ext>
            </a:extLst>
          </p:cNvPr>
          <p:cNvSpPr txBox="1"/>
          <p:nvPr/>
        </p:nvSpPr>
        <p:spPr>
          <a:xfrm>
            <a:off x="5602711" y="5448581"/>
            <a:ext cx="6290504" cy="1384995"/>
          </a:xfrm>
          <a:prstGeom prst="rect">
            <a:avLst/>
          </a:prstGeom>
          <a:noFill/>
        </p:spPr>
        <p:txBody>
          <a:bodyPr wrap="none" rtlCol="0">
            <a:spAutoFit/>
          </a:bodyPr>
          <a:lstStyle/>
          <a:p>
            <a:pPr algn="ctr"/>
            <a:r>
              <a:rPr kumimoji="1" lang="ja-JP" altLang="en-US" sz="2800" dirty="0"/>
              <a:t>送信後の画面</a:t>
            </a:r>
            <a:endParaRPr kumimoji="1" lang="en-US" altLang="ja-JP" sz="2800" dirty="0"/>
          </a:p>
          <a:p>
            <a:pPr algn="ctr"/>
            <a:r>
              <a:rPr lang="en-US" altLang="ja-JP" sz="2800" dirty="0"/>
              <a:t>URL</a:t>
            </a:r>
            <a:r>
              <a:rPr lang="ja-JP" altLang="en-US" sz="2800" dirty="0"/>
              <a:t>には選択した値全てが反映される</a:t>
            </a:r>
            <a:endParaRPr lang="en-US" altLang="ja-JP" sz="2800" dirty="0"/>
          </a:p>
          <a:p>
            <a:r>
              <a:rPr kumimoji="1" lang="ja-JP" altLang="en-US" sz="2800" dirty="0"/>
              <a:t>変数名は重複する</a:t>
            </a:r>
            <a:endParaRPr kumimoji="1" lang="en-US" altLang="ja-JP" sz="2800" dirty="0"/>
          </a:p>
        </p:txBody>
      </p:sp>
    </p:spTree>
    <p:extLst>
      <p:ext uri="{BB962C8B-B14F-4D97-AF65-F5344CB8AC3E}">
        <p14:creationId xmlns:p14="http://schemas.microsoft.com/office/powerpoint/2010/main" val="527317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27E14-C333-4346-BC5F-9E416B5B647A}"/>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56CDA78D-5EE2-4309-9BCC-BB9BB3DB764B}"/>
              </a:ext>
            </a:extLst>
          </p:cNvPr>
          <p:cNvSpPr>
            <a:spLocks noGrp="1"/>
          </p:cNvSpPr>
          <p:nvPr>
            <p:ph idx="1"/>
          </p:nvPr>
        </p:nvSpPr>
        <p:spPr/>
        <p:txBody>
          <a:bodyPr/>
          <a:lstStyle/>
          <a:p>
            <a:r>
              <a:rPr kumimoji="1" lang="ja-JP" altLang="en-US" dirty="0"/>
              <a:t>チェックボックスとラジオボタン</a:t>
            </a:r>
            <a:endParaRPr lang="en-US" altLang="ja-JP" dirty="0"/>
          </a:p>
          <a:p>
            <a:pPr>
              <a:buFont typeface="Wingdings" panose="05000000000000000000" pitchFamily="2" charset="2"/>
              <a:buChar char="Ø"/>
            </a:pPr>
            <a:r>
              <a:rPr kumimoji="1" lang="ja-JP" altLang="en-US" dirty="0"/>
              <a:t>チェックボックスで送信</a:t>
            </a:r>
            <a:r>
              <a:rPr kumimoji="1" lang="en-US" altLang="ja-JP" dirty="0"/>
              <a:t>(POST)</a:t>
            </a:r>
          </a:p>
          <a:p>
            <a:pPr marL="0" indent="0">
              <a:buNone/>
            </a:pPr>
            <a:endParaRPr kumimoji="1" lang="en-US" altLang="ja-JP" dirty="0"/>
          </a:p>
        </p:txBody>
      </p:sp>
      <p:pic>
        <p:nvPicPr>
          <p:cNvPr id="5" name="図 4">
            <a:extLst>
              <a:ext uri="{FF2B5EF4-FFF2-40B4-BE49-F238E27FC236}">
                <a16:creationId xmlns:a16="http://schemas.microsoft.com/office/drawing/2014/main" id="{6D280DC3-5059-4691-86BA-6BF3676A3A2D}"/>
              </a:ext>
            </a:extLst>
          </p:cNvPr>
          <p:cNvPicPr>
            <a:picLocks noChangeAspect="1"/>
          </p:cNvPicPr>
          <p:nvPr/>
        </p:nvPicPr>
        <p:blipFill>
          <a:blip r:embed="rId3"/>
          <a:stretch>
            <a:fillRect/>
          </a:stretch>
        </p:blipFill>
        <p:spPr>
          <a:xfrm>
            <a:off x="5732890" y="4501010"/>
            <a:ext cx="5859687" cy="1749384"/>
          </a:xfrm>
          <a:prstGeom prst="rect">
            <a:avLst/>
          </a:prstGeom>
        </p:spPr>
      </p:pic>
      <p:sp>
        <p:nvSpPr>
          <p:cNvPr id="8" name="テキスト ボックス 7">
            <a:extLst>
              <a:ext uri="{FF2B5EF4-FFF2-40B4-BE49-F238E27FC236}">
                <a16:creationId xmlns:a16="http://schemas.microsoft.com/office/drawing/2014/main" id="{861280E9-6803-4C58-BC31-FDA29DC3D374}"/>
              </a:ext>
            </a:extLst>
          </p:cNvPr>
          <p:cNvSpPr txBox="1"/>
          <p:nvPr/>
        </p:nvSpPr>
        <p:spPr>
          <a:xfrm>
            <a:off x="2278015" y="6334780"/>
            <a:ext cx="1980029" cy="523220"/>
          </a:xfrm>
          <a:prstGeom prst="rect">
            <a:avLst/>
          </a:prstGeom>
          <a:noFill/>
        </p:spPr>
        <p:txBody>
          <a:bodyPr wrap="none" rtlCol="0">
            <a:spAutoFit/>
          </a:bodyPr>
          <a:lstStyle/>
          <a:p>
            <a:r>
              <a:rPr kumimoji="1" lang="ja-JP" altLang="en-US" sz="2800" dirty="0"/>
              <a:t>プログラム</a:t>
            </a:r>
          </a:p>
        </p:txBody>
      </p:sp>
      <p:sp>
        <p:nvSpPr>
          <p:cNvPr id="9" name="テキスト ボックス 8">
            <a:extLst>
              <a:ext uri="{FF2B5EF4-FFF2-40B4-BE49-F238E27FC236}">
                <a16:creationId xmlns:a16="http://schemas.microsoft.com/office/drawing/2014/main" id="{D2A05B2B-33A9-4127-AF75-533C91B2A513}"/>
              </a:ext>
            </a:extLst>
          </p:cNvPr>
          <p:cNvSpPr txBox="1"/>
          <p:nvPr/>
        </p:nvSpPr>
        <p:spPr>
          <a:xfrm>
            <a:off x="6444016" y="6311900"/>
            <a:ext cx="4437433" cy="523220"/>
          </a:xfrm>
          <a:prstGeom prst="rect">
            <a:avLst/>
          </a:prstGeom>
          <a:noFill/>
        </p:spPr>
        <p:txBody>
          <a:bodyPr wrap="none" rtlCol="0">
            <a:spAutoFit/>
          </a:bodyPr>
          <a:lstStyle/>
          <a:p>
            <a:r>
              <a:rPr lang="en-US" altLang="ja-JP" sz="2800" dirty="0"/>
              <a:t>HTML(POST_check.html)</a:t>
            </a:r>
            <a:endParaRPr kumimoji="1" lang="ja-JP" altLang="en-US" sz="2800" dirty="0"/>
          </a:p>
        </p:txBody>
      </p:sp>
      <p:pic>
        <p:nvPicPr>
          <p:cNvPr id="11" name="図 10">
            <a:extLst>
              <a:ext uri="{FF2B5EF4-FFF2-40B4-BE49-F238E27FC236}">
                <a16:creationId xmlns:a16="http://schemas.microsoft.com/office/drawing/2014/main" id="{32CE05DC-26A8-46C0-A1FB-969C2B31A465}"/>
              </a:ext>
            </a:extLst>
          </p:cNvPr>
          <p:cNvPicPr>
            <a:picLocks noChangeAspect="1"/>
          </p:cNvPicPr>
          <p:nvPr/>
        </p:nvPicPr>
        <p:blipFill>
          <a:blip r:embed="rId4"/>
          <a:stretch>
            <a:fillRect/>
          </a:stretch>
        </p:blipFill>
        <p:spPr>
          <a:xfrm>
            <a:off x="1480271" y="2959430"/>
            <a:ext cx="3634643" cy="3375350"/>
          </a:xfrm>
          <a:prstGeom prst="rect">
            <a:avLst/>
          </a:prstGeom>
        </p:spPr>
      </p:pic>
    </p:spTree>
    <p:extLst>
      <p:ext uri="{BB962C8B-B14F-4D97-AF65-F5344CB8AC3E}">
        <p14:creationId xmlns:p14="http://schemas.microsoft.com/office/powerpoint/2010/main" val="1306430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EFC6D-2DAE-4775-B73D-55E2CC4FF09A}"/>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での送信</a:t>
            </a:r>
          </a:p>
        </p:txBody>
      </p:sp>
      <p:sp>
        <p:nvSpPr>
          <p:cNvPr id="3" name="コンテンツ プレースホルダー 2">
            <a:extLst>
              <a:ext uri="{FF2B5EF4-FFF2-40B4-BE49-F238E27FC236}">
                <a16:creationId xmlns:a16="http://schemas.microsoft.com/office/drawing/2014/main" id="{0E2EA62F-A6AA-45B8-98FD-33FF866989AA}"/>
              </a:ext>
            </a:extLst>
          </p:cNvPr>
          <p:cNvSpPr>
            <a:spLocks noGrp="1"/>
          </p:cNvSpPr>
          <p:nvPr>
            <p:ph idx="1"/>
          </p:nvPr>
        </p:nvSpPr>
        <p:spPr/>
        <p:txBody>
          <a:bodyPr/>
          <a:lstStyle/>
          <a:p>
            <a:r>
              <a:rPr kumimoji="1" lang="ja-JP" altLang="en-US" dirty="0"/>
              <a:t>チェックボックスとラジオボタン</a:t>
            </a:r>
            <a:endParaRPr kumimoji="1" lang="en-US" altLang="ja-JP" dirty="0"/>
          </a:p>
          <a:p>
            <a:pPr>
              <a:buFont typeface="Wingdings" panose="05000000000000000000" pitchFamily="2" charset="2"/>
              <a:buChar char="Ø"/>
            </a:pPr>
            <a:r>
              <a:rPr lang="ja-JP" altLang="en-US" dirty="0"/>
              <a:t>チェックボックスで送信後のブラウザでの動作</a:t>
            </a:r>
            <a:r>
              <a:rPr lang="en-US" altLang="ja-JP" dirty="0"/>
              <a:t>(POST)</a:t>
            </a:r>
            <a:endParaRPr kumimoji="1" lang="ja-JP" altLang="en-US" dirty="0"/>
          </a:p>
        </p:txBody>
      </p:sp>
      <p:pic>
        <p:nvPicPr>
          <p:cNvPr id="5" name="図 4">
            <a:extLst>
              <a:ext uri="{FF2B5EF4-FFF2-40B4-BE49-F238E27FC236}">
                <a16:creationId xmlns:a16="http://schemas.microsoft.com/office/drawing/2014/main" id="{2394FA1E-3AB8-4B11-94A4-D3EE09CE1065}"/>
              </a:ext>
            </a:extLst>
          </p:cNvPr>
          <p:cNvPicPr>
            <a:picLocks noChangeAspect="1"/>
          </p:cNvPicPr>
          <p:nvPr/>
        </p:nvPicPr>
        <p:blipFill>
          <a:blip r:embed="rId3"/>
          <a:stretch>
            <a:fillRect/>
          </a:stretch>
        </p:blipFill>
        <p:spPr>
          <a:xfrm>
            <a:off x="1168177" y="2965733"/>
            <a:ext cx="3256722" cy="2482848"/>
          </a:xfrm>
          <a:prstGeom prst="rect">
            <a:avLst/>
          </a:prstGeom>
        </p:spPr>
      </p:pic>
      <p:pic>
        <p:nvPicPr>
          <p:cNvPr id="7" name="図 6">
            <a:extLst>
              <a:ext uri="{FF2B5EF4-FFF2-40B4-BE49-F238E27FC236}">
                <a16:creationId xmlns:a16="http://schemas.microsoft.com/office/drawing/2014/main" id="{B202F73D-9DCB-46AA-9FB1-C039F85175A3}"/>
              </a:ext>
            </a:extLst>
          </p:cNvPr>
          <p:cNvPicPr>
            <a:picLocks noChangeAspect="1"/>
          </p:cNvPicPr>
          <p:nvPr/>
        </p:nvPicPr>
        <p:blipFill>
          <a:blip r:embed="rId4"/>
          <a:stretch>
            <a:fillRect/>
          </a:stretch>
        </p:blipFill>
        <p:spPr>
          <a:xfrm>
            <a:off x="6897774" y="2965733"/>
            <a:ext cx="3701315" cy="2018899"/>
          </a:xfrm>
          <a:prstGeom prst="rect">
            <a:avLst/>
          </a:prstGeom>
        </p:spPr>
      </p:pic>
      <p:sp>
        <p:nvSpPr>
          <p:cNvPr id="8" name="テキスト ボックス 7">
            <a:extLst>
              <a:ext uri="{FF2B5EF4-FFF2-40B4-BE49-F238E27FC236}">
                <a16:creationId xmlns:a16="http://schemas.microsoft.com/office/drawing/2014/main" id="{C9C659D5-2C4D-4327-94EC-E982AE15B3E7}"/>
              </a:ext>
            </a:extLst>
          </p:cNvPr>
          <p:cNvSpPr txBox="1"/>
          <p:nvPr/>
        </p:nvSpPr>
        <p:spPr>
          <a:xfrm>
            <a:off x="1986060" y="5448581"/>
            <a:ext cx="1620957" cy="523220"/>
          </a:xfrm>
          <a:prstGeom prst="rect">
            <a:avLst/>
          </a:prstGeom>
          <a:noFill/>
        </p:spPr>
        <p:txBody>
          <a:bodyPr wrap="none" rtlCol="0">
            <a:spAutoFit/>
          </a:bodyPr>
          <a:lstStyle/>
          <a:p>
            <a:pPr algn="ctr"/>
            <a:r>
              <a:rPr kumimoji="1" lang="ja-JP" altLang="en-US" sz="2800" dirty="0"/>
              <a:t>入力画面</a:t>
            </a:r>
            <a:endParaRPr kumimoji="1" lang="en-US" altLang="ja-JP" sz="2800" dirty="0"/>
          </a:p>
        </p:txBody>
      </p:sp>
      <p:sp>
        <p:nvSpPr>
          <p:cNvPr id="9" name="テキスト ボックス 8">
            <a:extLst>
              <a:ext uri="{FF2B5EF4-FFF2-40B4-BE49-F238E27FC236}">
                <a16:creationId xmlns:a16="http://schemas.microsoft.com/office/drawing/2014/main" id="{DB51061B-361D-47F7-B0F3-2A2AF19ED4DD}"/>
              </a:ext>
            </a:extLst>
          </p:cNvPr>
          <p:cNvSpPr txBox="1"/>
          <p:nvPr/>
        </p:nvSpPr>
        <p:spPr>
          <a:xfrm>
            <a:off x="6500395" y="5448581"/>
            <a:ext cx="4495140" cy="954107"/>
          </a:xfrm>
          <a:prstGeom prst="rect">
            <a:avLst/>
          </a:prstGeom>
          <a:noFill/>
        </p:spPr>
        <p:txBody>
          <a:bodyPr wrap="none" rtlCol="0">
            <a:spAutoFit/>
          </a:bodyPr>
          <a:lstStyle/>
          <a:p>
            <a:pPr algn="ctr"/>
            <a:r>
              <a:rPr kumimoji="1" lang="ja-JP" altLang="en-US" sz="2800" dirty="0"/>
              <a:t>送信後の画面</a:t>
            </a:r>
            <a:endParaRPr kumimoji="1" lang="en-US" altLang="ja-JP" sz="2800" dirty="0"/>
          </a:p>
          <a:p>
            <a:pPr algn="ctr"/>
            <a:r>
              <a:rPr lang="en-US" altLang="ja-JP" sz="2800" dirty="0"/>
              <a:t>URL</a:t>
            </a:r>
            <a:r>
              <a:rPr lang="ja-JP" altLang="en-US" sz="2800" dirty="0"/>
              <a:t>に変数は記述されない</a:t>
            </a:r>
            <a:endParaRPr kumimoji="1" lang="en-US" altLang="ja-JP" sz="2800" dirty="0"/>
          </a:p>
        </p:txBody>
      </p:sp>
    </p:spTree>
    <p:extLst>
      <p:ext uri="{BB962C8B-B14F-4D97-AF65-F5344CB8AC3E}">
        <p14:creationId xmlns:p14="http://schemas.microsoft.com/office/powerpoint/2010/main" val="3432990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436D91-CF7E-4C1F-A243-AC4FAA85BB06}"/>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での送信</a:t>
            </a:r>
          </a:p>
        </p:txBody>
      </p:sp>
      <p:sp>
        <p:nvSpPr>
          <p:cNvPr id="3" name="コンテンツ プレースホルダー 2">
            <a:extLst>
              <a:ext uri="{FF2B5EF4-FFF2-40B4-BE49-F238E27FC236}">
                <a16:creationId xmlns:a16="http://schemas.microsoft.com/office/drawing/2014/main" id="{0C12A25B-6699-4E98-89D5-45D030FAC309}"/>
              </a:ext>
            </a:extLst>
          </p:cNvPr>
          <p:cNvSpPr>
            <a:spLocks noGrp="1"/>
          </p:cNvSpPr>
          <p:nvPr>
            <p:ph idx="1"/>
          </p:nvPr>
        </p:nvSpPr>
        <p:spPr/>
        <p:txBody>
          <a:bodyPr>
            <a:normAutofit lnSpcReduction="10000"/>
          </a:bodyPr>
          <a:lstStyle/>
          <a:p>
            <a:r>
              <a:rPr kumimoji="1" lang="ja-JP" altLang="en-US" dirty="0"/>
              <a:t>チェックボックスとラジオボタン</a:t>
            </a:r>
            <a:endParaRPr kumimoji="1" lang="en-US" altLang="ja-JP" dirty="0"/>
          </a:p>
          <a:p>
            <a:pPr>
              <a:buFont typeface="Wingdings" panose="05000000000000000000" pitchFamily="2" charset="2"/>
              <a:buChar char="Ø"/>
            </a:pPr>
            <a:r>
              <a:rPr kumimoji="1" lang="ja-JP" altLang="en-US" dirty="0"/>
              <a:t>ラジオボタンでの値の受け取り方</a:t>
            </a:r>
            <a:endParaRPr kumimoji="1" lang="en-US" altLang="ja-JP" dirty="0"/>
          </a:p>
          <a:p>
            <a:pPr marL="0" indent="0">
              <a:buNone/>
            </a:pPr>
            <a:r>
              <a:rPr lang="ja-JP" altLang="en-US" dirty="0"/>
              <a:t>ラジオボタンではチェックボックスと異なりテキストでデータを受信した方法と同じになる。</a:t>
            </a:r>
            <a:endParaRPr lang="en-US" altLang="ja-JP" dirty="0"/>
          </a:p>
          <a:p>
            <a:pPr marL="0" indent="0">
              <a:buNone/>
            </a:pPr>
            <a:r>
              <a:rPr kumimoji="1" lang="en-US" altLang="ja-JP" dirty="0"/>
              <a:t>GET</a:t>
            </a:r>
          </a:p>
          <a:p>
            <a:pPr marL="0" indent="0" algn="ctr">
              <a:buNone/>
            </a:pPr>
            <a:r>
              <a:rPr lang="en-US" altLang="ja-JP" dirty="0" err="1"/>
              <a:t>request.args.get</a:t>
            </a:r>
            <a:r>
              <a:rPr lang="en-US" altLang="ja-JP" dirty="0"/>
              <a:t>(</a:t>
            </a:r>
            <a:r>
              <a:rPr lang="ja-JP" altLang="en-US" dirty="0"/>
              <a:t>変数名</a:t>
            </a:r>
            <a:r>
              <a:rPr lang="en-US" altLang="ja-JP" dirty="0"/>
              <a:t>)</a:t>
            </a:r>
          </a:p>
          <a:p>
            <a:pPr marL="0" indent="0" algn="ctr">
              <a:buNone/>
            </a:pPr>
            <a:endParaRPr kumimoji="1" lang="en-US" altLang="ja-JP" dirty="0"/>
          </a:p>
          <a:p>
            <a:pPr marL="0" indent="0">
              <a:buNone/>
            </a:pPr>
            <a:r>
              <a:rPr lang="en-US" altLang="ja-JP" dirty="0"/>
              <a:t>POST</a:t>
            </a:r>
          </a:p>
          <a:p>
            <a:pPr marL="0" indent="0" algn="ctr">
              <a:buNone/>
            </a:pPr>
            <a:r>
              <a:rPr lang="en-US" altLang="ja-JP" dirty="0" err="1"/>
              <a:t>r</a:t>
            </a:r>
            <a:r>
              <a:rPr kumimoji="1" lang="en-US" altLang="ja-JP" dirty="0" err="1"/>
              <a:t>equest.for</a:t>
            </a:r>
            <a:r>
              <a:rPr lang="en-US" altLang="ja-JP" dirty="0" err="1"/>
              <a:t>m</a:t>
            </a:r>
            <a:r>
              <a:rPr lang="en-US" altLang="ja-JP" dirty="0"/>
              <a:t>[</a:t>
            </a:r>
            <a:r>
              <a:rPr lang="ja-JP" altLang="en-US" dirty="0"/>
              <a:t>変数名</a:t>
            </a:r>
            <a:r>
              <a:rPr lang="en-US" altLang="ja-JP" dirty="0"/>
              <a:t>]</a:t>
            </a:r>
            <a:endParaRPr kumimoji="1" lang="ja-JP" altLang="en-US" dirty="0"/>
          </a:p>
        </p:txBody>
      </p:sp>
    </p:spTree>
    <p:extLst>
      <p:ext uri="{BB962C8B-B14F-4D97-AF65-F5344CB8AC3E}">
        <p14:creationId xmlns:p14="http://schemas.microsoft.com/office/powerpoint/2010/main" val="4111217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2B3DA-26EB-4033-B5C4-5B6B26889007}"/>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での送信</a:t>
            </a:r>
          </a:p>
        </p:txBody>
      </p:sp>
      <p:sp>
        <p:nvSpPr>
          <p:cNvPr id="3" name="コンテンツ プレースホルダー 2">
            <a:extLst>
              <a:ext uri="{FF2B5EF4-FFF2-40B4-BE49-F238E27FC236}">
                <a16:creationId xmlns:a16="http://schemas.microsoft.com/office/drawing/2014/main" id="{3E208096-A523-4661-B322-263037E9E8A5}"/>
              </a:ext>
            </a:extLst>
          </p:cNvPr>
          <p:cNvSpPr>
            <a:spLocks noGrp="1"/>
          </p:cNvSpPr>
          <p:nvPr>
            <p:ph idx="1"/>
          </p:nvPr>
        </p:nvSpPr>
        <p:spPr/>
        <p:txBody>
          <a:bodyPr/>
          <a:lstStyle/>
          <a:p>
            <a:r>
              <a:rPr kumimoji="1" lang="ja-JP" altLang="en-US" dirty="0"/>
              <a:t>チェックボックスとラジオボタン</a:t>
            </a:r>
            <a:endParaRPr kumimoji="1" lang="en-US" altLang="ja-JP" dirty="0"/>
          </a:p>
          <a:p>
            <a:pPr>
              <a:buFont typeface="Wingdings" panose="05000000000000000000" pitchFamily="2" charset="2"/>
              <a:buChar char="Ø"/>
            </a:pPr>
            <a:r>
              <a:rPr lang="ja-JP" altLang="en-US" dirty="0"/>
              <a:t>ラジオボタンでの送信</a:t>
            </a:r>
            <a:r>
              <a:rPr lang="en-US" altLang="ja-JP" dirty="0"/>
              <a:t>(GET)</a:t>
            </a:r>
          </a:p>
          <a:p>
            <a:pPr marL="0" indent="0">
              <a:buNone/>
            </a:pPr>
            <a:endParaRPr kumimoji="1" lang="ja-JP" altLang="en-US" dirty="0"/>
          </a:p>
        </p:txBody>
      </p:sp>
      <p:pic>
        <p:nvPicPr>
          <p:cNvPr id="5" name="図 4">
            <a:extLst>
              <a:ext uri="{FF2B5EF4-FFF2-40B4-BE49-F238E27FC236}">
                <a16:creationId xmlns:a16="http://schemas.microsoft.com/office/drawing/2014/main" id="{2B5AD4D2-7786-4F96-81B4-90C6ECC4AB0E}"/>
              </a:ext>
            </a:extLst>
          </p:cNvPr>
          <p:cNvPicPr>
            <a:picLocks noChangeAspect="1"/>
          </p:cNvPicPr>
          <p:nvPr/>
        </p:nvPicPr>
        <p:blipFill>
          <a:blip r:embed="rId3"/>
          <a:stretch>
            <a:fillRect/>
          </a:stretch>
        </p:blipFill>
        <p:spPr>
          <a:xfrm>
            <a:off x="1223865" y="2824494"/>
            <a:ext cx="4088328" cy="3487406"/>
          </a:xfrm>
          <a:prstGeom prst="rect">
            <a:avLst/>
          </a:prstGeom>
        </p:spPr>
      </p:pic>
      <p:sp>
        <p:nvSpPr>
          <p:cNvPr id="6" name="テキスト ボックス 5">
            <a:extLst>
              <a:ext uri="{FF2B5EF4-FFF2-40B4-BE49-F238E27FC236}">
                <a16:creationId xmlns:a16="http://schemas.microsoft.com/office/drawing/2014/main" id="{E06DD460-CF75-4130-9560-D14D15E5E62D}"/>
              </a:ext>
            </a:extLst>
          </p:cNvPr>
          <p:cNvSpPr txBox="1"/>
          <p:nvPr/>
        </p:nvSpPr>
        <p:spPr>
          <a:xfrm>
            <a:off x="2278015" y="6334780"/>
            <a:ext cx="1980029" cy="523220"/>
          </a:xfrm>
          <a:prstGeom prst="rect">
            <a:avLst/>
          </a:prstGeom>
          <a:noFill/>
        </p:spPr>
        <p:txBody>
          <a:bodyPr wrap="none" rtlCol="0">
            <a:spAutoFit/>
          </a:bodyPr>
          <a:lstStyle/>
          <a:p>
            <a:r>
              <a:rPr kumimoji="1" lang="ja-JP" altLang="en-US" sz="2800" dirty="0"/>
              <a:t>プログラム</a:t>
            </a:r>
          </a:p>
        </p:txBody>
      </p:sp>
      <p:sp>
        <p:nvSpPr>
          <p:cNvPr id="7" name="テキスト ボックス 6">
            <a:extLst>
              <a:ext uri="{FF2B5EF4-FFF2-40B4-BE49-F238E27FC236}">
                <a16:creationId xmlns:a16="http://schemas.microsoft.com/office/drawing/2014/main" id="{66635999-4C0C-4EC8-BBD6-3C17E00617BE}"/>
              </a:ext>
            </a:extLst>
          </p:cNvPr>
          <p:cNvSpPr txBox="1"/>
          <p:nvPr/>
        </p:nvSpPr>
        <p:spPr>
          <a:xfrm>
            <a:off x="6422803" y="6311900"/>
            <a:ext cx="4059125" cy="523220"/>
          </a:xfrm>
          <a:prstGeom prst="rect">
            <a:avLst/>
          </a:prstGeom>
          <a:noFill/>
        </p:spPr>
        <p:txBody>
          <a:bodyPr wrap="none" rtlCol="0">
            <a:spAutoFit/>
          </a:bodyPr>
          <a:lstStyle/>
          <a:p>
            <a:r>
              <a:rPr lang="en-US" altLang="ja-JP" sz="2800" dirty="0"/>
              <a:t>HTML(GET_radio.html)</a:t>
            </a:r>
            <a:endParaRPr kumimoji="1" lang="ja-JP" altLang="en-US" sz="2800" dirty="0"/>
          </a:p>
        </p:txBody>
      </p:sp>
      <p:pic>
        <p:nvPicPr>
          <p:cNvPr id="9" name="図 8">
            <a:extLst>
              <a:ext uri="{FF2B5EF4-FFF2-40B4-BE49-F238E27FC236}">
                <a16:creationId xmlns:a16="http://schemas.microsoft.com/office/drawing/2014/main" id="{8809A34F-C9DD-463E-9539-9A6C32949DFB}"/>
              </a:ext>
            </a:extLst>
          </p:cNvPr>
          <p:cNvPicPr>
            <a:picLocks noChangeAspect="1"/>
          </p:cNvPicPr>
          <p:nvPr/>
        </p:nvPicPr>
        <p:blipFill>
          <a:blip r:embed="rId4"/>
          <a:stretch>
            <a:fillRect/>
          </a:stretch>
        </p:blipFill>
        <p:spPr>
          <a:xfrm>
            <a:off x="5697856" y="4527535"/>
            <a:ext cx="5509017" cy="1807245"/>
          </a:xfrm>
          <a:prstGeom prst="rect">
            <a:avLst/>
          </a:prstGeom>
        </p:spPr>
      </p:pic>
    </p:spTree>
    <p:extLst>
      <p:ext uri="{BB962C8B-B14F-4D97-AF65-F5344CB8AC3E}">
        <p14:creationId xmlns:p14="http://schemas.microsoft.com/office/powerpoint/2010/main" val="2678727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2AF88-0F98-4725-95FC-6255D783B431}"/>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での受信</a:t>
            </a:r>
          </a:p>
        </p:txBody>
      </p:sp>
      <p:sp>
        <p:nvSpPr>
          <p:cNvPr id="3" name="コンテンツ プレースホルダー 2">
            <a:extLst>
              <a:ext uri="{FF2B5EF4-FFF2-40B4-BE49-F238E27FC236}">
                <a16:creationId xmlns:a16="http://schemas.microsoft.com/office/drawing/2014/main" id="{0810A814-BE0E-4BEC-A29A-343159C7FB52}"/>
              </a:ext>
            </a:extLst>
          </p:cNvPr>
          <p:cNvSpPr>
            <a:spLocks noGrp="1"/>
          </p:cNvSpPr>
          <p:nvPr>
            <p:ph idx="1"/>
          </p:nvPr>
        </p:nvSpPr>
        <p:spPr/>
        <p:txBody>
          <a:bodyPr/>
          <a:lstStyle/>
          <a:p>
            <a:r>
              <a:rPr kumimoji="1" lang="ja-JP" altLang="en-US" dirty="0"/>
              <a:t>チェックボックスとラジオボタン</a:t>
            </a:r>
            <a:endParaRPr kumimoji="1" lang="en-US" altLang="ja-JP" dirty="0"/>
          </a:p>
          <a:p>
            <a:pPr>
              <a:buFont typeface="Wingdings" panose="05000000000000000000" pitchFamily="2" charset="2"/>
              <a:buChar char="Ø"/>
            </a:pPr>
            <a:r>
              <a:rPr lang="ja-JP" altLang="en-US" dirty="0"/>
              <a:t>ラジオボタンで送信後のブラウザでの動作</a:t>
            </a:r>
            <a:r>
              <a:rPr lang="en-US" altLang="ja-JP" dirty="0"/>
              <a:t>(GET)</a:t>
            </a:r>
            <a:endParaRPr kumimoji="1" lang="ja-JP" altLang="en-US" dirty="0"/>
          </a:p>
        </p:txBody>
      </p:sp>
      <p:pic>
        <p:nvPicPr>
          <p:cNvPr id="7" name="図 6">
            <a:extLst>
              <a:ext uri="{FF2B5EF4-FFF2-40B4-BE49-F238E27FC236}">
                <a16:creationId xmlns:a16="http://schemas.microsoft.com/office/drawing/2014/main" id="{5F91CD30-CF73-43A9-8103-46D461D7B47A}"/>
              </a:ext>
            </a:extLst>
          </p:cNvPr>
          <p:cNvPicPr>
            <a:picLocks noChangeAspect="1"/>
          </p:cNvPicPr>
          <p:nvPr/>
        </p:nvPicPr>
        <p:blipFill>
          <a:blip r:embed="rId3"/>
          <a:stretch>
            <a:fillRect/>
          </a:stretch>
        </p:blipFill>
        <p:spPr>
          <a:xfrm>
            <a:off x="5518205" y="3155079"/>
            <a:ext cx="5269512" cy="2038258"/>
          </a:xfrm>
          <a:prstGeom prst="rect">
            <a:avLst/>
          </a:prstGeom>
        </p:spPr>
      </p:pic>
      <p:pic>
        <p:nvPicPr>
          <p:cNvPr id="9" name="図 8">
            <a:extLst>
              <a:ext uri="{FF2B5EF4-FFF2-40B4-BE49-F238E27FC236}">
                <a16:creationId xmlns:a16="http://schemas.microsoft.com/office/drawing/2014/main" id="{015E03B5-8BB4-48E9-A2E3-5606ABCECAFB}"/>
              </a:ext>
            </a:extLst>
          </p:cNvPr>
          <p:cNvPicPr>
            <a:picLocks noChangeAspect="1"/>
          </p:cNvPicPr>
          <p:nvPr/>
        </p:nvPicPr>
        <p:blipFill>
          <a:blip r:embed="rId4"/>
          <a:stretch>
            <a:fillRect/>
          </a:stretch>
        </p:blipFill>
        <p:spPr>
          <a:xfrm>
            <a:off x="1279496" y="3152425"/>
            <a:ext cx="3034084" cy="2228688"/>
          </a:xfrm>
          <a:prstGeom prst="rect">
            <a:avLst/>
          </a:prstGeom>
        </p:spPr>
      </p:pic>
      <p:sp>
        <p:nvSpPr>
          <p:cNvPr id="10" name="テキスト ボックス 9">
            <a:extLst>
              <a:ext uri="{FF2B5EF4-FFF2-40B4-BE49-F238E27FC236}">
                <a16:creationId xmlns:a16="http://schemas.microsoft.com/office/drawing/2014/main" id="{5C245DB0-4F43-4B2A-A31C-457695E9FBA3}"/>
              </a:ext>
            </a:extLst>
          </p:cNvPr>
          <p:cNvSpPr txBox="1"/>
          <p:nvPr/>
        </p:nvSpPr>
        <p:spPr>
          <a:xfrm>
            <a:off x="1986060" y="5448581"/>
            <a:ext cx="1620957" cy="523220"/>
          </a:xfrm>
          <a:prstGeom prst="rect">
            <a:avLst/>
          </a:prstGeom>
          <a:noFill/>
        </p:spPr>
        <p:txBody>
          <a:bodyPr wrap="none" rtlCol="0">
            <a:spAutoFit/>
          </a:bodyPr>
          <a:lstStyle/>
          <a:p>
            <a:pPr algn="ctr"/>
            <a:r>
              <a:rPr kumimoji="1" lang="ja-JP" altLang="en-US" sz="2800" dirty="0"/>
              <a:t>入力画面</a:t>
            </a:r>
            <a:endParaRPr kumimoji="1" lang="en-US" altLang="ja-JP" sz="2800" dirty="0"/>
          </a:p>
        </p:txBody>
      </p:sp>
      <p:sp>
        <p:nvSpPr>
          <p:cNvPr id="11" name="テキスト ボックス 10">
            <a:extLst>
              <a:ext uri="{FF2B5EF4-FFF2-40B4-BE49-F238E27FC236}">
                <a16:creationId xmlns:a16="http://schemas.microsoft.com/office/drawing/2014/main" id="{95046FBA-E186-448D-8CBA-E8A8FD178213}"/>
              </a:ext>
            </a:extLst>
          </p:cNvPr>
          <p:cNvSpPr txBox="1"/>
          <p:nvPr/>
        </p:nvSpPr>
        <p:spPr>
          <a:xfrm>
            <a:off x="6041133" y="5448581"/>
            <a:ext cx="5413661" cy="1384995"/>
          </a:xfrm>
          <a:prstGeom prst="rect">
            <a:avLst/>
          </a:prstGeom>
          <a:noFill/>
        </p:spPr>
        <p:txBody>
          <a:bodyPr wrap="none" rtlCol="0">
            <a:spAutoFit/>
          </a:bodyPr>
          <a:lstStyle/>
          <a:p>
            <a:pPr algn="ctr"/>
            <a:r>
              <a:rPr kumimoji="1" lang="ja-JP" altLang="en-US" sz="2800" dirty="0"/>
              <a:t>送信後の画面</a:t>
            </a:r>
            <a:endParaRPr kumimoji="1" lang="en-US" altLang="ja-JP" sz="2800" dirty="0"/>
          </a:p>
          <a:p>
            <a:r>
              <a:rPr lang="en-US" altLang="ja-JP" sz="2800" dirty="0"/>
              <a:t>1</a:t>
            </a:r>
            <a:r>
              <a:rPr lang="ja-JP" altLang="en-US" sz="2800" dirty="0"/>
              <a:t>つしか選択されないため</a:t>
            </a:r>
            <a:r>
              <a:rPr lang="en-US" altLang="ja-JP" sz="2800" dirty="0"/>
              <a:t>URL</a:t>
            </a:r>
            <a:r>
              <a:rPr lang="ja-JP" altLang="en-US" sz="2800" dirty="0"/>
              <a:t>に</a:t>
            </a:r>
            <a:endParaRPr lang="en-US" altLang="ja-JP" sz="2800" dirty="0"/>
          </a:p>
          <a:p>
            <a:r>
              <a:rPr kumimoji="1" lang="ja-JP" altLang="en-US" sz="2800" dirty="0"/>
              <a:t>同じ変数名はない</a:t>
            </a:r>
            <a:endParaRPr kumimoji="1" lang="en-US" altLang="ja-JP" sz="2800" dirty="0"/>
          </a:p>
        </p:txBody>
      </p:sp>
    </p:spTree>
    <p:extLst>
      <p:ext uri="{BB962C8B-B14F-4D97-AF65-F5344CB8AC3E}">
        <p14:creationId xmlns:p14="http://schemas.microsoft.com/office/powerpoint/2010/main" val="1426673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5C8B2-27B8-45DD-AD03-2C2A28613951}"/>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での受信</a:t>
            </a:r>
          </a:p>
        </p:txBody>
      </p:sp>
      <p:sp>
        <p:nvSpPr>
          <p:cNvPr id="3" name="コンテンツ プレースホルダー 2">
            <a:extLst>
              <a:ext uri="{FF2B5EF4-FFF2-40B4-BE49-F238E27FC236}">
                <a16:creationId xmlns:a16="http://schemas.microsoft.com/office/drawing/2014/main" id="{D59B6B3A-6AF4-4DAB-979F-E2538749E0ED}"/>
              </a:ext>
            </a:extLst>
          </p:cNvPr>
          <p:cNvSpPr>
            <a:spLocks noGrp="1"/>
          </p:cNvSpPr>
          <p:nvPr>
            <p:ph idx="1"/>
          </p:nvPr>
        </p:nvSpPr>
        <p:spPr/>
        <p:txBody>
          <a:bodyPr/>
          <a:lstStyle/>
          <a:p>
            <a:r>
              <a:rPr kumimoji="1" lang="ja-JP" altLang="en-US" dirty="0"/>
              <a:t>チェックボックスとラジオボタン</a:t>
            </a:r>
            <a:endParaRPr kumimoji="1" lang="en-US" altLang="ja-JP" dirty="0"/>
          </a:p>
          <a:p>
            <a:pPr>
              <a:buFont typeface="Wingdings" panose="05000000000000000000" pitchFamily="2" charset="2"/>
              <a:buChar char="Ø"/>
            </a:pPr>
            <a:r>
              <a:rPr kumimoji="1" lang="ja-JP" altLang="en-US" dirty="0"/>
              <a:t>ラジオボタンでの送信</a:t>
            </a:r>
            <a:r>
              <a:rPr kumimoji="1" lang="en-US" altLang="ja-JP" dirty="0"/>
              <a:t>(POST</a:t>
            </a:r>
            <a:r>
              <a:rPr lang="en-US" altLang="ja-JP" dirty="0"/>
              <a:t>)</a:t>
            </a:r>
            <a:endParaRPr kumimoji="1" lang="en-US" altLang="ja-JP" dirty="0"/>
          </a:p>
          <a:p>
            <a:pPr marL="0" indent="0">
              <a:buNone/>
            </a:pPr>
            <a:endParaRPr kumimoji="1" lang="en-US" altLang="ja-JP" dirty="0"/>
          </a:p>
          <a:p>
            <a:endParaRPr kumimoji="1" lang="ja-JP" altLang="en-US" dirty="0"/>
          </a:p>
        </p:txBody>
      </p:sp>
      <p:pic>
        <p:nvPicPr>
          <p:cNvPr id="5" name="図 4">
            <a:extLst>
              <a:ext uri="{FF2B5EF4-FFF2-40B4-BE49-F238E27FC236}">
                <a16:creationId xmlns:a16="http://schemas.microsoft.com/office/drawing/2014/main" id="{E4DC63AC-6CFE-4F30-903A-A66864AF0497}"/>
              </a:ext>
            </a:extLst>
          </p:cNvPr>
          <p:cNvPicPr>
            <a:picLocks noChangeAspect="1"/>
          </p:cNvPicPr>
          <p:nvPr/>
        </p:nvPicPr>
        <p:blipFill>
          <a:blip r:embed="rId3"/>
          <a:stretch>
            <a:fillRect/>
          </a:stretch>
        </p:blipFill>
        <p:spPr>
          <a:xfrm>
            <a:off x="1346303" y="2955254"/>
            <a:ext cx="3843451" cy="3300618"/>
          </a:xfrm>
          <a:prstGeom prst="rect">
            <a:avLst/>
          </a:prstGeom>
        </p:spPr>
      </p:pic>
      <p:sp>
        <p:nvSpPr>
          <p:cNvPr id="6" name="テキスト ボックス 5">
            <a:extLst>
              <a:ext uri="{FF2B5EF4-FFF2-40B4-BE49-F238E27FC236}">
                <a16:creationId xmlns:a16="http://schemas.microsoft.com/office/drawing/2014/main" id="{E90C5542-A376-4A08-81C0-DA92036DB71F}"/>
              </a:ext>
            </a:extLst>
          </p:cNvPr>
          <p:cNvSpPr txBox="1"/>
          <p:nvPr/>
        </p:nvSpPr>
        <p:spPr>
          <a:xfrm>
            <a:off x="2278015" y="6334780"/>
            <a:ext cx="1980029" cy="523220"/>
          </a:xfrm>
          <a:prstGeom prst="rect">
            <a:avLst/>
          </a:prstGeom>
          <a:noFill/>
        </p:spPr>
        <p:txBody>
          <a:bodyPr wrap="none" rtlCol="0">
            <a:spAutoFit/>
          </a:bodyPr>
          <a:lstStyle/>
          <a:p>
            <a:r>
              <a:rPr kumimoji="1" lang="ja-JP" altLang="en-US" sz="2800" dirty="0"/>
              <a:t>プログラム</a:t>
            </a:r>
          </a:p>
        </p:txBody>
      </p:sp>
      <p:sp>
        <p:nvSpPr>
          <p:cNvPr id="7" name="テキスト ボックス 6">
            <a:extLst>
              <a:ext uri="{FF2B5EF4-FFF2-40B4-BE49-F238E27FC236}">
                <a16:creationId xmlns:a16="http://schemas.microsoft.com/office/drawing/2014/main" id="{E83C048C-6EE4-4349-821A-E1FD1FB5333D}"/>
              </a:ext>
            </a:extLst>
          </p:cNvPr>
          <p:cNvSpPr txBox="1"/>
          <p:nvPr/>
        </p:nvSpPr>
        <p:spPr>
          <a:xfrm>
            <a:off x="6422803" y="6311900"/>
            <a:ext cx="4301177" cy="523220"/>
          </a:xfrm>
          <a:prstGeom prst="rect">
            <a:avLst/>
          </a:prstGeom>
          <a:noFill/>
        </p:spPr>
        <p:txBody>
          <a:bodyPr wrap="none" rtlCol="0">
            <a:spAutoFit/>
          </a:bodyPr>
          <a:lstStyle/>
          <a:p>
            <a:r>
              <a:rPr lang="en-US" altLang="ja-JP" sz="2800" dirty="0"/>
              <a:t>HTML(POST_radio.html)</a:t>
            </a:r>
            <a:endParaRPr kumimoji="1" lang="ja-JP" altLang="en-US" sz="2800" dirty="0"/>
          </a:p>
        </p:txBody>
      </p:sp>
      <p:pic>
        <p:nvPicPr>
          <p:cNvPr id="9" name="図 8">
            <a:extLst>
              <a:ext uri="{FF2B5EF4-FFF2-40B4-BE49-F238E27FC236}">
                <a16:creationId xmlns:a16="http://schemas.microsoft.com/office/drawing/2014/main" id="{EC56A470-6027-4D6E-B492-F7DA579FB478}"/>
              </a:ext>
            </a:extLst>
          </p:cNvPr>
          <p:cNvPicPr>
            <a:picLocks noChangeAspect="1"/>
          </p:cNvPicPr>
          <p:nvPr/>
        </p:nvPicPr>
        <p:blipFill>
          <a:blip r:embed="rId4"/>
          <a:stretch>
            <a:fillRect/>
          </a:stretch>
        </p:blipFill>
        <p:spPr>
          <a:xfrm>
            <a:off x="5585789" y="4396185"/>
            <a:ext cx="5733151" cy="1859687"/>
          </a:xfrm>
          <a:prstGeom prst="rect">
            <a:avLst/>
          </a:prstGeom>
        </p:spPr>
      </p:pic>
    </p:spTree>
    <p:extLst>
      <p:ext uri="{BB962C8B-B14F-4D97-AF65-F5344CB8AC3E}">
        <p14:creationId xmlns:p14="http://schemas.microsoft.com/office/powerpoint/2010/main" val="1208904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DA5025-4E1B-4EDA-9078-D9FB67BB9634}"/>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での送信</a:t>
            </a:r>
          </a:p>
        </p:txBody>
      </p:sp>
      <p:sp>
        <p:nvSpPr>
          <p:cNvPr id="3" name="コンテンツ プレースホルダー 2">
            <a:extLst>
              <a:ext uri="{FF2B5EF4-FFF2-40B4-BE49-F238E27FC236}">
                <a16:creationId xmlns:a16="http://schemas.microsoft.com/office/drawing/2014/main" id="{41A3A6B2-5CBD-4C83-BD68-6B308BA1E963}"/>
              </a:ext>
            </a:extLst>
          </p:cNvPr>
          <p:cNvSpPr>
            <a:spLocks noGrp="1"/>
          </p:cNvSpPr>
          <p:nvPr>
            <p:ph idx="1"/>
          </p:nvPr>
        </p:nvSpPr>
        <p:spPr/>
        <p:txBody>
          <a:bodyPr/>
          <a:lstStyle/>
          <a:p>
            <a:r>
              <a:rPr kumimoji="1" lang="ja-JP" altLang="en-US" dirty="0"/>
              <a:t>チェックボックスとラジオボタン</a:t>
            </a:r>
            <a:endParaRPr kumimoji="1" lang="en-US" altLang="ja-JP" dirty="0"/>
          </a:p>
          <a:p>
            <a:pPr>
              <a:buFont typeface="Wingdings" panose="05000000000000000000" pitchFamily="2" charset="2"/>
              <a:buChar char="Ø"/>
            </a:pPr>
            <a:r>
              <a:rPr lang="ja-JP" altLang="en-US" dirty="0"/>
              <a:t>ラジオボタンで送信後のブラウザでの動作</a:t>
            </a:r>
            <a:r>
              <a:rPr lang="en-US" altLang="ja-JP" dirty="0"/>
              <a:t>(POST)</a:t>
            </a:r>
            <a:endParaRPr kumimoji="1" lang="ja-JP" altLang="en-US" dirty="0"/>
          </a:p>
        </p:txBody>
      </p:sp>
      <p:pic>
        <p:nvPicPr>
          <p:cNvPr id="5" name="図 4">
            <a:extLst>
              <a:ext uri="{FF2B5EF4-FFF2-40B4-BE49-F238E27FC236}">
                <a16:creationId xmlns:a16="http://schemas.microsoft.com/office/drawing/2014/main" id="{8CC3E65A-AF19-4147-99EE-C1DBD7180F5C}"/>
              </a:ext>
            </a:extLst>
          </p:cNvPr>
          <p:cNvPicPr>
            <a:picLocks noChangeAspect="1"/>
          </p:cNvPicPr>
          <p:nvPr/>
        </p:nvPicPr>
        <p:blipFill>
          <a:blip r:embed="rId3"/>
          <a:stretch>
            <a:fillRect/>
          </a:stretch>
        </p:blipFill>
        <p:spPr>
          <a:xfrm>
            <a:off x="838201" y="2809043"/>
            <a:ext cx="3665876" cy="2772773"/>
          </a:xfrm>
          <a:prstGeom prst="rect">
            <a:avLst/>
          </a:prstGeom>
        </p:spPr>
      </p:pic>
      <p:pic>
        <p:nvPicPr>
          <p:cNvPr id="7" name="図 6">
            <a:extLst>
              <a:ext uri="{FF2B5EF4-FFF2-40B4-BE49-F238E27FC236}">
                <a16:creationId xmlns:a16="http://schemas.microsoft.com/office/drawing/2014/main" id="{FC23D5B2-842A-4538-B3B0-62351D339A53}"/>
              </a:ext>
            </a:extLst>
          </p:cNvPr>
          <p:cNvPicPr>
            <a:picLocks noChangeAspect="1"/>
          </p:cNvPicPr>
          <p:nvPr/>
        </p:nvPicPr>
        <p:blipFill>
          <a:blip r:embed="rId4"/>
          <a:stretch>
            <a:fillRect/>
          </a:stretch>
        </p:blipFill>
        <p:spPr>
          <a:xfrm>
            <a:off x="5536200" y="2809043"/>
            <a:ext cx="5817600" cy="2875194"/>
          </a:xfrm>
          <a:prstGeom prst="rect">
            <a:avLst/>
          </a:prstGeom>
        </p:spPr>
      </p:pic>
      <p:sp>
        <p:nvSpPr>
          <p:cNvPr id="8" name="テキスト ボックス 7">
            <a:extLst>
              <a:ext uri="{FF2B5EF4-FFF2-40B4-BE49-F238E27FC236}">
                <a16:creationId xmlns:a16="http://schemas.microsoft.com/office/drawing/2014/main" id="{B7503760-9670-49A3-8751-622FCBB05FC8}"/>
              </a:ext>
            </a:extLst>
          </p:cNvPr>
          <p:cNvSpPr txBox="1"/>
          <p:nvPr/>
        </p:nvSpPr>
        <p:spPr>
          <a:xfrm>
            <a:off x="1986060" y="5448581"/>
            <a:ext cx="1620957" cy="523220"/>
          </a:xfrm>
          <a:prstGeom prst="rect">
            <a:avLst/>
          </a:prstGeom>
          <a:noFill/>
        </p:spPr>
        <p:txBody>
          <a:bodyPr wrap="none" rtlCol="0">
            <a:spAutoFit/>
          </a:bodyPr>
          <a:lstStyle/>
          <a:p>
            <a:pPr algn="ctr"/>
            <a:r>
              <a:rPr kumimoji="1" lang="ja-JP" altLang="en-US" sz="2800" dirty="0"/>
              <a:t>入力画面</a:t>
            </a:r>
            <a:endParaRPr kumimoji="1" lang="en-US" altLang="ja-JP" sz="2800" dirty="0"/>
          </a:p>
        </p:txBody>
      </p:sp>
      <p:sp>
        <p:nvSpPr>
          <p:cNvPr id="9" name="テキスト ボックス 8">
            <a:extLst>
              <a:ext uri="{FF2B5EF4-FFF2-40B4-BE49-F238E27FC236}">
                <a16:creationId xmlns:a16="http://schemas.microsoft.com/office/drawing/2014/main" id="{496251E9-6EF4-420A-99F0-BB54C784F5C0}"/>
              </a:ext>
            </a:extLst>
          </p:cNvPr>
          <p:cNvSpPr txBox="1"/>
          <p:nvPr/>
        </p:nvSpPr>
        <p:spPr>
          <a:xfrm>
            <a:off x="5666032" y="5448581"/>
            <a:ext cx="6163867" cy="1384995"/>
          </a:xfrm>
          <a:prstGeom prst="rect">
            <a:avLst/>
          </a:prstGeom>
          <a:noFill/>
        </p:spPr>
        <p:txBody>
          <a:bodyPr wrap="none" rtlCol="0">
            <a:spAutoFit/>
          </a:bodyPr>
          <a:lstStyle/>
          <a:p>
            <a:pPr algn="ctr"/>
            <a:r>
              <a:rPr kumimoji="1" lang="ja-JP" altLang="en-US" sz="2800" dirty="0"/>
              <a:t>送信後の画面</a:t>
            </a:r>
            <a:endParaRPr kumimoji="1" lang="en-US" altLang="ja-JP" sz="2800" dirty="0"/>
          </a:p>
          <a:p>
            <a:r>
              <a:rPr lang="ja-JP" altLang="en-US" sz="2800" dirty="0"/>
              <a:t>他の</a:t>
            </a:r>
            <a:r>
              <a:rPr lang="en-US" altLang="ja-JP" sz="2800" dirty="0"/>
              <a:t>POST</a:t>
            </a:r>
            <a:r>
              <a:rPr lang="ja-JP" altLang="en-US" sz="2800" dirty="0"/>
              <a:t>での送信同様変数名と値は</a:t>
            </a:r>
            <a:endParaRPr lang="en-US" altLang="ja-JP" sz="2800" dirty="0"/>
          </a:p>
          <a:p>
            <a:r>
              <a:rPr kumimoji="1" lang="ja-JP" altLang="en-US" sz="2800" dirty="0"/>
              <a:t>表示されない</a:t>
            </a:r>
            <a:endParaRPr kumimoji="1" lang="en-US" altLang="ja-JP" sz="2800" dirty="0"/>
          </a:p>
        </p:txBody>
      </p:sp>
    </p:spTree>
    <p:extLst>
      <p:ext uri="{BB962C8B-B14F-4D97-AF65-F5344CB8AC3E}">
        <p14:creationId xmlns:p14="http://schemas.microsoft.com/office/powerpoint/2010/main" val="310166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60B82-1A34-49DF-87A0-05509EEE52E6}"/>
              </a:ext>
            </a:extLst>
          </p:cNvPr>
          <p:cNvSpPr>
            <a:spLocks noGrp="1"/>
          </p:cNvSpPr>
          <p:nvPr>
            <p:ph type="title"/>
          </p:nvPr>
        </p:nvSpPr>
        <p:spPr/>
        <p:txBody>
          <a:bodyPr/>
          <a:lstStyle/>
          <a:p>
            <a:r>
              <a:rPr kumimoji="1" lang="ja-JP" altLang="en-US" dirty="0"/>
              <a:t>データの送信</a:t>
            </a:r>
          </a:p>
        </p:txBody>
      </p:sp>
      <p:sp>
        <p:nvSpPr>
          <p:cNvPr id="3" name="コンテンツ プレースホルダー 2">
            <a:extLst>
              <a:ext uri="{FF2B5EF4-FFF2-40B4-BE49-F238E27FC236}">
                <a16:creationId xmlns:a16="http://schemas.microsoft.com/office/drawing/2014/main" id="{AF361BDA-B09C-45DC-B337-16731AB5172D}"/>
              </a:ext>
            </a:extLst>
          </p:cNvPr>
          <p:cNvSpPr>
            <a:spLocks noGrp="1"/>
          </p:cNvSpPr>
          <p:nvPr>
            <p:ph idx="1"/>
          </p:nvPr>
        </p:nvSpPr>
        <p:spPr/>
        <p:txBody>
          <a:bodyPr/>
          <a:lstStyle/>
          <a:p>
            <a:pPr marL="0" indent="0">
              <a:buNone/>
            </a:pPr>
            <a:r>
              <a:rPr kumimoji="1" lang="ja-JP" altLang="en-US" dirty="0"/>
              <a:t>サーバからクライアントにデータとして</a:t>
            </a:r>
            <a:r>
              <a:rPr kumimoji="1" lang="en-US" altLang="ja-JP" dirty="0"/>
              <a:t>HTML</a:t>
            </a:r>
            <a:r>
              <a:rPr kumimoji="1" lang="ja-JP" altLang="en-US" dirty="0"/>
              <a:t>やファイルデータを送る</a:t>
            </a:r>
            <a:r>
              <a:rPr kumimoji="1" lang="en-US" altLang="ja-JP" dirty="0"/>
              <a:t>(</a:t>
            </a:r>
            <a:r>
              <a:rPr kumimoji="1" lang="ja-JP" altLang="en-US" dirty="0"/>
              <a:t>レスポンス</a:t>
            </a:r>
            <a:r>
              <a:rPr kumimoji="1" lang="en-US" altLang="ja-JP" dirty="0"/>
              <a:t>)</a:t>
            </a:r>
            <a:r>
              <a:rPr kumimoji="1" lang="ja-JP" altLang="en-US" dirty="0"/>
              <a:t>ことでサービスが成り立つ。</a:t>
            </a:r>
            <a:endParaRPr kumimoji="1" lang="en-US" altLang="ja-JP" dirty="0"/>
          </a:p>
          <a:p>
            <a:pPr marL="0" indent="0">
              <a:buNone/>
            </a:pPr>
            <a:endParaRPr lang="en-US" altLang="ja-JP" dirty="0"/>
          </a:p>
          <a:p>
            <a:pPr marL="0" indent="0">
              <a:buNone/>
            </a:pPr>
            <a:r>
              <a:rPr kumimoji="1" lang="ja-JP" altLang="en-US" dirty="0"/>
              <a:t>しかし実際の</a:t>
            </a:r>
            <a:r>
              <a:rPr kumimoji="1" lang="en-US" altLang="ja-JP" dirty="0"/>
              <a:t>web</a:t>
            </a:r>
            <a:r>
              <a:rPr kumimoji="1" lang="ja-JP" altLang="en-US" dirty="0"/>
              <a:t>サービスではそれだけでなく検索ワードの送信や入力内容の送信であったりファイル送信など様々なデータ送信</a:t>
            </a:r>
            <a:r>
              <a:rPr kumimoji="1" lang="en-US" altLang="ja-JP" dirty="0"/>
              <a:t>(</a:t>
            </a:r>
            <a:r>
              <a:rPr kumimoji="1" lang="ja-JP" altLang="en-US" dirty="0"/>
              <a:t>「リクエスト」という</a:t>
            </a:r>
            <a:r>
              <a:rPr kumimoji="1" lang="en-US" altLang="ja-JP" dirty="0"/>
              <a:t>)</a:t>
            </a:r>
            <a:r>
              <a:rPr kumimoji="1" lang="ja-JP" altLang="en-US" dirty="0"/>
              <a:t>でサービスが成り立っている。</a:t>
            </a:r>
            <a:endParaRPr kumimoji="1" lang="en-US" altLang="ja-JP" dirty="0"/>
          </a:p>
          <a:p>
            <a:pPr marL="0" indent="0">
              <a:buNone/>
            </a:pPr>
            <a:endParaRPr lang="en-US" altLang="ja-JP" dirty="0"/>
          </a:p>
          <a:p>
            <a:pPr marL="0" indent="0">
              <a:buNone/>
            </a:pPr>
            <a:r>
              <a:rPr kumimoji="1" lang="ja-JP" altLang="en-US" dirty="0"/>
              <a:t>今回はサービスを作るうえで使用するデータ送信についてを学習する。</a:t>
            </a:r>
            <a:endParaRPr kumimoji="1" lang="en-US" altLang="ja-JP" dirty="0"/>
          </a:p>
        </p:txBody>
      </p:sp>
    </p:spTree>
    <p:extLst>
      <p:ext uri="{BB962C8B-B14F-4D97-AF65-F5344CB8AC3E}">
        <p14:creationId xmlns:p14="http://schemas.microsoft.com/office/powerpoint/2010/main" val="1094412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6FDB2-D0EC-403F-BC49-A6C0F8E3F498}"/>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での送信</a:t>
            </a:r>
          </a:p>
        </p:txBody>
      </p:sp>
      <p:sp>
        <p:nvSpPr>
          <p:cNvPr id="3" name="コンテンツ プレースホルダー 2">
            <a:extLst>
              <a:ext uri="{FF2B5EF4-FFF2-40B4-BE49-F238E27FC236}">
                <a16:creationId xmlns:a16="http://schemas.microsoft.com/office/drawing/2014/main" id="{944B825E-1A1C-4286-88DF-01ABFD7BF2AC}"/>
              </a:ext>
            </a:extLst>
          </p:cNvPr>
          <p:cNvSpPr>
            <a:spLocks noGrp="1"/>
          </p:cNvSpPr>
          <p:nvPr>
            <p:ph idx="1"/>
          </p:nvPr>
        </p:nvSpPr>
        <p:spPr/>
        <p:txBody>
          <a:bodyPr/>
          <a:lstStyle/>
          <a:p>
            <a:r>
              <a:rPr kumimoji="1" lang="ja-JP" altLang="en-US" dirty="0"/>
              <a:t>更新チェック</a:t>
            </a:r>
            <a:endParaRPr kumimoji="1" lang="en-US" altLang="ja-JP" dirty="0"/>
          </a:p>
          <a:p>
            <a:pPr marL="0" indent="0">
              <a:buNone/>
            </a:pPr>
            <a:r>
              <a:rPr lang="en-US" altLang="ja-JP" dirty="0"/>
              <a:t>GET</a:t>
            </a:r>
            <a:r>
              <a:rPr lang="ja-JP" altLang="en-US" dirty="0"/>
              <a:t>ではクライアントが入力してサーバに送信した内容が</a:t>
            </a:r>
            <a:r>
              <a:rPr lang="en-US" altLang="ja-JP" dirty="0"/>
              <a:t>URL</a:t>
            </a:r>
            <a:r>
              <a:rPr lang="ja-JP" altLang="en-US" dirty="0"/>
              <a:t>に記載されているが、</a:t>
            </a:r>
            <a:r>
              <a:rPr lang="en-US" altLang="ja-JP" dirty="0"/>
              <a:t>POST</a:t>
            </a:r>
            <a:r>
              <a:rPr lang="ja-JP" altLang="en-US" dirty="0"/>
              <a:t>ではその記載がないため一度データを送った後に同じ場所に入力なしでアクセスしたときに挙動が異なる。</a:t>
            </a:r>
            <a:endParaRPr kumimoji="1" lang="ja-JP" altLang="en-US" dirty="0"/>
          </a:p>
        </p:txBody>
      </p:sp>
    </p:spTree>
    <p:extLst>
      <p:ext uri="{BB962C8B-B14F-4D97-AF65-F5344CB8AC3E}">
        <p14:creationId xmlns:p14="http://schemas.microsoft.com/office/powerpoint/2010/main" val="167796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75BCF6-8CB9-4BEE-AE37-82A65EE1F3D3}"/>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での送信</a:t>
            </a:r>
          </a:p>
        </p:txBody>
      </p:sp>
      <p:sp>
        <p:nvSpPr>
          <p:cNvPr id="3" name="コンテンツ プレースホルダー 2">
            <a:extLst>
              <a:ext uri="{FF2B5EF4-FFF2-40B4-BE49-F238E27FC236}">
                <a16:creationId xmlns:a16="http://schemas.microsoft.com/office/drawing/2014/main" id="{67FAA200-1D4F-4AED-909E-6509FB096F3A}"/>
              </a:ext>
            </a:extLst>
          </p:cNvPr>
          <p:cNvSpPr>
            <a:spLocks noGrp="1"/>
          </p:cNvSpPr>
          <p:nvPr>
            <p:ph idx="1"/>
          </p:nvPr>
        </p:nvSpPr>
        <p:spPr/>
        <p:txBody>
          <a:bodyPr/>
          <a:lstStyle/>
          <a:p>
            <a:r>
              <a:rPr kumimoji="1" lang="ja-JP" altLang="en-US" dirty="0"/>
              <a:t>更新チェック</a:t>
            </a:r>
            <a:endParaRPr kumimoji="1" lang="en-US" altLang="ja-JP" dirty="0"/>
          </a:p>
          <a:p>
            <a:pPr marL="0" indent="0">
              <a:buNone/>
            </a:pPr>
            <a:r>
              <a:rPr lang="en-US" altLang="ja-JP" dirty="0"/>
              <a:t>GET</a:t>
            </a:r>
            <a:r>
              <a:rPr lang="ja-JP" altLang="en-US" dirty="0"/>
              <a:t>の場合</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845DA835-1E6E-4B00-9921-EEAD363CDD35}"/>
              </a:ext>
            </a:extLst>
          </p:cNvPr>
          <p:cNvPicPr>
            <a:picLocks noChangeAspect="1"/>
          </p:cNvPicPr>
          <p:nvPr/>
        </p:nvPicPr>
        <p:blipFill>
          <a:blip r:embed="rId3"/>
          <a:stretch>
            <a:fillRect/>
          </a:stretch>
        </p:blipFill>
        <p:spPr>
          <a:xfrm>
            <a:off x="838200" y="2793670"/>
            <a:ext cx="5355866" cy="3474618"/>
          </a:xfrm>
          <a:prstGeom prst="rect">
            <a:avLst/>
          </a:prstGeom>
        </p:spPr>
      </p:pic>
      <p:pic>
        <p:nvPicPr>
          <p:cNvPr id="6" name="図 5">
            <a:extLst>
              <a:ext uri="{FF2B5EF4-FFF2-40B4-BE49-F238E27FC236}">
                <a16:creationId xmlns:a16="http://schemas.microsoft.com/office/drawing/2014/main" id="{E71C594E-B80E-4E1A-982A-CE4E618C3B20}"/>
              </a:ext>
            </a:extLst>
          </p:cNvPr>
          <p:cNvPicPr>
            <a:picLocks noChangeAspect="1"/>
          </p:cNvPicPr>
          <p:nvPr/>
        </p:nvPicPr>
        <p:blipFill>
          <a:blip r:embed="rId4"/>
          <a:stretch>
            <a:fillRect/>
          </a:stretch>
        </p:blipFill>
        <p:spPr>
          <a:xfrm>
            <a:off x="6404769" y="5053526"/>
            <a:ext cx="4949031" cy="1214762"/>
          </a:xfrm>
          <a:prstGeom prst="rect">
            <a:avLst/>
          </a:prstGeom>
        </p:spPr>
      </p:pic>
      <p:sp>
        <p:nvSpPr>
          <p:cNvPr id="7" name="テキスト ボックス 6">
            <a:extLst>
              <a:ext uri="{FF2B5EF4-FFF2-40B4-BE49-F238E27FC236}">
                <a16:creationId xmlns:a16="http://schemas.microsoft.com/office/drawing/2014/main" id="{1D4B7C6D-9504-4EE5-88E4-8DB305BCCFC7}"/>
              </a:ext>
            </a:extLst>
          </p:cNvPr>
          <p:cNvSpPr txBox="1"/>
          <p:nvPr/>
        </p:nvSpPr>
        <p:spPr>
          <a:xfrm>
            <a:off x="6953115" y="6268288"/>
            <a:ext cx="3852337" cy="523220"/>
          </a:xfrm>
          <a:prstGeom prst="rect">
            <a:avLst/>
          </a:prstGeom>
          <a:noFill/>
        </p:spPr>
        <p:txBody>
          <a:bodyPr wrap="none" rtlCol="0">
            <a:spAutoFit/>
          </a:bodyPr>
          <a:lstStyle/>
          <a:p>
            <a:r>
              <a:rPr kumimoji="1" lang="en-US" altLang="ja-JP" sz="2800" dirty="0"/>
              <a:t>HTML(GET_text.html)</a:t>
            </a:r>
            <a:endParaRPr kumimoji="1" lang="ja-JP" altLang="en-US" sz="2800" dirty="0"/>
          </a:p>
        </p:txBody>
      </p:sp>
      <p:sp>
        <p:nvSpPr>
          <p:cNvPr id="8" name="テキスト ボックス 7">
            <a:extLst>
              <a:ext uri="{FF2B5EF4-FFF2-40B4-BE49-F238E27FC236}">
                <a16:creationId xmlns:a16="http://schemas.microsoft.com/office/drawing/2014/main" id="{76DE93F5-D82B-467F-AAA9-9473272BFCD7}"/>
              </a:ext>
            </a:extLst>
          </p:cNvPr>
          <p:cNvSpPr txBox="1"/>
          <p:nvPr/>
        </p:nvSpPr>
        <p:spPr>
          <a:xfrm>
            <a:off x="2538372" y="6311900"/>
            <a:ext cx="1980029" cy="523220"/>
          </a:xfrm>
          <a:prstGeom prst="rect">
            <a:avLst/>
          </a:prstGeom>
          <a:noFill/>
        </p:spPr>
        <p:txBody>
          <a:bodyPr wrap="none" rtlCol="0">
            <a:spAutoFit/>
          </a:bodyPr>
          <a:lstStyle/>
          <a:p>
            <a:r>
              <a:rPr lang="ja-JP" altLang="en-US" sz="2800" dirty="0"/>
              <a:t>プログラム</a:t>
            </a:r>
            <a:endParaRPr kumimoji="1" lang="ja-JP" altLang="en-US" sz="2800" dirty="0"/>
          </a:p>
        </p:txBody>
      </p:sp>
    </p:spTree>
    <p:extLst>
      <p:ext uri="{BB962C8B-B14F-4D97-AF65-F5344CB8AC3E}">
        <p14:creationId xmlns:p14="http://schemas.microsoft.com/office/powerpoint/2010/main" val="2197320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DFB974-BF2F-4557-A698-0B0083F27793}"/>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での送信</a:t>
            </a:r>
          </a:p>
        </p:txBody>
      </p:sp>
      <p:sp>
        <p:nvSpPr>
          <p:cNvPr id="3" name="コンテンツ プレースホルダー 2">
            <a:extLst>
              <a:ext uri="{FF2B5EF4-FFF2-40B4-BE49-F238E27FC236}">
                <a16:creationId xmlns:a16="http://schemas.microsoft.com/office/drawing/2014/main" id="{A57CBD49-430C-4DA1-9E92-64FD3D557CCE}"/>
              </a:ext>
            </a:extLst>
          </p:cNvPr>
          <p:cNvSpPr>
            <a:spLocks noGrp="1"/>
          </p:cNvSpPr>
          <p:nvPr>
            <p:ph idx="1"/>
          </p:nvPr>
        </p:nvSpPr>
        <p:spPr/>
        <p:txBody>
          <a:bodyPr/>
          <a:lstStyle/>
          <a:p>
            <a:r>
              <a:rPr kumimoji="1" lang="ja-JP" altLang="en-US" dirty="0"/>
              <a:t>更新チェック</a:t>
            </a:r>
            <a:endParaRPr kumimoji="1" lang="en-US" altLang="ja-JP" dirty="0"/>
          </a:p>
          <a:p>
            <a:pPr marL="0" indent="0">
              <a:buNone/>
            </a:pPr>
            <a:r>
              <a:rPr lang="en-US" altLang="ja-JP" dirty="0"/>
              <a:t>GET</a:t>
            </a:r>
            <a:r>
              <a:rPr lang="ja-JP" altLang="en-US" dirty="0"/>
              <a:t>の場合</a:t>
            </a:r>
            <a:endParaRPr kumimoji="1" lang="ja-JP" altLang="en-US" dirty="0"/>
          </a:p>
        </p:txBody>
      </p:sp>
      <p:pic>
        <p:nvPicPr>
          <p:cNvPr id="5" name="図 4">
            <a:extLst>
              <a:ext uri="{FF2B5EF4-FFF2-40B4-BE49-F238E27FC236}">
                <a16:creationId xmlns:a16="http://schemas.microsoft.com/office/drawing/2014/main" id="{8B1B35A6-94DC-4D6D-A37B-DA1E8897D6BA}"/>
              </a:ext>
            </a:extLst>
          </p:cNvPr>
          <p:cNvPicPr>
            <a:picLocks noChangeAspect="1"/>
          </p:cNvPicPr>
          <p:nvPr/>
        </p:nvPicPr>
        <p:blipFill>
          <a:blip r:embed="rId3"/>
          <a:stretch>
            <a:fillRect/>
          </a:stretch>
        </p:blipFill>
        <p:spPr>
          <a:xfrm>
            <a:off x="838200" y="2815266"/>
            <a:ext cx="3537494" cy="1263753"/>
          </a:xfrm>
          <a:prstGeom prst="rect">
            <a:avLst/>
          </a:prstGeom>
        </p:spPr>
      </p:pic>
      <p:pic>
        <p:nvPicPr>
          <p:cNvPr id="7" name="図 6">
            <a:extLst>
              <a:ext uri="{FF2B5EF4-FFF2-40B4-BE49-F238E27FC236}">
                <a16:creationId xmlns:a16="http://schemas.microsoft.com/office/drawing/2014/main" id="{332A0A74-842A-44FD-81FD-1BF397B32C83}"/>
              </a:ext>
            </a:extLst>
          </p:cNvPr>
          <p:cNvPicPr>
            <a:picLocks noChangeAspect="1"/>
          </p:cNvPicPr>
          <p:nvPr/>
        </p:nvPicPr>
        <p:blipFill>
          <a:blip r:embed="rId4"/>
          <a:stretch>
            <a:fillRect/>
          </a:stretch>
        </p:blipFill>
        <p:spPr>
          <a:xfrm>
            <a:off x="5642949" y="2795603"/>
            <a:ext cx="4460681" cy="1266794"/>
          </a:xfrm>
          <a:prstGeom prst="rect">
            <a:avLst/>
          </a:prstGeom>
        </p:spPr>
      </p:pic>
      <p:sp>
        <p:nvSpPr>
          <p:cNvPr id="8" name="矢印: 右 7">
            <a:extLst>
              <a:ext uri="{FF2B5EF4-FFF2-40B4-BE49-F238E27FC236}">
                <a16:creationId xmlns:a16="http://schemas.microsoft.com/office/drawing/2014/main" id="{93EBF51B-05F4-4278-8774-D68098E432A5}"/>
              </a:ext>
            </a:extLst>
          </p:cNvPr>
          <p:cNvSpPr/>
          <p:nvPr/>
        </p:nvSpPr>
        <p:spPr>
          <a:xfrm>
            <a:off x="4452730" y="3003605"/>
            <a:ext cx="1113183" cy="850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送信</a:t>
            </a:r>
          </a:p>
        </p:txBody>
      </p:sp>
      <p:pic>
        <p:nvPicPr>
          <p:cNvPr id="9" name="図 8">
            <a:extLst>
              <a:ext uri="{FF2B5EF4-FFF2-40B4-BE49-F238E27FC236}">
                <a16:creationId xmlns:a16="http://schemas.microsoft.com/office/drawing/2014/main" id="{EB074BEF-D148-4183-8784-AF71C5ACFB03}"/>
              </a:ext>
            </a:extLst>
          </p:cNvPr>
          <p:cNvPicPr>
            <a:picLocks noChangeAspect="1"/>
          </p:cNvPicPr>
          <p:nvPr/>
        </p:nvPicPr>
        <p:blipFill>
          <a:blip r:embed="rId4"/>
          <a:stretch>
            <a:fillRect/>
          </a:stretch>
        </p:blipFill>
        <p:spPr>
          <a:xfrm>
            <a:off x="5642948" y="4910169"/>
            <a:ext cx="4460681" cy="1266794"/>
          </a:xfrm>
          <a:prstGeom prst="rect">
            <a:avLst/>
          </a:prstGeom>
        </p:spPr>
      </p:pic>
      <p:sp>
        <p:nvSpPr>
          <p:cNvPr id="10" name="矢印: 下 9">
            <a:extLst>
              <a:ext uri="{FF2B5EF4-FFF2-40B4-BE49-F238E27FC236}">
                <a16:creationId xmlns:a16="http://schemas.microsoft.com/office/drawing/2014/main" id="{2823919C-DFC1-45B7-A4BE-CF8747F2DC6C}"/>
              </a:ext>
            </a:extLst>
          </p:cNvPr>
          <p:cNvSpPr/>
          <p:nvPr/>
        </p:nvSpPr>
        <p:spPr>
          <a:xfrm>
            <a:off x="7197427" y="4079019"/>
            <a:ext cx="1351722" cy="723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更新</a:t>
            </a:r>
          </a:p>
        </p:txBody>
      </p:sp>
    </p:spTree>
    <p:extLst>
      <p:ext uri="{BB962C8B-B14F-4D97-AF65-F5344CB8AC3E}">
        <p14:creationId xmlns:p14="http://schemas.microsoft.com/office/powerpoint/2010/main" val="2161262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ACF8F-1D77-45D5-B340-FE5F76CA81DA}"/>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での送信</a:t>
            </a:r>
          </a:p>
        </p:txBody>
      </p:sp>
      <p:sp>
        <p:nvSpPr>
          <p:cNvPr id="3" name="コンテンツ プレースホルダー 2">
            <a:extLst>
              <a:ext uri="{FF2B5EF4-FFF2-40B4-BE49-F238E27FC236}">
                <a16:creationId xmlns:a16="http://schemas.microsoft.com/office/drawing/2014/main" id="{2BE6FB8A-F3E5-45D9-80A0-EDAB16073958}"/>
              </a:ext>
            </a:extLst>
          </p:cNvPr>
          <p:cNvSpPr>
            <a:spLocks noGrp="1"/>
          </p:cNvSpPr>
          <p:nvPr>
            <p:ph idx="1"/>
          </p:nvPr>
        </p:nvSpPr>
        <p:spPr/>
        <p:txBody>
          <a:bodyPr/>
          <a:lstStyle/>
          <a:p>
            <a:r>
              <a:rPr kumimoji="1" lang="ja-JP" altLang="en-US" dirty="0"/>
              <a:t>更新チェック</a:t>
            </a:r>
            <a:endParaRPr kumimoji="1" lang="en-US" altLang="ja-JP" dirty="0"/>
          </a:p>
          <a:p>
            <a:pPr marL="0" indent="0">
              <a:buNone/>
            </a:pPr>
            <a:r>
              <a:rPr lang="en-US" altLang="ja-JP" dirty="0"/>
              <a:t>POST</a:t>
            </a:r>
            <a:r>
              <a:rPr lang="ja-JP" altLang="en-US" dirty="0"/>
              <a:t>の場合</a:t>
            </a:r>
            <a:endParaRPr kumimoji="1" lang="ja-JP" altLang="en-US" dirty="0"/>
          </a:p>
        </p:txBody>
      </p:sp>
      <p:pic>
        <p:nvPicPr>
          <p:cNvPr id="4" name="図 3">
            <a:extLst>
              <a:ext uri="{FF2B5EF4-FFF2-40B4-BE49-F238E27FC236}">
                <a16:creationId xmlns:a16="http://schemas.microsoft.com/office/drawing/2014/main" id="{8D4E07B3-532A-4273-9374-61CAD3E8C96F}"/>
              </a:ext>
            </a:extLst>
          </p:cNvPr>
          <p:cNvPicPr>
            <a:picLocks noChangeAspect="1"/>
          </p:cNvPicPr>
          <p:nvPr/>
        </p:nvPicPr>
        <p:blipFill>
          <a:blip r:embed="rId3"/>
          <a:stretch>
            <a:fillRect/>
          </a:stretch>
        </p:blipFill>
        <p:spPr>
          <a:xfrm>
            <a:off x="6204669" y="4903002"/>
            <a:ext cx="5149130" cy="1199427"/>
          </a:xfrm>
          <a:prstGeom prst="rect">
            <a:avLst/>
          </a:prstGeom>
        </p:spPr>
      </p:pic>
      <p:sp>
        <p:nvSpPr>
          <p:cNvPr id="5" name="テキスト ボックス 4">
            <a:extLst>
              <a:ext uri="{FF2B5EF4-FFF2-40B4-BE49-F238E27FC236}">
                <a16:creationId xmlns:a16="http://schemas.microsoft.com/office/drawing/2014/main" id="{DCA7B2EB-470D-42A5-9989-BB4760BE29D7}"/>
              </a:ext>
            </a:extLst>
          </p:cNvPr>
          <p:cNvSpPr txBox="1"/>
          <p:nvPr/>
        </p:nvSpPr>
        <p:spPr>
          <a:xfrm>
            <a:off x="6732038" y="6136006"/>
            <a:ext cx="4094391" cy="523220"/>
          </a:xfrm>
          <a:prstGeom prst="rect">
            <a:avLst/>
          </a:prstGeom>
          <a:noFill/>
        </p:spPr>
        <p:txBody>
          <a:bodyPr wrap="none" rtlCol="0">
            <a:spAutoFit/>
          </a:bodyPr>
          <a:lstStyle/>
          <a:p>
            <a:r>
              <a:rPr kumimoji="1" lang="en-US" altLang="ja-JP" sz="2800" dirty="0"/>
              <a:t>HTML(POST_text.html)</a:t>
            </a:r>
            <a:endParaRPr kumimoji="1" lang="ja-JP" altLang="en-US" sz="2800" dirty="0"/>
          </a:p>
        </p:txBody>
      </p:sp>
      <p:sp>
        <p:nvSpPr>
          <p:cNvPr id="6" name="テキスト ボックス 5">
            <a:extLst>
              <a:ext uri="{FF2B5EF4-FFF2-40B4-BE49-F238E27FC236}">
                <a16:creationId xmlns:a16="http://schemas.microsoft.com/office/drawing/2014/main" id="{A3E4176D-0EAF-484F-9B27-280FEB1C74A6}"/>
              </a:ext>
            </a:extLst>
          </p:cNvPr>
          <p:cNvSpPr txBox="1"/>
          <p:nvPr/>
        </p:nvSpPr>
        <p:spPr>
          <a:xfrm>
            <a:off x="2240534" y="6147942"/>
            <a:ext cx="1980029" cy="523220"/>
          </a:xfrm>
          <a:prstGeom prst="rect">
            <a:avLst/>
          </a:prstGeom>
          <a:noFill/>
        </p:spPr>
        <p:txBody>
          <a:bodyPr wrap="none" rtlCol="0">
            <a:spAutoFit/>
          </a:bodyPr>
          <a:lstStyle/>
          <a:p>
            <a:r>
              <a:rPr lang="ja-JP" altLang="en-US" sz="2800" dirty="0"/>
              <a:t>プログラム</a:t>
            </a:r>
            <a:endParaRPr kumimoji="1" lang="ja-JP" altLang="en-US" sz="2800" dirty="0"/>
          </a:p>
        </p:txBody>
      </p:sp>
      <p:pic>
        <p:nvPicPr>
          <p:cNvPr id="7" name="図 6">
            <a:extLst>
              <a:ext uri="{FF2B5EF4-FFF2-40B4-BE49-F238E27FC236}">
                <a16:creationId xmlns:a16="http://schemas.microsoft.com/office/drawing/2014/main" id="{A0383131-4B77-4526-9F46-9DF31BFB28D3}"/>
              </a:ext>
            </a:extLst>
          </p:cNvPr>
          <p:cNvPicPr>
            <a:picLocks noChangeAspect="1"/>
          </p:cNvPicPr>
          <p:nvPr/>
        </p:nvPicPr>
        <p:blipFill>
          <a:blip r:embed="rId4"/>
          <a:stretch>
            <a:fillRect/>
          </a:stretch>
        </p:blipFill>
        <p:spPr>
          <a:xfrm>
            <a:off x="838199" y="3010323"/>
            <a:ext cx="4784700" cy="3125683"/>
          </a:xfrm>
          <a:prstGeom prst="rect">
            <a:avLst/>
          </a:prstGeom>
        </p:spPr>
      </p:pic>
    </p:spTree>
    <p:extLst>
      <p:ext uri="{BB962C8B-B14F-4D97-AF65-F5344CB8AC3E}">
        <p14:creationId xmlns:p14="http://schemas.microsoft.com/office/powerpoint/2010/main" val="3711501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B40965-E0E0-45D6-853C-A3BBFF1AA572}"/>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での送信</a:t>
            </a:r>
          </a:p>
        </p:txBody>
      </p:sp>
      <p:sp>
        <p:nvSpPr>
          <p:cNvPr id="3" name="コンテンツ プレースホルダー 2">
            <a:extLst>
              <a:ext uri="{FF2B5EF4-FFF2-40B4-BE49-F238E27FC236}">
                <a16:creationId xmlns:a16="http://schemas.microsoft.com/office/drawing/2014/main" id="{F0B7E7E2-E99A-4D78-B0B4-239E014A5C84}"/>
              </a:ext>
            </a:extLst>
          </p:cNvPr>
          <p:cNvSpPr>
            <a:spLocks noGrp="1"/>
          </p:cNvSpPr>
          <p:nvPr>
            <p:ph idx="1"/>
          </p:nvPr>
        </p:nvSpPr>
        <p:spPr/>
        <p:txBody>
          <a:bodyPr/>
          <a:lstStyle/>
          <a:p>
            <a:r>
              <a:rPr kumimoji="1" lang="ja-JP" altLang="en-US" dirty="0"/>
              <a:t>更新チェック</a:t>
            </a:r>
            <a:endParaRPr kumimoji="1" lang="en-US" altLang="ja-JP" dirty="0"/>
          </a:p>
          <a:p>
            <a:pPr marL="0" indent="0">
              <a:buNone/>
            </a:pPr>
            <a:r>
              <a:rPr lang="en-US" altLang="ja-JP" dirty="0"/>
              <a:t>POST</a:t>
            </a:r>
            <a:r>
              <a:rPr lang="ja-JP" altLang="en-US" dirty="0"/>
              <a:t>での送信</a:t>
            </a:r>
            <a:r>
              <a:rPr lang="en-US" altLang="ja-JP" dirty="0"/>
              <a:t>(</a:t>
            </a:r>
            <a:r>
              <a:rPr lang="en-US" altLang="ja-JP" dirty="0" err="1"/>
              <a:t>FireFox</a:t>
            </a:r>
            <a:r>
              <a:rPr lang="ja-JP" altLang="en-US" dirty="0"/>
              <a:t>の場合</a:t>
            </a:r>
            <a:r>
              <a:rPr lang="en-US" altLang="ja-JP" dirty="0"/>
              <a:t>)</a:t>
            </a:r>
          </a:p>
          <a:p>
            <a:pPr marL="0" indent="0">
              <a:buNone/>
            </a:pPr>
            <a:endParaRPr kumimoji="1" lang="ja-JP" altLang="en-US" dirty="0"/>
          </a:p>
        </p:txBody>
      </p:sp>
      <p:pic>
        <p:nvPicPr>
          <p:cNvPr id="5" name="図 4">
            <a:extLst>
              <a:ext uri="{FF2B5EF4-FFF2-40B4-BE49-F238E27FC236}">
                <a16:creationId xmlns:a16="http://schemas.microsoft.com/office/drawing/2014/main" id="{51E660ED-838C-46F3-9BDB-DF8079C88828}"/>
              </a:ext>
            </a:extLst>
          </p:cNvPr>
          <p:cNvPicPr>
            <a:picLocks noChangeAspect="1"/>
          </p:cNvPicPr>
          <p:nvPr/>
        </p:nvPicPr>
        <p:blipFill>
          <a:blip r:embed="rId3"/>
          <a:stretch>
            <a:fillRect/>
          </a:stretch>
        </p:blipFill>
        <p:spPr>
          <a:xfrm>
            <a:off x="838201" y="2824793"/>
            <a:ext cx="4088430" cy="1453010"/>
          </a:xfrm>
          <a:prstGeom prst="rect">
            <a:avLst/>
          </a:prstGeom>
        </p:spPr>
      </p:pic>
      <p:pic>
        <p:nvPicPr>
          <p:cNvPr id="7" name="図 6">
            <a:extLst>
              <a:ext uri="{FF2B5EF4-FFF2-40B4-BE49-F238E27FC236}">
                <a16:creationId xmlns:a16="http://schemas.microsoft.com/office/drawing/2014/main" id="{D7453C74-A52D-4EF3-B81F-4E8783FB088B}"/>
              </a:ext>
            </a:extLst>
          </p:cNvPr>
          <p:cNvPicPr>
            <a:picLocks noChangeAspect="1"/>
          </p:cNvPicPr>
          <p:nvPr/>
        </p:nvPicPr>
        <p:blipFill>
          <a:blip r:embed="rId4"/>
          <a:stretch>
            <a:fillRect/>
          </a:stretch>
        </p:blipFill>
        <p:spPr>
          <a:xfrm>
            <a:off x="6480530" y="2824793"/>
            <a:ext cx="4675150" cy="1448472"/>
          </a:xfrm>
          <a:prstGeom prst="rect">
            <a:avLst/>
          </a:prstGeom>
        </p:spPr>
      </p:pic>
      <p:pic>
        <p:nvPicPr>
          <p:cNvPr id="9" name="図 8">
            <a:extLst>
              <a:ext uri="{FF2B5EF4-FFF2-40B4-BE49-F238E27FC236}">
                <a16:creationId xmlns:a16="http://schemas.microsoft.com/office/drawing/2014/main" id="{4A81627F-5342-40A4-A42F-7393A8715963}"/>
              </a:ext>
            </a:extLst>
          </p:cNvPr>
          <p:cNvPicPr>
            <a:picLocks noChangeAspect="1"/>
          </p:cNvPicPr>
          <p:nvPr/>
        </p:nvPicPr>
        <p:blipFill rotWithShape="1">
          <a:blip r:embed="rId5"/>
          <a:srcRect l="45591" t="61897" r="13329" b="6689"/>
          <a:stretch/>
        </p:blipFill>
        <p:spPr>
          <a:xfrm>
            <a:off x="6782679" y="4897835"/>
            <a:ext cx="4070851" cy="1526820"/>
          </a:xfrm>
          <a:prstGeom prst="rect">
            <a:avLst/>
          </a:prstGeom>
        </p:spPr>
      </p:pic>
      <p:pic>
        <p:nvPicPr>
          <p:cNvPr id="10" name="図 9">
            <a:extLst>
              <a:ext uri="{FF2B5EF4-FFF2-40B4-BE49-F238E27FC236}">
                <a16:creationId xmlns:a16="http://schemas.microsoft.com/office/drawing/2014/main" id="{76056ECF-5B7B-4531-80CE-68F1F47916CE}"/>
              </a:ext>
            </a:extLst>
          </p:cNvPr>
          <p:cNvPicPr>
            <a:picLocks noChangeAspect="1"/>
          </p:cNvPicPr>
          <p:nvPr/>
        </p:nvPicPr>
        <p:blipFill>
          <a:blip r:embed="rId4"/>
          <a:stretch>
            <a:fillRect/>
          </a:stretch>
        </p:blipFill>
        <p:spPr>
          <a:xfrm>
            <a:off x="838199" y="5001046"/>
            <a:ext cx="4675150" cy="1448472"/>
          </a:xfrm>
          <a:prstGeom prst="rect">
            <a:avLst/>
          </a:prstGeom>
        </p:spPr>
      </p:pic>
      <p:sp>
        <p:nvSpPr>
          <p:cNvPr id="11" name="矢印: 右 10">
            <a:extLst>
              <a:ext uri="{FF2B5EF4-FFF2-40B4-BE49-F238E27FC236}">
                <a16:creationId xmlns:a16="http://schemas.microsoft.com/office/drawing/2014/main" id="{BB6F1890-E8E7-41F1-9DFC-C7A5B8AB1E15}"/>
              </a:ext>
            </a:extLst>
          </p:cNvPr>
          <p:cNvSpPr/>
          <p:nvPr/>
        </p:nvSpPr>
        <p:spPr>
          <a:xfrm>
            <a:off x="5102817" y="2947723"/>
            <a:ext cx="1201527" cy="898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送信</a:t>
            </a:r>
          </a:p>
        </p:txBody>
      </p:sp>
      <p:sp>
        <p:nvSpPr>
          <p:cNvPr id="12" name="矢印: 下 11">
            <a:extLst>
              <a:ext uri="{FF2B5EF4-FFF2-40B4-BE49-F238E27FC236}">
                <a16:creationId xmlns:a16="http://schemas.microsoft.com/office/drawing/2014/main" id="{6625ED26-4EB5-4E46-BAE6-CC32167EE1A8}"/>
              </a:ext>
            </a:extLst>
          </p:cNvPr>
          <p:cNvSpPr/>
          <p:nvPr/>
        </p:nvSpPr>
        <p:spPr>
          <a:xfrm>
            <a:off x="8174048" y="4415985"/>
            <a:ext cx="1288111" cy="572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更新</a:t>
            </a:r>
          </a:p>
        </p:txBody>
      </p:sp>
      <p:sp>
        <p:nvSpPr>
          <p:cNvPr id="13" name="矢印: 左 12">
            <a:extLst>
              <a:ext uri="{FF2B5EF4-FFF2-40B4-BE49-F238E27FC236}">
                <a16:creationId xmlns:a16="http://schemas.microsoft.com/office/drawing/2014/main" id="{48771F11-16EA-4938-87E8-551F152C983F}"/>
              </a:ext>
            </a:extLst>
          </p:cNvPr>
          <p:cNvSpPr/>
          <p:nvPr/>
        </p:nvSpPr>
        <p:spPr>
          <a:xfrm>
            <a:off x="5570717" y="5141501"/>
            <a:ext cx="1154594" cy="8984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再送信</a:t>
            </a:r>
          </a:p>
        </p:txBody>
      </p:sp>
    </p:spTree>
    <p:extLst>
      <p:ext uri="{BB962C8B-B14F-4D97-AF65-F5344CB8AC3E}">
        <p14:creationId xmlns:p14="http://schemas.microsoft.com/office/powerpoint/2010/main" val="1374888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64421-1A70-40EC-820C-42F6097A9CDE}"/>
              </a:ext>
            </a:extLst>
          </p:cNvPr>
          <p:cNvSpPr>
            <a:spLocks noGrp="1"/>
          </p:cNvSpPr>
          <p:nvPr>
            <p:ph type="title"/>
          </p:nvPr>
        </p:nvSpPr>
        <p:spPr/>
        <p:txBody>
          <a:bodyPr/>
          <a:lstStyle/>
          <a:p>
            <a:r>
              <a:rPr lang="en-US" altLang="ja-JP" dirty="0"/>
              <a:t>GET</a:t>
            </a:r>
            <a:r>
              <a:rPr lang="ja-JP" altLang="en-US" dirty="0"/>
              <a:t>と</a:t>
            </a:r>
            <a:r>
              <a:rPr lang="en-US" altLang="ja-JP" dirty="0"/>
              <a:t>POST</a:t>
            </a:r>
            <a:r>
              <a:rPr lang="ja-JP" altLang="en-US" dirty="0"/>
              <a:t>での送信</a:t>
            </a:r>
            <a:endParaRPr kumimoji="1" lang="ja-JP" altLang="en-US" dirty="0"/>
          </a:p>
        </p:txBody>
      </p:sp>
      <p:sp>
        <p:nvSpPr>
          <p:cNvPr id="3" name="コンテンツ プレースホルダー 2">
            <a:extLst>
              <a:ext uri="{FF2B5EF4-FFF2-40B4-BE49-F238E27FC236}">
                <a16:creationId xmlns:a16="http://schemas.microsoft.com/office/drawing/2014/main" id="{CCD95C07-B61A-43D6-8866-0ACB589F2FFE}"/>
              </a:ext>
            </a:extLst>
          </p:cNvPr>
          <p:cNvSpPr>
            <a:spLocks noGrp="1"/>
          </p:cNvSpPr>
          <p:nvPr>
            <p:ph idx="1"/>
          </p:nvPr>
        </p:nvSpPr>
        <p:spPr/>
        <p:txBody>
          <a:bodyPr/>
          <a:lstStyle/>
          <a:p>
            <a:r>
              <a:rPr kumimoji="1" lang="ja-JP" altLang="en-US" dirty="0"/>
              <a:t>更新チェック</a:t>
            </a:r>
            <a:endParaRPr kumimoji="1" lang="en-US" altLang="ja-JP" dirty="0"/>
          </a:p>
          <a:p>
            <a:pPr marL="0" indent="0">
              <a:buNone/>
            </a:pPr>
            <a:r>
              <a:rPr lang="en-US" altLang="ja-JP" dirty="0"/>
              <a:t>POST</a:t>
            </a:r>
            <a:r>
              <a:rPr lang="ja-JP" altLang="en-US" dirty="0"/>
              <a:t>では</a:t>
            </a:r>
            <a:r>
              <a:rPr lang="en-US" altLang="ja-JP" dirty="0"/>
              <a:t>GET</a:t>
            </a:r>
            <a:r>
              <a:rPr lang="ja-JP" altLang="en-US" dirty="0"/>
              <a:t>と異なりデータの再送信などをしないといけないことが違いにある。</a:t>
            </a:r>
            <a:endParaRPr lang="en-US" altLang="ja-JP" dirty="0"/>
          </a:p>
          <a:p>
            <a:pPr marL="0" indent="0">
              <a:buNone/>
            </a:pPr>
            <a:endParaRPr kumimoji="1" lang="en-US" altLang="ja-JP" dirty="0"/>
          </a:p>
          <a:p>
            <a:pPr marL="0" indent="0">
              <a:buNone/>
            </a:pPr>
            <a:r>
              <a:rPr lang="ja-JP" altLang="en-US" dirty="0"/>
              <a:t>そのため、一般的により複雑にデータを送信するサイトでは登録内容の修正をする場合に専用のページ遷移のボタンを設けている。</a:t>
            </a:r>
            <a:endParaRPr kumimoji="1" lang="ja-JP" altLang="en-US" dirty="0"/>
          </a:p>
        </p:txBody>
      </p:sp>
    </p:spTree>
    <p:extLst>
      <p:ext uri="{BB962C8B-B14F-4D97-AF65-F5344CB8AC3E}">
        <p14:creationId xmlns:p14="http://schemas.microsoft.com/office/powerpoint/2010/main" val="415020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E937E-BF1C-4E51-9AC7-ED4329A9C0B4}"/>
              </a:ext>
            </a:extLst>
          </p:cNvPr>
          <p:cNvSpPr>
            <a:spLocks noGrp="1"/>
          </p:cNvSpPr>
          <p:nvPr>
            <p:ph type="title"/>
          </p:nvPr>
        </p:nvSpPr>
        <p:spPr/>
        <p:txBody>
          <a:bodyPr/>
          <a:lstStyle/>
          <a:p>
            <a:r>
              <a:rPr lang="ja-JP" altLang="en-US" dirty="0"/>
              <a:t>特殊なテキストボックス</a:t>
            </a:r>
            <a:endParaRPr kumimoji="1" lang="ja-JP" altLang="en-US" dirty="0"/>
          </a:p>
        </p:txBody>
      </p:sp>
      <p:sp>
        <p:nvSpPr>
          <p:cNvPr id="3" name="コンテンツ プレースホルダー 2">
            <a:extLst>
              <a:ext uri="{FF2B5EF4-FFF2-40B4-BE49-F238E27FC236}">
                <a16:creationId xmlns:a16="http://schemas.microsoft.com/office/drawing/2014/main" id="{DFC7865B-43C1-48EF-ABD5-66284BD429BB}"/>
              </a:ext>
            </a:extLst>
          </p:cNvPr>
          <p:cNvSpPr>
            <a:spLocks noGrp="1"/>
          </p:cNvSpPr>
          <p:nvPr>
            <p:ph idx="1"/>
          </p:nvPr>
        </p:nvSpPr>
        <p:spPr/>
        <p:txBody>
          <a:bodyPr/>
          <a:lstStyle/>
          <a:p>
            <a:r>
              <a:rPr kumimoji="1" lang="en-US" altLang="ja-JP" dirty="0" err="1"/>
              <a:t>textarea</a:t>
            </a:r>
            <a:endParaRPr kumimoji="1" lang="en-US" altLang="ja-JP" dirty="0"/>
          </a:p>
          <a:p>
            <a:pPr marL="0" indent="0">
              <a:buNone/>
            </a:pPr>
            <a:r>
              <a:rPr lang="en-US" altLang="ja-JP" dirty="0"/>
              <a:t>i</a:t>
            </a:r>
            <a:r>
              <a:rPr kumimoji="1" lang="en-US" altLang="ja-JP" dirty="0"/>
              <a:t>nput</a:t>
            </a:r>
            <a:r>
              <a:rPr kumimoji="1" lang="ja-JP" altLang="en-US" dirty="0"/>
              <a:t>タグで配置ではなく</a:t>
            </a:r>
            <a:endParaRPr kumimoji="1" lang="en-US" altLang="ja-JP" dirty="0"/>
          </a:p>
          <a:p>
            <a:pPr marL="0" indent="0" algn="ctr">
              <a:buNone/>
            </a:pPr>
            <a:r>
              <a:rPr kumimoji="1" lang="en-US" altLang="ja-JP" dirty="0"/>
              <a:t>&lt;</a:t>
            </a:r>
            <a:r>
              <a:rPr kumimoji="1" lang="en-US" altLang="ja-JP" dirty="0" err="1"/>
              <a:t>textarea</a:t>
            </a:r>
            <a:r>
              <a:rPr kumimoji="1" lang="en-US" altLang="ja-JP" dirty="0"/>
              <a:t> name=</a:t>
            </a:r>
            <a:r>
              <a:rPr kumimoji="1" lang="ja-JP" altLang="en-US" dirty="0"/>
              <a:t>変数名</a:t>
            </a:r>
            <a:r>
              <a:rPr kumimoji="1" lang="en-US" altLang="ja-JP" dirty="0"/>
              <a:t>&gt;</a:t>
            </a:r>
            <a:r>
              <a:rPr kumimoji="1" lang="ja-JP" altLang="en-US" dirty="0"/>
              <a:t>最初から入れる文章</a:t>
            </a:r>
            <a:r>
              <a:rPr kumimoji="1" lang="en-US" altLang="ja-JP" dirty="0"/>
              <a:t>&lt;/</a:t>
            </a:r>
            <a:r>
              <a:rPr kumimoji="1" lang="en-US" altLang="ja-JP" dirty="0" err="1"/>
              <a:t>textarea</a:t>
            </a:r>
            <a:r>
              <a:rPr kumimoji="1" lang="en-US" altLang="ja-JP" dirty="0"/>
              <a:t>&gt;</a:t>
            </a:r>
          </a:p>
          <a:p>
            <a:pPr marL="0" indent="0">
              <a:buNone/>
            </a:pPr>
            <a:r>
              <a:rPr lang="ja-JP" altLang="en-US" dirty="0"/>
              <a:t>のようにして作成する。</a:t>
            </a:r>
            <a:endParaRPr lang="en-US" altLang="ja-JP" dirty="0"/>
          </a:p>
          <a:p>
            <a:pPr marL="0" indent="0">
              <a:buNone/>
            </a:pPr>
            <a:endParaRPr kumimoji="1" lang="en-US" altLang="ja-JP" dirty="0"/>
          </a:p>
          <a:p>
            <a:pPr marL="0" indent="0">
              <a:buNone/>
            </a:pPr>
            <a:r>
              <a:rPr lang="en-US" altLang="ja-JP" dirty="0" err="1"/>
              <a:t>textarea</a:t>
            </a:r>
            <a:r>
              <a:rPr lang="ja-JP" altLang="en-US" dirty="0"/>
              <a:t>は</a:t>
            </a:r>
            <a:r>
              <a:rPr lang="en-US" altLang="ja-JP" dirty="0"/>
              <a:t>text</a:t>
            </a:r>
            <a:r>
              <a:rPr lang="ja-JP" altLang="en-US" dirty="0"/>
              <a:t>と異なり複数の行の文章を送信できる。</a:t>
            </a:r>
            <a:endParaRPr kumimoji="1" lang="en-US" altLang="ja-JP" dirty="0"/>
          </a:p>
          <a:p>
            <a:pPr marL="0" indent="0">
              <a:buNone/>
            </a:pPr>
            <a:endParaRPr kumimoji="1" lang="en-US" altLang="ja-JP" dirty="0"/>
          </a:p>
          <a:p>
            <a:pPr marL="0" indent="0">
              <a:buNone/>
            </a:pPr>
            <a:r>
              <a:rPr kumimoji="1" lang="ja-JP" altLang="en-US" dirty="0"/>
              <a:t>送信された文章をそのまま反映させるには</a:t>
            </a:r>
            <a:r>
              <a:rPr kumimoji="1" lang="en-US" altLang="ja-JP" dirty="0"/>
              <a:t>pre</a:t>
            </a:r>
            <a:r>
              <a:rPr kumimoji="1" lang="ja-JP" altLang="en-US" dirty="0"/>
              <a:t>タグを用いる。</a:t>
            </a:r>
          </a:p>
        </p:txBody>
      </p:sp>
    </p:spTree>
    <p:extLst>
      <p:ext uri="{BB962C8B-B14F-4D97-AF65-F5344CB8AC3E}">
        <p14:creationId xmlns:p14="http://schemas.microsoft.com/office/powerpoint/2010/main" val="948126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3B5C56-17FA-40E6-866D-64BDAFC1C6D1}"/>
              </a:ext>
            </a:extLst>
          </p:cNvPr>
          <p:cNvSpPr>
            <a:spLocks noGrp="1"/>
          </p:cNvSpPr>
          <p:nvPr>
            <p:ph type="title"/>
          </p:nvPr>
        </p:nvSpPr>
        <p:spPr/>
        <p:txBody>
          <a:bodyPr/>
          <a:lstStyle/>
          <a:p>
            <a:r>
              <a:rPr kumimoji="1" lang="ja-JP" altLang="en-US" dirty="0"/>
              <a:t>特殊なテキストボックス</a:t>
            </a:r>
          </a:p>
        </p:txBody>
      </p:sp>
      <p:sp>
        <p:nvSpPr>
          <p:cNvPr id="3" name="コンテンツ プレースホルダー 2">
            <a:extLst>
              <a:ext uri="{FF2B5EF4-FFF2-40B4-BE49-F238E27FC236}">
                <a16:creationId xmlns:a16="http://schemas.microsoft.com/office/drawing/2014/main" id="{BF450CA2-BE41-486D-A653-61F13B1EB676}"/>
              </a:ext>
            </a:extLst>
          </p:cNvPr>
          <p:cNvSpPr>
            <a:spLocks noGrp="1"/>
          </p:cNvSpPr>
          <p:nvPr>
            <p:ph idx="1"/>
          </p:nvPr>
        </p:nvSpPr>
        <p:spPr/>
        <p:txBody>
          <a:bodyPr/>
          <a:lstStyle/>
          <a:p>
            <a:r>
              <a:rPr kumimoji="1" lang="en-US" altLang="ja-JP" dirty="0" err="1"/>
              <a:t>textarea</a:t>
            </a:r>
            <a:r>
              <a:rPr kumimoji="1" lang="ja-JP" altLang="en-US" dirty="0"/>
              <a:t>で使うプログラム</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D986288C-0ACF-497E-BD41-758ABC497DFA}"/>
              </a:ext>
            </a:extLst>
          </p:cNvPr>
          <p:cNvPicPr>
            <a:picLocks noChangeAspect="1"/>
          </p:cNvPicPr>
          <p:nvPr/>
        </p:nvPicPr>
        <p:blipFill>
          <a:blip r:embed="rId3"/>
          <a:stretch>
            <a:fillRect/>
          </a:stretch>
        </p:blipFill>
        <p:spPr>
          <a:xfrm>
            <a:off x="838200" y="2409638"/>
            <a:ext cx="4857453" cy="3183312"/>
          </a:xfrm>
          <a:prstGeom prst="rect">
            <a:avLst/>
          </a:prstGeom>
        </p:spPr>
      </p:pic>
      <p:pic>
        <p:nvPicPr>
          <p:cNvPr id="7" name="図 6">
            <a:extLst>
              <a:ext uri="{FF2B5EF4-FFF2-40B4-BE49-F238E27FC236}">
                <a16:creationId xmlns:a16="http://schemas.microsoft.com/office/drawing/2014/main" id="{D9F24136-03D8-4408-85C4-0B8C87451309}"/>
              </a:ext>
            </a:extLst>
          </p:cNvPr>
          <p:cNvPicPr>
            <a:picLocks noChangeAspect="1"/>
          </p:cNvPicPr>
          <p:nvPr/>
        </p:nvPicPr>
        <p:blipFill>
          <a:blip r:embed="rId4"/>
          <a:stretch>
            <a:fillRect/>
          </a:stretch>
        </p:blipFill>
        <p:spPr>
          <a:xfrm>
            <a:off x="6462520" y="2409638"/>
            <a:ext cx="4891280" cy="3183312"/>
          </a:xfrm>
          <a:prstGeom prst="rect">
            <a:avLst/>
          </a:prstGeom>
        </p:spPr>
      </p:pic>
      <p:sp>
        <p:nvSpPr>
          <p:cNvPr id="8" name="テキスト ボックス 7">
            <a:extLst>
              <a:ext uri="{FF2B5EF4-FFF2-40B4-BE49-F238E27FC236}">
                <a16:creationId xmlns:a16="http://schemas.microsoft.com/office/drawing/2014/main" id="{1D3DF7C8-DF30-4688-B5E1-DBDF065AF6CF}"/>
              </a:ext>
            </a:extLst>
          </p:cNvPr>
          <p:cNvSpPr txBox="1"/>
          <p:nvPr/>
        </p:nvSpPr>
        <p:spPr>
          <a:xfrm>
            <a:off x="7302592" y="5697641"/>
            <a:ext cx="3211135" cy="523220"/>
          </a:xfrm>
          <a:prstGeom prst="rect">
            <a:avLst/>
          </a:prstGeom>
          <a:noFill/>
        </p:spPr>
        <p:txBody>
          <a:bodyPr wrap="none" rtlCol="0">
            <a:spAutoFit/>
          </a:bodyPr>
          <a:lstStyle/>
          <a:p>
            <a:r>
              <a:rPr kumimoji="1" lang="ja-JP" altLang="en-US" sz="2800" dirty="0"/>
              <a:t>プログラム</a:t>
            </a:r>
            <a:r>
              <a:rPr kumimoji="1" lang="en-US" altLang="ja-JP" sz="2800" dirty="0"/>
              <a:t>(POST)</a:t>
            </a:r>
            <a:endParaRPr kumimoji="1" lang="ja-JP" altLang="en-US" sz="2800" dirty="0"/>
          </a:p>
        </p:txBody>
      </p:sp>
      <p:sp>
        <p:nvSpPr>
          <p:cNvPr id="9" name="テキスト ボックス 8">
            <a:extLst>
              <a:ext uri="{FF2B5EF4-FFF2-40B4-BE49-F238E27FC236}">
                <a16:creationId xmlns:a16="http://schemas.microsoft.com/office/drawing/2014/main" id="{B71271C0-BE2C-4C60-87B0-95E5948BD652}"/>
              </a:ext>
            </a:extLst>
          </p:cNvPr>
          <p:cNvSpPr txBox="1"/>
          <p:nvPr/>
        </p:nvSpPr>
        <p:spPr>
          <a:xfrm>
            <a:off x="1782384" y="5697641"/>
            <a:ext cx="2969083" cy="523220"/>
          </a:xfrm>
          <a:prstGeom prst="rect">
            <a:avLst/>
          </a:prstGeom>
          <a:noFill/>
        </p:spPr>
        <p:txBody>
          <a:bodyPr wrap="none" rtlCol="0">
            <a:spAutoFit/>
          </a:bodyPr>
          <a:lstStyle/>
          <a:p>
            <a:r>
              <a:rPr lang="ja-JP" altLang="en-US" sz="2800" dirty="0"/>
              <a:t>プログラム</a:t>
            </a:r>
            <a:r>
              <a:rPr lang="en-US" altLang="ja-JP" sz="2800" dirty="0"/>
              <a:t>(GET)</a:t>
            </a:r>
            <a:endParaRPr kumimoji="1" lang="ja-JP" altLang="en-US" sz="2800" dirty="0"/>
          </a:p>
        </p:txBody>
      </p:sp>
    </p:spTree>
    <p:extLst>
      <p:ext uri="{BB962C8B-B14F-4D97-AF65-F5344CB8AC3E}">
        <p14:creationId xmlns:p14="http://schemas.microsoft.com/office/powerpoint/2010/main" val="954591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683F9-CF8C-4987-AC50-12F751D825E6}"/>
              </a:ext>
            </a:extLst>
          </p:cNvPr>
          <p:cNvSpPr>
            <a:spLocks noGrp="1"/>
          </p:cNvSpPr>
          <p:nvPr>
            <p:ph type="title"/>
          </p:nvPr>
        </p:nvSpPr>
        <p:spPr/>
        <p:txBody>
          <a:bodyPr/>
          <a:lstStyle/>
          <a:p>
            <a:r>
              <a:rPr kumimoji="1" lang="ja-JP" altLang="en-US" dirty="0"/>
              <a:t>特殊なテキストボックス</a:t>
            </a:r>
          </a:p>
        </p:txBody>
      </p:sp>
      <p:sp>
        <p:nvSpPr>
          <p:cNvPr id="3" name="コンテンツ プレースホルダー 2">
            <a:extLst>
              <a:ext uri="{FF2B5EF4-FFF2-40B4-BE49-F238E27FC236}">
                <a16:creationId xmlns:a16="http://schemas.microsoft.com/office/drawing/2014/main" id="{5ED6F4F2-C1A5-4E10-B916-43E6B6AB520B}"/>
              </a:ext>
            </a:extLst>
          </p:cNvPr>
          <p:cNvSpPr>
            <a:spLocks noGrp="1"/>
          </p:cNvSpPr>
          <p:nvPr>
            <p:ph idx="1"/>
          </p:nvPr>
        </p:nvSpPr>
        <p:spPr/>
        <p:txBody>
          <a:bodyPr/>
          <a:lstStyle/>
          <a:p>
            <a:r>
              <a:rPr kumimoji="1" lang="en-US" altLang="ja-JP" dirty="0" err="1"/>
              <a:t>textarea</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0CECDA72-281A-4856-8C79-D267CD28C03A}"/>
              </a:ext>
            </a:extLst>
          </p:cNvPr>
          <p:cNvPicPr>
            <a:picLocks noChangeAspect="1"/>
          </p:cNvPicPr>
          <p:nvPr/>
        </p:nvPicPr>
        <p:blipFill>
          <a:blip r:embed="rId3"/>
          <a:stretch>
            <a:fillRect/>
          </a:stretch>
        </p:blipFill>
        <p:spPr>
          <a:xfrm>
            <a:off x="3189799" y="4662277"/>
            <a:ext cx="6306429" cy="1569430"/>
          </a:xfrm>
          <a:prstGeom prst="rect">
            <a:avLst/>
          </a:prstGeom>
        </p:spPr>
      </p:pic>
      <p:pic>
        <p:nvPicPr>
          <p:cNvPr id="7" name="図 6">
            <a:extLst>
              <a:ext uri="{FF2B5EF4-FFF2-40B4-BE49-F238E27FC236}">
                <a16:creationId xmlns:a16="http://schemas.microsoft.com/office/drawing/2014/main" id="{6B640597-0AEA-451B-B490-05265DE90AF4}"/>
              </a:ext>
            </a:extLst>
          </p:cNvPr>
          <p:cNvPicPr>
            <a:picLocks noChangeAspect="1"/>
          </p:cNvPicPr>
          <p:nvPr/>
        </p:nvPicPr>
        <p:blipFill>
          <a:blip r:embed="rId4"/>
          <a:stretch>
            <a:fillRect/>
          </a:stretch>
        </p:blipFill>
        <p:spPr>
          <a:xfrm>
            <a:off x="3189798" y="2322780"/>
            <a:ext cx="6306430" cy="1514686"/>
          </a:xfrm>
          <a:prstGeom prst="rect">
            <a:avLst/>
          </a:prstGeom>
        </p:spPr>
      </p:pic>
      <p:sp>
        <p:nvSpPr>
          <p:cNvPr id="8" name="テキスト ボックス 7">
            <a:extLst>
              <a:ext uri="{FF2B5EF4-FFF2-40B4-BE49-F238E27FC236}">
                <a16:creationId xmlns:a16="http://schemas.microsoft.com/office/drawing/2014/main" id="{7F424AEC-FF1F-44A3-B411-6EA5DD37D994}"/>
              </a:ext>
            </a:extLst>
          </p:cNvPr>
          <p:cNvSpPr txBox="1"/>
          <p:nvPr/>
        </p:nvSpPr>
        <p:spPr>
          <a:xfrm>
            <a:off x="5115754" y="6275404"/>
            <a:ext cx="2454518" cy="523220"/>
          </a:xfrm>
          <a:prstGeom prst="rect">
            <a:avLst/>
          </a:prstGeom>
          <a:noFill/>
        </p:spPr>
        <p:txBody>
          <a:bodyPr wrap="none" rtlCol="0">
            <a:spAutoFit/>
          </a:bodyPr>
          <a:lstStyle/>
          <a:p>
            <a:r>
              <a:rPr kumimoji="1" lang="en-US" altLang="ja-JP" sz="2800" dirty="0"/>
              <a:t>HTML(POST)</a:t>
            </a:r>
            <a:endParaRPr kumimoji="1" lang="ja-JP" altLang="en-US" sz="2800" dirty="0"/>
          </a:p>
        </p:txBody>
      </p:sp>
      <p:sp>
        <p:nvSpPr>
          <p:cNvPr id="9" name="テキスト ボックス 8">
            <a:extLst>
              <a:ext uri="{FF2B5EF4-FFF2-40B4-BE49-F238E27FC236}">
                <a16:creationId xmlns:a16="http://schemas.microsoft.com/office/drawing/2014/main" id="{FC990534-1638-4425-9B0E-F16904BE2DDD}"/>
              </a:ext>
            </a:extLst>
          </p:cNvPr>
          <p:cNvSpPr txBox="1"/>
          <p:nvPr/>
        </p:nvSpPr>
        <p:spPr>
          <a:xfrm>
            <a:off x="5236780" y="3881163"/>
            <a:ext cx="2212465" cy="523220"/>
          </a:xfrm>
          <a:prstGeom prst="rect">
            <a:avLst/>
          </a:prstGeom>
          <a:noFill/>
        </p:spPr>
        <p:txBody>
          <a:bodyPr wrap="none" rtlCol="0">
            <a:spAutoFit/>
          </a:bodyPr>
          <a:lstStyle/>
          <a:p>
            <a:r>
              <a:rPr lang="en-US" altLang="ja-JP" sz="2800" dirty="0"/>
              <a:t>HTML(GET)</a:t>
            </a:r>
            <a:endParaRPr kumimoji="1" lang="ja-JP" altLang="en-US" sz="2800" dirty="0"/>
          </a:p>
        </p:txBody>
      </p:sp>
    </p:spTree>
    <p:extLst>
      <p:ext uri="{BB962C8B-B14F-4D97-AF65-F5344CB8AC3E}">
        <p14:creationId xmlns:p14="http://schemas.microsoft.com/office/powerpoint/2010/main" val="512170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05AB7-7DAE-436B-9DF9-CDA76E2CC36C}"/>
              </a:ext>
            </a:extLst>
          </p:cNvPr>
          <p:cNvSpPr>
            <a:spLocks noGrp="1"/>
          </p:cNvSpPr>
          <p:nvPr>
            <p:ph type="title"/>
          </p:nvPr>
        </p:nvSpPr>
        <p:spPr/>
        <p:txBody>
          <a:bodyPr/>
          <a:lstStyle/>
          <a:p>
            <a:r>
              <a:rPr kumimoji="1" lang="ja-JP" altLang="en-US" dirty="0"/>
              <a:t>特殊なテキストボックス</a:t>
            </a:r>
          </a:p>
        </p:txBody>
      </p:sp>
      <p:sp>
        <p:nvSpPr>
          <p:cNvPr id="3" name="コンテンツ プレースホルダー 2">
            <a:extLst>
              <a:ext uri="{FF2B5EF4-FFF2-40B4-BE49-F238E27FC236}">
                <a16:creationId xmlns:a16="http://schemas.microsoft.com/office/drawing/2014/main" id="{FCF35D6E-DFA3-4C9C-9897-CD93B3E57B75}"/>
              </a:ext>
            </a:extLst>
          </p:cNvPr>
          <p:cNvSpPr>
            <a:spLocks noGrp="1"/>
          </p:cNvSpPr>
          <p:nvPr>
            <p:ph idx="1"/>
          </p:nvPr>
        </p:nvSpPr>
        <p:spPr/>
        <p:txBody>
          <a:bodyPr/>
          <a:lstStyle/>
          <a:p>
            <a:r>
              <a:rPr kumimoji="1" lang="en-US" altLang="ja-JP" dirty="0" err="1"/>
              <a:t>textarea</a:t>
            </a:r>
            <a:endParaRPr kumimoji="1" lang="en-US" altLang="ja-JP" dirty="0"/>
          </a:p>
          <a:p>
            <a:endParaRPr kumimoji="1" lang="ja-JP" altLang="en-US" dirty="0"/>
          </a:p>
        </p:txBody>
      </p:sp>
      <p:pic>
        <p:nvPicPr>
          <p:cNvPr id="5" name="図 4">
            <a:extLst>
              <a:ext uri="{FF2B5EF4-FFF2-40B4-BE49-F238E27FC236}">
                <a16:creationId xmlns:a16="http://schemas.microsoft.com/office/drawing/2014/main" id="{A3F6C10A-D4AB-4D56-8999-8EB67593FC0E}"/>
              </a:ext>
            </a:extLst>
          </p:cNvPr>
          <p:cNvPicPr>
            <a:picLocks noChangeAspect="1"/>
          </p:cNvPicPr>
          <p:nvPr/>
        </p:nvPicPr>
        <p:blipFill rotWithShape="1">
          <a:blip r:embed="rId3"/>
          <a:srcRect t="6989"/>
          <a:stretch/>
        </p:blipFill>
        <p:spPr>
          <a:xfrm>
            <a:off x="838200" y="2782957"/>
            <a:ext cx="5257800" cy="1417741"/>
          </a:xfrm>
          <a:prstGeom prst="rect">
            <a:avLst/>
          </a:prstGeom>
        </p:spPr>
      </p:pic>
      <p:pic>
        <p:nvPicPr>
          <p:cNvPr id="7" name="図 6">
            <a:extLst>
              <a:ext uri="{FF2B5EF4-FFF2-40B4-BE49-F238E27FC236}">
                <a16:creationId xmlns:a16="http://schemas.microsoft.com/office/drawing/2014/main" id="{FA4CF586-416B-431B-A1CD-485863D1B29F}"/>
              </a:ext>
            </a:extLst>
          </p:cNvPr>
          <p:cNvPicPr>
            <a:picLocks noChangeAspect="1"/>
          </p:cNvPicPr>
          <p:nvPr/>
        </p:nvPicPr>
        <p:blipFill>
          <a:blip r:embed="rId4"/>
          <a:stretch>
            <a:fillRect/>
          </a:stretch>
        </p:blipFill>
        <p:spPr>
          <a:xfrm>
            <a:off x="7006460" y="2947920"/>
            <a:ext cx="3029373" cy="962159"/>
          </a:xfrm>
          <a:prstGeom prst="rect">
            <a:avLst/>
          </a:prstGeom>
        </p:spPr>
      </p:pic>
      <p:sp>
        <p:nvSpPr>
          <p:cNvPr id="8" name="テキスト ボックス 7">
            <a:extLst>
              <a:ext uri="{FF2B5EF4-FFF2-40B4-BE49-F238E27FC236}">
                <a16:creationId xmlns:a16="http://schemas.microsoft.com/office/drawing/2014/main" id="{AA7D2A90-906C-49DD-8643-B49812FD072F}"/>
              </a:ext>
            </a:extLst>
          </p:cNvPr>
          <p:cNvSpPr txBox="1"/>
          <p:nvPr/>
        </p:nvSpPr>
        <p:spPr>
          <a:xfrm>
            <a:off x="7351595" y="5726002"/>
            <a:ext cx="2339102" cy="523220"/>
          </a:xfrm>
          <a:prstGeom prst="rect">
            <a:avLst/>
          </a:prstGeom>
          <a:noFill/>
        </p:spPr>
        <p:txBody>
          <a:bodyPr wrap="none" rtlCol="0">
            <a:spAutoFit/>
          </a:bodyPr>
          <a:lstStyle/>
          <a:p>
            <a:r>
              <a:rPr kumimoji="1" lang="ja-JP" altLang="en-US" sz="2800" dirty="0"/>
              <a:t>送信後の画面</a:t>
            </a:r>
          </a:p>
        </p:txBody>
      </p:sp>
      <p:sp>
        <p:nvSpPr>
          <p:cNvPr id="9" name="テキスト ボックス 8">
            <a:extLst>
              <a:ext uri="{FF2B5EF4-FFF2-40B4-BE49-F238E27FC236}">
                <a16:creationId xmlns:a16="http://schemas.microsoft.com/office/drawing/2014/main" id="{23A54326-2CCD-4DCD-AD93-2E17795A983F}"/>
              </a:ext>
            </a:extLst>
          </p:cNvPr>
          <p:cNvSpPr txBox="1"/>
          <p:nvPr/>
        </p:nvSpPr>
        <p:spPr>
          <a:xfrm>
            <a:off x="2656621" y="5697641"/>
            <a:ext cx="1620957" cy="523220"/>
          </a:xfrm>
          <a:prstGeom prst="rect">
            <a:avLst/>
          </a:prstGeom>
          <a:noFill/>
        </p:spPr>
        <p:txBody>
          <a:bodyPr wrap="none" rtlCol="0">
            <a:spAutoFit/>
          </a:bodyPr>
          <a:lstStyle/>
          <a:p>
            <a:r>
              <a:rPr lang="ja-JP" altLang="en-US" sz="2800" dirty="0"/>
              <a:t>入力画面</a:t>
            </a:r>
            <a:endParaRPr kumimoji="1" lang="ja-JP" altLang="en-US" sz="2800" dirty="0"/>
          </a:p>
        </p:txBody>
      </p:sp>
    </p:spTree>
    <p:extLst>
      <p:ext uri="{BB962C8B-B14F-4D97-AF65-F5344CB8AC3E}">
        <p14:creationId xmlns:p14="http://schemas.microsoft.com/office/powerpoint/2010/main" val="304938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661379-D517-4A62-BFAC-545CC09EF271}"/>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の違い</a:t>
            </a:r>
          </a:p>
        </p:txBody>
      </p:sp>
      <p:sp>
        <p:nvSpPr>
          <p:cNvPr id="3" name="コンテンツ プレースホルダー 2">
            <a:extLst>
              <a:ext uri="{FF2B5EF4-FFF2-40B4-BE49-F238E27FC236}">
                <a16:creationId xmlns:a16="http://schemas.microsoft.com/office/drawing/2014/main" id="{2593D487-DC39-47D3-8D7A-E0494783FAF3}"/>
              </a:ext>
            </a:extLst>
          </p:cNvPr>
          <p:cNvSpPr>
            <a:spLocks noGrp="1"/>
          </p:cNvSpPr>
          <p:nvPr>
            <p:ph idx="1"/>
          </p:nvPr>
        </p:nvSpPr>
        <p:spPr>
          <a:xfrm>
            <a:off x="838200" y="1825624"/>
            <a:ext cx="10515600" cy="4758055"/>
          </a:xfrm>
        </p:spPr>
        <p:txBody>
          <a:bodyPr>
            <a:normAutofit/>
          </a:bodyPr>
          <a:lstStyle/>
          <a:p>
            <a:r>
              <a:rPr kumimoji="1" lang="ja-JP" altLang="en-US" dirty="0"/>
              <a:t>目的の違い</a:t>
            </a:r>
            <a:endParaRPr kumimoji="1" lang="en-US" altLang="ja-JP" dirty="0"/>
          </a:p>
          <a:p>
            <a:pPr>
              <a:buFont typeface="Wingdings" panose="05000000000000000000" pitchFamily="2" charset="2"/>
              <a:buChar char="Ø"/>
            </a:pPr>
            <a:r>
              <a:rPr kumimoji="1" lang="en-US" altLang="ja-JP" dirty="0"/>
              <a:t>GET</a:t>
            </a:r>
          </a:p>
          <a:p>
            <a:pPr marL="0" indent="0">
              <a:buNone/>
            </a:pPr>
            <a:r>
              <a:rPr lang="ja-JP" altLang="en-US" dirty="0"/>
              <a:t>そのページにアクセスして</a:t>
            </a:r>
            <a:r>
              <a:rPr lang="ja-JP" altLang="en-US" b="1" dirty="0"/>
              <a:t>情報・リソースを取得</a:t>
            </a:r>
            <a:r>
              <a:rPr lang="ja-JP" altLang="en-US" dirty="0"/>
              <a:t>するためにデータを送信</a:t>
            </a:r>
            <a:endParaRPr lang="en-US" altLang="ja-JP" dirty="0"/>
          </a:p>
          <a:p>
            <a:pPr marL="0" indent="0">
              <a:buNone/>
            </a:pPr>
            <a:r>
              <a:rPr kumimoji="1" lang="ja-JP" altLang="en-US" dirty="0"/>
              <a:t>例</a:t>
            </a:r>
            <a:r>
              <a:rPr kumimoji="1" lang="en-US" altLang="ja-JP" dirty="0"/>
              <a:t>)</a:t>
            </a:r>
            <a:r>
              <a:rPr kumimoji="1" lang="ja-JP" altLang="en-US" dirty="0"/>
              <a:t>検索結果・特定のブログページなど</a:t>
            </a:r>
            <a:endParaRPr kumimoji="1" lang="en-US" altLang="ja-JP" dirty="0"/>
          </a:p>
          <a:p>
            <a:pPr>
              <a:buFont typeface="Wingdings" panose="05000000000000000000" pitchFamily="2" charset="2"/>
              <a:buChar char="Ø"/>
            </a:pPr>
            <a:endParaRPr kumimoji="1" lang="en-US" altLang="ja-JP" dirty="0"/>
          </a:p>
          <a:p>
            <a:pPr>
              <a:buFont typeface="Wingdings" panose="05000000000000000000" pitchFamily="2" charset="2"/>
              <a:buChar char="Ø"/>
            </a:pPr>
            <a:r>
              <a:rPr lang="en-US" altLang="ja-JP" dirty="0"/>
              <a:t>POST</a:t>
            </a:r>
          </a:p>
          <a:p>
            <a:pPr marL="0" indent="0">
              <a:buNone/>
            </a:pPr>
            <a:r>
              <a:rPr kumimoji="1" lang="ja-JP" altLang="en-US" dirty="0"/>
              <a:t>情報・リソースを</a:t>
            </a:r>
            <a:r>
              <a:rPr lang="ja-JP" altLang="en-US" b="1" dirty="0"/>
              <a:t>作ったり</a:t>
            </a:r>
            <a:r>
              <a:rPr kumimoji="1" lang="ja-JP" altLang="en-US" b="1" dirty="0"/>
              <a:t>更新などする</a:t>
            </a:r>
            <a:r>
              <a:rPr kumimoji="1" lang="ja-JP" altLang="en-US" dirty="0"/>
              <a:t>ためにデータを送信</a:t>
            </a:r>
            <a:endParaRPr kumimoji="1" lang="en-US" altLang="ja-JP" dirty="0"/>
          </a:p>
          <a:p>
            <a:pPr marL="0" indent="0">
              <a:buNone/>
            </a:pPr>
            <a:r>
              <a:rPr lang="ja-JP" altLang="en-US" dirty="0"/>
              <a:t>例</a:t>
            </a:r>
            <a:r>
              <a:rPr lang="en-US" altLang="ja-JP" dirty="0"/>
              <a:t>)</a:t>
            </a:r>
            <a:r>
              <a:rPr lang="ja-JP" altLang="en-US" dirty="0"/>
              <a:t>情報の登録ページ・メッセージ送信・ファイル送信など</a:t>
            </a:r>
            <a:endParaRPr kumimoji="1" lang="ja-JP" altLang="en-US" dirty="0"/>
          </a:p>
        </p:txBody>
      </p:sp>
    </p:spTree>
    <p:extLst>
      <p:ext uri="{BB962C8B-B14F-4D97-AF65-F5344CB8AC3E}">
        <p14:creationId xmlns:p14="http://schemas.microsoft.com/office/powerpoint/2010/main" val="732787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B7D4B-4767-4AF1-B6E6-095B69BAA2E0}"/>
              </a:ext>
            </a:extLst>
          </p:cNvPr>
          <p:cNvSpPr>
            <a:spLocks noGrp="1"/>
          </p:cNvSpPr>
          <p:nvPr>
            <p:ph type="title"/>
          </p:nvPr>
        </p:nvSpPr>
        <p:spPr/>
        <p:txBody>
          <a:bodyPr/>
          <a:lstStyle/>
          <a:p>
            <a:r>
              <a:rPr kumimoji="1" lang="ja-JP" altLang="en-US" dirty="0"/>
              <a:t>特殊なテキストボックス</a:t>
            </a:r>
          </a:p>
        </p:txBody>
      </p:sp>
      <p:sp>
        <p:nvSpPr>
          <p:cNvPr id="3" name="コンテンツ プレースホルダー 2">
            <a:extLst>
              <a:ext uri="{FF2B5EF4-FFF2-40B4-BE49-F238E27FC236}">
                <a16:creationId xmlns:a16="http://schemas.microsoft.com/office/drawing/2014/main" id="{2419C644-FC0E-4F1E-91CD-EB98A06A694D}"/>
              </a:ext>
            </a:extLst>
          </p:cNvPr>
          <p:cNvSpPr>
            <a:spLocks noGrp="1"/>
          </p:cNvSpPr>
          <p:nvPr>
            <p:ph idx="1"/>
          </p:nvPr>
        </p:nvSpPr>
        <p:spPr/>
        <p:txBody>
          <a:bodyPr/>
          <a:lstStyle/>
          <a:p>
            <a:r>
              <a:rPr kumimoji="1" lang="ja-JP" altLang="en-US" dirty="0"/>
              <a:t>内容の限定</a:t>
            </a:r>
            <a:endParaRPr kumimoji="1" lang="en-US" altLang="ja-JP" dirty="0"/>
          </a:p>
          <a:p>
            <a:pPr marL="0" indent="0">
              <a:buNone/>
            </a:pPr>
            <a:r>
              <a:rPr kumimoji="1" lang="ja-JP" altLang="en-US" dirty="0"/>
              <a:t>テキストデータを送信する時に入力ミスなどを防ぐなどで</a:t>
            </a:r>
            <a:r>
              <a:rPr kumimoji="1" lang="en-US" altLang="ja-JP" dirty="0"/>
              <a:t>input</a:t>
            </a:r>
            <a:r>
              <a:rPr kumimoji="1" lang="ja-JP" altLang="en-US" dirty="0"/>
              <a:t>タグの</a:t>
            </a:r>
            <a:r>
              <a:rPr kumimoji="1" lang="en-US" altLang="ja-JP" dirty="0"/>
              <a:t>ty</a:t>
            </a:r>
            <a:r>
              <a:rPr lang="en-US" altLang="ja-JP" dirty="0"/>
              <a:t>pe</a:t>
            </a:r>
            <a:r>
              <a:rPr lang="ja-JP" altLang="en-US" dirty="0"/>
              <a:t>の</a:t>
            </a:r>
            <a:r>
              <a:rPr kumimoji="1" lang="ja-JP" altLang="en-US" dirty="0"/>
              <a:t>内容を変更する事で限定することができる。</a:t>
            </a:r>
            <a:endParaRPr kumimoji="1" lang="en-US" altLang="ja-JP" dirty="0"/>
          </a:p>
          <a:p>
            <a:pPr marL="0" indent="0">
              <a:buNone/>
            </a:pPr>
            <a:endParaRPr lang="en-US" altLang="ja-JP" dirty="0"/>
          </a:p>
          <a:p>
            <a:pPr marL="0" indent="0">
              <a:buNone/>
            </a:pPr>
            <a:r>
              <a:rPr kumimoji="1" lang="ja-JP" altLang="en-US" dirty="0"/>
              <a:t>データの受け取りは</a:t>
            </a:r>
            <a:r>
              <a:rPr kumimoji="1" lang="en-US" altLang="ja-JP" dirty="0"/>
              <a:t>text</a:t>
            </a:r>
            <a:r>
              <a:rPr kumimoji="1" lang="ja-JP" altLang="en-US" dirty="0"/>
              <a:t>は</a:t>
            </a:r>
            <a:r>
              <a:rPr lang="ja-JP" altLang="en-US" dirty="0"/>
              <a:t>と同じになる。</a:t>
            </a:r>
            <a:endParaRPr kumimoji="1" lang="en-US" altLang="ja-JP" dirty="0"/>
          </a:p>
        </p:txBody>
      </p:sp>
    </p:spTree>
    <p:extLst>
      <p:ext uri="{BB962C8B-B14F-4D97-AF65-F5344CB8AC3E}">
        <p14:creationId xmlns:p14="http://schemas.microsoft.com/office/powerpoint/2010/main" val="4251746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E1A20-7596-4C8C-B5A3-72FD846AF06C}"/>
              </a:ext>
            </a:extLst>
          </p:cNvPr>
          <p:cNvSpPr>
            <a:spLocks noGrp="1"/>
          </p:cNvSpPr>
          <p:nvPr>
            <p:ph type="title"/>
          </p:nvPr>
        </p:nvSpPr>
        <p:spPr/>
        <p:txBody>
          <a:bodyPr/>
          <a:lstStyle/>
          <a:p>
            <a:r>
              <a:rPr kumimoji="1" lang="ja-JP" altLang="en-US" dirty="0"/>
              <a:t>特殊なテキストボックス</a:t>
            </a:r>
          </a:p>
        </p:txBody>
      </p:sp>
      <p:sp>
        <p:nvSpPr>
          <p:cNvPr id="3" name="コンテンツ プレースホルダー 2">
            <a:extLst>
              <a:ext uri="{FF2B5EF4-FFF2-40B4-BE49-F238E27FC236}">
                <a16:creationId xmlns:a16="http://schemas.microsoft.com/office/drawing/2014/main" id="{ECC04F4E-3EB5-40D3-B2FA-0638ABA69A5F}"/>
              </a:ext>
            </a:extLst>
          </p:cNvPr>
          <p:cNvSpPr>
            <a:spLocks noGrp="1"/>
          </p:cNvSpPr>
          <p:nvPr>
            <p:ph idx="1"/>
          </p:nvPr>
        </p:nvSpPr>
        <p:spPr/>
        <p:txBody>
          <a:bodyPr/>
          <a:lstStyle/>
          <a:p>
            <a:r>
              <a:rPr kumimoji="1" lang="ja-JP" altLang="en-US" dirty="0"/>
              <a:t>内容の限定</a:t>
            </a:r>
            <a:endParaRPr kumimoji="1" lang="en-US" altLang="ja-JP" dirty="0"/>
          </a:p>
          <a:p>
            <a:pPr marL="0" indent="0">
              <a:buNone/>
            </a:pPr>
            <a:r>
              <a:rPr lang="en-US" altLang="ja-JP" dirty="0"/>
              <a:t>type</a:t>
            </a:r>
            <a:r>
              <a:rPr lang="ja-JP" altLang="en-US" dirty="0"/>
              <a:t>で指定した内容以外で送信しようとすると送信できないタグもある</a:t>
            </a:r>
            <a:endParaRPr kumimoji="1" lang="en-US" altLang="ja-JP" dirty="0"/>
          </a:p>
          <a:p>
            <a:pPr marL="0" indent="0">
              <a:buNone/>
            </a:pPr>
            <a:r>
              <a:rPr lang="ja-JP" altLang="en-US" dirty="0"/>
              <a:t>　</a:t>
            </a:r>
            <a:r>
              <a:rPr lang="en-US" altLang="ja-JP" dirty="0"/>
              <a:t>type=“num”</a:t>
            </a:r>
            <a:r>
              <a:rPr lang="ja-JP" altLang="en-US" dirty="0"/>
              <a:t>　　　　　</a:t>
            </a:r>
            <a:r>
              <a:rPr lang="en-US" altLang="ja-JP" dirty="0"/>
              <a:t>type=“date”</a:t>
            </a:r>
          </a:p>
          <a:p>
            <a:pPr marL="0" indent="0">
              <a:buNone/>
            </a:pPr>
            <a:endParaRPr kumimoji="1" lang="en-US" altLang="ja-JP" dirty="0"/>
          </a:p>
          <a:p>
            <a:pPr marL="0" indent="0">
              <a:buNone/>
            </a:pPr>
            <a:endParaRPr lang="en-US" altLang="ja-JP" dirty="0"/>
          </a:p>
          <a:p>
            <a:pPr marL="0" indent="0">
              <a:buNone/>
            </a:pPr>
            <a:r>
              <a:rPr lang="ja-JP" altLang="en-US" dirty="0"/>
              <a:t>　</a:t>
            </a:r>
            <a:r>
              <a:rPr lang="en-US" altLang="ja-JP" dirty="0"/>
              <a:t>type=“email”</a:t>
            </a:r>
            <a:endParaRPr kumimoji="1" lang="ja-JP" altLang="en-US" dirty="0"/>
          </a:p>
        </p:txBody>
      </p:sp>
      <p:pic>
        <p:nvPicPr>
          <p:cNvPr id="5" name="図 4">
            <a:extLst>
              <a:ext uri="{FF2B5EF4-FFF2-40B4-BE49-F238E27FC236}">
                <a16:creationId xmlns:a16="http://schemas.microsoft.com/office/drawing/2014/main" id="{8A0C925B-84AC-47D7-8426-EC45BEB08680}"/>
              </a:ext>
            </a:extLst>
          </p:cNvPr>
          <p:cNvPicPr>
            <a:picLocks noChangeAspect="1"/>
          </p:cNvPicPr>
          <p:nvPr/>
        </p:nvPicPr>
        <p:blipFill>
          <a:blip r:embed="rId3"/>
          <a:stretch>
            <a:fillRect/>
          </a:stretch>
        </p:blipFill>
        <p:spPr>
          <a:xfrm>
            <a:off x="1124448" y="3711099"/>
            <a:ext cx="2270760" cy="1040765"/>
          </a:xfrm>
          <a:prstGeom prst="rect">
            <a:avLst/>
          </a:prstGeom>
        </p:spPr>
      </p:pic>
      <p:pic>
        <p:nvPicPr>
          <p:cNvPr id="7" name="図 6">
            <a:extLst>
              <a:ext uri="{FF2B5EF4-FFF2-40B4-BE49-F238E27FC236}">
                <a16:creationId xmlns:a16="http://schemas.microsoft.com/office/drawing/2014/main" id="{CDA610F6-49B5-4C69-93F3-7CEB90A29F6F}"/>
              </a:ext>
            </a:extLst>
          </p:cNvPr>
          <p:cNvPicPr>
            <a:picLocks noChangeAspect="1"/>
          </p:cNvPicPr>
          <p:nvPr/>
        </p:nvPicPr>
        <p:blipFill>
          <a:blip r:embed="rId4"/>
          <a:stretch>
            <a:fillRect/>
          </a:stretch>
        </p:blipFill>
        <p:spPr>
          <a:xfrm>
            <a:off x="1124448" y="5213916"/>
            <a:ext cx="2356865" cy="1040765"/>
          </a:xfrm>
          <a:prstGeom prst="rect">
            <a:avLst/>
          </a:prstGeom>
        </p:spPr>
      </p:pic>
      <p:pic>
        <p:nvPicPr>
          <p:cNvPr id="9" name="図 8">
            <a:extLst>
              <a:ext uri="{FF2B5EF4-FFF2-40B4-BE49-F238E27FC236}">
                <a16:creationId xmlns:a16="http://schemas.microsoft.com/office/drawing/2014/main" id="{EC87FF01-2074-43D3-9B47-FBB5F0FF5C7C}"/>
              </a:ext>
            </a:extLst>
          </p:cNvPr>
          <p:cNvPicPr>
            <a:picLocks noChangeAspect="1"/>
          </p:cNvPicPr>
          <p:nvPr/>
        </p:nvPicPr>
        <p:blipFill>
          <a:blip r:embed="rId5"/>
          <a:stretch>
            <a:fillRect/>
          </a:stretch>
        </p:blipFill>
        <p:spPr>
          <a:xfrm>
            <a:off x="4771928" y="3711100"/>
            <a:ext cx="2575076" cy="2557100"/>
          </a:xfrm>
          <a:prstGeom prst="rect">
            <a:avLst/>
          </a:prstGeom>
        </p:spPr>
      </p:pic>
    </p:spTree>
    <p:extLst>
      <p:ext uri="{BB962C8B-B14F-4D97-AF65-F5344CB8AC3E}">
        <p14:creationId xmlns:p14="http://schemas.microsoft.com/office/powerpoint/2010/main" val="3130107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64AAD1-D128-4659-AE1D-0AFA1FB0E2C3}"/>
              </a:ext>
            </a:extLst>
          </p:cNvPr>
          <p:cNvSpPr>
            <a:spLocks noGrp="1"/>
          </p:cNvSpPr>
          <p:nvPr>
            <p:ph type="title"/>
          </p:nvPr>
        </p:nvSpPr>
        <p:spPr/>
        <p:txBody>
          <a:bodyPr/>
          <a:lstStyle/>
          <a:p>
            <a:r>
              <a:rPr kumimoji="1" lang="ja-JP" altLang="en-US" dirty="0"/>
              <a:t>データの有無の確認</a:t>
            </a:r>
          </a:p>
        </p:txBody>
      </p:sp>
      <p:sp>
        <p:nvSpPr>
          <p:cNvPr id="3" name="コンテンツ プレースホルダー 2">
            <a:extLst>
              <a:ext uri="{FF2B5EF4-FFF2-40B4-BE49-F238E27FC236}">
                <a16:creationId xmlns:a16="http://schemas.microsoft.com/office/drawing/2014/main" id="{EC0A2F1D-B6FA-4E03-A425-3C04884B3525}"/>
              </a:ext>
            </a:extLst>
          </p:cNvPr>
          <p:cNvSpPr>
            <a:spLocks noGrp="1"/>
          </p:cNvSpPr>
          <p:nvPr>
            <p:ph idx="1"/>
          </p:nvPr>
        </p:nvSpPr>
        <p:spPr/>
        <p:txBody>
          <a:bodyPr/>
          <a:lstStyle/>
          <a:p>
            <a:pPr marL="0" indent="0">
              <a:buNone/>
            </a:pPr>
            <a:r>
              <a:rPr kumimoji="1" lang="ja-JP" altLang="en-US" dirty="0"/>
              <a:t>ここまで作成したサーバ側のプログラムでは必ずデータが送られてくることを前提の作り方をしていたが、実際は必ずしもデータが送られてくるわけではないため送られてきた場合とそうでない場合でのプログラムを作成する必要がある。</a:t>
            </a:r>
          </a:p>
        </p:txBody>
      </p:sp>
    </p:spTree>
    <p:extLst>
      <p:ext uri="{BB962C8B-B14F-4D97-AF65-F5344CB8AC3E}">
        <p14:creationId xmlns:p14="http://schemas.microsoft.com/office/powerpoint/2010/main" val="2837603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DCD03-4512-44A7-9670-963AC90937E4}"/>
              </a:ext>
            </a:extLst>
          </p:cNvPr>
          <p:cNvSpPr>
            <a:spLocks noGrp="1"/>
          </p:cNvSpPr>
          <p:nvPr>
            <p:ph type="title"/>
          </p:nvPr>
        </p:nvSpPr>
        <p:spPr/>
        <p:txBody>
          <a:bodyPr/>
          <a:lstStyle/>
          <a:p>
            <a:r>
              <a:rPr kumimoji="1" lang="ja-JP" altLang="en-US" dirty="0"/>
              <a:t>データの有無の確認</a:t>
            </a:r>
          </a:p>
        </p:txBody>
      </p:sp>
      <p:sp>
        <p:nvSpPr>
          <p:cNvPr id="3" name="コンテンツ プレースホルダー 2">
            <a:extLst>
              <a:ext uri="{FF2B5EF4-FFF2-40B4-BE49-F238E27FC236}">
                <a16:creationId xmlns:a16="http://schemas.microsoft.com/office/drawing/2014/main" id="{B002FDC0-05BE-41F4-BA3B-94FE223D87C8}"/>
              </a:ext>
            </a:extLst>
          </p:cNvPr>
          <p:cNvSpPr>
            <a:spLocks noGrp="1"/>
          </p:cNvSpPr>
          <p:nvPr>
            <p:ph idx="1"/>
          </p:nvPr>
        </p:nvSpPr>
        <p:spPr/>
        <p:txBody>
          <a:bodyPr/>
          <a:lstStyle/>
          <a:p>
            <a:r>
              <a:rPr kumimoji="1" lang="ja-JP" altLang="en-US" dirty="0"/>
              <a:t>分岐の実装</a:t>
            </a:r>
            <a:endParaRPr kumimoji="1" lang="en-US" altLang="ja-JP" dirty="0"/>
          </a:p>
          <a:p>
            <a:pPr marL="0" indent="0">
              <a:buNone/>
            </a:pPr>
            <a:r>
              <a:rPr lang="ja-JP" altLang="en-US" dirty="0"/>
              <a:t>データが送信されたかどうかで分岐する場合、送信されると想定されるデータが存在するかどうかで分岐して処理を行う。</a:t>
            </a:r>
            <a:endParaRPr kumimoji="1" lang="ja-JP" altLang="en-US" dirty="0"/>
          </a:p>
        </p:txBody>
      </p:sp>
      <p:pic>
        <p:nvPicPr>
          <p:cNvPr id="5" name="図 4">
            <a:extLst>
              <a:ext uri="{FF2B5EF4-FFF2-40B4-BE49-F238E27FC236}">
                <a16:creationId xmlns:a16="http://schemas.microsoft.com/office/drawing/2014/main" id="{6FDB99C1-2FD5-41F7-958E-D2BA915D818A}"/>
              </a:ext>
            </a:extLst>
          </p:cNvPr>
          <p:cNvPicPr>
            <a:picLocks noChangeAspect="1"/>
          </p:cNvPicPr>
          <p:nvPr/>
        </p:nvPicPr>
        <p:blipFill>
          <a:blip r:embed="rId3"/>
          <a:stretch>
            <a:fillRect/>
          </a:stretch>
        </p:blipFill>
        <p:spPr>
          <a:xfrm>
            <a:off x="1343499" y="3237443"/>
            <a:ext cx="4082211" cy="3153970"/>
          </a:xfrm>
          <a:prstGeom prst="rect">
            <a:avLst/>
          </a:prstGeom>
        </p:spPr>
      </p:pic>
      <p:sp>
        <p:nvSpPr>
          <p:cNvPr id="6" name="テキスト ボックス 5">
            <a:extLst>
              <a:ext uri="{FF2B5EF4-FFF2-40B4-BE49-F238E27FC236}">
                <a16:creationId xmlns:a16="http://schemas.microsoft.com/office/drawing/2014/main" id="{C1C9F0B2-8BE6-407C-92CC-89BD08AEBCCA}"/>
              </a:ext>
            </a:extLst>
          </p:cNvPr>
          <p:cNvSpPr txBox="1"/>
          <p:nvPr/>
        </p:nvSpPr>
        <p:spPr>
          <a:xfrm>
            <a:off x="1900062" y="6414293"/>
            <a:ext cx="2969083" cy="523220"/>
          </a:xfrm>
          <a:prstGeom prst="rect">
            <a:avLst/>
          </a:prstGeom>
          <a:noFill/>
        </p:spPr>
        <p:txBody>
          <a:bodyPr wrap="none" rtlCol="0">
            <a:spAutoFit/>
          </a:bodyPr>
          <a:lstStyle/>
          <a:p>
            <a:r>
              <a:rPr lang="ja-JP" altLang="en-US" sz="2800" dirty="0"/>
              <a:t>プログラム</a:t>
            </a:r>
            <a:r>
              <a:rPr lang="en-US" altLang="ja-JP" sz="2800" dirty="0"/>
              <a:t>(GET)</a:t>
            </a:r>
            <a:endParaRPr kumimoji="1" lang="ja-JP" altLang="en-US" sz="2800" dirty="0"/>
          </a:p>
        </p:txBody>
      </p:sp>
      <p:cxnSp>
        <p:nvCxnSpPr>
          <p:cNvPr id="8" name="直線矢印コネクタ 7">
            <a:extLst>
              <a:ext uri="{FF2B5EF4-FFF2-40B4-BE49-F238E27FC236}">
                <a16:creationId xmlns:a16="http://schemas.microsoft.com/office/drawing/2014/main" id="{81270E67-D77A-48B9-BE35-C6C6177A6DD7}"/>
              </a:ext>
            </a:extLst>
          </p:cNvPr>
          <p:cNvCxnSpPr>
            <a:cxnSpLocks/>
          </p:cNvCxnSpPr>
          <p:nvPr/>
        </p:nvCxnSpPr>
        <p:spPr>
          <a:xfrm>
            <a:off x="4953663" y="5096786"/>
            <a:ext cx="61225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157B0C8-C4C9-4B37-8A94-9D2584EC1022}"/>
              </a:ext>
            </a:extLst>
          </p:cNvPr>
          <p:cNvSpPr txBox="1"/>
          <p:nvPr/>
        </p:nvSpPr>
        <p:spPr>
          <a:xfrm>
            <a:off x="5565913" y="4835176"/>
            <a:ext cx="6643165" cy="523220"/>
          </a:xfrm>
          <a:prstGeom prst="rect">
            <a:avLst/>
          </a:prstGeom>
          <a:noFill/>
        </p:spPr>
        <p:txBody>
          <a:bodyPr wrap="none" rtlCol="0">
            <a:spAutoFit/>
          </a:bodyPr>
          <a:lstStyle/>
          <a:p>
            <a:r>
              <a:rPr lang="en-US" altLang="ja-JP" sz="2800" dirty="0"/>
              <a:t>if </a:t>
            </a:r>
            <a:r>
              <a:rPr lang="en-US" altLang="ja-JP" sz="2800" dirty="0" err="1"/>
              <a:t>request.args.get</a:t>
            </a:r>
            <a:r>
              <a:rPr lang="en-US" altLang="ja-JP" sz="2800" dirty="0"/>
              <a:t>(</a:t>
            </a:r>
            <a:r>
              <a:rPr lang="ja-JP" altLang="en-US" sz="2800" dirty="0"/>
              <a:t>変数名</a:t>
            </a:r>
            <a:r>
              <a:rPr lang="en-US" altLang="ja-JP" sz="2800" dirty="0"/>
              <a:t>) is not None:</a:t>
            </a:r>
            <a:endParaRPr kumimoji="1" lang="ja-JP" altLang="en-US" sz="2800" dirty="0"/>
          </a:p>
        </p:txBody>
      </p:sp>
      <p:sp>
        <p:nvSpPr>
          <p:cNvPr id="12" name="矢印: 下 11">
            <a:extLst>
              <a:ext uri="{FF2B5EF4-FFF2-40B4-BE49-F238E27FC236}">
                <a16:creationId xmlns:a16="http://schemas.microsoft.com/office/drawing/2014/main" id="{56CD0179-58CB-4CF4-AD9B-A9BC859D19D7}"/>
              </a:ext>
            </a:extLst>
          </p:cNvPr>
          <p:cNvSpPr/>
          <p:nvPr/>
        </p:nvSpPr>
        <p:spPr>
          <a:xfrm>
            <a:off x="7490128" y="5357196"/>
            <a:ext cx="1956021" cy="730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97F96926-E0F7-41C8-B231-08718DDEA9FB}"/>
              </a:ext>
            </a:extLst>
          </p:cNvPr>
          <p:cNvSpPr txBox="1"/>
          <p:nvPr/>
        </p:nvSpPr>
        <p:spPr>
          <a:xfrm>
            <a:off x="6736734" y="6152683"/>
            <a:ext cx="3462807" cy="523220"/>
          </a:xfrm>
          <a:prstGeom prst="rect">
            <a:avLst/>
          </a:prstGeom>
          <a:noFill/>
        </p:spPr>
        <p:txBody>
          <a:bodyPr wrap="none" rtlCol="0">
            <a:spAutoFit/>
          </a:bodyPr>
          <a:lstStyle/>
          <a:p>
            <a:r>
              <a:rPr lang="en-US" altLang="ja-JP" sz="2800" dirty="0"/>
              <a:t>True</a:t>
            </a:r>
            <a:r>
              <a:rPr lang="ja-JP" altLang="en-US" sz="2800" dirty="0"/>
              <a:t>なら変数がある</a:t>
            </a:r>
            <a:endParaRPr kumimoji="1" lang="ja-JP" altLang="en-US" sz="2800" dirty="0"/>
          </a:p>
        </p:txBody>
      </p:sp>
    </p:spTree>
    <p:extLst>
      <p:ext uri="{BB962C8B-B14F-4D97-AF65-F5344CB8AC3E}">
        <p14:creationId xmlns:p14="http://schemas.microsoft.com/office/powerpoint/2010/main" val="4086754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655A48-81BA-4DE0-95CC-5232DF67168E}"/>
              </a:ext>
            </a:extLst>
          </p:cNvPr>
          <p:cNvSpPr>
            <a:spLocks noGrp="1"/>
          </p:cNvSpPr>
          <p:nvPr>
            <p:ph type="title"/>
          </p:nvPr>
        </p:nvSpPr>
        <p:spPr/>
        <p:txBody>
          <a:bodyPr/>
          <a:lstStyle/>
          <a:p>
            <a:r>
              <a:rPr kumimoji="1" lang="ja-JP" altLang="en-US" dirty="0"/>
              <a:t>データの有無の確認</a:t>
            </a:r>
          </a:p>
        </p:txBody>
      </p:sp>
      <p:sp>
        <p:nvSpPr>
          <p:cNvPr id="3" name="コンテンツ プレースホルダー 2">
            <a:extLst>
              <a:ext uri="{FF2B5EF4-FFF2-40B4-BE49-F238E27FC236}">
                <a16:creationId xmlns:a16="http://schemas.microsoft.com/office/drawing/2014/main" id="{5F34DAAA-EE75-4A67-9935-BBB5F070E870}"/>
              </a:ext>
            </a:extLst>
          </p:cNvPr>
          <p:cNvSpPr>
            <a:spLocks noGrp="1"/>
          </p:cNvSpPr>
          <p:nvPr>
            <p:ph idx="1"/>
          </p:nvPr>
        </p:nvSpPr>
        <p:spPr/>
        <p:txBody>
          <a:bodyPr/>
          <a:lstStyle/>
          <a:p>
            <a:r>
              <a:rPr kumimoji="1" lang="ja-JP" altLang="en-US" dirty="0"/>
              <a:t>分岐の動作</a:t>
            </a:r>
            <a:endParaRPr kumimoji="1" lang="en-US" altLang="ja-JP" dirty="0"/>
          </a:p>
          <a:p>
            <a:pPr marL="0" indent="0">
              <a:buNone/>
            </a:pPr>
            <a:r>
              <a:rPr lang="ja-JP" altLang="en-US" dirty="0"/>
              <a:t>プログラムを実際に動作させて</a:t>
            </a:r>
            <a:r>
              <a:rPr lang="en-US" altLang="ja-JP" dirty="0"/>
              <a:t>URL</a:t>
            </a:r>
            <a:r>
              <a:rPr lang="ja-JP" altLang="en-US" dirty="0"/>
              <a:t>から変数とその値を取り除くと以下のように出力される。</a:t>
            </a:r>
            <a:endParaRPr kumimoji="1" lang="ja-JP" altLang="en-US" dirty="0"/>
          </a:p>
        </p:txBody>
      </p:sp>
      <p:pic>
        <p:nvPicPr>
          <p:cNvPr id="5" name="図 4">
            <a:extLst>
              <a:ext uri="{FF2B5EF4-FFF2-40B4-BE49-F238E27FC236}">
                <a16:creationId xmlns:a16="http://schemas.microsoft.com/office/drawing/2014/main" id="{99050D6D-FE61-4D5A-96D9-BC3E0CA75D28}"/>
              </a:ext>
            </a:extLst>
          </p:cNvPr>
          <p:cNvPicPr>
            <a:picLocks noChangeAspect="1"/>
          </p:cNvPicPr>
          <p:nvPr/>
        </p:nvPicPr>
        <p:blipFill>
          <a:blip r:embed="rId3"/>
          <a:stretch>
            <a:fillRect/>
          </a:stretch>
        </p:blipFill>
        <p:spPr>
          <a:xfrm>
            <a:off x="838199" y="3542043"/>
            <a:ext cx="4910593" cy="1336253"/>
          </a:xfrm>
          <a:prstGeom prst="rect">
            <a:avLst/>
          </a:prstGeom>
        </p:spPr>
      </p:pic>
      <p:pic>
        <p:nvPicPr>
          <p:cNvPr id="7" name="図 6">
            <a:extLst>
              <a:ext uri="{FF2B5EF4-FFF2-40B4-BE49-F238E27FC236}">
                <a16:creationId xmlns:a16="http://schemas.microsoft.com/office/drawing/2014/main" id="{3963F3E9-C44B-48B2-983A-490C7111298B}"/>
              </a:ext>
            </a:extLst>
          </p:cNvPr>
          <p:cNvPicPr>
            <a:picLocks noChangeAspect="1"/>
          </p:cNvPicPr>
          <p:nvPr/>
        </p:nvPicPr>
        <p:blipFill>
          <a:blip r:embed="rId4"/>
          <a:stretch>
            <a:fillRect/>
          </a:stretch>
        </p:blipFill>
        <p:spPr>
          <a:xfrm>
            <a:off x="6443209" y="3542044"/>
            <a:ext cx="4104204" cy="1336253"/>
          </a:xfrm>
          <a:prstGeom prst="rect">
            <a:avLst/>
          </a:prstGeom>
        </p:spPr>
      </p:pic>
      <p:sp>
        <p:nvSpPr>
          <p:cNvPr id="8" name="テキスト ボックス 7">
            <a:extLst>
              <a:ext uri="{FF2B5EF4-FFF2-40B4-BE49-F238E27FC236}">
                <a16:creationId xmlns:a16="http://schemas.microsoft.com/office/drawing/2014/main" id="{C3571D50-F5CF-4666-82BA-552B9064FA30}"/>
              </a:ext>
            </a:extLst>
          </p:cNvPr>
          <p:cNvSpPr txBox="1"/>
          <p:nvPr/>
        </p:nvSpPr>
        <p:spPr>
          <a:xfrm>
            <a:off x="1764871" y="4905954"/>
            <a:ext cx="3057247" cy="523220"/>
          </a:xfrm>
          <a:prstGeom prst="rect">
            <a:avLst/>
          </a:prstGeom>
          <a:noFill/>
        </p:spPr>
        <p:txBody>
          <a:bodyPr wrap="none" rtlCol="0">
            <a:spAutoFit/>
          </a:bodyPr>
          <a:lstStyle/>
          <a:p>
            <a:r>
              <a:rPr lang="ja-JP" altLang="en-US" sz="2800" dirty="0"/>
              <a:t>データが有る場合</a:t>
            </a:r>
            <a:endParaRPr kumimoji="1" lang="ja-JP" altLang="en-US" sz="2800" dirty="0"/>
          </a:p>
        </p:txBody>
      </p:sp>
      <p:sp>
        <p:nvSpPr>
          <p:cNvPr id="9" name="テキスト ボックス 8">
            <a:extLst>
              <a:ext uri="{FF2B5EF4-FFF2-40B4-BE49-F238E27FC236}">
                <a16:creationId xmlns:a16="http://schemas.microsoft.com/office/drawing/2014/main" id="{D359FD41-43AC-42C6-B2E8-C26029B0EB9D}"/>
              </a:ext>
            </a:extLst>
          </p:cNvPr>
          <p:cNvSpPr txBox="1"/>
          <p:nvPr/>
        </p:nvSpPr>
        <p:spPr>
          <a:xfrm>
            <a:off x="6966687" y="4905954"/>
            <a:ext cx="3057247" cy="523220"/>
          </a:xfrm>
          <a:prstGeom prst="rect">
            <a:avLst/>
          </a:prstGeom>
          <a:noFill/>
        </p:spPr>
        <p:txBody>
          <a:bodyPr wrap="none" rtlCol="0">
            <a:spAutoFit/>
          </a:bodyPr>
          <a:lstStyle/>
          <a:p>
            <a:r>
              <a:rPr lang="ja-JP" altLang="en-US" sz="2800" dirty="0"/>
              <a:t>データが無い場合</a:t>
            </a:r>
            <a:endParaRPr kumimoji="1" lang="ja-JP" altLang="en-US" sz="2800" dirty="0"/>
          </a:p>
        </p:txBody>
      </p:sp>
    </p:spTree>
    <p:extLst>
      <p:ext uri="{BB962C8B-B14F-4D97-AF65-F5344CB8AC3E}">
        <p14:creationId xmlns:p14="http://schemas.microsoft.com/office/powerpoint/2010/main" val="1051443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9DDC1-FCD4-4599-9EC6-7BF40A10442F}"/>
              </a:ext>
            </a:extLst>
          </p:cNvPr>
          <p:cNvSpPr>
            <a:spLocks noGrp="1"/>
          </p:cNvSpPr>
          <p:nvPr>
            <p:ph type="title"/>
          </p:nvPr>
        </p:nvSpPr>
        <p:spPr/>
        <p:txBody>
          <a:bodyPr/>
          <a:lstStyle/>
          <a:p>
            <a:r>
              <a:rPr kumimoji="1" lang="ja-JP" altLang="en-US" dirty="0"/>
              <a:t>ファイルデータの送信</a:t>
            </a:r>
          </a:p>
        </p:txBody>
      </p:sp>
      <p:sp>
        <p:nvSpPr>
          <p:cNvPr id="3" name="コンテンツ プレースホルダー 2">
            <a:extLst>
              <a:ext uri="{FF2B5EF4-FFF2-40B4-BE49-F238E27FC236}">
                <a16:creationId xmlns:a16="http://schemas.microsoft.com/office/drawing/2014/main" id="{040398C7-F7AE-44E1-B1A4-954B35492598}"/>
              </a:ext>
            </a:extLst>
          </p:cNvPr>
          <p:cNvSpPr>
            <a:spLocks noGrp="1"/>
          </p:cNvSpPr>
          <p:nvPr>
            <p:ph idx="1"/>
          </p:nvPr>
        </p:nvSpPr>
        <p:spPr/>
        <p:txBody>
          <a:bodyPr/>
          <a:lstStyle/>
          <a:p>
            <a:pPr marL="0" indent="0">
              <a:buNone/>
            </a:pPr>
            <a:r>
              <a:rPr kumimoji="1" lang="en-US" altLang="ja-JP" dirty="0"/>
              <a:t>POST</a:t>
            </a:r>
            <a:r>
              <a:rPr kumimoji="1" lang="ja-JP" altLang="en-US" dirty="0"/>
              <a:t>では</a:t>
            </a:r>
            <a:r>
              <a:rPr kumimoji="1" lang="en-US" altLang="ja-JP" dirty="0"/>
              <a:t>input</a:t>
            </a:r>
            <a:r>
              <a:rPr kumimoji="1" lang="ja-JP" altLang="en-US" dirty="0"/>
              <a:t>タグの</a:t>
            </a:r>
            <a:r>
              <a:rPr kumimoji="1" lang="en-US" altLang="ja-JP" dirty="0"/>
              <a:t>type</a:t>
            </a:r>
            <a:r>
              <a:rPr kumimoji="1" lang="ja-JP" altLang="en-US" dirty="0"/>
              <a:t>を</a:t>
            </a:r>
            <a:r>
              <a:rPr kumimoji="1" lang="en-US" altLang="ja-JP" dirty="0"/>
              <a:t>file</a:t>
            </a:r>
            <a:r>
              <a:rPr kumimoji="1" lang="ja-JP" altLang="en-US" dirty="0"/>
              <a:t>とすることでファイル送信ができる。</a:t>
            </a:r>
            <a:endParaRPr kumimoji="1" lang="en-US" altLang="ja-JP" dirty="0"/>
          </a:p>
          <a:p>
            <a:pPr marL="0" indent="0">
              <a:buNone/>
            </a:pPr>
            <a:endParaRPr lang="en-US" altLang="ja-JP" dirty="0"/>
          </a:p>
          <a:p>
            <a:pPr marL="0" indent="0">
              <a:buNone/>
            </a:pPr>
            <a:r>
              <a:rPr kumimoji="1" lang="ja-JP" altLang="en-US" dirty="0"/>
              <a:t>保存先や保存時のファイル名はサーバ側のプログラムで任意で行うことができ、また</a:t>
            </a:r>
            <a:r>
              <a:rPr kumimoji="1" lang="en-US" altLang="ja-JP" dirty="0"/>
              <a:t>input</a:t>
            </a:r>
            <a:r>
              <a:rPr kumimoji="1" lang="ja-JP" altLang="en-US" dirty="0"/>
              <a:t>タグ内で</a:t>
            </a:r>
            <a:r>
              <a:rPr kumimoji="1" lang="en-US" altLang="ja-JP" dirty="0"/>
              <a:t>accept</a:t>
            </a:r>
            <a:r>
              <a:rPr kumimoji="1" lang="ja-JP" altLang="en-US" dirty="0"/>
              <a:t>にファイルの種類を登録して操作側から指定の形式のみを選ばせることができる。</a:t>
            </a:r>
            <a:endParaRPr kumimoji="1" lang="en-US" altLang="ja-JP" dirty="0"/>
          </a:p>
          <a:p>
            <a:pPr marL="0" indent="0">
              <a:buNone/>
            </a:pPr>
            <a:endParaRPr lang="en-US" altLang="ja-JP" dirty="0"/>
          </a:p>
          <a:p>
            <a:pPr marL="0" indent="0">
              <a:buNone/>
            </a:pPr>
            <a:r>
              <a:rPr kumimoji="1" lang="ja-JP" altLang="en-US" dirty="0"/>
              <a:t>注意点として</a:t>
            </a:r>
            <a:r>
              <a:rPr lang="en-US" altLang="ja-JP" dirty="0"/>
              <a:t>form</a:t>
            </a:r>
            <a:r>
              <a:rPr kumimoji="1" lang="ja-JP" altLang="en-US" dirty="0"/>
              <a:t>タグ内で</a:t>
            </a:r>
            <a:r>
              <a:rPr lang="en-US" altLang="ja-JP" dirty="0" err="1"/>
              <a:t>enctype</a:t>
            </a:r>
            <a:r>
              <a:rPr lang="ja-JP" altLang="en-US" dirty="0"/>
              <a:t>を</a:t>
            </a:r>
            <a:r>
              <a:rPr lang="en-US" altLang="ja-JP" dirty="0"/>
              <a:t>multipart/form-data</a:t>
            </a:r>
            <a:r>
              <a:rPr lang="ja-JP" altLang="en-US" dirty="0"/>
              <a:t>にしておかないと送信ができない。</a:t>
            </a:r>
            <a:endParaRPr kumimoji="1" lang="en-US" altLang="ja-JP" dirty="0"/>
          </a:p>
        </p:txBody>
      </p:sp>
    </p:spTree>
    <p:extLst>
      <p:ext uri="{BB962C8B-B14F-4D97-AF65-F5344CB8AC3E}">
        <p14:creationId xmlns:p14="http://schemas.microsoft.com/office/powerpoint/2010/main" val="1032735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7C137-49F2-4869-91C5-B7DD58CD416D}"/>
              </a:ext>
            </a:extLst>
          </p:cNvPr>
          <p:cNvSpPr>
            <a:spLocks noGrp="1"/>
          </p:cNvSpPr>
          <p:nvPr>
            <p:ph type="title"/>
          </p:nvPr>
        </p:nvSpPr>
        <p:spPr/>
        <p:txBody>
          <a:bodyPr/>
          <a:lstStyle/>
          <a:p>
            <a:r>
              <a:rPr kumimoji="1" lang="ja-JP" altLang="en-US" dirty="0"/>
              <a:t>ファイルデータの送信</a:t>
            </a:r>
          </a:p>
        </p:txBody>
      </p:sp>
      <p:sp>
        <p:nvSpPr>
          <p:cNvPr id="3" name="コンテンツ プレースホルダー 2">
            <a:extLst>
              <a:ext uri="{FF2B5EF4-FFF2-40B4-BE49-F238E27FC236}">
                <a16:creationId xmlns:a16="http://schemas.microsoft.com/office/drawing/2014/main" id="{1FE43EFF-D59D-455B-BED7-D33D76D1D412}"/>
              </a:ext>
            </a:extLst>
          </p:cNvPr>
          <p:cNvSpPr>
            <a:spLocks noGrp="1"/>
          </p:cNvSpPr>
          <p:nvPr>
            <p:ph idx="1"/>
          </p:nvPr>
        </p:nvSpPr>
        <p:spPr/>
        <p:txBody>
          <a:bodyPr/>
          <a:lstStyle/>
          <a:p>
            <a:r>
              <a:rPr kumimoji="1" lang="en-US" altLang="ja-JP" dirty="0"/>
              <a:t>HTML</a:t>
            </a:r>
            <a:endParaRPr kumimoji="1" lang="ja-JP" altLang="en-US" dirty="0"/>
          </a:p>
        </p:txBody>
      </p:sp>
      <p:pic>
        <p:nvPicPr>
          <p:cNvPr id="5" name="図 4">
            <a:extLst>
              <a:ext uri="{FF2B5EF4-FFF2-40B4-BE49-F238E27FC236}">
                <a16:creationId xmlns:a16="http://schemas.microsoft.com/office/drawing/2014/main" id="{7604A0E1-2594-4DDE-BC55-E87033CB1E13}"/>
              </a:ext>
            </a:extLst>
          </p:cNvPr>
          <p:cNvPicPr>
            <a:picLocks noChangeAspect="1"/>
          </p:cNvPicPr>
          <p:nvPr/>
        </p:nvPicPr>
        <p:blipFill>
          <a:blip r:embed="rId3"/>
          <a:stretch>
            <a:fillRect/>
          </a:stretch>
        </p:blipFill>
        <p:spPr>
          <a:xfrm>
            <a:off x="875571" y="2647841"/>
            <a:ext cx="10440857" cy="1562318"/>
          </a:xfrm>
          <a:prstGeom prst="rect">
            <a:avLst/>
          </a:prstGeom>
        </p:spPr>
      </p:pic>
    </p:spTree>
    <p:extLst>
      <p:ext uri="{BB962C8B-B14F-4D97-AF65-F5344CB8AC3E}">
        <p14:creationId xmlns:p14="http://schemas.microsoft.com/office/powerpoint/2010/main" val="759923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ED3CD-FE32-4954-A646-85BEACCE8877}"/>
              </a:ext>
            </a:extLst>
          </p:cNvPr>
          <p:cNvSpPr>
            <a:spLocks noGrp="1"/>
          </p:cNvSpPr>
          <p:nvPr>
            <p:ph type="title"/>
          </p:nvPr>
        </p:nvSpPr>
        <p:spPr/>
        <p:txBody>
          <a:bodyPr/>
          <a:lstStyle/>
          <a:p>
            <a:r>
              <a:rPr kumimoji="1" lang="ja-JP" altLang="en-US" dirty="0"/>
              <a:t>ファイルデータの送信</a:t>
            </a:r>
          </a:p>
        </p:txBody>
      </p:sp>
      <p:sp>
        <p:nvSpPr>
          <p:cNvPr id="3" name="コンテンツ プレースホルダー 2">
            <a:extLst>
              <a:ext uri="{FF2B5EF4-FFF2-40B4-BE49-F238E27FC236}">
                <a16:creationId xmlns:a16="http://schemas.microsoft.com/office/drawing/2014/main" id="{37E0F4FA-7A2E-4FAF-895C-695C02BBE77D}"/>
              </a:ext>
            </a:extLst>
          </p:cNvPr>
          <p:cNvSpPr>
            <a:spLocks noGrp="1"/>
          </p:cNvSpPr>
          <p:nvPr>
            <p:ph idx="1"/>
          </p:nvPr>
        </p:nvSpPr>
        <p:spPr/>
        <p:txBody>
          <a:bodyPr/>
          <a:lstStyle/>
          <a:p>
            <a:r>
              <a:rPr lang="ja-JP" altLang="en-US" dirty="0"/>
              <a:t>プログラム</a:t>
            </a:r>
            <a:endParaRPr kumimoji="1" lang="ja-JP" altLang="en-US" dirty="0"/>
          </a:p>
        </p:txBody>
      </p:sp>
      <p:pic>
        <p:nvPicPr>
          <p:cNvPr id="5" name="図 4">
            <a:extLst>
              <a:ext uri="{FF2B5EF4-FFF2-40B4-BE49-F238E27FC236}">
                <a16:creationId xmlns:a16="http://schemas.microsoft.com/office/drawing/2014/main" id="{611ABD5B-3AAE-4BC5-AE91-ACCFCFBF304A}"/>
              </a:ext>
            </a:extLst>
          </p:cNvPr>
          <p:cNvPicPr>
            <a:picLocks noChangeAspect="1"/>
          </p:cNvPicPr>
          <p:nvPr/>
        </p:nvPicPr>
        <p:blipFill>
          <a:blip r:embed="rId3"/>
          <a:stretch>
            <a:fillRect/>
          </a:stretch>
        </p:blipFill>
        <p:spPr>
          <a:xfrm>
            <a:off x="2773846" y="2271248"/>
            <a:ext cx="6644308" cy="4397182"/>
          </a:xfrm>
          <a:prstGeom prst="rect">
            <a:avLst/>
          </a:prstGeom>
        </p:spPr>
      </p:pic>
    </p:spTree>
    <p:extLst>
      <p:ext uri="{BB962C8B-B14F-4D97-AF65-F5344CB8AC3E}">
        <p14:creationId xmlns:p14="http://schemas.microsoft.com/office/powerpoint/2010/main" val="541188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5204F2-C195-42F6-AFDC-7D8EA08EEF5D}"/>
              </a:ext>
            </a:extLst>
          </p:cNvPr>
          <p:cNvSpPr>
            <a:spLocks noGrp="1"/>
          </p:cNvSpPr>
          <p:nvPr>
            <p:ph type="title"/>
          </p:nvPr>
        </p:nvSpPr>
        <p:spPr/>
        <p:txBody>
          <a:bodyPr/>
          <a:lstStyle/>
          <a:p>
            <a:r>
              <a:rPr kumimoji="1" lang="ja-JP" altLang="en-US" dirty="0"/>
              <a:t>ファイルデータの送信</a:t>
            </a:r>
          </a:p>
        </p:txBody>
      </p:sp>
      <p:sp>
        <p:nvSpPr>
          <p:cNvPr id="3" name="コンテンツ プレースホルダー 2">
            <a:extLst>
              <a:ext uri="{FF2B5EF4-FFF2-40B4-BE49-F238E27FC236}">
                <a16:creationId xmlns:a16="http://schemas.microsoft.com/office/drawing/2014/main" id="{94114F3D-A84A-4D47-B13D-DE7EDC744F9D}"/>
              </a:ext>
            </a:extLst>
          </p:cNvPr>
          <p:cNvSpPr>
            <a:spLocks noGrp="1"/>
          </p:cNvSpPr>
          <p:nvPr>
            <p:ph idx="1"/>
          </p:nvPr>
        </p:nvSpPr>
        <p:spPr/>
        <p:txBody>
          <a:bodyPr/>
          <a:lstStyle/>
          <a:p>
            <a:r>
              <a:rPr kumimoji="1" lang="ja-JP" altLang="en-US" dirty="0"/>
              <a:t>ファイルの準備</a:t>
            </a:r>
            <a:endParaRPr kumimoji="1" lang="en-US" altLang="ja-JP" dirty="0"/>
          </a:p>
          <a:p>
            <a:pPr marL="0" indent="0">
              <a:buNone/>
            </a:pPr>
            <a:r>
              <a:rPr lang="ja-JP" altLang="en-US" dirty="0"/>
              <a:t>フォルダの中に送信に使う拡張子のファイルと他の拡張子のファイルを入れて動作を確認する</a:t>
            </a:r>
            <a:endParaRPr kumimoji="1" lang="ja-JP" altLang="en-US" dirty="0"/>
          </a:p>
        </p:txBody>
      </p:sp>
      <p:pic>
        <p:nvPicPr>
          <p:cNvPr id="5" name="図 4">
            <a:extLst>
              <a:ext uri="{FF2B5EF4-FFF2-40B4-BE49-F238E27FC236}">
                <a16:creationId xmlns:a16="http://schemas.microsoft.com/office/drawing/2014/main" id="{46C25CD8-1778-4790-89C9-486F72DFC06E}"/>
              </a:ext>
            </a:extLst>
          </p:cNvPr>
          <p:cNvPicPr>
            <a:picLocks noChangeAspect="1"/>
          </p:cNvPicPr>
          <p:nvPr/>
        </p:nvPicPr>
        <p:blipFill>
          <a:blip r:embed="rId3"/>
          <a:stretch>
            <a:fillRect/>
          </a:stretch>
        </p:blipFill>
        <p:spPr>
          <a:xfrm>
            <a:off x="4643235" y="3429000"/>
            <a:ext cx="2905530" cy="1609950"/>
          </a:xfrm>
          <a:prstGeom prst="rect">
            <a:avLst/>
          </a:prstGeom>
        </p:spPr>
      </p:pic>
    </p:spTree>
    <p:extLst>
      <p:ext uri="{BB962C8B-B14F-4D97-AF65-F5344CB8AC3E}">
        <p14:creationId xmlns:p14="http://schemas.microsoft.com/office/powerpoint/2010/main" val="32755646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A0A863-3A75-4445-986F-CA4EC08CDF43}"/>
              </a:ext>
            </a:extLst>
          </p:cNvPr>
          <p:cNvSpPr>
            <a:spLocks noGrp="1"/>
          </p:cNvSpPr>
          <p:nvPr>
            <p:ph type="title"/>
          </p:nvPr>
        </p:nvSpPr>
        <p:spPr/>
        <p:txBody>
          <a:bodyPr/>
          <a:lstStyle/>
          <a:p>
            <a:r>
              <a:rPr kumimoji="1" lang="ja-JP" altLang="en-US" dirty="0"/>
              <a:t>ファイルデータの送信</a:t>
            </a:r>
          </a:p>
        </p:txBody>
      </p:sp>
      <p:sp>
        <p:nvSpPr>
          <p:cNvPr id="3" name="コンテンツ プレースホルダー 2">
            <a:extLst>
              <a:ext uri="{FF2B5EF4-FFF2-40B4-BE49-F238E27FC236}">
                <a16:creationId xmlns:a16="http://schemas.microsoft.com/office/drawing/2014/main" id="{0E76C0E1-66B4-445E-B0C4-1CD85090BE3C}"/>
              </a:ext>
            </a:extLst>
          </p:cNvPr>
          <p:cNvSpPr>
            <a:spLocks noGrp="1"/>
          </p:cNvSpPr>
          <p:nvPr>
            <p:ph idx="1"/>
          </p:nvPr>
        </p:nvSpPr>
        <p:spPr/>
        <p:txBody>
          <a:bodyPr/>
          <a:lstStyle/>
          <a:p>
            <a:r>
              <a:rPr lang="ja-JP" altLang="en-US" dirty="0"/>
              <a:t>保存までの流れ</a:t>
            </a:r>
            <a:endParaRPr kumimoji="1" lang="ja-JP" altLang="en-US" dirty="0"/>
          </a:p>
        </p:txBody>
      </p:sp>
      <p:pic>
        <p:nvPicPr>
          <p:cNvPr id="5" name="図 4">
            <a:extLst>
              <a:ext uri="{FF2B5EF4-FFF2-40B4-BE49-F238E27FC236}">
                <a16:creationId xmlns:a16="http://schemas.microsoft.com/office/drawing/2014/main" id="{7AAADC59-233F-4F11-B714-7A290820A0DB}"/>
              </a:ext>
            </a:extLst>
          </p:cNvPr>
          <p:cNvPicPr>
            <a:picLocks noChangeAspect="1"/>
          </p:cNvPicPr>
          <p:nvPr/>
        </p:nvPicPr>
        <p:blipFill>
          <a:blip r:embed="rId3"/>
          <a:stretch>
            <a:fillRect/>
          </a:stretch>
        </p:blipFill>
        <p:spPr>
          <a:xfrm>
            <a:off x="838201" y="2228683"/>
            <a:ext cx="3947542" cy="1421115"/>
          </a:xfrm>
          <a:prstGeom prst="rect">
            <a:avLst/>
          </a:prstGeom>
        </p:spPr>
      </p:pic>
      <p:pic>
        <p:nvPicPr>
          <p:cNvPr id="7" name="図 6">
            <a:extLst>
              <a:ext uri="{FF2B5EF4-FFF2-40B4-BE49-F238E27FC236}">
                <a16:creationId xmlns:a16="http://schemas.microsoft.com/office/drawing/2014/main" id="{0136817E-FA01-4369-A036-416301A8161E}"/>
              </a:ext>
            </a:extLst>
          </p:cNvPr>
          <p:cNvPicPr>
            <a:picLocks noChangeAspect="1"/>
          </p:cNvPicPr>
          <p:nvPr/>
        </p:nvPicPr>
        <p:blipFill>
          <a:blip r:embed="rId4"/>
          <a:stretch>
            <a:fillRect/>
          </a:stretch>
        </p:blipFill>
        <p:spPr>
          <a:xfrm>
            <a:off x="7464708" y="2447418"/>
            <a:ext cx="2462700" cy="983644"/>
          </a:xfrm>
          <a:prstGeom prst="rect">
            <a:avLst/>
          </a:prstGeom>
        </p:spPr>
      </p:pic>
      <p:pic>
        <p:nvPicPr>
          <p:cNvPr id="9" name="図 8">
            <a:extLst>
              <a:ext uri="{FF2B5EF4-FFF2-40B4-BE49-F238E27FC236}">
                <a16:creationId xmlns:a16="http://schemas.microsoft.com/office/drawing/2014/main" id="{DC31F3C1-792E-4014-BF9E-94E4FD6E40EC}"/>
              </a:ext>
            </a:extLst>
          </p:cNvPr>
          <p:cNvPicPr>
            <a:picLocks noChangeAspect="1"/>
          </p:cNvPicPr>
          <p:nvPr/>
        </p:nvPicPr>
        <p:blipFill>
          <a:blip r:embed="rId5"/>
          <a:stretch>
            <a:fillRect/>
          </a:stretch>
        </p:blipFill>
        <p:spPr>
          <a:xfrm>
            <a:off x="6777787" y="4271592"/>
            <a:ext cx="3836542" cy="1423588"/>
          </a:xfrm>
          <a:prstGeom prst="rect">
            <a:avLst/>
          </a:prstGeom>
        </p:spPr>
      </p:pic>
      <p:pic>
        <p:nvPicPr>
          <p:cNvPr id="13" name="図 12">
            <a:extLst>
              <a:ext uri="{FF2B5EF4-FFF2-40B4-BE49-F238E27FC236}">
                <a16:creationId xmlns:a16="http://schemas.microsoft.com/office/drawing/2014/main" id="{9A464446-F9FD-4F90-A88D-85A910347FD7}"/>
              </a:ext>
            </a:extLst>
          </p:cNvPr>
          <p:cNvPicPr>
            <a:picLocks noChangeAspect="1"/>
          </p:cNvPicPr>
          <p:nvPr/>
        </p:nvPicPr>
        <p:blipFill>
          <a:blip r:embed="rId6"/>
          <a:stretch>
            <a:fillRect/>
          </a:stretch>
        </p:blipFill>
        <p:spPr>
          <a:xfrm>
            <a:off x="838199" y="4271592"/>
            <a:ext cx="3947542" cy="1474568"/>
          </a:xfrm>
          <a:prstGeom prst="rect">
            <a:avLst/>
          </a:prstGeom>
        </p:spPr>
      </p:pic>
      <p:sp>
        <p:nvSpPr>
          <p:cNvPr id="14" name="矢印: 右 13">
            <a:extLst>
              <a:ext uri="{FF2B5EF4-FFF2-40B4-BE49-F238E27FC236}">
                <a16:creationId xmlns:a16="http://schemas.microsoft.com/office/drawing/2014/main" id="{11E5D793-CD7E-4C83-B72A-5A4498157733}"/>
              </a:ext>
            </a:extLst>
          </p:cNvPr>
          <p:cNvSpPr/>
          <p:nvPr/>
        </p:nvSpPr>
        <p:spPr>
          <a:xfrm>
            <a:off x="5104737" y="2447418"/>
            <a:ext cx="1673050" cy="983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参照を押す</a:t>
            </a:r>
          </a:p>
        </p:txBody>
      </p:sp>
      <p:sp>
        <p:nvSpPr>
          <p:cNvPr id="16" name="矢印: 下 15">
            <a:extLst>
              <a:ext uri="{FF2B5EF4-FFF2-40B4-BE49-F238E27FC236}">
                <a16:creationId xmlns:a16="http://schemas.microsoft.com/office/drawing/2014/main" id="{7662AF98-5FF8-48C1-B0B2-42AAF646E1F2}"/>
              </a:ext>
            </a:extLst>
          </p:cNvPr>
          <p:cNvSpPr/>
          <p:nvPr/>
        </p:nvSpPr>
        <p:spPr>
          <a:xfrm>
            <a:off x="7938594" y="3429000"/>
            <a:ext cx="1514928" cy="7076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a:t>
            </a:r>
          </a:p>
        </p:txBody>
      </p:sp>
      <p:sp>
        <p:nvSpPr>
          <p:cNvPr id="17" name="矢印: 左 16">
            <a:extLst>
              <a:ext uri="{FF2B5EF4-FFF2-40B4-BE49-F238E27FC236}">
                <a16:creationId xmlns:a16="http://schemas.microsoft.com/office/drawing/2014/main" id="{75F287B2-C0D5-493D-927E-EEC140F316A6}"/>
              </a:ext>
            </a:extLst>
          </p:cNvPr>
          <p:cNvSpPr/>
          <p:nvPr/>
        </p:nvSpPr>
        <p:spPr>
          <a:xfrm>
            <a:off x="4980121" y="4491564"/>
            <a:ext cx="1603285" cy="9836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送信を押す</a:t>
            </a:r>
          </a:p>
        </p:txBody>
      </p:sp>
      <p:sp>
        <p:nvSpPr>
          <p:cNvPr id="18" name="テキスト ボックス 17">
            <a:extLst>
              <a:ext uri="{FF2B5EF4-FFF2-40B4-BE49-F238E27FC236}">
                <a16:creationId xmlns:a16="http://schemas.microsoft.com/office/drawing/2014/main" id="{B1027DDB-4CFF-4A2F-9952-90DBB922225A}"/>
              </a:ext>
            </a:extLst>
          </p:cNvPr>
          <p:cNvSpPr txBox="1"/>
          <p:nvPr/>
        </p:nvSpPr>
        <p:spPr>
          <a:xfrm>
            <a:off x="10032477" y="2789498"/>
            <a:ext cx="2111475" cy="707886"/>
          </a:xfrm>
          <a:prstGeom prst="rect">
            <a:avLst/>
          </a:prstGeom>
          <a:noFill/>
        </p:spPr>
        <p:txBody>
          <a:bodyPr wrap="none" rtlCol="0">
            <a:spAutoFit/>
          </a:bodyPr>
          <a:lstStyle/>
          <a:p>
            <a:r>
              <a:rPr lang="en-US" altLang="ja-JP" sz="2000" dirty="0"/>
              <a:t>csv</a:t>
            </a:r>
            <a:r>
              <a:rPr lang="ja-JP" altLang="en-US" sz="2000" dirty="0"/>
              <a:t>ファイルのみ</a:t>
            </a:r>
            <a:endParaRPr lang="en-US" altLang="ja-JP" sz="2000" dirty="0"/>
          </a:p>
          <a:p>
            <a:r>
              <a:rPr kumimoji="1" lang="ja-JP" altLang="en-US" sz="2000" dirty="0"/>
              <a:t>表示されている</a:t>
            </a:r>
          </a:p>
        </p:txBody>
      </p:sp>
      <p:sp>
        <p:nvSpPr>
          <p:cNvPr id="19" name="テキスト ボックス 18">
            <a:extLst>
              <a:ext uri="{FF2B5EF4-FFF2-40B4-BE49-F238E27FC236}">
                <a16:creationId xmlns:a16="http://schemas.microsoft.com/office/drawing/2014/main" id="{4514ABC7-A494-43DA-B452-5240F75A4F62}"/>
              </a:ext>
            </a:extLst>
          </p:cNvPr>
          <p:cNvSpPr txBox="1"/>
          <p:nvPr/>
        </p:nvSpPr>
        <p:spPr>
          <a:xfrm>
            <a:off x="7193082" y="5733736"/>
            <a:ext cx="3005951" cy="400110"/>
          </a:xfrm>
          <a:prstGeom prst="rect">
            <a:avLst/>
          </a:prstGeom>
          <a:noFill/>
        </p:spPr>
        <p:txBody>
          <a:bodyPr wrap="none" rtlCol="0">
            <a:spAutoFit/>
          </a:bodyPr>
          <a:lstStyle/>
          <a:p>
            <a:r>
              <a:rPr lang="ja-JP" altLang="en-US" sz="2000" dirty="0"/>
              <a:t>ファイル名が表示される</a:t>
            </a:r>
            <a:endParaRPr kumimoji="1" lang="ja-JP" altLang="en-US" sz="2000" dirty="0"/>
          </a:p>
        </p:txBody>
      </p:sp>
    </p:spTree>
    <p:extLst>
      <p:ext uri="{BB962C8B-B14F-4D97-AF65-F5344CB8AC3E}">
        <p14:creationId xmlns:p14="http://schemas.microsoft.com/office/powerpoint/2010/main" val="48092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735B40-F64A-4AD1-A461-CD288F6C0121}"/>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の違い</a:t>
            </a:r>
          </a:p>
        </p:txBody>
      </p:sp>
      <p:sp>
        <p:nvSpPr>
          <p:cNvPr id="3" name="コンテンツ プレースホルダー 2">
            <a:extLst>
              <a:ext uri="{FF2B5EF4-FFF2-40B4-BE49-F238E27FC236}">
                <a16:creationId xmlns:a16="http://schemas.microsoft.com/office/drawing/2014/main" id="{5C58CBA6-2345-4B32-8858-5134280C53B0}"/>
              </a:ext>
            </a:extLst>
          </p:cNvPr>
          <p:cNvSpPr>
            <a:spLocks noGrp="1"/>
          </p:cNvSpPr>
          <p:nvPr>
            <p:ph idx="1"/>
          </p:nvPr>
        </p:nvSpPr>
        <p:spPr>
          <a:xfrm>
            <a:off x="838200" y="1857431"/>
            <a:ext cx="10515600" cy="4351338"/>
          </a:xfrm>
        </p:spPr>
        <p:txBody>
          <a:bodyPr/>
          <a:lstStyle/>
          <a:p>
            <a:r>
              <a:rPr kumimoji="1" lang="ja-JP" altLang="en-US" dirty="0"/>
              <a:t>データの場所</a:t>
            </a:r>
            <a:endParaRPr kumimoji="1" lang="en-US" altLang="ja-JP" dirty="0"/>
          </a:p>
          <a:p>
            <a:pPr>
              <a:buFont typeface="Wingdings" panose="05000000000000000000" pitchFamily="2" charset="2"/>
              <a:buChar char="Ø"/>
            </a:pPr>
            <a:r>
              <a:rPr lang="en-US" altLang="ja-JP" dirty="0"/>
              <a:t>GET</a:t>
            </a:r>
          </a:p>
          <a:p>
            <a:pPr marL="0" indent="0">
              <a:buNone/>
            </a:pPr>
            <a:r>
              <a:rPr lang="ja-JP" altLang="en-US" dirty="0"/>
              <a:t>基本的に</a:t>
            </a:r>
            <a:r>
              <a:rPr lang="en-US" altLang="ja-JP" dirty="0"/>
              <a:t>URL</a:t>
            </a:r>
            <a:r>
              <a:rPr lang="ja-JP" altLang="en-US" dirty="0"/>
              <a:t>の末尾</a:t>
            </a:r>
            <a:r>
              <a:rPr lang="en-US" altLang="ja-JP" dirty="0"/>
              <a:t>(</a:t>
            </a:r>
            <a:r>
              <a:rPr lang="ja-JP" altLang="en-US" dirty="0"/>
              <a:t>「</a:t>
            </a:r>
            <a:r>
              <a:rPr lang="en-US" altLang="ja-JP" dirty="0"/>
              <a:t>?</a:t>
            </a:r>
            <a:r>
              <a:rPr lang="ja-JP" altLang="en-US" dirty="0"/>
              <a:t>」以降</a:t>
            </a:r>
            <a:r>
              <a:rPr lang="en-US" altLang="ja-JP" dirty="0"/>
              <a:t>)</a:t>
            </a:r>
          </a:p>
          <a:p>
            <a:pPr marL="0" indent="0">
              <a:buNone/>
            </a:pPr>
            <a:endParaRPr lang="en-US" altLang="ja-JP" dirty="0"/>
          </a:p>
          <a:p>
            <a:pPr marL="0" indent="0">
              <a:buNone/>
            </a:pPr>
            <a:endParaRPr lang="en-US" altLang="ja-JP" dirty="0"/>
          </a:p>
          <a:p>
            <a:pPr>
              <a:buFont typeface="Wingdings" panose="05000000000000000000" pitchFamily="2" charset="2"/>
              <a:buChar char="Ø"/>
            </a:pPr>
            <a:r>
              <a:rPr kumimoji="1" lang="en-US" altLang="ja-JP" dirty="0"/>
              <a:t>POST</a:t>
            </a:r>
          </a:p>
          <a:p>
            <a:pPr marL="0" indent="0">
              <a:buNone/>
            </a:pPr>
            <a:r>
              <a:rPr kumimoji="1" lang="en-US" altLang="ja-JP" dirty="0"/>
              <a:t>HTTP</a:t>
            </a:r>
            <a:r>
              <a:rPr kumimoji="1" lang="ja-JP" altLang="en-US" dirty="0"/>
              <a:t>リクエストのボディ部分</a:t>
            </a:r>
            <a:endParaRPr kumimoji="1" lang="en-US" altLang="ja-JP" dirty="0"/>
          </a:p>
          <a:p>
            <a:pPr marL="0" indent="0">
              <a:buNone/>
            </a:pPr>
            <a:r>
              <a:rPr lang="ja-JP" altLang="en-US" dirty="0"/>
              <a:t>→パケットキャプチャソフトなどで見ることができる</a:t>
            </a:r>
            <a:endParaRPr kumimoji="1" lang="ja-JP" altLang="en-US" dirty="0"/>
          </a:p>
        </p:txBody>
      </p:sp>
      <p:pic>
        <p:nvPicPr>
          <p:cNvPr id="5" name="図 4">
            <a:extLst>
              <a:ext uri="{FF2B5EF4-FFF2-40B4-BE49-F238E27FC236}">
                <a16:creationId xmlns:a16="http://schemas.microsoft.com/office/drawing/2014/main" id="{85D286F5-CE07-46FC-84C0-8E60BF8850E8}"/>
              </a:ext>
            </a:extLst>
          </p:cNvPr>
          <p:cNvPicPr>
            <a:picLocks noChangeAspect="1"/>
          </p:cNvPicPr>
          <p:nvPr/>
        </p:nvPicPr>
        <p:blipFill>
          <a:blip r:embed="rId3"/>
          <a:stretch>
            <a:fillRect/>
          </a:stretch>
        </p:blipFill>
        <p:spPr>
          <a:xfrm>
            <a:off x="5550010" y="3337526"/>
            <a:ext cx="6392849" cy="1391148"/>
          </a:xfrm>
          <a:prstGeom prst="rect">
            <a:avLst/>
          </a:prstGeom>
        </p:spPr>
      </p:pic>
      <p:sp>
        <p:nvSpPr>
          <p:cNvPr id="6" name="正方形/長方形 5">
            <a:extLst>
              <a:ext uri="{FF2B5EF4-FFF2-40B4-BE49-F238E27FC236}">
                <a16:creationId xmlns:a16="http://schemas.microsoft.com/office/drawing/2014/main" id="{EFCA54A4-F0F2-47EB-9DCD-C1E64178E422}"/>
              </a:ext>
            </a:extLst>
          </p:cNvPr>
          <p:cNvSpPr/>
          <p:nvPr/>
        </p:nvSpPr>
        <p:spPr>
          <a:xfrm>
            <a:off x="9136049" y="3776870"/>
            <a:ext cx="1470991" cy="1669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66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C97C7-117D-4A7B-A7E5-AC4F10ED5A6E}"/>
              </a:ext>
            </a:extLst>
          </p:cNvPr>
          <p:cNvSpPr>
            <a:spLocks noGrp="1"/>
          </p:cNvSpPr>
          <p:nvPr>
            <p:ph type="title"/>
          </p:nvPr>
        </p:nvSpPr>
        <p:spPr/>
        <p:txBody>
          <a:bodyPr/>
          <a:lstStyle/>
          <a:p>
            <a:r>
              <a:rPr kumimoji="1" lang="ja-JP" altLang="en-US" dirty="0"/>
              <a:t>ファイルデータの送信</a:t>
            </a:r>
          </a:p>
        </p:txBody>
      </p:sp>
      <p:sp>
        <p:nvSpPr>
          <p:cNvPr id="3" name="コンテンツ プレースホルダー 2">
            <a:extLst>
              <a:ext uri="{FF2B5EF4-FFF2-40B4-BE49-F238E27FC236}">
                <a16:creationId xmlns:a16="http://schemas.microsoft.com/office/drawing/2014/main" id="{1C74196B-1308-439C-A398-B293B16DEA1E}"/>
              </a:ext>
            </a:extLst>
          </p:cNvPr>
          <p:cNvSpPr>
            <a:spLocks noGrp="1"/>
          </p:cNvSpPr>
          <p:nvPr>
            <p:ph idx="1"/>
          </p:nvPr>
        </p:nvSpPr>
        <p:spPr/>
        <p:txBody>
          <a:bodyPr/>
          <a:lstStyle/>
          <a:p>
            <a:r>
              <a:rPr kumimoji="1" lang="ja-JP" altLang="en-US" dirty="0"/>
              <a:t>保存されたことの確認</a:t>
            </a:r>
          </a:p>
        </p:txBody>
      </p:sp>
      <p:pic>
        <p:nvPicPr>
          <p:cNvPr id="5" name="図 4">
            <a:extLst>
              <a:ext uri="{FF2B5EF4-FFF2-40B4-BE49-F238E27FC236}">
                <a16:creationId xmlns:a16="http://schemas.microsoft.com/office/drawing/2014/main" id="{5617834B-7C6F-4B7B-9B31-C661EAF870C8}"/>
              </a:ext>
            </a:extLst>
          </p:cNvPr>
          <p:cNvPicPr>
            <a:picLocks noChangeAspect="1"/>
          </p:cNvPicPr>
          <p:nvPr/>
        </p:nvPicPr>
        <p:blipFill>
          <a:blip r:embed="rId3"/>
          <a:stretch>
            <a:fillRect/>
          </a:stretch>
        </p:blipFill>
        <p:spPr>
          <a:xfrm>
            <a:off x="2339105" y="2274442"/>
            <a:ext cx="7513789" cy="4305261"/>
          </a:xfrm>
          <a:prstGeom prst="rect">
            <a:avLst/>
          </a:prstGeom>
        </p:spPr>
      </p:pic>
    </p:spTree>
    <p:extLst>
      <p:ext uri="{BB962C8B-B14F-4D97-AF65-F5344CB8AC3E}">
        <p14:creationId xmlns:p14="http://schemas.microsoft.com/office/powerpoint/2010/main" val="23900423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0188C-357B-447C-B3D5-649FCDEEECEF}"/>
              </a:ext>
            </a:extLst>
          </p:cNvPr>
          <p:cNvSpPr>
            <a:spLocks noGrp="1"/>
          </p:cNvSpPr>
          <p:nvPr>
            <p:ph type="title"/>
          </p:nvPr>
        </p:nvSpPr>
        <p:spPr/>
        <p:txBody>
          <a:bodyPr/>
          <a:lstStyle/>
          <a:p>
            <a:r>
              <a:rPr kumimoji="1" lang="ja-JP" altLang="en-US" dirty="0"/>
              <a:t>ファイルデータの送信</a:t>
            </a:r>
          </a:p>
        </p:txBody>
      </p:sp>
      <p:sp>
        <p:nvSpPr>
          <p:cNvPr id="3" name="コンテンツ プレースホルダー 2">
            <a:extLst>
              <a:ext uri="{FF2B5EF4-FFF2-40B4-BE49-F238E27FC236}">
                <a16:creationId xmlns:a16="http://schemas.microsoft.com/office/drawing/2014/main" id="{84270223-5CA9-40BE-AC18-A20876D0319F}"/>
              </a:ext>
            </a:extLst>
          </p:cNvPr>
          <p:cNvSpPr>
            <a:spLocks noGrp="1"/>
          </p:cNvSpPr>
          <p:nvPr>
            <p:ph idx="1"/>
          </p:nvPr>
        </p:nvSpPr>
        <p:spPr/>
        <p:txBody>
          <a:bodyPr/>
          <a:lstStyle/>
          <a:p>
            <a:r>
              <a:rPr kumimoji="1" lang="ja-JP" altLang="en-US" dirty="0"/>
              <a:t>ファイルを送らなかった場合</a:t>
            </a:r>
          </a:p>
        </p:txBody>
      </p:sp>
      <p:pic>
        <p:nvPicPr>
          <p:cNvPr id="5" name="図 4">
            <a:extLst>
              <a:ext uri="{FF2B5EF4-FFF2-40B4-BE49-F238E27FC236}">
                <a16:creationId xmlns:a16="http://schemas.microsoft.com/office/drawing/2014/main" id="{18984B5F-0421-4309-B4A1-460175E73917}"/>
              </a:ext>
            </a:extLst>
          </p:cNvPr>
          <p:cNvPicPr>
            <a:picLocks noChangeAspect="1"/>
          </p:cNvPicPr>
          <p:nvPr/>
        </p:nvPicPr>
        <p:blipFill>
          <a:blip r:embed="rId3"/>
          <a:stretch>
            <a:fillRect/>
          </a:stretch>
        </p:blipFill>
        <p:spPr>
          <a:xfrm>
            <a:off x="6844705" y="2593079"/>
            <a:ext cx="4442175" cy="1408215"/>
          </a:xfrm>
          <a:prstGeom prst="rect">
            <a:avLst/>
          </a:prstGeom>
        </p:spPr>
      </p:pic>
      <p:pic>
        <p:nvPicPr>
          <p:cNvPr id="6" name="図 5">
            <a:extLst>
              <a:ext uri="{FF2B5EF4-FFF2-40B4-BE49-F238E27FC236}">
                <a16:creationId xmlns:a16="http://schemas.microsoft.com/office/drawing/2014/main" id="{AB7B5159-9649-4834-9BBA-CEE220AB91EE}"/>
              </a:ext>
            </a:extLst>
          </p:cNvPr>
          <p:cNvPicPr>
            <a:picLocks noChangeAspect="1"/>
          </p:cNvPicPr>
          <p:nvPr/>
        </p:nvPicPr>
        <p:blipFill>
          <a:blip r:embed="rId4"/>
          <a:stretch>
            <a:fillRect/>
          </a:stretch>
        </p:blipFill>
        <p:spPr>
          <a:xfrm>
            <a:off x="838200" y="2615525"/>
            <a:ext cx="3947542" cy="1421115"/>
          </a:xfrm>
          <a:prstGeom prst="rect">
            <a:avLst/>
          </a:prstGeom>
        </p:spPr>
      </p:pic>
      <p:sp>
        <p:nvSpPr>
          <p:cNvPr id="7" name="矢印: 右 6">
            <a:extLst>
              <a:ext uri="{FF2B5EF4-FFF2-40B4-BE49-F238E27FC236}">
                <a16:creationId xmlns:a16="http://schemas.microsoft.com/office/drawing/2014/main" id="{06DCC018-CFC4-4692-A92E-738B7AB41751}"/>
              </a:ext>
            </a:extLst>
          </p:cNvPr>
          <p:cNvSpPr/>
          <p:nvPr/>
        </p:nvSpPr>
        <p:spPr>
          <a:xfrm>
            <a:off x="5104736" y="2834260"/>
            <a:ext cx="1673050" cy="983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送信</a:t>
            </a:r>
            <a:r>
              <a:rPr kumimoji="1" lang="ja-JP" altLang="en-US" dirty="0"/>
              <a:t>を押す</a:t>
            </a:r>
          </a:p>
        </p:txBody>
      </p:sp>
    </p:spTree>
    <p:extLst>
      <p:ext uri="{BB962C8B-B14F-4D97-AF65-F5344CB8AC3E}">
        <p14:creationId xmlns:p14="http://schemas.microsoft.com/office/powerpoint/2010/main" val="1496221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B3538-155E-7373-11BE-636FC7206F13}"/>
              </a:ext>
            </a:extLst>
          </p:cNvPr>
          <p:cNvSpPr>
            <a:spLocks noGrp="1"/>
          </p:cNvSpPr>
          <p:nvPr>
            <p:ph type="title"/>
          </p:nvPr>
        </p:nvSpPr>
        <p:spPr/>
        <p:txBody>
          <a:bodyPr/>
          <a:lstStyle/>
          <a:p>
            <a:r>
              <a:rPr kumimoji="1" lang="ja-JP" altLang="en-US" dirty="0"/>
              <a:t>演習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3EADB53-1F32-CF79-05A3-798FA624F216}"/>
                  </a:ext>
                </a:extLst>
              </p:cNvPr>
              <p:cNvSpPr>
                <a:spLocks noGrp="1"/>
              </p:cNvSpPr>
              <p:nvPr>
                <p:ph idx="1"/>
              </p:nvPr>
            </p:nvSpPr>
            <p:spPr/>
            <p:txBody>
              <a:bodyPr/>
              <a:lstStyle/>
              <a:p>
                <a:r>
                  <a:rPr kumimoji="1" lang="ja-JP" altLang="en-US" dirty="0"/>
                  <a:t>二次方程式の解を出力するサービス</a:t>
                </a:r>
                <a:endParaRPr kumimoji="1" lang="en-US" altLang="ja-JP" dirty="0"/>
              </a:p>
              <a:p>
                <a:pPr marL="0" indent="0">
                  <a:buNone/>
                </a:pPr>
                <a:r>
                  <a:rPr lang="ja-JP" altLang="en-US" dirty="0"/>
                  <a:t>テキストボックス</a:t>
                </a:r>
                <a:r>
                  <a:rPr lang="en-US" altLang="ja-JP" dirty="0"/>
                  <a:t>(num)</a:t>
                </a:r>
                <a:r>
                  <a:rPr lang="ja-JP" altLang="en-US" dirty="0"/>
                  <a:t>を</a:t>
                </a:r>
                <a:r>
                  <a:rPr lang="en-US" altLang="ja-JP" dirty="0"/>
                  <a:t>3</a:t>
                </a:r>
                <a:r>
                  <a:rPr lang="ja-JP" altLang="en-US" dirty="0"/>
                  <a:t>個用意して</a:t>
                </a:r>
                <a:r>
                  <a:rPr lang="en-US" altLang="ja-JP" dirty="0"/>
                  <a:t>GET</a:t>
                </a:r>
                <a:r>
                  <a:rPr lang="ja-JP" altLang="en-US" dirty="0"/>
                  <a:t>で数値を送信し、サーバ側で解を求めて</a:t>
                </a:r>
                <a:r>
                  <a:rPr lang="en-US" altLang="ja-JP" dirty="0"/>
                  <a:t>HTML</a:t>
                </a:r>
                <a:r>
                  <a:rPr lang="ja-JP" altLang="en-US" dirty="0"/>
                  <a:t>で計算結果を返す。</a:t>
                </a:r>
                <a:endParaRPr lang="en-US" altLang="ja-JP" dirty="0"/>
              </a:p>
              <a:p>
                <a:pPr marL="0" indent="0">
                  <a:buNone/>
                </a:pPr>
                <a:endParaRPr kumimoji="1" lang="en-US" altLang="ja-JP" dirty="0"/>
              </a:p>
              <a:p>
                <a:pPr marL="0" indent="0">
                  <a:buNone/>
                </a:pPr>
                <a:r>
                  <a:rPr kumimoji="1" lang="ja-JP" altLang="en-US" dirty="0"/>
                  <a:t>解の公式</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=0</m:t>
                      </m:r>
                    </m:oMath>
                  </m:oMathPara>
                </a14:m>
                <a:endParaRPr kumimoji="1" lang="en-US" altLang="ja-JP" b="0"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𝑏</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𝑎𝑐</m:t>
                              </m:r>
                            </m:e>
                          </m:rad>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𝑎</m:t>
                          </m:r>
                        </m:den>
                      </m:f>
                    </m:oMath>
                  </m:oMathPara>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3EADB53-1F32-CF79-05A3-798FA624F216}"/>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248931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A362D9-742E-11A5-E03A-6A4EF7E7EB4C}"/>
              </a:ext>
            </a:extLst>
          </p:cNvPr>
          <p:cNvSpPr>
            <a:spLocks noGrp="1"/>
          </p:cNvSpPr>
          <p:nvPr>
            <p:ph type="title"/>
          </p:nvPr>
        </p:nvSpPr>
        <p:spPr/>
        <p:txBody>
          <a:bodyPr/>
          <a:lstStyle/>
          <a:p>
            <a:r>
              <a:rPr lang="ja-JP" altLang="en-US" dirty="0"/>
              <a:t>演習</a:t>
            </a:r>
            <a:endParaRPr kumimoji="1" lang="ja-JP" altLang="en-US" dirty="0"/>
          </a:p>
        </p:txBody>
      </p:sp>
      <p:sp>
        <p:nvSpPr>
          <p:cNvPr id="3" name="コンテンツ プレースホルダー 2">
            <a:extLst>
              <a:ext uri="{FF2B5EF4-FFF2-40B4-BE49-F238E27FC236}">
                <a16:creationId xmlns:a16="http://schemas.microsoft.com/office/drawing/2014/main" id="{75CD20E0-34FD-ABF6-5593-29BA41FED1B0}"/>
              </a:ext>
            </a:extLst>
          </p:cNvPr>
          <p:cNvSpPr>
            <a:spLocks noGrp="1"/>
          </p:cNvSpPr>
          <p:nvPr>
            <p:ph idx="1"/>
          </p:nvPr>
        </p:nvSpPr>
        <p:spPr/>
        <p:txBody>
          <a:bodyPr/>
          <a:lstStyle/>
          <a:p>
            <a:r>
              <a:rPr kumimoji="1" lang="ja-JP" altLang="en-US" dirty="0"/>
              <a:t>二次方程式の解を出力するサービス</a:t>
            </a:r>
            <a:endParaRPr kumimoji="1" lang="en-US" altLang="ja-JP" dirty="0"/>
          </a:p>
          <a:p>
            <a:pPr marL="0" indent="0">
              <a:buNone/>
            </a:pPr>
            <a:r>
              <a:rPr lang="ja-JP" altLang="en-US" dirty="0"/>
              <a:t>仕様</a:t>
            </a:r>
            <a:endParaRPr lang="en-US" altLang="ja-JP" dirty="0"/>
          </a:p>
          <a:p>
            <a:pPr marL="0" indent="0">
              <a:buNone/>
            </a:pPr>
            <a:r>
              <a:rPr kumimoji="1" lang="ja-JP" altLang="en-US" dirty="0"/>
              <a:t>入力が無い場合、または</a:t>
            </a:r>
            <a:r>
              <a:rPr kumimoji="1" lang="en-US" altLang="ja-JP" dirty="0"/>
              <a:t>URL</a:t>
            </a:r>
            <a:r>
              <a:rPr kumimoji="1" lang="ja-JP" altLang="en-US" dirty="0"/>
              <a:t>のパラメータが無い場合は</a:t>
            </a:r>
            <a:r>
              <a:rPr kumimoji="1" lang="en-US" altLang="ja-JP" dirty="0"/>
              <a:t>0</a:t>
            </a:r>
            <a:r>
              <a:rPr kumimoji="1" lang="ja-JP" altLang="en-US" dirty="0"/>
              <a:t>とする。</a:t>
            </a:r>
            <a:endParaRPr kumimoji="1" lang="en-US" altLang="ja-JP" dirty="0"/>
          </a:p>
          <a:p>
            <a:pPr marL="0" indent="0">
              <a:buNone/>
            </a:pPr>
            <a:r>
              <a:rPr lang="ja-JP" altLang="en-US" dirty="0"/>
              <a:t>異なる二つの実数解・重解・異なる二つの虚数解を表示</a:t>
            </a:r>
            <a:endParaRPr lang="en-US" altLang="ja-JP" dirty="0"/>
          </a:p>
        </p:txBody>
      </p:sp>
    </p:spTree>
    <p:extLst>
      <p:ext uri="{BB962C8B-B14F-4D97-AF65-F5344CB8AC3E}">
        <p14:creationId xmlns:p14="http://schemas.microsoft.com/office/powerpoint/2010/main" val="40201388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F3B468-C0F6-3729-9242-A9954981ACCA}"/>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561E30D6-6BE6-A4F2-0A6F-CB411006064C}"/>
              </a:ext>
            </a:extLst>
          </p:cNvPr>
          <p:cNvSpPr>
            <a:spLocks noGrp="1"/>
          </p:cNvSpPr>
          <p:nvPr>
            <p:ph idx="1"/>
          </p:nvPr>
        </p:nvSpPr>
        <p:spPr/>
        <p:txBody>
          <a:bodyPr/>
          <a:lstStyle/>
          <a:p>
            <a:r>
              <a:rPr kumimoji="1" lang="ja-JP" altLang="en-US" dirty="0"/>
              <a:t>二次方程式の解を出力するサービス</a:t>
            </a:r>
            <a:r>
              <a:rPr lang="en-US" altLang="ja-JP" dirty="0"/>
              <a:t>(HTML)</a:t>
            </a:r>
            <a:endParaRPr kumimoji="1" lang="en-US" altLang="ja-JP" dirty="0"/>
          </a:p>
        </p:txBody>
      </p:sp>
      <p:pic>
        <p:nvPicPr>
          <p:cNvPr id="5" name="図 4">
            <a:extLst>
              <a:ext uri="{FF2B5EF4-FFF2-40B4-BE49-F238E27FC236}">
                <a16:creationId xmlns:a16="http://schemas.microsoft.com/office/drawing/2014/main" id="{C503F646-3F12-2F27-FDDD-ED45C9B0BB01}"/>
              </a:ext>
            </a:extLst>
          </p:cNvPr>
          <p:cNvPicPr>
            <a:picLocks noChangeAspect="1"/>
          </p:cNvPicPr>
          <p:nvPr/>
        </p:nvPicPr>
        <p:blipFill>
          <a:blip r:embed="rId3"/>
          <a:stretch>
            <a:fillRect/>
          </a:stretch>
        </p:blipFill>
        <p:spPr>
          <a:xfrm>
            <a:off x="868211" y="2636285"/>
            <a:ext cx="5227789" cy="1585429"/>
          </a:xfrm>
          <a:prstGeom prst="rect">
            <a:avLst/>
          </a:prstGeom>
        </p:spPr>
      </p:pic>
      <p:sp>
        <p:nvSpPr>
          <p:cNvPr id="8" name="テキスト ボックス 7">
            <a:extLst>
              <a:ext uri="{FF2B5EF4-FFF2-40B4-BE49-F238E27FC236}">
                <a16:creationId xmlns:a16="http://schemas.microsoft.com/office/drawing/2014/main" id="{A90AB37E-B11B-14BC-11F7-CFC19C1A9B40}"/>
              </a:ext>
            </a:extLst>
          </p:cNvPr>
          <p:cNvSpPr txBox="1"/>
          <p:nvPr/>
        </p:nvSpPr>
        <p:spPr>
          <a:xfrm>
            <a:off x="2849976" y="4221714"/>
            <a:ext cx="1264257" cy="369332"/>
          </a:xfrm>
          <a:prstGeom prst="rect">
            <a:avLst/>
          </a:prstGeom>
          <a:noFill/>
        </p:spPr>
        <p:txBody>
          <a:bodyPr wrap="square" rtlCol="0">
            <a:spAutoFit/>
          </a:bodyPr>
          <a:lstStyle/>
          <a:p>
            <a:r>
              <a:rPr lang="en-US" altLang="ja-JP" dirty="0"/>
              <a:t>f</a:t>
            </a:r>
            <a:r>
              <a:rPr kumimoji="1" lang="en-US" altLang="ja-JP" dirty="0"/>
              <a:t>orm.html</a:t>
            </a:r>
            <a:endParaRPr kumimoji="1" lang="ja-JP" altLang="en-US" dirty="0"/>
          </a:p>
        </p:txBody>
      </p:sp>
      <p:sp>
        <p:nvSpPr>
          <p:cNvPr id="9" name="テキスト ボックス 8">
            <a:extLst>
              <a:ext uri="{FF2B5EF4-FFF2-40B4-BE49-F238E27FC236}">
                <a16:creationId xmlns:a16="http://schemas.microsoft.com/office/drawing/2014/main" id="{51EBEA24-C3BE-0AEF-8BA3-C7E0C95EB1F5}"/>
              </a:ext>
            </a:extLst>
          </p:cNvPr>
          <p:cNvSpPr txBox="1"/>
          <p:nvPr/>
        </p:nvSpPr>
        <p:spPr>
          <a:xfrm>
            <a:off x="8213698" y="4224857"/>
            <a:ext cx="1026429" cy="369332"/>
          </a:xfrm>
          <a:prstGeom prst="rect">
            <a:avLst/>
          </a:prstGeom>
          <a:noFill/>
        </p:spPr>
        <p:txBody>
          <a:bodyPr wrap="square" rtlCol="0">
            <a:spAutoFit/>
          </a:bodyPr>
          <a:lstStyle/>
          <a:p>
            <a:r>
              <a:rPr kumimoji="1" lang="en-US" altLang="ja-JP" dirty="0"/>
              <a:t>kai.html</a:t>
            </a:r>
            <a:endParaRPr kumimoji="1" lang="ja-JP" altLang="en-US" dirty="0"/>
          </a:p>
        </p:txBody>
      </p:sp>
      <p:pic>
        <p:nvPicPr>
          <p:cNvPr id="11" name="図 10">
            <a:extLst>
              <a:ext uri="{FF2B5EF4-FFF2-40B4-BE49-F238E27FC236}">
                <a16:creationId xmlns:a16="http://schemas.microsoft.com/office/drawing/2014/main" id="{8829B137-7BC2-1524-2C50-6387B2E3CA01}"/>
              </a:ext>
            </a:extLst>
          </p:cNvPr>
          <p:cNvPicPr>
            <a:picLocks noChangeAspect="1"/>
          </p:cNvPicPr>
          <p:nvPr/>
        </p:nvPicPr>
        <p:blipFill>
          <a:blip r:embed="rId4"/>
          <a:stretch>
            <a:fillRect/>
          </a:stretch>
        </p:blipFill>
        <p:spPr>
          <a:xfrm>
            <a:off x="6405239" y="3030923"/>
            <a:ext cx="4639322" cy="1190791"/>
          </a:xfrm>
          <a:prstGeom prst="rect">
            <a:avLst/>
          </a:prstGeom>
        </p:spPr>
      </p:pic>
    </p:spTree>
    <p:extLst>
      <p:ext uri="{BB962C8B-B14F-4D97-AF65-F5344CB8AC3E}">
        <p14:creationId xmlns:p14="http://schemas.microsoft.com/office/powerpoint/2010/main" val="5148477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EE472F-931E-9D98-4176-2EE06871816B}"/>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C98CAF56-309E-FFFF-0075-0893E433E9CA}"/>
              </a:ext>
            </a:extLst>
          </p:cNvPr>
          <p:cNvSpPr>
            <a:spLocks noGrp="1"/>
          </p:cNvSpPr>
          <p:nvPr>
            <p:ph idx="1"/>
          </p:nvPr>
        </p:nvSpPr>
        <p:spPr/>
        <p:txBody>
          <a:bodyPr/>
          <a:lstStyle/>
          <a:p>
            <a:r>
              <a:rPr kumimoji="1" lang="ja-JP" altLang="en-US" dirty="0"/>
              <a:t>二次方程式の解を出力するサービス</a:t>
            </a:r>
            <a:r>
              <a:rPr kumimoji="1" lang="en-US" altLang="ja-JP" dirty="0"/>
              <a:t>(</a:t>
            </a:r>
            <a:r>
              <a:rPr kumimoji="1" lang="ja-JP" altLang="en-US" dirty="0"/>
              <a:t>サーバ</a:t>
            </a:r>
            <a:r>
              <a:rPr kumimoji="1" lang="en-US" altLang="ja-JP" dirty="0"/>
              <a:t>)</a:t>
            </a:r>
          </a:p>
          <a:p>
            <a:pPr marL="0" indent="0">
              <a:buNone/>
            </a:pPr>
            <a:r>
              <a:rPr lang="ja-JP" altLang="en-US" dirty="0"/>
              <a:t>ライブラリのインポートと入力画面</a:t>
            </a:r>
            <a:endParaRPr kumimoji="1" lang="ja-JP" altLang="en-US" dirty="0"/>
          </a:p>
        </p:txBody>
      </p:sp>
      <p:pic>
        <p:nvPicPr>
          <p:cNvPr id="5" name="図 4">
            <a:extLst>
              <a:ext uri="{FF2B5EF4-FFF2-40B4-BE49-F238E27FC236}">
                <a16:creationId xmlns:a16="http://schemas.microsoft.com/office/drawing/2014/main" id="{095F723A-8D38-F62D-6B5B-66D849F7AC7A}"/>
              </a:ext>
            </a:extLst>
          </p:cNvPr>
          <p:cNvPicPr>
            <a:picLocks noChangeAspect="1"/>
          </p:cNvPicPr>
          <p:nvPr/>
        </p:nvPicPr>
        <p:blipFill>
          <a:blip r:embed="rId3"/>
          <a:stretch>
            <a:fillRect/>
          </a:stretch>
        </p:blipFill>
        <p:spPr>
          <a:xfrm>
            <a:off x="838200" y="2819758"/>
            <a:ext cx="6481572" cy="2738204"/>
          </a:xfrm>
          <a:prstGeom prst="rect">
            <a:avLst/>
          </a:prstGeom>
        </p:spPr>
      </p:pic>
      <p:pic>
        <p:nvPicPr>
          <p:cNvPr id="7" name="図 6">
            <a:extLst>
              <a:ext uri="{FF2B5EF4-FFF2-40B4-BE49-F238E27FC236}">
                <a16:creationId xmlns:a16="http://schemas.microsoft.com/office/drawing/2014/main" id="{8FEFDB2F-65C4-A6E4-9A2D-283F78C81FBF}"/>
              </a:ext>
            </a:extLst>
          </p:cNvPr>
          <p:cNvPicPr>
            <a:picLocks noChangeAspect="1"/>
          </p:cNvPicPr>
          <p:nvPr/>
        </p:nvPicPr>
        <p:blipFill>
          <a:blip r:embed="rId4"/>
          <a:stretch>
            <a:fillRect/>
          </a:stretch>
        </p:blipFill>
        <p:spPr>
          <a:xfrm>
            <a:off x="7766667" y="4891119"/>
            <a:ext cx="4286848" cy="666843"/>
          </a:xfrm>
          <a:prstGeom prst="rect">
            <a:avLst/>
          </a:prstGeom>
        </p:spPr>
      </p:pic>
      <p:cxnSp>
        <p:nvCxnSpPr>
          <p:cNvPr id="9" name="コネクタ: カギ線 8">
            <a:extLst>
              <a:ext uri="{FF2B5EF4-FFF2-40B4-BE49-F238E27FC236}">
                <a16:creationId xmlns:a16="http://schemas.microsoft.com/office/drawing/2014/main" id="{F4B11E3A-AE26-B9E3-F356-B3F845CCFDDB}"/>
              </a:ext>
            </a:extLst>
          </p:cNvPr>
          <p:cNvCxnSpPr>
            <a:stCxn id="5" idx="2"/>
            <a:endCxn id="7" idx="0"/>
          </p:cNvCxnSpPr>
          <p:nvPr/>
        </p:nvCxnSpPr>
        <p:spPr>
          <a:xfrm rot="5400000" flipH="1" flipV="1">
            <a:off x="6661116" y="2308988"/>
            <a:ext cx="666843" cy="5831105"/>
          </a:xfrm>
          <a:prstGeom prst="bentConnector5">
            <a:avLst>
              <a:gd name="adj1" fmla="val -34281"/>
              <a:gd name="adj2" fmla="val 59410"/>
              <a:gd name="adj3" fmla="val 13428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44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D2210-020A-5BDA-68C9-BC5EED247FC4}"/>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B2DDEF26-F57A-C012-9D69-217D5FDAEB46}"/>
              </a:ext>
            </a:extLst>
          </p:cNvPr>
          <p:cNvSpPr>
            <a:spLocks noGrp="1"/>
          </p:cNvSpPr>
          <p:nvPr>
            <p:ph idx="1"/>
          </p:nvPr>
        </p:nvSpPr>
        <p:spPr/>
        <p:txBody>
          <a:bodyPr/>
          <a:lstStyle/>
          <a:p>
            <a:r>
              <a:rPr kumimoji="1" lang="ja-JP" altLang="en-US" dirty="0"/>
              <a:t>二次方程式の解を出力するサービス</a:t>
            </a:r>
            <a:r>
              <a:rPr kumimoji="1" lang="en-US" altLang="ja-JP" dirty="0"/>
              <a:t>(</a:t>
            </a:r>
            <a:r>
              <a:rPr kumimoji="1" lang="ja-JP" altLang="en-US" dirty="0"/>
              <a:t>サーバ</a:t>
            </a:r>
            <a:r>
              <a:rPr kumimoji="1" lang="en-US" altLang="ja-JP" dirty="0"/>
              <a:t>)</a:t>
            </a:r>
          </a:p>
          <a:p>
            <a:pPr marL="0" indent="0">
              <a:buNone/>
            </a:pPr>
            <a:r>
              <a:rPr kumimoji="1" lang="ja-JP" altLang="en-US" dirty="0"/>
              <a:t>解の計算</a:t>
            </a:r>
          </a:p>
        </p:txBody>
      </p:sp>
      <p:pic>
        <p:nvPicPr>
          <p:cNvPr id="5" name="図 4">
            <a:extLst>
              <a:ext uri="{FF2B5EF4-FFF2-40B4-BE49-F238E27FC236}">
                <a16:creationId xmlns:a16="http://schemas.microsoft.com/office/drawing/2014/main" id="{C1A2BF70-DC37-82CB-6C75-FDA8C8F0AB3F}"/>
              </a:ext>
            </a:extLst>
          </p:cNvPr>
          <p:cNvPicPr>
            <a:picLocks noChangeAspect="1"/>
          </p:cNvPicPr>
          <p:nvPr/>
        </p:nvPicPr>
        <p:blipFill>
          <a:blip r:embed="rId3"/>
          <a:stretch>
            <a:fillRect/>
          </a:stretch>
        </p:blipFill>
        <p:spPr>
          <a:xfrm>
            <a:off x="3049587" y="2693291"/>
            <a:ext cx="6092825" cy="4093148"/>
          </a:xfrm>
          <a:prstGeom prst="rect">
            <a:avLst/>
          </a:prstGeom>
        </p:spPr>
      </p:pic>
    </p:spTree>
    <p:extLst>
      <p:ext uri="{BB962C8B-B14F-4D97-AF65-F5344CB8AC3E}">
        <p14:creationId xmlns:p14="http://schemas.microsoft.com/office/powerpoint/2010/main" val="32192772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18475A-2F97-33D5-8EBE-B73A36F5A4B4}"/>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91DAC200-A253-8808-94C0-7D83D57F14CC}"/>
              </a:ext>
            </a:extLst>
          </p:cNvPr>
          <p:cNvSpPr>
            <a:spLocks noGrp="1"/>
          </p:cNvSpPr>
          <p:nvPr>
            <p:ph idx="1"/>
          </p:nvPr>
        </p:nvSpPr>
        <p:spPr/>
        <p:txBody>
          <a:bodyPr/>
          <a:lstStyle/>
          <a:p>
            <a:r>
              <a:rPr kumimoji="1" lang="ja-JP" altLang="en-US" dirty="0"/>
              <a:t>二次方程式の解を出力するサービス</a:t>
            </a:r>
            <a:r>
              <a:rPr kumimoji="1" lang="en-US" altLang="ja-JP" dirty="0"/>
              <a:t>(</a:t>
            </a:r>
            <a:r>
              <a:rPr kumimoji="1" lang="ja-JP" altLang="en-US" dirty="0"/>
              <a:t>ブラウザ画面</a:t>
            </a:r>
            <a:r>
              <a:rPr kumimoji="1" lang="en-US" altLang="ja-JP" dirty="0"/>
              <a:t>)</a:t>
            </a:r>
          </a:p>
          <a:p>
            <a:pPr marL="0" indent="0">
              <a:buNone/>
            </a:pPr>
            <a:endParaRPr kumimoji="1" lang="ja-JP" altLang="en-US" dirty="0"/>
          </a:p>
        </p:txBody>
      </p:sp>
      <p:pic>
        <p:nvPicPr>
          <p:cNvPr id="5" name="図 4">
            <a:extLst>
              <a:ext uri="{FF2B5EF4-FFF2-40B4-BE49-F238E27FC236}">
                <a16:creationId xmlns:a16="http://schemas.microsoft.com/office/drawing/2014/main" id="{3534F496-A55C-03F9-D637-AA9956579E96}"/>
              </a:ext>
            </a:extLst>
          </p:cNvPr>
          <p:cNvPicPr>
            <a:picLocks noChangeAspect="1"/>
          </p:cNvPicPr>
          <p:nvPr/>
        </p:nvPicPr>
        <p:blipFill>
          <a:blip r:embed="rId3"/>
          <a:stretch>
            <a:fillRect/>
          </a:stretch>
        </p:blipFill>
        <p:spPr>
          <a:xfrm>
            <a:off x="838200" y="2215107"/>
            <a:ext cx="4397734" cy="2280983"/>
          </a:xfrm>
          <a:prstGeom prst="rect">
            <a:avLst/>
          </a:prstGeom>
        </p:spPr>
      </p:pic>
      <p:pic>
        <p:nvPicPr>
          <p:cNvPr id="7" name="図 6">
            <a:extLst>
              <a:ext uri="{FF2B5EF4-FFF2-40B4-BE49-F238E27FC236}">
                <a16:creationId xmlns:a16="http://schemas.microsoft.com/office/drawing/2014/main" id="{33A4A8FA-8555-A726-0111-6253FDEF1BE0}"/>
              </a:ext>
            </a:extLst>
          </p:cNvPr>
          <p:cNvPicPr>
            <a:picLocks noChangeAspect="1"/>
          </p:cNvPicPr>
          <p:nvPr/>
        </p:nvPicPr>
        <p:blipFill>
          <a:blip r:embed="rId4"/>
          <a:stretch>
            <a:fillRect/>
          </a:stretch>
        </p:blipFill>
        <p:spPr>
          <a:xfrm>
            <a:off x="5927035" y="2215107"/>
            <a:ext cx="4397734" cy="1553012"/>
          </a:xfrm>
          <a:prstGeom prst="rect">
            <a:avLst/>
          </a:prstGeom>
        </p:spPr>
      </p:pic>
      <p:pic>
        <p:nvPicPr>
          <p:cNvPr id="9" name="図 8">
            <a:extLst>
              <a:ext uri="{FF2B5EF4-FFF2-40B4-BE49-F238E27FC236}">
                <a16:creationId xmlns:a16="http://schemas.microsoft.com/office/drawing/2014/main" id="{8D91C67F-9750-1436-09B1-FC50945B9C10}"/>
              </a:ext>
            </a:extLst>
          </p:cNvPr>
          <p:cNvPicPr>
            <a:picLocks noChangeAspect="1"/>
          </p:cNvPicPr>
          <p:nvPr/>
        </p:nvPicPr>
        <p:blipFill>
          <a:blip r:embed="rId5"/>
          <a:stretch>
            <a:fillRect/>
          </a:stretch>
        </p:blipFill>
        <p:spPr>
          <a:xfrm>
            <a:off x="838200" y="4781148"/>
            <a:ext cx="4397734" cy="1716551"/>
          </a:xfrm>
          <a:prstGeom prst="rect">
            <a:avLst/>
          </a:prstGeom>
        </p:spPr>
      </p:pic>
      <p:pic>
        <p:nvPicPr>
          <p:cNvPr id="11" name="図 10">
            <a:extLst>
              <a:ext uri="{FF2B5EF4-FFF2-40B4-BE49-F238E27FC236}">
                <a16:creationId xmlns:a16="http://schemas.microsoft.com/office/drawing/2014/main" id="{F06756F8-EDC7-0053-5EF0-219552E69779}"/>
              </a:ext>
            </a:extLst>
          </p:cNvPr>
          <p:cNvPicPr>
            <a:picLocks noChangeAspect="1"/>
          </p:cNvPicPr>
          <p:nvPr/>
        </p:nvPicPr>
        <p:blipFill>
          <a:blip r:embed="rId6"/>
          <a:stretch>
            <a:fillRect/>
          </a:stretch>
        </p:blipFill>
        <p:spPr>
          <a:xfrm>
            <a:off x="5927035" y="4773734"/>
            <a:ext cx="4399084" cy="1723965"/>
          </a:xfrm>
          <a:prstGeom prst="rect">
            <a:avLst/>
          </a:prstGeom>
        </p:spPr>
      </p:pic>
      <p:sp>
        <p:nvSpPr>
          <p:cNvPr id="13" name="テキスト ボックス 12">
            <a:extLst>
              <a:ext uri="{FF2B5EF4-FFF2-40B4-BE49-F238E27FC236}">
                <a16:creationId xmlns:a16="http://schemas.microsoft.com/office/drawing/2014/main" id="{EC8607B8-5323-FDDD-CB70-6568E1E71619}"/>
              </a:ext>
            </a:extLst>
          </p:cNvPr>
          <p:cNvSpPr txBox="1"/>
          <p:nvPr/>
        </p:nvSpPr>
        <p:spPr>
          <a:xfrm>
            <a:off x="2425147" y="4404402"/>
            <a:ext cx="1107996" cy="369332"/>
          </a:xfrm>
          <a:prstGeom prst="rect">
            <a:avLst/>
          </a:prstGeom>
          <a:noFill/>
        </p:spPr>
        <p:txBody>
          <a:bodyPr wrap="none" rtlCol="0">
            <a:spAutoFit/>
          </a:bodyPr>
          <a:lstStyle/>
          <a:p>
            <a:r>
              <a:rPr kumimoji="1" lang="ja-JP" altLang="en-US" dirty="0"/>
              <a:t>入力画面</a:t>
            </a:r>
          </a:p>
        </p:txBody>
      </p:sp>
      <p:sp>
        <p:nvSpPr>
          <p:cNvPr id="14" name="テキスト ボックス 13">
            <a:extLst>
              <a:ext uri="{FF2B5EF4-FFF2-40B4-BE49-F238E27FC236}">
                <a16:creationId xmlns:a16="http://schemas.microsoft.com/office/drawing/2014/main" id="{9D2C57C2-8185-A88D-C8C4-D7DAABAAF049}"/>
              </a:ext>
            </a:extLst>
          </p:cNvPr>
          <p:cNvSpPr txBox="1"/>
          <p:nvPr/>
        </p:nvSpPr>
        <p:spPr>
          <a:xfrm>
            <a:off x="6526746" y="4404402"/>
            <a:ext cx="3198311" cy="369332"/>
          </a:xfrm>
          <a:prstGeom prst="rect">
            <a:avLst/>
          </a:prstGeom>
          <a:noFill/>
        </p:spPr>
        <p:txBody>
          <a:bodyPr wrap="none" rtlCol="0">
            <a:spAutoFit/>
          </a:bodyPr>
          <a:lstStyle/>
          <a:p>
            <a:r>
              <a:rPr lang="en-US" altLang="ja-JP" dirty="0"/>
              <a:t>a</a:t>
            </a:r>
            <a:r>
              <a:rPr kumimoji="1" lang="en-US" altLang="ja-JP" dirty="0"/>
              <a:t>=1 b=2 c=1</a:t>
            </a:r>
            <a:r>
              <a:rPr lang="ja-JP" altLang="en-US" dirty="0"/>
              <a:t>で入力した場合</a:t>
            </a:r>
            <a:endParaRPr kumimoji="1" lang="ja-JP" altLang="en-US" dirty="0"/>
          </a:p>
        </p:txBody>
      </p:sp>
      <p:sp>
        <p:nvSpPr>
          <p:cNvPr id="15" name="テキスト ボックス 14">
            <a:extLst>
              <a:ext uri="{FF2B5EF4-FFF2-40B4-BE49-F238E27FC236}">
                <a16:creationId xmlns:a16="http://schemas.microsoft.com/office/drawing/2014/main" id="{09088A58-F941-D2C4-7648-D494A9B29856}"/>
              </a:ext>
            </a:extLst>
          </p:cNvPr>
          <p:cNvSpPr txBox="1"/>
          <p:nvPr/>
        </p:nvSpPr>
        <p:spPr>
          <a:xfrm>
            <a:off x="6475449" y="6456476"/>
            <a:ext cx="3300904" cy="369332"/>
          </a:xfrm>
          <a:prstGeom prst="rect">
            <a:avLst/>
          </a:prstGeom>
          <a:noFill/>
        </p:spPr>
        <p:txBody>
          <a:bodyPr wrap="none" rtlCol="0">
            <a:spAutoFit/>
          </a:bodyPr>
          <a:lstStyle/>
          <a:p>
            <a:r>
              <a:rPr lang="en-US" altLang="ja-JP" dirty="0"/>
              <a:t>a</a:t>
            </a:r>
            <a:r>
              <a:rPr kumimoji="1" lang="en-US" altLang="ja-JP" dirty="0"/>
              <a:t>=1 b=1 c=1</a:t>
            </a:r>
            <a:r>
              <a:rPr lang="ja-JP" altLang="en-US" dirty="0"/>
              <a:t>で入力した場合</a:t>
            </a:r>
            <a:endParaRPr kumimoji="1" lang="ja-JP" altLang="en-US" dirty="0"/>
          </a:p>
        </p:txBody>
      </p:sp>
      <p:sp>
        <p:nvSpPr>
          <p:cNvPr id="16" name="テキスト ボックス 15">
            <a:extLst>
              <a:ext uri="{FF2B5EF4-FFF2-40B4-BE49-F238E27FC236}">
                <a16:creationId xmlns:a16="http://schemas.microsoft.com/office/drawing/2014/main" id="{EF153D61-B213-4173-A209-26545F78DE36}"/>
              </a:ext>
            </a:extLst>
          </p:cNvPr>
          <p:cNvSpPr txBox="1"/>
          <p:nvPr/>
        </p:nvSpPr>
        <p:spPr>
          <a:xfrm>
            <a:off x="1328693" y="6456476"/>
            <a:ext cx="3300904" cy="369332"/>
          </a:xfrm>
          <a:prstGeom prst="rect">
            <a:avLst/>
          </a:prstGeom>
          <a:noFill/>
        </p:spPr>
        <p:txBody>
          <a:bodyPr wrap="none" rtlCol="0">
            <a:spAutoFit/>
          </a:bodyPr>
          <a:lstStyle/>
          <a:p>
            <a:r>
              <a:rPr lang="en-US" altLang="ja-JP" dirty="0"/>
              <a:t>a</a:t>
            </a:r>
            <a:r>
              <a:rPr kumimoji="1" lang="en-US" altLang="ja-JP" dirty="0"/>
              <a:t>=1 b=3 c=2</a:t>
            </a:r>
            <a:r>
              <a:rPr lang="ja-JP" altLang="en-US" dirty="0"/>
              <a:t>で入力した場合</a:t>
            </a:r>
            <a:endParaRPr kumimoji="1" lang="ja-JP" altLang="en-US" dirty="0"/>
          </a:p>
        </p:txBody>
      </p:sp>
    </p:spTree>
    <p:extLst>
      <p:ext uri="{BB962C8B-B14F-4D97-AF65-F5344CB8AC3E}">
        <p14:creationId xmlns:p14="http://schemas.microsoft.com/office/powerpoint/2010/main" val="5596942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E48C2D-FF85-277B-879A-5C790410E9D6}"/>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D3AD0ADF-9E2E-3215-8201-1454B6EB9A41}"/>
              </a:ext>
            </a:extLst>
          </p:cNvPr>
          <p:cNvSpPr>
            <a:spLocks noGrp="1"/>
          </p:cNvSpPr>
          <p:nvPr>
            <p:ph idx="1"/>
          </p:nvPr>
        </p:nvSpPr>
        <p:spPr>
          <a:xfrm>
            <a:off x="838200" y="1833576"/>
            <a:ext cx="10515600" cy="4351338"/>
          </a:xfrm>
        </p:spPr>
        <p:txBody>
          <a:bodyPr/>
          <a:lstStyle/>
          <a:p>
            <a:r>
              <a:rPr kumimoji="1" lang="ja-JP" altLang="en-US" dirty="0"/>
              <a:t>二次方程式の解を出力するサービス</a:t>
            </a:r>
            <a:r>
              <a:rPr kumimoji="1" lang="en-US" altLang="ja-JP" dirty="0"/>
              <a:t>(</a:t>
            </a:r>
            <a:r>
              <a:rPr kumimoji="1" lang="ja-JP" altLang="en-US" dirty="0"/>
              <a:t>ブラウザ画面</a:t>
            </a:r>
            <a:r>
              <a:rPr kumimoji="1" lang="en-US" altLang="ja-JP" dirty="0"/>
              <a:t>)</a:t>
            </a:r>
            <a:endParaRPr kumimoji="1" lang="ja-JP" altLang="en-US" dirty="0"/>
          </a:p>
        </p:txBody>
      </p:sp>
      <p:pic>
        <p:nvPicPr>
          <p:cNvPr id="5" name="図 4">
            <a:extLst>
              <a:ext uri="{FF2B5EF4-FFF2-40B4-BE49-F238E27FC236}">
                <a16:creationId xmlns:a16="http://schemas.microsoft.com/office/drawing/2014/main" id="{68CB5257-2043-23B8-5A98-F3FEC415C557}"/>
              </a:ext>
            </a:extLst>
          </p:cNvPr>
          <p:cNvPicPr>
            <a:picLocks noChangeAspect="1"/>
          </p:cNvPicPr>
          <p:nvPr/>
        </p:nvPicPr>
        <p:blipFill>
          <a:blip r:embed="rId3"/>
          <a:stretch>
            <a:fillRect/>
          </a:stretch>
        </p:blipFill>
        <p:spPr>
          <a:xfrm>
            <a:off x="773717" y="2324660"/>
            <a:ext cx="5044502" cy="2024703"/>
          </a:xfrm>
          <a:prstGeom prst="rect">
            <a:avLst/>
          </a:prstGeom>
        </p:spPr>
      </p:pic>
      <p:sp>
        <p:nvSpPr>
          <p:cNvPr id="6" name="テキスト ボックス 5">
            <a:extLst>
              <a:ext uri="{FF2B5EF4-FFF2-40B4-BE49-F238E27FC236}">
                <a16:creationId xmlns:a16="http://schemas.microsoft.com/office/drawing/2014/main" id="{B3F1568A-4E91-78C8-D753-E4DA893C259F}"/>
              </a:ext>
            </a:extLst>
          </p:cNvPr>
          <p:cNvSpPr txBox="1"/>
          <p:nvPr/>
        </p:nvSpPr>
        <p:spPr>
          <a:xfrm>
            <a:off x="1934056" y="4349363"/>
            <a:ext cx="2723823" cy="369332"/>
          </a:xfrm>
          <a:prstGeom prst="rect">
            <a:avLst/>
          </a:prstGeom>
          <a:noFill/>
        </p:spPr>
        <p:txBody>
          <a:bodyPr wrap="none" rtlCol="0">
            <a:spAutoFit/>
          </a:bodyPr>
          <a:lstStyle/>
          <a:p>
            <a:r>
              <a:rPr kumimoji="1" lang="en-US" altLang="ja-JP" dirty="0"/>
              <a:t>b</a:t>
            </a:r>
            <a:r>
              <a:rPr kumimoji="1" lang="ja-JP" altLang="en-US" dirty="0"/>
              <a:t>を入力しなかった場合</a:t>
            </a:r>
          </a:p>
        </p:txBody>
      </p:sp>
      <p:pic>
        <p:nvPicPr>
          <p:cNvPr id="8" name="図 7">
            <a:extLst>
              <a:ext uri="{FF2B5EF4-FFF2-40B4-BE49-F238E27FC236}">
                <a16:creationId xmlns:a16="http://schemas.microsoft.com/office/drawing/2014/main" id="{C2010A00-4918-7397-160E-306583FA6B26}"/>
              </a:ext>
            </a:extLst>
          </p:cNvPr>
          <p:cNvPicPr>
            <a:picLocks noChangeAspect="1"/>
          </p:cNvPicPr>
          <p:nvPr/>
        </p:nvPicPr>
        <p:blipFill>
          <a:blip r:embed="rId4"/>
          <a:stretch>
            <a:fillRect/>
          </a:stretch>
        </p:blipFill>
        <p:spPr>
          <a:xfrm>
            <a:off x="6373783" y="2321936"/>
            <a:ext cx="4791039" cy="2027427"/>
          </a:xfrm>
          <a:prstGeom prst="rect">
            <a:avLst/>
          </a:prstGeom>
        </p:spPr>
      </p:pic>
      <p:sp>
        <p:nvSpPr>
          <p:cNvPr id="9" name="テキスト ボックス 8">
            <a:extLst>
              <a:ext uri="{FF2B5EF4-FFF2-40B4-BE49-F238E27FC236}">
                <a16:creationId xmlns:a16="http://schemas.microsoft.com/office/drawing/2014/main" id="{3416D198-1F0E-4D56-9BE5-6B4D616E519D}"/>
              </a:ext>
            </a:extLst>
          </p:cNvPr>
          <p:cNvSpPr txBox="1"/>
          <p:nvPr/>
        </p:nvSpPr>
        <p:spPr>
          <a:xfrm>
            <a:off x="7455481" y="4349363"/>
            <a:ext cx="2627642" cy="369332"/>
          </a:xfrm>
          <a:prstGeom prst="rect">
            <a:avLst/>
          </a:prstGeom>
          <a:noFill/>
        </p:spPr>
        <p:txBody>
          <a:bodyPr wrap="none" rtlCol="0">
            <a:spAutoFit/>
          </a:bodyPr>
          <a:lstStyle/>
          <a:p>
            <a:r>
              <a:rPr lang="en-US" altLang="ja-JP" dirty="0"/>
              <a:t>URL</a:t>
            </a:r>
            <a:r>
              <a:rPr lang="ja-JP" altLang="en-US" dirty="0"/>
              <a:t>から</a:t>
            </a:r>
            <a:r>
              <a:rPr lang="en-US" altLang="ja-JP" dirty="0"/>
              <a:t>b</a:t>
            </a:r>
            <a:r>
              <a:rPr lang="ja-JP" altLang="en-US" dirty="0"/>
              <a:t>を消した場合</a:t>
            </a:r>
            <a:endParaRPr kumimoji="1" lang="ja-JP" altLang="en-US" dirty="0"/>
          </a:p>
        </p:txBody>
      </p:sp>
    </p:spTree>
    <p:extLst>
      <p:ext uri="{BB962C8B-B14F-4D97-AF65-F5344CB8AC3E}">
        <p14:creationId xmlns:p14="http://schemas.microsoft.com/office/powerpoint/2010/main" val="11313828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9C9D3-D96A-4BAB-8876-EED333D99754}"/>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146ACC35-53C6-404F-A9CD-12A18C70F1A1}"/>
              </a:ext>
            </a:extLst>
          </p:cNvPr>
          <p:cNvSpPr>
            <a:spLocks noGrp="1"/>
          </p:cNvSpPr>
          <p:nvPr>
            <p:ph idx="1"/>
          </p:nvPr>
        </p:nvSpPr>
        <p:spPr>
          <a:xfrm>
            <a:off x="548641" y="1825624"/>
            <a:ext cx="10933042" cy="5032375"/>
          </a:xfrm>
        </p:spPr>
        <p:txBody>
          <a:bodyPr>
            <a:normAutofit/>
          </a:bodyPr>
          <a:lstStyle/>
          <a:p>
            <a:r>
              <a:rPr kumimoji="1" lang="en-US" altLang="ja-JP" dirty="0"/>
              <a:t>GET</a:t>
            </a:r>
            <a:r>
              <a:rPr kumimoji="1" lang="ja-JP" altLang="en-US" dirty="0"/>
              <a:t>は「取得」が目的で、</a:t>
            </a:r>
            <a:r>
              <a:rPr kumimoji="1" lang="en-US" altLang="ja-JP" dirty="0"/>
              <a:t>POST</a:t>
            </a:r>
            <a:r>
              <a:rPr kumimoji="1" lang="ja-JP" altLang="en-US" dirty="0"/>
              <a:t>は主に「追加」が目的</a:t>
            </a:r>
            <a:endParaRPr kumimoji="1" lang="en-US" altLang="ja-JP" dirty="0"/>
          </a:p>
          <a:p>
            <a:r>
              <a:rPr kumimoji="1" lang="ja-JP" altLang="en-US" dirty="0"/>
              <a:t>データ送信では</a:t>
            </a:r>
            <a:r>
              <a:rPr kumimoji="1" lang="en-US" altLang="ja-JP" dirty="0"/>
              <a:t>FORM</a:t>
            </a:r>
            <a:r>
              <a:rPr kumimoji="1" lang="ja-JP" altLang="en-US" dirty="0"/>
              <a:t>タグで囲い</a:t>
            </a:r>
            <a:r>
              <a:rPr kumimoji="1" lang="en-US" altLang="ja-JP" dirty="0"/>
              <a:t>GET</a:t>
            </a:r>
            <a:r>
              <a:rPr kumimoji="1" lang="ja-JP" altLang="en-US" dirty="0"/>
              <a:t>と</a:t>
            </a:r>
            <a:r>
              <a:rPr kumimoji="1" lang="en-US" altLang="ja-JP" dirty="0"/>
              <a:t>POST</a:t>
            </a:r>
            <a:r>
              <a:rPr kumimoji="1" lang="ja-JP" altLang="en-US" dirty="0"/>
              <a:t>および送信先を記述</a:t>
            </a:r>
            <a:endParaRPr kumimoji="1" lang="en-US" altLang="ja-JP" dirty="0"/>
          </a:p>
          <a:p>
            <a:r>
              <a:rPr lang="en-US" altLang="ja-JP" dirty="0"/>
              <a:t>GET</a:t>
            </a:r>
            <a:r>
              <a:rPr lang="ja-JP" altLang="en-US" dirty="0"/>
              <a:t>と</a:t>
            </a:r>
            <a:r>
              <a:rPr lang="en-US" altLang="ja-JP" dirty="0"/>
              <a:t>POST</a:t>
            </a:r>
            <a:r>
              <a:rPr lang="ja-JP" altLang="en-US" dirty="0"/>
              <a:t>ではデータの受け取り方が違う</a:t>
            </a:r>
            <a:endParaRPr lang="en-US" altLang="ja-JP" dirty="0"/>
          </a:p>
          <a:p>
            <a:r>
              <a:rPr kumimoji="1" lang="ja-JP" altLang="en-US" dirty="0"/>
              <a:t>チェックボックスはリスト</a:t>
            </a:r>
            <a:r>
              <a:rPr kumimoji="1" lang="en-US" altLang="ja-JP" dirty="0"/>
              <a:t>(</a:t>
            </a:r>
            <a:r>
              <a:rPr kumimoji="1" lang="ja-JP" altLang="en-US" dirty="0"/>
              <a:t>配列</a:t>
            </a:r>
            <a:r>
              <a:rPr kumimoji="1" lang="en-US" altLang="ja-JP" dirty="0"/>
              <a:t>)</a:t>
            </a:r>
            <a:r>
              <a:rPr kumimoji="1" lang="ja-JP" altLang="en-US" dirty="0"/>
              <a:t>で受け取る</a:t>
            </a:r>
            <a:endParaRPr kumimoji="1" lang="en-US" altLang="ja-JP" dirty="0"/>
          </a:p>
          <a:p>
            <a:r>
              <a:rPr lang="en-US" altLang="ja-JP" dirty="0" err="1"/>
              <a:t>textarea</a:t>
            </a:r>
            <a:r>
              <a:rPr lang="ja-JP" altLang="en-US" dirty="0"/>
              <a:t>と</a:t>
            </a:r>
            <a:r>
              <a:rPr lang="en-US" altLang="ja-JP" dirty="0"/>
              <a:t>pre</a:t>
            </a:r>
            <a:r>
              <a:rPr lang="ja-JP" altLang="en-US" dirty="0"/>
              <a:t>タグで複数行のテキストを送れる</a:t>
            </a:r>
            <a:endParaRPr lang="en-US" altLang="ja-JP" dirty="0"/>
          </a:p>
          <a:p>
            <a:r>
              <a:rPr lang="en-US" altLang="ja-JP" dirty="0"/>
              <a:t>i</a:t>
            </a:r>
            <a:r>
              <a:rPr kumimoji="1" lang="en-US" altLang="ja-JP" dirty="0"/>
              <a:t>nput</a:t>
            </a:r>
            <a:r>
              <a:rPr kumimoji="1" lang="ja-JP" altLang="en-US" dirty="0"/>
              <a:t>タグの</a:t>
            </a:r>
            <a:r>
              <a:rPr kumimoji="1" lang="en-US" altLang="ja-JP" dirty="0"/>
              <a:t>type</a:t>
            </a:r>
            <a:r>
              <a:rPr kumimoji="1" lang="ja-JP" altLang="en-US" dirty="0"/>
              <a:t>を指定して送信内容を制限できる</a:t>
            </a:r>
            <a:endParaRPr kumimoji="1" lang="en-US" altLang="ja-JP" dirty="0"/>
          </a:p>
          <a:p>
            <a:r>
              <a:rPr lang="en-US" altLang="ja-JP" dirty="0"/>
              <a:t>GET</a:t>
            </a:r>
            <a:r>
              <a:rPr lang="ja-JP" altLang="en-US" dirty="0"/>
              <a:t>であれば問題なく更新できる</a:t>
            </a:r>
            <a:endParaRPr lang="en-US" altLang="ja-JP" dirty="0"/>
          </a:p>
          <a:p>
            <a:r>
              <a:rPr kumimoji="1" lang="ja-JP" altLang="en-US" dirty="0"/>
              <a:t>データを必ず受け取る訳でない場合は分岐処理をする</a:t>
            </a:r>
            <a:endParaRPr kumimoji="1" lang="en-US" altLang="ja-JP" dirty="0"/>
          </a:p>
          <a:p>
            <a:r>
              <a:rPr lang="ja-JP" altLang="en-US" dirty="0"/>
              <a:t>ファイル送信には</a:t>
            </a:r>
            <a:r>
              <a:rPr lang="en-US" altLang="ja-JP" dirty="0"/>
              <a:t>POST</a:t>
            </a:r>
            <a:r>
              <a:rPr lang="ja-JP" altLang="en-US" dirty="0"/>
              <a:t>を用いる</a:t>
            </a:r>
            <a:endParaRPr kumimoji="1" lang="en-US" altLang="ja-JP" dirty="0"/>
          </a:p>
          <a:p>
            <a:endParaRPr kumimoji="1" lang="ja-JP" altLang="en-US" dirty="0"/>
          </a:p>
        </p:txBody>
      </p:sp>
    </p:spTree>
    <p:extLst>
      <p:ext uri="{BB962C8B-B14F-4D97-AF65-F5344CB8AC3E}">
        <p14:creationId xmlns:p14="http://schemas.microsoft.com/office/powerpoint/2010/main" val="370821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5BBDCC-E3FF-42B0-936D-8AF39597BB37}"/>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の違い</a:t>
            </a:r>
          </a:p>
        </p:txBody>
      </p:sp>
      <p:sp>
        <p:nvSpPr>
          <p:cNvPr id="3" name="コンテンツ プレースホルダー 2">
            <a:extLst>
              <a:ext uri="{FF2B5EF4-FFF2-40B4-BE49-F238E27FC236}">
                <a16:creationId xmlns:a16="http://schemas.microsoft.com/office/drawing/2014/main" id="{BC198332-B459-44F4-8D07-643CB252D6A2}"/>
              </a:ext>
            </a:extLst>
          </p:cNvPr>
          <p:cNvSpPr>
            <a:spLocks noGrp="1"/>
          </p:cNvSpPr>
          <p:nvPr>
            <p:ph idx="1"/>
          </p:nvPr>
        </p:nvSpPr>
        <p:spPr/>
        <p:txBody>
          <a:bodyPr/>
          <a:lstStyle/>
          <a:p>
            <a:r>
              <a:rPr lang="ja-JP" altLang="en-US" dirty="0"/>
              <a:t>データ容量の違い</a:t>
            </a:r>
            <a:endParaRPr kumimoji="1" lang="en-US" altLang="ja-JP" dirty="0"/>
          </a:p>
          <a:p>
            <a:pPr>
              <a:buFont typeface="Wingdings" panose="05000000000000000000" pitchFamily="2" charset="2"/>
              <a:buChar char="Ø"/>
            </a:pPr>
            <a:r>
              <a:rPr kumimoji="1" lang="en-US" altLang="ja-JP" dirty="0"/>
              <a:t>GET</a:t>
            </a:r>
          </a:p>
          <a:p>
            <a:pPr marL="0" indent="0">
              <a:buNone/>
            </a:pPr>
            <a:r>
              <a:rPr lang="ja-JP" altLang="en-US" dirty="0"/>
              <a:t>ブラウザで使える</a:t>
            </a:r>
            <a:r>
              <a:rPr lang="en-US" altLang="ja-JP" dirty="0"/>
              <a:t>URL</a:t>
            </a:r>
            <a:r>
              <a:rPr lang="ja-JP" altLang="en-US" dirty="0"/>
              <a:t>の長さと「</a:t>
            </a:r>
            <a:r>
              <a:rPr lang="en-US" altLang="ja-JP" dirty="0"/>
              <a:t>?</a:t>
            </a:r>
            <a:r>
              <a:rPr lang="ja-JP" altLang="en-US" dirty="0"/>
              <a:t>」までの文字列の長さによる</a:t>
            </a: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r>
              <a:rPr kumimoji="1" lang="en-US" altLang="ja-JP" dirty="0"/>
              <a:t>POST</a:t>
            </a:r>
          </a:p>
          <a:p>
            <a:pPr marL="0" indent="0">
              <a:buNone/>
            </a:pPr>
            <a:r>
              <a:rPr kumimoji="1" lang="en-US" altLang="ja-JP" dirty="0"/>
              <a:t>GET</a:t>
            </a:r>
            <a:r>
              <a:rPr kumimoji="1" lang="ja-JP" altLang="en-US" dirty="0"/>
              <a:t>と比較して大容量に対応</a:t>
            </a:r>
          </a:p>
        </p:txBody>
      </p:sp>
    </p:spTree>
    <p:extLst>
      <p:ext uri="{BB962C8B-B14F-4D97-AF65-F5344CB8AC3E}">
        <p14:creationId xmlns:p14="http://schemas.microsoft.com/office/powerpoint/2010/main" val="60645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28C026-D304-4082-BE53-146D56F30B5C}"/>
              </a:ext>
            </a:extLst>
          </p:cNvPr>
          <p:cNvSpPr>
            <a:spLocks noGrp="1"/>
          </p:cNvSpPr>
          <p:nvPr>
            <p:ph type="title"/>
          </p:nvPr>
        </p:nvSpPr>
        <p:spPr/>
        <p:txBody>
          <a:bodyPr/>
          <a:lstStyle/>
          <a:p>
            <a:r>
              <a:rPr kumimoji="1" lang="en-US" altLang="ja-JP" dirty="0"/>
              <a:t>FORM</a:t>
            </a:r>
            <a:r>
              <a:rPr kumimoji="1" lang="ja-JP" altLang="en-US" dirty="0"/>
              <a:t>タグ</a:t>
            </a:r>
          </a:p>
        </p:txBody>
      </p:sp>
      <p:sp>
        <p:nvSpPr>
          <p:cNvPr id="3" name="コンテンツ プレースホルダー 2">
            <a:extLst>
              <a:ext uri="{FF2B5EF4-FFF2-40B4-BE49-F238E27FC236}">
                <a16:creationId xmlns:a16="http://schemas.microsoft.com/office/drawing/2014/main" id="{47E0B35F-F894-4BBB-BE82-B0C4785C9BDC}"/>
              </a:ext>
            </a:extLst>
          </p:cNvPr>
          <p:cNvSpPr>
            <a:spLocks noGrp="1"/>
          </p:cNvSpPr>
          <p:nvPr>
            <p:ph idx="1"/>
          </p:nvPr>
        </p:nvSpPr>
        <p:spPr>
          <a:xfrm>
            <a:off x="838200" y="1825624"/>
            <a:ext cx="10515600" cy="5032375"/>
          </a:xfrm>
        </p:spPr>
        <p:txBody>
          <a:bodyPr/>
          <a:lstStyle/>
          <a:p>
            <a:pPr marL="0" indent="0">
              <a:buNone/>
            </a:pPr>
            <a:r>
              <a:rPr kumimoji="1" lang="en-US" altLang="ja-JP" dirty="0"/>
              <a:t>GET</a:t>
            </a:r>
            <a:r>
              <a:rPr kumimoji="1" lang="ja-JP" altLang="en-US" dirty="0"/>
              <a:t>メソッドや</a:t>
            </a:r>
            <a:r>
              <a:rPr kumimoji="1" lang="en-US" altLang="ja-JP" dirty="0"/>
              <a:t>POST</a:t>
            </a:r>
            <a:r>
              <a:rPr kumimoji="1" lang="ja-JP" altLang="en-US" dirty="0"/>
              <a:t>メソッドでデータを送る時に</a:t>
            </a:r>
            <a:r>
              <a:rPr kumimoji="1" lang="en-US" altLang="ja-JP" dirty="0"/>
              <a:t>FORM</a:t>
            </a:r>
            <a:r>
              <a:rPr kumimoji="1" lang="ja-JP" altLang="en-US" dirty="0"/>
              <a:t>タグを用いる。</a:t>
            </a:r>
            <a:endParaRPr kumimoji="1" lang="en-US" altLang="ja-JP" dirty="0"/>
          </a:p>
          <a:p>
            <a:pPr marL="0" indent="0">
              <a:buNone/>
            </a:pPr>
            <a:endParaRPr lang="en-US" altLang="ja-JP" dirty="0"/>
          </a:p>
          <a:p>
            <a:pPr marL="0" indent="0">
              <a:buNone/>
            </a:pPr>
            <a:r>
              <a:rPr kumimoji="1" lang="ja-JP" altLang="en-US" dirty="0"/>
              <a:t>テキストボックスやボタンなどの</a:t>
            </a:r>
            <a:r>
              <a:rPr kumimoji="1" lang="en-US" altLang="ja-JP" dirty="0"/>
              <a:t>GUI</a:t>
            </a:r>
            <a:r>
              <a:rPr kumimoji="1" lang="ja-JP" altLang="en-US" dirty="0"/>
              <a:t>を</a:t>
            </a:r>
            <a:r>
              <a:rPr kumimoji="1" lang="en-US" altLang="ja-JP" dirty="0"/>
              <a:t>FORM</a:t>
            </a:r>
            <a:r>
              <a:rPr lang="ja-JP" altLang="en-US" dirty="0"/>
              <a:t>タグで囲う</a:t>
            </a:r>
            <a:endParaRPr lang="en-US" altLang="ja-JP" dirty="0"/>
          </a:p>
          <a:p>
            <a:pPr marL="0" indent="0">
              <a:buNone/>
            </a:pPr>
            <a:endParaRPr kumimoji="1" lang="en-US" altLang="ja-JP" dirty="0"/>
          </a:p>
          <a:p>
            <a:pPr marL="0" indent="0">
              <a:buNone/>
            </a:pPr>
            <a:r>
              <a:rPr lang="ja-JP" altLang="en-US" dirty="0"/>
              <a:t>「</a:t>
            </a:r>
            <a:r>
              <a:rPr lang="en-US" altLang="ja-JP" dirty="0"/>
              <a:t>method</a:t>
            </a:r>
            <a:r>
              <a:rPr lang="ja-JP" altLang="en-US" dirty="0"/>
              <a:t>」には</a:t>
            </a:r>
            <a:r>
              <a:rPr lang="en-US" altLang="ja-JP" dirty="0"/>
              <a:t>GET</a:t>
            </a:r>
            <a:r>
              <a:rPr lang="ja-JP" altLang="en-US" dirty="0"/>
              <a:t>や</a:t>
            </a:r>
            <a:r>
              <a:rPr lang="en-US" altLang="ja-JP" dirty="0"/>
              <a:t>POST</a:t>
            </a:r>
            <a:r>
              <a:rPr lang="ja-JP" altLang="en-US" dirty="0"/>
              <a:t>等のメソッド名</a:t>
            </a:r>
            <a:endParaRPr lang="en-US" altLang="ja-JP" dirty="0"/>
          </a:p>
          <a:p>
            <a:pPr marL="0" indent="0">
              <a:buNone/>
            </a:pPr>
            <a:endParaRPr kumimoji="1" lang="en-US" altLang="ja-JP" dirty="0"/>
          </a:p>
          <a:p>
            <a:pPr marL="0" indent="0">
              <a:buNone/>
            </a:pPr>
            <a:r>
              <a:rPr lang="ja-JP" altLang="en-US" dirty="0"/>
              <a:t>「</a:t>
            </a:r>
            <a:r>
              <a:rPr lang="en-US" altLang="ja-JP" dirty="0"/>
              <a:t>action</a:t>
            </a:r>
            <a:r>
              <a:rPr lang="ja-JP" altLang="en-US" dirty="0"/>
              <a:t>」では送信先の</a:t>
            </a:r>
            <a:r>
              <a:rPr lang="en-US" altLang="ja-JP" dirty="0"/>
              <a:t>URL</a:t>
            </a:r>
            <a:r>
              <a:rPr lang="ja-JP" altLang="en-US" dirty="0"/>
              <a:t>を入れる</a:t>
            </a:r>
            <a:endParaRPr lang="en-US" altLang="ja-JP" dirty="0"/>
          </a:p>
          <a:p>
            <a:pPr marL="0" indent="0">
              <a:buNone/>
            </a:pPr>
            <a:endParaRPr kumimoji="1" lang="en-US" altLang="ja-JP" dirty="0"/>
          </a:p>
          <a:p>
            <a:pPr marL="0" indent="0">
              <a:buNone/>
            </a:pPr>
            <a:r>
              <a:rPr lang="en-US" altLang="ja-JP" dirty="0"/>
              <a:t>s</a:t>
            </a:r>
            <a:r>
              <a:rPr kumimoji="1" lang="en-US" altLang="ja-JP" dirty="0"/>
              <a:t>ubmit</a:t>
            </a:r>
            <a:r>
              <a:rPr kumimoji="1" lang="ja-JP" altLang="en-US" dirty="0"/>
              <a:t>でボタンを生成し送信</a:t>
            </a:r>
            <a:r>
              <a:rPr kumimoji="1" lang="en-US" altLang="ja-JP" dirty="0"/>
              <a:t>(Enter</a:t>
            </a:r>
            <a:r>
              <a:rPr kumimoji="1" lang="ja-JP" altLang="en-US" dirty="0"/>
              <a:t>でもできる</a:t>
            </a:r>
            <a:r>
              <a:rPr kumimoji="1" lang="en-US" altLang="ja-JP" dirty="0"/>
              <a:t>)</a:t>
            </a:r>
            <a:endParaRPr kumimoji="1" lang="ja-JP" altLang="en-US" dirty="0"/>
          </a:p>
        </p:txBody>
      </p:sp>
    </p:spTree>
    <p:extLst>
      <p:ext uri="{BB962C8B-B14F-4D97-AF65-F5344CB8AC3E}">
        <p14:creationId xmlns:p14="http://schemas.microsoft.com/office/powerpoint/2010/main" val="313492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C83F4-EF52-4EBB-8F1C-460D2814193C}"/>
              </a:ext>
            </a:extLst>
          </p:cNvPr>
          <p:cNvSpPr>
            <a:spLocks noGrp="1"/>
          </p:cNvSpPr>
          <p:nvPr>
            <p:ph type="title"/>
          </p:nvPr>
        </p:nvSpPr>
        <p:spPr/>
        <p:txBody>
          <a:bodyPr/>
          <a:lstStyle/>
          <a:p>
            <a:r>
              <a:rPr kumimoji="1" lang="en-US" altLang="ja-JP" dirty="0"/>
              <a:t>FORM</a:t>
            </a:r>
            <a:r>
              <a:rPr kumimoji="1" lang="ja-JP" altLang="en-US" dirty="0"/>
              <a:t>タグ</a:t>
            </a:r>
          </a:p>
        </p:txBody>
      </p:sp>
      <p:sp>
        <p:nvSpPr>
          <p:cNvPr id="3" name="コンテンツ プレースホルダー 2">
            <a:extLst>
              <a:ext uri="{FF2B5EF4-FFF2-40B4-BE49-F238E27FC236}">
                <a16:creationId xmlns:a16="http://schemas.microsoft.com/office/drawing/2014/main" id="{CAA7851F-DB9F-44F6-9C5C-6929FD9CE2DB}"/>
              </a:ext>
            </a:extLst>
          </p:cNvPr>
          <p:cNvSpPr>
            <a:spLocks noGrp="1"/>
          </p:cNvSpPr>
          <p:nvPr>
            <p:ph idx="1"/>
          </p:nvPr>
        </p:nvSpPr>
        <p:spPr/>
        <p:txBody>
          <a:bodyPr/>
          <a:lstStyle/>
          <a:p>
            <a:r>
              <a:rPr kumimoji="1" lang="en-US" altLang="ja-JP" dirty="0"/>
              <a:t>GUI</a:t>
            </a:r>
            <a:r>
              <a:rPr kumimoji="1" lang="ja-JP" altLang="en-US" dirty="0"/>
              <a:t>について</a:t>
            </a:r>
            <a:endParaRPr kumimoji="1" lang="en-US" altLang="ja-JP" dirty="0"/>
          </a:p>
          <a:p>
            <a:pPr marL="0" indent="0">
              <a:buNone/>
            </a:pPr>
            <a:r>
              <a:rPr lang="ja-JP" altLang="en-US" dirty="0"/>
              <a:t>基本的に</a:t>
            </a:r>
            <a:r>
              <a:rPr lang="en-US" altLang="ja-JP" dirty="0"/>
              <a:t>input</a:t>
            </a:r>
            <a:r>
              <a:rPr lang="ja-JP" altLang="en-US" dirty="0"/>
              <a:t>タグを用いて</a:t>
            </a:r>
            <a:r>
              <a:rPr lang="en-US" altLang="ja-JP" dirty="0"/>
              <a:t>GUI</a:t>
            </a:r>
            <a:r>
              <a:rPr lang="ja-JP" altLang="en-US" dirty="0"/>
              <a:t>を追加する</a:t>
            </a:r>
            <a:endParaRPr lang="en-US" altLang="ja-JP" dirty="0"/>
          </a:p>
          <a:p>
            <a:pPr marL="0" indent="0">
              <a:buNone/>
            </a:pPr>
            <a:endParaRPr kumimoji="1" lang="en-US" altLang="ja-JP" dirty="0"/>
          </a:p>
          <a:p>
            <a:pPr marL="0" indent="0">
              <a:buNone/>
            </a:pPr>
            <a:r>
              <a:rPr lang="ja-JP" altLang="en-US" dirty="0"/>
              <a:t>「</a:t>
            </a:r>
            <a:r>
              <a:rPr lang="en-US" altLang="ja-JP" dirty="0"/>
              <a:t>name</a:t>
            </a:r>
            <a:r>
              <a:rPr lang="ja-JP" altLang="en-US" dirty="0"/>
              <a:t>」には送信する際のデータの変数名が入る</a:t>
            </a:r>
            <a:endParaRPr lang="en-US" altLang="ja-JP" dirty="0"/>
          </a:p>
          <a:p>
            <a:pPr marL="0" indent="0">
              <a:buNone/>
            </a:pPr>
            <a:endParaRPr kumimoji="1" lang="en-US" altLang="ja-JP" dirty="0"/>
          </a:p>
          <a:p>
            <a:pPr marL="0" indent="0">
              <a:buNone/>
            </a:pPr>
            <a:r>
              <a:rPr lang="ja-JP" altLang="en-US" dirty="0"/>
              <a:t>「</a:t>
            </a:r>
            <a:r>
              <a:rPr lang="en-US" altLang="ja-JP" dirty="0"/>
              <a:t>value</a:t>
            </a:r>
            <a:r>
              <a:rPr lang="ja-JP" altLang="en-US" dirty="0"/>
              <a:t>」には送信する値が入る</a:t>
            </a:r>
            <a:endParaRPr lang="en-US" altLang="ja-JP" dirty="0"/>
          </a:p>
        </p:txBody>
      </p:sp>
    </p:spTree>
    <p:extLst>
      <p:ext uri="{BB962C8B-B14F-4D97-AF65-F5344CB8AC3E}">
        <p14:creationId xmlns:p14="http://schemas.microsoft.com/office/powerpoint/2010/main" val="166515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877B7-2DE7-F033-0B0E-51DA82BE8E57}"/>
              </a:ext>
            </a:extLst>
          </p:cNvPr>
          <p:cNvSpPr>
            <a:spLocks noGrp="1"/>
          </p:cNvSpPr>
          <p:nvPr>
            <p:ph type="title"/>
          </p:nvPr>
        </p:nvSpPr>
        <p:spPr/>
        <p:txBody>
          <a:bodyPr/>
          <a:lstStyle/>
          <a:p>
            <a:r>
              <a:rPr kumimoji="1" lang="en-US" altLang="ja-JP" dirty="0"/>
              <a:t>GET</a:t>
            </a:r>
            <a:r>
              <a:rPr kumimoji="1" lang="ja-JP" altLang="en-US" dirty="0"/>
              <a:t>と</a:t>
            </a:r>
            <a:r>
              <a:rPr kumimoji="1" lang="en-US" altLang="ja-JP" dirty="0"/>
              <a:t>POST</a:t>
            </a:r>
            <a:r>
              <a:rPr kumimoji="1" lang="ja-JP" altLang="en-US" dirty="0"/>
              <a:t>で送信</a:t>
            </a:r>
          </a:p>
        </p:txBody>
      </p:sp>
      <p:sp>
        <p:nvSpPr>
          <p:cNvPr id="3" name="コンテンツ プレースホルダー 2">
            <a:extLst>
              <a:ext uri="{FF2B5EF4-FFF2-40B4-BE49-F238E27FC236}">
                <a16:creationId xmlns:a16="http://schemas.microsoft.com/office/drawing/2014/main" id="{1E11A0E4-5DE8-B5B3-0B76-90D0DB32DC88}"/>
              </a:ext>
            </a:extLst>
          </p:cNvPr>
          <p:cNvSpPr>
            <a:spLocks noGrp="1"/>
          </p:cNvSpPr>
          <p:nvPr>
            <p:ph idx="1"/>
          </p:nvPr>
        </p:nvSpPr>
        <p:spPr/>
        <p:txBody>
          <a:bodyPr/>
          <a:lstStyle/>
          <a:p>
            <a:r>
              <a:rPr kumimoji="1" lang="ja-JP" altLang="en-US" dirty="0"/>
              <a:t>始める前の補足</a:t>
            </a:r>
            <a:endParaRPr kumimoji="1" lang="en-US" altLang="ja-JP" dirty="0"/>
          </a:p>
          <a:p>
            <a:pPr marL="0" indent="0">
              <a:buNone/>
            </a:pPr>
            <a:r>
              <a:rPr kumimoji="1" lang="ja-JP" altLang="en-US" dirty="0"/>
              <a:t>ブラウザでよく表示されるエラーについて</a:t>
            </a:r>
            <a:endParaRPr kumimoji="1" lang="en-US" altLang="ja-JP" dirty="0"/>
          </a:p>
          <a:p>
            <a:pPr marL="0" indent="0">
              <a:buNone/>
            </a:pPr>
            <a:endParaRPr lang="en-US" altLang="ja-JP" dirty="0"/>
          </a:p>
          <a:p>
            <a:pPr marL="0" indent="0">
              <a:buNone/>
            </a:pPr>
            <a:r>
              <a:rPr kumimoji="1" lang="en-US" altLang="ja-JP" dirty="0"/>
              <a:t>400</a:t>
            </a:r>
            <a:r>
              <a:rPr kumimoji="1" lang="ja-JP" altLang="en-US" dirty="0"/>
              <a:t>→パラメータ名に間違いがある</a:t>
            </a:r>
            <a:endParaRPr kumimoji="1" lang="en-US" altLang="ja-JP" dirty="0"/>
          </a:p>
          <a:p>
            <a:pPr marL="0" indent="0">
              <a:buNone/>
            </a:pPr>
            <a:r>
              <a:rPr lang="en-US" altLang="ja-JP" dirty="0"/>
              <a:t>404</a:t>
            </a:r>
            <a:r>
              <a:rPr lang="ja-JP" altLang="en-US" dirty="0"/>
              <a:t>→</a:t>
            </a:r>
            <a:r>
              <a:rPr lang="en-US" altLang="ja-JP" dirty="0"/>
              <a:t>URL</a:t>
            </a:r>
            <a:r>
              <a:rPr lang="ja-JP" altLang="en-US" dirty="0"/>
              <a:t>が間違っている</a:t>
            </a:r>
            <a:endParaRPr lang="en-US" altLang="ja-JP" dirty="0"/>
          </a:p>
          <a:p>
            <a:pPr marL="0" indent="0">
              <a:buNone/>
            </a:pPr>
            <a:r>
              <a:rPr kumimoji="1" lang="en-US" altLang="ja-JP" dirty="0"/>
              <a:t>500</a:t>
            </a:r>
            <a:r>
              <a:rPr kumimoji="1" lang="ja-JP" altLang="en-US" dirty="0"/>
              <a:t>→プログラムのエラー</a:t>
            </a:r>
          </a:p>
        </p:txBody>
      </p:sp>
    </p:spTree>
    <p:extLst>
      <p:ext uri="{BB962C8B-B14F-4D97-AF65-F5344CB8AC3E}">
        <p14:creationId xmlns:p14="http://schemas.microsoft.com/office/powerpoint/2010/main" val="16806438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1995</TotalTime>
  <Words>6672</Words>
  <Application>Microsoft Office PowerPoint</Application>
  <PresentationFormat>ワイド画面</PresentationFormat>
  <Paragraphs>469</Paragraphs>
  <Slides>59</Slides>
  <Notes>59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59</vt:i4>
      </vt:variant>
    </vt:vector>
  </HeadingPairs>
  <TitlesOfParts>
    <vt:vector size="65" baseType="lpstr">
      <vt:lpstr>游ゴシック</vt:lpstr>
      <vt:lpstr>游ゴシック Light</vt:lpstr>
      <vt:lpstr>Arial</vt:lpstr>
      <vt:lpstr>Cambria Math</vt:lpstr>
      <vt:lpstr>Wingdings</vt:lpstr>
      <vt:lpstr>Office テーマ</vt:lpstr>
      <vt:lpstr>第4回 GETとPOST ～データの送信～</vt:lpstr>
      <vt:lpstr>内容</vt:lpstr>
      <vt:lpstr>データの送信</vt:lpstr>
      <vt:lpstr>GETとPOSTの違い</vt:lpstr>
      <vt:lpstr>GETとPOSTの違い</vt:lpstr>
      <vt:lpstr>GETとPOSTの違い</vt:lpstr>
      <vt:lpstr>FORMタグ</vt:lpstr>
      <vt:lpstr>FORMタグ</vt:lpstr>
      <vt:lpstr>GETとPOSTで送信</vt:lpstr>
      <vt:lpstr>GETとPOSTで送信</vt:lpstr>
      <vt:lpstr>GETとPOSTで送信</vt:lpstr>
      <vt:lpstr>GETとPOSTで送信</vt:lpstr>
      <vt:lpstr>GETとPOSTで送信</vt:lpstr>
      <vt:lpstr>GETとPOSTで送信</vt:lpstr>
      <vt:lpstr>GETとPOSTで送信</vt:lpstr>
      <vt:lpstr>GETとPOSTで送信</vt:lpstr>
      <vt:lpstr>GETとPOSTで送信</vt:lpstr>
      <vt:lpstr>GETとPOSTで送信</vt:lpstr>
      <vt:lpstr>GETとPOSTで送信</vt:lpstr>
      <vt:lpstr>GETとPOSTで送信</vt:lpstr>
      <vt:lpstr>GETとPOSTで送信</vt:lpstr>
      <vt:lpstr>GETとPOSTで送信</vt:lpstr>
      <vt:lpstr>GETとPOSTで送信</vt:lpstr>
      <vt:lpstr>GETとPOSTでの送信</vt:lpstr>
      <vt:lpstr>GETとPOSTでの送信</vt:lpstr>
      <vt:lpstr>GETとPOSTでの送信</vt:lpstr>
      <vt:lpstr>GETとPOSTでの受信</vt:lpstr>
      <vt:lpstr>GETとPOSTでの受信</vt:lpstr>
      <vt:lpstr>GETとPOSTでの送信</vt:lpstr>
      <vt:lpstr>GETとPOSTでの送信</vt:lpstr>
      <vt:lpstr>GETとPOSTでの送信</vt:lpstr>
      <vt:lpstr>GETとPOSTでの送信</vt:lpstr>
      <vt:lpstr>GETとPOSTでの送信</vt:lpstr>
      <vt:lpstr>GETとPOSTでの送信</vt:lpstr>
      <vt:lpstr>GETとPOSTでの送信</vt:lpstr>
      <vt:lpstr>特殊なテキストボックス</vt:lpstr>
      <vt:lpstr>特殊なテキストボックス</vt:lpstr>
      <vt:lpstr>特殊なテキストボックス</vt:lpstr>
      <vt:lpstr>特殊なテキストボックス</vt:lpstr>
      <vt:lpstr>特殊なテキストボックス</vt:lpstr>
      <vt:lpstr>特殊なテキストボックス</vt:lpstr>
      <vt:lpstr>データの有無の確認</vt:lpstr>
      <vt:lpstr>データの有無の確認</vt:lpstr>
      <vt:lpstr>データの有無の確認</vt:lpstr>
      <vt:lpstr>ファイルデータの送信</vt:lpstr>
      <vt:lpstr>ファイルデータの送信</vt:lpstr>
      <vt:lpstr>ファイルデータの送信</vt:lpstr>
      <vt:lpstr>ファイルデータの送信</vt:lpstr>
      <vt:lpstr>ファイルデータの送信</vt:lpstr>
      <vt:lpstr>ファイルデータの送信</vt:lpstr>
      <vt:lpstr>ファイルデータの送信</vt:lpstr>
      <vt:lpstr>演習</vt:lpstr>
      <vt:lpstr>演習</vt:lpstr>
      <vt:lpstr>演習</vt:lpstr>
      <vt:lpstr>演習</vt:lpstr>
      <vt:lpstr>演習</vt:lpstr>
      <vt:lpstr>演習</vt:lpstr>
      <vt:lpstr>演習</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第4回 GETとPOST ～データの送信～</dc:title>
  <dc:creator>直哉 田中</dc:creator>
  <cp:lastModifiedBy>直哉 田中</cp:lastModifiedBy>
  <cp:revision>19</cp:revision>
  <dcterms:created xsi:type="dcterms:W3CDTF">2022-04-18T05:49:28Z</dcterms:created>
  <dcterms:modified xsi:type="dcterms:W3CDTF">2022-07-25T06:57:32Z</dcterms:modified>
</cp:coreProperties>
</file>