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9" r:id="rId10"/>
    <p:sldId id="264" r:id="rId11"/>
    <p:sldId id="266" r:id="rId12"/>
    <p:sldId id="265" r:id="rId13"/>
    <p:sldId id="268" r:id="rId14"/>
    <p:sldId id="267" r:id="rId15"/>
    <p:sldId id="270" r:id="rId16"/>
    <p:sldId id="272" r:id="rId17"/>
    <p:sldId id="271" r:id="rId18"/>
    <p:sldId id="276" r:id="rId19"/>
    <p:sldId id="277" r:id="rId20"/>
    <p:sldId id="274" r:id="rId21"/>
    <p:sldId id="275" r:id="rId22"/>
    <p:sldId id="292" r:id="rId23"/>
    <p:sldId id="273" r:id="rId24"/>
    <p:sldId id="278" r:id="rId25"/>
    <p:sldId id="279" r:id="rId26"/>
    <p:sldId id="280" r:id="rId27"/>
    <p:sldId id="281" r:id="rId28"/>
    <p:sldId id="282" r:id="rId29"/>
    <p:sldId id="283" r:id="rId30"/>
    <p:sldId id="284" r:id="rId31"/>
    <p:sldId id="285" r:id="rId32"/>
    <p:sldId id="286" r:id="rId33"/>
    <p:sldId id="293" r:id="rId34"/>
    <p:sldId id="287" r:id="rId35"/>
    <p:sldId id="288" r:id="rId36"/>
    <p:sldId id="289" r:id="rId37"/>
    <p:sldId id="290" r:id="rId38"/>
    <p:sldId id="291"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2" y="42"/>
      </p:cViewPr>
      <p:guideLst/>
    </p:cSldViewPr>
  </p:slideViewPr>
  <p:notesTextViewPr>
    <p:cViewPr>
      <p:scale>
        <a:sx n="1" d="1"/>
        <a:sy n="1" d="1"/>
      </p:scale>
      <p:origin x="0" y="-26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CCDD4-CD73-4F0C-859C-F314ABD7C771}" type="datetimeFigureOut">
              <a:rPr kumimoji="1" lang="ja-JP" altLang="en-US" smtClean="0"/>
              <a:t>2022/7/23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E2A37-6263-41C1-9FDB-FFF08E6327F2}" type="slidenum">
              <a:rPr kumimoji="1" lang="ja-JP" altLang="en-US" smtClean="0"/>
              <a:t>‹#›</a:t>
            </a:fld>
            <a:endParaRPr kumimoji="1" lang="ja-JP" altLang="en-US"/>
          </a:p>
        </p:txBody>
      </p:sp>
    </p:spTree>
    <p:extLst>
      <p:ext uri="{BB962C8B-B14F-4D97-AF65-F5344CB8AC3E}">
        <p14:creationId xmlns:p14="http://schemas.microsoft.com/office/powerpoint/2010/main" val="3849025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それでは第</a:t>
            </a:r>
            <a:r>
              <a:rPr kumimoji="1" lang="en-US" altLang="ja-JP" dirty="0"/>
              <a:t>6</a:t>
            </a:r>
            <a:r>
              <a:rPr kumimoji="1" lang="ja-JP" altLang="en-US" dirty="0"/>
              <a:t>回、認証とセッションを始めます。今回は会員制サービスを運用する上で必要になる会員登録に最低限必要なやり方、ログイン認証のやり方、ログイン後のセッション管理になります。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1</a:t>
            </a:fld>
            <a:endParaRPr kumimoji="1" lang="ja-JP" altLang="en-US"/>
          </a:p>
        </p:txBody>
      </p:sp>
    </p:spTree>
    <p:extLst>
      <p:ext uri="{BB962C8B-B14F-4D97-AF65-F5344CB8AC3E}">
        <p14:creationId xmlns:p14="http://schemas.microsoft.com/office/powerpoint/2010/main" val="318745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次にパスワードを使用した認証の流れです。ユーザには</a:t>
            </a:r>
            <a:r>
              <a:rPr kumimoji="1" lang="en-US" altLang="ja-JP" dirty="0"/>
              <a:t>ID</a:t>
            </a:r>
            <a:r>
              <a:rPr kumimoji="1" lang="ja-JP" altLang="en-US" dirty="0"/>
              <a:t>とパスワードを入力してもらいます。次にパスワードを</a:t>
            </a:r>
            <a:r>
              <a:rPr kumimoji="1" lang="en-US" altLang="ja-JP" dirty="0"/>
              <a:t>ID</a:t>
            </a:r>
            <a:r>
              <a:rPr kumimoji="1" lang="ja-JP" altLang="en-US" dirty="0"/>
              <a:t>でデータベースを検索します。ここで</a:t>
            </a:r>
            <a:r>
              <a:rPr kumimoji="1" lang="en-US" altLang="ja-JP" dirty="0"/>
              <a:t>ID</a:t>
            </a:r>
            <a:r>
              <a:rPr kumimoji="1" lang="ja-JP" altLang="en-US" dirty="0"/>
              <a:t>がヒットしなかった場合は</a:t>
            </a:r>
            <a:r>
              <a:rPr kumimoji="1" lang="en-US" altLang="ja-JP" dirty="0"/>
              <a:t>ID</a:t>
            </a:r>
            <a:r>
              <a:rPr kumimoji="1" lang="ja-JP" altLang="en-US" dirty="0"/>
              <a:t>が違うためやり直しさせます。今度</a:t>
            </a:r>
            <a:r>
              <a:rPr kumimoji="1" lang="en-US" altLang="ja-JP" dirty="0"/>
              <a:t>ID</a:t>
            </a:r>
            <a:r>
              <a:rPr kumimoji="1" lang="ja-JP" altLang="en-US" dirty="0"/>
              <a:t>がヒットした場合は先ほど行ったハッシュ認証でパスワード認証を行います。ここで認証に失敗した場合は間違っている事を表示します。パスワードが照合出来たらログイン後の画面に遷移してログインは終了になり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10</a:t>
            </a:fld>
            <a:endParaRPr kumimoji="1" lang="ja-JP" altLang="en-US"/>
          </a:p>
        </p:txBody>
      </p:sp>
    </p:spTree>
    <p:extLst>
      <p:ext uri="{BB962C8B-B14F-4D97-AF65-F5344CB8AC3E}">
        <p14:creationId xmlns:p14="http://schemas.microsoft.com/office/powerpoint/2010/main" val="3345826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では実際に簡単な新規登録の実装を行います。</a:t>
            </a:r>
            <a:r>
              <a:rPr kumimoji="1" lang="en-US" altLang="ja-JP" dirty="0"/>
              <a:t>GET</a:t>
            </a:r>
            <a:r>
              <a:rPr kumimoji="1" lang="ja-JP" altLang="en-US" dirty="0"/>
              <a:t>でアクセスされたときは登録フォームの</a:t>
            </a:r>
            <a:r>
              <a:rPr kumimoji="1" lang="en-US" altLang="ja-JP" dirty="0"/>
              <a:t>HTML</a:t>
            </a:r>
            <a:r>
              <a:rPr kumimoji="1" lang="ja-JP" altLang="en-US" dirty="0"/>
              <a:t>をレスポンスで返します。登録フォームから</a:t>
            </a:r>
            <a:r>
              <a:rPr kumimoji="1" lang="en-US" altLang="ja-JP" dirty="0"/>
              <a:t>POST</a:t>
            </a:r>
            <a:r>
              <a:rPr kumimoji="1" lang="ja-JP" altLang="en-US" dirty="0"/>
              <a:t>で情報を送信されたときにメールアドレス・名前・電話番号・パスワードを受け取り、パスワードはハッシュ化する前とハッシュ化したパスワードそれぞれ格納します。次に、まず</a:t>
            </a:r>
            <a:r>
              <a:rPr kumimoji="1" lang="en-US" altLang="ja-JP" dirty="0"/>
              <a:t>SQL</a:t>
            </a:r>
            <a:r>
              <a:rPr kumimoji="1" lang="ja-JP" altLang="en-US" dirty="0"/>
              <a:t>でメールアドレスをデータベースで検索します。そしてデータベースから抽出したデータの数が</a:t>
            </a:r>
            <a:r>
              <a:rPr kumimoji="1" lang="en-US" altLang="ja-JP" dirty="0"/>
              <a:t>0</a:t>
            </a:r>
            <a:r>
              <a:rPr kumimoji="1" lang="ja-JP" altLang="en-US" dirty="0"/>
              <a:t>個でない場合は「既に存在するメールアドレスです」と老徳フォームに加える形でレスポンスを出します。そしてメールアドレスが存在しない事が分かったら初めてここで登録をして</a:t>
            </a:r>
            <a:r>
              <a:rPr kumimoji="1" lang="en-US" altLang="ja-JP" dirty="0"/>
              <a:t>info.html</a:t>
            </a:r>
            <a:r>
              <a:rPr kumimoji="1" lang="ja-JP" altLang="en-US" dirty="0"/>
              <a:t>に名前・メールアドレス・電話番号・平文のパスワードを表示します。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11</a:t>
            </a:fld>
            <a:endParaRPr kumimoji="1" lang="ja-JP" altLang="en-US"/>
          </a:p>
        </p:txBody>
      </p:sp>
    </p:spTree>
    <p:extLst>
      <p:ext uri="{BB962C8B-B14F-4D97-AF65-F5344CB8AC3E}">
        <p14:creationId xmlns:p14="http://schemas.microsoft.com/office/powerpoint/2010/main" val="2792072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実行してブラウザでアクセスしてみます。情報を登録して作成を押し、登録が成功した場合は右上のブラウザ画面のようになります。しかしメールアドレスが既に登録されている場合は画面右下のように既に登録されている事が表示され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12</a:t>
            </a:fld>
            <a:endParaRPr kumimoji="1" lang="ja-JP" altLang="en-US"/>
          </a:p>
        </p:txBody>
      </p:sp>
    </p:spTree>
    <p:extLst>
      <p:ext uri="{BB962C8B-B14F-4D97-AF65-F5344CB8AC3E}">
        <p14:creationId xmlns:p14="http://schemas.microsoft.com/office/powerpoint/2010/main" val="2326671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では次にログインを実装してみます。</a:t>
            </a:r>
            <a:r>
              <a:rPr kumimoji="1" lang="en-US" altLang="ja-JP" dirty="0"/>
              <a:t>GET</a:t>
            </a:r>
            <a:r>
              <a:rPr kumimoji="1" lang="ja-JP" altLang="en-US" dirty="0"/>
              <a:t>でアクセスされたときは右にある</a:t>
            </a:r>
            <a:r>
              <a:rPr kumimoji="1" lang="en-US" altLang="ja-JP" dirty="0" err="1"/>
              <a:t>loginhtml</a:t>
            </a:r>
            <a:r>
              <a:rPr kumimoji="1" lang="ja-JP" altLang="en-US" dirty="0"/>
              <a:t>というログインフォームをレスポンスで返します。今度はログインフォームから</a:t>
            </a:r>
            <a:r>
              <a:rPr kumimoji="1" lang="en-US" altLang="ja-JP" dirty="0"/>
              <a:t>POST</a:t>
            </a:r>
            <a:r>
              <a:rPr kumimoji="1" lang="ja-JP" altLang="en-US" dirty="0"/>
              <a:t>でメールアドレスとパスワードを受け取った場合に、まずメールアドレスからパスワードを取り出し、パスワードがそもそもない場合は</a:t>
            </a:r>
            <a:r>
              <a:rPr kumimoji="1" lang="en-US" altLang="ja-JP" dirty="0"/>
              <a:t>ID</a:t>
            </a:r>
            <a:r>
              <a:rPr kumimoji="1" lang="ja-JP" altLang="en-US" dirty="0"/>
              <a:t>を間違えているので「</a:t>
            </a:r>
            <a:r>
              <a:rPr kumimoji="1" lang="en-US" altLang="ja-JP" dirty="0"/>
              <a:t>ID</a:t>
            </a:r>
            <a:r>
              <a:rPr kumimoji="1" lang="ja-JP" altLang="en-US" dirty="0"/>
              <a:t>が間違っています」と</a:t>
            </a:r>
            <a:r>
              <a:rPr kumimoji="1" lang="en-US" altLang="ja-JP" dirty="0"/>
              <a:t>login.html</a:t>
            </a:r>
            <a:r>
              <a:rPr kumimoji="1" lang="ja-JP" altLang="en-US" dirty="0"/>
              <a:t>に表示します。次にパスワードがあった場合はハッシュ化されたパスワードと受け取った平文のパスワードで認証を行い</a:t>
            </a:r>
            <a:r>
              <a:rPr kumimoji="1" lang="en-US" altLang="ja-JP" dirty="0"/>
              <a:t>True</a:t>
            </a:r>
            <a:r>
              <a:rPr kumimoji="1" lang="ja-JP" altLang="en-US" dirty="0"/>
              <a:t>だったらログイン成功と表示し、</a:t>
            </a:r>
            <a:r>
              <a:rPr kumimoji="1" lang="en-US" altLang="ja-JP" dirty="0"/>
              <a:t>False</a:t>
            </a:r>
            <a:r>
              <a:rPr kumimoji="1" lang="ja-JP" altLang="en-US" dirty="0"/>
              <a:t>だったら</a:t>
            </a:r>
            <a:r>
              <a:rPr kumimoji="1" lang="en-US" altLang="ja-JP" dirty="0"/>
              <a:t>login.html</a:t>
            </a:r>
            <a:r>
              <a:rPr kumimoji="1" lang="ja-JP" altLang="en-US" dirty="0"/>
              <a:t>にパスワードが間違っていますと表示します。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13</a:t>
            </a:fld>
            <a:endParaRPr kumimoji="1" lang="ja-JP" altLang="en-US"/>
          </a:p>
        </p:txBody>
      </p:sp>
    </p:spTree>
    <p:extLst>
      <p:ext uri="{BB962C8B-B14F-4D97-AF65-F5344CB8AC3E}">
        <p14:creationId xmlns:p14="http://schemas.microsoft.com/office/powerpoint/2010/main" val="1801599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ではプログラムを実装したら実際にブラウザでアクセスしてログインをしてみます。ここで</a:t>
            </a:r>
            <a:r>
              <a:rPr kumimoji="1" lang="en-US" altLang="ja-JP" dirty="0"/>
              <a:t>ID</a:t>
            </a:r>
            <a:r>
              <a:rPr kumimoji="1" lang="ja-JP" altLang="en-US" dirty="0"/>
              <a:t>とパスワードが合っていた場合は画面右上のようにログイン成功と表示されますが、パスワードが間違っている場合は「パスワードが間違っています」とログインフォームに表示されます。今回はログイン成功について単純にテキストで表示していますが、実際にログインを実装する時はログイン後の画面にリダイレクトしてログイン成功となり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14</a:t>
            </a:fld>
            <a:endParaRPr kumimoji="1" lang="ja-JP" altLang="en-US"/>
          </a:p>
        </p:txBody>
      </p:sp>
    </p:spTree>
    <p:extLst>
      <p:ext uri="{BB962C8B-B14F-4D97-AF65-F5344CB8AC3E}">
        <p14:creationId xmlns:p14="http://schemas.microsoft.com/office/powerpoint/2010/main" val="848018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ログイン成功後にログイン状態を維持させるのに必要なセッションについて説明します。セッションはクライアントとサーバの間でその情報を保持してアクセス制御を一つの集合体として管理する仕組みです。手法としては</a:t>
            </a:r>
            <a:r>
              <a:rPr kumimoji="1" lang="en-US" altLang="ja-JP" dirty="0"/>
              <a:t>web</a:t>
            </a:r>
            <a:r>
              <a:rPr kumimoji="1" lang="ja-JP" altLang="en-US" dirty="0"/>
              <a:t>サーバ側で発行されたセッション</a:t>
            </a:r>
            <a:r>
              <a:rPr kumimoji="1" lang="en-US" altLang="ja-JP" dirty="0"/>
              <a:t>ID</a:t>
            </a:r>
            <a:r>
              <a:rPr kumimoji="1" lang="ja-JP" altLang="en-US" dirty="0"/>
              <a:t>をクライアントの</a:t>
            </a:r>
            <a:r>
              <a:rPr kumimoji="1" lang="en-US" altLang="ja-JP" dirty="0"/>
              <a:t>Cookie</a:t>
            </a:r>
            <a:r>
              <a:rPr kumimoji="1" lang="ja-JP" altLang="en-US" dirty="0"/>
              <a:t>に持たせることで特定ユーザの識別を行います。</a:t>
            </a:r>
            <a:endParaRPr kumimoji="1" lang="en-US" altLang="ja-JP" dirty="0"/>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15</a:t>
            </a:fld>
            <a:endParaRPr kumimoji="1" lang="ja-JP" altLang="en-US"/>
          </a:p>
        </p:txBody>
      </p:sp>
    </p:spTree>
    <p:extLst>
      <p:ext uri="{BB962C8B-B14F-4D97-AF65-F5344CB8AC3E}">
        <p14:creationId xmlns:p14="http://schemas.microsoft.com/office/powerpoint/2010/main" val="297310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簡単に言えばブラウザにクッキーというデータを置いてそのクッキーにセッションの情報が有り、サーバはサービスをするときにそのセッションを参照して識別しています。なので、ログインが成功したらユーザ</a:t>
            </a:r>
            <a:r>
              <a:rPr kumimoji="1" lang="en-US" altLang="ja-JP" dirty="0"/>
              <a:t>ID</a:t>
            </a:r>
            <a:r>
              <a:rPr kumimoji="1" lang="ja-JP" altLang="en-US" dirty="0"/>
              <a:t>をセッションに記録するなどをします。また、サーバでセッションを扱うときは連想配列となっており、これを参照することで</a:t>
            </a:r>
            <a:r>
              <a:rPr kumimoji="1" lang="en-US" altLang="ja-JP" dirty="0"/>
              <a:t>GET</a:t>
            </a:r>
            <a:r>
              <a:rPr kumimoji="1" lang="ja-JP" altLang="en-US" dirty="0"/>
              <a:t>や</a:t>
            </a:r>
            <a:r>
              <a:rPr kumimoji="1" lang="en-US" altLang="ja-JP" dirty="0"/>
              <a:t>POST</a:t>
            </a:r>
            <a:r>
              <a:rPr kumimoji="1" lang="ja-JP" altLang="en-US" dirty="0"/>
              <a:t>を使う必要が無くなります。これでできることとしては、ログイン情報の管理を行うことでアクセス権の管理をしたり、入力履歴やアクセス履歴の管理を行う事。また、一部セキュリティに応用できます。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16</a:t>
            </a:fld>
            <a:endParaRPr kumimoji="1" lang="ja-JP" altLang="en-US"/>
          </a:p>
        </p:txBody>
      </p:sp>
    </p:spTree>
    <p:extLst>
      <p:ext uri="{BB962C8B-B14F-4D97-AF65-F5344CB8AC3E}">
        <p14:creationId xmlns:p14="http://schemas.microsoft.com/office/powerpoint/2010/main" val="818595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ではセッションはどのようにプログラムとして使うかについてですが、まずしないといけない事として、</a:t>
            </a:r>
            <a:r>
              <a:rPr kumimoji="1" lang="en-US" altLang="ja-JP" dirty="0"/>
              <a:t>Flask</a:t>
            </a:r>
            <a:r>
              <a:rPr kumimoji="1" lang="ja-JP" altLang="en-US" dirty="0"/>
              <a:t>を起動してシークレットキーとなる文字列を設定し、セッションの有効期限を設定します。すると</a:t>
            </a:r>
            <a:r>
              <a:rPr kumimoji="1" lang="en-US" altLang="ja-JP" dirty="0"/>
              <a:t>Flask</a:t>
            </a:r>
            <a:r>
              <a:rPr kumimoji="1" lang="ja-JP" altLang="en-US" dirty="0"/>
              <a:t>では連想配列としてセッションを使用することができます。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17</a:t>
            </a:fld>
            <a:endParaRPr kumimoji="1" lang="ja-JP" altLang="en-US"/>
          </a:p>
        </p:txBody>
      </p:sp>
    </p:spTree>
    <p:extLst>
      <p:ext uri="{BB962C8B-B14F-4D97-AF65-F5344CB8AC3E}">
        <p14:creationId xmlns:p14="http://schemas.microsoft.com/office/powerpoint/2010/main" val="4057927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では実際にログイン情報をセッションで管理して、それを表示するサービスを作ってみましょう。まずこちらがログイン画面の</a:t>
            </a:r>
            <a:r>
              <a:rPr kumimoji="1" lang="en-US" altLang="ja-JP" dirty="0"/>
              <a:t>HTML</a:t>
            </a:r>
            <a:r>
              <a:rPr kumimoji="1" lang="ja-JP" altLang="en-US" dirty="0"/>
              <a:t>コードです。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18</a:t>
            </a:fld>
            <a:endParaRPr kumimoji="1" lang="ja-JP" altLang="en-US"/>
          </a:p>
        </p:txBody>
      </p:sp>
    </p:spTree>
    <p:extLst>
      <p:ext uri="{BB962C8B-B14F-4D97-AF65-F5344CB8AC3E}">
        <p14:creationId xmlns:p14="http://schemas.microsoft.com/office/powerpoint/2010/main" val="62700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次にログイン成功後にセッションの情報を表示する</a:t>
            </a:r>
            <a:r>
              <a:rPr kumimoji="1" lang="en-US" altLang="ja-JP" dirty="0"/>
              <a:t>HTML</a:t>
            </a:r>
            <a:r>
              <a:rPr kumimoji="1" lang="ja-JP" altLang="en-US" dirty="0"/>
              <a:t>です。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19</a:t>
            </a:fld>
            <a:endParaRPr kumimoji="1" lang="ja-JP" altLang="en-US"/>
          </a:p>
        </p:txBody>
      </p:sp>
    </p:spTree>
    <p:extLst>
      <p:ext uri="{BB962C8B-B14F-4D97-AF65-F5344CB8AC3E}">
        <p14:creationId xmlns:p14="http://schemas.microsoft.com/office/powerpoint/2010/main" val="320181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内容はこのようになっております。まず最初に認証について説明します。次にパスワードを用いた認証のやり方を説明し、その後はログインした後にログイン情報を保つのに使用するセッションとセッションをプログラムで使用する方法、そしてこのセッションの情報を利用してアクセス権限の管理を学んでいき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2</a:t>
            </a:fld>
            <a:endParaRPr kumimoji="1" lang="ja-JP" altLang="en-US"/>
          </a:p>
        </p:txBody>
      </p:sp>
    </p:spTree>
    <p:extLst>
      <p:ext uri="{BB962C8B-B14F-4D97-AF65-F5344CB8AC3E}">
        <p14:creationId xmlns:p14="http://schemas.microsoft.com/office/powerpoint/2010/main" val="3130396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ここからプログラムになります。</a:t>
            </a:r>
            <a:r>
              <a:rPr kumimoji="1" lang="en-US" altLang="ja-JP" dirty="0"/>
              <a:t>4</a:t>
            </a:r>
            <a:r>
              <a:rPr kumimoji="1" lang="ja-JP" altLang="en-US" dirty="0"/>
              <a:t>行目に</a:t>
            </a:r>
            <a:r>
              <a:rPr kumimoji="1" lang="en-US" altLang="ja-JP" dirty="0" err="1"/>
              <a:t>timedelta</a:t>
            </a:r>
            <a:r>
              <a:rPr kumimoji="1" lang="ja-JP" altLang="en-US" dirty="0"/>
              <a:t>、</a:t>
            </a:r>
            <a:r>
              <a:rPr kumimoji="1" lang="en-US" altLang="ja-JP" dirty="0"/>
              <a:t>6</a:t>
            </a:r>
            <a:r>
              <a:rPr kumimoji="1" lang="ja-JP" altLang="en-US" dirty="0"/>
              <a:t>行目に</a:t>
            </a:r>
            <a:r>
              <a:rPr kumimoji="1" lang="en-US" altLang="ja-JP" dirty="0"/>
              <a:t>secrets</a:t>
            </a:r>
            <a:r>
              <a:rPr kumimoji="1" lang="ja-JP" altLang="en-US" dirty="0"/>
              <a:t>をインポートしています。また、</a:t>
            </a:r>
            <a:r>
              <a:rPr kumimoji="1" lang="en-US" altLang="ja-JP" dirty="0"/>
              <a:t>19</a:t>
            </a:r>
            <a:r>
              <a:rPr kumimoji="1" lang="ja-JP" altLang="en-US" dirty="0"/>
              <a:t>行目で</a:t>
            </a:r>
            <a:r>
              <a:rPr kumimoji="1" lang="en-US" altLang="ja-JP" dirty="0"/>
              <a:t>Flask</a:t>
            </a:r>
            <a:r>
              <a:rPr kumimoji="1" lang="ja-JP" altLang="en-US" dirty="0"/>
              <a:t>に使う</a:t>
            </a:r>
            <a:r>
              <a:rPr kumimoji="1" lang="en-US" altLang="ja-JP" dirty="0"/>
              <a:t>app</a:t>
            </a:r>
            <a:r>
              <a:rPr kumimoji="1" lang="ja-JP" altLang="en-US" dirty="0"/>
              <a:t>という変数を作った後、シークレットキーとセッションの有効期限を設定します。ここでは</a:t>
            </a:r>
            <a:r>
              <a:rPr kumimoji="1" lang="en-US" altLang="ja-JP" dirty="0"/>
              <a:t>60</a:t>
            </a:r>
            <a:r>
              <a:rPr kumimoji="1" lang="ja-JP" altLang="en-US" dirty="0"/>
              <a:t>分としています。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20</a:t>
            </a:fld>
            <a:endParaRPr kumimoji="1" lang="ja-JP" altLang="en-US"/>
          </a:p>
        </p:txBody>
      </p:sp>
    </p:spTree>
    <p:extLst>
      <p:ext uri="{BB962C8B-B14F-4D97-AF65-F5344CB8AC3E}">
        <p14:creationId xmlns:p14="http://schemas.microsoft.com/office/powerpoint/2010/main" val="4285123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ではログインの実装をやっていきます。先ほど作ったプログラムとの相違点としては</a:t>
            </a:r>
            <a:r>
              <a:rPr kumimoji="1" lang="en-US" altLang="ja-JP" dirty="0"/>
              <a:t>GET</a:t>
            </a:r>
            <a:r>
              <a:rPr kumimoji="1" lang="ja-JP" altLang="en-US" dirty="0"/>
              <a:t>でアクセスされたときにセッション情報を破棄すること、</a:t>
            </a:r>
            <a:r>
              <a:rPr kumimoji="1" lang="en-US" altLang="ja-JP" dirty="0"/>
              <a:t>SQL</a:t>
            </a:r>
            <a:r>
              <a:rPr kumimoji="1" lang="ja-JP" altLang="en-US" dirty="0"/>
              <a:t>でメールアドレスを使って抽出する情報はパスワード情報だけでなく名前・メールアドレス・電話番号になります。ログイン成功したらセッションに名前・メールアドレス・電話番号の情報を格納し、</a:t>
            </a:r>
            <a:r>
              <a:rPr kumimoji="1" lang="en-US" altLang="ja-JP" dirty="0"/>
              <a:t>home</a:t>
            </a:r>
            <a:r>
              <a:rPr kumimoji="1" lang="ja-JP" altLang="en-US" dirty="0"/>
              <a:t>にリダイレクトします。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21</a:t>
            </a:fld>
            <a:endParaRPr kumimoji="1" lang="ja-JP" altLang="en-US"/>
          </a:p>
        </p:txBody>
      </p:sp>
    </p:spTree>
    <p:extLst>
      <p:ext uri="{BB962C8B-B14F-4D97-AF65-F5344CB8AC3E}">
        <p14:creationId xmlns:p14="http://schemas.microsoft.com/office/powerpoint/2010/main" val="1064152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次にログイン後の画面です。不正なアクセスを防止するためにセッションに名前情報が無い場合はログイン画面にリダイレクトします。名前情報がある場合は</a:t>
            </a:r>
            <a:r>
              <a:rPr kumimoji="1" lang="en-US" altLang="ja-JP" dirty="0"/>
              <a:t>success.html</a:t>
            </a:r>
            <a:r>
              <a:rPr kumimoji="1" lang="ja-JP" altLang="en-US" dirty="0"/>
              <a:t>に名前・メールアドレス・電話番号の情報を入れて返します。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22</a:t>
            </a:fld>
            <a:endParaRPr kumimoji="1" lang="ja-JP" altLang="en-US"/>
          </a:p>
        </p:txBody>
      </p:sp>
    </p:spTree>
    <p:extLst>
      <p:ext uri="{BB962C8B-B14F-4D97-AF65-F5344CB8AC3E}">
        <p14:creationId xmlns:p14="http://schemas.microsoft.com/office/powerpoint/2010/main" val="2031484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ではプログラムを実行してブラウザでアクセスしてみましょう。メールアドレスとパスワードを入れて認証してみるとこのようにセッションに入れた情報が表示されていることが分かります。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23</a:t>
            </a:fld>
            <a:endParaRPr kumimoji="1" lang="ja-JP" altLang="en-US"/>
          </a:p>
        </p:txBody>
      </p:sp>
    </p:spTree>
    <p:extLst>
      <p:ext uri="{BB962C8B-B14F-4D97-AF65-F5344CB8AC3E}">
        <p14:creationId xmlns:p14="http://schemas.microsoft.com/office/powerpoint/2010/main" val="2246008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こからは情報の管理を行います。セッションでユーザの管理をすることでログイン時にユーザの権限を管理することができいます。そこで権限ごとにアクセスできるページを作る事や権限ごとに表示される情報を変更させることができます。分かりやすい例では学習用サイトだと講師と講習生で分けられていたり、就活サイトだと求職者と採用側で分けるなどがあり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24</a:t>
            </a:fld>
            <a:endParaRPr kumimoji="1" lang="ja-JP" altLang="en-US"/>
          </a:p>
        </p:txBody>
      </p:sp>
    </p:spTree>
    <p:extLst>
      <p:ext uri="{BB962C8B-B14F-4D97-AF65-F5344CB8AC3E}">
        <p14:creationId xmlns:p14="http://schemas.microsoft.com/office/powerpoint/2010/main" val="2603987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具体的な方法です。ログイン時にデータベースからユーザ情報をセッションに格納します。そこで権限持ちのユーザが他ページへアクセスできるリンクの作成をします。また、権限を持たないユーザがアクセスした時の処理を作成します。これは例えばリダイレクトで元の画面に返したり不正アクセスである旨を表示するなどがあり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25</a:t>
            </a:fld>
            <a:endParaRPr kumimoji="1" lang="ja-JP" altLang="en-US"/>
          </a:p>
        </p:txBody>
      </p:sp>
    </p:spTree>
    <p:extLst>
      <p:ext uri="{BB962C8B-B14F-4D97-AF65-F5344CB8AC3E}">
        <p14:creationId xmlns:p14="http://schemas.microsoft.com/office/powerpoint/2010/main" val="2065276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では権限を持たせる処理をするためにユーザ情報のテーブルに項目を追加します。ブラウザで</a:t>
            </a:r>
            <a:r>
              <a:rPr kumimoji="1" lang="en-US" altLang="ja-JP" dirty="0"/>
              <a:t>phpMyAdmin</a:t>
            </a:r>
            <a:r>
              <a:rPr kumimoji="1" lang="ja-JP" altLang="en-US" dirty="0"/>
              <a:t>にアクセスして</a:t>
            </a:r>
            <a:r>
              <a:rPr kumimoji="1" lang="en-US" altLang="ja-JP" dirty="0"/>
              <a:t>users</a:t>
            </a:r>
            <a:r>
              <a:rPr kumimoji="1" lang="ja-JP" altLang="en-US" dirty="0"/>
              <a:t>のテーブルを選択してください。そして項目一覧の下で</a:t>
            </a:r>
            <a:r>
              <a:rPr kumimoji="1" lang="en-US" altLang="ja-JP" dirty="0"/>
              <a:t>1</a:t>
            </a:r>
            <a:r>
              <a:rPr kumimoji="1" lang="ja-JP" altLang="en-US" dirty="0"/>
              <a:t>個カラムを追加するとして実行してください。</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26</a:t>
            </a:fld>
            <a:endParaRPr kumimoji="1" lang="ja-JP" altLang="en-US"/>
          </a:p>
        </p:txBody>
      </p:sp>
    </p:spTree>
    <p:extLst>
      <p:ext uri="{BB962C8B-B14F-4D97-AF65-F5344CB8AC3E}">
        <p14:creationId xmlns:p14="http://schemas.microsoft.com/office/powerpoint/2010/main" val="377341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ここで名前を付けます。</a:t>
            </a:r>
            <a:r>
              <a:rPr kumimoji="1" lang="en-US" altLang="ja-JP" dirty="0"/>
              <a:t>Admin</a:t>
            </a:r>
            <a:r>
              <a:rPr kumimoji="1" lang="ja-JP" altLang="en-US" dirty="0"/>
              <a:t>という名前にします。タイプを</a:t>
            </a:r>
            <a:r>
              <a:rPr kumimoji="1" lang="en-US" altLang="ja-JP" dirty="0"/>
              <a:t>INT</a:t>
            </a:r>
            <a:r>
              <a:rPr kumimoji="1" lang="ja-JP" altLang="en-US" dirty="0"/>
              <a:t>として長さを</a:t>
            </a:r>
            <a:r>
              <a:rPr kumimoji="1" lang="en-US" altLang="ja-JP" dirty="0"/>
              <a:t>1</a:t>
            </a:r>
            <a:r>
              <a:rPr kumimoji="1" lang="ja-JP" altLang="en-US" dirty="0"/>
              <a:t>、デフォルト値を</a:t>
            </a:r>
            <a:r>
              <a:rPr kumimoji="1" lang="en-US" altLang="ja-JP" dirty="0"/>
              <a:t>NULL</a:t>
            </a:r>
            <a:r>
              <a:rPr kumimoji="1" lang="ja-JP" altLang="en-US" dirty="0"/>
              <a:t>にします。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27</a:t>
            </a:fld>
            <a:endParaRPr kumimoji="1" lang="ja-JP" altLang="en-US"/>
          </a:p>
        </p:txBody>
      </p:sp>
    </p:spTree>
    <p:extLst>
      <p:ext uri="{BB962C8B-B14F-4D97-AF65-F5344CB8AC3E}">
        <p14:creationId xmlns:p14="http://schemas.microsoft.com/office/powerpoint/2010/main" val="188700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admin</a:t>
            </a:r>
            <a:r>
              <a:rPr kumimoji="1" lang="ja-JP" altLang="en-US" dirty="0"/>
              <a:t>が新しく追加されたことが確認できます。次に登録してあるユーザの一つを選んで「編集」をクリックします。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28</a:t>
            </a:fld>
            <a:endParaRPr kumimoji="1" lang="ja-JP" altLang="en-US"/>
          </a:p>
        </p:txBody>
      </p:sp>
    </p:spTree>
    <p:extLst>
      <p:ext uri="{BB962C8B-B14F-4D97-AF65-F5344CB8AC3E}">
        <p14:creationId xmlns:p14="http://schemas.microsoft.com/office/powerpoint/2010/main" val="7578744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admin</a:t>
            </a:r>
            <a:r>
              <a:rPr kumimoji="1" lang="ja-JP" altLang="en-US" dirty="0"/>
              <a:t>のところに値を</a:t>
            </a:r>
            <a:r>
              <a:rPr kumimoji="1" lang="en-US" altLang="ja-JP" dirty="0"/>
              <a:t>1</a:t>
            </a:r>
            <a:r>
              <a:rPr kumimoji="1" lang="ja-JP" altLang="en-US" dirty="0"/>
              <a:t>として実行を押します。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29</a:t>
            </a:fld>
            <a:endParaRPr kumimoji="1" lang="ja-JP" altLang="en-US"/>
          </a:p>
        </p:txBody>
      </p:sp>
    </p:spTree>
    <p:extLst>
      <p:ext uri="{BB962C8B-B14F-4D97-AF65-F5344CB8AC3E}">
        <p14:creationId xmlns:p14="http://schemas.microsoft.com/office/powerpoint/2010/main" val="3290411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それではそもそも認証とは何かですが、相手が名乗った通りの本人であると何らかの手段により確かめる本人確認のことです。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3</a:t>
            </a:fld>
            <a:endParaRPr kumimoji="1" lang="ja-JP" altLang="en-US"/>
          </a:p>
        </p:txBody>
      </p:sp>
    </p:spTree>
    <p:extLst>
      <p:ext uri="{BB962C8B-B14F-4D97-AF65-F5344CB8AC3E}">
        <p14:creationId xmlns:p14="http://schemas.microsoft.com/office/powerpoint/2010/main" val="1571322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そして変更したユーザの</a:t>
            </a:r>
            <a:r>
              <a:rPr kumimoji="1" lang="en-US" altLang="ja-JP" dirty="0"/>
              <a:t>admin</a:t>
            </a:r>
            <a:r>
              <a:rPr kumimoji="1" lang="ja-JP" altLang="en-US" dirty="0"/>
              <a:t>の値が</a:t>
            </a:r>
            <a:r>
              <a:rPr kumimoji="1" lang="en-US" altLang="ja-JP" dirty="0"/>
              <a:t>1</a:t>
            </a:r>
            <a:r>
              <a:rPr kumimoji="1" lang="ja-JP" altLang="en-US" dirty="0"/>
              <a:t>になった事を確認します。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30</a:t>
            </a:fld>
            <a:endParaRPr kumimoji="1" lang="ja-JP" altLang="en-US"/>
          </a:p>
        </p:txBody>
      </p:sp>
    </p:spTree>
    <p:extLst>
      <p:ext uri="{BB962C8B-B14F-4D97-AF65-F5344CB8AC3E}">
        <p14:creationId xmlns:p14="http://schemas.microsoft.com/office/powerpoint/2010/main" val="3328076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ではここからはプログラムで実装するための指針になります。ここでは権限のあるユーザはユーザ一覧が表示されるシステムを作ります。方法としてはデータベースの</a:t>
            </a:r>
            <a:r>
              <a:rPr kumimoji="1" lang="en-US" altLang="ja-JP" dirty="0"/>
              <a:t>admin</a:t>
            </a:r>
            <a:r>
              <a:rPr kumimoji="1" lang="ja-JP" altLang="en-US" dirty="0"/>
              <a:t>が</a:t>
            </a:r>
            <a:r>
              <a:rPr kumimoji="1" lang="en-US" altLang="ja-JP" dirty="0"/>
              <a:t>1</a:t>
            </a:r>
            <a:r>
              <a:rPr kumimoji="1" lang="ja-JP" altLang="en-US" dirty="0"/>
              <a:t>のユーザはホーム画面でユーザ一覧のリンクが表示されるようにします。そして権限のあるユーザはリンクからユーザ一覧を見れるようにします。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31</a:t>
            </a:fld>
            <a:endParaRPr kumimoji="1" lang="ja-JP" altLang="en-US"/>
          </a:p>
        </p:txBody>
      </p:sp>
    </p:spTree>
    <p:extLst>
      <p:ext uri="{BB962C8B-B14F-4D97-AF65-F5344CB8AC3E}">
        <p14:creationId xmlns:p14="http://schemas.microsoft.com/office/powerpoint/2010/main" val="3647031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では実際にプログラムを作っていきます。先ほどのログインから変える点としては</a:t>
            </a:r>
            <a:r>
              <a:rPr kumimoji="1" lang="en-US" altLang="ja-JP" dirty="0"/>
              <a:t>SQL</a:t>
            </a:r>
            <a:r>
              <a:rPr kumimoji="1" lang="ja-JP" altLang="en-US" dirty="0"/>
              <a:t>で認証する時に</a:t>
            </a:r>
            <a:r>
              <a:rPr kumimoji="1" lang="en-US" altLang="ja-JP" dirty="0"/>
              <a:t>admin</a:t>
            </a:r>
            <a:r>
              <a:rPr kumimoji="1" lang="ja-JP" altLang="en-US" dirty="0"/>
              <a:t>を取り出す項目として追加します。そしてセッションに</a:t>
            </a:r>
            <a:r>
              <a:rPr kumimoji="1" lang="en-US" altLang="ja-JP" dirty="0"/>
              <a:t>admin</a:t>
            </a:r>
            <a:r>
              <a:rPr kumimoji="1" lang="ja-JP" altLang="en-US" dirty="0"/>
              <a:t>が</a:t>
            </a:r>
            <a:r>
              <a:rPr kumimoji="1" lang="en-US" altLang="ja-JP" dirty="0"/>
              <a:t>1</a:t>
            </a:r>
            <a:r>
              <a:rPr kumimoji="1" lang="ja-JP" altLang="en-US" dirty="0"/>
              <a:t>の場合は</a:t>
            </a:r>
            <a:r>
              <a:rPr kumimoji="1" lang="en-US" altLang="ja-JP" dirty="0"/>
              <a:t>1</a:t>
            </a:r>
            <a:r>
              <a:rPr kumimoji="1" lang="ja-JP" altLang="en-US" dirty="0"/>
              <a:t>を入れて、それ以外なら</a:t>
            </a:r>
            <a:r>
              <a:rPr kumimoji="1" lang="en-US" altLang="ja-JP" dirty="0"/>
              <a:t>0</a:t>
            </a:r>
            <a:r>
              <a:rPr kumimoji="1" lang="ja-JP" altLang="en-US" dirty="0"/>
              <a:t>と入れます。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32</a:t>
            </a:fld>
            <a:endParaRPr kumimoji="1" lang="ja-JP" altLang="en-US"/>
          </a:p>
        </p:txBody>
      </p:sp>
    </p:spTree>
    <p:extLst>
      <p:ext uri="{BB962C8B-B14F-4D97-AF65-F5344CB8AC3E}">
        <p14:creationId xmlns:p14="http://schemas.microsoft.com/office/powerpoint/2010/main" val="11881642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HTML</a:t>
            </a:r>
            <a:r>
              <a:rPr kumimoji="1" lang="ja-JP" altLang="en-US" dirty="0"/>
              <a:t>ですが、一番最初の行に</a:t>
            </a:r>
            <a:r>
              <a:rPr kumimoji="1" lang="en-US" altLang="ja-JP" dirty="0"/>
              <a:t>admin</a:t>
            </a:r>
            <a:r>
              <a:rPr kumimoji="1" lang="ja-JP" altLang="en-US" dirty="0"/>
              <a:t>情報によってここにリンクを貼ります。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33</a:t>
            </a:fld>
            <a:endParaRPr kumimoji="1" lang="ja-JP" altLang="en-US"/>
          </a:p>
        </p:txBody>
      </p:sp>
    </p:spTree>
    <p:extLst>
      <p:ext uri="{BB962C8B-B14F-4D97-AF65-F5344CB8AC3E}">
        <p14:creationId xmlns:p14="http://schemas.microsoft.com/office/powerpoint/2010/main" val="3075473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次にログイン後の画面です。まずセッションに名前情報が無い場合はリダイレクトでログイン画面に返します。セッションに名前情報がある時、今度はセッションに</a:t>
            </a:r>
            <a:r>
              <a:rPr kumimoji="1" lang="en-US" altLang="ja-JP" dirty="0"/>
              <a:t>admin</a:t>
            </a:r>
            <a:r>
              <a:rPr kumimoji="1" lang="ja-JP" altLang="en-US" dirty="0"/>
              <a:t>が</a:t>
            </a:r>
            <a:r>
              <a:rPr kumimoji="1" lang="en-US" altLang="ja-JP" dirty="0"/>
              <a:t>1</a:t>
            </a:r>
            <a:r>
              <a:rPr kumimoji="1" lang="ja-JP" altLang="en-US" dirty="0"/>
              <a:t>かどうかを確認します。</a:t>
            </a:r>
            <a:r>
              <a:rPr kumimoji="1" lang="en-US" altLang="ja-JP" dirty="0"/>
              <a:t>Admin</a:t>
            </a:r>
            <a:r>
              <a:rPr kumimoji="1" lang="ja-JP" altLang="en-US" dirty="0"/>
              <a:t>が</a:t>
            </a:r>
            <a:r>
              <a:rPr kumimoji="1" lang="en-US" altLang="ja-JP" dirty="0"/>
              <a:t>1</a:t>
            </a:r>
            <a:r>
              <a:rPr kumimoji="1" lang="ja-JP" altLang="en-US" dirty="0"/>
              <a:t>でないときは名前・メールアドレス・電話番号のセッション情報だけを返しますが、</a:t>
            </a:r>
            <a:r>
              <a:rPr kumimoji="1" lang="en-US" altLang="ja-JP" dirty="0"/>
              <a:t>admin</a:t>
            </a:r>
            <a:r>
              <a:rPr kumimoji="1" lang="ja-JP" altLang="en-US" dirty="0"/>
              <a:t>が</a:t>
            </a:r>
            <a:r>
              <a:rPr kumimoji="1" lang="en-US" altLang="ja-JP" dirty="0"/>
              <a:t>1</a:t>
            </a:r>
            <a:r>
              <a:rPr kumimoji="1" lang="ja-JP" altLang="en-US" dirty="0"/>
              <a:t>の時はユーザ情報を見れるリンクを貼ります。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34</a:t>
            </a:fld>
            <a:endParaRPr kumimoji="1" lang="ja-JP" altLang="en-US"/>
          </a:p>
        </p:txBody>
      </p:sp>
    </p:spTree>
    <p:extLst>
      <p:ext uri="{BB962C8B-B14F-4D97-AF65-F5344CB8AC3E}">
        <p14:creationId xmlns:p14="http://schemas.microsoft.com/office/powerpoint/2010/main" val="17133756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そして今度はユーザ情報の出力です。まずセッションに</a:t>
            </a:r>
            <a:r>
              <a:rPr kumimoji="1" lang="en-US" altLang="ja-JP" dirty="0"/>
              <a:t>admin</a:t>
            </a:r>
            <a:r>
              <a:rPr kumimoji="1" lang="ja-JP" altLang="en-US" dirty="0"/>
              <a:t>が入っているか確認して、入っていない場合はログイン画面にリダイレクトします。次に</a:t>
            </a:r>
            <a:r>
              <a:rPr kumimoji="1" lang="en-US" altLang="ja-JP" dirty="0"/>
              <a:t>admin</a:t>
            </a:r>
            <a:r>
              <a:rPr kumimoji="1" lang="ja-JP" altLang="en-US" dirty="0"/>
              <a:t>が</a:t>
            </a:r>
            <a:r>
              <a:rPr kumimoji="1" lang="en-US" altLang="ja-JP" dirty="0"/>
              <a:t>1</a:t>
            </a:r>
            <a:r>
              <a:rPr kumimoji="1" lang="ja-JP" altLang="en-US" dirty="0"/>
              <a:t>でない場合はホーム画面にリダイレクトします。そして</a:t>
            </a:r>
            <a:r>
              <a:rPr kumimoji="1" lang="en-US" altLang="ja-JP" dirty="0"/>
              <a:t>admin</a:t>
            </a:r>
            <a:r>
              <a:rPr kumimoji="1" lang="ja-JP" altLang="en-US" dirty="0"/>
              <a:t>が</a:t>
            </a:r>
            <a:r>
              <a:rPr kumimoji="1" lang="en-US" altLang="ja-JP" dirty="0"/>
              <a:t>1</a:t>
            </a:r>
            <a:r>
              <a:rPr kumimoji="1" lang="ja-JP" altLang="en-US" dirty="0"/>
              <a:t>の時はユーザ情報一覧として名前・メールアドレス・電話番号を表にして表示します。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35</a:t>
            </a:fld>
            <a:endParaRPr kumimoji="1" lang="ja-JP" altLang="en-US"/>
          </a:p>
        </p:txBody>
      </p:sp>
    </p:spTree>
    <p:extLst>
      <p:ext uri="{BB962C8B-B14F-4D97-AF65-F5344CB8AC3E}">
        <p14:creationId xmlns:p14="http://schemas.microsoft.com/office/powerpoint/2010/main" val="36574074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それでは実行してログインしてみます。権限が</a:t>
            </a:r>
            <a:r>
              <a:rPr kumimoji="1" lang="en-US" altLang="ja-JP" dirty="0"/>
              <a:t>1</a:t>
            </a:r>
            <a:r>
              <a:rPr kumimoji="1" lang="ja-JP" altLang="en-US" dirty="0"/>
              <a:t>でないユーザは右の画面のようにセッション情報が表示されるだけですが、権限が</a:t>
            </a:r>
            <a:r>
              <a:rPr kumimoji="1" lang="en-US" altLang="ja-JP" dirty="0"/>
              <a:t>1</a:t>
            </a:r>
            <a:r>
              <a:rPr kumimoji="1" lang="ja-JP" altLang="en-US" dirty="0"/>
              <a:t>のユーザはこのようにユーザ情報一覧のリンクが張られます。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36</a:t>
            </a:fld>
            <a:endParaRPr kumimoji="1" lang="ja-JP" altLang="en-US"/>
          </a:p>
        </p:txBody>
      </p:sp>
    </p:spTree>
    <p:extLst>
      <p:ext uri="{BB962C8B-B14F-4D97-AF65-F5344CB8AC3E}">
        <p14:creationId xmlns:p14="http://schemas.microsoft.com/office/powerpoint/2010/main" val="3848172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ではユーザ情報一覧にアクセスしてみます。権限が</a:t>
            </a:r>
            <a:r>
              <a:rPr kumimoji="1" lang="en-US" altLang="ja-JP" dirty="0"/>
              <a:t>1</a:t>
            </a:r>
            <a:r>
              <a:rPr kumimoji="1" lang="ja-JP" altLang="en-US" dirty="0"/>
              <a:t>のユーザはユーザ情報一覧が表示されますが、権限が</a:t>
            </a:r>
            <a:r>
              <a:rPr kumimoji="1" lang="en-US" altLang="ja-JP" dirty="0"/>
              <a:t>1</a:t>
            </a:r>
            <a:r>
              <a:rPr kumimoji="1" lang="ja-JP" altLang="en-US" dirty="0"/>
              <a:t>でないユーザはリダイレクトしてホーム画面に戻ります。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37</a:t>
            </a:fld>
            <a:endParaRPr kumimoji="1" lang="ja-JP" altLang="en-US"/>
          </a:p>
        </p:txBody>
      </p:sp>
    </p:spTree>
    <p:extLst>
      <p:ext uri="{BB962C8B-B14F-4D97-AF65-F5344CB8AC3E}">
        <p14:creationId xmlns:p14="http://schemas.microsoft.com/office/powerpoint/2010/main" val="2498324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最後にまとめです。まず認証の種類は大まかに知識・所持品・生体・行動の</a:t>
            </a:r>
            <a:r>
              <a:rPr kumimoji="1" lang="en-US" altLang="ja-JP" dirty="0"/>
              <a:t>4</a:t>
            </a:r>
            <a:r>
              <a:rPr kumimoji="1" lang="ja-JP" altLang="en-US" dirty="0"/>
              <a:t>つが有ります。パスワードを新規登録をするときはハッシュ関数で変換。ログインする時はハッシュ化されたパスワードをデータベースから取り出して入力されたパスワードを使って認証します。次にログイン状態を保つセッションはセッション用のクッキーを使用しており、セッションを用いることで</a:t>
            </a:r>
            <a:r>
              <a:rPr kumimoji="1" lang="en-US" altLang="ja-JP" dirty="0"/>
              <a:t>GET</a:t>
            </a:r>
            <a:r>
              <a:rPr kumimoji="1" lang="ja-JP" altLang="en-US" dirty="0"/>
              <a:t>や</a:t>
            </a:r>
            <a:r>
              <a:rPr kumimoji="1" lang="en-US" altLang="ja-JP" dirty="0"/>
              <a:t>POST</a:t>
            </a:r>
            <a:r>
              <a:rPr kumimoji="1" lang="ja-JP" altLang="en-US" dirty="0"/>
              <a:t>を使用しなくてもデータを保持できます。また、セッションを用いることでアクセス情報の管理ができます。最後にこれは第</a:t>
            </a:r>
            <a:r>
              <a:rPr kumimoji="1" lang="en-US" altLang="ja-JP" dirty="0"/>
              <a:t>10</a:t>
            </a:r>
            <a:r>
              <a:rPr kumimoji="1" lang="ja-JP" altLang="en-US" dirty="0"/>
              <a:t>回で触れますがセッションによってセキュリティ対策もできようになります。最後までご視聴ありがとうございました。次回はインターネットにつながっている様々なアプリケーションに用いられている</a:t>
            </a:r>
            <a:r>
              <a:rPr kumimoji="1" lang="en-US" altLang="ja-JP" dirty="0" err="1"/>
              <a:t>webAPI</a:t>
            </a:r>
            <a:r>
              <a:rPr kumimoji="1" lang="ja-JP" altLang="en-US" dirty="0"/>
              <a:t>を学びます。</a:t>
            </a:r>
            <a:endParaRPr kumimoji="1" lang="en-US" altLang="ja-JP" dirty="0"/>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38</a:t>
            </a:fld>
            <a:endParaRPr kumimoji="1" lang="ja-JP" altLang="en-US"/>
          </a:p>
        </p:txBody>
      </p:sp>
    </p:spTree>
    <p:extLst>
      <p:ext uri="{BB962C8B-B14F-4D97-AF65-F5344CB8AC3E}">
        <p14:creationId xmlns:p14="http://schemas.microsoft.com/office/powerpoint/2010/main" val="549811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ここで、認証に使うものは大きく分けて</a:t>
            </a:r>
            <a:r>
              <a:rPr kumimoji="1" lang="en-US" altLang="ja-JP" dirty="0"/>
              <a:t>4</a:t>
            </a:r>
            <a:r>
              <a:rPr kumimoji="1" lang="ja-JP" altLang="en-US" dirty="0"/>
              <a:t>種類あります。例えば知識だとパスワードやユーザ</a:t>
            </a:r>
            <a:r>
              <a:rPr kumimoji="1" lang="en-US" altLang="ja-JP" dirty="0"/>
              <a:t>ID</a:t>
            </a:r>
            <a:r>
              <a:rPr kumimoji="1" lang="ja-JP" altLang="en-US" dirty="0"/>
              <a:t>のようにその人の記憶を使って認証するものがあります。次に所持品です。分かりやすい物では電磁気カードで、他だとその人の電話番号の端末に送られるワンタイムパスワードがあります。次に生体認証として代表的なものが指紋・静脈・虹彩・顔などがあります。ただ、何らかの形で本人を本人と認識しなかったり違う人を本人と認識することも非常に少ないですが一応あります。また、最近の研究では行動による認識として筆跡・歩き方・声紋などによる認証もあり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4</a:t>
            </a:fld>
            <a:endParaRPr kumimoji="1" lang="ja-JP" altLang="en-US"/>
          </a:p>
        </p:txBody>
      </p:sp>
    </p:spTree>
    <p:extLst>
      <p:ext uri="{BB962C8B-B14F-4D97-AF65-F5344CB8AC3E}">
        <p14:creationId xmlns:p14="http://schemas.microsoft.com/office/powerpoint/2010/main" val="3701583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では本講座ではパスワード認証をしますのでパスワードを用いた認証方法について説明していきます。ログイン認証は一要素認証である場合、基本的に</a:t>
            </a:r>
            <a:r>
              <a:rPr kumimoji="1" lang="en-US" altLang="ja-JP" dirty="0"/>
              <a:t>ID</a:t>
            </a:r>
            <a:r>
              <a:rPr kumimoji="1" lang="ja-JP" altLang="en-US" dirty="0"/>
              <a:t>とパスワードを使います。ここで、</a:t>
            </a:r>
            <a:r>
              <a:rPr kumimoji="1" lang="en-US" altLang="ja-JP" dirty="0"/>
              <a:t>ID</a:t>
            </a:r>
            <a:r>
              <a:rPr kumimoji="1" lang="ja-JP" altLang="en-US" dirty="0"/>
              <a:t>は重複をしてはいけない事から重複することも無いメールアドレスを</a:t>
            </a:r>
            <a:r>
              <a:rPr kumimoji="1" lang="en-US" altLang="ja-JP" dirty="0"/>
              <a:t>ID</a:t>
            </a:r>
            <a:r>
              <a:rPr kumimoji="1" lang="ja-JP" altLang="en-US" dirty="0"/>
              <a:t>として代用する事が多いです。例えばユーザ情報を登録する時に</a:t>
            </a:r>
            <a:r>
              <a:rPr kumimoji="1" lang="en-US" altLang="ja-JP" dirty="0"/>
              <a:t>ID</a:t>
            </a:r>
            <a:r>
              <a:rPr kumimoji="1" lang="ja-JP" altLang="en-US" dirty="0"/>
              <a:t>が既に存在している場合は認証する時に複数のパスワードが存在したり複数の個人情報があるなど問題があるため当然ですが、</a:t>
            </a:r>
            <a:r>
              <a:rPr kumimoji="1" lang="en-US" altLang="ja-JP" dirty="0"/>
              <a:t>ID</a:t>
            </a:r>
            <a:r>
              <a:rPr kumimoji="1" lang="ja-JP" altLang="en-US" dirty="0"/>
              <a:t>が既に存在する場合は登録をやり直す必要が出てきます。</a:t>
            </a:r>
            <a:endParaRPr kumimoji="1" lang="en-US" altLang="ja-JP" dirty="0"/>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5</a:t>
            </a:fld>
            <a:endParaRPr kumimoji="1" lang="ja-JP" altLang="en-US"/>
          </a:p>
        </p:txBody>
      </p:sp>
    </p:spTree>
    <p:extLst>
      <p:ext uri="{BB962C8B-B14F-4D97-AF65-F5344CB8AC3E}">
        <p14:creationId xmlns:p14="http://schemas.microsoft.com/office/powerpoint/2010/main" val="3764808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パスワードの扱いについて説明します。パスワードを使用する時は原則ハッシュ化を行うハッシュ関数というものを利用します。具体的にハッシュ関数を使うとどうなるかは次のスライド以降で説明します。ではハッシュを使うことについて、その理由としてはハッシュ関数を使用して文字列を変換すると元の文字列に再変換できないためデータベースが仮に漏洩してもパスワードが第三者には分からなくなり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6</a:t>
            </a:fld>
            <a:endParaRPr kumimoji="1" lang="ja-JP" altLang="en-US"/>
          </a:p>
        </p:txBody>
      </p:sp>
    </p:spTree>
    <p:extLst>
      <p:ext uri="{BB962C8B-B14F-4D97-AF65-F5344CB8AC3E}">
        <p14:creationId xmlns:p14="http://schemas.microsoft.com/office/powerpoint/2010/main" val="284719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ではハッシュ関数について少し触れてパスワードの登録を説明します。ハッシュ関数の具体的なアルゴリズムについては省略します。ハッシュ関数を使うには、まず</a:t>
            </a:r>
            <a:r>
              <a:rPr kumimoji="1" lang="en-US" altLang="ja-JP" dirty="0"/>
              <a:t>1</a:t>
            </a:r>
            <a:r>
              <a:rPr kumimoji="1" lang="ja-JP" altLang="en-US" dirty="0"/>
              <a:t>行目にあるライブラリをインポートします。例えばこれで</a:t>
            </a:r>
            <a:r>
              <a:rPr kumimoji="1" lang="en-US" altLang="ja-JP" dirty="0"/>
              <a:t>3</a:t>
            </a:r>
            <a:r>
              <a:rPr kumimoji="1" lang="ja-JP" altLang="en-US" dirty="0"/>
              <a:t>行目にある文字列を使って</a:t>
            </a:r>
            <a:r>
              <a:rPr kumimoji="1" lang="en-US" altLang="ja-JP" dirty="0"/>
              <a:t>5</a:t>
            </a:r>
            <a:r>
              <a:rPr kumimoji="1" lang="ja-JP" altLang="en-US" dirty="0"/>
              <a:t>行目にあるハッシュ文字列生成関数で変換後の内容を見てみましょう。するとこのように文字列が変わることが分かります。データベースに登録するパスワードはこのようにして生成して登録します。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7</a:t>
            </a:fld>
            <a:endParaRPr kumimoji="1" lang="ja-JP" altLang="en-US"/>
          </a:p>
        </p:txBody>
      </p:sp>
    </p:spTree>
    <p:extLst>
      <p:ext uri="{BB962C8B-B14F-4D97-AF65-F5344CB8AC3E}">
        <p14:creationId xmlns:p14="http://schemas.microsoft.com/office/powerpoint/2010/main" val="4134383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では次にパスワードの認証について説明します。今度は</a:t>
            </a:r>
            <a:r>
              <a:rPr kumimoji="1" lang="en-US" altLang="ja-JP" dirty="0"/>
              <a:t>2</a:t>
            </a:r>
            <a:r>
              <a:rPr kumimoji="1" lang="ja-JP" altLang="en-US" dirty="0"/>
              <a:t>行目にありますハッシュ化された文字列と元の文字列を比較するための関数をインポートします。例えば</a:t>
            </a:r>
            <a:r>
              <a:rPr kumimoji="1" lang="en-US" altLang="ja-JP" dirty="0"/>
              <a:t>4</a:t>
            </a:r>
            <a:r>
              <a:rPr kumimoji="1" lang="ja-JP" altLang="en-US" dirty="0"/>
              <a:t>行目でパスワードを作り</a:t>
            </a:r>
            <a:r>
              <a:rPr kumimoji="1" lang="en-US" altLang="ja-JP" dirty="0"/>
              <a:t>6</a:t>
            </a:r>
            <a:r>
              <a:rPr kumimoji="1" lang="ja-JP" altLang="en-US" dirty="0"/>
              <a:t>行目でハッシュ化した文字列を生成します。ここでパスワードのチェックでは</a:t>
            </a:r>
            <a:r>
              <a:rPr kumimoji="1" lang="en-US" altLang="ja-JP" dirty="0"/>
              <a:t>8</a:t>
            </a:r>
            <a:r>
              <a:rPr kumimoji="1" lang="ja-JP" altLang="en-US" dirty="0"/>
              <a:t>行目のようにハッシュ化された文字列と元の文字列を比較するための関数でチェックを行います。今回は同じものになるため</a:t>
            </a:r>
            <a:r>
              <a:rPr kumimoji="1" lang="en-US" altLang="ja-JP" dirty="0"/>
              <a:t>True</a:t>
            </a:r>
            <a:r>
              <a:rPr kumimoji="1" lang="ja-JP" altLang="en-US" dirty="0"/>
              <a:t>が返ってきますが、例えばここでハッシュ化したあとに</a:t>
            </a:r>
            <a:r>
              <a:rPr kumimoji="1" lang="en-US" altLang="ja-JP" dirty="0"/>
              <a:t>4</a:t>
            </a:r>
            <a:r>
              <a:rPr kumimoji="1" lang="ja-JP" altLang="en-US" dirty="0"/>
              <a:t>行目の変数の文字列を変えてまたチェックを行うと今度は</a:t>
            </a:r>
            <a:r>
              <a:rPr kumimoji="1" lang="en-US" altLang="ja-JP" dirty="0"/>
              <a:t>False</a:t>
            </a:r>
            <a:r>
              <a:rPr kumimoji="1" lang="ja-JP" altLang="en-US" dirty="0"/>
              <a:t>になります。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8</a:t>
            </a:fld>
            <a:endParaRPr kumimoji="1" lang="ja-JP" altLang="en-US"/>
          </a:p>
        </p:txBody>
      </p:sp>
    </p:spTree>
    <p:extLst>
      <p:ext uri="{BB962C8B-B14F-4D97-AF65-F5344CB8AC3E}">
        <p14:creationId xmlns:p14="http://schemas.microsoft.com/office/powerpoint/2010/main" val="288270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では次にユーザを登録する流れについて説明します。まず最初にユーザ情報を入力してもらいます。次にデータベースで</a:t>
            </a:r>
            <a:r>
              <a:rPr kumimoji="1" lang="en-US" altLang="ja-JP" dirty="0"/>
              <a:t>ID</a:t>
            </a:r>
            <a:r>
              <a:rPr kumimoji="1" lang="ja-JP" altLang="en-US" dirty="0"/>
              <a:t>を検索します。ここで</a:t>
            </a:r>
            <a:r>
              <a:rPr kumimoji="1" lang="en-US" altLang="ja-JP" dirty="0"/>
              <a:t>ID</a:t>
            </a:r>
            <a:r>
              <a:rPr kumimoji="1" lang="ja-JP" altLang="en-US" dirty="0"/>
              <a:t>があったら既に</a:t>
            </a:r>
            <a:r>
              <a:rPr kumimoji="1" lang="en-US" altLang="ja-JP" dirty="0"/>
              <a:t>ID</a:t>
            </a:r>
            <a:r>
              <a:rPr kumimoji="1" lang="ja-JP" altLang="en-US" dirty="0"/>
              <a:t>が存在する事を表示した上で再度ユーザ情報を入力してもらいます。そして</a:t>
            </a:r>
            <a:r>
              <a:rPr kumimoji="1" lang="en-US" altLang="ja-JP" dirty="0"/>
              <a:t>ID</a:t>
            </a:r>
            <a:r>
              <a:rPr kumimoji="1" lang="ja-JP" altLang="en-US" dirty="0"/>
              <a:t>が無い場合はデータベースにユーザ情報を追加します。</a:t>
            </a:r>
          </a:p>
        </p:txBody>
      </p:sp>
      <p:sp>
        <p:nvSpPr>
          <p:cNvPr id="4" name="スライド番号プレースホルダー 3"/>
          <p:cNvSpPr>
            <a:spLocks noGrp="1"/>
          </p:cNvSpPr>
          <p:nvPr>
            <p:ph type="sldNum" sz="quarter" idx="5"/>
          </p:nvPr>
        </p:nvSpPr>
        <p:spPr/>
        <p:txBody>
          <a:bodyPr/>
          <a:lstStyle/>
          <a:p>
            <a:fld id="{4B7E2A37-6263-41C1-9FDB-FFF08E6327F2}" type="slidenum">
              <a:rPr kumimoji="1" lang="ja-JP" altLang="en-US" smtClean="0"/>
              <a:t>9</a:t>
            </a:fld>
            <a:endParaRPr kumimoji="1" lang="ja-JP" altLang="en-US"/>
          </a:p>
        </p:txBody>
      </p:sp>
    </p:spTree>
    <p:extLst>
      <p:ext uri="{BB962C8B-B14F-4D97-AF65-F5344CB8AC3E}">
        <p14:creationId xmlns:p14="http://schemas.microsoft.com/office/powerpoint/2010/main" val="3763062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0C11D-1A54-CCBD-B3AB-EFD30A9CE8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7A15518-84DE-78FA-2174-1AD47E704A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162CC0-557D-52AE-BEFD-9F51F1CCD635}"/>
              </a:ext>
            </a:extLst>
          </p:cNvPr>
          <p:cNvSpPr>
            <a:spLocks noGrp="1"/>
          </p:cNvSpPr>
          <p:nvPr>
            <p:ph type="dt" sz="half" idx="10"/>
          </p:nvPr>
        </p:nvSpPr>
        <p:spPr/>
        <p:txBody>
          <a:bodyPr/>
          <a:lstStyle/>
          <a:p>
            <a:fld id="{DF23CCF7-F9E5-4367-AC47-72E3751A58B1}" type="datetimeFigureOut">
              <a:rPr kumimoji="1" lang="ja-JP" altLang="en-US" smtClean="0"/>
              <a:t>2022/7/23</a:t>
            </a:fld>
            <a:endParaRPr kumimoji="1" lang="ja-JP" altLang="en-US"/>
          </a:p>
        </p:txBody>
      </p:sp>
      <p:sp>
        <p:nvSpPr>
          <p:cNvPr id="5" name="フッター プレースホルダー 4">
            <a:extLst>
              <a:ext uri="{FF2B5EF4-FFF2-40B4-BE49-F238E27FC236}">
                <a16:creationId xmlns:a16="http://schemas.microsoft.com/office/drawing/2014/main" id="{20E3C550-B96B-DCFD-32F4-0CDE9B98B8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DBE274-E5F6-3C4A-92F3-4E3ED9D36E9D}"/>
              </a:ext>
            </a:extLst>
          </p:cNvPr>
          <p:cNvSpPr>
            <a:spLocks noGrp="1"/>
          </p:cNvSpPr>
          <p:nvPr>
            <p:ph type="sldNum" sz="quarter" idx="12"/>
          </p:nvPr>
        </p:nvSpPr>
        <p:spPr/>
        <p:txBody>
          <a:bodyPr/>
          <a:lstStyle/>
          <a:p>
            <a:fld id="{01D1FD4C-C0A9-470C-9715-D9EDCBB689A9}" type="slidenum">
              <a:rPr kumimoji="1" lang="ja-JP" altLang="en-US" smtClean="0"/>
              <a:t>‹#›</a:t>
            </a:fld>
            <a:endParaRPr kumimoji="1" lang="ja-JP" altLang="en-US"/>
          </a:p>
        </p:txBody>
      </p:sp>
    </p:spTree>
    <p:extLst>
      <p:ext uri="{BB962C8B-B14F-4D97-AF65-F5344CB8AC3E}">
        <p14:creationId xmlns:p14="http://schemas.microsoft.com/office/powerpoint/2010/main" val="2105104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BCE31C-0CD3-D75A-0C16-4602A29451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4FCDAA-E1FC-9F5A-92B3-0ABA52640B6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C0483C-7EF3-AB5B-1B81-05BD3E5B68F1}"/>
              </a:ext>
            </a:extLst>
          </p:cNvPr>
          <p:cNvSpPr>
            <a:spLocks noGrp="1"/>
          </p:cNvSpPr>
          <p:nvPr>
            <p:ph type="dt" sz="half" idx="10"/>
          </p:nvPr>
        </p:nvSpPr>
        <p:spPr/>
        <p:txBody>
          <a:bodyPr/>
          <a:lstStyle/>
          <a:p>
            <a:fld id="{DF23CCF7-F9E5-4367-AC47-72E3751A58B1}" type="datetimeFigureOut">
              <a:rPr kumimoji="1" lang="ja-JP" altLang="en-US" smtClean="0"/>
              <a:t>2022/7/23</a:t>
            </a:fld>
            <a:endParaRPr kumimoji="1" lang="ja-JP" altLang="en-US"/>
          </a:p>
        </p:txBody>
      </p:sp>
      <p:sp>
        <p:nvSpPr>
          <p:cNvPr id="5" name="フッター プレースホルダー 4">
            <a:extLst>
              <a:ext uri="{FF2B5EF4-FFF2-40B4-BE49-F238E27FC236}">
                <a16:creationId xmlns:a16="http://schemas.microsoft.com/office/drawing/2014/main" id="{5B2976CF-CB00-4B6F-02B1-6D8DBF5B6C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7BD97F-E0B3-7D12-AA59-9B84CA457975}"/>
              </a:ext>
            </a:extLst>
          </p:cNvPr>
          <p:cNvSpPr>
            <a:spLocks noGrp="1"/>
          </p:cNvSpPr>
          <p:nvPr>
            <p:ph type="sldNum" sz="quarter" idx="12"/>
          </p:nvPr>
        </p:nvSpPr>
        <p:spPr/>
        <p:txBody>
          <a:bodyPr/>
          <a:lstStyle/>
          <a:p>
            <a:fld id="{01D1FD4C-C0A9-470C-9715-D9EDCBB689A9}" type="slidenum">
              <a:rPr kumimoji="1" lang="ja-JP" altLang="en-US" smtClean="0"/>
              <a:t>‹#›</a:t>
            </a:fld>
            <a:endParaRPr kumimoji="1" lang="ja-JP" altLang="en-US"/>
          </a:p>
        </p:txBody>
      </p:sp>
    </p:spTree>
    <p:extLst>
      <p:ext uri="{BB962C8B-B14F-4D97-AF65-F5344CB8AC3E}">
        <p14:creationId xmlns:p14="http://schemas.microsoft.com/office/powerpoint/2010/main" val="159095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928432F-D09C-BE05-FBC6-9F5E9944DE8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3FB098-8FC8-B297-C316-3A1D2DC04BD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B13076-F2E3-300C-E312-EBA6E7385F0D}"/>
              </a:ext>
            </a:extLst>
          </p:cNvPr>
          <p:cNvSpPr>
            <a:spLocks noGrp="1"/>
          </p:cNvSpPr>
          <p:nvPr>
            <p:ph type="dt" sz="half" idx="10"/>
          </p:nvPr>
        </p:nvSpPr>
        <p:spPr/>
        <p:txBody>
          <a:bodyPr/>
          <a:lstStyle/>
          <a:p>
            <a:fld id="{DF23CCF7-F9E5-4367-AC47-72E3751A58B1}" type="datetimeFigureOut">
              <a:rPr kumimoji="1" lang="ja-JP" altLang="en-US" smtClean="0"/>
              <a:t>2022/7/23</a:t>
            </a:fld>
            <a:endParaRPr kumimoji="1" lang="ja-JP" altLang="en-US"/>
          </a:p>
        </p:txBody>
      </p:sp>
      <p:sp>
        <p:nvSpPr>
          <p:cNvPr id="5" name="フッター プレースホルダー 4">
            <a:extLst>
              <a:ext uri="{FF2B5EF4-FFF2-40B4-BE49-F238E27FC236}">
                <a16:creationId xmlns:a16="http://schemas.microsoft.com/office/drawing/2014/main" id="{E6CAD19F-29C7-9448-5E39-6628490EDA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A623C7-EEEC-24BA-83D3-EE8E4638CFB8}"/>
              </a:ext>
            </a:extLst>
          </p:cNvPr>
          <p:cNvSpPr>
            <a:spLocks noGrp="1"/>
          </p:cNvSpPr>
          <p:nvPr>
            <p:ph type="sldNum" sz="quarter" idx="12"/>
          </p:nvPr>
        </p:nvSpPr>
        <p:spPr/>
        <p:txBody>
          <a:bodyPr/>
          <a:lstStyle/>
          <a:p>
            <a:fld id="{01D1FD4C-C0A9-470C-9715-D9EDCBB689A9}" type="slidenum">
              <a:rPr kumimoji="1" lang="ja-JP" altLang="en-US" smtClean="0"/>
              <a:t>‹#›</a:t>
            </a:fld>
            <a:endParaRPr kumimoji="1" lang="ja-JP" altLang="en-US"/>
          </a:p>
        </p:txBody>
      </p:sp>
    </p:spTree>
    <p:extLst>
      <p:ext uri="{BB962C8B-B14F-4D97-AF65-F5344CB8AC3E}">
        <p14:creationId xmlns:p14="http://schemas.microsoft.com/office/powerpoint/2010/main" val="151868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1D3C5-C8FA-C6AB-0545-4C9523D4D9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1D2159-D531-7A21-1527-76BF8C11B00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E127D3-4AA4-8DBA-358C-D126025B8F03}"/>
              </a:ext>
            </a:extLst>
          </p:cNvPr>
          <p:cNvSpPr>
            <a:spLocks noGrp="1"/>
          </p:cNvSpPr>
          <p:nvPr>
            <p:ph type="dt" sz="half" idx="10"/>
          </p:nvPr>
        </p:nvSpPr>
        <p:spPr/>
        <p:txBody>
          <a:bodyPr/>
          <a:lstStyle/>
          <a:p>
            <a:fld id="{DF23CCF7-F9E5-4367-AC47-72E3751A58B1}" type="datetimeFigureOut">
              <a:rPr kumimoji="1" lang="ja-JP" altLang="en-US" smtClean="0"/>
              <a:t>2022/7/23</a:t>
            </a:fld>
            <a:endParaRPr kumimoji="1" lang="ja-JP" altLang="en-US"/>
          </a:p>
        </p:txBody>
      </p:sp>
      <p:sp>
        <p:nvSpPr>
          <p:cNvPr id="5" name="フッター プレースホルダー 4">
            <a:extLst>
              <a:ext uri="{FF2B5EF4-FFF2-40B4-BE49-F238E27FC236}">
                <a16:creationId xmlns:a16="http://schemas.microsoft.com/office/drawing/2014/main" id="{4EAB8D6B-E7FD-0B26-30CD-B0A6E8CBBE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79EDF1-D00D-DDDD-48F7-7C894719EF7C}"/>
              </a:ext>
            </a:extLst>
          </p:cNvPr>
          <p:cNvSpPr>
            <a:spLocks noGrp="1"/>
          </p:cNvSpPr>
          <p:nvPr>
            <p:ph type="sldNum" sz="quarter" idx="12"/>
          </p:nvPr>
        </p:nvSpPr>
        <p:spPr/>
        <p:txBody>
          <a:bodyPr/>
          <a:lstStyle/>
          <a:p>
            <a:fld id="{01D1FD4C-C0A9-470C-9715-D9EDCBB689A9}" type="slidenum">
              <a:rPr kumimoji="1" lang="ja-JP" altLang="en-US" smtClean="0"/>
              <a:t>‹#›</a:t>
            </a:fld>
            <a:endParaRPr kumimoji="1" lang="ja-JP" altLang="en-US"/>
          </a:p>
        </p:txBody>
      </p:sp>
    </p:spTree>
    <p:extLst>
      <p:ext uri="{BB962C8B-B14F-4D97-AF65-F5344CB8AC3E}">
        <p14:creationId xmlns:p14="http://schemas.microsoft.com/office/powerpoint/2010/main" val="316340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7E79D-9258-B364-76AC-919693CC617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431890-2237-1D09-3408-8F729EBF5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80CFFBD-3BBC-8C5B-B23D-92E54A17477D}"/>
              </a:ext>
            </a:extLst>
          </p:cNvPr>
          <p:cNvSpPr>
            <a:spLocks noGrp="1"/>
          </p:cNvSpPr>
          <p:nvPr>
            <p:ph type="dt" sz="half" idx="10"/>
          </p:nvPr>
        </p:nvSpPr>
        <p:spPr/>
        <p:txBody>
          <a:bodyPr/>
          <a:lstStyle/>
          <a:p>
            <a:fld id="{DF23CCF7-F9E5-4367-AC47-72E3751A58B1}" type="datetimeFigureOut">
              <a:rPr kumimoji="1" lang="ja-JP" altLang="en-US" smtClean="0"/>
              <a:t>2022/7/23</a:t>
            </a:fld>
            <a:endParaRPr kumimoji="1" lang="ja-JP" altLang="en-US"/>
          </a:p>
        </p:txBody>
      </p:sp>
      <p:sp>
        <p:nvSpPr>
          <p:cNvPr id="5" name="フッター プレースホルダー 4">
            <a:extLst>
              <a:ext uri="{FF2B5EF4-FFF2-40B4-BE49-F238E27FC236}">
                <a16:creationId xmlns:a16="http://schemas.microsoft.com/office/drawing/2014/main" id="{6F52B5BD-15B9-8F06-7441-F2EAD6E8D8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F62F3D-6E26-F7A7-34E1-90595C8006BD}"/>
              </a:ext>
            </a:extLst>
          </p:cNvPr>
          <p:cNvSpPr>
            <a:spLocks noGrp="1"/>
          </p:cNvSpPr>
          <p:nvPr>
            <p:ph type="sldNum" sz="quarter" idx="12"/>
          </p:nvPr>
        </p:nvSpPr>
        <p:spPr/>
        <p:txBody>
          <a:bodyPr/>
          <a:lstStyle/>
          <a:p>
            <a:fld id="{01D1FD4C-C0A9-470C-9715-D9EDCBB689A9}" type="slidenum">
              <a:rPr kumimoji="1" lang="ja-JP" altLang="en-US" smtClean="0"/>
              <a:t>‹#›</a:t>
            </a:fld>
            <a:endParaRPr kumimoji="1" lang="ja-JP" altLang="en-US"/>
          </a:p>
        </p:txBody>
      </p:sp>
    </p:spTree>
    <p:extLst>
      <p:ext uri="{BB962C8B-B14F-4D97-AF65-F5344CB8AC3E}">
        <p14:creationId xmlns:p14="http://schemas.microsoft.com/office/powerpoint/2010/main" val="206594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6C9410-610F-D70E-9A4E-A350479889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E3F13C-87F5-DF8E-0907-59215D747C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D88DB70-DCAD-07D5-AC04-C24C4B21DEC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9B3092-F16F-8D1D-F32D-EAA7327EDF08}"/>
              </a:ext>
            </a:extLst>
          </p:cNvPr>
          <p:cNvSpPr>
            <a:spLocks noGrp="1"/>
          </p:cNvSpPr>
          <p:nvPr>
            <p:ph type="dt" sz="half" idx="10"/>
          </p:nvPr>
        </p:nvSpPr>
        <p:spPr/>
        <p:txBody>
          <a:bodyPr/>
          <a:lstStyle/>
          <a:p>
            <a:fld id="{DF23CCF7-F9E5-4367-AC47-72E3751A58B1}" type="datetimeFigureOut">
              <a:rPr kumimoji="1" lang="ja-JP" altLang="en-US" smtClean="0"/>
              <a:t>2022/7/23</a:t>
            </a:fld>
            <a:endParaRPr kumimoji="1" lang="ja-JP" altLang="en-US"/>
          </a:p>
        </p:txBody>
      </p:sp>
      <p:sp>
        <p:nvSpPr>
          <p:cNvPr id="6" name="フッター プレースホルダー 5">
            <a:extLst>
              <a:ext uri="{FF2B5EF4-FFF2-40B4-BE49-F238E27FC236}">
                <a16:creationId xmlns:a16="http://schemas.microsoft.com/office/drawing/2014/main" id="{D89C0BF9-6DE8-8084-BF12-D0690FB85F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3055F69-FE75-E925-C39A-F6B09D350D71}"/>
              </a:ext>
            </a:extLst>
          </p:cNvPr>
          <p:cNvSpPr>
            <a:spLocks noGrp="1"/>
          </p:cNvSpPr>
          <p:nvPr>
            <p:ph type="sldNum" sz="quarter" idx="12"/>
          </p:nvPr>
        </p:nvSpPr>
        <p:spPr/>
        <p:txBody>
          <a:bodyPr/>
          <a:lstStyle/>
          <a:p>
            <a:fld id="{01D1FD4C-C0A9-470C-9715-D9EDCBB689A9}" type="slidenum">
              <a:rPr kumimoji="1" lang="ja-JP" altLang="en-US" smtClean="0"/>
              <a:t>‹#›</a:t>
            </a:fld>
            <a:endParaRPr kumimoji="1" lang="ja-JP" altLang="en-US"/>
          </a:p>
        </p:txBody>
      </p:sp>
    </p:spTree>
    <p:extLst>
      <p:ext uri="{BB962C8B-B14F-4D97-AF65-F5344CB8AC3E}">
        <p14:creationId xmlns:p14="http://schemas.microsoft.com/office/powerpoint/2010/main" val="157144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DF603-DC48-154B-2343-3DC837252BC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A1D7DE-A0A8-589C-3E8A-6BEFA2B9EA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56C83F5-2F90-4BC4-660D-6217905BD87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5C2B59E-6F38-0C52-4155-D651CD85C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ED277E-274E-7515-1A4D-4AAA2F0C971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E2D256A-5645-FB3F-2EA9-264FD0E6A9B1}"/>
              </a:ext>
            </a:extLst>
          </p:cNvPr>
          <p:cNvSpPr>
            <a:spLocks noGrp="1"/>
          </p:cNvSpPr>
          <p:nvPr>
            <p:ph type="dt" sz="half" idx="10"/>
          </p:nvPr>
        </p:nvSpPr>
        <p:spPr/>
        <p:txBody>
          <a:bodyPr/>
          <a:lstStyle/>
          <a:p>
            <a:fld id="{DF23CCF7-F9E5-4367-AC47-72E3751A58B1}" type="datetimeFigureOut">
              <a:rPr kumimoji="1" lang="ja-JP" altLang="en-US" smtClean="0"/>
              <a:t>2022/7/23</a:t>
            </a:fld>
            <a:endParaRPr kumimoji="1" lang="ja-JP" altLang="en-US"/>
          </a:p>
        </p:txBody>
      </p:sp>
      <p:sp>
        <p:nvSpPr>
          <p:cNvPr id="8" name="フッター プレースホルダー 7">
            <a:extLst>
              <a:ext uri="{FF2B5EF4-FFF2-40B4-BE49-F238E27FC236}">
                <a16:creationId xmlns:a16="http://schemas.microsoft.com/office/drawing/2014/main" id="{0FCF4DFC-52B3-72D9-BC27-CDFE10A052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3DE9AB5-5AF5-598A-06BF-DC63A4442CED}"/>
              </a:ext>
            </a:extLst>
          </p:cNvPr>
          <p:cNvSpPr>
            <a:spLocks noGrp="1"/>
          </p:cNvSpPr>
          <p:nvPr>
            <p:ph type="sldNum" sz="quarter" idx="12"/>
          </p:nvPr>
        </p:nvSpPr>
        <p:spPr/>
        <p:txBody>
          <a:bodyPr/>
          <a:lstStyle/>
          <a:p>
            <a:fld id="{01D1FD4C-C0A9-470C-9715-D9EDCBB689A9}" type="slidenum">
              <a:rPr kumimoji="1" lang="ja-JP" altLang="en-US" smtClean="0"/>
              <a:t>‹#›</a:t>
            </a:fld>
            <a:endParaRPr kumimoji="1" lang="ja-JP" altLang="en-US"/>
          </a:p>
        </p:txBody>
      </p:sp>
    </p:spTree>
    <p:extLst>
      <p:ext uri="{BB962C8B-B14F-4D97-AF65-F5344CB8AC3E}">
        <p14:creationId xmlns:p14="http://schemas.microsoft.com/office/powerpoint/2010/main" val="337160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EFB0D-0ACF-13D0-5DE8-96B92C9C79A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3DD878-8B89-974C-FE2B-2CB1D2D3F01E}"/>
              </a:ext>
            </a:extLst>
          </p:cNvPr>
          <p:cNvSpPr>
            <a:spLocks noGrp="1"/>
          </p:cNvSpPr>
          <p:nvPr>
            <p:ph type="dt" sz="half" idx="10"/>
          </p:nvPr>
        </p:nvSpPr>
        <p:spPr/>
        <p:txBody>
          <a:bodyPr/>
          <a:lstStyle/>
          <a:p>
            <a:fld id="{DF23CCF7-F9E5-4367-AC47-72E3751A58B1}" type="datetimeFigureOut">
              <a:rPr kumimoji="1" lang="ja-JP" altLang="en-US" smtClean="0"/>
              <a:t>2022/7/23</a:t>
            </a:fld>
            <a:endParaRPr kumimoji="1" lang="ja-JP" altLang="en-US"/>
          </a:p>
        </p:txBody>
      </p:sp>
      <p:sp>
        <p:nvSpPr>
          <p:cNvPr id="4" name="フッター プレースホルダー 3">
            <a:extLst>
              <a:ext uri="{FF2B5EF4-FFF2-40B4-BE49-F238E27FC236}">
                <a16:creationId xmlns:a16="http://schemas.microsoft.com/office/drawing/2014/main" id="{3B8900B0-EBEE-C490-7626-FD0195D6849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E62DF99-8C79-1062-62AC-A605C44ACFD2}"/>
              </a:ext>
            </a:extLst>
          </p:cNvPr>
          <p:cNvSpPr>
            <a:spLocks noGrp="1"/>
          </p:cNvSpPr>
          <p:nvPr>
            <p:ph type="sldNum" sz="quarter" idx="12"/>
          </p:nvPr>
        </p:nvSpPr>
        <p:spPr/>
        <p:txBody>
          <a:bodyPr/>
          <a:lstStyle/>
          <a:p>
            <a:fld id="{01D1FD4C-C0A9-470C-9715-D9EDCBB689A9}" type="slidenum">
              <a:rPr kumimoji="1" lang="ja-JP" altLang="en-US" smtClean="0"/>
              <a:t>‹#›</a:t>
            </a:fld>
            <a:endParaRPr kumimoji="1" lang="ja-JP" altLang="en-US"/>
          </a:p>
        </p:txBody>
      </p:sp>
    </p:spTree>
    <p:extLst>
      <p:ext uri="{BB962C8B-B14F-4D97-AF65-F5344CB8AC3E}">
        <p14:creationId xmlns:p14="http://schemas.microsoft.com/office/powerpoint/2010/main" val="409341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4185275-D7C7-86F1-C7B6-803C3AD1DEF1}"/>
              </a:ext>
            </a:extLst>
          </p:cNvPr>
          <p:cNvSpPr>
            <a:spLocks noGrp="1"/>
          </p:cNvSpPr>
          <p:nvPr>
            <p:ph type="dt" sz="half" idx="10"/>
          </p:nvPr>
        </p:nvSpPr>
        <p:spPr/>
        <p:txBody>
          <a:bodyPr/>
          <a:lstStyle/>
          <a:p>
            <a:fld id="{DF23CCF7-F9E5-4367-AC47-72E3751A58B1}" type="datetimeFigureOut">
              <a:rPr kumimoji="1" lang="ja-JP" altLang="en-US" smtClean="0"/>
              <a:t>2022/7/23</a:t>
            </a:fld>
            <a:endParaRPr kumimoji="1" lang="ja-JP" altLang="en-US"/>
          </a:p>
        </p:txBody>
      </p:sp>
      <p:sp>
        <p:nvSpPr>
          <p:cNvPr id="3" name="フッター プレースホルダー 2">
            <a:extLst>
              <a:ext uri="{FF2B5EF4-FFF2-40B4-BE49-F238E27FC236}">
                <a16:creationId xmlns:a16="http://schemas.microsoft.com/office/drawing/2014/main" id="{392EF75B-69AA-514E-0132-1B43EBE8E8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2B738B-E298-68EE-FBB3-14426A6A71D0}"/>
              </a:ext>
            </a:extLst>
          </p:cNvPr>
          <p:cNvSpPr>
            <a:spLocks noGrp="1"/>
          </p:cNvSpPr>
          <p:nvPr>
            <p:ph type="sldNum" sz="quarter" idx="12"/>
          </p:nvPr>
        </p:nvSpPr>
        <p:spPr/>
        <p:txBody>
          <a:bodyPr/>
          <a:lstStyle/>
          <a:p>
            <a:fld id="{01D1FD4C-C0A9-470C-9715-D9EDCBB689A9}" type="slidenum">
              <a:rPr kumimoji="1" lang="ja-JP" altLang="en-US" smtClean="0"/>
              <a:t>‹#›</a:t>
            </a:fld>
            <a:endParaRPr kumimoji="1" lang="ja-JP" altLang="en-US"/>
          </a:p>
        </p:txBody>
      </p:sp>
    </p:spTree>
    <p:extLst>
      <p:ext uri="{BB962C8B-B14F-4D97-AF65-F5344CB8AC3E}">
        <p14:creationId xmlns:p14="http://schemas.microsoft.com/office/powerpoint/2010/main" val="69327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237B3-7E04-6088-A64C-0F650694BF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857D7A-312A-2A2E-3068-9D4FD0876D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95448F3-3BAE-2460-DCC4-094F46B31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5FB016-7C19-EBCA-3ED2-DE278E3AAD3F}"/>
              </a:ext>
            </a:extLst>
          </p:cNvPr>
          <p:cNvSpPr>
            <a:spLocks noGrp="1"/>
          </p:cNvSpPr>
          <p:nvPr>
            <p:ph type="dt" sz="half" idx="10"/>
          </p:nvPr>
        </p:nvSpPr>
        <p:spPr/>
        <p:txBody>
          <a:bodyPr/>
          <a:lstStyle/>
          <a:p>
            <a:fld id="{DF23CCF7-F9E5-4367-AC47-72E3751A58B1}" type="datetimeFigureOut">
              <a:rPr kumimoji="1" lang="ja-JP" altLang="en-US" smtClean="0"/>
              <a:t>2022/7/23</a:t>
            </a:fld>
            <a:endParaRPr kumimoji="1" lang="ja-JP" altLang="en-US"/>
          </a:p>
        </p:txBody>
      </p:sp>
      <p:sp>
        <p:nvSpPr>
          <p:cNvPr id="6" name="フッター プレースホルダー 5">
            <a:extLst>
              <a:ext uri="{FF2B5EF4-FFF2-40B4-BE49-F238E27FC236}">
                <a16:creationId xmlns:a16="http://schemas.microsoft.com/office/drawing/2014/main" id="{79F69DD0-4A0C-095B-A94D-46FBA92BCE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D128DE3-7A82-D8C7-9597-1835E4F73091}"/>
              </a:ext>
            </a:extLst>
          </p:cNvPr>
          <p:cNvSpPr>
            <a:spLocks noGrp="1"/>
          </p:cNvSpPr>
          <p:nvPr>
            <p:ph type="sldNum" sz="quarter" idx="12"/>
          </p:nvPr>
        </p:nvSpPr>
        <p:spPr/>
        <p:txBody>
          <a:bodyPr/>
          <a:lstStyle/>
          <a:p>
            <a:fld id="{01D1FD4C-C0A9-470C-9715-D9EDCBB689A9}" type="slidenum">
              <a:rPr kumimoji="1" lang="ja-JP" altLang="en-US" smtClean="0"/>
              <a:t>‹#›</a:t>
            </a:fld>
            <a:endParaRPr kumimoji="1" lang="ja-JP" altLang="en-US"/>
          </a:p>
        </p:txBody>
      </p:sp>
    </p:spTree>
    <p:extLst>
      <p:ext uri="{BB962C8B-B14F-4D97-AF65-F5344CB8AC3E}">
        <p14:creationId xmlns:p14="http://schemas.microsoft.com/office/powerpoint/2010/main" val="350618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5F589-A9C4-D199-F1AA-FD2D993CC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1FC6BC-9FE1-3EEE-ED01-CC0D37758D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B42CA99-CFAB-94D7-D636-0044E89B3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0B6841-9218-686E-9B94-EA0F42D8F06B}"/>
              </a:ext>
            </a:extLst>
          </p:cNvPr>
          <p:cNvSpPr>
            <a:spLocks noGrp="1"/>
          </p:cNvSpPr>
          <p:nvPr>
            <p:ph type="dt" sz="half" idx="10"/>
          </p:nvPr>
        </p:nvSpPr>
        <p:spPr/>
        <p:txBody>
          <a:bodyPr/>
          <a:lstStyle/>
          <a:p>
            <a:fld id="{DF23CCF7-F9E5-4367-AC47-72E3751A58B1}" type="datetimeFigureOut">
              <a:rPr kumimoji="1" lang="ja-JP" altLang="en-US" smtClean="0"/>
              <a:t>2022/7/23</a:t>
            </a:fld>
            <a:endParaRPr kumimoji="1" lang="ja-JP" altLang="en-US"/>
          </a:p>
        </p:txBody>
      </p:sp>
      <p:sp>
        <p:nvSpPr>
          <p:cNvPr id="6" name="フッター プレースホルダー 5">
            <a:extLst>
              <a:ext uri="{FF2B5EF4-FFF2-40B4-BE49-F238E27FC236}">
                <a16:creationId xmlns:a16="http://schemas.microsoft.com/office/drawing/2014/main" id="{DAB024D7-4DE9-934E-5584-D88CC03E3D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7A4F3F-2AE6-97B8-2E0B-A2DF1159AE78}"/>
              </a:ext>
            </a:extLst>
          </p:cNvPr>
          <p:cNvSpPr>
            <a:spLocks noGrp="1"/>
          </p:cNvSpPr>
          <p:nvPr>
            <p:ph type="sldNum" sz="quarter" idx="12"/>
          </p:nvPr>
        </p:nvSpPr>
        <p:spPr/>
        <p:txBody>
          <a:bodyPr/>
          <a:lstStyle/>
          <a:p>
            <a:fld id="{01D1FD4C-C0A9-470C-9715-D9EDCBB689A9}" type="slidenum">
              <a:rPr kumimoji="1" lang="ja-JP" altLang="en-US" smtClean="0"/>
              <a:t>‹#›</a:t>
            </a:fld>
            <a:endParaRPr kumimoji="1" lang="ja-JP" altLang="en-US"/>
          </a:p>
        </p:txBody>
      </p:sp>
    </p:spTree>
    <p:extLst>
      <p:ext uri="{BB962C8B-B14F-4D97-AF65-F5344CB8AC3E}">
        <p14:creationId xmlns:p14="http://schemas.microsoft.com/office/powerpoint/2010/main" val="163693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35CD9D7-127D-3A0D-E1B9-00D072D34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8F5CFA-798D-C33C-79F9-F8B9979F64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2BB2B7-25C8-FC73-1AC1-70F289BEA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3CCF7-F9E5-4367-AC47-72E3751A58B1}" type="datetimeFigureOut">
              <a:rPr kumimoji="1" lang="ja-JP" altLang="en-US" smtClean="0"/>
              <a:t>2022/7/23</a:t>
            </a:fld>
            <a:endParaRPr kumimoji="1" lang="ja-JP" altLang="en-US"/>
          </a:p>
        </p:txBody>
      </p:sp>
      <p:sp>
        <p:nvSpPr>
          <p:cNvPr id="5" name="フッター プレースホルダー 4">
            <a:extLst>
              <a:ext uri="{FF2B5EF4-FFF2-40B4-BE49-F238E27FC236}">
                <a16:creationId xmlns:a16="http://schemas.microsoft.com/office/drawing/2014/main" id="{33D9BB6B-2195-8DE2-7418-5C66F361ED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830818E-2AF0-80B1-C892-89F0EE0D01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1FD4C-C0A9-470C-9715-D9EDCBB689A9}" type="slidenum">
              <a:rPr kumimoji="1" lang="ja-JP" altLang="en-US" smtClean="0"/>
              <a:t>‹#›</a:t>
            </a:fld>
            <a:endParaRPr kumimoji="1" lang="ja-JP" altLang="en-US"/>
          </a:p>
        </p:txBody>
      </p:sp>
    </p:spTree>
    <p:extLst>
      <p:ext uri="{BB962C8B-B14F-4D97-AF65-F5344CB8AC3E}">
        <p14:creationId xmlns:p14="http://schemas.microsoft.com/office/powerpoint/2010/main" val="905918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067382-2D6C-CADD-F1CF-6E7175F57E99}"/>
              </a:ext>
            </a:extLst>
          </p:cNvPr>
          <p:cNvSpPr>
            <a:spLocks noGrp="1"/>
          </p:cNvSpPr>
          <p:nvPr>
            <p:ph type="ctrTitle"/>
          </p:nvPr>
        </p:nvSpPr>
        <p:spPr/>
        <p:txBody>
          <a:bodyPr>
            <a:normAutofit fontScale="90000"/>
          </a:bodyPr>
          <a:lstStyle/>
          <a:p>
            <a:r>
              <a:rPr kumimoji="1" lang="ja-JP" altLang="en-US" dirty="0"/>
              <a:t>第</a:t>
            </a:r>
            <a:r>
              <a:rPr kumimoji="1" lang="en-US" altLang="ja-JP" dirty="0"/>
              <a:t>6</a:t>
            </a:r>
            <a:r>
              <a:rPr kumimoji="1" lang="ja-JP" altLang="en-US" dirty="0"/>
              <a:t>回</a:t>
            </a:r>
            <a:br>
              <a:rPr kumimoji="1" lang="en-US" altLang="ja-JP" dirty="0"/>
            </a:br>
            <a:r>
              <a:rPr kumimoji="1" lang="ja-JP" altLang="en-US" dirty="0"/>
              <a:t>認証とセッション</a:t>
            </a:r>
            <a:br>
              <a:rPr kumimoji="1" lang="en-US" altLang="ja-JP" dirty="0"/>
            </a:br>
            <a:r>
              <a:rPr kumimoji="1" lang="ja-JP" altLang="en-US" dirty="0"/>
              <a:t>～ログインと会員機能～</a:t>
            </a:r>
          </a:p>
        </p:txBody>
      </p:sp>
      <p:sp>
        <p:nvSpPr>
          <p:cNvPr id="3" name="字幕 2">
            <a:extLst>
              <a:ext uri="{FF2B5EF4-FFF2-40B4-BE49-F238E27FC236}">
                <a16:creationId xmlns:a16="http://schemas.microsoft.com/office/drawing/2014/main" id="{072EFC39-3666-732D-CEF3-4BDEBBBA366D}"/>
              </a:ext>
            </a:extLst>
          </p:cNvPr>
          <p:cNvSpPr>
            <a:spLocks noGrp="1"/>
          </p:cNvSpPr>
          <p:nvPr>
            <p:ph type="subTitle" idx="1"/>
          </p:nvPr>
        </p:nvSpPr>
        <p:spPr/>
        <p:txBody>
          <a:bodyPr/>
          <a:lstStyle/>
          <a:p>
            <a:r>
              <a:rPr kumimoji="1" lang="en-US" altLang="ja-JP" dirty="0"/>
              <a:t>NTanaka1994</a:t>
            </a:r>
            <a:endParaRPr kumimoji="1" lang="ja-JP" altLang="en-US" dirty="0"/>
          </a:p>
        </p:txBody>
      </p:sp>
    </p:spTree>
    <p:extLst>
      <p:ext uri="{BB962C8B-B14F-4D97-AF65-F5344CB8AC3E}">
        <p14:creationId xmlns:p14="http://schemas.microsoft.com/office/powerpoint/2010/main" val="107550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線矢印コネクタ 12">
            <a:extLst>
              <a:ext uri="{FF2B5EF4-FFF2-40B4-BE49-F238E27FC236}">
                <a16:creationId xmlns:a16="http://schemas.microsoft.com/office/drawing/2014/main" id="{1818BCFE-AF69-B367-3627-F6264E260A86}"/>
              </a:ext>
            </a:extLst>
          </p:cNvPr>
          <p:cNvCxnSpPr>
            <a:stCxn id="4" idx="4"/>
            <a:endCxn id="5" idx="0"/>
          </p:cNvCxnSpPr>
          <p:nvPr/>
        </p:nvCxnSpPr>
        <p:spPr>
          <a:xfrm flipH="1">
            <a:off x="3776865" y="3196189"/>
            <a:ext cx="5" cy="25112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70976D1-0B1F-FBF3-2331-A91D3E57007A}"/>
              </a:ext>
            </a:extLst>
          </p:cNvPr>
          <p:cNvSpPr>
            <a:spLocks noGrp="1"/>
          </p:cNvSpPr>
          <p:nvPr>
            <p:ph type="title"/>
          </p:nvPr>
        </p:nvSpPr>
        <p:spPr/>
        <p:txBody>
          <a:bodyPr/>
          <a:lstStyle/>
          <a:p>
            <a:r>
              <a:rPr kumimoji="1" lang="ja-JP" altLang="en-US" dirty="0"/>
              <a:t>パスワードを用いた認証</a:t>
            </a:r>
          </a:p>
        </p:txBody>
      </p:sp>
      <p:sp>
        <p:nvSpPr>
          <p:cNvPr id="3" name="コンテンツ プレースホルダー 2">
            <a:extLst>
              <a:ext uri="{FF2B5EF4-FFF2-40B4-BE49-F238E27FC236}">
                <a16:creationId xmlns:a16="http://schemas.microsoft.com/office/drawing/2014/main" id="{B26CB79B-67F4-38FC-AA5B-C6C2BBC6F25D}"/>
              </a:ext>
            </a:extLst>
          </p:cNvPr>
          <p:cNvSpPr>
            <a:spLocks noGrp="1"/>
          </p:cNvSpPr>
          <p:nvPr>
            <p:ph idx="1"/>
          </p:nvPr>
        </p:nvSpPr>
        <p:spPr/>
        <p:txBody>
          <a:bodyPr/>
          <a:lstStyle/>
          <a:p>
            <a:r>
              <a:rPr kumimoji="1" lang="ja-JP" altLang="en-US" dirty="0"/>
              <a:t>認証の流れ</a:t>
            </a:r>
            <a:endParaRPr kumimoji="1" lang="en-US" altLang="ja-JP" dirty="0"/>
          </a:p>
          <a:p>
            <a:pPr marL="0" indent="0">
              <a:buNone/>
            </a:pPr>
            <a:endParaRPr kumimoji="1" lang="ja-JP" altLang="en-US" dirty="0"/>
          </a:p>
        </p:txBody>
      </p:sp>
      <p:sp>
        <p:nvSpPr>
          <p:cNvPr id="4" name="フローチャート: データ 3">
            <a:extLst>
              <a:ext uri="{FF2B5EF4-FFF2-40B4-BE49-F238E27FC236}">
                <a16:creationId xmlns:a16="http://schemas.microsoft.com/office/drawing/2014/main" id="{83669555-5001-50DA-AB71-BC7AE18EF585}"/>
              </a:ext>
            </a:extLst>
          </p:cNvPr>
          <p:cNvSpPr/>
          <p:nvPr/>
        </p:nvSpPr>
        <p:spPr>
          <a:xfrm>
            <a:off x="2178657" y="2409010"/>
            <a:ext cx="3196425" cy="787179"/>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ID</a:t>
            </a:r>
          </a:p>
          <a:p>
            <a:pPr algn="ctr"/>
            <a:r>
              <a:rPr kumimoji="1" lang="ja-JP" altLang="en-US" dirty="0"/>
              <a:t>パスワード</a:t>
            </a:r>
          </a:p>
        </p:txBody>
      </p:sp>
      <p:sp>
        <p:nvSpPr>
          <p:cNvPr id="5" name="正方形/長方形 4">
            <a:extLst>
              <a:ext uri="{FF2B5EF4-FFF2-40B4-BE49-F238E27FC236}">
                <a16:creationId xmlns:a16="http://schemas.microsoft.com/office/drawing/2014/main" id="{C7618A18-2C12-FEFB-6D11-BB310C5E3AEC}"/>
              </a:ext>
            </a:extLst>
          </p:cNvPr>
          <p:cNvSpPr/>
          <p:nvPr/>
        </p:nvSpPr>
        <p:spPr>
          <a:xfrm>
            <a:off x="2178651" y="5707391"/>
            <a:ext cx="3196428" cy="8189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ログイン後の画面に遷移</a:t>
            </a:r>
          </a:p>
        </p:txBody>
      </p:sp>
      <p:sp>
        <p:nvSpPr>
          <p:cNvPr id="7" name="正方形/長方形 6">
            <a:extLst>
              <a:ext uri="{FF2B5EF4-FFF2-40B4-BE49-F238E27FC236}">
                <a16:creationId xmlns:a16="http://schemas.microsoft.com/office/drawing/2014/main" id="{2259AAF5-DB9A-2F53-9264-66ECCAE4CB5F}"/>
              </a:ext>
            </a:extLst>
          </p:cNvPr>
          <p:cNvSpPr/>
          <p:nvPr/>
        </p:nvSpPr>
        <p:spPr>
          <a:xfrm>
            <a:off x="2178654" y="3331126"/>
            <a:ext cx="3196427" cy="8189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t>パスワードを</a:t>
            </a:r>
            <a:r>
              <a:rPr lang="en-US" altLang="ja-JP" dirty="0"/>
              <a:t>ID</a:t>
            </a:r>
            <a:r>
              <a:rPr lang="ja-JP" altLang="en-US" dirty="0"/>
              <a:t>で</a:t>
            </a:r>
            <a:endParaRPr lang="en-US" altLang="ja-JP" dirty="0"/>
          </a:p>
          <a:p>
            <a:pPr algn="ctr"/>
            <a:r>
              <a:rPr lang="ja-JP" altLang="en-US" dirty="0"/>
              <a:t>データベースの検索</a:t>
            </a:r>
            <a:endParaRPr kumimoji="1" lang="ja-JP" altLang="en-US" dirty="0"/>
          </a:p>
        </p:txBody>
      </p:sp>
      <p:sp>
        <p:nvSpPr>
          <p:cNvPr id="8" name="フローチャート: 判断 7">
            <a:extLst>
              <a:ext uri="{FF2B5EF4-FFF2-40B4-BE49-F238E27FC236}">
                <a16:creationId xmlns:a16="http://schemas.microsoft.com/office/drawing/2014/main" id="{D0149688-B3A4-506F-59DC-C5F57AB7C694}"/>
              </a:ext>
            </a:extLst>
          </p:cNvPr>
          <p:cNvSpPr/>
          <p:nvPr/>
        </p:nvSpPr>
        <p:spPr>
          <a:xfrm>
            <a:off x="2178652" y="4285047"/>
            <a:ext cx="3196427" cy="57623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ID</a:t>
            </a:r>
            <a:r>
              <a:rPr kumimoji="1" lang="ja-JP" altLang="en-US" dirty="0"/>
              <a:t>がヒット</a:t>
            </a:r>
          </a:p>
        </p:txBody>
      </p:sp>
      <p:sp>
        <p:nvSpPr>
          <p:cNvPr id="9" name="フローチャート: 判断 8">
            <a:extLst>
              <a:ext uri="{FF2B5EF4-FFF2-40B4-BE49-F238E27FC236}">
                <a16:creationId xmlns:a16="http://schemas.microsoft.com/office/drawing/2014/main" id="{ABF86D6E-F8C2-1BBD-63E2-901D2BFCECD8}"/>
              </a:ext>
            </a:extLst>
          </p:cNvPr>
          <p:cNvSpPr/>
          <p:nvPr/>
        </p:nvSpPr>
        <p:spPr>
          <a:xfrm>
            <a:off x="2178651" y="4996219"/>
            <a:ext cx="3196427" cy="57623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t>照合</a:t>
            </a:r>
            <a:endParaRPr kumimoji="1" lang="ja-JP" altLang="en-US" dirty="0"/>
          </a:p>
        </p:txBody>
      </p:sp>
      <p:sp>
        <p:nvSpPr>
          <p:cNvPr id="10" name="正方形/長方形 9">
            <a:extLst>
              <a:ext uri="{FF2B5EF4-FFF2-40B4-BE49-F238E27FC236}">
                <a16:creationId xmlns:a16="http://schemas.microsoft.com/office/drawing/2014/main" id="{9BB3E635-B5AE-6F86-DF7E-249285F9BB78}"/>
              </a:ext>
            </a:extLst>
          </p:cNvPr>
          <p:cNvSpPr/>
          <p:nvPr/>
        </p:nvSpPr>
        <p:spPr>
          <a:xfrm>
            <a:off x="5948895" y="5729599"/>
            <a:ext cx="3196428" cy="818984"/>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パスワードが違う事を表示</a:t>
            </a:r>
          </a:p>
        </p:txBody>
      </p:sp>
      <p:sp>
        <p:nvSpPr>
          <p:cNvPr id="11" name="正方形/長方形 10">
            <a:extLst>
              <a:ext uri="{FF2B5EF4-FFF2-40B4-BE49-F238E27FC236}">
                <a16:creationId xmlns:a16="http://schemas.microsoft.com/office/drawing/2014/main" id="{D6EE456A-7492-55CA-8C2D-6412DFA85C8A}"/>
              </a:ext>
            </a:extLst>
          </p:cNvPr>
          <p:cNvSpPr/>
          <p:nvPr/>
        </p:nvSpPr>
        <p:spPr>
          <a:xfrm>
            <a:off x="5948895" y="4163672"/>
            <a:ext cx="3196428" cy="818984"/>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ID</a:t>
            </a:r>
            <a:r>
              <a:rPr kumimoji="1" lang="ja-JP" altLang="en-US" dirty="0"/>
              <a:t>が違う事を表示</a:t>
            </a:r>
          </a:p>
        </p:txBody>
      </p:sp>
      <p:cxnSp>
        <p:nvCxnSpPr>
          <p:cNvPr id="15" name="コネクタ: カギ線 14">
            <a:extLst>
              <a:ext uri="{FF2B5EF4-FFF2-40B4-BE49-F238E27FC236}">
                <a16:creationId xmlns:a16="http://schemas.microsoft.com/office/drawing/2014/main" id="{52DE46F0-E57F-4F7E-0120-86B40958FD92}"/>
              </a:ext>
            </a:extLst>
          </p:cNvPr>
          <p:cNvCxnSpPr>
            <a:stCxn id="9" idx="3"/>
            <a:endCxn id="10" idx="0"/>
          </p:cNvCxnSpPr>
          <p:nvPr/>
        </p:nvCxnSpPr>
        <p:spPr>
          <a:xfrm>
            <a:off x="5375078" y="5284337"/>
            <a:ext cx="2172031" cy="445262"/>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80DE57ED-6168-1067-6D4B-69B857E5DD87}"/>
              </a:ext>
            </a:extLst>
          </p:cNvPr>
          <p:cNvCxnSpPr>
            <a:stCxn id="8" idx="3"/>
            <a:endCxn id="11" idx="1"/>
          </p:cNvCxnSpPr>
          <p:nvPr/>
        </p:nvCxnSpPr>
        <p:spPr>
          <a:xfrm flipV="1">
            <a:off x="5375079" y="4573164"/>
            <a:ext cx="573816"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5C44D9FB-6ADD-FF91-18CF-FC1AB4CEA739}"/>
              </a:ext>
            </a:extLst>
          </p:cNvPr>
          <p:cNvCxnSpPr>
            <a:stCxn id="11" idx="3"/>
            <a:endCxn id="4" idx="5"/>
          </p:cNvCxnSpPr>
          <p:nvPr/>
        </p:nvCxnSpPr>
        <p:spPr>
          <a:xfrm flipH="1" flipV="1">
            <a:off x="5055440" y="2802600"/>
            <a:ext cx="4089883" cy="1770564"/>
          </a:xfrm>
          <a:prstGeom prst="bentConnector3">
            <a:avLst>
              <a:gd name="adj1" fmla="val -5589"/>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コネクタ: カギ線 20">
            <a:extLst>
              <a:ext uri="{FF2B5EF4-FFF2-40B4-BE49-F238E27FC236}">
                <a16:creationId xmlns:a16="http://schemas.microsoft.com/office/drawing/2014/main" id="{3FAE5C8C-C56C-724F-CD18-730A650C1E9D}"/>
              </a:ext>
            </a:extLst>
          </p:cNvPr>
          <p:cNvCxnSpPr>
            <a:stCxn id="10" idx="3"/>
            <a:endCxn id="4" idx="5"/>
          </p:cNvCxnSpPr>
          <p:nvPr/>
        </p:nvCxnSpPr>
        <p:spPr>
          <a:xfrm flipH="1" flipV="1">
            <a:off x="5055440" y="2802600"/>
            <a:ext cx="4089883" cy="3336491"/>
          </a:xfrm>
          <a:prstGeom prst="bentConnector3">
            <a:avLst>
              <a:gd name="adj1" fmla="val -5589"/>
            </a:avLst>
          </a:prstGeom>
          <a:ln w="38100">
            <a:tailEnd type="triangle"/>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A9487EFC-A267-319E-91C2-002A6DD78BDB}"/>
              </a:ext>
            </a:extLst>
          </p:cNvPr>
          <p:cNvSpPr txBox="1"/>
          <p:nvPr/>
        </p:nvSpPr>
        <p:spPr>
          <a:xfrm>
            <a:off x="4350686" y="4754856"/>
            <a:ext cx="676788" cy="369332"/>
          </a:xfrm>
          <a:prstGeom prst="rect">
            <a:avLst/>
          </a:prstGeom>
          <a:noFill/>
        </p:spPr>
        <p:txBody>
          <a:bodyPr wrap="none" rtlCol="0">
            <a:spAutoFit/>
          </a:bodyPr>
          <a:lstStyle/>
          <a:p>
            <a:r>
              <a:rPr kumimoji="1" lang="en-US" altLang="ja-JP" dirty="0"/>
              <a:t>True</a:t>
            </a:r>
            <a:endParaRPr kumimoji="1" lang="ja-JP" altLang="en-US" dirty="0"/>
          </a:p>
        </p:txBody>
      </p:sp>
      <p:sp>
        <p:nvSpPr>
          <p:cNvPr id="23" name="テキスト ボックス 22">
            <a:extLst>
              <a:ext uri="{FF2B5EF4-FFF2-40B4-BE49-F238E27FC236}">
                <a16:creationId xmlns:a16="http://schemas.microsoft.com/office/drawing/2014/main" id="{82D7829B-A003-E4DB-181C-6C517D66AA58}"/>
              </a:ext>
            </a:extLst>
          </p:cNvPr>
          <p:cNvSpPr txBox="1"/>
          <p:nvPr/>
        </p:nvSpPr>
        <p:spPr>
          <a:xfrm>
            <a:off x="4350686" y="5387788"/>
            <a:ext cx="676788" cy="369332"/>
          </a:xfrm>
          <a:prstGeom prst="rect">
            <a:avLst/>
          </a:prstGeom>
          <a:noFill/>
        </p:spPr>
        <p:txBody>
          <a:bodyPr wrap="none" rtlCol="0">
            <a:spAutoFit/>
          </a:bodyPr>
          <a:lstStyle/>
          <a:p>
            <a:r>
              <a:rPr kumimoji="1" lang="en-US" altLang="ja-JP" dirty="0"/>
              <a:t>True</a:t>
            </a:r>
            <a:endParaRPr kumimoji="1" lang="ja-JP" altLang="en-US" dirty="0"/>
          </a:p>
        </p:txBody>
      </p:sp>
      <p:sp>
        <p:nvSpPr>
          <p:cNvPr id="24" name="テキスト ボックス 23">
            <a:extLst>
              <a:ext uri="{FF2B5EF4-FFF2-40B4-BE49-F238E27FC236}">
                <a16:creationId xmlns:a16="http://schemas.microsoft.com/office/drawing/2014/main" id="{AA3CACBE-AFA6-27F3-FF03-E907EAEB992C}"/>
              </a:ext>
            </a:extLst>
          </p:cNvPr>
          <p:cNvSpPr txBox="1"/>
          <p:nvPr/>
        </p:nvSpPr>
        <p:spPr>
          <a:xfrm>
            <a:off x="5188751" y="4190511"/>
            <a:ext cx="760144" cy="369332"/>
          </a:xfrm>
          <a:prstGeom prst="rect">
            <a:avLst/>
          </a:prstGeom>
          <a:noFill/>
        </p:spPr>
        <p:txBody>
          <a:bodyPr wrap="none" rtlCol="0">
            <a:spAutoFit/>
          </a:bodyPr>
          <a:lstStyle/>
          <a:p>
            <a:r>
              <a:rPr lang="en-US" altLang="ja-JP" dirty="0">
                <a:solidFill>
                  <a:srgbClr val="FF0000"/>
                </a:solidFill>
              </a:rPr>
              <a:t>False</a:t>
            </a:r>
            <a:endParaRPr kumimoji="1" lang="ja-JP" altLang="en-US" dirty="0">
              <a:solidFill>
                <a:srgbClr val="FF0000"/>
              </a:solidFill>
            </a:endParaRPr>
          </a:p>
        </p:txBody>
      </p:sp>
      <p:sp>
        <p:nvSpPr>
          <p:cNvPr id="25" name="テキスト ボックス 24">
            <a:extLst>
              <a:ext uri="{FF2B5EF4-FFF2-40B4-BE49-F238E27FC236}">
                <a16:creationId xmlns:a16="http://schemas.microsoft.com/office/drawing/2014/main" id="{9BFF998F-4693-E974-5B34-D324FC1C77CA}"/>
              </a:ext>
            </a:extLst>
          </p:cNvPr>
          <p:cNvSpPr txBox="1"/>
          <p:nvPr/>
        </p:nvSpPr>
        <p:spPr>
          <a:xfrm>
            <a:off x="5163774" y="4911958"/>
            <a:ext cx="760144" cy="369332"/>
          </a:xfrm>
          <a:prstGeom prst="rect">
            <a:avLst/>
          </a:prstGeom>
          <a:noFill/>
        </p:spPr>
        <p:txBody>
          <a:bodyPr wrap="none" rtlCol="0">
            <a:spAutoFit/>
          </a:bodyPr>
          <a:lstStyle/>
          <a:p>
            <a:r>
              <a:rPr lang="en-US" altLang="ja-JP" dirty="0">
                <a:solidFill>
                  <a:srgbClr val="FF0000"/>
                </a:solidFill>
              </a:rPr>
              <a:t>False</a:t>
            </a:r>
            <a:endParaRPr kumimoji="1" lang="ja-JP" altLang="en-US" dirty="0">
              <a:solidFill>
                <a:srgbClr val="FF0000"/>
              </a:solidFill>
            </a:endParaRPr>
          </a:p>
        </p:txBody>
      </p:sp>
    </p:spTree>
    <p:extLst>
      <p:ext uri="{BB962C8B-B14F-4D97-AF65-F5344CB8AC3E}">
        <p14:creationId xmlns:p14="http://schemas.microsoft.com/office/powerpoint/2010/main" val="2175382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69BF88-C038-2802-B015-D04A98EE6878}"/>
              </a:ext>
            </a:extLst>
          </p:cNvPr>
          <p:cNvSpPr>
            <a:spLocks noGrp="1"/>
          </p:cNvSpPr>
          <p:nvPr>
            <p:ph type="title"/>
          </p:nvPr>
        </p:nvSpPr>
        <p:spPr/>
        <p:txBody>
          <a:bodyPr/>
          <a:lstStyle/>
          <a:p>
            <a:r>
              <a:rPr kumimoji="1" lang="ja-JP" altLang="en-US" dirty="0"/>
              <a:t>パスワードを用いた認証</a:t>
            </a:r>
          </a:p>
        </p:txBody>
      </p:sp>
      <p:sp>
        <p:nvSpPr>
          <p:cNvPr id="3" name="コンテンツ プレースホルダー 2">
            <a:extLst>
              <a:ext uri="{FF2B5EF4-FFF2-40B4-BE49-F238E27FC236}">
                <a16:creationId xmlns:a16="http://schemas.microsoft.com/office/drawing/2014/main" id="{FA377C6F-6B37-FB26-7F7D-BA4547C2B7F0}"/>
              </a:ext>
            </a:extLst>
          </p:cNvPr>
          <p:cNvSpPr>
            <a:spLocks noGrp="1"/>
          </p:cNvSpPr>
          <p:nvPr>
            <p:ph idx="1"/>
          </p:nvPr>
        </p:nvSpPr>
        <p:spPr/>
        <p:txBody>
          <a:bodyPr/>
          <a:lstStyle/>
          <a:p>
            <a:r>
              <a:rPr kumimoji="1" lang="ja-JP" altLang="en-US" dirty="0"/>
              <a:t>簡単な新規登録の実装</a:t>
            </a:r>
            <a:r>
              <a:rPr kumimoji="1" lang="en-US" altLang="ja-JP" dirty="0"/>
              <a:t>(</a:t>
            </a:r>
            <a:r>
              <a:rPr kumimoji="1" lang="ja-JP" altLang="en-US" dirty="0"/>
              <a:t>コード</a:t>
            </a:r>
            <a:r>
              <a:rPr kumimoji="1" lang="en-US" altLang="ja-JP" dirty="0"/>
              <a:t>)</a:t>
            </a:r>
            <a:endParaRPr kumimoji="1" lang="ja-JP" altLang="en-US" dirty="0"/>
          </a:p>
        </p:txBody>
      </p:sp>
      <p:pic>
        <p:nvPicPr>
          <p:cNvPr id="5" name="図 4">
            <a:extLst>
              <a:ext uri="{FF2B5EF4-FFF2-40B4-BE49-F238E27FC236}">
                <a16:creationId xmlns:a16="http://schemas.microsoft.com/office/drawing/2014/main" id="{34B5981B-DB7F-CB70-8146-639EC5985334}"/>
              </a:ext>
            </a:extLst>
          </p:cNvPr>
          <p:cNvPicPr>
            <a:picLocks noChangeAspect="1"/>
          </p:cNvPicPr>
          <p:nvPr/>
        </p:nvPicPr>
        <p:blipFill>
          <a:blip r:embed="rId3"/>
          <a:stretch>
            <a:fillRect/>
          </a:stretch>
        </p:blipFill>
        <p:spPr>
          <a:xfrm>
            <a:off x="838200" y="2313676"/>
            <a:ext cx="5120065" cy="3863288"/>
          </a:xfrm>
          <a:prstGeom prst="rect">
            <a:avLst/>
          </a:prstGeom>
        </p:spPr>
      </p:pic>
      <p:pic>
        <p:nvPicPr>
          <p:cNvPr id="7" name="図 6">
            <a:extLst>
              <a:ext uri="{FF2B5EF4-FFF2-40B4-BE49-F238E27FC236}">
                <a16:creationId xmlns:a16="http://schemas.microsoft.com/office/drawing/2014/main" id="{62C54EDE-17DF-4F8A-E6D3-DF7F7DB64CC0}"/>
              </a:ext>
            </a:extLst>
          </p:cNvPr>
          <p:cNvPicPr>
            <a:picLocks noChangeAspect="1"/>
          </p:cNvPicPr>
          <p:nvPr/>
        </p:nvPicPr>
        <p:blipFill>
          <a:blip r:embed="rId4"/>
          <a:stretch>
            <a:fillRect/>
          </a:stretch>
        </p:blipFill>
        <p:spPr>
          <a:xfrm>
            <a:off x="6010055" y="2313676"/>
            <a:ext cx="5343745" cy="1236831"/>
          </a:xfrm>
          <a:prstGeom prst="rect">
            <a:avLst/>
          </a:prstGeom>
        </p:spPr>
      </p:pic>
      <p:pic>
        <p:nvPicPr>
          <p:cNvPr id="9" name="図 8">
            <a:extLst>
              <a:ext uri="{FF2B5EF4-FFF2-40B4-BE49-F238E27FC236}">
                <a16:creationId xmlns:a16="http://schemas.microsoft.com/office/drawing/2014/main" id="{E37EF8DA-369B-ABA6-D614-D7F9F6ED297B}"/>
              </a:ext>
            </a:extLst>
          </p:cNvPr>
          <p:cNvPicPr>
            <a:picLocks noChangeAspect="1"/>
          </p:cNvPicPr>
          <p:nvPr/>
        </p:nvPicPr>
        <p:blipFill>
          <a:blip r:embed="rId5"/>
          <a:stretch>
            <a:fillRect/>
          </a:stretch>
        </p:blipFill>
        <p:spPr>
          <a:xfrm>
            <a:off x="6029272" y="4309490"/>
            <a:ext cx="5324528" cy="1176909"/>
          </a:xfrm>
          <a:prstGeom prst="rect">
            <a:avLst/>
          </a:prstGeom>
        </p:spPr>
      </p:pic>
      <p:sp>
        <p:nvSpPr>
          <p:cNvPr id="10" name="テキスト ボックス 9">
            <a:extLst>
              <a:ext uri="{FF2B5EF4-FFF2-40B4-BE49-F238E27FC236}">
                <a16:creationId xmlns:a16="http://schemas.microsoft.com/office/drawing/2014/main" id="{590D1F5C-D4FA-12B3-12F9-02B1EF6D0D63}"/>
              </a:ext>
            </a:extLst>
          </p:cNvPr>
          <p:cNvSpPr txBox="1"/>
          <p:nvPr/>
        </p:nvSpPr>
        <p:spPr>
          <a:xfrm>
            <a:off x="1688469" y="6321854"/>
            <a:ext cx="3419526" cy="369332"/>
          </a:xfrm>
          <a:prstGeom prst="rect">
            <a:avLst/>
          </a:prstGeom>
          <a:noFill/>
        </p:spPr>
        <p:txBody>
          <a:bodyPr wrap="none" rtlCol="0">
            <a:spAutoFit/>
          </a:bodyPr>
          <a:lstStyle/>
          <a:p>
            <a:r>
              <a:rPr kumimoji="1" lang="en-US" altLang="ja-JP" dirty="0"/>
              <a:t>Python</a:t>
            </a:r>
            <a:r>
              <a:rPr kumimoji="1" lang="ja-JP" altLang="en-US" dirty="0"/>
              <a:t>のコード</a:t>
            </a:r>
            <a:r>
              <a:rPr kumimoji="1" lang="en-US" altLang="ja-JP" dirty="0"/>
              <a:t>(</a:t>
            </a:r>
            <a:r>
              <a:rPr kumimoji="1" lang="ja-JP" altLang="en-US" dirty="0"/>
              <a:t>処理内容のみ</a:t>
            </a:r>
            <a:r>
              <a:rPr kumimoji="1" lang="en-US" altLang="ja-JP" dirty="0"/>
              <a:t>)</a:t>
            </a:r>
            <a:endParaRPr kumimoji="1" lang="ja-JP" altLang="en-US" dirty="0"/>
          </a:p>
        </p:txBody>
      </p:sp>
      <p:sp>
        <p:nvSpPr>
          <p:cNvPr id="11" name="テキスト ボックス 10">
            <a:extLst>
              <a:ext uri="{FF2B5EF4-FFF2-40B4-BE49-F238E27FC236}">
                <a16:creationId xmlns:a16="http://schemas.microsoft.com/office/drawing/2014/main" id="{31D3F258-83DB-1FA2-CBF7-32502E9EAE87}"/>
              </a:ext>
            </a:extLst>
          </p:cNvPr>
          <p:cNvSpPr txBox="1"/>
          <p:nvPr/>
        </p:nvSpPr>
        <p:spPr>
          <a:xfrm>
            <a:off x="8026931" y="3560666"/>
            <a:ext cx="1329210" cy="369332"/>
          </a:xfrm>
          <a:prstGeom prst="rect">
            <a:avLst/>
          </a:prstGeom>
          <a:noFill/>
        </p:spPr>
        <p:txBody>
          <a:bodyPr wrap="none" rtlCol="0">
            <a:spAutoFit/>
          </a:bodyPr>
          <a:lstStyle/>
          <a:p>
            <a:r>
              <a:rPr lang="en-US" altLang="ja-JP" dirty="0"/>
              <a:t>m</a:t>
            </a:r>
            <a:r>
              <a:rPr kumimoji="1" lang="en-US" altLang="ja-JP" dirty="0"/>
              <a:t>ake.html</a:t>
            </a:r>
            <a:endParaRPr kumimoji="1" lang="ja-JP" altLang="en-US" dirty="0"/>
          </a:p>
        </p:txBody>
      </p:sp>
      <p:sp>
        <p:nvSpPr>
          <p:cNvPr id="12" name="テキスト ボックス 11">
            <a:extLst>
              <a:ext uri="{FF2B5EF4-FFF2-40B4-BE49-F238E27FC236}">
                <a16:creationId xmlns:a16="http://schemas.microsoft.com/office/drawing/2014/main" id="{6E6FF56E-EFBD-3916-EBE8-65AC99D4FFB2}"/>
              </a:ext>
            </a:extLst>
          </p:cNvPr>
          <p:cNvSpPr txBox="1"/>
          <p:nvPr/>
        </p:nvSpPr>
        <p:spPr>
          <a:xfrm>
            <a:off x="8093218" y="5621336"/>
            <a:ext cx="1125629" cy="369332"/>
          </a:xfrm>
          <a:prstGeom prst="rect">
            <a:avLst/>
          </a:prstGeom>
          <a:noFill/>
        </p:spPr>
        <p:txBody>
          <a:bodyPr wrap="none" rtlCol="0">
            <a:spAutoFit/>
          </a:bodyPr>
          <a:lstStyle/>
          <a:p>
            <a:r>
              <a:rPr kumimoji="1" lang="en-US" altLang="ja-JP" dirty="0"/>
              <a:t>info.html</a:t>
            </a:r>
            <a:endParaRPr kumimoji="1" lang="ja-JP" altLang="en-US" dirty="0"/>
          </a:p>
        </p:txBody>
      </p:sp>
    </p:spTree>
    <p:extLst>
      <p:ext uri="{BB962C8B-B14F-4D97-AF65-F5344CB8AC3E}">
        <p14:creationId xmlns:p14="http://schemas.microsoft.com/office/powerpoint/2010/main" val="422421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37A87841-0E2A-A8B1-771A-F8773F034555}"/>
              </a:ext>
            </a:extLst>
          </p:cNvPr>
          <p:cNvPicPr>
            <a:picLocks noChangeAspect="1"/>
          </p:cNvPicPr>
          <p:nvPr/>
        </p:nvPicPr>
        <p:blipFill>
          <a:blip r:embed="rId3"/>
          <a:stretch>
            <a:fillRect/>
          </a:stretch>
        </p:blipFill>
        <p:spPr>
          <a:xfrm>
            <a:off x="6370089" y="2339749"/>
            <a:ext cx="4776415" cy="1668371"/>
          </a:xfrm>
          <a:prstGeom prst="rect">
            <a:avLst/>
          </a:prstGeom>
        </p:spPr>
      </p:pic>
      <p:sp>
        <p:nvSpPr>
          <p:cNvPr id="2" name="タイトル 1">
            <a:extLst>
              <a:ext uri="{FF2B5EF4-FFF2-40B4-BE49-F238E27FC236}">
                <a16:creationId xmlns:a16="http://schemas.microsoft.com/office/drawing/2014/main" id="{ECCAC49A-C1A3-8AF9-D418-0F1DAC7F5EEE}"/>
              </a:ext>
            </a:extLst>
          </p:cNvPr>
          <p:cNvSpPr>
            <a:spLocks noGrp="1"/>
          </p:cNvSpPr>
          <p:nvPr>
            <p:ph type="title"/>
          </p:nvPr>
        </p:nvSpPr>
        <p:spPr/>
        <p:txBody>
          <a:bodyPr/>
          <a:lstStyle/>
          <a:p>
            <a:r>
              <a:rPr kumimoji="1" lang="ja-JP" altLang="en-US" dirty="0"/>
              <a:t>パスワードを用いた認証</a:t>
            </a:r>
          </a:p>
        </p:txBody>
      </p:sp>
      <p:sp>
        <p:nvSpPr>
          <p:cNvPr id="3" name="コンテンツ プレースホルダー 2">
            <a:extLst>
              <a:ext uri="{FF2B5EF4-FFF2-40B4-BE49-F238E27FC236}">
                <a16:creationId xmlns:a16="http://schemas.microsoft.com/office/drawing/2014/main" id="{A3A64F54-832F-2108-1437-66EB00000D6A}"/>
              </a:ext>
            </a:extLst>
          </p:cNvPr>
          <p:cNvSpPr>
            <a:spLocks noGrp="1"/>
          </p:cNvSpPr>
          <p:nvPr>
            <p:ph idx="1"/>
          </p:nvPr>
        </p:nvSpPr>
        <p:spPr/>
        <p:txBody>
          <a:bodyPr/>
          <a:lstStyle/>
          <a:p>
            <a:r>
              <a:rPr lang="ja-JP" altLang="en-US" dirty="0"/>
              <a:t>簡単な新規登録の実装</a:t>
            </a:r>
            <a:r>
              <a:rPr lang="en-US" altLang="ja-JP" dirty="0"/>
              <a:t>(</a:t>
            </a:r>
            <a:r>
              <a:rPr lang="ja-JP" altLang="en-US" dirty="0"/>
              <a:t>画面</a:t>
            </a:r>
            <a:r>
              <a:rPr lang="en-US" altLang="ja-JP" dirty="0"/>
              <a:t>)</a:t>
            </a:r>
            <a:endParaRPr kumimoji="1" lang="ja-JP" altLang="en-US" dirty="0"/>
          </a:p>
        </p:txBody>
      </p:sp>
      <p:pic>
        <p:nvPicPr>
          <p:cNvPr id="7" name="図 6">
            <a:extLst>
              <a:ext uri="{FF2B5EF4-FFF2-40B4-BE49-F238E27FC236}">
                <a16:creationId xmlns:a16="http://schemas.microsoft.com/office/drawing/2014/main" id="{D2870964-2E35-250F-0BDA-D6779EBD42B1}"/>
              </a:ext>
            </a:extLst>
          </p:cNvPr>
          <p:cNvPicPr>
            <a:picLocks noChangeAspect="1"/>
          </p:cNvPicPr>
          <p:nvPr/>
        </p:nvPicPr>
        <p:blipFill>
          <a:blip r:embed="rId4"/>
          <a:stretch>
            <a:fillRect/>
          </a:stretch>
        </p:blipFill>
        <p:spPr>
          <a:xfrm>
            <a:off x="838200" y="2339749"/>
            <a:ext cx="4810897" cy="2035380"/>
          </a:xfrm>
          <a:prstGeom prst="rect">
            <a:avLst/>
          </a:prstGeom>
        </p:spPr>
      </p:pic>
      <p:cxnSp>
        <p:nvCxnSpPr>
          <p:cNvPr id="11" name="直線矢印コネクタ 10">
            <a:extLst>
              <a:ext uri="{FF2B5EF4-FFF2-40B4-BE49-F238E27FC236}">
                <a16:creationId xmlns:a16="http://schemas.microsoft.com/office/drawing/2014/main" id="{38D43AF7-21C7-AE96-8FD3-A781A392F774}"/>
              </a:ext>
            </a:extLst>
          </p:cNvPr>
          <p:cNvCxnSpPr>
            <a:cxnSpLocks/>
          </p:cNvCxnSpPr>
          <p:nvPr/>
        </p:nvCxnSpPr>
        <p:spPr>
          <a:xfrm>
            <a:off x="4234249" y="4008120"/>
            <a:ext cx="22063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97E45FB4-D00C-88E0-5464-CB2E87FE2921}"/>
              </a:ext>
            </a:extLst>
          </p:cNvPr>
          <p:cNvPicPr>
            <a:picLocks noChangeAspect="1"/>
          </p:cNvPicPr>
          <p:nvPr/>
        </p:nvPicPr>
        <p:blipFill>
          <a:blip r:embed="rId5"/>
          <a:stretch>
            <a:fillRect/>
          </a:stretch>
        </p:blipFill>
        <p:spPr>
          <a:xfrm>
            <a:off x="6370088" y="4278469"/>
            <a:ext cx="4776415" cy="1988610"/>
          </a:xfrm>
          <a:prstGeom prst="rect">
            <a:avLst/>
          </a:prstGeom>
        </p:spPr>
      </p:pic>
      <p:cxnSp>
        <p:nvCxnSpPr>
          <p:cNvPr id="22" name="コネクタ: カギ線 21">
            <a:extLst>
              <a:ext uri="{FF2B5EF4-FFF2-40B4-BE49-F238E27FC236}">
                <a16:creationId xmlns:a16="http://schemas.microsoft.com/office/drawing/2014/main" id="{8F014019-4CFF-12F5-B1D2-8F27776C764F}"/>
              </a:ext>
            </a:extLst>
          </p:cNvPr>
          <p:cNvCxnSpPr>
            <a:endCxn id="20" idx="1"/>
          </p:cNvCxnSpPr>
          <p:nvPr/>
        </p:nvCxnSpPr>
        <p:spPr>
          <a:xfrm>
            <a:off x="4102873" y="4098236"/>
            <a:ext cx="2267215" cy="1174538"/>
          </a:xfrm>
          <a:prstGeom prst="bentConnector3">
            <a:avLst>
              <a:gd name="adj1" fmla="val 55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228FA7B-242F-41D4-9E4E-5CDCE61FB954}"/>
              </a:ext>
            </a:extLst>
          </p:cNvPr>
          <p:cNvSpPr txBox="1"/>
          <p:nvPr/>
        </p:nvSpPr>
        <p:spPr>
          <a:xfrm>
            <a:off x="4437156" y="3656508"/>
            <a:ext cx="1800493" cy="369332"/>
          </a:xfrm>
          <a:prstGeom prst="rect">
            <a:avLst/>
          </a:prstGeom>
          <a:noFill/>
        </p:spPr>
        <p:txBody>
          <a:bodyPr wrap="none" rtlCol="0">
            <a:spAutoFit/>
          </a:bodyPr>
          <a:lstStyle/>
          <a:p>
            <a:r>
              <a:rPr kumimoji="1" lang="ja-JP" altLang="en-US" dirty="0"/>
              <a:t>登録成功の場合</a:t>
            </a:r>
          </a:p>
        </p:txBody>
      </p:sp>
      <p:sp>
        <p:nvSpPr>
          <p:cNvPr id="25" name="テキスト ボックス 24">
            <a:extLst>
              <a:ext uri="{FF2B5EF4-FFF2-40B4-BE49-F238E27FC236}">
                <a16:creationId xmlns:a16="http://schemas.microsoft.com/office/drawing/2014/main" id="{A3CE8B5B-0DC5-4BD8-F283-D9EB98EC822B}"/>
              </a:ext>
            </a:extLst>
          </p:cNvPr>
          <p:cNvSpPr txBox="1"/>
          <p:nvPr/>
        </p:nvSpPr>
        <p:spPr>
          <a:xfrm>
            <a:off x="4336233" y="4685505"/>
            <a:ext cx="1800493" cy="646331"/>
          </a:xfrm>
          <a:prstGeom prst="rect">
            <a:avLst/>
          </a:prstGeom>
          <a:noFill/>
        </p:spPr>
        <p:txBody>
          <a:bodyPr wrap="none" rtlCol="0">
            <a:spAutoFit/>
          </a:bodyPr>
          <a:lstStyle/>
          <a:p>
            <a:r>
              <a:rPr lang="ja-JP" altLang="en-US" dirty="0"/>
              <a:t>既に登録された</a:t>
            </a:r>
            <a:endParaRPr lang="en-US" altLang="ja-JP" dirty="0"/>
          </a:p>
          <a:p>
            <a:r>
              <a:rPr lang="ja-JP" altLang="en-US" dirty="0"/>
              <a:t>アドレスの場合</a:t>
            </a:r>
            <a:endParaRPr kumimoji="1" lang="ja-JP" altLang="en-US" dirty="0"/>
          </a:p>
        </p:txBody>
      </p:sp>
    </p:spTree>
    <p:extLst>
      <p:ext uri="{BB962C8B-B14F-4D97-AF65-F5344CB8AC3E}">
        <p14:creationId xmlns:p14="http://schemas.microsoft.com/office/powerpoint/2010/main" val="324993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9388B1F6-15CF-B841-0044-849FE9D465DC}"/>
              </a:ext>
            </a:extLst>
          </p:cNvPr>
          <p:cNvPicPr>
            <a:picLocks noChangeAspect="1"/>
          </p:cNvPicPr>
          <p:nvPr/>
        </p:nvPicPr>
        <p:blipFill>
          <a:blip r:embed="rId3"/>
          <a:stretch>
            <a:fillRect/>
          </a:stretch>
        </p:blipFill>
        <p:spPr>
          <a:xfrm>
            <a:off x="480392" y="2331113"/>
            <a:ext cx="4854934" cy="3476679"/>
          </a:xfrm>
          <a:prstGeom prst="rect">
            <a:avLst/>
          </a:prstGeom>
        </p:spPr>
      </p:pic>
      <p:sp>
        <p:nvSpPr>
          <p:cNvPr id="2" name="タイトル 1">
            <a:extLst>
              <a:ext uri="{FF2B5EF4-FFF2-40B4-BE49-F238E27FC236}">
                <a16:creationId xmlns:a16="http://schemas.microsoft.com/office/drawing/2014/main" id="{6909FBE2-60B2-B558-83B1-F89B6FF511D2}"/>
              </a:ext>
            </a:extLst>
          </p:cNvPr>
          <p:cNvSpPr>
            <a:spLocks noGrp="1"/>
          </p:cNvSpPr>
          <p:nvPr>
            <p:ph type="title"/>
          </p:nvPr>
        </p:nvSpPr>
        <p:spPr/>
        <p:txBody>
          <a:bodyPr/>
          <a:lstStyle/>
          <a:p>
            <a:r>
              <a:rPr kumimoji="1" lang="ja-JP" altLang="en-US" dirty="0"/>
              <a:t>パスワードを用いた認証</a:t>
            </a:r>
          </a:p>
        </p:txBody>
      </p:sp>
      <p:sp>
        <p:nvSpPr>
          <p:cNvPr id="3" name="コンテンツ プレースホルダー 2">
            <a:extLst>
              <a:ext uri="{FF2B5EF4-FFF2-40B4-BE49-F238E27FC236}">
                <a16:creationId xmlns:a16="http://schemas.microsoft.com/office/drawing/2014/main" id="{AF6D3A57-E730-660F-7AFD-7A48174E81D4}"/>
              </a:ext>
            </a:extLst>
          </p:cNvPr>
          <p:cNvSpPr>
            <a:spLocks noGrp="1"/>
          </p:cNvSpPr>
          <p:nvPr>
            <p:ph idx="1"/>
          </p:nvPr>
        </p:nvSpPr>
        <p:spPr/>
        <p:txBody>
          <a:bodyPr/>
          <a:lstStyle/>
          <a:p>
            <a:r>
              <a:rPr kumimoji="1" lang="ja-JP" altLang="en-US" dirty="0"/>
              <a:t>簡単なログインの実装</a:t>
            </a:r>
            <a:r>
              <a:rPr kumimoji="1" lang="en-US" altLang="ja-JP" dirty="0"/>
              <a:t>(</a:t>
            </a:r>
            <a:r>
              <a:rPr kumimoji="1" lang="ja-JP" altLang="en-US" dirty="0"/>
              <a:t>コード</a:t>
            </a:r>
            <a:r>
              <a:rPr kumimoji="1" lang="en-US" altLang="ja-JP" dirty="0"/>
              <a:t>)</a:t>
            </a:r>
            <a:endParaRPr kumimoji="1" lang="ja-JP" altLang="en-US" dirty="0"/>
          </a:p>
        </p:txBody>
      </p:sp>
      <p:pic>
        <p:nvPicPr>
          <p:cNvPr id="7" name="図 6">
            <a:extLst>
              <a:ext uri="{FF2B5EF4-FFF2-40B4-BE49-F238E27FC236}">
                <a16:creationId xmlns:a16="http://schemas.microsoft.com/office/drawing/2014/main" id="{897FA483-564B-B035-78DE-15FCDB2532F9}"/>
              </a:ext>
            </a:extLst>
          </p:cNvPr>
          <p:cNvPicPr>
            <a:picLocks noChangeAspect="1"/>
          </p:cNvPicPr>
          <p:nvPr/>
        </p:nvPicPr>
        <p:blipFill>
          <a:blip r:embed="rId4"/>
          <a:stretch>
            <a:fillRect/>
          </a:stretch>
        </p:blipFill>
        <p:spPr>
          <a:xfrm>
            <a:off x="5525318" y="3118698"/>
            <a:ext cx="5828482" cy="1224501"/>
          </a:xfrm>
          <a:prstGeom prst="rect">
            <a:avLst/>
          </a:prstGeom>
        </p:spPr>
      </p:pic>
      <p:sp>
        <p:nvSpPr>
          <p:cNvPr id="8" name="テキスト ボックス 7">
            <a:extLst>
              <a:ext uri="{FF2B5EF4-FFF2-40B4-BE49-F238E27FC236}">
                <a16:creationId xmlns:a16="http://schemas.microsoft.com/office/drawing/2014/main" id="{97B9330E-18D7-6D9C-4DE6-093610DC8126}"/>
              </a:ext>
            </a:extLst>
          </p:cNvPr>
          <p:cNvSpPr txBox="1"/>
          <p:nvPr/>
        </p:nvSpPr>
        <p:spPr>
          <a:xfrm>
            <a:off x="1198096" y="5807712"/>
            <a:ext cx="3419526" cy="369332"/>
          </a:xfrm>
          <a:prstGeom prst="rect">
            <a:avLst/>
          </a:prstGeom>
          <a:noFill/>
        </p:spPr>
        <p:txBody>
          <a:bodyPr wrap="none" rtlCol="0">
            <a:spAutoFit/>
          </a:bodyPr>
          <a:lstStyle/>
          <a:p>
            <a:r>
              <a:rPr kumimoji="1" lang="en-US" altLang="ja-JP" dirty="0"/>
              <a:t>Python</a:t>
            </a:r>
            <a:r>
              <a:rPr kumimoji="1" lang="ja-JP" altLang="en-US" dirty="0"/>
              <a:t>のコード</a:t>
            </a:r>
            <a:r>
              <a:rPr kumimoji="1" lang="en-US" altLang="ja-JP" dirty="0"/>
              <a:t>(</a:t>
            </a:r>
            <a:r>
              <a:rPr kumimoji="1" lang="ja-JP" altLang="en-US" dirty="0"/>
              <a:t>処理内容のみ</a:t>
            </a:r>
            <a:r>
              <a:rPr kumimoji="1" lang="en-US" altLang="ja-JP" dirty="0"/>
              <a:t>)</a:t>
            </a:r>
            <a:endParaRPr kumimoji="1" lang="ja-JP" altLang="en-US" dirty="0"/>
          </a:p>
        </p:txBody>
      </p:sp>
      <p:sp>
        <p:nvSpPr>
          <p:cNvPr id="9" name="テキスト ボックス 8">
            <a:extLst>
              <a:ext uri="{FF2B5EF4-FFF2-40B4-BE49-F238E27FC236}">
                <a16:creationId xmlns:a16="http://schemas.microsoft.com/office/drawing/2014/main" id="{D6B7D0E7-9855-47A0-0D46-CBEE8366CE45}"/>
              </a:ext>
            </a:extLst>
          </p:cNvPr>
          <p:cNvSpPr txBox="1"/>
          <p:nvPr/>
        </p:nvSpPr>
        <p:spPr>
          <a:xfrm>
            <a:off x="7823044" y="4422477"/>
            <a:ext cx="1233030" cy="369332"/>
          </a:xfrm>
          <a:prstGeom prst="rect">
            <a:avLst/>
          </a:prstGeom>
          <a:noFill/>
        </p:spPr>
        <p:txBody>
          <a:bodyPr wrap="none" rtlCol="0">
            <a:spAutoFit/>
          </a:bodyPr>
          <a:lstStyle/>
          <a:p>
            <a:r>
              <a:rPr lang="en-US" altLang="ja-JP" dirty="0"/>
              <a:t>login</a:t>
            </a:r>
            <a:r>
              <a:rPr kumimoji="1" lang="en-US" altLang="ja-JP" dirty="0"/>
              <a:t>.html</a:t>
            </a:r>
            <a:endParaRPr kumimoji="1" lang="ja-JP" altLang="en-US" dirty="0"/>
          </a:p>
        </p:txBody>
      </p:sp>
    </p:spTree>
    <p:extLst>
      <p:ext uri="{BB962C8B-B14F-4D97-AF65-F5344CB8AC3E}">
        <p14:creationId xmlns:p14="http://schemas.microsoft.com/office/powerpoint/2010/main" val="955419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50030-593B-857C-3BFC-CED37B4EE9EF}"/>
              </a:ext>
            </a:extLst>
          </p:cNvPr>
          <p:cNvSpPr>
            <a:spLocks noGrp="1"/>
          </p:cNvSpPr>
          <p:nvPr>
            <p:ph type="title"/>
          </p:nvPr>
        </p:nvSpPr>
        <p:spPr/>
        <p:txBody>
          <a:bodyPr/>
          <a:lstStyle/>
          <a:p>
            <a:r>
              <a:rPr kumimoji="1" lang="ja-JP" altLang="en-US" dirty="0"/>
              <a:t>パスワードを用いた認証</a:t>
            </a:r>
          </a:p>
        </p:txBody>
      </p:sp>
      <p:sp>
        <p:nvSpPr>
          <p:cNvPr id="3" name="コンテンツ プレースホルダー 2">
            <a:extLst>
              <a:ext uri="{FF2B5EF4-FFF2-40B4-BE49-F238E27FC236}">
                <a16:creationId xmlns:a16="http://schemas.microsoft.com/office/drawing/2014/main" id="{3E3F6871-8637-33A8-241E-2D158D3E42E5}"/>
              </a:ext>
            </a:extLst>
          </p:cNvPr>
          <p:cNvSpPr>
            <a:spLocks noGrp="1"/>
          </p:cNvSpPr>
          <p:nvPr>
            <p:ph idx="1"/>
          </p:nvPr>
        </p:nvSpPr>
        <p:spPr/>
        <p:txBody>
          <a:bodyPr/>
          <a:lstStyle/>
          <a:p>
            <a:r>
              <a:rPr kumimoji="1" lang="ja-JP" altLang="en-US" dirty="0"/>
              <a:t>簡単なログインの実装</a:t>
            </a:r>
            <a:r>
              <a:rPr kumimoji="1" lang="en-US" altLang="ja-JP" dirty="0"/>
              <a:t>(</a:t>
            </a:r>
            <a:r>
              <a:rPr kumimoji="1" lang="ja-JP" altLang="en-US" dirty="0"/>
              <a:t>画面</a:t>
            </a:r>
            <a:r>
              <a:rPr kumimoji="1" lang="en-US" altLang="ja-JP" dirty="0"/>
              <a:t>)</a:t>
            </a:r>
            <a:endParaRPr kumimoji="1" lang="ja-JP" altLang="en-US" dirty="0"/>
          </a:p>
        </p:txBody>
      </p:sp>
      <p:pic>
        <p:nvPicPr>
          <p:cNvPr id="5" name="図 4">
            <a:extLst>
              <a:ext uri="{FF2B5EF4-FFF2-40B4-BE49-F238E27FC236}">
                <a16:creationId xmlns:a16="http://schemas.microsoft.com/office/drawing/2014/main" id="{96CE8167-AB76-FAFE-827E-84C77C1DB034}"/>
              </a:ext>
            </a:extLst>
          </p:cNvPr>
          <p:cNvPicPr>
            <a:picLocks noChangeAspect="1"/>
          </p:cNvPicPr>
          <p:nvPr/>
        </p:nvPicPr>
        <p:blipFill>
          <a:blip r:embed="rId3"/>
          <a:stretch>
            <a:fillRect/>
          </a:stretch>
        </p:blipFill>
        <p:spPr>
          <a:xfrm>
            <a:off x="838200" y="2279223"/>
            <a:ext cx="4934447" cy="1608638"/>
          </a:xfrm>
          <a:prstGeom prst="rect">
            <a:avLst/>
          </a:prstGeom>
        </p:spPr>
      </p:pic>
      <p:pic>
        <p:nvPicPr>
          <p:cNvPr id="7" name="図 6">
            <a:extLst>
              <a:ext uri="{FF2B5EF4-FFF2-40B4-BE49-F238E27FC236}">
                <a16:creationId xmlns:a16="http://schemas.microsoft.com/office/drawing/2014/main" id="{A97D7F67-02E7-9BCD-3115-1CD2B25A3685}"/>
              </a:ext>
            </a:extLst>
          </p:cNvPr>
          <p:cNvPicPr>
            <a:picLocks noChangeAspect="1"/>
          </p:cNvPicPr>
          <p:nvPr/>
        </p:nvPicPr>
        <p:blipFill>
          <a:blip r:embed="rId4"/>
          <a:stretch>
            <a:fillRect/>
          </a:stretch>
        </p:blipFill>
        <p:spPr>
          <a:xfrm>
            <a:off x="6308807" y="2279223"/>
            <a:ext cx="5044993" cy="1084179"/>
          </a:xfrm>
          <a:prstGeom prst="rect">
            <a:avLst/>
          </a:prstGeom>
        </p:spPr>
      </p:pic>
      <p:pic>
        <p:nvPicPr>
          <p:cNvPr id="9" name="図 8">
            <a:extLst>
              <a:ext uri="{FF2B5EF4-FFF2-40B4-BE49-F238E27FC236}">
                <a16:creationId xmlns:a16="http://schemas.microsoft.com/office/drawing/2014/main" id="{C36BFDF9-1C40-E192-4EBC-BAE6EC97A664}"/>
              </a:ext>
            </a:extLst>
          </p:cNvPr>
          <p:cNvPicPr>
            <a:picLocks noChangeAspect="1"/>
          </p:cNvPicPr>
          <p:nvPr/>
        </p:nvPicPr>
        <p:blipFill>
          <a:blip r:embed="rId5"/>
          <a:stretch>
            <a:fillRect/>
          </a:stretch>
        </p:blipFill>
        <p:spPr>
          <a:xfrm>
            <a:off x="6308807" y="4323056"/>
            <a:ext cx="5044993" cy="1853907"/>
          </a:xfrm>
          <a:prstGeom prst="rect">
            <a:avLst/>
          </a:prstGeom>
        </p:spPr>
      </p:pic>
      <p:cxnSp>
        <p:nvCxnSpPr>
          <p:cNvPr id="11" name="直線矢印コネクタ 10">
            <a:extLst>
              <a:ext uri="{FF2B5EF4-FFF2-40B4-BE49-F238E27FC236}">
                <a16:creationId xmlns:a16="http://schemas.microsoft.com/office/drawing/2014/main" id="{EDB1A0A6-5009-766F-E350-C0820882C72E}"/>
              </a:ext>
            </a:extLst>
          </p:cNvPr>
          <p:cNvCxnSpPr/>
          <p:nvPr/>
        </p:nvCxnSpPr>
        <p:spPr>
          <a:xfrm>
            <a:off x="4341412" y="3697357"/>
            <a:ext cx="209914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E1C5AB23-C37A-56D7-55B1-8928A8CBF38B}"/>
              </a:ext>
            </a:extLst>
          </p:cNvPr>
          <p:cNvCxnSpPr/>
          <p:nvPr/>
        </p:nvCxnSpPr>
        <p:spPr>
          <a:xfrm>
            <a:off x="4198289" y="3832528"/>
            <a:ext cx="2102567" cy="1852654"/>
          </a:xfrm>
          <a:prstGeom prst="bentConnector3">
            <a:avLst>
              <a:gd name="adj1" fmla="val 121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FBFE3B0C-1FD6-019C-590E-61E3E6BE961A}"/>
              </a:ext>
            </a:extLst>
          </p:cNvPr>
          <p:cNvSpPr txBox="1"/>
          <p:nvPr/>
        </p:nvSpPr>
        <p:spPr>
          <a:xfrm>
            <a:off x="4606154" y="3083542"/>
            <a:ext cx="1569660" cy="646331"/>
          </a:xfrm>
          <a:prstGeom prst="rect">
            <a:avLst/>
          </a:prstGeom>
          <a:noFill/>
        </p:spPr>
        <p:txBody>
          <a:bodyPr wrap="none" rtlCol="0">
            <a:spAutoFit/>
          </a:bodyPr>
          <a:lstStyle/>
          <a:p>
            <a:pPr algn="ctr"/>
            <a:r>
              <a:rPr lang="ja-JP" altLang="en-US" dirty="0"/>
              <a:t>パスワードが</a:t>
            </a:r>
            <a:endParaRPr lang="en-US" altLang="ja-JP" dirty="0"/>
          </a:p>
          <a:p>
            <a:pPr algn="ctr"/>
            <a:r>
              <a:rPr lang="ja-JP" altLang="en-US" dirty="0"/>
              <a:t>合っている</a:t>
            </a:r>
            <a:endParaRPr kumimoji="1" lang="ja-JP" altLang="en-US" dirty="0"/>
          </a:p>
        </p:txBody>
      </p:sp>
      <p:sp>
        <p:nvSpPr>
          <p:cNvPr id="17" name="テキスト ボックス 16">
            <a:extLst>
              <a:ext uri="{FF2B5EF4-FFF2-40B4-BE49-F238E27FC236}">
                <a16:creationId xmlns:a16="http://schemas.microsoft.com/office/drawing/2014/main" id="{CEEC484C-5A0E-7A7A-3416-3DE6E8B40442}"/>
              </a:ext>
            </a:extLst>
          </p:cNvPr>
          <p:cNvSpPr txBox="1"/>
          <p:nvPr/>
        </p:nvSpPr>
        <p:spPr>
          <a:xfrm>
            <a:off x="4606154" y="5004169"/>
            <a:ext cx="1569660" cy="646331"/>
          </a:xfrm>
          <a:prstGeom prst="rect">
            <a:avLst/>
          </a:prstGeom>
          <a:noFill/>
        </p:spPr>
        <p:txBody>
          <a:bodyPr wrap="none" rtlCol="0">
            <a:spAutoFit/>
          </a:bodyPr>
          <a:lstStyle/>
          <a:p>
            <a:pPr algn="ctr"/>
            <a:r>
              <a:rPr lang="ja-JP" altLang="en-US" dirty="0"/>
              <a:t>パスワードが</a:t>
            </a:r>
            <a:endParaRPr lang="en-US" altLang="ja-JP" dirty="0"/>
          </a:p>
          <a:p>
            <a:pPr algn="ctr"/>
            <a:r>
              <a:rPr lang="ja-JP" altLang="en-US" dirty="0"/>
              <a:t>間違っている</a:t>
            </a:r>
            <a:endParaRPr kumimoji="1" lang="ja-JP" altLang="en-US" dirty="0"/>
          </a:p>
        </p:txBody>
      </p:sp>
    </p:spTree>
    <p:extLst>
      <p:ext uri="{BB962C8B-B14F-4D97-AF65-F5344CB8AC3E}">
        <p14:creationId xmlns:p14="http://schemas.microsoft.com/office/powerpoint/2010/main" val="121439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6E51F0-10B5-9050-8660-BE380AD29A8C}"/>
              </a:ext>
            </a:extLst>
          </p:cNvPr>
          <p:cNvSpPr>
            <a:spLocks noGrp="1"/>
          </p:cNvSpPr>
          <p:nvPr>
            <p:ph type="title"/>
          </p:nvPr>
        </p:nvSpPr>
        <p:spPr/>
        <p:txBody>
          <a:bodyPr/>
          <a:lstStyle/>
          <a:p>
            <a:r>
              <a:rPr kumimoji="1" lang="ja-JP" altLang="en-US" dirty="0"/>
              <a:t>セッションについて</a:t>
            </a:r>
          </a:p>
        </p:txBody>
      </p:sp>
      <p:sp>
        <p:nvSpPr>
          <p:cNvPr id="3" name="コンテンツ プレースホルダー 2">
            <a:extLst>
              <a:ext uri="{FF2B5EF4-FFF2-40B4-BE49-F238E27FC236}">
                <a16:creationId xmlns:a16="http://schemas.microsoft.com/office/drawing/2014/main" id="{16486BB6-C200-9B62-7DD1-9DEF238793E1}"/>
              </a:ext>
            </a:extLst>
          </p:cNvPr>
          <p:cNvSpPr>
            <a:spLocks noGrp="1"/>
          </p:cNvSpPr>
          <p:nvPr>
            <p:ph idx="1"/>
          </p:nvPr>
        </p:nvSpPr>
        <p:spPr/>
        <p:txBody>
          <a:bodyPr/>
          <a:lstStyle/>
          <a:p>
            <a:r>
              <a:rPr kumimoji="1" lang="ja-JP" altLang="en-US" dirty="0"/>
              <a:t>そもそもの意味</a:t>
            </a:r>
            <a:endParaRPr kumimoji="1" lang="en-US" altLang="ja-JP" dirty="0"/>
          </a:p>
          <a:p>
            <a:pPr marL="0" indent="0">
              <a:buNone/>
            </a:pPr>
            <a:r>
              <a:rPr kumimoji="1" lang="ja-JP" altLang="en-US" dirty="0"/>
              <a:t>クライアントとサーバー間でその情報を保持し、アクセス制御を一つの集合体として管理する仕組み</a:t>
            </a:r>
            <a:endParaRPr kumimoji="1" lang="en-US" altLang="ja-JP" dirty="0"/>
          </a:p>
          <a:p>
            <a:pPr marL="0" indent="0">
              <a:buNone/>
            </a:pPr>
            <a:endParaRPr lang="en-US" altLang="ja-JP" dirty="0"/>
          </a:p>
          <a:p>
            <a:pPr marL="0" indent="0">
              <a:buNone/>
            </a:pPr>
            <a:r>
              <a:rPr kumimoji="1" lang="en-US" altLang="ja-JP" dirty="0"/>
              <a:t>Web</a:t>
            </a:r>
            <a:r>
              <a:rPr kumimoji="1" lang="ja-JP" altLang="en-US" dirty="0"/>
              <a:t>サーバー側で発行されたセッション</a:t>
            </a:r>
            <a:r>
              <a:rPr kumimoji="1" lang="en-US" altLang="ja-JP" dirty="0"/>
              <a:t>ID</a:t>
            </a:r>
            <a:r>
              <a:rPr kumimoji="1" lang="ja-JP" altLang="en-US" dirty="0"/>
              <a:t>をクライアントの</a:t>
            </a:r>
            <a:r>
              <a:rPr kumimoji="1" lang="en-US" altLang="ja-JP" dirty="0"/>
              <a:t>Cookie</a:t>
            </a:r>
            <a:r>
              <a:rPr kumimoji="1" lang="ja-JP" altLang="en-US" dirty="0"/>
              <a:t>に持たせることで、特定ユーザの識別を行う。</a:t>
            </a:r>
          </a:p>
        </p:txBody>
      </p:sp>
      <p:sp>
        <p:nvSpPr>
          <p:cNvPr id="5" name="テキスト ボックス 4">
            <a:extLst>
              <a:ext uri="{FF2B5EF4-FFF2-40B4-BE49-F238E27FC236}">
                <a16:creationId xmlns:a16="http://schemas.microsoft.com/office/drawing/2014/main" id="{36B06F9F-717D-2D7C-BC49-5470A0BEDF06}"/>
              </a:ext>
            </a:extLst>
          </p:cNvPr>
          <p:cNvSpPr txBox="1"/>
          <p:nvPr/>
        </p:nvSpPr>
        <p:spPr>
          <a:xfrm>
            <a:off x="838200" y="6311900"/>
            <a:ext cx="11162969" cy="369332"/>
          </a:xfrm>
          <a:prstGeom prst="rect">
            <a:avLst/>
          </a:prstGeom>
          <a:noFill/>
        </p:spPr>
        <p:txBody>
          <a:bodyPr wrap="square">
            <a:spAutoFit/>
          </a:bodyPr>
          <a:lstStyle/>
          <a:p>
            <a:r>
              <a:rPr lang="ja-JP" altLang="en-US" dirty="0"/>
              <a:t>出典：https://www.ipa.go.jp/security/awareness/administrator/secure-web/chap6/6_session-1.html</a:t>
            </a:r>
          </a:p>
        </p:txBody>
      </p:sp>
    </p:spTree>
    <p:extLst>
      <p:ext uri="{BB962C8B-B14F-4D97-AF65-F5344CB8AC3E}">
        <p14:creationId xmlns:p14="http://schemas.microsoft.com/office/powerpoint/2010/main" val="94204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F389F-6597-A44B-2072-A505C056964E}"/>
              </a:ext>
            </a:extLst>
          </p:cNvPr>
          <p:cNvSpPr>
            <a:spLocks noGrp="1"/>
          </p:cNvSpPr>
          <p:nvPr>
            <p:ph type="title"/>
          </p:nvPr>
        </p:nvSpPr>
        <p:spPr/>
        <p:txBody>
          <a:bodyPr/>
          <a:lstStyle/>
          <a:p>
            <a:r>
              <a:rPr kumimoji="1" lang="ja-JP" altLang="en-US" dirty="0"/>
              <a:t>セッションについて</a:t>
            </a:r>
          </a:p>
        </p:txBody>
      </p:sp>
      <p:sp>
        <p:nvSpPr>
          <p:cNvPr id="3" name="コンテンツ プレースホルダー 2">
            <a:extLst>
              <a:ext uri="{FF2B5EF4-FFF2-40B4-BE49-F238E27FC236}">
                <a16:creationId xmlns:a16="http://schemas.microsoft.com/office/drawing/2014/main" id="{523A410C-61DA-1CD1-89C2-1843CB9E0BC6}"/>
              </a:ext>
            </a:extLst>
          </p:cNvPr>
          <p:cNvSpPr>
            <a:spLocks noGrp="1"/>
          </p:cNvSpPr>
          <p:nvPr>
            <p:ph idx="1"/>
          </p:nvPr>
        </p:nvSpPr>
        <p:spPr>
          <a:xfrm>
            <a:off x="838200" y="1825624"/>
            <a:ext cx="10515600" cy="4940935"/>
          </a:xfrm>
        </p:spPr>
        <p:txBody>
          <a:bodyPr>
            <a:normAutofit/>
          </a:bodyPr>
          <a:lstStyle/>
          <a:p>
            <a:r>
              <a:rPr kumimoji="1" lang="ja-JP" altLang="en-US" dirty="0"/>
              <a:t>簡単に言うと</a:t>
            </a:r>
            <a:endParaRPr kumimoji="1" lang="en-US" altLang="ja-JP" dirty="0"/>
          </a:p>
          <a:p>
            <a:pPr marL="0" indent="0">
              <a:buNone/>
            </a:pPr>
            <a:r>
              <a:rPr kumimoji="1" lang="ja-JP" altLang="en-US" dirty="0"/>
              <a:t>ブラウザにクッキーでセッションを保存し、サーバがクッキーからセッションを参照して情報を保持する。</a:t>
            </a:r>
            <a:endParaRPr kumimoji="1" lang="en-US" altLang="ja-JP" dirty="0"/>
          </a:p>
          <a:p>
            <a:pPr marL="0" indent="0">
              <a:buNone/>
            </a:pPr>
            <a:r>
              <a:rPr kumimoji="1" lang="ja-JP" altLang="en-US" dirty="0"/>
              <a:t>アクセスされたときにセッションとなるクッキーを受け取り</a:t>
            </a:r>
            <a:r>
              <a:rPr kumimoji="1" lang="en-US" altLang="ja-JP" dirty="0"/>
              <a:t>GET</a:t>
            </a:r>
            <a:r>
              <a:rPr kumimoji="1" lang="ja-JP" altLang="en-US" dirty="0"/>
              <a:t>や</a:t>
            </a:r>
            <a:r>
              <a:rPr kumimoji="1" lang="en-US" altLang="ja-JP" dirty="0"/>
              <a:t>POST</a:t>
            </a:r>
            <a:r>
              <a:rPr kumimoji="1" lang="ja-JP" altLang="en-US" dirty="0"/>
              <a:t>以外で情報を管理できる連想配列</a:t>
            </a:r>
            <a:endParaRPr kumimoji="1" lang="en-US" altLang="ja-JP" dirty="0"/>
          </a:p>
          <a:p>
            <a:pPr marL="0" indent="0">
              <a:buNone/>
            </a:pPr>
            <a:endParaRPr lang="en-US" altLang="ja-JP" dirty="0"/>
          </a:p>
          <a:p>
            <a:r>
              <a:rPr kumimoji="1" lang="ja-JP" altLang="en-US" dirty="0"/>
              <a:t>できること</a:t>
            </a:r>
            <a:endParaRPr kumimoji="1" lang="en-US" altLang="ja-JP" dirty="0"/>
          </a:p>
          <a:p>
            <a:pPr marL="0" indent="0">
              <a:buNone/>
            </a:pPr>
            <a:r>
              <a:rPr lang="ja-JP" altLang="en-US" dirty="0"/>
              <a:t>ログイン情報管理→アクセス権の管理</a:t>
            </a:r>
            <a:endParaRPr lang="en-US" altLang="ja-JP" dirty="0"/>
          </a:p>
          <a:p>
            <a:pPr marL="0" indent="0">
              <a:buNone/>
            </a:pPr>
            <a:r>
              <a:rPr kumimoji="1" lang="ja-JP" altLang="en-US" dirty="0"/>
              <a:t>入力履歴やアクセス履歴の管理</a:t>
            </a:r>
            <a:endParaRPr kumimoji="1" lang="en-US" altLang="ja-JP" dirty="0"/>
          </a:p>
          <a:p>
            <a:pPr marL="0" indent="0">
              <a:buNone/>
            </a:pPr>
            <a:r>
              <a:rPr lang="ja-JP" altLang="en-US" dirty="0"/>
              <a:t>一部セキュリティに応用可能</a:t>
            </a:r>
            <a:endParaRPr kumimoji="1" lang="ja-JP" altLang="en-US" dirty="0"/>
          </a:p>
        </p:txBody>
      </p:sp>
    </p:spTree>
    <p:extLst>
      <p:ext uri="{BB962C8B-B14F-4D97-AF65-F5344CB8AC3E}">
        <p14:creationId xmlns:p14="http://schemas.microsoft.com/office/powerpoint/2010/main" val="1436476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96698-4264-DAC5-22CB-B096DC441F8E}"/>
              </a:ext>
            </a:extLst>
          </p:cNvPr>
          <p:cNvSpPr>
            <a:spLocks noGrp="1"/>
          </p:cNvSpPr>
          <p:nvPr>
            <p:ph type="title"/>
          </p:nvPr>
        </p:nvSpPr>
        <p:spPr/>
        <p:txBody>
          <a:bodyPr/>
          <a:lstStyle/>
          <a:p>
            <a:r>
              <a:rPr kumimoji="1" lang="ja-JP" altLang="en-US" dirty="0"/>
              <a:t>セッションをプログラムで使用</a:t>
            </a:r>
          </a:p>
        </p:txBody>
      </p:sp>
      <p:sp>
        <p:nvSpPr>
          <p:cNvPr id="3" name="コンテンツ プレースホルダー 2">
            <a:extLst>
              <a:ext uri="{FF2B5EF4-FFF2-40B4-BE49-F238E27FC236}">
                <a16:creationId xmlns:a16="http://schemas.microsoft.com/office/drawing/2014/main" id="{5DF17129-19EC-50A7-1C76-828F247B1129}"/>
              </a:ext>
            </a:extLst>
          </p:cNvPr>
          <p:cNvSpPr>
            <a:spLocks noGrp="1"/>
          </p:cNvSpPr>
          <p:nvPr>
            <p:ph idx="1"/>
          </p:nvPr>
        </p:nvSpPr>
        <p:spPr/>
        <p:txBody>
          <a:bodyPr/>
          <a:lstStyle/>
          <a:p>
            <a:r>
              <a:rPr kumimoji="1" lang="ja-JP" altLang="en-US" dirty="0"/>
              <a:t>手順</a:t>
            </a:r>
            <a:endParaRPr kumimoji="1" lang="en-US" altLang="ja-JP" dirty="0"/>
          </a:p>
          <a:p>
            <a:pPr marL="514350" indent="-514350">
              <a:buFont typeface="+mj-ea"/>
              <a:buAutoNum type="circleNumDbPlain"/>
            </a:pPr>
            <a:r>
              <a:rPr lang="en-US" altLang="ja-JP" dirty="0"/>
              <a:t>Flask</a:t>
            </a:r>
            <a:r>
              <a:rPr lang="ja-JP" altLang="en-US" dirty="0"/>
              <a:t>を起動</a:t>
            </a:r>
            <a:endParaRPr lang="en-US" altLang="ja-JP" dirty="0"/>
          </a:p>
          <a:p>
            <a:pPr marL="514350" indent="-514350">
              <a:buFont typeface="+mj-ea"/>
              <a:buAutoNum type="circleNumDbPlain"/>
            </a:pPr>
            <a:r>
              <a:rPr kumimoji="1" lang="ja-JP" altLang="en-US" dirty="0"/>
              <a:t>シークレットキー</a:t>
            </a:r>
            <a:r>
              <a:rPr kumimoji="1" lang="en-US" altLang="ja-JP" dirty="0"/>
              <a:t>(</a:t>
            </a:r>
            <a:r>
              <a:rPr kumimoji="1" lang="ja-JP" altLang="en-US" dirty="0"/>
              <a:t>文字列</a:t>
            </a:r>
            <a:r>
              <a:rPr kumimoji="1" lang="en-US" altLang="ja-JP" dirty="0"/>
              <a:t>)</a:t>
            </a:r>
            <a:r>
              <a:rPr kumimoji="1" lang="ja-JP" altLang="en-US" dirty="0"/>
              <a:t>を設定</a:t>
            </a:r>
            <a:endParaRPr kumimoji="1" lang="en-US" altLang="ja-JP" dirty="0"/>
          </a:p>
          <a:p>
            <a:pPr marL="514350" indent="-514350">
              <a:buFont typeface="+mj-ea"/>
              <a:buAutoNum type="circleNumDbPlain"/>
            </a:pPr>
            <a:r>
              <a:rPr lang="ja-JP" altLang="en-US" dirty="0"/>
              <a:t>セッションの有効期限</a:t>
            </a:r>
            <a:r>
              <a:rPr lang="en-US" altLang="ja-JP" dirty="0"/>
              <a:t>(</a:t>
            </a:r>
            <a:r>
              <a:rPr lang="ja-JP" altLang="en-US" dirty="0"/>
              <a:t>時間</a:t>
            </a:r>
            <a:r>
              <a:rPr lang="en-US" altLang="ja-JP" dirty="0"/>
              <a:t>)</a:t>
            </a:r>
            <a:r>
              <a:rPr lang="ja-JP" altLang="en-US" dirty="0"/>
              <a:t>を設定</a:t>
            </a:r>
            <a:endParaRPr lang="en-US" altLang="ja-JP" dirty="0"/>
          </a:p>
          <a:p>
            <a:pPr marL="0" indent="0">
              <a:buNone/>
            </a:pPr>
            <a:endParaRPr kumimoji="1" lang="en-US" altLang="ja-JP" dirty="0"/>
          </a:p>
          <a:p>
            <a:pPr marL="0" indent="0">
              <a:buNone/>
            </a:pPr>
            <a:r>
              <a:rPr lang="ja-JP" altLang="en-US" dirty="0"/>
              <a:t>以降</a:t>
            </a:r>
            <a:r>
              <a:rPr lang="en-US" altLang="ja-JP" dirty="0"/>
              <a:t>Flask</a:t>
            </a:r>
            <a:r>
              <a:rPr lang="ja-JP" altLang="en-US" dirty="0"/>
              <a:t>では連想配列「</a:t>
            </a:r>
            <a:r>
              <a:rPr lang="en-US" altLang="ja-JP" dirty="0"/>
              <a:t>session</a:t>
            </a:r>
            <a:r>
              <a:rPr lang="ja-JP" altLang="en-US" dirty="0"/>
              <a:t>」として用いることができる。</a:t>
            </a:r>
            <a:endParaRPr kumimoji="1" lang="en-US" altLang="ja-JP" dirty="0"/>
          </a:p>
        </p:txBody>
      </p:sp>
    </p:spTree>
    <p:extLst>
      <p:ext uri="{BB962C8B-B14F-4D97-AF65-F5344CB8AC3E}">
        <p14:creationId xmlns:p14="http://schemas.microsoft.com/office/powerpoint/2010/main" val="947749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51EF8E-96EE-C91A-F672-DC48A570E132}"/>
              </a:ext>
            </a:extLst>
          </p:cNvPr>
          <p:cNvSpPr>
            <a:spLocks noGrp="1"/>
          </p:cNvSpPr>
          <p:nvPr>
            <p:ph type="title"/>
          </p:nvPr>
        </p:nvSpPr>
        <p:spPr/>
        <p:txBody>
          <a:bodyPr/>
          <a:lstStyle/>
          <a:p>
            <a:r>
              <a:rPr kumimoji="1" lang="ja-JP" altLang="en-US" dirty="0"/>
              <a:t>セッションをプログラムで使用</a:t>
            </a:r>
          </a:p>
        </p:txBody>
      </p:sp>
      <p:sp>
        <p:nvSpPr>
          <p:cNvPr id="3" name="コンテンツ プレースホルダー 2">
            <a:extLst>
              <a:ext uri="{FF2B5EF4-FFF2-40B4-BE49-F238E27FC236}">
                <a16:creationId xmlns:a16="http://schemas.microsoft.com/office/drawing/2014/main" id="{AC67B179-DF51-474F-A0AF-56A660A1149C}"/>
              </a:ext>
            </a:extLst>
          </p:cNvPr>
          <p:cNvSpPr>
            <a:spLocks noGrp="1"/>
          </p:cNvSpPr>
          <p:nvPr>
            <p:ph idx="1"/>
          </p:nvPr>
        </p:nvSpPr>
        <p:spPr/>
        <p:txBody>
          <a:bodyPr/>
          <a:lstStyle/>
          <a:p>
            <a:r>
              <a:rPr kumimoji="1" lang="ja-JP" altLang="en-US" dirty="0"/>
              <a:t>ログイン情報をセッション管理</a:t>
            </a:r>
            <a:r>
              <a:rPr kumimoji="1" lang="en-US" altLang="ja-JP" dirty="0"/>
              <a:t>(HTML</a:t>
            </a:r>
            <a:r>
              <a:rPr kumimoji="1" lang="ja-JP" altLang="en-US" dirty="0"/>
              <a:t>コード</a:t>
            </a:r>
            <a:r>
              <a:rPr kumimoji="1" lang="en-US" altLang="ja-JP" dirty="0"/>
              <a:t>)</a:t>
            </a:r>
            <a:endParaRPr kumimoji="1" lang="ja-JP" altLang="en-US" dirty="0"/>
          </a:p>
        </p:txBody>
      </p:sp>
      <p:pic>
        <p:nvPicPr>
          <p:cNvPr id="5" name="図 4">
            <a:extLst>
              <a:ext uri="{FF2B5EF4-FFF2-40B4-BE49-F238E27FC236}">
                <a16:creationId xmlns:a16="http://schemas.microsoft.com/office/drawing/2014/main" id="{0AC2CB22-0226-92BD-D88A-E097B073BE5C}"/>
              </a:ext>
            </a:extLst>
          </p:cNvPr>
          <p:cNvPicPr>
            <a:picLocks noChangeAspect="1"/>
          </p:cNvPicPr>
          <p:nvPr/>
        </p:nvPicPr>
        <p:blipFill>
          <a:blip r:embed="rId3"/>
          <a:stretch>
            <a:fillRect/>
          </a:stretch>
        </p:blipFill>
        <p:spPr>
          <a:xfrm>
            <a:off x="838200" y="2428912"/>
            <a:ext cx="10515600" cy="2164063"/>
          </a:xfrm>
          <a:prstGeom prst="rect">
            <a:avLst/>
          </a:prstGeom>
        </p:spPr>
      </p:pic>
      <p:sp>
        <p:nvSpPr>
          <p:cNvPr id="6" name="テキスト ボックス 5">
            <a:extLst>
              <a:ext uri="{FF2B5EF4-FFF2-40B4-BE49-F238E27FC236}">
                <a16:creationId xmlns:a16="http://schemas.microsoft.com/office/drawing/2014/main" id="{F103A459-A925-04CC-03BB-836CF0986F54}"/>
              </a:ext>
            </a:extLst>
          </p:cNvPr>
          <p:cNvSpPr txBox="1"/>
          <p:nvPr/>
        </p:nvSpPr>
        <p:spPr>
          <a:xfrm>
            <a:off x="5479485" y="4592975"/>
            <a:ext cx="1233030" cy="369332"/>
          </a:xfrm>
          <a:prstGeom prst="rect">
            <a:avLst/>
          </a:prstGeom>
          <a:noFill/>
        </p:spPr>
        <p:txBody>
          <a:bodyPr wrap="none" rtlCol="0">
            <a:spAutoFit/>
          </a:bodyPr>
          <a:lstStyle/>
          <a:p>
            <a:r>
              <a:rPr lang="en-US" altLang="ja-JP" dirty="0"/>
              <a:t>l</a:t>
            </a:r>
            <a:r>
              <a:rPr kumimoji="1" lang="en-US" altLang="ja-JP" dirty="0"/>
              <a:t>ogin.html</a:t>
            </a:r>
            <a:endParaRPr kumimoji="1" lang="ja-JP" altLang="en-US" dirty="0"/>
          </a:p>
        </p:txBody>
      </p:sp>
    </p:spTree>
    <p:extLst>
      <p:ext uri="{BB962C8B-B14F-4D97-AF65-F5344CB8AC3E}">
        <p14:creationId xmlns:p14="http://schemas.microsoft.com/office/powerpoint/2010/main" val="327781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51EF8E-96EE-C91A-F672-DC48A570E132}"/>
              </a:ext>
            </a:extLst>
          </p:cNvPr>
          <p:cNvSpPr>
            <a:spLocks noGrp="1"/>
          </p:cNvSpPr>
          <p:nvPr>
            <p:ph type="title"/>
          </p:nvPr>
        </p:nvSpPr>
        <p:spPr/>
        <p:txBody>
          <a:bodyPr/>
          <a:lstStyle/>
          <a:p>
            <a:r>
              <a:rPr kumimoji="1" lang="ja-JP" altLang="en-US" dirty="0"/>
              <a:t>セッションをプログラムで使用</a:t>
            </a:r>
          </a:p>
        </p:txBody>
      </p:sp>
      <p:sp>
        <p:nvSpPr>
          <p:cNvPr id="3" name="コンテンツ プレースホルダー 2">
            <a:extLst>
              <a:ext uri="{FF2B5EF4-FFF2-40B4-BE49-F238E27FC236}">
                <a16:creationId xmlns:a16="http://schemas.microsoft.com/office/drawing/2014/main" id="{AC67B179-DF51-474F-A0AF-56A660A1149C}"/>
              </a:ext>
            </a:extLst>
          </p:cNvPr>
          <p:cNvSpPr>
            <a:spLocks noGrp="1"/>
          </p:cNvSpPr>
          <p:nvPr>
            <p:ph idx="1"/>
          </p:nvPr>
        </p:nvSpPr>
        <p:spPr/>
        <p:txBody>
          <a:bodyPr/>
          <a:lstStyle/>
          <a:p>
            <a:r>
              <a:rPr kumimoji="1" lang="ja-JP" altLang="en-US" dirty="0"/>
              <a:t>ログイン情報をセッション管理</a:t>
            </a:r>
            <a:r>
              <a:rPr kumimoji="1" lang="en-US" altLang="ja-JP" dirty="0"/>
              <a:t>(HTML</a:t>
            </a:r>
            <a:r>
              <a:rPr kumimoji="1" lang="ja-JP" altLang="en-US" dirty="0"/>
              <a:t>コード</a:t>
            </a:r>
            <a:r>
              <a:rPr kumimoji="1" lang="en-US" altLang="ja-JP" dirty="0"/>
              <a:t>)</a:t>
            </a:r>
            <a:endParaRPr kumimoji="1" lang="ja-JP" altLang="en-US" dirty="0"/>
          </a:p>
        </p:txBody>
      </p:sp>
      <p:sp>
        <p:nvSpPr>
          <p:cNvPr id="6" name="テキスト ボックス 5">
            <a:extLst>
              <a:ext uri="{FF2B5EF4-FFF2-40B4-BE49-F238E27FC236}">
                <a16:creationId xmlns:a16="http://schemas.microsoft.com/office/drawing/2014/main" id="{F103A459-A925-04CC-03BB-836CF0986F54}"/>
              </a:ext>
            </a:extLst>
          </p:cNvPr>
          <p:cNvSpPr txBox="1"/>
          <p:nvPr/>
        </p:nvSpPr>
        <p:spPr>
          <a:xfrm>
            <a:off x="5310367" y="4362580"/>
            <a:ext cx="1571264" cy="369332"/>
          </a:xfrm>
          <a:prstGeom prst="rect">
            <a:avLst/>
          </a:prstGeom>
          <a:noFill/>
        </p:spPr>
        <p:txBody>
          <a:bodyPr wrap="none" rtlCol="0">
            <a:spAutoFit/>
          </a:bodyPr>
          <a:lstStyle/>
          <a:p>
            <a:r>
              <a:rPr kumimoji="1" lang="en-US" altLang="ja-JP" dirty="0"/>
              <a:t>success.html</a:t>
            </a:r>
            <a:endParaRPr kumimoji="1" lang="ja-JP" altLang="en-US" dirty="0"/>
          </a:p>
        </p:txBody>
      </p:sp>
      <p:pic>
        <p:nvPicPr>
          <p:cNvPr id="7" name="図 6">
            <a:extLst>
              <a:ext uri="{FF2B5EF4-FFF2-40B4-BE49-F238E27FC236}">
                <a16:creationId xmlns:a16="http://schemas.microsoft.com/office/drawing/2014/main" id="{763863B3-3F21-2EA7-3890-400EB2DFB615}"/>
              </a:ext>
            </a:extLst>
          </p:cNvPr>
          <p:cNvPicPr>
            <a:picLocks noChangeAspect="1"/>
          </p:cNvPicPr>
          <p:nvPr/>
        </p:nvPicPr>
        <p:blipFill>
          <a:blip r:embed="rId3"/>
          <a:stretch>
            <a:fillRect/>
          </a:stretch>
        </p:blipFill>
        <p:spPr>
          <a:xfrm>
            <a:off x="1337598" y="2495419"/>
            <a:ext cx="9516803" cy="1867161"/>
          </a:xfrm>
          <a:prstGeom prst="rect">
            <a:avLst/>
          </a:prstGeom>
        </p:spPr>
      </p:pic>
    </p:spTree>
    <p:extLst>
      <p:ext uri="{BB962C8B-B14F-4D97-AF65-F5344CB8AC3E}">
        <p14:creationId xmlns:p14="http://schemas.microsoft.com/office/powerpoint/2010/main" val="32242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0A497-1275-F2DE-7C79-302FE3A0BD71}"/>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28C53DFE-AE9B-63C6-3302-A5560658D88B}"/>
              </a:ext>
            </a:extLst>
          </p:cNvPr>
          <p:cNvSpPr>
            <a:spLocks noGrp="1"/>
          </p:cNvSpPr>
          <p:nvPr>
            <p:ph idx="1"/>
          </p:nvPr>
        </p:nvSpPr>
        <p:spPr/>
        <p:txBody>
          <a:bodyPr/>
          <a:lstStyle/>
          <a:p>
            <a:r>
              <a:rPr kumimoji="1" lang="ja-JP" altLang="en-US" dirty="0"/>
              <a:t>認証について</a:t>
            </a:r>
            <a:endParaRPr kumimoji="1" lang="en-US" altLang="ja-JP" dirty="0"/>
          </a:p>
          <a:p>
            <a:r>
              <a:rPr kumimoji="1" lang="ja-JP" altLang="en-US" dirty="0"/>
              <a:t>パスワードを用いた認証の実装</a:t>
            </a:r>
            <a:endParaRPr kumimoji="1" lang="en-US" altLang="ja-JP" dirty="0"/>
          </a:p>
          <a:p>
            <a:r>
              <a:rPr lang="ja-JP" altLang="en-US" dirty="0"/>
              <a:t>セッションについて</a:t>
            </a:r>
            <a:endParaRPr lang="en-US" altLang="ja-JP" dirty="0"/>
          </a:p>
          <a:p>
            <a:r>
              <a:rPr kumimoji="1" lang="ja-JP" altLang="en-US" dirty="0"/>
              <a:t>セッションをプログラムで使用</a:t>
            </a:r>
            <a:endParaRPr kumimoji="1" lang="en-US" altLang="ja-JP" dirty="0"/>
          </a:p>
          <a:p>
            <a:r>
              <a:rPr lang="ja-JP" altLang="en-US" dirty="0"/>
              <a:t>アクセスできる情報の管理</a:t>
            </a:r>
            <a:endParaRPr kumimoji="1" lang="ja-JP" altLang="en-US" dirty="0"/>
          </a:p>
        </p:txBody>
      </p:sp>
    </p:spTree>
    <p:extLst>
      <p:ext uri="{BB962C8B-B14F-4D97-AF65-F5344CB8AC3E}">
        <p14:creationId xmlns:p14="http://schemas.microsoft.com/office/powerpoint/2010/main" val="1875030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C34DA2FD-BDAB-481C-7710-CDFC994B690D}"/>
              </a:ext>
            </a:extLst>
          </p:cNvPr>
          <p:cNvPicPr>
            <a:picLocks noChangeAspect="1"/>
          </p:cNvPicPr>
          <p:nvPr/>
        </p:nvPicPr>
        <p:blipFill>
          <a:blip r:embed="rId3"/>
          <a:stretch>
            <a:fillRect/>
          </a:stretch>
        </p:blipFill>
        <p:spPr>
          <a:xfrm>
            <a:off x="838200" y="4782220"/>
            <a:ext cx="8068801" cy="981212"/>
          </a:xfrm>
          <a:prstGeom prst="rect">
            <a:avLst/>
          </a:prstGeom>
        </p:spPr>
      </p:pic>
      <p:pic>
        <p:nvPicPr>
          <p:cNvPr id="13" name="図 12">
            <a:extLst>
              <a:ext uri="{FF2B5EF4-FFF2-40B4-BE49-F238E27FC236}">
                <a16:creationId xmlns:a16="http://schemas.microsoft.com/office/drawing/2014/main" id="{A605FFC6-E01F-4E90-2539-D60CA954D272}"/>
              </a:ext>
            </a:extLst>
          </p:cNvPr>
          <p:cNvPicPr>
            <a:picLocks noChangeAspect="1"/>
          </p:cNvPicPr>
          <p:nvPr/>
        </p:nvPicPr>
        <p:blipFill>
          <a:blip r:embed="rId4"/>
          <a:stretch>
            <a:fillRect/>
          </a:stretch>
        </p:blipFill>
        <p:spPr>
          <a:xfrm>
            <a:off x="838200" y="2240869"/>
            <a:ext cx="9935962" cy="2229161"/>
          </a:xfrm>
          <a:prstGeom prst="rect">
            <a:avLst/>
          </a:prstGeom>
        </p:spPr>
      </p:pic>
      <p:sp>
        <p:nvSpPr>
          <p:cNvPr id="2" name="タイトル 1">
            <a:extLst>
              <a:ext uri="{FF2B5EF4-FFF2-40B4-BE49-F238E27FC236}">
                <a16:creationId xmlns:a16="http://schemas.microsoft.com/office/drawing/2014/main" id="{B19183EB-263B-21D1-338C-FD451377808C}"/>
              </a:ext>
            </a:extLst>
          </p:cNvPr>
          <p:cNvSpPr>
            <a:spLocks noGrp="1"/>
          </p:cNvSpPr>
          <p:nvPr>
            <p:ph type="title"/>
          </p:nvPr>
        </p:nvSpPr>
        <p:spPr/>
        <p:txBody>
          <a:bodyPr/>
          <a:lstStyle/>
          <a:p>
            <a:r>
              <a:rPr kumimoji="1" lang="ja-JP" altLang="en-US" dirty="0"/>
              <a:t>セッションをプログラムで使用</a:t>
            </a:r>
          </a:p>
        </p:txBody>
      </p:sp>
      <p:sp>
        <p:nvSpPr>
          <p:cNvPr id="3" name="コンテンツ プレースホルダー 2">
            <a:extLst>
              <a:ext uri="{FF2B5EF4-FFF2-40B4-BE49-F238E27FC236}">
                <a16:creationId xmlns:a16="http://schemas.microsoft.com/office/drawing/2014/main" id="{C70702EA-E623-1E01-564A-D6A2D17CC2ED}"/>
              </a:ext>
            </a:extLst>
          </p:cNvPr>
          <p:cNvSpPr>
            <a:spLocks noGrp="1"/>
          </p:cNvSpPr>
          <p:nvPr>
            <p:ph idx="1"/>
          </p:nvPr>
        </p:nvSpPr>
        <p:spPr/>
        <p:txBody>
          <a:bodyPr/>
          <a:lstStyle/>
          <a:p>
            <a:r>
              <a:rPr kumimoji="1" lang="ja-JP" altLang="en-US" dirty="0"/>
              <a:t>ログイン情報をセッション管理</a:t>
            </a:r>
            <a:r>
              <a:rPr kumimoji="1" lang="en-US" altLang="ja-JP" dirty="0"/>
              <a:t>(Python</a:t>
            </a:r>
            <a:r>
              <a:rPr kumimoji="1" lang="ja-JP" altLang="en-US" dirty="0"/>
              <a:t>コード</a:t>
            </a:r>
            <a:r>
              <a:rPr kumimoji="1" lang="en-US" altLang="ja-JP" dirty="0"/>
              <a:t>)</a:t>
            </a:r>
            <a:endParaRPr kumimoji="1" lang="ja-JP" altLang="en-US" dirty="0"/>
          </a:p>
        </p:txBody>
      </p:sp>
      <p:sp>
        <p:nvSpPr>
          <p:cNvPr id="6" name="正方形/長方形 5">
            <a:extLst>
              <a:ext uri="{FF2B5EF4-FFF2-40B4-BE49-F238E27FC236}">
                <a16:creationId xmlns:a16="http://schemas.microsoft.com/office/drawing/2014/main" id="{30F1164B-23B0-424B-DC1F-CC20C4E27A67}"/>
              </a:ext>
            </a:extLst>
          </p:cNvPr>
          <p:cNvSpPr/>
          <p:nvPr/>
        </p:nvSpPr>
        <p:spPr>
          <a:xfrm>
            <a:off x="9748299" y="2337684"/>
            <a:ext cx="1017912" cy="254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9D7C5AA-FBD5-FB3D-7C73-E38D6D2D54F7}"/>
              </a:ext>
            </a:extLst>
          </p:cNvPr>
          <p:cNvSpPr/>
          <p:nvPr/>
        </p:nvSpPr>
        <p:spPr>
          <a:xfrm>
            <a:off x="1041621" y="3212327"/>
            <a:ext cx="4325509" cy="2862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52ED548-E2EB-597B-E1E6-B82FDB282B06}"/>
              </a:ext>
            </a:extLst>
          </p:cNvPr>
          <p:cNvSpPr/>
          <p:nvPr/>
        </p:nvSpPr>
        <p:spPr>
          <a:xfrm>
            <a:off x="1041622" y="3840482"/>
            <a:ext cx="2051436" cy="2862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BFD94D7-4078-378E-C7F1-DF3AC7A8F8A0}"/>
              </a:ext>
            </a:extLst>
          </p:cNvPr>
          <p:cNvSpPr/>
          <p:nvPr/>
        </p:nvSpPr>
        <p:spPr>
          <a:xfrm>
            <a:off x="1176792" y="5136646"/>
            <a:ext cx="7736618" cy="6267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65710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図 34">
            <a:extLst>
              <a:ext uri="{FF2B5EF4-FFF2-40B4-BE49-F238E27FC236}">
                <a16:creationId xmlns:a16="http://schemas.microsoft.com/office/drawing/2014/main" id="{372D3E12-6CF8-2F30-2515-423483AA0786}"/>
              </a:ext>
            </a:extLst>
          </p:cNvPr>
          <p:cNvPicPr>
            <a:picLocks noChangeAspect="1"/>
          </p:cNvPicPr>
          <p:nvPr/>
        </p:nvPicPr>
        <p:blipFill>
          <a:blip r:embed="rId3"/>
          <a:stretch>
            <a:fillRect/>
          </a:stretch>
        </p:blipFill>
        <p:spPr>
          <a:xfrm>
            <a:off x="838200" y="2366838"/>
            <a:ext cx="4968099" cy="4106849"/>
          </a:xfrm>
          <a:prstGeom prst="rect">
            <a:avLst/>
          </a:prstGeom>
        </p:spPr>
      </p:pic>
      <p:sp>
        <p:nvSpPr>
          <p:cNvPr id="2" name="タイトル 1">
            <a:extLst>
              <a:ext uri="{FF2B5EF4-FFF2-40B4-BE49-F238E27FC236}">
                <a16:creationId xmlns:a16="http://schemas.microsoft.com/office/drawing/2014/main" id="{DEED1980-F7C4-E545-4EDC-9A019A17E577}"/>
              </a:ext>
            </a:extLst>
          </p:cNvPr>
          <p:cNvSpPr>
            <a:spLocks noGrp="1"/>
          </p:cNvSpPr>
          <p:nvPr>
            <p:ph type="title"/>
          </p:nvPr>
        </p:nvSpPr>
        <p:spPr/>
        <p:txBody>
          <a:bodyPr/>
          <a:lstStyle/>
          <a:p>
            <a:r>
              <a:rPr kumimoji="1" lang="ja-JP" altLang="en-US" dirty="0"/>
              <a:t>セッションをプログラムで使用</a:t>
            </a:r>
          </a:p>
        </p:txBody>
      </p:sp>
      <p:sp>
        <p:nvSpPr>
          <p:cNvPr id="3" name="コンテンツ プレースホルダー 2">
            <a:extLst>
              <a:ext uri="{FF2B5EF4-FFF2-40B4-BE49-F238E27FC236}">
                <a16:creationId xmlns:a16="http://schemas.microsoft.com/office/drawing/2014/main" id="{551CE9C6-60B0-7B96-F9C3-187A550935AD}"/>
              </a:ext>
            </a:extLst>
          </p:cNvPr>
          <p:cNvSpPr>
            <a:spLocks noGrp="1"/>
          </p:cNvSpPr>
          <p:nvPr>
            <p:ph idx="1"/>
          </p:nvPr>
        </p:nvSpPr>
        <p:spPr/>
        <p:txBody>
          <a:bodyPr/>
          <a:lstStyle/>
          <a:p>
            <a:r>
              <a:rPr kumimoji="1" lang="ja-JP" altLang="en-US" dirty="0"/>
              <a:t>ログイン情報をセッション管理</a:t>
            </a:r>
            <a:r>
              <a:rPr kumimoji="1" lang="en-US" altLang="ja-JP" dirty="0"/>
              <a:t>(Python</a:t>
            </a:r>
            <a:r>
              <a:rPr kumimoji="1" lang="ja-JP" altLang="en-US" dirty="0"/>
              <a:t>コード</a:t>
            </a:r>
            <a:r>
              <a:rPr kumimoji="1" lang="en-US" altLang="ja-JP" dirty="0"/>
              <a:t>)</a:t>
            </a:r>
          </a:p>
          <a:p>
            <a:pPr marL="0" indent="0">
              <a:buNone/>
            </a:pPr>
            <a:endParaRPr kumimoji="1" lang="ja-JP" altLang="en-US" dirty="0"/>
          </a:p>
        </p:txBody>
      </p:sp>
      <p:cxnSp>
        <p:nvCxnSpPr>
          <p:cNvPr id="17" name="直線矢印コネクタ 16">
            <a:extLst>
              <a:ext uri="{FF2B5EF4-FFF2-40B4-BE49-F238E27FC236}">
                <a16:creationId xmlns:a16="http://schemas.microsoft.com/office/drawing/2014/main" id="{03CCB66F-98AA-2FCC-3E5A-90AFDFA1F597}"/>
              </a:ext>
            </a:extLst>
          </p:cNvPr>
          <p:cNvCxnSpPr>
            <a:cxnSpLocks/>
            <a:endCxn id="19" idx="1"/>
          </p:cNvCxnSpPr>
          <p:nvPr/>
        </p:nvCxnSpPr>
        <p:spPr>
          <a:xfrm>
            <a:off x="2511566" y="2873900"/>
            <a:ext cx="302149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539C333-5AFB-1979-3039-6086C25EB7A2}"/>
              </a:ext>
            </a:extLst>
          </p:cNvPr>
          <p:cNvSpPr txBox="1"/>
          <p:nvPr/>
        </p:nvSpPr>
        <p:spPr>
          <a:xfrm>
            <a:off x="5533062" y="2550734"/>
            <a:ext cx="2031325" cy="646331"/>
          </a:xfrm>
          <a:prstGeom prst="rect">
            <a:avLst/>
          </a:prstGeom>
          <a:solidFill>
            <a:schemeClr val="bg1"/>
          </a:solidFill>
          <a:ln>
            <a:solidFill>
              <a:schemeClr val="tx1"/>
            </a:solidFill>
          </a:ln>
        </p:spPr>
        <p:txBody>
          <a:bodyPr wrap="none" rtlCol="0">
            <a:spAutoFit/>
          </a:bodyPr>
          <a:lstStyle/>
          <a:p>
            <a:r>
              <a:rPr kumimoji="1" lang="ja-JP" altLang="en-US" dirty="0"/>
              <a:t>ログイン画面では</a:t>
            </a:r>
            <a:endParaRPr kumimoji="1" lang="en-US" altLang="ja-JP" dirty="0"/>
          </a:p>
          <a:p>
            <a:r>
              <a:rPr kumimoji="1" lang="ja-JP" altLang="en-US" dirty="0"/>
              <a:t>セッションを破棄</a:t>
            </a:r>
          </a:p>
        </p:txBody>
      </p:sp>
      <p:sp>
        <p:nvSpPr>
          <p:cNvPr id="20" name="右中かっこ 19">
            <a:extLst>
              <a:ext uri="{FF2B5EF4-FFF2-40B4-BE49-F238E27FC236}">
                <a16:creationId xmlns:a16="http://schemas.microsoft.com/office/drawing/2014/main" id="{A7F9F1D1-5F37-8CD6-104A-CD07B7E52100}"/>
              </a:ext>
            </a:extLst>
          </p:cNvPr>
          <p:cNvSpPr/>
          <p:nvPr/>
        </p:nvSpPr>
        <p:spPr>
          <a:xfrm>
            <a:off x="3625451" y="5363785"/>
            <a:ext cx="270688" cy="44066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A9F4091-95F1-5458-CA84-2CC6AC8C76F4}"/>
              </a:ext>
            </a:extLst>
          </p:cNvPr>
          <p:cNvSpPr txBox="1"/>
          <p:nvPr/>
        </p:nvSpPr>
        <p:spPr>
          <a:xfrm>
            <a:off x="5883621" y="5251343"/>
            <a:ext cx="2094522" cy="646331"/>
          </a:xfrm>
          <a:prstGeom prst="rect">
            <a:avLst/>
          </a:prstGeom>
          <a:solidFill>
            <a:schemeClr val="bg1"/>
          </a:solidFill>
          <a:ln>
            <a:solidFill>
              <a:schemeClr val="tx1"/>
            </a:solidFill>
          </a:ln>
        </p:spPr>
        <p:txBody>
          <a:bodyPr wrap="square" rtlCol="0">
            <a:spAutoFit/>
          </a:bodyPr>
          <a:lstStyle/>
          <a:p>
            <a:pPr algn="ctr"/>
            <a:r>
              <a:rPr kumimoji="1" lang="ja-JP" altLang="en-US" dirty="0"/>
              <a:t>ログイン情報を</a:t>
            </a:r>
            <a:endParaRPr kumimoji="1" lang="en-US" altLang="ja-JP" dirty="0"/>
          </a:p>
          <a:p>
            <a:pPr algn="ctr"/>
            <a:r>
              <a:rPr lang="ja-JP" altLang="en-US" dirty="0"/>
              <a:t>セッションに記録</a:t>
            </a:r>
            <a:endParaRPr kumimoji="1" lang="ja-JP" altLang="en-US" dirty="0"/>
          </a:p>
        </p:txBody>
      </p:sp>
      <p:cxnSp>
        <p:nvCxnSpPr>
          <p:cNvPr id="33" name="直線矢印コネクタ 32">
            <a:extLst>
              <a:ext uri="{FF2B5EF4-FFF2-40B4-BE49-F238E27FC236}">
                <a16:creationId xmlns:a16="http://schemas.microsoft.com/office/drawing/2014/main" id="{1354903F-A23B-01A0-32B8-8FA5DF7924AF}"/>
              </a:ext>
            </a:extLst>
          </p:cNvPr>
          <p:cNvCxnSpPr>
            <a:cxnSpLocks/>
            <a:stCxn id="20" idx="1"/>
            <a:endCxn id="21" idx="1"/>
          </p:cNvCxnSpPr>
          <p:nvPr/>
        </p:nvCxnSpPr>
        <p:spPr>
          <a:xfrm flipV="1">
            <a:off x="3896139" y="5574509"/>
            <a:ext cx="1987482" cy="96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304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05CCCC74-DCFE-7B19-839A-5CBF6EE0C602}"/>
              </a:ext>
            </a:extLst>
          </p:cNvPr>
          <p:cNvPicPr>
            <a:picLocks noChangeAspect="1"/>
          </p:cNvPicPr>
          <p:nvPr/>
        </p:nvPicPr>
        <p:blipFill>
          <a:blip r:embed="rId3"/>
          <a:stretch>
            <a:fillRect/>
          </a:stretch>
        </p:blipFill>
        <p:spPr>
          <a:xfrm>
            <a:off x="838200" y="3291840"/>
            <a:ext cx="6409635" cy="1794698"/>
          </a:xfrm>
          <a:prstGeom prst="rect">
            <a:avLst/>
          </a:prstGeom>
        </p:spPr>
      </p:pic>
      <p:sp>
        <p:nvSpPr>
          <p:cNvPr id="2" name="タイトル 1">
            <a:extLst>
              <a:ext uri="{FF2B5EF4-FFF2-40B4-BE49-F238E27FC236}">
                <a16:creationId xmlns:a16="http://schemas.microsoft.com/office/drawing/2014/main" id="{BF56B085-ED0C-C682-47DA-3859A4885A27}"/>
              </a:ext>
            </a:extLst>
          </p:cNvPr>
          <p:cNvSpPr>
            <a:spLocks noGrp="1"/>
          </p:cNvSpPr>
          <p:nvPr>
            <p:ph type="title"/>
          </p:nvPr>
        </p:nvSpPr>
        <p:spPr/>
        <p:txBody>
          <a:bodyPr/>
          <a:lstStyle/>
          <a:p>
            <a:r>
              <a:rPr kumimoji="1" lang="ja-JP" altLang="en-US" dirty="0"/>
              <a:t>セッションをプログラムで使用</a:t>
            </a:r>
          </a:p>
        </p:txBody>
      </p:sp>
      <p:sp>
        <p:nvSpPr>
          <p:cNvPr id="3" name="コンテンツ プレースホルダー 2">
            <a:extLst>
              <a:ext uri="{FF2B5EF4-FFF2-40B4-BE49-F238E27FC236}">
                <a16:creationId xmlns:a16="http://schemas.microsoft.com/office/drawing/2014/main" id="{390510A3-63E5-B0D4-D61C-ABF2D8840407}"/>
              </a:ext>
            </a:extLst>
          </p:cNvPr>
          <p:cNvSpPr>
            <a:spLocks noGrp="1"/>
          </p:cNvSpPr>
          <p:nvPr>
            <p:ph idx="1"/>
          </p:nvPr>
        </p:nvSpPr>
        <p:spPr/>
        <p:txBody>
          <a:bodyPr/>
          <a:lstStyle/>
          <a:p>
            <a:r>
              <a:rPr kumimoji="1" lang="ja-JP" altLang="en-US" dirty="0"/>
              <a:t>ログイン情報をセッション管理</a:t>
            </a:r>
            <a:endParaRPr kumimoji="1" lang="en-US" altLang="ja-JP" dirty="0"/>
          </a:p>
          <a:p>
            <a:pPr marL="0" indent="0">
              <a:buNone/>
            </a:pPr>
            <a:r>
              <a:rPr lang="ja-JP" altLang="en-US" dirty="0"/>
              <a:t>セッションは連想配列と同じ使い方をする。</a:t>
            </a:r>
            <a:endParaRPr kumimoji="1" lang="ja-JP" altLang="en-US" dirty="0"/>
          </a:p>
        </p:txBody>
      </p:sp>
      <p:cxnSp>
        <p:nvCxnSpPr>
          <p:cNvPr id="4" name="直線矢印コネクタ 3">
            <a:extLst>
              <a:ext uri="{FF2B5EF4-FFF2-40B4-BE49-F238E27FC236}">
                <a16:creationId xmlns:a16="http://schemas.microsoft.com/office/drawing/2014/main" id="{51CF5CEE-7D13-103D-FD8A-7400D4F82B93}"/>
              </a:ext>
            </a:extLst>
          </p:cNvPr>
          <p:cNvCxnSpPr>
            <a:cxnSpLocks/>
            <a:endCxn id="5" idx="1"/>
          </p:cNvCxnSpPr>
          <p:nvPr/>
        </p:nvCxnSpPr>
        <p:spPr>
          <a:xfrm>
            <a:off x="4341412" y="4964118"/>
            <a:ext cx="343233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7168CA2B-3F46-6305-84EF-00AD200E5F3D}"/>
              </a:ext>
            </a:extLst>
          </p:cNvPr>
          <p:cNvSpPr txBox="1"/>
          <p:nvPr/>
        </p:nvSpPr>
        <p:spPr>
          <a:xfrm>
            <a:off x="7773751" y="4640952"/>
            <a:ext cx="3185488" cy="646331"/>
          </a:xfrm>
          <a:prstGeom prst="rect">
            <a:avLst/>
          </a:prstGeom>
          <a:solidFill>
            <a:schemeClr val="bg1"/>
          </a:solidFill>
          <a:ln>
            <a:solidFill>
              <a:schemeClr val="tx1"/>
            </a:solidFill>
          </a:ln>
        </p:spPr>
        <p:txBody>
          <a:bodyPr wrap="square" rtlCol="0">
            <a:spAutoFit/>
          </a:bodyPr>
          <a:lstStyle/>
          <a:p>
            <a:pPr algn="ctr"/>
            <a:r>
              <a:rPr kumimoji="1" lang="ja-JP" altLang="en-US" dirty="0"/>
              <a:t>セッションが無い場合</a:t>
            </a:r>
            <a:endParaRPr kumimoji="1" lang="en-US" altLang="ja-JP" dirty="0"/>
          </a:p>
          <a:p>
            <a:pPr algn="ctr"/>
            <a:r>
              <a:rPr lang="ja-JP" altLang="en-US" dirty="0"/>
              <a:t>ログイン画面にリダイレクト</a:t>
            </a:r>
            <a:endParaRPr kumimoji="1" lang="ja-JP" altLang="en-US" dirty="0"/>
          </a:p>
        </p:txBody>
      </p:sp>
      <p:sp>
        <p:nvSpPr>
          <p:cNvPr id="6" name="テキスト ボックス 5">
            <a:extLst>
              <a:ext uri="{FF2B5EF4-FFF2-40B4-BE49-F238E27FC236}">
                <a16:creationId xmlns:a16="http://schemas.microsoft.com/office/drawing/2014/main" id="{F62D71A9-6747-14D0-3182-52E40E4F44E7}"/>
              </a:ext>
            </a:extLst>
          </p:cNvPr>
          <p:cNvSpPr txBox="1"/>
          <p:nvPr/>
        </p:nvSpPr>
        <p:spPr>
          <a:xfrm>
            <a:off x="7906093" y="3532825"/>
            <a:ext cx="2262159" cy="646331"/>
          </a:xfrm>
          <a:prstGeom prst="rect">
            <a:avLst/>
          </a:prstGeom>
          <a:solidFill>
            <a:schemeClr val="bg1"/>
          </a:solidFill>
          <a:ln>
            <a:solidFill>
              <a:schemeClr val="tx1"/>
            </a:solidFill>
          </a:ln>
        </p:spPr>
        <p:txBody>
          <a:bodyPr wrap="none" rtlCol="0">
            <a:spAutoFit/>
          </a:bodyPr>
          <a:lstStyle/>
          <a:p>
            <a:pPr algn="ctr"/>
            <a:r>
              <a:rPr kumimoji="1" lang="ja-JP" altLang="en-US" dirty="0"/>
              <a:t>セッションに</a:t>
            </a:r>
            <a:endParaRPr kumimoji="1" lang="en-US" altLang="ja-JP" dirty="0"/>
          </a:p>
          <a:p>
            <a:pPr algn="ctr"/>
            <a:r>
              <a:rPr kumimoji="1" lang="ja-JP" altLang="en-US" dirty="0"/>
              <a:t>記録した</a:t>
            </a:r>
            <a:r>
              <a:rPr lang="ja-JP" altLang="en-US" dirty="0"/>
              <a:t>情報を出力</a:t>
            </a:r>
            <a:endParaRPr kumimoji="1" lang="ja-JP" altLang="en-US" dirty="0"/>
          </a:p>
        </p:txBody>
      </p:sp>
      <p:sp>
        <p:nvSpPr>
          <p:cNvPr id="7" name="正方形/長方形 6">
            <a:extLst>
              <a:ext uri="{FF2B5EF4-FFF2-40B4-BE49-F238E27FC236}">
                <a16:creationId xmlns:a16="http://schemas.microsoft.com/office/drawing/2014/main" id="{D9AD6B76-D917-639E-64A8-E05BBCC4175F}"/>
              </a:ext>
            </a:extLst>
          </p:cNvPr>
          <p:cNvSpPr/>
          <p:nvPr/>
        </p:nvSpPr>
        <p:spPr>
          <a:xfrm>
            <a:off x="3866181" y="4116615"/>
            <a:ext cx="3381654" cy="5667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AC65F81A-68F8-306D-8698-859C7F54D8BB}"/>
              </a:ext>
            </a:extLst>
          </p:cNvPr>
          <p:cNvCxnSpPr>
            <a:cxnSpLocks/>
            <a:stCxn id="7" idx="3"/>
            <a:endCxn id="6" idx="1"/>
          </p:cNvCxnSpPr>
          <p:nvPr/>
        </p:nvCxnSpPr>
        <p:spPr>
          <a:xfrm flipV="1">
            <a:off x="7247835" y="3855991"/>
            <a:ext cx="658258" cy="54397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815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80F2F-4E1F-9E18-3066-46E95A708EA1}"/>
              </a:ext>
            </a:extLst>
          </p:cNvPr>
          <p:cNvSpPr>
            <a:spLocks noGrp="1"/>
          </p:cNvSpPr>
          <p:nvPr>
            <p:ph type="title"/>
          </p:nvPr>
        </p:nvSpPr>
        <p:spPr/>
        <p:txBody>
          <a:bodyPr/>
          <a:lstStyle/>
          <a:p>
            <a:r>
              <a:rPr kumimoji="1" lang="ja-JP" altLang="en-US" dirty="0"/>
              <a:t>セッションをプログラムで使用</a:t>
            </a:r>
          </a:p>
        </p:txBody>
      </p:sp>
      <p:sp>
        <p:nvSpPr>
          <p:cNvPr id="3" name="コンテンツ プレースホルダー 2">
            <a:extLst>
              <a:ext uri="{FF2B5EF4-FFF2-40B4-BE49-F238E27FC236}">
                <a16:creationId xmlns:a16="http://schemas.microsoft.com/office/drawing/2014/main" id="{886E34B5-8F25-6EB8-CEEA-2DD412554666}"/>
              </a:ext>
            </a:extLst>
          </p:cNvPr>
          <p:cNvSpPr>
            <a:spLocks noGrp="1"/>
          </p:cNvSpPr>
          <p:nvPr>
            <p:ph idx="1"/>
          </p:nvPr>
        </p:nvSpPr>
        <p:spPr/>
        <p:txBody>
          <a:bodyPr/>
          <a:lstStyle/>
          <a:p>
            <a:r>
              <a:rPr lang="ja-JP" altLang="en-US" dirty="0"/>
              <a:t>ログイン情報をセッション管理</a:t>
            </a:r>
            <a:r>
              <a:rPr lang="en-US" altLang="ja-JP" dirty="0"/>
              <a:t>(</a:t>
            </a:r>
            <a:r>
              <a:rPr lang="ja-JP" altLang="en-US" dirty="0"/>
              <a:t>画面</a:t>
            </a:r>
            <a:r>
              <a:rPr lang="en-US" altLang="ja-JP" dirty="0"/>
              <a:t>)</a:t>
            </a:r>
            <a:endParaRPr kumimoji="1" lang="ja-JP" altLang="en-US" dirty="0"/>
          </a:p>
        </p:txBody>
      </p:sp>
      <p:pic>
        <p:nvPicPr>
          <p:cNvPr id="5" name="図 4">
            <a:extLst>
              <a:ext uri="{FF2B5EF4-FFF2-40B4-BE49-F238E27FC236}">
                <a16:creationId xmlns:a16="http://schemas.microsoft.com/office/drawing/2014/main" id="{A659069F-7203-E563-90EF-8A5FA146942F}"/>
              </a:ext>
            </a:extLst>
          </p:cNvPr>
          <p:cNvPicPr>
            <a:picLocks noChangeAspect="1"/>
          </p:cNvPicPr>
          <p:nvPr/>
        </p:nvPicPr>
        <p:blipFill>
          <a:blip r:embed="rId3"/>
          <a:stretch>
            <a:fillRect/>
          </a:stretch>
        </p:blipFill>
        <p:spPr>
          <a:xfrm>
            <a:off x="838200" y="2263210"/>
            <a:ext cx="5144987" cy="1720393"/>
          </a:xfrm>
          <a:prstGeom prst="rect">
            <a:avLst/>
          </a:prstGeom>
        </p:spPr>
      </p:pic>
      <p:pic>
        <p:nvPicPr>
          <p:cNvPr id="7" name="図 6">
            <a:extLst>
              <a:ext uri="{FF2B5EF4-FFF2-40B4-BE49-F238E27FC236}">
                <a16:creationId xmlns:a16="http://schemas.microsoft.com/office/drawing/2014/main" id="{0BF850E7-47CA-0AE9-7E82-460156DECCA8}"/>
              </a:ext>
            </a:extLst>
          </p:cNvPr>
          <p:cNvPicPr>
            <a:picLocks noChangeAspect="1"/>
          </p:cNvPicPr>
          <p:nvPr/>
        </p:nvPicPr>
        <p:blipFill>
          <a:blip r:embed="rId4"/>
          <a:stretch>
            <a:fillRect/>
          </a:stretch>
        </p:blipFill>
        <p:spPr>
          <a:xfrm>
            <a:off x="6096000" y="2263210"/>
            <a:ext cx="5525368" cy="1609583"/>
          </a:xfrm>
          <a:prstGeom prst="rect">
            <a:avLst/>
          </a:prstGeom>
        </p:spPr>
      </p:pic>
      <p:cxnSp>
        <p:nvCxnSpPr>
          <p:cNvPr id="9" name="直線矢印コネクタ 8">
            <a:extLst>
              <a:ext uri="{FF2B5EF4-FFF2-40B4-BE49-F238E27FC236}">
                <a16:creationId xmlns:a16="http://schemas.microsoft.com/office/drawing/2014/main" id="{AB88D7C5-0384-23FB-7610-361C318591D8}"/>
              </a:ext>
            </a:extLst>
          </p:cNvPr>
          <p:cNvCxnSpPr/>
          <p:nvPr/>
        </p:nvCxnSpPr>
        <p:spPr>
          <a:xfrm>
            <a:off x="4492487" y="3792772"/>
            <a:ext cx="178109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199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D51C8D-E7D9-D5E0-BC7F-FCC48D3F4DCE}"/>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A5AD2940-ECE2-55A7-3C9E-DF6041D3AF29}"/>
              </a:ext>
            </a:extLst>
          </p:cNvPr>
          <p:cNvSpPr>
            <a:spLocks noGrp="1"/>
          </p:cNvSpPr>
          <p:nvPr>
            <p:ph idx="1"/>
          </p:nvPr>
        </p:nvSpPr>
        <p:spPr/>
        <p:txBody>
          <a:bodyPr/>
          <a:lstStyle/>
          <a:p>
            <a:pPr marL="0" indent="0">
              <a:buNone/>
            </a:pPr>
            <a:r>
              <a:rPr kumimoji="1" lang="ja-JP" altLang="en-US" dirty="0"/>
              <a:t>セッションでユーザの情報を管理することでログイン時にユーザの権限を管理することができる。</a:t>
            </a:r>
            <a:endParaRPr kumimoji="1" lang="en-US" altLang="ja-JP" dirty="0"/>
          </a:p>
          <a:p>
            <a:pPr marL="0" indent="0">
              <a:buNone/>
            </a:pPr>
            <a:endParaRPr lang="en-US" altLang="ja-JP" dirty="0"/>
          </a:p>
          <a:p>
            <a:pPr marL="0" indent="0">
              <a:buNone/>
            </a:pPr>
            <a:r>
              <a:rPr kumimoji="1" lang="ja-JP" altLang="en-US" dirty="0"/>
              <a:t>そこで権限ごとにアクセスできるページを作る事や権限ごとに表示される情報を変更する事ができる。</a:t>
            </a:r>
            <a:endParaRPr kumimoji="1" lang="en-US" altLang="ja-JP" dirty="0"/>
          </a:p>
          <a:p>
            <a:pPr marL="0" indent="0">
              <a:buNone/>
            </a:pPr>
            <a:endParaRPr lang="en-US" altLang="ja-JP" dirty="0"/>
          </a:p>
          <a:p>
            <a:pPr marL="0" indent="0">
              <a:buNone/>
            </a:pPr>
            <a:r>
              <a:rPr kumimoji="1" lang="ja-JP" altLang="en-US" dirty="0"/>
              <a:t>例</a:t>
            </a:r>
            <a:r>
              <a:rPr kumimoji="1" lang="en-US" altLang="ja-JP" dirty="0"/>
              <a:t>)</a:t>
            </a:r>
          </a:p>
          <a:p>
            <a:pPr marL="0" indent="0">
              <a:buNone/>
            </a:pPr>
            <a:r>
              <a:rPr kumimoji="1" lang="ja-JP" altLang="en-US" dirty="0"/>
              <a:t>学習用サイト→講師と講習生で分ける</a:t>
            </a:r>
            <a:endParaRPr kumimoji="1" lang="en-US" altLang="ja-JP" dirty="0"/>
          </a:p>
          <a:p>
            <a:pPr marL="0" indent="0">
              <a:buNone/>
            </a:pPr>
            <a:r>
              <a:rPr kumimoji="1" lang="ja-JP" altLang="en-US" dirty="0"/>
              <a:t>就活用サイト→求職者と採用側で分ける</a:t>
            </a:r>
          </a:p>
        </p:txBody>
      </p:sp>
    </p:spTree>
    <p:extLst>
      <p:ext uri="{BB962C8B-B14F-4D97-AF65-F5344CB8AC3E}">
        <p14:creationId xmlns:p14="http://schemas.microsoft.com/office/powerpoint/2010/main" val="3751050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4F81A3-E950-0BB9-8C1D-FA1591F166CB}"/>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848E0474-7A82-526A-8288-6C81A6307A12}"/>
              </a:ext>
            </a:extLst>
          </p:cNvPr>
          <p:cNvSpPr>
            <a:spLocks noGrp="1"/>
          </p:cNvSpPr>
          <p:nvPr>
            <p:ph idx="1"/>
          </p:nvPr>
        </p:nvSpPr>
        <p:spPr>
          <a:xfrm>
            <a:off x="838200" y="1825625"/>
            <a:ext cx="10778656" cy="4351338"/>
          </a:xfrm>
        </p:spPr>
        <p:txBody>
          <a:bodyPr/>
          <a:lstStyle/>
          <a:p>
            <a:r>
              <a:rPr kumimoji="1" lang="ja-JP" altLang="en-US" dirty="0"/>
              <a:t>具体的な手法</a:t>
            </a:r>
            <a:endParaRPr kumimoji="1" lang="en-US" altLang="ja-JP" dirty="0"/>
          </a:p>
          <a:p>
            <a:pPr marL="514350" indent="-514350">
              <a:buFont typeface="+mj-ea"/>
              <a:buAutoNum type="circleNumDbPlain"/>
            </a:pPr>
            <a:r>
              <a:rPr lang="ja-JP" altLang="en-US" dirty="0"/>
              <a:t>ログイン時にデータベースからユーザ情報をセッションに格納</a:t>
            </a:r>
            <a:endParaRPr lang="en-US" altLang="ja-JP" dirty="0"/>
          </a:p>
          <a:p>
            <a:pPr marL="514350" indent="-514350">
              <a:buFont typeface="+mj-ea"/>
              <a:buAutoNum type="circleNumDbPlain"/>
            </a:pPr>
            <a:r>
              <a:rPr kumimoji="1" lang="ja-JP" altLang="en-US" dirty="0"/>
              <a:t>権限持ちユーザが他ページへアクセスできるリンクの作成</a:t>
            </a:r>
            <a:endParaRPr kumimoji="1" lang="en-US" altLang="ja-JP" dirty="0"/>
          </a:p>
          <a:p>
            <a:pPr marL="514350" indent="-514350">
              <a:buFont typeface="+mj-ea"/>
              <a:buAutoNum type="circleNumDbPlain"/>
            </a:pPr>
            <a:r>
              <a:rPr kumimoji="1" lang="ja-JP" altLang="en-US" dirty="0"/>
              <a:t>権限を持たないユーザがアクセスした時の処理を作成</a:t>
            </a:r>
            <a:endParaRPr kumimoji="1" lang="en-US" altLang="ja-JP" dirty="0"/>
          </a:p>
          <a:p>
            <a:pPr marL="0" indent="0">
              <a:buNone/>
            </a:pPr>
            <a:r>
              <a:rPr lang="ja-JP" altLang="en-US" dirty="0"/>
              <a:t>　  →リダイレクトで戻す・不正なアクセスである旨の表示など</a:t>
            </a:r>
            <a:endParaRPr kumimoji="1" lang="ja-JP" altLang="en-US" dirty="0"/>
          </a:p>
        </p:txBody>
      </p:sp>
    </p:spTree>
    <p:extLst>
      <p:ext uri="{BB962C8B-B14F-4D97-AF65-F5344CB8AC3E}">
        <p14:creationId xmlns:p14="http://schemas.microsoft.com/office/powerpoint/2010/main" val="1927180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348458-DE8A-2D00-3A0C-6619C4F2596F}"/>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9BC0E9E0-2FE8-DF7D-CB4D-83CFC69DE24C}"/>
              </a:ext>
            </a:extLst>
          </p:cNvPr>
          <p:cNvSpPr>
            <a:spLocks noGrp="1"/>
          </p:cNvSpPr>
          <p:nvPr>
            <p:ph idx="1"/>
          </p:nvPr>
        </p:nvSpPr>
        <p:spPr/>
        <p:txBody>
          <a:bodyPr/>
          <a:lstStyle/>
          <a:p>
            <a:r>
              <a:rPr kumimoji="1" lang="ja-JP" altLang="en-US" dirty="0"/>
              <a:t>データベースのカラムの追加</a:t>
            </a:r>
          </a:p>
        </p:txBody>
      </p:sp>
      <p:pic>
        <p:nvPicPr>
          <p:cNvPr id="5" name="図 4">
            <a:extLst>
              <a:ext uri="{FF2B5EF4-FFF2-40B4-BE49-F238E27FC236}">
                <a16:creationId xmlns:a16="http://schemas.microsoft.com/office/drawing/2014/main" id="{643C4707-3532-2C77-48AF-5884F3D93B79}"/>
              </a:ext>
            </a:extLst>
          </p:cNvPr>
          <p:cNvPicPr>
            <a:picLocks noChangeAspect="1"/>
          </p:cNvPicPr>
          <p:nvPr/>
        </p:nvPicPr>
        <p:blipFill>
          <a:blip r:embed="rId3"/>
          <a:stretch>
            <a:fillRect/>
          </a:stretch>
        </p:blipFill>
        <p:spPr>
          <a:xfrm>
            <a:off x="1895392" y="2233197"/>
            <a:ext cx="8401216" cy="4259678"/>
          </a:xfrm>
          <a:prstGeom prst="rect">
            <a:avLst/>
          </a:prstGeom>
        </p:spPr>
      </p:pic>
      <p:cxnSp>
        <p:nvCxnSpPr>
          <p:cNvPr id="7" name="直線矢印コネクタ 6">
            <a:extLst>
              <a:ext uri="{FF2B5EF4-FFF2-40B4-BE49-F238E27FC236}">
                <a16:creationId xmlns:a16="http://schemas.microsoft.com/office/drawing/2014/main" id="{F19F72C1-BD91-68E3-BC16-5247BB941D5A}"/>
              </a:ext>
            </a:extLst>
          </p:cNvPr>
          <p:cNvCxnSpPr/>
          <p:nvPr/>
        </p:nvCxnSpPr>
        <p:spPr>
          <a:xfrm flipH="1">
            <a:off x="7871790" y="5621574"/>
            <a:ext cx="4214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570B25D9-C9D7-6200-B8D3-F317D7FC1AC7}"/>
              </a:ext>
            </a:extLst>
          </p:cNvPr>
          <p:cNvSpPr txBox="1"/>
          <p:nvPr/>
        </p:nvSpPr>
        <p:spPr>
          <a:xfrm>
            <a:off x="8293210" y="5298408"/>
            <a:ext cx="2031325" cy="646331"/>
          </a:xfrm>
          <a:prstGeom prst="rect">
            <a:avLst/>
          </a:prstGeom>
          <a:noFill/>
        </p:spPr>
        <p:txBody>
          <a:bodyPr wrap="none" rtlCol="0">
            <a:spAutoFit/>
          </a:bodyPr>
          <a:lstStyle/>
          <a:p>
            <a:pPr algn="ctr"/>
            <a:r>
              <a:rPr kumimoji="1" lang="ja-JP" altLang="en-US" dirty="0"/>
              <a:t>実行してカラムを</a:t>
            </a:r>
            <a:endParaRPr kumimoji="1" lang="en-US" altLang="ja-JP" dirty="0"/>
          </a:p>
          <a:p>
            <a:pPr algn="ctr"/>
            <a:r>
              <a:rPr kumimoji="1" lang="en-US" altLang="ja-JP" dirty="0"/>
              <a:t>1</a:t>
            </a:r>
            <a:r>
              <a:rPr kumimoji="1" lang="ja-JP" altLang="en-US" dirty="0"/>
              <a:t>つ増やす</a:t>
            </a:r>
          </a:p>
        </p:txBody>
      </p:sp>
    </p:spTree>
    <p:extLst>
      <p:ext uri="{BB962C8B-B14F-4D97-AF65-F5344CB8AC3E}">
        <p14:creationId xmlns:p14="http://schemas.microsoft.com/office/powerpoint/2010/main" val="653762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12D578-2817-45DA-F868-073190C0FDC3}"/>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34C04F38-FEC3-62A4-23D7-E8851E6E07FD}"/>
              </a:ext>
            </a:extLst>
          </p:cNvPr>
          <p:cNvSpPr>
            <a:spLocks noGrp="1"/>
          </p:cNvSpPr>
          <p:nvPr>
            <p:ph idx="1"/>
          </p:nvPr>
        </p:nvSpPr>
        <p:spPr/>
        <p:txBody>
          <a:bodyPr/>
          <a:lstStyle/>
          <a:p>
            <a:r>
              <a:rPr kumimoji="1" lang="ja-JP" altLang="en-US" dirty="0"/>
              <a:t>データベースのカラムの追加</a:t>
            </a:r>
          </a:p>
        </p:txBody>
      </p:sp>
      <p:pic>
        <p:nvPicPr>
          <p:cNvPr id="5" name="図 4">
            <a:extLst>
              <a:ext uri="{FF2B5EF4-FFF2-40B4-BE49-F238E27FC236}">
                <a16:creationId xmlns:a16="http://schemas.microsoft.com/office/drawing/2014/main" id="{ED58613C-9761-204B-7307-CE7E37D4796E}"/>
              </a:ext>
            </a:extLst>
          </p:cNvPr>
          <p:cNvPicPr>
            <a:picLocks noChangeAspect="1"/>
          </p:cNvPicPr>
          <p:nvPr/>
        </p:nvPicPr>
        <p:blipFill>
          <a:blip r:embed="rId3"/>
          <a:stretch>
            <a:fillRect/>
          </a:stretch>
        </p:blipFill>
        <p:spPr>
          <a:xfrm>
            <a:off x="838200" y="2245922"/>
            <a:ext cx="10515600" cy="4091226"/>
          </a:xfrm>
          <a:prstGeom prst="rect">
            <a:avLst/>
          </a:prstGeom>
        </p:spPr>
      </p:pic>
      <p:cxnSp>
        <p:nvCxnSpPr>
          <p:cNvPr id="7" name="直線矢印コネクタ 6">
            <a:extLst>
              <a:ext uri="{FF2B5EF4-FFF2-40B4-BE49-F238E27FC236}">
                <a16:creationId xmlns:a16="http://schemas.microsoft.com/office/drawing/2014/main" id="{9A4DEE19-1CC9-1BE3-4253-DB9D5B3B8C4C}"/>
              </a:ext>
            </a:extLst>
          </p:cNvPr>
          <p:cNvCxnSpPr/>
          <p:nvPr/>
        </p:nvCxnSpPr>
        <p:spPr>
          <a:xfrm flipH="1">
            <a:off x="6448508" y="4882101"/>
            <a:ext cx="50888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84ACC14-D308-5C7D-9FA0-C1304EAF2645}"/>
              </a:ext>
            </a:extLst>
          </p:cNvPr>
          <p:cNvSpPr txBox="1"/>
          <p:nvPr/>
        </p:nvSpPr>
        <p:spPr>
          <a:xfrm>
            <a:off x="6957391" y="4697435"/>
            <a:ext cx="2266122" cy="369332"/>
          </a:xfrm>
          <a:prstGeom prst="rect">
            <a:avLst/>
          </a:prstGeom>
          <a:noFill/>
        </p:spPr>
        <p:txBody>
          <a:bodyPr wrap="square" rtlCol="0">
            <a:spAutoFit/>
          </a:bodyPr>
          <a:lstStyle/>
          <a:p>
            <a:r>
              <a:rPr kumimoji="1" lang="ja-JP" altLang="en-US" dirty="0"/>
              <a:t>保存するをクリック</a:t>
            </a:r>
          </a:p>
        </p:txBody>
      </p:sp>
      <p:cxnSp>
        <p:nvCxnSpPr>
          <p:cNvPr id="10" name="直線矢印コネクタ 9">
            <a:extLst>
              <a:ext uri="{FF2B5EF4-FFF2-40B4-BE49-F238E27FC236}">
                <a16:creationId xmlns:a16="http://schemas.microsoft.com/office/drawing/2014/main" id="{BA48A45F-9951-28B5-EB32-1ECB3FF9AA4D}"/>
              </a:ext>
            </a:extLst>
          </p:cNvPr>
          <p:cNvCxnSpPr>
            <a:cxnSpLocks/>
          </p:cNvCxnSpPr>
          <p:nvPr/>
        </p:nvCxnSpPr>
        <p:spPr>
          <a:xfrm flipV="1">
            <a:off x="3562185" y="4063116"/>
            <a:ext cx="0" cy="13914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0F48A7F-033B-0FA7-D53C-3EEB8096006E}"/>
              </a:ext>
            </a:extLst>
          </p:cNvPr>
          <p:cNvSpPr txBox="1"/>
          <p:nvPr/>
        </p:nvSpPr>
        <p:spPr>
          <a:xfrm>
            <a:off x="2777355" y="5505559"/>
            <a:ext cx="1569660" cy="369332"/>
          </a:xfrm>
          <a:prstGeom prst="rect">
            <a:avLst/>
          </a:prstGeom>
          <a:noFill/>
        </p:spPr>
        <p:txBody>
          <a:bodyPr wrap="none" rtlCol="0">
            <a:spAutoFit/>
          </a:bodyPr>
          <a:lstStyle/>
          <a:p>
            <a:r>
              <a:rPr lang="ja-JP" altLang="en-US" dirty="0"/>
              <a:t>名前を付ける</a:t>
            </a:r>
            <a:endParaRPr kumimoji="1" lang="ja-JP" altLang="en-US" dirty="0"/>
          </a:p>
        </p:txBody>
      </p:sp>
    </p:spTree>
    <p:extLst>
      <p:ext uri="{BB962C8B-B14F-4D97-AF65-F5344CB8AC3E}">
        <p14:creationId xmlns:p14="http://schemas.microsoft.com/office/powerpoint/2010/main" val="728278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1D28D-B65E-5DC1-C52B-FF365453C008}"/>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E3EBDC97-C102-4836-40D4-05A1FA30A4E1}"/>
              </a:ext>
            </a:extLst>
          </p:cNvPr>
          <p:cNvSpPr>
            <a:spLocks noGrp="1"/>
          </p:cNvSpPr>
          <p:nvPr>
            <p:ph idx="1"/>
          </p:nvPr>
        </p:nvSpPr>
        <p:spPr/>
        <p:txBody>
          <a:bodyPr/>
          <a:lstStyle/>
          <a:p>
            <a:r>
              <a:rPr kumimoji="1" lang="ja-JP" altLang="en-US" dirty="0"/>
              <a:t>権限の付与</a:t>
            </a:r>
          </a:p>
        </p:txBody>
      </p:sp>
      <p:pic>
        <p:nvPicPr>
          <p:cNvPr id="5" name="図 4">
            <a:extLst>
              <a:ext uri="{FF2B5EF4-FFF2-40B4-BE49-F238E27FC236}">
                <a16:creationId xmlns:a16="http://schemas.microsoft.com/office/drawing/2014/main" id="{765BF291-C38B-92BA-0A4B-E0E80A538B7B}"/>
              </a:ext>
            </a:extLst>
          </p:cNvPr>
          <p:cNvPicPr>
            <a:picLocks noChangeAspect="1"/>
          </p:cNvPicPr>
          <p:nvPr/>
        </p:nvPicPr>
        <p:blipFill>
          <a:blip r:embed="rId3"/>
          <a:stretch>
            <a:fillRect/>
          </a:stretch>
        </p:blipFill>
        <p:spPr>
          <a:xfrm>
            <a:off x="1839733" y="2303113"/>
            <a:ext cx="8512534" cy="4189762"/>
          </a:xfrm>
          <a:prstGeom prst="rect">
            <a:avLst/>
          </a:prstGeom>
        </p:spPr>
      </p:pic>
      <p:cxnSp>
        <p:nvCxnSpPr>
          <p:cNvPr id="7" name="直線矢印コネクタ 6">
            <a:extLst>
              <a:ext uri="{FF2B5EF4-FFF2-40B4-BE49-F238E27FC236}">
                <a16:creationId xmlns:a16="http://schemas.microsoft.com/office/drawing/2014/main" id="{FEFCE9B9-D453-5E6F-D54D-45CA9692E39B}"/>
              </a:ext>
            </a:extLst>
          </p:cNvPr>
          <p:cNvCxnSpPr>
            <a:cxnSpLocks/>
          </p:cNvCxnSpPr>
          <p:nvPr/>
        </p:nvCxnSpPr>
        <p:spPr>
          <a:xfrm flipH="1" flipV="1">
            <a:off x="3904091" y="4977516"/>
            <a:ext cx="691763" cy="8905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BC3413-F5B1-4B7E-C993-C5E32559B0F7}"/>
              </a:ext>
            </a:extLst>
          </p:cNvPr>
          <p:cNvSpPr txBox="1"/>
          <p:nvPr/>
        </p:nvSpPr>
        <p:spPr>
          <a:xfrm>
            <a:off x="4595854" y="5784951"/>
            <a:ext cx="4339650" cy="369332"/>
          </a:xfrm>
          <a:prstGeom prst="rect">
            <a:avLst/>
          </a:prstGeom>
          <a:noFill/>
        </p:spPr>
        <p:txBody>
          <a:bodyPr wrap="none" rtlCol="0">
            <a:spAutoFit/>
          </a:bodyPr>
          <a:lstStyle/>
          <a:p>
            <a:r>
              <a:rPr kumimoji="1" lang="ja-JP" altLang="en-US" dirty="0"/>
              <a:t>どちらかのユーザで「編集」をクリック</a:t>
            </a:r>
          </a:p>
        </p:txBody>
      </p:sp>
      <p:sp>
        <p:nvSpPr>
          <p:cNvPr id="10" name="正方形/長方形 9">
            <a:extLst>
              <a:ext uri="{FF2B5EF4-FFF2-40B4-BE49-F238E27FC236}">
                <a16:creationId xmlns:a16="http://schemas.microsoft.com/office/drawing/2014/main" id="{440501B5-3C92-1FBE-DEAA-B93EDD2C9A2D}"/>
              </a:ext>
            </a:extLst>
          </p:cNvPr>
          <p:cNvSpPr/>
          <p:nvPr/>
        </p:nvSpPr>
        <p:spPr>
          <a:xfrm>
            <a:off x="9629030" y="4651511"/>
            <a:ext cx="445273" cy="5327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72D9DF7-9C14-0AB6-2DB3-7C61EDAA9205}"/>
              </a:ext>
            </a:extLst>
          </p:cNvPr>
          <p:cNvSpPr txBox="1"/>
          <p:nvPr/>
        </p:nvSpPr>
        <p:spPr>
          <a:xfrm>
            <a:off x="10258624" y="4749008"/>
            <a:ext cx="2031325" cy="369332"/>
          </a:xfrm>
          <a:prstGeom prst="rect">
            <a:avLst/>
          </a:prstGeom>
          <a:noFill/>
          <a:ln w="38100">
            <a:noFill/>
          </a:ln>
        </p:spPr>
        <p:txBody>
          <a:bodyPr wrap="none" rtlCol="0">
            <a:spAutoFit/>
          </a:bodyPr>
          <a:lstStyle/>
          <a:p>
            <a:r>
              <a:rPr kumimoji="1" lang="ja-JP" altLang="en-US" dirty="0"/>
              <a:t>項目が追加された</a:t>
            </a:r>
          </a:p>
        </p:txBody>
      </p:sp>
      <p:cxnSp>
        <p:nvCxnSpPr>
          <p:cNvPr id="13" name="直線矢印コネクタ 12">
            <a:extLst>
              <a:ext uri="{FF2B5EF4-FFF2-40B4-BE49-F238E27FC236}">
                <a16:creationId xmlns:a16="http://schemas.microsoft.com/office/drawing/2014/main" id="{95C409A4-580E-AC14-2672-33035AEED5BA}"/>
              </a:ext>
            </a:extLst>
          </p:cNvPr>
          <p:cNvCxnSpPr>
            <a:cxnSpLocks/>
            <a:stCxn id="11" idx="1"/>
          </p:cNvCxnSpPr>
          <p:nvPr/>
        </p:nvCxnSpPr>
        <p:spPr>
          <a:xfrm flipH="1">
            <a:off x="10074303" y="4933674"/>
            <a:ext cx="18432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557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4550F-D2CE-104A-27F6-C9D750921B7E}"/>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EF2B9611-F5BB-CC66-7968-6552823C737F}"/>
              </a:ext>
            </a:extLst>
          </p:cNvPr>
          <p:cNvSpPr>
            <a:spLocks noGrp="1"/>
          </p:cNvSpPr>
          <p:nvPr>
            <p:ph idx="1"/>
          </p:nvPr>
        </p:nvSpPr>
        <p:spPr/>
        <p:txBody>
          <a:bodyPr/>
          <a:lstStyle/>
          <a:p>
            <a:r>
              <a:rPr kumimoji="1" lang="ja-JP" altLang="en-US" dirty="0"/>
              <a:t>権限の付与</a:t>
            </a:r>
          </a:p>
        </p:txBody>
      </p:sp>
      <p:pic>
        <p:nvPicPr>
          <p:cNvPr id="5" name="図 4">
            <a:extLst>
              <a:ext uri="{FF2B5EF4-FFF2-40B4-BE49-F238E27FC236}">
                <a16:creationId xmlns:a16="http://schemas.microsoft.com/office/drawing/2014/main" id="{866A495C-E467-5E0A-29C1-63F5BD10BCF0}"/>
              </a:ext>
            </a:extLst>
          </p:cNvPr>
          <p:cNvPicPr>
            <a:picLocks noChangeAspect="1"/>
          </p:cNvPicPr>
          <p:nvPr/>
        </p:nvPicPr>
        <p:blipFill>
          <a:blip r:embed="rId3"/>
          <a:stretch>
            <a:fillRect/>
          </a:stretch>
        </p:blipFill>
        <p:spPr>
          <a:xfrm>
            <a:off x="1941443" y="2244192"/>
            <a:ext cx="8309113" cy="4248683"/>
          </a:xfrm>
          <a:prstGeom prst="rect">
            <a:avLst/>
          </a:prstGeom>
        </p:spPr>
      </p:pic>
      <p:sp>
        <p:nvSpPr>
          <p:cNvPr id="6" name="正方形/長方形 5">
            <a:extLst>
              <a:ext uri="{FF2B5EF4-FFF2-40B4-BE49-F238E27FC236}">
                <a16:creationId xmlns:a16="http://schemas.microsoft.com/office/drawing/2014/main" id="{A5113670-8F69-97D4-0F49-3680CEF8C714}"/>
              </a:ext>
            </a:extLst>
          </p:cNvPr>
          <p:cNvSpPr/>
          <p:nvPr/>
        </p:nvSpPr>
        <p:spPr>
          <a:xfrm>
            <a:off x="6233823" y="4635610"/>
            <a:ext cx="683812" cy="3260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2AC44B-6A22-5C09-2E43-347A2AB7B403}"/>
              </a:ext>
            </a:extLst>
          </p:cNvPr>
          <p:cNvSpPr txBox="1"/>
          <p:nvPr/>
        </p:nvSpPr>
        <p:spPr>
          <a:xfrm>
            <a:off x="7498079" y="4613946"/>
            <a:ext cx="2390398" cy="369332"/>
          </a:xfrm>
          <a:prstGeom prst="rect">
            <a:avLst/>
          </a:prstGeom>
          <a:noFill/>
          <a:ln w="38100">
            <a:solidFill>
              <a:srgbClr val="FF0000"/>
            </a:solidFill>
          </a:ln>
        </p:spPr>
        <p:txBody>
          <a:bodyPr wrap="none" rtlCol="0">
            <a:spAutoFit/>
          </a:bodyPr>
          <a:lstStyle/>
          <a:p>
            <a:r>
              <a:rPr kumimoji="1" lang="ja-JP" altLang="en-US" dirty="0"/>
              <a:t>「</a:t>
            </a:r>
            <a:r>
              <a:rPr kumimoji="1" lang="en-US" altLang="ja-JP" dirty="0"/>
              <a:t>1</a:t>
            </a:r>
            <a:r>
              <a:rPr kumimoji="1" lang="ja-JP" altLang="en-US" dirty="0"/>
              <a:t>」と入力して実行</a:t>
            </a:r>
          </a:p>
        </p:txBody>
      </p:sp>
      <p:cxnSp>
        <p:nvCxnSpPr>
          <p:cNvPr id="9" name="直線矢印コネクタ 8">
            <a:extLst>
              <a:ext uri="{FF2B5EF4-FFF2-40B4-BE49-F238E27FC236}">
                <a16:creationId xmlns:a16="http://schemas.microsoft.com/office/drawing/2014/main" id="{F9278726-EF1C-0711-4B60-CEE95E6B7CBE}"/>
              </a:ext>
            </a:extLst>
          </p:cNvPr>
          <p:cNvCxnSpPr>
            <a:stCxn id="7" idx="1"/>
            <a:endCxn id="6" idx="3"/>
          </p:cNvCxnSpPr>
          <p:nvPr/>
        </p:nvCxnSpPr>
        <p:spPr>
          <a:xfrm flipH="1">
            <a:off x="6917635" y="4798612"/>
            <a:ext cx="5804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5A7F74D0-A20D-1E29-EFAC-EA30E313A857}"/>
              </a:ext>
            </a:extLst>
          </p:cNvPr>
          <p:cNvSpPr/>
          <p:nvPr/>
        </p:nvSpPr>
        <p:spPr>
          <a:xfrm>
            <a:off x="9629030" y="5661329"/>
            <a:ext cx="357808" cy="2305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3A0D688F-6C39-AF93-00F0-2E353EF48F75}"/>
              </a:ext>
            </a:extLst>
          </p:cNvPr>
          <p:cNvCxnSpPr>
            <a:stCxn id="7" idx="2"/>
            <a:endCxn id="11" idx="0"/>
          </p:cNvCxnSpPr>
          <p:nvPr/>
        </p:nvCxnSpPr>
        <p:spPr>
          <a:xfrm>
            <a:off x="8693278" y="4983278"/>
            <a:ext cx="1114656" cy="6780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59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858A3-1B1E-A84A-8579-33A4BB4FFCEA}"/>
              </a:ext>
            </a:extLst>
          </p:cNvPr>
          <p:cNvSpPr>
            <a:spLocks noGrp="1"/>
          </p:cNvSpPr>
          <p:nvPr>
            <p:ph type="title"/>
          </p:nvPr>
        </p:nvSpPr>
        <p:spPr/>
        <p:txBody>
          <a:bodyPr/>
          <a:lstStyle/>
          <a:p>
            <a:r>
              <a:rPr lang="ja-JP" altLang="en-US" dirty="0"/>
              <a:t>認証について</a:t>
            </a:r>
            <a:endParaRPr kumimoji="1" lang="ja-JP" altLang="en-US" dirty="0"/>
          </a:p>
        </p:txBody>
      </p:sp>
      <p:sp>
        <p:nvSpPr>
          <p:cNvPr id="3" name="コンテンツ プレースホルダー 2">
            <a:extLst>
              <a:ext uri="{FF2B5EF4-FFF2-40B4-BE49-F238E27FC236}">
                <a16:creationId xmlns:a16="http://schemas.microsoft.com/office/drawing/2014/main" id="{4FC70B2F-C917-5DF9-6560-8979D16DD6FA}"/>
              </a:ext>
            </a:extLst>
          </p:cNvPr>
          <p:cNvSpPr>
            <a:spLocks noGrp="1"/>
          </p:cNvSpPr>
          <p:nvPr>
            <p:ph idx="1"/>
          </p:nvPr>
        </p:nvSpPr>
        <p:spPr/>
        <p:txBody>
          <a:bodyPr/>
          <a:lstStyle/>
          <a:p>
            <a:r>
              <a:rPr kumimoji="1" lang="ja-JP" altLang="en-US" dirty="0"/>
              <a:t>そもそもの意味</a:t>
            </a:r>
            <a:endParaRPr kumimoji="1" lang="en-US" altLang="ja-JP" dirty="0"/>
          </a:p>
          <a:p>
            <a:pPr marL="0" indent="0">
              <a:buNone/>
            </a:pPr>
            <a:r>
              <a:rPr kumimoji="1" lang="ja-JP" altLang="en-US" dirty="0"/>
              <a:t>相手が名乗った通りの本人であると何らかの手段により確かめる本人確認（相手認証）のこと</a:t>
            </a:r>
          </a:p>
        </p:txBody>
      </p:sp>
      <p:sp>
        <p:nvSpPr>
          <p:cNvPr id="5" name="テキスト ボックス 4">
            <a:extLst>
              <a:ext uri="{FF2B5EF4-FFF2-40B4-BE49-F238E27FC236}">
                <a16:creationId xmlns:a16="http://schemas.microsoft.com/office/drawing/2014/main" id="{DEF5AB38-909C-6457-2C5C-55EB22D1D80E}"/>
              </a:ext>
            </a:extLst>
          </p:cNvPr>
          <p:cNvSpPr txBox="1"/>
          <p:nvPr/>
        </p:nvSpPr>
        <p:spPr>
          <a:xfrm>
            <a:off x="4756206" y="6311900"/>
            <a:ext cx="6597594" cy="369332"/>
          </a:xfrm>
          <a:prstGeom prst="rect">
            <a:avLst/>
          </a:prstGeom>
          <a:noFill/>
        </p:spPr>
        <p:txBody>
          <a:bodyPr wrap="square">
            <a:spAutoFit/>
          </a:bodyPr>
          <a:lstStyle/>
          <a:p>
            <a:r>
              <a:rPr lang="ja-JP" altLang="en-US" dirty="0"/>
              <a:t>出典：https://e-words.jp/w/%E8%AA%8D%E8%A8%BC.html</a:t>
            </a:r>
          </a:p>
        </p:txBody>
      </p:sp>
    </p:spTree>
    <p:extLst>
      <p:ext uri="{BB962C8B-B14F-4D97-AF65-F5344CB8AC3E}">
        <p14:creationId xmlns:p14="http://schemas.microsoft.com/office/powerpoint/2010/main" val="2675192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8E9B4-58D3-089C-5EBB-1477DDB8D45A}"/>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DD2EE855-9165-9EEA-E720-1CA49EAF0505}"/>
              </a:ext>
            </a:extLst>
          </p:cNvPr>
          <p:cNvSpPr>
            <a:spLocks noGrp="1"/>
          </p:cNvSpPr>
          <p:nvPr>
            <p:ph idx="1"/>
          </p:nvPr>
        </p:nvSpPr>
        <p:spPr/>
        <p:txBody>
          <a:bodyPr/>
          <a:lstStyle/>
          <a:p>
            <a:r>
              <a:rPr kumimoji="1" lang="ja-JP" altLang="en-US" dirty="0"/>
              <a:t>権限の確認</a:t>
            </a:r>
          </a:p>
        </p:txBody>
      </p:sp>
      <p:pic>
        <p:nvPicPr>
          <p:cNvPr id="5" name="図 4">
            <a:extLst>
              <a:ext uri="{FF2B5EF4-FFF2-40B4-BE49-F238E27FC236}">
                <a16:creationId xmlns:a16="http://schemas.microsoft.com/office/drawing/2014/main" id="{43C147A2-CD1C-82DE-D720-55C20F7C3723}"/>
              </a:ext>
            </a:extLst>
          </p:cNvPr>
          <p:cNvPicPr>
            <a:picLocks noChangeAspect="1"/>
          </p:cNvPicPr>
          <p:nvPr/>
        </p:nvPicPr>
        <p:blipFill>
          <a:blip r:embed="rId3"/>
          <a:stretch>
            <a:fillRect/>
          </a:stretch>
        </p:blipFill>
        <p:spPr>
          <a:xfrm>
            <a:off x="1132399" y="2273472"/>
            <a:ext cx="8151025" cy="3823977"/>
          </a:xfrm>
          <a:prstGeom prst="rect">
            <a:avLst/>
          </a:prstGeom>
        </p:spPr>
      </p:pic>
      <p:sp>
        <p:nvSpPr>
          <p:cNvPr id="6" name="正方形/長方形 5">
            <a:extLst>
              <a:ext uri="{FF2B5EF4-FFF2-40B4-BE49-F238E27FC236}">
                <a16:creationId xmlns:a16="http://schemas.microsoft.com/office/drawing/2014/main" id="{59BF7B76-B947-C5B4-1402-0BD57A2461FD}"/>
              </a:ext>
            </a:extLst>
          </p:cNvPr>
          <p:cNvSpPr/>
          <p:nvPr/>
        </p:nvSpPr>
        <p:spPr>
          <a:xfrm>
            <a:off x="8550111" y="5279555"/>
            <a:ext cx="469127" cy="5645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DFE5D7A-988F-2614-72A6-E15FD1171404}"/>
              </a:ext>
            </a:extLst>
          </p:cNvPr>
          <p:cNvSpPr txBox="1"/>
          <p:nvPr/>
        </p:nvSpPr>
        <p:spPr>
          <a:xfrm>
            <a:off x="9203559" y="5377160"/>
            <a:ext cx="2686954" cy="369332"/>
          </a:xfrm>
          <a:prstGeom prst="rect">
            <a:avLst/>
          </a:prstGeom>
          <a:noFill/>
          <a:ln w="38100">
            <a:noFill/>
          </a:ln>
        </p:spPr>
        <p:txBody>
          <a:bodyPr wrap="none" rtlCol="0">
            <a:spAutoFit/>
          </a:bodyPr>
          <a:lstStyle/>
          <a:p>
            <a:r>
              <a:rPr lang="en-US" altLang="ja-JP" dirty="0"/>
              <a:t>a</a:t>
            </a:r>
            <a:r>
              <a:rPr kumimoji="1" lang="en-US" altLang="ja-JP" dirty="0"/>
              <a:t>dmin</a:t>
            </a:r>
            <a:r>
              <a:rPr lang="ja-JP" altLang="en-US" dirty="0"/>
              <a:t>の値が変更された</a:t>
            </a:r>
            <a:endParaRPr kumimoji="1" lang="ja-JP" altLang="en-US" dirty="0"/>
          </a:p>
        </p:txBody>
      </p:sp>
      <p:cxnSp>
        <p:nvCxnSpPr>
          <p:cNvPr id="8" name="直線矢印コネクタ 7">
            <a:extLst>
              <a:ext uri="{FF2B5EF4-FFF2-40B4-BE49-F238E27FC236}">
                <a16:creationId xmlns:a16="http://schemas.microsoft.com/office/drawing/2014/main" id="{A001E44C-73E5-92D3-29EC-CEA63ACB13CF}"/>
              </a:ext>
            </a:extLst>
          </p:cNvPr>
          <p:cNvCxnSpPr>
            <a:cxnSpLocks/>
            <a:stCxn id="7" idx="1"/>
          </p:cNvCxnSpPr>
          <p:nvPr/>
        </p:nvCxnSpPr>
        <p:spPr>
          <a:xfrm flipH="1">
            <a:off x="9019238" y="5561826"/>
            <a:ext cx="18432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780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FDB90-1A33-C767-CB4B-4C220188A56F}"/>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BBCD7F4B-F84C-98FC-1A77-FA05F6A183A5}"/>
              </a:ext>
            </a:extLst>
          </p:cNvPr>
          <p:cNvSpPr>
            <a:spLocks noGrp="1"/>
          </p:cNvSpPr>
          <p:nvPr>
            <p:ph idx="1"/>
          </p:nvPr>
        </p:nvSpPr>
        <p:spPr/>
        <p:txBody>
          <a:bodyPr/>
          <a:lstStyle/>
          <a:p>
            <a:r>
              <a:rPr kumimoji="1" lang="ja-JP" altLang="en-US" dirty="0"/>
              <a:t>プログラムで実装</a:t>
            </a:r>
            <a:r>
              <a:rPr kumimoji="1" lang="en-US" altLang="ja-JP" dirty="0"/>
              <a:t>(</a:t>
            </a:r>
            <a:r>
              <a:rPr kumimoji="1" lang="ja-JP" altLang="en-US" dirty="0"/>
              <a:t>理論</a:t>
            </a:r>
            <a:r>
              <a:rPr kumimoji="1" lang="en-US" altLang="ja-JP" dirty="0"/>
              <a:t>)</a:t>
            </a:r>
          </a:p>
          <a:p>
            <a:pPr>
              <a:buFont typeface="Wingdings" panose="05000000000000000000" pitchFamily="2" charset="2"/>
              <a:buChar char="Ø"/>
            </a:pPr>
            <a:r>
              <a:rPr lang="ja-JP" altLang="en-US" dirty="0"/>
              <a:t>権限のあるユーザはユーザ一覧の情報が表示されるシステム</a:t>
            </a:r>
            <a:endParaRPr lang="en-US" altLang="ja-JP" dirty="0"/>
          </a:p>
          <a:p>
            <a:pPr marL="0" indent="0">
              <a:buNone/>
            </a:pPr>
            <a:r>
              <a:rPr kumimoji="1" lang="ja-JP" altLang="en-US" dirty="0"/>
              <a:t>データベースの</a:t>
            </a:r>
            <a:r>
              <a:rPr kumimoji="1" lang="en-US" altLang="ja-JP" dirty="0"/>
              <a:t>admin</a:t>
            </a:r>
            <a:r>
              <a:rPr kumimoji="1" lang="ja-JP" altLang="en-US" dirty="0"/>
              <a:t>が</a:t>
            </a:r>
            <a:r>
              <a:rPr kumimoji="1" lang="en-US" altLang="ja-JP" dirty="0"/>
              <a:t>1</a:t>
            </a:r>
            <a:r>
              <a:rPr kumimoji="1" lang="ja-JP" altLang="en-US" dirty="0"/>
              <a:t>のユーザはホーム画面でユーザ一覧のリンクが表示されるシステムを構築する。</a:t>
            </a:r>
            <a:endParaRPr kumimoji="1" lang="en-US" altLang="ja-JP" dirty="0"/>
          </a:p>
          <a:p>
            <a:pPr marL="0" indent="0">
              <a:buNone/>
            </a:pPr>
            <a:endParaRPr lang="en-US" altLang="ja-JP" dirty="0"/>
          </a:p>
          <a:p>
            <a:pPr marL="0" indent="0">
              <a:buNone/>
            </a:pPr>
            <a:r>
              <a:rPr kumimoji="1" lang="ja-JP" altLang="en-US" dirty="0"/>
              <a:t>ログインしてセッション付与時に権限の情報も付与してホーム画面で権限のあるユーザの場合はユーザ</a:t>
            </a:r>
            <a:r>
              <a:rPr lang="ja-JP" altLang="en-US" dirty="0"/>
              <a:t>一覧の情報を表示するページのリンクを貼る。</a:t>
            </a:r>
            <a:endParaRPr kumimoji="1" lang="en-US" altLang="ja-JP" dirty="0"/>
          </a:p>
        </p:txBody>
      </p:sp>
    </p:spTree>
    <p:extLst>
      <p:ext uri="{BB962C8B-B14F-4D97-AF65-F5344CB8AC3E}">
        <p14:creationId xmlns:p14="http://schemas.microsoft.com/office/powerpoint/2010/main" val="849594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39949ED9-99B8-F30C-BFCC-FCC458BB1D1D}"/>
              </a:ext>
            </a:extLst>
          </p:cNvPr>
          <p:cNvPicPr>
            <a:picLocks noChangeAspect="1"/>
          </p:cNvPicPr>
          <p:nvPr/>
        </p:nvPicPr>
        <p:blipFill>
          <a:blip r:embed="rId3"/>
          <a:stretch>
            <a:fillRect/>
          </a:stretch>
        </p:blipFill>
        <p:spPr>
          <a:xfrm>
            <a:off x="861047" y="2227966"/>
            <a:ext cx="5002915" cy="4281950"/>
          </a:xfrm>
          <a:prstGeom prst="rect">
            <a:avLst/>
          </a:prstGeom>
        </p:spPr>
      </p:pic>
      <p:sp>
        <p:nvSpPr>
          <p:cNvPr id="2" name="タイトル 1">
            <a:extLst>
              <a:ext uri="{FF2B5EF4-FFF2-40B4-BE49-F238E27FC236}">
                <a16:creationId xmlns:a16="http://schemas.microsoft.com/office/drawing/2014/main" id="{014882C1-6ECB-850A-3897-8776A47A86FA}"/>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46DF296B-27A1-5C85-BD27-B8169C72CCFE}"/>
              </a:ext>
            </a:extLst>
          </p:cNvPr>
          <p:cNvSpPr>
            <a:spLocks noGrp="1"/>
          </p:cNvSpPr>
          <p:nvPr>
            <p:ph idx="1"/>
          </p:nvPr>
        </p:nvSpPr>
        <p:spPr/>
        <p:txBody>
          <a:bodyPr/>
          <a:lstStyle/>
          <a:p>
            <a:r>
              <a:rPr kumimoji="1" lang="ja-JP" altLang="en-US" dirty="0"/>
              <a:t>プログラムで実装</a:t>
            </a:r>
            <a:r>
              <a:rPr kumimoji="1" lang="en-US" altLang="ja-JP" dirty="0"/>
              <a:t>(</a:t>
            </a:r>
            <a:r>
              <a:rPr kumimoji="1" lang="ja-JP" altLang="en-US" dirty="0"/>
              <a:t>ログインプログラム</a:t>
            </a:r>
            <a:r>
              <a:rPr kumimoji="1" lang="en-US" altLang="ja-JP" dirty="0"/>
              <a:t>)</a:t>
            </a:r>
            <a:endParaRPr kumimoji="1" lang="ja-JP" altLang="en-US" dirty="0"/>
          </a:p>
        </p:txBody>
      </p:sp>
      <p:sp>
        <p:nvSpPr>
          <p:cNvPr id="6" name="正方形/長方形 5">
            <a:extLst>
              <a:ext uri="{FF2B5EF4-FFF2-40B4-BE49-F238E27FC236}">
                <a16:creationId xmlns:a16="http://schemas.microsoft.com/office/drawing/2014/main" id="{776C9BCA-7366-8D02-9E2C-27A33BD1415D}"/>
              </a:ext>
            </a:extLst>
          </p:cNvPr>
          <p:cNvSpPr/>
          <p:nvPr/>
        </p:nvSpPr>
        <p:spPr>
          <a:xfrm>
            <a:off x="4068489" y="3727564"/>
            <a:ext cx="397566" cy="1987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85998DE-D3B5-B566-832B-FE2FEE4444D0}"/>
              </a:ext>
            </a:extLst>
          </p:cNvPr>
          <p:cNvSpPr/>
          <p:nvPr/>
        </p:nvSpPr>
        <p:spPr>
          <a:xfrm>
            <a:off x="4301655" y="4551541"/>
            <a:ext cx="461175" cy="1987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1413ADA-700F-FF29-6594-11D2E7FF39D3}"/>
              </a:ext>
            </a:extLst>
          </p:cNvPr>
          <p:cNvSpPr/>
          <p:nvPr/>
        </p:nvSpPr>
        <p:spPr>
          <a:xfrm>
            <a:off x="1709530" y="5628275"/>
            <a:ext cx="4063117" cy="1987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FC3C0BA-43B1-8570-2417-31809B38B1DF}"/>
              </a:ext>
            </a:extLst>
          </p:cNvPr>
          <p:cNvSpPr txBox="1"/>
          <p:nvPr/>
        </p:nvSpPr>
        <p:spPr>
          <a:xfrm>
            <a:off x="4720496" y="3618434"/>
            <a:ext cx="2214068" cy="369332"/>
          </a:xfrm>
          <a:prstGeom prst="rect">
            <a:avLst/>
          </a:prstGeom>
          <a:solidFill>
            <a:schemeClr val="bg1"/>
          </a:solidFill>
          <a:ln>
            <a:solidFill>
              <a:schemeClr val="tx1"/>
            </a:solidFill>
          </a:ln>
        </p:spPr>
        <p:txBody>
          <a:bodyPr wrap="none" rtlCol="0">
            <a:spAutoFit/>
          </a:bodyPr>
          <a:lstStyle/>
          <a:p>
            <a:r>
              <a:rPr kumimoji="1" lang="en-US" altLang="ja-JP" dirty="0"/>
              <a:t>SQL</a:t>
            </a:r>
            <a:r>
              <a:rPr kumimoji="1" lang="ja-JP" altLang="en-US" dirty="0"/>
              <a:t>に</a:t>
            </a:r>
            <a:r>
              <a:rPr kumimoji="1" lang="en-US" altLang="ja-JP" dirty="0"/>
              <a:t>admin</a:t>
            </a:r>
            <a:r>
              <a:rPr kumimoji="1" lang="ja-JP" altLang="en-US" dirty="0"/>
              <a:t>を追加</a:t>
            </a:r>
          </a:p>
        </p:txBody>
      </p:sp>
      <p:sp>
        <p:nvSpPr>
          <p:cNvPr id="10" name="テキスト ボックス 9">
            <a:extLst>
              <a:ext uri="{FF2B5EF4-FFF2-40B4-BE49-F238E27FC236}">
                <a16:creationId xmlns:a16="http://schemas.microsoft.com/office/drawing/2014/main" id="{8033B382-6668-5CA3-4E1B-761F8D279B85}"/>
              </a:ext>
            </a:extLst>
          </p:cNvPr>
          <p:cNvSpPr txBox="1"/>
          <p:nvPr/>
        </p:nvSpPr>
        <p:spPr>
          <a:xfrm>
            <a:off x="4970890" y="4410793"/>
            <a:ext cx="3368230" cy="369332"/>
          </a:xfrm>
          <a:prstGeom prst="rect">
            <a:avLst/>
          </a:prstGeom>
          <a:solidFill>
            <a:schemeClr val="bg1"/>
          </a:solidFill>
          <a:ln>
            <a:solidFill>
              <a:schemeClr val="tx1"/>
            </a:solidFill>
          </a:ln>
        </p:spPr>
        <p:txBody>
          <a:bodyPr wrap="none" rtlCol="0">
            <a:spAutoFit/>
          </a:bodyPr>
          <a:lstStyle/>
          <a:p>
            <a:r>
              <a:rPr kumimoji="1" lang="en-US" altLang="ja-JP" dirty="0"/>
              <a:t>SQL</a:t>
            </a:r>
            <a:r>
              <a:rPr kumimoji="1" lang="ja-JP" altLang="en-US" dirty="0"/>
              <a:t>の結果に</a:t>
            </a:r>
            <a:r>
              <a:rPr kumimoji="1" lang="en-US" altLang="ja-JP" dirty="0"/>
              <a:t>admin</a:t>
            </a:r>
            <a:r>
              <a:rPr kumimoji="1" lang="ja-JP" altLang="en-US" dirty="0"/>
              <a:t>情報を追加</a:t>
            </a:r>
          </a:p>
        </p:txBody>
      </p:sp>
      <p:sp>
        <p:nvSpPr>
          <p:cNvPr id="11" name="テキスト ボックス 10">
            <a:extLst>
              <a:ext uri="{FF2B5EF4-FFF2-40B4-BE49-F238E27FC236}">
                <a16:creationId xmlns:a16="http://schemas.microsoft.com/office/drawing/2014/main" id="{658D36C7-0623-05C5-A8A3-458DFC00F91F}"/>
              </a:ext>
            </a:extLst>
          </p:cNvPr>
          <p:cNvSpPr txBox="1"/>
          <p:nvPr/>
        </p:nvSpPr>
        <p:spPr>
          <a:xfrm>
            <a:off x="5976730" y="5543000"/>
            <a:ext cx="4328429" cy="369332"/>
          </a:xfrm>
          <a:prstGeom prst="rect">
            <a:avLst/>
          </a:prstGeom>
          <a:solidFill>
            <a:schemeClr val="bg1"/>
          </a:solidFill>
          <a:ln>
            <a:solidFill>
              <a:schemeClr val="tx1"/>
            </a:solidFill>
          </a:ln>
        </p:spPr>
        <p:txBody>
          <a:bodyPr wrap="none" rtlCol="0">
            <a:spAutoFit/>
          </a:bodyPr>
          <a:lstStyle/>
          <a:p>
            <a:r>
              <a:rPr lang="en-US" altLang="ja-JP" dirty="0"/>
              <a:t>a</a:t>
            </a:r>
            <a:r>
              <a:rPr kumimoji="1" lang="en-US" altLang="ja-JP" dirty="0"/>
              <a:t>dmin</a:t>
            </a:r>
            <a:r>
              <a:rPr kumimoji="1" lang="ja-JP" altLang="en-US" dirty="0"/>
              <a:t>が「</a:t>
            </a:r>
            <a:r>
              <a:rPr kumimoji="1" lang="en-US" altLang="ja-JP" dirty="0"/>
              <a:t>1</a:t>
            </a:r>
            <a:r>
              <a:rPr kumimoji="1" lang="ja-JP" altLang="en-US" dirty="0"/>
              <a:t>」以外なら値を「</a:t>
            </a:r>
            <a:r>
              <a:rPr kumimoji="1" lang="en-US" altLang="ja-JP" dirty="0"/>
              <a:t>0</a:t>
            </a:r>
            <a:r>
              <a:rPr kumimoji="1" lang="ja-JP" altLang="en-US" dirty="0"/>
              <a:t>」にする</a:t>
            </a:r>
          </a:p>
        </p:txBody>
      </p:sp>
    </p:spTree>
    <p:extLst>
      <p:ext uri="{BB962C8B-B14F-4D97-AF65-F5344CB8AC3E}">
        <p14:creationId xmlns:p14="http://schemas.microsoft.com/office/powerpoint/2010/main" val="3355257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8A59F-8E72-9075-AF3B-4EF6C86566C7}"/>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DB7F9320-BB17-A296-8D06-6FC4CABC305F}"/>
              </a:ext>
            </a:extLst>
          </p:cNvPr>
          <p:cNvSpPr>
            <a:spLocks noGrp="1"/>
          </p:cNvSpPr>
          <p:nvPr>
            <p:ph idx="1"/>
          </p:nvPr>
        </p:nvSpPr>
        <p:spPr/>
        <p:txBody>
          <a:bodyPr/>
          <a:lstStyle/>
          <a:p>
            <a:r>
              <a:rPr kumimoji="1" lang="ja-JP" altLang="en-US" dirty="0"/>
              <a:t>プログラムで実装</a:t>
            </a:r>
            <a:r>
              <a:rPr kumimoji="1" lang="en-US" altLang="ja-JP" dirty="0"/>
              <a:t>(</a:t>
            </a:r>
            <a:r>
              <a:rPr kumimoji="1" lang="ja-JP" altLang="en-US" dirty="0"/>
              <a:t>ログイン画面の</a:t>
            </a:r>
            <a:r>
              <a:rPr kumimoji="1" lang="en-US" altLang="ja-JP" dirty="0"/>
              <a:t>HTML)</a:t>
            </a:r>
          </a:p>
          <a:p>
            <a:pPr marL="0" indent="0">
              <a:buNone/>
            </a:pPr>
            <a:r>
              <a:rPr lang="en-US" altLang="ja-JP" dirty="0"/>
              <a:t>1</a:t>
            </a:r>
            <a:r>
              <a:rPr lang="ja-JP" altLang="en-US" dirty="0"/>
              <a:t>行目に</a:t>
            </a:r>
            <a:r>
              <a:rPr lang="en-US" altLang="ja-JP" dirty="0"/>
              <a:t>admin</a:t>
            </a:r>
            <a:r>
              <a:rPr lang="ja-JP" altLang="en-US" dirty="0"/>
              <a:t>の変数を代入できるテンプレートに変更する</a:t>
            </a:r>
            <a:endParaRPr kumimoji="1" lang="ja-JP" altLang="en-US" dirty="0"/>
          </a:p>
        </p:txBody>
      </p:sp>
      <p:pic>
        <p:nvPicPr>
          <p:cNvPr id="5" name="図 4">
            <a:extLst>
              <a:ext uri="{FF2B5EF4-FFF2-40B4-BE49-F238E27FC236}">
                <a16:creationId xmlns:a16="http://schemas.microsoft.com/office/drawing/2014/main" id="{0DD49B3B-00AE-F29C-20DC-54B10B8D9DD5}"/>
              </a:ext>
            </a:extLst>
          </p:cNvPr>
          <p:cNvPicPr>
            <a:picLocks noChangeAspect="1"/>
          </p:cNvPicPr>
          <p:nvPr/>
        </p:nvPicPr>
        <p:blipFill>
          <a:blip r:embed="rId3"/>
          <a:stretch>
            <a:fillRect/>
          </a:stretch>
        </p:blipFill>
        <p:spPr>
          <a:xfrm>
            <a:off x="1275677" y="2947335"/>
            <a:ext cx="9640645" cy="2219635"/>
          </a:xfrm>
          <a:prstGeom prst="rect">
            <a:avLst/>
          </a:prstGeom>
        </p:spPr>
      </p:pic>
    </p:spTree>
    <p:extLst>
      <p:ext uri="{BB962C8B-B14F-4D97-AF65-F5344CB8AC3E}">
        <p14:creationId xmlns:p14="http://schemas.microsoft.com/office/powerpoint/2010/main" val="2034626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8A75-1DF2-0622-13CB-272F204FF015}"/>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6F153CB0-85AA-5ACE-E8FF-F3F715BA5B86}"/>
              </a:ext>
            </a:extLst>
          </p:cNvPr>
          <p:cNvSpPr>
            <a:spLocks noGrp="1"/>
          </p:cNvSpPr>
          <p:nvPr>
            <p:ph idx="1"/>
          </p:nvPr>
        </p:nvSpPr>
        <p:spPr/>
        <p:txBody>
          <a:bodyPr/>
          <a:lstStyle/>
          <a:p>
            <a:r>
              <a:rPr kumimoji="1" lang="ja-JP" altLang="en-US" dirty="0"/>
              <a:t>プログラムで実装</a:t>
            </a:r>
            <a:r>
              <a:rPr kumimoji="1" lang="en-US" altLang="ja-JP" dirty="0"/>
              <a:t>(</a:t>
            </a:r>
            <a:r>
              <a:rPr kumimoji="1" lang="ja-JP" altLang="en-US" dirty="0"/>
              <a:t>ホーム画面</a:t>
            </a:r>
            <a:r>
              <a:rPr kumimoji="1" lang="en-US" altLang="ja-JP" dirty="0"/>
              <a:t>)</a:t>
            </a:r>
            <a:endParaRPr kumimoji="1" lang="ja-JP" altLang="en-US" dirty="0"/>
          </a:p>
        </p:txBody>
      </p:sp>
      <p:pic>
        <p:nvPicPr>
          <p:cNvPr id="5" name="図 4">
            <a:extLst>
              <a:ext uri="{FF2B5EF4-FFF2-40B4-BE49-F238E27FC236}">
                <a16:creationId xmlns:a16="http://schemas.microsoft.com/office/drawing/2014/main" id="{D3665814-EE76-A19F-2449-E17E592C7F15}"/>
              </a:ext>
            </a:extLst>
          </p:cNvPr>
          <p:cNvPicPr>
            <a:picLocks noChangeAspect="1"/>
          </p:cNvPicPr>
          <p:nvPr/>
        </p:nvPicPr>
        <p:blipFill>
          <a:blip r:embed="rId3"/>
          <a:stretch>
            <a:fillRect/>
          </a:stretch>
        </p:blipFill>
        <p:spPr>
          <a:xfrm>
            <a:off x="838200" y="2445708"/>
            <a:ext cx="7335675" cy="3094454"/>
          </a:xfrm>
          <a:prstGeom prst="rect">
            <a:avLst/>
          </a:prstGeom>
        </p:spPr>
      </p:pic>
      <p:sp>
        <p:nvSpPr>
          <p:cNvPr id="6" name="テキスト ボックス 5">
            <a:extLst>
              <a:ext uri="{FF2B5EF4-FFF2-40B4-BE49-F238E27FC236}">
                <a16:creationId xmlns:a16="http://schemas.microsoft.com/office/drawing/2014/main" id="{33F8D237-DF4D-905E-824D-03542A8BC54C}"/>
              </a:ext>
            </a:extLst>
          </p:cNvPr>
          <p:cNvSpPr txBox="1"/>
          <p:nvPr/>
        </p:nvSpPr>
        <p:spPr>
          <a:xfrm>
            <a:off x="8412480" y="3267986"/>
            <a:ext cx="2723823" cy="923330"/>
          </a:xfrm>
          <a:prstGeom prst="rect">
            <a:avLst/>
          </a:prstGeom>
          <a:noFill/>
        </p:spPr>
        <p:txBody>
          <a:bodyPr wrap="none" rtlCol="0">
            <a:spAutoFit/>
          </a:bodyPr>
          <a:lstStyle/>
          <a:p>
            <a:r>
              <a:rPr kumimoji="1" lang="ja-JP" altLang="en-US" dirty="0"/>
              <a:t>権限が「</a:t>
            </a:r>
            <a:r>
              <a:rPr kumimoji="1" lang="en-US" altLang="ja-JP" dirty="0"/>
              <a:t>1</a:t>
            </a:r>
            <a:r>
              <a:rPr kumimoji="1" lang="ja-JP" altLang="en-US" dirty="0"/>
              <a:t>」の場合</a:t>
            </a:r>
            <a:endParaRPr kumimoji="1" lang="en-US" altLang="ja-JP" dirty="0"/>
          </a:p>
          <a:p>
            <a:r>
              <a:rPr lang="ja-JP" altLang="en-US" dirty="0"/>
              <a:t>最後にユーザ情報一覧の</a:t>
            </a:r>
            <a:endParaRPr lang="en-US" altLang="ja-JP" dirty="0"/>
          </a:p>
          <a:p>
            <a:r>
              <a:rPr kumimoji="1" lang="ja-JP" altLang="en-US" dirty="0"/>
              <a:t>ページリンクを貼る</a:t>
            </a:r>
          </a:p>
        </p:txBody>
      </p:sp>
      <p:sp>
        <p:nvSpPr>
          <p:cNvPr id="7" name="テキスト ボックス 6">
            <a:extLst>
              <a:ext uri="{FF2B5EF4-FFF2-40B4-BE49-F238E27FC236}">
                <a16:creationId xmlns:a16="http://schemas.microsoft.com/office/drawing/2014/main" id="{0B5030B0-B7D9-71F9-A051-42E8B83FE406}"/>
              </a:ext>
            </a:extLst>
          </p:cNvPr>
          <p:cNvSpPr txBox="1"/>
          <p:nvPr/>
        </p:nvSpPr>
        <p:spPr>
          <a:xfrm>
            <a:off x="8412480" y="4689830"/>
            <a:ext cx="2159566" cy="646331"/>
          </a:xfrm>
          <a:prstGeom prst="rect">
            <a:avLst/>
          </a:prstGeom>
          <a:noFill/>
        </p:spPr>
        <p:txBody>
          <a:bodyPr wrap="none" rtlCol="0">
            <a:spAutoFit/>
          </a:bodyPr>
          <a:lstStyle/>
          <a:p>
            <a:r>
              <a:rPr kumimoji="1" lang="ja-JP" altLang="en-US" dirty="0"/>
              <a:t>権限が「</a:t>
            </a:r>
            <a:r>
              <a:rPr lang="en-US" altLang="ja-JP" dirty="0"/>
              <a:t>0</a:t>
            </a:r>
            <a:r>
              <a:rPr kumimoji="1" lang="ja-JP" altLang="en-US" dirty="0"/>
              <a:t>」の場合</a:t>
            </a:r>
            <a:endParaRPr kumimoji="1" lang="en-US" altLang="ja-JP" dirty="0"/>
          </a:p>
          <a:p>
            <a:r>
              <a:rPr lang="ja-JP" altLang="en-US" dirty="0"/>
              <a:t>通常通り表示する</a:t>
            </a:r>
            <a:endParaRPr kumimoji="1" lang="ja-JP" altLang="en-US" dirty="0"/>
          </a:p>
        </p:txBody>
      </p:sp>
    </p:spTree>
    <p:extLst>
      <p:ext uri="{BB962C8B-B14F-4D97-AF65-F5344CB8AC3E}">
        <p14:creationId xmlns:p14="http://schemas.microsoft.com/office/powerpoint/2010/main" val="2897083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99495C64-AFC3-00E7-D154-13DA7F8D2FFF}"/>
              </a:ext>
            </a:extLst>
          </p:cNvPr>
          <p:cNvPicPr>
            <a:picLocks noChangeAspect="1"/>
          </p:cNvPicPr>
          <p:nvPr/>
        </p:nvPicPr>
        <p:blipFill>
          <a:blip r:embed="rId3"/>
          <a:stretch>
            <a:fillRect/>
          </a:stretch>
        </p:blipFill>
        <p:spPr>
          <a:xfrm>
            <a:off x="838200" y="2322877"/>
            <a:ext cx="9128097" cy="3854086"/>
          </a:xfrm>
          <a:prstGeom prst="rect">
            <a:avLst/>
          </a:prstGeom>
        </p:spPr>
      </p:pic>
      <p:sp>
        <p:nvSpPr>
          <p:cNvPr id="2" name="タイトル 1">
            <a:extLst>
              <a:ext uri="{FF2B5EF4-FFF2-40B4-BE49-F238E27FC236}">
                <a16:creationId xmlns:a16="http://schemas.microsoft.com/office/drawing/2014/main" id="{DB9DCB6B-1FE5-F2F8-F34A-DD012780919F}"/>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E30F075B-E205-0E1D-7B6C-78C95406536F}"/>
              </a:ext>
            </a:extLst>
          </p:cNvPr>
          <p:cNvSpPr>
            <a:spLocks noGrp="1"/>
          </p:cNvSpPr>
          <p:nvPr>
            <p:ph idx="1"/>
          </p:nvPr>
        </p:nvSpPr>
        <p:spPr/>
        <p:txBody>
          <a:bodyPr/>
          <a:lstStyle/>
          <a:p>
            <a:r>
              <a:rPr kumimoji="1" lang="ja-JP" altLang="en-US" dirty="0"/>
              <a:t>プログラムで実装</a:t>
            </a:r>
            <a:r>
              <a:rPr kumimoji="1" lang="en-US" altLang="ja-JP" dirty="0"/>
              <a:t>(</a:t>
            </a:r>
            <a:r>
              <a:rPr kumimoji="1" lang="ja-JP" altLang="en-US" dirty="0"/>
              <a:t>ユーザ情報の出力</a:t>
            </a:r>
            <a:r>
              <a:rPr kumimoji="1" lang="en-US" altLang="ja-JP" dirty="0"/>
              <a:t>)</a:t>
            </a:r>
          </a:p>
          <a:p>
            <a:pPr marL="0" indent="0">
              <a:buNone/>
            </a:pPr>
            <a:endParaRPr kumimoji="1" lang="en-US" altLang="ja-JP" dirty="0"/>
          </a:p>
          <a:p>
            <a:endParaRPr kumimoji="1" lang="ja-JP" altLang="en-US" dirty="0"/>
          </a:p>
        </p:txBody>
      </p:sp>
      <p:sp>
        <p:nvSpPr>
          <p:cNvPr id="6" name="テキスト ボックス 5">
            <a:extLst>
              <a:ext uri="{FF2B5EF4-FFF2-40B4-BE49-F238E27FC236}">
                <a16:creationId xmlns:a16="http://schemas.microsoft.com/office/drawing/2014/main" id="{224B6FD8-6D9C-9541-2C54-550FEF4485FD}"/>
              </a:ext>
            </a:extLst>
          </p:cNvPr>
          <p:cNvSpPr txBox="1"/>
          <p:nvPr/>
        </p:nvSpPr>
        <p:spPr>
          <a:xfrm>
            <a:off x="3991555" y="2822712"/>
            <a:ext cx="4661854" cy="369332"/>
          </a:xfrm>
          <a:prstGeom prst="rect">
            <a:avLst/>
          </a:prstGeom>
          <a:solidFill>
            <a:schemeClr val="bg1"/>
          </a:solidFill>
          <a:ln>
            <a:solidFill>
              <a:schemeClr val="tx1"/>
            </a:solidFill>
          </a:ln>
        </p:spPr>
        <p:txBody>
          <a:bodyPr wrap="none" rtlCol="0">
            <a:spAutoFit/>
          </a:bodyPr>
          <a:lstStyle/>
          <a:p>
            <a:r>
              <a:rPr lang="ja-JP" altLang="en-US" dirty="0"/>
              <a:t>セッションの</a:t>
            </a:r>
            <a:r>
              <a:rPr lang="en-US" altLang="ja-JP" dirty="0"/>
              <a:t>a</a:t>
            </a:r>
            <a:r>
              <a:rPr kumimoji="1" lang="en-US" altLang="ja-JP" dirty="0"/>
              <a:t>dmin</a:t>
            </a:r>
            <a:r>
              <a:rPr kumimoji="1" lang="ja-JP" altLang="en-US" dirty="0"/>
              <a:t>が「</a:t>
            </a:r>
            <a:r>
              <a:rPr kumimoji="1" lang="en-US" altLang="ja-JP" dirty="0"/>
              <a:t>1</a:t>
            </a:r>
            <a:r>
              <a:rPr kumimoji="1" lang="ja-JP" altLang="en-US" dirty="0"/>
              <a:t>」の場合のみ実行</a:t>
            </a:r>
          </a:p>
        </p:txBody>
      </p:sp>
      <p:sp>
        <p:nvSpPr>
          <p:cNvPr id="7" name="テキスト ボックス 6">
            <a:extLst>
              <a:ext uri="{FF2B5EF4-FFF2-40B4-BE49-F238E27FC236}">
                <a16:creationId xmlns:a16="http://schemas.microsoft.com/office/drawing/2014/main" id="{17B33D98-350F-857A-51FF-01EB375AADA9}"/>
              </a:ext>
            </a:extLst>
          </p:cNvPr>
          <p:cNvSpPr txBox="1"/>
          <p:nvPr/>
        </p:nvSpPr>
        <p:spPr>
          <a:xfrm>
            <a:off x="3991555" y="5524721"/>
            <a:ext cx="6970178" cy="369332"/>
          </a:xfrm>
          <a:prstGeom prst="rect">
            <a:avLst/>
          </a:prstGeom>
          <a:solidFill>
            <a:schemeClr val="bg1"/>
          </a:solidFill>
          <a:ln>
            <a:solidFill>
              <a:schemeClr val="tx1"/>
            </a:solidFill>
          </a:ln>
        </p:spPr>
        <p:txBody>
          <a:bodyPr wrap="none" rtlCol="0">
            <a:spAutoFit/>
          </a:bodyPr>
          <a:lstStyle/>
          <a:p>
            <a:r>
              <a:rPr lang="ja-JP" altLang="en-US" dirty="0"/>
              <a:t>セッションの</a:t>
            </a:r>
            <a:r>
              <a:rPr lang="en-US" altLang="ja-JP" dirty="0"/>
              <a:t>a</a:t>
            </a:r>
            <a:r>
              <a:rPr kumimoji="1" lang="en-US" altLang="ja-JP" dirty="0"/>
              <a:t>dmin</a:t>
            </a:r>
            <a:r>
              <a:rPr kumimoji="1" lang="ja-JP" altLang="en-US" dirty="0"/>
              <a:t>が「</a:t>
            </a:r>
            <a:r>
              <a:rPr kumimoji="1" lang="en-US" altLang="ja-JP" dirty="0"/>
              <a:t>1</a:t>
            </a:r>
            <a:r>
              <a:rPr kumimoji="1" lang="ja-JP" altLang="en-US" dirty="0"/>
              <a:t>」でない場合ホーム画面にリダイレクト</a:t>
            </a:r>
          </a:p>
        </p:txBody>
      </p:sp>
    </p:spTree>
    <p:extLst>
      <p:ext uri="{BB962C8B-B14F-4D97-AF65-F5344CB8AC3E}">
        <p14:creationId xmlns:p14="http://schemas.microsoft.com/office/powerpoint/2010/main" val="510112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6345D-08AA-3357-25D8-9260A9081935}"/>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23F93667-28C1-BB0C-B440-64309A775490}"/>
              </a:ext>
            </a:extLst>
          </p:cNvPr>
          <p:cNvSpPr>
            <a:spLocks noGrp="1"/>
          </p:cNvSpPr>
          <p:nvPr>
            <p:ph idx="1"/>
          </p:nvPr>
        </p:nvSpPr>
        <p:spPr/>
        <p:txBody>
          <a:bodyPr/>
          <a:lstStyle/>
          <a:p>
            <a:r>
              <a:rPr kumimoji="1" lang="ja-JP" altLang="en-US" dirty="0"/>
              <a:t>実行結果</a:t>
            </a:r>
            <a:r>
              <a:rPr kumimoji="1" lang="en-US" altLang="ja-JP" dirty="0"/>
              <a:t>(</a:t>
            </a:r>
            <a:r>
              <a:rPr kumimoji="1" lang="ja-JP" altLang="en-US" dirty="0"/>
              <a:t>ホーム画面アクセス時</a:t>
            </a:r>
            <a:r>
              <a:rPr kumimoji="1" lang="en-US" altLang="ja-JP" dirty="0"/>
              <a:t>)</a:t>
            </a:r>
            <a:endParaRPr kumimoji="1" lang="ja-JP" altLang="en-US" dirty="0"/>
          </a:p>
        </p:txBody>
      </p:sp>
      <p:pic>
        <p:nvPicPr>
          <p:cNvPr id="5" name="図 4">
            <a:extLst>
              <a:ext uri="{FF2B5EF4-FFF2-40B4-BE49-F238E27FC236}">
                <a16:creationId xmlns:a16="http://schemas.microsoft.com/office/drawing/2014/main" id="{4C572848-9E5B-298E-4669-64C5E99CF294}"/>
              </a:ext>
            </a:extLst>
          </p:cNvPr>
          <p:cNvPicPr>
            <a:picLocks noChangeAspect="1"/>
          </p:cNvPicPr>
          <p:nvPr/>
        </p:nvPicPr>
        <p:blipFill>
          <a:blip r:embed="rId3"/>
          <a:stretch>
            <a:fillRect/>
          </a:stretch>
        </p:blipFill>
        <p:spPr>
          <a:xfrm>
            <a:off x="838199" y="2270718"/>
            <a:ext cx="5240539" cy="1689031"/>
          </a:xfrm>
          <a:prstGeom prst="rect">
            <a:avLst/>
          </a:prstGeom>
          <a:ln>
            <a:solidFill>
              <a:schemeClr val="tx1"/>
            </a:solidFill>
          </a:ln>
        </p:spPr>
      </p:pic>
      <p:pic>
        <p:nvPicPr>
          <p:cNvPr id="7" name="図 6">
            <a:extLst>
              <a:ext uri="{FF2B5EF4-FFF2-40B4-BE49-F238E27FC236}">
                <a16:creationId xmlns:a16="http://schemas.microsoft.com/office/drawing/2014/main" id="{AB0A2F84-2B41-7D6B-5D94-E2FB482AA9EC}"/>
              </a:ext>
            </a:extLst>
          </p:cNvPr>
          <p:cNvPicPr>
            <a:picLocks noChangeAspect="1"/>
          </p:cNvPicPr>
          <p:nvPr/>
        </p:nvPicPr>
        <p:blipFill>
          <a:blip r:embed="rId4"/>
          <a:stretch>
            <a:fillRect/>
          </a:stretch>
        </p:blipFill>
        <p:spPr>
          <a:xfrm>
            <a:off x="6388210" y="2270718"/>
            <a:ext cx="5257800" cy="1521021"/>
          </a:xfrm>
          <a:prstGeom prst="rect">
            <a:avLst/>
          </a:prstGeom>
          <a:ln>
            <a:solidFill>
              <a:schemeClr val="tx1"/>
            </a:solidFill>
          </a:ln>
        </p:spPr>
      </p:pic>
      <p:sp>
        <p:nvSpPr>
          <p:cNvPr id="8" name="正方形/長方形 7">
            <a:extLst>
              <a:ext uri="{FF2B5EF4-FFF2-40B4-BE49-F238E27FC236}">
                <a16:creationId xmlns:a16="http://schemas.microsoft.com/office/drawing/2014/main" id="{DEFECA1C-2591-80FA-0A8E-BB65FEC25789}"/>
              </a:ext>
            </a:extLst>
          </p:cNvPr>
          <p:cNvSpPr/>
          <p:nvPr/>
        </p:nvSpPr>
        <p:spPr>
          <a:xfrm>
            <a:off x="838199" y="3031228"/>
            <a:ext cx="1086017" cy="2288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D3567AA-94AA-8C38-E989-C0FA9C097928}"/>
              </a:ext>
            </a:extLst>
          </p:cNvPr>
          <p:cNvSpPr txBox="1"/>
          <p:nvPr/>
        </p:nvSpPr>
        <p:spPr>
          <a:xfrm>
            <a:off x="2263269" y="4094686"/>
            <a:ext cx="2390398" cy="369332"/>
          </a:xfrm>
          <a:prstGeom prst="rect">
            <a:avLst/>
          </a:prstGeom>
          <a:noFill/>
        </p:spPr>
        <p:txBody>
          <a:bodyPr wrap="none" rtlCol="0">
            <a:spAutoFit/>
          </a:bodyPr>
          <a:lstStyle/>
          <a:p>
            <a:r>
              <a:rPr kumimoji="1" lang="ja-JP" altLang="en-US" dirty="0"/>
              <a:t>権限が「</a:t>
            </a:r>
            <a:r>
              <a:rPr kumimoji="1" lang="en-US" altLang="ja-JP" dirty="0"/>
              <a:t>1</a:t>
            </a:r>
            <a:r>
              <a:rPr kumimoji="1" lang="ja-JP" altLang="en-US" dirty="0"/>
              <a:t>」のユーザ</a:t>
            </a:r>
          </a:p>
        </p:txBody>
      </p:sp>
      <p:sp>
        <p:nvSpPr>
          <p:cNvPr id="12" name="テキスト ボックス 11">
            <a:extLst>
              <a:ext uri="{FF2B5EF4-FFF2-40B4-BE49-F238E27FC236}">
                <a16:creationId xmlns:a16="http://schemas.microsoft.com/office/drawing/2014/main" id="{A8E64E91-74E6-8FEB-43EF-4141E66E0E3F}"/>
              </a:ext>
            </a:extLst>
          </p:cNvPr>
          <p:cNvSpPr txBox="1"/>
          <p:nvPr/>
        </p:nvSpPr>
        <p:spPr>
          <a:xfrm>
            <a:off x="7591078" y="4094686"/>
            <a:ext cx="2852063" cy="369332"/>
          </a:xfrm>
          <a:prstGeom prst="rect">
            <a:avLst/>
          </a:prstGeom>
          <a:noFill/>
        </p:spPr>
        <p:txBody>
          <a:bodyPr wrap="none" rtlCol="0">
            <a:spAutoFit/>
          </a:bodyPr>
          <a:lstStyle/>
          <a:p>
            <a:r>
              <a:rPr kumimoji="1" lang="ja-JP" altLang="en-US" dirty="0"/>
              <a:t>権限が「</a:t>
            </a:r>
            <a:r>
              <a:rPr kumimoji="1" lang="en-US" altLang="ja-JP" dirty="0"/>
              <a:t>1</a:t>
            </a:r>
            <a:r>
              <a:rPr kumimoji="1" lang="ja-JP" altLang="en-US" dirty="0"/>
              <a:t>」でないユーザ</a:t>
            </a:r>
          </a:p>
        </p:txBody>
      </p:sp>
      <p:sp>
        <p:nvSpPr>
          <p:cNvPr id="13" name="テキスト ボックス 12">
            <a:extLst>
              <a:ext uri="{FF2B5EF4-FFF2-40B4-BE49-F238E27FC236}">
                <a16:creationId xmlns:a16="http://schemas.microsoft.com/office/drawing/2014/main" id="{989E3B5B-CB89-568B-FADF-79969A862443}"/>
              </a:ext>
            </a:extLst>
          </p:cNvPr>
          <p:cNvSpPr txBox="1"/>
          <p:nvPr/>
        </p:nvSpPr>
        <p:spPr>
          <a:xfrm>
            <a:off x="691763" y="5127873"/>
            <a:ext cx="11157221" cy="523220"/>
          </a:xfrm>
          <a:prstGeom prst="rect">
            <a:avLst/>
          </a:prstGeom>
          <a:noFill/>
        </p:spPr>
        <p:txBody>
          <a:bodyPr wrap="none" rtlCol="0">
            <a:spAutoFit/>
          </a:bodyPr>
          <a:lstStyle/>
          <a:p>
            <a:r>
              <a:rPr kumimoji="1" lang="ja-JP" altLang="en-US" sz="2800" dirty="0"/>
              <a:t>権限が「</a:t>
            </a:r>
            <a:r>
              <a:rPr kumimoji="1" lang="en-US" altLang="ja-JP" sz="2800" dirty="0"/>
              <a:t>1</a:t>
            </a:r>
            <a:r>
              <a:rPr kumimoji="1" lang="ja-JP" altLang="en-US" sz="2800" dirty="0"/>
              <a:t>」になっているユーザは「ユーザ情報一覧」が表示される</a:t>
            </a:r>
          </a:p>
        </p:txBody>
      </p:sp>
    </p:spTree>
    <p:extLst>
      <p:ext uri="{BB962C8B-B14F-4D97-AF65-F5344CB8AC3E}">
        <p14:creationId xmlns:p14="http://schemas.microsoft.com/office/powerpoint/2010/main" val="3285385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C68316-57A1-243A-C85F-230A4B050D8D}"/>
              </a:ext>
            </a:extLst>
          </p:cNvPr>
          <p:cNvSpPr>
            <a:spLocks noGrp="1"/>
          </p:cNvSpPr>
          <p:nvPr>
            <p:ph type="title"/>
          </p:nvPr>
        </p:nvSpPr>
        <p:spPr/>
        <p:txBody>
          <a:bodyPr/>
          <a:lstStyle/>
          <a:p>
            <a:r>
              <a:rPr kumimoji="1" lang="ja-JP" altLang="en-US" dirty="0"/>
              <a:t>アクセスできる情報の管理</a:t>
            </a:r>
          </a:p>
        </p:txBody>
      </p:sp>
      <p:sp>
        <p:nvSpPr>
          <p:cNvPr id="3" name="コンテンツ プレースホルダー 2">
            <a:extLst>
              <a:ext uri="{FF2B5EF4-FFF2-40B4-BE49-F238E27FC236}">
                <a16:creationId xmlns:a16="http://schemas.microsoft.com/office/drawing/2014/main" id="{F4651BB8-E55F-EF61-45C1-ACE1DF8463DC}"/>
              </a:ext>
            </a:extLst>
          </p:cNvPr>
          <p:cNvSpPr>
            <a:spLocks noGrp="1"/>
          </p:cNvSpPr>
          <p:nvPr>
            <p:ph idx="1"/>
          </p:nvPr>
        </p:nvSpPr>
        <p:spPr/>
        <p:txBody>
          <a:bodyPr/>
          <a:lstStyle/>
          <a:p>
            <a:r>
              <a:rPr kumimoji="1" lang="ja-JP" altLang="en-US" dirty="0"/>
              <a:t>実行結果</a:t>
            </a:r>
            <a:r>
              <a:rPr kumimoji="1" lang="en-US" altLang="ja-JP" dirty="0"/>
              <a:t>(</a:t>
            </a:r>
            <a:r>
              <a:rPr kumimoji="1" lang="ja-JP" altLang="en-US" dirty="0"/>
              <a:t>ユーザ情報一覧の表示</a:t>
            </a:r>
            <a:r>
              <a:rPr kumimoji="1" lang="en-US" altLang="ja-JP" dirty="0"/>
              <a:t>)</a:t>
            </a:r>
          </a:p>
          <a:p>
            <a:pPr marL="0" indent="0">
              <a:buNone/>
            </a:pPr>
            <a:endParaRPr kumimoji="1" lang="ja-JP" altLang="en-US" dirty="0"/>
          </a:p>
        </p:txBody>
      </p:sp>
      <p:pic>
        <p:nvPicPr>
          <p:cNvPr id="5" name="図 4">
            <a:extLst>
              <a:ext uri="{FF2B5EF4-FFF2-40B4-BE49-F238E27FC236}">
                <a16:creationId xmlns:a16="http://schemas.microsoft.com/office/drawing/2014/main" id="{32140696-60D0-3446-CE6A-14E54CE77DB4}"/>
              </a:ext>
            </a:extLst>
          </p:cNvPr>
          <p:cNvPicPr>
            <a:picLocks noChangeAspect="1"/>
          </p:cNvPicPr>
          <p:nvPr/>
        </p:nvPicPr>
        <p:blipFill>
          <a:blip r:embed="rId3"/>
          <a:stretch>
            <a:fillRect/>
          </a:stretch>
        </p:blipFill>
        <p:spPr>
          <a:xfrm>
            <a:off x="838200" y="2253200"/>
            <a:ext cx="5093551" cy="2274906"/>
          </a:xfrm>
          <a:prstGeom prst="rect">
            <a:avLst/>
          </a:prstGeom>
          <a:ln>
            <a:solidFill>
              <a:schemeClr val="tx1"/>
            </a:solidFill>
          </a:ln>
        </p:spPr>
      </p:pic>
      <p:pic>
        <p:nvPicPr>
          <p:cNvPr id="7" name="図 6">
            <a:extLst>
              <a:ext uri="{FF2B5EF4-FFF2-40B4-BE49-F238E27FC236}">
                <a16:creationId xmlns:a16="http://schemas.microsoft.com/office/drawing/2014/main" id="{2C5E6613-C9F6-14E1-B0BC-78451790A7E1}"/>
              </a:ext>
            </a:extLst>
          </p:cNvPr>
          <p:cNvPicPr>
            <a:picLocks noChangeAspect="1"/>
          </p:cNvPicPr>
          <p:nvPr/>
        </p:nvPicPr>
        <p:blipFill>
          <a:blip r:embed="rId4"/>
          <a:stretch>
            <a:fillRect/>
          </a:stretch>
        </p:blipFill>
        <p:spPr>
          <a:xfrm>
            <a:off x="6096000" y="2253200"/>
            <a:ext cx="5093551" cy="1550560"/>
          </a:xfrm>
          <a:prstGeom prst="rect">
            <a:avLst/>
          </a:prstGeom>
          <a:ln>
            <a:solidFill>
              <a:schemeClr val="tx1"/>
            </a:solidFill>
          </a:ln>
        </p:spPr>
      </p:pic>
      <p:sp>
        <p:nvSpPr>
          <p:cNvPr id="8" name="テキスト ボックス 7">
            <a:extLst>
              <a:ext uri="{FF2B5EF4-FFF2-40B4-BE49-F238E27FC236}">
                <a16:creationId xmlns:a16="http://schemas.microsoft.com/office/drawing/2014/main" id="{D901C6A1-FDD7-6BCC-67B2-5EF20D9173B8}"/>
              </a:ext>
            </a:extLst>
          </p:cNvPr>
          <p:cNvSpPr txBox="1"/>
          <p:nvPr/>
        </p:nvSpPr>
        <p:spPr>
          <a:xfrm>
            <a:off x="1430358" y="5445843"/>
            <a:ext cx="9002786" cy="954107"/>
          </a:xfrm>
          <a:prstGeom prst="rect">
            <a:avLst/>
          </a:prstGeom>
          <a:noFill/>
        </p:spPr>
        <p:txBody>
          <a:bodyPr wrap="none" rtlCol="0">
            <a:spAutoFit/>
          </a:bodyPr>
          <a:lstStyle/>
          <a:p>
            <a:r>
              <a:rPr kumimoji="1" lang="ja-JP" altLang="en-US" sz="2800" dirty="0"/>
              <a:t>権限が「</a:t>
            </a:r>
            <a:r>
              <a:rPr kumimoji="1" lang="en-US" altLang="ja-JP" sz="2800" dirty="0"/>
              <a:t>1</a:t>
            </a:r>
            <a:r>
              <a:rPr kumimoji="1" lang="ja-JP" altLang="en-US" sz="2800" dirty="0"/>
              <a:t>」のユーザはユーザ情報一覧を表示できるが</a:t>
            </a:r>
            <a:endParaRPr kumimoji="1" lang="en-US" altLang="ja-JP" sz="2800" dirty="0"/>
          </a:p>
          <a:p>
            <a:r>
              <a:rPr lang="ja-JP" altLang="en-US" sz="2800" dirty="0"/>
              <a:t>権限が「</a:t>
            </a:r>
            <a:r>
              <a:rPr lang="en-US" altLang="ja-JP" sz="2800" dirty="0"/>
              <a:t>1</a:t>
            </a:r>
            <a:r>
              <a:rPr lang="ja-JP" altLang="en-US" sz="2800" dirty="0"/>
              <a:t>」でないユーザはホームにリダイレクトする</a:t>
            </a:r>
            <a:endParaRPr kumimoji="1" lang="ja-JP" altLang="en-US" sz="2800" dirty="0"/>
          </a:p>
        </p:txBody>
      </p:sp>
      <p:sp>
        <p:nvSpPr>
          <p:cNvPr id="9" name="テキスト ボックス 8">
            <a:extLst>
              <a:ext uri="{FF2B5EF4-FFF2-40B4-BE49-F238E27FC236}">
                <a16:creationId xmlns:a16="http://schemas.microsoft.com/office/drawing/2014/main" id="{FE0BE252-6FD1-BAE2-8E3D-004AE08081A2}"/>
              </a:ext>
            </a:extLst>
          </p:cNvPr>
          <p:cNvSpPr txBox="1"/>
          <p:nvPr/>
        </p:nvSpPr>
        <p:spPr>
          <a:xfrm>
            <a:off x="2253272" y="4663043"/>
            <a:ext cx="2390398" cy="369332"/>
          </a:xfrm>
          <a:prstGeom prst="rect">
            <a:avLst/>
          </a:prstGeom>
          <a:noFill/>
        </p:spPr>
        <p:txBody>
          <a:bodyPr wrap="none" rtlCol="0">
            <a:spAutoFit/>
          </a:bodyPr>
          <a:lstStyle/>
          <a:p>
            <a:r>
              <a:rPr kumimoji="1" lang="ja-JP" altLang="en-US" dirty="0"/>
              <a:t>権限が「</a:t>
            </a:r>
            <a:r>
              <a:rPr kumimoji="1" lang="en-US" altLang="ja-JP" dirty="0"/>
              <a:t>1</a:t>
            </a:r>
            <a:r>
              <a:rPr kumimoji="1" lang="ja-JP" altLang="en-US" dirty="0"/>
              <a:t>」のユーザ</a:t>
            </a:r>
          </a:p>
        </p:txBody>
      </p:sp>
      <p:sp>
        <p:nvSpPr>
          <p:cNvPr id="10" name="テキスト ボックス 9">
            <a:extLst>
              <a:ext uri="{FF2B5EF4-FFF2-40B4-BE49-F238E27FC236}">
                <a16:creationId xmlns:a16="http://schemas.microsoft.com/office/drawing/2014/main" id="{6AE4A216-ACEF-D991-9296-0FB225AF05D5}"/>
              </a:ext>
            </a:extLst>
          </p:cNvPr>
          <p:cNvSpPr txBox="1"/>
          <p:nvPr/>
        </p:nvSpPr>
        <p:spPr>
          <a:xfrm>
            <a:off x="7581081" y="4663043"/>
            <a:ext cx="2852063" cy="369332"/>
          </a:xfrm>
          <a:prstGeom prst="rect">
            <a:avLst/>
          </a:prstGeom>
          <a:noFill/>
        </p:spPr>
        <p:txBody>
          <a:bodyPr wrap="none" rtlCol="0">
            <a:spAutoFit/>
          </a:bodyPr>
          <a:lstStyle/>
          <a:p>
            <a:r>
              <a:rPr kumimoji="1" lang="ja-JP" altLang="en-US" dirty="0"/>
              <a:t>権限が「</a:t>
            </a:r>
            <a:r>
              <a:rPr kumimoji="1" lang="en-US" altLang="ja-JP" dirty="0"/>
              <a:t>1</a:t>
            </a:r>
            <a:r>
              <a:rPr kumimoji="1" lang="ja-JP" altLang="en-US" dirty="0"/>
              <a:t>」でないユーザ</a:t>
            </a:r>
          </a:p>
        </p:txBody>
      </p:sp>
    </p:spTree>
    <p:extLst>
      <p:ext uri="{BB962C8B-B14F-4D97-AF65-F5344CB8AC3E}">
        <p14:creationId xmlns:p14="http://schemas.microsoft.com/office/powerpoint/2010/main" val="466921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B7BBB7-1C79-D1D8-68AA-D224657D8DFF}"/>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081F3145-FB5C-C89D-4CEC-018E88D32157}"/>
              </a:ext>
            </a:extLst>
          </p:cNvPr>
          <p:cNvSpPr>
            <a:spLocks noGrp="1"/>
          </p:cNvSpPr>
          <p:nvPr>
            <p:ph idx="1"/>
          </p:nvPr>
        </p:nvSpPr>
        <p:spPr/>
        <p:txBody>
          <a:bodyPr/>
          <a:lstStyle/>
          <a:p>
            <a:r>
              <a:rPr kumimoji="1" lang="ja-JP" altLang="en-US" dirty="0"/>
              <a:t>認証の種類は大まかに「知識」「所持品」「生体」「行動」</a:t>
            </a:r>
            <a:endParaRPr kumimoji="1" lang="en-US" altLang="ja-JP" dirty="0"/>
          </a:p>
          <a:p>
            <a:r>
              <a:rPr lang="ja-JP" altLang="en-US" dirty="0"/>
              <a:t>新規登録する時はパスワードをハッシュ関数で変換</a:t>
            </a:r>
            <a:endParaRPr lang="en-US" altLang="ja-JP" dirty="0"/>
          </a:p>
          <a:p>
            <a:r>
              <a:rPr kumimoji="1" lang="ja-JP" altLang="en-US" dirty="0"/>
              <a:t>ログインする時はパスワードをデータベースから取り出しハッシュ関数で認証</a:t>
            </a:r>
            <a:endParaRPr kumimoji="1" lang="en-US" altLang="ja-JP" dirty="0"/>
          </a:p>
          <a:p>
            <a:r>
              <a:rPr lang="ja-JP" altLang="en-US" dirty="0"/>
              <a:t>セッションにはセッション用クッキーを使用</a:t>
            </a:r>
            <a:endParaRPr kumimoji="1" lang="en-US" altLang="ja-JP" dirty="0"/>
          </a:p>
          <a:p>
            <a:r>
              <a:rPr lang="ja-JP" altLang="en-US" dirty="0"/>
              <a:t>セッションを用いることで</a:t>
            </a:r>
            <a:r>
              <a:rPr lang="en-US" altLang="ja-JP" dirty="0"/>
              <a:t>GET</a:t>
            </a:r>
            <a:r>
              <a:rPr lang="ja-JP" altLang="en-US" dirty="0"/>
              <a:t>や</a:t>
            </a:r>
            <a:r>
              <a:rPr lang="en-US" altLang="ja-JP" dirty="0"/>
              <a:t>POST</a:t>
            </a:r>
            <a:r>
              <a:rPr lang="ja-JP" altLang="en-US" dirty="0"/>
              <a:t>を使わなくてもデータを保持できる</a:t>
            </a:r>
            <a:endParaRPr lang="en-US" altLang="ja-JP" dirty="0"/>
          </a:p>
          <a:p>
            <a:r>
              <a:rPr kumimoji="1" lang="ja-JP" altLang="en-US" dirty="0"/>
              <a:t>セッションを用いることでアクセス情報の管理ができる</a:t>
            </a:r>
            <a:endParaRPr lang="en-US" altLang="ja-JP" dirty="0"/>
          </a:p>
          <a:p>
            <a:r>
              <a:rPr kumimoji="1" lang="en-US" altLang="ja-JP" dirty="0"/>
              <a:t>(</a:t>
            </a:r>
            <a:r>
              <a:rPr kumimoji="1" lang="ja-JP" altLang="en-US" dirty="0"/>
              <a:t>セッションで一つのセキュリティ対策ができる</a:t>
            </a:r>
            <a:r>
              <a:rPr kumimoji="1" lang="en-US" altLang="ja-JP" dirty="0"/>
              <a:t>)</a:t>
            </a:r>
          </a:p>
          <a:p>
            <a:endParaRPr kumimoji="1" lang="en-US" altLang="ja-JP" dirty="0"/>
          </a:p>
          <a:p>
            <a:endParaRPr kumimoji="1" lang="ja-JP" altLang="en-US" dirty="0"/>
          </a:p>
        </p:txBody>
      </p:sp>
    </p:spTree>
    <p:extLst>
      <p:ext uri="{BB962C8B-B14F-4D97-AF65-F5344CB8AC3E}">
        <p14:creationId xmlns:p14="http://schemas.microsoft.com/office/powerpoint/2010/main" val="233215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23077-921D-1B45-E688-3016FFCB1016}"/>
              </a:ext>
            </a:extLst>
          </p:cNvPr>
          <p:cNvSpPr>
            <a:spLocks noGrp="1"/>
          </p:cNvSpPr>
          <p:nvPr>
            <p:ph type="title"/>
          </p:nvPr>
        </p:nvSpPr>
        <p:spPr/>
        <p:txBody>
          <a:bodyPr/>
          <a:lstStyle/>
          <a:p>
            <a:r>
              <a:rPr kumimoji="1" lang="ja-JP" altLang="en-US" dirty="0"/>
              <a:t>認証について</a:t>
            </a:r>
          </a:p>
        </p:txBody>
      </p:sp>
      <p:sp>
        <p:nvSpPr>
          <p:cNvPr id="3" name="コンテンツ プレースホルダー 2">
            <a:extLst>
              <a:ext uri="{FF2B5EF4-FFF2-40B4-BE49-F238E27FC236}">
                <a16:creationId xmlns:a16="http://schemas.microsoft.com/office/drawing/2014/main" id="{A0687A8E-98F7-6B1D-1470-7B2AC137B193}"/>
              </a:ext>
            </a:extLst>
          </p:cNvPr>
          <p:cNvSpPr>
            <a:spLocks noGrp="1"/>
          </p:cNvSpPr>
          <p:nvPr>
            <p:ph idx="1"/>
          </p:nvPr>
        </p:nvSpPr>
        <p:spPr/>
        <p:txBody>
          <a:bodyPr>
            <a:normAutofit lnSpcReduction="10000"/>
          </a:bodyPr>
          <a:lstStyle/>
          <a:p>
            <a:r>
              <a:rPr kumimoji="1" lang="ja-JP" altLang="en-US" dirty="0"/>
              <a:t>認証の種類</a:t>
            </a:r>
            <a:endParaRPr kumimoji="1" lang="en-US" altLang="ja-JP" dirty="0"/>
          </a:p>
          <a:p>
            <a:pPr>
              <a:buFont typeface="Wingdings" panose="05000000000000000000" pitchFamily="2" charset="2"/>
              <a:buChar char="Ø"/>
            </a:pPr>
            <a:r>
              <a:rPr lang="ja-JP" altLang="en-US" dirty="0"/>
              <a:t>知識</a:t>
            </a:r>
            <a:endParaRPr lang="en-US" altLang="ja-JP" dirty="0"/>
          </a:p>
          <a:p>
            <a:pPr marL="0" indent="0">
              <a:buNone/>
            </a:pPr>
            <a:r>
              <a:rPr lang="ja-JP" altLang="en-US" dirty="0"/>
              <a:t>　→パスワード・ユーザ</a:t>
            </a:r>
            <a:r>
              <a:rPr lang="en-US" altLang="ja-JP" dirty="0"/>
              <a:t>ID</a:t>
            </a:r>
            <a:r>
              <a:rPr lang="ja-JP" altLang="en-US" dirty="0"/>
              <a:t>など</a:t>
            </a:r>
            <a:endParaRPr lang="en-US" altLang="ja-JP" dirty="0"/>
          </a:p>
          <a:p>
            <a:pPr>
              <a:buFont typeface="Wingdings" panose="05000000000000000000" pitchFamily="2" charset="2"/>
              <a:buChar char="Ø"/>
            </a:pPr>
            <a:r>
              <a:rPr kumimoji="1" lang="ja-JP" altLang="en-US" dirty="0"/>
              <a:t>所持品</a:t>
            </a:r>
            <a:endParaRPr kumimoji="1" lang="en-US" altLang="ja-JP" dirty="0"/>
          </a:p>
          <a:p>
            <a:pPr marL="0" indent="0">
              <a:buNone/>
            </a:pPr>
            <a:r>
              <a:rPr lang="ja-JP" altLang="en-US" dirty="0"/>
              <a:t>　→電磁気カード・ワンタイムパスワードなど</a:t>
            </a:r>
            <a:endParaRPr kumimoji="1" lang="en-US" altLang="ja-JP" dirty="0"/>
          </a:p>
          <a:p>
            <a:pPr>
              <a:buFont typeface="Wingdings" panose="05000000000000000000" pitchFamily="2" charset="2"/>
              <a:buChar char="Ø"/>
            </a:pPr>
            <a:r>
              <a:rPr lang="ja-JP" altLang="en-US" dirty="0"/>
              <a:t>生体</a:t>
            </a:r>
            <a:endParaRPr lang="en-US" altLang="ja-JP" dirty="0"/>
          </a:p>
          <a:p>
            <a:pPr marL="0" indent="0">
              <a:buNone/>
            </a:pPr>
            <a:r>
              <a:rPr lang="ja-JP" altLang="en-US" dirty="0"/>
              <a:t>　→指紋・静脈・虹彩・顔など</a:t>
            </a:r>
            <a:endParaRPr lang="en-US" altLang="ja-JP" dirty="0"/>
          </a:p>
          <a:p>
            <a:pPr>
              <a:buFont typeface="Wingdings" panose="05000000000000000000" pitchFamily="2" charset="2"/>
              <a:buChar char="Ø"/>
            </a:pPr>
            <a:r>
              <a:rPr kumimoji="1" lang="ja-JP" altLang="en-US" dirty="0"/>
              <a:t>行動</a:t>
            </a:r>
            <a:endParaRPr kumimoji="1" lang="en-US" altLang="ja-JP" dirty="0"/>
          </a:p>
          <a:p>
            <a:pPr marL="0" indent="0">
              <a:buNone/>
            </a:pPr>
            <a:r>
              <a:rPr lang="ja-JP" altLang="en-US" dirty="0"/>
              <a:t>　→筆跡</a:t>
            </a:r>
            <a:r>
              <a:rPr lang="en-US" altLang="ja-JP" dirty="0"/>
              <a:t>(</a:t>
            </a:r>
            <a:r>
              <a:rPr lang="ja-JP" altLang="en-US" dirty="0"/>
              <a:t>署名</a:t>
            </a:r>
            <a:r>
              <a:rPr lang="en-US" altLang="ja-JP" dirty="0"/>
              <a:t>)</a:t>
            </a:r>
            <a:r>
              <a:rPr lang="ja-JP" altLang="en-US" dirty="0"/>
              <a:t>・歩き方・声紋など</a:t>
            </a:r>
            <a:endParaRPr kumimoji="1" lang="ja-JP" altLang="en-US" dirty="0"/>
          </a:p>
        </p:txBody>
      </p:sp>
    </p:spTree>
    <p:extLst>
      <p:ext uri="{BB962C8B-B14F-4D97-AF65-F5344CB8AC3E}">
        <p14:creationId xmlns:p14="http://schemas.microsoft.com/office/powerpoint/2010/main" val="7506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E49E74-0BB2-C2E6-D5B8-AA1E4C329EBA}"/>
              </a:ext>
            </a:extLst>
          </p:cNvPr>
          <p:cNvSpPr>
            <a:spLocks noGrp="1"/>
          </p:cNvSpPr>
          <p:nvPr>
            <p:ph type="title"/>
          </p:nvPr>
        </p:nvSpPr>
        <p:spPr/>
        <p:txBody>
          <a:bodyPr/>
          <a:lstStyle/>
          <a:p>
            <a:r>
              <a:rPr kumimoji="1" lang="ja-JP" altLang="en-US" dirty="0"/>
              <a:t>パスワードを用いた認証</a:t>
            </a:r>
          </a:p>
        </p:txBody>
      </p:sp>
      <p:sp>
        <p:nvSpPr>
          <p:cNvPr id="3" name="コンテンツ プレースホルダー 2">
            <a:extLst>
              <a:ext uri="{FF2B5EF4-FFF2-40B4-BE49-F238E27FC236}">
                <a16:creationId xmlns:a16="http://schemas.microsoft.com/office/drawing/2014/main" id="{1FA0AA79-6941-2C86-2007-C7ED7D8371F8}"/>
              </a:ext>
            </a:extLst>
          </p:cNvPr>
          <p:cNvSpPr>
            <a:spLocks noGrp="1"/>
          </p:cNvSpPr>
          <p:nvPr>
            <p:ph idx="1"/>
          </p:nvPr>
        </p:nvSpPr>
        <p:spPr/>
        <p:txBody>
          <a:bodyPr/>
          <a:lstStyle/>
          <a:p>
            <a:r>
              <a:rPr kumimoji="1" lang="ja-JP" altLang="en-US" dirty="0"/>
              <a:t>ユーザ情報の追加の知識</a:t>
            </a:r>
            <a:endParaRPr kumimoji="1" lang="en-US" altLang="ja-JP" dirty="0"/>
          </a:p>
          <a:p>
            <a:pPr marL="0" indent="0">
              <a:buNone/>
            </a:pPr>
            <a:r>
              <a:rPr lang="ja-JP" altLang="en-US" dirty="0"/>
              <a:t>ログイン認証は一要素認証である場合、</a:t>
            </a:r>
            <a:r>
              <a:rPr lang="en-US" altLang="ja-JP" dirty="0"/>
              <a:t>ID</a:t>
            </a:r>
            <a:r>
              <a:rPr lang="ja-JP" altLang="en-US" dirty="0"/>
              <a:t>とパスワードを用いて認証を行う。</a:t>
            </a:r>
            <a:endParaRPr lang="en-US" altLang="ja-JP" dirty="0"/>
          </a:p>
          <a:p>
            <a:pPr marL="0" indent="0">
              <a:buNone/>
            </a:pPr>
            <a:endParaRPr kumimoji="1" lang="en-US" altLang="ja-JP" dirty="0"/>
          </a:p>
          <a:p>
            <a:pPr marL="0" indent="0">
              <a:buNone/>
            </a:pPr>
            <a:r>
              <a:rPr lang="en-US" altLang="ja-JP" dirty="0"/>
              <a:t>ID</a:t>
            </a:r>
            <a:r>
              <a:rPr lang="ja-JP" altLang="en-US" dirty="0"/>
              <a:t>は重複をしてはいけない事からメールアドレスを</a:t>
            </a:r>
            <a:r>
              <a:rPr lang="en-US" altLang="ja-JP" dirty="0"/>
              <a:t>ID</a:t>
            </a:r>
            <a:r>
              <a:rPr lang="ja-JP" altLang="en-US" dirty="0"/>
              <a:t>として代用されることも多い</a:t>
            </a:r>
            <a:endParaRPr lang="en-US" altLang="ja-JP" dirty="0"/>
          </a:p>
          <a:p>
            <a:pPr marL="0" indent="0">
              <a:buNone/>
            </a:pPr>
            <a:r>
              <a:rPr kumimoji="1" lang="ja-JP" altLang="en-US" dirty="0"/>
              <a:t>→ユーザ情報を登録する時に</a:t>
            </a:r>
            <a:r>
              <a:rPr kumimoji="1" lang="en-US" altLang="ja-JP" dirty="0"/>
              <a:t>ID</a:t>
            </a:r>
            <a:r>
              <a:rPr kumimoji="1" lang="ja-JP" altLang="en-US" dirty="0"/>
              <a:t>が既に存在する場合やり直し</a:t>
            </a:r>
          </a:p>
        </p:txBody>
      </p:sp>
    </p:spTree>
    <p:extLst>
      <p:ext uri="{BB962C8B-B14F-4D97-AF65-F5344CB8AC3E}">
        <p14:creationId xmlns:p14="http://schemas.microsoft.com/office/powerpoint/2010/main" val="213116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BC650-1C6A-32DD-DDF5-1B10E1A9633E}"/>
              </a:ext>
            </a:extLst>
          </p:cNvPr>
          <p:cNvSpPr>
            <a:spLocks noGrp="1"/>
          </p:cNvSpPr>
          <p:nvPr>
            <p:ph type="title"/>
          </p:nvPr>
        </p:nvSpPr>
        <p:spPr/>
        <p:txBody>
          <a:bodyPr/>
          <a:lstStyle/>
          <a:p>
            <a:r>
              <a:rPr kumimoji="1" lang="ja-JP" altLang="en-US" dirty="0"/>
              <a:t>パスワードを用いた認証</a:t>
            </a:r>
          </a:p>
        </p:txBody>
      </p:sp>
      <p:sp>
        <p:nvSpPr>
          <p:cNvPr id="3" name="コンテンツ プレースホルダー 2">
            <a:extLst>
              <a:ext uri="{FF2B5EF4-FFF2-40B4-BE49-F238E27FC236}">
                <a16:creationId xmlns:a16="http://schemas.microsoft.com/office/drawing/2014/main" id="{42F564B4-7A59-51C1-1D13-426632260588}"/>
              </a:ext>
            </a:extLst>
          </p:cNvPr>
          <p:cNvSpPr>
            <a:spLocks noGrp="1"/>
          </p:cNvSpPr>
          <p:nvPr>
            <p:ph idx="1"/>
          </p:nvPr>
        </p:nvSpPr>
        <p:spPr/>
        <p:txBody>
          <a:bodyPr>
            <a:normAutofit/>
          </a:bodyPr>
          <a:lstStyle/>
          <a:p>
            <a:r>
              <a:rPr lang="ja-JP" altLang="en-US" dirty="0"/>
              <a:t>パスワードの扱い</a:t>
            </a:r>
            <a:endParaRPr kumimoji="1" lang="en-US" altLang="ja-JP" dirty="0"/>
          </a:p>
          <a:p>
            <a:pPr marL="0" indent="0">
              <a:buNone/>
            </a:pPr>
            <a:r>
              <a:rPr lang="ja-JP" altLang="en-US" dirty="0"/>
              <a:t>パスワードをデータベースに挿入するときはハッシュ関数を用いる。</a:t>
            </a:r>
            <a:endParaRPr lang="en-US" altLang="ja-JP" dirty="0"/>
          </a:p>
          <a:p>
            <a:pPr marL="0" indent="0">
              <a:buNone/>
            </a:pPr>
            <a:endParaRPr kumimoji="1" lang="en-US" altLang="ja-JP" dirty="0"/>
          </a:p>
          <a:p>
            <a:pPr marL="0" indent="0">
              <a:buNone/>
            </a:pPr>
            <a:r>
              <a:rPr lang="ja-JP" altLang="en-US" dirty="0"/>
              <a:t>理由としてはハッシュ関数を用いて文字列を変換した時に元の文字列に再変換ができないためデータベースが漏洩してもパスワードが第三者に解読できないため。</a:t>
            </a:r>
            <a:endParaRPr kumimoji="1" lang="ja-JP" altLang="en-US" dirty="0"/>
          </a:p>
        </p:txBody>
      </p:sp>
    </p:spTree>
    <p:extLst>
      <p:ext uri="{BB962C8B-B14F-4D97-AF65-F5344CB8AC3E}">
        <p14:creationId xmlns:p14="http://schemas.microsoft.com/office/powerpoint/2010/main" val="365062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C68ABC-A345-4F7B-20F5-68D3B55D1B36}"/>
              </a:ext>
            </a:extLst>
          </p:cNvPr>
          <p:cNvSpPr>
            <a:spLocks noGrp="1"/>
          </p:cNvSpPr>
          <p:nvPr>
            <p:ph type="title"/>
          </p:nvPr>
        </p:nvSpPr>
        <p:spPr/>
        <p:txBody>
          <a:bodyPr/>
          <a:lstStyle/>
          <a:p>
            <a:r>
              <a:rPr kumimoji="1" lang="ja-JP" altLang="en-US" dirty="0"/>
              <a:t>パスワードを用いた認証</a:t>
            </a:r>
          </a:p>
        </p:txBody>
      </p:sp>
      <p:sp>
        <p:nvSpPr>
          <p:cNvPr id="3" name="コンテンツ プレースホルダー 2">
            <a:extLst>
              <a:ext uri="{FF2B5EF4-FFF2-40B4-BE49-F238E27FC236}">
                <a16:creationId xmlns:a16="http://schemas.microsoft.com/office/drawing/2014/main" id="{7703FCB1-5E49-8E63-3591-9C9183409913}"/>
              </a:ext>
            </a:extLst>
          </p:cNvPr>
          <p:cNvSpPr>
            <a:spLocks noGrp="1"/>
          </p:cNvSpPr>
          <p:nvPr>
            <p:ph idx="1"/>
          </p:nvPr>
        </p:nvSpPr>
        <p:spPr/>
        <p:txBody>
          <a:bodyPr/>
          <a:lstStyle/>
          <a:p>
            <a:r>
              <a:rPr lang="ja-JP" altLang="en-US" dirty="0"/>
              <a:t>パスワードの扱い</a:t>
            </a:r>
            <a:endParaRPr kumimoji="1" lang="en-US" altLang="ja-JP" dirty="0"/>
          </a:p>
          <a:p>
            <a:pPr marL="0" indent="0">
              <a:buNone/>
            </a:pPr>
            <a:r>
              <a:rPr lang="ja-JP" altLang="en-US" dirty="0"/>
              <a:t>ハッシュ関数は以下のように実装する</a:t>
            </a:r>
            <a:endParaRPr kumimoji="1" lang="ja-JP" altLang="en-US" dirty="0"/>
          </a:p>
        </p:txBody>
      </p:sp>
      <p:pic>
        <p:nvPicPr>
          <p:cNvPr id="5" name="図 4">
            <a:extLst>
              <a:ext uri="{FF2B5EF4-FFF2-40B4-BE49-F238E27FC236}">
                <a16:creationId xmlns:a16="http://schemas.microsoft.com/office/drawing/2014/main" id="{D000D20C-F14E-1B2D-6D87-DE5A179BF1AB}"/>
              </a:ext>
            </a:extLst>
          </p:cNvPr>
          <p:cNvPicPr>
            <a:picLocks noChangeAspect="1"/>
          </p:cNvPicPr>
          <p:nvPr/>
        </p:nvPicPr>
        <p:blipFill>
          <a:blip r:embed="rId3"/>
          <a:stretch>
            <a:fillRect/>
          </a:stretch>
        </p:blipFill>
        <p:spPr>
          <a:xfrm>
            <a:off x="838200" y="2837097"/>
            <a:ext cx="6810955" cy="1214413"/>
          </a:xfrm>
          <a:prstGeom prst="rect">
            <a:avLst/>
          </a:prstGeom>
        </p:spPr>
      </p:pic>
      <p:pic>
        <p:nvPicPr>
          <p:cNvPr id="7" name="図 6">
            <a:extLst>
              <a:ext uri="{FF2B5EF4-FFF2-40B4-BE49-F238E27FC236}">
                <a16:creationId xmlns:a16="http://schemas.microsoft.com/office/drawing/2014/main" id="{9800D39A-712F-E17C-43D5-E4AB09CD54CC}"/>
              </a:ext>
            </a:extLst>
          </p:cNvPr>
          <p:cNvPicPr>
            <a:picLocks noChangeAspect="1"/>
          </p:cNvPicPr>
          <p:nvPr/>
        </p:nvPicPr>
        <p:blipFill>
          <a:blip r:embed="rId4"/>
          <a:stretch>
            <a:fillRect/>
          </a:stretch>
        </p:blipFill>
        <p:spPr>
          <a:xfrm>
            <a:off x="838200" y="5200153"/>
            <a:ext cx="6810955" cy="769507"/>
          </a:xfrm>
          <a:prstGeom prst="rect">
            <a:avLst/>
          </a:prstGeom>
        </p:spPr>
      </p:pic>
      <p:cxnSp>
        <p:nvCxnSpPr>
          <p:cNvPr id="9" name="直線矢印コネクタ 8">
            <a:extLst>
              <a:ext uri="{FF2B5EF4-FFF2-40B4-BE49-F238E27FC236}">
                <a16:creationId xmlns:a16="http://schemas.microsoft.com/office/drawing/2014/main" id="{A9160DCC-2F16-AD17-DE9C-C6A71BABBF59}"/>
              </a:ext>
            </a:extLst>
          </p:cNvPr>
          <p:cNvCxnSpPr>
            <a:cxnSpLocks/>
            <a:stCxn id="5" idx="2"/>
            <a:endCxn id="7" idx="0"/>
          </p:cNvCxnSpPr>
          <p:nvPr/>
        </p:nvCxnSpPr>
        <p:spPr>
          <a:xfrm>
            <a:off x="4243678" y="4051510"/>
            <a:ext cx="0" cy="11486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48278BBF-2E55-3920-9B5E-3CA924C7557E}"/>
              </a:ext>
            </a:extLst>
          </p:cNvPr>
          <p:cNvSpPr txBox="1"/>
          <p:nvPr/>
        </p:nvSpPr>
        <p:spPr>
          <a:xfrm>
            <a:off x="7744570" y="2837097"/>
            <a:ext cx="3474028" cy="1200329"/>
          </a:xfrm>
          <a:prstGeom prst="rect">
            <a:avLst/>
          </a:prstGeom>
          <a:noFill/>
        </p:spPr>
        <p:txBody>
          <a:bodyPr wrap="none" rtlCol="0">
            <a:spAutoFit/>
          </a:bodyPr>
          <a:lstStyle/>
          <a:p>
            <a:r>
              <a:rPr kumimoji="1" lang="ja-JP" altLang="en-US" dirty="0"/>
              <a:t>ハッシュ関数のライブラリ</a:t>
            </a:r>
            <a:endParaRPr kumimoji="1" lang="en-US" altLang="ja-JP" dirty="0"/>
          </a:p>
          <a:p>
            <a:endParaRPr lang="en-US" altLang="ja-JP" dirty="0"/>
          </a:p>
          <a:p>
            <a:endParaRPr kumimoji="1" lang="en-US" altLang="ja-JP" dirty="0"/>
          </a:p>
          <a:p>
            <a:r>
              <a:rPr lang="ja-JP" altLang="en-US" dirty="0"/>
              <a:t>ハッシュ化した「</a:t>
            </a:r>
            <a:r>
              <a:rPr lang="en-US" altLang="ja-JP" dirty="0" err="1"/>
              <a:t>hoge</a:t>
            </a:r>
            <a:r>
              <a:rPr lang="ja-JP" altLang="en-US" dirty="0"/>
              <a:t>」を出力</a:t>
            </a:r>
            <a:endParaRPr kumimoji="1" lang="ja-JP" altLang="en-US" dirty="0"/>
          </a:p>
        </p:txBody>
      </p:sp>
      <p:sp>
        <p:nvSpPr>
          <p:cNvPr id="12" name="テキスト ボックス 11">
            <a:extLst>
              <a:ext uri="{FF2B5EF4-FFF2-40B4-BE49-F238E27FC236}">
                <a16:creationId xmlns:a16="http://schemas.microsoft.com/office/drawing/2014/main" id="{1A8E2BCE-0A10-5837-96F5-657F5482DE0D}"/>
              </a:ext>
            </a:extLst>
          </p:cNvPr>
          <p:cNvSpPr txBox="1"/>
          <p:nvPr/>
        </p:nvSpPr>
        <p:spPr>
          <a:xfrm>
            <a:off x="7744570" y="5400240"/>
            <a:ext cx="3012363" cy="369332"/>
          </a:xfrm>
          <a:prstGeom prst="rect">
            <a:avLst/>
          </a:prstGeom>
          <a:noFill/>
        </p:spPr>
        <p:txBody>
          <a:bodyPr wrap="none" rtlCol="0">
            <a:spAutoFit/>
          </a:bodyPr>
          <a:lstStyle/>
          <a:p>
            <a:r>
              <a:rPr kumimoji="1" lang="ja-JP" altLang="en-US" dirty="0"/>
              <a:t>ハッシュ化された「</a:t>
            </a:r>
            <a:r>
              <a:rPr kumimoji="1" lang="en-US" altLang="ja-JP" dirty="0" err="1"/>
              <a:t>hoge</a:t>
            </a:r>
            <a:r>
              <a:rPr kumimoji="1" lang="ja-JP" altLang="en-US" dirty="0"/>
              <a:t>」</a:t>
            </a:r>
          </a:p>
        </p:txBody>
      </p:sp>
      <p:sp>
        <p:nvSpPr>
          <p:cNvPr id="13" name="テキスト ボックス 12">
            <a:extLst>
              <a:ext uri="{FF2B5EF4-FFF2-40B4-BE49-F238E27FC236}">
                <a16:creationId xmlns:a16="http://schemas.microsoft.com/office/drawing/2014/main" id="{BAC5FE4C-7653-AA01-971A-078CECCC45BD}"/>
              </a:ext>
            </a:extLst>
          </p:cNvPr>
          <p:cNvSpPr txBox="1"/>
          <p:nvPr/>
        </p:nvSpPr>
        <p:spPr>
          <a:xfrm>
            <a:off x="4376757" y="4508389"/>
            <a:ext cx="1569660" cy="369332"/>
          </a:xfrm>
          <a:prstGeom prst="rect">
            <a:avLst/>
          </a:prstGeom>
          <a:noFill/>
        </p:spPr>
        <p:txBody>
          <a:bodyPr wrap="none" rtlCol="0">
            <a:spAutoFit/>
          </a:bodyPr>
          <a:lstStyle/>
          <a:p>
            <a:r>
              <a:rPr kumimoji="1" lang="ja-JP" altLang="en-US" dirty="0"/>
              <a:t>実行して出力</a:t>
            </a:r>
          </a:p>
        </p:txBody>
      </p:sp>
    </p:spTree>
    <p:extLst>
      <p:ext uri="{BB962C8B-B14F-4D97-AF65-F5344CB8AC3E}">
        <p14:creationId xmlns:p14="http://schemas.microsoft.com/office/powerpoint/2010/main" val="346685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BCC81-0B79-A5C8-00A0-AF22896D1B44}"/>
              </a:ext>
            </a:extLst>
          </p:cNvPr>
          <p:cNvSpPr>
            <a:spLocks noGrp="1"/>
          </p:cNvSpPr>
          <p:nvPr>
            <p:ph type="title"/>
          </p:nvPr>
        </p:nvSpPr>
        <p:spPr/>
        <p:txBody>
          <a:bodyPr/>
          <a:lstStyle/>
          <a:p>
            <a:r>
              <a:rPr kumimoji="1" lang="ja-JP" altLang="en-US" dirty="0"/>
              <a:t>パスワードを用いた認証</a:t>
            </a:r>
          </a:p>
        </p:txBody>
      </p:sp>
      <p:sp>
        <p:nvSpPr>
          <p:cNvPr id="3" name="コンテンツ プレースホルダー 2">
            <a:extLst>
              <a:ext uri="{FF2B5EF4-FFF2-40B4-BE49-F238E27FC236}">
                <a16:creationId xmlns:a16="http://schemas.microsoft.com/office/drawing/2014/main" id="{D47BCFF6-C8B0-A86A-0C43-288BDD8E56FA}"/>
              </a:ext>
            </a:extLst>
          </p:cNvPr>
          <p:cNvSpPr>
            <a:spLocks noGrp="1"/>
          </p:cNvSpPr>
          <p:nvPr>
            <p:ph idx="1"/>
          </p:nvPr>
        </p:nvSpPr>
        <p:spPr/>
        <p:txBody>
          <a:bodyPr/>
          <a:lstStyle/>
          <a:p>
            <a:r>
              <a:rPr kumimoji="1" lang="ja-JP" altLang="en-US" dirty="0"/>
              <a:t>パスワードの照合</a:t>
            </a:r>
            <a:endParaRPr kumimoji="1" lang="en-US" altLang="ja-JP" dirty="0"/>
          </a:p>
          <a:p>
            <a:pPr marL="0" indent="0">
              <a:buNone/>
            </a:pPr>
            <a:r>
              <a:rPr kumimoji="1" lang="ja-JP" altLang="en-US" dirty="0"/>
              <a:t>照合を行う場合はハッシュ化されたパスワードにハッシュ化されていない平文に専用の関数を用いて照合する</a:t>
            </a:r>
          </a:p>
        </p:txBody>
      </p:sp>
      <p:pic>
        <p:nvPicPr>
          <p:cNvPr id="7" name="図 6">
            <a:extLst>
              <a:ext uri="{FF2B5EF4-FFF2-40B4-BE49-F238E27FC236}">
                <a16:creationId xmlns:a16="http://schemas.microsoft.com/office/drawing/2014/main" id="{B858F3A9-4ECC-348F-E7A3-552BF92C1AB4}"/>
              </a:ext>
            </a:extLst>
          </p:cNvPr>
          <p:cNvPicPr>
            <a:picLocks noChangeAspect="1"/>
          </p:cNvPicPr>
          <p:nvPr/>
        </p:nvPicPr>
        <p:blipFill>
          <a:blip r:embed="rId3"/>
          <a:stretch>
            <a:fillRect/>
          </a:stretch>
        </p:blipFill>
        <p:spPr>
          <a:xfrm>
            <a:off x="838201" y="3170238"/>
            <a:ext cx="6834082" cy="2006061"/>
          </a:xfrm>
          <a:prstGeom prst="rect">
            <a:avLst/>
          </a:prstGeom>
        </p:spPr>
      </p:pic>
      <p:pic>
        <p:nvPicPr>
          <p:cNvPr id="9" name="図 8">
            <a:extLst>
              <a:ext uri="{FF2B5EF4-FFF2-40B4-BE49-F238E27FC236}">
                <a16:creationId xmlns:a16="http://schemas.microsoft.com/office/drawing/2014/main" id="{D3E82810-3CFA-31B7-0A81-2B1BBB703A1D}"/>
              </a:ext>
            </a:extLst>
          </p:cNvPr>
          <p:cNvPicPr>
            <a:picLocks noChangeAspect="1"/>
          </p:cNvPicPr>
          <p:nvPr/>
        </p:nvPicPr>
        <p:blipFill>
          <a:blip r:embed="rId4"/>
          <a:stretch>
            <a:fillRect/>
          </a:stretch>
        </p:blipFill>
        <p:spPr>
          <a:xfrm>
            <a:off x="838199" y="5938805"/>
            <a:ext cx="876422" cy="476316"/>
          </a:xfrm>
          <a:prstGeom prst="rect">
            <a:avLst/>
          </a:prstGeom>
        </p:spPr>
      </p:pic>
      <p:sp>
        <p:nvSpPr>
          <p:cNvPr id="10" name="テキスト ボックス 9">
            <a:extLst>
              <a:ext uri="{FF2B5EF4-FFF2-40B4-BE49-F238E27FC236}">
                <a16:creationId xmlns:a16="http://schemas.microsoft.com/office/drawing/2014/main" id="{BDD87ADA-EEA3-5708-6FE4-B295FCD26DE7}"/>
              </a:ext>
            </a:extLst>
          </p:cNvPr>
          <p:cNvSpPr txBox="1"/>
          <p:nvPr/>
        </p:nvSpPr>
        <p:spPr>
          <a:xfrm>
            <a:off x="1714621" y="5992297"/>
            <a:ext cx="3342582" cy="369332"/>
          </a:xfrm>
          <a:prstGeom prst="rect">
            <a:avLst/>
          </a:prstGeom>
          <a:noFill/>
        </p:spPr>
        <p:txBody>
          <a:bodyPr wrap="none" rtlCol="0">
            <a:spAutoFit/>
          </a:bodyPr>
          <a:lstStyle/>
          <a:p>
            <a:r>
              <a:rPr lang="en-US" altLang="ja-JP" dirty="0" err="1"/>
              <a:t>c</a:t>
            </a:r>
            <a:r>
              <a:rPr kumimoji="1" lang="en-US" altLang="ja-JP" dirty="0" err="1"/>
              <a:t>ph</a:t>
            </a:r>
            <a:r>
              <a:rPr kumimoji="1" lang="ja-JP" altLang="en-US" dirty="0"/>
              <a:t>関数を用いて照合した結果</a:t>
            </a:r>
          </a:p>
        </p:txBody>
      </p:sp>
      <p:cxnSp>
        <p:nvCxnSpPr>
          <p:cNvPr id="12" name="直線矢印コネクタ 11">
            <a:extLst>
              <a:ext uri="{FF2B5EF4-FFF2-40B4-BE49-F238E27FC236}">
                <a16:creationId xmlns:a16="http://schemas.microsoft.com/office/drawing/2014/main" id="{43F486C4-AD04-561F-DD1E-4480BB251139}"/>
              </a:ext>
            </a:extLst>
          </p:cNvPr>
          <p:cNvCxnSpPr>
            <a:cxnSpLocks/>
            <a:endCxn id="9" idx="0"/>
          </p:cNvCxnSpPr>
          <p:nvPr/>
        </p:nvCxnSpPr>
        <p:spPr>
          <a:xfrm>
            <a:off x="1276410" y="5176299"/>
            <a:ext cx="0" cy="7625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99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線矢印コネクタ 12">
            <a:extLst>
              <a:ext uri="{FF2B5EF4-FFF2-40B4-BE49-F238E27FC236}">
                <a16:creationId xmlns:a16="http://schemas.microsoft.com/office/drawing/2014/main" id="{1818BCFE-AF69-B367-3627-F6264E260A86}"/>
              </a:ext>
            </a:extLst>
          </p:cNvPr>
          <p:cNvCxnSpPr>
            <a:stCxn id="4" idx="4"/>
            <a:endCxn id="5" idx="0"/>
          </p:cNvCxnSpPr>
          <p:nvPr/>
        </p:nvCxnSpPr>
        <p:spPr>
          <a:xfrm flipH="1">
            <a:off x="3775274" y="3196189"/>
            <a:ext cx="1596" cy="27817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70976D1-0B1F-FBF3-2331-A91D3E57007A}"/>
              </a:ext>
            </a:extLst>
          </p:cNvPr>
          <p:cNvSpPr>
            <a:spLocks noGrp="1"/>
          </p:cNvSpPr>
          <p:nvPr>
            <p:ph type="title"/>
          </p:nvPr>
        </p:nvSpPr>
        <p:spPr/>
        <p:txBody>
          <a:bodyPr/>
          <a:lstStyle/>
          <a:p>
            <a:r>
              <a:rPr kumimoji="1" lang="ja-JP" altLang="en-US" dirty="0"/>
              <a:t>パスワードを用いた認証</a:t>
            </a:r>
          </a:p>
        </p:txBody>
      </p:sp>
      <p:sp>
        <p:nvSpPr>
          <p:cNvPr id="3" name="コンテンツ プレースホルダー 2">
            <a:extLst>
              <a:ext uri="{FF2B5EF4-FFF2-40B4-BE49-F238E27FC236}">
                <a16:creationId xmlns:a16="http://schemas.microsoft.com/office/drawing/2014/main" id="{B26CB79B-67F4-38FC-AA5B-C6C2BBC6F25D}"/>
              </a:ext>
            </a:extLst>
          </p:cNvPr>
          <p:cNvSpPr>
            <a:spLocks noGrp="1"/>
          </p:cNvSpPr>
          <p:nvPr>
            <p:ph idx="1"/>
          </p:nvPr>
        </p:nvSpPr>
        <p:spPr/>
        <p:txBody>
          <a:bodyPr/>
          <a:lstStyle/>
          <a:p>
            <a:r>
              <a:rPr lang="ja-JP" altLang="en-US" dirty="0"/>
              <a:t>新規作成</a:t>
            </a:r>
            <a:r>
              <a:rPr kumimoji="1" lang="ja-JP" altLang="en-US" dirty="0"/>
              <a:t>の流れ</a:t>
            </a:r>
            <a:endParaRPr kumimoji="1" lang="en-US" altLang="ja-JP" dirty="0"/>
          </a:p>
          <a:p>
            <a:pPr marL="0" indent="0">
              <a:buNone/>
            </a:pPr>
            <a:endParaRPr kumimoji="1" lang="ja-JP" altLang="en-US" dirty="0"/>
          </a:p>
        </p:txBody>
      </p:sp>
      <p:sp>
        <p:nvSpPr>
          <p:cNvPr id="4" name="フローチャート: データ 3">
            <a:extLst>
              <a:ext uri="{FF2B5EF4-FFF2-40B4-BE49-F238E27FC236}">
                <a16:creationId xmlns:a16="http://schemas.microsoft.com/office/drawing/2014/main" id="{83669555-5001-50DA-AB71-BC7AE18EF585}"/>
              </a:ext>
            </a:extLst>
          </p:cNvPr>
          <p:cNvSpPr/>
          <p:nvPr/>
        </p:nvSpPr>
        <p:spPr>
          <a:xfrm>
            <a:off x="2178657" y="2409010"/>
            <a:ext cx="3196425" cy="787179"/>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ユーザ情報</a:t>
            </a:r>
          </a:p>
        </p:txBody>
      </p:sp>
      <p:sp>
        <p:nvSpPr>
          <p:cNvPr id="5" name="正方形/長方形 4">
            <a:extLst>
              <a:ext uri="{FF2B5EF4-FFF2-40B4-BE49-F238E27FC236}">
                <a16:creationId xmlns:a16="http://schemas.microsoft.com/office/drawing/2014/main" id="{C7618A18-2C12-FEFB-6D11-BB310C5E3AEC}"/>
              </a:ext>
            </a:extLst>
          </p:cNvPr>
          <p:cNvSpPr/>
          <p:nvPr/>
        </p:nvSpPr>
        <p:spPr>
          <a:xfrm>
            <a:off x="2177060" y="5977913"/>
            <a:ext cx="3196428" cy="8189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登録情報の表示</a:t>
            </a:r>
          </a:p>
        </p:txBody>
      </p:sp>
      <p:sp>
        <p:nvSpPr>
          <p:cNvPr id="7" name="正方形/長方形 6">
            <a:extLst>
              <a:ext uri="{FF2B5EF4-FFF2-40B4-BE49-F238E27FC236}">
                <a16:creationId xmlns:a16="http://schemas.microsoft.com/office/drawing/2014/main" id="{2259AAF5-DB9A-2F53-9264-66ECCAE4CB5F}"/>
              </a:ext>
            </a:extLst>
          </p:cNvPr>
          <p:cNvSpPr/>
          <p:nvPr/>
        </p:nvSpPr>
        <p:spPr>
          <a:xfrm>
            <a:off x="2178654" y="3331126"/>
            <a:ext cx="3196427" cy="8189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データベースで</a:t>
            </a:r>
            <a:endParaRPr kumimoji="1" lang="en-US" altLang="ja-JP" dirty="0"/>
          </a:p>
          <a:p>
            <a:pPr algn="ctr"/>
            <a:r>
              <a:rPr kumimoji="1" lang="en-US" altLang="ja-JP" dirty="0"/>
              <a:t>ID</a:t>
            </a:r>
            <a:r>
              <a:rPr kumimoji="1" lang="ja-JP" altLang="en-US" dirty="0"/>
              <a:t>の存在を検索</a:t>
            </a:r>
          </a:p>
        </p:txBody>
      </p:sp>
      <p:sp>
        <p:nvSpPr>
          <p:cNvPr id="8" name="フローチャート: 判断 7">
            <a:extLst>
              <a:ext uri="{FF2B5EF4-FFF2-40B4-BE49-F238E27FC236}">
                <a16:creationId xmlns:a16="http://schemas.microsoft.com/office/drawing/2014/main" id="{D0149688-B3A4-506F-59DC-C5F57AB7C694}"/>
              </a:ext>
            </a:extLst>
          </p:cNvPr>
          <p:cNvSpPr/>
          <p:nvPr/>
        </p:nvSpPr>
        <p:spPr>
          <a:xfrm>
            <a:off x="2178652" y="4285047"/>
            <a:ext cx="3196427" cy="57623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ID</a:t>
            </a:r>
            <a:r>
              <a:rPr kumimoji="1" lang="ja-JP" altLang="en-US" dirty="0"/>
              <a:t>がない</a:t>
            </a:r>
          </a:p>
        </p:txBody>
      </p:sp>
      <p:sp>
        <p:nvSpPr>
          <p:cNvPr id="11" name="正方形/長方形 10">
            <a:extLst>
              <a:ext uri="{FF2B5EF4-FFF2-40B4-BE49-F238E27FC236}">
                <a16:creationId xmlns:a16="http://schemas.microsoft.com/office/drawing/2014/main" id="{D6EE456A-7492-55CA-8C2D-6412DFA85C8A}"/>
              </a:ext>
            </a:extLst>
          </p:cNvPr>
          <p:cNvSpPr/>
          <p:nvPr/>
        </p:nvSpPr>
        <p:spPr>
          <a:xfrm>
            <a:off x="5948895" y="4163672"/>
            <a:ext cx="3196428" cy="818984"/>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ID</a:t>
            </a:r>
            <a:r>
              <a:rPr kumimoji="1" lang="ja-JP" altLang="en-US" dirty="0"/>
              <a:t>が存在することを表示</a:t>
            </a:r>
          </a:p>
        </p:txBody>
      </p:sp>
      <p:cxnSp>
        <p:nvCxnSpPr>
          <p:cNvPr id="17" name="直線矢印コネクタ 16">
            <a:extLst>
              <a:ext uri="{FF2B5EF4-FFF2-40B4-BE49-F238E27FC236}">
                <a16:creationId xmlns:a16="http://schemas.microsoft.com/office/drawing/2014/main" id="{80DE57ED-6168-1067-6D4B-69B857E5DD87}"/>
              </a:ext>
            </a:extLst>
          </p:cNvPr>
          <p:cNvCxnSpPr>
            <a:stCxn id="8" idx="3"/>
            <a:endCxn id="11" idx="1"/>
          </p:cNvCxnSpPr>
          <p:nvPr/>
        </p:nvCxnSpPr>
        <p:spPr>
          <a:xfrm flipV="1">
            <a:off x="5375079" y="4573164"/>
            <a:ext cx="573816"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5C44D9FB-6ADD-FF91-18CF-FC1AB4CEA739}"/>
              </a:ext>
            </a:extLst>
          </p:cNvPr>
          <p:cNvCxnSpPr>
            <a:stCxn id="11" idx="3"/>
            <a:endCxn id="4" idx="5"/>
          </p:cNvCxnSpPr>
          <p:nvPr/>
        </p:nvCxnSpPr>
        <p:spPr>
          <a:xfrm flipH="1" flipV="1">
            <a:off x="5055440" y="2802600"/>
            <a:ext cx="4089883" cy="1770564"/>
          </a:xfrm>
          <a:prstGeom prst="bentConnector3">
            <a:avLst>
              <a:gd name="adj1" fmla="val -5589"/>
            </a:avLst>
          </a:prstGeom>
          <a:ln w="38100">
            <a:tailEnd type="triangle"/>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A9487EFC-A267-319E-91C2-002A6DD78BDB}"/>
              </a:ext>
            </a:extLst>
          </p:cNvPr>
          <p:cNvSpPr txBox="1"/>
          <p:nvPr/>
        </p:nvSpPr>
        <p:spPr>
          <a:xfrm>
            <a:off x="4553641" y="4662978"/>
            <a:ext cx="676788" cy="369332"/>
          </a:xfrm>
          <a:prstGeom prst="rect">
            <a:avLst/>
          </a:prstGeom>
          <a:noFill/>
        </p:spPr>
        <p:txBody>
          <a:bodyPr wrap="none" rtlCol="0">
            <a:spAutoFit/>
          </a:bodyPr>
          <a:lstStyle/>
          <a:p>
            <a:r>
              <a:rPr kumimoji="1" lang="en-US" altLang="ja-JP" dirty="0"/>
              <a:t>True</a:t>
            </a:r>
            <a:endParaRPr kumimoji="1" lang="ja-JP" altLang="en-US" dirty="0"/>
          </a:p>
        </p:txBody>
      </p:sp>
      <p:sp>
        <p:nvSpPr>
          <p:cNvPr id="24" name="テキスト ボックス 23">
            <a:extLst>
              <a:ext uri="{FF2B5EF4-FFF2-40B4-BE49-F238E27FC236}">
                <a16:creationId xmlns:a16="http://schemas.microsoft.com/office/drawing/2014/main" id="{AA3CACBE-AFA6-27F3-FF03-E907EAEB992C}"/>
              </a:ext>
            </a:extLst>
          </p:cNvPr>
          <p:cNvSpPr txBox="1"/>
          <p:nvPr/>
        </p:nvSpPr>
        <p:spPr>
          <a:xfrm>
            <a:off x="5188751" y="4190511"/>
            <a:ext cx="760144" cy="369332"/>
          </a:xfrm>
          <a:prstGeom prst="rect">
            <a:avLst/>
          </a:prstGeom>
          <a:noFill/>
        </p:spPr>
        <p:txBody>
          <a:bodyPr wrap="none" rtlCol="0">
            <a:spAutoFit/>
          </a:bodyPr>
          <a:lstStyle/>
          <a:p>
            <a:r>
              <a:rPr lang="en-US" altLang="ja-JP" dirty="0">
                <a:solidFill>
                  <a:srgbClr val="FF0000"/>
                </a:solidFill>
              </a:rPr>
              <a:t>False</a:t>
            </a:r>
            <a:endParaRPr kumimoji="1" lang="ja-JP" altLang="en-US" dirty="0">
              <a:solidFill>
                <a:srgbClr val="FF0000"/>
              </a:solidFill>
            </a:endParaRPr>
          </a:p>
        </p:txBody>
      </p:sp>
      <p:sp>
        <p:nvSpPr>
          <p:cNvPr id="26" name="正方形/長方形 25">
            <a:extLst>
              <a:ext uri="{FF2B5EF4-FFF2-40B4-BE49-F238E27FC236}">
                <a16:creationId xmlns:a16="http://schemas.microsoft.com/office/drawing/2014/main" id="{DFACAA45-4817-F937-CB6A-AEDB9AE395D7}"/>
              </a:ext>
            </a:extLst>
          </p:cNvPr>
          <p:cNvSpPr/>
          <p:nvPr/>
        </p:nvSpPr>
        <p:spPr>
          <a:xfrm>
            <a:off x="2177060" y="4968688"/>
            <a:ext cx="3196428" cy="8189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t>データベースに</a:t>
            </a:r>
            <a:endParaRPr lang="en-US" altLang="ja-JP" dirty="0"/>
          </a:p>
          <a:p>
            <a:pPr algn="ctr"/>
            <a:r>
              <a:rPr lang="ja-JP" altLang="en-US" dirty="0"/>
              <a:t>ユーザ情報を追加</a:t>
            </a:r>
            <a:endParaRPr kumimoji="1" lang="ja-JP" altLang="en-US" dirty="0"/>
          </a:p>
        </p:txBody>
      </p:sp>
    </p:spTree>
    <p:extLst>
      <p:ext uri="{BB962C8B-B14F-4D97-AF65-F5344CB8AC3E}">
        <p14:creationId xmlns:p14="http://schemas.microsoft.com/office/powerpoint/2010/main" val="15522308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3697</TotalTime>
  <Words>4102</Words>
  <Application>Microsoft Office PowerPoint</Application>
  <PresentationFormat>ワイド画面</PresentationFormat>
  <Paragraphs>290</Paragraphs>
  <Slides>38</Slides>
  <Notes>38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38</vt:i4>
      </vt:variant>
    </vt:vector>
  </HeadingPairs>
  <TitlesOfParts>
    <vt:vector size="43" baseType="lpstr">
      <vt:lpstr>游ゴシック</vt:lpstr>
      <vt:lpstr>游ゴシック Light</vt:lpstr>
      <vt:lpstr>Arial</vt:lpstr>
      <vt:lpstr>Wingdings</vt:lpstr>
      <vt:lpstr>Office テーマ</vt:lpstr>
      <vt:lpstr>第6回 認証とセッション ～ログインと会員機能～</vt:lpstr>
      <vt:lpstr>内容</vt:lpstr>
      <vt:lpstr>認証について</vt:lpstr>
      <vt:lpstr>認証について</vt:lpstr>
      <vt:lpstr>パスワードを用いた認証</vt:lpstr>
      <vt:lpstr>パスワードを用いた認証</vt:lpstr>
      <vt:lpstr>パスワードを用いた認証</vt:lpstr>
      <vt:lpstr>パスワードを用いた認証</vt:lpstr>
      <vt:lpstr>パスワードを用いた認証</vt:lpstr>
      <vt:lpstr>パスワードを用いた認証</vt:lpstr>
      <vt:lpstr>パスワードを用いた認証</vt:lpstr>
      <vt:lpstr>パスワードを用いた認証</vt:lpstr>
      <vt:lpstr>パスワードを用いた認証</vt:lpstr>
      <vt:lpstr>パスワードを用いた認証</vt:lpstr>
      <vt:lpstr>セッションについて</vt:lpstr>
      <vt:lpstr>セッションについて</vt:lpstr>
      <vt:lpstr>セッションをプログラムで使用</vt:lpstr>
      <vt:lpstr>セッションをプログラムで使用</vt:lpstr>
      <vt:lpstr>セッションをプログラムで使用</vt:lpstr>
      <vt:lpstr>セッションをプログラムで使用</vt:lpstr>
      <vt:lpstr>セッションをプログラムで使用</vt:lpstr>
      <vt:lpstr>セッションをプログラムで使用</vt:lpstr>
      <vt:lpstr>セッションをプログラムで使用</vt:lpstr>
      <vt:lpstr>アクセスできる情報の管理</vt:lpstr>
      <vt:lpstr>アクセスできる情報の管理</vt:lpstr>
      <vt:lpstr>アクセスできる情報の管理</vt:lpstr>
      <vt:lpstr>アクセスできる情報の管理</vt:lpstr>
      <vt:lpstr>アクセスできる情報の管理</vt:lpstr>
      <vt:lpstr>アクセスできる情報の管理</vt:lpstr>
      <vt:lpstr>アクセスできる情報の管理</vt:lpstr>
      <vt:lpstr>アクセスできる情報の管理</vt:lpstr>
      <vt:lpstr>アクセスできる情報の管理</vt:lpstr>
      <vt:lpstr>アクセスできる情報の管理</vt:lpstr>
      <vt:lpstr>アクセスできる情報の管理</vt:lpstr>
      <vt:lpstr>アクセスできる情報の管理</vt:lpstr>
      <vt:lpstr>アクセスできる情報の管理</vt:lpstr>
      <vt:lpstr>アクセスできる情報の管理</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第6回 認証とセッション ～ログインと会員機能～</dc:title>
  <dc:creator>直哉 田中</dc:creator>
  <cp:lastModifiedBy>直哉 田中</cp:lastModifiedBy>
  <cp:revision>11</cp:revision>
  <dcterms:created xsi:type="dcterms:W3CDTF">2022-05-11T03:42:50Z</dcterms:created>
  <dcterms:modified xsi:type="dcterms:W3CDTF">2022-07-23T12:31:05Z</dcterms:modified>
</cp:coreProperties>
</file>