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256" r:id="rId2"/>
    <p:sldId id="257" r:id="rId3"/>
    <p:sldId id="258" r:id="rId4"/>
    <p:sldId id="259" r:id="rId5"/>
    <p:sldId id="260" r:id="rId6"/>
    <p:sldId id="261" r:id="rId7"/>
    <p:sldId id="262" r:id="rId8"/>
    <p:sldId id="264" r:id="rId9"/>
    <p:sldId id="263" r:id="rId10"/>
    <p:sldId id="265" r:id="rId11"/>
    <p:sldId id="266" r:id="rId12"/>
    <p:sldId id="267" r:id="rId13"/>
    <p:sldId id="268" r:id="rId14"/>
    <p:sldId id="269" r:id="rId15"/>
    <p:sldId id="270" r:id="rId16"/>
    <p:sldId id="271" r:id="rId17"/>
    <p:sldId id="287" r:id="rId18"/>
    <p:sldId id="288" r:id="rId19"/>
    <p:sldId id="289" r:id="rId20"/>
    <p:sldId id="290"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388" autoAdjust="0"/>
    <p:restoredTop sz="94660"/>
  </p:normalViewPr>
  <p:slideViewPr>
    <p:cSldViewPr snapToGrid="0">
      <p:cViewPr varScale="1">
        <p:scale>
          <a:sx n="60" d="100"/>
          <a:sy n="60" d="100"/>
        </p:scale>
        <p:origin x="891" y="42"/>
      </p:cViewPr>
      <p:guideLst/>
    </p:cSldViewPr>
  </p:slideViewPr>
  <p:notesTextViewPr>
    <p:cViewPr>
      <p:scale>
        <a:sx n="1" d="1"/>
        <a:sy n="1" d="1"/>
      </p:scale>
      <p:origin x="0" y="-369"/>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C2A7FB-7A91-4FAD-95FE-81E15DD45130}" type="datetimeFigureOut">
              <a:rPr kumimoji="1" lang="ja-JP" altLang="en-US" smtClean="0"/>
              <a:t>2022/7/24</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D3EB056-99E3-4ECD-90C2-3B989E8AF408}" type="slidenum">
              <a:rPr kumimoji="1" lang="ja-JP" altLang="en-US" smtClean="0"/>
              <a:t>‹#›</a:t>
            </a:fld>
            <a:endParaRPr kumimoji="1" lang="ja-JP" altLang="en-US"/>
          </a:p>
        </p:txBody>
      </p:sp>
    </p:spTree>
    <p:extLst>
      <p:ext uri="{BB962C8B-B14F-4D97-AF65-F5344CB8AC3E}">
        <p14:creationId xmlns:p14="http://schemas.microsoft.com/office/powerpoint/2010/main" val="330528188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それでは第</a:t>
            </a:r>
            <a:r>
              <a:rPr kumimoji="1" lang="en-US" altLang="ja-JP" dirty="0"/>
              <a:t>7</a:t>
            </a:r>
            <a:r>
              <a:rPr kumimoji="1" lang="ja-JP" altLang="en-US" dirty="0"/>
              <a:t>回</a:t>
            </a:r>
            <a:r>
              <a:rPr kumimoji="1" lang="en-US" altLang="ja-JP" dirty="0" err="1"/>
              <a:t>WebAPI</a:t>
            </a:r>
            <a:r>
              <a:rPr kumimoji="1" lang="ja-JP" altLang="en-US" dirty="0"/>
              <a:t>について学んでいきます。今回の講座では、今までリクエストに対するレスポンスで</a:t>
            </a:r>
            <a:r>
              <a:rPr kumimoji="1" lang="en-US" altLang="ja-JP" dirty="0"/>
              <a:t>HTML</a:t>
            </a:r>
            <a:r>
              <a:rPr kumimoji="1" lang="ja-JP" altLang="en-US" dirty="0"/>
              <a:t>という、いわば人が見るためのコードを返信をしていましたが、今回はプログラムが読み込むためのデータをレスポンスで返します。また、サブタイトルにもあります通り、今回は外部のサーバのデータを使う方法について説明していきます。</a:t>
            </a:r>
          </a:p>
        </p:txBody>
      </p:sp>
      <p:sp>
        <p:nvSpPr>
          <p:cNvPr id="4" name="スライド番号プレースホルダー 3"/>
          <p:cNvSpPr>
            <a:spLocks noGrp="1"/>
          </p:cNvSpPr>
          <p:nvPr>
            <p:ph type="sldNum" sz="quarter" idx="5"/>
          </p:nvPr>
        </p:nvSpPr>
        <p:spPr/>
        <p:txBody>
          <a:bodyPr/>
          <a:lstStyle/>
          <a:p>
            <a:fld id="{ED3EB056-99E3-4ECD-90C2-3B989E8AF408}" type="slidenum">
              <a:rPr kumimoji="1" lang="ja-JP" altLang="en-US" smtClean="0"/>
              <a:t>1</a:t>
            </a:fld>
            <a:endParaRPr kumimoji="1" lang="ja-JP" altLang="en-US"/>
          </a:p>
        </p:txBody>
      </p:sp>
    </p:spTree>
    <p:extLst>
      <p:ext uri="{BB962C8B-B14F-4D97-AF65-F5344CB8AC3E}">
        <p14:creationId xmlns:p14="http://schemas.microsoft.com/office/powerpoint/2010/main" val="30876804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では実際に</a:t>
            </a:r>
            <a:r>
              <a:rPr kumimoji="1" lang="en-US" altLang="ja-JP" dirty="0" err="1"/>
              <a:t>WebAPI</a:t>
            </a:r>
            <a:r>
              <a:rPr kumimoji="1" lang="ja-JP" altLang="en-US" dirty="0"/>
              <a:t>の</a:t>
            </a:r>
            <a:r>
              <a:rPr kumimoji="1" lang="en-US" altLang="ja-JP" dirty="0"/>
              <a:t>JSON</a:t>
            </a:r>
            <a:r>
              <a:rPr kumimoji="1" lang="ja-JP" altLang="en-US" dirty="0"/>
              <a:t>を受信して利用するプログラムを作ります。利用するライブラリはリクエストを送信する</a:t>
            </a:r>
            <a:r>
              <a:rPr kumimoji="1" lang="en-US" altLang="ja-JP" dirty="0"/>
              <a:t>requests</a:t>
            </a:r>
            <a:r>
              <a:rPr kumimoji="1" lang="ja-JP" altLang="en-US" dirty="0"/>
              <a:t>と</a:t>
            </a:r>
            <a:r>
              <a:rPr kumimoji="1" lang="en-US" altLang="ja-JP" dirty="0"/>
              <a:t>JSON</a:t>
            </a:r>
            <a:r>
              <a:rPr kumimoji="1" lang="ja-JP" altLang="en-US" dirty="0"/>
              <a:t>ファイルを連想配列にする</a:t>
            </a:r>
            <a:r>
              <a:rPr kumimoji="1" lang="en-US" altLang="ja-JP" dirty="0" err="1"/>
              <a:t>json</a:t>
            </a:r>
            <a:r>
              <a:rPr kumimoji="1" lang="ja-JP" altLang="en-US" dirty="0"/>
              <a:t>というライブラリです。次にリクエストを送る</a:t>
            </a:r>
            <a:r>
              <a:rPr kumimoji="1" lang="en-US" altLang="ja-JP" dirty="0"/>
              <a:t>URL</a:t>
            </a:r>
            <a:r>
              <a:rPr kumimoji="1" lang="ja-JP" altLang="en-US" dirty="0"/>
              <a:t>を変数に格納し、リクエストで使うパラメータ、今まで変数と呼んでいたものは連想配列にして記述します。キーにパラメータの名前でバリューに値を入れます。そして</a:t>
            </a:r>
            <a:r>
              <a:rPr kumimoji="1" lang="en-US" altLang="ja-JP" dirty="0" err="1"/>
              <a:t>requests.get</a:t>
            </a:r>
            <a:r>
              <a:rPr kumimoji="1" lang="ja-JP" altLang="en-US" dirty="0"/>
              <a:t>関数に</a:t>
            </a:r>
            <a:r>
              <a:rPr kumimoji="1" lang="en-US" altLang="ja-JP" dirty="0"/>
              <a:t>URL</a:t>
            </a:r>
            <a:r>
              <a:rPr kumimoji="1" lang="ja-JP" altLang="en-US" dirty="0"/>
              <a:t>とパラメータを入れてリクエストを送り、レスポンスを変数に格納します。</a:t>
            </a:r>
            <a:endParaRPr kumimoji="1" lang="en-US" altLang="ja-JP" dirty="0"/>
          </a:p>
        </p:txBody>
      </p:sp>
      <p:sp>
        <p:nvSpPr>
          <p:cNvPr id="4" name="スライド番号プレースホルダー 3"/>
          <p:cNvSpPr>
            <a:spLocks noGrp="1"/>
          </p:cNvSpPr>
          <p:nvPr>
            <p:ph type="sldNum" sz="quarter" idx="5"/>
          </p:nvPr>
        </p:nvSpPr>
        <p:spPr/>
        <p:txBody>
          <a:bodyPr/>
          <a:lstStyle/>
          <a:p>
            <a:fld id="{ED3EB056-99E3-4ECD-90C2-3B989E8AF408}" type="slidenum">
              <a:rPr kumimoji="1" lang="ja-JP" altLang="en-US" smtClean="0"/>
              <a:t>10</a:t>
            </a:fld>
            <a:endParaRPr kumimoji="1" lang="ja-JP" altLang="en-US"/>
          </a:p>
        </p:txBody>
      </p:sp>
    </p:spTree>
    <p:extLst>
      <p:ext uri="{BB962C8B-B14F-4D97-AF65-F5344CB8AC3E}">
        <p14:creationId xmlns:p14="http://schemas.microsoft.com/office/powerpoint/2010/main" val="24434060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こちらは</a:t>
            </a:r>
            <a:r>
              <a:rPr kumimoji="1" lang="en-US" altLang="ja-JP" dirty="0"/>
              <a:t>XML</a:t>
            </a:r>
            <a:r>
              <a:rPr kumimoji="1" lang="ja-JP" altLang="en-US" dirty="0"/>
              <a:t>を受信するものになります。先ほどのプログラムとの違いはここだとインポートするライブラリが</a:t>
            </a:r>
            <a:r>
              <a:rPr kumimoji="1" lang="en-US" altLang="ja-JP" dirty="0" err="1"/>
              <a:t>xmltodict</a:t>
            </a:r>
            <a:r>
              <a:rPr kumimoji="1" lang="ja-JP" altLang="en-US" dirty="0"/>
              <a:t>です。元々入っているライブラリではないので</a:t>
            </a:r>
            <a:r>
              <a:rPr kumimoji="1" lang="en-US" altLang="ja-JP" dirty="0"/>
              <a:t>Anaconda Prompt</a:t>
            </a:r>
            <a:r>
              <a:rPr kumimoji="1" lang="ja-JP" altLang="en-US" dirty="0"/>
              <a:t>というソフトで</a:t>
            </a:r>
            <a:r>
              <a:rPr kumimoji="1" lang="en-US" altLang="ja-JP" dirty="0" err="1"/>
              <a:t>conda</a:t>
            </a:r>
            <a:r>
              <a:rPr kumimoji="1" lang="en-US" altLang="ja-JP" dirty="0"/>
              <a:t> install </a:t>
            </a:r>
            <a:r>
              <a:rPr kumimoji="1" lang="en-US" altLang="ja-JP" dirty="0" err="1"/>
              <a:t>xmltodict</a:t>
            </a:r>
            <a:r>
              <a:rPr kumimoji="1" lang="ja-JP" altLang="en-US" dirty="0"/>
              <a:t>でコマンドを実行してライブラリをインストールしましょう。</a:t>
            </a:r>
          </a:p>
        </p:txBody>
      </p:sp>
      <p:sp>
        <p:nvSpPr>
          <p:cNvPr id="4" name="スライド番号プレースホルダー 3"/>
          <p:cNvSpPr>
            <a:spLocks noGrp="1"/>
          </p:cNvSpPr>
          <p:nvPr>
            <p:ph type="sldNum" sz="quarter" idx="5"/>
          </p:nvPr>
        </p:nvSpPr>
        <p:spPr/>
        <p:txBody>
          <a:bodyPr/>
          <a:lstStyle/>
          <a:p>
            <a:fld id="{ED3EB056-99E3-4ECD-90C2-3B989E8AF408}" type="slidenum">
              <a:rPr kumimoji="1" lang="ja-JP" altLang="en-US" smtClean="0"/>
              <a:t>11</a:t>
            </a:fld>
            <a:endParaRPr kumimoji="1" lang="ja-JP" altLang="en-US"/>
          </a:p>
        </p:txBody>
      </p:sp>
    </p:spTree>
    <p:extLst>
      <p:ext uri="{BB962C8B-B14F-4D97-AF65-F5344CB8AC3E}">
        <p14:creationId xmlns:p14="http://schemas.microsoft.com/office/powerpoint/2010/main" val="39273279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次に</a:t>
            </a:r>
            <a:r>
              <a:rPr kumimoji="1" lang="en-US" altLang="ja-JP" dirty="0" err="1"/>
              <a:t>WebAPI</a:t>
            </a:r>
            <a:r>
              <a:rPr kumimoji="1" lang="ja-JP" altLang="en-US" dirty="0"/>
              <a:t>を連想配列に変換する方法です。先ほどインポートしたライブラリを使用します。</a:t>
            </a:r>
            <a:r>
              <a:rPr kumimoji="1" lang="en-US" altLang="ja-JP" dirty="0"/>
              <a:t>JSON</a:t>
            </a:r>
            <a:r>
              <a:rPr kumimoji="1" lang="ja-JP" altLang="en-US" dirty="0"/>
              <a:t>だと</a:t>
            </a:r>
            <a:r>
              <a:rPr kumimoji="1" lang="en-US" altLang="ja-JP" dirty="0" err="1"/>
              <a:t>json.loads</a:t>
            </a:r>
            <a:r>
              <a:rPr kumimoji="1" lang="ja-JP" altLang="en-US" dirty="0"/>
              <a:t>の引数にレスポンスのテキストを入れて得られた連想配列を変数に格納します。</a:t>
            </a:r>
            <a:r>
              <a:rPr kumimoji="1" lang="en-US" altLang="ja-JP" dirty="0"/>
              <a:t>XML</a:t>
            </a:r>
            <a:r>
              <a:rPr kumimoji="1" lang="ja-JP" altLang="en-US" dirty="0"/>
              <a:t>の場合は</a:t>
            </a:r>
            <a:r>
              <a:rPr kumimoji="1" lang="en-US" altLang="ja-JP" dirty="0" err="1"/>
              <a:t>xmltodict.parse</a:t>
            </a:r>
            <a:r>
              <a:rPr kumimoji="1" lang="ja-JP" altLang="en-US" dirty="0"/>
              <a:t>の引数にレスポンスのテキストを入れて得られた連想配列を変数に格納します。</a:t>
            </a:r>
          </a:p>
        </p:txBody>
      </p:sp>
      <p:sp>
        <p:nvSpPr>
          <p:cNvPr id="4" name="スライド番号プレースホルダー 3"/>
          <p:cNvSpPr>
            <a:spLocks noGrp="1"/>
          </p:cNvSpPr>
          <p:nvPr>
            <p:ph type="sldNum" sz="quarter" idx="5"/>
          </p:nvPr>
        </p:nvSpPr>
        <p:spPr/>
        <p:txBody>
          <a:bodyPr/>
          <a:lstStyle/>
          <a:p>
            <a:fld id="{ED3EB056-99E3-4ECD-90C2-3B989E8AF408}" type="slidenum">
              <a:rPr kumimoji="1" lang="ja-JP" altLang="en-US" smtClean="0"/>
              <a:t>12</a:t>
            </a:fld>
            <a:endParaRPr kumimoji="1" lang="ja-JP" altLang="en-US"/>
          </a:p>
        </p:txBody>
      </p:sp>
    </p:spTree>
    <p:extLst>
      <p:ext uri="{BB962C8B-B14F-4D97-AF65-F5344CB8AC3E}">
        <p14:creationId xmlns:p14="http://schemas.microsoft.com/office/powerpoint/2010/main" val="5786617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では次に</a:t>
            </a:r>
            <a:r>
              <a:rPr kumimoji="1" lang="en-US" altLang="ja-JP" dirty="0"/>
              <a:t>JSON</a:t>
            </a:r>
            <a:r>
              <a:rPr kumimoji="1" lang="ja-JP" altLang="en-US" dirty="0"/>
              <a:t>でデータの抽出を行います。ここでは経度、緯度、都道府県、市区町村、詳細を取り出しています。連想配列にしているので連想配列でのデータの取り出し方をします。</a:t>
            </a:r>
          </a:p>
        </p:txBody>
      </p:sp>
      <p:sp>
        <p:nvSpPr>
          <p:cNvPr id="4" name="スライド番号プレースホルダー 3"/>
          <p:cNvSpPr>
            <a:spLocks noGrp="1"/>
          </p:cNvSpPr>
          <p:nvPr>
            <p:ph type="sldNum" sz="quarter" idx="5"/>
          </p:nvPr>
        </p:nvSpPr>
        <p:spPr/>
        <p:txBody>
          <a:bodyPr/>
          <a:lstStyle/>
          <a:p>
            <a:fld id="{ED3EB056-99E3-4ECD-90C2-3B989E8AF408}" type="slidenum">
              <a:rPr kumimoji="1" lang="ja-JP" altLang="en-US" smtClean="0"/>
              <a:t>13</a:t>
            </a:fld>
            <a:endParaRPr kumimoji="1" lang="ja-JP" altLang="en-US"/>
          </a:p>
        </p:txBody>
      </p:sp>
    </p:spTree>
    <p:extLst>
      <p:ext uri="{BB962C8B-B14F-4D97-AF65-F5344CB8AC3E}">
        <p14:creationId xmlns:p14="http://schemas.microsoft.com/office/powerpoint/2010/main" val="2976531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次に</a:t>
            </a:r>
            <a:r>
              <a:rPr kumimoji="1" lang="en-US" altLang="ja-JP" dirty="0"/>
              <a:t>XML</a:t>
            </a:r>
            <a:r>
              <a:rPr kumimoji="1" lang="ja-JP" altLang="en-US" dirty="0"/>
              <a:t>でのデータの抽出です。</a:t>
            </a:r>
            <a:r>
              <a:rPr kumimoji="1" lang="en-US" altLang="ja-JP" dirty="0"/>
              <a:t>JSON</a:t>
            </a:r>
            <a:r>
              <a:rPr kumimoji="1" lang="ja-JP" altLang="en-US" dirty="0"/>
              <a:t>と同じく連想配列になっていますが、注意点として</a:t>
            </a:r>
            <a:r>
              <a:rPr kumimoji="1" lang="en-US" altLang="ja-JP" dirty="0"/>
              <a:t>XML</a:t>
            </a:r>
            <a:r>
              <a:rPr kumimoji="1" lang="ja-JP" altLang="en-US" dirty="0"/>
              <a:t>は属性があるため属性もデータの抽出の対象となります。そのため</a:t>
            </a:r>
            <a:r>
              <a:rPr kumimoji="1" lang="en-US" altLang="ja-JP" dirty="0"/>
              <a:t>JSON</a:t>
            </a:r>
            <a:r>
              <a:rPr kumimoji="1" lang="ja-JP" altLang="en-US" dirty="0"/>
              <a:t>の時とキーが異なります。</a:t>
            </a:r>
          </a:p>
        </p:txBody>
      </p:sp>
      <p:sp>
        <p:nvSpPr>
          <p:cNvPr id="4" name="スライド番号プレースホルダー 3"/>
          <p:cNvSpPr>
            <a:spLocks noGrp="1"/>
          </p:cNvSpPr>
          <p:nvPr>
            <p:ph type="sldNum" sz="quarter" idx="5"/>
          </p:nvPr>
        </p:nvSpPr>
        <p:spPr/>
        <p:txBody>
          <a:bodyPr/>
          <a:lstStyle/>
          <a:p>
            <a:fld id="{ED3EB056-99E3-4ECD-90C2-3B989E8AF408}" type="slidenum">
              <a:rPr kumimoji="1" lang="ja-JP" altLang="en-US" smtClean="0"/>
              <a:t>14</a:t>
            </a:fld>
            <a:endParaRPr kumimoji="1" lang="ja-JP" altLang="en-US"/>
          </a:p>
        </p:txBody>
      </p:sp>
    </p:spTree>
    <p:extLst>
      <p:ext uri="{BB962C8B-B14F-4D97-AF65-F5344CB8AC3E}">
        <p14:creationId xmlns:p14="http://schemas.microsoft.com/office/powerpoint/2010/main" val="19479451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それでは</a:t>
            </a:r>
            <a:r>
              <a:rPr kumimoji="1" lang="en-US" altLang="ja-JP" dirty="0"/>
              <a:t>JSON</a:t>
            </a:r>
            <a:r>
              <a:rPr kumimoji="1" lang="ja-JP" altLang="en-US" dirty="0"/>
              <a:t>でのデータ抽出のコード全文と実際に使った</a:t>
            </a:r>
            <a:r>
              <a:rPr kumimoji="1" lang="en-US" altLang="ja-JP" dirty="0"/>
              <a:t>JSON</a:t>
            </a:r>
            <a:r>
              <a:rPr kumimoji="1" lang="ja-JP" altLang="en-US" dirty="0"/>
              <a:t>データです。ここで一つのコツですが、</a:t>
            </a:r>
            <a:r>
              <a:rPr kumimoji="1" lang="en-US" altLang="ja-JP" dirty="0"/>
              <a:t>JSON</a:t>
            </a:r>
            <a:r>
              <a:rPr kumimoji="1" lang="ja-JP" altLang="en-US" dirty="0"/>
              <a:t>をブラウザで見たときに波カッコの部分は連想配列のキーを使い、四角カッコのところはリストでの番号の指定となります。</a:t>
            </a:r>
          </a:p>
        </p:txBody>
      </p:sp>
      <p:sp>
        <p:nvSpPr>
          <p:cNvPr id="4" name="スライド番号プレースホルダー 3"/>
          <p:cNvSpPr>
            <a:spLocks noGrp="1"/>
          </p:cNvSpPr>
          <p:nvPr>
            <p:ph type="sldNum" sz="quarter" idx="5"/>
          </p:nvPr>
        </p:nvSpPr>
        <p:spPr/>
        <p:txBody>
          <a:bodyPr/>
          <a:lstStyle/>
          <a:p>
            <a:fld id="{ED3EB056-99E3-4ECD-90C2-3B989E8AF408}" type="slidenum">
              <a:rPr kumimoji="1" lang="ja-JP" altLang="en-US" smtClean="0"/>
              <a:t>15</a:t>
            </a:fld>
            <a:endParaRPr kumimoji="1" lang="ja-JP" altLang="en-US"/>
          </a:p>
        </p:txBody>
      </p:sp>
    </p:spTree>
    <p:extLst>
      <p:ext uri="{BB962C8B-B14F-4D97-AF65-F5344CB8AC3E}">
        <p14:creationId xmlns:p14="http://schemas.microsoft.com/office/powerpoint/2010/main" val="34186852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そしてこちらが</a:t>
            </a:r>
            <a:r>
              <a:rPr kumimoji="1" lang="en-US" altLang="ja-JP" dirty="0"/>
              <a:t>XML</a:t>
            </a:r>
            <a:r>
              <a:rPr kumimoji="1" lang="ja-JP" altLang="en-US" dirty="0"/>
              <a:t>でのデータ抽出を行うコードの前文と実際に使った</a:t>
            </a:r>
            <a:r>
              <a:rPr kumimoji="1" lang="en-US" altLang="ja-JP" dirty="0"/>
              <a:t>XML</a:t>
            </a:r>
            <a:r>
              <a:rPr kumimoji="1" lang="ja-JP" altLang="en-US" dirty="0"/>
              <a:t>データです。</a:t>
            </a:r>
            <a:r>
              <a:rPr kumimoji="1" lang="en-US" altLang="ja-JP" dirty="0"/>
              <a:t>XML</a:t>
            </a:r>
            <a:r>
              <a:rPr kumimoji="1" lang="ja-JP" altLang="en-US" dirty="0"/>
              <a:t>の</a:t>
            </a:r>
            <a:r>
              <a:rPr kumimoji="1" lang="en-US" altLang="ja-JP" dirty="0"/>
              <a:t>x</a:t>
            </a:r>
            <a:r>
              <a:rPr kumimoji="1" lang="ja-JP" altLang="en-US" dirty="0"/>
              <a:t>と</a:t>
            </a:r>
            <a:r>
              <a:rPr kumimoji="1" lang="en-US" altLang="ja-JP" dirty="0"/>
              <a:t>y</a:t>
            </a:r>
            <a:r>
              <a:rPr kumimoji="1" lang="ja-JP" altLang="en-US" dirty="0"/>
              <a:t>に属性がある事から分かる通り</a:t>
            </a:r>
            <a:r>
              <a:rPr kumimoji="1" lang="en-US" altLang="ja-JP" dirty="0"/>
              <a:t>XML</a:t>
            </a:r>
            <a:r>
              <a:rPr kumimoji="1" lang="ja-JP" altLang="en-US" dirty="0"/>
              <a:t>には属性があるため</a:t>
            </a:r>
            <a:r>
              <a:rPr kumimoji="1" lang="en-US" altLang="ja-JP" dirty="0"/>
              <a:t>JSON</a:t>
            </a:r>
            <a:r>
              <a:rPr kumimoji="1" lang="ja-JP" altLang="en-US" dirty="0"/>
              <a:t>のような取り出し方と少し異なります。</a:t>
            </a:r>
          </a:p>
        </p:txBody>
      </p:sp>
      <p:sp>
        <p:nvSpPr>
          <p:cNvPr id="4" name="スライド番号プレースホルダー 3"/>
          <p:cNvSpPr>
            <a:spLocks noGrp="1"/>
          </p:cNvSpPr>
          <p:nvPr>
            <p:ph type="sldNum" sz="quarter" idx="5"/>
          </p:nvPr>
        </p:nvSpPr>
        <p:spPr/>
        <p:txBody>
          <a:bodyPr/>
          <a:lstStyle/>
          <a:p>
            <a:fld id="{ED3EB056-99E3-4ECD-90C2-3B989E8AF408}" type="slidenum">
              <a:rPr kumimoji="1" lang="ja-JP" altLang="en-US" smtClean="0"/>
              <a:t>16</a:t>
            </a:fld>
            <a:endParaRPr kumimoji="1" lang="ja-JP" altLang="en-US"/>
          </a:p>
        </p:txBody>
      </p:sp>
    </p:spTree>
    <p:extLst>
      <p:ext uri="{BB962C8B-B14F-4D97-AF65-F5344CB8AC3E}">
        <p14:creationId xmlns:p14="http://schemas.microsoft.com/office/powerpoint/2010/main" val="8844809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ここで補足です。今回は簡単な</a:t>
            </a:r>
            <a:r>
              <a:rPr kumimoji="1" lang="en-US" altLang="ja-JP" dirty="0"/>
              <a:t>API</a:t>
            </a:r>
            <a:r>
              <a:rPr kumimoji="1" lang="ja-JP" altLang="en-US" dirty="0"/>
              <a:t>の取り出しだったため簡単に行いましたが実際はもっと複雑な</a:t>
            </a:r>
            <a:r>
              <a:rPr kumimoji="1" lang="en-US" altLang="ja-JP" dirty="0"/>
              <a:t>API</a:t>
            </a:r>
            <a:r>
              <a:rPr kumimoji="1" lang="ja-JP" altLang="en-US" dirty="0"/>
              <a:t>が多いと思ってください。そこで、複雑な</a:t>
            </a:r>
            <a:r>
              <a:rPr kumimoji="1" lang="en-US" altLang="ja-JP" dirty="0" err="1"/>
              <a:t>WebAPI</a:t>
            </a:r>
            <a:r>
              <a:rPr kumimoji="1" lang="ja-JP" altLang="en-US" dirty="0"/>
              <a:t>の構成を解析する方法として少し専門的な話をしますが、再帰アルゴリズムで深さ優先探索を使って値にたどり着くまでのパスを特定することができます。</a:t>
            </a:r>
          </a:p>
        </p:txBody>
      </p:sp>
      <p:sp>
        <p:nvSpPr>
          <p:cNvPr id="4" name="スライド番号プレースホルダー 3"/>
          <p:cNvSpPr>
            <a:spLocks noGrp="1"/>
          </p:cNvSpPr>
          <p:nvPr>
            <p:ph type="sldNum" sz="quarter" idx="5"/>
          </p:nvPr>
        </p:nvSpPr>
        <p:spPr/>
        <p:txBody>
          <a:bodyPr/>
          <a:lstStyle/>
          <a:p>
            <a:fld id="{ED3EB056-99E3-4ECD-90C2-3B989E8AF408}" type="slidenum">
              <a:rPr kumimoji="1" lang="ja-JP" altLang="en-US" smtClean="0"/>
              <a:t>17</a:t>
            </a:fld>
            <a:endParaRPr kumimoji="1" lang="ja-JP" altLang="en-US"/>
          </a:p>
        </p:txBody>
      </p:sp>
    </p:spTree>
    <p:extLst>
      <p:ext uri="{BB962C8B-B14F-4D97-AF65-F5344CB8AC3E}">
        <p14:creationId xmlns:p14="http://schemas.microsoft.com/office/powerpoint/2010/main" val="2237397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例えば先ほどより少し複雑な</a:t>
            </a:r>
            <a:r>
              <a:rPr kumimoji="1" lang="en-US" altLang="ja-JP" dirty="0"/>
              <a:t>API</a:t>
            </a:r>
            <a:r>
              <a:rPr kumimoji="1" lang="ja-JP" altLang="en-US" dirty="0"/>
              <a:t>の例としてこのようなものがあります。</a:t>
            </a:r>
          </a:p>
        </p:txBody>
      </p:sp>
      <p:sp>
        <p:nvSpPr>
          <p:cNvPr id="4" name="スライド番号プレースホルダー 3"/>
          <p:cNvSpPr>
            <a:spLocks noGrp="1"/>
          </p:cNvSpPr>
          <p:nvPr>
            <p:ph type="sldNum" sz="quarter" idx="5"/>
          </p:nvPr>
        </p:nvSpPr>
        <p:spPr/>
        <p:txBody>
          <a:bodyPr/>
          <a:lstStyle/>
          <a:p>
            <a:fld id="{ED3EB056-99E3-4ECD-90C2-3B989E8AF408}" type="slidenum">
              <a:rPr kumimoji="1" lang="ja-JP" altLang="en-US" smtClean="0"/>
              <a:t>18</a:t>
            </a:fld>
            <a:endParaRPr kumimoji="1" lang="ja-JP" altLang="en-US"/>
          </a:p>
        </p:txBody>
      </p:sp>
    </p:spTree>
    <p:extLst>
      <p:ext uri="{BB962C8B-B14F-4D97-AF65-F5344CB8AC3E}">
        <p14:creationId xmlns:p14="http://schemas.microsoft.com/office/powerpoint/2010/main" val="55444228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これに対して</a:t>
            </a:r>
            <a:r>
              <a:rPr kumimoji="1" lang="en-US" altLang="ja-JP" dirty="0"/>
              <a:t>4</a:t>
            </a:r>
            <a:r>
              <a:rPr kumimoji="1" lang="ja-JP" altLang="en-US" dirty="0"/>
              <a:t>行目の関数を実装します。これは変数型の判定を行います。例えば連想配列だったら要素を取り出してまた関数を呼び出し、変数型がリストだったらリスト番号を使ってまた関数を呼び出します。この時、パスに使った値やキーの文字列を変数に格納しておくことでパスを記録できます。</a:t>
            </a:r>
          </a:p>
        </p:txBody>
      </p:sp>
      <p:sp>
        <p:nvSpPr>
          <p:cNvPr id="4" name="スライド番号プレースホルダー 3"/>
          <p:cNvSpPr>
            <a:spLocks noGrp="1"/>
          </p:cNvSpPr>
          <p:nvPr>
            <p:ph type="sldNum" sz="quarter" idx="5"/>
          </p:nvPr>
        </p:nvSpPr>
        <p:spPr/>
        <p:txBody>
          <a:bodyPr/>
          <a:lstStyle/>
          <a:p>
            <a:fld id="{ED3EB056-99E3-4ECD-90C2-3B989E8AF408}" type="slidenum">
              <a:rPr kumimoji="1" lang="ja-JP" altLang="en-US" smtClean="0"/>
              <a:t>19</a:t>
            </a:fld>
            <a:endParaRPr kumimoji="1" lang="ja-JP" altLang="en-US"/>
          </a:p>
        </p:txBody>
      </p:sp>
    </p:spTree>
    <p:extLst>
      <p:ext uri="{BB962C8B-B14F-4D97-AF65-F5344CB8AC3E}">
        <p14:creationId xmlns:p14="http://schemas.microsoft.com/office/powerpoint/2010/main" val="17481894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では今回の内容です。最初に</a:t>
            </a:r>
            <a:r>
              <a:rPr kumimoji="1" lang="en-US" altLang="ja-JP" dirty="0"/>
              <a:t>HTML</a:t>
            </a:r>
            <a:r>
              <a:rPr kumimoji="1" lang="ja-JP" altLang="en-US" dirty="0"/>
              <a:t>とは異なり人間ではなくコンピュータが読むために使われる</a:t>
            </a:r>
            <a:r>
              <a:rPr kumimoji="1" lang="en-US" altLang="ja-JP" dirty="0" err="1"/>
              <a:t>WebAPI</a:t>
            </a:r>
            <a:r>
              <a:rPr kumimoji="1" lang="ja-JP" altLang="en-US" dirty="0"/>
              <a:t>とは何か、そして</a:t>
            </a:r>
            <a:r>
              <a:rPr kumimoji="1" lang="en-US" altLang="ja-JP" dirty="0" err="1"/>
              <a:t>WebAPI</a:t>
            </a:r>
            <a:r>
              <a:rPr kumimoji="1" lang="ja-JP" altLang="en-US" dirty="0"/>
              <a:t>というのはどういうものかについて説明します。次に実装として外部のサイトの</a:t>
            </a:r>
            <a:r>
              <a:rPr kumimoji="1" lang="en-US" altLang="ja-JP" dirty="0" err="1"/>
              <a:t>WebAPI</a:t>
            </a:r>
            <a:r>
              <a:rPr kumimoji="1" lang="ja-JP" altLang="en-US" dirty="0"/>
              <a:t>を利用して一つサービスを作ってみます。また、その後、今度は自分で</a:t>
            </a:r>
            <a:r>
              <a:rPr kumimoji="1" lang="en-US" altLang="ja-JP" dirty="0" err="1"/>
              <a:t>WebAPI</a:t>
            </a:r>
            <a:r>
              <a:rPr kumimoji="1" lang="ja-JP" altLang="en-US" dirty="0"/>
              <a:t>を発信する手法を学び、最後に実際に実装してみます。</a:t>
            </a:r>
          </a:p>
        </p:txBody>
      </p:sp>
      <p:sp>
        <p:nvSpPr>
          <p:cNvPr id="4" name="スライド番号プレースホルダー 3"/>
          <p:cNvSpPr>
            <a:spLocks noGrp="1"/>
          </p:cNvSpPr>
          <p:nvPr>
            <p:ph type="sldNum" sz="quarter" idx="5"/>
          </p:nvPr>
        </p:nvSpPr>
        <p:spPr/>
        <p:txBody>
          <a:bodyPr/>
          <a:lstStyle/>
          <a:p>
            <a:fld id="{ED3EB056-99E3-4ECD-90C2-3B989E8AF408}" type="slidenum">
              <a:rPr kumimoji="1" lang="ja-JP" altLang="en-US" smtClean="0"/>
              <a:t>2</a:t>
            </a:fld>
            <a:endParaRPr kumimoji="1" lang="ja-JP" altLang="en-US"/>
          </a:p>
        </p:txBody>
      </p:sp>
    </p:spTree>
    <p:extLst>
      <p:ext uri="{BB962C8B-B14F-4D97-AF65-F5344CB8AC3E}">
        <p14:creationId xmlns:p14="http://schemas.microsoft.com/office/powerpoint/2010/main" val="364481942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そして実際に解析をするとこのようになり、どこにどの値が入っているかが簡単に分かるようになります。</a:t>
            </a:r>
          </a:p>
        </p:txBody>
      </p:sp>
      <p:sp>
        <p:nvSpPr>
          <p:cNvPr id="4" name="スライド番号プレースホルダー 3"/>
          <p:cNvSpPr>
            <a:spLocks noGrp="1"/>
          </p:cNvSpPr>
          <p:nvPr>
            <p:ph type="sldNum" sz="quarter" idx="5"/>
          </p:nvPr>
        </p:nvSpPr>
        <p:spPr/>
        <p:txBody>
          <a:bodyPr/>
          <a:lstStyle/>
          <a:p>
            <a:fld id="{ED3EB056-99E3-4ECD-90C2-3B989E8AF408}" type="slidenum">
              <a:rPr kumimoji="1" lang="ja-JP" altLang="en-US" smtClean="0"/>
              <a:t>20</a:t>
            </a:fld>
            <a:endParaRPr kumimoji="1" lang="ja-JP" altLang="en-US"/>
          </a:p>
        </p:txBody>
      </p:sp>
    </p:spTree>
    <p:extLst>
      <p:ext uri="{BB962C8B-B14F-4D97-AF65-F5344CB8AC3E}">
        <p14:creationId xmlns:p14="http://schemas.microsoft.com/office/powerpoint/2010/main" val="379713349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それでは今度は</a:t>
            </a:r>
            <a:r>
              <a:rPr kumimoji="1" lang="en-US" altLang="ja-JP" dirty="0" err="1"/>
              <a:t>WebAPI</a:t>
            </a:r>
            <a:r>
              <a:rPr kumimoji="1" lang="ja-JP" altLang="en-US" dirty="0"/>
              <a:t>の発信を行います。先ほどのサイトのように、クライアントからリクエストでデータのレスポンスを</a:t>
            </a:r>
            <a:r>
              <a:rPr kumimoji="1" lang="en-US" altLang="ja-JP" dirty="0" err="1"/>
              <a:t>WebAPI</a:t>
            </a:r>
            <a:r>
              <a:rPr kumimoji="1" lang="ja-JP" altLang="en-US" dirty="0"/>
              <a:t>形式で行います。これによってサーバ側で何らかの演算などの結果やデータベースの検索などをクライアントにレスポンスを行うことで</a:t>
            </a:r>
            <a:r>
              <a:rPr kumimoji="1" lang="en-US" altLang="ja-JP" dirty="0"/>
              <a:t>web</a:t>
            </a:r>
            <a:r>
              <a:rPr kumimoji="1" lang="ja-JP" altLang="en-US" dirty="0"/>
              <a:t>サービスやアプリケーションとしての利便性を向上できます。</a:t>
            </a:r>
          </a:p>
        </p:txBody>
      </p:sp>
      <p:sp>
        <p:nvSpPr>
          <p:cNvPr id="4" name="スライド番号プレースホルダー 3"/>
          <p:cNvSpPr>
            <a:spLocks noGrp="1"/>
          </p:cNvSpPr>
          <p:nvPr>
            <p:ph type="sldNum" sz="quarter" idx="5"/>
          </p:nvPr>
        </p:nvSpPr>
        <p:spPr/>
        <p:txBody>
          <a:bodyPr/>
          <a:lstStyle/>
          <a:p>
            <a:fld id="{ED3EB056-99E3-4ECD-90C2-3B989E8AF408}" type="slidenum">
              <a:rPr kumimoji="1" lang="ja-JP" altLang="en-US" smtClean="0"/>
              <a:t>21</a:t>
            </a:fld>
            <a:endParaRPr kumimoji="1" lang="ja-JP" altLang="en-US"/>
          </a:p>
        </p:txBody>
      </p:sp>
    </p:spTree>
    <p:extLst>
      <p:ext uri="{BB962C8B-B14F-4D97-AF65-F5344CB8AC3E}">
        <p14:creationId xmlns:p14="http://schemas.microsoft.com/office/powerpoint/2010/main" val="66343043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ではまず</a:t>
            </a:r>
            <a:r>
              <a:rPr kumimoji="1" lang="en-US" altLang="ja-JP" dirty="0"/>
              <a:t>JSON</a:t>
            </a:r>
            <a:r>
              <a:rPr kumimoji="1" lang="ja-JP" altLang="en-US" dirty="0"/>
              <a:t>データを発信する手順です。ここでは</a:t>
            </a:r>
            <a:r>
              <a:rPr kumimoji="1" lang="en-US" altLang="ja-JP" dirty="0"/>
              <a:t>web</a:t>
            </a:r>
            <a:r>
              <a:rPr kumimoji="1" lang="ja-JP" altLang="en-US" dirty="0"/>
              <a:t>サービスとして行うため</a:t>
            </a:r>
            <a:r>
              <a:rPr kumimoji="1" lang="en-US" altLang="ja-JP" dirty="0"/>
              <a:t>Flask</a:t>
            </a:r>
            <a:r>
              <a:rPr kumimoji="1" lang="ja-JP" altLang="en-US" dirty="0"/>
              <a:t>を使用します。まず、リクエストを受け取ります。次に、計算結果あるいは検索結果を変数に格納します。その後、連想配列に変数の値を格納して、最後に</a:t>
            </a:r>
            <a:r>
              <a:rPr kumimoji="1" lang="en-US" altLang="ja-JP" dirty="0"/>
              <a:t>return</a:t>
            </a:r>
            <a:r>
              <a:rPr kumimoji="1" lang="ja-JP" altLang="en-US" dirty="0"/>
              <a:t>に</a:t>
            </a:r>
            <a:r>
              <a:rPr kumimoji="1" lang="en-US" altLang="ja-JP" dirty="0" err="1"/>
              <a:t>jsonify</a:t>
            </a:r>
            <a:r>
              <a:rPr kumimoji="1" lang="ja-JP" altLang="en-US" dirty="0"/>
              <a:t>関数を使い連想配列を入れます。</a:t>
            </a:r>
          </a:p>
        </p:txBody>
      </p:sp>
      <p:sp>
        <p:nvSpPr>
          <p:cNvPr id="4" name="スライド番号プレースホルダー 3"/>
          <p:cNvSpPr>
            <a:spLocks noGrp="1"/>
          </p:cNvSpPr>
          <p:nvPr>
            <p:ph type="sldNum" sz="quarter" idx="5"/>
          </p:nvPr>
        </p:nvSpPr>
        <p:spPr/>
        <p:txBody>
          <a:bodyPr/>
          <a:lstStyle/>
          <a:p>
            <a:fld id="{ED3EB056-99E3-4ECD-90C2-3B989E8AF408}" type="slidenum">
              <a:rPr kumimoji="1" lang="ja-JP" altLang="en-US" smtClean="0"/>
              <a:t>22</a:t>
            </a:fld>
            <a:endParaRPr kumimoji="1" lang="ja-JP" altLang="en-US"/>
          </a:p>
        </p:txBody>
      </p:sp>
    </p:spTree>
    <p:extLst>
      <p:ext uri="{BB962C8B-B14F-4D97-AF65-F5344CB8AC3E}">
        <p14:creationId xmlns:p14="http://schemas.microsoft.com/office/powerpoint/2010/main" val="33997858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では実際にプログラムを実装してみます。実装し終えたら</a:t>
            </a:r>
            <a:r>
              <a:rPr kumimoji="1" lang="en-US" altLang="ja-JP" dirty="0"/>
              <a:t>web</a:t>
            </a:r>
            <a:r>
              <a:rPr kumimoji="1" lang="ja-JP" altLang="en-US" dirty="0"/>
              <a:t>ブラウザでアクセスしてみましょう。するとこのようにブラウザで</a:t>
            </a:r>
            <a:r>
              <a:rPr kumimoji="1" lang="en-US" altLang="ja-JP" dirty="0"/>
              <a:t>JSON</a:t>
            </a:r>
            <a:r>
              <a:rPr kumimoji="1" lang="ja-JP" altLang="en-US" dirty="0"/>
              <a:t>が表示されます。</a:t>
            </a:r>
          </a:p>
        </p:txBody>
      </p:sp>
      <p:sp>
        <p:nvSpPr>
          <p:cNvPr id="4" name="スライド番号プレースホルダー 3"/>
          <p:cNvSpPr>
            <a:spLocks noGrp="1"/>
          </p:cNvSpPr>
          <p:nvPr>
            <p:ph type="sldNum" sz="quarter" idx="5"/>
          </p:nvPr>
        </p:nvSpPr>
        <p:spPr/>
        <p:txBody>
          <a:bodyPr/>
          <a:lstStyle/>
          <a:p>
            <a:fld id="{ED3EB056-99E3-4ECD-90C2-3B989E8AF408}" type="slidenum">
              <a:rPr kumimoji="1" lang="ja-JP" altLang="en-US" smtClean="0"/>
              <a:t>23</a:t>
            </a:fld>
            <a:endParaRPr kumimoji="1" lang="ja-JP" altLang="en-US"/>
          </a:p>
        </p:txBody>
      </p:sp>
    </p:spTree>
    <p:extLst>
      <p:ext uri="{BB962C8B-B14F-4D97-AF65-F5344CB8AC3E}">
        <p14:creationId xmlns:p14="http://schemas.microsoft.com/office/powerpoint/2010/main" val="305300345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次は</a:t>
            </a:r>
            <a:r>
              <a:rPr kumimoji="1" lang="en-US" altLang="ja-JP" dirty="0"/>
              <a:t>XML</a:t>
            </a:r>
            <a:r>
              <a:rPr kumimoji="1" lang="ja-JP" altLang="en-US" dirty="0"/>
              <a:t>による</a:t>
            </a:r>
            <a:r>
              <a:rPr kumimoji="1" lang="en-US" altLang="ja-JP" dirty="0" err="1"/>
              <a:t>WebAPI</a:t>
            </a:r>
            <a:r>
              <a:rPr kumimoji="1" lang="ja-JP" altLang="en-US" dirty="0"/>
              <a:t>の発信です。基本的な流れは</a:t>
            </a:r>
            <a:r>
              <a:rPr kumimoji="1" lang="en-US" altLang="ja-JP" dirty="0"/>
              <a:t>JSON</a:t>
            </a:r>
            <a:r>
              <a:rPr kumimoji="1" lang="ja-JP" altLang="en-US" dirty="0"/>
              <a:t>と同じですが、</a:t>
            </a:r>
            <a:r>
              <a:rPr kumimoji="1" lang="en-US" altLang="ja-JP" dirty="0"/>
              <a:t>4</a:t>
            </a:r>
            <a:r>
              <a:rPr kumimoji="1" lang="ja-JP" altLang="en-US" dirty="0"/>
              <a:t>番以降が変わります。今度は</a:t>
            </a:r>
            <a:r>
              <a:rPr kumimoji="1" lang="en-US" altLang="ja-JP" dirty="0" err="1"/>
              <a:t>dicttoxml</a:t>
            </a:r>
            <a:r>
              <a:rPr kumimoji="1" lang="ja-JP" altLang="en-US" dirty="0"/>
              <a:t>というライブラリを使用します。これで連想配列を</a:t>
            </a:r>
            <a:r>
              <a:rPr kumimoji="1" lang="en-US" altLang="ja-JP" dirty="0"/>
              <a:t>XML</a:t>
            </a:r>
            <a:r>
              <a:rPr kumimoji="1" lang="ja-JP" altLang="en-US" dirty="0"/>
              <a:t>に変換します。次にレスポンスの</a:t>
            </a:r>
            <a:r>
              <a:rPr kumimoji="1" lang="en-US" altLang="ja-JP" dirty="0" err="1"/>
              <a:t>mimetype</a:t>
            </a:r>
            <a:r>
              <a:rPr kumimoji="1" lang="ja-JP" altLang="en-US" dirty="0"/>
              <a:t>を</a:t>
            </a:r>
            <a:r>
              <a:rPr kumimoji="1" lang="en-US" altLang="ja-JP" dirty="0"/>
              <a:t>text/xml</a:t>
            </a:r>
            <a:r>
              <a:rPr kumimoji="1" lang="ja-JP" altLang="en-US" dirty="0"/>
              <a:t>にします。最後に</a:t>
            </a:r>
            <a:r>
              <a:rPr kumimoji="1" lang="en-US" altLang="ja-JP" dirty="0" err="1"/>
              <a:t>Mimetype</a:t>
            </a:r>
            <a:r>
              <a:rPr kumimoji="1" lang="ja-JP" altLang="en-US" dirty="0"/>
              <a:t>を定義したレスポンスの返り値にします。</a:t>
            </a:r>
            <a:endParaRPr kumimoji="1" lang="en-US" altLang="ja-JP" dirty="0"/>
          </a:p>
        </p:txBody>
      </p:sp>
      <p:sp>
        <p:nvSpPr>
          <p:cNvPr id="4" name="スライド番号プレースホルダー 3"/>
          <p:cNvSpPr>
            <a:spLocks noGrp="1"/>
          </p:cNvSpPr>
          <p:nvPr>
            <p:ph type="sldNum" sz="quarter" idx="5"/>
          </p:nvPr>
        </p:nvSpPr>
        <p:spPr/>
        <p:txBody>
          <a:bodyPr/>
          <a:lstStyle/>
          <a:p>
            <a:fld id="{ED3EB056-99E3-4ECD-90C2-3B989E8AF408}" type="slidenum">
              <a:rPr kumimoji="1" lang="ja-JP" altLang="en-US" smtClean="0"/>
              <a:t>24</a:t>
            </a:fld>
            <a:endParaRPr kumimoji="1" lang="ja-JP" altLang="en-US"/>
          </a:p>
        </p:txBody>
      </p:sp>
    </p:spTree>
    <p:extLst>
      <p:ext uri="{BB962C8B-B14F-4D97-AF65-F5344CB8AC3E}">
        <p14:creationId xmlns:p14="http://schemas.microsoft.com/office/powerpoint/2010/main" val="95491877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プログラムは</a:t>
            </a:r>
            <a:r>
              <a:rPr kumimoji="1" lang="en-US" altLang="ja-JP" dirty="0"/>
              <a:t>JSON</a:t>
            </a:r>
            <a:r>
              <a:rPr kumimoji="1" lang="ja-JP" altLang="en-US" dirty="0"/>
              <a:t>と似ていますがインポートするライブラリに</a:t>
            </a:r>
            <a:r>
              <a:rPr kumimoji="1" lang="en-US" altLang="ja-JP" dirty="0" err="1"/>
              <a:t>dicttoxml</a:t>
            </a:r>
            <a:r>
              <a:rPr kumimoji="1" lang="ja-JP" altLang="en-US" dirty="0"/>
              <a:t>があります。初期は入っていないライブラリなので</a:t>
            </a:r>
            <a:r>
              <a:rPr kumimoji="1" lang="en-US" altLang="ja-JP" dirty="0" err="1"/>
              <a:t>AnacondaPrompt</a:t>
            </a:r>
            <a:r>
              <a:rPr kumimoji="1" lang="ja-JP" altLang="en-US" dirty="0"/>
              <a:t>で</a:t>
            </a:r>
            <a:r>
              <a:rPr lang="en-US" altLang="ja-JP" dirty="0" err="1"/>
              <a:t>c</a:t>
            </a:r>
            <a:r>
              <a:rPr kumimoji="1" lang="en-US" altLang="ja-JP" dirty="0" err="1"/>
              <a:t>onda</a:t>
            </a:r>
            <a:r>
              <a:rPr kumimoji="1" lang="en-US" altLang="ja-JP" dirty="0"/>
              <a:t> install </a:t>
            </a:r>
            <a:r>
              <a:rPr kumimoji="1" lang="en-US" altLang="ja-JP" dirty="0" err="1"/>
              <a:t>dicttoxml</a:t>
            </a:r>
            <a:r>
              <a:rPr kumimoji="1" lang="ja-JP" altLang="en-US" dirty="0"/>
              <a:t>とコマンドを打ち実装します。プログラムですが今度は</a:t>
            </a:r>
            <a:r>
              <a:rPr kumimoji="1" lang="en-US" altLang="ja-JP" dirty="0"/>
              <a:t>xml</a:t>
            </a:r>
            <a:r>
              <a:rPr kumimoji="1" lang="ja-JP" altLang="en-US" dirty="0"/>
              <a:t>を使うために</a:t>
            </a:r>
            <a:r>
              <a:rPr kumimoji="1" lang="en-US" altLang="ja-JP" dirty="0"/>
              <a:t>16</a:t>
            </a:r>
            <a:r>
              <a:rPr kumimoji="1" lang="ja-JP" altLang="en-US" dirty="0"/>
              <a:t>行目で</a:t>
            </a:r>
            <a:r>
              <a:rPr kumimoji="1" lang="en-US" altLang="ja-JP" dirty="0"/>
              <a:t>XML</a:t>
            </a:r>
            <a:r>
              <a:rPr kumimoji="1" lang="ja-JP" altLang="en-US" dirty="0"/>
              <a:t>データを</a:t>
            </a:r>
            <a:r>
              <a:rPr kumimoji="1" lang="en-US" altLang="ja-JP" dirty="0" err="1"/>
              <a:t>app.make_response</a:t>
            </a:r>
            <a:r>
              <a:rPr kumimoji="1" lang="ja-JP" altLang="en-US" dirty="0"/>
              <a:t>に入れています。そしてこの変数のマイムタイプを</a:t>
            </a:r>
            <a:r>
              <a:rPr kumimoji="1" lang="en-US" altLang="ja-JP" dirty="0"/>
              <a:t>text/xml</a:t>
            </a:r>
            <a:r>
              <a:rPr kumimoji="1" lang="ja-JP" altLang="en-US" dirty="0"/>
              <a:t>にして</a:t>
            </a:r>
            <a:r>
              <a:rPr kumimoji="1" lang="en-US" altLang="ja-JP" dirty="0"/>
              <a:t>return</a:t>
            </a:r>
            <a:r>
              <a:rPr kumimoji="1" lang="ja-JP" altLang="en-US" dirty="0"/>
              <a:t>に入れます。これを実行してブラウザでアクセスすると画面右側のように表示されます。</a:t>
            </a:r>
            <a:endParaRPr kumimoji="1" lang="en-US" altLang="ja-JP" dirty="0"/>
          </a:p>
        </p:txBody>
      </p:sp>
      <p:sp>
        <p:nvSpPr>
          <p:cNvPr id="4" name="スライド番号プレースホルダー 3"/>
          <p:cNvSpPr>
            <a:spLocks noGrp="1"/>
          </p:cNvSpPr>
          <p:nvPr>
            <p:ph type="sldNum" sz="quarter" idx="5"/>
          </p:nvPr>
        </p:nvSpPr>
        <p:spPr/>
        <p:txBody>
          <a:bodyPr/>
          <a:lstStyle/>
          <a:p>
            <a:fld id="{ED3EB056-99E3-4ECD-90C2-3B989E8AF408}" type="slidenum">
              <a:rPr kumimoji="1" lang="ja-JP" altLang="en-US" smtClean="0"/>
              <a:t>25</a:t>
            </a:fld>
            <a:endParaRPr kumimoji="1" lang="ja-JP" altLang="en-US"/>
          </a:p>
        </p:txBody>
      </p:sp>
    </p:spTree>
    <p:extLst>
      <p:ext uri="{BB962C8B-B14F-4D97-AF65-F5344CB8AC3E}">
        <p14:creationId xmlns:p14="http://schemas.microsoft.com/office/powerpoint/2010/main" val="135492746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ではここからは実際に</a:t>
            </a:r>
            <a:r>
              <a:rPr kumimoji="1" lang="en-US" altLang="ja-JP" dirty="0"/>
              <a:t>web</a:t>
            </a:r>
            <a:r>
              <a:rPr kumimoji="1" lang="ja-JP" altLang="en-US" dirty="0"/>
              <a:t>サービスとして</a:t>
            </a:r>
            <a:r>
              <a:rPr kumimoji="1" lang="en-US" altLang="ja-JP" dirty="0" err="1"/>
              <a:t>webAPI</a:t>
            </a:r>
            <a:r>
              <a:rPr kumimoji="1" lang="ja-JP" altLang="en-US" dirty="0"/>
              <a:t>を発信してみましょう。内容は第</a:t>
            </a:r>
            <a:r>
              <a:rPr kumimoji="1" lang="en-US" altLang="ja-JP" dirty="0"/>
              <a:t>5</a:t>
            </a:r>
            <a:r>
              <a:rPr kumimoji="1" lang="ja-JP" altLang="en-US" dirty="0"/>
              <a:t>回で作成した掲示板サービスのタイトル検索とスレッド内容を</a:t>
            </a:r>
            <a:r>
              <a:rPr kumimoji="1" lang="en-US" altLang="ja-JP" dirty="0"/>
              <a:t>JSON</a:t>
            </a:r>
            <a:r>
              <a:rPr kumimoji="1" lang="ja-JP" altLang="en-US" dirty="0"/>
              <a:t>または</a:t>
            </a:r>
            <a:r>
              <a:rPr kumimoji="1" lang="en-US" altLang="ja-JP" dirty="0"/>
              <a:t>XML</a:t>
            </a:r>
            <a:r>
              <a:rPr kumimoji="1" lang="ja-JP" altLang="en-US" dirty="0"/>
              <a:t>で発信するサービスになります。これによって</a:t>
            </a:r>
            <a:r>
              <a:rPr kumimoji="1" lang="en-US" altLang="ja-JP" dirty="0"/>
              <a:t>API</a:t>
            </a:r>
            <a:r>
              <a:rPr kumimoji="1" lang="ja-JP" altLang="en-US" dirty="0"/>
              <a:t>でスマホアプリや</a:t>
            </a:r>
            <a:r>
              <a:rPr kumimoji="1" lang="en-US" altLang="ja-JP" dirty="0"/>
              <a:t>PC</a:t>
            </a:r>
            <a:r>
              <a:rPr kumimoji="1" lang="ja-JP" altLang="en-US" dirty="0"/>
              <a:t>ソフトで掲示板サービスが使えるようになります。</a:t>
            </a:r>
          </a:p>
        </p:txBody>
      </p:sp>
      <p:sp>
        <p:nvSpPr>
          <p:cNvPr id="4" name="スライド番号プレースホルダー 3"/>
          <p:cNvSpPr>
            <a:spLocks noGrp="1"/>
          </p:cNvSpPr>
          <p:nvPr>
            <p:ph type="sldNum" sz="quarter" idx="5"/>
          </p:nvPr>
        </p:nvSpPr>
        <p:spPr/>
        <p:txBody>
          <a:bodyPr/>
          <a:lstStyle/>
          <a:p>
            <a:fld id="{ED3EB056-99E3-4ECD-90C2-3B989E8AF408}" type="slidenum">
              <a:rPr kumimoji="1" lang="ja-JP" altLang="en-US" smtClean="0"/>
              <a:t>26</a:t>
            </a:fld>
            <a:endParaRPr kumimoji="1" lang="ja-JP" altLang="en-US"/>
          </a:p>
        </p:txBody>
      </p:sp>
    </p:spTree>
    <p:extLst>
      <p:ext uri="{BB962C8B-B14F-4D97-AF65-F5344CB8AC3E}">
        <p14:creationId xmlns:p14="http://schemas.microsoft.com/office/powerpoint/2010/main" val="361247890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画面遷移としてはこのようになります。最初にドメイン名のみでアクセスされたときはタイトルと説明の検索とフォーマットの指定をする画面です。次に</a:t>
            </a:r>
            <a:r>
              <a:rPr kumimoji="1" lang="en-US" altLang="ja-JP" dirty="0"/>
              <a:t>URL</a:t>
            </a:r>
            <a:r>
              <a:rPr kumimoji="1" lang="ja-JP" altLang="en-US" dirty="0"/>
              <a:t>に</a:t>
            </a:r>
            <a:r>
              <a:rPr kumimoji="1" lang="en-US" altLang="ja-JP" dirty="0"/>
              <a:t>result</a:t>
            </a:r>
            <a:r>
              <a:rPr kumimoji="1" lang="ja-JP" altLang="en-US" dirty="0"/>
              <a:t>とついた画面です。ここでは検索結果を表示してフォーマット情報を引き継ぎます。最後に</a:t>
            </a:r>
            <a:r>
              <a:rPr kumimoji="1" lang="en-US" altLang="ja-JP" dirty="0"/>
              <a:t>URL</a:t>
            </a:r>
            <a:r>
              <a:rPr kumimoji="1" lang="ja-JP" altLang="en-US" dirty="0"/>
              <a:t>に</a:t>
            </a:r>
            <a:r>
              <a:rPr kumimoji="1" lang="en-US" altLang="ja-JP" dirty="0" err="1"/>
              <a:t>api</a:t>
            </a:r>
            <a:r>
              <a:rPr kumimoji="1" lang="ja-JP" altLang="en-US" dirty="0"/>
              <a:t>とつい画面です。ここではフォーマット情報に基づき</a:t>
            </a:r>
            <a:r>
              <a:rPr kumimoji="1" lang="en-US" altLang="ja-JP" dirty="0" err="1"/>
              <a:t>WebAPI</a:t>
            </a:r>
            <a:r>
              <a:rPr kumimoji="1" lang="ja-JP" altLang="en-US" dirty="0"/>
              <a:t>を表示します。</a:t>
            </a:r>
          </a:p>
        </p:txBody>
      </p:sp>
      <p:sp>
        <p:nvSpPr>
          <p:cNvPr id="4" name="スライド番号プレースホルダー 3"/>
          <p:cNvSpPr>
            <a:spLocks noGrp="1"/>
          </p:cNvSpPr>
          <p:nvPr>
            <p:ph type="sldNum" sz="quarter" idx="5"/>
          </p:nvPr>
        </p:nvSpPr>
        <p:spPr/>
        <p:txBody>
          <a:bodyPr/>
          <a:lstStyle/>
          <a:p>
            <a:fld id="{ED3EB056-99E3-4ECD-90C2-3B989E8AF408}" type="slidenum">
              <a:rPr kumimoji="1" lang="ja-JP" altLang="en-US" smtClean="0"/>
              <a:t>27</a:t>
            </a:fld>
            <a:endParaRPr kumimoji="1" lang="ja-JP" altLang="en-US"/>
          </a:p>
        </p:txBody>
      </p:sp>
    </p:spTree>
    <p:extLst>
      <p:ext uri="{BB962C8B-B14F-4D97-AF65-F5344CB8AC3E}">
        <p14:creationId xmlns:p14="http://schemas.microsoft.com/office/powerpoint/2010/main" val="56083390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では、検索画面の</a:t>
            </a:r>
            <a:r>
              <a:rPr kumimoji="1" lang="en-US" altLang="ja-JP" dirty="0"/>
              <a:t>HTML</a:t>
            </a:r>
            <a:r>
              <a:rPr kumimoji="1" lang="ja-JP" altLang="en-US" dirty="0"/>
              <a:t>はこちらになります。</a:t>
            </a:r>
          </a:p>
        </p:txBody>
      </p:sp>
      <p:sp>
        <p:nvSpPr>
          <p:cNvPr id="4" name="スライド番号プレースホルダー 3"/>
          <p:cNvSpPr>
            <a:spLocks noGrp="1"/>
          </p:cNvSpPr>
          <p:nvPr>
            <p:ph type="sldNum" sz="quarter" idx="5"/>
          </p:nvPr>
        </p:nvSpPr>
        <p:spPr/>
        <p:txBody>
          <a:bodyPr/>
          <a:lstStyle/>
          <a:p>
            <a:fld id="{ED3EB056-99E3-4ECD-90C2-3B989E8AF408}" type="slidenum">
              <a:rPr kumimoji="1" lang="ja-JP" altLang="en-US" smtClean="0"/>
              <a:t>28</a:t>
            </a:fld>
            <a:endParaRPr kumimoji="1" lang="ja-JP" altLang="en-US"/>
          </a:p>
        </p:txBody>
      </p:sp>
    </p:spTree>
    <p:extLst>
      <p:ext uri="{BB962C8B-B14F-4D97-AF65-F5344CB8AC3E}">
        <p14:creationId xmlns:p14="http://schemas.microsoft.com/office/powerpoint/2010/main" val="222402723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次にこちらがプログラムです。最初の検索フォームの表示までの内容と</a:t>
            </a:r>
            <a:r>
              <a:rPr kumimoji="1" lang="en-US" altLang="ja-JP" dirty="0"/>
              <a:t>Flask</a:t>
            </a:r>
            <a:r>
              <a:rPr kumimoji="1" lang="ja-JP" altLang="en-US" dirty="0"/>
              <a:t>の実行のプログラムになります。</a:t>
            </a:r>
          </a:p>
        </p:txBody>
      </p:sp>
      <p:sp>
        <p:nvSpPr>
          <p:cNvPr id="4" name="スライド番号プレースホルダー 3"/>
          <p:cNvSpPr>
            <a:spLocks noGrp="1"/>
          </p:cNvSpPr>
          <p:nvPr>
            <p:ph type="sldNum" sz="quarter" idx="5"/>
          </p:nvPr>
        </p:nvSpPr>
        <p:spPr/>
        <p:txBody>
          <a:bodyPr/>
          <a:lstStyle/>
          <a:p>
            <a:fld id="{ED3EB056-99E3-4ECD-90C2-3B989E8AF408}" type="slidenum">
              <a:rPr kumimoji="1" lang="ja-JP" altLang="en-US" smtClean="0"/>
              <a:t>29</a:t>
            </a:fld>
            <a:endParaRPr kumimoji="1" lang="ja-JP" altLang="en-US"/>
          </a:p>
        </p:txBody>
      </p:sp>
    </p:spTree>
    <p:extLst>
      <p:ext uri="{BB962C8B-B14F-4D97-AF65-F5344CB8AC3E}">
        <p14:creationId xmlns:p14="http://schemas.microsoft.com/office/powerpoint/2010/main" val="13076957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それでは</a:t>
            </a:r>
            <a:r>
              <a:rPr kumimoji="1" lang="en-US" altLang="ja-JP" dirty="0" err="1"/>
              <a:t>WebAPI</a:t>
            </a:r>
            <a:r>
              <a:rPr kumimoji="1" lang="ja-JP" altLang="en-US" dirty="0"/>
              <a:t>とはどういうものかについて説明します。意味としてはコンピュータプログラムの提供する機能を外部の別のプログラムから呼び出して利用するための手順・既約の事を指し、</a:t>
            </a:r>
            <a:r>
              <a:rPr kumimoji="1" lang="en-US" altLang="ja-JP" dirty="0"/>
              <a:t>API</a:t>
            </a:r>
            <a:r>
              <a:rPr kumimoji="1" lang="ja-JP" altLang="en-US" dirty="0"/>
              <a:t>の一つで</a:t>
            </a:r>
            <a:r>
              <a:rPr kumimoji="1" lang="en-US" altLang="ja-JP" dirty="0"/>
              <a:t>HTTP</a:t>
            </a:r>
            <a:r>
              <a:rPr kumimoji="1" lang="ja-JP" altLang="en-US" dirty="0"/>
              <a:t>など</a:t>
            </a:r>
            <a:r>
              <a:rPr kumimoji="1" lang="en-US" altLang="ja-JP" dirty="0"/>
              <a:t>Web</a:t>
            </a:r>
            <a:r>
              <a:rPr kumimoji="1" lang="ja-JP" altLang="en-US" dirty="0"/>
              <a:t>の技術を用いて構築されたものになります。</a:t>
            </a:r>
          </a:p>
        </p:txBody>
      </p:sp>
      <p:sp>
        <p:nvSpPr>
          <p:cNvPr id="4" name="スライド番号プレースホルダー 3"/>
          <p:cNvSpPr>
            <a:spLocks noGrp="1"/>
          </p:cNvSpPr>
          <p:nvPr>
            <p:ph type="sldNum" sz="quarter" idx="5"/>
          </p:nvPr>
        </p:nvSpPr>
        <p:spPr/>
        <p:txBody>
          <a:bodyPr/>
          <a:lstStyle/>
          <a:p>
            <a:fld id="{ED3EB056-99E3-4ECD-90C2-3B989E8AF408}" type="slidenum">
              <a:rPr kumimoji="1" lang="ja-JP" altLang="en-US" smtClean="0"/>
              <a:t>3</a:t>
            </a:fld>
            <a:endParaRPr kumimoji="1" lang="ja-JP" altLang="en-US"/>
          </a:p>
        </p:txBody>
      </p:sp>
    </p:spTree>
    <p:extLst>
      <p:ext uri="{BB962C8B-B14F-4D97-AF65-F5344CB8AC3E}">
        <p14:creationId xmlns:p14="http://schemas.microsoft.com/office/powerpoint/2010/main" val="14298926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ここで、実行して検索画面をブラウザでアクセスするとこのようになります。</a:t>
            </a:r>
          </a:p>
        </p:txBody>
      </p:sp>
      <p:sp>
        <p:nvSpPr>
          <p:cNvPr id="4" name="スライド番号プレースホルダー 3"/>
          <p:cNvSpPr>
            <a:spLocks noGrp="1"/>
          </p:cNvSpPr>
          <p:nvPr>
            <p:ph type="sldNum" sz="quarter" idx="5"/>
          </p:nvPr>
        </p:nvSpPr>
        <p:spPr/>
        <p:txBody>
          <a:bodyPr/>
          <a:lstStyle/>
          <a:p>
            <a:fld id="{ED3EB056-99E3-4ECD-90C2-3B989E8AF408}" type="slidenum">
              <a:rPr kumimoji="1" lang="ja-JP" altLang="en-US" smtClean="0"/>
              <a:t>30</a:t>
            </a:fld>
            <a:endParaRPr kumimoji="1" lang="ja-JP" altLang="en-US"/>
          </a:p>
        </p:txBody>
      </p:sp>
    </p:spTree>
    <p:extLst>
      <p:ext uri="{BB962C8B-B14F-4D97-AF65-F5344CB8AC3E}">
        <p14:creationId xmlns:p14="http://schemas.microsoft.com/office/powerpoint/2010/main" val="385868596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次に検索結果一覧を表示するサーバ側のプログラムです。データベースでタイトルや説明の検索結果に該当するように</a:t>
            </a:r>
            <a:r>
              <a:rPr kumimoji="1" lang="en-US" altLang="ja-JP" dirty="0"/>
              <a:t>SQL</a:t>
            </a:r>
            <a:r>
              <a:rPr kumimoji="1" lang="ja-JP" altLang="en-US" dirty="0"/>
              <a:t>を書き、結果を</a:t>
            </a:r>
            <a:r>
              <a:rPr kumimoji="1" lang="en-US" altLang="ja-JP" dirty="0"/>
              <a:t>HTML</a:t>
            </a:r>
            <a:r>
              <a:rPr kumimoji="1" lang="ja-JP" altLang="en-US" dirty="0"/>
              <a:t>で反映させます。</a:t>
            </a:r>
          </a:p>
        </p:txBody>
      </p:sp>
      <p:sp>
        <p:nvSpPr>
          <p:cNvPr id="4" name="スライド番号プレースホルダー 3"/>
          <p:cNvSpPr>
            <a:spLocks noGrp="1"/>
          </p:cNvSpPr>
          <p:nvPr>
            <p:ph type="sldNum" sz="quarter" idx="5"/>
          </p:nvPr>
        </p:nvSpPr>
        <p:spPr/>
        <p:txBody>
          <a:bodyPr/>
          <a:lstStyle/>
          <a:p>
            <a:fld id="{ED3EB056-99E3-4ECD-90C2-3B989E8AF408}" type="slidenum">
              <a:rPr kumimoji="1" lang="ja-JP" altLang="en-US" smtClean="0"/>
              <a:t>31</a:t>
            </a:fld>
            <a:endParaRPr kumimoji="1" lang="ja-JP" altLang="en-US"/>
          </a:p>
        </p:txBody>
      </p:sp>
    </p:spTree>
    <p:extLst>
      <p:ext uri="{BB962C8B-B14F-4D97-AF65-F5344CB8AC3E}">
        <p14:creationId xmlns:p14="http://schemas.microsoft.com/office/powerpoint/2010/main" val="39537444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再度実行して</a:t>
            </a:r>
            <a:r>
              <a:rPr kumimoji="1" lang="en-US" altLang="ja-JP" dirty="0"/>
              <a:t>test</a:t>
            </a:r>
            <a:r>
              <a:rPr kumimoji="1" lang="ja-JP" altLang="en-US" dirty="0"/>
              <a:t>と検索した結果になります。</a:t>
            </a:r>
          </a:p>
        </p:txBody>
      </p:sp>
      <p:sp>
        <p:nvSpPr>
          <p:cNvPr id="4" name="スライド番号プレースホルダー 3"/>
          <p:cNvSpPr>
            <a:spLocks noGrp="1"/>
          </p:cNvSpPr>
          <p:nvPr>
            <p:ph type="sldNum" sz="quarter" idx="5"/>
          </p:nvPr>
        </p:nvSpPr>
        <p:spPr/>
        <p:txBody>
          <a:bodyPr/>
          <a:lstStyle/>
          <a:p>
            <a:fld id="{ED3EB056-99E3-4ECD-90C2-3B989E8AF408}" type="slidenum">
              <a:rPr kumimoji="1" lang="ja-JP" altLang="en-US" smtClean="0"/>
              <a:t>32</a:t>
            </a:fld>
            <a:endParaRPr kumimoji="1" lang="ja-JP" altLang="en-US"/>
          </a:p>
        </p:txBody>
      </p:sp>
    </p:spTree>
    <p:extLst>
      <p:ext uri="{BB962C8B-B14F-4D97-AF65-F5344CB8AC3E}">
        <p14:creationId xmlns:p14="http://schemas.microsoft.com/office/powerpoint/2010/main" val="314118995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最後に</a:t>
            </a:r>
            <a:r>
              <a:rPr kumimoji="1" lang="en-US" altLang="ja-JP" dirty="0"/>
              <a:t>API</a:t>
            </a:r>
            <a:r>
              <a:rPr kumimoji="1" lang="ja-JP" altLang="en-US" dirty="0"/>
              <a:t>の出力画面のプログラムです。実装する上で</a:t>
            </a:r>
            <a:r>
              <a:rPr kumimoji="1" lang="en-US" altLang="ja-JP" dirty="0"/>
              <a:t>content</a:t>
            </a:r>
            <a:r>
              <a:rPr kumimoji="1" lang="ja-JP" altLang="en-US" dirty="0"/>
              <a:t>についてはリストを使ってスレッドの中身を格納します。最後に</a:t>
            </a:r>
            <a:r>
              <a:rPr kumimoji="1" lang="en-US" altLang="ja-JP" dirty="0"/>
              <a:t>XML</a:t>
            </a:r>
            <a:r>
              <a:rPr kumimoji="1" lang="ja-JP" altLang="en-US" dirty="0"/>
              <a:t>かどうかを判別します。</a:t>
            </a:r>
            <a:r>
              <a:rPr kumimoji="1" lang="en-US" altLang="ja-JP" dirty="0"/>
              <a:t>XML</a:t>
            </a:r>
            <a:r>
              <a:rPr kumimoji="1" lang="ja-JP" altLang="en-US" dirty="0"/>
              <a:t>の時と</a:t>
            </a:r>
            <a:r>
              <a:rPr kumimoji="1" lang="en-US" altLang="ja-JP" dirty="0"/>
              <a:t>XML</a:t>
            </a:r>
            <a:r>
              <a:rPr kumimoji="1" lang="ja-JP" altLang="en-US" dirty="0"/>
              <a:t>でレスポンスし、そうでないときは</a:t>
            </a:r>
            <a:r>
              <a:rPr kumimoji="1" lang="en-US" altLang="ja-JP" dirty="0"/>
              <a:t>JSON</a:t>
            </a:r>
            <a:r>
              <a:rPr kumimoji="1" lang="ja-JP" altLang="en-US" dirty="0"/>
              <a:t>でレスポンスします。</a:t>
            </a:r>
          </a:p>
        </p:txBody>
      </p:sp>
      <p:sp>
        <p:nvSpPr>
          <p:cNvPr id="4" name="スライド番号プレースホルダー 3"/>
          <p:cNvSpPr>
            <a:spLocks noGrp="1"/>
          </p:cNvSpPr>
          <p:nvPr>
            <p:ph type="sldNum" sz="quarter" idx="5"/>
          </p:nvPr>
        </p:nvSpPr>
        <p:spPr/>
        <p:txBody>
          <a:bodyPr/>
          <a:lstStyle/>
          <a:p>
            <a:fld id="{ED3EB056-99E3-4ECD-90C2-3B989E8AF408}" type="slidenum">
              <a:rPr kumimoji="1" lang="ja-JP" altLang="en-US" smtClean="0"/>
              <a:t>33</a:t>
            </a:fld>
            <a:endParaRPr kumimoji="1" lang="ja-JP" altLang="en-US"/>
          </a:p>
        </p:txBody>
      </p:sp>
    </p:spTree>
    <p:extLst>
      <p:ext uri="{BB962C8B-B14F-4D97-AF65-F5344CB8AC3E}">
        <p14:creationId xmlns:p14="http://schemas.microsoft.com/office/powerpoint/2010/main" val="80475546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では実際に</a:t>
            </a:r>
            <a:r>
              <a:rPr kumimoji="1" lang="en-US" altLang="ja-JP" dirty="0"/>
              <a:t>API</a:t>
            </a:r>
            <a:r>
              <a:rPr kumimoji="1" lang="ja-JP" altLang="en-US" dirty="0"/>
              <a:t>を出力した結果はこのようになります。実際のスマホアプリや</a:t>
            </a:r>
            <a:r>
              <a:rPr kumimoji="1" lang="en-US" altLang="ja-JP" dirty="0"/>
              <a:t>PC</a:t>
            </a:r>
            <a:r>
              <a:rPr kumimoji="1" lang="ja-JP" altLang="en-US" dirty="0"/>
              <a:t>ソフトではこういった情報から必要な情報を取り出して</a:t>
            </a:r>
            <a:r>
              <a:rPr kumimoji="1" lang="en-US" altLang="ja-JP" dirty="0"/>
              <a:t>web</a:t>
            </a:r>
            <a:r>
              <a:rPr kumimoji="1" lang="ja-JP" altLang="en-US" dirty="0"/>
              <a:t>サービスと同じようなサービスを作っています。</a:t>
            </a:r>
          </a:p>
        </p:txBody>
      </p:sp>
      <p:sp>
        <p:nvSpPr>
          <p:cNvPr id="4" name="スライド番号プレースホルダー 3"/>
          <p:cNvSpPr>
            <a:spLocks noGrp="1"/>
          </p:cNvSpPr>
          <p:nvPr>
            <p:ph type="sldNum" sz="quarter" idx="5"/>
          </p:nvPr>
        </p:nvSpPr>
        <p:spPr/>
        <p:txBody>
          <a:bodyPr/>
          <a:lstStyle/>
          <a:p>
            <a:fld id="{ED3EB056-99E3-4ECD-90C2-3B989E8AF408}" type="slidenum">
              <a:rPr kumimoji="1" lang="ja-JP" altLang="en-US" smtClean="0"/>
              <a:t>34</a:t>
            </a:fld>
            <a:endParaRPr kumimoji="1" lang="ja-JP" altLang="en-US"/>
          </a:p>
        </p:txBody>
      </p:sp>
    </p:spTree>
    <p:extLst>
      <p:ext uri="{BB962C8B-B14F-4D97-AF65-F5344CB8AC3E}">
        <p14:creationId xmlns:p14="http://schemas.microsoft.com/office/powerpoint/2010/main" val="35742371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それでは最後にまとめです。</a:t>
            </a:r>
            <a:r>
              <a:rPr kumimoji="1" lang="en-US" altLang="ja-JP" dirty="0" err="1"/>
              <a:t>WebAPI</a:t>
            </a:r>
            <a:r>
              <a:rPr kumimoji="1" lang="ja-JP" altLang="en-US" dirty="0"/>
              <a:t>は外部サイトの機能や検索結果として用いられます。次に、メイン言語で記述できないものに使用するのに有効です。また、</a:t>
            </a:r>
            <a:r>
              <a:rPr kumimoji="1" lang="en-US" altLang="ja-JP" dirty="0" err="1"/>
              <a:t>WebAPI</a:t>
            </a:r>
            <a:r>
              <a:rPr kumimoji="1" lang="ja-JP" altLang="en-US" dirty="0"/>
              <a:t>として利用する例の分かりやすいものとしてはスマホアプリや</a:t>
            </a:r>
            <a:r>
              <a:rPr kumimoji="1" lang="en-US" altLang="ja-JP" dirty="0"/>
              <a:t>PC</a:t>
            </a:r>
            <a:r>
              <a:rPr kumimoji="1" lang="ja-JP" altLang="en-US" dirty="0"/>
              <a:t>ソフトなどが挙げられます。他にも</a:t>
            </a:r>
            <a:r>
              <a:rPr kumimoji="1" lang="en-US" altLang="ja-JP" dirty="0"/>
              <a:t>IoT</a:t>
            </a:r>
            <a:r>
              <a:rPr kumimoji="1" lang="ja-JP" altLang="en-US" dirty="0"/>
              <a:t>デバイスの制御やモニタリングにも非常に有効です。実装としては、</a:t>
            </a:r>
            <a:r>
              <a:rPr kumimoji="1" lang="en-US" altLang="ja-JP" dirty="0" err="1"/>
              <a:t>WebAPI</a:t>
            </a:r>
            <a:r>
              <a:rPr kumimoji="1" lang="ja-JP" altLang="en-US" dirty="0"/>
              <a:t>を利用する時は連想配列に変換します。</a:t>
            </a:r>
            <a:r>
              <a:rPr kumimoji="1" lang="en-US" altLang="ja-JP" dirty="0"/>
              <a:t>XML</a:t>
            </a:r>
            <a:r>
              <a:rPr kumimoji="1" lang="ja-JP" altLang="en-US" dirty="0"/>
              <a:t>の場合は</a:t>
            </a:r>
            <a:r>
              <a:rPr kumimoji="1" lang="en-US" altLang="ja-JP" dirty="0" err="1"/>
              <a:t>xmltodict</a:t>
            </a:r>
            <a:r>
              <a:rPr kumimoji="1" lang="ja-JP" altLang="en-US" dirty="0"/>
              <a:t>、</a:t>
            </a:r>
            <a:r>
              <a:rPr kumimoji="1" lang="en-US" altLang="ja-JP" dirty="0"/>
              <a:t>JSON</a:t>
            </a:r>
            <a:r>
              <a:rPr kumimoji="1" lang="ja-JP" altLang="en-US" dirty="0"/>
              <a:t>の場合は</a:t>
            </a:r>
            <a:r>
              <a:rPr kumimoji="1" lang="en-US" altLang="ja-JP" dirty="0" err="1"/>
              <a:t>json</a:t>
            </a:r>
            <a:r>
              <a:rPr kumimoji="1" lang="ja-JP" altLang="en-US" dirty="0"/>
              <a:t>というライブラリで連想配列に変換します。また</a:t>
            </a:r>
            <a:r>
              <a:rPr kumimoji="1" lang="en-US" altLang="ja-JP" dirty="0" err="1"/>
              <a:t>WebAPI</a:t>
            </a:r>
            <a:r>
              <a:rPr kumimoji="1" lang="ja-JP" altLang="en-US" dirty="0"/>
              <a:t>を発信する場合、連想配列を</a:t>
            </a:r>
            <a:r>
              <a:rPr kumimoji="1" lang="en-US" altLang="ja-JP" dirty="0" err="1"/>
              <a:t>WebAPI</a:t>
            </a:r>
            <a:r>
              <a:rPr kumimoji="1" lang="ja-JP" altLang="en-US" dirty="0"/>
              <a:t>に直します。</a:t>
            </a:r>
            <a:r>
              <a:rPr kumimoji="1" lang="en-US" altLang="ja-JP" dirty="0"/>
              <a:t>XML</a:t>
            </a:r>
            <a:r>
              <a:rPr kumimoji="1" lang="ja-JP" altLang="en-US" dirty="0"/>
              <a:t>の場合は</a:t>
            </a:r>
            <a:r>
              <a:rPr kumimoji="1" lang="en-US" altLang="ja-JP" dirty="0" err="1"/>
              <a:t>dicttoxml</a:t>
            </a:r>
            <a:r>
              <a:rPr kumimoji="1" lang="ja-JP" altLang="en-US" dirty="0"/>
              <a:t>、</a:t>
            </a:r>
            <a:r>
              <a:rPr kumimoji="1" lang="en-US" altLang="ja-JP" dirty="0"/>
              <a:t>JSON</a:t>
            </a:r>
            <a:r>
              <a:rPr kumimoji="1" lang="ja-JP" altLang="en-US" dirty="0"/>
              <a:t>の場合は</a:t>
            </a:r>
            <a:r>
              <a:rPr kumimoji="1" lang="en-US" altLang="ja-JP" dirty="0"/>
              <a:t>flask</a:t>
            </a:r>
            <a:r>
              <a:rPr kumimoji="1" lang="ja-JP" altLang="en-US" dirty="0"/>
              <a:t>だと</a:t>
            </a:r>
            <a:r>
              <a:rPr kumimoji="1" lang="en-US" altLang="ja-JP" dirty="0" err="1"/>
              <a:t>jsonify</a:t>
            </a:r>
            <a:r>
              <a:rPr kumimoji="1" lang="ja-JP" altLang="en-US" dirty="0"/>
              <a:t>があります。それではご視聴ありがとうございました。次回は一貫性を持った分かりやすいサービスを運用する設計概念である</a:t>
            </a:r>
            <a:r>
              <a:rPr kumimoji="1" lang="en-US" altLang="ja-JP" dirty="0"/>
              <a:t>REST</a:t>
            </a:r>
            <a:r>
              <a:rPr kumimoji="1" lang="ja-JP" altLang="en-US" dirty="0"/>
              <a:t>について学んでいきます。</a:t>
            </a:r>
          </a:p>
        </p:txBody>
      </p:sp>
      <p:sp>
        <p:nvSpPr>
          <p:cNvPr id="4" name="スライド番号プレースホルダー 3"/>
          <p:cNvSpPr>
            <a:spLocks noGrp="1"/>
          </p:cNvSpPr>
          <p:nvPr>
            <p:ph type="sldNum" sz="quarter" idx="5"/>
          </p:nvPr>
        </p:nvSpPr>
        <p:spPr/>
        <p:txBody>
          <a:bodyPr/>
          <a:lstStyle/>
          <a:p>
            <a:fld id="{ED3EB056-99E3-4ECD-90C2-3B989E8AF408}" type="slidenum">
              <a:rPr kumimoji="1" lang="ja-JP" altLang="en-US" smtClean="0"/>
              <a:t>35</a:t>
            </a:fld>
            <a:endParaRPr kumimoji="1" lang="ja-JP" altLang="en-US"/>
          </a:p>
        </p:txBody>
      </p:sp>
    </p:spTree>
    <p:extLst>
      <p:ext uri="{BB962C8B-B14F-4D97-AF65-F5344CB8AC3E}">
        <p14:creationId xmlns:p14="http://schemas.microsoft.com/office/powerpoint/2010/main" val="34249597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また、</a:t>
            </a:r>
            <a:r>
              <a:rPr kumimoji="1" lang="en-US" altLang="ja-JP" dirty="0"/>
              <a:t>Web</a:t>
            </a:r>
            <a:r>
              <a:rPr kumimoji="1" lang="ja-JP" altLang="en-US" dirty="0"/>
              <a:t>サイトに外部のサイトの提供する機能や情報を組み込んだり、アプリケーションソフトから</a:t>
            </a:r>
            <a:r>
              <a:rPr kumimoji="1" lang="en-US" altLang="ja-JP" dirty="0"/>
              <a:t>Web</a:t>
            </a:r>
            <a:r>
              <a:rPr kumimoji="1" lang="ja-JP" altLang="en-US" dirty="0"/>
              <a:t>上で公開されている機能や情報を利用する際に用いられます。送受信されれうデータの形式は様々な種類が有りますが、よく使われている者は</a:t>
            </a:r>
            <a:r>
              <a:rPr kumimoji="1" lang="en-US" altLang="ja-JP" dirty="0"/>
              <a:t>XML</a:t>
            </a:r>
            <a:r>
              <a:rPr kumimoji="1" lang="ja-JP" altLang="en-US" dirty="0"/>
              <a:t>と</a:t>
            </a:r>
            <a:r>
              <a:rPr kumimoji="1" lang="en-US" altLang="ja-JP" dirty="0"/>
              <a:t>JSON</a:t>
            </a:r>
            <a:r>
              <a:rPr kumimoji="1" lang="ja-JP" altLang="en-US" dirty="0"/>
              <a:t>、時々</a:t>
            </a:r>
            <a:r>
              <a:rPr kumimoji="1" lang="en-US" altLang="ja-JP" dirty="0"/>
              <a:t>CSV</a:t>
            </a:r>
            <a:r>
              <a:rPr kumimoji="1" lang="ja-JP" altLang="en-US" dirty="0"/>
              <a:t>が使われています。</a:t>
            </a:r>
          </a:p>
        </p:txBody>
      </p:sp>
      <p:sp>
        <p:nvSpPr>
          <p:cNvPr id="4" name="スライド番号プレースホルダー 3"/>
          <p:cNvSpPr>
            <a:spLocks noGrp="1"/>
          </p:cNvSpPr>
          <p:nvPr>
            <p:ph type="sldNum" sz="quarter" idx="5"/>
          </p:nvPr>
        </p:nvSpPr>
        <p:spPr/>
        <p:txBody>
          <a:bodyPr/>
          <a:lstStyle/>
          <a:p>
            <a:fld id="{ED3EB056-99E3-4ECD-90C2-3B989E8AF408}" type="slidenum">
              <a:rPr kumimoji="1" lang="ja-JP" altLang="en-US" smtClean="0"/>
              <a:t>4</a:t>
            </a:fld>
            <a:endParaRPr kumimoji="1" lang="ja-JP" altLang="en-US"/>
          </a:p>
        </p:txBody>
      </p:sp>
    </p:spTree>
    <p:extLst>
      <p:ext uri="{BB962C8B-B14F-4D97-AF65-F5344CB8AC3E}">
        <p14:creationId xmlns:p14="http://schemas.microsoft.com/office/powerpoint/2010/main" val="20905887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ではこの</a:t>
            </a:r>
            <a:r>
              <a:rPr kumimoji="1" lang="en-US" altLang="ja-JP" dirty="0" err="1"/>
              <a:t>WebAPI</a:t>
            </a:r>
            <a:r>
              <a:rPr kumimoji="1" lang="ja-JP" altLang="en-US" dirty="0"/>
              <a:t>を簡単に説明すると、外部から機能や情報を使用するために</a:t>
            </a:r>
            <a:r>
              <a:rPr kumimoji="1" lang="en-US" altLang="ja-JP" dirty="0"/>
              <a:t>JSON</a:t>
            </a:r>
            <a:r>
              <a:rPr kumimoji="1" lang="ja-JP" altLang="en-US" dirty="0"/>
              <a:t>や</a:t>
            </a:r>
            <a:r>
              <a:rPr kumimoji="1" lang="en-US" altLang="ja-JP" dirty="0"/>
              <a:t>XML</a:t>
            </a:r>
            <a:r>
              <a:rPr kumimoji="1" lang="ja-JP" altLang="en-US" dirty="0"/>
              <a:t>などで提供されるデータになります。今までやっていた</a:t>
            </a:r>
            <a:r>
              <a:rPr kumimoji="1" lang="en-US" altLang="ja-JP" dirty="0"/>
              <a:t>HTML</a:t>
            </a:r>
            <a:r>
              <a:rPr kumimoji="1" lang="ja-JP" altLang="en-US" dirty="0"/>
              <a:t>が人が読むデータに対して</a:t>
            </a:r>
            <a:r>
              <a:rPr kumimoji="1" lang="en-US" altLang="ja-JP" dirty="0"/>
              <a:t>JSON</a:t>
            </a:r>
            <a:r>
              <a:rPr kumimoji="1" lang="ja-JP" altLang="en-US" dirty="0"/>
              <a:t>や</a:t>
            </a:r>
            <a:r>
              <a:rPr kumimoji="1" lang="en-US" altLang="ja-JP" dirty="0"/>
              <a:t>XML</a:t>
            </a:r>
            <a:r>
              <a:rPr kumimoji="1" lang="ja-JP" altLang="en-US" dirty="0"/>
              <a:t>はプログラムが読むものです。これによってサービスをアプリで実装せずとも外部サイトの機能や情報を活用できます。例えばインターネットに繋がっているアプリなどはサーバと通信してデータを受け取り、それを元にアプリケーションが動いています。</a:t>
            </a:r>
          </a:p>
        </p:txBody>
      </p:sp>
      <p:sp>
        <p:nvSpPr>
          <p:cNvPr id="4" name="スライド番号プレースホルダー 3"/>
          <p:cNvSpPr>
            <a:spLocks noGrp="1"/>
          </p:cNvSpPr>
          <p:nvPr>
            <p:ph type="sldNum" sz="quarter" idx="5"/>
          </p:nvPr>
        </p:nvSpPr>
        <p:spPr/>
        <p:txBody>
          <a:bodyPr/>
          <a:lstStyle/>
          <a:p>
            <a:fld id="{ED3EB056-99E3-4ECD-90C2-3B989E8AF408}" type="slidenum">
              <a:rPr kumimoji="1" lang="ja-JP" altLang="en-US" smtClean="0"/>
              <a:t>5</a:t>
            </a:fld>
            <a:endParaRPr kumimoji="1" lang="ja-JP" altLang="en-US"/>
          </a:p>
        </p:txBody>
      </p:sp>
    </p:spTree>
    <p:extLst>
      <p:ext uri="{BB962C8B-B14F-4D97-AF65-F5344CB8AC3E}">
        <p14:creationId xmlns:p14="http://schemas.microsoft.com/office/powerpoint/2010/main" val="31142866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では</a:t>
            </a:r>
            <a:r>
              <a:rPr kumimoji="1" lang="en-US" altLang="ja-JP" dirty="0" err="1"/>
              <a:t>WebAPI</a:t>
            </a:r>
            <a:r>
              <a:rPr kumimoji="1" lang="ja-JP" altLang="en-US" dirty="0"/>
              <a:t>の例として、まず</a:t>
            </a:r>
            <a:r>
              <a:rPr kumimoji="1" lang="en-US" altLang="ja-JP" dirty="0"/>
              <a:t>JSON</a:t>
            </a:r>
            <a:r>
              <a:rPr kumimoji="1" lang="ja-JP" altLang="en-US" dirty="0"/>
              <a:t>です。</a:t>
            </a:r>
            <a:r>
              <a:rPr kumimoji="1" lang="en-US" altLang="ja-JP" dirty="0"/>
              <a:t>JSON</a:t>
            </a:r>
            <a:r>
              <a:rPr kumimoji="1" lang="ja-JP" altLang="en-US" dirty="0"/>
              <a:t>は</a:t>
            </a:r>
            <a:r>
              <a:rPr kumimoji="1" lang="en-US" altLang="ja-JP" dirty="0"/>
              <a:t>JavaScript</a:t>
            </a:r>
            <a:r>
              <a:rPr kumimoji="1" lang="ja-JP" altLang="en-US" dirty="0"/>
              <a:t>におけるオブジェクトの表記法を応用したテキストデータです。こちらはハートレイルズというサイトで</a:t>
            </a:r>
            <a:r>
              <a:rPr kumimoji="1" lang="en-US" altLang="ja-JP" dirty="0"/>
              <a:t>100-0001</a:t>
            </a:r>
            <a:r>
              <a:rPr kumimoji="1" lang="ja-JP" altLang="en-US" dirty="0"/>
              <a:t>と郵便番号検索をして得られた</a:t>
            </a:r>
            <a:r>
              <a:rPr kumimoji="1" lang="en-US" altLang="ja-JP" dirty="0" err="1"/>
              <a:t>GeoAPI</a:t>
            </a:r>
            <a:r>
              <a:rPr kumimoji="1" lang="ja-JP" altLang="en-US" dirty="0"/>
              <a:t>になります。</a:t>
            </a:r>
            <a:r>
              <a:rPr kumimoji="1" lang="en-US" altLang="ja-JP" dirty="0"/>
              <a:t>JSON</a:t>
            </a:r>
            <a:r>
              <a:rPr kumimoji="1" lang="ja-JP" altLang="en-US" dirty="0"/>
              <a:t>は形としては連想配列に近いですが、この時点では連想配列ではなくテキストデータになります。</a:t>
            </a:r>
          </a:p>
        </p:txBody>
      </p:sp>
      <p:sp>
        <p:nvSpPr>
          <p:cNvPr id="4" name="スライド番号プレースホルダー 3"/>
          <p:cNvSpPr>
            <a:spLocks noGrp="1"/>
          </p:cNvSpPr>
          <p:nvPr>
            <p:ph type="sldNum" sz="quarter" idx="5"/>
          </p:nvPr>
        </p:nvSpPr>
        <p:spPr/>
        <p:txBody>
          <a:bodyPr/>
          <a:lstStyle/>
          <a:p>
            <a:fld id="{ED3EB056-99E3-4ECD-90C2-3B989E8AF408}" type="slidenum">
              <a:rPr kumimoji="1" lang="ja-JP" altLang="en-US" smtClean="0"/>
              <a:t>6</a:t>
            </a:fld>
            <a:endParaRPr kumimoji="1" lang="ja-JP" altLang="en-US"/>
          </a:p>
        </p:txBody>
      </p:sp>
    </p:spTree>
    <p:extLst>
      <p:ext uri="{BB962C8B-B14F-4D97-AF65-F5344CB8AC3E}">
        <p14:creationId xmlns:p14="http://schemas.microsoft.com/office/powerpoint/2010/main" val="12466935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次に</a:t>
            </a:r>
            <a:r>
              <a:rPr kumimoji="1" lang="en-US" altLang="ja-JP" dirty="0"/>
              <a:t>XML</a:t>
            </a:r>
            <a:r>
              <a:rPr kumimoji="1" lang="ja-JP" altLang="en-US" dirty="0"/>
              <a:t>です。これは文書やデータの意味や構造を記述するマークアップ言語です。一見すると</a:t>
            </a:r>
            <a:r>
              <a:rPr kumimoji="1" lang="en-US" altLang="ja-JP" dirty="0"/>
              <a:t>HTML</a:t>
            </a:r>
            <a:r>
              <a:rPr kumimoji="1" lang="ja-JP" altLang="en-US" dirty="0"/>
              <a:t>に似ているように見えますが、</a:t>
            </a:r>
            <a:r>
              <a:rPr kumimoji="1" lang="en-US" altLang="ja-JP" dirty="0"/>
              <a:t>XML</a:t>
            </a:r>
            <a:r>
              <a:rPr kumimoji="1" lang="ja-JP" altLang="en-US" dirty="0"/>
              <a:t>はユーザが独自のタグを指定できるものです。こちらのデータは先ほどと同じくハートレイルズというサイトで郵便番号</a:t>
            </a:r>
            <a:r>
              <a:rPr kumimoji="1" lang="en-US" altLang="ja-JP" dirty="0"/>
              <a:t>100-0001</a:t>
            </a:r>
            <a:r>
              <a:rPr kumimoji="1" lang="ja-JP" altLang="en-US" dirty="0"/>
              <a:t>と検索した結果です。</a:t>
            </a:r>
          </a:p>
        </p:txBody>
      </p:sp>
      <p:sp>
        <p:nvSpPr>
          <p:cNvPr id="4" name="スライド番号プレースホルダー 3"/>
          <p:cNvSpPr>
            <a:spLocks noGrp="1"/>
          </p:cNvSpPr>
          <p:nvPr>
            <p:ph type="sldNum" sz="quarter" idx="5"/>
          </p:nvPr>
        </p:nvSpPr>
        <p:spPr/>
        <p:txBody>
          <a:bodyPr/>
          <a:lstStyle/>
          <a:p>
            <a:fld id="{ED3EB056-99E3-4ECD-90C2-3B989E8AF408}" type="slidenum">
              <a:rPr kumimoji="1" lang="ja-JP" altLang="en-US" smtClean="0"/>
              <a:t>7</a:t>
            </a:fld>
            <a:endParaRPr kumimoji="1" lang="ja-JP" altLang="en-US"/>
          </a:p>
        </p:txBody>
      </p:sp>
    </p:spTree>
    <p:extLst>
      <p:ext uri="{BB962C8B-B14F-4D97-AF65-F5344CB8AC3E}">
        <p14:creationId xmlns:p14="http://schemas.microsoft.com/office/powerpoint/2010/main" val="33315095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それでは</a:t>
            </a:r>
            <a:r>
              <a:rPr kumimoji="1" lang="en-US" altLang="ja-JP" dirty="0" err="1"/>
              <a:t>WebAPI</a:t>
            </a:r>
            <a:r>
              <a:rPr kumimoji="1" lang="ja-JP" altLang="en-US" dirty="0"/>
              <a:t>の利用例です。まず、外部からデータを利用する場合。これは自分のサーバ側でデータを使わず他のサイトからデータを持ってくる場合などです。次に、メインの記述言語でできない処理を違う言語で行う場合。これは例えば</a:t>
            </a:r>
            <a:r>
              <a:rPr kumimoji="1" lang="en-US" altLang="ja-JP" dirty="0"/>
              <a:t>Web</a:t>
            </a:r>
            <a:r>
              <a:rPr kumimoji="1" lang="ja-JP" altLang="en-US" dirty="0"/>
              <a:t>サービスでメインを</a:t>
            </a:r>
            <a:r>
              <a:rPr kumimoji="1" lang="en-US" altLang="ja-JP" dirty="0"/>
              <a:t>PHP</a:t>
            </a:r>
            <a:r>
              <a:rPr kumimoji="1" lang="ja-JP" altLang="en-US" dirty="0"/>
              <a:t>や</a:t>
            </a:r>
            <a:r>
              <a:rPr kumimoji="1" lang="en-US" altLang="ja-JP" dirty="0"/>
              <a:t>Java</a:t>
            </a:r>
            <a:r>
              <a:rPr kumimoji="1" lang="ja-JP" altLang="en-US" dirty="0"/>
              <a:t>とした時に</a:t>
            </a:r>
            <a:r>
              <a:rPr kumimoji="1" lang="en-US" altLang="ja-JP" dirty="0"/>
              <a:t>AI</a:t>
            </a:r>
            <a:r>
              <a:rPr kumimoji="1" lang="ja-JP" altLang="en-US" dirty="0"/>
              <a:t>技術を使うとなると他の言語を使うことになりますので</a:t>
            </a:r>
            <a:r>
              <a:rPr kumimoji="1" lang="en-US" altLang="ja-JP" dirty="0"/>
              <a:t>Python</a:t>
            </a:r>
            <a:r>
              <a:rPr kumimoji="1" lang="ja-JP" altLang="en-US" dirty="0"/>
              <a:t>からは</a:t>
            </a:r>
            <a:r>
              <a:rPr kumimoji="1" lang="en-US" altLang="ja-JP" dirty="0" err="1"/>
              <a:t>WebAPI</a:t>
            </a:r>
            <a:r>
              <a:rPr kumimoji="1" lang="ja-JP" altLang="en-US" dirty="0"/>
              <a:t>を出してそれをメインの言語で使います。また、インターネットを使うスマホアプリや</a:t>
            </a:r>
            <a:r>
              <a:rPr kumimoji="1" lang="en-US" altLang="ja-JP" dirty="0"/>
              <a:t>PC</a:t>
            </a:r>
            <a:r>
              <a:rPr kumimoji="1" lang="ja-JP" altLang="en-US" dirty="0"/>
              <a:t>ソフトでデータの取得や制御をする時。ここからは少し想像しにくいかもしれませんが</a:t>
            </a:r>
            <a:r>
              <a:rPr kumimoji="1" lang="en-US" altLang="ja-JP" dirty="0"/>
              <a:t>IoT</a:t>
            </a:r>
            <a:r>
              <a:rPr kumimoji="1" lang="ja-JP" altLang="en-US" dirty="0"/>
              <a:t>デバイスを動かすときです。</a:t>
            </a:r>
            <a:r>
              <a:rPr kumimoji="1" lang="en-US" altLang="ja-JP" dirty="0"/>
              <a:t>IoT</a:t>
            </a:r>
            <a:r>
              <a:rPr kumimoji="1" lang="ja-JP" altLang="en-US" dirty="0"/>
              <a:t>にはやり方が様々とありますが、多くの場合</a:t>
            </a:r>
            <a:r>
              <a:rPr kumimoji="1" lang="en-US" altLang="ja-JP" dirty="0"/>
              <a:t>IoT</a:t>
            </a:r>
            <a:r>
              <a:rPr kumimoji="1" lang="ja-JP" altLang="en-US" dirty="0"/>
              <a:t>サーバと</a:t>
            </a:r>
            <a:r>
              <a:rPr kumimoji="1" lang="en-US" altLang="ja-JP" dirty="0"/>
              <a:t>IoT</a:t>
            </a:r>
            <a:r>
              <a:rPr kumimoji="1" lang="ja-JP" altLang="en-US" dirty="0"/>
              <a:t>デバイスを別にしていてセンサ情報はデバイスから</a:t>
            </a:r>
            <a:r>
              <a:rPr kumimoji="1" lang="en-US" altLang="ja-JP" dirty="0"/>
              <a:t>IoT</a:t>
            </a:r>
            <a:r>
              <a:rPr kumimoji="1" lang="ja-JP" altLang="en-US" dirty="0"/>
              <a:t>に</a:t>
            </a:r>
            <a:r>
              <a:rPr kumimoji="1" lang="en-US" altLang="ja-JP" dirty="0"/>
              <a:t>API</a:t>
            </a:r>
            <a:r>
              <a:rPr kumimoji="1" lang="ja-JP" altLang="en-US" dirty="0"/>
              <a:t>を発信したり、あるいは</a:t>
            </a:r>
            <a:r>
              <a:rPr kumimoji="1" lang="en-US" altLang="ja-JP" dirty="0"/>
              <a:t>IoT</a:t>
            </a:r>
            <a:r>
              <a:rPr kumimoji="1" lang="ja-JP" altLang="en-US" dirty="0"/>
              <a:t>サーバが</a:t>
            </a:r>
            <a:r>
              <a:rPr kumimoji="1" lang="en-US" altLang="ja-JP" dirty="0"/>
              <a:t>API</a:t>
            </a:r>
            <a:r>
              <a:rPr kumimoji="1" lang="ja-JP" altLang="en-US" dirty="0"/>
              <a:t>を発信して</a:t>
            </a:r>
            <a:r>
              <a:rPr kumimoji="1" lang="en-US" altLang="ja-JP" dirty="0"/>
              <a:t>IoT</a:t>
            </a:r>
            <a:r>
              <a:rPr kumimoji="1" lang="ja-JP" altLang="en-US" dirty="0"/>
              <a:t>デバイスを制御します。</a:t>
            </a:r>
          </a:p>
        </p:txBody>
      </p:sp>
      <p:sp>
        <p:nvSpPr>
          <p:cNvPr id="4" name="スライド番号プレースホルダー 3"/>
          <p:cNvSpPr>
            <a:spLocks noGrp="1"/>
          </p:cNvSpPr>
          <p:nvPr>
            <p:ph type="sldNum" sz="quarter" idx="5"/>
          </p:nvPr>
        </p:nvSpPr>
        <p:spPr/>
        <p:txBody>
          <a:bodyPr/>
          <a:lstStyle/>
          <a:p>
            <a:fld id="{ED3EB056-99E3-4ECD-90C2-3B989E8AF408}" type="slidenum">
              <a:rPr kumimoji="1" lang="ja-JP" altLang="en-US" smtClean="0"/>
              <a:t>8</a:t>
            </a:fld>
            <a:endParaRPr kumimoji="1" lang="ja-JP" altLang="en-US"/>
          </a:p>
        </p:txBody>
      </p:sp>
    </p:spTree>
    <p:extLst>
      <p:ext uri="{BB962C8B-B14F-4D97-AF65-F5344CB8AC3E}">
        <p14:creationId xmlns:p14="http://schemas.microsoft.com/office/powerpoint/2010/main" val="32549057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では実際に外部サイトの</a:t>
            </a:r>
            <a:r>
              <a:rPr kumimoji="1" lang="en-US" altLang="ja-JP" dirty="0" err="1"/>
              <a:t>WebAPI</a:t>
            </a:r>
            <a:r>
              <a:rPr kumimoji="1" lang="ja-JP" altLang="en-US" dirty="0"/>
              <a:t>を利用する天順を説明します。まず利用するサイトに</a:t>
            </a:r>
            <a:r>
              <a:rPr kumimoji="1" lang="en-US" altLang="ja-JP" dirty="0"/>
              <a:t>URL</a:t>
            </a:r>
            <a:r>
              <a:rPr kumimoji="1" lang="ja-JP" altLang="en-US" dirty="0"/>
              <a:t>とパラメータを用いてリクエストを送信します。基本的には</a:t>
            </a:r>
            <a:r>
              <a:rPr kumimoji="1" lang="en-US" altLang="ja-JP" dirty="0"/>
              <a:t>GET</a:t>
            </a:r>
            <a:r>
              <a:rPr kumimoji="1" lang="ja-JP" altLang="en-US" dirty="0"/>
              <a:t>リクエストが多いと考えて大丈夫です。次にレスポンスを受信します。その後、レスポンスをプログラムで利用できる形に変換します。具体的には連想配列にして利用します。そして利用するデータを抽出します。</a:t>
            </a:r>
          </a:p>
        </p:txBody>
      </p:sp>
      <p:sp>
        <p:nvSpPr>
          <p:cNvPr id="4" name="スライド番号プレースホルダー 3"/>
          <p:cNvSpPr>
            <a:spLocks noGrp="1"/>
          </p:cNvSpPr>
          <p:nvPr>
            <p:ph type="sldNum" sz="quarter" idx="5"/>
          </p:nvPr>
        </p:nvSpPr>
        <p:spPr/>
        <p:txBody>
          <a:bodyPr/>
          <a:lstStyle/>
          <a:p>
            <a:fld id="{ED3EB056-99E3-4ECD-90C2-3B989E8AF408}" type="slidenum">
              <a:rPr kumimoji="1" lang="ja-JP" altLang="en-US" smtClean="0"/>
              <a:t>9</a:t>
            </a:fld>
            <a:endParaRPr kumimoji="1" lang="ja-JP" altLang="en-US"/>
          </a:p>
        </p:txBody>
      </p:sp>
    </p:spTree>
    <p:extLst>
      <p:ext uri="{BB962C8B-B14F-4D97-AF65-F5344CB8AC3E}">
        <p14:creationId xmlns:p14="http://schemas.microsoft.com/office/powerpoint/2010/main" val="22393791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9DF8415-193C-80F2-B66F-393462C2FCEC}"/>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147815D3-F10E-A6F5-89A7-D7B0D1A61F8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873ED729-2062-E417-6033-D274D7CFDB55}"/>
              </a:ext>
            </a:extLst>
          </p:cNvPr>
          <p:cNvSpPr>
            <a:spLocks noGrp="1"/>
          </p:cNvSpPr>
          <p:nvPr>
            <p:ph type="dt" sz="half" idx="10"/>
          </p:nvPr>
        </p:nvSpPr>
        <p:spPr/>
        <p:txBody>
          <a:bodyPr/>
          <a:lstStyle/>
          <a:p>
            <a:fld id="{2B17C6F4-B770-47B8-B06F-8F7C3F6B7132}" type="datetimeFigureOut">
              <a:rPr kumimoji="1" lang="ja-JP" altLang="en-US" smtClean="0"/>
              <a:t>2022/7/24</a:t>
            </a:fld>
            <a:endParaRPr kumimoji="1" lang="ja-JP" altLang="en-US"/>
          </a:p>
        </p:txBody>
      </p:sp>
      <p:sp>
        <p:nvSpPr>
          <p:cNvPr id="5" name="フッター プレースホルダー 4">
            <a:extLst>
              <a:ext uri="{FF2B5EF4-FFF2-40B4-BE49-F238E27FC236}">
                <a16:creationId xmlns:a16="http://schemas.microsoft.com/office/drawing/2014/main" id="{356B11AE-92DD-071E-3234-EDBA51C9EC4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5966902-0661-F6AB-17D9-4CE0AB459F08}"/>
              </a:ext>
            </a:extLst>
          </p:cNvPr>
          <p:cNvSpPr>
            <a:spLocks noGrp="1"/>
          </p:cNvSpPr>
          <p:nvPr>
            <p:ph type="sldNum" sz="quarter" idx="12"/>
          </p:nvPr>
        </p:nvSpPr>
        <p:spPr/>
        <p:txBody>
          <a:bodyPr/>
          <a:lstStyle/>
          <a:p>
            <a:fld id="{C5A0C01F-2613-4853-952B-E76D67A7AF44}" type="slidenum">
              <a:rPr kumimoji="1" lang="ja-JP" altLang="en-US" smtClean="0"/>
              <a:t>‹#›</a:t>
            </a:fld>
            <a:endParaRPr kumimoji="1" lang="ja-JP" altLang="en-US"/>
          </a:p>
        </p:txBody>
      </p:sp>
    </p:spTree>
    <p:extLst>
      <p:ext uri="{BB962C8B-B14F-4D97-AF65-F5344CB8AC3E}">
        <p14:creationId xmlns:p14="http://schemas.microsoft.com/office/powerpoint/2010/main" val="9371827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D4BA9BC-FEFE-6A13-66F7-B6EC3B8AAE79}"/>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5CAC7B61-F9B4-1956-9D25-7F14B3E4324D}"/>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8B31707-D718-5121-C7E4-966D58CEDEDA}"/>
              </a:ext>
            </a:extLst>
          </p:cNvPr>
          <p:cNvSpPr>
            <a:spLocks noGrp="1"/>
          </p:cNvSpPr>
          <p:nvPr>
            <p:ph type="dt" sz="half" idx="10"/>
          </p:nvPr>
        </p:nvSpPr>
        <p:spPr/>
        <p:txBody>
          <a:bodyPr/>
          <a:lstStyle/>
          <a:p>
            <a:fld id="{2B17C6F4-B770-47B8-B06F-8F7C3F6B7132}" type="datetimeFigureOut">
              <a:rPr kumimoji="1" lang="ja-JP" altLang="en-US" smtClean="0"/>
              <a:t>2022/7/24</a:t>
            </a:fld>
            <a:endParaRPr kumimoji="1" lang="ja-JP" altLang="en-US"/>
          </a:p>
        </p:txBody>
      </p:sp>
      <p:sp>
        <p:nvSpPr>
          <p:cNvPr id="5" name="フッター プレースホルダー 4">
            <a:extLst>
              <a:ext uri="{FF2B5EF4-FFF2-40B4-BE49-F238E27FC236}">
                <a16:creationId xmlns:a16="http://schemas.microsoft.com/office/drawing/2014/main" id="{D8B53C7A-5A38-C413-D187-BE956E6739F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20A44DC-52E1-B9D3-1C35-8769E1C28EC2}"/>
              </a:ext>
            </a:extLst>
          </p:cNvPr>
          <p:cNvSpPr>
            <a:spLocks noGrp="1"/>
          </p:cNvSpPr>
          <p:nvPr>
            <p:ph type="sldNum" sz="quarter" idx="12"/>
          </p:nvPr>
        </p:nvSpPr>
        <p:spPr/>
        <p:txBody>
          <a:bodyPr/>
          <a:lstStyle/>
          <a:p>
            <a:fld id="{C5A0C01F-2613-4853-952B-E76D67A7AF44}" type="slidenum">
              <a:rPr kumimoji="1" lang="ja-JP" altLang="en-US" smtClean="0"/>
              <a:t>‹#›</a:t>
            </a:fld>
            <a:endParaRPr kumimoji="1" lang="ja-JP" altLang="en-US"/>
          </a:p>
        </p:txBody>
      </p:sp>
    </p:spTree>
    <p:extLst>
      <p:ext uri="{BB962C8B-B14F-4D97-AF65-F5344CB8AC3E}">
        <p14:creationId xmlns:p14="http://schemas.microsoft.com/office/powerpoint/2010/main" val="23652491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F0D8057B-B674-6691-C07F-25381495038B}"/>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C3E51542-719E-E0DD-CC4C-5078FC3E6FE2}"/>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1EED07A-E0B8-8630-632A-5273BF44C025}"/>
              </a:ext>
            </a:extLst>
          </p:cNvPr>
          <p:cNvSpPr>
            <a:spLocks noGrp="1"/>
          </p:cNvSpPr>
          <p:nvPr>
            <p:ph type="dt" sz="half" idx="10"/>
          </p:nvPr>
        </p:nvSpPr>
        <p:spPr/>
        <p:txBody>
          <a:bodyPr/>
          <a:lstStyle/>
          <a:p>
            <a:fld id="{2B17C6F4-B770-47B8-B06F-8F7C3F6B7132}" type="datetimeFigureOut">
              <a:rPr kumimoji="1" lang="ja-JP" altLang="en-US" smtClean="0"/>
              <a:t>2022/7/24</a:t>
            </a:fld>
            <a:endParaRPr kumimoji="1" lang="ja-JP" altLang="en-US"/>
          </a:p>
        </p:txBody>
      </p:sp>
      <p:sp>
        <p:nvSpPr>
          <p:cNvPr id="5" name="フッター プレースホルダー 4">
            <a:extLst>
              <a:ext uri="{FF2B5EF4-FFF2-40B4-BE49-F238E27FC236}">
                <a16:creationId xmlns:a16="http://schemas.microsoft.com/office/drawing/2014/main" id="{028CE4A0-4B52-2C65-AE37-9A2FED5CF06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0B4A2D5-0E37-99B1-5EF2-38EE67F23446}"/>
              </a:ext>
            </a:extLst>
          </p:cNvPr>
          <p:cNvSpPr>
            <a:spLocks noGrp="1"/>
          </p:cNvSpPr>
          <p:nvPr>
            <p:ph type="sldNum" sz="quarter" idx="12"/>
          </p:nvPr>
        </p:nvSpPr>
        <p:spPr/>
        <p:txBody>
          <a:bodyPr/>
          <a:lstStyle/>
          <a:p>
            <a:fld id="{C5A0C01F-2613-4853-952B-E76D67A7AF44}" type="slidenum">
              <a:rPr kumimoji="1" lang="ja-JP" altLang="en-US" smtClean="0"/>
              <a:t>‹#›</a:t>
            </a:fld>
            <a:endParaRPr kumimoji="1" lang="ja-JP" altLang="en-US"/>
          </a:p>
        </p:txBody>
      </p:sp>
    </p:spTree>
    <p:extLst>
      <p:ext uri="{BB962C8B-B14F-4D97-AF65-F5344CB8AC3E}">
        <p14:creationId xmlns:p14="http://schemas.microsoft.com/office/powerpoint/2010/main" val="32753297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17F70F0-A00B-AB50-7C29-50B8036A6221}"/>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ACDE4A3-E18E-C56B-1A33-D791C72EA345}"/>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8BAD3431-1893-C32E-F92D-0E818DC9C3F4}"/>
              </a:ext>
            </a:extLst>
          </p:cNvPr>
          <p:cNvSpPr>
            <a:spLocks noGrp="1"/>
          </p:cNvSpPr>
          <p:nvPr>
            <p:ph type="dt" sz="half" idx="10"/>
          </p:nvPr>
        </p:nvSpPr>
        <p:spPr/>
        <p:txBody>
          <a:bodyPr/>
          <a:lstStyle/>
          <a:p>
            <a:fld id="{2B17C6F4-B770-47B8-B06F-8F7C3F6B7132}" type="datetimeFigureOut">
              <a:rPr kumimoji="1" lang="ja-JP" altLang="en-US" smtClean="0"/>
              <a:t>2022/7/24</a:t>
            </a:fld>
            <a:endParaRPr kumimoji="1" lang="ja-JP" altLang="en-US"/>
          </a:p>
        </p:txBody>
      </p:sp>
      <p:sp>
        <p:nvSpPr>
          <p:cNvPr id="5" name="フッター プレースホルダー 4">
            <a:extLst>
              <a:ext uri="{FF2B5EF4-FFF2-40B4-BE49-F238E27FC236}">
                <a16:creationId xmlns:a16="http://schemas.microsoft.com/office/drawing/2014/main" id="{EFC23691-BFAD-845D-305A-F2F39782282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428396F-3AE6-CFE0-2F9F-70C3866906D8}"/>
              </a:ext>
            </a:extLst>
          </p:cNvPr>
          <p:cNvSpPr>
            <a:spLocks noGrp="1"/>
          </p:cNvSpPr>
          <p:nvPr>
            <p:ph type="sldNum" sz="quarter" idx="12"/>
          </p:nvPr>
        </p:nvSpPr>
        <p:spPr/>
        <p:txBody>
          <a:bodyPr/>
          <a:lstStyle/>
          <a:p>
            <a:fld id="{C5A0C01F-2613-4853-952B-E76D67A7AF44}" type="slidenum">
              <a:rPr kumimoji="1" lang="ja-JP" altLang="en-US" smtClean="0"/>
              <a:t>‹#›</a:t>
            </a:fld>
            <a:endParaRPr kumimoji="1" lang="ja-JP" altLang="en-US"/>
          </a:p>
        </p:txBody>
      </p:sp>
    </p:spTree>
    <p:extLst>
      <p:ext uri="{BB962C8B-B14F-4D97-AF65-F5344CB8AC3E}">
        <p14:creationId xmlns:p14="http://schemas.microsoft.com/office/powerpoint/2010/main" val="31978314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D7D2BEA-A709-2C2D-2FC0-655D3A70350F}"/>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22D02BC9-8CBB-D498-2C7E-1F8DBCFF927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C3CBF2C6-DA8E-9763-8C39-AF125170FF25}"/>
              </a:ext>
            </a:extLst>
          </p:cNvPr>
          <p:cNvSpPr>
            <a:spLocks noGrp="1"/>
          </p:cNvSpPr>
          <p:nvPr>
            <p:ph type="dt" sz="half" idx="10"/>
          </p:nvPr>
        </p:nvSpPr>
        <p:spPr/>
        <p:txBody>
          <a:bodyPr/>
          <a:lstStyle/>
          <a:p>
            <a:fld id="{2B17C6F4-B770-47B8-B06F-8F7C3F6B7132}" type="datetimeFigureOut">
              <a:rPr kumimoji="1" lang="ja-JP" altLang="en-US" smtClean="0"/>
              <a:t>2022/7/24</a:t>
            </a:fld>
            <a:endParaRPr kumimoji="1" lang="ja-JP" altLang="en-US"/>
          </a:p>
        </p:txBody>
      </p:sp>
      <p:sp>
        <p:nvSpPr>
          <p:cNvPr id="5" name="フッター プレースホルダー 4">
            <a:extLst>
              <a:ext uri="{FF2B5EF4-FFF2-40B4-BE49-F238E27FC236}">
                <a16:creationId xmlns:a16="http://schemas.microsoft.com/office/drawing/2014/main" id="{00C6DCEA-6F19-C78B-38FC-590F3C62796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A3E5B3A-9992-9E40-8E29-5B61BE42963F}"/>
              </a:ext>
            </a:extLst>
          </p:cNvPr>
          <p:cNvSpPr>
            <a:spLocks noGrp="1"/>
          </p:cNvSpPr>
          <p:nvPr>
            <p:ph type="sldNum" sz="quarter" idx="12"/>
          </p:nvPr>
        </p:nvSpPr>
        <p:spPr/>
        <p:txBody>
          <a:bodyPr/>
          <a:lstStyle/>
          <a:p>
            <a:fld id="{C5A0C01F-2613-4853-952B-E76D67A7AF44}" type="slidenum">
              <a:rPr kumimoji="1" lang="ja-JP" altLang="en-US" smtClean="0"/>
              <a:t>‹#›</a:t>
            </a:fld>
            <a:endParaRPr kumimoji="1" lang="ja-JP" altLang="en-US"/>
          </a:p>
        </p:txBody>
      </p:sp>
    </p:spTree>
    <p:extLst>
      <p:ext uri="{BB962C8B-B14F-4D97-AF65-F5344CB8AC3E}">
        <p14:creationId xmlns:p14="http://schemas.microsoft.com/office/powerpoint/2010/main" val="10786170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CE0C7AB-72D5-4818-4E8B-4317C2940FC4}"/>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C123C53F-2F1C-3C1D-139E-1973273441EB}"/>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40BBB9EF-EAB0-EA17-4815-EB9EE60F6225}"/>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48D91F72-9127-505C-60AA-4F6FBD9B0B2D}"/>
              </a:ext>
            </a:extLst>
          </p:cNvPr>
          <p:cNvSpPr>
            <a:spLocks noGrp="1"/>
          </p:cNvSpPr>
          <p:nvPr>
            <p:ph type="dt" sz="half" idx="10"/>
          </p:nvPr>
        </p:nvSpPr>
        <p:spPr/>
        <p:txBody>
          <a:bodyPr/>
          <a:lstStyle/>
          <a:p>
            <a:fld id="{2B17C6F4-B770-47B8-B06F-8F7C3F6B7132}" type="datetimeFigureOut">
              <a:rPr kumimoji="1" lang="ja-JP" altLang="en-US" smtClean="0"/>
              <a:t>2022/7/24</a:t>
            </a:fld>
            <a:endParaRPr kumimoji="1" lang="ja-JP" altLang="en-US"/>
          </a:p>
        </p:txBody>
      </p:sp>
      <p:sp>
        <p:nvSpPr>
          <p:cNvPr id="6" name="フッター プレースホルダー 5">
            <a:extLst>
              <a:ext uri="{FF2B5EF4-FFF2-40B4-BE49-F238E27FC236}">
                <a16:creationId xmlns:a16="http://schemas.microsoft.com/office/drawing/2014/main" id="{667F5E86-36E4-56A4-D3B9-91D461F67A1B}"/>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3C3AB7A2-B505-DEEE-D6A0-DF20E68AC54C}"/>
              </a:ext>
            </a:extLst>
          </p:cNvPr>
          <p:cNvSpPr>
            <a:spLocks noGrp="1"/>
          </p:cNvSpPr>
          <p:nvPr>
            <p:ph type="sldNum" sz="quarter" idx="12"/>
          </p:nvPr>
        </p:nvSpPr>
        <p:spPr/>
        <p:txBody>
          <a:bodyPr/>
          <a:lstStyle/>
          <a:p>
            <a:fld id="{C5A0C01F-2613-4853-952B-E76D67A7AF44}" type="slidenum">
              <a:rPr kumimoji="1" lang="ja-JP" altLang="en-US" smtClean="0"/>
              <a:t>‹#›</a:t>
            </a:fld>
            <a:endParaRPr kumimoji="1" lang="ja-JP" altLang="en-US"/>
          </a:p>
        </p:txBody>
      </p:sp>
    </p:spTree>
    <p:extLst>
      <p:ext uri="{BB962C8B-B14F-4D97-AF65-F5344CB8AC3E}">
        <p14:creationId xmlns:p14="http://schemas.microsoft.com/office/powerpoint/2010/main" val="26369410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959FD5D-3204-E9FA-4DF0-46FABDDD524C}"/>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EB849F8-A36B-7C17-D4AC-F03E9A68595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FA55E380-9424-76A5-2226-2A1383C17AB1}"/>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40349C3B-A4E8-F440-A4FA-C8A16651393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62213EAD-59AB-03F6-E9A5-1B081F55DFE0}"/>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767857CA-802C-05D6-C4DE-061C80BBB7CC}"/>
              </a:ext>
            </a:extLst>
          </p:cNvPr>
          <p:cNvSpPr>
            <a:spLocks noGrp="1"/>
          </p:cNvSpPr>
          <p:nvPr>
            <p:ph type="dt" sz="half" idx="10"/>
          </p:nvPr>
        </p:nvSpPr>
        <p:spPr/>
        <p:txBody>
          <a:bodyPr/>
          <a:lstStyle/>
          <a:p>
            <a:fld id="{2B17C6F4-B770-47B8-B06F-8F7C3F6B7132}" type="datetimeFigureOut">
              <a:rPr kumimoji="1" lang="ja-JP" altLang="en-US" smtClean="0"/>
              <a:t>2022/7/24</a:t>
            </a:fld>
            <a:endParaRPr kumimoji="1" lang="ja-JP" altLang="en-US"/>
          </a:p>
        </p:txBody>
      </p:sp>
      <p:sp>
        <p:nvSpPr>
          <p:cNvPr id="8" name="フッター プレースホルダー 7">
            <a:extLst>
              <a:ext uri="{FF2B5EF4-FFF2-40B4-BE49-F238E27FC236}">
                <a16:creationId xmlns:a16="http://schemas.microsoft.com/office/drawing/2014/main" id="{7AC3FFD8-05D0-4E2C-A5F7-842850863202}"/>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8812EE79-C0E6-A110-E603-51C8383142C7}"/>
              </a:ext>
            </a:extLst>
          </p:cNvPr>
          <p:cNvSpPr>
            <a:spLocks noGrp="1"/>
          </p:cNvSpPr>
          <p:nvPr>
            <p:ph type="sldNum" sz="quarter" idx="12"/>
          </p:nvPr>
        </p:nvSpPr>
        <p:spPr/>
        <p:txBody>
          <a:bodyPr/>
          <a:lstStyle/>
          <a:p>
            <a:fld id="{C5A0C01F-2613-4853-952B-E76D67A7AF44}" type="slidenum">
              <a:rPr kumimoji="1" lang="ja-JP" altLang="en-US" smtClean="0"/>
              <a:t>‹#›</a:t>
            </a:fld>
            <a:endParaRPr kumimoji="1" lang="ja-JP" altLang="en-US"/>
          </a:p>
        </p:txBody>
      </p:sp>
    </p:spTree>
    <p:extLst>
      <p:ext uri="{BB962C8B-B14F-4D97-AF65-F5344CB8AC3E}">
        <p14:creationId xmlns:p14="http://schemas.microsoft.com/office/powerpoint/2010/main" val="13038587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AEA9EA2-C436-8502-48AA-62B0B4FDE4A9}"/>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9EFF039A-0686-1151-A61D-11B5941547E6}"/>
              </a:ext>
            </a:extLst>
          </p:cNvPr>
          <p:cNvSpPr>
            <a:spLocks noGrp="1"/>
          </p:cNvSpPr>
          <p:nvPr>
            <p:ph type="dt" sz="half" idx="10"/>
          </p:nvPr>
        </p:nvSpPr>
        <p:spPr/>
        <p:txBody>
          <a:bodyPr/>
          <a:lstStyle/>
          <a:p>
            <a:fld id="{2B17C6F4-B770-47B8-B06F-8F7C3F6B7132}" type="datetimeFigureOut">
              <a:rPr kumimoji="1" lang="ja-JP" altLang="en-US" smtClean="0"/>
              <a:t>2022/7/24</a:t>
            </a:fld>
            <a:endParaRPr kumimoji="1" lang="ja-JP" altLang="en-US"/>
          </a:p>
        </p:txBody>
      </p:sp>
      <p:sp>
        <p:nvSpPr>
          <p:cNvPr id="4" name="フッター プレースホルダー 3">
            <a:extLst>
              <a:ext uri="{FF2B5EF4-FFF2-40B4-BE49-F238E27FC236}">
                <a16:creationId xmlns:a16="http://schemas.microsoft.com/office/drawing/2014/main" id="{4BBCEFE4-9B8F-C7B6-9CBB-827FEF63EE74}"/>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E42B8B4E-C3DD-EA5B-08EB-2324CB1EEFA9}"/>
              </a:ext>
            </a:extLst>
          </p:cNvPr>
          <p:cNvSpPr>
            <a:spLocks noGrp="1"/>
          </p:cNvSpPr>
          <p:nvPr>
            <p:ph type="sldNum" sz="quarter" idx="12"/>
          </p:nvPr>
        </p:nvSpPr>
        <p:spPr/>
        <p:txBody>
          <a:bodyPr/>
          <a:lstStyle/>
          <a:p>
            <a:fld id="{C5A0C01F-2613-4853-952B-E76D67A7AF44}" type="slidenum">
              <a:rPr kumimoji="1" lang="ja-JP" altLang="en-US" smtClean="0"/>
              <a:t>‹#›</a:t>
            </a:fld>
            <a:endParaRPr kumimoji="1" lang="ja-JP" altLang="en-US"/>
          </a:p>
        </p:txBody>
      </p:sp>
    </p:spTree>
    <p:extLst>
      <p:ext uri="{BB962C8B-B14F-4D97-AF65-F5344CB8AC3E}">
        <p14:creationId xmlns:p14="http://schemas.microsoft.com/office/powerpoint/2010/main" val="28910172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F4FD434E-7F9B-0F37-59B4-16E89FBD7C3C}"/>
              </a:ext>
            </a:extLst>
          </p:cNvPr>
          <p:cNvSpPr>
            <a:spLocks noGrp="1"/>
          </p:cNvSpPr>
          <p:nvPr>
            <p:ph type="dt" sz="half" idx="10"/>
          </p:nvPr>
        </p:nvSpPr>
        <p:spPr/>
        <p:txBody>
          <a:bodyPr/>
          <a:lstStyle/>
          <a:p>
            <a:fld id="{2B17C6F4-B770-47B8-B06F-8F7C3F6B7132}" type="datetimeFigureOut">
              <a:rPr kumimoji="1" lang="ja-JP" altLang="en-US" smtClean="0"/>
              <a:t>2022/7/24</a:t>
            </a:fld>
            <a:endParaRPr kumimoji="1" lang="ja-JP" altLang="en-US"/>
          </a:p>
        </p:txBody>
      </p:sp>
      <p:sp>
        <p:nvSpPr>
          <p:cNvPr id="3" name="フッター プレースホルダー 2">
            <a:extLst>
              <a:ext uri="{FF2B5EF4-FFF2-40B4-BE49-F238E27FC236}">
                <a16:creationId xmlns:a16="http://schemas.microsoft.com/office/drawing/2014/main" id="{579DB68A-5203-D2BD-37A0-77DFC5E34E2D}"/>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9B0D427F-E346-F3FA-1292-1D3BA86ECBB1}"/>
              </a:ext>
            </a:extLst>
          </p:cNvPr>
          <p:cNvSpPr>
            <a:spLocks noGrp="1"/>
          </p:cNvSpPr>
          <p:nvPr>
            <p:ph type="sldNum" sz="quarter" idx="12"/>
          </p:nvPr>
        </p:nvSpPr>
        <p:spPr/>
        <p:txBody>
          <a:bodyPr/>
          <a:lstStyle/>
          <a:p>
            <a:fld id="{C5A0C01F-2613-4853-952B-E76D67A7AF44}" type="slidenum">
              <a:rPr kumimoji="1" lang="ja-JP" altLang="en-US" smtClean="0"/>
              <a:t>‹#›</a:t>
            </a:fld>
            <a:endParaRPr kumimoji="1" lang="ja-JP" altLang="en-US"/>
          </a:p>
        </p:txBody>
      </p:sp>
    </p:spTree>
    <p:extLst>
      <p:ext uri="{BB962C8B-B14F-4D97-AF65-F5344CB8AC3E}">
        <p14:creationId xmlns:p14="http://schemas.microsoft.com/office/powerpoint/2010/main" val="27591979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EFBE7C5-923F-E99D-495D-CB6CC3F3B896}"/>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9E333010-F309-5401-2B7B-EF3B62B6CCE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224D891E-6321-9D77-40E9-5AAEE731EC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B52807E4-8E09-1C5C-4A0D-589C3E47B3E6}"/>
              </a:ext>
            </a:extLst>
          </p:cNvPr>
          <p:cNvSpPr>
            <a:spLocks noGrp="1"/>
          </p:cNvSpPr>
          <p:nvPr>
            <p:ph type="dt" sz="half" idx="10"/>
          </p:nvPr>
        </p:nvSpPr>
        <p:spPr/>
        <p:txBody>
          <a:bodyPr/>
          <a:lstStyle/>
          <a:p>
            <a:fld id="{2B17C6F4-B770-47B8-B06F-8F7C3F6B7132}" type="datetimeFigureOut">
              <a:rPr kumimoji="1" lang="ja-JP" altLang="en-US" smtClean="0"/>
              <a:t>2022/7/24</a:t>
            </a:fld>
            <a:endParaRPr kumimoji="1" lang="ja-JP" altLang="en-US"/>
          </a:p>
        </p:txBody>
      </p:sp>
      <p:sp>
        <p:nvSpPr>
          <p:cNvPr id="6" name="フッター プレースホルダー 5">
            <a:extLst>
              <a:ext uri="{FF2B5EF4-FFF2-40B4-BE49-F238E27FC236}">
                <a16:creationId xmlns:a16="http://schemas.microsoft.com/office/drawing/2014/main" id="{992A7C49-7633-05B0-65F6-742A1464C138}"/>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427B7C68-30DC-0345-D7B7-07ED36B9238D}"/>
              </a:ext>
            </a:extLst>
          </p:cNvPr>
          <p:cNvSpPr>
            <a:spLocks noGrp="1"/>
          </p:cNvSpPr>
          <p:nvPr>
            <p:ph type="sldNum" sz="quarter" idx="12"/>
          </p:nvPr>
        </p:nvSpPr>
        <p:spPr/>
        <p:txBody>
          <a:bodyPr/>
          <a:lstStyle/>
          <a:p>
            <a:fld id="{C5A0C01F-2613-4853-952B-E76D67A7AF44}" type="slidenum">
              <a:rPr kumimoji="1" lang="ja-JP" altLang="en-US" smtClean="0"/>
              <a:t>‹#›</a:t>
            </a:fld>
            <a:endParaRPr kumimoji="1" lang="ja-JP" altLang="en-US"/>
          </a:p>
        </p:txBody>
      </p:sp>
    </p:spTree>
    <p:extLst>
      <p:ext uri="{BB962C8B-B14F-4D97-AF65-F5344CB8AC3E}">
        <p14:creationId xmlns:p14="http://schemas.microsoft.com/office/powerpoint/2010/main" val="17723868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D1086DF-CFB8-E7BE-58B1-6626A701F2EC}"/>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171F0760-C806-8556-F3E8-025D8843F50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5FC99E6D-11F4-C656-1E24-2B5F9DB89F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18D05DC1-7CCA-26DB-B018-6E1D9DAE2320}"/>
              </a:ext>
            </a:extLst>
          </p:cNvPr>
          <p:cNvSpPr>
            <a:spLocks noGrp="1"/>
          </p:cNvSpPr>
          <p:nvPr>
            <p:ph type="dt" sz="half" idx="10"/>
          </p:nvPr>
        </p:nvSpPr>
        <p:spPr/>
        <p:txBody>
          <a:bodyPr/>
          <a:lstStyle/>
          <a:p>
            <a:fld id="{2B17C6F4-B770-47B8-B06F-8F7C3F6B7132}" type="datetimeFigureOut">
              <a:rPr kumimoji="1" lang="ja-JP" altLang="en-US" smtClean="0"/>
              <a:t>2022/7/24</a:t>
            </a:fld>
            <a:endParaRPr kumimoji="1" lang="ja-JP" altLang="en-US"/>
          </a:p>
        </p:txBody>
      </p:sp>
      <p:sp>
        <p:nvSpPr>
          <p:cNvPr id="6" name="フッター プレースホルダー 5">
            <a:extLst>
              <a:ext uri="{FF2B5EF4-FFF2-40B4-BE49-F238E27FC236}">
                <a16:creationId xmlns:a16="http://schemas.microsoft.com/office/drawing/2014/main" id="{6EBE778F-9E55-F9B0-61DA-16DDB4A3BAAE}"/>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B698E432-512B-CFC8-0C35-061E8FEDFFE0}"/>
              </a:ext>
            </a:extLst>
          </p:cNvPr>
          <p:cNvSpPr>
            <a:spLocks noGrp="1"/>
          </p:cNvSpPr>
          <p:nvPr>
            <p:ph type="sldNum" sz="quarter" idx="12"/>
          </p:nvPr>
        </p:nvSpPr>
        <p:spPr/>
        <p:txBody>
          <a:bodyPr/>
          <a:lstStyle/>
          <a:p>
            <a:fld id="{C5A0C01F-2613-4853-952B-E76D67A7AF44}" type="slidenum">
              <a:rPr kumimoji="1" lang="ja-JP" altLang="en-US" smtClean="0"/>
              <a:t>‹#›</a:t>
            </a:fld>
            <a:endParaRPr kumimoji="1" lang="ja-JP" altLang="en-US"/>
          </a:p>
        </p:txBody>
      </p:sp>
    </p:spTree>
    <p:extLst>
      <p:ext uri="{BB962C8B-B14F-4D97-AF65-F5344CB8AC3E}">
        <p14:creationId xmlns:p14="http://schemas.microsoft.com/office/powerpoint/2010/main" val="6992326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6B5C5F58-7E82-7C39-3565-BC60F3D5EEE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42AC9433-88A0-8AF9-D112-E31E286ECEB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93C26B7-8A4D-6AF8-CCD6-DDA1A8AAA3E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B17C6F4-B770-47B8-B06F-8F7C3F6B7132}" type="datetimeFigureOut">
              <a:rPr kumimoji="1" lang="ja-JP" altLang="en-US" smtClean="0"/>
              <a:t>2022/7/24</a:t>
            </a:fld>
            <a:endParaRPr kumimoji="1" lang="ja-JP" altLang="en-US"/>
          </a:p>
        </p:txBody>
      </p:sp>
      <p:sp>
        <p:nvSpPr>
          <p:cNvPr id="5" name="フッター プレースホルダー 4">
            <a:extLst>
              <a:ext uri="{FF2B5EF4-FFF2-40B4-BE49-F238E27FC236}">
                <a16:creationId xmlns:a16="http://schemas.microsoft.com/office/drawing/2014/main" id="{0B01E60D-AAC1-75B1-C251-5C9C5AA2A59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9F0D5616-58EE-CF06-262C-A308EFC8D72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A0C01F-2613-4853-952B-E76D67A7AF44}" type="slidenum">
              <a:rPr kumimoji="1" lang="ja-JP" altLang="en-US" smtClean="0"/>
              <a:t>‹#›</a:t>
            </a:fld>
            <a:endParaRPr kumimoji="1" lang="ja-JP" altLang="en-US"/>
          </a:p>
        </p:txBody>
      </p:sp>
    </p:spTree>
    <p:extLst>
      <p:ext uri="{BB962C8B-B14F-4D97-AF65-F5344CB8AC3E}">
        <p14:creationId xmlns:p14="http://schemas.microsoft.com/office/powerpoint/2010/main" val="21024263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6A38190-78B5-E60C-D155-99DA215F518C}"/>
              </a:ext>
            </a:extLst>
          </p:cNvPr>
          <p:cNvSpPr>
            <a:spLocks noGrp="1"/>
          </p:cNvSpPr>
          <p:nvPr>
            <p:ph type="ctrTitle"/>
          </p:nvPr>
        </p:nvSpPr>
        <p:spPr/>
        <p:txBody>
          <a:bodyPr>
            <a:normAutofit fontScale="90000"/>
          </a:bodyPr>
          <a:lstStyle/>
          <a:p>
            <a:r>
              <a:rPr kumimoji="1" lang="ja-JP" altLang="en-US" dirty="0"/>
              <a:t>第</a:t>
            </a:r>
            <a:r>
              <a:rPr kumimoji="1" lang="en-US" altLang="ja-JP" dirty="0"/>
              <a:t>07</a:t>
            </a:r>
            <a:r>
              <a:rPr kumimoji="1" lang="ja-JP" altLang="en-US" dirty="0"/>
              <a:t>回</a:t>
            </a:r>
            <a:br>
              <a:rPr kumimoji="1" lang="en-US" altLang="ja-JP" dirty="0"/>
            </a:br>
            <a:r>
              <a:rPr kumimoji="1" lang="en-US" altLang="ja-JP" dirty="0" err="1"/>
              <a:t>WebAPI</a:t>
            </a:r>
            <a:br>
              <a:rPr kumimoji="1" lang="en-US" altLang="ja-JP" dirty="0"/>
            </a:br>
            <a:r>
              <a:rPr kumimoji="1" lang="ja-JP" altLang="en-US" dirty="0"/>
              <a:t>～外部データの利用～</a:t>
            </a:r>
          </a:p>
        </p:txBody>
      </p:sp>
      <p:sp>
        <p:nvSpPr>
          <p:cNvPr id="3" name="字幕 2">
            <a:extLst>
              <a:ext uri="{FF2B5EF4-FFF2-40B4-BE49-F238E27FC236}">
                <a16:creationId xmlns:a16="http://schemas.microsoft.com/office/drawing/2014/main" id="{84B02E92-CF9A-CB56-98B3-57D665CFAD0F}"/>
              </a:ext>
            </a:extLst>
          </p:cNvPr>
          <p:cNvSpPr>
            <a:spLocks noGrp="1"/>
          </p:cNvSpPr>
          <p:nvPr>
            <p:ph type="subTitle" idx="1"/>
          </p:nvPr>
        </p:nvSpPr>
        <p:spPr/>
        <p:txBody>
          <a:bodyPr/>
          <a:lstStyle/>
          <a:p>
            <a:r>
              <a:rPr kumimoji="1" lang="en-US" altLang="ja-JP" dirty="0"/>
              <a:t>NTanaka1994</a:t>
            </a:r>
            <a:endParaRPr kumimoji="1" lang="ja-JP" altLang="en-US" dirty="0"/>
          </a:p>
        </p:txBody>
      </p:sp>
    </p:spTree>
    <p:extLst>
      <p:ext uri="{BB962C8B-B14F-4D97-AF65-F5344CB8AC3E}">
        <p14:creationId xmlns:p14="http://schemas.microsoft.com/office/powerpoint/2010/main" val="34689573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D820EC6-BE30-9C8D-E885-63F1BB4ED693}"/>
              </a:ext>
            </a:extLst>
          </p:cNvPr>
          <p:cNvSpPr>
            <a:spLocks noGrp="1"/>
          </p:cNvSpPr>
          <p:nvPr>
            <p:ph type="title"/>
          </p:nvPr>
        </p:nvSpPr>
        <p:spPr/>
        <p:txBody>
          <a:bodyPr/>
          <a:lstStyle/>
          <a:p>
            <a:r>
              <a:rPr kumimoji="1" lang="ja-JP" altLang="en-US" dirty="0"/>
              <a:t>外部サイトの</a:t>
            </a:r>
            <a:r>
              <a:rPr kumimoji="1" lang="en-US" altLang="ja-JP" dirty="0" err="1"/>
              <a:t>WebAPI</a:t>
            </a:r>
            <a:r>
              <a:rPr kumimoji="1" lang="ja-JP" altLang="en-US" dirty="0"/>
              <a:t>を利用</a:t>
            </a:r>
          </a:p>
        </p:txBody>
      </p:sp>
      <p:sp>
        <p:nvSpPr>
          <p:cNvPr id="3" name="コンテンツ プレースホルダー 2">
            <a:extLst>
              <a:ext uri="{FF2B5EF4-FFF2-40B4-BE49-F238E27FC236}">
                <a16:creationId xmlns:a16="http://schemas.microsoft.com/office/drawing/2014/main" id="{99E0615A-3E44-24F8-C267-E08D76214487}"/>
              </a:ext>
            </a:extLst>
          </p:cNvPr>
          <p:cNvSpPr>
            <a:spLocks noGrp="1"/>
          </p:cNvSpPr>
          <p:nvPr>
            <p:ph idx="1"/>
          </p:nvPr>
        </p:nvSpPr>
        <p:spPr/>
        <p:txBody>
          <a:bodyPr/>
          <a:lstStyle/>
          <a:p>
            <a:r>
              <a:rPr kumimoji="1" lang="ja-JP" altLang="en-US" dirty="0"/>
              <a:t>東京駅の郵便番号から住所と緯度経度を取得</a:t>
            </a:r>
            <a:endParaRPr kumimoji="1" lang="en-US" altLang="ja-JP" dirty="0"/>
          </a:p>
          <a:p>
            <a:pPr marL="0" indent="0">
              <a:buNone/>
            </a:pPr>
            <a:r>
              <a:rPr lang="ja-JP" altLang="en-US" dirty="0"/>
              <a:t>①リクエスト送信とレスポンス受信</a:t>
            </a:r>
            <a:r>
              <a:rPr lang="en-US" altLang="ja-JP" dirty="0"/>
              <a:t>(JSON)</a:t>
            </a:r>
          </a:p>
          <a:p>
            <a:pPr marL="0" indent="0">
              <a:buNone/>
            </a:pPr>
            <a:endParaRPr kumimoji="1" lang="ja-JP" altLang="en-US" dirty="0"/>
          </a:p>
        </p:txBody>
      </p:sp>
      <p:pic>
        <p:nvPicPr>
          <p:cNvPr id="5" name="図 4">
            <a:extLst>
              <a:ext uri="{FF2B5EF4-FFF2-40B4-BE49-F238E27FC236}">
                <a16:creationId xmlns:a16="http://schemas.microsoft.com/office/drawing/2014/main" id="{CA672AF0-8E67-D1AD-D062-7C31481377E6}"/>
              </a:ext>
            </a:extLst>
          </p:cNvPr>
          <p:cNvPicPr>
            <a:picLocks noChangeAspect="1"/>
          </p:cNvPicPr>
          <p:nvPr/>
        </p:nvPicPr>
        <p:blipFill>
          <a:blip r:embed="rId3"/>
          <a:stretch>
            <a:fillRect/>
          </a:stretch>
        </p:blipFill>
        <p:spPr>
          <a:xfrm>
            <a:off x="838200" y="2874921"/>
            <a:ext cx="6954220" cy="3143689"/>
          </a:xfrm>
          <a:prstGeom prst="rect">
            <a:avLst/>
          </a:prstGeom>
        </p:spPr>
      </p:pic>
      <p:sp>
        <p:nvSpPr>
          <p:cNvPr id="6" name="テキスト ボックス 5">
            <a:extLst>
              <a:ext uri="{FF2B5EF4-FFF2-40B4-BE49-F238E27FC236}">
                <a16:creationId xmlns:a16="http://schemas.microsoft.com/office/drawing/2014/main" id="{03F6F0B2-A2C8-38A4-1063-E717F6697800}"/>
              </a:ext>
            </a:extLst>
          </p:cNvPr>
          <p:cNvSpPr txBox="1"/>
          <p:nvPr/>
        </p:nvSpPr>
        <p:spPr>
          <a:xfrm>
            <a:off x="7879743" y="4446765"/>
            <a:ext cx="3647152" cy="369332"/>
          </a:xfrm>
          <a:prstGeom prst="rect">
            <a:avLst/>
          </a:prstGeom>
          <a:noFill/>
        </p:spPr>
        <p:txBody>
          <a:bodyPr wrap="none" rtlCol="0">
            <a:spAutoFit/>
          </a:bodyPr>
          <a:lstStyle/>
          <a:p>
            <a:r>
              <a:rPr kumimoji="1" lang="ja-JP" altLang="en-US" dirty="0"/>
              <a:t>パラメータは連想配列で値を格納</a:t>
            </a:r>
          </a:p>
        </p:txBody>
      </p:sp>
      <p:sp>
        <p:nvSpPr>
          <p:cNvPr id="7" name="テキスト ボックス 6">
            <a:extLst>
              <a:ext uri="{FF2B5EF4-FFF2-40B4-BE49-F238E27FC236}">
                <a16:creationId xmlns:a16="http://schemas.microsoft.com/office/drawing/2014/main" id="{C5077137-866B-4952-0477-41702E99C2EB}"/>
              </a:ext>
            </a:extLst>
          </p:cNvPr>
          <p:cNvSpPr txBox="1"/>
          <p:nvPr/>
        </p:nvSpPr>
        <p:spPr>
          <a:xfrm>
            <a:off x="7879743" y="5372279"/>
            <a:ext cx="3873176" cy="646331"/>
          </a:xfrm>
          <a:prstGeom prst="rect">
            <a:avLst/>
          </a:prstGeom>
          <a:noFill/>
        </p:spPr>
        <p:txBody>
          <a:bodyPr wrap="none" rtlCol="0">
            <a:spAutoFit/>
          </a:bodyPr>
          <a:lstStyle/>
          <a:p>
            <a:r>
              <a:rPr kumimoji="1" lang="en-US" altLang="ja-JP" dirty="0"/>
              <a:t>URL</a:t>
            </a:r>
            <a:r>
              <a:rPr kumimoji="1" lang="ja-JP" altLang="en-US" dirty="0"/>
              <a:t>とパラメータを用いて</a:t>
            </a:r>
            <a:r>
              <a:rPr kumimoji="1" lang="en-US" altLang="ja-JP" dirty="0"/>
              <a:t>GET</a:t>
            </a:r>
            <a:r>
              <a:rPr kumimoji="1" lang="ja-JP" altLang="en-US" dirty="0"/>
              <a:t>送信</a:t>
            </a:r>
            <a:endParaRPr kumimoji="1" lang="en-US" altLang="ja-JP" dirty="0"/>
          </a:p>
          <a:p>
            <a:r>
              <a:rPr lang="en-US" altLang="ja-JP" dirty="0"/>
              <a:t>res</a:t>
            </a:r>
            <a:r>
              <a:rPr lang="ja-JP" altLang="en-US" dirty="0"/>
              <a:t>にはレスポンスが入る</a:t>
            </a:r>
            <a:endParaRPr kumimoji="1" lang="ja-JP" altLang="en-US" dirty="0"/>
          </a:p>
        </p:txBody>
      </p:sp>
      <p:sp>
        <p:nvSpPr>
          <p:cNvPr id="8" name="テキスト ボックス 7">
            <a:extLst>
              <a:ext uri="{FF2B5EF4-FFF2-40B4-BE49-F238E27FC236}">
                <a16:creationId xmlns:a16="http://schemas.microsoft.com/office/drawing/2014/main" id="{566CDC7A-1632-2C06-3C9A-BBBE27E0B088}"/>
              </a:ext>
            </a:extLst>
          </p:cNvPr>
          <p:cNvSpPr txBox="1"/>
          <p:nvPr/>
        </p:nvSpPr>
        <p:spPr>
          <a:xfrm>
            <a:off x="7879743" y="3103196"/>
            <a:ext cx="3995004" cy="646331"/>
          </a:xfrm>
          <a:prstGeom prst="rect">
            <a:avLst/>
          </a:prstGeom>
          <a:noFill/>
        </p:spPr>
        <p:txBody>
          <a:bodyPr wrap="none" rtlCol="0">
            <a:spAutoFit/>
          </a:bodyPr>
          <a:lstStyle/>
          <a:p>
            <a:r>
              <a:rPr kumimoji="1" lang="ja-JP" altLang="en-US" dirty="0"/>
              <a:t>使用するライブラリ</a:t>
            </a:r>
            <a:endParaRPr kumimoji="1" lang="en-US" altLang="ja-JP" dirty="0"/>
          </a:p>
          <a:p>
            <a:r>
              <a:rPr lang="ja-JP" altLang="en-US" dirty="0"/>
              <a:t>リクエスト送信と</a:t>
            </a:r>
            <a:r>
              <a:rPr lang="en-US" altLang="ja-JP" dirty="0"/>
              <a:t>JSON</a:t>
            </a:r>
            <a:r>
              <a:rPr lang="ja-JP" altLang="en-US" dirty="0"/>
              <a:t>変換を用いる</a:t>
            </a:r>
            <a:endParaRPr kumimoji="1" lang="ja-JP" altLang="en-US" dirty="0"/>
          </a:p>
        </p:txBody>
      </p:sp>
    </p:spTree>
    <p:extLst>
      <p:ext uri="{BB962C8B-B14F-4D97-AF65-F5344CB8AC3E}">
        <p14:creationId xmlns:p14="http://schemas.microsoft.com/office/powerpoint/2010/main" val="31053233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5A5F813-D43E-F5A3-CF80-C54825EAFB9C}"/>
              </a:ext>
            </a:extLst>
          </p:cNvPr>
          <p:cNvSpPr>
            <a:spLocks noGrp="1"/>
          </p:cNvSpPr>
          <p:nvPr>
            <p:ph type="title"/>
          </p:nvPr>
        </p:nvSpPr>
        <p:spPr/>
        <p:txBody>
          <a:bodyPr/>
          <a:lstStyle/>
          <a:p>
            <a:r>
              <a:rPr kumimoji="1" lang="ja-JP" altLang="en-US" dirty="0"/>
              <a:t>外部サイトの</a:t>
            </a:r>
            <a:r>
              <a:rPr kumimoji="1" lang="en-US" altLang="ja-JP" dirty="0" err="1"/>
              <a:t>WebAPI</a:t>
            </a:r>
            <a:r>
              <a:rPr lang="ja-JP" altLang="en-US" dirty="0"/>
              <a:t>を</a:t>
            </a:r>
            <a:r>
              <a:rPr kumimoji="1" lang="ja-JP" altLang="en-US" dirty="0"/>
              <a:t>利用</a:t>
            </a:r>
          </a:p>
        </p:txBody>
      </p:sp>
      <p:sp>
        <p:nvSpPr>
          <p:cNvPr id="3" name="コンテンツ プレースホルダー 2">
            <a:extLst>
              <a:ext uri="{FF2B5EF4-FFF2-40B4-BE49-F238E27FC236}">
                <a16:creationId xmlns:a16="http://schemas.microsoft.com/office/drawing/2014/main" id="{3CC806A0-1A23-B2CD-8BFF-D7025AFDFB28}"/>
              </a:ext>
            </a:extLst>
          </p:cNvPr>
          <p:cNvSpPr>
            <a:spLocks noGrp="1"/>
          </p:cNvSpPr>
          <p:nvPr>
            <p:ph idx="1"/>
          </p:nvPr>
        </p:nvSpPr>
        <p:spPr/>
        <p:txBody>
          <a:bodyPr/>
          <a:lstStyle/>
          <a:p>
            <a:r>
              <a:rPr kumimoji="1" lang="ja-JP" altLang="en-US" dirty="0"/>
              <a:t>東京駅の郵便番号から住所と緯度経度を取得</a:t>
            </a:r>
            <a:endParaRPr kumimoji="1" lang="en-US" altLang="ja-JP" dirty="0"/>
          </a:p>
          <a:p>
            <a:pPr marL="0" indent="0">
              <a:buNone/>
            </a:pPr>
            <a:r>
              <a:rPr lang="ja-JP" altLang="en-US" dirty="0"/>
              <a:t>①リクエスト送信とレスポンス受信</a:t>
            </a:r>
            <a:r>
              <a:rPr lang="en-US" altLang="ja-JP" dirty="0"/>
              <a:t>(XML)</a:t>
            </a:r>
          </a:p>
          <a:p>
            <a:pPr marL="0" indent="0">
              <a:buNone/>
            </a:pPr>
            <a:endParaRPr kumimoji="1" lang="en-US" altLang="ja-JP" dirty="0"/>
          </a:p>
          <a:p>
            <a:pPr marL="0" indent="0">
              <a:buNone/>
            </a:pPr>
            <a:endParaRPr kumimoji="1" lang="ja-JP" altLang="en-US" dirty="0"/>
          </a:p>
        </p:txBody>
      </p:sp>
      <p:pic>
        <p:nvPicPr>
          <p:cNvPr id="5" name="図 4">
            <a:extLst>
              <a:ext uri="{FF2B5EF4-FFF2-40B4-BE49-F238E27FC236}">
                <a16:creationId xmlns:a16="http://schemas.microsoft.com/office/drawing/2014/main" id="{90CFF3BF-A5A0-3B4E-ECBD-1DB8EE0EEF86}"/>
              </a:ext>
            </a:extLst>
          </p:cNvPr>
          <p:cNvPicPr>
            <a:picLocks noChangeAspect="1"/>
          </p:cNvPicPr>
          <p:nvPr/>
        </p:nvPicPr>
        <p:blipFill>
          <a:blip r:embed="rId3"/>
          <a:stretch>
            <a:fillRect/>
          </a:stretch>
        </p:blipFill>
        <p:spPr>
          <a:xfrm>
            <a:off x="838200" y="2789033"/>
            <a:ext cx="6897063" cy="3124636"/>
          </a:xfrm>
          <a:prstGeom prst="rect">
            <a:avLst/>
          </a:prstGeom>
        </p:spPr>
      </p:pic>
      <p:sp>
        <p:nvSpPr>
          <p:cNvPr id="6" name="テキスト ボックス 5">
            <a:extLst>
              <a:ext uri="{FF2B5EF4-FFF2-40B4-BE49-F238E27FC236}">
                <a16:creationId xmlns:a16="http://schemas.microsoft.com/office/drawing/2014/main" id="{35ECE1D0-83D8-2819-2621-CAF25D8611C0}"/>
              </a:ext>
            </a:extLst>
          </p:cNvPr>
          <p:cNvSpPr txBox="1"/>
          <p:nvPr/>
        </p:nvSpPr>
        <p:spPr>
          <a:xfrm>
            <a:off x="7879743" y="4446765"/>
            <a:ext cx="3647152" cy="369332"/>
          </a:xfrm>
          <a:prstGeom prst="rect">
            <a:avLst/>
          </a:prstGeom>
          <a:noFill/>
        </p:spPr>
        <p:txBody>
          <a:bodyPr wrap="none" rtlCol="0">
            <a:spAutoFit/>
          </a:bodyPr>
          <a:lstStyle/>
          <a:p>
            <a:r>
              <a:rPr kumimoji="1" lang="ja-JP" altLang="en-US" dirty="0"/>
              <a:t>パラメータは連想配列で値を格納</a:t>
            </a:r>
          </a:p>
        </p:txBody>
      </p:sp>
      <p:sp>
        <p:nvSpPr>
          <p:cNvPr id="7" name="テキスト ボックス 6">
            <a:extLst>
              <a:ext uri="{FF2B5EF4-FFF2-40B4-BE49-F238E27FC236}">
                <a16:creationId xmlns:a16="http://schemas.microsoft.com/office/drawing/2014/main" id="{70615DCD-F5A2-2D1C-CA56-0B05C2AE11C6}"/>
              </a:ext>
            </a:extLst>
          </p:cNvPr>
          <p:cNvSpPr txBox="1"/>
          <p:nvPr/>
        </p:nvSpPr>
        <p:spPr>
          <a:xfrm>
            <a:off x="7879743" y="5372279"/>
            <a:ext cx="3873176" cy="646331"/>
          </a:xfrm>
          <a:prstGeom prst="rect">
            <a:avLst/>
          </a:prstGeom>
          <a:noFill/>
        </p:spPr>
        <p:txBody>
          <a:bodyPr wrap="none" rtlCol="0">
            <a:spAutoFit/>
          </a:bodyPr>
          <a:lstStyle/>
          <a:p>
            <a:r>
              <a:rPr kumimoji="1" lang="en-US" altLang="ja-JP" dirty="0"/>
              <a:t>URL</a:t>
            </a:r>
            <a:r>
              <a:rPr kumimoji="1" lang="ja-JP" altLang="en-US" dirty="0"/>
              <a:t>とパラメータを用いて</a:t>
            </a:r>
            <a:r>
              <a:rPr kumimoji="1" lang="en-US" altLang="ja-JP" dirty="0"/>
              <a:t>GET</a:t>
            </a:r>
            <a:r>
              <a:rPr kumimoji="1" lang="ja-JP" altLang="en-US" dirty="0"/>
              <a:t>送信</a:t>
            </a:r>
            <a:endParaRPr kumimoji="1" lang="en-US" altLang="ja-JP" dirty="0"/>
          </a:p>
          <a:p>
            <a:r>
              <a:rPr lang="en-US" altLang="ja-JP" dirty="0"/>
              <a:t>res</a:t>
            </a:r>
            <a:r>
              <a:rPr lang="ja-JP" altLang="en-US" dirty="0"/>
              <a:t>にはレスポンスが入る</a:t>
            </a:r>
            <a:endParaRPr kumimoji="1" lang="ja-JP" altLang="en-US" dirty="0"/>
          </a:p>
        </p:txBody>
      </p:sp>
      <p:sp>
        <p:nvSpPr>
          <p:cNvPr id="8" name="テキスト ボックス 7">
            <a:extLst>
              <a:ext uri="{FF2B5EF4-FFF2-40B4-BE49-F238E27FC236}">
                <a16:creationId xmlns:a16="http://schemas.microsoft.com/office/drawing/2014/main" id="{C716C27C-1912-1E6E-5426-D3AA9D03FDFB}"/>
              </a:ext>
            </a:extLst>
          </p:cNvPr>
          <p:cNvSpPr txBox="1"/>
          <p:nvPr/>
        </p:nvSpPr>
        <p:spPr>
          <a:xfrm>
            <a:off x="7879743" y="2745561"/>
            <a:ext cx="3453189" cy="923330"/>
          </a:xfrm>
          <a:prstGeom prst="rect">
            <a:avLst/>
          </a:prstGeom>
          <a:noFill/>
        </p:spPr>
        <p:txBody>
          <a:bodyPr wrap="none" rtlCol="0">
            <a:spAutoFit/>
          </a:bodyPr>
          <a:lstStyle/>
          <a:p>
            <a:r>
              <a:rPr kumimoji="1" lang="ja-JP" altLang="en-US" dirty="0"/>
              <a:t>使用するライブラリ</a:t>
            </a:r>
            <a:endParaRPr kumimoji="1" lang="en-US" altLang="ja-JP" dirty="0"/>
          </a:p>
          <a:p>
            <a:r>
              <a:rPr lang="ja-JP" altLang="en-US" dirty="0"/>
              <a:t>リクエスト送信と</a:t>
            </a:r>
            <a:endParaRPr lang="en-US" altLang="ja-JP" dirty="0"/>
          </a:p>
          <a:p>
            <a:r>
              <a:rPr lang="en-US" altLang="ja-JP" dirty="0"/>
              <a:t>XML</a:t>
            </a:r>
            <a:r>
              <a:rPr lang="ja-JP" altLang="en-US" dirty="0"/>
              <a:t>から連想配列変換を用いる</a:t>
            </a:r>
            <a:endParaRPr kumimoji="1" lang="ja-JP" altLang="en-US" dirty="0"/>
          </a:p>
        </p:txBody>
      </p:sp>
      <p:sp>
        <p:nvSpPr>
          <p:cNvPr id="4" name="テキスト ボックス 3">
            <a:extLst>
              <a:ext uri="{FF2B5EF4-FFF2-40B4-BE49-F238E27FC236}">
                <a16:creationId xmlns:a16="http://schemas.microsoft.com/office/drawing/2014/main" id="{11E59A65-CD8C-93F0-35DA-F73527D95AF4}"/>
              </a:ext>
            </a:extLst>
          </p:cNvPr>
          <p:cNvSpPr txBox="1"/>
          <p:nvPr/>
        </p:nvSpPr>
        <p:spPr>
          <a:xfrm>
            <a:off x="838200" y="5921093"/>
            <a:ext cx="5086649" cy="923330"/>
          </a:xfrm>
          <a:prstGeom prst="rect">
            <a:avLst/>
          </a:prstGeom>
          <a:noFill/>
        </p:spPr>
        <p:txBody>
          <a:bodyPr wrap="none" rtlCol="0">
            <a:spAutoFit/>
          </a:bodyPr>
          <a:lstStyle/>
          <a:p>
            <a:r>
              <a:rPr kumimoji="1" lang="en-US" altLang="ja-JP" dirty="0"/>
              <a:t>Anaconda Prompt</a:t>
            </a:r>
            <a:r>
              <a:rPr kumimoji="1" lang="ja-JP" altLang="en-US" dirty="0"/>
              <a:t>で</a:t>
            </a:r>
            <a:endParaRPr kumimoji="1" lang="en-US" altLang="ja-JP" dirty="0"/>
          </a:p>
          <a:p>
            <a:r>
              <a:rPr lang="en-US" altLang="ja-JP" dirty="0" err="1"/>
              <a:t>c</a:t>
            </a:r>
            <a:r>
              <a:rPr kumimoji="1" lang="en-US" altLang="ja-JP" dirty="0" err="1"/>
              <a:t>onda</a:t>
            </a:r>
            <a:r>
              <a:rPr kumimoji="1" lang="en-US" altLang="ja-JP" dirty="0"/>
              <a:t> install </a:t>
            </a:r>
            <a:r>
              <a:rPr kumimoji="1" lang="en-US" altLang="ja-JP" dirty="0" err="1"/>
              <a:t>xmltodict</a:t>
            </a:r>
            <a:endParaRPr kumimoji="1" lang="en-US" altLang="ja-JP" dirty="0"/>
          </a:p>
          <a:p>
            <a:r>
              <a:rPr lang="ja-JP" altLang="en-US" dirty="0"/>
              <a:t>とコマンドを入力して</a:t>
            </a:r>
            <a:r>
              <a:rPr kumimoji="1" lang="en-US" altLang="ja-JP" dirty="0" err="1"/>
              <a:t>xmltodict</a:t>
            </a:r>
            <a:r>
              <a:rPr kumimoji="1" lang="ja-JP" altLang="en-US" dirty="0"/>
              <a:t>をインストール</a:t>
            </a:r>
          </a:p>
        </p:txBody>
      </p:sp>
    </p:spTree>
    <p:extLst>
      <p:ext uri="{BB962C8B-B14F-4D97-AF65-F5344CB8AC3E}">
        <p14:creationId xmlns:p14="http://schemas.microsoft.com/office/powerpoint/2010/main" val="21903762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14D97AE-5B0C-AF2E-4389-4C223D525531}"/>
              </a:ext>
            </a:extLst>
          </p:cNvPr>
          <p:cNvSpPr>
            <a:spLocks noGrp="1"/>
          </p:cNvSpPr>
          <p:nvPr>
            <p:ph type="title"/>
          </p:nvPr>
        </p:nvSpPr>
        <p:spPr/>
        <p:txBody>
          <a:bodyPr/>
          <a:lstStyle/>
          <a:p>
            <a:r>
              <a:rPr kumimoji="1" lang="ja-JP" altLang="en-US" dirty="0"/>
              <a:t>外部サイトの</a:t>
            </a:r>
            <a:r>
              <a:rPr kumimoji="1" lang="en-US" altLang="ja-JP" dirty="0" err="1"/>
              <a:t>WebAPI</a:t>
            </a:r>
            <a:r>
              <a:rPr lang="ja-JP" altLang="en-US" dirty="0"/>
              <a:t>を利用</a:t>
            </a:r>
            <a:endParaRPr kumimoji="1" lang="ja-JP" altLang="en-US" dirty="0"/>
          </a:p>
        </p:txBody>
      </p:sp>
      <p:sp>
        <p:nvSpPr>
          <p:cNvPr id="3" name="コンテンツ プレースホルダー 2">
            <a:extLst>
              <a:ext uri="{FF2B5EF4-FFF2-40B4-BE49-F238E27FC236}">
                <a16:creationId xmlns:a16="http://schemas.microsoft.com/office/drawing/2014/main" id="{CB1DF9B6-2F56-2CF4-1F12-F3D59065327E}"/>
              </a:ext>
            </a:extLst>
          </p:cNvPr>
          <p:cNvSpPr>
            <a:spLocks noGrp="1"/>
          </p:cNvSpPr>
          <p:nvPr>
            <p:ph idx="1"/>
          </p:nvPr>
        </p:nvSpPr>
        <p:spPr/>
        <p:txBody>
          <a:bodyPr/>
          <a:lstStyle/>
          <a:p>
            <a:r>
              <a:rPr kumimoji="1" lang="ja-JP" altLang="en-US" dirty="0"/>
              <a:t>東京駅の郵便番号から住所と緯度経度を取得</a:t>
            </a:r>
            <a:endParaRPr kumimoji="1" lang="en-US" altLang="ja-JP" dirty="0"/>
          </a:p>
          <a:p>
            <a:pPr marL="0" indent="0">
              <a:buNone/>
            </a:pPr>
            <a:r>
              <a:rPr kumimoji="1" lang="ja-JP" altLang="en-US" dirty="0"/>
              <a:t>②プログラムで利用できる形に変換</a:t>
            </a:r>
            <a:endParaRPr kumimoji="1" lang="en-US" altLang="ja-JP" dirty="0"/>
          </a:p>
          <a:p>
            <a:pPr marL="0" indent="0">
              <a:buNone/>
            </a:pPr>
            <a:r>
              <a:rPr lang="ja-JP" altLang="en-US" dirty="0"/>
              <a:t>レスポンスで返ってきた文字列データを連想配列に変換する</a:t>
            </a:r>
            <a:endParaRPr lang="en-US" altLang="ja-JP" dirty="0"/>
          </a:p>
          <a:p>
            <a:pPr marL="0" indent="0">
              <a:buNone/>
            </a:pPr>
            <a:endParaRPr lang="en-US" altLang="ja-JP" dirty="0"/>
          </a:p>
          <a:p>
            <a:pPr marL="0" indent="0">
              <a:buNone/>
            </a:pPr>
            <a:r>
              <a:rPr kumimoji="1" lang="en-US" altLang="ja-JP" dirty="0"/>
              <a:t>JSON</a:t>
            </a:r>
          </a:p>
          <a:p>
            <a:pPr marL="0" indent="0">
              <a:buNone/>
            </a:pPr>
            <a:endParaRPr lang="en-US" altLang="ja-JP" dirty="0"/>
          </a:p>
          <a:p>
            <a:pPr marL="0" indent="0">
              <a:buNone/>
            </a:pPr>
            <a:r>
              <a:rPr kumimoji="1" lang="en-US" altLang="ja-JP" dirty="0"/>
              <a:t>XML</a:t>
            </a:r>
          </a:p>
        </p:txBody>
      </p:sp>
      <p:pic>
        <p:nvPicPr>
          <p:cNvPr id="5" name="図 4">
            <a:extLst>
              <a:ext uri="{FF2B5EF4-FFF2-40B4-BE49-F238E27FC236}">
                <a16:creationId xmlns:a16="http://schemas.microsoft.com/office/drawing/2014/main" id="{B6ABAF75-6E2B-45A4-545D-F3A46460B95C}"/>
              </a:ext>
            </a:extLst>
          </p:cNvPr>
          <p:cNvPicPr>
            <a:picLocks noChangeAspect="1"/>
          </p:cNvPicPr>
          <p:nvPr/>
        </p:nvPicPr>
        <p:blipFill>
          <a:blip r:embed="rId3"/>
          <a:stretch>
            <a:fillRect/>
          </a:stretch>
        </p:blipFill>
        <p:spPr>
          <a:xfrm>
            <a:off x="838200" y="4278419"/>
            <a:ext cx="4258269" cy="371527"/>
          </a:xfrm>
          <a:prstGeom prst="rect">
            <a:avLst/>
          </a:prstGeom>
        </p:spPr>
      </p:pic>
      <p:pic>
        <p:nvPicPr>
          <p:cNvPr id="7" name="図 6">
            <a:extLst>
              <a:ext uri="{FF2B5EF4-FFF2-40B4-BE49-F238E27FC236}">
                <a16:creationId xmlns:a16="http://schemas.microsoft.com/office/drawing/2014/main" id="{0DAA82BB-82C4-4A23-69E4-F3EFE57386A4}"/>
              </a:ext>
            </a:extLst>
          </p:cNvPr>
          <p:cNvPicPr>
            <a:picLocks noChangeAspect="1"/>
          </p:cNvPicPr>
          <p:nvPr/>
        </p:nvPicPr>
        <p:blipFill>
          <a:blip r:embed="rId4"/>
          <a:stretch>
            <a:fillRect/>
          </a:stretch>
        </p:blipFill>
        <p:spPr>
          <a:xfrm>
            <a:off x="831746" y="5337617"/>
            <a:ext cx="4972744" cy="381053"/>
          </a:xfrm>
          <a:prstGeom prst="rect">
            <a:avLst/>
          </a:prstGeom>
        </p:spPr>
      </p:pic>
    </p:spTree>
    <p:extLst>
      <p:ext uri="{BB962C8B-B14F-4D97-AF65-F5344CB8AC3E}">
        <p14:creationId xmlns:p14="http://schemas.microsoft.com/office/powerpoint/2010/main" val="3077923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A3809FB-ECF1-0684-9E61-4DD1F8C2716B}"/>
              </a:ext>
            </a:extLst>
          </p:cNvPr>
          <p:cNvSpPr>
            <a:spLocks noGrp="1"/>
          </p:cNvSpPr>
          <p:nvPr>
            <p:ph type="title"/>
          </p:nvPr>
        </p:nvSpPr>
        <p:spPr/>
        <p:txBody>
          <a:bodyPr/>
          <a:lstStyle/>
          <a:p>
            <a:r>
              <a:rPr kumimoji="1" lang="ja-JP" altLang="en-US" dirty="0"/>
              <a:t>外部サイトの</a:t>
            </a:r>
            <a:r>
              <a:rPr kumimoji="1" lang="en-US" altLang="ja-JP" dirty="0" err="1"/>
              <a:t>WebAPI</a:t>
            </a:r>
            <a:r>
              <a:rPr kumimoji="1" lang="ja-JP" altLang="en-US" dirty="0"/>
              <a:t>を利用</a:t>
            </a:r>
          </a:p>
        </p:txBody>
      </p:sp>
      <p:sp>
        <p:nvSpPr>
          <p:cNvPr id="3" name="コンテンツ プレースホルダー 2">
            <a:extLst>
              <a:ext uri="{FF2B5EF4-FFF2-40B4-BE49-F238E27FC236}">
                <a16:creationId xmlns:a16="http://schemas.microsoft.com/office/drawing/2014/main" id="{9BD24036-0EDD-330F-7FE5-CA095049E27B}"/>
              </a:ext>
            </a:extLst>
          </p:cNvPr>
          <p:cNvSpPr>
            <a:spLocks noGrp="1"/>
          </p:cNvSpPr>
          <p:nvPr>
            <p:ph idx="1"/>
          </p:nvPr>
        </p:nvSpPr>
        <p:spPr/>
        <p:txBody>
          <a:bodyPr/>
          <a:lstStyle/>
          <a:p>
            <a:r>
              <a:rPr kumimoji="1" lang="ja-JP" altLang="en-US" dirty="0"/>
              <a:t>利用するデータを抽出</a:t>
            </a:r>
            <a:r>
              <a:rPr kumimoji="1" lang="en-US" altLang="ja-JP" dirty="0"/>
              <a:t>(JSON)</a:t>
            </a:r>
            <a:endParaRPr kumimoji="1" lang="ja-JP" altLang="en-US" dirty="0"/>
          </a:p>
        </p:txBody>
      </p:sp>
      <p:pic>
        <p:nvPicPr>
          <p:cNvPr id="7" name="図 6">
            <a:extLst>
              <a:ext uri="{FF2B5EF4-FFF2-40B4-BE49-F238E27FC236}">
                <a16:creationId xmlns:a16="http://schemas.microsoft.com/office/drawing/2014/main" id="{4C49FB7F-61C2-6387-DE9E-60C5BF4C3F0F}"/>
              </a:ext>
            </a:extLst>
          </p:cNvPr>
          <p:cNvPicPr>
            <a:picLocks noChangeAspect="1"/>
          </p:cNvPicPr>
          <p:nvPr/>
        </p:nvPicPr>
        <p:blipFill>
          <a:blip r:embed="rId3"/>
          <a:stretch>
            <a:fillRect/>
          </a:stretch>
        </p:blipFill>
        <p:spPr>
          <a:xfrm>
            <a:off x="838201" y="2303737"/>
            <a:ext cx="6761662" cy="2355728"/>
          </a:xfrm>
          <a:prstGeom prst="rect">
            <a:avLst/>
          </a:prstGeom>
        </p:spPr>
      </p:pic>
      <p:pic>
        <p:nvPicPr>
          <p:cNvPr id="9" name="図 8">
            <a:extLst>
              <a:ext uri="{FF2B5EF4-FFF2-40B4-BE49-F238E27FC236}">
                <a16:creationId xmlns:a16="http://schemas.microsoft.com/office/drawing/2014/main" id="{411EC89A-DC13-145D-26B2-C723D9F5FE0A}"/>
              </a:ext>
            </a:extLst>
          </p:cNvPr>
          <p:cNvPicPr>
            <a:picLocks noChangeAspect="1"/>
          </p:cNvPicPr>
          <p:nvPr/>
        </p:nvPicPr>
        <p:blipFill>
          <a:blip r:embed="rId4"/>
          <a:stretch>
            <a:fillRect/>
          </a:stretch>
        </p:blipFill>
        <p:spPr>
          <a:xfrm>
            <a:off x="838199" y="5205277"/>
            <a:ext cx="3362794" cy="971686"/>
          </a:xfrm>
          <a:prstGeom prst="rect">
            <a:avLst/>
          </a:prstGeom>
        </p:spPr>
      </p:pic>
    </p:spTree>
    <p:extLst>
      <p:ext uri="{BB962C8B-B14F-4D97-AF65-F5344CB8AC3E}">
        <p14:creationId xmlns:p14="http://schemas.microsoft.com/office/powerpoint/2010/main" val="3495620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A3809FB-ECF1-0684-9E61-4DD1F8C2716B}"/>
              </a:ext>
            </a:extLst>
          </p:cNvPr>
          <p:cNvSpPr>
            <a:spLocks noGrp="1"/>
          </p:cNvSpPr>
          <p:nvPr>
            <p:ph type="title"/>
          </p:nvPr>
        </p:nvSpPr>
        <p:spPr/>
        <p:txBody>
          <a:bodyPr/>
          <a:lstStyle/>
          <a:p>
            <a:r>
              <a:rPr kumimoji="1" lang="ja-JP" altLang="en-US" dirty="0"/>
              <a:t>外部サイトの</a:t>
            </a:r>
            <a:r>
              <a:rPr kumimoji="1" lang="en-US" altLang="ja-JP" dirty="0" err="1"/>
              <a:t>WebAPI</a:t>
            </a:r>
            <a:r>
              <a:rPr kumimoji="1" lang="ja-JP" altLang="en-US" dirty="0"/>
              <a:t>を利用</a:t>
            </a:r>
          </a:p>
        </p:txBody>
      </p:sp>
      <p:sp>
        <p:nvSpPr>
          <p:cNvPr id="3" name="コンテンツ プレースホルダー 2">
            <a:extLst>
              <a:ext uri="{FF2B5EF4-FFF2-40B4-BE49-F238E27FC236}">
                <a16:creationId xmlns:a16="http://schemas.microsoft.com/office/drawing/2014/main" id="{9BD24036-0EDD-330F-7FE5-CA095049E27B}"/>
              </a:ext>
            </a:extLst>
          </p:cNvPr>
          <p:cNvSpPr>
            <a:spLocks noGrp="1"/>
          </p:cNvSpPr>
          <p:nvPr>
            <p:ph idx="1"/>
          </p:nvPr>
        </p:nvSpPr>
        <p:spPr/>
        <p:txBody>
          <a:bodyPr/>
          <a:lstStyle/>
          <a:p>
            <a:r>
              <a:rPr kumimoji="1" lang="ja-JP" altLang="en-US" dirty="0"/>
              <a:t>利用するデータを抽出</a:t>
            </a:r>
            <a:r>
              <a:rPr kumimoji="1" lang="en-US" altLang="ja-JP" dirty="0"/>
              <a:t>(XML)</a:t>
            </a:r>
            <a:endParaRPr kumimoji="1" lang="ja-JP" altLang="en-US" dirty="0"/>
          </a:p>
        </p:txBody>
      </p:sp>
      <p:pic>
        <p:nvPicPr>
          <p:cNvPr id="5" name="図 4">
            <a:extLst>
              <a:ext uri="{FF2B5EF4-FFF2-40B4-BE49-F238E27FC236}">
                <a16:creationId xmlns:a16="http://schemas.microsoft.com/office/drawing/2014/main" id="{F9AAD864-6A67-0EFD-1399-E7D2D84A085B}"/>
              </a:ext>
            </a:extLst>
          </p:cNvPr>
          <p:cNvPicPr>
            <a:picLocks noChangeAspect="1"/>
          </p:cNvPicPr>
          <p:nvPr/>
        </p:nvPicPr>
        <p:blipFill>
          <a:blip r:embed="rId3"/>
          <a:stretch>
            <a:fillRect/>
          </a:stretch>
        </p:blipFill>
        <p:spPr>
          <a:xfrm>
            <a:off x="838199" y="2316452"/>
            <a:ext cx="6675783" cy="2467505"/>
          </a:xfrm>
          <a:prstGeom prst="rect">
            <a:avLst/>
          </a:prstGeom>
        </p:spPr>
      </p:pic>
      <p:pic>
        <p:nvPicPr>
          <p:cNvPr id="8" name="図 7">
            <a:extLst>
              <a:ext uri="{FF2B5EF4-FFF2-40B4-BE49-F238E27FC236}">
                <a16:creationId xmlns:a16="http://schemas.microsoft.com/office/drawing/2014/main" id="{DEFBB41F-8A44-EC3A-D12A-1A355A9FFF5D}"/>
              </a:ext>
            </a:extLst>
          </p:cNvPr>
          <p:cNvPicPr>
            <a:picLocks noChangeAspect="1"/>
          </p:cNvPicPr>
          <p:nvPr/>
        </p:nvPicPr>
        <p:blipFill>
          <a:blip r:embed="rId4"/>
          <a:stretch>
            <a:fillRect/>
          </a:stretch>
        </p:blipFill>
        <p:spPr>
          <a:xfrm>
            <a:off x="838199" y="5205277"/>
            <a:ext cx="3267531" cy="971686"/>
          </a:xfrm>
          <a:prstGeom prst="rect">
            <a:avLst/>
          </a:prstGeom>
        </p:spPr>
      </p:pic>
      <p:sp>
        <p:nvSpPr>
          <p:cNvPr id="10" name="テキスト ボックス 9">
            <a:extLst>
              <a:ext uri="{FF2B5EF4-FFF2-40B4-BE49-F238E27FC236}">
                <a16:creationId xmlns:a16="http://schemas.microsoft.com/office/drawing/2014/main" id="{E1EE7268-CA70-B1D2-D19F-E860FB0EF916}"/>
              </a:ext>
            </a:extLst>
          </p:cNvPr>
          <p:cNvSpPr txBox="1"/>
          <p:nvPr/>
        </p:nvSpPr>
        <p:spPr>
          <a:xfrm>
            <a:off x="7725731" y="2385392"/>
            <a:ext cx="3416320" cy="646331"/>
          </a:xfrm>
          <a:prstGeom prst="rect">
            <a:avLst/>
          </a:prstGeom>
          <a:noFill/>
        </p:spPr>
        <p:txBody>
          <a:bodyPr wrap="none" rtlCol="0">
            <a:spAutoFit/>
          </a:bodyPr>
          <a:lstStyle/>
          <a:p>
            <a:r>
              <a:rPr kumimoji="1" lang="en-US" altLang="ja-JP" dirty="0"/>
              <a:t>XML</a:t>
            </a:r>
            <a:r>
              <a:rPr kumimoji="1" lang="ja-JP" altLang="en-US" dirty="0"/>
              <a:t>の場合は</a:t>
            </a:r>
            <a:r>
              <a:rPr kumimoji="1" lang="en-US" altLang="ja-JP" dirty="0"/>
              <a:t>HTML</a:t>
            </a:r>
            <a:r>
              <a:rPr kumimoji="1" lang="ja-JP" altLang="en-US" dirty="0"/>
              <a:t>同様</a:t>
            </a:r>
            <a:endParaRPr kumimoji="1" lang="en-US" altLang="ja-JP" dirty="0"/>
          </a:p>
          <a:p>
            <a:r>
              <a:rPr kumimoji="1" lang="ja-JP" altLang="en-US" dirty="0"/>
              <a:t>属性があるため属性指定が必要</a:t>
            </a:r>
          </a:p>
        </p:txBody>
      </p:sp>
    </p:spTree>
    <p:extLst>
      <p:ext uri="{BB962C8B-B14F-4D97-AF65-F5344CB8AC3E}">
        <p14:creationId xmlns:p14="http://schemas.microsoft.com/office/powerpoint/2010/main" val="22901588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CDB04B7-DE21-2473-FA91-F94657246BF7}"/>
              </a:ext>
            </a:extLst>
          </p:cNvPr>
          <p:cNvSpPr>
            <a:spLocks noGrp="1"/>
          </p:cNvSpPr>
          <p:nvPr>
            <p:ph type="title"/>
          </p:nvPr>
        </p:nvSpPr>
        <p:spPr/>
        <p:txBody>
          <a:bodyPr/>
          <a:lstStyle/>
          <a:p>
            <a:r>
              <a:rPr kumimoji="1" lang="ja-JP" altLang="en-US" dirty="0"/>
              <a:t>外部サイトの</a:t>
            </a:r>
            <a:r>
              <a:rPr kumimoji="1" lang="en-US" altLang="ja-JP" dirty="0" err="1"/>
              <a:t>WebAPI</a:t>
            </a:r>
            <a:r>
              <a:rPr kumimoji="1" lang="ja-JP" altLang="en-US" dirty="0"/>
              <a:t>を利用</a:t>
            </a:r>
          </a:p>
        </p:txBody>
      </p:sp>
      <p:sp>
        <p:nvSpPr>
          <p:cNvPr id="3" name="コンテンツ プレースホルダー 2">
            <a:extLst>
              <a:ext uri="{FF2B5EF4-FFF2-40B4-BE49-F238E27FC236}">
                <a16:creationId xmlns:a16="http://schemas.microsoft.com/office/drawing/2014/main" id="{CB94C616-7314-748D-160B-233EC1D55782}"/>
              </a:ext>
            </a:extLst>
          </p:cNvPr>
          <p:cNvSpPr>
            <a:spLocks noGrp="1"/>
          </p:cNvSpPr>
          <p:nvPr>
            <p:ph idx="1"/>
          </p:nvPr>
        </p:nvSpPr>
        <p:spPr/>
        <p:txBody>
          <a:bodyPr/>
          <a:lstStyle/>
          <a:p>
            <a:r>
              <a:rPr kumimoji="1" lang="ja-JP" altLang="en-US" dirty="0"/>
              <a:t>コード全文と対象データ</a:t>
            </a:r>
            <a:r>
              <a:rPr kumimoji="1" lang="en-US" altLang="ja-JP" dirty="0"/>
              <a:t>(JSON)</a:t>
            </a:r>
          </a:p>
          <a:p>
            <a:pPr marL="0" indent="0">
              <a:buNone/>
            </a:pPr>
            <a:endParaRPr kumimoji="1" lang="ja-JP" altLang="en-US" dirty="0"/>
          </a:p>
        </p:txBody>
      </p:sp>
      <p:pic>
        <p:nvPicPr>
          <p:cNvPr id="7" name="図 6">
            <a:extLst>
              <a:ext uri="{FF2B5EF4-FFF2-40B4-BE49-F238E27FC236}">
                <a16:creationId xmlns:a16="http://schemas.microsoft.com/office/drawing/2014/main" id="{C912F59D-408E-F2C6-481A-864218135D89}"/>
              </a:ext>
            </a:extLst>
          </p:cNvPr>
          <p:cNvPicPr>
            <a:picLocks noChangeAspect="1"/>
          </p:cNvPicPr>
          <p:nvPr/>
        </p:nvPicPr>
        <p:blipFill>
          <a:blip r:embed="rId3"/>
          <a:stretch>
            <a:fillRect/>
          </a:stretch>
        </p:blipFill>
        <p:spPr>
          <a:xfrm>
            <a:off x="6867835" y="2289628"/>
            <a:ext cx="3935896" cy="3742327"/>
          </a:xfrm>
          <a:prstGeom prst="rect">
            <a:avLst/>
          </a:prstGeom>
        </p:spPr>
      </p:pic>
      <p:pic>
        <p:nvPicPr>
          <p:cNvPr id="9" name="図 8">
            <a:extLst>
              <a:ext uri="{FF2B5EF4-FFF2-40B4-BE49-F238E27FC236}">
                <a16:creationId xmlns:a16="http://schemas.microsoft.com/office/drawing/2014/main" id="{23AAF4B5-470F-5A53-0E04-2B02F217F3AB}"/>
              </a:ext>
            </a:extLst>
          </p:cNvPr>
          <p:cNvPicPr>
            <a:picLocks noChangeAspect="1"/>
          </p:cNvPicPr>
          <p:nvPr/>
        </p:nvPicPr>
        <p:blipFill>
          <a:blip r:embed="rId4"/>
          <a:stretch>
            <a:fillRect/>
          </a:stretch>
        </p:blipFill>
        <p:spPr>
          <a:xfrm>
            <a:off x="838200" y="2289628"/>
            <a:ext cx="4846983" cy="4052584"/>
          </a:xfrm>
          <a:prstGeom prst="rect">
            <a:avLst/>
          </a:prstGeom>
        </p:spPr>
      </p:pic>
    </p:spTree>
    <p:extLst>
      <p:ext uri="{BB962C8B-B14F-4D97-AF65-F5344CB8AC3E}">
        <p14:creationId xmlns:p14="http://schemas.microsoft.com/office/powerpoint/2010/main" val="17907532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CDB04B7-DE21-2473-FA91-F94657246BF7}"/>
              </a:ext>
            </a:extLst>
          </p:cNvPr>
          <p:cNvSpPr>
            <a:spLocks noGrp="1"/>
          </p:cNvSpPr>
          <p:nvPr>
            <p:ph type="title"/>
          </p:nvPr>
        </p:nvSpPr>
        <p:spPr/>
        <p:txBody>
          <a:bodyPr/>
          <a:lstStyle/>
          <a:p>
            <a:r>
              <a:rPr kumimoji="1" lang="ja-JP" altLang="en-US" dirty="0"/>
              <a:t>外部サイトの</a:t>
            </a:r>
            <a:r>
              <a:rPr kumimoji="1" lang="en-US" altLang="ja-JP" dirty="0" err="1"/>
              <a:t>WebAPI</a:t>
            </a:r>
            <a:r>
              <a:rPr kumimoji="1" lang="ja-JP" altLang="en-US" dirty="0"/>
              <a:t>を利用</a:t>
            </a:r>
          </a:p>
        </p:txBody>
      </p:sp>
      <p:sp>
        <p:nvSpPr>
          <p:cNvPr id="3" name="コンテンツ プレースホルダー 2">
            <a:extLst>
              <a:ext uri="{FF2B5EF4-FFF2-40B4-BE49-F238E27FC236}">
                <a16:creationId xmlns:a16="http://schemas.microsoft.com/office/drawing/2014/main" id="{CB94C616-7314-748D-160B-233EC1D55782}"/>
              </a:ext>
            </a:extLst>
          </p:cNvPr>
          <p:cNvSpPr>
            <a:spLocks noGrp="1"/>
          </p:cNvSpPr>
          <p:nvPr>
            <p:ph idx="1"/>
          </p:nvPr>
        </p:nvSpPr>
        <p:spPr/>
        <p:txBody>
          <a:bodyPr/>
          <a:lstStyle/>
          <a:p>
            <a:r>
              <a:rPr kumimoji="1" lang="ja-JP" altLang="en-US" dirty="0"/>
              <a:t>コード全文と対象データ</a:t>
            </a:r>
            <a:r>
              <a:rPr kumimoji="1" lang="en-US" altLang="ja-JP" dirty="0"/>
              <a:t>(XML)</a:t>
            </a:r>
          </a:p>
          <a:p>
            <a:pPr marL="0" indent="0">
              <a:buNone/>
            </a:pPr>
            <a:endParaRPr kumimoji="1" lang="ja-JP" altLang="en-US" dirty="0"/>
          </a:p>
        </p:txBody>
      </p:sp>
      <p:pic>
        <p:nvPicPr>
          <p:cNvPr id="5" name="図 4">
            <a:extLst>
              <a:ext uri="{FF2B5EF4-FFF2-40B4-BE49-F238E27FC236}">
                <a16:creationId xmlns:a16="http://schemas.microsoft.com/office/drawing/2014/main" id="{C4D6698B-0B96-FF1D-0406-5270736A3824}"/>
              </a:ext>
            </a:extLst>
          </p:cNvPr>
          <p:cNvPicPr>
            <a:picLocks noChangeAspect="1"/>
          </p:cNvPicPr>
          <p:nvPr/>
        </p:nvPicPr>
        <p:blipFill>
          <a:blip r:embed="rId3"/>
          <a:stretch>
            <a:fillRect/>
          </a:stretch>
        </p:blipFill>
        <p:spPr>
          <a:xfrm>
            <a:off x="838200" y="2294144"/>
            <a:ext cx="4800796" cy="4285559"/>
          </a:xfrm>
          <a:prstGeom prst="rect">
            <a:avLst/>
          </a:prstGeom>
        </p:spPr>
      </p:pic>
      <p:pic>
        <p:nvPicPr>
          <p:cNvPr id="6" name="図 5">
            <a:extLst>
              <a:ext uri="{FF2B5EF4-FFF2-40B4-BE49-F238E27FC236}">
                <a16:creationId xmlns:a16="http://schemas.microsoft.com/office/drawing/2014/main" id="{DCEFB3A3-55FE-9FB4-3080-E051950CBBF5}"/>
              </a:ext>
            </a:extLst>
          </p:cNvPr>
          <p:cNvPicPr>
            <a:picLocks noChangeAspect="1"/>
          </p:cNvPicPr>
          <p:nvPr/>
        </p:nvPicPr>
        <p:blipFill>
          <a:blip r:embed="rId4"/>
          <a:stretch>
            <a:fillRect/>
          </a:stretch>
        </p:blipFill>
        <p:spPr>
          <a:xfrm>
            <a:off x="6427306" y="2484383"/>
            <a:ext cx="4714866" cy="3827517"/>
          </a:xfrm>
          <a:prstGeom prst="rect">
            <a:avLst/>
          </a:prstGeom>
        </p:spPr>
      </p:pic>
    </p:spTree>
    <p:extLst>
      <p:ext uri="{BB962C8B-B14F-4D97-AF65-F5344CB8AC3E}">
        <p14:creationId xmlns:p14="http://schemas.microsoft.com/office/powerpoint/2010/main" val="34920784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12446A2-E368-8427-3273-01E565F071DF}"/>
              </a:ext>
            </a:extLst>
          </p:cNvPr>
          <p:cNvSpPr>
            <a:spLocks noGrp="1"/>
          </p:cNvSpPr>
          <p:nvPr>
            <p:ph type="title"/>
          </p:nvPr>
        </p:nvSpPr>
        <p:spPr/>
        <p:txBody>
          <a:bodyPr/>
          <a:lstStyle/>
          <a:p>
            <a:r>
              <a:rPr kumimoji="1" lang="ja-JP" altLang="en-US" dirty="0"/>
              <a:t>外部サイトの</a:t>
            </a:r>
            <a:r>
              <a:rPr kumimoji="1" lang="en-US" altLang="ja-JP" dirty="0" err="1"/>
              <a:t>WebAPI</a:t>
            </a:r>
            <a:r>
              <a:rPr lang="ja-JP" altLang="en-US" dirty="0"/>
              <a:t>を利用</a:t>
            </a:r>
            <a:endParaRPr kumimoji="1" lang="ja-JP" altLang="en-US" dirty="0"/>
          </a:p>
        </p:txBody>
      </p:sp>
      <p:sp>
        <p:nvSpPr>
          <p:cNvPr id="3" name="コンテンツ プレースホルダー 2">
            <a:extLst>
              <a:ext uri="{FF2B5EF4-FFF2-40B4-BE49-F238E27FC236}">
                <a16:creationId xmlns:a16="http://schemas.microsoft.com/office/drawing/2014/main" id="{D7279B6E-E765-B70A-CFA7-660A856C7D2E}"/>
              </a:ext>
            </a:extLst>
          </p:cNvPr>
          <p:cNvSpPr>
            <a:spLocks noGrp="1"/>
          </p:cNvSpPr>
          <p:nvPr>
            <p:ph idx="1"/>
          </p:nvPr>
        </p:nvSpPr>
        <p:spPr/>
        <p:txBody>
          <a:bodyPr/>
          <a:lstStyle/>
          <a:p>
            <a:r>
              <a:rPr kumimoji="1" lang="ja-JP" altLang="en-US" dirty="0"/>
              <a:t>補足</a:t>
            </a:r>
            <a:endParaRPr kumimoji="1" lang="en-US" altLang="ja-JP" dirty="0"/>
          </a:p>
          <a:p>
            <a:pPr marL="0" indent="0">
              <a:buNone/>
            </a:pPr>
            <a:r>
              <a:rPr lang="en-US" altLang="ja-JP" dirty="0" err="1"/>
              <a:t>WebAPI</a:t>
            </a:r>
            <a:r>
              <a:rPr lang="ja-JP" altLang="en-US" dirty="0"/>
              <a:t>の中には非常に複雑な構成をしているものが存在しており、抽出する目的の項目を探すのに時間がかかる。</a:t>
            </a:r>
            <a:endParaRPr lang="en-US" altLang="ja-JP" dirty="0"/>
          </a:p>
          <a:p>
            <a:pPr marL="0" indent="0">
              <a:buNone/>
            </a:pPr>
            <a:endParaRPr kumimoji="1" lang="en-US" altLang="ja-JP" dirty="0"/>
          </a:p>
          <a:p>
            <a:pPr marL="0" indent="0">
              <a:buNone/>
            </a:pPr>
            <a:r>
              <a:rPr lang="ja-JP" altLang="en-US" dirty="0"/>
              <a:t>再帰アルゴリズムを用いることで</a:t>
            </a:r>
            <a:r>
              <a:rPr lang="ja-JP" altLang="en-US"/>
              <a:t>パスを特定</a:t>
            </a:r>
            <a:r>
              <a:rPr lang="ja-JP" altLang="en-US" dirty="0"/>
              <a:t>できる。</a:t>
            </a:r>
            <a:endParaRPr kumimoji="1" lang="ja-JP" altLang="en-US" dirty="0"/>
          </a:p>
        </p:txBody>
      </p:sp>
    </p:spTree>
    <p:extLst>
      <p:ext uri="{BB962C8B-B14F-4D97-AF65-F5344CB8AC3E}">
        <p14:creationId xmlns:p14="http://schemas.microsoft.com/office/powerpoint/2010/main" val="37717094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3E8B4DA-0AFC-4AB2-1E3C-88255DE97C4D}"/>
              </a:ext>
            </a:extLst>
          </p:cNvPr>
          <p:cNvSpPr>
            <a:spLocks noGrp="1"/>
          </p:cNvSpPr>
          <p:nvPr>
            <p:ph type="title"/>
          </p:nvPr>
        </p:nvSpPr>
        <p:spPr/>
        <p:txBody>
          <a:bodyPr/>
          <a:lstStyle/>
          <a:p>
            <a:r>
              <a:rPr kumimoji="1" lang="ja-JP" altLang="en-US" dirty="0"/>
              <a:t>外部サイトの</a:t>
            </a:r>
            <a:r>
              <a:rPr kumimoji="1" lang="en-US" altLang="ja-JP" dirty="0" err="1"/>
              <a:t>WebAPI</a:t>
            </a:r>
            <a:r>
              <a:rPr kumimoji="1" lang="ja-JP" altLang="en-US" dirty="0"/>
              <a:t>の利用</a:t>
            </a:r>
          </a:p>
        </p:txBody>
      </p:sp>
      <p:sp>
        <p:nvSpPr>
          <p:cNvPr id="3" name="コンテンツ プレースホルダー 2">
            <a:extLst>
              <a:ext uri="{FF2B5EF4-FFF2-40B4-BE49-F238E27FC236}">
                <a16:creationId xmlns:a16="http://schemas.microsoft.com/office/drawing/2014/main" id="{1A193D3F-79F5-FBF4-6075-4D2240F3A104}"/>
              </a:ext>
            </a:extLst>
          </p:cNvPr>
          <p:cNvSpPr>
            <a:spLocks noGrp="1"/>
          </p:cNvSpPr>
          <p:nvPr>
            <p:ph idx="1"/>
          </p:nvPr>
        </p:nvSpPr>
        <p:spPr/>
        <p:txBody>
          <a:bodyPr/>
          <a:lstStyle/>
          <a:p>
            <a:r>
              <a:rPr kumimoji="1" lang="ja-JP" altLang="en-US" dirty="0"/>
              <a:t>補足</a:t>
            </a:r>
            <a:endParaRPr kumimoji="1" lang="en-US" altLang="ja-JP" dirty="0"/>
          </a:p>
          <a:p>
            <a:pPr marL="0" indent="0">
              <a:buNone/>
            </a:pPr>
            <a:r>
              <a:rPr lang="en-US" altLang="ja-JP" dirty="0"/>
              <a:t>JSON</a:t>
            </a:r>
            <a:r>
              <a:rPr lang="ja-JP" altLang="en-US" dirty="0"/>
              <a:t>の例</a:t>
            </a:r>
            <a:endParaRPr kumimoji="1" lang="ja-JP" altLang="en-US" dirty="0"/>
          </a:p>
        </p:txBody>
      </p:sp>
      <p:pic>
        <p:nvPicPr>
          <p:cNvPr id="5" name="図 4">
            <a:extLst>
              <a:ext uri="{FF2B5EF4-FFF2-40B4-BE49-F238E27FC236}">
                <a16:creationId xmlns:a16="http://schemas.microsoft.com/office/drawing/2014/main" id="{2375BDCC-4EC6-AB95-49A4-745E9913AAAC}"/>
              </a:ext>
            </a:extLst>
          </p:cNvPr>
          <p:cNvPicPr>
            <a:picLocks noChangeAspect="1"/>
          </p:cNvPicPr>
          <p:nvPr/>
        </p:nvPicPr>
        <p:blipFill>
          <a:blip r:embed="rId3"/>
          <a:stretch>
            <a:fillRect/>
          </a:stretch>
        </p:blipFill>
        <p:spPr>
          <a:xfrm>
            <a:off x="2655735" y="2846195"/>
            <a:ext cx="6880529" cy="3646680"/>
          </a:xfrm>
          <a:prstGeom prst="rect">
            <a:avLst/>
          </a:prstGeom>
        </p:spPr>
      </p:pic>
    </p:spTree>
    <p:extLst>
      <p:ext uri="{BB962C8B-B14F-4D97-AF65-F5344CB8AC3E}">
        <p14:creationId xmlns:p14="http://schemas.microsoft.com/office/powerpoint/2010/main" val="35112146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149AE79-C495-51EB-E5E3-48304EF0D323}"/>
              </a:ext>
            </a:extLst>
          </p:cNvPr>
          <p:cNvSpPr>
            <a:spLocks noGrp="1"/>
          </p:cNvSpPr>
          <p:nvPr>
            <p:ph type="title"/>
          </p:nvPr>
        </p:nvSpPr>
        <p:spPr/>
        <p:txBody>
          <a:bodyPr/>
          <a:lstStyle/>
          <a:p>
            <a:r>
              <a:rPr kumimoji="1" lang="ja-JP" altLang="en-US" dirty="0"/>
              <a:t>外部サイトの</a:t>
            </a:r>
            <a:r>
              <a:rPr kumimoji="1" lang="en-US" altLang="ja-JP" dirty="0" err="1"/>
              <a:t>WebAPI</a:t>
            </a:r>
            <a:r>
              <a:rPr kumimoji="1" lang="ja-JP" altLang="en-US" dirty="0"/>
              <a:t>の利用</a:t>
            </a:r>
          </a:p>
        </p:txBody>
      </p:sp>
      <p:sp>
        <p:nvSpPr>
          <p:cNvPr id="3" name="コンテンツ プレースホルダー 2">
            <a:extLst>
              <a:ext uri="{FF2B5EF4-FFF2-40B4-BE49-F238E27FC236}">
                <a16:creationId xmlns:a16="http://schemas.microsoft.com/office/drawing/2014/main" id="{C6BE9B65-2247-541A-3CC2-75BEED08B902}"/>
              </a:ext>
            </a:extLst>
          </p:cNvPr>
          <p:cNvSpPr>
            <a:spLocks noGrp="1"/>
          </p:cNvSpPr>
          <p:nvPr>
            <p:ph idx="1"/>
          </p:nvPr>
        </p:nvSpPr>
        <p:spPr/>
        <p:txBody>
          <a:bodyPr/>
          <a:lstStyle/>
          <a:p>
            <a:r>
              <a:rPr kumimoji="1" lang="ja-JP" altLang="en-US" dirty="0"/>
              <a:t>補足</a:t>
            </a:r>
            <a:endParaRPr kumimoji="1" lang="en-US" altLang="ja-JP" dirty="0"/>
          </a:p>
          <a:p>
            <a:pPr marL="0" indent="0">
              <a:buNone/>
            </a:pPr>
            <a:r>
              <a:rPr lang="ja-JP" altLang="en-US" dirty="0"/>
              <a:t>プログラムの例</a:t>
            </a:r>
            <a:endParaRPr kumimoji="1" lang="ja-JP" altLang="en-US" dirty="0"/>
          </a:p>
        </p:txBody>
      </p:sp>
      <p:pic>
        <p:nvPicPr>
          <p:cNvPr id="5" name="図 4">
            <a:extLst>
              <a:ext uri="{FF2B5EF4-FFF2-40B4-BE49-F238E27FC236}">
                <a16:creationId xmlns:a16="http://schemas.microsoft.com/office/drawing/2014/main" id="{37FA84FE-1D51-2C97-5F92-D9D51E933961}"/>
              </a:ext>
            </a:extLst>
          </p:cNvPr>
          <p:cNvPicPr>
            <a:picLocks noChangeAspect="1"/>
          </p:cNvPicPr>
          <p:nvPr/>
        </p:nvPicPr>
        <p:blipFill>
          <a:blip r:embed="rId3"/>
          <a:stretch>
            <a:fillRect/>
          </a:stretch>
        </p:blipFill>
        <p:spPr>
          <a:xfrm>
            <a:off x="3683150" y="2719345"/>
            <a:ext cx="4825699" cy="3896135"/>
          </a:xfrm>
          <a:prstGeom prst="rect">
            <a:avLst/>
          </a:prstGeom>
        </p:spPr>
      </p:pic>
      <p:sp>
        <p:nvSpPr>
          <p:cNvPr id="6" name="テキスト ボックス 5">
            <a:extLst>
              <a:ext uri="{FF2B5EF4-FFF2-40B4-BE49-F238E27FC236}">
                <a16:creationId xmlns:a16="http://schemas.microsoft.com/office/drawing/2014/main" id="{2F1FBFF4-027C-F1EA-163F-99401124049C}"/>
              </a:ext>
            </a:extLst>
          </p:cNvPr>
          <p:cNvSpPr txBox="1"/>
          <p:nvPr/>
        </p:nvSpPr>
        <p:spPr>
          <a:xfrm>
            <a:off x="8508849" y="3826565"/>
            <a:ext cx="3416320" cy="923330"/>
          </a:xfrm>
          <a:prstGeom prst="rect">
            <a:avLst/>
          </a:prstGeom>
          <a:noFill/>
        </p:spPr>
        <p:txBody>
          <a:bodyPr wrap="none" rtlCol="0">
            <a:spAutoFit/>
          </a:bodyPr>
          <a:lstStyle/>
          <a:p>
            <a:r>
              <a:rPr kumimoji="1" lang="ja-JP" altLang="en-US" dirty="0"/>
              <a:t>再帰アルゴリズムを用いて現在</a:t>
            </a:r>
            <a:endParaRPr kumimoji="1" lang="en-US" altLang="ja-JP" dirty="0"/>
          </a:p>
          <a:p>
            <a:r>
              <a:rPr lang="ja-JP" altLang="en-US" dirty="0"/>
              <a:t>の場所が配列か連想配列の場合</a:t>
            </a:r>
            <a:endParaRPr lang="en-US" altLang="ja-JP" dirty="0"/>
          </a:p>
          <a:p>
            <a:r>
              <a:rPr kumimoji="1" lang="ja-JP" altLang="en-US" dirty="0"/>
              <a:t>関数から関数を呼び出す</a:t>
            </a:r>
          </a:p>
        </p:txBody>
      </p:sp>
    </p:spTree>
    <p:extLst>
      <p:ext uri="{BB962C8B-B14F-4D97-AF65-F5344CB8AC3E}">
        <p14:creationId xmlns:p14="http://schemas.microsoft.com/office/powerpoint/2010/main" val="41414758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C63C62F-EF3C-6F20-3798-7311099AC71E}"/>
              </a:ext>
            </a:extLst>
          </p:cNvPr>
          <p:cNvSpPr>
            <a:spLocks noGrp="1"/>
          </p:cNvSpPr>
          <p:nvPr>
            <p:ph type="title"/>
          </p:nvPr>
        </p:nvSpPr>
        <p:spPr/>
        <p:txBody>
          <a:bodyPr/>
          <a:lstStyle/>
          <a:p>
            <a:r>
              <a:rPr kumimoji="1" lang="ja-JP" altLang="en-US" dirty="0"/>
              <a:t>内容</a:t>
            </a:r>
          </a:p>
        </p:txBody>
      </p:sp>
      <p:sp>
        <p:nvSpPr>
          <p:cNvPr id="3" name="コンテンツ プレースホルダー 2">
            <a:extLst>
              <a:ext uri="{FF2B5EF4-FFF2-40B4-BE49-F238E27FC236}">
                <a16:creationId xmlns:a16="http://schemas.microsoft.com/office/drawing/2014/main" id="{688E1650-C949-5D16-684B-A9EA115F5288}"/>
              </a:ext>
            </a:extLst>
          </p:cNvPr>
          <p:cNvSpPr>
            <a:spLocks noGrp="1"/>
          </p:cNvSpPr>
          <p:nvPr>
            <p:ph idx="1"/>
          </p:nvPr>
        </p:nvSpPr>
        <p:spPr/>
        <p:txBody>
          <a:bodyPr/>
          <a:lstStyle/>
          <a:p>
            <a:r>
              <a:rPr kumimoji="1" lang="en-US" altLang="ja-JP" dirty="0" err="1"/>
              <a:t>WebAPI</a:t>
            </a:r>
            <a:r>
              <a:rPr kumimoji="1" lang="ja-JP" altLang="en-US" dirty="0"/>
              <a:t>とは</a:t>
            </a:r>
            <a:endParaRPr kumimoji="1" lang="en-US" altLang="ja-JP" dirty="0"/>
          </a:p>
          <a:p>
            <a:r>
              <a:rPr lang="en-US" altLang="ja-JP" dirty="0" err="1"/>
              <a:t>WebAPI</a:t>
            </a:r>
            <a:r>
              <a:rPr lang="ja-JP" altLang="en-US" dirty="0"/>
              <a:t>の例</a:t>
            </a:r>
            <a:endParaRPr lang="en-US" altLang="ja-JP" dirty="0"/>
          </a:p>
          <a:p>
            <a:r>
              <a:rPr kumimoji="1" lang="ja-JP" altLang="en-US" dirty="0"/>
              <a:t>外部サイトの</a:t>
            </a:r>
            <a:r>
              <a:rPr kumimoji="1" lang="en-US" altLang="ja-JP" dirty="0" err="1"/>
              <a:t>WebAPI</a:t>
            </a:r>
            <a:r>
              <a:rPr kumimoji="1" lang="ja-JP" altLang="en-US" dirty="0"/>
              <a:t>を利用</a:t>
            </a:r>
            <a:endParaRPr kumimoji="1" lang="en-US" altLang="ja-JP" dirty="0"/>
          </a:p>
          <a:p>
            <a:r>
              <a:rPr lang="en-US" altLang="ja-JP" dirty="0" err="1"/>
              <a:t>WebAPI</a:t>
            </a:r>
            <a:r>
              <a:rPr lang="ja-JP" altLang="en-US" dirty="0"/>
              <a:t>の発信</a:t>
            </a:r>
            <a:endParaRPr lang="en-US" altLang="ja-JP" dirty="0"/>
          </a:p>
          <a:p>
            <a:r>
              <a:rPr kumimoji="1" lang="en-US" altLang="ja-JP" dirty="0"/>
              <a:t>Web</a:t>
            </a:r>
            <a:r>
              <a:rPr kumimoji="1" lang="ja-JP" altLang="en-US" dirty="0"/>
              <a:t>サービスとして実装</a:t>
            </a:r>
          </a:p>
        </p:txBody>
      </p:sp>
    </p:spTree>
    <p:extLst>
      <p:ext uri="{BB962C8B-B14F-4D97-AF65-F5344CB8AC3E}">
        <p14:creationId xmlns:p14="http://schemas.microsoft.com/office/powerpoint/2010/main" val="15922294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A362F7-C9B0-221F-192E-853E971206D5}"/>
              </a:ext>
            </a:extLst>
          </p:cNvPr>
          <p:cNvSpPr>
            <a:spLocks noGrp="1"/>
          </p:cNvSpPr>
          <p:nvPr>
            <p:ph type="title"/>
          </p:nvPr>
        </p:nvSpPr>
        <p:spPr/>
        <p:txBody>
          <a:bodyPr/>
          <a:lstStyle/>
          <a:p>
            <a:r>
              <a:rPr kumimoji="1" lang="ja-JP" altLang="en-US" dirty="0"/>
              <a:t>外部サイトの</a:t>
            </a:r>
            <a:r>
              <a:rPr kumimoji="1" lang="en-US" altLang="ja-JP" dirty="0" err="1"/>
              <a:t>WebAPI</a:t>
            </a:r>
            <a:r>
              <a:rPr kumimoji="1" lang="ja-JP" altLang="en-US" dirty="0"/>
              <a:t>の利用</a:t>
            </a:r>
          </a:p>
        </p:txBody>
      </p:sp>
      <p:sp>
        <p:nvSpPr>
          <p:cNvPr id="3" name="コンテンツ プレースホルダー 2">
            <a:extLst>
              <a:ext uri="{FF2B5EF4-FFF2-40B4-BE49-F238E27FC236}">
                <a16:creationId xmlns:a16="http://schemas.microsoft.com/office/drawing/2014/main" id="{BF51B508-7A09-E0C7-854A-E610F2E91257}"/>
              </a:ext>
            </a:extLst>
          </p:cNvPr>
          <p:cNvSpPr>
            <a:spLocks noGrp="1"/>
          </p:cNvSpPr>
          <p:nvPr>
            <p:ph idx="1"/>
          </p:nvPr>
        </p:nvSpPr>
        <p:spPr/>
        <p:txBody>
          <a:bodyPr/>
          <a:lstStyle/>
          <a:p>
            <a:r>
              <a:rPr kumimoji="1" lang="ja-JP" altLang="en-US" dirty="0"/>
              <a:t>補足</a:t>
            </a:r>
            <a:endParaRPr kumimoji="1" lang="en-US" altLang="ja-JP" dirty="0"/>
          </a:p>
          <a:p>
            <a:pPr marL="0" indent="0">
              <a:buNone/>
            </a:pPr>
            <a:r>
              <a:rPr lang="ja-JP" altLang="en-US" dirty="0"/>
              <a:t>出力結果</a:t>
            </a:r>
            <a:endParaRPr kumimoji="1" lang="ja-JP" altLang="en-US" dirty="0"/>
          </a:p>
        </p:txBody>
      </p:sp>
      <p:pic>
        <p:nvPicPr>
          <p:cNvPr id="5" name="図 4">
            <a:extLst>
              <a:ext uri="{FF2B5EF4-FFF2-40B4-BE49-F238E27FC236}">
                <a16:creationId xmlns:a16="http://schemas.microsoft.com/office/drawing/2014/main" id="{66435FF6-B5C0-B092-B153-70442CA7AD34}"/>
              </a:ext>
            </a:extLst>
          </p:cNvPr>
          <p:cNvPicPr>
            <a:picLocks noChangeAspect="1"/>
          </p:cNvPicPr>
          <p:nvPr/>
        </p:nvPicPr>
        <p:blipFill>
          <a:blip r:embed="rId3"/>
          <a:stretch>
            <a:fillRect/>
          </a:stretch>
        </p:blipFill>
        <p:spPr>
          <a:xfrm>
            <a:off x="3858980" y="2157208"/>
            <a:ext cx="4474039" cy="4335667"/>
          </a:xfrm>
          <a:prstGeom prst="rect">
            <a:avLst/>
          </a:prstGeom>
        </p:spPr>
      </p:pic>
    </p:spTree>
    <p:extLst>
      <p:ext uri="{BB962C8B-B14F-4D97-AF65-F5344CB8AC3E}">
        <p14:creationId xmlns:p14="http://schemas.microsoft.com/office/powerpoint/2010/main" val="8599094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D13043A-0CBA-B482-A488-513B27822139}"/>
              </a:ext>
            </a:extLst>
          </p:cNvPr>
          <p:cNvSpPr>
            <a:spLocks noGrp="1"/>
          </p:cNvSpPr>
          <p:nvPr>
            <p:ph type="title"/>
          </p:nvPr>
        </p:nvSpPr>
        <p:spPr/>
        <p:txBody>
          <a:bodyPr/>
          <a:lstStyle/>
          <a:p>
            <a:r>
              <a:rPr kumimoji="1" lang="en-US" altLang="ja-JP" dirty="0" err="1"/>
              <a:t>WebAPI</a:t>
            </a:r>
            <a:r>
              <a:rPr kumimoji="1" lang="ja-JP" altLang="en-US" dirty="0"/>
              <a:t>の発信</a:t>
            </a:r>
          </a:p>
        </p:txBody>
      </p:sp>
      <p:sp>
        <p:nvSpPr>
          <p:cNvPr id="3" name="コンテンツ プレースホルダー 2">
            <a:extLst>
              <a:ext uri="{FF2B5EF4-FFF2-40B4-BE49-F238E27FC236}">
                <a16:creationId xmlns:a16="http://schemas.microsoft.com/office/drawing/2014/main" id="{53B0895C-35D7-ABA0-3D93-E66FF44A83AB}"/>
              </a:ext>
            </a:extLst>
          </p:cNvPr>
          <p:cNvSpPr>
            <a:spLocks noGrp="1"/>
          </p:cNvSpPr>
          <p:nvPr>
            <p:ph idx="1"/>
          </p:nvPr>
        </p:nvSpPr>
        <p:spPr/>
        <p:txBody>
          <a:bodyPr/>
          <a:lstStyle/>
          <a:p>
            <a:pPr marL="0" indent="0">
              <a:buNone/>
            </a:pPr>
            <a:r>
              <a:rPr lang="ja-JP" altLang="en-US" dirty="0"/>
              <a:t>クライアントからリクエストでデータのレスポンスを</a:t>
            </a:r>
            <a:r>
              <a:rPr lang="en-US" altLang="ja-JP" dirty="0" err="1"/>
              <a:t>WebAPI</a:t>
            </a:r>
            <a:r>
              <a:rPr lang="ja-JP" altLang="en-US" dirty="0"/>
              <a:t>形式で行う。</a:t>
            </a:r>
            <a:endParaRPr lang="en-US" altLang="ja-JP" dirty="0"/>
          </a:p>
          <a:p>
            <a:pPr marL="0" indent="0">
              <a:buNone/>
            </a:pPr>
            <a:endParaRPr kumimoji="1" lang="en-US" altLang="ja-JP" dirty="0"/>
          </a:p>
          <a:p>
            <a:pPr marL="0" indent="0">
              <a:buNone/>
            </a:pPr>
            <a:r>
              <a:rPr kumimoji="1" lang="ja-JP" altLang="en-US" dirty="0"/>
              <a:t>サーバ側で何らかの演算などの結果やデータベースの検索結果などをクライアントにレスポンスを行うことで</a:t>
            </a:r>
            <a:r>
              <a:rPr kumimoji="1" lang="en-US" altLang="ja-JP" dirty="0"/>
              <a:t>Web</a:t>
            </a:r>
            <a:r>
              <a:rPr kumimoji="1" lang="ja-JP" altLang="en-US" dirty="0"/>
              <a:t>サービスやアプリケーションとしての利便性を向上できる。</a:t>
            </a:r>
            <a:endParaRPr kumimoji="1" lang="en-US" altLang="ja-JP" dirty="0"/>
          </a:p>
          <a:p>
            <a:pPr marL="0" indent="0">
              <a:buNone/>
            </a:pPr>
            <a:endParaRPr kumimoji="1" lang="ja-JP" altLang="en-US" dirty="0"/>
          </a:p>
        </p:txBody>
      </p:sp>
    </p:spTree>
    <p:extLst>
      <p:ext uri="{BB962C8B-B14F-4D97-AF65-F5344CB8AC3E}">
        <p14:creationId xmlns:p14="http://schemas.microsoft.com/office/powerpoint/2010/main" val="4191198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5B66A64-E760-9667-2033-D8E1CC11C270}"/>
              </a:ext>
            </a:extLst>
          </p:cNvPr>
          <p:cNvSpPr>
            <a:spLocks noGrp="1"/>
          </p:cNvSpPr>
          <p:nvPr>
            <p:ph type="title"/>
          </p:nvPr>
        </p:nvSpPr>
        <p:spPr/>
        <p:txBody>
          <a:bodyPr/>
          <a:lstStyle/>
          <a:p>
            <a:r>
              <a:rPr kumimoji="1" lang="en-US" altLang="ja-JP" dirty="0" err="1"/>
              <a:t>WebAPI</a:t>
            </a:r>
            <a:r>
              <a:rPr kumimoji="1" lang="ja-JP" altLang="en-US" dirty="0"/>
              <a:t>の発信</a:t>
            </a:r>
          </a:p>
        </p:txBody>
      </p:sp>
      <p:sp>
        <p:nvSpPr>
          <p:cNvPr id="3" name="コンテンツ プレースホルダー 2">
            <a:extLst>
              <a:ext uri="{FF2B5EF4-FFF2-40B4-BE49-F238E27FC236}">
                <a16:creationId xmlns:a16="http://schemas.microsoft.com/office/drawing/2014/main" id="{F49E597C-E61F-2263-3224-D211B3972730}"/>
              </a:ext>
            </a:extLst>
          </p:cNvPr>
          <p:cNvSpPr>
            <a:spLocks noGrp="1"/>
          </p:cNvSpPr>
          <p:nvPr>
            <p:ph idx="1"/>
          </p:nvPr>
        </p:nvSpPr>
        <p:spPr/>
        <p:txBody>
          <a:bodyPr/>
          <a:lstStyle/>
          <a:p>
            <a:r>
              <a:rPr kumimoji="1" lang="ja-JP" altLang="en-US" dirty="0"/>
              <a:t>手順</a:t>
            </a:r>
            <a:r>
              <a:rPr kumimoji="1" lang="en-US" altLang="ja-JP" dirty="0"/>
              <a:t>(JSON)</a:t>
            </a:r>
          </a:p>
          <a:p>
            <a:pPr marL="514350" indent="-514350">
              <a:buFont typeface="+mj-ea"/>
              <a:buAutoNum type="circleNumDbPlain"/>
            </a:pPr>
            <a:r>
              <a:rPr kumimoji="1" lang="ja-JP" altLang="en-US" dirty="0"/>
              <a:t>リクエストを受け取る</a:t>
            </a:r>
            <a:endParaRPr kumimoji="1" lang="en-US" altLang="ja-JP" dirty="0"/>
          </a:p>
          <a:p>
            <a:pPr marL="514350" indent="-514350">
              <a:buFont typeface="+mj-ea"/>
              <a:buAutoNum type="circleNumDbPlain"/>
            </a:pPr>
            <a:r>
              <a:rPr kumimoji="1" lang="ja-JP" altLang="en-US" dirty="0"/>
              <a:t>計算結果・検索結果を変数に格納</a:t>
            </a:r>
            <a:endParaRPr kumimoji="1" lang="en-US" altLang="ja-JP" dirty="0"/>
          </a:p>
          <a:p>
            <a:pPr marL="514350" indent="-514350">
              <a:buFont typeface="+mj-ea"/>
              <a:buAutoNum type="circleNumDbPlain"/>
            </a:pPr>
            <a:r>
              <a:rPr lang="ja-JP" altLang="en-US" dirty="0"/>
              <a:t>連想配列に変数の値を格納</a:t>
            </a:r>
            <a:endParaRPr lang="en-US" altLang="ja-JP" dirty="0"/>
          </a:p>
          <a:p>
            <a:pPr marL="514350" indent="-514350">
              <a:buFont typeface="+mj-ea"/>
              <a:buAutoNum type="circleNumDbPlain"/>
            </a:pPr>
            <a:r>
              <a:rPr lang="ja-JP" altLang="en-US" dirty="0"/>
              <a:t>レスポンスで</a:t>
            </a:r>
            <a:r>
              <a:rPr lang="en-US" altLang="ja-JP" dirty="0" err="1"/>
              <a:t>j</a:t>
            </a:r>
            <a:r>
              <a:rPr kumimoji="1" lang="en-US" altLang="ja-JP" dirty="0" err="1"/>
              <a:t>sonify</a:t>
            </a:r>
            <a:r>
              <a:rPr kumimoji="1" lang="ja-JP" altLang="en-US" dirty="0"/>
              <a:t>関数に連想配列を入れる</a:t>
            </a:r>
          </a:p>
        </p:txBody>
      </p:sp>
    </p:spTree>
    <p:extLst>
      <p:ext uri="{BB962C8B-B14F-4D97-AF65-F5344CB8AC3E}">
        <p14:creationId xmlns:p14="http://schemas.microsoft.com/office/powerpoint/2010/main" val="18215062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5906A20-605C-0227-742B-7EDBD9CD07CD}"/>
              </a:ext>
            </a:extLst>
          </p:cNvPr>
          <p:cNvSpPr>
            <a:spLocks noGrp="1"/>
          </p:cNvSpPr>
          <p:nvPr>
            <p:ph type="title"/>
          </p:nvPr>
        </p:nvSpPr>
        <p:spPr/>
        <p:txBody>
          <a:bodyPr/>
          <a:lstStyle/>
          <a:p>
            <a:r>
              <a:rPr kumimoji="1" lang="en-US" altLang="ja-JP" dirty="0" err="1"/>
              <a:t>WebAPI</a:t>
            </a:r>
            <a:r>
              <a:rPr kumimoji="1" lang="ja-JP" altLang="en-US" dirty="0"/>
              <a:t>の発信</a:t>
            </a:r>
          </a:p>
        </p:txBody>
      </p:sp>
      <p:sp>
        <p:nvSpPr>
          <p:cNvPr id="3" name="コンテンツ プレースホルダー 2">
            <a:extLst>
              <a:ext uri="{FF2B5EF4-FFF2-40B4-BE49-F238E27FC236}">
                <a16:creationId xmlns:a16="http://schemas.microsoft.com/office/drawing/2014/main" id="{5C94251F-A674-552F-B632-3FBB4EF898C1}"/>
              </a:ext>
            </a:extLst>
          </p:cNvPr>
          <p:cNvSpPr>
            <a:spLocks noGrp="1"/>
          </p:cNvSpPr>
          <p:nvPr>
            <p:ph idx="1"/>
          </p:nvPr>
        </p:nvSpPr>
        <p:spPr/>
        <p:txBody>
          <a:bodyPr/>
          <a:lstStyle/>
          <a:p>
            <a:r>
              <a:rPr kumimoji="1" lang="ja-JP" altLang="en-US" dirty="0"/>
              <a:t>実装と結果</a:t>
            </a:r>
            <a:r>
              <a:rPr kumimoji="1" lang="en-US" altLang="ja-JP" dirty="0"/>
              <a:t>(</a:t>
            </a:r>
            <a:r>
              <a:rPr kumimoji="1" lang="ja-JP" altLang="en-US" dirty="0"/>
              <a:t>②は省略</a:t>
            </a:r>
            <a:r>
              <a:rPr kumimoji="1" lang="en-US" altLang="ja-JP" dirty="0"/>
              <a:t>)</a:t>
            </a:r>
            <a:endParaRPr kumimoji="1" lang="ja-JP" altLang="en-US" dirty="0"/>
          </a:p>
        </p:txBody>
      </p:sp>
      <p:pic>
        <p:nvPicPr>
          <p:cNvPr id="7" name="図 6">
            <a:extLst>
              <a:ext uri="{FF2B5EF4-FFF2-40B4-BE49-F238E27FC236}">
                <a16:creationId xmlns:a16="http://schemas.microsoft.com/office/drawing/2014/main" id="{6F2E5F3B-55E4-1B63-230D-04A292509E11}"/>
              </a:ext>
            </a:extLst>
          </p:cNvPr>
          <p:cNvPicPr>
            <a:picLocks noChangeAspect="1"/>
          </p:cNvPicPr>
          <p:nvPr/>
        </p:nvPicPr>
        <p:blipFill>
          <a:blip r:embed="rId3"/>
          <a:stretch>
            <a:fillRect/>
          </a:stretch>
        </p:blipFill>
        <p:spPr>
          <a:xfrm>
            <a:off x="7372714" y="2321982"/>
            <a:ext cx="3250043" cy="3721996"/>
          </a:xfrm>
          <a:prstGeom prst="rect">
            <a:avLst/>
          </a:prstGeom>
        </p:spPr>
      </p:pic>
      <p:sp>
        <p:nvSpPr>
          <p:cNvPr id="8" name="テキスト ボックス 7">
            <a:extLst>
              <a:ext uri="{FF2B5EF4-FFF2-40B4-BE49-F238E27FC236}">
                <a16:creationId xmlns:a16="http://schemas.microsoft.com/office/drawing/2014/main" id="{4E082CA6-885F-3788-48C1-C961E79738A6}"/>
              </a:ext>
            </a:extLst>
          </p:cNvPr>
          <p:cNvSpPr txBox="1"/>
          <p:nvPr/>
        </p:nvSpPr>
        <p:spPr>
          <a:xfrm>
            <a:off x="1972588" y="6058790"/>
            <a:ext cx="2610010" cy="369332"/>
          </a:xfrm>
          <a:prstGeom prst="rect">
            <a:avLst/>
          </a:prstGeom>
          <a:noFill/>
        </p:spPr>
        <p:txBody>
          <a:bodyPr wrap="none" rtlCol="0">
            <a:spAutoFit/>
          </a:bodyPr>
          <a:lstStyle/>
          <a:p>
            <a:r>
              <a:rPr kumimoji="1" lang="en-US" altLang="ja-JP" dirty="0"/>
              <a:t>JSON</a:t>
            </a:r>
            <a:r>
              <a:rPr kumimoji="1" lang="ja-JP" altLang="en-US" dirty="0"/>
              <a:t>を返すプログラム</a:t>
            </a:r>
          </a:p>
        </p:txBody>
      </p:sp>
      <p:sp>
        <p:nvSpPr>
          <p:cNvPr id="9" name="テキスト ボックス 8">
            <a:extLst>
              <a:ext uri="{FF2B5EF4-FFF2-40B4-BE49-F238E27FC236}">
                <a16:creationId xmlns:a16="http://schemas.microsoft.com/office/drawing/2014/main" id="{A58C709B-595D-AA63-C188-560649F2C41A}"/>
              </a:ext>
            </a:extLst>
          </p:cNvPr>
          <p:cNvSpPr txBox="1"/>
          <p:nvPr/>
        </p:nvSpPr>
        <p:spPr>
          <a:xfrm>
            <a:off x="7635823" y="5992297"/>
            <a:ext cx="2723823" cy="369332"/>
          </a:xfrm>
          <a:prstGeom prst="rect">
            <a:avLst/>
          </a:prstGeom>
          <a:noFill/>
        </p:spPr>
        <p:txBody>
          <a:bodyPr wrap="none" rtlCol="0">
            <a:spAutoFit/>
          </a:bodyPr>
          <a:lstStyle/>
          <a:p>
            <a:r>
              <a:rPr kumimoji="1" lang="ja-JP" altLang="en-US" dirty="0"/>
              <a:t>ブラウザで表示した結果</a:t>
            </a:r>
          </a:p>
        </p:txBody>
      </p:sp>
      <p:pic>
        <p:nvPicPr>
          <p:cNvPr id="6" name="図 5">
            <a:extLst>
              <a:ext uri="{FF2B5EF4-FFF2-40B4-BE49-F238E27FC236}">
                <a16:creationId xmlns:a16="http://schemas.microsoft.com/office/drawing/2014/main" id="{DCAE622A-0EFB-1FA2-D3E5-9699C807DCB1}"/>
              </a:ext>
            </a:extLst>
          </p:cNvPr>
          <p:cNvPicPr>
            <a:picLocks noChangeAspect="1"/>
          </p:cNvPicPr>
          <p:nvPr/>
        </p:nvPicPr>
        <p:blipFill>
          <a:blip r:embed="rId4"/>
          <a:stretch>
            <a:fillRect/>
          </a:stretch>
        </p:blipFill>
        <p:spPr>
          <a:xfrm>
            <a:off x="1210399" y="2266122"/>
            <a:ext cx="4134387" cy="3777856"/>
          </a:xfrm>
          <a:prstGeom prst="rect">
            <a:avLst/>
          </a:prstGeom>
        </p:spPr>
      </p:pic>
    </p:spTree>
    <p:extLst>
      <p:ext uri="{BB962C8B-B14F-4D97-AF65-F5344CB8AC3E}">
        <p14:creationId xmlns:p14="http://schemas.microsoft.com/office/powerpoint/2010/main" val="22068054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5B66A64-E760-9667-2033-D8E1CC11C270}"/>
              </a:ext>
            </a:extLst>
          </p:cNvPr>
          <p:cNvSpPr>
            <a:spLocks noGrp="1"/>
          </p:cNvSpPr>
          <p:nvPr>
            <p:ph type="title"/>
          </p:nvPr>
        </p:nvSpPr>
        <p:spPr/>
        <p:txBody>
          <a:bodyPr/>
          <a:lstStyle/>
          <a:p>
            <a:r>
              <a:rPr kumimoji="1" lang="en-US" altLang="ja-JP" dirty="0" err="1"/>
              <a:t>WebAPI</a:t>
            </a:r>
            <a:r>
              <a:rPr kumimoji="1" lang="ja-JP" altLang="en-US" dirty="0"/>
              <a:t>の発信</a:t>
            </a:r>
          </a:p>
        </p:txBody>
      </p:sp>
      <p:sp>
        <p:nvSpPr>
          <p:cNvPr id="3" name="コンテンツ プレースホルダー 2">
            <a:extLst>
              <a:ext uri="{FF2B5EF4-FFF2-40B4-BE49-F238E27FC236}">
                <a16:creationId xmlns:a16="http://schemas.microsoft.com/office/drawing/2014/main" id="{F49E597C-E61F-2263-3224-D211B3972730}"/>
              </a:ext>
            </a:extLst>
          </p:cNvPr>
          <p:cNvSpPr>
            <a:spLocks noGrp="1"/>
          </p:cNvSpPr>
          <p:nvPr>
            <p:ph idx="1"/>
          </p:nvPr>
        </p:nvSpPr>
        <p:spPr/>
        <p:txBody>
          <a:bodyPr/>
          <a:lstStyle/>
          <a:p>
            <a:r>
              <a:rPr kumimoji="1" lang="ja-JP" altLang="en-US" dirty="0"/>
              <a:t>手順</a:t>
            </a:r>
            <a:r>
              <a:rPr kumimoji="1" lang="en-US" altLang="ja-JP" dirty="0"/>
              <a:t>(XML)</a:t>
            </a:r>
          </a:p>
          <a:p>
            <a:pPr marL="514350" indent="-514350">
              <a:buFont typeface="+mj-ea"/>
              <a:buAutoNum type="circleNumDbPlain"/>
            </a:pPr>
            <a:r>
              <a:rPr kumimoji="1" lang="ja-JP" altLang="en-US" dirty="0"/>
              <a:t>リクエストを受け取る</a:t>
            </a:r>
            <a:endParaRPr kumimoji="1" lang="en-US" altLang="ja-JP" dirty="0"/>
          </a:p>
          <a:p>
            <a:pPr marL="514350" indent="-514350">
              <a:buFont typeface="+mj-ea"/>
              <a:buAutoNum type="circleNumDbPlain"/>
            </a:pPr>
            <a:r>
              <a:rPr kumimoji="1" lang="ja-JP" altLang="en-US" dirty="0"/>
              <a:t>計算結果・検索結果を変数に格納</a:t>
            </a:r>
            <a:endParaRPr kumimoji="1" lang="en-US" altLang="ja-JP" dirty="0"/>
          </a:p>
          <a:p>
            <a:pPr marL="514350" indent="-514350">
              <a:buFont typeface="+mj-ea"/>
              <a:buAutoNum type="circleNumDbPlain"/>
            </a:pPr>
            <a:r>
              <a:rPr lang="ja-JP" altLang="en-US" dirty="0"/>
              <a:t>連想配列に変数の値を格納</a:t>
            </a:r>
            <a:endParaRPr lang="en-US" altLang="ja-JP" dirty="0"/>
          </a:p>
          <a:p>
            <a:pPr marL="514350" indent="-514350">
              <a:buFont typeface="+mj-ea"/>
              <a:buAutoNum type="circleNumDbPlain"/>
            </a:pPr>
            <a:r>
              <a:rPr lang="en-US" altLang="ja-JP" dirty="0" err="1"/>
              <a:t>dicttoxml</a:t>
            </a:r>
            <a:r>
              <a:rPr lang="ja-JP" altLang="en-US" dirty="0"/>
              <a:t>ライブラリで連想配列を</a:t>
            </a:r>
            <a:r>
              <a:rPr lang="en-US" altLang="ja-JP" dirty="0"/>
              <a:t>XML</a:t>
            </a:r>
            <a:r>
              <a:rPr lang="ja-JP" altLang="en-US" dirty="0"/>
              <a:t>文字列に変換</a:t>
            </a:r>
            <a:endParaRPr lang="en-US" altLang="ja-JP" dirty="0"/>
          </a:p>
          <a:p>
            <a:pPr marL="514350" indent="-514350">
              <a:buFont typeface="+mj-ea"/>
              <a:buAutoNum type="circleNumDbPlain"/>
            </a:pPr>
            <a:r>
              <a:rPr lang="ja-JP" altLang="en-US" dirty="0"/>
              <a:t>レスポンスの</a:t>
            </a:r>
            <a:r>
              <a:rPr lang="en-US" altLang="ja-JP" dirty="0" err="1"/>
              <a:t>mimetype</a:t>
            </a:r>
            <a:r>
              <a:rPr lang="ja-JP" altLang="en-US" dirty="0"/>
              <a:t>を「</a:t>
            </a:r>
            <a:r>
              <a:rPr lang="en-US" altLang="ja-JP" dirty="0"/>
              <a:t>text/xml</a:t>
            </a:r>
            <a:r>
              <a:rPr lang="ja-JP" altLang="en-US" dirty="0"/>
              <a:t>」にする</a:t>
            </a:r>
            <a:endParaRPr lang="en-US" altLang="ja-JP" dirty="0"/>
          </a:p>
          <a:p>
            <a:pPr marL="514350" indent="-514350">
              <a:buFont typeface="+mj-ea"/>
              <a:buAutoNum type="circleNumDbPlain"/>
            </a:pPr>
            <a:r>
              <a:rPr lang="en-US" altLang="ja-JP" dirty="0" err="1"/>
              <a:t>m</a:t>
            </a:r>
            <a:r>
              <a:rPr kumimoji="1" lang="en-US" altLang="ja-JP" dirty="0" err="1"/>
              <a:t>imetype</a:t>
            </a:r>
            <a:r>
              <a:rPr kumimoji="1" lang="ja-JP" altLang="en-US" dirty="0"/>
              <a:t>を定義したレスポンスを返り値の記述</a:t>
            </a:r>
          </a:p>
        </p:txBody>
      </p:sp>
    </p:spTree>
    <p:extLst>
      <p:ext uri="{BB962C8B-B14F-4D97-AF65-F5344CB8AC3E}">
        <p14:creationId xmlns:p14="http://schemas.microsoft.com/office/powerpoint/2010/main" val="12758562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3E74BE71-6B87-EA86-BE80-A8D6F35CB5F3}"/>
              </a:ext>
            </a:extLst>
          </p:cNvPr>
          <p:cNvPicPr>
            <a:picLocks noChangeAspect="1"/>
          </p:cNvPicPr>
          <p:nvPr/>
        </p:nvPicPr>
        <p:blipFill>
          <a:blip r:embed="rId3"/>
          <a:stretch>
            <a:fillRect/>
          </a:stretch>
        </p:blipFill>
        <p:spPr>
          <a:xfrm>
            <a:off x="1650112" y="2412455"/>
            <a:ext cx="3253156" cy="3646335"/>
          </a:xfrm>
          <a:prstGeom prst="rect">
            <a:avLst/>
          </a:prstGeom>
        </p:spPr>
      </p:pic>
      <p:sp>
        <p:nvSpPr>
          <p:cNvPr id="2" name="タイトル 1">
            <a:extLst>
              <a:ext uri="{FF2B5EF4-FFF2-40B4-BE49-F238E27FC236}">
                <a16:creationId xmlns:a16="http://schemas.microsoft.com/office/drawing/2014/main" id="{65906A20-605C-0227-742B-7EDBD9CD07CD}"/>
              </a:ext>
            </a:extLst>
          </p:cNvPr>
          <p:cNvSpPr>
            <a:spLocks noGrp="1"/>
          </p:cNvSpPr>
          <p:nvPr>
            <p:ph type="title"/>
          </p:nvPr>
        </p:nvSpPr>
        <p:spPr/>
        <p:txBody>
          <a:bodyPr/>
          <a:lstStyle/>
          <a:p>
            <a:r>
              <a:rPr kumimoji="1" lang="en-US" altLang="ja-JP" dirty="0" err="1"/>
              <a:t>WebAPI</a:t>
            </a:r>
            <a:r>
              <a:rPr kumimoji="1" lang="ja-JP" altLang="en-US" dirty="0"/>
              <a:t>の発信</a:t>
            </a:r>
          </a:p>
        </p:txBody>
      </p:sp>
      <p:sp>
        <p:nvSpPr>
          <p:cNvPr id="3" name="コンテンツ プレースホルダー 2">
            <a:extLst>
              <a:ext uri="{FF2B5EF4-FFF2-40B4-BE49-F238E27FC236}">
                <a16:creationId xmlns:a16="http://schemas.microsoft.com/office/drawing/2014/main" id="{5C94251F-A674-552F-B632-3FBB4EF898C1}"/>
              </a:ext>
            </a:extLst>
          </p:cNvPr>
          <p:cNvSpPr>
            <a:spLocks noGrp="1"/>
          </p:cNvSpPr>
          <p:nvPr>
            <p:ph idx="1"/>
          </p:nvPr>
        </p:nvSpPr>
        <p:spPr/>
        <p:txBody>
          <a:bodyPr/>
          <a:lstStyle/>
          <a:p>
            <a:r>
              <a:rPr kumimoji="1" lang="ja-JP" altLang="en-US" dirty="0"/>
              <a:t>実装と結果</a:t>
            </a:r>
            <a:r>
              <a:rPr kumimoji="1" lang="en-US" altLang="ja-JP" dirty="0"/>
              <a:t>(</a:t>
            </a:r>
            <a:r>
              <a:rPr kumimoji="1" lang="ja-JP" altLang="en-US" dirty="0"/>
              <a:t>②は省略</a:t>
            </a:r>
            <a:r>
              <a:rPr kumimoji="1" lang="en-US" altLang="ja-JP" dirty="0"/>
              <a:t>)</a:t>
            </a:r>
            <a:endParaRPr kumimoji="1" lang="ja-JP" altLang="en-US" dirty="0"/>
          </a:p>
        </p:txBody>
      </p:sp>
      <p:sp>
        <p:nvSpPr>
          <p:cNvPr id="8" name="テキスト ボックス 7">
            <a:extLst>
              <a:ext uri="{FF2B5EF4-FFF2-40B4-BE49-F238E27FC236}">
                <a16:creationId xmlns:a16="http://schemas.microsoft.com/office/drawing/2014/main" id="{4E082CA6-885F-3788-48C1-C961E79738A6}"/>
              </a:ext>
            </a:extLst>
          </p:cNvPr>
          <p:cNvSpPr txBox="1"/>
          <p:nvPr/>
        </p:nvSpPr>
        <p:spPr>
          <a:xfrm>
            <a:off x="1972588" y="6058790"/>
            <a:ext cx="2529860" cy="369332"/>
          </a:xfrm>
          <a:prstGeom prst="rect">
            <a:avLst/>
          </a:prstGeom>
          <a:noFill/>
        </p:spPr>
        <p:txBody>
          <a:bodyPr wrap="none" rtlCol="0">
            <a:spAutoFit/>
          </a:bodyPr>
          <a:lstStyle/>
          <a:p>
            <a:r>
              <a:rPr lang="en-US" altLang="ja-JP" dirty="0"/>
              <a:t>XML</a:t>
            </a:r>
            <a:r>
              <a:rPr kumimoji="1" lang="ja-JP" altLang="en-US" dirty="0"/>
              <a:t>を返すプログラム</a:t>
            </a:r>
          </a:p>
        </p:txBody>
      </p:sp>
      <p:sp>
        <p:nvSpPr>
          <p:cNvPr id="9" name="テキスト ボックス 8">
            <a:extLst>
              <a:ext uri="{FF2B5EF4-FFF2-40B4-BE49-F238E27FC236}">
                <a16:creationId xmlns:a16="http://schemas.microsoft.com/office/drawing/2014/main" id="{A58C709B-595D-AA63-C188-560649F2C41A}"/>
              </a:ext>
            </a:extLst>
          </p:cNvPr>
          <p:cNvSpPr txBox="1"/>
          <p:nvPr/>
        </p:nvSpPr>
        <p:spPr>
          <a:xfrm>
            <a:off x="7635823" y="5992297"/>
            <a:ext cx="2723823" cy="369332"/>
          </a:xfrm>
          <a:prstGeom prst="rect">
            <a:avLst/>
          </a:prstGeom>
          <a:noFill/>
        </p:spPr>
        <p:txBody>
          <a:bodyPr wrap="none" rtlCol="0">
            <a:spAutoFit/>
          </a:bodyPr>
          <a:lstStyle/>
          <a:p>
            <a:r>
              <a:rPr kumimoji="1" lang="ja-JP" altLang="en-US" dirty="0"/>
              <a:t>ブラウザで表示した結果</a:t>
            </a:r>
          </a:p>
        </p:txBody>
      </p:sp>
      <p:pic>
        <p:nvPicPr>
          <p:cNvPr id="11" name="図 10">
            <a:extLst>
              <a:ext uri="{FF2B5EF4-FFF2-40B4-BE49-F238E27FC236}">
                <a16:creationId xmlns:a16="http://schemas.microsoft.com/office/drawing/2014/main" id="{261F445F-EE75-0BFA-B65E-ED0030A379FF}"/>
              </a:ext>
            </a:extLst>
          </p:cNvPr>
          <p:cNvPicPr>
            <a:picLocks noChangeAspect="1"/>
          </p:cNvPicPr>
          <p:nvPr/>
        </p:nvPicPr>
        <p:blipFill>
          <a:blip r:embed="rId4"/>
          <a:stretch>
            <a:fillRect/>
          </a:stretch>
        </p:blipFill>
        <p:spPr>
          <a:xfrm>
            <a:off x="7492540" y="2390083"/>
            <a:ext cx="3010388" cy="3602214"/>
          </a:xfrm>
          <a:prstGeom prst="rect">
            <a:avLst/>
          </a:prstGeom>
        </p:spPr>
      </p:pic>
      <p:sp>
        <p:nvSpPr>
          <p:cNvPr id="12" name="テキスト ボックス 11">
            <a:extLst>
              <a:ext uri="{FF2B5EF4-FFF2-40B4-BE49-F238E27FC236}">
                <a16:creationId xmlns:a16="http://schemas.microsoft.com/office/drawing/2014/main" id="{60C47A09-7585-333E-1F85-6C64FDECA09A}"/>
              </a:ext>
            </a:extLst>
          </p:cNvPr>
          <p:cNvSpPr txBox="1"/>
          <p:nvPr/>
        </p:nvSpPr>
        <p:spPr>
          <a:xfrm>
            <a:off x="4978179" y="4863581"/>
            <a:ext cx="2492990" cy="646331"/>
          </a:xfrm>
          <a:prstGeom prst="rect">
            <a:avLst/>
          </a:prstGeom>
          <a:noFill/>
          <a:ln>
            <a:solidFill>
              <a:schemeClr val="tx1"/>
            </a:solidFill>
          </a:ln>
        </p:spPr>
        <p:txBody>
          <a:bodyPr wrap="none" rtlCol="0">
            <a:spAutoFit/>
          </a:bodyPr>
          <a:lstStyle/>
          <a:p>
            <a:r>
              <a:rPr kumimoji="1" lang="ja-JP" altLang="en-US" dirty="0"/>
              <a:t>レスポンスのタイプを</a:t>
            </a:r>
            <a:endParaRPr kumimoji="1" lang="en-US" altLang="ja-JP" dirty="0"/>
          </a:p>
          <a:p>
            <a:r>
              <a:rPr lang="ja-JP" altLang="en-US" dirty="0"/>
              <a:t>定義している</a:t>
            </a:r>
            <a:endParaRPr kumimoji="1" lang="ja-JP" altLang="en-US" dirty="0"/>
          </a:p>
        </p:txBody>
      </p:sp>
      <p:sp>
        <p:nvSpPr>
          <p:cNvPr id="13" name="正方形/長方形 12">
            <a:extLst>
              <a:ext uri="{FF2B5EF4-FFF2-40B4-BE49-F238E27FC236}">
                <a16:creationId xmlns:a16="http://schemas.microsoft.com/office/drawing/2014/main" id="{4A9A7665-1A83-612B-748F-5860545A50E9}"/>
              </a:ext>
            </a:extLst>
          </p:cNvPr>
          <p:cNvSpPr/>
          <p:nvPr/>
        </p:nvSpPr>
        <p:spPr>
          <a:xfrm>
            <a:off x="2107096" y="5017273"/>
            <a:ext cx="2337683" cy="33894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5" name="直線矢印コネクタ 14">
            <a:extLst>
              <a:ext uri="{FF2B5EF4-FFF2-40B4-BE49-F238E27FC236}">
                <a16:creationId xmlns:a16="http://schemas.microsoft.com/office/drawing/2014/main" id="{0B43C2F0-39D1-9F5C-EF13-37EADA455705}"/>
              </a:ext>
            </a:extLst>
          </p:cNvPr>
          <p:cNvCxnSpPr>
            <a:stCxn id="12" idx="1"/>
            <a:endCxn id="13" idx="3"/>
          </p:cNvCxnSpPr>
          <p:nvPr/>
        </p:nvCxnSpPr>
        <p:spPr>
          <a:xfrm flipH="1">
            <a:off x="4444779" y="5186747"/>
            <a:ext cx="5334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テキスト ボックス 16">
            <a:extLst>
              <a:ext uri="{FF2B5EF4-FFF2-40B4-BE49-F238E27FC236}">
                <a16:creationId xmlns:a16="http://schemas.microsoft.com/office/drawing/2014/main" id="{6E9F7909-5272-6312-4970-DD143FB2D06F}"/>
              </a:ext>
            </a:extLst>
          </p:cNvPr>
          <p:cNvSpPr txBox="1"/>
          <p:nvPr/>
        </p:nvSpPr>
        <p:spPr>
          <a:xfrm>
            <a:off x="10551440" y="4863581"/>
            <a:ext cx="1569660" cy="646331"/>
          </a:xfrm>
          <a:prstGeom prst="rect">
            <a:avLst/>
          </a:prstGeom>
          <a:noFill/>
          <a:ln>
            <a:solidFill>
              <a:schemeClr val="tx1"/>
            </a:solidFill>
          </a:ln>
        </p:spPr>
        <p:txBody>
          <a:bodyPr wrap="none" rtlCol="0">
            <a:spAutoFit/>
          </a:bodyPr>
          <a:lstStyle/>
          <a:p>
            <a:r>
              <a:rPr kumimoji="1" lang="ja-JP" altLang="en-US" dirty="0"/>
              <a:t>変数型が記載</a:t>
            </a:r>
            <a:endParaRPr kumimoji="1" lang="en-US" altLang="ja-JP" dirty="0"/>
          </a:p>
          <a:p>
            <a:r>
              <a:rPr kumimoji="1" lang="ja-JP" altLang="en-US" dirty="0"/>
              <a:t>されている</a:t>
            </a:r>
          </a:p>
        </p:txBody>
      </p:sp>
      <p:sp>
        <p:nvSpPr>
          <p:cNvPr id="14" name="テキスト ボックス 13">
            <a:extLst>
              <a:ext uri="{FF2B5EF4-FFF2-40B4-BE49-F238E27FC236}">
                <a16:creationId xmlns:a16="http://schemas.microsoft.com/office/drawing/2014/main" id="{39DCAA9A-B6BA-0C7D-8BCD-B9AFB7DA925E}"/>
              </a:ext>
            </a:extLst>
          </p:cNvPr>
          <p:cNvSpPr txBox="1"/>
          <p:nvPr/>
        </p:nvSpPr>
        <p:spPr>
          <a:xfrm>
            <a:off x="7034451" y="1100884"/>
            <a:ext cx="5086649" cy="923330"/>
          </a:xfrm>
          <a:prstGeom prst="rect">
            <a:avLst/>
          </a:prstGeom>
          <a:noFill/>
        </p:spPr>
        <p:txBody>
          <a:bodyPr wrap="none" rtlCol="0">
            <a:spAutoFit/>
          </a:bodyPr>
          <a:lstStyle/>
          <a:p>
            <a:r>
              <a:rPr kumimoji="1" lang="en-US" altLang="ja-JP" dirty="0"/>
              <a:t>Anaconda Prompt</a:t>
            </a:r>
            <a:r>
              <a:rPr kumimoji="1" lang="ja-JP" altLang="en-US" dirty="0"/>
              <a:t>で</a:t>
            </a:r>
            <a:endParaRPr kumimoji="1" lang="en-US" altLang="ja-JP" dirty="0"/>
          </a:p>
          <a:p>
            <a:r>
              <a:rPr lang="en-US" altLang="ja-JP" dirty="0" err="1"/>
              <a:t>c</a:t>
            </a:r>
            <a:r>
              <a:rPr kumimoji="1" lang="en-US" altLang="ja-JP" dirty="0" err="1"/>
              <a:t>onda</a:t>
            </a:r>
            <a:r>
              <a:rPr kumimoji="1" lang="en-US" altLang="ja-JP" dirty="0"/>
              <a:t> install </a:t>
            </a:r>
            <a:r>
              <a:rPr kumimoji="1" lang="en-US" altLang="ja-JP" dirty="0" err="1"/>
              <a:t>dicttoxml</a:t>
            </a:r>
            <a:endParaRPr kumimoji="1" lang="en-US" altLang="ja-JP" dirty="0"/>
          </a:p>
          <a:p>
            <a:r>
              <a:rPr lang="ja-JP" altLang="en-US" dirty="0"/>
              <a:t>とコマンドを入力して</a:t>
            </a:r>
            <a:r>
              <a:rPr kumimoji="1" lang="en-US" altLang="ja-JP" dirty="0" err="1"/>
              <a:t>dicttoxml</a:t>
            </a:r>
            <a:r>
              <a:rPr kumimoji="1" lang="ja-JP" altLang="en-US" dirty="0"/>
              <a:t>をインストール</a:t>
            </a:r>
          </a:p>
        </p:txBody>
      </p:sp>
    </p:spTree>
    <p:extLst>
      <p:ext uri="{BB962C8B-B14F-4D97-AF65-F5344CB8AC3E}">
        <p14:creationId xmlns:p14="http://schemas.microsoft.com/office/powerpoint/2010/main" val="10616877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A79EE7C-921D-CB15-FD57-819F4C2AD2B4}"/>
              </a:ext>
            </a:extLst>
          </p:cNvPr>
          <p:cNvSpPr>
            <a:spLocks noGrp="1"/>
          </p:cNvSpPr>
          <p:nvPr>
            <p:ph type="title"/>
          </p:nvPr>
        </p:nvSpPr>
        <p:spPr/>
        <p:txBody>
          <a:bodyPr/>
          <a:lstStyle/>
          <a:p>
            <a:r>
              <a:rPr kumimoji="1" lang="en-US" altLang="ja-JP" dirty="0"/>
              <a:t>Web</a:t>
            </a:r>
            <a:r>
              <a:rPr kumimoji="1" lang="ja-JP" altLang="en-US" dirty="0"/>
              <a:t>サービスとして実装</a:t>
            </a:r>
          </a:p>
        </p:txBody>
      </p:sp>
      <p:sp>
        <p:nvSpPr>
          <p:cNvPr id="3" name="コンテンツ プレースホルダー 2">
            <a:extLst>
              <a:ext uri="{FF2B5EF4-FFF2-40B4-BE49-F238E27FC236}">
                <a16:creationId xmlns:a16="http://schemas.microsoft.com/office/drawing/2014/main" id="{F70C5C44-F1DB-8C49-1FBA-EDD1C9B7BFC1}"/>
              </a:ext>
            </a:extLst>
          </p:cNvPr>
          <p:cNvSpPr>
            <a:spLocks noGrp="1"/>
          </p:cNvSpPr>
          <p:nvPr>
            <p:ph idx="1"/>
          </p:nvPr>
        </p:nvSpPr>
        <p:spPr/>
        <p:txBody>
          <a:bodyPr/>
          <a:lstStyle/>
          <a:p>
            <a:r>
              <a:rPr kumimoji="1" lang="ja-JP" altLang="en-US" dirty="0"/>
              <a:t>掲示板情報の</a:t>
            </a:r>
            <a:r>
              <a:rPr kumimoji="1" lang="en-US" altLang="ja-JP" dirty="0" err="1"/>
              <a:t>WebAPI</a:t>
            </a:r>
            <a:endParaRPr kumimoji="1" lang="en-US" altLang="ja-JP" dirty="0"/>
          </a:p>
          <a:p>
            <a:pPr marL="0" indent="0">
              <a:buNone/>
            </a:pPr>
            <a:r>
              <a:rPr kumimoji="1" lang="ja-JP" altLang="en-US" dirty="0"/>
              <a:t>第</a:t>
            </a:r>
            <a:r>
              <a:rPr kumimoji="1" lang="en-US" altLang="ja-JP" dirty="0"/>
              <a:t>5</a:t>
            </a:r>
            <a:r>
              <a:rPr kumimoji="1" lang="ja-JP" altLang="en-US" dirty="0"/>
              <a:t>講で作成した掲示板サービスのタイトル検索とスレッド内容を</a:t>
            </a:r>
            <a:r>
              <a:rPr kumimoji="1" lang="en-US" altLang="ja-JP" dirty="0"/>
              <a:t>JSON</a:t>
            </a:r>
            <a:r>
              <a:rPr kumimoji="1" lang="ja-JP" altLang="en-US" dirty="0"/>
              <a:t>または</a:t>
            </a:r>
            <a:r>
              <a:rPr kumimoji="1" lang="en-US" altLang="ja-JP" dirty="0"/>
              <a:t>XML</a:t>
            </a:r>
            <a:r>
              <a:rPr kumimoji="1" lang="ja-JP" altLang="en-US" dirty="0"/>
              <a:t>で発信するサービスを作成する</a:t>
            </a:r>
            <a:endParaRPr kumimoji="1" lang="en-US" altLang="ja-JP" dirty="0"/>
          </a:p>
          <a:p>
            <a:pPr marL="0" indent="0">
              <a:buNone/>
            </a:pPr>
            <a:r>
              <a:rPr lang="ja-JP" altLang="en-US" dirty="0"/>
              <a:t>→</a:t>
            </a:r>
            <a:r>
              <a:rPr lang="en-US" altLang="ja-JP" dirty="0"/>
              <a:t>API</a:t>
            </a:r>
            <a:r>
              <a:rPr lang="ja-JP" altLang="en-US" dirty="0"/>
              <a:t>でスマホアプリや</a:t>
            </a:r>
            <a:r>
              <a:rPr lang="en-US" altLang="ja-JP" dirty="0"/>
              <a:t>PC</a:t>
            </a:r>
            <a:r>
              <a:rPr lang="ja-JP" altLang="en-US" dirty="0"/>
              <a:t>ソフトで掲示板サービスが使える</a:t>
            </a:r>
            <a:endParaRPr kumimoji="1" lang="ja-JP" altLang="en-US" dirty="0"/>
          </a:p>
        </p:txBody>
      </p:sp>
    </p:spTree>
    <p:extLst>
      <p:ext uri="{BB962C8B-B14F-4D97-AF65-F5344CB8AC3E}">
        <p14:creationId xmlns:p14="http://schemas.microsoft.com/office/powerpoint/2010/main" val="1135319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D9103B0-5693-EDBF-AD08-C9346B3FDC13}"/>
              </a:ext>
            </a:extLst>
          </p:cNvPr>
          <p:cNvSpPr>
            <a:spLocks noGrp="1"/>
          </p:cNvSpPr>
          <p:nvPr>
            <p:ph type="title"/>
          </p:nvPr>
        </p:nvSpPr>
        <p:spPr/>
        <p:txBody>
          <a:bodyPr/>
          <a:lstStyle/>
          <a:p>
            <a:r>
              <a:rPr kumimoji="1" lang="en-US" altLang="ja-JP" dirty="0"/>
              <a:t>Web</a:t>
            </a:r>
            <a:r>
              <a:rPr kumimoji="1" lang="ja-JP" altLang="en-US" dirty="0"/>
              <a:t>サービスとして実装</a:t>
            </a:r>
          </a:p>
        </p:txBody>
      </p:sp>
      <p:sp>
        <p:nvSpPr>
          <p:cNvPr id="3" name="コンテンツ プレースホルダー 2">
            <a:extLst>
              <a:ext uri="{FF2B5EF4-FFF2-40B4-BE49-F238E27FC236}">
                <a16:creationId xmlns:a16="http://schemas.microsoft.com/office/drawing/2014/main" id="{752FE6AA-7A9F-3A1A-4DF5-099440188A38}"/>
              </a:ext>
            </a:extLst>
          </p:cNvPr>
          <p:cNvSpPr>
            <a:spLocks noGrp="1"/>
          </p:cNvSpPr>
          <p:nvPr>
            <p:ph idx="1"/>
          </p:nvPr>
        </p:nvSpPr>
        <p:spPr/>
        <p:txBody>
          <a:bodyPr/>
          <a:lstStyle/>
          <a:p>
            <a:r>
              <a:rPr kumimoji="1" lang="ja-JP" altLang="en-US" dirty="0"/>
              <a:t>画面遷移</a:t>
            </a:r>
          </a:p>
        </p:txBody>
      </p:sp>
      <p:sp>
        <p:nvSpPr>
          <p:cNvPr id="4" name="正方形/長方形 3">
            <a:extLst>
              <a:ext uri="{FF2B5EF4-FFF2-40B4-BE49-F238E27FC236}">
                <a16:creationId xmlns:a16="http://schemas.microsoft.com/office/drawing/2014/main" id="{EA5C5C96-C8BC-A6AF-0B71-543C0BA407BA}"/>
              </a:ext>
            </a:extLst>
          </p:cNvPr>
          <p:cNvSpPr/>
          <p:nvPr/>
        </p:nvSpPr>
        <p:spPr>
          <a:xfrm>
            <a:off x="838200" y="3840481"/>
            <a:ext cx="2941984" cy="10972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a:t>
            </a:r>
          </a:p>
          <a:p>
            <a:pPr algn="ctr"/>
            <a:r>
              <a:rPr lang="ja-JP" altLang="en-US" dirty="0"/>
              <a:t>タイトルとイントロの検索</a:t>
            </a:r>
            <a:endParaRPr lang="en-US" altLang="ja-JP" dirty="0"/>
          </a:p>
          <a:p>
            <a:pPr algn="ctr"/>
            <a:r>
              <a:rPr kumimoji="1" lang="ja-JP" altLang="en-US" dirty="0"/>
              <a:t>フォーマットの選択</a:t>
            </a:r>
            <a:endParaRPr kumimoji="1" lang="en-US" altLang="ja-JP" dirty="0"/>
          </a:p>
        </p:txBody>
      </p:sp>
      <p:sp>
        <p:nvSpPr>
          <p:cNvPr id="5" name="正方形/長方形 4">
            <a:extLst>
              <a:ext uri="{FF2B5EF4-FFF2-40B4-BE49-F238E27FC236}">
                <a16:creationId xmlns:a16="http://schemas.microsoft.com/office/drawing/2014/main" id="{9ADDB081-66EB-3ABC-2F37-DA1922AC4019}"/>
              </a:ext>
            </a:extLst>
          </p:cNvPr>
          <p:cNvSpPr/>
          <p:nvPr/>
        </p:nvSpPr>
        <p:spPr>
          <a:xfrm>
            <a:off x="4240034" y="3840481"/>
            <a:ext cx="3326958" cy="10972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t>/result</a:t>
            </a:r>
          </a:p>
          <a:p>
            <a:pPr algn="ctr"/>
            <a:r>
              <a:rPr kumimoji="1" lang="ja-JP" altLang="en-US" dirty="0"/>
              <a:t>検索結果の表示</a:t>
            </a:r>
            <a:endParaRPr kumimoji="1" lang="en-US" altLang="ja-JP" dirty="0"/>
          </a:p>
          <a:p>
            <a:pPr algn="ctr"/>
            <a:r>
              <a:rPr lang="ja-JP" altLang="en-US" dirty="0"/>
              <a:t>フォーマット情報を引き継ぐ</a:t>
            </a:r>
            <a:endParaRPr kumimoji="1" lang="en-US" altLang="ja-JP" dirty="0"/>
          </a:p>
        </p:txBody>
      </p:sp>
      <p:sp>
        <p:nvSpPr>
          <p:cNvPr id="6" name="正方形/長方形 5">
            <a:extLst>
              <a:ext uri="{FF2B5EF4-FFF2-40B4-BE49-F238E27FC236}">
                <a16:creationId xmlns:a16="http://schemas.microsoft.com/office/drawing/2014/main" id="{E26477B7-BC8D-80D2-41A1-EAA07FCB74FE}"/>
              </a:ext>
            </a:extLst>
          </p:cNvPr>
          <p:cNvSpPr/>
          <p:nvPr/>
        </p:nvSpPr>
        <p:spPr>
          <a:xfrm>
            <a:off x="8026842" y="3840481"/>
            <a:ext cx="3326958" cy="10972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t>/</a:t>
            </a:r>
            <a:r>
              <a:rPr lang="en-US" altLang="ja-JP" dirty="0" err="1"/>
              <a:t>api</a:t>
            </a:r>
            <a:endParaRPr lang="en-US" altLang="ja-JP" dirty="0"/>
          </a:p>
          <a:p>
            <a:pPr algn="ctr"/>
            <a:r>
              <a:rPr lang="ja-JP" altLang="en-US" dirty="0"/>
              <a:t>フォーマット情報に基づき</a:t>
            </a:r>
            <a:endParaRPr lang="en-US" altLang="ja-JP" dirty="0"/>
          </a:p>
          <a:p>
            <a:pPr algn="ctr"/>
            <a:r>
              <a:rPr lang="en-US" altLang="ja-JP" dirty="0" err="1"/>
              <a:t>WebAPI</a:t>
            </a:r>
            <a:r>
              <a:rPr lang="ja-JP" altLang="en-US" dirty="0"/>
              <a:t>を表示</a:t>
            </a:r>
            <a:endParaRPr lang="en-US" altLang="ja-JP" dirty="0"/>
          </a:p>
        </p:txBody>
      </p:sp>
      <p:cxnSp>
        <p:nvCxnSpPr>
          <p:cNvPr id="8" name="直線矢印コネクタ 7">
            <a:extLst>
              <a:ext uri="{FF2B5EF4-FFF2-40B4-BE49-F238E27FC236}">
                <a16:creationId xmlns:a16="http://schemas.microsoft.com/office/drawing/2014/main" id="{9EC8C8F0-8F18-38DF-1A29-1854400847E6}"/>
              </a:ext>
            </a:extLst>
          </p:cNvPr>
          <p:cNvCxnSpPr>
            <a:stCxn id="4" idx="3"/>
            <a:endCxn id="5" idx="1"/>
          </p:cNvCxnSpPr>
          <p:nvPr/>
        </p:nvCxnSpPr>
        <p:spPr>
          <a:xfrm>
            <a:off x="3780184" y="4389121"/>
            <a:ext cx="45985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直線矢印コネクタ 8">
            <a:extLst>
              <a:ext uri="{FF2B5EF4-FFF2-40B4-BE49-F238E27FC236}">
                <a16:creationId xmlns:a16="http://schemas.microsoft.com/office/drawing/2014/main" id="{D12D3669-9714-E3FF-4A10-0998361F05AC}"/>
              </a:ext>
            </a:extLst>
          </p:cNvPr>
          <p:cNvCxnSpPr>
            <a:cxnSpLocks/>
            <a:stCxn id="5" idx="3"/>
            <a:endCxn id="6" idx="1"/>
          </p:cNvCxnSpPr>
          <p:nvPr/>
        </p:nvCxnSpPr>
        <p:spPr>
          <a:xfrm>
            <a:off x="7566992" y="4389121"/>
            <a:ext cx="45985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54582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E06658B-59A9-E03D-865D-4F5337D12F4F}"/>
              </a:ext>
            </a:extLst>
          </p:cNvPr>
          <p:cNvSpPr>
            <a:spLocks noGrp="1"/>
          </p:cNvSpPr>
          <p:nvPr>
            <p:ph type="title"/>
          </p:nvPr>
        </p:nvSpPr>
        <p:spPr/>
        <p:txBody>
          <a:bodyPr/>
          <a:lstStyle/>
          <a:p>
            <a:r>
              <a:rPr kumimoji="1" lang="en-US" altLang="ja-JP" dirty="0"/>
              <a:t>Web</a:t>
            </a:r>
            <a:r>
              <a:rPr kumimoji="1" lang="ja-JP" altLang="en-US" dirty="0"/>
              <a:t>サービスとして実装</a:t>
            </a:r>
          </a:p>
        </p:txBody>
      </p:sp>
      <p:sp>
        <p:nvSpPr>
          <p:cNvPr id="3" name="コンテンツ プレースホルダー 2">
            <a:extLst>
              <a:ext uri="{FF2B5EF4-FFF2-40B4-BE49-F238E27FC236}">
                <a16:creationId xmlns:a16="http://schemas.microsoft.com/office/drawing/2014/main" id="{94630B95-A694-8368-D2BC-E717C018AEE4}"/>
              </a:ext>
            </a:extLst>
          </p:cNvPr>
          <p:cNvSpPr>
            <a:spLocks noGrp="1"/>
          </p:cNvSpPr>
          <p:nvPr>
            <p:ph idx="1"/>
          </p:nvPr>
        </p:nvSpPr>
        <p:spPr/>
        <p:txBody>
          <a:bodyPr/>
          <a:lstStyle/>
          <a:p>
            <a:r>
              <a:rPr kumimoji="1" lang="ja-JP" altLang="en-US" dirty="0"/>
              <a:t>検索画面</a:t>
            </a:r>
            <a:r>
              <a:rPr kumimoji="1" lang="en-US" altLang="ja-JP" dirty="0"/>
              <a:t>(HTML)</a:t>
            </a:r>
            <a:endParaRPr kumimoji="1" lang="ja-JP" altLang="en-US" dirty="0"/>
          </a:p>
        </p:txBody>
      </p:sp>
      <p:pic>
        <p:nvPicPr>
          <p:cNvPr id="5" name="図 4">
            <a:extLst>
              <a:ext uri="{FF2B5EF4-FFF2-40B4-BE49-F238E27FC236}">
                <a16:creationId xmlns:a16="http://schemas.microsoft.com/office/drawing/2014/main" id="{EC0B7647-008A-D9DA-1765-566C8081F87F}"/>
              </a:ext>
            </a:extLst>
          </p:cNvPr>
          <p:cNvPicPr>
            <a:picLocks noChangeAspect="1"/>
          </p:cNvPicPr>
          <p:nvPr/>
        </p:nvPicPr>
        <p:blipFill>
          <a:blip r:embed="rId3"/>
          <a:stretch>
            <a:fillRect/>
          </a:stretch>
        </p:blipFill>
        <p:spPr>
          <a:xfrm>
            <a:off x="838200" y="2250683"/>
            <a:ext cx="10515600" cy="3926280"/>
          </a:xfrm>
          <a:prstGeom prst="rect">
            <a:avLst/>
          </a:prstGeom>
        </p:spPr>
      </p:pic>
      <p:sp>
        <p:nvSpPr>
          <p:cNvPr id="6" name="テキスト ボックス 5">
            <a:extLst>
              <a:ext uri="{FF2B5EF4-FFF2-40B4-BE49-F238E27FC236}">
                <a16:creationId xmlns:a16="http://schemas.microsoft.com/office/drawing/2014/main" id="{39445879-FC63-680A-F230-39D65C5EB79C}"/>
              </a:ext>
            </a:extLst>
          </p:cNvPr>
          <p:cNvSpPr txBox="1"/>
          <p:nvPr/>
        </p:nvSpPr>
        <p:spPr>
          <a:xfrm>
            <a:off x="5380900" y="6176963"/>
            <a:ext cx="1430200" cy="369332"/>
          </a:xfrm>
          <a:prstGeom prst="rect">
            <a:avLst/>
          </a:prstGeom>
          <a:noFill/>
        </p:spPr>
        <p:txBody>
          <a:bodyPr wrap="none" rtlCol="0">
            <a:spAutoFit/>
          </a:bodyPr>
          <a:lstStyle/>
          <a:p>
            <a:r>
              <a:rPr kumimoji="1" lang="en-US" altLang="ja-JP" dirty="0"/>
              <a:t>search.html</a:t>
            </a:r>
            <a:endParaRPr kumimoji="1" lang="ja-JP" altLang="en-US" dirty="0"/>
          </a:p>
        </p:txBody>
      </p:sp>
    </p:spTree>
    <p:extLst>
      <p:ext uri="{BB962C8B-B14F-4D97-AF65-F5344CB8AC3E}">
        <p14:creationId xmlns:p14="http://schemas.microsoft.com/office/powerpoint/2010/main" val="5217301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C496A74-D043-E607-B804-5C164C12DDAD}"/>
              </a:ext>
            </a:extLst>
          </p:cNvPr>
          <p:cNvSpPr>
            <a:spLocks noGrp="1"/>
          </p:cNvSpPr>
          <p:nvPr>
            <p:ph type="title"/>
          </p:nvPr>
        </p:nvSpPr>
        <p:spPr/>
        <p:txBody>
          <a:bodyPr/>
          <a:lstStyle/>
          <a:p>
            <a:r>
              <a:rPr kumimoji="1" lang="en-US" altLang="ja-JP" dirty="0"/>
              <a:t>Web</a:t>
            </a:r>
            <a:r>
              <a:rPr kumimoji="1" lang="ja-JP" altLang="en-US" dirty="0"/>
              <a:t>サービスとして実装</a:t>
            </a:r>
          </a:p>
        </p:txBody>
      </p:sp>
      <p:sp>
        <p:nvSpPr>
          <p:cNvPr id="3" name="コンテンツ プレースホルダー 2">
            <a:extLst>
              <a:ext uri="{FF2B5EF4-FFF2-40B4-BE49-F238E27FC236}">
                <a16:creationId xmlns:a16="http://schemas.microsoft.com/office/drawing/2014/main" id="{4F987D7C-0A2B-0B2D-1B69-02CCC963276C}"/>
              </a:ext>
            </a:extLst>
          </p:cNvPr>
          <p:cNvSpPr>
            <a:spLocks noGrp="1"/>
          </p:cNvSpPr>
          <p:nvPr>
            <p:ph idx="1"/>
          </p:nvPr>
        </p:nvSpPr>
        <p:spPr/>
        <p:txBody>
          <a:bodyPr/>
          <a:lstStyle/>
          <a:p>
            <a:r>
              <a:rPr kumimoji="1" lang="ja-JP" altLang="en-US" dirty="0"/>
              <a:t>検索画面とライブラリおよび</a:t>
            </a:r>
            <a:r>
              <a:rPr lang="ja-JP" altLang="en-US" dirty="0"/>
              <a:t>データベース</a:t>
            </a:r>
            <a:r>
              <a:rPr kumimoji="1" lang="en-US" altLang="ja-JP" dirty="0"/>
              <a:t>(</a:t>
            </a:r>
            <a:r>
              <a:rPr kumimoji="1" lang="ja-JP" altLang="en-US" dirty="0"/>
              <a:t>プログラム</a:t>
            </a:r>
            <a:r>
              <a:rPr kumimoji="1" lang="en-US" altLang="ja-JP" dirty="0"/>
              <a:t>)</a:t>
            </a:r>
            <a:endParaRPr kumimoji="1" lang="ja-JP" altLang="en-US" dirty="0"/>
          </a:p>
        </p:txBody>
      </p:sp>
      <p:pic>
        <p:nvPicPr>
          <p:cNvPr id="5" name="図 4">
            <a:extLst>
              <a:ext uri="{FF2B5EF4-FFF2-40B4-BE49-F238E27FC236}">
                <a16:creationId xmlns:a16="http://schemas.microsoft.com/office/drawing/2014/main" id="{35B3D6A4-BCAA-EFEF-12E7-29BA9D5CFC17}"/>
              </a:ext>
            </a:extLst>
          </p:cNvPr>
          <p:cNvPicPr>
            <a:picLocks noChangeAspect="1"/>
          </p:cNvPicPr>
          <p:nvPr/>
        </p:nvPicPr>
        <p:blipFill>
          <a:blip r:embed="rId3"/>
          <a:stretch>
            <a:fillRect/>
          </a:stretch>
        </p:blipFill>
        <p:spPr>
          <a:xfrm>
            <a:off x="838200" y="2298152"/>
            <a:ext cx="5800133" cy="4101296"/>
          </a:xfrm>
          <a:prstGeom prst="rect">
            <a:avLst/>
          </a:prstGeom>
        </p:spPr>
      </p:pic>
      <p:cxnSp>
        <p:nvCxnSpPr>
          <p:cNvPr id="9" name="コネクタ: カギ線 8">
            <a:extLst>
              <a:ext uri="{FF2B5EF4-FFF2-40B4-BE49-F238E27FC236}">
                <a16:creationId xmlns:a16="http://schemas.microsoft.com/office/drawing/2014/main" id="{D609956D-046A-B030-6F82-40BCCC27CB92}"/>
              </a:ext>
            </a:extLst>
          </p:cNvPr>
          <p:cNvCxnSpPr>
            <a:cxnSpLocks/>
            <a:stCxn id="5" idx="2"/>
            <a:endCxn id="8" idx="0"/>
          </p:cNvCxnSpPr>
          <p:nvPr/>
        </p:nvCxnSpPr>
        <p:spPr>
          <a:xfrm rot="5400000" flipH="1" flipV="1">
            <a:off x="6234935" y="3306178"/>
            <a:ext cx="596602" cy="5589938"/>
          </a:xfrm>
          <a:prstGeom prst="bentConnector5">
            <a:avLst>
              <a:gd name="adj1" fmla="val -38317"/>
              <a:gd name="adj2" fmla="val 58606"/>
              <a:gd name="adj3" fmla="val 138317"/>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8" name="図 7">
            <a:extLst>
              <a:ext uri="{FF2B5EF4-FFF2-40B4-BE49-F238E27FC236}">
                <a16:creationId xmlns:a16="http://schemas.microsoft.com/office/drawing/2014/main" id="{F61C8568-DECC-A1E3-A9FC-DD71C8CB9947}"/>
              </a:ext>
            </a:extLst>
          </p:cNvPr>
          <p:cNvPicPr>
            <a:picLocks noChangeAspect="1"/>
          </p:cNvPicPr>
          <p:nvPr/>
        </p:nvPicPr>
        <p:blipFill rotWithShape="1">
          <a:blip r:embed="rId4"/>
          <a:srcRect l="8983" t="-2020"/>
          <a:stretch/>
        </p:blipFill>
        <p:spPr>
          <a:xfrm>
            <a:off x="7390319" y="5802846"/>
            <a:ext cx="3875771" cy="690029"/>
          </a:xfrm>
          <a:prstGeom prst="rect">
            <a:avLst/>
          </a:prstGeom>
        </p:spPr>
      </p:pic>
    </p:spTree>
    <p:extLst>
      <p:ext uri="{BB962C8B-B14F-4D97-AF65-F5344CB8AC3E}">
        <p14:creationId xmlns:p14="http://schemas.microsoft.com/office/powerpoint/2010/main" val="41603364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FD1FAE6-FAFC-9606-E2E3-FD848685B271}"/>
              </a:ext>
            </a:extLst>
          </p:cNvPr>
          <p:cNvSpPr>
            <a:spLocks noGrp="1"/>
          </p:cNvSpPr>
          <p:nvPr>
            <p:ph type="title"/>
          </p:nvPr>
        </p:nvSpPr>
        <p:spPr/>
        <p:txBody>
          <a:bodyPr/>
          <a:lstStyle/>
          <a:p>
            <a:r>
              <a:rPr kumimoji="1" lang="en-US" altLang="ja-JP" dirty="0" err="1"/>
              <a:t>WebAPI</a:t>
            </a:r>
            <a:r>
              <a:rPr kumimoji="1" lang="ja-JP" altLang="en-US" dirty="0"/>
              <a:t>とは</a:t>
            </a:r>
          </a:p>
        </p:txBody>
      </p:sp>
      <p:sp>
        <p:nvSpPr>
          <p:cNvPr id="3" name="コンテンツ プレースホルダー 2">
            <a:extLst>
              <a:ext uri="{FF2B5EF4-FFF2-40B4-BE49-F238E27FC236}">
                <a16:creationId xmlns:a16="http://schemas.microsoft.com/office/drawing/2014/main" id="{68F53700-8795-D01E-6B2B-97C3B809E3AD}"/>
              </a:ext>
            </a:extLst>
          </p:cNvPr>
          <p:cNvSpPr>
            <a:spLocks noGrp="1"/>
          </p:cNvSpPr>
          <p:nvPr>
            <p:ph idx="1"/>
          </p:nvPr>
        </p:nvSpPr>
        <p:spPr/>
        <p:txBody>
          <a:bodyPr/>
          <a:lstStyle/>
          <a:p>
            <a:r>
              <a:rPr kumimoji="1" lang="ja-JP" altLang="en-US" dirty="0"/>
              <a:t>そもそもの意味</a:t>
            </a:r>
            <a:endParaRPr kumimoji="1" lang="en-US" altLang="ja-JP" dirty="0"/>
          </a:p>
          <a:p>
            <a:pPr marL="0" indent="0">
              <a:buNone/>
            </a:pPr>
            <a:r>
              <a:rPr kumimoji="1" lang="ja-JP" altLang="en-US" dirty="0"/>
              <a:t>コンピュータプログラムの提供する機能を外部の別のプログラムから呼び出して利用するための手順・規約。</a:t>
            </a:r>
            <a:endParaRPr kumimoji="1" lang="en-US" altLang="ja-JP" dirty="0"/>
          </a:p>
          <a:p>
            <a:pPr marL="0" indent="0">
              <a:buNone/>
            </a:pPr>
            <a:endParaRPr lang="en-US" altLang="ja-JP" dirty="0"/>
          </a:p>
          <a:p>
            <a:pPr marL="0" indent="0">
              <a:buNone/>
            </a:pPr>
            <a:r>
              <a:rPr kumimoji="1" lang="en-US" altLang="ja-JP" dirty="0"/>
              <a:t>API</a:t>
            </a:r>
            <a:r>
              <a:rPr kumimoji="1" lang="ja-JP" altLang="en-US" dirty="0"/>
              <a:t>の類型の一つで、</a:t>
            </a:r>
            <a:r>
              <a:rPr kumimoji="1" lang="en-US" altLang="ja-JP" dirty="0"/>
              <a:t>HTTP</a:t>
            </a:r>
            <a:r>
              <a:rPr kumimoji="1" lang="ja-JP" altLang="en-US" dirty="0"/>
              <a:t>など</a:t>
            </a:r>
            <a:r>
              <a:rPr kumimoji="1" lang="en-US" altLang="ja-JP" dirty="0"/>
              <a:t>Web</a:t>
            </a:r>
            <a:r>
              <a:rPr kumimoji="1" lang="ja-JP" altLang="en-US" dirty="0"/>
              <a:t>の技術を用いて構築されたもの。</a:t>
            </a:r>
          </a:p>
        </p:txBody>
      </p:sp>
      <p:sp>
        <p:nvSpPr>
          <p:cNvPr id="5" name="テキスト ボックス 4">
            <a:extLst>
              <a:ext uri="{FF2B5EF4-FFF2-40B4-BE49-F238E27FC236}">
                <a16:creationId xmlns:a16="http://schemas.microsoft.com/office/drawing/2014/main" id="{D4DF9890-97A7-C332-4B83-5A4C73BAFBA9}"/>
              </a:ext>
            </a:extLst>
          </p:cNvPr>
          <p:cNvSpPr txBox="1"/>
          <p:nvPr/>
        </p:nvSpPr>
        <p:spPr>
          <a:xfrm>
            <a:off x="6632714" y="6308209"/>
            <a:ext cx="4721086" cy="369332"/>
          </a:xfrm>
          <a:prstGeom prst="rect">
            <a:avLst/>
          </a:prstGeom>
          <a:noFill/>
        </p:spPr>
        <p:txBody>
          <a:bodyPr wrap="square">
            <a:spAutoFit/>
          </a:bodyPr>
          <a:lstStyle/>
          <a:p>
            <a:r>
              <a:rPr lang="ja-JP" altLang="en-US" dirty="0"/>
              <a:t>出典：https://e-words.jp/w/Web_API.html</a:t>
            </a:r>
          </a:p>
        </p:txBody>
      </p:sp>
    </p:spTree>
    <p:extLst>
      <p:ext uri="{BB962C8B-B14F-4D97-AF65-F5344CB8AC3E}">
        <p14:creationId xmlns:p14="http://schemas.microsoft.com/office/powerpoint/2010/main" val="37600638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B808670-F108-4CAA-7856-8BD8C1F760D3}"/>
              </a:ext>
            </a:extLst>
          </p:cNvPr>
          <p:cNvSpPr>
            <a:spLocks noGrp="1"/>
          </p:cNvSpPr>
          <p:nvPr>
            <p:ph type="title"/>
          </p:nvPr>
        </p:nvSpPr>
        <p:spPr/>
        <p:txBody>
          <a:bodyPr/>
          <a:lstStyle/>
          <a:p>
            <a:r>
              <a:rPr kumimoji="1" lang="en-US" altLang="ja-JP" dirty="0"/>
              <a:t>Web</a:t>
            </a:r>
            <a:r>
              <a:rPr kumimoji="1" lang="ja-JP" altLang="en-US" dirty="0"/>
              <a:t>サービスとして実装</a:t>
            </a:r>
          </a:p>
        </p:txBody>
      </p:sp>
      <p:sp>
        <p:nvSpPr>
          <p:cNvPr id="3" name="コンテンツ プレースホルダー 2">
            <a:extLst>
              <a:ext uri="{FF2B5EF4-FFF2-40B4-BE49-F238E27FC236}">
                <a16:creationId xmlns:a16="http://schemas.microsoft.com/office/drawing/2014/main" id="{97D6ED70-35FE-FCD3-EB93-492E1B899212}"/>
              </a:ext>
            </a:extLst>
          </p:cNvPr>
          <p:cNvSpPr>
            <a:spLocks noGrp="1"/>
          </p:cNvSpPr>
          <p:nvPr>
            <p:ph idx="1"/>
          </p:nvPr>
        </p:nvSpPr>
        <p:spPr/>
        <p:txBody>
          <a:bodyPr/>
          <a:lstStyle/>
          <a:p>
            <a:r>
              <a:rPr kumimoji="1" lang="ja-JP" altLang="en-US" dirty="0"/>
              <a:t>検索画面</a:t>
            </a:r>
            <a:r>
              <a:rPr kumimoji="1" lang="en-US" altLang="ja-JP" dirty="0"/>
              <a:t>(</a:t>
            </a:r>
            <a:r>
              <a:rPr kumimoji="1" lang="ja-JP" altLang="en-US" dirty="0"/>
              <a:t>ブラウザ</a:t>
            </a:r>
            <a:r>
              <a:rPr kumimoji="1" lang="en-US" altLang="ja-JP" dirty="0"/>
              <a:t>)</a:t>
            </a:r>
            <a:endParaRPr kumimoji="1" lang="ja-JP" altLang="en-US" dirty="0"/>
          </a:p>
        </p:txBody>
      </p:sp>
      <p:pic>
        <p:nvPicPr>
          <p:cNvPr id="5" name="図 4">
            <a:extLst>
              <a:ext uri="{FF2B5EF4-FFF2-40B4-BE49-F238E27FC236}">
                <a16:creationId xmlns:a16="http://schemas.microsoft.com/office/drawing/2014/main" id="{974AB842-0B4B-1337-D5D6-25F8B148F925}"/>
              </a:ext>
            </a:extLst>
          </p:cNvPr>
          <p:cNvPicPr>
            <a:picLocks noChangeAspect="1"/>
          </p:cNvPicPr>
          <p:nvPr/>
        </p:nvPicPr>
        <p:blipFill>
          <a:blip r:embed="rId3"/>
          <a:stretch>
            <a:fillRect/>
          </a:stretch>
        </p:blipFill>
        <p:spPr>
          <a:xfrm>
            <a:off x="838201" y="2244710"/>
            <a:ext cx="10515600" cy="2794239"/>
          </a:xfrm>
          <a:prstGeom prst="rect">
            <a:avLst/>
          </a:prstGeom>
        </p:spPr>
      </p:pic>
    </p:spTree>
    <p:extLst>
      <p:ext uri="{BB962C8B-B14F-4D97-AF65-F5344CB8AC3E}">
        <p14:creationId xmlns:p14="http://schemas.microsoft.com/office/powerpoint/2010/main" val="256123341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05E95C3-F7BB-E58F-02EC-603ACD279D98}"/>
              </a:ext>
            </a:extLst>
          </p:cNvPr>
          <p:cNvSpPr>
            <a:spLocks noGrp="1"/>
          </p:cNvSpPr>
          <p:nvPr>
            <p:ph type="title"/>
          </p:nvPr>
        </p:nvSpPr>
        <p:spPr/>
        <p:txBody>
          <a:bodyPr/>
          <a:lstStyle/>
          <a:p>
            <a:r>
              <a:rPr kumimoji="1" lang="en-US" altLang="ja-JP" dirty="0"/>
              <a:t>Web</a:t>
            </a:r>
            <a:r>
              <a:rPr kumimoji="1" lang="ja-JP" altLang="en-US" dirty="0"/>
              <a:t>サービスとして実装</a:t>
            </a:r>
          </a:p>
        </p:txBody>
      </p:sp>
      <p:sp>
        <p:nvSpPr>
          <p:cNvPr id="3" name="コンテンツ プレースホルダー 2">
            <a:extLst>
              <a:ext uri="{FF2B5EF4-FFF2-40B4-BE49-F238E27FC236}">
                <a16:creationId xmlns:a16="http://schemas.microsoft.com/office/drawing/2014/main" id="{34E73FA1-9FEB-2B09-C3D9-5A68A2B2C953}"/>
              </a:ext>
            </a:extLst>
          </p:cNvPr>
          <p:cNvSpPr>
            <a:spLocks noGrp="1"/>
          </p:cNvSpPr>
          <p:nvPr>
            <p:ph idx="1"/>
          </p:nvPr>
        </p:nvSpPr>
        <p:spPr/>
        <p:txBody>
          <a:bodyPr/>
          <a:lstStyle/>
          <a:p>
            <a:r>
              <a:rPr kumimoji="1" lang="ja-JP" altLang="en-US" dirty="0"/>
              <a:t>検索結果表示画面</a:t>
            </a:r>
            <a:r>
              <a:rPr kumimoji="1" lang="en-US" altLang="ja-JP" dirty="0"/>
              <a:t>(</a:t>
            </a:r>
            <a:r>
              <a:rPr kumimoji="1" lang="ja-JP" altLang="en-US" dirty="0"/>
              <a:t>プログラム</a:t>
            </a:r>
            <a:r>
              <a:rPr kumimoji="1" lang="en-US" altLang="ja-JP" dirty="0"/>
              <a:t>)</a:t>
            </a:r>
          </a:p>
          <a:p>
            <a:pPr marL="0" indent="0">
              <a:buNone/>
            </a:pPr>
            <a:endParaRPr kumimoji="1" lang="ja-JP" altLang="en-US" dirty="0"/>
          </a:p>
        </p:txBody>
      </p:sp>
      <p:pic>
        <p:nvPicPr>
          <p:cNvPr id="5" name="図 4">
            <a:extLst>
              <a:ext uri="{FF2B5EF4-FFF2-40B4-BE49-F238E27FC236}">
                <a16:creationId xmlns:a16="http://schemas.microsoft.com/office/drawing/2014/main" id="{B9111217-A1F1-C676-D7DC-FAA9269B15FC}"/>
              </a:ext>
            </a:extLst>
          </p:cNvPr>
          <p:cNvPicPr>
            <a:picLocks noChangeAspect="1"/>
          </p:cNvPicPr>
          <p:nvPr/>
        </p:nvPicPr>
        <p:blipFill>
          <a:blip r:embed="rId3"/>
          <a:stretch>
            <a:fillRect/>
          </a:stretch>
        </p:blipFill>
        <p:spPr>
          <a:xfrm>
            <a:off x="838200" y="2279843"/>
            <a:ext cx="10515600" cy="4399037"/>
          </a:xfrm>
          <a:prstGeom prst="rect">
            <a:avLst/>
          </a:prstGeom>
        </p:spPr>
      </p:pic>
    </p:spTree>
    <p:extLst>
      <p:ext uri="{BB962C8B-B14F-4D97-AF65-F5344CB8AC3E}">
        <p14:creationId xmlns:p14="http://schemas.microsoft.com/office/powerpoint/2010/main" val="244038606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3EAF5D3-1CC2-07DD-4069-DD1F5389FA0F}"/>
              </a:ext>
            </a:extLst>
          </p:cNvPr>
          <p:cNvSpPr>
            <a:spLocks noGrp="1"/>
          </p:cNvSpPr>
          <p:nvPr>
            <p:ph type="title"/>
          </p:nvPr>
        </p:nvSpPr>
        <p:spPr/>
        <p:txBody>
          <a:bodyPr/>
          <a:lstStyle/>
          <a:p>
            <a:r>
              <a:rPr kumimoji="1" lang="en-US" altLang="ja-JP" dirty="0"/>
              <a:t>Web</a:t>
            </a:r>
            <a:r>
              <a:rPr kumimoji="1" lang="ja-JP" altLang="en-US" dirty="0"/>
              <a:t>サービスとして実装</a:t>
            </a:r>
          </a:p>
        </p:txBody>
      </p:sp>
      <p:sp>
        <p:nvSpPr>
          <p:cNvPr id="3" name="コンテンツ プレースホルダー 2">
            <a:extLst>
              <a:ext uri="{FF2B5EF4-FFF2-40B4-BE49-F238E27FC236}">
                <a16:creationId xmlns:a16="http://schemas.microsoft.com/office/drawing/2014/main" id="{F471C18C-89F1-F0AF-8822-F43D8CEB5AE2}"/>
              </a:ext>
            </a:extLst>
          </p:cNvPr>
          <p:cNvSpPr>
            <a:spLocks noGrp="1"/>
          </p:cNvSpPr>
          <p:nvPr>
            <p:ph idx="1"/>
          </p:nvPr>
        </p:nvSpPr>
        <p:spPr/>
        <p:txBody>
          <a:bodyPr/>
          <a:lstStyle/>
          <a:p>
            <a:r>
              <a:rPr kumimoji="1" lang="ja-JP" altLang="en-US" dirty="0"/>
              <a:t>検索結果表示画面</a:t>
            </a:r>
            <a:r>
              <a:rPr kumimoji="1" lang="en-US" altLang="ja-JP" dirty="0"/>
              <a:t>(</a:t>
            </a:r>
            <a:r>
              <a:rPr kumimoji="1" lang="ja-JP" altLang="en-US" dirty="0"/>
              <a:t>ブラウザ</a:t>
            </a:r>
            <a:r>
              <a:rPr kumimoji="1" lang="en-US" altLang="ja-JP" dirty="0"/>
              <a:t>)</a:t>
            </a:r>
          </a:p>
          <a:p>
            <a:pPr marL="0" indent="0">
              <a:buNone/>
            </a:pPr>
            <a:endParaRPr kumimoji="1" lang="ja-JP" altLang="en-US" dirty="0"/>
          </a:p>
        </p:txBody>
      </p:sp>
      <p:pic>
        <p:nvPicPr>
          <p:cNvPr id="5" name="図 4">
            <a:extLst>
              <a:ext uri="{FF2B5EF4-FFF2-40B4-BE49-F238E27FC236}">
                <a16:creationId xmlns:a16="http://schemas.microsoft.com/office/drawing/2014/main" id="{E0C3A34C-9A09-C8B3-B9FA-19AF672C598C}"/>
              </a:ext>
            </a:extLst>
          </p:cNvPr>
          <p:cNvPicPr>
            <a:picLocks noChangeAspect="1"/>
          </p:cNvPicPr>
          <p:nvPr/>
        </p:nvPicPr>
        <p:blipFill>
          <a:blip r:embed="rId3"/>
          <a:stretch>
            <a:fillRect/>
          </a:stretch>
        </p:blipFill>
        <p:spPr>
          <a:xfrm>
            <a:off x="838200" y="2304364"/>
            <a:ext cx="10515600" cy="4069224"/>
          </a:xfrm>
          <a:prstGeom prst="rect">
            <a:avLst/>
          </a:prstGeom>
        </p:spPr>
      </p:pic>
    </p:spTree>
    <p:extLst>
      <p:ext uri="{BB962C8B-B14F-4D97-AF65-F5344CB8AC3E}">
        <p14:creationId xmlns:p14="http://schemas.microsoft.com/office/powerpoint/2010/main" val="215485492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6C26AD7-8AE5-B4CD-D884-7C5ABBFF8935}"/>
              </a:ext>
            </a:extLst>
          </p:cNvPr>
          <p:cNvSpPr>
            <a:spLocks noGrp="1"/>
          </p:cNvSpPr>
          <p:nvPr>
            <p:ph type="title"/>
          </p:nvPr>
        </p:nvSpPr>
        <p:spPr/>
        <p:txBody>
          <a:bodyPr/>
          <a:lstStyle/>
          <a:p>
            <a:r>
              <a:rPr kumimoji="1" lang="en-US" altLang="ja-JP" dirty="0"/>
              <a:t>Web</a:t>
            </a:r>
            <a:r>
              <a:rPr kumimoji="1" lang="ja-JP" altLang="en-US" dirty="0"/>
              <a:t>サービスとして実装</a:t>
            </a:r>
          </a:p>
        </p:txBody>
      </p:sp>
      <p:sp>
        <p:nvSpPr>
          <p:cNvPr id="3" name="コンテンツ プレースホルダー 2">
            <a:extLst>
              <a:ext uri="{FF2B5EF4-FFF2-40B4-BE49-F238E27FC236}">
                <a16:creationId xmlns:a16="http://schemas.microsoft.com/office/drawing/2014/main" id="{50394D4C-A541-ACB3-3E39-77F1E3C0AC97}"/>
              </a:ext>
            </a:extLst>
          </p:cNvPr>
          <p:cNvSpPr>
            <a:spLocks noGrp="1"/>
          </p:cNvSpPr>
          <p:nvPr>
            <p:ph idx="1"/>
          </p:nvPr>
        </p:nvSpPr>
        <p:spPr/>
        <p:txBody>
          <a:bodyPr/>
          <a:lstStyle/>
          <a:p>
            <a:r>
              <a:rPr kumimoji="1" lang="en-US" altLang="ja-JP" dirty="0"/>
              <a:t>API</a:t>
            </a:r>
            <a:r>
              <a:rPr kumimoji="1" lang="ja-JP" altLang="en-US" dirty="0"/>
              <a:t>出力画面</a:t>
            </a:r>
            <a:r>
              <a:rPr kumimoji="1" lang="en-US" altLang="ja-JP" dirty="0"/>
              <a:t>(</a:t>
            </a:r>
            <a:r>
              <a:rPr kumimoji="1" lang="ja-JP" altLang="en-US" dirty="0"/>
              <a:t>プログラム</a:t>
            </a:r>
            <a:r>
              <a:rPr kumimoji="1" lang="en-US" altLang="ja-JP" dirty="0"/>
              <a:t>)</a:t>
            </a:r>
            <a:endParaRPr kumimoji="1" lang="ja-JP" altLang="en-US" dirty="0"/>
          </a:p>
        </p:txBody>
      </p:sp>
      <p:pic>
        <p:nvPicPr>
          <p:cNvPr id="5" name="図 4">
            <a:extLst>
              <a:ext uri="{FF2B5EF4-FFF2-40B4-BE49-F238E27FC236}">
                <a16:creationId xmlns:a16="http://schemas.microsoft.com/office/drawing/2014/main" id="{64B33AB9-41B2-A49E-6B3E-56F7952341AF}"/>
              </a:ext>
            </a:extLst>
          </p:cNvPr>
          <p:cNvPicPr>
            <a:picLocks noChangeAspect="1"/>
          </p:cNvPicPr>
          <p:nvPr/>
        </p:nvPicPr>
        <p:blipFill>
          <a:blip r:embed="rId3"/>
          <a:stretch>
            <a:fillRect/>
          </a:stretch>
        </p:blipFill>
        <p:spPr>
          <a:xfrm>
            <a:off x="1510748" y="2322586"/>
            <a:ext cx="3252083" cy="4304228"/>
          </a:xfrm>
          <a:prstGeom prst="rect">
            <a:avLst/>
          </a:prstGeom>
        </p:spPr>
      </p:pic>
      <p:sp>
        <p:nvSpPr>
          <p:cNvPr id="6" name="テキスト ボックス 5">
            <a:extLst>
              <a:ext uri="{FF2B5EF4-FFF2-40B4-BE49-F238E27FC236}">
                <a16:creationId xmlns:a16="http://schemas.microsoft.com/office/drawing/2014/main" id="{A0792713-E437-C401-E6EA-E41FEF7C0FAA}"/>
              </a:ext>
            </a:extLst>
          </p:cNvPr>
          <p:cNvSpPr txBox="1"/>
          <p:nvPr/>
        </p:nvSpPr>
        <p:spPr>
          <a:xfrm>
            <a:off x="5176299" y="3179327"/>
            <a:ext cx="3877985" cy="369332"/>
          </a:xfrm>
          <a:prstGeom prst="rect">
            <a:avLst/>
          </a:prstGeom>
          <a:noFill/>
          <a:ln>
            <a:solidFill>
              <a:schemeClr val="tx1"/>
            </a:solidFill>
          </a:ln>
        </p:spPr>
        <p:txBody>
          <a:bodyPr wrap="none" rtlCol="0">
            <a:spAutoFit/>
          </a:bodyPr>
          <a:lstStyle/>
          <a:p>
            <a:r>
              <a:rPr kumimoji="1" lang="ja-JP" altLang="en-US" dirty="0"/>
              <a:t>スレッド内のコメントに関する情報</a:t>
            </a:r>
          </a:p>
        </p:txBody>
      </p:sp>
      <p:sp>
        <p:nvSpPr>
          <p:cNvPr id="7" name="テキスト ボックス 6">
            <a:extLst>
              <a:ext uri="{FF2B5EF4-FFF2-40B4-BE49-F238E27FC236}">
                <a16:creationId xmlns:a16="http://schemas.microsoft.com/office/drawing/2014/main" id="{E69D1006-AEDA-363F-C674-0FD6723573B7}"/>
              </a:ext>
            </a:extLst>
          </p:cNvPr>
          <p:cNvSpPr txBox="1"/>
          <p:nvPr/>
        </p:nvSpPr>
        <p:spPr>
          <a:xfrm>
            <a:off x="5176299" y="3877837"/>
            <a:ext cx="3647152" cy="369332"/>
          </a:xfrm>
          <a:prstGeom prst="rect">
            <a:avLst/>
          </a:prstGeom>
          <a:noFill/>
          <a:ln>
            <a:solidFill>
              <a:schemeClr val="tx1"/>
            </a:solidFill>
          </a:ln>
        </p:spPr>
        <p:txBody>
          <a:bodyPr wrap="none" rtlCol="0">
            <a:spAutoFit/>
          </a:bodyPr>
          <a:lstStyle/>
          <a:p>
            <a:r>
              <a:rPr kumimoji="1" lang="ja-JP" altLang="en-US" dirty="0"/>
              <a:t>スレッドのタイトルに関する情報</a:t>
            </a:r>
          </a:p>
        </p:txBody>
      </p:sp>
      <p:sp>
        <p:nvSpPr>
          <p:cNvPr id="8" name="テキスト ボックス 7">
            <a:extLst>
              <a:ext uri="{FF2B5EF4-FFF2-40B4-BE49-F238E27FC236}">
                <a16:creationId xmlns:a16="http://schemas.microsoft.com/office/drawing/2014/main" id="{BCB56666-9A9F-540A-153D-511BC1961C04}"/>
              </a:ext>
            </a:extLst>
          </p:cNvPr>
          <p:cNvSpPr txBox="1"/>
          <p:nvPr/>
        </p:nvSpPr>
        <p:spPr>
          <a:xfrm>
            <a:off x="5176299" y="4436831"/>
            <a:ext cx="2954655" cy="369332"/>
          </a:xfrm>
          <a:prstGeom prst="rect">
            <a:avLst/>
          </a:prstGeom>
          <a:noFill/>
          <a:ln>
            <a:solidFill>
              <a:schemeClr val="tx1"/>
            </a:solidFill>
          </a:ln>
        </p:spPr>
        <p:txBody>
          <a:bodyPr wrap="none" rtlCol="0">
            <a:spAutoFit/>
          </a:bodyPr>
          <a:lstStyle/>
          <a:p>
            <a:r>
              <a:rPr kumimoji="1" lang="ja-JP" altLang="en-US" dirty="0"/>
              <a:t>連想配列にタイトルを格納</a:t>
            </a:r>
          </a:p>
        </p:txBody>
      </p:sp>
      <p:sp>
        <p:nvSpPr>
          <p:cNvPr id="9" name="テキスト ボックス 8">
            <a:extLst>
              <a:ext uri="{FF2B5EF4-FFF2-40B4-BE49-F238E27FC236}">
                <a16:creationId xmlns:a16="http://schemas.microsoft.com/office/drawing/2014/main" id="{97BE3BFC-6989-23AC-A21C-0FEA764A345E}"/>
              </a:ext>
            </a:extLst>
          </p:cNvPr>
          <p:cNvSpPr txBox="1"/>
          <p:nvPr/>
        </p:nvSpPr>
        <p:spPr>
          <a:xfrm>
            <a:off x="5176299" y="4965624"/>
            <a:ext cx="6647974" cy="646331"/>
          </a:xfrm>
          <a:prstGeom prst="rect">
            <a:avLst/>
          </a:prstGeom>
          <a:noFill/>
          <a:ln>
            <a:solidFill>
              <a:schemeClr val="tx1"/>
            </a:solidFill>
          </a:ln>
        </p:spPr>
        <p:txBody>
          <a:bodyPr wrap="none" rtlCol="0">
            <a:spAutoFit/>
          </a:bodyPr>
          <a:lstStyle/>
          <a:p>
            <a:r>
              <a:rPr kumimoji="1" lang="ja-JP" altLang="en-US" dirty="0"/>
              <a:t>仮の連想配列にスレッド内のコメント</a:t>
            </a:r>
            <a:r>
              <a:rPr lang="ja-JP" altLang="en-US" dirty="0"/>
              <a:t>を格納して</a:t>
            </a:r>
            <a:r>
              <a:rPr kumimoji="1" lang="ja-JP" altLang="en-US" dirty="0"/>
              <a:t>リストに格納</a:t>
            </a:r>
            <a:endParaRPr kumimoji="1" lang="en-US" altLang="ja-JP" dirty="0"/>
          </a:p>
          <a:p>
            <a:r>
              <a:rPr lang="ja-JP" altLang="en-US" dirty="0"/>
              <a:t>情報を格納したリストを連想配列に格納</a:t>
            </a:r>
            <a:endParaRPr kumimoji="1" lang="ja-JP" altLang="en-US" dirty="0"/>
          </a:p>
        </p:txBody>
      </p:sp>
      <p:sp>
        <p:nvSpPr>
          <p:cNvPr id="10" name="テキスト ボックス 9">
            <a:extLst>
              <a:ext uri="{FF2B5EF4-FFF2-40B4-BE49-F238E27FC236}">
                <a16:creationId xmlns:a16="http://schemas.microsoft.com/office/drawing/2014/main" id="{EF0FD2AD-1075-6BAB-27EC-6116250FA7D6}"/>
              </a:ext>
            </a:extLst>
          </p:cNvPr>
          <p:cNvSpPr txBox="1"/>
          <p:nvPr/>
        </p:nvSpPr>
        <p:spPr>
          <a:xfrm>
            <a:off x="5176299" y="5886915"/>
            <a:ext cx="6607899" cy="646331"/>
          </a:xfrm>
          <a:prstGeom prst="rect">
            <a:avLst/>
          </a:prstGeom>
          <a:noFill/>
          <a:ln>
            <a:solidFill>
              <a:schemeClr val="tx1"/>
            </a:solidFill>
          </a:ln>
        </p:spPr>
        <p:txBody>
          <a:bodyPr wrap="none" rtlCol="0">
            <a:spAutoFit/>
          </a:bodyPr>
          <a:lstStyle/>
          <a:p>
            <a:r>
              <a:rPr lang="en-US" altLang="ja-JP" dirty="0"/>
              <a:t>XML</a:t>
            </a:r>
            <a:r>
              <a:rPr lang="ja-JP" altLang="en-US" dirty="0"/>
              <a:t>と指定されている場合は</a:t>
            </a:r>
            <a:r>
              <a:rPr lang="en-US" altLang="ja-JP" dirty="0"/>
              <a:t>XML</a:t>
            </a:r>
            <a:r>
              <a:rPr lang="ja-JP" altLang="en-US" dirty="0"/>
              <a:t>で出力し、それ以外は</a:t>
            </a:r>
            <a:r>
              <a:rPr lang="en-US" altLang="ja-JP" dirty="0"/>
              <a:t>JSON</a:t>
            </a:r>
          </a:p>
          <a:p>
            <a:r>
              <a:rPr kumimoji="1" lang="en-US" altLang="ja-JP" dirty="0"/>
              <a:t>(</a:t>
            </a:r>
            <a:r>
              <a:rPr kumimoji="1" lang="ja-JP" altLang="en-US" dirty="0"/>
              <a:t>操作ミス防止</a:t>
            </a:r>
            <a:r>
              <a:rPr kumimoji="1" lang="en-US" altLang="ja-JP" dirty="0"/>
              <a:t>)</a:t>
            </a:r>
            <a:endParaRPr kumimoji="1" lang="ja-JP" altLang="en-US" dirty="0"/>
          </a:p>
        </p:txBody>
      </p:sp>
      <p:cxnSp>
        <p:nvCxnSpPr>
          <p:cNvPr id="12" name="直線矢印コネクタ 11">
            <a:extLst>
              <a:ext uri="{FF2B5EF4-FFF2-40B4-BE49-F238E27FC236}">
                <a16:creationId xmlns:a16="http://schemas.microsoft.com/office/drawing/2014/main" id="{C1BDE757-A340-AA77-B230-89EC4F207FEA}"/>
              </a:ext>
            </a:extLst>
          </p:cNvPr>
          <p:cNvCxnSpPr>
            <a:cxnSpLocks/>
            <a:stCxn id="19" idx="3"/>
            <a:endCxn id="9" idx="1"/>
          </p:cNvCxnSpPr>
          <p:nvPr/>
        </p:nvCxnSpPr>
        <p:spPr>
          <a:xfrm>
            <a:off x="4309607" y="5288790"/>
            <a:ext cx="866692"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線矢印コネクタ 12">
            <a:extLst>
              <a:ext uri="{FF2B5EF4-FFF2-40B4-BE49-F238E27FC236}">
                <a16:creationId xmlns:a16="http://schemas.microsoft.com/office/drawing/2014/main" id="{F3480423-7BDB-E47C-F367-38CCDBC7A128}"/>
              </a:ext>
            </a:extLst>
          </p:cNvPr>
          <p:cNvCxnSpPr>
            <a:cxnSpLocks/>
            <a:stCxn id="17" idx="3"/>
            <a:endCxn id="10" idx="1"/>
          </p:cNvCxnSpPr>
          <p:nvPr/>
        </p:nvCxnSpPr>
        <p:spPr>
          <a:xfrm>
            <a:off x="4309607" y="6199675"/>
            <a:ext cx="866692" cy="10406"/>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正方形/長方形 16">
            <a:extLst>
              <a:ext uri="{FF2B5EF4-FFF2-40B4-BE49-F238E27FC236}">
                <a16:creationId xmlns:a16="http://schemas.microsoft.com/office/drawing/2014/main" id="{68F9BFAD-8D48-3F4A-00A0-F7486BC288F6}"/>
              </a:ext>
            </a:extLst>
          </p:cNvPr>
          <p:cNvSpPr/>
          <p:nvPr/>
        </p:nvSpPr>
        <p:spPr>
          <a:xfrm>
            <a:off x="1844703" y="5772537"/>
            <a:ext cx="2464904" cy="85427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正方形/長方形 18">
            <a:extLst>
              <a:ext uri="{FF2B5EF4-FFF2-40B4-BE49-F238E27FC236}">
                <a16:creationId xmlns:a16="http://schemas.microsoft.com/office/drawing/2014/main" id="{0607E2F9-8794-5A58-BEAE-788CE6E7675B}"/>
              </a:ext>
            </a:extLst>
          </p:cNvPr>
          <p:cNvSpPr/>
          <p:nvPr/>
        </p:nvSpPr>
        <p:spPr>
          <a:xfrm>
            <a:off x="1844703" y="4794637"/>
            <a:ext cx="2464904" cy="98830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a:extLst>
              <a:ext uri="{FF2B5EF4-FFF2-40B4-BE49-F238E27FC236}">
                <a16:creationId xmlns:a16="http://schemas.microsoft.com/office/drawing/2014/main" id="{D0E174B8-7B96-18DF-DABA-A47D3EE0B92D}"/>
              </a:ext>
            </a:extLst>
          </p:cNvPr>
          <p:cNvSpPr/>
          <p:nvPr/>
        </p:nvSpPr>
        <p:spPr>
          <a:xfrm>
            <a:off x="1844703" y="4436828"/>
            <a:ext cx="2464904" cy="35780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5" name="直線矢印コネクタ 24">
            <a:extLst>
              <a:ext uri="{FF2B5EF4-FFF2-40B4-BE49-F238E27FC236}">
                <a16:creationId xmlns:a16="http://schemas.microsoft.com/office/drawing/2014/main" id="{729C31D6-61D6-6EAE-583E-D87826B13642}"/>
              </a:ext>
            </a:extLst>
          </p:cNvPr>
          <p:cNvCxnSpPr>
            <a:cxnSpLocks/>
            <a:stCxn id="24" idx="3"/>
            <a:endCxn id="8" idx="1"/>
          </p:cNvCxnSpPr>
          <p:nvPr/>
        </p:nvCxnSpPr>
        <p:spPr>
          <a:xfrm>
            <a:off x="4309607" y="4615733"/>
            <a:ext cx="866692" cy="576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9" name="正方形/長方形 28">
            <a:extLst>
              <a:ext uri="{FF2B5EF4-FFF2-40B4-BE49-F238E27FC236}">
                <a16:creationId xmlns:a16="http://schemas.microsoft.com/office/drawing/2014/main" id="{F1CFA133-EAA8-C7C9-7C19-FB433EAFEC48}"/>
              </a:ext>
            </a:extLst>
          </p:cNvPr>
          <p:cNvSpPr/>
          <p:nvPr/>
        </p:nvSpPr>
        <p:spPr>
          <a:xfrm>
            <a:off x="1844703" y="3681454"/>
            <a:ext cx="2464904" cy="74961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0" name="直線矢印コネクタ 29">
            <a:extLst>
              <a:ext uri="{FF2B5EF4-FFF2-40B4-BE49-F238E27FC236}">
                <a16:creationId xmlns:a16="http://schemas.microsoft.com/office/drawing/2014/main" id="{760257B6-8472-CF87-98C3-85B103F803E3}"/>
              </a:ext>
            </a:extLst>
          </p:cNvPr>
          <p:cNvCxnSpPr>
            <a:cxnSpLocks/>
            <a:stCxn id="29" idx="3"/>
            <a:endCxn id="7" idx="1"/>
          </p:cNvCxnSpPr>
          <p:nvPr/>
        </p:nvCxnSpPr>
        <p:spPr>
          <a:xfrm>
            <a:off x="4309607" y="4056261"/>
            <a:ext cx="866692" cy="624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4" name="正方形/長方形 33">
            <a:extLst>
              <a:ext uri="{FF2B5EF4-FFF2-40B4-BE49-F238E27FC236}">
                <a16:creationId xmlns:a16="http://schemas.microsoft.com/office/drawing/2014/main" id="{20CE7C13-DCC6-C017-CFB6-70857E7AD281}"/>
              </a:ext>
            </a:extLst>
          </p:cNvPr>
          <p:cNvSpPr/>
          <p:nvPr/>
        </p:nvSpPr>
        <p:spPr>
          <a:xfrm>
            <a:off x="1844703" y="3056878"/>
            <a:ext cx="2782956" cy="61881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5" name="直線矢印コネクタ 34">
            <a:extLst>
              <a:ext uri="{FF2B5EF4-FFF2-40B4-BE49-F238E27FC236}">
                <a16:creationId xmlns:a16="http://schemas.microsoft.com/office/drawing/2014/main" id="{590DF520-6D88-BBE8-151A-A950AAC9C344}"/>
              </a:ext>
            </a:extLst>
          </p:cNvPr>
          <p:cNvCxnSpPr>
            <a:cxnSpLocks/>
            <a:stCxn id="34" idx="3"/>
            <a:endCxn id="6" idx="1"/>
          </p:cNvCxnSpPr>
          <p:nvPr/>
        </p:nvCxnSpPr>
        <p:spPr>
          <a:xfrm flipV="1">
            <a:off x="4627659" y="3363993"/>
            <a:ext cx="548640" cy="229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5243082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7167B1D-1851-6A27-44B0-E086FE347B4E}"/>
              </a:ext>
            </a:extLst>
          </p:cNvPr>
          <p:cNvSpPr>
            <a:spLocks noGrp="1"/>
          </p:cNvSpPr>
          <p:nvPr>
            <p:ph type="title"/>
          </p:nvPr>
        </p:nvSpPr>
        <p:spPr/>
        <p:txBody>
          <a:bodyPr/>
          <a:lstStyle/>
          <a:p>
            <a:r>
              <a:rPr kumimoji="1" lang="en-US" altLang="ja-JP" dirty="0"/>
              <a:t>Web</a:t>
            </a:r>
            <a:r>
              <a:rPr kumimoji="1" lang="ja-JP" altLang="en-US" dirty="0"/>
              <a:t>サービスとして実装</a:t>
            </a:r>
          </a:p>
        </p:txBody>
      </p:sp>
      <p:sp>
        <p:nvSpPr>
          <p:cNvPr id="3" name="コンテンツ プレースホルダー 2">
            <a:extLst>
              <a:ext uri="{FF2B5EF4-FFF2-40B4-BE49-F238E27FC236}">
                <a16:creationId xmlns:a16="http://schemas.microsoft.com/office/drawing/2014/main" id="{72C2FC83-C3D8-5A3C-0E1D-619DF040CF5E}"/>
              </a:ext>
            </a:extLst>
          </p:cNvPr>
          <p:cNvSpPr>
            <a:spLocks noGrp="1"/>
          </p:cNvSpPr>
          <p:nvPr>
            <p:ph idx="1"/>
          </p:nvPr>
        </p:nvSpPr>
        <p:spPr/>
        <p:txBody>
          <a:bodyPr/>
          <a:lstStyle/>
          <a:p>
            <a:r>
              <a:rPr kumimoji="1" lang="en-US" altLang="ja-JP" dirty="0"/>
              <a:t>API</a:t>
            </a:r>
            <a:r>
              <a:rPr kumimoji="1" lang="ja-JP" altLang="en-US" dirty="0"/>
              <a:t>出力画面</a:t>
            </a:r>
          </a:p>
        </p:txBody>
      </p:sp>
      <p:pic>
        <p:nvPicPr>
          <p:cNvPr id="5" name="図 4">
            <a:extLst>
              <a:ext uri="{FF2B5EF4-FFF2-40B4-BE49-F238E27FC236}">
                <a16:creationId xmlns:a16="http://schemas.microsoft.com/office/drawing/2014/main" id="{38ED8065-FD03-9E23-E79F-1ED0B45B1004}"/>
              </a:ext>
            </a:extLst>
          </p:cNvPr>
          <p:cNvPicPr>
            <a:picLocks noChangeAspect="1"/>
          </p:cNvPicPr>
          <p:nvPr/>
        </p:nvPicPr>
        <p:blipFill>
          <a:blip r:embed="rId3"/>
          <a:stretch>
            <a:fillRect/>
          </a:stretch>
        </p:blipFill>
        <p:spPr>
          <a:xfrm>
            <a:off x="838200" y="2273778"/>
            <a:ext cx="5013960" cy="3455031"/>
          </a:xfrm>
          <a:prstGeom prst="rect">
            <a:avLst/>
          </a:prstGeom>
        </p:spPr>
      </p:pic>
      <p:pic>
        <p:nvPicPr>
          <p:cNvPr id="7" name="図 6">
            <a:extLst>
              <a:ext uri="{FF2B5EF4-FFF2-40B4-BE49-F238E27FC236}">
                <a16:creationId xmlns:a16="http://schemas.microsoft.com/office/drawing/2014/main" id="{5F9B0696-AAC2-0B73-D953-5D45E4C3951F}"/>
              </a:ext>
            </a:extLst>
          </p:cNvPr>
          <p:cNvPicPr>
            <a:picLocks noChangeAspect="1"/>
          </p:cNvPicPr>
          <p:nvPr/>
        </p:nvPicPr>
        <p:blipFill>
          <a:blip r:embed="rId4"/>
          <a:stretch>
            <a:fillRect/>
          </a:stretch>
        </p:blipFill>
        <p:spPr>
          <a:xfrm>
            <a:off x="6861249" y="2269921"/>
            <a:ext cx="3783097" cy="3455032"/>
          </a:xfrm>
          <a:prstGeom prst="rect">
            <a:avLst/>
          </a:prstGeom>
        </p:spPr>
      </p:pic>
      <p:sp>
        <p:nvSpPr>
          <p:cNvPr id="8" name="テキスト ボックス 7">
            <a:extLst>
              <a:ext uri="{FF2B5EF4-FFF2-40B4-BE49-F238E27FC236}">
                <a16:creationId xmlns:a16="http://schemas.microsoft.com/office/drawing/2014/main" id="{94918D01-8E1F-B575-5B32-C2B354A97F48}"/>
              </a:ext>
            </a:extLst>
          </p:cNvPr>
          <p:cNvSpPr txBox="1"/>
          <p:nvPr/>
        </p:nvSpPr>
        <p:spPr>
          <a:xfrm>
            <a:off x="2963504" y="6031708"/>
            <a:ext cx="763351" cy="369332"/>
          </a:xfrm>
          <a:prstGeom prst="rect">
            <a:avLst/>
          </a:prstGeom>
          <a:noFill/>
        </p:spPr>
        <p:txBody>
          <a:bodyPr wrap="none" rtlCol="0">
            <a:spAutoFit/>
          </a:bodyPr>
          <a:lstStyle/>
          <a:p>
            <a:r>
              <a:rPr lang="en-US" altLang="ja-JP" dirty="0"/>
              <a:t>JSON</a:t>
            </a:r>
          </a:p>
        </p:txBody>
      </p:sp>
      <p:sp>
        <p:nvSpPr>
          <p:cNvPr id="9" name="テキスト ボックス 8">
            <a:extLst>
              <a:ext uri="{FF2B5EF4-FFF2-40B4-BE49-F238E27FC236}">
                <a16:creationId xmlns:a16="http://schemas.microsoft.com/office/drawing/2014/main" id="{CB73C14A-F206-1D6A-2C89-18F3C552E3BB}"/>
              </a:ext>
            </a:extLst>
          </p:cNvPr>
          <p:cNvSpPr txBox="1"/>
          <p:nvPr/>
        </p:nvSpPr>
        <p:spPr>
          <a:xfrm>
            <a:off x="8411197" y="5992297"/>
            <a:ext cx="683200" cy="369332"/>
          </a:xfrm>
          <a:prstGeom prst="rect">
            <a:avLst/>
          </a:prstGeom>
          <a:noFill/>
        </p:spPr>
        <p:txBody>
          <a:bodyPr wrap="none" rtlCol="0">
            <a:spAutoFit/>
          </a:bodyPr>
          <a:lstStyle/>
          <a:p>
            <a:r>
              <a:rPr kumimoji="1" lang="en-US" altLang="ja-JP" dirty="0"/>
              <a:t>XML</a:t>
            </a:r>
            <a:endParaRPr kumimoji="1" lang="ja-JP" altLang="en-US" dirty="0"/>
          </a:p>
        </p:txBody>
      </p:sp>
    </p:spTree>
    <p:extLst>
      <p:ext uri="{BB962C8B-B14F-4D97-AF65-F5344CB8AC3E}">
        <p14:creationId xmlns:p14="http://schemas.microsoft.com/office/powerpoint/2010/main" val="283944003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27BD348-EAC2-8B0D-50E0-697D0C75A4CF}"/>
              </a:ext>
            </a:extLst>
          </p:cNvPr>
          <p:cNvSpPr>
            <a:spLocks noGrp="1"/>
          </p:cNvSpPr>
          <p:nvPr>
            <p:ph type="title"/>
          </p:nvPr>
        </p:nvSpPr>
        <p:spPr/>
        <p:txBody>
          <a:bodyPr/>
          <a:lstStyle/>
          <a:p>
            <a:r>
              <a:rPr kumimoji="1" lang="ja-JP" altLang="en-US" dirty="0"/>
              <a:t>まとめ</a:t>
            </a:r>
          </a:p>
        </p:txBody>
      </p:sp>
      <p:sp>
        <p:nvSpPr>
          <p:cNvPr id="3" name="コンテンツ プレースホルダー 2">
            <a:extLst>
              <a:ext uri="{FF2B5EF4-FFF2-40B4-BE49-F238E27FC236}">
                <a16:creationId xmlns:a16="http://schemas.microsoft.com/office/drawing/2014/main" id="{9532F712-856A-C468-D2B2-7D164CD81DA2}"/>
              </a:ext>
            </a:extLst>
          </p:cNvPr>
          <p:cNvSpPr>
            <a:spLocks noGrp="1"/>
          </p:cNvSpPr>
          <p:nvPr>
            <p:ph idx="1"/>
          </p:nvPr>
        </p:nvSpPr>
        <p:spPr/>
        <p:txBody>
          <a:bodyPr/>
          <a:lstStyle/>
          <a:p>
            <a:r>
              <a:rPr kumimoji="1" lang="en-US" altLang="ja-JP" dirty="0" err="1"/>
              <a:t>WebAPI</a:t>
            </a:r>
            <a:r>
              <a:rPr kumimoji="1" lang="ja-JP" altLang="en-US" dirty="0"/>
              <a:t>は外部サイトの機能や検索結果として用いられる</a:t>
            </a:r>
            <a:endParaRPr kumimoji="1" lang="en-US" altLang="ja-JP" dirty="0"/>
          </a:p>
          <a:p>
            <a:r>
              <a:rPr kumimoji="1" lang="ja-JP" altLang="en-US" dirty="0"/>
              <a:t>メイン言語で記述できないものに使用可能</a:t>
            </a:r>
            <a:endParaRPr kumimoji="1" lang="en-US" altLang="ja-JP" dirty="0"/>
          </a:p>
          <a:p>
            <a:r>
              <a:rPr lang="ja-JP" altLang="en-US" dirty="0"/>
              <a:t>スマホアプリや</a:t>
            </a:r>
            <a:r>
              <a:rPr lang="en-US" altLang="ja-JP" dirty="0"/>
              <a:t>PC</a:t>
            </a:r>
            <a:r>
              <a:rPr lang="ja-JP" altLang="en-US" dirty="0"/>
              <a:t>ソフトに応用可能</a:t>
            </a:r>
            <a:endParaRPr lang="en-US" altLang="ja-JP" dirty="0"/>
          </a:p>
          <a:p>
            <a:r>
              <a:rPr kumimoji="1" lang="en-US" altLang="ja-JP" dirty="0"/>
              <a:t>IoT</a:t>
            </a:r>
            <a:r>
              <a:rPr kumimoji="1" lang="ja-JP" altLang="en-US" dirty="0"/>
              <a:t>デバイスの制御やモニタリングで有効</a:t>
            </a:r>
            <a:endParaRPr kumimoji="1" lang="en-US" altLang="ja-JP" dirty="0"/>
          </a:p>
          <a:p>
            <a:r>
              <a:rPr kumimoji="1" lang="en-US" altLang="ja-JP" dirty="0" err="1"/>
              <a:t>WebAPI</a:t>
            </a:r>
            <a:r>
              <a:rPr kumimoji="1" lang="ja-JP" altLang="en-US" dirty="0"/>
              <a:t>を利用する時は連想配列に変換する</a:t>
            </a:r>
            <a:endParaRPr kumimoji="1" lang="en-US" altLang="ja-JP" dirty="0"/>
          </a:p>
          <a:p>
            <a:r>
              <a:rPr lang="en-US" altLang="ja-JP" dirty="0"/>
              <a:t>XML</a:t>
            </a:r>
            <a:r>
              <a:rPr lang="ja-JP" altLang="en-US" dirty="0"/>
              <a:t>の場合は</a:t>
            </a:r>
            <a:r>
              <a:rPr lang="en-US" altLang="ja-JP" dirty="0" err="1"/>
              <a:t>xmltodict</a:t>
            </a:r>
            <a:r>
              <a:rPr lang="ja-JP" altLang="en-US" dirty="0"/>
              <a:t>で</a:t>
            </a:r>
            <a:r>
              <a:rPr lang="en-US" altLang="ja-JP" dirty="0"/>
              <a:t>JSON</a:t>
            </a:r>
            <a:r>
              <a:rPr lang="ja-JP" altLang="en-US" dirty="0"/>
              <a:t>の場合は</a:t>
            </a:r>
            <a:r>
              <a:rPr lang="en-US" altLang="ja-JP" dirty="0" err="1"/>
              <a:t>json</a:t>
            </a:r>
            <a:r>
              <a:rPr lang="ja-JP" altLang="en-US" dirty="0"/>
              <a:t>のライブラリ</a:t>
            </a:r>
            <a:endParaRPr lang="en-US" altLang="ja-JP" dirty="0"/>
          </a:p>
          <a:p>
            <a:r>
              <a:rPr kumimoji="1" lang="en-US" altLang="ja-JP" dirty="0" err="1"/>
              <a:t>WebAPI</a:t>
            </a:r>
            <a:r>
              <a:rPr kumimoji="1" lang="ja-JP" altLang="en-US" dirty="0"/>
              <a:t>を発信する場合は連想配列を変換する</a:t>
            </a:r>
            <a:endParaRPr kumimoji="1" lang="en-US" altLang="ja-JP" dirty="0"/>
          </a:p>
          <a:p>
            <a:r>
              <a:rPr kumimoji="1" lang="en-US" altLang="ja-JP" dirty="0"/>
              <a:t>XML</a:t>
            </a:r>
            <a:r>
              <a:rPr kumimoji="1" lang="ja-JP" altLang="en-US" dirty="0"/>
              <a:t>の場合は</a:t>
            </a:r>
            <a:r>
              <a:rPr kumimoji="1" lang="en-US" altLang="ja-JP" dirty="0" err="1"/>
              <a:t>dicttoxml</a:t>
            </a:r>
            <a:r>
              <a:rPr kumimoji="1" lang="ja-JP" altLang="en-US" dirty="0"/>
              <a:t>で</a:t>
            </a:r>
            <a:r>
              <a:rPr kumimoji="1" lang="en-US" altLang="ja-JP" dirty="0"/>
              <a:t>JSON</a:t>
            </a:r>
            <a:r>
              <a:rPr kumimoji="1" lang="ja-JP" altLang="en-US" dirty="0"/>
              <a:t>の場合は</a:t>
            </a:r>
            <a:r>
              <a:rPr kumimoji="1" lang="en-US" altLang="ja-JP" dirty="0"/>
              <a:t>flask</a:t>
            </a:r>
            <a:r>
              <a:rPr kumimoji="1" lang="ja-JP" altLang="en-US" dirty="0"/>
              <a:t>の</a:t>
            </a:r>
            <a:r>
              <a:rPr kumimoji="1" lang="en-US" altLang="ja-JP" dirty="0" err="1"/>
              <a:t>jsonify</a:t>
            </a:r>
            <a:endParaRPr kumimoji="1" lang="ja-JP" altLang="en-US" dirty="0"/>
          </a:p>
        </p:txBody>
      </p:sp>
    </p:spTree>
    <p:extLst>
      <p:ext uri="{BB962C8B-B14F-4D97-AF65-F5344CB8AC3E}">
        <p14:creationId xmlns:p14="http://schemas.microsoft.com/office/powerpoint/2010/main" val="37813742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2F6F97B-3421-88EC-2892-1F2637F315D2}"/>
              </a:ext>
            </a:extLst>
          </p:cNvPr>
          <p:cNvSpPr>
            <a:spLocks noGrp="1"/>
          </p:cNvSpPr>
          <p:nvPr>
            <p:ph type="title"/>
          </p:nvPr>
        </p:nvSpPr>
        <p:spPr/>
        <p:txBody>
          <a:bodyPr/>
          <a:lstStyle/>
          <a:p>
            <a:r>
              <a:rPr kumimoji="1" lang="en-US" altLang="ja-JP" dirty="0" err="1"/>
              <a:t>WebAPI</a:t>
            </a:r>
            <a:r>
              <a:rPr kumimoji="1" lang="ja-JP" altLang="en-US" dirty="0"/>
              <a:t>とは</a:t>
            </a:r>
          </a:p>
        </p:txBody>
      </p:sp>
      <p:sp>
        <p:nvSpPr>
          <p:cNvPr id="3" name="コンテンツ プレースホルダー 2">
            <a:extLst>
              <a:ext uri="{FF2B5EF4-FFF2-40B4-BE49-F238E27FC236}">
                <a16:creationId xmlns:a16="http://schemas.microsoft.com/office/drawing/2014/main" id="{5B2619CC-C29C-6B63-3816-111E3179EEF8}"/>
              </a:ext>
            </a:extLst>
          </p:cNvPr>
          <p:cNvSpPr>
            <a:spLocks noGrp="1"/>
          </p:cNvSpPr>
          <p:nvPr>
            <p:ph idx="1"/>
          </p:nvPr>
        </p:nvSpPr>
        <p:spPr/>
        <p:txBody>
          <a:bodyPr/>
          <a:lstStyle/>
          <a:p>
            <a:r>
              <a:rPr kumimoji="1" lang="ja-JP" altLang="en-US" dirty="0"/>
              <a:t>そもそもの意味</a:t>
            </a:r>
            <a:endParaRPr kumimoji="1" lang="en-US" altLang="ja-JP" dirty="0"/>
          </a:p>
          <a:p>
            <a:pPr marL="0" indent="0">
              <a:buNone/>
            </a:pPr>
            <a:r>
              <a:rPr kumimoji="1" lang="en-US" altLang="ja-JP" dirty="0"/>
              <a:t>Web</a:t>
            </a:r>
            <a:r>
              <a:rPr kumimoji="1" lang="ja-JP" altLang="en-US" dirty="0"/>
              <a:t>サイトに外部のサイトの提供する機能や情報を組み込んだり、アプリケーションソフトから</a:t>
            </a:r>
            <a:r>
              <a:rPr kumimoji="1" lang="en-US" altLang="ja-JP" dirty="0"/>
              <a:t>Web</a:t>
            </a:r>
            <a:r>
              <a:rPr kumimoji="1" lang="ja-JP" altLang="en-US" dirty="0"/>
              <a:t>上で公開されている機能や情報を利用する際などに用いられる。</a:t>
            </a:r>
            <a:endParaRPr kumimoji="1" lang="en-US" altLang="ja-JP" dirty="0"/>
          </a:p>
          <a:p>
            <a:pPr marL="0" indent="0">
              <a:buNone/>
            </a:pPr>
            <a:endParaRPr lang="en-US" altLang="ja-JP" dirty="0"/>
          </a:p>
          <a:p>
            <a:pPr marL="0" indent="0">
              <a:buNone/>
            </a:pPr>
            <a:r>
              <a:rPr kumimoji="1" lang="ja-JP" altLang="en-US" dirty="0"/>
              <a:t>送受信されるデータの形式は</a:t>
            </a:r>
            <a:r>
              <a:rPr kumimoji="1" lang="en-US" altLang="ja-JP" dirty="0"/>
              <a:t>API</a:t>
            </a:r>
            <a:r>
              <a:rPr kumimoji="1" lang="ja-JP" altLang="en-US" dirty="0"/>
              <a:t>によって様々だが、</a:t>
            </a:r>
            <a:r>
              <a:rPr kumimoji="1" lang="en-US" altLang="ja-JP" dirty="0"/>
              <a:t>Web</a:t>
            </a:r>
            <a:r>
              <a:rPr kumimoji="1" lang="ja-JP" altLang="en-US" dirty="0"/>
              <a:t>でよく用いられる</a:t>
            </a:r>
            <a:r>
              <a:rPr kumimoji="1" lang="en-US" altLang="ja-JP" dirty="0"/>
              <a:t>XML</a:t>
            </a:r>
            <a:r>
              <a:rPr kumimoji="1" lang="ja-JP" altLang="en-US" dirty="0"/>
              <a:t>や</a:t>
            </a:r>
            <a:r>
              <a:rPr kumimoji="1" lang="en-US" altLang="ja-JP" dirty="0"/>
              <a:t>HTML</a:t>
            </a:r>
            <a:r>
              <a:rPr kumimoji="1" lang="ja-JP" altLang="en-US" dirty="0"/>
              <a:t>、</a:t>
            </a:r>
            <a:r>
              <a:rPr kumimoji="1" lang="en-US" altLang="ja-JP" dirty="0"/>
              <a:t>JSON</a:t>
            </a:r>
            <a:r>
              <a:rPr kumimoji="1" lang="ja-JP" altLang="en-US" dirty="0"/>
              <a:t>、単純なテキスト形式や</a:t>
            </a:r>
            <a:r>
              <a:rPr kumimoji="1" lang="en-US" altLang="ja-JP" dirty="0"/>
              <a:t>CSV</a:t>
            </a:r>
            <a:r>
              <a:rPr kumimoji="1" lang="ja-JP" altLang="en-US" dirty="0"/>
              <a:t>形式、各種の画像ファイル形式などが用いられることが多い。</a:t>
            </a:r>
          </a:p>
        </p:txBody>
      </p:sp>
      <p:sp>
        <p:nvSpPr>
          <p:cNvPr id="4" name="テキスト ボックス 3">
            <a:extLst>
              <a:ext uri="{FF2B5EF4-FFF2-40B4-BE49-F238E27FC236}">
                <a16:creationId xmlns:a16="http://schemas.microsoft.com/office/drawing/2014/main" id="{95E6FC2A-2487-D8BE-EC42-E0C5717D6E33}"/>
              </a:ext>
            </a:extLst>
          </p:cNvPr>
          <p:cNvSpPr txBox="1"/>
          <p:nvPr/>
        </p:nvSpPr>
        <p:spPr>
          <a:xfrm>
            <a:off x="6632714" y="6308209"/>
            <a:ext cx="4721086" cy="369332"/>
          </a:xfrm>
          <a:prstGeom prst="rect">
            <a:avLst/>
          </a:prstGeom>
          <a:noFill/>
        </p:spPr>
        <p:txBody>
          <a:bodyPr wrap="square">
            <a:spAutoFit/>
          </a:bodyPr>
          <a:lstStyle/>
          <a:p>
            <a:r>
              <a:rPr lang="ja-JP" altLang="en-US" dirty="0"/>
              <a:t>出典：https://e-words.jp/w/Web_API.html</a:t>
            </a:r>
          </a:p>
        </p:txBody>
      </p:sp>
    </p:spTree>
    <p:extLst>
      <p:ext uri="{BB962C8B-B14F-4D97-AF65-F5344CB8AC3E}">
        <p14:creationId xmlns:p14="http://schemas.microsoft.com/office/powerpoint/2010/main" val="2716991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1ED6680-292F-2969-35B3-2AFD38274DC3}"/>
              </a:ext>
            </a:extLst>
          </p:cNvPr>
          <p:cNvSpPr>
            <a:spLocks noGrp="1"/>
          </p:cNvSpPr>
          <p:nvPr>
            <p:ph type="title"/>
          </p:nvPr>
        </p:nvSpPr>
        <p:spPr/>
        <p:txBody>
          <a:bodyPr/>
          <a:lstStyle/>
          <a:p>
            <a:r>
              <a:rPr kumimoji="1" lang="en-US" altLang="ja-JP" dirty="0" err="1"/>
              <a:t>WebAPI</a:t>
            </a:r>
            <a:r>
              <a:rPr kumimoji="1" lang="ja-JP" altLang="en-US" dirty="0"/>
              <a:t>とは</a:t>
            </a:r>
          </a:p>
        </p:txBody>
      </p:sp>
      <p:sp>
        <p:nvSpPr>
          <p:cNvPr id="3" name="コンテンツ プレースホルダー 2">
            <a:extLst>
              <a:ext uri="{FF2B5EF4-FFF2-40B4-BE49-F238E27FC236}">
                <a16:creationId xmlns:a16="http://schemas.microsoft.com/office/drawing/2014/main" id="{90BD5D48-4897-7B03-3CCB-88311CDFFBA5}"/>
              </a:ext>
            </a:extLst>
          </p:cNvPr>
          <p:cNvSpPr>
            <a:spLocks noGrp="1"/>
          </p:cNvSpPr>
          <p:nvPr>
            <p:ph idx="1"/>
          </p:nvPr>
        </p:nvSpPr>
        <p:spPr>
          <a:xfrm>
            <a:off x="838199" y="1825625"/>
            <a:ext cx="10651435" cy="4351338"/>
          </a:xfrm>
        </p:spPr>
        <p:txBody>
          <a:bodyPr/>
          <a:lstStyle/>
          <a:p>
            <a:r>
              <a:rPr kumimoji="1" lang="ja-JP" altLang="en-US" dirty="0"/>
              <a:t>簡単に言うと</a:t>
            </a:r>
            <a:endParaRPr kumimoji="1" lang="en-US" altLang="ja-JP" dirty="0"/>
          </a:p>
          <a:p>
            <a:pPr marL="0" indent="0">
              <a:buNone/>
            </a:pPr>
            <a:r>
              <a:rPr lang="ja-JP" altLang="en-US" dirty="0"/>
              <a:t>外部のから機能や情報を使用するために「</a:t>
            </a:r>
            <a:r>
              <a:rPr lang="en-US" altLang="ja-JP" dirty="0"/>
              <a:t>JSON</a:t>
            </a:r>
            <a:r>
              <a:rPr lang="ja-JP" altLang="en-US" dirty="0"/>
              <a:t>」や「</a:t>
            </a:r>
            <a:r>
              <a:rPr lang="en-US" altLang="ja-JP" dirty="0"/>
              <a:t>XML</a:t>
            </a:r>
            <a:r>
              <a:rPr lang="ja-JP" altLang="en-US" dirty="0"/>
              <a:t>」などで提供されるデータ。</a:t>
            </a:r>
            <a:endParaRPr lang="en-US" altLang="ja-JP" dirty="0"/>
          </a:p>
          <a:p>
            <a:pPr marL="0" indent="0">
              <a:buNone/>
            </a:pPr>
            <a:endParaRPr lang="en-US" altLang="ja-JP" dirty="0"/>
          </a:p>
          <a:p>
            <a:pPr marL="0" indent="0">
              <a:buNone/>
            </a:pPr>
            <a:r>
              <a:rPr lang="en-US" altLang="ja-JP" dirty="0"/>
              <a:t>HTML</a:t>
            </a:r>
            <a:r>
              <a:rPr lang="ja-JP" altLang="en-US" dirty="0"/>
              <a:t>が人が読むデータに対して</a:t>
            </a:r>
            <a:r>
              <a:rPr lang="en-US" altLang="ja-JP" dirty="0"/>
              <a:t>JSON</a:t>
            </a:r>
            <a:r>
              <a:rPr lang="ja-JP" altLang="en-US" dirty="0"/>
              <a:t>や</a:t>
            </a:r>
            <a:r>
              <a:rPr lang="en-US" altLang="ja-JP" dirty="0"/>
              <a:t>XML</a:t>
            </a:r>
            <a:r>
              <a:rPr lang="ja-JP" altLang="en-US" dirty="0"/>
              <a:t>はプログラムが読むもの</a:t>
            </a:r>
            <a:endParaRPr lang="en-US" altLang="ja-JP" dirty="0"/>
          </a:p>
          <a:p>
            <a:pPr marL="0" indent="0">
              <a:buNone/>
            </a:pPr>
            <a:endParaRPr kumimoji="1" lang="en-US" altLang="ja-JP" dirty="0"/>
          </a:p>
          <a:p>
            <a:pPr marL="0" indent="0">
              <a:buNone/>
            </a:pPr>
            <a:r>
              <a:rPr lang="ja-JP" altLang="en-US" dirty="0"/>
              <a:t>自分のサービスとして実装せずとも外部のサイトの機能や検索結果を使うことができる。</a:t>
            </a:r>
            <a:endParaRPr lang="en-US" altLang="ja-JP" dirty="0"/>
          </a:p>
        </p:txBody>
      </p:sp>
    </p:spTree>
    <p:extLst>
      <p:ext uri="{BB962C8B-B14F-4D97-AF65-F5344CB8AC3E}">
        <p14:creationId xmlns:p14="http://schemas.microsoft.com/office/powerpoint/2010/main" val="33993380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EBFE27C-43E8-5531-AF3C-6332A9E9BA1E}"/>
              </a:ext>
            </a:extLst>
          </p:cNvPr>
          <p:cNvSpPr>
            <a:spLocks noGrp="1"/>
          </p:cNvSpPr>
          <p:nvPr>
            <p:ph type="title"/>
          </p:nvPr>
        </p:nvSpPr>
        <p:spPr/>
        <p:txBody>
          <a:bodyPr/>
          <a:lstStyle/>
          <a:p>
            <a:r>
              <a:rPr kumimoji="1" lang="en-US" altLang="ja-JP" dirty="0" err="1"/>
              <a:t>WebAPI</a:t>
            </a:r>
            <a:r>
              <a:rPr kumimoji="1" lang="ja-JP" altLang="en-US" dirty="0"/>
              <a:t>の例</a:t>
            </a:r>
          </a:p>
        </p:txBody>
      </p:sp>
      <p:sp>
        <p:nvSpPr>
          <p:cNvPr id="3" name="コンテンツ プレースホルダー 2">
            <a:extLst>
              <a:ext uri="{FF2B5EF4-FFF2-40B4-BE49-F238E27FC236}">
                <a16:creationId xmlns:a16="http://schemas.microsoft.com/office/drawing/2014/main" id="{2641C264-E5D7-6680-6E10-01DF6730C803}"/>
              </a:ext>
            </a:extLst>
          </p:cNvPr>
          <p:cNvSpPr>
            <a:spLocks noGrp="1"/>
          </p:cNvSpPr>
          <p:nvPr>
            <p:ph idx="1"/>
          </p:nvPr>
        </p:nvSpPr>
        <p:spPr>
          <a:xfrm>
            <a:off x="838200" y="1825625"/>
            <a:ext cx="5689821" cy="4351338"/>
          </a:xfrm>
        </p:spPr>
        <p:txBody>
          <a:bodyPr>
            <a:normAutofit/>
          </a:bodyPr>
          <a:lstStyle/>
          <a:p>
            <a:r>
              <a:rPr lang="en-US" altLang="ja-JP" dirty="0"/>
              <a:t>JSON</a:t>
            </a:r>
          </a:p>
          <a:p>
            <a:pPr marL="0" indent="0">
              <a:buNone/>
            </a:pPr>
            <a:r>
              <a:rPr kumimoji="1" lang="en-US" altLang="ja-JP" dirty="0"/>
              <a:t>JavaScript</a:t>
            </a:r>
            <a:r>
              <a:rPr kumimoji="1" lang="ja-JP" altLang="en-US" dirty="0"/>
              <a:t>におけるオブジェクトの表記法を応用したテキスト</a:t>
            </a:r>
            <a:r>
              <a:rPr kumimoji="1" lang="en-US" altLang="ja-JP" dirty="0"/>
              <a:t>(</a:t>
            </a:r>
            <a:r>
              <a:rPr kumimoji="1" lang="ja-JP" altLang="en-US" dirty="0"/>
              <a:t>文字</a:t>
            </a:r>
            <a:r>
              <a:rPr lang="en-US" altLang="ja-JP" dirty="0"/>
              <a:t>)</a:t>
            </a:r>
            <a:r>
              <a:rPr kumimoji="1" lang="ja-JP" altLang="en-US" dirty="0"/>
              <a:t>ベースのデータ形式。</a:t>
            </a:r>
            <a:endParaRPr kumimoji="1" lang="en-US" altLang="ja-JP" dirty="0"/>
          </a:p>
          <a:p>
            <a:pPr marL="0" indent="0">
              <a:buNone/>
            </a:pPr>
            <a:endParaRPr lang="en-US" altLang="ja-JP" dirty="0"/>
          </a:p>
          <a:p>
            <a:pPr marL="0" indent="0">
              <a:buNone/>
            </a:pPr>
            <a:r>
              <a:rPr kumimoji="1" lang="ja-JP" altLang="en-US" dirty="0"/>
              <a:t>他のプログラミング言語では連想配列、ハッシュ、マップ、辞書</a:t>
            </a:r>
            <a:r>
              <a:rPr kumimoji="1" lang="en-US" altLang="ja-JP" dirty="0"/>
              <a:t>(</a:t>
            </a:r>
            <a:r>
              <a:rPr kumimoji="1" lang="ja-JP" altLang="en-US" dirty="0"/>
              <a:t>ディクショナリ</a:t>
            </a:r>
            <a:r>
              <a:rPr lang="en-US" altLang="ja-JP" dirty="0"/>
              <a:t>)</a:t>
            </a:r>
            <a:r>
              <a:rPr kumimoji="1" lang="ja-JP" altLang="en-US" dirty="0"/>
              <a:t>などと呼ばれるものに近い。</a:t>
            </a:r>
          </a:p>
        </p:txBody>
      </p:sp>
      <p:pic>
        <p:nvPicPr>
          <p:cNvPr id="5" name="図 4">
            <a:extLst>
              <a:ext uri="{FF2B5EF4-FFF2-40B4-BE49-F238E27FC236}">
                <a16:creationId xmlns:a16="http://schemas.microsoft.com/office/drawing/2014/main" id="{58A365F5-239A-306C-37E7-5D0B5FDC1415}"/>
              </a:ext>
            </a:extLst>
          </p:cNvPr>
          <p:cNvPicPr>
            <a:picLocks noChangeAspect="1"/>
          </p:cNvPicPr>
          <p:nvPr/>
        </p:nvPicPr>
        <p:blipFill>
          <a:blip r:embed="rId3"/>
          <a:stretch>
            <a:fillRect/>
          </a:stretch>
        </p:blipFill>
        <p:spPr>
          <a:xfrm>
            <a:off x="7376719" y="1923242"/>
            <a:ext cx="3935896" cy="3742327"/>
          </a:xfrm>
          <a:prstGeom prst="rect">
            <a:avLst/>
          </a:prstGeom>
        </p:spPr>
      </p:pic>
      <p:sp>
        <p:nvSpPr>
          <p:cNvPr id="7" name="テキスト ボックス 6">
            <a:extLst>
              <a:ext uri="{FF2B5EF4-FFF2-40B4-BE49-F238E27FC236}">
                <a16:creationId xmlns:a16="http://schemas.microsoft.com/office/drawing/2014/main" id="{238CCE9F-A46B-CF45-28D2-16E533C47435}"/>
              </a:ext>
            </a:extLst>
          </p:cNvPr>
          <p:cNvSpPr txBox="1"/>
          <p:nvPr/>
        </p:nvSpPr>
        <p:spPr>
          <a:xfrm>
            <a:off x="7164125" y="5665569"/>
            <a:ext cx="4361085" cy="923330"/>
          </a:xfrm>
          <a:prstGeom prst="rect">
            <a:avLst/>
          </a:prstGeom>
          <a:noFill/>
        </p:spPr>
        <p:txBody>
          <a:bodyPr wrap="square">
            <a:spAutoFit/>
          </a:bodyPr>
          <a:lstStyle/>
          <a:p>
            <a:r>
              <a:rPr lang="ja-JP" altLang="en-US" dirty="0"/>
              <a:t>https://geoapi.heartrails.com/api/json?method=searchByPostal&amp;postal=1000001</a:t>
            </a:r>
          </a:p>
        </p:txBody>
      </p:sp>
      <p:sp>
        <p:nvSpPr>
          <p:cNvPr id="9" name="テキスト ボックス 8">
            <a:extLst>
              <a:ext uri="{FF2B5EF4-FFF2-40B4-BE49-F238E27FC236}">
                <a16:creationId xmlns:a16="http://schemas.microsoft.com/office/drawing/2014/main" id="{0BA1EB6E-A63A-5767-F5BB-89ECB0727FB4}"/>
              </a:ext>
            </a:extLst>
          </p:cNvPr>
          <p:cNvSpPr txBox="1"/>
          <p:nvPr/>
        </p:nvSpPr>
        <p:spPr>
          <a:xfrm>
            <a:off x="1502567" y="6051981"/>
            <a:ext cx="4361085" cy="369332"/>
          </a:xfrm>
          <a:prstGeom prst="rect">
            <a:avLst/>
          </a:prstGeom>
          <a:noFill/>
        </p:spPr>
        <p:txBody>
          <a:bodyPr wrap="square">
            <a:spAutoFit/>
          </a:bodyPr>
          <a:lstStyle/>
          <a:p>
            <a:r>
              <a:rPr lang="ja-JP" altLang="en-US" dirty="0"/>
              <a:t>出典：https://e-words.jp/w/JSON.html</a:t>
            </a:r>
          </a:p>
        </p:txBody>
      </p:sp>
    </p:spTree>
    <p:extLst>
      <p:ext uri="{BB962C8B-B14F-4D97-AF65-F5344CB8AC3E}">
        <p14:creationId xmlns:p14="http://schemas.microsoft.com/office/powerpoint/2010/main" val="14409603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E0BEA5D-0A41-DFB1-5990-464B7BF32C21}"/>
              </a:ext>
            </a:extLst>
          </p:cNvPr>
          <p:cNvSpPr>
            <a:spLocks noGrp="1"/>
          </p:cNvSpPr>
          <p:nvPr>
            <p:ph type="title"/>
          </p:nvPr>
        </p:nvSpPr>
        <p:spPr/>
        <p:txBody>
          <a:bodyPr/>
          <a:lstStyle/>
          <a:p>
            <a:r>
              <a:rPr kumimoji="1" lang="en-US" altLang="ja-JP" dirty="0" err="1"/>
              <a:t>WebAPI</a:t>
            </a:r>
            <a:r>
              <a:rPr kumimoji="1" lang="ja-JP" altLang="en-US" dirty="0"/>
              <a:t>の例</a:t>
            </a:r>
          </a:p>
        </p:txBody>
      </p:sp>
      <p:sp>
        <p:nvSpPr>
          <p:cNvPr id="3" name="コンテンツ プレースホルダー 2">
            <a:extLst>
              <a:ext uri="{FF2B5EF4-FFF2-40B4-BE49-F238E27FC236}">
                <a16:creationId xmlns:a16="http://schemas.microsoft.com/office/drawing/2014/main" id="{B7F00FC1-F056-226C-A476-120FB8690616}"/>
              </a:ext>
            </a:extLst>
          </p:cNvPr>
          <p:cNvSpPr>
            <a:spLocks noGrp="1"/>
          </p:cNvSpPr>
          <p:nvPr>
            <p:ph idx="1"/>
          </p:nvPr>
        </p:nvSpPr>
        <p:spPr>
          <a:xfrm>
            <a:off x="838200" y="1825625"/>
            <a:ext cx="4958301" cy="4351338"/>
          </a:xfrm>
        </p:spPr>
        <p:txBody>
          <a:bodyPr/>
          <a:lstStyle/>
          <a:p>
            <a:r>
              <a:rPr kumimoji="1" lang="en-US" altLang="ja-JP" dirty="0"/>
              <a:t>XML</a:t>
            </a:r>
          </a:p>
          <a:p>
            <a:pPr marL="0" indent="0">
              <a:buNone/>
            </a:pPr>
            <a:r>
              <a:rPr kumimoji="1" lang="ja-JP" altLang="en-US" dirty="0"/>
              <a:t>文書やデータの意味や構造を記述するためのマークアップ言語の一つ。</a:t>
            </a:r>
            <a:endParaRPr kumimoji="1" lang="en-US" altLang="ja-JP" dirty="0"/>
          </a:p>
          <a:p>
            <a:pPr marL="0" indent="0">
              <a:buNone/>
            </a:pPr>
            <a:endParaRPr lang="en-US" altLang="ja-JP" dirty="0"/>
          </a:p>
          <a:p>
            <a:pPr marL="0" indent="0">
              <a:buNone/>
            </a:pPr>
            <a:r>
              <a:rPr kumimoji="1" lang="en-US" altLang="ja-JP" dirty="0"/>
              <a:t>XML</a:t>
            </a:r>
            <a:r>
              <a:rPr kumimoji="1" lang="ja-JP" altLang="en-US" dirty="0"/>
              <a:t>はユーザが独自のタグを指定できることから、マークアップ言語を作成するためのメタ言語とも言われる。</a:t>
            </a:r>
          </a:p>
        </p:txBody>
      </p:sp>
      <p:pic>
        <p:nvPicPr>
          <p:cNvPr id="5" name="図 4">
            <a:extLst>
              <a:ext uri="{FF2B5EF4-FFF2-40B4-BE49-F238E27FC236}">
                <a16:creationId xmlns:a16="http://schemas.microsoft.com/office/drawing/2014/main" id="{3641501F-2AE9-EDF6-8BC0-E83D6132FCB8}"/>
              </a:ext>
            </a:extLst>
          </p:cNvPr>
          <p:cNvPicPr>
            <a:picLocks noChangeAspect="1"/>
          </p:cNvPicPr>
          <p:nvPr/>
        </p:nvPicPr>
        <p:blipFill>
          <a:blip r:embed="rId3"/>
          <a:stretch>
            <a:fillRect/>
          </a:stretch>
        </p:blipFill>
        <p:spPr>
          <a:xfrm>
            <a:off x="6395501" y="1929227"/>
            <a:ext cx="4714866" cy="3827517"/>
          </a:xfrm>
          <a:prstGeom prst="rect">
            <a:avLst/>
          </a:prstGeom>
        </p:spPr>
      </p:pic>
      <p:sp>
        <p:nvSpPr>
          <p:cNvPr id="7" name="テキスト ボックス 6">
            <a:extLst>
              <a:ext uri="{FF2B5EF4-FFF2-40B4-BE49-F238E27FC236}">
                <a16:creationId xmlns:a16="http://schemas.microsoft.com/office/drawing/2014/main" id="{1172107C-907D-297C-3AFE-BD18E64917CF}"/>
              </a:ext>
            </a:extLst>
          </p:cNvPr>
          <p:cNvSpPr txBox="1"/>
          <p:nvPr/>
        </p:nvSpPr>
        <p:spPr>
          <a:xfrm>
            <a:off x="6395501" y="5995283"/>
            <a:ext cx="4714866" cy="646331"/>
          </a:xfrm>
          <a:prstGeom prst="rect">
            <a:avLst/>
          </a:prstGeom>
          <a:noFill/>
        </p:spPr>
        <p:txBody>
          <a:bodyPr wrap="square">
            <a:spAutoFit/>
          </a:bodyPr>
          <a:lstStyle/>
          <a:p>
            <a:r>
              <a:rPr lang="ja-JP" altLang="en-US" dirty="0"/>
              <a:t>https://geoapi.heartrails.com/api/xml?method=searchByPostal&amp;postal=1000001</a:t>
            </a:r>
          </a:p>
        </p:txBody>
      </p:sp>
      <p:sp>
        <p:nvSpPr>
          <p:cNvPr id="9" name="テキスト ボックス 8">
            <a:extLst>
              <a:ext uri="{FF2B5EF4-FFF2-40B4-BE49-F238E27FC236}">
                <a16:creationId xmlns:a16="http://schemas.microsoft.com/office/drawing/2014/main" id="{B5853397-5E34-360C-D68C-CEFCE9FEA081}"/>
              </a:ext>
            </a:extLst>
          </p:cNvPr>
          <p:cNvSpPr txBox="1"/>
          <p:nvPr/>
        </p:nvSpPr>
        <p:spPr>
          <a:xfrm>
            <a:off x="1122459" y="5995283"/>
            <a:ext cx="4389782" cy="369332"/>
          </a:xfrm>
          <a:prstGeom prst="rect">
            <a:avLst/>
          </a:prstGeom>
          <a:noFill/>
        </p:spPr>
        <p:txBody>
          <a:bodyPr wrap="square">
            <a:spAutoFit/>
          </a:bodyPr>
          <a:lstStyle/>
          <a:p>
            <a:r>
              <a:rPr lang="ja-JP" altLang="en-US" dirty="0"/>
              <a:t>出典：https://e-words.jp/w/XML.html</a:t>
            </a:r>
          </a:p>
        </p:txBody>
      </p:sp>
    </p:spTree>
    <p:extLst>
      <p:ext uri="{BB962C8B-B14F-4D97-AF65-F5344CB8AC3E}">
        <p14:creationId xmlns:p14="http://schemas.microsoft.com/office/powerpoint/2010/main" val="18792480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11B72A-9322-89DD-C288-A09623C1B3E3}"/>
              </a:ext>
            </a:extLst>
          </p:cNvPr>
          <p:cNvSpPr>
            <a:spLocks noGrp="1"/>
          </p:cNvSpPr>
          <p:nvPr>
            <p:ph type="title"/>
          </p:nvPr>
        </p:nvSpPr>
        <p:spPr/>
        <p:txBody>
          <a:bodyPr/>
          <a:lstStyle/>
          <a:p>
            <a:r>
              <a:rPr kumimoji="1" lang="en-US" altLang="ja-JP" dirty="0" err="1"/>
              <a:t>WebAPI</a:t>
            </a:r>
            <a:r>
              <a:rPr kumimoji="1" lang="ja-JP" altLang="en-US" dirty="0"/>
              <a:t>の例</a:t>
            </a:r>
          </a:p>
        </p:txBody>
      </p:sp>
      <p:sp>
        <p:nvSpPr>
          <p:cNvPr id="3" name="コンテンツ プレースホルダー 2">
            <a:extLst>
              <a:ext uri="{FF2B5EF4-FFF2-40B4-BE49-F238E27FC236}">
                <a16:creationId xmlns:a16="http://schemas.microsoft.com/office/drawing/2014/main" id="{457B9708-42CD-5B72-571C-55EB6672CEE6}"/>
              </a:ext>
            </a:extLst>
          </p:cNvPr>
          <p:cNvSpPr>
            <a:spLocks noGrp="1"/>
          </p:cNvSpPr>
          <p:nvPr>
            <p:ph idx="1"/>
          </p:nvPr>
        </p:nvSpPr>
        <p:spPr/>
        <p:txBody>
          <a:bodyPr/>
          <a:lstStyle/>
          <a:p>
            <a:r>
              <a:rPr kumimoji="1" lang="ja-JP" altLang="en-US" dirty="0"/>
              <a:t>利用例</a:t>
            </a:r>
            <a:endParaRPr kumimoji="1" lang="en-US" altLang="ja-JP" dirty="0"/>
          </a:p>
          <a:p>
            <a:pPr marL="514350" indent="-514350">
              <a:buFont typeface="+mj-ea"/>
              <a:buAutoNum type="circleNumDbPlain"/>
            </a:pPr>
            <a:r>
              <a:rPr lang="ja-JP" altLang="en-US" dirty="0"/>
              <a:t>外部からデータを利用する場合</a:t>
            </a:r>
            <a:endParaRPr lang="en-US" altLang="ja-JP" dirty="0"/>
          </a:p>
          <a:p>
            <a:pPr marL="514350" indent="-514350">
              <a:buFont typeface="+mj-ea"/>
              <a:buAutoNum type="circleNumDbPlain"/>
            </a:pPr>
            <a:r>
              <a:rPr lang="ja-JP" altLang="en-US" dirty="0"/>
              <a:t>メインの記述言語でできない処理を違う言語で行う場合</a:t>
            </a:r>
            <a:endParaRPr lang="en-US" altLang="ja-JP" dirty="0"/>
          </a:p>
          <a:p>
            <a:pPr marL="514350" indent="-514350">
              <a:buFont typeface="+mj-ea"/>
              <a:buAutoNum type="circleNumDbPlain"/>
            </a:pPr>
            <a:r>
              <a:rPr kumimoji="1" lang="ja-JP" altLang="en-US" dirty="0"/>
              <a:t>スマホアプリや</a:t>
            </a:r>
            <a:r>
              <a:rPr kumimoji="1" lang="en-US" altLang="ja-JP" dirty="0"/>
              <a:t>PC</a:t>
            </a:r>
            <a:r>
              <a:rPr kumimoji="1" lang="ja-JP" altLang="en-US" dirty="0"/>
              <a:t>ソフトなどでデータ取得と制御</a:t>
            </a:r>
            <a:endParaRPr kumimoji="1" lang="en-US" altLang="ja-JP" dirty="0"/>
          </a:p>
          <a:p>
            <a:pPr marL="514350" indent="-514350">
              <a:buFont typeface="+mj-ea"/>
              <a:buAutoNum type="circleNumDbPlain"/>
            </a:pPr>
            <a:r>
              <a:rPr lang="en-US" altLang="ja-JP" dirty="0"/>
              <a:t>IoT</a:t>
            </a:r>
            <a:r>
              <a:rPr lang="ja-JP" altLang="en-US" dirty="0"/>
              <a:t>デバイスのセンサデータの発信</a:t>
            </a:r>
            <a:endParaRPr lang="en-US" altLang="ja-JP" dirty="0"/>
          </a:p>
          <a:p>
            <a:pPr marL="514350" indent="-514350">
              <a:buFont typeface="+mj-ea"/>
              <a:buAutoNum type="circleNumDbPlain"/>
            </a:pPr>
            <a:r>
              <a:rPr kumimoji="1" lang="en-US" altLang="ja-JP" dirty="0"/>
              <a:t>IoT</a:t>
            </a:r>
            <a:r>
              <a:rPr kumimoji="1" lang="ja-JP" altLang="en-US" dirty="0"/>
              <a:t>デバイスのアクチュエータの制御</a:t>
            </a:r>
          </a:p>
        </p:txBody>
      </p:sp>
    </p:spTree>
    <p:extLst>
      <p:ext uri="{BB962C8B-B14F-4D97-AF65-F5344CB8AC3E}">
        <p14:creationId xmlns:p14="http://schemas.microsoft.com/office/powerpoint/2010/main" val="15017292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2FC21B8-C3F6-C757-5AA9-56CBCB1E4750}"/>
              </a:ext>
            </a:extLst>
          </p:cNvPr>
          <p:cNvSpPr>
            <a:spLocks noGrp="1"/>
          </p:cNvSpPr>
          <p:nvPr>
            <p:ph type="title"/>
          </p:nvPr>
        </p:nvSpPr>
        <p:spPr/>
        <p:txBody>
          <a:bodyPr/>
          <a:lstStyle/>
          <a:p>
            <a:r>
              <a:rPr kumimoji="1" lang="ja-JP" altLang="en-US" dirty="0"/>
              <a:t>外部サイトの</a:t>
            </a:r>
            <a:r>
              <a:rPr kumimoji="1" lang="en-US" altLang="ja-JP" dirty="0" err="1"/>
              <a:t>WebAPI</a:t>
            </a:r>
            <a:r>
              <a:rPr lang="ja-JP" altLang="en-US" dirty="0"/>
              <a:t>を</a:t>
            </a:r>
            <a:r>
              <a:rPr kumimoji="1" lang="ja-JP" altLang="en-US" dirty="0"/>
              <a:t>利用</a:t>
            </a:r>
          </a:p>
        </p:txBody>
      </p:sp>
      <p:sp>
        <p:nvSpPr>
          <p:cNvPr id="3" name="コンテンツ プレースホルダー 2">
            <a:extLst>
              <a:ext uri="{FF2B5EF4-FFF2-40B4-BE49-F238E27FC236}">
                <a16:creationId xmlns:a16="http://schemas.microsoft.com/office/drawing/2014/main" id="{41B61BD3-B7A5-6D07-48F6-D3AE7DDC06FD}"/>
              </a:ext>
            </a:extLst>
          </p:cNvPr>
          <p:cNvSpPr>
            <a:spLocks noGrp="1"/>
          </p:cNvSpPr>
          <p:nvPr>
            <p:ph idx="1"/>
          </p:nvPr>
        </p:nvSpPr>
        <p:spPr/>
        <p:txBody>
          <a:bodyPr/>
          <a:lstStyle/>
          <a:p>
            <a:r>
              <a:rPr kumimoji="1" lang="ja-JP" altLang="en-US" dirty="0"/>
              <a:t>手順</a:t>
            </a:r>
            <a:endParaRPr kumimoji="1" lang="en-US" altLang="ja-JP" dirty="0"/>
          </a:p>
          <a:p>
            <a:pPr marL="514350" indent="-514350">
              <a:buFont typeface="+mj-ea"/>
              <a:buAutoNum type="circleNumDbPlain"/>
            </a:pPr>
            <a:r>
              <a:rPr lang="ja-JP" altLang="en-US" dirty="0"/>
              <a:t>利用するサイトに</a:t>
            </a:r>
            <a:r>
              <a:rPr lang="en-US" altLang="ja-JP" dirty="0"/>
              <a:t>URL</a:t>
            </a:r>
            <a:r>
              <a:rPr lang="ja-JP" altLang="en-US" dirty="0"/>
              <a:t>とパラメータを用いてリクエスト送信</a:t>
            </a:r>
            <a:endParaRPr lang="en-US" altLang="ja-JP" dirty="0"/>
          </a:p>
          <a:p>
            <a:pPr marL="514350" indent="-514350">
              <a:buFont typeface="+mj-ea"/>
              <a:buAutoNum type="circleNumDbPlain"/>
            </a:pPr>
            <a:r>
              <a:rPr kumimoji="1" lang="ja-JP" altLang="en-US" dirty="0"/>
              <a:t>レスポンスを受信</a:t>
            </a:r>
            <a:endParaRPr kumimoji="1" lang="en-US" altLang="ja-JP" dirty="0"/>
          </a:p>
          <a:p>
            <a:pPr marL="514350" indent="-514350">
              <a:buFont typeface="+mj-ea"/>
              <a:buAutoNum type="circleNumDbPlain"/>
            </a:pPr>
            <a:r>
              <a:rPr lang="ja-JP" altLang="en-US" dirty="0"/>
              <a:t>プログラムで利用できる形に変換</a:t>
            </a:r>
            <a:endParaRPr lang="en-US" altLang="ja-JP" dirty="0"/>
          </a:p>
          <a:p>
            <a:pPr marL="514350" indent="-514350">
              <a:buFont typeface="+mj-ea"/>
              <a:buAutoNum type="circleNumDbPlain"/>
            </a:pPr>
            <a:r>
              <a:rPr kumimoji="1" lang="ja-JP" altLang="en-US" dirty="0"/>
              <a:t>利用するデータを抽出</a:t>
            </a:r>
          </a:p>
        </p:txBody>
      </p:sp>
    </p:spTree>
    <p:extLst>
      <p:ext uri="{BB962C8B-B14F-4D97-AF65-F5344CB8AC3E}">
        <p14:creationId xmlns:p14="http://schemas.microsoft.com/office/powerpoint/2010/main" val="1118607128"/>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2016</TotalTime>
  <Words>3636</Words>
  <Application>Microsoft Office PowerPoint</Application>
  <PresentationFormat>ワイド画面</PresentationFormat>
  <Paragraphs>260</Paragraphs>
  <Slides>35</Slides>
  <Notes>35</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35</vt:i4>
      </vt:variant>
    </vt:vector>
  </HeadingPairs>
  <TitlesOfParts>
    <vt:vector size="39" baseType="lpstr">
      <vt:lpstr>游ゴシック</vt:lpstr>
      <vt:lpstr>游ゴシック Light</vt:lpstr>
      <vt:lpstr>Arial</vt:lpstr>
      <vt:lpstr>Office テーマ</vt:lpstr>
      <vt:lpstr>第07回 WebAPI ～外部データの利用～</vt:lpstr>
      <vt:lpstr>内容</vt:lpstr>
      <vt:lpstr>WebAPIとは</vt:lpstr>
      <vt:lpstr>WebAPIとは</vt:lpstr>
      <vt:lpstr>WebAPIとは</vt:lpstr>
      <vt:lpstr>WebAPIの例</vt:lpstr>
      <vt:lpstr>WebAPIの例</vt:lpstr>
      <vt:lpstr>WebAPIの例</vt:lpstr>
      <vt:lpstr>外部サイトのWebAPIを利用</vt:lpstr>
      <vt:lpstr>外部サイトのWebAPIを利用</vt:lpstr>
      <vt:lpstr>外部サイトのWebAPIを利用</vt:lpstr>
      <vt:lpstr>外部サイトのWebAPIを利用</vt:lpstr>
      <vt:lpstr>外部サイトのWebAPIを利用</vt:lpstr>
      <vt:lpstr>外部サイトのWebAPIを利用</vt:lpstr>
      <vt:lpstr>外部サイトのWebAPIを利用</vt:lpstr>
      <vt:lpstr>外部サイトのWebAPIを利用</vt:lpstr>
      <vt:lpstr>外部サイトのWebAPIを利用</vt:lpstr>
      <vt:lpstr>外部サイトのWebAPIの利用</vt:lpstr>
      <vt:lpstr>外部サイトのWebAPIの利用</vt:lpstr>
      <vt:lpstr>外部サイトのWebAPIの利用</vt:lpstr>
      <vt:lpstr>WebAPIの発信</vt:lpstr>
      <vt:lpstr>WebAPIの発信</vt:lpstr>
      <vt:lpstr>WebAPIの発信</vt:lpstr>
      <vt:lpstr>WebAPIの発信</vt:lpstr>
      <vt:lpstr>WebAPIの発信</vt:lpstr>
      <vt:lpstr>Webサービスとして実装</vt:lpstr>
      <vt:lpstr>Webサービスとして実装</vt:lpstr>
      <vt:lpstr>Webサービスとして実装</vt:lpstr>
      <vt:lpstr>Webサービスとして実装</vt:lpstr>
      <vt:lpstr>Webサービスとして実装</vt:lpstr>
      <vt:lpstr>Webサービスとして実装</vt:lpstr>
      <vt:lpstr>Webサービスとして実装</vt:lpstr>
      <vt:lpstr>Webサービスとして実装</vt:lpstr>
      <vt:lpstr>Webサービスとして実装</vt:lpstr>
      <vt:lpstr>まとめ</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第07回 WebAPI ～外部データの利用～</dc:title>
  <dc:creator>直哉 田中</dc:creator>
  <cp:lastModifiedBy>直哉 田中</cp:lastModifiedBy>
  <cp:revision>10</cp:revision>
  <dcterms:created xsi:type="dcterms:W3CDTF">2022-05-15T07:24:28Z</dcterms:created>
  <dcterms:modified xsi:type="dcterms:W3CDTF">2022-07-24T05:35:01Z</dcterms:modified>
</cp:coreProperties>
</file>