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80" r:id="rId24"/>
    <p:sldId id="279" r:id="rId25"/>
    <p:sldId id="281" r:id="rId26"/>
    <p:sldId id="27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2" y="42"/>
      </p:cViewPr>
      <p:guideLst/>
    </p:cSldViewPr>
  </p:slideViewPr>
  <p:notesTextViewPr>
    <p:cViewPr>
      <p:scale>
        <a:sx n="1" d="1"/>
        <a:sy n="1" d="1"/>
      </p:scale>
      <p:origin x="0" y="-2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FF9-C01C-4A3C-9307-BC5FED33E538}" type="datetimeFigureOut">
              <a:rPr kumimoji="1" lang="ja-JP" altLang="en-US" smtClean="0"/>
              <a:t>2022/7/22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366BB-3FF0-408E-9A25-8B4F71170785}" type="slidenum">
              <a:rPr kumimoji="1" lang="ja-JP" altLang="en-US" smtClean="0"/>
              <a:t>‹#›</a:t>
            </a:fld>
            <a:endParaRPr kumimoji="1" lang="ja-JP" altLang="en-US"/>
          </a:p>
        </p:txBody>
      </p:sp>
    </p:spTree>
    <p:extLst>
      <p:ext uri="{BB962C8B-B14F-4D97-AF65-F5344CB8AC3E}">
        <p14:creationId xmlns:p14="http://schemas.microsoft.com/office/powerpoint/2010/main" val="1660590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8</a:t>
            </a:r>
            <a:r>
              <a:rPr kumimoji="1" lang="ja-JP" altLang="en-US" dirty="0"/>
              <a:t>回、</a:t>
            </a:r>
            <a:r>
              <a:rPr kumimoji="1" lang="en-US" altLang="ja-JP" dirty="0"/>
              <a:t>RESTful</a:t>
            </a:r>
            <a:r>
              <a:rPr kumimoji="1" lang="ja-JP" altLang="en-US" dirty="0"/>
              <a:t>サービスについて解説していきます。この講座では</a:t>
            </a:r>
            <a:r>
              <a:rPr kumimoji="1" lang="en-US" altLang="ja-JP" dirty="0"/>
              <a:t>REST</a:t>
            </a:r>
            <a:r>
              <a:rPr kumimoji="1" lang="ja-JP" altLang="en-US" dirty="0"/>
              <a:t>の概念を使って一貫性と分かりやすい作り方についてを学びます。ただし、今までのサービスに関する考え方と大きく異なるところが多いため、こういうサービスもあるんだと思っていただければと思い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a:t>
            </a:fld>
            <a:endParaRPr kumimoji="1" lang="ja-JP" altLang="en-US"/>
          </a:p>
        </p:txBody>
      </p:sp>
    </p:spTree>
    <p:extLst>
      <p:ext uri="{BB962C8B-B14F-4D97-AF65-F5344CB8AC3E}">
        <p14:creationId xmlns:p14="http://schemas.microsoft.com/office/powerpoint/2010/main" val="345096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ではここまで</a:t>
            </a:r>
            <a:r>
              <a:rPr kumimoji="1" lang="en-US" altLang="ja-JP" dirty="0"/>
              <a:t>REST</a:t>
            </a:r>
            <a:r>
              <a:rPr kumimoji="1" lang="ja-JP" altLang="en-US" dirty="0"/>
              <a:t>の設計原則や</a:t>
            </a:r>
            <a:r>
              <a:rPr kumimoji="1" lang="en-US" altLang="ja-JP" dirty="0"/>
              <a:t>REST</a:t>
            </a:r>
            <a:r>
              <a:rPr kumimoji="1" lang="ja-JP" altLang="en-US" dirty="0"/>
              <a:t>を実装するのに必要な機能を覚えたところで、実際に</a:t>
            </a:r>
            <a:r>
              <a:rPr kumimoji="1" lang="en-US" altLang="ja-JP" dirty="0" err="1"/>
              <a:t>RESTfulAPI</a:t>
            </a:r>
            <a:r>
              <a:rPr kumimoji="1" lang="ja-JP" altLang="en-US" dirty="0"/>
              <a:t>を作成してみます。サービスの内容は都道府県市区町村の郵便番号を照会するサービスです。</a:t>
            </a:r>
            <a:r>
              <a:rPr kumimoji="1" lang="en-US" altLang="ja-JP" dirty="0"/>
              <a:t>URL</a:t>
            </a:r>
            <a:r>
              <a:rPr kumimoji="1" lang="ja-JP" altLang="en-US" dirty="0"/>
              <a:t>のドメイン名の後に、都道府県名を入力すると該当する市区町村を、都道府県と市区町村をスラッシュ区切りで</a:t>
            </a:r>
            <a:r>
              <a:rPr kumimoji="1" lang="en-US" altLang="ja-JP" dirty="0"/>
              <a:t>URL</a:t>
            </a:r>
            <a:r>
              <a:rPr kumimoji="1" lang="ja-JP" altLang="en-US" dirty="0"/>
              <a:t>に入力すると該当する番地情報と郵便番号を表示します。ここで、それぞれの情報を</a:t>
            </a:r>
            <a:r>
              <a:rPr kumimoji="1" lang="en-US" altLang="ja-JP" dirty="0"/>
              <a:t>HTML</a:t>
            </a:r>
            <a:r>
              <a:rPr kumimoji="1" lang="ja-JP" altLang="en-US" dirty="0"/>
              <a:t>・</a:t>
            </a:r>
            <a:r>
              <a:rPr kumimoji="1" lang="en-US" altLang="ja-JP" dirty="0"/>
              <a:t>XML</a:t>
            </a:r>
            <a:r>
              <a:rPr kumimoji="1" lang="ja-JP" altLang="en-US" dirty="0"/>
              <a:t>・</a:t>
            </a:r>
            <a:r>
              <a:rPr kumimoji="1" lang="en-US" altLang="ja-JP" dirty="0"/>
              <a:t>JSON</a:t>
            </a:r>
            <a:r>
              <a:rPr kumimoji="1" lang="ja-JP" altLang="en-US" dirty="0"/>
              <a:t>でも表示をします。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10</a:t>
            </a:fld>
            <a:endParaRPr kumimoji="1" lang="ja-JP" altLang="en-US"/>
          </a:p>
        </p:txBody>
      </p:sp>
    </p:spTree>
    <p:extLst>
      <p:ext uri="{BB962C8B-B14F-4D97-AF65-F5344CB8AC3E}">
        <p14:creationId xmlns:p14="http://schemas.microsoft.com/office/powerpoint/2010/main" val="247621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KEN_ALL_ROME.csv</a:t>
            </a:r>
            <a:r>
              <a:rPr kumimoji="1" lang="ja-JP" altLang="en-US" dirty="0"/>
              <a:t>を</a:t>
            </a:r>
            <a:r>
              <a:rPr kumimoji="1" lang="en-US" altLang="ja-JP" dirty="0"/>
              <a:t>pandas</a:t>
            </a:r>
            <a:r>
              <a:rPr kumimoji="1" lang="ja-JP" altLang="en-US" dirty="0"/>
              <a:t>で読み込み、</a:t>
            </a:r>
            <a:r>
              <a:rPr kumimoji="1" lang="en-US" altLang="ja-JP" dirty="0"/>
              <a:t>Pandas</a:t>
            </a:r>
            <a:r>
              <a:rPr kumimoji="1" lang="ja-JP" altLang="en-US" dirty="0"/>
              <a:t>の検索機能を活用して表示を行います。ここで、</a:t>
            </a:r>
            <a:r>
              <a:rPr kumimoji="1" lang="en-US" altLang="ja-JP" dirty="0"/>
              <a:t>13</a:t>
            </a:r>
            <a:r>
              <a:rPr kumimoji="1" lang="ja-JP" altLang="en-US" dirty="0"/>
              <a:t>行目では市区町村と同時に都道府県名があるため大量に重複するデータがあるため重複をなくしています。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11</a:t>
            </a:fld>
            <a:endParaRPr kumimoji="1" lang="ja-JP" altLang="en-US"/>
          </a:p>
        </p:txBody>
      </p:sp>
    </p:spTree>
    <p:extLst>
      <p:ext uri="{BB962C8B-B14F-4D97-AF65-F5344CB8AC3E}">
        <p14:creationId xmlns:p14="http://schemas.microsoft.com/office/powerpoint/2010/main" val="130896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HTML</a:t>
            </a:r>
            <a:r>
              <a:rPr kumimoji="1" lang="ja-JP" altLang="en-US" dirty="0"/>
              <a:t>で都道府県を表示する画面のコードです。ここでは</a:t>
            </a:r>
            <a:r>
              <a:rPr kumimoji="1" lang="en-US" altLang="ja-JP" dirty="0"/>
              <a:t>22</a:t>
            </a:r>
            <a:r>
              <a:rPr kumimoji="1" lang="ja-JP" altLang="en-US" dirty="0"/>
              <a:t>行目で該当する都道府県名を</a:t>
            </a:r>
            <a:r>
              <a:rPr kumimoji="1" lang="en-US" altLang="ja-JP" dirty="0"/>
              <a:t>pandas</a:t>
            </a:r>
            <a:r>
              <a:rPr kumimoji="1" lang="ja-JP" altLang="en-US" dirty="0"/>
              <a:t>のデータから検索しています。そして該当する市区町村データを表示しています。ここで、表示方式を選べるようにリンクを作ります。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12</a:t>
            </a:fld>
            <a:endParaRPr kumimoji="1" lang="ja-JP" altLang="en-US"/>
          </a:p>
        </p:txBody>
      </p:sp>
    </p:spTree>
    <p:extLst>
      <p:ext uri="{BB962C8B-B14F-4D97-AF65-F5344CB8AC3E}">
        <p14:creationId xmlns:p14="http://schemas.microsoft.com/office/powerpoint/2010/main" val="156445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この画面では都道府県と市区町村が</a:t>
            </a:r>
            <a:r>
              <a:rPr kumimoji="1" lang="en-US" altLang="ja-JP" dirty="0"/>
              <a:t>URL</a:t>
            </a:r>
            <a:r>
              <a:rPr kumimoji="1" lang="ja-JP" altLang="en-US" dirty="0"/>
              <a:t>にあっても表示形式が指定されていない場合です。何らかの操作ミスでユーザが意図しないミスがありますので、ここでは</a:t>
            </a:r>
            <a:r>
              <a:rPr kumimoji="1" lang="en-US" altLang="ja-JP" dirty="0"/>
              <a:t>HTML</a:t>
            </a:r>
            <a:r>
              <a:rPr kumimoji="1" lang="ja-JP" altLang="en-US" dirty="0"/>
              <a:t>で該当する都道府県・市区町村の番地と郵便番号を表示しています。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13</a:t>
            </a:fld>
            <a:endParaRPr kumimoji="1" lang="ja-JP" altLang="en-US"/>
          </a:p>
        </p:txBody>
      </p:sp>
    </p:spTree>
    <p:extLst>
      <p:ext uri="{BB962C8B-B14F-4D97-AF65-F5344CB8AC3E}">
        <p14:creationId xmlns:p14="http://schemas.microsoft.com/office/powerpoint/2010/main" val="1618084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URL</a:t>
            </a:r>
            <a:r>
              <a:rPr kumimoji="1" lang="ja-JP" altLang="en-US" dirty="0"/>
              <a:t>に該当する番地と郵便番号を表示する画面です。ここでは</a:t>
            </a:r>
            <a:r>
              <a:rPr kumimoji="1" lang="en-US" altLang="ja-JP" dirty="0"/>
              <a:t>HTML</a:t>
            </a:r>
            <a:r>
              <a:rPr kumimoji="1" lang="ja-JP" altLang="en-US" dirty="0"/>
              <a:t>と指定されているか</a:t>
            </a:r>
            <a:r>
              <a:rPr kumimoji="1" lang="en-US" altLang="ja-JP" dirty="0"/>
              <a:t>JSON</a:t>
            </a:r>
            <a:r>
              <a:rPr kumimoji="1" lang="ja-JP" altLang="en-US" dirty="0"/>
              <a:t>でも</a:t>
            </a:r>
            <a:r>
              <a:rPr kumimoji="1" lang="en-US" altLang="ja-JP" dirty="0"/>
              <a:t>XML</a:t>
            </a:r>
            <a:r>
              <a:rPr kumimoji="1" lang="ja-JP" altLang="en-US" dirty="0"/>
              <a:t>でもない文字列の場合のプログラムです。一つ前のスライドと</a:t>
            </a:r>
            <a:r>
              <a:rPr kumimoji="1" lang="en-US" altLang="ja-JP" dirty="0"/>
              <a:t>if</a:t>
            </a:r>
            <a:r>
              <a:rPr kumimoji="1" lang="ja-JP" altLang="en-US" dirty="0"/>
              <a:t>文以降のコードは同じになります。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14</a:t>
            </a:fld>
            <a:endParaRPr kumimoji="1" lang="ja-JP" altLang="en-US"/>
          </a:p>
        </p:txBody>
      </p:sp>
    </p:spTree>
    <p:extLst>
      <p:ext uri="{BB962C8B-B14F-4D97-AF65-F5344CB8AC3E}">
        <p14:creationId xmlns:p14="http://schemas.microsoft.com/office/powerpoint/2010/main" val="664472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JSON</a:t>
            </a:r>
            <a:r>
              <a:rPr kumimoji="1" lang="ja-JP" altLang="en-US" dirty="0"/>
              <a:t>か</a:t>
            </a:r>
            <a:r>
              <a:rPr kumimoji="1" lang="en-US" altLang="ja-JP" dirty="0"/>
              <a:t>XML</a:t>
            </a:r>
            <a:r>
              <a:rPr kumimoji="1" lang="ja-JP" altLang="en-US" dirty="0"/>
              <a:t>と指定された場合です。今度は</a:t>
            </a:r>
            <a:r>
              <a:rPr kumimoji="1" lang="en-US" altLang="ja-JP" dirty="0"/>
              <a:t>HTML</a:t>
            </a:r>
            <a:r>
              <a:rPr kumimoji="1" lang="ja-JP" altLang="en-US" dirty="0"/>
              <a:t>に反映ではなく連想配列に格納していきます。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15</a:t>
            </a:fld>
            <a:endParaRPr kumimoji="1" lang="ja-JP" altLang="en-US"/>
          </a:p>
        </p:txBody>
      </p:sp>
    </p:spTree>
    <p:extLst>
      <p:ext uri="{BB962C8B-B14F-4D97-AF65-F5344CB8AC3E}">
        <p14:creationId xmlns:p14="http://schemas.microsoft.com/office/powerpoint/2010/main" val="175342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それでは実行します。まず</a:t>
            </a:r>
            <a:r>
              <a:rPr kumimoji="1" lang="en-US" altLang="ja-JP" dirty="0"/>
              <a:t>localhost:5000</a:t>
            </a:r>
            <a:r>
              <a:rPr kumimoji="1" lang="ja-JP" altLang="en-US" dirty="0"/>
              <a:t>にアクセスします。するとこのようにリンク一覧が表示されます。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16</a:t>
            </a:fld>
            <a:endParaRPr kumimoji="1" lang="ja-JP" altLang="en-US"/>
          </a:p>
        </p:txBody>
      </p:sp>
    </p:spTree>
    <p:extLst>
      <p:ext uri="{BB962C8B-B14F-4D97-AF65-F5344CB8AC3E}">
        <p14:creationId xmlns:p14="http://schemas.microsoft.com/office/powerpoint/2010/main" val="2604167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次にどこかしらのリンクをクリックします。スライドは東京都を表示した場合です。このように都道府県名と市区町村名、使用する</a:t>
            </a:r>
            <a:r>
              <a:rPr kumimoji="1" lang="en-US" altLang="ja-JP" dirty="0" err="1"/>
              <a:t>WebAPI</a:t>
            </a:r>
            <a:r>
              <a:rPr kumimoji="1" lang="ja-JP" altLang="en-US" dirty="0"/>
              <a:t>のリンクが有ります。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17</a:t>
            </a:fld>
            <a:endParaRPr kumimoji="1" lang="ja-JP" altLang="en-US"/>
          </a:p>
        </p:txBody>
      </p:sp>
    </p:spTree>
    <p:extLst>
      <p:ext uri="{BB962C8B-B14F-4D97-AF65-F5344CB8AC3E}">
        <p14:creationId xmlns:p14="http://schemas.microsoft.com/office/powerpoint/2010/main" val="339179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先ほどの画面から千代田区の</a:t>
            </a:r>
            <a:r>
              <a:rPr kumimoji="1" lang="en-US" altLang="ja-JP" dirty="0"/>
              <a:t>HTML</a:t>
            </a:r>
            <a:r>
              <a:rPr kumimoji="1" lang="ja-JP" altLang="en-US" dirty="0"/>
              <a:t>をクリックするとこのように都道府県名と市区町村名に番地と郵便番号が表示されます。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18</a:t>
            </a:fld>
            <a:endParaRPr kumimoji="1" lang="ja-JP" altLang="en-US"/>
          </a:p>
        </p:txBody>
      </p:sp>
    </p:spTree>
    <p:extLst>
      <p:ext uri="{BB962C8B-B14F-4D97-AF65-F5344CB8AC3E}">
        <p14:creationId xmlns:p14="http://schemas.microsoft.com/office/powerpoint/2010/main" val="374557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今度は</a:t>
            </a:r>
            <a:r>
              <a:rPr kumimoji="1" lang="en-US" altLang="ja-JP" dirty="0"/>
              <a:t>JSON</a:t>
            </a:r>
            <a:r>
              <a:rPr kumimoji="1" lang="ja-JP" altLang="en-US" dirty="0"/>
              <a:t>を選択した場合です。番地と郵便番号が表示されていることが分かります。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19</a:t>
            </a:fld>
            <a:endParaRPr kumimoji="1" lang="ja-JP" altLang="en-US"/>
          </a:p>
        </p:txBody>
      </p:sp>
    </p:spTree>
    <p:extLst>
      <p:ext uri="{BB962C8B-B14F-4D97-AF65-F5344CB8AC3E}">
        <p14:creationId xmlns:p14="http://schemas.microsoft.com/office/powerpoint/2010/main" val="412570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では、今回の内容です。最初に</a:t>
            </a:r>
            <a:r>
              <a:rPr kumimoji="1" lang="en-US" altLang="ja-JP" dirty="0"/>
              <a:t>REST</a:t>
            </a:r>
            <a:r>
              <a:rPr kumimoji="1" lang="ja-JP" altLang="en-US" dirty="0"/>
              <a:t>について紹介し、</a:t>
            </a:r>
            <a:r>
              <a:rPr kumimoji="1" lang="en-US" altLang="ja-JP" dirty="0"/>
              <a:t>REST</a:t>
            </a:r>
            <a:r>
              <a:rPr kumimoji="1" lang="ja-JP" altLang="en-US" dirty="0"/>
              <a:t>の考え方を使っているサイトの代表例を紹介します。その後、</a:t>
            </a:r>
            <a:r>
              <a:rPr kumimoji="1" lang="en-US" altLang="ja-JP" dirty="0"/>
              <a:t>REST</a:t>
            </a:r>
            <a:r>
              <a:rPr kumimoji="1" lang="ja-JP" altLang="en-US" dirty="0"/>
              <a:t>が最も使用されるサービスとして</a:t>
            </a:r>
            <a:r>
              <a:rPr kumimoji="1" lang="en-US" altLang="ja-JP" dirty="0" err="1"/>
              <a:t>RESTfulAPI</a:t>
            </a:r>
            <a:r>
              <a:rPr kumimoji="1" lang="ja-JP" altLang="en-US" dirty="0"/>
              <a:t>と、それを実装するのに必要な</a:t>
            </a:r>
            <a:r>
              <a:rPr kumimoji="1" lang="en-US" altLang="ja-JP" dirty="0"/>
              <a:t>Flask</a:t>
            </a:r>
            <a:r>
              <a:rPr kumimoji="1" lang="ja-JP" altLang="en-US" dirty="0"/>
              <a:t>の機能を学び、実際に</a:t>
            </a:r>
            <a:r>
              <a:rPr kumimoji="1" lang="en-US" altLang="ja-JP" dirty="0" err="1"/>
              <a:t>RESTfulAPI</a:t>
            </a:r>
            <a:r>
              <a:rPr kumimoji="1" lang="ja-JP" altLang="en-US" dirty="0"/>
              <a:t>を実装します。最後に補足として</a:t>
            </a:r>
            <a:r>
              <a:rPr kumimoji="1" lang="en-US" altLang="ja-JP" dirty="0"/>
              <a:t>HATEOAS</a:t>
            </a:r>
            <a:r>
              <a:rPr kumimoji="1" lang="ja-JP" altLang="en-US" dirty="0"/>
              <a:t>に触れます。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a:t>
            </a:fld>
            <a:endParaRPr kumimoji="1" lang="ja-JP" altLang="en-US"/>
          </a:p>
        </p:txBody>
      </p:sp>
    </p:spTree>
    <p:extLst>
      <p:ext uri="{BB962C8B-B14F-4D97-AF65-F5344CB8AC3E}">
        <p14:creationId xmlns:p14="http://schemas.microsoft.com/office/powerpoint/2010/main" val="2437301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今度は</a:t>
            </a:r>
            <a:r>
              <a:rPr kumimoji="1" lang="en-US" altLang="ja-JP" dirty="0"/>
              <a:t>XML</a:t>
            </a:r>
            <a:r>
              <a:rPr kumimoji="1" lang="ja-JP" altLang="en-US" dirty="0"/>
              <a:t>を選択した場合です。番地と郵便番号に型名が表示されていることが分かります。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20</a:t>
            </a:fld>
            <a:endParaRPr kumimoji="1" lang="ja-JP" altLang="en-US"/>
          </a:p>
        </p:txBody>
      </p:sp>
    </p:spTree>
    <p:extLst>
      <p:ext uri="{BB962C8B-B14F-4D97-AF65-F5344CB8AC3E}">
        <p14:creationId xmlns:p14="http://schemas.microsoft.com/office/powerpoint/2010/main" val="265854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さて、ここからは補足です。</a:t>
            </a:r>
            <a:r>
              <a:rPr kumimoji="1" lang="en-US" altLang="ja-JP" dirty="0"/>
              <a:t>REST</a:t>
            </a:r>
            <a:r>
              <a:rPr kumimoji="1" lang="ja-JP" altLang="en-US" dirty="0"/>
              <a:t>の設計をより活用した手法に</a:t>
            </a:r>
            <a:r>
              <a:rPr kumimoji="1" lang="en-US" altLang="ja-JP" dirty="0"/>
              <a:t>HATEOAS(</a:t>
            </a:r>
            <a:r>
              <a:rPr kumimoji="1" lang="ja-JP" altLang="en-US" dirty="0"/>
              <a:t>ヘイタス</a:t>
            </a:r>
            <a:r>
              <a:rPr kumimoji="1" lang="en-US" altLang="ja-JP" dirty="0"/>
              <a:t>)</a:t>
            </a:r>
            <a:r>
              <a:rPr kumimoji="1" lang="ja-JP" altLang="en-US" dirty="0"/>
              <a:t>があります。これは</a:t>
            </a:r>
            <a:r>
              <a:rPr kumimoji="1" lang="en-US" altLang="ja-JP" dirty="0"/>
              <a:t>API</a:t>
            </a:r>
            <a:r>
              <a:rPr kumimoji="1" lang="ja-JP" altLang="en-US" dirty="0"/>
              <a:t>として送信するレスポンスにデータだけでなく関連リソースへのリンクも送ることで、リンク情報で状態遷移ができるようになります。それでは前章の</a:t>
            </a:r>
            <a:r>
              <a:rPr kumimoji="1" lang="en-US" altLang="ja-JP" dirty="0" err="1"/>
              <a:t>RESTfulAPI</a:t>
            </a:r>
            <a:r>
              <a:rPr kumimoji="1" lang="ja-JP" altLang="en-US" dirty="0"/>
              <a:t>で作成したコードに追加して実装してみましょう。</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21</a:t>
            </a:fld>
            <a:endParaRPr kumimoji="1" lang="ja-JP" altLang="en-US"/>
          </a:p>
        </p:txBody>
      </p:sp>
    </p:spTree>
    <p:extLst>
      <p:ext uri="{BB962C8B-B14F-4D97-AF65-F5344CB8AC3E}">
        <p14:creationId xmlns:p14="http://schemas.microsoft.com/office/powerpoint/2010/main" val="1869987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では今度は都道府県一覧画面を</a:t>
            </a:r>
            <a:r>
              <a:rPr kumimoji="1" lang="en-US" altLang="ja-JP" dirty="0"/>
              <a:t>JSON</a:t>
            </a:r>
            <a:r>
              <a:rPr kumimoji="1" lang="ja-JP" altLang="en-US" dirty="0"/>
              <a:t>で表示します。</a:t>
            </a:r>
            <a:r>
              <a:rPr kumimoji="1" lang="en-US" altLang="ja-JP" dirty="0"/>
              <a:t>JSON</a:t>
            </a:r>
            <a:r>
              <a:rPr kumimoji="1" lang="ja-JP" altLang="en-US" dirty="0"/>
              <a:t>のリンクと</a:t>
            </a:r>
            <a:r>
              <a:rPr kumimoji="1" lang="en-US" altLang="ja-JP" dirty="0"/>
              <a:t>XML</a:t>
            </a:r>
            <a:r>
              <a:rPr kumimoji="1" lang="ja-JP" altLang="en-US" dirty="0"/>
              <a:t>のリンクを作ります。その後、</a:t>
            </a:r>
            <a:r>
              <a:rPr kumimoji="1" lang="en-US" altLang="ja-JP" dirty="0"/>
              <a:t>_links</a:t>
            </a:r>
            <a:r>
              <a:rPr kumimoji="1" lang="ja-JP" altLang="en-US" dirty="0"/>
              <a:t>に作成したリンクと現在のリンクをレスポンス用の連想配列に格納します。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22</a:t>
            </a:fld>
            <a:endParaRPr kumimoji="1" lang="ja-JP" altLang="en-US"/>
          </a:p>
        </p:txBody>
      </p:sp>
    </p:spTree>
    <p:extLst>
      <p:ext uri="{BB962C8B-B14F-4D97-AF65-F5344CB8AC3E}">
        <p14:creationId xmlns:p14="http://schemas.microsoft.com/office/powerpoint/2010/main" val="139408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次に、同様の手法で市区町村の画面の</a:t>
            </a:r>
            <a:r>
              <a:rPr kumimoji="1" lang="en-US" altLang="ja-JP" dirty="0"/>
              <a:t>JSON</a:t>
            </a:r>
            <a:r>
              <a:rPr kumimoji="1" lang="ja-JP" altLang="en-US" dirty="0"/>
              <a:t>での表示画面を作成します。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23</a:t>
            </a:fld>
            <a:endParaRPr kumimoji="1" lang="ja-JP" altLang="en-US"/>
          </a:p>
        </p:txBody>
      </p:sp>
    </p:spTree>
    <p:extLst>
      <p:ext uri="{BB962C8B-B14F-4D97-AF65-F5344CB8AC3E}">
        <p14:creationId xmlns:p14="http://schemas.microsoft.com/office/powerpoint/2010/main" val="2294448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これを実装して実行した結果として、まず</a:t>
            </a:r>
            <a:r>
              <a:rPr kumimoji="1" lang="en-US" altLang="ja-JP" dirty="0"/>
              <a:t>localhost:5000/JSON</a:t>
            </a:r>
            <a:r>
              <a:rPr kumimoji="1" lang="ja-JP" altLang="en-US" dirty="0"/>
              <a:t>にアクセスした結果です。今度は各都道府県へのリンクが</a:t>
            </a:r>
            <a:r>
              <a:rPr kumimoji="1" lang="en-US" altLang="ja-JP" dirty="0"/>
              <a:t>JSON</a:t>
            </a:r>
            <a:r>
              <a:rPr kumimoji="1" lang="ja-JP" altLang="en-US" dirty="0"/>
              <a:t>・</a:t>
            </a:r>
            <a:r>
              <a:rPr kumimoji="1" lang="en-US" altLang="ja-JP" dirty="0"/>
              <a:t>XML</a:t>
            </a:r>
            <a:r>
              <a:rPr kumimoji="1" lang="ja-JP" altLang="en-US" dirty="0"/>
              <a:t>ともにあります。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24</a:t>
            </a:fld>
            <a:endParaRPr kumimoji="1" lang="ja-JP" altLang="en-US"/>
          </a:p>
        </p:txBody>
      </p:sp>
    </p:spTree>
    <p:extLst>
      <p:ext uri="{BB962C8B-B14F-4D97-AF65-F5344CB8AC3E}">
        <p14:creationId xmlns:p14="http://schemas.microsoft.com/office/powerpoint/2010/main" val="3686135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同様に、</a:t>
            </a:r>
            <a:r>
              <a:rPr kumimoji="1" lang="en-US" altLang="ja-JP" dirty="0"/>
              <a:t>JSON</a:t>
            </a:r>
            <a:r>
              <a:rPr kumimoji="1" lang="ja-JP" altLang="en-US" dirty="0"/>
              <a:t>のリンク集からで東京都にアクセスするとこのように表示されます。このリンクをクリックすることで前に作成した郵便番号と番地を表示する</a:t>
            </a:r>
            <a:r>
              <a:rPr kumimoji="1" lang="en-US" altLang="ja-JP" dirty="0"/>
              <a:t>API</a:t>
            </a:r>
            <a:r>
              <a:rPr kumimoji="1" lang="ja-JP" altLang="en-US" dirty="0"/>
              <a:t>に移動します。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25</a:t>
            </a:fld>
            <a:endParaRPr kumimoji="1" lang="ja-JP" altLang="en-US"/>
          </a:p>
        </p:txBody>
      </p:sp>
    </p:spTree>
    <p:extLst>
      <p:ext uri="{BB962C8B-B14F-4D97-AF65-F5344CB8AC3E}">
        <p14:creationId xmlns:p14="http://schemas.microsoft.com/office/powerpoint/2010/main" val="3523471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最後にまとめです。まず、</a:t>
            </a:r>
            <a:r>
              <a:rPr kumimoji="1" lang="en-US" altLang="ja-JP" dirty="0"/>
              <a:t>REST</a:t>
            </a:r>
            <a:r>
              <a:rPr kumimoji="1" lang="ja-JP" altLang="en-US" dirty="0"/>
              <a:t>は</a:t>
            </a:r>
            <a:r>
              <a:rPr kumimoji="1" lang="en-US" altLang="ja-JP" dirty="0"/>
              <a:t>4</a:t>
            </a:r>
            <a:r>
              <a:rPr kumimoji="1" lang="ja-JP" altLang="en-US" dirty="0"/>
              <a:t>つの設計思想に基づく</a:t>
            </a:r>
            <a:r>
              <a:rPr kumimoji="1" lang="en-US" altLang="ja-JP" dirty="0"/>
              <a:t>Web</a:t>
            </a:r>
            <a:r>
              <a:rPr kumimoji="1" lang="ja-JP" altLang="en-US" dirty="0"/>
              <a:t>サービスで、その原則は、</a:t>
            </a:r>
            <a:r>
              <a:rPr kumimoji="1" lang="en-US" altLang="ja-JP" dirty="0"/>
              <a:t>URL</a:t>
            </a:r>
            <a:r>
              <a:rPr kumimoji="1" lang="ja-JP" altLang="en-US" dirty="0"/>
              <a:t>が一意であり、状態が無くやり取り一回で完結すること、メソッドの定義とレスポンスの形式が決まっていること、ハイパーリンクなどで円滑にページ遷移できることになります。また、</a:t>
            </a:r>
            <a:r>
              <a:rPr kumimoji="1" lang="en-US" altLang="ja-JP" dirty="0"/>
              <a:t>REST</a:t>
            </a:r>
            <a:r>
              <a:rPr kumimoji="1" lang="ja-JP" altLang="en-US" dirty="0"/>
              <a:t>を用いた</a:t>
            </a:r>
            <a:r>
              <a:rPr kumimoji="1" lang="en-US" altLang="ja-JP" dirty="0" err="1"/>
              <a:t>WebAPI</a:t>
            </a:r>
            <a:r>
              <a:rPr kumimoji="1" lang="ja-JP" altLang="en-US" dirty="0"/>
              <a:t>を</a:t>
            </a:r>
            <a:r>
              <a:rPr kumimoji="1" lang="en-US" altLang="ja-JP" dirty="0" err="1"/>
              <a:t>RESTfulAPI</a:t>
            </a:r>
            <a:r>
              <a:rPr kumimoji="1" lang="ja-JP" altLang="en-US" dirty="0"/>
              <a:t>と言います。これらを実装するために</a:t>
            </a:r>
            <a:r>
              <a:rPr kumimoji="1" lang="en-US" altLang="ja-JP" dirty="0"/>
              <a:t>Flask</a:t>
            </a:r>
            <a:r>
              <a:rPr kumimoji="1" lang="ja-JP" altLang="en-US" dirty="0"/>
              <a:t>では</a:t>
            </a:r>
            <a:r>
              <a:rPr kumimoji="1" lang="en-US" altLang="ja-JP" dirty="0"/>
              <a:t>URL</a:t>
            </a:r>
            <a:r>
              <a:rPr kumimoji="1" lang="ja-JP" altLang="en-US" dirty="0"/>
              <a:t>の一部を変数化することで一意な</a:t>
            </a:r>
            <a:r>
              <a:rPr kumimoji="1" lang="en-US" altLang="ja-JP" dirty="0"/>
              <a:t>URL</a:t>
            </a:r>
            <a:r>
              <a:rPr kumimoji="1" lang="ja-JP" altLang="en-US" dirty="0"/>
              <a:t>を作ります。そして</a:t>
            </a:r>
            <a:r>
              <a:rPr kumimoji="1" lang="en-US" altLang="ja-JP" dirty="0"/>
              <a:t>HATEOAS</a:t>
            </a:r>
            <a:r>
              <a:rPr kumimoji="1" lang="ja-JP" altLang="en-US" dirty="0"/>
              <a:t>の考えに基づき</a:t>
            </a:r>
            <a:r>
              <a:rPr kumimoji="1" lang="en-US" altLang="ja-JP" dirty="0"/>
              <a:t>API</a:t>
            </a:r>
            <a:r>
              <a:rPr kumimoji="1" lang="ja-JP" altLang="en-US" dirty="0"/>
              <a:t>の外部リソースの場所を貼ることでアプリの遷移ができるようになります。最後までご視聴ありがとうございました。次回は</a:t>
            </a:r>
            <a:r>
              <a:rPr kumimoji="1" lang="en-US" altLang="ja-JP" dirty="0"/>
              <a:t>web</a:t>
            </a:r>
            <a:r>
              <a:rPr kumimoji="1" lang="ja-JP" altLang="en-US" dirty="0"/>
              <a:t>サービスをする上で最低限必要な</a:t>
            </a:r>
            <a:r>
              <a:rPr kumimoji="1" lang="en-US" altLang="ja-JP" dirty="0"/>
              <a:t>JavaScript</a:t>
            </a:r>
            <a:r>
              <a:rPr kumimoji="1" lang="ja-JP" altLang="en-US"/>
              <a:t>を学びます。深い内容はやりませんが、覚えておくことでより利便性のあるサービスを作る事が出来るようになります。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26</a:t>
            </a:fld>
            <a:endParaRPr kumimoji="1" lang="ja-JP" altLang="en-US"/>
          </a:p>
        </p:txBody>
      </p:sp>
    </p:spTree>
    <p:extLst>
      <p:ext uri="{BB962C8B-B14F-4D97-AF65-F5344CB8AC3E}">
        <p14:creationId xmlns:p14="http://schemas.microsoft.com/office/powerpoint/2010/main" val="407580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それでは、まず</a:t>
            </a:r>
            <a:r>
              <a:rPr kumimoji="1" lang="en-US" altLang="ja-JP" dirty="0"/>
              <a:t>REST</a:t>
            </a:r>
            <a:r>
              <a:rPr kumimoji="1" lang="ja-JP" altLang="en-US" dirty="0"/>
              <a:t>とは何か、ですが、</a:t>
            </a:r>
            <a:r>
              <a:rPr kumimoji="1" lang="en-US" altLang="ja-JP" dirty="0"/>
              <a:t>REST</a:t>
            </a:r>
            <a:r>
              <a:rPr kumimoji="1" lang="ja-JP" altLang="en-US" dirty="0"/>
              <a:t>は分散システムにおいて複数のソフトウェアを連携させるのに適した設計原則の一つで、</a:t>
            </a:r>
            <a:r>
              <a:rPr kumimoji="1" lang="en-US" altLang="ja-JP" dirty="0"/>
              <a:t>2000</a:t>
            </a:r>
            <a:r>
              <a:rPr kumimoji="1" lang="ja-JP" altLang="en-US" dirty="0"/>
              <a:t>年にロイ・フィールディング氏が提唱した物になります。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3</a:t>
            </a:fld>
            <a:endParaRPr kumimoji="1" lang="ja-JP" altLang="en-US"/>
          </a:p>
        </p:txBody>
      </p:sp>
    </p:spTree>
    <p:extLst>
      <p:ext uri="{BB962C8B-B14F-4D97-AF65-F5344CB8AC3E}">
        <p14:creationId xmlns:p14="http://schemas.microsoft.com/office/powerpoint/2010/main" val="426703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REST</a:t>
            </a:r>
            <a:r>
              <a:rPr kumimoji="1" lang="ja-JP" altLang="en-US" dirty="0"/>
              <a:t>の意味について非常にあいまいですが、設計原則があります。まず、セッションなどの常態管理を行わず、やり取りされる情報はそれぞれ完結して解釈することができること、次に、情報を操作する命令の体型があらかじめ定義・共有されていること。</a:t>
            </a:r>
            <a:r>
              <a:rPr kumimoji="1" lang="en-US" altLang="ja-JP" dirty="0"/>
              <a:t>3</a:t>
            </a:r>
            <a:r>
              <a:rPr kumimoji="1" lang="ja-JP" altLang="en-US" dirty="0"/>
              <a:t>つ目に全ての情報は汎用的な構文で一意に識別されること。最後に、情報の一部として、別の状態や別の情報への参照を含めることができることになります。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4</a:t>
            </a:fld>
            <a:endParaRPr kumimoji="1" lang="ja-JP" altLang="en-US"/>
          </a:p>
        </p:txBody>
      </p:sp>
    </p:spTree>
    <p:extLst>
      <p:ext uri="{BB962C8B-B14F-4D97-AF65-F5344CB8AC3E}">
        <p14:creationId xmlns:p14="http://schemas.microsoft.com/office/powerpoint/2010/main" val="190752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恐らくこの説明では分かりにくいと思いますので、簡潔にまとめますと、セッションによる状態が無くやり取り一回で完結すること、どのメソッドでどういう形式で返ってくるか定義・共有されていること、更新されていない限り、同じ</a:t>
            </a:r>
            <a:r>
              <a:rPr kumimoji="1" lang="en-US" altLang="ja-JP" dirty="0"/>
              <a:t>URL</a:t>
            </a:r>
            <a:r>
              <a:rPr kumimoji="1" lang="ja-JP" altLang="en-US" dirty="0"/>
              <a:t>なら同じ情報が返ってくること、ハイパーリンクや他何らかの手段で円滑な情報連携ができることが</a:t>
            </a:r>
            <a:r>
              <a:rPr kumimoji="1" lang="en-US" altLang="ja-JP" dirty="0"/>
              <a:t>REST</a:t>
            </a:r>
            <a:r>
              <a:rPr kumimoji="1" lang="ja-JP" altLang="en-US" dirty="0"/>
              <a:t>の設計原則になります。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5</a:t>
            </a:fld>
            <a:endParaRPr kumimoji="1" lang="ja-JP" altLang="en-US"/>
          </a:p>
        </p:txBody>
      </p:sp>
    </p:spTree>
    <p:extLst>
      <p:ext uri="{BB962C8B-B14F-4D97-AF65-F5344CB8AC3E}">
        <p14:creationId xmlns:p14="http://schemas.microsoft.com/office/powerpoint/2010/main" val="25053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では、この</a:t>
            </a:r>
            <a:r>
              <a:rPr kumimoji="1" lang="en-US" altLang="ja-JP" dirty="0"/>
              <a:t>REST</a:t>
            </a:r>
            <a:r>
              <a:rPr kumimoji="1" lang="ja-JP" altLang="en-US" dirty="0"/>
              <a:t>を用いたサイトではどのようなものがあるかについてですが、</a:t>
            </a:r>
            <a:r>
              <a:rPr kumimoji="1" lang="en-US" altLang="ja-JP" dirty="0" err="1"/>
              <a:t>DBPedia</a:t>
            </a:r>
            <a:r>
              <a:rPr kumimoji="1" lang="ja-JP" altLang="en-US" dirty="0"/>
              <a:t>などが代表例です。ここは、状態の記録が無く、</a:t>
            </a:r>
            <a:r>
              <a:rPr kumimoji="1" lang="en-US" altLang="ja-JP" dirty="0"/>
              <a:t>URL</a:t>
            </a:r>
            <a:r>
              <a:rPr kumimoji="1" lang="ja-JP" altLang="en-US" dirty="0"/>
              <a:t>が一意で返信フォーマットを提示されており、ハイパーリンクによる円滑な連携ができています。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6</a:t>
            </a:fld>
            <a:endParaRPr kumimoji="1" lang="ja-JP" altLang="en-US"/>
          </a:p>
        </p:txBody>
      </p:sp>
    </p:spTree>
    <p:extLst>
      <p:ext uri="{BB962C8B-B14F-4D97-AF65-F5344CB8AC3E}">
        <p14:creationId xmlns:p14="http://schemas.microsoft.com/office/powerpoint/2010/main" val="311342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では、この</a:t>
            </a:r>
            <a:r>
              <a:rPr kumimoji="1" lang="en-US" altLang="ja-JP" dirty="0"/>
              <a:t>REST</a:t>
            </a:r>
            <a:r>
              <a:rPr kumimoji="1" lang="ja-JP" altLang="en-US" dirty="0"/>
              <a:t>の概念を用いたサービスとして代表的なものが</a:t>
            </a:r>
            <a:r>
              <a:rPr kumimoji="1" lang="en-US" altLang="ja-JP" dirty="0"/>
              <a:t>API</a:t>
            </a:r>
            <a:r>
              <a:rPr kumimoji="1" lang="ja-JP" altLang="en-US" dirty="0"/>
              <a:t>の提供で、</a:t>
            </a:r>
            <a:r>
              <a:rPr kumimoji="1" lang="en-US" altLang="ja-JP" dirty="0" err="1"/>
              <a:t>RESTfulAPI</a:t>
            </a:r>
            <a:r>
              <a:rPr kumimoji="1" lang="ja-JP" altLang="en-US" dirty="0"/>
              <a:t>と言います。簡単に言えば、</a:t>
            </a:r>
            <a:r>
              <a:rPr kumimoji="1" lang="en-US" altLang="ja-JP" dirty="0"/>
              <a:t>REST</a:t>
            </a:r>
            <a:r>
              <a:rPr kumimoji="1" lang="ja-JP" altLang="en-US" dirty="0"/>
              <a:t>の設計原則に従って策定された</a:t>
            </a:r>
            <a:r>
              <a:rPr kumimoji="1" lang="en-US" altLang="ja-JP" dirty="0"/>
              <a:t>API</a:t>
            </a:r>
            <a:r>
              <a:rPr kumimoji="1" lang="ja-JP" altLang="en-US" dirty="0"/>
              <a:t>を指します。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7</a:t>
            </a:fld>
            <a:endParaRPr kumimoji="1" lang="ja-JP" altLang="en-US"/>
          </a:p>
        </p:txBody>
      </p:sp>
    </p:spTree>
    <p:extLst>
      <p:ext uri="{BB962C8B-B14F-4D97-AF65-F5344CB8AC3E}">
        <p14:creationId xmlns:p14="http://schemas.microsoft.com/office/powerpoint/2010/main" val="58964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REST</a:t>
            </a:r>
            <a:r>
              <a:rPr kumimoji="1" lang="ja-JP" altLang="en-US" dirty="0"/>
              <a:t>を実装するのに必要な</a:t>
            </a:r>
            <a:r>
              <a:rPr kumimoji="1" lang="en-US" altLang="ja-JP" dirty="0"/>
              <a:t>Flask</a:t>
            </a:r>
            <a:r>
              <a:rPr kumimoji="1" lang="ja-JP" altLang="en-US" dirty="0"/>
              <a:t>の機能を説明します。</a:t>
            </a:r>
            <a:r>
              <a:rPr kumimoji="1" lang="en-US" altLang="ja-JP" dirty="0"/>
              <a:t>Flask</a:t>
            </a:r>
            <a:r>
              <a:rPr kumimoji="1" lang="ja-JP" altLang="en-US" dirty="0"/>
              <a:t>ではルーティングをするときに山かっこで変数名を書き、動作を記述する関数のところに同じ変数名を入れます。それでは実際にこちらのプログラムを実装します。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8</a:t>
            </a:fld>
            <a:endParaRPr kumimoji="1" lang="ja-JP" altLang="en-US"/>
          </a:p>
        </p:txBody>
      </p:sp>
    </p:spTree>
    <p:extLst>
      <p:ext uri="{BB962C8B-B14F-4D97-AF65-F5344CB8AC3E}">
        <p14:creationId xmlns:p14="http://schemas.microsoft.com/office/powerpoint/2010/main" val="263314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実装し終えたら実行します。すると、このような</a:t>
            </a:r>
            <a:r>
              <a:rPr kumimoji="1" lang="en-US" altLang="ja-JP" dirty="0"/>
              <a:t>URL</a:t>
            </a:r>
            <a:r>
              <a:rPr kumimoji="1" lang="ja-JP" altLang="en-US" dirty="0"/>
              <a:t>にアクセスするとスラッシュで区切って文字列をそのまま変数の値として使うことができます。</a:t>
            </a:r>
            <a:r>
              <a:rPr kumimoji="1" lang="en-US" altLang="ja-JP" dirty="0"/>
              <a:t>REST</a:t>
            </a:r>
            <a:r>
              <a:rPr kumimoji="1" lang="ja-JP" altLang="en-US" dirty="0"/>
              <a:t>の設計原則の一つで、内容の更新が無い限り、同じ</a:t>
            </a:r>
            <a:r>
              <a:rPr kumimoji="1" lang="en-US" altLang="ja-JP" dirty="0"/>
              <a:t>URL</a:t>
            </a:r>
            <a:r>
              <a:rPr kumimoji="1" lang="ja-JP" altLang="en-US" dirty="0"/>
              <a:t>なら同じ結果を返す設計原則でこの機能を使います。</a:t>
            </a:r>
          </a:p>
        </p:txBody>
      </p:sp>
      <p:sp>
        <p:nvSpPr>
          <p:cNvPr id="4" name="スライド番号プレースホルダー 3"/>
          <p:cNvSpPr>
            <a:spLocks noGrp="1"/>
          </p:cNvSpPr>
          <p:nvPr>
            <p:ph type="sldNum" sz="quarter" idx="5"/>
          </p:nvPr>
        </p:nvSpPr>
        <p:spPr/>
        <p:txBody>
          <a:bodyPr/>
          <a:lstStyle/>
          <a:p>
            <a:fld id="{7F5366BB-3FF0-408E-9A25-8B4F71170785}" type="slidenum">
              <a:rPr kumimoji="1" lang="ja-JP" altLang="en-US" smtClean="0"/>
              <a:t>9</a:t>
            </a:fld>
            <a:endParaRPr kumimoji="1" lang="ja-JP" altLang="en-US"/>
          </a:p>
        </p:txBody>
      </p:sp>
    </p:spTree>
    <p:extLst>
      <p:ext uri="{BB962C8B-B14F-4D97-AF65-F5344CB8AC3E}">
        <p14:creationId xmlns:p14="http://schemas.microsoft.com/office/powerpoint/2010/main" val="260858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2C493-DF5B-07E5-BDDD-3CF123BEC0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E2E0D29-852A-FB1C-C07C-C8E6EB947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9E0F33-D698-FF3F-D17C-B3E4FDAA77F4}"/>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E3C8C597-D798-6869-C19B-A6393518CA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A84740-7B98-FF62-BAEC-E909CEFCBDBD}"/>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429240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1C3274-3342-D9FC-0338-6522EA83C3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44E49E-FBF5-D9BF-CE66-EC4556A8DC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C5F215-1735-E41A-52E5-C91A2F97A8AA}"/>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2A2182D6-07D1-8301-8522-086D2433BE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70FBA4-AA9C-F552-CFCB-262D75AB257E}"/>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422107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5CAA6BF-A981-9320-9C45-67207D99522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3FFBB8-00C6-8ACE-B005-C56CA685AE8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0726D-9E97-0EAE-E86D-ABE98EFEFA10}"/>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53D6D973-1BA5-016B-2501-F245764E84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2ED1ED-960A-4C8D-63B7-C21E1B92F49A}"/>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40190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081DB-6554-3981-A843-2671B751FB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BD3C77-CD64-600E-C5B5-6CBA9C6853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ED8923-4D9D-DA7B-B979-8247FA2BD81A}"/>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9CC4339C-F35E-5AAA-288F-1D0FAAC299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744E17-9553-5116-2C9B-E80786643051}"/>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60213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F0F1F-1D82-C126-8DCA-1EFE05907D0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02FCBE-CA65-B8A7-10CF-415D0D0ED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E9A9607-FAF8-877B-2702-D45D89F00B57}"/>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CC5F1AE1-890D-35F3-01DF-A5C7BA9467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DDF608-AEAC-0FD8-3E80-3FF2C9F8A5B1}"/>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344629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D38F7-AB04-114A-518A-F47EC8CA68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008B41-061F-B89A-1AF1-4F5F085440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65F3934-0B7D-ADAF-C3AC-C8617CAF9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C4F6F25-DF77-05ED-C57F-E42B5EAF8E34}"/>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6" name="フッター プレースホルダー 5">
            <a:extLst>
              <a:ext uri="{FF2B5EF4-FFF2-40B4-BE49-F238E27FC236}">
                <a16:creationId xmlns:a16="http://schemas.microsoft.com/office/drawing/2014/main" id="{5E0F0F36-ABA2-F40A-632B-2DC5EFBA14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162FD6-364D-B862-68D5-7586D518BF69}"/>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125236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5D5766-135A-8EDB-6D01-6DA89A3D2F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DBAEF2-3C59-4578-0CF9-65BD3A30D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26D554-8D31-2011-7E8C-5744DB5512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A65DF18-B1CB-4191-6900-3C411DB9F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574CC-56A1-33B2-128A-05C883589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EBCE0E-61C3-DAA8-E16B-86BA69BB6929}"/>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8" name="フッター プレースホルダー 7">
            <a:extLst>
              <a:ext uri="{FF2B5EF4-FFF2-40B4-BE49-F238E27FC236}">
                <a16:creationId xmlns:a16="http://schemas.microsoft.com/office/drawing/2014/main" id="{34A5B53E-0B86-A931-9C53-8F23EB2828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7B7CB79-D46B-CB03-3717-8F73D19569B4}"/>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369331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E1FC-B38E-9AF5-2E8F-B2B2D4FFE4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090C17A-F2D6-2F3B-9A67-95DE12368C41}"/>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4" name="フッター プレースホルダー 3">
            <a:extLst>
              <a:ext uri="{FF2B5EF4-FFF2-40B4-BE49-F238E27FC236}">
                <a16:creationId xmlns:a16="http://schemas.microsoft.com/office/drawing/2014/main" id="{F3F1B3B2-FB34-FF85-470A-98548062CDA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21E5B1-0FB5-1B3A-5EF9-C46BD4A73336}"/>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227584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2DED9EC-59EC-B538-6C79-0EF36203D022}"/>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3" name="フッター プレースホルダー 2">
            <a:extLst>
              <a:ext uri="{FF2B5EF4-FFF2-40B4-BE49-F238E27FC236}">
                <a16:creationId xmlns:a16="http://schemas.microsoft.com/office/drawing/2014/main" id="{E80BB25F-AA53-5238-A2B6-4148852E5B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591DDB-0956-732D-5B14-FCBA83AF591C}"/>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137203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7C8E78-64D4-4818-5620-BC3B65E833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160A74-45FB-5D71-8E75-EC2CCCA7C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68F074-869A-6D65-77F5-9BB0D7F47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E9B01-91D1-5170-6A7B-F91D79A10AAB}"/>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6" name="フッター プレースホルダー 5">
            <a:extLst>
              <a:ext uri="{FF2B5EF4-FFF2-40B4-BE49-F238E27FC236}">
                <a16:creationId xmlns:a16="http://schemas.microsoft.com/office/drawing/2014/main" id="{C5B69FCB-473D-B87E-035C-686962741A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1F1783-9E31-DAED-92D2-4F88A083C51F}"/>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237041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3CC86-F54E-B1AB-9919-203B93C587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D610346-F3A4-4347-1E5C-709D4E359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1781CB-2847-85A4-08F8-5164532E9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F61E28-5AD6-3D95-CE4C-172C99026EFF}"/>
              </a:ext>
            </a:extLst>
          </p:cNvPr>
          <p:cNvSpPr>
            <a:spLocks noGrp="1"/>
          </p:cNvSpPr>
          <p:nvPr>
            <p:ph type="dt" sz="half" idx="10"/>
          </p:nvPr>
        </p:nvSpPr>
        <p:spPr/>
        <p:txBody>
          <a:bodyPr/>
          <a:lstStyle/>
          <a:p>
            <a:fld id="{DB65362D-8320-45AF-80A4-4BC40B15264A}" type="datetimeFigureOut">
              <a:rPr kumimoji="1" lang="ja-JP" altLang="en-US" smtClean="0"/>
              <a:t>2022/7/22</a:t>
            </a:fld>
            <a:endParaRPr kumimoji="1" lang="ja-JP" altLang="en-US"/>
          </a:p>
        </p:txBody>
      </p:sp>
      <p:sp>
        <p:nvSpPr>
          <p:cNvPr id="6" name="フッター プレースホルダー 5">
            <a:extLst>
              <a:ext uri="{FF2B5EF4-FFF2-40B4-BE49-F238E27FC236}">
                <a16:creationId xmlns:a16="http://schemas.microsoft.com/office/drawing/2014/main" id="{9006A137-74E4-F00F-F48B-D179BC707C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2B9DB-5F04-B6A0-6E2B-A32ACF197547}"/>
              </a:ext>
            </a:extLst>
          </p:cNvPr>
          <p:cNvSpPr>
            <a:spLocks noGrp="1"/>
          </p:cNvSpPr>
          <p:nvPr>
            <p:ph type="sldNum" sz="quarter" idx="12"/>
          </p:nvPr>
        </p:nvSpPr>
        <p:spPr/>
        <p:txBody>
          <a:body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22022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58F383-BD06-F45E-88A0-AAEBC8AEA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D99E63-F40C-DA7E-AB0B-118AC4908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5547F2-5028-515A-170C-89EBF1B39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5362D-8320-45AF-80A4-4BC40B15264A}" type="datetimeFigureOut">
              <a:rPr kumimoji="1" lang="ja-JP" altLang="en-US" smtClean="0"/>
              <a:t>2022/7/22</a:t>
            </a:fld>
            <a:endParaRPr kumimoji="1" lang="ja-JP" altLang="en-US"/>
          </a:p>
        </p:txBody>
      </p:sp>
      <p:sp>
        <p:nvSpPr>
          <p:cNvPr id="5" name="フッター プレースホルダー 4">
            <a:extLst>
              <a:ext uri="{FF2B5EF4-FFF2-40B4-BE49-F238E27FC236}">
                <a16:creationId xmlns:a16="http://schemas.microsoft.com/office/drawing/2014/main" id="{2124015B-F419-E78A-EC34-A9624E0AD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94ED3DF-1BE8-4089-2985-EBB8910DF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F2EA1-CF6C-4B47-9DB2-33525666A179}" type="slidenum">
              <a:rPr kumimoji="1" lang="ja-JP" altLang="en-US" smtClean="0"/>
              <a:t>‹#›</a:t>
            </a:fld>
            <a:endParaRPr kumimoji="1" lang="ja-JP" altLang="en-US"/>
          </a:p>
        </p:txBody>
      </p:sp>
    </p:spTree>
    <p:extLst>
      <p:ext uri="{BB962C8B-B14F-4D97-AF65-F5344CB8AC3E}">
        <p14:creationId xmlns:p14="http://schemas.microsoft.com/office/powerpoint/2010/main" val="227456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localhost:5000/aaa/bbb" TargetMode="External"/><Relationship Id="rId5" Type="http://schemas.openxmlformats.org/officeDocument/2006/relationships/hyperlink" Target="http://ocalhost:5000/aaa"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24E9F-BBE2-61DD-6902-61EEA6778062}"/>
              </a:ext>
            </a:extLst>
          </p:cNvPr>
          <p:cNvSpPr>
            <a:spLocks noGrp="1"/>
          </p:cNvSpPr>
          <p:nvPr>
            <p:ph type="ctrTitle"/>
          </p:nvPr>
        </p:nvSpPr>
        <p:spPr>
          <a:xfrm>
            <a:off x="1009815" y="1122363"/>
            <a:ext cx="10137913" cy="2387600"/>
          </a:xfrm>
        </p:spPr>
        <p:txBody>
          <a:bodyPr>
            <a:normAutofit fontScale="90000"/>
          </a:bodyPr>
          <a:lstStyle/>
          <a:p>
            <a:r>
              <a:rPr kumimoji="1" lang="ja-JP" altLang="en-US" dirty="0"/>
              <a:t>第</a:t>
            </a:r>
            <a:r>
              <a:rPr kumimoji="1" lang="en-US" altLang="ja-JP" dirty="0"/>
              <a:t>08</a:t>
            </a:r>
            <a:r>
              <a:rPr kumimoji="1" lang="ja-JP" altLang="en-US" dirty="0"/>
              <a:t>回</a:t>
            </a:r>
            <a:br>
              <a:rPr kumimoji="1" lang="en-US" altLang="ja-JP" dirty="0"/>
            </a:br>
            <a:r>
              <a:rPr kumimoji="1" lang="en-US" altLang="ja-JP" dirty="0"/>
              <a:t>RESTful</a:t>
            </a:r>
            <a:r>
              <a:rPr kumimoji="1" lang="ja-JP" altLang="en-US" dirty="0"/>
              <a:t>サービス</a:t>
            </a:r>
            <a:br>
              <a:rPr kumimoji="1" lang="en-US" altLang="ja-JP" dirty="0"/>
            </a:br>
            <a:r>
              <a:rPr kumimoji="1" lang="ja-JP" altLang="en-US" dirty="0"/>
              <a:t>～一貫性と理解しやすい作り～</a:t>
            </a:r>
          </a:p>
        </p:txBody>
      </p:sp>
      <p:sp>
        <p:nvSpPr>
          <p:cNvPr id="3" name="字幕 2">
            <a:extLst>
              <a:ext uri="{FF2B5EF4-FFF2-40B4-BE49-F238E27FC236}">
                <a16:creationId xmlns:a16="http://schemas.microsoft.com/office/drawing/2014/main" id="{9ADE3A75-DBE0-04AD-96C2-1B86C89A4AC5}"/>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1329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4F4F62-1C65-AB6D-5B35-EBDAABBC2B73}"/>
              </a:ext>
            </a:extLst>
          </p:cNvPr>
          <p:cNvSpPr>
            <a:spLocks noGrp="1"/>
          </p:cNvSpPr>
          <p:nvPr>
            <p:ph type="title"/>
          </p:nvPr>
        </p:nvSpPr>
        <p:spPr/>
        <p:txBody>
          <a:bodyPr/>
          <a:lstStyle/>
          <a:p>
            <a:r>
              <a:rPr kumimoji="1" lang="en-US" altLang="ja-JP" dirty="0" err="1"/>
              <a:t>RESTfulAPI</a:t>
            </a:r>
            <a:r>
              <a:rPr kumimoji="1" lang="ja-JP" altLang="en-US" dirty="0"/>
              <a:t>を実装</a:t>
            </a:r>
          </a:p>
        </p:txBody>
      </p:sp>
      <p:sp>
        <p:nvSpPr>
          <p:cNvPr id="3" name="コンテンツ プレースホルダー 2">
            <a:extLst>
              <a:ext uri="{FF2B5EF4-FFF2-40B4-BE49-F238E27FC236}">
                <a16:creationId xmlns:a16="http://schemas.microsoft.com/office/drawing/2014/main" id="{D9503EBD-E0CD-E051-7BDB-E3632CF24CFF}"/>
              </a:ext>
            </a:extLst>
          </p:cNvPr>
          <p:cNvSpPr>
            <a:spLocks noGrp="1"/>
          </p:cNvSpPr>
          <p:nvPr>
            <p:ph idx="1"/>
          </p:nvPr>
        </p:nvSpPr>
        <p:spPr/>
        <p:txBody>
          <a:bodyPr/>
          <a:lstStyle/>
          <a:p>
            <a:r>
              <a:rPr kumimoji="1" lang="ja-JP" altLang="en-US" dirty="0"/>
              <a:t>都道府県市区町村の郵便番号照会サイト</a:t>
            </a:r>
            <a:endParaRPr kumimoji="1" lang="en-US" altLang="ja-JP" dirty="0"/>
          </a:p>
          <a:p>
            <a:pPr marL="0" indent="0">
              <a:buNone/>
            </a:pPr>
            <a:r>
              <a:rPr lang="en-US" altLang="ja-JP" dirty="0"/>
              <a:t>URL</a:t>
            </a:r>
            <a:r>
              <a:rPr lang="ja-JP" altLang="en-US" dirty="0"/>
              <a:t>のドメイン名</a:t>
            </a:r>
            <a:r>
              <a:rPr lang="en-US" altLang="ja-JP" dirty="0"/>
              <a:t>(</a:t>
            </a:r>
            <a:r>
              <a:rPr lang="ja-JP" altLang="en-US" dirty="0"/>
              <a:t>または</a:t>
            </a:r>
            <a:r>
              <a:rPr lang="en-US" altLang="ja-JP" dirty="0"/>
              <a:t>IP</a:t>
            </a:r>
            <a:r>
              <a:rPr lang="ja-JP" altLang="en-US" dirty="0"/>
              <a:t>アドレス</a:t>
            </a:r>
            <a:r>
              <a:rPr lang="en-US" altLang="ja-JP" dirty="0"/>
              <a:t>)</a:t>
            </a:r>
            <a:r>
              <a:rPr lang="ja-JP" altLang="en-US" dirty="0"/>
              <a:t>の後に都道府県名を入力して該当する都道府県の市区町村名および番地情報並びに郵便番号の表示</a:t>
            </a:r>
            <a:endParaRPr lang="en-US" altLang="ja-JP" dirty="0"/>
          </a:p>
          <a:p>
            <a:pPr marL="0" indent="0">
              <a:buNone/>
            </a:pPr>
            <a:endParaRPr kumimoji="1" lang="en-US" altLang="ja-JP" dirty="0"/>
          </a:p>
          <a:p>
            <a:pPr marL="0" indent="0">
              <a:buNone/>
            </a:pPr>
            <a:r>
              <a:rPr lang="en-US" altLang="ja-JP" dirty="0"/>
              <a:t>URL</a:t>
            </a:r>
            <a:r>
              <a:rPr lang="ja-JP" altLang="en-US" dirty="0"/>
              <a:t>のドメイン名の後に都道府県と市区町村を入力して該当する地域の番地情報と郵便番号を</a:t>
            </a:r>
            <a:r>
              <a:rPr lang="en-US" altLang="ja-JP" dirty="0"/>
              <a:t>HTML</a:t>
            </a:r>
            <a:r>
              <a:rPr lang="ja-JP" altLang="en-US" dirty="0"/>
              <a:t>・</a:t>
            </a:r>
            <a:r>
              <a:rPr lang="en-US" altLang="ja-JP" dirty="0"/>
              <a:t>XML</a:t>
            </a:r>
            <a:r>
              <a:rPr lang="ja-JP" altLang="en-US" dirty="0"/>
              <a:t>・</a:t>
            </a:r>
            <a:r>
              <a:rPr lang="en-US" altLang="ja-JP" dirty="0"/>
              <a:t>JSON</a:t>
            </a:r>
            <a:r>
              <a:rPr lang="ja-JP" altLang="en-US" dirty="0"/>
              <a:t>で表示</a:t>
            </a:r>
            <a:endParaRPr lang="en-US" altLang="ja-JP" dirty="0"/>
          </a:p>
        </p:txBody>
      </p:sp>
    </p:spTree>
    <p:extLst>
      <p:ext uri="{BB962C8B-B14F-4D97-AF65-F5344CB8AC3E}">
        <p14:creationId xmlns:p14="http://schemas.microsoft.com/office/powerpoint/2010/main" val="420206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40734-8C9B-96E5-6BB8-78CAA3226AFC}"/>
              </a:ext>
            </a:extLst>
          </p:cNvPr>
          <p:cNvSpPr>
            <a:spLocks noGrp="1"/>
          </p:cNvSpPr>
          <p:nvPr>
            <p:ph type="title"/>
          </p:nvPr>
        </p:nvSpPr>
        <p:spPr/>
        <p:txBody>
          <a:bodyPr/>
          <a:lstStyle/>
          <a:p>
            <a:r>
              <a:rPr kumimoji="1" lang="en-US" altLang="ja-JP" dirty="0" err="1"/>
              <a:t>RESTfulAPI</a:t>
            </a:r>
            <a:r>
              <a:rPr kumimoji="1" lang="ja-JP" altLang="en-US" dirty="0"/>
              <a:t>を実装</a:t>
            </a:r>
          </a:p>
        </p:txBody>
      </p:sp>
      <p:sp>
        <p:nvSpPr>
          <p:cNvPr id="3" name="コンテンツ プレースホルダー 2">
            <a:extLst>
              <a:ext uri="{FF2B5EF4-FFF2-40B4-BE49-F238E27FC236}">
                <a16:creationId xmlns:a16="http://schemas.microsoft.com/office/drawing/2014/main" id="{6D572C6F-3EE7-4144-EAFD-DB93B4C86B7C}"/>
              </a:ext>
            </a:extLst>
          </p:cNvPr>
          <p:cNvSpPr>
            <a:spLocks noGrp="1"/>
          </p:cNvSpPr>
          <p:nvPr>
            <p:ph idx="1"/>
          </p:nvPr>
        </p:nvSpPr>
        <p:spPr/>
        <p:txBody>
          <a:bodyPr/>
          <a:lstStyle/>
          <a:p>
            <a:r>
              <a:rPr kumimoji="1" lang="ja-JP" altLang="en-US" dirty="0"/>
              <a:t>都道府県市区町村の郵便番号照会サイト</a:t>
            </a:r>
            <a:r>
              <a:rPr lang="en-US" altLang="ja-JP" dirty="0"/>
              <a:t>(</a:t>
            </a:r>
            <a:r>
              <a:rPr lang="ja-JP" altLang="en-US" dirty="0"/>
              <a:t>コード</a:t>
            </a:r>
            <a:r>
              <a:rPr lang="en-US" altLang="ja-JP" dirty="0"/>
              <a:t>)</a:t>
            </a:r>
          </a:p>
          <a:p>
            <a:pPr marL="0" indent="0">
              <a:buNone/>
            </a:pPr>
            <a:r>
              <a:rPr kumimoji="1" lang="ja-JP" altLang="en-US" dirty="0"/>
              <a:t>ライブラリ・データ読み込み・</a:t>
            </a:r>
            <a:r>
              <a:rPr kumimoji="1" lang="en-US" altLang="ja-JP" dirty="0"/>
              <a:t>Flask</a:t>
            </a:r>
            <a:r>
              <a:rPr kumimoji="1" lang="ja-JP" altLang="en-US" dirty="0"/>
              <a:t>使用・都道府県リンク画面</a:t>
            </a:r>
            <a:endParaRPr kumimoji="1" lang="en-US" altLang="ja-JP" dirty="0"/>
          </a:p>
        </p:txBody>
      </p:sp>
      <p:pic>
        <p:nvPicPr>
          <p:cNvPr id="5" name="図 4">
            <a:extLst>
              <a:ext uri="{FF2B5EF4-FFF2-40B4-BE49-F238E27FC236}">
                <a16:creationId xmlns:a16="http://schemas.microsoft.com/office/drawing/2014/main" id="{A0A1FEF7-B75F-2CDE-59AF-8DF2A6F16AF6}"/>
              </a:ext>
            </a:extLst>
          </p:cNvPr>
          <p:cNvPicPr>
            <a:picLocks noChangeAspect="1"/>
          </p:cNvPicPr>
          <p:nvPr/>
        </p:nvPicPr>
        <p:blipFill>
          <a:blip r:embed="rId3"/>
          <a:stretch>
            <a:fillRect/>
          </a:stretch>
        </p:blipFill>
        <p:spPr>
          <a:xfrm>
            <a:off x="693837" y="2867515"/>
            <a:ext cx="6708827" cy="3309448"/>
          </a:xfrm>
          <a:prstGeom prst="rect">
            <a:avLst/>
          </a:prstGeom>
        </p:spPr>
      </p:pic>
      <p:pic>
        <p:nvPicPr>
          <p:cNvPr id="7" name="図 6">
            <a:extLst>
              <a:ext uri="{FF2B5EF4-FFF2-40B4-BE49-F238E27FC236}">
                <a16:creationId xmlns:a16="http://schemas.microsoft.com/office/drawing/2014/main" id="{5A373341-19EF-78C9-ADEE-DFB681FE8BC8}"/>
              </a:ext>
            </a:extLst>
          </p:cNvPr>
          <p:cNvPicPr>
            <a:picLocks noChangeAspect="1"/>
          </p:cNvPicPr>
          <p:nvPr/>
        </p:nvPicPr>
        <p:blipFill>
          <a:blip r:embed="rId4"/>
          <a:stretch>
            <a:fillRect/>
          </a:stretch>
        </p:blipFill>
        <p:spPr>
          <a:xfrm>
            <a:off x="7547027" y="5566205"/>
            <a:ext cx="3806773" cy="610757"/>
          </a:xfrm>
          <a:prstGeom prst="rect">
            <a:avLst/>
          </a:prstGeom>
        </p:spPr>
      </p:pic>
      <p:cxnSp>
        <p:nvCxnSpPr>
          <p:cNvPr id="9" name="コネクタ: カギ線 8">
            <a:extLst>
              <a:ext uri="{FF2B5EF4-FFF2-40B4-BE49-F238E27FC236}">
                <a16:creationId xmlns:a16="http://schemas.microsoft.com/office/drawing/2014/main" id="{1733C157-C58C-7F91-684A-F169A06EFB4B}"/>
              </a:ext>
            </a:extLst>
          </p:cNvPr>
          <p:cNvCxnSpPr>
            <a:stCxn id="5" idx="2"/>
            <a:endCxn id="7" idx="0"/>
          </p:cNvCxnSpPr>
          <p:nvPr/>
        </p:nvCxnSpPr>
        <p:spPr>
          <a:xfrm rot="5400000" flipH="1" flipV="1">
            <a:off x="6443953" y="3170502"/>
            <a:ext cx="610758" cy="5402163"/>
          </a:xfrm>
          <a:prstGeom prst="bentConnector5">
            <a:avLst>
              <a:gd name="adj1" fmla="val -37429"/>
              <a:gd name="adj2" fmla="val 63430"/>
              <a:gd name="adj3" fmla="val 13742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6AA8D857-A684-94D9-C5CB-A6E655EACB5D}"/>
              </a:ext>
            </a:extLst>
          </p:cNvPr>
          <p:cNvCxnSpPr/>
          <p:nvPr/>
        </p:nvCxnSpPr>
        <p:spPr>
          <a:xfrm flipH="1">
            <a:off x="3124863" y="5295569"/>
            <a:ext cx="55659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20025FE-C155-049C-B0D4-AE92EA6908AB}"/>
              </a:ext>
            </a:extLst>
          </p:cNvPr>
          <p:cNvSpPr txBox="1"/>
          <p:nvPr/>
        </p:nvSpPr>
        <p:spPr>
          <a:xfrm>
            <a:off x="3681454" y="5129404"/>
            <a:ext cx="1338828" cy="369332"/>
          </a:xfrm>
          <a:prstGeom prst="rect">
            <a:avLst/>
          </a:prstGeom>
          <a:solidFill>
            <a:schemeClr val="bg1"/>
          </a:solidFill>
        </p:spPr>
        <p:txBody>
          <a:bodyPr wrap="none" rtlCol="0">
            <a:spAutoFit/>
          </a:bodyPr>
          <a:lstStyle/>
          <a:p>
            <a:r>
              <a:rPr kumimoji="1" lang="ja-JP" altLang="en-US" dirty="0"/>
              <a:t>重複の削除</a:t>
            </a:r>
          </a:p>
        </p:txBody>
      </p:sp>
    </p:spTree>
    <p:extLst>
      <p:ext uri="{BB962C8B-B14F-4D97-AF65-F5344CB8AC3E}">
        <p14:creationId xmlns:p14="http://schemas.microsoft.com/office/powerpoint/2010/main" val="337850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FC0CC7-89C7-CB80-8616-370B506C1E6F}"/>
              </a:ext>
            </a:extLst>
          </p:cNvPr>
          <p:cNvSpPr>
            <a:spLocks noGrp="1"/>
          </p:cNvSpPr>
          <p:nvPr>
            <p:ph type="title"/>
          </p:nvPr>
        </p:nvSpPr>
        <p:spPr/>
        <p:txBody>
          <a:bodyPr/>
          <a:lstStyle/>
          <a:p>
            <a:r>
              <a:rPr kumimoji="1" lang="en-US" altLang="ja-JP" dirty="0" err="1"/>
              <a:t>RESTfulAPI</a:t>
            </a:r>
            <a:r>
              <a:rPr kumimoji="1" lang="ja-JP" altLang="en-US" dirty="0"/>
              <a:t>を実装</a:t>
            </a:r>
          </a:p>
        </p:txBody>
      </p:sp>
      <p:sp>
        <p:nvSpPr>
          <p:cNvPr id="3" name="コンテンツ プレースホルダー 2">
            <a:extLst>
              <a:ext uri="{FF2B5EF4-FFF2-40B4-BE49-F238E27FC236}">
                <a16:creationId xmlns:a16="http://schemas.microsoft.com/office/drawing/2014/main" id="{3C208FE3-58FF-227F-827B-A3ABCC3E8F01}"/>
              </a:ext>
            </a:extLst>
          </p:cNvPr>
          <p:cNvSpPr>
            <a:spLocks noGrp="1"/>
          </p:cNvSpPr>
          <p:nvPr>
            <p:ph idx="1"/>
          </p:nvPr>
        </p:nvSpPr>
        <p:spPr/>
        <p:txBody>
          <a:bodyPr/>
          <a:lstStyle/>
          <a:p>
            <a:r>
              <a:rPr kumimoji="1" lang="ja-JP" altLang="en-US" dirty="0"/>
              <a:t>都道府県市区町村の郵便番号照会サイト</a:t>
            </a:r>
            <a:r>
              <a:rPr lang="en-US" altLang="ja-JP" dirty="0"/>
              <a:t>(</a:t>
            </a:r>
            <a:r>
              <a:rPr lang="ja-JP" altLang="en-US" dirty="0"/>
              <a:t>コード</a:t>
            </a:r>
            <a:r>
              <a:rPr lang="en-US" altLang="ja-JP" dirty="0"/>
              <a:t>)</a:t>
            </a:r>
          </a:p>
          <a:p>
            <a:pPr marL="0" indent="0">
              <a:buNone/>
            </a:pPr>
            <a:r>
              <a:rPr lang="ja-JP" altLang="en-US" dirty="0"/>
              <a:t>都道府県表示画面</a:t>
            </a: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90F6A2B3-62FF-0087-38F5-027DEC3547B0}"/>
              </a:ext>
            </a:extLst>
          </p:cNvPr>
          <p:cNvPicPr>
            <a:picLocks noChangeAspect="1"/>
          </p:cNvPicPr>
          <p:nvPr/>
        </p:nvPicPr>
        <p:blipFill>
          <a:blip r:embed="rId3"/>
          <a:stretch>
            <a:fillRect/>
          </a:stretch>
        </p:blipFill>
        <p:spPr>
          <a:xfrm>
            <a:off x="1342776" y="2824611"/>
            <a:ext cx="9506447" cy="3487289"/>
          </a:xfrm>
          <a:prstGeom prst="rect">
            <a:avLst/>
          </a:prstGeom>
        </p:spPr>
      </p:pic>
      <p:cxnSp>
        <p:nvCxnSpPr>
          <p:cNvPr id="6" name="直線矢印コネクタ 5">
            <a:extLst>
              <a:ext uri="{FF2B5EF4-FFF2-40B4-BE49-F238E27FC236}">
                <a16:creationId xmlns:a16="http://schemas.microsoft.com/office/drawing/2014/main" id="{AEEA028E-E089-F0A2-C557-8A7B6842F9DC}"/>
              </a:ext>
            </a:extLst>
          </p:cNvPr>
          <p:cNvCxnSpPr/>
          <p:nvPr/>
        </p:nvCxnSpPr>
        <p:spPr>
          <a:xfrm flipH="1">
            <a:off x="5852161" y="3522428"/>
            <a:ext cx="55659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F1A56FE-AE7E-404B-1A7A-4BF10D089CDD}"/>
              </a:ext>
            </a:extLst>
          </p:cNvPr>
          <p:cNvSpPr txBox="1"/>
          <p:nvPr/>
        </p:nvSpPr>
        <p:spPr>
          <a:xfrm>
            <a:off x="6408752" y="3356263"/>
            <a:ext cx="1800493" cy="369332"/>
          </a:xfrm>
          <a:prstGeom prst="rect">
            <a:avLst/>
          </a:prstGeom>
          <a:solidFill>
            <a:schemeClr val="bg1"/>
          </a:solidFill>
        </p:spPr>
        <p:txBody>
          <a:bodyPr wrap="none" rtlCol="0">
            <a:spAutoFit/>
          </a:bodyPr>
          <a:lstStyle/>
          <a:p>
            <a:r>
              <a:rPr kumimoji="1" lang="ja-JP" altLang="en-US" dirty="0"/>
              <a:t>都道府県の検索</a:t>
            </a:r>
          </a:p>
        </p:txBody>
      </p:sp>
    </p:spTree>
    <p:extLst>
      <p:ext uri="{BB962C8B-B14F-4D97-AF65-F5344CB8AC3E}">
        <p14:creationId xmlns:p14="http://schemas.microsoft.com/office/powerpoint/2010/main" val="298356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72F8-20FC-7F58-9458-4DA3DE22F594}"/>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D187BDFB-0288-90C6-73C0-08BBA5FA7893}"/>
              </a:ext>
            </a:extLst>
          </p:cNvPr>
          <p:cNvSpPr>
            <a:spLocks noGrp="1"/>
          </p:cNvSpPr>
          <p:nvPr>
            <p:ph idx="1"/>
          </p:nvPr>
        </p:nvSpPr>
        <p:spPr/>
        <p:txBody>
          <a:bodyPr/>
          <a:lstStyle/>
          <a:p>
            <a:r>
              <a:rPr kumimoji="1" lang="ja-JP" altLang="en-US" dirty="0"/>
              <a:t>都道府県市区町村の郵便番号照会サイト</a:t>
            </a:r>
            <a:r>
              <a:rPr lang="en-US" altLang="ja-JP" dirty="0"/>
              <a:t>(</a:t>
            </a:r>
            <a:r>
              <a:rPr lang="ja-JP" altLang="en-US" dirty="0"/>
              <a:t>コード</a:t>
            </a:r>
            <a:r>
              <a:rPr lang="en-US" altLang="ja-JP" dirty="0"/>
              <a:t>)</a:t>
            </a:r>
          </a:p>
          <a:p>
            <a:pPr marL="0" indent="0">
              <a:buNone/>
            </a:pPr>
            <a:r>
              <a:rPr kumimoji="1" lang="en-US" altLang="ja-JP" dirty="0"/>
              <a:t>URL</a:t>
            </a:r>
            <a:r>
              <a:rPr kumimoji="1" lang="ja-JP" altLang="en-US" dirty="0"/>
              <a:t>で市区町村を記述された場合</a:t>
            </a:r>
            <a:r>
              <a:rPr kumimoji="1" lang="en-US" altLang="ja-JP" dirty="0"/>
              <a:t>(</a:t>
            </a:r>
            <a:r>
              <a:rPr kumimoji="1" lang="ja-JP" altLang="en-US" dirty="0"/>
              <a:t>形式の記述無し</a:t>
            </a:r>
            <a:r>
              <a:rPr kumimoji="1" lang="en-US" altLang="ja-JP" dirty="0"/>
              <a:t>)</a:t>
            </a:r>
            <a:endParaRPr kumimoji="1" lang="ja-JP" altLang="en-US" dirty="0"/>
          </a:p>
        </p:txBody>
      </p:sp>
      <p:pic>
        <p:nvPicPr>
          <p:cNvPr id="5" name="図 4">
            <a:extLst>
              <a:ext uri="{FF2B5EF4-FFF2-40B4-BE49-F238E27FC236}">
                <a16:creationId xmlns:a16="http://schemas.microsoft.com/office/drawing/2014/main" id="{BABFB8F0-5330-AF97-ED5D-6280C4A4735E}"/>
              </a:ext>
            </a:extLst>
          </p:cNvPr>
          <p:cNvPicPr>
            <a:picLocks noChangeAspect="1"/>
          </p:cNvPicPr>
          <p:nvPr/>
        </p:nvPicPr>
        <p:blipFill>
          <a:blip r:embed="rId3"/>
          <a:stretch>
            <a:fillRect/>
          </a:stretch>
        </p:blipFill>
        <p:spPr>
          <a:xfrm>
            <a:off x="838200" y="2786214"/>
            <a:ext cx="10515600" cy="3262217"/>
          </a:xfrm>
          <a:prstGeom prst="rect">
            <a:avLst/>
          </a:prstGeom>
        </p:spPr>
      </p:pic>
    </p:spTree>
    <p:extLst>
      <p:ext uri="{BB962C8B-B14F-4D97-AF65-F5344CB8AC3E}">
        <p14:creationId xmlns:p14="http://schemas.microsoft.com/office/powerpoint/2010/main" val="417706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D9471F-1F39-B572-70C0-9C82FB1B210F}"/>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AE817F44-ECCA-13C2-7574-2FF7B1C34844}"/>
              </a:ext>
            </a:extLst>
          </p:cNvPr>
          <p:cNvSpPr>
            <a:spLocks noGrp="1"/>
          </p:cNvSpPr>
          <p:nvPr>
            <p:ph idx="1"/>
          </p:nvPr>
        </p:nvSpPr>
        <p:spPr/>
        <p:txBody>
          <a:bodyPr/>
          <a:lstStyle/>
          <a:p>
            <a:r>
              <a:rPr kumimoji="1" lang="ja-JP" altLang="en-US" dirty="0"/>
              <a:t>都道府県市区町村の郵便番号照会サイト</a:t>
            </a:r>
            <a:r>
              <a:rPr lang="en-US" altLang="ja-JP" dirty="0"/>
              <a:t>(</a:t>
            </a:r>
            <a:r>
              <a:rPr lang="ja-JP" altLang="en-US" dirty="0"/>
              <a:t>コード</a:t>
            </a:r>
            <a:r>
              <a:rPr lang="en-US" altLang="ja-JP" dirty="0"/>
              <a:t>)</a:t>
            </a:r>
          </a:p>
          <a:p>
            <a:pPr marL="0" indent="0">
              <a:buNone/>
            </a:pPr>
            <a:r>
              <a:rPr kumimoji="1" lang="en-US" altLang="ja-JP" dirty="0"/>
              <a:t>API</a:t>
            </a:r>
            <a:r>
              <a:rPr kumimoji="1" lang="ja-JP" altLang="en-US" dirty="0"/>
              <a:t>または</a:t>
            </a:r>
            <a:r>
              <a:rPr kumimoji="1" lang="en-US" altLang="ja-JP" dirty="0"/>
              <a:t>HTML</a:t>
            </a:r>
            <a:r>
              <a:rPr kumimoji="1" lang="ja-JP" altLang="en-US" dirty="0"/>
              <a:t>を表示画面</a:t>
            </a:r>
            <a:r>
              <a:rPr kumimoji="1" lang="en-US" altLang="ja-JP" dirty="0"/>
              <a:t>(1/2)</a:t>
            </a:r>
          </a:p>
          <a:p>
            <a:pPr marL="0" indent="0">
              <a:buNone/>
            </a:pPr>
            <a:r>
              <a:rPr lang="en-US" altLang="ja-JP" dirty="0"/>
              <a:t>HTML</a:t>
            </a:r>
            <a:r>
              <a:rPr lang="ja-JP" altLang="en-US" dirty="0"/>
              <a:t>指定または</a:t>
            </a:r>
            <a:r>
              <a:rPr lang="en-US" altLang="ja-JP" dirty="0"/>
              <a:t>JSON</a:t>
            </a:r>
            <a:r>
              <a:rPr lang="ja-JP" altLang="en-US" dirty="0"/>
              <a:t>でも</a:t>
            </a:r>
            <a:r>
              <a:rPr lang="en-US" altLang="ja-JP" dirty="0"/>
              <a:t>XML</a:t>
            </a:r>
            <a:r>
              <a:rPr lang="ja-JP" altLang="en-US" dirty="0"/>
              <a:t>でもない</a:t>
            </a:r>
            <a:endParaRPr kumimoji="1" lang="ja-JP" altLang="en-US" dirty="0"/>
          </a:p>
        </p:txBody>
      </p:sp>
      <p:pic>
        <p:nvPicPr>
          <p:cNvPr id="7" name="図 6">
            <a:extLst>
              <a:ext uri="{FF2B5EF4-FFF2-40B4-BE49-F238E27FC236}">
                <a16:creationId xmlns:a16="http://schemas.microsoft.com/office/drawing/2014/main" id="{31C05E6E-403D-49F5-E792-3C0F0E1E2ED4}"/>
              </a:ext>
            </a:extLst>
          </p:cNvPr>
          <p:cNvPicPr>
            <a:picLocks noChangeAspect="1"/>
          </p:cNvPicPr>
          <p:nvPr/>
        </p:nvPicPr>
        <p:blipFill rotWithShape="1">
          <a:blip r:embed="rId3"/>
          <a:srcRect b="56562"/>
          <a:stretch/>
        </p:blipFill>
        <p:spPr>
          <a:xfrm>
            <a:off x="1434273" y="3332936"/>
            <a:ext cx="9323454" cy="2978964"/>
          </a:xfrm>
          <a:prstGeom prst="rect">
            <a:avLst/>
          </a:prstGeom>
        </p:spPr>
      </p:pic>
    </p:spTree>
    <p:extLst>
      <p:ext uri="{BB962C8B-B14F-4D97-AF65-F5344CB8AC3E}">
        <p14:creationId xmlns:p14="http://schemas.microsoft.com/office/powerpoint/2010/main" val="185113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D9471F-1F39-B572-70C0-9C82FB1B210F}"/>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AE817F44-ECCA-13C2-7574-2FF7B1C34844}"/>
              </a:ext>
            </a:extLst>
          </p:cNvPr>
          <p:cNvSpPr>
            <a:spLocks noGrp="1"/>
          </p:cNvSpPr>
          <p:nvPr>
            <p:ph idx="1"/>
          </p:nvPr>
        </p:nvSpPr>
        <p:spPr/>
        <p:txBody>
          <a:bodyPr/>
          <a:lstStyle/>
          <a:p>
            <a:r>
              <a:rPr kumimoji="1" lang="ja-JP" altLang="en-US" dirty="0"/>
              <a:t>都道府県市区町村の郵便番号照会サイト</a:t>
            </a:r>
            <a:r>
              <a:rPr lang="en-US" altLang="ja-JP" dirty="0"/>
              <a:t>(</a:t>
            </a:r>
            <a:r>
              <a:rPr lang="ja-JP" altLang="en-US" dirty="0"/>
              <a:t>コード</a:t>
            </a:r>
            <a:r>
              <a:rPr lang="en-US" altLang="ja-JP" dirty="0"/>
              <a:t>)</a:t>
            </a:r>
          </a:p>
          <a:p>
            <a:pPr marL="0" indent="0">
              <a:buNone/>
            </a:pPr>
            <a:r>
              <a:rPr kumimoji="1" lang="en-US" altLang="ja-JP" dirty="0"/>
              <a:t>API</a:t>
            </a:r>
            <a:r>
              <a:rPr kumimoji="1" lang="ja-JP" altLang="en-US" dirty="0"/>
              <a:t>または</a:t>
            </a:r>
            <a:r>
              <a:rPr kumimoji="1" lang="en-US" altLang="ja-JP" dirty="0"/>
              <a:t>HTML</a:t>
            </a:r>
            <a:r>
              <a:rPr kumimoji="1" lang="ja-JP" altLang="en-US" dirty="0"/>
              <a:t>を表示画面</a:t>
            </a:r>
            <a:r>
              <a:rPr kumimoji="1" lang="en-US" altLang="ja-JP" dirty="0"/>
              <a:t>(2/2)</a:t>
            </a:r>
          </a:p>
          <a:p>
            <a:pPr marL="0" indent="0">
              <a:buNone/>
            </a:pPr>
            <a:r>
              <a:rPr lang="en-US" altLang="ja-JP" dirty="0"/>
              <a:t>JSON</a:t>
            </a:r>
            <a:r>
              <a:rPr lang="ja-JP" altLang="en-US" dirty="0"/>
              <a:t>指定または</a:t>
            </a:r>
            <a:r>
              <a:rPr lang="en-US" altLang="ja-JP" dirty="0"/>
              <a:t>XML</a:t>
            </a:r>
            <a:r>
              <a:rPr lang="ja-JP" altLang="en-US" dirty="0"/>
              <a:t>指定</a:t>
            </a:r>
            <a:endParaRPr kumimoji="1" lang="ja-JP" altLang="en-US" dirty="0"/>
          </a:p>
        </p:txBody>
      </p:sp>
      <p:pic>
        <p:nvPicPr>
          <p:cNvPr id="7" name="図 6">
            <a:extLst>
              <a:ext uri="{FF2B5EF4-FFF2-40B4-BE49-F238E27FC236}">
                <a16:creationId xmlns:a16="http://schemas.microsoft.com/office/drawing/2014/main" id="{31C05E6E-403D-49F5-E792-3C0F0E1E2ED4}"/>
              </a:ext>
            </a:extLst>
          </p:cNvPr>
          <p:cNvPicPr>
            <a:picLocks noChangeAspect="1"/>
          </p:cNvPicPr>
          <p:nvPr/>
        </p:nvPicPr>
        <p:blipFill rotWithShape="1">
          <a:blip r:embed="rId3"/>
          <a:srcRect t="43130"/>
          <a:stretch/>
        </p:blipFill>
        <p:spPr>
          <a:xfrm>
            <a:off x="1990670" y="3248451"/>
            <a:ext cx="8210659" cy="3434619"/>
          </a:xfrm>
          <a:prstGeom prst="rect">
            <a:avLst/>
          </a:prstGeom>
        </p:spPr>
      </p:pic>
    </p:spTree>
    <p:extLst>
      <p:ext uri="{BB962C8B-B14F-4D97-AF65-F5344CB8AC3E}">
        <p14:creationId xmlns:p14="http://schemas.microsoft.com/office/powerpoint/2010/main" val="411422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BA2BD-A12B-44E5-4A8B-1A0D1450A6EA}"/>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12D79AB9-1819-0323-10CD-CC9811B5C439}"/>
              </a:ext>
            </a:extLst>
          </p:cNvPr>
          <p:cNvSpPr>
            <a:spLocks noGrp="1"/>
          </p:cNvSpPr>
          <p:nvPr>
            <p:ph idx="1"/>
          </p:nvPr>
        </p:nvSpPr>
        <p:spPr/>
        <p:txBody>
          <a:bodyPr/>
          <a:lstStyle/>
          <a:p>
            <a:r>
              <a:rPr kumimoji="1" lang="ja-JP" altLang="en-US" dirty="0"/>
              <a:t>都道府県市区町村の郵便番号照会サイト</a:t>
            </a:r>
            <a:r>
              <a:rPr kumimoji="1" lang="en-US" altLang="ja-JP" dirty="0"/>
              <a:t>(</a:t>
            </a:r>
            <a:r>
              <a:rPr kumimoji="1" lang="ja-JP" altLang="en-US" dirty="0"/>
              <a:t>ブラウザ画面</a:t>
            </a:r>
            <a:r>
              <a:rPr kumimoji="1" lang="en-US" altLang="ja-JP" dirty="0"/>
              <a:t>)</a:t>
            </a:r>
          </a:p>
          <a:p>
            <a:pPr marL="0" indent="0">
              <a:buNone/>
            </a:pPr>
            <a:r>
              <a:rPr lang="ja-JP" altLang="en-US" dirty="0"/>
              <a:t>都道府県の表示</a:t>
            </a:r>
            <a:endParaRPr kumimoji="1" lang="ja-JP" altLang="en-US" dirty="0"/>
          </a:p>
        </p:txBody>
      </p:sp>
      <p:pic>
        <p:nvPicPr>
          <p:cNvPr id="5" name="図 4">
            <a:extLst>
              <a:ext uri="{FF2B5EF4-FFF2-40B4-BE49-F238E27FC236}">
                <a16:creationId xmlns:a16="http://schemas.microsoft.com/office/drawing/2014/main" id="{B24363C4-5691-2A38-60AF-BA7195D1D531}"/>
              </a:ext>
            </a:extLst>
          </p:cNvPr>
          <p:cNvPicPr>
            <a:picLocks noChangeAspect="1"/>
          </p:cNvPicPr>
          <p:nvPr/>
        </p:nvPicPr>
        <p:blipFill>
          <a:blip r:embed="rId3"/>
          <a:stretch>
            <a:fillRect/>
          </a:stretch>
        </p:blipFill>
        <p:spPr>
          <a:xfrm>
            <a:off x="4165181" y="2424418"/>
            <a:ext cx="3861638" cy="4068457"/>
          </a:xfrm>
          <a:prstGeom prst="rect">
            <a:avLst/>
          </a:prstGeom>
        </p:spPr>
      </p:pic>
    </p:spTree>
    <p:extLst>
      <p:ext uri="{BB962C8B-B14F-4D97-AF65-F5344CB8AC3E}">
        <p14:creationId xmlns:p14="http://schemas.microsoft.com/office/powerpoint/2010/main" val="13905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BA2BD-A12B-44E5-4A8B-1A0D1450A6EA}"/>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12D79AB9-1819-0323-10CD-CC9811B5C439}"/>
              </a:ext>
            </a:extLst>
          </p:cNvPr>
          <p:cNvSpPr>
            <a:spLocks noGrp="1"/>
          </p:cNvSpPr>
          <p:nvPr>
            <p:ph idx="1"/>
          </p:nvPr>
        </p:nvSpPr>
        <p:spPr/>
        <p:txBody>
          <a:bodyPr/>
          <a:lstStyle/>
          <a:p>
            <a:r>
              <a:rPr kumimoji="1" lang="ja-JP" altLang="en-US" dirty="0"/>
              <a:t>都道府県市区町村の郵便番号照会サイト</a:t>
            </a:r>
            <a:r>
              <a:rPr kumimoji="1" lang="en-US" altLang="ja-JP" dirty="0"/>
              <a:t>(</a:t>
            </a:r>
            <a:r>
              <a:rPr kumimoji="1" lang="ja-JP" altLang="en-US" dirty="0"/>
              <a:t>ブラウザ画面</a:t>
            </a:r>
            <a:r>
              <a:rPr kumimoji="1" lang="en-US" altLang="ja-JP" dirty="0"/>
              <a:t>)</a:t>
            </a:r>
          </a:p>
          <a:p>
            <a:pPr marL="0" indent="0">
              <a:buNone/>
            </a:pPr>
            <a:r>
              <a:rPr kumimoji="1" lang="ja-JP" altLang="en-US" dirty="0"/>
              <a:t>東京都を選択</a:t>
            </a:r>
          </a:p>
        </p:txBody>
      </p:sp>
      <p:pic>
        <p:nvPicPr>
          <p:cNvPr id="6" name="図 5">
            <a:extLst>
              <a:ext uri="{FF2B5EF4-FFF2-40B4-BE49-F238E27FC236}">
                <a16:creationId xmlns:a16="http://schemas.microsoft.com/office/drawing/2014/main" id="{E6BF2F72-D418-DF2A-BF05-F177AED350C2}"/>
              </a:ext>
            </a:extLst>
          </p:cNvPr>
          <p:cNvPicPr>
            <a:picLocks noChangeAspect="1"/>
          </p:cNvPicPr>
          <p:nvPr/>
        </p:nvPicPr>
        <p:blipFill>
          <a:blip r:embed="rId3"/>
          <a:stretch>
            <a:fillRect/>
          </a:stretch>
        </p:blipFill>
        <p:spPr>
          <a:xfrm>
            <a:off x="4027973" y="2293831"/>
            <a:ext cx="3699350" cy="3883132"/>
          </a:xfrm>
          <a:prstGeom prst="rect">
            <a:avLst/>
          </a:prstGeom>
        </p:spPr>
      </p:pic>
      <p:sp>
        <p:nvSpPr>
          <p:cNvPr id="7" name="テキスト ボックス 6">
            <a:extLst>
              <a:ext uri="{FF2B5EF4-FFF2-40B4-BE49-F238E27FC236}">
                <a16:creationId xmlns:a16="http://schemas.microsoft.com/office/drawing/2014/main" id="{CF95195C-0333-715B-793B-74293D308D09}"/>
              </a:ext>
            </a:extLst>
          </p:cNvPr>
          <p:cNvSpPr txBox="1"/>
          <p:nvPr/>
        </p:nvSpPr>
        <p:spPr>
          <a:xfrm>
            <a:off x="4316162" y="6189525"/>
            <a:ext cx="3122971" cy="369332"/>
          </a:xfrm>
          <a:prstGeom prst="rect">
            <a:avLst/>
          </a:prstGeom>
          <a:noFill/>
        </p:spPr>
        <p:txBody>
          <a:bodyPr wrap="none" rtlCol="0">
            <a:spAutoFit/>
          </a:bodyPr>
          <a:lstStyle/>
          <a:p>
            <a:r>
              <a:rPr kumimoji="1" lang="en-US" altLang="ja-JP" dirty="0"/>
              <a:t>http://loslhost:5000/</a:t>
            </a:r>
            <a:r>
              <a:rPr kumimoji="1" lang="ja-JP" altLang="en-US" dirty="0"/>
              <a:t>東京都</a:t>
            </a:r>
          </a:p>
        </p:txBody>
      </p:sp>
    </p:spTree>
    <p:extLst>
      <p:ext uri="{BB962C8B-B14F-4D97-AF65-F5344CB8AC3E}">
        <p14:creationId xmlns:p14="http://schemas.microsoft.com/office/powerpoint/2010/main" val="234846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BA2BD-A12B-44E5-4A8B-1A0D1450A6EA}"/>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12D79AB9-1819-0323-10CD-CC9811B5C439}"/>
              </a:ext>
            </a:extLst>
          </p:cNvPr>
          <p:cNvSpPr>
            <a:spLocks noGrp="1"/>
          </p:cNvSpPr>
          <p:nvPr>
            <p:ph idx="1"/>
          </p:nvPr>
        </p:nvSpPr>
        <p:spPr/>
        <p:txBody>
          <a:bodyPr/>
          <a:lstStyle/>
          <a:p>
            <a:r>
              <a:rPr kumimoji="1" lang="ja-JP" altLang="en-US" dirty="0"/>
              <a:t>都道府県市区町村の郵便番号照会サイト</a:t>
            </a:r>
            <a:r>
              <a:rPr kumimoji="1" lang="en-US" altLang="ja-JP" dirty="0"/>
              <a:t>(</a:t>
            </a:r>
            <a:r>
              <a:rPr kumimoji="1" lang="ja-JP" altLang="en-US" dirty="0"/>
              <a:t>ブラウザ画面</a:t>
            </a:r>
            <a:r>
              <a:rPr kumimoji="1" lang="en-US" altLang="ja-JP" dirty="0"/>
              <a:t>)</a:t>
            </a:r>
          </a:p>
          <a:p>
            <a:pPr marL="0" indent="0">
              <a:buNone/>
            </a:pPr>
            <a:r>
              <a:rPr kumimoji="1" lang="ja-JP" altLang="en-US" dirty="0"/>
              <a:t>東京都千代田区を選択</a:t>
            </a:r>
            <a:r>
              <a:rPr kumimoji="1" lang="en-US" altLang="ja-JP" dirty="0"/>
              <a:t>(HTML)</a:t>
            </a:r>
            <a:endParaRPr kumimoji="1" lang="ja-JP" altLang="en-US" dirty="0"/>
          </a:p>
        </p:txBody>
      </p:sp>
      <p:pic>
        <p:nvPicPr>
          <p:cNvPr id="5" name="図 4">
            <a:extLst>
              <a:ext uri="{FF2B5EF4-FFF2-40B4-BE49-F238E27FC236}">
                <a16:creationId xmlns:a16="http://schemas.microsoft.com/office/drawing/2014/main" id="{E8EE655E-4D07-1DFD-777E-F3A4B9CAE7F8}"/>
              </a:ext>
            </a:extLst>
          </p:cNvPr>
          <p:cNvPicPr>
            <a:picLocks noChangeAspect="1"/>
          </p:cNvPicPr>
          <p:nvPr/>
        </p:nvPicPr>
        <p:blipFill>
          <a:blip r:embed="rId3"/>
          <a:stretch>
            <a:fillRect/>
          </a:stretch>
        </p:blipFill>
        <p:spPr>
          <a:xfrm>
            <a:off x="4275811" y="2784334"/>
            <a:ext cx="3640377" cy="3596588"/>
          </a:xfrm>
          <a:prstGeom prst="rect">
            <a:avLst/>
          </a:prstGeom>
        </p:spPr>
      </p:pic>
      <p:sp>
        <p:nvSpPr>
          <p:cNvPr id="8" name="テキスト ボックス 7">
            <a:extLst>
              <a:ext uri="{FF2B5EF4-FFF2-40B4-BE49-F238E27FC236}">
                <a16:creationId xmlns:a16="http://schemas.microsoft.com/office/drawing/2014/main" id="{B8E13E96-D805-C0BA-6A6C-18B7230F42C7}"/>
              </a:ext>
            </a:extLst>
          </p:cNvPr>
          <p:cNvSpPr txBox="1"/>
          <p:nvPr/>
        </p:nvSpPr>
        <p:spPr>
          <a:xfrm>
            <a:off x="3627214" y="6437620"/>
            <a:ext cx="4937570" cy="369332"/>
          </a:xfrm>
          <a:prstGeom prst="rect">
            <a:avLst/>
          </a:prstGeom>
          <a:noFill/>
        </p:spPr>
        <p:txBody>
          <a:bodyPr wrap="none" rtlCol="0">
            <a:spAutoFit/>
          </a:bodyPr>
          <a:lstStyle/>
          <a:p>
            <a:r>
              <a:rPr kumimoji="1" lang="en-US" altLang="ja-JP" dirty="0"/>
              <a:t>http://loslhost:5000/</a:t>
            </a:r>
            <a:r>
              <a:rPr kumimoji="1" lang="ja-JP" altLang="en-US" dirty="0"/>
              <a:t>東京都</a:t>
            </a:r>
            <a:r>
              <a:rPr kumimoji="1" lang="en-US" altLang="ja-JP" dirty="0"/>
              <a:t>/</a:t>
            </a:r>
            <a:r>
              <a:rPr kumimoji="1" lang="ja-JP" altLang="en-US" dirty="0"/>
              <a:t>千代田区</a:t>
            </a:r>
            <a:r>
              <a:rPr kumimoji="1" lang="en-US" altLang="ja-JP" dirty="0"/>
              <a:t>/HTML</a:t>
            </a:r>
            <a:endParaRPr kumimoji="1" lang="ja-JP" altLang="en-US" dirty="0"/>
          </a:p>
        </p:txBody>
      </p:sp>
    </p:spTree>
    <p:extLst>
      <p:ext uri="{BB962C8B-B14F-4D97-AF65-F5344CB8AC3E}">
        <p14:creationId xmlns:p14="http://schemas.microsoft.com/office/powerpoint/2010/main" val="417039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BA2BD-A12B-44E5-4A8B-1A0D1450A6EA}"/>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12D79AB9-1819-0323-10CD-CC9811B5C439}"/>
              </a:ext>
            </a:extLst>
          </p:cNvPr>
          <p:cNvSpPr>
            <a:spLocks noGrp="1"/>
          </p:cNvSpPr>
          <p:nvPr>
            <p:ph idx="1"/>
          </p:nvPr>
        </p:nvSpPr>
        <p:spPr/>
        <p:txBody>
          <a:bodyPr/>
          <a:lstStyle/>
          <a:p>
            <a:r>
              <a:rPr kumimoji="1" lang="ja-JP" altLang="en-US" dirty="0"/>
              <a:t>都道府県市区町村の郵便番号照会サイト</a:t>
            </a:r>
            <a:r>
              <a:rPr kumimoji="1" lang="en-US" altLang="ja-JP" dirty="0"/>
              <a:t>(</a:t>
            </a:r>
            <a:r>
              <a:rPr kumimoji="1" lang="ja-JP" altLang="en-US" dirty="0"/>
              <a:t>ブラウザ画面</a:t>
            </a:r>
            <a:r>
              <a:rPr kumimoji="1" lang="en-US" altLang="ja-JP" dirty="0"/>
              <a:t>)</a:t>
            </a:r>
          </a:p>
          <a:p>
            <a:pPr marL="0" indent="0">
              <a:buNone/>
            </a:pPr>
            <a:r>
              <a:rPr kumimoji="1" lang="ja-JP" altLang="en-US" dirty="0"/>
              <a:t>東京都千代田区を選択</a:t>
            </a:r>
            <a:r>
              <a:rPr kumimoji="1" lang="en-US" altLang="ja-JP" dirty="0"/>
              <a:t>(JSON)</a:t>
            </a:r>
            <a:endParaRPr kumimoji="1" lang="ja-JP" altLang="en-US" dirty="0"/>
          </a:p>
        </p:txBody>
      </p:sp>
      <p:sp>
        <p:nvSpPr>
          <p:cNvPr id="8" name="テキスト ボックス 7">
            <a:extLst>
              <a:ext uri="{FF2B5EF4-FFF2-40B4-BE49-F238E27FC236}">
                <a16:creationId xmlns:a16="http://schemas.microsoft.com/office/drawing/2014/main" id="{B8E13E96-D805-C0BA-6A6C-18B7230F42C7}"/>
              </a:ext>
            </a:extLst>
          </p:cNvPr>
          <p:cNvSpPr txBox="1"/>
          <p:nvPr/>
        </p:nvSpPr>
        <p:spPr>
          <a:xfrm>
            <a:off x="3627214" y="6437620"/>
            <a:ext cx="4849404" cy="369332"/>
          </a:xfrm>
          <a:prstGeom prst="rect">
            <a:avLst/>
          </a:prstGeom>
          <a:noFill/>
        </p:spPr>
        <p:txBody>
          <a:bodyPr wrap="none" rtlCol="0">
            <a:spAutoFit/>
          </a:bodyPr>
          <a:lstStyle/>
          <a:p>
            <a:r>
              <a:rPr kumimoji="1" lang="en-US" altLang="ja-JP" dirty="0"/>
              <a:t>http://loslhost:5000/</a:t>
            </a:r>
            <a:r>
              <a:rPr kumimoji="1" lang="ja-JP" altLang="en-US" dirty="0"/>
              <a:t>東京都</a:t>
            </a:r>
            <a:r>
              <a:rPr kumimoji="1" lang="en-US" altLang="ja-JP" dirty="0"/>
              <a:t>/</a:t>
            </a:r>
            <a:r>
              <a:rPr kumimoji="1" lang="ja-JP" altLang="en-US" dirty="0"/>
              <a:t>千代田区</a:t>
            </a:r>
            <a:r>
              <a:rPr kumimoji="1" lang="en-US" altLang="ja-JP" dirty="0"/>
              <a:t>/JSON</a:t>
            </a:r>
            <a:endParaRPr kumimoji="1" lang="ja-JP" altLang="en-US" dirty="0"/>
          </a:p>
        </p:txBody>
      </p:sp>
      <p:pic>
        <p:nvPicPr>
          <p:cNvPr id="6" name="図 5">
            <a:extLst>
              <a:ext uri="{FF2B5EF4-FFF2-40B4-BE49-F238E27FC236}">
                <a16:creationId xmlns:a16="http://schemas.microsoft.com/office/drawing/2014/main" id="{DF6F30BA-76AE-D1D8-0035-52D942B82970}"/>
              </a:ext>
            </a:extLst>
          </p:cNvPr>
          <p:cNvPicPr>
            <a:picLocks noChangeAspect="1"/>
          </p:cNvPicPr>
          <p:nvPr/>
        </p:nvPicPr>
        <p:blipFill>
          <a:blip r:embed="rId3"/>
          <a:stretch>
            <a:fillRect/>
          </a:stretch>
        </p:blipFill>
        <p:spPr>
          <a:xfrm>
            <a:off x="4313257" y="2777816"/>
            <a:ext cx="3565485" cy="3534084"/>
          </a:xfrm>
          <a:prstGeom prst="rect">
            <a:avLst/>
          </a:prstGeom>
        </p:spPr>
      </p:pic>
    </p:spTree>
    <p:extLst>
      <p:ext uri="{BB962C8B-B14F-4D97-AF65-F5344CB8AC3E}">
        <p14:creationId xmlns:p14="http://schemas.microsoft.com/office/powerpoint/2010/main" val="217268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8F7832-8D6C-AE13-392A-D5B46A6FF4A0}"/>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63D3DD39-6CBF-57E9-C8A7-B20A684DB70F}"/>
              </a:ext>
            </a:extLst>
          </p:cNvPr>
          <p:cNvSpPr>
            <a:spLocks noGrp="1"/>
          </p:cNvSpPr>
          <p:nvPr>
            <p:ph idx="1"/>
          </p:nvPr>
        </p:nvSpPr>
        <p:spPr/>
        <p:txBody>
          <a:bodyPr/>
          <a:lstStyle/>
          <a:p>
            <a:r>
              <a:rPr kumimoji="1" lang="en-US" altLang="ja-JP" dirty="0"/>
              <a:t>REST</a:t>
            </a:r>
            <a:r>
              <a:rPr kumimoji="1" lang="ja-JP" altLang="en-US" dirty="0"/>
              <a:t>とは</a:t>
            </a:r>
            <a:endParaRPr kumimoji="1" lang="en-US" altLang="ja-JP" dirty="0"/>
          </a:p>
          <a:p>
            <a:r>
              <a:rPr lang="en-US" altLang="ja-JP" dirty="0"/>
              <a:t>REST</a:t>
            </a:r>
            <a:r>
              <a:rPr lang="ja-JP" altLang="en-US" dirty="0"/>
              <a:t>を用いたサイトの例</a:t>
            </a:r>
            <a:endParaRPr lang="en-US" altLang="ja-JP" dirty="0"/>
          </a:p>
          <a:p>
            <a:r>
              <a:rPr lang="en-US" altLang="ja-JP" dirty="0" err="1"/>
              <a:t>RESTfulAPI</a:t>
            </a:r>
            <a:endParaRPr lang="en-US" altLang="ja-JP" dirty="0"/>
          </a:p>
          <a:p>
            <a:r>
              <a:rPr lang="en-US" altLang="ja-JP" dirty="0"/>
              <a:t>REST</a:t>
            </a:r>
            <a:r>
              <a:rPr lang="ja-JP" altLang="en-US" dirty="0"/>
              <a:t>を実装するのに必要な</a:t>
            </a:r>
            <a:r>
              <a:rPr lang="en-US" altLang="ja-JP" dirty="0"/>
              <a:t>Flask</a:t>
            </a:r>
            <a:r>
              <a:rPr lang="ja-JP" altLang="en-US" dirty="0"/>
              <a:t>の機能</a:t>
            </a:r>
            <a:endParaRPr lang="en-US" altLang="ja-JP" dirty="0"/>
          </a:p>
          <a:p>
            <a:r>
              <a:rPr lang="en-US" altLang="ja-JP" dirty="0" err="1"/>
              <a:t>RESTfulAPI</a:t>
            </a:r>
            <a:r>
              <a:rPr lang="ja-JP" altLang="en-US" dirty="0"/>
              <a:t>を実装</a:t>
            </a:r>
            <a:endParaRPr lang="en-US" altLang="ja-JP" dirty="0"/>
          </a:p>
          <a:p>
            <a:r>
              <a:rPr lang="en-US" altLang="ja-JP" dirty="0"/>
              <a:t>HATEOAS</a:t>
            </a:r>
          </a:p>
          <a:p>
            <a:endParaRPr kumimoji="1" lang="ja-JP" altLang="en-US" dirty="0"/>
          </a:p>
        </p:txBody>
      </p:sp>
    </p:spTree>
    <p:extLst>
      <p:ext uri="{BB962C8B-B14F-4D97-AF65-F5344CB8AC3E}">
        <p14:creationId xmlns:p14="http://schemas.microsoft.com/office/powerpoint/2010/main" val="316943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BA2BD-A12B-44E5-4A8B-1A0D1450A6EA}"/>
              </a:ext>
            </a:extLst>
          </p:cNvPr>
          <p:cNvSpPr>
            <a:spLocks noGrp="1"/>
          </p:cNvSpPr>
          <p:nvPr>
            <p:ph type="title"/>
          </p:nvPr>
        </p:nvSpPr>
        <p:spPr/>
        <p:txBody>
          <a:bodyPr/>
          <a:lstStyle/>
          <a:p>
            <a:r>
              <a:rPr lang="en-US" altLang="ja-JP" dirty="0" err="1"/>
              <a:t>RESTfulAPI</a:t>
            </a:r>
            <a:r>
              <a:rPr lang="ja-JP" altLang="en-US" dirty="0"/>
              <a:t>を実装</a:t>
            </a:r>
            <a:endParaRPr kumimoji="1" lang="ja-JP" altLang="en-US" dirty="0"/>
          </a:p>
        </p:txBody>
      </p:sp>
      <p:sp>
        <p:nvSpPr>
          <p:cNvPr id="3" name="コンテンツ プレースホルダー 2">
            <a:extLst>
              <a:ext uri="{FF2B5EF4-FFF2-40B4-BE49-F238E27FC236}">
                <a16:creationId xmlns:a16="http://schemas.microsoft.com/office/drawing/2014/main" id="{12D79AB9-1819-0323-10CD-CC9811B5C439}"/>
              </a:ext>
            </a:extLst>
          </p:cNvPr>
          <p:cNvSpPr>
            <a:spLocks noGrp="1"/>
          </p:cNvSpPr>
          <p:nvPr>
            <p:ph idx="1"/>
          </p:nvPr>
        </p:nvSpPr>
        <p:spPr/>
        <p:txBody>
          <a:bodyPr/>
          <a:lstStyle/>
          <a:p>
            <a:r>
              <a:rPr kumimoji="1" lang="ja-JP" altLang="en-US" dirty="0"/>
              <a:t>都道府県市区町村の郵便番号照会サイト</a:t>
            </a:r>
            <a:r>
              <a:rPr kumimoji="1" lang="en-US" altLang="ja-JP" dirty="0"/>
              <a:t>(</a:t>
            </a:r>
            <a:r>
              <a:rPr kumimoji="1" lang="ja-JP" altLang="en-US" dirty="0"/>
              <a:t>ブラウザ画面</a:t>
            </a:r>
            <a:r>
              <a:rPr kumimoji="1" lang="en-US" altLang="ja-JP" dirty="0"/>
              <a:t>)</a:t>
            </a:r>
          </a:p>
          <a:p>
            <a:pPr marL="0" indent="0">
              <a:buNone/>
            </a:pPr>
            <a:r>
              <a:rPr kumimoji="1" lang="ja-JP" altLang="en-US" dirty="0"/>
              <a:t>東京都千代田区を選択</a:t>
            </a:r>
            <a:r>
              <a:rPr kumimoji="1" lang="en-US" altLang="ja-JP" dirty="0"/>
              <a:t>(XML)</a:t>
            </a:r>
            <a:endParaRPr kumimoji="1" lang="ja-JP" altLang="en-US" dirty="0"/>
          </a:p>
        </p:txBody>
      </p:sp>
      <p:sp>
        <p:nvSpPr>
          <p:cNvPr id="8" name="テキスト ボックス 7">
            <a:extLst>
              <a:ext uri="{FF2B5EF4-FFF2-40B4-BE49-F238E27FC236}">
                <a16:creationId xmlns:a16="http://schemas.microsoft.com/office/drawing/2014/main" id="{B8E13E96-D805-C0BA-6A6C-18B7230F42C7}"/>
              </a:ext>
            </a:extLst>
          </p:cNvPr>
          <p:cNvSpPr txBox="1"/>
          <p:nvPr/>
        </p:nvSpPr>
        <p:spPr>
          <a:xfrm>
            <a:off x="3711372" y="6488668"/>
            <a:ext cx="4769254" cy="369332"/>
          </a:xfrm>
          <a:prstGeom prst="rect">
            <a:avLst/>
          </a:prstGeom>
          <a:noFill/>
        </p:spPr>
        <p:txBody>
          <a:bodyPr wrap="none" rtlCol="0">
            <a:spAutoFit/>
          </a:bodyPr>
          <a:lstStyle/>
          <a:p>
            <a:r>
              <a:rPr kumimoji="1" lang="en-US" altLang="ja-JP" dirty="0"/>
              <a:t>http://loslhost:5000/</a:t>
            </a:r>
            <a:r>
              <a:rPr kumimoji="1" lang="ja-JP" altLang="en-US" dirty="0"/>
              <a:t>東京都</a:t>
            </a:r>
            <a:r>
              <a:rPr kumimoji="1" lang="en-US" altLang="ja-JP" dirty="0"/>
              <a:t>/</a:t>
            </a:r>
            <a:r>
              <a:rPr kumimoji="1" lang="ja-JP" altLang="en-US" dirty="0"/>
              <a:t>千代田区</a:t>
            </a:r>
            <a:r>
              <a:rPr kumimoji="1" lang="en-US" altLang="ja-JP" dirty="0"/>
              <a:t>/XML</a:t>
            </a:r>
            <a:endParaRPr kumimoji="1" lang="ja-JP" altLang="en-US" dirty="0"/>
          </a:p>
        </p:txBody>
      </p:sp>
      <p:pic>
        <p:nvPicPr>
          <p:cNvPr id="6" name="図 5">
            <a:extLst>
              <a:ext uri="{FF2B5EF4-FFF2-40B4-BE49-F238E27FC236}">
                <a16:creationId xmlns:a16="http://schemas.microsoft.com/office/drawing/2014/main" id="{4815C9C9-8644-D68B-818E-06C16B712085}"/>
              </a:ext>
            </a:extLst>
          </p:cNvPr>
          <p:cNvPicPr>
            <a:picLocks noChangeAspect="1"/>
          </p:cNvPicPr>
          <p:nvPr/>
        </p:nvPicPr>
        <p:blipFill>
          <a:blip r:embed="rId3"/>
          <a:stretch>
            <a:fillRect/>
          </a:stretch>
        </p:blipFill>
        <p:spPr>
          <a:xfrm>
            <a:off x="4312746" y="2751150"/>
            <a:ext cx="3566507" cy="3560750"/>
          </a:xfrm>
          <a:prstGeom prst="rect">
            <a:avLst/>
          </a:prstGeom>
        </p:spPr>
      </p:pic>
    </p:spTree>
    <p:extLst>
      <p:ext uri="{BB962C8B-B14F-4D97-AF65-F5344CB8AC3E}">
        <p14:creationId xmlns:p14="http://schemas.microsoft.com/office/powerpoint/2010/main" val="427924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DF535-27A6-430F-4FA6-A6AB488AFC3B}"/>
              </a:ext>
            </a:extLst>
          </p:cNvPr>
          <p:cNvSpPr>
            <a:spLocks noGrp="1"/>
          </p:cNvSpPr>
          <p:nvPr>
            <p:ph type="title"/>
          </p:nvPr>
        </p:nvSpPr>
        <p:spPr/>
        <p:txBody>
          <a:bodyPr/>
          <a:lstStyle/>
          <a:p>
            <a:r>
              <a:rPr kumimoji="1" lang="en-US" altLang="ja-JP" dirty="0"/>
              <a:t>HATEOAS</a:t>
            </a:r>
            <a:endParaRPr kumimoji="1" lang="ja-JP" altLang="en-US" dirty="0"/>
          </a:p>
        </p:txBody>
      </p:sp>
      <p:sp>
        <p:nvSpPr>
          <p:cNvPr id="3" name="コンテンツ プレースホルダー 2">
            <a:extLst>
              <a:ext uri="{FF2B5EF4-FFF2-40B4-BE49-F238E27FC236}">
                <a16:creationId xmlns:a16="http://schemas.microsoft.com/office/drawing/2014/main" id="{3D5866F5-BA3E-EBC7-72D8-6D9D61F55B24}"/>
              </a:ext>
            </a:extLst>
          </p:cNvPr>
          <p:cNvSpPr>
            <a:spLocks noGrp="1"/>
          </p:cNvSpPr>
          <p:nvPr>
            <p:ph idx="1"/>
          </p:nvPr>
        </p:nvSpPr>
        <p:spPr/>
        <p:txBody>
          <a:bodyPr/>
          <a:lstStyle/>
          <a:p>
            <a:pPr marL="0" indent="0">
              <a:buNone/>
            </a:pPr>
            <a:r>
              <a:rPr kumimoji="1" lang="en-US" altLang="ja-JP" dirty="0"/>
              <a:t>Hypermedia as the Engine of Application State</a:t>
            </a:r>
            <a:r>
              <a:rPr kumimoji="1" lang="ja-JP" altLang="en-US" dirty="0"/>
              <a:t>の略称。</a:t>
            </a:r>
            <a:endParaRPr kumimoji="1" lang="en-US" altLang="ja-JP" dirty="0"/>
          </a:p>
          <a:p>
            <a:pPr marL="0" indent="0">
              <a:buNone/>
            </a:pPr>
            <a:endParaRPr lang="en-US" altLang="ja-JP" dirty="0"/>
          </a:p>
          <a:p>
            <a:pPr marL="0" indent="0">
              <a:buNone/>
            </a:pPr>
            <a:r>
              <a:rPr kumimoji="1" lang="en-US" altLang="ja-JP" dirty="0"/>
              <a:t>API</a:t>
            </a:r>
            <a:r>
              <a:rPr kumimoji="1" lang="ja-JP" altLang="en-US" dirty="0"/>
              <a:t>として送信するレスポンスのデータにコンテンツだけでなく関連リソースへのリンクも送る。</a:t>
            </a:r>
            <a:endParaRPr kumimoji="1" lang="en-US" altLang="ja-JP" dirty="0"/>
          </a:p>
          <a:p>
            <a:pPr marL="0" indent="0">
              <a:buNone/>
            </a:pPr>
            <a:endParaRPr lang="en-US" altLang="ja-JP" dirty="0"/>
          </a:p>
          <a:p>
            <a:pPr marL="0" indent="0">
              <a:buNone/>
            </a:pPr>
            <a:r>
              <a:rPr kumimoji="1" lang="en-US" altLang="ja-JP" dirty="0"/>
              <a:t>API</a:t>
            </a:r>
            <a:r>
              <a:rPr kumimoji="1" lang="ja-JP" altLang="en-US" dirty="0"/>
              <a:t>にリンク情報を用いることで状態遷移ができる</a:t>
            </a:r>
            <a:endParaRPr kumimoji="1" lang="en-US" altLang="ja-JP" dirty="0"/>
          </a:p>
          <a:p>
            <a:pPr marL="0" indent="0">
              <a:buNone/>
            </a:pPr>
            <a:endParaRPr lang="en-US" altLang="ja-JP" dirty="0"/>
          </a:p>
          <a:p>
            <a:pPr marL="0" indent="0">
              <a:buNone/>
            </a:pPr>
            <a:r>
              <a:rPr kumimoji="1" lang="ja-JP" altLang="en-US" dirty="0"/>
              <a:t>前章「</a:t>
            </a:r>
            <a:r>
              <a:rPr kumimoji="1" lang="en-US" altLang="ja-JP" dirty="0" err="1"/>
              <a:t>RESTfulAPI</a:t>
            </a:r>
            <a:r>
              <a:rPr lang="ja-JP" altLang="en-US" dirty="0"/>
              <a:t>を実装</a:t>
            </a:r>
            <a:r>
              <a:rPr kumimoji="1" lang="ja-JP" altLang="en-US" dirty="0"/>
              <a:t>」で作成したコードに追加して実装する。</a:t>
            </a:r>
          </a:p>
        </p:txBody>
      </p:sp>
    </p:spTree>
    <p:extLst>
      <p:ext uri="{BB962C8B-B14F-4D97-AF65-F5344CB8AC3E}">
        <p14:creationId xmlns:p14="http://schemas.microsoft.com/office/powerpoint/2010/main" val="523268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700B2-C4A7-9A56-8DDB-4A3874F4E419}"/>
              </a:ext>
            </a:extLst>
          </p:cNvPr>
          <p:cNvSpPr>
            <a:spLocks noGrp="1"/>
          </p:cNvSpPr>
          <p:nvPr>
            <p:ph type="title"/>
          </p:nvPr>
        </p:nvSpPr>
        <p:spPr/>
        <p:txBody>
          <a:bodyPr/>
          <a:lstStyle/>
          <a:p>
            <a:r>
              <a:rPr kumimoji="1" lang="en-US" altLang="ja-JP" dirty="0"/>
              <a:t>HATEOAS</a:t>
            </a:r>
            <a:endParaRPr kumimoji="1" lang="ja-JP" altLang="en-US" dirty="0"/>
          </a:p>
        </p:txBody>
      </p:sp>
      <p:sp>
        <p:nvSpPr>
          <p:cNvPr id="3" name="コンテンツ プレースホルダー 2">
            <a:extLst>
              <a:ext uri="{FF2B5EF4-FFF2-40B4-BE49-F238E27FC236}">
                <a16:creationId xmlns:a16="http://schemas.microsoft.com/office/drawing/2014/main" id="{B973B2C1-6B6D-EFD5-D077-32CF443A36B4}"/>
              </a:ext>
            </a:extLst>
          </p:cNvPr>
          <p:cNvSpPr>
            <a:spLocks noGrp="1"/>
          </p:cNvSpPr>
          <p:nvPr>
            <p:ph idx="1"/>
          </p:nvPr>
        </p:nvSpPr>
        <p:spPr/>
        <p:txBody>
          <a:bodyPr/>
          <a:lstStyle/>
          <a:p>
            <a:r>
              <a:rPr kumimoji="1" lang="ja-JP" altLang="en-US" dirty="0"/>
              <a:t>都道府県市区町村の郵便番号照会</a:t>
            </a:r>
            <a:r>
              <a:rPr kumimoji="1" lang="en-US" altLang="ja-JP" dirty="0"/>
              <a:t>JSONAPI(</a:t>
            </a:r>
            <a:r>
              <a:rPr kumimoji="1" lang="ja-JP" altLang="en-US" dirty="0"/>
              <a:t>プログラム</a:t>
            </a:r>
            <a:r>
              <a:rPr kumimoji="1" lang="en-US" altLang="ja-JP" dirty="0"/>
              <a:t>)</a:t>
            </a:r>
          </a:p>
          <a:p>
            <a:pPr marL="0" indent="0">
              <a:buNone/>
            </a:pPr>
            <a:r>
              <a:rPr lang="ja-JP" altLang="en-US" dirty="0"/>
              <a:t>都道府県の出力</a:t>
            </a:r>
            <a:endParaRPr kumimoji="1" lang="ja-JP" altLang="en-US" dirty="0"/>
          </a:p>
        </p:txBody>
      </p:sp>
      <p:pic>
        <p:nvPicPr>
          <p:cNvPr id="6" name="図 5">
            <a:extLst>
              <a:ext uri="{FF2B5EF4-FFF2-40B4-BE49-F238E27FC236}">
                <a16:creationId xmlns:a16="http://schemas.microsoft.com/office/drawing/2014/main" id="{BF9F23C4-706C-8EE4-3ED6-3733AAF09718}"/>
              </a:ext>
            </a:extLst>
          </p:cNvPr>
          <p:cNvPicPr>
            <a:picLocks noChangeAspect="1"/>
          </p:cNvPicPr>
          <p:nvPr/>
        </p:nvPicPr>
        <p:blipFill>
          <a:blip r:embed="rId3"/>
          <a:stretch>
            <a:fillRect/>
          </a:stretch>
        </p:blipFill>
        <p:spPr>
          <a:xfrm>
            <a:off x="838200" y="2771810"/>
            <a:ext cx="10515600" cy="3810658"/>
          </a:xfrm>
          <a:prstGeom prst="rect">
            <a:avLst/>
          </a:prstGeom>
        </p:spPr>
      </p:pic>
    </p:spTree>
    <p:extLst>
      <p:ext uri="{BB962C8B-B14F-4D97-AF65-F5344CB8AC3E}">
        <p14:creationId xmlns:p14="http://schemas.microsoft.com/office/powerpoint/2010/main" val="398151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8CC6E-D93F-E784-565E-453641027B30}"/>
              </a:ext>
            </a:extLst>
          </p:cNvPr>
          <p:cNvSpPr>
            <a:spLocks noGrp="1"/>
          </p:cNvSpPr>
          <p:nvPr>
            <p:ph type="title"/>
          </p:nvPr>
        </p:nvSpPr>
        <p:spPr/>
        <p:txBody>
          <a:bodyPr/>
          <a:lstStyle/>
          <a:p>
            <a:r>
              <a:rPr kumimoji="1" lang="en-US" altLang="ja-JP" dirty="0"/>
              <a:t>HATEOAS</a:t>
            </a:r>
            <a:endParaRPr kumimoji="1" lang="ja-JP" altLang="en-US" dirty="0"/>
          </a:p>
        </p:txBody>
      </p:sp>
      <p:sp>
        <p:nvSpPr>
          <p:cNvPr id="3" name="コンテンツ プレースホルダー 2">
            <a:extLst>
              <a:ext uri="{FF2B5EF4-FFF2-40B4-BE49-F238E27FC236}">
                <a16:creationId xmlns:a16="http://schemas.microsoft.com/office/drawing/2014/main" id="{5D873BEE-1626-ABB5-D864-B07D542FABA8}"/>
              </a:ext>
            </a:extLst>
          </p:cNvPr>
          <p:cNvSpPr>
            <a:spLocks noGrp="1"/>
          </p:cNvSpPr>
          <p:nvPr>
            <p:ph idx="1"/>
          </p:nvPr>
        </p:nvSpPr>
        <p:spPr/>
        <p:txBody>
          <a:bodyPr/>
          <a:lstStyle/>
          <a:p>
            <a:r>
              <a:rPr kumimoji="1" lang="ja-JP" altLang="en-US" dirty="0"/>
              <a:t>都道府県市区町村の郵便番号照会</a:t>
            </a:r>
            <a:r>
              <a:rPr kumimoji="1" lang="en-US" altLang="ja-JP" dirty="0"/>
              <a:t>JSONAPI(</a:t>
            </a:r>
            <a:r>
              <a:rPr kumimoji="1" lang="ja-JP" altLang="en-US" dirty="0"/>
              <a:t>プログラム</a:t>
            </a:r>
            <a:r>
              <a:rPr kumimoji="1" lang="en-US" altLang="ja-JP" dirty="0"/>
              <a:t>)</a:t>
            </a:r>
          </a:p>
          <a:p>
            <a:pPr marL="0" indent="0">
              <a:buNone/>
            </a:pPr>
            <a:r>
              <a:rPr lang="ja-JP" altLang="en-US" dirty="0"/>
              <a:t>市区町村の出力</a:t>
            </a:r>
            <a:endParaRPr kumimoji="1" lang="ja-JP" altLang="en-US" dirty="0"/>
          </a:p>
        </p:txBody>
      </p:sp>
      <p:pic>
        <p:nvPicPr>
          <p:cNvPr id="6" name="図 5">
            <a:extLst>
              <a:ext uri="{FF2B5EF4-FFF2-40B4-BE49-F238E27FC236}">
                <a16:creationId xmlns:a16="http://schemas.microsoft.com/office/drawing/2014/main" id="{6FD468B2-F90F-8B14-C508-30F54EBD25F4}"/>
              </a:ext>
            </a:extLst>
          </p:cNvPr>
          <p:cNvPicPr>
            <a:picLocks noChangeAspect="1"/>
          </p:cNvPicPr>
          <p:nvPr/>
        </p:nvPicPr>
        <p:blipFill>
          <a:blip r:embed="rId3"/>
          <a:stretch>
            <a:fillRect/>
          </a:stretch>
        </p:blipFill>
        <p:spPr>
          <a:xfrm>
            <a:off x="838200" y="2808292"/>
            <a:ext cx="10515600" cy="3818467"/>
          </a:xfrm>
          <a:prstGeom prst="rect">
            <a:avLst/>
          </a:prstGeom>
        </p:spPr>
      </p:pic>
    </p:spTree>
    <p:extLst>
      <p:ext uri="{BB962C8B-B14F-4D97-AF65-F5344CB8AC3E}">
        <p14:creationId xmlns:p14="http://schemas.microsoft.com/office/powerpoint/2010/main" val="7238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93F6F-30B4-FAC6-39B4-492A8EEA423C}"/>
              </a:ext>
            </a:extLst>
          </p:cNvPr>
          <p:cNvSpPr>
            <a:spLocks noGrp="1"/>
          </p:cNvSpPr>
          <p:nvPr>
            <p:ph type="title"/>
          </p:nvPr>
        </p:nvSpPr>
        <p:spPr/>
        <p:txBody>
          <a:bodyPr/>
          <a:lstStyle/>
          <a:p>
            <a:r>
              <a:rPr kumimoji="1" lang="en-US" altLang="ja-JP" dirty="0"/>
              <a:t>HATEOAS</a:t>
            </a:r>
            <a:endParaRPr kumimoji="1" lang="ja-JP" altLang="en-US" dirty="0"/>
          </a:p>
        </p:txBody>
      </p:sp>
      <p:sp>
        <p:nvSpPr>
          <p:cNvPr id="3" name="コンテンツ プレースホルダー 2">
            <a:extLst>
              <a:ext uri="{FF2B5EF4-FFF2-40B4-BE49-F238E27FC236}">
                <a16:creationId xmlns:a16="http://schemas.microsoft.com/office/drawing/2014/main" id="{95239A1D-5725-4C8E-27EB-1F4DB723F5CB}"/>
              </a:ext>
            </a:extLst>
          </p:cNvPr>
          <p:cNvSpPr>
            <a:spLocks noGrp="1"/>
          </p:cNvSpPr>
          <p:nvPr>
            <p:ph idx="1"/>
          </p:nvPr>
        </p:nvSpPr>
        <p:spPr/>
        <p:txBody>
          <a:bodyPr/>
          <a:lstStyle/>
          <a:p>
            <a:r>
              <a:rPr kumimoji="1" lang="ja-JP" altLang="en-US" dirty="0"/>
              <a:t>都道府県市区町村の郵便番号照会</a:t>
            </a:r>
            <a:r>
              <a:rPr kumimoji="1" lang="en-US" altLang="ja-JP" dirty="0"/>
              <a:t>API(</a:t>
            </a:r>
            <a:r>
              <a:rPr kumimoji="1" lang="ja-JP" altLang="en-US" dirty="0"/>
              <a:t>ブラウザ画面</a:t>
            </a:r>
            <a:r>
              <a:rPr kumimoji="1" lang="en-US" altLang="ja-JP" dirty="0"/>
              <a:t>)</a:t>
            </a:r>
          </a:p>
          <a:p>
            <a:pPr marL="0" indent="0">
              <a:buNone/>
            </a:pPr>
            <a:r>
              <a:rPr lang="ja-JP" altLang="en-US" dirty="0"/>
              <a:t>都道府県の出力</a:t>
            </a:r>
            <a:endParaRPr kumimoji="1" lang="ja-JP" altLang="en-US" dirty="0"/>
          </a:p>
        </p:txBody>
      </p:sp>
      <p:cxnSp>
        <p:nvCxnSpPr>
          <p:cNvPr id="9" name="コネクタ: カギ線 8">
            <a:extLst>
              <a:ext uri="{FF2B5EF4-FFF2-40B4-BE49-F238E27FC236}">
                <a16:creationId xmlns:a16="http://schemas.microsoft.com/office/drawing/2014/main" id="{71151889-610C-58D1-2477-68424D907EA6}"/>
              </a:ext>
            </a:extLst>
          </p:cNvPr>
          <p:cNvCxnSpPr>
            <a:cxnSpLocks/>
            <a:stCxn id="6" idx="2"/>
            <a:endCxn id="12" idx="0"/>
          </p:cNvCxnSpPr>
          <p:nvPr/>
        </p:nvCxnSpPr>
        <p:spPr>
          <a:xfrm rot="5400000" flipH="1" flipV="1">
            <a:off x="3821202" y="1969863"/>
            <a:ext cx="3534355" cy="5511669"/>
          </a:xfrm>
          <a:prstGeom prst="bentConnector5">
            <a:avLst>
              <a:gd name="adj1" fmla="val -6468"/>
              <a:gd name="adj2" fmla="val 50205"/>
              <a:gd name="adj3" fmla="val 106468"/>
            </a:avLst>
          </a:prstGeom>
          <a:ln w="38100">
            <a:solidFill>
              <a:srgbClr val="1E1E1E"/>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B9D8645-55BC-71CE-8870-3C2F1771BC23}"/>
              </a:ext>
            </a:extLst>
          </p:cNvPr>
          <p:cNvSpPr txBox="1"/>
          <p:nvPr/>
        </p:nvSpPr>
        <p:spPr>
          <a:xfrm>
            <a:off x="5276503" y="4541031"/>
            <a:ext cx="646331" cy="369332"/>
          </a:xfrm>
          <a:prstGeom prst="rect">
            <a:avLst/>
          </a:prstGeom>
          <a:solidFill>
            <a:schemeClr val="bg1"/>
          </a:solidFill>
          <a:ln>
            <a:solidFill>
              <a:srgbClr val="1E1E1E"/>
            </a:solidFill>
          </a:ln>
        </p:spPr>
        <p:txBody>
          <a:bodyPr wrap="none" rtlCol="0">
            <a:spAutoFit/>
          </a:bodyPr>
          <a:lstStyle/>
          <a:p>
            <a:r>
              <a:rPr kumimoji="1" lang="ja-JP" altLang="en-US" dirty="0"/>
              <a:t>中略</a:t>
            </a:r>
          </a:p>
        </p:txBody>
      </p:sp>
      <p:pic>
        <p:nvPicPr>
          <p:cNvPr id="6" name="図 5">
            <a:extLst>
              <a:ext uri="{FF2B5EF4-FFF2-40B4-BE49-F238E27FC236}">
                <a16:creationId xmlns:a16="http://schemas.microsoft.com/office/drawing/2014/main" id="{BC7FDD44-63F6-3DAE-9E0D-7174E2DA4B19}"/>
              </a:ext>
            </a:extLst>
          </p:cNvPr>
          <p:cNvPicPr>
            <a:picLocks noChangeAspect="1"/>
          </p:cNvPicPr>
          <p:nvPr/>
        </p:nvPicPr>
        <p:blipFill>
          <a:blip r:embed="rId3"/>
          <a:stretch>
            <a:fillRect/>
          </a:stretch>
        </p:blipFill>
        <p:spPr>
          <a:xfrm>
            <a:off x="1328130" y="2958520"/>
            <a:ext cx="3008831" cy="3534355"/>
          </a:xfrm>
          <a:prstGeom prst="rect">
            <a:avLst/>
          </a:prstGeom>
        </p:spPr>
      </p:pic>
      <p:pic>
        <p:nvPicPr>
          <p:cNvPr id="12" name="図 11">
            <a:extLst>
              <a:ext uri="{FF2B5EF4-FFF2-40B4-BE49-F238E27FC236}">
                <a16:creationId xmlns:a16="http://schemas.microsoft.com/office/drawing/2014/main" id="{A17E68BB-9DBB-4568-B605-FFF8880CA669}"/>
              </a:ext>
            </a:extLst>
          </p:cNvPr>
          <p:cNvPicPr>
            <a:picLocks noChangeAspect="1"/>
          </p:cNvPicPr>
          <p:nvPr/>
        </p:nvPicPr>
        <p:blipFill>
          <a:blip r:embed="rId4"/>
          <a:stretch>
            <a:fillRect/>
          </a:stretch>
        </p:blipFill>
        <p:spPr>
          <a:xfrm>
            <a:off x="6862377" y="2958520"/>
            <a:ext cx="2963675" cy="3534355"/>
          </a:xfrm>
          <a:prstGeom prst="rect">
            <a:avLst/>
          </a:prstGeom>
        </p:spPr>
      </p:pic>
    </p:spTree>
    <p:extLst>
      <p:ext uri="{BB962C8B-B14F-4D97-AF65-F5344CB8AC3E}">
        <p14:creationId xmlns:p14="http://schemas.microsoft.com/office/powerpoint/2010/main" val="2755502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93F6F-30B4-FAC6-39B4-492A8EEA423C}"/>
              </a:ext>
            </a:extLst>
          </p:cNvPr>
          <p:cNvSpPr>
            <a:spLocks noGrp="1"/>
          </p:cNvSpPr>
          <p:nvPr>
            <p:ph type="title"/>
          </p:nvPr>
        </p:nvSpPr>
        <p:spPr/>
        <p:txBody>
          <a:bodyPr/>
          <a:lstStyle/>
          <a:p>
            <a:r>
              <a:rPr kumimoji="1" lang="en-US" altLang="ja-JP" dirty="0"/>
              <a:t>HATEOAS</a:t>
            </a:r>
            <a:endParaRPr kumimoji="1" lang="ja-JP" altLang="en-US" dirty="0"/>
          </a:p>
        </p:txBody>
      </p:sp>
      <p:sp>
        <p:nvSpPr>
          <p:cNvPr id="3" name="コンテンツ プレースホルダー 2">
            <a:extLst>
              <a:ext uri="{FF2B5EF4-FFF2-40B4-BE49-F238E27FC236}">
                <a16:creationId xmlns:a16="http://schemas.microsoft.com/office/drawing/2014/main" id="{95239A1D-5725-4C8E-27EB-1F4DB723F5CB}"/>
              </a:ext>
            </a:extLst>
          </p:cNvPr>
          <p:cNvSpPr>
            <a:spLocks noGrp="1"/>
          </p:cNvSpPr>
          <p:nvPr>
            <p:ph idx="1"/>
          </p:nvPr>
        </p:nvSpPr>
        <p:spPr/>
        <p:txBody>
          <a:bodyPr/>
          <a:lstStyle/>
          <a:p>
            <a:r>
              <a:rPr kumimoji="1" lang="ja-JP" altLang="en-US" dirty="0"/>
              <a:t>都道府県市区町村の郵便番号照会</a:t>
            </a:r>
            <a:r>
              <a:rPr kumimoji="1" lang="en-US" altLang="ja-JP" dirty="0"/>
              <a:t>API(</a:t>
            </a:r>
            <a:r>
              <a:rPr kumimoji="1" lang="ja-JP" altLang="en-US" dirty="0"/>
              <a:t>ブラウザ画面</a:t>
            </a:r>
            <a:r>
              <a:rPr kumimoji="1" lang="en-US" altLang="ja-JP" dirty="0"/>
              <a:t>)</a:t>
            </a:r>
          </a:p>
          <a:p>
            <a:pPr marL="0" indent="0">
              <a:buNone/>
            </a:pPr>
            <a:r>
              <a:rPr lang="ja-JP" altLang="en-US" dirty="0"/>
              <a:t>市区町村の出力</a:t>
            </a:r>
            <a:endParaRPr kumimoji="1" lang="ja-JP" altLang="en-US" dirty="0"/>
          </a:p>
        </p:txBody>
      </p:sp>
      <p:cxnSp>
        <p:nvCxnSpPr>
          <p:cNvPr id="9" name="コネクタ: カギ線 8">
            <a:extLst>
              <a:ext uri="{FF2B5EF4-FFF2-40B4-BE49-F238E27FC236}">
                <a16:creationId xmlns:a16="http://schemas.microsoft.com/office/drawing/2014/main" id="{71151889-610C-58D1-2477-68424D907EA6}"/>
              </a:ext>
            </a:extLst>
          </p:cNvPr>
          <p:cNvCxnSpPr>
            <a:cxnSpLocks/>
            <a:stCxn id="5" idx="2"/>
            <a:endCxn id="11" idx="0"/>
          </p:cNvCxnSpPr>
          <p:nvPr/>
        </p:nvCxnSpPr>
        <p:spPr>
          <a:xfrm rot="5400000" flipH="1" flipV="1">
            <a:off x="3743495" y="1855041"/>
            <a:ext cx="3726883" cy="5548785"/>
          </a:xfrm>
          <a:prstGeom prst="bentConnector5">
            <a:avLst>
              <a:gd name="adj1" fmla="val -6134"/>
              <a:gd name="adj2" fmla="val 49870"/>
              <a:gd name="adj3" fmla="val 106134"/>
            </a:avLst>
          </a:prstGeom>
          <a:ln w="38100">
            <a:solidFill>
              <a:srgbClr val="1E1E1E"/>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B9D8645-55BC-71CE-8870-3C2F1771BC23}"/>
              </a:ext>
            </a:extLst>
          </p:cNvPr>
          <p:cNvSpPr txBox="1"/>
          <p:nvPr/>
        </p:nvSpPr>
        <p:spPr>
          <a:xfrm>
            <a:off x="5283770" y="4444767"/>
            <a:ext cx="646331" cy="369332"/>
          </a:xfrm>
          <a:prstGeom prst="rect">
            <a:avLst/>
          </a:prstGeom>
          <a:solidFill>
            <a:schemeClr val="bg1"/>
          </a:solidFill>
          <a:ln>
            <a:solidFill>
              <a:srgbClr val="1E1E1E"/>
            </a:solidFill>
          </a:ln>
        </p:spPr>
        <p:txBody>
          <a:bodyPr wrap="none" rtlCol="0">
            <a:spAutoFit/>
          </a:bodyPr>
          <a:lstStyle/>
          <a:p>
            <a:r>
              <a:rPr kumimoji="1" lang="ja-JP" altLang="en-US" dirty="0"/>
              <a:t>中略</a:t>
            </a:r>
          </a:p>
        </p:txBody>
      </p:sp>
      <p:pic>
        <p:nvPicPr>
          <p:cNvPr id="5" name="図 4">
            <a:extLst>
              <a:ext uri="{FF2B5EF4-FFF2-40B4-BE49-F238E27FC236}">
                <a16:creationId xmlns:a16="http://schemas.microsoft.com/office/drawing/2014/main" id="{CF1A7465-FB7E-A6D0-57EA-F09BC6CDC142}"/>
              </a:ext>
            </a:extLst>
          </p:cNvPr>
          <p:cNvPicPr>
            <a:picLocks noChangeAspect="1"/>
          </p:cNvPicPr>
          <p:nvPr/>
        </p:nvPicPr>
        <p:blipFill>
          <a:blip r:embed="rId3"/>
          <a:stretch>
            <a:fillRect/>
          </a:stretch>
        </p:blipFill>
        <p:spPr>
          <a:xfrm>
            <a:off x="953348" y="2765992"/>
            <a:ext cx="3758394" cy="3726883"/>
          </a:xfrm>
          <a:prstGeom prst="rect">
            <a:avLst/>
          </a:prstGeom>
        </p:spPr>
      </p:pic>
      <p:pic>
        <p:nvPicPr>
          <p:cNvPr id="11" name="図 10">
            <a:extLst>
              <a:ext uri="{FF2B5EF4-FFF2-40B4-BE49-F238E27FC236}">
                <a16:creationId xmlns:a16="http://schemas.microsoft.com/office/drawing/2014/main" id="{9434697E-F5FA-4FBD-D341-C7DCA62FD5BF}"/>
              </a:ext>
            </a:extLst>
          </p:cNvPr>
          <p:cNvPicPr>
            <a:picLocks noChangeAspect="1"/>
          </p:cNvPicPr>
          <p:nvPr/>
        </p:nvPicPr>
        <p:blipFill>
          <a:blip r:embed="rId4"/>
          <a:stretch>
            <a:fillRect/>
          </a:stretch>
        </p:blipFill>
        <p:spPr>
          <a:xfrm>
            <a:off x="6487740" y="2765992"/>
            <a:ext cx="3787180" cy="3726883"/>
          </a:xfrm>
          <a:prstGeom prst="rect">
            <a:avLst/>
          </a:prstGeom>
        </p:spPr>
      </p:pic>
    </p:spTree>
    <p:extLst>
      <p:ext uri="{BB962C8B-B14F-4D97-AF65-F5344CB8AC3E}">
        <p14:creationId xmlns:p14="http://schemas.microsoft.com/office/powerpoint/2010/main" val="122815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8B06F-A45E-A952-628C-9A4DD089973F}"/>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471E0878-261A-00B9-C4F4-C7BA91625F7C}"/>
              </a:ext>
            </a:extLst>
          </p:cNvPr>
          <p:cNvSpPr>
            <a:spLocks noGrp="1"/>
          </p:cNvSpPr>
          <p:nvPr>
            <p:ph idx="1"/>
          </p:nvPr>
        </p:nvSpPr>
        <p:spPr/>
        <p:txBody>
          <a:bodyPr>
            <a:normAutofit/>
          </a:bodyPr>
          <a:lstStyle/>
          <a:p>
            <a:r>
              <a:rPr kumimoji="1" lang="en-US" altLang="ja-JP" dirty="0"/>
              <a:t>REST</a:t>
            </a:r>
            <a:r>
              <a:rPr kumimoji="1" lang="ja-JP" altLang="en-US" dirty="0"/>
              <a:t>は</a:t>
            </a:r>
            <a:r>
              <a:rPr kumimoji="1" lang="en-US" altLang="ja-JP" dirty="0"/>
              <a:t>4</a:t>
            </a:r>
            <a:r>
              <a:rPr kumimoji="1" lang="ja-JP" altLang="en-US" dirty="0"/>
              <a:t>つの設計思想に基づく</a:t>
            </a:r>
            <a:r>
              <a:rPr kumimoji="1" lang="en-US" altLang="ja-JP" dirty="0"/>
              <a:t>Web</a:t>
            </a:r>
            <a:r>
              <a:rPr kumimoji="1" lang="ja-JP" altLang="en-US" dirty="0"/>
              <a:t>サービス</a:t>
            </a:r>
            <a:endParaRPr kumimoji="1" lang="en-US" altLang="ja-JP" dirty="0"/>
          </a:p>
          <a:p>
            <a:pPr marL="514350" indent="-514350">
              <a:buFont typeface="+mj-lt"/>
              <a:buAutoNum type="arabicPeriod"/>
            </a:pPr>
            <a:r>
              <a:rPr kumimoji="1" lang="en-US" altLang="ja-JP" dirty="0"/>
              <a:t>URL</a:t>
            </a:r>
            <a:r>
              <a:rPr kumimoji="1" lang="ja-JP" altLang="en-US" dirty="0"/>
              <a:t>が一意</a:t>
            </a:r>
            <a:endParaRPr kumimoji="1" lang="en-US" altLang="ja-JP" dirty="0"/>
          </a:p>
          <a:p>
            <a:pPr marL="514350" indent="-514350">
              <a:buFont typeface="+mj-lt"/>
              <a:buAutoNum type="arabicPeriod"/>
            </a:pPr>
            <a:r>
              <a:rPr kumimoji="1" lang="ja-JP" altLang="en-US" dirty="0"/>
              <a:t>状態が無くやり取り一回で完結する</a:t>
            </a:r>
            <a:endParaRPr kumimoji="1" lang="en-US" altLang="ja-JP" dirty="0"/>
          </a:p>
          <a:p>
            <a:pPr marL="514350" indent="-514350">
              <a:buFont typeface="+mj-lt"/>
              <a:buAutoNum type="arabicPeriod"/>
            </a:pPr>
            <a:r>
              <a:rPr kumimoji="1" lang="ja-JP" altLang="en-US" dirty="0"/>
              <a:t>メソッドの定義とレスポンスの形式が決まっている</a:t>
            </a:r>
            <a:endParaRPr kumimoji="1" lang="en-US" altLang="ja-JP" dirty="0"/>
          </a:p>
          <a:p>
            <a:pPr marL="514350" indent="-514350">
              <a:buFont typeface="+mj-lt"/>
              <a:buAutoNum type="arabicPeriod"/>
            </a:pPr>
            <a:r>
              <a:rPr lang="ja-JP" altLang="en-US" dirty="0"/>
              <a:t>ハイパーリンクなどで円滑にページ遷移できる</a:t>
            </a:r>
            <a:endParaRPr lang="en-US" altLang="ja-JP" dirty="0"/>
          </a:p>
          <a:p>
            <a:r>
              <a:rPr kumimoji="1" lang="en-US" altLang="ja-JP" dirty="0"/>
              <a:t>REST</a:t>
            </a:r>
            <a:r>
              <a:rPr kumimoji="1" lang="ja-JP" altLang="en-US" dirty="0"/>
              <a:t>を用いた</a:t>
            </a:r>
            <a:r>
              <a:rPr kumimoji="1" lang="en-US" altLang="ja-JP" dirty="0" err="1"/>
              <a:t>WebAPI</a:t>
            </a:r>
            <a:r>
              <a:rPr kumimoji="1" lang="ja-JP" altLang="en-US" dirty="0"/>
              <a:t>を</a:t>
            </a:r>
            <a:r>
              <a:rPr kumimoji="1" lang="en-US" altLang="ja-JP" dirty="0" err="1"/>
              <a:t>RESTfulAPI</a:t>
            </a:r>
            <a:r>
              <a:rPr kumimoji="1" lang="ja-JP" altLang="en-US" dirty="0"/>
              <a:t>という</a:t>
            </a:r>
            <a:endParaRPr kumimoji="1" lang="en-US" altLang="ja-JP" dirty="0"/>
          </a:p>
          <a:p>
            <a:r>
              <a:rPr lang="en-US" altLang="ja-JP" dirty="0"/>
              <a:t>Flask</a:t>
            </a:r>
            <a:r>
              <a:rPr lang="ja-JP" altLang="en-US" dirty="0"/>
              <a:t>では</a:t>
            </a:r>
            <a:r>
              <a:rPr lang="en-US" altLang="ja-JP" dirty="0"/>
              <a:t>URL</a:t>
            </a:r>
            <a:r>
              <a:rPr lang="ja-JP" altLang="en-US" dirty="0"/>
              <a:t>を変数化することで容易に一意な</a:t>
            </a:r>
            <a:r>
              <a:rPr lang="en-US" altLang="ja-JP" dirty="0"/>
              <a:t>URL</a:t>
            </a:r>
            <a:r>
              <a:rPr lang="ja-JP" altLang="en-US" dirty="0"/>
              <a:t>にできる</a:t>
            </a:r>
            <a:endParaRPr lang="en-US" altLang="ja-JP" dirty="0"/>
          </a:p>
          <a:p>
            <a:r>
              <a:rPr kumimoji="1" lang="en-US" altLang="ja-JP" dirty="0"/>
              <a:t>API</a:t>
            </a:r>
            <a:r>
              <a:rPr kumimoji="1" lang="ja-JP" altLang="en-US" dirty="0"/>
              <a:t>に外部リソースの場所を貼ることでアプリの遷移ができる</a:t>
            </a:r>
          </a:p>
        </p:txBody>
      </p:sp>
    </p:spTree>
    <p:extLst>
      <p:ext uri="{BB962C8B-B14F-4D97-AF65-F5344CB8AC3E}">
        <p14:creationId xmlns:p14="http://schemas.microsoft.com/office/powerpoint/2010/main" val="113085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C3FF8-D915-7794-71D0-CBF01756C097}"/>
              </a:ext>
            </a:extLst>
          </p:cNvPr>
          <p:cNvSpPr>
            <a:spLocks noGrp="1"/>
          </p:cNvSpPr>
          <p:nvPr>
            <p:ph type="title"/>
          </p:nvPr>
        </p:nvSpPr>
        <p:spPr/>
        <p:txBody>
          <a:bodyPr/>
          <a:lstStyle/>
          <a:p>
            <a:r>
              <a:rPr kumimoji="1" lang="en-US" altLang="ja-JP" dirty="0"/>
              <a:t>REST</a:t>
            </a:r>
            <a:r>
              <a:rPr kumimoji="1" lang="ja-JP" altLang="en-US" dirty="0"/>
              <a:t>とは</a:t>
            </a:r>
          </a:p>
        </p:txBody>
      </p:sp>
      <p:sp>
        <p:nvSpPr>
          <p:cNvPr id="3" name="コンテンツ プレースホルダー 2">
            <a:extLst>
              <a:ext uri="{FF2B5EF4-FFF2-40B4-BE49-F238E27FC236}">
                <a16:creationId xmlns:a16="http://schemas.microsoft.com/office/drawing/2014/main" id="{5BAB1A9E-2921-1855-E1FA-4FF77238F3DC}"/>
              </a:ext>
            </a:extLst>
          </p:cNvPr>
          <p:cNvSpPr>
            <a:spLocks noGrp="1"/>
          </p:cNvSpPr>
          <p:nvPr>
            <p:ph idx="1"/>
          </p:nvPr>
        </p:nvSpPr>
        <p:spPr/>
        <p:txBody>
          <a:bodyPr/>
          <a:lstStyle/>
          <a:p>
            <a:pPr marL="0" indent="0">
              <a:buNone/>
            </a:pPr>
            <a:r>
              <a:rPr kumimoji="1" lang="ja-JP" altLang="en-US" dirty="0"/>
              <a:t>分散システムにおいて複数のソフトウェアを連携させるのに適した設計原則の一つ。</a:t>
            </a:r>
            <a:endParaRPr kumimoji="1" lang="en-US" altLang="ja-JP" dirty="0"/>
          </a:p>
          <a:p>
            <a:pPr marL="0" indent="0">
              <a:buNone/>
            </a:pPr>
            <a:endParaRPr lang="en-US" altLang="ja-JP" dirty="0"/>
          </a:p>
          <a:p>
            <a:pPr marL="0" indent="0">
              <a:buNone/>
            </a:pPr>
            <a:r>
              <a:rPr kumimoji="1" lang="en-US" altLang="ja-JP" dirty="0"/>
              <a:t>2000</a:t>
            </a:r>
            <a:r>
              <a:rPr kumimoji="1" lang="ja-JP" altLang="en-US" dirty="0"/>
              <a:t>年にロイ・フィールディング（</a:t>
            </a:r>
            <a:r>
              <a:rPr kumimoji="1" lang="en-US" altLang="ja-JP" dirty="0"/>
              <a:t>Roy Fielding</a:t>
            </a:r>
            <a:r>
              <a:rPr kumimoji="1" lang="ja-JP" altLang="en-US" dirty="0"/>
              <a:t>）氏が提唱した。</a:t>
            </a:r>
          </a:p>
        </p:txBody>
      </p:sp>
      <p:sp>
        <p:nvSpPr>
          <p:cNvPr id="5" name="テキスト ボックス 4">
            <a:extLst>
              <a:ext uri="{FF2B5EF4-FFF2-40B4-BE49-F238E27FC236}">
                <a16:creationId xmlns:a16="http://schemas.microsoft.com/office/drawing/2014/main" id="{CB198900-8722-0AC8-FCF6-0A143011A2B6}"/>
              </a:ext>
            </a:extLst>
          </p:cNvPr>
          <p:cNvSpPr txBox="1"/>
          <p:nvPr/>
        </p:nvSpPr>
        <p:spPr>
          <a:xfrm>
            <a:off x="6097326" y="6176963"/>
            <a:ext cx="6094674" cy="369332"/>
          </a:xfrm>
          <a:prstGeom prst="rect">
            <a:avLst/>
          </a:prstGeom>
          <a:noFill/>
        </p:spPr>
        <p:txBody>
          <a:bodyPr wrap="square">
            <a:spAutoFit/>
          </a:bodyPr>
          <a:lstStyle/>
          <a:p>
            <a:r>
              <a:rPr lang="ja-JP" altLang="en-US" dirty="0"/>
              <a:t>出典：https://e-words.jp/w/REST.html</a:t>
            </a:r>
          </a:p>
        </p:txBody>
      </p:sp>
    </p:spTree>
    <p:extLst>
      <p:ext uri="{BB962C8B-B14F-4D97-AF65-F5344CB8AC3E}">
        <p14:creationId xmlns:p14="http://schemas.microsoft.com/office/powerpoint/2010/main" val="155854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09BDB-E15E-9692-DA74-11F34FCA5D31}"/>
              </a:ext>
            </a:extLst>
          </p:cNvPr>
          <p:cNvSpPr>
            <a:spLocks noGrp="1"/>
          </p:cNvSpPr>
          <p:nvPr>
            <p:ph type="title"/>
          </p:nvPr>
        </p:nvSpPr>
        <p:spPr/>
        <p:txBody>
          <a:bodyPr/>
          <a:lstStyle/>
          <a:p>
            <a:r>
              <a:rPr kumimoji="1" lang="en-US" altLang="ja-JP" dirty="0"/>
              <a:t>REST</a:t>
            </a:r>
            <a:r>
              <a:rPr kumimoji="1" lang="ja-JP" altLang="en-US" dirty="0"/>
              <a:t>とは</a:t>
            </a:r>
          </a:p>
        </p:txBody>
      </p:sp>
      <p:sp>
        <p:nvSpPr>
          <p:cNvPr id="3" name="コンテンツ プレースホルダー 2">
            <a:extLst>
              <a:ext uri="{FF2B5EF4-FFF2-40B4-BE49-F238E27FC236}">
                <a16:creationId xmlns:a16="http://schemas.microsoft.com/office/drawing/2014/main" id="{902A8F2C-576D-54DC-E2BC-6F9F83E76684}"/>
              </a:ext>
            </a:extLst>
          </p:cNvPr>
          <p:cNvSpPr>
            <a:spLocks noGrp="1"/>
          </p:cNvSpPr>
          <p:nvPr>
            <p:ph idx="1"/>
          </p:nvPr>
        </p:nvSpPr>
        <p:spPr>
          <a:xfrm>
            <a:off x="838200" y="1825625"/>
            <a:ext cx="10802510" cy="4351338"/>
          </a:xfrm>
        </p:spPr>
        <p:txBody>
          <a:bodyPr>
            <a:normAutofit/>
          </a:bodyPr>
          <a:lstStyle/>
          <a:p>
            <a:r>
              <a:rPr kumimoji="1" lang="en-US" altLang="ja-JP" dirty="0"/>
              <a:t>REST</a:t>
            </a:r>
            <a:r>
              <a:rPr lang="ja-JP" altLang="en-US" dirty="0"/>
              <a:t>の設計原則</a:t>
            </a:r>
            <a:endParaRPr lang="en-US" altLang="ja-JP" dirty="0"/>
          </a:p>
          <a:p>
            <a:pPr marL="514350" indent="-514350">
              <a:buFont typeface="+mj-lt"/>
              <a:buAutoNum type="arabicPeriod"/>
            </a:pPr>
            <a:r>
              <a:rPr kumimoji="1" lang="ja-JP" altLang="en-US" dirty="0"/>
              <a:t>セッションなどの状態管理を行わず、やり取りされる情報はそれ自体で完結して解釈することができる</a:t>
            </a:r>
            <a:endParaRPr lang="en-US" altLang="ja-JP" dirty="0"/>
          </a:p>
          <a:p>
            <a:pPr marL="514350" indent="-514350">
              <a:buFont typeface="+mj-lt"/>
              <a:buAutoNum type="arabicPeriod"/>
            </a:pPr>
            <a:r>
              <a:rPr kumimoji="1" lang="ja-JP" altLang="en-US" dirty="0"/>
              <a:t>情報を操作する命令の体系が予め定義・共有されている</a:t>
            </a:r>
            <a:endParaRPr kumimoji="1" lang="en-US" altLang="ja-JP" dirty="0"/>
          </a:p>
          <a:p>
            <a:pPr marL="514350" indent="-514350">
              <a:buFont typeface="+mj-lt"/>
              <a:buAutoNum type="arabicPeriod"/>
            </a:pPr>
            <a:r>
              <a:rPr lang="ja-JP" altLang="en-US" dirty="0"/>
              <a:t>すべての情報は汎用的な構文で一意に識別される</a:t>
            </a:r>
            <a:endParaRPr kumimoji="1" lang="en-US" altLang="ja-JP" dirty="0"/>
          </a:p>
          <a:p>
            <a:pPr marL="514350" indent="-514350">
              <a:buFont typeface="+mj-lt"/>
              <a:buAutoNum type="arabicPeriod"/>
            </a:pPr>
            <a:r>
              <a:rPr kumimoji="1" lang="ja-JP" altLang="en-US" dirty="0"/>
              <a:t>情報の一部として、別の状態や別の情報への参照を含めることができる</a:t>
            </a:r>
          </a:p>
        </p:txBody>
      </p:sp>
      <p:sp>
        <p:nvSpPr>
          <p:cNvPr id="4" name="テキスト ボックス 3">
            <a:extLst>
              <a:ext uri="{FF2B5EF4-FFF2-40B4-BE49-F238E27FC236}">
                <a16:creationId xmlns:a16="http://schemas.microsoft.com/office/drawing/2014/main" id="{43264537-773F-2F6D-C76D-E9E32885D083}"/>
              </a:ext>
            </a:extLst>
          </p:cNvPr>
          <p:cNvSpPr txBox="1"/>
          <p:nvPr/>
        </p:nvSpPr>
        <p:spPr>
          <a:xfrm>
            <a:off x="6097326" y="6176963"/>
            <a:ext cx="6094674" cy="369332"/>
          </a:xfrm>
          <a:prstGeom prst="rect">
            <a:avLst/>
          </a:prstGeom>
          <a:noFill/>
        </p:spPr>
        <p:txBody>
          <a:bodyPr wrap="square">
            <a:spAutoFit/>
          </a:bodyPr>
          <a:lstStyle/>
          <a:p>
            <a:r>
              <a:rPr lang="ja-JP" altLang="en-US" dirty="0"/>
              <a:t>出典：https://e-words.jp/w/REST.html</a:t>
            </a:r>
          </a:p>
        </p:txBody>
      </p:sp>
    </p:spTree>
    <p:extLst>
      <p:ext uri="{BB962C8B-B14F-4D97-AF65-F5344CB8AC3E}">
        <p14:creationId xmlns:p14="http://schemas.microsoft.com/office/powerpoint/2010/main" val="95140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09BDB-E15E-9692-DA74-11F34FCA5D31}"/>
              </a:ext>
            </a:extLst>
          </p:cNvPr>
          <p:cNvSpPr>
            <a:spLocks noGrp="1"/>
          </p:cNvSpPr>
          <p:nvPr>
            <p:ph type="title"/>
          </p:nvPr>
        </p:nvSpPr>
        <p:spPr/>
        <p:txBody>
          <a:bodyPr/>
          <a:lstStyle/>
          <a:p>
            <a:r>
              <a:rPr kumimoji="1" lang="en-US" altLang="ja-JP" dirty="0"/>
              <a:t>REST</a:t>
            </a:r>
            <a:r>
              <a:rPr kumimoji="1" lang="ja-JP" altLang="en-US" dirty="0"/>
              <a:t>とは</a:t>
            </a:r>
          </a:p>
        </p:txBody>
      </p:sp>
      <p:sp>
        <p:nvSpPr>
          <p:cNvPr id="3" name="コンテンツ プレースホルダー 2">
            <a:extLst>
              <a:ext uri="{FF2B5EF4-FFF2-40B4-BE49-F238E27FC236}">
                <a16:creationId xmlns:a16="http://schemas.microsoft.com/office/drawing/2014/main" id="{902A8F2C-576D-54DC-E2BC-6F9F83E76684}"/>
              </a:ext>
            </a:extLst>
          </p:cNvPr>
          <p:cNvSpPr>
            <a:spLocks noGrp="1"/>
          </p:cNvSpPr>
          <p:nvPr>
            <p:ph idx="1"/>
          </p:nvPr>
        </p:nvSpPr>
        <p:spPr>
          <a:xfrm>
            <a:off x="838200" y="1825625"/>
            <a:ext cx="10802510" cy="4351338"/>
          </a:xfrm>
        </p:spPr>
        <p:txBody>
          <a:bodyPr>
            <a:normAutofit/>
          </a:bodyPr>
          <a:lstStyle/>
          <a:p>
            <a:r>
              <a:rPr kumimoji="1" lang="en-US" altLang="ja-JP" dirty="0"/>
              <a:t>REST</a:t>
            </a:r>
            <a:r>
              <a:rPr lang="ja-JP" altLang="en-US" dirty="0"/>
              <a:t>の設計原則を分かりやすくすると</a:t>
            </a:r>
            <a:endParaRPr lang="en-US" altLang="ja-JP" dirty="0"/>
          </a:p>
          <a:p>
            <a:pPr marL="514350" indent="-514350">
              <a:buFont typeface="+mj-lt"/>
              <a:buAutoNum type="arabicPeriod"/>
            </a:pPr>
            <a:r>
              <a:rPr kumimoji="1" lang="ja-JP" altLang="en-US" dirty="0"/>
              <a:t>状態が無くやり取り一回で完結する</a:t>
            </a:r>
            <a:endParaRPr kumimoji="1" lang="en-US" altLang="ja-JP" dirty="0"/>
          </a:p>
          <a:p>
            <a:pPr marL="514350" indent="-514350">
              <a:buFont typeface="+mj-lt"/>
              <a:buAutoNum type="arabicPeriod"/>
            </a:pPr>
            <a:r>
              <a:rPr lang="ja-JP" altLang="en-US" dirty="0"/>
              <a:t>どのメソッドでどういう形式で返ってくるか定義・共有されている</a:t>
            </a:r>
            <a:endParaRPr kumimoji="1" lang="en-US" altLang="ja-JP" dirty="0"/>
          </a:p>
          <a:p>
            <a:pPr marL="514350" indent="-514350">
              <a:buFont typeface="+mj-lt"/>
              <a:buAutoNum type="arabicPeriod"/>
            </a:pPr>
            <a:r>
              <a:rPr lang="ja-JP" altLang="en-US" dirty="0"/>
              <a:t>更新されていなければ同じ</a:t>
            </a:r>
            <a:r>
              <a:rPr lang="en-US" altLang="ja-JP" dirty="0"/>
              <a:t>URL</a:t>
            </a:r>
            <a:r>
              <a:rPr lang="ja-JP" altLang="en-US" dirty="0"/>
              <a:t>で同じ情報が返ってくる</a:t>
            </a:r>
            <a:endParaRPr kumimoji="1" lang="en-US" altLang="ja-JP" dirty="0"/>
          </a:p>
          <a:p>
            <a:pPr marL="514350" indent="-514350">
              <a:buFont typeface="+mj-lt"/>
              <a:buAutoNum type="arabicPeriod"/>
            </a:pPr>
            <a:r>
              <a:rPr lang="ja-JP" altLang="en-US" dirty="0"/>
              <a:t>ハイパーリンクなど含めて円滑な情報連携ができる</a:t>
            </a:r>
            <a:endParaRPr kumimoji="1" lang="ja-JP" altLang="en-US" dirty="0"/>
          </a:p>
        </p:txBody>
      </p:sp>
    </p:spTree>
    <p:extLst>
      <p:ext uri="{BB962C8B-B14F-4D97-AF65-F5344CB8AC3E}">
        <p14:creationId xmlns:p14="http://schemas.microsoft.com/office/powerpoint/2010/main" val="308568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CF4F2-4DF2-E5F4-4D72-28D965B18E3B}"/>
              </a:ext>
            </a:extLst>
          </p:cNvPr>
          <p:cNvSpPr>
            <a:spLocks noGrp="1"/>
          </p:cNvSpPr>
          <p:nvPr>
            <p:ph type="title"/>
          </p:nvPr>
        </p:nvSpPr>
        <p:spPr/>
        <p:txBody>
          <a:bodyPr/>
          <a:lstStyle/>
          <a:p>
            <a:r>
              <a:rPr kumimoji="1" lang="en-US" altLang="ja-JP" dirty="0"/>
              <a:t>REST</a:t>
            </a:r>
            <a:r>
              <a:rPr kumimoji="1" lang="ja-JP" altLang="en-US" dirty="0"/>
              <a:t>を用いたサイトの例</a:t>
            </a:r>
          </a:p>
        </p:txBody>
      </p:sp>
      <p:sp>
        <p:nvSpPr>
          <p:cNvPr id="3" name="コンテンツ プレースホルダー 2">
            <a:extLst>
              <a:ext uri="{FF2B5EF4-FFF2-40B4-BE49-F238E27FC236}">
                <a16:creationId xmlns:a16="http://schemas.microsoft.com/office/drawing/2014/main" id="{6F5EB296-8E14-7BFA-5006-C06BC8AE516E}"/>
              </a:ext>
            </a:extLst>
          </p:cNvPr>
          <p:cNvSpPr>
            <a:spLocks noGrp="1"/>
          </p:cNvSpPr>
          <p:nvPr>
            <p:ph idx="1"/>
          </p:nvPr>
        </p:nvSpPr>
        <p:spPr/>
        <p:txBody>
          <a:bodyPr/>
          <a:lstStyle/>
          <a:p>
            <a:r>
              <a:rPr kumimoji="1" lang="en-US" altLang="ja-JP" dirty="0" err="1"/>
              <a:t>DBPedia</a:t>
            </a:r>
            <a:endParaRPr kumimoji="1" lang="en-US" altLang="ja-JP" dirty="0"/>
          </a:p>
          <a:p>
            <a:pPr marL="0" indent="0">
              <a:buNone/>
            </a:pPr>
            <a:r>
              <a:rPr kumimoji="1" lang="en-US" altLang="ja-JP" dirty="0" err="1"/>
              <a:t>DBpedia</a:t>
            </a:r>
            <a:r>
              <a:rPr kumimoji="1" lang="ja-JP" altLang="en-US" dirty="0"/>
              <a:t>は</a:t>
            </a:r>
            <a:r>
              <a:rPr kumimoji="1" lang="en-US" altLang="ja-JP" dirty="0"/>
              <a:t>Wikipedia</a:t>
            </a:r>
            <a:r>
              <a:rPr kumimoji="1" lang="ja-JP" altLang="en-US" dirty="0"/>
              <a:t>から情報を抽出して</a:t>
            </a:r>
            <a:r>
              <a:rPr kumimoji="1" lang="en-US" altLang="ja-JP" dirty="0"/>
              <a:t>LOD (Linked Open Data)</a:t>
            </a:r>
            <a:r>
              <a:rPr kumimoji="1" lang="ja-JP" altLang="en-US" dirty="0"/>
              <a:t>として公開するコミュニティプロジェクト</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021BC3ED-0236-21E0-A60D-43B0B9D4F4A2}"/>
              </a:ext>
            </a:extLst>
          </p:cNvPr>
          <p:cNvPicPr>
            <a:picLocks noChangeAspect="1"/>
          </p:cNvPicPr>
          <p:nvPr/>
        </p:nvPicPr>
        <p:blipFill>
          <a:blip r:embed="rId3"/>
          <a:stretch>
            <a:fillRect/>
          </a:stretch>
        </p:blipFill>
        <p:spPr>
          <a:xfrm>
            <a:off x="2769869" y="3162470"/>
            <a:ext cx="6652261" cy="3149430"/>
          </a:xfrm>
          <a:prstGeom prst="rect">
            <a:avLst/>
          </a:prstGeom>
        </p:spPr>
      </p:pic>
      <p:sp>
        <p:nvSpPr>
          <p:cNvPr id="6" name="正方形/長方形 5">
            <a:extLst>
              <a:ext uri="{FF2B5EF4-FFF2-40B4-BE49-F238E27FC236}">
                <a16:creationId xmlns:a16="http://schemas.microsoft.com/office/drawing/2014/main" id="{88EA4751-6459-A8C2-A003-65E1CAD01F53}"/>
              </a:ext>
            </a:extLst>
          </p:cNvPr>
          <p:cNvSpPr/>
          <p:nvPr/>
        </p:nvSpPr>
        <p:spPr>
          <a:xfrm>
            <a:off x="4564049" y="3429000"/>
            <a:ext cx="811033" cy="2820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D883665-F579-3DB6-1EF4-25F9E15EFE02}"/>
              </a:ext>
            </a:extLst>
          </p:cNvPr>
          <p:cNvSpPr/>
          <p:nvPr/>
        </p:nvSpPr>
        <p:spPr>
          <a:xfrm>
            <a:off x="3784821" y="3162471"/>
            <a:ext cx="2480807" cy="1937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064016E-CDA0-DE7C-A88E-2646DD970825}"/>
              </a:ext>
            </a:extLst>
          </p:cNvPr>
          <p:cNvSpPr/>
          <p:nvPr/>
        </p:nvSpPr>
        <p:spPr>
          <a:xfrm>
            <a:off x="3069204" y="4762831"/>
            <a:ext cx="1494846" cy="14868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A807F1F-213A-E84F-E82A-D0CF0256567B}"/>
              </a:ext>
            </a:extLst>
          </p:cNvPr>
          <p:cNvSpPr txBox="1"/>
          <p:nvPr/>
        </p:nvSpPr>
        <p:spPr>
          <a:xfrm>
            <a:off x="6227903" y="3356239"/>
            <a:ext cx="1338828" cy="369332"/>
          </a:xfrm>
          <a:prstGeom prst="rect">
            <a:avLst/>
          </a:prstGeom>
          <a:noFill/>
        </p:spPr>
        <p:txBody>
          <a:bodyPr wrap="none" rtlCol="0">
            <a:spAutoFit/>
          </a:bodyPr>
          <a:lstStyle/>
          <a:p>
            <a:r>
              <a:rPr kumimoji="1" lang="en-US" altLang="ja-JP" dirty="0"/>
              <a:t>URL</a:t>
            </a:r>
            <a:r>
              <a:rPr kumimoji="1" lang="ja-JP" altLang="en-US" dirty="0"/>
              <a:t>が一意</a:t>
            </a:r>
          </a:p>
        </p:txBody>
      </p:sp>
      <p:cxnSp>
        <p:nvCxnSpPr>
          <p:cNvPr id="11" name="直線矢印コネクタ 10">
            <a:extLst>
              <a:ext uri="{FF2B5EF4-FFF2-40B4-BE49-F238E27FC236}">
                <a16:creationId xmlns:a16="http://schemas.microsoft.com/office/drawing/2014/main" id="{466380E5-F454-D708-ED6F-A28E593A3C1D}"/>
              </a:ext>
            </a:extLst>
          </p:cNvPr>
          <p:cNvCxnSpPr>
            <a:stCxn id="9" idx="1"/>
          </p:cNvCxnSpPr>
          <p:nvPr/>
        </p:nvCxnSpPr>
        <p:spPr>
          <a:xfrm flipH="1" flipV="1">
            <a:off x="5868063" y="3356239"/>
            <a:ext cx="35984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0F1822A-2FB9-6B76-0857-3ADC315E8FD6}"/>
              </a:ext>
            </a:extLst>
          </p:cNvPr>
          <p:cNvSpPr txBox="1"/>
          <p:nvPr/>
        </p:nvSpPr>
        <p:spPr>
          <a:xfrm>
            <a:off x="6816920" y="3745599"/>
            <a:ext cx="3416320" cy="369332"/>
          </a:xfrm>
          <a:prstGeom prst="rect">
            <a:avLst/>
          </a:prstGeom>
          <a:noFill/>
        </p:spPr>
        <p:txBody>
          <a:bodyPr wrap="none" rtlCol="0">
            <a:spAutoFit/>
          </a:bodyPr>
          <a:lstStyle/>
          <a:p>
            <a:r>
              <a:rPr lang="ja-JP" altLang="en-US" dirty="0"/>
              <a:t>返信フォーマットの提示・共有</a:t>
            </a:r>
            <a:endParaRPr kumimoji="1" lang="ja-JP" altLang="en-US" dirty="0"/>
          </a:p>
        </p:txBody>
      </p:sp>
      <p:cxnSp>
        <p:nvCxnSpPr>
          <p:cNvPr id="13" name="直線矢印コネクタ 12">
            <a:extLst>
              <a:ext uri="{FF2B5EF4-FFF2-40B4-BE49-F238E27FC236}">
                <a16:creationId xmlns:a16="http://schemas.microsoft.com/office/drawing/2014/main" id="{354A2EAA-A5C1-2399-6B33-46A28D862F89}"/>
              </a:ext>
            </a:extLst>
          </p:cNvPr>
          <p:cNvCxnSpPr>
            <a:cxnSpLocks/>
            <a:stCxn id="12" idx="1"/>
          </p:cNvCxnSpPr>
          <p:nvPr/>
        </p:nvCxnSpPr>
        <p:spPr>
          <a:xfrm flipH="1">
            <a:off x="5375081" y="3930265"/>
            <a:ext cx="144183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5BB6367-365B-E1B4-F03C-4A8F0B1161BB}"/>
              </a:ext>
            </a:extLst>
          </p:cNvPr>
          <p:cNvSpPr txBox="1"/>
          <p:nvPr/>
        </p:nvSpPr>
        <p:spPr>
          <a:xfrm>
            <a:off x="127212" y="5183111"/>
            <a:ext cx="2492990" cy="646331"/>
          </a:xfrm>
          <a:prstGeom prst="rect">
            <a:avLst/>
          </a:prstGeom>
          <a:noFill/>
        </p:spPr>
        <p:txBody>
          <a:bodyPr wrap="none" rtlCol="0">
            <a:spAutoFit/>
          </a:bodyPr>
          <a:lstStyle/>
          <a:p>
            <a:r>
              <a:rPr kumimoji="1" lang="ja-JP" altLang="en-US" dirty="0"/>
              <a:t>ハイパーリンクによる</a:t>
            </a:r>
            <a:endParaRPr kumimoji="1" lang="en-US" altLang="ja-JP" dirty="0"/>
          </a:p>
          <a:p>
            <a:r>
              <a:rPr kumimoji="1" lang="ja-JP" altLang="en-US" dirty="0"/>
              <a:t>円滑な連携</a:t>
            </a:r>
          </a:p>
        </p:txBody>
      </p:sp>
      <p:cxnSp>
        <p:nvCxnSpPr>
          <p:cNvPr id="16" name="直線矢印コネクタ 15">
            <a:extLst>
              <a:ext uri="{FF2B5EF4-FFF2-40B4-BE49-F238E27FC236}">
                <a16:creationId xmlns:a16="http://schemas.microsoft.com/office/drawing/2014/main" id="{35A27037-69FD-D577-9AA8-C7A70662E4CF}"/>
              </a:ext>
            </a:extLst>
          </p:cNvPr>
          <p:cNvCxnSpPr>
            <a:cxnSpLocks/>
            <a:stCxn id="15" idx="3"/>
            <a:endCxn id="8" idx="1"/>
          </p:cNvCxnSpPr>
          <p:nvPr/>
        </p:nvCxnSpPr>
        <p:spPr>
          <a:xfrm>
            <a:off x="2620202" y="5506277"/>
            <a:ext cx="4490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00C9868-B3E2-5136-429B-7CFF00F9A7B3}"/>
              </a:ext>
            </a:extLst>
          </p:cNvPr>
          <p:cNvSpPr txBox="1"/>
          <p:nvPr/>
        </p:nvSpPr>
        <p:spPr>
          <a:xfrm>
            <a:off x="9571797" y="4698060"/>
            <a:ext cx="2031325" cy="369332"/>
          </a:xfrm>
          <a:prstGeom prst="rect">
            <a:avLst/>
          </a:prstGeom>
          <a:noFill/>
        </p:spPr>
        <p:txBody>
          <a:bodyPr wrap="none" rtlCol="0">
            <a:spAutoFit/>
          </a:bodyPr>
          <a:lstStyle/>
          <a:p>
            <a:r>
              <a:rPr kumimoji="1" lang="ja-JP" altLang="en-US" dirty="0"/>
              <a:t>状態の記録がない</a:t>
            </a:r>
          </a:p>
        </p:txBody>
      </p:sp>
      <p:sp>
        <p:nvSpPr>
          <p:cNvPr id="22" name="テキスト ボックス 21">
            <a:extLst>
              <a:ext uri="{FF2B5EF4-FFF2-40B4-BE49-F238E27FC236}">
                <a16:creationId xmlns:a16="http://schemas.microsoft.com/office/drawing/2014/main" id="{04A7D155-DEEF-FF57-38E0-41FDD6834F48}"/>
              </a:ext>
            </a:extLst>
          </p:cNvPr>
          <p:cNvSpPr txBox="1"/>
          <p:nvPr/>
        </p:nvSpPr>
        <p:spPr>
          <a:xfrm>
            <a:off x="5868063" y="6466358"/>
            <a:ext cx="6094674" cy="369332"/>
          </a:xfrm>
          <a:prstGeom prst="rect">
            <a:avLst/>
          </a:prstGeom>
          <a:noFill/>
        </p:spPr>
        <p:txBody>
          <a:bodyPr wrap="square">
            <a:spAutoFit/>
          </a:bodyPr>
          <a:lstStyle/>
          <a:p>
            <a:r>
              <a:rPr lang="ja-JP" altLang="en-US" dirty="0"/>
              <a:t>出典：https://ja.dbpedia.org/</a:t>
            </a:r>
          </a:p>
        </p:txBody>
      </p:sp>
    </p:spTree>
    <p:extLst>
      <p:ext uri="{BB962C8B-B14F-4D97-AF65-F5344CB8AC3E}">
        <p14:creationId xmlns:p14="http://schemas.microsoft.com/office/powerpoint/2010/main" val="2969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1E3AC-25D1-30BB-A140-4CB76002100F}"/>
              </a:ext>
            </a:extLst>
          </p:cNvPr>
          <p:cNvSpPr>
            <a:spLocks noGrp="1"/>
          </p:cNvSpPr>
          <p:nvPr>
            <p:ph type="title"/>
          </p:nvPr>
        </p:nvSpPr>
        <p:spPr/>
        <p:txBody>
          <a:bodyPr/>
          <a:lstStyle/>
          <a:p>
            <a:r>
              <a:rPr kumimoji="1" lang="en-US" altLang="ja-JP" dirty="0" err="1"/>
              <a:t>RESTfulAPI</a:t>
            </a:r>
            <a:endParaRPr kumimoji="1" lang="ja-JP" altLang="en-US" dirty="0"/>
          </a:p>
        </p:txBody>
      </p:sp>
      <p:sp>
        <p:nvSpPr>
          <p:cNvPr id="3" name="コンテンツ プレースホルダー 2">
            <a:extLst>
              <a:ext uri="{FF2B5EF4-FFF2-40B4-BE49-F238E27FC236}">
                <a16:creationId xmlns:a16="http://schemas.microsoft.com/office/drawing/2014/main" id="{C0DB183E-C3AC-252F-865C-138AE4A0FC2B}"/>
              </a:ext>
            </a:extLst>
          </p:cNvPr>
          <p:cNvSpPr>
            <a:spLocks noGrp="1"/>
          </p:cNvSpPr>
          <p:nvPr>
            <p:ph idx="1"/>
          </p:nvPr>
        </p:nvSpPr>
        <p:spPr/>
        <p:txBody>
          <a:bodyPr/>
          <a:lstStyle/>
          <a:p>
            <a:pPr marL="0" indent="0">
              <a:buNone/>
            </a:pPr>
            <a:r>
              <a:rPr kumimoji="1" lang="en-US" altLang="ja-JP" dirty="0"/>
              <a:t>Web</a:t>
            </a:r>
            <a:r>
              <a:rPr kumimoji="1" lang="ja-JP" altLang="en-US" dirty="0"/>
              <a:t>システムを外部から利用するためのプログラムの呼び出し規約（</a:t>
            </a:r>
            <a:r>
              <a:rPr kumimoji="1" lang="en-US" altLang="ja-JP" dirty="0"/>
              <a:t>API</a:t>
            </a:r>
            <a:r>
              <a:rPr kumimoji="1" lang="ja-JP" altLang="en-US" dirty="0"/>
              <a:t>）の種類の一つで、「</a:t>
            </a:r>
            <a:r>
              <a:rPr kumimoji="1" lang="en-US" altLang="ja-JP" dirty="0"/>
              <a:t>REST</a:t>
            </a:r>
            <a:r>
              <a:rPr kumimoji="1" lang="ja-JP" altLang="en-US" dirty="0"/>
              <a:t>」（レスト）と呼ばれる設計原則に従って策定されたもの。</a:t>
            </a:r>
            <a:endParaRPr kumimoji="1" lang="en-US" altLang="ja-JP" dirty="0"/>
          </a:p>
          <a:p>
            <a:pPr marL="0" indent="0">
              <a:buNone/>
            </a:pPr>
            <a:endParaRPr lang="en-US" altLang="ja-JP" dirty="0"/>
          </a:p>
          <a:p>
            <a:pPr marL="0" indent="0">
              <a:buNone/>
            </a:pPr>
            <a:r>
              <a:rPr kumimoji="1" lang="ja-JP" altLang="en-US" dirty="0"/>
              <a:t>一般的には</a:t>
            </a:r>
            <a:r>
              <a:rPr kumimoji="1" lang="en-US" altLang="ja-JP" dirty="0"/>
              <a:t>REST</a:t>
            </a:r>
            <a:r>
              <a:rPr kumimoji="1" lang="ja-JP" altLang="en-US" dirty="0"/>
              <a:t>の考え方を</a:t>
            </a:r>
            <a:r>
              <a:rPr kumimoji="1" lang="en-US" altLang="ja-JP" dirty="0"/>
              <a:t>Web API</a:t>
            </a:r>
            <a:r>
              <a:rPr kumimoji="1" lang="ja-JP" altLang="en-US" dirty="0"/>
              <a:t>に適用したものを</a:t>
            </a:r>
            <a:r>
              <a:rPr kumimoji="1" lang="en-US" altLang="ja-JP" dirty="0"/>
              <a:t>RESTful API</a:t>
            </a:r>
            <a:r>
              <a:rPr kumimoji="1" lang="ja-JP" altLang="en-US" dirty="0"/>
              <a:t>と呼んでいる。</a:t>
            </a:r>
          </a:p>
        </p:txBody>
      </p:sp>
      <p:sp>
        <p:nvSpPr>
          <p:cNvPr id="5" name="テキスト ボックス 4">
            <a:extLst>
              <a:ext uri="{FF2B5EF4-FFF2-40B4-BE49-F238E27FC236}">
                <a16:creationId xmlns:a16="http://schemas.microsoft.com/office/drawing/2014/main" id="{ACCC7530-F1FA-82AA-6300-28111659EA42}"/>
              </a:ext>
            </a:extLst>
          </p:cNvPr>
          <p:cNvSpPr txBox="1"/>
          <p:nvPr/>
        </p:nvSpPr>
        <p:spPr>
          <a:xfrm>
            <a:off x="6096000" y="6176963"/>
            <a:ext cx="6094674" cy="369332"/>
          </a:xfrm>
          <a:prstGeom prst="rect">
            <a:avLst/>
          </a:prstGeom>
          <a:noFill/>
        </p:spPr>
        <p:txBody>
          <a:bodyPr wrap="square">
            <a:spAutoFit/>
          </a:bodyPr>
          <a:lstStyle/>
          <a:p>
            <a:r>
              <a:rPr lang="ja-JP" altLang="en-US" dirty="0"/>
              <a:t>出典：https://e-words.jp/w/RESTful_API.html</a:t>
            </a:r>
          </a:p>
        </p:txBody>
      </p:sp>
    </p:spTree>
    <p:extLst>
      <p:ext uri="{BB962C8B-B14F-4D97-AF65-F5344CB8AC3E}">
        <p14:creationId xmlns:p14="http://schemas.microsoft.com/office/powerpoint/2010/main" val="327749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6B8D5-6F72-D805-C38B-A9F5A820E5F7}"/>
              </a:ext>
            </a:extLst>
          </p:cNvPr>
          <p:cNvSpPr>
            <a:spLocks noGrp="1"/>
          </p:cNvSpPr>
          <p:nvPr>
            <p:ph type="title"/>
          </p:nvPr>
        </p:nvSpPr>
        <p:spPr/>
        <p:txBody>
          <a:bodyPr/>
          <a:lstStyle/>
          <a:p>
            <a:r>
              <a:rPr kumimoji="1" lang="en-US" altLang="ja-JP" dirty="0"/>
              <a:t>REST</a:t>
            </a:r>
            <a:r>
              <a:rPr kumimoji="1" lang="ja-JP" altLang="en-US" dirty="0"/>
              <a:t>を実装するのに必要な</a:t>
            </a:r>
            <a:r>
              <a:rPr kumimoji="1" lang="en-US" altLang="ja-JP" dirty="0"/>
              <a:t>Flask</a:t>
            </a:r>
            <a:r>
              <a:rPr kumimoji="1" lang="ja-JP" altLang="en-US" dirty="0"/>
              <a:t>の機能</a:t>
            </a:r>
          </a:p>
        </p:txBody>
      </p:sp>
      <p:sp>
        <p:nvSpPr>
          <p:cNvPr id="3" name="コンテンツ プレースホルダー 2">
            <a:extLst>
              <a:ext uri="{FF2B5EF4-FFF2-40B4-BE49-F238E27FC236}">
                <a16:creationId xmlns:a16="http://schemas.microsoft.com/office/drawing/2014/main" id="{77DDB923-5C77-63A6-03AA-6B7AEDD7DC39}"/>
              </a:ext>
            </a:extLst>
          </p:cNvPr>
          <p:cNvSpPr>
            <a:spLocks noGrp="1"/>
          </p:cNvSpPr>
          <p:nvPr>
            <p:ph idx="1"/>
          </p:nvPr>
        </p:nvSpPr>
        <p:spPr/>
        <p:txBody>
          <a:bodyPr/>
          <a:lstStyle/>
          <a:p>
            <a:r>
              <a:rPr kumimoji="1" lang="en-US" altLang="ja-JP" dirty="0"/>
              <a:t>URL</a:t>
            </a:r>
            <a:r>
              <a:rPr kumimoji="1" lang="ja-JP" altLang="en-US" dirty="0"/>
              <a:t>の変数化</a:t>
            </a:r>
            <a:r>
              <a:rPr kumimoji="1" lang="en-US" altLang="ja-JP" dirty="0"/>
              <a:t>(</a:t>
            </a:r>
            <a:r>
              <a:rPr kumimoji="1" lang="ja-JP" altLang="en-US" dirty="0"/>
              <a:t>プログラム</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AFF21220-A578-6807-A17C-FDB5856A74B7}"/>
              </a:ext>
            </a:extLst>
          </p:cNvPr>
          <p:cNvPicPr>
            <a:picLocks noChangeAspect="1"/>
          </p:cNvPicPr>
          <p:nvPr/>
        </p:nvPicPr>
        <p:blipFill>
          <a:blip r:embed="rId3"/>
          <a:stretch>
            <a:fillRect/>
          </a:stretch>
        </p:blipFill>
        <p:spPr>
          <a:xfrm>
            <a:off x="838200" y="2276857"/>
            <a:ext cx="10515600" cy="4106334"/>
          </a:xfrm>
          <a:prstGeom prst="rect">
            <a:avLst/>
          </a:prstGeom>
        </p:spPr>
      </p:pic>
      <p:cxnSp>
        <p:nvCxnSpPr>
          <p:cNvPr id="7" name="直線矢印コネクタ 6">
            <a:extLst>
              <a:ext uri="{FF2B5EF4-FFF2-40B4-BE49-F238E27FC236}">
                <a16:creationId xmlns:a16="http://schemas.microsoft.com/office/drawing/2014/main" id="{3A4F7B4A-F923-0AEC-C401-427D68A2C03A}"/>
              </a:ext>
            </a:extLst>
          </p:cNvPr>
          <p:cNvCxnSpPr/>
          <p:nvPr/>
        </p:nvCxnSpPr>
        <p:spPr>
          <a:xfrm flipH="1">
            <a:off x="3689405" y="3784821"/>
            <a:ext cx="13676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A708DCB-4A12-78CC-F287-9142F26ECC74}"/>
              </a:ext>
            </a:extLst>
          </p:cNvPr>
          <p:cNvSpPr txBox="1"/>
          <p:nvPr/>
        </p:nvSpPr>
        <p:spPr>
          <a:xfrm>
            <a:off x="5057030" y="3461655"/>
            <a:ext cx="4903907" cy="646331"/>
          </a:xfrm>
          <a:prstGeom prst="rect">
            <a:avLst/>
          </a:prstGeom>
          <a:solidFill>
            <a:schemeClr val="bg1"/>
          </a:solidFill>
        </p:spPr>
        <p:txBody>
          <a:bodyPr wrap="none" rtlCol="0">
            <a:spAutoFit/>
          </a:bodyPr>
          <a:lstStyle/>
          <a:p>
            <a:r>
              <a:rPr kumimoji="1" lang="ja-JP" altLang="en-US" dirty="0"/>
              <a:t>ルーティングを「</a:t>
            </a:r>
            <a:r>
              <a:rPr kumimoji="1" lang="en-US" altLang="ja-JP" dirty="0"/>
              <a:t>&lt;&gt;</a:t>
            </a:r>
            <a:r>
              <a:rPr kumimoji="1" lang="ja-JP" altLang="en-US" dirty="0"/>
              <a:t>」で囲むと変数にできる</a:t>
            </a:r>
            <a:endParaRPr kumimoji="1" lang="en-US" altLang="ja-JP" dirty="0"/>
          </a:p>
          <a:p>
            <a:r>
              <a:rPr kumimoji="1" lang="ja-JP" altLang="en-US" dirty="0"/>
              <a:t>関数の部分に変数名を入れる</a:t>
            </a:r>
          </a:p>
        </p:txBody>
      </p:sp>
      <p:cxnSp>
        <p:nvCxnSpPr>
          <p:cNvPr id="10" name="コネクタ: カギ線 9">
            <a:extLst>
              <a:ext uri="{FF2B5EF4-FFF2-40B4-BE49-F238E27FC236}">
                <a16:creationId xmlns:a16="http://schemas.microsoft.com/office/drawing/2014/main" id="{129A554C-E088-EA45-24EF-119F4FC50719}"/>
              </a:ext>
            </a:extLst>
          </p:cNvPr>
          <p:cNvCxnSpPr>
            <a:cxnSpLocks/>
          </p:cNvCxnSpPr>
          <p:nvPr/>
        </p:nvCxnSpPr>
        <p:spPr>
          <a:xfrm rot="10800000" flipV="1">
            <a:off x="3307744" y="3784819"/>
            <a:ext cx="1749287" cy="31804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13ED04E-191C-C6F8-20A6-F2FFD47FE28B}"/>
              </a:ext>
            </a:extLst>
          </p:cNvPr>
          <p:cNvCxnSpPr/>
          <p:nvPr/>
        </p:nvCxnSpPr>
        <p:spPr>
          <a:xfrm flipH="1">
            <a:off x="5002695" y="4877262"/>
            <a:ext cx="13676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2B5BCB6-75A2-97B0-BA90-419D1F6FB0B1}"/>
              </a:ext>
            </a:extLst>
          </p:cNvPr>
          <p:cNvSpPr txBox="1"/>
          <p:nvPr/>
        </p:nvSpPr>
        <p:spPr>
          <a:xfrm>
            <a:off x="6370320" y="4554096"/>
            <a:ext cx="3528530" cy="646331"/>
          </a:xfrm>
          <a:prstGeom prst="rect">
            <a:avLst/>
          </a:prstGeom>
          <a:solidFill>
            <a:schemeClr val="bg1"/>
          </a:solidFill>
        </p:spPr>
        <p:txBody>
          <a:bodyPr wrap="none" rtlCol="0">
            <a:spAutoFit/>
          </a:bodyPr>
          <a:lstStyle/>
          <a:p>
            <a:r>
              <a:rPr kumimoji="1" lang="ja-JP" altLang="en-US" dirty="0"/>
              <a:t>「</a:t>
            </a:r>
            <a:r>
              <a:rPr kumimoji="1" lang="en-US" altLang="ja-JP" dirty="0"/>
              <a:t>/</a:t>
            </a:r>
            <a:r>
              <a:rPr kumimoji="1" lang="ja-JP" altLang="en-US" dirty="0"/>
              <a:t>」を間に入れることで複数の</a:t>
            </a:r>
            <a:endParaRPr kumimoji="1" lang="en-US" altLang="ja-JP" dirty="0"/>
          </a:p>
          <a:p>
            <a:r>
              <a:rPr lang="ja-JP" altLang="en-US" dirty="0"/>
              <a:t>変数を使うことができる</a:t>
            </a:r>
            <a:endParaRPr kumimoji="1" lang="ja-JP" altLang="en-US" dirty="0"/>
          </a:p>
        </p:txBody>
      </p:sp>
      <p:cxnSp>
        <p:nvCxnSpPr>
          <p:cNvPr id="14" name="コネクタ: カギ線 13">
            <a:extLst>
              <a:ext uri="{FF2B5EF4-FFF2-40B4-BE49-F238E27FC236}">
                <a16:creationId xmlns:a16="http://schemas.microsoft.com/office/drawing/2014/main" id="{AAC6598E-C8D4-B54D-D54C-878CC780C9D4}"/>
              </a:ext>
            </a:extLst>
          </p:cNvPr>
          <p:cNvCxnSpPr>
            <a:cxnSpLocks/>
          </p:cNvCxnSpPr>
          <p:nvPr/>
        </p:nvCxnSpPr>
        <p:spPr>
          <a:xfrm rot="10800000" flipV="1">
            <a:off x="4621034" y="4877260"/>
            <a:ext cx="1749287" cy="31804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5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189D1-D514-E6C1-CFB9-2712681F6522}"/>
              </a:ext>
            </a:extLst>
          </p:cNvPr>
          <p:cNvSpPr>
            <a:spLocks noGrp="1"/>
          </p:cNvSpPr>
          <p:nvPr>
            <p:ph type="title"/>
          </p:nvPr>
        </p:nvSpPr>
        <p:spPr/>
        <p:txBody>
          <a:bodyPr/>
          <a:lstStyle/>
          <a:p>
            <a:r>
              <a:rPr kumimoji="1" lang="en-US" altLang="ja-JP" dirty="0"/>
              <a:t>REST</a:t>
            </a:r>
            <a:r>
              <a:rPr kumimoji="1" lang="ja-JP" altLang="en-US" dirty="0"/>
              <a:t>を実装するのに必要な</a:t>
            </a:r>
            <a:r>
              <a:rPr kumimoji="1" lang="en-US" altLang="ja-JP" dirty="0"/>
              <a:t>Flask</a:t>
            </a:r>
            <a:r>
              <a:rPr kumimoji="1" lang="ja-JP" altLang="en-US" dirty="0"/>
              <a:t>の機能</a:t>
            </a:r>
          </a:p>
        </p:txBody>
      </p:sp>
      <p:sp>
        <p:nvSpPr>
          <p:cNvPr id="3" name="コンテンツ プレースホルダー 2">
            <a:extLst>
              <a:ext uri="{FF2B5EF4-FFF2-40B4-BE49-F238E27FC236}">
                <a16:creationId xmlns:a16="http://schemas.microsoft.com/office/drawing/2014/main" id="{13143A13-2312-6013-E147-3BE05A5BAC36}"/>
              </a:ext>
            </a:extLst>
          </p:cNvPr>
          <p:cNvSpPr>
            <a:spLocks noGrp="1"/>
          </p:cNvSpPr>
          <p:nvPr>
            <p:ph idx="1"/>
          </p:nvPr>
        </p:nvSpPr>
        <p:spPr/>
        <p:txBody>
          <a:bodyPr/>
          <a:lstStyle/>
          <a:p>
            <a:r>
              <a:rPr kumimoji="1" lang="en-US" altLang="ja-JP" dirty="0"/>
              <a:t>URL</a:t>
            </a:r>
            <a:r>
              <a:rPr kumimoji="1" lang="ja-JP" altLang="en-US" dirty="0"/>
              <a:t>の変数化</a:t>
            </a:r>
            <a:r>
              <a:rPr kumimoji="1" lang="en-US" altLang="ja-JP" dirty="0"/>
              <a:t>(</a:t>
            </a:r>
            <a:r>
              <a:rPr lang="ja-JP" altLang="en-US" dirty="0"/>
              <a:t>ブラウザ画面</a:t>
            </a:r>
            <a:r>
              <a:rPr kumimoji="1" lang="en-US" altLang="ja-JP" dirty="0"/>
              <a:t>)</a:t>
            </a:r>
          </a:p>
          <a:p>
            <a:pPr marL="0" indent="0">
              <a:buNone/>
            </a:pPr>
            <a:endParaRPr kumimoji="1" lang="en-US" altLang="ja-JP" dirty="0"/>
          </a:p>
        </p:txBody>
      </p:sp>
      <p:pic>
        <p:nvPicPr>
          <p:cNvPr id="5" name="図 4">
            <a:extLst>
              <a:ext uri="{FF2B5EF4-FFF2-40B4-BE49-F238E27FC236}">
                <a16:creationId xmlns:a16="http://schemas.microsoft.com/office/drawing/2014/main" id="{C6720D8B-2F7E-2A1C-A88A-52F398025C1B}"/>
              </a:ext>
            </a:extLst>
          </p:cNvPr>
          <p:cNvPicPr>
            <a:picLocks noChangeAspect="1"/>
          </p:cNvPicPr>
          <p:nvPr/>
        </p:nvPicPr>
        <p:blipFill>
          <a:blip r:embed="rId3"/>
          <a:stretch>
            <a:fillRect/>
          </a:stretch>
        </p:blipFill>
        <p:spPr>
          <a:xfrm>
            <a:off x="838200" y="2587098"/>
            <a:ext cx="4982156" cy="978357"/>
          </a:xfrm>
          <a:prstGeom prst="rect">
            <a:avLst/>
          </a:prstGeom>
        </p:spPr>
      </p:pic>
      <p:pic>
        <p:nvPicPr>
          <p:cNvPr id="7" name="図 6">
            <a:extLst>
              <a:ext uri="{FF2B5EF4-FFF2-40B4-BE49-F238E27FC236}">
                <a16:creationId xmlns:a16="http://schemas.microsoft.com/office/drawing/2014/main" id="{C7112749-522E-44C2-BE1C-18A658AE4D65}"/>
              </a:ext>
            </a:extLst>
          </p:cNvPr>
          <p:cNvPicPr>
            <a:picLocks noChangeAspect="1"/>
          </p:cNvPicPr>
          <p:nvPr/>
        </p:nvPicPr>
        <p:blipFill>
          <a:blip r:embed="rId4"/>
          <a:stretch>
            <a:fillRect/>
          </a:stretch>
        </p:blipFill>
        <p:spPr>
          <a:xfrm>
            <a:off x="6249725" y="2568778"/>
            <a:ext cx="5104076" cy="1188949"/>
          </a:xfrm>
          <a:prstGeom prst="rect">
            <a:avLst/>
          </a:prstGeom>
        </p:spPr>
      </p:pic>
      <p:sp>
        <p:nvSpPr>
          <p:cNvPr id="8" name="テキスト ボックス 7">
            <a:extLst>
              <a:ext uri="{FF2B5EF4-FFF2-40B4-BE49-F238E27FC236}">
                <a16:creationId xmlns:a16="http://schemas.microsoft.com/office/drawing/2014/main" id="{AAE2FDC6-A4F1-43CA-8ECC-10C637E31F8B}"/>
              </a:ext>
            </a:extLst>
          </p:cNvPr>
          <p:cNvSpPr txBox="1"/>
          <p:nvPr/>
        </p:nvSpPr>
        <p:spPr>
          <a:xfrm>
            <a:off x="1310135" y="4001294"/>
            <a:ext cx="4099199" cy="369332"/>
          </a:xfrm>
          <a:prstGeom prst="rect">
            <a:avLst/>
          </a:prstGeom>
          <a:noFill/>
        </p:spPr>
        <p:txBody>
          <a:bodyPr wrap="none" rtlCol="0">
            <a:spAutoFit/>
          </a:bodyPr>
          <a:lstStyle/>
          <a:p>
            <a:r>
              <a:rPr lang="ja-JP" altLang="en-US" dirty="0">
                <a:hlinkClick r:id="rId5"/>
              </a:rPr>
              <a:t>「</a:t>
            </a:r>
            <a:r>
              <a:rPr lang="en-US" altLang="ja-JP" dirty="0">
                <a:hlinkClick r:id="rId5"/>
              </a:rPr>
              <a:t>http://l</a:t>
            </a:r>
            <a:r>
              <a:rPr kumimoji="1" lang="en-US" altLang="ja-JP" dirty="0">
                <a:hlinkClick r:id="rId5"/>
              </a:rPr>
              <a:t>ocalhost:5000/aaa</a:t>
            </a:r>
            <a:r>
              <a:rPr kumimoji="1" lang="ja-JP" altLang="en-US" dirty="0"/>
              <a:t>」の場合</a:t>
            </a:r>
          </a:p>
        </p:txBody>
      </p:sp>
      <p:sp>
        <p:nvSpPr>
          <p:cNvPr id="9" name="テキスト ボックス 8">
            <a:extLst>
              <a:ext uri="{FF2B5EF4-FFF2-40B4-BE49-F238E27FC236}">
                <a16:creationId xmlns:a16="http://schemas.microsoft.com/office/drawing/2014/main" id="{40B0FC12-EAC4-19E5-289D-0A4498554713}"/>
              </a:ext>
            </a:extLst>
          </p:cNvPr>
          <p:cNvSpPr txBox="1"/>
          <p:nvPr/>
        </p:nvSpPr>
        <p:spPr>
          <a:xfrm>
            <a:off x="6524537" y="4001294"/>
            <a:ext cx="4615366" cy="369332"/>
          </a:xfrm>
          <a:prstGeom prst="rect">
            <a:avLst/>
          </a:prstGeom>
          <a:noFill/>
        </p:spPr>
        <p:txBody>
          <a:bodyPr wrap="none" rtlCol="0">
            <a:spAutoFit/>
          </a:bodyPr>
          <a:lstStyle/>
          <a:p>
            <a:r>
              <a:rPr lang="ja-JP" altLang="en-US" dirty="0"/>
              <a:t>「</a:t>
            </a:r>
            <a:r>
              <a:rPr lang="en-US" altLang="ja-JP" dirty="0">
                <a:hlinkClick r:id="rId6"/>
              </a:rPr>
              <a:t>http://localhost:5000/aaa/bbb</a:t>
            </a:r>
            <a:r>
              <a:rPr lang="ja-JP" altLang="en-US" dirty="0"/>
              <a:t>」の場合</a:t>
            </a:r>
            <a:endParaRPr kumimoji="1" lang="ja-JP" altLang="en-US" dirty="0"/>
          </a:p>
        </p:txBody>
      </p:sp>
    </p:spTree>
    <p:extLst>
      <p:ext uri="{BB962C8B-B14F-4D97-AF65-F5344CB8AC3E}">
        <p14:creationId xmlns:p14="http://schemas.microsoft.com/office/powerpoint/2010/main" val="19531029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2971</TotalTime>
  <Words>2491</Words>
  <Application>Microsoft Office PowerPoint</Application>
  <PresentationFormat>ワイド画面</PresentationFormat>
  <Paragraphs>177</Paragraphs>
  <Slides>26</Slides>
  <Notes>26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游ゴシック</vt:lpstr>
      <vt:lpstr>游ゴシック Light</vt:lpstr>
      <vt:lpstr>Arial</vt:lpstr>
      <vt:lpstr>Office テーマ</vt:lpstr>
      <vt:lpstr>第08回 RESTfulサービス ～一貫性と理解しやすい作り～</vt:lpstr>
      <vt:lpstr>内容</vt:lpstr>
      <vt:lpstr>RESTとは</vt:lpstr>
      <vt:lpstr>RESTとは</vt:lpstr>
      <vt:lpstr>RESTとは</vt:lpstr>
      <vt:lpstr>RESTを用いたサイトの例</vt:lpstr>
      <vt:lpstr>RESTfulAPI</vt:lpstr>
      <vt:lpstr>RESTを実装するのに必要なFlaskの機能</vt:lpstr>
      <vt:lpstr>RESTを実装するのに必要なFlaskの機能</vt:lpstr>
      <vt:lpstr>RESTfulAPIを実装</vt:lpstr>
      <vt:lpstr>RESTfulAPIを実装</vt:lpstr>
      <vt:lpstr>RESTfulAPIを実装</vt:lpstr>
      <vt:lpstr>RESTfulAPIを実装</vt:lpstr>
      <vt:lpstr>RESTfulAPIを実装</vt:lpstr>
      <vt:lpstr>RESTfulAPIを実装</vt:lpstr>
      <vt:lpstr>RESTfulAPIを実装</vt:lpstr>
      <vt:lpstr>RESTfulAPIを実装</vt:lpstr>
      <vt:lpstr>RESTfulAPIを実装</vt:lpstr>
      <vt:lpstr>RESTfulAPIを実装</vt:lpstr>
      <vt:lpstr>RESTfulAPIを実装</vt:lpstr>
      <vt:lpstr>HATEOAS</vt:lpstr>
      <vt:lpstr>HATEOAS</vt:lpstr>
      <vt:lpstr>HATEOAS</vt:lpstr>
      <vt:lpstr>HATEOAS</vt:lpstr>
      <vt:lpstr>HATEOAS</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第08回 RESTfulサービス ～一貫性と理解しやすい作り～</dc:title>
  <dc:creator>直哉 田中</dc:creator>
  <cp:lastModifiedBy>直哉 田中</cp:lastModifiedBy>
  <cp:revision>8</cp:revision>
  <dcterms:created xsi:type="dcterms:W3CDTF">2022-05-17T04:38:15Z</dcterms:created>
  <dcterms:modified xsi:type="dcterms:W3CDTF">2022-07-22T14:51:40Z</dcterms:modified>
</cp:coreProperties>
</file>