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71" r:id="rId2"/>
  </p:sldMasterIdLst>
  <p:notesMasterIdLst>
    <p:notesMasterId r:id="rId11"/>
  </p:notesMasterIdLst>
  <p:handoutMasterIdLst>
    <p:handoutMasterId r:id="rId12"/>
  </p:handoutMasterIdLst>
  <p:sldIdLst>
    <p:sldId id="256" r:id="rId3"/>
    <p:sldId id="2439" r:id="rId4"/>
    <p:sldId id="2443" r:id="rId5"/>
    <p:sldId id="2444" r:id="rId6"/>
    <p:sldId id="2452" r:id="rId7"/>
    <p:sldId id="2445" r:id="rId8"/>
    <p:sldId id="2447" r:id="rId9"/>
    <p:sldId id="245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342"/>
    <a:srgbClr val="000099"/>
    <a:srgbClr val="C0F400"/>
    <a:srgbClr val="05EE55"/>
    <a:srgbClr val="038B30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95232" autoAdjust="0"/>
  </p:normalViewPr>
  <p:slideViewPr>
    <p:cSldViewPr snapToGrid="0">
      <p:cViewPr varScale="1">
        <p:scale>
          <a:sx n="79" d="100"/>
          <a:sy n="79" d="100"/>
        </p:scale>
        <p:origin x="10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193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B9CF0-A540-4793-A5F3-F4917CFDDCB6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22B72-BD1C-4F41-B10E-CA0BEB179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03753-A5BE-4D79-AEA9-C0A65A6F8851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E989-76B8-4F13-9267-01FDA45C43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4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latin typeface="+mj-lt"/>
              </a:defRPr>
            </a:lvl1pPr>
          </a:lstStyle>
          <a:p>
            <a:pPr marL="228600" lvl="0" indent="-228600" algn="ctr"/>
            <a:r>
              <a:rPr lang="en-US"/>
              <a:t>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60C17447-B870-4054-B568-8B6B321EC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2" cy="368458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marL="228600" lvl="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marL="228600" lvl="1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3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DDD410-5ABA-46A5-B282-F37437EFB673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BDB1890-91F2-49FC-B0F4-3F3FF11B6A1A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571B4-4133-4DE5-AD8F-A341842CBE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AC00-5FCA-4A4E-A036-2FCBDEAF17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A8B1-BF17-4841-B947-D76D9C6FE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83CF0-795C-4490-B419-D2E94987E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DDD76-599E-4CE3-B19B-0294A47A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B0D20-5449-4817-9572-7DD2462AA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AEEE2-3A66-49CB-B6E3-5E54E02C0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0971-B89C-425A-B87A-64169D6C61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2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145B3-953B-4D46-80DE-5C3B47AD9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DB677-AA6D-490B-923F-0198FEA46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89102-4A78-4536-8CB0-153A556F6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F8A14-3EF4-4A03-9F5E-39E9D911A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7A899-E955-494A-8B25-F1C66848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0971-B89C-425A-B87A-64169D6C61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64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65290-F584-434A-AC31-C54E44A01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BB31B-9716-44B1-933D-42981E423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0E0B5-031B-4B49-8E60-382869EE9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4B6A4-237B-437F-B0A5-E72D5FAB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86D04-122A-40E3-B94C-E33273D3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0971-B89C-425A-B87A-64169D6C61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10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CB99E-1B6F-46CA-955F-A5F09053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BC985-4D07-4272-8553-228F608B1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19301-DB4E-414F-87B8-D9B572272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56DB2-FB92-4463-9D23-A95701A8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4F07C-5EE1-49B9-944B-AAB99EA8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2D1AC-3AC6-4DF8-BA91-13751BD27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0971-B89C-425A-B87A-64169D6C61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94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57A9B-1E4A-44F1-AF60-B54F1AF2A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21732-693D-4107-83A2-E81D00608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5ADBF-FB65-4D7B-A199-839C6B20E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9B42C6-EE12-473D-96E1-5966E4D99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1C3DD-96ED-40DE-9D8F-FE6DCE17C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DE8C41-2015-412D-B60F-38C1A4E3A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CAA194-1762-42E1-A2E6-B756FDF5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50FE07-D8AA-4653-BF55-A698EC2B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0971-B89C-425A-B87A-64169D6C61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33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71580-1D9B-4B69-ADFC-7D5404571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CC8CF3-20A0-4B32-A059-538762B67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72D0F-F16A-4AA5-9BEB-AC5B494EF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42303D-6487-43E0-8CD8-50A7F7DF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0971-B89C-425A-B87A-64169D6C61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72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>
            <a:normAutofit/>
          </a:bodyPr>
          <a:lstStyle>
            <a:lvl1pPr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200B3-102B-4BB6-AEB0-D99EE027F09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50C90-6D4A-4D50-B15D-91C587AABC6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9EE034-F870-4752-985B-478645DC6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350EC9-969B-4EF0-B0DE-170ED792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E6F51-6341-4639-A283-B129D23AC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0971-B89C-425A-B87A-64169D6C61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7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FBBF4-85CB-4358-8C06-50336994B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CF579-FC78-4713-9DDB-5EFA3E1DD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201A2-5DC2-4809-9B5F-90E9D8B51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8472E-7A42-4F7E-9871-F65B48580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9A9C9-5453-4DEF-A5BD-88328A54B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8DDA5-FED1-45E1-8171-E6D9C772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0971-B89C-425A-B87A-64169D6C61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5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1E312-8D55-4B3A-A2B7-DE2C5C30F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12E612-DB31-4810-AF5D-2C387B397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62CE2-D2DB-4559-ABD9-2455E1CA2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36816-0A54-48B2-8F87-79DCE457E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3C75F-A4DB-46F1-A604-40F61C08B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47808-99E4-4ED8-A4CC-D689CA2E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0971-B89C-425A-B87A-64169D6C61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9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C632F-0B36-44D6-9850-1BD6BB52B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48746-FBFB-40BC-A3BE-112D276C1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2471A-D620-4021-B1A0-023D756A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A57DB-4577-48D1-B075-7B0F13F83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29729-9657-47EA-845F-0EA5B3B9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0971-B89C-425A-B87A-64169D6C61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37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3DB04-AA83-4F9C-9865-EE3B04520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649B9-B241-4259-91F4-5BFA94BD3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BBDCA-1893-4182-8AAF-7714CE392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D8328-A190-4D5E-BC54-15DF6093B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A9570-81C2-4B6D-A31F-42671DAD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0971-B89C-425A-B87A-64169D6C61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09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ADF661-E593-4423-A8A8-F22C943907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D6A50-BDFC-4B4C-9D3B-53B545F531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877C5F-FF39-4400-9C13-0D7F04A0C78F}"/>
              </a:ext>
            </a:extLst>
          </p:cNvPr>
          <p:cNvSpPr/>
          <p:nvPr userDrawn="1"/>
        </p:nvSpPr>
        <p:spPr>
          <a:xfrm>
            <a:off x="6727371" y="54430"/>
            <a:ext cx="1238278" cy="65531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097484" y="0"/>
            <a:ext cx="5094515" cy="6858000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979308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11BA1-4F61-4FA7-9C20-685B3689CAE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F357A5-40C6-41A4-B1BE-0AF78D459A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latin typeface="+mj-lt"/>
              </a:defRPr>
            </a:lvl1pPr>
          </a:lstStyle>
          <a:p>
            <a:pPr marL="228600" lvl="0" indent="-228600" algn="ctr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800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00232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683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7166C798-72CE-4F2D-9A04-013F24A2659F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CE58C5-CE1C-415B-8591-25A53FF2A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05746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3" r:id="rId7"/>
    <p:sldLayoutId id="2147483669" r:id="rId8"/>
    <p:sldLayoutId id="2147483666" r:id="rId9"/>
    <p:sldLayoutId id="2147483670" r:id="rId10"/>
    <p:sldLayoutId id="2147483667" r:id="rId11"/>
    <p:sldLayoutId id="2147483668" r:id="rId12"/>
    <p:sldLayoutId id="2147483655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69DC9F-D850-4624-A4C8-E1F411CAD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CAD60-62F1-4A35-920C-E43C70633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877A4-BB03-4310-81CF-255116ACE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E1A83-6835-47FE-9099-2876CAC4D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51E95-F6F1-4B15-B74C-D747241169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E0971-B89C-425A-B87A-64169D6C61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1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1.png"/><Relationship Id="rId7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1F590AB-1AF1-489D-B942-2800AE8629C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tretch>
            <a:fillRect/>
          </a:stretch>
        </p:blipFill>
        <p:spPr>
          <a:xfrm>
            <a:off x="-35508" y="-266330"/>
            <a:ext cx="12263015" cy="7324077"/>
          </a:xfrm>
        </p:spPr>
      </p:pic>
      <p:grpSp>
        <p:nvGrpSpPr>
          <p:cNvPr id="40" name="Group 39" descr="Accent squares:  white open shape, shaded green block, and white block with text placeholder.">
            <a:extLst>
              <a:ext uri="{FF2B5EF4-FFF2-40B4-BE49-F238E27FC236}">
                <a16:creationId xmlns:a16="http://schemas.microsoft.com/office/drawing/2014/main" id="{11BEC607-8474-408E-A7AC-48A065F31B63}"/>
              </a:ext>
            </a:extLst>
          </p:cNvPr>
          <p:cNvGrpSpPr/>
          <p:nvPr/>
        </p:nvGrpSpPr>
        <p:grpSpPr>
          <a:xfrm flipH="1">
            <a:off x="2076202" y="779472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1372" y="1156560"/>
            <a:ext cx="6609256" cy="1508126"/>
          </a:xfrm>
        </p:spPr>
        <p:txBody>
          <a:bodyPr/>
          <a:lstStyle/>
          <a:p>
            <a:r>
              <a:rPr lang="en-US" dirty="0"/>
              <a:t>Animal Rescue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2146" y="2750387"/>
            <a:ext cx="6609256" cy="450503"/>
          </a:xfrm>
        </p:spPr>
        <p:txBody>
          <a:bodyPr/>
          <a:lstStyle/>
          <a:p>
            <a:r>
              <a:rPr lang="en-GB" dirty="0"/>
              <a:t>W</a:t>
            </a:r>
            <a:r>
              <a:rPr lang="en-US" dirty="0"/>
              <a:t>INTER EDITION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F4431C-0345-4525-83F8-227968FDADF4}"/>
              </a:ext>
            </a:extLst>
          </p:cNvPr>
          <p:cNvSpPr txBox="1"/>
          <p:nvPr/>
        </p:nvSpPr>
        <p:spPr>
          <a:xfrm>
            <a:off x="2555174" y="5306143"/>
            <a:ext cx="5382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</a:rPr>
              <a:t>Ap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áczai Csere János High School Cluj-Napoca</a:t>
            </a:r>
          </a:p>
          <a:p>
            <a:r>
              <a:rPr lang="hu-HU" sz="2000" b="1" dirty="0">
                <a:solidFill>
                  <a:schemeClr val="accent1">
                    <a:lumMod val="50000"/>
                  </a:schemeClr>
                </a:solidFill>
              </a:rPr>
              <a:t>Created by</a:t>
            </a: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Nagy Timea and Velican László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B68910-ED50-4B9C-A99D-0B1F9752D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7591478" y="4202384"/>
            <a:ext cx="4090696" cy="244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0C713CD-79D0-408F-A140-FBAE3C60226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alphaModFix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55858" y="0"/>
            <a:ext cx="8953337" cy="6858000"/>
          </a:xfrm>
        </p:spPr>
      </p:pic>
      <p:grpSp>
        <p:nvGrpSpPr>
          <p:cNvPr id="2" name="Group 1" descr="Accent squares:  white open shape, shaded green block, and white block with text placeholder.">
            <a:extLst>
              <a:ext uri="{FF2B5EF4-FFF2-40B4-BE49-F238E27FC236}">
                <a16:creationId xmlns:a16="http://schemas.microsoft.com/office/drawing/2014/main" id="{CCC577CF-CED3-44B1-AC3E-05C2556B41F4}"/>
              </a:ext>
            </a:extLst>
          </p:cNvPr>
          <p:cNvGrpSpPr/>
          <p:nvPr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3" name="Graphic 12" descr="Open accent square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5781" y="1088572"/>
              <a:ext cx="4572000" cy="4572000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365" y="2182339"/>
            <a:ext cx="4351911" cy="2384466"/>
          </a:xfrm>
        </p:spPr>
        <p:txBody>
          <a:bodyPr/>
          <a:lstStyle/>
          <a:p>
            <a:r>
              <a:rPr lang="en-US" dirty="0"/>
              <a:t>ABOUT THE PROJECT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39E3D6BC-0CCC-4454-8507-73610501B9FE}"/>
              </a:ext>
            </a:extLst>
          </p:cNvPr>
          <p:cNvSpPr txBox="1">
            <a:spLocks/>
          </p:cNvSpPr>
          <p:nvPr/>
        </p:nvSpPr>
        <p:spPr>
          <a:xfrm>
            <a:off x="6615633" y="838335"/>
            <a:ext cx="5165035" cy="51813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We created a game named Animal Rescue Winter Edition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The main characters are animals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There are five levels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The main goal is to help the animals reach their lost kids through platforms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There are bonuses that add plus points to the score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There are enemies, who can kill you if you don’t avoid them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There is a minigame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The main character’s codes are commented in the bear’s code only, because in the rest the code is almost the same.</a:t>
            </a:r>
          </a:p>
        </p:txBody>
      </p:sp>
    </p:spTree>
    <p:extLst>
      <p:ext uri="{BB962C8B-B14F-4D97-AF65-F5344CB8AC3E}">
        <p14:creationId xmlns:p14="http://schemas.microsoft.com/office/powerpoint/2010/main" val="294830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A close up of a logo&#10;&#10;Description automatically generated">
            <a:extLst>
              <a:ext uri="{FF2B5EF4-FFF2-40B4-BE49-F238E27FC236}">
                <a16:creationId xmlns:a16="http://schemas.microsoft.com/office/drawing/2014/main" id="{2290A5AC-AC0D-4200-AB34-44AF3F12688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3061" r="13061"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E3DAD-12FE-4D96-8465-3448A6E59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156326"/>
            <a:ext cx="5415220" cy="3396749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When you click on the Story button, the Story will appear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other buttons work the same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code of the Story button: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B076F5-E423-40F6-8534-C9EE0D63F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721426"/>
            <a:ext cx="5138057" cy="979308"/>
          </a:xfrm>
        </p:spPr>
        <p:txBody>
          <a:bodyPr/>
          <a:lstStyle/>
          <a:p>
            <a:r>
              <a:rPr lang="en-US" dirty="0"/>
              <a:t>story</a:t>
            </a:r>
          </a:p>
        </p:txBody>
      </p:sp>
      <p:sp>
        <p:nvSpPr>
          <p:cNvPr id="10" name="Rectangle 9" descr="Open white square background accent">
            <a:extLst>
              <a:ext uri="{FF2B5EF4-FFF2-40B4-BE49-F238E27FC236}">
                <a16:creationId xmlns:a16="http://schemas.microsoft.com/office/drawing/2014/main" id="{F09B8161-EA84-49BD-AB4F-2FB458DD808B}"/>
              </a:ext>
            </a:extLst>
          </p:cNvPr>
          <p:cNvSpPr/>
          <p:nvPr/>
        </p:nvSpPr>
        <p:spPr>
          <a:xfrm flipH="1">
            <a:off x="7575698" y="1827472"/>
            <a:ext cx="4548090" cy="317349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01759A-3B72-4B60-9AE8-6D71E45D9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905" y="1579493"/>
            <a:ext cx="4821672" cy="3214448"/>
          </a:xfrm>
          <a:prstGeom prst="rect">
            <a:avLst/>
          </a:prstGeom>
        </p:spPr>
      </p:pic>
      <p:pic>
        <p:nvPicPr>
          <p:cNvPr id="1026" name="Picture 2" descr="https://scontent.fclj2-1.fna.fbcdn.net/v/t1.15752-9/53176148_296311121059574_5775051766806609920_n.png?_nc_cat=107&amp;_nc_ht=scontent.fclj2-1.fna&amp;oh=9b66abc151933561fe8b535348cd94f1&amp;oe=5CDD69D4">
            <a:extLst>
              <a:ext uri="{FF2B5EF4-FFF2-40B4-BE49-F238E27FC236}">
                <a16:creationId xmlns:a16="http://schemas.microsoft.com/office/drawing/2014/main" id="{64EEE711-7BAE-4FE0-BE3F-9AF803C25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08" y="3429000"/>
            <a:ext cx="3724005" cy="261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F2457E75-F9FB-48E7-8C6E-9D9F74B940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619" y="922597"/>
            <a:ext cx="952381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9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Placeholder 15" descr="A close up of a logo&#10;&#10;Description automatically generated">
            <a:extLst>
              <a:ext uri="{FF2B5EF4-FFF2-40B4-BE49-F238E27FC236}">
                <a16:creationId xmlns:a16="http://schemas.microsoft.com/office/drawing/2014/main" id="{189267B2-C0EF-4D8B-9B4B-F81BCD7D3F3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3061" r="13061"/>
          <a:stretch>
            <a:fillRect/>
          </a:stretch>
        </p:blipFill>
        <p:spPr>
          <a:xfrm>
            <a:off x="7008650" y="0"/>
            <a:ext cx="5094287" cy="6858000"/>
          </a:xfrm>
        </p:spPr>
      </p:pic>
      <p:sp>
        <p:nvSpPr>
          <p:cNvPr id="2051" name="Text Placeholder 2050">
            <a:extLst>
              <a:ext uri="{FF2B5EF4-FFF2-40B4-BE49-F238E27FC236}">
                <a16:creationId xmlns:a16="http://schemas.microsoft.com/office/drawing/2014/main" id="{4EB68889-6538-4BA3-8E6B-024942FAB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64299" y="1809132"/>
            <a:ext cx="3693956" cy="282753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When the bear steps on a slipping block, he will slide to right and fall down.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When the bear reaches the trampoline, he will jump higher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B076F5-E423-40F6-8534-C9EE0D63F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152" y="852585"/>
            <a:ext cx="5138057" cy="979308"/>
          </a:xfrm>
        </p:spPr>
        <p:txBody>
          <a:bodyPr>
            <a:normAutofit fontScale="90000"/>
          </a:bodyPr>
          <a:lstStyle/>
          <a:p>
            <a:r>
              <a:rPr lang="en-GB" dirty="0"/>
              <a:t>L</a:t>
            </a:r>
            <a:r>
              <a:rPr lang="en-US" dirty="0" err="1"/>
              <a:t>evel</a:t>
            </a:r>
            <a:r>
              <a:rPr lang="en-US" dirty="0"/>
              <a:t> 1 code and trampoline, </a:t>
            </a:r>
            <a:br>
              <a:rPr lang="en-US" dirty="0"/>
            </a:br>
            <a:r>
              <a:rPr lang="en-US" dirty="0"/>
              <a:t>slipping block </a:t>
            </a:r>
          </a:p>
        </p:txBody>
      </p:sp>
      <p:pic>
        <p:nvPicPr>
          <p:cNvPr id="21" name="Content Placeholder 20" descr="A close up of a logo&#10;&#10;Description automatically generated">
            <a:extLst>
              <a:ext uri="{FF2B5EF4-FFF2-40B4-BE49-F238E27FC236}">
                <a16:creationId xmlns:a16="http://schemas.microsoft.com/office/drawing/2014/main" id="{8D96992D-870C-4D35-8E14-9B49E36A9030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10845306" y="1377803"/>
            <a:ext cx="842962" cy="841375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C517A44-C2B8-4B2D-8984-83930BD1516E}"/>
              </a:ext>
            </a:extLst>
          </p:cNvPr>
          <p:cNvSpPr txBox="1"/>
          <p:nvPr/>
        </p:nvSpPr>
        <p:spPr>
          <a:xfrm>
            <a:off x="7615866" y="294624"/>
            <a:ext cx="3621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THE SOUND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98CD44C-7365-422C-9F12-BF53F4F24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5225" y="6181725"/>
            <a:ext cx="866775" cy="676275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93425709-CAB5-4697-A1C9-A8187D3F4C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9523" y="628392"/>
            <a:ext cx="764332" cy="76433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D01C6E-A364-4BFE-B403-1B6EADE72531}"/>
              </a:ext>
            </a:extLst>
          </p:cNvPr>
          <p:cNvSpPr txBox="1"/>
          <p:nvPr/>
        </p:nvSpPr>
        <p:spPr>
          <a:xfrm>
            <a:off x="8072229" y="859728"/>
            <a:ext cx="2703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This is the sound button. When you click on it, the background sound starts/stops and the button changes</a:t>
            </a:r>
          </a:p>
        </p:txBody>
      </p:sp>
      <p:pic>
        <p:nvPicPr>
          <p:cNvPr id="2050" name="Picture 2" descr="https://scontent.fclj2-1.fna.fbcdn.net/v/t1.15752-9/52881294_2138672569531869_6852495079521648640_n.png?_nc_cat=108&amp;_nc_ht=scontent.fclj2-1.fna&amp;oh=ff8cefb5f7065a34ee88b51551d80358&amp;oe=5D1E400D">
            <a:extLst>
              <a:ext uri="{FF2B5EF4-FFF2-40B4-BE49-F238E27FC236}">
                <a16:creationId xmlns:a16="http://schemas.microsoft.com/office/drawing/2014/main" id="{54AFDE4E-7F22-46CF-B630-7C6462B46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721" y="2546851"/>
            <a:ext cx="3102143" cy="39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scontent.fclj2-1.fna.fbcdn.net/v/t1.15752-9/52830387_256398495289691_5154644539763326976_n.png?_nc_cat=104&amp;_nc_ht=scontent.fclj2-1.fna&amp;oh=33e66f5d7d7b98b7b12b01f6bc353fb0&amp;oe=5CE39D9D">
            <a:extLst>
              <a:ext uri="{FF2B5EF4-FFF2-40B4-BE49-F238E27FC236}">
                <a16:creationId xmlns:a16="http://schemas.microsoft.com/office/drawing/2014/main" id="{9AEC1C46-1D27-43E8-A223-4AB7478A6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58" y="497639"/>
            <a:ext cx="2369875" cy="4098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48ADBD-A863-4160-8681-4ED8B7939D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459" y="4399399"/>
            <a:ext cx="2369874" cy="1962640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B35B6E-766A-47EA-934A-8C574E8AE0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33936" y="4188951"/>
            <a:ext cx="1949843" cy="814221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30B6E9-B383-4E7A-A746-6B45584B59C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01328" y="5533132"/>
            <a:ext cx="1337774" cy="56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3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3F8368F9-70A6-4E75-94F2-AE89ACF5D0B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4797" r="24797"/>
          <a:stretch>
            <a:fillRect/>
          </a:stretch>
        </p:blipFill>
        <p:spPr>
          <a:xfrm>
            <a:off x="7097485" y="0"/>
            <a:ext cx="5094515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A2A967B-3589-4D0A-80AF-405BEDE88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2" y="804182"/>
            <a:ext cx="5138057" cy="979308"/>
          </a:xfrm>
        </p:spPr>
        <p:txBody>
          <a:bodyPr/>
          <a:lstStyle/>
          <a:p>
            <a:r>
              <a:rPr lang="en-US" dirty="0"/>
              <a:t>Main character movement</a:t>
            </a:r>
          </a:p>
        </p:txBody>
      </p:sp>
      <p:pic>
        <p:nvPicPr>
          <p:cNvPr id="6" name="Picture 5" descr="A close up of an animal&#10;&#10;Description automatically generated">
            <a:extLst>
              <a:ext uri="{FF2B5EF4-FFF2-40B4-BE49-F238E27FC236}">
                <a16:creationId xmlns:a16="http://schemas.microsoft.com/office/drawing/2014/main" id="{E3AD9684-8ED5-4EF0-A5E1-3FCD7FF82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49" y="5363488"/>
            <a:ext cx="952500" cy="952500"/>
          </a:xfrm>
          <a:prstGeom prst="rect">
            <a:avLst/>
          </a:prstGeom>
        </p:spPr>
      </p:pic>
      <p:pic>
        <p:nvPicPr>
          <p:cNvPr id="7172" name="Picture 4" descr="https://scontent.fclj2-1.fna.fbcdn.net/v/t1.15752-9/53055760_573754349782519_302820019278970880_n.png?_nc_cat=110&amp;_nc_ht=scontent.fclj2-1.fna&amp;oh=b2c7505c5bf8142e885f0b787e104cc2&amp;oe=5CE61DB3">
            <a:extLst>
              <a:ext uri="{FF2B5EF4-FFF2-40B4-BE49-F238E27FC236}">
                <a16:creationId xmlns:a16="http://schemas.microsoft.com/office/drawing/2014/main" id="{BDD14A08-45E7-4067-8A1B-9B5B4547A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688" y="4763602"/>
            <a:ext cx="4354969" cy="21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s://scontent.fclj2-1.fna.fbcdn.net/v/t1.15752-9/53066232_795622354149340_2689600304206315520_n.png?_nc_cat=111&amp;_nc_ht=scontent.fclj2-1.fna&amp;oh=b5762071cf07c6a32be13e976b7f11fa&amp;oe=5CE1E80B">
            <a:extLst>
              <a:ext uri="{FF2B5EF4-FFF2-40B4-BE49-F238E27FC236}">
                <a16:creationId xmlns:a16="http://schemas.microsoft.com/office/drawing/2014/main" id="{7ABD7860-9C7C-4BC0-AD25-ABFF9E33E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689" y="2152822"/>
            <a:ext cx="4354968" cy="264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s://scontent.fclj2-1.fna.fbcdn.net/v/t1.15752-9/52765543_1096369340564541_1434457864990097408_n.png?_nc_cat=108&amp;_nc_ht=scontent.fclj2-1.fna&amp;oh=77d20ac307f3c4f72183104805a7f19a&amp;oe=5D209A4F">
            <a:extLst>
              <a:ext uri="{FF2B5EF4-FFF2-40B4-BE49-F238E27FC236}">
                <a16:creationId xmlns:a16="http://schemas.microsoft.com/office/drawing/2014/main" id="{F9E4F477-B77E-4720-8DC0-B1CCBB2CC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834" y="5028460"/>
            <a:ext cx="1583195" cy="70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6B5E69-E3C2-4980-AA05-4AEE0C09945E}"/>
              </a:ext>
            </a:extLst>
          </p:cNvPr>
          <p:cNvSpPr txBox="1"/>
          <p:nvPr/>
        </p:nvSpPr>
        <p:spPr>
          <a:xfrm>
            <a:off x="9053756" y="200025"/>
            <a:ext cx="3057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Falling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DAA395-CCC7-4007-93B0-0EE1CB7D81ED}"/>
              </a:ext>
            </a:extLst>
          </p:cNvPr>
          <p:cNvSpPr txBox="1"/>
          <p:nvPr/>
        </p:nvSpPr>
        <p:spPr>
          <a:xfrm>
            <a:off x="1836959" y="1783490"/>
            <a:ext cx="338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Left – Right movement and Jump</a:t>
            </a:r>
          </a:p>
        </p:txBody>
      </p:sp>
      <p:pic>
        <p:nvPicPr>
          <p:cNvPr id="18" name="Picture 10" descr="https://scontent.fclj2-1.fna.fbcdn.net/v/t1.15752-9/52974625_393938558060898_5352285242369507328_n.png?_nc_cat=106&amp;_nc_ht=scontent.fclj2-1.fna&amp;oh=e94bd38d0eca82f6743b1436a84a7f39&amp;oe=5CE999F7">
            <a:extLst>
              <a:ext uri="{FF2B5EF4-FFF2-40B4-BE49-F238E27FC236}">
                <a16:creationId xmlns:a16="http://schemas.microsoft.com/office/drawing/2014/main" id="{F1825CF7-462B-4152-9E00-E60C3ABF9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575" y="2570042"/>
            <a:ext cx="3275510" cy="389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https://scontent.fclj2-1.fna.fbcdn.net/v/t1.15752-9/52923166_245741836303713_538438162746179584_n.png?_nc_cat=102&amp;_nc_ht=scontent.fclj2-1.fna&amp;oh=906f01696ffc24eff278bf6bd7ee6ee3&amp;oe=5D25F05A">
            <a:extLst>
              <a:ext uri="{FF2B5EF4-FFF2-40B4-BE49-F238E27FC236}">
                <a16:creationId xmlns:a16="http://schemas.microsoft.com/office/drawing/2014/main" id="{F4600133-365E-41EF-9526-A0D59935E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573" y="739608"/>
            <a:ext cx="3275511" cy="183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BE8A1A-AC4E-4374-AA74-4838D3B90BF7}"/>
              </a:ext>
            </a:extLst>
          </p:cNvPr>
          <p:cNvSpPr txBox="1"/>
          <p:nvPr/>
        </p:nvSpPr>
        <p:spPr>
          <a:xfrm>
            <a:off x="10626456" y="5026952"/>
            <a:ext cx="14848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Checks whether the character is or is not on any platform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E787C4-B72B-47D8-A90B-659F03EC3A14}"/>
              </a:ext>
            </a:extLst>
          </p:cNvPr>
          <p:cNvSpPr txBox="1"/>
          <p:nvPr/>
        </p:nvSpPr>
        <p:spPr>
          <a:xfrm>
            <a:off x="10668535" y="3267075"/>
            <a:ext cx="1361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Checks whether the character is or is not on solid ground</a:t>
            </a:r>
          </a:p>
          <a:p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11E68A-6515-4B54-9616-5BF4ECCD16EA}"/>
              </a:ext>
            </a:extLst>
          </p:cNvPr>
          <p:cNvSpPr txBox="1"/>
          <p:nvPr/>
        </p:nvSpPr>
        <p:spPr>
          <a:xfrm>
            <a:off x="1229774" y="5026952"/>
            <a:ext cx="26516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When the animal’s direction changes, the icon of the animal will change in that direction too</a:t>
            </a:r>
          </a:p>
        </p:txBody>
      </p:sp>
    </p:spTree>
    <p:extLst>
      <p:ext uri="{BB962C8B-B14F-4D97-AF65-F5344CB8AC3E}">
        <p14:creationId xmlns:p14="http://schemas.microsoft.com/office/powerpoint/2010/main" val="238786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Placeholder 25" descr="A close up of a logo&#10;&#10;Description automatically generated">
            <a:extLst>
              <a:ext uri="{FF2B5EF4-FFF2-40B4-BE49-F238E27FC236}">
                <a16:creationId xmlns:a16="http://schemas.microsoft.com/office/drawing/2014/main" id="{6F870BAA-894F-4B63-A87D-C6BC4700E76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3061" r="13061"/>
          <a:stretch>
            <a:fillRect/>
          </a:stretch>
        </p:blipFill>
        <p:spPr/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6AE3DAD-12FE-4D96-8465-3448A6E59920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957942" y="1916537"/>
                <a:ext cx="5456676" cy="3396749"/>
              </a:xfrm>
            </p:spPr>
            <p:txBody>
              <a:bodyPr/>
              <a:lstStyle/>
              <a:p>
                <a:pPr marL="285750" indent="-285750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/>
                  <a:t>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level there is a Minigame</a:t>
                </a:r>
              </a:p>
              <a:p>
                <a:pPr marL="285750" indent="-285750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/>
                  <a:t>The Minigame’s icon is a crab</a:t>
                </a:r>
              </a:p>
              <a:p>
                <a:pPr marL="285750" indent="-285750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/>
                  <a:t>When the reindeer touches the crab, the Minigame world will appear</a:t>
                </a:r>
              </a:p>
              <a:p>
                <a:pPr marL="285750" indent="-285750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/>
                  <a:t>In the Minigame you have to collect Starfishes with another crab</a:t>
                </a:r>
              </a:p>
              <a:p>
                <a:pPr marL="285750" indent="-285750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/>
                  <a:t>A collected Starfish is 1 point</a:t>
                </a:r>
              </a:p>
              <a:p>
                <a:pPr marL="285750" indent="-285750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/>
                  <a:t>You have 3 lives and when you die, your score drops by half</a:t>
                </a:r>
              </a:p>
              <a:p>
                <a:pPr marL="285750" indent="-285750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/>
                  <a:t>Your highest score will be added to your total score</a:t>
                </a:r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6AE3DAD-12FE-4D96-8465-3448A6E599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957942" y="1916537"/>
                <a:ext cx="5456676" cy="3396749"/>
              </a:xfrm>
              <a:blipFill>
                <a:blip r:embed="rId3"/>
                <a:stretch>
                  <a:fillRect l="-447" t="-358" r="-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6FB076F5-E423-40F6-8534-C9EE0D63F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2" y="805754"/>
            <a:ext cx="5138057" cy="979308"/>
          </a:xfrm>
        </p:spPr>
        <p:txBody>
          <a:bodyPr/>
          <a:lstStyle/>
          <a:p>
            <a:r>
              <a:rPr lang="en-US" dirty="0"/>
              <a:t>minigame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C68F5D-8D85-4815-BF45-E0A31E0F9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248" y="2071605"/>
            <a:ext cx="724001" cy="495369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9C420929-7521-41AF-87DA-8A44A9E3E3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3822" y="3614911"/>
            <a:ext cx="473615" cy="473615"/>
          </a:xfrm>
          <a:prstGeom prst="rect">
            <a:avLst/>
          </a:prstGeom>
        </p:spPr>
      </p:pic>
      <p:pic>
        <p:nvPicPr>
          <p:cNvPr id="13" name="Picture 12" descr="A picture containing animal, invertebrate, starfish, echinoderm&#10;&#10;Description automatically generated">
            <a:extLst>
              <a:ext uri="{FF2B5EF4-FFF2-40B4-BE49-F238E27FC236}">
                <a16:creationId xmlns:a16="http://schemas.microsoft.com/office/drawing/2014/main" id="{9F8EB334-2403-4428-ABF0-44CE7E1178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5553" y="3616610"/>
            <a:ext cx="611400" cy="5898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CF8239-5D55-4B26-9A93-A44CB40D85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1468" y="858688"/>
            <a:ext cx="1296977" cy="9947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C5693A6-C4C9-42BD-927F-EC1EF4A533C6}"/>
              </a:ext>
            </a:extLst>
          </p:cNvPr>
          <p:cNvSpPr txBox="1"/>
          <p:nvPr/>
        </p:nvSpPr>
        <p:spPr>
          <a:xfrm>
            <a:off x="7261934" y="363984"/>
            <a:ext cx="412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piece of the Minigame`s code: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4C1AF8-38DF-454F-9C53-9E4B227C8E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61468" y="2013578"/>
            <a:ext cx="4099437" cy="397599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F61099-3997-48B1-8E2D-05552D593170}"/>
              </a:ext>
            </a:extLst>
          </p:cNvPr>
          <p:cNvCxnSpPr>
            <a:cxnSpLocks/>
          </p:cNvCxnSpPr>
          <p:nvPr/>
        </p:nvCxnSpPr>
        <p:spPr>
          <a:xfrm flipH="1" flipV="1">
            <a:off x="9016680" y="5597070"/>
            <a:ext cx="989012" cy="5511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1CD8B52-3D3A-4E75-B67F-E20DC722FBF0}"/>
              </a:ext>
            </a:extLst>
          </p:cNvPr>
          <p:cNvSpPr txBox="1"/>
          <p:nvPr/>
        </p:nvSpPr>
        <p:spPr>
          <a:xfrm>
            <a:off x="8584708" y="6149745"/>
            <a:ext cx="3465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chemeClr val="bg1"/>
                </a:solidFill>
              </a:rPr>
              <a:t>This is the part which adds the score earned in the Minigame to the total score</a:t>
            </a:r>
          </a:p>
        </p:txBody>
      </p:sp>
    </p:spTree>
    <p:extLst>
      <p:ext uri="{BB962C8B-B14F-4D97-AF65-F5344CB8AC3E}">
        <p14:creationId xmlns:p14="http://schemas.microsoft.com/office/powerpoint/2010/main" val="125601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3F8368F9-70A6-4E75-94F2-AE89ACF5D0B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4797" r="24797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6F05E-452B-48F3-A2DB-D25C5CB1F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0" y="1301898"/>
            <a:ext cx="5138057" cy="3020310"/>
          </a:xfrm>
        </p:spPr>
        <p:txBody>
          <a:bodyPr/>
          <a:lstStyle/>
          <a:p>
            <a:r>
              <a:rPr lang="en-US" dirty="0"/>
              <a:t>This is the code for the score counter: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2A967B-3589-4D0A-80AF-405BEDE88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0" y="322590"/>
            <a:ext cx="5138057" cy="979308"/>
          </a:xfrm>
        </p:spPr>
        <p:txBody>
          <a:bodyPr/>
          <a:lstStyle/>
          <a:p>
            <a:r>
              <a:rPr lang="en-US" dirty="0"/>
              <a:t>Scoreboard</a:t>
            </a:r>
          </a:p>
        </p:txBody>
      </p:sp>
      <p:pic>
        <p:nvPicPr>
          <p:cNvPr id="8194" name="Picture 2" descr="https://scontent.fclj2-1.fna.fbcdn.net/v/t1.15752-9/52974039_435082967233353_1236388198230261760_n.png?_nc_cat=102&amp;_nc_ht=scontent.fclj2-1.fna&amp;oh=aa6eced30e8557c1f180fa6542651a46&amp;oe=5CE55457">
            <a:extLst>
              <a:ext uri="{FF2B5EF4-FFF2-40B4-BE49-F238E27FC236}">
                <a16:creationId xmlns:a16="http://schemas.microsoft.com/office/drawing/2014/main" id="{736B9E03-8C09-485C-B023-11F5E1A0D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893" y="1736169"/>
            <a:ext cx="5010150" cy="248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scontent.fclj2-1.fna.fbcdn.net/v/t1.15752-9/53005028_390831654812164_3732674111797723136_n.png?_nc_cat=105&amp;_nc_ht=scontent.fclj2-1.fna&amp;oh=65699960662676a9fa33ad30ae566d88&amp;oe=5D28BF21">
            <a:extLst>
              <a:ext uri="{FF2B5EF4-FFF2-40B4-BE49-F238E27FC236}">
                <a16:creationId xmlns:a16="http://schemas.microsoft.com/office/drawing/2014/main" id="{F5B90893-F606-4067-9C42-5CD98E73C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438" y="978932"/>
            <a:ext cx="341947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s://scontent.fclj2-1.fna.fbcdn.net/v/t1.15752-9/53165010_2312936348757932_4603066886647709696_n.png?_nc_cat=101&amp;_nc_ht=scontent.fclj2-1.fna&amp;oh=c272fa4985eb6af0abd32b1e3aca5a94&amp;oe=5D184526">
            <a:extLst>
              <a:ext uri="{FF2B5EF4-FFF2-40B4-BE49-F238E27FC236}">
                <a16:creationId xmlns:a16="http://schemas.microsoft.com/office/drawing/2014/main" id="{69CC9725-0636-45D2-B6D4-FC5678B1C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042" y="4837344"/>
            <a:ext cx="1988683" cy="100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0088FA-4704-4075-ADD0-E7E658DB3C8C}"/>
              </a:ext>
            </a:extLst>
          </p:cNvPr>
          <p:cNvSpPr txBox="1"/>
          <p:nvPr/>
        </p:nvSpPr>
        <p:spPr>
          <a:xfrm>
            <a:off x="1021893" y="4217832"/>
            <a:ext cx="5138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With the following code, we added points to the score. We used this for adding points for the bonus animals and plants</a:t>
            </a:r>
          </a:p>
        </p:txBody>
      </p:sp>
      <p:pic>
        <p:nvPicPr>
          <p:cNvPr id="8200" name="Picture 8" descr="https://scontent.fclj2-1.fna.fbcdn.net/v/t1.15752-9/52920536_2343067919059248_3157645005238042624_n.png?_nc_cat=103&amp;_nc_ht=scontent.fclj2-1.fna&amp;oh=6255a49b1bdcab8931066ba8e4002221&amp;oe=5D194F82">
            <a:extLst>
              <a:ext uri="{FF2B5EF4-FFF2-40B4-BE49-F238E27FC236}">
                <a16:creationId xmlns:a16="http://schemas.microsoft.com/office/drawing/2014/main" id="{1C764E93-D005-4961-9FF1-CA00AD73E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438" y="702707"/>
            <a:ext cx="26574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F15F85-8437-49F7-9807-2FB511A4379E}"/>
              </a:ext>
            </a:extLst>
          </p:cNvPr>
          <p:cNvSpPr txBox="1"/>
          <p:nvPr/>
        </p:nvSpPr>
        <p:spPr>
          <a:xfrm>
            <a:off x="7229475" y="276225"/>
            <a:ext cx="386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is the code for the Highscore: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A6AD18-F815-420D-9CEF-93E5C9CB2917}"/>
              </a:ext>
            </a:extLst>
          </p:cNvPr>
          <p:cNvSpPr txBox="1"/>
          <p:nvPr/>
        </p:nvSpPr>
        <p:spPr>
          <a:xfrm>
            <a:off x="7229475" y="2550557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The highscore variable is a public static variable. This way it won’t change to 0 during the game.</a:t>
            </a:r>
          </a:p>
        </p:txBody>
      </p:sp>
      <p:pic>
        <p:nvPicPr>
          <p:cNvPr id="8204" name="Picture 12" descr="https://scontent.fclj2-1.fna.fbcdn.net/v/t1.15752-9/53046726_364270767750529_105221338632814592_n.png?_nc_cat=111&amp;_nc_ht=scontent.fclj2-1.fna&amp;oh=c71015d965cc78ce10e0e718455cb03a&amp;oe=5CE19035">
            <a:extLst>
              <a:ext uri="{FF2B5EF4-FFF2-40B4-BE49-F238E27FC236}">
                <a16:creationId xmlns:a16="http://schemas.microsoft.com/office/drawing/2014/main" id="{5857F20B-4CA3-49DD-A88D-74B075FC9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3566712"/>
            <a:ext cx="4485788" cy="134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298C54-42D8-4168-A77A-79F4090B494C}"/>
              </a:ext>
            </a:extLst>
          </p:cNvPr>
          <p:cNvSpPr txBox="1"/>
          <p:nvPr/>
        </p:nvSpPr>
        <p:spPr>
          <a:xfrm>
            <a:off x="7229475" y="5272025"/>
            <a:ext cx="448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When an animal collects a bonus, the bonus disappears from the screen</a:t>
            </a:r>
          </a:p>
        </p:txBody>
      </p:sp>
    </p:spTree>
    <p:extLst>
      <p:ext uri="{BB962C8B-B14F-4D97-AF65-F5344CB8AC3E}">
        <p14:creationId xmlns:p14="http://schemas.microsoft.com/office/powerpoint/2010/main" val="329785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3F8368F9-70A6-4E75-94F2-AE89ACF5D0B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4797" r="24797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6F05E-452B-48F3-A2DB-D25C5CB1F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2" y="1625883"/>
            <a:ext cx="5138057" cy="478126"/>
          </a:xfrm>
        </p:spPr>
        <p:txBody>
          <a:bodyPr/>
          <a:lstStyle/>
          <a:p>
            <a:r>
              <a:rPr lang="en-US" dirty="0"/>
              <a:t>This is the code for the movement of the enemies: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2A967B-3589-4D0A-80AF-405BEDE88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1" y="646575"/>
            <a:ext cx="5138057" cy="979308"/>
          </a:xfrm>
        </p:spPr>
        <p:txBody>
          <a:bodyPr/>
          <a:lstStyle/>
          <a:p>
            <a:r>
              <a:rPr lang="en-US" dirty="0"/>
              <a:t>Enemies timer and the portal class</a:t>
            </a:r>
          </a:p>
        </p:txBody>
      </p:sp>
      <p:pic>
        <p:nvPicPr>
          <p:cNvPr id="10242" name="Picture 2" descr="https://scontent.fclj2-1.fna.fbcdn.net/v/t1.15752-9/52784453_453638181842145_6403081306669842432_n.png?_nc_cat=106&amp;_nc_ht=scontent.fclj2-1.fna&amp;oh=064e1322ca63580ee204f6335e84f938&amp;oe=5CE9B10B">
            <a:extLst>
              <a:ext uri="{FF2B5EF4-FFF2-40B4-BE49-F238E27FC236}">
                <a16:creationId xmlns:a16="http://schemas.microsoft.com/office/drawing/2014/main" id="{AF2434DF-B654-499D-8A80-92CD8971D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953" y="2075533"/>
            <a:ext cx="3646564" cy="196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scontent.fclj2-1.fna.fbcdn.net/v/t1.15752-9/52832685_378385642987992_8999139757199982592_n.png?_nc_cat=109&amp;_nc_ht=scontent.fclj2-1.fna&amp;oh=3cb4cbaa01179f08573e519a492f18fe&amp;oe=5CDB6357">
            <a:extLst>
              <a:ext uri="{FF2B5EF4-FFF2-40B4-BE49-F238E27FC236}">
                <a16:creationId xmlns:a16="http://schemas.microsoft.com/office/drawing/2014/main" id="{E671A9A9-0FC2-4B15-B260-B766C217C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178" y="1176782"/>
            <a:ext cx="4269470" cy="166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2FE2FB-2A68-4C4C-B64E-15BB2226B6CE}"/>
              </a:ext>
            </a:extLst>
          </p:cNvPr>
          <p:cNvSpPr txBox="1"/>
          <p:nvPr/>
        </p:nvSpPr>
        <p:spPr>
          <a:xfrm>
            <a:off x="7372350" y="409575"/>
            <a:ext cx="4407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When an enemy is intersecting with an animal, the game ends and the Game Over screen appears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BA3AAD-1153-4FE4-BA16-6EF5EC0E99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5532" y="3024610"/>
            <a:ext cx="5468586" cy="36823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469EDC-92A6-4370-AB01-9EB81AF3A42C}"/>
              </a:ext>
            </a:extLst>
          </p:cNvPr>
          <p:cNvSpPr txBox="1"/>
          <p:nvPr/>
        </p:nvSpPr>
        <p:spPr>
          <a:xfrm>
            <a:off x="1447953" y="4595128"/>
            <a:ext cx="21758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We made a class for the portals. The portals are the little animals which teleport you to the next level or to the finish.</a:t>
            </a:r>
          </a:p>
          <a:p>
            <a:endParaRPr lang="en-US" sz="1600" dirty="0"/>
          </a:p>
        </p:txBody>
      </p:sp>
      <p:pic>
        <p:nvPicPr>
          <p:cNvPr id="10" name="Picture 2" descr="https://scontent.fclj2-1.fna.fbcdn.net/v/t1.15752-9/52782411_262712337773790_8423003150373355520_n.png?_nc_cat=106&amp;_nc_ht=scontent.fclj2-1.fna&amp;oh=d09c9d07591cc7960d1b1f6ac7fbc2bd&amp;oe=5D271B9C">
            <a:extLst>
              <a:ext uri="{FF2B5EF4-FFF2-40B4-BE49-F238E27FC236}">
                <a16:creationId xmlns:a16="http://schemas.microsoft.com/office/drawing/2014/main" id="{0558AE30-8F83-4B65-89E9-8FFC8542F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819" y="4562857"/>
            <a:ext cx="1892852" cy="163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36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rk-01_Presentation_AS - v4.potx" id="{D7CDF393-FDD4-437B-B94C-496AC1500528}" vid="{96D15EC4-ADBA-4147-B6BF-A6EFEFEB87E6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Dark modernist presentation</Template>
  <TotalTime>0</TotalTime>
  <Words>475</Words>
  <Application>Microsoft Office PowerPoint</Application>
  <PresentationFormat>Widescreen</PresentationFormat>
  <Paragraphs>249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Wingdings</vt:lpstr>
      <vt:lpstr>Office Theme</vt:lpstr>
      <vt:lpstr>Custom Design</vt:lpstr>
      <vt:lpstr>Animal Rescue</vt:lpstr>
      <vt:lpstr>ABOUT THE PROJECT</vt:lpstr>
      <vt:lpstr>story</vt:lpstr>
      <vt:lpstr>Level 1 code and trampoline,  slipping block </vt:lpstr>
      <vt:lpstr>Main character movement</vt:lpstr>
      <vt:lpstr>minigame</vt:lpstr>
      <vt:lpstr>Scoreboard</vt:lpstr>
      <vt:lpstr>Enemies timer and the portal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2019-02-26T19:09:34Z</dcterms:created>
  <dcterms:modified xsi:type="dcterms:W3CDTF">2019-02-28T20:26:53Z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2018-08-01T18:17:20.6348874Z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