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5"/>
  </p:notesMasterIdLst>
  <p:sldIdLst>
    <p:sldId id="256" r:id="rId2"/>
    <p:sldId id="258" r:id="rId3"/>
    <p:sldId id="263" r:id="rId4"/>
    <p:sldId id="259" r:id="rId5"/>
    <p:sldId id="260" r:id="rId6"/>
    <p:sldId id="262" r:id="rId7"/>
    <p:sldId id="264" r:id="rId8"/>
    <p:sldId id="266" r:id="rId9"/>
    <p:sldId id="267" r:id="rId10"/>
    <p:sldId id="268" r:id="rId11"/>
    <p:sldId id="269" r:id="rId12"/>
    <p:sldId id="265" r:id="rId13"/>
    <p:sldId id="283" r:id="rId14"/>
    <p:sldId id="28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98677-F5A4-4A2C-9E9B-58D4E30837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48AB36-24A5-48F2-BDFC-92CFCF2684AB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Bierstadt" panose="020B0004020202020204" pitchFamily="34" charset="0"/>
            </a:rPr>
            <a:t>CONTENT</a:t>
          </a:r>
        </a:p>
      </dgm:t>
    </dgm:pt>
    <dgm:pt modelId="{7D922A50-0500-4D11-85A7-2B30939C4DBD}" type="parTrans" cxnId="{A1B574C9-5C5D-4904-A7A6-6018E5B32F1E}">
      <dgm:prSet/>
      <dgm:spPr/>
      <dgm:t>
        <a:bodyPr/>
        <a:lstStyle/>
        <a:p>
          <a:endParaRPr lang="en-US"/>
        </a:p>
      </dgm:t>
    </dgm:pt>
    <dgm:pt modelId="{B0294500-DBF6-46CF-BF76-E2885ACAE46C}" type="sibTrans" cxnId="{A1B574C9-5C5D-4904-A7A6-6018E5B32F1E}">
      <dgm:prSet/>
      <dgm:spPr/>
      <dgm:t>
        <a:bodyPr/>
        <a:lstStyle/>
        <a:p>
          <a:endParaRPr lang="en-US"/>
        </a:p>
      </dgm:t>
    </dgm:pt>
    <dgm:pt modelId="{CC881E32-806B-44EF-A9C2-7864A36BD60A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US" sz="3200" dirty="0">
              <a:latin typeface="Bierstadt" panose="020B0004020202020204" pitchFamily="34" charset="0"/>
            </a:rPr>
            <a:t> Introduction</a:t>
          </a:r>
        </a:p>
      </dgm:t>
    </dgm:pt>
    <dgm:pt modelId="{9C41DF01-E3CB-4894-814B-B061FC6A249B}" type="parTrans" cxnId="{3C6C1127-C3AF-4FD1-8198-B9E04E3E1881}">
      <dgm:prSet/>
      <dgm:spPr/>
      <dgm:t>
        <a:bodyPr/>
        <a:lstStyle/>
        <a:p>
          <a:endParaRPr lang="en-US"/>
        </a:p>
      </dgm:t>
    </dgm:pt>
    <dgm:pt modelId="{0A7BE80B-CDF2-4E4D-8DDD-8DE093FFE59B}" type="sibTrans" cxnId="{3C6C1127-C3AF-4FD1-8198-B9E04E3E1881}">
      <dgm:prSet/>
      <dgm:spPr/>
      <dgm:t>
        <a:bodyPr/>
        <a:lstStyle/>
        <a:p>
          <a:endParaRPr lang="en-US"/>
        </a:p>
      </dgm:t>
    </dgm:pt>
    <dgm:pt modelId="{84BA70ED-0AD6-4E0B-846C-B2BCC6D7D38F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US" sz="3200" dirty="0">
              <a:latin typeface="Bierstadt" panose="020B0004020202020204" pitchFamily="34" charset="0"/>
            </a:rPr>
            <a:t> Dataset</a:t>
          </a:r>
        </a:p>
      </dgm:t>
    </dgm:pt>
    <dgm:pt modelId="{C730F295-C0F4-4420-BA3A-79CB35CF8E30}" type="sibTrans" cxnId="{3334EF2B-C296-4EBE-844E-59FAA1AFA69C}">
      <dgm:prSet/>
      <dgm:spPr/>
      <dgm:t>
        <a:bodyPr/>
        <a:lstStyle/>
        <a:p>
          <a:endParaRPr lang="en-US"/>
        </a:p>
      </dgm:t>
    </dgm:pt>
    <dgm:pt modelId="{266EBFE9-99B4-42D5-81DA-CA3873C509D8}" type="parTrans" cxnId="{3334EF2B-C296-4EBE-844E-59FAA1AFA69C}">
      <dgm:prSet/>
      <dgm:spPr/>
      <dgm:t>
        <a:bodyPr/>
        <a:lstStyle/>
        <a:p>
          <a:endParaRPr lang="en-US"/>
        </a:p>
      </dgm:t>
    </dgm:pt>
    <dgm:pt modelId="{C577328B-10BE-4813-B36A-7E5212B4C7EA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US" sz="3200" dirty="0">
              <a:latin typeface="Bierstadt" panose="020B0004020202020204" pitchFamily="34" charset="0"/>
            </a:rPr>
            <a:t> Model</a:t>
          </a:r>
        </a:p>
      </dgm:t>
    </dgm:pt>
    <dgm:pt modelId="{D3902434-8BF4-4645-8769-34BE5FEE5BE8}" type="sibTrans" cxnId="{0124D87A-3D1F-4C3A-B970-D23402F0E6FB}">
      <dgm:prSet/>
      <dgm:spPr/>
      <dgm:t>
        <a:bodyPr/>
        <a:lstStyle/>
        <a:p>
          <a:endParaRPr lang="en-US"/>
        </a:p>
      </dgm:t>
    </dgm:pt>
    <dgm:pt modelId="{42221418-3B20-44AF-9893-1F13EA99E406}" type="parTrans" cxnId="{0124D87A-3D1F-4C3A-B970-D23402F0E6FB}">
      <dgm:prSet/>
      <dgm:spPr/>
      <dgm:t>
        <a:bodyPr/>
        <a:lstStyle/>
        <a:p>
          <a:endParaRPr lang="en-US"/>
        </a:p>
      </dgm:t>
    </dgm:pt>
    <dgm:pt modelId="{04F001D3-C098-43CF-9A06-E5825712227C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US" sz="3200" dirty="0">
              <a:latin typeface="Bierstadt" panose="020B0004020202020204" pitchFamily="34" charset="0"/>
            </a:rPr>
            <a:t> Experimental Results</a:t>
          </a:r>
        </a:p>
      </dgm:t>
    </dgm:pt>
    <dgm:pt modelId="{DC4BA929-93E7-40E2-AF25-B7D8E9F15F6D}" type="sibTrans" cxnId="{8251D37C-04AC-4342-AD08-F5D96EC7B30D}">
      <dgm:prSet/>
      <dgm:spPr/>
      <dgm:t>
        <a:bodyPr/>
        <a:lstStyle/>
        <a:p>
          <a:endParaRPr lang="en-US"/>
        </a:p>
      </dgm:t>
    </dgm:pt>
    <dgm:pt modelId="{9E4B2A43-C442-4B4D-B136-644C727776E1}" type="parTrans" cxnId="{8251D37C-04AC-4342-AD08-F5D96EC7B30D}">
      <dgm:prSet/>
      <dgm:spPr/>
      <dgm:t>
        <a:bodyPr/>
        <a:lstStyle/>
        <a:p>
          <a:endParaRPr lang="en-US"/>
        </a:p>
      </dgm:t>
    </dgm:pt>
    <dgm:pt modelId="{D2FD90A9-8B80-4E66-9736-DEE4DC64662D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en-US" sz="3200" dirty="0">
              <a:latin typeface="Bierstadt" panose="020B0004020202020204" pitchFamily="34" charset="0"/>
            </a:rPr>
            <a:t> Discussion</a:t>
          </a:r>
        </a:p>
      </dgm:t>
    </dgm:pt>
    <dgm:pt modelId="{421439A3-0426-4F1C-BF43-CA4B9F8ACB9F}" type="sibTrans" cxnId="{E202217E-EBFB-45FE-97EF-6DE9B9132463}">
      <dgm:prSet/>
      <dgm:spPr/>
      <dgm:t>
        <a:bodyPr/>
        <a:lstStyle/>
        <a:p>
          <a:endParaRPr lang="en-US"/>
        </a:p>
      </dgm:t>
    </dgm:pt>
    <dgm:pt modelId="{F7CECD34-A1D7-4508-8823-4D145AA1D10D}" type="parTrans" cxnId="{E202217E-EBFB-45FE-97EF-6DE9B9132463}">
      <dgm:prSet/>
      <dgm:spPr/>
      <dgm:t>
        <a:bodyPr/>
        <a:lstStyle/>
        <a:p>
          <a:endParaRPr lang="en-US"/>
        </a:p>
      </dgm:t>
    </dgm:pt>
    <dgm:pt modelId="{D5D21AFE-3C9F-4FF9-B932-169FFC2FF853}" type="pres">
      <dgm:prSet presAssocID="{06E98677-F5A4-4A2C-9E9B-58D4E30837E7}" presName="linear" presStyleCnt="0">
        <dgm:presLayoutVars>
          <dgm:animLvl val="lvl"/>
          <dgm:resizeHandles val="exact"/>
        </dgm:presLayoutVars>
      </dgm:prSet>
      <dgm:spPr/>
    </dgm:pt>
    <dgm:pt modelId="{C088F9B7-9966-4D93-A954-BA65536F5876}" type="pres">
      <dgm:prSet presAssocID="{1F48AB36-24A5-48F2-BDFC-92CFCF2684AB}" presName="parentText" presStyleLbl="node1" presStyleIdx="0" presStyleCnt="1" custLinFactNeighborY="-3308">
        <dgm:presLayoutVars>
          <dgm:chMax val="0"/>
          <dgm:bulletEnabled val="1"/>
        </dgm:presLayoutVars>
      </dgm:prSet>
      <dgm:spPr/>
    </dgm:pt>
    <dgm:pt modelId="{32848EA0-57F2-44E1-A0A9-079C9F5CB0E3}" type="pres">
      <dgm:prSet presAssocID="{1F48AB36-24A5-48F2-BDFC-92CFCF2684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8EBB17-1419-46BC-910F-1135349929A1}" type="presOf" srcId="{D2FD90A9-8B80-4E66-9736-DEE4DC64662D}" destId="{32848EA0-57F2-44E1-A0A9-079C9F5CB0E3}" srcOrd="0" destOrd="4" presId="urn:microsoft.com/office/officeart/2005/8/layout/vList2"/>
    <dgm:cxn modelId="{26E3741E-AE06-4DC2-B6F5-5F8BC149CC24}" type="presOf" srcId="{06E98677-F5A4-4A2C-9E9B-58D4E30837E7}" destId="{D5D21AFE-3C9F-4FF9-B932-169FFC2FF853}" srcOrd="0" destOrd="0" presId="urn:microsoft.com/office/officeart/2005/8/layout/vList2"/>
    <dgm:cxn modelId="{3C6C1127-C3AF-4FD1-8198-B9E04E3E1881}" srcId="{1F48AB36-24A5-48F2-BDFC-92CFCF2684AB}" destId="{CC881E32-806B-44EF-A9C2-7864A36BD60A}" srcOrd="0" destOrd="0" parTransId="{9C41DF01-E3CB-4894-814B-B061FC6A249B}" sibTransId="{0A7BE80B-CDF2-4E4D-8DDD-8DE093FFE59B}"/>
    <dgm:cxn modelId="{3334EF2B-C296-4EBE-844E-59FAA1AFA69C}" srcId="{1F48AB36-24A5-48F2-BDFC-92CFCF2684AB}" destId="{84BA70ED-0AD6-4E0B-846C-B2BCC6D7D38F}" srcOrd="1" destOrd="0" parTransId="{266EBFE9-99B4-42D5-81DA-CA3873C509D8}" sibTransId="{C730F295-C0F4-4420-BA3A-79CB35CF8E30}"/>
    <dgm:cxn modelId="{B47C8737-436B-45E5-8DCC-7BBA8EFEB2C0}" type="presOf" srcId="{CC881E32-806B-44EF-A9C2-7864A36BD60A}" destId="{32848EA0-57F2-44E1-A0A9-079C9F5CB0E3}" srcOrd="0" destOrd="0" presId="urn:microsoft.com/office/officeart/2005/8/layout/vList2"/>
    <dgm:cxn modelId="{EC2D9D6D-D74C-48E8-B799-2B4F59637FF2}" type="presOf" srcId="{04F001D3-C098-43CF-9A06-E5825712227C}" destId="{32848EA0-57F2-44E1-A0A9-079C9F5CB0E3}" srcOrd="0" destOrd="3" presId="urn:microsoft.com/office/officeart/2005/8/layout/vList2"/>
    <dgm:cxn modelId="{0124D87A-3D1F-4C3A-B970-D23402F0E6FB}" srcId="{1F48AB36-24A5-48F2-BDFC-92CFCF2684AB}" destId="{C577328B-10BE-4813-B36A-7E5212B4C7EA}" srcOrd="2" destOrd="0" parTransId="{42221418-3B20-44AF-9893-1F13EA99E406}" sibTransId="{D3902434-8BF4-4645-8769-34BE5FEE5BE8}"/>
    <dgm:cxn modelId="{8251D37C-04AC-4342-AD08-F5D96EC7B30D}" srcId="{1F48AB36-24A5-48F2-BDFC-92CFCF2684AB}" destId="{04F001D3-C098-43CF-9A06-E5825712227C}" srcOrd="3" destOrd="0" parTransId="{9E4B2A43-C442-4B4D-B136-644C727776E1}" sibTransId="{DC4BA929-93E7-40E2-AF25-B7D8E9F15F6D}"/>
    <dgm:cxn modelId="{E202217E-EBFB-45FE-97EF-6DE9B9132463}" srcId="{1F48AB36-24A5-48F2-BDFC-92CFCF2684AB}" destId="{D2FD90A9-8B80-4E66-9736-DEE4DC64662D}" srcOrd="4" destOrd="0" parTransId="{F7CECD34-A1D7-4508-8823-4D145AA1D10D}" sibTransId="{421439A3-0426-4F1C-BF43-CA4B9F8ACB9F}"/>
    <dgm:cxn modelId="{53439FAF-3BFD-41E2-A5CF-9916E18838F0}" type="presOf" srcId="{C577328B-10BE-4813-B36A-7E5212B4C7EA}" destId="{32848EA0-57F2-44E1-A0A9-079C9F5CB0E3}" srcOrd="0" destOrd="2" presId="urn:microsoft.com/office/officeart/2005/8/layout/vList2"/>
    <dgm:cxn modelId="{A1B574C9-5C5D-4904-A7A6-6018E5B32F1E}" srcId="{06E98677-F5A4-4A2C-9E9B-58D4E30837E7}" destId="{1F48AB36-24A5-48F2-BDFC-92CFCF2684AB}" srcOrd="0" destOrd="0" parTransId="{7D922A50-0500-4D11-85A7-2B30939C4DBD}" sibTransId="{B0294500-DBF6-46CF-BF76-E2885ACAE46C}"/>
    <dgm:cxn modelId="{FAA602D8-14F5-4877-B9DC-2D294CCDC441}" type="presOf" srcId="{84BA70ED-0AD6-4E0B-846C-B2BCC6D7D38F}" destId="{32848EA0-57F2-44E1-A0A9-079C9F5CB0E3}" srcOrd="0" destOrd="1" presId="urn:microsoft.com/office/officeart/2005/8/layout/vList2"/>
    <dgm:cxn modelId="{12D53BE9-4B62-4790-AC8A-0A78F15F29A8}" type="presOf" srcId="{1F48AB36-24A5-48F2-BDFC-92CFCF2684AB}" destId="{C088F9B7-9966-4D93-A954-BA65536F5876}" srcOrd="0" destOrd="0" presId="urn:microsoft.com/office/officeart/2005/8/layout/vList2"/>
    <dgm:cxn modelId="{BEC695CC-CB2C-474A-B4F4-75B6E90E560A}" type="presParOf" srcId="{D5D21AFE-3C9F-4FF9-B932-169FFC2FF853}" destId="{C088F9B7-9966-4D93-A954-BA65536F5876}" srcOrd="0" destOrd="0" presId="urn:microsoft.com/office/officeart/2005/8/layout/vList2"/>
    <dgm:cxn modelId="{E237E987-8B60-4408-A188-BF9E152A2739}" type="presParOf" srcId="{D5D21AFE-3C9F-4FF9-B932-169FFC2FF853}" destId="{32848EA0-57F2-44E1-A0A9-079C9F5CB0E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8F9B7-9966-4D93-A954-BA65536F5876}">
      <dsp:nvSpPr>
        <dsp:cNvPr id="0" name=""/>
        <dsp:cNvSpPr/>
      </dsp:nvSpPr>
      <dsp:spPr>
        <a:xfrm>
          <a:off x="0" y="0"/>
          <a:ext cx="11082116" cy="1151279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Bierstadt" panose="020B0004020202020204" pitchFamily="34" charset="0"/>
            </a:rPr>
            <a:t>CONTENT</a:t>
          </a:r>
        </a:p>
      </dsp:txBody>
      <dsp:txXfrm>
        <a:off x="56201" y="56201"/>
        <a:ext cx="10969714" cy="1038877"/>
      </dsp:txXfrm>
    </dsp:sp>
    <dsp:sp modelId="{32848EA0-57F2-44E1-A0A9-079C9F5CB0E3}">
      <dsp:nvSpPr>
        <dsp:cNvPr id="0" name=""/>
        <dsp:cNvSpPr/>
      </dsp:nvSpPr>
      <dsp:spPr>
        <a:xfrm>
          <a:off x="0" y="1173155"/>
          <a:ext cx="11082116" cy="407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57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200" kern="1200" dirty="0">
              <a:latin typeface="Bierstadt" panose="020B0004020202020204" pitchFamily="34" charset="0"/>
            </a:rPr>
            <a:t> Introduction</a:t>
          </a:r>
        </a:p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200" kern="1200" dirty="0">
              <a:latin typeface="Bierstadt" panose="020B0004020202020204" pitchFamily="34" charset="0"/>
            </a:rPr>
            <a:t> Dataset</a:t>
          </a:r>
        </a:p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200" kern="1200" dirty="0">
              <a:latin typeface="Bierstadt" panose="020B0004020202020204" pitchFamily="34" charset="0"/>
            </a:rPr>
            <a:t> Model</a:t>
          </a:r>
        </a:p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200" kern="1200" dirty="0">
              <a:latin typeface="Bierstadt" panose="020B0004020202020204" pitchFamily="34" charset="0"/>
            </a:rPr>
            <a:t> Experimental Results</a:t>
          </a:r>
        </a:p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200" kern="1200" dirty="0">
              <a:latin typeface="Bierstadt" panose="020B0004020202020204" pitchFamily="34" charset="0"/>
            </a:rPr>
            <a:t> Discussion</a:t>
          </a:r>
        </a:p>
      </dsp:txBody>
      <dsp:txXfrm>
        <a:off x="0" y="1173155"/>
        <a:ext cx="11082116" cy="4073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68002-C7B4-42BB-9E25-9ED4689E9743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D8512-8521-41CB-B834-016EB039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3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D8512-8521-41CB-B834-016EB039EB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1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D8512-8521-41CB-B834-016EB039EB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6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D8512-8521-41CB-B834-016EB039EB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7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D8512-8521-41CB-B834-016EB039EB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3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949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435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2633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367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605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248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38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812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401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5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731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30-Apr-23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548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54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5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C6BE-FB45-5817-2FA9-54A1F7EE4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1511" y="978408"/>
            <a:ext cx="5801840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latin typeface="Bahnschrift" panose="020B0502040204020203" pitchFamily="34" charset="0"/>
              </a:rPr>
              <a:t>Rainfall Prediction Using LSTM Deep Learning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AA57-B8C9-33C9-A2B3-D32E9DDF3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5550" y="4753383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OR 610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By Tuan Nguyen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May 2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,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AA5F0-49C7-89DF-8CBC-E3641B46E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09" b="2"/>
          <a:stretch/>
        </p:blipFill>
        <p:spPr>
          <a:xfrm>
            <a:off x="525665" y="657369"/>
            <a:ext cx="5005592" cy="55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1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3CAB3D-6765-0ADD-0B7C-98C1D1C8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446418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>
                <a:latin typeface="Bierstadt" panose="020B0004020202020204" pitchFamily="34" charset="0"/>
              </a:rPr>
              <a:t>Missing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BC2B6-6D08-C66B-ACD8-4A74DD6A4793}"/>
              </a:ext>
            </a:extLst>
          </p:cNvPr>
          <p:cNvSpPr txBox="1"/>
          <p:nvPr/>
        </p:nvSpPr>
        <p:spPr>
          <a:xfrm>
            <a:off x="502826" y="2274838"/>
            <a:ext cx="11181175" cy="230832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erstadt" panose="020B0004020202020204" pitchFamily="34" charset="0"/>
              </a:rPr>
              <a:t>Date:				0.00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erstadt" panose="020B0004020202020204" pitchFamily="34" charset="0"/>
              </a:rPr>
              <a:t>Location: 			0.00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Bierstadt" panose="020B0004020202020204" pitchFamily="34" charset="0"/>
              </a:rPr>
              <a:t>MinTemp</a:t>
            </a:r>
            <a:r>
              <a:rPr lang="en-US" b="0" i="0" dirty="0">
                <a:effectLst/>
                <a:latin typeface="Bierstadt" panose="020B0004020202020204" pitchFamily="34" charset="0"/>
              </a:rPr>
              <a:t>: 			1.02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Bierstadt" panose="020B0004020202020204" pitchFamily="34" charset="0"/>
              </a:rPr>
              <a:t>MaxTemp</a:t>
            </a:r>
            <a:r>
              <a:rPr lang="en-US" b="0" i="0" dirty="0">
                <a:effectLst/>
                <a:latin typeface="Bierstadt" panose="020B0004020202020204" pitchFamily="34" charset="0"/>
              </a:rPr>
              <a:t>: 			0.86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erstadt" panose="020B0004020202020204" pitchFamily="34" charset="0"/>
              </a:rPr>
              <a:t>Rainfall: 			2.24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Bierstadt" panose="020B0004020202020204" pitchFamily="34" charset="0"/>
              </a:rPr>
              <a:t>Evaporation: 		43.16%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Bierstadt" panose="020B0004020202020204" pitchFamily="34" charset="0"/>
              </a:rPr>
              <a:t>Sunshine: 			48.01%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Bierstadt" panose="020B0004020202020204" pitchFamily="34" charset="0"/>
              </a:rPr>
              <a:t>WindGustDir</a:t>
            </a:r>
            <a:r>
              <a:rPr lang="en-US" b="0" i="0" dirty="0">
                <a:effectLst/>
                <a:latin typeface="Bierstadt" panose="020B0004020202020204" pitchFamily="34" charset="0"/>
              </a:rPr>
              <a:t>: 		7.09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Bierstadt" panose="020B0004020202020204" pitchFamily="34" charset="0"/>
              </a:rPr>
              <a:t>WindGustSpeed</a:t>
            </a:r>
            <a:r>
              <a:rPr lang="en-US" b="0" i="0" dirty="0">
                <a:effectLst/>
                <a:latin typeface="Bierstadt" panose="020B0004020202020204" pitchFamily="34" charset="0"/>
              </a:rPr>
              <a:t>: 		7.05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erstadt" panose="020B0004020202020204" pitchFamily="34" charset="0"/>
              </a:rPr>
              <a:t>WindDir9am: 			7.26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erstadt" panose="020B0004020202020204" pitchFamily="34" charset="0"/>
              </a:rPr>
              <a:t>WindDir3pm: 			2.90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erstadt" panose="020B0004020202020204" pitchFamily="34" charset="0"/>
              </a:rPr>
              <a:t>WindSpeed9am: 		1.21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erstadt" panose="020B0004020202020204" pitchFamily="34" charset="0"/>
              </a:rPr>
              <a:t>WindSpeed3pm: 		2.105%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erstadt" panose="020B0004020202020204" pitchFamily="34" charset="0"/>
              </a:rPr>
              <a:t>Humidity9am: 			1.82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erstadt" panose="020B0004020202020204" pitchFamily="34" charset="0"/>
              </a:rPr>
              <a:t>Humidity3pm: 			3.098%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erstadt" panose="020B0004020202020204" pitchFamily="34" charset="0"/>
              </a:rPr>
              <a:t>Pressure9am: 			10.35%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erstadt" panose="020B0004020202020204" pitchFamily="34" charset="0"/>
              </a:rPr>
              <a:t>Pressure3pm: 			10.33%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Bierstadt" panose="020B0004020202020204" pitchFamily="34" charset="0"/>
              </a:rPr>
              <a:t>Cloud9am: 			38.42%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Bierstadt" panose="020B0004020202020204" pitchFamily="34" charset="0"/>
              </a:rPr>
              <a:t>Cloud3pm: 			40.81%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erstadt" panose="020B0004020202020204" pitchFamily="34" charset="0"/>
              </a:rPr>
              <a:t>Temp9am: 			1.21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ierstadt" panose="020B0004020202020204" pitchFamily="34" charset="0"/>
              </a:rPr>
              <a:t>Temp3pm: 			2.48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Bierstadt" panose="020B0004020202020204" pitchFamily="34" charset="0"/>
              </a:rPr>
              <a:t>RainToday</a:t>
            </a:r>
            <a:r>
              <a:rPr lang="en-US" b="0" i="0" dirty="0">
                <a:effectLst/>
                <a:latin typeface="Bierstadt" panose="020B0004020202020204" pitchFamily="34" charset="0"/>
              </a:rPr>
              <a:t>: 			2.24 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Bierstadt" panose="020B0004020202020204" pitchFamily="34" charset="0"/>
              </a:rPr>
              <a:t>RainTomorrow</a:t>
            </a:r>
            <a:r>
              <a:rPr lang="en-US" b="0" i="0" dirty="0">
                <a:effectLst/>
                <a:latin typeface="Bierstadt" panose="020B0004020202020204" pitchFamily="34" charset="0"/>
              </a:rPr>
              <a:t>: 			2.24  %</a:t>
            </a:r>
            <a:endParaRPr lang="en-US" dirty="0">
              <a:latin typeface="Bierstadt" panose="020B00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EB8626A-8CC0-5AFB-6AB8-4D63BF05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69" y="1591733"/>
            <a:ext cx="11380619" cy="587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cap="none" dirty="0">
                <a:latin typeface="Bierstadt" panose="020B0004020202020204" pitchFamily="34" charset="0"/>
              </a:rPr>
              <a:t>Overall Missing Value in each column:</a:t>
            </a:r>
          </a:p>
        </p:txBody>
      </p:sp>
    </p:spTree>
    <p:extLst>
      <p:ext uri="{BB962C8B-B14F-4D97-AF65-F5344CB8AC3E}">
        <p14:creationId xmlns:p14="http://schemas.microsoft.com/office/powerpoint/2010/main" val="342117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ECDBB2-914C-44DE-B171-6F7946196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D5C6008-3DE6-42B7-AED2-68544F325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09915C-7FC3-45EF-BDD0-6393ACE4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584" y="-2"/>
            <a:ext cx="12192000" cy="6858000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4C0A813-C8AB-DAE7-EBCB-379A76E5B2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84"/>
          <a:stretch/>
        </p:blipFill>
        <p:spPr>
          <a:xfrm>
            <a:off x="-197581" y="10"/>
            <a:ext cx="123895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3CAB3D-6765-0ADD-0B7C-98C1D1C8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446418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>
                <a:latin typeface="Bierstadt" panose="020B0004020202020204" pitchFamily="34" charset="0"/>
              </a:rPr>
              <a:t>Selected stations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A6E7F-58C3-3542-A32A-9ADF4AADA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091" y="2223098"/>
            <a:ext cx="5633153" cy="3223383"/>
          </a:xfrm>
        </p:spPr>
        <p:txBody>
          <a:bodyPr numCol="3">
            <a:normAutofit/>
          </a:bodyPr>
          <a:lstStyle/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Sydney Airport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Sydney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Wagga Wagga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 err="1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Moree</a:t>
            </a:r>
            <a:endParaRPr lang="en-US" cap="none" dirty="0">
              <a:effectLst/>
              <a:latin typeface="Bierstadt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Cobar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Melbourne Airport (major)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Mildura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Portland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Watsonia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 err="1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Dartmoor</a:t>
            </a:r>
            <a:endParaRPr lang="en-US" cap="none" dirty="0">
              <a:effectLst/>
              <a:latin typeface="Bierstadt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Brisbane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Cairns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Townsville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 err="1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Nuriootpa</a:t>
            </a:r>
            <a:endParaRPr lang="en-US" cap="none" dirty="0">
              <a:effectLst/>
              <a:latin typeface="Bierstadt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Perth Airport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Perth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Alice Springs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Darwin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Norfolk Island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 Gambier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cap="none" dirty="0">
                <a:effectLst/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Hobart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1021E075-ECF9-BA3C-7774-0F33973AF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1506"/>
            <a:ext cx="5949242" cy="4276643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0B5A071-3207-B768-C9DD-C4C0028E2935}"/>
              </a:ext>
            </a:extLst>
          </p:cNvPr>
          <p:cNvSpPr txBox="1">
            <a:spLocks/>
          </p:cNvSpPr>
          <p:nvPr/>
        </p:nvSpPr>
        <p:spPr>
          <a:xfrm>
            <a:off x="316090" y="1751989"/>
            <a:ext cx="5633153" cy="47110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 Stations selected (&lt; 30% N/A </a:t>
            </a:r>
            <a:r>
              <a:rPr lang="en-US" sz="1800" cap="none" dirty="0"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column</a:t>
            </a:r>
            <a:r>
              <a:rPr lang="en-US" sz="1800" dirty="0">
                <a:latin typeface="Bierstadt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923BED7-8026-E27B-F25F-79CCD4A2854B}"/>
              </a:ext>
            </a:extLst>
          </p:cNvPr>
          <p:cNvSpPr txBox="1">
            <a:spLocks/>
          </p:cNvSpPr>
          <p:nvPr/>
        </p:nvSpPr>
        <p:spPr>
          <a:xfrm>
            <a:off x="316091" y="5502594"/>
            <a:ext cx="4978398" cy="471109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kern="0" cap="none" dirty="0">
                <a:effectLst/>
                <a:latin typeface="Bierstadt" panose="020B0004020202020204" pitchFamily="34" charset="0"/>
                <a:ea typeface="Calibri" panose="020F0502020204030204" pitchFamily="34" charset="0"/>
              </a:rPr>
              <a:t>64,353</a:t>
            </a:r>
            <a:r>
              <a:rPr lang="en-US" sz="2000" kern="0" cap="none" dirty="0">
                <a:effectLst/>
                <a:latin typeface="Bierstadt" panose="020B0004020202020204" pitchFamily="34" charset="0"/>
                <a:ea typeface="Calibri" panose="020F0502020204030204" pitchFamily="34" charset="0"/>
              </a:rPr>
              <a:t> Observations of </a:t>
            </a:r>
            <a:r>
              <a:rPr lang="en-US" sz="2000" b="1" kern="0" cap="none" dirty="0">
                <a:effectLst/>
                <a:latin typeface="Bierstadt" panose="020B0004020202020204" pitchFamily="34" charset="0"/>
                <a:ea typeface="Calibri" panose="020F0502020204030204" pitchFamily="34" charset="0"/>
              </a:rPr>
              <a:t>23</a:t>
            </a:r>
            <a:r>
              <a:rPr lang="en-US" sz="2000" kern="0" cap="none" dirty="0">
                <a:effectLst/>
                <a:latin typeface="Bierstadt" panose="020B0004020202020204" pitchFamily="34" charset="0"/>
                <a:ea typeface="Calibri" panose="020F0502020204030204" pitchFamily="34" charset="0"/>
              </a:rPr>
              <a:t> Columns </a:t>
            </a:r>
            <a:endParaRPr lang="en-US" sz="2000" cap="none" dirty="0">
              <a:latin typeface="Bierstadt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2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AA404CDA-B077-395E-910B-5BF4FB51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446418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>
                <a:latin typeface="Bierstadt" panose="020B0004020202020204" pitchFamily="34" charset="0"/>
              </a:rPr>
              <a:t>Rainfall data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28ADEEC-70F3-8D6D-BE47-42C4A65D8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" y="1531563"/>
            <a:ext cx="8869680" cy="48258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33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0BBA1CD-AC39-F41F-A9A6-FBAE56F8F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90969"/>
            <a:ext cx="8229600" cy="607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563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3CAB3D-6765-0ADD-0B7C-98C1D1C8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446418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>
                <a:latin typeface="Bierstadt" panose="020B0004020202020204" pitchFamily="34" charset="0"/>
              </a:rPr>
              <a:t>Preprocess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A6E7F-58C3-3542-A32A-9ADF4AADA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69" y="1707973"/>
            <a:ext cx="9958219" cy="4275137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cap="none" dirty="0">
                <a:latin typeface="Bierstadt" panose="020B0004020202020204" pitchFamily="34" charset="0"/>
              </a:rPr>
              <a:t>Missing Values: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cap="none" dirty="0">
                <a:latin typeface="Bierstadt" panose="020B0004020202020204" pitchFamily="34" charset="0"/>
              </a:rPr>
              <a:t>Create </a:t>
            </a:r>
            <a:r>
              <a:rPr lang="en-US" sz="2000" cap="none" dirty="0">
                <a:latin typeface="Bierstadt" panose="020B0004020202020204" pitchFamily="34" charset="0"/>
              </a:rPr>
              <a:t>separate data frame for each station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cap="none" dirty="0">
                <a:latin typeface="Bierstadt" panose="020B0004020202020204" pitchFamily="34" charset="0"/>
              </a:rPr>
              <a:t>Fill </a:t>
            </a:r>
            <a:r>
              <a:rPr lang="en-US" sz="2000" cap="none" dirty="0">
                <a:latin typeface="Bierstadt" panose="020B0004020202020204" pitchFamily="34" charset="0"/>
              </a:rPr>
              <a:t>N/A using Mean &amp; Mode at each station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Recombine all frames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cap="none" dirty="0">
                <a:latin typeface="Bierstadt" panose="020B0004020202020204" pitchFamily="34" charset="0"/>
              </a:rPr>
              <a:t>R</a:t>
            </a:r>
            <a:r>
              <a:rPr lang="en-US" sz="2200" cap="none" dirty="0">
                <a:latin typeface="Bierstadt" panose="020B0004020202020204" pitchFamily="34" charset="0"/>
              </a:rPr>
              <a:t>escale data (</a:t>
            </a:r>
            <a:r>
              <a:rPr lang="en-US" sz="2200" cap="none" dirty="0" err="1">
                <a:latin typeface="Bierstadt" panose="020B0004020202020204" pitchFamily="34" charset="0"/>
              </a:rPr>
              <a:t>sklearn</a:t>
            </a:r>
            <a:r>
              <a:rPr lang="en-US" sz="2200" cap="none" dirty="0">
                <a:latin typeface="Bierstadt" panose="020B0004020202020204" pitchFamily="34" charset="0"/>
              </a:rPr>
              <a:t>):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 err="1">
                <a:latin typeface="Bierstadt" panose="020B0004020202020204" pitchFamily="34" charset="0"/>
              </a:rPr>
              <a:t>MinMaxScaler</a:t>
            </a:r>
            <a:r>
              <a:rPr lang="en-US" sz="2000" cap="none" dirty="0">
                <a:latin typeface="Bierstadt" panose="020B0004020202020204" pitchFamily="34" charset="0"/>
              </a:rPr>
              <a:t>(): Rainfall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 err="1">
                <a:latin typeface="Bierstadt" panose="020B0004020202020204" pitchFamily="34" charset="0"/>
              </a:rPr>
              <a:t>StandardScaler</a:t>
            </a:r>
            <a:r>
              <a:rPr lang="en-US" sz="2000" cap="none" dirty="0">
                <a:latin typeface="Bierstadt" panose="020B0004020202020204" pitchFamily="34" charset="0"/>
              </a:rPr>
              <a:t>(): Temperature, Evaporation, Wind speed, Pressure, Cloud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Convert from % to ratio: Humidity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i="0" cap="none" dirty="0">
              <a:latin typeface="Bierstadt" panose="020B00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i="0" cap="none" dirty="0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0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3CAB3D-6765-0ADD-0B7C-98C1D1C8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 err="1">
                <a:latin typeface="Bierstadt" panose="020B0004020202020204" pitchFamily="34" charset="0"/>
              </a:rPr>
              <a:t>TRAin</a:t>
            </a:r>
            <a:r>
              <a:rPr lang="en-US" sz="4000" dirty="0">
                <a:latin typeface="Bierstadt" panose="020B0004020202020204" pitchFamily="34" charset="0"/>
              </a:rPr>
              <a:t> / </a:t>
            </a:r>
            <a:r>
              <a:rPr lang="en-US" sz="4000" dirty="0" err="1">
                <a:latin typeface="Bierstadt" panose="020B0004020202020204" pitchFamily="34" charset="0"/>
              </a:rPr>
              <a:t>val</a:t>
            </a:r>
            <a:r>
              <a:rPr lang="en-US" sz="4000" dirty="0">
                <a:latin typeface="Bierstadt" panose="020B0004020202020204" pitchFamily="34" charset="0"/>
              </a:rPr>
              <a:t> / test split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A6E7F-58C3-3542-A32A-9ADF4AADA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69" y="1707973"/>
            <a:ext cx="5736175" cy="427513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cap="none" dirty="0">
                <a:latin typeface="Bierstadt" panose="020B0004020202020204" pitchFamily="34" charset="0"/>
              </a:rPr>
              <a:t>Create sequence with Sliding window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cap="none" dirty="0">
                <a:latin typeface="Bierstadt" panose="020B0004020202020204" pitchFamily="34" charset="0"/>
              </a:rPr>
              <a:t>Split ratio: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0.8 Train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0.15 Val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0.05 Test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cap="none" dirty="0">
                <a:latin typeface="Bierstadt" panose="020B0004020202020204" pitchFamily="34" charset="0"/>
              </a:rPr>
              <a:t>Ingest using </a:t>
            </a:r>
            <a:r>
              <a:rPr lang="en-US" sz="2200" cap="none" dirty="0">
                <a:latin typeface="Bierstadt" panose="020B0004020202020204" pitchFamily="34" charset="0"/>
              </a:rPr>
              <a:t>Torch Data Loader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cap="none" dirty="0">
                <a:latin typeface="Bierstadt" panose="020B0004020202020204" pitchFamily="34" charset="0"/>
              </a:rPr>
              <a:t>Only enabled shuffled in Train Data Loader</a:t>
            </a:r>
            <a:endParaRPr lang="en-US" sz="2200" i="0" cap="none" dirty="0">
              <a:latin typeface="Bierstadt" panose="020B00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i="0" cap="none" dirty="0">
              <a:latin typeface="Bierstadt" panose="020B00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i="0" cap="none" dirty="0">
              <a:latin typeface="Bierstadt" panose="020B0004020202020204" pitchFamily="34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B9869D-4CF8-F78E-E949-58FB83C5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44" y="1707973"/>
            <a:ext cx="5776582" cy="403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15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53B8-AB3E-A1F1-1BC9-6D637B3F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latin typeface="Bahnschrift" panose="020B0502040204020203" pitchFamily="34" charset="0"/>
              </a:rPr>
              <a:t>3. Model</a:t>
            </a:r>
          </a:p>
        </p:txBody>
      </p:sp>
    </p:spTree>
    <p:extLst>
      <p:ext uri="{BB962C8B-B14F-4D97-AF65-F5344CB8AC3E}">
        <p14:creationId xmlns:p14="http://schemas.microsoft.com/office/powerpoint/2010/main" val="165127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3CAB3D-6765-0ADD-0B7C-98C1D1C8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>
                <a:latin typeface="Bierstadt" panose="020B0004020202020204" pitchFamily="34" charset="0"/>
              </a:rPr>
              <a:t>Model architecture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C453066-4EED-B948-75DE-F45A7C550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826" y="5489752"/>
            <a:ext cx="9619553" cy="1170694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cap="none" dirty="0">
                <a:latin typeface="Bierstadt" panose="020B0004020202020204" pitchFamily="34" charset="0"/>
              </a:rPr>
              <a:t>Daily Iterative: Last linear output size = 1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cap="none" dirty="0">
                <a:latin typeface="Bierstadt" panose="020B0004020202020204" pitchFamily="34" charset="0"/>
              </a:rPr>
              <a:t>Single Prediction: </a:t>
            </a:r>
            <a:r>
              <a:rPr lang="en-US" sz="2200" i="0" cap="none" dirty="0">
                <a:latin typeface="Bierstadt" panose="020B0004020202020204" pitchFamily="34" charset="0"/>
              </a:rPr>
              <a:t>Last linear output size = 30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i="0" cap="none" dirty="0">
              <a:latin typeface="Bierstadt" panose="020B00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i="0" cap="none" dirty="0">
              <a:latin typeface="Bierstadt" panose="020B00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1E41358-3775-9B92-B20D-A193B299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86150"/>
            <a:ext cx="10058400" cy="3714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831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3CAB3D-6765-0ADD-0B7C-98C1D1C8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>
                <a:latin typeface="Bierstadt" panose="020B0004020202020204" pitchFamily="34" charset="0"/>
              </a:rPr>
              <a:t>Loss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C453066-4EED-B948-75DE-F45A7C550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827" y="1549930"/>
            <a:ext cx="6367167" cy="1424764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50000"/>
              </a:lnSpc>
            </a:pPr>
            <a:r>
              <a:rPr lang="en-US" sz="2000" i="0" cap="none" dirty="0">
                <a:latin typeface="Bierstadt" panose="020B0004020202020204" pitchFamily="34" charset="0"/>
              </a:rPr>
              <a:t>Mean Square Error (MSE):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cap="none" dirty="0">
                <a:latin typeface="Bierstadt" panose="020B0004020202020204" pitchFamily="34" charset="0"/>
              </a:rPr>
              <a:t>Sensitive to outlier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Predicts closer to mean</a:t>
            </a:r>
            <a:endParaRPr lang="en-US" sz="2000" i="0" cap="none" dirty="0">
              <a:latin typeface="Bierstadt" panose="020B00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i="0" cap="none" dirty="0">
              <a:latin typeface="Bierstadt" panose="020B0004020202020204" pitchFamily="34" charset="0"/>
            </a:endParaRPr>
          </a:p>
        </p:txBody>
      </p:sp>
      <p:pic>
        <p:nvPicPr>
          <p:cNvPr id="4098" name="Picture 2" descr="Understanding the 3 most common loss functions for Machine Learning  Regression | by George Seif | Towards Data Science">
            <a:extLst>
              <a:ext uri="{FF2B5EF4-FFF2-40B4-BE49-F238E27FC236}">
                <a16:creationId xmlns:a16="http://schemas.microsoft.com/office/drawing/2014/main" id="{FB50F57F-EA22-467B-179D-40F17F853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994" y="1549930"/>
            <a:ext cx="38481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79067E-621E-6146-D7D6-20E4FFEB0904}"/>
              </a:ext>
            </a:extLst>
          </p:cNvPr>
          <p:cNvSpPr txBox="1">
            <a:spLocks/>
          </p:cNvSpPr>
          <p:nvPr/>
        </p:nvSpPr>
        <p:spPr>
          <a:xfrm>
            <a:off x="502827" y="2974694"/>
            <a:ext cx="6367167" cy="1424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2000" cap="none" dirty="0">
                <a:latin typeface="Bierstadt" panose="020B0004020202020204" pitchFamily="34" charset="0"/>
              </a:rPr>
              <a:t>Mean Absolute Error (MAE):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Equal weights to outliers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Predicts closer to median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cap="none" dirty="0">
              <a:latin typeface="Bierstadt" panose="020B0004020202020204" pitchFamily="34" charset="0"/>
            </a:endParaRPr>
          </a:p>
        </p:txBody>
      </p:sp>
      <p:pic>
        <p:nvPicPr>
          <p:cNvPr id="4102" name="Picture 6" descr="Evaluation Metric for Regression Models - Analytics Vidhya">
            <a:extLst>
              <a:ext uri="{FF2B5EF4-FFF2-40B4-BE49-F238E27FC236}">
                <a16:creationId xmlns:a16="http://schemas.microsoft.com/office/drawing/2014/main" id="{E53DBEFC-0578-C8D7-6426-43EEAA5A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470" y="3020326"/>
            <a:ext cx="3851148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DLmllfHuber">
            <a:extLst>
              <a:ext uri="{FF2B5EF4-FFF2-40B4-BE49-F238E27FC236}">
                <a16:creationId xmlns:a16="http://schemas.microsoft.com/office/drawing/2014/main" id="{D43DB8C6-B832-91D6-13E4-A0E8C0A2D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470" y="4861680"/>
            <a:ext cx="3856191" cy="1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D116568-731A-9B47-8A9B-F679AA88ADDB}"/>
              </a:ext>
            </a:extLst>
          </p:cNvPr>
          <p:cNvSpPr txBox="1">
            <a:spLocks/>
          </p:cNvSpPr>
          <p:nvPr/>
        </p:nvSpPr>
        <p:spPr>
          <a:xfrm>
            <a:off x="501303" y="4488773"/>
            <a:ext cx="6367167" cy="2034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2000" cap="none" dirty="0">
                <a:latin typeface="Bierstadt" panose="020B0004020202020204" pitchFamily="34" charset="0"/>
              </a:rPr>
              <a:t>Huber Loss: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Combine advantages of MSE &amp; MAE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Use MSE if loss below delta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Use MAE if loss above delta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cap="none" dirty="0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78A528F2-52EA-85CE-3F16-5CFF933C7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208763"/>
              </p:ext>
            </p:extLst>
          </p:nvPr>
        </p:nvGraphicFramePr>
        <p:xfrm>
          <a:off x="517870" y="350045"/>
          <a:ext cx="11082116" cy="5268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8521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3CAB3D-6765-0ADD-0B7C-98C1D1C8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>
                <a:latin typeface="Bierstadt" panose="020B0004020202020204" pitchFamily="34" charset="0"/>
              </a:rPr>
              <a:t>Model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AEF69-3E12-CC7D-31FC-E6EC53272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827" y="1589139"/>
            <a:ext cx="5728640" cy="48487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cap="none" dirty="0">
                <a:latin typeface="Bierstadt" panose="020B0004020202020204" pitchFamily="34" charset="0"/>
              </a:rPr>
              <a:t>50 epochs with Adam Optimizer (</a:t>
            </a:r>
            <a:r>
              <a:rPr lang="en-US" sz="2000" i="0" cap="none" dirty="0" err="1">
                <a:latin typeface="Bierstadt" panose="020B0004020202020204" pitchFamily="34" charset="0"/>
              </a:rPr>
              <a:t>lr</a:t>
            </a:r>
            <a:r>
              <a:rPr lang="en-US" sz="2000" i="0" cap="none" dirty="0">
                <a:latin typeface="Bierstadt" panose="020B0004020202020204" pitchFamily="34" charset="0"/>
              </a:rPr>
              <a:t> = 0.001)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cap="none" dirty="0">
                <a:latin typeface="Bierstadt" panose="020B0004020202020204" pitchFamily="34" charset="0"/>
              </a:rPr>
              <a:t>Different input sequence length used (30, 60, 90)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Various batch size used (32,64,128,256)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cap="none" dirty="0">
                <a:latin typeface="Bierstadt" panose="020B0004020202020204" pitchFamily="34" charset="0"/>
              </a:rPr>
              <a:t>Best weight set (lowest </a:t>
            </a:r>
            <a:r>
              <a:rPr lang="en-US" sz="2000" cap="none" dirty="0">
                <a:latin typeface="Bierstadt" panose="020B0004020202020204" pitchFamily="34" charset="0"/>
              </a:rPr>
              <a:t>V</a:t>
            </a:r>
            <a:r>
              <a:rPr lang="en-US" sz="2000" i="0" cap="none" dirty="0">
                <a:latin typeface="Bierstadt" panose="020B0004020202020204" pitchFamily="34" charset="0"/>
              </a:rPr>
              <a:t>al loss) was recorded for each epoch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cap="none" dirty="0">
                <a:latin typeface="Bierstadt" panose="020B0004020202020204" pitchFamily="34" charset="0"/>
              </a:rPr>
              <a:t>Data Loader shuffle seed also affect performance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5DEEC846-4840-2897-6D56-4B875FAA5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87" y="4013502"/>
            <a:ext cx="4114800" cy="2723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11093254-0E38-C31B-1130-5DB3BB5B3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87" y="765781"/>
            <a:ext cx="4114800" cy="2714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F19B43-C6A9-E322-4B8F-0A22249B864A}"/>
              </a:ext>
            </a:extLst>
          </p:cNvPr>
          <p:cNvSpPr txBox="1"/>
          <p:nvPr/>
        </p:nvSpPr>
        <p:spPr>
          <a:xfrm>
            <a:off x="7312345" y="396449"/>
            <a:ext cx="282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 (Daily Iterative)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848E74-56E0-4FCB-D7B5-215FB6FA07A9}"/>
              </a:ext>
            </a:extLst>
          </p:cNvPr>
          <p:cNvSpPr txBox="1"/>
          <p:nvPr/>
        </p:nvSpPr>
        <p:spPr>
          <a:xfrm>
            <a:off x="7205328" y="3644169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Loss (Daily Iterative)</a:t>
            </a:r>
          </a:p>
        </p:txBody>
      </p:sp>
    </p:spTree>
    <p:extLst>
      <p:ext uri="{BB962C8B-B14F-4D97-AF65-F5344CB8AC3E}">
        <p14:creationId xmlns:p14="http://schemas.microsoft.com/office/powerpoint/2010/main" val="2080474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53B8-AB3E-A1F1-1BC9-6D637B3F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latin typeface="Bahnschrift" panose="020B0502040204020203" pitchFamily="34" charset="0"/>
              </a:rPr>
              <a:t>4. 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29601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E04C0F-E79C-41D4-4A1B-5D1237CA6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91927"/>
              </p:ext>
            </p:extLst>
          </p:nvPr>
        </p:nvGraphicFramePr>
        <p:xfrm>
          <a:off x="502825" y="1705910"/>
          <a:ext cx="5593173" cy="4318806"/>
        </p:xfrm>
        <a:graphic>
          <a:graphicData uri="http://schemas.openxmlformats.org/drawingml/2006/table">
            <a:tbl>
              <a:tblPr firstRow="1" firstCol="1" bandRow="1"/>
              <a:tblGrid>
                <a:gridCol w="1364513">
                  <a:extLst>
                    <a:ext uri="{9D8B030D-6E8A-4147-A177-3AD203B41FA5}">
                      <a16:colId xmlns:a16="http://schemas.microsoft.com/office/drawing/2014/main" val="465669434"/>
                    </a:ext>
                  </a:extLst>
                </a:gridCol>
                <a:gridCol w="987340">
                  <a:extLst>
                    <a:ext uri="{9D8B030D-6E8A-4147-A177-3AD203B41FA5}">
                      <a16:colId xmlns:a16="http://schemas.microsoft.com/office/drawing/2014/main" val="2612337713"/>
                    </a:ext>
                  </a:extLst>
                </a:gridCol>
                <a:gridCol w="1080440">
                  <a:extLst>
                    <a:ext uri="{9D8B030D-6E8A-4147-A177-3AD203B41FA5}">
                      <a16:colId xmlns:a16="http://schemas.microsoft.com/office/drawing/2014/main" val="986437002"/>
                    </a:ext>
                  </a:extLst>
                </a:gridCol>
                <a:gridCol w="1080440">
                  <a:extLst>
                    <a:ext uri="{9D8B030D-6E8A-4147-A177-3AD203B41FA5}">
                      <a16:colId xmlns:a16="http://schemas.microsoft.com/office/drawing/2014/main" val="3518770559"/>
                    </a:ext>
                  </a:extLst>
                </a:gridCol>
                <a:gridCol w="1080440">
                  <a:extLst>
                    <a:ext uri="{9D8B030D-6E8A-4147-A177-3AD203B41FA5}">
                      <a16:colId xmlns:a16="http://schemas.microsoft.com/office/drawing/2014/main" val="805268422"/>
                    </a:ext>
                  </a:extLst>
                </a:gridCol>
              </a:tblGrid>
              <a:tr h="40262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 Sequence Length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257" marR="126257" marT="63129" marB="6312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6815"/>
                  </a:ext>
                </a:extLst>
              </a:tr>
              <a:tr h="36941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days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days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 days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392594"/>
                  </a:ext>
                </a:extLst>
              </a:tr>
              <a:tr h="30568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52.81804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56.30755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48.95148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685166"/>
                  </a:ext>
                </a:extLst>
              </a:tr>
              <a:tr h="2897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7.26760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7.50383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6.99653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170645"/>
                  </a:ext>
                </a:extLst>
              </a:tr>
              <a:tr h="2897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2.26170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2.28474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2.00663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538874"/>
                  </a:ext>
                </a:extLst>
              </a:tr>
              <a:tr h="30568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61.54731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61.32821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45.00431</a:t>
                      </a:r>
                      <a:endParaRPr lang="en-US" sz="25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487912"/>
                  </a:ext>
                </a:extLst>
              </a:tr>
              <a:tr h="2897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7.84520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7.83123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6.70852</a:t>
                      </a:r>
                      <a:endParaRPr lang="en-US" sz="2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25792"/>
                  </a:ext>
                </a:extLst>
              </a:tr>
              <a:tr h="2897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2.20892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2.25611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2.2923</a:t>
                      </a:r>
                      <a:endParaRPr lang="en-US" sz="25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96211"/>
                  </a:ext>
                </a:extLst>
              </a:tr>
              <a:tr h="30568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51.45301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57.52034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46.68670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094312"/>
                  </a:ext>
                </a:extLst>
              </a:tr>
              <a:tr h="2897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7.17307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7.58421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6.83276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45682"/>
                  </a:ext>
                </a:extLst>
              </a:tr>
              <a:tr h="2897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2.30552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2.64371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2.04567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99756"/>
                  </a:ext>
                </a:extLst>
              </a:tr>
              <a:tr h="30568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54.02511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57.29244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45.78643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141828"/>
                  </a:ext>
                </a:extLst>
              </a:tr>
              <a:tr h="2897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7.35017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7.56917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6.76656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464585"/>
                  </a:ext>
                </a:extLst>
              </a:tr>
              <a:tr h="2897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2.49377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2.59183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2.20926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93" marR="94693" marT="131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12786"/>
                  </a:ext>
                </a:extLst>
              </a:tr>
            </a:tbl>
          </a:graphicData>
        </a:graphic>
      </p:graphicFrame>
      <p:sp>
        <p:nvSpPr>
          <p:cNvPr id="10" name="Title 5">
            <a:extLst>
              <a:ext uri="{FF2B5EF4-FFF2-40B4-BE49-F238E27FC236}">
                <a16:creationId xmlns:a16="http://schemas.microsoft.com/office/drawing/2014/main" id="{45CE3AE4-A15E-4D26-2C39-CB5E163D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>
                <a:latin typeface="Bierstadt" panose="020B0004020202020204" pitchFamily="34" charset="0"/>
              </a:rPr>
              <a:t>Daily iterative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403311-7A71-694B-21D8-7D400AE888C6}"/>
              </a:ext>
            </a:extLst>
          </p:cNvPr>
          <p:cNvSpPr txBox="1"/>
          <p:nvPr/>
        </p:nvSpPr>
        <p:spPr>
          <a:xfrm>
            <a:off x="7545774" y="765781"/>
            <a:ext cx="319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 (y-axis) versus Real (x-axis)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B5D4BF5-4E04-324B-FC7E-C52AAB6E9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196622"/>
            <a:ext cx="5029200" cy="4978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944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45CE3AE4-A15E-4D26-2C39-CB5E163D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>
                <a:latin typeface="Bierstadt" panose="020B0004020202020204" pitchFamily="34" charset="0"/>
              </a:rPr>
              <a:t>Daily iterative model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09DC990-18B4-AECD-972C-F5531C9F2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31563"/>
            <a:ext cx="11887200" cy="39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45CE3AE4-A15E-4D26-2C39-CB5E163D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>
                <a:latin typeface="Bierstadt" panose="020B0004020202020204" pitchFamily="34" charset="0"/>
              </a:rPr>
              <a:t>Daily iterative model</a:t>
            </a:r>
          </a:p>
        </p:txBody>
      </p:sp>
      <p:pic>
        <p:nvPicPr>
          <p:cNvPr id="4" name="Picture 3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C5BAF64-0340-CB19-6D77-5765CE815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77369"/>
            <a:ext cx="11887200" cy="39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45CE3AE4-A15E-4D26-2C39-CB5E163D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dirty="0">
                <a:latin typeface="Bierstadt" panose="020B0004020202020204" pitchFamily="34" charset="0"/>
              </a:rPr>
              <a:t>Single prediction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403311-7A71-694B-21D8-7D400AE888C6}"/>
              </a:ext>
            </a:extLst>
          </p:cNvPr>
          <p:cNvSpPr txBox="1"/>
          <p:nvPr/>
        </p:nvSpPr>
        <p:spPr>
          <a:xfrm>
            <a:off x="7545774" y="765781"/>
            <a:ext cx="319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 (y-axis) versus Real (x-axis)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2413E5E-7B0E-8DA7-0176-F6A9CFD84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827" y="1589139"/>
            <a:ext cx="5728640" cy="48487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Fixed input length of 60 days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Output length of 30 days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cap="none" dirty="0">
                <a:latin typeface="Bierstadt" panose="020B0004020202020204" pitchFamily="34" charset="0"/>
              </a:rPr>
              <a:t>Batch size set to 128</a:t>
            </a:r>
          </a:p>
          <a:p>
            <a:pPr algn="l">
              <a:lnSpc>
                <a:spcPct val="150000"/>
              </a:lnSpc>
            </a:pPr>
            <a:r>
              <a:rPr lang="en-US" sz="2000" cap="none" dirty="0">
                <a:latin typeface="Bierstadt" panose="020B0004020202020204" pitchFamily="34" charset="0"/>
              </a:rPr>
              <a:t>Model performance: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MSE = 69.4754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cap="none" dirty="0">
                <a:latin typeface="Bierstadt" panose="020B0004020202020204" pitchFamily="34" charset="0"/>
              </a:rPr>
              <a:t>RMSE =  8.33519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cap="none" dirty="0">
                <a:latin typeface="Bierstadt" panose="020B0004020202020204" pitchFamily="34" charset="0"/>
              </a:rPr>
              <a:t>MAE = 2.9877</a:t>
            </a:r>
          </a:p>
          <a:p>
            <a:pPr algn="l">
              <a:lnSpc>
                <a:spcPct val="150000"/>
              </a:lnSpc>
            </a:pPr>
            <a:endParaRPr lang="en-US" sz="2000" i="0" cap="none" dirty="0">
              <a:latin typeface="Bierstadt" panose="020B0004020202020204" pitchFamily="34" charset="0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55095C4-20A2-1FB5-3B03-FA0858F7A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196622"/>
            <a:ext cx="5029200" cy="4964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7235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45CE3AE4-A15E-4D26-2C39-CB5E163D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dirty="0">
                <a:latin typeface="Bierstadt" panose="020B0004020202020204" pitchFamily="34" charset="0"/>
              </a:rPr>
              <a:t>Single prediction model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61F75B4-EA64-9B04-3D54-2CEB58F55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74939"/>
            <a:ext cx="11887200" cy="39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92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4281DE-7729-8B87-DBDA-8EEADF5E8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40272"/>
              </p:ext>
            </p:extLst>
          </p:nvPr>
        </p:nvGraphicFramePr>
        <p:xfrm>
          <a:off x="1295881" y="1632032"/>
          <a:ext cx="9600237" cy="4444682"/>
        </p:xfrm>
        <a:graphic>
          <a:graphicData uri="http://schemas.openxmlformats.org/drawingml/2006/table">
            <a:tbl>
              <a:tblPr firstRow="1" firstCol="1" bandRow="1"/>
              <a:tblGrid>
                <a:gridCol w="2607672">
                  <a:extLst>
                    <a:ext uri="{9D8B030D-6E8A-4147-A177-3AD203B41FA5}">
                      <a16:colId xmlns:a16="http://schemas.microsoft.com/office/drawing/2014/main" val="521262263"/>
                    </a:ext>
                  </a:extLst>
                </a:gridCol>
                <a:gridCol w="1481014">
                  <a:extLst>
                    <a:ext uri="{9D8B030D-6E8A-4147-A177-3AD203B41FA5}">
                      <a16:colId xmlns:a16="http://schemas.microsoft.com/office/drawing/2014/main" val="1725602471"/>
                    </a:ext>
                  </a:extLst>
                </a:gridCol>
                <a:gridCol w="2565994">
                  <a:extLst>
                    <a:ext uri="{9D8B030D-6E8A-4147-A177-3AD203B41FA5}">
                      <a16:colId xmlns:a16="http://schemas.microsoft.com/office/drawing/2014/main" val="1975402732"/>
                    </a:ext>
                  </a:extLst>
                </a:gridCol>
                <a:gridCol w="2945557">
                  <a:extLst>
                    <a:ext uri="{9D8B030D-6E8A-4147-A177-3AD203B41FA5}">
                      <a16:colId xmlns:a16="http://schemas.microsoft.com/office/drawing/2014/main" val="2663583101"/>
                    </a:ext>
                  </a:extLst>
                </a:gridCol>
              </a:tblGrid>
              <a:tr h="4040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(best)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Type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79972"/>
                  </a:ext>
                </a:extLst>
              </a:tr>
              <a:tr h="4040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Daily Iterative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Single Prediction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807397"/>
                  </a:ext>
                </a:extLst>
              </a:tr>
              <a:tr h="4040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Trained Model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45.78643</a:t>
                      </a:r>
                      <a:endParaRPr lang="en-US" sz="2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69.4754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66720"/>
                  </a:ext>
                </a:extLst>
              </a:tr>
              <a:tr h="4040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6.76656</a:t>
                      </a:r>
                      <a:endParaRPr lang="en-US" sz="2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8.33519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004867"/>
                  </a:ext>
                </a:extLst>
              </a:tr>
              <a:tr h="4040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2.20926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2.9877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396984"/>
                  </a:ext>
                </a:extLst>
              </a:tr>
              <a:tr h="4040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zeroes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75.32471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78.96564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551486"/>
                  </a:ext>
                </a:extLst>
              </a:tr>
              <a:tr h="4040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8.67898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8.88626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581462"/>
                  </a:ext>
                </a:extLst>
              </a:tr>
              <a:tr h="4040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2.37367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2.30722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110720"/>
                  </a:ext>
                </a:extLst>
              </a:tr>
              <a:tr h="4040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Randomized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137.27216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392.0345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843956"/>
                  </a:ext>
                </a:extLst>
              </a:tr>
              <a:tr h="4040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11.71632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19.79986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7255"/>
                  </a:ext>
                </a:extLst>
              </a:tr>
              <a:tr h="4040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9.8348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11.92328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06" marR="84706" marT="11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850557"/>
                  </a:ext>
                </a:extLst>
              </a:tr>
            </a:tbl>
          </a:graphicData>
        </a:graphic>
      </p:graphicFrame>
      <p:sp>
        <p:nvSpPr>
          <p:cNvPr id="5" name="Title 5">
            <a:extLst>
              <a:ext uri="{FF2B5EF4-FFF2-40B4-BE49-F238E27FC236}">
                <a16:creationId xmlns:a16="http://schemas.microsoft.com/office/drawing/2014/main" id="{C12E4E33-6065-AF2C-4857-EEB80BDF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dirty="0">
                <a:latin typeface="Bierstadt" panose="020B0004020202020204" pitchFamily="34" charset="0"/>
              </a:rPr>
              <a:t>Result comparison</a:t>
            </a:r>
          </a:p>
        </p:txBody>
      </p:sp>
    </p:spTree>
    <p:extLst>
      <p:ext uri="{BB962C8B-B14F-4D97-AF65-F5344CB8AC3E}">
        <p14:creationId xmlns:p14="http://schemas.microsoft.com/office/powerpoint/2010/main" val="884475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53B8-AB3E-A1F1-1BC9-6D637B3F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latin typeface="Bahnschrift" panose="020B0502040204020203" pitchFamily="34" charset="0"/>
              </a:rPr>
              <a:t>5. Discussion</a:t>
            </a:r>
          </a:p>
        </p:txBody>
      </p:sp>
    </p:spTree>
    <p:extLst>
      <p:ext uri="{BB962C8B-B14F-4D97-AF65-F5344CB8AC3E}">
        <p14:creationId xmlns:p14="http://schemas.microsoft.com/office/powerpoint/2010/main" val="581553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45CE3AE4-A15E-4D26-2C39-CB5E163D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dirty="0">
                <a:latin typeface="Bierstadt" panose="020B0004020202020204" pitchFamily="34" charset="0"/>
              </a:rPr>
              <a:t>Effect of Loss FN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2413E5E-7B0E-8DA7-0176-F6A9CFD84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827" y="1589139"/>
            <a:ext cx="5593174" cy="484872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cap="none" dirty="0">
                <a:latin typeface="Bierstadt" panose="020B0004020202020204" pitchFamily="34" charset="0"/>
              </a:rPr>
              <a:t>MSE Loss (</a:t>
            </a:r>
            <a:r>
              <a:rPr lang="en-US" sz="2400" cap="none" dirty="0" err="1">
                <a:latin typeface="Bierstadt" panose="020B0004020202020204" pitchFamily="34" charset="0"/>
              </a:rPr>
              <a:t>nn.MSELoss</a:t>
            </a:r>
            <a:r>
              <a:rPr lang="en-US" sz="2400" cap="none" dirty="0">
                <a:latin typeface="Bierstadt" panose="020B0004020202020204" pitchFamily="34" charset="0"/>
              </a:rPr>
              <a:t>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cap="none" dirty="0">
                <a:latin typeface="Bierstadt" panose="020B0004020202020204" pitchFamily="34" charset="0"/>
              </a:rPr>
              <a:t>Encourage model to make Non-zero pred</a:t>
            </a:r>
            <a:r>
              <a:rPr lang="en-US" sz="2000" cap="none" dirty="0">
                <a:latin typeface="Bierstadt" panose="020B0004020202020204" pitchFamily="34" charset="0"/>
              </a:rPr>
              <a:t>ictions</a:t>
            </a:r>
          </a:p>
          <a:p>
            <a:pPr lvl="1">
              <a:lnSpc>
                <a:spcPct val="150000"/>
              </a:lnSpc>
            </a:pPr>
            <a:endParaRPr lang="en-US" sz="2000" cap="none" dirty="0">
              <a:latin typeface="Bierstadt" panose="020B00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i="0" cap="none" dirty="0">
                <a:latin typeface="Bierstadt" panose="020B0004020202020204" pitchFamily="34" charset="0"/>
              </a:rPr>
              <a:t>MAE Loss (</a:t>
            </a:r>
            <a:r>
              <a:rPr lang="en-US" sz="2400" cap="none" dirty="0">
                <a:latin typeface="Bierstadt" panose="020B0004020202020204" pitchFamily="34" charset="0"/>
              </a:rPr>
              <a:t>nn.L1Loss)</a:t>
            </a:r>
            <a:r>
              <a:rPr lang="en-US" sz="2400" i="0" cap="none" dirty="0">
                <a:latin typeface="Bierstadt" panose="020B0004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Encourage model to make all-zero predictions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Behavior caused by zero-inflated data</a:t>
            </a:r>
          </a:p>
          <a:p>
            <a:pPr algn="l">
              <a:lnSpc>
                <a:spcPct val="150000"/>
              </a:lnSpc>
            </a:pPr>
            <a:endParaRPr lang="en-US" sz="2000" i="0" cap="none" dirty="0">
              <a:latin typeface="Bierstadt" panose="020B00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400" i="0" cap="none" dirty="0">
              <a:latin typeface="Bierstadt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5200D-3735-22BE-D389-CD5753B9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64" y="4168064"/>
            <a:ext cx="4329233" cy="246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0C3A5-7241-9DEA-A861-B31375AB3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463" y="1544621"/>
            <a:ext cx="4329233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" name="Rectangle 10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953B8-AB3E-A1F1-1BC9-6D637B3F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latin typeface="Bahnschrift" panose="020B0502040204020203" pitchFamily="34" charset="0"/>
              </a:rPr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2930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45CE3AE4-A15E-4D26-2C39-CB5E163D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dirty="0">
                <a:latin typeface="Bierstadt" panose="020B0004020202020204" pitchFamily="34" charset="0"/>
              </a:rPr>
              <a:t>Models Behavior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2413E5E-7B0E-8DA7-0176-F6A9CFD84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827" y="1589139"/>
            <a:ext cx="4769084" cy="484872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cap="none" dirty="0">
                <a:latin typeface="Bierstadt" panose="020B0004020202020204" pitchFamily="34" charset="0"/>
              </a:rPr>
              <a:t>Daily Iterative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Over-predict Amount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Under-predict Rainfall Event occurrences</a:t>
            </a:r>
          </a:p>
          <a:p>
            <a:pPr lvl="1">
              <a:lnSpc>
                <a:spcPct val="150000"/>
              </a:lnSpc>
            </a:pPr>
            <a:endParaRPr lang="en-US" sz="2000" cap="none" dirty="0">
              <a:latin typeface="Bierstadt" panose="020B00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i="0" cap="none" dirty="0">
                <a:latin typeface="Bierstadt" panose="020B0004020202020204" pitchFamily="34" charset="0"/>
              </a:rPr>
              <a:t>Single Prediction Model: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Under-predict Amount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Over-predict Rainfall Event occurrences</a:t>
            </a:r>
          </a:p>
          <a:p>
            <a:pPr algn="l">
              <a:lnSpc>
                <a:spcPct val="150000"/>
              </a:lnSpc>
            </a:pPr>
            <a:endParaRPr lang="en-US" sz="2000" i="0" cap="none" dirty="0">
              <a:latin typeface="Bierstadt" panose="020B00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400" i="0" cap="none" dirty="0">
              <a:latin typeface="Bierstadt" panose="020B000402020202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C67AFC0-7CC5-8D6F-2140-6B0AC1D3D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87" y="1334973"/>
            <a:ext cx="5486400" cy="2516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0F8AD48-D738-12F8-1BDB-F86B3AC9A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87" y="4129455"/>
            <a:ext cx="5486400" cy="2529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593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45CE3AE4-A15E-4D26-2C39-CB5E163D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dirty="0">
                <a:latin typeface="Bierstadt" panose="020B0004020202020204" pitchFamily="34" charset="0"/>
              </a:rPr>
              <a:t>Limitation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1D065-762F-EE81-090B-31645A3C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578" y="1763694"/>
            <a:ext cx="7094597" cy="27059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0F7820-F91B-E276-AA7B-0F8D4922527F}"/>
              </a:ext>
            </a:extLst>
          </p:cNvPr>
          <p:cNvSpPr/>
          <p:nvPr/>
        </p:nvSpPr>
        <p:spPr>
          <a:xfrm>
            <a:off x="502825" y="1763694"/>
            <a:ext cx="3628906" cy="12473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ierstadt" panose="020B0004020202020204" pitchFamily="34" charset="0"/>
              </a:rPr>
              <a:t>Model prediction only relies on last hidden stage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7FDB76-EC71-5196-988E-CA53DFBCDBF5}"/>
              </a:ext>
            </a:extLst>
          </p:cNvPr>
          <p:cNvSpPr/>
          <p:nvPr/>
        </p:nvSpPr>
        <p:spPr>
          <a:xfrm>
            <a:off x="502824" y="3429000"/>
            <a:ext cx="3628907" cy="12473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ierstadt" panose="020B0004020202020204" pitchFamily="34" charset="0"/>
              </a:rPr>
              <a:t>Information in all previous hidden stages not utilized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0FB2BC-01CE-11D6-2EF7-89419D9EB9C7}"/>
              </a:ext>
            </a:extLst>
          </p:cNvPr>
          <p:cNvSpPr/>
          <p:nvPr/>
        </p:nvSpPr>
        <p:spPr>
          <a:xfrm>
            <a:off x="502825" y="4992316"/>
            <a:ext cx="3628908" cy="1160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ierstadt" panose="020B0004020202020204" pitchFamily="34" charset="0"/>
              </a:rPr>
              <a:t>Information might not be retained through sequence length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934350F-374B-0934-C508-24BA464CE0F3}"/>
              </a:ext>
            </a:extLst>
          </p:cNvPr>
          <p:cNvSpPr txBox="1">
            <a:spLocks/>
          </p:cNvSpPr>
          <p:nvPr/>
        </p:nvSpPr>
        <p:spPr>
          <a:xfrm>
            <a:off x="0" y="6321778"/>
            <a:ext cx="7281334" cy="519223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100" b="1" kern="0" cap="none" dirty="0">
                <a:effectLst/>
                <a:latin typeface="Bierstadt" panose="020B0004020202020204" pitchFamily="34" charset="0"/>
                <a:ea typeface="Calibri" panose="020F0502020204030204" pitchFamily="34" charset="0"/>
              </a:rPr>
              <a:t>Reference: </a:t>
            </a:r>
            <a:r>
              <a:rPr lang="en-US" sz="1100" kern="0" cap="none" dirty="0">
                <a:effectLst/>
                <a:latin typeface="Bierstadt" panose="020B0004020202020204" pitchFamily="34" charset="0"/>
                <a:ea typeface="Calibri" panose="020F0502020204030204" pitchFamily="34" charset="0"/>
              </a:rPr>
              <a:t>Feng, </a:t>
            </a:r>
            <a:r>
              <a:rPr lang="en-US" sz="1100" kern="0" cap="none" dirty="0" err="1">
                <a:effectLst/>
                <a:latin typeface="Bierstadt" panose="020B0004020202020204" pitchFamily="34" charset="0"/>
                <a:ea typeface="Calibri" panose="020F0502020204030204" pitchFamily="34" charset="0"/>
              </a:rPr>
              <a:t>Tianshu</a:t>
            </a:r>
            <a:r>
              <a:rPr lang="en-US" sz="1100" kern="0" cap="none" dirty="0">
                <a:effectLst/>
                <a:latin typeface="Bierstadt" panose="020B0004020202020204" pitchFamily="34" charset="0"/>
                <a:ea typeface="Calibri" panose="020F0502020204030204" pitchFamily="34" charset="0"/>
              </a:rPr>
              <a:t>. “RNN2 - Sequence to Sequence Prediction” , OR610 – Deep Learning, GMU College of Engineering and Computing, March 21st, 2023</a:t>
            </a:r>
            <a:r>
              <a:rPr lang="en-US" sz="1100" b="1" kern="0" cap="none" dirty="0">
                <a:effectLst/>
                <a:latin typeface="Bierstadt" panose="020B0004020202020204" pitchFamily="34" charset="0"/>
                <a:ea typeface="Calibri" panose="020F0502020204030204" pitchFamily="34" charset="0"/>
              </a:rPr>
              <a:t>. </a:t>
            </a:r>
            <a:endParaRPr lang="en-US" sz="1100" i="0" cap="none" dirty="0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3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45CE3AE4-A15E-4D26-2C39-CB5E163D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dirty="0">
                <a:latin typeface="Bierstadt" panose="020B0004020202020204" pitchFamily="34" charset="0"/>
              </a:rPr>
              <a:t>Future 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0F7820-F91B-E276-AA7B-0F8D4922527F}"/>
              </a:ext>
            </a:extLst>
          </p:cNvPr>
          <p:cNvSpPr/>
          <p:nvPr/>
        </p:nvSpPr>
        <p:spPr>
          <a:xfrm>
            <a:off x="502825" y="1763694"/>
            <a:ext cx="3628906" cy="12473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ierstadt" panose="020B0004020202020204" pitchFamily="34" charset="0"/>
              </a:rPr>
              <a:t>Model prediction only relies on last hidden stage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7FDB76-EC71-5196-988E-CA53DFBCDBF5}"/>
              </a:ext>
            </a:extLst>
          </p:cNvPr>
          <p:cNvSpPr/>
          <p:nvPr/>
        </p:nvSpPr>
        <p:spPr>
          <a:xfrm>
            <a:off x="502824" y="3429000"/>
            <a:ext cx="3628907" cy="12473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ierstadt" panose="020B0004020202020204" pitchFamily="34" charset="0"/>
              </a:rPr>
              <a:t>Information in all previous hidden stages not utilized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0FB2BC-01CE-11D6-2EF7-89419D9EB9C7}"/>
              </a:ext>
            </a:extLst>
          </p:cNvPr>
          <p:cNvSpPr/>
          <p:nvPr/>
        </p:nvSpPr>
        <p:spPr>
          <a:xfrm>
            <a:off x="502825" y="4992316"/>
            <a:ext cx="3628908" cy="1160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ierstadt" panose="020B0004020202020204" pitchFamily="34" charset="0"/>
              </a:rPr>
              <a:t>Information might not be retained through sequence length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35C36C-F9B7-4732-ABED-17180BA428FB}"/>
              </a:ext>
            </a:extLst>
          </p:cNvPr>
          <p:cNvSpPr/>
          <p:nvPr/>
        </p:nvSpPr>
        <p:spPr>
          <a:xfrm>
            <a:off x="6725824" y="3429000"/>
            <a:ext cx="3628907" cy="12473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ierstadt" panose="020B0004020202020204" pitchFamily="34" charset="0"/>
              </a:rPr>
              <a:t>Attention Mechanism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A6E044E-7C0E-88E0-1CE9-5583AEB834FF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31731" y="2387389"/>
            <a:ext cx="2594093" cy="1665306"/>
          </a:xfrm>
          <a:prstGeom prst="bentConnector3">
            <a:avLst>
              <a:gd name="adj1" fmla="val 53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D6DC48B-335F-BB44-763E-8B81961B6630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131733" y="4052695"/>
            <a:ext cx="2594091" cy="1519685"/>
          </a:xfrm>
          <a:prstGeom prst="bentConnector3">
            <a:avLst>
              <a:gd name="adj1" fmla="val 53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C1E16E-3CA1-59A0-1B29-2A54FE7F0CC4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4131731" y="4052695"/>
            <a:ext cx="2594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5078FE-E7C3-E342-A8EF-2B3F763D39E0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8540276" y="3011084"/>
            <a:ext cx="2" cy="4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00E231-ADF2-5965-463E-4C78937FFE16}"/>
              </a:ext>
            </a:extLst>
          </p:cNvPr>
          <p:cNvSpPr/>
          <p:nvPr/>
        </p:nvSpPr>
        <p:spPr>
          <a:xfrm>
            <a:off x="6725823" y="1763694"/>
            <a:ext cx="3628905" cy="12473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ierstadt" panose="020B0004020202020204" pitchFamily="34" charset="0"/>
              </a:rPr>
              <a:t>Modified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Incorporate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Multiply zero-inflated input with input gate sigmoid unit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C7EBDAD-8389-A88E-4AC8-5E4FEAF5FC0F}"/>
              </a:ext>
            </a:extLst>
          </p:cNvPr>
          <p:cNvSpPr/>
          <p:nvPr/>
        </p:nvSpPr>
        <p:spPr>
          <a:xfrm>
            <a:off x="6725823" y="5131190"/>
            <a:ext cx="3628905" cy="10212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ierstadt" panose="020B0004020202020204" pitchFamily="34" charset="0"/>
              </a:rPr>
              <a:t>Transformer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C3472C-485A-CD12-F114-5C7AEEF8906E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 flipH="1">
            <a:off x="8540276" y="4676390"/>
            <a:ext cx="2" cy="45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57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3AA8C2-A52E-D54E-7D2E-C0A97BB7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latin typeface="Bierstadt" panose="020B0004020202020204" pitchFamily="34" charset="0"/>
              </a:rPr>
              <a:t>Thank you</a:t>
            </a:r>
            <a:br>
              <a:rPr lang="en-US" sz="8000" dirty="0">
                <a:latin typeface="Bierstadt" panose="020B0004020202020204" pitchFamily="34" charset="0"/>
              </a:rPr>
            </a:br>
            <a:r>
              <a:rPr lang="en-US" sz="4800" dirty="0">
                <a:latin typeface="Bierstadt" panose="020B0004020202020204" pitchFamily="34" charset="0"/>
              </a:rPr>
              <a:t>Q&amp;A</a:t>
            </a:r>
            <a:endParaRPr lang="en-US" sz="8000" dirty="0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8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3CAB3D-6765-0ADD-0B7C-98C1D1C8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593174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sz="4000" dirty="0">
                <a:latin typeface="Bierstadt" panose="020B0004020202020204" pitchFamily="34" charset="0"/>
              </a:rPr>
              <a:t>Rainfall</a:t>
            </a:r>
            <a:endParaRPr lang="en-US" dirty="0">
              <a:latin typeface="Bierstadt" panose="020B0004020202020204" pitchFamily="34" charset="0"/>
            </a:endParaRPr>
          </a:p>
        </p:txBody>
      </p:sp>
      <p:pic>
        <p:nvPicPr>
          <p:cNvPr id="1026" name="Picture 2" descr="More Days of Heavy Rain - Conservation in a Changing Climate">
            <a:extLst>
              <a:ext uri="{FF2B5EF4-FFF2-40B4-BE49-F238E27FC236}">
                <a16:creationId xmlns:a16="http://schemas.microsoft.com/office/drawing/2014/main" id="{C104D600-74A6-9AA4-C06B-D1B6020C14C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7" r="2958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A6E7F-58C3-3542-A32A-9ADF4AADA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69" y="1707974"/>
            <a:ext cx="5770041" cy="415307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cap="none" dirty="0">
                <a:latin typeface="Bierstadt" panose="020B0004020202020204" pitchFamily="34" charset="0"/>
              </a:rPr>
              <a:t>R</a:t>
            </a:r>
            <a:r>
              <a:rPr lang="en-US" sz="2000" i="0" cap="none" dirty="0">
                <a:latin typeface="Bierstadt" panose="020B0004020202020204" pitchFamily="34" charset="0"/>
              </a:rPr>
              <a:t>ainfall (or Precipitation)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C</a:t>
            </a:r>
            <a:r>
              <a:rPr lang="en-US" sz="2000" i="0" cap="none" dirty="0">
                <a:latin typeface="Bierstadt" panose="020B0004020202020204" pitchFamily="34" charset="0"/>
              </a:rPr>
              <a:t>ondensed atmospheric water vapor pulled by gravity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A</a:t>
            </a:r>
            <a:r>
              <a:rPr lang="en-US" sz="2000" i="0" cap="none" dirty="0">
                <a:latin typeface="Bierstadt" panose="020B0004020202020204" pitchFamily="34" charset="0"/>
              </a:rPr>
              <a:t>ffects numerous human activities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Bierstadt" panose="020B0004020202020204" pitchFamily="34" charset="0"/>
              </a:rPr>
              <a:t>C</a:t>
            </a:r>
            <a:r>
              <a:rPr lang="en-US" sz="2000" i="0" cap="none" dirty="0">
                <a:latin typeface="Bierstadt" panose="020B0004020202020204" pitchFamily="34" charset="0"/>
              </a:rPr>
              <a:t>an cause hazardous weather conditions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cap="none" dirty="0">
                <a:latin typeface="Bierstadt" panose="020B0004020202020204" pitchFamily="34" charset="0"/>
              </a:rPr>
              <a:t>Knowing </a:t>
            </a:r>
            <a:r>
              <a:rPr lang="en-US" sz="2000" b="1" i="1" cap="none" dirty="0">
                <a:latin typeface="Bierstadt" panose="020B0004020202020204" pitchFamily="34" charset="0"/>
              </a:rPr>
              <a:t>when</a:t>
            </a:r>
            <a:r>
              <a:rPr lang="en-US" sz="2000" i="0" cap="none" dirty="0">
                <a:latin typeface="Bierstadt" panose="020B0004020202020204" pitchFamily="34" charset="0"/>
              </a:rPr>
              <a:t> it will rain in advance can lead better mitigation plan/take advantage of these events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9896A6C-4716-9C56-0D30-FA349C9332F8}"/>
              </a:ext>
            </a:extLst>
          </p:cNvPr>
          <p:cNvSpPr/>
          <p:nvPr/>
        </p:nvSpPr>
        <p:spPr>
          <a:xfrm>
            <a:off x="517869" y="4447822"/>
            <a:ext cx="338667" cy="363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0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46F4-6AFB-179A-9B44-9FD643B95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826" y="1580444"/>
            <a:ext cx="5431375" cy="2020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cap="none" dirty="0">
                <a:latin typeface="Bierstadt" panose="020B0004020202020204" pitchFamily="34" charset="0"/>
              </a:rPr>
              <a:t>Physical Based – Simulation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Bierstadt" panose="020B0004020202020204" pitchFamily="34" charset="0"/>
              </a:rPr>
              <a:t>NOAA’s Global Forecast System (GFS)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Bierstadt" panose="020B0004020202020204" pitchFamily="34" charset="0"/>
              </a:rPr>
              <a:t>ECMWF’s Integrated Forecasting System (IFS)</a:t>
            </a:r>
          </a:p>
          <a:p>
            <a:pPr marL="0" indent="0">
              <a:buNone/>
            </a:pPr>
            <a:r>
              <a:rPr lang="en-US" cap="none" dirty="0">
                <a:latin typeface="Bierstadt" panose="020B0004020202020204" pitchFamily="34" charset="0"/>
              </a:rPr>
              <a:t>Problem: Costly To Operate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9BB64-4216-D39F-6078-39E4524C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825" y="3951111"/>
            <a:ext cx="5431374" cy="2225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cap="none" dirty="0">
                <a:latin typeface="Bierstadt" panose="020B0004020202020204" pitchFamily="34" charset="0"/>
              </a:rPr>
              <a:t>Statistical Based – Statistic/ML/DL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Bierstadt" panose="020B0004020202020204" pitchFamily="34" charset="0"/>
              </a:rPr>
              <a:t>ARIMA, SVM, MLP, ANFIS, RNN/LSTM </a:t>
            </a:r>
            <a:br>
              <a:rPr lang="en-US" cap="none" dirty="0">
                <a:latin typeface="Bierstadt" panose="020B0004020202020204" pitchFamily="34" charset="0"/>
              </a:rPr>
            </a:br>
            <a:r>
              <a:rPr lang="en-US" cap="none" dirty="0">
                <a:latin typeface="Bierstadt" panose="020B0004020202020204" pitchFamily="34" charset="0"/>
              </a:rPr>
              <a:t>(Historical Records)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Bierstadt" panose="020B0004020202020204" pitchFamily="34" charset="0"/>
              </a:rPr>
              <a:t>CNN, </a:t>
            </a:r>
            <a:r>
              <a:rPr lang="en-US" cap="none" dirty="0" err="1">
                <a:latin typeface="Bierstadt" panose="020B0004020202020204" pitchFamily="34" charset="0"/>
              </a:rPr>
              <a:t>ConvLSTM</a:t>
            </a:r>
            <a:br>
              <a:rPr lang="en-US" cap="none" dirty="0">
                <a:latin typeface="Bierstadt" panose="020B0004020202020204" pitchFamily="34" charset="0"/>
              </a:rPr>
            </a:br>
            <a:r>
              <a:rPr lang="en-US" cap="none" dirty="0">
                <a:latin typeface="Bierstadt" panose="020B0004020202020204" pitchFamily="34" charset="0"/>
              </a:rPr>
              <a:t>(Radar Echo, Satellite Images)</a:t>
            </a:r>
          </a:p>
          <a:p>
            <a:pPr marL="0" indent="0">
              <a:buNone/>
            </a:pPr>
            <a:r>
              <a:rPr lang="en-US" cap="none" dirty="0">
                <a:latin typeface="Bierstadt" panose="020B0004020202020204" pitchFamily="34" charset="0"/>
              </a:rPr>
              <a:t>Problem: Slower To Adapt To New Data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808086D0-9A2E-C642-1CA6-D6BCC5371843}"/>
              </a:ext>
            </a:extLst>
          </p:cNvPr>
          <p:cNvSpPr txBox="1">
            <a:spLocks/>
          </p:cNvSpPr>
          <p:nvPr/>
        </p:nvSpPr>
        <p:spPr>
          <a:xfrm>
            <a:off x="487781" y="343408"/>
            <a:ext cx="5446418" cy="8616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0" dirty="0">
                <a:latin typeface="Bierstadt" panose="020B0004020202020204" pitchFamily="34" charset="0"/>
              </a:rPr>
              <a:t>CURRENT METHODS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50C0C9-401A-D71F-7FB0-E586B3F6820E}"/>
              </a:ext>
            </a:extLst>
          </p:cNvPr>
          <p:cNvSpPr txBox="1">
            <a:spLocks/>
          </p:cNvSpPr>
          <p:nvPr/>
        </p:nvSpPr>
        <p:spPr>
          <a:xfrm>
            <a:off x="6257800" y="1580444"/>
            <a:ext cx="5431374" cy="4596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>
                <a:latin typeface="Bierstadt" panose="020B0004020202020204" pitchFamily="34" charset="0"/>
              </a:rPr>
              <a:t>CHALLENGES – LONG TERM PREDICTION: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Many influencing factors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“Butterfly Effect”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Non-deterministic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Amplified error per time step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ierstadt" panose="020B0004020202020204" pitchFamily="34" charset="0"/>
              </a:rPr>
              <a:t>POSSIBLE SOLUTIONS: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Predict only Monthly/Weekly average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Lose temporal information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C7140B6-8AB0-D7DB-C1ED-26ED98765355}"/>
              </a:ext>
            </a:extLst>
          </p:cNvPr>
          <p:cNvSpPr/>
          <p:nvPr/>
        </p:nvSpPr>
        <p:spPr>
          <a:xfrm>
            <a:off x="6257798" y="5542845"/>
            <a:ext cx="338667" cy="363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3CAB3D-6765-0ADD-0B7C-98C1D1C8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446418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>
                <a:latin typeface="Bierstadt" panose="020B0004020202020204" pitchFamily="34" charset="0"/>
              </a:rPr>
              <a:t>Solution Proposal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A6E7F-58C3-3542-A32A-9ADF4AADA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1707974"/>
            <a:ext cx="5431374" cy="4153076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cap="none" dirty="0">
                <a:latin typeface="Bierstadt" panose="020B0004020202020204" pitchFamily="34" charset="0"/>
              </a:rPr>
              <a:t>LSTM Model Architecture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cap="none" dirty="0">
                <a:latin typeface="Bierstadt" panose="020B0004020202020204" pitchFamily="34" charset="0"/>
              </a:rPr>
              <a:t>Predict Daily Rainfall In Millimeters (Mm)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cap="none" dirty="0">
                <a:latin typeface="Bierstadt" panose="020B0004020202020204" pitchFamily="34" charset="0"/>
              </a:rPr>
              <a:t>Input: 30 – 90 Days Prior Weather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cap="none" dirty="0">
                <a:latin typeface="Bierstadt" panose="020B0004020202020204" pitchFamily="34" charset="0"/>
              </a:rPr>
              <a:t>Output: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cap="none" dirty="0">
                <a:latin typeface="Bierstadt" panose="020B0004020202020204" pitchFamily="34" charset="0"/>
              </a:rPr>
              <a:t>Daily Iterative Model: 1-day Prediction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cap="none" dirty="0">
                <a:latin typeface="Bierstadt" panose="020B0004020202020204" pitchFamily="34" charset="0"/>
              </a:rPr>
              <a:t>Single Prediction Model: 30-days Prediction</a:t>
            </a:r>
            <a:endParaRPr lang="en-US" sz="2200" cap="none" dirty="0">
              <a:latin typeface="Bierstadt" panose="020B00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i="0" cap="none" dirty="0">
              <a:latin typeface="Bierstadt" panose="020B0004020202020204" pitchFamily="34" charset="0"/>
            </a:endParaRPr>
          </a:p>
        </p:txBody>
      </p: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4BA024DC-99EE-8821-8959-B2A0620B7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70" y="1707974"/>
            <a:ext cx="5072265" cy="3813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05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53B8-AB3E-A1F1-1BC9-6D637B3F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latin typeface="Bahnschrift" panose="020B0502040204020203" pitchFamily="34" charset="0"/>
              </a:rPr>
              <a:t>2. DATASET</a:t>
            </a:r>
          </a:p>
        </p:txBody>
      </p:sp>
    </p:spTree>
    <p:extLst>
      <p:ext uri="{BB962C8B-B14F-4D97-AF65-F5344CB8AC3E}">
        <p14:creationId xmlns:p14="http://schemas.microsoft.com/office/powerpoint/2010/main" val="247452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3CAB3D-6765-0ADD-0B7C-98C1D1C8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6" y="334941"/>
            <a:ext cx="5446418" cy="86168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>
                <a:latin typeface="Bierstadt" panose="020B0004020202020204" pitchFamily="34" charset="0"/>
              </a:rPr>
              <a:t>Original dataset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118B4B1-45CA-3869-207F-7CCE0ACA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69" y="1707974"/>
            <a:ext cx="11380619" cy="185931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cap="none" dirty="0">
                <a:latin typeface="Bierstadt" panose="020B0004020202020204" pitchFamily="34" charset="0"/>
              </a:rPr>
              <a:t>“Rain in Australia” dataset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cap="none" dirty="0">
                <a:latin typeface="Bierstadt" panose="020B0004020202020204" pitchFamily="34" charset="0"/>
              </a:rPr>
              <a:t>Kaggle dataset, 145,460 observations of 23 columns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cap="none" dirty="0">
                <a:latin typeface="Bierstadt" panose="020B0004020202020204" pitchFamily="34" charset="0"/>
              </a:rPr>
              <a:t>Daily measurements from 49 Stations: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51D87B4-4179-B72C-43B2-2F5580C43098}"/>
              </a:ext>
            </a:extLst>
          </p:cNvPr>
          <p:cNvSpPr txBox="1">
            <a:spLocks/>
          </p:cNvSpPr>
          <p:nvPr/>
        </p:nvSpPr>
        <p:spPr>
          <a:xfrm>
            <a:off x="112890" y="6372402"/>
            <a:ext cx="5836354" cy="38621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kern="0" cap="none" dirty="0">
                <a:effectLst/>
                <a:latin typeface="Bierstadt" panose="020B0004020202020204" pitchFamily="34" charset="0"/>
                <a:ea typeface="Calibri" panose="020F0502020204030204" pitchFamily="34" charset="0"/>
              </a:rPr>
              <a:t>Reference: </a:t>
            </a:r>
            <a:r>
              <a:rPr lang="en-US" sz="2000" i="0" cap="none" dirty="0">
                <a:latin typeface="Bierstadt" panose="020B0004020202020204" pitchFamily="34" charset="0"/>
              </a:rPr>
              <a:t>https://www.kaggle.com/datasets/jsphyg/weather-dataset-rattle-package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69F35-E627-4B45-4C54-B704CBF664BF}"/>
              </a:ext>
            </a:extLst>
          </p:cNvPr>
          <p:cNvSpPr txBox="1"/>
          <p:nvPr/>
        </p:nvSpPr>
        <p:spPr>
          <a:xfrm>
            <a:off x="935558" y="3699209"/>
            <a:ext cx="8050397" cy="254127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cap="none" dirty="0">
                <a:latin typeface="Bierstadt" panose="020B0004020202020204" pitchFamily="34" charset="0"/>
              </a:rPr>
              <a:t>Temperature (Max, Min)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cap="none" dirty="0">
                <a:latin typeface="Bierstadt" panose="020B0004020202020204" pitchFamily="34" charset="0"/>
              </a:rPr>
              <a:t>Temperature (9am, 3pm)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cap="none" dirty="0">
                <a:latin typeface="Bierstadt" panose="020B0004020202020204" pitchFamily="34" charset="0"/>
              </a:rPr>
              <a:t>Rainfall</a:t>
            </a:r>
            <a:endParaRPr lang="en-US" dirty="0">
              <a:latin typeface="Bierstadt" panose="020B00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cap="none" dirty="0">
                <a:latin typeface="Bierstadt" panose="020B0004020202020204" pitchFamily="34" charset="0"/>
              </a:rPr>
              <a:t>Evaporation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cap="none" dirty="0">
                <a:latin typeface="Bierstadt" panose="020B0004020202020204" pitchFamily="34" charset="0"/>
              </a:rPr>
              <a:t>Sunshine hours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cap="none" dirty="0">
                <a:latin typeface="Bierstadt" panose="020B0004020202020204" pitchFamily="34" charset="0"/>
              </a:rPr>
              <a:t>Wind gust </a:t>
            </a:r>
            <a:r>
              <a:rPr lang="en-US" dirty="0">
                <a:latin typeface="Bierstadt" panose="020B0004020202020204" pitchFamily="34" charset="0"/>
              </a:rPr>
              <a:t>d</a:t>
            </a:r>
            <a:r>
              <a:rPr lang="en-US" sz="1800" i="0" cap="none" dirty="0">
                <a:latin typeface="Bierstadt" panose="020B0004020202020204" pitchFamily="34" charset="0"/>
              </a:rPr>
              <a:t>irection (9am, 3pm)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cap="none" dirty="0">
                <a:latin typeface="Bierstadt" panose="020B0004020202020204" pitchFamily="34" charset="0"/>
              </a:rPr>
              <a:t>Wind gust speed (9am, 3pm)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cap="none" dirty="0">
                <a:latin typeface="Bierstadt" panose="020B0004020202020204" pitchFamily="34" charset="0"/>
              </a:rPr>
              <a:t>Humidity (9am, 3pm)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cap="none" dirty="0">
                <a:latin typeface="Bierstadt" panose="020B0004020202020204" pitchFamily="34" charset="0"/>
              </a:rPr>
              <a:t>Pressure (9am, 3pm)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cap="none" dirty="0">
                <a:latin typeface="Bierstadt" panose="020B0004020202020204" pitchFamily="34" charset="0"/>
              </a:rPr>
              <a:t>Cloud (9am, 3pm) </a:t>
            </a:r>
          </a:p>
        </p:txBody>
      </p:sp>
    </p:spTree>
    <p:extLst>
      <p:ext uri="{BB962C8B-B14F-4D97-AF65-F5344CB8AC3E}">
        <p14:creationId xmlns:p14="http://schemas.microsoft.com/office/powerpoint/2010/main" val="224894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6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5" name="Rectangle 38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0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A820624-C568-5675-2538-53E2624CE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51" y="150608"/>
            <a:ext cx="7239498" cy="6153574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CAD729A0-89F9-9FE0-95C0-5EB8C1224CA1}"/>
              </a:ext>
            </a:extLst>
          </p:cNvPr>
          <p:cNvSpPr txBox="1">
            <a:spLocks/>
          </p:cNvSpPr>
          <p:nvPr/>
        </p:nvSpPr>
        <p:spPr>
          <a:xfrm>
            <a:off x="0" y="6454790"/>
            <a:ext cx="5836354" cy="38621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200" b="1" kern="0" cap="none" dirty="0">
                <a:effectLst/>
                <a:latin typeface="Bierstadt" panose="020B0004020202020204" pitchFamily="34" charset="0"/>
                <a:ea typeface="Calibri" panose="020F0502020204030204" pitchFamily="34" charset="0"/>
              </a:rPr>
              <a:t>Reference: </a:t>
            </a:r>
            <a:r>
              <a:rPr lang="en-US" sz="1200" i="0" cap="none" dirty="0">
                <a:latin typeface="Bierstadt" panose="020B0004020202020204" pitchFamily="34" charset="0"/>
              </a:rPr>
              <a:t>http://www.bom.gov.au/climate/dwo/IDCJDW2124.latest.shtml</a:t>
            </a:r>
          </a:p>
        </p:txBody>
      </p:sp>
    </p:spTree>
    <p:extLst>
      <p:ext uri="{BB962C8B-B14F-4D97-AF65-F5344CB8AC3E}">
        <p14:creationId xmlns:p14="http://schemas.microsoft.com/office/powerpoint/2010/main" val="17412222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1300</TotalTime>
  <Words>1118</Words>
  <Application>Microsoft Office PowerPoint</Application>
  <PresentationFormat>Widescreen</PresentationFormat>
  <Paragraphs>311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Bahnschrift</vt:lpstr>
      <vt:lpstr>Bierstadt</vt:lpstr>
      <vt:lpstr>Calibri</vt:lpstr>
      <vt:lpstr>Symbol</vt:lpstr>
      <vt:lpstr>Times New Roman</vt:lpstr>
      <vt:lpstr>Tw Cen MT</vt:lpstr>
      <vt:lpstr>Droplet</vt:lpstr>
      <vt:lpstr>Rainfall Prediction Using LSTM Deep Learning Model</vt:lpstr>
      <vt:lpstr>PowerPoint Presentation</vt:lpstr>
      <vt:lpstr>1. INTRODUCTION</vt:lpstr>
      <vt:lpstr>Rainfall</vt:lpstr>
      <vt:lpstr>PowerPoint Presentation</vt:lpstr>
      <vt:lpstr>Solution Proposal</vt:lpstr>
      <vt:lpstr>2. DATASET</vt:lpstr>
      <vt:lpstr>Original dataset</vt:lpstr>
      <vt:lpstr>PowerPoint Presentation</vt:lpstr>
      <vt:lpstr>Missing values</vt:lpstr>
      <vt:lpstr>PowerPoint Presentation</vt:lpstr>
      <vt:lpstr>Selected stations</vt:lpstr>
      <vt:lpstr>Rainfall data</vt:lpstr>
      <vt:lpstr>PowerPoint Presentation</vt:lpstr>
      <vt:lpstr>Preprocess</vt:lpstr>
      <vt:lpstr>TRAin / val / test split</vt:lpstr>
      <vt:lpstr>3. Model</vt:lpstr>
      <vt:lpstr>Model architecture</vt:lpstr>
      <vt:lpstr>Loss function</vt:lpstr>
      <vt:lpstr>Model Training</vt:lpstr>
      <vt:lpstr>4. Experimental Results</vt:lpstr>
      <vt:lpstr>Daily iterative model</vt:lpstr>
      <vt:lpstr>Daily iterative model</vt:lpstr>
      <vt:lpstr>Daily iterative model</vt:lpstr>
      <vt:lpstr>Single prediction model</vt:lpstr>
      <vt:lpstr>Single prediction model</vt:lpstr>
      <vt:lpstr>Result comparison</vt:lpstr>
      <vt:lpstr>5. Discussion</vt:lpstr>
      <vt:lpstr>Effect of Loss FN</vt:lpstr>
      <vt:lpstr>Models Behavior</vt:lpstr>
      <vt:lpstr>Limitation</vt:lpstr>
      <vt:lpstr>Future work</vt:lpstr>
      <vt:lpstr>Thank you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Rainfall Prediction Using LSTM Deep Learning Model</dc:title>
  <dc:creator>Tuan Ngoc Nguyen</dc:creator>
  <cp:lastModifiedBy>Tuan Ngoc Nguyen</cp:lastModifiedBy>
  <cp:revision>32</cp:revision>
  <dcterms:created xsi:type="dcterms:W3CDTF">2023-04-29T01:53:12Z</dcterms:created>
  <dcterms:modified xsi:type="dcterms:W3CDTF">2023-05-01T06:36:33Z</dcterms:modified>
</cp:coreProperties>
</file>