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91" r:id="rId4"/>
    <p:sldId id="288" r:id="rId5"/>
    <p:sldId id="260" r:id="rId6"/>
    <p:sldId id="273" r:id="rId7"/>
    <p:sldId id="258" r:id="rId8"/>
    <p:sldId id="282" r:id="rId9"/>
    <p:sldId id="275" r:id="rId10"/>
    <p:sldId id="276" r:id="rId11"/>
    <p:sldId id="281" r:id="rId12"/>
    <p:sldId id="277" r:id="rId13"/>
    <p:sldId id="278" r:id="rId14"/>
    <p:sldId id="280" r:id="rId15"/>
    <p:sldId id="283" r:id="rId16"/>
    <p:sldId id="284" r:id="rId17"/>
    <p:sldId id="287" r:id="rId18"/>
    <p:sldId id="292" r:id="rId19"/>
    <p:sldId id="286" r:id="rId20"/>
    <p:sldId id="285" r:id="rId21"/>
    <p:sldId id="289" r:id="rId22"/>
    <p:sldId id="290" r:id="rId23"/>
    <p:sldId id="279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7"/>
    <p:restoredTop sz="72930"/>
  </p:normalViewPr>
  <p:slideViewPr>
    <p:cSldViewPr snapToGrid="0" snapToObjects="1">
      <p:cViewPr varScale="1">
        <p:scale>
          <a:sx n="77" d="100"/>
          <a:sy n="77" d="100"/>
        </p:scale>
        <p:origin x="20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D895-814A-4049-986F-9EBD193F688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888-A240-8947-B519-6B8CECA71D2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D895-814A-4049-986F-9EBD193F688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888-A240-8947-B519-6B8CECA71D2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D895-814A-4049-986F-9EBD193F688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888-A240-8947-B519-6B8CECA71D2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D895-814A-4049-986F-9EBD193F688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888-A240-8947-B519-6B8CECA71D2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D895-814A-4049-986F-9EBD193F688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888-A240-8947-B519-6B8CECA71D2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D895-814A-4049-986F-9EBD193F688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888-A240-8947-B519-6B8CECA71D2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D895-814A-4049-986F-9EBD193F688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888-A240-8947-B519-6B8CECA71D2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D895-814A-4049-986F-9EBD193F688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888-A240-8947-B519-6B8CECA71D2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D895-814A-4049-986F-9EBD193F688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888-A240-8947-B519-6B8CECA71D2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D895-814A-4049-986F-9EBD193F688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888-A240-8947-B519-6B8CECA71D2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D895-814A-4049-986F-9EBD193F688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888-A240-8947-B519-6B8CECA71D2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DD895-814A-4049-986F-9EBD193F688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F888-A240-8947-B519-6B8CECA71D2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2400" y="5105400"/>
            <a:ext cx="1347518" cy="1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3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-Cybersecurity/labmapp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Outsourced Labs to CAE KU’s and NICE KSA’s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Chris Simpson, </a:t>
            </a:r>
          </a:p>
          <a:p>
            <a:r>
              <a:rPr lang="en-US" dirty="0"/>
              <a:t>Director National University Center for Cybersecurity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6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5AA7-2E33-0A44-BA61-F6A2AA9B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right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A008-EFD7-7C43-A1B8-5DEBDBFD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vendors don’t map to KU/KSA’s</a:t>
            </a:r>
          </a:p>
          <a:p>
            <a:r>
              <a:rPr lang="en-US" dirty="0"/>
              <a:t>Some selection criteria</a:t>
            </a:r>
          </a:p>
          <a:p>
            <a:pPr lvl="1"/>
            <a:r>
              <a:rPr lang="en-US" dirty="0"/>
              <a:t>Quality of labs</a:t>
            </a:r>
          </a:p>
          <a:p>
            <a:pPr lvl="1"/>
            <a:r>
              <a:rPr lang="en-US" dirty="0"/>
              <a:t>Ease of access (LMS integration)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Security</a:t>
            </a:r>
          </a:p>
          <a:p>
            <a:r>
              <a:rPr lang="en-US" dirty="0"/>
              <a:t>Lab Types</a:t>
            </a:r>
          </a:p>
          <a:p>
            <a:pPr lvl="1"/>
            <a:r>
              <a:rPr lang="en-US" dirty="0"/>
              <a:t>Directive vs Non Directive</a:t>
            </a:r>
          </a:p>
          <a:p>
            <a:pPr lvl="1"/>
            <a:r>
              <a:rPr lang="en-US" dirty="0"/>
              <a:t>Scenario vs Non Scenario</a:t>
            </a:r>
          </a:p>
        </p:txBody>
      </p:sp>
    </p:spTree>
    <p:extLst>
      <p:ext uri="{BB962C8B-B14F-4D97-AF65-F5344CB8AC3E}">
        <p14:creationId xmlns:p14="http://schemas.microsoft.com/office/powerpoint/2010/main" val="257674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F932-0209-5F40-88FD-305DB5F3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D87F-BB56-414A-BFEF-C6215D2D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an official endorsement from National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1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E4AF-4DA1-3D41-B09B-755F2B0D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58A75-4A14-0F46-8EA1-68D104334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6908-37B2-9B45-9135-06FD835A2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812" y="2186413"/>
            <a:ext cx="4040188" cy="3951288"/>
          </a:xfrm>
        </p:spPr>
        <p:txBody>
          <a:bodyPr/>
          <a:lstStyle/>
          <a:p>
            <a:r>
              <a:rPr lang="en-US" dirty="0" err="1"/>
              <a:t>Circadence</a:t>
            </a:r>
            <a:r>
              <a:rPr lang="en-US" dirty="0"/>
              <a:t> (Paid)</a:t>
            </a:r>
          </a:p>
          <a:p>
            <a:r>
              <a:rPr lang="en-US" dirty="0"/>
              <a:t>Immersive Labs (Free)</a:t>
            </a:r>
          </a:p>
          <a:p>
            <a:r>
              <a:rPr lang="en-US" dirty="0"/>
              <a:t>Infosec Learning </a:t>
            </a:r>
            <a:r>
              <a:rPr lang="en-US"/>
              <a:t>(Paid)</a:t>
            </a:r>
            <a:endParaRPr lang="en-US" dirty="0"/>
          </a:p>
          <a:p>
            <a:r>
              <a:rPr lang="en-US" dirty="0" err="1"/>
              <a:t>ITPro.tv</a:t>
            </a:r>
            <a:r>
              <a:rPr lang="en-US" dirty="0"/>
              <a:t> (Paid)</a:t>
            </a:r>
          </a:p>
          <a:p>
            <a:r>
              <a:rPr lang="en-US" dirty="0"/>
              <a:t>Jones &amp; Bartlett (Paid)</a:t>
            </a:r>
          </a:p>
          <a:p>
            <a:r>
              <a:rPr lang="en-US" dirty="0"/>
              <a:t>NICE Challenge (Free)</a:t>
            </a:r>
          </a:p>
          <a:p>
            <a:r>
              <a:rPr lang="en-US" dirty="0"/>
              <a:t>Over the Wire (Free)</a:t>
            </a:r>
          </a:p>
          <a:p>
            <a:r>
              <a:rPr lang="en-US" dirty="0" err="1"/>
              <a:t>PicoCTF</a:t>
            </a:r>
            <a:r>
              <a:rPr lang="en-US" dirty="0"/>
              <a:t> (Free)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36A42-C257-2242-925C-359994619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Researching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45FFA-4BF1-F140-B5E2-214703D652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Hack The Box (Freemium)</a:t>
            </a:r>
          </a:p>
          <a:p>
            <a:r>
              <a:rPr lang="en-US" dirty="0"/>
              <a:t>Linux Academy (Paid)</a:t>
            </a:r>
          </a:p>
          <a:p>
            <a:r>
              <a:rPr lang="en-US" dirty="0" err="1"/>
              <a:t>AttackDefense.com</a:t>
            </a:r>
            <a:r>
              <a:rPr lang="en-US" dirty="0"/>
              <a:t> (Paid)</a:t>
            </a:r>
          </a:p>
        </p:txBody>
      </p:sp>
    </p:spTree>
    <p:extLst>
      <p:ext uri="{BB962C8B-B14F-4D97-AF65-F5344CB8AC3E}">
        <p14:creationId xmlns:p14="http://schemas.microsoft.com/office/powerpoint/2010/main" val="251793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2C50-926D-4A43-ACA7-C5010E5E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Outsourced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D7A3-F82B-5940-A259-348A3D1A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Downtime</a:t>
            </a:r>
          </a:p>
          <a:p>
            <a:r>
              <a:rPr lang="en-US" dirty="0"/>
              <a:t>Support</a:t>
            </a:r>
          </a:p>
          <a:p>
            <a:r>
              <a:rPr lang="en-US" dirty="0"/>
              <a:t>Updates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No single vendor provides everything you need</a:t>
            </a:r>
          </a:p>
          <a:p>
            <a:r>
              <a:rPr lang="en-US" dirty="0"/>
              <a:t>Publicly available answers</a:t>
            </a:r>
          </a:p>
        </p:txBody>
      </p:sp>
    </p:spTree>
    <p:extLst>
      <p:ext uri="{BB962C8B-B14F-4D97-AF65-F5344CB8AC3E}">
        <p14:creationId xmlns:p14="http://schemas.microsoft.com/office/powerpoint/2010/main" val="178530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AF47-6880-844D-AB18-994CFC9C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mapped labs to KU/KSA’s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F15F7-EE0D-884A-B62C-50B6E9AA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reviewed lab content</a:t>
            </a:r>
          </a:p>
          <a:p>
            <a:r>
              <a:rPr lang="en-US" dirty="0"/>
              <a:t>Mapped to knowledge  unit </a:t>
            </a:r>
          </a:p>
          <a:p>
            <a:r>
              <a:rPr lang="en-US" dirty="0"/>
              <a:t>Used </a:t>
            </a:r>
            <a:r>
              <a:rPr lang="en-US" dirty="0" err="1"/>
              <a:t>CyberEd</a:t>
            </a:r>
            <a:r>
              <a:rPr lang="en-US" dirty="0"/>
              <a:t> wiki to crosswalk to KSA</a:t>
            </a:r>
          </a:p>
          <a:p>
            <a:r>
              <a:rPr lang="en-US" dirty="0"/>
              <a:t>Subjective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26BA7-2AD3-B947-9EC0-DFD266E4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2608"/>
            <a:ext cx="9144000" cy="27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1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83AD-AC07-9545-9694-47610F94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            NICE Crosswalk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4CC826-4758-774B-BD6D-83956BC11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072" y="1166018"/>
            <a:ext cx="3074409" cy="4525963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C75D28-A355-2643-B233-2A5BA03DB64F}"/>
              </a:ext>
            </a:extLst>
          </p:cNvPr>
          <p:cNvCxnSpPr>
            <a:cxnSpLocks/>
          </p:cNvCxnSpPr>
          <p:nvPr/>
        </p:nvCxnSpPr>
        <p:spPr>
          <a:xfrm>
            <a:off x="2600697" y="846137"/>
            <a:ext cx="1140032" cy="0"/>
          </a:xfrm>
          <a:prstGeom prst="straightConnector1">
            <a:avLst/>
          </a:prstGeom>
          <a:ln w="5080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C6B5E72-F116-8244-854D-329C6E16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12" y="5814580"/>
            <a:ext cx="4346369" cy="897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C6161C-DF46-9B4B-83F3-7F6D734E7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44" y="2809946"/>
            <a:ext cx="5734254" cy="18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43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83AD-AC07-9545-9694-47610F94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            NICE Crosswalk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C75D28-A355-2643-B233-2A5BA03DB64F}"/>
              </a:ext>
            </a:extLst>
          </p:cNvPr>
          <p:cNvCxnSpPr>
            <a:cxnSpLocks/>
          </p:cNvCxnSpPr>
          <p:nvPr/>
        </p:nvCxnSpPr>
        <p:spPr>
          <a:xfrm>
            <a:off x="2600697" y="846137"/>
            <a:ext cx="1140032" cy="0"/>
          </a:xfrm>
          <a:prstGeom prst="straightConnector1">
            <a:avLst/>
          </a:prstGeom>
          <a:ln w="5080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F21DB4-15A8-064C-9302-DA2147BF3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9137"/>
            <a:ext cx="8597393" cy="1678349"/>
          </a:xfrm>
        </p:spPr>
      </p:pic>
    </p:spTree>
    <p:extLst>
      <p:ext uri="{BB962C8B-B14F-4D97-AF65-F5344CB8AC3E}">
        <p14:creationId xmlns:p14="http://schemas.microsoft.com/office/powerpoint/2010/main" val="349402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13A0-6A14-044D-BC9E-92F0D901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and storing mappings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C1E2B-989C-0A43-9EA8-F1F556AF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10" y="2021774"/>
            <a:ext cx="1428750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9147FE-9329-9E4A-8EE8-F8A8442EF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649" y="2021774"/>
            <a:ext cx="2843151" cy="15921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48A02C-452F-324A-866A-EDCEF3943DDA}"/>
              </a:ext>
            </a:extLst>
          </p:cNvPr>
          <p:cNvCxnSpPr/>
          <p:nvPr/>
        </p:nvCxnSpPr>
        <p:spPr>
          <a:xfrm>
            <a:off x="2481943" y="2736149"/>
            <a:ext cx="3087584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262E87-AFD3-A84A-8E1E-E27456A1C579}"/>
              </a:ext>
            </a:extLst>
          </p:cNvPr>
          <p:cNvSpPr txBox="1"/>
          <p:nvPr/>
        </p:nvSpPr>
        <p:spPr>
          <a:xfrm>
            <a:off x="2856015" y="3788229"/>
            <a:ext cx="2339439" cy="1477328"/>
          </a:xfrm>
          <a:prstGeom prst="rect">
            <a:avLst/>
          </a:prstGeom>
          <a:noFill/>
          <a:ln w="3492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Export from mind map to 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Import to Excel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Clean up columns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64EFC-A5D4-A342-9517-0CAD32777EF4}"/>
              </a:ext>
            </a:extLst>
          </p:cNvPr>
          <p:cNvSpPr txBox="1"/>
          <p:nvPr/>
        </p:nvSpPr>
        <p:spPr>
          <a:xfrm>
            <a:off x="915340" y="3619252"/>
            <a:ext cx="11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6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D27C-64BF-4548-B217-A96F012B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55E03E-6D6C-0D48-9E1C-FBC3C410E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3945741"/>
            <a:ext cx="6489700" cy="2006600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F712804-9933-6F41-A6E5-0C1CDAD2B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74" y="1560612"/>
            <a:ext cx="8620857" cy="224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63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54D7-BEB7-A745-A8CB-8D62D610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manage and share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3D7BF-6ABB-E84B-B2F7-B35A32C9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web based database with lab and mappings</a:t>
            </a:r>
          </a:p>
          <a:p>
            <a:r>
              <a:rPr lang="en-US" dirty="0"/>
              <a:t>How to get there?</a:t>
            </a:r>
          </a:p>
          <a:p>
            <a:r>
              <a:rPr lang="en-US" dirty="0"/>
              <a:t>Initial ideas</a:t>
            </a:r>
          </a:p>
          <a:p>
            <a:pPr lvl="1"/>
            <a:r>
              <a:rPr lang="en-US" dirty="0"/>
              <a:t>Spreadsheet/CSV</a:t>
            </a:r>
          </a:p>
          <a:p>
            <a:pPr lvl="1"/>
            <a:r>
              <a:rPr lang="en-US" dirty="0"/>
              <a:t>Mind Maps</a:t>
            </a:r>
          </a:p>
          <a:p>
            <a:pPr lvl="1"/>
            <a:r>
              <a:rPr lang="en-US" dirty="0"/>
              <a:t>Share via </a:t>
            </a:r>
            <a:r>
              <a:rPr lang="en-US" dirty="0" err="1"/>
              <a:t>github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1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National University’s journey to outsourced labs</a:t>
            </a:r>
          </a:p>
          <a:p>
            <a:r>
              <a:rPr lang="en-US" dirty="0"/>
              <a:t>Challenges of using outsourced labs</a:t>
            </a:r>
          </a:p>
          <a:p>
            <a:r>
              <a:rPr lang="en-US" dirty="0"/>
              <a:t>Building a method to share lab information</a:t>
            </a:r>
          </a:p>
        </p:txBody>
      </p:sp>
    </p:spTree>
    <p:extLst>
      <p:ext uri="{BB962C8B-B14F-4D97-AF65-F5344CB8AC3E}">
        <p14:creationId xmlns:p14="http://schemas.microsoft.com/office/powerpoint/2010/main" val="892646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2C95-6367-8341-889C-220A6938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6A56-B4C9-7A4F-9BC8-45C8EF62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https://github.com/NU-Cybersecurity/labmapping</a:t>
            </a:r>
            <a:endParaRPr lang="en-US" dirty="0"/>
          </a:p>
          <a:p>
            <a:pPr lvl="1"/>
            <a:r>
              <a:rPr lang="en-US" dirty="0"/>
              <a:t>Spreadsheets and mind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8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0B34-C9E4-8D41-8BDF-CE308B2E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Discovery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A578C-8C90-CE45-8231-374059EE6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1844"/>
            <a:ext cx="4090329" cy="23824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41A12-0087-144E-8285-015E89F3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758" y="1411844"/>
            <a:ext cx="4082308" cy="2989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770BAF-D5AA-AD4D-A295-F3217521D335}"/>
              </a:ext>
            </a:extLst>
          </p:cNvPr>
          <p:cNvSpPr txBox="1"/>
          <p:nvPr/>
        </p:nvSpPr>
        <p:spPr>
          <a:xfrm>
            <a:off x="5759532" y="4845132"/>
            <a:ext cx="192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clark.center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AC6F5-314C-E847-9102-195932A488C9}"/>
              </a:ext>
            </a:extLst>
          </p:cNvPr>
          <p:cNvSpPr txBox="1"/>
          <p:nvPr/>
        </p:nvSpPr>
        <p:spPr>
          <a:xfrm>
            <a:off x="1291327" y="4031633"/>
            <a:ext cx="24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nccp.clark.center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0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F96C86-C29E-1548-AA9E-BC4121669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97259"/>
            <a:ext cx="9049625" cy="6086104"/>
          </a:xfrm>
        </p:spPr>
      </p:pic>
    </p:spTree>
    <p:extLst>
      <p:ext uri="{BB962C8B-B14F-4D97-AF65-F5344CB8AC3E}">
        <p14:creationId xmlns:p14="http://schemas.microsoft.com/office/powerpoint/2010/main" val="3138478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BEAC-1788-5D4C-9C01-9AE227EC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BF0D-56A0-8E48-8B63-FCB85DE8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tools like Clark and </a:t>
            </a:r>
            <a:r>
              <a:rPr lang="en-US" dirty="0" err="1"/>
              <a:t>Github</a:t>
            </a:r>
            <a:r>
              <a:rPr lang="en-US" dirty="0"/>
              <a:t> to crowdsource lab information</a:t>
            </a:r>
          </a:p>
          <a:p>
            <a:endParaRPr lang="en-US" dirty="0"/>
          </a:p>
          <a:p>
            <a:r>
              <a:rPr lang="en-US" dirty="0"/>
              <a:t>Leverage CAE buying power</a:t>
            </a:r>
          </a:p>
        </p:txBody>
      </p:sp>
    </p:spTree>
    <p:extLst>
      <p:ext uri="{BB962C8B-B14F-4D97-AF65-F5344CB8AC3E}">
        <p14:creationId xmlns:p14="http://schemas.microsoft.com/office/powerpoint/2010/main" val="1952600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 err="1"/>
              <a:t>csimpson@nu.edu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6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AE3E-C0FE-CA4D-BB8A-1570E665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National University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9AD8-C671-1642-A9E8-1FCB828D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Among the largest private, nonprofit universities in California, dedicated to serving a diverse student population such as working parents, educators and members of our armed forces.</a:t>
            </a:r>
          </a:p>
          <a:p>
            <a:r>
              <a:rPr lang="en-US" dirty="0">
                <a:solidFill>
                  <a:srgbClr val="323232"/>
                </a:solidFill>
              </a:rPr>
              <a:t>Accelerated format</a:t>
            </a:r>
          </a:p>
          <a:p>
            <a:pPr lvl="1"/>
            <a:r>
              <a:rPr lang="en-US" dirty="0">
                <a:solidFill>
                  <a:srgbClr val="323232"/>
                </a:solidFill>
              </a:rPr>
              <a:t>One month class</a:t>
            </a:r>
          </a:p>
          <a:p>
            <a:pPr lvl="1"/>
            <a:r>
              <a:rPr lang="en-US" dirty="0">
                <a:solidFill>
                  <a:srgbClr val="323232"/>
                </a:solidFill>
              </a:rPr>
              <a:t>Students take one class at a time</a:t>
            </a:r>
          </a:p>
          <a:p>
            <a:pPr lvl="1"/>
            <a:r>
              <a:rPr lang="en-US" dirty="0">
                <a:solidFill>
                  <a:srgbClr val="323232"/>
                </a:solidFill>
              </a:rPr>
              <a:t>Each class is 4.5 quarter hours</a:t>
            </a:r>
          </a:p>
          <a:p>
            <a:pPr lvl="2"/>
            <a:r>
              <a:rPr lang="en-US" dirty="0">
                <a:solidFill>
                  <a:srgbClr val="323232"/>
                </a:solidFill>
              </a:rPr>
              <a:t>Same amount of material as in a regular quarter length course</a:t>
            </a:r>
          </a:p>
          <a:p>
            <a:pPr lvl="1"/>
            <a:r>
              <a:rPr lang="en-US" dirty="0"/>
              <a:t>Online/Onsite/Hybrid</a:t>
            </a:r>
          </a:p>
          <a:p>
            <a:pPr lvl="1"/>
            <a:r>
              <a:rPr lang="en-US" dirty="0"/>
              <a:t>Onsite meets twice a a week 5:30pm-10pm plus one Saturday</a:t>
            </a:r>
          </a:p>
          <a:p>
            <a:pPr lvl="1"/>
            <a:r>
              <a:rPr lang="en-US" dirty="0"/>
              <a:t>Cohort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1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BA5C-4BC9-FA48-A397-07A834AA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93AC-66EA-E447-A2AF-2387DC6B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framework and tool to easily map labs to CAE Knowledge Units and NICE KSA’s and:</a:t>
            </a:r>
          </a:p>
          <a:p>
            <a:pPr lvl="1"/>
            <a:r>
              <a:rPr lang="en-US" dirty="0"/>
              <a:t>Allows for easy reporting of requirements</a:t>
            </a:r>
          </a:p>
          <a:p>
            <a:pPr lvl="1"/>
            <a:r>
              <a:rPr lang="en-US" dirty="0"/>
              <a:t>Allows for easy discovery of relevant labs for schools in search of labs</a:t>
            </a:r>
          </a:p>
        </p:txBody>
      </p:sp>
    </p:spTree>
    <p:extLst>
      <p:ext uri="{BB962C8B-B14F-4D97-AF65-F5344CB8AC3E}">
        <p14:creationId xmlns:p14="http://schemas.microsoft.com/office/powerpoint/2010/main" val="347806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 on labs are a critical component of any cybersecurity program and a CAE requirement</a:t>
            </a:r>
          </a:p>
          <a:p>
            <a:r>
              <a:rPr lang="en-US" dirty="0"/>
              <a:t>Several ways to deliver lab content</a:t>
            </a:r>
          </a:p>
          <a:p>
            <a:pPr lvl="1"/>
            <a:r>
              <a:rPr lang="en-US" dirty="0"/>
              <a:t>Develop and deploy labs on internal or outsourced infrastructure</a:t>
            </a:r>
          </a:p>
          <a:p>
            <a:pPr lvl="1"/>
            <a:r>
              <a:rPr lang="en-US" dirty="0"/>
              <a:t>Utilize labs from external lab providers</a:t>
            </a:r>
          </a:p>
          <a:p>
            <a:pPr lvl="1"/>
            <a:r>
              <a:rPr lang="en-US" dirty="0"/>
              <a:t>Utilize free grant resourced labs </a:t>
            </a:r>
          </a:p>
          <a:p>
            <a:pPr lvl="1"/>
            <a:r>
              <a:rPr lang="en-US" dirty="0"/>
              <a:t>Use free and open source labs </a:t>
            </a:r>
          </a:p>
        </p:txBody>
      </p:sp>
    </p:spTree>
    <p:extLst>
      <p:ext uri="{BB962C8B-B14F-4D97-AF65-F5344CB8AC3E}">
        <p14:creationId xmlns:p14="http://schemas.microsoft.com/office/powerpoint/2010/main" val="191575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externally provided labs aren’t mapped to CAE Knowledge Units or the NICE Framework, especially the open source labs. </a:t>
            </a:r>
          </a:p>
          <a:p>
            <a:r>
              <a:rPr lang="en-US" dirty="0"/>
              <a:t>This makes it challenging for schools to identify the right labs for their program and requires extensive efforts to map the labs to meet these different requirements. </a:t>
            </a:r>
          </a:p>
          <a:p>
            <a:r>
              <a:rPr lang="en-US" dirty="0"/>
              <a:t>There is duplicated effort as different institutions map the same labs and in many cases will map them to the same knowledge units and NICE KSA’s.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0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University’s Lab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 Cybersecurity Program started 2011</a:t>
            </a:r>
          </a:p>
          <a:p>
            <a:r>
              <a:rPr lang="en-US" dirty="0"/>
              <a:t>Created Virtual Lab Environment (VEL)</a:t>
            </a:r>
          </a:p>
          <a:p>
            <a:pPr lvl="1"/>
            <a:r>
              <a:rPr lang="en-US" dirty="0"/>
              <a:t>Outside contractor</a:t>
            </a:r>
          </a:p>
          <a:p>
            <a:pPr lvl="1"/>
            <a:r>
              <a:rPr lang="en-US" dirty="0"/>
              <a:t>Surplus hardware</a:t>
            </a:r>
          </a:p>
          <a:p>
            <a:pPr lvl="1"/>
            <a:r>
              <a:rPr lang="en-US" dirty="0"/>
              <a:t>VMWARE environment</a:t>
            </a:r>
          </a:p>
          <a:p>
            <a:r>
              <a:rPr lang="en-US" dirty="0"/>
              <a:t>Migration to lab managed by IT Department</a:t>
            </a:r>
          </a:p>
          <a:p>
            <a:pPr lvl="1"/>
            <a:r>
              <a:rPr lang="en-US" dirty="0"/>
              <a:t>Information Security Lab Environment</a:t>
            </a:r>
          </a:p>
        </p:txBody>
      </p:sp>
    </p:spTree>
    <p:extLst>
      <p:ext uri="{BB962C8B-B14F-4D97-AF65-F5344CB8AC3E}">
        <p14:creationId xmlns:p14="http://schemas.microsoft.com/office/powerpoint/2010/main" val="15417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C7E5-9FA3-9D4F-BC5A-D180897F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of Running an Internal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E2E1-424A-BB4E-8845-B6FD392F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 Desk</a:t>
            </a:r>
          </a:p>
          <a:p>
            <a:pPr lvl="1"/>
            <a:r>
              <a:rPr lang="en-US" dirty="0"/>
              <a:t>Academic vs Technical issues</a:t>
            </a:r>
          </a:p>
          <a:p>
            <a:pPr lvl="1"/>
            <a:r>
              <a:rPr lang="en-US" dirty="0"/>
              <a:t>Hours of operation</a:t>
            </a:r>
          </a:p>
          <a:p>
            <a:pPr lvl="2"/>
            <a:r>
              <a:rPr lang="en-US" dirty="0"/>
              <a:t>Student complete school work in the evening and on weekends</a:t>
            </a:r>
          </a:p>
          <a:p>
            <a:pPr lvl="1"/>
            <a:r>
              <a:rPr lang="en-US" dirty="0"/>
              <a:t>”Ticket Management”</a:t>
            </a:r>
          </a:p>
          <a:p>
            <a:r>
              <a:rPr lang="en-US" dirty="0"/>
              <a:t>Admin access to systems</a:t>
            </a:r>
          </a:p>
          <a:p>
            <a:r>
              <a:rPr lang="en-US" dirty="0"/>
              <a:t>Developing lab content</a:t>
            </a:r>
          </a:p>
          <a:p>
            <a:r>
              <a:rPr lang="en-US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379171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7793-A648-E844-AB35-F5AB0F41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Outsourced Labs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5359-3239-024D-9D18-39AB00D6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“Word of Mouth”</a:t>
            </a:r>
          </a:p>
          <a:p>
            <a:r>
              <a:rPr lang="en-US" dirty="0"/>
              <a:t>Textbook Vendors</a:t>
            </a:r>
          </a:p>
          <a:p>
            <a:r>
              <a:rPr lang="en-US" dirty="0"/>
              <a:t>Vendor booths</a:t>
            </a:r>
          </a:p>
          <a:p>
            <a:r>
              <a:rPr lang="en-US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2537470380"/>
      </p:ext>
    </p:extLst>
  </p:cSld>
  <p:clrMapOvr>
    <a:masterClrMapping/>
  </p:clrMapOvr>
</p:sld>
</file>

<file path=ppt/theme/theme1.xml><?xml version="1.0" encoding="utf-8"?>
<a:theme xmlns:a="http://schemas.openxmlformats.org/drawingml/2006/main" name="NU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 Theme" id="{6D3F37E0-6DCB-E34C-B073-B61A70C3AB57}" vid="{3FB3C9F0-7312-DB4B-85A0-AC91C088AA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 Theme</Template>
  <TotalTime>7519</TotalTime>
  <Words>623</Words>
  <Application>Microsoft Macintosh PowerPoint</Application>
  <PresentationFormat>On-screen Show (4:3)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Garamond</vt:lpstr>
      <vt:lpstr>NU Theme</vt:lpstr>
      <vt:lpstr>Mapping Outsourced Labs to CAE KU’s and NICE KSA’s </vt:lpstr>
      <vt:lpstr>Agenda</vt:lpstr>
      <vt:lpstr>About National University</vt:lpstr>
      <vt:lpstr>Goal</vt:lpstr>
      <vt:lpstr>Background</vt:lpstr>
      <vt:lpstr>Background</vt:lpstr>
      <vt:lpstr>National University’s Lab Journey</vt:lpstr>
      <vt:lpstr>Challenges of Running an Internal Lab</vt:lpstr>
      <vt:lpstr>Finding Outsourced Labs </vt:lpstr>
      <vt:lpstr>Picking the right labs</vt:lpstr>
      <vt:lpstr>Providers</vt:lpstr>
      <vt:lpstr>Providers</vt:lpstr>
      <vt:lpstr>Challenges of Outsourced Labs</vt:lpstr>
      <vt:lpstr>How we mapped labs to KU/KSA’s</vt:lpstr>
      <vt:lpstr>KU            NICE Crosswalk</vt:lpstr>
      <vt:lpstr>KU            NICE Crosswalk</vt:lpstr>
      <vt:lpstr>Collecting and storing mappings</vt:lpstr>
      <vt:lpstr>Example</vt:lpstr>
      <vt:lpstr>How to manage and share information?</vt:lpstr>
      <vt:lpstr>Where to find mappings</vt:lpstr>
      <vt:lpstr>New Discovery</vt:lpstr>
      <vt:lpstr>PowerPoint Presentation</vt:lpstr>
      <vt:lpstr>Way Ahead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University Cybersecurity Innovative Curriculum Design </dc:title>
  <dc:creator>Chris Simpson</dc:creator>
  <cp:lastModifiedBy>Christopher Simpson</cp:lastModifiedBy>
  <cp:revision>70</cp:revision>
  <dcterms:created xsi:type="dcterms:W3CDTF">2017-02-02T21:13:23Z</dcterms:created>
  <dcterms:modified xsi:type="dcterms:W3CDTF">2018-11-08T16:37:31Z</dcterms:modified>
</cp:coreProperties>
</file>