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40" r:id="rId2"/>
    <p:sldId id="541" r:id="rId3"/>
    <p:sldId id="542" r:id="rId4"/>
    <p:sldId id="517" r:id="rId5"/>
    <p:sldId id="525" r:id="rId6"/>
    <p:sldId id="527" r:id="rId7"/>
    <p:sldId id="531" r:id="rId8"/>
    <p:sldId id="532" r:id="rId9"/>
    <p:sldId id="533" r:id="rId10"/>
    <p:sldId id="534" r:id="rId11"/>
    <p:sldId id="535" r:id="rId12"/>
    <p:sldId id="5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D82"/>
    <a:srgbClr val="FE4A1E"/>
    <a:srgbClr val="44546B"/>
    <a:srgbClr val="5C9AD3"/>
    <a:srgbClr val="7A7A7A"/>
    <a:srgbClr val="0E0F11"/>
    <a:srgbClr val="939393"/>
    <a:srgbClr val="FF2B2A"/>
    <a:srgbClr val="01AA8D"/>
    <a:srgbClr val="3EB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3" d="100"/>
          <a:sy n="83" d="100"/>
        </p:scale>
        <p:origin x="91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52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5158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powerpoint.sage-fox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F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15" tooltip="Free PowerPoint"/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  <p:sldLayoutId id="214748368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://powerpoint.sage-fox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g"/><Relationship Id="rId11" Type="http://schemas.openxmlformats.org/officeDocument/2006/relationships/image" Target="../media/image30.jpeg"/><Relationship Id="rId5" Type="http://schemas.openxmlformats.org/officeDocument/2006/relationships/image" Target="../media/image25.jpg"/><Relationship Id="rId10" Type="http://schemas.openxmlformats.org/officeDocument/2006/relationships/image" Target="../media/image29.png"/><Relationship Id="rId4" Type="http://schemas.openxmlformats.org/officeDocument/2006/relationships/image" Target="../media/image24.jp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jp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2425" y="323850"/>
            <a:ext cx="609600" cy="6096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099435" y="2533650"/>
            <a:ext cx="9092565" cy="3988050"/>
            <a:chOff x="3507030" y="379424"/>
            <a:chExt cx="9092565" cy="39880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49" name="Group 48"/>
            <p:cNvGrpSpPr/>
            <p:nvPr/>
          </p:nvGrpSpPr>
          <p:grpSpPr>
            <a:xfrm>
              <a:off x="8522896" y="4004500"/>
              <a:ext cx="4076699" cy="362974"/>
              <a:chOff x="10557419" y="6556964"/>
              <a:chExt cx="4076699" cy="362974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0629641" y="6828498"/>
                <a:ext cx="3931920" cy="91440"/>
                <a:chOff x="8517706" y="4289325"/>
                <a:chExt cx="2621280" cy="9144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8517706" y="4289325"/>
                  <a:ext cx="655320" cy="91440"/>
                </a:xfrm>
                <a:prstGeom prst="rect">
                  <a:avLst/>
                </a:prstGeom>
                <a:solidFill>
                  <a:srgbClr val="FE4A1E"/>
                </a:solidFill>
                <a:ln w="6350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9173026" y="4289325"/>
                  <a:ext cx="655320" cy="91440"/>
                </a:xfrm>
                <a:prstGeom prst="rect">
                  <a:avLst/>
                </a:prstGeom>
                <a:solidFill>
                  <a:srgbClr val="5C9AD3"/>
                </a:solidFill>
                <a:ln w="6350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9828346" y="4289325"/>
                  <a:ext cx="655320" cy="91440"/>
                </a:xfrm>
                <a:prstGeom prst="rect">
                  <a:avLst/>
                </a:prstGeom>
                <a:solidFill>
                  <a:srgbClr val="7A7A7A"/>
                </a:solidFill>
                <a:ln w="6350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0483666" y="4289325"/>
                  <a:ext cx="655320" cy="91440"/>
                </a:xfrm>
                <a:prstGeom prst="rect">
                  <a:avLst/>
                </a:prstGeom>
                <a:solidFill>
                  <a:srgbClr val="44546B"/>
                </a:solidFill>
                <a:ln w="6350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" name="Group 52"/>
              <p:cNvGrpSpPr>
                <a:grpSpLocks noChangeAspect="1"/>
              </p:cNvGrpSpPr>
              <p:nvPr/>
            </p:nvGrpSpPr>
            <p:grpSpPr>
              <a:xfrm>
                <a:off x="10557419" y="6556964"/>
                <a:ext cx="4076699" cy="276999"/>
                <a:chOff x="9826028" y="6366236"/>
                <a:chExt cx="4659087" cy="316570"/>
              </a:xfrm>
            </p:grpSpPr>
            <p:sp>
              <p:nvSpPr>
                <p:cNvPr id="60" name="Rounded Rectangle 9"/>
                <p:cNvSpPr/>
                <p:nvPr/>
              </p:nvSpPr>
              <p:spPr>
                <a:xfrm>
                  <a:off x="9909964" y="6421549"/>
                  <a:ext cx="4492260" cy="261257"/>
                </a:xfrm>
                <a:prstGeom prst="rect">
                  <a:avLst/>
                </a:prstGeom>
                <a:solidFill>
                  <a:srgbClr val="44546B">
                    <a:alpha val="75000"/>
                  </a:srgb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TextBox 60">
                  <a:hlinkClick r:id="rId6"/>
                </p:cNvPr>
                <p:cNvSpPr txBox="1">
                  <a:spLocks noChangeAspect="1"/>
                </p:cNvSpPr>
                <p:nvPr/>
              </p:nvSpPr>
              <p:spPr>
                <a:xfrm>
                  <a:off x="9826028" y="6366236"/>
                  <a:ext cx="4659087" cy="31657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ctr" anchorCtr="1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95000"/>
                        </a:prstClr>
                      </a:solidFill>
                      <a:effectLst/>
                      <a:uLnTx/>
                      <a:uFillTx/>
                      <a:latin typeface="Candara" panose="020E0502030303020204" pitchFamily="34" charset="0"/>
                      <a:ea typeface="+mn-ea"/>
                      <a:cs typeface="Estrangelo Edessa" panose="03080600000000000000" pitchFamily="66" charset="0"/>
                    </a:rPr>
                    <a:t>Steve Depp	Dan Kuratko	Jessica Price	Jacob Turpin</a:t>
                  </a:r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3507030" y="379424"/>
              <a:ext cx="6071068" cy="190821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Estrangelo Edessa" panose="03080600000000000000" pitchFamily="66" charset="0"/>
                </a:rPr>
                <a:t>DeepRacer</a:t>
              </a:r>
              <a:endPara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Estrangelo Edessa" panose="03080600000000000000" pitchFamily="66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Estrangelo Edessa" panose="03080600000000000000" pitchFamily="66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Estrangelo Edessa" panose="03080600000000000000" pitchFamily="66" charset="0"/>
                </a:rPr>
                <a:t>Collaborative Leaderboard Development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Estrangelo Edessa" panose="03080600000000000000" pitchFamily="66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Estrangelo Edessa" panose="03080600000000000000" pitchFamily="66" charset="0"/>
                </a:rPr>
                <a:t>Powered by AWS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9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60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U-Turn Arrow 39"/>
          <p:cNvSpPr/>
          <p:nvPr/>
        </p:nvSpPr>
        <p:spPr>
          <a:xfrm>
            <a:off x="8615297" y="1693288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BFBFBF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U-Turn Arrow 38"/>
          <p:cNvSpPr/>
          <p:nvPr/>
        </p:nvSpPr>
        <p:spPr>
          <a:xfrm rot="10800000" flipH="1">
            <a:off x="6667391" y="3613522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7A7A7A"/>
          </a:solidFill>
          <a:ln w="63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U-Turn Arrow 37"/>
          <p:cNvSpPr/>
          <p:nvPr/>
        </p:nvSpPr>
        <p:spPr>
          <a:xfrm>
            <a:off x="4728583" y="1693288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U-Turn Arrow 36"/>
          <p:cNvSpPr/>
          <p:nvPr/>
        </p:nvSpPr>
        <p:spPr>
          <a:xfrm rot="10800000" flipH="1">
            <a:off x="2784221" y="3613522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5C9AD3"/>
          </a:solidFill>
          <a:ln w="63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U-Turn Arrow 34"/>
          <p:cNvSpPr/>
          <p:nvPr/>
        </p:nvSpPr>
        <p:spPr>
          <a:xfrm>
            <a:off x="864226" y="1693288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FE4A1E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456745" y="2313145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6350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530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3377861" y="4231352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6350">
            <a:solidFill>
              <a:schemeClr val="bg1"/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530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5314208" y="2313145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6350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530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261839" y="4231352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6350">
            <a:solidFill>
              <a:schemeClr val="bg1"/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530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9206469" y="2313145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6350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530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4846" y="3824372"/>
            <a:ext cx="948401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#1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94485" y="3220220"/>
            <a:ext cx="948401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#2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18357" y="3824372"/>
            <a:ext cx="948401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#3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04238" y="3220220"/>
            <a:ext cx="948401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#4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51869" y="3824372"/>
            <a:ext cx="948401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#5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9612" y="1355150"/>
            <a:ext cx="220170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E4A1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Built Infrastructure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83969" y="1232039"/>
            <a:ext cx="220170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Extracted data placed in DynamoDB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749669" y="1115692"/>
            <a:ext cx="220170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leaderboard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table</a:t>
            </a:r>
            <a:r>
              <a:rPr lang="en-US" sz="1600" b="1" dirty="0">
                <a:solidFill>
                  <a:prstClr val="white"/>
                </a:solidFill>
                <a:latin typeface="Calibri Light" panose="020F0302020204030204"/>
              </a:rPr>
              <a:t> is presented to end user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39607" y="6094647"/>
            <a:ext cx="220170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C9AD3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Lambda function extracts specified data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22777" y="6094647"/>
            <a:ext cx="220170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A7A7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Lambda function creates a leaderboard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DCBC7-BB0E-4830-AF4D-6FC03617AF85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l="2111" t="16531" r="87398" b="52383"/>
          <a:stretch/>
        </p:blipFill>
        <p:spPr>
          <a:xfrm>
            <a:off x="1482262" y="2309756"/>
            <a:ext cx="1289304" cy="12893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8719964E-0E24-43BE-A129-C66D2EC1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79" y="4227014"/>
            <a:ext cx="1289304" cy="1289304"/>
          </a:xfrm>
          <a:prstGeom prst="ellipse">
            <a:avLst/>
          </a:prstGeom>
          <a:solidFill>
            <a:schemeClr val="accent2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E5BCC150-A7C6-437B-9FFB-0558F65E8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39" y="4265011"/>
            <a:ext cx="1289304" cy="1289304"/>
          </a:xfrm>
          <a:prstGeom prst="ellipse">
            <a:avLst/>
          </a:prstGeom>
          <a:solidFill>
            <a:schemeClr val="accent2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FCF75514-8B7B-4117-B7BB-B06741E26B05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66" y="2318043"/>
            <a:ext cx="1289304" cy="12893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Generate tables Icon | Pretty Office 7 Iconset | Custom Icon Design">
            <a:extLst>
              <a:ext uri="{FF2B5EF4-FFF2-40B4-BE49-F238E27FC236}">
                <a16:creationId xmlns:a16="http://schemas.microsoft.com/office/drawing/2014/main" id="{EF772E84-09A0-8145-B781-32570DB8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69" y="2331095"/>
            <a:ext cx="1289304" cy="12893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  <p:bldP spid="37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60" grpId="0"/>
      <p:bldP spid="61" grpId="0"/>
      <p:bldP spid="62" grpId="0"/>
      <p:bldP spid="68" grpId="0"/>
      <p:bldP spid="6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64001" y="1"/>
            <a:ext cx="2054578" cy="6858000"/>
          </a:xfrm>
          <a:prstGeom prst="rect">
            <a:avLst/>
          </a:prstGeom>
          <a:solidFill>
            <a:srgbClr val="FE4A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486" y="1421527"/>
            <a:ext cx="2958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BA9C0-294E-4E5E-B9AE-841C33A1A366}"/>
              </a:ext>
            </a:extLst>
          </p:cNvPr>
          <p:cNvSpPr txBox="1"/>
          <p:nvPr/>
        </p:nvSpPr>
        <p:spPr>
          <a:xfrm>
            <a:off x="6640945" y="751342"/>
            <a:ext cx="4562764" cy="5355312"/>
          </a:xfrm>
          <a:prstGeom prst="rect">
            <a:avLst/>
          </a:prstGeom>
          <a:solidFill>
            <a:srgbClr val="3E5D82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highlight>
                <a:srgbClr val="00FFFF"/>
              </a:highligh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highlight>
                <a:srgbClr val="00FFFF"/>
              </a:highligh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highlight>
                <a:srgbClr val="00FFFF"/>
              </a:highligh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highlight>
                <a:srgbClr val="00FFFF"/>
              </a:highligh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highlight>
                <a:srgbClr val="00FFFF"/>
              </a:highligh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ADD OUTPUT EXAMPLE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highlight>
                <a:srgbClr val="00FFFF"/>
              </a:highligh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highlight>
                <a:srgbClr val="00FFFF"/>
              </a:highligh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highlight>
                <a:srgbClr val="00FFFF"/>
              </a:highligh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highlight>
                <a:srgbClr val="00FFFF"/>
              </a:highligh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2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12DE6-BBCD-486B-873E-02CBE506A0B1}"/>
              </a:ext>
            </a:extLst>
          </p:cNvPr>
          <p:cNvSpPr/>
          <p:nvPr/>
        </p:nvSpPr>
        <p:spPr>
          <a:xfrm>
            <a:off x="7982172" y="2179393"/>
            <a:ext cx="4206240" cy="139849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0A7B2-5996-4933-A5F0-2C600EE7D58A}"/>
              </a:ext>
            </a:extLst>
          </p:cNvPr>
          <p:cNvSpPr/>
          <p:nvPr/>
        </p:nvSpPr>
        <p:spPr>
          <a:xfrm>
            <a:off x="7982172" y="4240305"/>
            <a:ext cx="4206240" cy="139849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B48DC-DC40-4056-92DB-807247B97538}"/>
              </a:ext>
            </a:extLst>
          </p:cNvPr>
          <p:cNvSpPr/>
          <p:nvPr/>
        </p:nvSpPr>
        <p:spPr>
          <a:xfrm>
            <a:off x="11654" y="2151529"/>
            <a:ext cx="4206240" cy="139849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3CAA3-37C3-41D3-9075-A32C018FA70C}"/>
              </a:ext>
            </a:extLst>
          </p:cNvPr>
          <p:cNvSpPr/>
          <p:nvPr/>
        </p:nvSpPr>
        <p:spPr>
          <a:xfrm>
            <a:off x="11654" y="4240305"/>
            <a:ext cx="4206240" cy="139849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2F6907-BAC1-4C21-9AD3-4D1C5BC0C80D}"/>
              </a:ext>
            </a:extLst>
          </p:cNvPr>
          <p:cNvSpPr>
            <a:spLocks noChangeAspect="1"/>
          </p:cNvSpPr>
          <p:nvPr/>
        </p:nvSpPr>
        <p:spPr>
          <a:xfrm>
            <a:off x="4163205" y="1936376"/>
            <a:ext cx="1828800" cy="1828800"/>
          </a:xfrm>
          <a:prstGeom prst="roundRect">
            <a:avLst/>
          </a:prstGeom>
          <a:solidFill>
            <a:srgbClr val="FE4A1E"/>
          </a:solidFill>
          <a:ln w="6350">
            <a:solidFill>
              <a:schemeClr val="bg1">
                <a:alpha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0536E3-D554-4B91-B2AA-7EF517A4BC62}"/>
              </a:ext>
            </a:extLst>
          </p:cNvPr>
          <p:cNvSpPr>
            <a:spLocks noChangeAspect="1"/>
          </p:cNvSpPr>
          <p:nvPr/>
        </p:nvSpPr>
        <p:spPr>
          <a:xfrm>
            <a:off x="6198193" y="1936376"/>
            <a:ext cx="1828800" cy="1828800"/>
          </a:xfrm>
          <a:prstGeom prst="roundRect">
            <a:avLst/>
          </a:prstGeom>
          <a:solidFill>
            <a:srgbClr val="5C9AD3"/>
          </a:solidFill>
          <a:ln w="6350">
            <a:solidFill>
              <a:schemeClr val="bg1">
                <a:alpha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4BA666-0E82-4235-8D97-ED4642D227A7}"/>
              </a:ext>
            </a:extLst>
          </p:cNvPr>
          <p:cNvSpPr>
            <a:spLocks noChangeAspect="1"/>
          </p:cNvSpPr>
          <p:nvPr/>
        </p:nvSpPr>
        <p:spPr>
          <a:xfrm>
            <a:off x="4163205" y="4025152"/>
            <a:ext cx="1828800" cy="1828800"/>
          </a:xfrm>
          <a:prstGeom prst="roundRect">
            <a:avLst/>
          </a:prstGeom>
          <a:solidFill>
            <a:srgbClr val="7A7A7A"/>
          </a:solidFill>
          <a:ln w="6350">
            <a:solidFill>
              <a:schemeClr val="bg1">
                <a:alpha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47AFC-7971-493F-B573-C802E007782F}"/>
              </a:ext>
            </a:extLst>
          </p:cNvPr>
          <p:cNvSpPr>
            <a:spLocks noChangeAspect="1"/>
          </p:cNvSpPr>
          <p:nvPr/>
        </p:nvSpPr>
        <p:spPr>
          <a:xfrm>
            <a:off x="6198193" y="4025152"/>
            <a:ext cx="1828800" cy="1828800"/>
          </a:xfrm>
          <a:prstGeom prst="roundRect">
            <a:avLst/>
          </a:prstGeom>
          <a:solidFill>
            <a:srgbClr val="44546B"/>
          </a:solidFill>
          <a:ln w="6350">
            <a:solidFill>
              <a:schemeClr val="bg1">
                <a:alpha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F606A-B34F-4E67-8BE7-6CC0D1FF70A3}"/>
              </a:ext>
            </a:extLst>
          </p:cNvPr>
          <p:cNvSpPr txBox="1"/>
          <p:nvPr/>
        </p:nvSpPr>
        <p:spPr>
          <a:xfrm>
            <a:off x="606909" y="4309407"/>
            <a:ext cx="3614570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300" dirty="0">
                <a:solidFill>
                  <a:prstClr val="white"/>
                </a:solidFill>
                <a:latin typeface="Candara" panose="020E0502030303020204" pitchFamily="34" charset="0"/>
              </a:rPr>
              <a:t>Educational tool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Use Cases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Use Cases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Use Cases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B0D17E-DFC9-434E-ABC0-D6E8487E5991}"/>
              </a:ext>
            </a:extLst>
          </p:cNvPr>
          <p:cNvSpPr txBox="1"/>
          <p:nvPr/>
        </p:nvSpPr>
        <p:spPr>
          <a:xfrm>
            <a:off x="8336271" y="2257361"/>
            <a:ext cx="3614570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limitations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limitations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limitations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limitations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685A3-BD4E-4A58-B897-08EE4811DA79}"/>
              </a:ext>
            </a:extLst>
          </p:cNvPr>
          <p:cNvSpPr txBox="1"/>
          <p:nvPr/>
        </p:nvSpPr>
        <p:spPr>
          <a:xfrm>
            <a:off x="8336271" y="4293221"/>
            <a:ext cx="3614570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Future Development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Future Development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Future Development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Future Development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 2671">
            <a:extLst>
              <a:ext uri="{FF2B5EF4-FFF2-40B4-BE49-F238E27FC236}">
                <a16:creationId xmlns:a16="http://schemas.microsoft.com/office/drawing/2014/main" id="{96874CBC-FDB9-479B-B9C8-5402584E52E1}"/>
              </a:ext>
            </a:extLst>
          </p:cNvPr>
          <p:cNvSpPr>
            <a:spLocks noChangeAspect="1"/>
          </p:cNvSpPr>
          <p:nvPr/>
        </p:nvSpPr>
        <p:spPr>
          <a:xfrm>
            <a:off x="5346546" y="3163644"/>
            <a:ext cx="1463040" cy="146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 w="6350">
            <a:solidFill>
              <a:schemeClr val="bg1">
                <a:alpha val="65000"/>
              </a:schemeClr>
            </a:solidFill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67733" tIns="67733" rIns="67733" bIns="67733" anchor="ctr"/>
          <a:lstStyle/>
          <a:p>
            <a:pPr marL="0" marR="0" lvl="0" indent="0" algn="l" defTabSz="11006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kumimoji="0" sz="4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179511-D6B7-40B2-A6E3-B4F46CF3A0DB}"/>
              </a:ext>
            </a:extLst>
          </p:cNvPr>
          <p:cNvSpPr txBox="1"/>
          <p:nvPr/>
        </p:nvSpPr>
        <p:spPr>
          <a:xfrm>
            <a:off x="4173187" y="2270481"/>
            <a:ext cx="18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SUSCESSES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2036E-02CD-49C3-8C35-DA06C6AA55CA}"/>
              </a:ext>
            </a:extLst>
          </p:cNvPr>
          <p:cNvSpPr txBox="1"/>
          <p:nvPr/>
        </p:nvSpPr>
        <p:spPr>
          <a:xfrm>
            <a:off x="6198193" y="2270481"/>
            <a:ext cx="18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LIMITATIONS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29D98D-30AA-4905-8AFF-E99C99B5B5AE}"/>
              </a:ext>
            </a:extLst>
          </p:cNvPr>
          <p:cNvSpPr txBox="1"/>
          <p:nvPr/>
        </p:nvSpPr>
        <p:spPr>
          <a:xfrm>
            <a:off x="4164504" y="5184288"/>
            <a:ext cx="18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USE CASES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840684-FD72-4096-BAC7-E2BC46DD59C6}"/>
              </a:ext>
            </a:extLst>
          </p:cNvPr>
          <p:cNvSpPr txBox="1"/>
          <p:nvPr/>
        </p:nvSpPr>
        <p:spPr>
          <a:xfrm>
            <a:off x="6207784" y="5186737"/>
            <a:ext cx="180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FUTURE DEVELOPMENT</a:t>
            </a:r>
          </a:p>
        </p:txBody>
      </p:sp>
      <p:pic>
        <p:nvPicPr>
          <p:cNvPr id="4" name="Graphic 3" descr="Checkbox Checked">
            <a:extLst>
              <a:ext uri="{FF2B5EF4-FFF2-40B4-BE49-F238E27FC236}">
                <a16:creationId xmlns:a16="http://schemas.microsoft.com/office/drawing/2014/main" id="{FF89952F-97F2-48ED-B954-2B0B515D2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2403" y="2386636"/>
            <a:ext cx="1097280" cy="109728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8ED683-12D6-40E7-834B-69D8372A1109}"/>
              </a:ext>
            </a:extLst>
          </p:cNvPr>
          <p:cNvSpPr txBox="1"/>
          <p:nvPr/>
        </p:nvSpPr>
        <p:spPr>
          <a:xfrm>
            <a:off x="542936" y="2195745"/>
            <a:ext cx="36145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successes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successes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successes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List successes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urdle">
            <a:extLst>
              <a:ext uri="{FF2B5EF4-FFF2-40B4-BE49-F238E27FC236}">
                <a16:creationId xmlns:a16="http://schemas.microsoft.com/office/drawing/2014/main" id="{AE8B59BF-304E-4C1F-85E7-3A42D3AD7EF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3303" y="2549241"/>
            <a:ext cx="777240" cy="777240"/>
          </a:xfrm>
          <a:prstGeom prst="rect">
            <a:avLst/>
          </a:prstGeom>
        </p:spPr>
      </p:pic>
      <p:pic>
        <p:nvPicPr>
          <p:cNvPr id="39" name="Graphic 38" descr="Race Car">
            <a:extLst>
              <a:ext uri="{FF2B5EF4-FFF2-40B4-BE49-F238E27FC236}">
                <a16:creationId xmlns:a16="http://schemas.microsoft.com/office/drawing/2014/main" id="{EE7C9A1A-AC4C-46C7-A665-081F51DB158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7899" y="3430863"/>
            <a:ext cx="914400" cy="914400"/>
          </a:xfrm>
          <a:prstGeom prst="rect">
            <a:avLst/>
          </a:prstGeom>
        </p:spPr>
      </p:pic>
      <p:pic>
        <p:nvPicPr>
          <p:cNvPr id="41" name="Graphic 40" descr="Network diagram">
            <a:extLst>
              <a:ext uri="{FF2B5EF4-FFF2-40B4-BE49-F238E27FC236}">
                <a16:creationId xmlns:a16="http://schemas.microsoft.com/office/drawing/2014/main" id="{EA2F9D50-87A9-48D7-87D6-4709D7F3D1B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1594" y="4380748"/>
            <a:ext cx="914400" cy="914400"/>
          </a:xfrm>
          <a:prstGeom prst="rect">
            <a:avLst/>
          </a:prstGeom>
        </p:spPr>
      </p:pic>
      <p:pic>
        <p:nvPicPr>
          <p:cNvPr id="43" name="Graphic 42" descr="Future">
            <a:extLst>
              <a:ext uri="{FF2B5EF4-FFF2-40B4-BE49-F238E27FC236}">
                <a16:creationId xmlns:a16="http://schemas.microsoft.com/office/drawing/2014/main" id="{EA7E401A-0603-4FC1-AEAD-B40811A7FB5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1574" y="43912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2" grpId="0" animBg="1"/>
      <p:bldP spid="8" grpId="0" animBg="1"/>
      <p:bldP spid="9" grpId="0" animBg="1"/>
      <p:bldP spid="10" grpId="0" animBg="1"/>
      <p:bldP spid="15" grpId="0"/>
      <p:bldP spid="16" grpId="0"/>
      <p:bldP spid="17" grpId="0"/>
      <p:bldP spid="18" grpId="0" animBg="1"/>
      <p:bldP spid="33" grpId="0"/>
      <p:bldP spid="34" grpId="0"/>
      <p:bldP spid="35" grpId="0"/>
      <p:bldP spid="3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Down 14">
            <a:extLst>
              <a:ext uri="{FF2B5EF4-FFF2-40B4-BE49-F238E27FC236}">
                <a16:creationId xmlns:a16="http://schemas.microsoft.com/office/drawing/2014/main" id="{45A39214-7016-4728-9FF2-EF5ED6CACEEE}"/>
              </a:ext>
            </a:extLst>
          </p:cNvPr>
          <p:cNvSpPr/>
          <p:nvPr/>
        </p:nvSpPr>
        <p:spPr>
          <a:xfrm>
            <a:off x="6054247" y="3985951"/>
            <a:ext cx="182880" cy="666045"/>
          </a:xfrm>
          <a:prstGeom prst="downArrow">
            <a:avLst/>
          </a:prstGeom>
          <a:solidFill>
            <a:srgbClr val="FE4A1E"/>
          </a:solidFill>
          <a:ln w="6350">
            <a:solidFill>
              <a:schemeClr val="bg1">
                <a:alpha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0858F233-18B5-4135-95A0-D9283F44C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090" y="4773019"/>
            <a:ext cx="2236619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4A1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BUILD A RACECAR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Players create an AWS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DeepRacer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model, tune their car by modifying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hyperparameters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and train their models on the practice track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7BA4EB-EEBF-4AF8-978B-31DBDEFB85E5}"/>
              </a:ext>
            </a:extLst>
          </p:cNvPr>
          <p:cNvGrpSpPr/>
          <p:nvPr/>
        </p:nvGrpSpPr>
        <p:grpSpPr>
          <a:xfrm>
            <a:off x="5410880" y="1794933"/>
            <a:ext cx="1463041" cy="2524041"/>
            <a:chOff x="2133601" y="1794933"/>
            <a:chExt cx="1463041" cy="252404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371A00-27EF-4B82-9343-F993CC5030BA}"/>
                </a:ext>
              </a:extLst>
            </p:cNvPr>
            <p:cNvGrpSpPr/>
            <p:nvPr/>
          </p:nvGrpSpPr>
          <p:grpSpPr>
            <a:xfrm>
              <a:off x="2133601" y="1794933"/>
              <a:ext cx="1463041" cy="2524041"/>
              <a:chOff x="2133601" y="1794933"/>
              <a:chExt cx="1463041" cy="252404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CF82C40-31B1-43C0-B4A3-54AE1278CA89}"/>
                  </a:ext>
                </a:extLst>
              </p:cNvPr>
              <p:cNvSpPr/>
              <p:nvPr/>
            </p:nvSpPr>
            <p:spPr>
              <a:xfrm>
                <a:off x="2270761" y="1979821"/>
                <a:ext cx="1188720" cy="1188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01</a:t>
                </a: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4DDE87A-1BF2-4A79-A3F7-CD8E4FD6A672}"/>
                  </a:ext>
                </a:extLst>
              </p:cNvPr>
              <p:cNvSpPr/>
              <p:nvPr/>
            </p:nvSpPr>
            <p:spPr>
              <a:xfrm>
                <a:off x="2133601" y="1794933"/>
                <a:ext cx="1463041" cy="2524041"/>
              </a:xfrm>
              <a:custGeom>
                <a:avLst/>
                <a:gdLst>
                  <a:gd name="connsiteX0" fmla="*/ 731520 w 1463041"/>
                  <a:gd name="connsiteY0" fmla="*/ 184888 h 2524041"/>
                  <a:gd name="connsiteX1" fmla="*/ 137160 w 1463041"/>
                  <a:gd name="connsiteY1" fmla="*/ 779248 h 2524041"/>
                  <a:gd name="connsiteX2" fmla="*/ 731520 w 1463041"/>
                  <a:gd name="connsiteY2" fmla="*/ 1373608 h 2524041"/>
                  <a:gd name="connsiteX3" fmla="*/ 1325880 w 1463041"/>
                  <a:gd name="connsiteY3" fmla="*/ 779248 h 2524041"/>
                  <a:gd name="connsiteX4" fmla="*/ 731520 w 1463041"/>
                  <a:gd name="connsiteY4" fmla="*/ 184888 h 2524041"/>
                  <a:gd name="connsiteX5" fmla="*/ 731520 w 1463041"/>
                  <a:gd name="connsiteY5" fmla="*/ 0 h 2524041"/>
                  <a:gd name="connsiteX6" fmla="*/ 1459263 w 1463041"/>
                  <a:gd name="connsiteY6" fmla="*/ 656727 h 2524041"/>
                  <a:gd name="connsiteX7" fmla="*/ 1461669 w 1463041"/>
                  <a:gd name="connsiteY7" fmla="*/ 704371 h 2524041"/>
                  <a:gd name="connsiteX8" fmla="*/ 1463041 w 1463041"/>
                  <a:gd name="connsiteY8" fmla="*/ 717980 h 2524041"/>
                  <a:gd name="connsiteX9" fmla="*/ 1463041 w 1463041"/>
                  <a:gd name="connsiteY9" fmla="*/ 1833312 h 2524041"/>
                  <a:gd name="connsiteX10" fmla="*/ 1459670 w 1463041"/>
                  <a:gd name="connsiteY10" fmla="*/ 1866752 h 2524041"/>
                  <a:gd name="connsiteX11" fmla="*/ 1459263 w 1463041"/>
                  <a:gd name="connsiteY11" fmla="*/ 1874807 h 2524041"/>
                  <a:gd name="connsiteX12" fmla="*/ 869999 w 1463041"/>
                  <a:gd name="connsiteY12" fmla="*/ 2518444 h 2524041"/>
                  <a:gd name="connsiteX13" fmla="*/ 810788 w 1463041"/>
                  <a:gd name="connsiteY13" fmla="*/ 2524041 h 2524041"/>
                  <a:gd name="connsiteX14" fmla="*/ 810788 w 1463041"/>
                  <a:gd name="connsiteY14" fmla="*/ 2414320 h 2524041"/>
                  <a:gd name="connsiteX15" fmla="*/ 810639 w 1463041"/>
                  <a:gd name="connsiteY15" fmla="*/ 2412846 h 2524041"/>
                  <a:gd name="connsiteX16" fmla="*/ 810379 w 1463041"/>
                  <a:gd name="connsiteY16" fmla="*/ 2407683 h 2524041"/>
                  <a:gd name="connsiteX17" fmla="*/ 731520 w 1463041"/>
                  <a:gd name="connsiteY17" fmla="*/ 2336519 h 2524041"/>
                  <a:gd name="connsiteX18" fmla="*/ 652660 w 1463041"/>
                  <a:gd name="connsiteY18" fmla="*/ 2407683 h 2524041"/>
                  <a:gd name="connsiteX19" fmla="*/ 652399 w 1463041"/>
                  <a:gd name="connsiteY19" fmla="*/ 2412850 h 2524041"/>
                  <a:gd name="connsiteX20" fmla="*/ 652251 w 1463041"/>
                  <a:gd name="connsiteY20" fmla="*/ 2414320 h 2524041"/>
                  <a:gd name="connsiteX21" fmla="*/ 652251 w 1463041"/>
                  <a:gd name="connsiteY21" fmla="*/ 2415785 h 2524041"/>
                  <a:gd name="connsiteX22" fmla="*/ 652251 w 1463041"/>
                  <a:gd name="connsiteY22" fmla="*/ 2415788 h 2524041"/>
                  <a:gd name="connsiteX23" fmla="*/ 652251 w 1463041"/>
                  <a:gd name="connsiteY23" fmla="*/ 2415790 h 2524041"/>
                  <a:gd name="connsiteX24" fmla="*/ 652251 w 1463041"/>
                  <a:gd name="connsiteY24" fmla="*/ 2524041 h 2524041"/>
                  <a:gd name="connsiteX25" fmla="*/ 593042 w 1463041"/>
                  <a:gd name="connsiteY25" fmla="*/ 2518444 h 2524041"/>
                  <a:gd name="connsiteX26" fmla="*/ 3777 w 1463041"/>
                  <a:gd name="connsiteY26" fmla="*/ 1874807 h 2524041"/>
                  <a:gd name="connsiteX27" fmla="*/ 3368 w 1463041"/>
                  <a:gd name="connsiteY27" fmla="*/ 1866712 h 2524041"/>
                  <a:gd name="connsiteX28" fmla="*/ 1 w 1463041"/>
                  <a:gd name="connsiteY28" fmla="*/ 1833312 h 2524041"/>
                  <a:gd name="connsiteX29" fmla="*/ 1 w 1463041"/>
                  <a:gd name="connsiteY29" fmla="*/ 1800033 h 2524041"/>
                  <a:gd name="connsiteX30" fmla="*/ 0 w 1463041"/>
                  <a:gd name="connsiteY30" fmla="*/ 1800013 h 2524041"/>
                  <a:gd name="connsiteX31" fmla="*/ 1 w 1463041"/>
                  <a:gd name="connsiteY31" fmla="*/ 1799993 h 2524041"/>
                  <a:gd name="connsiteX32" fmla="*/ 1 w 1463041"/>
                  <a:gd name="connsiteY32" fmla="*/ 731540 h 2524041"/>
                  <a:gd name="connsiteX33" fmla="*/ 0 w 1463041"/>
                  <a:gd name="connsiteY33" fmla="*/ 731520 h 2524041"/>
                  <a:gd name="connsiteX34" fmla="*/ 1 w 1463041"/>
                  <a:gd name="connsiteY34" fmla="*/ 731500 h 2524041"/>
                  <a:gd name="connsiteX35" fmla="*/ 1 w 1463041"/>
                  <a:gd name="connsiteY35" fmla="*/ 717980 h 2524041"/>
                  <a:gd name="connsiteX36" fmla="*/ 1369 w 1463041"/>
                  <a:gd name="connsiteY36" fmla="*/ 704411 h 2524041"/>
                  <a:gd name="connsiteX37" fmla="*/ 3777 w 1463041"/>
                  <a:gd name="connsiteY37" fmla="*/ 656727 h 2524041"/>
                  <a:gd name="connsiteX38" fmla="*/ 731520 w 1463041"/>
                  <a:gd name="connsiteY38" fmla="*/ 0 h 25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63041" h="2524041">
                    <a:moveTo>
                      <a:pt x="731520" y="184888"/>
                    </a:moveTo>
                    <a:cubicBezTo>
                      <a:pt x="403264" y="184888"/>
                      <a:pt x="137160" y="450992"/>
                      <a:pt x="137160" y="779248"/>
                    </a:cubicBezTo>
                    <a:cubicBezTo>
                      <a:pt x="137160" y="1107504"/>
                      <a:pt x="403264" y="1373608"/>
                      <a:pt x="731520" y="1373608"/>
                    </a:cubicBezTo>
                    <a:cubicBezTo>
                      <a:pt x="1059776" y="1373608"/>
                      <a:pt x="1325880" y="1107504"/>
                      <a:pt x="1325880" y="779248"/>
                    </a:cubicBezTo>
                    <a:cubicBezTo>
                      <a:pt x="1325880" y="450992"/>
                      <a:pt x="1059776" y="184888"/>
                      <a:pt x="731520" y="184888"/>
                    </a:cubicBezTo>
                    <a:close/>
                    <a:moveTo>
                      <a:pt x="731520" y="0"/>
                    </a:moveTo>
                    <a:cubicBezTo>
                      <a:pt x="1110277" y="0"/>
                      <a:pt x="1421802" y="287853"/>
                      <a:pt x="1459263" y="656727"/>
                    </a:cubicBezTo>
                    <a:lnTo>
                      <a:pt x="1461669" y="704371"/>
                    </a:lnTo>
                    <a:lnTo>
                      <a:pt x="1463041" y="717980"/>
                    </a:lnTo>
                    <a:lnTo>
                      <a:pt x="1463041" y="1833312"/>
                    </a:lnTo>
                    <a:lnTo>
                      <a:pt x="1459670" y="1866752"/>
                    </a:lnTo>
                    <a:lnTo>
                      <a:pt x="1459263" y="1874807"/>
                    </a:lnTo>
                    <a:cubicBezTo>
                      <a:pt x="1426485" y="2197571"/>
                      <a:pt x="1183876" y="2458304"/>
                      <a:pt x="869999" y="2518444"/>
                    </a:cubicBezTo>
                    <a:lnTo>
                      <a:pt x="810788" y="2524041"/>
                    </a:lnTo>
                    <a:lnTo>
                      <a:pt x="810788" y="2414320"/>
                    </a:lnTo>
                    <a:lnTo>
                      <a:pt x="810639" y="2412846"/>
                    </a:lnTo>
                    <a:lnTo>
                      <a:pt x="810379" y="2407683"/>
                    </a:lnTo>
                    <a:cubicBezTo>
                      <a:pt x="806319" y="2367711"/>
                      <a:pt x="772562" y="2336519"/>
                      <a:pt x="731520" y="2336519"/>
                    </a:cubicBezTo>
                    <a:cubicBezTo>
                      <a:pt x="690477" y="2336519"/>
                      <a:pt x="656720" y="2367711"/>
                      <a:pt x="652660" y="2407683"/>
                    </a:cubicBezTo>
                    <a:lnTo>
                      <a:pt x="652399" y="2412850"/>
                    </a:lnTo>
                    <a:lnTo>
                      <a:pt x="652251" y="2414320"/>
                    </a:lnTo>
                    <a:lnTo>
                      <a:pt x="652251" y="2415785"/>
                    </a:lnTo>
                    <a:lnTo>
                      <a:pt x="652251" y="2415788"/>
                    </a:lnTo>
                    <a:lnTo>
                      <a:pt x="652251" y="2415790"/>
                    </a:lnTo>
                    <a:lnTo>
                      <a:pt x="652251" y="2524041"/>
                    </a:lnTo>
                    <a:lnTo>
                      <a:pt x="593042" y="2518444"/>
                    </a:lnTo>
                    <a:cubicBezTo>
                      <a:pt x="279165" y="2458304"/>
                      <a:pt x="36556" y="2197571"/>
                      <a:pt x="3777" y="1874807"/>
                    </a:cubicBezTo>
                    <a:lnTo>
                      <a:pt x="3368" y="1866712"/>
                    </a:lnTo>
                    <a:lnTo>
                      <a:pt x="1" y="1833312"/>
                    </a:lnTo>
                    <a:lnTo>
                      <a:pt x="1" y="1800033"/>
                    </a:lnTo>
                    <a:lnTo>
                      <a:pt x="0" y="1800013"/>
                    </a:lnTo>
                    <a:lnTo>
                      <a:pt x="1" y="1799993"/>
                    </a:lnTo>
                    <a:lnTo>
                      <a:pt x="1" y="731540"/>
                    </a:lnTo>
                    <a:lnTo>
                      <a:pt x="0" y="731520"/>
                    </a:lnTo>
                    <a:lnTo>
                      <a:pt x="1" y="731500"/>
                    </a:lnTo>
                    <a:lnTo>
                      <a:pt x="1" y="717980"/>
                    </a:lnTo>
                    <a:lnTo>
                      <a:pt x="1369" y="704411"/>
                    </a:lnTo>
                    <a:lnTo>
                      <a:pt x="3777" y="656727"/>
                    </a:lnTo>
                    <a:cubicBezTo>
                      <a:pt x="41238" y="287853"/>
                      <a:pt x="352764" y="0"/>
                      <a:pt x="731520" y="0"/>
                    </a:cubicBezTo>
                    <a:close/>
                  </a:path>
                </a:pathLst>
              </a:custGeom>
              <a:solidFill>
                <a:srgbClr val="FE4A1E"/>
              </a:solidFill>
              <a:ln w="6350">
                <a:solidFill>
                  <a:schemeClr val="bg1">
                    <a:alpha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A0057A2C-ED85-4432-B384-44A646884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765" y="3257146"/>
              <a:ext cx="101671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AWS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DeepRacer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 Model</a:t>
              </a:r>
            </a:p>
          </p:txBody>
        </p:sp>
      </p:grpSp>
      <p:sp>
        <p:nvSpPr>
          <p:cNvPr id="19" name="Freeform 11">
            <a:extLst>
              <a:ext uri="{FF2B5EF4-FFF2-40B4-BE49-F238E27FC236}">
                <a16:creationId xmlns:a16="http://schemas.microsoft.com/office/drawing/2014/main" id="{1A784110-285C-4CBB-874D-010EDC9A9787}"/>
              </a:ext>
            </a:extLst>
          </p:cNvPr>
          <p:cNvSpPr>
            <a:spLocks noChangeAspect="1"/>
          </p:cNvSpPr>
          <p:nvPr/>
        </p:nvSpPr>
        <p:spPr>
          <a:xfrm rot="5400000">
            <a:off x="7122984" y="2891893"/>
            <a:ext cx="365760" cy="330123"/>
          </a:xfrm>
          <a:custGeom>
            <a:avLst/>
            <a:gdLst>
              <a:gd name="connsiteX0" fmla="*/ 452401 w 452402"/>
              <a:gd name="connsiteY0" fmla="*/ 315511 h 524588"/>
              <a:gd name="connsiteX1" fmla="*/ 219310 w 452402"/>
              <a:gd name="connsiteY1" fmla="*/ 79226 h 524588"/>
              <a:gd name="connsiteX2" fmla="*/ 0 w 452402"/>
              <a:gd name="connsiteY2" fmla="*/ 301541 h 524588"/>
              <a:gd name="connsiteX3" fmla="*/ 0 w 452402"/>
              <a:gd name="connsiteY3" fmla="*/ 222315 h 524588"/>
              <a:gd name="connsiteX4" fmla="*/ 219310 w 452402"/>
              <a:gd name="connsiteY4" fmla="*/ 0 h 524588"/>
              <a:gd name="connsiteX5" fmla="*/ 452401 w 452402"/>
              <a:gd name="connsiteY5" fmla="*/ 236285 h 524588"/>
              <a:gd name="connsiteX6" fmla="*/ 452402 w 452402"/>
              <a:gd name="connsiteY6" fmla="*/ 524588 h 524588"/>
              <a:gd name="connsiteX7" fmla="*/ 219311 w 452402"/>
              <a:gd name="connsiteY7" fmla="*/ 288303 h 524588"/>
              <a:gd name="connsiteX8" fmla="*/ 1 w 452402"/>
              <a:gd name="connsiteY8" fmla="*/ 510618 h 524588"/>
              <a:gd name="connsiteX9" fmla="*/ 1 w 452402"/>
              <a:gd name="connsiteY9" fmla="*/ 431391 h 524588"/>
              <a:gd name="connsiteX10" fmla="*/ 219311 w 452402"/>
              <a:gd name="connsiteY10" fmla="*/ 209076 h 524588"/>
              <a:gd name="connsiteX11" fmla="*/ 452402 w 452402"/>
              <a:gd name="connsiteY11" fmla="*/ 445361 h 52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2402" h="524588">
                <a:moveTo>
                  <a:pt x="452401" y="315511"/>
                </a:moveTo>
                <a:lnTo>
                  <a:pt x="219310" y="79226"/>
                </a:lnTo>
                <a:lnTo>
                  <a:pt x="0" y="301541"/>
                </a:lnTo>
                <a:lnTo>
                  <a:pt x="0" y="222315"/>
                </a:lnTo>
                <a:lnTo>
                  <a:pt x="219310" y="0"/>
                </a:lnTo>
                <a:lnTo>
                  <a:pt x="452401" y="236285"/>
                </a:lnTo>
                <a:close/>
                <a:moveTo>
                  <a:pt x="452402" y="524588"/>
                </a:moveTo>
                <a:lnTo>
                  <a:pt x="219311" y="288303"/>
                </a:lnTo>
                <a:lnTo>
                  <a:pt x="1" y="510618"/>
                </a:lnTo>
                <a:lnTo>
                  <a:pt x="1" y="431391"/>
                </a:lnTo>
                <a:lnTo>
                  <a:pt x="219311" y="209076"/>
                </a:lnTo>
                <a:lnTo>
                  <a:pt x="452402" y="445361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 w="6350">
            <a:solidFill>
              <a:schemeClr val="bg1">
                <a:alpha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E6E187-F678-4E21-AFF4-E727BF867A37}"/>
              </a:ext>
            </a:extLst>
          </p:cNvPr>
          <p:cNvSpPr/>
          <p:nvPr/>
        </p:nvSpPr>
        <p:spPr>
          <a:xfrm>
            <a:off x="8405207" y="3985951"/>
            <a:ext cx="182880" cy="666045"/>
          </a:xfrm>
          <a:prstGeom prst="downArrow">
            <a:avLst/>
          </a:prstGeom>
          <a:solidFill>
            <a:srgbClr val="5C9AD3"/>
          </a:solidFill>
          <a:ln w="6350">
            <a:solidFill>
              <a:schemeClr val="bg1">
                <a:alpha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D975EFF5-DE95-430A-9A7E-ACB891525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050" y="4773019"/>
            <a:ext cx="2236619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C9AD3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SUBMIT YOUR CAR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Players submit their  model specs and performance into a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DynamoDB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table through a CLI that pulls from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DeepRacer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log files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4DF6A9-8F7F-4223-A4FC-BB9DC78022FF}"/>
              </a:ext>
            </a:extLst>
          </p:cNvPr>
          <p:cNvGrpSpPr/>
          <p:nvPr/>
        </p:nvGrpSpPr>
        <p:grpSpPr>
          <a:xfrm>
            <a:off x="7761840" y="1794933"/>
            <a:ext cx="1463041" cy="2524041"/>
            <a:chOff x="2133601" y="1794933"/>
            <a:chExt cx="1463041" cy="25240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2BEA97-84A1-4924-BFE4-52CA83074958}"/>
                </a:ext>
              </a:extLst>
            </p:cNvPr>
            <p:cNvGrpSpPr/>
            <p:nvPr/>
          </p:nvGrpSpPr>
          <p:grpSpPr>
            <a:xfrm>
              <a:off x="2133601" y="1794933"/>
              <a:ext cx="1463041" cy="2524041"/>
              <a:chOff x="2133601" y="1794933"/>
              <a:chExt cx="1463041" cy="252404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69216CB-16A6-4B18-A88D-774953FA2695}"/>
                  </a:ext>
                </a:extLst>
              </p:cNvPr>
              <p:cNvSpPr/>
              <p:nvPr/>
            </p:nvSpPr>
            <p:spPr>
              <a:xfrm>
                <a:off x="2270761" y="1979821"/>
                <a:ext cx="1188720" cy="1188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02</a:t>
                </a: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F11F0EA-54CE-4668-902F-73155685AA60}"/>
                  </a:ext>
                </a:extLst>
              </p:cNvPr>
              <p:cNvSpPr/>
              <p:nvPr/>
            </p:nvSpPr>
            <p:spPr>
              <a:xfrm>
                <a:off x="2133601" y="1794933"/>
                <a:ext cx="1463041" cy="2524041"/>
              </a:xfrm>
              <a:custGeom>
                <a:avLst/>
                <a:gdLst>
                  <a:gd name="connsiteX0" fmla="*/ 731520 w 1463041"/>
                  <a:gd name="connsiteY0" fmla="*/ 184888 h 2524041"/>
                  <a:gd name="connsiteX1" fmla="*/ 137160 w 1463041"/>
                  <a:gd name="connsiteY1" fmla="*/ 779248 h 2524041"/>
                  <a:gd name="connsiteX2" fmla="*/ 731520 w 1463041"/>
                  <a:gd name="connsiteY2" fmla="*/ 1373608 h 2524041"/>
                  <a:gd name="connsiteX3" fmla="*/ 1325880 w 1463041"/>
                  <a:gd name="connsiteY3" fmla="*/ 779248 h 2524041"/>
                  <a:gd name="connsiteX4" fmla="*/ 731520 w 1463041"/>
                  <a:gd name="connsiteY4" fmla="*/ 184888 h 2524041"/>
                  <a:gd name="connsiteX5" fmla="*/ 731520 w 1463041"/>
                  <a:gd name="connsiteY5" fmla="*/ 0 h 2524041"/>
                  <a:gd name="connsiteX6" fmla="*/ 1459263 w 1463041"/>
                  <a:gd name="connsiteY6" fmla="*/ 656727 h 2524041"/>
                  <a:gd name="connsiteX7" fmla="*/ 1461669 w 1463041"/>
                  <a:gd name="connsiteY7" fmla="*/ 704371 h 2524041"/>
                  <a:gd name="connsiteX8" fmla="*/ 1463041 w 1463041"/>
                  <a:gd name="connsiteY8" fmla="*/ 717980 h 2524041"/>
                  <a:gd name="connsiteX9" fmla="*/ 1463041 w 1463041"/>
                  <a:gd name="connsiteY9" fmla="*/ 1833312 h 2524041"/>
                  <a:gd name="connsiteX10" fmla="*/ 1459670 w 1463041"/>
                  <a:gd name="connsiteY10" fmla="*/ 1866752 h 2524041"/>
                  <a:gd name="connsiteX11" fmla="*/ 1459263 w 1463041"/>
                  <a:gd name="connsiteY11" fmla="*/ 1874807 h 2524041"/>
                  <a:gd name="connsiteX12" fmla="*/ 869999 w 1463041"/>
                  <a:gd name="connsiteY12" fmla="*/ 2518444 h 2524041"/>
                  <a:gd name="connsiteX13" fmla="*/ 810788 w 1463041"/>
                  <a:gd name="connsiteY13" fmla="*/ 2524041 h 2524041"/>
                  <a:gd name="connsiteX14" fmla="*/ 810788 w 1463041"/>
                  <a:gd name="connsiteY14" fmla="*/ 2414320 h 2524041"/>
                  <a:gd name="connsiteX15" fmla="*/ 810639 w 1463041"/>
                  <a:gd name="connsiteY15" fmla="*/ 2412846 h 2524041"/>
                  <a:gd name="connsiteX16" fmla="*/ 810379 w 1463041"/>
                  <a:gd name="connsiteY16" fmla="*/ 2407683 h 2524041"/>
                  <a:gd name="connsiteX17" fmla="*/ 731520 w 1463041"/>
                  <a:gd name="connsiteY17" fmla="*/ 2336519 h 2524041"/>
                  <a:gd name="connsiteX18" fmla="*/ 652660 w 1463041"/>
                  <a:gd name="connsiteY18" fmla="*/ 2407683 h 2524041"/>
                  <a:gd name="connsiteX19" fmla="*/ 652399 w 1463041"/>
                  <a:gd name="connsiteY19" fmla="*/ 2412850 h 2524041"/>
                  <a:gd name="connsiteX20" fmla="*/ 652251 w 1463041"/>
                  <a:gd name="connsiteY20" fmla="*/ 2414320 h 2524041"/>
                  <a:gd name="connsiteX21" fmla="*/ 652251 w 1463041"/>
                  <a:gd name="connsiteY21" fmla="*/ 2415785 h 2524041"/>
                  <a:gd name="connsiteX22" fmla="*/ 652251 w 1463041"/>
                  <a:gd name="connsiteY22" fmla="*/ 2415788 h 2524041"/>
                  <a:gd name="connsiteX23" fmla="*/ 652251 w 1463041"/>
                  <a:gd name="connsiteY23" fmla="*/ 2415790 h 2524041"/>
                  <a:gd name="connsiteX24" fmla="*/ 652251 w 1463041"/>
                  <a:gd name="connsiteY24" fmla="*/ 2524041 h 2524041"/>
                  <a:gd name="connsiteX25" fmla="*/ 593042 w 1463041"/>
                  <a:gd name="connsiteY25" fmla="*/ 2518444 h 2524041"/>
                  <a:gd name="connsiteX26" fmla="*/ 3777 w 1463041"/>
                  <a:gd name="connsiteY26" fmla="*/ 1874807 h 2524041"/>
                  <a:gd name="connsiteX27" fmla="*/ 3368 w 1463041"/>
                  <a:gd name="connsiteY27" fmla="*/ 1866712 h 2524041"/>
                  <a:gd name="connsiteX28" fmla="*/ 1 w 1463041"/>
                  <a:gd name="connsiteY28" fmla="*/ 1833312 h 2524041"/>
                  <a:gd name="connsiteX29" fmla="*/ 1 w 1463041"/>
                  <a:gd name="connsiteY29" fmla="*/ 1800033 h 2524041"/>
                  <a:gd name="connsiteX30" fmla="*/ 0 w 1463041"/>
                  <a:gd name="connsiteY30" fmla="*/ 1800013 h 2524041"/>
                  <a:gd name="connsiteX31" fmla="*/ 1 w 1463041"/>
                  <a:gd name="connsiteY31" fmla="*/ 1799993 h 2524041"/>
                  <a:gd name="connsiteX32" fmla="*/ 1 w 1463041"/>
                  <a:gd name="connsiteY32" fmla="*/ 731540 h 2524041"/>
                  <a:gd name="connsiteX33" fmla="*/ 0 w 1463041"/>
                  <a:gd name="connsiteY33" fmla="*/ 731520 h 2524041"/>
                  <a:gd name="connsiteX34" fmla="*/ 1 w 1463041"/>
                  <a:gd name="connsiteY34" fmla="*/ 731500 h 2524041"/>
                  <a:gd name="connsiteX35" fmla="*/ 1 w 1463041"/>
                  <a:gd name="connsiteY35" fmla="*/ 717980 h 2524041"/>
                  <a:gd name="connsiteX36" fmla="*/ 1369 w 1463041"/>
                  <a:gd name="connsiteY36" fmla="*/ 704411 h 2524041"/>
                  <a:gd name="connsiteX37" fmla="*/ 3777 w 1463041"/>
                  <a:gd name="connsiteY37" fmla="*/ 656727 h 2524041"/>
                  <a:gd name="connsiteX38" fmla="*/ 731520 w 1463041"/>
                  <a:gd name="connsiteY38" fmla="*/ 0 h 25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63041" h="2524041">
                    <a:moveTo>
                      <a:pt x="731520" y="184888"/>
                    </a:moveTo>
                    <a:cubicBezTo>
                      <a:pt x="403264" y="184888"/>
                      <a:pt x="137160" y="450992"/>
                      <a:pt x="137160" y="779248"/>
                    </a:cubicBezTo>
                    <a:cubicBezTo>
                      <a:pt x="137160" y="1107504"/>
                      <a:pt x="403264" y="1373608"/>
                      <a:pt x="731520" y="1373608"/>
                    </a:cubicBezTo>
                    <a:cubicBezTo>
                      <a:pt x="1059776" y="1373608"/>
                      <a:pt x="1325880" y="1107504"/>
                      <a:pt x="1325880" y="779248"/>
                    </a:cubicBezTo>
                    <a:cubicBezTo>
                      <a:pt x="1325880" y="450992"/>
                      <a:pt x="1059776" y="184888"/>
                      <a:pt x="731520" y="184888"/>
                    </a:cubicBezTo>
                    <a:close/>
                    <a:moveTo>
                      <a:pt x="731520" y="0"/>
                    </a:moveTo>
                    <a:cubicBezTo>
                      <a:pt x="1110277" y="0"/>
                      <a:pt x="1421802" y="287853"/>
                      <a:pt x="1459263" y="656727"/>
                    </a:cubicBezTo>
                    <a:lnTo>
                      <a:pt x="1461669" y="704371"/>
                    </a:lnTo>
                    <a:lnTo>
                      <a:pt x="1463041" y="717980"/>
                    </a:lnTo>
                    <a:lnTo>
                      <a:pt x="1463041" y="1833312"/>
                    </a:lnTo>
                    <a:lnTo>
                      <a:pt x="1459670" y="1866752"/>
                    </a:lnTo>
                    <a:lnTo>
                      <a:pt x="1459263" y="1874807"/>
                    </a:lnTo>
                    <a:cubicBezTo>
                      <a:pt x="1426485" y="2197571"/>
                      <a:pt x="1183876" y="2458304"/>
                      <a:pt x="869999" y="2518444"/>
                    </a:cubicBezTo>
                    <a:lnTo>
                      <a:pt x="810788" y="2524041"/>
                    </a:lnTo>
                    <a:lnTo>
                      <a:pt x="810788" y="2414320"/>
                    </a:lnTo>
                    <a:lnTo>
                      <a:pt x="810639" y="2412846"/>
                    </a:lnTo>
                    <a:lnTo>
                      <a:pt x="810379" y="2407683"/>
                    </a:lnTo>
                    <a:cubicBezTo>
                      <a:pt x="806319" y="2367711"/>
                      <a:pt x="772562" y="2336519"/>
                      <a:pt x="731520" y="2336519"/>
                    </a:cubicBezTo>
                    <a:cubicBezTo>
                      <a:pt x="690477" y="2336519"/>
                      <a:pt x="656720" y="2367711"/>
                      <a:pt x="652660" y="2407683"/>
                    </a:cubicBezTo>
                    <a:lnTo>
                      <a:pt x="652399" y="2412850"/>
                    </a:lnTo>
                    <a:lnTo>
                      <a:pt x="652251" y="2414320"/>
                    </a:lnTo>
                    <a:lnTo>
                      <a:pt x="652251" y="2415785"/>
                    </a:lnTo>
                    <a:lnTo>
                      <a:pt x="652251" y="2415788"/>
                    </a:lnTo>
                    <a:lnTo>
                      <a:pt x="652251" y="2415790"/>
                    </a:lnTo>
                    <a:lnTo>
                      <a:pt x="652251" y="2524041"/>
                    </a:lnTo>
                    <a:lnTo>
                      <a:pt x="593042" y="2518444"/>
                    </a:lnTo>
                    <a:cubicBezTo>
                      <a:pt x="279165" y="2458304"/>
                      <a:pt x="36556" y="2197571"/>
                      <a:pt x="3777" y="1874807"/>
                    </a:cubicBezTo>
                    <a:lnTo>
                      <a:pt x="3368" y="1866712"/>
                    </a:lnTo>
                    <a:lnTo>
                      <a:pt x="1" y="1833312"/>
                    </a:lnTo>
                    <a:lnTo>
                      <a:pt x="1" y="1800033"/>
                    </a:lnTo>
                    <a:lnTo>
                      <a:pt x="0" y="1800013"/>
                    </a:lnTo>
                    <a:lnTo>
                      <a:pt x="1" y="1799993"/>
                    </a:lnTo>
                    <a:lnTo>
                      <a:pt x="1" y="731540"/>
                    </a:lnTo>
                    <a:lnTo>
                      <a:pt x="0" y="731520"/>
                    </a:lnTo>
                    <a:lnTo>
                      <a:pt x="1" y="731500"/>
                    </a:lnTo>
                    <a:lnTo>
                      <a:pt x="1" y="717980"/>
                    </a:lnTo>
                    <a:lnTo>
                      <a:pt x="1369" y="704411"/>
                    </a:lnTo>
                    <a:lnTo>
                      <a:pt x="3777" y="656727"/>
                    </a:lnTo>
                    <a:cubicBezTo>
                      <a:pt x="41238" y="287853"/>
                      <a:pt x="352764" y="0"/>
                      <a:pt x="731520" y="0"/>
                    </a:cubicBezTo>
                    <a:close/>
                  </a:path>
                </a:pathLst>
              </a:custGeom>
              <a:solidFill>
                <a:srgbClr val="5C9AD3"/>
              </a:solidFill>
              <a:ln w="6350">
                <a:solidFill>
                  <a:schemeClr val="bg1">
                    <a:alpha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D47F9DE0-1379-4E5F-96C9-ECCD6E229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765" y="3257146"/>
              <a:ext cx="101671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Submit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Model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Data</a:t>
              </a:r>
            </a:p>
          </p:txBody>
        </p:sp>
      </p:grpSp>
      <p:sp>
        <p:nvSpPr>
          <p:cNvPr id="28" name="Freeform 11">
            <a:extLst>
              <a:ext uri="{FF2B5EF4-FFF2-40B4-BE49-F238E27FC236}">
                <a16:creationId xmlns:a16="http://schemas.microsoft.com/office/drawing/2014/main" id="{0899CA7E-48C1-47CF-AC02-0AB031761978}"/>
              </a:ext>
            </a:extLst>
          </p:cNvPr>
          <p:cNvSpPr>
            <a:spLocks noChangeAspect="1"/>
          </p:cNvSpPr>
          <p:nvPr/>
        </p:nvSpPr>
        <p:spPr>
          <a:xfrm rot="5400000">
            <a:off x="9473944" y="2891893"/>
            <a:ext cx="365760" cy="330123"/>
          </a:xfrm>
          <a:custGeom>
            <a:avLst/>
            <a:gdLst>
              <a:gd name="connsiteX0" fmla="*/ 452401 w 452402"/>
              <a:gd name="connsiteY0" fmla="*/ 315511 h 524588"/>
              <a:gd name="connsiteX1" fmla="*/ 219310 w 452402"/>
              <a:gd name="connsiteY1" fmla="*/ 79226 h 524588"/>
              <a:gd name="connsiteX2" fmla="*/ 0 w 452402"/>
              <a:gd name="connsiteY2" fmla="*/ 301541 h 524588"/>
              <a:gd name="connsiteX3" fmla="*/ 0 w 452402"/>
              <a:gd name="connsiteY3" fmla="*/ 222315 h 524588"/>
              <a:gd name="connsiteX4" fmla="*/ 219310 w 452402"/>
              <a:gd name="connsiteY4" fmla="*/ 0 h 524588"/>
              <a:gd name="connsiteX5" fmla="*/ 452401 w 452402"/>
              <a:gd name="connsiteY5" fmla="*/ 236285 h 524588"/>
              <a:gd name="connsiteX6" fmla="*/ 452402 w 452402"/>
              <a:gd name="connsiteY6" fmla="*/ 524588 h 524588"/>
              <a:gd name="connsiteX7" fmla="*/ 219311 w 452402"/>
              <a:gd name="connsiteY7" fmla="*/ 288303 h 524588"/>
              <a:gd name="connsiteX8" fmla="*/ 1 w 452402"/>
              <a:gd name="connsiteY8" fmla="*/ 510618 h 524588"/>
              <a:gd name="connsiteX9" fmla="*/ 1 w 452402"/>
              <a:gd name="connsiteY9" fmla="*/ 431391 h 524588"/>
              <a:gd name="connsiteX10" fmla="*/ 219311 w 452402"/>
              <a:gd name="connsiteY10" fmla="*/ 209076 h 524588"/>
              <a:gd name="connsiteX11" fmla="*/ 452402 w 452402"/>
              <a:gd name="connsiteY11" fmla="*/ 445361 h 52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2402" h="524588">
                <a:moveTo>
                  <a:pt x="452401" y="315511"/>
                </a:moveTo>
                <a:lnTo>
                  <a:pt x="219310" y="79226"/>
                </a:lnTo>
                <a:lnTo>
                  <a:pt x="0" y="301541"/>
                </a:lnTo>
                <a:lnTo>
                  <a:pt x="0" y="222315"/>
                </a:lnTo>
                <a:lnTo>
                  <a:pt x="219310" y="0"/>
                </a:lnTo>
                <a:lnTo>
                  <a:pt x="452401" y="236285"/>
                </a:lnTo>
                <a:close/>
                <a:moveTo>
                  <a:pt x="452402" y="524588"/>
                </a:moveTo>
                <a:lnTo>
                  <a:pt x="219311" y="288303"/>
                </a:lnTo>
                <a:lnTo>
                  <a:pt x="1" y="510618"/>
                </a:lnTo>
                <a:lnTo>
                  <a:pt x="1" y="431391"/>
                </a:lnTo>
                <a:lnTo>
                  <a:pt x="219311" y="209076"/>
                </a:lnTo>
                <a:lnTo>
                  <a:pt x="452402" y="445361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 w="6350">
            <a:solidFill>
              <a:schemeClr val="bg1">
                <a:alpha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6598A44-4EBF-4740-8124-FE06330679DC}"/>
              </a:ext>
            </a:extLst>
          </p:cNvPr>
          <p:cNvSpPr/>
          <p:nvPr/>
        </p:nvSpPr>
        <p:spPr>
          <a:xfrm>
            <a:off x="10673505" y="3985951"/>
            <a:ext cx="182880" cy="666045"/>
          </a:xfrm>
          <a:prstGeom prst="downArrow">
            <a:avLst/>
          </a:prstGeom>
          <a:solidFill>
            <a:srgbClr val="44546B"/>
          </a:solidFill>
          <a:ln w="6350">
            <a:solidFill>
              <a:schemeClr val="bg1">
                <a:alpha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09A1C9A5-E581-4E27-B9DF-D75A00D88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3348" y="4773019"/>
            <a:ext cx="223661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COMPARE RACERS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Players access a collaborative leaderboard to see how their model stacks up against the competition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02DCD2-7F55-44BB-A470-FF2B0F1C84E3}"/>
              </a:ext>
            </a:extLst>
          </p:cNvPr>
          <p:cNvGrpSpPr/>
          <p:nvPr/>
        </p:nvGrpSpPr>
        <p:grpSpPr>
          <a:xfrm>
            <a:off x="10030138" y="1794933"/>
            <a:ext cx="1463041" cy="2524041"/>
            <a:chOff x="2133601" y="1794933"/>
            <a:chExt cx="1463041" cy="252404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69A476-959C-4847-9BC8-F0743FCE1221}"/>
                </a:ext>
              </a:extLst>
            </p:cNvPr>
            <p:cNvGrpSpPr/>
            <p:nvPr/>
          </p:nvGrpSpPr>
          <p:grpSpPr>
            <a:xfrm>
              <a:off x="2133601" y="1794933"/>
              <a:ext cx="1463041" cy="2524041"/>
              <a:chOff x="2133601" y="1794933"/>
              <a:chExt cx="1463041" cy="252404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9E4A4FF-9951-47DF-9392-452C11A5B749}"/>
                  </a:ext>
                </a:extLst>
              </p:cNvPr>
              <p:cNvSpPr/>
              <p:nvPr/>
            </p:nvSpPr>
            <p:spPr>
              <a:xfrm>
                <a:off x="2270761" y="1979821"/>
                <a:ext cx="1188720" cy="1188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03</a:t>
                </a: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B9F21E8-B7F9-444C-8338-E5FEEA5D2C4D}"/>
                  </a:ext>
                </a:extLst>
              </p:cNvPr>
              <p:cNvSpPr/>
              <p:nvPr/>
            </p:nvSpPr>
            <p:spPr>
              <a:xfrm>
                <a:off x="2133601" y="1794933"/>
                <a:ext cx="1463041" cy="2524041"/>
              </a:xfrm>
              <a:custGeom>
                <a:avLst/>
                <a:gdLst>
                  <a:gd name="connsiteX0" fmla="*/ 731520 w 1463041"/>
                  <a:gd name="connsiteY0" fmla="*/ 184888 h 2524041"/>
                  <a:gd name="connsiteX1" fmla="*/ 137160 w 1463041"/>
                  <a:gd name="connsiteY1" fmla="*/ 779248 h 2524041"/>
                  <a:gd name="connsiteX2" fmla="*/ 731520 w 1463041"/>
                  <a:gd name="connsiteY2" fmla="*/ 1373608 h 2524041"/>
                  <a:gd name="connsiteX3" fmla="*/ 1325880 w 1463041"/>
                  <a:gd name="connsiteY3" fmla="*/ 779248 h 2524041"/>
                  <a:gd name="connsiteX4" fmla="*/ 731520 w 1463041"/>
                  <a:gd name="connsiteY4" fmla="*/ 184888 h 2524041"/>
                  <a:gd name="connsiteX5" fmla="*/ 731520 w 1463041"/>
                  <a:gd name="connsiteY5" fmla="*/ 0 h 2524041"/>
                  <a:gd name="connsiteX6" fmla="*/ 1459263 w 1463041"/>
                  <a:gd name="connsiteY6" fmla="*/ 656727 h 2524041"/>
                  <a:gd name="connsiteX7" fmla="*/ 1461669 w 1463041"/>
                  <a:gd name="connsiteY7" fmla="*/ 704371 h 2524041"/>
                  <a:gd name="connsiteX8" fmla="*/ 1463041 w 1463041"/>
                  <a:gd name="connsiteY8" fmla="*/ 717980 h 2524041"/>
                  <a:gd name="connsiteX9" fmla="*/ 1463041 w 1463041"/>
                  <a:gd name="connsiteY9" fmla="*/ 1833312 h 2524041"/>
                  <a:gd name="connsiteX10" fmla="*/ 1459670 w 1463041"/>
                  <a:gd name="connsiteY10" fmla="*/ 1866752 h 2524041"/>
                  <a:gd name="connsiteX11" fmla="*/ 1459263 w 1463041"/>
                  <a:gd name="connsiteY11" fmla="*/ 1874807 h 2524041"/>
                  <a:gd name="connsiteX12" fmla="*/ 869999 w 1463041"/>
                  <a:gd name="connsiteY12" fmla="*/ 2518444 h 2524041"/>
                  <a:gd name="connsiteX13" fmla="*/ 810788 w 1463041"/>
                  <a:gd name="connsiteY13" fmla="*/ 2524041 h 2524041"/>
                  <a:gd name="connsiteX14" fmla="*/ 810788 w 1463041"/>
                  <a:gd name="connsiteY14" fmla="*/ 2414320 h 2524041"/>
                  <a:gd name="connsiteX15" fmla="*/ 810639 w 1463041"/>
                  <a:gd name="connsiteY15" fmla="*/ 2412846 h 2524041"/>
                  <a:gd name="connsiteX16" fmla="*/ 810379 w 1463041"/>
                  <a:gd name="connsiteY16" fmla="*/ 2407683 h 2524041"/>
                  <a:gd name="connsiteX17" fmla="*/ 731520 w 1463041"/>
                  <a:gd name="connsiteY17" fmla="*/ 2336519 h 2524041"/>
                  <a:gd name="connsiteX18" fmla="*/ 652660 w 1463041"/>
                  <a:gd name="connsiteY18" fmla="*/ 2407683 h 2524041"/>
                  <a:gd name="connsiteX19" fmla="*/ 652399 w 1463041"/>
                  <a:gd name="connsiteY19" fmla="*/ 2412850 h 2524041"/>
                  <a:gd name="connsiteX20" fmla="*/ 652251 w 1463041"/>
                  <a:gd name="connsiteY20" fmla="*/ 2414320 h 2524041"/>
                  <a:gd name="connsiteX21" fmla="*/ 652251 w 1463041"/>
                  <a:gd name="connsiteY21" fmla="*/ 2415785 h 2524041"/>
                  <a:gd name="connsiteX22" fmla="*/ 652251 w 1463041"/>
                  <a:gd name="connsiteY22" fmla="*/ 2415788 h 2524041"/>
                  <a:gd name="connsiteX23" fmla="*/ 652251 w 1463041"/>
                  <a:gd name="connsiteY23" fmla="*/ 2415790 h 2524041"/>
                  <a:gd name="connsiteX24" fmla="*/ 652251 w 1463041"/>
                  <a:gd name="connsiteY24" fmla="*/ 2524041 h 2524041"/>
                  <a:gd name="connsiteX25" fmla="*/ 593042 w 1463041"/>
                  <a:gd name="connsiteY25" fmla="*/ 2518444 h 2524041"/>
                  <a:gd name="connsiteX26" fmla="*/ 3777 w 1463041"/>
                  <a:gd name="connsiteY26" fmla="*/ 1874807 h 2524041"/>
                  <a:gd name="connsiteX27" fmla="*/ 3368 w 1463041"/>
                  <a:gd name="connsiteY27" fmla="*/ 1866712 h 2524041"/>
                  <a:gd name="connsiteX28" fmla="*/ 1 w 1463041"/>
                  <a:gd name="connsiteY28" fmla="*/ 1833312 h 2524041"/>
                  <a:gd name="connsiteX29" fmla="*/ 1 w 1463041"/>
                  <a:gd name="connsiteY29" fmla="*/ 1800033 h 2524041"/>
                  <a:gd name="connsiteX30" fmla="*/ 0 w 1463041"/>
                  <a:gd name="connsiteY30" fmla="*/ 1800013 h 2524041"/>
                  <a:gd name="connsiteX31" fmla="*/ 1 w 1463041"/>
                  <a:gd name="connsiteY31" fmla="*/ 1799993 h 2524041"/>
                  <a:gd name="connsiteX32" fmla="*/ 1 w 1463041"/>
                  <a:gd name="connsiteY32" fmla="*/ 731540 h 2524041"/>
                  <a:gd name="connsiteX33" fmla="*/ 0 w 1463041"/>
                  <a:gd name="connsiteY33" fmla="*/ 731520 h 2524041"/>
                  <a:gd name="connsiteX34" fmla="*/ 1 w 1463041"/>
                  <a:gd name="connsiteY34" fmla="*/ 731500 h 2524041"/>
                  <a:gd name="connsiteX35" fmla="*/ 1 w 1463041"/>
                  <a:gd name="connsiteY35" fmla="*/ 717980 h 2524041"/>
                  <a:gd name="connsiteX36" fmla="*/ 1369 w 1463041"/>
                  <a:gd name="connsiteY36" fmla="*/ 704411 h 2524041"/>
                  <a:gd name="connsiteX37" fmla="*/ 3777 w 1463041"/>
                  <a:gd name="connsiteY37" fmla="*/ 656727 h 2524041"/>
                  <a:gd name="connsiteX38" fmla="*/ 731520 w 1463041"/>
                  <a:gd name="connsiteY38" fmla="*/ 0 h 25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63041" h="2524041">
                    <a:moveTo>
                      <a:pt x="731520" y="184888"/>
                    </a:moveTo>
                    <a:cubicBezTo>
                      <a:pt x="403264" y="184888"/>
                      <a:pt x="137160" y="450992"/>
                      <a:pt x="137160" y="779248"/>
                    </a:cubicBezTo>
                    <a:cubicBezTo>
                      <a:pt x="137160" y="1107504"/>
                      <a:pt x="403264" y="1373608"/>
                      <a:pt x="731520" y="1373608"/>
                    </a:cubicBezTo>
                    <a:cubicBezTo>
                      <a:pt x="1059776" y="1373608"/>
                      <a:pt x="1325880" y="1107504"/>
                      <a:pt x="1325880" y="779248"/>
                    </a:cubicBezTo>
                    <a:cubicBezTo>
                      <a:pt x="1325880" y="450992"/>
                      <a:pt x="1059776" y="184888"/>
                      <a:pt x="731520" y="184888"/>
                    </a:cubicBezTo>
                    <a:close/>
                    <a:moveTo>
                      <a:pt x="731520" y="0"/>
                    </a:moveTo>
                    <a:cubicBezTo>
                      <a:pt x="1110277" y="0"/>
                      <a:pt x="1421802" y="287853"/>
                      <a:pt x="1459263" y="656727"/>
                    </a:cubicBezTo>
                    <a:lnTo>
                      <a:pt x="1461669" y="704371"/>
                    </a:lnTo>
                    <a:lnTo>
                      <a:pt x="1463041" y="717980"/>
                    </a:lnTo>
                    <a:lnTo>
                      <a:pt x="1463041" y="1833312"/>
                    </a:lnTo>
                    <a:lnTo>
                      <a:pt x="1459670" y="1866752"/>
                    </a:lnTo>
                    <a:lnTo>
                      <a:pt x="1459263" y="1874807"/>
                    </a:lnTo>
                    <a:cubicBezTo>
                      <a:pt x="1426485" y="2197571"/>
                      <a:pt x="1183876" y="2458304"/>
                      <a:pt x="869999" y="2518444"/>
                    </a:cubicBezTo>
                    <a:lnTo>
                      <a:pt x="810788" y="2524041"/>
                    </a:lnTo>
                    <a:lnTo>
                      <a:pt x="810788" y="2414320"/>
                    </a:lnTo>
                    <a:lnTo>
                      <a:pt x="810639" y="2412846"/>
                    </a:lnTo>
                    <a:lnTo>
                      <a:pt x="810379" y="2407683"/>
                    </a:lnTo>
                    <a:cubicBezTo>
                      <a:pt x="806319" y="2367711"/>
                      <a:pt x="772562" y="2336519"/>
                      <a:pt x="731520" y="2336519"/>
                    </a:cubicBezTo>
                    <a:cubicBezTo>
                      <a:pt x="690477" y="2336519"/>
                      <a:pt x="656720" y="2367711"/>
                      <a:pt x="652660" y="2407683"/>
                    </a:cubicBezTo>
                    <a:lnTo>
                      <a:pt x="652399" y="2412850"/>
                    </a:lnTo>
                    <a:lnTo>
                      <a:pt x="652251" y="2414320"/>
                    </a:lnTo>
                    <a:lnTo>
                      <a:pt x="652251" y="2415785"/>
                    </a:lnTo>
                    <a:lnTo>
                      <a:pt x="652251" y="2415788"/>
                    </a:lnTo>
                    <a:lnTo>
                      <a:pt x="652251" y="2415790"/>
                    </a:lnTo>
                    <a:lnTo>
                      <a:pt x="652251" y="2524041"/>
                    </a:lnTo>
                    <a:lnTo>
                      <a:pt x="593042" y="2518444"/>
                    </a:lnTo>
                    <a:cubicBezTo>
                      <a:pt x="279165" y="2458304"/>
                      <a:pt x="36556" y="2197571"/>
                      <a:pt x="3777" y="1874807"/>
                    </a:cubicBezTo>
                    <a:lnTo>
                      <a:pt x="3368" y="1866712"/>
                    </a:lnTo>
                    <a:lnTo>
                      <a:pt x="1" y="1833312"/>
                    </a:lnTo>
                    <a:lnTo>
                      <a:pt x="1" y="1800033"/>
                    </a:lnTo>
                    <a:lnTo>
                      <a:pt x="0" y="1800013"/>
                    </a:lnTo>
                    <a:lnTo>
                      <a:pt x="1" y="1799993"/>
                    </a:lnTo>
                    <a:lnTo>
                      <a:pt x="1" y="731540"/>
                    </a:lnTo>
                    <a:lnTo>
                      <a:pt x="0" y="731520"/>
                    </a:lnTo>
                    <a:lnTo>
                      <a:pt x="1" y="731500"/>
                    </a:lnTo>
                    <a:lnTo>
                      <a:pt x="1" y="717980"/>
                    </a:lnTo>
                    <a:lnTo>
                      <a:pt x="1369" y="704411"/>
                    </a:lnTo>
                    <a:lnTo>
                      <a:pt x="3777" y="656727"/>
                    </a:lnTo>
                    <a:cubicBezTo>
                      <a:pt x="41238" y="287853"/>
                      <a:pt x="352764" y="0"/>
                      <a:pt x="731520" y="0"/>
                    </a:cubicBezTo>
                    <a:close/>
                  </a:path>
                </a:pathLst>
              </a:custGeom>
              <a:solidFill>
                <a:srgbClr val="44546B"/>
              </a:solidFill>
              <a:ln w="6350">
                <a:solidFill>
                  <a:schemeClr val="bg1">
                    <a:alpha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EE23A559-135B-40BF-802D-776CB93E6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761" y="3257146"/>
              <a:ext cx="118872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View a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DeepRacer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 Leaderboard</a:t>
              </a:r>
            </a:p>
          </p:txBody>
        </p:sp>
      </p:grpSp>
      <p:sp>
        <p:nvSpPr>
          <p:cNvPr id="53" name="Freeform 22">
            <a:extLst>
              <a:ext uri="{FF2B5EF4-FFF2-40B4-BE49-F238E27FC236}">
                <a16:creationId xmlns:a16="http://schemas.microsoft.com/office/drawing/2014/main" id="{DE767844-A238-476E-B448-E29D5E78B2BE}"/>
              </a:ext>
            </a:extLst>
          </p:cNvPr>
          <p:cNvSpPr/>
          <p:nvPr/>
        </p:nvSpPr>
        <p:spPr>
          <a:xfrm rot="16200000" flipV="1">
            <a:off x="-1025141" y="1025140"/>
            <a:ext cx="6858000" cy="480772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5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51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451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510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Sev01">
            <a:extLst>
              <a:ext uri="{FF2B5EF4-FFF2-40B4-BE49-F238E27FC236}">
                <a16:creationId xmlns:a16="http://schemas.microsoft.com/office/drawing/2014/main" id="{CD3BDC95-DA4B-4029-8B97-B21E406B45BA}"/>
              </a:ext>
            </a:extLst>
          </p:cNvPr>
          <p:cNvSpPr>
            <a:spLocks noChangeAspect="1"/>
          </p:cNvSpPr>
          <p:nvPr/>
        </p:nvSpPr>
        <p:spPr>
          <a:xfrm>
            <a:off x="2328461" y="2272984"/>
            <a:ext cx="2692208" cy="2692203"/>
          </a:xfrm>
          <a:prstGeom prst="flowChartInputOutpu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rgbClr val="FE4A1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55" name="Sev01">
            <a:extLst>
              <a:ext uri="{FF2B5EF4-FFF2-40B4-BE49-F238E27FC236}">
                <a16:creationId xmlns:a16="http://schemas.microsoft.com/office/drawing/2014/main" id="{570634FA-8405-4BE2-BBC8-DDA48C61F787}"/>
              </a:ext>
            </a:extLst>
          </p:cNvPr>
          <p:cNvSpPr>
            <a:spLocks noChangeAspect="1"/>
          </p:cNvSpPr>
          <p:nvPr/>
        </p:nvSpPr>
        <p:spPr>
          <a:xfrm>
            <a:off x="3561292" y="356632"/>
            <a:ext cx="1689805" cy="1689801"/>
          </a:xfrm>
          <a:prstGeom prst="flowChartInputOutpu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rgbClr val="5C9AD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56" name="Sev01">
            <a:extLst>
              <a:ext uri="{FF2B5EF4-FFF2-40B4-BE49-F238E27FC236}">
                <a16:creationId xmlns:a16="http://schemas.microsoft.com/office/drawing/2014/main" id="{0EA59D29-16AE-4F95-954A-F2417C4EEBF0}"/>
              </a:ext>
            </a:extLst>
          </p:cNvPr>
          <p:cNvSpPr>
            <a:spLocks noChangeAspect="1"/>
          </p:cNvSpPr>
          <p:nvPr/>
        </p:nvSpPr>
        <p:spPr>
          <a:xfrm>
            <a:off x="2300196" y="5188008"/>
            <a:ext cx="1244163" cy="1244160"/>
          </a:xfrm>
          <a:prstGeom prst="flowChartInputOutput">
            <a:avLst/>
          </a:prstGeom>
          <a:blipFill>
            <a:blip r:embed="rId7"/>
            <a:stretch>
              <a:fillRect/>
            </a:stretch>
          </a:blipFill>
          <a:ln w="25400">
            <a:solidFill>
              <a:srgbClr val="44546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E79BF2-4E16-4144-AF38-4A9E20280675}"/>
              </a:ext>
            </a:extLst>
          </p:cNvPr>
          <p:cNvGrpSpPr/>
          <p:nvPr/>
        </p:nvGrpSpPr>
        <p:grpSpPr>
          <a:xfrm>
            <a:off x="6310489" y="258228"/>
            <a:ext cx="5508978" cy="954108"/>
            <a:chOff x="3341511" y="258228"/>
            <a:chExt cx="5508978" cy="95410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E1C534-7AFB-410A-AA47-ACDD81980537}"/>
                </a:ext>
              </a:extLst>
            </p:cNvPr>
            <p:cNvSpPr txBox="1"/>
            <p:nvPr/>
          </p:nvSpPr>
          <p:spPr>
            <a:xfrm>
              <a:off x="3341511" y="258228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DeepRacer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200D9D6-BA89-4B4B-A12B-A41A5A149D08}"/>
                </a:ext>
              </a:extLst>
            </p:cNvPr>
            <p:cNvSpPr txBox="1"/>
            <p:nvPr/>
          </p:nvSpPr>
          <p:spPr>
            <a:xfrm>
              <a:off x="4684889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CLI Driven Leaderboard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3432243-BDAB-4C8A-B953-FD6554629F8C}"/>
              </a:ext>
            </a:extLst>
          </p:cNvPr>
          <p:cNvSpPr txBox="1"/>
          <p:nvPr/>
        </p:nvSpPr>
        <p:spPr>
          <a:xfrm>
            <a:off x="232344" y="1631104"/>
            <a:ext cx="23574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Build, train and test an AWS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DeepRacer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virtual race 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Submit design and performance data to the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View a leaderboard composed of many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DeepRacer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submissions</a:t>
            </a: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4274" y="356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2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75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5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75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75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250"/>
                            </p:stCondLst>
                            <p:childTnLst>
                              <p:par>
                                <p:cTn id="8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415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5" grpId="0" animBg="1"/>
      <p:bldP spid="17" grpId="0"/>
      <p:bldP spid="19" grpId="0" animBg="1"/>
      <p:bldP spid="21" grpId="0" animBg="1"/>
      <p:bldP spid="22" grpId="0"/>
      <p:bldP spid="28" grpId="0" animBg="1"/>
      <p:bldP spid="29" grpId="0" animBg="1"/>
      <p:bldP spid="30" grpId="0"/>
      <p:bldP spid="53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9366" y="258228"/>
            <a:ext cx="10058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Constructing a (Virtual) Race Car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AWS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DeepRacer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31" y="1529575"/>
            <a:ext cx="5756991" cy="1659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565" y="2359411"/>
            <a:ext cx="5953603" cy="3046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899" y="3659589"/>
            <a:ext cx="3227496" cy="3017918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5466" y="3734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4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Architecture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AWS Cloud Formation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6" y="1620095"/>
            <a:ext cx="10565439" cy="38853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12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41511" y="258228"/>
            <a:ext cx="5508978" cy="954108"/>
            <a:chOff x="3341511" y="258228"/>
            <a:chExt cx="5508978" cy="954108"/>
          </a:xfrm>
        </p:grpSpPr>
        <p:sp>
          <p:nvSpPr>
            <p:cNvPr id="7" name="TextBox 6"/>
            <p:cNvSpPr txBox="1"/>
            <p:nvPr/>
          </p:nvSpPr>
          <p:spPr>
            <a:xfrm>
              <a:off x="3341511" y="258228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Infrastructure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0132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AWS Cloud Formation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5593" y="1996547"/>
            <a:ext cx="2286000" cy="2286000"/>
            <a:chOff x="1286855" y="2022727"/>
            <a:chExt cx="2286000" cy="2286000"/>
          </a:xfrm>
        </p:grpSpPr>
        <p:sp>
          <p:nvSpPr>
            <p:cNvPr id="49" name="Rectangle 48"/>
            <p:cNvSpPr>
              <a:spLocks noChangeAspect="1"/>
            </p:cNvSpPr>
            <p:nvPr/>
          </p:nvSpPr>
          <p:spPr>
            <a:xfrm rot="18905857">
              <a:off x="1286855" y="2022727"/>
              <a:ext cx="2286000" cy="2286000"/>
            </a:xfrm>
            <a:prstGeom prst="rect">
              <a:avLst/>
            </a:prstGeom>
            <a:solidFill>
              <a:srgbClr val="FE4A1E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23150" y="2746159"/>
              <a:ext cx="1828800" cy="1261884"/>
              <a:chOff x="1619804" y="2992914"/>
              <a:chExt cx="1828800" cy="126188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619804" y="299291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CLI Tool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656568" y="3362246"/>
                <a:ext cx="179094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Racers submit their data and gain access to the leaderboard through a CLT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4568" y="2026497"/>
              <a:ext cx="690573" cy="69571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953000" y="2022179"/>
            <a:ext cx="2286000" cy="2286000"/>
            <a:chOff x="3735979" y="3663031"/>
            <a:chExt cx="2286000" cy="2286000"/>
          </a:xfrm>
        </p:grpSpPr>
        <p:sp>
          <p:nvSpPr>
            <p:cNvPr id="55" name="Rectangle 54"/>
            <p:cNvSpPr>
              <a:spLocks noChangeAspect="1"/>
            </p:cNvSpPr>
            <p:nvPr/>
          </p:nvSpPr>
          <p:spPr>
            <a:xfrm rot="18905857">
              <a:off x="3735979" y="3663031"/>
              <a:ext cx="2286000" cy="2286000"/>
            </a:xfrm>
            <a:prstGeom prst="rect">
              <a:avLst/>
            </a:prstGeom>
            <a:solidFill>
              <a:srgbClr val="5C9AD3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810000" y="4386463"/>
              <a:ext cx="2114550" cy="1261884"/>
              <a:chOff x="1457530" y="2992914"/>
              <a:chExt cx="2114550" cy="126188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457530" y="2992914"/>
                <a:ext cx="211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Lambda Functions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56568" y="3362246"/>
                <a:ext cx="179094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CLI initiates “put” and “pull” lambda functions to move the data</a:t>
                </a: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3066" y="3746524"/>
              <a:ext cx="691826" cy="63993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022670" y="4025687"/>
            <a:ext cx="2286000" cy="2286000"/>
            <a:chOff x="8658258" y="3649664"/>
            <a:chExt cx="2286000" cy="2286000"/>
          </a:xfrm>
        </p:grpSpPr>
        <p:sp>
          <p:nvSpPr>
            <p:cNvPr id="73" name="Rectangle 72"/>
            <p:cNvSpPr>
              <a:spLocks noChangeAspect="1"/>
            </p:cNvSpPr>
            <p:nvPr/>
          </p:nvSpPr>
          <p:spPr>
            <a:xfrm rot="18905857">
              <a:off x="8658258" y="3649664"/>
              <a:ext cx="2286000" cy="2286000"/>
            </a:xfrm>
            <a:prstGeom prst="rect">
              <a:avLst/>
            </a:prstGeom>
            <a:solidFill>
              <a:srgbClr val="7A7A7A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8696325" y="4373096"/>
              <a:ext cx="2209800" cy="861775"/>
              <a:chOff x="1421576" y="2992914"/>
              <a:chExt cx="2209800" cy="86177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421576" y="2992914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S3 Bucket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56568" y="3362246"/>
                <a:ext cx="179094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err="1">
                    <a:solidFill>
                      <a:schemeClr val="bg1"/>
                    </a:solidFill>
                    <a:latin typeface="Candara" panose="020E0502030303020204" pitchFamily="34" charset="0"/>
                  </a:rPr>
                  <a:t>DynamoDB</a:t>
                </a:r>
                <a:r>
                  <a:rPr lang="en-US" sz="13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table stored in the cloud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1523" y="3746524"/>
              <a:ext cx="661988" cy="68535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9011605" y="2022179"/>
            <a:ext cx="2286000" cy="2286000"/>
            <a:chOff x="6183333" y="2022727"/>
            <a:chExt cx="2286000" cy="2286000"/>
          </a:xfrm>
        </p:grpSpPr>
        <p:sp>
          <p:nvSpPr>
            <p:cNvPr id="61" name="Rectangle 60"/>
            <p:cNvSpPr>
              <a:spLocks noChangeAspect="1"/>
            </p:cNvSpPr>
            <p:nvPr/>
          </p:nvSpPr>
          <p:spPr>
            <a:xfrm rot="18905857">
              <a:off x="6183333" y="2022727"/>
              <a:ext cx="2286000" cy="228600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362699" y="2746159"/>
              <a:ext cx="2047875" cy="861775"/>
              <a:chOff x="1562875" y="2992914"/>
              <a:chExt cx="2047875" cy="86177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562875" y="2992914"/>
                <a:ext cx="2047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Candara" panose="020E0502030303020204" pitchFamily="34" charset="0"/>
                  </a:rPr>
                  <a:t>DynamoDB</a:t>
                </a:r>
                <a:r>
                  <a:rPr lang="en-US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Table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656568" y="3362246"/>
                <a:ext cx="179094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Racer data captured in one central table </a:t>
                </a: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7969" y="2082272"/>
              <a:ext cx="687786" cy="639939"/>
            </a:xfrm>
            <a:prstGeom prst="rect">
              <a:avLst/>
            </a:prstGeom>
          </p:spPr>
        </p:pic>
      </p:grpSp>
      <p:sp>
        <p:nvSpPr>
          <p:cNvPr id="30" name="Rectangle 29"/>
          <p:cNvSpPr>
            <a:spLocks noChangeAspect="1"/>
          </p:cNvSpPr>
          <p:nvPr/>
        </p:nvSpPr>
        <p:spPr>
          <a:xfrm rot="18905857">
            <a:off x="2887133" y="4007954"/>
            <a:ext cx="2286000" cy="2286000"/>
          </a:xfrm>
          <a:prstGeom prst="rect">
            <a:avLst/>
          </a:prstGeom>
          <a:solidFill>
            <a:srgbClr val="7A7A7A"/>
          </a:solidFill>
          <a:ln w="63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6668" y="4124772"/>
            <a:ext cx="683127" cy="683127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113831" y="4813317"/>
            <a:ext cx="1828800" cy="1061829"/>
            <a:chOff x="1619804" y="2992914"/>
            <a:chExt cx="1828800" cy="1061829"/>
          </a:xfrm>
        </p:grpSpPr>
        <p:sp>
          <p:nvSpPr>
            <p:cNvPr id="36" name="TextBox 35"/>
            <p:cNvSpPr txBox="1"/>
            <p:nvPr/>
          </p:nvSpPr>
          <p:spPr>
            <a:xfrm>
              <a:off x="1619804" y="299291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Assembler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56568" y="3362246"/>
              <a:ext cx="179094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Candara" panose="020E0502030303020204" pitchFamily="34" charset="0"/>
                </a:rPr>
                <a:t>Racer log files collected from user machines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7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2361" y="258228"/>
            <a:ext cx="66269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Command Line Interface</a:t>
            </a:r>
          </a:p>
          <a:p>
            <a:pPr algn="ctr"/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5" y="2022973"/>
            <a:ext cx="4309984" cy="337493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093110" y="1376516"/>
            <a:ext cx="6469625" cy="486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 Shot of CLI</a:t>
            </a:r>
          </a:p>
        </p:txBody>
      </p:sp>
    </p:spTree>
    <p:extLst>
      <p:ext uri="{BB962C8B-B14F-4D97-AF65-F5344CB8AC3E}">
        <p14:creationId xmlns:p14="http://schemas.microsoft.com/office/powerpoint/2010/main" val="41368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2F6F43E-17CB-47A0-8F2F-07954F5DEEEE}"/>
              </a:ext>
            </a:extLst>
          </p:cNvPr>
          <p:cNvGrpSpPr/>
          <p:nvPr/>
        </p:nvGrpSpPr>
        <p:grpSpPr>
          <a:xfrm>
            <a:off x="6427910" y="0"/>
            <a:ext cx="3341511" cy="6876288"/>
            <a:chOff x="8435711" y="-1"/>
            <a:chExt cx="3341511" cy="6876288"/>
          </a:xfrm>
          <a:solidFill>
            <a:srgbClr val="FE4A1E">
              <a:alpha val="70000"/>
            </a:srgb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90D25F2-3EA6-4078-9C75-91F71EC62657}"/>
                </a:ext>
              </a:extLst>
            </p:cNvPr>
            <p:cNvSpPr/>
            <p:nvPr/>
          </p:nvSpPr>
          <p:spPr>
            <a:xfrm>
              <a:off x="8435711" y="-1"/>
              <a:ext cx="3341511" cy="6876288"/>
            </a:xfrm>
            <a:custGeom>
              <a:avLst/>
              <a:gdLst>
                <a:gd name="connsiteX0" fmla="*/ 553155 w 3341511"/>
                <a:gd name="connsiteY0" fmla="*/ 0 h 6858000"/>
                <a:gd name="connsiteX1" fmla="*/ 3341511 w 3341511"/>
                <a:gd name="connsiteY1" fmla="*/ 0 h 6858000"/>
                <a:gd name="connsiteX2" fmla="*/ 3341511 w 3341511"/>
                <a:gd name="connsiteY2" fmla="*/ 6858000 h 6858000"/>
                <a:gd name="connsiteX3" fmla="*/ 553155 w 3341511"/>
                <a:gd name="connsiteY3" fmla="*/ 6858000 h 6858000"/>
                <a:gd name="connsiteX4" fmla="*/ 553155 w 3341511"/>
                <a:gd name="connsiteY4" fmla="*/ 3428999 h 6858000"/>
                <a:gd name="connsiteX5" fmla="*/ 364348 w 3341511"/>
                <a:gd name="connsiteY5" fmla="*/ 3428999 h 6858000"/>
                <a:gd name="connsiteX6" fmla="*/ 73385 w 3341511"/>
                <a:gd name="connsiteY6" fmla="*/ 3428999 h 6858000"/>
                <a:gd name="connsiteX7" fmla="*/ 6 w 3341511"/>
                <a:gd name="connsiteY7" fmla="*/ 3376040 h 6858000"/>
                <a:gd name="connsiteX8" fmla="*/ 6 w 3341511"/>
                <a:gd name="connsiteY8" fmla="*/ 3164208 h 6858000"/>
                <a:gd name="connsiteX9" fmla="*/ 575 w 3341511"/>
                <a:gd name="connsiteY9" fmla="*/ 3162175 h 6858000"/>
                <a:gd name="connsiteX10" fmla="*/ 3 w 3341511"/>
                <a:gd name="connsiteY10" fmla="*/ 3160131 h 6858000"/>
                <a:gd name="connsiteX11" fmla="*/ 3 w 3341511"/>
                <a:gd name="connsiteY11" fmla="*/ 2738519 h 6858000"/>
                <a:gd name="connsiteX12" fmla="*/ 0 w 3341511"/>
                <a:gd name="connsiteY12" fmla="*/ 2738499 h 6858000"/>
                <a:gd name="connsiteX13" fmla="*/ 0 w 3341511"/>
                <a:gd name="connsiteY13" fmla="*/ 1850437 h 6858000"/>
                <a:gd name="connsiteX14" fmla="*/ 318 w 3341511"/>
                <a:gd name="connsiteY14" fmla="*/ 1848162 h 6858000"/>
                <a:gd name="connsiteX15" fmla="*/ 3 w 3341511"/>
                <a:gd name="connsiteY15" fmla="*/ 1847036 h 6858000"/>
                <a:gd name="connsiteX16" fmla="*/ 3 w 3341511"/>
                <a:gd name="connsiteY16" fmla="*/ 1450532 h 6858000"/>
                <a:gd name="connsiteX17" fmla="*/ 5 w 3341511"/>
                <a:gd name="connsiteY17" fmla="*/ 1450525 h 6858000"/>
                <a:gd name="connsiteX18" fmla="*/ 5 w 3341511"/>
                <a:gd name="connsiteY18" fmla="*/ 1245486 h 6858000"/>
                <a:gd name="connsiteX19" fmla="*/ 73384 w 3341511"/>
                <a:gd name="connsiteY19" fmla="*/ 1192527 h 6858000"/>
                <a:gd name="connsiteX20" fmla="*/ 553155 w 3341511"/>
                <a:gd name="connsiteY20" fmla="*/ 119252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1511" h="6858000">
                  <a:moveTo>
                    <a:pt x="553155" y="0"/>
                  </a:moveTo>
                  <a:lnTo>
                    <a:pt x="3341511" y="0"/>
                  </a:lnTo>
                  <a:lnTo>
                    <a:pt x="3341511" y="6858000"/>
                  </a:lnTo>
                  <a:lnTo>
                    <a:pt x="553155" y="6858000"/>
                  </a:lnTo>
                  <a:lnTo>
                    <a:pt x="553155" y="3428999"/>
                  </a:lnTo>
                  <a:lnTo>
                    <a:pt x="364348" y="3428999"/>
                  </a:lnTo>
                  <a:lnTo>
                    <a:pt x="73385" y="3428999"/>
                  </a:lnTo>
                  <a:cubicBezTo>
                    <a:pt x="32859" y="3428999"/>
                    <a:pt x="6" y="3405288"/>
                    <a:pt x="6" y="3376040"/>
                  </a:cubicBezTo>
                  <a:lnTo>
                    <a:pt x="6" y="3164208"/>
                  </a:lnTo>
                  <a:lnTo>
                    <a:pt x="575" y="3162175"/>
                  </a:lnTo>
                  <a:lnTo>
                    <a:pt x="3" y="3160131"/>
                  </a:lnTo>
                  <a:lnTo>
                    <a:pt x="3" y="2738519"/>
                  </a:lnTo>
                  <a:lnTo>
                    <a:pt x="0" y="2738499"/>
                  </a:lnTo>
                  <a:lnTo>
                    <a:pt x="0" y="1850437"/>
                  </a:lnTo>
                  <a:lnTo>
                    <a:pt x="318" y="1848162"/>
                  </a:lnTo>
                  <a:lnTo>
                    <a:pt x="3" y="1847036"/>
                  </a:lnTo>
                  <a:lnTo>
                    <a:pt x="3" y="1450532"/>
                  </a:lnTo>
                  <a:lnTo>
                    <a:pt x="5" y="1450525"/>
                  </a:lnTo>
                  <a:lnTo>
                    <a:pt x="5" y="1245486"/>
                  </a:lnTo>
                  <a:cubicBezTo>
                    <a:pt x="5" y="1216238"/>
                    <a:pt x="32858" y="1192527"/>
                    <a:pt x="73384" y="1192527"/>
                  </a:cubicBezTo>
                  <a:lnTo>
                    <a:pt x="553155" y="119252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F59974-203D-48DF-AC2A-B4C7AF05F5DB}"/>
                </a:ext>
              </a:extLst>
            </p:cNvPr>
            <p:cNvSpPr txBox="1"/>
            <p:nvPr/>
          </p:nvSpPr>
          <p:spPr>
            <a:xfrm rot="16200000">
              <a:off x="7664706" y="2167780"/>
              <a:ext cx="20268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ASSSEMBLER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D6127C-18A8-47A4-9E16-53D4EDAE17E0}"/>
              </a:ext>
            </a:extLst>
          </p:cNvPr>
          <p:cNvGrpSpPr/>
          <p:nvPr/>
        </p:nvGrpSpPr>
        <p:grpSpPr>
          <a:xfrm>
            <a:off x="8858277" y="0"/>
            <a:ext cx="3341511" cy="6876288"/>
            <a:chOff x="8850489" y="-1"/>
            <a:chExt cx="3341511" cy="687628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177DAF0-FF61-4E5A-A8B8-255E2DE6EBE2}"/>
                </a:ext>
              </a:extLst>
            </p:cNvPr>
            <p:cNvSpPr/>
            <p:nvPr/>
          </p:nvSpPr>
          <p:spPr>
            <a:xfrm>
              <a:off x="8850489" y="-1"/>
              <a:ext cx="3341511" cy="6876288"/>
            </a:xfrm>
            <a:custGeom>
              <a:avLst/>
              <a:gdLst>
                <a:gd name="connsiteX0" fmla="*/ 553155 w 3341511"/>
                <a:gd name="connsiteY0" fmla="*/ 0 h 6858000"/>
                <a:gd name="connsiteX1" fmla="*/ 3341511 w 3341511"/>
                <a:gd name="connsiteY1" fmla="*/ 0 h 6858000"/>
                <a:gd name="connsiteX2" fmla="*/ 3341511 w 3341511"/>
                <a:gd name="connsiteY2" fmla="*/ 6858000 h 6858000"/>
                <a:gd name="connsiteX3" fmla="*/ 553155 w 3341511"/>
                <a:gd name="connsiteY3" fmla="*/ 6858000 h 6858000"/>
                <a:gd name="connsiteX4" fmla="*/ 553155 w 3341511"/>
                <a:gd name="connsiteY4" fmla="*/ 3428999 h 6858000"/>
                <a:gd name="connsiteX5" fmla="*/ 364348 w 3341511"/>
                <a:gd name="connsiteY5" fmla="*/ 3428999 h 6858000"/>
                <a:gd name="connsiteX6" fmla="*/ 73385 w 3341511"/>
                <a:gd name="connsiteY6" fmla="*/ 3428999 h 6858000"/>
                <a:gd name="connsiteX7" fmla="*/ 6 w 3341511"/>
                <a:gd name="connsiteY7" fmla="*/ 3376040 h 6858000"/>
                <a:gd name="connsiteX8" fmla="*/ 6 w 3341511"/>
                <a:gd name="connsiteY8" fmla="*/ 3164208 h 6858000"/>
                <a:gd name="connsiteX9" fmla="*/ 575 w 3341511"/>
                <a:gd name="connsiteY9" fmla="*/ 3162175 h 6858000"/>
                <a:gd name="connsiteX10" fmla="*/ 3 w 3341511"/>
                <a:gd name="connsiteY10" fmla="*/ 3160131 h 6858000"/>
                <a:gd name="connsiteX11" fmla="*/ 3 w 3341511"/>
                <a:gd name="connsiteY11" fmla="*/ 2738519 h 6858000"/>
                <a:gd name="connsiteX12" fmla="*/ 0 w 3341511"/>
                <a:gd name="connsiteY12" fmla="*/ 2738499 h 6858000"/>
                <a:gd name="connsiteX13" fmla="*/ 0 w 3341511"/>
                <a:gd name="connsiteY13" fmla="*/ 1850437 h 6858000"/>
                <a:gd name="connsiteX14" fmla="*/ 318 w 3341511"/>
                <a:gd name="connsiteY14" fmla="*/ 1848162 h 6858000"/>
                <a:gd name="connsiteX15" fmla="*/ 3 w 3341511"/>
                <a:gd name="connsiteY15" fmla="*/ 1847036 h 6858000"/>
                <a:gd name="connsiteX16" fmla="*/ 3 w 3341511"/>
                <a:gd name="connsiteY16" fmla="*/ 1450532 h 6858000"/>
                <a:gd name="connsiteX17" fmla="*/ 5 w 3341511"/>
                <a:gd name="connsiteY17" fmla="*/ 1450525 h 6858000"/>
                <a:gd name="connsiteX18" fmla="*/ 5 w 3341511"/>
                <a:gd name="connsiteY18" fmla="*/ 1245486 h 6858000"/>
                <a:gd name="connsiteX19" fmla="*/ 73384 w 3341511"/>
                <a:gd name="connsiteY19" fmla="*/ 1192527 h 6858000"/>
                <a:gd name="connsiteX20" fmla="*/ 553155 w 3341511"/>
                <a:gd name="connsiteY20" fmla="*/ 119252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1511" h="6858000">
                  <a:moveTo>
                    <a:pt x="553155" y="0"/>
                  </a:moveTo>
                  <a:lnTo>
                    <a:pt x="3341511" y="0"/>
                  </a:lnTo>
                  <a:lnTo>
                    <a:pt x="3341511" y="6858000"/>
                  </a:lnTo>
                  <a:lnTo>
                    <a:pt x="553155" y="6858000"/>
                  </a:lnTo>
                  <a:lnTo>
                    <a:pt x="553155" y="3428999"/>
                  </a:lnTo>
                  <a:lnTo>
                    <a:pt x="364348" y="3428999"/>
                  </a:lnTo>
                  <a:lnTo>
                    <a:pt x="73385" y="3428999"/>
                  </a:lnTo>
                  <a:cubicBezTo>
                    <a:pt x="32859" y="3428999"/>
                    <a:pt x="6" y="3405288"/>
                    <a:pt x="6" y="3376040"/>
                  </a:cubicBezTo>
                  <a:lnTo>
                    <a:pt x="6" y="3164208"/>
                  </a:lnTo>
                  <a:lnTo>
                    <a:pt x="575" y="3162175"/>
                  </a:lnTo>
                  <a:lnTo>
                    <a:pt x="3" y="3160131"/>
                  </a:lnTo>
                  <a:lnTo>
                    <a:pt x="3" y="2738519"/>
                  </a:lnTo>
                  <a:lnTo>
                    <a:pt x="0" y="2738499"/>
                  </a:lnTo>
                  <a:lnTo>
                    <a:pt x="0" y="1850437"/>
                  </a:lnTo>
                  <a:lnTo>
                    <a:pt x="318" y="1848162"/>
                  </a:lnTo>
                  <a:lnTo>
                    <a:pt x="3" y="1847036"/>
                  </a:lnTo>
                  <a:lnTo>
                    <a:pt x="3" y="1450532"/>
                  </a:lnTo>
                  <a:lnTo>
                    <a:pt x="5" y="1450525"/>
                  </a:lnTo>
                  <a:lnTo>
                    <a:pt x="5" y="1245486"/>
                  </a:lnTo>
                  <a:cubicBezTo>
                    <a:pt x="5" y="1216238"/>
                    <a:pt x="32858" y="1192527"/>
                    <a:pt x="73384" y="1192527"/>
                  </a:cubicBezTo>
                  <a:lnTo>
                    <a:pt x="553155" y="1192527"/>
                  </a:lnTo>
                  <a:close/>
                </a:path>
              </a:pathLst>
            </a:custGeom>
            <a:solidFill>
              <a:srgbClr val="44546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8A119-4FF8-4ED0-8B3B-11131F3A23AE}"/>
                </a:ext>
              </a:extLst>
            </p:cNvPr>
            <p:cNvSpPr txBox="1"/>
            <p:nvPr/>
          </p:nvSpPr>
          <p:spPr>
            <a:xfrm rot="16200000">
              <a:off x="8079484" y="2167782"/>
              <a:ext cx="20268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0" b="1" dirty="0">
                  <a:solidFill>
                    <a:prstClr val="white"/>
                  </a:solidFill>
                  <a:latin typeface="Candara" panose="020E0502030303020204" pitchFamily="34" charset="0"/>
                </a:rPr>
                <a:t>LEADERBOARDTABLE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F92AE91-A82E-400D-9C3C-D132142DC114}"/>
              </a:ext>
            </a:extLst>
          </p:cNvPr>
          <p:cNvSpPr/>
          <p:nvPr/>
        </p:nvSpPr>
        <p:spPr>
          <a:xfrm>
            <a:off x="1036" y="4289"/>
            <a:ext cx="3872089" cy="68537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991BD-DD94-4BB1-A326-62989A3421FD}"/>
              </a:ext>
            </a:extLst>
          </p:cNvPr>
          <p:cNvSpPr/>
          <p:nvPr/>
        </p:nvSpPr>
        <p:spPr>
          <a:xfrm>
            <a:off x="10946" y="0"/>
            <a:ext cx="387208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2556A-1106-4ACA-BBB2-FDE479148BE3}"/>
              </a:ext>
            </a:extLst>
          </p:cNvPr>
          <p:cNvSpPr txBox="1"/>
          <p:nvPr/>
        </p:nvSpPr>
        <p:spPr>
          <a:xfrm>
            <a:off x="9598973" y="3140957"/>
            <a:ext cx="2480137" cy="245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noProof="0" dirty="0">
                <a:solidFill>
                  <a:prstClr val="white"/>
                </a:solidFill>
                <a:latin typeface="Candara" panose="020E0502030303020204" pitchFamily="34" charset="0"/>
              </a:rPr>
              <a:t>Two key variables defined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Track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prstClr val="white"/>
                </a:solidFill>
                <a:latin typeface="Candara" panose="020E0502030303020204" pitchFamily="34" charset="0"/>
              </a:rPr>
              <a:t>Person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600" b="1" dirty="0">
                <a:solidFill>
                  <a:prstClr val="white"/>
                </a:solidFill>
                <a:latin typeface="Candara" panose="020E0502030303020204" pitchFamily="34" charset="0"/>
              </a:rPr>
              <a:t>All other variables are called through the Lambda 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5C3E4-1DDD-4A56-B12B-3CF399FFD242}"/>
              </a:ext>
            </a:extLst>
          </p:cNvPr>
          <p:cNvSpPr txBox="1"/>
          <p:nvPr/>
        </p:nvSpPr>
        <p:spPr>
          <a:xfrm>
            <a:off x="370046" y="304456"/>
            <a:ext cx="3065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Assembler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DynamoDB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AAF84-AA0C-4ADB-84EC-A7A42D78CDFC}"/>
              </a:ext>
            </a:extLst>
          </p:cNvPr>
          <p:cNvSpPr txBox="1"/>
          <p:nvPr/>
        </p:nvSpPr>
        <p:spPr>
          <a:xfrm>
            <a:off x="91806" y="2847177"/>
            <a:ext cx="363178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Assembler: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Collects data from downloaded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SpeedRacer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files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b="1" dirty="0" err="1">
                <a:solidFill>
                  <a:prstClr val="white"/>
                </a:solidFill>
              </a:rPr>
              <a:t>LeaderboardTable</a:t>
            </a:r>
            <a:r>
              <a:rPr lang="en-US" b="1" dirty="0">
                <a:solidFill>
                  <a:prstClr val="white"/>
                </a:solidFill>
              </a:rPr>
              <a:t>: S</a:t>
            </a:r>
            <a:r>
              <a:rPr lang="en-US" dirty="0">
                <a:solidFill>
                  <a:prstClr val="white"/>
                </a:solidFill>
              </a:rPr>
              <a:t>tores data from new assembler.py file into DynamoDB table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ort and query functionality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for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get_submissions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Lambda function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99E142-ED70-4E71-9E2A-40DAB8658660}"/>
              </a:ext>
            </a:extLst>
          </p:cNvPr>
          <p:cNvSpPr txBox="1"/>
          <p:nvPr/>
        </p:nvSpPr>
        <p:spPr>
          <a:xfrm>
            <a:off x="6994689" y="3140957"/>
            <a:ext cx="2480137" cy="2364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Assembles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data from 5 files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Model_data.json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Hyperparameters.json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Training_params.yaml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Training.json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Evaluation.json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8F21E345-AB11-409B-8A1F-C00DC62C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00"/>
                    </a14:imgEffect>
                    <a14:imgEffect>
                      <a14:saturation sat="1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73" y="2259387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ee the source image">
            <a:extLst>
              <a:ext uri="{FF2B5EF4-FFF2-40B4-BE49-F238E27FC236}">
                <a16:creationId xmlns:a16="http://schemas.microsoft.com/office/drawing/2014/main" id="{CB65EAE5-47EB-42F2-9BCE-44455B2B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86" y="2259387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0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28" grpId="0"/>
      <p:bldP spid="3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41511" y="258228"/>
            <a:ext cx="5508978" cy="954108"/>
            <a:chOff x="3341511" y="258228"/>
            <a:chExt cx="5508978" cy="954108"/>
          </a:xfrm>
        </p:grpSpPr>
        <p:sp>
          <p:nvSpPr>
            <p:cNvPr id="7" name="TextBox 6"/>
            <p:cNvSpPr txBox="1"/>
            <p:nvPr/>
          </p:nvSpPr>
          <p:spPr>
            <a:xfrm>
              <a:off x="3341511" y="258228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Lambda Functions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0132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Push &amp; Pull</a:t>
              </a:r>
            </a:p>
          </p:txBody>
        </p:sp>
      </p:grpSp>
      <p:sp>
        <p:nvSpPr>
          <p:cNvPr id="49" name="Rectangle 48"/>
          <p:cNvSpPr>
            <a:spLocks noChangeAspect="1"/>
          </p:cNvSpPr>
          <p:nvPr/>
        </p:nvSpPr>
        <p:spPr>
          <a:xfrm rot="18905857">
            <a:off x="1282240" y="1863424"/>
            <a:ext cx="2286000" cy="2286000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04040" y="2453561"/>
            <a:ext cx="1858229" cy="1338917"/>
            <a:chOff x="1600694" y="2700316"/>
            <a:chExt cx="1858229" cy="1338917"/>
          </a:xfrm>
        </p:grpSpPr>
        <p:sp>
          <p:nvSpPr>
            <p:cNvPr id="26" name="TextBox 25"/>
            <p:cNvSpPr txBox="1"/>
            <p:nvPr/>
          </p:nvSpPr>
          <p:spPr>
            <a:xfrm>
              <a:off x="1600694" y="270031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Basic Setup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982" y="2946626"/>
              <a:ext cx="179094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Author From Scratch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Fill in Basic Information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Set Permissions</a:t>
              </a:r>
            </a:p>
          </p:txBody>
        </p:sp>
      </p:grpSp>
      <p:sp>
        <p:nvSpPr>
          <p:cNvPr id="55" name="Rectangle 54"/>
          <p:cNvSpPr>
            <a:spLocks noChangeAspect="1"/>
          </p:cNvSpPr>
          <p:nvPr/>
        </p:nvSpPr>
        <p:spPr>
          <a:xfrm rot="18905857">
            <a:off x="5097107" y="3902444"/>
            <a:ext cx="2286000" cy="2286000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07693" y="4597505"/>
            <a:ext cx="1865744" cy="1349089"/>
            <a:chOff x="2955223" y="3203956"/>
            <a:chExt cx="1865744" cy="1349089"/>
          </a:xfrm>
        </p:grpSpPr>
        <p:sp>
          <p:nvSpPr>
            <p:cNvPr id="58" name="TextBox 57"/>
            <p:cNvSpPr txBox="1"/>
            <p:nvPr/>
          </p:nvSpPr>
          <p:spPr>
            <a:xfrm>
              <a:off x="2992167" y="320395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Push Function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55223" y="3460438"/>
              <a:ext cx="179094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Pulls specific data from .json and .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yaml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 files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Sends data into DynamoDB table</a:t>
              </a:r>
            </a:p>
          </p:txBody>
        </p:sp>
      </p:grpSp>
      <p:sp>
        <p:nvSpPr>
          <p:cNvPr id="61" name="Rectangle 60"/>
          <p:cNvSpPr>
            <a:spLocks noChangeAspect="1"/>
          </p:cNvSpPr>
          <p:nvPr/>
        </p:nvSpPr>
        <p:spPr>
          <a:xfrm rot="18905857">
            <a:off x="8830613" y="1713882"/>
            <a:ext cx="2286000" cy="2286000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9061978" y="2269396"/>
            <a:ext cx="1828800" cy="1583734"/>
            <a:chOff x="4289765" y="2903297"/>
            <a:chExt cx="1828800" cy="1583734"/>
          </a:xfrm>
        </p:grpSpPr>
        <p:sp>
          <p:nvSpPr>
            <p:cNvPr id="64" name="TextBox 63"/>
            <p:cNvSpPr txBox="1"/>
            <p:nvPr/>
          </p:nvSpPr>
          <p:spPr>
            <a:xfrm>
              <a:off x="4289765" y="290329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Pull Function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90223" y="3194369"/>
              <a:ext cx="17909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Queries DynamoDB table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Develops a table for user to view and/or save to local device</a:t>
              </a:r>
            </a:p>
          </p:txBody>
        </p:sp>
      </p:grp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A40704E0-F2B6-42F5-BBB9-3233B3E8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20" y="183881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BE1C8-5691-467C-AE0E-233894383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34" y="3967181"/>
            <a:ext cx="573206" cy="548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F8833E-7EEE-40B1-A541-A9C28B88685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02060" y="16789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95E299-08F5-4E30-BBEB-5B755A2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Lambda Code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49546A-DBE4-4FB4-A082-3B7E9CD43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588" y="2630517"/>
            <a:ext cx="5110739" cy="3559146"/>
          </a:xfrm>
          <a:solidFill>
            <a:srgbClr val="3E5D82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LAMBDA CODE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194800-C7A2-4753-82F6-9A4625CAF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630517"/>
            <a:ext cx="5110739" cy="3559146"/>
          </a:xfrm>
          <a:solidFill>
            <a:srgbClr val="3E5D82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LAMBDA CODE</a:t>
            </a: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69B2EBF3-2D69-46D3-8084-1DF65E58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81" y="14964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D581543C-AC51-466F-83D3-FEF8FE76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94" y="14899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63D3BC-65A9-4B1E-92B8-B13963942168}"/>
              </a:ext>
            </a:extLst>
          </p:cNvPr>
          <p:cNvSpPr txBox="1"/>
          <p:nvPr/>
        </p:nvSpPr>
        <p:spPr>
          <a:xfrm>
            <a:off x="2201790" y="2261185"/>
            <a:ext cx="22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Push Lambda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87A58-577B-4BB4-ABE8-19C5347EB548}"/>
              </a:ext>
            </a:extLst>
          </p:cNvPr>
          <p:cNvSpPr txBox="1"/>
          <p:nvPr/>
        </p:nvSpPr>
        <p:spPr>
          <a:xfrm>
            <a:off x="7546903" y="2261185"/>
            <a:ext cx="22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Pull Lambda</a:t>
            </a:r>
          </a:p>
        </p:txBody>
      </p:sp>
    </p:spTree>
    <p:extLst>
      <p:ext uri="{BB962C8B-B14F-4D97-AF65-F5344CB8AC3E}">
        <p14:creationId xmlns:p14="http://schemas.microsoft.com/office/powerpoint/2010/main" val="33512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439</Words>
  <Application>Microsoft Office PowerPoint</Application>
  <PresentationFormat>Widescreen</PresentationFormat>
  <Paragraphs>142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Lambda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Jessica</cp:lastModifiedBy>
  <cp:revision>660</cp:revision>
  <dcterms:created xsi:type="dcterms:W3CDTF">2016-09-28T22:08:47Z</dcterms:created>
  <dcterms:modified xsi:type="dcterms:W3CDTF">2020-11-25T21:01:28Z</dcterms:modified>
</cp:coreProperties>
</file>