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drawings/drawing2.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7" r:id="rId2"/>
    <p:sldId id="268" r:id="rId3"/>
    <p:sldId id="269" r:id="rId4"/>
    <p:sldId id="270" r:id="rId5"/>
    <p:sldId id="271" r:id="rId6"/>
    <p:sldId id="312" r:id="rId7"/>
    <p:sldId id="297" r:id="rId8"/>
    <p:sldId id="299" r:id="rId9"/>
    <p:sldId id="311" r:id="rId10"/>
    <p:sldId id="302" r:id="rId11"/>
    <p:sldId id="308" r:id="rId12"/>
    <p:sldId id="289" r:id="rId13"/>
    <p:sldId id="290" r:id="rId14"/>
    <p:sldId id="307" r:id="rId15"/>
    <p:sldId id="29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9EE2"/>
    <a:srgbClr val="F6BA92"/>
    <a:srgbClr val="DBDBDB"/>
    <a:srgbClr val="FFF3CD"/>
    <a:srgbClr val="FFEDB3"/>
    <a:srgbClr val="CFEEBD"/>
    <a:srgbClr val="FFDF7F"/>
    <a:srgbClr val="FFFAEB"/>
    <a:srgbClr val="F9FEF8"/>
    <a:srgbClr val="FFD1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88036" autoAdjust="0"/>
  </p:normalViewPr>
  <p:slideViewPr>
    <p:cSldViewPr snapToGrid="0">
      <p:cViewPr varScale="1">
        <p:scale>
          <a:sx n="128" d="100"/>
          <a:sy n="128" d="100"/>
        </p:scale>
        <p:origin x="496" y="17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prin1\AppData\Roaming\Microsoft\Excel\Book1%20(version%202).xlsb"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13402994237429883"/>
          <c:y val="0.12256776585084578"/>
          <c:w val="0.85164109966963941"/>
          <c:h val="0.7306968837583393"/>
        </c:manualLayout>
      </c:layout>
      <c:barChart>
        <c:barDir val="col"/>
        <c:grouping val="clustered"/>
        <c:varyColors val="1"/>
        <c:ser>
          <c:idx val="0"/>
          <c:order val="0"/>
          <c:tx>
            <c:strRef>
              <c:f>Sheet4!$I$21</c:f>
              <c:strCache>
                <c:ptCount val="1"/>
                <c:pt idx="0">
                  <c:v>Enrollment FY 2016</c:v>
                </c:pt>
              </c:strCache>
            </c:strRef>
          </c:tx>
          <c:invertIfNegative val="0"/>
          <c:dPt>
            <c:idx val="0"/>
            <c:invertIfNegative val="0"/>
            <c:bubble3D val="0"/>
            <c:spPr>
              <a:solidFill>
                <a:srgbClr val="F6BA92"/>
              </a:solidFill>
              <a:ln>
                <a:solidFill>
                  <a:schemeClr val="tx1"/>
                </a:solidFill>
              </a:ln>
              <a:effectLst/>
            </c:spPr>
            <c:extLst>
              <c:ext xmlns:c16="http://schemas.microsoft.com/office/drawing/2014/chart" uri="{C3380CC4-5D6E-409C-BE32-E72D297353CC}">
                <c16:uniqueId val="{00000001-0E88-4346-A0D9-CBEF81C16C8E}"/>
              </c:ext>
            </c:extLst>
          </c:dPt>
          <c:dPt>
            <c:idx val="1"/>
            <c:invertIfNegative val="0"/>
            <c:bubble3D val="0"/>
            <c:spPr>
              <a:solidFill>
                <a:srgbClr val="DBDBDB"/>
              </a:solidFill>
              <a:ln>
                <a:solidFill>
                  <a:schemeClr val="tx1"/>
                </a:solidFill>
              </a:ln>
              <a:effectLst/>
            </c:spPr>
            <c:extLst>
              <c:ext xmlns:c16="http://schemas.microsoft.com/office/drawing/2014/chart" uri="{C3380CC4-5D6E-409C-BE32-E72D297353CC}">
                <c16:uniqueId val="{00000003-0E88-4346-A0D9-CBEF81C16C8E}"/>
              </c:ext>
            </c:extLst>
          </c:dPt>
          <c:dPt>
            <c:idx val="2"/>
            <c:invertIfNegative val="0"/>
            <c:bubble3D val="0"/>
            <c:spPr>
              <a:solidFill>
                <a:srgbClr val="C59EE2"/>
              </a:solidFill>
              <a:ln>
                <a:solidFill>
                  <a:schemeClr val="tx1"/>
                </a:solidFill>
              </a:ln>
              <a:effectLst/>
            </c:spPr>
            <c:extLst>
              <c:ext xmlns:c16="http://schemas.microsoft.com/office/drawing/2014/chart" uri="{C3380CC4-5D6E-409C-BE32-E72D297353CC}">
                <c16:uniqueId val="{00000005-0E88-4346-A0D9-CBEF81C16C8E}"/>
              </c:ext>
            </c:extLst>
          </c:dPt>
          <c:dPt>
            <c:idx val="3"/>
            <c:invertIfNegative val="0"/>
            <c:bubble3D val="0"/>
            <c:spPr>
              <a:solidFill>
                <a:schemeClr val="accent4">
                  <a:lumMod val="40000"/>
                  <a:lumOff val="60000"/>
                </a:schemeClr>
              </a:solidFill>
              <a:ln>
                <a:solidFill>
                  <a:schemeClr val="tx1"/>
                </a:solidFill>
              </a:ln>
              <a:effectLst/>
            </c:spPr>
            <c:extLst>
              <c:ext xmlns:c16="http://schemas.microsoft.com/office/drawing/2014/chart" uri="{C3380CC4-5D6E-409C-BE32-E72D297353CC}">
                <c16:uniqueId val="{00000007-0E88-4346-A0D9-CBEF81C16C8E}"/>
              </c:ext>
            </c:extLst>
          </c:dPt>
          <c:dPt>
            <c:idx val="4"/>
            <c:invertIfNegative val="0"/>
            <c:bubble3D val="0"/>
            <c:spPr>
              <a:solidFill>
                <a:schemeClr val="accent5">
                  <a:lumMod val="40000"/>
                  <a:lumOff val="60000"/>
                </a:schemeClr>
              </a:solidFill>
              <a:ln>
                <a:solidFill>
                  <a:schemeClr val="tx1"/>
                </a:solidFill>
              </a:ln>
              <a:effectLst/>
            </c:spPr>
            <c:extLst>
              <c:ext xmlns:c16="http://schemas.microsoft.com/office/drawing/2014/chart" uri="{C3380CC4-5D6E-409C-BE32-E72D297353CC}">
                <c16:uniqueId val="{00000009-0E88-4346-A0D9-CBEF81C16C8E}"/>
              </c:ext>
            </c:extLst>
          </c:dPt>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Sheet4!$H$22:$H$26</c:f>
              <c:strCache>
                <c:ptCount val="5"/>
                <c:pt idx="0">
                  <c:v>White</c:v>
                </c:pt>
                <c:pt idx="1">
                  <c:v>Hispanic</c:v>
                </c:pt>
                <c:pt idx="2">
                  <c:v>Black</c:v>
                </c:pt>
                <c:pt idx="3">
                  <c:v>Asian</c:v>
                </c:pt>
                <c:pt idx="4">
                  <c:v>Other</c:v>
                </c:pt>
              </c:strCache>
            </c:strRef>
          </c:cat>
          <c:val>
            <c:numRef>
              <c:f>Sheet4!$I$22:$I$26</c:f>
              <c:numCache>
                <c:formatCode>General</c:formatCode>
                <c:ptCount val="5"/>
                <c:pt idx="0">
                  <c:v>10.71</c:v>
                </c:pt>
                <c:pt idx="1">
                  <c:v>3.43</c:v>
                </c:pt>
                <c:pt idx="2">
                  <c:v>2.59</c:v>
                </c:pt>
                <c:pt idx="3">
                  <c:v>1.25</c:v>
                </c:pt>
                <c:pt idx="4">
                  <c:v>1.86</c:v>
                </c:pt>
              </c:numCache>
            </c:numRef>
          </c:val>
          <c:extLst>
            <c:ext xmlns:c16="http://schemas.microsoft.com/office/drawing/2014/chart" uri="{C3380CC4-5D6E-409C-BE32-E72D297353CC}">
              <c16:uniqueId val="{0000000A-0E88-4346-A0D9-CBEF81C16C8E}"/>
            </c:ext>
          </c:extLst>
        </c:ser>
        <c:dLbls>
          <c:dLblPos val="outEnd"/>
          <c:showLegendKey val="0"/>
          <c:showVal val="1"/>
          <c:showCatName val="0"/>
          <c:showSerName val="0"/>
          <c:showPercent val="0"/>
          <c:showBubbleSize val="0"/>
        </c:dLbls>
        <c:gapWidth val="10"/>
        <c:overlap val="36"/>
        <c:axId val="299971760"/>
        <c:axId val="299966184"/>
      </c:barChart>
      <c:catAx>
        <c:axId val="29997176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r>
                  <a:rPr lang="en-US"/>
                  <a:t>Race</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299966184"/>
        <c:crosses val="autoZero"/>
        <c:auto val="1"/>
        <c:lblAlgn val="ctr"/>
        <c:lblOffset val="100"/>
        <c:noMultiLvlLbl val="0"/>
      </c:catAx>
      <c:valAx>
        <c:axId val="299966184"/>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r>
                  <a:rPr lang="en-US"/>
                  <a:t>Enrollment (Millions)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299971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solidFill>
                <a:latin typeface="Calibri" panose="020F0502020204030204" pitchFamily="34" charset="0"/>
                <a:ea typeface="+mn-ea"/>
                <a:cs typeface="Calibri" panose="020F0502020204030204" pitchFamily="34" charset="0"/>
              </a:defRPr>
            </a:pPr>
            <a:r>
              <a:rPr lang="en-US"/>
              <a:t>Postsecondary Certificates and Degrees Conferred 2015-2016</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solidFill>
              <a:latin typeface="Calibri" panose="020F0502020204030204" pitchFamily="34" charset="0"/>
              <a:ea typeface="+mn-ea"/>
              <a:cs typeface="Calibri" panose="020F0502020204030204" pitchFamily="34" charset="0"/>
            </a:defRPr>
          </a:pPr>
          <a:endParaRPr lang="en-US"/>
        </a:p>
      </c:txPr>
    </c:title>
    <c:autoTitleDeleted val="0"/>
    <c:plotArea>
      <c:layout/>
      <c:barChart>
        <c:barDir val="bar"/>
        <c:grouping val="clustered"/>
        <c:varyColors val="0"/>
        <c:ser>
          <c:idx val="0"/>
          <c:order val="0"/>
          <c:tx>
            <c:strRef>
              <c:f>Sheet4!$F$3</c:f>
              <c:strCache>
                <c:ptCount val="1"/>
                <c:pt idx="0">
                  <c:v>2015-2016</c:v>
                </c:pt>
              </c:strCache>
            </c:strRef>
          </c:tx>
          <c:spPr>
            <a:solidFill>
              <a:schemeClr val="accent5"/>
            </a:solidFill>
            <a:ln w="12700">
              <a:solidFill>
                <a:schemeClr val="tx1"/>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Sheet4!$C$4:$C$8</c:f>
              <c:strCache>
                <c:ptCount val="5"/>
                <c:pt idx="0">
                  <c:v>Certificates below Associate's Degree </c:v>
                </c:pt>
                <c:pt idx="1">
                  <c:v>Associate's Degree</c:v>
                </c:pt>
                <c:pt idx="2">
                  <c:v>Bachelor's Degree</c:v>
                </c:pt>
                <c:pt idx="3">
                  <c:v>Master's Degree</c:v>
                </c:pt>
                <c:pt idx="4">
                  <c:v>Doctorate's Degree</c:v>
                </c:pt>
              </c:strCache>
            </c:strRef>
          </c:cat>
          <c:val>
            <c:numRef>
              <c:f>Sheet4!$F$4:$F$8</c:f>
              <c:numCache>
                <c:formatCode>General</c:formatCode>
                <c:ptCount val="5"/>
                <c:pt idx="0">
                  <c:v>939000</c:v>
                </c:pt>
                <c:pt idx="1">
                  <c:v>1008000</c:v>
                </c:pt>
                <c:pt idx="2">
                  <c:v>1921000</c:v>
                </c:pt>
                <c:pt idx="3">
                  <c:v>786000</c:v>
                </c:pt>
                <c:pt idx="4">
                  <c:v>178000</c:v>
                </c:pt>
              </c:numCache>
            </c:numRef>
          </c:val>
          <c:extLst>
            <c:ext xmlns:c16="http://schemas.microsoft.com/office/drawing/2014/chart" uri="{C3380CC4-5D6E-409C-BE32-E72D297353CC}">
              <c16:uniqueId val="{00000000-7B39-4801-A738-54A2B2174198}"/>
            </c:ext>
          </c:extLst>
        </c:ser>
        <c:dLbls>
          <c:dLblPos val="outEnd"/>
          <c:showLegendKey val="0"/>
          <c:showVal val="1"/>
          <c:showCatName val="0"/>
          <c:showSerName val="0"/>
          <c:showPercent val="0"/>
          <c:showBubbleSize val="0"/>
        </c:dLbls>
        <c:gapWidth val="33"/>
        <c:axId val="537599792"/>
        <c:axId val="537599464"/>
      </c:barChart>
      <c:catAx>
        <c:axId val="537599792"/>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537599464"/>
        <c:crosses val="autoZero"/>
        <c:auto val="1"/>
        <c:lblAlgn val="ctr"/>
        <c:lblOffset val="100"/>
        <c:noMultiLvlLbl val="0"/>
      </c:catAx>
      <c:valAx>
        <c:axId val="537599464"/>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537599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effectLst/>
                <a:latin typeface="Calibri" panose="020F0502020204030204" pitchFamily="34" charset="0"/>
                <a:ea typeface="+mn-ea"/>
                <a:cs typeface="Calibri" panose="020F0502020204030204" pitchFamily="34" charset="0"/>
              </a:defRPr>
            </a:pPr>
            <a:r>
              <a:rPr lang="en-US" sz="1600" b="1"/>
              <a:t>Educational Credential</a:t>
            </a:r>
          </a:p>
        </c:rich>
      </c:tx>
      <c:layout>
        <c:manualLayout>
          <c:xMode val="edge"/>
          <c:yMode val="edge"/>
          <c:x val="0.41141871610284186"/>
          <c:y val="3.8185174359423459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effectLst/>
              <a:latin typeface="Calibri" panose="020F0502020204030204" pitchFamily="34" charset="0"/>
              <a:ea typeface="+mn-ea"/>
              <a:cs typeface="Calibri" panose="020F0502020204030204" pitchFamily="34" charset="0"/>
            </a:defRPr>
          </a:pPr>
          <a:endParaRPr lang="en-US"/>
        </a:p>
      </c:txPr>
    </c:title>
    <c:autoTitleDeleted val="0"/>
    <c:plotArea>
      <c:layout/>
      <c:barChart>
        <c:barDir val="bar"/>
        <c:grouping val="clustered"/>
        <c:varyColors val="0"/>
        <c:ser>
          <c:idx val="0"/>
          <c:order val="0"/>
          <c:tx>
            <c:strRef>
              <c:f>Sheet1!$K$41</c:f>
              <c:strCache>
                <c:ptCount val="1"/>
                <c:pt idx="0">
                  <c:v>Percentage</c:v>
                </c:pt>
              </c:strCache>
            </c:strRef>
          </c:tx>
          <c:spPr>
            <a:solidFill>
              <a:schemeClr val="accent5"/>
            </a:solidFill>
            <a:ln w="19050">
              <a:solidFill>
                <a:schemeClr val="tx1"/>
              </a:solidFill>
            </a:ln>
            <a:effectLst/>
          </c:spPr>
          <c:invertIfNegative val="0"/>
          <c:dPt>
            <c:idx val="0"/>
            <c:invertIfNegative val="0"/>
            <c:bubble3D val="0"/>
            <c:spPr>
              <a:solidFill>
                <a:schemeClr val="accent5"/>
              </a:solidFill>
              <a:ln w="19050">
                <a:solidFill>
                  <a:schemeClr val="tx1"/>
                </a:solidFill>
              </a:ln>
              <a:effectLst/>
            </c:spPr>
            <c:extLst>
              <c:ext xmlns:c16="http://schemas.microsoft.com/office/drawing/2014/chart" uri="{C3380CC4-5D6E-409C-BE32-E72D297353CC}">
                <c16:uniqueId val="{00000001-E816-4D6B-9DB2-98BB02B6AFFE}"/>
              </c:ext>
            </c:extLst>
          </c:dPt>
          <c:dPt>
            <c:idx val="1"/>
            <c:invertIfNegative val="0"/>
            <c:bubble3D val="0"/>
            <c:spPr>
              <a:solidFill>
                <a:schemeClr val="accent5"/>
              </a:solidFill>
              <a:ln w="19050">
                <a:solidFill>
                  <a:schemeClr val="tx1"/>
                </a:solidFill>
              </a:ln>
              <a:effectLst/>
            </c:spPr>
            <c:extLst>
              <c:ext xmlns:c16="http://schemas.microsoft.com/office/drawing/2014/chart" uri="{C3380CC4-5D6E-409C-BE32-E72D297353CC}">
                <c16:uniqueId val="{00000003-E816-4D6B-9DB2-98BB02B6AFFE}"/>
              </c:ext>
            </c:extLst>
          </c:dPt>
          <c:dPt>
            <c:idx val="2"/>
            <c:invertIfNegative val="0"/>
            <c:bubble3D val="0"/>
            <c:spPr>
              <a:solidFill>
                <a:schemeClr val="accent5"/>
              </a:solidFill>
              <a:ln w="19050">
                <a:solidFill>
                  <a:schemeClr val="tx1"/>
                </a:solidFill>
              </a:ln>
              <a:effectLst/>
            </c:spPr>
            <c:extLst>
              <c:ext xmlns:c16="http://schemas.microsoft.com/office/drawing/2014/chart" uri="{C3380CC4-5D6E-409C-BE32-E72D297353CC}">
                <c16:uniqueId val="{00000005-E816-4D6B-9DB2-98BB02B6AFFE}"/>
              </c:ext>
            </c:extLst>
          </c:dPt>
          <c:dPt>
            <c:idx val="3"/>
            <c:invertIfNegative val="0"/>
            <c:bubble3D val="0"/>
            <c:spPr>
              <a:solidFill>
                <a:schemeClr val="accent5"/>
              </a:solidFill>
              <a:ln w="19050">
                <a:solidFill>
                  <a:schemeClr val="tx1"/>
                </a:solidFill>
              </a:ln>
              <a:effectLst/>
            </c:spPr>
            <c:extLst>
              <c:ext xmlns:c16="http://schemas.microsoft.com/office/drawing/2014/chart" uri="{C3380CC4-5D6E-409C-BE32-E72D297353CC}">
                <c16:uniqueId val="{00000007-E816-4D6B-9DB2-98BB02B6AFFE}"/>
              </c:ext>
            </c:extLst>
          </c:dPt>
          <c:dPt>
            <c:idx val="4"/>
            <c:invertIfNegative val="0"/>
            <c:bubble3D val="0"/>
            <c:spPr>
              <a:solidFill>
                <a:schemeClr val="accent5"/>
              </a:solidFill>
              <a:ln w="19050">
                <a:solidFill>
                  <a:schemeClr val="tx1"/>
                </a:solidFill>
              </a:ln>
              <a:effectLst/>
            </c:spPr>
            <c:extLst>
              <c:ext xmlns:c16="http://schemas.microsoft.com/office/drawing/2014/chart" uri="{C3380CC4-5D6E-409C-BE32-E72D297353CC}">
                <c16:uniqueId val="{00000009-E816-4D6B-9DB2-98BB02B6AFFE}"/>
              </c:ext>
            </c:extLst>
          </c:dPt>
          <c:dLbls>
            <c:numFmt formatCode="General" sourceLinked="0"/>
            <c:spPr>
              <a:noFill/>
              <a:ln>
                <a:noFill/>
              </a:ln>
              <a:effectLst/>
            </c:spPr>
            <c:txPr>
              <a:bodyPr rot="0" spcFirstLastPara="1" vertOverflow="ellipsis" vert="horz" wrap="square" anchor="ctr" anchorCtr="1"/>
              <a:lstStyle/>
              <a:p>
                <a:pPr>
                  <a:defRPr sz="1400" b="1"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Sheet1!$J$42:$J$46</c:f>
              <c:strCache>
                <c:ptCount val="5"/>
                <c:pt idx="0">
                  <c:v>No Credential</c:v>
                </c:pt>
                <c:pt idx="1">
                  <c:v>Degree</c:v>
                </c:pt>
                <c:pt idx="2">
                  <c:v>Diploma</c:v>
                </c:pt>
                <c:pt idx="3">
                  <c:v>Certificate</c:v>
                </c:pt>
                <c:pt idx="4">
                  <c:v>More than One credential</c:v>
                </c:pt>
              </c:strCache>
            </c:strRef>
          </c:cat>
          <c:val>
            <c:numRef>
              <c:f>Sheet1!$K$42:$K$46</c:f>
              <c:numCache>
                <c:formatCode>General</c:formatCode>
                <c:ptCount val="5"/>
                <c:pt idx="0">
                  <c:v>68.8</c:v>
                </c:pt>
                <c:pt idx="1">
                  <c:v>25.4</c:v>
                </c:pt>
                <c:pt idx="2">
                  <c:v>4.5</c:v>
                </c:pt>
                <c:pt idx="3">
                  <c:v>1.2</c:v>
                </c:pt>
                <c:pt idx="4">
                  <c:v>0.1</c:v>
                </c:pt>
              </c:numCache>
            </c:numRef>
          </c:val>
          <c:extLst>
            <c:ext xmlns:c16="http://schemas.microsoft.com/office/drawing/2014/chart" uri="{C3380CC4-5D6E-409C-BE32-E72D297353CC}">
              <c16:uniqueId val="{0000000A-E816-4D6B-9DB2-98BB02B6AFFE}"/>
            </c:ext>
          </c:extLst>
        </c:ser>
        <c:dLbls>
          <c:showLegendKey val="0"/>
          <c:showVal val="0"/>
          <c:showCatName val="0"/>
          <c:showSerName val="0"/>
          <c:showPercent val="0"/>
          <c:showBubbleSize val="0"/>
        </c:dLbls>
        <c:gapWidth val="100"/>
        <c:axId val="979089160"/>
        <c:axId val="979088176"/>
      </c:barChart>
      <c:valAx>
        <c:axId val="979088176"/>
        <c:scaling>
          <c:orientation val="minMax"/>
        </c:scaling>
        <c:delete val="1"/>
        <c:axPos val="b"/>
        <c:title>
          <c:tx>
            <c:rich>
              <a:bodyPr rot="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r>
                  <a:rPr lang="en-US" sz="1600"/>
                  <a:t>Percentages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General" sourceLinked="1"/>
        <c:majorTickMark val="out"/>
        <c:minorTickMark val="none"/>
        <c:tickLblPos val="nextTo"/>
        <c:crossAx val="979089160"/>
        <c:crosses val="autoZero"/>
        <c:crossBetween val="between"/>
      </c:valAx>
      <c:catAx>
        <c:axId val="979089160"/>
        <c:scaling>
          <c:orientation val="minMax"/>
        </c:scaling>
        <c:delete val="0"/>
        <c:axPos val="l"/>
        <c:title>
          <c:tx>
            <c:rich>
              <a:bodyPr rot="-540000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r>
                  <a:rPr lang="en-US" sz="1600"/>
                  <a:t>Credentials</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crossAx val="97908817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solidFill>
            <a:schemeClr val="tx1"/>
          </a:solidFill>
          <a:effectLst/>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effectLst/>
                <a:latin typeface="Calibri" panose="020F0502020204030204" pitchFamily="34" charset="0"/>
                <a:ea typeface="+mn-ea"/>
                <a:cs typeface="Calibri" panose="020F0502020204030204" pitchFamily="34" charset="0"/>
              </a:defRPr>
            </a:pPr>
            <a:r>
              <a:rPr lang="en-US" sz="1600" b="1"/>
              <a:t>Cohort Default Rate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effectLst/>
              <a:latin typeface="Calibri" panose="020F0502020204030204" pitchFamily="34" charset="0"/>
              <a:ea typeface="+mn-ea"/>
              <a:cs typeface="Calibri" panose="020F0502020204030204" pitchFamily="34" charset="0"/>
            </a:defRPr>
          </a:pPr>
          <a:endParaRPr lang="en-US"/>
        </a:p>
      </c:txPr>
    </c:title>
    <c:autoTitleDeleted val="0"/>
    <c:plotArea>
      <c:layout/>
      <c:barChart>
        <c:barDir val="col"/>
        <c:grouping val="clustered"/>
        <c:varyColors val="0"/>
        <c:ser>
          <c:idx val="0"/>
          <c:order val="0"/>
          <c:tx>
            <c:strRef>
              <c:f>Sheet2!$E$3</c:f>
              <c:strCache>
                <c:ptCount val="1"/>
                <c:pt idx="0">
                  <c:v>White</c:v>
                </c:pt>
              </c:strCache>
            </c:strRef>
          </c:tx>
          <c:spPr>
            <a:solidFill>
              <a:srgbClr val="F6BA92"/>
            </a:solidFill>
            <a:ln w="19050">
              <a:solidFill>
                <a:schemeClr val="tx1"/>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Sheet2!$D$4:$D$7</c:f>
              <c:strCache>
                <c:ptCount val="4"/>
                <c:pt idx="0">
                  <c:v>Overall</c:v>
                </c:pt>
                <c:pt idx="1">
                  <c:v>Public 4-year </c:v>
                </c:pt>
                <c:pt idx="2">
                  <c:v>Private Non-profit 4-year</c:v>
                </c:pt>
                <c:pt idx="3">
                  <c:v>Proprietary 4-year</c:v>
                </c:pt>
              </c:strCache>
            </c:strRef>
          </c:cat>
          <c:val>
            <c:numRef>
              <c:f>Sheet2!$E$4:$E$7</c:f>
              <c:numCache>
                <c:formatCode>0%</c:formatCode>
                <c:ptCount val="4"/>
                <c:pt idx="0">
                  <c:v>0.21</c:v>
                </c:pt>
                <c:pt idx="1">
                  <c:v>0.15</c:v>
                </c:pt>
                <c:pt idx="2">
                  <c:v>0.11</c:v>
                </c:pt>
                <c:pt idx="3">
                  <c:v>0.46</c:v>
                </c:pt>
              </c:numCache>
            </c:numRef>
          </c:val>
          <c:extLst>
            <c:ext xmlns:c16="http://schemas.microsoft.com/office/drawing/2014/chart" uri="{C3380CC4-5D6E-409C-BE32-E72D297353CC}">
              <c16:uniqueId val="{00000000-7A2A-4025-B97E-ABA0D5EF46EA}"/>
            </c:ext>
          </c:extLst>
        </c:ser>
        <c:ser>
          <c:idx val="1"/>
          <c:order val="1"/>
          <c:tx>
            <c:strRef>
              <c:f>Sheet2!$F$3</c:f>
              <c:strCache>
                <c:ptCount val="1"/>
                <c:pt idx="0">
                  <c:v>Black</c:v>
                </c:pt>
              </c:strCache>
            </c:strRef>
          </c:tx>
          <c:spPr>
            <a:solidFill>
              <a:srgbClr val="C59EE2"/>
            </a:solidFill>
            <a:ln w="19050">
              <a:solidFill>
                <a:schemeClr val="tx1"/>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Sheet2!$D$4:$D$7</c:f>
              <c:strCache>
                <c:ptCount val="4"/>
                <c:pt idx="0">
                  <c:v>Overall</c:v>
                </c:pt>
                <c:pt idx="1">
                  <c:v>Public 4-year </c:v>
                </c:pt>
                <c:pt idx="2">
                  <c:v>Private Non-profit 4-year</c:v>
                </c:pt>
                <c:pt idx="3">
                  <c:v>Proprietary 4-year</c:v>
                </c:pt>
              </c:strCache>
            </c:strRef>
          </c:cat>
          <c:val>
            <c:numRef>
              <c:f>Sheet2!$F$4:$F$7</c:f>
              <c:numCache>
                <c:formatCode>0%</c:formatCode>
                <c:ptCount val="4"/>
                <c:pt idx="0">
                  <c:v>0.48</c:v>
                </c:pt>
                <c:pt idx="1">
                  <c:v>0.36</c:v>
                </c:pt>
                <c:pt idx="2">
                  <c:v>0.44</c:v>
                </c:pt>
                <c:pt idx="3">
                  <c:v>0.64</c:v>
                </c:pt>
              </c:numCache>
            </c:numRef>
          </c:val>
          <c:extLst>
            <c:ext xmlns:c16="http://schemas.microsoft.com/office/drawing/2014/chart" uri="{C3380CC4-5D6E-409C-BE32-E72D297353CC}">
              <c16:uniqueId val="{00000001-7A2A-4025-B97E-ABA0D5EF46EA}"/>
            </c:ext>
          </c:extLst>
        </c:ser>
        <c:dLbls>
          <c:dLblPos val="outEnd"/>
          <c:showLegendKey val="0"/>
          <c:showVal val="1"/>
          <c:showCatName val="0"/>
          <c:showSerName val="0"/>
          <c:showPercent val="0"/>
          <c:showBubbleSize val="0"/>
        </c:dLbls>
        <c:gapWidth val="49"/>
        <c:overlap val="-6"/>
        <c:axId val="584354360"/>
        <c:axId val="584353704"/>
      </c:barChart>
      <c:catAx>
        <c:axId val="584354360"/>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r>
                  <a:rPr lang="en-US" sz="1600" b="1"/>
                  <a:t>Race</a:t>
                </a:r>
              </a:p>
            </c:rich>
          </c:tx>
          <c:layout>
            <c:manualLayout>
              <c:xMode val="edge"/>
              <c:yMode val="edge"/>
              <c:x val="0.48500450477361184"/>
              <c:y val="0.89686116192206489"/>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crossAx val="584353704"/>
        <c:crosses val="autoZero"/>
        <c:auto val="1"/>
        <c:lblAlgn val="ctr"/>
        <c:lblOffset val="100"/>
        <c:noMultiLvlLbl val="0"/>
      </c:catAx>
      <c:valAx>
        <c:axId val="584353704"/>
        <c:scaling>
          <c:orientation val="minMax"/>
          <c:max val="1"/>
        </c:scaling>
        <c:delete val="0"/>
        <c:axPos val="l"/>
        <c:title>
          <c:tx>
            <c:rich>
              <a:bodyPr rot="-540000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r>
                  <a:rPr lang="en-US" sz="1600" b="1" dirty="0"/>
                  <a:t>Percentage (%)</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crossAx val="5843543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0">
          <a:solidFill>
            <a:schemeClr val="tx1"/>
          </a:solidFill>
          <a:effectLst/>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spc="120" normalizeH="0" baseline="0">
                <a:solidFill>
                  <a:schemeClr val="tx1">
                    <a:lumMod val="65000"/>
                    <a:lumOff val="35000"/>
                  </a:schemeClr>
                </a:solidFill>
                <a:effectLst/>
                <a:latin typeface="Calibri" panose="020F0502020204030204" pitchFamily="34" charset="0"/>
                <a:ea typeface="+mn-ea"/>
                <a:cs typeface="Calibri" panose="020F0502020204030204" pitchFamily="34" charset="0"/>
              </a:defRPr>
            </a:pPr>
            <a:endParaRPr lang="en-US"/>
          </a:p>
        </c:rich>
      </c:tx>
      <c:layout>
        <c:manualLayout>
          <c:xMode val="edge"/>
          <c:yMode val="edge"/>
          <c:x val="0.1313798324486706"/>
          <c:y val="5.4226475279106859E-2"/>
        </c:manualLayout>
      </c:layout>
      <c:overlay val="0"/>
      <c:spPr>
        <a:noFill/>
        <a:ln>
          <a:noFill/>
        </a:ln>
        <a:effectLst/>
      </c:spPr>
      <c:txPr>
        <a:bodyPr rot="0" spcFirstLastPara="1" vertOverflow="ellipsis" vert="horz" wrap="square" anchor="ctr" anchorCtr="1"/>
        <a:lstStyle/>
        <a:p>
          <a:pPr>
            <a:defRPr sz="1680" b="1" i="0" u="none" strike="noStrike" kern="1200" cap="all" spc="120" normalizeH="0" baseline="0">
              <a:solidFill>
                <a:schemeClr val="tx1">
                  <a:lumMod val="65000"/>
                  <a:lumOff val="35000"/>
                </a:schemeClr>
              </a:solidFill>
              <a:effectLst/>
              <a:latin typeface="Calibri" panose="020F0502020204030204" pitchFamily="34" charset="0"/>
              <a:ea typeface="+mn-ea"/>
              <a:cs typeface="Calibri" panose="020F0502020204030204" pitchFamily="34" charset="0"/>
            </a:defRPr>
          </a:pPr>
          <a:endParaRPr lang="en-US"/>
        </a:p>
      </c:txPr>
    </c:title>
    <c:autoTitleDeleted val="0"/>
    <c:plotArea>
      <c:layout/>
      <c:lineChart>
        <c:grouping val="standard"/>
        <c:varyColors val="0"/>
        <c:ser>
          <c:idx val="0"/>
          <c:order val="0"/>
          <c:tx>
            <c:strRef>
              <c:f>Sheet1!$D$2</c:f>
              <c:strCache>
                <c:ptCount val="1"/>
                <c:pt idx="0">
                  <c:v>Cohort Default Rate(%)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numFmt formatCode="0.0%" sourceLinked="0"/>
            <c:spPr>
              <a:noFill/>
              <a:ln>
                <a:noFill/>
              </a:ln>
              <a:effectLst/>
            </c:spPr>
            <c:txPr>
              <a:bodyPr rot="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Sheet1!$B$3:$B$10</c:f>
              <c:numCache>
                <c:formatCode>General</c:formatCode>
                <c:ptCount val="8"/>
                <c:pt idx="0">
                  <c:v>2012</c:v>
                </c:pt>
                <c:pt idx="1">
                  <c:v>2013</c:v>
                </c:pt>
                <c:pt idx="2">
                  <c:v>2014</c:v>
                </c:pt>
                <c:pt idx="3">
                  <c:v>2015</c:v>
                </c:pt>
                <c:pt idx="4">
                  <c:v>2016</c:v>
                </c:pt>
                <c:pt idx="5">
                  <c:v>2017</c:v>
                </c:pt>
                <c:pt idx="6">
                  <c:v>2018</c:v>
                </c:pt>
                <c:pt idx="7">
                  <c:v>2019</c:v>
                </c:pt>
              </c:numCache>
            </c:numRef>
          </c:cat>
          <c:val>
            <c:numRef>
              <c:f>Sheet1!$D$3:$D$10</c:f>
              <c:numCache>
                <c:formatCode>0.00%</c:formatCode>
                <c:ptCount val="8"/>
                <c:pt idx="0">
                  <c:v>0.13400000000000001</c:v>
                </c:pt>
                <c:pt idx="1">
                  <c:v>0.14699999999999999</c:v>
                </c:pt>
                <c:pt idx="2">
                  <c:v>0.13700000000000001</c:v>
                </c:pt>
                <c:pt idx="3">
                  <c:v>0.11799999999999999</c:v>
                </c:pt>
                <c:pt idx="4">
                  <c:v>0.113</c:v>
                </c:pt>
                <c:pt idx="5">
                  <c:v>0.115</c:v>
                </c:pt>
                <c:pt idx="6">
                  <c:v>0.108</c:v>
                </c:pt>
                <c:pt idx="7">
                  <c:v>0.10100000000000001</c:v>
                </c:pt>
              </c:numCache>
            </c:numRef>
          </c:val>
          <c:smooth val="0"/>
          <c:extLst>
            <c:ext xmlns:c16="http://schemas.microsoft.com/office/drawing/2014/chart" uri="{C3380CC4-5D6E-409C-BE32-E72D297353CC}">
              <c16:uniqueId val="{00000000-945C-4AF2-86E8-FD2AF4D30AD5}"/>
            </c:ext>
          </c:extLst>
        </c:ser>
        <c:dLbls>
          <c:dLblPos val="t"/>
          <c:showLegendKey val="0"/>
          <c:showVal val="1"/>
          <c:showCatName val="0"/>
          <c:showSerName val="0"/>
          <c:showPercent val="0"/>
          <c:showBubbleSize val="0"/>
        </c:dLbls>
        <c:marker val="1"/>
        <c:smooth val="0"/>
        <c:axId val="444021720"/>
        <c:axId val="444023032"/>
        <c:extLst>
          <c:ext xmlns:c15="http://schemas.microsoft.com/office/drawing/2012/chart" uri="{02D57815-91ED-43cb-92C2-25804820EDAC}">
            <c15:filteredLineSeries>
              <c15:ser>
                <c:idx val="1"/>
                <c:order val="1"/>
                <c:tx>
                  <c:strRef>
                    <c:extLst>
                      <c:ext uri="{02D57815-91ED-43cb-92C2-25804820EDAC}">
                        <c15:formulaRef>
                          <c15:sqref>Sheet1!$C$2</c15:sqref>
                        </c15:formulaRef>
                      </c:ext>
                    </c:extLst>
                    <c:strCache>
                      <c:ptCount val="1"/>
                      <c:pt idx="0">
                        <c:v>Published Year</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50000"/>
                              <a:lumOff val="50000"/>
                            </a:schemeClr>
                          </a:solidFill>
                          <a:effectLst/>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numRef>
                    <c:extLst>
                      <c:ext uri="{02D57815-91ED-43cb-92C2-25804820EDAC}">
                        <c15:formulaRef>
                          <c15:sqref>Sheet1!$B$3:$B$10</c15:sqref>
                        </c15:formulaRef>
                      </c:ext>
                    </c:extLst>
                    <c:numCache>
                      <c:formatCode>General</c:formatCode>
                      <c:ptCount val="8"/>
                      <c:pt idx="0">
                        <c:v>2012</c:v>
                      </c:pt>
                      <c:pt idx="1">
                        <c:v>2013</c:v>
                      </c:pt>
                      <c:pt idx="2">
                        <c:v>2014</c:v>
                      </c:pt>
                      <c:pt idx="3">
                        <c:v>2015</c:v>
                      </c:pt>
                      <c:pt idx="4">
                        <c:v>2016</c:v>
                      </c:pt>
                      <c:pt idx="5">
                        <c:v>2017</c:v>
                      </c:pt>
                      <c:pt idx="6">
                        <c:v>2018</c:v>
                      </c:pt>
                      <c:pt idx="7">
                        <c:v>2019</c:v>
                      </c:pt>
                    </c:numCache>
                  </c:numRef>
                </c:cat>
                <c:val>
                  <c:numRef>
                    <c:extLst>
                      <c:ext uri="{02D57815-91ED-43cb-92C2-25804820EDAC}">
                        <c15:formulaRef>
                          <c15:sqref>Sheet1!$C$3:$C$10</c15:sqref>
                        </c15:formulaRef>
                      </c:ext>
                    </c:extLst>
                    <c:numCache>
                      <c:formatCode>General</c:formatCode>
                      <c:ptCount val="8"/>
                      <c:pt idx="0">
                        <c:v>0</c:v>
                      </c:pt>
                      <c:pt idx="1">
                        <c:v>0</c:v>
                      </c:pt>
                      <c:pt idx="2">
                        <c:v>0</c:v>
                      </c:pt>
                      <c:pt idx="3">
                        <c:v>0</c:v>
                      </c:pt>
                      <c:pt idx="4">
                        <c:v>0</c:v>
                      </c:pt>
                      <c:pt idx="5">
                        <c:v>0</c:v>
                      </c:pt>
                      <c:pt idx="6">
                        <c:v>0</c:v>
                      </c:pt>
                      <c:pt idx="7">
                        <c:v>0</c:v>
                      </c:pt>
                    </c:numCache>
                  </c:numRef>
                </c:val>
                <c:smooth val="0"/>
                <c:extLst>
                  <c:ext xmlns:c16="http://schemas.microsoft.com/office/drawing/2014/chart" uri="{C3380CC4-5D6E-409C-BE32-E72D297353CC}">
                    <c16:uniqueId val="{00000001-945C-4AF2-86E8-FD2AF4D30AD5}"/>
                  </c:ext>
                </c:extLst>
              </c15:ser>
            </c15:filteredLineSeries>
          </c:ext>
        </c:extLst>
      </c:lineChart>
      <c:catAx>
        <c:axId val="444021720"/>
        <c:scaling>
          <c:orientation val="minMax"/>
        </c:scaling>
        <c:delete val="0"/>
        <c:axPos val="b"/>
        <c:majorGridlines>
          <c:spPr>
            <a:ln w="6350" cap="flat" cmpd="sng" algn="ctr">
              <a:solidFill>
                <a:schemeClr val="dk1"/>
              </a:solidFill>
              <a:prstDash val="solid"/>
              <a:miter lim="800000"/>
            </a:ln>
            <a:effectLst/>
          </c:spPr>
        </c:majorGridlines>
        <c:minorGridlines>
          <c:spPr>
            <a:ln>
              <a:noFill/>
            </a:ln>
            <a:effectLst/>
          </c:spPr>
        </c:minorGridlines>
        <c:title>
          <c:tx>
            <c:rich>
              <a:bodyPr rot="0" spcFirstLastPara="1" vertOverflow="ellipsis" vert="horz" wrap="square" anchor="ctr" anchorCtr="1"/>
              <a:lstStyle/>
              <a:p>
                <a:pPr>
                  <a:defRPr sz="1400" b="0" i="0" u="none" strike="noStrike" kern="1200" cap="all" baseline="0">
                    <a:solidFill>
                      <a:schemeClr val="tx1"/>
                    </a:solidFill>
                    <a:effectLst/>
                    <a:latin typeface="Calibri" panose="020F0502020204030204" pitchFamily="34" charset="0"/>
                    <a:ea typeface="+mn-ea"/>
                    <a:cs typeface="Calibri" panose="020F0502020204030204" pitchFamily="34" charset="0"/>
                  </a:defRPr>
                </a:pPr>
                <a:r>
                  <a:rPr lang="en-US" b="0">
                    <a:solidFill>
                      <a:schemeClr val="tx1"/>
                    </a:solidFill>
                  </a:rPr>
                  <a:t>Published Year</a:t>
                </a:r>
              </a:p>
            </c:rich>
          </c:tx>
          <c:overlay val="0"/>
          <c:spPr>
            <a:noFill/>
            <a:ln>
              <a:noFill/>
            </a:ln>
            <a:effectLst/>
          </c:spPr>
          <c:txPr>
            <a:bodyPr rot="0" spcFirstLastPara="1" vertOverflow="ellipsis" vert="horz" wrap="square" anchor="ctr" anchorCtr="1"/>
            <a:lstStyle/>
            <a:p>
              <a:pPr>
                <a:defRPr sz="1400" b="0" i="0" u="none" strike="noStrike" kern="1200" cap="all"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cap="all" spc="120" normalizeH="0" baseline="0">
                <a:solidFill>
                  <a:schemeClr val="tx1"/>
                </a:solidFill>
                <a:effectLst/>
                <a:latin typeface="Calibri" panose="020F0502020204030204" pitchFamily="34" charset="0"/>
                <a:ea typeface="+mn-ea"/>
                <a:cs typeface="Calibri" panose="020F0502020204030204" pitchFamily="34" charset="0"/>
              </a:defRPr>
            </a:pPr>
            <a:endParaRPr lang="en-US"/>
          </a:p>
        </c:txPr>
        <c:crossAx val="444023032"/>
        <c:crosses val="autoZero"/>
        <c:auto val="1"/>
        <c:lblAlgn val="ctr"/>
        <c:lblOffset val="100"/>
        <c:noMultiLvlLbl val="0"/>
      </c:catAx>
      <c:valAx>
        <c:axId val="444023032"/>
        <c:scaling>
          <c:orientation val="minMax"/>
          <c:max val="0.18000000000000002"/>
        </c:scaling>
        <c:delete val="0"/>
        <c:axPos val="l"/>
        <c:title>
          <c:tx>
            <c:rich>
              <a:bodyPr rot="-5400000" spcFirstLastPara="1" vertOverflow="ellipsis" vert="horz" wrap="square" anchor="ctr" anchorCtr="1"/>
              <a:lstStyle/>
              <a:p>
                <a:pPr>
                  <a:defRPr sz="1400" b="0" i="0" u="none" strike="noStrike" kern="1200" cap="all" baseline="0">
                    <a:solidFill>
                      <a:schemeClr val="tx1"/>
                    </a:solidFill>
                    <a:effectLst/>
                    <a:latin typeface="Calibri" panose="020F0502020204030204" pitchFamily="34" charset="0"/>
                    <a:ea typeface="+mn-ea"/>
                    <a:cs typeface="Calibri" panose="020F0502020204030204" pitchFamily="34" charset="0"/>
                  </a:defRPr>
                </a:pPr>
                <a:r>
                  <a:rPr lang="en-US" b="0">
                    <a:solidFill>
                      <a:schemeClr val="tx1"/>
                    </a:solidFill>
                  </a:rPr>
                  <a:t>Cohort Default Rate (%)</a:t>
                </a:r>
              </a:p>
            </c:rich>
          </c:tx>
          <c:layout>
            <c:manualLayout>
              <c:xMode val="edge"/>
              <c:yMode val="edge"/>
              <c:x val="3.7918408740541545E-3"/>
              <c:y val="0.24217942302337961"/>
            </c:manualLayout>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0%" sourceLinked="0"/>
        <c:majorTickMark val="none"/>
        <c:minorTickMark val="none"/>
        <c:tickLblPos val="nextTo"/>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crossAx val="444021720"/>
        <c:crosses val="autoZero"/>
        <c:crossBetween val="between"/>
      </c:valAx>
      <c:spPr>
        <a:noFill/>
        <a:ln>
          <a:noFill/>
        </a:ln>
        <a:effectLst/>
      </c:spPr>
    </c:plotArea>
    <c:plotVisOnly val="1"/>
    <c:dispBlanksAs val="gap"/>
    <c:showDLblsOverMax val="0"/>
  </c:chart>
  <c:spPr>
    <a:noFill/>
    <a:ln>
      <a:noFill/>
    </a:ln>
    <a:effectLst/>
  </c:spPr>
  <c:txPr>
    <a:bodyPr/>
    <a:lstStyle/>
    <a:p>
      <a:pPr>
        <a:defRPr sz="1400" b="1">
          <a:effectLst/>
          <a:latin typeface="Calibri" panose="020F0502020204030204" pitchFamily="34" charset="0"/>
          <a:cs typeface="Calibri" panose="020F0502020204030204" pitchFamily="34" charset="0"/>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771229120833067E-2"/>
          <c:y val="0.12266077246205256"/>
          <c:w val="0.88817629549589494"/>
          <c:h val="0.73707189323388611"/>
        </c:manualLayout>
      </c:layout>
      <c:lineChart>
        <c:grouping val="stacked"/>
        <c:varyColors val="0"/>
        <c:ser>
          <c:idx val="0"/>
          <c:order val="0"/>
          <c:tx>
            <c:strRef>
              <c:f>Sheet1!$C$2</c:f>
              <c:strCache>
                <c:ptCount val="1"/>
                <c:pt idx="0">
                  <c:v>Cohort Default Rate (%)</c:v>
                </c:pt>
              </c:strCache>
            </c:strRef>
          </c:tx>
          <c:spPr>
            <a:ln w="28575" cap="rnd">
              <a:solidFill>
                <a:schemeClr val="accent1"/>
              </a:solidFill>
              <a:round/>
            </a:ln>
            <a:effectLst/>
          </c:spPr>
          <c:marker>
            <c:spPr>
              <a:noFill/>
            </c:spPr>
          </c:marker>
          <c:dLbls>
            <c:dLbl>
              <c:idx val="1"/>
              <c:layout>
                <c:manualLayout>
                  <c:x val="-4.8868300162190098E-2"/>
                  <c:y val="-7.164634949608428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BCE-4144-B494-3C1A08EEE9F9}"/>
                </c:ext>
              </c:extLst>
            </c:dLbl>
            <c:spPr>
              <a:noFill/>
              <a:ln>
                <a:noFill/>
              </a:ln>
              <a:effectLst/>
            </c:spPr>
            <c:txPr>
              <a:bodyPr rot="0" vert="horz"/>
              <a:lstStyle/>
              <a:p>
                <a:pPr>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Sheet1!$B$3:$B$10</c:f>
              <c:numCache>
                <c:formatCode>General</c:formatCode>
                <c:ptCount val="8"/>
                <c:pt idx="0">
                  <c:v>2012</c:v>
                </c:pt>
                <c:pt idx="1">
                  <c:v>2013</c:v>
                </c:pt>
                <c:pt idx="2">
                  <c:v>2014</c:v>
                </c:pt>
                <c:pt idx="3">
                  <c:v>2015</c:v>
                </c:pt>
                <c:pt idx="4">
                  <c:v>2016</c:v>
                </c:pt>
                <c:pt idx="5">
                  <c:v>2017</c:v>
                </c:pt>
                <c:pt idx="6">
                  <c:v>2018</c:v>
                </c:pt>
                <c:pt idx="7">
                  <c:v>2019</c:v>
                </c:pt>
              </c:numCache>
            </c:numRef>
          </c:cat>
          <c:val>
            <c:numRef>
              <c:f>Sheet1!$C$3:$C$10</c:f>
              <c:numCache>
                <c:formatCode>0.00%</c:formatCode>
                <c:ptCount val="8"/>
                <c:pt idx="0">
                  <c:v>0.13400000000000001</c:v>
                </c:pt>
                <c:pt idx="1">
                  <c:v>0.14699999999999999</c:v>
                </c:pt>
                <c:pt idx="2">
                  <c:v>0.13700000000000001</c:v>
                </c:pt>
                <c:pt idx="3">
                  <c:v>0.11799999999999999</c:v>
                </c:pt>
                <c:pt idx="4">
                  <c:v>0.113</c:v>
                </c:pt>
                <c:pt idx="5">
                  <c:v>0.115</c:v>
                </c:pt>
                <c:pt idx="6">
                  <c:v>0.108</c:v>
                </c:pt>
                <c:pt idx="7">
                  <c:v>0.10100000000000001</c:v>
                </c:pt>
              </c:numCache>
            </c:numRef>
          </c:val>
          <c:smooth val="0"/>
          <c:extLst>
            <c:ext xmlns:c16="http://schemas.microsoft.com/office/drawing/2014/chart" uri="{C3380CC4-5D6E-409C-BE32-E72D297353CC}">
              <c16:uniqueId val="{00000001-1BCE-4144-B494-3C1A08EEE9F9}"/>
            </c:ext>
          </c:extLst>
        </c:ser>
        <c:ser>
          <c:idx val="1"/>
          <c:order val="1"/>
          <c:tx>
            <c:strRef>
              <c:f>Sheet1!$D$2</c:f>
              <c:strCache>
                <c:ptCount val="1"/>
                <c:pt idx="0">
                  <c:v>Trend (%)</c:v>
                </c:pt>
              </c:strCache>
            </c:strRef>
          </c:tx>
          <c:dLbls>
            <c:dLbl>
              <c:idx val="0"/>
              <c:delete val="1"/>
              <c:extLst>
                <c:ext xmlns:c15="http://schemas.microsoft.com/office/drawing/2012/chart" uri="{CE6537A1-D6FC-4f65-9D91-7224C49458BB}"/>
                <c:ext xmlns:c16="http://schemas.microsoft.com/office/drawing/2014/chart" uri="{C3380CC4-5D6E-409C-BE32-E72D297353CC}">
                  <c16:uniqueId val="{00000002-1BCE-4144-B494-3C1A08EEE9F9}"/>
                </c:ext>
              </c:extLst>
            </c:dLbl>
            <c:dLbl>
              <c:idx val="1"/>
              <c:layout>
                <c:manualLayout>
                  <c:x val="-3.4051044694713803E-2"/>
                  <c:y val="0.13053772438555797"/>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BCE-4144-B494-3C1A08EEE9F9}"/>
                </c:ext>
              </c:extLst>
            </c:dLbl>
            <c:spPr>
              <a:noFill/>
              <a:ln>
                <a:noFill/>
              </a:ln>
              <a:effectLst/>
            </c:sp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Sheet1!$B$3:$B$10</c:f>
              <c:numCache>
                <c:formatCode>General</c:formatCode>
                <c:ptCount val="8"/>
                <c:pt idx="0">
                  <c:v>2012</c:v>
                </c:pt>
                <c:pt idx="1">
                  <c:v>2013</c:v>
                </c:pt>
                <c:pt idx="2">
                  <c:v>2014</c:v>
                </c:pt>
                <c:pt idx="3">
                  <c:v>2015</c:v>
                </c:pt>
                <c:pt idx="4">
                  <c:v>2016</c:v>
                </c:pt>
                <c:pt idx="5">
                  <c:v>2017</c:v>
                </c:pt>
                <c:pt idx="6">
                  <c:v>2018</c:v>
                </c:pt>
                <c:pt idx="7">
                  <c:v>2019</c:v>
                </c:pt>
              </c:numCache>
            </c:numRef>
          </c:cat>
          <c:val>
            <c:numRef>
              <c:f>Sheet1!$D$3:$D$10</c:f>
              <c:numCache>
                <c:formatCode>0.00%</c:formatCode>
                <c:ptCount val="8"/>
                <c:pt idx="1">
                  <c:v>1.2999999999999984E-2</c:v>
                </c:pt>
                <c:pt idx="2">
                  <c:v>-9.9999999999999811E-3</c:v>
                </c:pt>
                <c:pt idx="3">
                  <c:v>-1.9000000000000017E-2</c:v>
                </c:pt>
                <c:pt idx="4">
                  <c:v>-4.9999999999999906E-3</c:v>
                </c:pt>
                <c:pt idx="5">
                  <c:v>2.0000000000000018E-3</c:v>
                </c:pt>
                <c:pt idx="6">
                  <c:v>-7.0000000000000062E-3</c:v>
                </c:pt>
                <c:pt idx="7">
                  <c:v>-6.9999999999999923E-3</c:v>
                </c:pt>
              </c:numCache>
            </c:numRef>
          </c:val>
          <c:smooth val="0"/>
          <c:extLst>
            <c:ext xmlns:c16="http://schemas.microsoft.com/office/drawing/2014/chart" uri="{C3380CC4-5D6E-409C-BE32-E72D297353CC}">
              <c16:uniqueId val="{00000004-1BCE-4144-B494-3C1A08EEE9F9}"/>
            </c:ext>
          </c:extLst>
        </c:ser>
        <c:dLbls>
          <c:showLegendKey val="0"/>
          <c:showVal val="0"/>
          <c:showCatName val="0"/>
          <c:showSerName val="0"/>
          <c:showPercent val="0"/>
          <c:showBubbleSize val="0"/>
        </c:dLbls>
        <c:marker val="1"/>
        <c:smooth val="0"/>
        <c:axId val="750187496"/>
        <c:axId val="750188152"/>
      </c:lineChart>
      <c:catAx>
        <c:axId val="750187496"/>
        <c:scaling>
          <c:orientation val="minMax"/>
        </c:scaling>
        <c:delete val="0"/>
        <c:axPos val="b"/>
        <c:majorGridlines/>
        <c:title>
          <c:tx>
            <c:rich>
              <a:bodyPr/>
              <a:lstStyle/>
              <a:p>
                <a:pPr>
                  <a:defRPr/>
                </a:pPr>
                <a:r>
                  <a:rPr lang="en-US"/>
                  <a:t>PUBLISHED YEAR</a:t>
                </a:r>
              </a:p>
            </c:rich>
          </c:tx>
          <c:overlay val="0"/>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750188152"/>
        <c:crosses val="autoZero"/>
        <c:auto val="1"/>
        <c:lblAlgn val="ctr"/>
        <c:lblOffset val="100"/>
        <c:noMultiLvlLbl val="0"/>
      </c:catAx>
      <c:valAx>
        <c:axId val="750188152"/>
        <c:scaling>
          <c:orientation val="minMax"/>
        </c:scaling>
        <c:delete val="0"/>
        <c:axPos val="l"/>
        <c:title>
          <c:tx>
            <c:rich>
              <a:bodyPr/>
              <a:lstStyle/>
              <a:p>
                <a:pPr>
                  <a:defRPr/>
                </a:pPr>
                <a:r>
                  <a:rPr lang="en-US"/>
                  <a:t>COHORT DEFAULT RATE (%)</a:t>
                </a:r>
              </a:p>
            </c:rich>
          </c:tx>
          <c:overlay val="0"/>
        </c:title>
        <c:numFmt formatCode="0%" sourceLinked="0"/>
        <c:majorTickMark val="none"/>
        <c:minorTickMark val="none"/>
        <c:tickLblPos val="nextTo"/>
        <c:spPr>
          <a:noFill/>
          <a:ln>
            <a:noFill/>
          </a:ln>
          <a:effectLst/>
        </c:spPr>
        <c:txPr>
          <a:bodyPr rot="-60000000" vert="horz"/>
          <a:lstStyle/>
          <a:p>
            <a:pPr>
              <a:defRPr/>
            </a:pPr>
            <a:endParaRPr lang="en-US"/>
          </a:p>
        </c:txPr>
        <c:crossAx val="750187496"/>
        <c:crosses val="autoZero"/>
        <c:crossBetween val="between"/>
      </c:valAx>
    </c:plotArea>
    <c:legend>
      <c:legendPos val="t"/>
      <c:layout>
        <c:manualLayout>
          <c:xMode val="edge"/>
          <c:yMode val="edge"/>
          <c:x val="0.32819257659164286"/>
          <c:y val="0"/>
          <c:w val="0.35098947808515085"/>
          <c:h val="6.9199807904446728E-2"/>
        </c:manualLayout>
      </c:layout>
      <c:overlay val="0"/>
      <c:spPr>
        <a:noFill/>
        <a:ln>
          <a:noFill/>
        </a:ln>
        <a:effectLst/>
      </c:spPr>
      <c:txPr>
        <a:bodyPr rot="0" vert="horz"/>
        <a:lstStyle/>
        <a:p>
          <a:pPr>
            <a:defRPr/>
          </a:pPr>
          <a:endParaRPr lang="en-US"/>
        </a:p>
      </c:txPr>
    </c:legend>
    <c:plotVisOnly val="1"/>
    <c:dispBlanksAs val="zero"/>
    <c:showDLblsOverMax val="0"/>
    <c:extLst/>
  </c:chart>
  <c:txPr>
    <a:bodyPr/>
    <a:lstStyle/>
    <a:p>
      <a:pPr>
        <a:defRPr sz="1400" b="0">
          <a:solidFill>
            <a:schemeClr val="tx1"/>
          </a:solidFill>
          <a:latin typeface="Calibri" panose="020F0502020204030204" pitchFamily="34" charset="0"/>
          <a:cs typeface="Calibri" panose="020F0502020204030204" pitchFamily="34" charset="0"/>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4F6DC-B761-4FA7-A12B-E041FDBCC450}" type="doc">
      <dgm:prSet loTypeId="urn:microsoft.com/office/officeart/2005/8/layout/chevron1" loCatId="process" qsTypeId="urn:microsoft.com/office/officeart/2005/8/quickstyle/simple1" qsCatId="simple" csTypeId="urn:microsoft.com/office/officeart/2005/8/colors/accent0_2" csCatId="mainScheme" phldr="1"/>
      <dgm:spPr/>
    </dgm:pt>
    <dgm:pt modelId="{F24CFA1B-9804-4563-8286-6DB39437DDB3}">
      <dgm:prSet phldrT="[Tex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gm:t>
    </dgm:pt>
    <dgm:pt modelId="{2512B69C-9373-4F98-B5EB-C7B4798EE730}" type="parTrans" cxnId="{B12B540D-7623-4942-AFCF-22B0DC3D0193}">
      <dgm:prSet/>
      <dgm:spPr/>
      <dgm:t>
        <a:bodyPr/>
        <a:lstStyle/>
        <a:p>
          <a:pPr algn="l"/>
          <a:endParaRPr lang="en-US"/>
        </a:p>
      </dgm:t>
    </dgm:pt>
    <dgm:pt modelId="{63432989-C1B2-4B7A-97E9-64AC6EF81695}" type="sibTrans" cxnId="{B12B540D-7623-4942-AFCF-22B0DC3D0193}">
      <dgm:prSet/>
      <dgm:spPr/>
      <dgm:t>
        <a:bodyPr/>
        <a:lstStyle/>
        <a:p>
          <a:pPr algn="l"/>
          <a:endParaRPr lang="en-US"/>
        </a:p>
      </dgm:t>
    </dgm:pt>
    <dgm:pt modelId="{5D02D767-B17C-4201-8D4E-4222C65BFACD}">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7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gm:t>
    </dgm:pt>
    <dgm:pt modelId="{D19757A7-0B58-45B3-AA6C-24B395D6579F}" type="parTrans" cxnId="{D22D80A4-6B4C-4D1E-99A6-67925EE1E182}">
      <dgm:prSet/>
      <dgm:spPr/>
      <dgm:t>
        <a:bodyPr/>
        <a:lstStyle/>
        <a:p>
          <a:pPr algn="l"/>
          <a:endParaRPr lang="en-US"/>
        </a:p>
      </dgm:t>
    </dgm:pt>
    <dgm:pt modelId="{1FB98CAA-EC7D-4BD5-9A96-DEB518C3CD1D}" type="sibTrans" cxnId="{D22D80A4-6B4C-4D1E-99A6-67925EE1E182}">
      <dgm:prSet/>
      <dgm:spPr/>
      <dgm:t>
        <a:bodyPr/>
        <a:lstStyle/>
        <a:p>
          <a:pPr algn="l"/>
          <a:endParaRPr lang="en-US"/>
        </a:p>
      </dgm:t>
    </dgm:pt>
    <dgm:pt modelId="{BDAA1E46-12AB-4F6C-AD5F-50F8DA516617}">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gm:t>
    </dgm:pt>
    <dgm:pt modelId="{8465B7E7-649E-40DB-952A-75F9C9324724}" type="parTrans" cxnId="{05529C51-5CC3-4BC8-B168-2E1E96D4A714}">
      <dgm:prSet/>
      <dgm:spPr/>
      <dgm:t>
        <a:bodyPr/>
        <a:lstStyle/>
        <a:p>
          <a:pPr algn="l"/>
          <a:endParaRPr lang="en-US"/>
        </a:p>
      </dgm:t>
    </dgm:pt>
    <dgm:pt modelId="{B2B1C344-3121-4E52-96CA-580B39B5A3A1}" type="sibTrans" cxnId="{05529C51-5CC3-4BC8-B168-2E1E96D4A714}">
      <dgm:prSet/>
      <dgm:spPr/>
      <dgm:t>
        <a:bodyPr/>
        <a:lstStyle/>
        <a:p>
          <a:pPr algn="l"/>
          <a:endParaRPr lang="en-US"/>
        </a:p>
      </dgm:t>
    </dgm:pt>
    <dgm:pt modelId="{9B10B057-929F-4D5D-AE3E-FDFD7AFD4F31}">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gm:t>
    </dgm:pt>
    <dgm:pt modelId="{8481CB48-7266-4234-9299-B378F9FBBB39}" type="parTrans" cxnId="{D6CE0D5B-5ABA-48D8-8563-A285E5F50D82}">
      <dgm:prSet/>
      <dgm:spPr/>
      <dgm:t>
        <a:bodyPr/>
        <a:lstStyle/>
        <a:p>
          <a:pPr algn="l"/>
          <a:endParaRPr lang="en-US"/>
        </a:p>
      </dgm:t>
    </dgm:pt>
    <dgm:pt modelId="{33D34357-1722-4437-A9D9-01151DF8B161}" type="sibTrans" cxnId="{D6CE0D5B-5ABA-48D8-8563-A285E5F50D82}">
      <dgm:prSet/>
      <dgm:spPr/>
      <dgm:t>
        <a:bodyPr/>
        <a:lstStyle/>
        <a:p>
          <a:pPr algn="l"/>
          <a:endParaRPr lang="en-US"/>
        </a:p>
      </dgm:t>
    </dgm:pt>
    <dgm:pt modelId="{5381E1D1-FC1B-4611-9F91-9D1E68AF7C50}" type="pres">
      <dgm:prSet presAssocID="{0DD4F6DC-B761-4FA7-A12B-E041FDBCC450}" presName="Name0" presStyleCnt="0">
        <dgm:presLayoutVars>
          <dgm:dir/>
          <dgm:animLvl val="lvl"/>
          <dgm:resizeHandles val="exact"/>
        </dgm:presLayoutVars>
      </dgm:prSet>
      <dgm:spPr/>
    </dgm:pt>
    <dgm:pt modelId="{C77BB64C-DD07-42E2-A842-8FB23F6623D5}" type="pres">
      <dgm:prSet presAssocID="{F24CFA1B-9804-4563-8286-6DB39437DDB3}" presName="parTxOnly" presStyleLbl="node1" presStyleIdx="0" presStyleCnt="4">
        <dgm:presLayoutVars>
          <dgm:chMax val="0"/>
          <dgm:chPref val="0"/>
          <dgm:bulletEnabled val="1"/>
        </dgm:presLayoutVars>
      </dgm:prSet>
      <dgm:spPr/>
    </dgm:pt>
    <dgm:pt modelId="{E3597081-599B-4507-BAE6-464D7633F035}" type="pres">
      <dgm:prSet presAssocID="{63432989-C1B2-4B7A-97E9-64AC6EF81695}" presName="parTxOnlySpace" presStyleCnt="0"/>
      <dgm:spPr/>
    </dgm:pt>
    <dgm:pt modelId="{B86D562D-47D8-4335-8F19-8F6E285C628D}" type="pres">
      <dgm:prSet presAssocID="{5D02D767-B17C-4201-8D4E-4222C65BFACD}" presName="parTxOnly" presStyleLbl="node1" presStyleIdx="1" presStyleCnt="4">
        <dgm:presLayoutVars>
          <dgm:chMax val="0"/>
          <dgm:chPref val="0"/>
          <dgm:bulletEnabled val="1"/>
        </dgm:presLayoutVars>
      </dgm:prSet>
      <dgm:spPr/>
    </dgm:pt>
    <dgm:pt modelId="{6CA93A6E-CF4F-487A-BA8E-D9D8D0464FC8}" type="pres">
      <dgm:prSet presAssocID="{1FB98CAA-EC7D-4BD5-9A96-DEB518C3CD1D}" presName="parTxOnlySpace" presStyleCnt="0"/>
      <dgm:spPr/>
    </dgm:pt>
    <dgm:pt modelId="{E7882A7A-0A00-4C49-ADCD-964CE1F38F0F}" type="pres">
      <dgm:prSet presAssocID="{BDAA1E46-12AB-4F6C-AD5F-50F8DA516617}" presName="parTxOnly" presStyleLbl="node1" presStyleIdx="2" presStyleCnt="4">
        <dgm:presLayoutVars>
          <dgm:chMax val="0"/>
          <dgm:chPref val="0"/>
          <dgm:bulletEnabled val="1"/>
        </dgm:presLayoutVars>
      </dgm:prSet>
      <dgm:spPr/>
    </dgm:pt>
    <dgm:pt modelId="{693AC29A-2590-465B-9B20-A1B9E3BD048C}" type="pres">
      <dgm:prSet presAssocID="{B2B1C344-3121-4E52-96CA-580B39B5A3A1}" presName="parTxOnlySpace" presStyleCnt="0"/>
      <dgm:spPr/>
    </dgm:pt>
    <dgm:pt modelId="{923A545A-9FB1-431D-A609-C7D93189FC86}" type="pres">
      <dgm:prSet presAssocID="{9B10B057-929F-4D5D-AE3E-FDFD7AFD4F31}" presName="parTxOnly" presStyleLbl="node1" presStyleIdx="3" presStyleCnt="4">
        <dgm:presLayoutVars>
          <dgm:chMax val="0"/>
          <dgm:chPref val="0"/>
          <dgm:bulletEnabled val="1"/>
        </dgm:presLayoutVars>
      </dgm:prSet>
      <dgm:spPr/>
    </dgm:pt>
  </dgm:ptLst>
  <dgm:cxnLst>
    <dgm:cxn modelId="{B12B540D-7623-4942-AFCF-22B0DC3D0193}" srcId="{0DD4F6DC-B761-4FA7-A12B-E041FDBCC450}" destId="{F24CFA1B-9804-4563-8286-6DB39437DDB3}" srcOrd="0" destOrd="0" parTransId="{2512B69C-9373-4F98-B5EB-C7B4798EE730}" sibTransId="{63432989-C1B2-4B7A-97E9-64AC6EF81695}"/>
    <dgm:cxn modelId="{CF370C1D-9797-4ABD-9192-EE18327BCE9D}" type="presOf" srcId="{9B10B057-929F-4D5D-AE3E-FDFD7AFD4F31}" destId="{923A545A-9FB1-431D-A609-C7D93189FC86}" srcOrd="0" destOrd="0" presId="urn:microsoft.com/office/officeart/2005/8/layout/chevron1"/>
    <dgm:cxn modelId="{FC82F52F-C2F5-4EC7-AF28-7F3D05DCB702}" type="presOf" srcId="{BDAA1E46-12AB-4F6C-AD5F-50F8DA516617}" destId="{E7882A7A-0A00-4C49-ADCD-964CE1F38F0F}" srcOrd="0" destOrd="0" presId="urn:microsoft.com/office/officeart/2005/8/layout/chevron1"/>
    <dgm:cxn modelId="{A6CC7244-B61F-45FF-83AC-DDE3D4D6B32A}" type="presOf" srcId="{5D02D767-B17C-4201-8D4E-4222C65BFACD}" destId="{B86D562D-47D8-4335-8F19-8F6E285C628D}" srcOrd="0" destOrd="0" presId="urn:microsoft.com/office/officeart/2005/8/layout/chevron1"/>
    <dgm:cxn modelId="{05529C51-5CC3-4BC8-B168-2E1E96D4A714}" srcId="{0DD4F6DC-B761-4FA7-A12B-E041FDBCC450}" destId="{BDAA1E46-12AB-4F6C-AD5F-50F8DA516617}" srcOrd="2" destOrd="0" parTransId="{8465B7E7-649E-40DB-952A-75F9C9324724}" sibTransId="{B2B1C344-3121-4E52-96CA-580B39B5A3A1}"/>
    <dgm:cxn modelId="{D6CE0D5B-5ABA-48D8-8563-A285E5F50D82}" srcId="{0DD4F6DC-B761-4FA7-A12B-E041FDBCC450}" destId="{9B10B057-929F-4D5D-AE3E-FDFD7AFD4F31}" srcOrd="3" destOrd="0" parTransId="{8481CB48-7266-4234-9299-B378F9FBBB39}" sibTransId="{33D34357-1722-4437-A9D9-01151DF8B161}"/>
    <dgm:cxn modelId="{D22D80A4-6B4C-4D1E-99A6-67925EE1E182}" srcId="{0DD4F6DC-B761-4FA7-A12B-E041FDBCC450}" destId="{5D02D767-B17C-4201-8D4E-4222C65BFACD}" srcOrd="1" destOrd="0" parTransId="{D19757A7-0B58-45B3-AA6C-24B395D6579F}" sibTransId="{1FB98CAA-EC7D-4BD5-9A96-DEB518C3CD1D}"/>
    <dgm:cxn modelId="{E9D4A1A7-F134-494A-B843-7493DF53A42A}" type="presOf" srcId="{0DD4F6DC-B761-4FA7-A12B-E041FDBCC450}" destId="{5381E1D1-FC1B-4611-9F91-9D1E68AF7C50}" srcOrd="0" destOrd="0" presId="urn:microsoft.com/office/officeart/2005/8/layout/chevron1"/>
    <dgm:cxn modelId="{2962B3AF-E911-4D10-9D11-82BB8AF91F8B}" type="presOf" srcId="{F24CFA1B-9804-4563-8286-6DB39437DDB3}" destId="{C77BB64C-DD07-42E2-A842-8FB23F6623D5}" srcOrd="0" destOrd="0" presId="urn:microsoft.com/office/officeart/2005/8/layout/chevron1"/>
    <dgm:cxn modelId="{529F98C3-03B4-49A9-9A3B-F35920404439}" type="presParOf" srcId="{5381E1D1-FC1B-4611-9F91-9D1E68AF7C50}" destId="{C77BB64C-DD07-42E2-A842-8FB23F6623D5}" srcOrd="0" destOrd="0" presId="urn:microsoft.com/office/officeart/2005/8/layout/chevron1"/>
    <dgm:cxn modelId="{8C99F28D-39DE-4BB6-854B-35071866A510}" type="presParOf" srcId="{5381E1D1-FC1B-4611-9F91-9D1E68AF7C50}" destId="{E3597081-599B-4507-BAE6-464D7633F035}" srcOrd="1" destOrd="0" presId="urn:microsoft.com/office/officeart/2005/8/layout/chevron1"/>
    <dgm:cxn modelId="{F7805CA0-C369-4227-99AA-52910BAC8D46}" type="presParOf" srcId="{5381E1D1-FC1B-4611-9F91-9D1E68AF7C50}" destId="{B86D562D-47D8-4335-8F19-8F6E285C628D}" srcOrd="2" destOrd="0" presId="urn:microsoft.com/office/officeart/2005/8/layout/chevron1"/>
    <dgm:cxn modelId="{6C8CBAE7-375E-4117-B96C-A923B6AE3F60}" type="presParOf" srcId="{5381E1D1-FC1B-4611-9F91-9D1E68AF7C50}" destId="{6CA93A6E-CF4F-487A-BA8E-D9D8D0464FC8}" srcOrd="3" destOrd="0" presId="urn:microsoft.com/office/officeart/2005/8/layout/chevron1"/>
    <dgm:cxn modelId="{1E81A071-07B8-4BE7-9469-EBAA1EACB75E}" type="presParOf" srcId="{5381E1D1-FC1B-4611-9F91-9D1E68AF7C50}" destId="{E7882A7A-0A00-4C49-ADCD-964CE1F38F0F}" srcOrd="4" destOrd="0" presId="urn:microsoft.com/office/officeart/2005/8/layout/chevron1"/>
    <dgm:cxn modelId="{DE268F0F-EF6D-46D9-87FB-97DC80B1C18F}" type="presParOf" srcId="{5381E1D1-FC1B-4611-9F91-9D1E68AF7C50}" destId="{693AC29A-2590-465B-9B20-A1B9E3BD048C}" srcOrd="5" destOrd="0" presId="urn:microsoft.com/office/officeart/2005/8/layout/chevron1"/>
    <dgm:cxn modelId="{C842A04F-94A6-4F33-B7D0-E86658794264}" type="presParOf" srcId="{5381E1D1-FC1B-4611-9F91-9D1E68AF7C50}" destId="{923A545A-9FB1-431D-A609-C7D93189FC86}" srcOrd="6" destOrd="0" presId="urn:microsoft.com/office/officeart/2005/8/layout/chevron1"/>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4F6DC-B761-4FA7-A12B-E041FDBCC450}" type="doc">
      <dgm:prSet loTypeId="urn:microsoft.com/office/officeart/2005/8/layout/chevron1" loCatId="process" qsTypeId="urn:microsoft.com/office/officeart/2005/8/quickstyle/simple1" qsCatId="simple" csTypeId="urn:microsoft.com/office/officeart/2005/8/colors/accent0_2" csCatId="mainScheme" phldr="1"/>
      <dgm:spPr/>
    </dgm:pt>
    <dgm:pt modelId="{F24CFA1B-9804-4563-8286-6DB39437DDB3}">
      <dgm:prSet phldrT="[Tex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gm:t>
    </dgm:pt>
    <dgm:pt modelId="{2512B69C-9373-4F98-B5EB-C7B4798EE730}" type="parTrans" cxnId="{B12B540D-7623-4942-AFCF-22B0DC3D0193}">
      <dgm:prSet/>
      <dgm:spPr/>
      <dgm:t>
        <a:bodyPr/>
        <a:lstStyle/>
        <a:p>
          <a:pPr algn="l"/>
          <a:endParaRPr lang="en-US"/>
        </a:p>
      </dgm:t>
    </dgm:pt>
    <dgm:pt modelId="{63432989-C1B2-4B7A-97E9-64AC6EF81695}" type="sibTrans" cxnId="{B12B540D-7623-4942-AFCF-22B0DC3D0193}">
      <dgm:prSet/>
      <dgm:spPr/>
      <dgm:t>
        <a:bodyPr/>
        <a:lstStyle/>
        <a:p>
          <a:pPr algn="l"/>
          <a:endParaRPr lang="en-US"/>
        </a:p>
      </dgm:t>
    </dgm:pt>
    <dgm:pt modelId="{5D02D767-B17C-4201-8D4E-4222C65BFACD}">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24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gm:t>
    </dgm:pt>
    <dgm:pt modelId="{D19757A7-0B58-45B3-AA6C-24B395D6579F}" type="parTrans" cxnId="{D22D80A4-6B4C-4D1E-99A6-67925EE1E182}">
      <dgm:prSet/>
      <dgm:spPr/>
      <dgm:t>
        <a:bodyPr/>
        <a:lstStyle/>
        <a:p>
          <a:pPr algn="l"/>
          <a:endParaRPr lang="en-US"/>
        </a:p>
      </dgm:t>
    </dgm:pt>
    <dgm:pt modelId="{1FB98CAA-EC7D-4BD5-9A96-DEB518C3CD1D}" type="sibTrans" cxnId="{D22D80A4-6B4C-4D1E-99A6-67925EE1E182}">
      <dgm:prSet/>
      <dgm:spPr/>
      <dgm:t>
        <a:bodyPr/>
        <a:lstStyle/>
        <a:p>
          <a:pPr algn="l"/>
          <a:endParaRPr lang="en-US"/>
        </a:p>
      </dgm:t>
    </dgm:pt>
    <dgm:pt modelId="{BDAA1E46-12AB-4F6C-AD5F-50F8DA516617}">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gm:t>
    </dgm:pt>
    <dgm:pt modelId="{8465B7E7-649E-40DB-952A-75F9C9324724}" type="parTrans" cxnId="{05529C51-5CC3-4BC8-B168-2E1E96D4A714}">
      <dgm:prSet/>
      <dgm:spPr/>
      <dgm:t>
        <a:bodyPr/>
        <a:lstStyle/>
        <a:p>
          <a:pPr algn="l"/>
          <a:endParaRPr lang="en-US"/>
        </a:p>
      </dgm:t>
    </dgm:pt>
    <dgm:pt modelId="{B2B1C344-3121-4E52-96CA-580B39B5A3A1}" type="sibTrans" cxnId="{05529C51-5CC3-4BC8-B168-2E1E96D4A714}">
      <dgm:prSet/>
      <dgm:spPr/>
      <dgm:t>
        <a:bodyPr/>
        <a:lstStyle/>
        <a:p>
          <a:pPr algn="l"/>
          <a:endParaRPr lang="en-US"/>
        </a:p>
      </dgm:t>
    </dgm:pt>
    <dgm:pt modelId="{9B10B057-929F-4D5D-AE3E-FDFD7AFD4F31}">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gm:t>
    </dgm:pt>
    <dgm:pt modelId="{8481CB48-7266-4234-9299-B378F9FBBB39}" type="parTrans" cxnId="{D6CE0D5B-5ABA-48D8-8563-A285E5F50D82}">
      <dgm:prSet/>
      <dgm:spPr/>
      <dgm:t>
        <a:bodyPr/>
        <a:lstStyle/>
        <a:p>
          <a:pPr algn="l"/>
          <a:endParaRPr lang="en-US"/>
        </a:p>
      </dgm:t>
    </dgm:pt>
    <dgm:pt modelId="{33D34357-1722-4437-A9D9-01151DF8B161}" type="sibTrans" cxnId="{D6CE0D5B-5ABA-48D8-8563-A285E5F50D82}">
      <dgm:prSet/>
      <dgm:spPr/>
      <dgm:t>
        <a:bodyPr/>
        <a:lstStyle/>
        <a:p>
          <a:pPr algn="l"/>
          <a:endParaRPr lang="en-US"/>
        </a:p>
      </dgm:t>
    </dgm:pt>
    <dgm:pt modelId="{5381E1D1-FC1B-4611-9F91-9D1E68AF7C50}" type="pres">
      <dgm:prSet presAssocID="{0DD4F6DC-B761-4FA7-A12B-E041FDBCC450}" presName="Name0" presStyleCnt="0">
        <dgm:presLayoutVars>
          <dgm:dir/>
          <dgm:animLvl val="lvl"/>
          <dgm:resizeHandles val="exact"/>
        </dgm:presLayoutVars>
      </dgm:prSet>
      <dgm:spPr/>
    </dgm:pt>
    <dgm:pt modelId="{C77BB64C-DD07-42E2-A842-8FB23F6623D5}" type="pres">
      <dgm:prSet presAssocID="{F24CFA1B-9804-4563-8286-6DB39437DDB3}" presName="parTxOnly" presStyleLbl="node1" presStyleIdx="0" presStyleCnt="4">
        <dgm:presLayoutVars>
          <dgm:chMax val="0"/>
          <dgm:chPref val="0"/>
          <dgm:bulletEnabled val="1"/>
        </dgm:presLayoutVars>
      </dgm:prSet>
      <dgm:spPr/>
    </dgm:pt>
    <dgm:pt modelId="{E3597081-599B-4507-BAE6-464D7633F035}" type="pres">
      <dgm:prSet presAssocID="{63432989-C1B2-4B7A-97E9-64AC6EF81695}" presName="parTxOnlySpace" presStyleCnt="0"/>
      <dgm:spPr/>
    </dgm:pt>
    <dgm:pt modelId="{B86D562D-47D8-4335-8F19-8F6E285C628D}" type="pres">
      <dgm:prSet presAssocID="{5D02D767-B17C-4201-8D4E-4222C65BFACD}" presName="parTxOnly" presStyleLbl="node1" presStyleIdx="1" presStyleCnt="4">
        <dgm:presLayoutVars>
          <dgm:chMax val="0"/>
          <dgm:chPref val="0"/>
          <dgm:bulletEnabled val="1"/>
        </dgm:presLayoutVars>
      </dgm:prSet>
      <dgm:spPr/>
    </dgm:pt>
    <dgm:pt modelId="{6CA93A6E-CF4F-487A-BA8E-D9D8D0464FC8}" type="pres">
      <dgm:prSet presAssocID="{1FB98CAA-EC7D-4BD5-9A96-DEB518C3CD1D}" presName="parTxOnlySpace" presStyleCnt="0"/>
      <dgm:spPr/>
    </dgm:pt>
    <dgm:pt modelId="{E7882A7A-0A00-4C49-ADCD-964CE1F38F0F}" type="pres">
      <dgm:prSet presAssocID="{BDAA1E46-12AB-4F6C-AD5F-50F8DA516617}" presName="parTxOnly" presStyleLbl="node1" presStyleIdx="2" presStyleCnt="4">
        <dgm:presLayoutVars>
          <dgm:chMax val="0"/>
          <dgm:chPref val="0"/>
          <dgm:bulletEnabled val="1"/>
        </dgm:presLayoutVars>
      </dgm:prSet>
      <dgm:spPr/>
    </dgm:pt>
    <dgm:pt modelId="{693AC29A-2590-465B-9B20-A1B9E3BD048C}" type="pres">
      <dgm:prSet presAssocID="{B2B1C344-3121-4E52-96CA-580B39B5A3A1}" presName="parTxOnlySpace" presStyleCnt="0"/>
      <dgm:spPr/>
    </dgm:pt>
    <dgm:pt modelId="{923A545A-9FB1-431D-A609-C7D93189FC86}" type="pres">
      <dgm:prSet presAssocID="{9B10B057-929F-4D5D-AE3E-FDFD7AFD4F31}" presName="parTxOnly" presStyleLbl="node1" presStyleIdx="3" presStyleCnt="4">
        <dgm:presLayoutVars>
          <dgm:chMax val="0"/>
          <dgm:chPref val="0"/>
          <dgm:bulletEnabled val="1"/>
        </dgm:presLayoutVars>
      </dgm:prSet>
      <dgm:spPr/>
    </dgm:pt>
  </dgm:ptLst>
  <dgm:cxnLst>
    <dgm:cxn modelId="{B12B540D-7623-4942-AFCF-22B0DC3D0193}" srcId="{0DD4F6DC-B761-4FA7-A12B-E041FDBCC450}" destId="{F24CFA1B-9804-4563-8286-6DB39437DDB3}" srcOrd="0" destOrd="0" parTransId="{2512B69C-9373-4F98-B5EB-C7B4798EE730}" sibTransId="{63432989-C1B2-4B7A-97E9-64AC6EF81695}"/>
    <dgm:cxn modelId="{CF370C1D-9797-4ABD-9192-EE18327BCE9D}" type="presOf" srcId="{9B10B057-929F-4D5D-AE3E-FDFD7AFD4F31}" destId="{923A545A-9FB1-431D-A609-C7D93189FC86}" srcOrd="0" destOrd="0" presId="urn:microsoft.com/office/officeart/2005/8/layout/chevron1"/>
    <dgm:cxn modelId="{FC82F52F-C2F5-4EC7-AF28-7F3D05DCB702}" type="presOf" srcId="{BDAA1E46-12AB-4F6C-AD5F-50F8DA516617}" destId="{E7882A7A-0A00-4C49-ADCD-964CE1F38F0F}" srcOrd="0" destOrd="0" presId="urn:microsoft.com/office/officeart/2005/8/layout/chevron1"/>
    <dgm:cxn modelId="{A6CC7244-B61F-45FF-83AC-DDE3D4D6B32A}" type="presOf" srcId="{5D02D767-B17C-4201-8D4E-4222C65BFACD}" destId="{B86D562D-47D8-4335-8F19-8F6E285C628D}" srcOrd="0" destOrd="0" presId="urn:microsoft.com/office/officeart/2005/8/layout/chevron1"/>
    <dgm:cxn modelId="{05529C51-5CC3-4BC8-B168-2E1E96D4A714}" srcId="{0DD4F6DC-B761-4FA7-A12B-E041FDBCC450}" destId="{BDAA1E46-12AB-4F6C-AD5F-50F8DA516617}" srcOrd="2" destOrd="0" parTransId="{8465B7E7-649E-40DB-952A-75F9C9324724}" sibTransId="{B2B1C344-3121-4E52-96CA-580B39B5A3A1}"/>
    <dgm:cxn modelId="{D6CE0D5B-5ABA-48D8-8563-A285E5F50D82}" srcId="{0DD4F6DC-B761-4FA7-A12B-E041FDBCC450}" destId="{9B10B057-929F-4D5D-AE3E-FDFD7AFD4F31}" srcOrd="3" destOrd="0" parTransId="{8481CB48-7266-4234-9299-B378F9FBBB39}" sibTransId="{33D34357-1722-4437-A9D9-01151DF8B161}"/>
    <dgm:cxn modelId="{D22D80A4-6B4C-4D1E-99A6-67925EE1E182}" srcId="{0DD4F6DC-B761-4FA7-A12B-E041FDBCC450}" destId="{5D02D767-B17C-4201-8D4E-4222C65BFACD}" srcOrd="1" destOrd="0" parTransId="{D19757A7-0B58-45B3-AA6C-24B395D6579F}" sibTransId="{1FB98CAA-EC7D-4BD5-9A96-DEB518C3CD1D}"/>
    <dgm:cxn modelId="{E9D4A1A7-F134-494A-B843-7493DF53A42A}" type="presOf" srcId="{0DD4F6DC-B761-4FA7-A12B-E041FDBCC450}" destId="{5381E1D1-FC1B-4611-9F91-9D1E68AF7C50}" srcOrd="0" destOrd="0" presId="urn:microsoft.com/office/officeart/2005/8/layout/chevron1"/>
    <dgm:cxn modelId="{2962B3AF-E911-4D10-9D11-82BB8AF91F8B}" type="presOf" srcId="{F24CFA1B-9804-4563-8286-6DB39437DDB3}" destId="{C77BB64C-DD07-42E2-A842-8FB23F6623D5}" srcOrd="0" destOrd="0" presId="urn:microsoft.com/office/officeart/2005/8/layout/chevron1"/>
    <dgm:cxn modelId="{529F98C3-03B4-49A9-9A3B-F35920404439}" type="presParOf" srcId="{5381E1D1-FC1B-4611-9F91-9D1E68AF7C50}" destId="{C77BB64C-DD07-42E2-A842-8FB23F6623D5}" srcOrd="0" destOrd="0" presId="urn:microsoft.com/office/officeart/2005/8/layout/chevron1"/>
    <dgm:cxn modelId="{8C99F28D-39DE-4BB6-854B-35071866A510}" type="presParOf" srcId="{5381E1D1-FC1B-4611-9F91-9D1E68AF7C50}" destId="{E3597081-599B-4507-BAE6-464D7633F035}" srcOrd="1" destOrd="0" presId="urn:microsoft.com/office/officeart/2005/8/layout/chevron1"/>
    <dgm:cxn modelId="{F7805CA0-C369-4227-99AA-52910BAC8D46}" type="presParOf" srcId="{5381E1D1-FC1B-4611-9F91-9D1E68AF7C50}" destId="{B86D562D-47D8-4335-8F19-8F6E285C628D}" srcOrd="2" destOrd="0" presId="urn:microsoft.com/office/officeart/2005/8/layout/chevron1"/>
    <dgm:cxn modelId="{6C8CBAE7-375E-4117-B96C-A923B6AE3F60}" type="presParOf" srcId="{5381E1D1-FC1B-4611-9F91-9D1E68AF7C50}" destId="{6CA93A6E-CF4F-487A-BA8E-D9D8D0464FC8}" srcOrd="3" destOrd="0" presId="urn:microsoft.com/office/officeart/2005/8/layout/chevron1"/>
    <dgm:cxn modelId="{1E81A071-07B8-4BE7-9469-EBAA1EACB75E}" type="presParOf" srcId="{5381E1D1-FC1B-4611-9F91-9D1E68AF7C50}" destId="{E7882A7A-0A00-4C49-ADCD-964CE1F38F0F}" srcOrd="4" destOrd="0" presId="urn:microsoft.com/office/officeart/2005/8/layout/chevron1"/>
    <dgm:cxn modelId="{DE268F0F-EF6D-46D9-87FB-97DC80B1C18F}" type="presParOf" srcId="{5381E1D1-FC1B-4611-9F91-9D1E68AF7C50}" destId="{693AC29A-2590-465B-9B20-A1B9E3BD048C}" srcOrd="5" destOrd="0" presId="urn:microsoft.com/office/officeart/2005/8/layout/chevron1"/>
    <dgm:cxn modelId="{C842A04F-94A6-4F33-B7D0-E86658794264}" type="presParOf" srcId="{5381E1D1-FC1B-4611-9F91-9D1E68AF7C50}" destId="{923A545A-9FB1-431D-A609-C7D93189FC86}" srcOrd="6" destOrd="0" presId="urn:microsoft.com/office/officeart/2005/8/layout/chevron1"/>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4F6DC-B761-4FA7-A12B-E041FDBCC450}" type="doc">
      <dgm:prSet loTypeId="urn:microsoft.com/office/officeart/2005/8/layout/chevron1" loCatId="process" qsTypeId="urn:microsoft.com/office/officeart/2005/8/quickstyle/simple1" qsCatId="simple" csTypeId="urn:microsoft.com/office/officeart/2005/8/colors/accent0_2" csCatId="mainScheme" phldr="1"/>
      <dgm:spPr/>
    </dgm:pt>
    <dgm:pt modelId="{F24CFA1B-9804-4563-8286-6DB39437DDB3}">
      <dgm:prSet phldrT="[Tex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gm:t>
    </dgm:pt>
    <dgm:pt modelId="{2512B69C-9373-4F98-B5EB-C7B4798EE730}" type="parTrans" cxnId="{B12B540D-7623-4942-AFCF-22B0DC3D0193}">
      <dgm:prSet/>
      <dgm:spPr/>
      <dgm:t>
        <a:bodyPr/>
        <a:lstStyle/>
        <a:p>
          <a:pPr algn="l"/>
          <a:endParaRPr lang="en-US"/>
        </a:p>
      </dgm:t>
    </dgm:pt>
    <dgm:pt modelId="{63432989-C1B2-4B7A-97E9-64AC6EF81695}" type="sibTrans" cxnId="{B12B540D-7623-4942-AFCF-22B0DC3D0193}">
      <dgm:prSet/>
      <dgm:spPr/>
      <dgm:t>
        <a:bodyPr/>
        <a:lstStyle/>
        <a:p>
          <a:pPr algn="l"/>
          <a:endParaRPr lang="en-US"/>
        </a:p>
      </dgm:t>
    </dgm:pt>
    <dgm:pt modelId="{5D02D767-B17C-4201-8D4E-4222C65BFACD}">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6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gm:t>
    </dgm:pt>
    <dgm:pt modelId="{D19757A7-0B58-45B3-AA6C-24B395D6579F}" type="parTrans" cxnId="{D22D80A4-6B4C-4D1E-99A6-67925EE1E182}">
      <dgm:prSet/>
      <dgm:spPr/>
      <dgm:t>
        <a:bodyPr/>
        <a:lstStyle/>
        <a:p>
          <a:pPr algn="l"/>
          <a:endParaRPr lang="en-US"/>
        </a:p>
      </dgm:t>
    </dgm:pt>
    <dgm:pt modelId="{1FB98CAA-EC7D-4BD5-9A96-DEB518C3CD1D}" type="sibTrans" cxnId="{D22D80A4-6B4C-4D1E-99A6-67925EE1E182}">
      <dgm:prSet/>
      <dgm:spPr/>
      <dgm:t>
        <a:bodyPr/>
        <a:lstStyle/>
        <a:p>
          <a:pPr algn="l"/>
          <a:endParaRPr lang="en-US"/>
        </a:p>
      </dgm:t>
    </dgm:pt>
    <dgm:pt modelId="{BDAA1E46-12AB-4F6C-AD5F-50F8DA516617}">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gm:t>
    </dgm:pt>
    <dgm:pt modelId="{8465B7E7-649E-40DB-952A-75F9C9324724}" type="parTrans" cxnId="{05529C51-5CC3-4BC8-B168-2E1E96D4A714}">
      <dgm:prSet/>
      <dgm:spPr/>
      <dgm:t>
        <a:bodyPr/>
        <a:lstStyle/>
        <a:p>
          <a:pPr algn="l"/>
          <a:endParaRPr lang="en-US"/>
        </a:p>
      </dgm:t>
    </dgm:pt>
    <dgm:pt modelId="{B2B1C344-3121-4E52-96CA-580B39B5A3A1}" type="sibTrans" cxnId="{05529C51-5CC3-4BC8-B168-2E1E96D4A714}">
      <dgm:prSet/>
      <dgm:spPr/>
      <dgm:t>
        <a:bodyPr/>
        <a:lstStyle/>
        <a:p>
          <a:pPr algn="l"/>
          <a:endParaRPr lang="en-US"/>
        </a:p>
      </dgm:t>
    </dgm:pt>
    <dgm:pt modelId="{9B10B057-929F-4D5D-AE3E-FDFD7AFD4F31}">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gm:t>
    </dgm:pt>
    <dgm:pt modelId="{8481CB48-7266-4234-9299-B378F9FBBB39}" type="parTrans" cxnId="{D6CE0D5B-5ABA-48D8-8563-A285E5F50D82}">
      <dgm:prSet/>
      <dgm:spPr/>
      <dgm:t>
        <a:bodyPr/>
        <a:lstStyle/>
        <a:p>
          <a:pPr algn="l"/>
          <a:endParaRPr lang="en-US"/>
        </a:p>
      </dgm:t>
    </dgm:pt>
    <dgm:pt modelId="{33D34357-1722-4437-A9D9-01151DF8B161}" type="sibTrans" cxnId="{D6CE0D5B-5ABA-48D8-8563-A285E5F50D82}">
      <dgm:prSet/>
      <dgm:spPr/>
      <dgm:t>
        <a:bodyPr/>
        <a:lstStyle/>
        <a:p>
          <a:pPr algn="l"/>
          <a:endParaRPr lang="en-US"/>
        </a:p>
      </dgm:t>
    </dgm:pt>
    <dgm:pt modelId="{5381E1D1-FC1B-4611-9F91-9D1E68AF7C50}" type="pres">
      <dgm:prSet presAssocID="{0DD4F6DC-B761-4FA7-A12B-E041FDBCC450}" presName="Name0" presStyleCnt="0">
        <dgm:presLayoutVars>
          <dgm:dir/>
          <dgm:animLvl val="lvl"/>
          <dgm:resizeHandles val="exact"/>
        </dgm:presLayoutVars>
      </dgm:prSet>
      <dgm:spPr/>
    </dgm:pt>
    <dgm:pt modelId="{C77BB64C-DD07-42E2-A842-8FB23F6623D5}" type="pres">
      <dgm:prSet presAssocID="{F24CFA1B-9804-4563-8286-6DB39437DDB3}" presName="parTxOnly" presStyleLbl="node1" presStyleIdx="0" presStyleCnt="4">
        <dgm:presLayoutVars>
          <dgm:chMax val="0"/>
          <dgm:chPref val="0"/>
          <dgm:bulletEnabled val="1"/>
        </dgm:presLayoutVars>
      </dgm:prSet>
      <dgm:spPr/>
    </dgm:pt>
    <dgm:pt modelId="{E3597081-599B-4507-BAE6-464D7633F035}" type="pres">
      <dgm:prSet presAssocID="{63432989-C1B2-4B7A-97E9-64AC6EF81695}" presName="parTxOnlySpace" presStyleCnt="0"/>
      <dgm:spPr/>
    </dgm:pt>
    <dgm:pt modelId="{B86D562D-47D8-4335-8F19-8F6E285C628D}" type="pres">
      <dgm:prSet presAssocID="{5D02D767-B17C-4201-8D4E-4222C65BFACD}" presName="parTxOnly" presStyleLbl="node1" presStyleIdx="1" presStyleCnt="4">
        <dgm:presLayoutVars>
          <dgm:chMax val="0"/>
          <dgm:chPref val="0"/>
          <dgm:bulletEnabled val="1"/>
        </dgm:presLayoutVars>
      </dgm:prSet>
      <dgm:spPr/>
    </dgm:pt>
    <dgm:pt modelId="{6CA93A6E-CF4F-487A-BA8E-D9D8D0464FC8}" type="pres">
      <dgm:prSet presAssocID="{1FB98CAA-EC7D-4BD5-9A96-DEB518C3CD1D}" presName="parTxOnlySpace" presStyleCnt="0"/>
      <dgm:spPr/>
    </dgm:pt>
    <dgm:pt modelId="{E7882A7A-0A00-4C49-ADCD-964CE1F38F0F}" type="pres">
      <dgm:prSet presAssocID="{BDAA1E46-12AB-4F6C-AD5F-50F8DA516617}" presName="parTxOnly" presStyleLbl="node1" presStyleIdx="2" presStyleCnt="4">
        <dgm:presLayoutVars>
          <dgm:chMax val="0"/>
          <dgm:chPref val="0"/>
          <dgm:bulletEnabled val="1"/>
        </dgm:presLayoutVars>
      </dgm:prSet>
      <dgm:spPr/>
    </dgm:pt>
    <dgm:pt modelId="{693AC29A-2590-465B-9B20-A1B9E3BD048C}" type="pres">
      <dgm:prSet presAssocID="{B2B1C344-3121-4E52-96CA-580B39B5A3A1}" presName="parTxOnlySpace" presStyleCnt="0"/>
      <dgm:spPr/>
    </dgm:pt>
    <dgm:pt modelId="{923A545A-9FB1-431D-A609-C7D93189FC86}" type="pres">
      <dgm:prSet presAssocID="{9B10B057-929F-4D5D-AE3E-FDFD7AFD4F31}" presName="parTxOnly" presStyleLbl="node1" presStyleIdx="3" presStyleCnt="4">
        <dgm:presLayoutVars>
          <dgm:chMax val="0"/>
          <dgm:chPref val="0"/>
          <dgm:bulletEnabled val="1"/>
        </dgm:presLayoutVars>
      </dgm:prSet>
      <dgm:spPr/>
    </dgm:pt>
  </dgm:ptLst>
  <dgm:cxnLst>
    <dgm:cxn modelId="{B12B540D-7623-4942-AFCF-22B0DC3D0193}" srcId="{0DD4F6DC-B761-4FA7-A12B-E041FDBCC450}" destId="{F24CFA1B-9804-4563-8286-6DB39437DDB3}" srcOrd="0" destOrd="0" parTransId="{2512B69C-9373-4F98-B5EB-C7B4798EE730}" sibTransId="{63432989-C1B2-4B7A-97E9-64AC6EF81695}"/>
    <dgm:cxn modelId="{CF370C1D-9797-4ABD-9192-EE18327BCE9D}" type="presOf" srcId="{9B10B057-929F-4D5D-AE3E-FDFD7AFD4F31}" destId="{923A545A-9FB1-431D-A609-C7D93189FC86}" srcOrd="0" destOrd="0" presId="urn:microsoft.com/office/officeart/2005/8/layout/chevron1"/>
    <dgm:cxn modelId="{FC82F52F-C2F5-4EC7-AF28-7F3D05DCB702}" type="presOf" srcId="{BDAA1E46-12AB-4F6C-AD5F-50F8DA516617}" destId="{E7882A7A-0A00-4C49-ADCD-964CE1F38F0F}" srcOrd="0" destOrd="0" presId="urn:microsoft.com/office/officeart/2005/8/layout/chevron1"/>
    <dgm:cxn modelId="{A6CC7244-B61F-45FF-83AC-DDE3D4D6B32A}" type="presOf" srcId="{5D02D767-B17C-4201-8D4E-4222C65BFACD}" destId="{B86D562D-47D8-4335-8F19-8F6E285C628D}" srcOrd="0" destOrd="0" presId="urn:microsoft.com/office/officeart/2005/8/layout/chevron1"/>
    <dgm:cxn modelId="{05529C51-5CC3-4BC8-B168-2E1E96D4A714}" srcId="{0DD4F6DC-B761-4FA7-A12B-E041FDBCC450}" destId="{BDAA1E46-12AB-4F6C-AD5F-50F8DA516617}" srcOrd="2" destOrd="0" parTransId="{8465B7E7-649E-40DB-952A-75F9C9324724}" sibTransId="{B2B1C344-3121-4E52-96CA-580B39B5A3A1}"/>
    <dgm:cxn modelId="{D6CE0D5B-5ABA-48D8-8563-A285E5F50D82}" srcId="{0DD4F6DC-B761-4FA7-A12B-E041FDBCC450}" destId="{9B10B057-929F-4D5D-AE3E-FDFD7AFD4F31}" srcOrd="3" destOrd="0" parTransId="{8481CB48-7266-4234-9299-B378F9FBBB39}" sibTransId="{33D34357-1722-4437-A9D9-01151DF8B161}"/>
    <dgm:cxn modelId="{D22D80A4-6B4C-4D1E-99A6-67925EE1E182}" srcId="{0DD4F6DC-B761-4FA7-A12B-E041FDBCC450}" destId="{5D02D767-B17C-4201-8D4E-4222C65BFACD}" srcOrd="1" destOrd="0" parTransId="{D19757A7-0B58-45B3-AA6C-24B395D6579F}" sibTransId="{1FB98CAA-EC7D-4BD5-9A96-DEB518C3CD1D}"/>
    <dgm:cxn modelId="{E9D4A1A7-F134-494A-B843-7493DF53A42A}" type="presOf" srcId="{0DD4F6DC-B761-4FA7-A12B-E041FDBCC450}" destId="{5381E1D1-FC1B-4611-9F91-9D1E68AF7C50}" srcOrd="0" destOrd="0" presId="urn:microsoft.com/office/officeart/2005/8/layout/chevron1"/>
    <dgm:cxn modelId="{2962B3AF-E911-4D10-9D11-82BB8AF91F8B}" type="presOf" srcId="{F24CFA1B-9804-4563-8286-6DB39437DDB3}" destId="{C77BB64C-DD07-42E2-A842-8FB23F6623D5}" srcOrd="0" destOrd="0" presId="urn:microsoft.com/office/officeart/2005/8/layout/chevron1"/>
    <dgm:cxn modelId="{529F98C3-03B4-49A9-9A3B-F35920404439}" type="presParOf" srcId="{5381E1D1-FC1B-4611-9F91-9D1E68AF7C50}" destId="{C77BB64C-DD07-42E2-A842-8FB23F6623D5}" srcOrd="0" destOrd="0" presId="urn:microsoft.com/office/officeart/2005/8/layout/chevron1"/>
    <dgm:cxn modelId="{8C99F28D-39DE-4BB6-854B-35071866A510}" type="presParOf" srcId="{5381E1D1-FC1B-4611-9F91-9D1E68AF7C50}" destId="{E3597081-599B-4507-BAE6-464D7633F035}" srcOrd="1" destOrd="0" presId="urn:microsoft.com/office/officeart/2005/8/layout/chevron1"/>
    <dgm:cxn modelId="{F7805CA0-C369-4227-99AA-52910BAC8D46}" type="presParOf" srcId="{5381E1D1-FC1B-4611-9F91-9D1E68AF7C50}" destId="{B86D562D-47D8-4335-8F19-8F6E285C628D}" srcOrd="2" destOrd="0" presId="urn:microsoft.com/office/officeart/2005/8/layout/chevron1"/>
    <dgm:cxn modelId="{6C8CBAE7-375E-4117-B96C-A923B6AE3F60}" type="presParOf" srcId="{5381E1D1-FC1B-4611-9F91-9D1E68AF7C50}" destId="{6CA93A6E-CF4F-487A-BA8E-D9D8D0464FC8}" srcOrd="3" destOrd="0" presId="urn:microsoft.com/office/officeart/2005/8/layout/chevron1"/>
    <dgm:cxn modelId="{1E81A071-07B8-4BE7-9469-EBAA1EACB75E}" type="presParOf" srcId="{5381E1D1-FC1B-4611-9F91-9D1E68AF7C50}" destId="{E7882A7A-0A00-4C49-ADCD-964CE1F38F0F}" srcOrd="4" destOrd="0" presId="urn:microsoft.com/office/officeart/2005/8/layout/chevron1"/>
    <dgm:cxn modelId="{DE268F0F-EF6D-46D9-87FB-97DC80B1C18F}" type="presParOf" srcId="{5381E1D1-FC1B-4611-9F91-9D1E68AF7C50}" destId="{693AC29A-2590-465B-9B20-A1B9E3BD048C}" srcOrd="5" destOrd="0" presId="urn:microsoft.com/office/officeart/2005/8/layout/chevron1"/>
    <dgm:cxn modelId="{C842A04F-94A6-4F33-B7D0-E86658794264}" type="presParOf" srcId="{5381E1D1-FC1B-4611-9F91-9D1E68AF7C50}" destId="{923A545A-9FB1-431D-A609-C7D93189FC86}" srcOrd="6" destOrd="0" presId="urn:microsoft.com/office/officeart/2005/8/layout/chevron1"/>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D4F6DC-B761-4FA7-A12B-E041FDBCC450}" type="doc">
      <dgm:prSet loTypeId="urn:microsoft.com/office/officeart/2005/8/layout/chevron1" loCatId="process" qsTypeId="urn:microsoft.com/office/officeart/2005/8/quickstyle/simple1" qsCatId="simple" csTypeId="urn:microsoft.com/office/officeart/2005/8/colors/accent0_2" csCatId="mainScheme" phldr="1"/>
      <dgm:spPr/>
    </dgm:pt>
    <dgm:pt modelId="{F24CFA1B-9804-4563-8286-6DB39437DDB3}">
      <dgm:prSet phldrT="[Tex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gm:t>
    </dgm:pt>
    <dgm:pt modelId="{2512B69C-9373-4F98-B5EB-C7B4798EE730}" type="parTrans" cxnId="{B12B540D-7623-4942-AFCF-22B0DC3D0193}">
      <dgm:prSet/>
      <dgm:spPr/>
      <dgm:t>
        <a:bodyPr/>
        <a:lstStyle/>
        <a:p>
          <a:pPr algn="l"/>
          <a:endParaRPr lang="en-US"/>
        </a:p>
      </dgm:t>
    </dgm:pt>
    <dgm:pt modelId="{63432989-C1B2-4B7A-97E9-64AC6EF81695}" type="sibTrans" cxnId="{B12B540D-7623-4942-AFCF-22B0DC3D0193}">
      <dgm:prSet/>
      <dgm:spPr/>
      <dgm:t>
        <a:bodyPr/>
        <a:lstStyle/>
        <a:p>
          <a:pPr algn="l"/>
          <a:endParaRPr lang="en-US"/>
        </a:p>
      </dgm:t>
    </dgm:pt>
    <dgm:pt modelId="{5D02D767-B17C-4201-8D4E-4222C65BFACD}">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6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gm:t>
    </dgm:pt>
    <dgm:pt modelId="{D19757A7-0B58-45B3-AA6C-24B395D6579F}" type="parTrans" cxnId="{D22D80A4-6B4C-4D1E-99A6-67925EE1E182}">
      <dgm:prSet/>
      <dgm:spPr/>
      <dgm:t>
        <a:bodyPr/>
        <a:lstStyle/>
        <a:p>
          <a:pPr algn="l"/>
          <a:endParaRPr lang="en-US"/>
        </a:p>
      </dgm:t>
    </dgm:pt>
    <dgm:pt modelId="{1FB98CAA-EC7D-4BD5-9A96-DEB518C3CD1D}" type="sibTrans" cxnId="{D22D80A4-6B4C-4D1E-99A6-67925EE1E182}">
      <dgm:prSet/>
      <dgm:spPr/>
      <dgm:t>
        <a:bodyPr/>
        <a:lstStyle/>
        <a:p>
          <a:pPr algn="l"/>
          <a:endParaRPr lang="en-US"/>
        </a:p>
      </dgm:t>
    </dgm:pt>
    <dgm:pt modelId="{BDAA1E46-12AB-4F6C-AD5F-50F8DA516617}">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gm:t>
    </dgm:pt>
    <dgm:pt modelId="{8465B7E7-649E-40DB-952A-75F9C9324724}" type="parTrans" cxnId="{05529C51-5CC3-4BC8-B168-2E1E96D4A714}">
      <dgm:prSet/>
      <dgm:spPr/>
      <dgm:t>
        <a:bodyPr/>
        <a:lstStyle/>
        <a:p>
          <a:pPr algn="l"/>
          <a:endParaRPr lang="en-US"/>
        </a:p>
      </dgm:t>
    </dgm:pt>
    <dgm:pt modelId="{B2B1C344-3121-4E52-96CA-580B39B5A3A1}" type="sibTrans" cxnId="{05529C51-5CC3-4BC8-B168-2E1E96D4A714}">
      <dgm:prSet/>
      <dgm:spPr/>
      <dgm:t>
        <a:bodyPr/>
        <a:lstStyle/>
        <a:p>
          <a:pPr algn="l"/>
          <a:endParaRPr lang="en-US"/>
        </a:p>
      </dgm:t>
    </dgm:pt>
    <dgm:pt modelId="{9B10B057-929F-4D5D-AE3E-FDFD7AFD4F31}">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gm:t>
    </dgm:pt>
    <dgm:pt modelId="{8481CB48-7266-4234-9299-B378F9FBBB39}" type="parTrans" cxnId="{D6CE0D5B-5ABA-48D8-8563-A285E5F50D82}">
      <dgm:prSet/>
      <dgm:spPr/>
      <dgm:t>
        <a:bodyPr/>
        <a:lstStyle/>
        <a:p>
          <a:pPr algn="l"/>
          <a:endParaRPr lang="en-US"/>
        </a:p>
      </dgm:t>
    </dgm:pt>
    <dgm:pt modelId="{33D34357-1722-4437-A9D9-01151DF8B161}" type="sibTrans" cxnId="{D6CE0D5B-5ABA-48D8-8563-A285E5F50D82}">
      <dgm:prSet/>
      <dgm:spPr/>
      <dgm:t>
        <a:bodyPr/>
        <a:lstStyle/>
        <a:p>
          <a:pPr algn="l"/>
          <a:endParaRPr lang="en-US"/>
        </a:p>
      </dgm:t>
    </dgm:pt>
    <dgm:pt modelId="{5381E1D1-FC1B-4611-9F91-9D1E68AF7C50}" type="pres">
      <dgm:prSet presAssocID="{0DD4F6DC-B761-4FA7-A12B-E041FDBCC450}" presName="Name0" presStyleCnt="0">
        <dgm:presLayoutVars>
          <dgm:dir/>
          <dgm:animLvl val="lvl"/>
          <dgm:resizeHandles val="exact"/>
        </dgm:presLayoutVars>
      </dgm:prSet>
      <dgm:spPr/>
    </dgm:pt>
    <dgm:pt modelId="{C77BB64C-DD07-42E2-A842-8FB23F6623D5}" type="pres">
      <dgm:prSet presAssocID="{F24CFA1B-9804-4563-8286-6DB39437DDB3}" presName="parTxOnly" presStyleLbl="node1" presStyleIdx="0" presStyleCnt="4">
        <dgm:presLayoutVars>
          <dgm:chMax val="0"/>
          <dgm:chPref val="0"/>
          <dgm:bulletEnabled val="1"/>
        </dgm:presLayoutVars>
      </dgm:prSet>
      <dgm:spPr/>
    </dgm:pt>
    <dgm:pt modelId="{E3597081-599B-4507-BAE6-464D7633F035}" type="pres">
      <dgm:prSet presAssocID="{63432989-C1B2-4B7A-97E9-64AC6EF81695}" presName="parTxOnlySpace" presStyleCnt="0"/>
      <dgm:spPr/>
    </dgm:pt>
    <dgm:pt modelId="{B86D562D-47D8-4335-8F19-8F6E285C628D}" type="pres">
      <dgm:prSet presAssocID="{5D02D767-B17C-4201-8D4E-4222C65BFACD}" presName="parTxOnly" presStyleLbl="node1" presStyleIdx="1" presStyleCnt="4">
        <dgm:presLayoutVars>
          <dgm:chMax val="0"/>
          <dgm:chPref val="0"/>
          <dgm:bulletEnabled val="1"/>
        </dgm:presLayoutVars>
      </dgm:prSet>
      <dgm:spPr/>
    </dgm:pt>
    <dgm:pt modelId="{6CA93A6E-CF4F-487A-BA8E-D9D8D0464FC8}" type="pres">
      <dgm:prSet presAssocID="{1FB98CAA-EC7D-4BD5-9A96-DEB518C3CD1D}" presName="parTxOnlySpace" presStyleCnt="0"/>
      <dgm:spPr/>
    </dgm:pt>
    <dgm:pt modelId="{E7882A7A-0A00-4C49-ADCD-964CE1F38F0F}" type="pres">
      <dgm:prSet presAssocID="{BDAA1E46-12AB-4F6C-AD5F-50F8DA516617}" presName="parTxOnly" presStyleLbl="node1" presStyleIdx="2" presStyleCnt="4">
        <dgm:presLayoutVars>
          <dgm:chMax val="0"/>
          <dgm:chPref val="0"/>
          <dgm:bulletEnabled val="1"/>
        </dgm:presLayoutVars>
      </dgm:prSet>
      <dgm:spPr/>
    </dgm:pt>
    <dgm:pt modelId="{693AC29A-2590-465B-9B20-A1B9E3BD048C}" type="pres">
      <dgm:prSet presAssocID="{B2B1C344-3121-4E52-96CA-580B39B5A3A1}" presName="parTxOnlySpace" presStyleCnt="0"/>
      <dgm:spPr/>
    </dgm:pt>
    <dgm:pt modelId="{923A545A-9FB1-431D-A609-C7D93189FC86}" type="pres">
      <dgm:prSet presAssocID="{9B10B057-929F-4D5D-AE3E-FDFD7AFD4F31}" presName="parTxOnly" presStyleLbl="node1" presStyleIdx="3" presStyleCnt="4">
        <dgm:presLayoutVars>
          <dgm:chMax val="0"/>
          <dgm:chPref val="0"/>
          <dgm:bulletEnabled val="1"/>
        </dgm:presLayoutVars>
      </dgm:prSet>
      <dgm:spPr/>
    </dgm:pt>
  </dgm:ptLst>
  <dgm:cxnLst>
    <dgm:cxn modelId="{B12B540D-7623-4942-AFCF-22B0DC3D0193}" srcId="{0DD4F6DC-B761-4FA7-A12B-E041FDBCC450}" destId="{F24CFA1B-9804-4563-8286-6DB39437DDB3}" srcOrd="0" destOrd="0" parTransId="{2512B69C-9373-4F98-B5EB-C7B4798EE730}" sibTransId="{63432989-C1B2-4B7A-97E9-64AC6EF81695}"/>
    <dgm:cxn modelId="{CF370C1D-9797-4ABD-9192-EE18327BCE9D}" type="presOf" srcId="{9B10B057-929F-4D5D-AE3E-FDFD7AFD4F31}" destId="{923A545A-9FB1-431D-A609-C7D93189FC86}" srcOrd="0" destOrd="0" presId="urn:microsoft.com/office/officeart/2005/8/layout/chevron1"/>
    <dgm:cxn modelId="{FC82F52F-C2F5-4EC7-AF28-7F3D05DCB702}" type="presOf" srcId="{BDAA1E46-12AB-4F6C-AD5F-50F8DA516617}" destId="{E7882A7A-0A00-4C49-ADCD-964CE1F38F0F}" srcOrd="0" destOrd="0" presId="urn:microsoft.com/office/officeart/2005/8/layout/chevron1"/>
    <dgm:cxn modelId="{A6CC7244-B61F-45FF-83AC-DDE3D4D6B32A}" type="presOf" srcId="{5D02D767-B17C-4201-8D4E-4222C65BFACD}" destId="{B86D562D-47D8-4335-8F19-8F6E285C628D}" srcOrd="0" destOrd="0" presId="urn:microsoft.com/office/officeart/2005/8/layout/chevron1"/>
    <dgm:cxn modelId="{05529C51-5CC3-4BC8-B168-2E1E96D4A714}" srcId="{0DD4F6DC-B761-4FA7-A12B-E041FDBCC450}" destId="{BDAA1E46-12AB-4F6C-AD5F-50F8DA516617}" srcOrd="2" destOrd="0" parTransId="{8465B7E7-649E-40DB-952A-75F9C9324724}" sibTransId="{B2B1C344-3121-4E52-96CA-580B39B5A3A1}"/>
    <dgm:cxn modelId="{D6CE0D5B-5ABA-48D8-8563-A285E5F50D82}" srcId="{0DD4F6DC-B761-4FA7-A12B-E041FDBCC450}" destId="{9B10B057-929F-4D5D-AE3E-FDFD7AFD4F31}" srcOrd="3" destOrd="0" parTransId="{8481CB48-7266-4234-9299-B378F9FBBB39}" sibTransId="{33D34357-1722-4437-A9D9-01151DF8B161}"/>
    <dgm:cxn modelId="{D22D80A4-6B4C-4D1E-99A6-67925EE1E182}" srcId="{0DD4F6DC-B761-4FA7-A12B-E041FDBCC450}" destId="{5D02D767-B17C-4201-8D4E-4222C65BFACD}" srcOrd="1" destOrd="0" parTransId="{D19757A7-0B58-45B3-AA6C-24B395D6579F}" sibTransId="{1FB98CAA-EC7D-4BD5-9A96-DEB518C3CD1D}"/>
    <dgm:cxn modelId="{E9D4A1A7-F134-494A-B843-7493DF53A42A}" type="presOf" srcId="{0DD4F6DC-B761-4FA7-A12B-E041FDBCC450}" destId="{5381E1D1-FC1B-4611-9F91-9D1E68AF7C50}" srcOrd="0" destOrd="0" presId="urn:microsoft.com/office/officeart/2005/8/layout/chevron1"/>
    <dgm:cxn modelId="{2962B3AF-E911-4D10-9D11-82BB8AF91F8B}" type="presOf" srcId="{F24CFA1B-9804-4563-8286-6DB39437DDB3}" destId="{C77BB64C-DD07-42E2-A842-8FB23F6623D5}" srcOrd="0" destOrd="0" presId="urn:microsoft.com/office/officeart/2005/8/layout/chevron1"/>
    <dgm:cxn modelId="{529F98C3-03B4-49A9-9A3B-F35920404439}" type="presParOf" srcId="{5381E1D1-FC1B-4611-9F91-9D1E68AF7C50}" destId="{C77BB64C-DD07-42E2-A842-8FB23F6623D5}" srcOrd="0" destOrd="0" presId="urn:microsoft.com/office/officeart/2005/8/layout/chevron1"/>
    <dgm:cxn modelId="{8C99F28D-39DE-4BB6-854B-35071866A510}" type="presParOf" srcId="{5381E1D1-FC1B-4611-9F91-9D1E68AF7C50}" destId="{E3597081-599B-4507-BAE6-464D7633F035}" srcOrd="1" destOrd="0" presId="urn:microsoft.com/office/officeart/2005/8/layout/chevron1"/>
    <dgm:cxn modelId="{F7805CA0-C369-4227-99AA-52910BAC8D46}" type="presParOf" srcId="{5381E1D1-FC1B-4611-9F91-9D1E68AF7C50}" destId="{B86D562D-47D8-4335-8F19-8F6E285C628D}" srcOrd="2" destOrd="0" presId="urn:microsoft.com/office/officeart/2005/8/layout/chevron1"/>
    <dgm:cxn modelId="{6C8CBAE7-375E-4117-B96C-A923B6AE3F60}" type="presParOf" srcId="{5381E1D1-FC1B-4611-9F91-9D1E68AF7C50}" destId="{6CA93A6E-CF4F-487A-BA8E-D9D8D0464FC8}" srcOrd="3" destOrd="0" presId="urn:microsoft.com/office/officeart/2005/8/layout/chevron1"/>
    <dgm:cxn modelId="{1E81A071-07B8-4BE7-9469-EBAA1EACB75E}" type="presParOf" srcId="{5381E1D1-FC1B-4611-9F91-9D1E68AF7C50}" destId="{E7882A7A-0A00-4C49-ADCD-964CE1F38F0F}" srcOrd="4" destOrd="0" presId="urn:microsoft.com/office/officeart/2005/8/layout/chevron1"/>
    <dgm:cxn modelId="{DE268F0F-EF6D-46D9-87FB-97DC80B1C18F}" type="presParOf" srcId="{5381E1D1-FC1B-4611-9F91-9D1E68AF7C50}" destId="{693AC29A-2590-465B-9B20-A1B9E3BD048C}" srcOrd="5" destOrd="0" presId="urn:microsoft.com/office/officeart/2005/8/layout/chevron1"/>
    <dgm:cxn modelId="{C842A04F-94A6-4F33-B7D0-E86658794264}" type="presParOf" srcId="{5381E1D1-FC1B-4611-9F91-9D1E68AF7C50}" destId="{923A545A-9FB1-431D-A609-C7D93189FC86}" srcOrd="6" destOrd="0" presId="urn:microsoft.com/office/officeart/2005/8/layout/chevron1"/>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B64C-DD07-42E2-A842-8FB23F6623D5}">
      <dsp:nvSpPr>
        <dsp:cNvPr id="0" name=""/>
        <dsp:cNvSpPr/>
      </dsp:nvSpPr>
      <dsp:spPr>
        <a:xfrm>
          <a:off x="4877"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sp:txBody>
      <dsp:txXfrm>
        <a:off x="204984" y="0"/>
        <a:ext cx="2439203" cy="400214"/>
      </dsp:txXfrm>
    </dsp:sp>
    <dsp:sp modelId="{B86D562D-47D8-4335-8F19-8F6E285C628D}">
      <dsp:nvSpPr>
        <dsp:cNvPr id="0" name=""/>
        <dsp:cNvSpPr/>
      </dsp:nvSpPr>
      <dsp:spPr>
        <a:xfrm>
          <a:off x="2560353"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7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sp:txBody>
      <dsp:txXfrm>
        <a:off x="2760460" y="0"/>
        <a:ext cx="2439203" cy="400214"/>
      </dsp:txXfrm>
    </dsp:sp>
    <dsp:sp modelId="{E7882A7A-0A00-4C49-ADCD-964CE1F38F0F}">
      <dsp:nvSpPr>
        <dsp:cNvPr id="0" name=""/>
        <dsp:cNvSpPr/>
      </dsp:nvSpPr>
      <dsp:spPr>
        <a:xfrm>
          <a:off x="5115828"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sp:txBody>
      <dsp:txXfrm>
        <a:off x="5315935" y="0"/>
        <a:ext cx="2439203" cy="400214"/>
      </dsp:txXfrm>
    </dsp:sp>
    <dsp:sp modelId="{923A545A-9FB1-431D-A609-C7D93189FC86}">
      <dsp:nvSpPr>
        <dsp:cNvPr id="0" name=""/>
        <dsp:cNvSpPr/>
      </dsp:nvSpPr>
      <dsp:spPr>
        <a:xfrm>
          <a:off x="7671304"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sp:txBody>
      <dsp:txXfrm>
        <a:off x="7871411" y="0"/>
        <a:ext cx="2439203" cy="400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B64C-DD07-42E2-A842-8FB23F6623D5}">
      <dsp:nvSpPr>
        <dsp:cNvPr id="0" name=""/>
        <dsp:cNvSpPr/>
      </dsp:nvSpPr>
      <dsp:spPr>
        <a:xfrm>
          <a:off x="4877"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sp:txBody>
      <dsp:txXfrm>
        <a:off x="204984" y="0"/>
        <a:ext cx="2439203" cy="400214"/>
      </dsp:txXfrm>
    </dsp:sp>
    <dsp:sp modelId="{B86D562D-47D8-4335-8F19-8F6E285C628D}">
      <dsp:nvSpPr>
        <dsp:cNvPr id="0" name=""/>
        <dsp:cNvSpPr/>
      </dsp:nvSpPr>
      <dsp:spPr>
        <a:xfrm>
          <a:off x="2560353"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24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sp:txBody>
      <dsp:txXfrm>
        <a:off x="2760460" y="0"/>
        <a:ext cx="2439203" cy="400214"/>
      </dsp:txXfrm>
    </dsp:sp>
    <dsp:sp modelId="{E7882A7A-0A00-4C49-ADCD-964CE1F38F0F}">
      <dsp:nvSpPr>
        <dsp:cNvPr id="0" name=""/>
        <dsp:cNvSpPr/>
      </dsp:nvSpPr>
      <dsp:spPr>
        <a:xfrm>
          <a:off x="5115828"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sp:txBody>
      <dsp:txXfrm>
        <a:off x="5315935" y="0"/>
        <a:ext cx="2439203" cy="400214"/>
      </dsp:txXfrm>
    </dsp:sp>
    <dsp:sp modelId="{923A545A-9FB1-431D-A609-C7D93189FC86}">
      <dsp:nvSpPr>
        <dsp:cNvPr id="0" name=""/>
        <dsp:cNvSpPr/>
      </dsp:nvSpPr>
      <dsp:spPr>
        <a:xfrm>
          <a:off x="7671304"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sp:txBody>
      <dsp:txXfrm>
        <a:off x="7871411" y="0"/>
        <a:ext cx="2439203" cy="4002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B64C-DD07-42E2-A842-8FB23F6623D5}">
      <dsp:nvSpPr>
        <dsp:cNvPr id="0" name=""/>
        <dsp:cNvSpPr/>
      </dsp:nvSpPr>
      <dsp:spPr>
        <a:xfrm>
          <a:off x="4877"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sp:txBody>
      <dsp:txXfrm>
        <a:off x="204984" y="0"/>
        <a:ext cx="2439203" cy="400214"/>
      </dsp:txXfrm>
    </dsp:sp>
    <dsp:sp modelId="{B86D562D-47D8-4335-8F19-8F6E285C628D}">
      <dsp:nvSpPr>
        <dsp:cNvPr id="0" name=""/>
        <dsp:cNvSpPr/>
      </dsp:nvSpPr>
      <dsp:spPr>
        <a:xfrm>
          <a:off x="2560353"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6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sp:txBody>
      <dsp:txXfrm>
        <a:off x="2760460" y="0"/>
        <a:ext cx="2439203" cy="400214"/>
      </dsp:txXfrm>
    </dsp:sp>
    <dsp:sp modelId="{E7882A7A-0A00-4C49-ADCD-964CE1F38F0F}">
      <dsp:nvSpPr>
        <dsp:cNvPr id="0" name=""/>
        <dsp:cNvSpPr/>
      </dsp:nvSpPr>
      <dsp:spPr>
        <a:xfrm>
          <a:off x="5115828"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sp:txBody>
      <dsp:txXfrm>
        <a:off x="5315935" y="0"/>
        <a:ext cx="2439203" cy="400214"/>
      </dsp:txXfrm>
    </dsp:sp>
    <dsp:sp modelId="{923A545A-9FB1-431D-A609-C7D93189FC86}">
      <dsp:nvSpPr>
        <dsp:cNvPr id="0" name=""/>
        <dsp:cNvSpPr/>
      </dsp:nvSpPr>
      <dsp:spPr>
        <a:xfrm>
          <a:off x="7671304"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sp:txBody>
      <dsp:txXfrm>
        <a:off x="7871411" y="0"/>
        <a:ext cx="2439203" cy="4002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B64C-DD07-42E2-A842-8FB23F6623D5}">
      <dsp:nvSpPr>
        <dsp:cNvPr id="0" name=""/>
        <dsp:cNvSpPr/>
      </dsp:nvSpPr>
      <dsp:spPr>
        <a:xfrm>
          <a:off x="4877"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sp:txBody>
      <dsp:txXfrm>
        <a:off x="204984" y="0"/>
        <a:ext cx="2439203" cy="400214"/>
      </dsp:txXfrm>
    </dsp:sp>
    <dsp:sp modelId="{B86D562D-47D8-4335-8F19-8F6E285C628D}">
      <dsp:nvSpPr>
        <dsp:cNvPr id="0" name=""/>
        <dsp:cNvSpPr/>
      </dsp:nvSpPr>
      <dsp:spPr>
        <a:xfrm>
          <a:off x="2560353"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6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sp:txBody>
      <dsp:txXfrm>
        <a:off x="2760460" y="0"/>
        <a:ext cx="2439203" cy="400214"/>
      </dsp:txXfrm>
    </dsp:sp>
    <dsp:sp modelId="{E7882A7A-0A00-4C49-ADCD-964CE1F38F0F}">
      <dsp:nvSpPr>
        <dsp:cNvPr id="0" name=""/>
        <dsp:cNvSpPr/>
      </dsp:nvSpPr>
      <dsp:spPr>
        <a:xfrm>
          <a:off x="5115828"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sp:txBody>
      <dsp:txXfrm>
        <a:off x="5315935" y="0"/>
        <a:ext cx="2439203" cy="400214"/>
      </dsp:txXfrm>
    </dsp:sp>
    <dsp:sp modelId="{923A545A-9FB1-431D-A609-C7D93189FC86}">
      <dsp:nvSpPr>
        <dsp:cNvPr id="0" name=""/>
        <dsp:cNvSpPr/>
      </dsp:nvSpPr>
      <dsp:spPr>
        <a:xfrm>
          <a:off x="7671304"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sp:txBody>
      <dsp:txXfrm>
        <a:off x="7871411" y="0"/>
        <a:ext cx="2439203" cy="4002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0.07949</cdr:x>
      <cdr:y>0.06879</cdr:y>
    </cdr:from>
    <cdr:to>
      <cdr:x>0.99586</cdr:x>
      <cdr:y>0.14535</cdr:y>
    </cdr:to>
    <cdr:sp macro="" textlink="">
      <cdr:nvSpPr>
        <cdr:cNvPr id="9" name="TextBox 8">
          <a:extLst xmlns:a="http://schemas.openxmlformats.org/drawingml/2006/main">
            <a:ext uri="{FF2B5EF4-FFF2-40B4-BE49-F238E27FC236}">
              <a16:creationId xmlns:a16="http://schemas.microsoft.com/office/drawing/2014/main" id="{0C5A96A6-227A-4E10-B5C5-557F41F56D03}"/>
            </a:ext>
          </a:extLst>
        </cdr:cNvPr>
        <cdr:cNvSpPr txBox="1"/>
      </cdr:nvSpPr>
      <cdr:spPr>
        <a:xfrm xmlns:a="http://schemas.openxmlformats.org/drawingml/2006/main">
          <a:off x="805652" y="289336"/>
          <a:ext cx="9287192" cy="32203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lvl="0" indent="0" defTabSz="914400" rtl="0" eaLnBrk="1" fontAlgn="auto" latinLnBrk="0" hangingPunct="1">
            <a:lnSpc>
              <a:spcPct val="100000"/>
            </a:lnSpc>
            <a:spcBef>
              <a:spcPts val="0"/>
            </a:spcBef>
            <a:spcAft>
              <a:spcPts val="0"/>
            </a:spcAft>
            <a:buClrTx/>
            <a:buSzTx/>
            <a:buFontTx/>
            <a:buNone/>
            <a:tabLst/>
            <a:defRPr/>
          </a:pPr>
          <a:r>
            <a:rPr lang="en-US" sz="1400" b="0" i="0" baseline="0" dirty="0">
              <a:solidFill>
                <a:schemeClr val="tx1"/>
              </a:solidFill>
              <a:effectLst/>
              <a:latin typeface="Calibri" panose="020F0502020204030204" pitchFamily="34" charset="0"/>
              <a:cs typeface="Calibri" panose="020F0502020204030204" pitchFamily="34" charset="0"/>
            </a:rPr>
            <a:t>FY 2009             FY 2010               FY 2011               FY 2012              FY 2013             FY 2014               FY 2015               FY 2016</a:t>
          </a:r>
          <a:endParaRPr lang="en-US" sz="1400" b="0" dirty="0">
            <a:solidFill>
              <a:schemeClr val="tx1"/>
            </a:solidFill>
            <a:effectLst/>
            <a:latin typeface="Calibri" panose="020F0502020204030204" pitchFamily="34" charset="0"/>
            <a:cs typeface="Calibri" panose="020F0502020204030204" pitchFamily="34" charset="0"/>
          </a:endParaRPr>
        </a:p>
        <a:p xmlns:a="http://schemas.openxmlformats.org/drawingml/2006/main">
          <a:endParaRPr lang="en-US" sz="1400" b="0" dirty="0">
            <a:solidFill>
              <a:schemeClr val="tx1"/>
            </a:solidFill>
            <a:latin typeface="Calibri" panose="020F0502020204030204" pitchFamily="34" charset="0"/>
            <a:cs typeface="Calibri" panose="020F0502020204030204"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0.08541</cdr:x>
      <cdr:y>0.065</cdr:y>
    </cdr:from>
    <cdr:to>
      <cdr:x>0.9816</cdr:x>
      <cdr:y>0.14156</cdr:y>
    </cdr:to>
    <cdr:sp macro="" textlink="">
      <cdr:nvSpPr>
        <cdr:cNvPr id="9" name="TextBox 8">
          <a:extLst xmlns:a="http://schemas.openxmlformats.org/drawingml/2006/main">
            <a:ext uri="{FF2B5EF4-FFF2-40B4-BE49-F238E27FC236}">
              <a16:creationId xmlns:a16="http://schemas.microsoft.com/office/drawing/2014/main" id="{0C5A96A6-227A-4E10-B5C5-557F41F56D03}"/>
            </a:ext>
          </a:extLst>
        </cdr:cNvPr>
        <cdr:cNvSpPr txBox="1"/>
      </cdr:nvSpPr>
      <cdr:spPr>
        <a:xfrm xmlns:a="http://schemas.openxmlformats.org/drawingml/2006/main">
          <a:off x="882518" y="273406"/>
          <a:ext cx="9260080" cy="32202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lvl="0" indent="0" defTabSz="914400" rtl="0" eaLnBrk="1" fontAlgn="auto" latinLnBrk="0" hangingPunct="1">
            <a:lnSpc>
              <a:spcPct val="100000"/>
            </a:lnSpc>
            <a:spcBef>
              <a:spcPts val="0"/>
            </a:spcBef>
            <a:spcAft>
              <a:spcPts val="0"/>
            </a:spcAft>
            <a:buClrTx/>
            <a:buSzTx/>
            <a:buFontTx/>
            <a:buNone/>
            <a:tabLst/>
            <a:defRPr/>
          </a:pPr>
          <a:r>
            <a:rPr lang="en-US" sz="1400" i="0" baseline="0" dirty="0">
              <a:solidFill>
                <a:schemeClr val="tx1"/>
              </a:solidFill>
              <a:effectLst/>
              <a:latin typeface="Calibri" panose="020F0502020204030204" pitchFamily="34" charset="0"/>
              <a:cs typeface="Calibri" panose="020F0502020204030204" pitchFamily="34" charset="0"/>
            </a:rPr>
            <a:t> FY 2009               FY 2010              FY 2011      </a:t>
          </a:r>
          <a:r>
            <a:rPr lang="en-US" sz="1400" i="0" dirty="0">
              <a:solidFill>
                <a:schemeClr val="tx1"/>
              </a:solidFill>
              <a:effectLst/>
              <a:latin typeface="Calibri" panose="020F0502020204030204" pitchFamily="34" charset="0"/>
              <a:cs typeface="Calibri" panose="020F0502020204030204" pitchFamily="34" charset="0"/>
            </a:rPr>
            <a:t> </a:t>
          </a:r>
          <a:r>
            <a:rPr lang="en-US" sz="1400" i="0" baseline="0" dirty="0">
              <a:solidFill>
                <a:schemeClr val="tx1"/>
              </a:solidFill>
              <a:effectLst/>
              <a:latin typeface="Calibri" panose="020F0502020204030204" pitchFamily="34" charset="0"/>
              <a:cs typeface="Calibri" panose="020F0502020204030204" pitchFamily="34" charset="0"/>
            </a:rPr>
            <a:t>        FY 2012              FY 2013               FY 2014               FY 2015              FY 2016</a:t>
          </a:r>
          <a:endParaRPr lang="en-US" sz="1400" dirty="0">
            <a:solidFill>
              <a:schemeClr val="tx1"/>
            </a:solidFill>
            <a:effectLst/>
            <a:latin typeface="Calibri" panose="020F0502020204030204" pitchFamily="34" charset="0"/>
            <a:cs typeface="Calibri" panose="020F0502020204030204" pitchFamily="34" charset="0"/>
          </a:endParaRPr>
        </a:p>
        <a:p xmlns:a="http://schemas.openxmlformats.org/drawingml/2006/main">
          <a:endParaRPr lang="en-US" sz="1100" dirty="0">
            <a:solidFill>
              <a:schemeClr val="tx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B3354-BB3E-8645-9100-765F10B417B1}" type="datetimeFigureOut">
              <a:rPr lang="en-US" smtClean="0"/>
              <a:t>2/29/20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31C87-701F-4640-AE3E-753A2B660A7A}" type="slidenum">
              <a:rPr lang="en-US" smtClean="0"/>
              <a:t>‹#›</a:t>
            </a:fld>
            <a:endParaRPr lang="en-US"/>
          </a:p>
        </p:txBody>
      </p:sp>
    </p:spTree>
    <p:extLst>
      <p:ext uri="{BB962C8B-B14F-4D97-AF65-F5344CB8AC3E}">
        <p14:creationId xmlns:p14="http://schemas.microsoft.com/office/powerpoint/2010/main" val="1938045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Professor &amp; classmates. My name Is Marketne Noel, to my left is Dillon Or and to my right is Prince </a:t>
            </a:r>
            <a:r>
              <a:rPr lang="en-US" dirty="0" err="1"/>
              <a:t>Gyamfi</a:t>
            </a:r>
            <a:r>
              <a:rPr lang="en-US" dirty="0"/>
              <a:t>. We are graduate students at National university perusing a degree in Data science. </a:t>
            </a:r>
          </a:p>
          <a:p>
            <a:r>
              <a:rPr lang="en-US" dirty="0"/>
              <a:t>I would like to introduce you to our Thesis project (An analysis of cohort default rate, CDR for short, in post-secondary education in the United states.) Post secondary are thinks like University, Colleges and trade school, Typically anything after higher education after high school.</a:t>
            </a:r>
          </a:p>
          <a:p>
            <a:endParaRPr lang="en-US" dirty="0"/>
          </a:p>
          <a:p>
            <a:r>
              <a:rPr lang="en-US" dirty="0"/>
              <a:t>Industry Advisor </a:t>
            </a:r>
          </a:p>
          <a:p>
            <a:r>
              <a:rPr lang="en-US" dirty="0"/>
              <a:t>John  Vivian: Bioinformatics Scientist at </a:t>
            </a:r>
            <a:r>
              <a:rPr lang="en-US" dirty="0" err="1"/>
              <a:t>Atreca</a:t>
            </a:r>
            <a:r>
              <a:rPr lang="en-US" dirty="0"/>
              <a:t>, Inc.</a:t>
            </a:r>
          </a:p>
          <a:p>
            <a:r>
              <a:rPr lang="en-US" dirty="0"/>
              <a:t>And Faculty Advisor the wonderful Ebrahim </a:t>
            </a:r>
            <a:r>
              <a:rPr lang="en-US" dirty="0" err="1"/>
              <a:t>Tarshizi</a:t>
            </a:r>
            <a:endParaRPr lang="en-US" dirty="0"/>
          </a:p>
          <a:p>
            <a:endParaRPr lang="en-US" dirty="0"/>
          </a:p>
          <a:p>
            <a:r>
              <a:rPr lang="en-US" sz="1200" b="1" dirty="0">
                <a:latin typeface="Calibri" panose="020F0502020204030204" pitchFamily="34" charset="0"/>
                <a:cs typeface="Calibri" panose="020F0502020204030204" pitchFamily="34" charset="0"/>
              </a:rPr>
              <a:t>Analysis of Cohort Default Rates (CDR) in Post-Secondary Education in the United States</a:t>
            </a:r>
            <a:endParaRPr lang="en-US" dirty="0"/>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a:t>
            </a:fld>
            <a:endParaRPr lang="en-US"/>
          </a:p>
        </p:txBody>
      </p:sp>
    </p:spTree>
    <p:extLst>
      <p:ext uri="{BB962C8B-B14F-4D97-AF65-F5344CB8AC3E}">
        <p14:creationId xmlns:p14="http://schemas.microsoft.com/office/powerpoint/2010/main" val="351019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11</a:t>
            </a:fld>
            <a:endParaRPr lang="en-US"/>
          </a:p>
        </p:txBody>
      </p:sp>
    </p:spTree>
    <p:extLst>
      <p:ext uri="{BB962C8B-B14F-4D97-AF65-F5344CB8AC3E}">
        <p14:creationId xmlns:p14="http://schemas.microsoft.com/office/powerpoint/2010/main" val="709943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12</a:t>
            </a:fld>
            <a:endParaRPr lang="en-US"/>
          </a:p>
        </p:txBody>
      </p:sp>
    </p:spTree>
    <p:extLst>
      <p:ext uri="{BB962C8B-B14F-4D97-AF65-F5344CB8AC3E}">
        <p14:creationId xmlns:p14="http://schemas.microsoft.com/office/powerpoint/2010/main" val="2087359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13</a:t>
            </a:fld>
            <a:endParaRPr lang="en-US"/>
          </a:p>
        </p:txBody>
      </p:sp>
    </p:spTree>
    <p:extLst>
      <p:ext uri="{BB962C8B-B14F-4D97-AF65-F5344CB8AC3E}">
        <p14:creationId xmlns:p14="http://schemas.microsoft.com/office/powerpoint/2010/main" val="2888709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14</a:t>
            </a:fld>
            <a:endParaRPr lang="en-US"/>
          </a:p>
        </p:txBody>
      </p:sp>
    </p:spTree>
    <p:extLst>
      <p:ext uri="{BB962C8B-B14F-4D97-AF65-F5344CB8AC3E}">
        <p14:creationId xmlns:p14="http://schemas.microsoft.com/office/powerpoint/2010/main" val="3115665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15</a:t>
            </a:fld>
            <a:endParaRPr lang="en-US"/>
          </a:p>
        </p:txBody>
      </p:sp>
    </p:spTree>
    <p:extLst>
      <p:ext uri="{BB962C8B-B14F-4D97-AF65-F5344CB8AC3E}">
        <p14:creationId xmlns:p14="http://schemas.microsoft.com/office/powerpoint/2010/main" val="663210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CDR.</a:t>
            </a:r>
          </a:p>
          <a:p>
            <a:r>
              <a:rPr lang="en-US" dirty="0"/>
              <a:t>Well cohort, in educational terms is defined as a group of students who are educated at the same time, usually in the program. </a:t>
            </a:r>
          </a:p>
          <a:p>
            <a:r>
              <a:rPr lang="en-US" dirty="0"/>
              <a:t>The cohort default rate is a percentage value give to a post secondary-school based on the number of students who have default on their students loans and are considered in debt. </a:t>
            </a:r>
          </a:p>
          <a:p>
            <a:endParaRPr lang="en-US" dirty="0"/>
          </a:p>
          <a:p>
            <a:r>
              <a:rPr lang="en-US" dirty="0"/>
              <a:t>It started in 1980 to draw attention to predatory institutions who prayed on low income students who might have trouble repaying their loans . </a:t>
            </a:r>
            <a:r>
              <a:rPr lang="en-US" dirty="0" err="1"/>
              <a:t>Effecftively</a:t>
            </a:r>
            <a:r>
              <a:rPr lang="en-US" dirty="0"/>
              <a:t> prevents these institutes from accepting </a:t>
            </a:r>
            <a:r>
              <a:rPr lang="en-US" dirty="0" err="1"/>
              <a:t>acdamically</a:t>
            </a:r>
            <a:r>
              <a:rPr lang="en-US" dirty="0"/>
              <a:t> under qualify students who have a higher likely hood of going in debt. </a:t>
            </a:r>
            <a:r>
              <a:rPr lang="en-US" dirty="0" err="1"/>
              <a:t>Orginally</a:t>
            </a:r>
            <a:r>
              <a:rPr lang="en-US" dirty="0"/>
              <a:t> students who defaulted on their loan for 180 days were calculated into the CDR, but since 1998, the number of days has </a:t>
            </a:r>
            <a:r>
              <a:rPr lang="en-US" dirty="0" err="1"/>
              <a:t>movd</a:t>
            </a:r>
            <a:r>
              <a:rPr lang="en-US" dirty="0"/>
              <a:t> up to 270. finally in 2005 schools where given the right to </a:t>
            </a:r>
            <a:r>
              <a:rPr lang="en-US" dirty="0" err="1"/>
              <a:t>chanllenge</a:t>
            </a:r>
            <a:r>
              <a:rPr lang="en-US" dirty="0"/>
              <a:t> the </a:t>
            </a:r>
            <a:r>
              <a:rPr lang="en-US" dirty="0" err="1"/>
              <a:t>Educatins</a:t>
            </a:r>
            <a:r>
              <a:rPr lang="en-US" dirty="0"/>
              <a:t> department CDR with their records to ensure  they were correct. </a:t>
            </a:r>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2</a:t>
            </a:fld>
            <a:endParaRPr lang="en-US"/>
          </a:p>
        </p:txBody>
      </p:sp>
    </p:spTree>
    <p:extLst>
      <p:ext uri="{BB962C8B-B14F-4D97-AF65-F5344CB8AC3E}">
        <p14:creationId xmlns:p14="http://schemas.microsoft.com/office/powerpoint/2010/main" val="161173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 department of education enforces the CDR by punish post secondary institutes in the following manner. They  would deny them the right to partake in  federal assistance for their student, which will eventually reduce the number of incoming students. The program work like this. </a:t>
            </a:r>
          </a:p>
          <a:p>
            <a:r>
              <a:rPr lang="en-US" dirty="0"/>
              <a:t>If an instates maintains a CDR of 30% for more than three years, they will be blacklisted. </a:t>
            </a:r>
          </a:p>
          <a:p>
            <a:r>
              <a:rPr lang="en-US" dirty="0"/>
              <a:t>If an institute maintains a CDR of 40% for 1 year, they will be blacklisted. </a:t>
            </a:r>
          </a:p>
        </p:txBody>
      </p:sp>
      <p:sp>
        <p:nvSpPr>
          <p:cNvPr id="4" name="Date Placeholder 3"/>
          <p:cNvSpPr>
            <a:spLocks noGrp="1"/>
          </p:cNvSpPr>
          <p:nvPr>
            <p:ph type="dt" idx="1"/>
          </p:nvPr>
        </p:nvSpPr>
        <p:spPr/>
        <p:txBody>
          <a:bodyPr/>
          <a:lstStyle/>
          <a:p>
            <a:fld id="{CD93E1BD-0A26-469F-B79B-389DDC31A6D7}" type="datetime1">
              <a:rPr lang="en-US" smtClean="0"/>
              <a:t>2/29/20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66FA848F-5626-4785-A950-53D6D47AB339}" type="slidenum">
              <a:rPr lang="en-US" smtClean="0"/>
              <a:t>3</a:t>
            </a:fld>
            <a:endParaRPr lang="en-US"/>
          </a:p>
        </p:txBody>
      </p:sp>
    </p:spTree>
    <p:extLst>
      <p:ext uri="{BB962C8B-B14F-4D97-AF65-F5344CB8AC3E}">
        <p14:creationId xmlns:p14="http://schemas.microsoft.com/office/powerpoint/2010/main" val="2885729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here today to determine weather predatory post secondary institutes are more prevalent in minority (non-white) neighborhood then majorities (white). We believe that there is economical and educational value in knowing such information which may enable institutes to take preventative actions as necessary and create an early warning sign for institutes and students. </a:t>
            </a:r>
          </a:p>
          <a:p>
            <a:endParaRPr lang="en-US" dirty="0"/>
          </a:p>
        </p:txBody>
      </p:sp>
      <p:sp>
        <p:nvSpPr>
          <p:cNvPr id="4" name="Date Placeholder 3"/>
          <p:cNvSpPr>
            <a:spLocks noGrp="1"/>
          </p:cNvSpPr>
          <p:nvPr>
            <p:ph type="dt" idx="1"/>
          </p:nvPr>
        </p:nvSpPr>
        <p:spPr/>
        <p:txBody>
          <a:bodyPr/>
          <a:lstStyle/>
          <a:p>
            <a:fld id="{CD93E1BD-0A26-469F-B79B-389DDC31A6D7}" type="datetime1">
              <a:rPr lang="en-US" smtClean="0"/>
              <a:t>2/29/20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66FA848F-5626-4785-A950-53D6D47AB339}" type="slidenum">
              <a:rPr lang="en-US" smtClean="0"/>
              <a:t>4</a:t>
            </a:fld>
            <a:endParaRPr lang="en-US"/>
          </a:p>
        </p:txBody>
      </p:sp>
    </p:spTree>
    <p:extLst>
      <p:ext uri="{BB962C8B-B14F-4D97-AF65-F5344CB8AC3E}">
        <p14:creationId xmlns:p14="http://schemas.microsoft.com/office/powerpoint/2010/main" val="3917375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weather a post secondary institute is predatory or have predatory characteristic we will use the following data source. </a:t>
            </a:r>
          </a:p>
          <a:p>
            <a:pPr marL="228600" indent="-228600">
              <a:buAutoNum type="arabicPeriod"/>
            </a:pPr>
            <a:r>
              <a:rPr lang="en-US" dirty="0"/>
              <a:t>United states census bureau, which provides us information on the race by county. </a:t>
            </a:r>
          </a:p>
          <a:p>
            <a:pPr marL="228600" indent="-228600">
              <a:buAutoNum type="arabicPeriod"/>
            </a:pPr>
            <a:r>
              <a:rPr lang="en-US" dirty="0"/>
              <a:t>Federal Student Aid webs site, which contain dataset of CDR</a:t>
            </a:r>
          </a:p>
          <a:p>
            <a:pPr marL="228600" indent="-228600">
              <a:buAutoNum type="arabicPeriod"/>
            </a:pPr>
            <a:r>
              <a:rPr lang="en-US" dirty="0"/>
              <a:t>IPEDS which stands for Integrated Post Secondary Educational Data System. </a:t>
            </a:r>
          </a:p>
          <a:p>
            <a:pPr marL="228600" indent="-228600">
              <a:buAutoNum type="arabicPeriod"/>
            </a:pPr>
            <a:endParaRPr lang="en-US" dirty="0"/>
          </a:p>
          <a:p>
            <a:pPr marL="0" indent="0">
              <a:buNone/>
            </a:pPr>
            <a:r>
              <a:rPr lang="en-US" dirty="0"/>
              <a:t>Now I would like to introduce Prince </a:t>
            </a:r>
            <a:r>
              <a:rPr lang="en-US" dirty="0" err="1"/>
              <a:t>Gymafi</a:t>
            </a:r>
            <a:r>
              <a:rPr lang="en-US" dirty="0"/>
              <a:t> who will give more detail on CDR and brief over of information which can be pull from out data sources. </a:t>
            </a:r>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5</a:t>
            </a:fld>
            <a:endParaRPr lang="en-US"/>
          </a:p>
        </p:txBody>
      </p:sp>
    </p:spTree>
    <p:extLst>
      <p:ext uri="{BB962C8B-B14F-4D97-AF65-F5344CB8AC3E}">
        <p14:creationId xmlns:p14="http://schemas.microsoft.com/office/powerpoint/2010/main" val="3849960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weather a post secondary institute is predatory or have predatory characteristic we will use the following data source. </a:t>
            </a:r>
          </a:p>
          <a:p>
            <a:pPr marL="228600" indent="-228600">
              <a:buAutoNum type="arabicPeriod"/>
            </a:pPr>
            <a:r>
              <a:rPr lang="en-US" dirty="0"/>
              <a:t>United states census bureau, which provides us information on the race by county. </a:t>
            </a:r>
          </a:p>
          <a:p>
            <a:pPr marL="228600" indent="-228600">
              <a:buAutoNum type="arabicPeriod"/>
            </a:pPr>
            <a:r>
              <a:rPr lang="en-US" dirty="0"/>
              <a:t>Federal Student Aid webs site, which contain dataset of CDR</a:t>
            </a:r>
          </a:p>
          <a:p>
            <a:pPr marL="228600" indent="-228600">
              <a:buAutoNum type="arabicPeriod"/>
            </a:pPr>
            <a:r>
              <a:rPr lang="en-US" dirty="0"/>
              <a:t>IPEDS which stands for Integrated Post Secondary Educational Data System. </a:t>
            </a:r>
          </a:p>
          <a:p>
            <a:pPr marL="228600" indent="-228600">
              <a:buAutoNum type="arabicPeriod"/>
            </a:pPr>
            <a:endParaRPr lang="en-US" dirty="0"/>
          </a:p>
          <a:p>
            <a:pPr marL="0" indent="0">
              <a:buNone/>
            </a:pPr>
            <a:r>
              <a:rPr lang="en-US" dirty="0"/>
              <a:t>Now I would like to introduce Prince </a:t>
            </a:r>
            <a:r>
              <a:rPr lang="en-US" dirty="0" err="1"/>
              <a:t>Gymafi</a:t>
            </a:r>
            <a:r>
              <a:rPr lang="en-US" dirty="0"/>
              <a:t> who will give more detail on CDR and brief over of information which can be pull from out data sources.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7</a:t>
            </a:fld>
            <a:endParaRPr lang="en-US"/>
          </a:p>
        </p:txBody>
      </p:sp>
    </p:spTree>
    <p:extLst>
      <p:ext uri="{BB962C8B-B14F-4D97-AF65-F5344CB8AC3E}">
        <p14:creationId xmlns:p14="http://schemas.microsoft.com/office/powerpoint/2010/main" val="33390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weather a post secondary institute is predatory or have predatory characteristic we will use the following data source. </a:t>
            </a:r>
          </a:p>
          <a:p>
            <a:pPr marL="228600" indent="-228600">
              <a:buAutoNum type="arabicPeriod"/>
            </a:pPr>
            <a:r>
              <a:rPr lang="en-US" dirty="0"/>
              <a:t>United states census bureau, which provides us information on the race by county. </a:t>
            </a:r>
          </a:p>
          <a:p>
            <a:pPr marL="228600" indent="-228600">
              <a:buAutoNum type="arabicPeriod"/>
            </a:pPr>
            <a:r>
              <a:rPr lang="en-US" dirty="0"/>
              <a:t>Federal Student Aid webs site, which contain dataset of CDR</a:t>
            </a:r>
          </a:p>
          <a:p>
            <a:pPr marL="228600" indent="-228600">
              <a:buAutoNum type="arabicPeriod"/>
            </a:pPr>
            <a:r>
              <a:rPr lang="en-US" dirty="0"/>
              <a:t>IPEDS which stands for Integrated Post Secondary Educational Data System. </a:t>
            </a:r>
          </a:p>
          <a:p>
            <a:pPr marL="228600" indent="-228600">
              <a:buAutoNum type="arabicPeriod"/>
            </a:pPr>
            <a:endParaRPr lang="en-US" dirty="0"/>
          </a:p>
          <a:p>
            <a:pPr marL="0" indent="0">
              <a:buNone/>
            </a:pPr>
            <a:r>
              <a:rPr lang="en-US" dirty="0"/>
              <a:t>Now I would like to introduce Prince </a:t>
            </a:r>
            <a:r>
              <a:rPr lang="en-US" dirty="0" err="1"/>
              <a:t>Gymafi</a:t>
            </a:r>
            <a:r>
              <a:rPr lang="en-US" dirty="0"/>
              <a:t> who will give more detail on CDR and brief over of information which can be pull from out data sources. </a:t>
            </a:r>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8</a:t>
            </a:fld>
            <a:endParaRPr lang="en-US"/>
          </a:p>
        </p:txBody>
      </p:sp>
    </p:spTree>
    <p:extLst>
      <p:ext uri="{BB962C8B-B14F-4D97-AF65-F5344CB8AC3E}">
        <p14:creationId xmlns:p14="http://schemas.microsoft.com/office/powerpoint/2010/main" val="179451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weather a post secondary institute is predatory or have predatory characteristic we will use the following data source. </a:t>
            </a:r>
          </a:p>
          <a:p>
            <a:pPr marL="228600" indent="-228600">
              <a:buAutoNum type="arabicPeriod"/>
            </a:pPr>
            <a:r>
              <a:rPr lang="en-US" dirty="0"/>
              <a:t>United states census bureau, which provides us information on the race by county. </a:t>
            </a:r>
          </a:p>
          <a:p>
            <a:pPr marL="228600" indent="-228600">
              <a:buAutoNum type="arabicPeriod"/>
            </a:pPr>
            <a:r>
              <a:rPr lang="en-US" dirty="0"/>
              <a:t>Federal Student Aid webs site, which contain dataset of CDR</a:t>
            </a:r>
          </a:p>
          <a:p>
            <a:pPr marL="228600" indent="-228600">
              <a:buAutoNum type="arabicPeriod"/>
            </a:pPr>
            <a:r>
              <a:rPr lang="en-US" dirty="0"/>
              <a:t>IPEDS which stands for Integrated Post Secondary Educational Data System. </a:t>
            </a:r>
          </a:p>
          <a:p>
            <a:pPr marL="228600" indent="-228600">
              <a:buAutoNum type="arabicPeriod"/>
            </a:pPr>
            <a:endParaRPr lang="en-US" dirty="0"/>
          </a:p>
          <a:p>
            <a:pPr marL="0" indent="0">
              <a:buNone/>
            </a:pPr>
            <a:r>
              <a:rPr lang="en-US" dirty="0"/>
              <a:t>Now I would like to introduce Prince </a:t>
            </a:r>
            <a:r>
              <a:rPr lang="en-US" dirty="0" err="1"/>
              <a:t>Gymafi</a:t>
            </a:r>
            <a:r>
              <a:rPr lang="en-US" dirty="0"/>
              <a:t> who will give more detail on CDR and brief over of information which can be pull from out data sources. </a:t>
            </a:r>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9</a:t>
            </a:fld>
            <a:endParaRPr lang="en-US"/>
          </a:p>
        </p:txBody>
      </p:sp>
    </p:spTree>
    <p:extLst>
      <p:ext uri="{BB962C8B-B14F-4D97-AF65-F5344CB8AC3E}">
        <p14:creationId xmlns:p14="http://schemas.microsoft.com/office/powerpoint/2010/main" val="4102544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10</a:t>
            </a:fld>
            <a:endParaRPr lang="en-US"/>
          </a:p>
        </p:txBody>
      </p:sp>
    </p:spTree>
    <p:extLst>
      <p:ext uri="{BB962C8B-B14F-4D97-AF65-F5344CB8AC3E}">
        <p14:creationId xmlns:p14="http://schemas.microsoft.com/office/powerpoint/2010/main" val="384197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394F-02AB-4A6C-84A5-09C8B3C334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0C049-6E27-4A7D-B5FE-636ED5969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C7B5B3-6995-402F-B051-5C5620FF83D4}"/>
              </a:ext>
            </a:extLst>
          </p:cNvPr>
          <p:cNvSpPr>
            <a:spLocks noGrp="1"/>
          </p:cNvSpPr>
          <p:nvPr>
            <p:ph type="dt" sz="half" idx="10"/>
          </p:nvPr>
        </p:nvSpPr>
        <p:spPr/>
        <p:txBody>
          <a:bodyPr/>
          <a:lstStyle/>
          <a:p>
            <a:fld id="{2A2FCE8F-2E2E-F94B-83F7-D7D4371E365B}" type="datetime1">
              <a:rPr lang="en-US" smtClean="0"/>
              <a:t>2/29/20</a:t>
            </a:fld>
            <a:endParaRPr lang="en-US"/>
          </a:p>
        </p:txBody>
      </p:sp>
      <p:sp>
        <p:nvSpPr>
          <p:cNvPr id="5" name="Footer Placeholder 4">
            <a:extLst>
              <a:ext uri="{FF2B5EF4-FFF2-40B4-BE49-F238E27FC236}">
                <a16:creationId xmlns:a16="http://schemas.microsoft.com/office/drawing/2014/main" id="{0B6391F4-DC13-45CF-94CD-AEE0941E9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7EBF2-09D9-4EBF-BFD2-FDB35A5FF785}"/>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421011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0E596-3491-4AFA-89C0-58A0E37141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437316-9076-4469-A50D-B8BBA97454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A42BE-EA87-49EE-906E-095571AF1082}"/>
              </a:ext>
            </a:extLst>
          </p:cNvPr>
          <p:cNvSpPr>
            <a:spLocks noGrp="1"/>
          </p:cNvSpPr>
          <p:nvPr>
            <p:ph type="dt" sz="half" idx="10"/>
          </p:nvPr>
        </p:nvSpPr>
        <p:spPr/>
        <p:txBody>
          <a:bodyPr/>
          <a:lstStyle/>
          <a:p>
            <a:fld id="{564D707B-D9A9-7A46-BEED-F1539C0C0596}" type="datetime1">
              <a:rPr lang="en-US" smtClean="0"/>
              <a:t>2/29/20</a:t>
            </a:fld>
            <a:endParaRPr lang="en-US"/>
          </a:p>
        </p:txBody>
      </p:sp>
      <p:sp>
        <p:nvSpPr>
          <p:cNvPr id="5" name="Footer Placeholder 4">
            <a:extLst>
              <a:ext uri="{FF2B5EF4-FFF2-40B4-BE49-F238E27FC236}">
                <a16:creationId xmlns:a16="http://schemas.microsoft.com/office/drawing/2014/main" id="{507925A7-9EAF-4C36-A2BF-6BFE9D5BB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76AA3-DDC4-4178-8787-10693C4B9076}"/>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24992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A0C220-86AF-49DF-ADDE-EB0D9B9BA7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E952FF-55E8-4676-ABFC-EE94D0A1D6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B14BE-65F5-4D8F-8DB0-CCD9CA4CCA5F}"/>
              </a:ext>
            </a:extLst>
          </p:cNvPr>
          <p:cNvSpPr>
            <a:spLocks noGrp="1"/>
          </p:cNvSpPr>
          <p:nvPr>
            <p:ph type="dt" sz="half" idx="10"/>
          </p:nvPr>
        </p:nvSpPr>
        <p:spPr/>
        <p:txBody>
          <a:bodyPr/>
          <a:lstStyle/>
          <a:p>
            <a:fld id="{5178E887-2898-0740-96D0-A481600B3879}" type="datetime1">
              <a:rPr lang="en-US" smtClean="0"/>
              <a:t>2/29/20</a:t>
            </a:fld>
            <a:endParaRPr lang="en-US"/>
          </a:p>
        </p:txBody>
      </p:sp>
      <p:sp>
        <p:nvSpPr>
          <p:cNvPr id="5" name="Footer Placeholder 4">
            <a:extLst>
              <a:ext uri="{FF2B5EF4-FFF2-40B4-BE49-F238E27FC236}">
                <a16:creationId xmlns:a16="http://schemas.microsoft.com/office/drawing/2014/main" id="{2A64826B-1F6F-4E1F-8173-1E00BCE23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AF419-7A3F-4930-8175-7B8CFFAA4DFD}"/>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173666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4F78-FCFD-4AAA-90E5-6055F15878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0DA8D5-A61B-42FE-A1D4-96DDEEBA92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6BD75-7066-4248-8088-D1CBF5C35332}"/>
              </a:ext>
            </a:extLst>
          </p:cNvPr>
          <p:cNvSpPr>
            <a:spLocks noGrp="1"/>
          </p:cNvSpPr>
          <p:nvPr>
            <p:ph type="dt" sz="half" idx="10"/>
          </p:nvPr>
        </p:nvSpPr>
        <p:spPr/>
        <p:txBody>
          <a:bodyPr/>
          <a:lstStyle/>
          <a:p>
            <a:fld id="{2C91F273-78AF-5F4E-BBF1-2394AF5E59C2}" type="datetime1">
              <a:rPr lang="en-US" smtClean="0"/>
              <a:t>2/29/20</a:t>
            </a:fld>
            <a:endParaRPr lang="en-US"/>
          </a:p>
        </p:txBody>
      </p:sp>
      <p:sp>
        <p:nvSpPr>
          <p:cNvPr id="5" name="Footer Placeholder 4">
            <a:extLst>
              <a:ext uri="{FF2B5EF4-FFF2-40B4-BE49-F238E27FC236}">
                <a16:creationId xmlns:a16="http://schemas.microsoft.com/office/drawing/2014/main" id="{835F3CB9-9101-4EDF-9329-AC57566F2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1939F-ABCE-4742-96A2-C417B623A44B}"/>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310243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8F0B-6028-41FF-9989-F6421E9FBF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AB61FA-C09E-4421-AEAB-914FC0998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D21009-0238-4EDA-9900-FB3BF6B55F87}"/>
              </a:ext>
            </a:extLst>
          </p:cNvPr>
          <p:cNvSpPr>
            <a:spLocks noGrp="1"/>
          </p:cNvSpPr>
          <p:nvPr>
            <p:ph type="dt" sz="half" idx="10"/>
          </p:nvPr>
        </p:nvSpPr>
        <p:spPr/>
        <p:txBody>
          <a:bodyPr/>
          <a:lstStyle/>
          <a:p>
            <a:fld id="{A716C5AD-D103-C94C-BA0B-104C204CAFA2}" type="datetime1">
              <a:rPr lang="en-US" smtClean="0"/>
              <a:t>2/29/20</a:t>
            </a:fld>
            <a:endParaRPr lang="en-US"/>
          </a:p>
        </p:txBody>
      </p:sp>
      <p:sp>
        <p:nvSpPr>
          <p:cNvPr id="5" name="Footer Placeholder 4">
            <a:extLst>
              <a:ext uri="{FF2B5EF4-FFF2-40B4-BE49-F238E27FC236}">
                <a16:creationId xmlns:a16="http://schemas.microsoft.com/office/drawing/2014/main" id="{1E35C290-2C62-4279-917B-1BD11E361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54FA9-38FE-41C9-AD84-ABB0131FA51A}"/>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16146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75A5-1C98-408F-976C-53D9CA0150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867158-AF32-41AC-81E9-F36155192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546B2-438A-4D64-80FA-6D983A6568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ACF173-4FEB-4FC7-8222-49124D59EBC0}"/>
              </a:ext>
            </a:extLst>
          </p:cNvPr>
          <p:cNvSpPr>
            <a:spLocks noGrp="1"/>
          </p:cNvSpPr>
          <p:nvPr>
            <p:ph type="dt" sz="half" idx="10"/>
          </p:nvPr>
        </p:nvSpPr>
        <p:spPr/>
        <p:txBody>
          <a:bodyPr/>
          <a:lstStyle/>
          <a:p>
            <a:fld id="{3303C6F7-AD06-4B45-9F5E-236AC4C45373}" type="datetime1">
              <a:rPr lang="en-US" smtClean="0"/>
              <a:t>2/29/20</a:t>
            </a:fld>
            <a:endParaRPr lang="en-US"/>
          </a:p>
        </p:txBody>
      </p:sp>
      <p:sp>
        <p:nvSpPr>
          <p:cNvPr id="6" name="Footer Placeholder 5">
            <a:extLst>
              <a:ext uri="{FF2B5EF4-FFF2-40B4-BE49-F238E27FC236}">
                <a16:creationId xmlns:a16="http://schemas.microsoft.com/office/drawing/2014/main" id="{CABF7829-B363-4E18-9C07-F5DBC2DAC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5B318-56D0-4787-868B-463C36DD50D7}"/>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82202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D675-54F9-4E80-A957-FA602B078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CFE814-D0E4-42BF-BCEA-E97A575AC9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31DB6-3A43-4A50-8485-56EA226546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52465-D6F6-4054-A368-BC5FBE6E3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C57902-F9AF-4FC4-9767-709A3D5394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F690A2-75CA-4EE2-8171-6501E4D97BD9}"/>
              </a:ext>
            </a:extLst>
          </p:cNvPr>
          <p:cNvSpPr>
            <a:spLocks noGrp="1"/>
          </p:cNvSpPr>
          <p:nvPr>
            <p:ph type="dt" sz="half" idx="10"/>
          </p:nvPr>
        </p:nvSpPr>
        <p:spPr/>
        <p:txBody>
          <a:bodyPr/>
          <a:lstStyle/>
          <a:p>
            <a:fld id="{83EA73FE-7393-3940-B8E3-80DEE4F06E0E}" type="datetime1">
              <a:rPr lang="en-US" smtClean="0"/>
              <a:t>2/29/20</a:t>
            </a:fld>
            <a:endParaRPr lang="en-US"/>
          </a:p>
        </p:txBody>
      </p:sp>
      <p:sp>
        <p:nvSpPr>
          <p:cNvPr id="8" name="Footer Placeholder 7">
            <a:extLst>
              <a:ext uri="{FF2B5EF4-FFF2-40B4-BE49-F238E27FC236}">
                <a16:creationId xmlns:a16="http://schemas.microsoft.com/office/drawing/2014/main" id="{8DFB1312-02F8-4112-B09A-B75024C668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B7B5D5-D337-4488-BDA8-EB44562DFE9D}"/>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243165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FE04-F924-492C-94BB-AD675174A3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96D5A9-1C3D-4C4D-93DE-09E84D39677D}"/>
              </a:ext>
            </a:extLst>
          </p:cNvPr>
          <p:cNvSpPr>
            <a:spLocks noGrp="1"/>
          </p:cNvSpPr>
          <p:nvPr>
            <p:ph type="dt" sz="half" idx="10"/>
          </p:nvPr>
        </p:nvSpPr>
        <p:spPr/>
        <p:txBody>
          <a:bodyPr/>
          <a:lstStyle/>
          <a:p>
            <a:fld id="{B5F3E4A0-36E6-D542-B0B8-919A7DFD0DED}" type="datetime1">
              <a:rPr lang="en-US" smtClean="0"/>
              <a:t>2/29/20</a:t>
            </a:fld>
            <a:endParaRPr lang="en-US"/>
          </a:p>
        </p:txBody>
      </p:sp>
      <p:sp>
        <p:nvSpPr>
          <p:cNvPr id="4" name="Footer Placeholder 3">
            <a:extLst>
              <a:ext uri="{FF2B5EF4-FFF2-40B4-BE49-F238E27FC236}">
                <a16:creationId xmlns:a16="http://schemas.microsoft.com/office/drawing/2014/main" id="{BFA8B1D9-E9DB-4E3D-83D0-C097C3D70D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C12035-BF5C-4841-8044-13EA8A47D0F1}"/>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931468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B263D-1445-4EA2-8847-C10AEFCC1C66}"/>
              </a:ext>
            </a:extLst>
          </p:cNvPr>
          <p:cNvSpPr>
            <a:spLocks noGrp="1"/>
          </p:cNvSpPr>
          <p:nvPr>
            <p:ph type="dt" sz="half" idx="10"/>
          </p:nvPr>
        </p:nvSpPr>
        <p:spPr/>
        <p:txBody>
          <a:bodyPr/>
          <a:lstStyle/>
          <a:p>
            <a:fld id="{68F6FC0D-3ECD-9F42-8FB8-F959BEFECE5B}" type="datetime1">
              <a:rPr lang="en-US" smtClean="0"/>
              <a:t>2/29/20</a:t>
            </a:fld>
            <a:endParaRPr lang="en-US"/>
          </a:p>
        </p:txBody>
      </p:sp>
      <p:sp>
        <p:nvSpPr>
          <p:cNvPr id="3" name="Footer Placeholder 2">
            <a:extLst>
              <a:ext uri="{FF2B5EF4-FFF2-40B4-BE49-F238E27FC236}">
                <a16:creationId xmlns:a16="http://schemas.microsoft.com/office/drawing/2014/main" id="{F74CADEF-84BC-4BA8-A410-EEA46D09D9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9C6F78-778E-4059-9D00-CBDB0204FF4F}"/>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73895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91A0-D6EC-4ABC-9E74-F3771F801C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96A7E5-2470-4AD3-85A7-B8AF3EC2B2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B08018-4105-4A96-8E83-B32C147DD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192C2D-99CF-4BD3-A162-CEBFD7D4F8AC}"/>
              </a:ext>
            </a:extLst>
          </p:cNvPr>
          <p:cNvSpPr>
            <a:spLocks noGrp="1"/>
          </p:cNvSpPr>
          <p:nvPr>
            <p:ph type="dt" sz="half" idx="10"/>
          </p:nvPr>
        </p:nvSpPr>
        <p:spPr/>
        <p:txBody>
          <a:bodyPr/>
          <a:lstStyle/>
          <a:p>
            <a:fld id="{E36D48F3-C0B8-044C-95B3-A73C57F2B718}" type="datetime1">
              <a:rPr lang="en-US" smtClean="0"/>
              <a:t>2/29/20</a:t>
            </a:fld>
            <a:endParaRPr lang="en-US"/>
          </a:p>
        </p:txBody>
      </p:sp>
      <p:sp>
        <p:nvSpPr>
          <p:cNvPr id="6" name="Footer Placeholder 5">
            <a:extLst>
              <a:ext uri="{FF2B5EF4-FFF2-40B4-BE49-F238E27FC236}">
                <a16:creationId xmlns:a16="http://schemas.microsoft.com/office/drawing/2014/main" id="{F87F2DCF-31E3-450F-840F-BDE5B89EF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85A981-ADCF-469E-8824-29663E7E0612}"/>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183279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2CC0-A18E-4510-B6C9-0418D9A7B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204693-086C-4C48-B7BD-F8B59DB969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BF7AD6-1265-438E-94C1-8F6C0D67D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3A5C15-C2B2-4119-8414-4D644B988CBE}"/>
              </a:ext>
            </a:extLst>
          </p:cNvPr>
          <p:cNvSpPr>
            <a:spLocks noGrp="1"/>
          </p:cNvSpPr>
          <p:nvPr>
            <p:ph type="dt" sz="half" idx="10"/>
          </p:nvPr>
        </p:nvSpPr>
        <p:spPr/>
        <p:txBody>
          <a:bodyPr/>
          <a:lstStyle/>
          <a:p>
            <a:fld id="{26F0C5CE-08E3-234B-95EC-862F1016E824}" type="datetime1">
              <a:rPr lang="en-US" smtClean="0"/>
              <a:t>2/29/20</a:t>
            </a:fld>
            <a:endParaRPr lang="en-US"/>
          </a:p>
        </p:txBody>
      </p:sp>
      <p:sp>
        <p:nvSpPr>
          <p:cNvPr id="6" name="Footer Placeholder 5">
            <a:extLst>
              <a:ext uri="{FF2B5EF4-FFF2-40B4-BE49-F238E27FC236}">
                <a16:creationId xmlns:a16="http://schemas.microsoft.com/office/drawing/2014/main" id="{E91AF40F-C500-4CEF-86B4-EFF3F8246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19808-82EC-468C-8AFC-F2217139153C}"/>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2962168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E7307-8D30-4083-95F6-80401C5B9B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FDC6A-A30D-4D47-9A78-FB4F5E36C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42F67-4B09-4332-AC97-E7C9A2008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EF9E5-4791-B84F-8A20-362681B14CB2}" type="datetime1">
              <a:rPr lang="en-US" smtClean="0"/>
              <a:t>2/29/20</a:t>
            </a:fld>
            <a:endParaRPr lang="en-US"/>
          </a:p>
        </p:txBody>
      </p:sp>
      <p:sp>
        <p:nvSpPr>
          <p:cNvPr id="5" name="Footer Placeholder 4">
            <a:extLst>
              <a:ext uri="{FF2B5EF4-FFF2-40B4-BE49-F238E27FC236}">
                <a16:creationId xmlns:a16="http://schemas.microsoft.com/office/drawing/2014/main" id="{C2353FBA-321C-4E2B-BE7F-56E14DC49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F1C729-EBEC-4D45-BD03-6EF8144A6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3232F-3105-4486-9284-B648C26D6860}" type="slidenum">
              <a:rPr lang="en-US" smtClean="0"/>
              <a:t>‹#›</a:t>
            </a:fld>
            <a:endParaRPr lang="en-US"/>
          </a:p>
        </p:txBody>
      </p:sp>
    </p:spTree>
    <p:extLst>
      <p:ext uri="{BB962C8B-B14F-4D97-AF65-F5344CB8AC3E}">
        <p14:creationId xmlns:p14="http://schemas.microsoft.com/office/powerpoint/2010/main" val="123078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90.png"/><Relationship Id="rId4" Type="http://schemas.openxmlformats.org/officeDocument/2006/relationships/diagramData" Target="../diagrams/data2.xm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diagramColors" Target="../diagrams/colors3.xml"/><Relationship Id="rId12" Type="http://schemas.openxmlformats.org/officeDocument/2006/relationships/image" Target="../media/image14.sv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QuickStyle" Target="../diagrams/quickStyle3.xml"/><Relationship Id="rId11" Type="http://schemas.openxmlformats.org/officeDocument/2006/relationships/image" Target="../media/image13.png"/><Relationship Id="rId5" Type="http://schemas.openxmlformats.org/officeDocument/2006/relationships/diagramLayout" Target="../diagrams/layout3.xml"/><Relationship Id="rId10" Type="http://schemas.openxmlformats.org/officeDocument/2006/relationships/image" Target="../media/image12.svg"/><Relationship Id="rId4" Type="http://schemas.openxmlformats.org/officeDocument/2006/relationships/diagramData" Target="../diagrams/data3.xml"/><Relationship Id="rId9" Type="http://schemas.openxmlformats.org/officeDocument/2006/relationships/image" Target="../media/image11.png"/><Relationship Id="rId14" Type="http://schemas.openxmlformats.org/officeDocument/2006/relationships/image" Target="../media/image16.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sv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12" Type="http://schemas.openxmlformats.org/officeDocument/2006/relationships/image" Target="../media/image24.sv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QuickStyle" Target="../diagrams/quickStyle4.xml"/><Relationship Id="rId11" Type="http://schemas.openxmlformats.org/officeDocument/2006/relationships/image" Target="../media/image23.png"/><Relationship Id="rId5" Type="http://schemas.openxmlformats.org/officeDocument/2006/relationships/diagramLayout" Target="../diagrams/layout4.xml"/><Relationship Id="rId10" Type="http://schemas.openxmlformats.org/officeDocument/2006/relationships/image" Target="../media/image22.svg"/><Relationship Id="rId4" Type="http://schemas.openxmlformats.org/officeDocument/2006/relationships/diagramData" Target="../diagrams/data4.xml"/><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hyperlink" Target="https://nces.ed.gov/ipeds/use-the-data" TargetMode="External"/><Relationship Id="rId3" Type="http://schemas.openxmlformats.org/officeDocument/2006/relationships/hyperlink" Target="https://blog.minitab.com/blog/adventures-in-statistics-2/understanding-t-tests-t-values-and-t-distributions" TargetMode="External"/><Relationship Id="rId7" Type="http://schemas.openxmlformats.org/officeDocument/2006/relationships/hyperlink" Target="https://www.census.gov/data/datasets/2010/demo/popest/modified-race-data-2010.html" TargetMode="External"/><Relationship Id="rId2" Type="http://schemas.openxmlformats.org/officeDocument/2006/relationships/hyperlink" Target="https://blackvoicenews.com/2019/10/22/survey-doubts-about-2020-census-higher-with-minorities/" TargetMode="External"/><Relationship Id="rId1" Type="http://schemas.openxmlformats.org/officeDocument/2006/relationships/slideLayout" Target="../slideLayouts/slideLayout6.xml"/><Relationship Id="rId6" Type="http://schemas.openxmlformats.org/officeDocument/2006/relationships/hyperlink" Target="https://scikit-learn.org/stable/auto_examples/linear_model/plot_logistic.html" TargetMode="External"/><Relationship Id="rId5" Type="http://schemas.openxmlformats.org/officeDocument/2006/relationships/hyperlink" Target="https://online.stat.psu.edu/statprogram/reviews/statistical-concepts/hypothesis-testing/critical-value-approach" TargetMode="External"/><Relationship Id="rId4" Type="http://schemas.openxmlformats.org/officeDocument/2006/relationships/hyperlink" Target="https://www2.ed.gov/offices/OSFAP/defaultmanagement/cdr.html" TargetMode="Externa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chart" Target="../charts/chart6.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B4A48344-FB01-4CAE-A073-0B09603C0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711" y="1268986"/>
            <a:ext cx="7029878" cy="5047837"/>
          </a:xfrm>
          <a:prstGeom prst="rect">
            <a:avLst/>
          </a:prstGeom>
        </p:spPr>
      </p:pic>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3600" b="1" dirty="0">
                <a:latin typeface="Calibri" panose="020F0502020204030204" pitchFamily="34" charset="0"/>
                <a:cs typeface="Calibri" panose="020F0502020204030204" pitchFamily="34" charset="0"/>
              </a:rPr>
              <a:t>Analysis of Cohort Default Rates (CDR) in Post-Secondary Education in the United States</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E59ADFF8-4C08-44F9-BEBF-D7F3131CBC16}"/>
              </a:ext>
            </a:extLst>
          </p:cNvPr>
          <p:cNvSpPr txBox="1">
            <a:spLocks/>
          </p:cNvSpPr>
          <p:nvPr/>
        </p:nvSpPr>
        <p:spPr>
          <a:xfrm>
            <a:off x="8084321" y="1956235"/>
            <a:ext cx="3189968" cy="37287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Calibri" panose="020F0502020204030204" pitchFamily="34" charset="0"/>
                <a:cs typeface="Calibri" panose="020F0502020204030204" pitchFamily="34" charset="0"/>
              </a:rPr>
              <a:t>Prince </a:t>
            </a:r>
            <a:r>
              <a:rPr lang="en-US" sz="2000" dirty="0" err="1">
                <a:latin typeface="Calibri" panose="020F0502020204030204" pitchFamily="34" charset="0"/>
                <a:cs typeface="Calibri" panose="020F0502020204030204" pitchFamily="34" charset="0"/>
              </a:rPr>
              <a:t>Gyamfi</a:t>
            </a:r>
            <a:endParaRPr lang="en-US" sz="2000" dirty="0">
              <a:latin typeface="Calibri" panose="020F0502020204030204" pitchFamily="34" charset="0"/>
              <a:cs typeface="Calibri" panose="020F0502020204030204" pitchFamily="34" charset="0"/>
            </a:endParaRPr>
          </a:p>
          <a:p>
            <a:pPr algn="l"/>
            <a:r>
              <a:rPr lang="en-US" sz="2000" dirty="0" err="1">
                <a:latin typeface="Calibri" panose="020F0502020204030204" pitchFamily="34" charset="0"/>
                <a:cs typeface="Calibri" panose="020F0502020204030204" pitchFamily="34" charset="0"/>
              </a:rPr>
              <a:t>Marketne</a:t>
            </a:r>
            <a:r>
              <a:rPr lang="en-US" sz="2000" dirty="0">
                <a:latin typeface="Calibri" panose="020F0502020204030204" pitchFamily="34" charset="0"/>
                <a:cs typeface="Calibri" panose="020F0502020204030204" pitchFamily="34" charset="0"/>
              </a:rPr>
              <a:t> Noel </a:t>
            </a:r>
          </a:p>
          <a:p>
            <a:pPr algn="l"/>
            <a:r>
              <a:rPr lang="en-US" sz="2000" dirty="0">
                <a:latin typeface="Calibri" panose="020F0502020204030204" pitchFamily="34" charset="0"/>
                <a:cs typeface="Calibri" panose="020F0502020204030204" pitchFamily="34" charset="0"/>
              </a:rPr>
              <a:t>Dillon Orr</a:t>
            </a:r>
          </a:p>
          <a:p>
            <a:pPr algn="l"/>
            <a:endParaRPr lang="en-US" sz="2000" dirty="0">
              <a:latin typeface="Calibri" panose="020F0502020204030204" pitchFamily="34" charset="0"/>
              <a:cs typeface="Calibri" panose="020F0502020204030204" pitchFamily="34" charset="0"/>
            </a:endParaRPr>
          </a:p>
          <a:p>
            <a:pPr algn="l"/>
            <a:r>
              <a:rPr lang="en-US" sz="2000" dirty="0">
                <a:latin typeface="Calibri" panose="020F0502020204030204" pitchFamily="34" charset="0"/>
                <a:cs typeface="Calibri" panose="020F0502020204030204" pitchFamily="34" charset="0"/>
              </a:rPr>
              <a:t>MS Data Science </a:t>
            </a:r>
          </a:p>
          <a:p>
            <a:pPr algn="l"/>
            <a:r>
              <a:rPr lang="en-US" sz="2000" dirty="0">
                <a:latin typeface="Calibri" panose="020F0502020204030204" pitchFamily="34" charset="0"/>
                <a:cs typeface="Calibri" panose="020F0502020204030204" pitchFamily="34" charset="0"/>
              </a:rPr>
              <a:t>Analytical Capstone Project I</a:t>
            </a:r>
          </a:p>
          <a:p>
            <a:pPr algn="l"/>
            <a:r>
              <a:rPr lang="en-US" sz="2000" dirty="0">
                <a:latin typeface="Calibri" panose="020F0502020204030204" pitchFamily="34" charset="0"/>
                <a:cs typeface="Calibri" panose="020F0502020204030204" pitchFamily="34" charset="0"/>
              </a:rPr>
              <a:t>National University </a:t>
            </a:r>
          </a:p>
          <a:p>
            <a:pPr algn="l"/>
            <a:endParaRPr lang="en-US" sz="2000" dirty="0">
              <a:latin typeface="Calibri" panose="020F0502020204030204" pitchFamily="34" charset="0"/>
              <a:cs typeface="Calibri" panose="020F0502020204030204" pitchFamily="34" charset="0"/>
            </a:endParaRPr>
          </a:p>
          <a:p>
            <a:pPr algn="l"/>
            <a:r>
              <a:rPr lang="en-US" sz="2000" u="sng" dirty="0">
                <a:latin typeface="Calibri" panose="020F0502020204030204" pitchFamily="34" charset="0"/>
                <a:cs typeface="Calibri" panose="020F0502020204030204" pitchFamily="34" charset="0"/>
              </a:rPr>
              <a:t>Advisor Committee</a:t>
            </a:r>
          </a:p>
          <a:p>
            <a:pPr algn="l"/>
            <a:r>
              <a:rPr lang="en-US" sz="2000" dirty="0">
                <a:latin typeface="Calibri" panose="020F0502020204030204" pitchFamily="34" charset="0"/>
                <a:cs typeface="Calibri" panose="020F0502020204030204" pitchFamily="34" charset="0"/>
              </a:rPr>
              <a:t>John Vivian, PhD</a:t>
            </a:r>
          </a:p>
          <a:p>
            <a:pPr algn="l"/>
            <a:r>
              <a:rPr lang="en-US" sz="2000" dirty="0">
                <a:latin typeface="Calibri" panose="020F0502020204030204" pitchFamily="34" charset="0"/>
                <a:cs typeface="Calibri" panose="020F0502020204030204" pitchFamily="34" charset="0"/>
              </a:rPr>
              <a:t>Ebrahim </a:t>
            </a:r>
            <a:r>
              <a:rPr lang="en-US" sz="2000" dirty="0" err="1">
                <a:latin typeface="Calibri" panose="020F0502020204030204" pitchFamily="34" charset="0"/>
                <a:cs typeface="Calibri" panose="020F0502020204030204" pitchFamily="34" charset="0"/>
              </a:rPr>
              <a:t>Tarshizi</a:t>
            </a:r>
            <a:r>
              <a:rPr lang="en-US" sz="2000" dirty="0">
                <a:latin typeface="Calibri" panose="020F0502020204030204" pitchFamily="34" charset="0"/>
                <a:cs typeface="Calibri" panose="020F0502020204030204" pitchFamily="34" charset="0"/>
              </a:rPr>
              <a:t>, PhD</a:t>
            </a:r>
            <a:endParaRPr lang="en-US" sz="2000" b="1" dirty="0">
              <a:latin typeface="Calibri" panose="020F0502020204030204" pitchFamily="34" charset="0"/>
              <a:cs typeface="Calibri" panose="020F0502020204030204" pitchFamily="34" charset="0"/>
            </a:endParaRPr>
          </a:p>
          <a:p>
            <a:pPr algn="l"/>
            <a:endParaRPr lang="en-US" sz="2000" b="1" dirty="0">
              <a:latin typeface="Calibri" panose="020F0502020204030204" pitchFamily="34" charset="0"/>
              <a:cs typeface="Calibri" panose="020F0502020204030204" pitchFamily="34" charset="0"/>
            </a:endParaRPr>
          </a:p>
          <a:p>
            <a:pPr algn="l"/>
            <a:endParaRPr lang="en-US" sz="2000" dirty="0">
              <a:latin typeface="Calibri" panose="020F0502020204030204" pitchFamily="34" charset="0"/>
              <a:cs typeface="Calibri" panose="020F0502020204030204" pitchFamily="34" charset="0"/>
            </a:endParaRPr>
          </a:p>
        </p:txBody>
      </p: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2/29/20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a:t>
            </a:fld>
            <a:endParaRPr lang="en-US"/>
          </a:p>
        </p:txBody>
      </p:sp>
    </p:spTree>
    <p:extLst>
      <p:ext uri="{BB962C8B-B14F-4D97-AF65-F5344CB8AC3E}">
        <p14:creationId xmlns:p14="http://schemas.microsoft.com/office/powerpoint/2010/main" val="16516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10</a:t>
            </a:fld>
            <a:endParaRPr lang="en-US"/>
          </a:p>
        </p:txBody>
      </p:sp>
      <p:sp>
        <p:nvSpPr>
          <p:cNvPr id="7" name="Title 1">
            <a:extLst>
              <a:ext uri="{FF2B5EF4-FFF2-40B4-BE49-F238E27FC236}">
                <a16:creationId xmlns:a16="http://schemas.microsoft.com/office/drawing/2014/main" id="{838F2908-D368-428A-92DA-3ADFC752B028}"/>
              </a:ext>
            </a:extLst>
          </p:cNvPr>
          <p:cNvSpPr txBox="1">
            <a:spLocks/>
          </p:cNvSpPr>
          <p:nvPr/>
        </p:nvSpPr>
        <p:spPr>
          <a:xfrm>
            <a:off x="857630" y="88788"/>
            <a:ext cx="10515600" cy="10609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Implementation of a Flow-Chart for our Analysis Methods creates procedures and increases accountability within our group.</a:t>
            </a:r>
          </a:p>
        </p:txBody>
      </p:sp>
      <p:sp>
        <p:nvSpPr>
          <p:cNvPr id="2" name="Terminator 1">
            <a:extLst>
              <a:ext uri="{FF2B5EF4-FFF2-40B4-BE49-F238E27FC236}">
                <a16:creationId xmlns:a16="http://schemas.microsoft.com/office/drawing/2014/main" id="{9B2D58B2-AC62-CD47-9195-A0D534D521E5}"/>
              </a:ext>
            </a:extLst>
          </p:cNvPr>
          <p:cNvSpPr/>
          <p:nvPr/>
        </p:nvSpPr>
        <p:spPr>
          <a:xfrm>
            <a:off x="1296460" y="1632125"/>
            <a:ext cx="1050615" cy="408373"/>
          </a:xfrm>
          <a:prstGeom prst="flowChartTerminator">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Start</a:t>
            </a:r>
          </a:p>
        </p:txBody>
      </p:sp>
      <p:sp>
        <p:nvSpPr>
          <p:cNvPr id="10" name="Terminator 9">
            <a:extLst>
              <a:ext uri="{FF2B5EF4-FFF2-40B4-BE49-F238E27FC236}">
                <a16:creationId xmlns:a16="http://schemas.microsoft.com/office/drawing/2014/main" id="{9CD2B635-5403-5B40-B792-18087AED7953}"/>
              </a:ext>
            </a:extLst>
          </p:cNvPr>
          <p:cNvSpPr/>
          <p:nvPr/>
        </p:nvSpPr>
        <p:spPr>
          <a:xfrm>
            <a:off x="1296460" y="5082435"/>
            <a:ext cx="1050615" cy="408373"/>
          </a:xfrm>
          <a:prstGeom prst="flowChartTerminator">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Submit</a:t>
            </a:r>
          </a:p>
        </p:txBody>
      </p:sp>
      <p:sp>
        <p:nvSpPr>
          <p:cNvPr id="9" name="Preparation 8">
            <a:extLst>
              <a:ext uri="{FF2B5EF4-FFF2-40B4-BE49-F238E27FC236}">
                <a16:creationId xmlns:a16="http://schemas.microsoft.com/office/drawing/2014/main" id="{A39B73C1-94F3-5940-A8D0-1C1481F23D73}"/>
              </a:ext>
            </a:extLst>
          </p:cNvPr>
          <p:cNvSpPr/>
          <p:nvPr/>
        </p:nvSpPr>
        <p:spPr>
          <a:xfrm>
            <a:off x="4794158" y="1496902"/>
            <a:ext cx="1575899" cy="678818"/>
          </a:xfrm>
          <a:prstGeom prst="flowChartPreparation">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cs typeface="Calibri" panose="020F0502020204030204" pitchFamily="34" charset="0"/>
              </a:rPr>
              <a:t>Exploratory</a:t>
            </a:r>
          </a:p>
          <a:p>
            <a:pPr algn="ctr"/>
            <a:r>
              <a:rPr lang="en-US" sz="1200" dirty="0">
                <a:solidFill>
                  <a:schemeClr val="tx1"/>
                </a:solidFill>
                <a:latin typeface="Calibri" panose="020F0502020204030204" pitchFamily="34" charset="0"/>
                <a:cs typeface="Calibri" panose="020F0502020204030204" pitchFamily="34" charset="0"/>
              </a:rPr>
              <a:t>Data Analysis</a:t>
            </a:r>
          </a:p>
        </p:txBody>
      </p:sp>
      <p:sp>
        <p:nvSpPr>
          <p:cNvPr id="11" name="Decision 10">
            <a:extLst>
              <a:ext uri="{FF2B5EF4-FFF2-40B4-BE49-F238E27FC236}">
                <a16:creationId xmlns:a16="http://schemas.microsoft.com/office/drawing/2014/main" id="{3C2E05E1-159C-C64B-A904-3CA326E1A4B9}"/>
              </a:ext>
            </a:extLst>
          </p:cNvPr>
          <p:cNvSpPr/>
          <p:nvPr/>
        </p:nvSpPr>
        <p:spPr>
          <a:xfrm>
            <a:off x="6832782" y="1345509"/>
            <a:ext cx="1845463" cy="981605"/>
          </a:xfrm>
          <a:prstGeom prst="flowChartDecision">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Does data need cleaning?</a:t>
            </a:r>
          </a:p>
        </p:txBody>
      </p:sp>
      <p:sp>
        <p:nvSpPr>
          <p:cNvPr id="12" name="Alternate Process 11">
            <a:extLst>
              <a:ext uri="{FF2B5EF4-FFF2-40B4-BE49-F238E27FC236}">
                <a16:creationId xmlns:a16="http://schemas.microsoft.com/office/drawing/2014/main" id="{5E37029C-7C98-5743-86EF-D760AFE2E5D0}"/>
              </a:ext>
            </a:extLst>
          </p:cNvPr>
          <p:cNvSpPr/>
          <p:nvPr/>
        </p:nvSpPr>
        <p:spPr>
          <a:xfrm>
            <a:off x="9059072" y="1431845"/>
            <a:ext cx="1207363" cy="808933"/>
          </a:xfrm>
          <a:prstGeom prst="flowChartAlternateProcess">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Clean data &amp; add features if needed</a:t>
            </a:r>
          </a:p>
        </p:txBody>
      </p:sp>
      <p:sp>
        <p:nvSpPr>
          <p:cNvPr id="14" name="Alternate Process 13">
            <a:extLst>
              <a:ext uri="{FF2B5EF4-FFF2-40B4-BE49-F238E27FC236}">
                <a16:creationId xmlns:a16="http://schemas.microsoft.com/office/drawing/2014/main" id="{79C3A53B-0E3D-5B41-BA30-30B6552F6F5A}"/>
              </a:ext>
            </a:extLst>
          </p:cNvPr>
          <p:cNvSpPr/>
          <p:nvPr/>
        </p:nvSpPr>
        <p:spPr>
          <a:xfrm>
            <a:off x="1377009" y="2686404"/>
            <a:ext cx="889517" cy="626022"/>
          </a:xfrm>
          <a:prstGeom prst="flowChartAlternateProcess">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Redefine H1</a:t>
            </a:r>
          </a:p>
        </p:txBody>
      </p:sp>
      <p:sp>
        <p:nvSpPr>
          <p:cNvPr id="15" name="Alternate Process 14">
            <a:extLst>
              <a:ext uri="{FF2B5EF4-FFF2-40B4-BE49-F238E27FC236}">
                <a16:creationId xmlns:a16="http://schemas.microsoft.com/office/drawing/2014/main" id="{6560FCB2-4AF0-3648-A105-0E25C2FE4B70}"/>
              </a:ext>
            </a:extLst>
          </p:cNvPr>
          <p:cNvSpPr/>
          <p:nvPr/>
        </p:nvSpPr>
        <p:spPr>
          <a:xfrm>
            <a:off x="3152112" y="2686404"/>
            <a:ext cx="889517" cy="626022"/>
          </a:xfrm>
          <a:prstGeom prst="flowChartAlternateProcess">
            <a:avLst/>
          </a:prstGeom>
          <a:solidFill>
            <a:srgbClr val="FFD1D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Fail to reject H0</a:t>
            </a:r>
          </a:p>
        </p:txBody>
      </p:sp>
      <p:sp>
        <p:nvSpPr>
          <p:cNvPr id="16" name="Decision 15">
            <a:extLst>
              <a:ext uri="{FF2B5EF4-FFF2-40B4-BE49-F238E27FC236}">
                <a16:creationId xmlns:a16="http://schemas.microsoft.com/office/drawing/2014/main" id="{FA4A4E05-BBFC-B049-9DF7-64B4EEFD94EB}"/>
              </a:ext>
            </a:extLst>
          </p:cNvPr>
          <p:cNvSpPr/>
          <p:nvPr/>
        </p:nvSpPr>
        <p:spPr>
          <a:xfrm>
            <a:off x="4479900" y="2548631"/>
            <a:ext cx="2194365" cy="901569"/>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Is difference significant?</a:t>
            </a:r>
          </a:p>
        </p:txBody>
      </p:sp>
      <p:sp>
        <p:nvSpPr>
          <p:cNvPr id="19" name="Preparation 18">
            <a:extLst>
              <a:ext uri="{FF2B5EF4-FFF2-40B4-BE49-F238E27FC236}">
                <a16:creationId xmlns:a16="http://schemas.microsoft.com/office/drawing/2014/main" id="{89AA1469-C9A7-A14F-A4D9-8C1699855B73}"/>
              </a:ext>
            </a:extLst>
          </p:cNvPr>
          <p:cNvSpPr/>
          <p:nvPr/>
        </p:nvSpPr>
        <p:spPr>
          <a:xfrm>
            <a:off x="8977345" y="3766314"/>
            <a:ext cx="1612941" cy="697990"/>
          </a:xfrm>
          <a:prstGeom prst="flowChartPreparation">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alibri" panose="020F0502020204030204" pitchFamily="34" charset="0"/>
                <a:cs typeface="Calibri" panose="020F0502020204030204" pitchFamily="34" charset="0"/>
              </a:rPr>
              <a:t>Create predictive classifier</a:t>
            </a:r>
          </a:p>
        </p:txBody>
      </p:sp>
      <p:sp>
        <p:nvSpPr>
          <p:cNvPr id="20" name="Decision 19">
            <a:extLst>
              <a:ext uri="{FF2B5EF4-FFF2-40B4-BE49-F238E27FC236}">
                <a16:creationId xmlns:a16="http://schemas.microsoft.com/office/drawing/2014/main" id="{9AE12292-19BF-784E-8710-16E10E0E37B2}"/>
              </a:ext>
            </a:extLst>
          </p:cNvPr>
          <p:cNvSpPr/>
          <p:nvPr/>
        </p:nvSpPr>
        <p:spPr>
          <a:xfrm>
            <a:off x="8735219" y="4813299"/>
            <a:ext cx="2092301" cy="924106"/>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Do we have confidence in model?</a:t>
            </a:r>
          </a:p>
        </p:txBody>
      </p:sp>
      <p:sp>
        <p:nvSpPr>
          <p:cNvPr id="21" name="Alternate Process 20">
            <a:extLst>
              <a:ext uri="{FF2B5EF4-FFF2-40B4-BE49-F238E27FC236}">
                <a16:creationId xmlns:a16="http://schemas.microsoft.com/office/drawing/2014/main" id="{44B86030-BB98-1242-B854-48785745F329}"/>
              </a:ext>
            </a:extLst>
          </p:cNvPr>
          <p:cNvSpPr/>
          <p:nvPr/>
        </p:nvSpPr>
        <p:spPr>
          <a:xfrm>
            <a:off x="7070726" y="4882155"/>
            <a:ext cx="1288469" cy="808933"/>
          </a:xfrm>
          <a:prstGeom prst="flowChartAlternateProcess">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alibri" panose="020F0502020204030204" pitchFamily="34" charset="0"/>
                <a:cs typeface="Calibri" panose="020F0502020204030204" pitchFamily="34" charset="0"/>
              </a:rPr>
              <a:t>Create visualizations and dashboard</a:t>
            </a:r>
          </a:p>
        </p:txBody>
      </p:sp>
      <p:sp>
        <p:nvSpPr>
          <p:cNvPr id="22" name="Alternate Process 21">
            <a:extLst>
              <a:ext uri="{FF2B5EF4-FFF2-40B4-BE49-F238E27FC236}">
                <a16:creationId xmlns:a16="http://schemas.microsoft.com/office/drawing/2014/main" id="{FD1C8559-A0B5-264B-B4EA-BCBAC39AE422}"/>
              </a:ext>
            </a:extLst>
          </p:cNvPr>
          <p:cNvSpPr/>
          <p:nvPr/>
        </p:nvSpPr>
        <p:spPr>
          <a:xfrm>
            <a:off x="4978425" y="4882155"/>
            <a:ext cx="1207364" cy="808933"/>
          </a:xfrm>
          <a:prstGeom prst="flowChartAlternateProcess">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alibri" panose="020F0502020204030204" pitchFamily="34" charset="0"/>
                <a:cs typeface="Calibri" panose="020F0502020204030204" pitchFamily="34" charset="0"/>
              </a:rPr>
              <a:t>Explore areas for future research</a:t>
            </a:r>
          </a:p>
        </p:txBody>
      </p:sp>
      <p:sp>
        <p:nvSpPr>
          <p:cNvPr id="23" name="Alternate Process 22">
            <a:extLst>
              <a:ext uri="{FF2B5EF4-FFF2-40B4-BE49-F238E27FC236}">
                <a16:creationId xmlns:a16="http://schemas.microsoft.com/office/drawing/2014/main" id="{DFCEBEC1-9F64-3642-A1A2-2A65373444C3}"/>
              </a:ext>
            </a:extLst>
          </p:cNvPr>
          <p:cNvSpPr/>
          <p:nvPr/>
        </p:nvSpPr>
        <p:spPr>
          <a:xfrm>
            <a:off x="2911462" y="4882155"/>
            <a:ext cx="1370816" cy="855244"/>
          </a:xfrm>
          <a:prstGeom prst="flowChartAlternateProcess">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alibri" panose="020F0502020204030204" pitchFamily="34" charset="0"/>
                <a:cs typeface="Calibri" panose="020F0502020204030204" pitchFamily="34" charset="0"/>
              </a:rPr>
              <a:t>Create thesis document &amp; edit for publishing</a:t>
            </a:r>
          </a:p>
        </p:txBody>
      </p:sp>
      <p:sp>
        <p:nvSpPr>
          <p:cNvPr id="55" name="Preparation 17">
            <a:extLst>
              <a:ext uri="{FF2B5EF4-FFF2-40B4-BE49-F238E27FC236}">
                <a16:creationId xmlns:a16="http://schemas.microsoft.com/office/drawing/2014/main" id="{10D4C196-1694-4DAB-B371-08439E8FCFC0}"/>
              </a:ext>
            </a:extLst>
          </p:cNvPr>
          <p:cNvSpPr/>
          <p:nvPr/>
        </p:nvSpPr>
        <p:spPr>
          <a:xfrm>
            <a:off x="6981914" y="3766314"/>
            <a:ext cx="1538243" cy="697990"/>
          </a:xfrm>
          <a:prstGeom prst="flowChartPreparation">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alibri" panose="020F0502020204030204" pitchFamily="34" charset="0"/>
                <a:cs typeface="Calibri" panose="020F0502020204030204" pitchFamily="34" charset="0"/>
              </a:rPr>
              <a:t>Model Validation</a:t>
            </a:r>
          </a:p>
        </p:txBody>
      </p:sp>
      <p:sp>
        <p:nvSpPr>
          <p:cNvPr id="82" name="Alternate Process 14">
            <a:extLst>
              <a:ext uri="{FF2B5EF4-FFF2-40B4-BE49-F238E27FC236}">
                <a16:creationId xmlns:a16="http://schemas.microsoft.com/office/drawing/2014/main" id="{8DF539E8-63D4-4A07-9304-17143DAE5411}"/>
              </a:ext>
            </a:extLst>
          </p:cNvPr>
          <p:cNvSpPr/>
          <p:nvPr/>
        </p:nvSpPr>
        <p:spPr>
          <a:xfrm>
            <a:off x="7175016" y="2686404"/>
            <a:ext cx="1144853" cy="626022"/>
          </a:xfrm>
          <a:prstGeom prst="flowChartAlternateProcess">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Significance Testing</a:t>
            </a:r>
          </a:p>
        </p:txBody>
      </p:sp>
      <p:sp>
        <p:nvSpPr>
          <p:cNvPr id="83" name="Preparation 8">
            <a:extLst>
              <a:ext uri="{FF2B5EF4-FFF2-40B4-BE49-F238E27FC236}">
                <a16:creationId xmlns:a16="http://schemas.microsoft.com/office/drawing/2014/main" id="{BD740B18-F27E-4874-8E6D-2109F051C973}"/>
              </a:ext>
            </a:extLst>
          </p:cNvPr>
          <p:cNvSpPr/>
          <p:nvPr/>
        </p:nvSpPr>
        <p:spPr>
          <a:xfrm>
            <a:off x="2908269" y="1496902"/>
            <a:ext cx="1505061" cy="678818"/>
          </a:xfrm>
          <a:prstGeom prst="flowChartPreparation">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Calibri" panose="020F0502020204030204" pitchFamily="34" charset="0"/>
                <a:cs typeface="Calibri" panose="020F0502020204030204" pitchFamily="34" charset="0"/>
              </a:rPr>
              <a:t>Data Collection</a:t>
            </a:r>
          </a:p>
        </p:txBody>
      </p:sp>
      <p:cxnSp>
        <p:nvCxnSpPr>
          <p:cNvPr id="84" name="Connector: Elbow 83">
            <a:extLst>
              <a:ext uri="{FF2B5EF4-FFF2-40B4-BE49-F238E27FC236}">
                <a16:creationId xmlns:a16="http://schemas.microsoft.com/office/drawing/2014/main" id="{BD57F557-717A-40FC-AE72-247A8705B112}"/>
              </a:ext>
            </a:extLst>
          </p:cNvPr>
          <p:cNvCxnSpPr>
            <a:cxnSpLocks/>
            <a:stCxn id="12" idx="2"/>
            <a:endCxn id="82" idx="3"/>
          </p:cNvCxnSpPr>
          <p:nvPr/>
        </p:nvCxnSpPr>
        <p:spPr>
          <a:xfrm rot="5400000">
            <a:off x="8611994" y="1948654"/>
            <a:ext cx="758637" cy="134288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Preparation 17">
            <a:extLst>
              <a:ext uri="{FF2B5EF4-FFF2-40B4-BE49-F238E27FC236}">
                <a16:creationId xmlns:a16="http://schemas.microsoft.com/office/drawing/2014/main" id="{29BB55DA-9421-4991-B786-BE910C43888F}"/>
              </a:ext>
            </a:extLst>
          </p:cNvPr>
          <p:cNvSpPr/>
          <p:nvPr/>
        </p:nvSpPr>
        <p:spPr>
          <a:xfrm>
            <a:off x="4854866" y="3710843"/>
            <a:ext cx="1454482" cy="808933"/>
          </a:xfrm>
          <a:prstGeom prst="flowChartPreparation">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alibri" panose="020F0502020204030204" pitchFamily="34" charset="0"/>
                <a:cs typeface="Calibri" panose="020F0502020204030204" pitchFamily="34" charset="0"/>
              </a:rPr>
              <a:t>Select Machine Learning models</a:t>
            </a:r>
          </a:p>
        </p:txBody>
      </p:sp>
      <p:cxnSp>
        <p:nvCxnSpPr>
          <p:cNvPr id="1024" name="Connector: Elbow 1023">
            <a:extLst>
              <a:ext uri="{FF2B5EF4-FFF2-40B4-BE49-F238E27FC236}">
                <a16:creationId xmlns:a16="http://schemas.microsoft.com/office/drawing/2014/main" id="{83BF4792-BC0D-49E5-9971-218B81557509}"/>
              </a:ext>
            </a:extLst>
          </p:cNvPr>
          <p:cNvCxnSpPr>
            <a:cxnSpLocks/>
            <a:stCxn id="20" idx="3"/>
            <a:endCxn id="19" idx="3"/>
          </p:cNvCxnSpPr>
          <p:nvPr/>
        </p:nvCxnSpPr>
        <p:spPr>
          <a:xfrm flipH="1" flipV="1">
            <a:off x="10590286" y="4115309"/>
            <a:ext cx="237234" cy="1160043"/>
          </a:xfrm>
          <a:prstGeom prst="bentConnector3">
            <a:avLst>
              <a:gd name="adj1" fmla="val -9636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6" name="TextBox 1075">
            <a:extLst>
              <a:ext uri="{FF2B5EF4-FFF2-40B4-BE49-F238E27FC236}">
                <a16:creationId xmlns:a16="http://schemas.microsoft.com/office/drawing/2014/main" id="{7BCE2EDC-1447-44C2-A341-911446106889}"/>
              </a:ext>
            </a:extLst>
          </p:cNvPr>
          <p:cNvSpPr txBox="1"/>
          <p:nvPr/>
        </p:nvSpPr>
        <p:spPr>
          <a:xfrm>
            <a:off x="5591335" y="3383673"/>
            <a:ext cx="429043" cy="307777"/>
          </a:xfrm>
          <a:prstGeom prst="rect">
            <a:avLst/>
          </a:prstGeom>
          <a:noFill/>
          <a:ln w="19050">
            <a:noFill/>
          </a:ln>
        </p:spPr>
        <p:txBody>
          <a:bodyPr wrap="square" rtlCol="0">
            <a:spAutoFit/>
          </a:bodyPr>
          <a:lstStyle/>
          <a:p>
            <a:r>
              <a:rPr lang="en-US" sz="1400" b="1" dirty="0">
                <a:latin typeface="Calibri" panose="020F0502020204030204" pitchFamily="34" charset="0"/>
                <a:cs typeface="Calibri" panose="020F0502020204030204" pitchFamily="34" charset="0"/>
              </a:rPr>
              <a:t>Yes</a:t>
            </a:r>
          </a:p>
        </p:txBody>
      </p:sp>
      <p:sp>
        <p:nvSpPr>
          <p:cNvPr id="196" name="TextBox 195">
            <a:extLst>
              <a:ext uri="{FF2B5EF4-FFF2-40B4-BE49-F238E27FC236}">
                <a16:creationId xmlns:a16="http://schemas.microsoft.com/office/drawing/2014/main" id="{7354CAA5-4A09-4A7C-B67F-731E1DAEFDA8}"/>
              </a:ext>
            </a:extLst>
          </p:cNvPr>
          <p:cNvSpPr txBox="1"/>
          <p:nvPr/>
        </p:nvSpPr>
        <p:spPr>
          <a:xfrm>
            <a:off x="4067756" y="2734150"/>
            <a:ext cx="429043" cy="307777"/>
          </a:xfrm>
          <a:prstGeom prst="rect">
            <a:avLst/>
          </a:prstGeom>
          <a:noFill/>
          <a:ln w="19050">
            <a:noFill/>
          </a:ln>
        </p:spPr>
        <p:txBody>
          <a:bodyPr wrap="square" rtlCol="0">
            <a:spAutoFit/>
          </a:bodyPr>
          <a:lstStyle/>
          <a:p>
            <a:r>
              <a:rPr lang="en-US" sz="1400" b="1" dirty="0">
                <a:latin typeface="Calibri" panose="020F0502020204030204" pitchFamily="34" charset="0"/>
                <a:cs typeface="Calibri" panose="020F0502020204030204" pitchFamily="34" charset="0"/>
              </a:rPr>
              <a:t>No</a:t>
            </a:r>
          </a:p>
        </p:txBody>
      </p:sp>
      <p:sp>
        <p:nvSpPr>
          <p:cNvPr id="197" name="TextBox 196">
            <a:extLst>
              <a:ext uri="{FF2B5EF4-FFF2-40B4-BE49-F238E27FC236}">
                <a16:creationId xmlns:a16="http://schemas.microsoft.com/office/drawing/2014/main" id="{0994B625-56CE-46DD-9042-DDF05E108B5B}"/>
              </a:ext>
            </a:extLst>
          </p:cNvPr>
          <p:cNvSpPr txBox="1"/>
          <p:nvPr/>
        </p:nvSpPr>
        <p:spPr>
          <a:xfrm>
            <a:off x="8396078" y="5260896"/>
            <a:ext cx="429043" cy="307777"/>
          </a:xfrm>
          <a:prstGeom prst="rect">
            <a:avLst/>
          </a:prstGeom>
          <a:noFill/>
          <a:ln w="19050">
            <a:noFill/>
          </a:ln>
        </p:spPr>
        <p:txBody>
          <a:bodyPr wrap="square" rtlCol="0">
            <a:spAutoFit/>
          </a:bodyPr>
          <a:lstStyle/>
          <a:p>
            <a:r>
              <a:rPr lang="en-US" sz="1400" b="1" dirty="0">
                <a:latin typeface="Calibri" panose="020F0502020204030204" pitchFamily="34" charset="0"/>
                <a:cs typeface="Calibri" panose="020F0502020204030204" pitchFamily="34" charset="0"/>
              </a:rPr>
              <a:t>Yes</a:t>
            </a:r>
          </a:p>
        </p:txBody>
      </p:sp>
      <p:sp>
        <p:nvSpPr>
          <p:cNvPr id="198" name="TextBox 197">
            <a:extLst>
              <a:ext uri="{FF2B5EF4-FFF2-40B4-BE49-F238E27FC236}">
                <a16:creationId xmlns:a16="http://schemas.microsoft.com/office/drawing/2014/main" id="{F4951129-F9E2-47C0-8C7F-670B212B465F}"/>
              </a:ext>
            </a:extLst>
          </p:cNvPr>
          <p:cNvSpPr txBox="1"/>
          <p:nvPr/>
        </p:nvSpPr>
        <p:spPr>
          <a:xfrm>
            <a:off x="10774501" y="5263672"/>
            <a:ext cx="429043" cy="307777"/>
          </a:xfrm>
          <a:prstGeom prst="rect">
            <a:avLst/>
          </a:prstGeom>
          <a:noFill/>
          <a:ln w="19050">
            <a:noFill/>
          </a:ln>
        </p:spPr>
        <p:txBody>
          <a:bodyPr wrap="square" rtlCol="0">
            <a:spAutoFit/>
          </a:bodyPr>
          <a:lstStyle/>
          <a:p>
            <a:r>
              <a:rPr lang="en-US" sz="1400" b="1" dirty="0">
                <a:latin typeface="Calibri" panose="020F0502020204030204" pitchFamily="34" charset="0"/>
                <a:cs typeface="Calibri" panose="020F0502020204030204" pitchFamily="34" charset="0"/>
              </a:rPr>
              <a:t>No</a:t>
            </a:r>
          </a:p>
        </p:txBody>
      </p:sp>
      <p:sp>
        <p:nvSpPr>
          <p:cNvPr id="199" name="TextBox 198">
            <a:extLst>
              <a:ext uri="{FF2B5EF4-FFF2-40B4-BE49-F238E27FC236}">
                <a16:creationId xmlns:a16="http://schemas.microsoft.com/office/drawing/2014/main" id="{61231D84-DA2F-4DFC-A014-90398222FA8A}"/>
              </a:ext>
            </a:extLst>
          </p:cNvPr>
          <p:cNvSpPr txBox="1"/>
          <p:nvPr/>
        </p:nvSpPr>
        <p:spPr>
          <a:xfrm>
            <a:off x="7843430" y="2238103"/>
            <a:ext cx="429043" cy="307777"/>
          </a:xfrm>
          <a:prstGeom prst="rect">
            <a:avLst/>
          </a:prstGeom>
          <a:noFill/>
          <a:ln w="19050">
            <a:noFill/>
          </a:ln>
        </p:spPr>
        <p:txBody>
          <a:bodyPr wrap="square" rtlCol="0">
            <a:spAutoFit/>
          </a:bodyPr>
          <a:lstStyle/>
          <a:p>
            <a:r>
              <a:rPr lang="en-US" sz="1400" b="1" dirty="0">
                <a:latin typeface="Calibri" panose="020F0502020204030204" pitchFamily="34" charset="0"/>
                <a:cs typeface="Calibri" panose="020F0502020204030204" pitchFamily="34" charset="0"/>
              </a:rPr>
              <a:t>No</a:t>
            </a:r>
          </a:p>
        </p:txBody>
      </p:sp>
      <p:sp>
        <p:nvSpPr>
          <p:cNvPr id="200" name="TextBox 199">
            <a:extLst>
              <a:ext uri="{FF2B5EF4-FFF2-40B4-BE49-F238E27FC236}">
                <a16:creationId xmlns:a16="http://schemas.microsoft.com/office/drawing/2014/main" id="{FDC75564-CA5C-4175-97B6-10EE0B0D56EC}"/>
              </a:ext>
            </a:extLst>
          </p:cNvPr>
          <p:cNvSpPr txBox="1"/>
          <p:nvPr/>
        </p:nvSpPr>
        <p:spPr>
          <a:xfrm>
            <a:off x="8447273" y="1428177"/>
            <a:ext cx="429043" cy="307777"/>
          </a:xfrm>
          <a:prstGeom prst="rect">
            <a:avLst/>
          </a:prstGeom>
          <a:noFill/>
          <a:ln w="19050">
            <a:noFill/>
          </a:ln>
        </p:spPr>
        <p:txBody>
          <a:bodyPr wrap="square" rtlCol="0">
            <a:spAutoFit/>
          </a:bodyPr>
          <a:lstStyle/>
          <a:p>
            <a:r>
              <a:rPr lang="en-US" sz="1400" b="1" dirty="0">
                <a:latin typeface="Calibri" panose="020F0502020204030204" pitchFamily="34" charset="0"/>
                <a:cs typeface="Calibri" panose="020F0502020204030204" pitchFamily="34" charset="0"/>
              </a:rPr>
              <a:t>Yes</a:t>
            </a:r>
          </a:p>
        </p:txBody>
      </p:sp>
      <p:cxnSp>
        <p:nvCxnSpPr>
          <p:cNvPr id="65" name="Straight Arrow Connector 64">
            <a:extLst>
              <a:ext uri="{FF2B5EF4-FFF2-40B4-BE49-F238E27FC236}">
                <a16:creationId xmlns:a16="http://schemas.microsoft.com/office/drawing/2014/main" id="{1995E806-EBC8-1540-9E02-8147CC2B2764}"/>
              </a:ext>
            </a:extLst>
          </p:cNvPr>
          <p:cNvCxnSpPr>
            <a:cxnSpLocks/>
            <a:stCxn id="2" idx="3"/>
            <a:endCxn id="83" idx="1"/>
          </p:cNvCxnSpPr>
          <p:nvPr/>
        </p:nvCxnSpPr>
        <p:spPr>
          <a:xfrm flipV="1">
            <a:off x="2347075" y="1836311"/>
            <a:ext cx="561194" cy="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6068385B-EA94-794D-90FE-E6F34D6CC327}"/>
              </a:ext>
            </a:extLst>
          </p:cNvPr>
          <p:cNvCxnSpPr>
            <a:cxnSpLocks/>
            <a:stCxn id="83" idx="3"/>
            <a:endCxn id="9" idx="1"/>
          </p:cNvCxnSpPr>
          <p:nvPr/>
        </p:nvCxnSpPr>
        <p:spPr>
          <a:xfrm>
            <a:off x="4413330" y="1836311"/>
            <a:ext cx="380828"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07CF5275-A70D-D341-BB02-6F109699F9EA}"/>
              </a:ext>
            </a:extLst>
          </p:cNvPr>
          <p:cNvCxnSpPr>
            <a:stCxn id="9" idx="3"/>
            <a:endCxn id="11" idx="1"/>
          </p:cNvCxnSpPr>
          <p:nvPr/>
        </p:nvCxnSpPr>
        <p:spPr>
          <a:xfrm>
            <a:off x="6370057" y="1836311"/>
            <a:ext cx="462725" cy="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4C1F622F-B8C8-DC4D-A098-1D6A54E2B21C}"/>
              </a:ext>
            </a:extLst>
          </p:cNvPr>
          <p:cNvCxnSpPr>
            <a:stCxn id="11" idx="3"/>
            <a:endCxn id="12" idx="1"/>
          </p:cNvCxnSpPr>
          <p:nvPr/>
        </p:nvCxnSpPr>
        <p:spPr>
          <a:xfrm>
            <a:off x="8678245" y="1836312"/>
            <a:ext cx="380827"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675D2A23-F223-304A-9EAC-5FBE582A91D4}"/>
              </a:ext>
            </a:extLst>
          </p:cNvPr>
          <p:cNvCxnSpPr>
            <a:cxnSpLocks/>
            <a:stCxn id="11" idx="2"/>
            <a:endCxn id="82" idx="0"/>
          </p:cNvCxnSpPr>
          <p:nvPr/>
        </p:nvCxnSpPr>
        <p:spPr>
          <a:xfrm flipH="1">
            <a:off x="7747443" y="2327114"/>
            <a:ext cx="8071" cy="35929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1DD2275B-4726-7147-A2E1-5C6B0E165F1A}"/>
              </a:ext>
            </a:extLst>
          </p:cNvPr>
          <p:cNvCxnSpPr>
            <a:cxnSpLocks/>
            <a:stCxn id="82" idx="1"/>
            <a:endCxn id="16" idx="3"/>
          </p:cNvCxnSpPr>
          <p:nvPr/>
        </p:nvCxnSpPr>
        <p:spPr>
          <a:xfrm flipH="1">
            <a:off x="6674265" y="2999415"/>
            <a:ext cx="500751" cy="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2940A58E-8499-FC4C-9CEB-F81C5E4E8CAD}"/>
              </a:ext>
            </a:extLst>
          </p:cNvPr>
          <p:cNvCxnSpPr>
            <a:cxnSpLocks/>
            <a:stCxn id="16" idx="1"/>
            <a:endCxn id="15" idx="3"/>
          </p:cNvCxnSpPr>
          <p:nvPr/>
        </p:nvCxnSpPr>
        <p:spPr>
          <a:xfrm flipH="1" flipV="1">
            <a:off x="4041629" y="2999415"/>
            <a:ext cx="438271" cy="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929AC411-3484-424D-9F4F-48BD745833B6}"/>
              </a:ext>
            </a:extLst>
          </p:cNvPr>
          <p:cNvCxnSpPr>
            <a:stCxn id="15" idx="1"/>
            <a:endCxn id="14" idx="3"/>
          </p:cNvCxnSpPr>
          <p:nvPr/>
        </p:nvCxnSpPr>
        <p:spPr>
          <a:xfrm flipH="1">
            <a:off x="2266526" y="2999415"/>
            <a:ext cx="885586"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76472A5D-1C6B-D645-86AB-6DBB428DA2CA}"/>
              </a:ext>
            </a:extLst>
          </p:cNvPr>
          <p:cNvCxnSpPr>
            <a:cxnSpLocks/>
            <a:stCxn id="107" idx="3"/>
            <a:endCxn id="55" idx="1"/>
          </p:cNvCxnSpPr>
          <p:nvPr/>
        </p:nvCxnSpPr>
        <p:spPr>
          <a:xfrm flipV="1">
            <a:off x="6309348" y="4115309"/>
            <a:ext cx="672566" cy="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DF8EECDA-91EB-0940-B717-93B486901265}"/>
              </a:ext>
            </a:extLst>
          </p:cNvPr>
          <p:cNvCxnSpPr>
            <a:cxnSpLocks/>
            <a:stCxn id="55" idx="3"/>
            <a:endCxn id="19" idx="1"/>
          </p:cNvCxnSpPr>
          <p:nvPr/>
        </p:nvCxnSpPr>
        <p:spPr>
          <a:xfrm>
            <a:off x="8520157" y="4115309"/>
            <a:ext cx="457188"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59B8109D-5128-4C40-8DEF-9000B5065D16}"/>
              </a:ext>
            </a:extLst>
          </p:cNvPr>
          <p:cNvCxnSpPr>
            <a:cxnSpLocks/>
            <a:stCxn id="16" idx="2"/>
            <a:endCxn id="107" idx="0"/>
          </p:cNvCxnSpPr>
          <p:nvPr/>
        </p:nvCxnSpPr>
        <p:spPr>
          <a:xfrm>
            <a:off x="5577083" y="3450200"/>
            <a:ext cx="5024" cy="26064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160DF6B1-3A50-FC4A-A938-CEAE782268B7}"/>
              </a:ext>
            </a:extLst>
          </p:cNvPr>
          <p:cNvCxnSpPr>
            <a:cxnSpLocks/>
            <a:stCxn id="22" idx="1"/>
            <a:endCxn id="23" idx="3"/>
          </p:cNvCxnSpPr>
          <p:nvPr/>
        </p:nvCxnSpPr>
        <p:spPr>
          <a:xfrm flipH="1">
            <a:off x="4282278" y="5286622"/>
            <a:ext cx="696147" cy="2315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140491F2-690D-774C-B65A-3C098DB7DB02}"/>
              </a:ext>
            </a:extLst>
          </p:cNvPr>
          <p:cNvCxnSpPr>
            <a:cxnSpLocks/>
            <a:stCxn id="23" idx="1"/>
            <a:endCxn id="10" idx="3"/>
          </p:cNvCxnSpPr>
          <p:nvPr/>
        </p:nvCxnSpPr>
        <p:spPr>
          <a:xfrm flipH="1" flipV="1">
            <a:off x="2347075" y="5286622"/>
            <a:ext cx="564387" cy="2315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5F2607F8-3542-4945-B3FE-69BDFE5C28ED}"/>
              </a:ext>
            </a:extLst>
          </p:cNvPr>
          <p:cNvCxnSpPr>
            <a:cxnSpLocks/>
            <a:stCxn id="20" idx="1"/>
            <a:endCxn id="21" idx="3"/>
          </p:cNvCxnSpPr>
          <p:nvPr/>
        </p:nvCxnSpPr>
        <p:spPr>
          <a:xfrm flipH="1">
            <a:off x="8359195" y="5275352"/>
            <a:ext cx="376024" cy="1127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9A8BCA6E-7DD8-5842-AFD1-318DA5695BB5}"/>
              </a:ext>
            </a:extLst>
          </p:cNvPr>
          <p:cNvCxnSpPr>
            <a:cxnSpLocks/>
            <a:stCxn id="19" idx="2"/>
            <a:endCxn id="20" idx="0"/>
          </p:cNvCxnSpPr>
          <p:nvPr/>
        </p:nvCxnSpPr>
        <p:spPr>
          <a:xfrm flipH="1">
            <a:off x="9781370" y="4464304"/>
            <a:ext cx="2446" cy="348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AA730DD-43E9-B546-80F2-9B0F1264C5A8}"/>
              </a:ext>
            </a:extLst>
          </p:cNvPr>
          <p:cNvCxnSpPr>
            <a:cxnSpLocks/>
            <a:stCxn id="21" idx="1"/>
            <a:endCxn id="22" idx="3"/>
          </p:cNvCxnSpPr>
          <p:nvPr/>
        </p:nvCxnSpPr>
        <p:spPr>
          <a:xfrm flipH="1">
            <a:off x="6185789" y="5286622"/>
            <a:ext cx="884937"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9381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FCA8D0DF-C5AC-47B2-AEE4-4C8A3A4B155B}"/>
              </a:ext>
            </a:extLst>
          </p:cNvPr>
          <p:cNvSpPr/>
          <p:nvPr/>
        </p:nvSpPr>
        <p:spPr>
          <a:xfrm>
            <a:off x="1688084" y="3340628"/>
            <a:ext cx="2613270" cy="1625559"/>
          </a:xfrm>
          <a:custGeom>
            <a:avLst/>
            <a:gdLst>
              <a:gd name="connsiteX0" fmla="*/ 602826 w 2120494"/>
              <a:gd name="connsiteY0" fmla="*/ 342662 h 1068319"/>
              <a:gd name="connsiteX1" fmla="*/ 2120495 w 2120494"/>
              <a:gd name="connsiteY1" fmla="*/ 342662 h 1068319"/>
              <a:gd name="connsiteX2" fmla="*/ 2120495 w 2120494"/>
              <a:gd name="connsiteY2" fmla="*/ 241879 h 1068319"/>
              <a:gd name="connsiteX3" fmla="*/ 1999324 w 2120494"/>
              <a:gd name="connsiteY3" fmla="*/ 161253 h 1068319"/>
              <a:gd name="connsiteX4" fmla="*/ 1090540 w 2120494"/>
              <a:gd name="connsiteY4" fmla="*/ 161253 h 1068319"/>
              <a:gd name="connsiteX5" fmla="*/ 757320 w 2120494"/>
              <a:gd name="connsiteY5" fmla="*/ 14110 h 1068319"/>
              <a:gd name="connsiteX6" fmla="*/ 690675 w 2120494"/>
              <a:gd name="connsiteY6" fmla="*/ 0 h 1068319"/>
              <a:gd name="connsiteX7" fmla="*/ 121171 w 2120494"/>
              <a:gd name="connsiteY7" fmla="*/ 0 h 1068319"/>
              <a:gd name="connsiteX8" fmla="*/ 0 w 2120494"/>
              <a:gd name="connsiteY8" fmla="*/ 80626 h 1068319"/>
              <a:gd name="connsiteX9" fmla="*/ 0 w 2120494"/>
              <a:gd name="connsiteY9" fmla="*/ 1068300 h 1068319"/>
              <a:gd name="connsiteX10" fmla="*/ 390777 w 2120494"/>
              <a:gd name="connsiteY10" fmla="*/ 437398 h 1068319"/>
              <a:gd name="connsiteX11" fmla="*/ 602826 w 2120494"/>
              <a:gd name="connsiteY11" fmla="*/ 342662 h 106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0494" h="1068319">
                <a:moveTo>
                  <a:pt x="602826" y="342662"/>
                </a:moveTo>
                <a:lnTo>
                  <a:pt x="2120495" y="342662"/>
                </a:lnTo>
                <a:lnTo>
                  <a:pt x="2120495" y="241879"/>
                </a:lnTo>
                <a:cubicBezTo>
                  <a:pt x="2120495" y="197535"/>
                  <a:pt x="2065968" y="161253"/>
                  <a:pt x="1999324" y="161253"/>
                </a:cubicBezTo>
                <a:lnTo>
                  <a:pt x="1090540" y="161253"/>
                </a:lnTo>
                <a:lnTo>
                  <a:pt x="757320" y="14110"/>
                </a:lnTo>
                <a:cubicBezTo>
                  <a:pt x="736115" y="6047"/>
                  <a:pt x="714910" y="0"/>
                  <a:pt x="690675" y="0"/>
                </a:cubicBezTo>
                <a:lnTo>
                  <a:pt x="121171" y="0"/>
                </a:lnTo>
                <a:cubicBezTo>
                  <a:pt x="54527" y="0"/>
                  <a:pt x="0" y="36282"/>
                  <a:pt x="0" y="80626"/>
                </a:cubicBezTo>
                <a:lnTo>
                  <a:pt x="0" y="1068300"/>
                </a:lnTo>
                <a:cubicBezTo>
                  <a:pt x="0" y="1072331"/>
                  <a:pt x="390777" y="437398"/>
                  <a:pt x="390777" y="437398"/>
                </a:cubicBezTo>
                <a:cubicBezTo>
                  <a:pt x="427128" y="380960"/>
                  <a:pt x="508919" y="342662"/>
                  <a:pt x="602826" y="342662"/>
                </a:cubicBezTo>
                <a:close/>
              </a:path>
            </a:pathLst>
          </a:cu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5400000" scaled="1"/>
            <a:tileRect/>
          </a:gra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44" name="Rectangle: Folded Corner 43">
            <a:extLst>
              <a:ext uri="{FF2B5EF4-FFF2-40B4-BE49-F238E27FC236}">
                <a16:creationId xmlns:a16="http://schemas.microsoft.com/office/drawing/2014/main" id="{61A2B46E-256F-4D8C-877E-359F61A19836}"/>
              </a:ext>
            </a:extLst>
          </p:cNvPr>
          <p:cNvSpPr/>
          <p:nvPr/>
        </p:nvSpPr>
        <p:spPr>
          <a:xfrm>
            <a:off x="3737788" y="1658301"/>
            <a:ext cx="1873855" cy="1102178"/>
          </a:xfrm>
          <a:prstGeom prst="foldedCorner">
            <a:avLst>
              <a:gd name="adj" fmla="val 43022"/>
            </a:avLst>
          </a:prstGeom>
          <a:solidFill>
            <a:srgbClr val="FFF3CD"/>
          </a:soli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sz="2800" dirty="0">
                <a:solidFill>
                  <a:schemeClr val="tx1"/>
                </a:solidFill>
                <a:latin typeface="Calibri" panose="020F0502020204030204" pitchFamily="34" charset="0"/>
                <a:cs typeface="Calibri" panose="020F0502020204030204" pitchFamily="34" charset="0"/>
              </a:rPr>
              <a:t>RACE</a:t>
            </a:r>
          </a:p>
        </p:txBody>
      </p:sp>
      <p:sp>
        <p:nvSpPr>
          <p:cNvPr id="43" name="Rectangle: Folded Corner 42">
            <a:extLst>
              <a:ext uri="{FF2B5EF4-FFF2-40B4-BE49-F238E27FC236}">
                <a16:creationId xmlns:a16="http://schemas.microsoft.com/office/drawing/2014/main" id="{CDF59E53-8CB1-4544-90CD-0D2B5AC683FA}"/>
              </a:ext>
            </a:extLst>
          </p:cNvPr>
          <p:cNvSpPr/>
          <p:nvPr/>
        </p:nvSpPr>
        <p:spPr>
          <a:xfrm>
            <a:off x="3012050" y="2611128"/>
            <a:ext cx="1873855" cy="1102178"/>
          </a:xfrm>
          <a:prstGeom prst="foldedCorner">
            <a:avLst>
              <a:gd name="adj" fmla="val 23261"/>
            </a:avLst>
          </a:prstGeom>
          <a:solidFill>
            <a:srgbClr val="FFF3CD"/>
          </a:soli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sz="2800" dirty="0">
                <a:solidFill>
                  <a:schemeClr val="tx1"/>
                </a:solidFill>
                <a:latin typeface="Calibri" panose="020F0502020204030204" pitchFamily="34" charset="0"/>
                <a:cs typeface="Calibri" panose="020F0502020204030204" pitchFamily="34" charset="0"/>
              </a:rPr>
              <a:t>SEX</a:t>
            </a:r>
          </a:p>
        </p:txBody>
      </p: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2/29/20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11</a:t>
            </a:fld>
            <a:endParaRPr lang="en-US"/>
          </a:p>
        </p:txBody>
      </p:sp>
      <p:graphicFrame>
        <p:nvGraphicFramePr>
          <p:cNvPr id="34" name="Diagram 33">
            <a:extLst>
              <a:ext uri="{FF2B5EF4-FFF2-40B4-BE49-F238E27FC236}">
                <a16:creationId xmlns:a16="http://schemas.microsoft.com/office/drawing/2014/main" id="{1546FEFB-7586-47A7-AAC4-472824E7FEC2}"/>
              </a:ext>
            </a:extLst>
          </p:cNvPr>
          <p:cNvGraphicFramePr/>
          <p:nvPr/>
        </p:nvGraphicFramePr>
        <p:xfrm>
          <a:off x="838200" y="5803825"/>
          <a:ext cx="10515599" cy="400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6" name="Straight Connector 35">
            <a:extLst>
              <a:ext uri="{FF2B5EF4-FFF2-40B4-BE49-F238E27FC236}">
                <a16:creationId xmlns:a16="http://schemas.microsoft.com/office/drawing/2014/main" id="{D6F34719-BC6B-46BE-952A-143D5BFA6F7B}"/>
              </a:ext>
            </a:extLst>
          </p:cNvPr>
          <p:cNvCxnSpPr/>
          <p:nvPr/>
        </p:nvCxnSpPr>
        <p:spPr>
          <a:xfrm>
            <a:off x="838200" y="5810915"/>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3458168-9EE2-4BC9-A630-00D958C5EC83}"/>
              </a:ext>
            </a:extLst>
          </p:cNvPr>
          <p:cNvCxnSpPr>
            <a:cxnSpLocks/>
          </p:cNvCxnSpPr>
          <p:nvPr/>
        </p:nvCxnSpPr>
        <p:spPr>
          <a:xfrm>
            <a:off x="3400053" y="5801121"/>
            <a:ext cx="340468" cy="37744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0A0D921-78C1-429B-8490-191B20A4F2F4}"/>
              </a:ext>
            </a:extLst>
          </p:cNvPr>
          <p:cNvCxnSpPr/>
          <p:nvPr/>
        </p:nvCxnSpPr>
        <p:spPr>
          <a:xfrm>
            <a:off x="290857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394E3FC-C10A-4113-B014-12BF7D2E2932}"/>
              </a:ext>
            </a:extLst>
          </p:cNvPr>
          <p:cNvCxnSpPr>
            <a:cxnSpLocks/>
          </p:cNvCxnSpPr>
          <p:nvPr/>
        </p:nvCxnSpPr>
        <p:spPr>
          <a:xfrm>
            <a:off x="5968277" y="5811665"/>
            <a:ext cx="317612" cy="36690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2C0E6C0-E34A-4A0C-8277-D31753046D46}"/>
              </a:ext>
            </a:extLst>
          </p:cNvPr>
          <p:cNvCxnSpPr/>
          <p:nvPr/>
        </p:nvCxnSpPr>
        <p:spPr>
          <a:xfrm>
            <a:off x="497894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26FD899-C380-451F-8C57-C3EBFB83FBDF}"/>
              </a:ext>
            </a:extLst>
          </p:cNvPr>
          <p:cNvCxnSpPr>
            <a:cxnSpLocks/>
          </p:cNvCxnSpPr>
          <p:nvPr/>
        </p:nvCxnSpPr>
        <p:spPr>
          <a:xfrm>
            <a:off x="8544356" y="5803825"/>
            <a:ext cx="340468" cy="38453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149BBBA-F009-4CED-845C-43A487CCF9BC}"/>
              </a:ext>
            </a:extLst>
          </p:cNvPr>
          <p:cNvCxnSpPr/>
          <p:nvPr/>
        </p:nvCxnSpPr>
        <p:spPr>
          <a:xfrm>
            <a:off x="699905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5B0211E-A57D-4262-A502-816417C13DE8}"/>
              </a:ext>
            </a:extLst>
          </p:cNvPr>
          <p:cNvCxnSpPr>
            <a:cxnSpLocks/>
          </p:cNvCxnSpPr>
          <p:nvPr/>
        </p:nvCxnSpPr>
        <p:spPr>
          <a:xfrm>
            <a:off x="9069420" y="5810914"/>
            <a:ext cx="2284379"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D5F1172-3DC0-4A5F-837A-C08F3688F71D}"/>
              </a:ext>
            </a:extLst>
          </p:cNvPr>
          <p:cNvCxnSpPr>
            <a:cxnSpLocks/>
          </p:cNvCxnSpPr>
          <p:nvPr/>
        </p:nvCxnSpPr>
        <p:spPr>
          <a:xfrm>
            <a:off x="838200" y="6206743"/>
            <a:ext cx="10515599" cy="0"/>
          </a:xfrm>
          <a:prstGeom prst="line">
            <a:avLst/>
          </a:prstGeom>
          <a:ln w="76200" cmpd="dbl">
            <a:solidFill>
              <a:srgbClr val="336699"/>
            </a:solidFill>
          </a:ln>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6E787A1-A153-488A-B0CB-55C9E1B4C35C}"/>
              </a:ext>
            </a:extLst>
          </p:cNvPr>
          <p:cNvSpPr txBox="1">
            <a:spLocks/>
          </p:cNvSpPr>
          <p:nvPr/>
        </p:nvSpPr>
        <p:spPr>
          <a:xfrm>
            <a:off x="838199" y="442690"/>
            <a:ext cx="10560734" cy="5952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Exploratory Data Analysis (EDA) reveals key variables for our project.</a:t>
            </a:r>
          </a:p>
        </p:txBody>
      </p:sp>
      <p:sp>
        <p:nvSpPr>
          <p:cNvPr id="31" name="Rectangle: Folded Corner 30">
            <a:extLst>
              <a:ext uri="{FF2B5EF4-FFF2-40B4-BE49-F238E27FC236}">
                <a16:creationId xmlns:a16="http://schemas.microsoft.com/office/drawing/2014/main" id="{4E675558-1C76-4B50-869C-1483DCB00DCF}"/>
              </a:ext>
            </a:extLst>
          </p:cNvPr>
          <p:cNvSpPr/>
          <p:nvPr/>
        </p:nvSpPr>
        <p:spPr>
          <a:xfrm>
            <a:off x="2482424" y="3327760"/>
            <a:ext cx="1873855" cy="1102178"/>
          </a:xfrm>
          <a:prstGeom prst="foldedCorner">
            <a:avLst>
              <a:gd name="adj" fmla="val 50000"/>
            </a:avLst>
          </a:prstGeom>
          <a:solidFill>
            <a:srgbClr val="FFF3CD"/>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t"/>
          <a:lstStyle/>
          <a:p>
            <a:pPr algn="ctr"/>
            <a:r>
              <a:rPr lang="en-US" sz="2800" dirty="0">
                <a:solidFill>
                  <a:schemeClr val="tx1"/>
                </a:solidFill>
                <a:latin typeface="Calibri" panose="020F0502020204030204" pitchFamily="34" charset="0"/>
                <a:cs typeface="Calibri" panose="020F0502020204030204" pitchFamily="34" charset="0"/>
              </a:rPr>
              <a:t>CITY</a:t>
            </a:r>
          </a:p>
        </p:txBody>
      </p:sp>
      <p:sp>
        <p:nvSpPr>
          <p:cNvPr id="45" name="Freeform: Shape 44">
            <a:extLst>
              <a:ext uri="{FF2B5EF4-FFF2-40B4-BE49-F238E27FC236}">
                <a16:creationId xmlns:a16="http://schemas.microsoft.com/office/drawing/2014/main" id="{5A80D77C-DB8D-46B2-961C-5A91F3A4D6E3}"/>
              </a:ext>
            </a:extLst>
          </p:cNvPr>
          <p:cNvSpPr/>
          <p:nvPr/>
        </p:nvSpPr>
        <p:spPr>
          <a:xfrm>
            <a:off x="1743009" y="3924183"/>
            <a:ext cx="2799932" cy="1073463"/>
          </a:xfrm>
          <a:custGeom>
            <a:avLst/>
            <a:gdLst>
              <a:gd name="connsiteX0" fmla="*/ 2271959 w 2271958"/>
              <a:gd name="connsiteY0" fmla="*/ 80626 h 705481"/>
              <a:gd name="connsiteX1" fmla="*/ 2162905 w 2271958"/>
              <a:gd name="connsiteY1" fmla="*/ 0 h 705481"/>
              <a:gd name="connsiteX2" fmla="*/ 511948 w 2271958"/>
              <a:gd name="connsiteY2" fmla="*/ 0 h 705481"/>
              <a:gd name="connsiteX3" fmla="*/ 408953 w 2271958"/>
              <a:gd name="connsiteY3" fmla="*/ 44345 h 705481"/>
              <a:gd name="connsiteX4" fmla="*/ 0 w 2271958"/>
              <a:gd name="connsiteY4" fmla="*/ 705481 h 705481"/>
              <a:gd name="connsiteX5" fmla="*/ 1847860 w 2271958"/>
              <a:gd name="connsiteY5" fmla="*/ 705481 h 705481"/>
              <a:gd name="connsiteX6" fmla="*/ 2259842 w 2271958"/>
              <a:gd name="connsiteY6" fmla="*/ 116908 h 705481"/>
              <a:gd name="connsiteX7" fmla="*/ 2271959 w 2271958"/>
              <a:gd name="connsiteY7" fmla="*/ 80626 h 705481"/>
              <a:gd name="connsiteX8" fmla="*/ 2271959 w 2271958"/>
              <a:gd name="connsiteY8" fmla="*/ 80626 h 70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958" h="705481">
                <a:moveTo>
                  <a:pt x="2271959" y="80626"/>
                </a:moveTo>
                <a:cubicBezTo>
                  <a:pt x="2271959" y="38298"/>
                  <a:pt x="2226520" y="4031"/>
                  <a:pt x="2162905" y="0"/>
                </a:cubicBezTo>
                <a:lnTo>
                  <a:pt x="511948" y="0"/>
                </a:lnTo>
                <a:cubicBezTo>
                  <a:pt x="466509" y="0"/>
                  <a:pt x="427128" y="18141"/>
                  <a:pt x="408953" y="44345"/>
                </a:cubicBezTo>
                <a:lnTo>
                  <a:pt x="0" y="705481"/>
                </a:lnTo>
                <a:lnTo>
                  <a:pt x="1847860" y="705481"/>
                </a:lnTo>
                <a:lnTo>
                  <a:pt x="2259842" y="116908"/>
                </a:lnTo>
                <a:cubicBezTo>
                  <a:pt x="2268929" y="104814"/>
                  <a:pt x="2271959" y="92720"/>
                  <a:pt x="2271959" y="80626"/>
                </a:cubicBezTo>
                <a:lnTo>
                  <a:pt x="2271959" y="80626"/>
                </a:lnTo>
                <a:close/>
              </a:path>
            </a:pathLst>
          </a:cu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5400000" scaled="1"/>
            <a:tileRect/>
          </a:gra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DATA</a:t>
            </a:r>
          </a:p>
        </p:txBody>
      </p:sp>
      <p:sp>
        <p:nvSpPr>
          <p:cNvPr id="46" name="Freeform: Shape 45">
            <a:extLst>
              <a:ext uri="{FF2B5EF4-FFF2-40B4-BE49-F238E27FC236}">
                <a16:creationId xmlns:a16="http://schemas.microsoft.com/office/drawing/2014/main" id="{D5C3A71A-8F35-4B11-8DBE-270526FEF46C}"/>
              </a:ext>
            </a:extLst>
          </p:cNvPr>
          <p:cNvSpPr/>
          <p:nvPr/>
        </p:nvSpPr>
        <p:spPr>
          <a:xfrm>
            <a:off x="7429933" y="3340628"/>
            <a:ext cx="2613270" cy="1625559"/>
          </a:xfrm>
          <a:custGeom>
            <a:avLst/>
            <a:gdLst>
              <a:gd name="connsiteX0" fmla="*/ 602826 w 2120494"/>
              <a:gd name="connsiteY0" fmla="*/ 342662 h 1068319"/>
              <a:gd name="connsiteX1" fmla="*/ 2120495 w 2120494"/>
              <a:gd name="connsiteY1" fmla="*/ 342662 h 1068319"/>
              <a:gd name="connsiteX2" fmla="*/ 2120495 w 2120494"/>
              <a:gd name="connsiteY2" fmla="*/ 241879 h 1068319"/>
              <a:gd name="connsiteX3" fmla="*/ 1999324 w 2120494"/>
              <a:gd name="connsiteY3" fmla="*/ 161253 h 1068319"/>
              <a:gd name="connsiteX4" fmla="*/ 1090540 w 2120494"/>
              <a:gd name="connsiteY4" fmla="*/ 161253 h 1068319"/>
              <a:gd name="connsiteX5" fmla="*/ 757320 w 2120494"/>
              <a:gd name="connsiteY5" fmla="*/ 14110 h 1068319"/>
              <a:gd name="connsiteX6" fmla="*/ 690675 w 2120494"/>
              <a:gd name="connsiteY6" fmla="*/ 0 h 1068319"/>
              <a:gd name="connsiteX7" fmla="*/ 121171 w 2120494"/>
              <a:gd name="connsiteY7" fmla="*/ 0 h 1068319"/>
              <a:gd name="connsiteX8" fmla="*/ 0 w 2120494"/>
              <a:gd name="connsiteY8" fmla="*/ 80626 h 1068319"/>
              <a:gd name="connsiteX9" fmla="*/ 0 w 2120494"/>
              <a:gd name="connsiteY9" fmla="*/ 1068300 h 1068319"/>
              <a:gd name="connsiteX10" fmla="*/ 390777 w 2120494"/>
              <a:gd name="connsiteY10" fmla="*/ 437398 h 1068319"/>
              <a:gd name="connsiteX11" fmla="*/ 602826 w 2120494"/>
              <a:gd name="connsiteY11" fmla="*/ 342662 h 106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0494" h="1068319">
                <a:moveTo>
                  <a:pt x="602826" y="342662"/>
                </a:moveTo>
                <a:lnTo>
                  <a:pt x="2120495" y="342662"/>
                </a:lnTo>
                <a:lnTo>
                  <a:pt x="2120495" y="241879"/>
                </a:lnTo>
                <a:cubicBezTo>
                  <a:pt x="2120495" y="197535"/>
                  <a:pt x="2065968" y="161253"/>
                  <a:pt x="1999324" y="161253"/>
                </a:cubicBezTo>
                <a:lnTo>
                  <a:pt x="1090540" y="161253"/>
                </a:lnTo>
                <a:lnTo>
                  <a:pt x="757320" y="14110"/>
                </a:lnTo>
                <a:cubicBezTo>
                  <a:pt x="736115" y="6047"/>
                  <a:pt x="714910" y="0"/>
                  <a:pt x="690675" y="0"/>
                </a:cubicBezTo>
                <a:lnTo>
                  <a:pt x="121171" y="0"/>
                </a:lnTo>
                <a:cubicBezTo>
                  <a:pt x="54527" y="0"/>
                  <a:pt x="0" y="36282"/>
                  <a:pt x="0" y="80626"/>
                </a:cubicBezTo>
                <a:lnTo>
                  <a:pt x="0" y="1068300"/>
                </a:lnTo>
                <a:cubicBezTo>
                  <a:pt x="0" y="1072331"/>
                  <a:pt x="390777" y="437398"/>
                  <a:pt x="390777" y="437398"/>
                </a:cubicBezTo>
                <a:cubicBezTo>
                  <a:pt x="427128" y="380960"/>
                  <a:pt x="508919" y="342662"/>
                  <a:pt x="602826" y="342662"/>
                </a:cubicBezTo>
                <a:close/>
              </a:path>
            </a:pathLst>
          </a:cu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5400000" scaled="1"/>
            <a:tileRect/>
          </a:gra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47" name="Rectangle: Folded Corner 46">
            <a:extLst>
              <a:ext uri="{FF2B5EF4-FFF2-40B4-BE49-F238E27FC236}">
                <a16:creationId xmlns:a16="http://schemas.microsoft.com/office/drawing/2014/main" id="{F6F9A617-2732-4EAA-8678-E721250D07E8}"/>
              </a:ext>
            </a:extLst>
          </p:cNvPr>
          <p:cNvSpPr/>
          <p:nvPr/>
        </p:nvSpPr>
        <p:spPr>
          <a:xfrm>
            <a:off x="6979366" y="2096201"/>
            <a:ext cx="1873855" cy="1102178"/>
          </a:xfrm>
          <a:prstGeom prst="foldedCorner">
            <a:avLst>
              <a:gd name="adj" fmla="val 50000"/>
            </a:avLst>
          </a:prstGeom>
          <a:solidFill>
            <a:srgbClr val="FFF3CD"/>
          </a:soli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sz="2800" dirty="0">
                <a:solidFill>
                  <a:schemeClr val="tx1"/>
                </a:solidFill>
                <a:latin typeface="Calibri" panose="020F0502020204030204" pitchFamily="34" charset="0"/>
                <a:cs typeface="Calibri" panose="020F0502020204030204" pitchFamily="34" charset="0"/>
              </a:rPr>
              <a:t>DRATE</a:t>
            </a:r>
          </a:p>
        </p:txBody>
      </p:sp>
      <p:sp>
        <p:nvSpPr>
          <p:cNvPr id="48" name="Rectangle: Folded Corner 47">
            <a:extLst>
              <a:ext uri="{FF2B5EF4-FFF2-40B4-BE49-F238E27FC236}">
                <a16:creationId xmlns:a16="http://schemas.microsoft.com/office/drawing/2014/main" id="{5B86B111-E52E-45C5-852F-3E8E5235B58E}"/>
              </a:ext>
            </a:extLst>
          </p:cNvPr>
          <p:cNvSpPr/>
          <p:nvPr/>
        </p:nvSpPr>
        <p:spPr>
          <a:xfrm rot="21320596">
            <a:off x="6042438" y="2979970"/>
            <a:ext cx="1873855" cy="1102178"/>
          </a:xfrm>
          <a:prstGeom prst="foldedCorner">
            <a:avLst>
              <a:gd name="adj" fmla="val 23261"/>
            </a:avLst>
          </a:prstGeom>
          <a:solidFill>
            <a:srgbClr val="FFF3CD"/>
          </a:soli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sz="2800" dirty="0">
                <a:solidFill>
                  <a:schemeClr val="tx1"/>
                </a:solidFill>
                <a:latin typeface="Calibri" panose="020F0502020204030204" pitchFamily="34" charset="0"/>
                <a:cs typeface="Calibri" panose="020F0502020204030204" pitchFamily="34" charset="0"/>
              </a:rPr>
              <a:t>SCHOOL TYPE</a:t>
            </a:r>
          </a:p>
        </p:txBody>
      </p:sp>
      <p:sp>
        <p:nvSpPr>
          <p:cNvPr id="50" name="Rectangle: Folded Corner 49">
            <a:extLst>
              <a:ext uri="{FF2B5EF4-FFF2-40B4-BE49-F238E27FC236}">
                <a16:creationId xmlns:a16="http://schemas.microsoft.com/office/drawing/2014/main" id="{34A6CE8C-03C1-4273-81CC-2AF5BFE221D9}"/>
              </a:ext>
            </a:extLst>
          </p:cNvPr>
          <p:cNvSpPr/>
          <p:nvPr/>
        </p:nvSpPr>
        <p:spPr>
          <a:xfrm>
            <a:off x="6480641" y="3848160"/>
            <a:ext cx="1873855" cy="1102178"/>
          </a:xfrm>
          <a:prstGeom prst="foldedCorner">
            <a:avLst>
              <a:gd name="adj" fmla="val 50000"/>
            </a:avLst>
          </a:prstGeom>
          <a:solidFill>
            <a:srgbClr val="FFF3CD"/>
          </a:soli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sz="2800" dirty="0">
                <a:solidFill>
                  <a:schemeClr val="tx1"/>
                </a:solidFill>
                <a:latin typeface="Calibri" panose="020F0502020204030204" pitchFamily="34" charset="0"/>
                <a:cs typeface="Calibri" panose="020F0502020204030204" pitchFamily="34" charset="0"/>
              </a:rPr>
              <a:t>OPEID</a:t>
            </a:r>
          </a:p>
        </p:txBody>
      </p:sp>
      <p:sp>
        <p:nvSpPr>
          <p:cNvPr id="51" name="Freeform: Shape 50">
            <a:extLst>
              <a:ext uri="{FF2B5EF4-FFF2-40B4-BE49-F238E27FC236}">
                <a16:creationId xmlns:a16="http://schemas.microsoft.com/office/drawing/2014/main" id="{2BCA7632-1BE0-42B6-A827-E7930B851897}"/>
              </a:ext>
            </a:extLst>
          </p:cNvPr>
          <p:cNvSpPr/>
          <p:nvPr/>
        </p:nvSpPr>
        <p:spPr>
          <a:xfrm>
            <a:off x="7484858" y="3924183"/>
            <a:ext cx="2799932" cy="1073463"/>
          </a:xfrm>
          <a:custGeom>
            <a:avLst/>
            <a:gdLst>
              <a:gd name="connsiteX0" fmla="*/ 2271959 w 2271958"/>
              <a:gd name="connsiteY0" fmla="*/ 80626 h 705481"/>
              <a:gd name="connsiteX1" fmla="*/ 2162905 w 2271958"/>
              <a:gd name="connsiteY1" fmla="*/ 0 h 705481"/>
              <a:gd name="connsiteX2" fmla="*/ 511948 w 2271958"/>
              <a:gd name="connsiteY2" fmla="*/ 0 h 705481"/>
              <a:gd name="connsiteX3" fmla="*/ 408953 w 2271958"/>
              <a:gd name="connsiteY3" fmla="*/ 44345 h 705481"/>
              <a:gd name="connsiteX4" fmla="*/ 0 w 2271958"/>
              <a:gd name="connsiteY4" fmla="*/ 705481 h 705481"/>
              <a:gd name="connsiteX5" fmla="*/ 1847860 w 2271958"/>
              <a:gd name="connsiteY5" fmla="*/ 705481 h 705481"/>
              <a:gd name="connsiteX6" fmla="*/ 2259842 w 2271958"/>
              <a:gd name="connsiteY6" fmla="*/ 116908 h 705481"/>
              <a:gd name="connsiteX7" fmla="*/ 2271959 w 2271958"/>
              <a:gd name="connsiteY7" fmla="*/ 80626 h 705481"/>
              <a:gd name="connsiteX8" fmla="*/ 2271959 w 2271958"/>
              <a:gd name="connsiteY8" fmla="*/ 80626 h 70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958" h="705481">
                <a:moveTo>
                  <a:pt x="2271959" y="80626"/>
                </a:moveTo>
                <a:cubicBezTo>
                  <a:pt x="2271959" y="38298"/>
                  <a:pt x="2226520" y="4031"/>
                  <a:pt x="2162905" y="0"/>
                </a:cubicBezTo>
                <a:lnTo>
                  <a:pt x="511948" y="0"/>
                </a:lnTo>
                <a:cubicBezTo>
                  <a:pt x="466509" y="0"/>
                  <a:pt x="427128" y="18141"/>
                  <a:pt x="408953" y="44345"/>
                </a:cubicBezTo>
                <a:lnTo>
                  <a:pt x="0" y="705481"/>
                </a:lnTo>
                <a:lnTo>
                  <a:pt x="1847860" y="705481"/>
                </a:lnTo>
                <a:lnTo>
                  <a:pt x="2259842" y="116908"/>
                </a:lnTo>
                <a:cubicBezTo>
                  <a:pt x="2268929" y="104814"/>
                  <a:pt x="2271959" y="92720"/>
                  <a:pt x="2271959" y="80626"/>
                </a:cubicBezTo>
                <a:lnTo>
                  <a:pt x="2271959" y="80626"/>
                </a:lnTo>
                <a:close/>
              </a:path>
            </a:pathLst>
          </a:cu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5400000" scaled="1"/>
            <a:tileRect/>
          </a:gra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rPr>
              <a:t>DATA</a:t>
            </a:r>
          </a:p>
        </p:txBody>
      </p:sp>
    </p:spTree>
    <p:extLst>
      <p:ext uri="{BB962C8B-B14F-4D97-AF65-F5344CB8AC3E}">
        <p14:creationId xmlns:p14="http://schemas.microsoft.com/office/powerpoint/2010/main" val="2230587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2/29/20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12</a:t>
            </a:fld>
            <a:endParaRPr lang="en-US"/>
          </a:p>
        </p:txBody>
      </p:sp>
      <p:graphicFrame>
        <p:nvGraphicFramePr>
          <p:cNvPr id="34" name="Diagram 33">
            <a:extLst>
              <a:ext uri="{FF2B5EF4-FFF2-40B4-BE49-F238E27FC236}">
                <a16:creationId xmlns:a16="http://schemas.microsoft.com/office/drawing/2014/main" id="{1546FEFB-7586-47A7-AAC4-472824E7FEC2}"/>
              </a:ext>
            </a:extLst>
          </p:cNvPr>
          <p:cNvGraphicFramePr/>
          <p:nvPr/>
        </p:nvGraphicFramePr>
        <p:xfrm>
          <a:off x="838200" y="5803825"/>
          <a:ext cx="10515599" cy="400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6" name="Straight Connector 35">
            <a:extLst>
              <a:ext uri="{FF2B5EF4-FFF2-40B4-BE49-F238E27FC236}">
                <a16:creationId xmlns:a16="http://schemas.microsoft.com/office/drawing/2014/main" id="{D6F34719-BC6B-46BE-952A-143D5BFA6F7B}"/>
              </a:ext>
            </a:extLst>
          </p:cNvPr>
          <p:cNvCxnSpPr/>
          <p:nvPr/>
        </p:nvCxnSpPr>
        <p:spPr>
          <a:xfrm>
            <a:off x="838200" y="5810915"/>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3458168-9EE2-4BC9-A630-00D958C5EC83}"/>
              </a:ext>
            </a:extLst>
          </p:cNvPr>
          <p:cNvCxnSpPr>
            <a:cxnSpLocks/>
          </p:cNvCxnSpPr>
          <p:nvPr/>
        </p:nvCxnSpPr>
        <p:spPr>
          <a:xfrm>
            <a:off x="3400053" y="5801121"/>
            <a:ext cx="340468" cy="37744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0A0D921-78C1-429B-8490-191B20A4F2F4}"/>
              </a:ext>
            </a:extLst>
          </p:cNvPr>
          <p:cNvCxnSpPr/>
          <p:nvPr/>
        </p:nvCxnSpPr>
        <p:spPr>
          <a:xfrm>
            <a:off x="290857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394E3FC-C10A-4113-B014-12BF7D2E2932}"/>
              </a:ext>
            </a:extLst>
          </p:cNvPr>
          <p:cNvCxnSpPr>
            <a:cxnSpLocks/>
          </p:cNvCxnSpPr>
          <p:nvPr/>
        </p:nvCxnSpPr>
        <p:spPr>
          <a:xfrm>
            <a:off x="5968277" y="5811665"/>
            <a:ext cx="324947" cy="36690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2C0E6C0-E34A-4A0C-8277-D31753046D46}"/>
              </a:ext>
            </a:extLst>
          </p:cNvPr>
          <p:cNvCxnSpPr/>
          <p:nvPr/>
        </p:nvCxnSpPr>
        <p:spPr>
          <a:xfrm>
            <a:off x="497894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26FD899-C380-451F-8C57-C3EBFB83FBDF}"/>
              </a:ext>
            </a:extLst>
          </p:cNvPr>
          <p:cNvCxnSpPr>
            <a:cxnSpLocks/>
          </p:cNvCxnSpPr>
          <p:nvPr/>
        </p:nvCxnSpPr>
        <p:spPr>
          <a:xfrm>
            <a:off x="8544356" y="5803825"/>
            <a:ext cx="340468" cy="38453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149BBBA-F009-4CED-845C-43A487CCF9BC}"/>
              </a:ext>
            </a:extLst>
          </p:cNvPr>
          <p:cNvCxnSpPr/>
          <p:nvPr/>
        </p:nvCxnSpPr>
        <p:spPr>
          <a:xfrm>
            <a:off x="699905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5B0211E-A57D-4262-A502-816417C13DE8}"/>
              </a:ext>
            </a:extLst>
          </p:cNvPr>
          <p:cNvCxnSpPr>
            <a:cxnSpLocks/>
          </p:cNvCxnSpPr>
          <p:nvPr/>
        </p:nvCxnSpPr>
        <p:spPr>
          <a:xfrm>
            <a:off x="9069420" y="5810914"/>
            <a:ext cx="2284379"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D5F1172-3DC0-4A5F-837A-C08F3688F71D}"/>
              </a:ext>
            </a:extLst>
          </p:cNvPr>
          <p:cNvCxnSpPr>
            <a:cxnSpLocks/>
          </p:cNvCxnSpPr>
          <p:nvPr/>
        </p:nvCxnSpPr>
        <p:spPr>
          <a:xfrm>
            <a:off x="838200" y="6206743"/>
            <a:ext cx="10515599" cy="0"/>
          </a:xfrm>
          <a:prstGeom prst="line">
            <a:avLst/>
          </a:prstGeom>
          <a:ln w="76200" cmpd="dbl">
            <a:solidFill>
              <a:srgbClr val="336699"/>
            </a:solidFill>
          </a:ln>
        </p:spPr>
        <p:style>
          <a:lnRef idx="1">
            <a:schemeClr val="dk1"/>
          </a:lnRef>
          <a:fillRef idx="0">
            <a:schemeClr val="dk1"/>
          </a:fillRef>
          <a:effectRef idx="0">
            <a:schemeClr val="dk1"/>
          </a:effectRef>
          <a:fontRef idx="minor">
            <a:schemeClr val="tx1"/>
          </a:fontRef>
        </p:style>
      </p:cxnSp>
      <p:sp>
        <p:nvSpPr>
          <p:cNvPr id="16" name="Title 1">
            <a:extLst>
              <a:ext uri="{FF2B5EF4-FFF2-40B4-BE49-F238E27FC236}">
                <a16:creationId xmlns:a16="http://schemas.microsoft.com/office/drawing/2014/main" id="{3BCC7AA7-B875-4AAF-917D-8F3EC2551182}"/>
              </a:ext>
            </a:extLst>
          </p:cNvPr>
          <p:cNvSpPr txBox="1">
            <a:spLocks/>
          </p:cNvSpPr>
          <p:nvPr/>
        </p:nvSpPr>
        <p:spPr>
          <a:xfrm>
            <a:off x="838200" y="452582"/>
            <a:ext cx="10515600" cy="871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A two-tailed t-test can help us determine significance between average CDR.</a:t>
            </a:r>
          </a:p>
        </p:txBody>
      </p:sp>
      <p:pic>
        <p:nvPicPr>
          <p:cNvPr id="17" name="Picture 16" descr="A screenshot of a cell phone&#10;&#10;Description automatically generated">
            <a:extLst>
              <a:ext uri="{FF2B5EF4-FFF2-40B4-BE49-F238E27FC236}">
                <a16:creationId xmlns:a16="http://schemas.microsoft.com/office/drawing/2014/main" id="{31132A86-ED21-4DAE-96FA-A478391C09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66543" y="1307785"/>
            <a:ext cx="6240980" cy="4200246"/>
          </a:xfrm>
          <a:prstGeom prst="rect">
            <a:avLst/>
          </a:prstGeom>
        </p:spPr>
      </p:pic>
      <p:sp>
        <p:nvSpPr>
          <p:cNvPr id="20" name="TextBox 19">
            <a:extLst>
              <a:ext uri="{FF2B5EF4-FFF2-40B4-BE49-F238E27FC236}">
                <a16:creationId xmlns:a16="http://schemas.microsoft.com/office/drawing/2014/main" id="{CEB9E5DA-F9B0-4B75-9E88-B714B4AC9F99}"/>
              </a:ext>
            </a:extLst>
          </p:cNvPr>
          <p:cNvSpPr txBox="1"/>
          <p:nvPr/>
        </p:nvSpPr>
        <p:spPr>
          <a:xfrm>
            <a:off x="898118" y="5467696"/>
            <a:ext cx="1862048" cy="276999"/>
          </a:xfrm>
          <a:prstGeom prst="rect">
            <a:avLst/>
          </a:prstGeom>
          <a:noFill/>
        </p:spPr>
        <p:txBody>
          <a:bodyPr wrap="none" rtlCol="0">
            <a:spAutoFit/>
          </a:bodyPr>
          <a:lstStyle/>
          <a:p>
            <a:r>
              <a:rPr lang="en-US" sz="1200" i="1" dirty="0">
                <a:cs typeface="Calibri" panose="020F0502020204030204" pitchFamily="34" charset="0"/>
              </a:rPr>
              <a:t>Source: (</a:t>
            </a:r>
            <a:r>
              <a:rPr lang="en-US" sz="1200" i="1" dirty="0">
                <a:solidFill>
                  <a:schemeClr val="bg2">
                    <a:lumMod val="25000"/>
                  </a:schemeClr>
                </a:solidFill>
              </a:rPr>
              <a:t>Penn State</a:t>
            </a:r>
            <a:r>
              <a:rPr lang="en-US" sz="1200" i="1" dirty="0">
                <a:cs typeface="Calibri" panose="020F0502020204030204" pitchFamily="34" charset="0"/>
              </a:rPr>
              <a:t>, 2020)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5A340ED-B54F-488F-9430-82BFE595A66E}"/>
                  </a:ext>
                </a:extLst>
              </p:cNvPr>
              <p:cNvSpPr txBox="1"/>
              <p:nvPr/>
            </p:nvSpPr>
            <p:spPr>
              <a:xfrm>
                <a:off x="1084477" y="2838173"/>
                <a:ext cx="2859278" cy="14133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𝑡</m:t>
                      </m:r>
                      <m:r>
                        <a:rPr lang="en-US" sz="4000" b="0" i="1" smtClean="0">
                          <a:latin typeface="Cambria Math" panose="02040503050406030204" pitchFamily="18" charset="0"/>
                        </a:rPr>
                        <m:t>=</m:t>
                      </m:r>
                      <m:f>
                        <m:fPr>
                          <m:ctrlPr>
                            <a:rPr lang="en-US" sz="4000" i="1" smtClean="0">
                              <a:latin typeface="Cambria Math" panose="02040503050406030204" pitchFamily="18" charset="0"/>
                            </a:rPr>
                          </m:ctrlPr>
                        </m:fPr>
                        <m:num>
                          <m:sSub>
                            <m:sSubPr>
                              <m:ctrlPr>
                                <a:rPr lang="en-US" sz="4000" i="1" smtClean="0">
                                  <a:latin typeface="Cambria Math" panose="02040503050406030204" pitchFamily="18" charset="0"/>
                                </a:rPr>
                              </m:ctrlPr>
                            </m:sSubPr>
                            <m:e>
                              <m:acc>
                                <m:accPr>
                                  <m:chr m:val="̅"/>
                                  <m:ctrlPr>
                                    <a:rPr lang="en-US" sz="4000" i="1" smtClean="0">
                                      <a:latin typeface="Cambria Math" panose="02040503050406030204" pitchFamily="18" charset="0"/>
                                    </a:rPr>
                                  </m:ctrlPr>
                                </m:accPr>
                                <m:e>
                                  <m:r>
                                    <a:rPr lang="en-US" sz="4000" b="0" i="1" smtClean="0">
                                      <a:latin typeface="Cambria Math" panose="02040503050406030204" pitchFamily="18" charset="0"/>
                                    </a:rPr>
                                    <m:t>𝑋</m:t>
                                  </m:r>
                                </m:e>
                              </m:acc>
                            </m:e>
                            <m:sub>
                              <m:r>
                                <a:rPr lang="en-US" sz="4000" b="0" i="1" smtClean="0">
                                  <a:latin typeface="Cambria Math" panose="02040503050406030204" pitchFamily="18" charset="0"/>
                                </a:rPr>
                                <m:t>1</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acc>
                                <m:accPr>
                                  <m:chr m:val="̅"/>
                                  <m:ctrlPr>
                                    <a:rPr lang="en-US" sz="4000" i="1">
                                      <a:latin typeface="Cambria Math" panose="02040503050406030204" pitchFamily="18" charset="0"/>
                                    </a:rPr>
                                  </m:ctrlPr>
                                </m:accPr>
                                <m:e>
                                  <m:r>
                                    <a:rPr lang="en-US" sz="4000" b="0" i="1">
                                      <a:latin typeface="Cambria Math" panose="02040503050406030204" pitchFamily="18" charset="0"/>
                                    </a:rPr>
                                    <m:t>𝑋</m:t>
                                  </m:r>
                                </m:e>
                              </m:acc>
                            </m:e>
                            <m:sub>
                              <m:r>
                                <a:rPr lang="en-US" sz="4000" b="0" i="1" smtClean="0">
                                  <a:latin typeface="Cambria Math" panose="02040503050406030204" pitchFamily="18" charset="0"/>
                                </a:rPr>
                                <m:t>2</m:t>
                              </m:r>
                            </m:sub>
                          </m:sSub>
                        </m:num>
                        <m:den>
                          <m:sSub>
                            <m:sSubPr>
                              <m:ctrlPr>
                                <a:rPr lang="en-US" sz="4000" i="1" smtClean="0">
                                  <a:latin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𝜎</m:t>
                              </m:r>
                            </m:e>
                            <m:sub>
                              <m:sSub>
                                <m:sSubPr>
                                  <m:ctrlPr>
                                    <a:rPr lang="en-US" sz="4000" i="1">
                                      <a:latin typeface="Cambria Math" panose="02040503050406030204" pitchFamily="18" charset="0"/>
                                    </a:rPr>
                                  </m:ctrlPr>
                                </m:sSubPr>
                                <m:e>
                                  <m:acc>
                                    <m:accPr>
                                      <m:chr m:val="̅"/>
                                      <m:ctrlPr>
                                        <a:rPr lang="en-US" sz="4000" i="1">
                                          <a:latin typeface="Cambria Math" panose="02040503050406030204" pitchFamily="18" charset="0"/>
                                        </a:rPr>
                                      </m:ctrlPr>
                                    </m:accPr>
                                    <m:e>
                                      <m:r>
                                        <a:rPr lang="en-US" sz="4000" b="0" i="1">
                                          <a:latin typeface="Cambria Math" panose="02040503050406030204" pitchFamily="18" charset="0"/>
                                        </a:rPr>
                                        <m:t>𝑋</m:t>
                                      </m:r>
                                    </m:e>
                                  </m:acc>
                                </m:e>
                                <m:sub>
                                  <m:r>
                                    <a:rPr lang="en-US" sz="4000" b="0" i="1">
                                      <a:latin typeface="Cambria Math" panose="02040503050406030204" pitchFamily="18" charset="0"/>
                                    </a:rPr>
                                    <m:t>1</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acc>
                                    <m:accPr>
                                      <m:chr m:val="̅"/>
                                      <m:ctrlPr>
                                        <a:rPr lang="en-US" sz="4000" i="1">
                                          <a:latin typeface="Cambria Math" panose="02040503050406030204" pitchFamily="18" charset="0"/>
                                        </a:rPr>
                                      </m:ctrlPr>
                                    </m:accPr>
                                    <m:e>
                                      <m:r>
                                        <a:rPr lang="en-US" sz="4000" b="0" i="1">
                                          <a:latin typeface="Cambria Math" panose="02040503050406030204" pitchFamily="18" charset="0"/>
                                        </a:rPr>
                                        <m:t>𝑋</m:t>
                                      </m:r>
                                    </m:e>
                                  </m:acc>
                                </m:e>
                                <m:sub>
                                  <m:r>
                                    <a:rPr lang="en-US" sz="4000" b="0" i="1" smtClean="0">
                                      <a:latin typeface="Cambria Math" panose="02040503050406030204" pitchFamily="18" charset="0"/>
                                    </a:rPr>
                                    <m:t>2</m:t>
                                  </m:r>
                                </m:sub>
                              </m:sSub>
                            </m:sub>
                          </m:sSub>
                        </m:den>
                      </m:f>
                    </m:oMath>
                  </m:oMathPara>
                </a14:m>
                <a:endParaRPr lang="en-US" sz="4000" dirty="0">
                  <a:latin typeface="Book Antiqua" panose="02040602050305030304" pitchFamily="18" charset="0"/>
                  <a:cs typeface="Calibri" panose="020F0502020204030204" pitchFamily="34" charset="0"/>
                </a:endParaRPr>
              </a:p>
            </p:txBody>
          </p:sp>
        </mc:Choice>
        <mc:Fallback xmlns="">
          <p:sp>
            <p:nvSpPr>
              <p:cNvPr id="2" name="TextBox 1">
                <a:extLst>
                  <a:ext uri="{FF2B5EF4-FFF2-40B4-BE49-F238E27FC236}">
                    <a16:creationId xmlns:a16="http://schemas.microsoft.com/office/drawing/2014/main" id="{B5A340ED-B54F-488F-9430-82BFE595A66E}"/>
                  </a:ext>
                </a:extLst>
              </p:cNvPr>
              <p:cNvSpPr txBox="1">
                <a:spLocks noRot="1" noChangeAspect="1" noMove="1" noResize="1" noEditPoints="1" noAdjustHandles="1" noChangeArrowheads="1" noChangeShapeType="1" noTextEdit="1"/>
              </p:cNvSpPr>
              <p:nvPr/>
            </p:nvSpPr>
            <p:spPr>
              <a:xfrm>
                <a:off x="1084477" y="2838173"/>
                <a:ext cx="2859278" cy="1413336"/>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46331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2/29/20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13</a:t>
            </a:fld>
            <a:endParaRPr lang="en-US"/>
          </a:p>
        </p:txBody>
      </p:sp>
      <p:graphicFrame>
        <p:nvGraphicFramePr>
          <p:cNvPr id="34" name="Diagram 33">
            <a:extLst>
              <a:ext uri="{FF2B5EF4-FFF2-40B4-BE49-F238E27FC236}">
                <a16:creationId xmlns:a16="http://schemas.microsoft.com/office/drawing/2014/main" id="{1546FEFB-7586-47A7-AAC4-472824E7FEC2}"/>
              </a:ext>
            </a:extLst>
          </p:cNvPr>
          <p:cNvGraphicFramePr/>
          <p:nvPr/>
        </p:nvGraphicFramePr>
        <p:xfrm>
          <a:off x="838200" y="5803825"/>
          <a:ext cx="10515599" cy="400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6" name="Straight Connector 35">
            <a:extLst>
              <a:ext uri="{FF2B5EF4-FFF2-40B4-BE49-F238E27FC236}">
                <a16:creationId xmlns:a16="http://schemas.microsoft.com/office/drawing/2014/main" id="{D6F34719-BC6B-46BE-952A-143D5BFA6F7B}"/>
              </a:ext>
            </a:extLst>
          </p:cNvPr>
          <p:cNvCxnSpPr/>
          <p:nvPr/>
        </p:nvCxnSpPr>
        <p:spPr>
          <a:xfrm>
            <a:off x="838200" y="5810915"/>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3458168-9EE2-4BC9-A630-00D958C5EC83}"/>
              </a:ext>
            </a:extLst>
          </p:cNvPr>
          <p:cNvCxnSpPr>
            <a:cxnSpLocks/>
          </p:cNvCxnSpPr>
          <p:nvPr/>
        </p:nvCxnSpPr>
        <p:spPr>
          <a:xfrm>
            <a:off x="3400053" y="5801121"/>
            <a:ext cx="340468" cy="37744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0A0D921-78C1-429B-8490-191B20A4F2F4}"/>
              </a:ext>
            </a:extLst>
          </p:cNvPr>
          <p:cNvCxnSpPr/>
          <p:nvPr/>
        </p:nvCxnSpPr>
        <p:spPr>
          <a:xfrm>
            <a:off x="290857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394E3FC-C10A-4113-B014-12BF7D2E2932}"/>
              </a:ext>
            </a:extLst>
          </p:cNvPr>
          <p:cNvCxnSpPr>
            <a:cxnSpLocks/>
          </p:cNvCxnSpPr>
          <p:nvPr/>
        </p:nvCxnSpPr>
        <p:spPr>
          <a:xfrm>
            <a:off x="5968277" y="5811665"/>
            <a:ext cx="305572" cy="36690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2C0E6C0-E34A-4A0C-8277-D31753046D46}"/>
              </a:ext>
            </a:extLst>
          </p:cNvPr>
          <p:cNvCxnSpPr/>
          <p:nvPr/>
        </p:nvCxnSpPr>
        <p:spPr>
          <a:xfrm>
            <a:off x="497894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26FD899-C380-451F-8C57-C3EBFB83FBDF}"/>
              </a:ext>
            </a:extLst>
          </p:cNvPr>
          <p:cNvCxnSpPr>
            <a:cxnSpLocks/>
          </p:cNvCxnSpPr>
          <p:nvPr/>
        </p:nvCxnSpPr>
        <p:spPr>
          <a:xfrm>
            <a:off x="8544356" y="5803825"/>
            <a:ext cx="340468" cy="38453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149BBBA-F009-4CED-845C-43A487CCF9BC}"/>
              </a:ext>
            </a:extLst>
          </p:cNvPr>
          <p:cNvCxnSpPr/>
          <p:nvPr/>
        </p:nvCxnSpPr>
        <p:spPr>
          <a:xfrm>
            <a:off x="699905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5B0211E-A57D-4262-A502-816417C13DE8}"/>
              </a:ext>
            </a:extLst>
          </p:cNvPr>
          <p:cNvCxnSpPr>
            <a:cxnSpLocks/>
          </p:cNvCxnSpPr>
          <p:nvPr/>
        </p:nvCxnSpPr>
        <p:spPr>
          <a:xfrm>
            <a:off x="9069420" y="5810914"/>
            <a:ext cx="2284379"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D5F1172-3DC0-4A5F-837A-C08F3688F71D}"/>
              </a:ext>
            </a:extLst>
          </p:cNvPr>
          <p:cNvCxnSpPr>
            <a:cxnSpLocks/>
          </p:cNvCxnSpPr>
          <p:nvPr/>
        </p:nvCxnSpPr>
        <p:spPr>
          <a:xfrm>
            <a:off x="838200" y="6206743"/>
            <a:ext cx="10515599" cy="0"/>
          </a:xfrm>
          <a:prstGeom prst="line">
            <a:avLst/>
          </a:prstGeom>
          <a:ln w="76200" cmpd="dbl">
            <a:solidFill>
              <a:srgbClr val="336699"/>
            </a:solidFill>
          </a:ln>
        </p:spPr>
        <p:style>
          <a:lnRef idx="1">
            <a:schemeClr val="dk1"/>
          </a:lnRef>
          <a:fillRef idx="0">
            <a:schemeClr val="dk1"/>
          </a:fillRef>
          <a:effectRef idx="0">
            <a:schemeClr val="dk1"/>
          </a:effectRef>
          <a:fontRef idx="minor">
            <a:schemeClr val="tx1"/>
          </a:fontRef>
        </p:style>
      </p:cxnSp>
      <p:sp>
        <p:nvSpPr>
          <p:cNvPr id="16" name="Title 1">
            <a:extLst>
              <a:ext uri="{FF2B5EF4-FFF2-40B4-BE49-F238E27FC236}">
                <a16:creationId xmlns:a16="http://schemas.microsoft.com/office/drawing/2014/main" id="{FD66C81A-59C9-4085-9271-0603E7A24D27}"/>
              </a:ext>
            </a:extLst>
          </p:cNvPr>
          <p:cNvSpPr txBox="1">
            <a:spLocks/>
          </p:cNvSpPr>
          <p:nvPr/>
        </p:nvSpPr>
        <p:spPr>
          <a:xfrm>
            <a:off x="838200" y="451833"/>
            <a:ext cx="10515600" cy="886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Machine Learning methods allow for a more in-depth analysis of our data that can be viewed in an easy-to-access dashboard.</a:t>
            </a:r>
          </a:p>
        </p:txBody>
      </p:sp>
      <p:sp>
        <p:nvSpPr>
          <p:cNvPr id="60" name="TextBox 59">
            <a:extLst>
              <a:ext uri="{FF2B5EF4-FFF2-40B4-BE49-F238E27FC236}">
                <a16:creationId xmlns:a16="http://schemas.microsoft.com/office/drawing/2014/main" id="{60053EFC-3A17-4808-89F8-63C571C21E72}"/>
              </a:ext>
            </a:extLst>
          </p:cNvPr>
          <p:cNvSpPr txBox="1"/>
          <p:nvPr/>
        </p:nvSpPr>
        <p:spPr>
          <a:xfrm>
            <a:off x="1552141" y="4503648"/>
            <a:ext cx="1626951" cy="584775"/>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Unsupervised Learning</a:t>
            </a:r>
          </a:p>
        </p:txBody>
      </p:sp>
      <p:sp>
        <p:nvSpPr>
          <p:cNvPr id="61" name="TextBox 60">
            <a:extLst>
              <a:ext uri="{FF2B5EF4-FFF2-40B4-BE49-F238E27FC236}">
                <a16:creationId xmlns:a16="http://schemas.microsoft.com/office/drawing/2014/main" id="{60053EFC-3A17-4808-89F8-63C571C21E72}"/>
              </a:ext>
            </a:extLst>
          </p:cNvPr>
          <p:cNvSpPr txBox="1"/>
          <p:nvPr/>
        </p:nvSpPr>
        <p:spPr>
          <a:xfrm>
            <a:off x="4971005" y="4503648"/>
            <a:ext cx="1626951" cy="584775"/>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Supervised Learning</a:t>
            </a:r>
          </a:p>
        </p:txBody>
      </p:sp>
      <p:sp>
        <p:nvSpPr>
          <p:cNvPr id="62" name="TextBox 61">
            <a:extLst>
              <a:ext uri="{FF2B5EF4-FFF2-40B4-BE49-F238E27FC236}">
                <a16:creationId xmlns:a16="http://schemas.microsoft.com/office/drawing/2014/main" id="{60053EFC-3A17-4808-89F8-63C571C21E72}"/>
              </a:ext>
            </a:extLst>
          </p:cNvPr>
          <p:cNvSpPr txBox="1"/>
          <p:nvPr/>
        </p:nvSpPr>
        <p:spPr>
          <a:xfrm>
            <a:off x="8368601" y="4500189"/>
            <a:ext cx="1969142" cy="584775"/>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Business Intelligence Dashboard</a:t>
            </a:r>
          </a:p>
        </p:txBody>
      </p:sp>
      <p:pic>
        <p:nvPicPr>
          <p:cNvPr id="64" name="Graphic 63">
            <a:extLst>
              <a:ext uri="{FF2B5EF4-FFF2-40B4-BE49-F238E27FC236}">
                <a16:creationId xmlns:a16="http://schemas.microsoft.com/office/drawing/2014/main" id="{9845CDC9-36F0-441F-B600-23C84069E60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59213" y="2060040"/>
            <a:ext cx="2387918" cy="2387920"/>
          </a:xfrm>
          <a:prstGeom prst="rect">
            <a:avLst/>
          </a:prstGeom>
        </p:spPr>
      </p:pic>
      <p:pic>
        <p:nvPicPr>
          <p:cNvPr id="5" name="Graphic 4">
            <a:extLst>
              <a:ext uri="{FF2B5EF4-FFF2-40B4-BE49-F238E27FC236}">
                <a16:creationId xmlns:a16="http://schemas.microsoft.com/office/drawing/2014/main" id="{F68FD213-9738-4731-B8E4-D0BFBE6EC60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49834" y="2060040"/>
            <a:ext cx="2431566" cy="2431566"/>
          </a:xfrm>
          <a:prstGeom prst="rect">
            <a:avLst/>
          </a:prstGeom>
        </p:spPr>
      </p:pic>
      <p:pic>
        <p:nvPicPr>
          <p:cNvPr id="7" name="Graphic 6">
            <a:extLst>
              <a:ext uri="{FF2B5EF4-FFF2-40B4-BE49-F238E27FC236}">
                <a16:creationId xmlns:a16="http://schemas.microsoft.com/office/drawing/2014/main" id="{07AC08D2-0667-4480-B995-2A46F41CB3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60852" y="2152194"/>
            <a:ext cx="2247258" cy="2247258"/>
          </a:xfrm>
          <a:prstGeom prst="rect">
            <a:avLst/>
          </a:prstGeom>
        </p:spPr>
      </p:pic>
    </p:spTree>
    <p:extLst>
      <p:ext uri="{BB962C8B-B14F-4D97-AF65-F5344CB8AC3E}">
        <p14:creationId xmlns:p14="http://schemas.microsoft.com/office/powerpoint/2010/main" val="3615085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14</a:t>
            </a:fld>
            <a:endParaRPr lang="en-US"/>
          </a:p>
        </p:txBody>
      </p:sp>
      <p:sp>
        <p:nvSpPr>
          <p:cNvPr id="38" name="Title 1">
            <a:extLst>
              <a:ext uri="{FF2B5EF4-FFF2-40B4-BE49-F238E27FC236}">
                <a16:creationId xmlns:a16="http://schemas.microsoft.com/office/drawing/2014/main" id="{2BFFCAAB-C6E4-4795-8884-756C09A6F677}"/>
              </a:ext>
            </a:extLst>
          </p:cNvPr>
          <p:cNvSpPr txBox="1">
            <a:spLocks/>
          </p:cNvSpPr>
          <p:nvPr/>
        </p:nvSpPr>
        <p:spPr>
          <a:xfrm>
            <a:off x="997483" y="285675"/>
            <a:ext cx="10515600" cy="12387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Since CDR Data is released yearly, and Census Data is only released every 10 years, we cannot update our dashboard in real time. </a:t>
            </a:r>
          </a:p>
        </p:txBody>
      </p:sp>
      <p:grpSp>
        <p:nvGrpSpPr>
          <p:cNvPr id="13" name="Group 12">
            <a:extLst>
              <a:ext uri="{FF2B5EF4-FFF2-40B4-BE49-F238E27FC236}">
                <a16:creationId xmlns:a16="http://schemas.microsoft.com/office/drawing/2014/main" id="{C7CE7292-CDA6-4F64-AA71-4275C2B1E23E}"/>
              </a:ext>
            </a:extLst>
          </p:cNvPr>
          <p:cNvGrpSpPr/>
          <p:nvPr/>
        </p:nvGrpSpPr>
        <p:grpSpPr>
          <a:xfrm>
            <a:off x="1525966" y="1739916"/>
            <a:ext cx="9140068" cy="3460371"/>
            <a:chOff x="1272295" y="1739916"/>
            <a:chExt cx="9140068" cy="3460371"/>
          </a:xfrm>
        </p:grpSpPr>
        <p:pic>
          <p:nvPicPr>
            <p:cNvPr id="9" name="Graphic 8">
              <a:extLst>
                <a:ext uri="{FF2B5EF4-FFF2-40B4-BE49-F238E27FC236}">
                  <a16:creationId xmlns:a16="http://schemas.microsoft.com/office/drawing/2014/main" id="{0BFB995D-994A-432E-BCB1-5B64954641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87167" y="1739916"/>
              <a:ext cx="2828888" cy="2828888"/>
            </a:xfrm>
            <a:prstGeom prst="rect">
              <a:avLst/>
            </a:prstGeom>
          </p:spPr>
        </p:pic>
        <p:pic>
          <p:nvPicPr>
            <p:cNvPr id="11" name="Graphic 10">
              <a:extLst>
                <a:ext uri="{FF2B5EF4-FFF2-40B4-BE49-F238E27FC236}">
                  <a16:creationId xmlns:a16="http://schemas.microsoft.com/office/drawing/2014/main" id="{AACFAD44-A6D8-4D6B-A24B-705306B18C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72295" y="2655699"/>
              <a:ext cx="2544588" cy="2544588"/>
            </a:xfrm>
            <a:prstGeom prst="rect">
              <a:avLst/>
            </a:prstGeom>
          </p:spPr>
        </p:pic>
        <p:pic>
          <p:nvPicPr>
            <p:cNvPr id="17" name="Graphic 16">
              <a:extLst>
                <a:ext uri="{FF2B5EF4-FFF2-40B4-BE49-F238E27FC236}">
                  <a16:creationId xmlns:a16="http://schemas.microsoft.com/office/drawing/2014/main" id="{08A95FF7-43F0-4E5D-B674-007F7E4C6C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67775" y="2655699"/>
              <a:ext cx="2544588" cy="2544588"/>
            </a:xfrm>
            <a:prstGeom prst="rect">
              <a:avLst/>
            </a:prstGeom>
          </p:spPr>
        </p:pic>
      </p:grpSp>
    </p:spTree>
    <p:extLst>
      <p:ext uri="{BB962C8B-B14F-4D97-AF65-F5344CB8AC3E}">
        <p14:creationId xmlns:p14="http://schemas.microsoft.com/office/powerpoint/2010/main" val="1484935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2/29/20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15</a:t>
            </a:fld>
            <a:endParaRPr lang="en-US"/>
          </a:p>
        </p:txBody>
      </p:sp>
      <p:graphicFrame>
        <p:nvGraphicFramePr>
          <p:cNvPr id="34" name="Diagram 33">
            <a:extLst>
              <a:ext uri="{FF2B5EF4-FFF2-40B4-BE49-F238E27FC236}">
                <a16:creationId xmlns:a16="http://schemas.microsoft.com/office/drawing/2014/main" id="{1546FEFB-7586-47A7-AAC4-472824E7FEC2}"/>
              </a:ext>
            </a:extLst>
          </p:cNvPr>
          <p:cNvGraphicFramePr/>
          <p:nvPr/>
        </p:nvGraphicFramePr>
        <p:xfrm>
          <a:off x="838200" y="5803825"/>
          <a:ext cx="10515599" cy="400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6" name="Straight Connector 35">
            <a:extLst>
              <a:ext uri="{FF2B5EF4-FFF2-40B4-BE49-F238E27FC236}">
                <a16:creationId xmlns:a16="http://schemas.microsoft.com/office/drawing/2014/main" id="{D6F34719-BC6B-46BE-952A-143D5BFA6F7B}"/>
              </a:ext>
            </a:extLst>
          </p:cNvPr>
          <p:cNvCxnSpPr/>
          <p:nvPr/>
        </p:nvCxnSpPr>
        <p:spPr>
          <a:xfrm>
            <a:off x="838200" y="5810915"/>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3458168-9EE2-4BC9-A630-00D958C5EC83}"/>
              </a:ext>
            </a:extLst>
          </p:cNvPr>
          <p:cNvCxnSpPr>
            <a:cxnSpLocks/>
          </p:cNvCxnSpPr>
          <p:nvPr/>
        </p:nvCxnSpPr>
        <p:spPr>
          <a:xfrm>
            <a:off x="3400053" y="5801121"/>
            <a:ext cx="340468" cy="37744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0A0D921-78C1-429B-8490-191B20A4F2F4}"/>
              </a:ext>
            </a:extLst>
          </p:cNvPr>
          <p:cNvCxnSpPr/>
          <p:nvPr/>
        </p:nvCxnSpPr>
        <p:spPr>
          <a:xfrm>
            <a:off x="290857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394E3FC-C10A-4113-B014-12BF7D2E2932}"/>
              </a:ext>
            </a:extLst>
          </p:cNvPr>
          <p:cNvCxnSpPr>
            <a:cxnSpLocks/>
          </p:cNvCxnSpPr>
          <p:nvPr/>
        </p:nvCxnSpPr>
        <p:spPr>
          <a:xfrm>
            <a:off x="5968277" y="5811665"/>
            <a:ext cx="317612" cy="36690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2C0E6C0-E34A-4A0C-8277-D31753046D46}"/>
              </a:ext>
            </a:extLst>
          </p:cNvPr>
          <p:cNvCxnSpPr/>
          <p:nvPr/>
        </p:nvCxnSpPr>
        <p:spPr>
          <a:xfrm>
            <a:off x="497894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26FD899-C380-451F-8C57-C3EBFB83FBDF}"/>
              </a:ext>
            </a:extLst>
          </p:cNvPr>
          <p:cNvCxnSpPr>
            <a:cxnSpLocks/>
          </p:cNvCxnSpPr>
          <p:nvPr/>
        </p:nvCxnSpPr>
        <p:spPr>
          <a:xfrm>
            <a:off x="8544356" y="5803825"/>
            <a:ext cx="340468" cy="38453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149BBBA-F009-4CED-845C-43A487CCF9BC}"/>
              </a:ext>
            </a:extLst>
          </p:cNvPr>
          <p:cNvCxnSpPr/>
          <p:nvPr/>
        </p:nvCxnSpPr>
        <p:spPr>
          <a:xfrm>
            <a:off x="699905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5B0211E-A57D-4262-A502-816417C13DE8}"/>
              </a:ext>
            </a:extLst>
          </p:cNvPr>
          <p:cNvCxnSpPr>
            <a:cxnSpLocks/>
          </p:cNvCxnSpPr>
          <p:nvPr/>
        </p:nvCxnSpPr>
        <p:spPr>
          <a:xfrm>
            <a:off x="9069420" y="5810914"/>
            <a:ext cx="2284379"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D5F1172-3DC0-4A5F-837A-C08F3688F71D}"/>
              </a:ext>
            </a:extLst>
          </p:cNvPr>
          <p:cNvCxnSpPr>
            <a:cxnSpLocks/>
          </p:cNvCxnSpPr>
          <p:nvPr/>
        </p:nvCxnSpPr>
        <p:spPr>
          <a:xfrm>
            <a:off x="838200" y="6206743"/>
            <a:ext cx="10515599" cy="0"/>
          </a:xfrm>
          <a:prstGeom prst="line">
            <a:avLst/>
          </a:prstGeom>
          <a:ln w="76200" cmpd="dbl">
            <a:solidFill>
              <a:srgbClr val="336699"/>
            </a:solidFill>
          </a:ln>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CFDA87B4-9C4D-49A4-B2FE-79E3095135AC}"/>
              </a:ext>
            </a:extLst>
          </p:cNvPr>
          <p:cNvSpPr txBox="1">
            <a:spLocks/>
          </p:cNvSpPr>
          <p:nvPr/>
        </p:nvSpPr>
        <p:spPr>
          <a:xfrm>
            <a:off x="838200" y="458836"/>
            <a:ext cx="10515600" cy="93730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800" b="1" dirty="0">
                <a:latin typeface="Calibri" panose="020F0502020204030204" pitchFamily="34" charset="0"/>
                <a:cs typeface="Calibri" panose="020F0502020204030204" pitchFamily="34" charset="0"/>
              </a:rPr>
              <a:t>Our research will help prospective students understand the relationship between college type and default rate. </a:t>
            </a:r>
          </a:p>
        </p:txBody>
      </p:sp>
      <p:sp>
        <p:nvSpPr>
          <p:cNvPr id="20" name="Rounded Rectangle 15">
            <a:extLst>
              <a:ext uri="{FF2B5EF4-FFF2-40B4-BE49-F238E27FC236}">
                <a16:creationId xmlns:a16="http://schemas.microsoft.com/office/drawing/2014/main" id="{83DED144-C74B-4547-B88B-629684969A3B}"/>
              </a:ext>
            </a:extLst>
          </p:cNvPr>
          <p:cNvSpPr/>
          <p:nvPr/>
        </p:nvSpPr>
        <p:spPr>
          <a:xfrm rot="2292896">
            <a:off x="7067222" y="1516878"/>
            <a:ext cx="479771" cy="2714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F865C01E-887B-472A-A5C2-4445D1CF331A}"/>
              </a:ext>
            </a:extLst>
          </p:cNvPr>
          <p:cNvSpPr/>
          <p:nvPr/>
        </p:nvSpPr>
        <p:spPr>
          <a:xfrm>
            <a:off x="5049175" y="1608916"/>
            <a:ext cx="2597517" cy="887110"/>
          </a:xfrm>
          <a:prstGeom prst="roundRect">
            <a:avLst/>
          </a:prstGeom>
          <a:solidFill>
            <a:schemeClr val="accent1">
              <a:lumMod val="40000"/>
              <a:lumOff val="60000"/>
            </a:schemeClr>
          </a:solidFill>
          <a:ln w="28575">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ln w="0"/>
                <a:solidFill>
                  <a:schemeClr val="tx1"/>
                </a:solidFill>
                <a:latin typeface="Calibri" panose="020F0502020204030204" pitchFamily="34" charset="0"/>
                <a:cs typeface="Calibri" panose="020F0502020204030204" pitchFamily="34" charset="0"/>
              </a:rPr>
              <a:t>College</a:t>
            </a:r>
          </a:p>
        </p:txBody>
      </p:sp>
      <p:sp>
        <p:nvSpPr>
          <p:cNvPr id="23" name="Rectangle: Rounded Corners 22">
            <a:extLst>
              <a:ext uri="{FF2B5EF4-FFF2-40B4-BE49-F238E27FC236}">
                <a16:creationId xmlns:a16="http://schemas.microsoft.com/office/drawing/2014/main" id="{B35FEAB4-2558-41D8-8F02-83354EDC550D}"/>
              </a:ext>
            </a:extLst>
          </p:cNvPr>
          <p:cNvSpPr/>
          <p:nvPr/>
        </p:nvSpPr>
        <p:spPr>
          <a:xfrm>
            <a:off x="3349598" y="2948035"/>
            <a:ext cx="1567908" cy="967327"/>
          </a:xfrm>
          <a:prstGeom prst="roundRect">
            <a:avLst/>
          </a:prstGeom>
          <a:solidFill>
            <a:schemeClr val="accent3">
              <a:lumMod val="60000"/>
              <a:lumOff val="40000"/>
            </a:schemeClr>
          </a:solidFill>
          <a:ln w="28575">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ln w="0"/>
                <a:solidFill>
                  <a:schemeClr val="tx1"/>
                </a:solidFill>
                <a:latin typeface="Calibri" panose="020F0502020204030204" pitchFamily="34" charset="0"/>
                <a:cs typeface="Calibri" panose="020F0502020204030204" pitchFamily="34" charset="0"/>
              </a:rPr>
              <a:t>Private</a:t>
            </a:r>
          </a:p>
        </p:txBody>
      </p:sp>
      <p:sp>
        <p:nvSpPr>
          <p:cNvPr id="24" name="Rectangle: Rounded Corners 23">
            <a:extLst>
              <a:ext uri="{FF2B5EF4-FFF2-40B4-BE49-F238E27FC236}">
                <a16:creationId xmlns:a16="http://schemas.microsoft.com/office/drawing/2014/main" id="{B817690D-F152-4994-8945-8E32F3A6BD1E}"/>
              </a:ext>
            </a:extLst>
          </p:cNvPr>
          <p:cNvSpPr/>
          <p:nvPr/>
        </p:nvSpPr>
        <p:spPr>
          <a:xfrm>
            <a:off x="7615646" y="2950269"/>
            <a:ext cx="1567908" cy="967327"/>
          </a:xfrm>
          <a:prstGeom prst="roundRect">
            <a:avLst/>
          </a:prstGeom>
          <a:solidFill>
            <a:schemeClr val="accent6">
              <a:lumMod val="60000"/>
              <a:lumOff val="40000"/>
            </a:schemeClr>
          </a:solidFill>
          <a:ln w="28575">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ln w="0"/>
                <a:solidFill>
                  <a:schemeClr val="tx1"/>
                </a:solidFill>
                <a:latin typeface="Calibri" panose="020F0502020204030204" pitchFamily="34" charset="0"/>
                <a:cs typeface="Calibri" panose="020F0502020204030204" pitchFamily="34" charset="0"/>
              </a:rPr>
              <a:t>Public</a:t>
            </a:r>
          </a:p>
        </p:txBody>
      </p:sp>
      <p:sp>
        <p:nvSpPr>
          <p:cNvPr id="25" name="Rectangle: Rounded Corners 24">
            <a:extLst>
              <a:ext uri="{FF2B5EF4-FFF2-40B4-BE49-F238E27FC236}">
                <a16:creationId xmlns:a16="http://schemas.microsoft.com/office/drawing/2014/main" id="{EFF6C444-9D81-437E-8826-DD51B1EE3794}"/>
              </a:ext>
            </a:extLst>
          </p:cNvPr>
          <p:cNvSpPr/>
          <p:nvPr/>
        </p:nvSpPr>
        <p:spPr>
          <a:xfrm>
            <a:off x="1937186" y="4404394"/>
            <a:ext cx="1335812" cy="858799"/>
          </a:xfrm>
          <a:prstGeom prst="roundRect">
            <a:avLst/>
          </a:prstGeom>
          <a:solidFill>
            <a:schemeClr val="accent4">
              <a:lumMod val="60000"/>
              <a:lumOff val="40000"/>
            </a:schemeClr>
          </a:solidFill>
          <a:ln w="38100">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ln w="0"/>
                <a:solidFill>
                  <a:schemeClr val="tx1"/>
                </a:solidFill>
                <a:latin typeface="Calibri" panose="020F0502020204030204" pitchFamily="34" charset="0"/>
                <a:cs typeface="Calibri" panose="020F0502020204030204" pitchFamily="34" charset="0"/>
              </a:rPr>
              <a:t>Non-Profit</a:t>
            </a:r>
          </a:p>
        </p:txBody>
      </p:sp>
      <p:sp>
        <p:nvSpPr>
          <p:cNvPr id="26" name="Rectangle: Rounded Corners 25">
            <a:extLst>
              <a:ext uri="{FF2B5EF4-FFF2-40B4-BE49-F238E27FC236}">
                <a16:creationId xmlns:a16="http://schemas.microsoft.com/office/drawing/2014/main" id="{C2DAFEE5-A32E-40A9-8FAF-1F1DC58D0948}"/>
              </a:ext>
            </a:extLst>
          </p:cNvPr>
          <p:cNvSpPr/>
          <p:nvPr/>
        </p:nvSpPr>
        <p:spPr>
          <a:xfrm>
            <a:off x="5027260" y="4409648"/>
            <a:ext cx="1335812" cy="858799"/>
          </a:xfrm>
          <a:prstGeom prst="roundRect">
            <a:avLst/>
          </a:prstGeom>
          <a:solidFill>
            <a:schemeClr val="accent2">
              <a:lumMod val="60000"/>
              <a:lumOff val="40000"/>
            </a:schemeClr>
          </a:solidFill>
          <a:ln w="38100">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ln w="0"/>
                <a:solidFill>
                  <a:schemeClr val="tx1"/>
                </a:solidFill>
                <a:latin typeface="Calibri" panose="020F0502020204030204" pitchFamily="34" charset="0"/>
                <a:cs typeface="Calibri" panose="020F0502020204030204" pitchFamily="34" charset="0"/>
              </a:rPr>
              <a:t>For-Profit</a:t>
            </a:r>
          </a:p>
        </p:txBody>
      </p:sp>
      <p:cxnSp>
        <p:nvCxnSpPr>
          <p:cNvPr id="27" name="Connector: Elbow 26">
            <a:extLst>
              <a:ext uri="{FF2B5EF4-FFF2-40B4-BE49-F238E27FC236}">
                <a16:creationId xmlns:a16="http://schemas.microsoft.com/office/drawing/2014/main" id="{E47FD437-8956-4296-BBEF-5061CE92BB86}"/>
              </a:ext>
            </a:extLst>
          </p:cNvPr>
          <p:cNvCxnSpPr>
            <a:stCxn id="23" idx="2"/>
            <a:endCxn id="26" idx="0"/>
          </p:cNvCxnSpPr>
          <p:nvPr/>
        </p:nvCxnSpPr>
        <p:spPr>
          <a:xfrm rot="16200000" flipH="1">
            <a:off x="4667216" y="3381698"/>
            <a:ext cx="494286" cy="1561614"/>
          </a:xfrm>
          <a:prstGeom prst="bentConnector3">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5EDC61E-7601-4234-A26C-752286271B02}"/>
              </a:ext>
            </a:extLst>
          </p:cNvPr>
          <p:cNvCxnSpPr>
            <a:stCxn id="23" idx="2"/>
            <a:endCxn id="25" idx="0"/>
          </p:cNvCxnSpPr>
          <p:nvPr/>
        </p:nvCxnSpPr>
        <p:spPr>
          <a:xfrm rot="5400000">
            <a:off x="3124806" y="3395648"/>
            <a:ext cx="489032" cy="1528460"/>
          </a:xfrm>
          <a:prstGeom prst="bentConnector3">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52D5B8DD-0EB9-4FD4-8237-CB922DCD62AA}"/>
              </a:ext>
            </a:extLst>
          </p:cNvPr>
          <p:cNvCxnSpPr>
            <a:stCxn id="22" idx="2"/>
            <a:endCxn id="23" idx="0"/>
          </p:cNvCxnSpPr>
          <p:nvPr/>
        </p:nvCxnSpPr>
        <p:spPr>
          <a:xfrm rot="5400000">
            <a:off x="5014739" y="1614839"/>
            <a:ext cx="452009" cy="2214382"/>
          </a:xfrm>
          <a:prstGeom prst="bentConnector3">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DD7384F-1664-4EFB-A5CA-1E54DDE8101E}"/>
              </a:ext>
            </a:extLst>
          </p:cNvPr>
          <p:cNvCxnSpPr>
            <a:cxnSpLocks/>
            <a:stCxn id="22" idx="2"/>
            <a:endCxn id="24" idx="0"/>
          </p:cNvCxnSpPr>
          <p:nvPr/>
        </p:nvCxnSpPr>
        <p:spPr>
          <a:xfrm rot="16200000" flipH="1">
            <a:off x="7146646" y="1697314"/>
            <a:ext cx="454243" cy="2051666"/>
          </a:xfrm>
          <a:prstGeom prst="bentConnector3">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32" name="Graphic 1031" descr="Close">
            <a:extLst>
              <a:ext uri="{FF2B5EF4-FFF2-40B4-BE49-F238E27FC236}">
                <a16:creationId xmlns:a16="http://schemas.microsoft.com/office/drawing/2014/main" id="{0676EF48-E7A6-43F5-AA8B-8BF8AD0DA44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694358">
            <a:off x="5967413" y="4197326"/>
            <a:ext cx="539662" cy="539662"/>
          </a:xfrm>
          <a:prstGeom prst="rect">
            <a:avLst/>
          </a:prstGeom>
        </p:spPr>
      </p:pic>
      <p:pic>
        <p:nvPicPr>
          <p:cNvPr id="1036" name="Graphic 1035" descr="Thumbs up sign">
            <a:extLst>
              <a:ext uri="{FF2B5EF4-FFF2-40B4-BE49-F238E27FC236}">
                <a16:creationId xmlns:a16="http://schemas.microsoft.com/office/drawing/2014/main" id="{D814BECC-BAF7-430B-B985-93B9A4F3F7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03284">
            <a:off x="1667984" y="4026337"/>
            <a:ext cx="606506" cy="606506"/>
          </a:xfrm>
          <a:prstGeom prst="rect">
            <a:avLst/>
          </a:prstGeom>
        </p:spPr>
      </p:pic>
    </p:spTree>
    <p:extLst>
      <p:ext uri="{BB962C8B-B14F-4D97-AF65-F5344CB8AC3E}">
        <p14:creationId xmlns:p14="http://schemas.microsoft.com/office/powerpoint/2010/main" val="10803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6624-00EE-C145-B181-91E2FDD907E7}"/>
              </a:ext>
            </a:extLst>
          </p:cNvPr>
          <p:cNvSpPr>
            <a:spLocks noGrp="1"/>
          </p:cNvSpPr>
          <p:nvPr>
            <p:ph type="title"/>
          </p:nvPr>
        </p:nvSpPr>
        <p:spPr>
          <a:xfrm>
            <a:off x="838200" y="365125"/>
            <a:ext cx="10515600" cy="503555"/>
          </a:xfrm>
        </p:spPr>
        <p:txBody>
          <a:bodyPr>
            <a:normAutofit fontScale="90000"/>
          </a:bodyPr>
          <a:lstStyle/>
          <a:p>
            <a:r>
              <a:rPr lang="en-US" sz="3600" dirty="0">
                <a:latin typeface="Calibri" panose="020F0502020204030204" pitchFamily="34" charset="0"/>
                <a:cs typeface="Calibri" panose="020F0502020204030204" pitchFamily="34" charset="0"/>
              </a:rPr>
              <a:t>References</a:t>
            </a:r>
          </a:p>
        </p:txBody>
      </p:sp>
      <p:sp>
        <p:nvSpPr>
          <p:cNvPr id="3" name="TextBox 2">
            <a:extLst>
              <a:ext uri="{FF2B5EF4-FFF2-40B4-BE49-F238E27FC236}">
                <a16:creationId xmlns:a16="http://schemas.microsoft.com/office/drawing/2014/main" id="{F67E69DE-F39E-4D41-BC4D-2D8AB7E4C8E0}"/>
              </a:ext>
            </a:extLst>
          </p:cNvPr>
          <p:cNvSpPr txBox="1"/>
          <p:nvPr/>
        </p:nvSpPr>
        <p:spPr>
          <a:xfrm>
            <a:off x="838200" y="729652"/>
            <a:ext cx="10515600" cy="5693866"/>
          </a:xfrm>
          <a:prstGeom prst="rect">
            <a:avLst/>
          </a:prstGeom>
          <a:noFill/>
        </p:spPr>
        <p:txBody>
          <a:bodyPr wrap="square" rtlCol="0">
            <a:spAutoFit/>
          </a:bodyPr>
          <a:lstStyle/>
          <a:p>
            <a:pPr marL="461963" indent="-461963">
              <a:lnSpc>
                <a:spcPct val="200000"/>
              </a:lnSpc>
            </a:pPr>
            <a:r>
              <a:rPr lang="en-US" sz="1400" dirty="0"/>
              <a:t>Black Voice News (2019). Survey: Doubts About 2020 Census Higher with Minorities. </a:t>
            </a:r>
            <a:r>
              <a:rPr lang="en-US" sz="1400" i="1" dirty="0"/>
              <a:t>Black Voice News. </a:t>
            </a:r>
            <a:r>
              <a:rPr lang="en-US" sz="1400" i="1" dirty="0">
                <a:hlinkClick r:id="rId2"/>
              </a:rPr>
              <a:t>https://blackvoicenews.com/2019/10/22/survey-doubts-about-2020-census-higher-with-minorities/</a:t>
            </a:r>
            <a:endParaRPr lang="en-US" sz="1400" dirty="0">
              <a:cs typeface="Times New Roman" panose="02020603050405020304" pitchFamily="18" charset="0"/>
            </a:endParaRPr>
          </a:p>
          <a:p>
            <a:pPr>
              <a:lnSpc>
                <a:spcPct val="200000"/>
              </a:lnSpc>
            </a:pPr>
            <a:r>
              <a:rPr lang="en-US" sz="1400" dirty="0">
                <a:cs typeface="Times New Roman" panose="02020603050405020304" pitchFamily="18" charset="0"/>
              </a:rPr>
              <a:t>Minitab (2016) Understanding t-Tests: t-values and t-distributions. </a:t>
            </a:r>
            <a:r>
              <a:rPr lang="en-US" sz="1400" i="1" dirty="0">
                <a:cs typeface="Times New Roman" panose="02020603050405020304" pitchFamily="18" charset="0"/>
              </a:rPr>
              <a:t>The Minitab Blog</a:t>
            </a:r>
            <a:r>
              <a:rPr lang="en-US" sz="1400" dirty="0">
                <a:cs typeface="Times New Roman" panose="02020603050405020304" pitchFamily="18" charset="0"/>
              </a:rPr>
              <a:t>. Retrieved from 	</a:t>
            </a:r>
            <a:r>
              <a:rPr lang="en-US" sz="1400" dirty="0">
                <a:hlinkClick r:id="rId3"/>
              </a:rPr>
              <a:t>https://blog.minitab.com/blog/adventures-in-statistics-2/understanding-t-tests-t-values-and-t-distributions</a:t>
            </a:r>
            <a:endParaRPr lang="en-US" sz="1400" dirty="0">
              <a:cs typeface="Times New Roman" panose="02020603050405020304" pitchFamily="18" charset="0"/>
            </a:endParaRPr>
          </a:p>
          <a:p>
            <a:pPr marL="401638" indent="-401638">
              <a:lnSpc>
                <a:spcPct val="200000"/>
              </a:lnSpc>
            </a:pPr>
            <a:r>
              <a:rPr lang="en-US" sz="1400" dirty="0">
                <a:cs typeface="Times New Roman" panose="02020603050405020304" pitchFamily="18" charset="0"/>
              </a:rPr>
              <a:t>Official Cohort Default Rates for Schools. (n.d.). Retrieved from   </a:t>
            </a:r>
            <a:r>
              <a:rPr lang="en-US" sz="1400" dirty="0">
                <a:cs typeface="Times New Roman" panose="02020603050405020304" pitchFamily="18" charset="0"/>
                <a:hlinkClick r:id="rId4"/>
              </a:rPr>
              <a:t>https://www2.ed.gov/offices/OSFAP/defaultmanagement/cdr.html</a:t>
            </a:r>
            <a:endParaRPr lang="en-US" sz="1400" dirty="0">
              <a:cs typeface="Times New Roman" panose="02020603050405020304" pitchFamily="18" charset="0"/>
            </a:endParaRPr>
          </a:p>
          <a:p>
            <a:pPr>
              <a:lnSpc>
                <a:spcPct val="200000"/>
              </a:lnSpc>
            </a:pPr>
            <a:r>
              <a:rPr lang="en-US" sz="1400" dirty="0"/>
              <a:t>Penn State (2020). Distribution Plot. </a:t>
            </a:r>
            <a:r>
              <a:rPr lang="en-US" sz="1400" i="1" dirty="0"/>
              <a:t>STAT Online | Department of Statistics. </a:t>
            </a:r>
            <a:r>
              <a:rPr lang="en-US" sz="1400" i="1" dirty="0">
                <a:hlinkClick r:id="rId5"/>
              </a:rPr>
              <a:t>https://online.stat.psu.edu/statprogram/reviews/statistical-concepts/hypothesis-testing/critical-value-approach</a:t>
            </a:r>
            <a:endParaRPr lang="en-US" sz="1400" dirty="0">
              <a:cs typeface="Times New Roman" panose="02020603050405020304" pitchFamily="18" charset="0"/>
            </a:endParaRPr>
          </a:p>
          <a:p>
            <a:pPr>
              <a:lnSpc>
                <a:spcPct val="200000"/>
              </a:lnSpc>
            </a:pPr>
            <a:r>
              <a:rPr lang="en-US" sz="1400" dirty="0" err="1">
                <a:cs typeface="Times New Roman" panose="02020603050405020304" pitchFamily="18" charset="0"/>
              </a:rPr>
              <a:t>Scikit</a:t>
            </a:r>
            <a:r>
              <a:rPr lang="en-US" sz="1400" dirty="0">
                <a:cs typeface="Times New Roman" panose="02020603050405020304" pitchFamily="18" charset="0"/>
              </a:rPr>
              <a:t>-Learn (2020). Logistic Function. </a:t>
            </a:r>
            <a:r>
              <a:rPr lang="en-US" sz="1400" i="1" dirty="0" err="1">
                <a:cs typeface="Times New Roman" panose="02020603050405020304" pitchFamily="18" charset="0"/>
              </a:rPr>
              <a:t>Scikit</a:t>
            </a:r>
            <a:r>
              <a:rPr lang="en-US" sz="1400" i="1" dirty="0">
                <a:cs typeface="Times New Roman" panose="02020603050405020304" pitchFamily="18" charset="0"/>
              </a:rPr>
              <a:t>-Learn.</a:t>
            </a:r>
            <a:r>
              <a:rPr lang="en-US" sz="1400" dirty="0">
                <a:cs typeface="Times New Roman" panose="02020603050405020304" pitchFamily="18" charset="0"/>
              </a:rPr>
              <a:t> Retrieved from </a:t>
            </a:r>
          </a:p>
          <a:p>
            <a:pPr lvl="1">
              <a:lnSpc>
                <a:spcPct val="200000"/>
              </a:lnSpc>
            </a:pPr>
            <a:r>
              <a:rPr lang="en-US" sz="1400" dirty="0">
                <a:cs typeface="Times New Roman" panose="02020603050405020304" pitchFamily="18" charset="0"/>
                <a:hlinkClick r:id="rId6"/>
              </a:rPr>
              <a:t>https://scikit-learn.org/stable/auto_examples/linear_model/plot_logistic.html</a:t>
            </a:r>
            <a:endParaRPr lang="en-US" sz="1400" dirty="0">
              <a:cs typeface="Times New Roman" panose="02020603050405020304" pitchFamily="18" charset="0"/>
            </a:endParaRPr>
          </a:p>
          <a:p>
            <a:pPr marL="455613" indent="-455613">
              <a:lnSpc>
                <a:spcPct val="200000"/>
              </a:lnSpc>
            </a:pPr>
            <a:r>
              <a:rPr lang="en-US" sz="1400" dirty="0">
                <a:cs typeface="Times New Roman" panose="02020603050405020304" pitchFamily="18" charset="0"/>
              </a:rPr>
              <a:t>US Census Bureau. (2016). Modified Race Data 2010. Retrieved from </a:t>
            </a:r>
            <a:r>
              <a:rPr lang="en-US" sz="1400" dirty="0">
                <a:cs typeface="Times New Roman" panose="02020603050405020304" pitchFamily="18" charset="0"/>
                <a:hlinkClick r:id="rId7"/>
              </a:rPr>
              <a:t>https://www.census.gov/data/datasets/2010/demo/popest/modified-race-data-2010.html</a:t>
            </a:r>
            <a:endParaRPr lang="en-US" sz="1400" dirty="0">
              <a:cs typeface="Times New Roman" panose="02020603050405020304" pitchFamily="18" charset="0"/>
            </a:endParaRPr>
          </a:p>
          <a:p>
            <a:pPr>
              <a:lnSpc>
                <a:spcPct val="200000"/>
              </a:lnSpc>
            </a:pPr>
            <a:r>
              <a:rPr lang="en-US" sz="1400" dirty="0">
                <a:cs typeface="Times New Roman" panose="02020603050405020304" pitchFamily="18" charset="0"/>
              </a:rPr>
              <a:t>Use the Data. (n.d.). Retrieved from </a:t>
            </a:r>
            <a:r>
              <a:rPr lang="en-US" sz="1400" dirty="0">
                <a:cs typeface="Times New Roman" panose="02020603050405020304" pitchFamily="18" charset="0"/>
                <a:hlinkClick r:id="rId8"/>
              </a:rPr>
              <a:t>https://nces.ed.gov/ipeds/use-the-data</a:t>
            </a:r>
            <a:endParaRPr lang="en-US" sz="1400" dirty="0">
              <a:cs typeface="Times New Roman" panose="02020603050405020304" pitchFamily="18" charset="0"/>
            </a:endParaRPr>
          </a:p>
          <a:p>
            <a:pPr>
              <a:lnSpc>
                <a:spcPct val="200000"/>
              </a:lnSpc>
            </a:pPr>
            <a:endParaRPr lang="en-US" sz="1400" dirty="0">
              <a:cs typeface="Times New Roman" panose="02020603050405020304" pitchFamily="18" charset="0"/>
            </a:endParaRPr>
          </a:p>
        </p:txBody>
      </p:sp>
      <p:sp>
        <p:nvSpPr>
          <p:cNvPr id="4" name="Date Placeholder 3">
            <a:extLst>
              <a:ext uri="{FF2B5EF4-FFF2-40B4-BE49-F238E27FC236}">
                <a16:creationId xmlns:a16="http://schemas.microsoft.com/office/drawing/2014/main" id="{7F14D4EA-E3E1-F947-887F-24CEDDDF263E}"/>
              </a:ext>
            </a:extLst>
          </p:cNvPr>
          <p:cNvSpPr>
            <a:spLocks noGrp="1"/>
          </p:cNvSpPr>
          <p:nvPr>
            <p:ph type="dt" sz="half" idx="10"/>
          </p:nvPr>
        </p:nvSpPr>
        <p:spPr/>
        <p:txBody>
          <a:bodyPr/>
          <a:lstStyle/>
          <a:p>
            <a:fld id="{E401BE60-0358-8943-84CD-8AD0E1537C87}" type="datetime1">
              <a:rPr lang="en-US" smtClean="0"/>
              <a:t>2/29/20</a:t>
            </a:fld>
            <a:endParaRPr lang="en-US"/>
          </a:p>
        </p:txBody>
      </p:sp>
      <p:sp>
        <p:nvSpPr>
          <p:cNvPr id="5" name="Slide Number Placeholder 4">
            <a:extLst>
              <a:ext uri="{FF2B5EF4-FFF2-40B4-BE49-F238E27FC236}">
                <a16:creationId xmlns:a16="http://schemas.microsoft.com/office/drawing/2014/main" id="{ECD80F34-78E4-EB4A-9C0D-8AD95DF44A46}"/>
              </a:ext>
            </a:extLst>
          </p:cNvPr>
          <p:cNvSpPr>
            <a:spLocks noGrp="1"/>
          </p:cNvSpPr>
          <p:nvPr>
            <p:ph type="sldNum" sz="quarter" idx="12"/>
          </p:nvPr>
        </p:nvSpPr>
        <p:spPr/>
        <p:txBody>
          <a:bodyPr/>
          <a:lstStyle/>
          <a:p>
            <a:fld id="{84A3232F-3105-4486-9284-B648C26D6860}" type="slidenum">
              <a:rPr lang="en-US" smtClean="0"/>
              <a:t>16</a:t>
            </a:fld>
            <a:endParaRPr lang="en-US"/>
          </a:p>
        </p:txBody>
      </p:sp>
      <p:cxnSp>
        <p:nvCxnSpPr>
          <p:cNvPr id="6" name="Straight Connector 5">
            <a:extLst>
              <a:ext uri="{FF2B5EF4-FFF2-40B4-BE49-F238E27FC236}">
                <a16:creationId xmlns:a16="http://schemas.microsoft.com/office/drawing/2014/main" id="{B1D818A2-E927-C94E-B642-4ADE83217521}"/>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national university">
            <a:extLst>
              <a:ext uri="{FF2B5EF4-FFF2-40B4-BE49-F238E27FC236}">
                <a16:creationId xmlns:a16="http://schemas.microsoft.com/office/drawing/2014/main" id="{3B2F65A4-85CF-1040-913B-2D9E4304E5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20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7" name="Connector: Curved 1126">
            <a:extLst>
              <a:ext uri="{FF2B5EF4-FFF2-40B4-BE49-F238E27FC236}">
                <a16:creationId xmlns:a16="http://schemas.microsoft.com/office/drawing/2014/main" id="{ED956B3C-EDAE-413D-BA20-287044102021}"/>
              </a:ext>
            </a:extLst>
          </p:cNvPr>
          <p:cNvCxnSpPr>
            <a:stCxn id="52" idx="2"/>
            <a:endCxn id="85" idx="2"/>
          </p:cNvCxnSpPr>
          <p:nvPr/>
        </p:nvCxnSpPr>
        <p:spPr>
          <a:xfrm rot="16200000" flipH="1">
            <a:off x="4352472" y="4039536"/>
            <a:ext cx="848956" cy="1913884"/>
          </a:xfrm>
          <a:prstGeom prst="curvedConnector2">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3" name="Connector: Curved 1122">
            <a:extLst>
              <a:ext uri="{FF2B5EF4-FFF2-40B4-BE49-F238E27FC236}">
                <a16:creationId xmlns:a16="http://schemas.microsoft.com/office/drawing/2014/main" id="{AD98D653-7669-46FD-A6C6-F9692B9D25DA}"/>
              </a:ext>
            </a:extLst>
          </p:cNvPr>
          <p:cNvCxnSpPr>
            <a:stCxn id="53" idx="2"/>
            <a:endCxn id="85" idx="2"/>
          </p:cNvCxnSpPr>
          <p:nvPr/>
        </p:nvCxnSpPr>
        <p:spPr>
          <a:xfrm rot="16200000" flipH="1">
            <a:off x="2888713" y="2575777"/>
            <a:ext cx="1587308" cy="4103050"/>
          </a:xfrm>
          <a:prstGeom prst="curvedConnector2">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5" name="Connector: Curved 1124">
            <a:extLst>
              <a:ext uri="{FF2B5EF4-FFF2-40B4-BE49-F238E27FC236}">
                <a16:creationId xmlns:a16="http://schemas.microsoft.com/office/drawing/2014/main" id="{38A5F1FC-B407-40EB-997F-52FF181322E4}"/>
              </a:ext>
            </a:extLst>
          </p:cNvPr>
          <p:cNvCxnSpPr>
            <a:stCxn id="16" idx="2"/>
            <a:endCxn id="85" idx="2"/>
          </p:cNvCxnSpPr>
          <p:nvPr/>
        </p:nvCxnSpPr>
        <p:spPr>
          <a:xfrm rot="5400000" flipH="1" flipV="1">
            <a:off x="3517284" y="3472624"/>
            <a:ext cx="268275" cy="4164940"/>
          </a:xfrm>
          <a:prstGeom prst="curvedConnector4">
            <a:avLst>
              <a:gd name="adj1" fmla="val -85211"/>
              <a:gd name="adj2" fmla="val 5686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9" name="Connector: Curved 1048">
            <a:extLst>
              <a:ext uri="{FF2B5EF4-FFF2-40B4-BE49-F238E27FC236}">
                <a16:creationId xmlns:a16="http://schemas.microsoft.com/office/drawing/2014/main" id="{03CFD8BB-0A5D-4CE0-AD59-27E33D481070}"/>
              </a:ext>
            </a:extLst>
          </p:cNvPr>
          <p:cNvCxnSpPr>
            <a:cxnSpLocks/>
            <a:stCxn id="85" idx="6"/>
            <a:endCxn id="143" idx="2"/>
          </p:cNvCxnSpPr>
          <p:nvPr/>
        </p:nvCxnSpPr>
        <p:spPr>
          <a:xfrm flipV="1">
            <a:off x="6852773" y="4649226"/>
            <a:ext cx="3711783" cy="7717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1" name="Connector: Curved 1050">
            <a:extLst>
              <a:ext uri="{FF2B5EF4-FFF2-40B4-BE49-F238E27FC236}">
                <a16:creationId xmlns:a16="http://schemas.microsoft.com/office/drawing/2014/main" id="{3C135FFF-2392-4E35-9F13-39DFF45CF7D2}"/>
              </a:ext>
            </a:extLst>
          </p:cNvPr>
          <p:cNvCxnSpPr>
            <a:cxnSpLocks/>
            <a:stCxn id="85" idx="6"/>
            <a:endCxn id="141" idx="2"/>
          </p:cNvCxnSpPr>
          <p:nvPr/>
        </p:nvCxnSpPr>
        <p:spPr>
          <a:xfrm flipV="1">
            <a:off x="6852773" y="4496826"/>
            <a:ext cx="3559383" cy="9241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3" name="Connector: Curved 1052">
            <a:extLst>
              <a:ext uri="{FF2B5EF4-FFF2-40B4-BE49-F238E27FC236}">
                <a16:creationId xmlns:a16="http://schemas.microsoft.com/office/drawing/2014/main" id="{4EA7DB6B-8A5B-40FB-9835-E4E937C42BAB}"/>
              </a:ext>
            </a:extLst>
          </p:cNvPr>
          <p:cNvCxnSpPr>
            <a:cxnSpLocks/>
            <a:stCxn id="85" idx="6"/>
            <a:endCxn id="139" idx="2"/>
          </p:cNvCxnSpPr>
          <p:nvPr/>
        </p:nvCxnSpPr>
        <p:spPr>
          <a:xfrm flipV="1">
            <a:off x="6852773" y="4344426"/>
            <a:ext cx="3406983" cy="10765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5" name="Connector: Curved 1054">
            <a:extLst>
              <a:ext uri="{FF2B5EF4-FFF2-40B4-BE49-F238E27FC236}">
                <a16:creationId xmlns:a16="http://schemas.microsoft.com/office/drawing/2014/main" id="{84005B4B-0090-49A3-B867-3F580B85B7FB}"/>
              </a:ext>
            </a:extLst>
          </p:cNvPr>
          <p:cNvCxnSpPr>
            <a:cxnSpLocks/>
            <a:stCxn id="85" idx="6"/>
            <a:endCxn id="137" idx="2"/>
          </p:cNvCxnSpPr>
          <p:nvPr/>
        </p:nvCxnSpPr>
        <p:spPr>
          <a:xfrm flipV="1">
            <a:off x="6852773" y="4192026"/>
            <a:ext cx="3254583" cy="12289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3" name="Connector: Curved 152">
            <a:extLst>
              <a:ext uri="{FF2B5EF4-FFF2-40B4-BE49-F238E27FC236}">
                <a16:creationId xmlns:a16="http://schemas.microsoft.com/office/drawing/2014/main" id="{FCCC489D-337B-4929-80EC-B8BDAFC7633C}"/>
              </a:ext>
            </a:extLst>
          </p:cNvPr>
          <p:cNvCxnSpPr>
            <a:cxnSpLocks/>
            <a:stCxn id="85" idx="6"/>
            <a:endCxn id="135" idx="2"/>
          </p:cNvCxnSpPr>
          <p:nvPr/>
        </p:nvCxnSpPr>
        <p:spPr>
          <a:xfrm flipV="1">
            <a:off x="6852773" y="4039626"/>
            <a:ext cx="3102183" cy="13813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6" name="Connector: Curved 155">
            <a:extLst>
              <a:ext uri="{FF2B5EF4-FFF2-40B4-BE49-F238E27FC236}">
                <a16:creationId xmlns:a16="http://schemas.microsoft.com/office/drawing/2014/main" id="{F73D758B-EFC4-4AF5-8F6D-129977796E97}"/>
              </a:ext>
            </a:extLst>
          </p:cNvPr>
          <p:cNvCxnSpPr>
            <a:cxnSpLocks/>
            <a:stCxn id="85" idx="6"/>
            <a:endCxn id="133" idx="2"/>
          </p:cNvCxnSpPr>
          <p:nvPr/>
        </p:nvCxnSpPr>
        <p:spPr>
          <a:xfrm flipV="1">
            <a:off x="6852773" y="3887226"/>
            <a:ext cx="2949783" cy="15337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6" name="Connector: Curved 1055">
            <a:extLst>
              <a:ext uri="{FF2B5EF4-FFF2-40B4-BE49-F238E27FC236}">
                <a16:creationId xmlns:a16="http://schemas.microsoft.com/office/drawing/2014/main" id="{CCFD29CE-8FEC-4BEB-93B7-0B8CA2128A2D}"/>
              </a:ext>
            </a:extLst>
          </p:cNvPr>
          <p:cNvCxnSpPr>
            <a:cxnSpLocks/>
            <a:stCxn id="85" idx="6"/>
            <a:endCxn id="131" idx="2"/>
          </p:cNvCxnSpPr>
          <p:nvPr/>
        </p:nvCxnSpPr>
        <p:spPr>
          <a:xfrm flipV="1">
            <a:off x="6852773" y="3734826"/>
            <a:ext cx="2797383" cy="16861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8" name="Connector: Curved 1057">
            <a:extLst>
              <a:ext uri="{FF2B5EF4-FFF2-40B4-BE49-F238E27FC236}">
                <a16:creationId xmlns:a16="http://schemas.microsoft.com/office/drawing/2014/main" id="{BBC34F3C-2744-42BE-BADF-324571A75637}"/>
              </a:ext>
            </a:extLst>
          </p:cNvPr>
          <p:cNvCxnSpPr>
            <a:cxnSpLocks/>
            <a:stCxn id="85" idx="6"/>
            <a:endCxn id="129" idx="2"/>
          </p:cNvCxnSpPr>
          <p:nvPr/>
        </p:nvCxnSpPr>
        <p:spPr>
          <a:xfrm flipV="1">
            <a:off x="6852773" y="3582426"/>
            <a:ext cx="2644983" cy="18385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8" name="Connector: Curved 157">
            <a:extLst>
              <a:ext uri="{FF2B5EF4-FFF2-40B4-BE49-F238E27FC236}">
                <a16:creationId xmlns:a16="http://schemas.microsoft.com/office/drawing/2014/main" id="{BF742A3F-66AA-483B-890C-A90CDD6DBA0E}"/>
              </a:ext>
            </a:extLst>
          </p:cNvPr>
          <p:cNvCxnSpPr>
            <a:cxnSpLocks/>
            <a:stCxn id="85" idx="6"/>
            <a:endCxn id="126" idx="2"/>
          </p:cNvCxnSpPr>
          <p:nvPr/>
        </p:nvCxnSpPr>
        <p:spPr>
          <a:xfrm flipV="1">
            <a:off x="6852773" y="3430026"/>
            <a:ext cx="2492583" cy="19909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61" name="Connector: Curved 1060">
            <a:extLst>
              <a:ext uri="{FF2B5EF4-FFF2-40B4-BE49-F238E27FC236}">
                <a16:creationId xmlns:a16="http://schemas.microsoft.com/office/drawing/2014/main" id="{118CD2AE-FE02-4095-8822-6CBA05ED4430}"/>
              </a:ext>
            </a:extLst>
          </p:cNvPr>
          <p:cNvCxnSpPr>
            <a:cxnSpLocks/>
            <a:stCxn id="85" idx="6"/>
            <a:endCxn id="18" idx="2"/>
          </p:cNvCxnSpPr>
          <p:nvPr/>
        </p:nvCxnSpPr>
        <p:spPr>
          <a:xfrm flipV="1">
            <a:off x="6852773" y="3277626"/>
            <a:ext cx="2340183" cy="21433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2800" b="1" dirty="0">
                <a:latin typeface="Calibri" panose="020F0502020204030204" pitchFamily="34" charset="0"/>
                <a:cs typeface="Calibri" panose="020F0502020204030204" pitchFamily="34" charset="0"/>
              </a:rPr>
              <a:t>The CDR is the percentage of US graduate students who default on their student loans.</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D46D988A-FF70-A442-A77B-E74D5931B38E}"/>
              </a:ext>
            </a:extLst>
          </p:cNvPr>
          <p:cNvSpPr>
            <a:spLocks noGrp="1"/>
          </p:cNvSpPr>
          <p:nvPr>
            <p:ph type="dt" sz="half" idx="10"/>
          </p:nvPr>
        </p:nvSpPr>
        <p:spPr/>
        <p:txBody>
          <a:bodyPr/>
          <a:lstStyle/>
          <a:p>
            <a:fld id="{ED326A78-6732-8345-984D-E9043A7AD045}" type="datetime1">
              <a:rPr lang="en-US" smtClean="0"/>
              <a:t>2/29/20</a:t>
            </a:fld>
            <a:endParaRPr lang="en-US"/>
          </a:p>
        </p:txBody>
      </p:sp>
      <p:sp>
        <p:nvSpPr>
          <p:cNvPr id="4" name="Slide Number Placeholder 3">
            <a:extLst>
              <a:ext uri="{FF2B5EF4-FFF2-40B4-BE49-F238E27FC236}">
                <a16:creationId xmlns:a16="http://schemas.microsoft.com/office/drawing/2014/main" id="{AB3E2A6F-B996-9141-9AB7-38633A0C8460}"/>
              </a:ext>
            </a:extLst>
          </p:cNvPr>
          <p:cNvSpPr>
            <a:spLocks noGrp="1"/>
          </p:cNvSpPr>
          <p:nvPr>
            <p:ph type="sldNum" sz="quarter" idx="12"/>
          </p:nvPr>
        </p:nvSpPr>
        <p:spPr>
          <a:xfrm>
            <a:off x="8610600" y="6356350"/>
            <a:ext cx="2743200" cy="365125"/>
          </a:xfrm>
        </p:spPr>
        <p:txBody>
          <a:bodyPr/>
          <a:lstStyle/>
          <a:p>
            <a:fld id="{84A3232F-3105-4486-9284-B648C26D6860}" type="slidenum">
              <a:rPr lang="en-US" smtClean="0"/>
              <a:t>2</a:t>
            </a:fld>
            <a:endParaRPr lang="en-US"/>
          </a:p>
        </p:txBody>
      </p:sp>
      <p:sp>
        <p:nvSpPr>
          <p:cNvPr id="27" name="TextBox 26">
            <a:extLst>
              <a:ext uri="{FF2B5EF4-FFF2-40B4-BE49-F238E27FC236}">
                <a16:creationId xmlns:a16="http://schemas.microsoft.com/office/drawing/2014/main" id="{CB2B6A74-56AB-4B71-8C30-2DDC1BE365E3}"/>
              </a:ext>
            </a:extLst>
          </p:cNvPr>
          <p:cNvSpPr txBox="1"/>
          <p:nvPr/>
        </p:nvSpPr>
        <p:spPr>
          <a:xfrm>
            <a:off x="3191934" y="4565186"/>
            <a:ext cx="1432491" cy="307777"/>
          </a:xfrm>
          <a:prstGeom prst="rect">
            <a:avLst/>
          </a:prstGeom>
          <a:solidFill>
            <a:schemeClr val="bg1"/>
          </a:solidFill>
        </p:spPr>
        <p:txBody>
          <a:bodyPr wrap="square" rtlCol="0">
            <a:spAutoFit/>
          </a:bodyPr>
          <a:lstStyle/>
          <a:p>
            <a:r>
              <a:rPr lang="en-US" sz="1400" dirty="0">
                <a:latin typeface="Calibri" panose="020F0502020204030204" pitchFamily="34" charset="0"/>
                <a:cs typeface="Calibri" panose="020F0502020204030204" pitchFamily="34" charset="0"/>
              </a:rPr>
              <a:t>Private Institute</a:t>
            </a:r>
          </a:p>
        </p:txBody>
      </p:sp>
      <p:sp>
        <p:nvSpPr>
          <p:cNvPr id="28" name="TextBox 27">
            <a:extLst>
              <a:ext uri="{FF2B5EF4-FFF2-40B4-BE49-F238E27FC236}">
                <a16:creationId xmlns:a16="http://schemas.microsoft.com/office/drawing/2014/main" id="{70391BC4-FAC5-4CF0-9826-45C1848BEF54}"/>
              </a:ext>
            </a:extLst>
          </p:cNvPr>
          <p:cNvSpPr txBox="1"/>
          <p:nvPr/>
        </p:nvSpPr>
        <p:spPr>
          <a:xfrm>
            <a:off x="995685" y="3791166"/>
            <a:ext cx="1375040" cy="307777"/>
          </a:xfrm>
          <a:prstGeom prst="rect">
            <a:avLst/>
          </a:prstGeom>
          <a:solidFill>
            <a:schemeClr val="bg1"/>
          </a:solidFill>
        </p:spPr>
        <p:txBody>
          <a:bodyPr wrap="square" rtlCol="0">
            <a:spAutoFit/>
          </a:bodyPr>
          <a:lstStyle/>
          <a:p>
            <a:r>
              <a:rPr lang="en-US" sz="1400" dirty="0">
                <a:latin typeface="Calibri" panose="020F0502020204030204" pitchFamily="34" charset="0"/>
                <a:cs typeface="Calibri" panose="020F0502020204030204" pitchFamily="34" charset="0"/>
              </a:rPr>
              <a:t>Public Institute</a:t>
            </a:r>
          </a:p>
        </p:txBody>
      </p:sp>
      <p:sp>
        <p:nvSpPr>
          <p:cNvPr id="37" name="TextBox 36">
            <a:extLst>
              <a:ext uri="{FF2B5EF4-FFF2-40B4-BE49-F238E27FC236}">
                <a16:creationId xmlns:a16="http://schemas.microsoft.com/office/drawing/2014/main" id="{FFA90F88-F33C-4A40-B287-04E9A8C8D656}"/>
              </a:ext>
            </a:extLst>
          </p:cNvPr>
          <p:cNvSpPr txBox="1"/>
          <p:nvPr/>
        </p:nvSpPr>
        <p:spPr>
          <a:xfrm>
            <a:off x="865062" y="5653565"/>
            <a:ext cx="1681208" cy="307777"/>
          </a:xfrm>
          <a:prstGeom prst="rect">
            <a:avLst/>
          </a:prstGeom>
          <a:solidFill>
            <a:schemeClr val="bg1"/>
          </a:solidFill>
        </p:spPr>
        <p:txBody>
          <a:bodyPr wrap="square" rtlCol="0">
            <a:spAutoFit/>
          </a:bodyPr>
          <a:lstStyle/>
          <a:p>
            <a:r>
              <a:rPr lang="en-US" sz="1400" dirty="0">
                <a:latin typeface="Calibri" panose="020F0502020204030204" pitchFamily="34" charset="0"/>
                <a:cs typeface="Calibri" panose="020F0502020204030204" pitchFamily="34" charset="0"/>
              </a:rPr>
              <a:t>Proprietary Institute</a:t>
            </a:r>
          </a:p>
        </p:txBody>
      </p:sp>
      <p:cxnSp>
        <p:nvCxnSpPr>
          <p:cNvPr id="46" name="Straight Connector 45">
            <a:extLst>
              <a:ext uri="{FF2B5EF4-FFF2-40B4-BE49-F238E27FC236}">
                <a16:creationId xmlns:a16="http://schemas.microsoft.com/office/drawing/2014/main" id="{AA6029E0-4BB6-49BD-9ADE-9CE171FD61AB}"/>
              </a:ext>
            </a:extLst>
          </p:cNvPr>
          <p:cNvCxnSpPr>
            <a:cxnSpLocks/>
          </p:cNvCxnSpPr>
          <p:nvPr/>
        </p:nvCxnSpPr>
        <p:spPr>
          <a:xfrm>
            <a:off x="6254522" y="432027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45DCE57-5CC5-4F14-A440-06FCE0F1DB8A}"/>
              </a:ext>
            </a:extLst>
          </p:cNvPr>
          <p:cNvCxnSpPr>
            <a:cxnSpLocks/>
          </p:cNvCxnSpPr>
          <p:nvPr/>
        </p:nvCxnSpPr>
        <p:spPr>
          <a:xfrm>
            <a:off x="9534980" y="537103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2BD6068-D30A-4B7E-9700-BFA81963A547}"/>
              </a:ext>
            </a:extLst>
          </p:cNvPr>
          <p:cNvCxnSpPr>
            <a:cxnSpLocks/>
          </p:cNvCxnSpPr>
          <p:nvPr/>
        </p:nvCxnSpPr>
        <p:spPr>
          <a:xfrm>
            <a:off x="4205121" y="4733009"/>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Rectangle 113">
                <a:extLst>
                  <a:ext uri="{FF2B5EF4-FFF2-40B4-BE49-F238E27FC236}">
                    <a16:creationId xmlns:a16="http://schemas.microsoft.com/office/drawing/2014/main" id="{76B73914-D4BC-4537-92CA-14F679B87CEE}"/>
                  </a:ext>
                </a:extLst>
              </p:cNvPr>
              <p:cNvSpPr/>
              <p:nvPr/>
            </p:nvSpPr>
            <p:spPr>
              <a:xfrm>
                <a:off x="847935" y="1673991"/>
                <a:ext cx="10657427" cy="605037"/>
              </a:xfrm>
              <a:prstGeom prst="rect">
                <a:avLst/>
              </a:prstGeom>
              <a:solidFill>
                <a:srgbClr val="F0F4FA"/>
              </a:solidFill>
              <a:ln w="19050">
                <a:solidFill>
                  <a:srgbClr val="336699"/>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b="0" i="1" smtClean="0">
                          <a:effectLst/>
                          <a:latin typeface="Cambria Math" panose="02040503050406030204" pitchFamily="18" charset="0"/>
                          <a:cs typeface="Calibri" panose="020F0502020204030204" pitchFamily="34" charset="0"/>
                        </a:rPr>
                        <m:t>𝐶𝐷𝑅</m:t>
                      </m:r>
                      <m:r>
                        <a:rPr lang="en-US" sz="1600" b="0" i="1" smtClean="0">
                          <a:effectLst/>
                          <a:latin typeface="Cambria Math" panose="02040503050406030204" pitchFamily="18" charset="0"/>
                          <a:cs typeface="Calibri" panose="020F0502020204030204" pitchFamily="34" charset="0"/>
                        </a:rPr>
                        <m:t>= </m:t>
                      </m:r>
                      <m:f>
                        <m:fPr>
                          <m:ctrlPr>
                            <a:rPr lang="en-US" sz="1600" i="1">
                              <a:effectLst/>
                              <a:latin typeface="Cambria Math" panose="02040503050406030204" pitchFamily="18" charset="0"/>
                              <a:cs typeface="Calibri" panose="020F0502020204030204" pitchFamily="34" charset="0"/>
                            </a:rPr>
                          </m:ctrlPr>
                        </m:fPr>
                        <m:num>
                          <m:r>
                            <a:rPr lang="en-US" sz="1600" b="0" i="1">
                              <a:effectLst/>
                              <a:latin typeface="Cambria Math" panose="02040503050406030204" pitchFamily="18" charset="0"/>
                              <a:cs typeface="Calibri" panose="020F0502020204030204" pitchFamily="34" charset="0"/>
                            </a:rPr>
                            <m:t>(</m:t>
                          </m:r>
                          <m:r>
                            <a:rPr lang="en-US" sz="1600" b="0" i="1">
                              <a:effectLst/>
                              <a:latin typeface="Cambria Math" panose="02040503050406030204" pitchFamily="18" charset="0"/>
                              <a:cs typeface="Calibri" panose="020F0502020204030204" pitchFamily="34" charset="0"/>
                            </a:rPr>
                            <m:t>𝑆𝑡𝑎𝑓𝑓𝑜𝑟𝑑</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𝑆𝑢𝑏𝑠𝑖𝑑𝑖𝑧𝑒𝑑</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𝑈𝑛𝑠𝑢𝑏𝑠𝑖𝑑𝑖𝑧𝑒𝑑</m:t>
                          </m:r>
                          <m:r>
                            <a:rPr lang="en-US" sz="1600" b="0" i="1">
                              <a:effectLst/>
                              <a:latin typeface="Cambria Math" panose="02040503050406030204" pitchFamily="18" charset="0"/>
                              <a:cs typeface="Calibri" panose="020F0502020204030204" pitchFamily="34" charset="0"/>
                            </a:rPr>
                            <m:t>) </m:t>
                          </m:r>
                          <m:r>
                            <a:rPr lang="en-US" sz="1600" b="0" i="1" smtClean="0">
                              <a:effectLst/>
                              <a:latin typeface="Cambria Math" panose="02040503050406030204" pitchFamily="18" charset="0"/>
                              <a:cs typeface="Calibri" panose="020F0502020204030204" pitchFamily="34" charset="0"/>
                            </a:rPr>
                            <m:t>𝐿𝑜𝑎𝑛</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𝐸𝑛𝑡𝑒𝑟</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𝑅𝑒𝑝𝑎𝑦𝑚𝑒𝑛𝑡</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𝐼𝑛</m:t>
                          </m:r>
                          <m:r>
                            <a:rPr lang="en-US" sz="1600" b="0" i="1">
                              <a:effectLst/>
                              <a:latin typeface="Cambria Math" panose="02040503050406030204" pitchFamily="18" charset="0"/>
                              <a:cs typeface="Calibri" panose="020F0502020204030204" pitchFamily="34" charset="0"/>
                            </a:rPr>
                            <m:t> 3</m:t>
                          </m:r>
                          <m:r>
                            <a:rPr lang="en-US" sz="1600" b="0" i="1">
                              <a:effectLst/>
                              <a:latin typeface="Cambria Math" panose="02040503050406030204" pitchFamily="18" charset="0"/>
                              <a:cs typeface="Calibri" panose="020F0502020204030204" pitchFamily="34" charset="0"/>
                            </a:rPr>
                            <m:t>𝑐𝑦</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𝐷𝑒𝑓𝑎𝑢𝑙𝑡𝑒𝑑</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𝐼𝑛</m:t>
                          </m:r>
                          <m:r>
                            <a:rPr lang="en-US" sz="1600" b="0" i="1">
                              <a:effectLst/>
                              <a:latin typeface="Cambria Math" panose="02040503050406030204" pitchFamily="18" charset="0"/>
                              <a:cs typeface="Calibri" panose="020F0502020204030204" pitchFamily="34" charset="0"/>
                            </a:rPr>
                            <m:t> 3</m:t>
                          </m:r>
                          <m:r>
                            <a:rPr lang="en-US" sz="1600" b="0" i="1">
                              <a:effectLst/>
                              <a:latin typeface="Cambria Math" panose="02040503050406030204" pitchFamily="18" charset="0"/>
                              <a:cs typeface="Calibri" panose="020F0502020204030204" pitchFamily="34" charset="0"/>
                            </a:rPr>
                            <m:t>𝑐𝑦</m:t>
                          </m:r>
                        </m:num>
                        <m:den>
                          <m:r>
                            <a:rPr lang="en-US" sz="1600" b="0" i="1">
                              <a:effectLst/>
                              <a:latin typeface="Cambria Math" panose="02040503050406030204" pitchFamily="18" charset="0"/>
                              <a:cs typeface="Calibri" panose="020F0502020204030204" pitchFamily="34" charset="0"/>
                            </a:rPr>
                            <m:t>(</m:t>
                          </m:r>
                          <m:r>
                            <a:rPr lang="en-US" sz="1600" b="0" i="1">
                              <a:effectLst/>
                              <a:latin typeface="Cambria Math" panose="02040503050406030204" pitchFamily="18" charset="0"/>
                              <a:cs typeface="Calibri" panose="020F0502020204030204" pitchFamily="34" charset="0"/>
                            </a:rPr>
                            <m:t>𝑆𝑡𝑎𝑓𝑓𝑜𝑟𝑑</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𝑆𝑢𝑏𝑠𝑖𝑑𝑖𝑧𝑒𝑑</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𝑈𝑛𝑠𝑢𝑏𝑠𝑖𝑑𝑖𝑧𝑒𝑑</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𝐿𝑜𝑎𝑛</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𝐸𝑛𝑡𝑒𝑟</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𝑅𝑒𝑝𝑎𝑦𝑚𝑒𝑛𝑡</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𝐼𝑛</m:t>
                          </m:r>
                          <m:r>
                            <a:rPr lang="en-US" sz="1600" b="0" i="1">
                              <a:effectLst/>
                              <a:latin typeface="Cambria Math" panose="02040503050406030204" pitchFamily="18" charset="0"/>
                              <a:cs typeface="Calibri" panose="020F0502020204030204" pitchFamily="34" charset="0"/>
                            </a:rPr>
                            <m:t> 3</m:t>
                          </m:r>
                          <m:r>
                            <a:rPr lang="en-US" sz="1600" b="0" i="1">
                              <a:effectLst/>
                              <a:latin typeface="Cambria Math" panose="02040503050406030204" pitchFamily="18" charset="0"/>
                              <a:cs typeface="Calibri" panose="020F0502020204030204" pitchFamily="34" charset="0"/>
                            </a:rPr>
                            <m:t>𝑐𝑦</m:t>
                          </m:r>
                          <m:r>
                            <a:rPr lang="en-US" sz="1600" b="0" i="1">
                              <a:effectLst/>
                              <a:latin typeface="Cambria Math" panose="02040503050406030204" pitchFamily="18" charset="0"/>
                              <a:cs typeface="Calibri" panose="020F0502020204030204" pitchFamily="34" charset="0"/>
                            </a:rPr>
                            <m:t> </m:t>
                          </m:r>
                        </m:den>
                      </m:f>
                    </m:oMath>
                  </m:oMathPara>
                </a14:m>
                <a:endParaRPr lang="en-US" dirty="0">
                  <a:effectLst/>
                  <a:latin typeface="Calibri" panose="020F0502020204030204" pitchFamily="34" charset="0"/>
                  <a:cs typeface="Calibri" panose="020F0502020204030204" pitchFamily="34" charset="0"/>
                </a:endParaRPr>
              </a:p>
            </p:txBody>
          </p:sp>
        </mc:Choice>
        <mc:Fallback xmlns="">
          <p:sp>
            <p:nvSpPr>
              <p:cNvPr id="114" name="Rectangle 113">
                <a:extLst>
                  <a:ext uri="{FF2B5EF4-FFF2-40B4-BE49-F238E27FC236}">
                    <a16:creationId xmlns:a16="http://schemas.microsoft.com/office/drawing/2014/main" id="{76B73914-D4BC-4537-92CA-14F679B87CEE}"/>
                  </a:ext>
                </a:extLst>
              </p:cNvPr>
              <p:cNvSpPr>
                <a:spLocks noRot="1" noChangeAspect="1" noMove="1" noResize="1" noEditPoints="1" noAdjustHandles="1" noChangeArrowheads="1" noChangeShapeType="1" noTextEdit="1"/>
              </p:cNvSpPr>
              <p:nvPr/>
            </p:nvSpPr>
            <p:spPr>
              <a:xfrm>
                <a:off x="847935" y="1673991"/>
                <a:ext cx="10657427" cy="605037"/>
              </a:xfrm>
              <a:prstGeom prst="rect">
                <a:avLst/>
              </a:prstGeom>
              <a:blipFill>
                <a:blip r:embed="rId4"/>
                <a:stretch>
                  <a:fillRect/>
                </a:stretch>
              </a:blipFill>
              <a:ln w="19050">
                <a:solidFill>
                  <a:srgbClr val="336699"/>
                </a:solidFill>
              </a:ln>
            </p:spPr>
            <p:txBody>
              <a:bodyPr/>
              <a:lstStyle/>
              <a:p>
                <a:r>
                  <a:rPr lang="en-US">
                    <a:noFill/>
                  </a:rPr>
                  <a:t> </a:t>
                </a:r>
              </a:p>
            </p:txBody>
          </p:sp>
        </mc:Fallback>
      </mc:AlternateContent>
      <p:pic>
        <p:nvPicPr>
          <p:cNvPr id="16" name="Picture 15">
            <a:extLst>
              <a:ext uri="{FF2B5EF4-FFF2-40B4-BE49-F238E27FC236}">
                <a16:creationId xmlns:a16="http://schemas.microsoft.com/office/drawing/2014/main" id="{99547E4C-DFE6-42DA-A2B7-18B7846F11AB}"/>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7452" y="4546231"/>
            <a:ext cx="1143000" cy="1143000"/>
          </a:xfrm>
          <a:prstGeom prst="rect">
            <a:avLst/>
          </a:prstGeom>
        </p:spPr>
      </p:pic>
      <p:pic>
        <p:nvPicPr>
          <p:cNvPr id="52" name="Picture 51">
            <a:extLst>
              <a:ext uri="{FF2B5EF4-FFF2-40B4-BE49-F238E27FC236}">
                <a16:creationId xmlns:a16="http://schemas.microsoft.com/office/drawing/2014/main" id="{732F583D-9720-43DC-8DE0-2D358FA6D386}"/>
              </a:ext>
            </a:extLst>
          </p:cNvPr>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248508" y="3429000"/>
            <a:ext cx="1143000" cy="1143000"/>
          </a:xfrm>
          <a:prstGeom prst="rect">
            <a:avLst/>
          </a:prstGeom>
        </p:spPr>
      </p:pic>
      <p:pic>
        <p:nvPicPr>
          <p:cNvPr id="53" name="Picture 52">
            <a:extLst>
              <a:ext uri="{FF2B5EF4-FFF2-40B4-BE49-F238E27FC236}">
                <a16:creationId xmlns:a16="http://schemas.microsoft.com/office/drawing/2014/main" id="{9B50DF8F-4860-4650-8410-50554D32E040}"/>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59383" y="2690731"/>
            <a:ext cx="1142917" cy="1142917"/>
          </a:xfrm>
          <a:prstGeom prst="rect">
            <a:avLst/>
          </a:prstGeom>
        </p:spPr>
      </p:pic>
      <p:pic>
        <p:nvPicPr>
          <p:cNvPr id="18" name="Picture 17">
            <a:extLst>
              <a:ext uri="{FF2B5EF4-FFF2-40B4-BE49-F238E27FC236}">
                <a16:creationId xmlns:a16="http://schemas.microsoft.com/office/drawing/2014/main" id="{A28AEBFF-2FCB-4DB8-9C3E-938426B8CA36}"/>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002466" y="2639646"/>
            <a:ext cx="380980" cy="637980"/>
          </a:xfrm>
          <a:prstGeom prst="rect">
            <a:avLst/>
          </a:prstGeom>
        </p:spPr>
      </p:pic>
      <p:sp>
        <p:nvSpPr>
          <p:cNvPr id="75" name="Freeform: Shape 74">
            <a:extLst>
              <a:ext uri="{FF2B5EF4-FFF2-40B4-BE49-F238E27FC236}">
                <a16:creationId xmlns:a16="http://schemas.microsoft.com/office/drawing/2014/main" id="{8F7B4B51-ADAF-4046-BA1C-A97D7756AAFF}"/>
              </a:ext>
            </a:extLst>
          </p:cNvPr>
          <p:cNvSpPr/>
          <p:nvPr/>
        </p:nvSpPr>
        <p:spPr>
          <a:xfrm rot="21027268">
            <a:off x="9142015" y="2591420"/>
            <a:ext cx="184933" cy="73322"/>
          </a:xfrm>
          <a:custGeom>
            <a:avLst/>
            <a:gdLst>
              <a:gd name="connsiteX0" fmla="*/ 415290 w 830579"/>
              <a:gd name="connsiteY0" fmla="*/ 294323 h 361950"/>
              <a:gd name="connsiteX1" fmla="*/ 830580 w 830579"/>
              <a:gd name="connsiteY1" fmla="*/ 148590 h 361950"/>
              <a:gd name="connsiteX2" fmla="*/ 415290 w 830579"/>
              <a:gd name="connsiteY2" fmla="*/ 0 h 361950"/>
              <a:gd name="connsiteX3" fmla="*/ 0 w 830579"/>
              <a:gd name="connsiteY3" fmla="*/ 148590 h 361950"/>
              <a:gd name="connsiteX4" fmla="*/ 53340 w 830579"/>
              <a:gd name="connsiteY4" fmla="*/ 167640 h 361950"/>
              <a:gd name="connsiteX5" fmla="*/ 53340 w 830579"/>
              <a:gd name="connsiteY5" fmla="*/ 342900 h 361950"/>
              <a:gd name="connsiteX6" fmla="*/ 72390 w 830579"/>
              <a:gd name="connsiteY6" fmla="*/ 361950 h 361950"/>
              <a:gd name="connsiteX7" fmla="*/ 91440 w 830579"/>
              <a:gd name="connsiteY7" fmla="*/ 342900 h 361950"/>
              <a:gd name="connsiteX8" fmla="*/ 91440 w 830579"/>
              <a:gd name="connsiteY8" fmla="*/ 180975 h 361950"/>
              <a:gd name="connsiteX9" fmla="*/ 415290 w 830579"/>
              <a:gd name="connsiteY9" fmla="*/ 29432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0579" h="361950">
                <a:moveTo>
                  <a:pt x="415290" y="294323"/>
                </a:moveTo>
                <a:lnTo>
                  <a:pt x="830580" y="148590"/>
                </a:lnTo>
                <a:lnTo>
                  <a:pt x="415290" y="0"/>
                </a:lnTo>
                <a:lnTo>
                  <a:pt x="0" y="148590"/>
                </a:lnTo>
                <a:lnTo>
                  <a:pt x="53340" y="167640"/>
                </a:lnTo>
                <a:lnTo>
                  <a:pt x="53340" y="342900"/>
                </a:lnTo>
                <a:cubicBezTo>
                  <a:pt x="53340" y="353378"/>
                  <a:pt x="61912" y="361950"/>
                  <a:pt x="72390" y="361950"/>
                </a:cubicBezTo>
                <a:cubicBezTo>
                  <a:pt x="82868" y="361950"/>
                  <a:pt x="91440" y="353378"/>
                  <a:pt x="91440" y="342900"/>
                </a:cubicBezTo>
                <a:lnTo>
                  <a:pt x="91440" y="180975"/>
                </a:lnTo>
                <a:lnTo>
                  <a:pt x="415290" y="294323"/>
                </a:lnTo>
                <a:close/>
              </a:path>
            </a:pathLst>
          </a:custGeom>
          <a:solidFill>
            <a:srgbClr val="CADBBE"/>
          </a:solidFill>
          <a:ln>
            <a:solidFill>
              <a:srgbClr val="659A40"/>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a:p>
        </p:txBody>
      </p:sp>
      <p:pic>
        <p:nvPicPr>
          <p:cNvPr id="126" name="Picture 125">
            <a:extLst>
              <a:ext uri="{FF2B5EF4-FFF2-40B4-BE49-F238E27FC236}">
                <a16:creationId xmlns:a16="http://schemas.microsoft.com/office/drawing/2014/main" id="{A6BBBB56-8AE4-4BAF-B344-ECD4EABEFB11}"/>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154866" y="2792046"/>
            <a:ext cx="380980" cy="637980"/>
          </a:xfrm>
          <a:prstGeom prst="rect">
            <a:avLst/>
          </a:prstGeom>
        </p:spPr>
      </p:pic>
      <p:pic>
        <p:nvPicPr>
          <p:cNvPr id="129" name="Picture 128">
            <a:extLst>
              <a:ext uri="{FF2B5EF4-FFF2-40B4-BE49-F238E27FC236}">
                <a16:creationId xmlns:a16="http://schemas.microsoft.com/office/drawing/2014/main" id="{BCBEE79F-E5B0-4923-AD6C-502BC9FC8159}"/>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307266" y="2944446"/>
            <a:ext cx="380980" cy="637980"/>
          </a:xfrm>
          <a:prstGeom prst="rect">
            <a:avLst/>
          </a:prstGeom>
        </p:spPr>
      </p:pic>
      <p:sp>
        <p:nvSpPr>
          <p:cNvPr id="130" name="Freeform: Shape 129">
            <a:extLst>
              <a:ext uri="{FF2B5EF4-FFF2-40B4-BE49-F238E27FC236}">
                <a16:creationId xmlns:a16="http://schemas.microsoft.com/office/drawing/2014/main" id="{97D107BC-FCB6-40BC-9C95-B0D122BAF3FD}"/>
              </a:ext>
            </a:extLst>
          </p:cNvPr>
          <p:cNvSpPr/>
          <p:nvPr/>
        </p:nvSpPr>
        <p:spPr>
          <a:xfrm rot="21027268">
            <a:off x="9446815" y="2896220"/>
            <a:ext cx="184933" cy="73322"/>
          </a:xfrm>
          <a:custGeom>
            <a:avLst/>
            <a:gdLst>
              <a:gd name="connsiteX0" fmla="*/ 415290 w 830579"/>
              <a:gd name="connsiteY0" fmla="*/ 294323 h 361950"/>
              <a:gd name="connsiteX1" fmla="*/ 830580 w 830579"/>
              <a:gd name="connsiteY1" fmla="*/ 148590 h 361950"/>
              <a:gd name="connsiteX2" fmla="*/ 415290 w 830579"/>
              <a:gd name="connsiteY2" fmla="*/ 0 h 361950"/>
              <a:gd name="connsiteX3" fmla="*/ 0 w 830579"/>
              <a:gd name="connsiteY3" fmla="*/ 148590 h 361950"/>
              <a:gd name="connsiteX4" fmla="*/ 53340 w 830579"/>
              <a:gd name="connsiteY4" fmla="*/ 167640 h 361950"/>
              <a:gd name="connsiteX5" fmla="*/ 53340 w 830579"/>
              <a:gd name="connsiteY5" fmla="*/ 342900 h 361950"/>
              <a:gd name="connsiteX6" fmla="*/ 72390 w 830579"/>
              <a:gd name="connsiteY6" fmla="*/ 361950 h 361950"/>
              <a:gd name="connsiteX7" fmla="*/ 91440 w 830579"/>
              <a:gd name="connsiteY7" fmla="*/ 342900 h 361950"/>
              <a:gd name="connsiteX8" fmla="*/ 91440 w 830579"/>
              <a:gd name="connsiteY8" fmla="*/ 180975 h 361950"/>
              <a:gd name="connsiteX9" fmla="*/ 415290 w 830579"/>
              <a:gd name="connsiteY9" fmla="*/ 29432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0579" h="361950">
                <a:moveTo>
                  <a:pt x="415290" y="294323"/>
                </a:moveTo>
                <a:lnTo>
                  <a:pt x="830580" y="148590"/>
                </a:lnTo>
                <a:lnTo>
                  <a:pt x="415290" y="0"/>
                </a:lnTo>
                <a:lnTo>
                  <a:pt x="0" y="148590"/>
                </a:lnTo>
                <a:lnTo>
                  <a:pt x="53340" y="167640"/>
                </a:lnTo>
                <a:lnTo>
                  <a:pt x="53340" y="342900"/>
                </a:lnTo>
                <a:cubicBezTo>
                  <a:pt x="53340" y="353378"/>
                  <a:pt x="61912" y="361950"/>
                  <a:pt x="72390" y="361950"/>
                </a:cubicBezTo>
                <a:cubicBezTo>
                  <a:pt x="82868" y="361950"/>
                  <a:pt x="91440" y="353378"/>
                  <a:pt x="91440" y="342900"/>
                </a:cubicBezTo>
                <a:lnTo>
                  <a:pt x="91440" y="180975"/>
                </a:lnTo>
                <a:lnTo>
                  <a:pt x="415290" y="294323"/>
                </a:lnTo>
                <a:close/>
              </a:path>
            </a:pathLst>
          </a:custGeom>
          <a:solidFill>
            <a:srgbClr val="CADBBE"/>
          </a:solidFill>
          <a:ln>
            <a:solidFill>
              <a:srgbClr val="659A40"/>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a:p>
        </p:txBody>
      </p:sp>
      <p:pic>
        <p:nvPicPr>
          <p:cNvPr id="131" name="Picture 130">
            <a:extLst>
              <a:ext uri="{FF2B5EF4-FFF2-40B4-BE49-F238E27FC236}">
                <a16:creationId xmlns:a16="http://schemas.microsoft.com/office/drawing/2014/main" id="{5397D3DF-D5C6-484F-9DC2-267FD01DA28C}"/>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459666" y="3096846"/>
            <a:ext cx="380980" cy="637980"/>
          </a:xfrm>
          <a:prstGeom prst="rect">
            <a:avLst/>
          </a:prstGeom>
        </p:spPr>
      </p:pic>
      <p:pic>
        <p:nvPicPr>
          <p:cNvPr id="133" name="Picture 132">
            <a:extLst>
              <a:ext uri="{FF2B5EF4-FFF2-40B4-BE49-F238E27FC236}">
                <a16:creationId xmlns:a16="http://schemas.microsoft.com/office/drawing/2014/main" id="{C9ED0733-B893-47E4-912C-06288E107F57}"/>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612066" y="3249246"/>
            <a:ext cx="380980" cy="637980"/>
          </a:xfrm>
          <a:prstGeom prst="rect">
            <a:avLst/>
          </a:prstGeom>
        </p:spPr>
      </p:pic>
      <p:sp>
        <p:nvSpPr>
          <p:cNvPr id="134" name="Freeform: Shape 133">
            <a:extLst>
              <a:ext uri="{FF2B5EF4-FFF2-40B4-BE49-F238E27FC236}">
                <a16:creationId xmlns:a16="http://schemas.microsoft.com/office/drawing/2014/main" id="{94465283-A89B-477A-A031-0D0B8F90C4C6}"/>
              </a:ext>
            </a:extLst>
          </p:cNvPr>
          <p:cNvSpPr/>
          <p:nvPr/>
        </p:nvSpPr>
        <p:spPr>
          <a:xfrm rot="21027268">
            <a:off x="9751615" y="3201020"/>
            <a:ext cx="184933" cy="73322"/>
          </a:xfrm>
          <a:custGeom>
            <a:avLst/>
            <a:gdLst>
              <a:gd name="connsiteX0" fmla="*/ 415290 w 830579"/>
              <a:gd name="connsiteY0" fmla="*/ 294323 h 361950"/>
              <a:gd name="connsiteX1" fmla="*/ 830580 w 830579"/>
              <a:gd name="connsiteY1" fmla="*/ 148590 h 361950"/>
              <a:gd name="connsiteX2" fmla="*/ 415290 w 830579"/>
              <a:gd name="connsiteY2" fmla="*/ 0 h 361950"/>
              <a:gd name="connsiteX3" fmla="*/ 0 w 830579"/>
              <a:gd name="connsiteY3" fmla="*/ 148590 h 361950"/>
              <a:gd name="connsiteX4" fmla="*/ 53340 w 830579"/>
              <a:gd name="connsiteY4" fmla="*/ 167640 h 361950"/>
              <a:gd name="connsiteX5" fmla="*/ 53340 w 830579"/>
              <a:gd name="connsiteY5" fmla="*/ 342900 h 361950"/>
              <a:gd name="connsiteX6" fmla="*/ 72390 w 830579"/>
              <a:gd name="connsiteY6" fmla="*/ 361950 h 361950"/>
              <a:gd name="connsiteX7" fmla="*/ 91440 w 830579"/>
              <a:gd name="connsiteY7" fmla="*/ 342900 h 361950"/>
              <a:gd name="connsiteX8" fmla="*/ 91440 w 830579"/>
              <a:gd name="connsiteY8" fmla="*/ 180975 h 361950"/>
              <a:gd name="connsiteX9" fmla="*/ 415290 w 830579"/>
              <a:gd name="connsiteY9" fmla="*/ 29432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0579" h="361950">
                <a:moveTo>
                  <a:pt x="415290" y="294323"/>
                </a:moveTo>
                <a:lnTo>
                  <a:pt x="830580" y="148590"/>
                </a:lnTo>
                <a:lnTo>
                  <a:pt x="415290" y="0"/>
                </a:lnTo>
                <a:lnTo>
                  <a:pt x="0" y="148590"/>
                </a:lnTo>
                <a:lnTo>
                  <a:pt x="53340" y="167640"/>
                </a:lnTo>
                <a:lnTo>
                  <a:pt x="53340" y="342900"/>
                </a:lnTo>
                <a:cubicBezTo>
                  <a:pt x="53340" y="353378"/>
                  <a:pt x="61912" y="361950"/>
                  <a:pt x="72390" y="361950"/>
                </a:cubicBezTo>
                <a:cubicBezTo>
                  <a:pt x="82868" y="361950"/>
                  <a:pt x="91440" y="353378"/>
                  <a:pt x="91440" y="342900"/>
                </a:cubicBezTo>
                <a:lnTo>
                  <a:pt x="91440" y="180975"/>
                </a:lnTo>
                <a:lnTo>
                  <a:pt x="415290" y="294323"/>
                </a:lnTo>
                <a:close/>
              </a:path>
            </a:pathLst>
          </a:custGeom>
          <a:solidFill>
            <a:srgbClr val="CADBBE"/>
          </a:solidFill>
          <a:ln>
            <a:solidFill>
              <a:srgbClr val="659A40"/>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a:p>
        </p:txBody>
      </p:sp>
      <p:pic>
        <p:nvPicPr>
          <p:cNvPr id="135" name="Picture 134">
            <a:extLst>
              <a:ext uri="{FF2B5EF4-FFF2-40B4-BE49-F238E27FC236}">
                <a16:creationId xmlns:a16="http://schemas.microsoft.com/office/drawing/2014/main" id="{3B058652-FB6B-4C2A-8ECE-433D0007226F}"/>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764466" y="3401646"/>
            <a:ext cx="380980" cy="637980"/>
          </a:xfrm>
          <a:prstGeom prst="rect">
            <a:avLst/>
          </a:prstGeom>
        </p:spPr>
      </p:pic>
      <p:pic>
        <p:nvPicPr>
          <p:cNvPr id="137" name="Picture 136">
            <a:extLst>
              <a:ext uri="{FF2B5EF4-FFF2-40B4-BE49-F238E27FC236}">
                <a16:creationId xmlns:a16="http://schemas.microsoft.com/office/drawing/2014/main" id="{D1B2D1B9-8B20-4851-A34D-F3AE3D946D42}"/>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916866" y="3554046"/>
            <a:ext cx="380980" cy="637980"/>
          </a:xfrm>
          <a:prstGeom prst="rect">
            <a:avLst/>
          </a:prstGeom>
        </p:spPr>
      </p:pic>
      <p:sp>
        <p:nvSpPr>
          <p:cNvPr id="138" name="Freeform: Shape 137">
            <a:extLst>
              <a:ext uri="{FF2B5EF4-FFF2-40B4-BE49-F238E27FC236}">
                <a16:creationId xmlns:a16="http://schemas.microsoft.com/office/drawing/2014/main" id="{5CC5E287-C940-47FC-B54A-8BF0A67FC1BB}"/>
              </a:ext>
            </a:extLst>
          </p:cNvPr>
          <p:cNvSpPr/>
          <p:nvPr/>
        </p:nvSpPr>
        <p:spPr>
          <a:xfrm rot="21027268">
            <a:off x="10056415" y="3505820"/>
            <a:ext cx="184933" cy="73322"/>
          </a:xfrm>
          <a:custGeom>
            <a:avLst/>
            <a:gdLst>
              <a:gd name="connsiteX0" fmla="*/ 415290 w 830579"/>
              <a:gd name="connsiteY0" fmla="*/ 294323 h 361950"/>
              <a:gd name="connsiteX1" fmla="*/ 830580 w 830579"/>
              <a:gd name="connsiteY1" fmla="*/ 148590 h 361950"/>
              <a:gd name="connsiteX2" fmla="*/ 415290 w 830579"/>
              <a:gd name="connsiteY2" fmla="*/ 0 h 361950"/>
              <a:gd name="connsiteX3" fmla="*/ 0 w 830579"/>
              <a:gd name="connsiteY3" fmla="*/ 148590 h 361950"/>
              <a:gd name="connsiteX4" fmla="*/ 53340 w 830579"/>
              <a:gd name="connsiteY4" fmla="*/ 167640 h 361950"/>
              <a:gd name="connsiteX5" fmla="*/ 53340 w 830579"/>
              <a:gd name="connsiteY5" fmla="*/ 342900 h 361950"/>
              <a:gd name="connsiteX6" fmla="*/ 72390 w 830579"/>
              <a:gd name="connsiteY6" fmla="*/ 361950 h 361950"/>
              <a:gd name="connsiteX7" fmla="*/ 91440 w 830579"/>
              <a:gd name="connsiteY7" fmla="*/ 342900 h 361950"/>
              <a:gd name="connsiteX8" fmla="*/ 91440 w 830579"/>
              <a:gd name="connsiteY8" fmla="*/ 180975 h 361950"/>
              <a:gd name="connsiteX9" fmla="*/ 415290 w 830579"/>
              <a:gd name="connsiteY9" fmla="*/ 29432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0579" h="361950">
                <a:moveTo>
                  <a:pt x="415290" y="294323"/>
                </a:moveTo>
                <a:lnTo>
                  <a:pt x="830580" y="148590"/>
                </a:lnTo>
                <a:lnTo>
                  <a:pt x="415290" y="0"/>
                </a:lnTo>
                <a:lnTo>
                  <a:pt x="0" y="148590"/>
                </a:lnTo>
                <a:lnTo>
                  <a:pt x="53340" y="167640"/>
                </a:lnTo>
                <a:lnTo>
                  <a:pt x="53340" y="342900"/>
                </a:lnTo>
                <a:cubicBezTo>
                  <a:pt x="53340" y="353378"/>
                  <a:pt x="61912" y="361950"/>
                  <a:pt x="72390" y="361950"/>
                </a:cubicBezTo>
                <a:cubicBezTo>
                  <a:pt x="82868" y="361950"/>
                  <a:pt x="91440" y="353378"/>
                  <a:pt x="91440" y="342900"/>
                </a:cubicBezTo>
                <a:lnTo>
                  <a:pt x="91440" y="180975"/>
                </a:lnTo>
                <a:lnTo>
                  <a:pt x="415290" y="294323"/>
                </a:lnTo>
                <a:close/>
              </a:path>
            </a:pathLst>
          </a:custGeom>
          <a:solidFill>
            <a:srgbClr val="CADBBE"/>
          </a:solidFill>
          <a:ln>
            <a:solidFill>
              <a:srgbClr val="659A40"/>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a:p>
        </p:txBody>
      </p:sp>
      <p:pic>
        <p:nvPicPr>
          <p:cNvPr id="139" name="Picture 138">
            <a:extLst>
              <a:ext uri="{FF2B5EF4-FFF2-40B4-BE49-F238E27FC236}">
                <a16:creationId xmlns:a16="http://schemas.microsoft.com/office/drawing/2014/main" id="{F9A5C97F-1223-41D1-BAD4-DF5FCF298FB5}"/>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10069266" y="3706446"/>
            <a:ext cx="380980" cy="637980"/>
          </a:xfrm>
          <a:prstGeom prst="rect">
            <a:avLst/>
          </a:prstGeom>
        </p:spPr>
      </p:pic>
      <p:pic>
        <p:nvPicPr>
          <p:cNvPr id="141" name="Picture 140">
            <a:extLst>
              <a:ext uri="{FF2B5EF4-FFF2-40B4-BE49-F238E27FC236}">
                <a16:creationId xmlns:a16="http://schemas.microsoft.com/office/drawing/2014/main" id="{5E64CF7C-6CE2-41A4-A891-A44F988E0ACD}"/>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10221666" y="3858846"/>
            <a:ext cx="380980" cy="637980"/>
          </a:xfrm>
          <a:prstGeom prst="rect">
            <a:avLst/>
          </a:prstGeom>
        </p:spPr>
      </p:pic>
      <p:pic>
        <p:nvPicPr>
          <p:cNvPr id="143" name="Picture 142">
            <a:extLst>
              <a:ext uri="{FF2B5EF4-FFF2-40B4-BE49-F238E27FC236}">
                <a16:creationId xmlns:a16="http://schemas.microsoft.com/office/drawing/2014/main" id="{4C56F6BD-30A7-4F66-B351-C398469A7ABD}"/>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10374066" y="4011246"/>
            <a:ext cx="380980" cy="637980"/>
          </a:xfrm>
          <a:prstGeom prst="rect">
            <a:avLst/>
          </a:prstGeom>
        </p:spPr>
      </p:pic>
      <p:sp>
        <p:nvSpPr>
          <p:cNvPr id="144" name="Freeform: Shape 143">
            <a:extLst>
              <a:ext uri="{FF2B5EF4-FFF2-40B4-BE49-F238E27FC236}">
                <a16:creationId xmlns:a16="http://schemas.microsoft.com/office/drawing/2014/main" id="{BEDA5DCF-93BD-48E6-BA84-BFE30C244CED}"/>
              </a:ext>
            </a:extLst>
          </p:cNvPr>
          <p:cNvSpPr/>
          <p:nvPr/>
        </p:nvSpPr>
        <p:spPr>
          <a:xfrm rot="21027268">
            <a:off x="10513615" y="3963020"/>
            <a:ext cx="184933" cy="73322"/>
          </a:xfrm>
          <a:custGeom>
            <a:avLst/>
            <a:gdLst>
              <a:gd name="connsiteX0" fmla="*/ 415290 w 830579"/>
              <a:gd name="connsiteY0" fmla="*/ 294323 h 361950"/>
              <a:gd name="connsiteX1" fmla="*/ 830580 w 830579"/>
              <a:gd name="connsiteY1" fmla="*/ 148590 h 361950"/>
              <a:gd name="connsiteX2" fmla="*/ 415290 w 830579"/>
              <a:gd name="connsiteY2" fmla="*/ 0 h 361950"/>
              <a:gd name="connsiteX3" fmla="*/ 0 w 830579"/>
              <a:gd name="connsiteY3" fmla="*/ 148590 h 361950"/>
              <a:gd name="connsiteX4" fmla="*/ 53340 w 830579"/>
              <a:gd name="connsiteY4" fmla="*/ 167640 h 361950"/>
              <a:gd name="connsiteX5" fmla="*/ 53340 w 830579"/>
              <a:gd name="connsiteY5" fmla="*/ 342900 h 361950"/>
              <a:gd name="connsiteX6" fmla="*/ 72390 w 830579"/>
              <a:gd name="connsiteY6" fmla="*/ 361950 h 361950"/>
              <a:gd name="connsiteX7" fmla="*/ 91440 w 830579"/>
              <a:gd name="connsiteY7" fmla="*/ 342900 h 361950"/>
              <a:gd name="connsiteX8" fmla="*/ 91440 w 830579"/>
              <a:gd name="connsiteY8" fmla="*/ 180975 h 361950"/>
              <a:gd name="connsiteX9" fmla="*/ 415290 w 830579"/>
              <a:gd name="connsiteY9" fmla="*/ 29432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0579" h="361950">
                <a:moveTo>
                  <a:pt x="415290" y="294323"/>
                </a:moveTo>
                <a:lnTo>
                  <a:pt x="830580" y="148590"/>
                </a:lnTo>
                <a:lnTo>
                  <a:pt x="415290" y="0"/>
                </a:lnTo>
                <a:lnTo>
                  <a:pt x="0" y="148590"/>
                </a:lnTo>
                <a:lnTo>
                  <a:pt x="53340" y="167640"/>
                </a:lnTo>
                <a:lnTo>
                  <a:pt x="53340" y="342900"/>
                </a:lnTo>
                <a:cubicBezTo>
                  <a:pt x="53340" y="353378"/>
                  <a:pt x="61912" y="361950"/>
                  <a:pt x="72390" y="361950"/>
                </a:cubicBezTo>
                <a:cubicBezTo>
                  <a:pt x="82868" y="361950"/>
                  <a:pt x="91440" y="353378"/>
                  <a:pt x="91440" y="342900"/>
                </a:cubicBezTo>
                <a:lnTo>
                  <a:pt x="91440" y="180975"/>
                </a:lnTo>
                <a:lnTo>
                  <a:pt x="415290" y="294323"/>
                </a:lnTo>
                <a:close/>
              </a:path>
            </a:pathLst>
          </a:custGeom>
          <a:solidFill>
            <a:srgbClr val="CADBBE"/>
          </a:solidFill>
          <a:ln>
            <a:solidFill>
              <a:srgbClr val="659A40"/>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a:p>
        </p:txBody>
      </p:sp>
      <p:pic>
        <p:nvPicPr>
          <p:cNvPr id="145" name="Picture 144">
            <a:extLst>
              <a:ext uri="{FF2B5EF4-FFF2-40B4-BE49-F238E27FC236}">
                <a16:creationId xmlns:a16="http://schemas.microsoft.com/office/drawing/2014/main" id="{790E157B-0C86-4B92-986C-EB9EF59ED121}"/>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10526466" y="4163646"/>
            <a:ext cx="380980" cy="637980"/>
          </a:xfrm>
          <a:prstGeom prst="rect">
            <a:avLst/>
          </a:prstGeom>
        </p:spPr>
      </p:pic>
      <p:pic>
        <p:nvPicPr>
          <p:cNvPr id="150" name="Picture 149">
            <a:extLst>
              <a:ext uri="{FF2B5EF4-FFF2-40B4-BE49-F238E27FC236}">
                <a16:creationId xmlns:a16="http://schemas.microsoft.com/office/drawing/2014/main" id="{8AF94AC0-B841-47BF-88BC-9E087F7CC3D9}"/>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10678866" y="4316046"/>
            <a:ext cx="380980" cy="637980"/>
          </a:xfrm>
          <a:prstGeom prst="rect">
            <a:avLst/>
          </a:prstGeom>
        </p:spPr>
      </p:pic>
      <p:pic>
        <p:nvPicPr>
          <p:cNvPr id="151" name="Picture 150">
            <a:extLst>
              <a:ext uri="{FF2B5EF4-FFF2-40B4-BE49-F238E27FC236}">
                <a16:creationId xmlns:a16="http://schemas.microsoft.com/office/drawing/2014/main" id="{03D99D38-E5FB-4182-9E1B-0AB7944CCB71}"/>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10831266" y="4468446"/>
            <a:ext cx="380980" cy="637980"/>
          </a:xfrm>
          <a:prstGeom prst="rect">
            <a:avLst/>
          </a:prstGeom>
        </p:spPr>
      </p:pic>
      <p:sp>
        <p:nvSpPr>
          <p:cNvPr id="76" name="TextBox 75">
            <a:extLst>
              <a:ext uri="{FF2B5EF4-FFF2-40B4-BE49-F238E27FC236}">
                <a16:creationId xmlns:a16="http://schemas.microsoft.com/office/drawing/2014/main" id="{42D4F4DB-FE5A-460D-B5F9-07DA458DFCBD}"/>
              </a:ext>
            </a:extLst>
          </p:cNvPr>
          <p:cNvSpPr txBox="1"/>
          <p:nvPr/>
        </p:nvSpPr>
        <p:spPr>
          <a:xfrm>
            <a:off x="10582507" y="5153804"/>
            <a:ext cx="688009"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Cohort</a:t>
            </a:r>
          </a:p>
        </p:txBody>
      </p:sp>
      <p:pic>
        <p:nvPicPr>
          <p:cNvPr id="84" name="Picture 83">
            <a:extLst>
              <a:ext uri="{FF2B5EF4-FFF2-40B4-BE49-F238E27FC236}">
                <a16:creationId xmlns:a16="http://schemas.microsoft.com/office/drawing/2014/main" id="{760DFF52-9482-47E3-9F8D-72AEB2BE56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5632" y="4731726"/>
            <a:ext cx="309358" cy="309358"/>
          </a:xfrm>
          <a:prstGeom prst="rect">
            <a:avLst/>
          </a:prstGeom>
        </p:spPr>
      </p:pic>
      <p:sp>
        <p:nvSpPr>
          <p:cNvPr id="85" name="Flowchart: Connector 84">
            <a:extLst>
              <a:ext uri="{FF2B5EF4-FFF2-40B4-BE49-F238E27FC236}">
                <a16:creationId xmlns:a16="http://schemas.microsoft.com/office/drawing/2014/main" id="{5C015510-CBBF-4F60-BD6E-F6A3CBF8FE4C}"/>
              </a:ext>
            </a:extLst>
          </p:cNvPr>
          <p:cNvSpPr/>
          <p:nvPr/>
        </p:nvSpPr>
        <p:spPr>
          <a:xfrm>
            <a:off x="5733892" y="4937914"/>
            <a:ext cx="1118881" cy="966084"/>
          </a:xfrm>
          <a:prstGeom prst="flowChartConnector">
            <a:avLst/>
          </a:prstGeom>
          <a:solidFill>
            <a:schemeClr val="bg2"/>
          </a:solidFill>
          <a:ln w="19050">
            <a:solidFill>
              <a:schemeClr val="tx1">
                <a:lumMod val="65000"/>
                <a:lumOff val="3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Student Loan</a:t>
            </a:r>
          </a:p>
        </p:txBody>
      </p:sp>
      <p:cxnSp>
        <p:nvCxnSpPr>
          <p:cNvPr id="1043" name="Connector: Curved 1042">
            <a:extLst>
              <a:ext uri="{FF2B5EF4-FFF2-40B4-BE49-F238E27FC236}">
                <a16:creationId xmlns:a16="http://schemas.microsoft.com/office/drawing/2014/main" id="{2983D15A-BC65-48F6-B5F7-0A12275F4940}"/>
              </a:ext>
            </a:extLst>
          </p:cNvPr>
          <p:cNvCxnSpPr>
            <a:cxnSpLocks/>
            <a:stCxn id="85" idx="6"/>
            <a:endCxn id="151" idx="2"/>
          </p:cNvCxnSpPr>
          <p:nvPr/>
        </p:nvCxnSpPr>
        <p:spPr>
          <a:xfrm flipV="1">
            <a:off x="6852773" y="5106426"/>
            <a:ext cx="4168983" cy="3145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45" name="Connector: Curved 1044">
            <a:extLst>
              <a:ext uri="{FF2B5EF4-FFF2-40B4-BE49-F238E27FC236}">
                <a16:creationId xmlns:a16="http://schemas.microsoft.com/office/drawing/2014/main" id="{ADF051BB-BAA5-420E-BAEE-6D2D941C032D}"/>
              </a:ext>
            </a:extLst>
          </p:cNvPr>
          <p:cNvCxnSpPr>
            <a:cxnSpLocks/>
            <a:stCxn id="85" idx="6"/>
            <a:endCxn id="150" idx="2"/>
          </p:cNvCxnSpPr>
          <p:nvPr/>
        </p:nvCxnSpPr>
        <p:spPr>
          <a:xfrm flipV="1">
            <a:off x="6852773" y="4954026"/>
            <a:ext cx="4016583" cy="4669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47" name="Connector: Curved 1046">
            <a:extLst>
              <a:ext uri="{FF2B5EF4-FFF2-40B4-BE49-F238E27FC236}">
                <a16:creationId xmlns:a16="http://schemas.microsoft.com/office/drawing/2014/main" id="{45BC38D0-7A7F-46B3-BF16-ADCC7366D361}"/>
              </a:ext>
            </a:extLst>
          </p:cNvPr>
          <p:cNvCxnSpPr>
            <a:cxnSpLocks/>
            <a:stCxn id="85" idx="6"/>
            <a:endCxn id="145" idx="2"/>
          </p:cNvCxnSpPr>
          <p:nvPr/>
        </p:nvCxnSpPr>
        <p:spPr>
          <a:xfrm flipV="1">
            <a:off x="6852773" y="4801626"/>
            <a:ext cx="3864183" cy="6193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93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7" name="Straight Connector 1046">
            <a:extLst>
              <a:ext uri="{FF2B5EF4-FFF2-40B4-BE49-F238E27FC236}">
                <a16:creationId xmlns:a16="http://schemas.microsoft.com/office/drawing/2014/main" id="{F494005B-6373-42D5-BA35-D69CEA24B1E7}"/>
              </a:ext>
            </a:extLst>
          </p:cNvPr>
          <p:cNvCxnSpPr>
            <a:cxnSpLocks/>
            <a:stCxn id="140" idx="3"/>
          </p:cNvCxnSpPr>
          <p:nvPr/>
        </p:nvCxnSpPr>
        <p:spPr>
          <a:xfrm flipV="1">
            <a:off x="4570847" y="3647661"/>
            <a:ext cx="0" cy="2075979"/>
          </a:xfrm>
          <a:prstGeom prst="line">
            <a:avLst/>
          </a:prstGeom>
          <a:ln w="19050">
            <a:solidFill>
              <a:schemeClr val="tx2">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6C2467AD-3F80-42A8-90C7-BE1FEAE789CB}"/>
              </a:ext>
            </a:extLst>
          </p:cNvPr>
          <p:cNvCxnSpPr>
            <a:stCxn id="138" idx="3"/>
          </p:cNvCxnSpPr>
          <p:nvPr/>
        </p:nvCxnSpPr>
        <p:spPr>
          <a:xfrm flipV="1">
            <a:off x="3154115" y="1881963"/>
            <a:ext cx="0" cy="3841677"/>
          </a:xfrm>
          <a:prstGeom prst="line">
            <a:avLst/>
          </a:prstGeom>
          <a:ln w="19050">
            <a:solidFill>
              <a:schemeClr val="tx2">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4797E7D6-ADA1-4393-939B-72282669CD10}"/>
              </a:ext>
            </a:extLst>
          </p:cNvPr>
          <p:cNvCxnSpPr>
            <a:cxnSpLocks/>
            <a:stCxn id="141" idx="3"/>
          </p:cNvCxnSpPr>
          <p:nvPr/>
        </p:nvCxnSpPr>
        <p:spPr>
          <a:xfrm flipV="1">
            <a:off x="6005089" y="3647661"/>
            <a:ext cx="0" cy="2075979"/>
          </a:xfrm>
          <a:prstGeom prst="line">
            <a:avLst/>
          </a:prstGeom>
          <a:ln w="19050">
            <a:solidFill>
              <a:schemeClr val="tx2">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0" name="Arrow: Right 129">
            <a:extLst>
              <a:ext uri="{FF2B5EF4-FFF2-40B4-BE49-F238E27FC236}">
                <a16:creationId xmlns:a16="http://schemas.microsoft.com/office/drawing/2014/main" id="{9A4360BF-EBC5-4D29-B826-60F831397E5C}"/>
              </a:ext>
            </a:extLst>
          </p:cNvPr>
          <p:cNvSpPr/>
          <p:nvPr/>
        </p:nvSpPr>
        <p:spPr>
          <a:xfrm>
            <a:off x="1907098" y="2915152"/>
            <a:ext cx="2765574" cy="458304"/>
          </a:xfrm>
          <a:prstGeom prst="rightArrow">
            <a:avLst/>
          </a:prstGeom>
          <a:solidFill>
            <a:schemeClr val="bg1"/>
          </a:solidFill>
          <a:ln w="19050" cap="flat" cmpd="sng" algn="ctr">
            <a:solidFill>
              <a:schemeClr val="bg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039" name="Arrow: Right 1038">
            <a:extLst>
              <a:ext uri="{FF2B5EF4-FFF2-40B4-BE49-F238E27FC236}">
                <a16:creationId xmlns:a16="http://schemas.microsoft.com/office/drawing/2014/main" id="{2C5CD431-BABC-4F7D-9C1D-1C576AB8E826}"/>
              </a:ext>
            </a:extLst>
          </p:cNvPr>
          <p:cNvSpPr/>
          <p:nvPr/>
        </p:nvSpPr>
        <p:spPr>
          <a:xfrm>
            <a:off x="1907098" y="4845002"/>
            <a:ext cx="5616548" cy="458304"/>
          </a:xfrm>
          <a:prstGeom prst="rightArrow">
            <a:avLst/>
          </a:prstGeom>
          <a:noFill/>
          <a:ln w="19050" cap="flat" cmpd="sng" algn="ctr">
            <a:solidFill>
              <a:schemeClr val="bg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EB6020-08C6-9940-BE3F-0F77CAD89EB7}"/>
              </a:ext>
            </a:extLst>
          </p:cNvPr>
          <p:cNvSpPr>
            <a:spLocks noGrp="1"/>
          </p:cNvSpPr>
          <p:nvPr>
            <p:ph type="dt" sz="half" idx="10"/>
          </p:nvPr>
        </p:nvSpPr>
        <p:spPr/>
        <p:txBody>
          <a:bodyPr/>
          <a:lstStyle/>
          <a:p>
            <a:fld id="{76180D43-D14D-AD4D-9E98-F4AA1FC6CFB1}" type="datetime1">
              <a:rPr lang="en-US" smtClean="0"/>
              <a:t>2/29/20</a:t>
            </a:fld>
            <a:endParaRPr lang="en-US"/>
          </a:p>
        </p:txBody>
      </p:sp>
      <p:sp>
        <p:nvSpPr>
          <p:cNvPr id="4" name="Slide Number Placeholder 3">
            <a:extLst>
              <a:ext uri="{FF2B5EF4-FFF2-40B4-BE49-F238E27FC236}">
                <a16:creationId xmlns:a16="http://schemas.microsoft.com/office/drawing/2014/main" id="{3AD53D08-F4FF-C841-87DD-DEFD65CA84AD}"/>
              </a:ext>
            </a:extLst>
          </p:cNvPr>
          <p:cNvSpPr>
            <a:spLocks noGrp="1"/>
          </p:cNvSpPr>
          <p:nvPr>
            <p:ph type="sldNum" sz="quarter" idx="12"/>
          </p:nvPr>
        </p:nvSpPr>
        <p:spPr/>
        <p:txBody>
          <a:bodyPr/>
          <a:lstStyle/>
          <a:p>
            <a:fld id="{84A3232F-3105-4486-9284-B648C26D6860}" type="slidenum">
              <a:rPr lang="en-US" smtClean="0"/>
              <a:t>3</a:t>
            </a:fld>
            <a:endParaRPr lang="en-US"/>
          </a:p>
        </p:txBody>
      </p:sp>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2800" b="1" dirty="0">
                <a:latin typeface="Calibri" panose="020F0502020204030204" pitchFamily="34" charset="0"/>
                <a:cs typeface="Calibri" panose="020F0502020204030204" pitchFamily="34" charset="0"/>
              </a:rPr>
              <a:t>CDR is the criteria that determine whether an educational institute partakes in negligent actives. </a:t>
            </a:r>
          </a:p>
        </p:txBody>
      </p:sp>
      <p:sp>
        <p:nvSpPr>
          <p:cNvPr id="1031" name="Rectangle 1030">
            <a:extLst>
              <a:ext uri="{FF2B5EF4-FFF2-40B4-BE49-F238E27FC236}">
                <a16:creationId xmlns:a16="http://schemas.microsoft.com/office/drawing/2014/main" id="{F1C1BC0F-1D59-4C34-90A0-D00503CB4865}"/>
              </a:ext>
            </a:extLst>
          </p:cNvPr>
          <p:cNvSpPr/>
          <p:nvPr/>
        </p:nvSpPr>
        <p:spPr>
          <a:xfrm>
            <a:off x="1898854" y="2962870"/>
            <a:ext cx="1255261" cy="365126"/>
          </a:xfrm>
          <a:prstGeom prst="rect">
            <a:avLst/>
          </a:prstGeom>
          <a:solidFill>
            <a:schemeClr val="bg2"/>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40% CDR.</a:t>
            </a:r>
          </a:p>
        </p:txBody>
      </p:sp>
      <p:pic>
        <p:nvPicPr>
          <p:cNvPr id="106" name="Picture 105">
            <a:extLst>
              <a:ext uri="{FF2B5EF4-FFF2-40B4-BE49-F238E27FC236}">
                <a16:creationId xmlns:a16="http://schemas.microsoft.com/office/drawing/2014/main" id="{EDBB6E4A-E958-4334-ABBD-BBDADCBB79C8}"/>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698399" y="1442306"/>
            <a:ext cx="656853" cy="458304"/>
          </a:xfrm>
          <a:prstGeom prst="rect">
            <a:avLst/>
          </a:prstGeom>
        </p:spPr>
      </p:pic>
      <p:sp>
        <p:nvSpPr>
          <p:cNvPr id="1032" name="TextBox 1031">
            <a:extLst>
              <a:ext uri="{FF2B5EF4-FFF2-40B4-BE49-F238E27FC236}">
                <a16:creationId xmlns:a16="http://schemas.microsoft.com/office/drawing/2014/main" id="{C32F2D2F-092F-453B-B384-99EB1835A1E0}"/>
              </a:ext>
            </a:extLst>
          </p:cNvPr>
          <p:cNvSpPr txBox="1"/>
          <p:nvPr/>
        </p:nvSpPr>
        <p:spPr>
          <a:xfrm>
            <a:off x="9248927" y="1553446"/>
            <a:ext cx="2104872"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Negligent Institution</a:t>
            </a:r>
          </a:p>
        </p:txBody>
      </p:sp>
      <p:pic>
        <p:nvPicPr>
          <p:cNvPr id="108" name="Picture 107">
            <a:extLst>
              <a:ext uri="{FF2B5EF4-FFF2-40B4-BE49-F238E27FC236}">
                <a16:creationId xmlns:a16="http://schemas.microsoft.com/office/drawing/2014/main" id="{C50D96BB-7465-4336-9180-4A6C027C1329}"/>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898854" y="2087041"/>
            <a:ext cx="1255261" cy="875829"/>
          </a:xfrm>
          <a:prstGeom prst="rect">
            <a:avLst/>
          </a:prstGeom>
        </p:spPr>
      </p:pic>
      <p:sp>
        <p:nvSpPr>
          <p:cNvPr id="113" name="Rectangle 112">
            <a:extLst>
              <a:ext uri="{FF2B5EF4-FFF2-40B4-BE49-F238E27FC236}">
                <a16:creationId xmlns:a16="http://schemas.microsoft.com/office/drawing/2014/main" id="{CD79FCEB-2618-4889-8DC5-DFAB7C6B17BD}"/>
              </a:ext>
            </a:extLst>
          </p:cNvPr>
          <p:cNvSpPr/>
          <p:nvPr/>
        </p:nvSpPr>
        <p:spPr>
          <a:xfrm>
            <a:off x="1898854" y="4891591"/>
            <a:ext cx="1255261" cy="365126"/>
          </a:xfrm>
          <a:prstGeom prst="rect">
            <a:avLst/>
          </a:prstGeom>
          <a:solidFill>
            <a:schemeClr val="bg2"/>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30% CDR.</a:t>
            </a:r>
          </a:p>
        </p:txBody>
      </p:sp>
      <p:pic>
        <p:nvPicPr>
          <p:cNvPr id="114" name="Picture 113">
            <a:extLst>
              <a:ext uri="{FF2B5EF4-FFF2-40B4-BE49-F238E27FC236}">
                <a16:creationId xmlns:a16="http://schemas.microsoft.com/office/drawing/2014/main" id="{B77A85C1-6748-4D3D-AA49-B41908568984}"/>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898854" y="4015762"/>
            <a:ext cx="1255261" cy="875829"/>
          </a:xfrm>
          <a:prstGeom prst="rect">
            <a:avLst/>
          </a:prstGeom>
        </p:spPr>
      </p:pic>
      <p:sp>
        <p:nvSpPr>
          <p:cNvPr id="115" name="Rectangle 114">
            <a:extLst>
              <a:ext uri="{FF2B5EF4-FFF2-40B4-BE49-F238E27FC236}">
                <a16:creationId xmlns:a16="http://schemas.microsoft.com/office/drawing/2014/main" id="{3885EB69-42A9-4562-874D-595808835A55}"/>
              </a:ext>
            </a:extLst>
          </p:cNvPr>
          <p:cNvSpPr/>
          <p:nvPr/>
        </p:nvSpPr>
        <p:spPr>
          <a:xfrm>
            <a:off x="3315586" y="4891591"/>
            <a:ext cx="1255261" cy="365126"/>
          </a:xfrm>
          <a:prstGeom prst="rect">
            <a:avLst/>
          </a:prstGeom>
          <a:solidFill>
            <a:schemeClr val="bg2"/>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30% CDR.</a:t>
            </a:r>
          </a:p>
        </p:txBody>
      </p:sp>
      <p:sp>
        <p:nvSpPr>
          <p:cNvPr id="116" name="Rectangle 115">
            <a:extLst>
              <a:ext uri="{FF2B5EF4-FFF2-40B4-BE49-F238E27FC236}">
                <a16:creationId xmlns:a16="http://schemas.microsoft.com/office/drawing/2014/main" id="{5729C346-687D-4CE0-911B-376BE774069D}"/>
              </a:ext>
            </a:extLst>
          </p:cNvPr>
          <p:cNvSpPr/>
          <p:nvPr/>
        </p:nvSpPr>
        <p:spPr>
          <a:xfrm>
            <a:off x="4749828" y="4891591"/>
            <a:ext cx="1255261" cy="365126"/>
          </a:xfrm>
          <a:prstGeom prst="rect">
            <a:avLst/>
          </a:prstGeom>
          <a:solidFill>
            <a:schemeClr val="bg2"/>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30% CDR.</a:t>
            </a:r>
          </a:p>
        </p:txBody>
      </p:sp>
      <p:pic>
        <p:nvPicPr>
          <p:cNvPr id="118" name="Picture 117">
            <a:extLst>
              <a:ext uri="{FF2B5EF4-FFF2-40B4-BE49-F238E27FC236}">
                <a16:creationId xmlns:a16="http://schemas.microsoft.com/office/drawing/2014/main" id="{66B87ABB-80EF-4483-9941-E3D332D49716}"/>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285763" y="4009614"/>
            <a:ext cx="1255261" cy="875829"/>
          </a:xfrm>
          <a:prstGeom prst="rect">
            <a:avLst/>
          </a:prstGeom>
        </p:spPr>
      </p:pic>
      <p:pic>
        <p:nvPicPr>
          <p:cNvPr id="119" name="Picture 118">
            <a:extLst>
              <a:ext uri="{FF2B5EF4-FFF2-40B4-BE49-F238E27FC236}">
                <a16:creationId xmlns:a16="http://schemas.microsoft.com/office/drawing/2014/main" id="{AA3B0BC2-F7E1-4B84-82A1-32808C144B0F}"/>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672672" y="4009614"/>
            <a:ext cx="1255261" cy="875829"/>
          </a:xfrm>
          <a:prstGeom prst="rect">
            <a:avLst/>
          </a:prstGeom>
        </p:spPr>
      </p:pic>
      <p:sp>
        <p:nvSpPr>
          <p:cNvPr id="132" name="Rectangle 131">
            <a:extLst>
              <a:ext uri="{FF2B5EF4-FFF2-40B4-BE49-F238E27FC236}">
                <a16:creationId xmlns:a16="http://schemas.microsoft.com/office/drawing/2014/main" id="{BCBE74C6-39FB-45CB-8EF1-BF755EC38565}"/>
              </a:ext>
            </a:extLst>
          </p:cNvPr>
          <p:cNvSpPr/>
          <p:nvPr/>
        </p:nvSpPr>
        <p:spPr>
          <a:xfrm>
            <a:off x="4690722" y="2962870"/>
            <a:ext cx="1255261" cy="365126"/>
          </a:xfrm>
          <a:prstGeom prst="rect">
            <a:avLst/>
          </a:prstGeom>
          <a:solidFill>
            <a:schemeClr val="bg2"/>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Penalized </a:t>
            </a:r>
          </a:p>
        </p:txBody>
      </p:sp>
      <p:pic>
        <p:nvPicPr>
          <p:cNvPr id="133" name="Picture 132">
            <a:extLst>
              <a:ext uri="{FF2B5EF4-FFF2-40B4-BE49-F238E27FC236}">
                <a16:creationId xmlns:a16="http://schemas.microsoft.com/office/drawing/2014/main" id="{936AC10B-6EE2-47A7-97FE-7C2A71D7982A}"/>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99554" y="2197836"/>
            <a:ext cx="777949" cy="777949"/>
          </a:xfrm>
          <a:prstGeom prst="rect">
            <a:avLst/>
          </a:prstGeom>
        </p:spPr>
      </p:pic>
      <p:sp>
        <p:nvSpPr>
          <p:cNvPr id="134" name="Rectangle 133">
            <a:extLst>
              <a:ext uri="{FF2B5EF4-FFF2-40B4-BE49-F238E27FC236}">
                <a16:creationId xmlns:a16="http://schemas.microsoft.com/office/drawing/2014/main" id="{F286B56A-722D-49C8-860D-24B6360EEF83}"/>
              </a:ext>
            </a:extLst>
          </p:cNvPr>
          <p:cNvSpPr/>
          <p:nvPr/>
        </p:nvSpPr>
        <p:spPr>
          <a:xfrm>
            <a:off x="7523646" y="4885443"/>
            <a:ext cx="1255261" cy="365126"/>
          </a:xfrm>
          <a:prstGeom prst="rect">
            <a:avLst/>
          </a:prstGeom>
          <a:solidFill>
            <a:schemeClr val="bg2"/>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Penalized </a:t>
            </a:r>
          </a:p>
        </p:txBody>
      </p:sp>
      <p:pic>
        <p:nvPicPr>
          <p:cNvPr id="135" name="Picture 134">
            <a:extLst>
              <a:ext uri="{FF2B5EF4-FFF2-40B4-BE49-F238E27FC236}">
                <a16:creationId xmlns:a16="http://schemas.microsoft.com/office/drawing/2014/main" id="{B0584B11-3E54-416C-9190-E22EABAB2E34}"/>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732478" y="4120409"/>
            <a:ext cx="777949" cy="777949"/>
          </a:xfrm>
          <a:prstGeom prst="rect">
            <a:avLst/>
          </a:prstGeom>
        </p:spPr>
      </p:pic>
      <p:cxnSp>
        <p:nvCxnSpPr>
          <p:cNvPr id="1042" name="Straight Connector 1041">
            <a:extLst>
              <a:ext uri="{FF2B5EF4-FFF2-40B4-BE49-F238E27FC236}">
                <a16:creationId xmlns:a16="http://schemas.microsoft.com/office/drawing/2014/main" id="{433CBD41-5F7E-4C2F-A413-FA8E1BA53C7A}"/>
              </a:ext>
            </a:extLst>
          </p:cNvPr>
          <p:cNvCxnSpPr>
            <a:cxnSpLocks/>
          </p:cNvCxnSpPr>
          <p:nvPr/>
        </p:nvCxnSpPr>
        <p:spPr>
          <a:xfrm>
            <a:off x="1907098" y="5481766"/>
            <a:ext cx="6871809" cy="0"/>
          </a:xfrm>
          <a:prstGeom prst="line">
            <a:avLst/>
          </a:prstGeom>
          <a:ln w="762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8702E25C-19FB-4D1C-B6B1-866C7F72D3C7}"/>
              </a:ext>
            </a:extLst>
          </p:cNvPr>
          <p:cNvSpPr/>
          <p:nvPr/>
        </p:nvSpPr>
        <p:spPr>
          <a:xfrm>
            <a:off x="1898854" y="5541077"/>
            <a:ext cx="1255261" cy="36512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Year 1</a:t>
            </a:r>
          </a:p>
        </p:txBody>
      </p:sp>
      <p:sp>
        <p:nvSpPr>
          <p:cNvPr id="140" name="Rectangle 139">
            <a:extLst>
              <a:ext uri="{FF2B5EF4-FFF2-40B4-BE49-F238E27FC236}">
                <a16:creationId xmlns:a16="http://schemas.microsoft.com/office/drawing/2014/main" id="{F65FC9B2-D5DA-46AF-98FF-AE7E8239EE70}"/>
              </a:ext>
            </a:extLst>
          </p:cNvPr>
          <p:cNvSpPr/>
          <p:nvPr/>
        </p:nvSpPr>
        <p:spPr>
          <a:xfrm>
            <a:off x="3315586" y="5541077"/>
            <a:ext cx="1255261" cy="36512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Year 2</a:t>
            </a:r>
          </a:p>
        </p:txBody>
      </p:sp>
      <p:sp>
        <p:nvSpPr>
          <p:cNvPr id="141" name="Rectangle 140">
            <a:extLst>
              <a:ext uri="{FF2B5EF4-FFF2-40B4-BE49-F238E27FC236}">
                <a16:creationId xmlns:a16="http://schemas.microsoft.com/office/drawing/2014/main" id="{8AE02F13-D51C-4EE3-9556-B2165FB6B570}"/>
              </a:ext>
            </a:extLst>
          </p:cNvPr>
          <p:cNvSpPr/>
          <p:nvPr/>
        </p:nvSpPr>
        <p:spPr>
          <a:xfrm>
            <a:off x="4749828" y="5541077"/>
            <a:ext cx="1255261" cy="36512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Year 3</a:t>
            </a:r>
          </a:p>
        </p:txBody>
      </p:sp>
    </p:spTree>
    <p:extLst>
      <p:ext uri="{BB962C8B-B14F-4D97-AF65-F5344CB8AC3E}">
        <p14:creationId xmlns:p14="http://schemas.microsoft.com/office/powerpoint/2010/main" val="298521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811BCB-2CCE-4D23-96FC-CD029E55E64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5144" b="89864" l="0" r="97179">
                        <a14:foregroundMark x1="17489" y1="7413" x2="26516" y2="5446"/>
                        <a14:foregroundMark x1="26516" y1="5446" x2="38646" y2="10893"/>
                        <a14:foregroundMark x1="89704" y1="9077" x2="87870" y2="6203"/>
                        <a14:foregroundMark x1="37094" y1="79728" x2="47673" y2="68533"/>
                        <a14:foregroundMark x1="47673" y1="68533" x2="46403" y2="60666"/>
                        <a14:foregroundMark x1="46403" y1="60666" x2="34556" y2="49319"/>
                        <a14:foregroundMark x1="34556" y1="49319" x2="28068" y2="46293"/>
                        <a14:foregroundMark x1="28068" y1="46293" x2="3808" y2="52345"/>
                        <a14:foregroundMark x1="3808" y1="52345" x2="3385" y2="60061"/>
                        <a14:foregroundMark x1="3385" y1="60061" x2="8745" y2="65658"/>
                        <a14:foregroundMark x1="8745" y1="65658" x2="16079" y2="69440"/>
                        <a14:foregroundMark x1="16079" y1="69440" x2="40056" y2="77912"/>
                        <a14:foregroundMark x1="38223" y1="70953" x2="30465" y2="67474"/>
                        <a14:foregroundMark x1="30465" y1="67474" x2="37236" y2="64902"/>
                        <a14:foregroundMark x1="37236" y1="64902" x2="25106" y2="72012"/>
                        <a14:foregroundMark x1="25106" y1="72012" x2="31735" y2="77005"/>
                        <a14:foregroundMark x1="31735" y1="77005" x2="44006" y2="70197"/>
                        <a14:foregroundMark x1="44006" y1="70197" x2="38505" y2="65356"/>
                        <a14:foregroundMark x1="38505" y1="65356" x2="45416" y2="67171"/>
                        <a14:foregroundMark x1="45416" y1="67171" x2="36812" y2="63691"/>
                        <a14:foregroundMark x1="36812" y1="63691" x2="28773" y2="66415"/>
                        <a14:foregroundMark x1="28773" y1="66415" x2="18759" y2="65658"/>
                        <a14:foregroundMark x1="18759" y1="65658" x2="4937" y2="58548"/>
                        <a14:foregroundMark x1="4937" y1="58548" x2="18195" y2="60363"/>
                        <a14:foregroundMark x1="18195" y1="60363" x2="11001" y2="59304"/>
                        <a14:foregroundMark x1="11001" y1="59304" x2="18195" y2="52648"/>
                        <a14:foregroundMark x1="18195" y1="52648" x2="20451" y2="62179"/>
                        <a14:foregroundMark x1="20451" y1="62179" x2="10860" y2="67171"/>
                        <a14:foregroundMark x1="10860" y1="67171" x2="15938" y2="58699"/>
                        <a14:foregroundMark x1="15938" y1="58699" x2="23695" y2="57943"/>
                        <a14:foregroundMark x1="23695" y1="57943" x2="32017" y2="60817"/>
                        <a14:foregroundMark x1="32017" y1="60817" x2="36953" y2="68986"/>
                        <a14:foregroundMark x1="36953" y1="68986" x2="25952" y2="70045"/>
                        <a14:foregroundMark x1="25952" y1="70045" x2="19464" y2="66566"/>
                        <a14:foregroundMark x1="19464" y1="66566" x2="20733" y2="57337"/>
                        <a14:foregroundMark x1="20733" y1="57337" x2="28068" y2="54463"/>
                        <a14:foregroundMark x1="28068" y1="54463" x2="36530" y2="55673"/>
                        <a14:foregroundMark x1="36530" y1="55673" x2="43018" y2="64297"/>
                        <a14:foregroundMark x1="43018" y1="64297" x2="31594" y2="66415"/>
                        <a14:foregroundMark x1="31594" y1="66415" x2="23131" y2="64902"/>
                        <a14:foregroundMark x1="23131" y1="64902" x2="23554" y2="57489"/>
                        <a14:foregroundMark x1="45557" y1="54766" x2="50917" y2="62481"/>
                        <a14:foregroundMark x1="50917" y1="62481" x2="51058" y2="70651"/>
                        <a14:foregroundMark x1="51058" y1="70651" x2="40339" y2="80787"/>
                        <a14:foregroundMark x1="40339" y1="80787" x2="37800" y2="81543"/>
                        <a14:foregroundMark x1="21016" y1="74887" x2="8181" y2="62481"/>
                        <a14:foregroundMark x1="8181" y1="62481" x2="3808" y2="55976"/>
                        <a14:foregroundMark x1="3808" y1="55976" x2="1693" y2="54766"/>
                        <a14:foregroundMark x1="1128" y1="45840" x2="0" y2="55219"/>
                        <a14:foregroundMark x1="0" y1="55219" x2="4372" y2="62027"/>
                        <a14:foregroundMark x1="4372" y1="62027" x2="10719" y2="61422"/>
                        <a14:foregroundMark x1="7898" y1="50076" x2="17207" y2="53404"/>
                        <a14:foregroundMark x1="17207" y1="53404" x2="9027" y2="57791"/>
                        <a14:foregroundMark x1="9027" y1="57791" x2="9027" y2="48563"/>
                        <a14:foregroundMark x1="9027" y1="48563" x2="18054" y2="51286"/>
                        <a14:foregroundMark x1="18054" y1="51286" x2="10437" y2="54766"/>
                        <a14:foregroundMark x1="10437" y1="54766" x2="28632" y2="45386"/>
                        <a14:foregroundMark x1="28632" y1="45386" x2="45134" y2="44327"/>
                        <a14:foregroundMark x1="45134" y1="44327" x2="37236" y2="52496"/>
                        <a14:foregroundMark x1="37236" y1="52496" x2="3526" y2="59455"/>
                        <a14:foregroundMark x1="3526" y1="59455" x2="12835" y2="49773"/>
                        <a14:foregroundMark x1="12835" y1="49773" x2="28209" y2="49924"/>
                        <a14:foregroundMark x1="28209" y1="49924" x2="33286" y2="55371"/>
                        <a14:foregroundMark x1="33286" y1="55371" x2="19323" y2="59002"/>
                        <a14:foregroundMark x1="19323" y1="59002" x2="11425" y2="56884"/>
                        <a14:foregroundMark x1="11425" y1="56884" x2="12835" y2="47655"/>
                        <a14:foregroundMark x1="12835" y1="47655" x2="20169" y2="42360"/>
                        <a14:foregroundMark x1="25388" y1="44932" x2="20451" y2="43419"/>
                        <a14:foregroundMark x1="51622" y1="56581" x2="54302" y2="46596"/>
                        <a14:foregroundMark x1="54302" y1="46596" x2="62341" y2="45234"/>
                        <a14:foregroundMark x1="62341" y1="45234" x2="60226" y2="53707"/>
                        <a14:foregroundMark x1="60226" y1="53707" x2="51622" y2="50681"/>
                        <a14:foregroundMark x1="51622" y1="50681" x2="63893" y2="46596"/>
                        <a14:foregroundMark x1="63893" y1="46596" x2="83498" y2="52950"/>
                        <a14:foregroundMark x1="83498" y1="52950" x2="89281" y2="57791"/>
                        <a14:foregroundMark x1="89281" y1="57791" x2="74048" y2="59909"/>
                        <a14:foregroundMark x1="74048" y1="59909" x2="58815" y2="54614"/>
                        <a14:foregroundMark x1="58815" y1="54614" x2="56559" y2="50681"/>
                        <a14:foregroundMark x1="65726" y1="22088" x2="62623" y2="11649"/>
                        <a14:foregroundMark x1="62623" y1="11649" x2="67701" y2="6051"/>
                        <a14:foregroundMark x1="67701" y1="6051" x2="90832" y2="10590"/>
                        <a14:foregroundMark x1="90832" y1="10590" x2="83921" y2="28290"/>
                        <a14:foregroundMark x1="83921" y1="28290" x2="86460" y2="44932"/>
                        <a14:foregroundMark x1="86460" y1="44932" x2="83357" y2="52799"/>
                        <a14:foregroundMark x1="83357" y1="52799" x2="76587" y2="58699"/>
                        <a14:foregroundMark x1="76587" y1="58699" x2="69252" y2="58245"/>
                        <a14:foregroundMark x1="69252" y1="58245" x2="62059" y2="45537"/>
                        <a14:foregroundMark x1="16784" y1="41906" x2="7052" y2="27837"/>
                        <a14:foregroundMark x1="7052" y1="27837" x2="10719" y2="9834"/>
                        <a14:foregroundMark x1="10719" y1="9834" x2="13540" y2="2269"/>
                        <a14:foregroundMark x1="13540" y1="2269" x2="21016" y2="756"/>
                        <a14:foregroundMark x1="21016" y1="756" x2="27786" y2="3480"/>
                        <a14:foregroundMark x1="27786" y1="3480" x2="39633" y2="4085"/>
                        <a14:foregroundMark x1="39633" y1="4085" x2="63470" y2="2421"/>
                        <a14:foregroundMark x1="63470" y1="2421" x2="93653" y2="6808"/>
                        <a14:foregroundMark x1="93653" y1="6808" x2="95346" y2="14675"/>
                        <a14:foregroundMark x1="95346" y1="14675" x2="94217" y2="16793"/>
                        <a14:foregroundMark x1="88717" y1="52345" x2="80113" y2="54614"/>
                        <a14:foregroundMark x1="80113" y1="54614" x2="74330" y2="59455"/>
                        <a14:foregroundMark x1="74330" y1="59455" x2="58251" y2="55371"/>
                        <a14:foregroundMark x1="58251" y1="55371" x2="51058" y2="56430"/>
                        <a14:foregroundMark x1="51058" y1="56430" x2="46121" y2="71407"/>
                        <a14:foregroundMark x1="46121" y1="71407" x2="40621" y2="76248"/>
                        <a14:foregroundMark x1="40621" y1="76248" x2="33286" y2="77458"/>
                        <a14:foregroundMark x1="33286" y1="77458" x2="17489" y2="71104"/>
                        <a14:foregroundMark x1="17489" y1="71104" x2="423" y2="53404"/>
                        <a14:foregroundMark x1="423" y1="53404" x2="10155" y2="19062"/>
                        <a14:foregroundMark x1="10155" y1="19062" x2="15092" y2="13313"/>
                        <a14:foregroundMark x1="15092" y1="13313" x2="35543" y2="1362"/>
                        <a14:foregroundMark x1="35543" y1="1362" x2="44006" y2="1210"/>
                        <a14:foregroundMark x1="44006" y1="1210" x2="92948" y2="8926"/>
                        <a14:foregroundMark x1="92948" y1="8926" x2="85896" y2="6203"/>
                        <a14:foregroundMark x1="85896" y1="6203" x2="93089" y2="7413"/>
                        <a14:foregroundMark x1="93089" y1="7413" x2="97179" y2="14675"/>
                        <a14:foregroundMark x1="97179" y1="14675" x2="80536" y2="42360"/>
                        <a14:foregroundMark x1="80536" y1="42360" x2="84344" y2="55068"/>
                        <a14:foregroundMark x1="37236" y1="8623" x2="43583" y2="5295"/>
                        <a14:foregroundMark x1="43583" y1="5295" x2="58674" y2="6808"/>
                        <a14:foregroundMark x1="58674" y1="6808" x2="67137" y2="6505"/>
                        <a14:foregroundMark x1="67137" y1="6505" x2="74048" y2="7716"/>
                        <a14:foregroundMark x1="74048" y1="7716" x2="79267" y2="13162"/>
                        <a14:foregroundMark x1="79267" y1="13162" x2="85896" y2="9834"/>
                        <a14:foregroundMark x1="85896" y1="9834" x2="86460" y2="9834"/>
                        <a14:foregroundMark x1="79267" y1="11044" x2="72073" y2="8018"/>
                        <a14:foregroundMark x1="72073" y1="8018" x2="64598" y2="8623"/>
                        <a14:foregroundMark x1="64598" y1="8623" x2="71650" y2="15280"/>
                        <a14:foregroundMark x1="71650" y1="15280" x2="78561" y2="18154"/>
                        <a14:foregroundMark x1="78561" y1="18154" x2="74048" y2="10741"/>
                        <a14:foregroundMark x1="74048" y1="10741" x2="71368" y2="10287"/>
                        <a14:foregroundMark x1="70945" y1="14675" x2="70804" y2="22693"/>
                        <a14:foregroundMark x1="70804" y1="22693" x2="71791" y2="18759"/>
                      </a14:backgroundRemoval>
                    </a14:imgEffect>
                  </a14:imgLayer>
                </a14:imgProps>
              </a:ext>
            </a:extLst>
          </a:blip>
          <a:srcRect t="2298" r="-264" b="22314"/>
          <a:stretch/>
        </p:blipFill>
        <p:spPr>
          <a:xfrm>
            <a:off x="1512786" y="1518398"/>
            <a:ext cx="4466745" cy="3131191"/>
          </a:xfrm>
          <a:prstGeom prst="rect">
            <a:avLst/>
          </a:prstGeom>
          <a:ln>
            <a:noFill/>
          </a:ln>
        </p:spPr>
      </p:pic>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2800" b="1" dirty="0">
                <a:latin typeface="Calibri" panose="020F0502020204030204" pitchFamily="34" charset="0"/>
                <a:cs typeface="Calibri" panose="020F0502020204030204" pitchFamily="34" charset="0"/>
              </a:rPr>
              <a:t>We propose that Post-Secondary Institutes with high CDRs are located most frequently in US cities with a larger minority population.</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5">
            <a:extLst>
              <a:ext uri="{FF2B5EF4-FFF2-40B4-BE49-F238E27FC236}">
                <a16:creationId xmlns:a16="http://schemas.microsoft.com/office/drawing/2014/main" id="{1C2AA6FE-DE85-4F98-B4F0-6CFFCC598269}"/>
              </a:ext>
            </a:extLst>
          </p:cNvPr>
          <p:cNvGraphicFramePr>
            <a:graphicFrameLocks noGrp="1"/>
          </p:cNvGraphicFramePr>
          <p:nvPr/>
        </p:nvGraphicFramePr>
        <p:xfrm>
          <a:off x="7489958" y="1835930"/>
          <a:ext cx="1766340" cy="2133600"/>
        </p:xfrm>
        <a:graphic>
          <a:graphicData uri="http://schemas.openxmlformats.org/drawingml/2006/table">
            <a:tbl>
              <a:tblPr firstRow="1" bandRow="1">
                <a:tableStyleId>{2D5ABB26-0587-4C30-8999-92F81FD0307C}</a:tableStyleId>
              </a:tblPr>
              <a:tblGrid>
                <a:gridCol w="250634">
                  <a:extLst>
                    <a:ext uri="{9D8B030D-6E8A-4147-A177-3AD203B41FA5}">
                      <a16:colId xmlns:a16="http://schemas.microsoft.com/office/drawing/2014/main" val="1475163645"/>
                    </a:ext>
                  </a:extLst>
                </a:gridCol>
                <a:gridCol w="1515706">
                  <a:extLst>
                    <a:ext uri="{9D8B030D-6E8A-4147-A177-3AD203B41FA5}">
                      <a16:colId xmlns:a16="http://schemas.microsoft.com/office/drawing/2014/main" val="3355820626"/>
                    </a:ext>
                  </a:extLst>
                </a:gridCol>
              </a:tblGrid>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CC3200"/>
                    </a:solidFill>
                  </a:tcPr>
                </a:tc>
                <a:tc>
                  <a:txBody>
                    <a:bodyPr/>
                    <a:lstStyle/>
                    <a:p>
                      <a:r>
                        <a:rPr lang="en-US" sz="1400" dirty="0">
                          <a:latin typeface="Calibri" panose="020F0502020204030204" pitchFamily="34" charset="0"/>
                          <a:cs typeface="Calibri" panose="020F0502020204030204" pitchFamily="34" charset="0"/>
                        </a:rPr>
                        <a:t>Asian</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8767958"/>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663399"/>
                    </a:solidFill>
                  </a:tcPr>
                </a:tc>
                <a:tc>
                  <a:txBody>
                    <a:bodyPr/>
                    <a:lstStyle/>
                    <a:p>
                      <a:r>
                        <a:rPr lang="en-US" sz="1400" dirty="0">
                          <a:latin typeface="Calibri" panose="020F0502020204030204" pitchFamily="34" charset="0"/>
                          <a:cs typeface="Calibri" panose="020F0502020204030204" pitchFamily="34" charset="0"/>
                        </a:rPr>
                        <a:t>Black</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967250"/>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336699"/>
                    </a:solidFill>
                  </a:tcPr>
                </a:tc>
                <a:tc>
                  <a:txBody>
                    <a:bodyPr/>
                    <a:lstStyle/>
                    <a:p>
                      <a:r>
                        <a:rPr lang="en-US" sz="1400" dirty="0">
                          <a:latin typeface="Calibri" panose="020F0502020204030204" pitchFamily="34" charset="0"/>
                          <a:cs typeface="Calibri" panose="020F0502020204030204" pitchFamily="34" charset="0"/>
                        </a:rPr>
                        <a:t>Hispanic </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872495"/>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009933"/>
                    </a:solidFill>
                  </a:tcPr>
                </a:tc>
                <a:tc>
                  <a:txBody>
                    <a:bodyPr/>
                    <a:lstStyle/>
                    <a:p>
                      <a:r>
                        <a:rPr lang="en-US" sz="1400" dirty="0">
                          <a:latin typeface="Calibri" panose="020F0502020204030204" pitchFamily="34" charset="0"/>
                          <a:cs typeface="Calibri" panose="020F0502020204030204" pitchFamily="34" charset="0"/>
                        </a:rPr>
                        <a:t>Native American </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3401993"/>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CD9933"/>
                    </a:solidFill>
                  </a:tcPr>
                </a:tc>
                <a:tc>
                  <a:txBody>
                    <a:bodyPr/>
                    <a:lstStyle/>
                    <a:p>
                      <a:r>
                        <a:rPr lang="en-US" sz="1400" dirty="0">
                          <a:latin typeface="Calibri" panose="020F0502020204030204" pitchFamily="34" charset="0"/>
                          <a:cs typeface="Calibri" panose="020F0502020204030204" pitchFamily="34" charset="0"/>
                        </a:rPr>
                        <a:t>Pacific Islander</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9768906"/>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CC6633"/>
                    </a:solidFill>
                  </a:tcPr>
                </a:tc>
                <a:tc>
                  <a:txBody>
                    <a:bodyPr/>
                    <a:lstStyle/>
                    <a:p>
                      <a:r>
                        <a:rPr lang="en-US" sz="1400" dirty="0">
                          <a:latin typeface="Calibri" panose="020F0502020204030204" pitchFamily="34" charset="0"/>
                          <a:cs typeface="Calibri" panose="020F0502020204030204" pitchFamily="34" charset="0"/>
                        </a:rPr>
                        <a:t>White</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0133181"/>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66CCCC"/>
                    </a:solidFill>
                  </a:tcPr>
                </a:tc>
                <a:tc>
                  <a:txBody>
                    <a:bodyPr/>
                    <a:lstStyle/>
                    <a:p>
                      <a:r>
                        <a:rPr lang="en-US" sz="1400" dirty="0">
                          <a:latin typeface="Calibri" panose="020F0502020204030204" pitchFamily="34" charset="0"/>
                          <a:cs typeface="Calibri" panose="020F0502020204030204" pitchFamily="34" charset="0"/>
                        </a:rPr>
                        <a:t>Multiethnic</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1380042"/>
                  </a:ext>
                </a:extLst>
              </a:tr>
            </a:tbl>
          </a:graphicData>
        </a:graphic>
      </p:graphicFrame>
      <p:sp>
        <p:nvSpPr>
          <p:cNvPr id="8" name="TextBox 7">
            <a:extLst>
              <a:ext uri="{FF2B5EF4-FFF2-40B4-BE49-F238E27FC236}">
                <a16:creationId xmlns:a16="http://schemas.microsoft.com/office/drawing/2014/main" id="{5EA8E9A9-7E57-4C22-A3A4-21CD7021C2FB}"/>
              </a:ext>
            </a:extLst>
          </p:cNvPr>
          <p:cNvSpPr txBox="1"/>
          <p:nvPr/>
        </p:nvSpPr>
        <p:spPr>
          <a:xfrm>
            <a:off x="838200" y="5805127"/>
            <a:ext cx="1950534" cy="276999"/>
          </a:xfrm>
          <a:prstGeom prst="rect">
            <a:avLst/>
          </a:prstGeom>
          <a:noFill/>
        </p:spPr>
        <p:txBody>
          <a:bodyPr wrap="none" rtlCol="0">
            <a:spAutoFit/>
          </a:bodyPr>
          <a:lstStyle/>
          <a:p>
            <a:r>
              <a:rPr lang="en-US" sz="1200" i="1" dirty="0">
                <a:latin typeface="Calibri" panose="020F0502020204030204" pitchFamily="34" charset="0"/>
                <a:cs typeface="Calibri" panose="020F0502020204030204" pitchFamily="34" charset="0"/>
              </a:rPr>
              <a:t>Source: (</a:t>
            </a:r>
            <a:r>
              <a:rPr lang="en-US" sz="1200" i="1" dirty="0" err="1">
                <a:latin typeface="Calibri" panose="020F0502020204030204" pitchFamily="34" charset="0"/>
                <a:cs typeface="Calibri" panose="020F0502020204030204" pitchFamily="34" charset="0"/>
              </a:rPr>
              <a:t>CensusScope</a:t>
            </a:r>
            <a:r>
              <a:rPr lang="en-US" sz="1200" i="1" dirty="0">
                <a:latin typeface="Calibri" panose="020F0502020204030204" pitchFamily="34" charset="0"/>
                <a:cs typeface="Calibri" panose="020F0502020204030204" pitchFamily="34" charset="0"/>
              </a:rPr>
              <a:t>, 2020)</a:t>
            </a:r>
          </a:p>
        </p:txBody>
      </p:sp>
      <p:sp>
        <p:nvSpPr>
          <p:cNvPr id="6" name="Date Placeholder 5">
            <a:extLst>
              <a:ext uri="{FF2B5EF4-FFF2-40B4-BE49-F238E27FC236}">
                <a16:creationId xmlns:a16="http://schemas.microsoft.com/office/drawing/2014/main" id="{49A9AD53-92BE-AC42-A206-94365C43131E}"/>
              </a:ext>
            </a:extLst>
          </p:cNvPr>
          <p:cNvSpPr>
            <a:spLocks noGrp="1"/>
          </p:cNvSpPr>
          <p:nvPr>
            <p:ph type="dt" sz="half" idx="10"/>
          </p:nvPr>
        </p:nvSpPr>
        <p:spPr/>
        <p:txBody>
          <a:bodyPr/>
          <a:lstStyle/>
          <a:p>
            <a:fld id="{A26E730D-F0F9-B342-8F95-1741CA32D2D4}" type="datetime1">
              <a:rPr lang="en-US" smtClean="0"/>
              <a:t>2/29/20</a:t>
            </a:fld>
            <a:endParaRPr lang="en-US"/>
          </a:p>
        </p:txBody>
      </p:sp>
      <p:sp>
        <p:nvSpPr>
          <p:cNvPr id="10" name="Slide Number Placeholder 9">
            <a:extLst>
              <a:ext uri="{FF2B5EF4-FFF2-40B4-BE49-F238E27FC236}">
                <a16:creationId xmlns:a16="http://schemas.microsoft.com/office/drawing/2014/main" id="{C211160A-4658-1342-BE67-276A716FD2EC}"/>
              </a:ext>
            </a:extLst>
          </p:cNvPr>
          <p:cNvSpPr>
            <a:spLocks noGrp="1"/>
          </p:cNvSpPr>
          <p:nvPr>
            <p:ph type="sldNum" sz="quarter" idx="12"/>
          </p:nvPr>
        </p:nvSpPr>
        <p:spPr/>
        <p:txBody>
          <a:bodyPr/>
          <a:lstStyle/>
          <a:p>
            <a:fld id="{84A3232F-3105-4486-9284-B648C26D6860}" type="slidenum">
              <a:rPr lang="en-US" smtClean="0"/>
              <a:t>4</a:t>
            </a:fld>
            <a:endParaRPr lang="en-US"/>
          </a:p>
        </p:txBody>
      </p:sp>
      <p:sp>
        <p:nvSpPr>
          <p:cNvPr id="7" name="Rectangle 6">
            <a:extLst>
              <a:ext uri="{FF2B5EF4-FFF2-40B4-BE49-F238E27FC236}">
                <a16:creationId xmlns:a16="http://schemas.microsoft.com/office/drawing/2014/main" id="{6E649214-DA1D-4C3A-A81F-4536E91792B5}"/>
              </a:ext>
            </a:extLst>
          </p:cNvPr>
          <p:cNvSpPr/>
          <p:nvPr/>
        </p:nvSpPr>
        <p:spPr>
          <a:xfrm>
            <a:off x="7730634" y="3951198"/>
            <a:ext cx="1580241" cy="307777"/>
          </a:xfrm>
          <a:prstGeom prst="rect">
            <a:avLst/>
          </a:prstGeom>
        </p:spPr>
        <p:txBody>
          <a:bodyPr wrap="none">
            <a:spAutoFit/>
          </a:bodyPr>
          <a:lstStyle/>
          <a:p>
            <a:r>
              <a:rPr lang="en-US" sz="1400" dirty="0">
                <a:latin typeface="Calibri" panose="020F0502020204030204" pitchFamily="34" charset="0"/>
                <a:cs typeface="Calibri" panose="020F0502020204030204" pitchFamily="34" charset="0"/>
              </a:rPr>
              <a:t>Negligent Institute </a:t>
            </a:r>
          </a:p>
        </p:txBody>
      </p:sp>
      <p:sp>
        <p:nvSpPr>
          <p:cNvPr id="9" name="Rectangle 8">
            <a:extLst>
              <a:ext uri="{FF2B5EF4-FFF2-40B4-BE49-F238E27FC236}">
                <a16:creationId xmlns:a16="http://schemas.microsoft.com/office/drawing/2014/main" id="{D8C43DB3-A1EA-454E-A117-724795B37D66}"/>
              </a:ext>
            </a:extLst>
          </p:cNvPr>
          <p:cNvSpPr/>
          <p:nvPr/>
        </p:nvSpPr>
        <p:spPr>
          <a:xfrm>
            <a:off x="2358526" y="4851011"/>
            <a:ext cx="7384684" cy="738664"/>
          </a:xfrm>
          <a:prstGeom prst="rect">
            <a:avLst/>
          </a:prstGeom>
        </p:spPr>
        <p:txBody>
          <a:bodyPr wrap="square">
            <a:spAutoFit/>
          </a:bodyPr>
          <a:lstStyle/>
          <a:p>
            <a:r>
              <a:rPr lang="en-US" sz="1400" dirty="0">
                <a:latin typeface="Calibri" panose="020F0502020204030204" pitchFamily="34" charset="0"/>
                <a:cs typeface="Calibri" panose="020F0502020204030204" pitchFamily="34" charset="0"/>
              </a:rPr>
              <a:t>H0: Institutes with high CDR are not frequently located in US cities with a high minority population.</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H1: Institutes with high CDR are frequently located in US cities with a high minority population.</a:t>
            </a:r>
          </a:p>
        </p:txBody>
      </p:sp>
      <p:pic>
        <p:nvPicPr>
          <p:cNvPr id="19" name="Picture 18">
            <a:extLst>
              <a:ext uri="{FF2B5EF4-FFF2-40B4-BE49-F238E27FC236}">
                <a16:creationId xmlns:a16="http://schemas.microsoft.com/office/drawing/2014/main" id="{30BB2F9C-7615-4021-AE88-F0F61211BF6F}"/>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450635" y="4002852"/>
            <a:ext cx="319322" cy="222800"/>
          </a:xfrm>
          <a:prstGeom prst="rect">
            <a:avLst/>
          </a:prstGeom>
        </p:spPr>
      </p:pic>
      <p:pic>
        <p:nvPicPr>
          <p:cNvPr id="35" name="Picture 34">
            <a:extLst>
              <a:ext uri="{FF2B5EF4-FFF2-40B4-BE49-F238E27FC236}">
                <a16:creationId xmlns:a16="http://schemas.microsoft.com/office/drawing/2014/main" id="{A5B97368-1369-4A74-9074-FA08DEE8C03B}"/>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380134" y="2636606"/>
            <a:ext cx="201266" cy="140429"/>
          </a:xfrm>
          <a:prstGeom prst="round2DiagRect">
            <a:avLst>
              <a:gd name="adj1" fmla="val 16667"/>
              <a:gd name="adj2" fmla="val 0"/>
            </a:avLst>
          </a:prstGeom>
          <a:ln w="28575" cap="sq">
            <a:solidFill>
              <a:schemeClr val="tx1">
                <a:lumMod val="95000"/>
                <a:lumOff val="5000"/>
              </a:schemeClr>
            </a:solidFill>
            <a:prstDash val="sysDot"/>
            <a:miter lim="800000"/>
          </a:ln>
          <a:effectLst>
            <a:outerShdw blurRad="254000" algn="tl" rotWithShape="0">
              <a:srgbClr val="000000">
                <a:alpha val="43000"/>
              </a:srgbClr>
            </a:outerShdw>
          </a:effectLst>
        </p:spPr>
      </p:pic>
      <p:pic>
        <p:nvPicPr>
          <p:cNvPr id="38" name="Picture 37">
            <a:extLst>
              <a:ext uri="{FF2B5EF4-FFF2-40B4-BE49-F238E27FC236}">
                <a16:creationId xmlns:a16="http://schemas.microsoft.com/office/drawing/2014/main" id="{34F66086-E3F8-47FA-B865-207717215A5F}"/>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838283" y="1867448"/>
            <a:ext cx="201266" cy="140429"/>
          </a:xfrm>
          <a:prstGeom prst="round2DiagRect">
            <a:avLst>
              <a:gd name="adj1" fmla="val 16667"/>
              <a:gd name="adj2" fmla="val 0"/>
            </a:avLst>
          </a:prstGeom>
          <a:ln w="28575" cap="sq">
            <a:solidFill>
              <a:schemeClr val="tx1">
                <a:lumMod val="95000"/>
                <a:lumOff val="5000"/>
              </a:schemeClr>
            </a:solidFill>
            <a:prstDash val="sysDot"/>
            <a:miter lim="800000"/>
          </a:ln>
          <a:effectLst>
            <a:outerShdw blurRad="254000" algn="tl" rotWithShape="0">
              <a:srgbClr val="000000">
                <a:alpha val="43000"/>
              </a:srgbClr>
            </a:outerShdw>
          </a:effectLst>
        </p:spPr>
      </p:pic>
      <p:pic>
        <p:nvPicPr>
          <p:cNvPr id="39" name="Picture 38">
            <a:extLst>
              <a:ext uri="{FF2B5EF4-FFF2-40B4-BE49-F238E27FC236}">
                <a16:creationId xmlns:a16="http://schemas.microsoft.com/office/drawing/2014/main" id="{15E17509-1E85-4DDF-93EB-3591713156CC}"/>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190714" y="2055467"/>
            <a:ext cx="201266" cy="140429"/>
          </a:xfrm>
          <a:prstGeom prst="round2DiagRect">
            <a:avLst>
              <a:gd name="adj1" fmla="val 16667"/>
              <a:gd name="adj2" fmla="val 0"/>
            </a:avLst>
          </a:prstGeom>
          <a:ln w="28575" cap="sq">
            <a:solidFill>
              <a:schemeClr val="tx1">
                <a:lumMod val="95000"/>
                <a:lumOff val="5000"/>
              </a:schemeClr>
            </a:solidFill>
            <a:prstDash val="sysDot"/>
            <a:miter lim="800000"/>
          </a:ln>
          <a:effectLst>
            <a:outerShdw blurRad="254000" algn="tl" rotWithShape="0">
              <a:srgbClr val="000000">
                <a:alpha val="43000"/>
              </a:srgbClr>
            </a:outerShdw>
          </a:effectLst>
        </p:spPr>
      </p:pic>
      <p:pic>
        <p:nvPicPr>
          <p:cNvPr id="40" name="Picture 39">
            <a:extLst>
              <a:ext uri="{FF2B5EF4-FFF2-40B4-BE49-F238E27FC236}">
                <a16:creationId xmlns:a16="http://schemas.microsoft.com/office/drawing/2014/main" id="{F5810979-8F3A-49F2-9EB4-0E65B4B2D865}"/>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677763" y="3105452"/>
            <a:ext cx="201266" cy="140429"/>
          </a:xfrm>
          <a:prstGeom prst="round2DiagRect">
            <a:avLst>
              <a:gd name="adj1" fmla="val 16667"/>
              <a:gd name="adj2" fmla="val 0"/>
            </a:avLst>
          </a:prstGeom>
          <a:ln w="28575" cap="sq">
            <a:solidFill>
              <a:schemeClr val="tx1">
                <a:lumMod val="95000"/>
                <a:lumOff val="5000"/>
              </a:schemeClr>
            </a:solidFill>
            <a:prstDash val="sysDot"/>
            <a:miter lim="800000"/>
          </a:ln>
          <a:effectLst>
            <a:outerShdw blurRad="254000" algn="tl" rotWithShape="0">
              <a:srgbClr val="000000">
                <a:alpha val="43000"/>
              </a:srgbClr>
            </a:outerShdw>
          </a:effectLst>
        </p:spPr>
      </p:pic>
      <p:pic>
        <p:nvPicPr>
          <p:cNvPr id="41" name="Picture 40">
            <a:extLst>
              <a:ext uri="{FF2B5EF4-FFF2-40B4-BE49-F238E27FC236}">
                <a16:creationId xmlns:a16="http://schemas.microsoft.com/office/drawing/2014/main" id="{77836C82-B8B5-4BD7-A27F-D4043227B2C7}"/>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587468" y="3680180"/>
            <a:ext cx="201266" cy="140429"/>
          </a:xfrm>
          <a:prstGeom prst="round2DiagRect">
            <a:avLst>
              <a:gd name="adj1" fmla="val 16667"/>
              <a:gd name="adj2" fmla="val 0"/>
            </a:avLst>
          </a:prstGeom>
          <a:ln w="28575" cap="sq">
            <a:solidFill>
              <a:schemeClr val="tx1">
                <a:lumMod val="95000"/>
                <a:lumOff val="5000"/>
              </a:schemeClr>
            </a:solidFill>
            <a:prstDash val="sysDot"/>
            <a:miter lim="800000"/>
          </a:ln>
          <a:effectLst>
            <a:outerShdw blurRad="254000" algn="tl" rotWithShape="0">
              <a:srgbClr val="000000">
                <a:alpha val="43000"/>
              </a:srgbClr>
            </a:outerShdw>
          </a:effectLst>
        </p:spPr>
      </p:pic>
      <p:pic>
        <p:nvPicPr>
          <p:cNvPr id="42" name="Picture 41">
            <a:extLst>
              <a:ext uri="{FF2B5EF4-FFF2-40B4-BE49-F238E27FC236}">
                <a16:creationId xmlns:a16="http://schemas.microsoft.com/office/drawing/2014/main" id="{E5995C62-9633-48D6-8B86-DC6782E6C877}"/>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109167" y="2633213"/>
            <a:ext cx="201266" cy="140429"/>
          </a:xfrm>
          <a:prstGeom prst="round2DiagRect">
            <a:avLst>
              <a:gd name="adj1" fmla="val 16667"/>
              <a:gd name="adj2" fmla="val 0"/>
            </a:avLst>
          </a:prstGeom>
          <a:ln w="28575" cap="sq">
            <a:solidFill>
              <a:schemeClr val="tx1">
                <a:lumMod val="95000"/>
                <a:lumOff val="5000"/>
              </a:schemeClr>
            </a:solidFill>
            <a:prstDash val="sysDot"/>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3003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458595"/>
          </a:xfrm>
        </p:spPr>
        <p:txBody>
          <a:bodyPr>
            <a:noAutofit/>
          </a:bodyPr>
          <a:lstStyle/>
          <a:p>
            <a:pPr algn="l"/>
            <a:r>
              <a:rPr lang="en-US" sz="2800" b="1" dirty="0">
                <a:latin typeface="Calibri" panose="020F0502020204030204" pitchFamily="34" charset="0"/>
                <a:cs typeface="Calibri" panose="020F0502020204030204" pitchFamily="34" charset="0"/>
              </a:rPr>
              <a:t>The US Department of Education and US Census Department provide information that can help us pinpoint the location and effect of negligent institutions.</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5</a:t>
            </a:fld>
            <a:endParaRPr lang="en-US"/>
          </a:p>
        </p:txBody>
      </p:sp>
      <p:cxnSp>
        <p:nvCxnSpPr>
          <p:cNvPr id="8" name="Straight Connector 7">
            <a:extLst>
              <a:ext uri="{FF2B5EF4-FFF2-40B4-BE49-F238E27FC236}">
                <a16:creationId xmlns:a16="http://schemas.microsoft.com/office/drawing/2014/main" id="{47734C75-DC4C-46AC-AD9D-A18A7091E51E}"/>
              </a:ext>
            </a:extLst>
          </p:cNvPr>
          <p:cNvCxnSpPr>
            <a:cxnSpLocks/>
            <a:stCxn id="11" idx="0"/>
            <a:endCxn id="14" idx="0"/>
          </p:cNvCxnSpPr>
          <p:nvPr/>
        </p:nvCxnSpPr>
        <p:spPr>
          <a:xfrm flipH="1">
            <a:off x="11353798" y="2332786"/>
            <a:ext cx="2" cy="176567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0C48F55-E203-45D7-B5F5-262B5282C001}"/>
              </a:ext>
            </a:extLst>
          </p:cNvPr>
          <p:cNvCxnSpPr>
            <a:cxnSpLocks/>
            <a:endCxn id="14" idx="2"/>
          </p:cNvCxnSpPr>
          <p:nvPr/>
        </p:nvCxnSpPr>
        <p:spPr>
          <a:xfrm>
            <a:off x="9207348" y="2299745"/>
            <a:ext cx="850" cy="1790544"/>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Arc 9">
            <a:extLst>
              <a:ext uri="{FF2B5EF4-FFF2-40B4-BE49-F238E27FC236}">
                <a16:creationId xmlns:a16="http://schemas.microsoft.com/office/drawing/2014/main" id="{5CE2B4AF-54ED-4D17-81CF-C67E6D029C58}"/>
              </a:ext>
            </a:extLst>
          </p:cNvPr>
          <p:cNvSpPr/>
          <p:nvPr/>
        </p:nvSpPr>
        <p:spPr>
          <a:xfrm rot="5400000">
            <a:off x="10074420" y="1432681"/>
            <a:ext cx="412315" cy="2146443"/>
          </a:xfrm>
          <a:prstGeom prst="arc">
            <a:avLst>
              <a:gd name="adj1" fmla="val 16200000"/>
              <a:gd name="adj2" fmla="val 526732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446C0F9B-1114-4198-B3ED-2FF7E11D8827}"/>
              </a:ext>
            </a:extLst>
          </p:cNvPr>
          <p:cNvSpPr/>
          <p:nvPr/>
        </p:nvSpPr>
        <p:spPr>
          <a:xfrm rot="5400000">
            <a:off x="10074421" y="1259565"/>
            <a:ext cx="412315" cy="2146443"/>
          </a:xfrm>
          <a:prstGeom prst="arc">
            <a:avLst>
              <a:gd name="adj1" fmla="val 16200000"/>
              <a:gd name="adj2" fmla="val 16172791"/>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a:extLst>
              <a:ext uri="{FF2B5EF4-FFF2-40B4-BE49-F238E27FC236}">
                <a16:creationId xmlns:a16="http://schemas.microsoft.com/office/drawing/2014/main" id="{E645DF3D-6C47-4A16-91B1-A983DA5E0CA1}"/>
              </a:ext>
            </a:extLst>
          </p:cNvPr>
          <p:cNvSpPr/>
          <p:nvPr/>
        </p:nvSpPr>
        <p:spPr>
          <a:xfrm rot="5400000">
            <a:off x="10074419" y="1561560"/>
            <a:ext cx="412315" cy="2146443"/>
          </a:xfrm>
          <a:prstGeom prst="arc">
            <a:avLst>
              <a:gd name="adj1" fmla="val 16200000"/>
              <a:gd name="adj2" fmla="val 526732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a:extLst>
              <a:ext uri="{FF2B5EF4-FFF2-40B4-BE49-F238E27FC236}">
                <a16:creationId xmlns:a16="http://schemas.microsoft.com/office/drawing/2014/main" id="{C1C3AC60-051B-4104-BF82-9919B05DB60B}"/>
              </a:ext>
            </a:extLst>
          </p:cNvPr>
          <p:cNvSpPr/>
          <p:nvPr/>
        </p:nvSpPr>
        <p:spPr>
          <a:xfrm rot="5400000">
            <a:off x="10074419" y="1692704"/>
            <a:ext cx="412315" cy="2146443"/>
          </a:xfrm>
          <a:prstGeom prst="arc">
            <a:avLst>
              <a:gd name="adj1" fmla="val 16200000"/>
              <a:gd name="adj2" fmla="val 526732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a:extLst>
              <a:ext uri="{FF2B5EF4-FFF2-40B4-BE49-F238E27FC236}">
                <a16:creationId xmlns:a16="http://schemas.microsoft.com/office/drawing/2014/main" id="{28114B9B-96B2-4012-BC87-CD8ACC4F4736}"/>
              </a:ext>
            </a:extLst>
          </p:cNvPr>
          <p:cNvSpPr/>
          <p:nvPr/>
        </p:nvSpPr>
        <p:spPr>
          <a:xfrm rot="5400000">
            <a:off x="10074419" y="3025235"/>
            <a:ext cx="412315" cy="2146443"/>
          </a:xfrm>
          <a:prstGeom prst="arc">
            <a:avLst>
              <a:gd name="adj1" fmla="val 16200000"/>
              <a:gd name="adj2" fmla="val 5426183"/>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D3E601B3-7FB1-43ED-B33F-C4A662CD92C9}"/>
              </a:ext>
            </a:extLst>
          </p:cNvPr>
          <p:cNvSpPr/>
          <p:nvPr/>
        </p:nvSpPr>
        <p:spPr>
          <a:xfrm>
            <a:off x="9207348" y="3140588"/>
            <a:ext cx="2146436" cy="707886"/>
          </a:xfrm>
          <a:prstGeom prst="rect">
            <a:avLst/>
          </a:prstGeom>
          <a:ln>
            <a:noFill/>
          </a:ln>
        </p:spPr>
        <p:txBody>
          <a:bodyPr wrap="square">
            <a:spAutoFit/>
          </a:bodyPr>
          <a:lstStyle/>
          <a:p>
            <a:pPr algn="ctr"/>
            <a:r>
              <a:rPr lang="en-US" sz="2000" dirty="0">
                <a:latin typeface="Calibri" panose="020F0502020204030204" pitchFamily="34" charset="0"/>
                <a:cs typeface="Calibri" panose="020F0502020204030204" pitchFamily="34" charset="0"/>
              </a:rPr>
              <a:t>United States Census Bureau</a:t>
            </a:r>
          </a:p>
        </p:txBody>
      </p:sp>
      <p:graphicFrame>
        <p:nvGraphicFramePr>
          <p:cNvPr id="16" name="Table 69">
            <a:extLst>
              <a:ext uri="{FF2B5EF4-FFF2-40B4-BE49-F238E27FC236}">
                <a16:creationId xmlns:a16="http://schemas.microsoft.com/office/drawing/2014/main" id="{61066DDD-82C9-4BCE-B197-38A79F69D8A5}"/>
              </a:ext>
            </a:extLst>
          </p:cNvPr>
          <p:cNvGraphicFramePr>
            <a:graphicFrameLocks noGrp="1"/>
          </p:cNvGraphicFramePr>
          <p:nvPr>
            <p:extLst>
              <p:ext uri="{D42A27DB-BD31-4B8C-83A1-F6EECF244321}">
                <p14:modId xmlns:p14="http://schemas.microsoft.com/office/powerpoint/2010/main" val="1164406928"/>
              </p:ext>
            </p:extLst>
          </p:nvPr>
        </p:nvGraphicFramePr>
        <p:xfrm>
          <a:off x="9207348" y="5115591"/>
          <a:ext cx="2097261" cy="914400"/>
        </p:xfrm>
        <a:graphic>
          <a:graphicData uri="http://schemas.openxmlformats.org/drawingml/2006/table">
            <a:tbl>
              <a:tblPr firstRow="1" bandRow="1">
                <a:effectLst>
                  <a:outerShdw blurRad="63500" sx="102000" sy="102000" algn="ctr" rotWithShape="0">
                    <a:prstClr val="black">
                      <a:alpha val="40000"/>
                    </a:prstClr>
                  </a:outerShdw>
                </a:effectLst>
                <a:tableStyleId>{2D5ABB26-0587-4C30-8999-92F81FD0307C}</a:tableStyleId>
              </a:tblPr>
              <a:tblGrid>
                <a:gridCol w="1237712">
                  <a:extLst>
                    <a:ext uri="{9D8B030D-6E8A-4147-A177-3AD203B41FA5}">
                      <a16:colId xmlns:a16="http://schemas.microsoft.com/office/drawing/2014/main" val="710531124"/>
                    </a:ext>
                  </a:extLst>
                </a:gridCol>
                <a:gridCol w="859549">
                  <a:extLst>
                    <a:ext uri="{9D8B030D-6E8A-4147-A177-3AD203B41FA5}">
                      <a16:colId xmlns:a16="http://schemas.microsoft.com/office/drawing/2014/main" val="71265950"/>
                    </a:ext>
                  </a:extLst>
                </a:gridCol>
              </a:tblGrid>
              <a:tr h="170912">
                <a:tc gridSpan="2">
                  <a:txBody>
                    <a:bodyPr/>
                    <a:lstStyle/>
                    <a:p>
                      <a:pPr algn="ctr"/>
                      <a:r>
                        <a:rPr lang="en-US" sz="1400" dirty="0">
                          <a:latin typeface="Calibri" panose="020F0502020204030204" pitchFamily="34" charset="0"/>
                          <a:cs typeface="Calibri" panose="020F0502020204030204" pitchFamily="34" charset="0"/>
                        </a:rPr>
                        <a:t>Data Summary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F2ED"/>
                    </a:solidFill>
                  </a:tcPr>
                </a:tc>
                <a:tc hMerge="1">
                  <a:txBody>
                    <a:bodyPr/>
                    <a:lstStyle/>
                    <a:p>
                      <a:endParaRPr lang="en-US" dirty="0"/>
                    </a:p>
                  </a:txBody>
                  <a:tcPr/>
                </a:tc>
                <a:extLst>
                  <a:ext uri="{0D108BD9-81ED-4DB2-BD59-A6C34878D82A}">
                    <a16:rowId xmlns:a16="http://schemas.microsoft.com/office/drawing/2014/main" val="1159026516"/>
                  </a:ext>
                </a:extLst>
              </a:tr>
              <a:tr h="170912">
                <a:tc>
                  <a:txBody>
                    <a:bodyPr/>
                    <a:lstStyle/>
                    <a:p>
                      <a:pPr algn="l"/>
                      <a:r>
                        <a:rPr lang="en-US" sz="1400" dirty="0">
                          <a:latin typeface="Calibri" panose="020F0502020204030204" pitchFamily="34" charset="0"/>
                          <a:cs typeface="Calibri" panose="020F0502020204030204" pitchFamily="34" charset="0"/>
                        </a:rPr>
                        <a:t># of Columns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tc>
                  <a:txBody>
                    <a:bodyPr/>
                    <a:lstStyle/>
                    <a:p>
                      <a:pPr algn="l"/>
                      <a:r>
                        <a:rPr lang="en-US" sz="1400" dirty="0">
                          <a:latin typeface="Calibri" panose="020F0502020204030204" pitchFamily="34" charset="0"/>
                          <a:cs typeface="Calibri" panose="020F0502020204030204" pitchFamily="34"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extLst>
                  <a:ext uri="{0D108BD9-81ED-4DB2-BD59-A6C34878D82A}">
                    <a16:rowId xmlns:a16="http://schemas.microsoft.com/office/drawing/2014/main" val="3875497739"/>
                  </a:ext>
                </a:extLst>
              </a:tr>
              <a:tr h="201800">
                <a:tc>
                  <a:txBody>
                    <a:bodyPr/>
                    <a:lstStyle/>
                    <a:p>
                      <a:pPr algn="l"/>
                      <a:r>
                        <a:rPr lang="en-US" sz="1400" dirty="0">
                          <a:latin typeface="Calibri" panose="020F0502020204030204" pitchFamily="34" charset="0"/>
                          <a:cs typeface="Calibri" panose="020F0502020204030204" pitchFamily="34" charset="0"/>
                        </a:rPr>
                        <a:t># of Rows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tc>
                  <a:txBody>
                    <a:bodyPr/>
                    <a:lstStyle/>
                    <a:p>
                      <a:pPr algn="l"/>
                      <a:r>
                        <a:rPr lang="en-US" sz="1400" dirty="0">
                          <a:latin typeface="Calibri" panose="020F0502020204030204" pitchFamily="34" charset="0"/>
                          <a:cs typeface="Calibri" panose="020F0502020204030204" pitchFamily="34" charset="0"/>
                        </a:rPr>
                        <a:t>1260772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extLst>
                  <a:ext uri="{0D108BD9-81ED-4DB2-BD59-A6C34878D82A}">
                    <a16:rowId xmlns:a16="http://schemas.microsoft.com/office/drawing/2014/main" val="3671726826"/>
                  </a:ext>
                </a:extLst>
              </a:tr>
            </a:tbl>
          </a:graphicData>
        </a:graphic>
      </p:graphicFrame>
      <p:cxnSp>
        <p:nvCxnSpPr>
          <p:cNvPr id="19" name="Straight Connector 18">
            <a:extLst>
              <a:ext uri="{FF2B5EF4-FFF2-40B4-BE49-F238E27FC236}">
                <a16:creationId xmlns:a16="http://schemas.microsoft.com/office/drawing/2014/main" id="{EE0A97D2-090E-47EC-907B-886A32BF87F5}"/>
              </a:ext>
            </a:extLst>
          </p:cNvPr>
          <p:cNvCxnSpPr>
            <a:cxnSpLocks/>
            <a:stCxn id="22" idx="0"/>
            <a:endCxn id="25" idx="0"/>
          </p:cNvCxnSpPr>
          <p:nvPr/>
        </p:nvCxnSpPr>
        <p:spPr>
          <a:xfrm flipH="1">
            <a:off x="2984643" y="2378892"/>
            <a:ext cx="2" cy="176567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148514-37F2-41C4-AEE9-311D751AF2F2}"/>
              </a:ext>
            </a:extLst>
          </p:cNvPr>
          <p:cNvCxnSpPr>
            <a:cxnSpLocks/>
            <a:endCxn id="25" idx="2"/>
          </p:cNvCxnSpPr>
          <p:nvPr/>
        </p:nvCxnSpPr>
        <p:spPr>
          <a:xfrm>
            <a:off x="838193" y="2345851"/>
            <a:ext cx="850" cy="1790544"/>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Arc 20">
            <a:extLst>
              <a:ext uri="{FF2B5EF4-FFF2-40B4-BE49-F238E27FC236}">
                <a16:creationId xmlns:a16="http://schemas.microsoft.com/office/drawing/2014/main" id="{81C32309-DF81-4E74-82BA-6626DF03E691}"/>
              </a:ext>
            </a:extLst>
          </p:cNvPr>
          <p:cNvSpPr/>
          <p:nvPr/>
        </p:nvSpPr>
        <p:spPr>
          <a:xfrm rot="5400000">
            <a:off x="1705265" y="1478787"/>
            <a:ext cx="412315" cy="2146443"/>
          </a:xfrm>
          <a:prstGeom prst="arc">
            <a:avLst>
              <a:gd name="adj1" fmla="val 16200000"/>
              <a:gd name="adj2" fmla="val 526732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A169F51C-6407-4496-9BA3-6903A74BC268}"/>
              </a:ext>
            </a:extLst>
          </p:cNvPr>
          <p:cNvSpPr/>
          <p:nvPr/>
        </p:nvSpPr>
        <p:spPr>
          <a:xfrm rot="5400000">
            <a:off x="1705266" y="1305671"/>
            <a:ext cx="412315" cy="2146443"/>
          </a:xfrm>
          <a:prstGeom prst="arc">
            <a:avLst>
              <a:gd name="adj1" fmla="val 16200000"/>
              <a:gd name="adj2" fmla="val 16172791"/>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B45E2A97-1A49-440A-B388-A0EF325C1572}"/>
              </a:ext>
            </a:extLst>
          </p:cNvPr>
          <p:cNvSpPr/>
          <p:nvPr/>
        </p:nvSpPr>
        <p:spPr>
          <a:xfrm rot="5400000">
            <a:off x="1705264" y="1607666"/>
            <a:ext cx="412315" cy="2146443"/>
          </a:xfrm>
          <a:prstGeom prst="arc">
            <a:avLst>
              <a:gd name="adj1" fmla="val 16200000"/>
              <a:gd name="adj2" fmla="val 526732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F1804B57-903B-4922-A531-481765DD95CC}"/>
              </a:ext>
            </a:extLst>
          </p:cNvPr>
          <p:cNvSpPr/>
          <p:nvPr/>
        </p:nvSpPr>
        <p:spPr>
          <a:xfrm rot="5400000">
            <a:off x="1705264" y="1738810"/>
            <a:ext cx="412315" cy="2146443"/>
          </a:xfrm>
          <a:prstGeom prst="arc">
            <a:avLst>
              <a:gd name="adj1" fmla="val 16200000"/>
              <a:gd name="adj2" fmla="val 526732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964D600D-6C72-4600-B014-4DFF5C0FE7D3}"/>
              </a:ext>
            </a:extLst>
          </p:cNvPr>
          <p:cNvSpPr/>
          <p:nvPr/>
        </p:nvSpPr>
        <p:spPr>
          <a:xfrm rot="5400000">
            <a:off x="1705264" y="3071341"/>
            <a:ext cx="412315" cy="2146443"/>
          </a:xfrm>
          <a:prstGeom prst="arc">
            <a:avLst>
              <a:gd name="adj1" fmla="val 16200000"/>
              <a:gd name="adj2" fmla="val 5426183"/>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a:extLst>
              <a:ext uri="{FF2B5EF4-FFF2-40B4-BE49-F238E27FC236}">
                <a16:creationId xmlns:a16="http://schemas.microsoft.com/office/drawing/2014/main" id="{B73E14B5-8CDC-4695-95AD-03CBCF9C811F}"/>
              </a:ext>
            </a:extLst>
          </p:cNvPr>
          <p:cNvSpPr/>
          <p:nvPr/>
        </p:nvSpPr>
        <p:spPr>
          <a:xfrm>
            <a:off x="838193" y="3186694"/>
            <a:ext cx="2146436" cy="707886"/>
          </a:xfrm>
          <a:prstGeom prst="rect">
            <a:avLst/>
          </a:prstGeom>
          <a:ln>
            <a:noFill/>
          </a:ln>
        </p:spPr>
        <p:txBody>
          <a:bodyPr wrap="square">
            <a:spAutoFit/>
          </a:bodyPr>
          <a:lstStyle/>
          <a:p>
            <a:pPr algn="ctr"/>
            <a:r>
              <a:rPr lang="en-US" sz="2000" dirty="0">
                <a:latin typeface="Calibri" panose="020F0502020204030204" pitchFamily="34" charset="0"/>
                <a:cs typeface="Calibri" panose="020F0502020204030204" pitchFamily="34" charset="0"/>
              </a:rPr>
              <a:t>Federal Student Aid (CDR)</a:t>
            </a:r>
          </a:p>
        </p:txBody>
      </p:sp>
      <p:graphicFrame>
        <p:nvGraphicFramePr>
          <p:cNvPr id="27" name="Table 69">
            <a:extLst>
              <a:ext uri="{FF2B5EF4-FFF2-40B4-BE49-F238E27FC236}">
                <a16:creationId xmlns:a16="http://schemas.microsoft.com/office/drawing/2014/main" id="{8631B9C9-B52C-40C2-AC71-6ADAA9DDC61D}"/>
              </a:ext>
            </a:extLst>
          </p:cNvPr>
          <p:cNvGraphicFramePr>
            <a:graphicFrameLocks noGrp="1"/>
          </p:cNvGraphicFramePr>
          <p:nvPr>
            <p:extLst>
              <p:ext uri="{D42A27DB-BD31-4B8C-83A1-F6EECF244321}">
                <p14:modId xmlns:p14="http://schemas.microsoft.com/office/powerpoint/2010/main" val="23799499"/>
              </p:ext>
            </p:extLst>
          </p:nvPr>
        </p:nvGraphicFramePr>
        <p:xfrm>
          <a:off x="862780" y="5115591"/>
          <a:ext cx="2097261" cy="914400"/>
        </p:xfrm>
        <a:graphic>
          <a:graphicData uri="http://schemas.openxmlformats.org/drawingml/2006/table">
            <a:tbl>
              <a:tblPr firstRow="1" bandRow="1">
                <a:effectLst>
                  <a:outerShdw blurRad="63500" sx="102000" sy="102000" algn="ctr" rotWithShape="0">
                    <a:prstClr val="black">
                      <a:alpha val="40000"/>
                    </a:prstClr>
                  </a:outerShdw>
                </a:effectLst>
                <a:tableStyleId>{2D5ABB26-0587-4C30-8999-92F81FD0307C}</a:tableStyleId>
              </a:tblPr>
              <a:tblGrid>
                <a:gridCol w="1237712">
                  <a:extLst>
                    <a:ext uri="{9D8B030D-6E8A-4147-A177-3AD203B41FA5}">
                      <a16:colId xmlns:a16="http://schemas.microsoft.com/office/drawing/2014/main" val="710531124"/>
                    </a:ext>
                  </a:extLst>
                </a:gridCol>
                <a:gridCol w="859549">
                  <a:extLst>
                    <a:ext uri="{9D8B030D-6E8A-4147-A177-3AD203B41FA5}">
                      <a16:colId xmlns:a16="http://schemas.microsoft.com/office/drawing/2014/main" val="71265950"/>
                    </a:ext>
                  </a:extLst>
                </a:gridCol>
              </a:tblGrid>
              <a:tr h="170912">
                <a:tc gridSpan="2">
                  <a:txBody>
                    <a:bodyPr/>
                    <a:lstStyle/>
                    <a:p>
                      <a:pPr algn="ctr"/>
                      <a:r>
                        <a:rPr lang="en-US" sz="1400" dirty="0">
                          <a:latin typeface="Calibri" panose="020F0502020204030204" pitchFamily="34" charset="0"/>
                          <a:cs typeface="Calibri" panose="020F0502020204030204" pitchFamily="34" charset="0"/>
                        </a:rPr>
                        <a:t>Data Summary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F2ED"/>
                    </a:solidFill>
                  </a:tcPr>
                </a:tc>
                <a:tc hMerge="1">
                  <a:txBody>
                    <a:bodyPr/>
                    <a:lstStyle/>
                    <a:p>
                      <a:endParaRPr lang="en-US" dirty="0"/>
                    </a:p>
                  </a:txBody>
                  <a:tcPr/>
                </a:tc>
                <a:extLst>
                  <a:ext uri="{0D108BD9-81ED-4DB2-BD59-A6C34878D82A}">
                    <a16:rowId xmlns:a16="http://schemas.microsoft.com/office/drawing/2014/main" val="1159026516"/>
                  </a:ext>
                </a:extLst>
              </a:tr>
              <a:tr h="170912">
                <a:tc>
                  <a:txBody>
                    <a:bodyPr/>
                    <a:lstStyle/>
                    <a:p>
                      <a:pPr algn="l"/>
                      <a:r>
                        <a:rPr lang="en-US" sz="1400" dirty="0">
                          <a:latin typeface="Calibri" panose="020F0502020204030204" pitchFamily="34" charset="0"/>
                          <a:cs typeface="Calibri" panose="020F0502020204030204" pitchFamily="34" charset="0"/>
                        </a:rPr>
                        <a:t># of Columns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tc>
                  <a:txBody>
                    <a:bodyPr/>
                    <a:lstStyle/>
                    <a:p>
                      <a:pPr algn="l"/>
                      <a:r>
                        <a:rPr lang="en-US" sz="1400" dirty="0">
                          <a:latin typeface="Calibri" panose="020F0502020204030204" pitchFamily="34" charset="0"/>
                          <a:cs typeface="Calibri" panose="020F0502020204030204" pitchFamily="34" charset="0"/>
                        </a:rPr>
                        <a:t>29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extLst>
                  <a:ext uri="{0D108BD9-81ED-4DB2-BD59-A6C34878D82A}">
                    <a16:rowId xmlns:a16="http://schemas.microsoft.com/office/drawing/2014/main" val="3875497739"/>
                  </a:ext>
                </a:extLst>
              </a:tr>
              <a:tr h="201800">
                <a:tc>
                  <a:txBody>
                    <a:bodyPr/>
                    <a:lstStyle/>
                    <a:p>
                      <a:pPr algn="l"/>
                      <a:r>
                        <a:rPr lang="en-US" sz="1400" dirty="0">
                          <a:latin typeface="Calibri" panose="020F0502020204030204" pitchFamily="34" charset="0"/>
                          <a:cs typeface="Calibri" panose="020F0502020204030204" pitchFamily="34" charset="0"/>
                        </a:rPr>
                        <a:t># of Rows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tc>
                  <a:txBody>
                    <a:bodyPr/>
                    <a:lstStyle/>
                    <a:p>
                      <a:pPr algn="l"/>
                      <a:r>
                        <a:rPr lang="en-US" sz="1400" dirty="0">
                          <a:latin typeface="Calibri" panose="020F0502020204030204" pitchFamily="34" charset="0"/>
                          <a:cs typeface="Calibri" panose="020F0502020204030204" pitchFamily="34" charset="0"/>
                        </a:rPr>
                        <a:t>4811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extLst>
                  <a:ext uri="{0D108BD9-81ED-4DB2-BD59-A6C34878D82A}">
                    <a16:rowId xmlns:a16="http://schemas.microsoft.com/office/drawing/2014/main" val="3671726826"/>
                  </a:ext>
                </a:extLst>
              </a:tr>
            </a:tbl>
          </a:graphicData>
        </a:graphic>
      </p:graphicFrame>
      <p:graphicFrame>
        <p:nvGraphicFramePr>
          <p:cNvPr id="28" name="Table 85">
            <a:extLst>
              <a:ext uri="{FF2B5EF4-FFF2-40B4-BE49-F238E27FC236}">
                <a16:creationId xmlns:a16="http://schemas.microsoft.com/office/drawing/2014/main" id="{7185B583-2273-4CEE-912C-0785D0AE07D6}"/>
              </a:ext>
            </a:extLst>
          </p:cNvPr>
          <p:cNvGraphicFramePr>
            <a:graphicFrameLocks noGrp="1"/>
          </p:cNvGraphicFramePr>
          <p:nvPr>
            <p:extLst>
              <p:ext uri="{D42A27DB-BD31-4B8C-83A1-F6EECF244321}">
                <p14:modId xmlns:p14="http://schemas.microsoft.com/office/powerpoint/2010/main" val="2764821533"/>
              </p:ext>
            </p:extLst>
          </p:nvPr>
        </p:nvGraphicFramePr>
        <p:xfrm>
          <a:off x="5098265" y="5659151"/>
          <a:ext cx="1995470" cy="370840"/>
        </p:xfrm>
        <a:graphic>
          <a:graphicData uri="http://schemas.openxmlformats.org/drawingml/2006/table">
            <a:tbl>
              <a:tblPr firstRow="1" bandRow="1">
                <a:tableStyleId>{2D5ABB26-0587-4C30-8999-92F81FD0307C}</a:tableStyleId>
              </a:tblPr>
              <a:tblGrid>
                <a:gridCol w="1995470">
                  <a:extLst>
                    <a:ext uri="{9D8B030D-6E8A-4147-A177-3AD203B41FA5}">
                      <a16:colId xmlns:a16="http://schemas.microsoft.com/office/drawing/2014/main" val="540521757"/>
                    </a:ext>
                  </a:extLst>
                </a:gridCol>
              </a:tblGrid>
              <a:tr h="370840">
                <a:tc>
                  <a:txBody>
                    <a:bodyPr/>
                    <a:lstStyle/>
                    <a:p>
                      <a:r>
                        <a:rPr lang="en-US" sz="1800" dirty="0"/>
                        <a:t>LEFT JOIN ON CITY </a:t>
                      </a:r>
                      <a:endParaRPr lang="en-US" sz="1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2ED"/>
                    </a:solidFill>
                  </a:tcPr>
                </a:tc>
                <a:extLst>
                  <a:ext uri="{0D108BD9-81ED-4DB2-BD59-A6C34878D82A}">
                    <a16:rowId xmlns:a16="http://schemas.microsoft.com/office/drawing/2014/main" val="1091494605"/>
                  </a:ext>
                </a:extLst>
              </a:tr>
            </a:tbl>
          </a:graphicData>
        </a:graphic>
      </p:graphicFrame>
      <p:graphicFrame>
        <p:nvGraphicFramePr>
          <p:cNvPr id="33" name="Table 32">
            <a:extLst>
              <a:ext uri="{FF2B5EF4-FFF2-40B4-BE49-F238E27FC236}">
                <a16:creationId xmlns:a16="http://schemas.microsoft.com/office/drawing/2014/main" id="{CCF9B6B9-A554-4AFC-96A6-40E3B19851AD}"/>
              </a:ext>
            </a:extLst>
          </p:cNvPr>
          <p:cNvGraphicFramePr>
            <a:graphicFrameLocks noGrp="1"/>
          </p:cNvGraphicFramePr>
          <p:nvPr>
            <p:extLst>
              <p:ext uri="{D42A27DB-BD31-4B8C-83A1-F6EECF244321}">
                <p14:modId xmlns:p14="http://schemas.microsoft.com/office/powerpoint/2010/main" val="1295117349"/>
              </p:ext>
            </p:extLst>
          </p:nvPr>
        </p:nvGraphicFramePr>
        <p:xfrm>
          <a:off x="3547191" y="2331535"/>
          <a:ext cx="2075276" cy="2022228"/>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2075276">
                  <a:extLst>
                    <a:ext uri="{9D8B030D-6E8A-4147-A177-3AD203B41FA5}">
                      <a16:colId xmlns:a16="http://schemas.microsoft.com/office/drawing/2014/main" val="2948211420"/>
                    </a:ext>
                  </a:extLst>
                </a:gridCol>
              </a:tblGrid>
              <a:tr h="224692">
                <a:tc>
                  <a:txBody>
                    <a:bodyPr/>
                    <a:lstStyle/>
                    <a:p>
                      <a:pPr marL="0" marR="0" algn="ctr">
                        <a:lnSpc>
                          <a:spcPct val="107000"/>
                        </a:lnSpc>
                        <a:spcBef>
                          <a:spcPts val="0"/>
                        </a:spcBef>
                        <a:spcAft>
                          <a:spcPts val="0"/>
                        </a:spcAft>
                      </a:pPr>
                      <a:r>
                        <a:rPr lang="en-US" sz="1400" b="0" dirty="0">
                          <a:solidFill>
                            <a:sysClr val="windowText" lastClr="0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CDR FY 2014 - 2016</a:t>
                      </a:r>
                      <a:endParaRPr lang="en-US" sz="1400" b="0" dirty="0">
                        <a:solidFill>
                          <a:sysClr val="windowText" lastClr="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EDDF"/>
                    </a:solidFill>
                  </a:tcPr>
                </a:tc>
                <a:extLst>
                  <a:ext uri="{0D108BD9-81ED-4DB2-BD59-A6C34878D82A}">
                    <a16:rowId xmlns:a16="http://schemas.microsoft.com/office/drawing/2014/main" val="1137847510"/>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Institution's Name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2956252594"/>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State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772817078"/>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City</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2575718625"/>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Degree type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192222410"/>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School Type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4144280633"/>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Cohort Year </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1703775816"/>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Borrowers in Default</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14993219"/>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Borrowers in Repay</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4052363853"/>
                  </a:ext>
                </a:extLst>
              </a:tr>
            </a:tbl>
          </a:graphicData>
        </a:graphic>
      </p:graphicFrame>
      <p:graphicFrame>
        <p:nvGraphicFramePr>
          <p:cNvPr id="34" name="Table 33">
            <a:extLst>
              <a:ext uri="{FF2B5EF4-FFF2-40B4-BE49-F238E27FC236}">
                <a16:creationId xmlns:a16="http://schemas.microsoft.com/office/drawing/2014/main" id="{E50A9EFC-5EFF-4DD8-A87D-C1A5FECB5FE3}"/>
              </a:ext>
            </a:extLst>
          </p:cNvPr>
          <p:cNvGraphicFramePr>
            <a:graphicFrameLocks noGrp="1"/>
          </p:cNvGraphicFramePr>
          <p:nvPr>
            <p:extLst>
              <p:ext uri="{D42A27DB-BD31-4B8C-83A1-F6EECF244321}">
                <p14:modId xmlns:p14="http://schemas.microsoft.com/office/powerpoint/2010/main" val="4141186124"/>
              </p:ext>
            </p:extLst>
          </p:nvPr>
        </p:nvGraphicFramePr>
        <p:xfrm>
          <a:off x="7010400" y="2331041"/>
          <a:ext cx="1600200" cy="1308738"/>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600200">
                  <a:extLst>
                    <a:ext uri="{9D8B030D-6E8A-4147-A177-3AD203B41FA5}">
                      <a16:colId xmlns:a16="http://schemas.microsoft.com/office/drawing/2014/main" val="2429629967"/>
                    </a:ext>
                  </a:extLst>
                </a:gridCol>
              </a:tblGrid>
              <a:tr h="0">
                <a:tc>
                  <a:txBody>
                    <a:bodyPr/>
                    <a:lstStyle/>
                    <a:p>
                      <a:pPr marL="0" marR="0" algn="ctr">
                        <a:lnSpc>
                          <a:spcPct val="107000"/>
                        </a:lnSpc>
                        <a:spcBef>
                          <a:spcPts val="0"/>
                        </a:spcBef>
                        <a:spcAft>
                          <a:spcPts val="0"/>
                        </a:spcAft>
                      </a:pPr>
                      <a:r>
                        <a:rPr lang="en-US" sz="1400" b="0" dirty="0">
                          <a:solidFill>
                            <a:sysClr val="windowText" lastClr="0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Census 2010</a:t>
                      </a:r>
                      <a:endParaRPr lang="en-US" sz="1400" b="0" dirty="0">
                        <a:solidFill>
                          <a:sysClr val="windowText" lastClr="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EDDF"/>
                    </a:solidFill>
                  </a:tcPr>
                </a:tc>
                <a:extLst>
                  <a:ext uri="{0D108BD9-81ED-4DB2-BD59-A6C34878D82A}">
                    <a16:rowId xmlns:a16="http://schemas.microsoft.com/office/drawing/2014/main" val="1278171343"/>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State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942094906"/>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City </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52100979"/>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Sex</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2324212281"/>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Age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89238297"/>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Race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3283207143"/>
                  </a:ext>
                </a:extLst>
              </a:tr>
            </a:tbl>
          </a:graphicData>
        </a:graphic>
      </p:graphicFrame>
      <p:cxnSp>
        <p:nvCxnSpPr>
          <p:cNvPr id="45" name="Connector: Elbow 44">
            <a:extLst>
              <a:ext uri="{FF2B5EF4-FFF2-40B4-BE49-F238E27FC236}">
                <a16:creationId xmlns:a16="http://schemas.microsoft.com/office/drawing/2014/main" id="{1AB9E55E-EE82-4C97-9454-C36DA5E5CF52}"/>
              </a:ext>
            </a:extLst>
          </p:cNvPr>
          <p:cNvCxnSpPr>
            <a:cxnSpLocks/>
            <a:stCxn id="34" idx="2"/>
            <a:endCxn id="28" idx="3"/>
          </p:cNvCxnSpPr>
          <p:nvPr/>
        </p:nvCxnSpPr>
        <p:spPr>
          <a:xfrm rot="5400000">
            <a:off x="6349722" y="4383793"/>
            <a:ext cx="2204792" cy="716765"/>
          </a:xfrm>
          <a:prstGeom prst="bentConnector2">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4A271AF-D830-4F2C-B36D-9AC1E2709681}"/>
              </a:ext>
            </a:extLst>
          </p:cNvPr>
          <p:cNvCxnSpPr>
            <a:cxnSpLocks/>
            <a:stCxn id="28" idx="1"/>
            <a:endCxn id="33" idx="2"/>
          </p:cNvCxnSpPr>
          <p:nvPr/>
        </p:nvCxnSpPr>
        <p:spPr>
          <a:xfrm rot="10800000">
            <a:off x="4584829" y="4353763"/>
            <a:ext cx="513436" cy="1490808"/>
          </a:xfrm>
          <a:prstGeom prst="bentConnector2">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73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9F39-DFDF-4617-99BF-7FE2F94A9FCD}"/>
              </a:ext>
            </a:extLst>
          </p:cNvPr>
          <p:cNvSpPr>
            <a:spLocks noGrp="1"/>
          </p:cNvSpPr>
          <p:nvPr>
            <p:ph type="title"/>
          </p:nvPr>
        </p:nvSpPr>
        <p:spPr/>
        <p:txBody>
          <a:bodyPr>
            <a:normAutofit/>
          </a:bodyPr>
          <a:lstStyle/>
          <a:p>
            <a:r>
              <a:rPr lang="en-US" sz="2800" b="1" dirty="0">
                <a:latin typeface="Calibri" panose="020F0502020204030204" pitchFamily="34" charset="0"/>
                <a:cs typeface="Calibri" panose="020F0502020204030204" pitchFamily="34" charset="0"/>
              </a:rPr>
              <a:t>Postsecondary Students Enrollment for Fall 2016, without Distance Education, is 19.84 million.</a:t>
            </a:r>
          </a:p>
        </p:txBody>
      </p:sp>
      <p:sp>
        <p:nvSpPr>
          <p:cNvPr id="4" name="Date Placeholder 3">
            <a:extLst>
              <a:ext uri="{FF2B5EF4-FFF2-40B4-BE49-F238E27FC236}">
                <a16:creationId xmlns:a16="http://schemas.microsoft.com/office/drawing/2014/main" id="{A242A352-D81A-4A7C-BE73-15262AAAB1D7}"/>
              </a:ext>
            </a:extLst>
          </p:cNvPr>
          <p:cNvSpPr>
            <a:spLocks noGrp="1"/>
          </p:cNvSpPr>
          <p:nvPr>
            <p:ph type="dt" sz="half" idx="10"/>
          </p:nvPr>
        </p:nvSpPr>
        <p:spPr/>
        <p:txBody>
          <a:bodyPr/>
          <a:lstStyle/>
          <a:p>
            <a:fld id="{2C91F273-78AF-5F4E-BBF1-2394AF5E59C2}" type="datetime1">
              <a:rPr lang="en-US" smtClean="0"/>
              <a:t>2/29/20</a:t>
            </a:fld>
            <a:endParaRPr lang="en-US"/>
          </a:p>
        </p:txBody>
      </p:sp>
      <p:sp>
        <p:nvSpPr>
          <p:cNvPr id="5" name="Slide Number Placeholder 4">
            <a:extLst>
              <a:ext uri="{FF2B5EF4-FFF2-40B4-BE49-F238E27FC236}">
                <a16:creationId xmlns:a16="http://schemas.microsoft.com/office/drawing/2014/main" id="{0A017DEE-8B16-4BC4-8303-C3796A9B76A2}"/>
              </a:ext>
            </a:extLst>
          </p:cNvPr>
          <p:cNvSpPr>
            <a:spLocks noGrp="1"/>
          </p:cNvSpPr>
          <p:nvPr>
            <p:ph type="sldNum" sz="quarter" idx="12"/>
          </p:nvPr>
        </p:nvSpPr>
        <p:spPr/>
        <p:txBody>
          <a:bodyPr/>
          <a:lstStyle/>
          <a:p>
            <a:fld id="{84A3232F-3105-4486-9284-B648C26D6860}" type="slidenum">
              <a:rPr lang="en-US" smtClean="0"/>
              <a:t>6</a:t>
            </a:fld>
            <a:endParaRPr lang="en-US"/>
          </a:p>
        </p:txBody>
      </p:sp>
      <p:sp>
        <p:nvSpPr>
          <p:cNvPr id="10" name="TextBox 9">
            <a:extLst>
              <a:ext uri="{FF2B5EF4-FFF2-40B4-BE49-F238E27FC236}">
                <a16:creationId xmlns:a16="http://schemas.microsoft.com/office/drawing/2014/main" id="{8D8B2AC9-8439-4FA8-A13A-D388FB38AC81}"/>
              </a:ext>
            </a:extLst>
          </p:cNvPr>
          <p:cNvSpPr txBox="1"/>
          <p:nvPr/>
        </p:nvSpPr>
        <p:spPr>
          <a:xfrm>
            <a:off x="838200" y="5805127"/>
            <a:ext cx="2886239" cy="276999"/>
          </a:xfrm>
          <a:prstGeom prst="rect">
            <a:avLst/>
          </a:prstGeom>
          <a:noFill/>
          <a:ln>
            <a:noFill/>
          </a:ln>
        </p:spPr>
        <p:txBody>
          <a:bodyPr wrap="none" rtlCol="0">
            <a:spAutoFit/>
          </a:bodyPr>
          <a:lstStyle/>
          <a:p>
            <a:r>
              <a:rPr lang="en-US" sz="1200" i="1" dirty="0">
                <a:latin typeface="Calibri" panose="020F0502020204030204" pitchFamily="34" charset="0"/>
                <a:cs typeface="Calibri" panose="020F0502020204030204" pitchFamily="34" charset="0"/>
              </a:rPr>
              <a:t>Source: (The Condition of Education, 2019) </a:t>
            </a:r>
          </a:p>
        </p:txBody>
      </p:sp>
      <p:cxnSp>
        <p:nvCxnSpPr>
          <p:cNvPr id="11" name="Straight Connector 10">
            <a:extLst>
              <a:ext uri="{FF2B5EF4-FFF2-40B4-BE49-F238E27FC236}">
                <a16:creationId xmlns:a16="http://schemas.microsoft.com/office/drawing/2014/main" id="{1884B897-AE68-4E9E-95D0-9066F937F779}"/>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2" name="Picture 2" descr="Image result for national university">
            <a:extLst>
              <a:ext uri="{FF2B5EF4-FFF2-40B4-BE49-F238E27FC236}">
                <a16:creationId xmlns:a16="http://schemas.microsoft.com/office/drawing/2014/main" id="{12567455-689D-47A1-B328-A51ED26E0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Chart 13">
            <a:extLst>
              <a:ext uri="{FF2B5EF4-FFF2-40B4-BE49-F238E27FC236}">
                <a16:creationId xmlns:a16="http://schemas.microsoft.com/office/drawing/2014/main" id="{90C8CECC-87AB-4F4B-BD31-CDA5109A1BC6}"/>
              </a:ext>
            </a:extLst>
          </p:cNvPr>
          <p:cNvGraphicFramePr>
            <a:graphicFrameLocks/>
          </p:cNvGraphicFramePr>
          <p:nvPr>
            <p:extLst>
              <p:ext uri="{D42A27DB-BD31-4B8C-83A1-F6EECF244321}">
                <p14:modId xmlns:p14="http://schemas.microsoft.com/office/powerpoint/2010/main" val="2314242828"/>
              </p:ext>
            </p:extLst>
          </p:nvPr>
        </p:nvGraphicFramePr>
        <p:xfrm>
          <a:off x="838201" y="1590261"/>
          <a:ext cx="4802024" cy="39406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9A6EB29F-08AF-4EAE-9820-7DC0C95E2A32}"/>
              </a:ext>
            </a:extLst>
          </p:cNvPr>
          <p:cNvGraphicFramePr>
            <a:graphicFrameLocks/>
          </p:cNvGraphicFramePr>
          <p:nvPr>
            <p:extLst>
              <p:ext uri="{D42A27DB-BD31-4B8C-83A1-F6EECF244321}">
                <p14:modId xmlns:p14="http://schemas.microsoft.com/office/powerpoint/2010/main" val="2605611574"/>
              </p:ext>
            </p:extLst>
          </p:nvPr>
        </p:nvGraphicFramePr>
        <p:xfrm>
          <a:off x="5947873" y="1534843"/>
          <a:ext cx="5405925" cy="427027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0850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7</a:t>
            </a:fld>
            <a:endParaRPr lang="en-US"/>
          </a:p>
        </p:txBody>
      </p:sp>
      <p:sp>
        <p:nvSpPr>
          <p:cNvPr id="6" name="Rectangle 5">
            <a:extLst>
              <a:ext uri="{FF2B5EF4-FFF2-40B4-BE49-F238E27FC236}">
                <a16:creationId xmlns:a16="http://schemas.microsoft.com/office/drawing/2014/main" id="{93B34FBA-890F-4EF2-B11A-5BB45C52B337}"/>
              </a:ext>
            </a:extLst>
          </p:cNvPr>
          <p:cNvSpPr/>
          <p:nvPr/>
        </p:nvSpPr>
        <p:spPr>
          <a:xfrm>
            <a:off x="838200" y="452582"/>
            <a:ext cx="10515600" cy="56408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itle 1">
            <a:extLst>
              <a:ext uri="{FF2B5EF4-FFF2-40B4-BE49-F238E27FC236}">
                <a16:creationId xmlns:a16="http://schemas.microsoft.com/office/drawing/2014/main" id="{16E90984-BE9E-4C2D-8A9F-2A9DEDD5A6E2}"/>
              </a:ext>
            </a:extLst>
          </p:cNvPr>
          <p:cNvSpPr txBox="1">
            <a:spLocks/>
          </p:cNvSpPr>
          <p:nvPr/>
        </p:nvSpPr>
        <p:spPr>
          <a:xfrm>
            <a:off x="838200" y="452582"/>
            <a:ext cx="10515600" cy="9873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High CDR is a result of students who take out student loans and do not complete their schooling.</a:t>
            </a:r>
          </a:p>
        </p:txBody>
      </p:sp>
      <p:graphicFrame>
        <p:nvGraphicFramePr>
          <p:cNvPr id="8" name="Chart 7">
            <a:extLst>
              <a:ext uri="{FF2B5EF4-FFF2-40B4-BE49-F238E27FC236}">
                <a16:creationId xmlns:a16="http://schemas.microsoft.com/office/drawing/2014/main" id="{B68EC29E-94B8-4A67-A7E9-CE6856506C19}"/>
              </a:ext>
            </a:extLst>
          </p:cNvPr>
          <p:cNvGraphicFramePr>
            <a:graphicFrameLocks/>
          </p:cNvGraphicFramePr>
          <p:nvPr>
            <p:extLst>
              <p:ext uri="{D42A27DB-BD31-4B8C-83A1-F6EECF244321}">
                <p14:modId xmlns:p14="http://schemas.microsoft.com/office/powerpoint/2010/main" val="1659045621"/>
              </p:ext>
            </p:extLst>
          </p:nvPr>
        </p:nvGraphicFramePr>
        <p:xfrm>
          <a:off x="1368378" y="1487378"/>
          <a:ext cx="9627282" cy="4298282"/>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98F2D92F-9AD3-45F2-B3DE-1A6D8842D745}"/>
              </a:ext>
            </a:extLst>
          </p:cNvPr>
          <p:cNvSpPr txBox="1"/>
          <p:nvPr/>
        </p:nvSpPr>
        <p:spPr>
          <a:xfrm>
            <a:off x="838200" y="5805127"/>
            <a:ext cx="2997167" cy="276999"/>
          </a:xfrm>
          <a:prstGeom prst="rect">
            <a:avLst/>
          </a:prstGeom>
          <a:noFill/>
          <a:ln>
            <a:noFill/>
          </a:ln>
        </p:spPr>
        <p:txBody>
          <a:bodyPr wrap="none" rtlCol="0">
            <a:spAutoFit/>
          </a:bodyPr>
          <a:lstStyle/>
          <a:p>
            <a:r>
              <a:rPr lang="en-US" sz="1200" i="1" dirty="0">
                <a:latin typeface="Calibri" panose="020F0502020204030204" pitchFamily="34" charset="0"/>
                <a:cs typeface="Calibri" panose="020F0502020204030204" pitchFamily="34" charset="0"/>
              </a:rPr>
              <a:t>Source: (U.S Department of Education, 2019) </a:t>
            </a:r>
          </a:p>
        </p:txBody>
      </p:sp>
    </p:spTree>
    <p:extLst>
      <p:ext uri="{BB962C8B-B14F-4D97-AF65-F5344CB8AC3E}">
        <p14:creationId xmlns:p14="http://schemas.microsoft.com/office/powerpoint/2010/main" val="258690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8</a:t>
            </a:fld>
            <a:endParaRPr lang="en-US"/>
          </a:p>
        </p:txBody>
      </p:sp>
      <p:sp>
        <p:nvSpPr>
          <p:cNvPr id="6" name="Rectangle 5">
            <a:extLst>
              <a:ext uri="{FF2B5EF4-FFF2-40B4-BE49-F238E27FC236}">
                <a16:creationId xmlns:a16="http://schemas.microsoft.com/office/drawing/2014/main" id="{93B34FBA-890F-4EF2-B11A-5BB45C52B337}"/>
              </a:ext>
            </a:extLst>
          </p:cNvPr>
          <p:cNvSpPr/>
          <p:nvPr/>
        </p:nvSpPr>
        <p:spPr>
          <a:xfrm>
            <a:off x="838200" y="452582"/>
            <a:ext cx="10515600" cy="56408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itle 1">
            <a:extLst>
              <a:ext uri="{FF2B5EF4-FFF2-40B4-BE49-F238E27FC236}">
                <a16:creationId xmlns:a16="http://schemas.microsoft.com/office/drawing/2014/main" id="{838F2908-D368-428A-92DA-3ADFC752B028}"/>
              </a:ext>
            </a:extLst>
          </p:cNvPr>
          <p:cNvSpPr txBox="1">
            <a:spLocks/>
          </p:cNvSpPr>
          <p:nvPr/>
        </p:nvSpPr>
        <p:spPr>
          <a:xfrm>
            <a:off x="838200" y="452582"/>
            <a:ext cx="10515600" cy="106090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Based on the previous study done by the U.S. Department of Education from FY 2009 to FY 2016, Black-Americans have a higher CDR than their White counterparts across all types of Institutions.</a:t>
            </a:r>
          </a:p>
        </p:txBody>
      </p:sp>
      <p:graphicFrame>
        <p:nvGraphicFramePr>
          <p:cNvPr id="9" name="Chart 8">
            <a:extLst>
              <a:ext uri="{FF2B5EF4-FFF2-40B4-BE49-F238E27FC236}">
                <a16:creationId xmlns:a16="http://schemas.microsoft.com/office/drawing/2014/main" id="{7DD4DA4F-70EB-4E4C-B955-4F66C6AEFD77}"/>
              </a:ext>
            </a:extLst>
          </p:cNvPr>
          <p:cNvGraphicFramePr>
            <a:graphicFrameLocks/>
          </p:cNvGraphicFramePr>
          <p:nvPr>
            <p:extLst>
              <p:ext uri="{D42A27DB-BD31-4B8C-83A1-F6EECF244321}">
                <p14:modId xmlns:p14="http://schemas.microsoft.com/office/powerpoint/2010/main" val="315590828"/>
              </p:ext>
            </p:extLst>
          </p:nvPr>
        </p:nvGraphicFramePr>
        <p:xfrm>
          <a:off x="1229711" y="1560951"/>
          <a:ext cx="9942786" cy="404003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2FF2072F-34AF-47CF-A5F6-34DCC99D0148}"/>
              </a:ext>
            </a:extLst>
          </p:cNvPr>
          <p:cNvSpPr txBox="1"/>
          <p:nvPr/>
        </p:nvSpPr>
        <p:spPr>
          <a:xfrm>
            <a:off x="838200" y="5805127"/>
            <a:ext cx="2997167" cy="276999"/>
          </a:xfrm>
          <a:prstGeom prst="rect">
            <a:avLst/>
          </a:prstGeom>
          <a:noFill/>
          <a:ln>
            <a:noFill/>
          </a:ln>
        </p:spPr>
        <p:txBody>
          <a:bodyPr wrap="none" rtlCol="0">
            <a:spAutoFit/>
          </a:bodyPr>
          <a:lstStyle/>
          <a:p>
            <a:r>
              <a:rPr lang="en-US" sz="1200" i="1" dirty="0">
                <a:latin typeface="Calibri" panose="020F0502020204030204" pitchFamily="34" charset="0"/>
                <a:cs typeface="Calibri" panose="020F0502020204030204" pitchFamily="34" charset="0"/>
              </a:rPr>
              <a:t>Source: (U.S Department of Education, 2019) </a:t>
            </a:r>
          </a:p>
        </p:txBody>
      </p:sp>
    </p:spTree>
    <p:extLst>
      <p:ext uri="{BB962C8B-B14F-4D97-AF65-F5344CB8AC3E}">
        <p14:creationId xmlns:p14="http://schemas.microsoft.com/office/powerpoint/2010/main" val="2997113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9</a:t>
            </a:fld>
            <a:endParaRPr lang="en-US"/>
          </a:p>
        </p:txBody>
      </p:sp>
      <p:sp>
        <p:nvSpPr>
          <p:cNvPr id="6" name="Rectangle 5">
            <a:extLst>
              <a:ext uri="{FF2B5EF4-FFF2-40B4-BE49-F238E27FC236}">
                <a16:creationId xmlns:a16="http://schemas.microsoft.com/office/drawing/2014/main" id="{93B34FBA-890F-4EF2-B11A-5BB45C52B337}"/>
              </a:ext>
            </a:extLst>
          </p:cNvPr>
          <p:cNvSpPr/>
          <p:nvPr/>
        </p:nvSpPr>
        <p:spPr>
          <a:xfrm>
            <a:off x="838200" y="362642"/>
            <a:ext cx="10515600" cy="56408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10" name="Chart 9">
            <a:extLst>
              <a:ext uri="{FF2B5EF4-FFF2-40B4-BE49-F238E27FC236}">
                <a16:creationId xmlns:a16="http://schemas.microsoft.com/office/drawing/2014/main" id="{52E3AB31-D074-4C00-8ECD-41AEBBDB06A1}"/>
              </a:ext>
            </a:extLst>
          </p:cNvPr>
          <p:cNvGraphicFramePr>
            <a:graphicFrameLocks/>
          </p:cNvGraphicFramePr>
          <p:nvPr>
            <p:extLst>
              <p:ext uri="{D42A27DB-BD31-4B8C-83A1-F6EECF244321}">
                <p14:modId xmlns:p14="http://schemas.microsoft.com/office/powerpoint/2010/main" val="1086246233"/>
              </p:ext>
            </p:extLst>
          </p:nvPr>
        </p:nvGraphicFramePr>
        <p:xfrm>
          <a:off x="1049578" y="1739005"/>
          <a:ext cx="10134780" cy="4206240"/>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2CA25211-D758-414F-ACAC-014FEE77697E}"/>
              </a:ext>
            </a:extLst>
          </p:cNvPr>
          <p:cNvSpPr txBox="1"/>
          <p:nvPr/>
        </p:nvSpPr>
        <p:spPr>
          <a:xfrm>
            <a:off x="838200" y="5809339"/>
            <a:ext cx="1531445" cy="276999"/>
          </a:xfrm>
          <a:prstGeom prst="rect">
            <a:avLst/>
          </a:prstGeom>
          <a:noFill/>
        </p:spPr>
        <p:txBody>
          <a:bodyPr wrap="none" rtlCol="0">
            <a:spAutoFit/>
          </a:bodyPr>
          <a:lstStyle/>
          <a:p>
            <a:r>
              <a:rPr lang="en-US" sz="1200" i="1" dirty="0">
                <a:latin typeface="Calibri" panose="020F0502020204030204" pitchFamily="34" charset="0"/>
                <a:cs typeface="Calibri" panose="020F0502020204030204" pitchFamily="34" charset="0"/>
              </a:rPr>
              <a:t>Source: (</a:t>
            </a:r>
            <a:r>
              <a:rPr lang="en-US" altLang="en-US" sz="1200" dirty="0"/>
              <a:t>Fuller,</a:t>
            </a:r>
            <a:r>
              <a:rPr lang="en-US" sz="1200" i="1" dirty="0">
                <a:latin typeface="Calibri" panose="020F0502020204030204" pitchFamily="34" charset="0"/>
                <a:cs typeface="Calibri" panose="020F0502020204030204" pitchFamily="34" charset="0"/>
              </a:rPr>
              <a:t> 2019) </a:t>
            </a:r>
          </a:p>
        </p:txBody>
      </p:sp>
      <p:sp>
        <p:nvSpPr>
          <p:cNvPr id="13" name="Title 1">
            <a:extLst>
              <a:ext uri="{FF2B5EF4-FFF2-40B4-BE49-F238E27FC236}">
                <a16:creationId xmlns:a16="http://schemas.microsoft.com/office/drawing/2014/main" id="{290D5727-504A-4AE3-97B0-6C21969F2C95}"/>
              </a:ext>
            </a:extLst>
          </p:cNvPr>
          <p:cNvSpPr txBox="1">
            <a:spLocks/>
          </p:cNvSpPr>
          <p:nvPr/>
        </p:nvSpPr>
        <p:spPr>
          <a:xfrm>
            <a:off x="851638" y="452582"/>
            <a:ext cx="10502162" cy="82877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en-US" sz="2800" b="1" dirty="0">
                <a:latin typeface="Calibri" panose="020F0502020204030204" pitchFamily="34" charset="0"/>
                <a:cs typeface="Calibri" panose="020F0502020204030204" pitchFamily="34" charset="0"/>
              </a:rPr>
              <a:t>From FY 2015 to FY 2016, the CDR showed a decrease trend from 10.8% to 10.1%.</a:t>
            </a:r>
          </a:p>
        </p:txBody>
      </p:sp>
      <p:graphicFrame>
        <p:nvGraphicFramePr>
          <p:cNvPr id="16" name="Chart 15">
            <a:extLst>
              <a:ext uri="{FF2B5EF4-FFF2-40B4-BE49-F238E27FC236}">
                <a16:creationId xmlns:a16="http://schemas.microsoft.com/office/drawing/2014/main" id="{937AF86C-0590-42D7-B886-20DA7E77811C}"/>
              </a:ext>
            </a:extLst>
          </p:cNvPr>
          <p:cNvGraphicFramePr>
            <a:graphicFrameLocks/>
          </p:cNvGraphicFramePr>
          <p:nvPr>
            <p:extLst>
              <p:ext uri="{D42A27DB-BD31-4B8C-83A1-F6EECF244321}">
                <p14:modId xmlns:p14="http://schemas.microsoft.com/office/powerpoint/2010/main" val="2399179040"/>
              </p:ext>
            </p:extLst>
          </p:nvPr>
        </p:nvGraphicFramePr>
        <p:xfrm>
          <a:off x="884508" y="1575820"/>
          <a:ext cx="10332720" cy="420624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28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6"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3195</TotalTime>
  <Words>1751</Words>
  <Application>Microsoft Macintosh PowerPoint</Application>
  <PresentationFormat>Widescreen</PresentationFormat>
  <Paragraphs>261</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 Antiqua</vt:lpstr>
      <vt:lpstr>Calibri</vt:lpstr>
      <vt:lpstr>Calibri Light</vt:lpstr>
      <vt:lpstr>Cambria Math</vt:lpstr>
      <vt:lpstr>Office Theme</vt:lpstr>
      <vt:lpstr>Analysis of Cohort Default Rates (CDR) in Post-Secondary Education in the United States</vt:lpstr>
      <vt:lpstr>The CDR is the percentage of US graduate students who default on their student loans.</vt:lpstr>
      <vt:lpstr>CDR is the criteria that determine whether an educational institute partakes in negligent actives. </vt:lpstr>
      <vt:lpstr>We propose that Post-Secondary Institutes with high CDRs are located most frequently in US cities with a larger minority population.</vt:lpstr>
      <vt:lpstr>The US Department of Education and US Census Department provide information that can help us pinpoint the location and effect of negligent institutions.</vt:lpstr>
      <vt:lpstr>Postsecondary Students Enrollment for Fall 2016, without Distance Education, is 19.84 million.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Solutions &amp; Conclusion</dc:title>
  <dc:creator>Marketne Noel;Dillon Orr;Prince Gymafi</dc:creator>
  <cp:lastModifiedBy>Dillon Orr</cp:lastModifiedBy>
  <cp:revision>243</cp:revision>
  <dcterms:created xsi:type="dcterms:W3CDTF">2020-02-17T04:19:57Z</dcterms:created>
  <dcterms:modified xsi:type="dcterms:W3CDTF">2020-02-29T16:15:39Z</dcterms:modified>
</cp:coreProperties>
</file>