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7" r:id="rId2"/>
    <p:sldId id="268" r:id="rId3"/>
    <p:sldId id="269" r:id="rId4"/>
    <p:sldId id="270" r:id="rId5"/>
    <p:sldId id="271" r:id="rId6"/>
    <p:sldId id="262" r:id="rId7"/>
    <p:sldId id="263" r:id="rId8"/>
    <p:sldId id="264" r:id="rId9"/>
    <p:sldId id="265" r:id="rId10"/>
    <p:sldId id="266" r:id="rId11"/>
    <p:sldId id="273" r:id="rId12"/>
    <p:sldId id="259" r:id="rId13"/>
    <p:sldId id="261" r:id="rId14"/>
    <p:sldId id="258" r:id="rId15"/>
    <p:sldId id="26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BC9"/>
    <a:srgbClr val="00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88571" autoAdjust="0"/>
  </p:normalViewPr>
  <p:slideViewPr>
    <p:cSldViewPr snapToGrid="0">
      <p:cViewPr varScale="1">
        <p:scale>
          <a:sx n="113" d="100"/>
          <a:sy n="113" d="100"/>
        </p:scale>
        <p:origin x="9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6806233595800527"/>
          <c:y val="9.2592592592592587E-3"/>
        </c:manualLayout>
      </c:layout>
      <c:overlay val="1"/>
      <c:spPr>
        <a:noFill/>
        <a:ln>
          <a:noFill/>
        </a:ln>
        <a:effectLst/>
      </c:spPr>
      <c:txPr>
        <a:bodyPr rot="0" spcFirstLastPara="1" vertOverflow="ellipsis" vert="horz" wrap="square" anchor="ctr" anchorCtr="1"/>
        <a:lstStyle/>
        <a:p>
          <a:pPr>
            <a:defRPr sz="2160" b="1" i="0" u="none" strike="noStrike" kern="1200" spc="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title>
    <c:autoTitleDeleted val="0"/>
    <c:plotArea>
      <c:layout/>
      <c:pieChart>
        <c:varyColors val="1"/>
        <c:ser>
          <c:idx val="0"/>
          <c:order val="0"/>
          <c:tx>
            <c:strRef>
              <c:f>Sheet1!$D$31</c:f>
              <c:strCache>
                <c:ptCount val="1"/>
                <c:pt idx="0">
                  <c:v>Mean</c:v>
                </c:pt>
              </c:strCache>
            </c:strRef>
          </c:tx>
          <c:spPr>
            <a:ln>
              <a:solidFill>
                <a:schemeClr val="tx1"/>
              </a:solidFill>
            </a:ln>
          </c:spPr>
          <c:dPt>
            <c:idx val="0"/>
            <c:bubble3D val="0"/>
            <c:explosion val="4"/>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19050">
                <a:solidFill>
                  <a:schemeClr val="tx1"/>
                </a:solidFill>
              </a:ln>
              <a:effectLst/>
            </c:spPr>
            <c:extLst>
              <c:ext xmlns:c16="http://schemas.microsoft.com/office/drawing/2014/chart" uri="{C3380CC4-5D6E-409C-BE32-E72D297353CC}">
                <c16:uniqueId val="{00000001-6227-425B-8197-B969DB911687}"/>
              </c:ext>
            </c:extLst>
          </c:dPt>
          <c:dPt>
            <c:idx val="1"/>
            <c:bubble3D val="0"/>
            <c:explosion val="6"/>
            <c: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w="19050">
                <a:solidFill>
                  <a:schemeClr val="tx1"/>
                </a:solidFill>
              </a:ln>
              <a:effectLst/>
            </c:spPr>
            <c:extLst>
              <c:ext xmlns:c16="http://schemas.microsoft.com/office/drawing/2014/chart" uri="{C3380CC4-5D6E-409C-BE32-E72D297353CC}">
                <c16:uniqueId val="{00000003-6227-425B-8197-B969DB911687}"/>
              </c:ext>
            </c:extLst>
          </c:dPt>
          <c:dPt>
            <c:idx val="2"/>
            <c:bubble3D val="0"/>
            <c:explosion val="1"/>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19050">
                <a:solidFill>
                  <a:schemeClr val="tx1"/>
                </a:solidFill>
              </a:ln>
              <a:effectLst/>
            </c:spPr>
            <c:extLst>
              <c:ext xmlns:c16="http://schemas.microsoft.com/office/drawing/2014/chart" uri="{C3380CC4-5D6E-409C-BE32-E72D297353CC}">
                <c16:uniqueId val="{00000005-6227-425B-8197-B969DB911687}"/>
              </c:ext>
            </c:extLst>
          </c:dPt>
          <c:dLbls>
            <c:spPr>
              <a:noFill/>
              <a:ln>
                <a:noFill/>
              </a:ln>
              <a:effectLst/>
            </c:spPr>
            <c:txPr>
              <a:bodyPr rot="0" spcFirstLastPara="1" vertOverflow="ellipsis" vert="horz" wrap="square" anchor="ctr" anchorCtr="1"/>
              <a:lstStyle/>
              <a:p>
                <a:pPr>
                  <a:defRPr sz="1800" b="1"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Sheet1!$C$32:$C$34</c:f>
              <c:strCache>
                <c:ptCount val="3"/>
                <c:pt idx="0">
                  <c:v>Public Schools</c:v>
                </c:pt>
                <c:pt idx="1">
                  <c:v>Private, Non-profit Schools</c:v>
                </c:pt>
                <c:pt idx="2">
                  <c:v>Proprietary Schools</c:v>
                </c:pt>
              </c:strCache>
            </c:strRef>
          </c:cat>
          <c:val>
            <c:numRef>
              <c:f>Sheet1!$D$32:$D$34</c:f>
              <c:numCache>
                <c:formatCode>0.00</c:formatCode>
                <c:ptCount val="3"/>
                <c:pt idx="0">
                  <c:v>11.9</c:v>
                </c:pt>
                <c:pt idx="1">
                  <c:v>6.3</c:v>
                </c:pt>
                <c:pt idx="2">
                  <c:v>12.4</c:v>
                </c:pt>
              </c:numCache>
            </c:numRef>
          </c:val>
          <c:extLst>
            <c:ext xmlns:c16="http://schemas.microsoft.com/office/drawing/2014/chart" uri="{C3380CC4-5D6E-409C-BE32-E72D297353CC}">
              <c16:uniqueId val="{00000006-6227-425B-8197-B969DB91168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4679943132108486"/>
          <c:y val="0.16058945756780404"/>
          <c:w val="0.31708945756780405"/>
          <c:h val="0.57233960338291046"/>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effectLst>
                <a:outerShdw blurRad="38100" dist="38100" dir="2700000" algn="tl">
                  <a:srgbClr val="000000">
                    <a:alpha val="43137"/>
                  </a:srgbClr>
                </a:outerShdw>
              </a:effectLst>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2000" b="1"/>
              <a:t>Educational Credential</a:t>
            </a:r>
          </a:p>
        </c:rich>
      </c:tx>
      <c:layout>
        <c:manualLayout>
          <c:xMode val="edge"/>
          <c:yMode val="edge"/>
          <c:x val="0.41141871610284186"/>
          <c:y val="3.8185174359423459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Sheet1!$K$41</c:f>
              <c:strCache>
                <c:ptCount val="1"/>
                <c:pt idx="0">
                  <c:v>Percentage</c:v>
                </c:pt>
              </c:strCache>
            </c:strRef>
          </c:tx>
          <c:spPr>
            <a:solidFill>
              <a:schemeClr val="accent1"/>
            </a:solidFill>
            <a:ln w="19050">
              <a:solidFill>
                <a:schemeClr val="lt1"/>
              </a:solidFill>
            </a:ln>
            <a:effectLst/>
          </c:spPr>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DEBD-4F81-AB1E-F6A52CBF5DFE}"/>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DEBD-4F81-AB1E-F6A52CBF5DFE}"/>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DEBD-4F81-AB1E-F6A52CBF5DFE}"/>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DEBD-4F81-AB1E-F6A52CBF5DFE}"/>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DEBD-4F81-AB1E-F6A52CBF5DFE}"/>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Sheet1!$J$42:$J$46</c:f>
              <c:strCache>
                <c:ptCount val="5"/>
                <c:pt idx="0">
                  <c:v>No Credential</c:v>
                </c:pt>
                <c:pt idx="1">
                  <c:v>Degree</c:v>
                </c:pt>
                <c:pt idx="2">
                  <c:v>Diploma</c:v>
                </c:pt>
                <c:pt idx="3">
                  <c:v>Certificate</c:v>
                </c:pt>
                <c:pt idx="4">
                  <c:v>More than One credential</c:v>
                </c:pt>
              </c:strCache>
            </c:strRef>
          </c:cat>
          <c:val>
            <c:numRef>
              <c:f>Sheet1!$K$42:$K$46</c:f>
              <c:numCache>
                <c:formatCode>General</c:formatCode>
                <c:ptCount val="5"/>
                <c:pt idx="0">
                  <c:v>68.8</c:v>
                </c:pt>
                <c:pt idx="1">
                  <c:v>25.4</c:v>
                </c:pt>
                <c:pt idx="2">
                  <c:v>4.5</c:v>
                </c:pt>
                <c:pt idx="3">
                  <c:v>1.2</c:v>
                </c:pt>
                <c:pt idx="4">
                  <c:v>0.1</c:v>
                </c:pt>
              </c:numCache>
            </c:numRef>
          </c:val>
          <c:extLst>
            <c:ext xmlns:c16="http://schemas.microsoft.com/office/drawing/2014/chart" uri="{C3380CC4-5D6E-409C-BE32-E72D297353CC}">
              <c16:uniqueId val="{0000000A-DEBD-4F81-AB1E-F6A52CBF5DFE}"/>
            </c:ext>
          </c:extLst>
        </c:ser>
        <c:dLbls>
          <c:showLegendKey val="0"/>
          <c:showVal val="0"/>
          <c:showCatName val="0"/>
          <c:showSerName val="0"/>
          <c:showPercent val="0"/>
          <c:showBubbleSize val="0"/>
        </c:dLbls>
        <c:gapWidth val="100"/>
        <c:axId val="979089160"/>
        <c:axId val="979088176"/>
      </c:barChart>
      <c:valAx>
        <c:axId val="979088176"/>
        <c:scaling>
          <c:orientation val="minMax"/>
        </c:scaling>
        <c:delete val="1"/>
        <c:axPos val="b"/>
        <c:title>
          <c:tx>
            <c:rich>
              <a:bodyPr rot="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r>
                  <a:rPr lang="en-US" sz="1800" b="1"/>
                  <a:t>Percentages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crossAx val="979089160"/>
        <c:crosses val="autoZero"/>
        <c:crossBetween val="between"/>
      </c:valAx>
      <c:catAx>
        <c:axId val="979089160"/>
        <c:scaling>
          <c:orientation val="minMax"/>
        </c:scaling>
        <c:delete val="0"/>
        <c:axPos val="l"/>
        <c:title>
          <c:tx>
            <c:rich>
              <a:bodyPr rot="-54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r>
                  <a:rPr lang="en-US" sz="1800" b="1"/>
                  <a:t>Credentials</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97908817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solidFill>
                <a:latin typeface="Calibri" panose="020F0502020204030204" pitchFamily="34" charset="0"/>
                <a:ea typeface="+mn-ea"/>
                <a:cs typeface="Calibri" panose="020F0502020204030204" pitchFamily="34" charset="0"/>
              </a:defRPr>
            </a:pPr>
            <a:r>
              <a:rPr lang="en-US" sz="2000" b="1"/>
              <a:t>Default Rate </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col"/>
        <c:grouping val="clustered"/>
        <c:varyColors val="0"/>
        <c:ser>
          <c:idx val="0"/>
          <c:order val="0"/>
          <c:tx>
            <c:strRef>
              <c:f>Sheet2!$E$3</c:f>
              <c:strCache>
                <c:ptCount val="1"/>
                <c:pt idx="0">
                  <c:v>Black</c:v>
                </c:pt>
              </c:strCache>
            </c:strRef>
          </c:tx>
          <c:spPr>
            <a:solidFill>
              <a:schemeClr val="accent1"/>
            </a:solidFill>
            <a:ln>
              <a:noFill/>
            </a:ln>
            <a:effectLst/>
          </c:spPr>
          <c:invertIfNegative val="0"/>
          <c:cat>
            <c:strRef>
              <c:f>Sheet2!$D$4:$D$7</c:f>
              <c:strCache>
                <c:ptCount val="4"/>
                <c:pt idx="0">
                  <c:v>Overall</c:v>
                </c:pt>
                <c:pt idx="1">
                  <c:v>Public 4-year </c:v>
                </c:pt>
                <c:pt idx="2">
                  <c:v>Private Non-profit 4-year</c:v>
                </c:pt>
                <c:pt idx="3">
                  <c:v>Proprietary 4-year</c:v>
                </c:pt>
              </c:strCache>
            </c:strRef>
          </c:cat>
          <c:val>
            <c:numRef>
              <c:f>Sheet2!$E$4:$E$7</c:f>
              <c:numCache>
                <c:formatCode>General</c:formatCode>
                <c:ptCount val="4"/>
                <c:pt idx="0">
                  <c:v>48</c:v>
                </c:pt>
                <c:pt idx="1">
                  <c:v>36</c:v>
                </c:pt>
                <c:pt idx="2">
                  <c:v>44</c:v>
                </c:pt>
                <c:pt idx="3">
                  <c:v>64</c:v>
                </c:pt>
              </c:numCache>
            </c:numRef>
          </c:val>
          <c:extLst>
            <c:ext xmlns:c16="http://schemas.microsoft.com/office/drawing/2014/chart" uri="{C3380CC4-5D6E-409C-BE32-E72D297353CC}">
              <c16:uniqueId val="{00000000-26D1-4DDD-8041-A0033948B4DD}"/>
            </c:ext>
          </c:extLst>
        </c:ser>
        <c:ser>
          <c:idx val="1"/>
          <c:order val="1"/>
          <c:tx>
            <c:strRef>
              <c:f>Sheet2!$F$3</c:f>
              <c:strCache>
                <c:ptCount val="1"/>
                <c:pt idx="0">
                  <c:v>White</c:v>
                </c:pt>
              </c:strCache>
            </c:strRef>
          </c:tx>
          <c:spPr>
            <a:solidFill>
              <a:schemeClr val="accent2"/>
            </a:solidFill>
            <a:ln>
              <a:noFill/>
            </a:ln>
            <a:effectLst/>
          </c:spPr>
          <c:invertIfNegative val="0"/>
          <c:cat>
            <c:strRef>
              <c:f>Sheet2!$D$4:$D$7</c:f>
              <c:strCache>
                <c:ptCount val="4"/>
                <c:pt idx="0">
                  <c:v>Overall</c:v>
                </c:pt>
                <c:pt idx="1">
                  <c:v>Public 4-year </c:v>
                </c:pt>
                <c:pt idx="2">
                  <c:v>Private Non-profit 4-year</c:v>
                </c:pt>
                <c:pt idx="3">
                  <c:v>Proprietary 4-year</c:v>
                </c:pt>
              </c:strCache>
            </c:strRef>
          </c:cat>
          <c:val>
            <c:numRef>
              <c:f>Sheet2!$F$4:$F$7</c:f>
              <c:numCache>
                <c:formatCode>General</c:formatCode>
                <c:ptCount val="4"/>
                <c:pt idx="0">
                  <c:v>21</c:v>
                </c:pt>
                <c:pt idx="1">
                  <c:v>15</c:v>
                </c:pt>
                <c:pt idx="2">
                  <c:v>11</c:v>
                </c:pt>
                <c:pt idx="3">
                  <c:v>46</c:v>
                </c:pt>
              </c:numCache>
            </c:numRef>
          </c:val>
          <c:extLst>
            <c:ext xmlns:c16="http://schemas.microsoft.com/office/drawing/2014/chart" uri="{C3380CC4-5D6E-409C-BE32-E72D297353CC}">
              <c16:uniqueId val="{00000001-26D1-4DDD-8041-A0033948B4DD}"/>
            </c:ext>
          </c:extLst>
        </c:ser>
        <c:dLbls>
          <c:showLegendKey val="0"/>
          <c:showVal val="0"/>
          <c:showCatName val="0"/>
          <c:showSerName val="0"/>
          <c:showPercent val="0"/>
          <c:showBubbleSize val="0"/>
        </c:dLbls>
        <c:gapWidth val="219"/>
        <c:overlap val="-27"/>
        <c:axId val="578899080"/>
        <c:axId val="578892192"/>
      </c:barChart>
      <c:catAx>
        <c:axId val="57889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78892192"/>
        <c:crosses val="autoZero"/>
        <c:auto val="1"/>
        <c:lblAlgn val="ctr"/>
        <c:lblOffset val="100"/>
        <c:noMultiLvlLbl val="0"/>
      </c:catAx>
      <c:valAx>
        <c:axId val="57889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r>
                  <a:rPr lang="en-US" sz="1800" b="1"/>
                  <a:t>Percentage</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7889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0">
          <a:solidFill>
            <a:schemeClr val="tx1"/>
          </a:solidFill>
          <a:latin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6EBBE5-209B-4565-A061-0551E3E78EE3}" type="doc">
      <dgm:prSet loTypeId="urn:microsoft.com/office/officeart/2005/8/layout/funnel1" loCatId="relationship" qsTypeId="urn:microsoft.com/office/officeart/2005/8/quickstyle/3d3" qsCatId="3D" csTypeId="urn:microsoft.com/office/officeart/2005/8/colors/colorful4" csCatId="colorful" phldr="1"/>
      <dgm:spPr/>
    </dgm:pt>
    <dgm:pt modelId="{E7696B5C-9967-4A43-8F25-F4BB6C271C60}">
      <dgm:prSet phldrT="[Text]" custT="1"/>
      <dgm:spPr/>
      <dgm:t>
        <a:bodyPr/>
        <a:lstStyle/>
        <a:p>
          <a:r>
            <a:rPr lang="en-US" sz="1600" b="1" cap="none" spc="0" dirty="0">
              <a:ln w="0"/>
              <a:solidFill>
                <a:schemeClr val="tx1"/>
              </a:solidFill>
              <a:effectLst/>
              <a:latin typeface="Calibri" panose="020F0502020204030204" pitchFamily="34" charset="0"/>
              <a:cs typeface="Calibri" panose="020F0502020204030204" pitchFamily="34" charset="0"/>
            </a:rPr>
            <a:t>Federal Student Aid</a:t>
          </a:r>
        </a:p>
      </dgm:t>
    </dgm:pt>
    <dgm:pt modelId="{17057AD6-37ED-43EE-AF8B-5362963EE4C5}" type="parTrans" cxnId="{C87CFC9E-F0A2-407E-B639-78C1BCE49DD9}">
      <dgm:prSet/>
      <dgm:spPr/>
      <dgm:t>
        <a:bodyPr/>
        <a:lstStyle/>
        <a:p>
          <a:endParaRPr lang="en-US"/>
        </a:p>
      </dgm:t>
    </dgm:pt>
    <dgm:pt modelId="{9ADB2098-F9B1-40E1-97C3-D7AEA7DDA8F6}" type="sibTrans" cxnId="{C87CFC9E-F0A2-407E-B639-78C1BCE49DD9}">
      <dgm:prSet/>
      <dgm:spPr/>
      <dgm:t>
        <a:bodyPr/>
        <a:lstStyle/>
        <a:p>
          <a:endParaRPr lang="en-US"/>
        </a:p>
      </dgm:t>
    </dgm:pt>
    <dgm:pt modelId="{10B72475-2FCD-444F-B1B4-8F21EBD9A068}">
      <dgm:prSet phldrT="[Text]" custT="1"/>
      <dgm:spPr/>
      <dgm:t>
        <a:bodyPr/>
        <a:lstStyle/>
        <a:p>
          <a:r>
            <a:rPr lang="en-US" sz="1600" b="1" cap="none" spc="0" dirty="0">
              <a:ln w="0"/>
              <a:solidFill>
                <a:schemeClr val="tx1"/>
              </a:solidFill>
              <a:effectLst/>
              <a:latin typeface="Calibri" panose="020F0502020204030204" pitchFamily="34" charset="0"/>
              <a:cs typeface="Calibri" panose="020F0502020204030204" pitchFamily="34" charset="0"/>
            </a:rPr>
            <a:t>United States Census Bureau</a:t>
          </a:r>
        </a:p>
      </dgm:t>
    </dgm:pt>
    <dgm:pt modelId="{46D54559-DCEE-4309-88F4-567AA3DCA90B}" type="parTrans" cxnId="{BEB970FE-80C7-401E-82C3-BD24AF308222}">
      <dgm:prSet/>
      <dgm:spPr/>
      <dgm:t>
        <a:bodyPr/>
        <a:lstStyle/>
        <a:p>
          <a:endParaRPr lang="en-US"/>
        </a:p>
      </dgm:t>
    </dgm:pt>
    <dgm:pt modelId="{0050D1C9-D2C2-4A24-BF6B-36F1D37496F3}" type="sibTrans" cxnId="{BEB970FE-80C7-401E-82C3-BD24AF308222}">
      <dgm:prSet/>
      <dgm:spPr/>
      <dgm:t>
        <a:bodyPr/>
        <a:lstStyle/>
        <a:p>
          <a:endParaRPr lang="en-US"/>
        </a:p>
      </dgm:t>
    </dgm:pt>
    <dgm:pt modelId="{94B6497F-8FEB-4B11-AE82-ABB58CC82C34}">
      <dgm:prSet phldrT="[Text]" custT="1"/>
      <dgm:spPr/>
      <dgm:t>
        <a:bodyPr/>
        <a:lstStyle/>
        <a:p>
          <a:r>
            <a:rPr lang="en-US" sz="2000" b="0" cap="none" spc="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Predatory Educational Institute</a:t>
          </a:r>
        </a:p>
      </dgm:t>
    </dgm:pt>
    <dgm:pt modelId="{4C747C0E-8B74-4C0C-ADFF-2431D0A9C68A}" type="parTrans" cxnId="{0D9FF977-4665-4174-B265-C76D22B07360}">
      <dgm:prSet/>
      <dgm:spPr/>
      <dgm:t>
        <a:bodyPr/>
        <a:lstStyle/>
        <a:p>
          <a:endParaRPr lang="en-US"/>
        </a:p>
      </dgm:t>
    </dgm:pt>
    <dgm:pt modelId="{F287B708-298F-4447-973C-B1D13B6F6B22}" type="sibTrans" cxnId="{0D9FF977-4665-4174-B265-C76D22B07360}">
      <dgm:prSet/>
      <dgm:spPr/>
      <dgm:t>
        <a:bodyPr/>
        <a:lstStyle/>
        <a:p>
          <a:endParaRPr lang="en-US"/>
        </a:p>
      </dgm:t>
    </dgm:pt>
    <dgm:pt modelId="{8BBD3B3F-19A2-4B25-85AF-0A07D064A554}">
      <dgm:prSet phldrT="[Text]" custT="1"/>
      <dgm:spPr/>
      <dgm:t>
        <a:bodyPr/>
        <a:lstStyle/>
        <a:p>
          <a:r>
            <a:rPr lang="en-US" sz="1600" b="1" cap="none" spc="0" dirty="0">
              <a:ln w="0"/>
              <a:solidFill>
                <a:schemeClr val="tx1"/>
              </a:solidFill>
              <a:effectLst/>
              <a:latin typeface="Calibri" panose="020F0502020204030204" pitchFamily="34" charset="0"/>
              <a:cs typeface="Calibri" panose="020F0502020204030204" pitchFamily="34" charset="0"/>
            </a:rPr>
            <a:t>IPEDS</a:t>
          </a:r>
        </a:p>
      </dgm:t>
    </dgm:pt>
    <dgm:pt modelId="{7E572226-FA12-4CF0-B205-EE26B95FEA13}" type="parTrans" cxnId="{3576D339-6E0F-4E11-B03C-B11F22762FC4}">
      <dgm:prSet/>
      <dgm:spPr/>
      <dgm:t>
        <a:bodyPr/>
        <a:lstStyle/>
        <a:p>
          <a:endParaRPr lang="en-US"/>
        </a:p>
      </dgm:t>
    </dgm:pt>
    <dgm:pt modelId="{5C674F29-789A-4A04-8A10-D276C8BAE577}" type="sibTrans" cxnId="{3576D339-6E0F-4E11-B03C-B11F22762FC4}">
      <dgm:prSet/>
      <dgm:spPr/>
      <dgm:t>
        <a:bodyPr/>
        <a:lstStyle/>
        <a:p>
          <a:endParaRPr lang="en-US"/>
        </a:p>
      </dgm:t>
    </dgm:pt>
    <dgm:pt modelId="{EA27C551-D94B-4428-9955-4B30F370B497}" type="pres">
      <dgm:prSet presAssocID="{FA6EBBE5-209B-4565-A061-0551E3E78EE3}" presName="Name0" presStyleCnt="0">
        <dgm:presLayoutVars>
          <dgm:chMax val="4"/>
          <dgm:resizeHandles val="exact"/>
        </dgm:presLayoutVars>
      </dgm:prSet>
      <dgm:spPr/>
    </dgm:pt>
    <dgm:pt modelId="{8CA3041E-5314-4250-A398-C4FBA1521CAB}" type="pres">
      <dgm:prSet presAssocID="{FA6EBBE5-209B-4565-A061-0551E3E78EE3}" presName="ellipse" presStyleLbl="trBgShp" presStyleIdx="0" presStyleCn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solidFill>
            <a:schemeClr val="tx1"/>
          </a:solidFill>
        </a:ln>
      </dgm:spPr>
    </dgm:pt>
    <dgm:pt modelId="{4F9BF5CB-280F-4CA7-84AA-07AB6C9666FD}" type="pres">
      <dgm:prSet presAssocID="{FA6EBBE5-209B-4565-A061-0551E3E78EE3}" presName="arrow1" presStyleLbl="fgShp" presStyleIdx="0" presStyleCnt="1">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solidFill>
            <a:schemeClr val="tx1"/>
          </a:solidFill>
        </a:ln>
      </dgm:spPr>
    </dgm:pt>
    <dgm:pt modelId="{5BC8C078-42FA-4033-A45F-1EC13BB00CE6}" type="pres">
      <dgm:prSet presAssocID="{FA6EBBE5-209B-4565-A061-0551E3E78EE3}" presName="rectangle" presStyleLbl="revTx" presStyleIdx="0" presStyleCnt="1" custScaleX="173592">
        <dgm:presLayoutVars>
          <dgm:bulletEnabled val="1"/>
        </dgm:presLayoutVars>
      </dgm:prSet>
      <dgm:spPr/>
    </dgm:pt>
    <dgm:pt modelId="{F3A34DF2-B7E7-4E73-8FC0-DE676F845449}" type="pres">
      <dgm:prSet presAssocID="{10B72475-2FCD-444F-B1B4-8F21EBD9A068}" presName="item1" presStyleLbl="node1" presStyleIdx="0" presStyleCnt="3" custScaleX="100157" custScaleY="100157">
        <dgm:presLayoutVars>
          <dgm:bulletEnabled val="1"/>
        </dgm:presLayoutVars>
      </dgm:prSet>
      <dgm:spPr/>
    </dgm:pt>
    <dgm:pt modelId="{B5F15651-31BE-4CDF-9185-DDDAB5D4B1F5}" type="pres">
      <dgm:prSet presAssocID="{8BBD3B3F-19A2-4B25-85AF-0A07D064A554}" presName="item2" presStyleLbl="node1" presStyleIdx="1" presStyleCnt="3" custLinFactNeighborX="701" custLinFactNeighborY="5866">
        <dgm:presLayoutVars>
          <dgm:bulletEnabled val="1"/>
        </dgm:presLayoutVars>
      </dgm:prSet>
      <dgm:spPr/>
    </dgm:pt>
    <dgm:pt modelId="{40D56F9D-F4D7-4A93-9281-8C4BDD1C1837}" type="pres">
      <dgm:prSet presAssocID="{94B6497F-8FEB-4B11-AE82-ABB58CC82C34}" presName="item3" presStyleLbl="node1" presStyleIdx="2" presStyleCnt="3">
        <dgm:presLayoutVars>
          <dgm:bulletEnabled val="1"/>
        </dgm:presLayoutVars>
      </dgm:prSet>
      <dgm:spPr/>
    </dgm:pt>
    <dgm:pt modelId="{AD7D4B34-7584-4427-928D-917D47836B2D}" type="pres">
      <dgm:prSet presAssocID="{FA6EBBE5-209B-4565-A061-0551E3E78EE3}" presName="funnel" presStyleLbl="trAlignAcc1" presStyleIdx="0" presStyleCnt="1" custScaleX="147746" custScaleY="142857">
        <dgm:style>
          <a:lnRef idx="0">
            <a:scrgbClr r="0" g="0" b="0"/>
          </a:lnRef>
          <a:fillRef idx="0">
            <a:scrgbClr r="0" g="0" b="0"/>
          </a:fillRef>
          <a:effectRef idx="0">
            <a:scrgbClr r="0" g="0" b="0"/>
          </a:effectRef>
          <a:fontRef idx="minor">
            <a:schemeClr val="dk1"/>
          </a:fontRef>
        </dgm:style>
      </dgm:prSet>
      <dgm:spPr>
        <a:noFill/>
        <a:ln w="9525" cap="flat" cmpd="sng" algn="ctr">
          <a:solidFill>
            <a:schemeClr val="dk1"/>
          </a:solidFill>
          <a:prstDash val="solid"/>
          <a:round/>
          <a:headEnd type="none" w="med" len="med"/>
          <a:tailEnd type="none" w="med" len="med"/>
        </a:ln>
      </dgm:spPr>
    </dgm:pt>
  </dgm:ptLst>
  <dgm:cxnLst>
    <dgm:cxn modelId="{3576D339-6E0F-4E11-B03C-B11F22762FC4}" srcId="{FA6EBBE5-209B-4565-A061-0551E3E78EE3}" destId="{8BBD3B3F-19A2-4B25-85AF-0A07D064A554}" srcOrd="2" destOrd="0" parTransId="{7E572226-FA12-4CF0-B205-EE26B95FEA13}" sibTransId="{5C674F29-789A-4A04-8A10-D276C8BAE577}"/>
    <dgm:cxn modelId="{0D9FF977-4665-4174-B265-C76D22B07360}" srcId="{FA6EBBE5-209B-4565-A061-0551E3E78EE3}" destId="{94B6497F-8FEB-4B11-AE82-ABB58CC82C34}" srcOrd="3" destOrd="0" parTransId="{4C747C0E-8B74-4C0C-ADFF-2431D0A9C68A}" sibTransId="{F287B708-298F-4447-973C-B1D13B6F6B22}"/>
    <dgm:cxn modelId="{E3DC5A9B-B146-4F04-93A9-88BC64515C16}" type="presOf" srcId="{10B72475-2FCD-444F-B1B4-8F21EBD9A068}" destId="{B5F15651-31BE-4CDF-9185-DDDAB5D4B1F5}" srcOrd="0" destOrd="0" presId="urn:microsoft.com/office/officeart/2005/8/layout/funnel1"/>
    <dgm:cxn modelId="{C87CFC9E-F0A2-407E-B639-78C1BCE49DD9}" srcId="{FA6EBBE5-209B-4565-A061-0551E3E78EE3}" destId="{E7696B5C-9967-4A43-8F25-F4BB6C271C60}" srcOrd="0" destOrd="0" parTransId="{17057AD6-37ED-43EE-AF8B-5362963EE4C5}" sibTransId="{9ADB2098-F9B1-40E1-97C3-D7AEA7DDA8F6}"/>
    <dgm:cxn modelId="{8D6CE59F-D829-441C-B112-734DE5DE0FBD}" type="presOf" srcId="{E7696B5C-9967-4A43-8F25-F4BB6C271C60}" destId="{40D56F9D-F4D7-4A93-9281-8C4BDD1C1837}" srcOrd="0" destOrd="0" presId="urn:microsoft.com/office/officeart/2005/8/layout/funnel1"/>
    <dgm:cxn modelId="{D0FE5CCE-204A-43FB-85D2-CC6343E745FE}" type="presOf" srcId="{94B6497F-8FEB-4B11-AE82-ABB58CC82C34}" destId="{5BC8C078-42FA-4033-A45F-1EC13BB00CE6}" srcOrd="0" destOrd="0" presId="urn:microsoft.com/office/officeart/2005/8/layout/funnel1"/>
    <dgm:cxn modelId="{2EFE36E5-AE60-4306-AF0B-D87FC732309F}" type="presOf" srcId="{FA6EBBE5-209B-4565-A061-0551E3E78EE3}" destId="{EA27C551-D94B-4428-9955-4B30F370B497}" srcOrd="0" destOrd="0" presId="urn:microsoft.com/office/officeart/2005/8/layout/funnel1"/>
    <dgm:cxn modelId="{A287EFEA-ABB2-4856-B83E-2513F29490C2}" type="presOf" srcId="{8BBD3B3F-19A2-4B25-85AF-0A07D064A554}" destId="{F3A34DF2-B7E7-4E73-8FC0-DE676F845449}" srcOrd="0" destOrd="0" presId="urn:microsoft.com/office/officeart/2005/8/layout/funnel1"/>
    <dgm:cxn modelId="{BEB970FE-80C7-401E-82C3-BD24AF308222}" srcId="{FA6EBBE5-209B-4565-A061-0551E3E78EE3}" destId="{10B72475-2FCD-444F-B1B4-8F21EBD9A068}" srcOrd="1" destOrd="0" parTransId="{46D54559-DCEE-4309-88F4-567AA3DCA90B}" sibTransId="{0050D1C9-D2C2-4A24-BF6B-36F1D37496F3}"/>
    <dgm:cxn modelId="{5640A803-C8FD-43BC-BF3C-48D38F3FC615}" type="presParOf" srcId="{EA27C551-D94B-4428-9955-4B30F370B497}" destId="{8CA3041E-5314-4250-A398-C4FBA1521CAB}" srcOrd="0" destOrd="0" presId="urn:microsoft.com/office/officeart/2005/8/layout/funnel1"/>
    <dgm:cxn modelId="{93487475-059B-4CC3-8CAE-1D223BC937C0}" type="presParOf" srcId="{EA27C551-D94B-4428-9955-4B30F370B497}" destId="{4F9BF5CB-280F-4CA7-84AA-07AB6C9666FD}" srcOrd="1" destOrd="0" presId="urn:microsoft.com/office/officeart/2005/8/layout/funnel1"/>
    <dgm:cxn modelId="{2DEDDD1D-FD10-4299-8584-CCD8866A5998}" type="presParOf" srcId="{EA27C551-D94B-4428-9955-4B30F370B497}" destId="{5BC8C078-42FA-4033-A45F-1EC13BB00CE6}" srcOrd="2" destOrd="0" presId="urn:microsoft.com/office/officeart/2005/8/layout/funnel1"/>
    <dgm:cxn modelId="{4496822E-768B-4EC2-9778-42FE0238F054}" type="presParOf" srcId="{EA27C551-D94B-4428-9955-4B30F370B497}" destId="{F3A34DF2-B7E7-4E73-8FC0-DE676F845449}" srcOrd="3" destOrd="0" presId="urn:microsoft.com/office/officeart/2005/8/layout/funnel1"/>
    <dgm:cxn modelId="{AE17FA77-151E-4786-AF43-3EAA1EFC9014}" type="presParOf" srcId="{EA27C551-D94B-4428-9955-4B30F370B497}" destId="{B5F15651-31BE-4CDF-9185-DDDAB5D4B1F5}" srcOrd="4" destOrd="0" presId="urn:microsoft.com/office/officeart/2005/8/layout/funnel1"/>
    <dgm:cxn modelId="{82340098-3685-4D3F-8114-D78C6CEA5AE5}" type="presParOf" srcId="{EA27C551-D94B-4428-9955-4B30F370B497}" destId="{40D56F9D-F4D7-4A93-9281-8C4BDD1C1837}" srcOrd="5" destOrd="0" presId="urn:microsoft.com/office/officeart/2005/8/layout/funnel1"/>
    <dgm:cxn modelId="{C343337F-211D-4733-B12A-14002CCAB069}" type="presParOf" srcId="{EA27C551-D94B-4428-9955-4B30F370B497}" destId="{AD7D4B34-7584-4427-928D-917D47836B2D}"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3041E-5314-4250-A398-C4FBA1521CAB}">
      <dsp:nvSpPr>
        <dsp:cNvPr id="0" name=""/>
        <dsp:cNvSpPr/>
      </dsp:nvSpPr>
      <dsp:spPr>
        <a:xfrm>
          <a:off x="2818041" y="446641"/>
          <a:ext cx="3114427" cy="1081599"/>
        </a:xfrm>
        <a:prstGeom prst="ellipse">
          <a:avLst/>
        </a:prstGeom>
        <a:solidFill>
          <a:schemeClr val="accent3">
            <a:alpha val="50000"/>
          </a:schemeClr>
        </a:solidFill>
        <a:ln>
          <a:solidFill>
            <a:schemeClr val="tx1"/>
          </a:solidFill>
        </a:ln>
        <a:effectLst/>
        <a:scene3d>
          <a:camera prst="orthographicFront">
            <a:rot lat="0" lon="0" rev="0"/>
          </a:camera>
          <a:lightRig rig="contrasting" dir="t">
            <a:rot lat="0" lon="0" rev="1200000"/>
          </a:lightRig>
        </a:scene3d>
        <a:sp3d z="-152400"/>
      </dsp:spPr>
      <dsp:style>
        <a:lnRef idx="0">
          <a:scrgbClr r="0" g="0" b="0"/>
        </a:lnRef>
        <a:fillRef idx="0">
          <a:scrgbClr r="0" g="0" b="0"/>
        </a:fillRef>
        <a:effectRef idx="0">
          <a:scrgbClr r="0" g="0" b="0"/>
        </a:effectRef>
        <a:fontRef idx="minor">
          <a:schemeClr val="lt1"/>
        </a:fontRef>
      </dsp:style>
    </dsp:sp>
    <dsp:sp modelId="{4F9BF5CB-280F-4CA7-84AA-07AB6C9666FD}">
      <dsp:nvSpPr>
        <dsp:cNvPr id="0" name=""/>
        <dsp:cNvSpPr/>
      </dsp:nvSpPr>
      <dsp:spPr>
        <a:xfrm>
          <a:off x="4078298" y="3095112"/>
          <a:ext cx="603571" cy="386285"/>
        </a:xfrm>
        <a:prstGeom prst="downArrow">
          <a:avLst/>
        </a:prstGeom>
        <a:solidFill>
          <a:schemeClr val="accent3">
            <a:alpha val="50000"/>
          </a:schemeClr>
        </a:solidFill>
        <a:ln>
          <a:solidFill>
            <a:schemeClr val="tx1"/>
          </a:solidFill>
        </a:ln>
        <a:effectLst/>
        <a:scene3d>
          <a:camera prst="orthographicFront">
            <a:rot lat="0" lon="0" rev="0"/>
          </a:camera>
          <a:lightRig rig="contrasting" dir="t">
            <a:rot lat="0" lon="0" rev="1200000"/>
          </a:lightRig>
        </a:scene3d>
        <a:sp3d z="300000"/>
      </dsp:spPr>
      <dsp:style>
        <a:lnRef idx="0">
          <a:scrgbClr r="0" g="0" b="0"/>
        </a:lnRef>
        <a:fillRef idx="0">
          <a:scrgbClr r="0" g="0" b="0"/>
        </a:fillRef>
        <a:effectRef idx="0">
          <a:scrgbClr r="0" g="0" b="0"/>
        </a:effectRef>
        <a:fontRef idx="minor">
          <a:schemeClr val="lt1"/>
        </a:fontRef>
      </dsp:style>
    </dsp:sp>
    <dsp:sp modelId="{5BC8C078-42FA-4033-A45F-1EC13BB00CE6}">
      <dsp:nvSpPr>
        <dsp:cNvPr id="0" name=""/>
        <dsp:cNvSpPr/>
      </dsp:nvSpPr>
      <dsp:spPr>
        <a:xfrm>
          <a:off x="1865480" y="3404140"/>
          <a:ext cx="5029206" cy="72428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Predatory Educational Institute</a:t>
          </a:r>
        </a:p>
      </dsp:txBody>
      <dsp:txXfrm>
        <a:off x="1865480" y="3404140"/>
        <a:ext cx="5029206" cy="724285"/>
      </dsp:txXfrm>
    </dsp:sp>
    <dsp:sp modelId="{F3A34DF2-B7E7-4E73-8FC0-DE676F845449}">
      <dsp:nvSpPr>
        <dsp:cNvPr id="0" name=""/>
        <dsp:cNvSpPr/>
      </dsp:nvSpPr>
      <dsp:spPr>
        <a:xfrm>
          <a:off x="3949488" y="1610922"/>
          <a:ext cx="1088133" cy="1088133"/>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solidFill>
                <a:schemeClr val="tx1"/>
              </a:solidFill>
              <a:effectLst/>
              <a:latin typeface="Calibri" panose="020F0502020204030204" pitchFamily="34" charset="0"/>
              <a:cs typeface="Calibri" panose="020F0502020204030204" pitchFamily="34" charset="0"/>
            </a:rPr>
            <a:t>IPEDS</a:t>
          </a:r>
        </a:p>
      </dsp:txBody>
      <dsp:txXfrm>
        <a:off x="4108841" y="1770275"/>
        <a:ext cx="769427" cy="769427"/>
      </dsp:txXfrm>
    </dsp:sp>
    <dsp:sp modelId="{B5F15651-31BE-4CDF-9185-DDDAB5D4B1F5}">
      <dsp:nvSpPr>
        <dsp:cNvPr id="0" name=""/>
        <dsp:cNvSpPr/>
      </dsp:nvSpPr>
      <dsp:spPr>
        <a:xfrm>
          <a:off x="3180557" y="860442"/>
          <a:ext cx="1086428" cy="1086428"/>
        </a:xfrm>
        <a:prstGeom prst="ellipse">
          <a:avLst/>
        </a:prstGeom>
        <a:solidFill>
          <a:schemeClr val="accent4">
            <a:hueOff val="4900445"/>
            <a:satOff val="-20388"/>
            <a:lumOff val="4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solidFill>
                <a:schemeClr val="tx1"/>
              </a:solidFill>
              <a:effectLst/>
              <a:latin typeface="Calibri" panose="020F0502020204030204" pitchFamily="34" charset="0"/>
              <a:cs typeface="Calibri" panose="020F0502020204030204" pitchFamily="34" charset="0"/>
            </a:rPr>
            <a:t>United States Census Bureau</a:t>
          </a:r>
        </a:p>
      </dsp:txBody>
      <dsp:txXfrm>
        <a:off x="3339661" y="1019546"/>
        <a:ext cx="768220" cy="768220"/>
      </dsp:txXfrm>
    </dsp:sp>
    <dsp:sp modelId="{40D56F9D-F4D7-4A93-9281-8C4BDD1C1837}">
      <dsp:nvSpPr>
        <dsp:cNvPr id="0" name=""/>
        <dsp:cNvSpPr/>
      </dsp:nvSpPr>
      <dsp:spPr>
        <a:xfrm>
          <a:off x="4283512" y="534038"/>
          <a:ext cx="1086428" cy="1086428"/>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cap="none" spc="0" dirty="0">
              <a:ln w="0"/>
              <a:solidFill>
                <a:schemeClr val="tx1"/>
              </a:solidFill>
              <a:effectLst/>
              <a:latin typeface="Calibri" panose="020F0502020204030204" pitchFamily="34" charset="0"/>
              <a:cs typeface="Calibri" panose="020F0502020204030204" pitchFamily="34" charset="0"/>
            </a:rPr>
            <a:t>Federal Student Aid</a:t>
          </a:r>
        </a:p>
      </dsp:txBody>
      <dsp:txXfrm>
        <a:off x="4442616" y="693142"/>
        <a:ext cx="768220" cy="768220"/>
      </dsp:txXfrm>
    </dsp:sp>
    <dsp:sp modelId="{AD7D4B34-7584-4427-928D-917D47836B2D}">
      <dsp:nvSpPr>
        <dsp:cNvPr id="0" name=""/>
        <dsp:cNvSpPr/>
      </dsp:nvSpPr>
      <dsp:spPr>
        <a:xfrm>
          <a:off x="1883177" y="-265570"/>
          <a:ext cx="4993813" cy="3862852"/>
        </a:xfrm>
        <a:prstGeom prst="funnel">
          <a:avLst/>
        </a:prstGeom>
        <a:noFill/>
        <a:ln w="9525" cap="flat" cmpd="sng" algn="ctr">
          <a:solidFill>
            <a:schemeClr val="dk1"/>
          </a:solidFill>
          <a:prstDash val="solid"/>
          <a:round/>
          <a:headEnd type="none" w="med" len="med"/>
          <a:tailEnd type="none" w="med" len="med"/>
        </a:ln>
        <a:effectLst/>
        <a:scene3d>
          <a:camera prst="orthographicFront">
            <a:rot lat="0" lon="0" rev="0"/>
          </a:camera>
          <a:lightRig rig="contrasting" dir="t">
            <a:rot lat="0" lon="0" rev="1200000"/>
          </a:lightRig>
        </a:scene3d>
      </dsp:spPr>
      <dsp:style>
        <a:lnRef idx="0">
          <a:scrgbClr r="0" g="0" b="0"/>
        </a:lnRef>
        <a:fillRef idx="0">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3354-BB3E-8645-9100-765F10B417B1}" type="datetimeFigureOut">
              <a:rPr lang="en-US" smtClean="0"/>
              <a:t>2/19/20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31C87-701F-4640-AE3E-753A2B660A7A}" type="slidenum">
              <a:rPr lang="en-US" smtClean="0"/>
              <a:t>‹#›</a:t>
            </a:fld>
            <a:endParaRPr lang="en-US"/>
          </a:p>
        </p:txBody>
      </p:sp>
    </p:spTree>
    <p:extLst>
      <p:ext uri="{BB962C8B-B14F-4D97-AF65-F5344CB8AC3E}">
        <p14:creationId xmlns:p14="http://schemas.microsoft.com/office/powerpoint/2010/main" val="1938045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Professor &amp; class mates. My name Is Marketne Noel, to my left is Dillon Or and to my right is Prince </a:t>
            </a:r>
            <a:r>
              <a:rPr lang="en-US" dirty="0" err="1"/>
              <a:t>Gyamfi</a:t>
            </a:r>
            <a:r>
              <a:rPr lang="en-US" dirty="0"/>
              <a:t>. We are graduate students at National university perusing a degree in Data science. </a:t>
            </a:r>
          </a:p>
          <a:p>
            <a:r>
              <a:rPr lang="en-US" dirty="0"/>
              <a:t>I would like to introduce you to our Thesis project (An analysis of cohort default rate, CDR for short, in post-secondary education in the United states.) Post secondary are thinks like University, Colleges and trade school, Typically anything after higher education after high school.</a:t>
            </a:r>
          </a:p>
          <a:p>
            <a:endParaRPr lang="en-US" dirty="0"/>
          </a:p>
          <a:p>
            <a:r>
              <a:rPr lang="en-US" dirty="0"/>
              <a:t>Industry Advisor </a:t>
            </a:r>
          </a:p>
          <a:p>
            <a:r>
              <a:rPr lang="en-US" dirty="0"/>
              <a:t>John  Vivian: Bioinformatics Scientist at </a:t>
            </a:r>
            <a:r>
              <a:rPr lang="en-US" dirty="0" err="1"/>
              <a:t>Atreca</a:t>
            </a:r>
            <a:r>
              <a:rPr lang="en-US" dirty="0"/>
              <a:t>, Inc.</a:t>
            </a:r>
          </a:p>
          <a:p>
            <a:r>
              <a:rPr lang="en-US" dirty="0"/>
              <a:t>And Faculty Advisor the wonderful Ebrahim </a:t>
            </a:r>
            <a:r>
              <a:rPr lang="en-US" dirty="0" err="1"/>
              <a:t>Tarshizi</a:t>
            </a:r>
            <a:endParaRPr lang="en-US" dirty="0"/>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1</a:t>
            </a:fld>
            <a:endParaRPr lang="en-US"/>
          </a:p>
        </p:txBody>
      </p:sp>
    </p:spTree>
    <p:extLst>
      <p:ext uri="{BB962C8B-B14F-4D97-AF65-F5344CB8AC3E}">
        <p14:creationId xmlns:p14="http://schemas.microsoft.com/office/powerpoint/2010/main" val="164688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CDR.</a:t>
            </a:r>
          </a:p>
          <a:p>
            <a:r>
              <a:rPr lang="en-US" dirty="0"/>
              <a:t>Well cohort, in educational terms is defined as a group of students who are educated at the same time, usually in the program. </a:t>
            </a:r>
          </a:p>
          <a:p>
            <a:r>
              <a:rPr lang="en-US" dirty="0"/>
              <a:t>The cohort default rate is a percentage value give to a post secondary-school based on the number of students who have default on their students loans and are considered in debt. </a:t>
            </a:r>
          </a:p>
          <a:p>
            <a:endParaRPr lang="en-US" dirty="0"/>
          </a:p>
          <a:p>
            <a:r>
              <a:rPr lang="en-US" dirty="0"/>
              <a:t>It started in 1980 to draw attention to predatory institutions who prayed on low income students who might have trouble repaying their loans . </a:t>
            </a:r>
            <a:r>
              <a:rPr lang="en-US" dirty="0" err="1"/>
              <a:t>Effecftively</a:t>
            </a:r>
            <a:r>
              <a:rPr lang="en-US" dirty="0"/>
              <a:t> prevents these institutes from accepting </a:t>
            </a:r>
            <a:r>
              <a:rPr lang="en-US" dirty="0" err="1"/>
              <a:t>acdamically</a:t>
            </a:r>
            <a:r>
              <a:rPr lang="en-US" dirty="0"/>
              <a:t> under qualify students who have a higher likely hood of going in debt. </a:t>
            </a:r>
            <a:r>
              <a:rPr lang="en-US" dirty="0" err="1"/>
              <a:t>Orginally</a:t>
            </a:r>
            <a:r>
              <a:rPr lang="en-US" dirty="0"/>
              <a:t> students who defaulted on their loan for 180 days were calculated into the CDR, but since 1998, the number of days has </a:t>
            </a:r>
            <a:r>
              <a:rPr lang="en-US" dirty="0" err="1"/>
              <a:t>movd</a:t>
            </a:r>
            <a:r>
              <a:rPr lang="en-US" dirty="0"/>
              <a:t> up to 270. finally in 2005 schools where given the right to </a:t>
            </a:r>
            <a:r>
              <a:rPr lang="en-US" dirty="0" err="1"/>
              <a:t>chanllenge</a:t>
            </a:r>
            <a:r>
              <a:rPr lang="en-US" dirty="0"/>
              <a:t> the </a:t>
            </a:r>
            <a:r>
              <a:rPr lang="en-US" dirty="0" err="1"/>
              <a:t>Educatins</a:t>
            </a:r>
            <a:r>
              <a:rPr lang="en-US" dirty="0"/>
              <a:t> department CDR with their records to ensure  they were correct.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2</a:t>
            </a:fld>
            <a:endParaRPr lang="en-US"/>
          </a:p>
        </p:txBody>
      </p:sp>
    </p:spTree>
    <p:extLst>
      <p:ext uri="{BB962C8B-B14F-4D97-AF65-F5344CB8AC3E}">
        <p14:creationId xmlns:p14="http://schemas.microsoft.com/office/powerpoint/2010/main" val="117713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 department of education enforces the CDR by punish post secondary institutes in the following manner. They  would deny them the right to partake in  federal assistance for their student, which will eventually reduce the number of incoming students. The program work like this. </a:t>
            </a:r>
          </a:p>
          <a:p>
            <a:r>
              <a:rPr lang="en-US" dirty="0"/>
              <a:t>If an instates maintains a CDR of 30% for more than three years, they will be blacklisted. </a:t>
            </a:r>
          </a:p>
          <a:p>
            <a:r>
              <a:rPr lang="en-US" dirty="0"/>
              <a:t>If an institute maintains a CDR of 40% for 1 year, they will be blacklisted. </a:t>
            </a:r>
          </a:p>
        </p:txBody>
      </p:sp>
      <p:sp>
        <p:nvSpPr>
          <p:cNvPr id="4" name="Date Placeholder 3"/>
          <p:cNvSpPr>
            <a:spLocks noGrp="1"/>
          </p:cNvSpPr>
          <p:nvPr>
            <p:ph type="dt" idx="1"/>
          </p:nvPr>
        </p:nvSpPr>
        <p:spPr/>
        <p:txBody>
          <a:bodyPr/>
          <a:lstStyle/>
          <a:p>
            <a:fld id="{CD93E1BD-0A26-469F-B79B-389DDC31A6D7}" type="datetime1">
              <a:rPr lang="en-US" smtClean="0"/>
              <a:t>2/19/20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3</a:t>
            </a:fld>
            <a:endParaRPr lang="en-US"/>
          </a:p>
        </p:txBody>
      </p:sp>
    </p:spTree>
    <p:extLst>
      <p:ext uri="{BB962C8B-B14F-4D97-AF65-F5344CB8AC3E}">
        <p14:creationId xmlns:p14="http://schemas.microsoft.com/office/powerpoint/2010/main" val="60684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here today to determine weather predatory post secondary institutes are more prevalent in minority (non-white) neighborhood then majorities (white). We believe that there is economical and educational value in knowing such information which may enable institutes to take preventative actions as necessary and create an early warning sign for institutes and students. </a:t>
            </a:r>
          </a:p>
          <a:p>
            <a:endParaRPr lang="en-US" dirty="0"/>
          </a:p>
        </p:txBody>
      </p:sp>
      <p:sp>
        <p:nvSpPr>
          <p:cNvPr id="4" name="Date Placeholder 3"/>
          <p:cNvSpPr>
            <a:spLocks noGrp="1"/>
          </p:cNvSpPr>
          <p:nvPr>
            <p:ph type="dt" idx="1"/>
          </p:nvPr>
        </p:nvSpPr>
        <p:spPr/>
        <p:txBody>
          <a:bodyPr/>
          <a:lstStyle/>
          <a:p>
            <a:fld id="{CD93E1BD-0A26-469F-B79B-389DDC31A6D7}" type="datetime1">
              <a:rPr lang="en-US" smtClean="0"/>
              <a:t>2/19/20</a:t>
            </a:fld>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66FA848F-5626-4785-A950-53D6D47AB339}" type="slidenum">
              <a:rPr lang="en-US" smtClean="0"/>
              <a:t>4</a:t>
            </a:fld>
            <a:endParaRPr lang="en-US"/>
          </a:p>
        </p:txBody>
      </p:sp>
    </p:spTree>
    <p:extLst>
      <p:ext uri="{BB962C8B-B14F-4D97-AF65-F5344CB8AC3E}">
        <p14:creationId xmlns:p14="http://schemas.microsoft.com/office/powerpoint/2010/main" val="3998557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weather a post secondary institute is predatory or have predatory characteristic we will use the following data source. </a:t>
            </a:r>
          </a:p>
          <a:p>
            <a:pPr marL="228600" indent="-228600">
              <a:buAutoNum type="arabicPeriod"/>
            </a:pPr>
            <a:r>
              <a:rPr lang="en-US" dirty="0"/>
              <a:t>United states census bureau, which provides us information on the race by county. </a:t>
            </a:r>
          </a:p>
          <a:p>
            <a:pPr marL="228600" indent="-228600">
              <a:buAutoNum type="arabicPeriod"/>
            </a:pPr>
            <a:r>
              <a:rPr lang="en-US" dirty="0"/>
              <a:t>Federal Student Aid webs site, which contain dataset of CDR</a:t>
            </a:r>
          </a:p>
          <a:p>
            <a:pPr marL="228600" indent="-228600">
              <a:buAutoNum type="arabicPeriod"/>
            </a:pPr>
            <a:r>
              <a:rPr lang="en-US" dirty="0"/>
              <a:t>IPEDS which stands for Integrated Post Secondary Educational Data System. </a:t>
            </a:r>
          </a:p>
          <a:p>
            <a:pPr marL="228600" indent="-228600">
              <a:buAutoNum type="arabicPeriod"/>
            </a:pPr>
            <a:endParaRPr lang="en-US" dirty="0"/>
          </a:p>
          <a:p>
            <a:pPr marL="0" indent="0">
              <a:buNone/>
            </a:pPr>
            <a:r>
              <a:rPr lang="en-US" dirty="0"/>
              <a:t>Now I would like to introduce Prince </a:t>
            </a:r>
            <a:r>
              <a:rPr lang="en-US" dirty="0" err="1"/>
              <a:t>Gymafi</a:t>
            </a:r>
            <a:r>
              <a:rPr lang="en-US" dirty="0"/>
              <a:t> who will give more detail on CDR and brief over of information which can be pull from out data sources. </a:t>
            </a:r>
          </a:p>
          <a:p>
            <a:endParaRPr lang="en-US" dirty="0"/>
          </a:p>
        </p:txBody>
      </p:sp>
      <p:sp>
        <p:nvSpPr>
          <p:cNvPr id="4" name="Slide Number Placeholder 3"/>
          <p:cNvSpPr>
            <a:spLocks noGrp="1"/>
          </p:cNvSpPr>
          <p:nvPr>
            <p:ph type="sldNum" sz="quarter" idx="5"/>
          </p:nvPr>
        </p:nvSpPr>
        <p:spPr/>
        <p:txBody>
          <a:bodyPr/>
          <a:lstStyle/>
          <a:p>
            <a:fld id="{5A031C87-701F-4640-AE3E-753A2B660A7A}" type="slidenum">
              <a:rPr lang="en-US" smtClean="0"/>
              <a:t>5</a:t>
            </a:fld>
            <a:endParaRPr lang="en-US"/>
          </a:p>
        </p:txBody>
      </p:sp>
    </p:spTree>
    <p:extLst>
      <p:ext uri="{BB962C8B-B14F-4D97-AF65-F5344CB8AC3E}">
        <p14:creationId xmlns:p14="http://schemas.microsoft.com/office/powerpoint/2010/main" val="2549270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In the United States today, based on the 3-year result that was released by the Department of Education for the FY 2016, the Federal student loan cohort default rate (CDR) stands at 10.1% which represented a decrease from 10.8% in the previous years (Fuller, 2019).</a:t>
            </a:r>
          </a:p>
          <a:p>
            <a:endParaRPr lang="en-US" dirty="0"/>
          </a:p>
        </p:txBody>
      </p:sp>
      <p:sp>
        <p:nvSpPr>
          <p:cNvPr id="4" name="Slide Number Placeholder 3"/>
          <p:cNvSpPr>
            <a:spLocks noGrp="1"/>
          </p:cNvSpPr>
          <p:nvPr>
            <p:ph type="sldNum" sz="quarter" idx="5"/>
          </p:nvPr>
        </p:nvSpPr>
        <p:spPr/>
        <p:txBody>
          <a:bodyPr/>
          <a:lstStyle/>
          <a:p>
            <a:fld id="{D05F0516-1381-45D9-941D-D1ECE0B59983}" type="slidenum">
              <a:rPr lang="en-US" smtClean="0"/>
              <a:t>6</a:t>
            </a:fld>
            <a:endParaRPr lang="en-US"/>
          </a:p>
        </p:txBody>
      </p:sp>
    </p:spTree>
    <p:extLst>
      <p:ext uri="{BB962C8B-B14F-4D97-AF65-F5344CB8AC3E}">
        <p14:creationId xmlns:p14="http://schemas.microsoft.com/office/powerpoint/2010/main" val="4291686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FY 2016 data released in 2019, clearly shows that Private, Non-profit schools are lower in Cohort Default rate as compared to Public and Proprietary schools with 11.9 and 12.4 respectfully.</a:t>
            </a:r>
          </a:p>
        </p:txBody>
      </p:sp>
      <p:sp>
        <p:nvSpPr>
          <p:cNvPr id="4" name="Slide Number Placeholder 3"/>
          <p:cNvSpPr>
            <a:spLocks noGrp="1"/>
          </p:cNvSpPr>
          <p:nvPr>
            <p:ph type="sldNum" sz="quarter" idx="5"/>
          </p:nvPr>
        </p:nvSpPr>
        <p:spPr/>
        <p:txBody>
          <a:bodyPr/>
          <a:lstStyle/>
          <a:p>
            <a:fld id="{D05F0516-1381-45D9-941D-D1ECE0B59983}" type="slidenum">
              <a:rPr lang="en-US" smtClean="0"/>
              <a:t>7</a:t>
            </a:fld>
            <a:endParaRPr lang="en-US"/>
          </a:p>
        </p:txBody>
      </p:sp>
    </p:spTree>
    <p:extLst>
      <p:ext uri="{BB962C8B-B14F-4D97-AF65-F5344CB8AC3E}">
        <p14:creationId xmlns:p14="http://schemas.microsoft.com/office/powerpoint/2010/main" val="281824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5F0516-1381-45D9-941D-D1ECE0B59983}" type="slidenum">
              <a:rPr lang="en-US" smtClean="0"/>
              <a:t>8</a:t>
            </a:fld>
            <a:endParaRPr lang="en-US"/>
          </a:p>
        </p:txBody>
      </p:sp>
    </p:spTree>
    <p:extLst>
      <p:ext uri="{BB962C8B-B14F-4D97-AF65-F5344CB8AC3E}">
        <p14:creationId xmlns:p14="http://schemas.microsoft.com/office/powerpoint/2010/main" val="121041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study in 2014, cohort, 75 percent of colleges and universities that partner with student connections experienced a decrease in their CDR from the average of the prior three CDR periods, compared to only 51 percent of overall institutions. </a:t>
            </a:r>
          </a:p>
        </p:txBody>
      </p:sp>
      <p:sp>
        <p:nvSpPr>
          <p:cNvPr id="4" name="Slide Number Placeholder 3"/>
          <p:cNvSpPr>
            <a:spLocks noGrp="1"/>
          </p:cNvSpPr>
          <p:nvPr>
            <p:ph type="sldNum" sz="quarter" idx="5"/>
          </p:nvPr>
        </p:nvSpPr>
        <p:spPr/>
        <p:txBody>
          <a:bodyPr/>
          <a:lstStyle/>
          <a:p>
            <a:fld id="{D05F0516-1381-45D9-941D-D1ECE0B59983}" type="slidenum">
              <a:rPr lang="en-US" smtClean="0"/>
              <a:t>10</a:t>
            </a:fld>
            <a:endParaRPr lang="en-US"/>
          </a:p>
        </p:txBody>
      </p:sp>
    </p:spTree>
    <p:extLst>
      <p:ext uri="{BB962C8B-B14F-4D97-AF65-F5344CB8AC3E}">
        <p14:creationId xmlns:p14="http://schemas.microsoft.com/office/powerpoint/2010/main" val="329094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94F-02AB-4A6C-84A5-09C8B3C334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0C049-6E27-4A7D-B5FE-636ED5969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7B5B3-6995-402F-B051-5C5620FF83D4}"/>
              </a:ext>
            </a:extLst>
          </p:cNvPr>
          <p:cNvSpPr>
            <a:spLocks noGrp="1"/>
          </p:cNvSpPr>
          <p:nvPr>
            <p:ph type="dt" sz="half" idx="10"/>
          </p:nvPr>
        </p:nvSpPr>
        <p:spPr/>
        <p:txBody>
          <a:bodyPr/>
          <a:lstStyle/>
          <a:p>
            <a:fld id="{2A2FCE8F-2E2E-F94B-83F7-D7D4371E365B}" type="datetime1">
              <a:rPr lang="en-US" smtClean="0"/>
              <a:t>2/19/20</a:t>
            </a:fld>
            <a:endParaRPr lang="en-US"/>
          </a:p>
        </p:txBody>
      </p:sp>
      <p:sp>
        <p:nvSpPr>
          <p:cNvPr id="5" name="Footer Placeholder 4">
            <a:extLst>
              <a:ext uri="{FF2B5EF4-FFF2-40B4-BE49-F238E27FC236}">
                <a16:creationId xmlns:a16="http://schemas.microsoft.com/office/drawing/2014/main" id="{0B6391F4-DC13-45CF-94CD-AEE0941E9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7EBF2-09D9-4EBF-BFD2-FDB35A5FF785}"/>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421011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596-3491-4AFA-89C0-58A0E3714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37316-9076-4469-A50D-B8BBA9745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A42BE-EA87-49EE-906E-095571AF1082}"/>
              </a:ext>
            </a:extLst>
          </p:cNvPr>
          <p:cNvSpPr>
            <a:spLocks noGrp="1"/>
          </p:cNvSpPr>
          <p:nvPr>
            <p:ph type="dt" sz="half" idx="10"/>
          </p:nvPr>
        </p:nvSpPr>
        <p:spPr/>
        <p:txBody>
          <a:bodyPr/>
          <a:lstStyle/>
          <a:p>
            <a:fld id="{564D707B-D9A9-7A46-BEED-F1539C0C0596}" type="datetime1">
              <a:rPr lang="en-US" smtClean="0"/>
              <a:t>2/19/20</a:t>
            </a:fld>
            <a:endParaRPr lang="en-US"/>
          </a:p>
        </p:txBody>
      </p:sp>
      <p:sp>
        <p:nvSpPr>
          <p:cNvPr id="5" name="Footer Placeholder 4">
            <a:extLst>
              <a:ext uri="{FF2B5EF4-FFF2-40B4-BE49-F238E27FC236}">
                <a16:creationId xmlns:a16="http://schemas.microsoft.com/office/drawing/2014/main" id="{507925A7-9EAF-4C36-A2BF-6BFE9D5BB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76AA3-DDC4-4178-8787-10693C4B9076}"/>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992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0C220-86AF-49DF-ADDE-EB0D9B9BA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E952FF-55E8-4676-ABFC-EE94D0A1D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B14BE-65F5-4D8F-8DB0-CCD9CA4CCA5F}"/>
              </a:ext>
            </a:extLst>
          </p:cNvPr>
          <p:cNvSpPr>
            <a:spLocks noGrp="1"/>
          </p:cNvSpPr>
          <p:nvPr>
            <p:ph type="dt" sz="half" idx="10"/>
          </p:nvPr>
        </p:nvSpPr>
        <p:spPr/>
        <p:txBody>
          <a:bodyPr/>
          <a:lstStyle/>
          <a:p>
            <a:fld id="{5178E887-2898-0740-96D0-A481600B3879}" type="datetime1">
              <a:rPr lang="en-US" smtClean="0"/>
              <a:t>2/19/20</a:t>
            </a:fld>
            <a:endParaRPr lang="en-US"/>
          </a:p>
        </p:txBody>
      </p:sp>
      <p:sp>
        <p:nvSpPr>
          <p:cNvPr id="5" name="Footer Placeholder 4">
            <a:extLst>
              <a:ext uri="{FF2B5EF4-FFF2-40B4-BE49-F238E27FC236}">
                <a16:creationId xmlns:a16="http://schemas.microsoft.com/office/drawing/2014/main" id="{2A64826B-1F6F-4E1F-8173-1E00BCE23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AF419-7A3F-4930-8175-7B8CFFAA4DF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73666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4F78-FCFD-4AAA-90E5-6055F158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DA8D5-A61B-42FE-A1D4-96DDEEBA9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BD75-7066-4248-8088-D1CBF5C35332}"/>
              </a:ext>
            </a:extLst>
          </p:cNvPr>
          <p:cNvSpPr>
            <a:spLocks noGrp="1"/>
          </p:cNvSpPr>
          <p:nvPr>
            <p:ph type="dt" sz="half" idx="10"/>
          </p:nvPr>
        </p:nvSpPr>
        <p:spPr/>
        <p:txBody>
          <a:bodyPr/>
          <a:lstStyle/>
          <a:p>
            <a:fld id="{2C91F273-78AF-5F4E-BBF1-2394AF5E59C2}" type="datetime1">
              <a:rPr lang="en-US" smtClean="0"/>
              <a:t>2/19/20</a:t>
            </a:fld>
            <a:endParaRPr lang="en-US"/>
          </a:p>
        </p:txBody>
      </p:sp>
      <p:sp>
        <p:nvSpPr>
          <p:cNvPr id="5" name="Footer Placeholder 4">
            <a:extLst>
              <a:ext uri="{FF2B5EF4-FFF2-40B4-BE49-F238E27FC236}">
                <a16:creationId xmlns:a16="http://schemas.microsoft.com/office/drawing/2014/main" id="{835F3CB9-9101-4EDF-9329-AC57566F2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939F-ABCE-4742-96A2-C417B623A44B}"/>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310243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8F0B-6028-41FF-9989-F6421E9FBF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AB61FA-C09E-4421-AEAB-914FC0998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D21009-0238-4EDA-9900-FB3BF6B55F87}"/>
              </a:ext>
            </a:extLst>
          </p:cNvPr>
          <p:cNvSpPr>
            <a:spLocks noGrp="1"/>
          </p:cNvSpPr>
          <p:nvPr>
            <p:ph type="dt" sz="half" idx="10"/>
          </p:nvPr>
        </p:nvSpPr>
        <p:spPr/>
        <p:txBody>
          <a:bodyPr/>
          <a:lstStyle/>
          <a:p>
            <a:fld id="{A716C5AD-D103-C94C-BA0B-104C204CAFA2}" type="datetime1">
              <a:rPr lang="en-US" smtClean="0"/>
              <a:t>2/19/20</a:t>
            </a:fld>
            <a:endParaRPr lang="en-US"/>
          </a:p>
        </p:txBody>
      </p:sp>
      <p:sp>
        <p:nvSpPr>
          <p:cNvPr id="5" name="Footer Placeholder 4">
            <a:extLst>
              <a:ext uri="{FF2B5EF4-FFF2-40B4-BE49-F238E27FC236}">
                <a16:creationId xmlns:a16="http://schemas.microsoft.com/office/drawing/2014/main" id="{1E35C290-2C62-4279-917B-1BD11E361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4FA9-38FE-41C9-AD84-ABB0131FA51A}"/>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61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75A5-1C98-408F-976C-53D9CA0150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867158-AF32-41AC-81E9-F36155192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546B2-438A-4D64-80FA-6D983A6568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ACF173-4FEB-4FC7-8222-49124D59EBC0}"/>
              </a:ext>
            </a:extLst>
          </p:cNvPr>
          <p:cNvSpPr>
            <a:spLocks noGrp="1"/>
          </p:cNvSpPr>
          <p:nvPr>
            <p:ph type="dt" sz="half" idx="10"/>
          </p:nvPr>
        </p:nvSpPr>
        <p:spPr/>
        <p:txBody>
          <a:bodyPr/>
          <a:lstStyle/>
          <a:p>
            <a:fld id="{3303C6F7-AD06-4B45-9F5E-236AC4C45373}" type="datetime1">
              <a:rPr lang="en-US" smtClean="0"/>
              <a:t>2/19/20</a:t>
            </a:fld>
            <a:endParaRPr lang="en-US"/>
          </a:p>
        </p:txBody>
      </p:sp>
      <p:sp>
        <p:nvSpPr>
          <p:cNvPr id="6" name="Footer Placeholder 5">
            <a:extLst>
              <a:ext uri="{FF2B5EF4-FFF2-40B4-BE49-F238E27FC236}">
                <a16:creationId xmlns:a16="http://schemas.microsoft.com/office/drawing/2014/main" id="{CABF7829-B363-4E18-9C07-F5DBC2DAC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5B318-56D0-4787-868B-463C36DD50D7}"/>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82202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D675-54F9-4E80-A957-FA602B078A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CFE814-D0E4-42BF-BCEA-E97A575AC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E31DB6-3A43-4A50-8485-56EA22654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352465-D6F6-4054-A368-BC5FBE6E3D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57902-F9AF-4FC4-9767-709A3D5394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F690A2-75CA-4EE2-8171-6501E4D97BD9}"/>
              </a:ext>
            </a:extLst>
          </p:cNvPr>
          <p:cNvSpPr>
            <a:spLocks noGrp="1"/>
          </p:cNvSpPr>
          <p:nvPr>
            <p:ph type="dt" sz="half" idx="10"/>
          </p:nvPr>
        </p:nvSpPr>
        <p:spPr/>
        <p:txBody>
          <a:bodyPr/>
          <a:lstStyle/>
          <a:p>
            <a:fld id="{83EA73FE-7393-3940-B8E3-80DEE4F06E0E}" type="datetime1">
              <a:rPr lang="en-US" smtClean="0"/>
              <a:t>2/19/20</a:t>
            </a:fld>
            <a:endParaRPr lang="en-US"/>
          </a:p>
        </p:txBody>
      </p:sp>
      <p:sp>
        <p:nvSpPr>
          <p:cNvPr id="8" name="Footer Placeholder 7">
            <a:extLst>
              <a:ext uri="{FF2B5EF4-FFF2-40B4-BE49-F238E27FC236}">
                <a16:creationId xmlns:a16="http://schemas.microsoft.com/office/drawing/2014/main" id="{8DFB1312-02F8-4112-B09A-B75024C668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B7B5D5-D337-4488-BDA8-EB44562DFE9D}"/>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4316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FE04-F924-492C-94BB-AD675174A3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6D5A9-1C3D-4C4D-93DE-09E84D39677D}"/>
              </a:ext>
            </a:extLst>
          </p:cNvPr>
          <p:cNvSpPr>
            <a:spLocks noGrp="1"/>
          </p:cNvSpPr>
          <p:nvPr>
            <p:ph type="dt" sz="half" idx="10"/>
          </p:nvPr>
        </p:nvSpPr>
        <p:spPr/>
        <p:txBody>
          <a:bodyPr/>
          <a:lstStyle/>
          <a:p>
            <a:fld id="{B5F3E4A0-36E6-D542-B0B8-919A7DFD0DED}" type="datetime1">
              <a:rPr lang="en-US" smtClean="0"/>
              <a:t>2/19/20</a:t>
            </a:fld>
            <a:endParaRPr lang="en-US"/>
          </a:p>
        </p:txBody>
      </p:sp>
      <p:sp>
        <p:nvSpPr>
          <p:cNvPr id="4" name="Footer Placeholder 3">
            <a:extLst>
              <a:ext uri="{FF2B5EF4-FFF2-40B4-BE49-F238E27FC236}">
                <a16:creationId xmlns:a16="http://schemas.microsoft.com/office/drawing/2014/main" id="{BFA8B1D9-E9DB-4E3D-83D0-C097C3D70D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12035-BF5C-4841-8044-13EA8A47D0F1}"/>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931468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B263D-1445-4EA2-8847-C10AEFCC1C66}"/>
              </a:ext>
            </a:extLst>
          </p:cNvPr>
          <p:cNvSpPr>
            <a:spLocks noGrp="1"/>
          </p:cNvSpPr>
          <p:nvPr>
            <p:ph type="dt" sz="half" idx="10"/>
          </p:nvPr>
        </p:nvSpPr>
        <p:spPr/>
        <p:txBody>
          <a:bodyPr/>
          <a:lstStyle/>
          <a:p>
            <a:fld id="{68F6FC0D-3ECD-9F42-8FB8-F959BEFECE5B}" type="datetime1">
              <a:rPr lang="en-US" smtClean="0"/>
              <a:t>2/19/20</a:t>
            </a:fld>
            <a:endParaRPr lang="en-US"/>
          </a:p>
        </p:txBody>
      </p:sp>
      <p:sp>
        <p:nvSpPr>
          <p:cNvPr id="3" name="Footer Placeholder 2">
            <a:extLst>
              <a:ext uri="{FF2B5EF4-FFF2-40B4-BE49-F238E27FC236}">
                <a16:creationId xmlns:a16="http://schemas.microsoft.com/office/drawing/2014/main" id="{F74CADEF-84BC-4BA8-A410-EEA46D09D9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C6F78-778E-4059-9D00-CBDB0204FF4F}"/>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7389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91A0-D6EC-4ABC-9E74-F3771F801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6A7E5-2470-4AD3-85A7-B8AF3EC2B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8018-4105-4A96-8E83-B32C147DD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92C2D-99CF-4BD3-A162-CEBFD7D4F8AC}"/>
              </a:ext>
            </a:extLst>
          </p:cNvPr>
          <p:cNvSpPr>
            <a:spLocks noGrp="1"/>
          </p:cNvSpPr>
          <p:nvPr>
            <p:ph type="dt" sz="half" idx="10"/>
          </p:nvPr>
        </p:nvSpPr>
        <p:spPr/>
        <p:txBody>
          <a:bodyPr/>
          <a:lstStyle/>
          <a:p>
            <a:fld id="{E36D48F3-C0B8-044C-95B3-A73C57F2B718}" type="datetime1">
              <a:rPr lang="en-US" smtClean="0"/>
              <a:t>2/19/20</a:t>
            </a:fld>
            <a:endParaRPr lang="en-US"/>
          </a:p>
        </p:txBody>
      </p:sp>
      <p:sp>
        <p:nvSpPr>
          <p:cNvPr id="6" name="Footer Placeholder 5">
            <a:extLst>
              <a:ext uri="{FF2B5EF4-FFF2-40B4-BE49-F238E27FC236}">
                <a16:creationId xmlns:a16="http://schemas.microsoft.com/office/drawing/2014/main" id="{F87F2DCF-31E3-450F-840F-BDE5B89EF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85A981-ADCF-469E-8824-29663E7E0612}"/>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183279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2CC0-A18E-4510-B6C9-0418D9A7B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204693-086C-4C48-B7BD-F8B59DB969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BF7AD6-1265-438E-94C1-8F6C0D67D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A5C15-C2B2-4119-8414-4D644B988CBE}"/>
              </a:ext>
            </a:extLst>
          </p:cNvPr>
          <p:cNvSpPr>
            <a:spLocks noGrp="1"/>
          </p:cNvSpPr>
          <p:nvPr>
            <p:ph type="dt" sz="half" idx="10"/>
          </p:nvPr>
        </p:nvSpPr>
        <p:spPr/>
        <p:txBody>
          <a:bodyPr/>
          <a:lstStyle/>
          <a:p>
            <a:fld id="{26F0C5CE-08E3-234B-95EC-862F1016E824}" type="datetime1">
              <a:rPr lang="en-US" smtClean="0"/>
              <a:t>2/19/20</a:t>
            </a:fld>
            <a:endParaRPr lang="en-US"/>
          </a:p>
        </p:txBody>
      </p:sp>
      <p:sp>
        <p:nvSpPr>
          <p:cNvPr id="6" name="Footer Placeholder 5">
            <a:extLst>
              <a:ext uri="{FF2B5EF4-FFF2-40B4-BE49-F238E27FC236}">
                <a16:creationId xmlns:a16="http://schemas.microsoft.com/office/drawing/2014/main" id="{E91AF40F-C500-4CEF-86B4-EFF3F8246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19808-82EC-468C-8AFC-F2217139153C}"/>
              </a:ext>
            </a:extLst>
          </p:cNvPr>
          <p:cNvSpPr>
            <a:spLocks noGrp="1"/>
          </p:cNvSpPr>
          <p:nvPr>
            <p:ph type="sldNum" sz="quarter" idx="12"/>
          </p:nvPr>
        </p:nvSpPr>
        <p:spPr/>
        <p:txBody>
          <a:bodyPr/>
          <a:lstStyle/>
          <a:p>
            <a:fld id="{84A3232F-3105-4486-9284-B648C26D6860}" type="slidenum">
              <a:rPr lang="en-US" smtClean="0"/>
              <a:t>‹#›</a:t>
            </a:fld>
            <a:endParaRPr lang="en-US"/>
          </a:p>
        </p:txBody>
      </p:sp>
    </p:spTree>
    <p:extLst>
      <p:ext uri="{BB962C8B-B14F-4D97-AF65-F5344CB8AC3E}">
        <p14:creationId xmlns:p14="http://schemas.microsoft.com/office/powerpoint/2010/main" val="2962168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E7307-8D30-4083-95F6-80401C5B9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FDC6A-A30D-4D47-9A78-FB4F5E36C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42F67-4B09-4332-AC97-E7C9A2008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F9E5-4791-B84F-8A20-362681B14CB2}" type="datetime1">
              <a:rPr lang="en-US" smtClean="0"/>
              <a:t>2/19/20</a:t>
            </a:fld>
            <a:endParaRPr lang="en-US"/>
          </a:p>
        </p:txBody>
      </p:sp>
      <p:sp>
        <p:nvSpPr>
          <p:cNvPr id="5" name="Footer Placeholder 4">
            <a:extLst>
              <a:ext uri="{FF2B5EF4-FFF2-40B4-BE49-F238E27FC236}">
                <a16:creationId xmlns:a16="http://schemas.microsoft.com/office/drawing/2014/main" id="{C2353FBA-321C-4E2B-BE7F-56E14DC49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F1C729-EBEC-4D45-BD03-6EF8144A6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3232F-3105-4486-9284-B648C26D6860}" type="slidenum">
              <a:rPr lang="en-US" smtClean="0"/>
              <a:t>‹#›</a:t>
            </a:fld>
            <a:endParaRPr lang="en-US"/>
          </a:p>
        </p:txBody>
      </p:sp>
    </p:spTree>
    <p:extLst>
      <p:ext uri="{BB962C8B-B14F-4D97-AF65-F5344CB8AC3E}">
        <p14:creationId xmlns:p14="http://schemas.microsoft.com/office/powerpoint/2010/main" val="123078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2.ed.gov/offices/OSFAP/defaultmanagement/cdr.html" TargetMode="External"/><Relationship Id="rId7" Type="http://schemas.openxmlformats.org/officeDocument/2006/relationships/image" Target="../media/image1.png"/><Relationship Id="rId2" Type="http://schemas.openxmlformats.org/officeDocument/2006/relationships/hyperlink" Target="https://blog.minitab.com/blog/adventures-in-statistics-2/understanding-t-tests-t-values-and-t-distributions" TargetMode="External"/><Relationship Id="rId1" Type="http://schemas.openxmlformats.org/officeDocument/2006/relationships/slideLayout" Target="../slideLayouts/slideLayout6.xml"/><Relationship Id="rId6" Type="http://schemas.openxmlformats.org/officeDocument/2006/relationships/hyperlink" Target="https://nces.ed.gov/ipeds/use-the-data" TargetMode="External"/><Relationship Id="rId5" Type="http://schemas.openxmlformats.org/officeDocument/2006/relationships/hyperlink" Target="https://www.census.gov/data/datasets/2010/demo/popest/modified-race-data-2010.html" TargetMode="External"/><Relationship Id="rId4" Type="http://schemas.openxmlformats.org/officeDocument/2006/relationships/hyperlink" Target="https://scikit-learn.org/stable/auto_examples/linear_model/plot_logistic.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 name="Graphic 14" descr="Diploma">
            <a:extLst>
              <a:ext uri="{FF2B5EF4-FFF2-40B4-BE49-F238E27FC236}">
                <a16:creationId xmlns:a16="http://schemas.microsoft.com/office/drawing/2014/main" id="{E825BE48-1925-4260-A80D-819A8F0316F0}"/>
              </a:ext>
            </a:extLst>
          </p:cNvPr>
          <p:cNvGrpSpPr/>
          <p:nvPr/>
        </p:nvGrpSpPr>
        <p:grpSpPr>
          <a:xfrm>
            <a:off x="2085975" y="1831564"/>
            <a:ext cx="2257425" cy="1871930"/>
            <a:chOff x="2085975" y="1831564"/>
            <a:chExt cx="2257425" cy="1871930"/>
          </a:xfrm>
        </p:grpSpPr>
        <p:sp>
          <p:nvSpPr>
            <p:cNvPr id="1025" name="Freeform: Shape 1024">
              <a:extLst>
                <a:ext uri="{FF2B5EF4-FFF2-40B4-BE49-F238E27FC236}">
                  <a16:creationId xmlns:a16="http://schemas.microsoft.com/office/drawing/2014/main" id="{908C753A-BBCC-44B9-823D-550F33426531}"/>
                </a:ext>
              </a:extLst>
            </p:cNvPr>
            <p:cNvSpPr/>
            <p:nvPr/>
          </p:nvSpPr>
          <p:spPr>
            <a:xfrm>
              <a:off x="2556271" y="2845526"/>
              <a:ext cx="658415" cy="77997"/>
            </a:xfrm>
            <a:custGeom>
              <a:avLst/>
              <a:gdLst>
                <a:gd name="connsiteX0" fmla="*/ 0 w 658415"/>
                <a:gd name="connsiteY0" fmla="*/ 0 h 77997"/>
                <a:gd name="connsiteX1" fmla="*/ 658416 w 658415"/>
                <a:gd name="connsiteY1" fmla="*/ 0 h 77997"/>
                <a:gd name="connsiteX2" fmla="*/ 658416 w 658415"/>
                <a:gd name="connsiteY2" fmla="*/ 77997 h 77997"/>
                <a:gd name="connsiteX3" fmla="*/ 0 w 658415"/>
                <a:gd name="connsiteY3" fmla="*/ 77997 h 77997"/>
              </a:gdLst>
              <a:ahLst/>
              <a:cxnLst>
                <a:cxn ang="0">
                  <a:pos x="connsiteX0" y="connsiteY0"/>
                </a:cxn>
                <a:cxn ang="0">
                  <a:pos x="connsiteX1" y="connsiteY1"/>
                </a:cxn>
                <a:cxn ang="0">
                  <a:pos x="connsiteX2" y="connsiteY2"/>
                </a:cxn>
                <a:cxn ang="0">
                  <a:pos x="connsiteX3" y="connsiteY3"/>
                </a:cxn>
              </a:cxnLst>
              <a:rect l="l" t="t" r="r" b="b"/>
              <a:pathLst>
                <a:path w="658415" h="77997">
                  <a:moveTo>
                    <a:pt x="0" y="0"/>
                  </a:moveTo>
                  <a:lnTo>
                    <a:pt x="658416" y="0"/>
                  </a:lnTo>
                  <a:lnTo>
                    <a:pt x="658416" y="77997"/>
                  </a:lnTo>
                  <a:lnTo>
                    <a:pt x="0" y="77997"/>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27" name="Freeform: Shape 1026">
              <a:extLst>
                <a:ext uri="{FF2B5EF4-FFF2-40B4-BE49-F238E27FC236}">
                  <a16:creationId xmlns:a16="http://schemas.microsoft.com/office/drawing/2014/main" id="{9805361A-DF3C-47E0-944F-01F391200C95}"/>
                </a:ext>
              </a:extLst>
            </p:cNvPr>
            <p:cNvSpPr/>
            <p:nvPr/>
          </p:nvSpPr>
          <p:spPr>
            <a:xfrm>
              <a:off x="2556271" y="3001520"/>
              <a:ext cx="658415" cy="77997"/>
            </a:xfrm>
            <a:custGeom>
              <a:avLst/>
              <a:gdLst>
                <a:gd name="connsiteX0" fmla="*/ 0 w 658415"/>
                <a:gd name="connsiteY0" fmla="*/ 0 h 77997"/>
                <a:gd name="connsiteX1" fmla="*/ 658416 w 658415"/>
                <a:gd name="connsiteY1" fmla="*/ 0 h 77997"/>
                <a:gd name="connsiteX2" fmla="*/ 658416 w 658415"/>
                <a:gd name="connsiteY2" fmla="*/ 77997 h 77997"/>
                <a:gd name="connsiteX3" fmla="*/ 0 w 658415"/>
                <a:gd name="connsiteY3" fmla="*/ 77997 h 77997"/>
              </a:gdLst>
              <a:ahLst/>
              <a:cxnLst>
                <a:cxn ang="0">
                  <a:pos x="connsiteX0" y="connsiteY0"/>
                </a:cxn>
                <a:cxn ang="0">
                  <a:pos x="connsiteX1" y="connsiteY1"/>
                </a:cxn>
                <a:cxn ang="0">
                  <a:pos x="connsiteX2" y="connsiteY2"/>
                </a:cxn>
                <a:cxn ang="0">
                  <a:pos x="connsiteX3" y="connsiteY3"/>
                </a:cxn>
              </a:cxnLst>
              <a:rect l="l" t="t" r="r" b="b"/>
              <a:pathLst>
                <a:path w="658415" h="77997">
                  <a:moveTo>
                    <a:pt x="0" y="0"/>
                  </a:moveTo>
                  <a:lnTo>
                    <a:pt x="658416" y="0"/>
                  </a:lnTo>
                  <a:lnTo>
                    <a:pt x="658416" y="77997"/>
                  </a:lnTo>
                  <a:lnTo>
                    <a:pt x="0" y="77997"/>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28" name="Freeform: Shape 1027">
              <a:extLst>
                <a:ext uri="{FF2B5EF4-FFF2-40B4-BE49-F238E27FC236}">
                  <a16:creationId xmlns:a16="http://schemas.microsoft.com/office/drawing/2014/main" id="{945E2248-1070-4124-ACFD-DF1831D76717}"/>
                </a:ext>
              </a:extLst>
            </p:cNvPr>
            <p:cNvSpPr/>
            <p:nvPr/>
          </p:nvSpPr>
          <p:spPr>
            <a:xfrm>
              <a:off x="2554503" y="2445791"/>
              <a:ext cx="1318249" cy="214491"/>
            </a:xfrm>
            <a:custGeom>
              <a:avLst/>
              <a:gdLst>
                <a:gd name="connsiteX0" fmla="*/ 105234 w 1318249"/>
                <a:gd name="connsiteY0" fmla="*/ 210592 h 214491"/>
                <a:gd name="connsiteX1" fmla="*/ 660184 w 1318249"/>
                <a:gd name="connsiteY1" fmla="*/ 136495 h 214491"/>
                <a:gd name="connsiteX2" fmla="*/ 1215134 w 1318249"/>
                <a:gd name="connsiteY2" fmla="*/ 210592 h 214491"/>
                <a:gd name="connsiteX3" fmla="*/ 1241001 w 1318249"/>
                <a:gd name="connsiteY3" fmla="*/ 214492 h 214491"/>
                <a:gd name="connsiteX4" fmla="*/ 1313897 w 1318249"/>
                <a:gd name="connsiteY4" fmla="*/ 167694 h 214491"/>
                <a:gd name="connsiteX5" fmla="*/ 1264516 w 1318249"/>
                <a:gd name="connsiteY5" fmla="*/ 81897 h 214491"/>
                <a:gd name="connsiteX6" fmla="*/ 660184 w 1318249"/>
                <a:gd name="connsiteY6" fmla="*/ 0 h 214491"/>
                <a:gd name="connsiteX7" fmla="*/ 53501 w 1318249"/>
                <a:gd name="connsiteY7" fmla="*/ 81897 h 214491"/>
                <a:gd name="connsiteX8" fmla="*/ 4120 w 1318249"/>
                <a:gd name="connsiteY8" fmla="*/ 167694 h 214491"/>
                <a:gd name="connsiteX9" fmla="*/ 105234 w 1318249"/>
                <a:gd name="connsiteY9" fmla="*/ 210592 h 21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8249" h="214491">
                  <a:moveTo>
                    <a:pt x="105234" y="210592"/>
                  </a:moveTo>
                  <a:cubicBezTo>
                    <a:pt x="107585" y="210592"/>
                    <a:pt x="356843" y="136495"/>
                    <a:pt x="660184" y="136495"/>
                  </a:cubicBezTo>
                  <a:cubicBezTo>
                    <a:pt x="963526" y="136495"/>
                    <a:pt x="1212783" y="210592"/>
                    <a:pt x="1215134" y="210592"/>
                  </a:cubicBezTo>
                  <a:cubicBezTo>
                    <a:pt x="1224540" y="212542"/>
                    <a:pt x="1231595" y="214492"/>
                    <a:pt x="1241001" y="214492"/>
                  </a:cubicBezTo>
                  <a:cubicBezTo>
                    <a:pt x="1273922" y="214492"/>
                    <a:pt x="1304491" y="196943"/>
                    <a:pt x="1313897" y="167694"/>
                  </a:cubicBezTo>
                  <a:cubicBezTo>
                    <a:pt x="1328006" y="132595"/>
                    <a:pt x="1306842" y="93596"/>
                    <a:pt x="1264516" y="81897"/>
                  </a:cubicBezTo>
                  <a:cubicBezTo>
                    <a:pt x="1255110" y="77997"/>
                    <a:pt x="989392" y="0"/>
                    <a:pt x="660184" y="0"/>
                  </a:cubicBezTo>
                  <a:cubicBezTo>
                    <a:pt x="330976" y="0"/>
                    <a:pt x="65259" y="77997"/>
                    <a:pt x="53501" y="81897"/>
                  </a:cubicBezTo>
                  <a:cubicBezTo>
                    <a:pt x="13526" y="93596"/>
                    <a:pt x="-9989" y="132595"/>
                    <a:pt x="4120" y="167694"/>
                  </a:cubicBezTo>
                  <a:cubicBezTo>
                    <a:pt x="20580" y="204742"/>
                    <a:pt x="65259" y="222292"/>
                    <a:pt x="105234" y="210592"/>
                  </a:cubicBezTo>
                </a:path>
              </a:pathLst>
            </a:custGeom>
            <a:ln/>
          </p:spPr>
          <p:style>
            <a:lnRef idx="1">
              <a:schemeClr val="accent6">
                <a:lumMod val="67000"/>
              </a:schemeClr>
            </a:lnRef>
            <a:fillRef idx="0">
              <a:schemeClr val="accent6">
                <a:lumMod val="67000"/>
              </a:schemeClr>
            </a:fillRef>
            <a:effectRef idx="0">
              <a:schemeClr val="accent6">
                <a:lumMod val="67000"/>
              </a:schemeClr>
            </a:effectRef>
            <a:fontRef idx="minor">
              <a:schemeClr val="tx1"/>
            </a:fontRef>
          </p:style>
          <p:txBody>
            <a:bodyPr rtlCol="0" anchor="ctr"/>
            <a:lstStyle/>
            <a:p>
              <a:endParaRPr lang="en-US"/>
            </a:p>
          </p:txBody>
        </p:sp>
        <p:sp>
          <p:nvSpPr>
            <p:cNvPr id="1029" name="Freeform: Shape 1028">
              <a:extLst>
                <a:ext uri="{FF2B5EF4-FFF2-40B4-BE49-F238E27FC236}">
                  <a16:creationId xmlns:a16="http://schemas.microsoft.com/office/drawing/2014/main" id="{BCF7E414-FEA5-445E-B104-535D470BD91B}"/>
                </a:ext>
              </a:extLst>
            </p:cNvPr>
            <p:cNvSpPr/>
            <p:nvPr/>
          </p:nvSpPr>
          <p:spPr>
            <a:xfrm>
              <a:off x="2274093" y="2221549"/>
              <a:ext cx="1881187" cy="1091959"/>
            </a:xfrm>
            <a:custGeom>
              <a:avLst/>
              <a:gdLst>
                <a:gd name="connsiteX0" fmla="*/ 0 w 1881187"/>
                <a:gd name="connsiteY0" fmla="*/ 1091959 h 1091959"/>
                <a:gd name="connsiteX1" fmla="*/ 1881188 w 1881187"/>
                <a:gd name="connsiteY1" fmla="*/ 1091959 h 1091959"/>
                <a:gd name="connsiteX2" fmla="*/ 1881188 w 1881187"/>
                <a:gd name="connsiteY2" fmla="*/ 0 h 1091959"/>
                <a:gd name="connsiteX3" fmla="*/ 0 w 1881187"/>
                <a:gd name="connsiteY3" fmla="*/ 0 h 1091959"/>
                <a:gd name="connsiteX4" fmla="*/ 0 w 1881187"/>
                <a:gd name="connsiteY4" fmla="*/ 1091959 h 1091959"/>
                <a:gd name="connsiteX5" fmla="*/ 1740099 w 1881187"/>
                <a:gd name="connsiteY5" fmla="*/ 974964 h 1091959"/>
                <a:gd name="connsiteX6" fmla="*/ 141089 w 1881187"/>
                <a:gd name="connsiteY6" fmla="*/ 974964 h 1091959"/>
                <a:gd name="connsiteX7" fmla="*/ 141089 w 1881187"/>
                <a:gd name="connsiteY7" fmla="*/ 116996 h 1091959"/>
                <a:gd name="connsiteX8" fmla="*/ 1740099 w 1881187"/>
                <a:gd name="connsiteY8" fmla="*/ 116996 h 1091959"/>
                <a:gd name="connsiteX9" fmla="*/ 1740099 w 1881187"/>
                <a:gd name="connsiteY9" fmla="*/ 974964 h 109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187" h="1091959">
                  <a:moveTo>
                    <a:pt x="0" y="1091959"/>
                  </a:moveTo>
                  <a:lnTo>
                    <a:pt x="1881188" y="1091959"/>
                  </a:lnTo>
                  <a:lnTo>
                    <a:pt x="1881188" y="0"/>
                  </a:lnTo>
                  <a:lnTo>
                    <a:pt x="0" y="0"/>
                  </a:lnTo>
                  <a:lnTo>
                    <a:pt x="0" y="1091959"/>
                  </a:lnTo>
                  <a:close/>
                  <a:moveTo>
                    <a:pt x="1740099" y="974964"/>
                  </a:moveTo>
                  <a:lnTo>
                    <a:pt x="141089" y="974964"/>
                  </a:lnTo>
                  <a:lnTo>
                    <a:pt x="141089" y="116996"/>
                  </a:lnTo>
                  <a:lnTo>
                    <a:pt x="1740099" y="116996"/>
                  </a:lnTo>
                  <a:lnTo>
                    <a:pt x="1740099" y="974964"/>
                  </a:ln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30" name="Freeform: Shape 1029">
              <a:extLst>
                <a:ext uri="{FF2B5EF4-FFF2-40B4-BE49-F238E27FC236}">
                  <a16:creationId xmlns:a16="http://schemas.microsoft.com/office/drawing/2014/main" id="{E9780626-A246-4B40-8A8A-D408E4CF8EB1}"/>
                </a:ext>
              </a:extLst>
            </p:cNvPr>
            <p:cNvSpPr/>
            <p:nvPr/>
          </p:nvSpPr>
          <p:spPr>
            <a:xfrm>
              <a:off x="3508623" y="2816277"/>
              <a:ext cx="364480" cy="302238"/>
            </a:xfrm>
            <a:custGeom>
              <a:avLst/>
              <a:gdLst>
                <a:gd name="connsiteX0" fmla="*/ 305693 w 364480"/>
                <a:gd name="connsiteY0" fmla="*/ 93596 h 302238"/>
                <a:gd name="connsiteX1" fmla="*/ 315099 w 364480"/>
                <a:gd name="connsiteY1" fmla="*/ 40948 h 302238"/>
                <a:gd name="connsiteX2" fmla="*/ 253960 w 364480"/>
                <a:gd name="connsiteY2" fmla="*/ 50698 h 302238"/>
                <a:gd name="connsiteX3" fmla="*/ 230446 w 364480"/>
                <a:gd name="connsiteY3" fmla="*/ 0 h 302238"/>
                <a:gd name="connsiteX4" fmla="*/ 183416 w 364480"/>
                <a:gd name="connsiteY4" fmla="*/ 35099 h 302238"/>
                <a:gd name="connsiteX5" fmla="*/ 134035 w 364480"/>
                <a:gd name="connsiteY5" fmla="*/ 0 h 302238"/>
                <a:gd name="connsiteX6" fmla="*/ 112871 w 364480"/>
                <a:gd name="connsiteY6" fmla="*/ 50698 h 302238"/>
                <a:gd name="connsiteX7" fmla="*/ 49381 w 364480"/>
                <a:gd name="connsiteY7" fmla="*/ 40948 h 302238"/>
                <a:gd name="connsiteX8" fmla="*/ 61139 w 364480"/>
                <a:gd name="connsiteY8" fmla="*/ 93596 h 302238"/>
                <a:gd name="connsiteX9" fmla="*/ 0 w 364480"/>
                <a:gd name="connsiteY9" fmla="*/ 111146 h 302238"/>
                <a:gd name="connsiteX10" fmla="*/ 42327 w 364480"/>
                <a:gd name="connsiteY10" fmla="*/ 152094 h 302238"/>
                <a:gd name="connsiteX11" fmla="*/ 0 w 364480"/>
                <a:gd name="connsiteY11" fmla="*/ 191093 h 302238"/>
                <a:gd name="connsiteX12" fmla="*/ 61139 w 364480"/>
                <a:gd name="connsiteY12" fmla="*/ 210592 h 302238"/>
                <a:gd name="connsiteX13" fmla="*/ 49381 w 364480"/>
                <a:gd name="connsiteY13" fmla="*/ 261290 h 302238"/>
                <a:gd name="connsiteX14" fmla="*/ 112871 w 364480"/>
                <a:gd name="connsiteY14" fmla="*/ 253491 h 302238"/>
                <a:gd name="connsiteX15" fmla="*/ 134035 w 364480"/>
                <a:gd name="connsiteY15" fmla="*/ 302239 h 302238"/>
                <a:gd name="connsiteX16" fmla="*/ 183416 w 364480"/>
                <a:gd name="connsiteY16" fmla="*/ 269090 h 302238"/>
                <a:gd name="connsiteX17" fmla="*/ 230446 w 364480"/>
                <a:gd name="connsiteY17" fmla="*/ 302239 h 302238"/>
                <a:gd name="connsiteX18" fmla="*/ 253960 w 364480"/>
                <a:gd name="connsiteY18" fmla="*/ 253491 h 302238"/>
                <a:gd name="connsiteX19" fmla="*/ 315099 w 364480"/>
                <a:gd name="connsiteY19" fmla="*/ 261290 h 302238"/>
                <a:gd name="connsiteX20" fmla="*/ 305693 w 364480"/>
                <a:gd name="connsiteY20" fmla="*/ 210592 h 302238"/>
                <a:gd name="connsiteX21" fmla="*/ 364480 w 364480"/>
                <a:gd name="connsiteY21" fmla="*/ 191093 h 302238"/>
                <a:gd name="connsiteX22" fmla="*/ 324505 w 364480"/>
                <a:gd name="connsiteY22" fmla="*/ 152094 h 302238"/>
                <a:gd name="connsiteX23" fmla="*/ 364480 w 364480"/>
                <a:gd name="connsiteY23" fmla="*/ 111146 h 302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4480" h="302238">
                  <a:moveTo>
                    <a:pt x="305693" y="93596"/>
                  </a:moveTo>
                  <a:lnTo>
                    <a:pt x="315099" y="40948"/>
                  </a:lnTo>
                  <a:lnTo>
                    <a:pt x="253960" y="50698"/>
                  </a:lnTo>
                  <a:lnTo>
                    <a:pt x="230446" y="0"/>
                  </a:lnTo>
                  <a:lnTo>
                    <a:pt x="183416" y="35099"/>
                  </a:lnTo>
                  <a:lnTo>
                    <a:pt x="134035" y="0"/>
                  </a:lnTo>
                  <a:lnTo>
                    <a:pt x="112871" y="50698"/>
                  </a:lnTo>
                  <a:lnTo>
                    <a:pt x="49381" y="40948"/>
                  </a:lnTo>
                  <a:lnTo>
                    <a:pt x="61139" y="93596"/>
                  </a:lnTo>
                  <a:lnTo>
                    <a:pt x="0" y="111146"/>
                  </a:lnTo>
                  <a:lnTo>
                    <a:pt x="42327" y="152094"/>
                  </a:lnTo>
                  <a:lnTo>
                    <a:pt x="0" y="191093"/>
                  </a:lnTo>
                  <a:lnTo>
                    <a:pt x="61139" y="210592"/>
                  </a:lnTo>
                  <a:lnTo>
                    <a:pt x="49381" y="261290"/>
                  </a:lnTo>
                  <a:lnTo>
                    <a:pt x="112871" y="253491"/>
                  </a:lnTo>
                  <a:lnTo>
                    <a:pt x="134035" y="302239"/>
                  </a:lnTo>
                  <a:lnTo>
                    <a:pt x="183416" y="269090"/>
                  </a:lnTo>
                  <a:lnTo>
                    <a:pt x="230446" y="302239"/>
                  </a:lnTo>
                  <a:lnTo>
                    <a:pt x="253960" y="253491"/>
                  </a:lnTo>
                  <a:lnTo>
                    <a:pt x="315099" y="261290"/>
                  </a:lnTo>
                  <a:lnTo>
                    <a:pt x="305693" y="210592"/>
                  </a:lnTo>
                  <a:lnTo>
                    <a:pt x="364480" y="191093"/>
                  </a:lnTo>
                  <a:lnTo>
                    <a:pt x="324505" y="152094"/>
                  </a:lnTo>
                  <a:lnTo>
                    <a:pt x="364480" y="111146"/>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dirty="0"/>
            </a:p>
          </p:txBody>
        </p:sp>
      </p:grpSp>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3600" b="1" dirty="0">
                <a:latin typeface="Calibri" panose="020F0502020204030204" pitchFamily="34" charset="0"/>
                <a:cs typeface="Calibri" panose="020F0502020204030204" pitchFamily="34" charset="0"/>
              </a:rPr>
              <a:t>Analysis of Cohort Default Rates (CDR) in Post-Secondary Education in the United States.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C89E8D82-B9B2-43F1-9BB0-38E0A1B315F0}"/>
              </a:ext>
            </a:extLst>
          </p:cNvPr>
          <p:cNvSpPr/>
          <p:nvPr/>
        </p:nvSpPr>
        <p:spPr>
          <a:xfrm>
            <a:off x="3261114" y="4089074"/>
            <a:ext cx="739386" cy="206701"/>
          </a:xfrm>
          <a:custGeom>
            <a:avLst/>
            <a:gdLst>
              <a:gd name="connsiteX0" fmla="*/ 309227 w 618453"/>
              <a:gd name="connsiteY0" fmla="*/ 219154 h 269509"/>
              <a:gd name="connsiteX1" fmla="*/ 618453 w 618453"/>
              <a:gd name="connsiteY1" fmla="*/ 110641 h 269509"/>
              <a:gd name="connsiteX2" fmla="*/ 309227 w 618453"/>
              <a:gd name="connsiteY2" fmla="*/ 0 h 269509"/>
              <a:gd name="connsiteX3" fmla="*/ 0 w 618453"/>
              <a:gd name="connsiteY3" fmla="*/ 110641 h 269509"/>
              <a:gd name="connsiteX4" fmla="*/ 39717 w 618453"/>
              <a:gd name="connsiteY4" fmla="*/ 124825 h 269509"/>
              <a:gd name="connsiteX5" fmla="*/ 39717 w 618453"/>
              <a:gd name="connsiteY5" fmla="*/ 255325 h 269509"/>
              <a:gd name="connsiteX6" fmla="*/ 53902 w 618453"/>
              <a:gd name="connsiteY6" fmla="*/ 269509 h 269509"/>
              <a:gd name="connsiteX7" fmla="*/ 68087 w 618453"/>
              <a:gd name="connsiteY7" fmla="*/ 255325 h 269509"/>
              <a:gd name="connsiteX8" fmla="*/ 68087 w 618453"/>
              <a:gd name="connsiteY8" fmla="*/ 134755 h 269509"/>
              <a:gd name="connsiteX9" fmla="*/ 309227 w 618453"/>
              <a:gd name="connsiteY9" fmla="*/ 219154 h 269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8453" h="269509">
                <a:moveTo>
                  <a:pt x="309227" y="219154"/>
                </a:moveTo>
                <a:lnTo>
                  <a:pt x="618453" y="110641"/>
                </a:lnTo>
                <a:lnTo>
                  <a:pt x="309227" y="0"/>
                </a:lnTo>
                <a:lnTo>
                  <a:pt x="0" y="110641"/>
                </a:lnTo>
                <a:lnTo>
                  <a:pt x="39717" y="124825"/>
                </a:lnTo>
                <a:lnTo>
                  <a:pt x="39717" y="255325"/>
                </a:lnTo>
                <a:cubicBezTo>
                  <a:pt x="39717" y="263126"/>
                  <a:pt x="46100" y="269509"/>
                  <a:pt x="53902" y="269509"/>
                </a:cubicBezTo>
                <a:cubicBezTo>
                  <a:pt x="61703" y="269509"/>
                  <a:pt x="68087" y="263126"/>
                  <a:pt x="68087" y="255325"/>
                </a:cubicBezTo>
                <a:lnTo>
                  <a:pt x="68087" y="134755"/>
                </a:lnTo>
                <a:lnTo>
                  <a:pt x="309227" y="219154"/>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2" name="Title 1">
            <a:extLst>
              <a:ext uri="{FF2B5EF4-FFF2-40B4-BE49-F238E27FC236}">
                <a16:creationId xmlns:a16="http://schemas.microsoft.com/office/drawing/2014/main" id="{E59ADFF8-4C08-44F9-BEBF-D7F3131CBC16}"/>
              </a:ext>
            </a:extLst>
          </p:cNvPr>
          <p:cNvSpPr txBox="1">
            <a:spLocks/>
          </p:cNvSpPr>
          <p:nvPr/>
        </p:nvSpPr>
        <p:spPr>
          <a:xfrm>
            <a:off x="7452899" y="1956235"/>
            <a:ext cx="3332308" cy="37287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dirty="0">
                <a:latin typeface="Calibri" panose="020F0502020204030204" pitchFamily="34" charset="0"/>
                <a:cs typeface="Calibri" panose="020F0502020204030204" pitchFamily="34" charset="0"/>
              </a:rPr>
              <a:t>Prince </a:t>
            </a:r>
            <a:r>
              <a:rPr lang="en-US" sz="2000" dirty="0" err="1">
                <a:latin typeface="Calibri" panose="020F0502020204030204" pitchFamily="34" charset="0"/>
                <a:cs typeface="Calibri" panose="020F0502020204030204" pitchFamily="34" charset="0"/>
              </a:rPr>
              <a:t>Gyamfi</a:t>
            </a:r>
            <a:endParaRPr lang="en-US" sz="2000" dirty="0">
              <a:latin typeface="Calibri" panose="020F0502020204030204" pitchFamily="34" charset="0"/>
              <a:cs typeface="Calibri" panose="020F0502020204030204" pitchFamily="34" charset="0"/>
            </a:endParaRPr>
          </a:p>
          <a:p>
            <a:pPr algn="l"/>
            <a:r>
              <a:rPr lang="en-US" sz="2000" dirty="0" err="1">
                <a:latin typeface="Calibri" panose="020F0502020204030204" pitchFamily="34" charset="0"/>
                <a:cs typeface="Calibri" panose="020F0502020204030204" pitchFamily="34" charset="0"/>
              </a:rPr>
              <a:t>Marketne</a:t>
            </a:r>
            <a:r>
              <a:rPr lang="en-US" sz="2000" dirty="0">
                <a:latin typeface="Calibri" panose="020F0502020204030204" pitchFamily="34" charset="0"/>
                <a:cs typeface="Calibri" panose="020F0502020204030204" pitchFamily="34" charset="0"/>
              </a:rPr>
              <a:t> Noel </a:t>
            </a:r>
          </a:p>
          <a:p>
            <a:pPr algn="l"/>
            <a:r>
              <a:rPr lang="en-US" sz="2000" dirty="0">
                <a:latin typeface="Calibri" panose="020F0502020204030204" pitchFamily="34" charset="0"/>
                <a:cs typeface="Calibri" panose="020F0502020204030204" pitchFamily="34" charset="0"/>
              </a:rPr>
              <a:t>Dillon Orr</a:t>
            </a:r>
          </a:p>
          <a:p>
            <a:pPr algn="l"/>
            <a:endParaRPr lang="en-US" sz="2000" dirty="0">
              <a:latin typeface="Calibri" panose="020F0502020204030204" pitchFamily="34" charset="0"/>
              <a:cs typeface="Calibri" panose="020F0502020204030204" pitchFamily="34" charset="0"/>
            </a:endParaRPr>
          </a:p>
          <a:p>
            <a:pPr algn="l"/>
            <a:r>
              <a:rPr lang="en-US" sz="2000" dirty="0">
                <a:latin typeface="Calibri" panose="020F0502020204030204" pitchFamily="34" charset="0"/>
                <a:cs typeface="Calibri" panose="020F0502020204030204" pitchFamily="34" charset="0"/>
              </a:rPr>
              <a:t>MS Data Science </a:t>
            </a:r>
          </a:p>
          <a:p>
            <a:pPr algn="l"/>
            <a:r>
              <a:rPr lang="en-US" sz="2000" dirty="0">
                <a:latin typeface="Calibri" panose="020F0502020204030204" pitchFamily="34" charset="0"/>
                <a:cs typeface="Calibri" panose="020F0502020204030204" pitchFamily="34" charset="0"/>
              </a:rPr>
              <a:t>Analytical Capstone Project I</a:t>
            </a:r>
          </a:p>
          <a:p>
            <a:pPr algn="l"/>
            <a:r>
              <a:rPr lang="en-US" sz="2000" dirty="0">
                <a:latin typeface="Calibri" panose="020F0502020204030204" pitchFamily="34" charset="0"/>
                <a:cs typeface="Calibri" panose="020F0502020204030204" pitchFamily="34" charset="0"/>
              </a:rPr>
              <a:t>National University </a:t>
            </a:r>
          </a:p>
          <a:p>
            <a:pPr algn="l"/>
            <a:endParaRPr lang="en-US" sz="2000" dirty="0">
              <a:latin typeface="Calibri" panose="020F0502020204030204" pitchFamily="34" charset="0"/>
              <a:cs typeface="Calibri" panose="020F0502020204030204" pitchFamily="34" charset="0"/>
            </a:endParaRPr>
          </a:p>
          <a:p>
            <a:pPr algn="l"/>
            <a:r>
              <a:rPr lang="en-US" sz="2000" u="sng" dirty="0">
                <a:latin typeface="Calibri" panose="020F0502020204030204" pitchFamily="34" charset="0"/>
                <a:cs typeface="Calibri" panose="020F0502020204030204" pitchFamily="34" charset="0"/>
              </a:rPr>
              <a:t>Advisor Committee</a:t>
            </a:r>
          </a:p>
          <a:p>
            <a:pPr algn="l"/>
            <a:r>
              <a:rPr lang="en-US" sz="2000" dirty="0">
                <a:latin typeface="Calibri" panose="020F0502020204030204" pitchFamily="34" charset="0"/>
                <a:cs typeface="Calibri" panose="020F0502020204030204" pitchFamily="34" charset="0"/>
              </a:rPr>
              <a:t>John Vivian, PhD.</a:t>
            </a:r>
          </a:p>
          <a:p>
            <a:pPr algn="l"/>
            <a:r>
              <a:rPr lang="en-US" sz="2000" dirty="0">
                <a:latin typeface="Calibri" panose="020F0502020204030204" pitchFamily="34" charset="0"/>
                <a:cs typeface="Calibri" panose="020F0502020204030204" pitchFamily="34" charset="0"/>
              </a:rPr>
              <a:t>Ebrahim </a:t>
            </a:r>
            <a:r>
              <a:rPr lang="en-US" sz="2000" dirty="0" err="1">
                <a:latin typeface="Calibri" panose="020F0502020204030204" pitchFamily="34" charset="0"/>
                <a:cs typeface="Calibri" panose="020F0502020204030204" pitchFamily="34" charset="0"/>
              </a:rPr>
              <a:t>Tarshizi</a:t>
            </a:r>
            <a:r>
              <a:rPr lang="en-US" sz="2000" dirty="0">
                <a:latin typeface="Calibri" panose="020F0502020204030204" pitchFamily="34" charset="0"/>
                <a:cs typeface="Calibri" panose="020F0502020204030204" pitchFamily="34" charset="0"/>
              </a:rPr>
              <a:t>, PhD.</a:t>
            </a:r>
            <a:endParaRPr lang="en-US" sz="2000" b="1" dirty="0">
              <a:latin typeface="Calibri" panose="020F0502020204030204" pitchFamily="34" charset="0"/>
              <a:cs typeface="Calibri" panose="020F0502020204030204" pitchFamily="34" charset="0"/>
            </a:endParaRPr>
          </a:p>
          <a:p>
            <a:pPr algn="l"/>
            <a:endParaRPr lang="en-US" sz="2000" b="1" dirty="0">
              <a:latin typeface="Calibri" panose="020F0502020204030204" pitchFamily="34" charset="0"/>
              <a:cs typeface="Calibri" panose="020F0502020204030204" pitchFamily="34" charset="0"/>
            </a:endParaRPr>
          </a:p>
          <a:p>
            <a:pPr algn="l"/>
            <a:endParaRPr lang="en-US" sz="2000" dirty="0">
              <a:latin typeface="Calibri" panose="020F0502020204030204" pitchFamily="34" charset="0"/>
              <a:cs typeface="Calibri" panose="020F0502020204030204" pitchFamily="34" charset="0"/>
            </a:endParaRPr>
          </a:p>
        </p:txBody>
      </p:sp>
      <p:grpSp>
        <p:nvGrpSpPr>
          <p:cNvPr id="21" name="Graphic 12" descr="Classroom">
            <a:extLst>
              <a:ext uri="{FF2B5EF4-FFF2-40B4-BE49-F238E27FC236}">
                <a16:creationId xmlns:a16="http://schemas.microsoft.com/office/drawing/2014/main" id="{E2C0B18D-35B3-454E-ABB9-F740C88A9762}"/>
              </a:ext>
            </a:extLst>
          </p:cNvPr>
          <p:cNvGrpSpPr/>
          <p:nvPr/>
        </p:nvGrpSpPr>
        <p:grpSpPr>
          <a:xfrm>
            <a:off x="838200" y="1373817"/>
            <a:ext cx="4381500" cy="4381500"/>
            <a:chOff x="838200" y="1373817"/>
            <a:chExt cx="4381500" cy="4381500"/>
          </a:xfrm>
        </p:grpSpPr>
        <p:sp>
          <p:nvSpPr>
            <p:cNvPr id="23" name="Freeform: Shape 22">
              <a:extLst>
                <a:ext uri="{FF2B5EF4-FFF2-40B4-BE49-F238E27FC236}">
                  <a16:creationId xmlns:a16="http://schemas.microsoft.com/office/drawing/2014/main" id="{F229ACC4-6F98-4907-BF63-7BFFD264523D}"/>
                </a:ext>
              </a:extLst>
            </p:cNvPr>
            <p:cNvSpPr/>
            <p:nvPr/>
          </p:nvSpPr>
          <p:spPr>
            <a:xfrm>
              <a:off x="2505452"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7" y="414417"/>
                    <a:pt x="207208" y="414417"/>
                  </a:cubicBezTo>
                  <a:cubicBezTo>
                    <a:pt x="92770" y="414417"/>
                    <a:pt x="0" y="321646"/>
                    <a:pt x="0" y="207208"/>
                  </a:cubicBezTo>
                  <a:cubicBezTo>
                    <a:pt x="0" y="92770"/>
                    <a:pt x="92770" y="0"/>
                    <a:pt x="207208" y="0"/>
                  </a:cubicBezTo>
                  <a:cubicBezTo>
                    <a:pt x="321647" y="0"/>
                    <a:pt x="414417" y="92770"/>
                    <a:pt x="414417" y="207208"/>
                  </a:cubicBez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4" name="Freeform: Shape 23">
              <a:extLst>
                <a:ext uri="{FF2B5EF4-FFF2-40B4-BE49-F238E27FC236}">
                  <a16:creationId xmlns:a16="http://schemas.microsoft.com/office/drawing/2014/main" id="{9D657341-FEF5-4DB6-A56B-A3DD668EA30A}"/>
                </a:ext>
              </a:extLst>
            </p:cNvPr>
            <p:cNvSpPr/>
            <p:nvPr/>
          </p:nvSpPr>
          <p:spPr>
            <a:xfrm>
              <a:off x="2298700"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5" name="Freeform: Shape 24">
              <a:extLst>
                <a:ext uri="{FF2B5EF4-FFF2-40B4-BE49-F238E27FC236}">
                  <a16:creationId xmlns:a16="http://schemas.microsoft.com/office/drawing/2014/main" id="{41065303-6DE4-4D99-82D2-F4153DD8EB71}"/>
                </a:ext>
              </a:extLst>
            </p:cNvPr>
            <p:cNvSpPr/>
            <p:nvPr/>
          </p:nvSpPr>
          <p:spPr>
            <a:xfrm>
              <a:off x="3411874"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7" y="414417"/>
                    <a:pt x="207208" y="414417"/>
                  </a:cubicBezTo>
                  <a:cubicBezTo>
                    <a:pt x="92770" y="414417"/>
                    <a:pt x="0" y="321646"/>
                    <a:pt x="0" y="207208"/>
                  </a:cubicBezTo>
                  <a:cubicBezTo>
                    <a:pt x="0" y="92770"/>
                    <a:pt x="92770" y="0"/>
                    <a:pt x="207208" y="0"/>
                  </a:cubicBezTo>
                  <a:cubicBezTo>
                    <a:pt x="321647" y="0"/>
                    <a:pt x="414417" y="92770"/>
                    <a:pt x="414417" y="207208"/>
                  </a:cubicBez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6" name="Freeform: Shape 25">
              <a:extLst>
                <a:ext uri="{FF2B5EF4-FFF2-40B4-BE49-F238E27FC236}">
                  <a16:creationId xmlns:a16="http://schemas.microsoft.com/office/drawing/2014/main" id="{14C99F45-D910-4A23-B2BD-3F0F7C879F89}"/>
                </a:ext>
              </a:extLst>
            </p:cNvPr>
            <p:cNvSpPr/>
            <p:nvPr/>
          </p:nvSpPr>
          <p:spPr>
            <a:xfrm>
              <a:off x="3211512"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7" name="Freeform: Shape 26">
              <a:extLst>
                <a:ext uri="{FF2B5EF4-FFF2-40B4-BE49-F238E27FC236}">
                  <a16:creationId xmlns:a16="http://schemas.microsoft.com/office/drawing/2014/main" id="{E5D3E24D-9D79-4774-A94A-660F8355CCBF}"/>
                </a:ext>
              </a:extLst>
            </p:cNvPr>
            <p:cNvSpPr/>
            <p:nvPr/>
          </p:nvSpPr>
          <p:spPr>
            <a:xfrm>
              <a:off x="4324687" y="4276560"/>
              <a:ext cx="414416" cy="414416"/>
            </a:xfrm>
            <a:custGeom>
              <a:avLst/>
              <a:gdLst>
                <a:gd name="connsiteX0" fmla="*/ 414417 w 414416"/>
                <a:gd name="connsiteY0" fmla="*/ 207208 h 414416"/>
                <a:gd name="connsiteX1" fmla="*/ 207208 w 414416"/>
                <a:gd name="connsiteY1" fmla="*/ 414417 h 414416"/>
                <a:gd name="connsiteX2" fmla="*/ 0 w 414416"/>
                <a:gd name="connsiteY2" fmla="*/ 207208 h 414416"/>
                <a:gd name="connsiteX3" fmla="*/ 207208 w 414416"/>
                <a:gd name="connsiteY3" fmla="*/ 0 h 414416"/>
                <a:gd name="connsiteX4" fmla="*/ 414417 w 414416"/>
                <a:gd name="connsiteY4" fmla="*/ 207208 h 4144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6" h="414416">
                  <a:moveTo>
                    <a:pt x="414417" y="207208"/>
                  </a:moveTo>
                  <a:cubicBezTo>
                    <a:pt x="414417" y="321646"/>
                    <a:pt x="321646" y="414417"/>
                    <a:pt x="207208" y="414417"/>
                  </a:cubicBezTo>
                  <a:cubicBezTo>
                    <a:pt x="92771" y="414417"/>
                    <a:pt x="0" y="321646"/>
                    <a:pt x="0" y="207208"/>
                  </a:cubicBezTo>
                  <a:cubicBezTo>
                    <a:pt x="0" y="92770"/>
                    <a:pt x="92771" y="0"/>
                    <a:pt x="207208" y="0"/>
                  </a:cubicBezTo>
                  <a:cubicBezTo>
                    <a:pt x="321646" y="0"/>
                    <a:pt x="414417" y="92770"/>
                    <a:pt x="414417" y="207208"/>
                  </a:cubicBezTo>
                  <a:close/>
                </a:path>
              </a:pathLst>
            </a:cu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8" name="Freeform: Shape 27">
              <a:extLst>
                <a:ext uri="{FF2B5EF4-FFF2-40B4-BE49-F238E27FC236}">
                  <a16:creationId xmlns:a16="http://schemas.microsoft.com/office/drawing/2014/main" id="{07ECF654-4360-407D-97CD-E714B1433540}"/>
                </a:ext>
              </a:extLst>
            </p:cNvPr>
            <p:cNvSpPr/>
            <p:nvPr/>
          </p:nvSpPr>
          <p:spPr>
            <a:xfrm>
              <a:off x="4124325" y="4748028"/>
              <a:ext cx="821531" cy="413960"/>
            </a:xfrm>
            <a:custGeom>
              <a:avLst/>
              <a:gdLst>
                <a:gd name="connsiteX0" fmla="*/ 821531 w 821531"/>
                <a:gd name="connsiteY0" fmla="*/ 413960 h 413960"/>
                <a:gd name="connsiteX1" fmla="*/ 821531 w 821531"/>
                <a:gd name="connsiteY1" fmla="*/ 206752 h 413960"/>
                <a:gd name="connsiteX2" fmla="*/ 780455 w 821531"/>
                <a:gd name="connsiteY2" fmla="*/ 124143 h 413960"/>
                <a:gd name="connsiteX3" fmla="*/ 580092 w 821531"/>
                <a:gd name="connsiteY3" fmla="*/ 25559 h 413960"/>
                <a:gd name="connsiteX4" fmla="*/ 410766 w 821531"/>
                <a:gd name="connsiteY4" fmla="*/ 0 h 413960"/>
                <a:gd name="connsiteX5" fmla="*/ 241439 w 821531"/>
                <a:gd name="connsiteY5" fmla="*/ 25559 h 413960"/>
                <a:gd name="connsiteX6" fmla="*/ 41077 w 821531"/>
                <a:gd name="connsiteY6" fmla="*/ 124143 h 413960"/>
                <a:gd name="connsiteX7" fmla="*/ 0 w 821531"/>
                <a:gd name="connsiteY7" fmla="*/ 206752 h 413960"/>
                <a:gd name="connsiteX8" fmla="*/ 0 w 821531"/>
                <a:gd name="connsiteY8" fmla="*/ 413960 h 41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1531" h="413960">
                  <a:moveTo>
                    <a:pt x="821531" y="413960"/>
                  </a:moveTo>
                  <a:lnTo>
                    <a:pt x="821531" y="206752"/>
                  </a:lnTo>
                  <a:cubicBezTo>
                    <a:pt x="820856" y="174466"/>
                    <a:pt x="805794" y="144165"/>
                    <a:pt x="780455" y="124143"/>
                  </a:cubicBezTo>
                  <a:cubicBezTo>
                    <a:pt x="720912" y="78246"/>
                    <a:pt x="652784" y="44728"/>
                    <a:pt x="580092" y="25559"/>
                  </a:cubicBezTo>
                  <a:cubicBezTo>
                    <a:pt x="525223" y="8717"/>
                    <a:pt x="468159" y="100"/>
                    <a:pt x="410766" y="0"/>
                  </a:cubicBezTo>
                  <a:cubicBezTo>
                    <a:pt x="353432" y="885"/>
                    <a:pt x="296477" y="9480"/>
                    <a:pt x="241439" y="25559"/>
                  </a:cubicBezTo>
                  <a:cubicBezTo>
                    <a:pt x="169555" y="46841"/>
                    <a:pt x="101801" y="80177"/>
                    <a:pt x="41077" y="124143"/>
                  </a:cubicBezTo>
                  <a:cubicBezTo>
                    <a:pt x="15737" y="144165"/>
                    <a:pt x="676" y="174466"/>
                    <a:pt x="0" y="206752"/>
                  </a:cubicBezTo>
                  <a:lnTo>
                    <a:pt x="0" y="413960"/>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29" name="Freeform: Shape 28">
              <a:extLst>
                <a:ext uri="{FF2B5EF4-FFF2-40B4-BE49-F238E27FC236}">
                  <a16:creationId xmlns:a16="http://schemas.microsoft.com/office/drawing/2014/main" id="{2EF3376A-186A-4239-A836-7861A3AA4479}"/>
                </a:ext>
              </a:extLst>
            </p:cNvPr>
            <p:cNvSpPr/>
            <p:nvPr/>
          </p:nvSpPr>
          <p:spPr>
            <a:xfrm>
              <a:off x="1547455" y="2296670"/>
              <a:ext cx="542210" cy="542210"/>
            </a:xfrm>
            <a:custGeom>
              <a:avLst/>
              <a:gdLst>
                <a:gd name="connsiteX0" fmla="*/ 542211 w 542210"/>
                <a:gd name="connsiteY0" fmla="*/ 271105 h 542210"/>
                <a:gd name="connsiteX1" fmla="*/ 271105 w 542210"/>
                <a:gd name="connsiteY1" fmla="*/ 542211 h 542210"/>
                <a:gd name="connsiteX2" fmla="*/ 0 w 542210"/>
                <a:gd name="connsiteY2" fmla="*/ 271105 h 542210"/>
                <a:gd name="connsiteX3" fmla="*/ 271105 w 542210"/>
                <a:gd name="connsiteY3" fmla="*/ 0 h 542210"/>
                <a:gd name="connsiteX4" fmla="*/ 542211 w 542210"/>
                <a:gd name="connsiteY4" fmla="*/ 271105 h 542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210" h="542210">
                  <a:moveTo>
                    <a:pt x="542211" y="271105"/>
                  </a:moveTo>
                  <a:cubicBezTo>
                    <a:pt x="542211" y="420833"/>
                    <a:pt x="420833" y="542211"/>
                    <a:pt x="271105" y="542211"/>
                  </a:cubicBezTo>
                  <a:cubicBezTo>
                    <a:pt x="121378" y="542211"/>
                    <a:pt x="0" y="420833"/>
                    <a:pt x="0" y="271105"/>
                  </a:cubicBezTo>
                  <a:cubicBezTo>
                    <a:pt x="0" y="121378"/>
                    <a:pt x="121378" y="0"/>
                    <a:pt x="271105" y="0"/>
                  </a:cubicBezTo>
                  <a:cubicBezTo>
                    <a:pt x="420833" y="0"/>
                    <a:pt x="542211" y="121378"/>
                    <a:pt x="542211" y="271105"/>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30" name="Freeform: Shape 29">
              <a:extLst>
                <a:ext uri="{FF2B5EF4-FFF2-40B4-BE49-F238E27FC236}">
                  <a16:creationId xmlns:a16="http://schemas.microsoft.com/office/drawing/2014/main" id="{7A8B62BD-13DB-4818-A544-33ECE3C72BD8}"/>
                </a:ext>
              </a:extLst>
            </p:cNvPr>
            <p:cNvSpPr/>
            <p:nvPr/>
          </p:nvSpPr>
          <p:spPr>
            <a:xfrm>
              <a:off x="1073249" y="2443422"/>
              <a:ext cx="2363935" cy="2901129"/>
            </a:xfrm>
            <a:custGeom>
              <a:avLst/>
              <a:gdLst>
                <a:gd name="connsiteX0" fmla="*/ 2344103 w 2363935"/>
                <a:gd name="connsiteY0" fmla="*/ 19837 h 2901129"/>
                <a:gd name="connsiteX1" fmla="*/ 2247344 w 2363935"/>
                <a:gd name="connsiteY1" fmla="*/ 19837 h 2901129"/>
                <a:gd name="connsiteX2" fmla="*/ 1657668 w 2363935"/>
                <a:gd name="connsiteY2" fmla="*/ 609513 h 2901129"/>
                <a:gd name="connsiteX3" fmla="*/ 1524853 w 2363935"/>
                <a:gd name="connsiteY3" fmla="*/ 643287 h 2901129"/>
                <a:gd name="connsiteX4" fmla="*/ 1345029 w 2363935"/>
                <a:gd name="connsiteY4" fmla="*/ 931280 h 2901129"/>
                <a:gd name="connsiteX5" fmla="*/ 1293912 w 2363935"/>
                <a:gd name="connsiteY5" fmla="*/ 713574 h 2901129"/>
                <a:gd name="connsiteX6" fmla="*/ 1253292 w 2363935"/>
                <a:gd name="connsiteY6" fmla="*/ 638723 h 2901129"/>
                <a:gd name="connsiteX7" fmla="*/ 968494 w 2363935"/>
                <a:gd name="connsiteY7" fmla="*/ 489935 h 2901129"/>
                <a:gd name="connsiteX8" fmla="*/ 745311 w 2363935"/>
                <a:gd name="connsiteY8" fmla="*/ 463007 h 2901129"/>
                <a:gd name="connsiteX9" fmla="*/ 521672 w 2363935"/>
                <a:gd name="connsiteY9" fmla="*/ 496781 h 2901129"/>
                <a:gd name="connsiteX10" fmla="*/ 237331 w 2363935"/>
                <a:gd name="connsiteY10" fmla="*/ 645570 h 2901129"/>
                <a:gd name="connsiteX11" fmla="*/ 196711 w 2363935"/>
                <a:gd name="connsiteY11" fmla="*/ 720420 h 2901129"/>
                <a:gd name="connsiteX12" fmla="*/ 0 w 2363935"/>
                <a:gd name="connsiteY12" fmla="*/ 1560208 h 2901129"/>
                <a:gd name="connsiteX13" fmla="*/ 136922 w 2363935"/>
                <a:gd name="connsiteY13" fmla="*/ 1697130 h 2901129"/>
                <a:gd name="connsiteX14" fmla="*/ 265628 w 2363935"/>
                <a:gd name="connsiteY14" fmla="*/ 1595807 h 2901129"/>
                <a:gd name="connsiteX15" fmla="*/ 408027 w 2363935"/>
                <a:gd name="connsiteY15" fmla="*/ 1006587 h 2901129"/>
                <a:gd name="connsiteX16" fmla="*/ 408027 w 2363935"/>
                <a:gd name="connsiteY16" fmla="*/ 2901129 h 2901129"/>
                <a:gd name="connsiteX17" fmla="*/ 677763 w 2363935"/>
                <a:gd name="connsiteY17" fmla="*/ 2901129 h 2901129"/>
                <a:gd name="connsiteX18" fmla="*/ 677763 w 2363935"/>
                <a:gd name="connsiteY18" fmla="*/ 1682068 h 2901129"/>
                <a:gd name="connsiteX19" fmla="*/ 814685 w 2363935"/>
                <a:gd name="connsiteY19" fmla="*/ 1682068 h 2901129"/>
                <a:gd name="connsiteX20" fmla="*/ 814685 w 2363935"/>
                <a:gd name="connsiteY20" fmla="*/ 2901129 h 2901129"/>
                <a:gd name="connsiteX21" fmla="*/ 1083965 w 2363935"/>
                <a:gd name="connsiteY21" fmla="*/ 2901129 h 2901129"/>
                <a:gd name="connsiteX22" fmla="*/ 1083965 w 2363935"/>
                <a:gd name="connsiteY22" fmla="*/ 997915 h 2901129"/>
                <a:gd name="connsiteX23" fmla="*/ 1134170 w 2363935"/>
                <a:gd name="connsiteY23" fmla="*/ 1212426 h 2901129"/>
                <a:gd name="connsiteX24" fmla="*/ 1161098 w 2363935"/>
                <a:gd name="connsiteY24" fmla="*/ 1246657 h 2901129"/>
                <a:gd name="connsiteX25" fmla="*/ 1343660 w 2363935"/>
                <a:gd name="connsiteY25" fmla="*/ 1311010 h 2901129"/>
                <a:gd name="connsiteX26" fmla="*/ 1453198 w 2363935"/>
                <a:gd name="connsiteY26" fmla="*/ 1261262 h 2901129"/>
                <a:gd name="connsiteX27" fmla="*/ 1731605 w 2363935"/>
                <a:gd name="connsiteY27" fmla="*/ 804855 h 2901129"/>
                <a:gd name="connsiteX28" fmla="*/ 1750318 w 2363935"/>
                <a:gd name="connsiteY28" fmla="*/ 710379 h 2901129"/>
                <a:gd name="connsiteX29" fmla="*/ 2343646 w 2363935"/>
                <a:gd name="connsiteY29" fmla="*/ 117051 h 2901129"/>
                <a:gd name="connsiteX30" fmla="*/ 2344103 w 2363935"/>
                <a:gd name="connsiteY30" fmla="*/ 19837 h 290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363935" h="2901129">
                  <a:moveTo>
                    <a:pt x="2344103" y="19837"/>
                  </a:moveTo>
                  <a:cubicBezTo>
                    <a:pt x="2317271" y="-6612"/>
                    <a:pt x="2274177" y="-6612"/>
                    <a:pt x="2247344" y="19837"/>
                  </a:cubicBezTo>
                  <a:lnTo>
                    <a:pt x="1657668" y="609513"/>
                  </a:lnTo>
                  <a:cubicBezTo>
                    <a:pt x="1610544" y="596214"/>
                    <a:pt x="1559901" y="609089"/>
                    <a:pt x="1524853" y="643287"/>
                  </a:cubicBezTo>
                  <a:cubicBezTo>
                    <a:pt x="1515269" y="652872"/>
                    <a:pt x="1345029" y="931280"/>
                    <a:pt x="1345029" y="931280"/>
                  </a:cubicBezTo>
                  <a:lnTo>
                    <a:pt x="1293912" y="713574"/>
                  </a:lnTo>
                  <a:cubicBezTo>
                    <a:pt x="1287143" y="685505"/>
                    <a:pt x="1273141" y="659695"/>
                    <a:pt x="1253292" y="638723"/>
                  </a:cubicBezTo>
                  <a:cubicBezTo>
                    <a:pt x="1169171" y="570724"/>
                    <a:pt x="1072359" y="520145"/>
                    <a:pt x="968494" y="489935"/>
                  </a:cubicBezTo>
                  <a:cubicBezTo>
                    <a:pt x="895067" y="474230"/>
                    <a:pt x="820367" y="465216"/>
                    <a:pt x="745311" y="463007"/>
                  </a:cubicBezTo>
                  <a:cubicBezTo>
                    <a:pt x="669589" y="464175"/>
                    <a:pt x="594364" y="475535"/>
                    <a:pt x="521672" y="496781"/>
                  </a:cubicBezTo>
                  <a:cubicBezTo>
                    <a:pt x="416868" y="524257"/>
                    <a:pt x="319653" y="575128"/>
                    <a:pt x="237331" y="645570"/>
                  </a:cubicBezTo>
                  <a:cubicBezTo>
                    <a:pt x="217305" y="666414"/>
                    <a:pt x="203271" y="692269"/>
                    <a:pt x="196711" y="720420"/>
                  </a:cubicBezTo>
                  <a:cubicBezTo>
                    <a:pt x="196711" y="720420"/>
                    <a:pt x="0" y="1546515"/>
                    <a:pt x="0" y="1560208"/>
                  </a:cubicBezTo>
                  <a:cubicBezTo>
                    <a:pt x="0" y="1635830"/>
                    <a:pt x="61302" y="1697130"/>
                    <a:pt x="136922" y="1697130"/>
                  </a:cubicBezTo>
                  <a:cubicBezTo>
                    <a:pt x="197524" y="1695573"/>
                    <a:pt x="249887" y="1654351"/>
                    <a:pt x="265628" y="1595807"/>
                  </a:cubicBezTo>
                  <a:lnTo>
                    <a:pt x="408027" y="1006587"/>
                  </a:lnTo>
                  <a:lnTo>
                    <a:pt x="408027" y="2901129"/>
                  </a:lnTo>
                  <a:lnTo>
                    <a:pt x="677763" y="2901129"/>
                  </a:lnTo>
                  <a:lnTo>
                    <a:pt x="677763" y="1682068"/>
                  </a:lnTo>
                  <a:lnTo>
                    <a:pt x="814685" y="1682068"/>
                  </a:lnTo>
                  <a:lnTo>
                    <a:pt x="814685" y="2901129"/>
                  </a:lnTo>
                  <a:lnTo>
                    <a:pt x="1083965" y="2901129"/>
                  </a:lnTo>
                  <a:lnTo>
                    <a:pt x="1083965" y="997915"/>
                  </a:lnTo>
                  <a:lnTo>
                    <a:pt x="1134170" y="1212426"/>
                  </a:lnTo>
                  <a:cubicBezTo>
                    <a:pt x="1137652" y="1227255"/>
                    <a:pt x="1147506" y="1239783"/>
                    <a:pt x="1161098" y="1246657"/>
                  </a:cubicBezTo>
                  <a:cubicBezTo>
                    <a:pt x="1213580" y="1286939"/>
                    <a:pt x="1277518" y="1309476"/>
                    <a:pt x="1343660" y="1311010"/>
                  </a:cubicBezTo>
                  <a:cubicBezTo>
                    <a:pt x="1386727" y="1317039"/>
                    <a:pt x="1429401" y="1297655"/>
                    <a:pt x="1453198" y="1261262"/>
                  </a:cubicBezTo>
                  <a:lnTo>
                    <a:pt x="1731605" y="804855"/>
                  </a:lnTo>
                  <a:cubicBezTo>
                    <a:pt x="1749401" y="776795"/>
                    <a:pt x="1756078" y="743103"/>
                    <a:pt x="1750318" y="710379"/>
                  </a:cubicBezTo>
                  <a:lnTo>
                    <a:pt x="2343646" y="117051"/>
                  </a:lnTo>
                  <a:cubicBezTo>
                    <a:pt x="2370519" y="90292"/>
                    <a:pt x="2370725" y="46847"/>
                    <a:pt x="2344103" y="19837"/>
                  </a:cubicBezTo>
                  <a:close/>
                </a:path>
              </a:pathLst>
            </a:custGeom>
            <a:ln/>
          </p:spPr>
          <p:style>
            <a:lnRef idx="1">
              <a:schemeClr val="dk1"/>
            </a:lnRef>
            <a:fillRef idx="3">
              <a:schemeClr val="dk1"/>
            </a:fillRef>
            <a:effectRef idx="2">
              <a:schemeClr val="dk1"/>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D52A59C1-268E-41AC-BF93-2C20476208A3}"/>
                </a:ext>
              </a:extLst>
            </p:cNvPr>
            <p:cNvSpPr/>
            <p:nvPr/>
          </p:nvSpPr>
          <p:spPr>
            <a:xfrm>
              <a:off x="1933575" y="1830223"/>
              <a:ext cx="2601515" cy="1871265"/>
            </a:xfrm>
            <a:custGeom>
              <a:avLst/>
              <a:gdLst>
                <a:gd name="connsiteX0" fmla="*/ 2418953 w 2601515"/>
                <a:gd name="connsiteY0" fmla="*/ 0 h 1871265"/>
                <a:gd name="connsiteX1" fmla="*/ 182563 w 2601515"/>
                <a:gd name="connsiteY1" fmla="*/ 0 h 1871265"/>
                <a:gd name="connsiteX2" fmla="*/ 0 w 2601515"/>
                <a:gd name="connsiteY2" fmla="*/ 182563 h 1871265"/>
                <a:gd name="connsiteX3" fmla="*/ 0 w 2601515"/>
                <a:gd name="connsiteY3" fmla="*/ 346869 h 1871265"/>
                <a:gd name="connsiteX4" fmla="*/ 182563 w 2601515"/>
                <a:gd name="connsiteY4" fmla="*/ 456406 h 1871265"/>
                <a:gd name="connsiteX5" fmla="*/ 182563 w 2601515"/>
                <a:gd name="connsiteY5" fmla="*/ 182563 h 1871265"/>
                <a:gd name="connsiteX6" fmla="*/ 2418953 w 2601515"/>
                <a:gd name="connsiteY6" fmla="*/ 182563 h 1871265"/>
                <a:gd name="connsiteX7" fmla="*/ 2418953 w 2601515"/>
                <a:gd name="connsiteY7" fmla="*/ 1688703 h 1871265"/>
                <a:gd name="connsiteX8" fmla="*/ 861239 w 2601515"/>
                <a:gd name="connsiteY8" fmla="*/ 1688703 h 1871265"/>
                <a:gd name="connsiteX9" fmla="*/ 749876 w 2601515"/>
                <a:gd name="connsiteY9" fmla="*/ 1871266 h 1871265"/>
                <a:gd name="connsiteX10" fmla="*/ 2418953 w 2601515"/>
                <a:gd name="connsiteY10" fmla="*/ 1871266 h 1871265"/>
                <a:gd name="connsiteX11" fmla="*/ 2601516 w 2601515"/>
                <a:gd name="connsiteY11" fmla="*/ 1688703 h 1871265"/>
                <a:gd name="connsiteX12" fmla="*/ 2601516 w 2601515"/>
                <a:gd name="connsiteY12" fmla="*/ 182563 h 1871265"/>
                <a:gd name="connsiteX13" fmla="*/ 2418953 w 2601515"/>
                <a:gd name="connsiteY13" fmla="*/ 0 h 187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1515" h="1871265">
                  <a:moveTo>
                    <a:pt x="2418953" y="0"/>
                  </a:moveTo>
                  <a:lnTo>
                    <a:pt x="182563" y="0"/>
                  </a:lnTo>
                  <a:cubicBezTo>
                    <a:pt x="81738" y="0"/>
                    <a:pt x="0" y="81738"/>
                    <a:pt x="0" y="182563"/>
                  </a:cubicBezTo>
                  <a:lnTo>
                    <a:pt x="0" y="346869"/>
                  </a:lnTo>
                  <a:cubicBezTo>
                    <a:pt x="69784" y="365864"/>
                    <a:pt x="132960" y="403773"/>
                    <a:pt x="182563" y="456406"/>
                  </a:cubicBezTo>
                  <a:lnTo>
                    <a:pt x="182563" y="182563"/>
                  </a:lnTo>
                  <a:lnTo>
                    <a:pt x="2418953" y="182563"/>
                  </a:lnTo>
                  <a:lnTo>
                    <a:pt x="2418953" y="1688703"/>
                  </a:lnTo>
                  <a:lnTo>
                    <a:pt x="861239" y="1688703"/>
                  </a:lnTo>
                  <a:lnTo>
                    <a:pt x="749876" y="1871266"/>
                  </a:lnTo>
                  <a:lnTo>
                    <a:pt x="2418953" y="1871266"/>
                  </a:lnTo>
                  <a:cubicBezTo>
                    <a:pt x="2519778" y="1871266"/>
                    <a:pt x="2601516" y="1789528"/>
                    <a:pt x="2601516" y="1688703"/>
                  </a:cubicBezTo>
                  <a:lnTo>
                    <a:pt x="2601516" y="182563"/>
                  </a:lnTo>
                  <a:cubicBezTo>
                    <a:pt x="2601516" y="81738"/>
                    <a:pt x="2519778" y="0"/>
                    <a:pt x="2418953" y="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CCEF5E4-A2A5-AE49-9FD1-8C4D4A021A07}"/>
              </a:ext>
            </a:extLst>
          </p:cNvPr>
          <p:cNvSpPr>
            <a:spLocks noGrp="1"/>
          </p:cNvSpPr>
          <p:nvPr>
            <p:ph type="dt" sz="half" idx="10"/>
          </p:nvPr>
        </p:nvSpPr>
        <p:spPr/>
        <p:txBody>
          <a:bodyPr/>
          <a:lstStyle/>
          <a:p>
            <a:fld id="{67FE7F2D-16AC-244F-8984-5D25ECFFA361}" type="datetime1">
              <a:rPr lang="en-US" smtClean="0"/>
              <a:t>2/19/20</a:t>
            </a:fld>
            <a:endParaRPr lang="en-US"/>
          </a:p>
        </p:txBody>
      </p:sp>
      <p:sp>
        <p:nvSpPr>
          <p:cNvPr id="4" name="Slide Number Placeholder 3">
            <a:extLst>
              <a:ext uri="{FF2B5EF4-FFF2-40B4-BE49-F238E27FC236}">
                <a16:creationId xmlns:a16="http://schemas.microsoft.com/office/drawing/2014/main" id="{F2ECDC04-6845-A141-8D93-6676EA05FEA2}"/>
              </a:ext>
            </a:extLst>
          </p:cNvPr>
          <p:cNvSpPr>
            <a:spLocks noGrp="1"/>
          </p:cNvSpPr>
          <p:nvPr>
            <p:ph type="sldNum" sz="quarter" idx="12"/>
          </p:nvPr>
        </p:nvSpPr>
        <p:spPr/>
        <p:txBody>
          <a:bodyPr/>
          <a:lstStyle/>
          <a:p>
            <a:fld id="{84A3232F-3105-4486-9284-B648C26D6860}" type="slidenum">
              <a:rPr lang="en-US" smtClean="0"/>
              <a:t>1</a:t>
            </a:fld>
            <a:endParaRPr lang="en-US"/>
          </a:p>
        </p:txBody>
      </p:sp>
    </p:spTree>
    <p:extLst>
      <p:ext uri="{BB962C8B-B14F-4D97-AF65-F5344CB8AC3E}">
        <p14:creationId xmlns:p14="http://schemas.microsoft.com/office/powerpoint/2010/main" val="618846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A6AE-B28A-4375-967C-87F8AF971478}"/>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Colleges and Universities that partner with student connections experienced a decrease in their CDR.</a:t>
            </a:r>
          </a:p>
        </p:txBody>
      </p:sp>
      <p:sp>
        <p:nvSpPr>
          <p:cNvPr id="5" name="Partial Circle 4">
            <a:extLst>
              <a:ext uri="{FF2B5EF4-FFF2-40B4-BE49-F238E27FC236}">
                <a16:creationId xmlns:a16="http://schemas.microsoft.com/office/drawing/2014/main" id="{C7EA79CD-589B-4781-89E0-760BFBC34A4E}"/>
              </a:ext>
            </a:extLst>
          </p:cNvPr>
          <p:cNvSpPr/>
          <p:nvPr/>
        </p:nvSpPr>
        <p:spPr>
          <a:xfrm rot="10800000">
            <a:off x="2487694" y="2002367"/>
            <a:ext cx="2743200" cy="2743200"/>
          </a:xfrm>
          <a:prstGeom prst="pie">
            <a:avLst>
              <a:gd name="adj1" fmla="val 5333898"/>
              <a:gd name="adj2" fmla="val 21599999"/>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6" name="Partial Circle 5">
            <a:extLst>
              <a:ext uri="{FF2B5EF4-FFF2-40B4-BE49-F238E27FC236}">
                <a16:creationId xmlns:a16="http://schemas.microsoft.com/office/drawing/2014/main" id="{C9B72A21-63BC-43C9-82E5-7AE3AD545BEE}"/>
              </a:ext>
            </a:extLst>
          </p:cNvPr>
          <p:cNvSpPr/>
          <p:nvPr/>
        </p:nvSpPr>
        <p:spPr>
          <a:xfrm rot="10800000">
            <a:off x="5998908" y="2002367"/>
            <a:ext cx="2743200" cy="2743200"/>
          </a:xfrm>
          <a:prstGeom prst="pie">
            <a:avLst>
              <a:gd name="adj1" fmla="val 5366531"/>
              <a:gd name="adj2" fmla="val 16106736"/>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pic>
        <p:nvPicPr>
          <p:cNvPr id="11" name="Picture 10">
            <a:extLst>
              <a:ext uri="{FF2B5EF4-FFF2-40B4-BE49-F238E27FC236}">
                <a16:creationId xmlns:a16="http://schemas.microsoft.com/office/drawing/2014/main" id="{86B51B33-ECCD-42B4-95C9-3240AECFFA9C}"/>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Lst>
          </a:blip>
          <a:stretch>
            <a:fillRect/>
          </a:stretch>
        </p:blipFill>
        <p:spPr>
          <a:xfrm>
            <a:off x="6481764" y="2577595"/>
            <a:ext cx="657225" cy="561975"/>
          </a:xfrm>
          <a:prstGeom prst="rect">
            <a:avLst/>
          </a:prstGeom>
        </p:spPr>
      </p:pic>
      <p:sp>
        <p:nvSpPr>
          <p:cNvPr id="13" name="TextBox 12">
            <a:extLst>
              <a:ext uri="{FF2B5EF4-FFF2-40B4-BE49-F238E27FC236}">
                <a16:creationId xmlns:a16="http://schemas.microsoft.com/office/drawing/2014/main" id="{DE27F5CE-F0A1-4011-A996-ECC2BBD8FE77}"/>
              </a:ext>
            </a:extLst>
          </p:cNvPr>
          <p:cNvSpPr txBox="1"/>
          <p:nvPr/>
        </p:nvSpPr>
        <p:spPr>
          <a:xfrm>
            <a:off x="2582881" y="3096923"/>
            <a:ext cx="3412393" cy="1446550"/>
          </a:xfrm>
          <a:prstGeom prst="rect">
            <a:avLst/>
          </a:prstGeom>
          <a:noFill/>
        </p:spPr>
        <p:txBody>
          <a:bodyPr wrap="square" rtlCol="0">
            <a:spAutoFit/>
          </a:bodyPr>
          <a:lstStyle/>
          <a:p>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venir Next Cyr W04 Demi" panose="020B0703020202020204" pitchFamily="34" charset="0"/>
              </a:rPr>
              <a:t>75%</a:t>
            </a:r>
          </a:p>
        </p:txBody>
      </p:sp>
      <p:sp>
        <p:nvSpPr>
          <p:cNvPr id="14" name="Graphic 7" descr="Marker">
            <a:extLst>
              <a:ext uri="{FF2B5EF4-FFF2-40B4-BE49-F238E27FC236}">
                <a16:creationId xmlns:a16="http://schemas.microsoft.com/office/drawing/2014/main" id="{CB1FD271-8085-40F1-AFA6-258F68825E38}"/>
              </a:ext>
            </a:extLst>
          </p:cNvPr>
          <p:cNvSpPr/>
          <p:nvPr/>
        </p:nvSpPr>
        <p:spPr>
          <a:xfrm>
            <a:off x="3069371" y="2491870"/>
            <a:ext cx="398745" cy="647700"/>
          </a:xfrm>
          <a:custGeom>
            <a:avLst/>
            <a:gdLst>
              <a:gd name="connsiteX0" fmla="*/ 199373 w 398745"/>
              <a:gd name="connsiteY0" fmla="*/ 285750 h 647700"/>
              <a:gd name="connsiteX1" fmla="*/ 113648 w 398745"/>
              <a:gd name="connsiteY1" fmla="*/ 200025 h 647700"/>
              <a:gd name="connsiteX2" fmla="*/ 199373 w 398745"/>
              <a:gd name="connsiteY2" fmla="*/ 114300 h 647700"/>
              <a:gd name="connsiteX3" fmla="*/ 285098 w 398745"/>
              <a:gd name="connsiteY3" fmla="*/ 200025 h 647700"/>
              <a:gd name="connsiteX4" fmla="*/ 199373 w 398745"/>
              <a:gd name="connsiteY4" fmla="*/ 285750 h 647700"/>
              <a:gd name="connsiteX5" fmla="*/ 199373 w 398745"/>
              <a:gd name="connsiteY5" fmla="*/ 0 h 647700"/>
              <a:gd name="connsiteX6" fmla="*/ 34590 w 398745"/>
              <a:gd name="connsiteY6" fmla="*/ 87630 h 647700"/>
              <a:gd name="connsiteX7" fmla="*/ 13635 w 398745"/>
              <a:gd name="connsiteY7" fmla="*/ 273368 h 647700"/>
              <a:gd name="connsiteX8" fmla="*/ 104123 w 398745"/>
              <a:gd name="connsiteY8" fmla="*/ 473393 h 647700"/>
              <a:gd name="connsiteX9" fmla="*/ 182228 w 398745"/>
              <a:gd name="connsiteY9" fmla="*/ 637223 h 647700"/>
              <a:gd name="connsiteX10" fmla="*/ 199373 w 398745"/>
              <a:gd name="connsiteY10" fmla="*/ 647700 h 647700"/>
              <a:gd name="connsiteX11" fmla="*/ 216518 w 398745"/>
              <a:gd name="connsiteY11" fmla="*/ 637223 h 647700"/>
              <a:gd name="connsiteX12" fmla="*/ 294623 w 398745"/>
              <a:gd name="connsiteY12" fmla="*/ 473393 h 647700"/>
              <a:gd name="connsiteX13" fmla="*/ 385110 w 398745"/>
              <a:gd name="connsiteY13" fmla="*/ 273368 h 647700"/>
              <a:gd name="connsiteX14" fmla="*/ 364155 w 398745"/>
              <a:gd name="connsiteY14" fmla="*/ 87630 h 647700"/>
              <a:gd name="connsiteX15" fmla="*/ 199373 w 398745"/>
              <a:gd name="connsiteY1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745" h="647700">
                <a:moveTo>
                  <a:pt x="199373" y="285750"/>
                </a:moveTo>
                <a:cubicBezTo>
                  <a:pt x="151748" y="285750"/>
                  <a:pt x="113648" y="247650"/>
                  <a:pt x="113648" y="200025"/>
                </a:cubicBezTo>
                <a:cubicBezTo>
                  <a:pt x="113648" y="152400"/>
                  <a:pt x="151748" y="114300"/>
                  <a:pt x="199373" y="114300"/>
                </a:cubicBezTo>
                <a:cubicBezTo>
                  <a:pt x="246998" y="114300"/>
                  <a:pt x="285098" y="152400"/>
                  <a:pt x="285098" y="200025"/>
                </a:cubicBezTo>
                <a:cubicBezTo>
                  <a:pt x="285098" y="247650"/>
                  <a:pt x="246998" y="285750"/>
                  <a:pt x="199373" y="285750"/>
                </a:cubicBezTo>
                <a:close/>
                <a:moveTo>
                  <a:pt x="199373" y="0"/>
                </a:moveTo>
                <a:cubicBezTo>
                  <a:pt x="133650" y="0"/>
                  <a:pt x="71738" y="32385"/>
                  <a:pt x="34590" y="87630"/>
                </a:cubicBezTo>
                <a:cubicBezTo>
                  <a:pt x="-2557" y="141923"/>
                  <a:pt x="-10177" y="211455"/>
                  <a:pt x="13635" y="273368"/>
                </a:cubicBezTo>
                <a:lnTo>
                  <a:pt x="104123" y="473393"/>
                </a:lnTo>
                <a:lnTo>
                  <a:pt x="182228" y="637223"/>
                </a:lnTo>
                <a:cubicBezTo>
                  <a:pt x="185085" y="643890"/>
                  <a:pt x="191753" y="647700"/>
                  <a:pt x="199373" y="647700"/>
                </a:cubicBezTo>
                <a:cubicBezTo>
                  <a:pt x="206993" y="647700"/>
                  <a:pt x="213660" y="643890"/>
                  <a:pt x="216518" y="637223"/>
                </a:cubicBezTo>
                <a:lnTo>
                  <a:pt x="294623" y="473393"/>
                </a:lnTo>
                <a:lnTo>
                  <a:pt x="385110" y="273368"/>
                </a:lnTo>
                <a:cubicBezTo>
                  <a:pt x="408923" y="211455"/>
                  <a:pt x="401303" y="141923"/>
                  <a:pt x="364155" y="87630"/>
                </a:cubicBezTo>
                <a:cubicBezTo>
                  <a:pt x="327008" y="32385"/>
                  <a:pt x="265095" y="0"/>
                  <a:pt x="199373" y="0"/>
                </a:cubicBezTo>
                <a:close/>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5" name="TextBox 14">
            <a:extLst>
              <a:ext uri="{FF2B5EF4-FFF2-40B4-BE49-F238E27FC236}">
                <a16:creationId xmlns:a16="http://schemas.microsoft.com/office/drawing/2014/main" id="{DFA2C5BA-8603-49DA-B887-0011B33D1999}"/>
              </a:ext>
            </a:extLst>
          </p:cNvPr>
          <p:cNvSpPr txBox="1"/>
          <p:nvPr/>
        </p:nvSpPr>
        <p:spPr>
          <a:xfrm>
            <a:off x="6097729" y="3139570"/>
            <a:ext cx="3412393" cy="1446550"/>
          </a:xfrm>
          <a:prstGeom prst="rect">
            <a:avLst/>
          </a:prstGeom>
          <a:noFill/>
        </p:spPr>
        <p:txBody>
          <a:bodyPr wrap="square" rtlCol="0">
            <a:spAutoFit/>
          </a:bodyPr>
          <a:lstStyle/>
          <a:p>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venir Next Cyr W04 Demi" panose="020B0703020202020204" pitchFamily="34" charset="0"/>
              </a:rPr>
              <a:t>51%</a:t>
            </a:r>
          </a:p>
        </p:txBody>
      </p:sp>
      <p:sp>
        <p:nvSpPr>
          <p:cNvPr id="3" name="Date Placeholder 2">
            <a:extLst>
              <a:ext uri="{FF2B5EF4-FFF2-40B4-BE49-F238E27FC236}">
                <a16:creationId xmlns:a16="http://schemas.microsoft.com/office/drawing/2014/main" id="{1C3E92D5-51E5-764D-B74A-E7DEB2E8FE93}"/>
              </a:ext>
            </a:extLst>
          </p:cNvPr>
          <p:cNvSpPr>
            <a:spLocks noGrp="1"/>
          </p:cNvSpPr>
          <p:nvPr>
            <p:ph type="dt" sz="half" idx="10"/>
          </p:nvPr>
        </p:nvSpPr>
        <p:spPr/>
        <p:txBody>
          <a:bodyPr/>
          <a:lstStyle/>
          <a:p>
            <a:fld id="{E080E4B0-EAA4-9040-9F46-9E8E44FE3364}" type="datetime1">
              <a:rPr lang="en-US" smtClean="0"/>
              <a:t>2/19/20</a:t>
            </a:fld>
            <a:endParaRPr lang="en-US"/>
          </a:p>
        </p:txBody>
      </p:sp>
      <p:sp>
        <p:nvSpPr>
          <p:cNvPr id="4" name="Slide Number Placeholder 3">
            <a:extLst>
              <a:ext uri="{FF2B5EF4-FFF2-40B4-BE49-F238E27FC236}">
                <a16:creationId xmlns:a16="http://schemas.microsoft.com/office/drawing/2014/main" id="{4B9C866E-8F22-314E-A01D-FADC0EF42AC9}"/>
              </a:ext>
            </a:extLst>
          </p:cNvPr>
          <p:cNvSpPr>
            <a:spLocks noGrp="1"/>
          </p:cNvSpPr>
          <p:nvPr>
            <p:ph type="sldNum" sz="quarter" idx="12"/>
          </p:nvPr>
        </p:nvSpPr>
        <p:spPr/>
        <p:txBody>
          <a:bodyPr/>
          <a:lstStyle/>
          <a:p>
            <a:fld id="{84A3232F-3105-4486-9284-B648C26D6860}" type="slidenum">
              <a:rPr lang="en-US" smtClean="0"/>
              <a:t>10</a:t>
            </a:fld>
            <a:endParaRPr lang="en-US"/>
          </a:p>
        </p:txBody>
      </p:sp>
      <p:cxnSp>
        <p:nvCxnSpPr>
          <p:cNvPr id="12" name="Straight Connector 11">
            <a:extLst>
              <a:ext uri="{FF2B5EF4-FFF2-40B4-BE49-F238E27FC236}">
                <a16:creationId xmlns:a16="http://schemas.microsoft.com/office/drawing/2014/main" id="{7A6A9E1C-48CE-374B-8B2D-5D56845FB90E}"/>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6" name="Picture 2" descr="Image result for national university">
            <a:extLst>
              <a:ext uri="{FF2B5EF4-FFF2-40B4-BE49-F238E27FC236}">
                <a16:creationId xmlns:a16="http://schemas.microsoft.com/office/drawing/2014/main" id="{1BD921E1-548D-9C4C-85C5-ED85B9A10E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81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56A8-0570-45B2-B965-175DA3761A7A}"/>
              </a:ext>
            </a:extLst>
          </p:cNvPr>
          <p:cNvSpPr>
            <a:spLocks noGrp="1"/>
          </p:cNvSpPr>
          <p:nvPr>
            <p:ph type="title"/>
          </p:nvPr>
        </p:nvSpPr>
        <p:spPr>
          <a:xfrm>
            <a:off x="838200" y="365125"/>
            <a:ext cx="10515600" cy="1325563"/>
          </a:xfrm>
        </p:spPr>
        <p:txBody>
          <a:bodyPr>
            <a:noAutofit/>
          </a:bodyPr>
          <a:lstStyle/>
          <a:p>
            <a:r>
              <a:rPr lang="en-US" sz="2800" b="1" dirty="0">
                <a:latin typeface="Calibri" panose="020F0502020204030204" pitchFamily="34" charset="0"/>
                <a:cs typeface="Calibri" panose="020F0502020204030204" pitchFamily="34" charset="0"/>
              </a:rPr>
              <a:t>Using a Difference of Means Test (t-test), we can conclude that Proprietary Colleges have significantly higher default rates.</a:t>
            </a:r>
          </a:p>
        </p:txBody>
      </p:sp>
      <p:sp>
        <p:nvSpPr>
          <p:cNvPr id="144" name="Date Placeholder 143">
            <a:extLst>
              <a:ext uri="{FF2B5EF4-FFF2-40B4-BE49-F238E27FC236}">
                <a16:creationId xmlns:a16="http://schemas.microsoft.com/office/drawing/2014/main" id="{92D3932C-EB8A-5B4D-8C75-ED01D2376DF0}"/>
              </a:ext>
            </a:extLst>
          </p:cNvPr>
          <p:cNvSpPr>
            <a:spLocks noGrp="1"/>
          </p:cNvSpPr>
          <p:nvPr>
            <p:ph type="dt" sz="half" idx="10"/>
          </p:nvPr>
        </p:nvSpPr>
        <p:spPr/>
        <p:txBody>
          <a:bodyPr/>
          <a:lstStyle/>
          <a:p>
            <a:fld id="{E2C019E2-E3E1-AD48-AEE0-CF49220E00DA}" type="datetime1">
              <a:rPr lang="en-US" smtClean="0"/>
              <a:t>2/19/20</a:t>
            </a:fld>
            <a:endParaRPr lang="en-US"/>
          </a:p>
        </p:txBody>
      </p:sp>
      <p:sp>
        <p:nvSpPr>
          <p:cNvPr id="145" name="Slide Number Placeholder 144">
            <a:extLst>
              <a:ext uri="{FF2B5EF4-FFF2-40B4-BE49-F238E27FC236}">
                <a16:creationId xmlns:a16="http://schemas.microsoft.com/office/drawing/2014/main" id="{F73436A5-B253-BB4B-844B-3BEA90117569}"/>
              </a:ext>
            </a:extLst>
          </p:cNvPr>
          <p:cNvSpPr>
            <a:spLocks noGrp="1"/>
          </p:cNvSpPr>
          <p:nvPr>
            <p:ph type="sldNum" sz="quarter" idx="12"/>
          </p:nvPr>
        </p:nvSpPr>
        <p:spPr/>
        <p:txBody>
          <a:bodyPr/>
          <a:lstStyle/>
          <a:p>
            <a:fld id="{84A3232F-3105-4486-9284-B648C26D6860}" type="slidenum">
              <a:rPr lang="en-US" smtClean="0"/>
              <a:t>11</a:t>
            </a:fld>
            <a:endParaRPr lang="en-US"/>
          </a:p>
        </p:txBody>
      </p:sp>
      <p:cxnSp>
        <p:nvCxnSpPr>
          <p:cNvPr id="146" name="Straight Connector 145">
            <a:extLst>
              <a:ext uri="{FF2B5EF4-FFF2-40B4-BE49-F238E27FC236}">
                <a16:creationId xmlns:a16="http://schemas.microsoft.com/office/drawing/2014/main" id="{E217D7FA-19E7-FE47-A4FE-39C78AD79695}"/>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47" name="Picture 2" descr="Image result for national university">
            <a:extLst>
              <a:ext uri="{FF2B5EF4-FFF2-40B4-BE49-F238E27FC236}">
                <a16:creationId xmlns:a16="http://schemas.microsoft.com/office/drawing/2014/main" id="{75D2320E-0987-6242-B162-71ABF35EB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lot of t-distribution">
            <a:extLst>
              <a:ext uri="{FF2B5EF4-FFF2-40B4-BE49-F238E27FC236}">
                <a16:creationId xmlns:a16="http://schemas.microsoft.com/office/drawing/2014/main" id="{873935AA-7480-463A-AADE-BD9EC6052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90688"/>
            <a:ext cx="6270324" cy="418021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F00FA13-20C4-4C18-B268-EC4B866C3110}"/>
              </a:ext>
            </a:extLst>
          </p:cNvPr>
          <p:cNvSpPr txBox="1"/>
          <p:nvPr/>
        </p:nvSpPr>
        <p:spPr>
          <a:xfrm>
            <a:off x="838200" y="5648446"/>
            <a:ext cx="1645130"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(Minitab, 2016)</a:t>
            </a:r>
          </a:p>
        </p:txBody>
      </p:sp>
    </p:spTree>
    <p:extLst>
      <p:ext uri="{BB962C8B-B14F-4D97-AF65-F5344CB8AC3E}">
        <p14:creationId xmlns:p14="http://schemas.microsoft.com/office/powerpoint/2010/main" val="261461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275A991C-7DD1-864B-ACDC-8A1A795019C2}"/>
              </a:ext>
            </a:extLst>
          </p:cNvPr>
          <p:cNvCxnSpPr>
            <a:cxnSpLocks/>
            <a:stCxn id="58" idx="0"/>
            <a:endCxn id="50" idx="2"/>
          </p:cNvCxnSpPr>
          <p:nvPr/>
        </p:nvCxnSpPr>
        <p:spPr>
          <a:xfrm flipV="1">
            <a:off x="6096000" y="4317434"/>
            <a:ext cx="0" cy="563562"/>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155C1238-8167-2F45-B21A-3A08E6A9C1FA}"/>
              </a:ext>
            </a:extLst>
          </p:cNvPr>
          <p:cNvCxnSpPr>
            <a:cxnSpLocks/>
            <a:stCxn id="49" idx="3"/>
            <a:endCxn id="32" idx="2"/>
          </p:cNvCxnSpPr>
          <p:nvPr/>
        </p:nvCxnSpPr>
        <p:spPr>
          <a:xfrm flipV="1">
            <a:off x="3634313" y="3062531"/>
            <a:ext cx="2461687" cy="853081"/>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50254A88-DBAA-5546-9A45-D2DC1745261E}"/>
              </a:ext>
            </a:extLst>
          </p:cNvPr>
          <p:cNvCxnSpPr>
            <a:cxnSpLocks/>
            <a:stCxn id="57" idx="1"/>
            <a:endCxn id="32" idx="2"/>
          </p:cNvCxnSpPr>
          <p:nvPr/>
        </p:nvCxnSpPr>
        <p:spPr>
          <a:xfrm flipH="1" flipV="1">
            <a:off x="6096000" y="3062531"/>
            <a:ext cx="2461687" cy="853080"/>
          </a:xfrm>
          <a:prstGeom prst="line">
            <a:avLst/>
          </a:prstGeom>
          <a:ln w="19050">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61202686-A726-D746-8BF2-29B5651E886F}"/>
              </a:ext>
            </a:extLst>
          </p:cNvPr>
          <p:cNvCxnSpPr>
            <a:cxnSpLocks/>
            <a:stCxn id="50" idx="1"/>
            <a:endCxn id="26" idx="2"/>
          </p:cNvCxnSpPr>
          <p:nvPr/>
        </p:nvCxnSpPr>
        <p:spPr>
          <a:xfrm flipH="1" flipV="1">
            <a:off x="3041372" y="2992780"/>
            <a:ext cx="2461687" cy="932768"/>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F5C6AD0C-C8D4-0946-A472-739DFC00C692}"/>
              </a:ext>
            </a:extLst>
          </p:cNvPr>
          <p:cNvCxnSpPr>
            <a:cxnSpLocks/>
            <a:stCxn id="27" idx="2"/>
            <a:endCxn id="50" idx="3"/>
          </p:cNvCxnSpPr>
          <p:nvPr/>
        </p:nvCxnSpPr>
        <p:spPr>
          <a:xfrm flipH="1">
            <a:off x="6688941" y="3062531"/>
            <a:ext cx="2461687" cy="863017"/>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EF987DA8-9D0C-7147-BE94-18D6576218CD}"/>
              </a:ext>
            </a:extLst>
          </p:cNvPr>
          <p:cNvCxnSpPr>
            <a:cxnSpLocks/>
            <a:stCxn id="49" idx="2"/>
            <a:endCxn id="58" idx="1"/>
          </p:cNvCxnSpPr>
          <p:nvPr/>
        </p:nvCxnSpPr>
        <p:spPr>
          <a:xfrm>
            <a:off x="3041372" y="4307498"/>
            <a:ext cx="2461687" cy="965385"/>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D893B749-14E9-0C43-A2B7-94FD20FDCBDB}"/>
              </a:ext>
            </a:extLst>
          </p:cNvPr>
          <p:cNvCxnSpPr>
            <a:cxnSpLocks/>
            <a:stCxn id="57" idx="2"/>
            <a:endCxn id="58" idx="3"/>
          </p:cNvCxnSpPr>
          <p:nvPr/>
        </p:nvCxnSpPr>
        <p:spPr>
          <a:xfrm flipH="1">
            <a:off x="6688941" y="4307497"/>
            <a:ext cx="2461687" cy="965386"/>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9419994E-0CA6-1444-9963-A66DF6A30562}"/>
              </a:ext>
            </a:extLst>
          </p:cNvPr>
          <p:cNvCxnSpPr>
            <a:cxnSpLocks/>
            <a:stCxn id="26" idx="2"/>
            <a:endCxn id="49" idx="0"/>
          </p:cNvCxnSpPr>
          <p:nvPr/>
        </p:nvCxnSpPr>
        <p:spPr>
          <a:xfrm>
            <a:off x="3041372" y="2992780"/>
            <a:ext cx="0" cy="530945"/>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83A641E-763D-7C46-B7DB-5DB8822B32A6}"/>
              </a:ext>
            </a:extLst>
          </p:cNvPr>
          <p:cNvCxnSpPr>
            <a:cxnSpLocks/>
            <a:stCxn id="27" idx="2"/>
            <a:endCxn id="57" idx="0"/>
          </p:cNvCxnSpPr>
          <p:nvPr/>
        </p:nvCxnSpPr>
        <p:spPr>
          <a:xfrm>
            <a:off x="9150628" y="3062531"/>
            <a:ext cx="0" cy="461193"/>
          </a:xfrm>
          <a:prstGeom prst="line">
            <a:avLst/>
          </a:prstGeom>
          <a:ln w="19050"/>
        </p:spPr>
        <p:style>
          <a:lnRef idx="1">
            <a:schemeClr val="dk1"/>
          </a:lnRef>
          <a:fillRef idx="0">
            <a:schemeClr val="dk1"/>
          </a:fillRef>
          <a:effectRef idx="0">
            <a:schemeClr val="dk1"/>
          </a:effectRef>
          <a:fontRef idx="minor">
            <a:schemeClr val="tx1"/>
          </a:fontRef>
        </p:style>
      </p:cxnSp>
      <p:sp>
        <p:nvSpPr>
          <p:cNvPr id="32" name="Rounded Rectangle 31">
            <a:extLst>
              <a:ext uri="{FF2B5EF4-FFF2-40B4-BE49-F238E27FC236}">
                <a16:creationId xmlns:a16="http://schemas.microsoft.com/office/drawing/2014/main" id="{E0CA1E0B-1ED0-D24A-B37B-A9EFAAB4EFC1}"/>
              </a:ext>
            </a:extLst>
          </p:cNvPr>
          <p:cNvSpPr/>
          <p:nvPr/>
        </p:nvSpPr>
        <p:spPr>
          <a:xfrm>
            <a:off x="5503059" y="2278758"/>
            <a:ext cx="1185882" cy="783773"/>
          </a:xfrm>
          <a:prstGeom prst="roundRect">
            <a:avLst/>
          </a:prstGeom>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Presence of Proprietary Institution</a:t>
            </a:r>
          </a:p>
        </p:txBody>
      </p:sp>
      <p:sp>
        <p:nvSpPr>
          <p:cNvPr id="27" name="Rounded Rectangle 26">
            <a:extLst>
              <a:ext uri="{FF2B5EF4-FFF2-40B4-BE49-F238E27FC236}">
                <a16:creationId xmlns:a16="http://schemas.microsoft.com/office/drawing/2014/main" id="{CE65ED91-DB2B-2449-90AA-CF1077F06C86}"/>
              </a:ext>
            </a:extLst>
          </p:cNvPr>
          <p:cNvSpPr/>
          <p:nvPr/>
        </p:nvSpPr>
        <p:spPr>
          <a:xfrm>
            <a:off x="8557687" y="2278758"/>
            <a:ext cx="1185882" cy="783773"/>
          </a:xfrm>
          <a:prstGeom prst="roundRect">
            <a:avLst/>
          </a:prstGeom>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High Minority Population </a:t>
            </a:r>
          </a:p>
        </p:txBody>
      </p:sp>
      <p:sp>
        <p:nvSpPr>
          <p:cNvPr id="26" name="Rounded Rectangle 25">
            <a:extLst>
              <a:ext uri="{FF2B5EF4-FFF2-40B4-BE49-F238E27FC236}">
                <a16:creationId xmlns:a16="http://schemas.microsoft.com/office/drawing/2014/main" id="{47E3C336-D5A8-2F49-89CD-7F739EF3FFF7}"/>
              </a:ext>
            </a:extLst>
          </p:cNvPr>
          <p:cNvSpPr/>
          <p:nvPr/>
        </p:nvSpPr>
        <p:spPr>
          <a:xfrm>
            <a:off x="2448431" y="2209007"/>
            <a:ext cx="1185882" cy="783773"/>
          </a:xfrm>
          <a:prstGeom prst="round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alibri" panose="020F0502020204030204" pitchFamily="34" charset="0"/>
                <a:cs typeface="Calibri" panose="020F0502020204030204" pitchFamily="34" charset="0"/>
              </a:rPr>
              <a:t>High Default Rate</a:t>
            </a:r>
          </a:p>
        </p:txBody>
      </p:sp>
      <p:sp>
        <p:nvSpPr>
          <p:cNvPr id="2" name="Title 1">
            <a:extLst>
              <a:ext uri="{FF2B5EF4-FFF2-40B4-BE49-F238E27FC236}">
                <a16:creationId xmlns:a16="http://schemas.microsoft.com/office/drawing/2014/main" id="{E0B956A8-0570-45B2-B965-175DA3761A7A}"/>
              </a:ext>
            </a:extLst>
          </p:cNvPr>
          <p:cNvSpPr>
            <a:spLocks noGrp="1"/>
          </p:cNvSpPr>
          <p:nvPr>
            <p:ph type="title"/>
          </p:nvPr>
        </p:nvSpPr>
        <p:spPr/>
        <p:txBody>
          <a:bodyPr>
            <a:noAutofit/>
          </a:bodyPr>
          <a:lstStyle/>
          <a:p>
            <a:r>
              <a:rPr lang="en-US" sz="2800" b="1" dirty="0">
                <a:latin typeface="Calibri" panose="020F0502020204030204" pitchFamily="34" charset="0"/>
                <a:cs typeface="Calibri" panose="020F0502020204030204" pitchFamily="34" charset="0"/>
              </a:rPr>
              <a:t>Association Rules can determine whether a proprietary institution is likely to exist in an area with a high minority population.</a:t>
            </a:r>
          </a:p>
        </p:txBody>
      </p:sp>
      <p:sp>
        <p:nvSpPr>
          <p:cNvPr id="49" name="Rounded Rectangle 48">
            <a:extLst>
              <a:ext uri="{FF2B5EF4-FFF2-40B4-BE49-F238E27FC236}">
                <a16:creationId xmlns:a16="http://schemas.microsoft.com/office/drawing/2014/main" id="{67D21B54-8661-6245-BF3C-17AD64C4386D}"/>
              </a:ext>
            </a:extLst>
          </p:cNvPr>
          <p:cNvSpPr/>
          <p:nvPr/>
        </p:nvSpPr>
        <p:spPr>
          <a:xfrm>
            <a:off x="2448431" y="3523725"/>
            <a:ext cx="1185882" cy="783773"/>
          </a:xfrm>
          <a:prstGeom prst="round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50" name="Rounded Rectangle 49">
            <a:extLst>
              <a:ext uri="{FF2B5EF4-FFF2-40B4-BE49-F238E27FC236}">
                <a16:creationId xmlns:a16="http://schemas.microsoft.com/office/drawing/2014/main" id="{DC4959A3-7A8B-B34A-A1E6-020009D5F3D8}"/>
              </a:ext>
            </a:extLst>
          </p:cNvPr>
          <p:cNvSpPr/>
          <p:nvPr/>
        </p:nvSpPr>
        <p:spPr>
          <a:xfrm>
            <a:off x="5503059" y="3533661"/>
            <a:ext cx="1185882" cy="783773"/>
          </a:xfrm>
          <a:prstGeom prst="roundRect">
            <a:avLst/>
          </a:prstGeom>
          <a:noFill/>
          <a:ln w="571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57" name="Rounded Rectangle 56">
            <a:extLst>
              <a:ext uri="{FF2B5EF4-FFF2-40B4-BE49-F238E27FC236}">
                <a16:creationId xmlns:a16="http://schemas.microsoft.com/office/drawing/2014/main" id="{BC6B9B33-C95B-1C4E-94BF-DCF3115FA2AC}"/>
              </a:ext>
            </a:extLst>
          </p:cNvPr>
          <p:cNvSpPr/>
          <p:nvPr/>
        </p:nvSpPr>
        <p:spPr>
          <a:xfrm>
            <a:off x="8557687" y="3523724"/>
            <a:ext cx="1185882" cy="783773"/>
          </a:xfrm>
          <a:prstGeom prst="roundRect">
            <a:avLst/>
          </a:prstGeom>
          <a:noFill/>
          <a:ln w="57150">
            <a:solidFill>
              <a:srgbClr val="00CBC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58" name="Rounded Rectangle 57">
            <a:extLst>
              <a:ext uri="{FF2B5EF4-FFF2-40B4-BE49-F238E27FC236}">
                <a16:creationId xmlns:a16="http://schemas.microsoft.com/office/drawing/2014/main" id="{585AE8B1-1990-3644-A560-B19DD203B659}"/>
              </a:ext>
            </a:extLst>
          </p:cNvPr>
          <p:cNvSpPr/>
          <p:nvPr/>
        </p:nvSpPr>
        <p:spPr>
          <a:xfrm>
            <a:off x="5503059" y="4880996"/>
            <a:ext cx="1185882" cy="783773"/>
          </a:xfrm>
          <a:prstGeom prst="round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p>
        </p:txBody>
      </p:sp>
      <p:sp>
        <p:nvSpPr>
          <p:cNvPr id="95" name="TextBox 94">
            <a:extLst>
              <a:ext uri="{FF2B5EF4-FFF2-40B4-BE49-F238E27FC236}">
                <a16:creationId xmlns:a16="http://schemas.microsoft.com/office/drawing/2014/main" id="{8F5DB135-8499-DA4D-9C1D-930ADB70EF45}"/>
              </a:ext>
            </a:extLst>
          </p:cNvPr>
          <p:cNvSpPr txBox="1"/>
          <p:nvPr/>
        </p:nvSpPr>
        <p:spPr>
          <a:xfrm>
            <a:off x="2526151" y="1850952"/>
            <a:ext cx="513612"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A</a:t>
            </a:r>
          </a:p>
        </p:txBody>
      </p:sp>
      <p:sp>
        <p:nvSpPr>
          <p:cNvPr id="96" name="TextBox 95">
            <a:extLst>
              <a:ext uri="{FF2B5EF4-FFF2-40B4-BE49-F238E27FC236}">
                <a16:creationId xmlns:a16="http://schemas.microsoft.com/office/drawing/2014/main" id="{93E2C9EC-5329-4549-B598-34EF980632A5}"/>
              </a:ext>
            </a:extLst>
          </p:cNvPr>
          <p:cNvSpPr txBox="1"/>
          <p:nvPr/>
        </p:nvSpPr>
        <p:spPr>
          <a:xfrm>
            <a:off x="5506277" y="1936790"/>
            <a:ext cx="513612"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B</a:t>
            </a:r>
          </a:p>
        </p:txBody>
      </p:sp>
      <p:sp>
        <p:nvSpPr>
          <p:cNvPr id="97" name="TextBox 96">
            <a:extLst>
              <a:ext uri="{FF2B5EF4-FFF2-40B4-BE49-F238E27FC236}">
                <a16:creationId xmlns:a16="http://schemas.microsoft.com/office/drawing/2014/main" id="{AA1357FF-D461-9D48-BEEF-7808F883B7C4}"/>
              </a:ext>
            </a:extLst>
          </p:cNvPr>
          <p:cNvSpPr txBox="1"/>
          <p:nvPr/>
        </p:nvSpPr>
        <p:spPr>
          <a:xfrm>
            <a:off x="9256550" y="1936790"/>
            <a:ext cx="513612" cy="307777"/>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C</a:t>
            </a:r>
          </a:p>
        </p:txBody>
      </p:sp>
      <p:sp>
        <p:nvSpPr>
          <p:cNvPr id="98" name="TextBox 97">
            <a:extLst>
              <a:ext uri="{FF2B5EF4-FFF2-40B4-BE49-F238E27FC236}">
                <a16:creationId xmlns:a16="http://schemas.microsoft.com/office/drawing/2014/main" id="{AFDAAFEA-B470-6144-BC20-04FAEF32915F}"/>
              </a:ext>
            </a:extLst>
          </p:cNvPr>
          <p:cNvSpPr txBox="1"/>
          <p:nvPr/>
        </p:nvSpPr>
        <p:spPr>
          <a:xfrm>
            <a:off x="2773689" y="3730944"/>
            <a:ext cx="476412"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A+B</a:t>
            </a:r>
          </a:p>
        </p:txBody>
      </p:sp>
      <p:sp>
        <p:nvSpPr>
          <p:cNvPr id="99" name="TextBox 98">
            <a:extLst>
              <a:ext uri="{FF2B5EF4-FFF2-40B4-BE49-F238E27FC236}">
                <a16:creationId xmlns:a16="http://schemas.microsoft.com/office/drawing/2014/main" id="{545BBACA-0679-6C4E-8375-31BB9595C48B}"/>
              </a:ext>
            </a:extLst>
          </p:cNvPr>
          <p:cNvSpPr txBox="1"/>
          <p:nvPr/>
        </p:nvSpPr>
        <p:spPr>
          <a:xfrm>
            <a:off x="5805517" y="3760397"/>
            <a:ext cx="474810"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A+C</a:t>
            </a:r>
          </a:p>
        </p:txBody>
      </p:sp>
      <p:sp>
        <p:nvSpPr>
          <p:cNvPr id="100" name="TextBox 99">
            <a:extLst>
              <a:ext uri="{FF2B5EF4-FFF2-40B4-BE49-F238E27FC236}">
                <a16:creationId xmlns:a16="http://schemas.microsoft.com/office/drawing/2014/main" id="{E38BC4DC-D55C-EE42-9938-28D638730B1F}"/>
              </a:ext>
            </a:extLst>
          </p:cNvPr>
          <p:cNvSpPr txBox="1"/>
          <p:nvPr/>
        </p:nvSpPr>
        <p:spPr>
          <a:xfrm>
            <a:off x="8928941" y="3745906"/>
            <a:ext cx="468398"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B+C</a:t>
            </a:r>
          </a:p>
        </p:txBody>
      </p:sp>
      <p:sp>
        <p:nvSpPr>
          <p:cNvPr id="101" name="TextBox 100">
            <a:extLst>
              <a:ext uri="{FF2B5EF4-FFF2-40B4-BE49-F238E27FC236}">
                <a16:creationId xmlns:a16="http://schemas.microsoft.com/office/drawing/2014/main" id="{1BF1BCAC-AE99-0F4A-97D5-8CECD301C9AF}"/>
              </a:ext>
            </a:extLst>
          </p:cNvPr>
          <p:cNvSpPr txBox="1"/>
          <p:nvPr/>
        </p:nvSpPr>
        <p:spPr>
          <a:xfrm>
            <a:off x="5685291" y="5088216"/>
            <a:ext cx="662361"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A+B+C</a:t>
            </a:r>
          </a:p>
        </p:txBody>
      </p:sp>
      <p:sp>
        <p:nvSpPr>
          <p:cNvPr id="102" name="Date Placeholder 101">
            <a:extLst>
              <a:ext uri="{FF2B5EF4-FFF2-40B4-BE49-F238E27FC236}">
                <a16:creationId xmlns:a16="http://schemas.microsoft.com/office/drawing/2014/main" id="{E1BEF71B-1C6E-2141-BDC4-E53837A77D4F}"/>
              </a:ext>
            </a:extLst>
          </p:cNvPr>
          <p:cNvSpPr>
            <a:spLocks noGrp="1"/>
          </p:cNvSpPr>
          <p:nvPr>
            <p:ph type="dt" sz="half" idx="10"/>
          </p:nvPr>
        </p:nvSpPr>
        <p:spPr/>
        <p:txBody>
          <a:bodyPr/>
          <a:lstStyle/>
          <a:p>
            <a:fld id="{9D225F4C-A000-9E47-9B45-920ABD7F6598}" type="datetime1">
              <a:rPr lang="en-US" smtClean="0"/>
              <a:t>2/19/20</a:t>
            </a:fld>
            <a:endParaRPr lang="en-US"/>
          </a:p>
        </p:txBody>
      </p:sp>
      <p:sp>
        <p:nvSpPr>
          <p:cNvPr id="103" name="Slide Number Placeholder 102">
            <a:extLst>
              <a:ext uri="{FF2B5EF4-FFF2-40B4-BE49-F238E27FC236}">
                <a16:creationId xmlns:a16="http://schemas.microsoft.com/office/drawing/2014/main" id="{4DC39192-CBBF-8146-AA98-A78DBA41CF43}"/>
              </a:ext>
            </a:extLst>
          </p:cNvPr>
          <p:cNvSpPr>
            <a:spLocks noGrp="1"/>
          </p:cNvSpPr>
          <p:nvPr>
            <p:ph type="sldNum" sz="quarter" idx="12"/>
          </p:nvPr>
        </p:nvSpPr>
        <p:spPr/>
        <p:txBody>
          <a:bodyPr/>
          <a:lstStyle/>
          <a:p>
            <a:fld id="{84A3232F-3105-4486-9284-B648C26D6860}" type="slidenum">
              <a:rPr lang="en-US" smtClean="0"/>
              <a:t>12</a:t>
            </a:fld>
            <a:endParaRPr lang="en-US"/>
          </a:p>
        </p:txBody>
      </p:sp>
      <p:cxnSp>
        <p:nvCxnSpPr>
          <p:cNvPr id="104" name="Straight Connector 103">
            <a:extLst>
              <a:ext uri="{FF2B5EF4-FFF2-40B4-BE49-F238E27FC236}">
                <a16:creationId xmlns:a16="http://schemas.microsoft.com/office/drawing/2014/main" id="{88E8E4F3-3143-BC4C-AFD3-64969E9A0576}"/>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5" name="Picture 2" descr="Image result for national university">
            <a:extLst>
              <a:ext uri="{FF2B5EF4-FFF2-40B4-BE49-F238E27FC236}">
                <a16:creationId xmlns:a16="http://schemas.microsoft.com/office/drawing/2014/main" id="{BBDF65D9-E83A-934E-99C6-E85287593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2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7C2DE-6FF2-2843-BA97-8C52DEBB8147}"/>
              </a:ext>
            </a:extLst>
          </p:cNvPr>
          <p:cNvPicPr>
            <a:picLocks noChangeAspect="1"/>
          </p:cNvPicPr>
          <p:nvPr/>
        </p:nvPicPr>
        <p:blipFill>
          <a:blip r:embed="rId2"/>
          <a:stretch>
            <a:fillRect/>
          </a:stretch>
        </p:blipFill>
        <p:spPr>
          <a:xfrm>
            <a:off x="2417658" y="1199329"/>
            <a:ext cx="6252518" cy="4658738"/>
          </a:xfrm>
          <a:prstGeom prst="rect">
            <a:avLst/>
          </a:prstGeom>
        </p:spPr>
      </p:pic>
      <p:sp>
        <p:nvSpPr>
          <p:cNvPr id="2" name="Title 1">
            <a:extLst>
              <a:ext uri="{FF2B5EF4-FFF2-40B4-BE49-F238E27FC236}">
                <a16:creationId xmlns:a16="http://schemas.microsoft.com/office/drawing/2014/main" id="{E0B956A8-0570-45B2-B965-175DA3761A7A}"/>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Logistic Regression allows us to see the impact of School Type on default rate.</a:t>
            </a:r>
          </a:p>
        </p:txBody>
      </p:sp>
      <p:sp>
        <p:nvSpPr>
          <p:cNvPr id="6" name="Date Placeholder 5">
            <a:extLst>
              <a:ext uri="{FF2B5EF4-FFF2-40B4-BE49-F238E27FC236}">
                <a16:creationId xmlns:a16="http://schemas.microsoft.com/office/drawing/2014/main" id="{73ECD7C2-7301-6545-86F0-D242E9DF1BE2}"/>
              </a:ext>
            </a:extLst>
          </p:cNvPr>
          <p:cNvSpPr>
            <a:spLocks noGrp="1"/>
          </p:cNvSpPr>
          <p:nvPr>
            <p:ph type="dt" sz="half" idx="10"/>
          </p:nvPr>
        </p:nvSpPr>
        <p:spPr/>
        <p:txBody>
          <a:bodyPr/>
          <a:lstStyle/>
          <a:p>
            <a:fld id="{14157ECD-E3C7-134A-89F2-1296103A17FD}" type="datetime1">
              <a:rPr lang="en-US" smtClean="0"/>
              <a:t>2/19/20</a:t>
            </a:fld>
            <a:endParaRPr lang="en-US"/>
          </a:p>
        </p:txBody>
      </p:sp>
      <p:sp>
        <p:nvSpPr>
          <p:cNvPr id="7" name="Slide Number Placeholder 6">
            <a:extLst>
              <a:ext uri="{FF2B5EF4-FFF2-40B4-BE49-F238E27FC236}">
                <a16:creationId xmlns:a16="http://schemas.microsoft.com/office/drawing/2014/main" id="{1CE62062-04DE-DD49-9EFA-F17D696C1C0E}"/>
              </a:ext>
            </a:extLst>
          </p:cNvPr>
          <p:cNvSpPr>
            <a:spLocks noGrp="1"/>
          </p:cNvSpPr>
          <p:nvPr>
            <p:ph type="sldNum" sz="quarter" idx="12"/>
          </p:nvPr>
        </p:nvSpPr>
        <p:spPr/>
        <p:txBody>
          <a:bodyPr/>
          <a:lstStyle/>
          <a:p>
            <a:fld id="{84A3232F-3105-4486-9284-B648C26D6860}" type="slidenum">
              <a:rPr lang="en-US" smtClean="0"/>
              <a:t>13</a:t>
            </a:fld>
            <a:endParaRPr lang="en-US"/>
          </a:p>
        </p:txBody>
      </p:sp>
      <p:cxnSp>
        <p:nvCxnSpPr>
          <p:cNvPr id="8" name="Straight Connector 7">
            <a:extLst>
              <a:ext uri="{FF2B5EF4-FFF2-40B4-BE49-F238E27FC236}">
                <a16:creationId xmlns:a16="http://schemas.microsoft.com/office/drawing/2014/main" id="{4A8F5171-0DC0-544B-A7E7-4944D2A20C37}"/>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Image result for national university">
            <a:extLst>
              <a:ext uri="{FF2B5EF4-FFF2-40B4-BE49-F238E27FC236}">
                <a16:creationId xmlns:a16="http://schemas.microsoft.com/office/drawing/2014/main" id="{A7A693A5-E0D8-6D43-BC34-A4AC327A6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78D0878-519F-4123-85B1-CE9CA8A0F1A4}"/>
              </a:ext>
            </a:extLst>
          </p:cNvPr>
          <p:cNvSpPr txBox="1"/>
          <p:nvPr/>
        </p:nvSpPr>
        <p:spPr>
          <a:xfrm>
            <a:off x="917872" y="5654225"/>
            <a:ext cx="1878078"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Scikit</a:t>
            </a:r>
            <a:r>
              <a:rPr lang="en-US" sz="1200" i="1" dirty="0">
                <a:latin typeface="Calibri" panose="020F0502020204030204" pitchFamily="34" charset="0"/>
                <a:cs typeface="Calibri" panose="020F0502020204030204" pitchFamily="34" charset="0"/>
              </a:rPr>
              <a:t>-Learn, 2020)</a:t>
            </a:r>
          </a:p>
        </p:txBody>
      </p:sp>
    </p:spTree>
    <p:extLst>
      <p:ext uri="{BB962C8B-B14F-4D97-AF65-F5344CB8AC3E}">
        <p14:creationId xmlns:p14="http://schemas.microsoft.com/office/powerpoint/2010/main" val="400398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C9AC-EF8E-47FA-8F7E-CCA4B8061C0D}"/>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We can use feature engineering to create an at-risk threshold based on default percentage.</a:t>
            </a:r>
          </a:p>
        </p:txBody>
      </p:sp>
      <p:sp>
        <p:nvSpPr>
          <p:cNvPr id="3" name="TextBox 2">
            <a:extLst>
              <a:ext uri="{FF2B5EF4-FFF2-40B4-BE49-F238E27FC236}">
                <a16:creationId xmlns:a16="http://schemas.microsoft.com/office/drawing/2014/main" id="{6A293FF8-53A1-454D-8A10-BBABE67000CC}"/>
              </a:ext>
            </a:extLst>
          </p:cNvPr>
          <p:cNvSpPr txBox="1"/>
          <p:nvPr/>
        </p:nvSpPr>
        <p:spPr>
          <a:xfrm>
            <a:off x="3013168" y="1939278"/>
            <a:ext cx="153270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0-5%</a:t>
            </a:r>
          </a:p>
        </p:txBody>
      </p:sp>
      <p:sp>
        <p:nvSpPr>
          <p:cNvPr id="5" name="TextBox 4">
            <a:extLst>
              <a:ext uri="{FF2B5EF4-FFF2-40B4-BE49-F238E27FC236}">
                <a16:creationId xmlns:a16="http://schemas.microsoft.com/office/drawing/2014/main" id="{FBAC9763-FBEB-C24F-ADEC-2F0DD74CE223}"/>
              </a:ext>
            </a:extLst>
          </p:cNvPr>
          <p:cNvSpPr txBox="1"/>
          <p:nvPr/>
        </p:nvSpPr>
        <p:spPr>
          <a:xfrm>
            <a:off x="7602585" y="1913153"/>
            <a:ext cx="153270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LOW</a:t>
            </a:r>
          </a:p>
        </p:txBody>
      </p:sp>
      <p:sp>
        <p:nvSpPr>
          <p:cNvPr id="6" name="Right Arrow 5">
            <a:extLst>
              <a:ext uri="{FF2B5EF4-FFF2-40B4-BE49-F238E27FC236}">
                <a16:creationId xmlns:a16="http://schemas.microsoft.com/office/drawing/2014/main" id="{4B315663-10BC-2A4C-B595-39FBDD011D90}"/>
              </a:ext>
            </a:extLst>
          </p:cNvPr>
          <p:cNvSpPr/>
          <p:nvPr/>
        </p:nvSpPr>
        <p:spPr>
          <a:xfrm>
            <a:off x="5399317" y="1865256"/>
            <a:ext cx="1349828" cy="918082"/>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14AD9B7-8F44-FE4E-8F21-59CB60DED3EE}"/>
              </a:ext>
            </a:extLst>
          </p:cNvPr>
          <p:cNvSpPr txBox="1"/>
          <p:nvPr/>
        </p:nvSpPr>
        <p:spPr>
          <a:xfrm>
            <a:off x="3013168" y="3014068"/>
            <a:ext cx="1811381"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6-10%</a:t>
            </a:r>
          </a:p>
        </p:txBody>
      </p:sp>
      <p:sp>
        <p:nvSpPr>
          <p:cNvPr id="8" name="TextBox 7">
            <a:extLst>
              <a:ext uri="{FF2B5EF4-FFF2-40B4-BE49-F238E27FC236}">
                <a16:creationId xmlns:a16="http://schemas.microsoft.com/office/drawing/2014/main" id="{1FF4180B-13C6-794C-9F14-EF9AF8296B7F}"/>
              </a:ext>
            </a:extLst>
          </p:cNvPr>
          <p:cNvSpPr txBox="1"/>
          <p:nvPr/>
        </p:nvSpPr>
        <p:spPr>
          <a:xfrm>
            <a:off x="7624354" y="2971247"/>
            <a:ext cx="257774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MEDIUM</a:t>
            </a:r>
          </a:p>
        </p:txBody>
      </p:sp>
      <p:sp>
        <p:nvSpPr>
          <p:cNvPr id="9" name="Right Arrow 8">
            <a:extLst>
              <a:ext uri="{FF2B5EF4-FFF2-40B4-BE49-F238E27FC236}">
                <a16:creationId xmlns:a16="http://schemas.microsoft.com/office/drawing/2014/main" id="{9C439B9B-F6CD-D240-9405-DFF6A4CBC504}"/>
              </a:ext>
            </a:extLst>
          </p:cNvPr>
          <p:cNvSpPr/>
          <p:nvPr/>
        </p:nvSpPr>
        <p:spPr>
          <a:xfrm>
            <a:off x="5421086" y="2923350"/>
            <a:ext cx="1349828" cy="91808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EF85EF4-C1BF-C44C-945B-A52613D5FE03}"/>
              </a:ext>
            </a:extLst>
          </p:cNvPr>
          <p:cNvSpPr txBox="1"/>
          <p:nvPr/>
        </p:nvSpPr>
        <p:spPr>
          <a:xfrm>
            <a:off x="3013168" y="4044120"/>
            <a:ext cx="205957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11-25%</a:t>
            </a:r>
          </a:p>
        </p:txBody>
      </p:sp>
      <p:sp>
        <p:nvSpPr>
          <p:cNvPr id="11" name="TextBox 10">
            <a:extLst>
              <a:ext uri="{FF2B5EF4-FFF2-40B4-BE49-F238E27FC236}">
                <a16:creationId xmlns:a16="http://schemas.microsoft.com/office/drawing/2014/main" id="{A353CC0B-D646-D347-B66B-BA8AE570BBBF}"/>
              </a:ext>
            </a:extLst>
          </p:cNvPr>
          <p:cNvSpPr txBox="1"/>
          <p:nvPr/>
        </p:nvSpPr>
        <p:spPr>
          <a:xfrm>
            <a:off x="7637412" y="4046759"/>
            <a:ext cx="257774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HIGH</a:t>
            </a:r>
          </a:p>
        </p:txBody>
      </p:sp>
      <p:sp>
        <p:nvSpPr>
          <p:cNvPr id="12" name="Right Arrow 11">
            <a:extLst>
              <a:ext uri="{FF2B5EF4-FFF2-40B4-BE49-F238E27FC236}">
                <a16:creationId xmlns:a16="http://schemas.microsoft.com/office/drawing/2014/main" id="{9C00D63C-9D50-EA4A-9858-DE11E00398C6}"/>
              </a:ext>
            </a:extLst>
          </p:cNvPr>
          <p:cNvSpPr/>
          <p:nvPr/>
        </p:nvSpPr>
        <p:spPr>
          <a:xfrm>
            <a:off x="5434144" y="3998862"/>
            <a:ext cx="1349828" cy="91808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CD93AC4-99C7-6F49-A714-F6220338DD84}"/>
              </a:ext>
            </a:extLst>
          </p:cNvPr>
          <p:cNvSpPr txBox="1"/>
          <p:nvPr/>
        </p:nvSpPr>
        <p:spPr>
          <a:xfrm>
            <a:off x="3036030" y="5144200"/>
            <a:ext cx="205957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26+%</a:t>
            </a:r>
          </a:p>
        </p:txBody>
      </p:sp>
      <p:sp>
        <p:nvSpPr>
          <p:cNvPr id="14" name="TextBox 13">
            <a:extLst>
              <a:ext uri="{FF2B5EF4-FFF2-40B4-BE49-F238E27FC236}">
                <a16:creationId xmlns:a16="http://schemas.microsoft.com/office/drawing/2014/main" id="{680F30D4-7675-9C47-A602-02ABB6D78BEE}"/>
              </a:ext>
            </a:extLst>
          </p:cNvPr>
          <p:cNvSpPr txBox="1"/>
          <p:nvPr/>
        </p:nvSpPr>
        <p:spPr>
          <a:xfrm>
            <a:off x="7633056" y="5096144"/>
            <a:ext cx="257774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EXTREME</a:t>
            </a:r>
          </a:p>
        </p:txBody>
      </p:sp>
      <p:sp>
        <p:nvSpPr>
          <p:cNvPr id="15" name="Right Arrow 14">
            <a:extLst>
              <a:ext uri="{FF2B5EF4-FFF2-40B4-BE49-F238E27FC236}">
                <a16:creationId xmlns:a16="http://schemas.microsoft.com/office/drawing/2014/main" id="{78D56F06-CC09-304D-A589-53AEF3651DAF}"/>
              </a:ext>
            </a:extLst>
          </p:cNvPr>
          <p:cNvSpPr/>
          <p:nvPr/>
        </p:nvSpPr>
        <p:spPr>
          <a:xfrm>
            <a:off x="5429788" y="5048247"/>
            <a:ext cx="1349828" cy="91808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libri" panose="020F0502020204030204" pitchFamily="34" charset="0"/>
              <a:cs typeface="Calibri" panose="020F0502020204030204" pitchFamily="34" charset="0"/>
            </a:endParaRPr>
          </a:p>
        </p:txBody>
      </p:sp>
      <p:sp>
        <p:nvSpPr>
          <p:cNvPr id="16" name="Date Placeholder 15">
            <a:extLst>
              <a:ext uri="{FF2B5EF4-FFF2-40B4-BE49-F238E27FC236}">
                <a16:creationId xmlns:a16="http://schemas.microsoft.com/office/drawing/2014/main" id="{A7CCB07A-96BB-A04A-8D70-85495B85C5E5}"/>
              </a:ext>
            </a:extLst>
          </p:cNvPr>
          <p:cNvSpPr>
            <a:spLocks noGrp="1"/>
          </p:cNvSpPr>
          <p:nvPr>
            <p:ph type="dt" sz="half" idx="10"/>
          </p:nvPr>
        </p:nvSpPr>
        <p:spPr/>
        <p:txBody>
          <a:bodyPr/>
          <a:lstStyle/>
          <a:p>
            <a:fld id="{3713EDC7-53C0-CF42-9375-61AA8B2A61A8}" type="datetime1">
              <a:rPr lang="en-US" smtClean="0"/>
              <a:t>2/19/20</a:t>
            </a:fld>
            <a:endParaRPr lang="en-US"/>
          </a:p>
        </p:txBody>
      </p:sp>
      <p:sp>
        <p:nvSpPr>
          <p:cNvPr id="17" name="Slide Number Placeholder 16">
            <a:extLst>
              <a:ext uri="{FF2B5EF4-FFF2-40B4-BE49-F238E27FC236}">
                <a16:creationId xmlns:a16="http://schemas.microsoft.com/office/drawing/2014/main" id="{FB845368-C38A-4447-8CE8-C28A732DF777}"/>
              </a:ext>
            </a:extLst>
          </p:cNvPr>
          <p:cNvSpPr>
            <a:spLocks noGrp="1"/>
          </p:cNvSpPr>
          <p:nvPr>
            <p:ph type="sldNum" sz="quarter" idx="12"/>
          </p:nvPr>
        </p:nvSpPr>
        <p:spPr/>
        <p:txBody>
          <a:bodyPr/>
          <a:lstStyle/>
          <a:p>
            <a:fld id="{84A3232F-3105-4486-9284-B648C26D6860}" type="slidenum">
              <a:rPr lang="en-US" smtClean="0"/>
              <a:t>14</a:t>
            </a:fld>
            <a:endParaRPr lang="en-US"/>
          </a:p>
        </p:txBody>
      </p:sp>
      <p:cxnSp>
        <p:nvCxnSpPr>
          <p:cNvPr id="18" name="Straight Connector 17">
            <a:extLst>
              <a:ext uri="{FF2B5EF4-FFF2-40B4-BE49-F238E27FC236}">
                <a16:creationId xmlns:a16="http://schemas.microsoft.com/office/drawing/2014/main" id="{577C3452-E953-1048-8816-A6F37D783BCB}"/>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Image result for national university">
            <a:extLst>
              <a:ext uri="{FF2B5EF4-FFF2-40B4-BE49-F238E27FC236}">
                <a16:creationId xmlns:a16="http://schemas.microsoft.com/office/drawing/2014/main" id="{A441FA82-A6B9-3D48-B24E-91FE54775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95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56A8-0570-45B2-B965-175DA3761A7A}"/>
              </a:ext>
            </a:extLst>
          </p:cNvPr>
          <p:cNvSpPr>
            <a:spLocks noGrp="1"/>
          </p:cNvSpPr>
          <p:nvPr>
            <p:ph type="title"/>
          </p:nvPr>
        </p:nvSpPr>
        <p:spPr>
          <a:xfrm>
            <a:off x="838200" y="365125"/>
            <a:ext cx="10515600" cy="1325563"/>
          </a:xfrm>
        </p:spPr>
        <p:txBody>
          <a:bodyPr>
            <a:noAutofit/>
          </a:bodyPr>
          <a:lstStyle/>
          <a:p>
            <a:r>
              <a:rPr lang="en-US" sz="2800" b="1" dirty="0">
                <a:latin typeface="Calibri" panose="020F0502020204030204" pitchFamily="34" charset="0"/>
                <a:cs typeface="Calibri" panose="020F0502020204030204" pitchFamily="34" charset="0"/>
              </a:rPr>
              <a:t>We aim to predict if a school is going to be subject to sanctions by using a Random Forest Classifier.</a:t>
            </a:r>
          </a:p>
        </p:txBody>
      </p:sp>
      <p:sp>
        <p:nvSpPr>
          <p:cNvPr id="3" name="Oval 2">
            <a:extLst>
              <a:ext uri="{FF2B5EF4-FFF2-40B4-BE49-F238E27FC236}">
                <a16:creationId xmlns:a16="http://schemas.microsoft.com/office/drawing/2014/main" id="{AF526EA1-3490-CC44-85B3-788A79D06F45}"/>
              </a:ext>
            </a:extLst>
          </p:cNvPr>
          <p:cNvSpPr/>
          <p:nvPr/>
        </p:nvSpPr>
        <p:spPr>
          <a:xfrm>
            <a:off x="2527346" y="2819762"/>
            <a:ext cx="424612" cy="409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6FCB34-1991-784C-A6C7-C99436BE179D}"/>
              </a:ext>
            </a:extLst>
          </p:cNvPr>
          <p:cNvSpPr/>
          <p:nvPr/>
        </p:nvSpPr>
        <p:spPr>
          <a:xfrm>
            <a:off x="2000196" y="3433304"/>
            <a:ext cx="424612" cy="409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18B2A8C-65F6-FF49-9D85-A02887E2BADF}"/>
              </a:ext>
            </a:extLst>
          </p:cNvPr>
          <p:cNvSpPr/>
          <p:nvPr/>
        </p:nvSpPr>
        <p:spPr>
          <a:xfrm>
            <a:off x="3082555" y="3419199"/>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0C1F592-1A43-3D47-8657-A32E48D688CB}"/>
              </a:ext>
            </a:extLst>
          </p:cNvPr>
          <p:cNvSpPr/>
          <p:nvPr/>
        </p:nvSpPr>
        <p:spPr>
          <a:xfrm>
            <a:off x="1605468" y="4039191"/>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025411F-8878-1840-804B-2739D00445A9}"/>
              </a:ext>
            </a:extLst>
          </p:cNvPr>
          <p:cNvSpPr/>
          <p:nvPr/>
        </p:nvSpPr>
        <p:spPr>
          <a:xfrm>
            <a:off x="2229605" y="4049840"/>
            <a:ext cx="424612" cy="409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9CD6E05-8396-B648-9A19-47CC449A4BF7}"/>
              </a:ext>
            </a:extLst>
          </p:cNvPr>
          <p:cNvSpPr/>
          <p:nvPr/>
        </p:nvSpPr>
        <p:spPr>
          <a:xfrm>
            <a:off x="2853742" y="4039191"/>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FDA199F-2AD8-3A49-95F5-8D54E02C9A39}"/>
              </a:ext>
            </a:extLst>
          </p:cNvPr>
          <p:cNvSpPr/>
          <p:nvPr/>
        </p:nvSpPr>
        <p:spPr>
          <a:xfrm>
            <a:off x="3479545" y="4039191"/>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A1AF60A-AF4E-6E46-ACBB-A2BFA2CDBC71}"/>
              </a:ext>
            </a:extLst>
          </p:cNvPr>
          <p:cNvCxnSpPr>
            <a:cxnSpLocks/>
            <a:stCxn id="3" idx="3"/>
            <a:endCxn id="6" idx="0"/>
          </p:cNvCxnSpPr>
          <p:nvPr/>
        </p:nvCxnSpPr>
        <p:spPr>
          <a:xfrm flipH="1">
            <a:off x="2212502" y="3169647"/>
            <a:ext cx="377027" cy="26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BDBB88-D21B-A34F-9C20-83B46C245D1F}"/>
              </a:ext>
            </a:extLst>
          </p:cNvPr>
          <p:cNvCxnSpPr>
            <a:cxnSpLocks/>
            <a:stCxn id="3" idx="5"/>
            <a:endCxn id="7" idx="1"/>
          </p:cNvCxnSpPr>
          <p:nvPr/>
        </p:nvCxnSpPr>
        <p:spPr>
          <a:xfrm>
            <a:off x="2889775" y="3169647"/>
            <a:ext cx="254963" cy="309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30D44A-22FE-314D-937C-25D8C88FCE49}"/>
              </a:ext>
            </a:extLst>
          </p:cNvPr>
          <p:cNvCxnSpPr>
            <a:cxnSpLocks/>
            <a:stCxn id="6" idx="3"/>
            <a:endCxn id="9" idx="0"/>
          </p:cNvCxnSpPr>
          <p:nvPr/>
        </p:nvCxnSpPr>
        <p:spPr>
          <a:xfrm flipH="1">
            <a:off x="1817774" y="3783189"/>
            <a:ext cx="244605" cy="256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1BF99D-9D4B-5841-9365-1DDF750664A2}"/>
              </a:ext>
            </a:extLst>
          </p:cNvPr>
          <p:cNvCxnSpPr>
            <a:cxnSpLocks/>
            <a:stCxn id="6" idx="5"/>
            <a:endCxn id="10" idx="0"/>
          </p:cNvCxnSpPr>
          <p:nvPr/>
        </p:nvCxnSpPr>
        <p:spPr>
          <a:xfrm>
            <a:off x="2362625" y="3783189"/>
            <a:ext cx="79286" cy="266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5BC0DF-D494-CD41-99F1-077F23628583}"/>
              </a:ext>
            </a:extLst>
          </p:cNvPr>
          <p:cNvCxnSpPr>
            <a:cxnSpLocks/>
            <a:stCxn id="7" idx="3"/>
            <a:endCxn id="11" idx="0"/>
          </p:cNvCxnSpPr>
          <p:nvPr/>
        </p:nvCxnSpPr>
        <p:spPr>
          <a:xfrm flipH="1">
            <a:off x="3066048" y="3769084"/>
            <a:ext cx="78690" cy="270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657519-E998-3F4B-B1D4-08F22882D7C2}"/>
              </a:ext>
            </a:extLst>
          </p:cNvPr>
          <p:cNvCxnSpPr>
            <a:cxnSpLocks/>
            <a:stCxn id="7" idx="5"/>
            <a:endCxn id="12" idx="0"/>
          </p:cNvCxnSpPr>
          <p:nvPr/>
        </p:nvCxnSpPr>
        <p:spPr>
          <a:xfrm>
            <a:off x="3444984" y="3769084"/>
            <a:ext cx="246867" cy="270107"/>
          </a:xfrm>
          <a:prstGeom prst="line">
            <a:avLst/>
          </a:prstGeom>
        </p:spPr>
        <p:style>
          <a:lnRef idx="1">
            <a:schemeClr val="accent1"/>
          </a:lnRef>
          <a:fillRef idx="0">
            <a:schemeClr val="accent1"/>
          </a:fillRef>
          <a:effectRef idx="0">
            <a:schemeClr val="accent1"/>
          </a:effectRef>
          <a:fontRef idx="minor">
            <a:schemeClr val="tx1"/>
          </a:fontRef>
        </p:style>
      </p:cxnSp>
      <p:sp>
        <p:nvSpPr>
          <p:cNvPr id="115" name="Oval 114">
            <a:extLst>
              <a:ext uri="{FF2B5EF4-FFF2-40B4-BE49-F238E27FC236}">
                <a16:creationId xmlns:a16="http://schemas.microsoft.com/office/drawing/2014/main" id="{F0A98DA9-4D70-F14C-BE06-13151B55DA96}"/>
              </a:ext>
            </a:extLst>
          </p:cNvPr>
          <p:cNvSpPr/>
          <p:nvPr/>
        </p:nvSpPr>
        <p:spPr>
          <a:xfrm>
            <a:off x="8619581" y="2830411"/>
            <a:ext cx="424612" cy="4099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541EAC8-39A5-7343-983D-81CB53C8F318}"/>
              </a:ext>
            </a:extLst>
          </p:cNvPr>
          <p:cNvSpPr/>
          <p:nvPr/>
        </p:nvSpPr>
        <p:spPr>
          <a:xfrm>
            <a:off x="8092431" y="3443953"/>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78CF392-8E0B-AE48-91D4-5584F6ED4A96}"/>
              </a:ext>
            </a:extLst>
          </p:cNvPr>
          <p:cNvSpPr/>
          <p:nvPr/>
        </p:nvSpPr>
        <p:spPr>
          <a:xfrm>
            <a:off x="9174790" y="3429848"/>
            <a:ext cx="424612" cy="4099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EBD55DA-D454-9946-9FC3-4829EDBE94F4}"/>
              </a:ext>
            </a:extLst>
          </p:cNvPr>
          <p:cNvSpPr/>
          <p:nvPr/>
        </p:nvSpPr>
        <p:spPr>
          <a:xfrm>
            <a:off x="7697703" y="4049840"/>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30289204-10B6-1A4E-B082-C6E3A28FDB17}"/>
              </a:ext>
            </a:extLst>
          </p:cNvPr>
          <p:cNvSpPr/>
          <p:nvPr/>
        </p:nvSpPr>
        <p:spPr>
          <a:xfrm>
            <a:off x="8321840" y="4060489"/>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1A1E596-9CBF-9547-904D-53AFA67C0C4A}"/>
              </a:ext>
            </a:extLst>
          </p:cNvPr>
          <p:cNvSpPr/>
          <p:nvPr/>
        </p:nvSpPr>
        <p:spPr>
          <a:xfrm>
            <a:off x="8945977" y="4049840"/>
            <a:ext cx="424612" cy="4099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814A7C6E-3AFA-4B49-808D-95677A254D96}"/>
              </a:ext>
            </a:extLst>
          </p:cNvPr>
          <p:cNvSpPr/>
          <p:nvPr/>
        </p:nvSpPr>
        <p:spPr>
          <a:xfrm>
            <a:off x="9571780" y="4049840"/>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Connector 121">
            <a:extLst>
              <a:ext uri="{FF2B5EF4-FFF2-40B4-BE49-F238E27FC236}">
                <a16:creationId xmlns:a16="http://schemas.microsoft.com/office/drawing/2014/main" id="{9A3D491D-C3CC-B045-8B81-FA050134739F}"/>
              </a:ext>
            </a:extLst>
          </p:cNvPr>
          <p:cNvCxnSpPr>
            <a:cxnSpLocks/>
            <a:stCxn id="115" idx="3"/>
            <a:endCxn id="116" idx="0"/>
          </p:cNvCxnSpPr>
          <p:nvPr/>
        </p:nvCxnSpPr>
        <p:spPr>
          <a:xfrm flipH="1">
            <a:off x="8304737" y="3180296"/>
            <a:ext cx="377027" cy="26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C17AF7C-D9CD-1240-9471-2E2879C81356}"/>
              </a:ext>
            </a:extLst>
          </p:cNvPr>
          <p:cNvCxnSpPr>
            <a:cxnSpLocks/>
            <a:stCxn id="115" idx="5"/>
            <a:endCxn id="117" idx="1"/>
          </p:cNvCxnSpPr>
          <p:nvPr/>
        </p:nvCxnSpPr>
        <p:spPr>
          <a:xfrm>
            <a:off x="8982010" y="3180296"/>
            <a:ext cx="254963" cy="309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670A37D-F84F-144A-B6FB-0636B2DCBA90}"/>
              </a:ext>
            </a:extLst>
          </p:cNvPr>
          <p:cNvCxnSpPr>
            <a:cxnSpLocks/>
            <a:stCxn id="116" idx="3"/>
            <a:endCxn id="118" idx="0"/>
          </p:cNvCxnSpPr>
          <p:nvPr/>
        </p:nvCxnSpPr>
        <p:spPr>
          <a:xfrm flipH="1">
            <a:off x="7910009" y="3793838"/>
            <a:ext cx="244605" cy="256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888154-7D68-904F-8EE9-F95289A44813}"/>
              </a:ext>
            </a:extLst>
          </p:cNvPr>
          <p:cNvCxnSpPr>
            <a:cxnSpLocks/>
            <a:stCxn id="116" idx="5"/>
            <a:endCxn id="119" idx="0"/>
          </p:cNvCxnSpPr>
          <p:nvPr/>
        </p:nvCxnSpPr>
        <p:spPr>
          <a:xfrm>
            <a:off x="8454860" y="3793838"/>
            <a:ext cx="79286" cy="266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33D7630-E81A-AF40-A7A7-D6C11DD18ED9}"/>
              </a:ext>
            </a:extLst>
          </p:cNvPr>
          <p:cNvCxnSpPr>
            <a:cxnSpLocks/>
            <a:stCxn id="117" idx="3"/>
            <a:endCxn id="120" idx="0"/>
          </p:cNvCxnSpPr>
          <p:nvPr/>
        </p:nvCxnSpPr>
        <p:spPr>
          <a:xfrm flipH="1">
            <a:off x="9158283" y="3779733"/>
            <a:ext cx="78690" cy="270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5CFBB8C-D619-094C-BFC1-7F78B2EF371B}"/>
              </a:ext>
            </a:extLst>
          </p:cNvPr>
          <p:cNvCxnSpPr>
            <a:cxnSpLocks/>
            <a:stCxn id="117" idx="5"/>
            <a:endCxn id="121" idx="0"/>
          </p:cNvCxnSpPr>
          <p:nvPr/>
        </p:nvCxnSpPr>
        <p:spPr>
          <a:xfrm>
            <a:off x="9537219" y="3779733"/>
            <a:ext cx="246867" cy="270107"/>
          </a:xfrm>
          <a:prstGeom prst="line">
            <a:avLst/>
          </a:prstGeom>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B4290FFE-033C-F847-9AD6-88143D82165E}"/>
              </a:ext>
            </a:extLst>
          </p:cNvPr>
          <p:cNvSpPr/>
          <p:nvPr/>
        </p:nvSpPr>
        <p:spPr>
          <a:xfrm>
            <a:off x="5569328" y="2830411"/>
            <a:ext cx="424612" cy="409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5AED7E6B-D51F-CD4B-8AAC-8F8234C3544F}"/>
              </a:ext>
            </a:extLst>
          </p:cNvPr>
          <p:cNvSpPr/>
          <p:nvPr/>
        </p:nvSpPr>
        <p:spPr>
          <a:xfrm>
            <a:off x="5042178" y="3443953"/>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C9F630AE-C184-2843-8A81-7A6C1B0823A4}"/>
              </a:ext>
            </a:extLst>
          </p:cNvPr>
          <p:cNvSpPr/>
          <p:nvPr/>
        </p:nvSpPr>
        <p:spPr>
          <a:xfrm>
            <a:off x="6124537" y="3429848"/>
            <a:ext cx="424612" cy="4099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A825E79E-524F-8447-9CD3-6D4FF1337444}"/>
              </a:ext>
            </a:extLst>
          </p:cNvPr>
          <p:cNvSpPr/>
          <p:nvPr/>
        </p:nvSpPr>
        <p:spPr>
          <a:xfrm>
            <a:off x="4647450" y="4049840"/>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07D6432-54AB-7749-B0E6-CA13DC701FF9}"/>
              </a:ext>
            </a:extLst>
          </p:cNvPr>
          <p:cNvSpPr/>
          <p:nvPr/>
        </p:nvSpPr>
        <p:spPr>
          <a:xfrm>
            <a:off x="5271587" y="4060489"/>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426C965-C323-3C4C-B5F7-973AEE9FB0FA}"/>
              </a:ext>
            </a:extLst>
          </p:cNvPr>
          <p:cNvSpPr/>
          <p:nvPr/>
        </p:nvSpPr>
        <p:spPr>
          <a:xfrm>
            <a:off x="5895724" y="4049840"/>
            <a:ext cx="424612" cy="409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E9BD69C-B53B-AE4B-A41A-3B0E65B5B8F0}"/>
              </a:ext>
            </a:extLst>
          </p:cNvPr>
          <p:cNvSpPr/>
          <p:nvPr/>
        </p:nvSpPr>
        <p:spPr>
          <a:xfrm>
            <a:off x="6521527" y="4049840"/>
            <a:ext cx="424612" cy="40991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121D1311-13C5-6F4B-B464-F4F7EFA10CB1}"/>
              </a:ext>
            </a:extLst>
          </p:cNvPr>
          <p:cNvCxnSpPr>
            <a:cxnSpLocks/>
            <a:stCxn id="128" idx="3"/>
            <a:endCxn id="129" idx="0"/>
          </p:cNvCxnSpPr>
          <p:nvPr/>
        </p:nvCxnSpPr>
        <p:spPr>
          <a:xfrm flipH="1">
            <a:off x="5254484" y="3180296"/>
            <a:ext cx="377027" cy="263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DCE7BF0-7B5D-5448-8618-69DA411E3042}"/>
              </a:ext>
            </a:extLst>
          </p:cNvPr>
          <p:cNvCxnSpPr>
            <a:cxnSpLocks/>
            <a:stCxn id="128" idx="5"/>
            <a:endCxn id="130" idx="1"/>
          </p:cNvCxnSpPr>
          <p:nvPr/>
        </p:nvCxnSpPr>
        <p:spPr>
          <a:xfrm>
            <a:off x="5931757" y="3180296"/>
            <a:ext cx="254963" cy="309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4CE8F7E6-CB72-914E-910C-8BD4CDF07938}"/>
              </a:ext>
            </a:extLst>
          </p:cNvPr>
          <p:cNvCxnSpPr>
            <a:cxnSpLocks/>
            <a:stCxn id="129" idx="3"/>
            <a:endCxn id="131" idx="0"/>
          </p:cNvCxnSpPr>
          <p:nvPr/>
        </p:nvCxnSpPr>
        <p:spPr>
          <a:xfrm flipH="1">
            <a:off x="4859756" y="3793838"/>
            <a:ext cx="244605" cy="256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1B1EA6-4511-684D-BA60-4437D4D461FC}"/>
              </a:ext>
            </a:extLst>
          </p:cNvPr>
          <p:cNvCxnSpPr>
            <a:cxnSpLocks/>
            <a:stCxn id="129" idx="5"/>
            <a:endCxn id="132" idx="0"/>
          </p:cNvCxnSpPr>
          <p:nvPr/>
        </p:nvCxnSpPr>
        <p:spPr>
          <a:xfrm>
            <a:off x="5404607" y="3793838"/>
            <a:ext cx="79286" cy="266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8FCFB38-9093-744E-9DA0-436B530CF67A}"/>
              </a:ext>
            </a:extLst>
          </p:cNvPr>
          <p:cNvCxnSpPr>
            <a:cxnSpLocks/>
            <a:stCxn id="130" idx="3"/>
            <a:endCxn id="133" idx="0"/>
          </p:cNvCxnSpPr>
          <p:nvPr/>
        </p:nvCxnSpPr>
        <p:spPr>
          <a:xfrm flipH="1">
            <a:off x="6108030" y="3779733"/>
            <a:ext cx="78690" cy="270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B0A13A-98A4-8641-965F-98A005B34CBC}"/>
              </a:ext>
            </a:extLst>
          </p:cNvPr>
          <p:cNvCxnSpPr>
            <a:cxnSpLocks/>
            <a:stCxn id="130" idx="5"/>
            <a:endCxn id="134" idx="0"/>
          </p:cNvCxnSpPr>
          <p:nvPr/>
        </p:nvCxnSpPr>
        <p:spPr>
          <a:xfrm>
            <a:off x="6486966" y="3779733"/>
            <a:ext cx="246867" cy="270107"/>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518D7991-3D70-C148-B444-7DDCB9791DDC}"/>
              </a:ext>
            </a:extLst>
          </p:cNvPr>
          <p:cNvSpPr txBox="1"/>
          <p:nvPr/>
        </p:nvSpPr>
        <p:spPr>
          <a:xfrm>
            <a:off x="2342855" y="4600050"/>
            <a:ext cx="81934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Vote 1</a:t>
            </a:r>
          </a:p>
        </p:txBody>
      </p:sp>
      <p:sp>
        <p:nvSpPr>
          <p:cNvPr id="142" name="TextBox 141">
            <a:extLst>
              <a:ext uri="{FF2B5EF4-FFF2-40B4-BE49-F238E27FC236}">
                <a16:creationId xmlns:a16="http://schemas.microsoft.com/office/drawing/2014/main" id="{7C6F1EB1-AF41-484C-8D08-E6EC23356028}"/>
              </a:ext>
            </a:extLst>
          </p:cNvPr>
          <p:cNvSpPr txBox="1"/>
          <p:nvPr/>
        </p:nvSpPr>
        <p:spPr>
          <a:xfrm>
            <a:off x="5292011" y="4620450"/>
            <a:ext cx="81934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Vote 2</a:t>
            </a:r>
          </a:p>
        </p:txBody>
      </p:sp>
      <p:sp>
        <p:nvSpPr>
          <p:cNvPr id="143" name="TextBox 142">
            <a:extLst>
              <a:ext uri="{FF2B5EF4-FFF2-40B4-BE49-F238E27FC236}">
                <a16:creationId xmlns:a16="http://schemas.microsoft.com/office/drawing/2014/main" id="{D6E56F21-4591-564A-8EB9-35E895550213}"/>
              </a:ext>
            </a:extLst>
          </p:cNvPr>
          <p:cNvSpPr txBox="1"/>
          <p:nvPr/>
        </p:nvSpPr>
        <p:spPr>
          <a:xfrm>
            <a:off x="8491516" y="4601913"/>
            <a:ext cx="81934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Vote 3</a:t>
            </a:r>
          </a:p>
        </p:txBody>
      </p:sp>
      <p:sp>
        <p:nvSpPr>
          <p:cNvPr id="144" name="Date Placeholder 143">
            <a:extLst>
              <a:ext uri="{FF2B5EF4-FFF2-40B4-BE49-F238E27FC236}">
                <a16:creationId xmlns:a16="http://schemas.microsoft.com/office/drawing/2014/main" id="{92D3932C-EB8A-5B4D-8C75-ED01D2376DF0}"/>
              </a:ext>
            </a:extLst>
          </p:cNvPr>
          <p:cNvSpPr>
            <a:spLocks noGrp="1"/>
          </p:cNvSpPr>
          <p:nvPr>
            <p:ph type="dt" sz="half" idx="10"/>
          </p:nvPr>
        </p:nvSpPr>
        <p:spPr/>
        <p:txBody>
          <a:bodyPr/>
          <a:lstStyle/>
          <a:p>
            <a:fld id="{E2C019E2-E3E1-AD48-AEE0-CF49220E00DA}" type="datetime1">
              <a:rPr lang="en-US" smtClean="0"/>
              <a:t>2/19/20</a:t>
            </a:fld>
            <a:endParaRPr lang="en-US"/>
          </a:p>
        </p:txBody>
      </p:sp>
      <p:sp>
        <p:nvSpPr>
          <p:cNvPr id="145" name="Slide Number Placeholder 144">
            <a:extLst>
              <a:ext uri="{FF2B5EF4-FFF2-40B4-BE49-F238E27FC236}">
                <a16:creationId xmlns:a16="http://schemas.microsoft.com/office/drawing/2014/main" id="{F73436A5-B253-BB4B-844B-3BEA90117569}"/>
              </a:ext>
            </a:extLst>
          </p:cNvPr>
          <p:cNvSpPr>
            <a:spLocks noGrp="1"/>
          </p:cNvSpPr>
          <p:nvPr>
            <p:ph type="sldNum" sz="quarter" idx="12"/>
          </p:nvPr>
        </p:nvSpPr>
        <p:spPr/>
        <p:txBody>
          <a:bodyPr/>
          <a:lstStyle/>
          <a:p>
            <a:fld id="{84A3232F-3105-4486-9284-B648C26D6860}" type="slidenum">
              <a:rPr lang="en-US" smtClean="0"/>
              <a:t>15</a:t>
            </a:fld>
            <a:endParaRPr lang="en-US"/>
          </a:p>
        </p:txBody>
      </p:sp>
      <p:cxnSp>
        <p:nvCxnSpPr>
          <p:cNvPr id="146" name="Straight Connector 145">
            <a:extLst>
              <a:ext uri="{FF2B5EF4-FFF2-40B4-BE49-F238E27FC236}">
                <a16:creationId xmlns:a16="http://schemas.microsoft.com/office/drawing/2014/main" id="{E217D7FA-19E7-FE47-A4FE-39C78AD79695}"/>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47" name="Picture 2" descr="Image result for national university">
            <a:extLst>
              <a:ext uri="{FF2B5EF4-FFF2-40B4-BE49-F238E27FC236}">
                <a16:creationId xmlns:a16="http://schemas.microsoft.com/office/drawing/2014/main" id="{75D2320E-0987-6242-B162-71ABF35EB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08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624-00EE-C145-B181-91E2FDD907E7}"/>
              </a:ext>
            </a:extLst>
          </p:cNvPr>
          <p:cNvSpPr>
            <a:spLocks noGrp="1"/>
          </p:cNvSpPr>
          <p:nvPr>
            <p:ph type="title"/>
          </p:nvPr>
        </p:nvSpPr>
        <p:spPr>
          <a:xfrm>
            <a:off x="838200" y="365125"/>
            <a:ext cx="10515600" cy="503555"/>
          </a:xfrm>
        </p:spPr>
        <p:txBody>
          <a:bodyPr>
            <a:normAutofit fontScale="90000"/>
          </a:bodyPr>
          <a:lstStyle/>
          <a:p>
            <a:r>
              <a:rPr lang="en-US" sz="3600" dirty="0">
                <a:latin typeface="Calibri" panose="020F0502020204030204" pitchFamily="34" charset="0"/>
                <a:cs typeface="Calibri" panose="020F0502020204030204" pitchFamily="34" charset="0"/>
              </a:rPr>
              <a:t>References</a:t>
            </a:r>
          </a:p>
        </p:txBody>
      </p:sp>
      <p:sp>
        <p:nvSpPr>
          <p:cNvPr id="3" name="TextBox 2">
            <a:extLst>
              <a:ext uri="{FF2B5EF4-FFF2-40B4-BE49-F238E27FC236}">
                <a16:creationId xmlns:a16="http://schemas.microsoft.com/office/drawing/2014/main" id="{F67E69DE-F39E-4D41-BC4D-2D8AB7E4C8E0}"/>
              </a:ext>
            </a:extLst>
          </p:cNvPr>
          <p:cNvSpPr txBox="1"/>
          <p:nvPr/>
        </p:nvSpPr>
        <p:spPr>
          <a:xfrm>
            <a:off x="838200" y="868680"/>
            <a:ext cx="10515600" cy="4455322"/>
          </a:xfrm>
          <a:prstGeom prst="rect">
            <a:avLst/>
          </a:prstGeom>
          <a:noFill/>
        </p:spPr>
        <p:txBody>
          <a:bodyPr wrap="square" rtlCol="0">
            <a:spAutoFit/>
          </a:bodyPr>
          <a:lstStyle/>
          <a:p>
            <a:pPr>
              <a:lnSpc>
                <a:spcPct val="200000"/>
              </a:lnSpc>
            </a:pPr>
            <a:r>
              <a:rPr lang="en-US" sz="1600" dirty="0">
                <a:cs typeface="Times New Roman" panose="02020603050405020304" pitchFamily="18" charset="0"/>
              </a:rPr>
              <a:t>Minitab (2016) Understanding t-Tests: t-values and t-distributions. </a:t>
            </a:r>
            <a:r>
              <a:rPr lang="en-US" sz="1600" i="1" dirty="0">
                <a:cs typeface="Times New Roman" panose="02020603050405020304" pitchFamily="18" charset="0"/>
              </a:rPr>
              <a:t>The Minitab Blog</a:t>
            </a:r>
            <a:r>
              <a:rPr lang="en-US" sz="1600" dirty="0">
                <a:cs typeface="Times New Roman" panose="02020603050405020304" pitchFamily="18" charset="0"/>
              </a:rPr>
              <a:t>. Retrieved from 	</a:t>
            </a:r>
            <a:r>
              <a:rPr lang="en-US" sz="1600" dirty="0">
                <a:hlinkClick r:id="rId2"/>
              </a:rPr>
              <a:t>https://blog.minitab.com/blog/adventures-in-statistics-2/understanding-t-tests-t-values-and-t-distributions</a:t>
            </a:r>
            <a:endParaRPr lang="en-US" sz="1600" dirty="0">
              <a:cs typeface="Times New Roman" panose="02020603050405020304" pitchFamily="18" charset="0"/>
            </a:endParaRPr>
          </a:p>
          <a:p>
            <a:pPr marL="401638" indent="-401638">
              <a:lnSpc>
                <a:spcPct val="200000"/>
              </a:lnSpc>
            </a:pPr>
            <a:r>
              <a:rPr lang="en-US" sz="1600" dirty="0">
                <a:cs typeface="Times New Roman" panose="02020603050405020304" pitchFamily="18" charset="0"/>
              </a:rPr>
              <a:t>Official Cohort Default Rates for Schools. (n.d.). Retrieved from   </a:t>
            </a:r>
            <a:r>
              <a:rPr lang="en-US" sz="1600" dirty="0">
                <a:cs typeface="Times New Roman" panose="02020603050405020304" pitchFamily="18" charset="0"/>
                <a:hlinkClick r:id="rId3"/>
              </a:rPr>
              <a:t>https://www2.ed.gov/offices/OSFAP/defaultmanagement/cdr.html</a:t>
            </a:r>
            <a:endParaRPr lang="en-US" sz="1600" dirty="0">
              <a:cs typeface="Times New Roman" panose="02020603050405020304" pitchFamily="18" charset="0"/>
            </a:endParaRPr>
          </a:p>
          <a:p>
            <a:pPr>
              <a:lnSpc>
                <a:spcPct val="200000"/>
              </a:lnSpc>
            </a:pPr>
            <a:r>
              <a:rPr lang="en-US" sz="1600" dirty="0" err="1">
                <a:cs typeface="Times New Roman" panose="02020603050405020304" pitchFamily="18" charset="0"/>
              </a:rPr>
              <a:t>Scikit</a:t>
            </a:r>
            <a:r>
              <a:rPr lang="en-US" sz="1600" dirty="0">
                <a:cs typeface="Times New Roman" panose="02020603050405020304" pitchFamily="18" charset="0"/>
              </a:rPr>
              <a:t>-Learn (2020). Logistic Function. </a:t>
            </a:r>
            <a:r>
              <a:rPr lang="en-US" sz="1600" i="1" dirty="0" err="1">
                <a:cs typeface="Times New Roman" panose="02020603050405020304" pitchFamily="18" charset="0"/>
              </a:rPr>
              <a:t>Scikit</a:t>
            </a:r>
            <a:r>
              <a:rPr lang="en-US" sz="1600" i="1" dirty="0">
                <a:cs typeface="Times New Roman" panose="02020603050405020304" pitchFamily="18" charset="0"/>
              </a:rPr>
              <a:t>-Learn.</a:t>
            </a:r>
            <a:r>
              <a:rPr lang="en-US" sz="1600" dirty="0">
                <a:cs typeface="Times New Roman" panose="02020603050405020304" pitchFamily="18" charset="0"/>
              </a:rPr>
              <a:t> Retrieved from </a:t>
            </a:r>
          </a:p>
          <a:p>
            <a:pPr lvl="1">
              <a:lnSpc>
                <a:spcPct val="200000"/>
              </a:lnSpc>
            </a:pPr>
            <a:r>
              <a:rPr lang="en-US" sz="1600" dirty="0">
                <a:cs typeface="Times New Roman" panose="02020603050405020304" pitchFamily="18" charset="0"/>
                <a:hlinkClick r:id="rId4"/>
              </a:rPr>
              <a:t>https://scikit-learn.org/stable/auto_examples/linear_model/plot_logistic.html</a:t>
            </a:r>
            <a:endParaRPr lang="en-US" sz="1600" dirty="0">
              <a:cs typeface="Times New Roman" panose="02020603050405020304" pitchFamily="18" charset="0"/>
            </a:endParaRPr>
          </a:p>
          <a:p>
            <a:pPr marL="455613" indent="-455613">
              <a:lnSpc>
                <a:spcPct val="200000"/>
              </a:lnSpc>
            </a:pPr>
            <a:r>
              <a:rPr lang="en-US" sz="1600" dirty="0">
                <a:cs typeface="Times New Roman" panose="02020603050405020304" pitchFamily="18" charset="0"/>
              </a:rPr>
              <a:t>US Census Bureau. (2016). Modified Race Data 2010. Retrieved from </a:t>
            </a:r>
            <a:r>
              <a:rPr lang="en-US" sz="1600" dirty="0">
                <a:cs typeface="Times New Roman" panose="02020603050405020304" pitchFamily="18" charset="0"/>
                <a:hlinkClick r:id="rId5"/>
              </a:rPr>
              <a:t>https://www.census.gov/data/datasets/2010/demo/popest/modified-race-data-2010.html</a:t>
            </a:r>
            <a:endParaRPr lang="en-US" sz="1600" dirty="0">
              <a:cs typeface="Times New Roman" panose="02020603050405020304" pitchFamily="18" charset="0"/>
            </a:endParaRPr>
          </a:p>
          <a:p>
            <a:pPr>
              <a:lnSpc>
                <a:spcPct val="200000"/>
              </a:lnSpc>
            </a:pPr>
            <a:r>
              <a:rPr lang="en-US" sz="1600" dirty="0">
                <a:cs typeface="Times New Roman" panose="02020603050405020304" pitchFamily="18" charset="0"/>
              </a:rPr>
              <a:t>Use the Data. (n.d.). Retrieved from </a:t>
            </a:r>
            <a:r>
              <a:rPr lang="en-US" sz="1600" dirty="0">
                <a:cs typeface="Times New Roman" panose="02020603050405020304" pitchFamily="18" charset="0"/>
                <a:hlinkClick r:id="rId6"/>
              </a:rPr>
              <a:t>https://nces.ed.gov/ipeds/use-the-data</a:t>
            </a:r>
            <a:endParaRPr lang="en-US" sz="1600" dirty="0">
              <a:cs typeface="Times New Roman" panose="02020603050405020304" pitchFamily="18" charset="0"/>
            </a:endParaRPr>
          </a:p>
        </p:txBody>
      </p:sp>
      <p:sp>
        <p:nvSpPr>
          <p:cNvPr id="4" name="Date Placeholder 3">
            <a:extLst>
              <a:ext uri="{FF2B5EF4-FFF2-40B4-BE49-F238E27FC236}">
                <a16:creationId xmlns:a16="http://schemas.microsoft.com/office/drawing/2014/main" id="{7F14D4EA-E3E1-F947-887F-24CEDDDF263E}"/>
              </a:ext>
            </a:extLst>
          </p:cNvPr>
          <p:cNvSpPr>
            <a:spLocks noGrp="1"/>
          </p:cNvSpPr>
          <p:nvPr>
            <p:ph type="dt" sz="half" idx="10"/>
          </p:nvPr>
        </p:nvSpPr>
        <p:spPr/>
        <p:txBody>
          <a:bodyPr/>
          <a:lstStyle/>
          <a:p>
            <a:fld id="{E401BE60-0358-8943-84CD-8AD0E1537C87}" type="datetime1">
              <a:rPr lang="en-US" smtClean="0"/>
              <a:t>2/19/20</a:t>
            </a:fld>
            <a:endParaRPr lang="en-US"/>
          </a:p>
        </p:txBody>
      </p:sp>
      <p:sp>
        <p:nvSpPr>
          <p:cNvPr id="5" name="Slide Number Placeholder 4">
            <a:extLst>
              <a:ext uri="{FF2B5EF4-FFF2-40B4-BE49-F238E27FC236}">
                <a16:creationId xmlns:a16="http://schemas.microsoft.com/office/drawing/2014/main" id="{ECD80F34-78E4-EB4A-9C0D-8AD95DF44A46}"/>
              </a:ext>
            </a:extLst>
          </p:cNvPr>
          <p:cNvSpPr>
            <a:spLocks noGrp="1"/>
          </p:cNvSpPr>
          <p:nvPr>
            <p:ph type="sldNum" sz="quarter" idx="12"/>
          </p:nvPr>
        </p:nvSpPr>
        <p:spPr/>
        <p:txBody>
          <a:bodyPr/>
          <a:lstStyle/>
          <a:p>
            <a:fld id="{84A3232F-3105-4486-9284-B648C26D6860}" type="slidenum">
              <a:rPr lang="en-US" smtClean="0"/>
              <a:t>16</a:t>
            </a:fld>
            <a:endParaRPr lang="en-US"/>
          </a:p>
        </p:txBody>
      </p:sp>
      <p:cxnSp>
        <p:nvCxnSpPr>
          <p:cNvPr id="6" name="Straight Connector 5">
            <a:extLst>
              <a:ext uri="{FF2B5EF4-FFF2-40B4-BE49-F238E27FC236}">
                <a16:creationId xmlns:a16="http://schemas.microsoft.com/office/drawing/2014/main" id="{B1D818A2-E927-C94E-B642-4ADE83217521}"/>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3B2F65A4-85CF-1040-913B-2D9E4304E5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2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percentage of US graduate students who default on their student loans.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1037" name="Flowchart: Connector 1036">
            <a:extLst>
              <a:ext uri="{FF2B5EF4-FFF2-40B4-BE49-F238E27FC236}">
                <a16:creationId xmlns:a16="http://schemas.microsoft.com/office/drawing/2014/main" id="{C8B14414-919C-4A02-BBC0-897EF906FD3B}"/>
              </a:ext>
            </a:extLst>
          </p:cNvPr>
          <p:cNvSpPr/>
          <p:nvPr/>
        </p:nvSpPr>
        <p:spPr>
          <a:xfrm>
            <a:off x="1439696" y="4665636"/>
            <a:ext cx="1375146" cy="1345588"/>
          </a:xfrm>
          <a:prstGeom prst="flowChartConnector">
            <a:avLst/>
          </a:prstGeom>
          <a:noFill/>
          <a:ln w="762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Calibri" panose="020F0502020204030204" pitchFamily="34" charset="0"/>
                <a:cs typeface="Calibri" panose="020F0502020204030204" pitchFamily="34" charset="0"/>
              </a:rPr>
              <a:t>Student Loan </a:t>
            </a:r>
          </a:p>
        </p:txBody>
      </p:sp>
      <p:sp>
        <p:nvSpPr>
          <p:cNvPr id="1039" name="Flowchart: Terminator 1038">
            <a:extLst>
              <a:ext uri="{FF2B5EF4-FFF2-40B4-BE49-F238E27FC236}">
                <a16:creationId xmlns:a16="http://schemas.microsoft.com/office/drawing/2014/main" id="{16DF86EE-F03D-4CA4-8B92-0D692BB94D2A}"/>
              </a:ext>
            </a:extLst>
          </p:cNvPr>
          <p:cNvSpPr/>
          <p:nvPr/>
        </p:nvSpPr>
        <p:spPr>
          <a:xfrm>
            <a:off x="2897039" y="5250712"/>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id="{4ED718D2-9A91-4534-9BB5-9324930AEE9C}"/>
              </a:ext>
            </a:extLst>
          </p:cNvPr>
          <p:cNvSpPr/>
          <p:nvPr/>
        </p:nvSpPr>
        <p:spPr>
          <a:xfrm rot="20937404">
            <a:off x="3385800" y="5214658"/>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2" name="Flowchart: Terminator 51">
            <a:extLst>
              <a:ext uri="{FF2B5EF4-FFF2-40B4-BE49-F238E27FC236}">
                <a16:creationId xmlns:a16="http://schemas.microsoft.com/office/drawing/2014/main" id="{47CF32BE-C6DF-4C0A-B60E-91D1231DA6CE}"/>
              </a:ext>
            </a:extLst>
          </p:cNvPr>
          <p:cNvSpPr/>
          <p:nvPr/>
        </p:nvSpPr>
        <p:spPr>
          <a:xfrm rot="19139047">
            <a:off x="4284273" y="4824888"/>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3" name="Flowchart: Terminator 52">
            <a:extLst>
              <a:ext uri="{FF2B5EF4-FFF2-40B4-BE49-F238E27FC236}">
                <a16:creationId xmlns:a16="http://schemas.microsoft.com/office/drawing/2014/main" id="{DBAD71BD-7C61-464B-B8F1-83B2F18DA177}"/>
              </a:ext>
            </a:extLst>
          </p:cNvPr>
          <p:cNvSpPr/>
          <p:nvPr/>
        </p:nvSpPr>
        <p:spPr>
          <a:xfrm>
            <a:off x="4712349" y="4636712"/>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4" name="Flowchart: Terminator 53">
            <a:extLst>
              <a:ext uri="{FF2B5EF4-FFF2-40B4-BE49-F238E27FC236}">
                <a16:creationId xmlns:a16="http://schemas.microsoft.com/office/drawing/2014/main" id="{D7CF07E9-E673-4366-9EEB-80310FBCC22C}"/>
              </a:ext>
            </a:extLst>
          </p:cNvPr>
          <p:cNvSpPr/>
          <p:nvPr/>
        </p:nvSpPr>
        <p:spPr>
          <a:xfrm rot="20626667">
            <a:off x="3864913" y="5070536"/>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041" name="Graphic 1040" descr="Walk">
            <a:extLst>
              <a:ext uri="{FF2B5EF4-FFF2-40B4-BE49-F238E27FC236}">
                <a16:creationId xmlns:a16="http://schemas.microsoft.com/office/drawing/2014/main" id="{E7B14508-0DA4-40D6-A0D9-61B2B48D49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5762" y="1608047"/>
            <a:ext cx="3829093" cy="3829093"/>
          </a:xfrm>
          <a:prstGeom prst="rect">
            <a:avLst/>
          </a:prstGeom>
        </p:spPr>
      </p:pic>
      <p:sp>
        <p:nvSpPr>
          <p:cNvPr id="58" name="Flowchart: Terminator 57">
            <a:extLst>
              <a:ext uri="{FF2B5EF4-FFF2-40B4-BE49-F238E27FC236}">
                <a16:creationId xmlns:a16="http://schemas.microsoft.com/office/drawing/2014/main" id="{40E558B6-1975-41C3-90C4-BD86E5128111}"/>
              </a:ext>
            </a:extLst>
          </p:cNvPr>
          <p:cNvSpPr/>
          <p:nvPr/>
        </p:nvSpPr>
        <p:spPr>
          <a:xfrm rot="1678389">
            <a:off x="5191548" y="4718728"/>
            <a:ext cx="393404" cy="175437"/>
          </a:xfrm>
          <a:prstGeom prst="flowChartTerminator">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43" name="Straight Connector 1042">
            <a:extLst>
              <a:ext uri="{FF2B5EF4-FFF2-40B4-BE49-F238E27FC236}">
                <a16:creationId xmlns:a16="http://schemas.microsoft.com/office/drawing/2014/main" id="{9525B2D8-BAE8-4F8F-8AD5-371EC33121D0}"/>
              </a:ext>
            </a:extLst>
          </p:cNvPr>
          <p:cNvCxnSpPr>
            <a:cxnSpLocks/>
            <a:stCxn id="1037" idx="6"/>
            <a:endCxn id="1039" idx="1"/>
          </p:cNvCxnSpPr>
          <p:nvPr/>
        </p:nvCxnSpPr>
        <p:spPr>
          <a:xfrm>
            <a:off x="2814842" y="5338430"/>
            <a:ext cx="82197" cy="1"/>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1049" name="Straight Connector 1048">
            <a:extLst>
              <a:ext uri="{FF2B5EF4-FFF2-40B4-BE49-F238E27FC236}">
                <a16:creationId xmlns:a16="http://schemas.microsoft.com/office/drawing/2014/main" id="{06D47D29-784B-46C7-9DF5-4E0B21651E66}"/>
              </a:ext>
            </a:extLst>
          </p:cNvPr>
          <p:cNvCxnSpPr>
            <a:stCxn id="1039" idx="3"/>
            <a:endCxn id="51" idx="1"/>
          </p:cNvCxnSpPr>
          <p:nvPr/>
        </p:nvCxnSpPr>
        <p:spPr>
          <a:xfrm>
            <a:off x="3290443" y="5338431"/>
            <a:ext cx="98999" cy="1624"/>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1051" name="Straight Connector 1050">
            <a:extLst>
              <a:ext uri="{FF2B5EF4-FFF2-40B4-BE49-F238E27FC236}">
                <a16:creationId xmlns:a16="http://schemas.microsoft.com/office/drawing/2014/main" id="{4217313F-07B1-4333-8ABF-11AD99ADA2C4}"/>
              </a:ext>
            </a:extLst>
          </p:cNvPr>
          <p:cNvCxnSpPr>
            <a:stCxn id="51" idx="3"/>
            <a:endCxn id="54" idx="1"/>
          </p:cNvCxnSpPr>
          <p:nvPr/>
        </p:nvCxnSpPr>
        <p:spPr>
          <a:xfrm flipV="1">
            <a:off x="3775562" y="5213206"/>
            <a:ext cx="97183" cy="51493"/>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1053" name="Straight Connector 1052">
            <a:extLst>
              <a:ext uri="{FF2B5EF4-FFF2-40B4-BE49-F238E27FC236}">
                <a16:creationId xmlns:a16="http://schemas.microsoft.com/office/drawing/2014/main" id="{C8820D5A-4D8E-4ACA-AAF5-10680C491A6C}"/>
              </a:ext>
            </a:extLst>
          </p:cNvPr>
          <p:cNvCxnSpPr>
            <a:stCxn id="54" idx="3"/>
            <a:endCxn id="52" idx="1"/>
          </p:cNvCxnSpPr>
          <p:nvPr/>
        </p:nvCxnSpPr>
        <p:spPr>
          <a:xfrm flipV="1">
            <a:off x="4250486" y="5041696"/>
            <a:ext cx="82072" cy="61608"/>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1055" name="Straight Connector 1054">
            <a:extLst>
              <a:ext uri="{FF2B5EF4-FFF2-40B4-BE49-F238E27FC236}">
                <a16:creationId xmlns:a16="http://schemas.microsoft.com/office/drawing/2014/main" id="{C1B65B20-3E18-4D08-975B-B39D8CBA879C}"/>
              </a:ext>
            </a:extLst>
          </p:cNvPr>
          <p:cNvCxnSpPr>
            <a:stCxn id="52" idx="3"/>
            <a:endCxn id="53" idx="1"/>
          </p:cNvCxnSpPr>
          <p:nvPr/>
        </p:nvCxnSpPr>
        <p:spPr>
          <a:xfrm flipV="1">
            <a:off x="4629392" y="4724431"/>
            <a:ext cx="82957" cy="59087"/>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33" name="Straight Connector 32">
            <a:extLst>
              <a:ext uri="{FF2B5EF4-FFF2-40B4-BE49-F238E27FC236}">
                <a16:creationId xmlns:a16="http://schemas.microsoft.com/office/drawing/2014/main" id="{B898055F-5786-4F45-9E0E-1746B75C7A9E}"/>
              </a:ext>
            </a:extLst>
          </p:cNvPr>
          <p:cNvCxnSpPr>
            <a:stCxn id="53" idx="3"/>
            <a:endCxn id="58" idx="1"/>
          </p:cNvCxnSpPr>
          <p:nvPr/>
        </p:nvCxnSpPr>
        <p:spPr>
          <a:xfrm flipV="1">
            <a:off x="5105753" y="4714182"/>
            <a:ext cx="108776" cy="10249"/>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cxnSp>
        <p:nvCxnSpPr>
          <p:cNvPr id="36" name="Straight Connector 35">
            <a:extLst>
              <a:ext uri="{FF2B5EF4-FFF2-40B4-BE49-F238E27FC236}">
                <a16:creationId xmlns:a16="http://schemas.microsoft.com/office/drawing/2014/main" id="{EDAC536D-7A6D-419E-A85B-60612E566438}"/>
              </a:ext>
            </a:extLst>
          </p:cNvPr>
          <p:cNvCxnSpPr>
            <a:cxnSpLocks/>
            <a:stCxn id="58" idx="3"/>
          </p:cNvCxnSpPr>
          <p:nvPr/>
        </p:nvCxnSpPr>
        <p:spPr>
          <a:xfrm>
            <a:off x="5561971" y="4898712"/>
            <a:ext cx="108776" cy="71150"/>
          </a:xfrm>
          <a:prstGeom prst="line">
            <a:avLst/>
          </a:prstGeom>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cxnSp>
      <p:sp>
        <p:nvSpPr>
          <p:cNvPr id="3" name="Date Placeholder 2">
            <a:extLst>
              <a:ext uri="{FF2B5EF4-FFF2-40B4-BE49-F238E27FC236}">
                <a16:creationId xmlns:a16="http://schemas.microsoft.com/office/drawing/2014/main" id="{D46D988A-FF70-A442-A77B-E74D5931B38E}"/>
              </a:ext>
            </a:extLst>
          </p:cNvPr>
          <p:cNvSpPr>
            <a:spLocks noGrp="1"/>
          </p:cNvSpPr>
          <p:nvPr>
            <p:ph type="dt" sz="half" idx="10"/>
          </p:nvPr>
        </p:nvSpPr>
        <p:spPr/>
        <p:txBody>
          <a:bodyPr/>
          <a:lstStyle/>
          <a:p>
            <a:fld id="{ED326A78-6732-8345-984D-E9043A7AD045}" type="datetime1">
              <a:rPr lang="en-US" smtClean="0"/>
              <a:t>2/19/20</a:t>
            </a:fld>
            <a:endParaRPr lang="en-US"/>
          </a:p>
        </p:txBody>
      </p:sp>
      <p:sp>
        <p:nvSpPr>
          <p:cNvPr id="4" name="Slide Number Placeholder 3">
            <a:extLst>
              <a:ext uri="{FF2B5EF4-FFF2-40B4-BE49-F238E27FC236}">
                <a16:creationId xmlns:a16="http://schemas.microsoft.com/office/drawing/2014/main" id="{AB3E2A6F-B996-9141-9AB7-38633A0C8460}"/>
              </a:ext>
            </a:extLst>
          </p:cNvPr>
          <p:cNvSpPr>
            <a:spLocks noGrp="1"/>
          </p:cNvSpPr>
          <p:nvPr>
            <p:ph type="sldNum" sz="quarter" idx="12"/>
          </p:nvPr>
        </p:nvSpPr>
        <p:spPr/>
        <p:txBody>
          <a:bodyPr/>
          <a:lstStyle/>
          <a:p>
            <a:fld id="{84A3232F-3105-4486-9284-B648C26D6860}" type="slidenum">
              <a:rPr lang="en-US" smtClean="0"/>
              <a:t>2</a:t>
            </a:fld>
            <a:endParaRPr lang="en-US"/>
          </a:p>
        </p:txBody>
      </p:sp>
    </p:spTree>
    <p:extLst>
      <p:ext uri="{BB962C8B-B14F-4D97-AF65-F5344CB8AC3E}">
        <p14:creationId xmlns:p14="http://schemas.microsoft.com/office/powerpoint/2010/main" val="184939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The CDR is the criteria that determine whether an educational institute partakes in fraudulent actives. </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D933A9D5-0CAF-4169-A6CC-FE3890EE65CA}"/>
              </a:ext>
            </a:extLst>
          </p:cNvPr>
          <p:cNvCxnSpPr>
            <a:cxnSpLocks/>
          </p:cNvCxnSpPr>
          <p:nvPr/>
        </p:nvCxnSpPr>
        <p:spPr>
          <a:xfrm>
            <a:off x="6096000" y="2073349"/>
            <a:ext cx="0" cy="286547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0A033131-AEAC-4CC6-8A1C-CC8F05871FD3}"/>
              </a:ext>
            </a:extLst>
          </p:cNvPr>
          <p:cNvSpPr txBox="1"/>
          <p:nvPr/>
        </p:nvSpPr>
        <p:spPr>
          <a:xfrm>
            <a:off x="8491469" y="3449790"/>
            <a:ext cx="2981461" cy="523220"/>
          </a:xfrm>
          <a:prstGeom prst="rect">
            <a:avLst/>
          </a:prstGeom>
          <a:noFill/>
        </p:spPr>
        <p:txBody>
          <a:bodyPr wrap="square" rtlCol="0">
            <a:spAutoFit/>
          </a:bodyPr>
          <a:lstStyle/>
          <a:p>
            <a:r>
              <a:rPr lang="en-US" sz="2800" dirty="0"/>
              <a:t>&gt; 40 % for 1 years</a:t>
            </a:r>
          </a:p>
        </p:txBody>
      </p:sp>
      <p:sp>
        <p:nvSpPr>
          <p:cNvPr id="17" name="TextBox 16">
            <a:extLst>
              <a:ext uri="{FF2B5EF4-FFF2-40B4-BE49-F238E27FC236}">
                <a16:creationId xmlns:a16="http://schemas.microsoft.com/office/drawing/2014/main" id="{2A31D07F-0F51-4CEB-9F1E-C97411D4ABF4}"/>
              </a:ext>
            </a:extLst>
          </p:cNvPr>
          <p:cNvSpPr txBox="1"/>
          <p:nvPr/>
        </p:nvSpPr>
        <p:spPr>
          <a:xfrm>
            <a:off x="1371600" y="4938823"/>
            <a:ext cx="184731" cy="369332"/>
          </a:xfrm>
          <a:prstGeom prst="rect">
            <a:avLst/>
          </a:prstGeom>
          <a:noFill/>
        </p:spPr>
        <p:txBody>
          <a:bodyPr wrap="none" rtlCol="0">
            <a:spAutoFit/>
          </a:bodyPr>
          <a:lstStyle/>
          <a:p>
            <a:endParaRPr lang="en-US" dirty="0"/>
          </a:p>
        </p:txBody>
      </p:sp>
      <p:sp>
        <p:nvSpPr>
          <p:cNvPr id="24" name="TextBox 23">
            <a:extLst>
              <a:ext uri="{FF2B5EF4-FFF2-40B4-BE49-F238E27FC236}">
                <a16:creationId xmlns:a16="http://schemas.microsoft.com/office/drawing/2014/main" id="{042A94EB-3B90-4533-A4BE-9604CAF26EFE}"/>
              </a:ext>
            </a:extLst>
          </p:cNvPr>
          <p:cNvSpPr txBox="1"/>
          <p:nvPr/>
        </p:nvSpPr>
        <p:spPr>
          <a:xfrm>
            <a:off x="3311241" y="3449790"/>
            <a:ext cx="2981461" cy="523220"/>
          </a:xfrm>
          <a:prstGeom prst="rect">
            <a:avLst/>
          </a:prstGeom>
          <a:noFill/>
        </p:spPr>
        <p:txBody>
          <a:bodyPr wrap="square" rtlCol="0">
            <a:spAutoFit/>
          </a:bodyPr>
          <a:lstStyle/>
          <a:p>
            <a:r>
              <a:rPr lang="en-US" sz="2800" dirty="0"/>
              <a:t>&gt; 30 % for 3 years</a:t>
            </a:r>
          </a:p>
        </p:txBody>
      </p:sp>
      <p:grpSp>
        <p:nvGrpSpPr>
          <p:cNvPr id="27" name="Graphic 12" descr="Schoolhouse">
            <a:extLst>
              <a:ext uri="{FF2B5EF4-FFF2-40B4-BE49-F238E27FC236}">
                <a16:creationId xmlns:a16="http://schemas.microsoft.com/office/drawing/2014/main" id="{65D8BE86-604B-4FA2-87D3-2B1975DF43AA}"/>
              </a:ext>
            </a:extLst>
          </p:cNvPr>
          <p:cNvGrpSpPr/>
          <p:nvPr/>
        </p:nvGrpSpPr>
        <p:grpSpPr>
          <a:xfrm>
            <a:off x="630613" y="1801329"/>
            <a:ext cx="2836487" cy="2836487"/>
            <a:chOff x="630613" y="1801329"/>
            <a:chExt cx="2836487" cy="2836487"/>
          </a:xfrm>
        </p:grpSpPr>
        <p:sp>
          <p:nvSpPr>
            <p:cNvPr id="28" name="Freeform: Shape 27">
              <a:extLst>
                <a:ext uri="{FF2B5EF4-FFF2-40B4-BE49-F238E27FC236}">
                  <a16:creationId xmlns:a16="http://schemas.microsoft.com/office/drawing/2014/main" id="{3C8DB895-AC06-406E-8A18-2F5AACE2A638}"/>
                </a:ext>
              </a:extLst>
            </p:cNvPr>
            <p:cNvSpPr/>
            <p:nvPr/>
          </p:nvSpPr>
          <p:spPr>
            <a:xfrm>
              <a:off x="1528833" y="2303623"/>
              <a:ext cx="1028226" cy="579116"/>
            </a:xfrm>
            <a:custGeom>
              <a:avLst/>
              <a:gdLst>
                <a:gd name="connsiteX0" fmla="*/ 520023 w 1028226"/>
                <a:gd name="connsiteY0" fmla="*/ 141824 h 579116"/>
                <a:gd name="connsiteX1" fmla="*/ 945496 w 1028226"/>
                <a:gd name="connsiteY1" fmla="*/ 570252 h 579116"/>
                <a:gd name="connsiteX2" fmla="*/ 1028226 w 1028226"/>
                <a:gd name="connsiteY2" fmla="*/ 487521 h 579116"/>
                <a:gd name="connsiteX3" fmla="*/ 520023 w 1028226"/>
                <a:gd name="connsiteY3" fmla="*/ 0 h 579116"/>
                <a:gd name="connsiteX4" fmla="*/ 0 w 1028226"/>
                <a:gd name="connsiteY4" fmla="*/ 496385 h 579116"/>
                <a:gd name="connsiteX5" fmla="*/ 82731 w 1028226"/>
                <a:gd name="connsiteY5" fmla="*/ 579116 h 57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226" h="579116">
                  <a:moveTo>
                    <a:pt x="520023" y="141824"/>
                  </a:moveTo>
                  <a:lnTo>
                    <a:pt x="945496" y="570252"/>
                  </a:lnTo>
                  <a:lnTo>
                    <a:pt x="1028226" y="487521"/>
                  </a:lnTo>
                  <a:lnTo>
                    <a:pt x="520023" y="0"/>
                  </a:lnTo>
                  <a:lnTo>
                    <a:pt x="0" y="496385"/>
                  </a:lnTo>
                  <a:lnTo>
                    <a:pt x="82731" y="579116"/>
                  </a:lnTo>
                  <a:close/>
                </a:path>
              </a:pathLst>
            </a:custGeom>
            <a:solidFill>
              <a:srgbClr val="66CCCC"/>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31" name="Freeform: Shape 30">
              <a:extLst>
                <a:ext uri="{FF2B5EF4-FFF2-40B4-BE49-F238E27FC236}">
                  <a16:creationId xmlns:a16="http://schemas.microsoft.com/office/drawing/2014/main" id="{1DC68C76-5827-43DA-A508-9A4D50931699}"/>
                </a:ext>
              </a:extLst>
            </p:cNvPr>
            <p:cNvSpPr/>
            <p:nvPr/>
          </p:nvSpPr>
          <p:spPr>
            <a:xfrm>
              <a:off x="985173" y="2596136"/>
              <a:ext cx="2127365" cy="1536430"/>
            </a:xfrm>
            <a:custGeom>
              <a:avLst/>
              <a:gdLst>
                <a:gd name="connsiteX0" fmla="*/ 2009178 w 2127365"/>
                <a:gd name="connsiteY0" fmla="*/ 915949 h 1536430"/>
                <a:gd name="connsiteX1" fmla="*/ 1772804 w 2127365"/>
                <a:gd name="connsiteY1" fmla="*/ 915949 h 1536430"/>
                <a:gd name="connsiteX2" fmla="*/ 1772804 w 2127365"/>
                <a:gd name="connsiteY2" fmla="*/ 679575 h 1536430"/>
                <a:gd name="connsiteX3" fmla="*/ 2009178 w 2127365"/>
                <a:gd name="connsiteY3" fmla="*/ 679575 h 1536430"/>
                <a:gd name="connsiteX4" fmla="*/ 2009178 w 2127365"/>
                <a:gd name="connsiteY4" fmla="*/ 915949 h 1536430"/>
                <a:gd name="connsiteX5" fmla="*/ 2009178 w 2127365"/>
                <a:gd name="connsiteY5" fmla="*/ 1270510 h 1536430"/>
                <a:gd name="connsiteX6" fmla="*/ 1772804 w 2127365"/>
                <a:gd name="connsiteY6" fmla="*/ 1270510 h 1536430"/>
                <a:gd name="connsiteX7" fmla="*/ 1772804 w 2127365"/>
                <a:gd name="connsiteY7" fmla="*/ 1034136 h 1536430"/>
                <a:gd name="connsiteX8" fmla="*/ 2009178 w 2127365"/>
                <a:gd name="connsiteY8" fmla="*/ 1034136 h 1536430"/>
                <a:gd name="connsiteX9" fmla="*/ 2009178 w 2127365"/>
                <a:gd name="connsiteY9" fmla="*/ 1270510 h 1536430"/>
                <a:gd name="connsiteX10" fmla="*/ 1654617 w 2127365"/>
                <a:gd name="connsiteY10" fmla="*/ 915949 h 1536430"/>
                <a:gd name="connsiteX11" fmla="*/ 1418244 w 2127365"/>
                <a:gd name="connsiteY11" fmla="*/ 915949 h 1536430"/>
                <a:gd name="connsiteX12" fmla="*/ 1418244 w 2127365"/>
                <a:gd name="connsiteY12" fmla="*/ 679575 h 1536430"/>
                <a:gd name="connsiteX13" fmla="*/ 1654617 w 2127365"/>
                <a:gd name="connsiteY13" fmla="*/ 679575 h 1536430"/>
                <a:gd name="connsiteX14" fmla="*/ 1654617 w 2127365"/>
                <a:gd name="connsiteY14" fmla="*/ 915949 h 1536430"/>
                <a:gd name="connsiteX15" fmla="*/ 1654617 w 2127365"/>
                <a:gd name="connsiteY15" fmla="*/ 1270510 h 1536430"/>
                <a:gd name="connsiteX16" fmla="*/ 1418244 w 2127365"/>
                <a:gd name="connsiteY16" fmla="*/ 1270510 h 1536430"/>
                <a:gd name="connsiteX17" fmla="*/ 1418244 w 2127365"/>
                <a:gd name="connsiteY17" fmla="*/ 1034136 h 1536430"/>
                <a:gd name="connsiteX18" fmla="*/ 1654617 w 2127365"/>
                <a:gd name="connsiteY18" fmla="*/ 1034136 h 1536430"/>
                <a:gd name="connsiteX19" fmla="*/ 1654617 w 2127365"/>
                <a:gd name="connsiteY19" fmla="*/ 1270510 h 1536430"/>
                <a:gd name="connsiteX20" fmla="*/ 1270510 w 2127365"/>
                <a:gd name="connsiteY20" fmla="*/ 915949 h 1536430"/>
                <a:gd name="connsiteX21" fmla="*/ 856855 w 2127365"/>
                <a:gd name="connsiteY21" fmla="*/ 915949 h 1536430"/>
                <a:gd name="connsiteX22" fmla="*/ 856855 w 2127365"/>
                <a:gd name="connsiteY22" fmla="*/ 797762 h 1536430"/>
                <a:gd name="connsiteX23" fmla="*/ 1270510 w 2127365"/>
                <a:gd name="connsiteY23" fmla="*/ 797762 h 1536430"/>
                <a:gd name="connsiteX24" fmla="*/ 1270510 w 2127365"/>
                <a:gd name="connsiteY24" fmla="*/ 915949 h 1536430"/>
                <a:gd name="connsiteX25" fmla="*/ 1063683 w 2127365"/>
                <a:gd name="connsiteY25" fmla="*/ 354561 h 1536430"/>
                <a:gd name="connsiteX26" fmla="*/ 1152323 w 2127365"/>
                <a:gd name="connsiteY26" fmla="*/ 443201 h 1536430"/>
                <a:gd name="connsiteX27" fmla="*/ 1063683 w 2127365"/>
                <a:gd name="connsiteY27" fmla="*/ 531841 h 1536430"/>
                <a:gd name="connsiteX28" fmla="*/ 975042 w 2127365"/>
                <a:gd name="connsiteY28" fmla="*/ 443201 h 1536430"/>
                <a:gd name="connsiteX29" fmla="*/ 1063683 w 2127365"/>
                <a:gd name="connsiteY29" fmla="*/ 354561 h 1536430"/>
                <a:gd name="connsiteX30" fmla="*/ 709122 w 2127365"/>
                <a:gd name="connsiteY30" fmla="*/ 915949 h 1536430"/>
                <a:gd name="connsiteX31" fmla="*/ 472748 w 2127365"/>
                <a:gd name="connsiteY31" fmla="*/ 915949 h 1536430"/>
                <a:gd name="connsiteX32" fmla="*/ 472748 w 2127365"/>
                <a:gd name="connsiteY32" fmla="*/ 679575 h 1536430"/>
                <a:gd name="connsiteX33" fmla="*/ 709122 w 2127365"/>
                <a:gd name="connsiteY33" fmla="*/ 679575 h 1536430"/>
                <a:gd name="connsiteX34" fmla="*/ 709122 w 2127365"/>
                <a:gd name="connsiteY34" fmla="*/ 915949 h 1536430"/>
                <a:gd name="connsiteX35" fmla="*/ 709122 w 2127365"/>
                <a:gd name="connsiteY35" fmla="*/ 1270510 h 1536430"/>
                <a:gd name="connsiteX36" fmla="*/ 472748 w 2127365"/>
                <a:gd name="connsiteY36" fmla="*/ 1270510 h 1536430"/>
                <a:gd name="connsiteX37" fmla="*/ 472748 w 2127365"/>
                <a:gd name="connsiteY37" fmla="*/ 1034136 h 1536430"/>
                <a:gd name="connsiteX38" fmla="*/ 709122 w 2127365"/>
                <a:gd name="connsiteY38" fmla="*/ 1034136 h 1536430"/>
                <a:gd name="connsiteX39" fmla="*/ 709122 w 2127365"/>
                <a:gd name="connsiteY39" fmla="*/ 1270510 h 1536430"/>
                <a:gd name="connsiteX40" fmla="*/ 354561 w 2127365"/>
                <a:gd name="connsiteY40" fmla="*/ 915949 h 1536430"/>
                <a:gd name="connsiteX41" fmla="*/ 118187 w 2127365"/>
                <a:gd name="connsiteY41" fmla="*/ 915949 h 1536430"/>
                <a:gd name="connsiteX42" fmla="*/ 118187 w 2127365"/>
                <a:gd name="connsiteY42" fmla="*/ 679575 h 1536430"/>
                <a:gd name="connsiteX43" fmla="*/ 354561 w 2127365"/>
                <a:gd name="connsiteY43" fmla="*/ 679575 h 1536430"/>
                <a:gd name="connsiteX44" fmla="*/ 354561 w 2127365"/>
                <a:gd name="connsiteY44" fmla="*/ 915949 h 1536430"/>
                <a:gd name="connsiteX45" fmla="*/ 354561 w 2127365"/>
                <a:gd name="connsiteY45" fmla="*/ 1270510 h 1536430"/>
                <a:gd name="connsiteX46" fmla="*/ 118187 w 2127365"/>
                <a:gd name="connsiteY46" fmla="*/ 1270510 h 1536430"/>
                <a:gd name="connsiteX47" fmla="*/ 118187 w 2127365"/>
                <a:gd name="connsiteY47" fmla="*/ 1034136 h 1536430"/>
                <a:gd name="connsiteX48" fmla="*/ 354561 w 2127365"/>
                <a:gd name="connsiteY48" fmla="*/ 1034136 h 1536430"/>
                <a:gd name="connsiteX49" fmla="*/ 354561 w 2127365"/>
                <a:gd name="connsiteY49" fmla="*/ 1270510 h 1536430"/>
                <a:gd name="connsiteX50" fmla="*/ 1418244 w 2127365"/>
                <a:gd name="connsiteY50" fmla="*/ 531841 h 1536430"/>
                <a:gd name="connsiteX51" fmla="*/ 1418244 w 2127365"/>
                <a:gd name="connsiteY51" fmla="*/ 354561 h 1536430"/>
                <a:gd name="connsiteX52" fmla="*/ 1063683 w 2127365"/>
                <a:gd name="connsiteY52" fmla="*/ 0 h 1536430"/>
                <a:gd name="connsiteX53" fmla="*/ 709122 w 2127365"/>
                <a:gd name="connsiteY53" fmla="*/ 354561 h 1536430"/>
                <a:gd name="connsiteX54" fmla="*/ 709122 w 2127365"/>
                <a:gd name="connsiteY54" fmla="*/ 531841 h 1536430"/>
                <a:gd name="connsiteX55" fmla="*/ 0 w 2127365"/>
                <a:gd name="connsiteY55" fmla="*/ 531841 h 1536430"/>
                <a:gd name="connsiteX56" fmla="*/ 0 w 2127365"/>
                <a:gd name="connsiteY56" fmla="*/ 1536431 h 1536430"/>
                <a:gd name="connsiteX57" fmla="*/ 856855 w 2127365"/>
                <a:gd name="connsiteY57" fmla="*/ 1536431 h 1536430"/>
                <a:gd name="connsiteX58" fmla="*/ 856855 w 2127365"/>
                <a:gd name="connsiteY58" fmla="*/ 1211416 h 1536430"/>
                <a:gd name="connsiteX59" fmla="*/ 1063683 w 2127365"/>
                <a:gd name="connsiteY59" fmla="*/ 1034136 h 1536430"/>
                <a:gd name="connsiteX60" fmla="*/ 1270510 w 2127365"/>
                <a:gd name="connsiteY60" fmla="*/ 1211416 h 1536430"/>
                <a:gd name="connsiteX61" fmla="*/ 1270510 w 2127365"/>
                <a:gd name="connsiteY61" fmla="*/ 1536431 h 1536430"/>
                <a:gd name="connsiteX62" fmla="*/ 2127365 w 2127365"/>
                <a:gd name="connsiteY62" fmla="*/ 1536431 h 1536430"/>
                <a:gd name="connsiteX63" fmla="*/ 2127365 w 2127365"/>
                <a:gd name="connsiteY63" fmla="*/ 531841 h 1536430"/>
                <a:gd name="connsiteX64" fmla="*/ 1418244 w 2127365"/>
                <a:gd name="connsiteY64" fmla="*/ 531841 h 15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27365" h="1536430">
                  <a:moveTo>
                    <a:pt x="2009178" y="915949"/>
                  </a:moveTo>
                  <a:lnTo>
                    <a:pt x="1772804" y="915949"/>
                  </a:lnTo>
                  <a:lnTo>
                    <a:pt x="1772804" y="679575"/>
                  </a:lnTo>
                  <a:lnTo>
                    <a:pt x="2009178" y="679575"/>
                  </a:lnTo>
                  <a:lnTo>
                    <a:pt x="2009178" y="915949"/>
                  </a:lnTo>
                  <a:close/>
                  <a:moveTo>
                    <a:pt x="2009178" y="1270510"/>
                  </a:moveTo>
                  <a:lnTo>
                    <a:pt x="1772804" y="1270510"/>
                  </a:lnTo>
                  <a:lnTo>
                    <a:pt x="1772804" y="1034136"/>
                  </a:lnTo>
                  <a:lnTo>
                    <a:pt x="2009178" y="1034136"/>
                  </a:lnTo>
                  <a:lnTo>
                    <a:pt x="2009178" y="1270510"/>
                  </a:lnTo>
                  <a:close/>
                  <a:moveTo>
                    <a:pt x="1654617" y="915949"/>
                  </a:moveTo>
                  <a:lnTo>
                    <a:pt x="1418244" y="915949"/>
                  </a:lnTo>
                  <a:lnTo>
                    <a:pt x="1418244" y="679575"/>
                  </a:lnTo>
                  <a:lnTo>
                    <a:pt x="1654617" y="679575"/>
                  </a:lnTo>
                  <a:lnTo>
                    <a:pt x="1654617" y="915949"/>
                  </a:lnTo>
                  <a:close/>
                  <a:moveTo>
                    <a:pt x="1654617" y="1270510"/>
                  </a:moveTo>
                  <a:lnTo>
                    <a:pt x="1418244" y="1270510"/>
                  </a:lnTo>
                  <a:lnTo>
                    <a:pt x="1418244" y="1034136"/>
                  </a:lnTo>
                  <a:lnTo>
                    <a:pt x="1654617" y="1034136"/>
                  </a:lnTo>
                  <a:lnTo>
                    <a:pt x="1654617" y="1270510"/>
                  </a:lnTo>
                  <a:close/>
                  <a:moveTo>
                    <a:pt x="1270510" y="915949"/>
                  </a:moveTo>
                  <a:lnTo>
                    <a:pt x="856855" y="915949"/>
                  </a:lnTo>
                  <a:lnTo>
                    <a:pt x="856855" y="797762"/>
                  </a:lnTo>
                  <a:lnTo>
                    <a:pt x="1270510" y="797762"/>
                  </a:lnTo>
                  <a:lnTo>
                    <a:pt x="1270510" y="915949"/>
                  </a:lnTo>
                  <a:close/>
                  <a:moveTo>
                    <a:pt x="1063683" y="354561"/>
                  </a:moveTo>
                  <a:cubicBezTo>
                    <a:pt x="1113912" y="354561"/>
                    <a:pt x="1152323" y="392972"/>
                    <a:pt x="1152323" y="443201"/>
                  </a:cubicBezTo>
                  <a:cubicBezTo>
                    <a:pt x="1152323" y="493431"/>
                    <a:pt x="1113912" y="531841"/>
                    <a:pt x="1063683" y="531841"/>
                  </a:cubicBezTo>
                  <a:cubicBezTo>
                    <a:pt x="1013453" y="531841"/>
                    <a:pt x="975042" y="493431"/>
                    <a:pt x="975042" y="443201"/>
                  </a:cubicBezTo>
                  <a:cubicBezTo>
                    <a:pt x="975042" y="392972"/>
                    <a:pt x="1013453" y="354561"/>
                    <a:pt x="1063683" y="354561"/>
                  </a:cubicBezTo>
                  <a:close/>
                  <a:moveTo>
                    <a:pt x="709122" y="915949"/>
                  </a:moveTo>
                  <a:lnTo>
                    <a:pt x="472748" y="915949"/>
                  </a:lnTo>
                  <a:lnTo>
                    <a:pt x="472748" y="679575"/>
                  </a:lnTo>
                  <a:lnTo>
                    <a:pt x="709122" y="679575"/>
                  </a:lnTo>
                  <a:lnTo>
                    <a:pt x="709122" y="915949"/>
                  </a:lnTo>
                  <a:close/>
                  <a:moveTo>
                    <a:pt x="709122" y="1270510"/>
                  </a:moveTo>
                  <a:lnTo>
                    <a:pt x="472748" y="1270510"/>
                  </a:lnTo>
                  <a:lnTo>
                    <a:pt x="472748" y="1034136"/>
                  </a:lnTo>
                  <a:lnTo>
                    <a:pt x="709122" y="1034136"/>
                  </a:lnTo>
                  <a:lnTo>
                    <a:pt x="709122" y="1270510"/>
                  </a:lnTo>
                  <a:close/>
                  <a:moveTo>
                    <a:pt x="354561" y="915949"/>
                  </a:moveTo>
                  <a:lnTo>
                    <a:pt x="118187" y="915949"/>
                  </a:lnTo>
                  <a:lnTo>
                    <a:pt x="118187" y="679575"/>
                  </a:lnTo>
                  <a:lnTo>
                    <a:pt x="354561" y="679575"/>
                  </a:lnTo>
                  <a:lnTo>
                    <a:pt x="354561" y="915949"/>
                  </a:lnTo>
                  <a:close/>
                  <a:moveTo>
                    <a:pt x="354561" y="1270510"/>
                  </a:moveTo>
                  <a:lnTo>
                    <a:pt x="118187" y="1270510"/>
                  </a:lnTo>
                  <a:lnTo>
                    <a:pt x="118187" y="1034136"/>
                  </a:lnTo>
                  <a:lnTo>
                    <a:pt x="354561" y="1034136"/>
                  </a:lnTo>
                  <a:lnTo>
                    <a:pt x="354561" y="1270510"/>
                  </a:lnTo>
                  <a:close/>
                  <a:moveTo>
                    <a:pt x="1418244" y="531841"/>
                  </a:moveTo>
                  <a:lnTo>
                    <a:pt x="1418244" y="354561"/>
                  </a:lnTo>
                  <a:lnTo>
                    <a:pt x="1063683" y="0"/>
                  </a:lnTo>
                  <a:lnTo>
                    <a:pt x="709122" y="354561"/>
                  </a:lnTo>
                  <a:lnTo>
                    <a:pt x="709122" y="531841"/>
                  </a:lnTo>
                  <a:lnTo>
                    <a:pt x="0" y="531841"/>
                  </a:lnTo>
                  <a:lnTo>
                    <a:pt x="0" y="1536431"/>
                  </a:lnTo>
                  <a:lnTo>
                    <a:pt x="856855" y="1536431"/>
                  </a:lnTo>
                  <a:lnTo>
                    <a:pt x="856855" y="1211416"/>
                  </a:lnTo>
                  <a:cubicBezTo>
                    <a:pt x="856855" y="1128685"/>
                    <a:pt x="915949" y="1034136"/>
                    <a:pt x="1063683" y="1034136"/>
                  </a:cubicBezTo>
                  <a:cubicBezTo>
                    <a:pt x="1211416" y="1034136"/>
                    <a:pt x="1270510" y="1128685"/>
                    <a:pt x="1270510" y="1211416"/>
                  </a:cubicBezTo>
                  <a:lnTo>
                    <a:pt x="1270510" y="1536431"/>
                  </a:lnTo>
                  <a:lnTo>
                    <a:pt x="2127365" y="1536431"/>
                  </a:lnTo>
                  <a:lnTo>
                    <a:pt x="2127365" y="531841"/>
                  </a:lnTo>
                  <a:lnTo>
                    <a:pt x="1418244" y="53184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grpSp>
        <p:nvGrpSpPr>
          <p:cNvPr id="1024" name="Graphic 19" descr="Schoolhouse">
            <a:extLst>
              <a:ext uri="{FF2B5EF4-FFF2-40B4-BE49-F238E27FC236}">
                <a16:creationId xmlns:a16="http://schemas.microsoft.com/office/drawing/2014/main" id="{C143518F-8776-4BD9-B3BD-C2FDD42B9283}"/>
              </a:ext>
            </a:extLst>
          </p:cNvPr>
          <p:cNvGrpSpPr/>
          <p:nvPr/>
        </p:nvGrpSpPr>
        <p:grpSpPr>
          <a:xfrm>
            <a:off x="5910563" y="1801329"/>
            <a:ext cx="2836487" cy="2836487"/>
            <a:chOff x="5910563" y="1801329"/>
            <a:chExt cx="2836487" cy="2836487"/>
          </a:xfrm>
        </p:grpSpPr>
        <p:sp>
          <p:nvSpPr>
            <p:cNvPr id="1025" name="Freeform: Shape 1024">
              <a:extLst>
                <a:ext uri="{FF2B5EF4-FFF2-40B4-BE49-F238E27FC236}">
                  <a16:creationId xmlns:a16="http://schemas.microsoft.com/office/drawing/2014/main" id="{CD7D2A97-32F9-4CB0-B416-71AA4BE0FA91}"/>
                </a:ext>
              </a:extLst>
            </p:cNvPr>
            <p:cNvSpPr/>
            <p:nvPr/>
          </p:nvSpPr>
          <p:spPr>
            <a:xfrm>
              <a:off x="6808783" y="2303623"/>
              <a:ext cx="1028226" cy="579116"/>
            </a:xfrm>
            <a:custGeom>
              <a:avLst/>
              <a:gdLst>
                <a:gd name="connsiteX0" fmla="*/ 520023 w 1028226"/>
                <a:gd name="connsiteY0" fmla="*/ 141824 h 579116"/>
                <a:gd name="connsiteX1" fmla="*/ 945496 w 1028226"/>
                <a:gd name="connsiteY1" fmla="*/ 570252 h 579116"/>
                <a:gd name="connsiteX2" fmla="*/ 1028226 w 1028226"/>
                <a:gd name="connsiteY2" fmla="*/ 487521 h 579116"/>
                <a:gd name="connsiteX3" fmla="*/ 520023 w 1028226"/>
                <a:gd name="connsiteY3" fmla="*/ 0 h 579116"/>
                <a:gd name="connsiteX4" fmla="*/ 0 w 1028226"/>
                <a:gd name="connsiteY4" fmla="*/ 496385 h 579116"/>
                <a:gd name="connsiteX5" fmla="*/ 82731 w 1028226"/>
                <a:gd name="connsiteY5" fmla="*/ 579116 h 579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226" h="579116">
                  <a:moveTo>
                    <a:pt x="520023" y="141824"/>
                  </a:moveTo>
                  <a:lnTo>
                    <a:pt x="945496" y="570252"/>
                  </a:lnTo>
                  <a:lnTo>
                    <a:pt x="1028226" y="487521"/>
                  </a:lnTo>
                  <a:lnTo>
                    <a:pt x="520023" y="0"/>
                  </a:lnTo>
                  <a:lnTo>
                    <a:pt x="0" y="496385"/>
                  </a:lnTo>
                  <a:lnTo>
                    <a:pt x="82731" y="579116"/>
                  </a:lnTo>
                  <a:close/>
                </a:path>
              </a:pathLst>
            </a:custGeom>
            <a:solidFill>
              <a:srgbClr val="663399"/>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sp>
          <p:nvSpPr>
            <p:cNvPr id="1027" name="Freeform: Shape 1026">
              <a:extLst>
                <a:ext uri="{FF2B5EF4-FFF2-40B4-BE49-F238E27FC236}">
                  <a16:creationId xmlns:a16="http://schemas.microsoft.com/office/drawing/2014/main" id="{5372C79A-AE89-4A9B-A3CB-C5EF46219A9F}"/>
                </a:ext>
              </a:extLst>
            </p:cNvPr>
            <p:cNvSpPr/>
            <p:nvPr/>
          </p:nvSpPr>
          <p:spPr>
            <a:xfrm>
              <a:off x="6265123" y="2596136"/>
              <a:ext cx="2127365" cy="1536430"/>
            </a:xfrm>
            <a:custGeom>
              <a:avLst/>
              <a:gdLst>
                <a:gd name="connsiteX0" fmla="*/ 2009178 w 2127365"/>
                <a:gd name="connsiteY0" fmla="*/ 915949 h 1536430"/>
                <a:gd name="connsiteX1" fmla="*/ 1772804 w 2127365"/>
                <a:gd name="connsiteY1" fmla="*/ 915949 h 1536430"/>
                <a:gd name="connsiteX2" fmla="*/ 1772804 w 2127365"/>
                <a:gd name="connsiteY2" fmla="*/ 679575 h 1536430"/>
                <a:gd name="connsiteX3" fmla="*/ 2009178 w 2127365"/>
                <a:gd name="connsiteY3" fmla="*/ 679575 h 1536430"/>
                <a:gd name="connsiteX4" fmla="*/ 2009178 w 2127365"/>
                <a:gd name="connsiteY4" fmla="*/ 915949 h 1536430"/>
                <a:gd name="connsiteX5" fmla="*/ 2009178 w 2127365"/>
                <a:gd name="connsiteY5" fmla="*/ 1270510 h 1536430"/>
                <a:gd name="connsiteX6" fmla="*/ 1772804 w 2127365"/>
                <a:gd name="connsiteY6" fmla="*/ 1270510 h 1536430"/>
                <a:gd name="connsiteX7" fmla="*/ 1772804 w 2127365"/>
                <a:gd name="connsiteY7" fmla="*/ 1034136 h 1536430"/>
                <a:gd name="connsiteX8" fmla="*/ 2009178 w 2127365"/>
                <a:gd name="connsiteY8" fmla="*/ 1034136 h 1536430"/>
                <a:gd name="connsiteX9" fmla="*/ 2009178 w 2127365"/>
                <a:gd name="connsiteY9" fmla="*/ 1270510 h 1536430"/>
                <a:gd name="connsiteX10" fmla="*/ 1654617 w 2127365"/>
                <a:gd name="connsiteY10" fmla="*/ 915949 h 1536430"/>
                <a:gd name="connsiteX11" fmla="*/ 1418244 w 2127365"/>
                <a:gd name="connsiteY11" fmla="*/ 915949 h 1536430"/>
                <a:gd name="connsiteX12" fmla="*/ 1418244 w 2127365"/>
                <a:gd name="connsiteY12" fmla="*/ 679575 h 1536430"/>
                <a:gd name="connsiteX13" fmla="*/ 1654617 w 2127365"/>
                <a:gd name="connsiteY13" fmla="*/ 679575 h 1536430"/>
                <a:gd name="connsiteX14" fmla="*/ 1654617 w 2127365"/>
                <a:gd name="connsiteY14" fmla="*/ 915949 h 1536430"/>
                <a:gd name="connsiteX15" fmla="*/ 1654617 w 2127365"/>
                <a:gd name="connsiteY15" fmla="*/ 1270510 h 1536430"/>
                <a:gd name="connsiteX16" fmla="*/ 1418244 w 2127365"/>
                <a:gd name="connsiteY16" fmla="*/ 1270510 h 1536430"/>
                <a:gd name="connsiteX17" fmla="*/ 1418244 w 2127365"/>
                <a:gd name="connsiteY17" fmla="*/ 1034136 h 1536430"/>
                <a:gd name="connsiteX18" fmla="*/ 1654617 w 2127365"/>
                <a:gd name="connsiteY18" fmla="*/ 1034136 h 1536430"/>
                <a:gd name="connsiteX19" fmla="*/ 1654617 w 2127365"/>
                <a:gd name="connsiteY19" fmla="*/ 1270510 h 1536430"/>
                <a:gd name="connsiteX20" fmla="*/ 1270510 w 2127365"/>
                <a:gd name="connsiteY20" fmla="*/ 915949 h 1536430"/>
                <a:gd name="connsiteX21" fmla="*/ 856855 w 2127365"/>
                <a:gd name="connsiteY21" fmla="*/ 915949 h 1536430"/>
                <a:gd name="connsiteX22" fmla="*/ 856855 w 2127365"/>
                <a:gd name="connsiteY22" fmla="*/ 797762 h 1536430"/>
                <a:gd name="connsiteX23" fmla="*/ 1270510 w 2127365"/>
                <a:gd name="connsiteY23" fmla="*/ 797762 h 1536430"/>
                <a:gd name="connsiteX24" fmla="*/ 1270510 w 2127365"/>
                <a:gd name="connsiteY24" fmla="*/ 915949 h 1536430"/>
                <a:gd name="connsiteX25" fmla="*/ 1063683 w 2127365"/>
                <a:gd name="connsiteY25" fmla="*/ 354561 h 1536430"/>
                <a:gd name="connsiteX26" fmla="*/ 1152323 w 2127365"/>
                <a:gd name="connsiteY26" fmla="*/ 443201 h 1536430"/>
                <a:gd name="connsiteX27" fmla="*/ 1063683 w 2127365"/>
                <a:gd name="connsiteY27" fmla="*/ 531841 h 1536430"/>
                <a:gd name="connsiteX28" fmla="*/ 975042 w 2127365"/>
                <a:gd name="connsiteY28" fmla="*/ 443201 h 1536430"/>
                <a:gd name="connsiteX29" fmla="*/ 1063683 w 2127365"/>
                <a:gd name="connsiteY29" fmla="*/ 354561 h 1536430"/>
                <a:gd name="connsiteX30" fmla="*/ 709122 w 2127365"/>
                <a:gd name="connsiteY30" fmla="*/ 915949 h 1536430"/>
                <a:gd name="connsiteX31" fmla="*/ 472748 w 2127365"/>
                <a:gd name="connsiteY31" fmla="*/ 915949 h 1536430"/>
                <a:gd name="connsiteX32" fmla="*/ 472748 w 2127365"/>
                <a:gd name="connsiteY32" fmla="*/ 679575 h 1536430"/>
                <a:gd name="connsiteX33" fmla="*/ 709122 w 2127365"/>
                <a:gd name="connsiteY33" fmla="*/ 679575 h 1536430"/>
                <a:gd name="connsiteX34" fmla="*/ 709122 w 2127365"/>
                <a:gd name="connsiteY34" fmla="*/ 915949 h 1536430"/>
                <a:gd name="connsiteX35" fmla="*/ 709122 w 2127365"/>
                <a:gd name="connsiteY35" fmla="*/ 1270510 h 1536430"/>
                <a:gd name="connsiteX36" fmla="*/ 472748 w 2127365"/>
                <a:gd name="connsiteY36" fmla="*/ 1270510 h 1536430"/>
                <a:gd name="connsiteX37" fmla="*/ 472748 w 2127365"/>
                <a:gd name="connsiteY37" fmla="*/ 1034136 h 1536430"/>
                <a:gd name="connsiteX38" fmla="*/ 709122 w 2127365"/>
                <a:gd name="connsiteY38" fmla="*/ 1034136 h 1536430"/>
                <a:gd name="connsiteX39" fmla="*/ 709122 w 2127365"/>
                <a:gd name="connsiteY39" fmla="*/ 1270510 h 1536430"/>
                <a:gd name="connsiteX40" fmla="*/ 354561 w 2127365"/>
                <a:gd name="connsiteY40" fmla="*/ 915949 h 1536430"/>
                <a:gd name="connsiteX41" fmla="*/ 118187 w 2127365"/>
                <a:gd name="connsiteY41" fmla="*/ 915949 h 1536430"/>
                <a:gd name="connsiteX42" fmla="*/ 118187 w 2127365"/>
                <a:gd name="connsiteY42" fmla="*/ 679575 h 1536430"/>
                <a:gd name="connsiteX43" fmla="*/ 354561 w 2127365"/>
                <a:gd name="connsiteY43" fmla="*/ 679575 h 1536430"/>
                <a:gd name="connsiteX44" fmla="*/ 354561 w 2127365"/>
                <a:gd name="connsiteY44" fmla="*/ 915949 h 1536430"/>
                <a:gd name="connsiteX45" fmla="*/ 354561 w 2127365"/>
                <a:gd name="connsiteY45" fmla="*/ 1270510 h 1536430"/>
                <a:gd name="connsiteX46" fmla="*/ 118187 w 2127365"/>
                <a:gd name="connsiteY46" fmla="*/ 1270510 h 1536430"/>
                <a:gd name="connsiteX47" fmla="*/ 118187 w 2127365"/>
                <a:gd name="connsiteY47" fmla="*/ 1034136 h 1536430"/>
                <a:gd name="connsiteX48" fmla="*/ 354561 w 2127365"/>
                <a:gd name="connsiteY48" fmla="*/ 1034136 h 1536430"/>
                <a:gd name="connsiteX49" fmla="*/ 354561 w 2127365"/>
                <a:gd name="connsiteY49" fmla="*/ 1270510 h 1536430"/>
                <a:gd name="connsiteX50" fmla="*/ 1418244 w 2127365"/>
                <a:gd name="connsiteY50" fmla="*/ 531841 h 1536430"/>
                <a:gd name="connsiteX51" fmla="*/ 1418244 w 2127365"/>
                <a:gd name="connsiteY51" fmla="*/ 354561 h 1536430"/>
                <a:gd name="connsiteX52" fmla="*/ 1063683 w 2127365"/>
                <a:gd name="connsiteY52" fmla="*/ 0 h 1536430"/>
                <a:gd name="connsiteX53" fmla="*/ 709122 w 2127365"/>
                <a:gd name="connsiteY53" fmla="*/ 354561 h 1536430"/>
                <a:gd name="connsiteX54" fmla="*/ 709122 w 2127365"/>
                <a:gd name="connsiteY54" fmla="*/ 531841 h 1536430"/>
                <a:gd name="connsiteX55" fmla="*/ 0 w 2127365"/>
                <a:gd name="connsiteY55" fmla="*/ 531841 h 1536430"/>
                <a:gd name="connsiteX56" fmla="*/ 0 w 2127365"/>
                <a:gd name="connsiteY56" fmla="*/ 1536431 h 1536430"/>
                <a:gd name="connsiteX57" fmla="*/ 856855 w 2127365"/>
                <a:gd name="connsiteY57" fmla="*/ 1536431 h 1536430"/>
                <a:gd name="connsiteX58" fmla="*/ 856855 w 2127365"/>
                <a:gd name="connsiteY58" fmla="*/ 1211416 h 1536430"/>
                <a:gd name="connsiteX59" fmla="*/ 1063683 w 2127365"/>
                <a:gd name="connsiteY59" fmla="*/ 1034136 h 1536430"/>
                <a:gd name="connsiteX60" fmla="*/ 1270510 w 2127365"/>
                <a:gd name="connsiteY60" fmla="*/ 1211416 h 1536430"/>
                <a:gd name="connsiteX61" fmla="*/ 1270510 w 2127365"/>
                <a:gd name="connsiteY61" fmla="*/ 1536431 h 1536430"/>
                <a:gd name="connsiteX62" fmla="*/ 2127365 w 2127365"/>
                <a:gd name="connsiteY62" fmla="*/ 1536431 h 1536430"/>
                <a:gd name="connsiteX63" fmla="*/ 2127365 w 2127365"/>
                <a:gd name="connsiteY63" fmla="*/ 531841 h 1536430"/>
                <a:gd name="connsiteX64" fmla="*/ 1418244 w 2127365"/>
                <a:gd name="connsiteY64" fmla="*/ 531841 h 1536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127365" h="1536430">
                  <a:moveTo>
                    <a:pt x="2009178" y="915949"/>
                  </a:moveTo>
                  <a:lnTo>
                    <a:pt x="1772804" y="915949"/>
                  </a:lnTo>
                  <a:lnTo>
                    <a:pt x="1772804" y="679575"/>
                  </a:lnTo>
                  <a:lnTo>
                    <a:pt x="2009178" y="679575"/>
                  </a:lnTo>
                  <a:lnTo>
                    <a:pt x="2009178" y="915949"/>
                  </a:lnTo>
                  <a:close/>
                  <a:moveTo>
                    <a:pt x="2009178" y="1270510"/>
                  </a:moveTo>
                  <a:lnTo>
                    <a:pt x="1772804" y="1270510"/>
                  </a:lnTo>
                  <a:lnTo>
                    <a:pt x="1772804" y="1034136"/>
                  </a:lnTo>
                  <a:lnTo>
                    <a:pt x="2009178" y="1034136"/>
                  </a:lnTo>
                  <a:lnTo>
                    <a:pt x="2009178" y="1270510"/>
                  </a:lnTo>
                  <a:close/>
                  <a:moveTo>
                    <a:pt x="1654617" y="915949"/>
                  </a:moveTo>
                  <a:lnTo>
                    <a:pt x="1418244" y="915949"/>
                  </a:lnTo>
                  <a:lnTo>
                    <a:pt x="1418244" y="679575"/>
                  </a:lnTo>
                  <a:lnTo>
                    <a:pt x="1654617" y="679575"/>
                  </a:lnTo>
                  <a:lnTo>
                    <a:pt x="1654617" y="915949"/>
                  </a:lnTo>
                  <a:close/>
                  <a:moveTo>
                    <a:pt x="1654617" y="1270510"/>
                  </a:moveTo>
                  <a:lnTo>
                    <a:pt x="1418244" y="1270510"/>
                  </a:lnTo>
                  <a:lnTo>
                    <a:pt x="1418244" y="1034136"/>
                  </a:lnTo>
                  <a:lnTo>
                    <a:pt x="1654617" y="1034136"/>
                  </a:lnTo>
                  <a:lnTo>
                    <a:pt x="1654617" y="1270510"/>
                  </a:lnTo>
                  <a:close/>
                  <a:moveTo>
                    <a:pt x="1270510" y="915949"/>
                  </a:moveTo>
                  <a:lnTo>
                    <a:pt x="856855" y="915949"/>
                  </a:lnTo>
                  <a:lnTo>
                    <a:pt x="856855" y="797762"/>
                  </a:lnTo>
                  <a:lnTo>
                    <a:pt x="1270510" y="797762"/>
                  </a:lnTo>
                  <a:lnTo>
                    <a:pt x="1270510" y="915949"/>
                  </a:lnTo>
                  <a:close/>
                  <a:moveTo>
                    <a:pt x="1063683" y="354561"/>
                  </a:moveTo>
                  <a:cubicBezTo>
                    <a:pt x="1113912" y="354561"/>
                    <a:pt x="1152323" y="392972"/>
                    <a:pt x="1152323" y="443201"/>
                  </a:cubicBezTo>
                  <a:cubicBezTo>
                    <a:pt x="1152323" y="493431"/>
                    <a:pt x="1113912" y="531841"/>
                    <a:pt x="1063683" y="531841"/>
                  </a:cubicBezTo>
                  <a:cubicBezTo>
                    <a:pt x="1013453" y="531841"/>
                    <a:pt x="975042" y="493431"/>
                    <a:pt x="975042" y="443201"/>
                  </a:cubicBezTo>
                  <a:cubicBezTo>
                    <a:pt x="975042" y="392972"/>
                    <a:pt x="1013453" y="354561"/>
                    <a:pt x="1063683" y="354561"/>
                  </a:cubicBezTo>
                  <a:close/>
                  <a:moveTo>
                    <a:pt x="709122" y="915949"/>
                  </a:moveTo>
                  <a:lnTo>
                    <a:pt x="472748" y="915949"/>
                  </a:lnTo>
                  <a:lnTo>
                    <a:pt x="472748" y="679575"/>
                  </a:lnTo>
                  <a:lnTo>
                    <a:pt x="709122" y="679575"/>
                  </a:lnTo>
                  <a:lnTo>
                    <a:pt x="709122" y="915949"/>
                  </a:lnTo>
                  <a:close/>
                  <a:moveTo>
                    <a:pt x="709122" y="1270510"/>
                  </a:moveTo>
                  <a:lnTo>
                    <a:pt x="472748" y="1270510"/>
                  </a:lnTo>
                  <a:lnTo>
                    <a:pt x="472748" y="1034136"/>
                  </a:lnTo>
                  <a:lnTo>
                    <a:pt x="709122" y="1034136"/>
                  </a:lnTo>
                  <a:lnTo>
                    <a:pt x="709122" y="1270510"/>
                  </a:lnTo>
                  <a:close/>
                  <a:moveTo>
                    <a:pt x="354561" y="915949"/>
                  </a:moveTo>
                  <a:lnTo>
                    <a:pt x="118187" y="915949"/>
                  </a:lnTo>
                  <a:lnTo>
                    <a:pt x="118187" y="679575"/>
                  </a:lnTo>
                  <a:lnTo>
                    <a:pt x="354561" y="679575"/>
                  </a:lnTo>
                  <a:lnTo>
                    <a:pt x="354561" y="915949"/>
                  </a:lnTo>
                  <a:close/>
                  <a:moveTo>
                    <a:pt x="354561" y="1270510"/>
                  </a:moveTo>
                  <a:lnTo>
                    <a:pt x="118187" y="1270510"/>
                  </a:lnTo>
                  <a:lnTo>
                    <a:pt x="118187" y="1034136"/>
                  </a:lnTo>
                  <a:lnTo>
                    <a:pt x="354561" y="1034136"/>
                  </a:lnTo>
                  <a:lnTo>
                    <a:pt x="354561" y="1270510"/>
                  </a:lnTo>
                  <a:close/>
                  <a:moveTo>
                    <a:pt x="1418244" y="531841"/>
                  </a:moveTo>
                  <a:lnTo>
                    <a:pt x="1418244" y="354561"/>
                  </a:lnTo>
                  <a:lnTo>
                    <a:pt x="1063683" y="0"/>
                  </a:lnTo>
                  <a:lnTo>
                    <a:pt x="709122" y="354561"/>
                  </a:lnTo>
                  <a:lnTo>
                    <a:pt x="709122" y="531841"/>
                  </a:lnTo>
                  <a:lnTo>
                    <a:pt x="0" y="531841"/>
                  </a:lnTo>
                  <a:lnTo>
                    <a:pt x="0" y="1536431"/>
                  </a:lnTo>
                  <a:lnTo>
                    <a:pt x="856855" y="1536431"/>
                  </a:lnTo>
                  <a:lnTo>
                    <a:pt x="856855" y="1211416"/>
                  </a:lnTo>
                  <a:cubicBezTo>
                    <a:pt x="856855" y="1128685"/>
                    <a:pt x="915949" y="1034136"/>
                    <a:pt x="1063683" y="1034136"/>
                  </a:cubicBezTo>
                  <a:cubicBezTo>
                    <a:pt x="1211416" y="1034136"/>
                    <a:pt x="1270510" y="1128685"/>
                    <a:pt x="1270510" y="1211416"/>
                  </a:cubicBezTo>
                  <a:lnTo>
                    <a:pt x="1270510" y="1536431"/>
                  </a:lnTo>
                  <a:lnTo>
                    <a:pt x="2127365" y="1536431"/>
                  </a:lnTo>
                  <a:lnTo>
                    <a:pt x="2127365" y="531841"/>
                  </a:lnTo>
                  <a:lnTo>
                    <a:pt x="1418244" y="531841"/>
                  </a:ln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a:p>
          </p:txBody>
        </p:sp>
      </p:grpSp>
      <p:sp>
        <p:nvSpPr>
          <p:cNvPr id="3" name="Date Placeholder 2">
            <a:extLst>
              <a:ext uri="{FF2B5EF4-FFF2-40B4-BE49-F238E27FC236}">
                <a16:creationId xmlns:a16="http://schemas.microsoft.com/office/drawing/2014/main" id="{BCEB6020-08C6-9940-BE3F-0F77CAD89EB7}"/>
              </a:ext>
            </a:extLst>
          </p:cNvPr>
          <p:cNvSpPr>
            <a:spLocks noGrp="1"/>
          </p:cNvSpPr>
          <p:nvPr>
            <p:ph type="dt" sz="half" idx="10"/>
          </p:nvPr>
        </p:nvSpPr>
        <p:spPr/>
        <p:txBody>
          <a:bodyPr/>
          <a:lstStyle/>
          <a:p>
            <a:fld id="{76180D43-D14D-AD4D-9E98-F4AA1FC6CFB1}" type="datetime1">
              <a:rPr lang="en-US" smtClean="0"/>
              <a:t>2/19/20</a:t>
            </a:fld>
            <a:endParaRPr lang="en-US"/>
          </a:p>
        </p:txBody>
      </p:sp>
      <p:sp>
        <p:nvSpPr>
          <p:cNvPr id="4" name="Slide Number Placeholder 3">
            <a:extLst>
              <a:ext uri="{FF2B5EF4-FFF2-40B4-BE49-F238E27FC236}">
                <a16:creationId xmlns:a16="http://schemas.microsoft.com/office/drawing/2014/main" id="{3AD53D08-F4FF-C841-87DD-DEFD65CA84AD}"/>
              </a:ext>
            </a:extLst>
          </p:cNvPr>
          <p:cNvSpPr>
            <a:spLocks noGrp="1"/>
          </p:cNvSpPr>
          <p:nvPr>
            <p:ph type="sldNum" sz="quarter" idx="12"/>
          </p:nvPr>
        </p:nvSpPr>
        <p:spPr/>
        <p:txBody>
          <a:bodyPr/>
          <a:lstStyle/>
          <a:p>
            <a:fld id="{84A3232F-3105-4486-9284-B648C26D6860}" type="slidenum">
              <a:rPr lang="en-US" smtClean="0"/>
              <a:t>3</a:t>
            </a:fld>
            <a:endParaRPr lang="en-US"/>
          </a:p>
        </p:txBody>
      </p:sp>
    </p:spTree>
    <p:extLst>
      <p:ext uri="{BB962C8B-B14F-4D97-AF65-F5344CB8AC3E}">
        <p14:creationId xmlns:p14="http://schemas.microsoft.com/office/powerpoint/2010/main" val="68805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811BCB-2CCE-4D23-96FC-CD029E55E64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44" b="89864" l="0" r="97179">
                        <a14:foregroundMark x1="17489" y1="7413" x2="26516" y2="5446"/>
                        <a14:foregroundMark x1="26516" y1="5446" x2="38646" y2="10893"/>
                        <a14:foregroundMark x1="89704" y1="9077" x2="87870" y2="6203"/>
                        <a14:foregroundMark x1="37094" y1="79728" x2="47673" y2="68533"/>
                        <a14:foregroundMark x1="47673" y1="68533" x2="46403" y2="60666"/>
                        <a14:foregroundMark x1="46403" y1="60666" x2="34556" y2="49319"/>
                        <a14:foregroundMark x1="34556" y1="49319" x2="28068" y2="46293"/>
                        <a14:foregroundMark x1="28068" y1="46293" x2="3808" y2="52345"/>
                        <a14:foregroundMark x1="3808" y1="52345" x2="3385" y2="60061"/>
                        <a14:foregroundMark x1="3385" y1="60061" x2="8745" y2="65658"/>
                        <a14:foregroundMark x1="8745" y1="65658" x2="16079" y2="69440"/>
                        <a14:foregroundMark x1="16079" y1="69440" x2="40056" y2="77912"/>
                        <a14:foregroundMark x1="38223" y1="70953" x2="30465" y2="67474"/>
                        <a14:foregroundMark x1="30465" y1="67474" x2="37236" y2="64902"/>
                        <a14:foregroundMark x1="37236" y1="64902" x2="25106" y2="72012"/>
                        <a14:foregroundMark x1="25106" y1="72012" x2="31735" y2="77005"/>
                        <a14:foregroundMark x1="31735" y1="77005" x2="44006" y2="70197"/>
                        <a14:foregroundMark x1="44006" y1="70197" x2="38505" y2="65356"/>
                        <a14:foregroundMark x1="38505" y1="65356" x2="45416" y2="67171"/>
                        <a14:foregroundMark x1="45416" y1="67171" x2="36812" y2="63691"/>
                        <a14:foregroundMark x1="36812" y1="63691" x2="28773" y2="66415"/>
                        <a14:foregroundMark x1="28773" y1="66415" x2="18759" y2="65658"/>
                        <a14:foregroundMark x1="18759" y1="65658" x2="4937" y2="58548"/>
                        <a14:foregroundMark x1="4937" y1="58548" x2="18195" y2="60363"/>
                        <a14:foregroundMark x1="18195" y1="60363" x2="11001" y2="59304"/>
                        <a14:foregroundMark x1="11001" y1="59304" x2="18195" y2="52648"/>
                        <a14:foregroundMark x1="18195" y1="52648" x2="20451" y2="62179"/>
                        <a14:foregroundMark x1="20451" y1="62179" x2="10860" y2="67171"/>
                        <a14:foregroundMark x1="10860" y1="67171" x2="15938" y2="58699"/>
                        <a14:foregroundMark x1="15938" y1="58699" x2="23695" y2="57943"/>
                        <a14:foregroundMark x1="23695" y1="57943" x2="32017" y2="60817"/>
                        <a14:foregroundMark x1="32017" y1="60817" x2="36953" y2="68986"/>
                        <a14:foregroundMark x1="36953" y1="68986" x2="25952" y2="70045"/>
                        <a14:foregroundMark x1="25952" y1="70045" x2="19464" y2="66566"/>
                        <a14:foregroundMark x1="19464" y1="66566" x2="20733" y2="57337"/>
                        <a14:foregroundMark x1="20733" y1="57337" x2="28068" y2="54463"/>
                        <a14:foregroundMark x1="28068" y1="54463" x2="36530" y2="55673"/>
                        <a14:foregroundMark x1="36530" y1="55673" x2="43018" y2="64297"/>
                        <a14:foregroundMark x1="43018" y1="64297" x2="31594" y2="66415"/>
                        <a14:foregroundMark x1="31594" y1="66415" x2="23131" y2="64902"/>
                        <a14:foregroundMark x1="23131" y1="64902" x2="23554" y2="57489"/>
                        <a14:foregroundMark x1="45557" y1="54766" x2="50917" y2="62481"/>
                        <a14:foregroundMark x1="50917" y1="62481" x2="51058" y2="70651"/>
                        <a14:foregroundMark x1="51058" y1="70651" x2="40339" y2="80787"/>
                        <a14:foregroundMark x1="40339" y1="80787" x2="37800" y2="81543"/>
                        <a14:foregroundMark x1="21016" y1="74887" x2="8181" y2="62481"/>
                        <a14:foregroundMark x1="8181" y1="62481" x2="3808" y2="55976"/>
                        <a14:foregroundMark x1="3808" y1="55976" x2="1693" y2="54766"/>
                        <a14:foregroundMark x1="1128" y1="45840" x2="0" y2="55219"/>
                        <a14:foregroundMark x1="0" y1="55219" x2="4372" y2="62027"/>
                        <a14:foregroundMark x1="4372" y1="62027" x2="10719" y2="61422"/>
                        <a14:foregroundMark x1="7898" y1="50076" x2="17207" y2="53404"/>
                        <a14:foregroundMark x1="17207" y1="53404" x2="9027" y2="57791"/>
                        <a14:foregroundMark x1="9027" y1="57791" x2="9027" y2="48563"/>
                        <a14:foregroundMark x1="9027" y1="48563" x2="18054" y2="51286"/>
                        <a14:foregroundMark x1="18054" y1="51286" x2="10437" y2="54766"/>
                        <a14:foregroundMark x1="10437" y1="54766" x2="28632" y2="45386"/>
                        <a14:foregroundMark x1="28632" y1="45386" x2="45134" y2="44327"/>
                        <a14:foregroundMark x1="45134" y1="44327" x2="37236" y2="52496"/>
                        <a14:foregroundMark x1="37236" y1="52496" x2="3526" y2="59455"/>
                        <a14:foregroundMark x1="3526" y1="59455" x2="12835" y2="49773"/>
                        <a14:foregroundMark x1="12835" y1="49773" x2="28209" y2="49924"/>
                        <a14:foregroundMark x1="28209" y1="49924" x2="33286" y2="55371"/>
                        <a14:foregroundMark x1="33286" y1="55371" x2="19323" y2="59002"/>
                        <a14:foregroundMark x1="19323" y1="59002" x2="11425" y2="56884"/>
                        <a14:foregroundMark x1="11425" y1="56884" x2="12835" y2="47655"/>
                        <a14:foregroundMark x1="12835" y1="47655" x2="20169" y2="42360"/>
                        <a14:foregroundMark x1="25388" y1="44932" x2="20451" y2="43419"/>
                        <a14:foregroundMark x1="51622" y1="56581" x2="54302" y2="46596"/>
                        <a14:foregroundMark x1="54302" y1="46596" x2="62341" y2="45234"/>
                        <a14:foregroundMark x1="62341" y1="45234" x2="60226" y2="53707"/>
                        <a14:foregroundMark x1="60226" y1="53707" x2="51622" y2="50681"/>
                        <a14:foregroundMark x1="51622" y1="50681" x2="63893" y2="46596"/>
                        <a14:foregroundMark x1="63893" y1="46596" x2="83498" y2="52950"/>
                        <a14:foregroundMark x1="83498" y1="52950" x2="89281" y2="57791"/>
                        <a14:foregroundMark x1="89281" y1="57791" x2="74048" y2="59909"/>
                        <a14:foregroundMark x1="74048" y1="59909" x2="58815" y2="54614"/>
                        <a14:foregroundMark x1="58815" y1="54614" x2="56559" y2="50681"/>
                        <a14:foregroundMark x1="65726" y1="22088" x2="62623" y2="11649"/>
                        <a14:foregroundMark x1="62623" y1="11649" x2="67701" y2="6051"/>
                        <a14:foregroundMark x1="67701" y1="6051" x2="90832" y2="10590"/>
                        <a14:foregroundMark x1="90832" y1="10590" x2="83921" y2="28290"/>
                        <a14:foregroundMark x1="83921" y1="28290" x2="86460" y2="44932"/>
                        <a14:foregroundMark x1="86460" y1="44932" x2="83357" y2="52799"/>
                        <a14:foregroundMark x1="83357" y1="52799" x2="76587" y2="58699"/>
                        <a14:foregroundMark x1="76587" y1="58699" x2="69252" y2="58245"/>
                        <a14:foregroundMark x1="69252" y1="58245" x2="62059" y2="45537"/>
                        <a14:foregroundMark x1="16784" y1="41906" x2="7052" y2="27837"/>
                        <a14:foregroundMark x1="7052" y1="27837" x2="10719" y2="9834"/>
                        <a14:foregroundMark x1="10719" y1="9834" x2="13540" y2="2269"/>
                        <a14:foregroundMark x1="13540" y1="2269" x2="21016" y2="756"/>
                        <a14:foregroundMark x1="21016" y1="756" x2="27786" y2="3480"/>
                        <a14:foregroundMark x1="27786" y1="3480" x2="39633" y2="4085"/>
                        <a14:foregroundMark x1="39633" y1="4085" x2="63470" y2="2421"/>
                        <a14:foregroundMark x1="63470" y1="2421" x2="93653" y2="6808"/>
                        <a14:foregroundMark x1="93653" y1="6808" x2="95346" y2="14675"/>
                        <a14:foregroundMark x1="95346" y1="14675" x2="94217" y2="16793"/>
                        <a14:foregroundMark x1="88717" y1="52345" x2="80113" y2="54614"/>
                        <a14:foregroundMark x1="80113" y1="54614" x2="74330" y2="59455"/>
                        <a14:foregroundMark x1="74330" y1="59455" x2="58251" y2="55371"/>
                        <a14:foregroundMark x1="58251" y1="55371" x2="51058" y2="56430"/>
                        <a14:foregroundMark x1="51058" y1="56430" x2="46121" y2="71407"/>
                        <a14:foregroundMark x1="46121" y1="71407" x2="40621" y2="76248"/>
                        <a14:foregroundMark x1="40621" y1="76248" x2="33286" y2="77458"/>
                        <a14:foregroundMark x1="33286" y1="77458" x2="17489" y2="71104"/>
                        <a14:foregroundMark x1="17489" y1="71104" x2="423" y2="53404"/>
                        <a14:foregroundMark x1="423" y1="53404" x2="10155" y2="19062"/>
                        <a14:foregroundMark x1="10155" y1="19062" x2="15092" y2="13313"/>
                        <a14:foregroundMark x1="15092" y1="13313" x2="35543" y2="1362"/>
                        <a14:foregroundMark x1="35543" y1="1362" x2="44006" y2="1210"/>
                        <a14:foregroundMark x1="44006" y1="1210" x2="92948" y2="8926"/>
                        <a14:foregroundMark x1="92948" y1="8926" x2="85896" y2="6203"/>
                        <a14:foregroundMark x1="85896" y1="6203" x2="93089" y2="7413"/>
                        <a14:foregroundMark x1="93089" y1="7413" x2="97179" y2="14675"/>
                        <a14:foregroundMark x1="97179" y1="14675" x2="80536" y2="42360"/>
                        <a14:foregroundMark x1="80536" y1="42360" x2="84344" y2="55068"/>
                        <a14:foregroundMark x1="37236" y1="8623" x2="43583" y2="5295"/>
                        <a14:foregroundMark x1="43583" y1="5295" x2="58674" y2="6808"/>
                        <a14:foregroundMark x1="58674" y1="6808" x2="67137" y2="6505"/>
                        <a14:foregroundMark x1="67137" y1="6505" x2="74048" y2="7716"/>
                        <a14:foregroundMark x1="74048" y1="7716" x2="79267" y2="13162"/>
                        <a14:foregroundMark x1="79267" y1="13162" x2="85896" y2="9834"/>
                        <a14:foregroundMark x1="85896" y1="9834" x2="86460" y2="9834"/>
                        <a14:foregroundMark x1="79267" y1="11044" x2="72073" y2="8018"/>
                        <a14:foregroundMark x1="72073" y1="8018" x2="64598" y2="8623"/>
                        <a14:foregroundMark x1="64598" y1="8623" x2="71650" y2="15280"/>
                        <a14:foregroundMark x1="71650" y1="15280" x2="78561" y2="18154"/>
                        <a14:foregroundMark x1="78561" y1="18154" x2="74048" y2="10741"/>
                        <a14:foregroundMark x1="74048" y1="10741" x2="71368" y2="10287"/>
                        <a14:foregroundMark x1="70945" y1="14675" x2="70804" y2="22693"/>
                        <a14:foregroundMark x1="70804" y1="22693" x2="71791" y2="18759"/>
                      </a14:backgroundRemoval>
                    </a14:imgEffect>
                  </a14:imgLayer>
                </a14:imgProps>
              </a:ext>
            </a:extLst>
          </a:blip>
          <a:stretch>
            <a:fillRect/>
          </a:stretch>
        </p:blipFill>
        <p:spPr>
          <a:xfrm>
            <a:off x="1447632" y="1278029"/>
            <a:ext cx="6604112" cy="6157007"/>
          </a:xfrm>
          <a:prstGeom prst="rect">
            <a:avLst/>
          </a:prstGeom>
        </p:spPr>
      </p:pic>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047741"/>
          </a:xfrm>
        </p:spPr>
        <p:txBody>
          <a:bodyPr>
            <a:noAutofit/>
          </a:bodyPr>
          <a:lstStyle/>
          <a:p>
            <a:pPr algn="l"/>
            <a:r>
              <a:rPr lang="en-US" sz="2800" b="1" dirty="0">
                <a:latin typeface="Calibri" panose="020F0502020204030204" pitchFamily="34" charset="0"/>
                <a:cs typeface="Calibri" panose="020F0502020204030204" pitchFamily="34" charset="0"/>
              </a:rPr>
              <a:t>We propose that predatory colleges are located more frequently in US counties that have higher minority (non-white) populations.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5">
            <a:extLst>
              <a:ext uri="{FF2B5EF4-FFF2-40B4-BE49-F238E27FC236}">
                <a16:creationId xmlns:a16="http://schemas.microsoft.com/office/drawing/2014/main" id="{1C2AA6FE-DE85-4F98-B4F0-6CFFCC598269}"/>
              </a:ext>
            </a:extLst>
          </p:cNvPr>
          <p:cNvGraphicFramePr>
            <a:graphicFrameLocks noGrp="1"/>
          </p:cNvGraphicFramePr>
          <p:nvPr/>
        </p:nvGraphicFramePr>
        <p:xfrm>
          <a:off x="8445842" y="2143943"/>
          <a:ext cx="1991269" cy="2570113"/>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1475163645"/>
                    </a:ext>
                  </a:extLst>
                </a:gridCol>
                <a:gridCol w="1782989">
                  <a:extLst>
                    <a:ext uri="{9D8B030D-6E8A-4147-A177-3AD203B41FA5}">
                      <a16:colId xmlns:a16="http://schemas.microsoft.com/office/drawing/2014/main" val="3355820626"/>
                    </a:ext>
                  </a:extLst>
                </a:gridCol>
              </a:tblGrid>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CC3300"/>
                    </a:solidFill>
                  </a:tcPr>
                </a:tc>
                <a:tc>
                  <a:txBody>
                    <a:bodyPr/>
                    <a:lstStyle/>
                    <a:p>
                      <a:r>
                        <a:rPr lang="en-US" sz="1800" dirty="0">
                          <a:latin typeface="Calibri" panose="020F0502020204030204" pitchFamily="34" charset="0"/>
                          <a:cs typeface="Calibri" panose="020F0502020204030204" pitchFamily="34" charset="0"/>
                        </a:rPr>
                        <a:t>Asian</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8767958"/>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3399"/>
                    </a:solidFill>
                  </a:tcPr>
                </a:tc>
                <a:tc>
                  <a:txBody>
                    <a:bodyPr/>
                    <a:lstStyle/>
                    <a:p>
                      <a:r>
                        <a:rPr lang="en-US" sz="1800" dirty="0">
                          <a:latin typeface="Calibri" panose="020F0502020204030204" pitchFamily="34" charset="0"/>
                          <a:cs typeface="Calibri" panose="020F0502020204030204" pitchFamily="34" charset="0"/>
                        </a:rPr>
                        <a:t>Black</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967250"/>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336699"/>
                    </a:solidFill>
                  </a:tcPr>
                </a:tc>
                <a:tc>
                  <a:txBody>
                    <a:bodyPr/>
                    <a:lstStyle/>
                    <a:p>
                      <a:r>
                        <a:rPr lang="en-US" sz="1800" dirty="0">
                          <a:latin typeface="Calibri" panose="020F0502020204030204" pitchFamily="34" charset="0"/>
                          <a:cs typeface="Calibri" panose="020F0502020204030204" pitchFamily="34" charset="0"/>
                        </a:rPr>
                        <a:t>Hispanic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872495"/>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009933"/>
                    </a:solidFill>
                  </a:tcPr>
                </a:tc>
                <a:tc>
                  <a:txBody>
                    <a:bodyPr/>
                    <a:lstStyle/>
                    <a:p>
                      <a:r>
                        <a:rPr lang="en-US" sz="1800" dirty="0">
                          <a:latin typeface="Calibri" panose="020F0502020204030204" pitchFamily="34" charset="0"/>
                          <a:cs typeface="Calibri" panose="020F0502020204030204" pitchFamily="34" charset="0"/>
                        </a:rPr>
                        <a:t>Native American </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3401993"/>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D9933"/>
                    </a:solidFill>
                  </a:tcPr>
                </a:tc>
                <a:tc>
                  <a:txBody>
                    <a:bodyPr/>
                    <a:lstStyle/>
                    <a:p>
                      <a:r>
                        <a:rPr lang="en-US" sz="1800" dirty="0">
                          <a:latin typeface="Calibri" panose="020F0502020204030204" pitchFamily="34" charset="0"/>
                          <a:cs typeface="Calibri" panose="020F0502020204030204" pitchFamily="34" charset="0"/>
                        </a:rPr>
                        <a:t>Pacific Islander</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9768906"/>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CC6633"/>
                    </a:solidFill>
                  </a:tcPr>
                </a:tc>
                <a:tc>
                  <a:txBody>
                    <a:bodyPr/>
                    <a:lstStyle/>
                    <a:p>
                      <a:r>
                        <a:rPr lang="en-US" sz="1800" dirty="0">
                          <a:latin typeface="Calibri" panose="020F0502020204030204" pitchFamily="34" charset="0"/>
                          <a:cs typeface="Calibri" panose="020F0502020204030204" pitchFamily="34" charset="0"/>
                        </a:rPr>
                        <a:t>White</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133181"/>
                  </a:ext>
                </a:extLst>
              </a:tr>
              <a:tr h="367159">
                <a:tc>
                  <a:txBody>
                    <a:bodyPr/>
                    <a:lstStyle/>
                    <a:p>
                      <a:endParaRPr lang="en-US" sz="1800" dirty="0">
                        <a:latin typeface="Calibri" panose="020F0502020204030204" pitchFamily="34" charset="0"/>
                        <a:cs typeface="Calibri" panose="020F0502020204030204" pitchFamily="34" charset="0"/>
                      </a:endParaRPr>
                    </a:p>
                  </a:txBody>
                  <a:tcPr>
                    <a:lnL>
                      <a:noFill/>
                    </a:lnL>
                    <a:lnR>
                      <a:noFill/>
                    </a:lnR>
                    <a:lnT>
                      <a:noFill/>
                    </a:lnT>
                    <a:lnB>
                      <a:noFill/>
                    </a:lnB>
                    <a:lnTlToBr w="12700" cmpd="sng">
                      <a:noFill/>
                      <a:prstDash val="solid"/>
                    </a:lnTlToBr>
                    <a:lnBlToTr w="12700" cmpd="sng">
                      <a:noFill/>
                      <a:prstDash val="solid"/>
                    </a:lnBlToTr>
                    <a:solidFill>
                      <a:srgbClr val="66CCCC"/>
                    </a:solidFill>
                  </a:tcPr>
                </a:tc>
                <a:tc>
                  <a:txBody>
                    <a:bodyPr/>
                    <a:lstStyle/>
                    <a:p>
                      <a:r>
                        <a:rPr lang="en-US" sz="1800" dirty="0">
                          <a:latin typeface="Calibri" panose="020F0502020204030204" pitchFamily="34" charset="0"/>
                          <a:cs typeface="Calibri" panose="020F0502020204030204" pitchFamily="34" charset="0"/>
                        </a:rPr>
                        <a:t>Multiethnic</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1380042"/>
                  </a:ext>
                </a:extLst>
              </a:tr>
            </a:tbl>
          </a:graphicData>
        </a:graphic>
      </p:graphicFrame>
      <p:sp>
        <p:nvSpPr>
          <p:cNvPr id="8" name="TextBox 7">
            <a:extLst>
              <a:ext uri="{FF2B5EF4-FFF2-40B4-BE49-F238E27FC236}">
                <a16:creationId xmlns:a16="http://schemas.microsoft.com/office/drawing/2014/main" id="{5EA8E9A9-7E57-4C22-A3A4-21CD7021C2FB}"/>
              </a:ext>
            </a:extLst>
          </p:cNvPr>
          <p:cNvSpPr txBox="1"/>
          <p:nvPr/>
        </p:nvSpPr>
        <p:spPr>
          <a:xfrm>
            <a:off x="838200" y="5805127"/>
            <a:ext cx="1950534"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a:t>
            </a:r>
            <a:r>
              <a:rPr lang="en-US" sz="1200" i="1" dirty="0" err="1">
                <a:latin typeface="Calibri" panose="020F0502020204030204" pitchFamily="34" charset="0"/>
                <a:cs typeface="Calibri" panose="020F0502020204030204" pitchFamily="34" charset="0"/>
              </a:rPr>
              <a:t>CensusScope</a:t>
            </a:r>
            <a:r>
              <a:rPr lang="en-US" sz="1200" i="1" dirty="0">
                <a:latin typeface="Calibri" panose="020F0502020204030204" pitchFamily="34" charset="0"/>
                <a:cs typeface="Calibri" panose="020F0502020204030204" pitchFamily="34" charset="0"/>
              </a:rPr>
              <a:t>, 2020)</a:t>
            </a:r>
          </a:p>
        </p:txBody>
      </p:sp>
      <p:sp>
        <p:nvSpPr>
          <p:cNvPr id="6" name="Date Placeholder 5">
            <a:extLst>
              <a:ext uri="{FF2B5EF4-FFF2-40B4-BE49-F238E27FC236}">
                <a16:creationId xmlns:a16="http://schemas.microsoft.com/office/drawing/2014/main" id="{49A9AD53-92BE-AC42-A206-94365C43131E}"/>
              </a:ext>
            </a:extLst>
          </p:cNvPr>
          <p:cNvSpPr>
            <a:spLocks noGrp="1"/>
          </p:cNvSpPr>
          <p:nvPr>
            <p:ph type="dt" sz="half" idx="10"/>
          </p:nvPr>
        </p:nvSpPr>
        <p:spPr/>
        <p:txBody>
          <a:bodyPr/>
          <a:lstStyle/>
          <a:p>
            <a:fld id="{A26E730D-F0F9-B342-8F95-1741CA32D2D4}" type="datetime1">
              <a:rPr lang="en-US" smtClean="0"/>
              <a:t>2/19/20</a:t>
            </a:fld>
            <a:endParaRPr lang="en-US"/>
          </a:p>
        </p:txBody>
      </p:sp>
      <p:sp>
        <p:nvSpPr>
          <p:cNvPr id="10" name="Slide Number Placeholder 9">
            <a:extLst>
              <a:ext uri="{FF2B5EF4-FFF2-40B4-BE49-F238E27FC236}">
                <a16:creationId xmlns:a16="http://schemas.microsoft.com/office/drawing/2014/main" id="{C211160A-4658-1342-BE67-276A716FD2EC}"/>
              </a:ext>
            </a:extLst>
          </p:cNvPr>
          <p:cNvSpPr>
            <a:spLocks noGrp="1"/>
          </p:cNvSpPr>
          <p:nvPr>
            <p:ph type="sldNum" sz="quarter" idx="12"/>
          </p:nvPr>
        </p:nvSpPr>
        <p:spPr/>
        <p:txBody>
          <a:bodyPr/>
          <a:lstStyle/>
          <a:p>
            <a:fld id="{84A3232F-3105-4486-9284-B648C26D6860}" type="slidenum">
              <a:rPr lang="en-US" smtClean="0"/>
              <a:t>4</a:t>
            </a:fld>
            <a:endParaRPr lang="en-US"/>
          </a:p>
        </p:txBody>
      </p:sp>
    </p:spTree>
    <p:extLst>
      <p:ext uri="{BB962C8B-B14F-4D97-AF65-F5344CB8AC3E}">
        <p14:creationId xmlns:p14="http://schemas.microsoft.com/office/powerpoint/2010/main" val="4188780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BC17-1F32-4CAE-930C-4B1111F7073F}"/>
              </a:ext>
            </a:extLst>
          </p:cNvPr>
          <p:cNvSpPr>
            <a:spLocks noGrp="1"/>
          </p:cNvSpPr>
          <p:nvPr>
            <p:ph type="ctrTitle"/>
          </p:nvPr>
        </p:nvSpPr>
        <p:spPr>
          <a:xfrm>
            <a:off x="838201" y="452582"/>
            <a:ext cx="10515600" cy="1458595"/>
          </a:xfrm>
        </p:spPr>
        <p:txBody>
          <a:bodyPr>
            <a:noAutofit/>
          </a:bodyPr>
          <a:lstStyle/>
          <a:p>
            <a:pPr algn="l"/>
            <a:r>
              <a:rPr lang="en-US" sz="2800" b="1" dirty="0">
                <a:latin typeface="Calibri" panose="020F0502020204030204" pitchFamily="34" charset="0"/>
                <a:cs typeface="Calibri" panose="020F0502020204030204" pitchFamily="34" charset="0"/>
              </a:rPr>
              <a:t>The US Education Department and US Census provide identifiable information to determine whether an educational institute partakes in predatory practices.</a:t>
            </a:r>
          </a:p>
        </p:txBody>
      </p:sp>
      <p:cxnSp>
        <p:nvCxnSpPr>
          <p:cNvPr id="5" name="Straight Connector 4">
            <a:extLst>
              <a:ext uri="{FF2B5EF4-FFF2-40B4-BE49-F238E27FC236}">
                <a16:creationId xmlns:a16="http://schemas.microsoft.com/office/drawing/2014/main" id="{C31BE4B4-DB3C-4E8D-807A-F14D862DAF52}"/>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national university">
            <a:extLst>
              <a:ext uri="{FF2B5EF4-FFF2-40B4-BE49-F238E27FC236}">
                <a16:creationId xmlns:a16="http://schemas.microsoft.com/office/drawing/2014/main" id="{CF067FE5-254C-4442-9654-03C30B238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Diagram 17">
            <a:extLst>
              <a:ext uri="{FF2B5EF4-FFF2-40B4-BE49-F238E27FC236}">
                <a16:creationId xmlns:a16="http://schemas.microsoft.com/office/drawing/2014/main" id="{94B8CEE0-CFC9-4D1F-899F-8D68EB9FBB2E}"/>
              </a:ext>
            </a:extLst>
          </p:cNvPr>
          <p:cNvGraphicFramePr/>
          <p:nvPr>
            <p:extLst>
              <p:ext uri="{D42A27DB-BD31-4B8C-83A1-F6EECF244321}">
                <p14:modId xmlns:p14="http://schemas.microsoft.com/office/powerpoint/2010/main" val="1679788282"/>
              </p:ext>
            </p:extLst>
          </p:nvPr>
        </p:nvGraphicFramePr>
        <p:xfrm>
          <a:off x="1715916" y="2079167"/>
          <a:ext cx="8760168" cy="38628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Date Placeholder 2">
            <a:extLst>
              <a:ext uri="{FF2B5EF4-FFF2-40B4-BE49-F238E27FC236}">
                <a16:creationId xmlns:a16="http://schemas.microsoft.com/office/drawing/2014/main" id="{CBFCC62E-2C99-A14D-80E6-FD0FC8FDD411}"/>
              </a:ext>
            </a:extLst>
          </p:cNvPr>
          <p:cNvSpPr>
            <a:spLocks noGrp="1"/>
          </p:cNvSpPr>
          <p:nvPr>
            <p:ph type="dt" sz="half" idx="10"/>
          </p:nvPr>
        </p:nvSpPr>
        <p:spPr/>
        <p:txBody>
          <a:bodyPr/>
          <a:lstStyle/>
          <a:p>
            <a:fld id="{F8182E5A-37DE-F94B-86C9-16035BB24F3B}" type="datetime1">
              <a:rPr lang="en-US" smtClean="0"/>
              <a:t>2/19/20</a:t>
            </a:fld>
            <a:endParaRPr lang="en-US"/>
          </a:p>
        </p:txBody>
      </p:sp>
      <p:sp>
        <p:nvSpPr>
          <p:cNvPr id="4" name="Slide Number Placeholder 3">
            <a:extLst>
              <a:ext uri="{FF2B5EF4-FFF2-40B4-BE49-F238E27FC236}">
                <a16:creationId xmlns:a16="http://schemas.microsoft.com/office/drawing/2014/main" id="{36DAB3C1-0CCF-EF4E-BD30-5D9506E85B28}"/>
              </a:ext>
            </a:extLst>
          </p:cNvPr>
          <p:cNvSpPr>
            <a:spLocks noGrp="1"/>
          </p:cNvSpPr>
          <p:nvPr>
            <p:ph type="sldNum" sz="quarter" idx="12"/>
          </p:nvPr>
        </p:nvSpPr>
        <p:spPr/>
        <p:txBody>
          <a:bodyPr/>
          <a:lstStyle/>
          <a:p>
            <a:fld id="{84A3232F-3105-4486-9284-B648C26D6860}" type="slidenum">
              <a:rPr lang="en-US" smtClean="0"/>
              <a:t>5</a:t>
            </a:fld>
            <a:endParaRPr lang="en-US"/>
          </a:p>
        </p:txBody>
      </p:sp>
    </p:spTree>
    <p:extLst>
      <p:ext uri="{BB962C8B-B14F-4D97-AF65-F5344CB8AC3E}">
        <p14:creationId xmlns:p14="http://schemas.microsoft.com/office/powerpoint/2010/main" val="381458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58F7E84-33F0-4091-A369-1CC9646947FE}"/>
              </a:ext>
            </a:extLst>
          </p:cNvPr>
          <p:cNvPicPr>
            <a:picLocks noGrp="1" noChangeAspect="1"/>
          </p:cNvPicPr>
          <p:nvPr>
            <p:ph idx="1"/>
          </p:nvPr>
        </p:nvPicPr>
        <p:blipFill>
          <a:blip r:embed="rId3"/>
          <a:stretch>
            <a:fillRect/>
          </a:stretch>
        </p:blipFill>
        <p:spPr>
          <a:xfrm>
            <a:off x="1382152" y="1525267"/>
            <a:ext cx="9337431" cy="4555366"/>
          </a:xfrm>
          <a:prstGeom prst="rect">
            <a:avLst/>
          </a:prstGeom>
          <a:ln>
            <a:noFill/>
          </a:ln>
          <a:effectLst>
            <a:softEdge rad="112500"/>
          </a:effectLst>
        </p:spPr>
      </p:pic>
      <p:sp>
        <p:nvSpPr>
          <p:cNvPr id="2" name="Title 1">
            <a:extLst>
              <a:ext uri="{FF2B5EF4-FFF2-40B4-BE49-F238E27FC236}">
                <a16:creationId xmlns:a16="http://schemas.microsoft.com/office/drawing/2014/main" id="{4AC21EA9-0379-4F03-AA57-5921CD745F8F}"/>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National student loan cohort rates show a decreasing trend.</a:t>
            </a:r>
          </a:p>
        </p:txBody>
      </p:sp>
      <p:sp>
        <p:nvSpPr>
          <p:cNvPr id="3" name="Date Placeholder 2">
            <a:extLst>
              <a:ext uri="{FF2B5EF4-FFF2-40B4-BE49-F238E27FC236}">
                <a16:creationId xmlns:a16="http://schemas.microsoft.com/office/drawing/2014/main" id="{F5131B61-3A1C-614C-882B-D001C380D359}"/>
              </a:ext>
            </a:extLst>
          </p:cNvPr>
          <p:cNvSpPr>
            <a:spLocks noGrp="1"/>
          </p:cNvSpPr>
          <p:nvPr>
            <p:ph type="dt" sz="half" idx="10"/>
          </p:nvPr>
        </p:nvSpPr>
        <p:spPr/>
        <p:txBody>
          <a:bodyPr/>
          <a:lstStyle/>
          <a:p>
            <a:fld id="{3B60BE5A-B692-2B45-A011-A30FFE5B56A1}" type="datetime1">
              <a:rPr lang="en-US" smtClean="0"/>
              <a:t>2/19/20</a:t>
            </a:fld>
            <a:endParaRPr lang="en-US"/>
          </a:p>
        </p:txBody>
      </p:sp>
      <p:sp>
        <p:nvSpPr>
          <p:cNvPr id="4" name="Slide Number Placeholder 3">
            <a:extLst>
              <a:ext uri="{FF2B5EF4-FFF2-40B4-BE49-F238E27FC236}">
                <a16:creationId xmlns:a16="http://schemas.microsoft.com/office/drawing/2014/main" id="{18674D9A-DDA2-FA43-A8D8-2E8B486627C0}"/>
              </a:ext>
            </a:extLst>
          </p:cNvPr>
          <p:cNvSpPr>
            <a:spLocks noGrp="1"/>
          </p:cNvSpPr>
          <p:nvPr>
            <p:ph type="sldNum" sz="quarter" idx="12"/>
          </p:nvPr>
        </p:nvSpPr>
        <p:spPr/>
        <p:txBody>
          <a:bodyPr/>
          <a:lstStyle/>
          <a:p>
            <a:fld id="{84A3232F-3105-4486-9284-B648C26D6860}" type="slidenum">
              <a:rPr lang="en-US" smtClean="0"/>
              <a:t>6</a:t>
            </a:fld>
            <a:endParaRPr lang="en-US"/>
          </a:p>
        </p:txBody>
      </p:sp>
      <p:cxnSp>
        <p:nvCxnSpPr>
          <p:cNvPr id="6" name="Straight Connector 5">
            <a:extLst>
              <a:ext uri="{FF2B5EF4-FFF2-40B4-BE49-F238E27FC236}">
                <a16:creationId xmlns:a16="http://schemas.microsoft.com/office/drawing/2014/main" id="{90DFE673-4601-F44F-A556-1CDE3523D76C}"/>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542A097B-0237-2644-B398-EAD055CB93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75D960-D5A9-4FAB-9964-E2F304FA40AC}"/>
              </a:ext>
            </a:extLst>
          </p:cNvPr>
          <p:cNvSpPr txBox="1"/>
          <p:nvPr/>
        </p:nvSpPr>
        <p:spPr>
          <a:xfrm>
            <a:off x="851638" y="5648446"/>
            <a:ext cx="2997167"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2020) </a:t>
            </a:r>
          </a:p>
        </p:txBody>
      </p:sp>
    </p:spTree>
    <p:extLst>
      <p:ext uri="{BB962C8B-B14F-4D97-AF65-F5344CB8AC3E}">
        <p14:creationId xmlns:p14="http://schemas.microsoft.com/office/powerpoint/2010/main" val="3049635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AA804725-28CC-478A-84A8-2E09AFDE21C4}"/>
              </a:ext>
            </a:extLst>
          </p:cNvPr>
          <p:cNvGraphicFramePr>
            <a:graphicFrameLocks/>
          </p:cNvGraphicFramePr>
          <p:nvPr>
            <p:extLst>
              <p:ext uri="{D42A27DB-BD31-4B8C-83A1-F6EECF244321}">
                <p14:modId xmlns:p14="http://schemas.microsoft.com/office/powerpoint/2010/main" val="3355933013"/>
              </p:ext>
            </p:extLst>
          </p:nvPr>
        </p:nvGraphicFramePr>
        <p:xfrm>
          <a:off x="2133600" y="1935480"/>
          <a:ext cx="7772400" cy="414528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3014AB3C-7355-384E-A1C3-CFAC67415725}"/>
              </a:ext>
            </a:extLst>
          </p:cNvPr>
          <p:cNvSpPr>
            <a:spLocks noGrp="1"/>
          </p:cNvSpPr>
          <p:nvPr>
            <p:ph type="dt" sz="half" idx="10"/>
          </p:nvPr>
        </p:nvSpPr>
        <p:spPr/>
        <p:txBody>
          <a:bodyPr/>
          <a:lstStyle/>
          <a:p>
            <a:fld id="{346D8DBC-411C-1C45-91A9-3F1C461AB899}" type="datetime1">
              <a:rPr lang="en-US" smtClean="0"/>
              <a:t>2/19/20</a:t>
            </a:fld>
            <a:endParaRPr lang="en-US"/>
          </a:p>
        </p:txBody>
      </p:sp>
      <p:sp>
        <p:nvSpPr>
          <p:cNvPr id="4" name="Slide Number Placeholder 3">
            <a:extLst>
              <a:ext uri="{FF2B5EF4-FFF2-40B4-BE49-F238E27FC236}">
                <a16:creationId xmlns:a16="http://schemas.microsoft.com/office/drawing/2014/main" id="{B04C366E-484E-824B-8C39-6E26D1C754E8}"/>
              </a:ext>
            </a:extLst>
          </p:cNvPr>
          <p:cNvSpPr>
            <a:spLocks noGrp="1"/>
          </p:cNvSpPr>
          <p:nvPr>
            <p:ph type="sldNum" sz="quarter" idx="12"/>
          </p:nvPr>
        </p:nvSpPr>
        <p:spPr/>
        <p:txBody>
          <a:bodyPr/>
          <a:lstStyle/>
          <a:p>
            <a:fld id="{84A3232F-3105-4486-9284-B648C26D6860}" type="slidenum">
              <a:rPr lang="en-US" smtClean="0"/>
              <a:t>7</a:t>
            </a:fld>
            <a:endParaRPr lang="en-US"/>
          </a:p>
        </p:txBody>
      </p:sp>
      <p:cxnSp>
        <p:nvCxnSpPr>
          <p:cNvPr id="6" name="Straight Connector 5">
            <a:extLst>
              <a:ext uri="{FF2B5EF4-FFF2-40B4-BE49-F238E27FC236}">
                <a16:creationId xmlns:a16="http://schemas.microsoft.com/office/drawing/2014/main" id="{BB914A8C-4933-D347-8D7F-4406D1449C19}"/>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CC64B1BC-E567-0F45-886E-297201F05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D0FE7A28-420E-4ED6-89A3-ADFA6583684A}"/>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We know that on average, proprietary schools have the highest default rate.</a:t>
            </a:r>
          </a:p>
        </p:txBody>
      </p:sp>
      <p:sp>
        <p:nvSpPr>
          <p:cNvPr id="11" name="TextBox 10">
            <a:extLst>
              <a:ext uri="{FF2B5EF4-FFF2-40B4-BE49-F238E27FC236}">
                <a16:creationId xmlns:a16="http://schemas.microsoft.com/office/drawing/2014/main" id="{CF3B811A-FC07-462F-8EF7-CA2749B4E789}"/>
              </a:ext>
            </a:extLst>
          </p:cNvPr>
          <p:cNvSpPr txBox="1"/>
          <p:nvPr/>
        </p:nvSpPr>
        <p:spPr>
          <a:xfrm>
            <a:off x="851638" y="5648446"/>
            <a:ext cx="2997167"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2020) </a:t>
            </a:r>
          </a:p>
        </p:txBody>
      </p:sp>
    </p:spTree>
    <p:extLst>
      <p:ext uri="{BB962C8B-B14F-4D97-AF65-F5344CB8AC3E}">
        <p14:creationId xmlns:p14="http://schemas.microsoft.com/office/powerpoint/2010/main" val="363589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5FF0-4713-473C-98AC-0E8D4857DF83}"/>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Major problem with CDR is as result of large number of students who took student loan never completed their schooling.</a:t>
            </a:r>
          </a:p>
        </p:txBody>
      </p:sp>
      <p:graphicFrame>
        <p:nvGraphicFramePr>
          <p:cNvPr id="10" name="Chart 9">
            <a:extLst>
              <a:ext uri="{FF2B5EF4-FFF2-40B4-BE49-F238E27FC236}">
                <a16:creationId xmlns:a16="http://schemas.microsoft.com/office/drawing/2014/main" id="{2D8E044F-9EC1-4AC5-A251-9E9E946B90E8}"/>
              </a:ext>
            </a:extLst>
          </p:cNvPr>
          <p:cNvGraphicFramePr>
            <a:graphicFrameLocks/>
          </p:cNvGraphicFramePr>
          <p:nvPr>
            <p:extLst>
              <p:ext uri="{D42A27DB-BD31-4B8C-83A1-F6EECF244321}">
                <p14:modId xmlns:p14="http://schemas.microsoft.com/office/powerpoint/2010/main" val="1327311955"/>
              </p:ext>
            </p:extLst>
          </p:nvPr>
        </p:nvGraphicFramePr>
        <p:xfrm>
          <a:off x="1368378" y="1529999"/>
          <a:ext cx="9627282" cy="4396235"/>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7F98E62-AF8A-4649-AC77-41667BDF0CB8}"/>
              </a:ext>
            </a:extLst>
          </p:cNvPr>
          <p:cNvSpPr>
            <a:spLocks noGrp="1"/>
          </p:cNvSpPr>
          <p:nvPr>
            <p:ph type="dt" sz="half" idx="10"/>
          </p:nvPr>
        </p:nvSpPr>
        <p:spPr/>
        <p:txBody>
          <a:bodyPr/>
          <a:lstStyle/>
          <a:p>
            <a:fld id="{5DD3F09E-FB2A-1549-A598-3E7F094777C9}" type="datetime1">
              <a:rPr lang="en-US" smtClean="0"/>
              <a:t>2/19/20</a:t>
            </a:fld>
            <a:endParaRPr lang="en-US"/>
          </a:p>
        </p:txBody>
      </p:sp>
      <p:sp>
        <p:nvSpPr>
          <p:cNvPr id="4" name="Slide Number Placeholder 3">
            <a:extLst>
              <a:ext uri="{FF2B5EF4-FFF2-40B4-BE49-F238E27FC236}">
                <a16:creationId xmlns:a16="http://schemas.microsoft.com/office/drawing/2014/main" id="{B8ED5CA4-FFAE-4242-A65E-918E17D9370C}"/>
              </a:ext>
            </a:extLst>
          </p:cNvPr>
          <p:cNvSpPr>
            <a:spLocks noGrp="1"/>
          </p:cNvSpPr>
          <p:nvPr>
            <p:ph type="sldNum" sz="quarter" idx="12"/>
          </p:nvPr>
        </p:nvSpPr>
        <p:spPr/>
        <p:txBody>
          <a:bodyPr/>
          <a:lstStyle/>
          <a:p>
            <a:fld id="{84A3232F-3105-4486-9284-B648C26D6860}" type="slidenum">
              <a:rPr lang="en-US" smtClean="0"/>
              <a:t>8</a:t>
            </a:fld>
            <a:endParaRPr lang="en-US"/>
          </a:p>
        </p:txBody>
      </p:sp>
      <p:cxnSp>
        <p:nvCxnSpPr>
          <p:cNvPr id="6" name="Straight Connector 5">
            <a:extLst>
              <a:ext uri="{FF2B5EF4-FFF2-40B4-BE49-F238E27FC236}">
                <a16:creationId xmlns:a16="http://schemas.microsoft.com/office/drawing/2014/main" id="{0DB6DA0B-A4A8-9145-B957-616704D57217}"/>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Image result for national university">
            <a:extLst>
              <a:ext uri="{FF2B5EF4-FFF2-40B4-BE49-F238E27FC236}">
                <a16:creationId xmlns:a16="http://schemas.microsoft.com/office/drawing/2014/main" id="{1EA304D4-D1A1-864D-8AAA-8F8A422DB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91E3FE-5D5E-47CA-A075-388BC5EF0F5B}"/>
              </a:ext>
            </a:extLst>
          </p:cNvPr>
          <p:cNvSpPr txBox="1"/>
          <p:nvPr/>
        </p:nvSpPr>
        <p:spPr>
          <a:xfrm>
            <a:off x="851638" y="5648446"/>
            <a:ext cx="2997167"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2020) </a:t>
            </a:r>
          </a:p>
        </p:txBody>
      </p:sp>
    </p:spTree>
    <p:extLst>
      <p:ext uri="{BB962C8B-B14F-4D97-AF65-F5344CB8AC3E}">
        <p14:creationId xmlns:p14="http://schemas.microsoft.com/office/powerpoint/2010/main" val="105903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D94F9-B195-4435-BC36-E828248A4626}"/>
              </a:ext>
            </a:extLst>
          </p:cNvPr>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Overall, Black-Americans has a higher cohort default rate than their White counterparts in a study from FY 2009 to FY 2016.</a:t>
            </a:r>
          </a:p>
        </p:txBody>
      </p:sp>
      <p:graphicFrame>
        <p:nvGraphicFramePr>
          <p:cNvPr id="6" name="Chart 5">
            <a:extLst>
              <a:ext uri="{FF2B5EF4-FFF2-40B4-BE49-F238E27FC236}">
                <a16:creationId xmlns:a16="http://schemas.microsoft.com/office/drawing/2014/main" id="{DE0F9DAC-ACBE-42C8-91D2-8E1FE6D1D7B7}"/>
              </a:ext>
            </a:extLst>
          </p:cNvPr>
          <p:cNvGraphicFramePr>
            <a:graphicFrameLocks/>
          </p:cNvGraphicFramePr>
          <p:nvPr>
            <p:extLst>
              <p:ext uri="{D42A27DB-BD31-4B8C-83A1-F6EECF244321}">
                <p14:modId xmlns:p14="http://schemas.microsoft.com/office/powerpoint/2010/main" val="2743828735"/>
              </p:ext>
            </p:extLst>
          </p:nvPr>
        </p:nvGraphicFramePr>
        <p:xfrm>
          <a:off x="1947498" y="1721260"/>
          <a:ext cx="8206740" cy="3902392"/>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F4F362D2-9401-0448-8A1A-5F6D1885BD3B}"/>
              </a:ext>
            </a:extLst>
          </p:cNvPr>
          <p:cNvSpPr>
            <a:spLocks noGrp="1"/>
          </p:cNvSpPr>
          <p:nvPr>
            <p:ph type="dt" sz="half" idx="10"/>
          </p:nvPr>
        </p:nvSpPr>
        <p:spPr/>
        <p:txBody>
          <a:bodyPr/>
          <a:lstStyle/>
          <a:p>
            <a:fld id="{0EF6C22F-80BF-7B49-88FB-01EC616CFB4B}" type="datetime1">
              <a:rPr lang="en-US" smtClean="0"/>
              <a:t>2/19/20</a:t>
            </a:fld>
            <a:endParaRPr lang="en-US"/>
          </a:p>
        </p:txBody>
      </p:sp>
      <p:sp>
        <p:nvSpPr>
          <p:cNvPr id="4" name="Slide Number Placeholder 3">
            <a:extLst>
              <a:ext uri="{FF2B5EF4-FFF2-40B4-BE49-F238E27FC236}">
                <a16:creationId xmlns:a16="http://schemas.microsoft.com/office/drawing/2014/main" id="{C7F6DCB5-165D-E743-A7AB-E3A980201626}"/>
              </a:ext>
            </a:extLst>
          </p:cNvPr>
          <p:cNvSpPr>
            <a:spLocks noGrp="1"/>
          </p:cNvSpPr>
          <p:nvPr>
            <p:ph type="sldNum" sz="quarter" idx="12"/>
          </p:nvPr>
        </p:nvSpPr>
        <p:spPr/>
        <p:txBody>
          <a:bodyPr/>
          <a:lstStyle/>
          <a:p>
            <a:fld id="{84A3232F-3105-4486-9284-B648C26D6860}" type="slidenum">
              <a:rPr lang="en-US" smtClean="0"/>
              <a:t>9</a:t>
            </a:fld>
            <a:endParaRPr lang="en-US"/>
          </a:p>
        </p:txBody>
      </p:sp>
      <p:cxnSp>
        <p:nvCxnSpPr>
          <p:cNvPr id="7" name="Straight Connector 6">
            <a:extLst>
              <a:ext uri="{FF2B5EF4-FFF2-40B4-BE49-F238E27FC236}">
                <a16:creationId xmlns:a16="http://schemas.microsoft.com/office/drawing/2014/main" id="{3FCE6FEF-321D-604F-8669-A60B402F4A67}"/>
              </a:ext>
            </a:extLst>
          </p:cNvPr>
          <p:cNvCxnSpPr>
            <a:cxnSpLocks/>
          </p:cNvCxnSpPr>
          <p:nvPr/>
        </p:nvCxnSpPr>
        <p:spPr>
          <a:xfrm flipH="1">
            <a:off x="838201" y="6140897"/>
            <a:ext cx="10515599" cy="0"/>
          </a:xfrm>
          <a:prstGeom prst="line">
            <a:avLst/>
          </a:prstGeom>
          <a:ln w="76200" cmpd="dbl">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Image result for national university">
            <a:extLst>
              <a:ext uri="{FF2B5EF4-FFF2-40B4-BE49-F238E27FC236}">
                <a16:creationId xmlns:a16="http://schemas.microsoft.com/office/drawing/2014/main" id="{A0C7F05D-5C0E-084F-B8B9-53A33370D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917" y="6188359"/>
            <a:ext cx="1013902" cy="5331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F47A09-A7D9-4C2A-8BC3-EC7B3A3849B7}"/>
              </a:ext>
            </a:extLst>
          </p:cNvPr>
          <p:cNvSpPr txBox="1"/>
          <p:nvPr/>
        </p:nvSpPr>
        <p:spPr>
          <a:xfrm>
            <a:off x="851638" y="5648446"/>
            <a:ext cx="2997167" cy="276999"/>
          </a:xfrm>
          <a:prstGeom prst="rect">
            <a:avLst/>
          </a:prstGeom>
          <a:noFill/>
        </p:spPr>
        <p:txBody>
          <a:bodyPr wrap="none" rtlCol="0">
            <a:spAutoFit/>
          </a:bodyPr>
          <a:lstStyle/>
          <a:p>
            <a:r>
              <a:rPr lang="en-US" sz="1200" i="1" dirty="0">
                <a:latin typeface="Calibri" panose="020F0502020204030204" pitchFamily="34" charset="0"/>
                <a:cs typeface="Calibri" panose="020F0502020204030204" pitchFamily="34" charset="0"/>
              </a:rPr>
              <a:t>Source: (U.S Department of Education, 2020) </a:t>
            </a:r>
          </a:p>
        </p:txBody>
      </p:sp>
    </p:spTree>
    <p:extLst>
      <p:ext uri="{BB962C8B-B14F-4D97-AF65-F5344CB8AC3E}">
        <p14:creationId xmlns:p14="http://schemas.microsoft.com/office/powerpoint/2010/main" val="1463777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1287</Words>
  <Application>Microsoft Macintosh PowerPoint</Application>
  <PresentationFormat>Widescreen</PresentationFormat>
  <Paragraphs>150</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Cyr W04 Demi</vt:lpstr>
      <vt:lpstr>Calibri</vt:lpstr>
      <vt:lpstr>Calibri Light</vt:lpstr>
      <vt:lpstr>Office Theme</vt:lpstr>
      <vt:lpstr>Analysis of Cohort Default Rates (CDR) in Post-Secondary Education in the United States.</vt:lpstr>
      <vt:lpstr>The CDR is the percentage of US graduate students who default on their student loans.</vt:lpstr>
      <vt:lpstr>The CDR is the criteria that determine whether an educational institute partakes in fraudulent actives. </vt:lpstr>
      <vt:lpstr>We propose that predatory colleges are located more frequently in US counties that have higher minority (non-white) populations.</vt:lpstr>
      <vt:lpstr>The US Education Department and US Census provide identifiable information to determine whether an educational institute partakes in predatory practices.</vt:lpstr>
      <vt:lpstr>National student loan cohort rates show a decreasing trend.</vt:lpstr>
      <vt:lpstr>We know that on average, proprietary schools have the highest default rate.</vt:lpstr>
      <vt:lpstr>Major problem with CDR is as result of large number of students who took student loan never completed their schooling.</vt:lpstr>
      <vt:lpstr>Overall, Black-Americans has a higher cohort default rate than their White counterparts in a study from FY 2009 to FY 2016.</vt:lpstr>
      <vt:lpstr>Colleges and Universities that partner with student connections experienced a decrease in their CDR.</vt:lpstr>
      <vt:lpstr>Using a Difference of Means Test (t-test), we can conclude that Proprietary Colleges have significantly higher default rates.</vt:lpstr>
      <vt:lpstr>Association Rules can determine whether a proprietary institution is likely to exist in an area with a high minority population.</vt:lpstr>
      <vt:lpstr>Logistic Regression allows us to see the impact of School Type on default rate.</vt:lpstr>
      <vt:lpstr>We can use feature engineering to create an at-risk threshold based on default percentage.</vt:lpstr>
      <vt:lpstr>We aim to predict if a school is going to be subject to sanctions by using a Random Forest Classifier.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Solutions &amp; Conclusion</dc:title>
  <dc:creator>Dillon Orr</dc:creator>
  <cp:lastModifiedBy>Dillon Orr</cp:lastModifiedBy>
  <cp:revision>82</cp:revision>
  <dcterms:created xsi:type="dcterms:W3CDTF">2020-02-17T04:19:57Z</dcterms:created>
  <dcterms:modified xsi:type="dcterms:W3CDTF">2020-02-19T23:24:44Z</dcterms:modified>
</cp:coreProperties>
</file>