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8" r:id="rId3"/>
    <p:sldMasterId id="2147483703" r:id="rId4"/>
  </p:sldMasterIdLst>
  <p:notesMasterIdLst>
    <p:notesMasterId r:id="rId143"/>
  </p:notesMasterIdLst>
  <p:sldIdLst>
    <p:sldId id="273" r:id="rId5"/>
    <p:sldId id="288" r:id="rId6"/>
    <p:sldId id="289" r:id="rId7"/>
    <p:sldId id="319" r:id="rId8"/>
    <p:sldId id="320" r:id="rId9"/>
    <p:sldId id="336" r:id="rId10"/>
    <p:sldId id="337" r:id="rId11"/>
    <p:sldId id="338" r:id="rId12"/>
    <p:sldId id="339" r:id="rId13"/>
    <p:sldId id="362" r:id="rId14"/>
    <p:sldId id="363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47" r:id="rId23"/>
    <p:sldId id="348" r:id="rId24"/>
    <p:sldId id="349" r:id="rId25"/>
    <p:sldId id="350" r:id="rId26"/>
    <p:sldId id="351" r:id="rId27"/>
    <p:sldId id="352" r:id="rId28"/>
    <p:sldId id="353" r:id="rId29"/>
    <p:sldId id="354" r:id="rId30"/>
    <p:sldId id="355" r:id="rId31"/>
    <p:sldId id="356" r:id="rId32"/>
    <p:sldId id="357" r:id="rId33"/>
    <p:sldId id="358" r:id="rId34"/>
    <p:sldId id="359" r:id="rId35"/>
    <p:sldId id="360" r:id="rId36"/>
    <p:sldId id="361" r:id="rId37"/>
    <p:sldId id="364" r:id="rId38"/>
    <p:sldId id="365" r:id="rId39"/>
    <p:sldId id="321" r:id="rId40"/>
    <p:sldId id="366" r:id="rId41"/>
    <p:sldId id="367" r:id="rId42"/>
    <p:sldId id="322" r:id="rId43"/>
    <p:sldId id="368" r:id="rId44"/>
    <p:sldId id="369" r:id="rId45"/>
    <p:sldId id="323" r:id="rId46"/>
    <p:sldId id="370" r:id="rId47"/>
    <p:sldId id="371" r:id="rId48"/>
    <p:sldId id="372" r:id="rId49"/>
    <p:sldId id="436" r:id="rId50"/>
    <p:sldId id="437" r:id="rId51"/>
    <p:sldId id="438" r:id="rId52"/>
    <p:sldId id="373" r:id="rId53"/>
    <p:sldId id="374" r:id="rId54"/>
    <p:sldId id="375" r:id="rId55"/>
    <p:sldId id="376" r:id="rId56"/>
    <p:sldId id="377" r:id="rId57"/>
    <p:sldId id="378" r:id="rId58"/>
    <p:sldId id="379" r:id="rId59"/>
    <p:sldId id="324" r:id="rId60"/>
    <p:sldId id="325" r:id="rId61"/>
    <p:sldId id="326" r:id="rId62"/>
    <p:sldId id="380" r:id="rId63"/>
    <p:sldId id="381" r:id="rId64"/>
    <p:sldId id="382" r:id="rId65"/>
    <p:sldId id="383" r:id="rId66"/>
    <p:sldId id="384" r:id="rId67"/>
    <p:sldId id="385" r:id="rId68"/>
    <p:sldId id="386" r:id="rId69"/>
    <p:sldId id="387" r:id="rId70"/>
    <p:sldId id="388" r:id="rId71"/>
    <p:sldId id="327" r:id="rId72"/>
    <p:sldId id="389" r:id="rId73"/>
    <p:sldId id="390" r:id="rId74"/>
    <p:sldId id="391" r:id="rId75"/>
    <p:sldId id="392" r:id="rId76"/>
    <p:sldId id="393" r:id="rId77"/>
    <p:sldId id="328" r:id="rId78"/>
    <p:sldId id="394" r:id="rId79"/>
    <p:sldId id="329" r:id="rId80"/>
    <p:sldId id="330" r:id="rId81"/>
    <p:sldId id="441" r:id="rId82"/>
    <p:sldId id="442" r:id="rId83"/>
    <p:sldId id="443" r:id="rId84"/>
    <p:sldId id="444" r:id="rId85"/>
    <p:sldId id="445" r:id="rId86"/>
    <p:sldId id="446" r:id="rId87"/>
    <p:sldId id="447" r:id="rId88"/>
    <p:sldId id="331" r:id="rId89"/>
    <p:sldId id="395" r:id="rId90"/>
    <p:sldId id="396" r:id="rId91"/>
    <p:sldId id="397" r:id="rId92"/>
    <p:sldId id="417" r:id="rId93"/>
    <p:sldId id="398" r:id="rId94"/>
    <p:sldId id="399" r:id="rId95"/>
    <p:sldId id="400" r:id="rId96"/>
    <p:sldId id="401" r:id="rId97"/>
    <p:sldId id="402" r:id="rId98"/>
    <p:sldId id="413" r:id="rId99"/>
    <p:sldId id="448" r:id="rId100"/>
    <p:sldId id="449" r:id="rId101"/>
    <p:sldId id="416" r:id="rId102"/>
    <p:sldId id="403" r:id="rId103"/>
    <p:sldId id="404" r:id="rId104"/>
    <p:sldId id="405" r:id="rId105"/>
    <p:sldId id="406" r:id="rId106"/>
    <p:sldId id="407" r:id="rId107"/>
    <p:sldId id="423" r:id="rId108"/>
    <p:sldId id="408" r:id="rId109"/>
    <p:sldId id="409" r:id="rId110"/>
    <p:sldId id="410" r:id="rId111"/>
    <p:sldId id="411" r:id="rId112"/>
    <p:sldId id="412" r:id="rId113"/>
    <p:sldId id="291" r:id="rId114"/>
    <p:sldId id="293" r:id="rId115"/>
    <p:sldId id="294" r:id="rId116"/>
    <p:sldId id="295" r:id="rId117"/>
    <p:sldId id="296" r:id="rId118"/>
    <p:sldId id="297" r:id="rId119"/>
    <p:sldId id="315" r:id="rId120"/>
    <p:sldId id="316" r:id="rId121"/>
    <p:sldId id="317" r:id="rId122"/>
    <p:sldId id="318" r:id="rId123"/>
    <p:sldId id="424" r:id="rId124"/>
    <p:sldId id="425" r:id="rId125"/>
    <p:sldId id="426" r:id="rId126"/>
    <p:sldId id="427" r:id="rId127"/>
    <p:sldId id="428" r:id="rId128"/>
    <p:sldId id="429" r:id="rId129"/>
    <p:sldId id="430" r:id="rId130"/>
    <p:sldId id="431" r:id="rId131"/>
    <p:sldId id="432" r:id="rId132"/>
    <p:sldId id="433" r:id="rId133"/>
    <p:sldId id="434" r:id="rId134"/>
    <p:sldId id="435" r:id="rId135"/>
    <p:sldId id="422" r:id="rId136"/>
    <p:sldId id="439" r:id="rId137"/>
    <p:sldId id="440" r:id="rId138"/>
    <p:sldId id="418" r:id="rId139"/>
    <p:sldId id="419" r:id="rId140"/>
    <p:sldId id="420" r:id="rId141"/>
    <p:sldId id="421" r:id="rId14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7B5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 showGuides="1">
      <p:cViewPr varScale="1">
        <p:scale>
          <a:sx n="90" d="100"/>
          <a:sy n="90" d="100"/>
        </p:scale>
        <p:origin x="208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120" Type="http://schemas.openxmlformats.org/officeDocument/2006/relationships/slide" Target="slides/slide116.xml"/><Relationship Id="rId121" Type="http://schemas.openxmlformats.org/officeDocument/2006/relationships/slide" Target="slides/slide117.xml"/><Relationship Id="rId122" Type="http://schemas.openxmlformats.org/officeDocument/2006/relationships/slide" Target="slides/slide118.xml"/><Relationship Id="rId123" Type="http://schemas.openxmlformats.org/officeDocument/2006/relationships/slide" Target="slides/slide119.xml"/><Relationship Id="rId124" Type="http://schemas.openxmlformats.org/officeDocument/2006/relationships/slide" Target="slides/slide120.xml"/><Relationship Id="rId125" Type="http://schemas.openxmlformats.org/officeDocument/2006/relationships/slide" Target="slides/slide121.xml"/><Relationship Id="rId126" Type="http://schemas.openxmlformats.org/officeDocument/2006/relationships/slide" Target="slides/slide122.xml"/><Relationship Id="rId127" Type="http://schemas.openxmlformats.org/officeDocument/2006/relationships/slide" Target="slides/slide123.xml"/><Relationship Id="rId128" Type="http://schemas.openxmlformats.org/officeDocument/2006/relationships/slide" Target="slides/slide124.xml"/><Relationship Id="rId129" Type="http://schemas.openxmlformats.org/officeDocument/2006/relationships/slide" Target="slides/slide12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90" Type="http://schemas.openxmlformats.org/officeDocument/2006/relationships/slide" Target="slides/slide86.xml"/><Relationship Id="rId91" Type="http://schemas.openxmlformats.org/officeDocument/2006/relationships/slide" Target="slides/slide87.xml"/><Relationship Id="rId92" Type="http://schemas.openxmlformats.org/officeDocument/2006/relationships/slide" Target="slides/slide88.xml"/><Relationship Id="rId93" Type="http://schemas.openxmlformats.org/officeDocument/2006/relationships/slide" Target="slides/slide89.xml"/><Relationship Id="rId94" Type="http://schemas.openxmlformats.org/officeDocument/2006/relationships/slide" Target="slides/slide90.xml"/><Relationship Id="rId95" Type="http://schemas.openxmlformats.org/officeDocument/2006/relationships/slide" Target="slides/slide91.xml"/><Relationship Id="rId96" Type="http://schemas.openxmlformats.org/officeDocument/2006/relationships/slide" Target="slides/slide92.xml"/><Relationship Id="rId101" Type="http://schemas.openxmlformats.org/officeDocument/2006/relationships/slide" Target="slides/slide97.xml"/><Relationship Id="rId102" Type="http://schemas.openxmlformats.org/officeDocument/2006/relationships/slide" Target="slides/slide98.xml"/><Relationship Id="rId103" Type="http://schemas.openxmlformats.org/officeDocument/2006/relationships/slide" Target="slides/slide99.xml"/><Relationship Id="rId104" Type="http://schemas.openxmlformats.org/officeDocument/2006/relationships/slide" Target="slides/slide100.xml"/><Relationship Id="rId105" Type="http://schemas.openxmlformats.org/officeDocument/2006/relationships/slide" Target="slides/slide101.xml"/><Relationship Id="rId106" Type="http://schemas.openxmlformats.org/officeDocument/2006/relationships/slide" Target="slides/slide102.xml"/><Relationship Id="rId107" Type="http://schemas.openxmlformats.org/officeDocument/2006/relationships/slide" Target="slides/slide103.xml"/><Relationship Id="rId108" Type="http://schemas.openxmlformats.org/officeDocument/2006/relationships/slide" Target="slides/slide104.xml"/><Relationship Id="rId109" Type="http://schemas.openxmlformats.org/officeDocument/2006/relationships/slide" Target="slides/slide105.xml"/><Relationship Id="rId97" Type="http://schemas.openxmlformats.org/officeDocument/2006/relationships/slide" Target="slides/slide93.xml"/><Relationship Id="rId98" Type="http://schemas.openxmlformats.org/officeDocument/2006/relationships/slide" Target="slides/slide94.xml"/><Relationship Id="rId99" Type="http://schemas.openxmlformats.org/officeDocument/2006/relationships/slide" Target="slides/slide95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100" Type="http://schemas.openxmlformats.org/officeDocument/2006/relationships/slide" Target="slides/slide96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70" Type="http://schemas.openxmlformats.org/officeDocument/2006/relationships/slide" Target="slides/slide66.xml"/><Relationship Id="rId71" Type="http://schemas.openxmlformats.org/officeDocument/2006/relationships/slide" Target="slides/slide67.xml"/><Relationship Id="rId72" Type="http://schemas.openxmlformats.org/officeDocument/2006/relationships/slide" Target="slides/slide68.xml"/><Relationship Id="rId73" Type="http://schemas.openxmlformats.org/officeDocument/2006/relationships/slide" Target="slides/slide69.xml"/><Relationship Id="rId74" Type="http://schemas.openxmlformats.org/officeDocument/2006/relationships/slide" Target="slides/slide70.xml"/><Relationship Id="rId75" Type="http://schemas.openxmlformats.org/officeDocument/2006/relationships/slide" Target="slides/slide71.xml"/><Relationship Id="rId76" Type="http://schemas.openxmlformats.org/officeDocument/2006/relationships/slide" Target="slides/slide72.xml"/><Relationship Id="rId77" Type="http://schemas.openxmlformats.org/officeDocument/2006/relationships/slide" Target="slides/slide73.xml"/><Relationship Id="rId78" Type="http://schemas.openxmlformats.org/officeDocument/2006/relationships/slide" Target="slides/slide74.xml"/><Relationship Id="rId79" Type="http://schemas.openxmlformats.org/officeDocument/2006/relationships/slide" Target="slides/slide75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30" Type="http://schemas.openxmlformats.org/officeDocument/2006/relationships/slide" Target="slides/slide126.xml"/><Relationship Id="rId131" Type="http://schemas.openxmlformats.org/officeDocument/2006/relationships/slide" Target="slides/slide127.xml"/><Relationship Id="rId132" Type="http://schemas.openxmlformats.org/officeDocument/2006/relationships/slide" Target="slides/slide128.xml"/><Relationship Id="rId133" Type="http://schemas.openxmlformats.org/officeDocument/2006/relationships/slide" Target="slides/slide129.xml"/><Relationship Id="rId134" Type="http://schemas.openxmlformats.org/officeDocument/2006/relationships/slide" Target="slides/slide130.xml"/><Relationship Id="rId135" Type="http://schemas.openxmlformats.org/officeDocument/2006/relationships/slide" Target="slides/slide131.xml"/><Relationship Id="rId136" Type="http://schemas.openxmlformats.org/officeDocument/2006/relationships/slide" Target="slides/slide132.xml"/><Relationship Id="rId137" Type="http://schemas.openxmlformats.org/officeDocument/2006/relationships/slide" Target="slides/slide133.xml"/><Relationship Id="rId138" Type="http://schemas.openxmlformats.org/officeDocument/2006/relationships/slide" Target="slides/slide134.xml"/><Relationship Id="rId139" Type="http://schemas.openxmlformats.org/officeDocument/2006/relationships/slide" Target="slides/slide13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110" Type="http://schemas.openxmlformats.org/officeDocument/2006/relationships/slide" Target="slides/slide106.xml"/><Relationship Id="rId111" Type="http://schemas.openxmlformats.org/officeDocument/2006/relationships/slide" Target="slides/slide107.xml"/><Relationship Id="rId112" Type="http://schemas.openxmlformats.org/officeDocument/2006/relationships/slide" Target="slides/slide108.xml"/><Relationship Id="rId113" Type="http://schemas.openxmlformats.org/officeDocument/2006/relationships/slide" Target="slides/slide109.xml"/><Relationship Id="rId114" Type="http://schemas.openxmlformats.org/officeDocument/2006/relationships/slide" Target="slides/slide110.xml"/><Relationship Id="rId115" Type="http://schemas.openxmlformats.org/officeDocument/2006/relationships/slide" Target="slides/slide111.xml"/><Relationship Id="rId116" Type="http://schemas.openxmlformats.org/officeDocument/2006/relationships/slide" Target="slides/slide112.xml"/><Relationship Id="rId117" Type="http://schemas.openxmlformats.org/officeDocument/2006/relationships/slide" Target="slides/slide113.xml"/><Relationship Id="rId118" Type="http://schemas.openxmlformats.org/officeDocument/2006/relationships/slide" Target="slides/slide114.xml"/><Relationship Id="rId119" Type="http://schemas.openxmlformats.org/officeDocument/2006/relationships/slide" Target="slides/slide11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80" Type="http://schemas.openxmlformats.org/officeDocument/2006/relationships/slide" Target="slides/slide76.xml"/><Relationship Id="rId81" Type="http://schemas.openxmlformats.org/officeDocument/2006/relationships/slide" Target="slides/slide77.xml"/><Relationship Id="rId82" Type="http://schemas.openxmlformats.org/officeDocument/2006/relationships/slide" Target="slides/slide78.xml"/><Relationship Id="rId83" Type="http://schemas.openxmlformats.org/officeDocument/2006/relationships/slide" Target="slides/slide79.xml"/><Relationship Id="rId84" Type="http://schemas.openxmlformats.org/officeDocument/2006/relationships/slide" Target="slides/slide80.xml"/><Relationship Id="rId85" Type="http://schemas.openxmlformats.org/officeDocument/2006/relationships/slide" Target="slides/slide81.xml"/><Relationship Id="rId86" Type="http://schemas.openxmlformats.org/officeDocument/2006/relationships/slide" Target="slides/slide82.xml"/><Relationship Id="rId87" Type="http://schemas.openxmlformats.org/officeDocument/2006/relationships/slide" Target="slides/slide83.xml"/><Relationship Id="rId88" Type="http://schemas.openxmlformats.org/officeDocument/2006/relationships/slide" Target="slides/slide84.xml"/><Relationship Id="rId89" Type="http://schemas.openxmlformats.org/officeDocument/2006/relationships/slide" Target="slides/slide85.xml"/><Relationship Id="rId140" Type="http://schemas.openxmlformats.org/officeDocument/2006/relationships/slide" Target="slides/slide136.xml"/><Relationship Id="rId141" Type="http://schemas.openxmlformats.org/officeDocument/2006/relationships/slide" Target="slides/slide137.xml"/><Relationship Id="rId142" Type="http://schemas.openxmlformats.org/officeDocument/2006/relationships/slide" Target="slides/slide138.xml"/><Relationship Id="rId143" Type="http://schemas.openxmlformats.org/officeDocument/2006/relationships/notesMaster" Target="notesMasters/notesMaster1.xml"/><Relationship Id="rId144" Type="http://schemas.openxmlformats.org/officeDocument/2006/relationships/presProps" Target="presProps.xml"/><Relationship Id="rId145" Type="http://schemas.openxmlformats.org/officeDocument/2006/relationships/viewProps" Target="viewProps.xml"/><Relationship Id="rId146" Type="http://schemas.openxmlformats.org/officeDocument/2006/relationships/theme" Target="theme/theme1.xml"/><Relationship Id="rId14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F0C82-F3B8-4267-8C06-03622B666B12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4097C8-3345-424E-AB1B-D6B1EC359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059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4FEAA58-6FE1-41FE-AA24-DE017D4662E8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88404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8A692A-4AC9-4F6A-9DDF-80C4B21857D8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817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8A692A-4AC9-4F6A-9DDF-80C4B21857D8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40117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8A692A-4AC9-4F6A-9DDF-80C4B21857D8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1131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8A692A-4AC9-4F6A-9DDF-80C4B21857D8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65020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8A692A-4AC9-4F6A-9DDF-80C4B21857D8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01483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8A692A-4AC9-4F6A-9DDF-80C4B21857D8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71364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8A692A-4AC9-4F6A-9DDF-80C4B21857D8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72418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8A692A-4AC9-4F6A-9DDF-80C4B21857D8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62396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8A692A-4AC9-4F6A-9DDF-80C4B21857D8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27831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68A692A-4AC9-4F6A-9DDF-80C4B21857D8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878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anose="020B0604020202020204" pitchFamily="34" charset="0"/>
            </a:endParaRPr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4F02D4-E142-438D-B537-F569A4EC505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75840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68A692A-4AC9-4F6A-9DDF-80C4B21857D8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6189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532CF-2328-4BA0-83DA-DC1A6CD9BA76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6177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532CF-2328-4BA0-83DA-DC1A6CD9BA76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5683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532CF-2328-4BA0-83DA-DC1A6CD9BA76}" type="slidenum">
              <a:rPr lang="zh-CN" altLang="en-US" smtClean="0"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128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532CF-2328-4BA0-83DA-DC1A6CD9BA76}" type="slidenum">
              <a:rPr lang="zh-CN" altLang="en-US" smtClean="0"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3175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5532CF-2328-4BA0-83DA-DC1A6CD9BA76}" type="slidenum">
              <a:rPr lang="zh-CN" altLang="en-US" smtClean="0"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9623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latin typeface="Times New Roman" panose="02020603050405020304" pitchFamily="18" charset="0"/>
              </a:rPr>
              <a:t>a</a:t>
            </a:r>
            <a:r>
              <a:rPr lang="zh-CN" altLang="en-US" smtClean="0">
                <a:latin typeface="Times New Roman" panose="02020603050405020304" pitchFamily="18" charset="0"/>
              </a:rPr>
              <a:t>是论域中的任意一个个体，就是说</a:t>
            </a:r>
            <a:r>
              <a:rPr lang="en-US" altLang="zh-CN" smtClean="0">
                <a:latin typeface="Times New Roman" panose="02020603050405020304" pitchFamily="18" charset="0"/>
              </a:rPr>
              <a:t>a</a:t>
            </a:r>
            <a:r>
              <a:rPr lang="zh-CN" altLang="en-US" smtClean="0">
                <a:latin typeface="Times New Roman" panose="02020603050405020304" pitchFamily="18" charset="0"/>
              </a:rPr>
              <a:t>的选择跟前提无关，这点用“</a:t>
            </a:r>
            <a:r>
              <a:rPr lang="en-US" altLang="zh-CN" smtClean="0">
                <a:latin typeface="Times New Roman" panose="02020603050405020304" pitchFamily="18" charset="0"/>
              </a:rPr>
              <a:t>a</a:t>
            </a:r>
            <a:r>
              <a:rPr lang="zh-CN" altLang="en-US" smtClean="0">
                <a:latin typeface="Times New Roman" panose="02020603050405020304" pitchFamily="18" charset="0"/>
              </a:rPr>
              <a:t>不在</a:t>
            </a:r>
            <a:r>
              <a:rPr lang="zh-CN" altLang="en-US" sz="12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zh-CN" altLang="en-US" smtClean="0">
                <a:latin typeface="Times New Roman" panose="02020603050405020304" pitchFamily="18" charset="0"/>
              </a:rPr>
              <a:t>中出现”</a:t>
            </a:r>
            <a:endParaRPr lang="en-US" altLang="zh-CN" smtClean="0">
              <a:latin typeface="Times New Roman" panose="02020603050405020304" pitchFamily="18" charset="0"/>
            </a:endParaRPr>
          </a:p>
          <a:p>
            <a:endParaRPr lang="en-US" altLang="zh-CN" smtClean="0">
              <a:latin typeface="Arial" charset="0"/>
            </a:endParaRPr>
          </a:p>
          <a:p>
            <a:r>
              <a:rPr lang="zh-CN" altLang="en-US" smtClean="0">
                <a:latin typeface="Arial" charset="0"/>
              </a:rPr>
              <a:t>举例：</a:t>
            </a:r>
            <a:r>
              <a:rPr lang="en-US" altLang="zh-CN" baseline="0" smtClean="0">
                <a:latin typeface="Cambria Math" panose="02040503050406030204" pitchFamily="18" charset="0"/>
                <a:ea typeface="Cambria Math" panose="02040503050406030204" pitchFamily="18" charset="0"/>
              </a:rPr>
              <a:t>R(x)</a:t>
            </a:r>
            <a:r>
              <a:rPr lang="en-US" altLang="zh-CN" baseline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</a:t>
            </a:r>
            <a:r>
              <a:rPr lang="en-US" altLang="zh-CN" smtClean="0">
                <a:latin typeface="Arial" charset="0"/>
              </a:rPr>
              <a:t>L(x,0) </a:t>
            </a:r>
            <a:r>
              <a:rPr lang="en-US" altLang="zh-CN" smtClean="0">
                <a:latin typeface="Cambria Math" panose="02040503050406030204" pitchFamily="18" charset="0"/>
                <a:ea typeface="Cambria Math" panose="02040503050406030204" pitchFamily="18" charset="0"/>
              </a:rPr>
              <a:t>⊢ A(x)</a:t>
            </a:r>
            <a:r>
              <a:rPr lang="en-US" altLang="zh-CN" baseline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baseline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</a:t>
            </a:r>
            <a:r>
              <a:rPr lang="en-US" altLang="zh-CN" baseline="0" smtClean="0">
                <a:latin typeface="Cambria Math" panose="02040503050406030204" pitchFamily="18" charset="0"/>
                <a:ea typeface="Cambria Math" panose="02040503050406030204" pitchFamily="18" charset="0"/>
              </a:rPr>
              <a:t>R(x)</a:t>
            </a:r>
            <a:r>
              <a:rPr lang="en-US" altLang="zh-CN" baseline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</a:t>
            </a:r>
            <a:r>
              <a:rPr lang="en-US" altLang="zh-CN" smtClean="0">
                <a:latin typeface="Arial" charset="0"/>
              </a:rPr>
              <a:t>L(x,0) </a:t>
            </a:r>
            <a:r>
              <a:rPr lang="en-US" altLang="zh-CN" smtClean="0">
                <a:latin typeface="Cambria Math" panose="02040503050406030204" pitchFamily="18" charset="0"/>
                <a:ea typeface="Cambria Math" panose="02040503050406030204" pitchFamily="18" charset="0"/>
              </a:rPr>
              <a:t>⊢ </a:t>
            </a:r>
            <a:r>
              <a:rPr lang="zh-CN" altLang="en-US" sz="12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12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mtClean="0">
                <a:latin typeface="Cambria Math" panose="02040503050406030204" pitchFamily="18" charset="0"/>
                <a:ea typeface="Cambria Math" panose="02040503050406030204" pitchFamily="18" charset="0"/>
              </a:rPr>
              <a:t>A(x)</a:t>
            </a:r>
            <a:r>
              <a:rPr lang="en-US" altLang="zh-CN" baseline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r>
              <a:rPr lang="en-US" altLang="zh-CN" baseline="0" smtClean="0">
                <a:latin typeface="Cambria Math" panose="02040503050406030204" pitchFamily="18" charset="0"/>
                <a:ea typeface="Cambria Math" panose="02040503050406030204" pitchFamily="18" charset="0"/>
              </a:rPr>
              <a:t>R(x): x</a:t>
            </a:r>
            <a:r>
              <a:rPr lang="en-US" altLang="zh-CN" baseline="0" smtClean="0">
                <a:latin typeface="Lucida Sans Unicode" panose="020B0602030504020204" pitchFamily="34" charset="0"/>
                <a:ea typeface="Cambria Math" panose="02040503050406030204" pitchFamily="18" charset="0"/>
                <a:cs typeface="Lucida Sans Unicode" panose="020B0602030504020204" pitchFamily="34" charset="0"/>
              </a:rPr>
              <a:t>∈R</a:t>
            </a:r>
            <a:endParaRPr lang="en-US" altLang="zh-CN" baseline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baseline="0" smtClean="0">
                <a:latin typeface="Cambria Math" panose="02040503050406030204" pitchFamily="18" charset="0"/>
                <a:ea typeface="Cambria Math" panose="02040503050406030204" pitchFamily="18" charset="0"/>
              </a:rPr>
              <a:t>L(x,y): x&gt;y</a:t>
            </a:r>
          </a:p>
          <a:p>
            <a:r>
              <a:rPr lang="en-US" altLang="zh-CN" baseline="0" smtClean="0">
                <a:latin typeface="Cambria Math" panose="02040503050406030204" pitchFamily="18" charset="0"/>
                <a:ea typeface="Cambria Math" panose="02040503050406030204" pitchFamily="18" charset="0"/>
              </a:rPr>
              <a:t>A(x): |x|=x</a:t>
            </a:r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E235D1-582C-45B9-AF30-CBFF61050149}" type="slidenum">
              <a:rPr lang="en-US" altLang="zh-CN" smtClean="0"/>
              <a:pPr>
                <a:defRPr/>
              </a:pPr>
              <a:t>96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5401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4FEAA58-6FE1-41FE-AA24-DE017D4662E8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1071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教材上的关系定义是用“卡氏积</a:t>
            </a:r>
            <a:r>
              <a:rPr lang="en-US" altLang="zh-CN" dirty="0" smtClean="0"/>
              <a:t>A</a:t>
            </a:r>
            <a:r>
              <a:rPr lang="en-US" altLang="zh-CN" dirty="0" smtClean="0">
                <a:sym typeface="Symbol" panose="05050102010706020507" pitchFamily="18" charset="2"/>
              </a:rPr>
              <a:t>B</a:t>
            </a:r>
            <a:r>
              <a:rPr lang="zh-CN" altLang="en-US" dirty="0" smtClean="0">
                <a:sym typeface="Symbol" panose="05050102010706020507" pitchFamily="18" charset="2"/>
              </a:rPr>
              <a:t>的任意子集</a:t>
            </a:r>
            <a:r>
              <a:rPr lang="en-US" altLang="zh-CN" dirty="0" smtClean="0">
                <a:sym typeface="Symbol" panose="05050102010706020507" pitchFamily="18" charset="2"/>
              </a:rPr>
              <a:t>R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68A692A-4AC9-4F6A-9DDF-80C4B21857D8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2800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8A692A-4AC9-4F6A-9DDF-80C4B21857D8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9852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96C86DE-37FD-4ED1-8AB7-62F3C14DE0E4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5972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480A02-E704-4465-9E68-9B4B76BE675A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58982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841916-775A-4020-8181-1E4F5BC596EB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893567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8A692A-4AC9-4F6A-9DDF-80C4B21857D8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1086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46F5-D30A-4438-A387-7CCAE4D17CD4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0A69D-EAEC-4AEE-8847-50ECC5ADE8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855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46F5-D30A-4438-A387-7CCAE4D17CD4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0A69D-EAEC-4AEE-8847-50ECC5ADE8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553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46F5-D30A-4438-A387-7CCAE4D17CD4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0A69D-EAEC-4AEE-8847-50ECC5ADE8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997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A4ACC7-18D3-45E6-A641-A216486D34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4687695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3C2870-8515-4E93-91E3-AADC8E0256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6359320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6EE49A-9654-45D0-85DF-74E82B1351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5957639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14EF33-F6C5-4A58-B61A-6A9FF512BF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001906"/>
      </p:ext>
    </p:extLst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B6523F-E242-45F6-AD1F-16AA1B4049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0743822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69201-55D3-4496-ACAE-B80FA4936B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2214188"/>
      </p:ext>
    </p:extLst>
  </p:cSld>
  <p:clrMapOvr>
    <a:masterClrMapping/>
  </p:clrMapOvr>
  <p:transition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B2D29-5A55-442B-B77B-659AFB0941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2719527"/>
      </p:ext>
    </p:extLst>
  </p:cSld>
  <p:clrMapOvr>
    <a:masterClrMapping/>
  </p:clrMapOvr>
  <p:transition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EF8DB1-3900-421E-9D13-8091F3B545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2237609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46F5-D30A-4438-A387-7CCAE4D17CD4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0A69D-EAEC-4AEE-8847-50ECC5ADE8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2279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50288-1248-4F08-A72C-40DDCA5686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483659"/>
      </p:ext>
    </p:extLst>
  </p:cSld>
  <p:clrMapOvr>
    <a:masterClrMapping/>
  </p:clrMapOvr>
  <p:transition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D8FF9-6B17-4A36-A254-C86EC5FD3F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4460666"/>
      </p:ext>
    </p:extLst>
  </p:cSld>
  <p:clrMapOvr>
    <a:masterClrMapping/>
  </p:clrMapOvr>
  <p:transition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60350"/>
            <a:ext cx="2057400" cy="58658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19800" cy="58658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39459-3CD4-4BEF-BFF6-48B7E9085A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4748855"/>
      </p:ext>
    </p:extLst>
  </p:cSld>
  <p:clrMapOvr>
    <a:masterClrMapping/>
  </p:clrMapOvr>
  <p:transition spd="slow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613" y="260350"/>
            <a:ext cx="6121400" cy="4175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50DF62-38F6-4965-8F61-B1B23F5D20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8899158"/>
      </p:ext>
    </p:extLst>
  </p:cSld>
  <p:clrMapOvr>
    <a:masterClrMapping/>
  </p:clrMapOvr>
  <p:transition spd="slow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613" y="260350"/>
            <a:ext cx="6121400" cy="4175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58D921-C7C9-4A87-BF27-34F3F9F6EC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3441640"/>
      </p:ext>
    </p:extLst>
  </p:cSld>
  <p:clrMapOvr>
    <a:masterClrMapping/>
  </p:clrMapOvr>
  <p:transition spd="slow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264D6-061A-4102-9780-0BC59806D4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0436410"/>
      </p:ext>
    </p:extLst>
  </p:cSld>
  <p:clrMapOvr>
    <a:masterClrMapping/>
  </p:clrMapOvr>
  <p:transition spd="slow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C02CC2-B18E-4C24-9954-C5654EFE1A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9432599"/>
      </p:ext>
    </p:extLst>
  </p:cSld>
  <p:clrMapOvr>
    <a:masterClrMapping/>
  </p:clrMapOvr>
  <p:transition spd="slow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6687F6-1DF3-4E8E-B4CC-52ED58D1BC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5327999"/>
      </p:ext>
    </p:extLst>
  </p:cSld>
  <p:clrMapOvr>
    <a:masterClrMapping/>
  </p:clrMapOvr>
  <p:transition spd="slow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24AD1A-6B7C-4003-9A22-E8ABA570C3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8242745"/>
      </p:ext>
    </p:extLst>
  </p:cSld>
  <p:clrMapOvr>
    <a:masterClrMapping/>
  </p:clrMapOvr>
  <p:transition spd="slow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59ABE9-13BE-4E1D-A57C-84869699B4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3141401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46F5-D30A-4438-A387-7CCAE4D17CD4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0A69D-EAEC-4AEE-8847-50ECC5ADE8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7594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BB6976-DA26-4567-98F6-183DF0CE2E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0934562"/>
      </p:ext>
    </p:extLst>
  </p:cSld>
  <p:clrMapOvr>
    <a:masterClrMapping/>
  </p:clrMapOvr>
  <p:transition spd="slow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6C19C6-3BC3-4F9E-BBD6-1B775AC254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9884963"/>
      </p:ext>
    </p:extLst>
  </p:cSld>
  <p:clrMapOvr>
    <a:masterClrMapping/>
  </p:clrMapOvr>
  <p:transition spd="slow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ABD3A7-27A2-4CAF-898D-51D4711BB6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4958628"/>
      </p:ext>
    </p:extLst>
  </p:cSld>
  <p:clrMapOvr>
    <a:masterClrMapping/>
  </p:clrMapOvr>
  <p:transition spd="slow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91D98B-DDEF-4E63-9D2B-72371E75C2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8171873"/>
      </p:ext>
    </p:extLst>
  </p:cSld>
  <p:clrMapOvr>
    <a:masterClrMapping/>
  </p:clrMapOvr>
  <p:transition spd="slow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19322-0A79-4265-8278-FA58E9EA33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9854355"/>
      </p:ext>
    </p:extLst>
  </p:cSld>
  <p:clrMapOvr>
    <a:masterClrMapping/>
  </p:clrMapOvr>
  <p:transition spd="slow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60350"/>
            <a:ext cx="2057400" cy="58658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19800" cy="58658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ADDC2-AC89-478F-A9BA-FB010E6C9B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7674950"/>
      </p:ext>
    </p:extLst>
  </p:cSld>
  <p:clrMapOvr>
    <a:masterClrMapping/>
  </p:clrMapOvr>
  <p:transition spd="slow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613" y="260350"/>
            <a:ext cx="6121400" cy="4175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47205-9C46-4CA6-A3E8-6713D09623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5872005"/>
      </p:ext>
    </p:extLst>
  </p:cSld>
  <p:clrMapOvr>
    <a:masterClrMapping/>
  </p:clrMapOvr>
  <p:transition spd="slow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613" y="260350"/>
            <a:ext cx="6121400" cy="4175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2416F2-A613-4116-8810-4D4DC98AB5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1784218"/>
      </p:ext>
    </p:extLst>
  </p:cSld>
  <p:clrMapOvr>
    <a:masterClrMapping/>
  </p:clrMapOvr>
  <p:transition spd="slow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328" y="618123"/>
            <a:ext cx="779438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566" y="2018297"/>
            <a:ext cx="7772400" cy="19852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2566" y="4147887"/>
            <a:ext cx="7772400" cy="19852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                    </a:t>
            </a:r>
            <a:r>
              <a:rPr lang="zh-CN" altLang="en-US"/>
              <a:t>计算机学院</a:t>
            </a:r>
          </a:p>
        </p:txBody>
      </p:sp>
    </p:spTree>
    <p:extLst>
      <p:ext uri="{BB962C8B-B14F-4D97-AF65-F5344CB8AC3E}">
        <p14:creationId xmlns:p14="http://schemas.microsoft.com/office/powerpoint/2010/main" val="2900441840"/>
      </p:ext>
    </p:extLst>
  </p:cSld>
  <p:clrMapOvr>
    <a:masterClrMapping/>
  </p:clrMapOvr>
  <p:transition>
    <p:wedg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A4ACC7-18D3-45E6-A641-A216486D34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9062293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46F5-D30A-4438-A387-7CCAE4D17CD4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0A69D-EAEC-4AEE-8847-50ECC5ADE8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90106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3C2870-8515-4E93-91E3-AADC8E0256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2969925"/>
      </p:ext>
    </p:extLst>
  </p:cSld>
  <p:clrMapOvr>
    <a:masterClrMapping/>
  </p:clrMapOvr>
  <p:transition spd="slow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6EE49A-9654-45D0-85DF-74E82B1351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3715549"/>
      </p:ext>
    </p:extLst>
  </p:cSld>
  <p:clrMapOvr>
    <a:masterClrMapping/>
  </p:clrMapOvr>
  <p:transition spd="slow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14EF33-F6C5-4A58-B61A-6A9FF512BF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757695"/>
      </p:ext>
    </p:extLst>
  </p:cSld>
  <p:clrMapOvr>
    <a:masterClrMapping/>
  </p:clrMapOvr>
  <p:transition spd="slow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B6523F-E242-45F6-AD1F-16AA1B4049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2992656"/>
      </p:ext>
    </p:extLst>
  </p:cSld>
  <p:clrMapOvr>
    <a:masterClrMapping/>
  </p:clrMapOvr>
  <p:transition spd="slow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69201-55D3-4496-ACAE-B80FA4936B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3199757"/>
      </p:ext>
    </p:extLst>
  </p:cSld>
  <p:clrMapOvr>
    <a:masterClrMapping/>
  </p:clrMapOvr>
  <p:transition spd="slow"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B2D29-5A55-442B-B77B-659AFB0941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6994042"/>
      </p:ext>
    </p:extLst>
  </p:cSld>
  <p:clrMapOvr>
    <a:masterClrMapping/>
  </p:clrMapOvr>
  <p:transition spd="slow"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EF8DB1-3900-421E-9D13-8091F3B545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3040521"/>
      </p:ext>
    </p:extLst>
  </p:cSld>
  <p:clrMapOvr>
    <a:masterClrMapping/>
  </p:clrMapOvr>
  <p:transition spd="slow"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50288-1248-4F08-A72C-40DDCA5686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5874565"/>
      </p:ext>
    </p:extLst>
  </p:cSld>
  <p:clrMapOvr>
    <a:masterClrMapping/>
  </p:clrMapOvr>
  <p:transition spd="slow"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D8FF9-6B17-4A36-A254-C86EC5FD3F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0752944"/>
      </p:ext>
    </p:extLst>
  </p:cSld>
  <p:clrMapOvr>
    <a:masterClrMapping/>
  </p:clrMapOvr>
  <p:transition spd="slow"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60350"/>
            <a:ext cx="2057400" cy="58658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19800" cy="58658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39459-3CD4-4BEF-BFF6-48B7E9085A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4205971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46F5-D30A-4438-A387-7CCAE4D17CD4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0A69D-EAEC-4AEE-8847-50ECC5ADE8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64474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613" y="260350"/>
            <a:ext cx="6121400" cy="4175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50DF62-38F6-4965-8F61-B1B23F5D20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6304402"/>
      </p:ext>
    </p:extLst>
  </p:cSld>
  <p:clrMapOvr>
    <a:masterClrMapping/>
  </p:clrMapOvr>
  <p:transition spd="slow"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613" y="260350"/>
            <a:ext cx="6121400" cy="4175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58D921-C7C9-4A87-BF27-34F3F9F6EC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0800164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46F5-D30A-4438-A387-7CCAE4D17CD4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0A69D-EAEC-4AEE-8847-50ECC5ADE8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125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46F5-D30A-4438-A387-7CCAE4D17CD4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0A69D-EAEC-4AEE-8847-50ECC5ADE8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330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46F5-D30A-4438-A387-7CCAE4D17CD4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0A69D-EAEC-4AEE-8847-50ECC5ADE8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976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46F5-D30A-4438-A387-7CCAE4D17CD4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0A69D-EAEC-4AEE-8847-50ECC5ADE8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14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theme" Target="../theme/theme2.xml"/><Relationship Id="rId15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38.xml"/><Relationship Id="rId15" Type="http://schemas.openxmlformats.org/officeDocument/2006/relationships/theme" Target="../theme/theme3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1.xml"/><Relationship Id="rId14" Type="http://schemas.openxmlformats.org/officeDocument/2006/relationships/theme" Target="../theme/theme4.xml"/><Relationship Id="rId15" Type="http://schemas.openxmlformats.org/officeDocument/2006/relationships/image" Target="../media/image1.jpeg"/><Relationship Id="rId1" Type="http://schemas.openxmlformats.org/officeDocument/2006/relationships/slideLayout" Target="../slideLayouts/slideLayout39.xml"/><Relationship Id="rId2" Type="http://schemas.openxmlformats.org/officeDocument/2006/relationships/slideLayout" Target="../slideLayouts/slideLayout40.xml"/><Relationship Id="rId3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6.xml"/><Relationship Id="rId9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546F5-D30A-4438-A387-7CCAE4D17CD4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0A69D-EAEC-4AEE-8847-50ECC5ADE8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986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363843CD-E943-43AC-890C-48C7B27362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1034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slow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华文中宋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华文中宋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华文中宋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华文中宋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华文中宋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华文中宋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华文中宋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华文中宋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E459BB1C-149A-48C5-A0C4-B16DAC19DD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7460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</p:sldLayoutIdLst>
  <p:transition spd="slow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华文中宋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华文中宋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华文中宋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华文中宋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华文中宋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华文中宋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华文中宋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华文中宋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363843CD-E943-43AC-890C-48C7B27362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5734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</p:sldLayoutIdLst>
  <p:transition spd="slow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华文中宋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华文中宋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华文中宋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华文中宋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华文中宋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华文中宋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华文中宋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华文中宋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24.png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audio" Target="../media/audio1.wav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audio" Target="../media/audio1.wav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audio" Target="../media/audio1.wav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4" Type="http://schemas.openxmlformats.org/officeDocument/2006/relationships/image" Target="../media/image100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0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16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16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17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3.png"/><Relationship Id="rId3" Type="http://schemas.openxmlformats.org/officeDocument/2006/relationships/image" Target="../media/image60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110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121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3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3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17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18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image" Target="../media/image19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image" Target="../media/image20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image" Target="../media/image111.png"/><Relationship Id="rId3" Type="http://schemas.openxmlformats.org/officeDocument/2006/relationships/image" Target="../media/image12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1.png"/><Relationship Id="rId5" Type="http://schemas.openxmlformats.org/officeDocument/2006/relationships/oleObject" Target="../embeddings/oleObject2.bin"/><Relationship Id="rId6" Type="http://schemas.openxmlformats.org/officeDocument/2006/relationships/image" Target="../media/image22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0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91.png"/><Relationship Id="rId3" Type="http://schemas.openxmlformats.org/officeDocument/2006/relationships/image" Target="../media/image18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20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101.png"/><Relationship Id="rId3" Type="http://schemas.openxmlformats.org/officeDocument/2006/relationships/image" Target="../media/image18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23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audio" Target="../media/audio1.wav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24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2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6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25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25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Text Box 3"/>
          <p:cNvSpPr txBox="1">
            <a:spLocks noChangeArrowheads="1"/>
          </p:cNvSpPr>
          <p:nvPr/>
        </p:nvSpPr>
        <p:spPr bwMode="auto">
          <a:xfrm>
            <a:off x="353158" y="1494693"/>
            <a:ext cx="8305800" cy="46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26" tIns="45213" rIns="90426" bIns="45213">
            <a:spAutoFit/>
          </a:bodyPr>
          <a:lstStyle>
            <a:lvl1pPr defTabSz="979488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79488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79488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79488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79488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79488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79488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79488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79488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794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E5E5E5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5E240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133"/>
          <p:cNvSpPr>
            <a:spLocks noChangeArrowheads="1"/>
          </p:cNvSpPr>
          <p:nvPr/>
        </p:nvSpPr>
        <p:spPr bwMode="auto">
          <a:xfrm>
            <a:off x="517396" y="703852"/>
            <a:ext cx="3988135" cy="5901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6699"/>
              </a:buClr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954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主要内容</a:t>
            </a:r>
            <a:endParaRPr kumimoji="0" lang="en-US" altLang="zh-CN" sz="2954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6699"/>
              </a:buClr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585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集合</a:t>
            </a:r>
            <a:endParaRPr kumimoji="0" lang="en-US" altLang="zh-CN" sz="2585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just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6699"/>
              </a:buClr>
              <a:buSzTx/>
              <a:buFont typeface="Wingdings" pitchFamily="2" charset="2"/>
              <a:buChar char="p"/>
              <a:tabLst/>
              <a:defRPr/>
            </a:pPr>
            <a:r>
              <a:rPr kumimoji="0" lang="en-US" altLang="zh-CN" sz="2215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215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-1 </a:t>
            </a:r>
            <a:r>
              <a:rPr kumimoji="0" lang="zh-CN" altLang="en-US" sz="2215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集合</a:t>
            </a:r>
            <a:r>
              <a:rPr kumimoji="0" lang="zh-CN" altLang="en-US" sz="2215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的基本概念</a:t>
            </a:r>
            <a:endParaRPr kumimoji="0" lang="en-US" altLang="zh-CN" sz="2215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just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6699"/>
              </a:buClr>
              <a:buSzTx/>
              <a:buFont typeface="Wingdings" pitchFamily="2" charset="2"/>
              <a:buChar char="p"/>
              <a:tabLst/>
              <a:defRPr/>
            </a:pPr>
            <a:r>
              <a:rPr kumimoji="0" lang="en-US" altLang="zh-CN" sz="2215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1-2 </a:t>
            </a:r>
            <a:r>
              <a:rPr kumimoji="0" lang="zh-CN" altLang="en-US" sz="2215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集合的简单运算</a:t>
            </a:r>
            <a:endParaRPr kumimoji="0" lang="en-US" altLang="zh-CN" sz="2215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just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6699"/>
              </a:buClr>
              <a:buSzTx/>
              <a:buFont typeface="Wingdings" pitchFamily="2" charset="2"/>
              <a:buChar char="p"/>
              <a:tabLst/>
              <a:defRPr/>
            </a:pPr>
            <a:r>
              <a:rPr kumimoji="0" lang="en-US" altLang="zh-CN" sz="2215" b="0" i="0" u="none" strike="noStrike" kern="120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1-3 </a:t>
            </a:r>
            <a:r>
              <a:rPr kumimoji="0" lang="zh-CN" altLang="en-US" sz="2215" b="0" i="0" u="none" strike="noStrike" kern="120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集合交并运算的推广</a:t>
            </a:r>
            <a:endParaRPr kumimoji="0" lang="en-US" altLang="zh-CN" sz="2215" b="0" i="0" u="none" strike="noStrike" kern="1200" cap="none" spc="0" normalizeH="0" baseline="0" noProof="0" dirty="0" smtClean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just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6699"/>
              </a:buClr>
              <a:buSzTx/>
              <a:buFont typeface="Wingdings" pitchFamily="2" charset="2"/>
              <a:buChar char="p"/>
              <a:tabLst/>
              <a:defRPr/>
            </a:pPr>
            <a:r>
              <a:rPr kumimoji="0" lang="en-US" altLang="zh-CN" sz="2215" b="0" i="0" u="none" strike="noStrike" kern="120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1-4 </a:t>
            </a:r>
            <a:r>
              <a:rPr kumimoji="0" lang="zh-CN" altLang="en-US" sz="2215" b="0" i="0" u="none" strike="noStrike" kern="120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集合序列的极限</a:t>
            </a:r>
            <a:endParaRPr kumimoji="0" lang="en-US" altLang="zh-CN" sz="2215" b="0" i="0" u="none" strike="noStrike" kern="1200" cap="none" spc="0" normalizeH="0" baseline="0" noProof="0" dirty="0" smtClean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6699"/>
              </a:buClr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关系与映射</a:t>
            </a:r>
            <a:endParaRPr kumimoji="0" lang="en-US" altLang="zh-CN" sz="2215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just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6699"/>
              </a:buClr>
              <a:buSzTx/>
              <a:buFont typeface="Wingdings" pitchFamily="2" charset="2"/>
              <a:buChar char="p"/>
              <a:tabLst/>
              <a:defRPr/>
            </a:pPr>
            <a:r>
              <a:rPr kumimoji="0" lang="en-US" altLang="zh-CN" sz="2215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2-1 </a:t>
            </a:r>
            <a:r>
              <a:rPr kumimoji="0" lang="zh-CN" altLang="en-US" sz="2215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序偶</a:t>
            </a:r>
            <a:r>
              <a:rPr kumimoji="0" lang="zh-CN" altLang="en-US" sz="2215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与卡式积</a:t>
            </a:r>
            <a:endParaRPr kumimoji="0" lang="zh-CN" altLang="en-US" sz="2215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just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6699"/>
              </a:buClr>
              <a:buSzTx/>
              <a:buFont typeface="Wingdings" pitchFamily="2" charset="2"/>
              <a:buChar char="p"/>
              <a:tabLst/>
              <a:defRPr/>
            </a:pPr>
            <a:r>
              <a:rPr kumimoji="0" lang="en-US" altLang="zh-CN" sz="2215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2-2 </a:t>
            </a:r>
            <a:r>
              <a:rPr kumimoji="0" lang="zh-CN" altLang="en-US" sz="2215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关系的运算与特性</a:t>
            </a:r>
            <a:endParaRPr kumimoji="0" lang="zh-CN" altLang="en-US" sz="2215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just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6699"/>
              </a:buClr>
              <a:buSzTx/>
              <a:buFont typeface="Wingdings" pitchFamily="2" charset="2"/>
              <a:buChar char="p"/>
              <a:tabLst/>
              <a:defRPr/>
            </a:pPr>
            <a:r>
              <a:rPr kumimoji="0" lang="en-US" altLang="zh-CN" sz="2215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2-3 </a:t>
            </a:r>
            <a:r>
              <a:rPr kumimoji="0" lang="zh-CN" altLang="en-US" sz="2215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关系的闭包及其求法</a:t>
            </a:r>
            <a:endParaRPr kumimoji="0" lang="en-US" altLang="zh-CN" sz="2215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just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6699"/>
              </a:buClr>
              <a:buSzTx/>
              <a:buFont typeface="Wingdings" pitchFamily="2" charset="2"/>
              <a:buChar char="p"/>
              <a:tabLst/>
              <a:defRPr/>
            </a:pPr>
            <a:r>
              <a:rPr kumimoji="0" lang="en-US" altLang="zh-CN" sz="2215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2-4 </a:t>
            </a:r>
            <a:r>
              <a:rPr kumimoji="0" lang="zh-CN" altLang="en-US" sz="2215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等价关系与划分</a:t>
            </a:r>
            <a:endParaRPr kumimoji="0" lang="en-US" altLang="zh-CN" sz="2215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23797" y="87924"/>
            <a:ext cx="3276859" cy="6036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323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第一部分 </a:t>
            </a:r>
            <a:r>
              <a:rPr kumimoji="0" lang="zh-CN" altLang="en-US" sz="3323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集合论</a:t>
            </a:r>
          </a:p>
        </p:txBody>
      </p:sp>
      <p:sp>
        <p:nvSpPr>
          <p:cNvPr id="7" name="Rectangle 133"/>
          <p:cNvSpPr>
            <a:spLocks noChangeArrowheads="1"/>
          </p:cNvSpPr>
          <p:nvPr/>
        </p:nvSpPr>
        <p:spPr bwMode="auto">
          <a:xfrm>
            <a:off x="4741892" y="703853"/>
            <a:ext cx="4056105" cy="4921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6699"/>
              </a:buClr>
              <a:buSzTx/>
              <a:buFont typeface="Wingdings" pitchFamily="2" charset="2"/>
              <a:buChar char="p"/>
              <a:tabLst/>
              <a:defRPr/>
            </a:pPr>
            <a:endParaRPr kumimoji="0" lang="en-US" altLang="zh-CN" sz="2954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6699"/>
              </a:buClr>
              <a:buSzTx/>
              <a:buFont typeface="Wingdings" pitchFamily="2" charset="2"/>
              <a:buChar char="p"/>
              <a:tabLst/>
              <a:defRPr/>
            </a:pPr>
            <a:endParaRPr kumimoji="0" lang="en-US" altLang="zh-CN" sz="2585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just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6699"/>
              </a:buClr>
              <a:buSzTx/>
              <a:buFont typeface="Wingdings" pitchFamily="2" charset="2"/>
              <a:buChar char="p"/>
              <a:tabLst/>
              <a:defRPr/>
            </a:pPr>
            <a:r>
              <a:rPr kumimoji="0" lang="en-US" altLang="zh-CN" sz="2215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2-5 </a:t>
            </a:r>
            <a:r>
              <a:rPr kumimoji="0" lang="zh-CN" altLang="en-US" sz="2215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偏序关系</a:t>
            </a:r>
          </a:p>
          <a:p>
            <a:pPr marL="457200" marR="0" lvl="1" indent="0" algn="just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6699"/>
              </a:buClr>
              <a:buSzTx/>
              <a:buFont typeface="Wingdings" pitchFamily="2" charset="2"/>
              <a:buChar char="p"/>
              <a:tabLst/>
              <a:defRPr/>
            </a:pPr>
            <a:r>
              <a:rPr kumimoji="0" lang="en-US" altLang="zh-CN" sz="2215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2-6 </a:t>
            </a:r>
            <a:r>
              <a:rPr kumimoji="0" lang="zh-CN" altLang="en-US" sz="2215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复合映射与逆映射</a:t>
            </a:r>
          </a:p>
          <a:p>
            <a:pPr marL="457200" marR="0" lvl="1" indent="0" algn="just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6699"/>
              </a:buClr>
              <a:buSzTx/>
              <a:buFont typeface="Wingdings" pitchFamily="2" charset="2"/>
              <a:buChar char="p"/>
              <a:tabLst/>
              <a:defRPr/>
            </a:pPr>
            <a:r>
              <a:rPr kumimoji="0" lang="en-US" altLang="zh-CN" sz="2215" b="1" i="0" u="none" strike="noStrike" kern="1200" cap="none" spc="0" normalizeH="0" baseline="0" noProof="0" dirty="0" smtClean="0">
                <a:ln>
                  <a:noFill/>
                </a:ln>
                <a:solidFill>
                  <a:srgbClr val="7B51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2-7 </a:t>
            </a:r>
            <a:r>
              <a:rPr kumimoji="0" lang="zh-CN" altLang="en-US" sz="2215" b="1" i="0" u="none" strike="noStrike" kern="1200" cap="none" spc="0" normalizeH="0" baseline="0" noProof="0" dirty="0">
                <a:ln>
                  <a:noFill/>
                </a:ln>
                <a:solidFill>
                  <a:srgbClr val="7B51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等</a:t>
            </a:r>
            <a:r>
              <a:rPr kumimoji="0" lang="zh-CN" altLang="en-US" sz="2215" b="1" i="0" u="none" strike="noStrike" kern="1200" cap="none" spc="0" normalizeH="0" baseline="0" noProof="0" dirty="0" smtClean="0">
                <a:ln>
                  <a:noFill/>
                </a:ln>
                <a:solidFill>
                  <a:srgbClr val="7B51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势与映射的集合</a:t>
            </a:r>
            <a:endParaRPr kumimoji="0" lang="zh-CN" altLang="en-US" sz="2215" b="1" i="0" u="none" strike="noStrike" kern="1200" cap="none" spc="0" normalizeH="0" baseline="0" noProof="0" dirty="0">
              <a:ln>
                <a:noFill/>
              </a:ln>
              <a:solidFill>
                <a:srgbClr val="7B512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6699"/>
              </a:buClr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585" b="1" i="0" u="none" strike="noStrike" kern="1200" cap="none" spc="0" normalizeH="0" baseline="0" noProof="0" dirty="0" smtClean="0">
                <a:ln>
                  <a:noFill/>
                </a:ln>
                <a:solidFill>
                  <a:srgbClr val="7B51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可数无穷集合</a:t>
            </a:r>
            <a:endParaRPr kumimoji="0" lang="en-US" altLang="zh-CN" sz="2585" b="1" i="0" u="none" strike="noStrike" kern="1200" cap="none" spc="0" normalizeH="0" baseline="0" noProof="0" dirty="0" smtClean="0">
              <a:ln>
                <a:noFill/>
              </a:ln>
              <a:solidFill>
                <a:srgbClr val="7B512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6699"/>
              </a:buClr>
              <a:buSzTx/>
              <a:buFont typeface="Wingdings" pitchFamily="2" charset="2"/>
              <a:buChar char="p"/>
              <a:tabLst/>
              <a:defRPr/>
            </a:pPr>
            <a:r>
              <a:rPr kumimoji="0" lang="en-US" altLang="zh-CN" sz="2215" b="1" i="0" u="none" strike="noStrike" kern="1200" cap="none" spc="0" normalizeH="0" baseline="0" noProof="0" dirty="0" smtClean="0">
                <a:ln>
                  <a:noFill/>
                </a:ln>
                <a:solidFill>
                  <a:srgbClr val="7B51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3-1  </a:t>
            </a:r>
            <a:r>
              <a:rPr kumimoji="0" lang="zh-CN" altLang="en-US" sz="2215" b="1" i="0" u="none" strike="noStrike" kern="1200" cap="none" spc="0" normalizeH="0" baseline="0" noProof="0" dirty="0" smtClean="0">
                <a:ln>
                  <a:noFill/>
                </a:ln>
                <a:solidFill>
                  <a:srgbClr val="7B51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自然数系统</a:t>
            </a:r>
            <a:endParaRPr kumimoji="0" lang="en-US" altLang="zh-CN" sz="2215" b="1" i="0" u="none" strike="noStrike" kern="1200" cap="none" spc="0" normalizeH="0" baseline="0" noProof="0" dirty="0">
              <a:ln>
                <a:noFill/>
              </a:ln>
              <a:solidFill>
                <a:srgbClr val="7B512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6699"/>
              </a:buClr>
              <a:buSzTx/>
              <a:buFont typeface="Wingdings" pitchFamily="2" charset="2"/>
              <a:buChar char="p"/>
              <a:tabLst/>
              <a:defRPr/>
            </a:pPr>
            <a:r>
              <a:rPr kumimoji="0" lang="en-US" altLang="zh-CN" sz="2215" b="1" i="0" u="none" strike="noStrike" kern="1200" cap="none" spc="0" normalizeH="0" baseline="0" noProof="0" dirty="0" smtClean="0">
                <a:ln>
                  <a:noFill/>
                </a:ln>
                <a:solidFill>
                  <a:srgbClr val="7B51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3-2  </a:t>
            </a:r>
            <a:r>
              <a:rPr kumimoji="0" lang="zh-CN" altLang="en-US" sz="2215" b="1" i="0" u="none" strike="noStrike" kern="1200" cap="none" spc="0" normalizeH="0" baseline="0" noProof="0" dirty="0" smtClean="0">
                <a:ln>
                  <a:noFill/>
                </a:ln>
                <a:solidFill>
                  <a:srgbClr val="7B51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有限集合</a:t>
            </a:r>
            <a:endParaRPr kumimoji="0" lang="en-US" altLang="zh-CN" sz="2215" b="1" i="0" u="none" strike="noStrike" kern="1200" cap="none" spc="0" normalizeH="0" baseline="0" noProof="0" dirty="0">
              <a:ln>
                <a:noFill/>
              </a:ln>
              <a:solidFill>
                <a:srgbClr val="7B512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just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6699"/>
              </a:buClr>
              <a:buSzTx/>
              <a:buFont typeface="Wingdings" pitchFamily="2" charset="2"/>
              <a:buChar char="p"/>
              <a:tabLst/>
              <a:defRPr/>
            </a:pPr>
            <a:endParaRPr kumimoji="0" lang="zh-CN" altLang="en-US" sz="2215" b="0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75338" y="5517232"/>
            <a:ext cx="3937965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E240C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宋体"/>
                <a:cs typeface="+mn-cs"/>
              </a:rPr>
              <a:t>核心知识点：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E240C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宋体"/>
                <a:cs typeface="+mn-cs"/>
              </a:rPr>
              <a:t>2-3---2-6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E240C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宋体"/>
                <a:cs typeface="+mn-cs"/>
              </a:rPr>
              <a:t>扩展知识点：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E240C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宋体"/>
                <a:cs typeface="+mn-cs"/>
              </a:rPr>
              <a:t>1-4,2-7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5E240C">
                  <a:lumMod val="60000"/>
                  <a:lumOff val="4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4973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00"/>
                            </p:stCondLst>
                            <p:childTnLst>
                              <p:par>
                                <p:cTn id="8" presetID="18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40"/>
                            </p:stCondLst>
                            <p:childTnLst>
                              <p:par>
                                <p:cTn id="15" presetID="18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7970" y="1361043"/>
            <a:ext cx="7772400" cy="742950"/>
          </a:xfrm>
        </p:spPr>
        <p:txBody>
          <a:bodyPr/>
          <a:lstStyle/>
          <a:p>
            <a:pPr algn="l" eaLnBrk="1" hangingPunct="1">
              <a:lnSpc>
                <a:spcPct val="150000"/>
              </a:lnSpc>
              <a:spcBef>
                <a:spcPts val="1800"/>
              </a:spcBef>
            </a:pPr>
            <a:r>
              <a:rPr lang="en-US" altLang="zh-CN" dirty="0" smtClean="0">
                <a:solidFill>
                  <a:srgbClr val="000066"/>
                </a:solidFill>
              </a:rPr>
              <a:t>X</a:t>
            </a:r>
            <a:r>
              <a:rPr lang="zh-CN" altLang="en-US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到</a:t>
            </a:r>
            <a:r>
              <a:rPr lang="en-US" altLang="zh-CN" dirty="0" smtClean="0">
                <a:solidFill>
                  <a:srgbClr val="000066"/>
                </a:solidFill>
              </a:rPr>
              <a:t>Y</a:t>
            </a:r>
            <a:r>
              <a:rPr lang="zh-CN" altLang="en-US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的二元关系</a:t>
            </a:r>
            <a:r>
              <a:rPr lang="en-US" altLang="zh-CN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dirty="0" smtClean="0">
                <a:latin typeface="Times New Roman" panose="02020603050405020304" pitchFamily="18" charset="0"/>
              </a:rPr>
              <a:t>与</a:t>
            </a:r>
            <a:r>
              <a:rPr lang="en-US" altLang="zh-CN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00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solidFill>
                  <a:srgbClr val="00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Y</a:t>
            </a:r>
            <a:br>
              <a:rPr lang="en-US" altLang="zh-CN" dirty="0" smtClean="0">
                <a:solidFill>
                  <a:srgbClr val="00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zh-CN" sz="2400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X={x</a:t>
            </a:r>
            <a:r>
              <a:rPr lang="en-US" altLang="zh-CN" sz="2400" baseline="-25000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,x</a:t>
            </a:r>
            <a:r>
              <a:rPr lang="en-US" altLang="zh-CN" sz="2400" baseline="-25000" dirty="0">
                <a:solidFill>
                  <a:srgbClr val="0033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},   Y={y</a:t>
            </a:r>
            <a:r>
              <a:rPr lang="en-US" altLang="zh-CN" sz="2400" baseline="-25000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,y</a:t>
            </a:r>
            <a:r>
              <a:rPr lang="en-US" altLang="zh-CN" sz="2400" baseline="-25000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},    R</a:t>
            </a:r>
            <a:r>
              <a:rPr lang="en-US" altLang="zh-CN" sz="2400" baseline="-25000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={&lt;</a:t>
            </a:r>
            <a:r>
              <a:rPr lang="en-US" altLang="zh-CN" sz="2400" dirty="0">
                <a:solidFill>
                  <a:srgbClr val="003300"/>
                </a:solidFill>
                <a:latin typeface="Times New Roman" panose="02020603050405020304" pitchFamily="18" charset="0"/>
              </a:rPr>
              <a:t> x</a:t>
            </a:r>
            <a:r>
              <a:rPr lang="en-US" altLang="zh-CN" sz="2400" baseline="-25000" dirty="0">
                <a:solidFill>
                  <a:srgbClr val="0033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3300"/>
                </a:solidFill>
                <a:latin typeface="Times New Roman" panose="02020603050405020304" pitchFamily="18" charset="0"/>
              </a:rPr>
              <a:t>,y</a:t>
            </a:r>
            <a:r>
              <a:rPr lang="en-US" altLang="zh-CN" sz="2400" baseline="-25000" dirty="0">
                <a:solidFill>
                  <a:srgbClr val="003300"/>
                </a:solidFill>
                <a:latin typeface="Times New Roman" panose="02020603050405020304" pitchFamily="18" charset="0"/>
              </a:rPr>
              <a:t>1 </a:t>
            </a:r>
            <a:r>
              <a:rPr lang="en-US" altLang="zh-CN" sz="2400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&gt;,&lt;</a:t>
            </a:r>
            <a:r>
              <a:rPr lang="en-US" altLang="zh-CN" sz="2400" dirty="0">
                <a:solidFill>
                  <a:srgbClr val="0033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rgbClr val="0033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003300"/>
                </a:solidFill>
                <a:latin typeface="Times New Roman" panose="02020603050405020304" pitchFamily="18" charset="0"/>
              </a:rPr>
              <a:t>,y</a:t>
            </a:r>
            <a:r>
              <a:rPr lang="en-US" altLang="zh-CN" sz="2400" baseline="-25000" dirty="0">
                <a:solidFill>
                  <a:srgbClr val="0033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3300"/>
                </a:solidFill>
                <a:latin typeface="Times New Roman" panose="02020603050405020304" pitchFamily="18" charset="0"/>
              </a:rPr>
              <a:t>&gt;,&lt;x</a:t>
            </a:r>
            <a:r>
              <a:rPr lang="en-US" altLang="zh-CN" sz="2400" baseline="-25000" dirty="0">
                <a:solidFill>
                  <a:srgbClr val="0033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003300"/>
                </a:solidFill>
                <a:latin typeface="Times New Roman" panose="02020603050405020304" pitchFamily="18" charset="0"/>
              </a:rPr>
              <a:t>,y</a:t>
            </a:r>
            <a:r>
              <a:rPr lang="en-US" altLang="zh-CN" sz="2400" baseline="-25000" dirty="0">
                <a:solidFill>
                  <a:srgbClr val="0033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&gt;}</a:t>
            </a:r>
            <a:br>
              <a:rPr lang="en-US" altLang="zh-CN" sz="2400" dirty="0" smtClean="0">
                <a:solidFill>
                  <a:srgbClr val="003300"/>
                </a:solidFill>
                <a:latin typeface="Times New Roman" panose="02020603050405020304" pitchFamily="18" charset="0"/>
              </a:rPr>
            </a:br>
            <a:r>
              <a:rPr lang="en-US" altLang="zh-CN" sz="2400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rgbClr val="00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</a:t>
            </a:r>
            <a:r>
              <a:rPr lang="en-US" altLang="zh-CN" sz="2400" dirty="0">
                <a:solidFill>
                  <a:srgbClr val="003300"/>
                </a:solidFill>
              </a:rPr>
              <a:t>Y </a:t>
            </a:r>
            <a:r>
              <a:rPr lang="en-US" altLang="zh-CN" sz="2400" dirty="0" smtClean="0">
                <a:solidFill>
                  <a:srgbClr val="003300"/>
                </a:solidFill>
              </a:rPr>
              <a:t>={</a:t>
            </a:r>
            <a:r>
              <a:rPr lang="en-US" altLang="zh-CN" sz="2400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&lt;x</a:t>
            </a:r>
            <a:r>
              <a:rPr lang="en-US" altLang="zh-CN" sz="2400" baseline="-25000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,y</a:t>
            </a:r>
            <a:r>
              <a:rPr lang="en-US" altLang="zh-CN" sz="2400" baseline="-25000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1 </a:t>
            </a:r>
            <a:r>
              <a:rPr lang="en-US" altLang="zh-CN" sz="2400" dirty="0">
                <a:solidFill>
                  <a:srgbClr val="003300"/>
                </a:solidFill>
                <a:latin typeface="Times New Roman" panose="02020603050405020304" pitchFamily="18" charset="0"/>
              </a:rPr>
              <a:t>&gt;,&lt;x</a:t>
            </a:r>
            <a:r>
              <a:rPr lang="en-US" altLang="zh-CN" sz="2400" baseline="-25000" dirty="0">
                <a:solidFill>
                  <a:srgbClr val="0033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003300"/>
                </a:solidFill>
                <a:latin typeface="Times New Roman" panose="02020603050405020304" pitchFamily="18" charset="0"/>
              </a:rPr>
              <a:t>,y</a:t>
            </a:r>
            <a:r>
              <a:rPr lang="en-US" altLang="zh-CN" sz="2400" baseline="-25000" dirty="0">
                <a:solidFill>
                  <a:srgbClr val="0033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&gt;,</a:t>
            </a:r>
            <a:r>
              <a:rPr lang="en-US" altLang="zh-CN" sz="2400" dirty="0">
                <a:solidFill>
                  <a:srgbClr val="003300"/>
                </a:solidFill>
                <a:latin typeface="Times New Roman" panose="02020603050405020304" pitchFamily="18" charset="0"/>
              </a:rPr>
              <a:t> &lt;</a:t>
            </a:r>
            <a:r>
              <a:rPr lang="en-US" altLang="zh-CN" sz="2400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aseline="-25000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,y</a:t>
            </a:r>
            <a:r>
              <a:rPr lang="en-US" altLang="zh-CN" sz="2400" baseline="-25000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&gt;, </a:t>
            </a:r>
            <a:r>
              <a:rPr lang="en-US" altLang="zh-CN" sz="2400" dirty="0">
                <a:solidFill>
                  <a:srgbClr val="003300"/>
                </a:solidFill>
                <a:latin typeface="Times New Roman" panose="02020603050405020304" pitchFamily="18" charset="0"/>
              </a:rPr>
              <a:t>&lt;x</a:t>
            </a:r>
            <a:r>
              <a:rPr lang="en-US" altLang="zh-CN" sz="2400" baseline="-25000" dirty="0">
                <a:solidFill>
                  <a:srgbClr val="0033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003300"/>
                </a:solidFill>
                <a:latin typeface="Times New Roman" panose="02020603050405020304" pitchFamily="18" charset="0"/>
              </a:rPr>
              <a:t>,y</a:t>
            </a:r>
            <a:r>
              <a:rPr lang="en-US" altLang="zh-CN" sz="2400" baseline="-25000" dirty="0">
                <a:solidFill>
                  <a:srgbClr val="0033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003300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2400" dirty="0" smtClean="0">
                <a:solidFill>
                  <a:srgbClr val="003300"/>
                </a:solidFill>
              </a:rPr>
              <a:t>}</a:t>
            </a:r>
            <a:endParaRPr lang="zh-CN" altLang="en-US" sz="2400" dirty="0" smtClean="0">
              <a:solidFill>
                <a:srgbClr val="003300"/>
              </a:solidFill>
            </a:endParaRP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559" y="2852936"/>
            <a:ext cx="8965223" cy="4586654"/>
          </a:xfrm>
        </p:spPr>
        <p:txBody>
          <a:bodyPr/>
          <a:lstStyle/>
          <a:p>
            <a:pPr marL="0" indent="534879" eaLnBrk="1" hangingPunct="1">
              <a:spcBef>
                <a:spcPct val="0"/>
              </a:spcBef>
              <a:spcAft>
                <a:spcPts val="1200"/>
              </a:spcAft>
              <a:buClrTx/>
              <a:buNone/>
            </a:pPr>
            <a:r>
              <a:rPr lang="en-US" altLang="zh-CN" sz="3200" dirty="0">
                <a:solidFill>
                  <a:srgbClr val="0099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[X</a:t>
            </a:r>
            <a:r>
              <a:rPr lang="zh-CN" altLang="en-US" sz="3200" dirty="0">
                <a:solidFill>
                  <a:srgbClr val="0099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sz="3200" dirty="0">
                <a:solidFill>
                  <a:srgbClr val="0099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sz="3200" dirty="0">
                <a:solidFill>
                  <a:srgbClr val="0099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的二元关系</a:t>
            </a:r>
            <a:r>
              <a:rPr lang="en-US" altLang="zh-CN" sz="3200" dirty="0">
                <a:solidFill>
                  <a:srgbClr val="0099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kumimoji="0" lang="zh-CN" altLang="en-US" sz="2800" b="1" dirty="0" smtClean="0"/>
              <a:t>令</a:t>
            </a:r>
            <a:r>
              <a:rPr kumimoji="0" lang="en-US" altLang="zh-CN" sz="2800" b="1" dirty="0" smtClean="0">
                <a:solidFill>
                  <a:srgbClr val="FF0000"/>
                </a:solidFill>
              </a:rPr>
              <a:t>X</a:t>
            </a:r>
            <a:r>
              <a:rPr kumimoji="0" lang="zh-CN" altLang="en-US" sz="2800" b="1" dirty="0" smtClean="0"/>
              <a:t>和</a:t>
            </a:r>
            <a:r>
              <a:rPr kumimoji="0" lang="en-US" altLang="zh-CN" sz="2800" b="1" dirty="0" smtClean="0">
                <a:solidFill>
                  <a:srgbClr val="FF0000"/>
                </a:solidFill>
              </a:rPr>
              <a:t>Y</a:t>
            </a:r>
            <a:r>
              <a:rPr kumimoji="0" lang="zh-CN" altLang="en-US" sz="2800" b="1" dirty="0" smtClean="0"/>
              <a:t>是任意两个集合，卡氏积</a:t>
            </a:r>
            <a:r>
              <a:rPr kumimoji="0" lang="en-US" altLang="zh-CN" sz="2800" b="1" dirty="0" smtClean="0">
                <a:solidFill>
                  <a:srgbClr val="FF0000"/>
                </a:solidFill>
              </a:rPr>
              <a:t>X</a:t>
            </a:r>
            <a:r>
              <a:rPr kumimoji="0" lang="en-US" altLang="zh-CN" sz="28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</a:t>
            </a:r>
            <a:r>
              <a:rPr kumimoji="0" lang="en-US" altLang="zh-CN" sz="2800" b="1" dirty="0" smtClean="0">
                <a:solidFill>
                  <a:srgbClr val="FF0000"/>
                </a:solidFill>
              </a:rPr>
              <a:t>Y</a:t>
            </a:r>
            <a:r>
              <a:rPr kumimoji="0" lang="zh-CN" altLang="en-US" sz="2800" b="1" dirty="0" smtClean="0"/>
              <a:t>的子集</a:t>
            </a:r>
            <a:r>
              <a:rPr kumimoji="0" lang="en-US" altLang="zh-CN" sz="2800" b="1" dirty="0" smtClean="0"/>
              <a:t>R</a:t>
            </a:r>
            <a:r>
              <a:rPr kumimoji="0" lang="zh-CN" altLang="en-US" sz="2800" b="1" dirty="0" smtClean="0"/>
              <a:t>称为</a:t>
            </a:r>
            <a:r>
              <a:rPr lang="en-US" altLang="zh-CN" sz="3200" dirty="0">
                <a:solidFill>
                  <a:srgbClr val="0099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3200" dirty="0">
                <a:solidFill>
                  <a:srgbClr val="0099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sz="3200" dirty="0">
                <a:solidFill>
                  <a:srgbClr val="0099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sz="3200" dirty="0">
                <a:solidFill>
                  <a:srgbClr val="0099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的二元关系</a:t>
            </a:r>
            <a:r>
              <a:rPr kumimoji="0" lang="zh-CN" altLang="en-US" sz="2800" b="1" dirty="0" smtClean="0"/>
              <a:t>。</a:t>
            </a:r>
          </a:p>
          <a:p>
            <a:pPr marL="0" indent="534879" eaLnBrk="1" hangingPunct="1">
              <a:spcBef>
                <a:spcPct val="0"/>
              </a:spcBef>
              <a:buClrTx/>
              <a:buNone/>
            </a:pPr>
            <a:r>
              <a:rPr lang="en-US" altLang="zh-CN" dirty="0" smtClean="0"/>
              <a:t>R</a:t>
            </a:r>
            <a:r>
              <a:rPr lang="zh-CN" altLang="en-US" dirty="0" smtClean="0">
                <a:latin typeface="Times New Roman" panose="02020603050405020304" pitchFamily="18" charset="0"/>
              </a:rPr>
              <a:t>是</a:t>
            </a:r>
            <a:r>
              <a:rPr lang="en-US" altLang="zh-CN" dirty="0" smtClean="0"/>
              <a:t>X</a:t>
            </a:r>
            <a:r>
              <a:rPr lang="zh-CN" altLang="en-US" dirty="0" smtClean="0">
                <a:latin typeface="Times New Roman" panose="02020603050405020304" pitchFamily="18" charset="0"/>
              </a:rPr>
              <a:t>到</a:t>
            </a:r>
            <a:r>
              <a:rPr lang="en-US" altLang="zh-CN" dirty="0" smtClean="0"/>
              <a:t>Y</a:t>
            </a:r>
            <a:r>
              <a:rPr lang="zh-CN" altLang="en-US" dirty="0" smtClean="0">
                <a:latin typeface="Times New Roman" panose="02020603050405020304" pitchFamily="18" charset="0"/>
              </a:rPr>
              <a:t>的二元关系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 smtClean="0"/>
              <a:t>R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dirty="0" smtClean="0"/>
              <a:t>X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dirty="0" smtClean="0"/>
              <a:t>Y </a:t>
            </a:r>
          </a:p>
          <a:p>
            <a:pPr marL="0" indent="534879" eaLnBrk="1" hangingPunct="1">
              <a:lnSpc>
                <a:spcPct val="120000"/>
              </a:lnSpc>
              <a:buNone/>
            </a:pP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           </a:t>
            </a:r>
            <a:r>
              <a:rPr lang="en-US" altLang="zh-CN" dirty="0" smtClean="0"/>
              <a:t>R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dirty="0" smtClean="0">
                <a:latin typeface="Blackadder ITC" panose="04020505051007020D02" pitchFamily="82" charset="0"/>
              </a:rPr>
              <a:t>P </a:t>
            </a:r>
            <a:r>
              <a:rPr lang="en-US" altLang="zh-CN" dirty="0" smtClean="0"/>
              <a:t>(X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dirty="0" smtClean="0"/>
              <a:t>Y)</a:t>
            </a:r>
            <a:r>
              <a:rPr lang="zh-CN" altLang="en-US" dirty="0" smtClean="0">
                <a:latin typeface="Times New Roman" panose="02020603050405020304" pitchFamily="18" charset="0"/>
              </a:rPr>
              <a:t>（幂集）</a:t>
            </a:r>
          </a:p>
          <a:p>
            <a:pPr marL="0" indent="534879" eaLnBrk="1" hangingPunct="1">
              <a:lnSpc>
                <a:spcPct val="120000"/>
              </a:lnSpc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若</a:t>
            </a:r>
            <a:r>
              <a:rPr lang="en-US" altLang="zh-CN" dirty="0" smtClean="0"/>
              <a:t>|X|=</a:t>
            </a:r>
            <a:r>
              <a:rPr lang="en-US" altLang="zh-CN" dirty="0" err="1" smtClean="0"/>
              <a:t>m,|Y</a:t>
            </a:r>
            <a:r>
              <a:rPr lang="en-US" altLang="zh-CN" dirty="0" smtClean="0"/>
              <a:t>|=n, </a:t>
            </a:r>
          </a:p>
          <a:p>
            <a:pPr marL="0" indent="534879" eaLnBrk="1" hangingPunct="1">
              <a:lnSpc>
                <a:spcPct val="120000"/>
              </a:lnSpc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则</a:t>
            </a:r>
            <a:r>
              <a:rPr lang="en-US" altLang="zh-CN" dirty="0" smtClean="0"/>
              <a:t>|X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dirty="0" smtClean="0"/>
              <a:t>Y|=</a:t>
            </a:r>
            <a:r>
              <a:rPr lang="en-US" altLang="zh-CN" dirty="0" err="1" smtClean="0"/>
              <a:t>mn</a:t>
            </a:r>
            <a:r>
              <a:rPr lang="en-US" altLang="zh-CN" dirty="0" smtClean="0"/>
              <a:t>, </a:t>
            </a:r>
          </a:p>
          <a:p>
            <a:pPr marL="0" indent="534879" eaLnBrk="1" hangingPunct="1">
              <a:lnSpc>
                <a:spcPct val="120000"/>
              </a:lnSpc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故</a:t>
            </a:r>
            <a:r>
              <a:rPr lang="en-US" altLang="zh-CN" dirty="0" smtClean="0"/>
              <a:t>|</a:t>
            </a:r>
            <a:r>
              <a:rPr lang="en-US" altLang="zh-CN" dirty="0" smtClean="0">
                <a:latin typeface="Blackadder ITC" panose="04020505051007020D02" pitchFamily="82" charset="0"/>
              </a:rPr>
              <a:t>P </a:t>
            </a:r>
            <a:r>
              <a:rPr lang="en-US" altLang="zh-CN" dirty="0" smtClean="0"/>
              <a:t>(X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dirty="0" smtClean="0"/>
              <a:t>Y)|=2</a:t>
            </a:r>
            <a:r>
              <a:rPr lang="en-US" altLang="zh-CN" baseline="30000" dirty="0" smtClean="0"/>
              <a:t>mn</a:t>
            </a:r>
            <a:r>
              <a:rPr lang="zh-CN" altLang="en-US" dirty="0" smtClean="0">
                <a:latin typeface="Times New Roman" panose="02020603050405020304" pitchFamily="18" charset="0"/>
              </a:rPr>
              <a:t>，即</a:t>
            </a:r>
            <a:r>
              <a:rPr lang="en-US" altLang="zh-CN" dirty="0" smtClean="0"/>
              <a:t>X</a:t>
            </a:r>
            <a:r>
              <a:rPr lang="zh-CN" altLang="en-US" dirty="0" smtClean="0">
                <a:latin typeface="Times New Roman" panose="02020603050405020304" pitchFamily="18" charset="0"/>
              </a:rPr>
              <a:t>到</a:t>
            </a:r>
            <a:r>
              <a:rPr lang="en-US" altLang="zh-CN" dirty="0" smtClean="0"/>
              <a:t>Y</a:t>
            </a:r>
            <a:r>
              <a:rPr lang="zh-CN" altLang="en-US" dirty="0" smtClean="0">
                <a:latin typeface="Times New Roman" panose="02020603050405020304" pitchFamily="18" charset="0"/>
              </a:rPr>
              <a:t>不同的二元关系共有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mn</a:t>
            </a:r>
            <a:r>
              <a:rPr lang="zh-CN" altLang="en-US" dirty="0" smtClean="0">
                <a:latin typeface="Times New Roman" panose="02020603050405020304" pitchFamily="18" charset="0"/>
              </a:rPr>
              <a:t>个</a:t>
            </a:r>
          </a:p>
        </p:txBody>
      </p:sp>
      <p:sp>
        <p:nvSpPr>
          <p:cNvPr id="5" name="矩形 4"/>
          <p:cNvSpPr/>
          <p:nvPr/>
        </p:nvSpPr>
        <p:spPr>
          <a:xfrm>
            <a:off x="3159847" y="0"/>
            <a:ext cx="35317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第一部分 集合论</a:t>
            </a:r>
            <a:endParaRPr lang="zh-CN" altLang="en-US" sz="3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59847" y="46365"/>
            <a:ext cx="35317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第一部分 集合论</a:t>
            </a:r>
            <a:endParaRPr lang="zh-CN" altLang="en-US" sz="3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59847" y="0"/>
            <a:ext cx="35317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第一部分 集合论</a:t>
            </a:r>
            <a:endParaRPr lang="zh-CN" altLang="en-US" sz="3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21670" y="0"/>
            <a:ext cx="3449983" cy="6321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508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第一部分 </a:t>
            </a:r>
            <a:r>
              <a:rPr lang="zh-CN" altLang="en-US" sz="3508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集合论</a:t>
            </a:r>
          </a:p>
        </p:txBody>
      </p:sp>
      <p:sp>
        <p:nvSpPr>
          <p:cNvPr id="9" name="圆角矩形 8"/>
          <p:cNvSpPr/>
          <p:nvPr/>
        </p:nvSpPr>
        <p:spPr bwMode="auto">
          <a:xfrm>
            <a:off x="2303241" y="12073"/>
            <a:ext cx="2340767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特殊关系</a:t>
            </a:r>
            <a:endParaRPr lang="zh-CN" altLang="en-US" sz="2800" b="1" i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4427984" y="24146"/>
            <a:ext cx="2267745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关系的运算</a:t>
            </a:r>
            <a:endParaRPr lang="zh-CN" altLang="en-US" sz="2800" b="1" i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6804248" y="0"/>
            <a:ext cx="2339752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关系的表示</a:t>
            </a:r>
            <a:endParaRPr lang="zh-CN" altLang="en-US" sz="2800" b="1" i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35496" y="0"/>
            <a:ext cx="2599854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关系</a:t>
            </a:r>
            <a:r>
              <a:rPr lang="zh-CN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zh-CN" alt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概念</a:t>
            </a:r>
            <a:endParaRPr lang="zh-CN" altLang="en-US" sz="3600" b="1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259910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1" grpId="0" build="p" autoUpdateAnimBg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411760" y="14630"/>
            <a:ext cx="62728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4-5.1 </a:t>
            </a:r>
            <a:r>
              <a:rPr kumimoji="0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命题逻辑的自然推理系统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16523" y="764704"/>
            <a:ext cx="8510954" cy="59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ts val="12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[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总结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] </a:t>
            </a:r>
          </a:p>
          <a:p>
            <a:pPr marL="457200" lvl="0" indent="-457200" eaLnBrk="1" hangingPunct="1">
              <a:lnSpc>
                <a:spcPct val="130000"/>
              </a:lnSpc>
              <a:spcBef>
                <a:spcPts val="1200"/>
              </a:spcBef>
              <a:buClr>
                <a:srgbClr val="5E240C"/>
              </a:buClr>
              <a:buFont typeface="+mj-lt"/>
              <a:buAutoNum type="arabicPeriod"/>
              <a:defRPr/>
            </a:pPr>
            <a:r>
              <a:rPr lang="zh-CN" altLang="en-US" b="0" kern="0" smtClea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为了证明</a:t>
            </a:r>
            <a:r>
              <a:rPr lang="zh-CN" altLang="en-US" b="0" kern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┣</a:t>
            </a:r>
            <a:r>
              <a:rPr lang="en-US" altLang="zh-CN" b="0" kern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b="0" kern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0" kern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b="0" kern="0" smtClea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，需要证明</a:t>
            </a:r>
            <a:r>
              <a:rPr lang="zh-CN" altLang="en-US" b="0" ker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┣</a:t>
            </a:r>
            <a:r>
              <a:rPr lang="en-US" altLang="zh-CN" b="0" kern="0" smtClea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b="0" kern="0" smtClea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，和┣</a:t>
            </a:r>
            <a:r>
              <a:rPr lang="en-US" altLang="zh-CN" b="0" kern="0" smtClea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b="0" kern="0" smtClea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，然后用合取词引入律。</a:t>
            </a:r>
            <a:endParaRPr lang="en-US" altLang="zh-CN" b="0" kern="0" smtClean="0">
              <a:solidFill>
                <a:srgbClr val="5E240C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indent="-457200" eaLnBrk="1" hangingPunct="1">
              <a:lnSpc>
                <a:spcPct val="130000"/>
              </a:lnSpc>
              <a:spcBef>
                <a:spcPts val="1200"/>
              </a:spcBef>
              <a:buClr>
                <a:srgbClr val="5E240C"/>
              </a:buClr>
              <a:buFont typeface="+mj-lt"/>
              <a:buAutoNum type="arabicPeriod"/>
              <a:defRPr/>
            </a:pPr>
            <a:r>
              <a:rPr lang="zh-CN" altLang="en-US" b="0" ker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为了</a:t>
            </a:r>
            <a:r>
              <a:rPr lang="zh-CN" altLang="en-US" b="0" kern="0" smtClea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证明</a:t>
            </a:r>
            <a:r>
              <a:rPr lang="en-US" altLang="zh-CN" b="0" kern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b="0" kern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b="0" kern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b="0" kern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┣</a:t>
            </a:r>
            <a:r>
              <a:rPr lang="zh-CN" altLang="en-US" b="0" ker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zh-CN" altLang="en-US" b="0" kern="0" smtClea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b="0" ker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需要</a:t>
            </a:r>
            <a:r>
              <a:rPr lang="zh-CN" altLang="en-US" b="0" kern="0" smtClea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证明</a:t>
            </a:r>
            <a:r>
              <a:rPr lang="en-US" altLang="zh-CN" b="0" kern="0" smtClea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b="0" kern="0" smtClea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┣</a:t>
            </a:r>
            <a:r>
              <a:rPr lang="zh-CN" altLang="en-US" b="0" ker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zh-CN" altLang="en-US" b="0" kern="0" smtClea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，和</a:t>
            </a:r>
            <a:r>
              <a:rPr lang="en-US" altLang="zh-CN" b="0" kern="0" smtClea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b="0" kern="0" smtClea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┣</a:t>
            </a:r>
            <a:r>
              <a:rPr lang="zh-CN" altLang="en-US" b="0" ker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zh-CN" altLang="en-US" b="0" kern="0" smtClea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b="0" ker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然后</a:t>
            </a:r>
            <a:r>
              <a:rPr lang="zh-CN" altLang="en-US" b="0" kern="0" smtClea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用析取词消去律。</a:t>
            </a:r>
            <a:endParaRPr lang="en-US" altLang="zh-CN" b="0" kern="0" smtClean="0">
              <a:solidFill>
                <a:srgbClr val="5E240C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indent="-457200" eaLnBrk="1" hangingPunct="1">
              <a:lnSpc>
                <a:spcPct val="130000"/>
              </a:lnSpc>
              <a:spcBef>
                <a:spcPts val="1200"/>
              </a:spcBef>
              <a:buClr>
                <a:srgbClr val="5E240C"/>
              </a:buClr>
              <a:buFont typeface="+mj-lt"/>
              <a:buAutoNum type="arabicPeriod"/>
              <a:defRPr/>
            </a:pPr>
            <a:r>
              <a:rPr lang="zh-CN" altLang="en-US" b="0" ker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为了证明</a:t>
            </a:r>
            <a:r>
              <a:rPr lang="zh-CN" altLang="en-US" b="0" ker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┣</a:t>
            </a:r>
            <a:r>
              <a:rPr lang="en-US" altLang="zh-CN" b="0" kern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b="0" kern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0" kern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b="0" kern="0" smtClea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，可引入假设</a:t>
            </a:r>
            <a:r>
              <a:rPr lang="en-US" altLang="zh-CN" b="0" kern="0" smtClea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b="0" kern="0" smtClea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，证明，</a:t>
            </a:r>
            <a:r>
              <a:rPr lang="en-US" altLang="zh-CN" b="0" kern="0" smtClea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b="0" kern="0" smtClea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┣</a:t>
            </a:r>
            <a:r>
              <a:rPr lang="en-US" altLang="zh-CN" b="0" kern="0" smtClea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b="0" kern="0" smtClea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b="0" ker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然后</a:t>
            </a:r>
            <a:r>
              <a:rPr lang="zh-CN" altLang="en-US" b="0" kern="0" smtClea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用蕴涵词</a:t>
            </a:r>
            <a:r>
              <a:rPr lang="zh-CN" altLang="en-US" b="0" ker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引入律</a:t>
            </a:r>
            <a:r>
              <a:rPr lang="zh-CN" altLang="en-US" b="0" kern="0" smtClea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b="0" kern="0" smtClean="0">
              <a:solidFill>
                <a:srgbClr val="5E240C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indent="-457200" eaLnBrk="1" hangingPunct="1">
              <a:lnSpc>
                <a:spcPct val="130000"/>
              </a:lnSpc>
              <a:spcBef>
                <a:spcPts val="1200"/>
              </a:spcBef>
              <a:buClr>
                <a:srgbClr val="5E240C"/>
              </a:buClr>
              <a:buFont typeface="+mj-lt"/>
              <a:buAutoNum type="arabicPeriod"/>
              <a:defRPr/>
            </a:pPr>
            <a:r>
              <a:rPr lang="zh-CN" altLang="en-US" b="0" ker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为了证明</a:t>
            </a:r>
            <a:r>
              <a:rPr lang="zh-CN" altLang="en-US" b="0" ker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┣</a:t>
            </a:r>
            <a:r>
              <a:rPr lang="en-US" altLang="zh-CN" b="0" kern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b="0" kern="0" smtClea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，可引入假设</a:t>
            </a:r>
            <a:r>
              <a:rPr lang="en-US" altLang="zh-CN" b="0" kern="0" smtClea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b="0" kern="0" smtClea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，证明，</a:t>
            </a:r>
            <a:r>
              <a:rPr lang="zh-CN" altLang="en-US" b="0" ker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</a:t>
            </a:r>
            <a:r>
              <a:rPr lang="en-US" altLang="zh-CN" b="0" ker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zh-CN" altLang="en-US" b="0" kern="0" smtClea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┣</a:t>
            </a:r>
            <a:r>
              <a:rPr lang="en-US" altLang="zh-CN" b="0" kern="0" smtClea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b="0" kern="0" smtClea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b="0" ker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b="0" kern="0" smtClea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b="0" kern="0" smtClea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b="0" kern="0" smtClea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，然后用反证律。</a:t>
            </a:r>
            <a:endParaRPr lang="en-US" altLang="zh-CN" b="0" kern="0" smtClean="0">
              <a:solidFill>
                <a:srgbClr val="5E240C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indent="-457200" eaLnBrk="1" hangingPunct="1">
              <a:lnSpc>
                <a:spcPct val="130000"/>
              </a:lnSpc>
              <a:spcBef>
                <a:spcPts val="1200"/>
              </a:spcBef>
              <a:buClr>
                <a:srgbClr val="5E240C"/>
              </a:buClr>
              <a:buFont typeface="+mj-lt"/>
              <a:buAutoNum type="arabicPeriod"/>
              <a:defRPr/>
            </a:pPr>
            <a:r>
              <a:rPr lang="en-US" altLang="zh-CN" b="0" ker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……</a:t>
            </a:r>
          </a:p>
          <a:p>
            <a:pPr marL="457200" indent="-457200" eaLnBrk="1" hangingPunct="1">
              <a:lnSpc>
                <a:spcPct val="130000"/>
              </a:lnSpc>
              <a:spcBef>
                <a:spcPts val="1200"/>
              </a:spcBef>
              <a:buClr>
                <a:srgbClr val="5E240C"/>
              </a:buClr>
              <a:buFont typeface="+mj-lt"/>
              <a:buAutoNum type="arabicPeriod"/>
              <a:defRPr/>
            </a:pPr>
            <a:endParaRPr lang="en-US" altLang="zh-CN" b="0" kern="0">
              <a:solidFill>
                <a:srgbClr val="5E240C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lvl="0" indent="-457200" eaLnBrk="1" hangingPunct="1">
              <a:lnSpc>
                <a:spcPct val="130000"/>
              </a:lnSpc>
              <a:spcBef>
                <a:spcPts val="1200"/>
              </a:spcBef>
              <a:buClr>
                <a:srgbClr val="5E240C"/>
              </a:buClr>
              <a:buFont typeface="+mj-lt"/>
              <a:buAutoNum type="arabicPeriod"/>
              <a:defRPr/>
            </a:pPr>
            <a:endParaRPr kumimoji="0" lang="en-US" altLang="zh-CN" b="0" i="0" u="none" strike="noStrike" kern="0" cap="none" spc="0" normalizeH="0" baseline="0" noProof="0" smtClean="0">
              <a:ln>
                <a:noFill/>
              </a:ln>
              <a:solidFill>
                <a:srgbClr val="5E240C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96029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411760" y="14630"/>
            <a:ext cx="62728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4-5.1 </a:t>
            </a:r>
            <a:r>
              <a:rPr kumimoji="0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命题逻辑的自然推理系统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16523" y="764704"/>
            <a:ext cx="8510954" cy="59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9pPr>
          </a:lstStyle>
          <a:p>
            <a:pPr marL="0" lvl="0" indent="0" eaLnBrk="1" hangingPunct="1">
              <a:lnSpc>
                <a:spcPct val="130000"/>
              </a:lnSpc>
              <a:spcBef>
                <a:spcPts val="1200"/>
              </a:spcBef>
              <a:buClrTx/>
              <a:buNone/>
              <a:defRPr/>
            </a:pPr>
            <a:r>
              <a:rPr lang="en-US" altLang="zh-CN" b="0" kern="0" smtClea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[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定理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2] </a:t>
            </a:r>
            <a:r>
              <a:rPr lang="zh-CN" altLang="en-US" b="0" kern="0" smtClea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证明：</a:t>
            </a:r>
            <a:r>
              <a:rPr lang="en-US" altLang="zh-CN" b="0" kern="0" smtClea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b="0" kern="0" smtClea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┣</a:t>
            </a:r>
            <a:r>
              <a:rPr lang="en-US" altLang="zh-CN" b="0" kern="0" smtClea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b="0" kern="0" smtClea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b="0" kern="0" smtClea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ts val="12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zh-CN" altLang="en-US" b="0" kern="0" smtClea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证明：</a:t>
            </a:r>
            <a:r>
              <a:rPr lang="en-US" altLang="zh-CN" b="0" kern="0" smtClea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b="0" kern="0" smtClea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b="0" kern="0" smtClea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b="0" kern="0" smtClea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┣</a:t>
            </a:r>
            <a:r>
              <a:rPr lang="en-US" altLang="zh-CN" b="0" kern="0" smtClea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                       </a:t>
            </a:r>
            <a:r>
              <a:rPr lang="zh-CN" altLang="en-US" b="0" kern="0" smtClea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（，肯定前提律）</a:t>
            </a:r>
            <a:endParaRPr lang="en-US" altLang="zh-CN" b="0" kern="0" smtClean="0">
              <a:solidFill>
                <a:srgbClr val="5E240C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b="0" kern="0" smtClea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    A</a:t>
            </a:r>
            <a:r>
              <a:rPr lang="zh-CN" altLang="en-US" b="0" ker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┣</a:t>
            </a:r>
            <a:r>
              <a:rPr lang="en-US" altLang="zh-CN" b="0" ker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b="0" ker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b="0" kern="0" smtClea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                     </a:t>
            </a:r>
            <a:r>
              <a:rPr lang="zh-CN" altLang="en-US" b="0" kern="0" smtClea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（</a:t>
            </a:r>
            <a:r>
              <a:rPr lang="en-US" altLang="zh-CN" b="0" kern="0" baseline="-25000" smtClea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zh-CN" altLang="en-US" b="0" kern="0" smtClea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，蕴涵词引入律）</a:t>
            </a:r>
            <a:endParaRPr lang="en-US" altLang="zh-CN" b="0" kern="0">
              <a:solidFill>
                <a:srgbClr val="5E240C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ts val="12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lang="en-US" altLang="zh-CN" b="0" kern="0">
              <a:solidFill>
                <a:srgbClr val="5E240C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lvl="0" indent="-457200" eaLnBrk="1" hangingPunct="1">
              <a:lnSpc>
                <a:spcPct val="130000"/>
              </a:lnSpc>
              <a:spcBef>
                <a:spcPts val="1200"/>
              </a:spcBef>
              <a:buClr>
                <a:srgbClr val="5E240C"/>
              </a:buClr>
              <a:buFont typeface="+mj-lt"/>
              <a:buAutoNum type="arabicPeriod"/>
              <a:defRPr/>
            </a:pPr>
            <a:endParaRPr kumimoji="0" lang="en-US" altLang="zh-CN" b="0" i="0" u="none" strike="noStrike" kern="0" cap="none" spc="0" normalizeH="0" baseline="0" noProof="0" smtClean="0">
              <a:ln>
                <a:noFill/>
              </a:ln>
              <a:solidFill>
                <a:srgbClr val="5E240C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57090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411760" y="14630"/>
            <a:ext cx="62728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4-5.1 </a:t>
            </a:r>
            <a:r>
              <a:rPr kumimoji="0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命题逻辑的自然推理系统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16523" y="764704"/>
            <a:ext cx="8510954" cy="59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ts val="12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[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定理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3] 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A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→B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，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B→C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Lucida Sans Unicode" panose="020B0602030504020204" pitchFamily="34" charset="0"/>
              </a:rPr>
              <a:t>┣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A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  <a:sym typeface="Symbol" panose="05050102010706020507" pitchFamily="18" charset="2"/>
              </a:rPr>
              <a:t>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  <a:sym typeface="Symbol" panose="05050102010706020507" pitchFamily="18" charset="2"/>
              </a:rPr>
              <a:t>C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n-cs"/>
              </a:rPr>
              <a:t>（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n-cs"/>
                <a:sym typeface="Symbol" panose="05050102010706020507" pitchFamily="18" charset="2"/>
              </a:rPr>
              <a:t>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n-cs"/>
              </a:rPr>
              <a:t>传递律） </a:t>
            </a:r>
            <a:endParaRPr kumimoji="0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rgbClr val="5E240C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ts val="12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证明：</a:t>
            </a: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5E240C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30000"/>
              </a:lnSpc>
              <a:spcBef>
                <a:spcPts val="1200"/>
              </a:spcBef>
              <a:spcAft>
                <a:spcPct val="0"/>
              </a:spcAft>
              <a:buClr>
                <a:srgbClr val="5E240C"/>
              </a:buClr>
              <a:buSzTx/>
              <a:buFont typeface="+mj-lt"/>
              <a:buAutoNum type="arabicPeriod"/>
              <a:tabLst/>
              <a:defRPr/>
            </a:pP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5E240C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 385027"/>
          <p:cNvSpPr/>
          <p:nvPr/>
        </p:nvSpPr>
        <p:spPr>
          <a:xfrm>
            <a:off x="1259632" y="1628800"/>
            <a:ext cx="5791200" cy="4800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5E240C"/>
              </a:buClr>
              <a:buSzTx/>
              <a:buFont typeface="Wingdings" panose="05000000000000000000" pitchFamily="2" charset="2"/>
              <a:buAutoNum type="arabicPeriod"/>
              <a:tabLst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B，B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C,A├ A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	</a:t>
            </a:r>
            <a:endParaRPr kumimoji="0" lang="en-US" altLang="zh-CN" sz="2800" b="1" i="0" u="none" strike="noStrike" kern="1200" cap="none" spc="0" normalizeH="0" baseline="0" noProof="0" smtClean="0">
              <a:ln>
                <a:noFill/>
              </a:ln>
              <a:solidFill>
                <a:srgbClr val="13131B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5E240C"/>
              </a:buClr>
              <a:buSzTx/>
              <a:buFont typeface="Wingdings" panose="05000000000000000000" pitchFamily="2" charset="2"/>
              <a:buAutoNum type="arabicPeriod"/>
              <a:tabLst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B，B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C,A├ A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5E240C"/>
              </a:buClr>
              <a:buSzTx/>
              <a:buFont typeface="Wingdings" panose="05000000000000000000" pitchFamily="2" charset="2"/>
              <a:buAutoNum type="arabicPeriod"/>
              <a:tabLst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B,A├ B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5E240C"/>
              </a:buClr>
              <a:buSzTx/>
              <a:buFont typeface="Wingdings" panose="05000000000000000000" pitchFamily="2" charset="2"/>
              <a:buAutoNum type="arabicPeriod"/>
              <a:tabLst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B，B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C,A├ B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5E240C"/>
              </a:buClr>
              <a:buSzTx/>
              <a:buFont typeface="Wingdings" panose="05000000000000000000" pitchFamily="2" charset="2"/>
              <a:buAutoNum type="arabicPeriod"/>
              <a:tabLst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B，B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C,A├ B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5E240C"/>
              </a:buClr>
              <a:buSzTx/>
              <a:buFont typeface="Wingdings" panose="05000000000000000000" pitchFamily="2" charset="2"/>
              <a:buAutoNum type="arabicPeriod"/>
              <a:tabLst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C,B├ C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5E240C"/>
              </a:buClr>
              <a:buSzTx/>
              <a:buFont typeface="Wingdings" panose="05000000000000000000" pitchFamily="2" charset="2"/>
              <a:buAutoNum type="arabicPeriod"/>
              <a:tabLst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B，B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C,A├ C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5E240C"/>
              </a:buClr>
              <a:buSzTx/>
              <a:buFont typeface="Wingdings" panose="05000000000000000000" pitchFamily="2" charset="2"/>
              <a:buAutoNum type="arabicPeriod"/>
              <a:tabLst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B，B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C├ A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 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5E240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385029"/>
          <p:cNvSpPr/>
          <p:nvPr/>
        </p:nvSpPr>
        <p:spPr>
          <a:xfrm>
            <a:off x="6434086" y="1595548"/>
            <a:ext cx="2362200" cy="4800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5E240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3131B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)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5E240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3131B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)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5E240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3131B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5E240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(1,2,3,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3131B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τ)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5E240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3131B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)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5E240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3131B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5E240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(4,5,6,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3131B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τ)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5E240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3131B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(7,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839819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411760" y="14630"/>
            <a:ext cx="62728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4-5.1 </a:t>
            </a:r>
            <a:r>
              <a:rPr kumimoji="0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命题逻辑的自然推理系统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53632" y="764704"/>
            <a:ext cx="8510954" cy="59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9pPr>
          </a:lstStyle>
          <a:p>
            <a:pPr marL="0" indent="0" eaLnBrk="1" hangingPunct="1">
              <a:lnSpc>
                <a:spcPct val="130000"/>
              </a:lnSpc>
              <a:spcBef>
                <a:spcPts val="1200"/>
              </a:spcBef>
              <a:buNone/>
              <a:defRPr/>
            </a:pPr>
            <a:endParaRPr lang="en-US" altLang="zh-CN" sz="3200" kern="0" smtClean="0">
              <a:solidFill>
                <a:srgbClr val="009999"/>
              </a:solidFill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200" kern="0" smtClean="0">
                <a:solidFill>
                  <a:srgbClr val="009999"/>
                </a:solidFill>
                <a:ea typeface="黑体" panose="02010609060101010101" pitchFamily="49" charset="-122"/>
              </a:rPr>
              <a:t>[</a:t>
            </a:r>
            <a:r>
              <a:rPr lang="zh-CN" altLang="en-US" sz="3200" kern="0" smtClean="0">
                <a:solidFill>
                  <a:srgbClr val="009999"/>
                </a:solidFill>
                <a:ea typeface="黑体" panose="02010609060101010101" pitchFamily="49" charset="-122"/>
              </a:rPr>
              <a:t>定理</a:t>
            </a:r>
            <a:r>
              <a:rPr lang="en-US" altLang="zh-CN" sz="3200" kern="0" smtClean="0">
                <a:solidFill>
                  <a:srgbClr val="009999"/>
                </a:solidFill>
                <a:ea typeface="黑体" panose="02010609060101010101" pitchFamily="49" charset="-122"/>
              </a:rPr>
              <a:t>5] </a:t>
            </a:r>
            <a:r>
              <a:rPr lang="en-US" altLang="zh-CN" sz="3200" smtClean="0">
                <a:solidFill>
                  <a:srgbClr val="5E240C"/>
                </a:solidFill>
                <a:latin typeface="Times New Roman" panose="02020603050405020304" pitchFamily="18" charset="0"/>
              </a:rPr>
              <a:t>A, </a:t>
            </a:r>
            <a:r>
              <a:rPr lang="en-US" altLang="zh-CN" sz="3200" smtClean="0">
                <a:solidFill>
                  <a:srgbClr val="5E240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3200" smtClean="0">
                <a:solidFill>
                  <a:srgbClr val="5E240C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sz="3200" smtClean="0">
                <a:solidFill>
                  <a:srgbClr val="5E240C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┣</a:t>
            </a:r>
            <a:r>
              <a:rPr lang="en-US" altLang="zh-CN" sz="3200" smtClean="0">
                <a:solidFill>
                  <a:srgbClr val="5E240C"/>
                </a:solidFill>
                <a:latin typeface="Times New Roman" panose="02020603050405020304" pitchFamily="18" charset="0"/>
              </a:rPr>
              <a:t>B  </a:t>
            </a:r>
            <a:r>
              <a:rPr lang="en-US" altLang="zh-CN" sz="3200" smtClean="0">
                <a:solidFill>
                  <a:srgbClr val="C0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3200" smtClean="0">
                <a:solidFill>
                  <a:srgbClr val="C00000"/>
                </a:solidFill>
                <a:latin typeface="Times New Roman" panose="02020603050405020304" pitchFamily="18" charset="0"/>
              </a:rPr>
              <a:t>矛盾推出一切</a:t>
            </a:r>
            <a:r>
              <a:rPr lang="en-US" altLang="zh-CN" sz="3200" smtClean="0">
                <a:solidFill>
                  <a:srgbClr val="C00000"/>
                </a:solidFill>
                <a:latin typeface="Times New Roman" panose="02020603050405020304" pitchFamily="18" charset="0"/>
              </a:rPr>
              <a:t>)</a:t>
            </a:r>
            <a:endParaRPr lang="en-US" altLang="zh-CN" sz="3200" smtClean="0">
              <a:solidFill>
                <a:srgbClr val="C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zh-CN" altLang="en-US" sz="3200" smtClean="0">
                <a:solidFill>
                  <a:srgbClr val="5E240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证明：</a:t>
            </a:r>
            <a:endParaRPr lang="en-US" altLang="zh-CN" sz="3200" smtClean="0">
              <a:solidFill>
                <a:srgbClr val="5E240C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30000"/>
              </a:lnSpc>
              <a:spcBef>
                <a:spcPts val="1200"/>
              </a:spcBef>
              <a:buNone/>
              <a:defRPr/>
            </a:pPr>
            <a:endParaRPr lang="en-US" altLang="zh-CN" sz="3200">
              <a:solidFill>
                <a:srgbClr val="5E240C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30000"/>
              </a:lnSpc>
              <a:spcBef>
                <a:spcPts val="1200"/>
              </a:spcBef>
              <a:buNone/>
              <a:defRPr/>
            </a:pPr>
            <a:endParaRPr lang="en-US" altLang="zh-CN" sz="3200" smtClean="0">
              <a:solidFill>
                <a:srgbClr val="5E240C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200" kern="0">
                <a:solidFill>
                  <a:srgbClr val="009999"/>
                </a:solidFill>
                <a:ea typeface="黑体" panose="02010609060101010101" pitchFamily="49" charset="-122"/>
              </a:rPr>
              <a:t>[</a:t>
            </a:r>
            <a:r>
              <a:rPr lang="zh-CN" altLang="en-US" sz="3200" kern="0" smtClean="0">
                <a:solidFill>
                  <a:srgbClr val="009999"/>
                </a:solidFill>
                <a:ea typeface="黑体" panose="02010609060101010101" pitchFamily="49" charset="-122"/>
              </a:rPr>
              <a:t>定理</a:t>
            </a:r>
            <a:r>
              <a:rPr lang="en-US" altLang="zh-CN" sz="3200" kern="0" smtClean="0">
                <a:solidFill>
                  <a:srgbClr val="009999"/>
                </a:solidFill>
                <a:ea typeface="黑体" panose="02010609060101010101" pitchFamily="49" charset="-122"/>
              </a:rPr>
              <a:t>6] </a:t>
            </a:r>
            <a:r>
              <a:rPr lang="en-US" altLang="zh-CN" sz="3200" smtClean="0">
                <a:solidFill>
                  <a:srgbClr val="5E240C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3200" smtClean="0">
                <a:solidFill>
                  <a:srgbClr val="5E240C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┣</a:t>
            </a:r>
            <a:r>
              <a:rPr lang="en-US" altLang="zh-CN" sz="3200" smtClean="0">
                <a:solidFill>
                  <a:srgbClr val="5E240C"/>
                </a:solidFill>
                <a:latin typeface="Times New Roman" panose="02020603050405020304" pitchFamily="18" charset="0"/>
                <a:cs typeface="Lucida Sans Unicode" panose="020B0602030504020204" pitchFamily="34" charset="0"/>
                <a:sym typeface="Symbol" panose="05050102010706020507" pitchFamily="18" charset="2"/>
              </a:rPr>
              <a:t></a:t>
            </a:r>
            <a:r>
              <a:rPr lang="en-US" altLang="zh-CN" sz="3200" smtClean="0">
                <a:solidFill>
                  <a:srgbClr val="5E240C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3200" smtClean="0">
                <a:solidFill>
                  <a:srgbClr val="5E240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B</a:t>
            </a:r>
          </a:p>
          <a:p>
            <a:pPr marL="0" indent="0" eaLnBrk="1" hangingPunct="1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200" kern="0" smtClean="0">
                <a:solidFill>
                  <a:srgbClr val="009999"/>
                </a:solidFill>
                <a:ea typeface="黑体" panose="02010609060101010101" pitchFamily="49" charset="-122"/>
              </a:rPr>
              <a:t>[</a:t>
            </a:r>
            <a:r>
              <a:rPr lang="zh-CN" altLang="en-US" sz="3200" kern="0" smtClean="0">
                <a:solidFill>
                  <a:srgbClr val="009999"/>
                </a:solidFill>
                <a:ea typeface="黑体" panose="02010609060101010101" pitchFamily="49" charset="-122"/>
              </a:rPr>
              <a:t>定理</a:t>
            </a:r>
            <a:r>
              <a:rPr lang="en-US" altLang="zh-CN" sz="3200" kern="0" smtClean="0">
                <a:solidFill>
                  <a:srgbClr val="009999"/>
                </a:solidFill>
                <a:ea typeface="黑体" panose="02010609060101010101" pitchFamily="49" charset="-122"/>
              </a:rPr>
              <a:t>7] </a:t>
            </a:r>
            <a:r>
              <a:rPr lang="en-US" altLang="zh-CN" sz="3200" kern="0" smtClean="0">
                <a:solidFill>
                  <a:srgbClr val="5E240C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</a:t>
            </a:r>
            <a:r>
              <a:rPr lang="en-US" altLang="zh-CN" sz="3200" smtClean="0">
                <a:solidFill>
                  <a:srgbClr val="5E240C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3200" smtClean="0">
                <a:solidFill>
                  <a:srgbClr val="5E240C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┣</a:t>
            </a:r>
            <a:r>
              <a:rPr lang="en-US" altLang="zh-CN" sz="3200">
                <a:solidFill>
                  <a:srgbClr val="5E240C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3200" smtClean="0">
                <a:solidFill>
                  <a:srgbClr val="5E240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3200">
                <a:solidFill>
                  <a:srgbClr val="5E240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endParaRPr lang="en-US" altLang="zh-CN" sz="3200" smtClean="0">
              <a:solidFill>
                <a:srgbClr val="5E240C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ts val="1200"/>
              </a:spcBef>
              <a:buClr>
                <a:srgbClr val="5E240C"/>
              </a:buClr>
              <a:buNone/>
              <a:defRPr/>
            </a:pPr>
            <a:endParaRPr kumimoji="0" lang="en-US" altLang="zh-CN" b="0" i="0" u="none" strike="noStrike" kern="0" cap="none" spc="0" normalizeH="0" baseline="0" noProof="0" smtClean="0">
              <a:ln>
                <a:noFill/>
              </a:ln>
              <a:solidFill>
                <a:srgbClr val="5E240C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386051"/>
          <p:cNvSpPr/>
          <p:nvPr/>
        </p:nvSpPr>
        <p:spPr>
          <a:xfrm>
            <a:off x="1619672" y="2351348"/>
            <a:ext cx="4242048" cy="273136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457200" indent="-457200" algn="just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+mn-ea"/>
                <a:ea typeface="+mn-ea"/>
                <a:cs typeface="Times New Roman" panose="02020603050405020304" pitchFamily="18" charset="0"/>
              </a:rPr>
              <a:t>A,┐A,┐B├ A</a:t>
            </a:r>
          </a:p>
          <a:p>
            <a:pPr marL="457200" indent="-457200" algn="just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+mn-ea"/>
                <a:ea typeface="+mn-ea"/>
                <a:cs typeface="Times New Roman" panose="02020603050405020304" pitchFamily="18" charset="0"/>
              </a:rPr>
              <a:t>A,┐A,┐B├ ┐A</a:t>
            </a:r>
          </a:p>
          <a:p>
            <a:pPr marL="457200" indent="-457200" algn="just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+mn-ea"/>
                <a:ea typeface="+mn-ea"/>
                <a:cs typeface="Times New Roman" panose="02020603050405020304" pitchFamily="18" charset="0"/>
              </a:rPr>
              <a:t>A,┐A,┐B├ A,┐A</a:t>
            </a:r>
          </a:p>
          <a:p>
            <a:pPr marL="457200" indent="-457200" algn="just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+mn-ea"/>
                <a:ea typeface="+mn-ea"/>
                <a:cs typeface="Times New Roman" panose="02020603050405020304" pitchFamily="18" charset="0"/>
              </a:rPr>
              <a:t>A,┐A├ B</a:t>
            </a:r>
          </a:p>
        </p:txBody>
      </p:sp>
      <p:sp>
        <p:nvSpPr>
          <p:cNvPr id="8" name="矩形 386053"/>
          <p:cNvSpPr/>
          <p:nvPr/>
        </p:nvSpPr>
        <p:spPr>
          <a:xfrm>
            <a:off x="6228184" y="2351348"/>
            <a:ext cx="2362200" cy="2879576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457200" indent="-457200" algn="just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</a:pPr>
            <a:r>
              <a:rPr lang="en-US" altLang="zh-CN" sz="3200" b="1" dirty="0">
                <a:latin typeface="+mn-ea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3200" b="1" dirty="0">
                <a:solidFill>
                  <a:srgbClr val="13131B"/>
                </a:solidFill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)</a:t>
            </a:r>
          </a:p>
          <a:p>
            <a:pPr marL="457200" indent="-457200" algn="just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</a:pPr>
            <a:r>
              <a:rPr lang="en-US" altLang="zh-CN" sz="3200" b="1" dirty="0">
                <a:latin typeface="+mn-ea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3200" b="1" dirty="0">
                <a:solidFill>
                  <a:srgbClr val="13131B"/>
                </a:solidFill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)</a:t>
            </a:r>
          </a:p>
          <a:p>
            <a:pPr marL="457200" indent="-457200" algn="just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</a:pPr>
            <a:r>
              <a:rPr lang="en-US" altLang="zh-CN" sz="3200" b="1" dirty="0">
                <a:solidFill>
                  <a:srgbClr val="13131B"/>
                </a:solidFill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3200" b="1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合并</a:t>
            </a:r>
            <a:r>
              <a:rPr lang="zh-CN" altLang="en-US" sz="3200" b="1" smtClean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3200" b="1" dirty="0">
              <a:latin typeface="+mn-ea"/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indent="-457200" algn="just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</a:pPr>
            <a:r>
              <a:rPr lang="en-US" altLang="zh-CN" sz="3200" b="1" dirty="0"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(3,</a:t>
            </a:r>
            <a:r>
              <a:rPr lang="en-US" altLang="zh-CN" sz="3200" b="1" dirty="0">
                <a:latin typeface="+mn-ea"/>
                <a:ea typeface="+mn-ea"/>
                <a:cs typeface="Times New Roman" panose="02020603050405020304" pitchFamily="18" charset="0"/>
              </a:rPr>
              <a:t>┐</a:t>
            </a:r>
            <a:r>
              <a:rPr lang="en-US" altLang="zh-CN" sz="3200" b="1" dirty="0">
                <a:solidFill>
                  <a:srgbClr val="13131B"/>
                </a:solidFill>
                <a:latin typeface="+mn-ea"/>
                <a:ea typeface="+mn-ea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641418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文本占位符 412674"/>
          <p:cNvSpPr>
            <a:spLocks noGrp="1"/>
          </p:cNvSpPr>
          <p:nvPr>
            <p:ph idx="1"/>
          </p:nvPr>
        </p:nvSpPr>
        <p:spPr>
          <a:xfrm>
            <a:off x="334049" y="1844824"/>
            <a:ext cx="8534400" cy="1905000"/>
          </a:xfrm>
        </p:spPr>
        <p:txBody>
          <a:bodyPr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zh-CN" sz="3200" b="1" dirty="0" smtClean="0">
                <a:latin typeface="楷体_GB2312" pitchFamily="49" charset="-122"/>
              </a:rPr>
              <a:t> </a:t>
            </a:r>
            <a:r>
              <a:rPr lang="en-US" altLang="zh-CN" sz="3200" dirty="0">
                <a:solidFill>
                  <a:srgbClr val="009999"/>
                </a:solidFill>
                <a:ea typeface="黑体" panose="02010609060101010101" pitchFamily="49" charset="-122"/>
              </a:rPr>
              <a:t>[</a:t>
            </a:r>
            <a:r>
              <a:rPr lang="zh-CN" altLang="en-US" sz="3200" dirty="0" smtClean="0">
                <a:solidFill>
                  <a:srgbClr val="009999"/>
                </a:solidFill>
                <a:ea typeface="黑体" panose="02010609060101010101" pitchFamily="49" charset="-122"/>
              </a:rPr>
              <a:t>定理</a:t>
            </a:r>
            <a:r>
              <a:rPr lang="en-US" altLang="zh-CN" sz="3200" dirty="0" smtClean="0">
                <a:solidFill>
                  <a:srgbClr val="009999"/>
                </a:solidFill>
                <a:ea typeface="黑体" panose="02010609060101010101" pitchFamily="49" charset="-122"/>
              </a:rPr>
              <a:t>23]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如果</a:t>
            </a:r>
            <a:r>
              <a:rPr lang="en-US" altLang="zh-CN" sz="3200" b="1" dirty="0">
                <a:latin typeface="宋体" panose="02010600030101010101" pitchFamily="2" charset="-122"/>
              </a:rPr>
              <a:t>Γ，A├C</a:t>
            </a:r>
            <a:r>
              <a:rPr lang="zh-CN" altLang="en-US" sz="3200" b="1" dirty="0">
                <a:latin typeface="宋体" panose="02010600030101010101" pitchFamily="2" charset="-122"/>
              </a:rPr>
              <a:t>且</a:t>
            </a:r>
            <a:r>
              <a:rPr lang="en-US" altLang="zh-CN" sz="3200" b="1" dirty="0">
                <a:latin typeface="宋体" panose="02010600030101010101" pitchFamily="2" charset="-122"/>
              </a:rPr>
              <a:t>Γ，B├C，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则</a:t>
            </a:r>
            <a:endParaRPr lang="en-US" altLang="zh-CN" sz="3200" b="1" dirty="0" smtClean="0">
              <a:latin typeface="宋体" panose="02010600030101010101" pitchFamily="2" charset="-122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3200" b="1" dirty="0" smtClean="0">
                <a:latin typeface="宋体" panose="02010600030101010101" pitchFamily="2" charset="-122"/>
              </a:rPr>
              <a:t>Γ，A</a:t>
            </a:r>
            <a:r>
              <a:rPr lang="en-US" altLang="zh-CN" sz="3200" b="1" dirty="0">
                <a:latin typeface="宋体" panose="02010600030101010101" pitchFamily="2" charset="-122"/>
              </a:rPr>
              <a:t>∨B├C	(∨</a:t>
            </a:r>
            <a:r>
              <a:rPr lang="en-US" altLang="zh-CN" sz="3200" b="1" baseline="-25000" dirty="0" smtClean="0">
                <a:latin typeface="宋体" panose="02010600030101010101" pitchFamily="2" charset="-122"/>
              </a:rPr>
              <a:t>-</a:t>
            </a:r>
            <a:r>
              <a:rPr lang="en-US" altLang="zh-CN" sz="3200" b="1" dirty="0" smtClean="0">
                <a:latin typeface="宋体" panose="02010600030101010101" pitchFamily="2" charset="-122"/>
              </a:rPr>
              <a:t>)</a:t>
            </a:r>
          </a:p>
          <a:p>
            <a:pPr marL="0" lvl="0" indent="0" eaLnBrk="1" hangingPunct="1">
              <a:lnSpc>
                <a:spcPct val="110000"/>
              </a:lnSpc>
              <a:buNone/>
            </a:pPr>
            <a:r>
              <a:rPr lang="zh-CN" altLang="en-US" sz="3200" dirty="0">
                <a:solidFill>
                  <a:srgbClr val="3DA9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sz="3200" dirty="0">
                <a:solidFill>
                  <a:srgbClr val="3DA99A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3200" baseline="-25000" dirty="0">
                <a:solidFill>
                  <a:srgbClr val="3DA99A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zh-CN" altLang="en-US" sz="3200" dirty="0">
                <a:solidFill>
                  <a:srgbClr val="3DA99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）：</a:t>
            </a:r>
            <a:r>
              <a:rPr lang="en-US" altLang="zh-CN" sz="3200" dirty="0">
                <a:solidFill>
                  <a:srgbClr val="3DA99A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A(a)</a:t>
            </a:r>
            <a:r>
              <a:rPr lang="zh-CN" altLang="en-US" sz="3200" dirty="0">
                <a:solidFill>
                  <a:srgbClr val="3DA99A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┣</a:t>
            </a:r>
            <a:r>
              <a:rPr lang="en-US" altLang="zh-CN" sz="3200" dirty="0">
                <a:solidFill>
                  <a:srgbClr val="3DA99A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sz="3200" dirty="0">
                <a:solidFill>
                  <a:srgbClr val="3DA99A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3200" dirty="0">
                <a:solidFill>
                  <a:srgbClr val="3DA99A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3200" dirty="0">
                <a:solidFill>
                  <a:srgbClr val="3DA99A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不在</a:t>
            </a:r>
            <a:r>
              <a:rPr lang="en-US" altLang="zh-CN" sz="3200" dirty="0">
                <a:solidFill>
                  <a:srgbClr val="3DA99A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sz="3200" dirty="0">
                <a:solidFill>
                  <a:srgbClr val="3DA99A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中出现</a:t>
            </a:r>
            <a:r>
              <a:rPr lang="en-US" altLang="zh-CN" sz="3200" dirty="0">
                <a:solidFill>
                  <a:srgbClr val="3DA99A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x A(x)</a:t>
            </a:r>
            <a:r>
              <a:rPr lang="en-US" altLang="zh-CN" sz="3200" dirty="0">
                <a:solidFill>
                  <a:srgbClr val="3DA99A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  <a:sym typeface="Symbol" panose="05050102010706020507" pitchFamily="18" charset="2"/>
              </a:rPr>
              <a:t>┣</a:t>
            </a:r>
            <a:r>
              <a:rPr lang="en-US" altLang="zh-CN" sz="3200" dirty="0">
                <a:solidFill>
                  <a:srgbClr val="3DA99A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</a:p>
          <a:p>
            <a:pPr marL="0" indent="0" algn="just">
              <a:buNone/>
            </a:pPr>
            <a:r>
              <a:rPr lang="en-US" altLang="zh-CN" sz="3200" dirty="0">
                <a:solidFill>
                  <a:srgbClr val="5E2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Th1   </a:t>
            </a:r>
            <a:r>
              <a:rPr lang="en-US" altLang="zh-CN" sz="3200" dirty="0">
                <a:solidFill>
                  <a:srgbClr val="5E24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, A(a)</a:t>
            </a:r>
            <a:r>
              <a:rPr lang="zh-CN" altLang="en-US" sz="3200" dirty="0">
                <a:solidFill>
                  <a:srgbClr val="5E24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┣</a:t>
            </a:r>
            <a:r>
              <a:rPr lang="en-US" altLang="zh-CN" sz="3200" dirty="0">
                <a:solidFill>
                  <a:srgbClr val="5E24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sz="3200" dirty="0">
                <a:solidFill>
                  <a:srgbClr val="5E24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3200" dirty="0">
                <a:solidFill>
                  <a:srgbClr val="5E24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3200" dirty="0">
                <a:solidFill>
                  <a:srgbClr val="5E24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不在</a:t>
            </a:r>
            <a:r>
              <a:rPr lang="en-US" altLang="zh-CN" sz="3200" dirty="0">
                <a:solidFill>
                  <a:srgbClr val="5E24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sz="3200" dirty="0">
                <a:solidFill>
                  <a:srgbClr val="5E24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中出现</a:t>
            </a:r>
            <a:r>
              <a:rPr lang="en-US" altLang="zh-CN" sz="3200" dirty="0">
                <a:solidFill>
                  <a:srgbClr val="5E24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&amp;a</a:t>
            </a:r>
            <a:r>
              <a:rPr lang="zh-CN" altLang="en-US" sz="3200" dirty="0">
                <a:solidFill>
                  <a:srgbClr val="5E24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不在中出现</a:t>
            </a:r>
            <a:r>
              <a:rPr lang="en-US" altLang="zh-CN" sz="3200" dirty="0">
                <a:solidFill>
                  <a:srgbClr val="5E24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marL="0" indent="0" algn="just">
              <a:buNone/>
            </a:pPr>
            <a:r>
              <a:rPr lang="en-US" altLang="zh-CN" sz="3200" dirty="0">
                <a:solidFill>
                  <a:srgbClr val="5E24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 , x A(x)</a:t>
            </a:r>
            <a:r>
              <a:rPr lang="en-US" altLang="zh-CN" sz="3200" dirty="0">
                <a:solidFill>
                  <a:srgbClr val="5E240C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  <a:sym typeface="Symbol" panose="05050102010706020507" pitchFamily="18" charset="2"/>
              </a:rPr>
              <a:t>┣</a:t>
            </a:r>
            <a:r>
              <a:rPr lang="en-US" altLang="zh-CN" sz="3200" dirty="0">
                <a:solidFill>
                  <a:srgbClr val="5E24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3200" b="1" dirty="0" smtClean="0">
              <a:latin typeface="宋体" panose="02010600030101010101" pitchFamily="2" charset="-122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endParaRPr lang="en-US" altLang="zh-CN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323" name="矩形 412675"/>
          <p:cNvSpPr/>
          <p:nvPr/>
        </p:nvSpPr>
        <p:spPr>
          <a:xfrm>
            <a:off x="303502" y="1052736"/>
            <a:ext cx="8534400" cy="914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如果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A├C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且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B├C，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则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A∨B├C  （∨</a:t>
            </a:r>
            <a:r>
              <a:rPr kumimoji="0" lang="en-US" altLang="zh-CN" sz="3200" b="1" i="0" u="none" strike="noStrike" kern="1200" cap="none" spc="0" normalizeH="0" baseline="-25000" noProof="0" dirty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-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   </a:t>
            </a:r>
          </a:p>
        </p:txBody>
      </p:sp>
      <p:sp>
        <p:nvSpPr>
          <p:cNvPr id="6" name="矩形 5"/>
          <p:cNvSpPr/>
          <p:nvPr/>
        </p:nvSpPr>
        <p:spPr>
          <a:xfrm>
            <a:off x="3315431" y="9832"/>
            <a:ext cx="30412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4-5.2 </a:t>
            </a:r>
            <a:r>
              <a:rPr kumimoji="0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斜形证明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77946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9" name="矩形 387082"/>
          <p:cNvSpPr/>
          <p:nvPr/>
        </p:nvSpPr>
        <p:spPr>
          <a:xfrm>
            <a:off x="304800" y="914400"/>
            <a:ext cx="8534400" cy="685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just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3200" b="1" kern="0">
                <a:solidFill>
                  <a:srgbClr val="009999"/>
                </a:solidFill>
                <a:latin typeface="Arial"/>
                <a:ea typeface="黑体" panose="02010609060101010101" pitchFamily="49" charset="-122"/>
              </a:rPr>
              <a:t>[</a:t>
            </a:r>
            <a:r>
              <a:rPr lang="zh-CN" altLang="en-US" sz="3200" b="1" kern="0" smtClean="0">
                <a:solidFill>
                  <a:srgbClr val="009999"/>
                </a:solidFill>
                <a:latin typeface="Arial"/>
                <a:ea typeface="黑体" panose="02010609060101010101" pitchFamily="49" charset="-122"/>
              </a:rPr>
              <a:t>定理</a:t>
            </a:r>
            <a:r>
              <a:rPr lang="en-US" altLang="zh-CN" sz="3200" b="1" kern="0" smtClean="0">
                <a:solidFill>
                  <a:srgbClr val="009999"/>
                </a:solidFill>
                <a:latin typeface="Arial"/>
                <a:ea typeface="黑体" panose="02010609060101010101" pitchFamily="49" charset="-122"/>
              </a:rPr>
              <a:t>9]</a:t>
            </a:r>
            <a:r>
              <a:rPr lang="en-US" altLang="zh-CN" sz="3200" b="1" smtClean="0">
                <a:latin typeface="宋体" panose="02010600030101010101" pitchFamily="2" charset="-122"/>
              </a:rPr>
              <a:t>Γ,A</a:t>
            </a:r>
            <a:r>
              <a:rPr lang="en-US" altLang="zh-CN" sz="3200" b="1">
                <a:latin typeface="宋体" panose="02010600030101010101" pitchFamily="2" charset="-122"/>
              </a:rPr>
              <a:t>├B,┐</a:t>
            </a:r>
            <a:r>
              <a:rPr lang="en-US" altLang="zh-CN" sz="3200" b="1" smtClean="0">
                <a:latin typeface="宋体" panose="02010600030101010101" pitchFamily="2" charset="-122"/>
              </a:rPr>
              <a:t>B</a:t>
            </a:r>
            <a:r>
              <a:rPr lang="en-US" altLang="zh-CN" sz="3200" b="1" smtClean="0">
                <a:latin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3200" b="1" smtClean="0">
                <a:latin typeface="宋体" panose="02010600030101010101" pitchFamily="2" charset="-122"/>
              </a:rPr>
              <a:t>Γ├┐</a:t>
            </a:r>
            <a:r>
              <a:rPr lang="en-US" altLang="zh-CN" sz="3200" b="1">
                <a:latin typeface="宋体" panose="02010600030101010101" pitchFamily="2" charset="-122"/>
              </a:rPr>
              <a:t>A (┐+,</a:t>
            </a:r>
            <a:r>
              <a:rPr lang="zh-CN" altLang="en-US" sz="3200" b="1">
                <a:latin typeface="宋体" panose="02010600030101010101" pitchFamily="2" charset="-122"/>
              </a:rPr>
              <a:t>归</a:t>
            </a:r>
            <a:r>
              <a:rPr lang="zh-CN" altLang="en-US" sz="3200" b="1" smtClean="0">
                <a:latin typeface="宋体" panose="02010600030101010101" pitchFamily="2" charset="-122"/>
              </a:rPr>
              <a:t>缪律）</a:t>
            </a:r>
            <a:endParaRPr lang="en-US" altLang="zh-CN" sz="3200" b="1" smtClean="0">
              <a:latin typeface="宋体" panose="02010600030101010101" pitchFamily="2" charset="-122"/>
            </a:endParaRPr>
          </a:p>
          <a:p>
            <a:pPr algn="just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3200" b="1" smtClean="0">
                <a:latin typeface="宋体" panose="02010600030101010101" pitchFamily="2" charset="-122"/>
              </a:rPr>
              <a:t>证明： </a:t>
            </a:r>
            <a:endParaRPr lang="en-US" altLang="zh-CN" sz="3200" b="1" dirty="0">
              <a:latin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411760" y="14630"/>
            <a:ext cx="62728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4-5.1 </a:t>
            </a:r>
            <a:r>
              <a:rPr kumimoji="0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命题逻辑的自然推理系统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3" name="矩形 388099"/>
          <p:cNvSpPr/>
          <p:nvPr/>
        </p:nvSpPr>
        <p:spPr>
          <a:xfrm>
            <a:off x="1403648" y="1556792"/>
            <a:ext cx="4953000" cy="4800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457200" indent="-457200" algn="just">
              <a:spcBef>
                <a:spcPct val="3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</a:rPr>
              <a:t>Γ,┐┐A├ ┐┐A	</a:t>
            </a:r>
            <a:endParaRPr lang="en-US" altLang="zh-CN" sz="3200" b="1" dirty="0">
              <a:solidFill>
                <a:srgbClr val="13131B"/>
              </a:solidFill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  <a:p>
            <a:pPr marL="457200" indent="-457200" algn="just">
              <a:spcBef>
                <a:spcPct val="3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</a:rPr>
              <a:t>┐┐A├ A</a:t>
            </a:r>
          </a:p>
          <a:p>
            <a:pPr marL="457200" indent="-457200" algn="just">
              <a:spcBef>
                <a:spcPct val="3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</a:rPr>
              <a:t>Γ,┐┐A├ A</a:t>
            </a:r>
          </a:p>
          <a:p>
            <a:pPr marL="457200" indent="-457200" algn="just">
              <a:spcBef>
                <a:spcPct val="3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</a:rPr>
              <a:t>Γ,┐┐A├ Γ</a:t>
            </a:r>
          </a:p>
          <a:p>
            <a:pPr marL="457200" indent="-457200" algn="just">
              <a:spcBef>
                <a:spcPct val="3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</a:rPr>
              <a:t>Γ,A├ B,┐B</a:t>
            </a:r>
          </a:p>
          <a:p>
            <a:pPr marL="457200" indent="-457200" algn="just">
              <a:spcBef>
                <a:spcPct val="3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</a:rPr>
              <a:t>Γ,┐┐A├ B,┐B</a:t>
            </a:r>
          </a:p>
          <a:p>
            <a:pPr marL="457200" indent="-457200" algn="just">
              <a:spcBef>
                <a:spcPct val="3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</a:rPr>
              <a:t>Γ├ ┐A</a:t>
            </a:r>
            <a:endParaRPr lang="en-US" altLang="zh-CN" sz="3200" b="1" dirty="0">
              <a:latin typeface="宋体" panose="02010600030101010101" pitchFamily="2" charset="-122"/>
              <a:ea typeface="Times New Roman" panose="02020603050405020304" pitchFamily="18" charset="0"/>
            </a:endParaRPr>
          </a:p>
        </p:txBody>
      </p:sp>
      <p:sp>
        <p:nvSpPr>
          <p:cNvPr id="14" name="矩形 388101"/>
          <p:cNvSpPr/>
          <p:nvPr/>
        </p:nvSpPr>
        <p:spPr>
          <a:xfrm>
            <a:off x="6367578" y="1569093"/>
            <a:ext cx="2362200" cy="4800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457200" indent="-457200" algn="just">
              <a:spcBef>
                <a:spcPct val="30000"/>
              </a:spcBef>
              <a:buClr>
                <a:schemeClr val="tx1"/>
              </a:buClr>
              <a:buFont typeface="Wingdings" panose="05000000000000000000" pitchFamily="2" charset="2"/>
            </a:pPr>
            <a:r>
              <a:rPr lang="en-US" altLang="zh-CN" sz="3200" b="1" dirty="0">
                <a:latin typeface="宋体" panose="02010600030101010101" pitchFamily="2" charset="-122"/>
              </a:rPr>
              <a:t>(</a:t>
            </a:r>
            <a:r>
              <a:rPr lang="en-US" altLang="zh-CN" sz="3200" b="1" dirty="0">
                <a:solidFill>
                  <a:srgbClr val="13131B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)</a:t>
            </a:r>
          </a:p>
          <a:p>
            <a:pPr marL="457200" indent="-457200" algn="just">
              <a:spcBef>
                <a:spcPct val="30000"/>
              </a:spcBef>
              <a:buClr>
                <a:schemeClr val="tx1"/>
              </a:buClr>
              <a:buFont typeface="Wingdings" panose="05000000000000000000" pitchFamily="2" charset="2"/>
            </a:pPr>
            <a:r>
              <a:rPr lang="en-US" altLang="zh-CN" sz="3200" b="1" dirty="0">
                <a:solidFill>
                  <a:srgbClr val="13131B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(Th8</a:t>
            </a:r>
            <a:r>
              <a:rPr lang="en-US" altLang="zh-CN" sz="3200" b="1" dirty="0">
                <a:latin typeface="宋体" panose="02010600030101010101" pitchFamily="2" charset="-122"/>
                <a:sym typeface="+mn-ea"/>
              </a:rPr>
              <a:t>├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pPr marL="457200" indent="-457200" algn="just">
              <a:spcBef>
                <a:spcPct val="30000"/>
              </a:spcBef>
              <a:buClr>
                <a:schemeClr val="tx1"/>
              </a:buClr>
              <a:buFont typeface="Wingdings" panose="05000000000000000000" pitchFamily="2" charset="2"/>
            </a:pP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(1,2,</a:t>
            </a:r>
            <a:r>
              <a:rPr lang="en-US" altLang="zh-CN" sz="3200" b="1" dirty="0">
                <a:solidFill>
                  <a:srgbClr val="13131B"/>
                </a:solidFill>
                <a:latin typeface="楷体_GB2312" pitchFamily="49" charset="-122"/>
                <a:ea typeface="楷体_GB2312" pitchFamily="49" charset="-122"/>
              </a:rPr>
              <a:t>τ)</a:t>
            </a:r>
          </a:p>
          <a:p>
            <a:pPr marL="457200" indent="-457200" algn="just">
              <a:spcBef>
                <a:spcPct val="30000"/>
              </a:spcBef>
              <a:buClr>
                <a:schemeClr val="tx1"/>
              </a:buClr>
              <a:buFont typeface="Wingdings" panose="05000000000000000000" pitchFamily="2" charset="2"/>
            </a:pPr>
            <a:r>
              <a:rPr lang="en-US" altLang="zh-CN" sz="3200" b="1" dirty="0">
                <a:latin typeface="宋体" panose="02010600030101010101" pitchFamily="2" charset="-122"/>
              </a:rPr>
              <a:t>(</a:t>
            </a:r>
            <a:r>
              <a:rPr lang="en-US" altLang="zh-CN" sz="3200" b="1" dirty="0">
                <a:solidFill>
                  <a:srgbClr val="13131B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)</a:t>
            </a:r>
          </a:p>
          <a:p>
            <a:pPr marL="457200" indent="-457200" algn="just">
              <a:spcBef>
                <a:spcPct val="30000"/>
              </a:spcBef>
              <a:buClr>
                <a:schemeClr val="tx1"/>
              </a:buClr>
              <a:buFont typeface="Wingdings" panose="05000000000000000000" pitchFamily="2" charset="2"/>
            </a:pPr>
            <a:r>
              <a:rPr lang="en-US" altLang="zh-CN" sz="3200" b="1" dirty="0">
                <a:solidFill>
                  <a:srgbClr val="13131B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zh-CN" altLang="en-US" sz="3200" b="1" dirty="0">
                <a:latin typeface="宋体" panose="02010600030101010101" pitchFamily="2" charset="-122"/>
                <a:sym typeface="Symbol" panose="05050102010706020507" pitchFamily="18" charset="2"/>
              </a:rPr>
              <a:t>已知)</a:t>
            </a:r>
          </a:p>
          <a:p>
            <a:pPr marL="457200" indent="-457200" algn="just">
              <a:spcBef>
                <a:spcPct val="30000"/>
              </a:spcBef>
              <a:buClr>
                <a:schemeClr val="tx1"/>
              </a:buClr>
              <a:buFont typeface="Wingdings" panose="05000000000000000000" pitchFamily="2" charset="2"/>
            </a:pP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(3,4,5,</a:t>
            </a:r>
            <a:r>
              <a:rPr lang="en-US" altLang="zh-CN" sz="3200" b="1" dirty="0">
                <a:solidFill>
                  <a:srgbClr val="13131B"/>
                </a:solidFill>
                <a:latin typeface="楷体_GB2312" pitchFamily="49" charset="-122"/>
                <a:ea typeface="楷体_GB2312" pitchFamily="49" charset="-122"/>
              </a:rPr>
              <a:t>τ)</a:t>
            </a:r>
          </a:p>
          <a:p>
            <a:pPr marL="457200" indent="-457200" algn="just">
              <a:spcBef>
                <a:spcPct val="30000"/>
              </a:spcBef>
              <a:buClr>
                <a:schemeClr val="tx1"/>
              </a:buClr>
              <a:buFont typeface="Wingdings" panose="05000000000000000000" pitchFamily="2" charset="2"/>
            </a:pPr>
            <a:r>
              <a:rPr lang="en-US" altLang="zh-CN" sz="3200" b="1" dirty="0">
                <a:solidFill>
                  <a:srgbClr val="13131B"/>
                </a:solidFill>
                <a:latin typeface="楷体_GB2312" pitchFamily="49" charset="-122"/>
                <a:ea typeface="楷体_GB2312" pitchFamily="49" charset="-122"/>
              </a:rPr>
              <a:t>(6,</a:t>
            </a:r>
            <a:r>
              <a:rPr lang="en-US" altLang="zh-CN" sz="3200" b="1" dirty="0">
                <a:latin typeface="宋体" panose="02010600030101010101" pitchFamily="2" charset="-122"/>
              </a:rPr>
              <a:t>┐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7563696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9" name="矩形 387082"/>
          <p:cNvSpPr/>
          <p:nvPr/>
        </p:nvSpPr>
        <p:spPr>
          <a:xfrm>
            <a:off x="304800" y="914400"/>
            <a:ext cx="8534400" cy="685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just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3200" b="1" kern="0">
                <a:solidFill>
                  <a:srgbClr val="009999"/>
                </a:solidFill>
                <a:latin typeface="Arial"/>
                <a:ea typeface="黑体" panose="02010609060101010101" pitchFamily="49" charset="-122"/>
              </a:rPr>
              <a:t>[</a:t>
            </a:r>
            <a:r>
              <a:rPr lang="zh-CN" altLang="en-US" sz="3200" b="1" kern="0" smtClean="0">
                <a:solidFill>
                  <a:srgbClr val="009999"/>
                </a:solidFill>
                <a:latin typeface="Arial"/>
                <a:ea typeface="黑体" panose="02010609060101010101" pitchFamily="49" charset="-122"/>
              </a:rPr>
              <a:t>定理</a:t>
            </a:r>
            <a:r>
              <a:rPr lang="en-US" altLang="zh-CN" sz="3200" b="1" kern="0" smtClean="0">
                <a:solidFill>
                  <a:srgbClr val="009999"/>
                </a:solidFill>
                <a:latin typeface="Arial"/>
                <a:ea typeface="黑体" panose="02010609060101010101" pitchFamily="49" charset="-122"/>
              </a:rPr>
              <a:t>9]</a:t>
            </a:r>
            <a:r>
              <a:rPr lang="en-US" altLang="zh-CN" sz="3200" b="1" smtClean="0">
                <a:latin typeface="宋体" panose="02010600030101010101" pitchFamily="2" charset="-122"/>
              </a:rPr>
              <a:t>Γ,A</a:t>
            </a:r>
            <a:r>
              <a:rPr lang="en-US" altLang="zh-CN" sz="3200" b="1">
                <a:latin typeface="宋体" panose="02010600030101010101" pitchFamily="2" charset="-122"/>
              </a:rPr>
              <a:t>├B,┐</a:t>
            </a:r>
            <a:r>
              <a:rPr lang="en-US" altLang="zh-CN" sz="3200" b="1" smtClean="0">
                <a:latin typeface="宋体" panose="02010600030101010101" pitchFamily="2" charset="-122"/>
              </a:rPr>
              <a:t>B</a:t>
            </a:r>
            <a:r>
              <a:rPr lang="en-US" altLang="zh-CN" sz="3200" b="1" smtClean="0">
                <a:latin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3200" b="1" smtClean="0">
                <a:latin typeface="宋体" panose="02010600030101010101" pitchFamily="2" charset="-122"/>
              </a:rPr>
              <a:t>Γ├┐</a:t>
            </a:r>
            <a:r>
              <a:rPr lang="en-US" altLang="zh-CN" sz="3200" b="1">
                <a:latin typeface="宋体" panose="02010600030101010101" pitchFamily="2" charset="-122"/>
              </a:rPr>
              <a:t>A (┐+,</a:t>
            </a:r>
            <a:r>
              <a:rPr lang="zh-CN" altLang="en-US" sz="3200" b="1">
                <a:latin typeface="宋体" panose="02010600030101010101" pitchFamily="2" charset="-122"/>
              </a:rPr>
              <a:t>归</a:t>
            </a:r>
            <a:r>
              <a:rPr lang="zh-CN" altLang="en-US" sz="3200" b="1" smtClean="0">
                <a:latin typeface="宋体" panose="02010600030101010101" pitchFamily="2" charset="-122"/>
              </a:rPr>
              <a:t>缪律）</a:t>
            </a:r>
            <a:endParaRPr lang="en-US" altLang="zh-CN" sz="3200" b="1" smtClean="0">
              <a:latin typeface="宋体" panose="02010600030101010101" pitchFamily="2" charset="-122"/>
            </a:endParaRPr>
          </a:p>
          <a:p>
            <a:pPr algn="just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3200" b="1" smtClean="0">
                <a:latin typeface="宋体" panose="02010600030101010101" pitchFamily="2" charset="-122"/>
              </a:rPr>
              <a:t>证明： </a:t>
            </a:r>
            <a:endParaRPr lang="en-US" altLang="zh-CN" sz="3200" b="1" dirty="0">
              <a:latin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411760" y="14630"/>
            <a:ext cx="62728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4-5.1 </a:t>
            </a:r>
            <a:r>
              <a:rPr kumimoji="0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命题逻辑的自然推理系统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3" name="矩形 388099"/>
          <p:cNvSpPr/>
          <p:nvPr/>
        </p:nvSpPr>
        <p:spPr>
          <a:xfrm>
            <a:off x="1403648" y="1556792"/>
            <a:ext cx="4953000" cy="4800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457200" indent="-457200" algn="just">
              <a:spcBef>
                <a:spcPct val="3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solidFill>
                  <a:srgbClr val="CC00FF"/>
                </a:solidFill>
                <a:latin typeface="宋体" panose="02010600030101010101" pitchFamily="2" charset="-122"/>
              </a:rPr>
              <a:t>Γ,┐┐A</a:t>
            </a:r>
            <a:r>
              <a:rPr lang="en-US" altLang="zh-CN" sz="3200" b="1" dirty="0">
                <a:latin typeface="宋体" panose="02010600030101010101" pitchFamily="2" charset="-122"/>
              </a:rPr>
              <a:t>├ ┐┐A	</a:t>
            </a:r>
            <a:endParaRPr lang="en-US" altLang="zh-CN" sz="3200" b="1" dirty="0">
              <a:solidFill>
                <a:srgbClr val="13131B"/>
              </a:solidFill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  <a:p>
            <a:pPr marL="457200" indent="-457200" algn="just">
              <a:spcBef>
                <a:spcPct val="3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smtClean="0">
                <a:solidFill>
                  <a:srgbClr val="CC00FF"/>
                </a:solidFill>
                <a:latin typeface="宋体" panose="02010600030101010101" pitchFamily="2" charset="-122"/>
              </a:rPr>
              <a:t>   </a:t>
            </a:r>
          </a:p>
          <a:p>
            <a:pPr marL="457200" indent="-457200" algn="just">
              <a:spcBef>
                <a:spcPct val="3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smtClean="0">
                <a:solidFill>
                  <a:srgbClr val="CC00FF"/>
                </a:solidFill>
                <a:latin typeface="宋体" panose="02010600030101010101" pitchFamily="2" charset="-122"/>
              </a:rPr>
              <a:t>Γ</a:t>
            </a:r>
            <a:r>
              <a:rPr lang="en-US" altLang="zh-CN" sz="3200" b="1" dirty="0">
                <a:solidFill>
                  <a:srgbClr val="CC00FF"/>
                </a:solidFill>
                <a:latin typeface="宋体" panose="02010600030101010101" pitchFamily="2" charset="-122"/>
              </a:rPr>
              <a:t>,┐┐A</a:t>
            </a:r>
            <a:r>
              <a:rPr lang="en-US" altLang="zh-CN" sz="3200" b="1" dirty="0">
                <a:latin typeface="宋体" panose="02010600030101010101" pitchFamily="2" charset="-122"/>
              </a:rPr>
              <a:t>├ A</a:t>
            </a:r>
          </a:p>
          <a:p>
            <a:pPr marL="457200" indent="-457200" algn="just">
              <a:spcBef>
                <a:spcPct val="3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solidFill>
                  <a:srgbClr val="CC00FF"/>
                </a:solidFill>
                <a:latin typeface="宋体" panose="02010600030101010101" pitchFamily="2" charset="-122"/>
              </a:rPr>
              <a:t>Γ,┐┐A</a:t>
            </a:r>
            <a:r>
              <a:rPr lang="en-US" altLang="zh-CN" sz="3200" b="1" dirty="0">
                <a:latin typeface="宋体" panose="02010600030101010101" pitchFamily="2" charset="-122"/>
              </a:rPr>
              <a:t>├ Γ</a:t>
            </a:r>
          </a:p>
          <a:p>
            <a:pPr marL="457200" indent="-457200" algn="just">
              <a:spcBef>
                <a:spcPct val="3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smtClean="0">
                <a:solidFill>
                  <a:srgbClr val="CC00FF"/>
                </a:solidFill>
                <a:latin typeface="宋体" panose="02010600030101010101" pitchFamily="2" charset="-122"/>
              </a:rPr>
              <a:t>  </a:t>
            </a:r>
          </a:p>
          <a:p>
            <a:pPr marL="457200" indent="-457200" algn="just">
              <a:spcBef>
                <a:spcPct val="3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smtClean="0">
                <a:solidFill>
                  <a:srgbClr val="CC00FF"/>
                </a:solidFill>
                <a:latin typeface="宋体" panose="02010600030101010101" pitchFamily="2" charset="-122"/>
              </a:rPr>
              <a:t>Γ</a:t>
            </a:r>
            <a:r>
              <a:rPr lang="en-US" altLang="zh-CN" sz="3200" b="1" dirty="0">
                <a:solidFill>
                  <a:srgbClr val="CC00FF"/>
                </a:solidFill>
                <a:latin typeface="宋体" panose="02010600030101010101" pitchFamily="2" charset="-122"/>
              </a:rPr>
              <a:t>,┐┐A</a:t>
            </a:r>
            <a:r>
              <a:rPr lang="en-US" altLang="zh-CN" sz="3200" b="1" dirty="0">
                <a:latin typeface="宋体" panose="02010600030101010101" pitchFamily="2" charset="-122"/>
              </a:rPr>
              <a:t>├ B,┐B</a:t>
            </a:r>
          </a:p>
          <a:p>
            <a:pPr marL="457200" indent="-457200" algn="just">
              <a:spcBef>
                <a:spcPct val="3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</a:rPr>
              <a:t>Γ├ ┐A</a:t>
            </a:r>
            <a:endParaRPr lang="en-US" altLang="zh-CN" sz="3200" b="1" dirty="0">
              <a:latin typeface="宋体" panose="02010600030101010101" pitchFamily="2" charset="-122"/>
              <a:ea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51720" y="2242592"/>
            <a:ext cx="20409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30000"/>
              </a:spcBef>
              <a:buClr>
                <a:schemeClr val="tx1"/>
              </a:buClr>
            </a:pPr>
            <a:r>
              <a:rPr lang="en-US" altLang="zh-CN" sz="3200" b="1">
                <a:latin typeface="宋体" panose="02010600030101010101" pitchFamily="2" charset="-122"/>
              </a:rPr>
              <a:t>┐┐A├ A</a:t>
            </a:r>
            <a:endParaRPr lang="en-US" altLang="zh-CN" sz="3200" b="1" dirty="0">
              <a:latin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10694" y="4149080"/>
            <a:ext cx="26613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30000"/>
              </a:spcBef>
              <a:buClr>
                <a:schemeClr val="tx1"/>
              </a:buClr>
            </a:pPr>
            <a:r>
              <a:rPr lang="en-US" altLang="zh-CN" sz="3200" b="1">
                <a:latin typeface="宋体" panose="02010600030101010101" pitchFamily="2" charset="-122"/>
              </a:rPr>
              <a:t>Γ,A├ B,┐B</a:t>
            </a:r>
            <a:endParaRPr lang="en-US" altLang="zh-CN" sz="3200" b="1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713468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07407E-6 L 0.22708 -0.006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54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81481E-6 L 0.2007 -0.000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矩形 389123"/>
          <p:cNvSpPr/>
          <p:nvPr/>
        </p:nvSpPr>
        <p:spPr>
          <a:xfrm>
            <a:off x="609600" y="1600200"/>
            <a:ext cx="4953000" cy="4800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457200" indent="-457200" algn="just"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</a:rPr>
              <a:t>A1          </a:t>
            </a:r>
          </a:p>
          <a:p>
            <a:pPr marL="457200" indent="-457200" algn="just"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</a:rPr>
              <a:t>. A2</a:t>
            </a:r>
          </a:p>
          <a:p>
            <a:pPr marL="457200" indent="-457200" algn="just"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</a:rPr>
              <a:t>.  .  A3</a:t>
            </a:r>
          </a:p>
          <a:p>
            <a:pPr marL="457200" indent="-457200" algn="just"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</a:rPr>
              <a:t>.  .  </a:t>
            </a:r>
            <a:r>
              <a:rPr lang="en-US" altLang="zh-CN" sz="3200" b="1" dirty="0">
                <a:solidFill>
                  <a:srgbClr val="FC360E"/>
                </a:solidFill>
                <a:latin typeface="宋体" panose="02010600030101010101" pitchFamily="2" charset="-122"/>
              </a:rPr>
              <a:t>B1</a:t>
            </a:r>
          </a:p>
          <a:p>
            <a:pPr marL="457200" indent="-457200" algn="just"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</a:rPr>
              <a:t>.  .  </a:t>
            </a:r>
            <a:r>
              <a:rPr lang="en-US" altLang="zh-CN" sz="3200" b="1" dirty="0">
                <a:solidFill>
                  <a:srgbClr val="FC360E"/>
                </a:solidFill>
                <a:latin typeface="宋体" panose="02010600030101010101" pitchFamily="2" charset="-122"/>
              </a:rPr>
              <a:t>B2</a:t>
            </a:r>
          </a:p>
          <a:p>
            <a:pPr marL="457200" indent="-457200" algn="just"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</a:rPr>
              <a:t>. </a:t>
            </a:r>
            <a:r>
              <a:rPr lang="en-US" altLang="zh-CN" sz="3200" b="1" dirty="0">
                <a:solidFill>
                  <a:srgbClr val="FC360E"/>
                </a:solidFill>
                <a:latin typeface="宋体" panose="02010600030101010101" pitchFamily="2" charset="-122"/>
              </a:rPr>
              <a:t>B3</a:t>
            </a:r>
          </a:p>
          <a:p>
            <a:pPr marL="457200" indent="-457200" algn="just"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</a:rPr>
              <a:t>. </a:t>
            </a:r>
            <a:r>
              <a:rPr lang="en-US" altLang="zh-CN" sz="3200" b="1" dirty="0">
                <a:solidFill>
                  <a:srgbClr val="FC360E"/>
                </a:solidFill>
                <a:latin typeface="宋体" panose="02010600030101010101" pitchFamily="2" charset="-122"/>
              </a:rPr>
              <a:t>B4</a:t>
            </a:r>
          </a:p>
          <a:p>
            <a:pPr marL="457200" indent="-457200" algn="just"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solidFill>
                  <a:srgbClr val="FC360E"/>
                </a:solidFill>
                <a:latin typeface="宋体" panose="02010600030101010101" pitchFamily="2" charset="-122"/>
              </a:rPr>
              <a:t>B5</a:t>
            </a:r>
            <a:r>
              <a:rPr lang="en-US" altLang="zh-CN" sz="3200" b="1" dirty="0">
                <a:latin typeface="宋体" panose="02010600030101010101" pitchFamily="2" charset="-122"/>
              </a:rPr>
              <a:t>  </a:t>
            </a:r>
            <a:endParaRPr lang="en-US" altLang="zh-CN" sz="3200" b="1" dirty="0">
              <a:latin typeface="宋体" panose="02010600030101010101" pitchFamily="2" charset="-122"/>
              <a:ea typeface="Times New Roman" panose="02020603050405020304" pitchFamily="18" charset="0"/>
            </a:endParaRPr>
          </a:p>
        </p:txBody>
      </p:sp>
      <p:sp>
        <p:nvSpPr>
          <p:cNvPr id="32771" name="矩形 389124"/>
          <p:cNvSpPr/>
          <p:nvPr/>
        </p:nvSpPr>
        <p:spPr>
          <a:xfrm>
            <a:off x="3124200" y="1600200"/>
            <a:ext cx="3896072" cy="4800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457200" indent="-457200" algn="just">
              <a:buClr>
                <a:schemeClr val="tx1"/>
              </a:buClr>
              <a:buFont typeface="Wingdings" panose="05000000000000000000" pitchFamily="2" charset="2"/>
            </a:pPr>
            <a:r>
              <a:rPr lang="en-US" altLang="zh-CN" sz="3200" b="1">
                <a:latin typeface="宋体" panose="02010600030101010101" pitchFamily="2" charset="-122"/>
              </a:rPr>
              <a:t>(</a:t>
            </a:r>
            <a:r>
              <a:rPr lang="zh-CN" altLang="en-US" sz="3200" b="1" smtClean="0">
                <a:solidFill>
                  <a:srgbClr val="13131B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已知)</a:t>
            </a:r>
            <a:endParaRPr lang="zh-CN" altLang="en-US" sz="3200" b="1" dirty="0">
              <a:solidFill>
                <a:srgbClr val="13131B"/>
              </a:solidFill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  <a:p>
            <a:pPr marL="457200" indent="-457200" algn="just">
              <a:buClr>
                <a:schemeClr val="tx1"/>
              </a:buClr>
              <a:buFont typeface="Wingdings" panose="05000000000000000000" pitchFamily="2" charset="2"/>
            </a:pPr>
            <a:r>
              <a:rPr lang="en-US" altLang="zh-CN" sz="3200" b="1" smtClean="0">
                <a:latin typeface="宋体" panose="02010600030101010101" pitchFamily="2" charset="-122"/>
              </a:rPr>
              <a:t>(</a:t>
            </a:r>
            <a:r>
              <a:rPr lang="zh-CN" altLang="en-US" sz="3200" b="1" smtClean="0">
                <a:solidFill>
                  <a:srgbClr val="13131B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假设</a:t>
            </a:r>
            <a:r>
              <a:rPr lang="zh-CN" altLang="en-US" sz="3200" b="1" dirty="0">
                <a:solidFill>
                  <a:srgbClr val="13131B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)</a:t>
            </a:r>
            <a:endParaRPr lang="en-US" altLang="zh-CN" sz="3200" b="1" dirty="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marL="457200" indent="-457200" algn="just">
              <a:buClr>
                <a:schemeClr val="tx1"/>
              </a:buClr>
              <a:buFont typeface="Wingdings" panose="05000000000000000000" pitchFamily="2" charset="2"/>
            </a:pPr>
            <a:r>
              <a:rPr lang="en-US" altLang="zh-CN" sz="3200" b="1" smtClean="0">
                <a:latin typeface="宋体" panose="02010600030101010101" pitchFamily="2" charset="-122"/>
              </a:rPr>
              <a:t>(</a:t>
            </a:r>
            <a:r>
              <a:rPr lang="zh-CN" altLang="en-US" sz="3200" b="1" smtClean="0">
                <a:solidFill>
                  <a:srgbClr val="13131B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假设</a:t>
            </a:r>
            <a:r>
              <a:rPr lang="zh-CN" altLang="en-US" sz="3200" b="1" dirty="0">
                <a:solidFill>
                  <a:srgbClr val="13131B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)</a:t>
            </a:r>
            <a:endParaRPr lang="en-US" altLang="zh-CN" sz="3200" b="1" dirty="0">
              <a:solidFill>
                <a:srgbClr val="13131B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indent="-457200" algn="just">
              <a:buClr>
                <a:schemeClr val="tx1"/>
              </a:buClr>
              <a:buFont typeface="Wingdings" panose="05000000000000000000" pitchFamily="2" charset="2"/>
            </a:pPr>
            <a:r>
              <a:rPr lang="en-US" altLang="zh-CN" sz="3200" b="1" dirty="0">
                <a:latin typeface="宋体" panose="02010600030101010101" pitchFamily="2" charset="-122"/>
              </a:rPr>
              <a:t>A1,A2,A3├ </a:t>
            </a:r>
            <a:r>
              <a:rPr lang="en-US" altLang="zh-CN" sz="3200" b="1" dirty="0">
                <a:solidFill>
                  <a:srgbClr val="FC360E"/>
                </a:solidFill>
                <a:latin typeface="宋体" panose="02010600030101010101" pitchFamily="2" charset="-122"/>
              </a:rPr>
              <a:t>B1</a:t>
            </a:r>
            <a:endParaRPr lang="en-US" altLang="zh-CN" sz="3200" b="1" dirty="0">
              <a:solidFill>
                <a:srgbClr val="13131B"/>
              </a:solidFill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  <a:p>
            <a:pPr marL="457200" indent="-457200" eaLnBrk="0" hangingPunct="0"/>
            <a:r>
              <a:rPr lang="en-US" altLang="zh-CN" sz="3200" b="1" smtClean="0">
                <a:latin typeface="宋体" panose="02010600030101010101" pitchFamily="2" charset="-122"/>
              </a:rPr>
              <a:t>A1,A2,A3├ </a:t>
            </a:r>
            <a:r>
              <a:rPr lang="en-US" altLang="zh-CN" sz="3200" b="1" dirty="0">
                <a:solidFill>
                  <a:srgbClr val="FC360E"/>
                </a:solidFill>
                <a:latin typeface="宋体" panose="02010600030101010101" pitchFamily="2" charset="-122"/>
              </a:rPr>
              <a:t>B2</a:t>
            </a:r>
          </a:p>
          <a:p>
            <a:pPr marL="457200" indent="-457200" eaLnBrk="0" hangingPunct="0"/>
            <a:r>
              <a:rPr lang="en-US" altLang="zh-CN" sz="3200" b="1" dirty="0">
                <a:latin typeface="宋体" panose="02010600030101010101" pitchFamily="2" charset="-122"/>
              </a:rPr>
              <a:t>A1,A2├ </a:t>
            </a:r>
            <a:r>
              <a:rPr lang="en-US" altLang="zh-CN" sz="3200" b="1" dirty="0">
                <a:solidFill>
                  <a:srgbClr val="FC360E"/>
                </a:solidFill>
                <a:latin typeface="宋体" panose="02010600030101010101" pitchFamily="2" charset="-122"/>
              </a:rPr>
              <a:t>B3</a:t>
            </a:r>
          </a:p>
          <a:p>
            <a:pPr marL="457200" indent="-457200" eaLnBrk="0" hangingPunct="0"/>
            <a:r>
              <a:rPr lang="en-US" altLang="zh-CN" sz="3200" b="1" dirty="0">
                <a:latin typeface="宋体" panose="02010600030101010101" pitchFamily="2" charset="-122"/>
              </a:rPr>
              <a:t>A1,A2├ </a:t>
            </a:r>
            <a:r>
              <a:rPr lang="en-US" altLang="zh-CN" sz="3200" b="1" dirty="0">
                <a:solidFill>
                  <a:srgbClr val="FC360E"/>
                </a:solidFill>
                <a:latin typeface="宋体" panose="02010600030101010101" pitchFamily="2" charset="-122"/>
              </a:rPr>
              <a:t>B4</a:t>
            </a:r>
            <a:endParaRPr lang="en-US" altLang="zh-CN" sz="3200" b="1" dirty="0">
              <a:solidFill>
                <a:srgbClr val="13131B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indent="-457200" algn="just">
              <a:buClr>
                <a:schemeClr val="tx1"/>
              </a:buClr>
              <a:buFont typeface="Wingdings" panose="05000000000000000000" pitchFamily="2" charset="2"/>
            </a:pPr>
            <a:r>
              <a:rPr lang="en-US" altLang="zh-CN" sz="3200" b="1" dirty="0">
                <a:latin typeface="宋体" panose="02010600030101010101" pitchFamily="2" charset="-122"/>
              </a:rPr>
              <a:t>A1├ </a:t>
            </a:r>
            <a:r>
              <a:rPr lang="en-US" altLang="zh-CN" sz="3200" b="1" dirty="0">
                <a:solidFill>
                  <a:srgbClr val="FC360E"/>
                </a:solidFill>
                <a:latin typeface="宋体" panose="02010600030101010101" pitchFamily="2" charset="-122"/>
              </a:rPr>
              <a:t>B5</a:t>
            </a:r>
            <a:endParaRPr lang="en-US" altLang="zh-CN" sz="3200" b="1" dirty="0">
              <a:solidFill>
                <a:srgbClr val="FC360E"/>
              </a:solidFill>
              <a:latin typeface="宋体" panose="02010600030101010101" pitchFamily="2" charset="-122"/>
              <a:ea typeface="Times New Roman" panose="02020603050405020304" pitchFamily="18" charset="0"/>
            </a:endParaRPr>
          </a:p>
        </p:txBody>
      </p:sp>
      <p:sp>
        <p:nvSpPr>
          <p:cNvPr id="32772" name="矩形 389125"/>
          <p:cNvSpPr/>
          <p:nvPr/>
        </p:nvSpPr>
        <p:spPr>
          <a:xfrm>
            <a:off x="304800" y="838200"/>
            <a:ext cx="8839200" cy="685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just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3200" b="1" kern="0">
                <a:solidFill>
                  <a:srgbClr val="009999"/>
                </a:solidFill>
                <a:latin typeface="+mn-lt"/>
                <a:ea typeface="黑体" panose="02010609060101010101" pitchFamily="49" charset="-122"/>
              </a:rPr>
              <a:t>[</a:t>
            </a:r>
            <a:r>
              <a:rPr lang="zh-CN" altLang="en-US" sz="3200" b="1" kern="0">
                <a:solidFill>
                  <a:srgbClr val="009999"/>
                </a:solidFill>
                <a:latin typeface="+mn-lt"/>
                <a:ea typeface="黑体" panose="02010609060101010101" pitchFamily="49" charset="-122"/>
              </a:rPr>
              <a:t>斜形证明格式</a:t>
            </a:r>
            <a:r>
              <a:rPr lang="en-US" altLang="zh-CN" sz="3200" b="1" kern="0">
                <a:solidFill>
                  <a:srgbClr val="009999"/>
                </a:solidFill>
                <a:latin typeface="+mn-lt"/>
                <a:ea typeface="黑体" panose="02010609060101010101" pitchFamily="49" charset="-122"/>
              </a:rPr>
              <a:t>]</a:t>
            </a:r>
            <a:r>
              <a:rPr lang="zh-CN" altLang="en-US" sz="3200" b="1" kern="0">
                <a:solidFill>
                  <a:srgbClr val="009999"/>
                </a:solidFill>
                <a:latin typeface="+mn-lt"/>
                <a:ea typeface="黑体" panose="02010609060101010101" pitchFamily="49" charset="-122"/>
              </a:rPr>
              <a:t> </a:t>
            </a:r>
            <a:endParaRPr lang="en-US" altLang="zh-CN" sz="3200" b="1" kern="0" dirty="0">
              <a:solidFill>
                <a:srgbClr val="009999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15431" y="9832"/>
            <a:ext cx="30412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4-5.2 </a:t>
            </a:r>
            <a:r>
              <a:rPr kumimoji="0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斜形证明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3" name="线形标注 1 2"/>
          <p:cNvSpPr/>
          <p:nvPr/>
        </p:nvSpPr>
        <p:spPr bwMode="auto">
          <a:xfrm>
            <a:off x="6660232" y="2132856"/>
            <a:ext cx="2160240" cy="1152128"/>
          </a:xfrm>
          <a:prstGeom prst="borderCallout1">
            <a:avLst>
              <a:gd name="adj1" fmla="val 47095"/>
              <a:gd name="adj2" fmla="val 686"/>
              <a:gd name="adj3" fmla="val 112500"/>
              <a:gd name="adj4" fmla="val -38333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mtClean="0">
                <a:latin typeface="Arial" charset="0"/>
              </a:rPr>
              <a:t>B1</a:t>
            </a:r>
            <a:r>
              <a:rPr lang="zh-CN" altLang="en-US" smtClean="0">
                <a:latin typeface="Arial" charset="0"/>
              </a:rPr>
              <a:t>也可只由</a:t>
            </a:r>
            <a:r>
              <a:rPr lang="en-US" altLang="zh-CN" smtClean="0">
                <a:latin typeface="Arial" charset="0"/>
              </a:rPr>
              <a:t>A3</a:t>
            </a:r>
            <a:r>
              <a:rPr lang="zh-CN" altLang="en-US" smtClean="0">
                <a:latin typeface="Arial" charset="0"/>
              </a:rPr>
              <a:t>推出</a:t>
            </a:r>
            <a:endParaRPr lang="en-US" altLang="zh-CN" smtClean="0">
              <a:latin typeface="Arial" charset="0"/>
            </a:endParaRPr>
          </a:p>
          <a:p>
            <a:pPr algn="ctr"/>
            <a:r>
              <a:rPr lang="zh-CN" altLang="en-US" smtClean="0">
                <a:latin typeface="Arial" charset="0"/>
              </a:rPr>
              <a:t>或</a:t>
            </a:r>
            <a:r>
              <a:rPr lang="en-US" altLang="zh-CN" smtClean="0">
                <a:latin typeface="Arial" charset="0"/>
              </a:rPr>
              <a:t>B1</a:t>
            </a:r>
            <a:r>
              <a:rPr lang="zh-CN" altLang="en-US" smtClean="0">
                <a:latin typeface="Arial" charset="0"/>
              </a:rPr>
              <a:t>只由</a:t>
            </a:r>
            <a:r>
              <a:rPr lang="en-US" altLang="zh-CN" smtClean="0">
                <a:latin typeface="Arial" charset="0"/>
              </a:rPr>
              <a:t>A2</a:t>
            </a:r>
            <a:r>
              <a:rPr lang="zh-CN" altLang="en-US" smtClean="0">
                <a:latin typeface="Arial" charset="0"/>
              </a:rPr>
              <a:t>和</a:t>
            </a:r>
            <a:r>
              <a:rPr lang="en-US" altLang="zh-CN" smtClean="0">
                <a:latin typeface="Arial" charset="0"/>
              </a:rPr>
              <a:t>A3</a:t>
            </a:r>
            <a:r>
              <a:rPr lang="zh-CN" altLang="en-US" smtClean="0">
                <a:latin typeface="Arial" charset="0"/>
              </a:rPr>
              <a:t>推出</a:t>
            </a:r>
            <a:endParaRPr lang="en-US" altLang="zh-CN" smtClean="0">
              <a:latin typeface="Arial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26468" y="5949280"/>
            <a:ext cx="632585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smtClean="0"/>
              <a:t>肯定前提律，传递律，增加前提律，不明示</a:t>
            </a:r>
            <a:endParaRPr lang="zh-CN" altLang="en-US" sz="2400"/>
          </a:p>
        </p:txBody>
      </p:sp>
      <p:sp>
        <p:nvSpPr>
          <p:cNvPr id="10" name="线形标注 1 9"/>
          <p:cNvSpPr/>
          <p:nvPr/>
        </p:nvSpPr>
        <p:spPr bwMode="auto">
          <a:xfrm>
            <a:off x="6686202" y="3361184"/>
            <a:ext cx="2160240" cy="413556"/>
          </a:xfrm>
          <a:prstGeom prst="borderCallout1">
            <a:avLst>
              <a:gd name="adj1" fmla="val 47095"/>
              <a:gd name="adj2" fmla="val 686"/>
              <a:gd name="adj3" fmla="val 112500"/>
              <a:gd name="adj4" fmla="val -38333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mtClean="0">
                <a:latin typeface="Arial" charset="0"/>
              </a:rPr>
              <a:t>B2</a:t>
            </a:r>
            <a:r>
              <a:rPr lang="zh-CN" altLang="en-US" smtClean="0">
                <a:latin typeface="Arial" charset="0"/>
              </a:rPr>
              <a:t>也可只由</a:t>
            </a:r>
            <a:r>
              <a:rPr lang="en-US" altLang="zh-CN" smtClean="0">
                <a:latin typeface="Arial" charset="0"/>
              </a:rPr>
              <a:t>B1</a:t>
            </a:r>
            <a:r>
              <a:rPr lang="zh-CN" altLang="en-US" smtClean="0">
                <a:latin typeface="Arial" charset="0"/>
              </a:rPr>
              <a:t>推出</a:t>
            </a:r>
            <a:endParaRPr lang="en-US" altLang="zh-CN" smtClean="0">
              <a:latin typeface="Arial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63613" y="1130710"/>
            <a:ext cx="3126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</a:rPr>
              <a:t>假设必须消除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82140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9" name="矩形 387082"/>
          <p:cNvSpPr/>
          <p:nvPr/>
        </p:nvSpPr>
        <p:spPr>
          <a:xfrm>
            <a:off x="304800" y="914400"/>
            <a:ext cx="8534400" cy="685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just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3200" b="1" kern="0">
                <a:solidFill>
                  <a:srgbClr val="009999"/>
                </a:solidFill>
                <a:latin typeface="Arial"/>
                <a:ea typeface="黑体" panose="02010609060101010101" pitchFamily="49" charset="-122"/>
              </a:rPr>
              <a:t>[</a:t>
            </a:r>
            <a:r>
              <a:rPr lang="zh-CN" altLang="en-US" sz="3200" b="1" kern="0" smtClean="0">
                <a:solidFill>
                  <a:srgbClr val="009999"/>
                </a:solidFill>
                <a:latin typeface="Arial"/>
                <a:ea typeface="黑体" panose="02010609060101010101" pitchFamily="49" charset="-122"/>
              </a:rPr>
              <a:t>定理</a:t>
            </a:r>
            <a:r>
              <a:rPr lang="en-US" altLang="zh-CN" sz="3200" b="1" kern="0" smtClean="0">
                <a:solidFill>
                  <a:srgbClr val="009999"/>
                </a:solidFill>
                <a:latin typeface="Arial"/>
                <a:ea typeface="黑体" panose="02010609060101010101" pitchFamily="49" charset="-122"/>
              </a:rPr>
              <a:t>9]</a:t>
            </a:r>
            <a:r>
              <a:rPr lang="en-US" altLang="zh-CN" sz="3200" b="1" smtClean="0">
                <a:latin typeface="宋体" panose="02010600030101010101" pitchFamily="2" charset="-122"/>
              </a:rPr>
              <a:t>Γ,A</a:t>
            </a:r>
            <a:r>
              <a:rPr lang="en-US" altLang="zh-CN" sz="3200" b="1">
                <a:latin typeface="宋体" panose="02010600030101010101" pitchFamily="2" charset="-122"/>
              </a:rPr>
              <a:t>├B,┐</a:t>
            </a:r>
            <a:r>
              <a:rPr lang="en-US" altLang="zh-CN" sz="3200" b="1" smtClean="0">
                <a:latin typeface="宋体" panose="02010600030101010101" pitchFamily="2" charset="-122"/>
              </a:rPr>
              <a:t>B</a:t>
            </a:r>
            <a:r>
              <a:rPr lang="en-US" altLang="zh-CN" sz="3200" b="1" smtClean="0">
                <a:latin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3200" b="1" smtClean="0">
                <a:latin typeface="宋体" panose="02010600030101010101" pitchFamily="2" charset="-122"/>
              </a:rPr>
              <a:t>Γ├┐</a:t>
            </a:r>
            <a:r>
              <a:rPr lang="en-US" altLang="zh-CN" sz="3200" b="1">
                <a:latin typeface="宋体" panose="02010600030101010101" pitchFamily="2" charset="-122"/>
              </a:rPr>
              <a:t>A (┐+,</a:t>
            </a:r>
            <a:r>
              <a:rPr lang="zh-CN" altLang="en-US" sz="3200" b="1">
                <a:latin typeface="宋体" panose="02010600030101010101" pitchFamily="2" charset="-122"/>
              </a:rPr>
              <a:t>归</a:t>
            </a:r>
            <a:r>
              <a:rPr lang="zh-CN" altLang="en-US" sz="3200" b="1" smtClean="0">
                <a:latin typeface="宋体" panose="02010600030101010101" pitchFamily="2" charset="-122"/>
              </a:rPr>
              <a:t>缪律）</a:t>
            </a:r>
            <a:endParaRPr lang="en-US" altLang="zh-CN" sz="3200" b="1" smtClean="0">
              <a:latin typeface="宋体" panose="02010600030101010101" pitchFamily="2" charset="-122"/>
            </a:endParaRPr>
          </a:p>
          <a:p>
            <a:pPr algn="just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3200" b="1" smtClean="0">
                <a:latin typeface="宋体" panose="02010600030101010101" pitchFamily="2" charset="-122"/>
              </a:rPr>
              <a:t>证明： </a:t>
            </a:r>
            <a:endParaRPr lang="en-US" altLang="zh-CN" sz="3200" b="1" dirty="0">
              <a:latin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15431" y="9832"/>
            <a:ext cx="30412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4-5.2 </a:t>
            </a:r>
            <a:r>
              <a:rPr kumimoji="0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斜形证明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3" name="矩形 388099"/>
          <p:cNvSpPr/>
          <p:nvPr/>
        </p:nvSpPr>
        <p:spPr>
          <a:xfrm>
            <a:off x="1403648" y="1556792"/>
            <a:ext cx="3528392" cy="3456384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457200" indent="-457200" algn="just">
              <a:spcBef>
                <a:spcPct val="3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smtClean="0">
                <a:solidFill>
                  <a:srgbClr val="5E240C"/>
                </a:solidFill>
                <a:latin typeface="宋体" panose="02010600030101010101" pitchFamily="2" charset="-122"/>
              </a:rPr>
              <a:t>Γ</a:t>
            </a:r>
          </a:p>
          <a:p>
            <a:pPr marL="457200" indent="-457200" algn="just">
              <a:spcBef>
                <a:spcPct val="3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smtClean="0">
                <a:solidFill>
                  <a:srgbClr val="5E240C"/>
                </a:solidFill>
                <a:latin typeface="宋体" panose="02010600030101010101" pitchFamily="2" charset="-122"/>
              </a:rPr>
              <a:t>   ┐┐A</a:t>
            </a:r>
            <a:r>
              <a:rPr lang="en-US" altLang="zh-CN" sz="3200" b="1" dirty="0">
                <a:solidFill>
                  <a:srgbClr val="5E240C"/>
                </a:solidFill>
                <a:latin typeface="宋体" panose="02010600030101010101" pitchFamily="2" charset="-122"/>
              </a:rPr>
              <a:t>	</a:t>
            </a:r>
            <a:endParaRPr lang="en-US" altLang="zh-CN" sz="3200" b="1" dirty="0">
              <a:solidFill>
                <a:srgbClr val="5E240C"/>
              </a:solidFill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  <a:p>
            <a:pPr marL="457200" indent="-457200" algn="just">
              <a:spcBef>
                <a:spcPct val="3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smtClean="0">
                <a:solidFill>
                  <a:srgbClr val="5E240C"/>
                </a:solidFill>
                <a:latin typeface="宋体" panose="02010600030101010101" pitchFamily="2" charset="-122"/>
              </a:rPr>
              <a:t>   A  </a:t>
            </a:r>
          </a:p>
          <a:p>
            <a:pPr marL="457200" indent="-457200" algn="just">
              <a:spcBef>
                <a:spcPct val="3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smtClean="0">
                <a:solidFill>
                  <a:srgbClr val="5E240C"/>
                </a:solidFill>
                <a:latin typeface="宋体" panose="02010600030101010101" pitchFamily="2" charset="-122"/>
              </a:rPr>
              <a:t>   B</a:t>
            </a:r>
          </a:p>
          <a:p>
            <a:pPr marL="457200" indent="-457200" algn="just">
              <a:spcBef>
                <a:spcPct val="3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smtClean="0">
                <a:solidFill>
                  <a:srgbClr val="5E240C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sz="3200" b="1">
                <a:latin typeface="宋体" panose="02010600030101010101" pitchFamily="2" charset="-122"/>
              </a:rPr>
              <a:t>┐B</a:t>
            </a:r>
            <a:r>
              <a:rPr lang="en-US" altLang="zh-CN" sz="3200" b="1" smtClean="0">
                <a:solidFill>
                  <a:srgbClr val="5E240C"/>
                </a:solidFill>
                <a:latin typeface="宋体" panose="02010600030101010101" pitchFamily="2" charset="-122"/>
              </a:rPr>
              <a:t> </a:t>
            </a:r>
            <a:endParaRPr lang="en-US" altLang="zh-CN" sz="3200" b="1" dirty="0">
              <a:solidFill>
                <a:srgbClr val="5E240C"/>
              </a:solidFill>
              <a:latin typeface="宋体" panose="02010600030101010101" pitchFamily="2" charset="-122"/>
            </a:endParaRPr>
          </a:p>
          <a:p>
            <a:pPr marL="457200" indent="-457200" algn="just">
              <a:spcBef>
                <a:spcPct val="3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smtClean="0">
                <a:solidFill>
                  <a:srgbClr val="5E240C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3200" b="1" smtClean="0">
                <a:solidFill>
                  <a:srgbClr val="5E240C"/>
                </a:solidFill>
                <a:latin typeface="宋体" panose="02010600030101010101" pitchFamily="2" charset="-122"/>
              </a:rPr>
              <a:t>A</a:t>
            </a:r>
          </a:p>
        </p:txBody>
      </p:sp>
      <p:sp>
        <p:nvSpPr>
          <p:cNvPr id="8" name="矩形 388099"/>
          <p:cNvSpPr/>
          <p:nvPr/>
        </p:nvSpPr>
        <p:spPr>
          <a:xfrm>
            <a:off x="3851920" y="1556792"/>
            <a:ext cx="5400600" cy="48006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457200" indent="-457200" algn="just">
              <a:spcBef>
                <a:spcPct val="3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</a:rPr>
              <a:t>Γ,┐┐A├ ┐┐A	</a:t>
            </a:r>
            <a:endParaRPr lang="en-US" altLang="zh-CN" sz="3200" b="1" dirty="0">
              <a:solidFill>
                <a:srgbClr val="13131B"/>
              </a:solidFill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  <a:p>
            <a:pPr marL="457200" indent="-457200" algn="just">
              <a:spcBef>
                <a:spcPct val="3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</a:rPr>
              <a:t>┐┐A├ A</a:t>
            </a:r>
          </a:p>
          <a:p>
            <a:pPr marL="457200" indent="-457200" algn="just">
              <a:spcBef>
                <a:spcPct val="3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</a:rPr>
              <a:t>Γ,┐┐A├ A</a:t>
            </a:r>
          </a:p>
          <a:p>
            <a:pPr marL="457200" indent="-457200" algn="just">
              <a:spcBef>
                <a:spcPct val="3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</a:rPr>
              <a:t>Γ,┐┐A├ Γ</a:t>
            </a:r>
          </a:p>
          <a:p>
            <a:pPr marL="457200" indent="-457200" algn="just">
              <a:spcBef>
                <a:spcPct val="3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</a:rPr>
              <a:t>Γ,A├ B,┐B</a:t>
            </a:r>
          </a:p>
          <a:p>
            <a:pPr marL="457200" indent="-457200" algn="just">
              <a:spcBef>
                <a:spcPct val="3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</a:rPr>
              <a:t>Γ,┐┐A├ B,┐B</a:t>
            </a:r>
          </a:p>
          <a:p>
            <a:pPr marL="457200" indent="-457200" algn="just">
              <a:spcBef>
                <a:spcPct val="3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</a:rPr>
              <a:t>Γ├ ┐A</a:t>
            </a:r>
            <a:endParaRPr lang="en-US" altLang="zh-CN" sz="3200" b="1" dirty="0">
              <a:latin typeface="宋体" panose="02010600030101010101" pitchFamily="2" charset="-122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96348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矩形 391171"/>
          <p:cNvSpPr/>
          <p:nvPr/>
        </p:nvSpPr>
        <p:spPr>
          <a:xfrm>
            <a:off x="304800" y="1484784"/>
            <a:ext cx="5029200" cy="4800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457200" indent="-457200" algn="just"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</a:rPr>
              <a:t>A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200" b="1" dirty="0">
                <a:latin typeface="宋体" panose="02010600030101010101" pitchFamily="2" charset="-122"/>
              </a:rPr>
              <a:t>B	    (</a:t>
            </a:r>
            <a:r>
              <a:rPr lang="zh-CN" altLang="en-US" sz="3200" b="1" dirty="0">
                <a:latin typeface="宋体" panose="02010600030101010101" pitchFamily="2" charset="-122"/>
              </a:rPr>
              <a:t>已知)</a:t>
            </a:r>
            <a:endParaRPr lang="en-US" altLang="zh-CN" sz="3200" b="1" dirty="0">
              <a:solidFill>
                <a:srgbClr val="13131B"/>
              </a:solidFill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  <a:p>
            <a:pPr marL="457200" indent="-457200" algn="just"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</a:rPr>
              <a:t>   B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200" b="1" dirty="0">
                <a:latin typeface="宋体" panose="02010600030101010101" pitchFamily="2" charset="-122"/>
              </a:rPr>
              <a:t>C    (</a:t>
            </a:r>
            <a:r>
              <a:rPr lang="zh-CN" altLang="en-US" sz="3200" b="1" dirty="0">
                <a:latin typeface="宋体" panose="02010600030101010101" pitchFamily="2" charset="-122"/>
              </a:rPr>
              <a:t>已知)</a:t>
            </a:r>
            <a:endParaRPr lang="en-US" altLang="zh-CN" sz="3200" b="1" dirty="0">
              <a:latin typeface="宋体" panose="02010600030101010101" pitchFamily="2" charset="-122"/>
            </a:endParaRPr>
          </a:p>
          <a:p>
            <a:pPr marL="457200" indent="-457200" algn="just"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</a:rPr>
              <a:t>   .   </a:t>
            </a:r>
            <a:r>
              <a:rPr lang="en-US" altLang="zh-CN" sz="3200" b="1">
                <a:latin typeface="宋体" panose="02010600030101010101" pitchFamily="2" charset="-122"/>
              </a:rPr>
              <a:t>A   </a:t>
            </a:r>
            <a:r>
              <a:rPr lang="en-US" altLang="zh-CN" sz="3200" b="1" smtClean="0">
                <a:latin typeface="宋体" panose="02010600030101010101" pitchFamily="2" charset="-122"/>
              </a:rPr>
              <a:t>(</a:t>
            </a:r>
            <a:r>
              <a:rPr lang="zh-CN" altLang="en-US" sz="3200" b="1" smtClean="0">
                <a:latin typeface="宋体" panose="02010600030101010101" pitchFamily="2" charset="-122"/>
              </a:rPr>
              <a:t>假设</a:t>
            </a:r>
            <a:r>
              <a:rPr lang="en-US" altLang="zh-CN" sz="3200" b="1" smtClean="0">
                <a:latin typeface="宋体" panose="02010600030101010101" pitchFamily="2" charset="-122"/>
              </a:rPr>
              <a:t>)</a:t>
            </a:r>
            <a:endParaRPr lang="en-US" altLang="zh-CN" sz="3200" b="1" dirty="0">
              <a:latin typeface="宋体" panose="02010600030101010101" pitchFamily="2" charset="-122"/>
            </a:endParaRPr>
          </a:p>
          <a:p>
            <a:pPr marL="457200" indent="-457200" algn="just"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</a:rPr>
              <a:t>   .   A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200" b="1" dirty="0">
                <a:latin typeface="宋体" panose="02010600030101010101" pitchFamily="2" charset="-122"/>
              </a:rPr>
              <a:t>B (</a:t>
            </a:r>
            <a:r>
              <a:rPr lang="en-US" altLang="zh-CN" sz="3200" b="1" dirty="0">
                <a:solidFill>
                  <a:srgbClr val="13131B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)</a:t>
            </a:r>
            <a:endParaRPr lang="en-US" altLang="zh-CN" sz="3200" b="1" dirty="0">
              <a:latin typeface="宋体" panose="02010600030101010101" pitchFamily="2" charset="-122"/>
            </a:endParaRPr>
          </a:p>
          <a:p>
            <a:pPr marL="457200" indent="-457200" algn="just"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</a:rPr>
              <a:t>   .   B    </a:t>
            </a:r>
            <a:r>
              <a:rPr lang="en-US" altLang="zh-CN" sz="3200" b="1" dirty="0">
                <a:solidFill>
                  <a:srgbClr val="13131B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(3,4,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200" b="1" baseline="-25000" dirty="0">
                <a:latin typeface="宋体" panose="02010600030101010101" pitchFamily="2" charset="-122"/>
                <a:sym typeface="Symbol" panose="05050102010706020507" pitchFamily="18" charset="2"/>
              </a:rPr>
              <a:t>-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3200" b="1" dirty="0">
                <a:latin typeface="宋体" panose="02010600030101010101" pitchFamily="2" charset="-122"/>
              </a:rPr>
              <a:t> </a:t>
            </a:r>
          </a:p>
          <a:p>
            <a:pPr marL="457200" indent="-457200" algn="just"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</a:rPr>
              <a:t>   .   B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200" b="1" dirty="0">
                <a:latin typeface="宋体" panose="02010600030101010101" pitchFamily="2" charset="-122"/>
              </a:rPr>
              <a:t>C (</a:t>
            </a:r>
            <a:r>
              <a:rPr lang="en-US" altLang="zh-CN" sz="3200" b="1" dirty="0">
                <a:solidFill>
                  <a:srgbClr val="13131B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)</a:t>
            </a:r>
            <a:endParaRPr lang="en-US" altLang="zh-CN" sz="3200" b="1" dirty="0">
              <a:latin typeface="宋体" panose="02010600030101010101" pitchFamily="2" charset="-122"/>
            </a:endParaRPr>
          </a:p>
          <a:p>
            <a:pPr marL="457200" indent="-457200" algn="just"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</a:rPr>
              <a:t>   .   C    </a:t>
            </a:r>
            <a:r>
              <a:rPr lang="en-US" altLang="zh-CN" sz="3200" b="1" dirty="0">
                <a:solidFill>
                  <a:srgbClr val="13131B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(5,6,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200" b="1" baseline="-25000" dirty="0">
                <a:latin typeface="宋体" panose="02010600030101010101" pitchFamily="2" charset="-122"/>
                <a:sym typeface="Symbol" panose="05050102010706020507" pitchFamily="18" charset="2"/>
              </a:rPr>
              <a:t>-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en-US" altLang="zh-CN" sz="3200" b="1" dirty="0">
              <a:latin typeface="宋体" panose="02010600030101010101" pitchFamily="2" charset="-122"/>
            </a:endParaRPr>
          </a:p>
          <a:p>
            <a:pPr marL="457200" indent="-457200" algn="just"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</a:rPr>
              <a:t>   A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200" b="1" dirty="0">
                <a:latin typeface="宋体" panose="02010600030101010101" pitchFamily="2" charset="-122"/>
              </a:rPr>
              <a:t>C     </a:t>
            </a:r>
            <a:r>
              <a:rPr lang="en-US" altLang="zh-CN" sz="3200" b="1" dirty="0">
                <a:solidFill>
                  <a:srgbClr val="13131B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(3,7,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200" b="1" baseline="-25000" dirty="0">
                <a:latin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391173" name="矩形 391172"/>
          <p:cNvSpPr/>
          <p:nvPr/>
        </p:nvSpPr>
        <p:spPr>
          <a:xfrm>
            <a:off x="5029200" y="2895600"/>
            <a:ext cx="3886200" cy="2590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457200" indent="-457200" algn="just">
              <a:buClr>
                <a:schemeClr val="tx1"/>
              </a:buClr>
              <a:buFont typeface="Wingdings" panose="05000000000000000000" pitchFamily="2" charset="2"/>
            </a:pPr>
            <a:r>
              <a:rPr lang="en-US" altLang="zh-CN" sz="3200" b="1" dirty="0">
                <a:latin typeface="宋体" panose="02010600030101010101" pitchFamily="2" charset="-122"/>
              </a:rPr>
              <a:t>A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200" b="1" dirty="0">
                <a:latin typeface="宋体" panose="02010600030101010101" pitchFamily="2" charset="-122"/>
              </a:rPr>
              <a:t>B,B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200" b="1" dirty="0">
                <a:latin typeface="宋体" panose="02010600030101010101" pitchFamily="2" charset="-122"/>
              </a:rPr>
              <a:t>C,A├ A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200" b="1" dirty="0">
                <a:latin typeface="宋体" panose="02010600030101010101" pitchFamily="2" charset="-122"/>
              </a:rPr>
              <a:t>B</a:t>
            </a:r>
          </a:p>
          <a:p>
            <a:pPr marL="457200" indent="-457200" algn="just">
              <a:buClr>
                <a:schemeClr val="tx1"/>
              </a:buClr>
              <a:buFont typeface="Wingdings" panose="05000000000000000000" pitchFamily="2" charset="2"/>
            </a:pPr>
            <a:r>
              <a:rPr lang="en-US" altLang="zh-CN" sz="3200" b="1" dirty="0">
                <a:latin typeface="宋体" panose="02010600030101010101" pitchFamily="2" charset="-122"/>
              </a:rPr>
              <a:t>A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200" b="1" dirty="0">
                <a:latin typeface="宋体" panose="02010600030101010101" pitchFamily="2" charset="-122"/>
              </a:rPr>
              <a:t>B,B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200" b="1" dirty="0">
                <a:latin typeface="宋体" panose="02010600030101010101" pitchFamily="2" charset="-122"/>
              </a:rPr>
              <a:t>C,A├ B</a:t>
            </a:r>
          </a:p>
          <a:p>
            <a:pPr marL="457200" indent="-457200" algn="just">
              <a:buClr>
                <a:schemeClr val="tx1"/>
              </a:buClr>
              <a:buFont typeface="Wingdings" panose="05000000000000000000" pitchFamily="2" charset="2"/>
            </a:pPr>
            <a:r>
              <a:rPr lang="en-US" altLang="zh-CN" sz="3200" b="1" dirty="0">
                <a:latin typeface="宋体" panose="02010600030101010101" pitchFamily="2" charset="-122"/>
              </a:rPr>
              <a:t>A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200" b="1" dirty="0">
                <a:latin typeface="宋体" panose="02010600030101010101" pitchFamily="2" charset="-122"/>
              </a:rPr>
              <a:t>B,B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200" b="1" dirty="0">
                <a:latin typeface="宋体" panose="02010600030101010101" pitchFamily="2" charset="-122"/>
              </a:rPr>
              <a:t>C,A├ B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C</a:t>
            </a:r>
          </a:p>
          <a:p>
            <a:pPr marL="457200" indent="-457200" algn="just">
              <a:buClr>
                <a:schemeClr val="tx1"/>
              </a:buClr>
              <a:buFont typeface="Wingdings" panose="05000000000000000000" pitchFamily="2" charset="2"/>
            </a:pPr>
            <a:r>
              <a:rPr lang="en-US" altLang="zh-CN" sz="3200" b="1" dirty="0">
                <a:latin typeface="宋体" panose="02010600030101010101" pitchFamily="2" charset="-122"/>
              </a:rPr>
              <a:t>A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200" b="1" dirty="0">
                <a:latin typeface="宋体" panose="02010600030101010101" pitchFamily="2" charset="-122"/>
              </a:rPr>
              <a:t>B,B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200" b="1" dirty="0">
                <a:latin typeface="宋体" panose="02010600030101010101" pitchFamily="2" charset="-122"/>
              </a:rPr>
              <a:t>C,A├ 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C</a:t>
            </a:r>
            <a:endParaRPr lang="en-US" altLang="zh-CN" sz="3200" b="1" dirty="0">
              <a:latin typeface="宋体" panose="02010600030101010101" pitchFamily="2" charset="-122"/>
            </a:endParaRPr>
          </a:p>
          <a:p>
            <a:pPr marL="457200" indent="-457200" algn="just">
              <a:buClr>
                <a:schemeClr val="tx1"/>
              </a:buClr>
              <a:buFont typeface="Wingdings" panose="05000000000000000000" pitchFamily="2" charset="2"/>
            </a:pPr>
            <a:r>
              <a:rPr lang="en-US" altLang="zh-CN" sz="3200" b="1" dirty="0">
                <a:latin typeface="宋体" panose="02010600030101010101" pitchFamily="2" charset="-122"/>
              </a:rPr>
              <a:t>A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200" b="1" dirty="0">
                <a:latin typeface="宋体" panose="02010600030101010101" pitchFamily="2" charset="-122"/>
              </a:rPr>
              <a:t>B,B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200" b="1" dirty="0">
                <a:latin typeface="宋体" panose="02010600030101010101" pitchFamily="2" charset="-122"/>
              </a:rPr>
              <a:t>C├ A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C</a:t>
            </a:r>
            <a:endParaRPr lang="en-US" altLang="zh-CN" sz="3200" b="1" dirty="0">
              <a:latin typeface="宋体" panose="02010600030101010101" pitchFamily="2" charset="-122"/>
              <a:ea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4820" name="矩形 391173"/>
          <p:cNvSpPr/>
          <p:nvPr/>
        </p:nvSpPr>
        <p:spPr>
          <a:xfrm>
            <a:off x="304800" y="914400"/>
            <a:ext cx="8534400" cy="685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just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3200" b="1" kern="0">
                <a:solidFill>
                  <a:srgbClr val="009999"/>
                </a:solidFill>
                <a:latin typeface="Arial"/>
                <a:ea typeface="黑体" panose="02010609060101010101" pitchFamily="49" charset="-122"/>
              </a:rPr>
              <a:t>[</a:t>
            </a:r>
            <a:r>
              <a:rPr lang="zh-CN" altLang="en-US" sz="3200" b="1" kern="0" smtClean="0">
                <a:solidFill>
                  <a:srgbClr val="009999"/>
                </a:solidFill>
                <a:latin typeface="Arial"/>
                <a:ea typeface="黑体" panose="02010609060101010101" pitchFamily="49" charset="-122"/>
              </a:rPr>
              <a:t>定理</a:t>
            </a:r>
            <a:r>
              <a:rPr lang="en-US" altLang="zh-CN" sz="3200" b="1" kern="0" smtClean="0">
                <a:solidFill>
                  <a:srgbClr val="009999"/>
                </a:solidFill>
                <a:latin typeface="Arial"/>
                <a:ea typeface="黑体" panose="02010609060101010101" pitchFamily="49" charset="-122"/>
              </a:rPr>
              <a:t>3]</a:t>
            </a:r>
            <a:r>
              <a:rPr lang="en-US" altLang="zh-CN" sz="3200" b="1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3200" b="1" dirty="0">
                <a:latin typeface="宋体" panose="02010600030101010101" pitchFamily="2" charset="-122"/>
              </a:rPr>
              <a:t>A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200" b="1" dirty="0">
                <a:latin typeface="宋体" panose="02010600030101010101" pitchFamily="2" charset="-122"/>
              </a:rPr>
              <a:t>B，B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200" b="1" dirty="0">
                <a:latin typeface="宋体" panose="02010600030101010101" pitchFamily="2" charset="-122"/>
              </a:rPr>
              <a:t>C├ A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200" b="1" dirty="0">
                <a:latin typeface="宋体" panose="02010600030101010101" pitchFamily="2" charset="-122"/>
              </a:rPr>
              <a:t>C 	（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zh-CN" altLang="en-US" sz="3200" b="1" dirty="0">
                <a:latin typeface="宋体" panose="02010600030101010101" pitchFamily="2" charset="-122"/>
              </a:rPr>
              <a:t>传递律） </a:t>
            </a:r>
            <a:endParaRPr lang="en-US" altLang="zh-CN" sz="3200" b="1" dirty="0">
              <a:latin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15431" y="9832"/>
            <a:ext cx="30412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4-5.2 </a:t>
            </a:r>
            <a:r>
              <a:rPr kumimoji="0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斜形证明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548822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4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4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91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91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91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91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91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83223" y="1101970"/>
            <a:ext cx="7772400" cy="741485"/>
          </a:xfrm>
        </p:spPr>
        <p:txBody>
          <a:bodyPr/>
          <a:lstStyle/>
          <a:p>
            <a:pPr algn="l" eaLnBrk="1" hangingPunct="1"/>
            <a:r>
              <a:rPr lang="en-US" altLang="zh-CN" dirty="0" smtClean="0">
                <a:solidFill>
                  <a:srgbClr val="0099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[X</a:t>
            </a:r>
            <a:r>
              <a:rPr lang="zh-CN" altLang="en-US" dirty="0">
                <a:solidFill>
                  <a:srgbClr val="0099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上的二元</a:t>
            </a:r>
            <a:r>
              <a:rPr lang="zh-CN" altLang="en-US" dirty="0" smtClean="0">
                <a:solidFill>
                  <a:srgbClr val="0099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关系</a:t>
            </a:r>
            <a:r>
              <a:rPr lang="en-US" altLang="zh-CN" dirty="0" smtClean="0">
                <a:solidFill>
                  <a:srgbClr val="0099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</a:t>
            </a:r>
            <a:endParaRPr lang="zh-CN" altLang="en-US" dirty="0">
              <a:solidFill>
                <a:srgbClr val="00999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8777" y="1833197"/>
            <a:ext cx="7921615" cy="3855426"/>
          </a:xfrm>
        </p:spPr>
        <p:txBody>
          <a:bodyPr/>
          <a:lstStyle/>
          <a:p>
            <a:pPr marL="0" indent="534879" eaLnBrk="1" hangingPunct="1">
              <a:lnSpc>
                <a:spcPct val="120000"/>
              </a:lnSpc>
              <a:buNone/>
            </a:pPr>
            <a:r>
              <a:rPr lang="en-US" altLang="zh-CN" sz="3200" dirty="0">
                <a:solidFill>
                  <a:srgbClr val="0099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3200" dirty="0">
                <a:solidFill>
                  <a:srgbClr val="0099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上的二元关系</a:t>
            </a:r>
            <a:r>
              <a:rPr lang="zh-CN" altLang="en-US" sz="2585" dirty="0" smtClean="0">
                <a:latin typeface="Times New Roman" panose="02020603050405020304" pitchFamily="18" charset="0"/>
              </a:rPr>
              <a:t>是</a:t>
            </a:r>
            <a:r>
              <a:rPr lang="en-US" altLang="zh-CN" sz="2585" dirty="0"/>
              <a:t>X</a:t>
            </a:r>
            <a:r>
              <a:rPr lang="en-US" altLang="zh-CN" sz="2585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585" dirty="0"/>
              <a:t>X</a:t>
            </a:r>
            <a:r>
              <a:rPr lang="zh-CN" altLang="en-US" sz="2585" dirty="0">
                <a:latin typeface="Times New Roman" panose="02020603050405020304" pitchFamily="18" charset="0"/>
              </a:rPr>
              <a:t>的任意子集。</a:t>
            </a:r>
          </a:p>
          <a:p>
            <a:pPr marL="0" indent="534879" eaLnBrk="1" hangingPunct="1">
              <a:lnSpc>
                <a:spcPct val="120000"/>
              </a:lnSpc>
              <a:buNone/>
            </a:pPr>
            <a:r>
              <a:rPr lang="en-US" altLang="zh-CN" sz="2585" dirty="0"/>
              <a:t>R</a:t>
            </a:r>
            <a:r>
              <a:rPr lang="zh-CN" altLang="en-US" sz="2585" dirty="0">
                <a:latin typeface="Times New Roman" panose="02020603050405020304" pitchFamily="18" charset="0"/>
              </a:rPr>
              <a:t>是</a:t>
            </a:r>
            <a:r>
              <a:rPr lang="en-US" altLang="zh-CN" sz="2585" dirty="0"/>
              <a:t>X</a:t>
            </a:r>
            <a:r>
              <a:rPr lang="zh-CN" altLang="en-US" sz="2585" dirty="0">
                <a:latin typeface="Times New Roman" panose="02020603050405020304" pitchFamily="18" charset="0"/>
              </a:rPr>
              <a:t>上的二元关系</a:t>
            </a:r>
            <a:endParaRPr lang="zh-CN" altLang="en-US" sz="2585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534879" eaLnBrk="1" hangingPunct="1">
              <a:lnSpc>
                <a:spcPct val="120000"/>
              </a:lnSpc>
              <a:buNone/>
            </a:pPr>
            <a:r>
              <a:rPr lang="zh-CN" altLang="en-US" sz="2585" dirty="0"/>
              <a:t>          </a:t>
            </a:r>
            <a:r>
              <a:rPr lang="zh-CN" altLang="en-US" sz="2585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 sz="2585" dirty="0"/>
              <a:t> </a:t>
            </a:r>
            <a:r>
              <a:rPr lang="en-US" altLang="zh-CN" sz="2585" dirty="0"/>
              <a:t>R</a:t>
            </a:r>
            <a:r>
              <a:rPr lang="en-US" altLang="zh-CN" sz="2585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585" dirty="0"/>
              <a:t>X</a:t>
            </a:r>
            <a:r>
              <a:rPr lang="en-US" altLang="zh-CN" sz="2585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585" dirty="0"/>
              <a:t>X</a:t>
            </a:r>
          </a:p>
          <a:p>
            <a:pPr marL="0" indent="534879" eaLnBrk="1" hangingPunct="1">
              <a:lnSpc>
                <a:spcPct val="120000"/>
              </a:lnSpc>
              <a:buNone/>
            </a:pPr>
            <a:r>
              <a:rPr lang="en-US" altLang="zh-CN" sz="2585" dirty="0"/>
              <a:t>          </a:t>
            </a:r>
            <a:r>
              <a:rPr lang="en-US" altLang="zh-CN" sz="2585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585" dirty="0"/>
              <a:t> R</a:t>
            </a:r>
            <a:r>
              <a:rPr lang="en-US" altLang="zh-CN" sz="2585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585" dirty="0">
                <a:latin typeface="Blackadder ITC" panose="04020505051007020D02" pitchFamily="82" charset="0"/>
              </a:rPr>
              <a:t>P </a:t>
            </a:r>
            <a:r>
              <a:rPr lang="en-US" altLang="zh-CN" sz="2585" dirty="0"/>
              <a:t>(X</a:t>
            </a:r>
            <a:r>
              <a:rPr lang="en-US" altLang="zh-CN" sz="2585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585" dirty="0"/>
              <a:t>X)</a:t>
            </a:r>
            <a:r>
              <a:rPr lang="zh-CN" altLang="en-US" sz="2585" dirty="0">
                <a:latin typeface="Times New Roman" panose="02020603050405020304" pitchFamily="18" charset="0"/>
              </a:rPr>
              <a:t>。</a:t>
            </a:r>
          </a:p>
          <a:p>
            <a:pPr marL="0" indent="534879" eaLnBrk="1" hangingPunct="1">
              <a:lnSpc>
                <a:spcPct val="120000"/>
              </a:lnSpc>
              <a:buNone/>
            </a:pPr>
            <a:r>
              <a:rPr lang="zh-CN" altLang="en-US" sz="2585" dirty="0">
                <a:latin typeface="Times New Roman" panose="02020603050405020304" pitchFamily="18" charset="0"/>
              </a:rPr>
              <a:t>若</a:t>
            </a:r>
            <a:r>
              <a:rPr lang="en-US" altLang="zh-CN" sz="2585" dirty="0"/>
              <a:t>|X|=m,</a:t>
            </a:r>
            <a:r>
              <a:rPr lang="zh-CN" altLang="en-US" sz="2585" dirty="0">
                <a:latin typeface="Times New Roman" panose="02020603050405020304" pitchFamily="18" charset="0"/>
              </a:rPr>
              <a:t>则</a:t>
            </a:r>
            <a:r>
              <a:rPr lang="en-US" altLang="zh-CN" sz="2585" dirty="0"/>
              <a:t>|X</a:t>
            </a:r>
            <a:r>
              <a:rPr lang="en-US" altLang="zh-CN" sz="2585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585" dirty="0"/>
              <a:t>X|=m</a:t>
            </a:r>
            <a:r>
              <a:rPr lang="en-US" altLang="zh-CN" sz="2585" baseline="30000" dirty="0"/>
              <a:t>2</a:t>
            </a:r>
            <a:r>
              <a:rPr lang="en-US" altLang="zh-CN" sz="2585" dirty="0"/>
              <a:t>, </a:t>
            </a:r>
            <a:r>
              <a:rPr lang="zh-CN" altLang="en-US" sz="2585" dirty="0">
                <a:latin typeface="Times New Roman" panose="02020603050405020304" pitchFamily="18" charset="0"/>
              </a:rPr>
              <a:t>故</a:t>
            </a:r>
            <a:r>
              <a:rPr lang="en-US" altLang="zh-CN" sz="2585" dirty="0"/>
              <a:t>|</a:t>
            </a:r>
            <a:r>
              <a:rPr lang="en-US" altLang="zh-CN" sz="2585" dirty="0">
                <a:latin typeface="Blackadder ITC" panose="04020505051007020D02" pitchFamily="82" charset="0"/>
              </a:rPr>
              <a:t>P </a:t>
            </a:r>
            <a:r>
              <a:rPr lang="en-US" altLang="zh-CN" sz="2585" dirty="0"/>
              <a:t>(X</a:t>
            </a:r>
            <a:r>
              <a:rPr lang="en-US" altLang="zh-CN" sz="2585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585" dirty="0"/>
              <a:t>X)|= 2 </a:t>
            </a:r>
            <a:r>
              <a:rPr lang="en-US" altLang="zh-CN" sz="2585" baseline="32000" dirty="0"/>
              <a:t>m</a:t>
            </a:r>
            <a:r>
              <a:rPr lang="en-US" altLang="zh-CN" sz="2215" baseline="44000" dirty="0"/>
              <a:t>2</a:t>
            </a:r>
            <a:r>
              <a:rPr lang="en-US" altLang="zh-CN" sz="2585" dirty="0"/>
              <a:t> </a:t>
            </a:r>
            <a:r>
              <a:rPr lang="zh-CN" altLang="en-US" sz="2585" dirty="0">
                <a:latin typeface="Times New Roman" panose="02020603050405020304" pitchFamily="18" charset="0"/>
              </a:rPr>
              <a:t>，即</a:t>
            </a:r>
            <a:r>
              <a:rPr lang="en-US" altLang="zh-CN" sz="2585" dirty="0"/>
              <a:t>X</a:t>
            </a:r>
            <a:r>
              <a:rPr lang="zh-CN" altLang="en-US" sz="2585" dirty="0">
                <a:latin typeface="Times New Roman" panose="02020603050405020304" pitchFamily="18" charset="0"/>
              </a:rPr>
              <a:t>上不同的二元关系共有</a:t>
            </a:r>
            <a:r>
              <a:rPr lang="en-US" altLang="zh-CN" sz="2585" dirty="0"/>
              <a:t>2 </a:t>
            </a:r>
            <a:r>
              <a:rPr lang="en-US" altLang="zh-CN" sz="2585" baseline="32000" dirty="0"/>
              <a:t>m</a:t>
            </a:r>
            <a:r>
              <a:rPr lang="en-US" altLang="zh-CN" sz="2215" baseline="44000" dirty="0"/>
              <a:t>2</a:t>
            </a:r>
            <a:r>
              <a:rPr lang="zh-CN" altLang="en-US" sz="2585" dirty="0">
                <a:latin typeface="Times New Roman" panose="02020603050405020304" pitchFamily="18" charset="0"/>
              </a:rPr>
              <a:t>个。</a:t>
            </a:r>
            <a:r>
              <a:rPr lang="zh-CN" altLang="en-US" sz="2585" dirty="0"/>
              <a:t/>
            </a:r>
            <a:br>
              <a:rPr lang="zh-CN" altLang="en-US" sz="2585" dirty="0"/>
            </a:br>
            <a:endParaRPr lang="zh-CN" altLang="en-US" sz="2585" dirty="0"/>
          </a:p>
        </p:txBody>
      </p:sp>
      <p:sp>
        <p:nvSpPr>
          <p:cNvPr id="5" name="矩形 4"/>
          <p:cNvSpPr/>
          <p:nvPr/>
        </p:nvSpPr>
        <p:spPr>
          <a:xfrm>
            <a:off x="3159847" y="0"/>
            <a:ext cx="35317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第一部分 集合论</a:t>
            </a:r>
            <a:endParaRPr lang="zh-CN" altLang="en-US" sz="3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59847" y="46365"/>
            <a:ext cx="35317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第一部分 集合论</a:t>
            </a:r>
            <a:endParaRPr lang="zh-CN" altLang="en-US" sz="3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59847" y="0"/>
            <a:ext cx="35317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第一部分 集合论</a:t>
            </a:r>
            <a:endParaRPr lang="zh-CN" altLang="en-US" sz="3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21670" y="0"/>
            <a:ext cx="3449983" cy="6321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508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第一部分 </a:t>
            </a:r>
            <a:r>
              <a:rPr lang="zh-CN" altLang="en-US" sz="3508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集合论</a:t>
            </a:r>
          </a:p>
        </p:txBody>
      </p:sp>
      <p:sp>
        <p:nvSpPr>
          <p:cNvPr id="9" name="圆角矩形 8"/>
          <p:cNvSpPr/>
          <p:nvPr/>
        </p:nvSpPr>
        <p:spPr bwMode="auto">
          <a:xfrm>
            <a:off x="2303241" y="12073"/>
            <a:ext cx="2340767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特殊关系</a:t>
            </a:r>
            <a:endParaRPr lang="zh-CN" altLang="en-US" sz="2800" b="1" i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4427984" y="24146"/>
            <a:ext cx="2267745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关系的运算</a:t>
            </a:r>
            <a:endParaRPr lang="zh-CN" altLang="en-US" sz="2800" b="1" i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6804248" y="0"/>
            <a:ext cx="2339752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关系的表示</a:t>
            </a:r>
            <a:endParaRPr lang="zh-CN" altLang="en-US" sz="2800" b="1" i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35496" y="0"/>
            <a:ext cx="2599854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关系</a:t>
            </a:r>
            <a:r>
              <a:rPr lang="zh-CN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zh-CN" alt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概念</a:t>
            </a:r>
            <a:endParaRPr lang="zh-CN" altLang="en-US" sz="3600" b="1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727605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699" grpId="0" uiExpand="1" build="p" autoUpdateAnimBg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656556"/>
              </p:ext>
            </p:extLst>
          </p:nvPr>
        </p:nvGraphicFramePr>
        <p:xfrm>
          <a:off x="647565" y="795189"/>
          <a:ext cx="7704856" cy="460562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49020">
                  <a:extLst>
                    <a:ext uri="{9D8B030D-6E8A-4147-A177-3AD203B41FA5}">
                      <a16:colId xmlns:a16="http://schemas.microsoft.com/office/drawing/2014/main" xmlns="" val="1220334897"/>
                    </a:ext>
                  </a:extLst>
                </a:gridCol>
                <a:gridCol w="2067304">
                  <a:extLst>
                    <a:ext uri="{9D8B030D-6E8A-4147-A177-3AD203B41FA5}">
                      <a16:colId xmlns:a16="http://schemas.microsoft.com/office/drawing/2014/main" xmlns="" val="1029065872"/>
                    </a:ext>
                  </a:extLst>
                </a:gridCol>
                <a:gridCol w="4788532">
                  <a:extLst>
                    <a:ext uri="{9D8B030D-6E8A-4147-A177-3AD203B41FA5}">
                      <a16:colId xmlns:a16="http://schemas.microsoft.com/office/drawing/2014/main" xmlns="" val="533323778"/>
                    </a:ext>
                  </a:extLst>
                </a:gridCol>
              </a:tblGrid>
              <a:tr h="47254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smtClean="0"/>
                        <a:t> </a:t>
                      </a:r>
                      <a:r>
                        <a:rPr lang="zh-CN" altLang="en-US" sz="2400" smtClean="0"/>
                        <a:t>推理规则</a:t>
                      </a:r>
                      <a:endParaRPr lang="zh-CN" altLang="en-US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smtClean="0"/>
                        <a:t>斜形证明</a:t>
                      </a:r>
                      <a:endParaRPr lang="zh-CN" altLang="en-US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03404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400" smtClean="0">
                          <a:solidFill>
                            <a:srgbClr val="C00000"/>
                          </a:solidFill>
                          <a:sym typeface="Symbol" panose="05050102010706020507" pitchFamily="18" charset="2"/>
                        </a:rPr>
                        <a:t></a:t>
                      </a:r>
                      <a:r>
                        <a:rPr lang="en-US" altLang="zh-CN" sz="2400" baseline="-25000" smtClean="0">
                          <a:solidFill>
                            <a:srgbClr val="C00000"/>
                          </a:solidFill>
                          <a:sym typeface="Symbol" panose="05050102010706020507" pitchFamily="18" charset="2"/>
                        </a:rPr>
                        <a:t>+</a:t>
                      </a:r>
                      <a:endParaRPr lang="zh-CN" altLang="en-US" sz="2400" b="1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Symbol" panose="05050102010706020507" pitchFamily="18" charset="2"/>
                        </a:rPr>
                        <a:t>┣</a:t>
                      </a:r>
                      <a:r>
                        <a:rPr lang="en-US" altLang="zh-CN" sz="240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Symbol" panose="05050102010706020507" pitchFamily="18" charset="2"/>
                        </a:rPr>
                        <a:t>A(a)</a:t>
                      </a:r>
                      <a:r>
                        <a:rPr lang="zh-CN" altLang="en-US" sz="240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Symbol" panose="05050102010706020507" pitchFamily="18" charset="2"/>
                        </a:rPr>
                        <a:t>，</a:t>
                      </a:r>
                      <a:r>
                        <a:rPr lang="en-US" altLang="zh-CN" sz="240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Symbol" panose="05050102010706020507" pitchFamily="18" charset="2"/>
                        </a:rPr>
                        <a:t>a</a:t>
                      </a:r>
                      <a:r>
                        <a:rPr lang="zh-CN" altLang="en-US" sz="240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Symbol" panose="05050102010706020507" pitchFamily="18" charset="2"/>
                        </a:rPr>
                        <a:t>不在中出现</a:t>
                      </a:r>
                      <a:r>
                        <a:rPr lang="en-US" altLang="zh-CN" sz="240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Symbol" panose="05050102010706020507" pitchFamily="18" charset="2"/>
                        </a:rPr>
                        <a:t>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Char char="Þ"/>
                        <a:tabLst/>
                        <a:defRPr/>
                      </a:pPr>
                      <a:r>
                        <a:rPr lang="zh-CN" altLang="en-US" sz="240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Symbol" panose="05050102010706020507" pitchFamily="18" charset="2"/>
                        </a:rPr>
                        <a:t>┣</a:t>
                      </a:r>
                      <a:r>
                        <a:rPr lang="en-US" altLang="zh-CN" sz="240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Symbol" panose="05050102010706020507" pitchFamily="18" charset="2"/>
                        </a:rPr>
                        <a:t>x A(x)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indent="-457200" algn="just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buAutoNum type="arabicPeriod"/>
                      </a:pPr>
                      <a:r>
                        <a:rPr lang="en-US" altLang="zh-CN" sz="2400" b="1" smtClean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Γ</a:t>
                      </a:r>
                      <a:endParaRPr lang="zh-CN" altLang="en-US" sz="2400" b="1" smtClean="0">
                        <a:latin typeface="宋体" panose="02010600030101010101" pitchFamily="2" charset="-122"/>
                        <a:sym typeface="Symbol" panose="05050102010706020507" pitchFamily="18" charset="2"/>
                      </a:endParaRPr>
                    </a:p>
                    <a:p>
                      <a:pPr marL="457200" indent="-457200" algn="just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buAutoNum type="arabicPeriod"/>
                      </a:pPr>
                      <a:r>
                        <a:rPr lang="en-US" altLang="zh-CN" sz="2400" b="1" smtClean="0">
                          <a:latin typeface="宋体" panose="02010600030101010101" pitchFamily="2" charset="-122"/>
                        </a:rPr>
                        <a:t>.</a:t>
                      </a:r>
                    </a:p>
                    <a:p>
                      <a:pPr marL="457200" indent="-457200" algn="just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buAutoNum type="arabicPeriod"/>
                      </a:pPr>
                      <a:r>
                        <a:rPr lang="en-US" altLang="zh-CN" sz="2400" b="1" smtClean="0">
                          <a:latin typeface="宋体" panose="02010600030101010101" pitchFamily="2" charset="-122"/>
                        </a:rPr>
                        <a:t>.</a:t>
                      </a:r>
                    </a:p>
                    <a:p>
                      <a:pPr marL="457200" indent="-457200" algn="just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buAutoNum type="arabicPeriod"/>
                      </a:pPr>
                      <a:r>
                        <a:rPr lang="en-US" altLang="zh-CN" sz="2400" b="1" smtClean="0">
                          <a:latin typeface="宋体" panose="02010600030101010101" pitchFamily="2" charset="-122"/>
                        </a:rPr>
                        <a:t>A(a)  </a:t>
                      </a:r>
                      <a:r>
                        <a:rPr lang="zh-CN" altLang="en-US" sz="2400" b="1" smtClean="0">
                          <a:solidFill>
                            <a:srgbClr val="FC360E"/>
                          </a:solidFill>
                          <a:latin typeface="宋体" panose="02010600030101010101" pitchFamily="2" charset="-122"/>
                        </a:rPr>
                        <a:t>取</a:t>
                      </a:r>
                      <a:r>
                        <a:rPr lang="en-US" altLang="zh-CN" sz="2400" b="1" smtClean="0">
                          <a:solidFill>
                            <a:srgbClr val="FC360E"/>
                          </a:solidFill>
                          <a:latin typeface="宋体" panose="02010600030101010101" pitchFamily="2" charset="-122"/>
                        </a:rPr>
                        <a:t>a</a:t>
                      </a:r>
                      <a:r>
                        <a:rPr lang="en-US" altLang="zh-CN" sz="2400" b="1" smtClean="0">
                          <a:solidFill>
                            <a:srgbClr val="FC360E"/>
                          </a:solidFill>
                          <a:latin typeface="宋体" panose="02010600030101010101" pitchFamily="2" charset="-122"/>
                          <a:sym typeface="Symbol" panose="05050102010706020507" pitchFamily="18" charset="2"/>
                        </a:rPr>
                        <a:t></a:t>
                      </a:r>
                      <a:r>
                        <a:rPr lang="zh-CN" altLang="en-US" sz="2400" b="1" smtClean="0">
                          <a:solidFill>
                            <a:srgbClr val="FC360E"/>
                          </a:solidFill>
                          <a:latin typeface="宋体" panose="02010600030101010101" pitchFamily="2" charset="-122"/>
                          <a:sym typeface="Symbol" panose="05050102010706020507" pitchFamily="18" charset="2"/>
                        </a:rPr>
                        <a:t>1</a:t>
                      </a:r>
                    </a:p>
                    <a:p>
                      <a:pPr marL="457200" indent="-457200" algn="just">
                        <a:spcBef>
                          <a:spcPct val="1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buAutoNum type="arabicPeriod"/>
                      </a:pPr>
                      <a:r>
                        <a:rPr lang="en-US" altLang="zh-CN" sz="2400" b="1" smtClean="0">
                          <a:latin typeface="宋体" panose="02010600030101010101" pitchFamily="2" charset="-122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</a:t>
                      </a:r>
                      <a:r>
                        <a:rPr lang="en-US" altLang="zh-CN" sz="2400" b="1" smtClean="0">
                          <a:latin typeface="宋体" panose="02010600030101010101" pitchFamily="2" charset="-122"/>
                        </a:rPr>
                        <a:t>xA(x) (4,</a:t>
                      </a:r>
                      <a:r>
                        <a:rPr lang="en-US" altLang="zh-CN" sz="2400" b="1" smtClean="0">
                          <a:latin typeface="宋体" panose="02010600030101010101" pitchFamily="2" charset="-122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+</a:t>
                      </a:r>
                      <a:r>
                        <a:rPr lang="zh-CN" altLang="en-US" sz="2400" b="1" smtClean="0">
                          <a:latin typeface="宋体" panose="02010600030101010101" pitchFamily="2" charset="-122"/>
                        </a:rPr>
                        <a:t>)</a:t>
                      </a:r>
                      <a:r>
                        <a:rPr lang="en-US" altLang="zh-CN" sz="2400" b="1" smtClean="0">
                          <a:latin typeface="宋体" panose="02010600030101010101" pitchFamily="2" charset="-122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88730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2400" smtClean="0">
                          <a:solidFill>
                            <a:srgbClr val="C00000"/>
                          </a:solidFill>
                          <a:sym typeface="Symbol" panose="05050102010706020507" pitchFamily="18" charset="2"/>
                        </a:rPr>
                        <a:t></a:t>
                      </a:r>
                      <a:r>
                        <a:rPr lang="en-US" altLang="zh-CN" sz="2400" baseline="-25000" smtClean="0">
                          <a:solidFill>
                            <a:srgbClr val="C00000"/>
                          </a:solidFill>
                          <a:sym typeface="Symbol" panose="05050102010706020507" pitchFamily="18" charset="2"/>
                        </a:rPr>
                        <a:t>-</a:t>
                      </a:r>
                      <a:endParaRPr lang="zh-CN" altLang="en-US" sz="2400" b="1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Symbol" panose="05050102010706020507" pitchFamily="18" charset="2"/>
                        </a:rPr>
                        <a:t>A(a)</a:t>
                      </a:r>
                      <a:r>
                        <a:rPr lang="zh-CN" altLang="en-US" sz="240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Symbol" panose="05050102010706020507" pitchFamily="18" charset="2"/>
                        </a:rPr>
                        <a:t>┣</a:t>
                      </a:r>
                      <a:r>
                        <a:rPr lang="en-US" altLang="zh-CN" sz="240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Symbol" panose="05050102010706020507" pitchFamily="18" charset="2"/>
                        </a:rPr>
                        <a:t>B</a:t>
                      </a:r>
                      <a:r>
                        <a:rPr lang="zh-CN" altLang="en-US" sz="240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Symbol" panose="05050102010706020507" pitchFamily="18" charset="2"/>
                        </a:rPr>
                        <a:t>，</a:t>
                      </a:r>
                      <a:r>
                        <a:rPr lang="en-US" altLang="zh-CN" sz="240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Symbol" panose="05050102010706020507" pitchFamily="18" charset="2"/>
                        </a:rPr>
                        <a:t>a</a:t>
                      </a:r>
                      <a:r>
                        <a:rPr lang="zh-CN" altLang="en-US" sz="240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Symbol" panose="05050102010706020507" pitchFamily="18" charset="2"/>
                        </a:rPr>
                        <a:t>不在</a:t>
                      </a:r>
                      <a:r>
                        <a:rPr lang="en-US" altLang="zh-CN" sz="240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Symbol" panose="05050102010706020507" pitchFamily="18" charset="2"/>
                        </a:rPr>
                        <a:t>B</a:t>
                      </a:r>
                      <a:r>
                        <a:rPr lang="zh-CN" altLang="en-US" sz="240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Symbol" panose="05050102010706020507" pitchFamily="18" charset="2"/>
                        </a:rPr>
                        <a:t>中出现</a:t>
                      </a:r>
                      <a:r>
                        <a:rPr lang="en-US" altLang="zh-CN" sz="240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Symbol" panose="05050102010706020507" pitchFamily="18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sym typeface="Symbol" panose="05050102010706020507" pitchFamily="18" charset="2"/>
                        </a:rPr>
                        <a:t>x A(x)┣B</a:t>
                      </a:r>
                      <a:endParaRPr lang="en-US" altLang="zh-CN" sz="2400" b="1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AutoNum type="arabicPeriod"/>
                        <a:tabLst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  <a:sym typeface="Symbol" panose="05050102010706020507" pitchFamily="18" charset="2"/>
                        </a:rPr>
                        <a:t>   </a:t>
                      </a: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 A(a) (</a:t>
                      </a: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假设</a:t>
                      </a: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  <a:sym typeface="Symbol" panose="05050102010706020507" pitchFamily="18" charset="2"/>
                        </a:rPr>
                        <a:t>)</a:t>
                      </a: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C360E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取</a:t>
                      </a: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C360E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a</a:t>
                      </a: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C360E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  <a:sym typeface="Symbol" panose="05050102010706020507" pitchFamily="18" charset="2"/>
                        </a:rPr>
                        <a:t>3</a:t>
                      </a:r>
                      <a:endParaRPr kumimoji="0" lang="zh-CN" altLang="en-US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C360E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457200" marR="0" lvl="0" indent="-4572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AutoNum type="arabicPeriod"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    .		</a:t>
                      </a:r>
                    </a:p>
                    <a:p>
                      <a:pPr marL="457200" marR="0" lvl="0" indent="-4572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AutoNum type="arabicPeriod"/>
                        <a:tabLst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  <a:sym typeface="Symbol" panose="05050102010706020507" pitchFamily="18" charset="2"/>
                        </a:rPr>
                        <a:t>    </a:t>
                      </a: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  <a:sym typeface="Symbol" panose="05050102010706020507" pitchFamily="18" charset="2"/>
                        </a:rPr>
                        <a:t>B</a:t>
                      </a:r>
                    </a:p>
                    <a:p>
                      <a:pPr marL="457200" marR="0" lvl="0" indent="-4572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AutoNum type="arabicPeriod"/>
                        <a:tabLst/>
                        <a:defRPr/>
                      </a:pP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  <a:sym typeface="Symbol" panose="05050102010706020507" pitchFamily="18" charset="2"/>
                        </a:rPr>
                        <a:t>.</a:t>
                      </a:r>
                      <a:r>
                        <a:rPr kumimoji="0" lang="en-US" altLang="zh-CN" sz="2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xA</a:t>
                      </a: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(x)   (</a:t>
                      </a: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前提)</a:t>
                      </a: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 </a:t>
                      </a:r>
                    </a:p>
                    <a:p>
                      <a:pPr marL="457200" marR="0" lvl="0" indent="-4572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AutoNum type="arabicPeriod"/>
                        <a:tabLst/>
                        <a:defRPr/>
                      </a:pP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  <a:sym typeface="Symbol" panose="05050102010706020507" pitchFamily="18" charset="2"/>
                        </a:rPr>
                        <a:t>.B</a:t>
                      </a: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        (1,4,</a:t>
                      </a:r>
                      <a:r>
                        <a:rPr kumimoji="0" lang="zh-CN" alt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C360E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  <a:sym typeface="Symbol" panose="05050102010706020507" pitchFamily="18" charset="2"/>
                        </a:rPr>
                        <a:t>-</a:t>
                      </a:r>
                      <a:r>
                        <a:rPr kumimoji="0" lang="en-US" altLang="zh-CN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  <a:sym typeface="Symbol" panose="05050102010706020507" pitchFamily="18" charset="2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29269101"/>
                  </a:ext>
                </a:extLst>
              </a:tr>
            </a:tbl>
          </a:graphicData>
        </a:graphic>
      </p:graphicFrame>
      <p:sp>
        <p:nvSpPr>
          <p:cNvPr id="80901" name="Rectangle 4"/>
          <p:cNvSpPr>
            <a:spLocks noChangeArrowheads="1"/>
          </p:cNvSpPr>
          <p:nvPr/>
        </p:nvSpPr>
        <p:spPr bwMode="auto">
          <a:xfrm>
            <a:off x="1331640" y="2852936"/>
            <a:ext cx="5704743" cy="490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585" b="1" i="0" u="none" strike="noStrike" kern="1200" cap="none" spc="0" normalizeH="0" baseline="0" noProof="0">
              <a:ln>
                <a:noFill/>
              </a:ln>
              <a:solidFill>
                <a:srgbClr val="D60093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35496" y="29329"/>
            <a:ext cx="4824536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推理规则</a:t>
            </a:r>
            <a:endParaRPr kumimoji="0" lang="zh-CN" altLang="en-US" sz="28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4499993" y="29329"/>
            <a:ext cx="4608511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斜形证明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7141" y="5394626"/>
            <a:ext cx="90752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注意：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1. x A(x)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Lucida Sans Unicode" panose="020B0602030504020204" pitchFamily="34" charset="0"/>
                <a:ea typeface="宋体" panose="02010600030101010101" pitchFamily="2" charset="-122"/>
                <a:cs typeface="Lucida Sans Unicode" panose="020B0602030504020204" pitchFamily="34" charset="0"/>
                <a:sym typeface="Symbol" panose="05050102010706020507" pitchFamily="18" charset="2"/>
              </a:rPr>
              <a:t>┠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A(a) 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是不对的，类比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AB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Lucida Sans Unicode" panose="020B0602030504020204" pitchFamily="34" charset="0"/>
                <a:ea typeface="宋体" panose="02010600030101010101" pitchFamily="2" charset="-122"/>
                <a:cs typeface="Lucida Sans Unicode" panose="020B0602030504020204" pitchFamily="34" charset="0"/>
                <a:sym typeface="Symbol" panose="05050102010706020507" pitchFamily="18" charset="2"/>
              </a:rPr>
              <a:t>┠A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Lucida Sans Unicode" panose="020B0602030504020204" pitchFamily="34" charset="0"/>
                <a:ea typeface="宋体" panose="02010600030101010101" pitchFamily="2" charset="-122"/>
                <a:cs typeface="Lucida Sans Unicode" panose="020B0602030504020204" pitchFamily="34" charset="0"/>
                <a:sym typeface="Symbol" panose="05050102010706020507" pitchFamily="18" charset="2"/>
              </a:rPr>
              <a:t>是不对的</a:t>
            </a:r>
            <a:endParaRPr kumimoji="0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rgbClr val="5E240C"/>
              </a:solidFill>
              <a:effectLst/>
              <a:uLnTx/>
              <a:uFillTx/>
              <a:latin typeface="Lucida Sans Unicode" panose="020B0602030504020204" pitchFamily="34" charset="0"/>
              <a:ea typeface="宋体" panose="02010600030101010101" pitchFamily="2" charset="-122"/>
              <a:cs typeface="Lucida Sans Unicode" panose="020B0602030504020204" pitchFamily="34" charset="0"/>
              <a:sym typeface="Symbol" panose="05050102010706020507" pitchFamily="18" charset="2"/>
            </a:endParaRP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>
                <a:solidFill>
                  <a:srgbClr val="5E240C"/>
                </a:solidFill>
                <a:latin typeface="Lucida Sans Unicode" panose="020B0602030504020204" pitchFamily="34" charset="0"/>
                <a:ea typeface="宋体" panose="02010600030101010101" pitchFamily="2" charset="-122"/>
                <a:cs typeface="Lucida Sans Unicode" panose="020B0602030504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400" b="1" smtClean="0">
                <a:solidFill>
                  <a:srgbClr val="5E240C"/>
                </a:solidFill>
                <a:latin typeface="Lucida Sans Unicode" panose="020B0602030504020204" pitchFamily="34" charset="0"/>
                <a:ea typeface="宋体" panose="02010600030101010101" pitchFamily="2" charset="-122"/>
                <a:cs typeface="Lucida Sans Unicode" panose="020B0602030504020204" pitchFamily="34" charset="0"/>
                <a:sym typeface="Symbol" panose="05050102010706020507" pitchFamily="18" charset="2"/>
              </a:rPr>
              <a:t>         2.</a:t>
            </a:r>
            <a:r>
              <a:rPr lang="zh-CN" altLang="en-US" sz="2400" b="1" smtClean="0">
                <a:solidFill>
                  <a:srgbClr val="5E240C"/>
                </a:solidFill>
                <a:latin typeface="Lucida Sans Unicode" panose="020B0602030504020204" pitchFamily="34" charset="0"/>
                <a:ea typeface="宋体" panose="02010600030101010101" pitchFamily="2" charset="-122"/>
                <a:cs typeface="Lucida Sans Unicode" panose="020B0602030504020204" pitchFamily="34" charset="0"/>
                <a:sym typeface="Symbol" panose="05050102010706020507" pitchFamily="18" charset="2"/>
              </a:rPr>
              <a:t>在</a:t>
            </a:r>
            <a:r>
              <a:rPr lang="zh-CN" altLang="en-US" sz="2400" b="1">
                <a:solidFill>
                  <a:srgbClr val="5E240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>
                <a:solidFill>
                  <a:srgbClr val="5E240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+ </a:t>
            </a:r>
            <a:r>
              <a:rPr lang="zh-CN" altLang="en-US" sz="2400" b="1">
                <a:solidFill>
                  <a:srgbClr val="5E240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400" b="1">
                <a:solidFill>
                  <a:srgbClr val="5E240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- </a:t>
            </a:r>
            <a:r>
              <a:rPr lang="zh-CN" altLang="en-US" sz="2400" b="1">
                <a:solidFill>
                  <a:srgbClr val="5E240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的应用中，</a:t>
            </a:r>
            <a:r>
              <a:rPr lang="en-US" altLang="zh-CN" sz="2400" b="1">
                <a:solidFill>
                  <a:srgbClr val="5E240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b="1">
                <a:solidFill>
                  <a:srgbClr val="5E240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的范围有限制</a:t>
            </a: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                   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2D2D8A">
                  <a:lumMod val="60000"/>
                  <a:lumOff val="4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4" name="线形标注 2 3"/>
          <p:cNvSpPr/>
          <p:nvPr/>
        </p:nvSpPr>
        <p:spPr bwMode="auto">
          <a:xfrm>
            <a:off x="6516484" y="2202611"/>
            <a:ext cx="1660615" cy="360040"/>
          </a:xfrm>
          <a:prstGeom prst="borderCallout2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Arial" charset="0"/>
                <a:ea typeface="宋体"/>
                <a:cs typeface="+mn-cs"/>
              </a:rPr>
              <a:t>A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Arial" charset="0"/>
                <a:ea typeface="宋体"/>
                <a:cs typeface="+mn-cs"/>
              </a:rPr>
              <a:t>不在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Arial" charset="0"/>
                <a:ea typeface="宋体"/>
                <a:cs typeface="+mn-cs"/>
                <a:sym typeface="Symbol" panose="05050102010706020507" pitchFamily="18" charset="2"/>
              </a:rPr>
              <a:t>中出现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E240C"/>
              </a:solidFill>
              <a:effectLst/>
              <a:uLnTx/>
              <a:uFillTx/>
              <a:latin typeface="Arial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973971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矩形 389123"/>
          <p:cNvSpPr/>
          <p:nvPr/>
        </p:nvSpPr>
        <p:spPr>
          <a:xfrm>
            <a:off x="609600" y="1600200"/>
            <a:ext cx="6842720" cy="4800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E240C"/>
              </a:buClr>
              <a:buSzTx/>
              <a:buFont typeface="Wingdings" panose="05000000000000000000" pitchFamily="2" charset="2"/>
              <a:buAutoNum type="arabicPeriod"/>
              <a:tabLst/>
              <a:defRPr/>
            </a:pP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</a:t>
            </a: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 </a:t>
            </a: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（已知）</a:t>
            </a: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 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5E240C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E240C"/>
              </a:buClr>
              <a:buSzTx/>
              <a:buFont typeface="Wingdings" panose="05000000000000000000" pitchFamily="2" charset="2"/>
              <a:buAutoNum type="arabicPeriod"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. </a:t>
            </a: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A   </a:t>
            </a: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（假设）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5E240C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E240C"/>
              </a:buClr>
              <a:buSzTx/>
              <a:buFont typeface="Wingdings" panose="05000000000000000000" pitchFamily="2" charset="2"/>
              <a:buAutoNum type="arabicPeriod"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.  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. 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5E240C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E240C"/>
              </a:buClr>
              <a:buSzTx/>
              <a:buFont typeface="Wingdings" panose="05000000000000000000" pitchFamily="2" charset="2"/>
              <a:buAutoNum type="arabicPeriod"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.  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. 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C360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E240C"/>
              </a:buClr>
              <a:buSzTx/>
              <a:buFont typeface="Wingdings" panose="05000000000000000000" pitchFamily="2" charset="2"/>
              <a:buAutoNum type="arabicPeriod"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.  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. 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C360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E240C"/>
              </a:buClr>
              <a:buSzTx/>
              <a:buFont typeface="Wingdings" panose="05000000000000000000" pitchFamily="2" charset="2"/>
              <a:buAutoNum type="arabicPeriod"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. </a:t>
            </a: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FC360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B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C360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E240C"/>
              </a:buClr>
              <a:buSzTx/>
              <a:buFont typeface="Wingdings" panose="05000000000000000000" pitchFamily="2" charset="2"/>
              <a:buAutoNum type="arabicPeriod"/>
              <a:tabLst/>
              <a:defRPr/>
            </a:pP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B   </a:t>
            </a: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（</a:t>
            </a: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2,6</a:t>
            </a: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，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0" lang="en-US" altLang="zh-CN" sz="32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+</a:t>
            </a: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）</a:t>
            </a: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        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C360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772" name="矩形 389125"/>
          <p:cNvSpPr/>
          <p:nvPr/>
        </p:nvSpPr>
        <p:spPr>
          <a:xfrm>
            <a:off x="304800" y="838200"/>
            <a:ext cx="8839200" cy="685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[</a:t>
            </a: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斜形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证明类型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1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：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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Lucida Sans Unicode" panose="020B0602030504020204" pitchFamily="34" charset="0"/>
                <a:ea typeface="黑体" panose="02010609060101010101" pitchFamily="49" charset="-122"/>
                <a:cs typeface="Lucida Sans Unicode" panose="020B0602030504020204" pitchFamily="34" charset="0"/>
                <a:sym typeface="Symbol" panose="05050102010706020507" pitchFamily="18" charset="2"/>
              </a:rPr>
              <a:t>┣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Lucida Sans Unicode" panose="020B0602030504020204" pitchFamily="34" charset="0"/>
                <a:ea typeface="黑体" panose="02010609060101010101" pitchFamily="49" charset="-122"/>
                <a:cs typeface="Lucida Sans Unicode" panose="020B0602030504020204" pitchFamily="34" charset="0"/>
                <a:sym typeface="Symbol" panose="05050102010706020507" pitchFamily="18" charset="2"/>
              </a:rPr>
              <a:t>AB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]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15431" y="9832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斜形证明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48064" y="1574038"/>
            <a:ext cx="3647256" cy="1371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marL="457200" marR="0" lvl="0" indent="-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n-cs"/>
              </a:rPr>
              <a:t>Γ,A├ B</a:t>
            </a:r>
          </a:p>
          <a:p>
            <a:pPr marL="457200" marR="0" lvl="0" indent="-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n-cs"/>
              </a:rPr>
              <a:t>Γ├ A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n-cs"/>
                <a:sym typeface="Symbol" panose="05050102010706020507" pitchFamily="18" charset="2"/>
              </a:rPr>
              <a:t>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n-cs"/>
              </a:rPr>
              <a:t>B (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n-cs"/>
                <a:sym typeface="Symbol" panose="05050102010706020507" pitchFamily="18" charset="2"/>
              </a:rPr>
              <a:t></a:t>
            </a:r>
            <a:r>
              <a:rPr kumimoji="0" lang="en-US" altLang="zh-CN" sz="32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n-cs"/>
                <a:sym typeface="Symbol" panose="05050102010706020507" pitchFamily="18" charset="2"/>
              </a:rPr>
              <a:t>+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n-cs"/>
                <a:sym typeface="Symbol" panose="05050102010706020507" pitchFamily="18" charset="2"/>
              </a:rPr>
              <a:t>)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Times New Roman" panose="02020603050405020304" pitchFamily="18" charset="0"/>
              <a:cs typeface="+mn-cs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0109360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矩形 397315"/>
          <p:cNvSpPr/>
          <p:nvPr/>
        </p:nvSpPr>
        <p:spPr>
          <a:xfrm>
            <a:off x="609600" y="1600200"/>
            <a:ext cx="5042520" cy="4800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E240C"/>
              </a:buClr>
              <a:buSzTx/>
              <a:buFont typeface="Wingdings" panose="05000000000000000000" pitchFamily="2" charset="2"/>
              <a:buAutoNum type="arabicPeriod"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Γ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 </a:t>
            </a: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(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3131B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已知)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 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E240C"/>
              </a:buClr>
              <a:buSzTx/>
              <a:buFont typeface="Wingdings" panose="05000000000000000000" pitchFamily="2" charset="2"/>
              <a:buAutoNum type="arabicPeriod"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.   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C360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┐</a:t>
            </a: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FC360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C360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FC360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(</a:t>
            </a: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C360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假设</a:t>
            </a: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FC360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C360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E240C"/>
              </a:buClr>
              <a:buSzTx/>
              <a:buFont typeface="Wingdings" panose="05000000000000000000" pitchFamily="2" charset="2"/>
              <a:buAutoNum type="arabicPeriod"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.   . 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E240C"/>
              </a:buClr>
              <a:buSzTx/>
              <a:buFont typeface="Wingdings" panose="05000000000000000000" pitchFamily="2" charset="2"/>
              <a:buAutoNum type="arabicPeriod"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.   B  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C360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E240C"/>
              </a:buClr>
              <a:buSzTx/>
              <a:buFont typeface="Wingdings" panose="05000000000000000000" pitchFamily="2" charset="2"/>
              <a:buAutoNum type="arabicPeriod"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.   . 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C360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E240C"/>
              </a:buClr>
              <a:buSzTx/>
              <a:buFont typeface="Wingdings" panose="05000000000000000000" pitchFamily="2" charset="2"/>
              <a:buAutoNum type="arabicPeriod"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.   ┐B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C360E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E240C"/>
              </a:buClr>
              <a:buSzTx/>
              <a:buFont typeface="Wingdings" panose="05000000000000000000" pitchFamily="2" charset="2"/>
              <a:buAutoNum type="arabicPeriod"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   </a:t>
            </a: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 (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2,4,6,┐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397317" name="矩形 397316"/>
          <p:cNvSpPr/>
          <p:nvPr/>
        </p:nvSpPr>
        <p:spPr>
          <a:xfrm>
            <a:off x="5329761" y="2171700"/>
            <a:ext cx="3200400" cy="2514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E240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Γ,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n-cs"/>
              </a:rPr>
              <a:t>┐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A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n-cs"/>
              </a:rPr>
              <a:t>├ B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E240C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5E240C"/>
              </a:solidFill>
              <a:effectLst/>
              <a:uLnTx/>
              <a:uFillTx/>
              <a:latin typeface="宋体" panose="02010600030101010101" pitchFamily="2" charset="-122"/>
              <a:ea typeface="宋体"/>
              <a:cs typeface="+mn-cs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E240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Γ,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n-cs"/>
              </a:rPr>
              <a:t>┐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A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n-cs"/>
              </a:rPr>
              <a:t>├ ┐B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5E240C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E240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Γ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n-cs"/>
              </a:rPr>
              <a:t>├ A (┐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n-cs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40964" name="矩形 397317"/>
          <p:cNvSpPr/>
          <p:nvPr/>
        </p:nvSpPr>
        <p:spPr>
          <a:xfrm>
            <a:off x="304800" y="914400"/>
            <a:ext cx="8839200" cy="685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[</a:t>
            </a: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斜形证明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类型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：</a:t>
            </a: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</a:t>
            </a: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Lucida Sans Unicode" panose="020B0602030504020204" pitchFamily="34" charset="0"/>
                <a:ea typeface="黑体" panose="02010609060101010101" pitchFamily="49" charset="-122"/>
                <a:cs typeface="Lucida Sans Unicode" panose="020B0602030504020204" pitchFamily="34" charset="0"/>
                <a:sym typeface="Symbol" panose="05050102010706020507" pitchFamily="18" charset="2"/>
              </a:rPr>
              <a:t>┣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Lucida Sans Unicode" panose="020B0602030504020204" pitchFamily="34" charset="0"/>
                <a:ea typeface="黑体" panose="02010609060101010101" pitchFamily="49" charset="-122"/>
                <a:cs typeface="Lucida Sans Unicode" panose="020B0602030504020204" pitchFamily="34" charset="0"/>
                <a:sym typeface="Symbol" panose="05050102010706020507" pitchFamily="18" charset="2"/>
              </a:rPr>
              <a:t>A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]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 </a:t>
            </a:r>
            <a:endParaRPr kumimoji="0" lang="en-US" altLang="zh-CN" sz="3200" b="1" i="0" u="none" strike="noStrike" kern="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5E240C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15431" y="9832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斜形证明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8" name="矩形 397317"/>
          <p:cNvSpPr/>
          <p:nvPr/>
        </p:nvSpPr>
        <p:spPr>
          <a:xfrm>
            <a:off x="416439" y="5517232"/>
            <a:ext cx="8839200" cy="685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[</a:t>
            </a: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斜形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证明：</a:t>
            </a: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</a:t>
            </a: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Lucida Sans Unicode" panose="020B0602030504020204" pitchFamily="34" charset="0"/>
                <a:ea typeface="黑体" panose="02010609060101010101" pitchFamily="49" charset="-122"/>
                <a:cs typeface="Lucida Sans Unicode" panose="020B0602030504020204" pitchFamily="34" charset="0"/>
                <a:sym typeface="Symbol" panose="05050102010706020507" pitchFamily="18" charset="2"/>
              </a:rPr>
              <a:t>┣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Lucida Sans Unicode" panose="020B0602030504020204" pitchFamily="34" charset="0"/>
                <a:ea typeface="黑体" panose="02010609060101010101" pitchFamily="49" charset="-122"/>
                <a:cs typeface="Lucida Sans Unicode" panose="020B0602030504020204" pitchFamily="34" charset="0"/>
                <a:sym typeface="Symbol" panose="05050102010706020507" pitchFamily="18" charset="2"/>
              </a:rPr>
              <a:t>AB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]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分别证明</a:t>
            </a: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</a:t>
            </a: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Lucida Sans Unicode" panose="020B0602030504020204" pitchFamily="34" charset="0"/>
                <a:ea typeface="黑体" panose="02010609060101010101" pitchFamily="49" charset="-122"/>
                <a:cs typeface="Lucida Sans Unicode" panose="020B0602030504020204" pitchFamily="34" charset="0"/>
                <a:sym typeface="Symbol" panose="05050102010706020507" pitchFamily="18" charset="2"/>
              </a:rPr>
              <a:t>┣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Lucida Sans Unicode" panose="020B0602030504020204" pitchFamily="34" charset="0"/>
                <a:ea typeface="黑体" panose="02010609060101010101" pitchFamily="49" charset="-122"/>
                <a:cs typeface="Lucida Sans Unicode" panose="020B0602030504020204" pitchFamily="34" charset="0"/>
                <a:sym typeface="Symbol" panose="05050102010706020507" pitchFamily="18" charset="2"/>
              </a:rPr>
              <a:t>A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Lucida Sans Unicode" panose="020B0602030504020204" pitchFamily="34" charset="0"/>
                <a:ea typeface="黑体" panose="02010609060101010101" pitchFamily="49" charset="-122"/>
                <a:cs typeface="Lucida Sans Unicode" panose="020B0602030504020204" pitchFamily="34" charset="0"/>
                <a:sym typeface="Symbol" panose="05050102010706020507" pitchFamily="18" charset="2"/>
              </a:rPr>
              <a:t>，</a:t>
            </a: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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Lucida Sans Unicode" panose="020B0602030504020204" pitchFamily="34" charset="0"/>
                <a:ea typeface="黑体" panose="02010609060101010101" pitchFamily="49" charset="-122"/>
                <a:cs typeface="Lucida Sans Unicode" panose="020B0602030504020204" pitchFamily="34" charset="0"/>
                <a:sym typeface="Symbol" panose="05050102010706020507" pitchFamily="18" charset="2"/>
              </a:rPr>
              <a:t>┣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Lucida Sans Unicode" panose="020B0602030504020204" pitchFamily="34" charset="0"/>
                <a:ea typeface="黑体" panose="02010609060101010101" pitchFamily="49" charset="-122"/>
                <a:cs typeface="Lucida Sans Unicode" panose="020B0602030504020204" pitchFamily="34" charset="0"/>
                <a:sym typeface="Symbol" panose="05050102010706020507" pitchFamily="18" charset="2"/>
              </a:rPr>
              <a:t>B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 </a:t>
            </a:r>
            <a:endParaRPr kumimoji="0" lang="en-US" altLang="zh-CN" sz="3200" b="1" i="0" u="none" strike="noStrike" kern="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5E240C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567408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97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97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97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矩形 397315"/>
          <p:cNvSpPr/>
          <p:nvPr/>
        </p:nvSpPr>
        <p:spPr>
          <a:xfrm>
            <a:off x="609600" y="1600200"/>
            <a:ext cx="5042520" cy="4800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. 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. . . </a:t>
            </a: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            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5E240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. 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. . . . 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. 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. . . C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. 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. B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. 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. C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∨B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                (3,5,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_</a:t>
            </a: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)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5E240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7317" name="矩形 397316"/>
          <p:cNvSpPr/>
          <p:nvPr/>
        </p:nvSpPr>
        <p:spPr>
          <a:xfrm>
            <a:off x="5329761" y="2171700"/>
            <a:ext cx="3200400" cy="111328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t"/>
          <a:lstStyle/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E240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A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n-cs"/>
              </a:rPr>
              <a:t>├ </a:t>
            </a: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n-cs"/>
              </a:rPr>
              <a:t>C</a:t>
            </a: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n-cs"/>
              </a:rPr>
              <a:t>，</a:t>
            </a: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B</a:t>
            </a: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n-cs"/>
              </a:rPr>
              <a:t>├ C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5E240C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E240C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</a:t>
            </a: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A</a:t>
            </a: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Symbol" panose="05050102010706020507" pitchFamily="18" charset="2"/>
              </a:rPr>
              <a:t>B</a:t>
            </a: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n-cs"/>
              </a:rPr>
              <a:t>├ C (</a:t>
            </a: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n-cs"/>
                <a:sym typeface="Symbol" panose="05050102010706020507" pitchFamily="18" charset="2"/>
              </a:rPr>
              <a:t>_)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5E240C"/>
              </a:solidFill>
              <a:effectLst/>
              <a:uLnTx/>
              <a:uFillTx/>
              <a:latin typeface="宋体" panose="02010600030101010101" pitchFamily="2" charset="-122"/>
              <a:ea typeface="宋体"/>
              <a:cs typeface="+mn-cs"/>
              <a:sym typeface="Symbol" panose="05050102010706020507" pitchFamily="18" charset="2"/>
            </a:endParaRPr>
          </a:p>
        </p:txBody>
      </p:sp>
      <p:sp>
        <p:nvSpPr>
          <p:cNvPr id="40964" name="矩形 397317"/>
          <p:cNvSpPr/>
          <p:nvPr/>
        </p:nvSpPr>
        <p:spPr>
          <a:xfrm>
            <a:off x="304800" y="914400"/>
            <a:ext cx="8839200" cy="685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[</a:t>
            </a: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斜形证明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类型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3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：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AB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Lucida Sans Unicode" panose="020B0602030504020204" pitchFamily="34" charset="0"/>
                <a:ea typeface="黑体" panose="02010609060101010101" pitchFamily="49" charset="-122"/>
                <a:cs typeface="Lucida Sans Unicode" panose="020B0602030504020204" pitchFamily="34" charset="0"/>
                <a:sym typeface="Symbol" panose="05050102010706020507" pitchFamily="18" charset="2"/>
              </a:rPr>
              <a:t>┣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Lucida Sans Unicode" panose="020B0602030504020204" pitchFamily="34" charset="0"/>
                <a:ea typeface="黑体" panose="02010609060101010101" pitchFamily="49" charset="-122"/>
                <a:cs typeface="Lucida Sans Unicode" panose="020B0602030504020204" pitchFamily="34" charset="0"/>
                <a:sym typeface="Symbol" panose="05050102010706020507" pitchFamily="18" charset="2"/>
              </a:rPr>
              <a:t>C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]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 </a:t>
            </a:r>
            <a:endParaRPr kumimoji="0" lang="en-US" altLang="zh-CN" sz="3200" b="1" i="0" u="none" strike="noStrike" kern="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5E240C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15431" y="9832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斜形证明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767404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97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97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矩形 397315"/>
          <p:cNvSpPr/>
          <p:nvPr/>
        </p:nvSpPr>
        <p:spPr>
          <a:xfrm>
            <a:off x="609600" y="1600200"/>
            <a:ext cx="6213764" cy="4800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                (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前提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.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. . . 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A(a)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（假设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,a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1,a4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）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      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5E240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.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. . . . 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.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. . . 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B       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5E240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.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. </a:t>
            </a:r>
            <a:r>
              <a:rPr lang="zh-CN" altLang="en-US" sz="3200" b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3200" b="1" dirty="0" err="1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xA</a:t>
            </a:r>
            <a:r>
              <a:rPr lang="en-US" altLang="zh-CN" sz="3200" b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(x) </a:t>
            </a:r>
            <a:r>
              <a:rPr lang="en-US" altLang="zh-CN" sz="3200" b="1" dirty="0" smtClean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 (</a:t>
            </a:r>
            <a:r>
              <a:rPr lang="zh-CN" altLang="en-US" sz="3200" b="1" dirty="0" smtClean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前提</a:t>
            </a:r>
            <a:r>
              <a:rPr lang="en-US" altLang="zh-CN" sz="3200" b="1" dirty="0" smtClean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)</a:t>
            </a:r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.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. 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B            (2,5,Th1)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5E240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964" name="矩形 397317"/>
          <p:cNvSpPr/>
          <p:nvPr/>
        </p:nvSpPr>
        <p:spPr>
          <a:xfrm>
            <a:off x="304800" y="914400"/>
            <a:ext cx="8839200" cy="46412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[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斜形证明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类型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4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：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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，</a:t>
            </a:r>
            <a:r>
              <a:rPr kumimoji="0" lang="en-US" altLang="zh-CN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xA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(x)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Lucida Sans Unicode" panose="020B0602030504020204" pitchFamily="34" charset="0"/>
                <a:ea typeface="黑体" panose="02010609060101010101" pitchFamily="49" charset="-122"/>
                <a:cs typeface="Lucida Sans Unicode" panose="020B0602030504020204" pitchFamily="34" charset="0"/>
                <a:sym typeface="Symbol" panose="05050102010706020507" pitchFamily="18" charset="2"/>
              </a:rPr>
              <a:t>┣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Lucida Sans Unicode" panose="020B0602030504020204" pitchFamily="34" charset="0"/>
                <a:ea typeface="黑体" panose="02010609060101010101" pitchFamily="49" charset="-122"/>
                <a:cs typeface="Lucida Sans Unicode" panose="020B0602030504020204" pitchFamily="34" charset="0"/>
                <a:sym typeface="Symbol" panose="05050102010706020507" pitchFamily="18" charset="2"/>
              </a:rPr>
              <a:t>B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]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5E240C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15431" y="9832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斜形证明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278676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矩形 397315"/>
          <p:cNvSpPr/>
          <p:nvPr/>
        </p:nvSpPr>
        <p:spPr>
          <a:xfrm>
            <a:off x="609600" y="1600200"/>
            <a:ext cx="6213764" cy="4800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                (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前提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.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. 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. 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A(a)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（假设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,a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1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）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      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5E240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.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. . 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5E240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.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. . 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B  </a:t>
            </a:r>
          </a:p>
          <a:p>
            <a:pPr marL="514350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zh-CN" sz="3200" b="1" dirty="0">
                <a:solidFill>
                  <a:srgbClr val="5E24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. . . </a:t>
            </a:r>
            <a:r>
              <a:rPr lang="en-US" altLang="zh-CN" sz="3200" b="1" dirty="0" smtClean="0">
                <a:solidFill>
                  <a:srgbClr val="5E24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3200" b="1" dirty="0" smtClean="0">
                <a:solidFill>
                  <a:srgbClr val="5E24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 b="1" dirty="0">
                <a:solidFill>
                  <a:srgbClr val="5E24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B  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5E240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zh-CN" sz="3200" b="1" dirty="0" smtClean="0">
                <a:solidFill>
                  <a:srgbClr val="5E24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A(a)            (2,4,5,</a:t>
            </a:r>
            <a:r>
              <a:rPr lang="en-US" altLang="zh-CN" sz="3200" b="1" dirty="0" smtClean="0">
                <a:solidFill>
                  <a:srgbClr val="5E24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3200" b="1" dirty="0" smtClean="0">
                <a:solidFill>
                  <a:srgbClr val="5E240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)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5E240C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3200" b="1" dirty="0" smtClean="0">
                <a:solidFill>
                  <a:srgbClr val="000000"/>
                </a:solidFill>
                <a:latin typeface="+mj-lt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 err="1" smtClean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xA</a:t>
            </a:r>
            <a:r>
              <a:rPr lang="en-US" altLang="zh-CN" sz="3200" b="1" dirty="0" smtClean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(x</a:t>
            </a:r>
            <a:r>
              <a:rPr lang="en-US" altLang="zh-CN" sz="3200" b="1" dirty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) </a:t>
            </a:r>
            <a:r>
              <a:rPr lang="en-US" altLang="zh-CN" sz="3200" b="1" dirty="0" smtClean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    (1,6,</a:t>
            </a:r>
            <a:r>
              <a:rPr lang="en-US" altLang="zh-CN" sz="3200" b="1" dirty="0" smtClean="0">
                <a:solidFill>
                  <a:srgbClr val="000000"/>
                </a:solidFill>
                <a:latin typeface="+mj-lt"/>
                <a:ea typeface="宋体" panose="02010600030101010101" pitchFamily="2" charset="-122"/>
                <a:sym typeface="Symbol" panose="05050102010706020507" pitchFamily="18" charset="2"/>
              </a:rPr>
              <a:t>+</a:t>
            </a:r>
            <a:r>
              <a:rPr lang="en-US" altLang="zh-CN" sz="3200" b="1" dirty="0" smtClean="0">
                <a:solidFill>
                  <a:srgbClr val="000000"/>
                </a:solidFill>
                <a:latin typeface="+mj-lt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40964" name="矩形 397317"/>
          <p:cNvSpPr/>
          <p:nvPr/>
        </p:nvSpPr>
        <p:spPr>
          <a:xfrm>
            <a:off x="304800" y="914400"/>
            <a:ext cx="8839200" cy="46412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CC00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[</a:t>
            </a: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斜形证明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类型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5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：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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Lucida Sans Unicode" panose="020B0602030504020204" pitchFamily="34" charset="0"/>
                <a:ea typeface="黑体" panose="02010609060101010101" pitchFamily="49" charset="-122"/>
                <a:cs typeface="Lucida Sans Unicode" panose="020B0602030504020204" pitchFamily="34" charset="0"/>
                <a:sym typeface="Symbol" panose="05050102010706020507" pitchFamily="18" charset="2"/>
              </a:rPr>
              <a:t>┣</a:t>
            </a:r>
            <a:r>
              <a:rPr lang="en-US" altLang="zh-CN" sz="3200" b="1" kern="0" smtClean="0">
                <a:solidFill>
                  <a:srgbClr val="009999"/>
                </a:solidFill>
                <a:latin typeface="Lucida Sans Unicode" panose="020B0602030504020204" pitchFamily="34" charset="0"/>
                <a:ea typeface="黑体" panose="02010609060101010101" pitchFamily="49" charset="-122"/>
                <a:cs typeface="Lucida Sans Unicode" panose="020B0602030504020204" pitchFamily="34" charset="0"/>
                <a:sym typeface="Symbol" panose="05050102010706020507" pitchFamily="18" charset="2"/>
              </a:rPr>
              <a:t>xA(x)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]</a:t>
            </a:r>
            <a:endParaRPr kumimoji="0" lang="en-US" altLang="zh-CN" sz="3200" b="1" i="0" u="none" strike="noStrike" kern="1200" cap="none" spc="0" normalizeH="0" baseline="0" noProof="0" smtClean="0">
              <a:ln>
                <a:noFill/>
              </a:ln>
              <a:solidFill>
                <a:srgbClr val="5E240C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15431" y="9832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斜形证明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739746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文本占位符 366594"/>
          <p:cNvSpPr>
            <a:spLocks noGrp="1"/>
          </p:cNvSpPr>
          <p:nvPr>
            <p:ph idx="1"/>
          </p:nvPr>
        </p:nvSpPr>
        <p:spPr>
          <a:xfrm>
            <a:off x="304800" y="914400"/>
            <a:ext cx="8534400" cy="685800"/>
          </a:xfrm>
        </p:spPr>
        <p:txBody>
          <a:bodyPr anchor="t"/>
          <a:lstStyle/>
          <a:p>
            <a:pPr algn="just"/>
            <a:r>
              <a:rPr lang="en-US" altLang="zh-CN" sz="3200" b="1" smtClean="0">
                <a:solidFill>
                  <a:srgbClr val="C00000"/>
                </a:solidFill>
                <a:latin typeface="宋体" panose="02010600030101010101" pitchFamily="2" charset="-122"/>
              </a:rPr>
              <a:t>Th8: </a:t>
            </a:r>
            <a:r>
              <a:rPr lang="en-US" altLang="zh-CN" sz="32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x A(x)</a:t>
            </a:r>
            <a:r>
              <a:rPr lang="en-US" altLang="zh-CN" sz="32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├┤</a:t>
            </a:r>
            <a:r>
              <a:rPr lang="en-US" altLang="zh-CN" sz="32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x  </a:t>
            </a:r>
            <a:r>
              <a:rPr lang="en-US" altLang="zh-CN" sz="32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A(x) </a:t>
            </a:r>
            <a:r>
              <a:rPr lang="en-US" altLang="zh-CN" sz="3200" b="1" dirty="0">
                <a:solidFill>
                  <a:srgbClr val="C00000"/>
                </a:solidFill>
                <a:latin typeface="宋体" panose="02010600030101010101" pitchFamily="2" charset="-122"/>
              </a:rPr>
              <a:t>	</a:t>
            </a:r>
            <a:r>
              <a:rPr lang="zh-CN" altLang="en-US" sz="3200" b="1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endParaRPr lang="en-US" altLang="zh-CN" sz="3200" b="1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just"/>
            <a:r>
              <a:rPr lang="zh-CN" altLang="en-US" sz="3200" smtClean="0">
                <a:solidFill>
                  <a:srgbClr val="C00000"/>
                </a:solidFill>
                <a:latin typeface="宋体" panose="02010600030101010101" pitchFamily="2" charset="-122"/>
              </a:rPr>
              <a:t>证明：</a:t>
            </a:r>
            <a:endParaRPr lang="en-US" altLang="zh-CN" sz="3200" b="1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89091" name="矩形 366595"/>
          <p:cNvSpPr/>
          <p:nvPr/>
        </p:nvSpPr>
        <p:spPr>
          <a:xfrm>
            <a:off x="451944" y="2482018"/>
            <a:ext cx="7588469" cy="378635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457200" indent="-457200" algn="just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zh-CN" altLang="en-US" sz="3200" b="1" dirty="0" smtClean="0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 err="1" smtClean="0">
                <a:latin typeface="宋体" panose="02010600030101010101" pitchFamily="2" charset="-122"/>
              </a:rPr>
              <a:t>xA</a:t>
            </a:r>
            <a:r>
              <a:rPr lang="en-US" altLang="zh-CN" sz="3200" b="1" dirty="0" smtClean="0">
                <a:latin typeface="宋体" panose="02010600030101010101" pitchFamily="2" charset="-122"/>
              </a:rPr>
              <a:t>(x</a:t>
            </a:r>
            <a:r>
              <a:rPr lang="en-US" altLang="zh-CN" sz="3200" b="1" dirty="0">
                <a:latin typeface="宋体" panose="02010600030101010101" pitchFamily="2" charset="-122"/>
              </a:rPr>
              <a:t>)       </a:t>
            </a:r>
            <a:r>
              <a:rPr lang="en-US" altLang="zh-CN" sz="3200" b="1" dirty="0" smtClean="0">
                <a:latin typeface="宋体" panose="02010600030101010101" pitchFamily="2" charset="-122"/>
              </a:rPr>
              <a:t>     </a:t>
            </a:r>
            <a:r>
              <a:rPr lang="en-US" altLang="zh-CN" sz="3200" b="1" dirty="0">
                <a:latin typeface="宋体" panose="02010600030101010101" pitchFamily="2" charset="-122"/>
              </a:rPr>
              <a:t>(</a:t>
            </a:r>
            <a:r>
              <a:rPr lang="zh-CN" altLang="en-US" sz="3200" b="1" dirty="0">
                <a:latin typeface="宋体" panose="02010600030101010101" pitchFamily="2" charset="-122"/>
              </a:rPr>
              <a:t>已知)</a:t>
            </a:r>
          </a:p>
          <a:p>
            <a:pPr marL="457200" indent="-457200" algn="just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</a:rPr>
              <a:t>   </a:t>
            </a:r>
            <a:r>
              <a:rPr lang="en-US" altLang="zh-CN" sz="3200" b="1" dirty="0" smtClean="0"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3200" b="1" dirty="0" err="1" smtClean="0">
                <a:latin typeface="宋体" panose="02010600030101010101" pitchFamily="2" charset="-122"/>
                <a:sym typeface="Symbol" panose="05050102010706020507" pitchFamily="18" charset="2"/>
              </a:rPr>
              <a:t>x</a:t>
            </a:r>
            <a:r>
              <a:rPr lang="en-US" altLang="zh-CN" sz="3200" b="1" dirty="0" err="1" smtClean="0">
                <a:latin typeface="宋体" panose="02010600030101010101" pitchFamily="2" charset="-122"/>
              </a:rPr>
              <a:t>A</a:t>
            </a:r>
            <a:r>
              <a:rPr lang="en-US" altLang="zh-CN" sz="3200" b="1" dirty="0" smtClean="0">
                <a:latin typeface="宋体" panose="02010600030101010101" pitchFamily="2" charset="-122"/>
              </a:rPr>
              <a:t>(x)</a:t>
            </a:r>
            <a:r>
              <a:rPr lang="en-US" altLang="zh-CN" sz="3200" b="1" dirty="0">
                <a:latin typeface="宋体" panose="02010600030101010101" pitchFamily="2" charset="-122"/>
              </a:rPr>
              <a:t>		</a:t>
            </a:r>
            <a:r>
              <a:rPr lang="en-US" altLang="zh-CN" sz="3200" b="1" dirty="0" smtClean="0">
                <a:latin typeface="宋体" panose="02010600030101010101" pitchFamily="2" charset="-122"/>
              </a:rPr>
              <a:t>   (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假设</a:t>
            </a:r>
            <a:r>
              <a:rPr lang="en-US" altLang="zh-CN" sz="3200" b="1" dirty="0" smtClean="0">
                <a:latin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pPr marL="457200" indent="-457200" algn="just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200" b="1" dirty="0" smtClean="0"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200" b="1" dirty="0" smtClean="0">
                <a:latin typeface="宋体" panose="02010600030101010101" pitchFamily="2" charset="-122"/>
              </a:rPr>
              <a:t>       </a:t>
            </a:r>
            <a:r>
              <a:rPr lang="zh-CN" altLang="en-US" sz="3200" b="1" dirty="0" smtClean="0">
                <a:latin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3200" b="1" dirty="0" smtClean="0">
                <a:latin typeface="宋体" panose="02010600030101010101" pitchFamily="2" charset="-122"/>
              </a:rPr>
              <a:t>A(a)    (</a:t>
            </a:r>
            <a:r>
              <a:rPr lang="zh-CN" altLang="en-US" sz="3200" b="1" dirty="0" smtClean="0">
                <a:latin typeface="宋体" panose="02010600030101010101" pitchFamily="2" charset="-122"/>
              </a:rPr>
              <a:t>假设，</a:t>
            </a:r>
            <a:r>
              <a:rPr lang="en-US" altLang="zh-CN" sz="3200" b="1" dirty="0" smtClean="0">
                <a:latin typeface="宋体" panose="02010600030101010101" pitchFamily="2" charset="-122"/>
              </a:rPr>
              <a:t>a</a:t>
            </a:r>
            <a:r>
              <a:rPr lang="en-US" altLang="zh-CN" sz="3200" b="1" dirty="0" smtClean="0">
                <a:latin typeface="宋体" panose="02010600030101010101" pitchFamily="2" charset="-122"/>
                <a:sym typeface="Symbol" panose="05050102010706020507" pitchFamily="18" charset="2"/>
              </a:rPr>
              <a:t>6)</a:t>
            </a:r>
          </a:p>
          <a:p>
            <a:pPr marL="457200" indent="-457200" algn="just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200" b="1" dirty="0" smtClean="0">
                <a:latin typeface="宋体" panose="02010600030101010101" pitchFamily="2" charset="-122"/>
                <a:sym typeface="Symbol" panose="05050102010706020507" pitchFamily="18" charset="2"/>
              </a:rPr>
              <a:t>        A(a)      (1,+)</a:t>
            </a:r>
            <a:endParaRPr lang="en-US" altLang="zh-CN" sz="3200" b="1" dirty="0">
              <a:latin typeface="宋体" panose="02010600030101010101" pitchFamily="2" charset="-122"/>
            </a:endParaRPr>
          </a:p>
          <a:p>
            <a:pPr marL="457200" indent="-457200" algn="just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 smtClean="0">
                <a:latin typeface="宋体" panose="02010600030101010101" pitchFamily="2" charset="-122"/>
                <a:sym typeface="Symbol" panose="05050102010706020507" pitchFamily="18" charset="2"/>
              </a:rPr>
              <a:t>         </a:t>
            </a:r>
            <a:r>
              <a:rPr lang="en-US" altLang="zh-CN" sz="3200" b="1" dirty="0" err="1">
                <a:latin typeface="宋体" panose="02010600030101010101" pitchFamily="2" charset="-122"/>
                <a:sym typeface="Symbol" panose="05050102010706020507" pitchFamily="18" charset="2"/>
              </a:rPr>
              <a:t>x</a:t>
            </a:r>
            <a:r>
              <a:rPr lang="en-US" altLang="zh-CN" sz="3200" b="1" dirty="0" err="1">
                <a:latin typeface="宋体" panose="02010600030101010101" pitchFamily="2" charset="-122"/>
              </a:rPr>
              <a:t>A</a:t>
            </a:r>
            <a:r>
              <a:rPr lang="en-US" altLang="zh-CN" sz="3200" b="1" dirty="0">
                <a:latin typeface="宋体" panose="02010600030101010101" pitchFamily="2" charset="-122"/>
              </a:rPr>
              <a:t>(x</a:t>
            </a:r>
            <a:r>
              <a:rPr lang="en-US" altLang="zh-CN" sz="3200" b="1" dirty="0" smtClean="0">
                <a:latin typeface="宋体" panose="02010600030101010101" pitchFamily="2" charset="-122"/>
              </a:rPr>
              <a:t>) (3,4,</a:t>
            </a:r>
            <a:r>
              <a:rPr lang="en-US" altLang="zh-CN" sz="3200" b="1" dirty="0" smtClean="0">
                <a:latin typeface="宋体" panose="02010600030101010101" pitchFamily="2" charset="-122"/>
                <a:sym typeface="Symbol" panose="05050102010706020507" pitchFamily="18" charset="2"/>
              </a:rPr>
              <a:t>A,A</a:t>
            </a:r>
            <a:r>
              <a:rPr lang="en-US" altLang="zh-CN" sz="3200" b="1" dirty="0" smtClean="0">
                <a:latin typeface="Lucida Sans Unicode" panose="020B0602030504020204" pitchFamily="34" charset="0"/>
                <a:cs typeface="Lucida Sans Unicode" panose="020B0602030504020204" pitchFamily="34" charset="0"/>
                <a:sym typeface="Symbol" panose="05050102010706020507" pitchFamily="18" charset="2"/>
              </a:rPr>
              <a:t>┠B</a:t>
            </a:r>
            <a:r>
              <a:rPr lang="en-US" altLang="zh-CN" sz="3200" b="1" dirty="0" smtClean="0">
                <a:latin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pPr marL="457200" indent="-457200" algn="just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</a:t>
            </a:r>
            <a:r>
              <a:rPr lang="en-US" altLang="zh-CN" sz="3200" b="1" dirty="0" err="1">
                <a:latin typeface="宋体" panose="02010600030101010101" pitchFamily="2" charset="-122"/>
                <a:sym typeface="Symbol" panose="05050102010706020507" pitchFamily="18" charset="2"/>
              </a:rPr>
              <a:t>x</a:t>
            </a:r>
            <a:r>
              <a:rPr lang="en-US" altLang="zh-CN" sz="3200" b="1" dirty="0" err="1">
                <a:latin typeface="宋体" panose="02010600030101010101" pitchFamily="2" charset="-122"/>
              </a:rPr>
              <a:t>A</a:t>
            </a:r>
            <a:r>
              <a:rPr lang="en-US" altLang="zh-CN" sz="3200" b="1" dirty="0">
                <a:latin typeface="宋体" panose="02010600030101010101" pitchFamily="2" charset="-122"/>
              </a:rPr>
              <a:t>(x</a:t>
            </a:r>
            <a:r>
              <a:rPr lang="en-US" altLang="zh-CN" sz="3200" b="1" dirty="0" smtClean="0">
                <a:latin typeface="宋体" panose="02010600030101010101" pitchFamily="2" charset="-122"/>
              </a:rPr>
              <a:t>)          (2,5,</a:t>
            </a:r>
            <a:r>
              <a:rPr lang="en-US" altLang="zh-CN" sz="3200" b="1" dirty="0" smtClean="0">
                <a:latin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3200" b="1" dirty="0" smtClean="0">
                <a:latin typeface="宋体" panose="02010600030101010101" pitchFamily="2" charset="-122"/>
              </a:rPr>
              <a:t>)</a:t>
            </a:r>
            <a:endParaRPr lang="en-US" altLang="zh-CN" sz="3200" b="1" dirty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89092" name="矩形 366596"/>
          <p:cNvSpPr/>
          <p:nvPr/>
        </p:nvSpPr>
        <p:spPr>
          <a:xfrm>
            <a:off x="1851126" y="1559219"/>
            <a:ext cx="596638" cy="5847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200" b="1" dirty="0">
                <a:latin typeface="宋体" panose="02010600030101010101" pitchFamily="2" charset="-122"/>
              </a:rPr>
              <a:t>├</a:t>
            </a:r>
            <a:endParaRPr lang="zh-CN" altLang="en-US" sz="3200" b="1" dirty="0">
              <a:latin typeface="宋体" panose="02010600030101010101" pitchFamily="2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35496" y="29329"/>
            <a:ext cx="4824536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推理规则</a:t>
            </a:r>
            <a:endParaRPr lang="zh-CN" altLang="en-US" sz="2800" b="1" i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4499993" y="29329"/>
            <a:ext cx="4608511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36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斜形证明</a:t>
            </a:r>
            <a:endParaRPr lang="zh-CN" altLang="en-US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972293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文本占位符 366594"/>
          <p:cNvSpPr>
            <a:spLocks noGrp="1"/>
          </p:cNvSpPr>
          <p:nvPr>
            <p:ph idx="1"/>
          </p:nvPr>
        </p:nvSpPr>
        <p:spPr>
          <a:xfrm>
            <a:off x="304800" y="914400"/>
            <a:ext cx="8534400" cy="685800"/>
          </a:xfrm>
        </p:spPr>
        <p:txBody>
          <a:bodyPr anchor="t"/>
          <a:lstStyle/>
          <a:p>
            <a:pPr algn="just"/>
            <a:r>
              <a:rPr lang="en-US" altLang="zh-CN" sz="3200" b="1" smtClean="0">
                <a:solidFill>
                  <a:srgbClr val="C00000"/>
                </a:solidFill>
                <a:latin typeface="宋体" panose="02010600030101010101" pitchFamily="2" charset="-122"/>
              </a:rPr>
              <a:t>Th8: </a:t>
            </a:r>
            <a:r>
              <a:rPr lang="en-US" altLang="zh-CN" sz="32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x A(x)</a:t>
            </a:r>
            <a:r>
              <a:rPr lang="en-US" altLang="zh-CN" sz="320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├┤ </a:t>
            </a:r>
            <a:r>
              <a:rPr lang="en-US" altLang="zh-CN" sz="320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</a:t>
            </a:r>
            <a:r>
              <a:rPr lang="en-US" altLang="zh-CN" sz="32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 </a:t>
            </a:r>
            <a:r>
              <a:rPr lang="en-US" altLang="zh-CN" sz="32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A(x) </a:t>
            </a:r>
            <a:endParaRPr lang="en-US" altLang="zh-CN" sz="320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zh-CN" altLang="en-US" sz="320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r>
              <a:rPr lang="en-US" altLang="zh-CN" sz="3200" b="1" dirty="0">
                <a:solidFill>
                  <a:srgbClr val="C00000"/>
                </a:solidFill>
                <a:latin typeface="宋体" panose="02010600030101010101" pitchFamily="2" charset="-122"/>
              </a:rPr>
              <a:t>	</a:t>
            </a:r>
            <a:r>
              <a:rPr lang="zh-CN" altLang="en-US" sz="3200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endParaRPr lang="en-US" altLang="zh-CN" sz="3200" b="1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89091" name="矩形 366595"/>
          <p:cNvSpPr/>
          <p:nvPr/>
        </p:nvSpPr>
        <p:spPr>
          <a:xfrm>
            <a:off x="559150" y="2412650"/>
            <a:ext cx="7239000" cy="2917304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457200" indent="-457200" algn="just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smtClean="0">
                <a:solidFill>
                  <a:srgbClr val="5E24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x</a:t>
            </a:r>
            <a:r>
              <a:rPr lang="en-US" altLang="zh-CN" sz="3200" b="1" smtClean="0">
                <a:solidFill>
                  <a:srgbClr val="5E2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A(x)</a:t>
            </a:r>
            <a:r>
              <a:rPr lang="en-US" altLang="zh-CN" sz="3200" b="1" smtClean="0">
                <a:solidFill>
                  <a:srgbClr val="5E240C"/>
                </a:solidFill>
                <a:latin typeface="宋体" panose="02010600030101010101" pitchFamily="2" charset="-122"/>
              </a:rPr>
              <a:t>         </a:t>
            </a:r>
            <a:r>
              <a:rPr lang="en-US" altLang="zh-CN" sz="3200" b="1" dirty="0">
                <a:latin typeface="宋体" panose="02010600030101010101" pitchFamily="2" charset="-122"/>
              </a:rPr>
              <a:t>(</a:t>
            </a:r>
            <a:r>
              <a:rPr lang="zh-CN" altLang="en-US" sz="3200" b="1" dirty="0">
                <a:latin typeface="宋体" panose="02010600030101010101" pitchFamily="2" charset="-122"/>
              </a:rPr>
              <a:t>已知)</a:t>
            </a:r>
          </a:p>
          <a:p>
            <a:pPr marL="457200" indent="-457200" algn="just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>
                <a:latin typeface="宋体" panose="02010600030101010101" pitchFamily="2" charset="-122"/>
              </a:rPr>
              <a:t>   </a:t>
            </a:r>
            <a:r>
              <a:rPr lang="en-US" altLang="zh-CN" sz="3200" b="1" smtClean="0">
                <a:latin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3200" b="1" smtClean="0">
                <a:latin typeface="宋体" panose="02010600030101010101" pitchFamily="2" charset="-122"/>
              </a:rPr>
              <a:t>A(a)</a:t>
            </a:r>
            <a:r>
              <a:rPr lang="en-US" altLang="zh-CN" sz="3200" b="1" dirty="0">
                <a:latin typeface="宋体" panose="02010600030101010101" pitchFamily="2" charset="-122"/>
              </a:rPr>
              <a:t>	</a:t>
            </a:r>
            <a:r>
              <a:rPr lang="en-US" altLang="zh-CN" sz="3200" b="1">
                <a:latin typeface="宋体" panose="02010600030101010101" pitchFamily="2" charset="-122"/>
              </a:rPr>
              <a:t>	</a:t>
            </a:r>
            <a:r>
              <a:rPr lang="en-US" altLang="zh-CN" sz="3200" b="1" smtClean="0">
                <a:latin typeface="宋体" panose="02010600030101010101" pitchFamily="2" charset="-122"/>
              </a:rPr>
              <a:t>  (</a:t>
            </a:r>
            <a:r>
              <a:rPr lang="zh-CN" altLang="en-US" sz="3200" b="1" smtClean="0">
                <a:latin typeface="宋体" panose="02010600030101010101" pitchFamily="2" charset="-122"/>
              </a:rPr>
              <a:t>假设</a:t>
            </a:r>
            <a:r>
              <a:rPr lang="en-US" altLang="zh-CN" sz="3200" b="1" smtClean="0">
                <a:latin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pPr marL="457200" indent="-457200" algn="just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200" b="1" smtClean="0">
                <a:latin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lang="en-US" altLang="zh-CN" sz="3200" b="1" smtClean="0">
                <a:solidFill>
                  <a:srgbClr val="5E24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3200" b="1">
                <a:solidFill>
                  <a:srgbClr val="5E240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x</a:t>
            </a:r>
            <a:r>
              <a:rPr lang="en-US" altLang="zh-CN" sz="3200" b="1">
                <a:solidFill>
                  <a:srgbClr val="5E2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A(x</a:t>
            </a:r>
            <a:r>
              <a:rPr lang="en-US" altLang="zh-CN" sz="3200" b="1" smtClean="0">
                <a:solidFill>
                  <a:srgbClr val="5E2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             </a:t>
            </a:r>
            <a:r>
              <a:rPr lang="en-US" altLang="zh-CN" sz="3200" b="1" smtClean="0">
                <a:latin typeface="宋体" panose="02010600030101010101" pitchFamily="2" charset="-122"/>
              </a:rPr>
              <a:t>(2,</a:t>
            </a:r>
            <a:r>
              <a:rPr lang="en-US" altLang="zh-CN" sz="3200" b="1" smtClean="0">
                <a:latin typeface="宋体" panose="02010600030101010101" pitchFamily="2" charset="-122"/>
                <a:sym typeface="Symbol" panose="05050102010706020507" pitchFamily="18" charset="2"/>
              </a:rPr>
              <a:t>+)</a:t>
            </a:r>
          </a:p>
          <a:p>
            <a:pPr marL="457200" indent="-457200" algn="just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smtClean="0">
                <a:latin typeface="宋体" panose="02010600030101010101" pitchFamily="2" charset="-122"/>
                <a:sym typeface="Symbol" panose="05050102010706020507" pitchFamily="18" charset="2"/>
              </a:rPr>
              <a:t>A(a)              (1,3,)</a:t>
            </a:r>
            <a:endParaRPr lang="en-US" altLang="zh-CN" sz="3200" b="1" dirty="0">
              <a:latin typeface="宋体" panose="02010600030101010101" pitchFamily="2" charset="-122"/>
            </a:endParaRPr>
          </a:p>
          <a:p>
            <a:pPr marL="457200" indent="-457200" algn="just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smtClean="0">
                <a:latin typeface="宋体" panose="02010600030101010101" pitchFamily="2" charset="-122"/>
                <a:sym typeface="Symbol" panose="05050102010706020507" pitchFamily="18" charset="2"/>
              </a:rPr>
              <a:t>x</a:t>
            </a:r>
            <a:r>
              <a:rPr lang="en-US" altLang="zh-CN" sz="3200" b="1" smtClean="0">
                <a:latin typeface="宋体" panose="02010600030101010101" pitchFamily="2" charset="-122"/>
              </a:rPr>
              <a:t>A(x)           (4,</a:t>
            </a:r>
            <a:r>
              <a:rPr lang="zh-CN" altLang="en-US" sz="3200" b="1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3200" b="1" smtClean="0">
                <a:latin typeface="宋体" panose="02010600030101010101" pitchFamily="2" charset="-122"/>
                <a:sym typeface="Symbol" panose="05050102010706020507" pitchFamily="18" charset="2"/>
              </a:rPr>
              <a:t>+)</a:t>
            </a:r>
            <a:endParaRPr lang="en-US" altLang="zh-CN" sz="3200" b="1" dirty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89092" name="矩形 366596"/>
          <p:cNvSpPr/>
          <p:nvPr/>
        </p:nvSpPr>
        <p:spPr>
          <a:xfrm>
            <a:off x="1584810" y="1557643"/>
            <a:ext cx="595035" cy="5847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200" b="1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┫</a:t>
            </a:r>
            <a:endParaRPr lang="zh-CN" altLang="en-US" sz="3200" b="1" dirty="0">
              <a:latin typeface="宋体" panose="02010600030101010101" pitchFamily="2" charset="-122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35496" y="29329"/>
            <a:ext cx="4824536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推理规则</a:t>
            </a:r>
            <a:endParaRPr lang="zh-CN" altLang="en-US" sz="2800" b="1" i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4499993" y="29329"/>
            <a:ext cx="4608511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36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斜形证明</a:t>
            </a:r>
            <a:endParaRPr lang="zh-CN" altLang="en-US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01575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文本占位符 366594"/>
          <p:cNvSpPr>
            <a:spLocks noGrp="1"/>
          </p:cNvSpPr>
          <p:nvPr>
            <p:ph idx="1"/>
          </p:nvPr>
        </p:nvSpPr>
        <p:spPr>
          <a:xfrm>
            <a:off x="304800" y="914400"/>
            <a:ext cx="8534400" cy="685800"/>
          </a:xfrm>
        </p:spPr>
        <p:txBody>
          <a:bodyPr anchor="t"/>
          <a:lstStyle/>
          <a:p>
            <a:pPr algn="just"/>
            <a:r>
              <a:rPr lang="en-US" altLang="zh-CN" sz="3200" b="1" smtClean="0">
                <a:solidFill>
                  <a:srgbClr val="C00000"/>
                </a:solidFill>
                <a:latin typeface="宋体" panose="02010600030101010101" pitchFamily="2" charset="-122"/>
              </a:rPr>
              <a:t>Th9: </a:t>
            </a:r>
            <a:r>
              <a:rPr lang="en-US" altLang="zh-CN" sz="320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x </a:t>
            </a:r>
            <a:r>
              <a:rPr lang="en-US" altLang="zh-CN" sz="32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A(x)</a:t>
            </a:r>
            <a:r>
              <a:rPr lang="en-US" altLang="zh-CN" sz="320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├┤</a:t>
            </a:r>
            <a:r>
              <a:rPr lang="en-US" altLang="zh-CN" sz="320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x  </a:t>
            </a:r>
            <a:r>
              <a:rPr lang="en-US" altLang="zh-CN" sz="320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A(x)</a:t>
            </a:r>
          </a:p>
          <a:p>
            <a:pPr algn="just"/>
            <a:r>
              <a:rPr lang="zh-CN" altLang="en-US" sz="320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r>
              <a:rPr lang="en-US" altLang="zh-CN" sz="320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smtClean="0">
                <a:solidFill>
                  <a:srgbClr val="C00000"/>
                </a:solidFill>
                <a:latin typeface="宋体" panose="02010600030101010101" pitchFamily="2" charset="-122"/>
              </a:rPr>
              <a:t>	</a:t>
            </a:r>
            <a:r>
              <a:rPr lang="zh-CN" altLang="en-US" sz="3200" b="1" smtClean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endParaRPr lang="en-US" altLang="zh-CN" sz="3200" b="1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89091" name="矩形 366595"/>
          <p:cNvSpPr/>
          <p:nvPr/>
        </p:nvSpPr>
        <p:spPr>
          <a:xfrm>
            <a:off x="609599" y="1447800"/>
            <a:ext cx="7588469" cy="378635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>
                <a:srgbClr val="5E240C"/>
              </a:buClr>
              <a:buSzTx/>
              <a:tabLst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5E240C"/>
              </a:solidFill>
              <a:effectLst/>
              <a:uLnTx/>
              <a:uFillTx/>
              <a:latin typeface="宋体" panose="02010600030101010101" pitchFamily="2" charset="-122"/>
              <a:ea typeface="宋体"/>
              <a:cs typeface="+mn-cs"/>
              <a:sym typeface="Symbol" panose="05050102010706020507" pitchFamily="18" charset="2"/>
            </a:endParaRPr>
          </a:p>
        </p:txBody>
      </p:sp>
      <p:sp>
        <p:nvSpPr>
          <p:cNvPr id="89092" name="矩形 366596"/>
          <p:cNvSpPr/>
          <p:nvPr/>
        </p:nvSpPr>
        <p:spPr>
          <a:xfrm>
            <a:off x="1967536" y="1496862"/>
            <a:ext cx="596638" cy="5847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n-cs"/>
              </a:rPr>
              <a:t>├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5E240C"/>
              </a:solidFill>
              <a:effectLst/>
              <a:uLnTx/>
              <a:uFillTx/>
              <a:latin typeface="宋体" panose="02010600030101010101" pitchFamily="2" charset="-122"/>
              <a:ea typeface="宋体"/>
              <a:cs typeface="+mn-cs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35496" y="29329"/>
            <a:ext cx="4824536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推理规则</a:t>
            </a:r>
            <a:endParaRPr kumimoji="0" lang="zh-CN" altLang="en-US" sz="28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4499993" y="29329"/>
            <a:ext cx="4608511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斜形证明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004383"/>
              </p:ext>
            </p:extLst>
          </p:nvPr>
        </p:nvGraphicFramePr>
        <p:xfrm>
          <a:off x="736954" y="2366920"/>
          <a:ext cx="7669219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900">
                  <a:extLst>
                    <a:ext uri="{9D8B030D-6E8A-4147-A177-3AD203B41FA5}">
                      <a16:colId xmlns:a16="http://schemas.microsoft.com/office/drawing/2014/main" xmlns="" val="1093182996"/>
                    </a:ext>
                  </a:extLst>
                </a:gridCol>
                <a:gridCol w="1780560">
                  <a:extLst>
                    <a:ext uri="{9D8B030D-6E8A-4147-A177-3AD203B41FA5}">
                      <a16:colId xmlns:a16="http://schemas.microsoft.com/office/drawing/2014/main" xmlns="" val="1468373838"/>
                    </a:ext>
                  </a:extLst>
                </a:gridCol>
                <a:gridCol w="1872886">
                  <a:extLst>
                    <a:ext uri="{9D8B030D-6E8A-4147-A177-3AD203B41FA5}">
                      <a16:colId xmlns:a16="http://schemas.microsoft.com/office/drawing/2014/main" xmlns="" val="1393815609"/>
                    </a:ext>
                  </a:extLst>
                </a:gridCol>
                <a:gridCol w="1725875">
                  <a:extLst>
                    <a:ext uri="{9D8B030D-6E8A-4147-A177-3AD203B41FA5}">
                      <a16:colId xmlns:a16="http://schemas.microsoft.com/office/drawing/2014/main" xmlns="" val="2684622995"/>
                    </a:ext>
                  </a:extLst>
                </a:gridCol>
                <a:gridCol w="1828998">
                  <a:extLst>
                    <a:ext uri="{9D8B030D-6E8A-4147-A177-3AD203B41FA5}">
                      <a16:colId xmlns:a16="http://schemas.microsoft.com/office/drawing/2014/main" xmlns="" val="17636626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n-lt"/>
                        </a:rPr>
                        <a:t>1.</a:t>
                      </a:r>
                      <a:endParaRPr lang="zh-CN" altLang="en-US" sz="24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n-lt"/>
                          <a:sym typeface="Symbol" panose="05050102010706020507" pitchFamily="18" charset="2"/>
                        </a:rPr>
                        <a:t>xA(x)</a:t>
                      </a:r>
                      <a:endParaRPr lang="zh-CN" altLang="en-US" sz="24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n-lt"/>
                        </a:rPr>
                        <a:t>(</a:t>
                      </a:r>
                      <a:r>
                        <a:rPr lang="zh-CN" altLang="en-US" sz="2400" b="1" smtClean="0">
                          <a:solidFill>
                            <a:srgbClr val="663300"/>
                          </a:solidFill>
                          <a:latin typeface="+mn-lt"/>
                        </a:rPr>
                        <a:t>前提</a:t>
                      </a:r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n-lt"/>
                        </a:rPr>
                        <a:t>)</a:t>
                      </a:r>
                      <a:endParaRPr lang="zh-CN" altLang="en-US" sz="24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92324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n-lt"/>
                        </a:rPr>
                        <a:t>2.</a:t>
                      </a:r>
                      <a:endParaRPr lang="zh-CN" altLang="en-US" sz="24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n-lt"/>
                        </a:rPr>
                        <a:t>A(a)</a:t>
                      </a:r>
                      <a:endParaRPr lang="zh-CN" altLang="en-US" sz="24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n-lt"/>
                        </a:rPr>
                        <a:t>(</a:t>
                      </a:r>
                      <a:r>
                        <a:rPr lang="zh-CN" altLang="en-US" sz="2400" b="1" smtClean="0">
                          <a:solidFill>
                            <a:srgbClr val="663300"/>
                          </a:solidFill>
                          <a:latin typeface="+mn-lt"/>
                        </a:rPr>
                        <a:t>假设，</a:t>
                      </a:r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n-lt"/>
                        </a:rPr>
                        <a:t>a</a:t>
                      </a:r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n-lt"/>
                          <a:sym typeface="Symbol" panose="05050102010706020507" pitchFamily="18" charset="2"/>
                        </a:rPr>
                        <a:t>6</a:t>
                      </a:r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n-lt"/>
                        </a:rPr>
                        <a:t>)</a:t>
                      </a:r>
                      <a:endParaRPr lang="zh-CN" altLang="en-US" sz="24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462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n-lt"/>
                        </a:rPr>
                        <a:t>3.</a:t>
                      </a:r>
                      <a:endParaRPr lang="zh-CN" altLang="en-US" sz="24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n-lt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x  </a:t>
                      </a:r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A(x)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n-lt"/>
                        </a:rPr>
                        <a:t>(</a:t>
                      </a:r>
                      <a:r>
                        <a:rPr lang="zh-CN" altLang="en-US" sz="2400" b="1" smtClean="0">
                          <a:solidFill>
                            <a:srgbClr val="663300"/>
                          </a:solidFill>
                          <a:latin typeface="+mn-lt"/>
                        </a:rPr>
                        <a:t>假设</a:t>
                      </a:r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n-lt"/>
                        </a:rPr>
                        <a:t>)</a:t>
                      </a:r>
                      <a:endParaRPr lang="zh-CN" altLang="en-US" sz="24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88549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n-lt"/>
                        </a:rPr>
                        <a:t>4.</a:t>
                      </a:r>
                      <a:endParaRPr lang="zh-CN" altLang="en-US" sz="24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n-lt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 </a:t>
                      </a:r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A(a)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n-lt"/>
                        </a:rPr>
                        <a:t>(3</a:t>
                      </a:r>
                      <a:r>
                        <a:rPr lang="zh-CN" altLang="en-US" sz="2400" b="1" smtClean="0">
                          <a:solidFill>
                            <a:srgbClr val="663300"/>
                          </a:solidFill>
                          <a:latin typeface="+mn-lt"/>
                        </a:rPr>
                        <a:t>，</a:t>
                      </a:r>
                      <a:r>
                        <a:rPr lang="zh-CN" altLang="en-US" sz="2400" b="1" smtClean="0">
                          <a:solidFill>
                            <a:srgbClr val="663300"/>
                          </a:solidFill>
                          <a:latin typeface="+mn-lt"/>
                          <a:sym typeface="Symbol" panose="05050102010706020507" pitchFamily="18" charset="2"/>
                        </a:rPr>
                        <a:t></a:t>
                      </a:r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n-lt"/>
                          <a:sym typeface="Symbol" panose="05050102010706020507" pitchFamily="18" charset="2"/>
                        </a:rPr>
                        <a:t>-</a:t>
                      </a:r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n-lt"/>
                        </a:rPr>
                        <a:t>)</a:t>
                      </a:r>
                      <a:endParaRPr lang="zh-CN" altLang="en-US" sz="24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06755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n-lt"/>
                        </a:rPr>
                        <a:t>5.</a:t>
                      </a:r>
                      <a:endParaRPr lang="zh-CN" altLang="en-US" sz="24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n-lt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x  </a:t>
                      </a:r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A(x)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n-lt"/>
                        </a:rPr>
                        <a:t>(2,3,4,</a:t>
                      </a:r>
                      <a:r>
                        <a:rPr lang="zh-CN" altLang="en-US" sz="2400" b="1" smtClean="0">
                          <a:solidFill>
                            <a:srgbClr val="663300"/>
                          </a:solidFill>
                          <a:latin typeface="+mn-lt"/>
                          <a:sym typeface="Symbol" panose="05050102010706020507" pitchFamily="18" charset="2"/>
                        </a:rPr>
                        <a:t> </a:t>
                      </a:r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n-lt"/>
                          <a:sym typeface="Symbol" panose="05050102010706020507" pitchFamily="18" charset="2"/>
                        </a:rPr>
                        <a:t>+</a:t>
                      </a:r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n-lt"/>
                        </a:rPr>
                        <a:t>)</a:t>
                      </a:r>
                      <a:endParaRPr lang="zh-CN" altLang="en-US" sz="24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1096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n-lt"/>
                        </a:rPr>
                        <a:t>6.</a:t>
                      </a:r>
                      <a:endParaRPr lang="zh-CN" altLang="en-US" sz="24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n-lt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x  </a:t>
                      </a:r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A(x)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n-lt"/>
                        </a:rPr>
                        <a:t>(2,5,</a:t>
                      </a:r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n-lt"/>
                          <a:sym typeface="Symbol" panose="05050102010706020507" pitchFamily="18" charset="2"/>
                        </a:rPr>
                        <a:t>- </a:t>
                      </a:r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n-lt"/>
                        </a:rPr>
                        <a:t>)</a:t>
                      </a:r>
                      <a:endParaRPr lang="zh-CN" altLang="en-US" sz="24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43049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1493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文本占位符 366594"/>
          <p:cNvSpPr>
            <a:spLocks noGrp="1"/>
          </p:cNvSpPr>
          <p:nvPr>
            <p:ph idx="1"/>
          </p:nvPr>
        </p:nvSpPr>
        <p:spPr>
          <a:xfrm>
            <a:off x="304800" y="914400"/>
            <a:ext cx="8534400" cy="685800"/>
          </a:xfrm>
        </p:spPr>
        <p:txBody>
          <a:bodyPr anchor="t"/>
          <a:lstStyle/>
          <a:p>
            <a:pPr algn="just"/>
            <a:r>
              <a:rPr lang="en-US" altLang="zh-CN" sz="3200" b="1" smtClean="0">
                <a:solidFill>
                  <a:srgbClr val="C00000"/>
                </a:solidFill>
                <a:latin typeface="宋体" panose="02010600030101010101" pitchFamily="2" charset="-122"/>
              </a:rPr>
              <a:t>Th9: </a:t>
            </a:r>
            <a:r>
              <a:rPr lang="en-US" altLang="zh-CN" sz="320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x </a:t>
            </a:r>
            <a:r>
              <a:rPr lang="en-US" altLang="zh-CN" sz="32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A(x)</a:t>
            </a:r>
            <a:r>
              <a:rPr lang="en-US" altLang="zh-CN" sz="320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├┤</a:t>
            </a:r>
            <a:r>
              <a:rPr lang="en-US" altLang="zh-CN" sz="320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x  </a:t>
            </a:r>
            <a:r>
              <a:rPr lang="en-US" altLang="zh-CN" sz="320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A(x)</a:t>
            </a:r>
          </a:p>
          <a:p>
            <a:pPr algn="just"/>
            <a:r>
              <a:rPr lang="zh-CN" altLang="en-US" sz="320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r>
              <a:rPr lang="en-US" altLang="zh-CN" sz="320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smtClean="0">
                <a:solidFill>
                  <a:srgbClr val="C00000"/>
                </a:solidFill>
                <a:latin typeface="宋体" panose="02010600030101010101" pitchFamily="2" charset="-122"/>
              </a:rPr>
              <a:t>	</a:t>
            </a:r>
            <a:r>
              <a:rPr lang="zh-CN" altLang="en-US" sz="3200" b="1" smtClean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endParaRPr lang="en-US" altLang="zh-CN" sz="3200" b="1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89091" name="矩形 366595"/>
          <p:cNvSpPr/>
          <p:nvPr/>
        </p:nvSpPr>
        <p:spPr>
          <a:xfrm>
            <a:off x="609599" y="1447800"/>
            <a:ext cx="7588469" cy="378635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ct val="10000"/>
              </a:spcBef>
              <a:spcAft>
                <a:spcPts val="0"/>
              </a:spcAft>
              <a:buClr>
                <a:srgbClr val="5E240C"/>
              </a:buClr>
              <a:buSzTx/>
              <a:tabLst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5E240C"/>
              </a:solidFill>
              <a:effectLst/>
              <a:uLnTx/>
              <a:uFillTx/>
              <a:latin typeface="宋体" panose="02010600030101010101" pitchFamily="2" charset="-122"/>
              <a:ea typeface="宋体"/>
              <a:cs typeface="+mn-cs"/>
              <a:sym typeface="Symbol" panose="05050102010706020507" pitchFamily="18" charset="2"/>
            </a:endParaRPr>
          </a:p>
        </p:txBody>
      </p:sp>
      <p:sp>
        <p:nvSpPr>
          <p:cNvPr id="89092" name="矩形 366596"/>
          <p:cNvSpPr/>
          <p:nvPr/>
        </p:nvSpPr>
        <p:spPr>
          <a:xfrm>
            <a:off x="1967536" y="1496862"/>
            <a:ext cx="596638" cy="5847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dirty="0">
                <a:solidFill>
                  <a:srgbClr val="5E240C"/>
                </a:solidFill>
                <a:latin typeface="宋体" panose="02010600030101010101" pitchFamily="2" charset="-122"/>
                <a:ea typeface="宋体"/>
              </a:rPr>
              <a:t>┨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5E240C"/>
              </a:solidFill>
              <a:effectLst/>
              <a:uLnTx/>
              <a:uFillTx/>
              <a:latin typeface="宋体" panose="02010600030101010101" pitchFamily="2" charset="-122"/>
              <a:ea typeface="宋体"/>
              <a:cs typeface="+mn-cs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35496" y="29329"/>
            <a:ext cx="4824536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推理规则</a:t>
            </a:r>
            <a:endParaRPr kumimoji="0" lang="zh-CN" altLang="en-US" sz="28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4499993" y="29329"/>
            <a:ext cx="4608511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斜形证明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938542"/>
              </p:ext>
            </p:extLst>
          </p:nvPr>
        </p:nvGraphicFramePr>
        <p:xfrm>
          <a:off x="736954" y="2366920"/>
          <a:ext cx="7669219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900">
                  <a:extLst>
                    <a:ext uri="{9D8B030D-6E8A-4147-A177-3AD203B41FA5}">
                      <a16:colId xmlns:a16="http://schemas.microsoft.com/office/drawing/2014/main" xmlns="" val="1093182996"/>
                    </a:ext>
                  </a:extLst>
                </a:gridCol>
                <a:gridCol w="1780560">
                  <a:extLst>
                    <a:ext uri="{9D8B030D-6E8A-4147-A177-3AD203B41FA5}">
                      <a16:colId xmlns:a16="http://schemas.microsoft.com/office/drawing/2014/main" xmlns="" val="1468373838"/>
                    </a:ext>
                  </a:extLst>
                </a:gridCol>
                <a:gridCol w="1872886">
                  <a:extLst>
                    <a:ext uri="{9D8B030D-6E8A-4147-A177-3AD203B41FA5}">
                      <a16:colId xmlns:a16="http://schemas.microsoft.com/office/drawing/2014/main" xmlns="" val="1393815609"/>
                    </a:ext>
                  </a:extLst>
                </a:gridCol>
                <a:gridCol w="1725875">
                  <a:extLst>
                    <a:ext uri="{9D8B030D-6E8A-4147-A177-3AD203B41FA5}">
                      <a16:colId xmlns:a16="http://schemas.microsoft.com/office/drawing/2014/main" xmlns="" val="2684622995"/>
                    </a:ext>
                  </a:extLst>
                </a:gridCol>
                <a:gridCol w="1828998">
                  <a:extLst>
                    <a:ext uri="{9D8B030D-6E8A-4147-A177-3AD203B41FA5}">
                      <a16:colId xmlns:a16="http://schemas.microsoft.com/office/drawing/2014/main" xmlns="" val="17636626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n-lt"/>
                        </a:rPr>
                        <a:t>1.</a:t>
                      </a:r>
                      <a:endParaRPr lang="zh-CN" altLang="en-US" sz="24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n-lt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x  </a:t>
                      </a:r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A(x)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n-lt"/>
                        </a:rPr>
                        <a:t>(</a:t>
                      </a:r>
                      <a:r>
                        <a:rPr lang="zh-CN" altLang="en-US" sz="2400" b="1" smtClean="0">
                          <a:solidFill>
                            <a:srgbClr val="663300"/>
                          </a:solidFill>
                          <a:latin typeface="+mn-lt"/>
                        </a:rPr>
                        <a:t>前提</a:t>
                      </a:r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n-lt"/>
                        </a:rPr>
                        <a:t>)</a:t>
                      </a:r>
                      <a:endParaRPr lang="zh-CN" altLang="en-US" sz="24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92324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n-lt"/>
                        </a:rPr>
                        <a:t>2.</a:t>
                      </a:r>
                      <a:endParaRPr lang="zh-CN" altLang="en-US" sz="24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n-lt"/>
                          <a:sym typeface="Symbol" panose="05050102010706020507" pitchFamily="18" charset="2"/>
                        </a:rPr>
                        <a:t>x</a:t>
                      </a:r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n-lt"/>
                        </a:rPr>
                        <a:t>A(x)</a:t>
                      </a:r>
                      <a:endParaRPr lang="zh-CN" altLang="en-US" sz="24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n-lt"/>
                        </a:rPr>
                        <a:t>(</a:t>
                      </a:r>
                      <a:r>
                        <a:rPr lang="zh-CN" altLang="en-US" sz="2400" b="1" smtClean="0">
                          <a:solidFill>
                            <a:srgbClr val="663300"/>
                          </a:solidFill>
                          <a:latin typeface="+mn-lt"/>
                        </a:rPr>
                        <a:t>假设</a:t>
                      </a:r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n-lt"/>
                        </a:rPr>
                        <a:t>)</a:t>
                      </a:r>
                      <a:endParaRPr lang="zh-CN" altLang="en-US" sz="24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462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n-lt"/>
                        </a:rPr>
                        <a:t>3.</a:t>
                      </a:r>
                      <a:endParaRPr lang="zh-CN" altLang="en-US" sz="24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smtClean="0">
                        <a:solidFill>
                          <a:srgbClr val="6633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A(a)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n-lt"/>
                        </a:rPr>
                        <a:t>(</a:t>
                      </a:r>
                      <a:r>
                        <a:rPr lang="zh-CN" altLang="en-US" sz="2400" b="1" smtClean="0">
                          <a:solidFill>
                            <a:srgbClr val="663300"/>
                          </a:solidFill>
                          <a:latin typeface="+mn-lt"/>
                        </a:rPr>
                        <a:t>假设</a:t>
                      </a:r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n-lt"/>
                        </a:rPr>
                        <a:t>,a</a:t>
                      </a:r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n-lt"/>
                          <a:sym typeface="Symbol" panose="05050102010706020507" pitchFamily="18" charset="2"/>
                        </a:rPr>
                        <a:t>1,2</a:t>
                      </a:r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n-lt"/>
                        </a:rPr>
                        <a:t>)</a:t>
                      </a:r>
                      <a:endParaRPr lang="zh-CN" altLang="en-US" sz="24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88549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n-lt"/>
                        </a:rPr>
                        <a:t>4.</a:t>
                      </a:r>
                      <a:endParaRPr lang="zh-CN" altLang="en-US" sz="24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n-lt"/>
                          <a:sym typeface="Symbol" panose="05050102010706020507" pitchFamily="18" charset="2"/>
                        </a:rPr>
                        <a:t>x</a:t>
                      </a:r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n-lt"/>
                        </a:rPr>
                        <a:t>A(x)</a:t>
                      </a:r>
                      <a:endParaRPr lang="zh-CN" altLang="en-US" sz="2400" b="1" smtClean="0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n-lt"/>
                        </a:rPr>
                        <a:t>(3</a:t>
                      </a:r>
                      <a:r>
                        <a:rPr lang="zh-CN" altLang="en-US" sz="2400" b="1" smtClean="0">
                          <a:solidFill>
                            <a:srgbClr val="663300"/>
                          </a:solidFill>
                          <a:latin typeface="+mn-lt"/>
                        </a:rPr>
                        <a:t>，</a:t>
                      </a:r>
                      <a:r>
                        <a:rPr lang="zh-CN" altLang="en-US" sz="2400" b="1" smtClean="0">
                          <a:solidFill>
                            <a:srgbClr val="663300"/>
                          </a:solidFill>
                          <a:latin typeface="+mn-lt"/>
                          <a:sym typeface="Symbol" panose="05050102010706020507" pitchFamily="18" charset="2"/>
                        </a:rPr>
                        <a:t></a:t>
                      </a:r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n-lt"/>
                          <a:sym typeface="Symbol" panose="05050102010706020507" pitchFamily="18" charset="2"/>
                        </a:rPr>
                        <a:t>+</a:t>
                      </a:r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n-lt"/>
                        </a:rPr>
                        <a:t>)</a:t>
                      </a:r>
                      <a:endParaRPr lang="zh-CN" altLang="en-US" sz="24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06755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n-lt"/>
                        </a:rPr>
                        <a:t>5.</a:t>
                      </a:r>
                      <a:endParaRPr lang="zh-CN" altLang="en-US" sz="24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n-lt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A(a)</a:t>
                      </a:r>
                      <a:endParaRPr lang="en-US" altLang="zh-CN" sz="2400" b="1" smtClean="0">
                        <a:solidFill>
                          <a:srgbClr val="6633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n-lt"/>
                        </a:rPr>
                        <a:t>(2,3,4,</a:t>
                      </a:r>
                      <a:r>
                        <a:rPr lang="zh-CN" altLang="en-US" sz="2400" b="1" smtClean="0">
                          <a:solidFill>
                            <a:srgbClr val="663300"/>
                          </a:solidFill>
                          <a:latin typeface="+mn-lt"/>
                          <a:sym typeface="Symbol" panose="05050102010706020507" pitchFamily="18" charset="2"/>
                        </a:rPr>
                        <a:t> </a:t>
                      </a:r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n-lt"/>
                          <a:sym typeface="Symbol" panose="05050102010706020507" pitchFamily="18" charset="2"/>
                        </a:rPr>
                        <a:t>+</a:t>
                      </a:r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n-lt"/>
                        </a:rPr>
                        <a:t>)</a:t>
                      </a:r>
                      <a:endParaRPr lang="zh-CN" altLang="en-US" sz="24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1096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n-lt"/>
                        </a:rPr>
                        <a:t>6.</a:t>
                      </a:r>
                      <a:endParaRPr lang="zh-CN" altLang="en-US" sz="24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smtClean="0">
                        <a:solidFill>
                          <a:srgbClr val="6633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n-lt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x  </a:t>
                      </a:r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A(x)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n-lt"/>
                        </a:rPr>
                        <a:t>(1,2,5,</a:t>
                      </a:r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n-lt"/>
                          <a:sym typeface="Symbol" panose="05050102010706020507" pitchFamily="18" charset="2"/>
                        </a:rPr>
                        <a:t>+</a:t>
                      </a:r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n-lt"/>
                        </a:rPr>
                        <a:t>)</a:t>
                      </a:r>
                      <a:endParaRPr lang="zh-CN" altLang="en-US" sz="24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43049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n-lt"/>
                        </a:rPr>
                        <a:t>7.</a:t>
                      </a:r>
                      <a:endParaRPr lang="zh-CN" altLang="en-US" sz="24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n-lt"/>
                          <a:sym typeface="Symbol" panose="05050102010706020507" pitchFamily="18" charset="2"/>
                        </a:rPr>
                        <a:t>x</a:t>
                      </a:r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n-lt"/>
                        </a:rPr>
                        <a:t>A(x)</a:t>
                      </a:r>
                      <a:endParaRPr lang="zh-CN" altLang="en-US" sz="2400" b="1" smtClean="0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1" smtClean="0">
                        <a:solidFill>
                          <a:srgbClr val="6633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n-lt"/>
                        </a:rPr>
                        <a:t>(1,2,6,</a:t>
                      </a:r>
                      <a:r>
                        <a:rPr lang="zh-CN" altLang="en-US" sz="2400" b="1" smtClean="0">
                          <a:solidFill>
                            <a:srgbClr val="663300"/>
                          </a:solidFill>
                          <a:latin typeface="+mn-lt"/>
                          <a:sym typeface="Symbol" panose="05050102010706020507" pitchFamily="18" charset="2"/>
                        </a:rPr>
                        <a:t> </a:t>
                      </a:r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n-lt"/>
                        </a:rPr>
                        <a:t>)</a:t>
                      </a:r>
                      <a:endParaRPr lang="zh-CN" altLang="en-US" sz="2400" b="1" smtClean="0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15888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9989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424354"/>
            <a:ext cx="7772400" cy="446356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None/>
            </a:pPr>
            <a:r>
              <a:rPr lang="zh-CN" altLang="en-US" dirty="0" smtClean="0"/>
              <a:t>例题：</a:t>
            </a:r>
            <a:r>
              <a:rPr lang="en-US" altLang="zh-CN" dirty="0">
                <a:solidFill>
                  <a:srgbClr val="00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CC79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 smtClean="0">
                <a:solidFill>
                  <a:srgbClr val="CC7900"/>
                </a:solidFill>
                <a:latin typeface="Times New Roman" panose="02020603050405020304" pitchFamily="18" charset="0"/>
              </a:rPr>
              <a:t>={x</a:t>
            </a:r>
            <a:r>
              <a:rPr lang="en-US" altLang="zh-CN" baseline="-25000" dirty="0" smtClean="0">
                <a:solidFill>
                  <a:srgbClr val="CC79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solidFill>
                  <a:srgbClr val="CC7900"/>
                </a:solidFill>
                <a:latin typeface="Times New Roman" panose="02020603050405020304" pitchFamily="18" charset="0"/>
              </a:rPr>
              <a:t>,x</a:t>
            </a:r>
            <a:r>
              <a:rPr lang="en-US" altLang="zh-CN" baseline="-25000" dirty="0" smtClean="0">
                <a:solidFill>
                  <a:srgbClr val="CC79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solidFill>
                  <a:srgbClr val="CC7900"/>
                </a:solidFill>
                <a:latin typeface="Times New Roman" panose="02020603050405020304" pitchFamily="18" charset="0"/>
              </a:rPr>
              <a:t>,x</a:t>
            </a:r>
            <a:r>
              <a:rPr lang="en-US" altLang="zh-CN" baseline="-25000" dirty="0" smtClean="0">
                <a:solidFill>
                  <a:srgbClr val="CC79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dirty="0" smtClean="0">
                <a:solidFill>
                  <a:srgbClr val="CC7900"/>
                </a:solidFill>
                <a:latin typeface="Times New Roman" panose="02020603050405020304" pitchFamily="18" charset="0"/>
              </a:rPr>
              <a:t>,x</a:t>
            </a:r>
            <a:r>
              <a:rPr lang="en-US" altLang="zh-CN" baseline="-25000" dirty="0" smtClean="0">
                <a:solidFill>
                  <a:srgbClr val="CC79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dirty="0" smtClean="0">
                <a:solidFill>
                  <a:srgbClr val="CC7900"/>
                </a:solidFill>
                <a:latin typeface="Times New Roman" panose="02020603050405020304" pitchFamily="18" charset="0"/>
              </a:rPr>
              <a:t>},   </a:t>
            </a:r>
            <a:r>
              <a:rPr lang="en-US" altLang="zh-CN" dirty="0">
                <a:solidFill>
                  <a:srgbClr val="003300"/>
                </a:solidFill>
                <a:latin typeface="Times New Roman" panose="02020603050405020304" pitchFamily="18" charset="0"/>
              </a:rPr>
              <a:t>Y={</a:t>
            </a:r>
            <a:r>
              <a:rPr lang="en-US" altLang="zh-CN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aseline="-25000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,y</a:t>
            </a:r>
            <a:r>
              <a:rPr lang="en-US" altLang="zh-CN" baseline="-25000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,y</a:t>
            </a:r>
            <a:r>
              <a:rPr lang="en-US" altLang="zh-CN" baseline="-25000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}, 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R={&lt;</a:t>
            </a:r>
            <a:r>
              <a:rPr lang="en-US" altLang="zh-CN" dirty="0">
                <a:solidFill>
                  <a:srgbClr val="0033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rgbClr val="0033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3300"/>
                </a:solidFill>
                <a:latin typeface="Times New Roman" panose="02020603050405020304" pitchFamily="18" charset="0"/>
              </a:rPr>
              <a:t>,y</a:t>
            </a:r>
            <a:r>
              <a:rPr lang="en-US" altLang="zh-CN" baseline="-25000" dirty="0">
                <a:solidFill>
                  <a:srgbClr val="003300"/>
                </a:solidFill>
                <a:latin typeface="Times New Roman" panose="02020603050405020304" pitchFamily="18" charset="0"/>
              </a:rPr>
              <a:t>1 </a:t>
            </a:r>
            <a:r>
              <a:rPr lang="en-US" altLang="zh-CN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dirty="0">
                <a:solidFill>
                  <a:srgbClr val="0033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dirty="0">
                <a:solidFill>
                  <a:srgbClr val="003300"/>
                </a:solidFill>
              </a:rPr>
              <a:t> </a:t>
            </a:r>
            <a:r>
              <a:rPr lang="en-US" altLang="zh-CN" dirty="0">
                <a:solidFill>
                  <a:srgbClr val="003300"/>
                </a:solidFill>
                <a:latin typeface="Times New Roman" panose="02020603050405020304" pitchFamily="18" charset="0"/>
              </a:rPr>
              <a:t>&lt;x</a:t>
            </a:r>
            <a:r>
              <a:rPr lang="en-US" altLang="zh-CN" baseline="-25000" dirty="0">
                <a:solidFill>
                  <a:srgbClr val="0033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3300"/>
                </a:solidFill>
                <a:latin typeface="Times New Roman" panose="02020603050405020304" pitchFamily="18" charset="0"/>
              </a:rPr>
              <a:t>,y</a:t>
            </a:r>
            <a:r>
              <a:rPr lang="en-US" altLang="zh-CN" baseline="-25000" dirty="0">
                <a:solidFill>
                  <a:srgbClr val="003300"/>
                </a:solidFill>
                <a:latin typeface="Times New Roman" panose="02020603050405020304" pitchFamily="18" charset="0"/>
              </a:rPr>
              <a:t>3 </a:t>
            </a:r>
            <a:r>
              <a:rPr lang="en-US" altLang="zh-CN" dirty="0">
                <a:solidFill>
                  <a:srgbClr val="003300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,&lt;</a:t>
            </a:r>
            <a:r>
              <a:rPr lang="en-US" altLang="zh-CN" dirty="0">
                <a:solidFill>
                  <a:srgbClr val="0033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rgbClr val="0033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3300"/>
                </a:solidFill>
                <a:latin typeface="Times New Roman" panose="02020603050405020304" pitchFamily="18" charset="0"/>
              </a:rPr>
              <a:t>,y</a:t>
            </a:r>
            <a:r>
              <a:rPr lang="en-US" altLang="zh-CN" baseline="-25000" dirty="0">
                <a:solidFill>
                  <a:srgbClr val="0033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3300"/>
                </a:solidFill>
                <a:latin typeface="Times New Roman" panose="02020603050405020304" pitchFamily="18" charset="0"/>
              </a:rPr>
              <a:t>&gt;, &lt;</a:t>
            </a:r>
            <a:r>
              <a:rPr lang="en-US" altLang="zh-CN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aseline="-25000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,y</a:t>
            </a:r>
            <a:r>
              <a:rPr lang="en-US" altLang="zh-CN" baseline="-25000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&gt;, </a:t>
            </a:r>
            <a:r>
              <a:rPr lang="en-US" altLang="zh-CN" dirty="0">
                <a:solidFill>
                  <a:srgbClr val="003300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aseline="-25000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,y</a:t>
            </a:r>
            <a:r>
              <a:rPr lang="en-US" altLang="zh-CN" baseline="-25000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&gt;,&lt;x</a:t>
            </a:r>
            <a:r>
              <a:rPr lang="en-US" altLang="zh-CN" baseline="-25000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,y</a:t>
            </a:r>
            <a:r>
              <a:rPr lang="en-US" altLang="zh-CN" baseline="-25000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&gt;, </a:t>
            </a:r>
            <a:r>
              <a:rPr lang="en-US" altLang="zh-CN" dirty="0">
                <a:solidFill>
                  <a:srgbClr val="003300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aseline="-25000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,y</a:t>
            </a:r>
            <a:r>
              <a:rPr lang="en-US" altLang="zh-CN" baseline="-25000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&gt;, </a:t>
            </a:r>
            <a:r>
              <a:rPr lang="en-US" altLang="zh-CN" dirty="0">
                <a:solidFill>
                  <a:srgbClr val="003300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aseline="-25000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,y</a:t>
            </a:r>
            <a:r>
              <a:rPr lang="en-US" altLang="zh-CN" baseline="-25000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&gt;}</a:t>
            </a:r>
            <a:endParaRPr lang="en-US" altLang="zh-CN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1187624" y="3284984"/>
          <a:ext cx="244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3300"/>
                          </a:solidFill>
                        </a:rPr>
                        <a:t>y</a:t>
                      </a:r>
                      <a:r>
                        <a:rPr lang="en-US" altLang="zh-CN" sz="2400" baseline="-25000" dirty="0" smtClean="0">
                          <a:solidFill>
                            <a:srgbClr val="003300"/>
                          </a:solidFill>
                        </a:rPr>
                        <a:t>1</a:t>
                      </a:r>
                      <a:endParaRPr lang="zh-CN" altLang="en-US" sz="2400" baseline="-25000" dirty="0">
                        <a:solidFill>
                          <a:srgbClr val="0033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3300"/>
                          </a:solidFill>
                        </a:rPr>
                        <a:t>y</a:t>
                      </a:r>
                      <a:r>
                        <a:rPr lang="en-US" altLang="zh-CN" sz="2400" baseline="-25000" dirty="0" smtClean="0">
                          <a:solidFill>
                            <a:srgbClr val="003300"/>
                          </a:solidFill>
                        </a:rPr>
                        <a:t>2</a:t>
                      </a:r>
                      <a:endParaRPr lang="zh-CN" altLang="en-US" sz="2400" baseline="-25000" dirty="0">
                        <a:solidFill>
                          <a:srgbClr val="0033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3300"/>
                          </a:solidFill>
                        </a:rPr>
                        <a:t>y</a:t>
                      </a:r>
                      <a:r>
                        <a:rPr lang="en-US" altLang="zh-CN" sz="2400" baseline="-25000" dirty="0" smtClean="0">
                          <a:solidFill>
                            <a:srgbClr val="003300"/>
                          </a:solidFill>
                        </a:rPr>
                        <a:t>3</a:t>
                      </a:r>
                      <a:endParaRPr lang="zh-CN" altLang="en-US" sz="2400" baseline="-25000" dirty="0">
                        <a:solidFill>
                          <a:srgbClr val="0033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CC7900"/>
                          </a:solidFill>
                        </a:rPr>
                        <a:t>x</a:t>
                      </a:r>
                      <a:r>
                        <a:rPr lang="en-US" altLang="zh-CN" sz="2400" baseline="-25000" dirty="0" smtClean="0">
                          <a:solidFill>
                            <a:srgbClr val="CC7900"/>
                          </a:solidFill>
                        </a:rPr>
                        <a:t>1</a:t>
                      </a:r>
                      <a:endParaRPr lang="zh-CN" altLang="en-US" sz="2400" baseline="-25000" dirty="0">
                        <a:solidFill>
                          <a:srgbClr val="CC79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CC7900"/>
                          </a:solidFill>
                        </a:rPr>
                        <a:t>x</a:t>
                      </a:r>
                      <a:r>
                        <a:rPr lang="en-US" altLang="zh-CN" sz="2400" baseline="-25000" dirty="0" smtClean="0">
                          <a:solidFill>
                            <a:srgbClr val="CC7900"/>
                          </a:solidFill>
                        </a:rPr>
                        <a:t>2</a:t>
                      </a:r>
                      <a:endParaRPr lang="zh-CN" altLang="en-US" sz="2400" baseline="-25000" dirty="0">
                        <a:solidFill>
                          <a:srgbClr val="CC79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CC7900"/>
                          </a:solidFill>
                        </a:rPr>
                        <a:t>x</a:t>
                      </a:r>
                      <a:r>
                        <a:rPr lang="en-US" altLang="zh-CN" sz="2400" baseline="-25000" dirty="0" smtClean="0">
                          <a:solidFill>
                            <a:srgbClr val="CC7900"/>
                          </a:solidFill>
                        </a:rPr>
                        <a:t>3</a:t>
                      </a:r>
                      <a:endParaRPr lang="zh-CN" altLang="en-US" sz="2400" baseline="-25000" dirty="0">
                        <a:solidFill>
                          <a:srgbClr val="CC79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CC7900"/>
                          </a:solidFill>
                        </a:rPr>
                        <a:t>x</a:t>
                      </a:r>
                      <a:r>
                        <a:rPr lang="en-US" altLang="zh-CN" sz="2400" baseline="-25000" dirty="0" smtClean="0">
                          <a:solidFill>
                            <a:srgbClr val="CC7900"/>
                          </a:solidFill>
                        </a:rPr>
                        <a:t>4</a:t>
                      </a:r>
                      <a:endParaRPr lang="zh-CN" altLang="en-US" sz="2400" baseline="-25000" dirty="0">
                        <a:solidFill>
                          <a:srgbClr val="CC79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3159847" y="0"/>
            <a:ext cx="35317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第一部分 集合论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59847" y="0"/>
            <a:ext cx="35317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第一部分 集合论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59847" y="0"/>
            <a:ext cx="35317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第一部分 集合论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59847" y="46365"/>
            <a:ext cx="35317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第一部分 集合论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59847" y="0"/>
            <a:ext cx="35317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第一部分 集合论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21670" y="0"/>
            <a:ext cx="3449983" cy="6321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508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第一部分 </a:t>
            </a:r>
            <a:r>
              <a:rPr kumimoji="0" lang="zh-CN" altLang="en-US" sz="350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集合论</a:t>
            </a:r>
          </a:p>
        </p:txBody>
      </p:sp>
      <p:sp>
        <p:nvSpPr>
          <p:cNvPr id="13" name="圆角矩形 12"/>
          <p:cNvSpPr/>
          <p:nvPr/>
        </p:nvSpPr>
        <p:spPr bwMode="auto">
          <a:xfrm>
            <a:off x="6804248" y="0"/>
            <a:ext cx="2339752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关系的表示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35496" y="0"/>
            <a:ext cx="2599854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关系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的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概念</a:t>
            </a:r>
            <a:endParaRPr kumimoji="0" lang="zh-CN" altLang="en-US" sz="28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2303241" y="12073"/>
            <a:ext cx="2340767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特殊关系</a:t>
            </a:r>
            <a:endParaRPr kumimoji="0" lang="zh-CN" altLang="en-US" sz="28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4427984" y="24146"/>
            <a:ext cx="2267745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关系的运算</a:t>
            </a:r>
            <a:endParaRPr kumimoji="0" lang="zh-CN" altLang="en-US" sz="28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395536" y="745847"/>
            <a:ext cx="2340767" cy="648072"/>
          </a:xfrm>
          <a:prstGeom prst="roundRect">
            <a:avLst/>
          </a:prstGeom>
          <a:solidFill>
            <a:srgbClr val="CC7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矩阵表示</a:t>
            </a:r>
            <a:endParaRPr kumimoji="0" lang="zh-CN" altLang="en-US" sz="28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141883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6" grpId="0" uiExpand="1" build="p" autoUpdateAnimBg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标题 442369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algn="ctr"/>
            <a:r>
              <a:rPr lang="zh-CN" altLang="en-US" sz="3600" b="1" smtClean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斜形证明错误解析</a:t>
            </a:r>
            <a:endParaRPr lang="zh-CN" altLang="en-US" sz="3600" b="1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1138" name="文本占位符 442370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685800"/>
          </a:xfrm>
        </p:spPr>
        <p:txBody>
          <a:bodyPr anchor="t"/>
          <a:lstStyle/>
          <a:p>
            <a:pPr algn="just"/>
            <a:r>
              <a:rPr lang="en-US" altLang="zh-CN" b="1" dirty="0">
                <a:latin typeface="楷体_GB2312" pitchFamily="49" charset="-122"/>
              </a:rPr>
              <a:t>Th15: </a:t>
            </a:r>
            <a:r>
              <a:rPr lang="en-US" altLang="zh-CN" b="1" dirty="0">
                <a:latin typeface="宋体" panose="02010600030101010101" pitchFamily="2" charset="-122"/>
              </a:rPr>
              <a:t>A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</a:t>
            </a:r>
            <a:r>
              <a:rPr lang="en-US" altLang="zh-CN" b="1" dirty="0" err="1">
                <a:latin typeface="宋体" panose="02010600030101010101" pitchFamily="2" charset="-122"/>
              </a:rPr>
              <a:t>xB</a:t>
            </a:r>
            <a:r>
              <a:rPr lang="en-US" altLang="zh-CN" b="1" dirty="0">
                <a:latin typeface="宋体" panose="02010600030101010101" pitchFamily="2" charset="-122"/>
              </a:rPr>
              <a:t>(x)├┤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b="1" dirty="0">
                <a:latin typeface="宋体" panose="02010600030101010101" pitchFamily="2" charset="-122"/>
              </a:rPr>
              <a:t>x(A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latin typeface="宋体" panose="02010600030101010101" pitchFamily="2" charset="-122"/>
              </a:rPr>
              <a:t>B(x)) x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</a:t>
            </a:r>
            <a:r>
              <a:rPr lang="en-US" altLang="zh-CN" b="1" dirty="0">
                <a:latin typeface="宋体" panose="02010600030101010101" pitchFamily="2" charset="-122"/>
              </a:rPr>
              <a:t>A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latin typeface="楷体_GB2312" pitchFamily="49" charset="-122"/>
              </a:rPr>
              <a:t> 	</a:t>
            </a:r>
            <a:r>
              <a:rPr lang="zh-CN" altLang="en-US" b="1" dirty="0">
                <a:latin typeface="楷体_GB2312" pitchFamily="49" charset="-122"/>
              </a:rPr>
              <a:t> </a:t>
            </a:r>
            <a:endParaRPr lang="en-US" altLang="zh-CN" b="1" dirty="0">
              <a:latin typeface="楷体_GB2312" pitchFamily="49" charset="-122"/>
            </a:endParaRPr>
          </a:p>
        </p:txBody>
      </p:sp>
      <p:sp>
        <p:nvSpPr>
          <p:cNvPr id="91139" name="矩形 442371"/>
          <p:cNvSpPr/>
          <p:nvPr/>
        </p:nvSpPr>
        <p:spPr>
          <a:xfrm>
            <a:off x="762000" y="1447800"/>
            <a:ext cx="7467600" cy="1676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marL="457200" indent="-457200" algn="just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</a:rPr>
              <a:t>A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</a:t>
            </a:r>
            <a:r>
              <a:rPr lang="en-US" altLang="zh-CN" sz="3200" b="1" dirty="0" err="1">
                <a:latin typeface="宋体" panose="02010600030101010101" pitchFamily="2" charset="-122"/>
              </a:rPr>
              <a:t>xB</a:t>
            </a:r>
            <a:r>
              <a:rPr lang="en-US" altLang="zh-CN" sz="3200" b="1" dirty="0">
                <a:latin typeface="宋体" panose="02010600030101010101" pitchFamily="2" charset="-122"/>
              </a:rPr>
              <a:t>(x)     (</a:t>
            </a:r>
            <a:r>
              <a:rPr lang="zh-CN" altLang="en-US" sz="3200" b="1" dirty="0">
                <a:latin typeface="宋体" panose="02010600030101010101" pitchFamily="2" charset="-122"/>
              </a:rPr>
              <a:t>已知)</a:t>
            </a:r>
          </a:p>
          <a:p>
            <a:pPr marL="457200" indent="-457200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</a:rPr>
              <a:t>A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200" b="1" dirty="0">
                <a:latin typeface="宋体" panose="02010600030101010101" pitchFamily="2" charset="-122"/>
              </a:rPr>
              <a:t>B(a)     (1,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-)</a:t>
            </a:r>
            <a:r>
              <a:rPr lang="zh-CN" altLang="en-US" sz="3200" b="1" dirty="0">
                <a:latin typeface="宋体" panose="02010600030101010101" pitchFamily="2" charset="-122"/>
              </a:rPr>
              <a:t>取</a:t>
            </a:r>
            <a:r>
              <a:rPr lang="en-US" altLang="zh-CN" sz="3200" b="1" dirty="0">
                <a:latin typeface="宋体" panose="02010600030101010101" pitchFamily="2" charset="-122"/>
              </a:rPr>
              <a:t>a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1</a:t>
            </a:r>
            <a:endParaRPr lang="en-US" altLang="zh-CN" sz="3200" b="1" dirty="0">
              <a:latin typeface="宋体" panose="02010600030101010101" pitchFamily="2" charset="-122"/>
            </a:endParaRPr>
          </a:p>
          <a:p>
            <a:pPr marL="457200" indent="-457200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>
                <a:latin typeface="宋体" panose="02010600030101010101" pitchFamily="2" charset="-122"/>
              </a:rPr>
              <a:t>x(A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200" b="1" dirty="0">
                <a:latin typeface="宋体" panose="02010600030101010101" pitchFamily="2" charset="-122"/>
              </a:rPr>
              <a:t>B(x)) (2,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+)</a:t>
            </a:r>
            <a:r>
              <a:rPr lang="en-US" altLang="zh-CN" sz="3200" b="1" dirty="0">
                <a:latin typeface="宋体" panose="02010600030101010101" pitchFamily="2" charset="-122"/>
              </a:rPr>
              <a:t>	</a:t>
            </a:r>
          </a:p>
        </p:txBody>
      </p:sp>
      <p:sp>
        <p:nvSpPr>
          <p:cNvPr id="91140" name="矩形 442372"/>
          <p:cNvSpPr/>
          <p:nvPr/>
        </p:nvSpPr>
        <p:spPr>
          <a:xfrm>
            <a:off x="0" y="1371600"/>
            <a:ext cx="5905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200" b="1" dirty="0">
                <a:latin typeface="宋体" panose="02010600030101010101" pitchFamily="2" charset="-122"/>
              </a:rPr>
              <a:t>├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42374" name="矩形 442373"/>
          <p:cNvSpPr/>
          <p:nvPr/>
        </p:nvSpPr>
        <p:spPr>
          <a:xfrm>
            <a:off x="762000" y="3276600"/>
            <a:ext cx="7467600" cy="3352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marL="457200" indent="-457200" algn="just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</a:rPr>
              <a:t>A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</a:t>
            </a:r>
            <a:r>
              <a:rPr lang="en-US" altLang="zh-CN" sz="3200" b="1" dirty="0" err="1">
                <a:latin typeface="宋体" panose="02010600030101010101" pitchFamily="2" charset="-122"/>
              </a:rPr>
              <a:t>xB</a:t>
            </a:r>
            <a:r>
              <a:rPr lang="en-US" altLang="zh-CN" sz="3200" b="1" dirty="0">
                <a:latin typeface="宋体" panose="02010600030101010101" pitchFamily="2" charset="-122"/>
              </a:rPr>
              <a:t>(x)     (</a:t>
            </a:r>
            <a:r>
              <a:rPr lang="zh-CN" altLang="en-US" sz="3200" b="1" dirty="0">
                <a:latin typeface="宋体" panose="02010600030101010101" pitchFamily="2" charset="-122"/>
              </a:rPr>
              <a:t>已知)</a:t>
            </a:r>
          </a:p>
          <a:p>
            <a:pPr marL="457200" indent="-457200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</a:rPr>
              <a:t>      A       (H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en-US" altLang="zh-CN" sz="3200" b="1" dirty="0">
              <a:latin typeface="宋体" panose="02010600030101010101" pitchFamily="2" charset="-122"/>
            </a:endParaRPr>
          </a:p>
          <a:p>
            <a:pPr marL="457200" indent="-457200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</a:rPr>
              <a:t>      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 err="1">
                <a:latin typeface="宋体" panose="02010600030101010101" pitchFamily="2" charset="-122"/>
              </a:rPr>
              <a:t>xB</a:t>
            </a:r>
            <a:r>
              <a:rPr lang="en-US" altLang="zh-CN" sz="3200" b="1" dirty="0">
                <a:latin typeface="宋体" panose="02010600030101010101" pitchFamily="2" charset="-122"/>
              </a:rPr>
              <a:t>(x)  (1,2,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-)</a:t>
            </a:r>
            <a:endParaRPr lang="en-US" altLang="zh-CN" sz="3200" b="1" dirty="0">
              <a:latin typeface="宋体" panose="02010600030101010101" pitchFamily="2" charset="-122"/>
            </a:endParaRPr>
          </a:p>
          <a:p>
            <a:pPr marL="457200" indent="-457200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      </a:t>
            </a:r>
            <a:r>
              <a:rPr lang="en-US" altLang="zh-CN" sz="3200" b="1" dirty="0">
                <a:latin typeface="宋体" panose="02010600030101010101" pitchFamily="2" charset="-122"/>
              </a:rPr>
              <a:t>B(a)     (3,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-)</a:t>
            </a:r>
            <a:r>
              <a:rPr lang="zh-CN" altLang="en-US" sz="3200" b="1" dirty="0">
                <a:latin typeface="宋体" panose="02010600030101010101" pitchFamily="2" charset="-122"/>
              </a:rPr>
              <a:t>取</a:t>
            </a:r>
            <a:r>
              <a:rPr lang="en-US" altLang="zh-CN" sz="3200" b="1" dirty="0">
                <a:latin typeface="宋体" panose="02010600030101010101" pitchFamily="2" charset="-122"/>
              </a:rPr>
              <a:t>a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1</a:t>
            </a:r>
          </a:p>
          <a:p>
            <a:pPr marL="457200" indent="-457200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      </a:t>
            </a:r>
            <a:r>
              <a:rPr lang="en-US" altLang="zh-CN" sz="3200" b="1" dirty="0">
                <a:latin typeface="宋体" panose="02010600030101010101" pitchFamily="2" charset="-122"/>
              </a:rPr>
              <a:t>A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200" b="1" dirty="0">
                <a:latin typeface="宋体" panose="02010600030101010101" pitchFamily="2" charset="-122"/>
              </a:rPr>
              <a:t>B(a)   (4,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+)</a:t>
            </a:r>
          </a:p>
          <a:p>
            <a:pPr marL="457200" indent="-457200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     </a:t>
            </a:r>
            <a:r>
              <a:rPr lang="en-US" altLang="zh-CN" sz="3200" b="1" dirty="0">
                <a:latin typeface="宋体" panose="02010600030101010101" pitchFamily="2" charset="-122"/>
              </a:rPr>
              <a:t>x(A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200" b="1" dirty="0">
                <a:latin typeface="宋体" panose="02010600030101010101" pitchFamily="2" charset="-122"/>
              </a:rPr>
              <a:t>B(x)) (5,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+)</a:t>
            </a:r>
            <a:r>
              <a:rPr lang="en-US" altLang="zh-CN" sz="3200" b="1" dirty="0">
                <a:latin typeface="宋体" panose="02010600030101010101" pitchFamily="2" charset="-122"/>
              </a:rPr>
              <a:t>	</a:t>
            </a:r>
          </a:p>
        </p:txBody>
      </p:sp>
      <p:grpSp>
        <p:nvGrpSpPr>
          <p:cNvPr id="442375" name="组合 442374"/>
          <p:cNvGrpSpPr/>
          <p:nvPr/>
        </p:nvGrpSpPr>
        <p:grpSpPr>
          <a:xfrm>
            <a:off x="3505200" y="2057400"/>
            <a:ext cx="1905000" cy="533400"/>
            <a:chOff x="576" y="1008"/>
            <a:chExt cx="4368" cy="3120"/>
          </a:xfrm>
        </p:grpSpPr>
        <p:sp>
          <p:nvSpPr>
            <p:cNvPr id="91143" name="直接连接符 442375"/>
            <p:cNvSpPr/>
            <p:nvPr/>
          </p:nvSpPr>
          <p:spPr>
            <a:xfrm flipV="1">
              <a:off x="576" y="1008"/>
              <a:ext cx="4368" cy="3120"/>
            </a:xfrm>
            <a:prstGeom prst="line">
              <a:avLst/>
            </a:prstGeom>
            <a:ln w="28575" cap="flat" cmpd="sng">
              <a:solidFill>
                <a:srgbClr val="FC360E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91144" name="直接连接符 442376"/>
            <p:cNvSpPr/>
            <p:nvPr/>
          </p:nvSpPr>
          <p:spPr>
            <a:xfrm>
              <a:off x="768" y="1152"/>
              <a:ext cx="4176" cy="2928"/>
            </a:xfrm>
            <a:prstGeom prst="line">
              <a:avLst/>
            </a:prstGeom>
            <a:ln w="28575" cap="flat" cmpd="sng">
              <a:solidFill>
                <a:srgbClr val="FC360E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grpSp>
        <p:nvGrpSpPr>
          <p:cNvPr id="442378" name="组合 442377"/>
          <p:cNvGrpSpPr/>
          <p:nvPr/>
        </p:nvGrpSpPr>
        <p:grpSpPr>
          <a:xfrm>
            <a:off x="4724400" y="5410200"/>
            <a:ext cx="1905000" cy="533400"/>
            <a:chOff x="576" y="1008"/>
            <a:chExt cx="4368" cy="3120"/>
          </a:xfrm>
        </p:grpSpPr>
        <p:sp>
          <p:nvSpPr>
            <p:cNvPr id="91146" name="直接连接符 442378"/>
            <p:cNvSpPr/>
            <p:nvPr/>
          </p:nvSpPr>
          <p:spPr>
            <a:xfrm flipV="1">
              <a:off x="576" y="1008"/>
              <a:ext cx="4368" cy="3120"/>
            </a:xfrm>
            <a:prstGeom prst="line">
              <a:avLst/>
            </a:prstGeom>
            <a:ln w="28575" cap="flat" cmpd="sng">
              <a:solidFill>
                <a:srgbClr val="FC360E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91147" name="直接连接符 442379"/>
            <p:cNvSpPr/>
            <p:nvPr/>
          </p:nvSpPr>
          <p:spPr>
            <a:xfrm>
              <a:off x="768" y="1152"/>
              <a:ext cx="4176" cy="2928"/>
            </a:xfrm>
            <a:prstGeom prst="line">
              <a:avLst/>
            </a:prstGeom>
            <a:ln w="28575" cap="flat" cmpd="sng">
              <a:solidFill>
                <a:srgbClr val="FC360E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2" name="文本框 1"/>
          <p:cNvSpPr txBox="1"/>
          <p:nvPr/>
        </p:nvSpPr>
        <p:spPr>
          <a:xfrm>
            <a:off x="6371302" y="2082018"/>
            <a:ext cx="2029747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800" smtClean="0"/>
              <a:t>无相关定理</a:t>
            </a:r>
            <a:endParaRPr lang="zh-CN" altLang="en-US" sz="2800"/>
          </a:p>
        </p:txBody>
      </p:sp>
      <p:sp>
        <p:nvSpPr>
          <p:cNvPr id="14" name="文本框 13"/>
          <p:cNvSpPr txBox="1"/>
          <p:nvPr/>
        </p:nvSpPr>
        <p:spPr>
          <a:xfrm>
            <a:off x="6499121" y="5501670"/>
            <a:ext cx="2029747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smtClean="0"/>
              <a:t>5</a:t>
            </a:r>
            <a:r>
              <a:rPr lang="zh-CN" altLang="en-US" sz="2800" smtClean="0"/>
              <a:t>要左对齐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90662537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2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2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2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2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2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2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74" grpId="0" animBg="1"/>
      <p:bldP spid="2" grpId="0" animBg="1"/>
      <p:bldP spid="14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标题 44339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algn="ctr"/>
            <a:r>
              <a:rPr lang="zh-CN" altLang="en-US" sz="360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斜形证明错误解析</a:t>
            </a:r>
            <a:endParaRPr lang="zh-CN" altLang="en-US" sz="3600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162" name="文本占位符 443394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685800"/>
          </a:xfrm>
        </p:spPr>
        <p:txBody>
          <a:bodyPr anchor="t"/>
          <a:lstStyle/>
          <a:p>
            <a:pPr algn="just"/>
            <a:r>
              <a:rPr lang="en-US" altLang="zh-CN" b="1" dirty="0">
                <a:latin typeface="楷体_GB2312" pitchFamily="49" charset="-122"/>
              </a:rPr>
              <a:t>Th15: </a:t>
            </a:r>
            <a:r>
              <a:rPr lang="en-US" altLang="zh-CN" b="1" dirty="0">
                <a:latin typeface="宋体" panose="02010600030101010101" pitchFamily="2" charset="-122"/>
              </a:rPr>
              <a:t>A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</a:t>
            </a:r>
            <a:r>
              <a:rPr lang="en-US" altLang="zh-CN" b="1" dirty="0" err="1">
                <a:latin typeface="宋体" panose="02010600030101010101" pitchFamily="2" charset="-122"/>
              </a:rPr>
              <a:t>xB</a:t>
            </a:r>
            <a:r>
              <a:rPr lang="en-US" altLang="zh-CN" b="1" dirty="0">
                <a:latin typeface="宋体" panose="02010600030101010101" pitchFamily="2" charset="-122"/>
              </a:rPr>
              <a:t>(x)├┤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b="1" dirty="0">
                <a:latin typeface="宋体" panose="02010600030101010101" pitchFamily="2" charset="-122"/>
              </a:rPr>
              <a:t>x(A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latin typeface="宋体" panose="02010600030101010101" pitchFamily="2" charset="-122"/>
              </a:rPr>
              <a:t>B(x)) x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</a:t>
            </a:r>
            <a:r>
              <a:rPr lang="en-US" altLang="zh-CN" b="1" dirty="0">
                <a:latin typeface="宋体" panose="02010600030101010101" pitchFamily="2" charset="-122"/>
              </a:rPr>
              <a:t>A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latin typeface="楷体_GB2312" pitchFamily="49" charset="-122"/>
              </a:rPr>
              <a:t> 	</a:t>
            </a:r>
            <a:r>
              <a:rPr lang="zh-CN" altLang="en-US" b="1" dirty="0">
                <a:latin typeface="楷体_GB2312" pitchFamily="49" charset="-122"/>
              </a:rPr>
              <a:t> </a:t>
            </a:r>
            <a:endParaRPr lang="en-US" altLang="zh-CN" b="1" dirty="0">
              <a:latin typeface="楷体_GB2312" pitchFamily="49" charset="-122"/>
            </a:endParaRPr>
          </a:p>
        </p:txBody>
      </p:sp>
      <p:sp>
        <p:nvSpPr>
          <p:cNvPr id="92163" name="矩形 443395"/>
          <p:cNvSpPr/>
          <p:nvPr/>
        </p:nvSpPr>
        <p:spPr>
          <a:xfrm>
            <a:off x="0" y="1371600"/>
            <a:ext cx="5905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200" b="1" dirty="0">
                <a:latin typeface="宋体" panose="02010600030101010101" pitchFamily="2" charset="-122"/>
              </a:rPr>
              <a:t>├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2164" name="矩形 443396"/>
          <p:cNvSpPr/>
          <p:nvPr/>
        </p:nvSpPr>
        <p:spPr>
          <a:xfrm>
            <a:off x="762000" y="1676400"/>
            <a:ext cx="7467600" cy="3352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marL="457200" indent="-457200" algn="just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</a:rPr>
              <a:t>A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</a:t>
            </a:r>
            <a:r>
              <a:rPr lang="en-US" altLang="zh-CN" sz="3200" b="1" dirty="0" err="1">
                <a:latin typeface="宋体" panose="02010600030101010101" pitchFamily="2" charset="-122"/>
              </a:rPr>
              <a:t>xB</a:t>
            </a:r>
            <a:r>
              <a:rPr lang="en-US" altLang="zh-CN" sz="3200" b="1" dirty="0">
                <a:latin typeface="宋体" panose="02010600030101010101" pitchFamily="2" charset="-122"/>
              </a:rPr>
              <a:t>(x)     (</a:t>
            </a:r>
            <a:r>
              <a:rPr lang="zh-CN" altLang="en-US" sz="3200" b="1" dirty="0">
                <a:latin typeface="宋体" panose="02010600030101010101" pitchFamily="2" charset="-122"/>
              </a:rPr>
              <a:t>已知)</a:t>
            </a:r>
          </a:p>
          <a:p>
            <a:pPr marL="457200" indent="-457200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</a:rPr>
              <a:t>      A       (H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en-US" altLang="zh-CN" sz="3200" b="1" dirty="0">
              <a:latin typeface="宋体" panose="02010600030101010101" pitchFamily="2" charset="-122"/>
            </a:endParaRPr>
          </a:p>
          <a:p>
            <a:pPr marL="457200" indent="-457200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</a:rPr>
              <a:t>      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 err="1">
                <a:latin typeface="宋体" panose="02010600030101010101" pitchFamily="2" charset="-122"/>
              </a:rPr>
              <a:t>xB</a:t>
            </a:r>
            <a:r>
              <a:rPr lang="en-US" altLang="zh-CN" sz="3200" b="1" dirty="0">
                <a:latin typeface="宋体" panose="02010600030101010101" pitchFamily="2" charset="-122"/>
              </a:rPr>
              <a:t>(x)  (1,2,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-)</a:t>
            </a:r>
            <a:endParaRPr lang="en-US" altLang="zh-CN" sz="3200" b="1" dirty="0">
              <a:latin typeface="宋体" panose="02010600030101010101" pitchFamily="2" charset="-122"/>
            </a:endParaRPr>
          </a:p>
          <a:p>
            <a:pPr marL="457200" indent="-457200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      </a:t>
            </a:r>
            <a:r>
              <a:rPr lang="en-US" altLang="zh-CN" sz="3200" b="1" dirty="0">
                <a:latin typeface="宋体" panose="02010600030101010101" pitchFamily="2" charset="-122"/>
              </a:rPr>
              <a:t>B(a)     (3,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-)</a:t>
            </a:r>
            <a:r>
              <a:rPr lang="zh-CN" altLang="en-US" sz="3200" b="1" dirty="0">
                <a:latin typeface="宋体" panose="02010600030101010101" pitchFamily="2" charset="-122"/>
              </a:rPr>
              <a:t>取</a:t>
            </a:r>
            <a:r>
              <a:rPr lang="en-US" altLang="zh-CN" sz="3200" b="1" dirty="0">
                <a:latin typeface="宋体" panose="02010600030101010101" pitchFamily="2" charset="-122"/>
              </a:rPr>
              <a:t>a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1</a:t>
            </a:r>
          </a:p>
          <a:p>
            <a:pPr marL="457200" indent="-457200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</a:rPr>
              <a:t>A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200" b="1" dirty="0">
                <a:latin typeface="宋体" panose="02010600030101010101" pitchFamily="2" charset="-122"/>
              </a:rPr>
              <a:t>B(a)   (4,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+)</a:t>
            </a:r>
          </a:p>
          <a:p>
            <a:pPr marL="457200" indent="-457200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>
                <a:latin typeface="宋体" panose="02010600030101010101" pitchFamily="2" charset="-122"/>
              </a:rPr>
              <a:t>x(A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200" b="1" dirty="0">
                <a:latin typeface="宋体" panose="02010600030101010101" pitchFamily="2" charset="-122"/>
              </a:rPr>
              <a:t>B(x)) (5,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+)</a:t>
            </a:r>
            <a:r>
              <a:rPr lang="en-US" altLang="zh-CN" sz="3200" b="1" dirty="0">
                <a:latin typeface="宋体" panose="02010600030101010101" pitchFamily="2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705968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标题 444417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algn="ctr"/>
            <a:r>
              <a:rPr lang="zh-CN" altLang="en-US" sz="360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斜形证明错误解析</a:t>
            </a:r>
            <a:endParaRPr lang="zh-CN" altLang="en-US" sz="3600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3186" name="文本占位符 444418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685800"/>
          </a:xfrm>
        </p:spPr>
        <p:txBody>
          <a:bodyPr anchor="t"/>
          <a:lstStyle/>
          <a:p>
            <a:pPr algn="just"/>
            <a:r>
              <a:rPr lang="en-US" altLang="zh-CN" b="1" dirty="0">
                <a:latin typeface="楷体_GB2312" pitchFamily="49" charset="-122"/>
              </a:rPr>
              <a:t>Th15: </a:t>
            </a:r>
            <a:r>
              <a:rPr lang="en-US" altLang="zh-CN" b="1" dirty="0">
                <a:latin typeface="宋体" panose="02010600030101010101" pitchFamily="2" charset="-122"/>
              </a:rPr>
              <a:t>A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</a:t>
            </a:r>
            <a:r>
              <a:rPr lang="en-US" altLang="zh-CN" b="1" dirty="0" err="1">
                <a:latin typeface="宋体" panose="02010600030101010101" pitchFamily="2" charset="-122"/>
              </a:rPr>
              <a:t>xB</a:t>
            </a:r>
            <a:r>
              <a:rPr lang="en-US" altLang="zh-CN" b="1" dirty="0">
                <a:latin typeface="宋体" panose="02010600030101010101" pitchFamily="2" charset="-122"/>
              </a:rPr>
              <a:t>(x)├┤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b="1" dirty="0">
                <a:latin typeface="宋体" panose="02010600030101010101" pitchFamily="2" charset="-122"/>
              </a:rPr>
              <a:t>x(A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latin typeface="宋体" panose="02010600030101010101" pitchFamily="2" charset="-122"/>
              </a:rPr>
              <a:t>B(x)) x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</a:t>
            </a:r>
            <a:r>
              <a:rPr lang="en-US" altLang="zh-CN" b="1" dirty="0">
                <a:latin typeface="宋体" panose="02010600030101010101" pitchFamily="2" charset="-122"/>
              </a:rPr>
              <a:t>A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latin typeface="楷体_GB2312" pitchFamily="49" charset="-122"/>
              </a:rPr>
              <a:t> 	</a:t>
            </a:r>
            <a:r>
              <a:rPr lang="zh-CN" altLang="en-US" b="1" dirty="0">
                <a:latin typeface="楷体_GB2312" pitchFamily="49" charset="-122"/>
              </a:rPr>
              <a:t> </a:t>
            </a:r>
            <a:endParaRPr lang="en-US" altLang="zh-CN" b="1" dirty="0">
              <a:latin typeface="楷体_GB2312" pitchFamily="49" charset="-122"/>
            </a:endParaRPr>
          </a:p>
        </p:txBody>
      </p:sp>
      <p:sp>
        <p:nvSpPr>
          <p:cNvPr id="93187" name="矩形 444419"/>
          <p:cNvSpPr/>
          <p:nvPr/>
        </p:nvSpPr>
        <p:spPr>
          <a:xfrm>
            <a:off x="0" y="1398588"/>
            <a:ext cx="471488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200" b="1" dirty="0">
                <a:latin typeface="宋体" panose="02010600030101010101" pitchFamily="2" charset="-122"/>
              </a:rPr>
              <a:t>├</a:t>
            </a:r>
            <a:endParaRPr lang="zh-CN" altLang="en-US" sz="3200" b="1" dirty="0">
              <a:latin typeface="宋体" panose="02010600030101010101" pitchFamily="2" charset="-122"/>
              <a:ea typeface="Times New Roman" panose="02020603050405020304" pitchFamily="18" charset="0"/>
            </a:endParaRPr>
          </a:p>
        </p:txBody>
      </p:sp>
      <p:sp>
        <p:nvSpPr>
          <p:cNvPr id="93188" name="矩形 444420"/>
          <p:cNvSpPr/>
          <p:nvPr/>
        </p:nvSpPr>
        <p:spPr>
          <a:xfrm>
            <a:off x="762000" y="1676400"/>
            <a:ext cx="8382000" cy="4881563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marL="457200" indent="-457200" algn="just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</a:rPr>
              <a:t>A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</a:t>
            </a:r>
            <a:r>
              <a:rPr lang="en-US" altLang="zh-CN" sz="3200" b="1" dirty="0" err="1">
                <a:latin typeface="宋体" panose="02010600030101010101" pitchFamily="2" charset="-122"/>
              </a:rPr>
              <a:t>xB</a:t>
            </a:r>
            <a:r>
              <a:rPr lang="en-US" altLang="zh-CN" sz="3200" b="1" dirty="0">
                <a:latin typeface="宋体" panose="02010600030101010101" pitchFamily="2" charset="-122"/>
              </a:rPr>
              <a:t>(x)    (</a:t>
            </a:r>
            <a:r>
              <a:rPr lang="zh-CN" altLang="en-US" sz="3200" b="1" dirty="0">
                <a:latin typeface="宋体" panose="02010600030101010101" pitchFamily="2" charset="-122"/>
              </a:rPr>
              <a:t>已知)</a:t>
            </a:r>
          </a:p>
          <a:p>
            <a:pPr marL="457200" indent="-457200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</a:rPr>
              <a:t>      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┐(</a:t>
            </a:r>
            <a:r>
              <a:rPr lang="en-US" altLang="zh-CN" sz="3200" b="1" dirty="0">
                <a:latin typeface="宋体" panose="02010600030101010101" pitchFamily="2" charset="-122"/>
              </a:rPr>
              <a:t>A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200" b="1" dirty="0">
                <a:latin typeface="宋体" panose="02010600030101010101" pitchFamily="2" charset="-122"/>
              </a:rPr>
              <a:t>B(a)) (H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zh-CN" altLang="en-US" sz="3200" b="1" dirty="0">
                <a:latin typeface="宋体" panose="02010600030101010101" pitchFamily="2" charset="-122"/>
              </a:rPr>
              <a:t>取</a:t>
            </a:r>
            <a:r>
              <a:rPr lang="en-US" altLang="zh-CN" sz="3200" b="1" dirty="0">
                <a:latin typeface="宋体" panose="02010600030101010101" pitchFamily="2" charset="-122"/>
              </a:rPr>
              <a:t>a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1</a:t>
            </a:r>
            <a:endParaRPr lang="en-US" altLang="zh-CN" sz="3200" b="1" dirty="0">
              <a:latin typeface="宋体" panose="02010600030101010101" pitchFamily="2" charset="-122"/>
            </a:endParaRPr>
          </a:p>
          <a:p>
            <a:pPr marL="457200" indent="-457200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</a:rPr>
              <a:t>      A,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┐</a:t>
            </a:r>
            <a:r>
              <a:rPr lang="en-US" altLang="zh-CN" sz="3200" b="1" dirty="0">
                <a:latin typeface="宋体" panose="02010600030101010101" pitchFamily="2" charset="-122"/>
              </a:rPr>
              <a:t>B(a) (2,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┐(</a:t>
            </a:r>
            <a:r>
              <a:rPr lang="en-US" altLang="zh-CN" sz="3200" b="1" dirty="0">
                <a:latin typeface="宋体" panose="02010600030101010101" pitchFamily="2" charset="-122"/>
              </a:rPr>
              <a:t>A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200" b="1" dirty="0">
                <a:latin typeface="宋体" panose="02010600030101010101" pitchFamily="2" charset="-122"/>
              </a:rPr>
              <a:t>B)├A,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┐</a:t>
            </a:r>
            <a:r>
              <a:rPr lang="en-US" altLang="zh-CN" sz="3200" b="1" dirty="0">
                <a:latin typeface="宋体" panose="02010600030101010101" pitchFamily="2" charset="-122"/>
              </a:rPr>
              <a:t>B)</a:t>
            </a:r>
          </a:p>
          <a:p>
            <a:pPr marL="457200" indent="-457200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</a:rPr>
              <a:t>      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>
                <a:latin typeface="宋体" panose="02010600030101010101" pitchFamily="2" charset="-122"/>
              </a:rPr>
              <a:t>x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┐</a:t>
            </a:r>
            <a:r>
              <a:rPr lang="en-US" altLang="zh-CN" sz="3200" b="1" dirty="0">
                <a:latin typeface="宋体" panose="02010600030101010101" pitchFamily="2" charset="-122"/>
              </a:rPr>
              <a:t>B(x) (3,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>
                <a:latin typeface="宋体" panose="02010600030101010101" pitchFamily="2" charset="-122"/>
              </a:rPr>
              <a:t>+)</a:t>
            </a:r>
          </a:p>
          <a:p>
            <a:pPr marL="457200" indent="-457200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</a:rPr>
              <a:t>      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┐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3200" b="1" dirty="0" err="1">
                <a:latin typeface="宋体" panose="02010600030101010101" pitchFamily="2" charset="-122"/>
              </a:rPr>
              <a:t>xB</a:t>
            </a:r>
            <a:r>
              <a:rPr lang="en-US" altLang="zh-CN" sz="3200" b="1" dirty="0">
                <a:latin typeface="宋体" panose="02010600030101010101" pitchFamily="2" charset="-122"/>
              </a:rPr>
              <a:t>(x) (4,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>
                <a:latin typeface="宋体" panose="02010600030101010101" pitchFamily="2" charset="-122"/>
              </a:rPr>
              <a:t>x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┐</a:t>
            </a:r>
            <a:r>
              <a:rPr lang="en-US" altLang="zh-CN" sz="3200" b="1" dirty="0">
                <a:latin typeface="宋体" panose="02010600030101010101" pitchFamily="2" charset="-122"/>
              </a:rPr>
              <a:t>B(x)├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┐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3200" b="1" dirty="0" err="1">
                <a:latin typeface="宋体" panose="02010600030101010101" pitchFamily="2" charset="-122"/>
              </a:rPr>
              <a:t>xB</a:t>
            </a:r>
            <a:r>
              <a:rPr lang="en-US" altLang="zh-CN" sz="3200" b="1" dirty="0">
                <a:latin typeface="宋体" panose="02010600030101010101" pitchFamily="2" charset="-122"/>
              </a:rPr>
              <a:t>(x))</a:t>
            </a:r>
          </a:p>
          <a:p>
            <a:pPr marL="457200" indent="-457200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</a:rPr>
              <a:t>      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 err="1">
                <a:latin typeface="宋体" panose="02010600030101010101" pitchFamily="2" charset="-122"/>
              </a:rPr>
              <a:t>xB</a:t>
            </a:r>
            <a:r>
              <a:rPr lang="en-US" altLang="zh-CN" sz="3200" b="1" dirty="0">
                <a:latin typeface="宋体" panose="02010600030101010101" pitchFamily="2" charset="-122"/>
              </a:rPr>
              <a:t>(x)  (1,3,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-)</a:t>
            </a:r>
            <a:endParaRPr lang="en-US" altLang="zh-CN" sz="3200" b="1" dirty="0">
              <a:latin typeface="宋体" panose="02010600030101010101" pitchFamily="2" charset="-122"/>
            </a:endParaRPr>
          </a:p>
          <a:p>
            <a:pPr marL="457200" indent="-457200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</a:rPr>
              <a:t>      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3200" b="1" dirty="0" err="1">
                <a:latin typeface="宋体" panose="02010600030101010101" pitchFamily="2" charset="-122"/>
              </a:rPr>
              <a:t>xB</a:t>
            </a:r>
            <a:r>
              <a:rPr lang="en-US" altLang="zh-CN" sz="3200" b="1" dirty="0">
                <a:latin typeface="宋体" panose="02010600030101010101" pitchFamily="2" charset="-122"/>
              </a:rPr>
              <a:t>(x)  (6,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 err="1">
                <a:latin typeface="宋体" panose="02010600030101010101" pitchFamily="2" charset="-122"/>
              </a:rPr>
              <a:t>xB</a:t>
            </a:r>
            <a:r>
              <a:rPr lang="en-US" altLang="zh-CN" sz="3200" b="1" dirty="0">
                <a:latin typeface="宋体" panose="02010600030101010101" pitchFamily="2" charset="-122"/>
              </a:rPr>
              <a:t>(x)├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3200" b="1" dirty="0" err="1">
                <a:latin typeface="宋体" panose="02010600030101010101" pitchFamily="2" charset="-122"/>
              </a:rPr>
              <a:t>xB</a:t>
            </a:r>
            <a:r>
              <a:rPr lang="en-US" altLang="zh-CN" sz="3200" b="1" dirty="0">
                <a:latin typeface="宋体" panose="02010600030101010101" pitchFamily="2" charset="-122"/>
              </a:rPr>
              <a:t>(x)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en-US" altLang="zh-CN" sz="3200" b="1" dirty="0">
              <a:latin typeface="宋体" panose="02010600030101010101" pitchFamily="2" charset="-122"/>
            </a:endParaRPr>
          </a:p>
          <a:p>
            <a:pPr marL="457200" indent="-457200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</a:rPr>
              <a:t>A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200" b="1" dirty="0">
                <a:latin typeface="宋体" panose="02010600030101010101" pitchFamily="2" charset="-122"/>
              </a:rPr>
              <a:t>B(a)   (2,5,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┐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pPr marL="457200" indent="-457200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>
                <a:latin typeface="宋体" panose="02010600030101010101" pitchFamily="2" charset="-122"/>
              </a:rPr>
              <a:t>x(A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200" b="1" dirty="0">
                <a:latin typeface="宋体" panose="02010600030101010101" pitchFamily="2" charset="-122"/>
              </a:rPr>
              <a:t>B(x))  (5,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+)</a:t>
            </a:r>
            <a:r>
              <a:rPr lang="en-US" altLang="zh-CN" sz="3200" b="1" dirty="0">
                <a:latin typeface="宋体" panose="02010600030101010101" pitchFamily="2" charset="-122"/>
              </a:rPr>
              <a:t>	</a:t>
            </a:r>
          </a:p>
        </p:txBody>
      </p:sp>
      <p:grpSp>
        <p:nvGrpSpPr>
          <p:cNvPr id="444422" name="组合 444421"/>
          <p:cNvGrpSpPr/>
          <p:nvPr/>
        </p:nvGrpSpPr>
        <p:grpSpPr>
          <a:xfrm>
            <a:off x="3810000" y="3276600"/>
            <a:ext cx="2971800" cy="533400"/>
            <a:chOff x="576" y="1008"/>
            <a:chExt cx="4368" cy="3120"/>
          </a:xfrm>
        </p:grpSpPr>
        <p:sp>
          <p:nvSpPr>
            <p:cNvPr id="93190" name="直接连接符 444422"/>
            <p:cNvSpPr/>
            <p:nvPr/>
          </p:nvSpPr>
          <p:spPr>
            <a:xfrm flipV="1">
              <a:off x="576" y="1008"/>
              <a:ext cx="4368" cy="3120"/>
            </a:xfrm>
            <a:prstGeom prst="line">
              <a:avLst/>
            </a:prstGeom>
            <a:ln w="28575" cap="flat" cmpd="sng">
              <a:solidFill>
                <a:srgbClr val="FC360E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93191" name="直接连接符 444423"/>
            <p:cNvSpPr/>
            <p:nvPr/>
          </p:nvSpPr>
          <p:spPr>
            <a:xfrm>
              <a:off x="768" y="1152"/>
              <a:ext cx="4176" cy="2928"/>
            </a:xfrm>
            <a:prstGeom prst="line">
              <a:avLst/>
            </a:prstGeom>
            <a:ln w="28575" cap="flat" cmpd="sng">
              <a:solidFill>
                <a:srgbClr val="FC360E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2" name="文本框 1"/>
          <p:cNvSpPr txBox="1"/>
          <p:nvPr/>
        </p:nvSpPr>
        <p:spPr>
          <a:xfrm>
            <a:off x="6728867" y="3429000"/>
            <a:ext cx="17380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mtClean="0"/>
              <a:t>不能直接利用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42106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4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4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标题 44544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algn="ctr"/>
            <a:r>
              <a:rPr lang="zh-CN" altLang="en-US" sz="360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斜形证明错误解析</a:t>
            </a:r>
            <a:endParaRPr lang="zh-CN" altLang="en-US" sz="3600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210" name="文本占位符 445442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685800"/>
          </a:xfrm>
        </p:spPr>
        <p:txBody>
          <a:bodyPr anchor="t"/>
          <a:lstStyle/>
          <a:p>
            <a:pPr algn="just"/>
            <a:r>
              <a:rPr lang="en-US" altLang="zh-CN" b="1" dirty="0">
                <a:latin typeface="楷体_GB2312" pitchFamily="49" charset="-122"/>
              </a:rPr>
              <a:t>Th15: </a:t>
            </a:r>
            <a:r>
              <a:rPr lang="en-US" altLang="zh-CN" b="1" dirty="0">
                <a:latin typeface="宋体" panose="02010600030101010101" pitchFamily="2" charset="-122"/>
              </a:rPr>
              <a:t>A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</a:t>
            </a:r>
            <a:r>
              <a:rPr lang="en-US" altLang="zh-CN" b="1" dirty="0" err="1">
                <a:latin typeface="宋体" panose="02010600030101010101" pitchFamily="2" charset="-122"/>
              </a:rPr>
              <a:t>xB</a:t>
            </a:r>
            <a:r>
              <a:rPr lang="en-US" altLang="zh-CN" b="1" dirty="0">
                <a:latin typeface="宋体" panose="02010600030101010101" pitchFamily="2" charset="-122"/>
              </a:rPr>
              <a:t>(x)├┤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b="1" dirty="0">
                <a:latin typeface="宋体" panose="02010600030101010101" pitchFamily="2" charset="-122"/>
              </a:rPr>
              <a:t>x(A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latin typeface="宋体" panose="02010600030101010101" pitchFamily="2" charset="-122"/>
              </a:rPr>
              <a:t>B(x)) x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</a:t>
            </a:r>
            <a:r>
              <a:rPr lang="en-US" altLang="zh-CN" b="1" dirty="0">
                <a:latin typeface="宋体" panose="02010600030101010101" pitchFamily="2" charset="-122"/>
              </a:rPr>
              <a:t>A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latin typeface="楷体_GB2312" pitchFamily="49" charset="-122"/>
              </a:rPr>
              <a:t> 	</a:t>
            </a:r>
            <a:r>
              <a:rPr lang="zh-CN" altLang="en-US" b="1" dirty="0">
                <a:latin typeface="楷体_GB2312" pitchFamily="49" charset="-122"/>
              </a:rPr>
              <a:t> </a:t>
            </a:r>
            <a:endParaRPr lang="en-US" altLang="zh-CN" b="1" dirty="0">
              <a:latin typeface="楷体_GB2312" pitchFamily="49" charset="-122"/>
            </a:endParaRPr>
          </a:p>
        </p:txBody>
      </p:sp>
      <p:sp>
        <p:nvSpPr>
          <p:cNvPr id="94211" name="矩形 445443"/>
          <p:cNvSpPr/>
          <p:nvPr/>
        </p:nvSpPr>
        <p:spPr>
          <a:xfrm>
            <a:off x="0" y="1398588"/>
            <a:ext cx="471488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200" b="1" dirty="0">
                <a:latin typeface="宋体" panose="02010600030101010101" pitchFamily="2" charset="-122"/>
              </a:rPr>
              <a:t>├</a:t>
            </a:r>
            <a:endParaRPr lang="zh-CN" altLang="en-US" sz="3200" b="1" dirty="0">
              <a:latin typeface="宋体" panose="02010600030101010101" pitchFamily="2" charset="-122"/>
              <a:ea typeface="Times New Roman" panose="02020603050405020304" pitchFamily="18" charset="0"/>
            </a:endParaRPr>
          </a:p>
        </p:txBody>
      </p:sp>
      <p:sp>
        <p:nvSpPr>
          <p:cNvPr id="94212" name="矩形 445444"/>
          <p:cNvSpPr/>
          <p:nvPr/>
        </p:nvSpPr>
        <p:spPr>
          <a:xfrm>
            <a:off x="762000" y="1676400"/>
            <a:ext cx="7543800" cy="4344988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marL="457200" indent="-457200" algn="just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</a:rPr>
              <a:t>A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</a:t>
            </a:r>
            <a:r>
              <a:rPr lang="en-US" altLang="zh-CN" sz="3200" b="1" dirty="0" err="1">
                <a:latin typeface="宋体" panose="02010600030101010101" pitchFamily="2" charset="-122"/>
              </a:rPr>
              <a:t>xB</a:t>
            </a:r>
            <a:r>
              <a:rPr lang="en-US" altLang="zh-CN" sz="3200" b="1" dirty="0">
                <a:latin typeface="宋体" panose="02010600030101010101" pitchFamily="2" charset="-122"/>
              </a:rPr>
              <a:t>(x)    (</a:t>
            </a:r>
            <a:r>
              <a:rPr lang="zh-CN" altLang="en-US" sz="3200" b="1" dirty="0">
                <a:latin typeface="宋体" panose="02010600030101010101" pitchFamily="2" charset="-122"/>
              </a:rPr>
              <a:t>已知)</a:t>
            </a:r>
          </a:p>
          <a:p>
            <a:pPr marL="457200" indent="-457200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</a:rPr>
              <a:t>      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┐(</a:t>
            </a:r>
            <a:r>
              <a:rPr lang="en-US" altLang="zh-CN" sz="3200" b="1" dirty="0">
                <a:latin typeface="宋体" panose="02010600030101010101" pitchFamily="2" charset="-122"/>
              </a:rPr>
              <a:t>A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200" b="1" dirty="0">
                <a:latin typeface="宋体" panose="02010600030101010101" pitchFamily="2" charset="-122"/>
              </a:rPr>
              <a:t>B(a)) (H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zh-CN" altLang="en-US" sz="3200" b="1" dirty="0">
                <a:latin typeface="宋体" panose="02010600030101010101" pitchFamily="2" charset="-122"/>
              </a:rPr>
              <a:t>取</a:t>
            </a:r>
            <a:r>
              <a:rPr lang="en-US" altLang="zh-CN" sz="3200" b="1" dirty="0">
                <a:latin typeface="宋体" panose="02010600030101010101" pitchFamily="2" charset="-122"/>
              </a:rPr>
              <a:t>a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1</a:t>
            </a:r>
            <a:endParaRPr lang="en-US" altLang="zh-CN" sz="3200" b="1" dirty="0">
              <a:latin typeface="宋体" panose="02010600030101010101" pitchFamily="2" charset="-122"/>
            </a:endParaRPr>
          </a:p>
          <a:p>
            <a:pPr marL="457200" indent="-457200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</a:rPr>
              <a:t>      A,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┐</a:t>
            </a:r>
            <a:r>
              <a:rPr lang="en-US" altLang="zh-CN" sz="3200" b="1" dirty="0">
                <a:latin typeface="宋体" panose="02010600030101010101" pitchFamily="2" charset="-122"/>
              </a:rPr>
              <a:t>B(a) (2,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┐(</a:t>
            </a:r>
            <a:r>
              <a:rPr lang="en-US" altLang="zh-CN" sz="3200" b="1" dirty="0">
                <a:latin typeface="宋体" panose="02010600030101010101" pitchFamily="2" charset="-122"/>
              </a:rPr>
              <a:t>A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200" b="1" dirty="0">
                <a:latin typeface="宋体" panose="02010600030101010101" pitchFamily="2" charset="-122"/>
              </a:rPr>
              <a:t>B)├A,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┐</a:t>
            </a:r>
            <a:r>
              <a:rPr lang="en-US" altLang="zh-CN" sz="3200" b="1" dirty="0">
                <a:latin typeface="宋体" panose="02010600030101010101" pitchFamily="2" charset="-122"/>
              </a:rPr>
              <a:t>B)</a:t>
            </a:r>
          </a:p>
          <a:p>
            <a:pPr marL="457200" indent="-457200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</a:rPr>
              <a:t>      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 err="1">
                <a:latin typeface="宋体" panose="02010600030101010101" pitchFamily="2" charset="-122"/>
              </a:rPr>
              <a:t>xB</a:t>
            </a:r>
            <a:r>
              <a:rPr lang="en-US" altLang="zh-CN" sz="3200" b="1" dirty="0">
                <a:latin typeface="宋体" panose="02010600030101010101" pitchFamily="2" charset="-122"/>
              </a:rPr>
              <a:t>(x)  (1,3,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-)</a:t>
            </a:r>
            <a:endParaRPr lang="en-US" altLang="zh-CN" sz="3200" b="1" dirty="0">
              <a:latin typeface="宋体" panose="02010600030101010101" pitchFamily="2" charset="-122"/>
            </a:endParaRPr>
          </a:p>
          <a:p>
            <a:pPr marL="457200" indent="-457200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      </a:t>
            </a:r>
            <a:r>
              <a:rPr lang="en-US" altLang="zh-CN" sz="3200" b="1" dirty="0">
                <a:latin typeface="宋体" panose="02010600030101010101" pitchFamily="2" charset="-122"/>
              </a:rPr>
              <a:t>B(a)     (3,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-)</a:t>
            </a:r>
          </a:p>
          <a:p>
            <a:pPr marL="457200" indent="-457200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</a:rPr>
              <a:t>A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200" b="1" dirty="0">
                <a:latin typeface="宋体" panose="02010600030101010101" pitchFamily="2" charset="-122"/>
              </a:rPr>
              <a:t>B(a)   (2,5,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┐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pPr marL="457200" indent="-457200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>
                <a:latin typeface="宋体" panose="02010600030101010101" pitchFamily="2" charset="-122"/>
              </a:rPr>
              <a:t>x(A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200" b="1" dirty="0">
                <a:latin typeface="宋体" panose="02010600030101010101" pitchFamily="2" charset="-122"/>
              </a:rPr>
              <a:t>B(x))  (5,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+)</a:t>
            </a:r>
            <a:r>
              <a:rPr lang="en-US" altLang="zh-CN" sz="3200" b="1" dirty="0">
                <a:latin typeface="宋体" panose="02010600030101010101" pitchFamily="2" charset="-122"/>
              </a:rPr>
              <a:t>	</a:t>
            </a:r>
          </a:p>
          <a:p>
            <a:pPr marL="457200" indent="-457200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endParaRPr lang="en-US" altLang="zh-CN" sz="3200" b="1" dirty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1158210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标题 446465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algn="ctr"/>
            <a:r>
              <a:rPr lang="zh-CN" altLang="en-US" sz="360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斜形证明错误解析</a:t>
            </a:r>
            <a:endParaRPr lang="zh-CN" altLang="en-US" sz="3600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5234" name="文本占位符 446466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685800"/>
          </a:xfrm>
        </p:spPr>
        <p:txBody>
          <a:bodyPr anchor="t"/>
          <a:lstStyle/>
          <a:p>
            <a:pPr algn="just"/>
            <a:r>
              <a:rPr lang="en-US" altLang="zh-CN" b="1" dirty="0">
                <a:latin typeface="楷体_GB2312" pitchFamily="49" charset="-122"/>
              </a:rPr>
              <a:t>Th15: </a:t>
            </a:r>
            <a:r>
              <a:rPr lang="en-US" altLang="zh-CN" b="1" dirty="0">
                <a:latin typeface="宋体" panose="02010600030101010101" pitchFamily="2" charset="-122"/>
              </a:rPr>
              <a:t>A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</a:t>
            </a:r>
            <a:r>
              <a:rPr lang="en-US" altLang="zh-CN" b="1" dirty="0" err="1">
                <a:latin typeface="宋体" panose="02010600030101010101" pitchFamily="2" charset="-122"/>
              </a:rPr>
              <a:t>xB</a:t>
            </a:r>
            <a:r>
              <a:rPr lang="en-US" altLang="zh-CN" b="1" dirty="0">
                <a:latin typeface="宋体" panose="02010600030101010101" pitchFamily="2" charset="-122"/>
              </a:rPr>
              <a:t>(x)├┤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b="1" dirty="0">
                <a:latin typeface="宋体" panose="02010600030101010101" pitchFamily="2" charset="-122"/>
              </a:rPr>
              <a:t>x(A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latin typeface="宋体" panose="02010600030101010101" pitchFamily="2" charset="-122"/>
              </a:rPr>
              <a:t>B(x)) x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</a:t>
            </a:r>
            <a:r>
              <a:rPr lang="en-US" altLang="zh-CN" b="1" dirty="0">
                <a:latin typeface="宋体" panose="02010600030101010101" pitchFamily="2" charset="-122"/>
              </a:rPr>
              <a:t>A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latin typeface="楷体_GB2312" pitchFamily="49" charset="-122"/>
              </a:rPr>
              <a:t> 	</a:t>
            </a:r>
            <a:r>
              <a:rPr lang="zh-CN" altLang="en-US" b="1" dirty="0">
                <a:latin typeface="楷体_GB2312" pitchFamily="49" charset="-122"/>
              </a:rPr>
              <a:t> </a:t>
            </a:r>
            <a:endParaRPr lang="en-US" altLang="zh-CN" b="1" dirty="0">
              <a:latin typeface="楷体_GB2312" pitchFamily="49" charset="-122"/>
            </a:endParaRPr>
          </a:p>
        </p:txBody>
      </p:sp>
      <p:sp>
        <p:nvSpPr>
          <p:cNvPr id="95235" name="矩形 446467"/>
          <p:cNvSpPr/>
          <p:nvPr/>
        </p:nvSpPr>
        <p:spPr>
          <a:xfrm>
            <a:off x="0" y="1398588"/>
            <a:ext cx="471488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200" b="1" dirty="0">
                <a:latin typeface="宋体" panose="02010600030101010101" pitchFamily="2" charset="-122"/>
              </a:rPr>
              <a:t>┤</a:t>
            </a:r>
            <a:endParaRPr lang="zh-CN" altLang="en-US" sz="3200" b="1" dirty="0">
              <a:latin typeface="宋体" panose="02010600030101010101" pitchFamily="2" charset="-122"/>
              <a:ea typeface="Times New Roman" panose="02020603050405020304" pitchFamily="18" charset="0"/>
            </a:endParaRPr>
          </a:p>
        </p:txBody>
      </p:sp>
      <p:sp>
        <p:nvSpPr>
          <p:cNvPr id="95236" name="矩形 446468"/>
          <p:cNvSpPr/>
          <p:nvPr/>
        </p:nvSpPr>
        <p:spPr>
          <a:xfrm>
            <a:off x="685800" y="2362200"/>
            <a:ext cx="7543800" cy="1662113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marL="457200" indent="-457200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>
                <a:latin typeface="宋体" panose="02010600030101010101" pitchFamily="2" charset="-122"/>
              </a:rPr>
              <a:t>x(A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200" b="1" dirty="0">
                <a:latin typeface="宋体" panose="02010600030101010101" pitchFamily="2" charset="-122"/>
              </a:rPr>
              <a:t>B(x))  (</a:t>
            </a:r>
            <a:r>
              <a:rPr lang="zh-CN" altLang="en-US" sz="3200" b="1" dirty="0">
                <a:latin typeface="宋体" panose="02010600030101010101" pitchFamily="2" charset="-122"/>
              </a:rPr>
              <a:t>已知)</a:t>
            </a:r>
            <a:r>
              <a:rPr lang="en-US" altLang="zh-CN" sz="3200" b="1" dirty="0">
                <a:latin typeface="宋体" panose="02010600030101010101" pitchFamily="2" charset="-122"/>
              </a:rPr>
              <a:t>	</a:t>
            </a:r>
          </a:p>
          <a:p>
            <a:pPr marL="457200" indent="-457200" algn="just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</a:rPr>
              <a:t>A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200" b="1" dirty="0">
                <a:latin typeface="宋体" panose="02010600030101010101" pitchFamily="2" charset="-122"/>
              </a:rPr>
              <a:t>B(a)      (1,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-)</a:t>
            </a:r>
            <a:r>
              <a:rPr lang="zh-CN" altLang="en-US" sz="3200" b="1" dirty="0">
                <a:latin typeface="宋体" panose="02010600030101010101" pitchFamily="2" charset="-122"/>
              </a:rPr>
              <a:t>取</a:t>
            </a:r>
            <a:r>
              <a:rPr lang="en-US" altLang="zh-CN" sz="3200" b="1" dirty="0">
                <a:latin typeface="宋体" panose="02010600030101010101" pitchFamily="2" charset="-122"/>
              </a:rPr>
              <a:t>a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1</a:t>
            </a:r>
            <a:endParaRPr lang="en-US" altLang="zh-CN" sz="3200" b="1" dirty="0">
              <a:latin typeface="宋体" panose="02010600030101010101" pitchFamily="2" charset="-122"/>
            </a:endParaRPr>
          </a:p>
          <a:p>
            <a:pPr marL="457200" indent="-457200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</a:rPr>
              <a:t>A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</a:t>
            </a:r>
            <a:r>
              <a:rPr lang="en-US" altLang="zh-CN" sz="3200" b="1" dirty="0" err="1">
                <a:latin typeface="宋体" panose="02010600030101010101" pitchFamily="2" charset="-122"/>
              </a:rPr>
              <a:t>xB</a:t>
            </a:r>
            <a:r>
              <a:rPr lang="en-US" altLang="zh-CN" sz="3200" b="1" dirty="0">
                <a:latin typeface="宋体" panose="02010600030101010101" pitchFamily="2" charset="-122"/>
              </a:rPr>
              <a:t>(x)   (2,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+)</a:t>
            </a:r>
          </a:p>
        </p:txBody>
      </p:sp>
      <p:grpSp>
        <p:nvGrpSpPr>
          <p:cNvPr id="446470" name="组合 446469"/>
          <p:cNvGrpSpPr/>
          <p:nvPr/>
        </p:nvGrpSpPr>
        <p:grpSpPr>
          <a:xfrm>
            <a:off x="3657600" y="3429000"/>
            <a:ext cx="2971800" cy="533400"/>
            <a:chOff x="576" y="1008"/>
            <a:chExt cx="4368" cy="3120"/>
          </a:xfrm>
        </p:grpSpPr>
        <p:sp>
          <p:nvSpPr>
            <p:cNvPr id="95238" name="直接连接符 446470"/>
            <p:cNvSpPr/>
            <p:nvPr/>
          </p:nvSpPr>
          <p:spPr>
            <a:xfrm flipV="1">
              <a:off x="576" y="1008"/>
              <a:ext cx="4368" cy="3120"/>
            </a:xfrm>
            <a:prstGeom prst="line">
              <a:avLst/>
            </a:prstGeom>
            <a:ln w="28575" cap="flat" cmpd="sng">
              <a:solidFill>
                <a:srgbClr val="FC360E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95239" name="直接连接符 446471"/>
            <p:cNvSpPr/>
            <p:nvPr/>
          </p:nvSpPr>
          <p:spPr>
            <a:xfrm>
              <a:off x="768" y="1152"/>
              <a:ext cx="4176" cy="2928"/>
            </a:xfrm>
            <a:prstGeom prst="line">
              <a:avLst/>
            </a:prstGeom>
            <a:ln w="28575" cap="flat" cmpd="sng">
              <a:solidFill>
                <a:srgbClr val="FC360E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9" name="文本框 8"/>
          <p:cNvSpPr txBox="1"/>
          <p:nvPr/>
        </p:nvSpPr>
        <p:spPr>
          <a:xfrm>
            <a:off x="6728867" y="3429000"/>
            <a:ext cx="17380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mtClean="0"/>
              <a:t>不能直接利用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06794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6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6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标题 447489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algn="ctr"/>
            <a:r>
              <a:rPr lang="zh-CN" altLang="en-US" sz="360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斜形证明错误解析</a:t>
            </a:r>
            <a:endParaRPr lang="zh-CN" altLang="en-US" sz="3600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6258" name="文本占位符 447490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685800"/>
          </a:xfrm>
        </p:spPr>
        <p:txBody>
          <a:bodyPr anchor="t"/>
          <a:lstStyle/>
          <a:p>
            <a:pPr algn="just"/>
            <a:r>
              <a:rPr lang="en-US" altLang="zh-CN" b="1" dirty="0">
                <a:latin typeface="楷体_GB2312" pitchFamily="49" charset="-122"/>
              </a:rPr>
              <a:t>Th15: </a:t>
            </a:r>
            <a:r>
              <a:rPr lang="en-US" altLang="zh-CN" b="1" dirty="0">
                <a:latin typeface="宋体" panose="02010600030101010101" pitchFamily="2" charset="-122"/>
              </a:rPr>
              <a:t>A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</a:t>
            </a:r>
            <a:r>
              <a:rPr lang="en-US" altLang="zh-CN" b="1" dirty="0" err="1">
                <a:latin typeface="宋体" panose="02010600030101010101" pitchFamily="2" charset="-122"/>
              </a:rPr>
              <a:t>xB</a:t>
            </a:r>
            <a:r>
              <a:rPr lang="en-US" altLang="zh-CN" b="1" dirty="0">
                <a:latin typeface="宋体" panose="02010600030101010101" pitchFamily="2" charset="-122"/>
              </a:rPr>
              <a:t>(x)├┤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b="1" dirty="0">
                <a:latin typeface="宋体" panose="02010600030101010101" pitchFamily="2" charset="-122"/>
              </a:rPr>
              <a:t>x(A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latin typeface="宋体" panose="02010600030101010101" pitchFamily="2" charset="-122"/>
              </a:rPr>
              <a:t>B(x)) x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</a:t>
            </a:r>
            <a:r>
              <a:rPr lang="en-US" altLang="zh-CN" b="1" dirty="0">
                <a:latin typeface="宋体" panose="02010600030101010101" pitchFamily="2" charset="-122"/>
              </a:rPr>
              <a:t>A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latin typeface="楷体_GB2312" pitchFamily="49" charset="-122"/>
              </a:rPr>
              <a:t> 	</a:t>
            </a:r>
            <a:r>
              <a:rPr lang="zh-CN" altLang="en-US" b="1" dirty="0">
                <a:latin typeface="楷体_GB2312" pitchFamily="49" charset="-122"/>
              </a:rPr>
              <a:t> </a:t>
            </a:r>
            <a:endParaRPr lang="en-US" altLang="zh-CN" b="1" dirty="0">
              <a:latin typeface="楷体_GB2312" pitchFamily="49" charset="-122"/>
            </a:endParaRPr>
          </a:p>
        </p:txBody>
      </p:sp>
      <p:sp>
        <p:nvSpPr>
          <p:cNvPr id="96259" name="矩形 447491"/>
          <p:cNvSpPr/>
          <p:nvPr/>
        </p:nvSpPr>
        <p:spPr>
          <a:xfrm>
            <a:off x="0" y="1398588"/>
            <a:ext cx="471488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200" b="1" dirty="0">
                <a:latin typeface="宋体" panose="02010600030101010101" pitchFamily="2" charset="-122"/>
              </a:rPr>
              <a:t>┤</a:t>
            </a:r>
            <a:endParaRPr lang="zh-CN" altLang="en-US" sz="3200" b="1" dirty="0">
              <a:latin typeface="宋体" panose="02010600030101010101" pitchFamily="2" charset="-122"/>
              <a:ea typeface="Times New Roman" panose="02020603050405020304" pitchFamily="18" charset="0"/>
            </a:endParaRPr>
          </a:p>
        </p:txBody>
      </p:sp>
      <p:sp>
        <p:nvSpPr>
          <p:cNvPr id="96260" name="矩形 447492"/>
          <p:cNvSpPr/>
          <p:nvPr/>
        </p:nvSpPr>
        <p:spPr>
          <a:xfrm>
            <a:off x="762000" y="1676400"/>
            <a:ext cx="8382000" cy="4344988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marL="457200" indent="-457200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>
                <a:latin typeface="宋体" panose="02010600030101010101" pitchFamily="2" charset="-122"/>
              </a:rPr>
              <a:t>x(A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200" b="1" dirty="0">
                <a:latin typeface="宋体" panose="02010600030101010101" pitchFamily="2" charset="-122"/>
              </a:rPr>
              <a:t>B(x))  (</a:t>
            </a:r>
            <a:r>
              <a:rPr lang="zh-CN" altLang="en-US" sz="3200" b="1" dirty="0">
                <a:latin typeface="宋体" panose="02010600030101010101" pitchFamily="2" charset="-122"/>
              </a:rPr>
              <a:t>已知)</a:t>
            </a:r>
            <a:r>
              <a:rPr lang="en-US" altLang="zh-CN" sz="3200" b="1" dirty="0">
                <a:latin typeface="宋体" panose="02010600030101010101" pitchFamily="2" charset="-122"/>
              </a:rPr>
              <a:t>	</a:t>
            </a:r>
          </a:p>
          <a:p>
            <a:pPr marL="457200" indent="-457200" algn="just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</a:rPr>
              <a:t>A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200" b="1" dirty="0">
                <a:latin typeface="宋体" panose="02010600030101010101" pitchFamily="2" charset="-122"/>
              </a:rPr>
              <a:t>B(a)      (1,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-)</a:t>
            </a:r>
            <a:r>
              <a:rPr lang="zh-CN" altLang="en-US" sz="3200" b="1" dirty="0">
                <a:latin typeface="宋体" panose="02010600030101010101" pitchFamily="2" charset="-122"/>
              </a:rPr>
              <a:t>取</a:t>
            </a:r>
            <a:r>
              <a:rPr lang="en-US" altLang="zh-CN" sz="3200" b="1" dirty="0">
                <a:latin typeface="宋体" panose="02010600030101010101" pitchFamily="2" charset="-122"/>
              </a:rPr>
              <a:t>a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1</a:t>
            </a:r>
            <a:endParaRPr lang="en-US" altLang="zh-CN" sz="3200" b="1" dirty="0">
              <a:latin typeface="宋体" panose="02010600030101010101" pitchFamily="2" charset="-122"/>
            </a:endParaRPr>
          </a:p>
          <a:p>
            <a:pPr marL="457200" indent="-457200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</a:rPr>
              <a:t>     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┐(</a:t>
            </a:r>
            <a:r>
              <a:rPr lang="en-US" altLang="zh-CN" sz="3200" b="1" dirty="0">
                <a:latin typeface="宋体" panose="02010600030101010101" pitchFamily="2" charset="-122"/>
              </a:rPr>
              <a:t>A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</a:t>
            </a:r>
            <a:r>
              <a:rPr lang="en-US" altLang="zh-CN" sz="3200" b="1" dirty="0" err="1">
                <a:latin typeface="宋体" panose="02010600030101010101" pitchFamily="2" charset="-122"/>
              </a:rPr>
              <a:t>xB</a:t>
            </a:r>
            <a:r>
              <a:rPr lang="en-US" altLang="zh-CN" sz="3200" b="1" dirty="0">
                <a:latin typeface="宋体" panose="02010600030101010101" pitchFamily="2" charset="-122"/>
              </a:rPr>
              <a:t>(x)) (H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en-US" altLang="zh-CN" sz="3200" b="1" dirty="0">
              <a:latin typeface="宋体" panose="02010600030101010101" pitchFamily="2" charset="-122"/>
            </a:endParaRPr>
          </a:p>
          <a:p>
            <a:pPr marL="457200" indent="-457200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</a:rPr>
              <a:t>      A,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┐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 err="1">
                <a:latin typeface="宋体" panose="02010600030101010101" pitchFamily="2" charset="-122"/>
              </a:rPr>
              <a:t>xB</a:t>
            </a:r>
            <a:r>
              <a:rPr lang="en-US" altLang="zh-CN" sz="3200" b="1" dirty="0">
                <a:latin typeface="宋体" panose="02010600030101010101" pitchFamily="2" charset="-122"/>
              </a:rPr>
              <a:t>(x)  (3,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┐(</a:t>
            </a:r>
            <a:r>
              <a:rPr lang="en-US" altLang="zh-CN" sz="3200" b="1" dirty="0">
                <a:latin typeface="宋体" panose="02010600030101010101" pitchFamily="2" charset="-122"/>
              </a:rPr>
              <a:t>A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200" b="1" dirty="0">
                <a:latin typeface="宋体" panose="02010600030101010101" pitchFamily="2" charset="-122"/>
              </a:rPr>
              <a:t>B)├A,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┐</a:t>
            </a:r>
            <a:r>
              <a:rPr lang="en-US" altLang="zh-CN" sz="3200" b="1" dirty="0">
                <a:latin typeface="宋体" panose="02010600030101010101" pitchFamily="2" charset="-122"/>
              </a:rPr>
              <a:t>B)</a:t>
            </a:r>
          </a:p>
          <a:p>
            <a:pPr marL="457200" indent="-457200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</a:rPr>
              <a:t>      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3200" b="1" dirty="0">
                <a:latin typeface="宋体" panose="02010600030101010101" pitchFamily="2" charset="-122"/>
              </a:rPr>
              <a:t>x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┐</a:t>
            </a:r>
            <a:r>
              <a:rPr lang="en-US" altLang="zh-CN" sz="3200" b="1" dirty="0">
                <a:latin typeface="宋体" panose="02010600030101010101" pitchFamily="2" charset="-122"/>
              </a:rPr>
              <a:t>B(x) (4,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┐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 err="1">
                <a:latin typeface="宋体" panose="02010600030101010101" pitchFamily="2" charset="-122"/>
              </a:rPr>
              <a:t>xB</a:t>
            </a:r>
            <a:r>
              <a:rPr lang="en-US" altLang="zh-CN" sz="3200" b="1" dirty="0">
                <a:latin typeface="宋体" panose="02010600030101010101" pitchFamily="2" charset="-122"/>
              </a:rPr>
              <a:t>(x)├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3200" b="1" dirty="0">
                <a:latin typeface="宋体" panose="02010600030101010101" pitchFamily="2" charset="-122"/>
              </a:rPr>
              <a:t>x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┐</a:t>
            </a:r>
            <a:r>
              <a:rPr lang="en-US" altLang="zh-CN" sz="3200" b="1" dirty="0">
                <a:latin typeface="宋体" panose="02010600030101010101" pitchFamily="2" charset="-122"/>
              </a:rPr>
              <a:t>B(x))</a:t>
            </a:r>
          </a:p>
          <a:p>
            <a:pPr marL="457200" indent="-457200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      </a:t>
            </a:r>
            <a:r>
              <a:rPr lang="en-US" altLang="zh-CN" sz="3200" b="1" dirty="0">
                <a:latin typeface="宋体" panose="02010600030101010101" pitchFamily="2" charset="-122"/>
              </a:rPr>
              <a:t>B(a)     (3,2,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-)</a:t>
            </a:r>
          </a:p>
          <a:p>
            <a:pPr marL="457200" indent="-457200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      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┐</a:t>
            </a:r>
            <a:r>
              <a:rPr lang="en-US" altLang="zh-CN" sz="3200" b="1" dirty="0">
                <a:latin typeface="宋体" panose="02010600030101010101" pitchFamily="2" charset="-122"/>
              </a:rPr>
              <a:t>B(a)  (5,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-)</a:t>
            </a:r>
            <a:endParaRPr lang="en-US" altLang="zh-CN" sz="3200" b="1" dirty="0">
              <a:latin typeface="宋体" panose="02010600030101010101" pitchFamily="2" charset="-122"/>
            </a:endParaRPr>
          </a:p>
          <a:p>
            <a:pPr marL="457200" indent="-457200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</a:rPr>
              <a:t>A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</a:t>
            </a:r>
            <a:r>
              <a:rPr lang="en-US" altLang="zh-CN" sz="3200" b="1" dirty="0" err="1">
                <a:latin typeface="宋体" panose="02010600030101010101" pitchFamily="2" charset="-122"/>
              </a:rPr>
              <a:t>xB</a:t>
            </a:r>
            <a:r>
              <a:rPr lang="en-US" altLang="zh-CN" sz="3200" b="1" dirty="0">
                <a:latin typeface="宋体" panose="02010600030101010101" pitchFamily="2" charset="-122"/>
              </a:rPr>
              <a:t>(x)   (3,6,7, 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┐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)</a:t>
            </a:r>
          </a:p>
        </p:txBody>
      </p:sp>
      <p:grpSp>
        <p:nvGrpSpPr>
          <p:cNvPr id="447494" name="组合 447493"/>
          <p:cNvGrpSpPr/>
          <p:nvPr/>
        </p:nvGrpSpPr>
        <p:grpSpPr>
          <a:xfrm>
            <a:off x="3962400" y="4876800"/>
            <a:ext cx="2971800" cy="533400"/>
            <a:chOff x="576" y="1008"/>
            <a:chExt cx="4368" cy="3120"/>
          </a:xfrm>
        </p:grpSpPr>
        <p:sp>
          <p:nvSpPr>
            <p:cNvPr id="96262" name="直接连接符 447494"/>
            <p:cNvSpPr/>
            <p:nvPr/>
          </p:nvSpPr>
          <p:spPr>
            <a:xfrm flipV="1">
              <a:off x="576" y="1008"/>
              <a:ext cx="4368" cy="3120"/>
            </a:xfrm>
            <a:prstGeom prst="line">
              <a:avLst/>
            </a:prstGeom>
            <a:ln w="28575" cap="flat" cmpd="sng">
              <a:solidFill>
                <a:srgbClr val="FC360E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96263" name="直接连接符 447495"/>
            <p:cNvSpPr/>
            <p:nvPr/>
          </p:nvSpPr>
          <p:spPr>
            <a:xfrm>
              <a:off x="768" y="1152"/>
              <a:ext cx="4176" cy="2928"/>
            </a:xfrm>
            <a:prstGeom prst="line">
              <a:avLst/>
            </a:prstGeom>
            <a:ln w="28575" cap="flat" cmpd="sng">
              <a:solidFill>
                <a:srgbClr val="FC360E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9" name="文本框 8"/>
          <p:cNvSpPr txBox="1"/>
          <p:nvPr/>
        </p:nvSpPr>
        <p:spPr>
          <a:xfrm>
            <a:off x="6540402" y="5040868"/>
            <a:ext cx="213592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mtClean="0">
                <a:sym typeface="Symbol" panose="05050102010706020507" pitchFamily="18" charset="2"/>
              </a:rPr>
              <a:t></a:t>
            </a:r>
            <a:r>
              <a:rPr lang="en-US" altLang="zh-CN" smtClean="0">
                <a:sym typeface="Symbol" panose="05050102010706020507" pitchFamily="18" charset="2"/>
              </a:rPr>
              <a:t>-</a:t>
            </a:r>
            <a:r>
              <a:rPr lang="zh-CN" altLang="en-US" smtClean="0">
                <a:sym typeface="Symbol" panose="05050102010706020507" pitchFamily="18" charset="2"/>
              </a:rPr>
              <a:t>的典型错误用法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78178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7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7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标题 44851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algn="ctr"/>
            <a:r>
              <a:rPr lang="zh-CN" altLang="en-US" sz="360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斜形证明错误解析</a:t>
            </a:r>
            <a:endParaRPr lang="zh-CN" altLang="en-US" sz="3600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7282" name="文本占位符 448514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685800"/>
          </a:xfrm>
        </p:spPr>
        <p:txBody>
          <a:bodyPr anchor="t"/>
          <a:lstStyle/>
          <a:p>
            <a:pPr algn="just"/>
            <a:r>
              <a:rPr lang="en-US" altLang="zh-CN" b="1" dirty="0">
                <a:latin typeface="楷体_GB2312" pitchFamily="49" charset="-122"/>
              </a:rPr>
              <a:t>Th15: </a:t>
            </a:r>
            <a:r>
              <a:rPr lang="en-US" altLang="zh-CN" b="1" dirty="0">
                <a:latin typeface="宋体" panose="02010600030101010101" pitchFamily="2" charset="-122"/>
              </a:rPr>
              <a:t>A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</a:t>
            </a:r>
            <a:r>
              <a:rPr lang="en-US" altLang="zh-CN" b="1" dirty="0" err="1">
                <a:latin typeface="宋体" panose="02010600030101010101" pitchFamily="2" charset="-122"/>
              </a:rPr>
              <a:t>xB</a:t>
            </a:r>
            <a:r>
              <a:rPr lang="en-US" altLang="zh-CN" b="1" dirty="0">
                <a:latin typeface="宋体" panose="02010600030101010101" pitchFamily="2" charset="-122"/>
              </a:rPr>
              <a:t>(x)├┤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b="1" dirty="0">
                <a:latin typeface="宋体" panose="02010600030101010101" pitchFamily="2" charset="-122"/>
              </a:rPr>
              <a:t>x(A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latin typeface="宋体" panose="02010600030101010101" pitchFamily="2" charset="-122"/>
              </a:rPr>
              <a:t>B(x)) x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</a:t>
            </a:r>
            <a:r>
              <a:rPr lang="en-US" altLang="zh-CN" b="1" dirty="0">
                <a:latin typeface="宋体" panose="02010600030101010101" pitchFamily="2" charset="-122"/>
              </a:rPr>
              <a:t>A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latin typeface="楷体_GB2312" pitchFamily="49" charset="-122"/>
              </a:rPr>
              <a:t> 	</a:t>
            </a:r>
            <a:r>
              <a:rPr lang="zh-CN" altLang="en-US" b="1" dirty="0">
                <a:latin typeface="楷体_GB2312" pitchFamily="49" charset="-122"/>
              </a:rPr>
              <a:t> </a:t>
            </a:r>
            <a:endParaRPr lang="en-US" altLang="zh-CN" b="1" dirty="0">
              <a:latin typeface="楷体_GB2312" pitchFamily="49" charset="-122"/>
            </a:endParaRPr>
          </a:p>
        </p:txBody>
      </p:sp>
      <p:sp>
        <p:nvSpPr>
          <p:cNvPr id="97283" name="矩形 448515"/>
          <p:cNvSpPr/>
          <p:nvPr/>
        </p:nvSpPr>
        <p:spPr>
          <a:xfrm>
            <a:off x="0" y="1398588"/>
            <a:ext cx="471488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200" b="1" dirty="0">
                <a:latin typeface="宋体" panose="02010600030101010101" pitchFamily="2" charset="-122"/>
              </a:rPr>
              <a:t>┤</a:t>
            </a:r>
            <a:endParaRPr lang="zh-CN" altLang="en-US" sz="3200" b="1" dirty="0">
              <a:latin typeface="宋体" panose="02010600030101010101" pitchFamily="2" charset="-122"/>
              <a:ea typeface="Times New Roman" panose="02020603050405020304" pitchFamily="18" charset="0"/>
            </a:endParaRPr>
          </a:p>
        </p:txBody>
      </p:sp>
      <p:sp>
        <p:nvSpPr>
          <p:cNvPr id="97284" name="矩形 448516"/>
          <p:cNvSpPr/>
          <p:nvPr/>
        </p:nvSpPr>
        <p:spPr>
          <a:xfrm>
            <a:off x="762000" y="1676400"/>
            <a:ext cx="7543800" cy="3271838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marL="457200" indent="-457200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>
                <a:latin typeface="宋体" panose="02010600030101010101" pitchFamily="2" charset="-122"/>
              </a:rPr>
              <a:t>x(A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200" b="1" dirty="0">
                <a:latin typeface="宋体" panose="02010600030101010101" pitchFamily="2" charset="-122"/>
              </a:rPr>
              <a:t>B(x))  (</a:t>
            </a:r>
            <a:r>
              <a:rPr lang="zh-CN" altLang="en-US" sz="3200" b="1" dirty="0">
                <a:latin typeface="宋体" panose="02010600030101010101" pitchFamily="2" charset="-122"/>
              </a:rPr>
              <a:t>已知)</a:t>
            </a:r>
            <a:r>
              <a:rPr lang="en-US" altLang="zh-CN" sz="3200" b="1" dirty="0">
                <a:latin typeface="宋体" panose="02010600030101010101" pitchFamily="2" charset="-122"/>
              </a:rPr>
              <a:t>	</a:t>
            </a:r>
          </a:p>
          <a:p>
            <a:pPr marL="457200" indent="-457200" algn="just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</a:rPr>
              <a:t>A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200" b="1" dirty="0">
                <a:latin typeface="宋体" panose="02010600030101010101" pitchFamily="2" charset="-122"/>
              </a:rPr>
              <a:t>B(a)      (1,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-)</a:t>
            </a:r>
            <a:r>
              <a:rPr lang="zh-CN" altLang="en-US" sz="3200" b="1" dirty="0">
                <a:latin typeface="宋体" panose="02010600030101010101" pitchFamily="2" charset="-122"/>
              </a:rPr>
              <a:t>取</a:t>
            </a:r>
            <a:r>
              <a:rPr lang="en-US" altLang="zh-CN" sz="3200" b="1" dirty="0">
                <a:latin typeface="宋体" panose="02010600030101010101" pitchFamily="2" charset="-122"/>
              </a:rPr>
              <a:t>a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1</a:t>
            </a:r>
            <a:endParaRPr lang="en-US" altLang="zh-CN" sz="3200" b="1" dirty="0">
              <a:latin typeface="宋体" panose="02010600030101010101" pitchFamily="2" charset="-122"/>
            </a:endParaRPr>
          </a:p>
          <a:p>
            <a:pPr marL="457200" indent="-457200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</a:rPr>
              <a:t>      A       (H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en-US" altLang="zh-CN" sz="3200" b="1" dirty="0">
              <a:latin typeface="宋体" panose="02010600030101010101" pitchFamily="2" charset="-122"/>
            </a:endParaRPr>
          </a:p>
          <a:p>
            <a:pPr marL="457200" indent="-457200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      </a:t>
            </a:r>
            <a:r>
              <a:rPr lang="en-US" altLang="zh-CN" sz="3200" b="1" dirty="0">
                <a:latin typeface="宋体" panose="02010600030101010101" pitchFamily="2" charset="-122"/>
              </a:rPr>
              <a:t>B(a)     (3,2,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-)</a:t>
            </a:r>
          </a:p>
          <a:p>
            <a:pPr marL="457200" indent="-457200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      </a:t>
            </a:r>
            <a:r>
              <a:rPr lang="en-US" altLang="zh-CN" sz="3200" b="1" dirty="0" err="1">
                <a:latin typeface="宋体" panose="02010600030101010101" pitchFamily="2" charset="-122"/>
              </a:rPr>
              <a:t>xB</a:t>
            </a:r>
            <a:r>
              <a:rPr lang="en-US" altLang="zh-CN" sz="3200" b="1" dirty="0">
                <a:latin typeface="宋体" panose="02010600030101010101" pitchFamily="2" charset="-122"/>
              </a:rPr>
              <a:t>(x)  (4,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+)</a:t>
            </a:r>
            <a:endParaRPr lang="en-US" altLang="zh-CN" sz="3200" b="1" dirty="0">
              <a:latin typeface="宋体" panose="02010600030101010101" pitchFamily="2" charset="-122"/>
            </a:endParaRPr>
          </a:p>
          <a:p>
            <a:pPr marL="457200" indent="-457200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</a:rPr>
              <a:t>A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</a:t>
            </a:r>
            <a:r>
              <a:rPr lang="en-US" altLang="zh-CN" sz="3200" b="1" dirty="0" err="1">
                <a:latin typeface="宋体" panose="02010600030101010101" pitchFamily="2" charset="-122"/>
              </a:rPr>
              <a:t>xB</a:t>
            </a:r>
            <a:r>
              <a:rPr lang="en-US" altLang="zh-CN" sz="3200" b="1" dirty="0">
                <a:latin typeface="宋体" panose="02010600030101010101" pitchFamily="2" charset="-122"/>
              </a:rPr>
              <a:t>(x)   (3,5,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+)</a:t>
            </a:r>
          </a:p>
        </p:txBody>
      </p:sp>
    </p:spTree>
    <p:extLst>
      <p:ext uri="{BB962C8B-B14F-4D97-AF65-F5344CB8AC3E}">
        <p14:creationId xmlns:p14="http://schemas.microsoft.com/office/powerpoint/2010/main" val="83972249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标题 449537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algn="ctr"/>
            <a:r>
              <a:rPr lang="zh-CN" altLang="en-US" sz="360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斜形证明错误解析</a:t>
            </a:r>
            <a:endParaRPr lang="zh-CN" altLang="en-US" sz="3600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8306" name="文本占位符 449538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685800"/>
          </a:xfrm>
        </p:spPr>
        <p:txBody>
          <a:bodyPr anchor="t"/>
          <a:lstStyle/>
          <a:p>
            <a:pPr algn="just"/>
            <a:r>
              <a:rPr lang="en-US" altLang="zh-CN" b="1" dirty="0">
                <a:latin typeface="楷体_GB2312" pitchFamily="49" charset="-122"/>
              </a:rPr>
              <a:t>Th16: 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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xB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(x)├┤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x(A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B(x)) x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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b="1" dirty="0">
                <a:latin typeface="楷体_GB2312" pitchFamily="49" charset="-122"/>
              </a:rPr>
              <a:t> </a:t>
            </a:r>
          </a:p>
        </p:txBody>
      </p:sp>
      <p:sp>
        <p:nvSpPr>
          <p:cNvPr id="98307" name="矩形 449539"/>
          <p:cNvSpPr/>
          <p:nvPr/>
        </p:nvSpPr>
        <p:spPr>
          <a:xfrm>
            <a:off x="0" y="1398588"/>
            <a:ext cx="471488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200" b="1" dirty="0">
                <a:latin typeface="宋体" panose="02010600030101010101" pitchFamily="2" charset="-122"/>
              </a:rPr>
              <a:t>├</a:t>
            </a:r>
            <a:endParaRPr lang="zh-CN" altLang="en-US" sz="3200" b="1" dirty="0">
              <a:latin typeface="宋体" panose="02010600030101010101" pitchFamily="2" charset="-122"/>
              <a:ea typeface="Times New Roman" panose="02020603050405020304" pitchFamily="18" charset="0"/>
            </a:endParaRPr>
          </a:p>
        </p:txBody>
      </p:sp>
      <p:sp>
        <p:nvSpPr>
          <p:cNvPr id="98308" name="矩形 449540"/>
          <p:cNvSpPr/>
          <p:nvPr/>
        </p:nvSpPr>
        <p:spPr>
          <a:xfrm>
            <a:off x="762000" y="1676400"/>
            <a:ext cx="7543800" cy="3271838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marL="457200" indent="-457200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</a:rPr>
              <a:t>A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</a:t>
            </a:r>
            <a:r>
              <a:rPr lang="en-US" altLang="zh-CN" sz="3200" b="1" dirty="0" err="1">
                <a:latin typeface="宋体" panose="02010600030101010101" pitchFamily="2" charset="-122"/>
              </a:rPr>
              <a:t>xB</a:t>
            </a:r>
            <a:r>
              <a:rPr lang="en-US" altLang="zh-CN" sz="3200" b="1" dirty="0">
                <a:latin typeface="宋体" panose="02010600030101010101" pitchFamily="2" charset="-122"/>
              </a:rPr>
              <a:t>(x)  (</a:t>
            </a:r>
            <a:r>
              <a:rPr lang="zh-CN" altLang="en-US" sz="3200" b="1" dirty="0">
                <a:latin typeface="宋体" panose="02010600030101010101" pitchFamily="2" charset="-122"/>
              </a:rPr>
              <a:t>已知)</a:t>
            </a:r>
          </a:p>
          <a:p>
            <a:pPr marL="457200" indent="-457200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</a:rPr>
              <a:t>      A       (H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en-US" altLang="zh-CN" sz="3200" b="1" dirty="0">
              <a:latin typeface="宋体" panose="02010600030101010101" pitchFamily="2" charset="-122"/>
            </a:endParaRPr>
          </a:p>
          <a:p>
            <a:pPr marL="457200" indent="-457200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      </a:t>
            </a:r>
            <a:r>
              <a:rPr lang="en-US" altLang="zh-CN" sz="3200" b="1" dirty="0" err="1">
                <a:latin typeface="宋体" panose="02010600030101010101" pitchFamily="2" charset="-122"/>
              </a:rPr>
              <a:t>xB</a:t>
            </a:r>
            <a:r>
              <a:rPr lang="en-US" altLang="zh-CN" sz="3200" b="1" dirty="0">
                <a:latin typeface="宋体" panose="02010600030101010101" pitchFamily="2" charset="-122"/>
              </a:rPr>
              <a:t>(x)  (1,2,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-)</a:t>
            </a:r>
            <a:endParaRPr lang="en-US" altLang="zh-CN" sz="3200" b="1" dirty="0">
              <a:latin typeface="宋体" panose="02010600030101010101" pitchFamily="2" charset="-122"/>
            </a:endParaRPr>
          </a:p>
          <a:p>
            <a:pPr marL="457200" indent="-457200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      </a:t>
            </a:r>
            <a:r>
              <a:rPr lang="en-US" altLang="zh-CN" sz="3200" b="1" dirty="0">
                <a:latin typeface="宋体" panose="02010600030101010101" pitchFamily="2" charset="-122"/>
              </a:rPr>
              <a:t>B(a)     (3, 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-)</a:t>
            </a:r>
          </a:p>
          <a:p>
            <a:pPr marL="457200" indent="-457200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</a:rPr>
              <a:t>A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200" b="1" dirty="0">
                <a:latin typeface="宋体" panose="02010600030101010101" pitchFamily="2" charset="-122"/>
              </a:rPr>
              <a:t>B(a)      (1,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-)</a:t>
            </a:r>
          </a:p>
          <a:p>
            <a:pPr marL="457200" indent="-457200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3200" b="1" dirty="0">
                <a:latin typeface="宋体" panose="02010600030101010101" pitchFamily="2" charset="-122"/>
              </a:rPr>
              <a:t>x(A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200" b="1" dirty="0">
                <a:latin typeface="宋体" panose="02010600030101010101" pitchFamily="2" charset="-122"/>
              </a:rPr>
              <a:t>B(x))   (3,2,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+)</a:t>
            </a:r>
            <a:r>
              <a:rPr lang="en-US" altLang="zh-CN" sz="3200" b="1" dirty="0">
                <a:latin typeface="宋体" panose="02010600030101010101" pitchFamily="2" charset="-122"/>
              </a:rPr>
              <a:t> </a:t>
            </a:r>
            <a:endParaRPr lang="en-US" altLang="zh-CN" sz="3200" b="1" dirty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449542" name="组合 449541"/>
          <p:cNvGrpSpPr/>
          <p:nvPr/>
        </p:nvGrpSpPr>
        <p:grpSpPr>
          <a:xfrm>
            <a:off x="4038600" y="3276600"/>
            <a:ext cx="2971800" cy="533400"/>
            <a:chOff x="576" y="1008"/>
            <a:chExt cx="4368" cy="3120"/>
          </a:xfrm>
        </p:grpSpPr>
        <p:sp>
          <p:nvSpPr>
            <p:cNvPr id="98310" name="直接连接符 449542"/>
            <p:cNvSpPr/>
            <p:nvPr/>
          </p:nvSpPr>
          <p:spPr>
            <a:xfrm flipV="1">
              <a:off x="576" y="1008"/>
              <a:ext cx="4368" cy="3120"/>
            </a:xfrm>
            <a:prstGeom prst="line">
              <a:avLst/>
            </a:prstGeom>
            <a:ln w="28575" cap="flat" cmpd="sng">
              <a:solidFill>
                <a:srgbClr val="FC360E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98311" name="直接连接符 449543"/>
            <p:cNvSpPr/>
            <p:nvPr/>
          </p:nvSpPr>
          <p:spPr>
            <a:xfrm>
              <a:off x="768" y="1152"/>
              <a:ext cx="4176" cy="2928"/>
            </a:xfrm>
            <a:prstGeom prst="line">
              <a:avLst/>
            </a:prstGeom>
            <a:ln w="28575" cap="flat" cmpd="sng">
              <a:solidFill>
                <a:srgbClr val="FC360E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10" name="文本框 9"/>
          <p:cNvSpPr txBox="1"/>
          <p:nvPr/>
        </p:nvSpPr>
        <p:spPr>
          <a:xfrm>
            <a:off x="6455732" y="3465286"/>
            <a:ext cx="213592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mtClean="0">
                <a:sym typeface="Symbol" panose="05050102010706020507" pitchFamily="18" charset="2"/>
              </a:rPr>
              <a:t></a:t>
            </a:r>
            <a:r>
              <a:rPr lang="en-US" altLang="zh-CN" smtClean="0">
                <a:sym typeface="Symbol" panose="05050102010706020507" pitchFamily="18" charset="2"/>
              </a:rPr>
              <a:t>-</a:t>
            </a:r>
            <a:r>
              <a:rPr lang="zh-CN" altLang="en-US" smtClean="0">
                <a:sym typeface="Symbol" panose="05050102010706020507" pitchFamily="18" charset="2"/>
              </a:rPr>
              <a:t>的典型错误用法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42647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9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9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标题 45056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algn="ctr"/>
            <a:r>
              <a:rPr lang="zh-CN" altLang="en-US" sz="360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斜形证明错误解析</a:t>
            </a:r>
            <a:endParaRPr lang="zh-CN" altLang="en-US" sz="3600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9330" name="文本占位符 450562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685800"/>
          </a:xfrm>
        </p:spPr>
        <p:txBody>
          <a:bodyPr anchor="t"/>
          <a:lstStyle/>
          <a:p>
            <a:pPr algn="just"/>
            <a:r>
              <a:rPr lang="en-US" altLang="zh-CN" b="1" dirty="0">
                <a:latin typeface="楷体_GB2312" pitchFamily="49" charset="-122"/>
              </a:rPr>
              <a:t>Th16: 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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xB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(x)├┤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x(A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B(x)) x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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b="1" dirty="0">
                <a:latin typeface="楷体_GB2312" pitchFamily="49" charset="-122"/>
              </a:rPr>
              <a:t> </a:t>
            </a:r>
          </a:p>
        </p:txBody>
      </p:sp>
      <p:sp>
        <p:nvSpPr>
          <p:cNvPr id="99331" name="矩形 450563"/>
          <p:cNvSpPr/>
          <p:nvPr/>
        </p:nvSpPr>
        <p:spPr>
          <a:xfrm>
            <a:off x="0" y="1398588"/>
            <a:ext cx="471488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200" b="1" dirty="0">
                <a:latin typeface="宋体" panose="02010600030101010101" pitchFamily="2" charset="-122"/>
              </a:rPr>
              <a:t>├</a:t>
            </a:r>
            <a:endParaRPr lang="zh-CN" altLang="en-US" sz="3200" b="1" dirty="0">
              <a:latin typeface="宋体" panose="02010600030101010101" pitchFamily="2" charset="-122"/>
              <a:ea typeface="Times New Roman" panose="02020603050405020304" pitchFamily="18" charset="0"/>
            </a:endParaRPr>
          </a:p>
        </p:txBody>
      </p:sp>
      <p:sp>
        <p:nvSpPr>
          <p:cNvPr id="99332" name="矩形 450564"/>
          <p:cNvSpPr/>
          <p:nvPr/>
        </p:nvSpPr>
        <p:spPr>
          <a:xfrm>
            <a:off x="762000" y="1676400"/>
            <a:ext cx="7543800" cy="4881563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marL="457200" indent="-457200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</a:rPr>
              <a:t>A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</a:t>
            </a:r>
            <a:r>
              <a:rPr lang="en-US" altLang="zh-CN" sz="3200" b="1" dirty="0" err="1">
                <a:latin typeface="宋体" panose="02010600030101010101" pitchFamily="2" charset="-122"/>
              </a:rPr>
              <a:t>xB</a:t>
            </a:r>
            <a:r>
              <a:rPr lang="en-US" altLang="zh-CN" sz="3200" b="1" dirty="0">
                <a:latin typeface="宋体" panose="02010600030101010101" pitchFamily="2" charset="-122"/>
              </a:rPr>
              <a:t>(x)  (</a:t>
            </a:r>
            <a:r>
              <a:rPr lang="zh-CN" altLang="en-US" sz="3200" b="1" dirty="0">
                <a:latin typeface="宋体" panose="02010600030101010101" pitchFamily="2" charset="-122"/>
              </a:rPr>
              <a:t>已知)</a:t>
            </a:r>
          </a:p>
          <a:p>
            <a:pPr marL="457200" indent="-457200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</a:rPr>
              <a:t>      A       (H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en-US" altLang="zh-CN" sz="3200" b="1" dirty="0">
              <a:latin typeface="宋体" panose="02010600030101010101" pitchFamily="2" charset="-122"/>
            </a:endParaRPr>
          </a:p>
          <a:p>
            <a:pPr marL="457200" indent="-457200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      </a:t>
            </a:r>
            <a:r>
              <a:rPr lang="en-US" altLang="zh-CN" sz="3200" b="1" dirty="0" err="1">
                <a:latin typeface="宋体" panose="02010600030101010101" pitchFamily="2" charset="-122"/>
              </a:rPr>
              <a:t>xB</a:t>
            </a:r>
            <a:r>
              <a:rPr lang="en-US" altLang="zh-CN" sz="3200" b="1" dirty="0">
                <a:latin typeface="宋体" panose="02010600030101010101" pitchFamily="2" charset="-122"/>
              </a:rPr>
              <a:t>(x)  (1,2,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-)</a:t>
            </a:r>
            <a:endParaRPr lang="en-US" altLang="zh-CN" sz="3200" b="1" dirty="0">
              <a:latin typeface="宋体" panose="02010600030101010101" pitchFamily="2" charset="-122"/>
            </a:endParaRPr>
          </a:p>
          <a:p>
            <a:pPr marL="457200" indent="-457200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          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┐</a:t>
            </a:r>
            <a:r>
              <a:rPr lang="en-US" altLang="zh-CN" sz="3200" b="1" dirty="0">
                <a:latin typeface="宋体" panose="02010600030101010101" pitchFamily="2" charset="-122"/>
              </a:rPr>
              <a:t>B(a) (H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) </a:t>
            </a:r>
            <a:r>
              <a:rPr lang="zh-CN" altLang="en-US" sz="3200" b="1" dirty="0">
                <a:latin typeface="宋体" panose="02010600030101010101" pitchFamily="2" charset="-122"/>
              </a:rPr>
              <a:t>取</a:t>
            </a:r>
            <a:r>
              <a:rPr lang="en-US" altLang="zh-CN" sz="3200" b="1" dirty="0">
                <a:latin typeface="宋体" panose="02010600030101010101" pitchFamily="2" charset="-122"/>
              </a:rPr>
              <a:t>a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1</a:t>
            </a:r>
            <a:endParaRPr lang="en-US" altLang="zh-CN" sz="3200" b="1" dirty="0">
              <a:latin typeface="宋体" panose="02010600030101010101" pitchFamily="2" charset="-122"/>
            </a:endParaRPr>
          </a:p>
          <a:p>
            <a:pPr marL="457200" indent="-457200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</a:rPr>
              <a:t>          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x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┐</a:t>
            </a:r>
            <a:r>
              <a:rPr lang="en-US" altLang="zh-CN" sz="3200" b="1" dirty="0">
                <a:latin typeface="宋体" panose="02010600030101010101" pitchFamily="2" charset="-122"/>
              </a:rPr>
              <a:t>B(x)  (3,2,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+)</a:t>
            </a:r>
          </a:p>
          <a:p>
            <a:pPr marL="457200" indent="-457200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           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┐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3200" b="1" dirty="0" err="1">
                <a:latin typeface="宋体" panose="02010600030101010101" pitchFamily="2" charset="-122"/>
              </a:rPr>
              <a:t>xB</a:t>
            </a:r>
            <a:r>
              <a:rPr lang="en-US" altLang="zh-CN" sz="3200" b="1" dirty="0">
                <a:latin typeface="宋体" panose="02010600030101010101" pitchFamily="2" charset="-122"/>
              </a:rPr>
              <a:t>(x) (5,TH..)</a:t>
            </a:r>
            <a:endParaRPr lang="en-US" altLang="zh-CN" sz="3200" b="1" dirty="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marL="457200" indent="-457200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      </a:t>
            </a:r>
            <a:r>
              <a:rPr lang="en-US" altLang="zh-CN" sz="3200" b="1" dirty="0">
                <a:latin typeface="宋体" panose="02010600030101010101" pitchFamily="2" charset="-122"/>
              </a:rPr>
              <a:t>B(a) (4,6,3,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┐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3200" b="1" dirty="0">
                <a:latin typeface="宋体" panose="02010600030101010101" pitchFamily="2" charset="-122"/>
              </a:rPr>
              <a:t> </a:t>
            </a:r>
          </a:p>
          <a:p>
            <a:pPr marL="457200" indent="-457200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</a:rPr>
              <a:t>A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200" b="1" dirty="0">
                <a:latin typeface="宋体" panose="02010600030101010101" pitchFamily="2" charset="-122"/>
              </a:rPr>
              <a:t>B(a)      (1,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-)</a:t>
            </a:r>
          </a:p>
          <a:p>
            <a:pPr marL="457200" indent="-457200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3200" b="1" dirty="0">
                <a:latin typeface="宋体" panose="02010600030101010101" pitchFamily="2" charset="-122"/>
              </a:rPr>
              <a:t>x(A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200" b="1" dirty="0">
                <a:latin typeface="宋体" panose="02010600030101010101" pitchFamily="2" charset="-122"/>
              </a:rPr>
              <a:t>B(x))   (3,2,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+)</a:t>
            </a:r>
            <a:r>
              <a:rPr lang="en-US" altLang="zh-CN" sz="3200" b="1" dirty="0">
                <a:latin typeface="宋体" panose="02010600030101010101" pitchFamily="2" charset="-122"/>
              </a:rPr>
              <a:t> </a:t>
            </a:r>
            <a:endParaRPr lang="en-US" altLang="zh-CN" sz="3200" b="1" dirty="0">
              <a:latin typeface="宋体" panose="02010600030101010101" pitchFamily="2" charset="-122"/>
              <a:ea typeface="Times New Roman" panose="02020603050405020304" pitchFamily="18" charset="0"/>
            </a:endParaRPr>
          </a:p>
        </p:txBody>
      </p:sp>
      <p:grpSp>
        <p:nvGrpSpPr>
          <p:cNvPr id="450566" name="组合 450565"/>
          <p:cNvGrpSpPr/>
          <p:nvPr/>
        </p:nvGrpSpPr>
        <p:grpSpPr>
          <a:xfrm>
            <a:off x="5029200" y="3810000"/>
            <a:ext cx="2971800" cy="533400"/>
            <a:chOff x="576" y="1008"/>
            <a:chExt cx="4368" cy="3120"/>
          </a:xfrm>
        </p:grpSpPr>
        <p:sp>
          <p:nvSpPr>
            <p:cNvPr id="99334" name="直接连接符 450566"/>
            <p:cNvSpPr/>
            <p:nvPr/>
          </p:nvSpPr>
          <p:spPr>
            <a:xfrm flipV="1">
              <a:off x="576" y="1008"/>
              <a:ext cx="4368" cy="3120"/>
            </a:xfrm>
            <a:prstGeom prst="line">
              <a:avLst/>
            </a:prstGeom>
            <a:ln w="28575" cap="flat" cmpd="sng">
              <a:solidFill>
                <a:srgbClr val="FC360E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99335" name="直接连接符 450567"/>
            <p:cNvSpPr/>
            <p:nvPr/>
          </p:nvSpPr>
          <p:spPr>
            <a:xfrm>
              <a:off x="768" y="1152"/>
              <a:ext cx="4176" cy="2928"/>
            </a:xfrm>
            <a:prstGeom prst="line">
              <a:avLst/>
            </a:prstGeom>
            <a:ln w="28575" cap="flat" cmpd="sng">
              <a:solidFill>
                <a:srgbClr val="FC360E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9" name="文本框 8"/>
          <p:cNvSpPr txBox="1"/>
          <p:nvPr/>
        </p:nvSpPr>
        <p:spPr>
          <a:xfrm>
            <a:off x="7063665" y="3965861"/>
            <a:ext cx="213592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mtClean="0"/>
              <a:t>不能直接利用</a:t>
            </a:r>
            <a:r>
              <a:rPr lang="zh-CN" altLang="en-US" smtClean="0">
                <a:sym typeface="Symbol" panose="05050102010706020507" pitchFamily="18" charset="2"/>
              </a:rPr>
              <a:t></a:t>
            </a:r>
            <a:r>
              <a:rPr lang="en-US" altLang="zh-CN" smtClean="0">
                <a:sym typeface="Symbol" panose="05050102010706020507" pitchFamily="18" charset="2"/>
              </a:rPr>
              <a:t>+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0170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标题 451585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algn="ctr"/>
            <a:r>
              <a:rPr lang="zh-CN" altLang="en-US" sz="360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斜形证明错误解析</a:t>
            </a:r>
            <a:endParaRPr lang="zh-CN" altLang="en-US" sz="3600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0354" name="文本占位符 451586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685800"/>
          </a:xfrm>
        </p:spPr>
        <p:txBody>
          <a:bodyPr anchor="t"/>
          <a:lstStyle/>
          <a:p>
            <a:pPr algn="just"/>
            <a:r>
              <a:rPr lang="en-US" altLang="zh-CN" b="1" dirty="0">
                <a:latin typeface="楷体_GB2312" pitchFamily="49" charset="-122"/>
              </a:rPr>
              <a:t>Th16: 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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xB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(x)├┤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x(A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B(x)) x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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b="1" dirty="0">
                <a:latin typeface="楷体_GB2312" pitchFamily="49" charset="-122"/>
              </a:rPr>
              <a:t> </a:t>
            </a:r>
          </a:p>
        </p:txBody>
      </p:sp>
      <p:sp>
        <p:nvSpPr>
          <p:cNvPr id="100355" name="矩形 451587"/>
          <p:cNvSpPr/>
          <p:nvPr/>
        </p:nvSpPr>
        <p:spPr>
          <a:xfrm>
            <a:off x="0" y="1398588"/>
            <a:ext cx="471488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200" b="1" dirty="0">
                <a:latin typeface="宋体" panose="02010600030101010101" pitchFamily="2" charset="-122"/>
              </a:rPr>
              <a:t>├</a:t>
            </a:r>
            <a:endParaRPr lang="zh-CN" altLang="en-US" sz="3200" b="1" dirty="0">
              <a:latin typeface="宋体" panose="02010600030101010101" pitchFamily="2" charset="-122"/>
              <a:ea typeface="Times New Roman" panose="02020603050405020304" pitchFamily="18" charset="0"/>
            </a:endParaRPr>
          </a:p>
        </p:txBody>
      </p:sp>
      <p:sp>
        <p:nvSpPr>
          <p:cNvPr id="100356" name="矩形 451588"/>
          <p:cNvSpPr/>
          <p:nvPr/>
        </p:nvSpPr>
        <p:spPr>
          <a:xfrm>
            <a:off x="762000" y="1676400"/>
            <a:ext cx="7543800" cy="4344988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marL="457200" indent="-457200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</a:rPr>
              <a:t>A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</a:t>
            </a:r>
            <a:r>
              <a:rPr lang="en-US" altLang="zh-CN" sz="3200" b="1" dirty="0" err="1">
                <a:latin typeface="宋体" panose="02010600030101010101" pitchFamily="2" charset="-122"/>
              </a:rPr>
              <a:t>xB</a:t>
            </a:r>
            <a:r>
              <a:rPr lang="en-US" altLang="zh-CN" sz="3200" b="1" dirty="0">
                <a:latin typeface="宋体" panose="02010600030101010101" pitchFamily="2" charset="-122"/>
              </a:rPr>
              <a:t>(x)  (</a:t>
            </a:r>
            <a:r>
              <a:rPr lang="zh-CN" altLang="en-US" sz="3200" b="1" dirty="0">
                <a:latin typeface="宋体" panose="02010600030101010101" pitchFamily="2" charset="-122"/>
              </a:rPr>
              <a:t>已知)</a:t>
            </a:r>
          </a:p>
          <a:p>
            <a:pPr marL="457200" indent="-457200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</a:rPr>
              <a:t>      A       (H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en-US" altLang="zh-CN" sz="3200" b="1" dirty="0">
              <a:latin typeface="宋体" panose="02010600030101010101" pitchFamily="2" charset="-122"/>
            </a:endParaRPr>
          </a:p>
          <a:p>
            <a:pPr marL="457200" indent="-457200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      </a:t>
            </a:r>
            <a:r>
              <a:rPr lang="en-US" altLang="zh-CN" sz="3200" b="1" dirty="0" err="1">
                <a:latin typeface="宋体" panose="02010600030101010101" pitchFamily="2" charset="-122"/>
              </a:rPr>
              <a:t>xB</a:t>
            </a:r>
            <a:r>
              <a:rPr lang="en-US" altLang="zh-CN" sz="3200" b="1" dirty="0">
                <a:latin typeface="宋体" panose="02010600030101010101" pitchFamily="2" charset="-122"/>
              </a:rPr>
              <a:t>(x)  (1,2,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-)</a:t>
            </a:r>
            <a:endParaRPr lang="en-US" altLang="zh-CN" sz="3200" b="1" dirty="0">
              <a:latin typeface="宋体" panose="02010600030101010101" pitchFamily="2" charset="-122"/>
            </a:endParaRPr>
          </a:p>
          <a:p>
            <a:pPr marL="457200" indent="-457200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</a:rPr>
              <a:t>          B(a) (H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) </a:t>
            </a:r>
            <a:r>
              <a:rPr lang="zh-CN" altLang="en-US" sz="3200" b="1" dirty="0">
                <a:latin typeface="宋体" panose="02010600030101010101" pitchFamily="2" charset="-122"/>
              </a:rPr>
              <a:t>取</a:t>
            </a:r>
            <a:r>
              <a:rPr lang="en-US" altLang="zh-CN" sz="3200" b="1" dirty="0">
                <a:latin typeface="宋体" panose="02010600030101010101" pitchFamily="2" charset="-122"/>
              </a:rPr>
              <a:t>a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1,2</a:t>
            </a:r>
            <a:endParaRPr lang="en-US" altLang="zh-CN" sz="3200" b="1" dirty="0">
              <a:latin typeface="宋体" panose="02010600030101010101" pitchFamily="2" charset="-122"/>
            </a:endParaRPr>
          </a:p>
          <a:p>
            <a:pPr marL="457200" indent="-457200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</a:rPr>
              <a:t> 	        B(a)  (4,</a:t>
            </a:r>
            <a:r>
              <a:rPr lang="en-US" altLang="zh-CN" sz="3200" b="1" dirty="0">
                <a:latin typeface="Symbol" panose="05050102010706020507" pitchFamily="18" charset="2"/>
                <a:sym typeface="Symbol" panose="05050102010706020507" pitchFamily="18" charset="2"/>
              </a:rPr>
              <a:t>Î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pPr marL="457200" indent="-457200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      </a:t>
            </a:r>
            <a:r>
              <a:rPr lang="en-US" altLang="zh-CN" sz="3200" b="1" dirty="0">
                <a:latin typeface="宋体" panose="02010600030101010101" pitchFamily="2" charset="-122"/>
              </a:rPr>
              <a:t>B(a) (4,5, 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3200" b="1" dirty="0">
                <a:latin typeface="宋体" panose="02010600030101010101" pitchFamily="2" charset="-122"/>
              </a:rPr>
              <a:t>-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3200" b="1" dirty="0">
                <a:latin typeface="宋体" panose="02010600030101010101" pitchFamily="2" charset="-122"/>
              </a:rPr>
              <a:t> </a:t>
            </a:r>
          </a:p>
          <a:p>
            <a:pPr marL="457200" indent="-457200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</a:rPr>
              <a:t>A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200" b="1" dirty="0">
                <a:latin typeface="宋体" panose="02010600030101010101" pitchFamily="2" charset="-122"/>
              </a:rPr>
              <a:t>B(a)      (2,6 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+)</a:t>
            </a:r>
          </a:p>
          <a:p>
            <a:pPr marL="457200" indent="-457200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3200" b="1" dirty="0">
                <a:latin typeface="宋体" panose="02010600030101010101" pitchFamily="2" charset="-122"/>
              </a:rPr>
              <a:t>x(A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200" b="1" dirty="0">
                <a:latin typeface="宋体" panose="02010600030101010101" pitchFamily="2" charset="-122"/>
              </a:rPr>
              <a:t>B(x))   (7,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+)</a:t>
            </a:r>
            <a:r>
              <a:rPr lang="en-US" altLang="zh-CN" sz="3200" b="1" dirty="0">
                <a:latin typeface="宋体" panose="02010600030101010101" pitchFamily="2" charset="-122"/>
              </a:rPr>
              <a:t> </a:t>
            </a:r>
            <a:endParaRPr lang="en-US" altLang="zh-CN" sz="3200" b="1" dirty="0">
              <a:latin typeface="宋体" panose="02010600030101010101" pitchFamily="2" charset="-122"/>
              <a:ea typeface="Times New Roman" panose="02020603050405020304" pitchFamily="18" charset="0"/>
            </a:endParaRPr>
          </a:p>
        </p:txBody>
      </p:sp>
      <p:grpSp>
        <p:nvGrpSpPr>
          <p:cNvPr id="451590" name="组合 451589"/>
          <p:cNvGrpSpPr/>
          <p:nvPr/>
        </p:nvGrpSpPr>
        <p:grpSpPr>
          <a:xfrm>
            <a:off x="5029200" y="3810000"/>
            <a:ext cx="2971800" cy="533400"/>
            <a:chOff x="576" y="1008"/>
            <a:chExt cx="4368" cy="3120"/>
          </a:xfrm>
        </p:grpSpPr>
        <p:sp>
          <p:nvSpPr>
            <p:cNvPr id="100358" name="直接连接符 451590"/>
            <p:cNvSpPr/>
            <p:nvPr/>
          </p:nvSpPr>
          <p:spPr>
            <a:xfrm flipV="1">
              <a:off x="576" y="1008"/>
              <a:ext cx="4368" cy="3120"/>
            </a:xfrm>
            <a:prstGeom prst="line">
              <a:avLst/>
            </a:prstGeom>
            <a:ln w="28575" cap="flat" cmpd="sng">
              <a:solidFill>
                <a:srgbClr val="FC360E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00359" name="直接连接符 451591"/>
            <p:cNvSpPr/>
            <p:nvPr/>
          </p:nvSpPr>
          <p:spPr>
            <a:xfrm>
              <a:off x="768" y="1152"/>
              <a:ext cx="4176" cy="2928"/>
            </a:xfrm>
            <a:prstGeom prst="line">
              <a:avLst/>
            </a:prstGeom>
            <a:ln w="28575" cap="flat" cmpd="sng">
              <a:solidFill>
                <a:srgbClr val="FC360E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9" name="文本框 8"/>
          <p:cNvSpPr txBox="1"/>
          <p:nvPr/>
        </p:nvSpPr>
        <p:spPr>
          <a:xfrm>
            <a:off x="6169874" y="4183352"/>
            <a:ext cx="251343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mtClean="0"/>
              <a:t>假设的典型错误用法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19205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1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1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5986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38200" y="1424354"/>
                <a:ext cx="7772400" cy="4463562"/>
              </a:xfrm>
            </p:spPr>
            <p:txBody>
              <a:bodyPr/>
              <a:lstStyle/>
              <a:p>
                <a:pPr eaLnBrk="1" hangingPunct="1">
                  <a:lnSpc>
                    <a:spcPct val="120000"/>
                  </a:lnSpc>
                  <a:buNone/>
                </a:pPr>
                <a:r>
                  <a:rPr lang="zh-CN" altLang="en-US" dirty="0" smtClean="0"/>
                  <a:t>例题：</a:t>
                </a:r>
                <a:r>
                  <a:rPr lang="en-US" altLang="zh-CN" dirty="0">
                    <a:solidFill>
                      <a:srgbClr val="0033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solidFill>
                      <a:srgbClr val="CC7900"/>
                    </a:solidFill>
                    <a:latin typeface="Times New Roman" panose="02020603050405020304" pitchFamily="18" charset="0"/>
                  </a:rPr>
                  <a:t>X</a:t>
                </a:r>
                <a:r>
                  <a:rPr lang="en-US" altLang="zh-CN" dirty="0" smtClean="0">
                    <a:solidFill>
                      <a:srgbClr val="CC7900"/>
                    </a:solidFill>
                    <a:latin typeface="Times New Roman" panose="02020603050405020304" pitchFamily="18" charset="0"/>
                  </a:rPr>
                  <a:t>={x</a:t>
                </a:r>
                <a:r>
                  <a:rPr lang="en-US" altLang="zh-CN" baseline="-25000" dirty="0" smtClean="0">
                    <a:solidFill>
                      <a:srgbClr val="CC7900"/>
                    </a:solidFill>
                    <a:latin typeface="Times New Roman" panose="02020603050405020304" pitchFamily="18" charset="0"/>
                  </a:rPr>
                  <a:t>1</a:t>
                </a:r>
                <a:r>
                  <a:rPr lang="en-US" altLang="zh-CN" dirty="0" smtClean="0">
                    <a:solidFill>
                      <a:srgbClr val="CC7900"/>
                    </a:solidFill>
                    <a:latin typeface="Times New Roman" panose="02020603050405020304" pitchFamily="18" charset="0"/>
                  </a:rPr>
                  <a:t>,x</a:t>
                </a:r>
                <a:r>
                  <a:rPr lang="en-US" altLang="zh-CN" baseline="-25000" dirty="0" smtClean="0">
                    <a:solidFill>
                      <a:srgbClr val="CC7900"/>
                    </a:solidFill>
                    <a:latin typeface="Times New Roman" panose="02020603050405020304" pitchFamily="18" charset="0"/>
                  </a:rPr>
                  <a:t>2</a:t>
                </a:r>
                <a:r>
                  <a:rPr lang="en-US" altLang="zh-CN" dirty="0" smtClean="0">
                    <a:solidFill>
                      <a:srgbClr val="CC7900"/>
                    </a:solidFill>
                    <a:latin typeface="Times New Roman" panose="02020603050405020304" pitchFamily="18" charset="0"/>
                  </a:rPr>
                  <a:t>,x</a:t>
                </a:r>
                <a:r>
                  <a:rPr lang="en-US" altLang="zh-CN" baseline="-25000" dirty="0" smtClean="0">
                    <a:solidFill>
                      <a:srgbClr val="CC7900"/>
                    </a:solidFill>
                    <a:latin typeface="Times New Roman" panose="02020603050405020304" pitchFamily="18" charset="0"/>
                  </a:rPr>
                  <a:t>3</a:t>
                </a:r>
                <a:r>
                  <a:rPr lang="en-US" altLang="zh-CN" dirty="0" smtClean="0">
                    <a:solidFill>
                      <a:srgbClr val="CC7900"/>
                    </a:solidFill>
                    <a:latin typeface="Times New Roman" panose="02020603050405020304" pitchFamily="18" charset="0"/>
                  </a:rPr>
                  <a:t>,x</a:t>
                </a:r>
                <a:r>
                  <a:rPr lang="en-US" altLang="zh-CN" baseline="-25000" dirty="0" smtClean="0">
                    <a:solidFill>
                      <a:srgbClr val="CC7900"/>
                    </a:solidFill>
                    <a:latin typeface="Times New Roman" panose="02020603050405020304" pitchFamily="18" charset="0"/>
                  </a:rPr>
                  <a:t>4</a:t>
                </a:r>
                <a:r>
                  <a:rPr lang="en-US" altLang="zh-CN" dirty="0" smtClean="0">
                    <a:solidFill>
                      <a:srgbClr val="CC7900"/>
                    </a:solidFill>
                    <a:latin typeface="Times New Roman" panose="02020603050405020304" pitchFamily="18" charset="0"/>
                  </a:rPr>
                  <a:t>},   </a:t>
                </a:r>
                <a:r>
                  <a:rPr lang="en-US" altLang="zh-CN" dirty="0">
                    <a:solidFill>
                      <a:srgbClr val="003300"/>
                    </a:solidFill>
                    <a:latin typeface="Times New Roman" panose="02020603050405020304" pitchFamily="18" charset="0"/>
                  </a:rPr>
                  <a:t>Y={</a:t>
                </a:r>
                <a:r>
                  <a:rPr lang="en-US" altLang="zh-CN" dirty="0" smtClean="0">
                    <a:solidFill>
                      <a:srgbClr val="003300"/>
                    </a:solidFill>
                    <a:latin typeface="Times New Roman" panose="02020603050405020304" pitchFamily="18" charset="0"/>
                  </a:rPr>
                  <a:t>y</a:t>
                </a:r>
                <a:r>
                  <a:rPr lang="en-US" altLang="zh-CN" baseline="-25000" dirty="0" smtClean="0">
                    <a:solidFill>
                      <a:srgbClr val="003300"/>
                    </a:solidFill>
                    <a:latin typeface="Times New Roman" panose="02020603050405020304" pitchFamily="18" charset="0"/>
                  </a:rPr>
                  <a:t>1</a:t>
                </a:r>
                <a:r>
                  <a:rPr lang="en-US" altLang="zh-CN" dirty="0" smtClean="0">
                    <a:solidFill>
                      <a:srgbClr val="003300"/>
                    </a:solidFill>
                    <a:latin typeface="Times New Roman" panose="02020603050405020304" pitchFamily="18" charset="0"/>
                  </a:rPr>
                  <a:t>,y</a:t>
                </a:r>
                <a:r>
                  <a:rPr lang="en-US" altLang="zh-CN" baseline="-25000" dirty="0" smtClean="0">
                    <a:solidFill>
                      <a:srgbClr val="003300"/>
                    </a:solidFill>
                    <a:latin typeface="Times New Roman" panose="02020603050405020304" pitchFamily="18" charset="0"/>
                  </a:rPr>
                  <a:t>2</a:t>
                </a:r>
                <a:r>
                  <a:rPr lang="en-US" altLang="zh-CN" dirty="0" smtClean="0">
                    <a:solidFill>
                      <a:srgbClr val="003300"/>
                    </a:solidFill>
                    <a:latin typeface="Times New Roman" panose="02020603050405020304" pitchFamily="18" charset="0"/>
                  </a:rPr>
                  <a:t>,y</a:t>
                </a:r>
                <a:r>
                  <a:rPr lang="en-US" altLang="zh-CN" baseline="-25000" dirty="0" smtClean="0">
                    <a:solidFill>
                      <a:srgbClr val="003300"/>
                    </a:solidFill>
                    <a:latin typeface="Times New Roman" panose="02020603050405020304" pitchFamily="18" charset="0"/>
                  </a:rPr>
                  <a:t>3</a:t>
                </a:r>
                <a:r>
                  <a:rPr lang="en-US" altLang="zh-CN" dirty="0" smtClean="0">
                    <a:solidFill>
                      <a:srgbClr val="003300"/>
                    </a:solidFill>
                    <a:latin typeface="Times New Roman" panose="02020603050405020304" pitchFamily="18" charset="0"/>
                  </a:rPr>
                  <a:t>}, </a:t>
                </a:r>
              </a:p>
              <a:p>
                <a:pPr eaLnBrk="1" hangingPunct="1">
                  <a:lnSpc>
                    <a:spcPct val="120000"/>
                  </a:lnSpc>
                  <a:buNone/>
                </a:pPr>
                <a:r>
                  <a:rPr lang="en-US" altLang="zh-CN" dirty="0" smtClean="0">
                    <a:solidFill>
                      <a:srgbClr val="003300"/>
                    </a:solidFill>
                    <a:latin typeface="Times New Roman" panose="02020603050405020304" pitchFamily="18" charset="0"/>
                  </a:rPr>
                  <a:t>R={&lt;</a:t>
                </a:r>
                <a:r>
                  <a:rPr lang="en-US" altLang="zh-CN" dirty="0">
                    <a:solidFill>
                      <a:srgbClr val="003300"/>
                    </a:solidFill>
                    <a:latin typeface="Times New Roman" panose="02020603050405020304" pitchFamily="18" charset="0"/>
                  </a:rPr>
                  <a:t>x</a:t>
                </a:r>
                <a:r>
                  <a:rPr lang="en-US" altLang="zh-CN" baseline="-25000" dirty="0">
                    <a:solidFill>
                      <a:srgbClr val="003300"/>
                    </a:solidFill>
                    <a:latin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solidFill>
                      <a:srgbClr val="003300"/>
                    </a:solidFill>
                    <a:latin typeface="Times New Roman" panose="02020603050405020304" pitchFamily="18" charset="0"/>
                  </a:rPr>
                  <a:t>,y</a:t>
                </a:r>
                <a:r>
                  <a:rPr lang="en-US" altLang="zh-CN" baseline="-25000" dirty="0">
                    <a:solidFill>
                      <a:srgbClr val="003300"/>
                    </a:solidFill>
                    <a:latin typeface="Times New Roman" panose="02020603050405020304" pitchFamily="18" charset="0"/>
                  </a:rPr>
                  <a:t>1 </a:t>
                </a:r>
                <a:r>
                  <a:rPr lang="en-US" altLang="zh-CN" dirty="0" smtClean="0">
                    <a:solidFill>
                      <a:srgbClr val="003300"/>
                    </a:solidFill>
                    <a:latin typeface="Times New Roman" panose="02020603050405020304" pitchFamily="18" charset="0"/>
                  </a:rPr>
                  <a:t>&gt;</a:t>
                </a:r>
                <a:r>
                  <a:rPr lang="en-US" altLang="zh-CN" dirty="0">
                    <a:solidFill>
                      <a:srgbClr val="003300"/>
                    </a:solidFill>
                    <a:latin typeface="Times New Roman" panose="02020603050405020304" pitchFamily="18" charset="0"/>
                  </a:rPr>
                  <a:t>,</a:t>
                </a:r>
                <a:r>
                  <a:rPr lang="en-US" altLang="zh-CN" dirty="0">
                    <a:solidFill>
                      <a:srgbClr val="0033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3300"/>
                    </a:solidFill>
                    <a:latin typeface="Times New Roman" panose="02020603050405020304" pitchFamily="18" charset="0"/>
                  </a:rPr>
                  <a:t>&lt;x</a:t>
                </a:r>
                <a:r>
                  <a:rPr lang="en-US" altLang="zh-CN" baseline="-25000" dirty="0">
                    <a:solidFill>
                      <a:srgbClr val="003300"/>
                    </a:solidFill>
                    <a:latin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solidFill>
                      <a:srgbClr val="003300"/>
                    </a:solidFill>
                    <a:latin typeface="Times New Roman" panose="02020603050405020304" pitchFamily="18" charset="0"/>
                  </a:rPr>
                  <a:t>,y</a:t>
                </a:r>
                <a:r>
                  <a:rPr lang="en-US" altLang="zh-CN" baseline="-25000" dirty="0">
                    <a:solidFill>
                      <a:srgbClr val="003300"/>
                    </a:solidFill>
                    <a:latin typeface="Times New Roman" panose="02020603050405020304" pitchFamily="18" charset="0"/>
                  </a:rPr>
                  <a:t>3 </a:t>
                </a:r>
                <a:r>
                  <a:rPr lang="en-US" altLang="zh-CN" dirty="0">
                    <a:solidFill>
                      <a:srgbClr val="003300"/>
                    </a:solidFill>
                    <a:latin typeface="Times New Roman" panose="02020603050405020304" pitchFamily="18" charset="0"/>
                  </a:rPr>
                  <a:t>&gt;</a:t>
                </a:r>
                <a:r>
                  <a:rPr lang="en-US" altLang="zh-CN" dirty="0" smtClean="0">
                    <a:solidFill>
                      <a:srgbClr val="003300"/>
                    </a:solidFill>
                    <a:latin typeface="Times New Roman" panose="02020603050405020304" pitchFamily="18" charset="0"/>
                  </a:rPr>
                  <a:t>,&lt;</a:t>
                </a:r>
                <a:r>
                  <a:rPr lang="en-US" altLang="zh-CN" dirty="0">
                    <a:solidFill>
                      <a:srgbClr val="003300"/>
                    </a:solidFill>
                    <a:latin typeface="Times New Roman" panose="02020603050405020304" pitchFamily="18" charset="0"/>
                  </a:rPr>
                  <a:t>x</a:t>
                </a:r>
                <a:r>
                  <a:rPr lang="en-US" altLang="zh-CN" baseline="-25000" dirty="0">
                    <a:solidFill>
                      <a:srgbClr val="003300"/>
                    </a:solidFill>
                    <a:latin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solidFill>
                      <a:srgbClr val="003300"/>
                    </a:solidFill>
                    <a:latin typeface="Times New Roman" panose="02020603050405020304" pitchFamily="18" charset="0"/>
                  </a:rPr>
                  <a:t>,y</a:t>
                </a:r>
                <a:r>
                  <a:rPr lang="en-US" altLang="zh-CN" baseline="-25000" dirty="0">
                    <a:solidFill>
                      <a:srgbClr val="003300"/>
                    </a:solidFill>
                    <a:latin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solidFill>
                      <a:srgbClr val="003300"/>
                    </a:solidFill>
                    <a:latin typeface="Times New Roman" panose="02020603050405020304" pitchFamily="18" charset="0"/>
                  </a:rPr>
                  <a:t>&gt;, &lt;</a:t>
                </a:r>
                <a:r>
                  <a:rPr lang="en-US" altLang="zh-CN" dirty="0" smtClean="0">
                    <a:solidFill>
                      <a:srgbClr val="003300"/>
                    </a:solidFill>
                    <a:latin typeface="Times New Roman" panose="02020603050405020304" pitchFamily="18" charset="0"/>
                  </a:rPr>
                  <a:t>x</a:t>
                </a:r>
                <a:r>
                  <a:rPr lang="en-US" altLang="zh-CN" baseline="-25000" dirty="0" smtClean="0">
                    <a:solidFill>
                      <a:srgbClr val="003300"/>
                    </a:solidFill>
                    <a:latin typeface="Times New Roman" panose="02020603050405020304" pitchFamily="18" charset="0"/>
                  </a:rPr>
                  <a:t>2</a:t>
                </a:r>
                <a:r>
                  <a:rPr lang="en-US" altLang="zh-CN" dirty="0" smtClean="0">
                    <a:solidFill>
                      <a:srgbClr val="003300"/>
                    </a:solidFill>
                    <a:latin typeface="Times New Roman" panose="02020603050405020304" pitchFamily="18" charset="0"/>
                  </a:rPr>
                  <a:t>,y</a:t>
                </a:r>
                <a:r>
                  <a:rPr lang="en-US" altLang="zh-CN" baseline="-25000" dirty="0" smtClean="0">
                    <a:solidFill>
                      <a:srgbClr val="003300"/>
                    </a:solidFill>
                    <a:latin typeface="Times New Roman" panose="02020603050405020304" pitchFamily="18" charset="0"/>
                  </a:rPr>
                  <a:t>2</a:t>
                </a:r>
                <a:r>
                  <a:rPr lang="en-US" altLang="zh-CN" dirty="0" smtClean="0">
                    <a:solidFill>
                      <a:srgbClr val="003300"/>
                    </a:solidFill>
                    <a:latin typeface="Times New Roman" panose="02020603050405020304" pitchFamily="18" charset="0"/>
                  </a:rPr>
                  <a:t>&gt;, </a:t>
                </a:r>
                <a:r>
                  <a:rPr lang="en-US" altLang="zh-CN" dirty="0">
                    <a:solidFill>
                      <a:srgbClr val="003300"/>
                    </a:solidFill>
                    <a:latin typeface="Times New Roman" panose="02020603050405020304" pitchFamily="18" charset="0"/>
                  </a:rPr>
                  <a:t>&lt;</a:t>
                </a:r>
                <a:r>
                  <a:rPr lang="en-US" altLang="zh-CN" dirty="0" smtClean="0">
                    <a:solidFill>
                      <a:srgbClr val="003300"/>
                    </a:solidFill>
                    <a:latin typeface="Times New Roman" panose="02020603050405020304" pitchFamily="18" charset="0"/>
                  </a:rPr>
                  <a:t>x</a:t>
                </a:r>
                <a:r>
                  <a:rPr lang="en-US" altLang="zh-CN" baseline="-25000" dirty="0" smtClean="0">
                    <a:solidFill>
                      <a:srgbClr val="003300"/>
                    </a:solidFill>
                    <a:latin typeface="Times New Roman" panose="02020603050405020304" pitchFamily="18" charset="0"/>
                  </a:rPr>
                  <a:t>2</a:t>
                </a:r>
                <a:r>
                  <a:rPr lang="en-US" altLang="zh-CN" dirty="0" smtClean="0">
                    <a:solidFill>
                      <a:srgbClr val="003300"/>
                    </a:solidFill>
                    <a:latin typeface="Times New Roman" panose="02020603050405020304" pitchFamily="18" charset="0"/>
                  </a:rPr>
                  <a:t>,y</a:t>
                </a:r>
                <a:r>
                  <a:rPr lang="en-US" altLang="zh-CN" baseline="-25000" dirty="0" smtClean="0">
                    <a:solidFill>
                      <a:srgbClr val="003300"/>
                    </a:solidFill>
                    <a:latin typeface="Times New Roman" panose="02020603050405020304" pitchFamily="18" charset="0"/>
                  </a:rPr>
                  <a:t>3</a:t>
                </a:r>
                <a:r>
                  <a:rPr lang="en-US" altLang="zh-CN" dirty="0" smtClean="0">
                    <a:solidFill>
                      <a:srgbClr val="003300"/>
                    </a:solidFill>
                    <a:latin typeface="Times New Roman" panose="02020603050405020304" pitchFamily="18" charset="0"/>
                  </a:rPr>
                  <a:t>&gt;,&lt;x</a:t>
                </a:r>
                <a:r>
                  <a:rPr lang="en-US" altLang="zh-CN" baseline="-25000" dirty="0" smtClean="0">
                    <a:solidFill>
                      <a:srgbClr val="003300"/>
                    </a:solidFill>
                    <a:latin typeface="Times New Roman" panose="02020603050405020304" pitchFamily="18" charset="0"/>
                  </a:rPr>
                  <a:t>3</a:t>
                </a:r>
                <a:r>
                  <a:rPr lang="en-US" altLang="zh-CN" dirty="0" smtClean="0">
                    <a:solidFill>
                      <a:srgbClr val="003300"/>
                    </a:solidFill>
                    <a:latin typeface="Times New Roman" panose="02020603050405020304" pitchFamily="18" charset="0"/>
                  </a:rPr>
                  <a:t>,y</a:t>
                </a:r>
                <a:r>
                  <a:rPr lang="en-US" altLang="zh-CN" baseline="-25000" dirty="0" smtClean="0">
                    <a:solidFill>
                      <a:srgbClr val="003300"/>
                    </a:solidFill>
                    <a:latin typeface="Times New Roman" panose="02020603050405020304" pitchFamily="18" charset="0"/>
                  </a:rPr>
                  <a:t>1</a:t>
                </a:r>
                <a:r>
                  <a:rPr lang="en-US" altLang="zh-CN" dirty="0" smtClean="0">
                    <a:solidFill>
                      <a:srgbClr val="003300"/>
                    </a:solidFill>
                    <a:latin typeface="Times New Roman" panose="02020603050405020304" pitchFamily="18" charset="0"/>
                  </a:rPr>
                  <a:t>&gt;, </a:t>
                </a:r>
                <a:r>
                  <a:rPr lang="en-US" altLang="zh-CN" dirty="0">
                    <a:solidFill>
                      <a:srgbClr val="003300"/>
                    </a:solidFill>
                    <a:latin typeface="Times New Roman" panose="02020603050405020304" pitchFamily="18" charset="0"/>
                  </a:rPr>
                  <a:t>&lt;</a:t>
                </a:r>
                <a:r>
                  <a:rPr lang="en-US" altLang="zh-CN" dirty="0" smtClean="0">
                    <a:solidFill>
                      <a:srgbClr val="003300"/>
                    </a:solidFill>
                    <a:latin typeface="Times New Roman" panose="02020603050405020304" pitchFamily="18" charset="0"/>
                  </a:rPr>
                  <a:t>x</a:t>
                </a:r>
                <a:r>
                  <a:rPr lang="en-US" altLang="zh-CN" baseline="-25000" dirty="0" smtClean="0">
                    <a:solidFill>
                      <a:srgbClr val="003300"/>
                    </a:solidFill>
                    <a:latin typeface="Times New Roman" panose="02020603050405020304" pitchFamily="18" charset="0"/>
                  </a:rPr>
                  <a:t>3</a:t>
                </a:r>
                <a:r>
                  <a:rPr lang="en-US" altLang="zh-CN" dirty="0" smtClean="0">
                    <a:solidFill>
                      <a:srgbClr val="003300"/>
                    </a:solidFill>
                    <a:latin typeface="Times New Roman" panose="02020603050405020304" pitchFamily="18" charset="0"/>
                  </a:rPr>
                  <a:t>,y</a:t>
                </a:r>
                <a:r>
                  <a:rPr lang="en-US" altLang="zh-CN" baseline="-25000" dirty="0" smtClean="0">
                    <a:solidFill>
                      <a:srgbClr val="003300"/>
                    </a:solidFill>
                    <a:latin typeface="Times New Roman" panose="02020603050405020304" pitchFamily="18" charset="0"/>
                  </a:rPr>
                  <a:t>3</a:t>
                </a:r>
                <a:r>
                  <a:rPr lang="en-US" altLang="zh-CN" dirty="0" smtClean="0">
                    <a:solidFill>
                      <a:srgbClr val="003300"/>
                    </a:solidFill>
                    <a:latin typeface="Times New Roman" panose="02020603050405020304" pitchFamily="18" charset="0"/>
                  </a:rPr>
                  <a:t>&gt;, </a:t>
                </a:r>
                <a:r>
                  <a:rPr lang="en-US" altLang="zh-CN" dirty="0">
                    <a:solidFill>
                      <a:srgbClr val="003300"/>
                    </a:solidFill>
                    <a:latin typeface="Times New Roman" panose="02020603050405020304" pitchFamily="18" charset="0"/>
                  </a:rPr>
                  <a:t>&lt;</a:t>
                </a:r>
                <a:r>
                  <a:rPr lang="en-US" altLang="zh-CN" dirty="0" smtClean="0">
                    <a:solidFill>
                      <a:srgbClr val="003300"/>
                    </a:solidFill>
                    <a:latin typeface="Times New Roman" panose="02020603050405020304" pitchFamily="18" charset="0"/>
                  </a:rPr>
                  <a:t>x</a:t>
                </a:r>
                <a:r>
                  <a:rPr lang="en-US" altLang="zh-CN" baseline="-25000" dirty="0" smtClean="0">
                    <a:solidFill>
                      <a:srgbClr val="003300"/>
                    </a:solidFill>
                    <a:latin typeface="Times New Roman" panose="02020603050405020304" pitchFamily="18" charset="0"/>
                  </a:rPr>
                  <a:t>4</a:t>
                </a:r>
                <a:r>
                  <a:rPr lang="en-US" altLang="zh-CN" dirty="0" smtClean="0">
                    <a:solidFill>
                      <a:srgbClr val="003300"/>
                    </a:solidFill>
                    <a:latin typeface="Times New Roman" panose="02020603050405020304" pitchFamily="18" charset="0"/>
                  </a:rPr>
                  <a:t>,y</a:t>
                </a:r>
                <a:r>
                  <a:rPr lang="en-US" altLang="zh-CN" baseline="-25000" dirty="0" smtClean="0">
                    <a:solidFill>
                      <a:srgbClr val="003300"/>
                    </a:solidFill>
                    <a:latin typeface="Times New Roman" panose="02020603050405020304" pitchFamily="18" charset="0"/>
                  </a:rPr>
                  <a:t>2</a:t>
                </a:r>
                <a:r>
                  <a:rPr lang="en-US" altLang="zh-CN" dirty="0" smtClean="0">
                    <a:solidFill>
                      <a:srgbClr val="003300"/>
                    </a:solidFill>
                    <a:latin typeface="Times New Roman" panose="02020603050405020304" pitchFamily="18" charset="0"/>
                  </a:rPr>
                  <a:t>&gt;}</a:t>
                </a:r>
              </a:p>
              <a:p>
                <a:pPr eaLnBrk="1" hangingPunct="1">
                  <a:buNone/>
                </a:pPr>
                <a:r>
                  <a:rPr lang="en-US" altLang="zh-CN" dirty="0">
                    <a:solidFill>
                      <a:srgbClr val="0033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altLang="zh-CN" dirty="0" smtClean="0">
                    <a:solidFill>
                      <a:srgbClr val="003300"/>
                    </a:solidFill>
                    <a:latin typeface="Times New Roman" panose="02020603050405020304" pitchFamily="18" charset="0"/>
                  </a:rPr>
                  <a:t>                                      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4000" i="1" smtClean="0">
                            <a:solidFill>
                              <a:srgbClr val="0033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4000" i="1" smtClean="0">
                                <a:solidFill>
                                  <a:srgbClr val="003300"/>
                                </a:solidFill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4000" b="1" i="1" smtClean="0">
                                  <a:solidFill>
                                    <a:srgbClr val="0033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4000" b="1" i="1" smtClean="0">
                                  <a:solidFill>
                                    <a:srgbClr val="0033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4000" b="1" i="1" smtClean="0">
                                  <a:solidFill>
                                    <a:srgbClr val="0033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4000" b="1" i="1" smtClean="0">
                                  <a:solidFill>
                                    <a:srgbClr val="0033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4000" b="1" i="1" smtClean="0">
                                  <a:solidFill>
                                    <a:srgbClr val="0033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4000" b="1" i="1" smtClean="0">
                                  <a:solidFill>
                                    <a:srgbClr val="0033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4000" i="1" smtClean="0">
                                      <a:solidFill>
                                        <a:srgbClr val="003300"/>
                                      </a:solidFill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4000" b="1" i="1" smtClean="0">
                                        <a:solidFill>
                                          <a:srgbClr val="0033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4000" b="1" i="1" smtClean="0">
                                        <a:solidFill>
                                          <a:srgbClr val="0033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4000" i="1" smtClean="0">
                                      <a:solidFill>
                                        <a:srgbClr val="003300"/>
                                      </a:solidFill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4000" b="1" i="1" smtClean="0">
                                        <a:solidFill>
                                          <a:srgbClr val="0033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4000" b="1" i="1" smtClean="0">
                                        <a:solidFill>
                                          <a:srgbClr val="0033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4000" i="1" smtClean="0">
                                      <a:solidFill>
                                        <a:srgbClr val="003300"/>
                                      </a:solidFill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4000" b="1" i="1" smtClean="0">
                                        <a:solidFill>
                                          <a:srgbClr val="0033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4000" b="1" i="1" smtClean="0">
                                        <a:solidFill>
                                          <a:srgbClr val="0033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altLang="zh-CN" sz="4000" dirty="0" smtClean="0"/>
              </a:p>
            </p:txBody>
          </p:sp>
        </mc:Choice>
        <mc:Fallback xmlns="">
          <p:sp>
            <p:nvSpPr>
              <p:cNvPr id="425986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424354"/>
                <a:ext cx="7772400" cy="4463562"/>
              </a:xfrm>
              <a:blipFill rotWithShape="0">
                <a:blip r:embed="rId2"/>
                <a:stretch>
                  <a:fillRect l="-1255" t="-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3159847" y="0"/>
            <a:ext cx="35317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第一部分 集合论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1187624" y="3284984"/>
          <a:ext cx="244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3300"/>
                          </a:solidFill>
                        </a:rPr>
                        <a:t>y</a:t>
                      </a:r>
                      <a:r>
                        <a:rPr lang="en-US" altLang="zh-CN" sz="2400" baseline="-25000" dirty="0" smtClean="0">
                          <a:solidFill>
                            <a:srgbClr val="003300"/>
                          </a:solidFill>
                        </a:rPr>
                        <a:t>1</a:t>
                      </a:r>
                      <a:endParaRPr lang="zh-CN" altLang="en-US" sz="2400" baseline="-25000" dirty="0">
                        <a:solidFill>
                          <a:srgbClr val="0033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3300"/>
                          </a:solidFill>
                        </a:rPr>
                        <a:t>y</a:t>
                      </a:r>
                      <a:r>
                        <a:rPr lang="en-US" altLang="zh-CN" sz="2400" baseline="-25000" dirty="0" smtClean="0">
                          <a:solidFill>
                            <a:srgbClr val="003300"/>
                          </a:solidFill>
                        </a:rPr>
                        <a:t>2</a:t>
                      </a:r>
                      <a:endParaRPr lang="zh-CN" altLang="en-US" sz="2400" baseline="-25000" dirty="0">
                        <a:solidFill>
                          <a:srgbClr val="0033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003300"/>
                          </a:solidFill>
                        </a:rPr>
                        <a:t>y</a:t>
                      </a:r>
                      <a:r>
                        <a:rPr lang="en-US" altLang="zh-CN" sz="2400" baseline="-25000" dirty="0" smtClean="0">
                          <a:solidFill>
                            <a:srgbClr val="003300"/>
                          </a:solidFill>
                        </a:rPr>
                        <a:t>3</a:t>
                      </a:r>
                      <a:endParaRPr lang="zh-CN" altLang="en-US" sz="2400" baseline="-25000" dirty="0">
                        <a:solidFill>
                          <a:srgbClr val="0033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CC7900"/>
                          </a:solidFill>
                        </a:rPr>
                        <a:t>x</a:t>
                      </a:r>
                      <a:r>
                        <a:rPr lang="en-US" altLang="zh-CN" sz="2400" baseline="-25000" dirty="0" smtClean="0">
                          <a:solidFill>
                            <a:srgbClr val="CC7900"/>
                          </a:solidFill>
                        </a:rPr>
                        <a:t>1</a:t>
                      </a:r>
                      <a:endParaRPr lang="zh-CN" altLang="en-US" sz="2400" baseline="-25000" dirty="0">
                        <a:solidFill>
                          <a:srgbClr val="CC79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CC7900"/>
                          </a:solidFill>
                        </a:rPr>
                        <a:t>x</a:t>
                      </a:r>
                      <a:r>
                        <a:rPr lang="en-US" altLang="zh-CN" sz="2400" baseline="-25000" dirty="0" smtClean="0">
                          <a:solidFill>
                            <a:srgbClr val="CC7900"/>
                          </a:solidFill>
                        </a:rPr>
                        <a:t>2</a:t>
                      </a:r>
                      <a:endParaRPr lang="zh-CN" altLang="en-US" sz="2400" baseline="-25000" dirty="0">
                        <a:solidFill>
                          <a:srgbClr val="CC79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CC7900"/>
                          </a:solidFill>
                        </a:rPr>
                        <a:t>x</a:t>
                      </a:r>
                      <a:r>
                        <a:rPr lang="en-US" altLang="zh-CN" sz="2400" baseline="-25000" dirty="0" smtClean="0">
                          <a:solidFill>
                            <a:srgbClr val="CC7900"/>
                          </a:solidFill>
                        </a:rPr>
                        <a:t>3</a:t>
                      </a:r>
                      <a:endParaRPr lang="zh-CN" altLang="en-US" sz="2400" baseline="-25000" dirty="0">
                        <a:solidFill>
                          <a:srgbClr val="CC79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CC7900"/>
                          </a:solidFill>
                        </a:rPr>
                        <a:t>x</a:t>
                      </a:r>
                      <a:r>
                        <a:rPr lang="en-US" altLang="zh-CN" sz="2400" baseline="-25000" dirty="0" smtClean="0">
                          <a:solidFill>
                            <a:srgbClr val="CC7900"/>
                          </a:solidFill>
                        </a:rPr>
                        <a:t>4</a:t>
                      </a:r>
                      <a:endParaRPr lang="zh-CN" altLang="en-US" sz="2400" baseline="-25000" dirty="0">
                        <a:solidFill>
                          <a:srgbClr val="CC79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3159847" y="0"/>
            <a:ext cx="35317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第一部分 集合论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59847" y="0"/>
            <a:ext cx="35317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第一部分 集合论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59847" y="0"/>
            <a:ext cx="35317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第一部分 集合论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59847" y="46365"/>
            <a:ext cx="35317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第一部分 集合论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59847" y="0"/>
            <a:ext cx="35317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第一部分 集合论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21670" y="0"/>
            <a:ext cx="3449983" cy="6321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508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第一部分 </a:t>
            </a:r>
            <a:r>
              <a:rPr kumimoji="0" lang="zh-CN" altLang="en-US" sz="350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集合论</a:t>
            </a:r>
          </a:p>
        </p:txBody>
      </p:sp>
      <p:sp>
        <p:nvSpPr>
          <p:cNvPr id="13" name="圆角矩形 12"/>
          <p:cNvSpPr/>
          <p:nvPr/>
        </p:nvSpPr>
        <p:spPr bwMode="auto">
          <a:xfrm>
            <a:off x="6804248" y="0"/>
            <a:ext cx="2339752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关系的表示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35496" y="0"/>
            <a:ext cx="2599854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关系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的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概念</a:t>
            </a:r>
            <a:endParaRPr kumimoji="0" lang="zh-CN" altLang="en-US" sz="28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2303241" y="12073"/>
            <a:ext cx="2340767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特殊关系</a:t>
            </a:r>
            <a:endParaRPr kumimoji="0" lang="zh-CN" altLang="en-US" sz="28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4427984" y="24146"/>
            <a:ext cx="2267745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关系的运算</a:t>
            </a:r>
            <a:endParaRPr kumimoji="0" lang="zh-CN" altLang="en-US" sz="28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395536" y="745847"/>
            <a:ext cx="2340767" cy="648072"/>
          </a:xfrm>
          <a:prstGeom prst="roundRect">
            <a:avLst/>
          </a:prstGeom>
          <a:solidFill>
            <a:srgbClr val="CC7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矩阵表示</a:t>
            </a:r>
            <a:endParaRPr kumimoji="0" lang="zh-CN" altLang="en-US" sz="28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35239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5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6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标题 452609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algn="ctr"/>
            <a:r>
              <a:rPr lang="zh-CN" altLang="en-US" sz="360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斜形证明错误解析</a:t>
            </a:r>
            <a:endParaRPr lang="zh-CN" altLang="en-US" sz="3600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1378" name="文本占位符 452610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685800"/>
          </a:xfrm>
        </p:spPr>
        <p:txBody>
          <a:bodyPr anchor="t"/>
          <a:lstStyle/>
          <a:p>
            <a:pPr algn="just"/>
            <a:r>
              <a:rPr lang="en-US" altLang="zh-CN" b="1" dirty="0">
                <a:latin typeface="楷体_GB2312" pitchFamily="49" charset="-122"/>
              </a:rPr>
              <a:t>Th16: 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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xB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(x)├┤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x(A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B(x)) x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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b="1" dirty="0">
                <a:latin typeface="楷体_GB2312" pitchFamily="49" charset="-122"/>
              </a:rPr>
              <a:t> </a:t>
            </a:r>
          </a:p>
        </p:txBody>
      </p:sp>
      <p:sp>
        <p:nvSpPr>
          <p:cNvPr id="101379" name="矩形 452611"/>
          <p:cNvSpPr/>
          <p:nvPr/>
        </p:nvSpPr>
        <p:spPr>
          <a:xfrm>
            <a:off x="0" y="1398588"/>
            <a:ext cx="471488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200" b="1" dirty="0">
                <a:latin typeface="宋体" panose="02010600030101010101" pitchFamily="2" charset="-122"/>
              </a:rPr>
              <a:t>├</a:t>
            </a:r>
            <a:endParaRPr lang="zh-CN" altLang="en-US" sz="3200" b="1" dirty="0">
              <a:latin typeface="宋体" panose="02010600030101010101" pitchFamily="2" charset="-122"/>
              <a:ea typeface="Times New Roman" panose="02020603050405020304" pitchFamily="18" charset="0"/>
            </a:endParaRPr>
          </a:p>
        </p:txBody>
      </p:sp>
      <p:sp>
        <p:nvSpPr>
          <p:cNvPr id="101380" name="矩形 452612"/>
          <p:cNvSpPr/>
          <p:nvPr/>
        </p:nvSpPr>
        <p:spPr>
          <a:xfrm>
            <a:off x="762000" y="1600200"/>
            <a:ext cx="7543800" cy="4881563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marL="457200" indent="-457200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</a:rPr>
              <a:t>A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</a:t>
            </a:r>
            <a:r>
              <a:rPr lang="en-US" altLang="zh-CN" sz="3200" b="1" dirty="0" err="1">
                <a:latin typeface="宋体" panose="02010600030101010101" pitchFamily="2" charset="-122"/>
              </a:rPr>
              <a:t>xB</a:t>
            </a:r>
            <a:r>
              <a:rPr lang="en-US" altLang="zh-CN" sz="3200" b="1" dirty="0">
                <a:latin typeface="宋体" panose="02010600030101010101" pitchFamily="2" charset="-122"/>
              </a:rPr>
              <a:t>(x)  (</a:t>
            </a:r>
            <a:r>
              <a:rPr lang="zh-CN" altLang="en-US" sz="3200" b="1" dirty="0">
                <a:latin typeface="宋体" panose="02010600030101010101" pitchFamily="2" charset="-122"/>
              </a:rPr>
              <a:t>已知)</a:t>
            </a:r>
          </a:p>
          <a:p>
            <a:pPr marL="457200" indent="-457200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</a:rPr>
              <a:t>      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┐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3200" b="1" dirty="0">
                <a:latin typeface="宋体" panose="02010600030101010101" pitchFamily="2" charset="-122"/>
              </a:rPr>
              <a:t>x(A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200" b="1" dirty="0">
                <a:latin typeface="宋体" panose="02010600030101010101" pitchFamily="2" charset="-122"/>
              </a:rPr>
              <a:t>B(x)) (H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en-US" altLang="zh-CN" sz="3200" b="1" dirty="0">
              <a:latin typeface="宋体" panose="02010600030101010101" pitchFamily="2" charset="-122"/>
            </a:endParaRPr>
          </a:p>
          <a:p>
            <a:pPr marL="457200" indent="-457200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</a:rPr>
              <a:t>      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>
                <a:latin typeface="宋体" panose="02010600030101010101" pitchFamily="2" charset="-122"/>
              </a:rPr>
              <a:t>x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┐</a:t>
            </a:r>
            <a:r>
              <a:rPr lang="en-US" altLang="zh-CN" sz="3200" b="1" dirty="0">
                <a:latin typeface="宋体" panose="02010600030101010101" pitchFamily="2" charset="-122"/>
              </a:rPr>
              <a:t>(A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200" b="1" dirty="0">
                <a:latin typeface="宋体" panose="02010600030101010101" pitchFamily="2" charset="-122"/>
              </a:rPr>
              <a:t>B(x)) (2,TH..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en-US" altLang="zh-CN" sz="3200" b="1" dirty="0">
              <a:latin typeface="宋体" panose="02010600030101010101" pitchFamily="2" charset="-122"/>
            </a:endParaRPr>
          </a:p>
          <a:p>
            <a:pPr marL="457200" indent="-457200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      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┐</a:t>
            </a:r>
            <a:r>
              <a:rPr lang="en-US" altLang="zh-CN" sz="3200" b="1" dirty="0">
                <a:latin typeface="宋体" panose="02010600030101010101" pitchFamily="2" charset="-122"/>
              </a:rPr>
              <a:t>(A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200" b="1" dirty="0">
                <a:latin typeface="宋体" panose="02010600030101010101" pitchFamily="2" charset="-122"/>
              </a:rPr>
              <a:t>B(a)) (3,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-)</a:t>
            </a:r>
            <a:r>
              <a:rPr lang="zh-CN" altLang="en-US" sz="3200" b="1" dirty="0">
                <a:latin typeface="宋体" panose="02010600030101010101" pitchFamily="2" charset="-122"/>
              </a:rPr>
              <a:t>取</a:t>
            </a:r>
            <a:r>
              <a:rPr lang="en-US" altLang="zh-CN" sz="3200" b="1" dirty="0">
                <a:latin typeface="宋体" panose="02010600030101010101" pitchFamily="2" charset="-122"/>
              </a:rPr>
              <a:t>a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1,2</a:t>
            </a:r>
            <a:endParaRPr lang="en-US" altLang="zh-CN" sz="3200" b="1" dirty="0">
              <a:latin typeface="宋体" panose="02010600030101010101" pitchFamily="2" charset="-122"/>
            </a:endParaRPr>
          </a:p>
          <a:p>
            <a:pPr marL="457200" indent="-457200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       A,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┐</a:t>
            </a:r>
            <a:r>
              <a:rPr lang="en-US" altLang="zh-CN" sz="3200" b="1" dirty="0">
                <a:latin typeface="宋体" panose="02010600030101010101" pitchFamily="2" charset="-122"/>
              </a:rPr>
              <a:t>B(a) (5,TH..)</a:t>
            </a:r>
            <a:endParaRPr lang="en-US" altLang="zh-CN" sz="3200" b="1" dirty="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marL="457200" indent="-457200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</a:rPr>
              <a:t>       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x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┐</a:t>
            </a:r>
            <a:r>
              <a:rPr lang="en-US" altLang="zh-CN" sz="3200" b="1" dirty="0">
                <a:latin typeface="宋体" panose="02010600030101010101" pitchFamily="2" charset="-122"/>
              </a:rPr>
              <a:t>B(x)  (3,2,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+)</a:t>
            </a:r>
          </a:p>
          <a:p>
            <a:pPr marL="457200" indent="-457200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       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┐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3200" b="1" dirty="0" err="1">
                <a:latin typeface="宋体" panose="02010600030101010101" pitchFamily="2" charset="-122"/>
              </a:rPr>
              <a:t>xB</a:t>
            </a:r>
            <a:r>
              <a:rPr lang="en-US" altLang="zh-CN" sz="3200" b="1" dirty="0">
                <a:latin typeface="宋体" panose="02010600030101010101" pitchFamily="2" charset="-122"/>
              </a:rPr>
              <a:t>(x) 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200" b="1" dirty="0">
                <a:latin typeface="宋体" panose="02010600030101010101" pitchFamily="2" charset="-122"/>
              </a:rPr>
              <a:t> (6,TH..)</a:t>
            </a:r>
            <a:endParaRPr lang="en-US" altLang="zh-CN" sz="3200" b="1" dirty="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marL="457200" indent="-457200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       </a:t>
            </a:r>
            <a:r>
              <a:rPr lang="en-US" altLang="zh-CN" sz="3200" b="1" dirty="0" err="1">
                <a:latin typeface="宋体" panose="02010600030101010101" pitchFamily="2" charset="-122"/>
              </a:rPr>
              <a:t>xB</a:t>
            </a:r>
            <a:r>
              <a:rPr lang="en-US" altLang="zh-CN" sz="3200" b="1" dirty="0">
                <a:latin typeface="宋体" panose="02010600030101010101" pitchFamily="2" charset="-122"/>
              </a:rPr>
              <a:t>(x)  (1,5,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-)</a:t>
            </a:r>
            <a:endParaRPr lang="en-US" altLang="zh-CN" sz="3200" b="1" dirty="0">
              <a:latin typeface="宋体" panose="02010600030101010101" pitchFamily="2" charset="-122"/>
            </a:endParaRPr>
          </a:p>
          <a:p>
            <a:pPr marL="457200" indent="-457200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3200" b="1" dirty="0">
                <a:latin typeface="宋体" panose="02010600030101010101" pitchFamily="2" charset="-122"/>
              </a:rPr>
              <a:t>x(A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200" b="1" dirty="0">
                <a:latin typeface="宋体" panose="02010600030101010101" pitchFamily="2" charset="-122"/>
              </a:rPr>
              <a:t>B(x))  (2,7,8,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┐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3200" b="1" dirty="0">
                <a:latin typeface="宋体" panose="02010600030101010101" pitchFamily="2" charset="-122"/>
              </a:rPr>
              <a:t> </a:t>
            </a:r>
            <a:endParaRPr lang="en-US" altLang="zh-CN" sz="3200" b="1" dirty="0">
              <a:latin typeface="宋体" panose="02010600030101010101" pitchFamily="2" charset="-122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9749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标题 45363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algn="ctr"/>
            <a:r>
              <a:rPr lang="zh-CN" altLang="en-US" sz="360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斜形证明错误解析</a:t>
            </a:r>
            <a:endParaRPr lang="zh-CN" altLang="en-US" sz="3600" dirty="0">
              <a:solidFill>
                <a:schemeClr val="bg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02" name="文本占位符 453634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685800"/>
          </a:xfrm>
        </p:spPr>
        <p:txBody>
          <a:bodyPr anchor="t"/>
          <a:lstStyle/>
          <a:p>
            <a:pPr algn="just"/>
            <a:r>
              <a:rPr lang="en-US" altLang="zh-CN" b="1" dirty="0">
                <a:latin typeface="楷体_GB2312" pitchFamily="49" charset="-122"/>
              </a:rPr>
              <a:t>Th16: 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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</a:rPr>
              <a:t>xB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(x)├┤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x(A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B(x)) x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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b="1" dirty="0">
                <a:latin typeface="楷体_GB2312" pitchFamily="49" charset="-122"/>
              </a:rPr>
              <a:t> </a:t>
            </a:r>
          </a:p>
        </p:txBody>
      </p:sp>
      <p:sp>
        <p:nvSpPr>
          <p:cNvPr id="102403" name="矩形 453635"/>
          <p:cNvSpPr/>
          <p:nvPr/>
        </p:nvSpPr>
        <p:spPr>
          <a:xfrm>
            <a:off x="0" y="1371600"/>
            <a:ext cx="5905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200" b="1" dirty="0">
                <a:latin typeface="宋体" panose="02010600030101010101" pitchFamily="2" charset="-122"/>
              </a:rPr>
              <a:t>┤</a:t>
            </a:r>
            <a:endParaRPr lang="zh-CN" altLang="en-US" sz="3200" b="1" dirty="0">
              <a:latin typeface="宋体" panose="02010600030101010101" pitchFamily="2" charset="-122"/>
            </a:endParaRPr>
          </a:p>
        </p:txBody>
      </p:sp>
      <p:sp>
        <p:nvSpPr>
          <p:cNvPr id="102404" name="矩形 453636"/>
          <p:cNvSpPr/>
          <p:nvPr/>
        </p:nvSpPr>
        <p:spPr>
          <a:xfrm>
            <a:off x="762000" y="1600200"/>
            <a:ext cx="7543800" cy="4344988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lstStyle/>
          <a:p>
            <a:pPr marL="457200" indent="-457200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3200" b="1" dirty="0">
                <a:latin typeface="宋体" panose="02010600030101010101" pitchFamily="2" charset="-122"/>
              </a:rPr>
              <a:t>x(A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200" b="1" dirty="0">
                <a:latin typeface="宋体" panose="02010600030101010101" pitchFamily="2" charset="-122"/>
              </a:rPr>
              <a:t>B(x))  (</a:t>
            </a:r>
            <a:r>
              <a:rPr lang="zh-CN" altLang="en-US" sz="3200" b="1" dirty="0">
                <a:latin typeface="宋体" panose="02010600030101010101" pitchFamily="2" charset="-122"/>
              </a:rPr>
              <a:t>已知)</a:t>
            </a:r>
          </a:p>
          <a:p>
            <a:pPr marL="457200" indent="-457200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</a:rPr>
              <a:t>      A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200" b="1" dirty="0">
                <a:latin typeface="宋体" panose="02010600030101010101" pitchFamily="2" charset="-122"/>
              </a:rPr>
              <a:t>B(a) (H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)  </a:t>
            </a:r>
            <a:r>
              <a:rPr lang="zh-CN" altLang="en-US" sz="3200" b="1" dirty="0">
                <a:latin typeface="宋体" panose="02010600030101010101" pitchFamily="2" charset="-122"/>
              </a:rPr>
              <a:t>取</a:t>
            </a:r>
            <a:r>
              <a:rPr lang="en-US" altLang="zh-CN" sz="3200" b="1" dirty="0">
                <a:latin typeface="宋体" panose="02010600030101010101" pitchFamily="2" charset="-122"/>
              </a:rPr>
              <a:t>a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1</a:t>
            </a:r>
            <a:endParaRPr lang="en-US" altLang="zh-CN" sz="3200" b="1" dirty="0">
              <a:latin typeface="宋体" panose="02010600030101010101" pitchFamily="2" charset="-122"/>
            </a:endParaRPr>
          </a:p>
          <a:p>
            <a:pPr marL="457200" indent="-457200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</a:rPr>
              <a:t>            A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 (</a:t>
            </a:r>
            <a:r>
              <a:rPr lang="en-US" altLang="zh-CN" sz="3200" b="1" dirty="0">
                <a:latin typeface="宋体" panose="02010600030101010101" pitchFamily="2" charset="-122"/>
              </a:rPr>
              <a:t>H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en-US" altLang="zh-CN" sz="3200" b="1" dirty="0">
              <a:latin typeface="宋体" panose="02010600030101010101" pitchFamily="2" charset="-122"/>
            </a:endParaRPr>
          </a:p>
          <a:p>
            <a:pPr marL="457200" indent="-457200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      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3200" b="1" dirty="0">
                <a:latin typeface="宋体" panose="02010600030101010101" pitchFamily="2" charset="-122"/>
              </a:rPr>
              <a:t>B(a) (2,3,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-)</a:t>
            </a:r>
            <a:endParaRPr lang="en-US" altLang="zh-CN" sz="3200" b="1" dirty="0">
              <a:latin typeface="宋体" panose="02010600030101010101" pitchFamily="2" charset="-122"/>
            </a:endParaRPr>
          </a:p>
          <a:p>
            <a:pPr marL="457200" indent="-457200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            </a:t>
            </a:r>
            <a:r>
              <a:rPr lang="en-US" altLang="zh-CN" sz="3200" b="1" dirty="0" err="1">
                <a:latin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3200" b="1" dirty="0" err="1">
                <a:latin typeface="宋体" panose="02010600030101010101" pitchFamily="2" charset="-122"/>
              </a:rPr>
              <a:t>B</a:t>
            </a:r>
            <a:r>
              <a:rPr lang="en-US" altLang="zh-CN" sz="3200" b="1" dirty="0">
                <a:latin typeface="宋体" panose="02010600030101010101" pitchFamily="2" charset="-122"/>
              </a:rPr>
              <a:t>(x) (5,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>
                <a:latin typeface="宋体" panose="02010600030101010101" pitchFamily="2" charset="-122"/>
              </a:rPr>
              <a:t>+)</a:t>
            </a:r>
            <a:endParaRPr lang="en-US" altLang="zh-CN" sz="3200" b="1" dirty="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marL="457200" indent="-457200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            </a:t>
            </a:r>
            <a:r>
              <a:rPr lang="en-US" altLang="zh-CN" sz="3200" b="1" dirty="0" err="1">
                <a:latin typeface="宋体" panose="02010600030101010101" pitchFamily="2" charset="-122"/>
              </a:rPr>
              <a:t>xB</a:t>
            </a:r>
            <a:r>
              <a:rPr lang="en-US" altLang="zh-CN" sz="3200" b="1" dirty="0">
                <a:latin typeface="宋体" panose="02010600030101010101" pitchFamily="2" charset="-122"/>
              </a:rPr>
              <a:t>(x) 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200" b="1" dirty="0">
                <a:latin typeface="宋体" panose="02010600030101010101" pitchFamily="2" charset="-122"/>
              </a:rPr>
              <a:t>(6,TH..)</a:t>
            </a:r>
            <a:endParaRPr lang="en-US" altLang="zh-CN" sz="3200" b="1" dirty="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marL="457200" indent="-457200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       </a:t>
            </a:r>
            <a:r>
              <a:rPr lang="en-US" altLang="zh-CN" sz="3200" b="1" dirty="0">
                <a:latin typeface="宋体" panose="02010600030101010101" pitchFamily="2" charset="-122"/>
              </a:rPr>
              <a:t>A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</a:t>
            </a:r>
            <a:r>
              <a:rPr lang="en-US" altLang="zh-CN" sz="3200" b="1" dirty="0" err="1">
                <a:latin typeface="宋体" panose="02010600030101010101" pitchFamily="2" charset="-122"/>
              </a:rPr>
              <a:t>xB</a:t>
            </a:r>
            <a:r>
              <a:rPr lang="en-US" altLang="zh-CN" sz="3200" b="1" dirty="0">
                <a:latin typeface="宋体" panose="02010600030101010101" pitchFamily="2" charset="-122"/>
              </a:rPr>
              <a:t>(x)  (1,5,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+)</a:t>
            </a:r>
            <a:endParaRPr lang="en-US" altLang="zh-CN" sz="3200" b="1" dirty="0">
              <a:latin typeface="宋体" panose="02010600030101010101" pitchFamily="2" charset="-122"/>
            </a:endParaRPr>
          </a:p>
          <a:p>
            <a:pPr marL="457200" indent="-457200">
              <a:spcBef>
                <a:spcPct val="1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en-US" altLang="zh-CN" sz="3200" b="1" dirty="0">
                <a:latin typeface="宋体" panose="02010600030101010101" pitchFamily="2" charset="-122"/>
              </a:rPr>
              <a:t>A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</a:t>
            </a:r>
            <a:r>
              <a:rPr lang="en-US" altLang="zh-CN" sz="3200" b="1" dirty="0" err="1">
                <a:latin typeface="宋体" panose="02010600030101010101" pitchFamily="2" charset="-122"/>
              </a:rPr>
              <a:t>xB</a:t>
            </a:r>
            <a:r>
              <a:rPr lang="en-US" altLang="zh-CN" sz="3200" b="1" dirty="0">
                <a:latin typeface="宋体" panose="02010600030101010101" pitchFamily="2" charset="-122"/>
              </a:rPr>
              <a:t>(x)  (2,7,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sz="3200" b="1" dirty="0">
                <a:latin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3200" b="1" dirty="0">
                <a:latin typeface="宋体" panose="02010600030101010101" pitchFamily="2" charset="-122"/>
              </a:rPr>
              <a:t> </a:t>
            </a:r>
            <a:endParaRPr lang="en-US" altLang="zh-CN" sz="3200" b="1" dirty="0">
              <a:latin typeface="宋体" panose="02010600030101010101" pitchFamily="2" charset="-122"/>
              <a:ea typeface="Times New Roman" panose="02020603050405020304" pitchFamily="18" charset="0"/>
            </a:endParaRPr>
          </a:p>
        </p:txBody>
      </p:sp>
      <p:sp>
        <p:nvSpPr>
          <p:cNvPr id="453638" name="直接连接符 453637"/>
          <p:cNvSpPr/>
          <p:nvPr/>
        </p:nvSpPr>
        <p:spPr>
          <a:xfrm>
            <a:off x="381000" y="4038600"/>
            <a:ext cx="7467600" cy="0"/>
          </a:xfrm>
          <a:prstGeom prst="line">
            <a:avLst/>
          </a:prstGeom>
          <a:ln w="38100" cap="flat" cmpd="sng">
            <a:solidFill>
              <a:srgbClr val="FC360E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" name="文本框 6"/>
          <p:cNvSpPr txBox="1"/>
          <p:nvPr/>
        </p:nvSpPr>
        <p:spPr>
          <a:xfrm>
            <a:off x="6693716" y="3429000"/>
            <a:ext cx="213592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mtClean="0">
                <a:sym typeface="Symbol" panose="05050102010706020507" pitchFamily="18" charset="2"/>
              </a:rPr>
              <a:t></a:t>
            </a:r>
            <a:r>
              <a:rPr lang="en-US" altLang="zh-CN" smtClean="0">
                <a:sym typeface="Symbol" panose="05050102010706020507" pitchFamily="18" charset="2"/>
              </a:rPr>
              <a:t>+</a:t>
            </a:r>
            <a:r>
              <a:rPr lang="zh-CN" altLang="en-US" smtClean="0">
                <a:sym typeface="Symbol" panose="05050102010706020507" pitchFamily="18" charset="2"/>
              </a:rPr>
              <a:t>要求</a:t>
            </a:r>
            <a:r>
              <a:rPr lang="en-US" altLang="zh-CN" smtClean="0">
                <a:sym typeface="Symbol" panose="05050102010706020507" pitchFamily="18" charset="2"/>
              </a:rPr>
              <a:t>a</a:t>
            </a:r>
            <a:r>
              <a:rPr lang="zh-CN" altLang="en-US" smtClean="0">
                <a:sym typeface="Symbol" panose="05050102010706020507" pitchFamily="18" charset="2"/>
              </a:rPr>
              <a:t>不在前提中出现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7181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024" y="102695"/>
            <a:ext cx="6121400" cy="417513"/>
          </a:xfrm>
        </p:spPr>
        <p:txBody>
          <a:bodyPr/>
          <a:lstStyle/>
          <a:p>
            <a:pPr algn="ctr"/>
            <a:r>
              <a:rPr lang="zh-CN" altLang="en-US" smtClean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样卷分析</a:t>
            </a:r>
            <a:endParaRPr lang="zh-CN" altLang="en-US">
              <a:solidFill>
                <a:schemeClr val="bg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3688" y="3193961"/>
            <a:ext cx="8800312" cy="3155447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mtClean="0"/>
              <a:t>考察知识点：命题逻辑的自然推理系统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                          </a:t>
            </a:r>
            <a:r>
              <a:rPr lang="zh-CN" altLang="en-US" smtClean="0"/>
              <a:t>谓词逻辑的自然推理系统</a:t>
            </a:r>
            <a:r>
              <a:rPr lang="en-US" altLang="zh-CN" smtClean="0"/>
              <a:t>                 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mtClean="0"/>
              <a:t>解题思路：分析题型：</a:t>
            </a:r>
            <a:r>
              <a:rPr lang="en-US" altLang="zh-CN" smtClean="0"/>
              <a:t>1.</a:t>
            </a:r>
            <a:r>
              <a:rPr lang="zh-CN" altLang="en-US" smtClean="0"/>
              <a:t>结论是析取式，用析取引入律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                       2.</a:t>
            </a:r>
            <a:r>
              <a:rPr lang="zh-CN" altLang="en-US" smtClean="0"/>
              <a:t>结论有存在量词，用存在量词引入律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 </a:t>
            </a:r>
            <a:r>
              <a:rPr lang="en-US" altLang="zh-CN" smtClean="0"/>
              <a:t>                      3.</a:t>
            </a:r>
            <a:r>
              <a:rPr lang="zh-CN" altLang="en-US" smtClean="0"/>
              <a:t>全称量词消去律，全称量词引入律</a:t>
            </a:r>
            <a:endParaRPr lang="en-US" altLang="zh-CN" smtClean="0"/>
          </a:p>
          <a:p>
            <a:pPr marL="400050" lvl="1" indent="0">
              <a:buNone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C02CC2-B18E-4C24-9954-C5654EFE1A0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E240C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46" y="717537"/>
            <a:ext cx="6666566" cy="256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16373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76470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>
                <a:solidFill>
                  <a:srgbClr val="009999"/>
                </a:solidFill>
                <a:ea typeface="黑体" panose="02010609060101010101" pitchFamily="49" charset="-122"/>
              </a:rPr>
              <a:t>[</a:t>
            </a:r>
            <a:r>
              <a:rPr lang="zh-CN" altLang="en-US" sz="2800" smtClean="0">
                <a:solidFill>
                  <a:srgbClr val="009999"/>
                </a:solidFill>
                <a:ea typeface="黑体" panose="02010609060101010101" pitchFamily="49" charset="-122"/>
              </a:rPr>
              <a:t>定理</a:t>
            </a:r>
            <a:r>
              <a:rPr lang="en-US" altLang="zh-CN" sz="2800" smtClean="0">
                <a:solidFill>
                  <a:srgbClr val="009999"/>
                </a:solidFill>
                <a:ea typeface="黑体" panose="02010609060101010101" pitchFamily="49" charset="-122"/>
              </a:rPr>
              <a:t>36]</a:t>
            </a:r>
            <a:r>
              <a:rPr lang="en-US" altLang="zh-CN" sz="2800">
                <a:sym typeface="+mn-ea"/>
              </a:rPr>
              <a:t> </a:t>
            </a:r>
            <a:r>
              <a:rPr lang="en-US" altLang="zh-CN" sz="2800" smtClean="0">
                <a:sym typeface="+mn-ea"/>
              </a:rPr>
              <a:t>┐</a:t>
            </a:r>
            <a:r>
              <a:rPr lang="en-US" altLang="zh-CN" sz="2800" smtClean="0"/>
              <a:t>(</a:t>
            </a:r>
            <a:r>
              <a:rPr lang="en-US" altLang="zh-CN" sz="2800" smtClean="0">
                <a:sym typeface="+mn-ea"/>
              </a:rPr>
              <a:t>A</a:t>
            </a:r>
            <a:r>
              <a:rPr lang="en-US" altLang="zh-CN" sz="2800" smtClean="0">
                <a:sym typeface="Symbol" panose="05050102010706020507" pitchFamily="18" charset="2"/>
              </a:rPr>
              <a:t>B)</a:t>
            </a:r>
            <a:r>
              <a:rPr lang="en-US" altLang="zh-CN" sz="2800" b="1" smtClean="0">
                <a:sym typeface="+mn-ea"/>
              </a:rPr>
              <a:t>├┤</a:t>
            </a:r>
            <a:r>
              <a:rPr lang="en-US" altLang="zh-CN" sz="2800">
                <a:sym typeface="+mn-ea"/>
              </a:rPr>
              <a:t> </a:t>
            </a:r>
            <a:r>
              <a:rPr lang="en-US" altLang="zh-CN" sz="2800" smtClean="0">
                <a:sym typeface="+mn-ea"/>
              </a:rPr>
              <a:t>┐</a:t>
            </a:r>
            <a:r>
              <a:rPr lang="en-US" altLang="zh-CN" sz="2800" b="1" smtClean="0">
                <a:sym typeface="+mn-ea"/>
              </a:rPr>
              <a:t>A</a:t>
            </a: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smtClean="0">
                <a:sym typeface="+mn-ea"/>
              </a:rPr>
              <a:t>┐</a:t>
            </a:r>
            <a:r>
              <a:rPr lang="en-US" altLang="zh-CN" sz="2800" b="1" smtClean="0">
                <a:sym typeface="+mn-ea"/>
              </a:rPr>
              <a:t>B</a:t>
            </a:r>
            <a:endParaRPr lang="en-US" altLang="zh-CN" sz="2800"/>
          </a:p>
          <a:p>
            <a:pPr marL="0" indent="0">
              <a:buNone/>
            </a:pPr>
            <a:r>
              <a:rPr lang="zh-CN" altLang="en-US" smtClean="0"/>
              <a:t>证明</a:t>
            </a:r>
            <a:r>
              <a:rPr lang="en-US" altLang="zh-CN" smtClean="0"/>
              <a:t>:</a:t>
            </a:r>
            <a:r>
              <a:rPr lang="en-US" altLang="zh-CN" b="1" dirty="0">
                <a:sym typeface="+mn-ea"/>
              </a:rPr>
              <a:t>├</a:t>
            </a:r>
          </a:p>
          <a:p>
            <a:pPr marL="0" indent="0">
              <a:buNone/>
            </a:pPr>
            <a:r>
              <a:rPr lang="en-US" altLang="zh-CN"/>
              <a:t>1 </a:t>
            </a:r>
            <a:r>
              <a:rPr lang="en-US" altLang="zh-CN">
                <a:sym typeface="+mn-ea"/>
              </a:rPr>
              <a:t>┐</a:t>
            </a:r>
            <a:r>
              <a:rPr lang="en-US" altLang="zh-CN"/>
              <a:t>(</a:t>
            </a:r>
            <a:r>
              <a:rPr lang="en-US" altLang="zh-CN">
                <a:sym typeface="+mn-ea"/>
              </a:rPr>
              <a:t>A</a:t>
            </a:r>
            <a:r>
              <a:rPr lang="en-US" altLang="zh-CN">
                <a:sym typeface="Symbol" panose="05050102010706020507" pitchFamily="18" charset="2"/>
              </a:rPr>
              <a:t>B) </a:t>
            </a:r>
            <a:r>
              <a:rPr lang="en-US" altLang="zh-CN" smtClean="0">
                <a:sym typeface="+mn-ea"/>
              </a:rPr>
              <a:t>                                (</a:t>
            </a:r>
            <a:r>
              <a:rPr lang="zh-CN" altLang="en-US" smtClean="0">
                <a:sym typeface="+mn-ea"/>
              </a:rPr>
              <a:t>已知</a:t>
            </a:r>
            <a:r>
              <a:rPr lang="en-US" altLang="zh-CN">
                <a:sym typeface="+mn-ea"/>
              </a:rPr>
              <a:t>)</a:t>
            </a:r>
          </a:p>
          <a:p>
            <a:pPr marL="0" indent="0">
              <a:buNone/>
            </a:pPr>
            <a:r>
              <a:rPr lang="en-US" altLang="zh-CN"/>
              <a:t>2 </a:t>
            </a:r>
            <a:r>
              <a:rPr lang="en-US" altLang="zh-CN" smtClean="0"/>
              <a:t>      </a:t>
            </a:r>
            <a:r>
              <a:rPr lang="en-US" altLang="zh-CN"/>
              <a:t>. </a:t>
            </a:r>
            <a:r>
              <a:rPr lang="en-US" altLang="zh-CN" smtClean="0"/>
              <a:t>    </a:t>
            </a:r>
            <a:r>
              <a:rPr lang="en-US" altLang="zh-CN" smtClean="0">
                <a:sym typeface="+mn-ea"/>
              </a:rPr>
              <a:t>┐ (┐</a:t>
            </a:r>
            <a:r>
              <a:rPr lang="en-US" altLang="zh-CN">
                <a:sym typeface="+mn-ea"/>
              </a:rPr>
              <a:t>A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>
                <a:sym typeface="+mn-ea"/>
              </a:rPr>
              <a:t>┐</a:t>
            </a:r>
            <a:r>
              <a:rPr lang="en-US" altLang="zh-CN" smtClean="0">
                <a:sym typeface="+mn-ea"/>
              </a:rPr>
              <a:t>B)              </a:t>
            </a:r>
            <a:r>
              <a:rPr lang="en-US" altLang="zh-CN" smtClean="0"/>
              <a:t> (</a:t>
            </a:r>
            <a:r>
              <a:rPr lang="zh-CN" altLang="en-US" smtClean="0"/>
              <a:t>假设</a:t>
            </a:r>
            <a:r>
              <a:rPr lang="en-US" altLang="zh-CN" smtClean="0"/>
              <a:t>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 </a:t>
            </a:r>
            <a:r>
              <a:rPr lang="en-US" altLang="zh-CN" smtClean="0"/>
              <a:t>      </a:t>
            </a:r>
            <a:r>
              <a:rPr lang="en-US" altLang="zh-CN"/>
              <a:t>. </a:t>
            </a:r>
            <a:r>
              <a:rPr lang="en-US" altLang="zh-CN" smtClean="0"/>
              <a:t>       .     </a:t>
            </a:r>
            <a:r>
              <a:rPr lang="en-US" altLang="zh-CN" b="1" smtClean="0">
                <a:sym typeface="+mn-ea"/>
              </a:rPr>
              <a:t>┐A</a:t>
            </a:r>
            <a:r>
              <a:rPr lang="en-US" altLang="zh-CN" smtClean="0"/>
              <a:t>                   (</a:t>
            </a:r>
            <a:r>
              <a:rPr lang="zh-CN" altLang="en-US"/>
              <a:t>假设</a:t>
            </a:r>
            <a:r>
              <a:rPr lang="en-US" altLang="zh-CN" smtClean="0"/>
              <a:t>)</a:t>
            </a: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4       </a:t>
            </a:r>
            <a:r>
              <a:rPr lang="en-US" altLang="zh-CN"/>
              <a:t>.        </a:t>
            </a:r>
            <a:r>
              <a:rPr lang="en-US" altLang="zh-CN" smtClean="0"/>
              <a:t>.     </a:t>
            </a:r>
            <a:r>
              <a:rPr lang="en-US" altLang="zh-CN">
                <a:sym typeface="+mn-ea"/>
              </a:rPr>
              <a:t>┐</a:t>
            </a:r>
            <a:r>
              <a:rPr lang="en-US" altLang="zh-CN" smtClean="0">
                <a:sym typeface="+mn-ea"/>
              </a:rPr>
              <a:t>A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mtClean="0">
                <a:sym typeface="+mn-ea"/>
              </a:rPr>
              <a:t>┐</a:t>
            </a:r>
            <a:r>
              <a:rPr lang="en-US" altLang="zh-CN">
                <a:sym typeface="+mn-ea"/>
              </a:rPr>
              <a:t>B</a:t>
            </a:r>
            <a:r>
              <a:rPr lang="en-US" altLang="zh-CN" smtClean="0"/>
              <a:t>           (3,</a:t>
            </a:r>
            <a:r>
              <a:rPr lang="zh-CN" altLang="en-US" smtClean="0">
                <a:sym typeface="Symbol" panose="05050102010706020507" pitchFamily="18" charset="2"/>
              </a:rPr>
              <a:t></a:t>
            </a:r>
            <a:r>
              <a:rPr lang="en-US" altLang="zh-CN" baseline="-25000" smtClean="0">
                <a:sym typeface="Symbol" panose="05050102010706020507" pitchFamily="18" charset="2"/>
              </a:rPr>
              <a:t>+</a:t>
            </a:r>
            <a:r>
              <a:rPr lang="en-US" altLang="zh-CN" smtClean="0"/>
              <a:t>)  </a:t>
            </a: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5       .        </a:t>
            </a:r>
            <a:r>
              <a:rPr lang="en-US" altLang="zh-CN" b="1" smtClean="0">
                <a:sym typeface="+mn-ea"/>
              </a:rPr>
              <a:t>A                           (2,4,</a:t>
            </a:r>
            <a:r>
              <a:rPr lang="en-US" altLang="zh-CN" b="1" smtClean="0">
                <a:sym typeface="Symbol" panose="05050102010706020507" pitchFamily="18" charset="2"/>
              </a:rPr>
              <a:t></a:t>
            </a:r>
            <a:r>
              <a:rPr lang="en-US" altLang="zh-CN" b="1" smtClean="0">
                <a:sym typeface="+mn-ea"/>
              </a:rPr>
              <a:t>)   </a:t>
            </a:r>
            <a:endParaRPr lang="en-US" altLang="zh-CN" b="1" dirty="0">
              <a:sym typeface="+mn-ea"/>
            </a:endParaRPr>
          </a:p>
          <a:p>
            <a:pPr marL="0" indent="0">
              <a:buNone/>
            </a:pPr>
            <a:r>
              <a:rPr lang="en-US" altLang="zh-CN" smtClean="0"/>
              <a:t>6       .        </a:t>
            </a:r>
            <a:r>
              <a:rPr lang="en-US" altLang="zh-CN"/>
              <a:t>. </a:t>
            </a:r>
            <a:r>
              <a:rPr lang="en-US" altLang="zh-CN" smtClean="0"/>
              <a:t>    </a:t>
            </a:r>
            <a:r>
              <a:rPr lang="en-US" altLang="zh-CN" b="1" smtClean="0">
                <a:sym typeface="+mn-ea"/>
              </a:rPr>
              <a:t>┐B                  (</a:t>
            </a:r>
            <a:r>
              <a:rPr lang="zh-CN" altLang="en-US" b="1" smtClean="0">
                <a:sym typeface="+mn-ea"/>
              </a:rPr>
              <a:t>假设</a:t>
            </a:r>
            <a:r>
              <a:rPr lang="en-US" altLang="zh-CN" b="1" smtClean="0">
                <a:sym typeface="+mn-ea"/>
              </a:rPr>
              <a:t>)</a:t>
            </a:r>
          </a:p>
          <a:p>
            <a:pPr marL="0" indent="0">
              <a:buNone/>
            </a:pPr>
            <a:r>
              <a:rPr lang="en-US" altLang="zh-CN" smtClean="0"/>
              <a:t>7       .        </a:t>
            </a:r>
            <a:r>
              <a:rPr lang="en-US" altLang="zh-CN"/>
              <a:t>.  </a:t>
            </a:r>
            <a:r>
              <a:rPr lang="en-US" altLang="zh-CN" smtClean="0"/>
              <a:t>   </a:t>
            </a:r>
            <a:r>
              <a:rPr lang="en-US" altLang="zh-CN">
                <a:sym typeface="+mn-ea"/>
              </a:rPr>
              <a:t>┐A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>
                <a:sym typeface="+mn-ea"/>
              </a:rPr>
              <a:t>┐B</a:t>
            </a:r>
            <a:r>
              <a:rPr lang="en-US" altLang="zh-CN"/>
              <a:t>          </a:t>
            </a:r>
            <a:r>
              <a:rPr lang="en-US" altLang="zh-CN" smtClean="0"/>
              <a:t> (6,</a:t>
            </a:r>
            <a:r>
              <a:rPr lang="zh-CN" altLang="en-US" smtClean="0">
                <a:sym typeface="Symbol" panose="05050102010706020507" pitchFamily="18" charset="2"/>
              </a:rPr>
              <a:t></a:t>
            </a:r>
            <a:r>
              <a:rPr lang="en-US" altLang="zh-CN" baseline="-25000">
                <a:sym typeface="Symbol" panose="05050102010706020507" pitchFamily="18" charset="2"/>
              </a:rPr>
              <a:t>+</a:t>
            </a:r>
            <a:r>
              <a:rPr lang="en-US" altLang="zh-CN"/>
              <a:t>)  </a:t>
            </a:r>
          </a:p>
          <a:p>
            <a:pPr marL="0" indent="0">
              <a:buNone/>
            </a:pPr>
            <a:r>
              <a:rPr lang="en-US" altLang="zh-CN" smtClean="0"/>
              <a:t>8       </a:t>
            </a:r>
            <a:r>
              <a:rPr lang="en-US" altLang="zh-CN"/>
              <a:t>.        </a:t>
            </a:r>
            <a:r>
              <a:rPr lang="en-US" altLang="zh-CN" smtClean="0">
                <a:sym typeface="+mn-ea"/>
              </a:rPr>
              <a:t>B                           (2,7,</a:t>
            </a:r>
            <a:r>
              <a:rPr lang="en-US" altLang="zh-CN" smtClean="0">
                <a:sym typeface="Symbol" panose="05050102010706020507" pitchFamily="18" charset="2"/>
              </a:rPr>
              <a:t></a:t>
            </a:r>
            <a:r>
              <a:rPr lang="en-US" altLang="zh-CN">
                <a:sym typeface="+mn-ea"/>
              </a:rPr>
              <a:t>)   </a:t>
            </a:r>
          </a:p>
          <a:p>
            <a:pPr marL="0" indent="0">
              <a:buNone/>
            </a:pPr>
            <a:r>
              <a:rPr lang="en-US" altLang="zh-CN"/>
              <a:t>9 </a:t>
            </a:r>
            <a:r>
              <a:rPr lang="en-US" altLang="zh-CN" smtClean="0"/>
              <a:t>      .        </a:t>
            </a:r>
            <a:r>
              <a:rPr lang="en-US" altLang="zh-CN" smtClean="0">
                <a:sym typeface="+mn-ea"/>
              </a:rPr>
              <a:t>A</a:t>
            </a:r>
            <a:r>
              <a:rPr lang="zh-CN" altLang="en-US"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smtClean="0">
                <a:sym typeface="+mn-ea"/>
              </a:rPr>
              <a:t>B</a:t>
            </a:r>
            <a:r>
              <a:rPr lang="en-US" altLang="zh-CN" smtClean="0"/>
              <a:t>                    (5,8,</a:t>
            </a:r>
            <a:r>
              <a:rPr lang="zh-CN" altLang="en-US" smtClean="0"/>
              <a:t>合并</a:t>
            </a:r>
            <a:r>
              <a:rPr lang="en-US" altLang="zh-CN" smtClean="0"/>
              <a:t>)  </a:t>
            </a: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10     </a:t>
            </a:r>
            <a:r>
              <a:rPr lang="en-US" altLang="zh-CN"/>
              <a:t>.        </a:t>
            </a:r>
            <a:r>
              <a:rPr lang="en-US" altLang="zh-CN" smtClean="0">
                <a:sym typeface="+mn-ea"/>
              </a:rPr>
              <a:t>A</a:t>
            </a:r>
            <a:r>
              <a:rPr lang="en-US" altLang="zh-CN" smtClean="0">
                <a:sym typeface="Symbol" panose="05050102010706020507" pitchFamily="18" charset="2"/>
              </a:rPr>
              <a:t>B</a:t>
            </a:r>
            <a:r>
              <a:rPr lang="en-US" altLang="zh-CN" smtClean="0">
                <a:sym typeface="+mn-ea"/>
              </a:rPr>
              <a:t>                      (9,</a:t>
            </a:r>
            <a:r>
              <a:rPr lang="en-US" altLang="zh-CN" smtClean="0">
                <a:sym typeface="Symbol" panose="05050102010706020507" pitchFamily="18" charset="2"/>
              </a:rPr>
              <a:t></a:t>
            </a:r>
            <a:r>
              <a:rPr lang="en-US" altLang="zh-CN" baseline="-25000" smtClean="0">
                <a:sym typeface="Symbol" panose="05050102010706020507" pitchFamily="18" charset="2"/>
              </a:rPr>
              <a:t>+</a:t>
            </a:r>
            <a:r>
              <a:rPr lang="en-US" altLang="zh-CN" smtClean="0">
                <a:sym typeface="+mn-ea"/>
              </a:rPr>
              <a:t>)   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 smtClean="0"/>
              <a:t>11</a:t>
            </a:r>
            <a:r>
              <a:rPr lang="en-US" altLang="zh-CN">
                <a:sym typeface="+mn-ea"/>
              </a:rPr>
              <a:t>┐A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>
                <a:sym typeface="+mn-ea"/>
              </a:rPr>
              <a:t>┐</a:t>
            </a:r>
            <a:r>
              <a:rPr lang="en-US" altLang="zh-CN" smtClean="0">
                <a:sym typeface="+mn-ea"/>
              </a:rPr>
              <a:t>B                               (1,10,</a:t>
            </a:r>
            <a:r>
              <a:rPr lang="en-US" altLang="zh-CN">
                <a:sym typeface="Symbol" panose="05050102010706020507" pitchFamily="18" charset="2"/>
              </a:rPr>
              <a:t> </a:t>
            </a:r>
            <a:r>
              <a:rPr lang="en-US" altLang="zh-CN" smtClean="0">
                <a:sym typeface="+mn-ea"/>
              </a:rPr>
              <a:t>)</a:t>
            </a:r>
            <a:endParaRPr lang="en-US" altLang="zh-CN"/>
          </a:p>
          <a:p>
            <a:pPr marL="0" indent="0">
              <a:buNone/>
            </a:pPr>
            <a:endParaRPr lang="en-US" altLang="zh-CN" sz="2800"/>
          </a:p>
        </p:txBody>
      </p:sp>
      <p:sp>
        <p:nvSpPr>
          <p:cNvPr id="4" name="矩形 3"/>
          <p:cNvSpPr/>
          <p:nvPr/>
        </p:nvSpPr>
        <p:spPr>
          <a:xfrm>
            <a:off x="3315431" y="9832"/>
            <a:ext cx="30412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4-5.2 </a:t>
            </a:r>
            <a:r>
              <a:rPr kumimoji="0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斜形证明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097674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76470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>
                <a:solidFill>
                  <a:srgbClr val="009999"/>
                </a:solidFill>
                <a:ea typeface="黑体" panose="02010609060101010101" pitchFamily="49" charset="-122"/>
              </a:rPr>
              <a:t>[</a:t>
            </a:r>
            <a:r>
              <a:rPr lang="zh-CN" altLang="en-US" sz="2800" smtClean="0">
                <a:solidFill>
                  <a:srgbClr val="009999"/>
                </a:solidFill>
                <a:ea typeface="黑体" panose="02010609060101010101" pitchFamily="49" charset="-122"/>
              </a:rPr>
              <a:t>定理</a:t>
            </a:r>
            <a:r>
              <a:rPr lang="en-US" altLang="zh-CN" sz="2800" smtClean="0">
                <a:solidFill>
                  <a:srgbClr val="009999"/>
                </a:solidFill>
                <a:ea typeface="黑体" panose="02010609060101010101" pitchFamily="49" charset="-122"/>
              </a:rPr>
              <a:t>36]</a:t>
            </a:r>
            <a:r>
              <a:rPr lang="en-US" altLang="zh-CN" sz="2800">
                <a:sym typeface="+mn-ea"/>
              </a:rPr>
              <a:t> </a:t>
            </a:r>
            <a:r>
              <a:rPr lang="en-US" altLang="zh-CN" sz="2800" smtClean="0">
                <a:sym typeface="+mn-ea"/>
              </a:rPr>
              <a:t>┐</a:t>
            </a:r>
            <a:r>
              <a:rPr lang="en-US" altLang="zh-CN" sz="2800" smtClean="0"/>
              <a:t>(</a:t>
            </a:r>
            <a:r>
              <a:rPr lang="en-US" altLang="zh-CN" sz="2800" smtClean="0">
                <a:sym typeface="+mn-ea"/>
              </a:rPr>
              <a:t>A</a:t>
            </a:r>
            <a:r>
              <a:rPr lang="en-US" altLang="zh-CN" sz="2800" smtClean="0">
                <a:sym typeface="Symbol" panose="05050102010706020507" pitchFamily="18" charset="2"/>
              </a:rPr>
              <a:t>B)</a:t>
            </a:r>
            <a:r>
              <a:rPr lang="en-US" altLang="zh-CN" sz="2800" b="1" smtClean="0">
                <a:sym typeface="+mn-ea"/>
              </a:rPr>
              <a:t>├┤</a:t>
            </a:r>
            <a:r>
              <a:rPr lang="en-US" altLang="zh-CN" sz="2800">
                <a:sym typeface="+mn-ea"/>
              </a:rPr>
              <a:t> </a:t>
            </a:r>
            <a:r>
              <a:rPr lang="en-US" altLang="zh-CN" sz="2800" smtClean="0">
                <a:sym typeface="+mn-ea"/>
              </a:rPr>
              <a:t>┐</a:t>
            </a:r>
            <a:r>
              <a:rPr lang="en-US" altLang="zh-CN" sz="2800" b="1" smtClean="0">
                <a:sym typeface="+mn-ea"/>
              </a:rPr>
              <a:t>A</a:t>
            </a:r>
            <a:r>
              <a:rPr lang="en-US" altLang="zh-CN" sz="2800" b="1" smtClean="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smtClean="0">
                <a:sym typeface="+mn-ea"/>
              </a:rPr>
              <a:t>┐</a:t>
            </a:r>
            <a:r>
              <a:rPr lang="en-US" altLang="zh-CN" sz="2800" b="1" smtClean="0">
                <a:sym typeface="+mn-ea"/>
              </a:rPr>
              <a:t>B</a:t>
            </a:r>
            <a:endParaRPr lang="en-US" altLang="zh-CN" sz="2800"/>
          </a:p>
          <a:p>
            <a:pPr marL="0" indent="0">
              <a:buNone/>
            </a:pPr>
            <a:r>
              <a:rPr lang="zh-CN" altLang="en-US" smtClean="0"/>
              <a:t>证明</a:t>
            </a:r>
            <a:r>
              <a:rPr lang="en-US" altLang="zh-CN" smtClean="0"/>
              <a:t>:</a:t>
            </a:r>
            <a:r>
              <a:rPr lang="en-US" altLang="zh-CN" dirty="0">
                <a:latin typeface="Lucida Sans Unicode" panose="020B0602030504020204" pitchFamily="34" charset="0"/>
                <a:cs typeface="Lucida Sans Unicode" panose="020B0602030504020204" pitchFamily="34" charset="0"/>
                <a:sym typeface="+mn-ea"/>
              </a:rPr>
              <a:t>┫</a:t>
            </a:r>
            <a:endParaRPr lang="en-US" altLang="zh-CN" b="1" dirty="0">
              <a:sym typeface="+mn-ea"/>
            </a:endParaRPr>
          </a:p>
          <a:p>
            <a:pPr marL="0" indent="0">
              <a:buNone/>
            </a:pPr>
            <a:r>
              <a:rPr lang="en-US" altLang="zh-CN" smtClean="0"/>
              <a:t>1   </a:t>
            </a:r>
            <a:r>
              <a:rPr lang="en-US" altLang="zh-CN" smtClean="0">
                <a:sym typeface="+mn-ea"/>
              </a:rPr>
              <a:t>┐</a:t>
            </a:r>
            <a:r>
              <a:rPr lang="en-US" altLang="zh-CN">
                <a:sym typeface="+mn-ea"/>
              </a:rPr>
              <a:t>A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>
                <a:sym typeface="+mn-ea"/>
              </a:rPr>
              <a:t>┐B </a:t>
            </a:r>
            <a:r>
              <a:rPr lang="en-US" altLang="zh-CN" smtClean="0">
                <a:sym typeface="+mn-ea"/>
              </a:rPr>
              <a:t>                                  (</a:t>
            </a:r>
            <a:r>
              <a:rPr lang="zh-CN" altLang="en-US" smtClean="0">
                <a:sym typeface="+mn-ea"/>
              </a:rPr>
              <a:t>前提</a:t>
            </a:r>
            <a:r>
              <a:rPr lang="en-US" altLang="zh-CN" smtClean="0">
                <a:sym typeface="+mn-ea"/>
              </a:rPr>
              <a:t>)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2       </a:t>
            </a:r>
            <a:r>
              <a:rPr lang="en-US" altLang="zh-CN"/>
              <a:t>. </a:t>
            </a:r>
            <a:r>
              <a:rPr lang="en-US" altLang="zh-CN" smtClean="0"/>
              <a:t>       .     </a:t>
            </a:r>
            <a:r>
              <a:rPr lang="en-US" altLang="zh-CN" b="1" smtClean="0">
                <a:sym typeface="+mn-ea"/>
              </a:rPr>
              <a:t>┐A</a:t>
            </a:r>
            <a:r>
              <a:rPr lang="en-US" altLang="zh-CN" smtClean="0"/>
              <a:t>                       (</a:t>
            </a:r>
            <a:r>
              <a:rPr lang="zh-CN" altLang="en-US"/>
              <a:t>假设</a:t>
            </a:r>
            <a:r>
              <a:rPr lang="en-US" altLang="zh-CN" smtClean="0"/>
              <a:t>)</a:t>
            </a: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3       </a:t>
            </a:r>
            <a:r>
              <a:rPr lang="en-US" altLang="zh-CN"/>
              <a:t>.        </a:t>
            </a:r>
            <a:r>
              <a:rPr lang="en-US" altLang="zh-CN" smtClean="0"/>
              <a:t>.      .        </a:t>
            </a:r>
            <a:r>
              <a:rPr lang="en-US" altLang="zh-CN" smtClean="0">
                <a:sym typeface="+mn-ea"/>
              </a:rPr>
              <a:t>A</a:t>
            </a:r>
            <a:r>
              <a:rPr lang="en-US" altLang="zh-CN" smtClean="0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mtClean="0">
                <a:sym typeface="+mn-ea"/>
              </a:rPr>
              <a:t>B</a:t>
            </a:r>
            <a:r>
              <a:rPr lang="en-US" altLang="zh-CN" smtClean="0"/>
              <a:t>           (</a:t>
            </a:r>
            <a:r>
              <a:rPr lang="zh-CN" altLang="en-US" smtClean="0"/>
              <a:t>假设</a:t>
            </a:r>
            <a:r>
              <a:rPr lang="en-US" altLang="zh-CN" smtClean="0"/>
              <a:t>)  </a:t>
            </a: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4      .        .      .        </a:t>
            </a:r>
            <a:r>
              <a:rPr lang="en-US" altLang="zh-CN" b="1" smtClean="0">
                <a:sym typeface="+mn-ea"/>
              </a:rPr>
              <a:t>A                 (</a:t>
            </a:r>
            <a:r>
              <a:rPr lang="en-US" altLang="zh-CN" b="1" smtClean="0">
                <a:sym typeface="Symbol" panose="05050102010706020507" pitchFamily="18" charset="2"/>
              </a:rPr>
              <a:t></a:t>
            </a:r>
            <a:r>
              <a:rPr lang="en-US" altLang="zh-CN" b="1" baseline="-25000" smtClean="0">
                <a:sym typeface="Symbol" panose="05050102010706020507" pitchFamily="18" charset="2"/>
              </a:rPr>
              <a:t>-</a:t>
            </a:r>
            <a:r>
              <a:rPr lang="en-US" altLang="zh-CN" b="1" smtClean="0">
                <a:sym typeface="+mn-ea"/>
              </a:rPr>
              <a:t>)   </a:t>
            </a:r>
            <a:endParaRPr lang="en-US" altLang="zh-CN" b="1" dirty="0">
              <a:sym typeface="+mn-ea"/>
            </a:endParaRPr>
          </a:p>
          <a:p>
            <a:pPr marL="0" indent="0">
              <a:buNone/>
            </a:pPr>
            <a:r>
              <a:rPr lang="en-US" altLang="zh-CN" smtClean="0"/>
              <a:t>5       .        </a:t>
            </a:r>
            <a:r>
              <a:rPr lang="en-US" altLang="zh-CN"/>
              <a:t>. </a:t>
            </a:r>
            <a:r>
              <a:rPr lang="en-US" altLang="zh-CN" smtClean="0"/>
              <a:t>    </a:t>
            </a:r>
            <a:r>
              <a:rPr lang="en-US" altLang="zh-CN" b="1" smtClean="0">
                <a:sym typeface="+mn-ea"/>
              </a:rPr>
              <a:t>┐(A</a:t>
            </a:r>
            <a:r>
              <a:rPr lang="en-US" altLang="zh-CN" b="1" smtClean="0">
                <a:sym typeface="Symbol" panose="05050102010706020507" pitchFamily="18" charset="2"/>
              </a:rPr>
              <a:t></a:t>
            </a:r>
            <a:r>
              <a:rPr lang="en-US" altLang="zh-CN">
                <a:sym typeface="+mn-ea"/>
              </a:rPr>
              <a:t>B)                </a:t>
            </a:r>
            <a:r>
              <a:rPr lang="en-US" altLang="zh-CN" smtClean="0">
                <a:sym typeface="+mn-ea"/>
              </a:rPr>
              <a:t>(2,4,</a:t>
            </a:r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lang="en-US" altLang="zh-CN" b="1" smtClean="0">
                <a:sym typeface="+mn-ea"/>
              </a:rPr>
              <a:t>)</a:t>
            </a:r>
          </a:p>
          <a:p>
            <a:pPr marL="0" indent="0">
              <a:buNone/>
            </a:pPr>
            <a:r>
              <a:rPr lang="en-US" altLang="zh-CN" smtClean="0"/>
              <a:t>6       .      </a:t>
            </a:r>
            <a:r>
              <a:rPr lang="en-US" altLang="zh-CN" smtClean="0">
                <a:sym typeface="+mn-ea"/>
              </a:rPr>
              <a:t>┐</a:t>
            </a:r>
            <a:r>
              <a:rPr lang="en-US" altLang="zh-CN">
                <a:sym typeface="+mn-ea"/>
              </a:rPr>
              <a:t>B</a:t>
            </a:r>
            <a:r>
              <a:rPr lang="en-US" altLang="zh-CN"/>
              <a:t>         </a:t>
            </a:r>
            <a:r>
              <a:rPr lang="en-US" altLang="zh-CN" smtClean="0"/>
              <a:t>                      (</a:t>
            </a:r>
            <a:r>
              <a:rPr lang="zh-CN" altLang="en-US" smtClean="0"/>
              <a:t>假设</a:t>
            </a:r>
            <a:r>
              <a:rPr lang="en-US" altLang="zh-CN" smtClean="0"/>
              <a:t>)  </a:t>
            </a: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7       .        </a:t>
            </a:r>
            <a:r>
              <a:rPr lang="en-US" altLang="zh-CN"/>
              <a:t>.</a:t>
            </a:r>
            <a:r>
              <a:rPr lang="en-US" altLang="zh-CN" smtClean="0"/>
              <a:t>      A</a:t>
            </a:r>
            <a:r>
              <a:rPr lang="en-US" altLang="zh-CN" smtClean="0">
                <a:sym typeface="Symbol" panose="05050102010706020507" pitchFamily="18" charset="2"/>
              </a:rPr>
              <a:t></a:t>
            </a:r>
            <a:r>
              <a:rPr lang="en-US" altLang="zh-CN" smtClean="0">
                <a:sym typeface="+mn-ea"/>
              </a:rPr>
              <a:t>B                    (</a:t>
            </a:r>
            <a:r>
              <a:rPr lang="zh-CN" altLang="en-US" smtClean="0">
                <a:sym typeface="+mn-ea"/>
              </a:rPr>
              <a:t>假设</a:t>
            </a:r>
            <a:r>
              <a:rPr lang="en-US" altLang="zh-CN" smtClean="0">
                <a:sym typeface="+mn-ea"/>
              </a:rPr>
              <a:t>)   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 smtClean="0"/>
              <a:t>8       .        </a:t>
            </a:r>
            <a:r>
              <a:rPr lang="en-US" altLang="zh-CN"/>
              <a:t>. </a:t>
            </a:r>
            <a:r>
              <a:rPr lang="en-US" altLang="zh-CN" smtClean="0"/>
              <a:t>     </a:t>
            </a:r>
            <a:r>
              <a:rPr lang="en-US" altLang="zh-CN" smtClean="0">
                <a:sym typeface="+mn-ea"/>
              </a:rPr>
              <a:t>B</a:t>
            </a:r>
            <a:r>
              <a:rPr lang="en-US" altLang="zh-CN" smtClean="0"/>
              <a:t>                         (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 baseline="-25000">
                <a:sym typeface="Symbol" panose="05050102010706020507" pitchFamily="18" charset="2"/>
              </a:rPr>
              <a:t>-</a:t>
            </a:r>
            <a:r>
              <a:rPr lang="en-US" altLang="zh-CN" smtClean="0"/>
              <a:t>)  </a:t>
            </a: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9     </a:t>
            </a:r>
            <a:r>
              <a:rPr lang="en-US" altLang="zh-CN"/>
              <a:t>. </a:t>
            </a:r>
            <a:r>
              <a:rPr lang="en-US" altLang="zh-CN" smtClean="0"/>
              <a:t>   </a:t>
            </a:r>
            <a:r>
              <a:rPr lang="en-US" altLang="zh-CN" smtClean="0">
                <a:sym typeface="+mn-ea"/>
              </a:rPr>
              <a:t>┐</a:t>
            </a:r>
            <a:r>
              <a:rPr lang="en-US" altLang="zh-CN">
                <a:sym typeface="+mn-ea"/>
              </a:rPr>
              <a:t>(A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>
                <a:sym typeface="+mn-ea"/>
              </a:rPr>
              <a:t>B</a:t>
            </a:r>
            <a:r>
              <a:rPr lang="en-US" altLang="zh-CN" smtClean="0">
                <a:sym typeface="+mn-ea"/>
              </a:rPr>
              <a:t>)                            (6,8,</a:t>
            </a:r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lang="en-US" altLang="zh-CN" smtClean="0">
                <a:sym typeface="+mn-ea"/>
              </a:rPr>
              <a:t>)   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 smtClean="0"/>
              <a:t>10</a:t>
            </a:r>
            <a:r>
              <a:rPr lang="en-US" altLang="zh-CN" smtClean="0">
                <a:sym typeface="+mn-ea"/>
              </a:rPr>
              <a:t> </a:t>
            </a:r>
            <a:r>
              <a:rPr lang="en-US" altLang="zh-CN">
                <a:sym typeface="+mn-ea"/>
              </a:rPr>
              <a:t>┐(A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>
                <a:sym typeface="+mn-ea"/>
              </a:rPr>
              <a:t>B) </a:t>
            </a:r>
            <a:r>
              <a:rPr lang="en-US" altLang="zh-CN" smtClean="0">
                <a:sym typeface="+mn-ea"/>
              </a:rPr>
              <a:t>                                  (5,9,</a:t>
            </a:r>
            <a:r>
              <a:rPr lang="en-US" altLang="zh-CN" smtClean="0">
                <a:sym typeface="Symbol" panose="05050102010706020507" pitchFamily="18" charset="2"/>
              </a:rPr>
              <a:t> </a:t>
            </a:r>
            <a:r>
              <a:rPr lang="en-US" altLang="zh-CN" baseline="-25000" smtClean="0">
                <a:sym typeface="Symbol" panose="05050102010706020507" pitchFamily="18" charset="2"/>
              </a:rPr>
              <a:t>-</a:t>
            </a:r>
            <a:r>
              <a:rPr lang="en-US" altLang="zh-CN" smtClean="0">
                <a:sym typeface="+mn-ea"/>
              </a:rPr>
              <a:t>)</a:t>
            </a:r>
            <a:endParaRPr lang="en-US" altLang="zh-CN"/>
          </a:p>
          <a:p>
            <a:pPr marL="0" indent="0">
              <a:buNone/>
            </a:pPr>
            <a:endParaRPr lang="en-US" altLang="zh-CN" sz="2800"/>
          </a:p>
        </p:txBody>
      </p:sp>
      <p:sp>
        <p:nvSpPr>
          <p:cNvPr id="4" name="矩形 3"/>
          <p:cNvSpPr/>
          <p:nvPr/>
        </p:nvSpPr>
        <p:spPr>
          <a:xfrm>
            <a:off x="3315431" y="9832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样</a:t>
            </a:r>
            <a:r>
              <a:rPr lang="zh-CN" altLang="en-US" sz="36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卷分析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607810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024" y="102695"/>
            <a:ext cx="6121400" cy="417513"/>
          </a:xfrm>
        </p:spPr>
        <p:txBody>
          <a:bodyPr/>
          <a:lstStyle/>
          <a:p>
            <a:pPr algn="ctr"/>
            <a:r>
              <a:rPr lang="zh-CN" altLang="en-US" smtClean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样卷分析</a:t>
            </a:r>
            <a:endParaRPr lang="zh-CN" altLang="en-US">
              <a:solidFill>
                <a:schemeClr val="bg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8013" y="974176"/>
            <a:ext cx="8800312" cy="3155447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mtClean="0"/>
              <a:t>2. A</a:t>
            </a:r>
            <a:r>
              <a:rPr lang="en-US" altLang="zh-CN" smtClean="0">
                <a:sym typeface="Symbol" panose="05050102010706020507" pitchFamily="18" charset="2"/>
              </a:rPr>
              <a:t>xB(x)</a:t>
            </a:r>
            <a:r>
              <a:rPr lang="en-US" altLang="zh-CN" smtClean="0">
                <a:latin typeface="Lucida Sans Unicode" panose="020B0602030504020204" pitchFamily="34" charset="0"/>
                <a:cs typeface="Lucida Sans Unicode" panose="020B0602030504020204" pitchFamily="34" charset="0"/>
                <a:sym typeface="Symbol" panose="05050102010706020507" pitchFamily="18" charset="2"/>
              </a:rPr>
              <a:t>┠┨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x </a:t>
            </a:r>
            <a:r>
              <a:rPr lang="en-US" altLang="zh-CN" smtClean="0">
                <a:sym typeface="Symbol" panose="05050102010706020507" pitchFamily="18" charset="2"/>
              </a:rPr>
              <a:t>(</a:t>
            </a:r>
            <a:r>
              <a:rPr lang="en-US" altLang="zh-CN" smtClean="0"/>
              <a:t>A</a:t>
            </a:r>
            <a:r>
              <a:rPr lang="en-US" altLang="zh-CN" smtClean="0">
                <a:sym typeface="Symbol" panose="05050102010706020507" pitchFamily="18" charset="2"/>
              </a:rPr>
              <a:t>B(x)), xA</a:t>
            </a:r>
          </a:p>
          <a:p>
            <a:pPr marL="0" indent="0">
              <a:buNone/>
            </a:pPr>
            <a:r>
              <a:rPr lang="zh-CN" altLang="en-US" smtClean="0">
                <a:sym typeface="Symbol" panose="05050102010706020507" pitchFamily="18" charset="2"/>
              </a:rPr>
              <a:t>证明：</a:t>
            </a:r>
            <a:r>
              <a:rPr lang="zh-CN" altLang="en-US" smtClean="0">
                <a:latin typeface="Lucida Sans Unicode" panose="020B0602030504020204" pitchFamily="34" charset="0"/>
                <a:cs typeface="Lucida Sans Unicode" panose="020B0602030504020204" pitchFamily="34" charset="0"/>
                <a:sym typeface="Symbol" panose="05050102010706020507" pitchFamily="18" charset="2"/>
              </a:rPr>
              <a:t>┠</a:t>
            </a:r>
            <a:endParaRPr lang="en-US" altLang="zh-CN" smtClean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zh-CN" smtClean="0">
              <a:sym typeface="Symbol" panose="05050102010706020507" pitchFamily="18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02CC2-B18E-4C24-9954-C5654EFE1A0C}" type="slidenum">
              <a:rPr lang="en-US" altLang="zh-CN" smtClean="0"/>
              <a:pPr>
                <a:defRPr/>
              </a:pPr>
              <a:t>135</a:t>
            </a:fld>
            <a:endParaRPr lang="en-US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981666" y="2065458"/>
          <a:ext cx="7333757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455">
                  <a:extLst>
                    <a:ext uri="{9D8B030D-6E8A-4147-A177-3AD203B41FA5}">
                      <a16:colId xmlns:a16="http://schemas.microsoft.com/office/drawing/2014/main" xmlns="" val="1093182996"/>
                    </a:ext>
                  </a:extLst>
                </a:gridCol>
                <a:gridCol w="1740513">
                  <a:extLst>
                    <a:ext uri="{9D8B030D-6E8A-4147-A177-3AD203B41FA5}">
                      <a16:colId xmlns:a16="http://schemas.microsoft.com/office/drawing/2014/main" xmlns="" val="1468373838"/>
                    </a:ext>
                  </a:extLst>
                </a:gridCol>
                <a:gridCol w="2730588">
                  <a:extLst>
                    <a:ext uri="{9D8B030D-6E8A-4147-A177-3AD203B41FA5}">
                      <a16:colId xmlns:a16="http://schemas.microsoft.com/office/drawing/2014/main" xmlns="" val="1393815609"/>
                    </a:ext>
                  </a:extLst>
                </a:gridCol>
                <a:gridCol w="2400201">
                  <a:extLst>
                    <a:ext uri="{9D8B030D-6E8A-4147-A177-3AD203B41FA5}">
                      <a16:colId xmlns:a16="http://schemas.microsoft.com/office/drawing/2014/main" xmlns="" val="17636626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rgbClr val="663300"/>
                          </a:solidFill>
                        </a:rPr>
                        <a:t>1.</a:t>
                      </a:r>
                      <a:endParaRPr lang="zh-CN" altLang="en-US" sz="2400" b="1">
                        <a:solidFill>
                          <a:srgbClr val="6633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rgbClr val="663300"/>
                          </a:solidFill>
                        </a:rPr>
                        <a:t>A</a:t>
                      </a:r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sym typeface="Symbol" panose="05050102010706020507" pitchFamily="18" charset="2"/>
                        </a:rPr>
                        <a:t>xB(x)</a:t>
                      </a:r>
                      <a:endParaRPr lang="zh-CN" altLang="en-US" sz="2400" b="1">
                        <a:solidFill>
                          <a:srgbClr val="6633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>
                        <a:solidFill>
                          <a:srgbClr val="6633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n-lt"/>
                        </a:rPr>
                        <a:t>(</a:t>
                      </a:r>
                      <a:r>
                        <a:rPr lang="zh-CN" altLang="en-US" sz="2400" b="1" smtClean="0">
                          <a:solidFill>
                            <a:srgbClr val="663300"/>
                          </a:solidFill>
                          <a:latin typeface="+mn-lt"/>
                        </a:rPr>
                        <a:t>前提</a:t>
                      </a:r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n-lt"/>
                        </a:rPr>
                        <a:t>)</a:t>
                      </a:r>
                      <a:endParaRPr lang="zh-CN" altLang="en-US" sz="24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92324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rgbClr val="663300"/>
                          </a:solidFill>
                        </a:rPr>
                        <a:t>2.</a:t>
                      </a:r>
                      <a:endParaRPr lang="zh-CN" altLang="en-US" sz="2400" b="1">
                        <a:solidFill>
                          <a:srgbClr val="6633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rgbClr val="663300"/>
                          </a:solidFill>
                        </a:rPr>
                        <a:t>A</a:t>
                      </a:r>
                      <a:endParaRPr lang="zh-CN" altLang="en-US" sz="2400" b="1">
                        <a:solidFill>
                          <a:srgbClr val="6633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>
                        <a:solidFill>
                          <a:srgbClr val="6633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n-lt"/>
                        </a:rPr>
                        <a:t>(1</a:t>
                      </a:r>
                      <a:r>
                        <a:rPr lang="zh-CN" altLang="en-US" sz="2400" b="1" smtClean="0">
                          <a:solidFill>
                            <a:srgbClr val="663300"/>
                          </a:solidFill>
                          <a:latin typeface="+mn-lt"/>
                        </a:rPr>
                        <a:t>，</a:t>
                      </a:r>
                      <a:r>
                        <a:rPr lang="zh-CN" altLang="en-US" sz="2400" b="1" smtClean="0">
                          <a:solidFill>
                            <a:srgbClr val="663300"/>
                          </a:solidFill>
                          <a:latin typeface="+mn-lt"/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n-lt"/>
                          <a:sym typeface="Symbol" panose="05050102010706020507" pitchFamily="18" charset="2"/>
                        </a:rPr>
                        <a:t>-</a:t>
                      </a:r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n-lt"/>
                        </a:rPr>
                        <a:t>)</a:t>
                      </a:r>
                      <a:endParaRPr lang="zh-CN" altLang="en-US" sz="24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462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rgbClr val="663300"/>
                          </a:solidFill>
                        </a:rPr>
                        <a:t>3.</a:t>
                      </a:r>
                      <a:endParaRPr lang="zh-CN" altLang="en-US" sz="2400" b="1">
                        <a:solidFill>
                          <a:srgbClr val="6633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sym typeface="Symbol" panose="05050102010706020507" pitchFamily="18" charset="2"/>
                        </a:rPr>
                        <a:t>xB(x)</a:t>
                      </a:r>
                      <a:endParaRPr lang="zh-CN" altLang="en-US" sz="2400" b="1">
                        <a:solidFill>
                          <a:srgbClr val="6633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>
                        <a:solidFill>
                          <a:srgbClr val="6633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n-lt"/>
                        </a:rPr>
                        <a:t>(1</a:t>
                      </a:r>
                      <a:r>
                        <a:rPr lang="zh-CN" altLang="en-US" sz="2400" b="1" smtClean="0">
                          <a:solidFill>
                            <a:srgbClr val="663300"/>
                          </a:solidFill>
                          <a:latin typeface="+mn-lt"/>
                        </a:rPr>
                        <a:t>，</a:t>
                      </a:r>
                      <a:r>
                        <a:rPr lang="zh-CN" altLang="zh-CN" sz="2400" b="1" kern="1200" smtClean="0">
                          <a:solidFill>
                            <a:srgbClr val="6633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US" altLang="zh-CN" sz="2400" b="1" kern="1200" smtClean="0">
                          <a:solidFill>
                            <a:srgbClr val="6633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n-lt"/>
                        </a:rPr>
                        <a:t>)</a:t>
                      </a:r>
                      <a:endParaRPr lang="zh-CN" altLang="en-US" sz="24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88549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rgbClr val="663300"/>
                          </a:solidFill>
                        </a:rPr>
                        <a:t>4.</a:t>
                      </a:r>
                      <a:endParaRPr lang="zh-CN" altLang="en-US" sz="2400" b="1">
                        <a:solidFill>
                          <a:srgbClr val="6633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>
                        <a:solidFill>
                          <a:srgbClr val="6633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rgbClr val="663300"/>
                          </a:solidFill>
                        </a:rPr>
                        <a:t>B(a)</a:t>
                      </a:r>
                      <a:endParaRPr lang="zh-CN" altLang="en-US" sz="2400" b="1">
                        <a:solidFill>
                          <a:srgbClr val="6633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n-lt"/>
                        </a:rPr>
                        <a:t>(</a:t>
                      </a:r>
                      <a:r>
                        <a:rPr lang="zh-CN" altLang="en-US" sz="2400" b="1" smtClean="0">
                          <a:solidFill>
                            <a:srgbClr val="663300"/>
                          </a:solidFill>
                          <a:latin typeface="+mn-lt"/>
                        </a:rPr>
                        <a:t>假设，</a:t>
                      </a:r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n-lt"/>
                        </a:rPr>
                        <a:t>a</a:t>
                      </a:r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n-lt"/>
                          <a:sym typeface="Symbol" panose="05050102010706020507" pitchFamily="18" charset="2"/>
                        </a:rPr>
                        <a:t>1</a:t>
                      </a:r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n-lt"/>
                        </a:rPr>
                        <a:t>)</a:t>
                      </a:r>
                      <a:endParaRPr lang="zh-CN" altLang="en-US" sz="24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06755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rgbClr val="663300"/>
                          </a:solidFill>
                        </a:rPr>
                        <a:t>5.</a:t>
                      </a:r>
                      <a:endParaRPr lang="zh-CN" altLang="en-US" sz="2400" b="1">
                        <a:solidFill>
                          <a:srgbClr val="6633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>
                        <a:solidFill>
                          <a:srgbClr val="6633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rgbClr val="663300"/>
                          </a:solidFill>
                        </a:rPr>
                        <a:t>A</a:t>
                      </a:r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sym typeface="Symbol" panose="05050102010706020507" pitchFamily="18" charset="2"/>
                        </a:rPr>
                        <a:t>B(a)</a:t>
                      </a:r>
                      <a:endParaRPr lang="zh-CN" altLang="en-US" sz="2400" b="1">
                        <a:solidFill>
                          <a:srgbClr val="6633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n-lt"/>
                        </a:rPr>
                        <a:t>(2,4,</a:t>
                      </a:r>
                      <a:r>
                        <a:rPr lang="zh-CN" altLang="en-US" sz="2400" b="1" smtClean="0">
                          <a:solidFill>
                            <a:srgbClr val="663300"/>
                          </a:solidFill>
                          <a:latin typeface="+mn-lt"/>
                          <a:sym typeface="Symbol" panose="05050102010706020507" pitchFamily="18" charset="2"/>
                        </a:rPr>
                        <a:t> </a:t>
                      </a:r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n-lt"/>
                          <a:sym typeface="Symbol" panose="05050102010706020507" pitchFamily="18" charset="2"/>
                        </a:rPr>
                        <a:t>+ </a:t>
                      </a:r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n-lt"/>
                        </a:rPr>
                        <a:t>)</a:t>
                      </a:r>
                      <a:endParaRPr lang="zh-CN" altLang="en-US" sz="24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1096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rgbClr val="663300"/>
                          </a:solidFill>
                        </a:rPr>
                        <a:t>6.</a:t>
                      </a:r>
                      <a:endParaRPr lang="zh-CN" altLang="en-US" sz="2400" b="1">
                        <a:solidFill>
                          <a:srgbClr val="6633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>
                        <a:solidFill>
                          <a:srgbClr val="6633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sym typeface="Symbol" panose="05050102010706020507" pitchFamily="18" charset="2"/>
                        </a:rPr>
                        <a:t>x(</a:t>
                      </a:r>
                      <a:r>
                        <a:rPr lang="en-US" altLang="zh-CN" sz="2400" b="1" smtClean="0">
                          <a:solidFill>
                            <a:srgbClr val="663300"/>
                          </a:solidFill>
                        </a:rPr>
                        <a:t>A</a:t>
                      </a:r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sym typeface="Symbol" panose="05050102010706020507" pitchFamily="18" charset="2"/>
                        </a:rPr>
                        <a:t>B(x))</a:t>
                      </a:r>
                      <a:endParaRPr lang="zh-CN" altLang="en-US" sz="2400" b="1">
                        <a:solidFill>
                          <a:srgbClr val="6633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n-lt"/>
                        </a:rPr>
                        <a:t>(5,</a:t>
                      </a:r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n-lt"/>
                          <a:sym typeface="Symbol" panose="05050102010706020507" pitchFamily="18" charset="2"/>
                        </a:rPr>
                        <a:t>+ </a:t>
                      </a:r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n-lt"/>
                        </a:rPr>
                        <a:t>)</a:t>
                      </a:r>
                      <a:endParaRPr lang="zh-CN" altLang="en-US" sz="24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43049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rgbClr val="663300"/>
                          </a:solidFill>
                        </a:rPr>
                        <a:t>7.</a:t>
                      </a:r>
                      <a:endParaRPr lang="zh-CN" altLang="en-US" sz="2400" b="1">
                        <a:solidFill>
                          <a:srgbClr val="6633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sym typeface="Symbol" panose="05050102010706020507" pitchFamily="18" charset="2"/>
                        </a:rPr>
                        <a:t>x(</a:t>
                      </a:r>
                      <a:r>
                        <a:rPr lang="en-US" altLang="zh-CN" sz="2400" b="1" smtClean="0">
                          <a:solidFill>
                            <a:srgbClr val="663300"/>
                          </a:solidFill>
                        </a:rPr>
                        <a:t>A</a:t>
                      </a:r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sym typeface="Symbol" panose="05050102010706020507" pitchFamily="18" charset="2"/>
                        </a:rPr>
                        <a:t>B(x))</a:t>
                      </a:r>
                      <a:endParaRPr lang="zh-CN" altLang="en-US" sz="2400" b="1" smtClean="0">
                        <a:solidFill>
                          <a:srgbClr val="6633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>
                        <a:solidFill>
                          <a:srgbClr val="6633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n-lt"/>
                        </a:rPr>
                        <a:t>(4,6,</a:t>
                      </a:r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n-lt"/>
                          <a:sym typeface="Symbol" panose="05050102010706020507" pitchFamily="18" charset="2"/>
                        </a:rPr>
                        <a:t>- </a:t>
                      </a:r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n-lt"/>
                        </a:rPr>
                        <a:t>)</a:t>
                      </a:r>
                      <a:endParaRPr lang="zh-CN" altLang="en-US" sz="24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37106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51819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024" y="102695"/>
            <a:ext cx="6121400" cy="417513"/>
          </a:xfrm>
        </p:spPr>
        <p:txBody>
          <a:bodyPr/>
          <a:lstStyle/>
          <a:p>
            <a:pPr algn="ctr"/>
            <a:r>
              <a:rPr lang="zh-CN" altLang="en-US" smtClean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样卷分析</a:t>
            </a:r>
            <a:endParaRPr lang="zh-CN" altLang="en-US">
              <a:solidFill>
                <a:schemeClr val="bg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8013" y="974176"/>
            <a:ext cx="8800312" cy="3155447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mtClean="0"/>
              <a:t>2. A</a:t>
            </a:r>
            <a:r>
              <a:rPr lang="en-US" altLang="zh-CN" smtClean="0">
                <a:sym typeface="Symbol" panose="05050102010706020507" pitchFamily="18" charset="2"/>
              </a:rPr>
              <a:t>xB(x)</a:t>
            </a:r>
            <a:r>
              <a:rPr lang="en-US" altLang="zh-CN" smtClean="0">
                <a:latin typeface="Lucida Sans Unicode" panose="020B0602030504020204" pitchFamily="34" charset="0"/>
                <a:cs typeface="Lucida Sans Unicode" panose="020B0602030504020204" pitchFamily="34" charset="0"/>
                <a:sym typeface="Symbol" panose="05050102010706020507" pitchFamily="18" charset="2"/>
              </a:rPr>
              <a:t>┠┨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x </a:t>
            </a:r>
            <a:r>
              <a:rPr lang="en-US" altLang="zh-CN" smtClean="0">
                <a:sym typeface="Symbol" panose="05050102010706020507" pitchFamily="18" charset="2"/>
              </a:rPr>
              <a:t>(</a:t>
            </a:r>
            <a:r>
              <a:rPr lang="en-US" altLang="zh-CN" smtClean="0"/>
              <a:t>A</a:t>
            </a:r>
            <a:r>
              <a:rPr lang="en-US" altLang="zh-CN" smtClean="0">
                <a:sym typeface="Symbol" panose="05050102010706020507" pitchFamily="18" charset="2"/>
              </a:rPr>
              <a:t>B(x)), xA</a:t>
            </a:r>
          </a:p>
          <a:p>
            <a:pPr marL="0" indent="0">
              <a:buNone/>
            </a:pPr>
            <a:r>
              <a:rPr lang="zh-CN" altLang="en-US" smtClean="0">
                <a:sym typeface="Symbol" panose="05050102010706020507" pitchFamily="18" charset="2"/>
              </a:rPr>
              <a:t>证明：</a:t>
            </a:r>
            <a:r>
              <a:rPr lang="zh-CN" altLang="en-US">
                <a:latin typeface="Lucida Sans Unicode" panose="020B0602030504020204" pitchFamily="34" charset="0"/>
                <a:cs typeface="Lucida Sans Unicode" panose="020B0602030504020204" pitchFamily="34" charset="0"/>
                <a:sym typeface="Symbol" panose="05050102010706020507" pitchFamily="18" charset="2"/>
              </a:rPr>
              <a:t>┨</a:t>
            </a:r>
            <a:endParaRPr lang="en-US" altLang="zh-CN" smtClean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zh-CN" smtClean="0">
              <a:sym typeface="Symbol" panose="05050102010706020507" pitchFamily="18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02CC2-B18E-4C24-9954-C5654EFE1A0C}" type="slidenum">
              <a:rPr lang="en-US" altLang="zh-CN" smtClean="0"/>
              <a:pPr>
                <a:defRPr/>
              </a:pPr>
              <a:t>136</a:t>
            </a:fld>
            <a:endParaRPr lang="en-US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981666" y="2065458"/>
          <a:ext cx="7333757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455">
                  <a:extLst>
                    <a:ext uri="{9D8B030D-6E8A-4147-A177-3AD203B41FA5}">
                      <a16:colId xmlns:a16="http://schemas.microsoft.com/office/drawing/2014/main" xmlns="" val="1093182996"/>
                    </a:ext>
                  </a:extLst>
                </a:gridCol>
                <a:gridCol w="1717888">
                  <a:extLst>
                    <a:ext uri="{9D8B030D-6E8A-4147-A177-3AD203B41FA5}">
                      <a16:colId xmlns:a16="http://schemas.microsoft.com/office/drawing/2014/main" xmlns="" val="1468373838"/>
                    </a:ext>
                  </a:extLst>
                </a:gridCol>
                <a:gridCol w="2753213">
                  <a:extLst>
                    <a:ext uri="{9D8B030D-6E8A-4147-A177-3AD203B41FA5}">
                      <a16:colId xmlns:a16="http://schemas.microsoft.com/office/drawing/2014/main" xmlns="" val="1393815609"/>
                    </a:ext>
                  </a:extLst>
                </a:gridCol>
                <a:gridCol w="2400201">
                  <a:extLst>
                    <a:ext uri="{9D8B030D-6E8A-4147-A177-3AD203B41FA5}">
                      <a16:colId xmlns:a16="http://schemas.microsoft.com/office/drawing/2014/main" xmlns="" val="17636626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j-lt"/>
                        </a:rPr>
                        <a:t>1.</a:t>
                      </a:r>
                      <a:endParaRPr lang="zh-CN" altLang="en-US" sz="2400" b="1">
                        <a:solidFill>
                          <a:srgbClr val="663300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eaLnBrk="1" fontAlgn="auto" latinLnBrk="0" hangingPunct="1"/>
                      <a:r>
                        <a:rPr lang="en-US" altLang="zh-CN" sz="2400" b="1" kern="1200" smtClean="0">
                          <a:solidFill>
                            <a:srgbClr val="663300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</a:t>
                      </a:r>
                      <a:r>
                        <a:rPr lang="en-US" altLang="zh-CN" sz="2400" b="1" kern="1200" smtClean="0">
                          <a:solidFill>
                            <a:srgbClr val="6633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x(A</a:t>
                      </a:r>
                      <a:r>
                        <a:rPr lang="en-US" altLang="zh-CN" sz="2400" b="1" kern="1200" smtClean="0">
                          <a:solidFill>
                            <a:srgbClr val="663300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</a:t>
                      </a:r>
                      <a:r>
                        <a:rPr lang="en-US" altLang="zh-CN" sz="2400" b="1" kern="1200" smtClean="0">
                          <a:solidFill>
                            <a:srgbClr val="6633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B(x))</a:t>
                      </a:r>
                      <a:endParaRPr lang="zh-CN" altLang="zh-CN" sz="2400" b="1">
                        <a:solidFill>
                          <a:srgbClr val="66330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>
                        <a:solidFill>
                          <a:srgbClr val="663300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j-lt"/>
                        </a:rPr>
                        <a:t>(</a:t>
                      </a:r>
                      <a:r>
                        <a:rPr lang="zh-CN" altLang="en-US" sz="2400" b="1" smtClean="0">
                          <a:solidFill>
                            <a:srgbClr val="663300"/>
                          </a:solidFill>
                          <a:latin typeface="+mj-lt"/>
                        </a:rPr>
                        <a:t>前提</a:t>
                      </a:r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j-lt"/>
                        </a:rPr>
                        <a:t>)</a:t>
                      </a:r>
                      <a:endParaRPr lang="zh-CN" altLang="en-US" sz="2400" b="1">
                        <a:solidFill>
                          <a:srgbClr val="663300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92324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j-lt"/>
                        </a:rPr>
                        <a:t>2.</a:t>
                      </a:r>
                      <a:endParaRPr lang="zh-CN" altLang="en-US" sz="2400" b="1">
                        <a:solidFill>
                          <a:srgbClr val="663300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>
                        <a:solidFill>
                          <a:srgbClr val="663300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j-lt"/>
                        </a:rPr>
                        <a:t>A</a:t>
                      </a:r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j-lt"/>
                          <a:sym typeface="Symbol" panose="05050102010706020507" pitchFamily="18" charset="2"/>
                        </a:rPr>
                        <a:t>B(a)</a:t>
                      </a:r>
                      <a:endParaRPr lang="zh-CN" altLang="en-US" sz="2400" b="1" smtClean="0">
                        <a:solidFill>
                          <a:srgbClr val="663300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j-lt"/>
                        </a:rPr>
                        <a:t>(</a:t>
                      </a:r>
                      <a:r>
                        <a:rPr lang="zh-CN" altLang="en-US" sz="2400" b="1" smtClean="0">
                          <a:solidFill>
                            <a:srgbClr val="663300"/>
                          </a:solidFill>
                          <a:latin typeface="+mj-lt"/>
                        </a:rPr>
                        <a:t>假设，</a:t>
                      </a:r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j-lt"/>
                        </a:rPr>
                        <a:t>a</a:t>
                      </a:r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j-lt"/>
                          <a:sym typeface="Symbol" panose="05050102010706020507" pitchFamily="18" charset="2"/>
                        </a:rPr>
                        <a:t>1</a:t>
                      </a:r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j-lt"/>
                        </a:rPr>
                        <a:t>)</a:t>
                      </a:r>
                      <a:endParaRPr lang="zh-CN" altLang="en-US" sz="2400" b="1">
                        <a:solidFill>
                          <a:srgbClr val="663300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462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j-lt"/>
                        </a:rPr>
                        <a:t>3.</a:t>
                      </a:r>
                      <a:endParaRPr lang="zh-CN" altLang="en-US" sz="2400" b="1">
                        <a:solidFill>
                          <a:srgbClr val="663300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>
                        <a:solidFill>
                          <a:srgbClr val="663300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j-lt"/>
                        </a:rPr>
                        <a:t>A</a:t>
                      </a:r>
                      <a:endParaRPr lang="zh-CN" altLang="en-US" sz="2400" b="1">
                        <a:solidFill>
                          <a:srgbClr val="663300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j-lt"/>
                        </a:rPr>
                        <a:t>(2</a:t>
                      </a:r>
                      <a:r>
                        <a:rPr lang="zh-CN" altLang="en-US" sz="2400" b="1" smtClean="0">
                          <a:solidFill>
                            <a:srgbClr val="663300"/>
                          </a:solidFill>
                          <a:latin typeface="+mj-lt"/>
                        </a:rPr>
                        <a:t>，</a:t>
                      </a:r>
                      <a:r>
                        <a:rPr lang="zh-CN" altLang="zh-CN" sz="2400" b="1" kern="1200" smtClean="0">
                          <a:solidFill>
                            <a:srgbClr val="663300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US" altLang="zh-CN" sz="2400" b="1" kern="1200" smtClean="0">
                          <a:solidFill>
                            <a:srgbClr val="6633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j-lt"/>
                        </a:rPr>
                        <a:t>)</a:t>
                      </a:r>
                      <a:endParaRPr lang="zh-CN" altLang="en-US" sz="2400" b="1">
                        <a:solidFill>
                          <a:srgbClr val="663300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88549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j-lt"/>
                        </a:rPr>
                        <a:t>4.</a:t>
                      </a:r>
                      <a:endParaRPr lang="zh-CN" altLang="en-US" sz="2400" b="1">
                        <a:solidFill>
                          <a:srgbClr val="663300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>
                        <a:solidFill>
                          <a:srgbClr val="663300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j-lt"/>
                        </a:rPr>
                        <a:t>B(a)</a:t>
                      </a:r>
                      <a:endParaRPr lang="zh-CN" altLang="en-US" sz="2400" b="1">
                        <a:solidFill>
                          <a:srgbClr val="663300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j-lt"/>
                        </a:rPr>
                        <a:t>(2</a:t>
                      </a:r>
                      <a:r>
                        <a:rPr lang="zh-CN" altLang="en-US" sz="2400" b="1" smtClean="0">
                          <a:solidFill>
                            <a:srgbClr val="663300"/>
                          </a:solidFill>
                          <a:latin typeface="+mj-lt"/>
                        </a:rPr>
                        <a:t>，</a:t>
                      </a:r>
                      <a:r>
                        <a:rPr lang="zh-CN" altLang="zh-CN" sz="2400" b="1" kern="1200" smtClean="0">
                          <a:solidFill>
                            <a:srgbClr val="663300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US" altLang="zh-CN" sz="2400" b="1" kern="1200" smtClean="0">
                          <a:solidFill>
                            <a:srgbClr val="6633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j-lt"/>
                        </a:rPr>
                        <a:t>)</a:t>
                      </a:r>
                      <a:endParaRPr lang="zh-CN" altLang="en-US" sz="2400" b="1">
                        <a:solidFill>
                          <a:srgbClr val="663300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06755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j-lt"/>
                        </a:rPr>
                        <a:t>5.</a:t>
                      </a:r>
                      <a:endParaRPr lang="zh-CN" altLang="en-US" sz="2400" b="1">
                        <a:solidFill>
                          <a:srgbClr val="663300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>
                        <a:solidFill>
                          <a:srgbClr val="663300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smtClean="0">
                          <a:solidFill>
                            <a:srgbClr val="663300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</a:t>
                      </a:r>
                      <a:r>
                        <a:rPr lang="en-US" altLang="zh-CN" sz="2400" b="1" kern="1200" smtClean="0">
                          <a:solidFill>
                            <a:srgbClr val="6633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xB(x)</a:t>
                      </a:r>
                      <a:endParaRPr lang="zh-CN" altLang="zh-CN" sz="2400" b="1" smtClean="0">
                        <a:solidFill>
                          <a:srgbClr val="66330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j-lt"/>
                        </a:rPr>
                        <a:t>(4,</a:t>
                      </a:r>
                      <a:r>
                        <a:rPr lang="zh-CN" altLang="en-US" sz="2400" b="1" smtClean="0">
                          <a:solidFill>
                            <a:srgbClr val="663300"/>
                          </a:solidFill>
                          <a:latin typeface="+mj-lt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altLang="zh-CN" sz="2400" b="1" kern="1200" smtClean="0">
                          <a:solidFill>
                            <a:srgbClr val="663300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</a:t>
                      </a:r>
                      <a:r>
                        <a:rPr lang="en-US" altLang="zh-CN" sz="2400" b="1" kern="1200" smtClean="0">
                          <a:solidFill>
                            <a:srgbClr val="6633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j-lt"/>
                        </a:rPr>
                        <a:t>)</a:t>
                      </a:r>
                      <a:endParaRPr lang="zh-CN" altLang="en-US" sz="2400" b="1">
                        <a:solidFill>
                          <a:srgbClr val="663300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1096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j-lt"/>
                        </a:rPr>
                        <a:t>6.</a:t>
                      </a:r>
                      <a:endParaRPr lang="zh-CN" altLang="en-US" sz="2400" b="1">
                        <a:solidFill>
                          <a:srgbClr val="663300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>
                        <a:solidFill>
                          <a:srgbClr val="663300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smtClean="0">
                          <a:solidFill>
                            <a:srgbClr val="6633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2400" b="1" kern="1200" smtClean="0">
                          <a:solidFill>
                            <a:srgbClr val="663300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</a:t>
                      </a:r>
                      <a:r>
                        <a:rPr lang="en-US" altLang="zh-CN" sz="2400" b="1" kern="1200" smtClean="0">
                          <a:solidFill>
                            <a:srgbClr val="6633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xB(x)</a:t>
                      </a:r>
                      <a:endParaRPr lang="zh-CN" altLang="zh-CN" sz="2400" b="1" smtClean="0">
                        <a:solidFill>
                          <a:srgbClr val="66330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j-lt"/>
                        </a:rPr>
                        <a:t>(3,5,</a:t>
                      </a:r>
                      <a:r>
                        <a:rPr lang="en-US" altLang="zh-CN" sz="2400" b="1" kern="1200" smtClean="0">
                          <a:solidFill>
                            <a:srgbClr val="663300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zh-CN" altLang="zh-CN" sz="2400" b="1" kern="1200" smtClean="0">
                          <a:solidFill>
                            <a:srgbClr val="663300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US" altLang="zh-CN" sz="2400" b="1" kern="1200" smtClean="0">
                          <a:solidFill>
                            <a:srgbClr val="6633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j-lt"/>
                        </a:rPr>
                        <a:t>)</a:t>
                      </a:r>
                      <a:endParaRPr lang="zh-CN" altLang="en-US" sz="2400" b="1">
                        <a:solidFill>
                          <a:srgbClr val="663300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43049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j-lt"/>
                        </a:rPr>
                        <a:t>7.</a:t>
                      </a:r>
                      <a:endParaRPr lang="zh-CN" altLang="en-US" sz="2400" b="1">
                        <a:solidFill>
                          <a:srgbClr val="663300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eaLnBrk="1" latinLnBrk="0" hangingPunct="1"/>
                      <a:r>
                        <a:rPr lang="en-US" altLang="zh-CN" sz="2400" b="1" kern="1200" smtClean="0">
                          <a:solidFill>
                            <a:srgbClr val="6633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zh-CN" sz="2400" b="1" kern="1200" smtClean="0">
                          <a:solidFill>
                            <a:srgbClr val="663300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</a:t>
                      </a:r>
                      <a:r>
                        <a:rPr lang="en-US" altLang="zh-CN" sz="2400" b="1" kern="1200" smtClean="0">
                          <a:solidFill>
                            <a:srgbClr val="6633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xB(x)</a:t>
                      </a:r>
                      <a:endParaRPr lang="zh-CN" altLang="zh-CN" sz="2400" b="1">
                        <a:solidFill>
                          <a:srgbClr val="66330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>
                        <a:solidFill>
                          <a:srgbClr val="663300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j-lt"/>
                        </a:rPr>
                        <a:t>(1,6,</a:t>
                      </a:r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j-lt"/>
                          <a:sym typeface="Symbol" panose="05050102010706020507" pitchFamily="18" charset="2"/>
                        </a:rPr>
                        <a:t>- </a:t>
                      </a:r>
                      <a:r>
                        <a:rPr lang="en-US" altLang="zh-CN" sz="2400" b="1" smtClean="0">
                          <a:solidFill>
                            <a:srgbClr val="663300"/>
                          </a:solidFill>
                          <a:latin typeface="+mj-lt"/>
                        </a:rPr>
                        <a:t>)</a:t>
                      </a:r>
                      <a:endParaRPr lang="zh-CN" altLang="en-US" sz="2400" b="1">
                        <a:solidFill>
                          <a:srgbClr val="663300"/>
                        </a:solidFill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37106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309001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024" y="102695"/>
            <a:ext cx="6121400" cy="417513"/>
          </a:xfrm>
        </p:spPr>
        <p:txBody>
          <a:bodyPr/>
          <a:lstStyle/>
          <a:p>
            <a:pPr algn="ctr"/>
            <a:r>
              <a:rPr lang="zh-CN" altLang="en-US" smtClean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样卷分析</a:t>
            </a:r>
            <a:endParaRPr lang="zh-CN" altLang="en-US">
              <a:solidFill>
                <a:schemeClr val="bg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3112" y="715911"/>
            <a:ext cx="8800312" cy="931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3</a:t>
            </a:r>
            <a:r>
              <a:rPr lang="en-US" altLang="zh-CN" dirty="0" smtClean="0"/>
              <a:t>. </a:t>
            </a:r>
            <a:r>
              <a:rPr lang="zh-CN" altLang="zh-CN" dirty="0" smtClean="0">
                <a:sym typeface="Symbol" panose="05050102010706020507" pitchFamily="18" charset="2"/>
              </a:rPr>
              <a:t></a:t>
            </a:r>
            <a:r>
              <a:rPr lang="en-US" altLang="zh-CN" dirty="0" err="1" smtClean="0">
                <a:sym typeface="Symbol" panose="05050102010706020507" pitchFamily="18" charset="2"/>
              </a:rPr>
              <a:t>xC</a:t>
            </a:r>
            <a:r>
              <a:rPr lang="en-US" altLang="zh-CN" dirty="0" smtClean="0">
                <a:sym typeface="Symbol" panose="05050102010706020507" pitchFamily="18" charset="2"/>
              </a:rPr>
              <a:t>(x)</a:t>
            </a:r>
            <a:r>
              <a:rPr lang="en-US" altLang="zh-CN" dirty="0" err="1" smtClean="0">
                <a:sym typeface="Symbol" panose="05050102010706020507" pitchFamily="18" charset="2"/>
              </a:rPr>
              <a:t>yD</a:t>
            </a:r>
            <a:r>
              <a:rPr lang="en-US" altLang="zh-CN" dirty="0" smtClean="0">
                <a:sym typeface="Symbol" panose="05050102010706020507" pitchFamily="18" charset="2"/>
              </a:rPr>
              <a:t>(y)</a:t>
            </a:r>
            <a:r>
              <a:rPr lang="en-US" altLang="zh-CN" dirty="0" smtClean="0">
                <a:latin typeface="Lucida Sans Unicode" panose="020B0602030504020204" pitchFamily="34" charset="0"/>
                <a:cs typeface="Lucida Sans Unicode" panose="020B0602030504020204" pitchFamily="34" charset="0"/>
                <a:sym typeface="Symbol" panose="05050102010706020507" pitchFamily="18" charset="2"/>
              </a:rPr>
              <a:t>┠┨</a:t>
            </a:r>
            <a:r>
              <a:rPr lang="en-US" altLang="zh-CN" dirty="0"/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</a:t>
            </a:r>
            <a:r>
              <a:rPr lang="en-US" altLang="zh-CN" dirty="0" err="1" smtClean="0">
                <a:sym typeface="Symbol" panose="05050102010706020507" pitchFamily="18" charset="2"/>
              </a:rPr>
              <a:t>xy</a:t>
            </a:r>
            <a:r>
              <a:rPr lang="en-US" altLang="zh-CN" dirty="0" smtClean="0">
                <a:sym typeface="Symbol" panose="05050102010706020507" pitchFamily="18" charset="2"/>
              </a:rPr>
              <a:t> (C(x</a:t>
            </a:r>
            <a:r>
              <a:rPr lang="en-US" altLang="zh-CN" dirty="0">
                <a:sym typeface="Symbol" panose="05050102010706020507" pitchFamily="18" charset="2"/>
              </a:rPr>
              <a:t>) D(y</a:t>
            </a:r>
            <a:r>
              <a:rPr lang="en-US" altLang="zh-CN" dirty="0" smtClean="0">
                <a:sym typeface="Symbol" panose="05050102010706020507" pitchFamily="18" charset="2"/>
              </a:rPr>
              <a:t>))</a:t>
            </a:r>
          </a:p>
          <a:p>
            <a:pPr marL="0" indent="0">
              <a:buNone/>
            </a:pPr>
            <a:r>
              <a:rPr lang="zh-CN" altLang="en-US" dirty="0" smtClean="0">
                <a:sym typeface="Symbol" panose="05050102010706020507" pitchFamily="18" charset="2"/>
              </a:rPr>
              <a:t>证明：</a:t>
            </a:r>
            <a:r>
              <a:rPr lang="zh-CN" altLang="en-US" dirty="0" smtClean="0">
                <a:latin typeface="Lucida Sans Unicode" panose="020B0602030504020204" pitchFamily="34" charset="0"/>
                <a:cs typeface="Lucida Sans Unicode" panose="020B0602030504020204" pitchFamily="34" charset="0"/>
                <a:sym typeface="Symbol" panose="05050102010706020507" pitchFamily="18" charset="2"/>
              </a:rPr>
              <a:t>┠</a:t>
            </a:r>
            <a:endParaRPr lang="en-US" altLang="zh-CN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zh-CN" dirty="0" smtClean="0">
              <a:sym typeface="Symbol" panose="05050102010706020507" pitchFamily="18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02CC2-B18E-4C24-9954-C5654EFE1A0C}" type="slidenum">
              <a:rPr lang="en-US" altLang="zh-CN" smtClean="0"/>
              <a:pPr>
                <a:defRPr/>
              </a:pPr>
              <a:t>137</a:t>
            </a:fld>
            <a:endParaRPr lang="en-US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553482" y="1647316"/>
          <a:ext cx="8159572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493">
                  <a:extLst>
                    <a:ext uri="{9D8B030D-6E8A-4147-A177-3AD203B41FA5}">
                      <a16:colId xmlns:a16="http://schemas.microsoft.com/office/drawing/2014/main" xmlns="" val="1093182996"/>
                    </a:ext>
                  </a:extLst>
                </a:gridCol>
                <a:gridCol w="1967600">
                  <a:extLst>
                    <a:ext uri="{9D8B030D-6E8A-4147-A177-3AD203B41FA5}">
                      <a16:colId xmlns:a16="http://schemas.microsoft.com/office/drawing/2014/main" xmlns="" val="1468373838"/>
                    </a:ext>
                  </a:extLst>
                </a:gridCol>
                <a:gridCol w="2117063">
                  <a:extLst>
                    <a:ext uri="{9D8B030D-6E8A-4147-A177-3AD203B41FA5}">
                      <a16:colId xmlns:a16="http://schemas.microsoft.com/office/drawing/2014/main" xmlns="" val="2281456036"/>
                    </a:ext>
                  </a:extLst>
                </a:gridCol>
                <a:gridCol w="1972652">
                  <a:extLst>
                    <a:ext uri="{9D8B030D-6E8A-4147-A177-3AD203B41FA5}">
                      <a16:colId xmlns:a16="http://schemas.microsoft.com/office/drawing/2014/main" xmlns="" val="1393815609"/>
                    </a:ext>
                  </a:extLst>
                </a:gridCol>
                <a:gridCol w="1571764">
                  <a:extLst>
                    <a:ext uri="{9D8B030D-6E8A-4147-A177-3AD203B41FA5}">
                      <a16:colId xmlns:a16="http://schemas.microsoft.com/office/drawing/2014/main" xmlns="" val="17636626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rgbClr val="663300"/>
                          </a:solidFill>
                          <a:latin typeface="+mn-lt"/>
                        </a:rPr>
                        <a:t>1.</a:t>
                      </a:r>
                      <a:endParaRPr lang="zh-CN" altLang="en-US" sz="1800" b="1" dirty="0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b="1" smtClean="0">
                          <a:solidFill>
                            <a:srgbClr val="663300"/>
                          </a:solidFill>
                          <a:latin typeface="+mn-lt"/>
                          <a:sym typeface="Symbol" panose="05050102010706020507" pitchFamily="18" charset="2"/>
                        </a:rPr>
                        <a:t></a:t>
                      </a:r>
                      <a:r>
                        <a:rPr lang="en-US" altLang="zh-CN" sz="1800" b="1" smtClean="0">
                          <a:solidFill>
                            <a:srgbClr val="663300"/>
                          </a:solidFill>
                          <a:latin typeface="+mn-lt"/>
                          <a:sym typeface="Symbol" panose="05050102010706020507" pitchFamily="18" charset="2"/>
                        </a:rPr>
                        <a:t>xC(x)yD(y)</a:t>
                      </a:r>
                      <a:endParaRPr lang="zh-CN" altLang="en-US" sz="18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smtClean="0">
                          <a:solidFill>
                            <a:srgbClr val="663300"/>
                          </a:solidFill>
                          <a:latin typeface="+mn-lt"/>
                        </a:rPr>
                        <a:t>(</a:t>
                      </a:r>
                      <a:r>
                        <a:rPr lang="zh-CN" altLang="en-US" sz="1800" b="1" smtClean="0">
                          <a:solidFill>
                            <a:srgbClr val="663300"/>
                          </a:solidFill>
                          <a:latin typeface="+mn-lt"/>
                        </a:rPr>
                        <a:t>前提</a:t>
                      </a:r>
                      <a:r>
                        <a:rPr lang="en-US" altLang="zh-CN" sz="1800" b="1" smtClean="0">
                          <a:solidFill>
                            <a:srgbClr val="663300"/>
                          </a:solidFill>
                          <a:latin typeface="+mn-lt"/>
                        </a:rPr>
                        <a:t>)</a:t>
                      </a:r>
                      <a:endParaRPr lang="zh-CN" altLang="en-US" sz="18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92324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smtClean="0">
                          <a:solidFill>
                            <a:srgbClr val="663300"/>
                          </a:solidFill>
                          <a:latin typeface="+mn-lt"/>
                        </a:rPr>
                        <a:t>2.</a:t>
                      </a:r>
                      <a:endParaRPr lang="zh-CN" altLang="en-US" sz="18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zh-CN" altLang="zh-CN" sz="18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</a:t>
                      </a:r>
                      <a:r>
                        <a:rPr kumimoji="0" lang="en-US" altLang="zh-CN" sz="18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xC(x)</a:t>
                      </a:r>
                      <a:endParaRPr lang="zh-CN" altLang="en-US" sz="18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smtClean="0">
                          <a:solidFill>
                            <a:srgbClr val="663300"/>
                          </a:solidFill>
                          <a:latin typeface="+mn-lt"/>
                        </a:rPr>
                        <a:t>(</a:t>
                      </a:r>
                      <a:r>
                        <a:rPr lang="zh-CN" altLang="en-US" sz="1800" b="1" smtClean="0">
                          <a:solidFill>
                            <a:srgbClr val="663300"/>
                          </a:solidFill>
                          <a:latin typeface="+mn-lt"/>
                        </a:rPr>
                        <a:t>假设</a:t>
                      </a:r>
                      <a:r>
                        <a:rPr lang="en-US" altLang="zh-CN" sz="1800" b="1" smtClean="0">
                          <a:solidFill>
                            <a:srgbClr val="663300"/>
                          </a:solidFill>
                          <a:latin typeface="+mn-lt"/>
                        </a:rPr>
                        <a:t>)</a:t>
                      </a:r>
                      <a:endParaRPr lang="zh-CN" altLang="en-US" sz="18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462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smtClean="0">
                          <a:solidFill>
                            <a:srgbClr val="663300"/>
                          </a:solidFill>
                          <a:latin typeface="+mn-lt"/>
                        </a:rPr>
                        <a:t>3.</a:t>
                      </a:r>
                      <a:endParaRPr lang="zh-CN" altLang="en-US" sz="18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smtClean="0">
                          <a:solidFill>
                            <a:srgbClr val="663300"/>
                          </a:solidFill>
                          <a:latin typeface="+mn-lt"/>
                        </a:rPr>
                        <a:t>C(a)</a:t>
                      </a:r>
                      <a:endParaRPr lang="zh-CN" altLang="en-US" sz="18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smtClean="0">
                          <a:solidFill>
                            <a:srgbClr val="663300"/>
                          </a:solidFill>
                          <a:latin typeface="+mn-lt"/>
                        </a:rPr>
                        <a:t>(2</a:t>
                      </a:r>
                      <a:r>
                        <a:rPr lang="zh-CN" altLang="en-US" sz="1800" b="1" smtClean="0">
                          <a:solidFill>
                            <a:srgbClr val="663300"/>
                          </a:solidFill>
                          <a:latin typeface="+mn-lt"/>
                        </a:rPr>
                        <a:t>，</a:t>
                      </a:r>
                      <a:r>
                        <a:rPr lang="zh-CN" altLang="en-US" sz="1800" b="1" smtClean="0">
                          <a:solidFill>
                            <a:srgbClr val="663300"/>
                          </a:solidFill>
                          <a:latin typeface="+mn-lt"/>
                          <a:sym typeface="Symbol" panose="05050102010706020507" pitchFamily="18" charset="2"/>
                        </a:rPr>
                        <a:t></a:t>
                      </a:r>
                      <a:r>
                        <a:rPr lang="en-US" altLang="zh-CN" sz="1800" b="1" smtClean="0">
                          <a:solidFill>
                            <a:srgbClr val="663300"/>
                          </a:solidFill>
                          <a:latin typeface="+mn-lt"/>
                          <a:sym typeface="Symbol" panose="05050102010706020507" pitchFamily="18" charset="2"/>
                        </a:rPr>
                        <a:t>-</a:t>
                      </a:r>
                      <a:r>
                        <a:rPr lang="zh-CN" altLang="en-US" sz="1800" b="1" smtClean="0">
                          <a:solidFill>
                            <a:srgbClr val="663300"/>
                          </a:solidFill>
                          <a:latin typeface="+mn-lt"/>
                          <a:sym typeface="Symbol" panose="05050102010706020507" pitchFamily="18" charset="2"/>
                        </a:rPr>
                        <a:t>，</a:t>
                      </a:r>
                      <a:r>
                        <a:rPr lang="en-US" altLang="zh-CN" sz="1800" b="1" smtClean="0">
                          <a:solidFill>
                            <a:srgbClr val="663300"/>
                          </a:solidFill>
                          <a:latin typeface="+mn-lt"/>
                          <a:sym typeface="Symbol" panose="05050102010706020507" pitchFamily="18" charset="2"/>
                        </a:rPr>
                        <a:t>a1</a:t>
                      </a:r>
                      <a:r>
                        <a:rPr lang="en-US" altLang="zh-CN" sz="1800" b="1" smtClean="0">
                          <a:solidFill>
                            <a:srgbClr val="663300"/>
                          </a:solidFill>
                          <a:latin typeface="+mn-lt"/>
                        </a:rPr>
                        <a:t>)</a:t>
                      </a:r>
                      <a:endParaRPr lang="zh-CN" altLang="en-US" sz="18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88549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smtClean="0">
                          <a:solidFill>
                            <a:srgbClr val="663300"/>
                          </a:solidFill>
                          <a:latin typeface="+mn-lt"/>
                        </a:rPr>
                        <a:t>4.</a:t>
                      </a:r>
                      <a:endParaRPr lang="zh-CN" altLang="en-US" sz="18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smtClean="0">
                          <a:solidFill>
                            <a:srgbClr val="663300"/>
                          </a:solidFill>
                          <a:latin typeface="+mn-lt"/>
                        </a:rPr>
                        <a:t>C(a)</a:t>
                      </a:r>
                      <a:r>
                        <a:rPr lang="zh-CN" altLang="zh-CN" sz="1800" b="1" kern="1200" smtClean="0">
                          <a:solidFill>
                            <a:srgbClr val="6633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zh-CN" altLang="en-US" sz="1800" b="1" kern="1200" smtClean="0">
                          <a:solidFill>
                            <a:srgbClr val="6633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en-US" altLang="zh-CN" sz="1800" b="1" kern="1200" smtClean="0">
                          <a:solidFill>
                            <a:srgbClr val="6633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D(b)</a:t>
                      </a:r>
                      <a:endParaRPr lang="zh-CN" altLang="en-US" sz="18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smtClean="0">
                          <a:solidFill>
                            <a:srgbClr val="663300"/>
                          </a:solidFill>
                          <a:latin typeface="+mn-lt"/>
                        </a:rPr>
                        <a:t>(3</a:t>
                      </a:r>
                      <a:r>
                        <a:rPr lang="zh-CN" altLang="en-US" sz="1800" b="1" smtClean="0">
                          <a:solidFill>
                            <a:srgbClr val="663300"/>
                          </a:solidFill>
                          <a:latin typeface="+mn-lt"/>
                        </a:rPr>
                        <a:t>，</a:t>
                      </a:r>
                      <a:r>
                        <a:rPr lang="zh-CN" altLang="zh-CN" sz="18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en-US" altLang="zh-CN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+, b</a:t>
                      </a:r>
                      <a:r>
                        <a:rPr lang="en-US" altLang="zh-CN" sz="1800" b="1" smtClean="0">
                          <a:solidFill>
                            <a:srgbClr val="663300"/>
                          </a:solidFill>
                          <a:latin typeface="+mn-lt"/>
                          <a:sym typeface="Symbol" panose="05050102010706020507" pitchFamily="18" charset="2"/>
                        </a:rPr>
                        <a:t>1</a:t>
                      </a:r>
                      <a:r>
                        <a:rPr lang="en-US" altLang="zh-CN" sz="1800" b="1" smtClean="0">
                          <a:solidFill>
                            <a:srgbClr val="663300"/>
                          </a:solidFill>
                          <a:latin typeface="+mn-lt"/>
                        </a:rPr>
                        <a:t>)</a:t>
                      </a:r>
                      <a:endParaRPr lang="zh-CN" altLang="en-US" sz="18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06755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smtClean="0">
                          <a:solidFill>
                            <a:srgbClr val="663300"/>
                          </a:solidFill>
                          <a:latin typeface="+mn-lt"/>
                        </a:rPr>
                        <a:t>5.</a:t>
                      </a:r>
                      <a:endParaRPr lang="zh-CN" altLang="en-US" sz="18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b="1" smtClean="0">
                          <a:solidFill>
                            <a:srgbClr val="663300"/>
                          </a:solidFill>
                          <a:latin typeface="+mn-lt"/>
                          <a:sym typeface="Symbol" panose="05050102010706020507" pitchFamily="18" charset="2"/>
                        </a:rPr>
                        <a:t></a:t>
                      </a:r>
                      <a:r>
                        <a:rPr lang="en-US" altLang="zh-CN" sz="1800" b="1" smtClean="0">
                          <a:solidFill>
                            <a:srgbClr val="663300"/>
                          </a:solidFill>
                          <a:latin typeface="+mn-lt"/>
                          <a:sym typeface="Symbol" panose="05050102010706020507" pitchFamily="18" charset="2"/>
                        </a:rPr>
                        <a:t>y(C(a)D(y))</a:t>
                      </a:r>
                      <a:endParaRPr lang="zh-CN" altLang="en-US" sz="18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smtClean="0">
                          <a:solidFill>
                            <a:srgbClr val="663300"/>
                          </a:solidFill>
                          <a:latin typeface="+mn-lt"/>
                        </a:rPr>
                        <a:t>(4,</a:t>
                      </a:r>
                      <a:r>
                        <a:rPr lang="zh-CN" altLang="en-US" sz="1800" b="1" smtClean="0">
                          <a:solidFill>
                            <a:srgbClr val="663300"/>
                          </a:solidFill>
                          <a:latin typeface="+mn-lt"/>
                          <a:sym typeface="Symbol" panose="05050102010706020507" pitchFamily="18" charset="2"/>
                        </a:rPr>
                        <a:t> </a:t>
                      </a:r>
                      <a:r>
                        <a:rPr lang="en-US" altLang="zh-CN" sz="1800" b="1" smtClean="0">
                          <a:solidFill>
                            <a:srgbClr val="663300"/>
                          </a:solidFill>
                          <a:latin typeface="+mn-lt"/>
                          <a:sym typeface="Symbol" panose="05050102010706020507" pitchFamily="18" charset="2"/>
                        </a:rPr>
                        <a:t>+ </a:t>
                      </a:r>
                      <a:r>
                        <a:rPr lang="en-US" altLang="zh-CN" sz="1800" b="1" smtClean="0">
                          <a:solidFill>
                            <a:srgbClr val="663300"/>
                          </a:solidFill>
                          <a:latin typeface="+mn-lt"/>
                        </a:rPr>
                        <a:t>)</a:t>
                      </a:r>
                      <a:endParaRPr lang="zh-CN" altLang="en-US" sz="18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1096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smtClean="0">
                          <a:solidFill>
                            <a:srgbClr val="663300"/>
                          </a:solidFill>
                          <a:latin typeface="+mn-lt"/>
                        </a:rPr>
                        <a:t>6.</a:t>
                      </a:r>
                      <a:endParaRPr lang="zh-CN" altLang="en-US" sz="18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rgbClr val="663300"/>
                          </a:solidFill>
                          <a:latin typeface="+mn-lt"/>
                          <a:sym typeface="Symbol" panose="05050102010706020507" pitchFamily="18" charset="2"/>
                        </a:rPr>
                        <a:t></a:t>
                      </a:r>
                      <a:r>
                        <a:rPr lang="en-US" altLang="zh-CN" sz="1800" b="1" dirty="0" err="1" smtClean="0">
                          <a:solidFill>
                            <a:srgbClr val="663300"/>
                          </a:solidFill>
                          <a:latin typeface="+mn-lt"/>
                          <a:sym typeface="Symbol" panose="05050102010706020507" pitchFamily="18" charset="2"/>
                        </a:rPr>
                        <a:t>xy</a:t>
                      </a:r>
                      <a:r>
                        <a:rPr lang="en-US" altLang="zh-CN" sz="1800" b="1" dirty="0" smtClean="0">
                          <a:solidFill>
                            <a:srgbClr val="663300"/>
                          </a:solidFill>
                          <a:latin typeface="+mn-lt"/>
                          <a:sym typeface="Symbol" panose="05050102010706020507" pitchFamily="18" charset="2"/>
                        </a:rPr>
                        <a:t> (C(x)</a:t>
                      </a:r>
                      <a:r>
                        <a:rPr lang="en-US" altLang="zh-CN" dirty="0" smtClean="0"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en-US" altLang="zh-CN" sz="1800" b="1" dirty="0" smtClean="0">
                          <a:solidFill>
                            <a:srgbClr val="663300"/>
                          </a:solidFill>
                          <a:latin typeface="+mn-lt"/>
                          <a:sym typeface="Symbol" panose="05050102010706020507" pitchFamily="18" charset="2"/>
                        </a:rPr>
                        <a:t>D(y))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smtClean="0">
                          <a:solidFill>
                            <a:srgbClr val="663300"/>
                          </a:solidFill>
                          <a:latin typeface="+mn-lt"/>
                        </a:rPr>
                        <a:t>(5, </a:t>
                      </a:r>
                      <a:r>
                        <a:rPr lang="en-US" altLang="zh-CN" sz="1800" b="1" smtClean="0">
                          <a:solidFill>
                            <a:srgbClr val="663300"/>
                          </a:solidFill>
                          <a:latin typeface="+mn-lt"/>
                          <a:sym typeface="Symbol" panose="05050102010706020507" pitchFamily="18" charset="2"/>
                        </a:rPr>
                        <a:t>+ </a:t>
                      </a:r>
                      <a:r>
                        <a:rPr lang="en-US" altLang="zh-CN" sz="1800" b="1" smtClean="0">
                          <a:solidFill>
                            <a:srgbClr val="663300"/>
                          </a:solidFill>
                          <a:latin typeface="+mn-lt"/>
                        </a:rPr>
                        <a:t>)</a:t>
                      </a:r>
                      <a:endParaRPr lang="zh-CN" altLang="en-US" sz="18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43049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smtClean="0">
                          <a:solidFill>
                            <a:srgbClr val="663300"/>
                          </a:solidFill>
                          <a:latin typeface="+mn-lt"/>
                        </a:rPr>
                        <a:t>7.</a:t>
                      </a:r>
                      <a:endParaRPr lang="zh-CN" altLang="en-US" sz="18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zh-CN" altLang="zh-CN" sz="18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</a:t>
                      </a:r>
                      <a:r>
                        <a:rPr kumimoji="0" lang="en-US" altLang="zh-CN" sz="18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yD(y)</a:t>
                      </a:r>
                      <a:endParaRPr lang="zh-CN" altLang="en-US" sz="18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smtClean="0">
                          <a:solidFill>
                            <a:srgbClr val="663300"/>
                          </a:solidFill>
                          <a:latin typeface="+mn-lt"/>
                        </a:rPr>
                        <a:t>(</a:t>
                      </a:r>
                      <a:r>
                        <a:rPr lang="zh-CN" altLang="en-US" sz="1800" b="1" smtClean="0">
                          <a:solidFill>
                            <a:srgbClr val="663300"/>
                          </a:solidFill>
                          <a:latin typeface="+mn-lt"/>
                        </a:rPr>
                        <a:t>假设</a:t>
                      </a:r>
                      <a:r>
                        <a:rPr lang="en-US" altLang="zh-CN" sz="1800" b="1" smtClean="0">
                          <a:solidFill>
                            <a:srgbClr val="663300"/>
                          </a:solidFill>
                          <a:latin typeface="+mn-lt"/>
                        </a:rPr>
                        <a:t>)</a:t>
                      </a:r>
                      <a:endParaRPr lang="zh-CN" altLang="en-US" sz="18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37106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smtClean="0">
                          <a:solidFill>
                            <a:srgbClr val="663300"/>
                          </a:solidFill>
                          <a:latin typeface="+mn-lt"/>
                        </a:rPr>
                        <a:t>8.</a:t>
                      </a:r>
                      <a:endParaRPr lang="zh-CN" altLang="en-US" sz="18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smtClean="0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smtClean="0">
                          <a:solidFill>
                            <a:srgbClr val="663300"/>
                          </a:solidFill>
                          <a:latin typeface="+mn-lt"/>
                        </a:rPr>
                        <a:t>D(b)</a:t>
                      </a:r>
                      <a:endParaRPr lang="zh-CN" altLang="en-US" sz="18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smtClean="0">
                          <a:solidFill>
                            <a:srgbClr val="663300"/>
                          </a:solidFill>
                          <a:latin typeface="+mn-lt"/>
                        </a:rPr>
                        <a:t>(7</a:t>
                      </a:r>
                      <a:r>
                        <a:rPr lang="zh-CN" altLang="en-US" sz="1800" b="1" smtClean="0">
                          <a:solidFill>
                            <a:srgbClr val="663300"/>
                          </a:solidFill>
                          <a:latin typeface="+mn-lt"/>
                        </a:rPr>
                        <a:t>，</a:t>
                      </a:r>
                      <a:r>
                        <a:rPr lang="zh-CN" altLang="en-US" sz="1800" b="1" smtClean="0">
                          <a:solidFill>
                            <a:srgbClr val="663300"/>
                          </a:solidFill>
                          <a:latin typeface="+mn-lt"/>
                          <a:sym typeface="Symbol" panose="05050102010706020507" pitchFamily="18" charset="2"/>
                        </a:rPr>
                        <a:t></a:t>
                      </a:r>
                      <a:r>
                        <a:rPr lang="en-US" altLang="zh-CN" sz="1800" b="1" smtClean="0">
                          <a:solidFill>
                            <a:srgbClr val="663300"/>
                          </a:solidFill>
                          <a:latin typeface="+mn-lt"/>
                          <a:sym typeface="Symbol" panose="05050102010706020507" pitchFamily="18" charset="2"/>
                        </a:rPr>
                        <a:t>-</a:t>
                      </a:r>
                      <a:r>
                        <a:rPr lang="zh-CN" altLang="en-US" sz="1800" b="1" smtClean="0">
                          <a:solidFill>
                            <a:srgbClr val="663300"/>
                          </a:solidFill>
                          <a:latin typeface="+mn-lt"/>
                          <a:sym typeface="Symbol" panose="05050102010706020507" pitchFamily="18" charset="2"/>
                        </a:rPr>
                        <a:t>，</a:t>
                      </a:r>
                      <a:r>
                        <a:rPr lang="en-US" altLang="zh-CN" sz="1800" b="1" smtClean="0">
                          <a:solidFill>
                            <a:srgbClr val="663300"/>
                          </a:solidFill>
                          <a:latin typeface="+mn-lt"/>
                          <a:sym typeface="Symbol" panose="05050102010706020507" pitchFamily="18" charset="2"/>
                        </a:rPr>
                        <a:t>b1</a:t>
                      </a:r>
                      <a:r>
                        <a:rPr lang="en-US" altLang="zh-CN" sz="1800" b="1" smtClean="0">
                          <a:solidFill>
                            <a:srgbClr val="663300"/>
                          </a:solidFill>
                          <a:latin typeface="+mn-lt"/>
                        </a:rPr>
                        <a:t>)</a:t>
                      </a:r>
                      <a:endParaRPr lang="zh-CN" altLang="en-US" sz="18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79788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smtClean="0">
                          <a:solidFill>
                            <a:srgbClr val="663300"/>
                          </a:solidFill>
                          <a:latin typeface="+mn-lt"/>
                        </a:rPr>
                        <a:t>9.</a:t>
                      </a:r>
                      <a:endParaRPr lang="zh-CN" altLang="en-US" sz="18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smtClean="0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smtClean="0">
                          <a:solidFill>
                            <a:srgbClr val="663300"/>
                          </a:solidFill>
                          <a:latin typeface="+mn-lt"/>
                        </a:rPr>
                        <a:t>C(a)</a:t>
                      </a:r>
                      <a:r>
                        <a:rPr lang="zh-CN" altLang="zh-CN" sz="1800" b="1" kern="1200" smtClean="0">
                          <a:solidFill>
                            <a:srgbClr val="6633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zh-CN" altLang="en-US" sz="1800" b="1" kern="1200" smtClean="0">
                          <a:solidFill>
                            <a:srgbClr val="6633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en-US" altLang="zh-CN" sz="1800" b="1" kern="1200" smtClean="0">
                          <a:solidFill>
                            <a:srgbClr val="6633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D(b)</a:t>
                      </a:r>
                      <a:endParaRPr lang="zh-CN" altLang="en-US" sz="18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smtClean="0">
                          <a:solidFill>
                            <a:srgbClr val="663300"/>
                          </a:solidFill>
                          <a:latin typeface="+mn-lt"/>
                        </a:rPr>
                        <a:t>(8</a:t>
                      </a:r>
                      <a:r>
                        <a:rPr lang="zh-CN" altLang="en-US" sz="1800" b="1" smtClean="0">
                          <a:solidFill>
                            <a:srgbClr val="663300"/>
                          </a:solidFill>
                          <a:latin typeface="+mn-lt"/>
                        </a:rPr>
                        <a:t>，</a:t>
                      </a:r>
                      <a:r>
                        <a:rPr lang="zh-CN" altLang="zh-CN" sz="1800" b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en-US" altLang="zh-CN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+, a</a:t>
                      </a:r>
                      <a:r>
                        <a:rPr lang="en-US" altLang="zh-CN" sz="1800" b="1" smtClean="0">
                          <a:solidFill>
                            <a:srgbClr val="663300"/>
                          </a:solidFill>
                          <a:latin typeface="+mn-lt"/>
                          <a:sym typeface="Symbol" panose="05050102010706020507" pitchFamily="18" charset="2"/>
                        </a:rPr>
                        <a:t>1</a:t>
                      </a:r>
                      <a:r>
                        <a:rPr lang="en-US" altLang="zh-CN" sz="1800" b="1" smtClean="0">
                          <a:solidFill>
                            <a:srgbClr val="663300"/>
                          </a:solidFill>
                          <a:latin typeface="+mn-lt"/>
                        </a:rPr>
                        <a:t>)</a:t>
                      </a:r>
                      <a:endParaRPr lang="zh-CN" altLang="en-US" sz="18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49508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smtClean="0">
                          <a:solidFill>
                            <a:srgbClr val="663300"/>
                          </a:solidFill>
                          <a:latin typeface="+mn-lt"/>
                        </a:rPr>
                        <a:t>10.</a:t>
                      </a:r>
                      <a:endParaRPr lang="zh-CN" altLang="en-US" sz="18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smtClean="0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b="1" smtClean="0">
                          <a:solidFill>
                            <a:srgbClr val="663300"/>
                          </a:solidFill>
                          <a:latin typeface="+mn-lt"/>
                          <a:sym typeface="Symbol" panose="05050102010706020507" pitchFamily="18" charset="2"/>
                        </a:rPr>
                        <a:t></a:t>
                      </a:r>
                      <a:r>
                        <a:rPr lang="en-US" altLang="zh-CN" sz="1800" b="1" smtClean="0">
                          <a:solidFill>
                            <a:srgbClr val="663300"/>
                          </a:solidFill>
                          <a:latin typeface="+mn-lt"/>
                          <a:sym typeface="Symbol" panose="05050102010706020507" pitchFamily="18" charset="2"/>
                        </a:rPr>
                        <a:t>y(C(a)D(y))</a:t>
                      </a:r>
                      <a:endParaRPr lang="zh-CN" altLang="en-US" sz="18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smtClean="0">
                          <a:solidFill>
                            <a:srgbClr val="663300"/>
                          </a:solidFill>
                          <a:latin typeface="+mn-lt"/>
                        </a:rPr>
                        <a:t>(9,</a:t>
                      </a:r>
                      <a:r>
                        <a:rPr lang="zh-CN" altLang="en-US" sz="1800" b="1" smtClean="0">
                          <a:solidFill>
                            <a:srgbClr val="663300"/>
                          </a:solidFill>
                          <a:latin typeface="+mn-lt"/>
                          <a:sym typeface="Symbol" panose="05050102010706020507" pitchFamily="18" charset="2"/>
                        </a:rPr>
                        <a:t> </a:t>
                      </a:r>
                      <a:r>
                        <a:rPr lang="en-US" altLang="zh-CN" sz="1800" b="1" smtClean="0">
                          <a:solidFill>
                            <a:srgbClr val="663300"/>
                          </a:solidFill>
                          <a:latin typeface="+mn-lt"/>
                          <a:sym typeface="Symbol" panose="05050102010706020507" pitchFamily="18" charset="2"/>
                        </a:rPr>
                        <a:t>+ </a:t>
                      </a:r>
                      <a:r>
                        <a:rPr lang="en-US" altLang="zh-CN" sz="1800" b="1" smtClean="0">
                          <a:solidFill>
                            <a:srgbClr val="663300"/>
                          </a:solidFill>
                          <a:latin typeface="+mn-lt"/>
                        </a:rPr>
                        <a:t>)</a:t>
                      </a:r>
                      <a:endParaRPr lang="zh-CN" altLang="en-US" sz="18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87800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smtClean="0">
                          <a:solidFill>
                            <a:srgbClr val="663300"/>
                          </a:solidFill>
                          <a:latin typeface="+mn-lt"/>
                        </a:rPr>
                        <a:t>11.</a:t>
                      </a:r>
                      <a:endParaRPr lang="zh-CN" altLang="en-US" sz="18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smtClean="0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rgbClr val="663300"/>
                          </a:solidFill>
                          <a:latin typeface="+mn-lt"/>
                          <a:sym typeface="Symbol" panose="05050102010706020507" pitchFamily="18" charset="2"/>
                        </a:rPr>
                        <a:t></a:t>
                      </a:r>
                      <a:r>
                        <a:rPr lang="en-US" altLang="zh-CN" sz="1800" b="1" dirty="0" err="1" smtClean="0">
                          <a:solidFill>
                            <a:srgbClr val="663300"/>
                          </a:solidFill>
                          <a:latin typeface="+mn-lt"/>
                          <a:sym typeface="Symbol" panose="05050102010706020507" pitchFamily="18" charset="2"/>
                        </a:rPr>
                        <a:t>xy</a:t>
                      </a:r>
                      <a:r>
                        <a:rPr lang="en-US" altLang="zh-CN" sz="1800" b="1" dirty="0" smtClean="0">
                          <a:solidFill>
                            <a:srgbClr val="663300"/>
                          </a:solidFill>
                          <a:latin typeface="+mn-lt"/>
                          <a:sym typeface="Symbol" panose="05050102010706020507" pitchFamily="18" charset="2"/>
                        </a:rPr>
                        <a:t> (C(x)</a:t>
                      </a:r>
                      <a:r>
                        <a:rPr lang="en-US" altLang="zh-CN" dirty="0" smtClean="0">
                          <a:sym typeface="Symbol" panose="05050102010706020507" pitchFamily="18" charset="2"/>
                        </a:rPr>
                        <a:t> </a:t>
                      </a:r>
                      <a:r>
                        <a:rPr lang="en-US" altLang="zh-CN" sz="1800" b="1" dirty="0" smtClean="0">
                          <a:solidFill>
                            <a:srgbClr val="663300"/>
                          </a:solidFill>
                          <a:latin typeface="+mn-lt"/>
                          <a:sym typeface="Symbol" panose="05050102010706020507" pitchFamily="18" charset="2"/>
                        </a:rPr>
                        <a:t>D(y))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smtClean="0">
                          <a:solidFill>
                            <a:srgbClr val="663300"/>
                          </a:solidFill>
                          <a:latin typeface="+mn-lt"/>
                        </a:rPr>
                        <a:t>(10, </a:t>
                      </a:r>
                      <a:r>
                        <a:rPr lang="en-US" altLang="zh-CN" sz="1800" b="1" smtClean="0">
                          <a:solidFill>
                            <a:srgbClr val="663300"/>
                          </a:solidFill>
                          <a:latin typeface="+mn-lt"/>
                          <a:sym typeface="Symbol" panose="05050102010706020507" pitchFamily="18" charset="2"/>
                        </a:rPr>
                        <a:t>+ </a:t>
                      </a:r>
                      <a:r>
                        <a:rPr lang="en-US" altLang="zh-CN" sz="1800" b="1" smtClean="0">
                          <a:solidFill>
                            <a:srgbClr val="663300"/>
                          </a:solidFill>
                          <a:latin typeface="+mn-lt"/>
                        </a:rPr>
                        <a:t>)</a:t>
                      </a:r>
                      <a:endParaRPr lang="zh-CN" altLang="en-US" sz="18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16677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smtClean="0">
                          <a:solidFill>
                            <a:srgbClr val="663300"/>
                          </a:solidFill>
                          <a:latin typeface="+mn-lt"/>
                        </a:rPr>
                        <a:t>12.</a:t>
                      </a:r>
                      <a:endParaRPr lang="zh-CN" altLang="en-US" sz="18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rgbClr val="663300"/>
                          </a:solidFill>
                          <a:latin typeface="+mn-lt"/>
                          <a:sym typeface="Symbol" panose="05050102010706020507" pitchFamily="18" charset="2"/>
                        </a:rPr>
                        <a:t></a:t>
                      </a:r>
                      <a:r>
                        <a:rPr lang="en-US" altLang="zh-CN" sz="1800" b="1" dirty="0" err="1" smtClean="0">
                          <a:solidFill>
                            <a:srgbClr val="663300"/>
                          </a:solidFill>
                          <a:latin typeface="+mn-lt"/>
                          <a:sym typeface="Symbol" panose="05050102010706020507" pitchFamily="18" charset="2"/>
                        </a:rPr>
                        <a:t>xy</a:t>
                      </a:r>
                      <a:r>
                        <a:rPr lang="en-US" altLang="zh-CN" sz="1800" b="1" dirty="0" smtClean="0">
                          <a:solidFill>
                            <a:srgbClr val="663300"/>
                          </a:solidFill>
                          <a:latin typeface="+mn-lt"/>
                          <a:sym typeface="Symbol" panose="05050102010706020507" pitchFamily="18" charset="2"/>
                        </a:rPr>
                        <a:t> (C(x)</a:t>
                      </a:r>
                      <a:r>
                        <a:rPr lang="en-US" altLang="zh-CN" dirty="0" smtClean="0"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en-US" altLang="zh-CN" sz="1800" b="1" dirty="0" smtClean="0">
                          <a:solidFill>
                            <a:srgbClr val="663300"/>
                          </a:solidFill>
                          <a:latin typeface="+mn-lt"/>
                          <a:sym typeface="Symbol" panose="05050102010706020507" pitchFamily="18" charset="2"/>
                        </a:rPr>
                        <a:t>D(y))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smtClean="0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smtClean="0">
                          <a:solidFill>
                            <a:srgbClr val="663300"/>
                          </a:solidFill>
                          <a:latin typeface="+mn-lt"/>
                        </a:rPr>
                        <a:t>(2,6,7,11,</a:t>
                      </a:r>
                      <a:r>
                        <a:rPr lang="en-US" altLang="zh-CN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 </a:t>
                      </a:r>
                      <a:r>
                        <a:rPr lang="en-US" altLang="zh-CN" sz="18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altLang="zh-CN" sz="1800" b="1" smtClean="0">
                          <a:solidFill>
                            <a:srgbClr val="663300"/>
                          </a:solidFill>
                          <a:latin typeface="+mn-lt"/>
                        </a:rPr>
                        <a:t>)</a:t>
                      </a:r>
                      <a:endParaRPr lang="zh-CN" altLang="en-US" sz="18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993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885291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024" y="102695"/>
            <a:ext cx="6121400" cy="417513"/>
          </a:xfrm>
        </p:spPr>
        <p:txBody>
          <a:bodyPr/>
          <a:lstStyle/>
          <a:p>
            <a:pPr algn="ctr"/>
            <a:r>
              <a:rPr lang="zh-CN" altLang="en-US" smtClean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样卷分析</a:t>
            </a:r>
            <a:endParaRPr lang="zh-CN" altLang="en-US">
              <a:solidFill>
                <a:schemeClr val="bg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3112" y="715911"/>
            <a:ext cx="8800312" cy="931405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3</a:t>
            </a:r>
            <a:r>
              <a:rPr lang="en-US" altLang="zh-CN" dirty="0" smtClean="0"/>
              <a:t>. </a:t>
            </a:r>
            <a:r>
              <a:rPr lang="zh-CN" altLang="zh-CN" dirty="0" smtClean="0">
                <a:sym typeface="Symbol" panose="05050102010706020507" pitchFamily="18" charset="2"/>
              </a:rPr>
              <a:t></a:t>
            </a:r>
            <a:r>
              <a:rPr lang="en-US" altLang="zh-CN" dirty="0" err="1" smtClean="0">
                <a:sym typeface="Symbol" panose="05050102010706020507" pitchFamily="18" charset="2"/>
              </a:rPr>
              <a:t>xC</a:t>
            </a:r>
            <a:r>
              <a:rPr lang="en-US" altLang="zh-CN" dirty="0" smtClean="0">
                <a:sym typeface="Symbol" panose="05050102010706020507" pitchFamily="18" charset="2"/>
              </a:rPr>
              <a:t>(x)</a:t>
            </a:r>
            <a:r>
              <a:rPr lang="en-US" altLang="zh-CN" dirty="0" err="1" smtClean="0">
                <a:sym typeface="Symbol" panose="05050102010706020507" pitchFamily="18" charset="2"/>
              </a:rPr>
              <a:t>yD</a:t>
            </a:r>
            <a:r>
              <a:rPr lang="en-US" altLang="zh-CN" dirty="0" smtClean="0">
                <a:sym typeface="Symbol" panose="05050102010706020507" pitchFamily="18" charset="2"/>
              </a:rPr>
              <a:t>(y)</a:t>
            </a:r>
            <a:r>
              <a:rPr lang="en-US" altLang="zh-CN" dirty="0" smtClean="0">
                <a:latin typeface="Lucida Sans Unicode" panose="020B0602030504020204" pitchFamily="34" charset="0"/>
                <a:cs typeface="Lucida Sans Unicode" panose="020B0602030504020204" pitchFamily="34" charset="0"/>
                <a:sym typeface="Symbol" panose="05050102010706020507" pitchFamily="18" charset="2"/>
              </a:rPr>
              <a:t>┠┨</a:t>
            </a:r>
            <a:r>
              <a:rPr lang="en-US" altLang="zh-CN" dirty="0"/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</a:t>
            </a:r>
            <a:r>
              <a:rPr lang="en-US" altLang="zh-CN" dirty="0" err="1" smtClean="0">
                <a:sym typeface="Symbol" panose="05050102010706020507" pitchFamily="18" charset="2"/>
              </a:rPr>
              <a:t>xy</a:t>
            </a:r>
            <a:r>
              <a:rPr lang="en-US" altLang="zh-CN" dirty="0" smtClean="0">
                <a:sym typeface="Symbol" panose="05050102010706020507" pitchFamily="18" charset="2"/>
              </a:rPr>
              <a:t> (C(x</a:t>
            </a:r>
            <a:r>
              <a:rPr lang="en-US" altLang="zh-CN" dirty="0">
                <a:sym typeface="Symbol" panose="05050102010706020507" pitchFamily="18" charset="2"/>
              </a:rPr>
              <a:t>) D(y</a:t>
            </a:r>
            <a:r>
              <a:rPr lang="en-US" altLang="zh-CN" dirty="0" smtClean="0">
                <a:sym typeface="Symbol" panose="05050102010706020507" pitchFamily="18" charset="2"/>
              </a:rPr>
              <a:t>))</a:t>
            </a:r>
          </a:p>
          <a:p>
            <a:pPr marL="0" indent="0">
              <a:buNone/>
            </a:pPr>
            <a:r>
              <a:rPr lang="zh-CN" altLang="en-US" dirty="0" smtClean="0">
                <a:sym typeface="Symbol" panose="05050102010706020507" pitchFamily="18" charset="2"/>
              </a:rPr>
              <a:t>证明：</a:t>
            </a:r>
            <a:r>
              <a:rPr lang="zh-CN" altLang="en-US" dirty="0">
                <a:latin typeface="Lucida Sans Unicode" panose="020B0602030504020204" pitchFamily="34" charset="0"/>
                <a:cs typeface="Lucida Sans Unicode" panose="020B0602030504020204" pitchFamily="34" charset="0"/>
                <a:sym typeface="Symbol" panose="05050102010706020507" pitchFamily="18" charset="2"/>
              </a:rPr>
              <a:t>┨</a:t>
            </a:r>
            <a:endParaRPr lang="en-US" altLang="zh-CN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zh-CN" dirty="0" smtClean="0">
              <a:sym typeface="Symbol" panose="05050102010706020507" pitchFamily="18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02CC2-B18E-4C24-9954-C5654EFE1A0C}" type="slidenum">
              <a:rPr lang="en-US" altLang="zh-CN" smtClean="0"/>
              <a:pPr>
                <a:defRPr/>
              </a:pPr>
              <a:t>138</a:t>
            </a:fld>
            <a:endParaRPr lang="en-US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553482" y="1647316"/>
          <a:ext cx="815957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493">
                  <a:extLst>
                    <a:ext uri="{9D8B030D-6E8A-4147-A177-3AD203B41FA5}">
                      <a16:colId xmlns:a16="http://schemas.microsoft.com/office/drawing/2014/main" xmlns="" val="1093182996"/>
                    </a:ext>
                  </a:extLst>
                </a:gridCol>
                <a:gridCol w="1967600">
                  <a:extLst>
                    <a:ext uri="{9D8B030D-6E8A-4147-A177-3AD203B41FA5}">
                      <a16:colId xmlns:a16="http://schemas.microsoft.com/office/drawing/2014/main" xmlns="" val="1468373838"/>
                    </a:ext>
                  </a:extLst>
                </a:gridCol>
                <a:gridCol w="1820572">
                  <a:extLst>
                    <a:ext uri="{9D8B030D-6E8A-4147-A177-3AD203B41FA5}">
                      <a16:colId xmlns:a16="http://schemas.microsoft.com/office/drawing/2014/main" xmlns="" val="2281456036"/>
                    </a:ext>
                  </a:extLst>
                </a:gridCol>
                <a:gridCol w="1821819">
                  <a:extLst>
                    <a:ext uri="{9D8B030D-6E8A-4147-A177-3AD203B41FA5}">
                      <a16:colId xmlns:a16="http://schemas.microsoft.com/office/drawing/2014/main" xmlns="" val="1393815609"/>
                    </a:ext>
                  </a:extLst>
                </a:gridCol>
                <a:gridCol w="2019088">
                  <a:extLst>
                    <a:ext uri="{9D8B030D-6E8A-4147-A177-3AD203B41FA5}">
                      <a16:colId xmlns:a16="http://schemas.microsoft.com/office/drawing/2014/main" xmlns="" val="17636626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rgbClr val="663300"/>
                          </a:solidFill>
                          <a:latin typeface="+mn-lt"/>
                        </a:rPr>
                        <a:t>1.</a:t>
                      </a:r>
                      <a:endParaRPr lang="zh-CN" altLang="en-US" sz="1800" b="1" dirty="0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rgbClr val="663300"/>
                          </a:solidFill>
                          <a:latin typeface="+mn-lt"/>
                          <a:sym typeface="Symbol" panose="05050102010706020507" pitchFamily="18" charset="2"/>
                        </a:rPr>
                        <a:t></a:t>
                      </a:r>
                      <a:r>
                        <a:rPr lang="en-US" altLang="zh-CN" sz="1800" b="1" dirty="0" err="1" smtClean="0">
                          <a:solidFill>
                            <a:srgbClr val="663300"/>
                          </a:solidFill>
                          <a:latin typeface="+mn-lt"/>
                          <a:sym typeface="Symbol" panose="05050102010706020507" pitchFamily="18" charset="2"/>
                        </a:rPr>
                        <a:t>xy</a:t>
                      </a:r>
                      <a:r>
                        <a:rPr lang="en-US" altLang="zh-CN" sz="1800" b="1" dirty="0" smtClean="0">
                          <a:solidFill>
                            <a:srgbClr val="663300"/>
                          </a:solidFill>
                          <a:latin typeface="+mn-lt"/>
                          <a:sym typeface="Symbol" panose="05050102010706020507" pitchFamily="18" charset="2"/>
                        </a:rPr>
                        <a:t> (C(x</a:t>
                      </a:r>
                      <a:r>
                        <a:rPr lang="en-US" altLang="zh-CN" sz="1800" b="1" kern="1200" dirty="0" smtClean="0">
                          <a:solidFill>
                            <a:srgbClr val="663300"/>
                          </a:solidFill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)D(y))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smtClean="0">
                          <a:solidFill>
                            <a:srgbClr val="663300"/>
                          </a:solidFill>
                          <a:latin typeface="+mn-lt"/>
                        </a:rPr>
                        <a:t>(</a:t>
                      </a:r>
                      <a:r>
                        <a:rPr lang="zh-CN" altLang="en-US" sz="1800" b="1" smtClean="0">
                          <a:solidFill>
                            <a:srgbClr val="663300"/>
                          </a:solidFill>
                          <a:latin typeface="+mn-lt"/>
                        </a:rPr>
                        <a:t>前提</a:t>
                      </a:r>
                      <a:r>
                        <a:rPr lang="en-US" altLang="zh-CN" sz="1800" b="1" smtClean="0">
                          <a:solidFill>
                            <a:srgbClr val="663300"/>
                          </a:solidFill>
                          <a:latin typeface="+mn-lt"/>
                        </a:rPr>
                        <a:t>)</a:t>
                      </a:r>
                      <a:endParaRPr lang="zh-CN" altLang="en-US" sz="18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92324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smtClean="0">
                          <a:solidFill>
                            <a:srgbClr val="663300"/>
                          </a:solidFill>
                          <a:latin typeface="+mn-lt"/>
                        </a:rPr>
                        <a:t>2.</a:t>
                      </a:r>
                      <a:endParaRPr lang="zh-CN" altLang="en-US" sz="18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rgbClr val="663300"/>
                          </a:solidFill>
                          <a:latin typeface="+mn-lt"/>
                        </a:rPr>
                        <a:t>C(a)</a:t>
                      </a:r>
                      <a:r>
                        <a:rPr lang="zh-CN" altLang="zh-CN" sz="1800" b="1" kern="1200" dirty="0" smtClean="0">
                          <a:solidFill>
                            <a:srgbClr val="6633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zh-CN" altLang="en-US" sz="1800" b="1" kern="1200" dirty="0" smtClean="0">
                          <a:solidFill>
                            <a:srgbClr val="6633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en-US" altLang="zh-CN" sz="1800" b="1" kern="1200" dirty="0" smtClean="0">
                          <a:solidFill>
                            <a:srgbClr val="6633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D(b)</a:t>
                      </a:r>
                      <a:endParaRPr lang="zh-CN" altLang="en-US" sz="1800" b="1" dirty="0" smtClean="0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smtClean="0">
                          <a:solidFill>
                            <a:srgbClr val="663300"/>
                          </a:solidFill>
                          <a:latin typeface="+mn-lt"/>
                        </a:rPr>
                        <a:t>(</a:t>
                      </a:r>
                      <a:r>
                        <a:rPr lang="zh-CN" altLang="en-US" sz="1800" b="1" smtClean="0">
                          <a:solidFill>
                            <a:srgbClr val="663300"/>
                          </a:solidFill>
                          <a:latin typeface="+mn-lt"/>
                          <a:sym typeface="Symbol" panose="05050102010706020507" pitchFamily="18" charset="2"/>
                        </a:rPr>
                        <a:t></a:t>
                      </a:r>
                      <a:r>
                        <a:rPr lang="en-US" altLang="zh-CN" sz="1800" b="1" smtClean="0">
                          <a:solidFill>
                            <a:srgbClr val="663300"/>
                          </a:solidFill>
                          <a:latin typeface="+mn-lt"/>
                          <a:sym typeface="Symbol" panose="05050102010706020507" pitchFamily="18" charset="2"/>
                        </a:rPr>
                        <a:t>-, a1, b1</a:t>
                      </a:r>
                      <a:r>
                        <a:rPr lang="en-US" altLang="zh-CN" sz="1800" b="1" smtClean="0">
                          <a:solidFill>
                            <a:srgbClr val="663300"/>
                          </a:solidFill>
                          <a:latin typeface="+mn-lt"/>
                        </a:rPr>
                        <a:t>)</a:t>
                      </a:r>
                      <a:endParaRPr lang="zh-CN" altLang="en-US" sz="18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462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smtClean="0">
                          <a:solidFill>
                            <a:srgbClr val="663300"/>
                          </a:solidFill>
                          <a:latin typeface="+mn-lt"/>
                        </a:rPr>
                        <a:t>3.</a:t>
                      </a:r>
                      <a:endParaRPr lang="zh-CN" altLang="en-US" sz="18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>
                          <a:solidFill>
                            <a:srgbClr val="663300"/>
                          </a:solidFill>
                          <a:latin typeface="+mn-lt"/>
                        </a:rPr>
                        <a:t>C(a)</a:t>
                      </a:r>
                      <a:endParaRPr lang="zh-CN" altLang="en-US" sz="1800" b="1" dirty="0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smtClean="0">
                          <a:solidFill>
                            <a:srgbClr val="663300"/>
                          </a:solidFill>
                          <a:latin typeface="+mn-lt"/>
                        </a:rPr>
                        <a:t>(</a:t>
                      </a:r>
                      <a:r>
                        <a:rPr lang="zh-CN" altLang="en-US" sz="1800" b="1" smtClean="0">
                          <a:solidFill>
                            <a:srgbClr val="663300"/>
                          </a:solidFill>
                          <a:latin typeface="+mn-lt"/>
                        </a:rPr>
                        <a:t>假设</a:t>
                      </a:r>
                      <a:r>
                        <a:rPr lang="en-US" altLang="zh-CN" sz="1800" b="1" smtClean="0">
                          <a:solidFill>
                            <a:srgbClr val="663300"/>
                          </a:solidFill>
                          <a:latin typeface="+mn-lt"/>
                        </a:rPr>
                        <a:t>)</a:t>
                      </a:r>
                      <a:endParaRPr lang="zh-CN" altLang="en-US" sz="18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88549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smtClean="0">
                          <a:solidFill>
                            <a:srgbClr val="663300"/>
                          </a:solidFill>
                          <a:latin typeface="+mn-lt"/>
                        </a:rPr>
                        <a:t>4.</a:t>
                      </a:r>
                      <a:endParaRPr lang="zh-CN" altLang="en-US" sz="18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smtClean="0">
                          <a:solidFill>
                            <a:srgbClr val="663300"/>
                          </a:solidFill>
                          <a:latin typeface="+mn-lt"/>
                          <a:sym typeface="Symbol" panose="05050102010706020507" pitchFamily="18" charset="2"/>
                        </a:rPr>
                        <a:t>x</a:t>
                      </a:r>
                      <a:r>
                        <a:rPr lang="en-US" altLang="zh-CN" sz="1800" b="1" smtClean="0">
                          <a:solidFill>
                            <a:srgbClr val="663300"/>
                          </a:solidFill>
                          <a:latin typeface="+mn-lt"/>
                        </a:rPr>
                        <a:t>C(x)</a:t>
                      </a:r>
                      <a:endParaRPr lang="zh-CN" altLang="en-US" sz="18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smtClean="0">
                          <a:solidFill>
                            <a:srgbClr val="663300"/>
                          </a:solidFill>
                          <a:latin typeface="+mn-lt"/>
                        </a:rPr>
                        <a:t>(3</a:t>
                      </a:r>
                      <a:r>
                        <a:rPr lang="zh-CN" altLang="en-US" sz="1800" b="1" smtClean="0">
                          <a:solidFill>
                            <a:srgbClr val="663300"/>
                          </a:solidFill>
                          <a:latin typeface="+mn-lt"/>
                        </a:rPr>
                        <a:t>，</a:t>
                      </a:r>
                      <a:r>
                        <a:rPr lang="zh-CN" altLang="zh-CN" sz="1800" b="1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</a:t>
                      </a:r>
                      <a:r>
                        <a:rPr lang="en-US" altLang="zh-CN" sz="1800" b="1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zh-CN" sz="1800" b="1" smtClean="0">
                          <a:solidFill>
                            <a:srgbClr val="663300"/>
                          </a:solidFill>
                          <a:latin typeface="+mn-lt"/>
                        </a:rPr>
                        <a:t>)</a:t>
                      </a:r>
                      <a:endParaRPr lang="zh-CN" altLang="en-US" sz="18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06755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smtClean="0">
                          <a:solidFill>
                            <a:srgbClr val="663300"/>
                          </a:solidFill>
                          <a:latin typeface="+mn-lt"/>
                        </a:rPr>
                        <a:t>5.</a:t>
                      </a:r>
                      <a:endParaRPr lang="zh-CN" altLang="en-US" sz="18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b="1" smtClean="0">
                          <a:sym typeface="Symbol" panose="05050102010706020507" pitchFamily="18" charset="2"/>
                        </a:rPr>
                        <a:t></a:t>
                      </a:r>
                      <a:r>
                        <a:rPr lang="en-US" altLang="zh-CN" sz="1800" b="1" smtClean="0">
                          <a:sym typeface="Symbol" panose="05050102010706020507" pitchFamily="18" charset="2"/>
                        </a:rPr>
                        <a:t>xC(x)yD(y)</a:t>
                      </a:r>
                      <a:endParaRPr lang="zh-CN" altLang="en-US" sz="18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smtClean="0">
                          <a:solidFill>
                            <a:srgbClr val="663300"/>
                          </a:solidFill>
                          <a:latin typeface="+mn-lt"/>
                        </a:rPr>
                        <a:t>(4,</a:t>
                      </a:r>
                      <a:r>
                        <a:rPr lang="zh-CN" altLang="en-US" sz="1800" b="1" smtClean="0">
                          <a:solidFill>
                            <a:srgbClr val="663300"/>
                          </a:solidFill>
                          <a:latin typeface="+mn-lt"/>
                          <a:sym typeface="Symbol" panose="05050102010706020507" pitchFamily="18" charset="2"/>
                        </a:rPr>
                        <a:t> </a:t>
                      </a:r>
                      <a:r>
                        <a:rPr lang="en-US" altLang="zh-CN" sz="1800" b="1" smtClean="0">
                          <a:solidFill>
                            <a:srgbClr val="663300"/>
                          </a:solidFill>
                          <a:latin typeface="+mn-lt"/>
                          <a:sym typeface="Symbol" panose="05050102010706020507" pitchFamily="18" charset="2"/>
                        </a:rPr>
                        <a:t>+ </a:t>
                      </a:r>
                      <a:r>
                        <a:rPr lang="en-US" altLang="zh-CN" sz="1800" b="1" smtClean="0">
                          <a:solidFill>
                            <a:srgbClr val="663300"/>
                          </a:solidFill>
                          <a:latin typeface="+mn-lt"/>
                        </a:rPr>
                        <a:t>)</a:t>
                      </a:r>
                      <a:endParaRPr lang="zh-CN" altLang="en-US" sz="18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10967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smtClean="0">
                          <a:solidFill>
                            <a:srgbClr val="663300"/>
                          </a:solidFill>
                          <a:latin typeface="+mn-lt"/>
                        </a:rPr>
                        <a:t>6.</a:t>
                      </a:r>
                      <a:endParaRPr lang="zh-CN" altLang="en-US" sz="18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mtClean="0">
                          <a:solidFill>
                            <a:srgbClr val="663300"/>
                          </a:solidFill>
                          <a:latin typeface="+mn-lt"/>
                        </a:rPr>
                        <a:t>D(b)</a:t>
                      </a:r>
                      <a:endParaRPr lang="zh-CN" altLang="en-US" sz="1800" b="1" smtClean="0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b="1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smtClean="0">
                          <a:solidFill>
                            <a:srgbClr val="663300"/>
                          </a:solidFill>
                          <a:latin typeface="+mn-lt"/>
                        </a:rPr>
                        <a:t>(</a:t>
                      </a:r>
                      <a:r>
                        <a:rPr lang="zh-CN" altLang="en-US" sz="1800" b="1" smtClean="0">
                          <a:solidFill>
                            <a:srgbClr val="663300"/>
                          </a:solidFill>
                          <a:latin typeface="+mn-lt"/>
                        </a:rPr>
                        <a:t>假设</a:t>
                      </a:r>
                      <a:r>
                        <a:rPr lang="en-US" altLang="zh-CN" sz="1800" b="1" smtClean="0">
                          <a:solidFill>
                            <a:srgbClr val="663300"/>
                          </a:solidFill>
                          <a:latin typeface="+mn-lt"/>
                        </a:rPr>
                        <a:t>)</a:t>
                      </a:r>
                      <a:endParaRPr lang="zh-CN" altLang="en-US" sz="1800" b="1" smtClean="0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43049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smtClean="0">
                          <a:solidFill>
                            <a:srgbClr val="663300"/>
                          </a:solidFill>
                          <a:latin typeface="+mn-lt"/>
                        </a:rPr>
                        <a:t>7.</a:t>
                      </a:r>
                      <a:endParaRPr lang="zh-CN" altLang="en-US" sz="18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zh-CN" altLang="zh-CN" sz="18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</a:t>
                      </a:r>
                      <a:r>
                        <a:rPr kumimoji="0" lang="en-US" altLang="zh-CN" sz="18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yD(y)</a:t>
                      </a:r>
                      <a:endParaRPr lang="zh-CN" altLang="en-US" sz="18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smtClean="0">
                          <a:solidFill>
                            <a:srgbClr val="663300"/>
                          </a:solidFill>
                          <a:latin typeface="+mn-lt"/>
                        </a:rPr>
                        <a:t>(6</a:t>
                      </a:r>
                      <a:r>
                        <a:rPr lang="zh-CN" altLang="en-US" sz="1800" b="1" smtClean="0">
                          <a:solidFill>
                            <a:srgbClr val="663300"/>
                          </a:solidFill>
                          <a:latin typeface="+mn-lt"/>
                        </a:rPr>
                        <a:t>，</a:t>
                      </a:r>
                      <a:r>
                        <a:rPr lang="zh-CN" altLang="zh-CN" sz="1800" b="1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</a:t>
                      </a:r>
                      <a:r>
                        <a:rPr lang="en-US" altLang="zh-CN" sz="1800" b="1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zh-CN" sz="1800" b="1" smtClean="0">
                          <a:solidFill>
                            <a:srgbClr val="663300"/>
                          </a:solidFill>
                          <a:latin typeface="+mn-lt"/>
                        </a:rPr>
                        <a:t>)</a:t>
                      </a:r>
                      <a:endParaRPr lang="zh-CN" altLang="en-US" sz="18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37106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smtClean="0">
                          <a:solidFill>
                            <a:srgbClr val="663300"/>
                          </a:solidFill>
                          <a:latin typeface="+mn-lt"/>
                        </a:rPr>
                        <a:t>8.</a:t>
                      </a:r>
                      <a:endParaRPr lang="zh-CN" altLang="en-US" sz="18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smtClean="0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smtClean="0">
                          <a:sym typeface="Symbol" panose="05050102010706020507" pitchFamily="18" charset="2"/>
                        </a:rPr>
                        <a:t></a:t>
                      </a:r>
                      <a:r>
                        <a:rPr lang="en-US" altLang="zh-CN" sz="1800" b="1" smtClean="0">
                          <a:sym typeface="Symbol" panose="05050102010706020507" pitchFamily="18" charset="2"/>
                        </a:rPr>
                        <a:t>xC(x)yD(y)</a:t>
                      </a:r>
                      <a:endParaRPr lang="zh-CN" altLang="en-US" sz="1800" b="1" smtClean="0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smtClean="0">
                          <a:solidFill>
                            <a:srgbClr val="663300"/>
                          </a:solidFill>
                          <a:latin typeface="+mn-lt"/>
                        </a:rPr>
                        <a:t>(7,</a:t>
                      </a:r>
                      <a:r>
                        <a:rPr lang="zh-CN" altLang="en-US" sz="1800" b="1" smtClean="0">
                          <a:solidFill>
                            <a:srgbClr val="663300"/>
                          </a:solidFill>
                          <a:latin typeface="+mn-lt"/>
                          <a:sym typeface="Symbol" panose="05050102010706020507" pitchFamily="18" charset="2"/>
                        </a:rPr>
                        <a:t> </a:t>
                      </a:r>
                      <a:r>
                        <a:rPr lang="en-US" altLang="zh-CN" sz="1800" b="1" smtClean="0">
                          <a:solidFill>
                            <a:srgbClr val="663300"/>
                          </a:solidFill>
                          <a:latin typeface="+mn-lt"/>
                          <a:sym typeface="Symbol" panose="05050102010706020507" pitchFamily="18" charset="2"/>
                        </a:rPr>
                        <a:t>+ </a:t>
                      </a:r>
                      <a:r>
                        <a:rPr lang="en-US" altLang="zh-CN" sz="1800" b="1" smtClean="0">
                          <a:solidFill>
                            <a:srgbClr val="663300"/>
                          </a:solidFill>
                          <a:latin typeface="+mn-lt"/>
                        </a:rPr>
                        <a:t>)</a:t>
                      </a:r>
                      <a:endParaRPr lang="zh-CN" altLang="en-US" sz="18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79788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smtClean="0">
                          <a:solidFill>
                            <a:srgbClr val="663300"/>
                          </a:solidFill>
                          <a:latin typeface="+mn-lt"/>
                        </a:rPr>
                        <a:t>9.</a:t>
                      </a:r>
                      <a:endParaRPr lang="zh-CN" altLang="en-US" sz="18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smtClean="0">
                          <a:sym typeface="Symbol" panose="05050102010706020507" pitchFamily="18" charset="2"/>
                        </a:rPr>
                        <a:t></a:t>
                      </a:r>
                      <a:r>
                        <a:rPr lang="en-US" altLang="zh-CN" sz="1800" b="1" smtClean="0">
                          <a:sym typeface="Symbol" panose="05050102010706020507" pitchFamily="18" charset="2"/>
                        </a:rPr>
                        <a:t>xC(x)yD(y)</a:t>
                      </a:r>
                      <a:endParaRPr lang="zh-CN" altLang="en-US" sz="1800" b="1" smtClean="0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b="1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smtClean="0">
                          <a:solidFill>
                            <a:srgbClr val="663300"/>
                          </a:solidFill>
                          <a:latin typeface="+mn-lt"/>
                        </a:rPr>
                        <a:t>(3</a:t>
                      </a:r>
                      <a:r>
                        <a:rPr lang="zh-CN" altLang="en-US" sz="1800" b="1" smtClean="0">
                          <a:solidFill>
                            <a:srgbClr val="663300"/>
                          </a:solidFill>
                          <a:latin typeface="+mn-lt"/>
                        </a:rPr>
                        <a:t>，</a:t>
                      </a:r>
                      <a:r>
                        <a:rPr lang="en-US" altLang="zh-CN" sz="1800" b="1" smtClean="0">
                          <a:solidFill>
                            <a:srgbClr val="663300"/>
                          </a:solidFill>
                          <a:latin typeface="+mn-lt"/>
                        </a:rPr>
                        <a:t>5,6,8</a:t>
                      </a:r>
                      <a:r>
                        <a:rPr lang="zh-CN" altLang="en-US" sz="1800" b="1" smtClean="0">
                          <a:solidFill>
                            <a:srgbClr val="663300"/>
                          </a:solidFill>
                          <a:latin typeface="+mn-lt"/>
                        </a:rPr>
                        <a:t>，</a:t>
                      </a:r>
                      <a:r>
                        <a:rPr lang="zh-CN" altLang="en-US" sz="1800" b="1" smtClean="0">
                          <a:solidFill>
                            <a:srgbClr val="663300"/>
                          </a:solidFill>
                          <a:latin typeface="+mn-lt"/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en-US" altLang="zh-CN" sz="1800" b="1" smtClean="0">
                          <a:solidFill>
                            <a:srgbClr val="663300"/>
                          </a:solidFill>
                          <a:latin typeface="+mn-lt"/>
                          <a:sym typeface="Symbol" panose="05050102010706020507" pitchFamily="18" charset="2"/>
                        </a:rPr>
                        <a:t>-</a:t>
                      </a:r>
                      <a:r>
                        <a:rPr lang="en-US" altLang="zh-CN" sz="1800" b="1" smtClean="0">
                          <a:solidFill>
                            <a:srgbClr val="663300"/>
                          </a:solidFill>
                          <a:latin typeface="+mn-lt"/>
                        </a:rPr>
                        <a:t>)</a:t>
                      </a:r>
                      <a:endParaRPr lang="zh-CN" altLang="en-US" sz="1800" b="1">
                        <a:solidFill>
                          <a:srgbClr val="6633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49508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47482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584" y="1624562"/>
            <a:ext cx="7772400" cy="446356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1800"/>
              </a:spcBef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例如</a:t>
            </a:r>
            <a:r>
              <a:rPr lang="en-US" altLang="zh-CN" dirty="0" smtClean="0">
                <a:latin typeface="Times New Roman" panose="02020603050405020304" pitchFamily="18" charset="0"/>
              </a:rPr>
              <a:t>:</a:t>
            </a:r>
            <a:r>
              <a:rPr lang="en-US" altLang="zh-CN" dirty="0" smtClean="0"/>
              <a:t> A={a, b, c}, </a:t>
            </a:r>
          </a:p>
          <a:p>
            <a:pPr eaLnBrk="1" hangingPunct="1">
              <a:lnSpc>
                <a:spcPct val="120000"/>
              </a:lnSpc>
              <a:spcBef>
                <a:spcPts val="1800"/>
              </a:spcBef>
              <a:buFont typeface="Wingdings" panose="05000000000000000000" pitchFamily="2" charset="2"/>
              <a:buNone/>
            </a:pPr>
            <a:r>
              <a:rPr lang="en-US" altLang="zh-CN" dirty="0" smtClean="0"/>
              <a:t>R</a:t>
            </a:r>
            <a:r>
              <a:rPr lang="en-US" altLang="zh-CN" baseline="-30000" dirty="0" smtClean="0"/>
              <a:t>1</a:t>
            </a:r>
            <a:r>
              <a:rPr lang="en-US" altLang="zh-CN" dirty="0" smtClean="0"/>
              <a:t>={&lt;</a:t>
            </a:r>
            <a:r>
              <a:rPr lang="en-US" altLang="zh-CN" dirty="0" err="1" smtClean="0"/>
              <a:t>a,a</a:t>
            </a:r>
            <a:r>
              <a:rPr lang="en-US" altLang="zh-CN" dirty="0" smtClean="0"/>
              <a:t>&gt;,&lt;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&gt;,&lt;</a:t>
            </a:r>
            <a:r>
              <a:rPr lang="en-US" altLang="zh-CN" dirty="0" err="1" smtClean="0"/>
              <a:t>b,a</a:t>
            </a:r>
            <a:r>
              <a:rPr lang="en-US" altLang="zh-CN" dirty="0" smtClean="0"/>
              <a:t>&gt;,&lt;</a:t>
            </a:r>
            <a:r>
              <a:rPr lang="en-US" altLang="zh-CN" dirty="0" err="1" smtClean="0"/>
              <a:t>b,c</a:t>
            </a:r>
            <a:r>
              <a:rPr lang="en-US" altLang="zh-CN" dirty="0" smtClean="0"/>
              <a:t>&gt;},</a:t>
            </a:r>
          </a:p>
          <a:p>
            <a:pPr eaLnBrk="1" hangingPunct="1">
              <a:lnSpc>
                <a:spcPct val="120000"/>
              </a:lnSpc>
              <a:spcBef>
                <a:spcPts val="1800"/>
              </a:spcBef>
              <a:buNone/>
            </a:pPr>
            <a:r>
              <a:rPr lang="en-US" altLang="zh-CN" dirty="0" smtClean="0"/>
              <a:t>R</a:t>
            </a:r>
            <a:r>
              <a:rPr lang="en-US" altLang="zh-CN" baseline="-30000" dirty="0" smtClean="0"/>
              <a:t>2</a:t>
            </a:r>
            <a:r>
              <a:rPr lang="en-US" altLang="zh-CN" dirty="0" smtClean="0"/>
              <a:t>={&lt;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&gt;,&lt;</a:t>
            </a:r>
            <a:r>
              <a:rPr lang="en-US" altLang="zh-CN" dirty="0" err="1" smtClean="0"/>
              <a:t>a,c</a:t>
            </a:r>
            <a:r>
              <a:rPr lang="en-US" altLang="zh-CN" dirty="0" smtClean="0"/>
              <a:t>&gt;,&lt;</a:t>
            </a:r>
            <a:r>
              <a:rPr lang="en-US" altLang="zh-CN" dirty="0" err="1" smtClean="0"/>
              <a:t>b,c</a:t>
            </a:r>
            <a:r>
              <a:rPr lang="en-US" altLang="zh-CN" dirty="0" smtClean="0"/>
              <a:t>&gt;},</a:t>
            </a:r>
            <a:r>
              <a:rPr lang="zh-CN" altLang="en-US" dirty="0" smtClean="0"/>
              <a:t>标记</a:t>
            </a:r>
            <a:r>
              <a:rPr lang="en-US" altLang="zh-CN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=a,x</a:t>
            </a:r>
            <a:r>
              <a:rPr lang="en-US" altLang="zh-CN" baseline="-25000" dirty="0"/>
              <a:t>2</a:t>
            </a:r>
            <a:r>
              <a:rPr lang="en-US" altLang="zh-CN" dirty="0"/>
              <a:t>=b,x</a:t>
            </a:r>
            <a:r>
              <a:rPr lang="en-US" altLang="zh-CN" baseline="-25000" dirty="0"/>
              <a:t>3</a:t>
            </a:r>
            <a:r>
              <a:rPr lang="en-US" altLang="zh-CN" dirty="0"/>
              <a:t>=c </a:t>
            </a:r>
            <a:r>
              <a:rPr lang="zh-CN" altLang="en-US" dirty="0" smtClean="0">
                <a:latin typeface="Times New Roman" panose="02020603050405020304" pitchFamily="18" charset="0"/>
              </a:rPr>
              <a:t>则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585" dirty="0"/>
              <a:t>                </a:t>
            </a:r>
            <a:r>
              <a:rPr lang="en-US" altLang="zh-CN" sz="2585" dirty="0"/>
              <a:t>1   1   0                    0   1   1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585" dirty="0"/>
              <a:t> </a:t>
            </a:r>
            <a:r>
              <a:rPr lang="en-US" altLang="zh-CN" dirty="0" smtClean="0">
                <a:latin typeface="Times New Roman" panose="02020603050405020304" pitchFamily="18" charset="0"/>
              </a:rPr>
              <a:t>M</a:t>
            </a:r>
            <a:r>
              <a:rPr lang="en-US" altLang="zh-CN" baseline="-16000" dirty="0" smtClean="0"/>
              <a:t>R</a:t>
            </a:r>
            <a:r>
              <a:rPr lang="en-US" altLang="zh-CN" sz="2585" baseline="-16000" dirty="0"/>
              <a:t>1</a:t>
            </a:r>
            <a:r>
              <a:rPr lang="en-US" altLang="zh-CN" sz="2585" dirty="0"/>
              <a:t> =     1   0   1      </a:t>
            </a:r>
            <a:r>
              <a:rPr lang="en-US" altLang="zh-CN" dirty="0" smtClean="0">
                <a:latin typeface="Times New Roman" panose="02020603050405020304" pitchFamily="18" charset="0"/>
              </a:rPr>
              <a:t>M</a:t>
            </a:r>
            <a:r>
              <a:rPr lang="en-US" altLang="zh-CN" baseline="-16000" dirty="0" smtClean="0"/>
              <a:t>R2</a:t>
            </a:r>
            <a:r>
              <a:rPr lang="en-US" altLang="zh-CN" sz="2585" dirty="0"/>
              <a:t>=      0   0   1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585" dirty="0"/>
              <a:t>                0   0   0                    0   0   0           </a:t>
            </a:r>
          </a:p>
        </p:txBody>
      </p:sp>
      <p:sp>
        <p:nvSpPr>
          <p:cNvPr id="425987" name="AutoShape 3"/>
          <p:cNvSpPr>
            <a:spLocks noChangeArrowheads="1"/>
          </p:cNvSpPr>
          <p:nvPr/>
        </p:nvSpPr>
        <p:spPr bwMode="auto">
          <a:xfrm>
            <a:off x="2051720" y="3573016"/>
            <a:ext cx="1800958" cy="158115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425988" name="AutoShape 4"/>
          <p:cNvSpPr>
            <a:spLocks noChangeArrowheads="1"/>
          </p:cNvSpPr>
          <p:nvPr/>
        </p:nvSpPr>
        <p:spPr bwMode="auto">
          <a:xfrm>
            <a:off x="4925715" y="3546446"/>
            <a:ext cx="1871296" cy="1641231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3159847" y="0"/>
            <a:ext cx="35317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第一部分 集合论</a:t>
            </a:r>
            <a:endParaRPr lang="zh-CN" altLang="en-US" sz="3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59847" y="0"/>
            <a:ext cx="35317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第一部分 集合论</a:t>
            </a:r>
            <a:endParaRPr lang="zh-CN" altLang="en-US" sz="3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59847" y="0"/>
            <a:ext cx="35317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第一部分 集合论</a:t>
            </a:r>
            <a:endParaRPr lang="zh-CN" altLang="en-US" sz="3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59847" y="0"/>
            <a:ext cx="35317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第一部分 集合论</a:t>
            </a:r>
            <a:endParaRPr lang="zh-CN" altLang="en-US" sz="3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59847" y="46365"/>
            <a:ext cx="35317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第一部分 集合论</a:t>
            </a:r>
            <a:endParaRPr lang="zh-CN" altLang="en-US" sz="3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59847" y="0"/>
            <a:ext cx="35317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第一部分 集合论</a:t>
            </a:r>
            <a:endParaRPr lang="zh-CN" altLang="en-US" sz="3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21670" y="0"/>
            <a:ext cx="3449983" cy="6321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508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第一部分 </a:t>
            </a:r>
            <a:r>
              <a:rPr lang="zh-CN" altLang="en-US" sz="3508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集合论</a:t>
            </a:r>
          </a:p>
        </p:txBody>
      </p:sp>
      <p:sp>
        <p:nvSpPr>
          <p:cNvPr id="14" name="圆角矩形 13"/>
          <p:cNvSpPr/>
          <p:nvPr/>
        </p:nvSpPr>
        <p:spPr bwMode="auto">
          <a:xfrm>
            <a:off x="6804248" y="0"/>
            <a:ext cx="2339752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关系的表示</a:t>
            </a:r>
            <a:endParaRPr lang="zh-CN" altLang="en-US" sz="3600" b="1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35496" y="0"/>
            <a:ext cx="2599854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关系</a:t>
            </a:r>
            <a:r>
              <a:rPr lang="zh-CN" alt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概念</a:t>
            </a:r>
            <a:endParaRPr lang="zh-CN" altLang="en-US" sz="2800" b="1" i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2303241" y="12073"/>
            <a:ext cx="2340767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特殊关系</a:t>
            </a:r>
            <a:endParaRPr lang="zh-CN" altLang="en-US" sz="2800" b="1" i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4427984" y="24146"/>
            <a:ext cx="2267745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关系的运算</a:t>
            </a:r>
            <a:endParaRPr lang="zh-CN" altLang="en-US" sz="2800" b="1" i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圆角矩形 17"/>
          <p:cNvSpPr/>
          <p:nvPr/>
        </p:nvSpPr>
        <p:spPr bwMode="auto">
          <a:xfrm>
            <a:off x="395536" y="745847"/>
            <a:ext cx="2340767" cy="648072"/>
          </a:xfrm>
          <a:prstGeom prst="roundRect">
            <a:avLst/>
          </a:prstGeom>
          <a:solidFill>
            <a:srgbClr val="CC7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矩阵表示</a:t>
            </a:r>
            <a:endParaRPr lang="zh-CN" altLang="en-US" sz="2800" b="1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810609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6" grpId="0" uiExpand="1" build="p" autoUpdateAnimBg="0"/>
      <p:bldP spid="425987" grpId="0" animBg="1"/>
      <p:bldP spid="42598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67254"/>
            <a:ext cx="8458200" cy="4818185"/>
          </a:xfrm>
        </p:spPr>
        <p:txBody>
          <a:bodyPr/>
          <a:lstStyle/>
          <a:p>
            <a:pPr marL="0" indent="534879" eaLnBrk="1" hangingPunct="1">
              <a:lnSpc>
                <a:spcPct val="120000"/>
              </a:lnSpc>
              <a:buNone/>
            </a:pPr>
            <a:r>
              <a:rPr lang="en-US" altLang="zh-CN" sz="2585" dirty="0"/>
              <a:t>A={a</a:t>
            </a:r>
            <a:r>
              <a:rPr lang="en-US" altLang="zh-CN" sz="2585" baseline="-30000" dirty="0"/>
              <a:t>1</a:t>
            </a:r>
            <a:r>
              <a:rPr lang="en-US" altLang="zh-CN" sz="2585" dirty="0"/>
              <a:t>,a</a:t>
            </a:r>
            <a:r>
              <a:rPr lang="en-US" altLang="zh-CN" sz="2585" baseline="-30000" dirty="0"/>
              <a:t>2</a:t>
            </a:r>
            <a:r>
              <a:rPr lang="en-US" altLang="zh-CN" sz="2585" dirty="0"/>
              <a:t>,</a:t>
            </a:r>
            <a:r>
              <a:rPr lang="en-US" altLang="zh-CN" sz="2585" dirty="0">
                <a:latin typeface="Times New Roman" panose="02020603050405020304" pitchFamily="18" charset="0"/>
              </a:rPr>
              <a:t>…</a:t>
            </a:r>
            <a:r>
              <a:rPr lang="en-US" altLang="zh-CN" sz="2585" dirty="0"/>
              <a:t>,a</a:t>
            </a:r>
            <a:r>
              <a:rPr lang="en-US" altLang="zh-CN" sz="2585" baseline="-30000" dirty="0"/>
              <a:t>n</a:t>
            </a:r>
            <a:r>
              <a:rPr lang="en-US" altLang="zh-CN" sz="2585" dirty="0"/>
              <a:t>}</a:t>
            </a:r>
            <a:r>
              <a:rPr lang="zh-CN" altLang="en-US" sz="2585" dirty="0"/>
              <a:t>，</a:t>
            </a:r>
            <a:r>
              <a:rPr lang="en-US" altLang="zh-CN" sz="2585" dirty="0"/>
              <a:t>B={b</a:t>
            </a:r>
            <a:r>
              <a:rPr lang="en-US" altLang="zh-CN" sz="2585" baseline="-30000" dirty="0"/>
              <a:t>1</a:t>
            </a:r>
            <a:r>
              <a:rPr lang="en-US" altLang="zh-CN" sz="2585" dirty="0"/>
              <a:t>,b</a:t>
            </a:r>
            <a:r>
              <a:rPr lang="en-US" altLang="zh-CN" sz="2585" baseline="-30000" dirty="0"/>
              <a:t>2</a:t>
            </a:r>
            <a:r>
              <a:rPr lang="en-US" altLang="zh-CN" sz="2585" dirty="0"/>
              <a:t>,</a:t>
            </a:r>
            <a:r>
              <a:rPr lang="en-US" altLang="zh-CN" sz="2585" dirty="0">
                <a:latin typeface="Times New Roman" panose="02020603050405020304" pitchFamily="18" charset="0"/>
              </a:rPr>
              <a:t>…</a:t>
            </a:r>
            <a:r>
              <a:rPr lang="en-US" altLang="zh-CN" sz="2585" dirty="0"/>
              <a:t>,</a:t>
            </a:r>
            <a:r>
              <a:rPr lang="en-US" altLang="zh-CN" sz="2585" dirty="0" err="1"/>
              <a:t>b</a:t>
            </a:r>
            <a:r>
              <a:rPr lang="en-US" altLang="zh-CN" sz="2585" baseline="-30000" dirty="0" err="1"/>
              <a:t>n</a:t>
            </a:r>
            <a:r>
              <a:rPr lang="en-US" altLang="zh-CN" sz="2585" dirty="0"/>
              <a:t>} </a:t>
            </a:r>
            <a:r>
              <a:rPr lang="zh-CN" altLang="en-US" sz="2585" dirty="0"/>
              <a:t>，</a:t>
            </a:r>
            <a:r>
              <a:rPr lang="en-US" altLang="zh-CN" sz="2585" dirty="0"/>
              <a:t>R</a:t>
            </a:r>
            <a:r>
              <a:rPr lang="en-US" altLang="zh-CN" sz="2585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585" dirty="0"/>
              <a:t>A</a:t>
            </a:r>
            <a:r>
              <a:rPr lang="en-US" altLang="zh-CN" sz="2585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585" dirty="0"/>
              <a:t>B,</a:t>
            </a:r>
          </a:p>
          <a:p>
            <a:pPr marL="0" indent="534879" eaLnBrk="1" hangingPunct="1">
              <a:lnSpc>
                <a:spcPct val="120000"/>
              </a:lnSpc>
              <a:buNone/>
            </a:pPr>
            <a:r>
              <a:rPr lang="zh-CN" altLang="en-US" sz="2585" dirty="0" smtClean="0"/>
              <a:t>首先</a:t>
            </a:r>
            <a:r>
              <a:rPr lang="zh-CN" altLang="en-US" sz="2585" dirty="0"/>
              <a:t>在平面上做结点</a:t>
            </a:r>
            <a:r>
              <a:rPr lang="en-US" altLang="zh-CN" sz="2585" dirty="0"/>
              <a:t>a</a:t>
            </a:r>
            <a:r>
              <a:rPr lang="en-US" altLang="zh-CN" sz="2585" baseline="-30000" dirty="0"/>
              <a:t>1</a:t>
            </a:r>
            <a:r>
              <a:rPr lang="en-US" altLang="zh-CN" sz="2585" dirty="0"/>
              <a:t>,a</a:t>
            </a:r>
            <a:r>
              <a:rPr lang="en-US" altLang="zh-CN" sz="2585" baseline="-30000" dirty="0"/>
              <a:t>2</a:t>
            </a:r>
            <a:r>
              <a:rPr lang="en-US" altLang="zh-CN" sz="2585" dirty="0"/>
              <a:t>,</a:t>
            </a:r>
            <a:r>
              <a:rPr lang="en-US" altLang="zh-CN" sz="2585" dirty="0">
                <a:latin typeface="Times New Roman" panose="02020603050405020304" pitchFamily="18" charset="0"/>
              </a:rPr>
              <a:t>…</a:t>
            </a:r>
            <a:r>
              <a:rPr lang="en-US" altLang="zh-CN" sz="2585" dirty="0"/>
              <a:t>,a</a:t>
            </a:r>
            <a:r>
              <a:rPr lang="en-US" altLang="zh-CN" sz="2585" baseline="-30000" dirty="0"/>
              <a:t>n </a:t>
            </a:r>
            <a:r>
              <a:rPr lang="zh-CN" altLang="en-US" sz="2585" dirty="0">
                <a:latin typeface="Times New Roman" panose="02020603050405020304" pitchFamily="18" charset="0"/>
              </a:rPr>
              <a:t>，</a:t>
            </a:r>
            <a:r>
              <a:rPr lang="en-US" altLang="zh-CN" sz="2585" dirty="0"/>
              <a:t>b</a:t>
            </a:r>
            <a:r>
              <a:rPr lang="en-US" altLang="zh-CN" sz="2585" baseline="-30000" dirty="0"/>
              <a:t>1</a:t>
            </a:r>
            <a:r>
              <a:rPr lang="en-US" altLang="zh-CN" sz="2585" dirty="0"/>
              <a:t>,b</a:t>
            </a:r>
            <a:r>
              <a:rPr lang="en-US" altLang="zh-CN" sz="2585" baseline="-30000" dirty="0"/>
              <a:t>2</a:t>
            </a:r>
            <a:r>
              <a:rPr lang="en-US" altLang="zh-CN" sz="2585" dirty="0"/>
              <a:t>,</a:t>
            </a:r>
            <a:r>
              <a:rPr lang="en-US" altLang="zh-CN" sz="2585" dirty="0">
                <a:latin typeface="Times New Roman" panose="02020603050405020304" pitchFamily="18" charset="0"/>
              </a:rPr>
              <a:t>…</a:t>
            </a:r>
            <a:r>
              <a:rPr lang="en-US" altLang="zh-CN" sz="2585" dirty="0"/>
              <a:t>,</a:t>
            </a:r>
            <a:r>
              <a:rPr lang="en-US" altLang="zh-CN" sz="2585" dirty="0" err="1"/>
              <a:t>b</a:t>
            </a:r>
            <a:r>
              <a:rPr lang="en-US" altLang="zh-CN" sz="2585" baseline="-30000" dirty="0" err="1"/>
              <a:t>n</a:t>
            </a:r>
            <a:endParaRPr lang="en-US" altLang="zh-CN" sz="2585" baseline="-30000" dirty="0"/>
          </a:p>
          <a:p>
            <a:pPr marL="0" indent="534879" eaLnBrk="1" hangingPunct="1">
              <a:lnSpc>
                <a:spcPct val="120000"/>
              </a:lnSpc>
              <a:buNone/>
            </a:pPr>
            <a:r>
              <a:rPr lang="zh-CN" altLang="en-US" sz="2585" dirty="0">
                <a:latin typeface="Times New Roman" panose="02020603050405020304" pitchFamily="18" charset="0"/>
              </a:rPr>
              <a:t>以“</a:t>
            </a:r>
            <a:r>
              <a:rPr lang="zh-CN" altLang="en-US" sz="2585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zh-CN" altLang="en-US" sz="2585" dirty="0">
                <a:latin typeface="Times New Roman" panose="02020603050405020304" pitchFamily="18" charset="0"/>
              </a:rPr>
              <a:t>”表示</a:t>
            </a:r>
            <a:r>
              <a:rPr lang="en-US" altLang="zh-CN" sz="2585" dirty="0"/>
              <a:t>(</a:t>
            </a:r>
            <a:r>
              <a:rPr lang="zh-CN" altLang="en-US" sz="2585" dirty="0">
                <a:latin typeface="Times New Roman" panose="02020603050405020304" pitchFamily="18" charset="0"/>
              </a:rPr>
              <a:t>称为顶点</a:t>
            </a:r>
            <a:r>
              <a:rPr lang="en-US" altLang="zh-CN" sz="2585" dirty="0"/>
              <a:t>)</a:t>
            </a:r>
            <a:r>
              <a:rPr lang="zh-CN" altLang="en-US" sz="2585" dirty="0"/>
              <a:t>， </a:t>
            </a:r>
          </a:p>
          <a:p>
            <a:pPr marL="0" indent="534879" eaLnBrk="1" hangingPunct="1">
              <a:lnSpc>
                <a:spcPct val="120000"/>
              </a:lnSpc>
              <a:buNone/>
            </a:pPr>
            <a:r>
              <a:rPr lang="zh-CN" altLang="en-US" sz="2585" dirty="0"/>
              <a:t>若</a:t>
            </a:r>
            <a:r>
              <a:rPr lang="en-US" altLang="zh-CN" sz="2585" dirty="0" err="1"/>
              <a:t>a</a:t>
            </a:r>
            <a:r>
              <a:rPr lang="en-US" altLang="zh-CN" sz="2585" baseline="-30000" dirty="0" err="1"/>
              <a:t>i</a:t>
            </a:r>
            <a:r>
              <a:rPr lang="en-US" altLang="zh-CN" sz="2585" dirty="0" err="1"/>
              <a:t>Rb</a:t>
            </a:r>
            <a:r>
              <a:rPr lang="en-US" altLang="zh-CN" sz="2585" baseline="-16000" dirty="0" err="1"/>
              <a:t>j</a:t>
            </a:r>
            <a:r>
              <a:rPr lang="en-US" altLang="zh-CN" sz="2585" baseline="-16000" dirty="0"/>
              <a:t> </a:t>
            </a:r>
            <a:r>
              <a:rPr lang="zh-CN" altLang="en-US" sz="2585" dirty="0">
                <a:latin typeface="Times New Roman" panose="02020603050405020304" pitchFamily="18" charset="0"/>
              </a:rPr>
              <a:t>，则从结点</a:t>
            </a:r>
            <a:r>
              <a:rPr lang="en-US" altLang="zh-CN" sz="2585" dirty="0" err="1">
                <a:latin typeface="Times New Roman" panose="02020603050405020304" pitchFamily="18" charset="0"/>
              </a:rPr>
              <a:t>a</a:t>
            </a:r>
            <a:r>
              <a:rPr lang="en-US" altLang="zh-CN" sz="2585" baseline="-30000" dirty="0" err="1"/>
              <a:t>i</a:t>
            </a:r>
            <a:r>
              <a:rPr lang="zh-CN" altLang="en-US" sz="2585" dirty="0">
                <a:latin typeface="Times New Roman" panose="02020603050405020304" pitchFamily="18" charset="0"/>
              </a:rPr>
              <a:t>向结点</a:t>
            </a:r>
            <a:r>
              <a:rPr lang="en-US" altLang="zh-CN" sz="2585" dirty="0" err="1">
                <a:latin typeface="Times New Roman" panose="02020603050405020304" pitchFamily="18" charset="0"/>
              </a:rPr>
              <a:t>b</a:t>
            </a:r>
            <a:r>
              <a:rPr lang="en-US" altLang="zh-CN" sz="2585" baseline="-30000" dirty="0" err="1"/>
              <a:t>j</a:t>
            </a:r>
            <a:r>
              <a:rPr lang="zh-CN" altLang="en-US" sz="2585" dirty="0">
                <a:latin typeface="Times New Roman" panose="02020603050405020304" pitchFamily="18" charset="0"/>
              </a:rPr>
              <a:t>画有向边</a:t>
            </a:r>
            <a:r>
              <a:rPr lang="en-US" altLang="zh-CN" sz="2585" dirty="0"/>
              <a:t>&lt;</a:t>
            </a:r>
            <a:r>
              <a:rPr lang="en-US" altLang="zh-CN" sz="2585" dirty="0" err="1"/>
              <a:t>a</a:t>
            </a:r>
            <a:r>
              <a:rPr lang="en-US" altLang="zh-CN" sz="2585" baseline="-30000" dirty="0" err="1"/>
              <a:t>i</a:t>
            </a:r>
            <a:r>
              <a:rPr lang="en-US" altLang="zh-CN" sz="2585" dirty="0" err="1"/>
              <a:t>,b</a:t>
            </a:r>
            <a:r>
              <a:rPr lang="en-US" altLang="zh-CN" sz="2585" baseline="-30000" dirty="0" err="1"/>
              <a:t>j</a:t>
            </a:r>
            <a:r>
              <a:rPr lang="en-US" altLang="zh-CN" sz="2585" dirty="0"/>
              <a:t>&gt;</a:t>
            </a:r>
            <a:r>
              <a:rPr lang="zh-CN" altLang="en-US" sz="2585" dirty="0"/>
              <a:t>，箭头指向</a:t>
            </a:r>
            <a:r>
              <a:rPr lang="en-US" altLang="zh-CN" sz="2585" dirty="0" err="1"/>
              <a:t>b</a:t>
            </a:r>
            <a:r>
              <a:rPr lang="en-US" altLang="zh-CN" sz="2585" baseline="-30000" dirty="0" err="1"/>
              <a:t>j</a:t>
            </a:r>
            <a:r>
              <a:rPr lang="zh-CN" altLang="en-US" sz="2585" dirty="0">
                <a:latin typeface="Times New Roman" panose="02020603050405020304" pitchFamily="18" charset="0"/>
              </a:rPr>
              <a:t>，</a:t>
            </a:r>
          </a:p>
          <a:p>
            <a:pPr marL="0" indent="534879" eaLnBrk="1" hangingPunct="1">
              <a:lnSpc>
                <a:spcPct val="120000"/>
              </a:lnSpc>
              <a:buNone/>
            </a:pPr>
            <a:r>
              <a:rPr lang="zh-CN" altLang="en-US" sz="2585" dirty="0"/>
              <a:t>若</a:t>
            </a:r>
            <a:r>
              <a:rPr lang="en-US" altLang="zh-CN" sz="2585" dirty="0" err="1"/>
              <a:t>a</a:t>
            </a:r>
            <a:r>
              <a:rPr lang="en-US" altLang="zh-CN" sz="2585" baseline="-30000" dirty="0" err="1"/>
              <a:t>i</a:t>
            </a:r>
            <a:r>
              <a:rPr lang="en-US" altLang="zh-CN" sz="2585" dirty="0" err="1"/>
              <a:t>Rb</a:t>
            </a:r>
            <a:r>
              <a:rPr lang="en-US" altLang="zh-CN" sz="2585" baseline="-16000" dirty="0" err="1"/>
              <a:t>j</a:t>
            </a:r>
            <a:r>
              <a:rPr lang="en-US" altLang="zh-CN" sz="2585" baseline="-16000" dirty="0"/>
              <a:t> </a:t>
            </a:r>
            <a:r>
              <a:rPr lang="en-US" altLang="zh-CN" sz="2585" dirty="0"/>
              <a:t>, </a:t>
            </a:r>
            <a:r>
              <a:rPr lang="zh-CN" altLang="en-US" sz="2585" dirty="0"/>
              <a:t>则</a:t>
            </a:r>
            <a:r>
              <a:rPr lang="en-US" altLang="zh-CN" sz="2585" dirty="0" err="1"/>
              <a:t>a</a:t>
            </a:r>
            <a:r>
              <a:rPr lang="en-US" altLang="zh-CN" sz="2585" baseline="-30000" dirty="0" err="1"/>
              <a:t>i</a:t>
            </a:r>
            <a:r>
              <a:rPr lang="zh-CN" altLang="en-US" sz="2585" dirty="0">
                <a:latin typeface="Times New Roman" panose="02020603050405020304" pitchFamily="18" charset="0"/>
              </a:rPr>
              <a:t>与</a:t>
            </a:r>
            <a:r>
              <a:rPr lang="en-US" altLang="zh-CN" sz="2585" dirty="0" err="1"/>
              <a:t>b</a:t>
            </a:r>
            <a:r>
              <a:rPr lang="en-US" altLang="zh-CN" sz="2585" baseline="-30000" dirty="0" err="1"/>
              <a:t>j</a:t>
            </a:r>
            <a:r>
              <a:rPr lang="zh-CN" altLang="en-US" sz="2585" dirty="0">
                <a:latin typeface="Times New Roman" panose="02020603050405020304" pitchFamily="18" charset="0"/>
              </a:rPr>
              <a:t>之间没有线段连接，</a:t>
            </a:r>
          </a:p>
          <a:p>
            <a:pPr marL="0" indent="534879" eaLnBrk="1" hangingPunct="1">
              <a:lnSpc>
                <a:spcPct val="120000"/>
              </a:lnSpc>
              <a:buNone/>
            </a:pPr>
            <a:r>
              <a:rPr lang="zh-CN" altLang="en-US" sz="2585" dirty="0">
                <a:latin typeface="Times New Roman" panose="02020603050405020304" pitchFamily="18" charset="0"/>
              </a:rPr>
              <a:t>这样得到的图称为</a:t>
            </a:r>
            <a:r>
              <a:rPr lang="en-US" altLang="zh-CN" sz="2585" dirty="0"/>
              <a:t>R</a:t>
            </a:r>
            <a:r>
              <a:rPr lang="zh-CN" altLang="en-US" sz="2585" dirty="0">
                <a:latin typeface="Times New Roman" panose="02020603050405020304" pitchFamily="18" charset="0"/>
              </a:rPr>
              <a:t>的关系图</a:t>
            </a:r>
            <a:r>
              <a:rPr lang="zh-CN" altLang="en-US" sz="2585" dirty="0"/>
              <a:t> </a:t>
            </a:r>
            <a:r>
              <a:rPr lang="en-US" altLang="zh-CN" sz="2585" dirty="0">
                <a:solidFill>
                  <a:srgbClr val="FF0000"/>
                </a:solidFill>
              </a:rPr>
              <a:t>G</a:t>
            </a:r>
            <a:r>
              <a:rPr lang="en-US" altLang="zh-CN" sz="2585" baseline="-18000" dirty="0">
                <a:solidFill>
                  <a:srgbClr val="FF0000"/>
                </a:solidFill>
              </a:rPr>
              <a:t>R</a:t>
            </a:r>
            <a:r>
              <a:rPr lang="en-US" altLang="zh-CN" sz="2585" dirty="0"/>
              <a:t> </a:t>
            </a:r>
            <a:r>
              <a:rPr lang="zh-CN" altLang="en-US" sz="2585" dirty="0" smtClean="0"/>
              <a:t>。</a:t>
            </a:r>
            <a:endParaRPr lang="zh-CN" altLang="en-US" sz="2585" dirty="0"/>
          </a:p>
        </p:txBody>
      </p:sp>
      <p:sp>
        <p:nvSpPr>
          <p:cNvPr id="427012" name="Line 4"/>
          <p:cNvSpPr>
            <a:spLocks noChangeShapeType="1"/>
          </p:cNvSpPr>
          <p:nvPr/>
        </p:nvSpPr>
        <p:spPr bwMode="auto">
          <a:xfrm flipH="1">
            <a:off x="1513743" y="4558812"/>
            <a:ext cx="228600" cy="44547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159847" y="0"/>
            <a:ext cx="35317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第一部分 集合论</a:t>
            </a:r>
            <a:endParaRPr lang="zh-CN" altLang="en-US" sz="3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59847" y="0"/>
            <a:ext cx="35317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第一部分 集合论</a:t>
            </a:r>
            <a:endParaRPr lang="zh-CN" altLang="en-US" sz="3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59847" y="0"/>
            <a:ext cx="35317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第一部分 集合论</a:t>
            </a:r>
            <a:endParaRPr lang="zh-CN" altLang="en-US" sz="3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59847" y="0"/>
            <a:ext cx="35317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第一部分 集合论</a:t>
            </a:r>
            <a:endParaRPr lang="zh-CN" altLang="en-US" sz="3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59847" y="46365"/>
            <a:ext cx="35317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第一部分 集合论</a:t>
            </a:r>
            <a:endParaRPr lang="zh-CN" altLang="en-US" sz="3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59847" y="0"/>
            <a:ext cx="35317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第一部分 集合论</a:t>
            </a:r>
            <a:endParaRPr lang="zh-CN" altLang="en-US" sz="3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21670" y="0"/>
            <a:ext cx="3449983" cy="6321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508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第一部分 </a:t>
            </a:r>
            <a:r>
              <a:rPr lang="zh-CN" altLang="en-US" sz="3508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集合论</a:t>
            </a:r>
          </a:p>
        </p:txBody>
      </p:sp>
      <p:sp>
        <p:nvSpPr>
          <p:cNvPr id="13" name="圆角矩形 12"/>
          <p:cNvSpPr/>
          <p:nvPr/>
        </p:nvSpPr>
        <p:spPr bwMode="auto">
          <a:xfrm>
            <a:off x="6804248" y="0"/>
            <a:ext cx="2339752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关系的表示</a:t>
            </a:r>
            <a:endParaRPr lang="zh-CN" altLang="en-US" sz="3600" b="1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35496" y="0"/>
            <a:ext cx="2599854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关系</a:t>
            </a:r>
            <a:r>
              <a:rPr lang="zh-CN" alt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概念</a:t>
            </a:r>
            <a:endParaRPr lang="zh-CN" altLang="en-US" sz="2800" b="1" i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2303241" y="12073"/>
            <a:ext cx="2340767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特殊关系</a:t>
            </a:r>
            <a:endParaRPr lang="zh-CN" altLang="en-US" sz="2800" b="1" i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4427984" y="24146"/>
            <a:ext cx="2267745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关系的运算</a:t>
            </a:r>
            <a:endParaRPr lang="zh-CN" altLang="en-US" sz="2800" b="1" i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395536" y="745847"/>
            <a:ext cx="2340767" cy="648072"/>
          </a:xfrm>
          <a:prstGeom prst="roundRect">
            <a:avLst/>
          </a:prstGeom>
          <a:solidFill>
            <a:srgbClr val="CC7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矩阵表示</a:t>
            </a:r>
            <a:endParaRPr lang="zh-CN" altLang="en-US" sz="2800" b="1" i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圆角矩形 17"/>
          <p:cNvSpPr/>
          <p:nvPr/>
        </p:nvSpPr>
        <p:spPr bwMode="auto">
          <a:xfrm>
            <a:off x="2915816" y="762767"/>
            <a:ext cx="2340767" cy="648072"/>
          </a:xfrm>
          <a:prstGeom prst="roundRect">
            <a:avLst/>
          </a:prstGeom>
          <a:solidFill>
            <a:srgbClr val="CC7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关系图</a:t>
            </a:r>
            <a:endParaRPr lang="zh-CN" alt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758254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1" grpId="0" uiExpand="1" build="p" autoUpdateAnimBg="0"/>
      <p:bldP spid="427012" grpId="0" uiExpan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159847" y="0"/>
            <a:ext cx="35317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第一部分 集合论</a:t>
            </a:r>
            <a:endParaRPr lang="zh-CN" altLang="en-US" sz="3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2"/>
              <p:cNvSpPr txBox="1">
                <a:spLocks noChangeArrowheads="1"/>
              </p:cNvSpPr>
              <p:nvPr/>
            </p:nvSpPr>
            <p:spPr bwMode="auto">
              <a:xfrm>
                <a:off x="611560" y="1526563"/>
                <a:ext cx="7772400" cy="44635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Font typeface="Wingdings" panose="05000000000000000000" pitchFamily="2" charset="2"/>
                  <a:buChar char="•"/>
                  <a:defRPr sz="24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华文中宋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+mn-lt"/>
                    <a:ea typeface="华文中宋" pitchFamily="2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华文中宋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华文中宋" pitchFamily="2" charset="-122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华文中宋" pitchFamily="2" charset="-122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华文中宋" pitchFamily="2" charset="-122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华文中宋" pitchFamily="2" charset="-122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华文中宋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buFont typeface="Wingdings" panose="05000000000000000000" pitchFamily="2" charset="2"/>
                  <a:buNone/>
                </a:pPr>
                <a:r>
                  <a:rPr lang="zh-CN" altLang="en-US" kern="0" dirty="0" smtClean="0"/>
                  <a:t>例题：</a:t>
                </a:r>
                <a:r>
                  <a:rPr lang="en-US" altLang="zh-CN" kern="0" dirty="0">
                    <a:solidFill>
                      <a:srgbClr val="0033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altLang="zh-CN" kern="0" dirty="0">
                    <a:solidFill>
                      <a:srgbClr val="CC7900"/>
                    </a:solidFill>
                    <a:latin typeface="Times New Roman" panose="02020603050405020304" pitchFamily="18" charset="0"/>
                  </a:rPr>
                  <a:t>X</a:t>
                </a:r>
                <a:r>
                  <a:rPr lang="en-US" altLang="zh-CN" kern="0" dirty="0" smtClean="0">
                    <a:solidFill>
                      <a:srgbClr val="CC7900"/>
                    </a:solidFill>
                    <a:latin typeface="Times New Roman" panose="02020603050405020304" pitchFamily="18" charset="0"/>
                  </a:rPr>
                  <a:t>={x</a:t>
                </a:r>
                <a:r>
                  <a:rPr lang="en-US" altLang="zh-CN" kern="0" baseline="-25000" dirty="0" smtClean="0">
                    <a:solidFill>
                      <a:srgbClr val="CC7900"/>
                    </a:solidFill>
                    <a:latin typeface="Times New Roman" panose="02020603050405020304" pitchFamily="18" charset="0"/>
                  </a:rPr>
                  <a:t>1</a:t>
                </a:r>
                <a:r>
                  <a:rPr lang="en-US" altLang="zh-CN" kern="0" dirty="0" smtClean="0">
                    <a:solidFill>
                      <a:srgbClr val="CC7900"/>
                    </a:solidFill>
                    <a:latin typeface="Times New Roman" panose="02020603050405020304" pitchFamily="18" charset="0"/>
                  </a:rPr>
                  <a:t>,x</a:t>
                </a:r>
                <a:r>
                  <a:rPr lang="en-US" altLang="zh-CN" kern="0" baseline="-25000" dirty="0" smtClean="0">
                    <a:solidFill>
                      <a:srgbClr val="CC7900"/>
                    </a:solidFill>
                    <a:latin typeface="Times New Roman" panose="02020603050405020304" pitchFamily="18" charset="0"/>
                  </a:rPr>
                  <a:t>2</a:t>
                </a:r>
                <a:r>
                  <a:rPr lang="en-US" altLang="zh-CN" kern="0" dirty="0" smtClean="0">
                    <a:solidFill>
                      <a:srgbClr val="CC7900"/>
                    </a:solidFill>
                    <a:latin typeface="Times New Roman" panose="02020603050405020304" pitchFamily="18" charset="0"/>
                  </a:rPr>
                  <a:t>,x</a:t>
                </a:r>
                <a:r>
                  <a:rPr lang="en-US" altLang="zh-CN" kern="0" baseline="-25000" dirty="0" smtClean="0">
                    <a:solidFill>
                      <a:srgbClr val="CC7900"/>
                    </a:solidFill>
                    <a:latin typeface="Times New Roman" panose="02020603050405020304" pitchFamily="18" charset="0"/>
                  </a:rPr>
                  <a:t>3</a:t>
                </a:r>
                <a:r>
                  <a:rPr lang="en-US" altLang="zh-CN" kern="0" dirty="0" smtClean="0">
                    <a:solidFill>
                      <a:srgbClr val="CC7900"/>
                    </a:solidFill>
                    <a:latin typeface="Times New Roman" panose="02020603050405020304" pitchFamily="18" charset="0"/>
                  </a:rPr>
                  <a:t>,x</a:t>
                </a:r>
                <a:r>
                  <a:rPr lang="en-US" altLang="zh-CN" kern="0" baseline="-25000" dirty="0" smtClean="0">
                    <a:solidFill>
                      <a:srgbClr val="CC7900"/>
                    </a:solidFill>
                    <a:latin typeface="Times New Roman" panose="02020603050405020304" pitchFamily="18" charset="0"/>
                  </a:rPr>
                  <a:t>4</a:t>
                </a:r>
                <a:r>
                  <a:rPr lang="en-US" altLang="zh-CN" kern="0" dirty="0" smtClean="0">
                    <a:solidFill>
                      <a:srgbClr val="CC7900"/>
                    </a:solidFill>
                    <a:latin typeface="Times New Roman" panose="02020603050405020304" pitchFamily="18" charset="0"/>
                  </a:rPr>
                  <a:t>},   </a:t>
                </a:r>
                <a:r>
                  <a:rPr lang="en-US" altLang="zh-CN" kern="0" dirty="0">
                    <a:solidFill>
                      <a:srgbClr val="003300"/>
                    </a:solidFill>
                    <a:latin typeface="Times New Roman" panose="02020603050405020304" pitchFamily="18" charset="0"/>
                  </a:rPr>
                  <a:t>Y={</a:t>
                </a:r>
                <a:r>
                  <a:rPr lang="en-US" altLang="zh-CN" kern="0" dirty="0" smtClean="0">
                    <a:solidFill>
                      <a:srgbClr val="003300"/>
                    </a:solidFill>
                    <a:latin typeface="Times New Roman" panose="02020603050405020304" pitchFamily="18" charset="0"/>
                  </a:rPr>
                  <a:t>y</a:t>
                </a:r>
                <a:r>
                  <a:rPr lang="en-US" altLang="zh-CN" kern="0" baseline="-25000" dirty="0" smtClean="0">
                    <a:solidFill>
                      <a:srgbClr val="003300"/>
                    </a:solidFill>
                    <a:latin typeface="Times New Roman" panose="02020603050405020304" pitchFamily="18" charset="0"/>
                  </a:rPr>
                  <a:t>1</a:t>
                </a:r>
                <a:r>
                  <a:rPr lang="en-US" altLang="zh-CN" kern="0" dirty="0" smtClean="0">
                    <a:solidFill>
                      <a:srgbClr val="003300"/>
                    </a:solidFill>
                    <a:latin typeface="Times New Roman" panose="02020603050405020304" pitchFamily="18" charset="0"/>
                  </a:rPr>
                  <a:t>,y</a:t>
                </a:r>
                <a:r>
                  <a:rPr lang="en-US" altLang="zh-CN" kern="0" baseline="-25000" dirty="0" smtClean="0">
                    <a:solidFill>
                      <a:srgbClr val="003300"/>
                    </a:solidFill>
                    <a:latin typeface="Times New Roman" panose="02020603050405020304" pitchFamily="18" charset="0"/>
                  </a:rPr>
                  <a:t>2</a:t>
                </a:r>
                <a:r>
                  <a:rPr lang="en-US" altLang="zh-CN" kern="0" dirty="0" smtClean="0">
                    <a:solidFill>
                      <a:srgbClr val="003300"/>
                    </a:solidFill>
                    <a:latin typeface="Times New Roman" panose="02020603050405020304" pitchFamily="18" charset="0"/>
                  </a:rPr>
                  <a:t>,y</a:t>
                </a:r>
                <a:r>
                  <a:rPr lang="en-US" altLang="zh-CN" kern="0" baseline="-25000" dirty="0" smtClean="0">
                    <a:solidFill>
                      <a:srgbClr val="003300"/>
                    </a:solidFill>
                    <a:latin typeface="Times New Roman" panose="02020603050405020304" pitchFamily="18" charset="0"/>
                  </a:rPr>
                  <a:t>3</a:t>
                </a:r>
                <a:r>
                  <a:rPr lang="en-US" altLang="zh-CN" kern="0" dirty="0" smtClean="0">
                    <a:solidFill>
                      <a:srgbClr val="003300"/>
                    </a:solidFill>
                    <a:latin typeface="Times New Roman" panose="02020603050405020304" pitchFamily="18" charset="0"/>
                  </a:rPr>
                  <a:t>}, </a:t>
                </a:r>
              </a:p>
              <a:p>
                <a:pPr eaLnBrk="1" hangingPunct="1">
                  <a:lnSpc>
                    <a:spcPct val="120000"/>
                  </a:lnSpc>
                  <a:buFont typeface="Wingdings" panose="05000000000000000000" pitchFamily="2" charset="2"/>
                  <a:buNone/>
                </a:pPr>
                <a:r>
                  <a:rPr lang="en-US" altLang="zh-CN" kern="0" dirty="0" smtClean="0">
                    <a:solidFill>
                      <a:srgbClr val="003300"/>
                    </a:solidFill>
                    <a:latin typeface="Times New Roman" panose="02020603050405020304" pitchFamily="18" charset="0"/>
                  </a:rPr>
                  <a:t>R={</a:t>
                </a:r>
                <a:r>
                  <a:rPr lang="en-US" altLang="zh-CN" kern="0" dirty="0" smtClean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&lt;</a:t>
                </a:r>
                <a:r>
                  <a:rPr lang="en-US" altLang="zh-CN" kern="0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x</a:t>
                </a:r>
                <a:r>
                  <a:rPr lang="en-US" altLang="zh-CN" kern="0" baseline="-25000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1</a:t>
                </a:r>
                <a:r>
                  <a:rPr lang="en-US" altLang="zh-CN" kern="0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,y</a:t>
                </a:r>
                <a:r>
                  <a:rPr lang="en-US" altLang="zh-CN" kern="0" baseline="-25000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1 </a:t>
                </a:r>
                <a:r>
                  <a:rPr lang="en-US" altLang="zh-CN" kern="0" dirty="0" smtClean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&gt;</a:t>
                </a:r>
                <a:r>
                  <a:rPr lang="en-US" altLang="zh-CN" kern="0" dirty="0">
                    <a:solidFill>
                      <a:srgbClr val="003300"/>
                    </a:solidFill>
                    <a:latin typeface="Times New Roman" panose="02020603050405020304" pitchFamily="18" charset="0"/>
                  </a:rPr>
                  <a:t>,</a:t>
                </a:r>
                <a:r>
                  <a:rPr lang="en-US" altLang="zh-CN" kern="0" dirty="0">
                    <a:solidFill>
                      <a:srgbClr val="003300"/>
                    </a:solidFill>
                  </a:rPr>
                  <a:t> </a:t>
                </a:r>
                <a:r>
                  <a:rPr lang="en-US" altLang="zh-CN" kern="0" dirty="0">
                    <a:solidFill>
                      <a:srgbClr val="00B050"/>
                    </a:solidFill>
                    <a:latin typeface="Times New Roman" panose="02020603050405020304" pitchFamily="18" charset="0"/>
                  </a:rPr>
                  <a:t>&lt;x</a:t>
                </a:r>
                <a:r>
                  <a:rPr lang="en-US" altLang="zh-CN" kern="0" baseline="-25000" dirty="0">
                    <a:solidFill>
                      <a:srgbClr val="00B050"/>
                    </a:solidFill>
                    <a:latin typeface="Times New Roman" panose="02020603050405020304" pitchFamily="18" charset="0"/>
                  </a:rPr>
                  <a:t>1</a:t>
                </a:r>
                <a:r>
                  <a:rPr lang="en-US" altLang="zh-CN" kern="0" dirty="0">
                    <a:solidFill>
                      <a:srgbClr val="00B050"/>
                    </a:solidFill>
                    <a:latin typeface="Times New Roman" panose="02020603050405020304" pitchFamily="18" charset="0"/>
                  </a:rPr>
                  <a:t>,y</a:t>
                </a:r>
                <a:r>
                  <a:rPr lang="en-US" altLang="zh-CN" kern="0" baseline="-25000" dirty="0">
                    <a:solidFill>
                      <a:srgbClr val="00B050"/>
                    </a:solidFill>
                    <a:latin typeface="Times New Roman" panose="02020603050405020304" pitchFamily="18" charset="0"/>
                  </a:rPr>
                  <a:t>3 </a:t>
                </a:r>
                <a:r>
                  <a:rPr lang="en-US" altLang="zh-CN" kern="0" dirty="0">
                    <a:solidFill>
                      <a:srgbClr val="00B050"/>
                    </a:solidFill>
                    <a:latin typeface="Times New Roman" panose="02020603050405020304" pitchFamily="18" charset="0"/>
                  </a:rPr>
                  <a:t>&gt;</a:t>
                </a:r>
                <a:r>
                  <a:rPr lang="en-US" altLang="zh-CN" kern="0" dirty="0" smtClean="0">
                    <a:solidFill>
                      <a:srgbClr val="003300"/>
                    </a:solidFill>
                    <a:latin typeface="Times New Roman" panose="02020603050405020304" pitchFamily="18" charset="0"/>
                  </a:rPr>
                  <a:t>,</a:t>
                </a:r>
                <a:r>
                  <a:rPr lang="en-US" altLang="zh-CN" kern="0" dirty="0" smtClean="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&lt;</a:t>
                </a:r>
                <a:r>
                  <a:rPr lang="en-US" altLang="zh-CN" kern="0" dirty="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x</a:t>
                </a:r>
                <a:r>
                  <a:rPr lang="en-US" altLang="zh-CN" kern="0" baseline="-25000" dirty="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2</a:t>
                </a:r>
                <a:r>
                  <a:rPr lang="en-US" altLang="zh-CN" kern="0" dirty="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,y</a:t>
                </a:r>
                <a:r>
                  <a:rPr lang="en-US" altLang="zh-CN" kern="0" baseline="-25000" dirty="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1</a:t>
                </a:r>
                <a:r>
                  <a:rPr lang="en-US" altLang="zh-CN" kern="0" dirty="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&gt;</a:t>
                </a:r>
                <a:r>
                  <a:rPr lang="en-US" altLang="zh-CN" kern="0" dirty="0">
                    <a:solidFill>
                      <a:srgbClr val="003300"/>
                    </a:solidFill>
                    <a:latin typeface="Times New Roman" panose="02020603050405020304" pitchFamily="18" charset="0"/>
                  </a:rPr>
                  <a:t>, &lt;</a:t>
                </a:r>
                <a:r>
                  <a:rPr lang="en-US" altLang="zh-CN" kern="0" dirty="0" smtClean="0">
                    <a:solidFill>
                      <a:srgbClr val="003300"/>
                    </a:solidFill>
                    <a:latin typeface="Times New Roman" panose="02020603050405020304" pitchFamily="18" charset="0"/>
                  </a:rPr>
                  <a:t>x</a:t>
                </a:r>
                <a:r>
                  <a:rPr lang="en-US" altLang="zh-CN" kern="0" baseline="-25000" dirty="0" smtClean="0">
                    <a:solidFill>
                      <a:srgbClr val="003300"/>
                    </a:solidFill>
                    <a:latin typeface="Times New Roman" panose="02020603050405020304" pitchFamily="18" charset="0"/>
                  </a:rPr>
                  <a:t>2</a:t>
                </a:r>
                <a:r>
                  <a:rPr lang="en-US" altLang="zh-CN" kern="0" dirty="0" smtClean="0">
                    <a:solidFill>
                      <a:srgbClr val="003300"/>
                    </a:solidFill>
                    <a:latin typeface="Times New Roman" panose="02020603050405020304" pitchFamily="18" charset="0"/>
                  </a:rPr>
                  <a:t>,y</a:t>
                </a:r>
                <a:r>
                  <a:rPr lang="en-US" altLang="zh-CN" kern="0" baseline="-25000" dirty="0" smtClean="0">
                    <a:solidFill>
                      <a:srgbClr val="003300"/>
                    </a:solidFill>
                    <a:latin typeface="Times New Roman" panose="02020603050405020304" pitchFamily="18" charset="0"/>
                  </a:rPr>
                  <a:t>2</a:t>
                </a:r>
                <a:r>
                  <a:rPr lang="en-US" altLang="zh-CN" kern="0" dirty="0" smtClean="0">
                    <a:solidFill>
                      <a:srgbClr val="003300"/>
                    </a:solidFill>
                    <a:latin typeface="Times New Roman" panose="02020603050405020304" pitchFamily="18" charset="0"/>
                  </a:rPr>
                  <a:t>&gt;, </a:t>
                </a:r>
                <a:r>
                  <a:rPr lang="en-US" altLang="zh-CN" kern="0" dirty="0">
                    <a:solidFill>
                      <a:srgbClr val="003300"/>
                    </a:solidFill>
                    <a:latin typeface="Times New Roman" panose="02020603050405020304" pitchFamily="18" charset="0"/>
                  </a:rPr>
                  <a:t>&lt;</a:t>
                </a:r>
                <a:r>
                  <a:rPr lang="en-US" altLang="zh-CN" kern="0" dirty="0" smtClean="0">
                    <a:solidFill>
                      <a:srgbClr val="003300"/>
                    </a:solidFill>
                    <a:latin typeface="Times New Roman" panose="02020603050405020304" pitchFamily="18" charset="0"/>
                  </a:rPr>
                  <a:t>x</a:t>
                </a:r>
                <a:r>
                  <a:rPr lang="en-US" altLang="zh-CN" kern="0" baseline="-25000" dirty="0" smtClean="0">
                    <a:solidFill>
                      <a:srgbClr val="003300"/>
                    </a:solidFill>
                    <a:latin typeface="Times New Roman" panose="02020603050405020304" pitchFamily="18" charset="0"/>
                  </a:rPr>
                  <a:t>2</a:t>
                </a:r>
                <a:r>
                  <a:rPr lang="en-US" altLang="zh-CN" kern="0" dirty="0" smtClean="0">
                    <a:solidFill>
                      <a:srgbClr val="003300"/>
                    </a:solidFill>
                    <a:latin typeface="Times New Roman" panose="02020603050405020304" pitchFamily="18" charset="0"/>
                  </a:rPr>
                  <a:t>,y</a:t>
                </a:r>
                <a:r>
                  <a:rPr lang="en-US" altLang="zh-CN" kern="0" baseline="-25000" dirty="0" smtClean="0">
                    <a:solidFill>
                      <a:srgbClr val="003300"/>
                    </a:solidFill>
                    <a:latin typeface="Times New Roman" panose="02020603050405020304" pitchFamily="18" charset="0"/>
                  </a:rPr>
                  <a:t>3</a:t>
                </a:r>
                <a:r>
                  <a:rPr lang="en-US" altLang="zh-CN" kern="0" dirty="0" smtClean="0">
                    <a:solidFill>
                      <a:srgbClr val="003300"/>
                    </a:solidFill>
                    <a:latin typeface="Times New Roman" panose="02020603050405020304" pitchFamily="18" charset="0"/>
                  </a:rPr>
                  <a:t>&gt;,&lt;x</a:t>
                </a:r>
                <a:r>
                  <a:rPr lang="en-US" altLang="zh-CN" kern="0" baseline="-25000" dirty="0" smtClean="0">
                    <a:solidFill>
                      <a:srgbClr val="003300"/>
                    </a:solidFill>
                    <a:latin typeface="Times New Roman" panose="02020603050405020304" pitchFamily="18" charset="0"/>
                  </a:rPr>
                  <a:t>3</a:t>
                </a:r>
                <a:r>
                  <a:rPr lang="en-US" altLang="zh-CN" kern="0" dirty="0" smtClean="0">
                    <a:solidFill>
                      <a:srgbClr val="003300"/>
                    </a:solidFill>
                    <a:latin typeface="Times New Roman" panose="02020603050405020304" pitchFamily="18" charset="0"/>
                  </a:rPr>
                  <a:t>,y</a:t>
                </a:r>
                <a:r>
                  <a:rPr lang="en-US" altLang="zh-CN" kern="0" baseline="-25000" dirty="0" smtClean="0">
                    <a:solidFill>
                      <a:srgbClr val="003300"/>
                    </a:solidFill>
                    <a:latin typeface="Times New Roman" panose="02020603050405020304" pitchFamily="18" charset="0"/>
                  </a:rPr>
                  <a:t>1</a:t>
                </a:r>
                <a:r>
                  <a:rPr lang="en-US" altLang="zh-CN" kern="0" dirty="0" smtClean="0">
                    <a:solidFill>
                      <a:srgbClr val="003300"/>
                    </a:solidFill>
                    <a:latin typeface="Times New Roman" panose="02020603050405020304" pitchFamily="18" charset="0"/>
                  </a:rPr>
                  <a:t>&gt;, </a:t>
                </a:r>
                <a:r>
                  <a:rPr lang="en-US" altLang="zh-CN" kern="0" dirty="0">
                    <a:solidFill>
                      <a:srgbClr val="003300"/>
                    </a:solidFill>
                    <a:latin typeface="Times New Roman" panose="02020603050405020304" pitchFamily="18" charset="0"/>
                  </a:rPr>
                  <a:t>&lt;</a:t>
                </a:r>
                <a:r>
                  <a:rPr lang="en-US" altLang="zh-CN" kern="0" dirty="0" smtClean="0">
                    <a:solidFill>
                      <a:srgbClr val="003300"/>
                    </a:solidFill>
                    <a:latin typeface="Times New Roman" panose="02020603050405020304" pitchFamily="18" charset="0"/>
                  </a:rPr>
                  <a:t>x</a:t>
                </a:r>
                <a:r>
                  <a:rPr lang="en-US" altLang="zh-CN" kern="0" baseline="-25000" dirty="0" smtClean="0">
                    <a:solidFill>
                      <a:srgbClr val="003300"/>
                    </a:solidFill>
                    <a:latin typeface="Times New Roman" panose="02020603050405020304" pitchFamily="18" charset="0"/>
                  </a:rPr>
                  <a:t>3</a:t>
                </a:r>
                <a:r>
                  <a:rPr lang="en-US" altLang="zh-CN" kern="0" dirty="0" smtClean="0">
                    <a:solidFill>
                      <a:srgbClr val="003300"/>
                    </a:solidFill>
                    <a:latin typeface="Times New Roman" panose="02020603050405020304" pitchFamily="18" charset="0"/>
                  </a:rPr>
                  <a:t>,y</a:t>
                </a:r>
                <a:r>
                  <a:rPr lang="en-US" altLang="zh-CN" kern="0" baseline="-25000" dirty="0" smtClean="0">
                    <a:solidFill>
                      <a:srgbClr val="003300"/>
                    </a:solidFill>
                    <a:latin typeface="Times New Roman" panose="02020603050405020304" pitchFamily="18" charset="0"/>
                  </a:rPr>
                  <a:t>3</a:t>
                </a:r>
                <a:r>
                  <a:rPr lang="en-US" altLang="zh-CN" kern="0" dirty="0" smtClean="0">
                    <a:solidFill>
                      <a:srgbClr val="003300"/>
                    </a:solidFill>
                    <a:latin typeface="Times New Roman" panose="02020603050405020304" pitchFamily="18" charset="0"/>
                  </a:rPr>
                  <a:t>&gt;, </a:t>
                </a:r>
                <a:r>
                  <a:rPr lang="en-US" altLang="zh-CN" kern="0" dirty="0">
                    <a:solidFill>
                      <a:srgbClr val="003300"/>
                    </a:solidFill>
                    <a:latin typeface="Times New Roman" panose="02020603050405020304" pitchFamily="18" charset="0"/>
                  </a:rPr>
                  <a:t>&lt;</a:t>
                </a:r>
                <a:r>
                  <a:rPr lang="en-US" altLang="zh-CN" kern="0" dirty="0" smtClean="0">
                    <a:solidFill>
                      <a:srgbClr val="003300"/>
                    </a:solidFill>
                    <a:latin typeface="Times New Roman" panose="02020603050405020304" pitchFamily="18" charset="0"/>
                  </a:rPr>
                  <a:t>x</a:t>
                </a:r>
                <a:r>
                  <a:rPr lang="en-US" altLang="zh-CN" kern="0" baseline="-25000" dirty="0" smtClean="0">
                    <a:solidFill>
                      <a:srgbClr val="003300"/>
                    </a:solidFill>
                    <a:latin typeface="Times New Roman" panose="02020603050405020304" pitchFamily="18" charset="0"/>
                  </a:rPr>
                  <a:t>4</a:t>
                </a:r>
                <a:r>
                  <a:rPr lang="en-US" altLang="zh-CN" kern="0" dirty="0" smtClean="0">
                    <a:solidFill>
                      <a:srgbClr val="003300"/>
                    </a:solidFill>
                    <a:latin typeface="Times New Roman" panose="02020603050405020304" pitchFamily="18" charset="0"/>
                  </a:rPr>
                  <a:t>,y</a:t>
                </a:r>
                <a:r>
                  <a:rPr lang="en-US" altLang="zh-CN" kern="0" baseline="-25000" dirty="0" smtClean="0">
                    <a:solidFill>
                      <a:srgbClr val="003300"/>
                    </a:solidFill>
                    <a:latin typeface="Times New Roman" panose="02020603050405020304" pitchFamily="18" charset="0"/>
                  </a:rPr>
                  <a:t>2</a:t>
                </a:r>
                <a:r>
                  <a:rPr lang="en-US" altLang="zh-CN" kern="0" dirty="0" smtClean="0">
                    <a:solidFill>
                      <a:srgbClr val="003300"/>
                    </a:solidFill>
                    <a:latin typeface="Times New Roman" panose="02020603050405020304" pitchFamily="18" charset="0"/>
                  </a:rPr>
                  <a:t>&gt;}</a:t>
                </a:r>
              </a:p>
              <a:p>
                <a:pPr algn="r" eaLnBrk="1" hangingPunct="1">
                  <a:buNone/>
                </a:pPr>
                <a:r>
                  <a:rPr lang="en-US" altLang="zh-CN" sz="4400" dirty="0" smtClean="0">
                    <a:solidFill>
                      <a:srgbClr val="003300"/>
                    </a:solidFill>
                  </a:rPr>
                  <a:t>     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4400" i="1">
                            <a:solidFill>
                              <a:srgbClr val="0033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4400" i="1">
                                <a:solidFill>
                                  <a:srgbClr val="003300"/>
                                </a:solidFill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4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4400" i="1">
                                  <a:solidFill>
                                    <a:srgbClr val="0033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4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4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4400" i="1">
                                  <a:solidFill>
                                    <a:srgbClr val="0033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4400" i="1">
                                  <a:solidFill>
                                    <a:srgbClr val="0033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4400" i="1">
                                      <a:solidFill>
                                        <a:srgbClr val="003300"/>
                                      </a:solidFill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4400" i="1" smtClean="0">
                                        <a:solidFill>
                                          <a:srgbClr val="0033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4400" i="1">
                                        <a:solidFill>
                                          <a:srgbClr val="0033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4400" i="1">
                                      <a:solidFill>
                                        <a:srgbClr val="003300"/>
                                      </a:solidFill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4400" i="1">
                                        <a:solidFill>
                                          <a:srgbClr val="0033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4400" i="1">
                                        <a:solidFill>
                                          <a:srgbClr val="0033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4400" i="1">
                                      <a:solidFill>
                                        <a:srgbClr val="003300"/>
                                      </a:solidFill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4400" i="1">
                                        <a:solidFill>
                                          <a:srgbClr val="0033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4400" i="1">
                                        <a:solidFill>
                                          <a:srgbClr val="0033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altLang="zh-CN" sz="4400" kern="0" dirty="0" smtClean="0">
                  <a:solidFill>
                    <a:srgbClr val="003300"/>
                  </a:solidFill>
                  <a:latin typeface="Times New Roman" panose="02020603050405020304" pitchFamily="18" charset="0"/>
                </a:endParaRPr>
              </a:p>
              <a:p>
                <a:pPr eaLnBrk="1" hangingPunct="1">
                  <a:lnSpc>
                    <a:spcPct val="120000"/>
                  </a:lnSpc>
                  <a:buFont typeface="Wingdings" panose="05000000000000000000" pitchFamily="2" charset="2"/>
                  <a:buNone/>
                </a:pPr>
                <a:endParaRPr lang="en-US" altLang="zh-CN" sz="4400" kern="0" dirty="0">
                  <a:solidFill>
                    <a:srgbClr val="003300"/>
                  </a:solidFill>
                  <a:latin typeface="Times New Roman" panose="02020603050405020304" pitchFamily="18" charset="0"/>
                </a:endParaRPr>
              </a:p>
              <a:p>
                <a:pPr eaLnBrk="1" hangingPunct="1">
                  <a:lnSpc>
                    <a:spcPct val="120000"/>
                  </a:lnSpc>
                  <a:buFont typeface="Wingdings" panose="05000000000000000000" pitchFamily="2" charset="2"/>
                  <a:buNone/>
                </a:pPr>
                <a:endParaRPr lang="en-US" altLang="zh-CN" kern="0" dirty="0" smtClean="0">
                  <a:solidFill>
                    <a:srgbClr val="003300"/>
                  </a:solidFill>
                  <a:latin typeface="Times New Roman" panose="02020603050405020304" pitchFamily="18" charset="0"/>
                </a:endParaRPr>
              </a:p>
              <a:p>
                <a:pPr eaLnBrk="1" hangingPunct="1">
                  <a:lnSpc>
                    <a:spcPct val="120000"/>
                  </a:lnSpc>
                  <a:buFont typeface="Wingdings" panose="05000000000000000000" pitchFamily="2" charset="2"/>
                  <a:buNone/>
                </a:pPr>
                <a:r>
                  <a:rPr lang="en-US" altLang="zh-CN" kern="0" dirty="0">
                    <a:solidFill>
                      <a:srgbClr val="0033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altLang="zh-CN" kern="0" dirty="0" smtClean="0">
                    <a:solidFill>
                      <a:srgbClr val="003300"/>
                    </a:solidFill>
                    <a:latin typeface="Times New Roman" panose="02020603050405020304" pitchFamily="18" charset="0"/>
                  </a:rPr>
                  <a:t>                                                   </a:t>
                </a:r>
                <a:endParaRPr lang="en-US" altLang="zh-CN" kern="0" dirty="0" smtClean="0"/>
              </a:p>
            </p:txBody>
          </p:sp>
        </mc:Choice>
        <mc:Fallback xmlns="">
          <p:sp>
            <p:nvSpPr>
              <p:cNvPr id="8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0" y="1526563"/>
                <a:ext cx="7772400" cy="4463562"/>
              </a:xfrm>
              <a:prstGeom prst="rect">
                <a:avLst/>
              </a:prstGeom>
              <a:blipFill rotWithShape="0">
                <a:blip r:embed="rId3"/>
                <a:stretch>
                  <a:fillRect l="-1176" t="-81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椭圆 4"/>
          <p:cNvSpPr/>
          <p:nvPr/>
        </p:nvSpPr>
        <p:spPr bwMode="auto">
          <a:xfrm>
            <a:off x="1463714" y="3419500"/>
            <a:ext cx="216024" cy="216024"/>
          </a:xfrm>
          <a:prstGeom prst="ellipse">
            <a:avLst/>
          </a:prstGeom>
          <a:solidFill>
            <a:schemeClr val="bg2">
              <a:lumMod val="95000"/>
            </a:schemeClr>
          </a:solidFill>
          <a:ln>
            <a:solidFill>
              <a:srgbClr val="CC79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Arial" charset="0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1463714" y="4005064"/>
            <a:ext cx="216024" cy="216024"/>
          </a:xfrm>
          <a:prstGeom prst="ellipse">
            <a:avLst/>
          </a:prstGeom>
          <a:solidFill>
            <a:schemeClr val="bg2">
              <a:lumMod val="95000"/>
            </a:schemeClr>
          </a:solidFill>
          <a:ln>
            <a:solidFill>
              <a:srgbClr val="CC79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Arial" charset="0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1463714" y="4590628"/>
            <a:ext cx="216024" cy="216024"/>
          </a:xfrm>
          <a:prstGeom prst="ellipse">
            <a:avLst/>
          </a:prstGeom>
          <a:solidFill>
            <a:schemeClr val="bg2">
              <a:lumMod val="95000"/>
            </a:schemeClr>
          </a:solidFill>
          <a:ln>
            <a:solidFill>
              <a:srgbClr val="CC79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Arial" charset="0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1463714" y="5181525"/>
            <a:ext cx="216024" cy="216024"/>
          </a:xfrm>
          <a:prstGeom prst="ellipse">
            <a:avLst/>
          </a:prstGeom>
          <a:solidFill>
            <a:schemeClr val="bg2">
              <a:lumMod val="95000"/>
            </a:schemeClr>
          </a:solidFill>
          <a:ln>
            <a:solidFill>
              <a:srgbClr val="CC79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Arial" charset="0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3255917" y="3707532"/>
            <a:ext cx="216024" cy="216024"/>
          </a:xfrm>
          <a:prstGeom prst="ellipse">
            <a:avLst/>
          </a:prstGeom>
          <a:solidFill>
            <a:schemeClr val="bg2">
              <a:lumMod val="95000"/>
            </a:schemeClr>
          </a:solidFill>
          <a:ln>
            <a:solidFill>
              <a:srgbClr val="0033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Arial" charset="0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3255917" y="4293096"/>
            <a:ext cx="216024" cy="216024"/>
          </a:xfrm>
          <a:prstGeom prst="ellipse">
            <a:avLst/>
          </a:prstGeom>
          <a:solidFill>
            <a:schemeClr val="bg2">
              <a:lumMod val="95000"/>
            </a:schemeClr>
          </a:solidFill>
          <a:ln>
            <a:solidFill>
              <a:srgbClr val="0033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Arial" charset="0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3255917" y="4883993"/>
            <a:ext cx="216024" cy="216024"/>
          </a:xfrm>
          <a:prstGeom prst="ellipse">
            <a:avLst/>
          </a:prstGeom>
          <a:solidFill>
            <a:schemeClr val="bg2">
              <a:lumMod val="95000"/>
            </a:schemeClr>
          </a:solidFill>
          <a:ln>
            <a:solidFill>
              <a:srgbClr val="0033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>
              <a:latin typeface="Arial" charset="0"/>
            </a:endParaRPr>
          </a:p>
        </p:txBody>
      </p:sp>
      <p:cxnSp>
        <p:nvCxnSpPr>
          <p:cNvPr id="9" name="直接箭头连接符 8"/>
          <p:cNvCxnSpPr>
            <a:stCxn id="5" idx="6"/>
          </p:cNvCxnSpPr>
          <p:nvPr/>
        </p:nvCxnSpPr>
        <p:spPr>
          <a:xfrm>
            <a:off x="1679738" y="3527512"/>
            <a:ext cx="1576179" cy="2615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5" idx="6"/>
            <a:endCxn id="16" idx="2"/>
          </p:cNvCxnSpPr>
          <p:nvPr/>
        </p:nvCxnSpPr>
        <p:spPr>
          <a:xfrm>
            <a:off x="1679738" y="3527512"/>
            <a:ext cx="1576179" cy="146449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14" idx="2"/>
          </p:cNvCxnSpPr>
          <p:nvPr/>
        </p:nvCxnSpPr>
        <p:spPr>
          <a:xfrm flipV="1">
            <a:off x="1679738" y="3815544"/>
            <a:ext cx="1576179" cy="28219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910007" y="3269708"/>
            <a:ext cx="441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0" dirty="0">
                <a:solidFill>
                  <a:srgbClr val="CC79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kern="0" baseline="-25000" dirty="0">
                <a:solidFill>
                  <a:srgbClr val="CC7900"/>
                </a:solidFill>
                <a:latin typeface="Times New Roman" panose="02020603050405020304" pitchFamily="18" charset="0"/>
              </a:rPr>
              <a:t>1</a:t>
            </a:r>
            <a:endParaRPr lang="zh-CN" altLang="en-US" sz="2400" dirty="0"/>
          </a:p>
        </p:txBody>
      </p:sp>
      <p:sp>
        <p:nvSpPr>
          <p:cNvPr id="31" name="矩形 30"/>
          <p:cNvSpPr/>
          <p:nvPr/>
        </p:nvSpPr>
        <p:spPr>
          <a:xfrm>
            <a:off x="899592" y="3853669"/>
            <a:ext cx="441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0" dirty="0" smtClean="0">
                <a:solidFill>
                  <a:srgbClr val="CC79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kern="0" baseline="-25000" dirty="0" smtClean="0">
                <a:solidFill>
                  <a:srgbClr val="CC7900"/>
                </a:solidFill>
                <a:latin typeface="Times New Roman" panose="02020603050405020304" pitchFamily="18" charset="0"/>
              </a:rPr>
              <a:t>2</a:t>
            </a:r>
            <a:endParaRPr lang="zh-CN" altLang="en-US" sz="2400" dirty="0"/>
          </a:p>
        </p:txBody>
      </p:sp>
      <p:sp>
        <p:nvSpPr>
          <p:cNvPr id="32" name="矩形 31"/>
          <p:cNvSpPr/>
          <p:nvPr/>
        </p:nvSpPr>
        <p:spPr>
          <a:xfrm>
            <a:off x="910007" y="4431878"/>
            <a:ext cx="441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0" dirty="0" smtClean="0">
                <a:solidFill>
                  <a:srgbClr val="CC79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kern="0" baseline="-25000" dirty="0" smtClean="0">
                <a:solidFill>
                  <a:srgbClr val="CC7900"/>
                </a:solidFill>
                <a:latin typeface="Times New Roman" panose="02020603050405020304" pitchFamily="18" charset="0"/>
              </a:rPr>
              <a:t>3</a:t>
            </a:r>
            <a:endParaRPr lang="zh-CN" altLang="en-US" sz="2400" dirty="0"/>
          </a:p>
        </p:txBody>
      </p:sp>
      <p:sp>
        <p:nvSpPr>
          <p:cNvPr id="33" name="矩形 32"/>
          <p:cNvSpPr/>
          <p:nvPr/>
        </p:nvSpPr>
        <p:spPr>
          <a:xfrm>
            <a:off x="899592" y="5022775"/>
            <a:ext cx="441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0" dirty="0" smtClean="0">
                <a:solidFill>
                  <a:srgbClr val="CC79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kern="0" baseline="-25000" dirty="0" smtClean="0">
                <a:solidFill>
                  <a:srgbClr val="CC7900"/>
                </a:solidFill>
                <a:latin typeface="Times New Roman" panose="02020603050405020304" pitchFamily="18" charset="0"/>
              </a:rPr>
              <a:t>4</a:t>
            </a:r>
            <a:endParaRPr lang="zh-CN" altLang="en-US" sz="2400" dirty="0"/>
          </a:p>
        </p:txBody>
      </p:sp>
      <p:sp>
        <p:nvSpPr>
          <p:cNvPr id="27" name="矩形 26"/>
          <p:cNvSpPr/>
          <p:nvPr/>
        </p:nvSpPr>
        <p:spPr>
          <a:xfrm>
            <a:off x="3724100" y="3527512"/>
            <a:ext cx="441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0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 kern="0" baseline="-25000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1</a:t>
            </a:r>
            <a:endParaRPr lang="zh-CN" altLang="en-US" sz="2400" dirty="0"/>
          </a:p>
        </p:txBody>
      </p:sp>
      <p:sp>
        <p:nvSpPr>
          <p:cNvPr id="35" name="矩形 34"/>
          <p:cNvSpPr/>
          <p:nvPr/>
        </p:nvSpPr>
        <p:spPr>
          <a:xfrm>
            <a:off x="3724100" y="4151778"/>
            <a:ext cx="441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0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 kern="0" baseline="-25000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2</a:t>
            </a:r>
            <a:endParaRPr lang="zh-CN" altLang="en-US" sz="2400" dirty="0"/>
          </a:p>
        </p:txBody>
      </p:sp>
      <p:sp>
        <p:nvSpPr>
          <p:cNvPr id="36" name="矩形 35"/>
          <p:cNvSpPr/>
          <p:nvPr/>
        </p:nvSpPr>
        <p:spPr>
          <a:xfrm>
            <a:off x="3724100" y="4694100"/>
            <a:ext cx="4411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0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 kern="0" baseline="-25000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3</a:t>
            </a:r>
            <a:endParaRPr lang="zh-CN" altLang="en-US" sz="2400" dirty="0"/>
          </a:p>
        </p:txBody>
      </p:sp>
      <p:cxnSp>
        <p:nvCxnSpPr>
          <p:cNvPr id="37" name="直接箭头连接符 36"/>
          <p:cNvCxnSpPr/>
          <p:nvPr/>
        </p:nvCxnSpPr>
        <p:spPr>
          <a:xfrm>
            <a:off x="1679737" y="4109070"/>
            <a:ext cx="1576179" cy="261528"/>
          </a:xfrm>
          <a:prstGeom prst="straightConnector1">
            <a:avLst/>
          </a:prstGeom>
          <a:ln>
            <a:solidFill>
              <a:srgbClr val="0033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endCxn id="16" idx="2"/>
          </p:cNvCxnSpPr>
          <p:nvPr/>
        </p:nvCxnSpPr>
        <p:spPr>
          <a:xfrm>
            <a:off x="1680340" y="4118409"/>
            <a:ext cx="1575577" cy="873596"/>
          </a:xfrm>
          <a:prstGeom prst="straightConnector1">
            <a:avLst/>
          </a:prstGeom>
          <a:ln>
            <a:solidFill>
              <a:srgbClr val="0033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V="1">
            <a:off x="1669036" y="3809708"/>
            <a:ext cx="1586279" cy="878930"/>
          </a:xfrm>
          <a:prstGeom prst="straightConnector1">
            <a:avLst/>
          </a:prstGeom>
          <a:ln>
            <a:solidFill>
              <a:srgbClr val="0033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1690153" y="4709306"/>
            <a:ext cx="1576179" cy="261528"/>
          </a:xfrm>
          <a:prstGeom prst="straightConnector1">
            <a:avLst/>
          </a:prstGeom>
          <a:ln>
            <a:solidFill>
              <a:srgbClr val="0033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endCxn id="15" idx="2"/>
          </p:cNvCxnSpPr>
          <p:nvPr/>
        </p:nvCxnSpPr>
        <p:spPr>
          <a:xfrm flipV="1">
            <a:off x="1679737" y="4401108"/>
            <a:ext cx="1576180" cy="865677"/>
          </a:xfrm>
          <a:prstGeom prst="straightConnector1">
            <a:avLst/>
          </a:prstGeom>
          <a:ln>
            <a:solidFill>
              <a:srgbClr val="0033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 bwMode="auto">
          <a:xfrm>
            <a:off x="395536" y="745847"/>
            <a:ext cx="2340767" cy="648072"/>
          </a:xfrm>
          <a:prstGeom prst="roundRect">
            <a:avLst/>
          </a:prstGeom>
          <a:solidFill>
            <a:srgbClr val="CC7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矩阵表示</a:t>
            </a:r>
            <a:endParaRPr lang="zh-CN" altLang="en-US" sz="2800" b="1" i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159847" y="0"/>
            <a:ext cx="35317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第一部分 集合论</a:t>
            </a:r>
            <a:endParaRPr lang="zh-CN" altLang="en-US" sz="3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159847" y="0"/>
            <a:ext cx="35317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第一部分 集合论</a:t>
            </a:r>
            <a:endParaRPr lang="zh-CN" altLang="en-US" sz="3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159847" y="0"/>
            <a:ext cx="35317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第一部分 集合论</a:t>
            </a:r>
            <a:endParaRPr lang="zh-CN" altLang="en-US" sz="3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159847" y="0"/>
            <a:ext cx="35317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第一部分 集合论</a:t>
            </a:r>
            <a:endParaRPr lang="zh-CN" altLang="en-US" sz="3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159847" y="46365"/>
            <a:ext cx="35317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第一部分 集合论</a:t>
            </a:r>
            <a:endParaRPr lang="zh-CN" altLang="en-US" sz="3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159847" y="0"/>
            <a:ext cx="35317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第一部分 集合论</a:t>
            </a:r>
            <a:endParaRPr lang="zh-CN" altLang="en-US" sz="3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921670" y="0"/>
            <a:ext cx="3449983" cy="6321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508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第一部分 </a:t>
            </a:r>
            <a:r>
              <a:rPr lang="zh-CN" altLang="en-US" sz="3508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集合论</a:t>
            </a:r>
          </a:p>
        </p:txBody>
      </p:sp>
      <p:sp>
        <p:nvSpPr>
          <p:cNvPr id="48" name="圆角矩形 47"/>
          <p:cNvSpPr/>
          <p:nvPr/>
        </p:nvSpPr>
        <p:spPr bwMode="auto">
          <a:xfrm>
            <a:off x="6804248" y="0"/>
            <a:ext cx="2339752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关系的表示</a:t>
            </a:r>
            <a:endParaRPr lang="zh-CN" altLang="en-US" sz="3600" b="1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9" name="圆角矩形 48"/>
          <p:cNvSpPr/>
          <p:nvPr/>
        </p:nvSpPr>
        <p:spPr bwMode="auto">
          <a:xfrm>
            <a:off x="35496" y="0"/>
            <a:ext cx="2599854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关系</a:t>
            </a:r>
            <a:r>
              <a:rPr lang="zh-CN" alt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概念</a:t>
            </a:r>
            <a:endParaRPr lang="zh-CN" altLang="en-US" sz="2800" b="1" i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0" name="圆角矩形 49"/>
          <p:cNvSpPr/>
          <p:nvPr/>
        </p:nvSpPr>
        <p:spPr bwMode="auto">
          <a:xfrm>
            <a:off x="2303241" y="12073"/>
            <a:ext cx="2340767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特殊关系</a:t>
            </a:r>
            <a:endParaRPr lang="zh-CN" altLang="en-US" sz="2800" b="1" i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1" name="圆角矩形 50"/>
          <p:cNvSpPr/>
          <p:nvPr/>
        </p:nvSpPr>
        <p:spPr bwMode="auto">
          <a:xfrm>
            <a:off x="4427984" y="24146"/>
            <a:ext cx="2267745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关系的运算</a:t>
            </a:r>
            <a:endParaRPr lang="zh-CN" altLang="en-US" sz="2800" b="1" i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2" name="圆角矩形 51"/>
          <p:cNvSpPr/>
          <p:nvPr/>
        </p:nvSpPr>
        <p:spPr bwMode="auto">
          <a:xfrm>
            <a:off x="2915816" y="762767"/>
            <a:ext cx="2340767" cy="648072"/>
          </a:xfrm>
          <a:prstGeom prst="roundRect">
            <a:avLst/>
          </a:prstGeom>
          <a:solidFill>
            <a:srgbClr val="CC7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关系图</a:t>
            </a:r>
            <a:endParaRPr lang="zh-CN" alt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063105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6" grpId="0"/>
      <p:bldP spid="31" grpId="0"/>
      <p:bldP spid="32" grpId="0"/>
      <p:bldP spid="33" grpId="0"/>
      <p:bldP spid="27" grpId="0"/>
      <p:bldP spid="35" grpId="0"/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 bwMode="auto">
          <a:xfrm>
            <a:off x="4636253" y="-719"/>
            <a:ext cx="2237387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运算性质</a:t>
            </a:r>
            <a:endParaRPr lang="zh-CN" alt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340768"/>
            <a:ext cx="8610600" cy="5688632"/>
          </a:xfrm>
        </p:spPr>
        <p:txBody>
          <a:bodyPr/>
          <a:lstStyle/>
          <a:p>
            <a:pPr marL="0" indent="531948" eaLnBrk="1" hangingPunct="1">
              <a:lnSpc>
                <a:spcPct val="120000"/>
              </a:lnSpc>
              <a:buNone/>
            </a:pPr>
            <a:r>
              <a:rPr kumimoji="1" lang="en-US" altLang="zh-CN" sz="3200" kern="1200" dirty="0" smtClean="0">
                <a:solidFill>
                  <a:srgbClr val="0099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kumimoji="1" lang="zh-CN" altLang="en-US" sz="3200" kern="1200" dirty="0">
                <a:solidFill>
                  <a:srgbClr val="0099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复合 </a:t>
            </a:r>
            <a:r>
              <a:rPr kumimoji="1" lang="en-US" altLang="zh-CN" sz="3200" kern="1200" dirty="0" smtClean="0">
                <a:solidFill>
                  <a:srgbClr val="0099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(composite</a:t>
            </a:r>
            <a:r>
              <a:rPr kumimoji="1" lang="en-US" altLang="zh-CN" sz="3200" kern="1200" dirty="0">
                <a:solidFill>
                  <a:srgbClr val="0099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3200" kern="1200" dirty="0">
                <a:solidFill>
                  <a:srgbClr val="0099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关系</a:t>
            </a:r>
            <a:r>
              <a:rPr kumimoji="1" lang="en-US" altLang="zh-CN" sz="3200" kern="1200" dirty="0">
                <a:solidFill>
                  <a:srgbClr val="0099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]:</a:t>
            </a:r>
          </a:p>
          <a:p>
            <a:pPr marL="0" indent="531948" eaLnBrk="1" hangingPunct="1">
              <a:lnSpc>
                <a:spcPct val="120000"/>
              </a:lnSpc>
              <a:buNone/>
            </a:pPr>
            <a:r>
              <a:rPr lang="zh-CN" altLang="en-US" b="1" dirty="0" smtClean="0"/>
              <a:t>设</a:t>
            </a:r>
            <a:r>
              <a:rPr lang="en-US" altLang="zh-CN" sz="2800" b="1" dirty="0" smtClean="0">
                <a:solidFill>
                  <a:srgbClr val="000066"/>
                </a:solidFill>
              </a:rPr>
              <a:t>R</a:t>
            </a:r>
            <a:r>
              <a:rPr lang="en-US" altLang="zh-CN" sz="2800" b="1" baseline="-25000" dirty="0" smtClean="0">
                <a:solidFill>
                  <a:srgbClr val="000066"/>
                </a:solidFill>
              </a:rPr>
              <a:t>1</a:t>
            </a:r>
            <a:r>
              <a:rPr lang="en-US" altLang="zh-CN" sz="2800" b="1" dirty="0" smtClean="0">
                <a:solidFill>
                  <a:srgbClr val="000066"/>
                </a:solidFill>
                <a:sym typeface="Symbol" panose="05050102010706020507" pitchFamily="18" charset="2"/>
              </a:rPr>
              <a:t>AB</a:t>
            </a:r>
            <a:r>
              <a:rPr lang="zh-CN" altLang="en-US" sz="2800" b="1" dirty="0" smtClean="0">
                <a:solidFill>
                  <a:srgbClr val="000066"/>
                </a:solidFill>
                <a:sym typeface="Symbol" panose="05050102010706020507" pitchFamily="18" charset="2"/>
              </a:rPr>
              <a:t>，</a:t>
            </a:r>
            <a:r>
              <a:rPr lang="en-US" altLang="zh-CN" sz="2800" dirty="0">
                <a:solidFill>
                  <a:srgbClr val="000066"/>
                </a:solidFill>
              </a:rPr>
              <a:t> </a:t>
            </a:r>
            <a:r>
              <a:rPr lang="en-US" altLang="zh-CN" sz="2800" dirty="0" smtClean="0">
                <a:solidFill>
                  <a:srgbClr val="003300"/>
                </a:solidFill>
              </a:rPr>
              <a:t>R</a:t>
            </a:r>
            <a:r>
              <a:rPr lang="en-US" altLang="zh-CN" sz="2800" baseline="-25000" dirty="0" smtClean="0">
                <a:solidFill>
                  <a:srgbClr val="003300"/>
                </a:solidFill>
              </a:rPr>
              <a:t>2</a:t>
            </a:r>
            <a:r>
              <a:rPr lang="en-US" altLang="zh-CN" sz="2800" dirty="0" smtClean="0">
                <a:solidFill>
                  <a:srgbClr val="003300"/>
                </a:solidFill>
                <a:sym typeface="Symbol" panose="05050102010706020507" pitchFamily="18" charset="2"/>
              </a:rPr>
              <a:t>BC</a:t>
            </a:r>
            <a:r>
              <a:rPr lang="zh-CN" altLang="en-US" sz="2800" dirty="0" smtClean="0">
                <a:solidFill>
                  <a:srgbClr val="000066"/>
                </a:solidFill>
                <a:sym typeface="Symbol" panose="05050102010706020507" pitchFamily="18" charset="2"/>
              </a:rPr>
              <a:t>，</a:t>
            </a:r>
            <a:r>
              <a:rPr lang="zh-CN" altLang="en-US" b="1" dirty="0" smtClean="0"/>
              <a:t>则</a:t>
            </a:r>
            <a:r>
              <a:rPr lang="en-US" altLang="zh-CN" b="1" dirty="0" smtClean="0">
                <a:solidFill>
                  <a:srgbClr val="000066"/>
                </a:solidFill>
              </a:rPr>
              <a:t>R</a:t>
            </a:r>
            <a:r>
              <a:rPr lang="en-US" altLang="zh-CN" b="1" baseline="-25000" dirty="0" smtClean="0">
                <a:solidFill>
                  <a:srgbClr val="000066"/>
                </a:solidFill>
              </a:rPr>
              <a:t>1</a:t>
            </a:r>
            <a:r>
              <a:rPr lang="en-US" altLang="zh-CN" b="1" baseline="-2000" dirty="0" smtClean="0">
                <a:cs typeface="Times New Roman" panose="02020603050405020304" pitchFamily="18" charset="0"/>
              </a:rPr>
              <a:t>°</a:t>
            </a:r>
            <a:r>
              <a:rPr lang="en-US" altLang="zh-CN" dirty="0" smtClean="0">
                <a:solidFill>
                  <a:srgbClr val="003300"/>
                </a:solidFill>
              </a:rPr>
              <a:t>R</a:t>
            </a:r>
            <a:r>
              <a:rPr lang="en-US" altLang="zh-CN" baseline="-25000" dirty="0" smtClean="0">
                <a:solidFill>
                  <a:srgbClr val="003300"/>
                </a:solidFill>
              </a:rPr>
              <a:t>2</a:t>
            </a:r>
            <a:r>
              <a:rPr lang="zh-CN" altLang="en-US" b="1" dirty="0" smtClean="0"/>
              <a:t>称为</a:t>
            </a:r>
            <a:r>
              <a:rPr lang="en-US" altLang="zh-CN" dirty="0">
                <a:solidFill>
                  <a:srgbClr val="000066"/>
                </a:solidFill>
              </a:rPr>
              <a:t>R</a:t>
            </a:r>
            <a:r>
              <a:rPr lang="en-US" altLang="zh-CN" baseline="-25000" dirty="0">
                <a:solidFill>
                  <a:srgbClr val="000066"/>
                </a:solidFill>
              </a:rPr>
              <a:t>1</a:t>
            </a:r>
            <a:r>
              <a:rPr lang="zh-CN" altLang="en-US" b="1" dirty="0" smtClean="0"/>
              <a:t>和</a:t>
            </a:r>
            <a:r>
              <a:rPr lang="en-US" altLang="zh-CN" dirty="0">
                <a:solidFill>
                  <a:srgbClr val="003300"/>
                </a:solidFill>
              </a:rPr>
              <a:t>R</a:t>
            </a:r>
            <a:r>
              <a:rPr lang="en-US" altLang="zh-CN" baseline="-25000" dirty="0">
                <a:solidFill>
                  <a:srgbClr val="003300"/>
                </a:solidFill>
              </a:rPr>
              <a:t>2</a:t>
            </a:r>
            <a:r>
              <a:rPr lang="zh-CN" altLang="en-US" b="1" dirty="0" smtClean="0"/>
              <a:t>的复合关系，表示为：</a:t>
            </a:r>
          </a:p>
          <a:p>
            <a:pPr marL="0" indent="531948" eaLnBrk="1" hangingPunct="1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000066"/>
                </a:solidFill>
              </a:rPr>
              <a:t>R</a:t>
            </a:r>
            <a:r>
              <a:rPr lang="en-US" altLang="zh-CN" baseline="-25000" dirty="0">
                <a:solidFill>
                  <a:srgbClr val="000066"/>
                </a:solidFill>
              </a:rPr>
              <a:t>1</a:t>
            </a:r>
            <a:r>
              <a:rPr lang="en-US" altLang="zh-CN" baseline="-2000" dirty="0">
                <a:cs typeface="Times New Roman" panose="02020603050405020304" pitchFamily="18" charset="0"/>
              </a:rPr>
              <a:t>°</a:t>
            </a:r>
            <a:r>
              <a:rPr lang="en-US" altLang="zh-CN" dirty="0">
                <a:solidFill>
                  <a:srgbClr val="003300"/>
                </a:solidFill>
              </a:rPr>
              <a:t>R</a:t>
            </a:r>
            <a:r>
              <a:rPr lang="en-US" altLang="zh-CN" baseline="-25000" dirty="0">
                <a:solidFill>
                  <a:srgbClr val="003300"/>
                </a:solidFill>
              </a:rPr>
              <a:t>2 </a:t>
            </a:r>
            <a:r>
              <a:rPr lang="en-US" altLang="zh-CN" dirty="0" smtClean="0"/>
              <a:t>={ &lt;</a:t>
            </a:r>
            <a:r>
              <a:rPr lang="en-US" altLang="zh-CN" dirty="0" err="1" smtClean="0"/>
              <a:t>a,c</a:t>
            </a:r>
            <a:r>
              <a:rPr lang="en-US" altLang="zh-CN" dirty="0" smtClean="0"/>
              <a:t>&gt;| </a:t>
            </a:r>
            <a:r>
              <a:rPr lang="en-US" altLang="zh-CN" dirty="0" err="1">
                <a:solidFill>
                  <a:srgbClr val="00B050"/>
                </a:solidFill>
              </a:rPr>
              <a:t>a</a:t>
            </a:r>
            <a:r>
              <a:rPr lang="en-US" altLang="zh-CN" dirty="0" err="1" smtClean="0">
                <a:solidFill>
                  <a:srgbClr val="00B050"/>
                </a:solidFill>
                <a:sym typeface="Symbol" panose="05050102010706020507" pitchFamily="18" charset="2"/>
              </a:rPr>
              <a:t></a:t>
            </a:r>
            <a:r>
              <a:rPr lang="en-US" altLang="zh-CN" dirty="0" err="1" smtClean="0">
                <a:solidFill>
                  <a:srgbClr val="00B050"/>
                </a:solidFill>
              </a:rPr>
              <a:t>A</a:t>
            </a:r>
            <a:r>
              <a:rPr lang="en-US" altLang="zh-CN" dirty="0" err="1" smtClean="0">
                <a:sym typeface="Symbol" panose="05050102010706020507" pitchFamily="18" charset="2"/>
              </a:rPr>
              <a:t>&amp;</a:t>
            </a:r>
            <a:r>
              <a:rPr lang="en-US" altLang="zh-CN" dirty="0" err="1" smtClean="0">
                <a:solidFill>
                  <a:srgbClr val="00B050"/>
                </a:solidFill>
              </a:rPr>
              <a:t>c</a:t>
            </a:r>
            <a:r>
              <a:rPr lang="en-US" altLang="zh-CN" dirty="0" err="1" smtClean="0">
                <a:solidFill>
                  <a:srgbClr val="00B050"/>
                </a:solidFill>
                <a:sym typeface="Symbol" panose="05050102010706020507" pitchFamily="18" charset="2"/>
              </a:rPr>
              <a:t></a:t>
            </a:r>
            <a:r>
              <a:rPr lang="en-US" altLang="zh-CN" dirty="0" err="1" smtClean="0">
                <a:solidFill>
                  <a:srgbClr val="00B050"/>
                </a:solidFill>
              </a:rPr>
              <a:t>C</a:t>
            </a:r>
            <a:r>
              <a:rPr lang="en-US" altLang="zh-CN" dirty="0" smtClean="0">
                <a:sym typeface="Symbol" panose="05050102010706020507" pitchFamily="18" charset="2"/>
              </a:rPr>
              <a:t>&amp;</a:t>
            </a:r>
          </a:p>
          <a:p>
            <a:pPr marL="0" indent="531948" eaLnBrk="1" hangingPunct="1">
              <a:lnSpc>
                <a:spcPct val="120000"/>
              </a:lnSpc>
              <a:buNone/>
            </a:pPr>
            <a:r>
              <a:rPr lang="en-US" altLang="zh-CN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zh-CN" dirty="0" smtClean="0">
                <a:solidFill>
                  <a:schemeClr val="tx1">
                    <a:lumMod val="60000"/>
                    <a:lumOff val="40000"/>
                  </a:schemeClr>
                </a:solidFill>
                <a:sym typeface="Symbol" panose="05050102010706020507" pitchFamily="18" charset="2"/>
              </a:rPr>
              <a:t></a:t>
            </a:r>
            <a:r>
              <a:rPr lang="en-US" altLang="zh-CN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b)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b</a:t>
            </a:r>
            <a:r>
              <a:rPr lang="en-US" altLang="zh-CN" dirty="0" err="1" smtClean="0">
                <a:solidFill>
                  <a:schemeClr val="tx1">
                    <a:lumMod val="60000"/>
                    <a:lumOff val="40000"/>
                  </a:schemeClr>
                </a:solidFill>
                <a:sym typeface="Symbol" panose="05050102010706020507" pitchFamily="18" charset="2"/>
              </a:rPr>
              <a:t></a:t>
            </a:r>
            <a:r>
              <a:rPr lang="en-US" altLang="zh-CN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B</a:t>
            </a:r>
            <a:r>
              <a:rPr lang="en-US" altLang="zh-CN" dirty="0" smtClean="0">
                <a:sym typeface="Symbol" panose="05050102010706020507" pitchFamily="18" charset="2"/>
              </a:rPr>
              <a:t>&amp;</a:t>
            </a:r>
            <a:r>
              <a:rPr lang="en-US" altLang="zh-CN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&lt;</a:t>
            </a:r>
            <a:r>
              <a:rPr lang="en-US" altLang="zh-CN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a,b</a:t>
            </a:r>
            <a:r>
              <a:rPr lang="en-US" altLang="zh-CN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&gt;</a:t>
            </a:r>
            <a:r>
              <a:rPr lang="en-US" altLang="zh-CN" dirty="0" smtClean="0">
                <a:solidFill>
                  <a:schemeClr val="tx1">
                    <a:lumMod val="60000"/>
                    <a:lumOff val="40000"/>
                  </a:schemeClr>
                </a:solidFill>
                <a:sym typeface="Symbol" panose="05050102010706020507" pitchFamily="18" charset="2"/>
              </a:rPr>
              <a:t></a:t>
            </a:r>
            <a:r>
              <a:rPr lang="en-US" altLang="zh-CN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R</a:t>
            </a:r>
            <a:r>
              <a:rPr lang="en-US" altLang="zh-CN" baseline="-250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1</a:t>
            </a:r>
            <a:r>
              <a:rPr lang="en-US" altLang="zh-CN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&amp;</a:t>
            </a:r>
            <a:r>
              <a:rPr lang="en-US" altLang="zh-CN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&lt;</a:t>
            </a:r>
            <a:r>
              <a:rPr lang="en-US" altLang="zh-CN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b,c</a:t>
            </a:r>
            <a:r>
              <a:rPr lang="en-US" altLang="zh-CN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&gt;</a:t>
            </a:r>
            <a:r>
              <a:rPr lang="en-US" altLang="zh-CN" dirty="0" smtClean="0">
                <a:solidFill>
                  <a:schemeClr val="tx1">
                    <a:lumMod val="60000"/>
                    <a:lumOff val="40000"/>
                  </a:schemeClr>
                </a:solidFill>
                <a:sym typeface="Symbol" panose="05050102010706020507" pitchFamily="18" charset="2"/>
              </a:rPr>
              <a:t></a:t>
            </a:r>
            <a:r>
              <a:rPr lang="en-US" altLang="zh-CN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R</a:t>
            </a:r>
            <a:r>
              <a:rPr lang="en-US" altLang="zh-CN" baseline="-250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2</a:t>
            </a:r>
            <a:r>
              <a:rPr lang="en-US" altLang="zh-CN" dirty="0" smtClean="0"/>
              <a:t>)}.</a:t>
            </a:r>
          </a:p>
          <a:p>
            <a:pPr marL="0" indent="531948" eaLnBrk="1" hangingPunct="1">
              <a:lnSpc>
                <a:spcPct val="120000"/>
              </a:lnSpc>
              <a:buNone/>
            </a:pPr>
            <a:endParaRPr lang="en-US" altLang="zh-CN" dirty="0"/>
          </a:p>
          <a:p>
            <a:pPr marL="0" indent="531948" eaLnBrk="1" hangingPunct="1">
              <a:lnSpc>
                <a:spcPct val="120000"/>
              </a:lnSpc>
              <a:buNone/>
            </a:pPr>
            <a:r>
              <a:rPr lang="en-US" altLang="zh-CN" dirty="0" smtClean="0"/>
              <a:t>a(</a:t>
            </a:r>
            <a:r>
              <a:rPr lang="en-US" altLang="zh-CN" dirty="0" smtClean="0">
                <a:solidFill>
                  <a:srgbClr val="000066"/>
                </a:solidFill>
              </a:rPr>
              <a:t>R</a:t>
            </a:r>
            <a:r>
              <a:rPr lang="en-US" altLang="zh-CN" baseline="-25000" dirty="0" smtClean="0">
                <a:solidFill>
                  <a:srgbClr val="000066"/>
                </a:solidFill>
              </a:rPr>
              <a:t>1</a:t>
            </a:r>
            <a:r>
              <a:rPr lang="en-US" altLang="zh-CN" baseline="-2000" dirty="0" smtClean="0">
                <a:cs typeface="Times New Roman" panose="02020603050405020304" pitchFamily="18" charset="0"/>
              </a:rPr>
              <a:t>°</a:t>
            </a:r>
            <a:r>
              <a:rPr lang="en-US" altLang="zh-CN" dirty="0" smtClean="0">
                <a:solidFill>
                  <a:srgbClr val="003300"/>
                </a:solidFill>
              </a:rPr>
              <a:t>R</a:t>
            </a:r>
            <a:r>
              <a:rPr lang="en-US" altLang="zh-CN" baseline="-25000" dirty="0" smtClean="0">
                <a:solidFill>
                  <a:srgbClr val="003300"/>
                </a:solidFill>
              </a:rPr>
              <a:t>2</a:t>
            </a:r>
            <a:r>
              <a:rPr lang="en-US" altLang="zh-CN" dirty="0" smtClean="0"/>
              <a:t>)c</a:t>
            </a:r>
            <a:r>
              <a:rPr lang="en-US" altLang="zh-CN" dirty="0" smtClean="0">
                <a:sym typeface="Symbol" panose="05050102010706020507" pitchFamily="18" charset="2"/>
              </a:rPr>
              <a:t></a:t>
            </a:r>
            <a:r>
              <a:rPr lang="en-US" altLang="zh-CN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zh-CN" dirty="0">
                <a:solidFill>
                  <a:schemeClr val="tx1">
                    <a:lumMod val="60000"/>
                    <a:lumOff val="40000"/>
                  </a:schemeClr>
                </a:solidFill>
                <a:sym typeface="Symbol" panose="05050102010706020507" pitchFamily="18" charset="2"/>
              </a:rPr>
              <a:t></a:t>
            </a:r>
            <a:r>
              <a:rPr lang="en-US" altLang="zh-CN" dirty="0">
                <a:solidFill>
                  <a:schemeClr val="tx1">
                    <a:lumMod val="60000"/>
                    <a:lumOff val="40000"/>
                  </a:schemeClr>
                </a:solidFill>
              </a:rPr>
              <a:t>b)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chemeClr val="tx1">
                    <a:lumMod val="60000"/>
                    <a:lumOff val="40000"/>
                  </a:schemeClr>
                </a:solidFill>
              </a:rPr>
              <a:t>b</a:t>
            </a:r>
            <a:r>
              <a:rPr lang="en-US" altLang="zh-CN" dirty="0">
                <a:solidFill>
                  <a:schemeClr val="tx1">
                    <a:lumMod val="60000"/>
                    <a:lumOff val="40000"/>
                  </a:schemeClr>
                </a:solidFill>
                <a:sym typeface="Symbol" panose="05050102010706020507" pitchFamily="18" charset="2"/>
              </a:rPr>
              <a:t></a:t>
            </a:r>
            <a:r>
              <a:rPr lang="en-US" altLang="zh-C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B</a:t>
            </a:r>
            <a:r>
              <a:rPr lang="en-US" altLang="zh-CN" smtClean="0">
                <a:sym typeface="Symbol" panose="05050102010706020507" pitchFamily="18" charset="2"/>
              </a:rPr>
              <a:t>&amp;</a:t>
            </a:r>
            <a:r>
              <a:rPr lang="en-US" altLang="zh-C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aR</a:t>
            </a:r>
            <a:r>
              <a:rPr lang="en-US" altLang="zh-CN" baseline="-250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1</a:t>
            </a:r>
            <a:r>
              <a:rPr lang="en-US" altLang="zh-C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b</a:t>
            </a:r>
            <a:r>
              <a:rPr lang="en-US" altLang="zh-CN" smtClean="0">
                <a:sym typeface="Symbol" panose="05050102010706020507" pitchFamily="18" charset="2"/>
              </a:rPr>
              <a:t>&amp;</a:t>
            </a:r>
            <a:r>
              <a:rPr lang="en-US" altLang="zh-C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bR</a:t>
            </a:r>
            <a:r>
              <a:rPr lang="en-US" altLang="zh-CN" baseline="-250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2</a:t>
            </a:r>
            <a:r>
              <a:rPr lang="en-US" altLang="zh-CN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</a:t>
            </a:r>
            <a:r>
              <a:rPr lang="en-US" altLang="zh-CN" smtClean="0"/>
              <a:t>)</a:t>
            </a:r>
          </a:p>
          <a:p>
            <a:pPr marL="0" indent="531948" eaLnBrk="1" hangingPunct="1">
              <a:lnSpc>
                <a:spcPct val="120000"/>
              </a:lnSpc>
              <a:buNone/>
            </a:pPr>
            <a:endParaRPr lang="en-US" altLang="zh-CN" smtClean="0"/>
          </a:p>
          <a:p>
            <a:pPr marL="0" indent="531948" eaLnBrk="1" hangingPunct="1">
              <a:lnSpc>
                <a:spcPct val="120000"/>
              </a:lnSpc>
              <a:buNone/>
            </a:pPr>
            <a:r>
              <a:rPr lang="zh-CN" altLang="en-US"/>
              <a:t>特别</a:t>
            </a:r>
            <a:r>
              <a:rPr lang="zh-CN" altLang="en-US" smtClean="0"/>
              <a:t>地</a:t>
            </a:r>
            <a:r>
              <a:rPr lang="zh-CN" altLang="en-US" smtClean="0">
                <a:solidFill>
                  <a:srgbClr val="5E240C"/>
                </a:solidFill>
              </a:rPr>
              <a:t>，</a:t>
            </a:r>
            <a:r>
              <a:rPr lang="en-US" altLang="zh-CN">
                <a:solidFill>
                  <a:srgbClr val="5E240C"/>
                </a:solidFill>
              </a:rPr>
              <a:t> </a:t>
            </a:r>
            <a:r>
              <a:rPr lang="en-US" altLang="zh-CN" smtClean="0">
                <a:solidFill>
                  <a:srgbClr val="5E240C"/>
                </a:solidFill>
              </a:rPr>
              <a:t>R</a:t>
            </a:r>
            <a:r>
              <a:rPr lang="en-US" altLang="zh-CN" baseline="-2000" smtClean="0">
                <a:solidFill>
                  <a:srgbClr val="5E240C"/>
                </a:solidFill>
                <a:cs typeface="Times New Roman" panose="02020603050405020304" pitchFamily="18" charset="0"/>
              </a:rPr>
              <a:t>°</a:t>
            </a:r>
            <a:r>
              <a:rPr lang="en-US" altLang="zh-CN" smtClean="0">
                <a:solidFill>
                  <a:srgbClr val="5E240C"/>
                </a:solidFill>
              </a:rPr>
              <a:t>R  </a:t>
            </a:r>
            <a:r>
              <a:rPr lang="zh-CN" altLang="en-US" smtClean="0">
                <a:solidFill>
                  <a:srgbClr val="5E240C"/>
                </a:solidFill>
              </a:rPr>
              <a:t>记为</a:t>
            </a:r>
            <a:r>
              <a:rPr lang="en-US" altLang="zh-CN" smtClean="0">
                <a:solidFill>
                  <a:srgbClr val="5E240C"/>
                </a:solidFill>
              </a:rPr>
              <a:t>R</a:t>
            </a:r>
            <a:r>
              <a:rPr lang="en-US" altLang="zh-CN" baseline="30000" smtClean="0">
                <a:solidFill>
                  <a:srgbClr val="5E240C"/>
                </a:solidFill>
              </a:rPr>
              <a:t>2</a:t>
            </a:r>
            <a:r>
              <a:rPr lang="zh-CN" altLang="en-US" smtClean="0">
                <a:solidFill>
                  <a:srgbClr val="5E240C"/>
                </a:solidFill>
              </a:rPr>
              <a:t>，</a:t>
            </a:r>
            <a:endParaRPr lang="en-US" altLang="zh-CN" smtClean="0">
              <a:solidFill>
                <a:srgbClr val="5E240C"/>
              </a:solidFill>
            </a:endParaRPr>
          </a:p>
          <a:p>
            <a:pPr marL="0" indent="531948" eaLnBrk="1" hangingPunct="1">
              <a:lnSpc>
                <a:spcPct val="120000"/>
              </a:lnSpc>
              <a:buNone/>
            </a:pPr>
            <a:r>
              <a:rPr lang="en-US" altLang="zh-CN" smtClean="0">
                <a:solidFill>
                  <a:srgbClr val="5E240C"/>
                </a:solidFill>
              </a:rPr>
              <a:t>               R</a:t>
            </a:r>
            <a:r>
              <a:rPr lang="en-US" altLang="zh-CN" baseline="30000" smtClean="0">
                <a:solidFill>
                  <a:srgbClr val="5E240C"/>
                </a:solidFill>
              </a:rPr>
              <a:t>n-1</a:t>
            </a:r>
            <a:r>
              <a:rPr lang="en-US" altLang="zh-CN" baseline="-2000" smtClean="0">
                <a:solidFill>
                  <a:srgbClr val="5E240C"/>
                </a:solidFill>
                <a:cs typeface="Times New Roman" panose="02020603050405020304" pitchFamily="18" charset="0"/>
              </a:rPr>
              <a:t>°</a:t>
            </a:r>
            <a:r>
              <a:rPr lang="en-US" altLang="zh-CN" smtClean="0">
                <a:solidFill>
                  <a:srgbClr val="5E240C"/>
                </a:solidFill>
              </a:rPr>
              <a:t>R</a:t>
            </a:r>
            <a:r>
              <a:rPr lang="zh-CN" altLang="en-US" smtClean="0">
                <a:solidFill>
                  <a:srgbClr val="5E240C"/>
                </a:solidFill>
              </a:rPr>
              <a:t>记为</a:t>
            </a:r>
            <a:r>
              <a:rPr lang="en-US" altLang="zh-CN" smtClean="0">
                <a:solidFill>
                  <a:srgbClr val="5E240C"/>
                </a:solidFill>
              </a:rPr>
              <a:t>R</a:t>
            </a:r>
            <a:r>
              <a:rPr lang="en-US" altLang="zh-CN" baseline="30000" smtClean="0">
                <a:solidFill>
                  <a:srgbClr val="5E240C"/>
                </a:solidFill>
              </a:rPr>
              <a:t>n</a:t>
            </a:r>
            <a:endParaRPr lang="en-US" altLang="zh-CN" baseline="30000" dirty="0" smtClean="0">
              <a:solidFill>
                <a:srgbClr val="5E240C"/>
              </a:solidFill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35496" y="-719"/>
            <a:ext cx="2376264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复合关系</a:t>
            </a:r>
            <a:endParaRPr lang="zh-CN" altLang="en-US" sz="3600" b="1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2477276" y="-719"/>
            <a:ext cx="2158977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逆关系</a:t>
            </a:r>
            <a:endParaRPr lang="zh-CN" alt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6939156" y="-719"/>
            <a:ext cx="2200255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矩阵与图</a:t>
            </a:r>
            <a:endParaRPr lang="zh-CN" alt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428422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39" grpId="0" uiExpand="1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1514" y="4495628"/>
            <a:ext cx="2062210" cy="154844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99591" y="2907009"/>
            <a:ext cx="7416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kern="0" dirty="0"/>
              <a:t>B={</a:t>
            </a:r>
            <a:r>
              <a:rPr lang="zh-CN" altLang="en-US" sz="2400" kern="0" dirty="0"/>
              <a:t>离散数学</a:t>
            </a:r>
            <a:r>
              <a:rPr lang="en-US" altLang="zh-CN" sz="2400" kern="0" dirty="0"/>
              <a:t>, </a:t>
            </a:r>
            <a:r>
              <a:rPr lang="zh-CN" altLang="en-US" sz="2400" kern="0" dirty="0"/>
              <a:t>高等数学</a:t>
            </a:r>
            <a:r>
              <a:rPr lang="en-US" altLang="zh-CN" sz="2400" kern="0" dirty="0"/>
              <a:t>, </a:t>
            </a:r>
            <a:r>
              <a:rPr lang="zh-CN" altLang="en-US" sz="2400" kern="0" dirty="0"/>
              <a:t>大学物理</a:t>
            </a:r>
            <a:r>
              <a:rPr lang="en-US" altLang="zh-CN" sz="2400" kern="0" dirty="0"/>
              <a:t>, </a:t>
            </a:r>
            <a:r>
              <a:rPr lang="zh-CN" altLang="en-US" sz="2400" kern="0" dirty="0"/>
              <a:t>大学英语</a:t>
            </a:r>
            <a:r>
              <a:rPr lang="en-US" altLang="zh-CN" sz="2400" kern="0" dirty="0"/>
              <a:t>, </a:t>
            </a:r>
            <a:r>
              <a:rPr lang="zh-CN" altLang="en-US" sz="2400" kern="0" dirty="0"/>
              <a:t>体育课</a:t>
            </a:r>
            <a:r>
              <a:rPr lang="en-US" altLang="zh-CN" sz="2400" kern="0" dirty="0" smtClean="0"/>
              <a:t>}</a:t>
            </a:r>
            <a:endParaRPr lang="en-US" altLang="zh-CN" sz="2400" kern="0" dirty="0"/>
          </a:p>
        </p:txBody>
      </p:sp>
      <p:sp>
        <p:nvSpPr>
          <p:cNvPr id="8" name="矩形 7"/>
          <p:cNvSpPr/>
          <p:nvPr/>
        </p:nvSpPr>
        <p:spPr>
          <a:xfrm>
            <a:off x="2471747" y="4782343"/>
            <a:ext cx="52565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kern="0" dirty="0"/>
              <a:t>C={</a:t>
            </a:r>
            <a:r>
              <a:rPr lang="zh-CN" altLang="en-US" sz="2400" kern="0" dirty="0"/>
              <a:t>吃饭</a:t>
            </a:r>
            <a:r>
              <a:rPr lang="en-US" altLang="zh-CN" sz="2400" kern="0" dirty="0"/>
              <a:t>, </a:t>
            </a:r>
            <a:r>
              <a:rPr lang="zh-CN" altLang="en-US" sz="2400" kern="0" dirty="0"/>
              <a:t>睡觉</a:t>
            </a:r>
            <a:r>
              <a:rPr lang="en-US" altLang="zh-CN" sz="2400" kern="0" dirty="0"/>
              <a:t>, </a:t>
            </a:r>
            <a:r>
              <a:rPr lang="zh-CN" altLang="en-US" sz="2400" kern="0" dirty="0"/>
              <a:t>打豆</a:t>
            </a:r>
            <a:r>
              <a:rPr lang="zh-CN" altLang="en-US" sz="2400" kern="0" dirty="0" smtClean="0"/>
              <a:t>豆</a:t>
            </a:r>
            <a:r>
              <a:rPr lang="en-US" altLang="zh-CN" sz="2400" kern="0" dirty="0" smtClean="0"/>
              <a:t>, </a:t>
            </a:r>
            <a:r>
              <a:rPr lang="zh-CN" altLang="en-US" sz="2400" kern="0" dirty="0" smtClean="0"/>
              <a:t>变成豆豆</a:t>
            </a:r>
            <a:r>
              <a:rPr lang="en-US" altLang="zh-CN" sz="2400" kern="0" dirty="0" smtClean="0"/>
              <a:t>}</a:t>
            </a:r>
            <a:endParaRPr lang="en-US" altLang="zh-CN" sz="2400" kern="0" dirty="0"/>
          </a:p>
        </p:txBody>
      </p:sp>
      <p:sp>
        <p:nvSpPr>
          <p:cNvPr id="10" name="矩形 9"/>
          <p:cNvSpPr/>
          <p:nvPr/>
        </p:nvSpPr>
        <p:spPr>
          <a:xfrm>
            <a:off x="575556" y="877434"/>
            <a:ext cx="8064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kern="0" dirty="0"/>
              <a:t>A={</a:t>
            </a:r>
            <a:r>
              <a:rPr lang="zh-CN" altLang="en-US" sz="2400" kern="0" dirty="0"/>
              <a:t>周一上午</a:t>
            </a:r>
            <a:r>
              <a:rPr lang="en-US" altLang="zh-CN" sz="2400" kern="0" dirty="0"/>
              <a:t>, </a:t>
            </a:r>
            <a:r>
              <a:rPr lang="zh-CN" altLang="en-US" sz="2400" kern="0" dirty="0"/>
              <a:t>周二下午</a:t>
            </a:r>
            <a:r>
              <a:rPr lang="en-US" altLang="zh-CN" sz="2400" kern="0" dirty="0"/>
              <a:t>, </a:t>
            </a:r>
            <a:r>
              <a:rPr lang="zh-CN" altLang="en-US" sz="2400" kern="0" dirty="0"/>
              <a:t>周三下午，周四上午，周五下午</a:t>
            </a:r>
            <a:r>
              <a:rPr lang="en-US" altLang="zh-CN" sz="2400" kern="0" dirty="0" smtClean="0"/>
              <a:t>}</a:t>
            </a:r>
            <a:endParaRPr lang="en-US" altLang="zh-CN" sz="2400" kern="0" dirty="0"/>
          </a:p>
        </p:txBody>
      </p:sp>
      <p:sp>
        <p:nvSpPr>
          <p:cNvPr id="12" name="矩形 11"/>
          <p:cNvSpPr/>
          <p:nvPr/>
        </p:nvSpPr>
        <p:spPr>
          <a:xfrm>
            <a:off x="1559627" y="5480985"/>
            <a:ext cx="70808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/>
              <a:t>R</a:t>
            </a:r>
            <a:r>
              <a:rPr lang="en-US" altLang="zh-CN" sz="2400" b="1" baseline="-6000" dirty="0">
                <a:cs typeface="Times New Roman" panose="02020603050405020304" pitchFamily="18" charset="0"/>
              </a:rPr>
              <a:t>°</a:t>
            </a:r>
            <a:r>
              <a:rPr lang="en-US" altLang="zh-CN" sz="2400" b="1" dirty="0"/>
              <a:t>S</a:t>
            </a:r>
            <a:r>
              <a:rPr lang="en-US" altLang="zh-CN" sz="2400" b="1" dirty="0" smtClean="0"/>
              <a:t>={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&lt;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周一上午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,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吃饭</a:t>
            </a:r>
            <a:r>
              <a:rPr lang="en-US" altLang="zh-CN" sz="2400" b="1" dirty="0" smtClean="0">
                <a:solidFill>
                  <a:srgbClr val="002060"/>
                </a:solidFill>
              </a:rPr>
              <a:t>&gt;</a:t>
            </a:r>
            <a:r>
              <a:rPr lang="en-US" altLang="zh-CN" sz="2400" b="1" dirty="0" smtClean="0"/>
              <a:t>,</a:t>
            </a:r>
            <a:r>
              <a:rPr lang="en-US" altLang="zh-CN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&lt;</a:t>
            </a:r>
            <a:r>
              <a:rPr lang="zh-CN" alt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周二下午</a:t>
            </a:r>
            <a:r>
              <a:rPr lang="en-US" altLang="zh-CN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,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睡觉</a:t>
            </a:r>
            <a:r>
              <a:rPr lang="en-US" altLang="zh-CN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&gt;</a:t>
            </a:r>
            <a:r>
              <a:rPr lang="en-US" altLang="zh-CN" sz="2400" b="1" dirty="0" smtClean="0"/>
              <a:t>,</a:t>
            </a:r>
            <a:r>
              <a:rPr lang="en-US" altLang="zh-CN" sz="2400" b="1" dirty="0" smtClean="0">
                <a:solidFill>
                  <a:srgbClr val="7030A0"/>
                </a:solidFill>
              </a:rPr>
              <a:t>&lt;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周三下午</a:t>
            </a:r>
            <a:r>
              <a:rPr lang="en-US" altLang="zh-CN" sz="2400" b="1" dirty="0" smtClean="0">
                <a:solidFill>
                  <a:srgbClr val="7030A0"/>
                </a:solidFill>
              </a:rPr>
              <a:t>,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打豆豆</a:t>
            </a:r>
            <a:r>
              <a:rPr lang="en-US" altLang="zh-CN" sz="2400" b="1" dirty="0" smtClean="0">
                <a:solidFill>
                  <a:srgbClr val="7030A0"/>
                </a:solidFill>
              </a:rPr>
              <a:t>&gt;</a:t>
            </a:r>
            <a:r>
              <a:rPr lang="en-US" altLang="zh-CN" sz="2400" b="1" dirty="0" smtClean="0"/>
              <a:t>,</a:t>
            </a:r>
            <a:r>
              <a:rPr lang="en-US" altLang="zh-CN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&lt;</a:t>
            </a:r>
            <a:r>
              <a:rPr lang="zh-CN" alt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周四上午</a:t>
            </a:r>
            <a:r>
              <a:rPr lang="en-US" altLang="zh-CN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,</a:t>
            </a:r>
            <a:r>
              <a:rPr lang="zh-CN" altLang="en-US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睡觉</a:t>
            </a:r>
            <a:r>
              <a:rPr lang="en-US" altLang="zh-CN" sz="24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&gt;</a:t>
            </a:r>
            <a:r>
              <a:rPr lang="en-US" altLang="zh-CN" sz="2400" b="1" dirty="0" smtClean="0"/>
              <a:t>,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&lt;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周四上午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, 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打豆豆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&gt;</a:t>
            </a:r>
            <a:r>
              <a:rPr lang="en-US" altLang="zh-CN" sz="2400" b="1" dirty="0" smtClean="0"/>
              <a:t>} </a:t>
            </a:r>
            <a:endParaRPr lang="zh-CN" altLang="en-US" sz="2400" b="1" dirty="0"/>
          </a:p>
        </p:txBody>
      </p:sp>
      <p:grpSp>
        <p:nvGrpSpPr>
          <p:cNvPr id="42" name="组合 41"/>
          <p:cNvGrpSpPr/>
          <p:nvPr/>
        </p:nvGrpSpPr>
        <p:grpSpPr>
          <a:xfrm>
            <a:off x="397737" y="1339099"/>
            <a:ext cx="8420533" cy="1567910"/>
            <a:chOff x="397737" y="1339099"/>
            <a:chExt cx="8420533" cy="1567910"/>
          </a:xfrm>
        </p:grpSpPr>
        <p:sp>
          <p:nvSpPr>
            <p:cNvPr id="13" name="矩形 12"/>
            <p:cNvSpPr/>
            <p:nvPr/>
          </p:nvSpPr>
          <p:spPr>
            <a:xfrm>
              <a:off x="397737" y="1742976"/>
              <a:ext cx="842053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ctr" eaLnBrk="1" hangingPunct="1">
                <a:buFont typeface="Wingdings" panose="05000000000000000000" pitchFamily="2" charset="2"/>
                <a:buNone/>
              </a:pPr>
              <a:r>
                <a:rPr lang="en-US" altLang="zh-CN" sz="2400" b="1" kern="0" dirty="0"/>
                <a:t>R</a:t>
              </a:r>
              <a:r>
                <a:rPr lang="en-US" altLang="zh-CN" sz="2400" b="1" kern="0" dirty="0" smtClean="0"/>
                <a:t>={</a:t>
              </a:r>
              <a:r>
                <a:rPr lang="en-US" altLang="zh-CN" sz="2400" b="1" kern="0" dirty="0" smtClean="0">
                  <a:solidFill>
                    <a:srgbClr val="002060"/>
                  </a:solidFill>
                </a:rPr>
                <a:t>&lt;</a:t>
              </a:r>
              <a:r>
                <a:rPr lang="zh-CN" altLang="en-US" sz="2400" b="1" kern="0" dirty="0" smtClean="0">
                  <a:solidFill>
                    <a:srgbClr val="002060"/>
                  </a:solidFill>
                </a:rPr>
                <a:t>周一上午</a:t>
              </a:r>
              <a:r>
                <a:rPr lang="en-US" altLang="zh-CN" sz="2400" b="1" kern="0" dirty="0" smtClean="0">
                  <a:solidFill>
                    <a:srgbClr val="002060"/>
                  </a:solidFill>
                </a:rPr>
                <a:t>, </a:t>
              </a:r>
              <a:r>
                <a:rPr lang="zh-CN" altLang="en-US" sz="2400" b="1" kern="0" dirty="0" smtClean="0">
                  <a:solidFill>
                    <a:srgbClr val="002060"/>
                  </a:solidFill>
                </a:rPr>
                <a:t>大学</a:t>
              </a:r>
              <a:r>
                <a:rPr lang="zh-CN" altLang="en-US" sz="2400" b="1" kern="0" dirty="0">
                  <a:solidFill>
                    <a:srgbClr val="002060"/>
                  </a:solidFill>
                </a:rPr>
                <a:t>英语</a:t>
              </a:r>
              <a:r>
                <a:rPr lang="en-US" altLang="zh-CN" sz="2400" b="1" kern="0" dirty="0" smtClean="0">
                  <a:solidFill>
                    <a:srgbClr val="002060"/>
                  </a:solidFill>
                </a:rPr>
                <a:t>&gt;</a:t>
              </a:r>
              <a:r>
                <a:rPr lang="en-US" altLang="zh-CN" sz="2400" b="1" kern="0" dirty="0" smtClean="0"/>
                <a:t>,  </a:t>
              </a:r>
              <a:r>
                <a:rPr lang="en-US" altLang="zh-CN" sz="2400" b="1" kern="0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&lt;</a:t>
              </a:r>
              <a:r>
                <a:rPr lang="zh-CN" altLang="en-US" sz="2400" b="1" kern="0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周二下午</a:t>
              </a:r>
              <a:r>
                <a:rPr lang="en-US" altLang="zh-CN" sz="2400" b="1" kern="0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, </a:t>
              </a:r>
              <a:r>
                <a:rPr lang="zh-CN" altLang="en-US" sz="2400" b="1" kern="0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离散数学</a:t>
              </a:r>
              <a:r>
                <a:rPr lang="en-US" altLang="zh-CN" sz="2400" b="1" kern="0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&gt;</a:t>
              </a:r>
              <a:r>
                <a:rPr lang="en-US" altLang="zh-CN" sz="2400" b="1" kern="0" dirty="0" smtClean="0"/>
                <a:t>, </a:t>
              </a:r>
              <a:r>
                <a:rPr lang="en-US" altLang="zh-CN" sz="2400" b="1" kern="0" dirty="0" smtClean="0">
                  <a:solidFill>
                    <a:srgbClr val="7030A0"/>
                  </a:solidFill>
                </a:rPr>
                <a:t>&lt;</a:t>
              </a:r>
              <a:r>
                <a:rPr lang="zh-CN" altLang="en-US" sz="2400" b="1" kern="0" dirty="0" smtClean="0">
                  <a:solidFill>
                    <a:srgbClr val="7030A0"/>
                  </a:solidFill>
                </a:rPr>
                <a:t>周三下午</a:t>
              </a:r>
              <a:r>
                <a:rPr lang="en-US" altLang="zh-CN" sz="2400" b="1" kern="0" dirty="0" smtClean="0">
                  <a:solidFill>
                    <a:srgbClr val="7030A0"/>
                  </a:solidFill>
                </a:rPr>
                <a:t>, </a:t>
              </a:r>
              <a:r>
                <a:rPr lang="zh-CN" altLang="en-US" sz="2400" b="1" kern="0" dirty="0" smtClean="0">
                  <a:solidFill>
                    <a:srgbClr val="7030A0"/>
                  </a:solidFill>
                </a:rPr>
                <a:t>体育课</a:t>
              </a:r>
              <a:r>
                <a:rPr lang="en-US" altLang="zh-CN" sz="2400" b="1" kern="0" dirty="0" smtClean="0">
                  <a:solidFill>
                    <a:srgbClr val="7030A0"/>
                  </a:solidFill>
                </a:rPr>
                <a:t>&gt;</a:t>
              </a:r>
              <a:r>
                <a:rPr lang="en-US" altLang="zh-CN" sz="2400" b="1" kern="0" dirty="0" smtClean="0"/>
                <a:t>, </a:t>
              </a:r>
              <a:r>
                <a:rPr lang="en-US" altLang="zh-CN" sz="2400" b="1" kern="0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&lt;</a:t>
              </a:r>
              <a:r>
                <a:rPr lang="zh-CN" altLang="en-US" sz="2400" b="1" kern="0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周四上午</a:t>
              </a:r>
              <a:r>
                <a:rPr lang="en-US" altLang="zh-CN" sz="2400" b="1" kern="0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, </a:t>
              </a:r>
              <a:r>
                <a:rPr lang="zh-CN" altLang="en-US" sz="2400" b="1" kern="0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离散数学</a:t>
              </a:r>
              <a:r>
                <a:rPr lang="en-US" altLang="zh-CN" sz="2400" b="1" kern="0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&gt;</a:t>
              </a:r>
              <a:r>
                <a:rPr lang="zh-CN" altLang="en-US" sz="2400" b="1" kern="0" dirty="0" smtClean="0"/>
                <a:t>，</a:t>
              </a:r>
              <a:r>
                <a:rPr lang="en-US" altLang="zh-CN" sz="2400" b="1" kern="0" dirty="0">
                  <a:solidFill>
                    <a:srgbClr val="00B050"/>
                  </a:solidFill>
                </a:rPr>
                <a:t>&lt;</a:t>
              </a:r>
              <a:r>
                <a:rPr lang="zh-CN" altLang="en-US" sz="2400" b="1" kern="0" dirty="0" smtClean="0">
                  <a:solidFill>
                    <a:srgbClr val="00B050"/>
                  </a:solidFill>
                </a:rPr>
                <a:t>周四上午</a:t>
              </a:r>
              <a:r>
                <a:rPr lang="en-US" altLang="zh-CN" sz="2400" b="1" kern="0" dirty="0" smtClean="0">
                  <a:solidFill>
                    <a:srgbClr val="00B050"/>
                  </a:solidFill>
                </a:rPr>
                <a:t>, </a:t>
              </a:r>
              <a:r>
                <a:rPr lang="zh-CN" altLang="en-US" sz="2400" b="1" kern="0" dirty="0" smtClean="0">
                  <a:solidFill>
                    <a:srgbClr val="00B050"/>
                  </a:solidFill>
                </a:rPr>
                <a:t>大学物理</a:t>
              </a:r>
              <a:r>
                <a:rPr lang="en-US" altLang="zh-CN" sz="2400" b="1" kern="0" dirty="0" smtClean="0">
                  <a:solidFill>
                    <a:srgbClr val="00B050"/>
                  </a:solidFill>
                </a:rPr>
                <a:t>&gt;</a:t>
              </a:r>
              <a:r>
                <a:rPr lang="en-US" altLang="zh-CN" sz="2400" b="1" kern="0" dirty="0" smtClean="0"/>
                <a:t>}</a:t>
              </a:r>
              <a:endParaRPr lang="en-US" altLang="zh-CN" sz="2400" b="1" kern="0" dirty="0"/>
            </a:p>
          </p:txBody>
        </p:sp>
        <p:cxnSp>
          <p:nvCxnSpPr>
            <p:cNvPr id="17" name="直接箭头连接符 16"/>
            <p:cNvCxnSpPr>
              <a:stCxn id="10" idx="2"/>
              <a:endCxn id="13" idx="0"/>
            </p:cNvCxnSpPr>
            <p:nvPr/>
          </p:nvCxnSpPr>
          <p:spPr>
            <a:xfrm>
              <a:off x="4608004" y="1339099"/>
              <a:ext cx="0" cy="4038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3" idx="2"/>
              <a:endCxn id="7" idx="0"/>
            </p:cNvCxnSpPr>
            <p:nvPr/>
          </p:nvCxnSpPr>
          <p:spPr>
            <a:xfrm flipH="1">
              <a:off x="4608003" y="2573973"/>
              <a:ext cx="1" cy="3330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397737" y="3368674"/>
            <a:ext cx="8420533" cy="1463407"/>
            <a:chOff x="397737" y="3368674"/>
            <a:chExt cx="8420533" cy="1463407"/>
          </a:xfrm>
        </p:grpSpPr>
        <p:sp>
          <p:nvSpPr>
            <p:cNvPr id="16" name="矩形 15"/>
            <p:cNvSpPr/>
            <p:nvPr/>
          </p:nvSpPr>
          <p:spPr>
            <a:xfrm>
              <a:off x="397737" y="3664631"/>
              <a:ext cx="842053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ctr" eaLnBrk="1" hangingPunct="1">
                <a:buFont typeface="Wingdings" panose="05000000000000000000" pitchFamily="2" charset="2"/>
                <a:buNone/>
              </a:pPr>
              <a:r>
                <a:rPr lang="en-US" altLang="zh-CN" sz="2400" b="1" kern="0" dirty="0"/>
                <a:t>S</a:t>
              </a:r>
              <a:r>
                <a:rPr lang="en-US" altLang="zh-CN" sz="2400" b="1" kern="0" dirty="0" smtClean="0"/>
                <a:t>={</a:t>
              </a:r>
              <a:r>
                <a:rPr lang="en-US" altLang="zh-CN" sz="2400" b="1" kern="0" dirty="0" smtClean="0">
                  <a:solidFill>
                    <a:srgbClr val="002060"/>
                  </a:solidFill>
                </a:rPr>
                <a:t>&lt;</a:t>
              </a:r>
              <a:r>
                <a:rPr lang="zh-CN" altLang="en-US" sz="2400" b="1" kern="0" dirty="0" smtClean="0">
                  <a:solidFill>
                    <a:srgbClr val="002060"/>
                  </a:solidFill>
                </a:rPr>
                <a:t>大学英语</a:t>
              </a:r>
              <a:r>
                <a:rPr lang="en-US" altLang="zh-CN" sz="2400" b="1" kern="0" dirty="0" smtClean="0">
                  <a:solidFill>
                    <a:srgbClr val="002060"/>
                  </a:solidFill>
                </a:rPr>
                <a:t>,</a:t>
              </a:r>
              <a:r>
                <a:rPr lang="zh-CN" altLang="en-US" sz="2400" b="1" kern="0" dirty="0" smtClean="0">
                  <a:solidFill>
                    <a:srgbClr val="002060"/>
                  </a:solidFill>
                </a:rPr>
                <a:t>吃饭</a:t>
              </a:r>
              <a:r>
                <a:rPr lang="en-US" altLang="zh-CN" sz="2400" b="1" kern="0" dirty="0" smtClean="0">
                  <a:solidFill>
                    <a:srgbClr val="002060"/>
                  </a:solidFill>
                </a:rPr>
                <a:t>&gt;</a:t>
              </a:r>
              <a:r>
                <a:rPr lang="en-US" altLang="zh-CN" sz="2400" b="1" kern="0" dirty="0" smtClean="0"/>
                <a:t>,   </a:t>
              </a:r>
              <a:r>
                <a:rPr lang="en-US" altLang="zh-CN" sz="2400" b="1" kern="0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&lt;</a:t>
              </a:r>
              <a:r>
                <a:rPr lang="zh-CN" altLang="en-US" sz="2400" b="1" kern="0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离散数学</a:t>
              </a:r>
              <a:r>
                <a:rPr lang="en-US" altLang="zh-CN" sz="2400" b="1" kern="0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,</a:t>
              </a:r>
              <a:r>
                <a:rPr lang="zh-CN" altLang="en-US" sz="2400" b="1" kern="0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睡觉</a:t>
              </a:r>
              <a:r>
                <a:rPr lang="en-US" altLang="zh-CN" sz="2400" b="1" kern="0" dirty="0" smtClean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&gt;</a:t>
              </a:r>
              <a:r>
                <a:rPr lang="en-US" altLang="zh-CN" sz="2400" b="1" kern="0" dirty="0" smtClean="0"/>
                <a:t>,  </a:t>
              </a:r>
              <a:r>
                <a:rPr lang="en-US" altLang="zh-CN" sz="2400" b="1" kern="0" dirty="0" smtClean="0">
                  <a:solidFill>
                    <a:srgbClr val="7030A0"/>
                  </a:solidFill>
                </a:rPr>
                <a:t>&lt;</a:t>
              </a:r>
              <a:r>
                <a:rPr lang="zh-CN" altLang="en-US" sz="2400" b="1" kern="0" dirty="0" smtClean="0">
                  <a:solidFill>
                    <a:srgbClr val="7030A0"/>
                  </a:solidFill>
                </a:rPr>
                <a:t>体育课</a:t>
              </a:r>
              <a:r>
                <a:rPr lang="en-US" altLang="zh-CN" sz="2400" b="1" kern="0" dirty="0" smtClean="0">
                  <a:solidFill>
                    <a:srgbClr val="7030A0"/>
                  </a:solidFill>
                </a:rPr>
                <a:t>,</a:t>
              </a:r>
              <a:r>
                <a:rPr lang="zh-CN" altLang="en-US" sz="2400" b="1" kern="0" dirty="0" smtClean="0">
                  <a:solidFill>
                    <a:srgbClr val="7030A0"/>
                  </a:solidFill>
                </a:rPr>
                <a:t>打豆豆</a:t>
              </a:r>
              <a:r>
                <a:rPr lang="en-US" altLang="zh-CN" sz="2400" b="1" kern="0" dirty="0" smtClean="0">
                  <a:solidFill>
                    <a:srgbClr val="7030A0"/>
                  </a:solidFill>
                </a:rPr>
                <a:t>&gt;</a:t>
              </a:r>
              <a:r>
                <a:rPr lang="en-US" altLang="zh-CN" sz="2400" b="1" kern="0" dirty="0" smtClean="0"/>
                <a:t>,  </a:t>
              </a:r>
              <a:r>
                <a:rPr lang="en-US" altLang="zh-CN" sz="2400" b="1" kern="0" dirty="0" smtClean="0">
                  <a:solidFill>
                    <a:srgbClr val="00B050"/>
                  </a:solidFill>
                </a:rPr>
                <a:t> &lt;</a:t>
              </a:r>
              <a:r>
                <a:rPr lang="zh-CN" altLang="en-US" sz="2400" b="1" kern="0" dirty="0" smtClean="0">
                  <a:solidFill>
                    <a:srgbClr val="00B050"/>
                  </a:solidFill>
                </a:rPr>
                <a:t>大学物理</a:t>
              </a:r>
              <a:r>
                <a:rPr lang="en-US" altLang="zh-CN" sz="2400" b="1" kern="0" dirty="0" smtClean="0">
                  <a:solidFill>
                    <a:srgbClr val="00B050"/>
                  </a:solidFill>
                </a:rPr>
                <a:t>,</a:t>
              </a:r>
              <a:r>
                <a:rPr lang="zh-CN" altLang="en-US" sz="2400" b="1" kern="0" dirty="0" smtClean="0">
                  <a:solidFill>
                    <a:srgbClr val="00B050"/>
                  </a:solidFill>
                </a:rPr>
                <a:t> 打豆豆</a:t>
              </a:r>
              <a:r>
                <a:rPr lang="en-US" altLang="zh-CN" sz="2400" b="1" kern="0" dirty="0" smtClean="0">
                  <a:solidFill>
                    <a:srgbClr val="00B050"/>
                  </a:solidFill>
                </a:rPr>
                <a:t>&gt;</a:t>
              </a:r>
              <a:r>
                <a:rPr lang="en-US" altLang="zh-CN" sz="2400" b="1" kern="0" dirty="0" smtClean="0"/>
                <a:t>,  &lt;</a:t>
              </a:r>
              <a:r>
                <a:rPr lang="zh-CN" altLang="en-US" sz="2400" b="1" kern="0" dirty="0"/>
                <a:t>高等数学</a:t>
              </a:r>
              <a:r>
                <a:rPr lang="en-US" altLang="zh-CN" sz="2400" b="1" kern="0" dirty="0" smtClean="0"/>
                <a:t>,</a:t>
              </a:r>
              <a:r>
                <a:rPr lang="zh-CN" altLang="en-US" sz="2400" b="1" kern="0" dirty="0" smtClean="0"/>
                <a:t>变成</a:t>
              </a:r>
              <a:r>
                <a:rPr lang="zh-CN" altLang="en-US" sz="2400" b="1" kern="0" dirty="0"/>
                <a:t>豆豆</a:t>
              </a:r>
              <a:r>
                <a:rPr lang="en-US" altLang="zh-CN" sz="2400" b="1" kern="0" dirty="0" smtClean="0"/>
                <a:t>&gt;}</a:t>
              </a:r>
              <a:endParaRPr lang="en-US" altLang="zh-CN" sz="2400" b="1" kern="0" dirty="0"/>
            </a:p>
          </p:txBody>
        </p:sp>
        <p:cxnSp>
          <p:nvCxnSpPr>
            <p:cNvPr id="29" name="直接箭头连接符 28"/>
            <p:cNvCxnSpPr>
              <a:stCxn id="7" idx="2"/>
              <a:endCxn id="16" idx="0"/>
            </p:cNvCxnSpPr>
            <p:nvPr/>
          </p:nvCxnSpPr>
          <p:spPr>
            <a:xfrm>
              <a:off x="4608003" y="3368674"/>
              <a:ext cx="1" cy="2959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6" idx="2"/>
            </p:cNvCxnSpPr>
            <p:nvPr/>
          </p:nvCxnSpPr>
          <p:spPr>
            <a:xfrm flipH="1">
              <a:off x="4608003" y="4495628"/>
              <a:ext cx="1" cy="33645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 bwMode="auto">
          <a:xfrm>
            <a:off x="2627784" y="5480985"/>
            <a:ext cx="2304256" cy="468295"/>
          </a:xfrm>
          <a:prstGeom prst="rect">
            <a:avLst/>
          </a:prstGeom>
          <a:solidFill>
            <a:schemeClr val="bg2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>
              <a:latin typeface="Arial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4932040" y="5373216"/>
            <a:ext cx="2376264" cy="497008"/>
          </a:xfrm>
          <a:prstGeom prst="rect">
            <a:avLst/>
          </a:prstGeom>
          <a:solidFill>
            <a:schemeClr val="bg2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>
              <a:latin typeface="Arial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716662" y="5480984"/>
            <a:ext cx="7101608" cy="787095"/>
            <a:chOff x="1716662" y="5480984"/>
            <a:chExt cx="7101608" cy="787095"/>
          </a:xfrm>
        </p:grpSpPr>
        <p:sp>
          <p:nvSpPr>
            <p:cNvPr id="19" name="矩形 18"/>
            <p:cNvSpPr/>
            <p:nvPr/>
          </p:nvSpPr>
          <p:spPr bwMode="auto">
            <a:xfrm>
              <a:off x="7308101" y="5480984"/>
              <a:ext cx="1510169" cy="389239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>
                <a:latin typeface="Arial" charset="0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1716662" y="5878840"/>
              <a:ext cx="1510169" cy="389239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>
                <a:latin typeface="Arial" charset="0"/>
              </a:endParaRPr>
            </a:p>
          </p:txBody>
        </p:sp>
      </p:grpSp>
      <p:sp>
        <p:nvSpPr>
          <p:cNvPr id="21" name="矩形 20"/>
          <p:cNvSpPr/>
          <p:nvPr/>
        </p:nvSpPr>
        <p:spPr bwMode="auto">
          <a:xfrm>
            <a:off x="3236572" y="5896483"/>
            <a:ext cx="2392556" cy="468295"/>
          </a:xfrm>
          <a:prstGeom prst="rect">
            <a:avLst/>
          </a:prstGeom>
          <a:solidFill>
            <a:schemeClr val="bg2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>
              <a:latin typeface="Arial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5638869" y="5896483"/>
            <a:ext cx="2677546" cy="468295"/>
          </a:xfrm>
          <a:prstGeom prst="rect">
            <a:avLst/>
          </a:prstGeom>
          <a:solidFill>
            <a:schemeClr val="bg2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>
              <a:latin typeface="Arial" charset="0"/>
            </a:endParaRPr>
          </a:p>
        </p:txBody>
      </p:sp>
      <p:sp>
        <p:nvSpPr>
          <p:cNvPr id="24" name="圆角矩形 23"/>
          <p:cNvSpPr/>
          <p:nvPr/>
        </p:nvSpPr>
        <p:spPr bwMode="auto">
          <a:xfrm>
            <a:off x="35496" y="-719"/>
            <a:ext cx="2376264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复合关系</a:t>
            </a:r>
            <a:endParaRPr lang="zh-CN" altLang="en-US" sz="3600" b="1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6" name="圆角矩形 25"/>
          <p:cNvSpPr/>
          <p:nvPr/>
        </p:nvSpPr>
        <p:spPr bwMode="auto">
          <a:xfrm>
            <a:off x="2477276" y="-719"/>
            <a:ext cx="2158977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逆关系</a:t>
            </a:r>
            <a:endParaRPr lang="zh-CN" alt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8" name="圆角矩形 27"/>
          <p:cNvSpPr/>
          <p:nvPr/>
        </p:nvSpPr>
        <p:spPr bwMode="auto">
          <a:xfrm>
            <a:off x="4636253" y="-719"/>
            <a:ext cx="2237387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运算性质</a:t>
            </a:r>
            <a:endParaRPr lang="zh-CN" alt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0" name="圆角矩形 29"/>
          <p:cNvSpPr/>
          <p:nvPr/>
        </p:nvSpPr>
        <p:spPr bwMode="auto">
          <a:xfrm>
            <a:off x="6939156" y="-719"/>
            <a:ext cx="2200255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矩阵与图</a:t>
            </a:r>
            <a:endParaRPr lang="zh-CN" alt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9764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2" grpId="0"/>
      <p:bldP spid="2" grpId="0" animBg="1"/>
      <p:bldP spid="18" grpId="0" animBg="1"/>
      <p:bldP spid="21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6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79512" y="1412776"/>
                <a:ext cx="8588619" cy="4528038"/>
              </a:xfrm>
            </p:spPr>
            <p:txBody>
              <a:bodyPr/>
              <a:lstStyle/>
              <a:p>
                <a:pPr marL="0" indent="531948" eaLnBrk="1" hangingPunct="1">
                  <a:buNone/>
                </a:pPr>
                <a:r>
                  <a:rPr kumimoji="1" lang="en-US" altLang="zh-CN" sz="3200" kern="1200" dirty="0" smtClean="0">
                    <a:solidFill>
                      <a:srgbClr val="009999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[</a:t>
                </a:r>
                <a:r>
                  <a:rPr kumimoji="1" lang="zh-CN" altLang="en-US" sz="3200" kern="1200" dirty="0">
                    <a:solidFill>
                      <a:srgbClr val="009999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逆</a:t>
                </a:r>
                <a:r>
                  <a:rPr kumimoji="1" lang="en-US" altLang="zh-CN" sz="3200" kern="1200" dirty="0">
                    <a:solidFill>
                      <a:srgbClr val="009999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(inverse)</a:t>
                </a:r>
                <a:r>
                  <a:rPr kumimoji="1" lang="zh-CN" altLang="en-US" sz="3200" kern="1200" dirty="0">
                    <a:solidFill>
                      <a:srgbClr val="009999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关系</a:t>
                </a:r>
                <a:r>
                  <a:rPr kumimoji="1" lang="en-US" altLang="zh-CN" sz="3200" kern="1200" dirty="0">
                    <a:solidFill>
                      <a:srgbClr val="009999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] : </a:t>
                </a:r>
              </a:p>
              <a:p>
                <a:pPr marL="0" indent="531948" eaLnBrk="1" hangingPunct="1">
                  <a:lnSpc>
                    <a:spcPct val="120000"/>
                  </a:lnSpc>
                  <a:buNone/>
                </a:pPr>
                <a:r>
                  <a:rPr lang="zh-CN" altLang="en-US" dirty="0" smtClean="0"/>
                  <a:t>设</a:t>
                </a:r>
                <a:r>
                  <a:rPr lang="en-US" altLang="zh-CN" i="1" dirty="0" smtClean="0"/>
                  <a:t>R</a:t>
                </a:r>
                <a:r>
                  <a:rPr lang="zh-CN" altLang="en-US" dirty="0" smtClean="0"/>
                  <a:t>是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到</a:t>
                </a:r>
                <a:r>
                  <a:rPr lang="en-US" altLang="zh-CN" dirty="0" smtClean="0"/>
                  <a:t>Y</a:t>
                </a:r>
                <a:r>
                  <a:rPr lang="zh-CN" altLang="en-US" dirty="0" smtClean="0"/>
                  <a:t>的二元关系，则从</a:t>
                </a:r>
                <a:r>
                  <a:rPr lang="en-US" altLang="zh-CN" dirty="0" smtClean="0"/>
                  <a:t>Y</a:t>
                </a:r>
                <a:r>
                  <a:rPr lang="zh-CN" altLang="en-US" dirty="0" smtClean="0"/>
                  <a:t>到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的二元关系</a:t>
                </a:r>
                <a:r>
                  <a:rPr lang="en-US" altLang="zh-CN" i="1" dirty="0" err="1"/>
                  <a:t>R</a:t>
                </a:r>
                <a:r>
                  <a:rPr lang="en-US" altLang="zh-CN" baseline="30000" dirty="0" err="1"/>
                  <a:t>c</a:t>
                </a:r>
                <a:r>
                  <a:rPr lang="en-US" altLang="zh-CN" dirty="0" smtClean="0"/>
                  <a:t> (</a:t>
                </a:r>
                <a14:m>
                  <m:oMath xmlns:m="http://schemas.openxmlformats.org/officeDocument/2006/math">
                    <m:acc>
                      <m:accPr>
                        <m:chr m:val="̆"/>
                        <m:ctrlPr>
                          <a:rPr lang="zh-CN" altLang="en-US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acc>
                  </m:oMath>
                </a14:m>
                <a:r>
                  <a:rPr lang="en-US" altLang="zh-CN" i="1" dirty="0" smtClean="0"/>
                  <a:t>, R</a:t>
                </a:r>
                <a:r>
                  <a:rPr lang="en-US" altLang="zh-CN" baseline="30000" dirty="0" smtClean="0"/>
                  <a:t>-1</a:t>
                </a:r>
                <a:r>
                  <a:rPr lang="en-US" altLang="zh-CN" dirty="0" smtClean="0"/>
                  <a:t>),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定义为： </a:t>
                </a:r>
              </a:p>
              <a:p>
                <a:pPr marL="0" indent="531948" eaLnBrk="1" hangingPunct="1">
                  <a:lnSpc>
                    <a:spcPct val="115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i="1" dirty="0"/>
                      <m:t>R</m:t>
                    </m:r>
                    <m:r>
                      <m:rPr>
                        <m:nor/>
                      </m:rPr>
                      <a:rPr lang="en-US" altLang="zh-CN" baseline="30000" dirty="0"/>
                      <m:t>c</m:t>
                    </m:r>
                  </m:oMath>
                </a14:m>
                <a:r>
                  <a:rPr lang="en-US" altLang="zh-CN" dirty="0" smtClean="0"/>
                  <a:t>= {&lt;</a:t>
                </a:r>
                <a:r>
                  <a:rPr lang="en-US" altLang="zh-CN" dirty="0" err="1" smtClean="0"/>
                  <a:t>y,x</a:t>
                </a:r>
                <a:r>
                  <a:rPr lang="en-US" altLang="zh-CN" dirty="0" smtClean="0"/>
                  <a:t>&gt;|&lt;</a:t>
                </a:r>
                <a:r>
                  <a:rPr lang="en-US" altLang="zh-CN" dirty="0" err="1" smtClean="0"/>
                  <a:t>x,y</a:t>
                </a:r>
                <a:r>
                  <a:rPr lang="en-US" altLang="zh-CN" dirty="0" smtClean="0"/>
                  <a:t>&gt;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</a:t>
                </a:r>
                <a:r>
                  <a:rPr lang="en-US" altLang="zh-CN" i="1" dirty="0" smtClean="0"/>
                  <a:t>R</a:t>
                </a:r>
                <a:r>
                  <a:rPr lang="en-US" altLang="zh-CN" dirty="0" smtClean="0"/>
                  <a:t>}.</a:t>
                </a:r>
              </a:p>
              <a:p>
                <a:pPr marL="0" indent="531948" eaLnBrk="1" hangingPunct="1">
                  <a:spcBef>
                    <a:spcPts val="1800"/>
                  </a:spcBef>
                  <a:buNone/>
                </a:pPr>
                <a:r>
                  <a:rPr lang="zh-CN" altLang="en-US" dirty="0" smtClean="0"/>
                  <a:t>整数集合上的</a:t>
                </a:r>
                <a:r>
                  <a:rPr lang="zh-CN" altLang="en-US" dirty="0" smtClean="0">
                    <a:latin typeface="Times New Roman" panose="02020603050405020304" pitchFamily="18" charset="0"/>
                  </a:rPr>
                  <a:t>“</a:t>
                </a:r>
                <a:r>
                  <a:rPr lang="en-US" altLang="zh-CN" dirty="0" smtClean="0"/>
                  <a:t>&gt;</a:t>
                </a:r>
                <a:r>
                  <a:rPr lang="en-US" altLang="zh-CN" dirty="0" smtClean="0">
                    <a:latin typeface="Times New Roman" panose="02020603050405020304" pitchFamily="18" charset="0"/>
                  </a:rPr>
                  <a:t>”</a:t>
                </a:r>
                <a:r>
                  <a:rPr lang="zh-CN" altLang="en-US" dirty="0" smtClean="0"/>
                  <a:t>关系的逆关系是</a:t>
                </a:r>
                <a:r>
                  <a:rPr lang="zh-CN" altLang="en-US" dirty="0" smtClean="0">
                    <a:latin typeface="Times New Roman" panose="02020603050405020304" pitchFamily="18" charset="0"/>
                  </a:rPr>
                  <a:t>“</a:t>
                </a:r>
                <a:r>
                  <a:rPr lang="en-US" altLang="zh-CN" dirty="0" smtClean="0"/>
                  <a:t>&lt;</a:t>
                </a:r>
                <a:r>
                  <a:rPr lang="en-US" altLang="zh-CN" dirty="0" smtClean="0">
                    <a:latin typeface="Times New Roman" panose="02020603050405020304" pitchFamily="18" charset="0"/>
                  </a:rPr>
                  <a:t>”</a:t>
                </a:r>
                <a:r>
                  <a:rPr lang="zh-CN" altLang="en-US" smtClean="0"/>
                  <a:t>关系。</a:t>
                </a:r>
                <a:endParaRPr lang="zh-CN" altLang="en-US" dirty="0" smtClean="0"/>
              </a:p>
            </p:txBody>
          </p:sp>
        </mc:Choice>
        <mc:Fallback xmlns="">
          <p:sp>
            <p:nvSpPr>
              <p:cNvPr id="4505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9512" y="1412776"/>
                <a:ext cx="8588619" cy="4528038"/>
              </a:xfrm>
              <a:blipFill>
                <a:blip r:embed="rId2"/>
                <a:stretch>
                  <a:fillRect l="-1065" t="-22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3159847" y="0"/>
            <a:ext cx="35317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第二部分 集合论</a:t>
            </a:r>
            <a:endParaRPr lang="zh-CN" altLang="en-US" sz="3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35496" y="-719"/>
            <a:ext cx="2376264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复合关系</a:t>
            </a:r>
          </a:p>
        </p:txBody>
      </p:sp>
      <p:sp>
        <p:nvSpPr>
          <p:cNvPr id="8" name="圆角矩形 7"/>
          <p:cNvSpPr/>
          <p:nvPr/>
        </p:nvSpPr>
        <p:spPr bwMode="auto">
          <a:xfrm>
            <a:off x="2477276" y="-719"/>
            <a:ext cx="2158977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逆关系</a:t>
            </a:r>
          </a:p>
        </p:txBody>
      </p:sp>
      <p:sp>
        <p:nvSpPr>
          <p:cNvPr id="10" name="圆角矩形 9"/>
          <p:cNvSpPr/>
          <p:nvPr/>
        </p:nvSpPr>
        <p:spPr bwMode="auto">
          <a:xfrm>
            <a:off x="4636253" y="-719"/>
            <a:ext cx="2237387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运算性质</a:t>
            </a:r>
            <a:endParaRPr lang="zh-CN" alt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6939156" y="-719"/>
            <a:ext cx="2200255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矩阵与图</a:t>
            </a:r>
            <a:endParaRPr lang="zh-CN" alt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326982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48611A-A441-4429-9016-42E4CFE7AE90}" type="slidenum">
              <a:rPr kumimoji="0" lang="en-US" altLang="zh-CN" sz="1400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400" i="0" u="none" strike="noStrike" kern="1200" cap="none" spc="0" normalizeH="0" baseline="0" noProof="0" smtClean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59113" y="0"/>
            <a:ext cx="4006850" cy="6461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第二部分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数理逻辑</a:t>
            </a:r>
          </a:p>
        </p:txBody>
      </p:sp>
      <p:sp>
        <p:nvSpPr>
          <p:cNvPr id="10" name="Rectangle 133"/>
          <p:cNvSpPr>
            <a:spLocks noChangeArrowheads="1"/>
          </p:cNvSpPr>
          <p:nvPr/>
        </p:nvSpPr>
        <p:spPr bwMode="auto">
          <a:xfrm>
            <a:off x="539750" y="981075"/>
            <a:ext cx="3888234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6699"/>
              </a:buClr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主要内容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6699"/>
              </a:buClr>
              <a:buSzTx/>
              <a:buFont typeface="Wingdings" pitchFamily="2" charset="2"/>
              <a:buChar char="p"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4 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命题逻辑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  <a:p>
            <a:pPr marL="800100" marR="0" lvl="1" indent="-342900" algn="just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6699"/>
              </a:buClr>
              <a:buSzTx/>
              <a:buFont typeface="Wingdings" pitchFamily="2" charset="2"/>
              <a:buChar char="p"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4-1 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命题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  <a:p>
            <a:pPr marL="800100" marR="0" lvl="1" indent="-342900" algn="just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6699"/>
              </a:buClr>
              <a:buSzTx/>
              <a:buFont typeface="Wingdings" pitchFamily="2" charset="2"/>
              <a:buChar char="p"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4-2 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命题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联结词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  <a:p>
            <a:pPr marL="800100" marR="0" lvl="1" indent="-342900" algn="just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6699"/>
              </a:buClr>
              <a:buSzTx/>
              <a:buFont typeface="Wingdings" pitchFamily="2" charset="2"/>
              <a:buChar char="p"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4-3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真值表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与等价公式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  <a:p>
            <a:pPr marL="800100" marR="0" lvl="1" indent="-342900" algn="just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6699"/>
              </a:buClr>
              <a:buSzTx/>
              <a:buFont typeface="Wingdings" pitchFamily="2" charset="2"/>
              <a:buChar char="p"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4-4 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范式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与指派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  <a:p>
            <a:pPr marL="800100" marR="0" lvl="1" indent="-342900" algn="just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6699"/>
              </a:buClr>
              <a:buSzTx/>
              <a:buFont typeface="Wingdings" pitchFamily="2" charset="2"/>
              <a:buChar char="p"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4-5 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推理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理论</a:t>
            </a:r>
          </a:p>
        </p:txBody>
      </p:sp>
      <p:sp>
        <p:nvSpPr>
          <p:cNvPr id="16" name="Rectangle 133"/>
          <p:cNvSpPr>
            <a:spLocks noChangeArrowheads="1"/>
          </p:cNvSpPr>
          <p:nvPr/>
        </p:nvSpPr>
        <p:spPr bwMode="auto">
          <a:xfrm>
            <a:off x="4284663" y="908050"/>
            <a:ext cx="403225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6699"/>
              </a:buClr>
              <a:buSzTx/>
              <a:buFont typeface="Wingdings" pitchFamily="2" charset="2"/>
              <a:buChar char="p"/>
              <a:tabLst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6699"/>
              </a:buClr>
              <a:buSzTx/>
              <a:buFont typeface="Wingdings" pitchFamily="2" charset="2"/>
              <a:buChar char="p"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5 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谓词逻辑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  <a:p>
            <a:pPr marL="800100" marR="0" lvl="1" indent="-342900" algn="just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6699"/>
              </a:buClr>
              <a:buSzTx/>
              <a:buFont typeface="Wingdings" pitchFamily="2" charset="2"/>
              <a:buChar char="p"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5-1 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谓词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的概念与表示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  <a:p>
            <a:pPr marL="800100" marR="0" lvl="1" indent="-342900" algn="just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6699"/>
              </a:buClr>
              <a:buSzTx/>
              <a:buFont typeface="Wingdings" pitchFamily="2" charset="2"/>
              <a:buChar char="p"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5-2 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量词与变元</a:t>
            </a:r>
            <a:endParaRPr kumimoji="0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  <a:p>
            <a:pPr marL="800100" marR="0" lvl="1" indent="-342900" algn="just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6699"/>
              </a:buClr>
              <a:buSzTx/>
              <a:buFont typeface="Wingdings" pitchFamily="2" charset="2"/>
              <a:buChar char="p"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5-3 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谓词公式与翻译</a:t>
            </a:r>
            <a:endParaRPr kumimoji="0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  <a:p>
            <a:pPr marL="800100" marR="0" lvl="1" indent="-342900" algn="just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6699"/>
              </a:buClr>
              <a:buSzTx/>
              <a:buFont typeface="Wingdings" pitchFamily="2" charset="2"/>
              <a:buChar char="p"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5-4 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推理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理论</a:t>
            </a:r>
          </a:p>
        </p:txBody>
      </p:sp>
    </p:spTree>
    <p:extLst>
      <p:ext uri="{BB962C8B-B14F-4D97-AF65-F5344CB8AC3E}">
        <p14:creationId xmlns:p14="http://schemas.microsoft.com/office/powerpoint/2010/main" val="3815891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2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" dur="2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59847" y="0"/>
            <a:ext cx="35317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第二部分 集合论</a:t>
            </a:r>
            <a:endParaRPr lang="zh-CN" altLang="en-US" sz="3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63688" y="5475812"/>
            <a:ext cx="6768752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b="1" dirty="0" smtClean="0">
                <a:latin typeface="Times New Roman" panose="02020603050405020304" pitchFamily="18" charset="0"/>
              </a:rPr>
              <a:t>         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-16000" dirty="0" smtClean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S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=</a:t>
            </a:r>
          </a:p>
          <a:p>
            <a:pPr eaLnBrk="1" hangingPunct="1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b="1" dirty="0" smtClean="0">
                <a:latin typeface="Times New Roman" panose="02020603050405020304" pitchFamily="18" charset="0"/>
              </a:rPr>
              <a:t>         </a:t>
            </a:r>
            <a:r>
              <a:rPr lang="en-US" altLang="zh-CN" b="1" i="1" dirty="0">
                <a:latin typeface="Times New Roman" panose="02020603050405020304" pitchFamily="18" charset="0"/>
              </a:rPr>
              <a:t>S</a:t>
            </a:r>
            <a:r>
              <a:rPr lang="en-US" altLang="zh-CN" sz="3600" b="1" baseline="-16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</a:rPr>
              <a:t> =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330529" y="5440638"/>
            <a:ext cx="2416851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</a:rPr>
              <a:t>{&lt;1,3&gt;, &lt;2,2&gt;, &lt;2,3&gt;}</a:t>
            </a:r>
            <a:endParaRPr lang="zh-CN" altLang="en-US" dirty="0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3313786" y="5894520"/>
            <a:ext cx="3148044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</a:rPr>
              <a:t>{&lt;1,2&gt;, &lt;1,4&gt;, &lt;3,2&gt;, &lt;3,3&gt;}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59632" y="836712"/>
            <a:ext cx="5735910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栗子：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  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R </a:t>
            </a:r>
            <a:r>
              <a:rPr lang="en-US" altLang="zh-CN" sz="2400" b="1" dirty="0">
                <a:latin typeface="Times New Roman" panose="02020603050405020304" pitchFamily="18" charset="0"/>
              </a:rPr>
              <a:t>= {&lt;1,2&gt;, &lt;2,3&gt;, &lt;1,4&gt;, &lt;2,2&gt;}</a:t>
            </a:r>
          </a:p>
          <a:p>
            <a:pPr eaLnBrk="1" hangingPunct="1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S </a:t>
            </a:r>
            <a:r>
              <a:rPr lang="en-US" altLang="zh-CN" sz="2400" b="1" dirty="0">
                <a:latin typeface="Times New Roman" panose="02020603050405020304" pitchFamily="18" charset="0"/>
              </a:rPr>
              <a:t>= {&lt;1,1&gt;, &lt;1,3&gt;, &lt;2,3&gt;, &lt;3,2&gt;, &lt;3,3&gt;} 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771800" y="1735717"/>
            <a:ext cx="39036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</a:rPr>
              <a:t>{&lt;2,1&gt;, &lt;3,2&gt;, &lt;4,1&gt;, &lt;2,2</a:t>
            </a:r>
            <a:r>
              <a:rPr lang="en-US" altLang="zh-CN" b="1" dirty="0" smtClean="0">
                <a:latin typeface="Times New Roman" panose="02020603050405020304" pitchFamily="18" charset="0"/>
              </a:rPr>
              <a:t>&gt;} </a:t>
            </a:r>
            <a:endParaRPr lang="zh-CN" alt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403648" y="1735717"/>
            <a:ext cx="8229600" cy="137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b="1" i="1" dirty="0" smtClean="0"/>
              <a:t>      </a:t>
            </a:r>
            <a:r>
              <a:rPr lang="en-US" altLang="zh-CN" b="1" i="1" dirty="0" err="1" smtClean="0"/>
              <a:t>R</a:t>
            </a:r>
            <a:r>
              <a:rPr lang="en-US" altLang="zh-CN" b="1" baseline="30000" dirty="0" err="1" smtClean="0"/>
              <a:t>c</a:t>
            </a:r>
            <a:r>
              <a:rPr lang="en-US" altLang="zh-CN" baseline="30000" dirty="0" smtClean="0"/>
              <a:t>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= 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pic>
        <p:nvPicPr>
          <p:cNvPr id="13" name="Picture 4" descr="图片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92"/>
          <a:stretch>
            <a:fillRect/>
          </a:stretch>
        </p:blipFill>
        <p:spPr bwMode="auto">
          <a:xfrm>
            <a:off x="611560" y="2924944"/>
            <a:ext cx="3027362" cy="268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 descr="图片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50"/>
          <a:stretch>
            <a:fillRect/>
          </a:stretch>
        </p:blipFill>
        <p:spPr bwMode="auto">
          <a:xfrm>
            <a:off x="4695378" y="2852936"/>
            <a:ext cx="3162300" cy="268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>
            <a:off x="1881887" y="2287783"/>
            <a:ext cx="5753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dirty="0"/>
              <a:t>利用图示（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不是关系图</a:t>
            </a:r>
            <a:r>
              <a:rPr lang="zh-CN" altLang="en-US" sz="2400" b="1" dirty="0"/>
              <a:t>）方法</a:t>
            </a:r>
            <a:r>
              <a:rPr lang="zh-CN" altLang="en-US" sz="2400" b="1" dirty="0" smtClean="0"/>
              <a:t>求复合关系</a:t>
            </a:r>
            <a:endParaRPr lang="zh-CN" altLang="en-US" sz="2400" b="1" dirty="0"/>
          </a:p>
        </p:txBody>
      </p:sp>
      <p:sp>
        <p:nvSpPr>
          <p:cNvPr id="16" name="圆角矩形 15"/>
          <p:cNvSpPr/>
          <p:nvPr/>
        </p:nvSpPr>
        <p:spPr bwMode="auto">
          <a:xfrm>
            <a:off x="35496" y="-719"/>
            <a:ext cx="2376264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复合关系</a:t>
            </a:r>
          </a:p>
        </p:txBody>
      </p:sp>
      <p:sp>
        <p:nvSpPr>
          <p:cNvPr id="17" name="圆角矩形 16"/>
          <p:cNvSpPr/>
          <p:nvPr/>
        </p:nvSpPr>
        <p:spPr bwMode="auto">
          <a:xfrm>
            <a:off x="2477276" y="-719"/>
            <a:ext cx="2158977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逆关系</a:t>
            </a:r>
          </a:p>
        </p:txBody>
      </p:sp>
      <p:sp>
        <p:nvSpPr>
          <p:cNvPr id="19" name="圆角矩形 18"/>
          <p:cNvSpPr/>
          <p:nvPr/>
        </p:nvSpPr>
        <p:spPr bwMode="auto">
          <a:xfrm>
            <a:off x="4636253" y="-719"/>
            <a:ext cx="2237387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运算性质</a:t>
            </a:r>
            <a:endParaRPr lang="zh-CN" alt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6939156" y="-719"/>
            <a:ext cx="2200255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矩阵与图</a:t>
            </a:r>
            <a:endParaRPr lang="zh-CN" alt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92670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6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>
          <a:xfrm>
            <a:off x="317989" y="926334"/>
            <a:ext cx="8458200" cy="684335"/>
          </a:xfrm>
        </p:spPr>
        <p:txBody>
          <a:bodyPr/>
          <a:lstStyle/>
          <a:p>
            <a:pPr algn="l" eaLnBrk="1" hangingPunct="1"/>
            <a:r>
              <a:rPr lang="zh-CN" altLang="en-US" dirty="0" smtClean="0">
                <a:solidFill>
                  <a:srgbClr val="C00000"/>
                </a:solidFill>
              </a:rPr>
              <a:t>关系</a:t>
            </a:r>
            <a:r>
              <a:rPr lang="zh-CN" altLang="en-US" dirty="0">
                <a:solidFill>
                  <a:srgbClr val="C00000"/>
                </a:solidFill>
              </a:rPr>
              <a:t>矩阵的性质：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46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32289" y="1772816"/>
                <a:ext cx="8229600" cy="4824535"/>
              </a:xfrm>
            </p:spPr>
            <p:txBody>
              <a:bodyPr/>
              <a:lstStyle/>
              <a:p>
                <a:pPr algn="just" eaLnBrk="1" hangingPunct="1">
                  <a:lnSpc>
                    <a:spcPct val="120000"/>
                  </a:lnSpc>
                  <a:buFont typeface="Wingdings" panose="05000000000000000000" pitchFamily="2" charset="2"/>
                  <a:buNone/>
                </a:pPr>
                <a:r>
                  <a:rPr lang="en-US" altLang="zh-CN" dirty="0" smtClean="0"/>
                  <a:t>(2) </a:t>
                </a:r>
                <a:r>
                  <a:rPr lang="zh-CN" altLang="en-US" dirty="0" smtClean="0"/>
                  <a:t>复合关系的关系矩阵</a:t>
                </a:r>
                <a:r>
                  <a:rPr lang="en-US" altLang="zh-CN" dirty="0" smtClean="0"/>
                  <a:t> M</a:t>
                </a:r>
                <a:r>
                  <a:rPr lang="en-US" altLang="zh-CN" baseline="-25000" dirty="0" smtClean="0"/>
                  <a:t>R1 </a:t>
                </a:r>
                <a:r>
                  <a:rPr lang="en-US" altLang="zh-CN" baseline="-40000" dirty="0" smtClean="0">
                    <a:cs typeface="Times New Roman" panose="02020603050405020304" pitchFamily="18" charset="0"/>
                  </a:rPr>
                  <a:t>°</a:t>
                </a:r>
                <a:r>
                  <a:rPr lang="en-US" altLang="zh-CN" baseline="-25000" dirty="0" smtClean="0"/>
                  <a:t> R2</a:t>
                </a:r>
                <a:r>
                  <a:rPr lang="en-US" altLang="zh-CN" dirty="0" smtClean="0"/>
                  <a:t> = M</a:t>
                </a:r>
                <a:r>
                  <a:rPr lang="en-US" altLang="zh-CN" baseline="-25000" dirty="0" smtClean="0"/>
                  <a:t>R1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</a:t>
                </a:r>
                <a:r>
                  <a:rPr lang="en-US" altLang="zh-CN" dirty="0" smtClean="0"/>
                  <a:t>M</a:t>
                </a:r>
                <a:r>
                  <a:rPr lang="en-US" altLang="zh-CN" baseline="-25000" dirty="0" smtClean="0"/>
                  <a:t>R2</a:t>
                </a:r>
                <a:r>
                  <a:rPr lang="en-US" altLang="zh-CN" dirty="0" smtClean="0"/>
                  <a:t>   (</a:t>
                </a:r>
                <a:r>
                  <a:rPr lang="zh-CN" altLang="en-US" dirty="0" smtClean="0"/>
                  <a:t>布尔乘法</a:t>
                </a:r>
                <a:r>
                  <a:rPr lang="en-US" altLang="zh-CN" dirty="0" smtClean="0"/>
                  <a:t>)</a:t>
                </a:r>
              </a:p>
              <a:p>
                <a:pPr algn="just" eaLnBrk="1" hangingPunct="1">
                  <a:lnSpc>
                    <a:spcPct val="120000"/>
                  </a:lnSpc>
                  <a:buNone/>
                </a:pPr>
                <a:r>
                  <a:rPr lang="en-US" altLang="zh-CN" dirty="0" smtClean="0"/>
                  <a:t>     </a:t>
                </a:r>
                <a:r>
                  <a:rPr lang="zh-CN" altLang="en-US" dirty="0" smtClean="0"/>
                  <a:t>算法：</a:t>
                </a:r>
                <a:r>
                  <a:rPr lang="en-US" altLang="zh-CN" dirty="0" smtClean="0"/>
                  <a:t>M</a:t>
                </a:r>
                <a:r>
                  <a:rPr lang="en-US" altLang="zh-CN" baseline="-25000" dirty="0" smtClean="0"/>
                  <a:t>R1</a:t>
                </a:r>
                <a:r>
                  <a:rPr lang="en-US" altLang="zh-CN" dirty="0" smtClean="0"/>
                  <a:t>=(</a:t>
                </a:r>
                <a:r>
                  <a:rPr lang="en-US" altLang="zh-CN" dirty="0" err="1" smtClean="0"/>
                  <a:t>a</a:t>
                </a:r>
                <a:r>
                  <a:rPr lang="en-US" altLang="zh-CN" baseline="-25000" dirty="0" err="1" smtClean="0"/>
                  <a:t>ij</a:t>
                </a:r>
                <a:r>
                  <a:rPr lang="en-US" altLang="zh-CN" dirty="0" smtClean="0"/>
                  <a:t>)</a:t>
                </a:r>
                <a:r>
                  <a:rPr lang="en-US" altLang="zh-CN" baseline="-25000" dirty="0" err="1" smtClean="0">
                    <a:solidFill>
                      <a:srgbClr val="C00000"/>
                    </a:solidFill>
                  </a:rPr>
                  <a:t>m</a:t>
                </a:r>
                <a:r>
                  <a:rPr lang="en-US" altLang="zh-CN" baseline="-25000" dirty="0" err="1" smtClean="0">
                    <a:solidFill>
                      <a:srgbClr val="C00000"/>
                    </a:solidFill>
                    <a:sym typeface="Symbol" panose="05050102010706020507" pitchFamily="18" charset="2"/>
                  </a:rPr>
                  <a:t>n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, </a:t>
                </a:r>
                <a:r>
                  <a:rPr lang="en-US" altLang="zh-CN" dirty="0" smtClean="0"/>
                  <a:t>M</a:t>
                </a:r>
                <a:r>
                  <a:rPr lang="en-US" altLang="zh-CN" baseline="-25000" dirty="0" smtClean="0"/>
                  <a:t>R2</a:t>
                </a:r>
                <a:r>
                  <a:rPr lang="en-US" altLang="zh-CN" dirty="0" smtClean="0"/>
                  <a:t>= (</a:t>
                </a:r>
                <a:r>
                  <a:rPr lang="en-US" altLang="zh-CN" dirty="0" err="1" smtClean="0"/>
                  <a:t>b</a:t>
                </a:r>
                <a:r>
                  <a:rPr lang="en-US" altLang="zh-CN" baseline="-25000" dirty="0" err="1" smtClean="0"/>
                  <a:t>ij</a:t>
                </a:r>
                <a:r>
                  <a:rPr lang="en-US" altLang="zh-CN" dirty="0" smtClean="0"/>
                  <a:t>)</a:t>
                </a:r>
                <a:r>
                  <a:rPr lang="en-US" altLang="zh-CN" baseline="-25000" dirty="0" err="1" smtClean="0">
                    <a:solidFill>
                      <a:srgbClr val="C00000"/>
                    </a:solidFill>
                  </a:rPr>
                  <a:t>n</a:t>
                </a:r>
                <a:r>
                  <a:rPr lang="en-US" altLang="zh-CN" baseline="-25000" dirty="0" err="1" smtClean="0">
                    <a:solidFill>
                      <a:srgbClr val="C00000"/>
                    </a:solidFill>
                    <a:sym typeface="Symbol" panose="05050102010706020507" pitchFamily="18" charset="2"/>
                  </a:rPr>
                  <a:t>p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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M</a:t>
                </a:r>
                <a:r>
                  <a:rPr lang="en-US" altLang="zh-CN" baseline="-25000" dirty="0"/>
                  <a:t>R1 </a:t>
                </a:r>
                <a:r>
                  <a:rPr lang="en-US" altLang="zh-CN" baseline="-40000" dirty="0">
                    <a:cs typeface="Times New Roman" panose="02020603050405020304" pitchFamily="18" charset="0"/>
                  </a:rPr>
                  <a:t>°</a:t>
                </a:r>
                <a:r>
                  <a:rPr lang="en-US" altLang="zh-CN" baseline="-25000" dirty="0"/>
                  <a:t> R2</a:t>
                </a:r>
                <a:r>
                  <a:rPr lang="en-US" altLang="zh-CN" dirty="0"/>
                  <a:t> = </a:t>
                </a:r>
                <a:r>
                  <a:rPr lang="en-US" altLang="zh-CN" dirty="0" smtClean="0"/>
                  <a:t>(</a:t>
                </a:r>
                <a:r>
                  <a:rPr lang="en-US" altLang="zh-CN" dirty="0" err="1" smtClean="0"/>
                  <a:t>c</a:t>
                </a:r>
                <a:r>
                  <a:rPr lang="en-US" altLang="zh-CN" baseline="-25000" dirty="0" err="1" smtClean="0"/>
                  <a:t>ij</a:t>
                </a:r>
                <a:r>
                  <a:rPr lang="en-US" altLang="zh-CN" dirty="0" smtClean="0"/>
                  <a:t>)</a:t>
                </a:r>
                <a:r>
                  <a:rPr lang="en-US" altLang="zh-CN" baseline="-25000" dirty="0" err="1">
                    <a:solidFill>
                      <a:srgbClr val="C00000"/>
                    </a:solidFill>
                  </a:rPr>
                  <a:t>m</a:t>
                </a:r>
                <a:r>
                  <a:rPr lang="en-US" altLang="zh-CN" baseline="-25000" dirty="0" err="1" smtClean="0">
                    <a:solidFill>
                      <a:srgbClr val="C00000"/>
                    </a:solidFill>
                    <a:sym typeface="Symbol" panose="05050102010706020507" pitchFamily="18" charset="2"/>
                  </a:rPr>
                  <a:t>p</a:t>
                </a:r>
                <a:endParaRPr lang="en-US" altLang="zh-CN" baseline="-25000" dirty="0" smtClean="0">
                  <a:solidFill>
                    <a:srgbClr val="C00000"/>
                  </a:solidFill>
                  <a:sym typeface="Symbol" panose="05050102010706020507" pitchFamily="18" charset="2"/>
                </a:endParaRPr>
              </a:p>
              <a:p>
                <a:pPr algn="ctr" eaLnBrk="1" hangingPunct="1">
                  <a:lnSpc>
                    <a:spcPct val="120000"/>
                  </a:lnSpc>
                  <a:buNone/>
                </a:pPr>
                <a:r>
                  <a:rPr lang="en-US" altLang="zh-CN" dirty="0" err="1"/>
                  <a:t>c</a:t>
                </a:r>
                <a:r>
                  <a:rPr lang="en-US" altLang="zh-CN" baseline="-25000" dirty="0" err="1"/>
                  <a:t>ij</a:t>
                </a:r>
                <a:r>
                  <a:rPr lang="en-US" altLang="zh-CN" dirty="0" smtClean="0"/>
                  <a:t>=(a</a:t>
                </a:r>
                <a:r>
                  <a:rPr lang="en-US" altLang="zh-CN" baseline="-25000" dirty="0" smtClean="0"/>
                  <a:t>i1  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  b</a:t>
                </a:r>
                <a:r>
                  <a:rPr lang="en-US" altLang="zh-CN" baseline="-25000" dirty="0" smtClean="0">
                    <a:sym typeface="Symbol" panose="05050102010706020507" pitchFamily="18" charset="2"/>
                  </a:rPr>
                  <a:t>1j</a:t>
                </a:r>
                <a:r>
                  <a:rPr lang="en-US" altLang="zh-CN" dirty="0" smtClean="0"/>
                  <a:t>)  +  (a</a:t>
                </a:r>
                <a:r>
                  <a:rPr lang="en-US" altLang="zh-CN" baseline="-25000" dirty="0" smtClean="0"/>
                  <a:t>i2  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  b</a:t>
                </a:r>
                <a:r>
                  <a:rPr lang="en-US" altLang="zh-CN" baseline="-25000" dirty="0" smtClean="0">
                    <a:sym typeface="Symbol" panose="05050102010706020507" pitchFamily="18" charset="2"/>
                  </a:rPr>
                  <a:t>2j</a:t>
                </a:r>
                <a:r>
                  <a:rPr lang="en-US" altLang="zh-CN" dirty="0" smtClean="0"/>
                  <a:t>)  +  ……  +  (</a:t>
                </a:r>
                <a:r>
                  <a:rPr lang="en-US" altLang="zh-CN" dirty="0" err="1" smtClean="0"/>
                  <a:t>a</a:t>
                </a:r>
                <a:r>
                  <a:rPr lang="en-US" altLang="zh-CN" baseline="-25000" dirty="0" err="1" smtClean="0"/>
                  <a:t>in</a:t>
                </a:r>
                <a:r>
                  <a:rPr lang="en-US" altLang="zh-CN" baseline="-25000" dirty="0" smtClean="0"/>
                  <a:t>  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  </a:t>
                </a:r>
                <a:r>
                  <a:rPr lang="en-US" altLang="zh-CN" dirty="0" err="1" smtClean="0">
                    <a:sym typeface="Symbol" panose="05050102010706020507" pitchFamily="18" charset="2"/>
                  </a:rPr>
                  <a:t>b</a:t>
                </a:r>
                <a:r>
                  <a:rPr lang="en-US" altLang="zh-CN" baseline="-25000" dirty="0" err="1" smtClean="0">
                    <a:sym typeface="Symbol" panose="05050102010706020507" pitchFamily="18" charset="2"/>
                  </a:rPr>
                  <a:t>nj</a:t>
                </a:r>
                <a:r>
                  <a:rPr lang="en-US" altLang="zh-CN" dirty="0" smtClean="0"/>
                  <a:t>)</a:t>
                </a:r>
              </a:p>
              <a:p>
                <a:pPr algn="just" eaLnBrk="1" hangingPunct="1">
                  <a:lnSpc>
                    <a:spcPct val="120000"/>
                  </a:lnSpc>
                  <a:buNone/>
                </a:pPr>
                <a:r>
                  <a:rPr lang="en-US" altLang="zh-CN" smtClean="0"/>
                  <a:t>        (</a:t>
                </a:r>
                <a:r>
                  <a:rPr lang="zh-CN" altLang="en-US" smtClean="0">
                    <a:sym typeface="Symbol" panose="05050102010706020507" pitchFamily="18" charset="2"/>
                  </a:rPr>
                  <a:t>是逻辑加运算，是逻辑乘运算</a:t>
                </a:r>
                <a:r>
                  <a:rPr lang="en-US" altLang="zh-CN" smtClean="0"/>
                  <a:t>)</a:t>
                </a:r>
                <a:endParaRPr lang="en-US" altLang="zh-CN" dirty="0"/>
              </a:p>
              <a:p>
                <a:pPr algn="just" eaLnBrk="1" hangingPunct="1">
                  <a:lnSpc>
                    <a:spcPct val="120000"/>
                  </a:lnSpc>
                  <a:buNone/>
                </a:pPr>
                <a:endParaRPr lang="en-US" altLang="zh-CN" dirty="0" smtClean="0"/>
              </a:p>
              <a:p>
                <a:pPr algn="just" eaLnBrk="1" hangingPunct="1">
                  <a:lnSpc>
                    <a:spcPct val="120000"/>
                  </a:lnSpc>
                  <a:buNone/>
                </a:pPr>
                <a:endParaRPr lang="en-US" altLang="zh-CN" dirty="0" smtClean="0"/>
              </a:p>
              <a:p>
                <a:pPr algn="just" eaLnBrk="1" hangingPunct="1">
                  <a:lnSpc>
                    <a:spcPct val="120000"/>
                  </a:lnSpc>
                  <a:buNone/>
                </a:pPr>
                <a:endParaRPr lang="en-US" altLang="zh-CN" dirty="0"/>
              </a:p>
              <a:p>
                <a:pPr algn="just" eaLnBrk="1" hangingPunct="1">
                  <a:lnSpc>
                    <a:spcPct val="120000"/>
                  </a:lnSpc>
                  <a:buNone/>
                </a:pPr>
                <a:r>
                  <a:rPr lang="en-US" altLang="zh-CN" dirty="0" smtClean="0"/>
                  <a:t>             </a:t>
                </a:r>
                <a:r>
                  <a:rPr lang="en-US" altLang="zh-CN" dirty="0" err="1" smtClean="0"/>
                  <a:t>c</a:t>
                </a:r>
                <a:r>
                  <a:rPr lang="en-US" altLang="zh-CN" baseline="-25000" dirty="0" err="1" smtClean="0"/>
                  <a:t>ij</a:t>
                </a:r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1" i="1" smtClean="0">
                                <a:latin typeface="Cambria Math" charset="0"/>
                              </a:rPr>
                            </m:ctrlPr>
                          </m:eqArr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，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至少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存在</m:t>
                            </m:r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一个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使得</m:t>
                            </m:r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𝒊𝒌</m:t>
                                </m:r>
                              </m:sub>
                            </m:s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𝒌𝒋</m:t>
                                </m:r>
                              </m:sub>
                            </m:s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，</m:t>
                            </m:r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对于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任意</m:t>
                            </m:r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的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都</m:t>
                            </m:r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不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满足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𝒊𝒌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𝒌𝒋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 smtClean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4546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32289" y="1772816"/>
                <a:ext cx="8229600" cy="4824535"/>
              </a:xfrm>
              <a:blipFill>
                <a:blip r:embed="rId2"/>
                <a:stretch>
                  <a:fillRect l="-1185" t="-759" b="-1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 bwMode="auto">
          <a:xfrm>
            <a:off x="5004048" y="2132856"/>
            <a:ext cx="3024336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>
              <a:latin typeface="Arial" charset="0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35496" y="-719"/>
            <a:ext cx="2376264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复合关系</a:t>
            </a:r>
          </a:p>
        </p:txBody>
      </p:sp>
      <p:sp>
        <p:nvSpPr>
          <p:cNvPr id="11" name="圆角矩形 10"/>
          <p:cNvSpPr/>
          <p:nvPr/>
        </p:nvSpPr>
        <p:spPr bwMode="auto">
          <a:xfrm>
            <a:off x="2477276" y="-719"/>
            <a:ext cx="2158977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逆关系</a:t>
            </a:r>
            <a:endParaRPr lang="zh-CN" alt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4636253" y="-719"/>
            <a:ext cx="2237387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运算性质</a:t>
            </a:r>
            <a:endParaRPr lang="zh-CN" alt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6939156" y="-719"/>
            <a:ext cx="2200255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矩阵与图</a:t>
            </a:r>
          </a:p>
        </p:txBody>
      </p:sp>
      <p:sp>
        <p:nvSpPr>
          <p:cNvPr id="14" name="矩形 13"/>
          <p:cNvSpPr/>
          <p:nvPr/>
        </p:nvSpPr>
        <p:spPr>
          <a:xfrm>
            <a:off x="2178109" y="2780928"/>
            <a:ext cx="360040" cy="46166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endParaRPr lang="zh-CN" altLang="en-US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80988" y="2807225"/>
            <a:ext cx="360040" cy="46166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endParaRPr lang="zh-CN" altLang="en-US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005324" y="2807225"/>
            <a:ext cx="360040" cy="46166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endParaRPr lang="zh-CN" altLang="en-US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37948" y="2868780"/>
            <a:ext cx="360040" cy="40011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</a:t>
            </a:r>
            <a:endParaRPr lang="zh-CN" altLang="en-US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968251" y="2815068"/>
            <a:ext cx="360040" cy="40011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</a:t>
            </a:r>
            <a:endParaRPr lang="zh-CN" altLang="en-US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72274" y="2807076"/>
            <a:ext cx="360040" cy="40011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</a:t>
            </a:r>
            <a:endParaRPr lang="zh-CN" altLang="en-US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5379682" y="3943259"/>
          <a:ext cx="2273067" cy="155448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757689">
                  <a:extLst>
                    <a:ext uri="{9D8B030D-6E8A-4147-A177-3AD203B41FA5}">
                      <a16:colId xmlns:a16="http://schemas.microsoft.com/office/drawing/2014/main" xmlns="" val="2942224892"/>
                    </a:ext>
                  </a:extLst>
                </a:gridCol>
                <a:gridCol w="757689">
                  <a:extLst>
                    <a:ext uri="{9D8B030D-6E8A-4147-A177-3AD203B41FA5}">
                      <a16:colId xmlns:a16="http://schemas.microsoft.com/office/drawing/2014/main" xmlns="" val="3570072062"/>
                    </a:ext>
                  </a:extLst>
                </a:gridCol>
                <a:gridCol w="757689">
                  <a:extLst>
                    <a:ext uri="{9D8B030D-6E8A-4147-A177-3AD203B41FA5}">
                      <a16:colId xmlns:a16="http://schemas.microsoft.com/office/drawing/2014/main" xmlns="" val="2675047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ym typeface="Symbol" panose="05050102010706020507" pitchFamily="18" charset="2"/>
                        </a:rPr>
                        <a:t>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0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689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0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0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0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67074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0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76486180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/>
          </p:nvPr>
        </p:nvGraphicFramePr>
        <p:xfrm>
          <a:off x="1769150" y="3917041"/>
          <a:ext cx="2273067" cy="155448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757689">
                  <a:extLst>
                    <a:ext uri="{9D8B030D-6E8A-4147-A177-3AD203B41FA5}">
                      <a16:colId xmlns:a16="http://schemas.microsoft.com/office/drawing/2014/main" xmlns="" val="2942224892"/>
                    </a:ext>
                  </a:extLst>
                </a:gridCol>
                <a:gridCol w="757689">
                  <a:extLst>
                    <a:ext uri="{9D8B030D-6E8A-4147-A177-3AD203B41FA5}">
                      <a16:colId xmlns:a16="http://schemas.microsoft.com/office/drawing/2014/main" xmlns="" val="3570072062"/>
                    </a:ext>
                  </a:extLst>
                </a:gridCol>
                <a:gridCol w="757689">
                  <a:extLst>
                    <a:ext uri="{9D8B030D-6E8A-4147-A177-3AD203B41FA5}">
                      <a16:colId xmlns:a16="http://schemas.microsoft.com/office/drawing/2014/main" xmlns="" val="2675047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ym typeface="Symbol" panose="05050102010706020507" pitchFamily="18" charset="2"/>
                        </a:rPr>
                        <a:t>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0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1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2689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0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0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1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67074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1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1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1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76486180"/>
                  </a:ext>
                </a:extLst>
              </a:tr>
            </a:tbl>
          </a:graphicData>
        </a:graphic>
      </p:graphicFrame>
      <p:sp>
        <p:nvSpPr>
          <p:cNvPr id="22" name="矩形 21"/>
          <p:cNvSpPr/>
          <p:nvPr/>
        </p:nvSpPr>
        <p:spPr>
          <a:xfrm>
            <a:off x="5571004" y="5703639"/>
            <a:ext cx="1368152" cy="46166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srgbClr val="C00000"/>
                </a:solidFill>
              </a:rPr>
              <a:t>a</a:t>
            </a:r>
            <a:r>
              <a:rPr lang="en-US" altLang="zh-CN" sz="2400" baseline="-25000" dirty="0" err="1" smtClean="0">
                <a:solidFill>
                  <a:srgbClr val="C00000"/>
                </a:solidFill>
              </a:rPr>
              <a:t>ik</a:t>
            </a:r>
            <a:r>
              <a:rPr lang="en-US" altLang="zh-CN" sz="2400" baseline="-25000" dirty="0" smtClean="0">
                <a:solidFill>
                  <a:srgbClr val="C00000"/>
                </a:solidFill>
              </a:rPr>
              <a:t>  </a:t>
            </a:r>
            <a:r>
              <a:rPr lang="en-US" altLang="zh-CN" sz="2400" dirty="0" smtClean="0">
                <a:solidFill>
                  <a:srgbClr val="C00000"/>
                </a:solidFill>
                <a:sym typeface="Symbol" panose="05050102010706020507" pitchFamily="18" charset="2"/>
              </a:rPr>
              <a:t>  </a:t>
            </a:r>
            <a:r>
              <a:rPr lang="en-US" altLang="zh-CN" sz="2400" dirty="0" err="1" smtClean="0">
                <a:solidFill>
                  <a:srgbClr val="C00000"/>
                </a:solidFill>
                <a:sym typeface="Symbol" panose="05050102010706020507" pitchFamily="18" charset="2"/>
              </a:rPr>
              <a:t>b</a:t>
            </a:r>
            <a:r>
              <a:rPr lang="en-US" altLang="zh-CN" sz="2400" baseline="-25000" dirty="0" err="1" smtClean="0">
                <a:solidFill>
                  <a:srgbClr val="C00000"/>
                </a:solidFill>
                <a:sym typeface="Symbol" panose="05050102010706020507" pitchFamily="18" charset="2"/>
              </a:rPr>
              <a:t>kj</a:t>
            </a:r>
            <a:endParaRPr lang="zh-CN" alt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580112" y="6207695"/>
            <a:ext cx="1368152" cy="46166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srgbClr val="C00000"/>
                </a:solidFill>
              </a:rPr>
              <a:t>a</a:t>
            </a:r>
            <a:r>
              <a:rPr lang="en-US" altLang="zh-CN" sz="2400" baseline="-25000" dirty="0" err="1" smtClean="0">
                <a:solidFill>
                  <a:srgbClr val="C00000"/>
                </a:solidFill>
              </a:rPr>
              <a:t>ik</a:t>
            </a:r>
            <a:r>
              <a:rPr lang="en-US" altLang="zh-CN" sz="2400" baseline="-25000" dirty="0" smtClean="0">
                <a:solidFill>
                  <a:srgbClr val="C00000"/>
                </a:solidFill>
              </a:rPr>
              <a:t>  </a:t>
            </a:r>
            <a:r>
              <a:rPr lang="en-US" altLang="zh-CN" sz="2400" dirty="0" smtClean="0">
                <a:solidFill>
                  <a:srgbClr val="C00000"/>
                </a:solidFill>
                <a:sym typeface="Symbol" panose="05050102010706020507" pitchFamily="18" charset="2"/>
              </a:rPr>
              <a:t>  </a:t>
            </a:r>
            <a:r>
              <a:rPr lang="en-US" altLang="zh-CN" sz="2400" dirty="0" err="1" smtClean="0">
                <a:solidFill>
                  <a:srgbClr val="C00000"/>
                </a:solidFill>
                <a:sym typeface="Symbol" panose="05050102010706020507" pitchFamily="18" charset="2"/>
              </a:rPr>
              <a:t>b</a:t>
            </a:r>
            <a:r>
              <a:rPr lang="en-US" altLang="zh-CN" sz="2400" baseline="-25000" dirty="0" err="1" smtClean="0">
                <a:solidFill>
                  <a:srgbClr val="C00000"/>
                </a:solidFill>
                <a:sym typeface="Symbol" panose="05050102010706020507" pitchFamily="18" charset="2"/>
              </a:rPr>
              <a:t>kj</a:t>
            </a:r>
            <a:endParaRPr lang="zh-CN" alt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6369105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59" grpId="0" uiExpand="1" build="p" autoUpdateAnimBg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2" grpId="0" animBg="1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6139" y="1323243"/>
            <a:ext cx="7666892" cy="4023946"/>
          </a:xfrm>
        </p:spPr>
        <p:txBody>
          <a:bodyPr/>
          <a:lstStyle/>
          <a:p>
            <a:pPr marL="0" indent="531948" algn="just" eaLnBrk="1" hangingPunct="1">
              <a:lnSpc>
                <a:spcPct val="120000"/>
              </a:lnSpc>
              <a:buNone/>
            </a:pPr>
            <a:r>
              <a:rPr lang="zh-CN" altLang="en-US" u="sng" dirty="0" smtClean="0">
                <a:solidFill>
                  <a:schemeClr val="tx2"/>
                </a:solidFill>
              </a:rPr>
              <a:t>例题</a:t>
            </a:r>
            <a:r>
              <a:rPr lang="en-US" altLang="zh-CN" u="sng" dirty="0" smtClean="0">
                <a:solidFill>
                  <a:schemeClr val="tx2"/>
                </a:solidFill>
              </a:rPr>
              <a:t>: </a:t>
            </a:r>
            <a:r>
              <a:rPr lang="zh-CN" altLang="en-US" dirty="0" smtClean="0"/>
              <a:t>设 </a:t>
            </a:r>
            <a:r>
              <a:rPr lang="en-US" altLang="zh-CN" dirty="0" smtClean="0"/>
              <a:t>A={</a:t>
            </a:r>
            <a:r>
              <a:rPr lang="en-US" altLang="zh-CN" dirty="0" err="1" smtClean="0"/>
              <a:t>a,b,c</a:t>
            </a:r>
            <a:r>
              <a:rPr lang="en-US" altLang="zh-CN" dirty="0" smtClean="0"/>
              <a:t>}, </a:t>
            </a:r>
          </a:p>
          <a:p>
            <a:pPr marL="0" indent="531948" algn="just" eaLnBrk="1" hangingPunct="1">
              <a:lnSpc>
                <a:spcPct val="120000"/>
              </a:lnSpc>
              <a:buNone/>
            </a:pPr>
            <a:r>
              <a:rPr lang="en-US" altLang="zh-CN" dirty="0" smtClean="0"/>
              <a:t>         R</a:t>
            </a:r>
            <a:r>
              <a:rPr lang="en-US" altLang="zh-CN" baseline="-20000" dirty="0" smtClean="0"/>
              <a:t>1</a:t>
            </a:r>
            <a:r>
              <a:rPr lang="en-US" altLang="zh-CN" dirty="0" smtClean="0"/>
              <a:t>={&lt;</a:t>
            </a:r>
            <a:r>
              <a:rPr lang="en-US" altLang="zh-CN" dirty="0" err="1" smtClean="0"/>
              <a:t>a,a</a:t>
            </a:r>
            <a:r>
              <a:rPr lang="en-US" altLang="zh-CN" dirty="0" smtClean="0"/>
              <a:t>&gt;,&lt;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&gt;,&lt;</a:t>
            </a:r>
            <a:r>
              <a:rPr lang="en-US" altLang="zh-CN" dirty="0" err="1" smtClean="0"/>
              <a:t>b,a</a:t>
            </a:r>
            <a:r>
              <a:rPr lang="en-US" altLang="zh-CN" dirty="0" smtClean="0"/>
              <a:t>&gt;,&lt;</a:t>
            </a:r>
            <a:r>
              <a:rPr lang="en-US" altLang="zh-CN" dirty="0" err="1" smtClean="0"/>
              <a:t>b,c</a:t>
            </a:r>
            <a:r>
              <a:rPr lang="en-US" altLang="zh-CN" dirty="0" smtClean="0"/>
              <a:t>&gt;},</a:t>
            </a:r>
          </a:p>
          <a:p>
            <a:pPr marL="0" indent="531948" algn="just" eaLnBrk="1" hangingPunct="1">
              <a:lnSpc>
                <a:spcPct val="120000"/>
              </a:lnSpc>
              <a:buNone/>
            </a:pPr>
            <a:r>
              <a:rPr lang="en-US" altLang="zh-CN" dirty="0" smtClean="0"/>
              <a:t>         R</a:t>
            </a:r>
            <a:r>
              <a:rPr lang="en-US" altLang="zh-CN" baseline="-20000" dirty="0" smtClean="0"/>
              <a:t>2</a:t>
            </a:r>
            <a:r>
              <a:rPr lang="en-US" altLang="zh-CN" dirty="0" smtClean="0"/>
              <a:t>={&lt;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&gt;,&lt;</a:t>
            </a:r>
            <a:r>
              <a:rPr lang="en-US" altLang="zh-CN" dirty="0" err="1" smtClean="0"/>
              <a:t>a,c</a:t>
            </a:r>
            <a:r>
              <a:rPr lang="en-US" altLang="zh-CN" dirty="0" smtClean="0"/>
              <a:t>&gt;,&lt;</a:t>
            </a:r>
            <a:r>
              <a:rPr lang="en-US" altLang="zh-CN" dirty="0" err="1" smtClean="0"/>
              <a:t>b,c</a:t>
            </a:r>
            <a:r>
              <a:rPr lang="en-US" altLang="zh-CN" dirty="0" smtClean="0"/>
              <a:t>&gt;}, </a:t>
            </a:r>
          </a:p>
          <a:p>
            <a:pPr marL="0" indent="531948" algn="just" eaLnBrk="1" hangingPunct="1">
              <a:lnSpc>
                <a:spcPct val="120000"/>
              </a:lnSpc>
              <a:buNone/>
            </a:pPr>
            <a:r>
              <a:rPr lang="zh-CN" altLang="en-US" dirty="0" smtClean="0"/>
              <a:t>用</a:t>
            </a:r>
            <a:r>
              <a:rPr lang="en-US" altLang="zh-CN" dirty="0" smtClean="0"/>
              <a:t>M</a:t>
            </a:r>
            <a:r>
              <a:rPr lang="en-US" altLang="zh-CN" baseline="-25000" dirty="0" smtClean="0"/>
              <a:t>R1</a:t>
            </a:r>
            <a:r>
              <a:rPr lang="en-US" altLang="zh-CN" dirty="0" smtClean="0"/>
              <a:t>, M</a:t>
            </a:r>
            <a:r>
              <a:rPr lang="en-US" altLang="zh-CN" baseline="-20000" dirty="0" smtClean="0"/>
              <a:t>R2</a:t>
            </a:r>
            <a:r>
              <a:rPr lang="zh-CN" altLang="en-US" dirty="0" smtClean="0"/>
              <a:t>确定</a:t>
            </a:r>
            <a:r>
              <a:rPr lang="en-US" altLang="zh-CN" dirty="0" smtClean="0"/>
              <a:t>M</a:t>
            </a:r>
            <a:r>
              <a:rPr lang="en-US" altLang="zh-CN" baseline="-25000" dirty="0" smtClean="0"/>
              <a:t>R1</a:t>
            </a:r>
            <a:r>
              <a:rPr lang="en-US" altLang="zh-CN" baseline="30000" dirty="0" smtClean="0"/>
              <a:t>c</a:t>
            </a:r>
            <a:r>
              <a:rPr lang="en-US" altLang="zh-CN" dirty="0" smtClean="0"/>
              <a:t> , M</a:t>
            </a:r>
            <a:r>
              <a:rPr lang="en-US" altLang="zh-CN" baseline="-20000" dirty="0" smtClean="0"/>
              <a:t>R2</a:t>
            </a:r>
            <a:r>
              <a:rPr lang="en-US" altLang="zh-CN" baseline="30000" dirty="0" smtClean="0"/>
              <a:t>c</a:t>
            </a:r>
            <a:r>
              <a:rPr lang="en-US" altLang="zh-CN" dirty="0" smtClean="0"/>
              <a:t>, M</a:t>
            </a:r>
            <a:r>
              <a:rPr lang="en-US" altLang="zh-CN" baseline="-25000" dirty="0" smtClean="0"/>
              <a:t>R1</a:t>
            </a:r>
            <a:r>
              <a:rPr lang="en-US" altLang="zh-CN" baseline="-30000" dirty="0" smtClean="0">
                <a:cs typeface="Times New Roman" panose="02020603050405020304" pitchFamily="18" charset="0"/>
              </a:rPr>
              <a:t>°</a:t>
            </a:r>
            <a:r>
              <a:rPr lang="en-US" altLang="zh-CN" baseline="-25000" dirty="0" smtClean="0"/>
              <a:t>R1</a:t>
            </a:r>
            <a:r>
              <a:rPr lang="en-US" altLang="zh-CN" dirty="0" smtClean="0"/>
              <a:t>, M</a:t>
            </a:r>
            <a:r>
              <a:rPr lang="en-US" altLang="zh-CN" baseline="-20000" dirty="0" smtClean="0"/>
              <a:t>R1</a:t>
            </a:r>
            <a:r>
              <a:rPr lang="en-US" altLang="zh-CN" baseline="-30000" dirty="0" smtClean="0">
                <a:cs typeface="Times New Roman" panose="02020603050405020304" pitchFamily="18" charset="0"/>
              </a:rPr>
              <a:t>°</a:t>
            </a:r>
            <a:r>
              <a:rPr lang="en-US" altLang="zh-CN" baseline="-20000" dirty="0" smtClean="0"/>
              <a:t>R2</a:t>
            </a:r>
            <a:r>
              <a:rPr lang="en-US" altLang="zh-CN" dirty="0" smtClean="0"/>
              <a:t>, M</a:t>
            </a:r>
            <a:r>
              <a:rPr lang="en-US" altLang="zh-CN" baseline="-20000" dirty="0" smtClean="0"/>
              <a:t>R2</a:t>
            </a:r>
            <a:r>
              <a:rPr lang="en-US" altLang="zh-CN" baseline="-25000" dirty="0" smtClean="0">
                <a:cs typeface="Times New Roman" panose="02020603050405020304" pitchFamily="18" charset="0"/>
              </a:rPr>
              <a:t>°</a:t>
            </a:r>
            <a:r>
              <a:rPr lang="en-US" altLang="zh-CN" baseline="-20000" dirty="0" smtClean="0"/>
              <a:t>R1</a:t>
            </a:r>
            <a:r>
              <a:rPr lang="en-US" altLang="zh-CN" dirty="0" smtClean="0"/>
              <a:t>, </a:t>
            </a:r>
            <a:r>
              <a:rPr lang="zh-CN" altLang="en-US" dirty="0" smtClean="0"/>
              <a:t>从而求出它们的集合表达式</a:t>
            </a:r>
            <a:r>
              <a:rPr lang="en-US" altLang="zh-CN" dirty="0" smtClean="0"/>
              <a:t>.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35496" y="-719"/>
            <a:ext cx="2376264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复合关系</a:t>
            </a:r>
          </a:p>
        </p:txBody>
      </p:sp>
      <p:sp>
        <p:nvSpPr>
          <p:cNvPr id="8" name="圆角矩形 7"/>
          <p:cNvSpPr/>
          <p:nvPr/>
        </p:nvSpPr>
        <p:spPr bwMode="auto">
          <a:xfrm>
            <a:off x="2477276" y="-719"/>
            <a:ext cx="2158977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逆关系</a:t>
            </a:r>
            <a:endParaRPr lang="zh-CN" alt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4636253" y="-719"/>
            <a:ext cx="2237387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运算性质</a:t>
            </a:r>
            <a:endParaRPr lang="zh-CN" alt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6939156" y="-719"/>
            <a:ext cx="2200255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矩阵与图</a:t>
            </a:r>
          </a:p>
        </p:txBody>
      </p:sp>
    </p:spTree>
    <p:extLst>
      <p:ext uri="{BB962C8B-B14F-4D97-AF65-F5344CB8AC3E}">
        <p14:creationId xmlns:p14="http://schemas.microsoft.com/office/powerpoint/2010/main" val="358900943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9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9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9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78" grpId="0" uiExpand="1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50631" y="1101969"/>
            <a:ext cx="8153400" cy="534572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                 1  1  0                                       1  1  0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M</a:t>
            </a:r>
            <a:r>
              <a:rPr lang="en-US" altLang="zh-CN" baseline="-18000" dirty="0" smtClean="0"/>
              <a:t>R1</a:t>
            </a:r>
            <a:r>
              <a:rPr lang="en-US" altLang="zh-CN" dirty="0" smtClean="0"/>
              <a:t>=         1  0  1                        M</a:t>
            </a:r>
            <a:r>
              <a:rPr lang="en-US" altLang="zh-CN" baseline="-18000" dirty="0" smtClean="0"/>
              <a:t>R1</a:t>
            </a:r>
            <a:r>
              <a:rPr lang="en-US" altLang="zh-CN" sz="2215" dirty="0"/>
              <a:t>c</a:t>
            </a:r>
            <a:r>
              <a:rPr lang="en-US" altLang="zh-CN" dirty="0" smtClean="0"/>
              <a:t>=     1  0  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                 0  0  0                                       0  1  0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            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                0  1  1                                         0  0  0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M</a:t>
            </a:r>
            <a:r>
              <a:rPr lang="en-US" altLang="zh-CN" baseline="-18000" dirty="0" smtClean="0"/>
              <a:t>R2</a:t>
            </a:r>
            <a:r>
              <a:rPr lang="en-US" altLang="zh-CN" dirty="0" smtClean="0"/>
              <a:t>=        0  0  1                         M</a:t>
            </a:r>
            <a:r>
              <a:rPr lang="en-US" altLang="zh-CN" baseline="-18000" dirty="0" smtClean="0"/>
              <a:t>R2</a:t>
            </a:r>
            <a:r>
              <a:rPr lang="en-US" altLang="zh-CN" sz="2215" dirty="0"/>
              <a:t>c</a:t>
            </a:r>
            <a:r>
              <a:rPr lang="en-US" altLang="zh-CN" dirty="0" smtClean="0"/>
              <a:t>=     1  0  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                0  0  0                                        1  1  0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                                             0  1  1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         M</a:t>
            </a:r>
            <a:r>
              <a:rPr lang="en-US" altLang="zh-CN" baseline="-18000" dirty="0" smtClean="0"/>
              <a:t>R1</a:t>
            </a:r>
            <a:r>
              <a:rPr lang="en-US" altLang="zh-CN" baseline="-18000" dirty="0" smtClean="0">
                <a:sym typeface="Symbol" panose="05050102010706020507" pitchFamily="18" charset="2"/>
              </a:rPr>
              <a:t></a:t>
            </a:r>
            <a:r>
              <a:rPr lang="en-US" altLang="zh-CN" baseline="-18000" dirty="0" smtClean="0"/>
              <a:t>R2</a:t>
            </a:r>
            <a:r>
              <a:rPr lang="en-US" altLang="zh-CN" dirty="0" smtClean="0"/>
              <a:t> =M</a:t>
            </a:r>
            <a:r>
              <a:rPr lang="en-US" altLang="zh-CN" baseline="-18000" dirty="0" smtClean="0"/>
              <a:t>R1</a:t>
            </a:r>
            <a:r>
              <a:rPr lang="en-US" altLang="zh-CN" dirty="0" smtClean="0">
                <a:sym typeface="Symbol" panose="05050102010706020507" pitchFamily="18" charset="2"/>
              </a:rPr>
              <a:t></a:t>
            </a:r>
            <a:r>
              <a:rPr lang="en-US" altLang="zh-CN" dirty="0" smtClean="0"/>
              <a:t> M</a:t>
            </a:r>
            <a:r>
              <a:rPr lang="en-US" altLang="zh-CN" baseline="-18000" dirty="0" smtClean="0"/>
              <a:t>R2</a:t>
            </a:r>
            <a:r>
              <a:rPr lang="en-US" altLang="zh-CN" dirty="0" smtClean="0"/>
              <a:t>=      0  1  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                                             0  0  0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R</a:t>
            </a:r>
            <a:r>
              <a:rPr lang="en-US" altLang="zh-CN" baseline="-25000" dirty="0" smtClean="0"/>
              <a:t>1</a:t>
            </a:r>
            <a:r>
              <a:rPr lang="en-US" altLang="zh-CN" baseline="-6000" dirty="0" smtClean="0">
                <a:cs typeface="Times New Roman" panose="02020603050405020304" pitchFamily="18" charset="0"/>
              </a:rPr>
              <a:t>°</a:t>
            </a:r>
            <a:r>
              <a:rPr lang="en-US" altLang="zh-CN" dirty="0" smtClean="0"/>
              <a:t>R</a:t>
            </a:r>
            <a:r>
              <a:rPr lang="en-US" altLang="zh-CN" baseline="-20000" dirty="0" smtClean="0"/>
              <a:t>2</a:t>
            </a:r>
            <a:r>
              <a:rPr lang="en-US" altLang="zh-CN" baseline="30000" dirty="0" smtClean="0"/>
              <a:t> </a:t>
            </a:r>
            <a:r>
              <a:rPr lang="en-US" altLang="zh-CN" dirty="0" smtClean="0"/>
              <a:t>= {&lt;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&gt;,&lt;</a:t>
            </a:r>
            <a:r>
              <a:rPr lang="en-US" altLang="zh-CN" dirty="0" err="1" smtClean="0"/>
              <a:t>a,c</a:t>
            </a:r>
            <a:r>
              <a:rPr lang="en-US" altLang="zh-CN" dirty="0" smtClean="0"/>
              <a:t>&gt;,&lt;</a:t>
            </a:r>
            <a:r>
              <a:rPr lang="en-US" altLang="zh-CN" dirty="0" err="1" smtClean="0"/>
              <a:t>b,b</a:t>
            </a:r>
            <a:r>
              <a:rPr lang="en-US" altLang="zh-CN" dirty="0" smtClean="0"/>
              <a:t>&gt;,&lt;</a:t>
            </a:r>
            <a:r>
              <a:rPr lang="en-US" altLang="zh-CN" dirty="0" err="1" smtClean="0"/>
              <a:t>b,c</a:t>
            </a:r>
            <a:r>
              <a:rPr lang="en-US" altLang="zh-CN" dirty="0" smtClean="0"/>
              <a:t>&gt;}.</a:t>
            </a:r>
          </a:p>
        </p:txBody>
      </p:sp>
      <p:sp>
        <p:nvSpPr>
          <p:cNvPr id="124931" name="AutoShape 3"/>
          <p:cNvSpPr>
            <a:spLocks/>
          </p:cNvSpPr>
          <p:nvPr/>
        </p:nvSpPr>
        <p:spPr bwMode="auto">
          <a:xfrm>
            <a:off x="1905000" y="1170843"/>
            <a:ext cx="228600" cy="1261696"/>
          </a:xfrm>
          <a:prstGeom prst="leftBracket">
            <a:avLst>
              <a:gd name="adj" fmla="val 45994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24932" name="AutoShape 4"/>
          <p:cNvSpPr>
            <a:spLocks/>
          </p:cNvSpPr>
          <p:nvPr/>
        </p:nvSpPr>
        <p:spPr bwMode="auto">
          <a:xfrm>
            <a:off x="1905000" y="2631831"/>
            <a:ext cx="228600" cy="1263162"/>
          </a:xfrm>
          <a:prstGeom prst="leftBracket">
            <a:avLst>
              <a:gd name="adj" fmla="val 43284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24933" name="AutoShape 5"/>
          <p:cNvSpPr>
            <a:spLocks/>
          </p:cNvSpPr>
          <p:nvPr/>
        </p:nvSpPr>
        <p:spPr bwMode="auto">
          <a:xfrm>
            <a:off x="4302369" y="3960935"/>
            <a:ext cx="152400" cy="1186962"/>
          </a:xfrm>
          <a:prstGeom prst="leftBracket">
            <a:avLst>
              <a:gd name="adj" fmla="val 64904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24934" name="AutoShape 6"/>
          <p:cNvSpPr>
            <a:spLocks/>
          </p:cNvSpPr>
          <p:nvPr/>
        </p:nvSpPr>
        <p:spPr bwMode="auto">
          <a:xfrm>
            <a:off x="6172200" y="2708031"/>
            <a:ext cx="152400" cy="1186962"/>
          </a:xfrm>
          <a:prstGeom prst="leftBracket">
            <a:avLst>
              <a:gd name="adj" fmla="val 64904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24935" name="AutoShape 7"/>
          <p:cNvSpPr>
            <a:spLocks/>
          </p:cNvSpPr>
          <p:nvPr/>
        </p:nvSpPr>
        <p:spPr bwMode="auto">
          <a:xfrm>
            <a:off x="6096001" y="1053613"/>
            <a:ext cx="137746" cy="1378926"/>
          </a:xfrm>
          <a:prstGeom prst="leftBracket">
            <a:avLst>
              <a:gd name="adj" fmla="val 6493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24936" name="AutoShape 8"/>
          <p:cNvSpPr>
            <a:spLocks/>
          </p:cNvSpPr>
          <p:nvPr/>
        </p:nvSpPr>
        <p:spPr bwMode="auto">
          <a:xfrm>
            <a:off x="7363558" y="1036028"/>
            <a:ext cx="133350" cy="1396511"/>
          </a:xfrm>
          <a:prstGeom prst="rightBracket">
            <a:avLst>
              <a:gd name="adj" fmla="val 68799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24937" name="AutoShape 9"/>
          <p:cNvSpPr>
            <a:spLocks/>
          </p:cNvSpPr>
          <p:nvPr/>
        </p:nvSpPr>
        <p:spPr bwMode="auto">
          <a:xfrm>
            <a:off x="7467600" y="2699238"/>
            <a:ext cx="152400" cy="1261697"/>
          </a:xfrm>
          <a:prstGeom prst="rightBracket">
            <a:avLst>
              <a:gd name="adj" fmla="val 6899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24938" name="AutoShape 10"/>
          <p:cNvSpPr>
            <a:spLocks/>
          </p:cNvSpPr>
          <p:nvPr/>
        </p:nvSpPr>
        <p:spPr bwMode="auto">
          <a:xfrm>
            <a:off x="3242897" y="2633297"/>
            <a:ext cx="152400" cy="1261696"/>
          </a:xfrm>
          <a:prstGeom prst="rightBracket">
            <a:avLst>
              <a:gd name="adj" fmla="val 6899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24939" name="AutoShape 11"/>
          <p:cNvSpPr>
            <a:spLocks/>
          </p:cNvSpPr>
          <p:nvPr/>
        </p:nvSpPr>
        <p:spPr bwMode="auto">
          <a:xfrm>
            <a:off x="3276600" y="1170843"/>
            <a:ext cx="152400" cy="1261696"/>
          </a:xfrm>
          <a:prstGeom prst="rightBracket">
            <a:avLst>
              <a:gd name="adj" fmla="val 6899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24940" name="AutoShape 12"/>
          <p:cNvSpPr>
            <a:spLocks/>
          </p:cNvSpPr>
          <p:nvPr/>
        </p:nvSpPr>
        <p:spPr bwMode="auto">
          <a:xfrm>
            <a:off x="5597769" y="3894993"/>
            <a:ext cx="152400" cy="1261697"/>
          </a:xfrm>
          <a:prstGeom prst="rightBracket">
            <a:avLst>
              <a:gd name="adj" fmla="val 6899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4" name="矩形 13"/>
          <p:cNvSpPr/>
          <p:nvPr/>
        </p:nvSpPr>
        <p:spPr>
          <a:xfrm>
            <a:off x="3159847" y="0"/>
            <a:ext cx="35317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第二部分 集合论</a:t>
            </a:r>
            <a:endParaRPr lang="zh-CN" altLang="en-US" sz="3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圆角矩形 1"/>
          <p:cNvSpPr/>
          <p:nvPr/>
        </p:nvSpPr>
        <p:spPr bwMode="auto">
          <a:xfrm>
            <a:off x="6045863" y="913030"/>
            <a:ext cx="1838505" cy="1718801"/>
          </a:xfrm>
          <a:prstGeom prst="roundRect">
            <a:avLst/>
          </a:prstGeom>
          <a:solidFill>
            <a:schemeClr val="accent3">
              <a:lumMod val="95000"/>
            </a:schemeClr>
          </a:solidFill>
          <a:ln w="9525">
            <a:solidFill>
              <a:schemeClr val="bg2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>
              <a:latin typeface="Arial" charset="0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6012160" y="2480895"/>
            <a:ext cx="1838504" cy="1480040"/>
          </a:xfrm>
          <a:prstGeom prst="roundRect">
            <a:avLst/>
          </a:prstGeom>
          <a:solidFill>
            <a:schemeClr val="accent3">
              <a:lumMod val="95000"/>
            </a:schemeClr>
          </a:solidFill>
          <a:ln w="9525">
            <a:solidFill>
              <a:schemeClr val="bg2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>
              <a:latin typeface="Arial" charset="0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2627783" y="3894993"/>
            <a:ext cx="3468217" cy="1450637"/>
          </a:xfrm>
          <a:prstGeom prst="roundRect">
            <a:avLst/>
          </a:prstGeom>
          <a:solidFill>
            <a:schemeClr val="accent3">
              <a:lumMod val="95000"/>
            </a:schemeClr>
          </a:solidFill>
          <a:ln w="9525">
            <a:solidFill>
              <a:schemeClr val="bg2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>
              <a:latin typeface="Arial" charset="0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1905000" y="5426321"/>
            <a:ext cx="3891136" cy="666975"/>
          </a:xfrm>
          <a:prstGeom prst="roundRect">
            <a:avLst/>
          </a:prstGeom>
          <a:solidFill>
            <a:schemeClr val="accent3">
              <a:lumMod val="95000"/>
            </a:schemeClr>
          </a:solidFill>
          <a:ln w="9525">
            <a:solidFill>
              <a:schemeClr val="bg2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>
              <a:latin typeface="Arial" charset="0"/>
            </a:endParaRPr>
          </a:p>
        </p:txBody>
      </p:sp>
      <p:sp>
        <p:nvSpPr>
          <p:cNvPr id="18" name="圆角矩形 17"/>
          <p:cNvSpPr/>
          <p:nvPr/>
        </p:nvSpPr>
        <p:spPr bwMode="auto">
          <a:xfrm>
            <a:off x="35496" y="-719"/>
            <a:ext cx="2376264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复合关系</a:t>
            </a:r>
          </a:p>
        </p:txBody>
      </p:sp>
      <p:sp>
        <p:nvSpPr>
          <p:cNvPr id="19" name="圆角矩形 18"/>
          <p:cNvSpPr/>
          <p:nvPr/>
        </p:nvSpPr>
        <p:spPr bwMode="auto">
          <a:xfrm>
            <a:off x="2477276" y="-719"/>
            <a:ext cx="2158977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逆关系</a:t>
            </a:r>
            <a:endParaRPr lang="zh-CN" alt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4636253" y="-719"/>
            <a:ext cx="2237387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运算性质</a:t>
            </a:r>
            <a:endParaRPr lang="zh-CN" alt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6939156" y="-719"/>
            <a:ext cx="2200255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矩阵与图</a:t>
            </a:r>
          </a:p>
        </p:txBody>
      </p:sp>
    </p:spTree>
    <p:extLst>
      <p:ext uri="{BB962C8B-B14F-4D97-AF65-F5344CB8AC3E}">
        <p14:creationId xmlns:p14="http://schemas.microsoft.com/office/powerpoint/2010/main" val="255267594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6" grpId="0" animBg="1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6574" y="1302728"/>
            <a:ext cx="7772400" cy="50482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                                            1 1 0         1 1 0      1 1 1                        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         M</a:t>
            </a:r>
            <a:r>
              <a:rPr lang="en-US" altLang="zh-CN" baseline="-18000" dirty="0" smtClean="0"/>
              <a:t>R1</a:t>
            </a:r>
            <a:r>
              <a:rPr lang="en-US" altLang="zh-CN" baseline="-18000" dirty="0" smtClean="0">
                <a:sym typeface="Symbol" panose="05050102010706020507" pitchFamily="18" charset="2"/>
              </a:rPr>
              <a:t></a:t>
            </a:r>
            <a:r>
              <a:rPr lang="en-US" altLang="zh-CN" baseline="-18000" dirty="0" smtClean="0"/>
              <a:t>R1</a:t>
            </a:r>
            <a:r>
              <a:rPr lang="en-US" altLang="zh-CN" dirty="0" smtClean="0"/>
              <a:t> =M</a:t>
            </a:r>
            <a:r>
              <a:rPr lang="en-US" altLang="zh-CN" baseline="-18000" dirty="0" smtClean="0"/>
              <a:t>R1</a:t>
            </a:r>
            <a:r>
              <a:rPr lang="en-US" altLang="zh-CN" dirty="0" smtClean="0">
                <a:sym typeface="Symbol" panose="05050102010706020507" pitchFamily="18" charset="2"/>
              </a:rPr>
              <a:t></a:t>
            </a:r>
            <a:r>
              <a:rPr lang="en-US" altLang="zh-CN" dirty="0" smtClean="0"/>
              <a:t> M</a:t>
            </a:r>
            <a:r>
              <a:rPr lang="en-US" altLang="zh-CN" baseline="-18000" dirty="0" smtClean="0"/>
              <a:t>R1</a:t>
            </a:r>
            <a:r>
              <a:rPr lang="en-US" altLang="zh-CN" dirty="0" smtClean="0"/>
              <a:t>=     1 0 1   </a:t>
            </a:r>
            <a:r>
              <a:rPr lang="en-US" altLang="zh-CN" dirty="0" smtClean="0">
                <a:sym typeface="Symbol" panose="05050102010706020507" pitchFamily="18" charset="2"/>
              </a:rPr>
              <a:t>   </a:t>
            </a:r>
            <a:r>
              <a:rPr lang="en-US" altLang="zh-CN" dirty="0" smtClean="0"/>
              <a:t> 1 0 1 =   1 1 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                                            0 0 0         0 0 0      0 0 0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R</a:t>
            </a:r>
            <a:r>
              <a:rPr lang="en-US" altLang="zh-CN" baseline="-25000" dirty="0" smtClean="0"/>
              <a:t>1</a:t>
            </a:r>
            <a:r>
              <a:rPr lang="en-US" altLang="zh-CN" baseline="-6000" dirty="0" smtClean="0">
                <a:cs typeface="Times New Roman" panose="02020603050405020304" pitchFamily="18" charset="0"/>
              </a:rPr>
              <a:t>°</a:t>
            </a:r>
            <a:r>
              <a:rPr lang="en-US" altLang="zh-CN" dirty="0" smtClean="0"/>
              <a:t>R</a:t>
            </a:r>
            <a:r>
              <a:rPr lang="en-US" altLang="zh-CN" baseline="-25000" dirty="0" smtClean="0"/>
              <a:t>1</a:t>
            </a:r>
            <a:r>
              <a:rPr lang="en-US" altLang="zh-CN" baseline="30000" dirty="0" smtClean="0"/>
              <a:t> </a:t>
            </a:r>
            <a:r>
              <a:rPr lang="en-US" altLang="zh-CN" dirty="0" smtClean="0"/>
              <a:t>= {&lt;</a:t>
            </a:r>
            <a:r>
              <a:rPr lang="en-US" altLang="zh-CN" dirty="0" err="1" smtClean="0"/>
              <a:t>a,a</a:t>
            </a:r>
            <a:r>
              <a:rPr lang="en-US" altLang="zh-CN" dirty="0" smtClean="0"/>
              <a:t>&gt;,&lt;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&gt;,&lt;</a:t>
            </a:r>
            <a:r>
              <a:rPr lang="en-US" altLang="zh-CN" dirty="0" err="1" smtClean="0"/>
              <a:t>a,c</a:t>
            </a:r>
            <a:r>
              <a:rPr lang="en-US" altLang="zh-CN" dirty="0" smtClean="0"/>
              <a:t>&gt;,&lt;</a:t>
            </a:r>
            <a:r>
              <a:rPr lang="en-US" altLang="zh-CN" dirty="0" err="1" smtClean="0"/>
              <a:t>b,a</a:t>
            </a:r>
            <a:r>
              <a:rPr lang="en-US" altLang="zh-CN" dirty="0" smtClean="0"/>
              <a:t>&gt;,&lt;</a:t>
            </a:r>
            <a:r>
              <a:rPr lang="en-US" altLang="zh-CN" dirty="0" err="1" smtClean="0"/>
              <a:t>b,b</a:t>
            </a:r>
            <a:r>
              <a:rPr lang="en-US" altLang="zh-CN" dirty="0" smtClean="0"/>
              <a:t>&gt;}.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                                            0 1 1       1 1 0          1 0 1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         M</a:t>
            </a:r>
            <a:r>
              <a:rPr lang="en-US" altLang="zh-CN" baseline="-18000" dirty="0" smtClean="0"/>
              <a:t>R2</a:t>
            </a:r>
            <a:r>
              <a:rPr lang="en-US" altLang="zh-CN" baseline="-18000" dirty="0" smtClean="0">
                <a:sym typeface="Symbol" panose="05050102010706020507" pitchFamily="18" charset="2"/>
              </a:rPr>
              <a:t></a:t>
            </a:r>
            <a:r>
              <a:rPr lang="en-US" altLang="zh-CN" baseline="-18000" dirty="0" smtClean="0"/>
              <a:t>R1</a:t>
            </a:r>
            <a:r>
              <a:rPr lang="en-US" altLang="zh-CN" dirty="0" smtClean="0"/>
              <a:t> =M</a:t>
            </a:r>
            <a:r>
              <a:rPr lang="en-US" altLang="zh-CN" baseline="-18000" dirty="0" smtClean="0"/>
              <a:t>R2</a:t>
            </a:r>
            <a:r>
              <a:rPr lang="en-US" altLang="zh-CN" dirty="0" smtClean="0">
                <a:sym typeface="Symbol" panose="05050102010706020507" pitchFamily="18" charset="2"/>
              </a:rPr>
              <a:t></a:t>
            </a:r>
            <a:r>
              <a:rPr lang="en-US" altLang="zh-CN" dirty="0" smtClean="0"/>
              <a:t> M</a:t>
            </a:r>
            <a:r>
              <a:rPr lang="en-US" altLang="zh-CN" baseline="-18000" dirty="0" smtClean="0"/>
              <a:t>R1</a:t>
            </a:r>
            <a:r>
              <a:rPr lang="en-US" altLang="zh-CN" dirty="0" smtClean="0"/>
              <a:t>=     0 0 1   </a:t>
            </a:r>
            <a:r>
              <a:rPr lang="en-US" altLang="zh-CN" dirty="0" smtClean="0">
                <a:sym typeface="Symbol" panose="05050102010706020507" pitchFamily="18" charset="2"/>
              </a:rPr>
              <a:t></a:t>
            </a:r>
            <a:r>
              <a:rPr lang="en-US" altLang="zh-CN" dirty="0" smtClean="0"/>
              <a:t>   1 0 1     =  0 0 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                                            0 0 0        0 0 0         0 0 0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R</a:t>
            </a:r>
            <a:r>
              <a:rPr lang="en-US" altLang="zh-CN" baseline="-20000" dirty="0" smtClean="0"/>
              <a:t>2</a:t>
            </a:r>
            <a:r>
              <a:rPr lang="en-US" altLang="zh-CN" baseline="-6000" dirty="0" smtClean="0">
                <a:cs typeface="Times New Roman" panose="02020603050405020304" pitchFamily="18" charset="0"/>
              </a:rPr>
              <a:t>°</a:t>
            </a:r>
            <a:r>
              <a:rPr lang="en-US" altLang="zh-CN" dirty="0" smtClean="0"/>
              <a:t>R</a:t>
            </a:r>
            <a:r>
              <a:rPr lang="en-US" altLang="zh-CN" baseline="-25000" dirty="0" smtClean="0"/>
              <a:t>1</a:t>
            </a:r>
            <a:r>
              <a:rPr lang="en-US" altLang="zh-CN" baseline="30000" dirty="0" smtClean="0"/>
              <a:t> </a:t>
            </a:r>
            <a:r>
              <a:rPr lang="en-US" altLang="zh-CN" dirty="0" smtClean="0"/>
              <a:t>= {&lt;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&gt;,&lt;</a:t>
            </a:r>
            <a:r>
              <a:rPr lang="en-US" altLang="zh-CN" dirty="0" err="1" smtClean="0"/>
              <a:t>a,c</a:t>
            </a:r>
            <a:r>
              <a:rPr lang="en-US" altLang="zh-CN" dirty="0" smtClean="0"/>
              <a:t>&gt;}.</a:t>
            </a:r>
          </a:p>
        </p:txBody>
      </p:sp>
      <p:sp>
        <p:nvSpPr>
          <p:cNvPr id="125955" name="AutoShape 3"/>
          <p:cNvSpPr>
            <a:spLocks noChangeArrowheads="1"/>
          </p:cNvSpPr>
          <p:nvPr/>
        </p:nvSpPr>
        <p:spPr bwMode="auto">
          <a:xfrm>
            <a:off x="4217377" y="3826853"/>
            <a:ext cx="1219200" cy="1587011"/>
          </a:xfrm>
          <a:prstGeom prst="bracketPair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25956" name="AutoShape 4"/>
          <p:cNvSpPr>
            <a:spLocks noChangeArrowheads="1"/>
          </p:cNvSpPr>
          <p:nvPr/>
        </p:nvSpPr>
        <p:spPr bwMode="auto">
          <a:xfrm>
            <a:off x="4438651" y="1276351"/>
            <a:ext cx="997926" cy="1620715"/>
          </a:xfrm>
          <a:prstGeom prst="bracketPair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25957" name="AutoShape 5"/>
          <p:cNvSpPr>
            <a:spLocks noChangeArrowheads="1"/>
          </p:cNvSpPr>
          <p:nvPr/>
        </p:nvSpPr>
        <p:spPr bwMode="auto">
          <a:xfrm>
            <a:off x="5638800" y="1276351"/>
            <a:ext cx="1066800" cy="1620715"/>
          </a:xfrm>
          <a:prstGeom prst="bracketPair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25958" name="AutoShape 6"/>
          <p:cNvSpPr>
            <a:spLocks noChangeArrowheads="1"/>
          </p:cNvSpPr>
          <p:nvPr/>
        </p:nvSpPr>
        <p:spPr bwMode="auto">
          <a:xfrm>
            <a:off x="6934200" y="1235320"/>
            <a:ext cx="1219200" cy="1661746"/>
          </a:xfrm>
          <a:prstGeom prst="bracketPair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25959" name="AutoShape 7"/>
          <p:cNvSpPr>
            <a:spLocks noChangeArrowheads="1"/>
          </p:cNvSpPr>
          <p:nvPr/>
        </p:nvSpPr>
        <p:spPr bwMode="auto">
          <a:xfrm>
            <a:off x="5638800" y="3835609"/>
            <a:ext cx="1143000" cy="1587011"/>
          </a:xfrm>
          <a:prstGeom prst="bracketPair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25960" name="AutoShape 8"/>
          <p:cNvSpPr>
            <a:spLocks noChangeArrowheads="1"/>
          </p:cNvSpPr>
          <p:nvPr/>
        </p:nvSpPr>
        <p:spPr bwMode="auto">
          <a:xfrm>
            <a:off x="7164288" y="3835609"/>
            <a:ext cx="1143000" cy="1587011"/>
          </a:xfrm>
          <a:prstGeom prst="bracketPair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10" name="矩形 9"/>
          <p:cNvSpPr/>
          <p:nvPr/>
        </p:nvSpPr>
        <p:spPr>
          <a:xfrm>
            <a:off x="3159847" y="0"/>
            <a:ext cx="35317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第二部分 集合论</a:t>
            </a:r>
            <a:endParaRPr lang="zh-CN" altLang="en-US" sz="3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6907822" y="1188450"/>
            <a:ext cx="1458153" cy="1718801"/>
          </a:xfrm>
          <a:prstGeom prst="roundRect">
            <a:avLst/>
          </a:prstGeom>
          <a:solidFill>
            <a:schemeClr val="accent3">
              <a:lumMod val="95000"/>
            </a:schemeClr>
          </a:solidFill>
          <a:ln w="9525">
            <a:solidFill>
              <a:schemeClr val="bg2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>
              <a:latin typeface="Arial" charset="0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1979712" y="3011344"/>
            <a:ext cx="4741912" cy="542119"/>
          </a:xfrm>
          <a:prstGeom prst="roundRect">
            <a:avLst/>
          </a:prstGeom>
          <a:solidFill>
            <a:schemeClr val="accent3">
              <a:lumMod val="95000"/>
            </a:schemeClr>
          </a:solidFill>
          <a:ln w="9525">
            <a:solidFill>
              <a:schemeClr val="bg2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>
              <a:latin typeface="Arial" charset="0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2699792" y="3746281"/>
            <a:ext cx="4234408" cy="1718801"/>
          </a:xfrm>
          <a:prstGeom prst="roundRect">
            <a:avLst/>
          </a:prstGeom>
          <a:solidFill>
            <a:schemeClr val="accent3">
              <a:lumMod val="95000"/>
            </a:schemeClr>
          </a:solidFill>
          <a:ln w="9525">
            <a:solidFill>
              <a:schemeClr val="bg2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>
              <a:latin typeface="Arial" charset="0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6934200" y="3778016"/>
            <a:ext cx="1790999" cy="1718801"/>
          </a:xfrm>
          <a:prstGeom prst="roundRect">
            <a:avLst/>
          </a:prstGeom>
          <a:solidFill>
            <a:schemeClr val="accent3">
              <a:lumMod val="95000"/>
            </a:schemeClr>
          </a:solidFill>
          <a:ln w="9525">
            <a:solidFill>
              <a:schemeClr val="bg2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>
              <a:latin typeface="Arial" charset="0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1979712" y="5545654"/>
            <a:ext cx="2326789" cy="758458"/>
          </a:xfrm>
          <a:prstGeom prst="roundRect">
            <a:avLst/>
          </a:prstGeom>
          <a:solidFill>
            <a:schemeClr val="accent3">
              <a:lumMod val="95000"/>
            </a:schemeClr>
          </a:solidFill>
          <a:ln w="9525">
            <a:solidFill>
              <a:schemeClr val="bg2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>
              <a:latin typeface="Arial" charset="0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35496" y="-719"/>
            <a:ext cx="2376264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复合关系</a:t>
            </a:r>
          </a:p>
        </p:txBody>
      </p:sp>
      <p:sp>
        <p:nvSpPr>
          <p:cNvPr id="18" name="圆角矩形 17"/>
          <p:cNvSpPr/>
          <p:nvPr/>
        </p:nvSpPr>
        <p:spPr bwMode="auto">
          <a:xfrm>
            <a:off x="2477276" y="-719"/>
            <a:ext cx="2158977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逆关系</a:t>
            </a:r>
            <a:endParaRPr lang="zh-CN" alt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4636253" y="-719"/>
            <a:ext cx="2237387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运算性质</a:t>
            </a:r>
            <a:endParaRPr lang="zh-CN" alt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6939156" y="-719"/>
            <a:ext cx="2200255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矩阵与图</a:t>
            </a:r>
          </a:p>
        </p:txBody>
      </p:sp>
    </p:spTree>
    <p:extLst>
      <p:ext uri="{BB962C8B-B14F-4D97-AF65-F5344CB8AC3E}">
        <p14:creationId xmlns:p14="http://schemas.microsoft.com/office/powerpoint/2010/main" val="407183644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647092"/>
            <a:ext cx="8153400" cy="4380035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解</a:t>
            </a:r>
            <a:r>
              <a:rPr lang="en-US" altLang="zh-CN" smtClean="0"/>
              <a:t>: R</a:t>
            </a:r>
            <a:r>
              <a:rPr lang="en-US" altLang="zh-CN" baseline="-25000" smtClean="0"/>
              <a:t>1</a:t>
            </a:r>
            <a:r>
              <a:rPr lang="en-US" altLang="zh-CN" baseline="30000" smtClean="0"/>
              <a:t>c </a:t>
            </a:r>
            <a:r>
              <a:rPr lang="en-US" altLang="zh-CN" smtClean="0"/>
              <a:t>= {&lt;a,a&gt;,&lt;a,b&gt;,&lt;b,a&gt;,&lt;c,b&gt;} 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      R</a:t>
            </a:r>
            <a:r>
              <a:rPr lang="en-US" altLang="zh-CN" baseline="-20000" smtClean="0"/>
              <a:t>2</a:t>
            </a:r>
            <a:r>
              <a:rPr lang="en-US" altLang="zh-CN" baseline="30000" smtClean="0"/>
              <a:t>c </a:t>
            </a:r>
            <a:r>
              <a:rPr lang="en-US" altLang="zh-CN" smtClean="0"/>
              <a:t>= {&lt;b,a&gt;,&lt;c,a&gt;,&lt;c,b&gt;}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      R</a:t>
            </a:r>
            <a:r>
              <a:rPr lang="en-US" altLang="zh-CN" baseline="-25000" smtClean="0"/>
              <a:t>1</a:t>
            </a:r>
            <a:r>
              <a:rPr lang="en-US" altLang="zh-CN" baseline="-6000" smtClean="0">
                <a:cs typeface="Times New Roman" panose="02020603050405020304" pitchFamily="18" charset="0"/>
              </a:rPr>
              <a:t>°</a:t>
            </a:r>
            <a:r>
              <a:rPr lang="en-US" altLang="zh-CN" smtClean="0"/>
              <a:t>R</a:t>
            </a:r>
            <a:r>
              <a:rPr lang="en-US" altLang="zh-CN" baseline="-25000" smtClean="0"/>
              <a:t>1</a:t>
            </a:r>
            <a:r>
              <a:rPr lang="en-US" altLang="zh-CN" baseline="30000" smtClean="0"/>
              <a:t> </a:t>
            </a:r>
            <a:r>
              <a:rPr lang="en-US" altLang="zh-CN" smtClean="0"/>
              <a:t>=    {&lt;a,a&gt;,&lt;a,b&gt;,&lt;a,c&gt;,&lt;b,a&gt;,&lt;b,b&gt;}.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      R</a:t>
            </a:r>
            <a:r>
              <a:rPr lang="en-US" altLang="zh-CN" baseline="-25000" smtClean="0"/>
              <a:t>1</a:t>
            </a:r>
            <a:r>
              <a:rPr lang="en-US" altLang="zh-CN" baseline="-6000" smtClean="0">
                <a:cs typeface="Times New Roman" panose="02020603050405020304" pitchFamily="18" charset="0"/>
              </a:rPr>
              <a:t>°</a:t>
            </a:r>
            <a:r>
              <a:rPr lang="en-US" altLang="zh-CN" smtClean="0"/>
              <a:t>R</a:t>
            </a:r>
            <a:r>
              <a:rPr lang="en-US" altLang="zh-CN" baseline="-20000" smtClean="0"/>
              <a:t>2</a:t>
            </a:r>
            <a:r>
              <a:rPr lang="en-US" altLang="zh-CN" baseline="30000" smtClean="0"/>
              <a:t> </a:t>
            </a:r>
            <a:r>
              <a:rPr lang="en-US" altLang="zh-CN" smtClean="0"/>
              <a:t>= {&lt;a,b&gt;,&lt;a,c&gt;,&lt;b,b&gt;,&lt;b,c&gt;}.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      R</a:t>
            </a:r>
            <a:r>
              <a:rPr lang="en-US" altLang="zh-CN" baseline="-20000" smtClean="0"/>
              <a:t>2</a:t>
            </a:r>
            <a:r>
              <a:rPr lang="en-US" altLang="zh-CN" baseline="-6000" smtClean="0">
                <a:cs typeface="Times New Roman" panose="02020603050405020304" pitchFamily="18" charset="0"/>
              </a:rPr>
              <a:t>°</a:t>
            </a:r>
            <a:r>
              <a:rPr lang="en-US" altLang="zh-CN" smtClean="0"/>
              <a:t>R</a:t>
            </a:r>
            <a:r>
              <a:rPr lang="en-US" altLang="zh-CN" baseline="-25000" smtClean="0"/>
              <a:t>1</a:t>
            </a:r>
            <a:r>
              <a:rPr lang="en-US" altLang="zh-CN" baseline="30000" smtClean="0"/>
              <a:t> </a:t>
            </a:r>
            <a:r>
              <a:rPr lang="en-US" altLang="zh-CN" smtClean="0"/>
              <a:t>= {&lt;a,b&gt;,&lt;a,c&gt;}.</a:t>
            </a:r>
          </a:p>
        </p:txBody>
      </p:sp>
      <p:sp>
        <p:nvSpPr>
          <p:cNvPr id="4" name="矩形 3"/>
          <p:cNvSpPr/>
          <p:nvPr/>
        </p:nvSpPr>
        <p:spPr>
          <a:xfrm>
            <a:off x="3159847" y="0"/>
            <a:ext cx="35317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第二部分 集合论</a:t>
            </a:r>
            <a:endParaRPr lang="zh-CN" altLang="en-US" sz="3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35496" y="-719"/>
            <a:ext cx="2376264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复合关系</a:t>
            </a:r>
          </a:p>
        </p:txBody>
      </p:sp>
      <p:sp>
        <p:nvSpPr>
          <p:cNvPr id="6" name="圆角矩形 5"/>
          <p:cNvSpPr/>
          <p:nvPr/>
        </p:nvSpPr>
        <p:spPr bwMode="auto">
          <a:xfrm>
            <a:off x="2477276" y="-719"/>
            <a:ext cx="2158977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逆关系</a:t>
            </a:r>
            <a:endParaRPr lang="zh-CN" alt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4636253" y="-719"/>
            <a:ext cx="2237387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运算性质</a:t>
            </a:r>
            <a:endParaRPr lang="zh-CN" alt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6939156" y="-719"/>
            <a:ext cx="2200255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矩阵与图</a:t>
            </a:r>
          </a:p>
        </p:txBody>
      </p:sp>
    </p:spTree>
    <p:extLst>
      <p:ext uri="{BB962C8B-B14F-4D97-AF65-F5344CB8AC3E}">
        <p14:creationId xmlns:p14="http://schemas.microsoft.com/office/powerpoint/2010/main" val="358138261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50631" y="1767254"/>
            <a:ext cx="6046177" cy="3846635"/>
          </a:xfrm>
        </p:spPr>
        <p:txBody>
          <a:bodyPr vert="horz" wrap="square" lIns="90433" tIns="45216" rIns="90433" bIns="45216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zh-CN" altLang="en-US" dirty="0" smtClean="0">
                <a:cs typeface="Times New Roman" panose="02020603050405020304" pitchFamily="18" charset="0"/>
              </a:rPr>
              <a:t> </a:t>
            </a:r>
            <a:r>
              <a:rPr lang="zh-CN" altLang="en-US" dirty="0" smtClean="0"/>
              <a:t>自反性</a:t>
            </a:r>
            <a:r>
              <a:rPr lang="en-US" altLang="zh-CN" dirty="0" smtClean="0"/>
              <a:t>(reflexivity)</a:t>
            </a: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zh-CN" altLang="en-US" dirty="0" smtClean="0">
                <a:cs typeface="Times New Roman" panose="02020603050405020304" pitchFamily="18" charset="0"/>
              </a:rPr>
              <a:t> </a:t>
            </a:r>
            <a:r>
              <a:rPr lang="zh-CN" altLang="en-US" dirty="0" smtClean="0"/>
              <a:t>反自反性</a:t>
            </a:r>
            <a:r>
              <a:rPr lang="en-US" altLang="zh-CN" dirty="0" smtClean="0"/>
              <a:t>( </a:t>
            </a:r>
            <a:r>
              <a:rPr lang="en-US" altLang="zh-CN" dirty="0" err="1" smtClean="0"/>
              <a:t>irreflexivity</a:t>
            </a:r>
            <a:r>
              <a:rPr lang="en-US" altLang="zh-CN" dirty="0" smtClean="0"/>
              <a:t>)</a:t>
            </a: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zh-CN" altLang="en-US" dirty="0" smtClean="0">
                <a:cs typeface="Times New Roman" panose="02020603050405020304" pitchFamily="18" charset="0"/>
              </a:rPr>
              <a:t> </a:t>
            </a:r>
            <a:r>
              <a:rPr lang="zh-CN" altLang="en-US" dirty="0" smtClean="0"/>
              <a:t>对称性</a:t>
            </a:r>
            <a:r>
              <a:rPr lang="en-US" altLang="zh-CN" dirty="0" smtClean="0"/>
              <a:t>(symmetry)</a:t>
            </a: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zh-CN" altLang="en-US" dirty="0" smtClean="0">
                <a:cs typeface="Times New Roman" panose="02020603050405020304" pitchFamily="18" charset="0"/>
              </a:rPr>
              <a:t> </a:t>
            </a:r>
            <a:r>
              <a:rPr lang="zh-CN" altLang="en-US" dirty="0" smtClean="0"/>
              <a:t>反对称性</a:t>
            </a:r>
            <a:r>
              <a:rPr lang="en-US" altLang="zh-CN" dirty="0" smtClean="0"/>
              <a:t>( </a:t>
            </a:r>
            <a:r>
              <a:rPr lang="en-US" altLang="zh-CN" dirty="0" err="1" smtClean="0"/>
              <a:t>antisymmetry</a:t>
            </a:r>
            <a:r>
              <a:rPr lang="en-US" altLang="zh-CN" dirty="0" smtClean="0"/>
              <a:t>)</a:t>
            </a: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zh-CN" altLang="en-US" dirty="0" smtClean="0">
                <a:cs typeface="Times New Roman" panose="02020603050405020304" pitchFamily="18" charset="0"/>
              </a:rPr>
              <a:t> </a:t>
            </a:r>
            <a:r>
              <a:rPr lang="zh-CN" altLang="en-US" dirty="0" smtClean="0"/>
              <a:t>传递性</a:t>
            </a:r>
            <a:r>
              <a:rPr lang="en-US" altLang="zh-CN" dirty="0" smtClean="0"/>
              <a:t>(transitivity)</a:t>
            </a:r>
          </a:p>
        </p:txBody>
      </p:sp>
      <p:sp>
        <p:nvSpPr>
          <p:cNvPr id="95235" name="Text Box 5"/>
          <p:cNvSpPr txBox="1">
            <a:spLocks noChangeArrowheads="1"/>
          </p:cNvSpPr>
          <p:nvPr/>
        </p:nvSpPr>
        <p:spPr bwMode="auto">
          <a:xfrm>
            <a:off x="963968" y="980728"/>
            <a:ext cx="4391758" cy="583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33" tIns="45216" rIns="90433" bIns="45216">
            <a:spAutoFit/>
          </a:bodyPr>
          <a:lstStyle>
            <a:lvl1pPr defTabSz="979488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79488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79488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79488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79488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79488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79488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79488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79488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3200" dirty="0" smtClean="0">
                <a:latin typeface="+mn-lt"/>
                <a:ea typeface="+mn-ea"/>
              </a:rPr>
              <a:t>2-2.5  </a:t>
            </a:r>
            <a:r>
              <a:rPr lang="zh-CN" altLang="en-US" sz="3200" dirty="0">
                <a:latin typeface="+mn-lt"/>
                <a:ea typeface="+mn-ea"/>
              </a:rPr>
              <a:t>关系的性质</a:t>
            </a:r>
          </a:p>
        </p:txBody>
      </p:sp>
      <p:sp>
        <p:nvSpPr>
          <p:cNvPr id="5" name="圆角矩形 4"/>
          <p:cNvSpPr/>
          <p:nvPr/>
        </p:nvSpPr>
        <p:spPr bwMode="auto">
          <a:xfrm>
            <a:off x="35496" y="0"/>
            <a:ext cx="1872208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自反性</a:t>
            </a:r>
            <a:endParaRPr lang="zh-CN" altLang="en-US" sz="2800" b="1" i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1839516" y="0"/>
            <a:ext cx="1831106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反自反性</a:t>
            </a:r>
            <a:endParaRPr lang="zh-CN" altLang="en-US" sz="2800" b="1" i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3602434" y="0"/>
            <a:ext cx="1682007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对称性</a:t>
            </a:r>
            <a:endParaRPr lang="zh-CN" altLang="en-US" sz="2800" b="1" i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5216253" y="0"/>
            <a:ext cx="2160240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反对称性</a:t>
            </a:r>
            <a:endParaRPr lang="zh-CN" altLang="en-US" sz="2800" b="1" i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7308304" y="0"/>
            <a:ext cx="1791208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传递性</a:t>
            </a:r>
            <a:endParaRPr lang="zh-CN" altLang="en-US" sz="2800" b="1" i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522536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7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7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uiExpand="1" build="p" autoUpdateAnimBg="0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196752"/>
            <a:ext cx="8077200" cy="4718538"/>
          </a:xfrm>
        </p:spPr>
        <p:txBody>
          <a:bodyPr/>
          <a:lstStyle/>
          <a:p>
            <a:pPr marL="0" indent="527552" algn="just" eaLnBrk="1" hangingPunct="1">
              <a:lnSpc>
                <a:spcPct val="120000"/>
              </a:lnSpc>
              <a:spcBef>
                <a:spcPts val="1200"/>
              </a:spcBef>
              <a:buNone/>
            </a:pPr>
            <a:r>
              <a:rPr kumimoji="1" lang="en-US" altLang="zh-CN" sz="3200" kern="1200" dirty="0" smtClean="0">
                <a:solidFill>
                  <a:srgbClr val="0099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kumimoji="1" lang="zh-CN" altLang="en-US" sz="3200" kern="1200" dirty="0" smtClean="0">
                <a:solidFill>
                  <a:srgbClr val="0099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自反性</a:t>
            </a:r>
            <a:r>
              <a:rPr kumimoji="1" lang="en-US" altLang="zh-CN" sz="3200" kern="1200" dirty="0" smtClean="0">
                <a:solidFill>
                  <a:srgbClr val="0099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reflexivity]</a:t>
            </a:r>
            <a:r>
              <a:rPr kumimoji="1" lang="zh-CN" altLang="en-US" sz="3200" kern="1200" dirty="0" smtClean="0">
                <a:solidFill>
                  <a:srgbClr val="0099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dirty="0" smtClean="0"/>
              <a:t>设</a:t>
            </a:r>
            <a:r>
              <a:rPr lang="en-US" altLang="zh-CN" dirty="0" smtClean="0"/>
              <a:t>R</a:t>
            </a:r>
            <a:r>
              <a:rPr lang="zh-CN" altLang="en-US" dirty="0" smtClean="0"/>
              <a:t>为定义在</a:t>
            </a:r>
            <a:r>
              <a:rPr lang="en-US" altLang="zh-CN" dirty="0" smtClean="0"/>
              <a:t>A</a:t>
            </a:r>
            <a:r>
              <a:rPr lang="zh-CN" altLang="en-US" dirty="0" smtClean="0"/>
              <a:t>上的二元关系，即</a:t>
            </a:r>
            <a:r>
              <a:rPr lang="en-US" altLang="zh-CN" dirty="0" smtClean="0"/>
              <a:t>R</a:t>
            </a:r>
            <a:r>
              <a:rPr lang="en-US" altLang="zh-CN" dirty="0" smtClean="0">
                <a:sym typeface="Symbol" panose="05050102010706020507" pitchFamily="18" charset="2"/>
              </a:rPr>
              <a:t></a:t>
            </a:r>
            <a:r>
              <a:rPr lang="en-US" altLang="zh-CN" dirty="0" smtClean="0"/>
              <a:t>A</a:t>
            </a:r>
            <a:r>
              <a:rPr lang="en-US" altLang="zh-CN" dirty="0" smtClean="0">
                <a:sym typeface="Symbol" panose="05050102010706020507" pitchFamily="18" charset="2"/>
              </a:rPr>
              <a:t></a:t>
            </a:r>
            <a:r>
              <a:rPr lang="en-US" altLang="zh-CN" dirty="0" smtClean="0"/>
              <a:t>A, </a:t>
            </a:r>
            <a:r>
              <a:rPr lang="zh-CN" altLang="en-US" dirty="0" smtClean="0"/>
              <a:t>如果对于</a:t>
            </a:r>
            <a:r>
              <a:rPr lang="zh-CN" altLang="en-US" sz="3200" dirty="0" smtClean="0">
                <a:solidFill>
                  <a:srgbClr val="C00000"/>
                </a:solidFill>
              </a:rPr>
              <a:t>每一个</a:t>
            </a:r>
            <a:r>
              <a:rPr lang="en-US" altLang="zh-CN" sz="3200" dirty="0" err="1" smtClean="0">
                <a:solidFill>
                  <a:srgbClr val="C00000"/>
                </a:solidFill>
              </a:rPr>
              <a:t>x</a:t>
            </a:r>
            <a:r>
              <a:rPr lang="en-US" altLang="zh-CN" sz="3200" dirty="0" err="1" smtClean="0">
                <a:solidFill>
                  <a:srgbClr val="C00000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3200" dirty="0" err="1" smtClean="0">
                <a:solidFill>
                  <a:srgbClr val="C00000"/>
                </a:solidFill>
              </a:rPr>
              <a:t>A</a:t>
            </a:r>
            <a:r>
              <a:rPr lang="zh-CN" altLang="en-US" dirty="0" smtClean="0"/>
              <a:t>，有</a:t>
            </a:r>
            <a:r>
              <a:rPr lang="en-US" altLang="zh-CN" sz="3200" dirty="0" err="1">
                <a:solidFill>
                  <a:srgbClr val="C00000"/>
                </a:solidFill>
              </a:rPr>
              <a:t>xRx</a:t>
            </a:r>
            <a:r>
              <a:rPr lang="en-US" altLang="zh-CN" sz="3200" dirty="0">
                <a:solidFill>
                  <a:srgbClr val="C00000"/>
                </a:solidFill>
              </a:rPr>
              <a:t> (&lt;</a:t>
            </a:r>
            <a:r>
              <a:rPr lang="en-US" altLang="zh-CN" sz="3200" dirty="0" err="1">
                <a:solidFill>
                  <a:srgbClr val="C00000"/>
                </a:solidFill>
              </a:rPr>
              <a:t>x,x</a:t>
            </a:r>
            <a:r>
              <a:rPr lang="en-US" altLang="zh-CN" sz="3200" dirty="0">
                <a:solidFill>
                  <a:srgbClr val="C00000"/>
                </a:solidFill>
              </a:rPr>
              <a:t>&gt;</a:t>
            </a:r>
            <a:r>
              <a:rPr lang="en-US" altLang="zh-CN" sz="3200" dirty="0">
                <a:solidFill>
                  <a:srgbClr val="C00000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3200" dirty="0">
                <a:solidFill>
                  <a:srgbClr val="C00000"/>
                </a:solidFill>
              </a:rPr>
              <a:t>R)</a:t>
            </a:r>
            <a:r>
              <a:rPr lang="zh-CN" altLang="en-US" dirty="0" smtClean="0"/>
              <a:t>，则称</a:t>
            </a:r>
            <a:r>
              <a:rPr kumimoji="1" lang="zh-CN" altLang="en-US" sz="3200" kern="1200" dirty="0">
                <a:solidFill>
                  <a:srgbClr val="0099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二元关系</a:t>
            </a:r>
            <a:r>
              <a:rPr kumimoji="1" lang="en-US" altLang="zh-CN" sz="3200" kern="1200" dirty="0">
                <a:solidFill>
                  <a:srgbClr val="0099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zh-CN" altLang="en-US" sz="3200" kern="1200" dirty="0">
                <a:solidFill>
                  <a:srgbClr val="0099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是自反的</a:t>
            </a:r>
            <a:r>
              <a:rPr lang="zh-CN" altLang="en-US" dirty="0" smtClean="0"/>
              <a:t>。</a:t>
            </a:r>
          </a:p>
          <a:p>
            <a:pPr marL="0" indent="527552" algn="just" eaLnBrk="1" hangingPunct="1">
              <a:lnSpc>
                <a:spcPct val="120000"/>
              </a:lnSpc>
              <a:spcBef>
                <a:spcPts val="1200"/>
              </a:spcBef>
              <a:buNone/>
            </a:pPr>
            <a:r>
              <a:rPr lang="zh-CN" altLang="en-US" dirty="0" smtClean="0"/>
              <a:t> </a:t>
            </a:r>
            <a:r>
              <a:rPr lang="en-US" altLang="zh-CN" dirty="0" smtClean="0"/>
              <a:t>R</a:t>
            </a:r>
            <a:r>
              <a:rPr lang="zh-CN" altLang="en-US" dirty="0" smtClean="0"/>
              <a:t>在</a:t>
            </a:r>
            <a:r>
              <a:rPr lang="en-US" altLang="zh-CN" dirty="0" smtClean="0"/>
              <a:t>A</a:t>
            </a:r>
            <a:r>
              <a:rPr lang="zh-CN" altLang="en-US" dirty="0" smtClean="0"/>
              <a:t>上是自反的 </a:t>
            </a:r>
            <a:r>
              <a:rPr lang="zh-CN" altLang="en-US" dirty="0" smtClean="0">
                <a:sym typeface="Symbol" panose="05050102010706020507" pitchFamily="18" charset="2"/>
              </a:rPr>
              <a:t>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dirty="0" smtClean="0">
                <a:sym typeface="Symbol" panose="05050102010706020507" pitchFamily="18" charset="2"/>
              </a:rPr>
              <a:t></a:t>
            </a:r>
            <a:r>
              <a:rPr lang="en-US" altLang="zh-CN" dirty="0" smtClean="0"/>
              <a:t>x)( </a:t>
            </a:r>
            <a:r>
              <a:rPr lang="en-US" altLang="zh-CN" dirty="0" err="1" smtClean="0"/>
              <a:t>x</a:t>
            </a:r>
            <a:r>
              <a:rPr lang="en-US" altLang="zh-CN" dirty="0" err="1" smtClean="0">
                <a:sym typeface="Symbol" panose="05050102010706020507" pitchFamily="18" charset="2"/>
              </a:rPr>
              <a:t></a:t>
            </a:r>
            <a:r>
              <a:rPr lang="en-US" altLang="zh-CN" dirty="0" err="1" smtClean="0"/>
              <a:t>A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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xRx</a:t>
            </a:r>
            <a:r>
              <a:rPr lang="en-US" altLang="zh-CN" dirty="0" smtClean="0"/>
              <a:t>)</a:t>
            </a:r>
          </a:p>
          <a:p>
            <a:pPr marL="0" indent="527552" eaLnBrk="1" hangingPunct="1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dirty="0" smtClean="0"/>
              <a:t> R</a:t>
            </a:r>
            <a:r>
              <a:rPr lang="zh-CN" altLang="en-US" dirty="0" smtClean="0"/>
              <a:t>在</a:t>
            </a:r>
            <a:r>
              <a:rPr lang="en-US" altLang="zh-CN" dirty="0" smtClean="0"/>
              <a:t>A</a:t>
            </a:r>
            <a:r>
              <a:rPr lang="zh-CN" altLang="en-US" dirty="0" smtClean="0"/>
              <a:t>上是非自反的 </a:t>
            </a:r>
            <a:r>
              <a:rPr lang="zh-CN" altLang="en-US" dirty="0" smtClean="0">
                <a:sym typeface="Symbol" panose="05050102010706020507" pitchFamily="18" charset="2"/>
              </a:rPr>
              <a:t>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dirty="0" smtClean="0">
                <a:sym typeface="Symbol" panose="05050102010706020507" pitchFamily="18" charset="2"/>
              </a:rPr>
              <a:t></a:t>
            </a:r>
            <a:r>
              <a:rPr lang="en-US" altLang="zh-CN" dirty="0" smtClean="0"/>
              <a:t>x)( </a:t>
            </a:r>
            <a:r>
              <a:rPr lang="en-US" altLang="zh-CN" dirty="0" err="1" smtClean="0"/>
              <a:t>x</a:t>
            </a:r>
            <a:r>
              <a:rPr lang="en-US" altLang="zh-CN" dirty="0" err="1" smtClean="0">
                <a:sym typeface="Symbol" panose="05050102010706020507" pitchFamily="18" charset="2"/>
              </a:rPr>
              <a:t></a:t>
            </a:r>
            <a:r>
              <a:rPr lang="en-US" altLang="zh-CN" dirty="0" err="1" smtClean="0"/>
              <a:t>A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&amp;</a:t>
            </a:r>
            <a:r>
              <a:rPr lang="en-US" altLang="zh-CN" dirty="0" smtClean="0"/>
              <a:t> &lt;</a:t>
            </a:r>
            <a:r>
              <a:rPr lang="en-US" altLang="zh-CN" dirty="0" err="1" smtClean="0"/>
              <a:t>x,x</a:t>
            </a:r>
            <a:r>
              <a:rPr lang="en-US" altLang="zh-CN" dirty="0" smtClean="0"/>
              <a:t>&gt;</a:t>
            </a:r>
            <a:r>
              <a:rPr lang="en-US" altLang="zh-CN" dirty="0" smtClean="0">
                <a:sym typeface="Symbol" panose="05050102010706020507" pitchFamily="18" charset="2"/>
              </a:rPr>
              <a:t></a:t>
            </a:r>
            <a:r>
              <a:rPr lang="en-US" altLang="zh-CN" dirty="0" smtClean="0"/>
              <a:t>R)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algn="just" eaLnBrk="1" hangingPunct="1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定理： </a:t>
            </a:r>
            <a:r>
              <a:rPr lang="en-US" altLang="zh-CN" dirty="0"/>
              <a:t>R</a:t>
            </a:r>
            <a:r>
              <a:rPr lang="zh-CN" altLang="en-US" dirty="0"/>
              <a:t>是自反的</a:t>
            </a:r>
            <a:r>
              <a:rPr lang="zh-CN" altLang="en-US" dirty="0">
                <a:sym typeface="Symbol" panose="05050102010706020507" pitchFamily="18" charset="2"/>
              </a:rPr>
              <a:t></a:t>
            </a:r>
            <a:r>
              <a:rPr lang="zh-CN" altLang="en-US" dirty="0"/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I</a:t>
            </a:r>
            <a:r>
              <a:rPr lang="en-US" altLang="zh-CN" baseline="-30000" dirty="0"/>
              <a:t>A 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R</a:t>
            </a:r>
          </a:p>
          <a:p>
            <a:pPr algn="just" eaLnBrk="1" hangingPunct="1">
              <a:lnSpc>
                <a:spcPct val="150000"/>
              </a:lnSpc>
              <a:buFont typeface="Symbol" panose="05050102010706020507" pitchFamily="18" charset="2"/>
              <a:buChar char="Û"/>
            </a:pPr>
            <a:r>
              <a:rPr lang="en-US" altLang="zh-CN" dirty="0"/>
              <a:t>M</a:t>
            </a:r>
            <a:r>
              <a:rPr lang="en-US" altLang="zh-CN" baseline="-30000" dirty="0"/>
              <a:t>R</a:t>
            </a:r>
            <a:r>
              <a:rPr lang="zh-CN" altLang="en-US" dirty="0"/>
              <a:t>主对角线上的元素全为</a:t>
            </a:r>
            <a:r>
              <a:rPr lang="en-US" altLang="zh-CN" dirty="0"/>
              <a:t>1</a:t>
            </a:r>
          </a:p>
          <a:p>
            <a:pPr algn="just" eaLnBrk="1" hangingPunct="1">
              <a:lnSpc>
                <a:spcPct val="150000"/>
              </a:lnSpc>
              <a:buFont typeface="Symbol" panose="05050102010706020507" pitchFamily="18" charset="2"/>
              <a:buChar char="Û"/>
            </a:pPr>
            <a:r>
              <a:rPr lang="en-US" altLang="zh-CN" dirty="0"/>
              <a:t>G</a:t>
            </a:r>
            <a:r>
              <a:rPr lang="en-US" altLang="zh-CN" baseline="-30000" dirty="0"/>
              <a:t>R</a:t>
            </a:r>
            <a:r>
              <a:rPr lang="zh-CN" altLang="en-US" dirty="0"/>
              <a:t>的每个顶点处均有自环。</a:t>
            </a:r>
          </a:p>
          <a:p>
            <a:pPr marL="0" indent="527552" eaLnBrk="1" hangingPunct="1">
              <a:lnSpc>
                <a:spcPct val="120000"/>
              </a:lnSpc>
              <a:buNone/>
            </a:pPr>
            <a:endParaRPr lang="zh-CN" altLang="en-US" dirty="0" smtClean="0"/>
          </a:p>
        </p:txBody>
      </p:sp>
      <p:sp>
        <p:nvSpPr>
          <p:cNvPr id="4" name="矩形 3"/>
          <p:cNvSpPr/>
          <p:nvPr/>
        </p:nvSpPr>
        <p:spPr>
          <a:xfrm>
            <a:off x="3159847" y="0"/>
            <a:ext cx="35317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第一部分 集合论</a:t>
            </a:r>
            <a:endParaRPr lang="zh-CN" altLang="en-US" sz="3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35496" y="0"/>
            <a:ext cx="1872208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自反性</a:t>
            </a:r>
            <a:endParaRPr lang="zh-CN" altLang="en-US" sz="3600" b="1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1839516" y="0"/>
            <a:ext cx="1831106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反自反性</a:t>
            </a:r>
            <a:endParaRPr lang="zh-CN" altLang="en-US" sz="2800" b="1" i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3602434" y="0"/>
            <a:ext cx="1682007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对称性</a:t>
            </a:r>
            <a:endParaRPr lang="zh-CN" altLang="en-US" sz="2800" b="1" i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5216253" y="0"/>
            <a:ext cx="2160240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反对称性</a:t>
            </a:r>
            <a:endParaRPr lang="zh-CN" altLang="en-US" sz="2800" b="1" i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7308304" y="0"/>
            <a:ext cx="1791208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传递性</a:t>
            </a:r>
            <a:endParaRPr lang="zh-CN" altLang="en-US" sz="2800" b="1" i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033115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1" grpId="0" uiExpand="1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124744"/>
            <a:ext cx="8305800" cy="4979377"/>
          </a:xfrm>
        </p:spPr>
        <p:txBody>
          <a:bodyPr/>
          <a:lstStyle/>
          <a:p>
            <a:pPr marL="0" indent="625735" eaLnBrk="1" hangingPunct="1">
              <a:lnSpc>
                <a:spcPct val="120000"/>
              </a:lnSpc>
              <a:spcBef>
                <a:spcPts val="1800"/>
              </a:spcBef>
              <a:buNone/>
            </a:pPr>
            <a:r>
              <a:rPr kumimoji="1" lang="en-US" altLang="zh-CN" sz="3200" kern="1200" dirty="0" smtClean="0">
                <a:solidFill>
                  <a:srgbClr val="0099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kumimoji="1" lang="zh-CN" altLang="en-US" sz="3200" kern="1200" dirty="0" smtClean="0">
                <a:solidFill>
                  <a:srgbClr val="0099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反</a:t>
            </a:r>
            <a:r>
              <a:rPr kumimoji="1" lang="zh-CN" altLang="en-US" sz="3200" kern="1200" dirty="0">
                <a:solidFill>
                  <a:srgbClr val="0099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自反性</a:t>
            </a:r>
            <a:r>
              <a:rPr kumimoji="1" lang="en-US" altLang="zh-CN" sz="3200" kern="1200" dirty="0" err="1" smtClean="0">
                <a:solidFill>
                  <a:srgbClr val="0099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irreflexivity</a:t>
            </a:r>
            <a:r>
              <a:rPr kumimoji="1" lang="en-US" altLang="zh-CN" sz="3200" kern="1200" dirty="0" smtClean="0">
                <a:solidFill>
                  <a:srgbClr val="0099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kumimoji="1" lang="zh-CN" altLang="en-US" sz="3200" kern="1200" dirty="0" smtClean="0">
                <a:solidFill>
                  <a:srgbClr val="0099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dirty="0" smtClean="0"/>
              <a:t>设</a:t>
            </a:r>
            <a:r>
              <a:rPr lang="en-US" altLang="zh-CN" dirty="0" smtClean="0"/>
              <a:t>R</a:t>
            </a:r>
            <a:r>
              <a:rPr lang="en-US" altLang="zh-CN" dirty="0" smtClean="0">
                <a:sym typeface="Symbol" panose="05050102010706020507" pitchFamily="18" charset="2"/>
              </a:rPr>
              <a:t></a:t>
            </a:r>
            <a:r>
              <a:rPr lang="en-US" altLang="zh-CN" dirty="0" smtClean="0"/>
              <a:t>A</a:t>
            </a:r>
            <a:r>
              <a:rPr lang="en-US" altLang="zh-CN" dirty="0" smtClean="0">
                <a:sym typeface="Symbol" panose="05050102010706020507" pitchFamily="18" charset="2"/>
              </a:rPr>
              <a:t></a:t>
            </a:r>
            <a:r>
              <a:rPr lang="en-US" altLang="zh-CN" dirty="0" smtClean="0"/>
              <a:t>A, </a:t>
            </a:r>
            <a:r>
              <a:rPr lang="zh-CN" altLang="en-US" dirty="0" smtClean="0"/>
              <a:t>如果对于</a:t>
            </a:r>
            <a:r>
              <a:rPr lang="zh-CN" altLang="en-US" sz="3200" dirty="0" smtClean="0">
                <a:solidFill>
                  <a:srgbClr val="C00000"/>
                </a:solidFill>
              </a:rPr>
              <a:t>每一个</a:t>
            </a:r>
            <a:r>
              <a:rPr lang="en-US" altLang="zh-CN" sz="3200" dirty="0" err="1" smtClean="0">
                <a:solidFill>
                  <a:srgbClr val="C00000"/>
                </a:solidFill>
              </a:rPr>
              <a:t>x</a:t>
            </a:r>
            <a:r>
              <a:rPr lang="en-US" altLang="zh-CN" sz="3200" dirty="0" err="1" smtClean="0">
                <a:solidFill>
                  <a:srgbClr val="C00000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3200" dirty="0" err="1" smtClean="0">
                <a:solidFill>
                  <a:srgbClr val="C00000"/>
                </a:solidFill>
              </a:rPr>
              <a:t>A</a:t>
            </a:r>
            <a:r>
              <a:rPr lang="zh-CN" altLang="en-US" dirty="0" smtClean="0"/>
              <a:t>，</a:t>
            </a:r>
            <a:r>
              <a:rPr lang="zh-CN" altLang="en-US" sz="3200" dirty="0" smtClean="0">
                <a:solidFill>
                  <a:srgbClr val="C00000"/>
                </a:solidFill>
              </a:rPr>
              <a:t>有</a:t>
            </a:r>
            <a:r>
              <a:rPr lang="en-US" altLang="zh-CN" sz="3200" dirty="0" smtClean="0">
                <a:solidFill>
                  <a:srgbClr val="C00000"/>
                </a:solidFill>
              </a:rPr>
              <a:t>&lt;</a:t>
            </a:r>
            <a:r>
              <a:rPr lang="en-US" altLang="zh-CN" sz="3200" dirty="0" err="1" smtClean="0">
                <a:solidFill>
                  <a:srgbClr val="C00000"/>
                </a:solidFill>
              </a:rPr>
              <a:t>x,x</a:t>
            </a:r>
            <a:r>
              <a:rPr lang="en-US" altLang="zh-CN" sz="3200" dirty="0" smtClean="0">
                <a:solidFill>
                  <a:srgbClr val="C00000"/>
                </a:solidFill>
              </a:rPr>
              <a:t>&gt;</a:t>
            </a:r>
            <a:r>
              <a:rPr lang="en-US" altLang="zh-CN" sz="3200" dirty="0" smtClean="0">
                <a:solidFill>
                  <a:srgbClr val="C00000"/>
                </a:solidFill>
                <a:sym typeface="Symbol" panose="05050102010706020507" pitchFamily="18" charset="2"/>
              </a:rPr>
              <a:t></a:t>
            </a:r>
            <a:r>
              <a:rPr lang="en-US" altLang="zh-CN" sz="3200" dirty="0" smtClean="0">
                <a:solidFill>
                  <a:srgbClr val="C00000"/>
                </a:solidFill>
              </a:rPr>
              <a:t>R</a:t>
            </a:r>
            <a:r>
              <a:rPr lang="zh-CN" altLang="en-US" dirty="0" smtClean="0"/>
              <a:t>，则称</a:t>
            </a:r>
            <a:r>
              <a:rPr kumimoji="1" lang="zh-CN" altLang="en-US" sz="3200" kern="1200" dirty="0">
                <a:solidFill>
                  <a:srgbClr val="0099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二元关系</a:t>
            </a:r>
            <a:r>
              <a:rPr kumimoji="1" lang="en-US" altLang="zh-CN" sz="3200" kern="1200" dirty="0">
                <a:solidFill>
                  <a:srgbClr val="0099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zh-CN" altLang="en-US" sz="3200" kern="1200" dirty="0">
                <a:solidFill>
                  <a:srgbClr val="0099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是反自反的</a:t>
            </a:r>
            <a:r>
              <a:rPr lang="zh-CN" altLang="en-US" dirty="0" smtClean="0"/>
              <a:t>。</a:t>
            </a:r>
          </a:p>
          <a:p>
            <a:pPr marL="0" indent="625735" eaLnBrk="1" hangingPunct="1">
              <a:lnSpc>
                <a:spcPct val="120000"/>
              </a:lnSpc>
              <a:spcBef>
                <a:spcPts val="1800"/>
              </a:spcBef>
              <a:buNone/>
            </a:pPr>
            <a:r>
              <a:rPr lang="en-US" altLang="zh-CN" dirty="0" smtClean="0"/>
              <a:t>R</a:t>
            </a:r>
            <a:r>
              <a:rPr lang="zh-CN" altLang="en-US" dirty="0" smtClean="0"/>
              <a:t>在</a:t>
            </a:r>
            <a:r>
              <a:rPr lang="en-US" altLang="zh-CN" dirty="0" smtClean="0"/>
              <a:t>A</a:t>
            </a:r>
            <a:r>
              <a:rPr lang="zh-CN" altLang="en-US" dirty="0" smtClean="0"/>
              <a:t>上是反自反的 </a:t>
            </a:r>
            <a:r>
              <a:rPr lang="zh-CN" altLang="en-US" dirty="0" smtClean="0">
                <a:sym typeface="Symbol" panose="05050102010706020507" pitchFamily="18" charset="2"/>
              </a:rPr>
              <a:t>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dirty="0" smtClean="0">
                <a:sym typeface="Symbol" panose="05050102010706020507" pitchFamily="18" charset="2"/>
              </a:rPr>
              <a:t></a:t>
            </a:r>
            <a:r>
              <a:rPr lang="en-US" altLang="zh-CN" dirty="0" smtClean="0"/>
              <a:t>x)(</a:t>
            </a:r>
            <a:r>
              <a:rPr lang="en-US" altLang="zh-CN" dirty="0" err="1" smtClean="0"/>
              <a:t>x</a:t>
            </a:r>
            <a:r>
              <a:rPr lang="en-US" altLang="zh-CN" dirty="0" err="1" smtClean="0">
                <a:sym typeface="Symbol" panose="05050102010706020507" pitchFamily="18" charset="2"/>
              </a:rPr>
              <a:t></a:t>
            </a:r>
            <a:r>
              <a:rPr lang="en-US" altLang="zh-CN" dirty="0" err="1" smtClean="0"/>
              <a:t>A</a:t>
            </a:r>
            <a:r>
              <a:rPr lang="en-US" altLang="zh-CN" dirty="0" smtClean="0">
                <a:sym typeface="Symbol" panose="05050102010706020507" pitchFamily="18" charset="2"/>
              </a:rPr>
              <a:t></a:t>
            </a:r>
            <a:r>
              <a:rPr lang="en-US" altLang="zh-CN" dirty="0" smtClean="0"/>
              <a:t> &lt;</a:t>
            </a:r>
            <a:r>
              <a:rPr lang="en-US" altLang="zh-CN" dirty="0" err="1" smtClean="0"/>
              <a:t>x,x</a:t>
            </a:r>
            <a:r>
              <a:rPr lang="en-US" altLang="zh-CN" dirty="0" smtClean="0"/>
              <a:t>&gt;</a:t>
            </a:r>
            <a:r>
              <a:rPr lang="en-US" altLang="zh-CN" dirty="0" smtClean="0">
                <a:sym typeface="Symbol" panose="05050102010706020507" pitchFamily="18" charset="2"/>
              </a:rPr>
              <a:t></a:t>
            </a:r>
            <a:r>
              <a:rPr lang="en-US" altLang="zh-CN" dirty="0" smtClean="0"/>
              <a:t>R )</a:t>
            </a:r>
            <a:r>
              <a:rPr lang="zh-CN" altLang="en-US" dirty="0" smtClean="0"/>
              <a:t>。</a:t>
            </a:r>
          </a:p>
          <a:p>
            <a:pPr marL="0" indent="625735" eaLnBrk="1" hangingPunct="1">
              <a:lnSpc>
                <a:spcPct val="120000"/>
              </a:lnSpc>
              <a:spcBef>
                <a:spcPts val="1800"/>
              </a:spcBef>
              <a:buNone/>
            </a:pPr>
            <a:r>
              <a:rPr lang="en-US" altLang="zh-CN" dirty="0" smtClean="0"/>
              <a:t>R</a:t>
            </a:r>
            <a:r>
              <a:rPr lang="zh-CN" altLang="en-US" dirty="0" smtClean="0"/>
              <a:t>在</a:t>
            </a:r>
            <a:r>
              <a:rPr lang="en-US" altLang="zh-CN" dirty="0" smtClean="0"/>
              <a:t>A</a:t>
            </a:r>
            <a:r>
              <a:rPr lang="zh-CN" altLang="en-US" dirty="0" smtClean="0"/>
              <a:t>上是非反自反的 </a:t>
            </a:r>
            <a:r>
              <a:rPr lang="zh-CN" altLang="en-US" dirty="0" smtClean="0">
                <a:sym typeface="Symbol" panose="05050102010706020507" pitchFamily="18" charset="2"/>
              </a:rPr>
              <a:t></a:t>
            </a:r>
            <a:r>
              <a:rPr lang="zh-CN" altLang="en-US" dirty="0" smtClean="0"/>
              <a:t>  </a:t>
            </a:r>
            <a:r>
              <a:rPr lang="en-US" altLang="zh-CN" dirty="0" smtClean="0"/>
              <a:t>(</a:t>
            </a:r>
            <a:r>
              <a:rPr lang="en-US" altLang="zh-CN" dirty="0" smtClean="0">
                <a:sym typeface="Symbol" panose="05050102010706020507" pitchFamily="18" charset="2"/>
              </a:rPr>
              <a:t></a:t>
            </a:r>
            <a:r>
              <a:rPr lang="en-US" altLang="zh-CN" dirty="0" smtClean="0"/>
              <a:t>x)( </a:t>
            </a:r>
            <a:r>
              <a:rPr lang="en-US" altLang="zh-CN" dirty="0" err="1" smtClean="0"/>
              <a:t>x</a:t>
            </a:r>
            <a:r>
              <a:rPr lang="en-US" altLang="zh-CN" dirty="0" err="1" smtClean="0">
                <a:sym typeface="Symbol" panose="05050102010706020507" pitchFamily="18" charset="2"/>
              </a:rPr>
              <a:t></a:t>
            </a:r>
            <a:r>
              <a:rPr lang="en-US" altLang="zh-CN" dirty="0" err="1" smtClean="0"/>
              <a:t>A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&amp;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xRx</a:t>
            </a:r>
            <a:r>
              <a:rPr lang="en-US" altLang="zh-CN" dirty="0" smtClean="0"/>
              <a:t>)</a:t>
            </a:r>
          </a:p>
          <a:p>
            <a:pPr marL="0" indent="351701" algn="just" eaLnBrk="1" hangingPunct="1">
              <a:spcBef>
                <a:spcPts val="1800"/>
              </a:spcBef>
              <a:buNone/>
            </a:pP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定理： </a:t>
            </a:r>
            <a:r>
              <a:rPr lang="en-US" altLang="zh-CN" dirty="0"/>
              <a:t>R</a:t>
            </a:r>
            <a:r>
              <a:rPr lang="zh-CN" altLang="en-US" dirty="0"/>
              <a:t>是反自反的</a:t>
            </a:r>
            <a:r>
              <a:rPr lang="zh-CN" altLang="en-US" dirty="0">
                <a:sym typeface="Symbol" panose="05050102010706020507" pitchFamily="18" charset="2"/>
              </a:rPr>
              <a:t></a:t>
            </a:r>
            <a:r>
              <a:rPr lang="zh-CN" altLang="en-US" dirty="0"/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I</a:t>
            </a:r>
            <a:r>
              <a:rPr lang="en-US" altLang="zh-CN" baseline="-30000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</a:t>
            </a:r>
            <a:r>
              <a:rPr lang="en-US" altLang="zh-CN" dirty="0"/>
              <a:t>R=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</a:p>
          <a:p>
            <a:pPr marL="0" indent="351701" algn="just" eaLnBrk="1" hangingPunct="1">
              <a:spcBef>
                <a:spcPts val="180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     </a:t>
            </a:r>
            <a:r>
              <a:rPr lang="en-US" altLang="zh-CN" dirty="0"/>
              <a:t>M</a:t>
            </a:r>
            <a:r>
              <a:rPr lang="en-US" altLang="zh-CN" baseline="-18000" dirty="0"/>
              <a:t>R</a:t>
            </a:r>
            <a:r>
              <a:rPr lang="zh-CN" altLang="en-US" dirty="0"/>
              <a:t>主对角线上的元素全为</a:t>
            </a:r>
            <a:r>
              <a:rPr lang="en-US" altLang="zh-CN" dirty="0"/>
              <a:t>0</a:t>
            </a:r>
          </a:p>
          <a:p>
            <a:pPr marL="0" indent="351701" algn="just" eaLnBrk="1" hangingPunct="1">
              <a:spcBef>
                <a:spcPts val="180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    </a:t>
            </a:r>
            <a:r>
              <a:rPr lang="en-US" altLang="zh-CN" dirty="0"/>
              <a:t> G</a:t>
            </a:r>
            <a:r>
              <a:rPr lang="en-US" altLang="zh-CN" baseline="-18000" dirty="0"/>
              <a:t>R</a:t>
            </a:r>
            <a:r>
              <a:rPr lang="zh-CN" altLang="en-US" dirty="0"/>
              <a:t>的每个顶点处均无自回路（无环）。</a:t>
            </a:r>
          </a:p>
          <a:p>
            <a:pPr marL="0" indent="625735" eaLnBrk="1" hangingPunct="1">
              <a:lnSpc>
                <a:spcPct val="120000"/>
              </a:lnSpc>
              <a:buNone/>
            </a:pP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3159847" y="0"/>
            <a:ext cx="35317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第一部分 集合论</a:t>
            </a:r>
            <a:endParaRPr lang="zh-CN" altLang="en-US" sz="3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59847" y="0"/>
            <a:ext cx="35317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第一部分 集合论</a:t>
            </a:r>
            <a:endParaRPr lang="zh-CN" altLang="en-US" sz="3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35496" y="0"/>
            <a:ext cx="1872208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自反性</a:t>
            </a:r>
            <a:endParaRPr lang="zh-CN" altLang="en-US" sz="2800" b="1" i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3602434" y="0"/>
            <a:ext cx="1682007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对称性</a:t>
            </a:r>
            <a:endParaRPr lang="zh-CN" altLang="en-US" sz="2800" b="1" i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5216253" y="0"/>
            <a:ext cx="2160240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反对称性</a:t>
            </a:r>
            <a:endParaRPr lang="zh-CN" altLang="en-US" sz="2800" b="1" i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7308304" y="0"/>
            <a:ext cx="1791208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传递性</a:t>
            </a:r>
            <a:endParaRPr lang="zh-CN" altLang="en-US" sz="2800" b="1" i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1839516" y="0"/>
            <a:ext cx="1831106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反自反性</a:t>
            </a:r>
            <a:endParaRPr lang="zh-CN" altLang="en-US" sz="3600" b="1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663371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79" grpId="0" uiExpand="1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24744"/>
            <a:ext cx="8424496" cy="4385896"/>
          </a:xfrm>
        </p:spPr>
        <p:txBody>
          <a:bodyPr/>
          <a:lstStyle/>
          <a:p>
            <a:pPr marL="0" indent="449885" eaLnBrk="1" hangingPunct="1">
              <a:lnSpc>
                <a:spcPct val="120000"/>
              </a:lnSpc>
              <a:spcBef>
                <a:spcPts val="1200"/>
              </a:spcBef>
              <a:buNone/>
            </a:pPr>
            <a:r>
              <a:rPr kumimoji="1" lang="en-US" altLang="zh-CN" sz="3200" kern="1200" dirty="0" smtClean="0">
                <a:solidFill>
                  <a:srgbClr val="0099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kumimoji="1" lang="zh-CN" altLang="en-US" sz="3200" kern="1200" dirty="0" smtClean="0">
                <a:solidFill>
                  <a:srgbClr val="0099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对称性</a:t>
            </a:r>
            <a:r>
              <a:rPr kumimoji="1" lang="en-US" altLang="zh-CN" sz="3200" kern="1200" dirty="0" smtClean="0">
                <a:solidFill>
                  <a:srgbClr val="0099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symmetry]</a:t>
            </a:r>
            <a:r>
              <a:rPr kumimoji="1" lang="zh-CN" altLang="en-US" sz="3200" kern="1200" dirty="0" smtClean="0">
                <a:solidFill>
                  <a:srgbClr val="0099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dirty="0" smtClean="0"/>
              <a:t>设</a:t>
            </a:r>
            <a:r>
              <a:rPr lang="en-US" altLang="zh-CN" dirty="0" smtClean="0"/>
              <a:t>R</a:t>
            </a:r>
            <a:r>
              <a:rPr lang="en-US" altLang="zh-CN" dirty="0" smtClean="0">
                <a:sym typeface="Symbol" panose="05050102010706020507" pitchFamily="18" charset="2"/>
              </a:rPr>
              <a:t></a:t>
            </a:r>
            <a:r>
              <a:rPr lang="en-US" altLang="zh-CN" dirty="0" smtClean="0"/>
              <a:t>A</a:t>
            </a:r>
            <a:r>
              <a:rPr lang="en-US" altLang="zh-CN" dirty="0" smtClean="0">
                <a:sym typeface="Symbol" panose="05050102010706020507" pitchFamily="18" charset="2"/>
              </a:rPr>
              <a:t></a:t>
            </a:r>
            <a:r>
              <a:rPr lang="en-US" altLang="zh-CN" dirty="0" smtClean="0"/>
              <a:t>A, </a:t>
            </a:r>
            <a:r>
              <a:rPr lang="zh-CN" altLang="en-US" dirty="0" smtClean="0"/>
              <a:t>如果对于</a:t>
            </a:r>
            <a:r>
              <a:rPr lang="zh-CN" altLang="en-US" sz="3200" dirty="0" smtClean="0">
                <a:solidFill>
                  <a:srgbClr val="C00000"/>
                </a:solidFill>
              </a:rPr>
              <a:t>每个</a:t>
            </a:r>
            <a:r>
              <a:rPr lang="en-US" altLang="zh-CN" sz="3200" dirty="0" err="1" smtClean="0">
                <a:solidFill>
                  <a:srgbClr val="C00000"/>
                </a:solidFill>
              </a:rPr>
              <a:t>x,y</a:t>
            </a:r>
            <a:r>
              <a:rPr lang="en-US" altLang="zh-CN" sz="3200" dirty="0" err="1" smtClean="0">
                <a:solidFill>
                  <a:srgbClr val="C00000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3200" dirty="0" err="1" smtClean="0">
                <a:solidFill>
                  <a:srgbClr val="C00000"/>
                </a:solidFill>
              </a:rPr>
              <a:t>A</a:t>
            </a:r>
            <a:r>
              <a:rPr lang="zh-CN" altLang="en-US" sz="3200" dirty="0">
                <a:solidFill>
                  <a:srgbClr val="C00000"/>
                </a:solidFill>
              </a:rPr>
              <a:t>，</a:t>
            </a:r>
            <a:r>
              <a:rPr lang="zh-CN" altLang="en-US" sz="3200" dirty="0" smtClean="0">
                <a:solidFill>
                  <a:srgbClr val="C00000"/>
                </a:solidFill>
              </a:rPr>
              <a:t>每当 </a:t>
            </a:r>
            <a:r>
              <a:rPr lang="en-US" altLang="zh-CN" sz="3200" dirty="0" err="1" smtClean="0">
                <a:solidFill>
                  <a:srgbClr val="C00000"/>
                </a:solidFill>
              </a:rPr>
              <a:t>xRy</a:t>
            </a:r>
            <a:r>
              <a:rPr lang="zh-CN" altLang="en-US" dirty="0" smtClean="0"/>
              <a:t>，</a:t>
            </a:r>
            <a:r>
              <a:rPr lang="zh-CN" altLang="en-US" sz="3200" dirty="0" smtClean="0">
                <a:solidFill>
                  <a:srgbClr val="C00000"/>
                </a:solidFill>
              </a:rPr>
              <a:t>就有 </a:t>
            </a:r>
            <a:r>
              <a:rPr lang="en-US" altLang="zh-CN" sz="3200" dirty="0" err="1" smtClean="0">
                <a:solidFill>
                  <a:srgbClr val="C00000"/>
                </a:solidFill>
              </a:rPr>
              <a:t>yRx</a:t>
            </a:r>
            <a:r>
              <a:rPr lang="zh-CN" altLang="en-US" dirty="0" smtClean="0"/>
              <a:t>，则称</a:t>
            </a:r>
            <a:r>
              <a:rPr kumimoji="1" lang="zh-CN" altLang="en-US" sz="3200" kern="1200" dirty="0">
                <a:solidFill>
                  <a:srgbClr val="0099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集合</a:t>
            </a:r>
            <a:r>
              <a:rPr kumimoji="1" lang="en-US" altLang="zh-CN" sz="3200" kern="1200" dirty="0">
                <a:solidFill>
                  <a:srgbClr val="0099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3200" kern="1200" dirty="0">
                <a:solidFill>
                  <a:srgbClr val="0099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上的关系</a:t>
            </a:r>
            <a:r>
              <a:rPr kumimoji="1" lang="en-US" altLang="zh-CN" sz="3200" kern="1200" dirty="0">
                <a:solidFill>
                  <a:srgbClr val="0099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zh-CN" altLang="en-US" sz="3200" kern="1200" dirty="0">
                <a:solidFill>
                  <a:srgbClr val="0099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是对称的</a:t>
            </a:r>
            <a:r>
              <a:rPr lang="zh-CN" altLang="en-US" dirty="0" smtClean="0"/>
              <a:t>。</a:t>
            </a:r>
          </a:p>
          <a:p>
            <a:pPr marL="0" indent="449885" eaLnBrk="1" hangingPunct="1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dirty="0" smtClean="0"/>
              <a:t>R</a:t>
            </a:r>
            <a:r>
              <a:rPr lang="zh-CN" altLang="en-US" dirty="0" smtClean="0"/>
              <a:t>在</a:t>
            </a:r>
            <a:r>
              <a:rPr lang="en-US" altLang="zh-CN" dirty="0" smtClean="0"/>
              <a:t>A</a:t>
            </a:r>
            <a:r>
              <a:rPr lang="zh-CN" altLang="en-US" dirty="0" smtClean="0"/>
              <a:t>上对称</a:t>
            </a:r>
            <a:r>
              <a:rPr lang="zh-CN" altLang="en-US" dirty="0" smtClean="0">
                <a:sym typeface="Symbol" panose="05050102010706020507" pitchFamily="18" charset="2"/>
              </a:rPr>
              <a:t></a:t>
            </a:r>
            <a:r>
              <a:rPr lang="zh-CN" altLang="en-US" dirty="0" smtClean="0"/>
              <a:t>   </a:t>
            </a:r>
            <a:r>
              <a:rPr lang="en-US" altLang="zh-CN" dirty="0" smtClean="0"/>
              <a:t>(</a:t>
            </a:r>
            <a:r>
              <a:rPr lang="en-US" altLang="zh-CN" dirty="0" smtClean="0">
                <a:sym typeface="Symbol" panose="05050102010706020507" pitchFamily="18" charset="2"/>
              </a:rPr>
              <a:t></a:t>
            </a:r>
            <a:r>
              <a:rPr lang="en-US" altLang="zh-CN" dirty="0" smtClean="0"/>
              <a:t>x)(</a:t>
            </a:r>
            <a:r>
              <a:rPr lang="en-US" altLang="zh-CN" dirty="0" smtClean="0">
                <a:sym typeface="Symbol" panose="05050102010706020507" pitchFamily="18" charset="2"/>
              </a:rPr>
              <a:t></a:t>
            </a:r>
            <a:r>
              <a:rPr lang="en-US" altLang="zh-CN" dirty="0" smtClean="0"/>
              <a:t>y)(</a:t>
            </a:r>
            <a:r>
              <a:rPr lang="en-US" altLang="zh-CN" dirty="0" err="1" smtClean="0"/>
              <a:t>x</a:t>
            </a:r>
            <a:r>
              <a:rPr lang="en-US" altLang="zh-CN" dirty="0" err="1" smtClean="0">
                <a:sym typeface="Symbol" panose="05050102010706020507" pitchFamily="18" charset="2"/>
              </a:rPr>
              <a:t></a:t>
            </a:r>
            <a:r>
              <a:rPr lang="en-US" altLang="zh-CN" dirty="0" err="1" smtClean="0"/>
              <a:t>A</a:t>
            </a:r>
            <a:r>
              <a:rPr lang="en-US" altLang="zh-CN" dirty="0" err="1" smtClean="0">
                <a:sym typeface="Symbol" panose="05050102010706020507" pitchFamily="18" charset="2"/>
              </a:rPr>
              <a:t>&amp;</a:t>
            </a:r>
            <a:r>
              <a:rPr lang="en-US" altLang="zh-CN" dirty="0" err="1" smtClean="0"/>
              <a:t>y</a:t>
            </a:r>
            <a:r>
              <a:rPr lang="en-US" altLang="zh-CN" dirty="0" err="1" smtClean="0">
                <a:sym typeface="Symbol" panose="05050102010706020507" pitchFamily="18" charset="2"/>
              </a:rPr>
              <a:t></a:t>
            </a:r>
            <a:r>
              <a:rPr lang="en-US" altLang="zh-CN" dirty="0" err="1" smtClean="0"/>
              <a:t>A</a:t>
            </a:r>
            <a:r>
              <a:rPr lang="en-US" altLang="zh-CN" dirty="0" err="1" smtClean="0">
                <a:sym typeface="Symbol" panose="05050102010706020507" pitchFamily="18" charset="2"/>
              </a:rPr>
              <a:t>&amp;</a:t>
            </a:r>
            <a:r>
              <a:rPr lang="en-US" altLang="zh-CN" dirty="0" err="1" smtClean="0"/>
              <a:t>xRy</a:t>
            </a:r>
            <a:r>
              <a:rPr lang="en-US" altLang="zh-CN" dirty="0" err="1" smtClean="0">
                <a:sym typeface="Symbol" panose="05050102010706020507" pitchFamily="18" charset="2"/>
              </a:rPr>
              <a:t></a:t>
            </a:r>
            <a:r>
              <a:rPr lang="en-US" altLang="zh-CN" dirty="0" err="1" smtClean="0"/>
              <a:t>yRx</a:t>
            </a:r>
            <a:r>
              <a:rPr lang="en-US" altLang="zh-CN" dirty="0" smtClean="0"/>
              <a:t>).</a:t>
            </a:r>
          </a:p>
          <a:p>
            <a:pPr marL="0" indent="449885" eaLnBrk="1" hangingPunct="1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dirty="0" smtClean="0"/>
              <a:t>R</a:t>
            </a:r>
            <a:r>
              <a:rPr lang="zh-CN" altLang="en-US" dirty="0" smtClean="0"/>
              <a:t>非对称 </a:t>
            </a:r>
            <a:r>
              <a:rPr lang="zh-CN" altLang="en-US" dirty="0" smtClean="0">
                <a:sym typeface="Symbol" panose="05050102010706020507" pitchFamily="18" charset="2"/>
              </a:rPr>
              <a:t></a:t>
            </a:r>
            <a:r>
              <a:rPr lang="zh-CN" altLang="en-US" dirty="0" smtClean="0"/>
              <a:t>   </a:t>
            </a:r>
            <a:r>
              <a:rPr lang="en-US" altLang="zh-CN" dirty="0" smtClean="0"/>
              <a:t>(</a:t>
            </a:r>
            <a:r>
              <a:rPr lang="en-US" altLang="zh-CN" dirty="0" smtClean="0">
                <a:sym typeface="Symbol" panose="05050102010706020507" pitchFamily="18" charset="2"/>
              </a:rPr>
              <a:t></a:t>
            </a:r>
            <a:r>
              <a:rPr lang="en-US" altLang="zh-CN" dirty="0" smtClean="0"/>
              <a:t>x)(</a:t>
            </a:r>
            <a:r>
              <a:rPr lang="en-US" altLang="zh-CN" dirty="0" smtClean="0">
                <a:sym typeface="Symbol" panose="05050102010706020507" pitchFamily="18" charset="2"/>
              </a:rPr>
              <a:t></a:t>
            </a:r>
            <a:r>
              <a:rPr lang="en-US" altLang="zh-CN" dirty="0" smtClean="0"/>
              <a:t>y)(</a:t>
            </a:r>
            <a:r>
              <a:rPr lang="en-US" altLang="zh-CN" dirty="0" err="1" smtClean="0"/>
              <a:t>x</a:t>
            </a:r>
            <a:r>
              <a:rPr lang="en-US" altLang="zh-CN" dirty="0" err="1" smtClean="0">
                <a:sym typeface="Symbol" panose="05050102010706020507" pitchFamily="18" charset="2"/>
              </a:rPr>
              <a:t></a:t>
            </a:r>
            <a:r>
              <a:rPr lang="en-US" altLang="zh-CN" dirty="0" err="1" smtClean="0"/>
              <a:t>A</a:t>
            </a:r>
            <a:r>
              <a:rPr lang="en-US" altLang="zh-CN" dirty="0" err="1" smtClean="0">
                <a:sym typeface="Symbol" panose="05050102010706020507" pitchFamily="18" charset="2"/>
              </a:rPr>
              <a:t>&amp;</a:t>
            </a:r>
            <a:r>
              <a:rPr lang="en-US" altLang="zh-CN" dirty="0" err="1" smtClean="0"/>
              <a:t>y</a:t>
            </a:r>
            <a:r>
              <a:rPr lang="en-US" altLang="zh-CN" dirty="0" err="1" smtClean="0">
                <a:sym typeface="Symbol" panose="05050102010706020507" pitchFamily="18" charset="2"/>
              </a:rPr>
              <a:t></a:t>
            </a:r>
            <a:r>
              <a:rPr lang="en-US" altLang="zh-CN" dirty="0" err="1" smtClean="0"/>
              <a:t>A</a:t>
            </a:r>
            <a:r>
              <a:rPr lang="en-US" altLang="zh-CN" dirty="0" err="1" smtClean="0">
                <a:sym typeface="Symbol" panose="05050102010706020507" pitchFamily="18" charset="2"/>
              </a:rPr>
              <a:t>&amp;</a:t>
            </a:r>
            <a:r>
              <a:rPr lang="en-US" altLang="zh-CN" dirty="0" err="1" smtClean="0"/>
              <a:t>xRy</a:t>
            </a:r>
            <a:r>
              <a:rPr lang="en-US" altLang="zh-CN" dirty="0" err="1" smtClean="0">
                <a:sym typeface="Symbol" panose="05050102010706020507" pitchFamily="18" charset="2"/>
              </a:rPr>
              <a:t>&amp;</a:t>
            </a:r>
            <a:r>
              <a:rPr lang="en-US" altLang="zh-CN" dirty="0" err="1" smtClean="0"/>
              <a:t>yRx</a:t>
            </a:r>
            <a:r>
              <a:rPr lang="en-US" altLang="zh-CN" dirty="0" smtClean="0"/>
              <a:t>)</a:t>
            </a:r>
          </a:p>
          <a:p>
            <a:pPr marL="0" indent="527552" algn="just" eaLnBrk="1" hangingPunct="1">
              <a:lnSpc>
                <a:spcPct val="120000"/>
              </a:lnSpc>
              <a:spcBef>
                <a:spcPts val="1200"/>
              </a:spcBef>
              <a:buNone/>
            </a:pP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定理： </a:t>
            </a:r>
            <a:r>
              <a:rPr lang="en-US" altLang="zh-CN" dirty="0"/>
              <a:t>R</a:t>
            </a:r>
            <a:r>
              <a:rPr lang="zh-CN" altLang="en-US" dirty="0"/>
              <a:t>是对称的</a:t>
            </a:r>
            <a:r>
              <a:rPr lang="zh-CN" altLang="en-US" dirty="0">
                <a:sym typeface="Symbol" panose="05050102010706020507" pitchFamily="18" charset="2"/>
              </a:rPr>
              <a:t></a:t>
            </a:r>
            <a:r>
              <a:rPr lang="zh-CN" altLang="en-US" dirty="0"/>
              <a:t> </a:t>
            </a:r>
            <a:r>
              <a:rPr lang="en-US" altLang="zh-CN" dirty="0"/>
              <a:t>M</a:t>
            </a:r>
            <a:r>
              <a:rPr lang="en-US" altLang="zh-CN" baseline="-18000" dirty="0"/>
              <a:t>R</a:t>
            </a:r>
            <a:r>
              <a:rPr lang="zh-CN" altLang="en-US" dirty="0"/>
              <a:t>是对称的</a:t>
            </a:r>
          </a:p>
          <a:p>
            <a:pPr marL="0" indent="527552" algn="just" eaLnBrk="1" hangingPunct="1">
              <a:lnSpc>
                <a:spcPct val="120000"/>
              </a:lnSpc>
              <a:spcBef>
                <a:spcPts val="1200"/>
              </a:spcBef>
              <a:buNone/>
            </a:pPr>
            <a:r>
              <a:rPr lang="zh-CN" altLang="en-US" dirty="0">
                <a:sym typeface="Symbol" panose="05050102010706020507" pitchFamily="18" charset="2"/>
              </a:rPr>
              <a:t></a:t>
            </a:r>
            <a:r>
              <a:rPr lang="zh-CN" altLang="en-US" dirty="0"/>
              <a:t> </a:t>
            </a:r>
            <a:r>
              <a:rPr lang="en-US" altLang="zh-CN" dirty="0"/>
              <a:t>G</a:t>
            </a:r>
            <a:r>
              <a:rPr lang="en-US" altLang="zh-CN" baseline="-18000" dirty="0"/>
              <a:t>R</a:t>
            </a:r>
            <a:r>
              <a:rPr lang="zh-CN" altLang="en-US" dirty="0"/>
              <a:t>的任何两个顶点之间若有边</a:t>
            </a:r>
            <a:r>
              <a:rPr lang="en-US" altLang="zh-CN" dirty="0"/>
              <a:t>, </a:t>
            </a:r>
            <a:r>
              <a:rPr lang="zh-CN" altLang="en-US" dirty="0"/>
              <a:t>则必有两条方向相反的有向边</a:t>
            </a:r>
            <a:r>
              <a:rPr lang="en-US" altLang="zh-CN" dirty="0"/>
              <a:t>.   </a:t>
            </a:r>
          </a:p>
          <a:p>
            <a:pPr marL="0" indent="449885" eaLnBrk="1" hangingPunct="1">
              <a:lnSpc>
                <a:spcPct val="120000"/>
              </a:lnSpc>
              <a:buNone/>
            </a:pPr>
            <a:endParaRPr lang="en-US" altLang="zh-CN" dirty="0" smtClean="0"/>
          </a:p>
        </p:txBody>
      </p:sp>
      <p:sp>
        <p:nvSpPr>
          <p:cNvPr id="436228" name="Line 4"/>
          <p:cNvSpPr>
            <a:spLocks noChangeShapeType="1"/>
          </p:cNvSpPr>
          <p:nvPr/>
        </p:nvSpPr>
        <p:spPr bwMode="auto">
          <a:xfrm flipH="1">
            <a:off x="6444208" y="3717032"/>
            <a:ext cx="152400" cy="36004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159847" y="0"/>
            <a:ext cx="35317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第一部分 集合论</a:t>
            </a:r>
            <a:endParaRPr lang="zh-CN" altLang="en-US" sz="3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59847" y="0"/>
            <a:ext cx="35317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第一部分 集合论</a:t>
            </a:r>
            <a:endParaRPr lang="zh-CN" altLang="en-US" sz="3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59847" y="0"/>
            <a:ext cx="35317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第一部分 集合论</a:t>
            </a:r>
            <a:endParaRPr lang="zh-CN" altLang="en-US" sz="3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35496" y="0"/>
            <a:ext cx="1872208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自反性</a:t>
            </a:r>
            <a:endParaRPr lang="zh-CN" altLang="en-US" sz="2800" b="1" i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3602434" y="0"/>
            <a:ext cx="1682007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对称性</a:t>
            </a:r>
            <a:endParaRPr lang="zh-CN" altLang="en-US" sz="3600" b="1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5216253" y="0"/>
            <a:ext cx="2160240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反对称性</a:t>
            </a:r>
            <a:endParaRPr lang="zh-CN" altLang="en-US" sz="2800" b="1" i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7308304" y="0"/>
            <a:ext cx="1791208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传递性</a:t>
            </a:r>
            <a:endParaRPr lang="zh-CN" altLang="en-US" sz="2800" b="1" i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1839516" y="0"/>
            <a:ext cx="1831106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反自反性</a:t>
            </a:r>
            <a:endParaRPr lang="zh-CN" altLang="en-US" sz="2800" b="1" i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299481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27" grpId="0" uiExpand="1" build="p" autoUpdateAnimBg="0"/>
      <p:bldP spid="4362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•"/>
              <a:defRPr sz="2338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23949" indent="-278442">
              <a:spcBef>
                <a:spcPct val="20000"/>
              </a:spcBef>
              <a:buChar char="–"/>
              <a:defRPr sz="2143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13767" indent="-222753">
              <a:spcBef>
                <a:spcPct val="20000"/>
              </a:spcBef>
              <a:buChar char="•"/>
              <a:defRPr sz="2143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559274" indent="-222753">
              <a:spcBef>
                <a:spcPct val="20000"/>
              </a:spcBef>
              <a:buChar char="–"/>
              <a:defRPr sz="2143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04780" indent="-222753">
              <a:spcBef>
                <a:spcPct val="20000"/>
              </a:spcBef>
              <a:buChar char="»"/>
              <a:defRPr sz="2143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450288" indent="-22275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43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895794" indent="-22275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43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341301" indent="-22275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43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786808" indent="-22275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43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C3407F-23EE-41FA-B4F4-093A9C9C98E2}" type="slidenum">
              <a:rPr kumimoji="0" lang="en-US" altLang="zh-CN" sz="1364" b="0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364" b="0" i="0" u="none" strike="noStrike" kern="1200" cap="none" spc="0" normalizeH="0" baseline="0" noProof="0">
              <a:ln>
                <a:noFill/>
              </a:ln>
              <a:solidFill>
                <a:srgbClr val="5E240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97906" y="87924"/>
            <a:ext cx="3449983" cy="6321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508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第一部分 </a:t>
            </a:r>
            <a:r>
              <a:rPr kumimoji="0" lang="zh-CN" altLang="en-US" sz="350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集合论</a:t>
            </a:r>
          </a:p>
        </p:txBody>
      </p:sp>
      <p:sp>
        <p:nvSpPr>
          <p:cNvPr id="10" name="Rectangle 133"/>
          <p:cNvSpPr>
            <a:spLocks noChangeArrowheads="1"/>
          </p:cNvSpPr>
          <p:nvPr/>
        </p:nvSpPr>
        <p:spPr bwMode="auto">
          <a:xfrm>
            <a:off x="432463" y="872719"/>
            <a:ext cx="5753254" cy="1718034"/>
          </a:xfrm>
          <a:prstGeom prst="rect">
            <a:avLst/>
          </a:prstGeom>
          <a:solidFill>
            <a:srgbClr val="FAE1D6"/>
          </a:solidFill>
          <a:ln>
            <a:solidFill>
              <a:schemeClr val="tx1">
                <a:lumMod val="60000"/>
                <a:lumOff val="4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6699"/>
              </a:buClr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3118" b="0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/>
                <a:cs typeface="+mn-cs"/>
              </a:rPr>
              <a:t>集合</a:t>
            </a:r>
            <a:endParaRPr kumimoji="0" lang="en-US" altLang="zh-CN" sz="3118" b="0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宋体"/>
              <a:cs typeface="+mn-cs"/>
            </a:endParaRPr>
          </a:p>
          <a:p>
            <a:pPr marL="334130" marR="0" lvl="0" indent="-334130" algn="just" defTabSz="914400" rtl="0" eaLnBrk="0" fontAlgn="base" latinLnBrk="0" hangingPunct="0">
              <a:lnSpc>
                <a:spcPts val="3411"/>
              </a:lnSpc>
              <a:spcBef>
                <a:spcPts val="584"/>
              </a:spcBef>
              <a:spcAft>
                <a:spcPct val="0"/>
              </a:spcAft>
              <a:buClr>
                <a:srgbClr val="0066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338" b="0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/>
                <a:cs typeface="+mn-cs"/>
              </a:rPr>
              <a:t>概念：属于、包含</a:t>
            </a:r>
            <a:r>
              <a:rPr kumimoji="0" lang="en-US" altLang="zh-CN" sz="2338" b="0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/>
                <a:cs typeface="+mn-cs"/>
              </a:rPr>
              <a:t> </a:t>
            </a:r>
            <a:r>
              <a:rPr kumimoji="0" lang="zh-CN" altLang="en-US" sz="2338" b="0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/>
                <a:cs typeface="+mn-cs"/>
              </a:rPr>
              <a:t>、子集、空集、幂集</a:t>
            </a:r>
            <a:endParaRPr kumimoji="0" lang="en-US" altLang="zh-CN" sz="2338" b="0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/>
              <a:cs typeface="+mn-cs"/>
            </a:endParaRPr>
          </a:p>
          <a:p>
            <a:pPr marL="0" marR="0" lvl="0" indent="-334130" algn="just" defTabSz="914400" rtl="0" eaLnBrk="0" fontAlgn="base" latinLnBrk="0" hangingPunct="0">
              <a:lnSpc>
                <a:spcPts val="3411"/>
              </a:lnSpc>
              <a:spcBef>
                <a:spcPts val="584"/>
              </a:spcBef>
              <a:spcAft>
                <a:spcPct val="0"/>
              </a:spcAft>
              <a:buClr>
                <a:srgbClr val="0066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338" b="0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/>
                <a:cs typeface="+mn-cs"/>
              </a:rPr>
              <a:t>运算：交、并、补、差     </a:t>
            </a:r>
            <a:r>
              <a:rPr kumimoji="0" lang="en-US" altLang="zh-CN" sz="4288" b="0" i="0" u="none" strike="noStrike" kern="1200" cap="none" spc="0" normalizeH="0" baseline="0" noProof="0">
                <a:ln>
                  <a:noFill/>
                </a:ln>
                <a:solidFill>
                  <a:srgbClr val="00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itka Heading" panose="02000505000000020004" pitchFamily="2" charset="0"/>
                <a:ea typeface="宋体"/>
                <a:cs typeface="+mn-cs"/>
              </a:rPr>
              <a:t>·</a:t>
            </a:r>
            <a:r>
              <a:rPr kumimoji="0" lang="zh-CN" altLang="en-US" sz="2338" b="0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/>
                <a:cs typeface="+mn-cs"/>
              </a:rPr>
              <a:t>等价关系</a:t>
            </a:r>
            <a:endParaRPr kumimoji="0" lang="en-US" altLang="zh-CN" sz="2338" b="0" i="0" u="none" strike="noStrike" kern="1200" cap="none" spc="0" normalizeH="0" baseline="0" noProof="0" smtClean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sp>
        <p:nvSpPr>
          <p:cNvPr id="11" name="Rectangle 133"/>
          <p:cNvSpPr>
            <a:spLocks noChangeArrowheads="1"/>
          </p:cNvSpPr>
          <p:nvPr/>
        </p:nvSpPr>
        <p:spPr bwMode="auto">
          <a:xfrm>
            <a:off x="6546605" y="997671"/>
            <a:ext cx="2034688" cy="1591590"/>
          </a:xfrm>
          <a:prstGeom prst="rect">
            <a:avLst/>
          </a:prstGeom>
          <a:solidFill>
            <a:srgbClr val="DCEEF0"/>
          </a:solidFill>
          <a:ln>
            <a:solidFill>
              <a:schemeClr val="accent5">
                <a:lumMod val="25000"/>
              </a:schemeClr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6699"/>
              </a:buClr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3118" b="0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/>
                <a:cs typeface="+mn-cs"/>
              </a:rPr>
              <a:t>序偶</a:t>
            </a:r>
            <a:r>
              <a:rPr kumimoji="0" lang="zh-CN" altLang="en-US" sz="2338" b="0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/>
                <a:cs typeface="+mn-cs"/>
              </a:rPr>
              <a:t>：</a:t>
            </a:r>
            <a:endParaRPr kumimoji="0" lang="en-US" altLang="zh-CN" sz="2338" b="0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宋体"/>
              <a:cs typeface="+mn-cs"/>
            </a:endParaRPr>
          </a:p>
          <a:p>
            <a:pPr marL="334130" marR="0" lvl="0" indent="-334130" algn="just" defTabSz="914400" rtl="0" eaLnBrk="0" fontAlgn="base" latinLnBrk="0" hangingPunct="0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>
                <a:srgbClr val="0066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338" b="0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/>
                <a:cs typeface="+mn-cs"/>
              </a:rPr>
              <a:t>有序二元组</a:t>
            </a:r>
            <a:endParaRPr kumimoji="0" lang="en-US" altLang="zh-CN" sz="2338" b="0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/>
              <a:cs typeface="+mn-cs"/>
            </a:endParaRPr>
          </a:p>
          <a:p>
            <a:pPr marL="334130" marR="0" lvl="0" indent="-334130" algn="just" defTabSz="914400" rtl="0" eaLnBrk="0" fontAlgn="base" latinLnBrk="0" hangingPunct="0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>
                <a:srgbClr val="0066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338" b="0" i="0" u="none" strike="noStrike" kern="120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/>
                <a:cs typeface="+mn-cs"/>
              </a:rPr>
              <a:t>卡式积</a:t>
            </a:r>
            <a:r>
              <a:rPr kumimoji="0" lang="en-US" altLang="zh-CN" sz="2338" b="0" i="0" u="none" strike="noStrike" kern="120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/>
                <a:cs typeface="+mn-cs"/>
              </a:rPr>
              <a:t> </a:t>
            </a:r>
            <a:endParaRPr kumimoji="0" lang="zh-CN" altLang="en-US" sz="2338" b="0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/>
              <a:cs typeface="+mn-cs"/>
            </a:endParaRPr>
          </a:p>
        </p:txBody>
      </p:sp>
      <p:sp>
        <p:nvSpPr>
          <p:cNvPr id="4" name="右大括号 3"/>
          <p:cNvSpPr/>
          <p:nvPr/>
        </p:nvSpPr>
        <p:spPr>
          <a:xfrm rot="5400000">
            <a:off x="4198411" y="-349870"/>
            <a:ext cx="509137" cy="7437136"/>
          </a:xfrm>
          <a:prstGeom prst="rightBrace">
            <a:avLst>
              <a:gd name="adj1" fmla="val 8333"/>
              <a:gd name="adj2" fmla="val 92125"/>
            </a:avLst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729" b="0" i="0" u="none" strike="noStrike" kern="2200" cap="none" spc="0" normalizeH="0" baseline="0" noProof="0" dirty="0">
                <a:ln w="6600">
                  <a:solidFill>
                    <a:srgbClr val="000000">
                      <a:lumMod val="75000"/>
                    </a:srgbClr>
                  </a:solidFill>
                  <a:prstDash val="solid"/>
                </a:ln>
                <a:solidFill>
                  <a:srgbClr val="FFFFFF">
                    <a:lumMod val="75000"/>
                  </a:srgbClr>
                </a:solidFill>
                <a:effectLst>
                  <a:outerShdw dist="38100" dir="2700000" algn="tl" rotWithShape="0">
                    <a:srgbClr val="333399"/>
                  </a:outerShdw>
                  <a:reflection blurRad="6350" stA="60000" endA="900" endPos="58000" dir="5400000" sy="-100000" algn="bl" rotWithShape="0"/>
                </a:effectLst>
                <a:uLnTx/>
                <a:uFillTx/>
                <a:latin typeface="Arial"/>
                <a:ea typeface="宋体"/>
                <a:cs typeface="+mn-cs"/>
              </a:rPr>
              <a:t>序  偶  的  集  合</a:t>
            </a:r>
          </a:p>
        </p:txBody>
      </p:sp>
      <p:sp>
        <p:nvSpPr>
          <p:cNvPr id="14" name="Rectangle 133"/>
          <p:cNvSpPr>
            <a:spLocks noChangeArrowheads="1"/>
          </p:cNvSpPr>
          <p:nvPr/>
        </p:nvSpPr>
        <p:spPr bwMode="auto">
          <a:xfrm>
            <a:off x="432464" y="3694204"/>
            <a:ext cx="5893578" cy="2936317"/>
          </a:xfrm>
          <a:prstGeom prst="rect">
            <a:avLst/>
          </a:prstGeom>
          <a:solidFill>
            <a:srgbClr val="EDEDF9"/>
          </a:solidFill>
          <a:ln>
            <a:solidFill>
              <a:schemeClr val="accent2">
                <a:lumMod val="75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6699"/>
              </a:buClr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3118" b="0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/>
                <a:cs typeface="+mn-cs"/>
              </a:rPr>
              <a:t>关系</a:t>
            </a:r>
            <a:endParaRPr kumimoji="0" lang="en-US" altLang="zh-CN" sz="3118" b="0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宋体"/>
              <a:cs typeface="+mn-cs"/>
            </a:endParaRPr>
          </a:p>
          <a:p>
            <a:pPr marL="334130" marR="0" lvl="0" indent="-334130" algn="just" defTabSz="914400" rtl="0" eaLnBrk="0" fontAlgn="base" latinLnBrk="0" hangingPunct="0">
              <a:lnSpc>
                <a:spcPts val="2923"/>
              </a:lnSpc>
              <a:spcBef>
                <a:spcPts val="584"/>
              </a:spcBef>
              <a:spcAft>
                <a:spcPct val="0"/>
              </a:spcAft>
              <a:buClr>
                <a:srgbClr val="0066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338" b="0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/>
                <a:cs typeface="+mn-cs"/>
              </a:rPr>
              <a:t>概念：定义域、值域     </a:t>
            </a:r>
            <a:endParaRPr kumimoji="0" lang="en-US" altLang="zh-CN" sz="2338" b="0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/>
              <a:cs typeface="+mn-cs"/>
            </a:endParaRPr>
          </a:p>
          <a:p>
            <a:pPr marL="334130" marR="0" lvl="0" indent="-334130" algn="just" defTabSz="914400" rtl="0" eaLnBrk="0" fontAlgn="base" latinLnBrk="0" hangingPunct="0">
              <a:lnSpc>
                <a:spcPts val="2923"/>
              </a:lnSpc>
              <a:spcBef>
                <a:spcPts val="584"/>
              </a:spcBef>
              <a:spcAft>
                <a:spcPct val="0"/>
              </a:spcAft>
              <a:buClr>
                <a:srgbClr val="0066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338" b="0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/>
                <a:cs typeface="+mn-cs"/>
              </a:rPr>
              <a:t>性质：</a:t>
            </a:r>
            <a:r>
              <a:rPr kumimoji="0" lang="en-US" altLang="zh-CN" sz="2338" b="0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/>
                <a:cs typeface="+mn-cs"/>
              </a:rPr>
              <a:t>(</a:t>
            </a:r>
            <a:r>
              <a:rPr kumimoji="0" lang="zh-CN" altLang="en-US" sz="2338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/>
                <a:cs typeface="+mn-cs"/>
              </a:rPr>
              <a:t>反</a:t>
            </a:r>
            <a:r>
              <a:rPr kumimoji="0" lang="en-US" altLang="zh-CN" sz="2338" b="0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/>
                <a:cs typeface="+mn-cs"/>
              </a:rPr>
              <a:t>) </a:t>
            </a:r>
            <a:r>
              <a:rPr kumimoji="0" lang="zh-CN" altLang="en-US" sz="2338" b="0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/>
                <a:cs typeface="+mn-cs"/>
              </a:rPr>
              <a:t>自反性、</a:t>
            </a:r>
            <a:r>
              <a:rPr kumimoji="0" lang="en-US" altLang="zh-CN" sz="2338" b="0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/>
                <a:cs typeface="+mn-cs"/>
              </a:rPr>
              <a:t>(</a:t>
            </a:r>
            <a:r>
              <a:rPr kumimoji="0" lang="zh-CN" altLang="en-US" sz="2338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/>
                <a:cs typeface="+mn-cs"/>
              </a:rPr>
              <a:t>反</a:t>
            </a:r>
            <a:r>
              <a:rPr kumimoji="0" lang="en-US" altLang="zh-CN" sz="2338" b="0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/>
                <a:cs typeface="+mn-cs"/>
              </a:rPr>
              <a:t>) </a:t>
            </a:r>
            <a:r>
              <a:rPr kumimoji="0" lang="zh-CN" altLang="en-US" sz="2338" b="0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/>
                <a:cs typeface="+mn-cs"/>
              </a:rPr>
              <a:t>对称性、传递性</a:t>
            </a:r>
            <a:endParaRPr kumimoji="0" lang="en-US" altLang="zh-CN" sz="2338" b="0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/>
              <a:cs typeface="+mn-cs"/>
            </a:endParaRPr>
          </a:p>
          <a:p>
            <a:pPr marL="334130" marR="0" lvl="0" indent="-334130" algn="just" defTabSz="914400" rtl="0" eaLnBrk="0" fontAlgn="base" latinLnBrk="0" hangingPunct="0">
              <a:lnSpc>
                <a:spcPts val="2923"/>
              </a:lnSpc>
              <a:spcBef>
                <a:spcPts val="584"/>
              </a:spcBef>
              <a:spcAft>
                <a:spcPct val="0"/>
              </a:spcAft>
              <a:buClr>
                <a:srgbClr val="0066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338" b="0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/>
                <a:cs typeface="+mn-cs"/>
              </a:rPr>
              <a:t>运算：复合关系、逆关系、闭包</a:t>
            </a:r>
            <a:endParaRPr kumimoji="0" lang="en-US" altLang="zh-CN" sz="2338" b="0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/>
              <a:cs typeface="+mn-cs"/>
            </a:endParaRPr>
          </a:p>
          <a:p>
            <a:pPr marL="334130" marR="0" lvl="0" indent="-334130" algn="just" defTabSz="914400" rtl="0" eaLnBrk="0" fontAlgn="base" latinLnBrk="0" hangingPunct="0">
              <a:lnSpc>
                <a:spcPts val="2923"/>
              </a:lnSpc>
              <a:spcBef>
                <a:spcPts val="584"/>
              </a:spcBef>
              <a:spcAft>
                <a:spcPct val="0"/>
              </a:spcAft>
              <a:buClr>
                <a:srgbClr val="0066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338" b="0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/>
                <a:cs typeface="+mn-cs"/>
              </a:rPr>
              <a:t>集合划分和覆盖</a:t>
            </a:r>
            <a:endParaRPr kumimoji="0" lang="en-US" altLang="zh-CN" sz="2338" b="0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/>
              <a:cs typeface="+mn-cs"/>
            </a:endParaRPr>
          </a:p>
          <a:p>
            <a:pPr marL="334130" marR="0" lvl="0" indent="-334130" algn="just" defTabSz="914400" rtl="0" eaLnBrk="0" fontAlgn="base" latinLnBrk="0" hangingPunct="0">
              <a:lnSpc>
                <a:spcPts val="2923"/>
              </a:lnSpc>
              <a:spcBef>
                <a:spcPts val="584"/>
              </a:spcBef>
              <a:spcAft>
                <a:spcPct val="0"/>
              </a:spcAft>
              <a:buClr>
                <a:srgbClr val="0066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338" b="0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/>
                <a:cs typeface="+mn-cs"/>
              </a:rPr>
              <a:t>等价关系（</a:t>
            </a:r>
            <a:r>
              <a:rPr kumimoji="0" lang="en-US" altLang="zh-CN" sz="2338" b="0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/>
                <a:cs typeface="+mn-cs"/>
              </a:rPr>
              <a:t>RST</a:t>
            </a:r>
            <a:r>
              <a:rPr kumimoji="0" lang="zh-CN" altLang="en-US" sz="2338" b="0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/>
                <a:cs typeface="+mn-cs"/>
              </a:rPr>
              <a:t>）</a:t>
            </a:r>
            <a:r>
              <a:rPr kumimoji="0" lang="zh-CN" altLang="en-US" sz="2338" b="0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/>
                <a:cs typeface="+mn-cs"/>
              </a:rPr>
              <a:t>、偏序</a:t>
            </a:r>
            <a:r>
              <a:rPr kumimoji="0" lang="zh-CN" altLang="en-US" sz="2338" b="0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/>
                <a:cs typeface="+mn-cs"/>
              </a:rPr>
              <a:t>关系（</a:t>
            </a:r>
            <a:r>
              <a:rPr kumimoji="0" lang="en-US" altLang="zh-CN" sz="2338" b="0" i="0" u="none" strike="noStrike" kern="1200" cap="none" spc="0" normalizeH="0" baseline="0" noProof="0" dirty="0" err="1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/>
                <a:cs typeface="+mn-cs"/>
              </a:rPr>
              <a:t>R</a:t>
            </a:r>
            <a:r>
              <a:rPr kumimoji="0" lang="en-US" altLang="zh-CN" sz="2338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/>
                <a:cs typeface="+mn-cs"/>
              </a:rPr>
              <a:t>iS</a:t>
            </a:r>
            <a:r>
              <a:rPr kumimoji="0" lang="en-US" altLang="zh-CN" sz="2338" b="0" i="0" u="none" strike="noStrike" kern="1200" cap="none" spc="0" normalizeH="0" baseline="0" noProof="0" dirty="0" err="1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/>
                <a:cs typeface="+mn-cs"/>
              </a:rPr>
              <a:t>T</a:t>
            </a:r>
            <a:r>
              <a:rPr kumimoji="0" lang="zh-CN" altLang="en-US" sz="2338" b="0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/>
                <a:cs typeface="+mn-cs"/>
              </a:rPr>
              <a:t>）</a:t>
            </a:r>
          </a:p>
        </p:txBody>
      </p:sp>
      <p:sp>
        <p:nvSpPr>
          <p:cNvPr id="15" name="Rectangle 133"/>
          <p:cNvSpPr>
            <a:spLocks noChangeArrowheads="1"/>
          </p:cNvSpPr>
          <p:nvPr/>
        </p:nvSpPr>
        <p:spPr bwMode="auto">
          <a:xfrm>
            <a:off x="6546605" y="3976092"/>
            <a:ext cx="2034688" cy="2491067"/>
          </a:xfrm>
          <a:prstGeom prst="rect">
            <a:avLst/>
          </a:prstGeom>
          <a:solidFill>
            <a:srgbClr val="FFFF9B"/>
          </a:solidFill>
          <a:ln>
            <a:solidFill>
              <a:srgbClr val="FFC000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6699"/>
              </a:buClr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3118" b="0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/>
                <a:cs typeface="+mn-cs"/>
              </a:rPr>
              <a:t>映射</a:t>
            </a:r>
            <a:r>
              <a:rPr kumimoji="0" lang="zh-CN" altLang="en-US" sz="2338" b="0" i="0" u="none" strike="noStrike" kern="1200" cap="none" spc="0" normalizeH="0" baseline="0" noProof="0" dirty="0" smtClean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/>
                <a:cs typeface="+mn-cs"/>
              </a:rPr>
              <a:t>：</a:t>
            </a:r>
            <a:endParaRPr kumimoji="0" lang="en-US" altLang="zh-CN" sz="2338" b="0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宋体"/>
              <a:cs typeface="+mn-cs"/>
            </a:endParaRPr>
          </a:p>
          <a:p>
            <a:pPr marL="334130" marR="0" lvl="0" indent="-334130" algn="just" defTabSz="914400" rtl="0" eaLnBrk="0" fontAlgn="base" latinLnBrk="0" hangingPunct="0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>
                <a:srgbClr val="0066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338" b="0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/>
                <a:cs typeface="+mn-cs"/>
              </a:rPr>
              <a:t>满射、单射、双射</a:t>
            </a:r>
            <a:endParaRPr kumimoji="0" lang="en-US" altLang="zh-CN" sz="2338" b="0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/>
              <a:cs typeface="+mn-cs"/>
            </a:endParaRPr>
          </a:p>
          <a:p>
            <a:pPr marL="334130" marR="0" lvl="0" indent="-334130" algn="just" defTabSz="914400" rtl="0" eaLnBrk="0" fontAlgn="base" latinLnBrk="0" hangingPunct="0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>
                <a:srgbClr val="0066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338" b="0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/>
                <a:cs typeface="+mn-cs"/>
              </a:rPr>
              <a:t>复合函数、逆函数</a:t>
            </a:r>
          </a:p>
        </p:txBody>
      </p:sp>
    </p:spTree>
    <p:extLst>
      <p:ext uri="{BB962C8B-B14F-4D97-AF65-F5344CB8AC3E}">
        <p14:creationId xmlns:p14="http://schemas.microsoft.com/office/powerpoint/2010/main" val="195276358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4" grpId="0" animBg="1"/>
      <p:bldP spid="14" grpId="0" animBg="1"/>
      <p:bldP spid="1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933672"/>
            <a:ext cx="8382000" cy="5076092"/>
          </a:xfrm>
        </p:spPr>
        <p:txBody>
          <a:bodyPr/>
          <a:lstStyle/>
          <a:p>
            <a:pPr marL="0" indent="351701" eaLnBrk="1" hangingPunct="1">
              <a:lnSpc>
                <a:spcPct val="110000"/>
              </a:lnSpc>
              <a:spcBef>
                <a:spcPts val="1200"/>
              </a:spcBef>
              <a:buNone/>
            </a:pPr>
            <a:r>
              <a:rPr kumimoji="1" lang="en-US" altLang="zh-CN" sz="3200" kern="1200" dirty="0" smtClean="0">
                <a:solidFill>
                  <a:srgbClr val="0099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kumimoji="1" lang="zh-CN" altLang="en-US" sz="3200" kern="1200" dirty="0" smtClean="0">
                <a:solidFill>
                  <a:srgbClr val="0099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反对称性</a:t>
            </a:r>
            <a:r>
              <a:rPr kumimoji="1" lang="en-US" altLang="zh-CN" sz="3200" kern="1200" dirty="0" err="1" smtClean="0">
                <a:solidFill>
                  <a:srgbClr val="0099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antisymmetry</a:t>
            </a:r>
            <a:r>
              <a:rPr kumimoji="1" lang="en-US" altLang="zh-CN" sz="3200" kern="1200" dirty="0">
                <a:solidFill>
                  <a:srgbClr val="0099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dirty="0" smtClean="0">
                <a:solidFill>
                  <a:schemeClr val="hlink"/>
                </a:solidFill>
              </a:rPr>
              <a:t>：</a:t>
            </a:r>
            <a:r>
              <a:rPr lang="zh-CN" altLang="en-US" dirty="0" smtClean="0"/>
              <a:t>设</a:t>
            </a:r>
            <a:r>
              <a:rPr lang="en-US" altLang="zh-CN" dirty="0" smtClean="0"/>
              <a:t>R</a:t>
            </a:r>
            <a:r>
              <a:rPr lang="en-US" altLang="zh-CN" dirty="0" smtClean="0">
                <a:sym typeface="Symbol" panose="05050102010706020507" pitchFamily="18" charset="2"/>
              </a:rPr>
              <a:t></a:t>
            </a:r>
            <a:r>
              <a:rPr lang="en-US" altLang="zh-CN" dirty="0" smtClean="0"/>
              <a:t>A</a:t>
            </a:r>
            <a:r>
              <a:rPr lang="en-US" altLang="zh-CN" dirty="0" smtClean="0">
                <a:sym typeface="Symbol" panose="05050102010706020507" pitchFamily="18" charset="2"/>
              </a:rPr>
              <a:t></a:t>
            </a:r>
            <a:r>
              <a:rPr lang="en-US" altLang="zh-CN" dirty="0" smtClean="0"/>
              <a:t>A,</a:t>
            </a:r>
            <a:r>
              <a:rPr lang="zh-CN" altLang="en-US" dirty="0" smtClean="0"/>
              <a:t>如果</a:t>
            </a:r>
            <a:r>
              <a:rPr lang="zh-CN" altLang="en-US" sz="3200" dirty="0" smtClean="0">
                <a:solidFill>
                  <a:srgbClr val="C00000"/>
                </a:solidFill>
              </a:rPr>
              <a:t>对于每个</a:t>
            </a:r>
            <a:r>
              <a:rPr lang="en-US" altLang="zh-CN" sz="3200" dirty="0" err="1" smtClean="0">
                <a:solidFill>
                  <a:srgbClr val="C00000"/>
                </a:solidFill>
              </a:rPr>
              <a:t>x,y</a:t>
            </a:r>
            <a:r>
              <a:rPr lang="en-US" altLang="zh-CN" sz="3200" dirty="0" err="1" smtClean="0">
                <a:solidFill>
                  <a:srgbClr val="C00000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3200" dirty="0" err="1" smtClean="0">
                <a:solidFill>
                  <a:srgbClr val="C00000"/>
                </a:solidFill>
              </a:rPr>
              <a:t>A</a:t>
            </a:r>
            <a:r>
              <a:rPr lang="en-US" altLang="zh-CN" dirty="0" smtClean="0"/>
              <a:t>,</a:t>
            </a:r>
            <a:r>
              <a:rPr lang="zh-CN" altLang="en-US" sz="3200" dirty="0" smtClean="0">
                <a:solidFill>
                  <a:srgbClr val="C00000"/>
                </a:solidFill>
              </a:rPr>
              <a:t>每当 </a:t>
            </a:r>
            <a:r>
              <a:rPr lang="en-US" altLang="zh-CN" sz="3200" dirty="0" err="1" smtClean="0">
                <a:solidFill>
                  <a:srgbClr val="C00000"/>
                </a:solidFill>
              </a:rPr>
              <a:t>xRy</a:t>
            </a:r>
            <a:r>
              <a:rPr lang="zh-CN" altLang="en-US" sz="3200" dirty="0" smtClean="0">
                <a:solidFill>
                  <a:srgbClr val="C00000"/>
                </a:solidFill>
              </a:rPr>
              <a:t>和</a:t>
            </a:r>
            <a:r>
              <a:rPr lang="en-US" altLang="zh-CN" sz="3200" dirty="0" err="1" smtClean="0">
                <a:solidFill>
                  <a:srgbClr val="C00000"/>
                </a:solidFill>
              </a:rPr>
              <a:t>yRx</a:t>
            </a:r>
            <a:r>
              <a:rPr lang="zh-CN" altLang="en-US" dirty="0" smtClean="0"/>
              <a:t>，</a:t>
            </a:r>
            <a:r>
              <a:rPr lang="zh-CN" altLang="en-US" sz="3200" dirty="0" smtClean="0">
                <a:solidFill>
                  <a:srgbClr val="C00000"/>
                </a:solidFill>
              </a:rPr>
              <a:t>必有</a:t>
            </a:r>
            <a:r>
              <a:rPr lang="en-US" altLang="zh-CN" sz="3200" dirty="0" smtClean="0">
                <a:solidFill>
                  <a:srgbClr val="C00000"/>
                </a:solidFill>
              </a:rPr>
              <a:t>x=y</a:t>
            </a:r>
            <a:r>
              <a:rPr lang="zh-CN" altLang="en-US" dirty="0" smtClean="0"/>
              <a:t>，则称集合</a:t>
            </a:r>
            <a:r>
              <a:rPr kumimoji="1" lang="en-US" altLang="zh-CN" sz="3200" kern="1200" dirty="0">
                <a:solidFill>
                  <a:srgbClr val="0099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3200" kern="1200" dirty="0">
                <a:solidFill>
                  <a:srgbClr val="0099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上的关系</a:t>
            </a:r>
            <a:r>
              <a:rPr kumimoji="1" lang="en-US" altLang="zh-CN" sz="3200" kern="1200" dirty="0">
                <a:solidFill>
                  <a:srgbClr val="0099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zh-CN" altLang="en-US" sz="3200" kern="1200" dirty="0">
                <a:solidFill>
                  <a:srgbClr val="0099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是反对称的</a:t>
            </a:r>
            <a:r>
              <a:rPr lang="zh-CN" altLang="en-US" dirty="0" smtClean="0"/>
              <a:t>。</a:t>
            </a:r>
          </a:p>
          <a:p>
            <a:pPr marL="0" indent="351701" eaLnBrk="1" hangingPunct="1">
              <a:spcBef>
                <a:spcPts val="1200"/>
              </a:spcBef>
              <a:buNone/>
            </a:pPr>
            <a:r>
              <a:rPr lang="en-US" altLang="zh-CN" dirty="0" smtClean="0"/>
              <a:t>R</a:t>
            </a:r>
            <a:r>
              <a:rPr lang="zh-CN" altLang="en-US" dirty="0" smtClean="0"/>
              <a:t>是反对称的</a:t>
            </a:r>
            <a:r>
              <a:rPr lang="zh-CN" altLang="en-US" dirty="0" smtClean="0">
                <a:sym typeface="Symbol" panose="05050102010706020507" pitchFamily="18" charset="2"/>
              </a:rPr>
              <a:t></a:t>
            </a:r>
            <a:r>
              <a:rPr lang="zh-CN" altLang="en-US" dirty="0" smtClean="0"/>
              <a:t>   </a:t>
            </a:r>
            <a:r>
              <a:rPr lang="en-US" altLang="zh-CN" dirty="0" smtClean="0"/>
              <a:t>(</a:t>
            </a:r>
            <a:r>
              <a:rPr lang="en-US" altLang="zh-CN" dirty="0" smtClean="0">
                <a:sym typeface="Symbol" panose="05050102010706020507" pitchFamily="18" charset="2"/>
              </a:rPr>
              <a:t></a:t>
            </a:r>
            <a:r>
              <a:rPr lang="en-US" altLang="zh-CN" dirty="0" smtClean="0"/>
              <a:t>x)(</a:t>
            </a:r>
            <a:r>
              <a:rPr lang="en-US" altLang="zh-CN" dirty="0" smtClean="0">
                <a:sym typeface="Symbol" panose="05050102010706020507" pitchFamily="18" charset="2"/>
              </a:rPr>
              <a:t></a:t>
            </a:r>
            <a:r>
              <a:rPr lang="en-US" altLang="zh-CN" dirty="0" smtClean="0"/>
              <a:t>y)(</a:t>
            </a:r>
            <a:r>
              <a:rPr lang="en-US" altLang="zh-CN" dirty="0" err="1" smtClean="0"/>
              <a:t>x</a:t>
            </a:r>
            <a:r>
              <a:rPr lang="en-US" altLang="zh-CN" dirty="0" err="1" smtClean="0">
                <a:sym typeface="Symbol" panose="05050102010706020507" pitchFamily="18" charset="2"/>
              </a:rPr>
              <a:t></a:t>
            </a:r>
            <a:r>
              <a:rPr lang="en-US" altLang="zh-CN" dirty="0" err="1" smtClean="0"/>
              <a:t>A</a:t>
            </a:r>
            <a:r>
              <a:rPr lang="en-US" altLang="zh-CN" dirty="0" err="1" smtClean="0">
                <a:sym typeface="Symbol" panose="05050102010706020507" pitchFamily="18" charset="2"/>
              </a:rPr>
              <a:t>&amp;</a:t>
            </a:r>
            <a:r>
              <a:rPr lang="en-US" altLang="zh-CN" dirty="0" err="1" smtClean="0"/>
              <a:t>y</a:t>
            </a:r>
            <a:r>
              <a:rPr lang="en-US" altLang="zh-CN" dirty="0" err="1" smtClean="0">
                <a:sym typeface="Symbol" panose="05050102010706020507" pitchFamily="18" charset="2"/>
              </a:rPr>
              <a:t></a:t>
            </a:r>
            <a:r>
              <a:rPr lang="en-US" altLang="zh-CN" dirty="0" err="1" smtClean="0"/>
              <a:t>A</a:t>
            </a:r>
            <a:r>
              <a:rPr lang="en-US" altLang="zh-CN" dirty="0" smtClean="0">
                <a:sym typeface="Symbol" panose="05050102010706020507" pitchFamily="18" charset="2"/>
              </a:rPr>
              <a:t>&amp; </a:t>
            </a:r>
            <a:r>
              <a:rPr lang="en-US" altLang="zh-CN" dirty="0" err="1" smtClean="0"/>
              <a:t>xRy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&amp; </a:t>
            </a:r>
            <a:r>
              <a:rPr lang="en-US" altLang="zh-CN" dirty="0" err="1" smtClean="0"/>
              <a:t>yRx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 </a:t>
            </a:r>
            <a:r>
              <a:rPr lang="en-US" altLang="zh-CN" dirty="0" smtClean="0"/>
              <a:t>x=y )</a:t>
            </a:r>
          </a:p>
          <a:p>
            <a:pPr marL="0" indent="351701" eaLnBrk="1" hangingPunct="1">
              <a:spcBef>
                <a:spcPts val="1200"/>
              </a:spcBef>
              <a:buNone/>
            </a:pPr>
            <a:r>
              <a:rPr lang="en-US" altLang="zh-CN" dirty="0" smtClean="0">
                <a:sym typeface="Symbol" panose="05050102010706020507" pitchFamily="18" charset="2"/>
              </a:rPr>
              <a:t> </a:t>
            </a:r>
            <a:r>
              <a:rPr lang="en-US" altLang="zh-CN" dirty="0" smtClean="0"/>
              <a:t>(</a:t>
            </a:r>
            <a:r>
              <a:rPr lang="en-US" altLang="zh-CN" dirty="0" smtClean="0">
                <a:sym typeface="Symbol" panose="05050102010706020507" pitchFamily="18" charset="2"/>
              </a:rPr>
              <a:t></a:t>
            </a:r>
            <a:r>
              <a:rPr lang="en-US" altLang="zh-CN" dirty="0" smtClean="0"/>
              <a:t>x)(</a:t>
            </a:r>
            <a:r>
              <a:rPr lang="en-US" altLang="zh-CN" dirty="0" smtClean="0">
                <a:sym typeface="Symbol" panose="05050102010706020507" pitchFamily="18" charset="2"/>
              </a:rPr>
              <a:t></a:t>
            </a:r>
            <a:r>
              <a:rPr lang="en-US" altLang="zh-CN" dirty="0" smtClean="0"/>
              <a:t>y)(</a:t>
            </a:r>
            <a:r>
              <a:rPr lang="en-US" altLang="zh-CN" dirty="0" err="1" smtClean="0"/>
              <a:t>x</a:t>
            </a:r>
            <a:r>
              <a:rPr lang="en-US" altLang="zh-CN" dirty="0" err="1" smtClean="0">
                <a:sym typeface="Symbol" panose="05050102010706020507" pitchFamily="18" charset="2"/>
              </a:rPr>
              <a:t></a:t>
            </a:r>
            <a:r>
              <a:rPr lang="en-US" altLang="zh-CN" dirty="0" err="1" smtClean="0"/>
              <a:t>A</a:t>
            </a:r>
            <a:r>
              <a:rPr lang="en-US" altLang="zh-CN" dirty="0" err="1" smtClean="0">
                <a:sym typeface="Symbol" panose="05050102010706020507" pitchFamily="18" charset="2"/>
              </a:rPr>
              <a:t>&amp;</a:t>
            </a:r>
            <a:r>
              <a:rPr lang="en-US" altLang="zh-CN" dirty="0" err="1" smtClean="0"/>
              <a:t>y</a:t>
            </a:r>
            <a:r>
              <a:rPr lang="en-US" altLang="zh-CN" dirty="0" err="1" smtClean="0">
                <a:sym typeface="Symbol" panose="05050102010706020507" pitchFamily="18" charset="2"/>
              </a:rPr>
              <a:t></a:t>
            </a:r>
            <a:r>
              <a:rPr lang="en-US" altLang="zh-CN" dirty="0" err="1" smtClean="0"/>
              <a:t>A</a:t>
            </a:r>
            <a:r>
              <a:rPr lang="en-US" altLang="zh-CN" dirty="0" smtClean="0">
                <a:sym typeface="Symbol" panose="05050102010706020507" pitchFamily="18" charset="2"/>
              </a:rPr>
              <a:t>&amp; </a:t>
            </a:r>
            <a:r>
              <a:rPr lang="en-US" altLang="zh-CN" dirty="0" err="1" smtClean="0"/>
              <a:t>x≠y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&amp; </a:t>
            </a:r>
            <a:r>
              <a:rPr lang="en-US" altLang="zh-CN" dirty="0" err="1" smtClean="0"/>
              <a:t>xRy</a:t>
            </a:r>
            <a:r>
              <a:rPr lang="en-US" altLang="zh-CN" dirty="0" smtClean="0">
                <a:sym typeface="Symbol" panose="05050102010706020507" pitchFamily="18" charset="2"/>
              </a:rPr>
              <a:t>  </a:t>
            </a:r>
            <a:r>
              <a:rPr lang="en-US" altLang="zh-CN" dirty="0" err="1" smtClean="0"/>
              <a:t>yRx</a:t>
            </a:r>
            <a:r>
              <a:rPr lang="en-US" altLang="zh-CN" dirty="0" smtClean="0"/>
              <a:t> ).</a:t>
            </a:r>
          </a:p>
          <a:p>
            <a:pPr marL="0" indent="351701" eaLnBrk="1" hangingPunct="1">
              <a:spcBef>
                <a:spcPts val="1200"/>
              </a:spcBef>
              <a:buNone/>
            </a:pPr>
            <a:r>
              <a:rPr lang="en-US" altLang="zh-CN" dirty="0" smtClean="0"/>
              <a:t>R</a:t>
            </a:r>
            <a:r>
              <a:rPr lang="zh-CN" altLang="en-US" dirty="0" smtClean="0"/>
              <a:t>非反对称</a:t>
            </a:r>
            <a:r>
              <a:rPr lang="zh-CN" altLang="en-US" dirty="0" smtClean="0">
                <a:sym typeface="Symbol" panose="05050102010706020507" pitchFamily="18" charset="2"/>
              </a:rPr>
              <a:t>    </a:t>
            </a:r>
            <a:r>
              <a:rPr lang="en-US" altLang="zh-CN" dirty="0" smtClean="0">
                <a:sym typeface="Symbol" panose="05050102010706020507" pitchFamily="18" charset="2"/>
              </a:rPr>
              <a:t>(</a:t>
            </a:r>
            <a:r>
              <a:rPr lang="en-US" altLang="zh-CN" dirty="0" smtClean="0"/>
              <a:t>x)(</a:t>
            </a:r>
            <a:r>
              <a:rPr lang="en-US" altLang="zh-CN" dirty="0" smtClean="0">
                <a:sym typeface="Symbol" panose="05050102010706020507" pitchFamily="18" charset="2"/>
              </a:rPr>
              <a:t></a:t>
            </a:r>
            <a:r>
              <a:rPr lang="en-US" altLang="zh-CN" dirty="0" smtClean="0"/>
              <a:t>y)(</a:t>
            </a:r>
            <a:r>
              <a:rPr lang="en-US" altLang="zh-CN" dirty="0" err="1" smtClean="0"/>
              <a:t>x</a:t>
            </a:r>
            <a:r>
              <a:rPr lang="en-US" altLang="zh-CN" dirty="0" err="1" smtClean="0">
                <a:sym typeface="Symbol" panose="05050102010706020507" pitchFamily="18" charset="2"/>
              </a:rPr>
              <a:t></a:t>
            </a:r>
            <a:r>
              <a:rPr lang="en-US" altLang="zh-CN" dirty="0" err="1" smtClean="0"/>
              <a:t>A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&amp; </a:t>
            </a:r>
            <a:r>
              <a:rPr lang="en-US" altLang="zh-CN" dirty="0" err="1" smtClean="0"/>
              <a:t>y</a:t>
            </a:r>
            <a:r>
              <a:rPr lang="en-US" altLang="zh-CN" dirty="0" err="1" smtClean="0">
                <a:sym typeface="Symbol" panose="05050102010706020507" pitchFamily="18" charset="2"/>
              </a:rPr>
              <a:t></a:t>
            </a:r>
            <a:r>
              <a:rPr lang="en-US" altLang="zh-CN" dirty="0" err="1" smtClean="0"/>
              <a:t>A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&amp; </a:t>
            </a:r>
            <a:r>
              <a:rPr lang="en-US" altLang="zh-CN" dirty="0" err="1" smtClean="0"/>
              <a:t>xRy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&amp; </a:t>
            </a:r>
            <a:r>
              <a:rPr lang="en-US" altLang="zh-CN" dirty="0" err="1" smtClean="0"/>
              <a:t>yRx</a:t>
            </a:r>
            <a:r>
              <a:rPr lang="en-US" altLang="zh-CN" dirty="0" smtClean="0"/>
              <a:t>  </a:t>
            </a:r>
            <a:r>
              <a:rPr lang="en-US" altLang="zh-CN" dirty="0" smtClean="0">
                <a:sym typeface="Symbol" panose="05050102010706020507" pitchFamily="18" charset="2"/>
              </a:rPr>
              <a:t>&amp; </a:t>
            </a:r>
            <a:r>
              <a:rPr lang="en-US" altLang="zh-CN" dirty="0" err="1" smtClean="0"/>
              <a:t>x</a:t>
            </a:r>
            <a:r>
              <a:rPr lang="en-US" altLang="zh-CN" dirty="0" err="1" smtClean="0">
                <a:sym typeface="Symbol" panose="05050102010706020507" pitchFamily="18" charset="2"/>
              </a:rPr>
              <a:t></a:t>
            </a:r>
            <a:r>
              <a:rPr lang="en-US" altLang="zh-CN" dirty="0" err="1" smtClean="0"/>
              <a:t>y</a:t>
            </a:r>
            <a:r>
              <a:rPr lang="en-US" altLang="zh-CN" dirty="0" smtClean="0"/>
              <a:t>)</a:t>
            </a:r>
          </a:p>
          <a:p>
            <a:pPr marL="0" indent="527552" algn="just" eaLnBrk="1" hangingPunct="1">
              <a:lnSpc>
                <a:spcPct val="120000"/>
              </a:lnSpc>
              <a:spcBef>
                <a:spcPts val="1200"/>
              </a:spcBef>
              <a:buNone/>
            </a:pP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定理：</a:t>
            </a:r>
            <a:r>
              <a:rPr lang="en-US" altLang="zh-CN" dirty="0"/>
              <a:t>R</a:t>
            </a:r>
            <a:r>
              <a:rPr lang="zh-CN" altLang="en-US" dirty="0"/>
              <a:t>是反对称的</a:t>
            </a:r>
          </a:p>
          <a:p>
            <a:pPr marL="0" indent="527552" algn="just" eaLnBrk="1" hangingPunct="1">
              <a:lnSpc>
                <a:spcPct val="120000"/>
              </a:lnSpc>
              <a:spcBef>
                <a:spcPts val="1200"/>
              </a:spcBef>
              <a:buNone/>
            </a:pPr>
            <a:r>
              <a:rPr lang="zh-CN" altLang="en-US" dirty="0">
                <a:sym typeface="Symbol" panose="05050102010706020507" pitchFamily="18" charset="2"/>
              </a:rPr>
              <a:t> </a:t>
            </a:r>
            <a:r>
              <a:rPr lang="zh-CN" altLang="en-US" dirty="0"/>
              <a:t>在</a:t>
            </a:r>
            <a:r>
              <a:rPr lang="en-US" altLang="zh-CN" dirty="0"/>
              <a:t>M</a:t>
            </a:r>
            <a:r>
              <a:rPr lang="en-US" altLang="zh-CN" baseline="-18000" dirty="0"/>
              <a:t>R</a:t>
            </a:r>
            <a:r>
              <a:rPr lang="zh-CN" altLang="en-US" dirty="0"/>
              <a:t>中</a:t>
            </a:r>
            <a:r>
              <a:rPr lang="en-US" altLang="zh-CN" dirty="0"/>
              <a:t>, </a:t>
            </a:r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dirty="0" err="1"/>
              <a:t>x</a:t>
            </a:r>
            <a:r>
              <a:rPr lang="en-US" altLang="zh-CN" baseline="-30000" dirty="0" err="1"/>
              <a:t>i</a:t>
            </a:r>
            <a:r>
              <a:rPr lang="en-US" altLang="zh-CN" dirty="0" err="1">
                <a:sym typeface="Symbol" panose="05050102010706020507" pitchFamily="18" charset="2"/>
              </a:rPr>
              <a:t></a:t>
            </a:r>
            <a:r>
              <a:rPr lang="en-US" altLang="zh-CN" dirty="0" err="1"/>
              <a:t>x</a:t>
            </a:r>
            <a:r>
              <a:rPr lang="en-US" altLang="zh-CN" baseline="-14000" dirty="0" err="1"/>
              <a:t>j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 err="1">
                <a:sym typeface="Symbol" panose="05050102010706020507" pitchFamily="18" charset="2"/>
              </a:rPr>
              <a:t></a:t>
            </a:r>
            <a:r>
              <a:rPr lang="en-US" altLang="zh-CN" dirty="0" err="1"/>
              <a:t>j</a:t>
            </a:r>
            <a:r>
              <a:rPr lang="en-US" altLang="zh-CN" dirty="0"/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&amp; </a:t>
            </a:r>
            <a:r>
              <a:rPr lang="en-US" altLang="zh-CN" dirty="0" err="1" smtClean="0"/>
              <a:t>r</a:t>
            </a:r>
            <a:r>
              <a:rPr lang="en-US" altLang="zh-CN" baseline="-14000" dirty="0" err="1" smtClean="0"/>
              <a:t>ij</a:t>
            </a:r>
            <a:r>
              <a:rPr lang="en-US" altLang="zh-CN" dirty="0" smtClean="0"/>
              <a:t>=1</a:t>
            </a:r>
            <a:r>
              <a:rPr lang="en-US" altLang="zh-CN" dirty="0" smtClean="0">
                <a:sym typeface="Symbol" panose="05050102010706020507" pitchFamily="18" charset="2"/>
              </a:rPr>
              <a:t></a:t>
            </a:r>
            <a:r>
              <a:rPr lang="en-US" altLang="zh-CN" dirty="0" smtClean="0"/>
              <a:t>r</a:t>
            </a:r>
            <a:r>
              <a:rPr lang="en-US" altLang="zh-CN" baseline="-14000" dirty="0" smtClean="0"/>
              <a:t>ji</a:t>
            </a:r>
            <a:r>
              <a:rPr lang="en-US" altLang="zh-CN" dirty="0" smtClean="0"/>
              <a:t>=0</a:t>
            </a:r>
            <a:r>
              <a:rPr lang="en-US" altLang="zh-CN" dirty="0"/>
              <a:t>)</a:t>
            </a:r>
          </a:p>
          <a:p>
            <a:pPr marL="0" indent="527552" algn="just" eaLnBrk="1" hangingPunct="1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 </a:t>
            </a:r>
            <a:r>
              <a:rPr lang="zh-CN" altLang="en-US" dirty="0"/>
              <a:t>在</a:t>
            </a:r>
            <a:r>
              <a:rPr lang="en-US" altLang="zh-CN" dirty="0"/>
              <a:t>G</a:t>
            </a:r>
            <a:r>
              <a:rPr lang="en-US" altLang="zh-CN" baseline="-18000" dirty="0"/>
              <a:t>R</a:t>
            </a:r>
            <a:r>
              <a:rPr lang="zh-CN" altLang="en-US" dirty="0"/>
              <a:t>中</a:t>
            </a:r>
            <a:r>
              <a:rPr lang="en-US" altLang="zh-CN" dirty="0"/>
              <a:t>, </a:t>
            </a:r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dirty="0" err="1"/>
              <a:t>x</a:t>
            </a:r>
            <a:r>
              <a:rPr lang="en-US" altLang="zh-CN" baseline="-30000" dirty="0" err="1"/>
              <a:t>i</a:t>
            </a:r>
            <a:r>
              <a:rPr lang="en-US" altLang="zh-CN" dirty="0" err="1">
                <a:sym typeface="Symbol" panose="05050102010706020507" pitchFamily="18" charset="2"/>
              </a:rPr>
              <a:t></a:t>
            </a:r>
            <a:r>
              <a:rPr lang="en-US" altLang="zh-CN" dirty="0" err="1"/>
              <a:t>x</a:t>
            </a:r>
            <a:r>
              <a:rPr lang="en-US" altLang="zh-CN" baseline="-14000" dirty="0" err="1"/>
              <a:t>j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 err="1">
                <a:sym typeface="Symbol" panose="05050102010706020507" pitchFamily="18" charset="2"/>
              </a:rPr>
              <a:t></a:t>
            </a:r>
            <a:r>
              <a:rPr lang="en-US" altLang="zh-CN" dirty="0" err="1"/>
              <a:t>j</a:t>
            </a:r>
            <a:r>
              <a:rPr lang="en-US" altLang="zh-CN" dirty="0"/>
              <a:t>), </a:t>
            </a:r>
            <a:r>
              <a:rPr lang="zh-CN" altLang="en-US" dirty="0"/>
              <a:t>若有有向边</a:t>
            </a:r>
            <a:r>
              <a:rPr lang="en-US" altLang="zh-CN" dirty="0"/>
              <a:t>&lt;</a:t>
            </a:r>
            <a:r>
              <a:rPr lang="en-US" altLang="zh-CN" dirty="0" err="1"/>
              <a:t>x</a:t>
            </a:r>
            <a:r>
              <a:rPr lang="en-US" altLang="zh-CN" baseline="-30000" dirty="0" err="1"/>
              <a:t>i</a:t>
            </a:r>
            <a:r>
              <a:rPr lang="en-US" altLang="zh-CN" dirty="0" err="1"/>
              <a:t>,x</a:t>
            </a:r>
            <a:r>
              <a:rPr lang="en-US" altLang="zh-CN" baseline="-14000" dirty="0" err="1"/>
              <a:t>j</a:t>
            </a:r>
            <a:r>
              <a:rPr lang="en-US" altLang="zh-CN" dirty="0"/>
              <a:t>&gt;, </a:t>
            </a:r>
            <a:r>
              <a:rPr lang="zh-CN" altLang="en-US" dirty="0"/>
              <a:t>则必没有</a:t>
            </a:r>
            <a:r>
              <a:rPr lang="en-US" altLang="zh-CN" dirty="0"/>
              <a:t>&lt;</a:t>
            </a:r>
            <a:r>
              <a:rPr lang="en-US" altLang="zh-CN" dirty="0" err="1"/>
              <a:t>x</a:t>
            </a:r>
            <a:r>
              <a:rPr lang="en-US" altLang="zh-CN" baseline="-30000" dirty="0" err="1"/>
              <a:t>j</a:t>
            </a:r>
            <a:r>
              <a:rPr lang="en-US" altLang="zh-CN" dirty="0" err="1"/>
              <a:t>,x</a:t>
            </a:r>
            <a:r>
              <a:rPr lang="en-US" altLang="zh-CN" baseline="-14000" dirty="0" err="1"/>
              <a:t>i</a:t>
            </a:r>
            <a:r>
              <a:rPr lang="en-US" altLang="zh-CN" dirty="0"/>
              <a:t>&gt;</a:t>
            </a:r>
            <a:r>
              <a:rPr lang="zh-CN" altLang="en-US" dirty="0"/>
              <a:t>。</a:t>
            </a:r>
          </a:p>
          <a:p>
            <a:pPr marL="0" indent="351701" eaLnBrk="1" hangingPunct="1">
              <a:buNone/>
            </a:pPr>
            <a:endParaRPr lang="en-US" altLang="zh-CN" dirty="0" smtClean="0"/>
          </a:p>
        </p:txBody>
      </p:sp>
      <p:sp>
        <p:nvSpPr>
          <p:cNvPr id="438276" name="Line 4"/>
          <p:cNvSpPr>
            <a:spLocks noChangeShapeType="1"/>
          </p:cNvSpPr>
          <p:nvPr/>
        </p:nvSpPr>
        <p:spPr bwMode="auto">
          <a:xfrm flipH="1">
            <a:off x="6305491" y="3645024"/>
            <a:ext cx="216024" cy="373469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159847" y="0"/>
            <a:ext cx="35317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第一部分 集合论</a:t>
            </a:r>
            <a:endParaRPr lang="zh-CN" altLang="en-US" sz="3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59847" y="0"/>
            <a:ext cx="35317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第一部分 集合论</a:t>
            </a:r>
            <a:endParaRPr lang="zh-CN" altLang="en-US" sz="3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59847" y="0"/>
            <a:ext cx="35317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第一部分 集合论</a:t>
            </a:r>
            <a:endParaRPr lang="zh-CN" altLang="en-US" sz="3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35496" y="0"/>
            <a:ext cx="1872208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自反性</a:t>
            </a:r>
            <a:endParaRPr lang="zh-CN" altLang="en-US" sz="2800" b="1" i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3602434" y="0"/>
            <a:ext cx="1682007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对称性</a:t>
            </a:r>
            <a:endParaRPr lang="zh-CN" altLang="en-US" sz="2800" b="1" i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5216253" y="0"/>
            <a:ext cx="2160240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反对称性</a:t>
            </a:r>
          </a:p>
        </p:txBody>
      </p:sp>
      <p:sp>
        <p:nvSpPr>
          <p:cNvPr id="11" name="圆角矩形 10"/>
          <p:cNvSpPr/>
          <p:nvPr/>
        </p:nvSpPr>
        <p:spPr bwMode="auto">
          <a:xfrm>
            <a:off x="7308304" y="0"/>
            <a:ext cx="1791208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传递性</a:t>
            </a:r>
            <a:endParaRPr lang="zh-CN" altLang="en-US" sz="2800" b="1" i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1839516" y="0"/>
            <a:ext cx="1831106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反自反性</a:t>
            </a:r>
            <a:endParaRPr lang="zh-CN" altLang="en-US" sz="2800" b="1" i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306336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5" grpId="0" uiExpand="1" build="p" autoUpdateAnimBg="0"/>
      <p:bldP spid="438276" grpId="0" uiExpan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8583" y="1052736"/>
            <a:ext cx="8839200" cy="4054719"/>
          </a:xfrm>
        </p:spPr>
        <p:txBody>
          <a:bodyPr/>
          <a:lstStyle/>
          <a:p>
            <a:pPr marL="0" indent="527552" eaLnBrk="1" hangingPunct="1">
              <a:lnSpc>
                <a:spcPct val="120000"/>
              </a:lnSpc>
              <a:spcBef>
                <a:spcPts val="1200"/>
              </a:spcBef>
              <a:buNone/>
            </a:pPr>
            <a:r>
              <a:rPr kumimoji="1" lang="en-US" altLang="zh-CN" sz="3200" kern="1200" dirty="0" smtClean="0">
                <a:solidFill>
                  <a:srgbClr val="0099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kumimoji="1" lang="zh-CN" altLang="en-US" sz="3200" kern="1200" dirty="0" smtClean="0">
                <a:solidFill>
                  <a:srgbClr val="0099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传递性</a:t>
            </a:r>
            <a:r>
              <a:rPr kumimoji="1" lang="en-US" altLang="zh-CN" sz="3200" kern="1200" dirty="0" smtClean="0">
                <a:solidFill>
                  <a:srgbClr val="0099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transitivity]</a:t>
            </a:r>
            <a:r>
              <a:rPr kumimoji="1" lang="zh-CN" altLang="en-US" sz="3200" kern="1200" dirty="0" smtClean="0">
                <a:solidFill>
                  <a:srgbClr val="0099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dirty="0" smtClean="0"/>
              <a:t>设</a:t>
            </a:r>
            <a:r>
              <a:rPr lang="en-US" altLang="zh-CN" dirty="0" smtClean="0"/>
              <a:t>R</a:t>
            </a:r>
            <a:r>
              <a:rPr lang="en-US" altLang="zh-CN" dirty="0" smtClean="0">
                <a:sym typeface="Symbol" panose="05050102010706020507" pitchFamily="18" charset="2"/>
              </a:rPr>
              <a:t></a:t>
            </a:r>
            <a:r>
              <a:rPr lang="en-US" altLang="zh-CN" dirty="0" smtClean="0"/>
              <a:t>A</a:t>
            </a:r>
            <a:r>
              <a:rPr lang="en-US" altLang="zh-CN" dirty="0" smtClean="0">
                <a:sym typeface="Symbol" panose="05050102010706020507" pitchFamily="18" charset="2"/>
              </a:rPr>
              <a:t></a:t>
            </a:r>
            <a:r>
              <a:rPr lang="en-US" altLang="zh-CN" dirty="0" smtClean="0"/>
              <a:t>A, </a:t>
            </a:r>
            <a:r>
              <a:rPr lang="zh-CN" altLang="en-US" dirty="0" smtClean="0"/>
              <a:t>如果对于</a:t>
            </a:r>
            <a:r>
              <a:rPr lang="zh-CN" altLang="en-US" sz="3200" dirty="0" smtClean="0">
                <a:solidFill>
                  <a:srgbClr val="C00000"/>
                </a:solidFill>
              </a:rPr>
              <a:t>任意的</a:t>
            </a:r>
            <a:r>
              <a:rPr lang="en-US" altLang="zh-CN" sz="3200" dirty="0" err="1" smtClean="0">
                <a:solidFill>
                  <a:srgbClr val="C00000"/>
                </a:solidFill>
              </a:rPr>
              <a:t>x,y,z</a:t>
            </a:r>
            <a:r>
              <a:rPr lang="en-US" altLang="zh-CN" sz="3200" dirty="0" err="1" smtClean="0">
                <a:solidFill>
                  <a:srgbClr val="C00000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3200" dirty="0" err="1" smtClean="0">
                <a:solidFill>
                  <a:srgbClr val="C00000"/>
                </a:solidFill>
              </a:rPr>
              <a:t>A</a:t>
            </a:r>
            <a:r>
              <a:rPr lang="en-US" altLang="zh-CN" dirty="0" smtClean="0"/>
              <a:t>, </a:t>
            </a:r>
            <a:r>
              <a:rPr lang="zh-CN" altLang="en-US" sz="3200" dirty="0">
                <a:solidFill>
                  <a:srgbClr val="C00000"/>
                </a:solidFill>
              </a:rPr>
              <a:t>每当</a:t>
            </a:r>
            <a:r>
              <a:rPr lang="en-US" altLang="zh-CN" sz="3200" dirty="0" err="1">
                <a:solidFill>
                  <a:srgbClr val="C00000"/>
                </a:solidFill>
              </a:rPr>
              <a:t>xRy</a:t>
            </a:r>
            <a:r>
              <a:rPr lang="zh-CN" altLang="en-US" dirty="0" smtClean="0"/>
              <a:t>，</a:t>
            </a:r>
            <a:r>
              <a:rPr lang="en-US" altLang="zh-CN" sz="3200" dirty="0" err="1">
                <a:solidFill>
                  <a:srgbClr val="C00000"/>
                </a:solidFill>
              </a:rPr>
              <a:t>yRz</a:t>
            </a:r>
            <a:r>
              <a:rPr lang="zh-CN" altLang="en-US" sz="3200" dirty="0">
                <a:solidFill>
                  <a:srgbClr val="C00000"/>
                </a:solidFill>
              </a:rPr>
              <a:t>时就有</a:t>
            </a:r>
            <a:r>
              <a:rPr lang="en-US" altLang="zh-CN" sz="3200" dirty="0" err="1">
                <a:solidFill>
                  <a:srgbClr val="C00000"/>
                </a:solidFill>
              </a:rPr>
              <a:t>xRz</a:t>
            </a:r>
            <a:r>
              <a:rPr lang="zh-CN" altLang="en-US" dirty="0" smtClean="0"/>
              <a:t>，称</a:t>
            </a:r>
            <a:r>
              <a:rPr kumimoji="1" lang="zh-CN" altLang="en-US" sz="3200" kern="1200" dirty="0">
                <a:solidFill>
                  <a:srgbClr val="0099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关系</a:t>
            </a:r>
            <a:r>
              <a:rPr kumimoji="1" lang="en-US" altLang="zh-CN" sz="3200" kern="1200" dirty="0">
                <a:solidFill>
                  <a:srgbClr val="0099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zh-CN" altLang="en-US" sz="3200" kern="1200" dirty="0">
                <a:solidFill>
                  <a:srgbClr val="0099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kumimoji="1" lang="en-US" altLang="zh-CN" sz="3200" kern="1200" dirty="0">
                <a:solidFill>
                  <a:srgbClr val="0099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3200" kern="1200" dirty="0">
                <a:solidFill>
                  <a:srgbClr val="0099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上是传递的</a:t>
            </a:r>
            <a:r>
              <a:rPr lang="zh-CN" altLang="en-US" dirty="0" smtClean="0"/>
              <a:t>。</a:t>
            </a:r>
          </a:p>
          <a:p>
            <a:pPr marL="0" indent="527552" eaLnBrk="1" hangingPunct="1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dirty="0" smtClean="0"/>
              <a:t>R</a:t>
            </a:r>
            <a:r>
              <a:rPr lang="zh-CN" altLang="en-US" dirty="0" smtClean="0"/>
              <a:t>在</a:t>
            </a:r>
            <a:r>
              <a:rPr lang="en-US" altLang="zh-CN" dirty="0" smtClean="0"/>
              <a:t>A</a:t>
            </a:r>
            <a:r>
              <a:rPr lang="zh-CN" altLang="en-US" dirty="0" smtClean="0"/>
              <a:t>上是传递的</a:t>
            </a:r>
            <a:r>
              <a:rPr lang="zh-CN" altLang="en-US" dirty="0" smtClean="0">
                <a:sym typeface="Symbol" panose="05050102010706020507" pitchFamily="18" charset="2"/>
              </a:rPr>
              <a:t>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dirty="0" smtClean="0">
                <a:sym typeface="Symbol" panose="05050102010706020507" pitchFamily="18" charset="2"/>
              </a:rPr>
              <a:t></a:t>
            </a:r>
            <a:r>
              <a:rPr lang="en-US" altLang="zh-CN" dirty="0" smtClean="0"/>
              <a:t>x)(</a:t>
            </a:r>
            <a:r>
              <a:rPr lang="en-US" altLang="zh-CN" dirty="0" smtClean="0">
                <a:sym typeface="Symbol" panose="05050102010706020507" pitchFamily="18" charset="2"/>
              </a:rPr>
              <a:t></a:t>
            </a:r>
            <a:r>
              <a:rPr lang="en-US" altLang="zh-CN" dirty="0" smtClean="0"/>
              <a:t>y)(</a:t>
            </a:r>
            <a:r>
              <a:rPr lang="en-US" altLang="zh-CN" dirty="0" smtClean="0">
                <a:sym typeface="Symbol" panose="05050102010706020507" pitchFamily="18" charset="2"/>
              </a:rPr>
              <a:t></a:t>
            </a:r>
            <a:r>
              <a:rPr lang="en-US" altLang="zh-CN" dirty="0" smtClean="0"/>
              <a:t>z)(</a:t>
            </a:r>
            <a:r>
              <a:rPr lang="en-US" altLang="zh-CN" dirty="0" err="1" smtClean="0"/>
              <a:t>x</a:t>
            </a:r>
            <a:r>
              <a:rPr lang="en-US" altLang="zh-CN" dirty="0" err="1" smtClean="0">
                <a:sym typeface="Symbol" panose="05050102010706020507" pitchFamily="18" charset="2"/>
              </a:rPr>
              <a:t></a:t>
            </a:r>
            <a:r>
              <a:rPr lang="en-US" altLang="zh-CN" dirty="0" err="1" smtClean="0"/>
              <a:t>A</a:t>
            </a:r>
            <a:r>
              <a:rPr lang="en-US" altLang="zh-CN" dirty="0" err="1" smtClean="0">
                <a:sym typeface="Symbol" panose="05050102010706020507" pitchFamily="18" charset="2"/>
              </a:rPr>
              <a:t>&amp;</a:t>
            </a:r>
            <a:r>
              <a:rPr lang="en-US" altLang="zh-CN" dirty="0" err="1" smtClean="0"/>
              <a:t>y</a:t>
            </a:r>
            <a:r>
              <a:rPr lang="en-US" altLang="zh-CN" dirty="0" err="1" smtClean="0">
                <a:sym typeface="Symbol" panose="05050102010706020507" pitchFamily="18" charset="2"/>
              </a:rPr>
              <a:t></a:t>
            </a:r>
            <a:r>
              <a:rPr lang="en-US" altLang="zh-CN" dirty="0" err="1" smtClean="0"/>
              <a:t>A</a:t>
            </a:r>
            <a:r>
              <a:rPr lang="en-US" altLang="zh-CN" dirty="0" err="1" smtClean="0">
                <a:sym typeface="Symbol" panose="05050102010706020507" pitchFamily="18" charset="2"/>
              </a:rPr>
              <a:t>&amp;</a:t>
            </a:r>
            <a:r>
              <a:rPr lang="en-US" altLang="zh-CN" dirty="0" err="1" smtClean="0"/>
              <a:t>z</a:t>
            </a:r>
            <a:r>
              <a:rPr lang="en-US" altLang="zh-CN" dirty="0" err="1" smtClean="0">
                <a:sym typeface="Symbol" panose="05050102010706020507" pitchFamily="18" charset="2"/>
              </a:rPr>
              <a:t></a:t>
            </a:r>
            <a:r>
              <a:rPr lang="en-US" altLang="zh-CN" dirty="0" err="1" smtClean="0"/>
              <a:t>A</a:t>
            </a:r>
            <a:r>
              <a:rPr lang="en-US" altLang="zh-CN" dirty="0" err="1" smtClean="0">
                <a:sym typeface="Symbol" panose="05050102010706020507" pitchFamily="18" charset="2"/>
              </a:rPr>
              <a:t>&amp;</a:t>
            </a:r>
            <a:r>
              <a:rPr lang="en-US" altLang="zh-CN" dirty="0" err="1" smtClean="0"/>
              <a:t>xRy</a:t>
            </a:r>
            <a:r>
              <a:rPr lang="en-US" altLang="zh-CN" dirty="0" err="1" smtClean="0">
                <a:sym typeface="Symbol" panose="05050102010706020507" pitchFamily="18" charset="2"/>
              </a:rPr>
              <a:t>&amp;</a:t>
            </a:r>
            <a:r>
              <a:rPr lang="en-US" altLang="zh-CN" dirty="0" err="1" smtClean="0"/>
              <a:t>yRz</a:t>
            </a:r>
            <a:r>
              <a:rPr lang="en-US" altLang="zh-CN" dirty="0" err="1" smtClean="0">
                <a:sym typeface="Symbol" panose="05050102010706020507" pitchFamily="18" charset="2"/>
              </a:rPr>
              <a:t></a:t>
            </a:r>
            <a:r>
              <a:rPr lang="en-US" altLang="zh-CN" dirty="0" err="1" smtClean="0"/>
              <a:t>xRz</a:t>
            </a:r>
            <a:r>
              <a:rPr lang="en-US" altLang="zh-CN" dirty="0" smtClean="0"/>
              <a:t>)</a:t>
            </a:r>
          </a:p>
          <a:p>
            <a:pPr marL="0" indent="527552" eaLnBrk="1" hangingPunct="1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dirty="0" smtClean="0"/>
              <a:t>R</a:t>
            </a:r>
            <a:r>
              <a:rPr lang="zh-CN" altLang="en-US" dirty="0" smtClean="0"/>
              <a:t>非传递</a:t>
            </a:r>
            <a:r>
              <a:rPr lang="zh-CN" altLang="en-US" dirty="0" smtClean="0">
                <a:sym typeface="Symbol" panose="05050102010706020507" pitchFamily="18" charset="2"/>
              </a:rPr>
              <a:t></a:t>
            </a:r>
            <a:r>
              <a:rPr lang="en-US" altLang="zh-CN" dirty="0" smtClean="0">
                <a:sym typeface="Symbol" panose="05050102010706020507" pitchFamily="18" charset="2"/>
              </a:rPr>
              <a:t>(</a:t>
            </a:r>
            <a:r>
              <a:rPr lang="en-US" altLang="zh-CN" dirty="0" smtClean="0"/>
              <a:t>x)(</a:t>
            </a:r>
            <a:r>
              <a:rPr lang="en-US" altLang="zh-CN" dirty="0" smtClean="0">
                <a:sym typeface="Symbol" panose="05050102010706020507" pitchFamily="18" charset="2"/>
              </a:rPr>
              <a:t></a:t>
            </a:r>
            <a:r>
              <a:rPr lang="en-US" altLang="zh-CN" dirty="0" smtClean="0"/>
              <a:t>y)(</a:t>
            </a:r>
            <a:r>
              <a:rPr lang="en-US" altLang="zh-CN" dirty="0" smtClean="0">
                <a:sym typeface="Symbol" panose="05050102010706020507" pitchFamily="18" charset="2"/>
              </a:rPr>
              <a:t></a:t>
            </a:r>
            <a:r>
              <a:rPr lang="en-US" altLang="zh-CN" dirty="0" smtClean="0"/>
              <a:t>z)(</a:t>
            </a:r>
            <a:r>
              <a:rPr lang="en-US" altLang="zh-CN" dirty="0" err="1" smtClean="0"/>
              <a:t>x</a:t>
            </a:r>
            <a:r>
              <a:rPr lang="en-US" altLang="zh-CN" dirty="0" err="1" smtClean="0">
                <a:sym typeface="Symbol" panose="05050102010706020507" pitchFamily="18" charset="2"/>
              </a:rPr>
              <a:t></a:t>
            </a:r>
            <a:r>
              <a:rPr lang="en-US" altLang="zh-CN" dirty="0" err="1" smtClean="0"/>
              <a:t>A</a:t>
            </a:r>
            <a:r>
              <a:rPr lang="en-US" altLang="zh-CN" dirty="0" err="1" smtClean="0">
                <a:sym typeface="Symbol" panose="05050102010706020507" pitchFamily="18" charset="2"/>
              </a:rPr>
              <a:t>&amp;</a:t>
            </a:r>
            <a:r>
              <a:rPr lang="en-US" altLang="zh-CN" dirty="0" err="1" smtClean="0"/>
              <a:t>y</a:t>
            </a:r>
            <a:r>
              <a:rPr lang="en-US" altLang="zh-CN" dirty="0" err="1" smtClean="0">
                <a:sym typeface="Symbol" panose="05050102010706020507" pitchFamily="18" charset="2"/>
              </a:rPr>
              <a:t></a:t>
            </a:r>
            <a:r>
              <a:rPr lang="en-US" altLang="zh-CN" dirty="0" err="1" smtClean="0"/>
              <a:t>A</a:t>
            </a:r>
            <a:r>
              <a:rPr lang="en-US" altLang="zh-CN" dirty="0" err="1" smtClean="0">
                <a:sym typeface="Symbol" panose="05050102010706020507" pitchFamily="18" charset="2"/>
              </a:rPr>
              <a:t>&amp;</a:t>
            </a:r>
            <a:r>
              <a:rPr lang="en-US" altLang="zh-CN" dirty="0" err="1" smtClean="0"/>
              <a:t>z</a:t>
            </a:r>
            <a:r>
              <a:rPr lang="en-US" altLang="zh-CN" dirty="0" err="1" smtClean="0">
                <a:sym typeface="Symbol" panose="05050102010706020507" pitchFamily="18" charset="2"/>
              </a:rPr>
              <a:t></a:t>
            </a:r>
            <a:r>
              <a:rPr lang="en-US" altLang="zh-CN" dirty="0" err="1" smtClean="0"/>
              <a:t>A</a:t>
            </a:r>
            <a:r>
              <a:rPr lang="en-US" altLang="zh-CN" dirty="0" err="1" smtClean="0">
                <a:sym typeface="Symbol" panose="05050102010706020507" pitchFamily="18" charset="2"/>
              </a:rPr>
              <a:t>&amp;</a:t>
            </a:r>
            <a:r>
              <a:rPr lang="en-US" altLang="zh-CN" dirty="0" err="1" smtClean="0"/>
              <a:t>xRy</a:t>
            </a:r>
            <a:r>
              <a:rPr lang="en-US" altLang="zh-CN" dirty="0" smtClean="0">
                <a:sym typeface="Symbol" panose="05050102010706020507" pitchFamily="18" charset="2"/>
              </a:rPr>
              <a:t>&amp; </a:t>
            </a:r>
            <a:r>
              <a:rPr lang="en-US" altLang="zh-CN" dirty="0" err="1" smtClean="0"/>
              <a:t>yRz</a:t>
            </a:r>
            <a:r>
              <a:rPr lang="en-US" altLang="zh-CN" dirty="0" err="1" smtClean="0">
                <a:sym typeface="Symbol" panose="05050102010706020507" pitchFamily="18" charset="2"/>
              </a:rPr>
              <a:t>&amp;</a:t>
            </a:r>
            <a:r>
              <a:rPr lang="en-US" altLang="zh-CN" dirty="0" err="1" smtClean="0"/>
              <a:t>xRz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algn="just" eaLnBrk="1" hangingPunct="1">
              <a:lnSpc>
                <a:spcPct val="110000"/>
              </a:lnSpc>
              <a:spcBef>
                <a:spcPts val="1200"/>
              </a:spcBef>
              <a:buNone/>
            </a:pP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定理：</a:t>
            </a:r>
            <a:r>
              <a:rPr lang="en-US" altLang="zh-CN" dirty="0"/>
              <a:t>R</a:t>
            </a:r>
            <a:r>
              <a:rPr lang="zh-CN" altLang="en-US" dirty="0"/>
              <a:t>是传递的</a:t>
            </a:r>
          </a:p>
          <a:p>
            <a:pPr algn="just" eaLnBrk="1" hangingPunct="1">
              <a:lnSpc>
                <a:spcPct val="110000"/>
              </a:lnSpc>
              <a:spcBef>
                <a:spcPts val="1200"/>
              </a:spcBef>
              <a:buNone/>
            </a:pPr>
            <a:r>
              <a:rPr lang="zh-CN" altLang="en-US" dirty="0">
                <a:sym typeface="Symbol" panose="05050102010706020507" pitchFamily="18" charset="2"/>
              </a:rPr>
              <a:t></a:t>
            </a:r>
            <a:r>
              <a:rPr lang="zh-CN" altLang="en-US" dirty="0"/>
              <a:t> 在</a:t>
            </a:r>
            <a:r>
              <a:rPr lang="en-US" altLang="zh-CN" dirty="0"/>
              <a:t>G</a:t>
            </a:r>
            <a:r>
              <a:rPr lang="en-US" altLang="zh-CN" baseline="-18000" dirty="0"/>
              <a:t>R</a:t>
            </a:r>
            <a:r>
              <a:rPr lang="zh-CN" altLang="en-US" dirty="0"/>
              <a:t>中</a:t>
            </a:r>
            <a:r>
              <a:rPr lang="en-US" altLang="zh-CN" dirty="0"/>
              <a:t>, </a:t>
            </a:r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dirty="0"/>
              <a:t>x</a:t>
            </a:r>
            <a:r>
              <a:rPr lang="en-US" altLang="zh-CN" baseline="-30000" dirty="0"/>
              <a:t>i </a:t>
            </a:r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dirty="0" err="1"/>
              <a:t>x</a:t>
            </a:r>
            <a:r>
              <a:rPr lang="en-US" altLang="zh-CN" baseline="-14000" dirty="0" err="1"/>
              <a:t>j</a:t>
            </a:r>
            <a:r>
              <a:rPr lang="en-US" altLang="zh-CN" baseline="-14000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dirty="0" err="1"/>
              <a:t>x</a:t>
            </a:r>
            <a:r>
              <a:rPr lang="en-US" altLang="zh-CN" baseline="-14000" dirty="0" err="1"/>
              <a:t>k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 err="1">
                <a:sym typeface="Symbol" panose="05050102010706020507" pitchFamily="18" charset="2"/>
              </a:rPr>
              <a:t></a:t>
            </a:r>
            <a:r>
              <a:rPr lang="en-US" altLang="zh-CN" dirty="0" err="1"/>
              <a:t>j</a:t>
            </a:r>
            <a:r>
              <a:rPr lang="en-US" altLang="zh-CN" dirty="0" err="1">
                <a:sym typeface="Symbol" panose="05050102010706020507" pitchFamily="18" charset="2"/>
              </a:rPr>
              <a:t>k</a:t>
            </a:r>
            <a:r>
              <a:rPr lang="en-US" altLang="zh-CN" dirty="0"/>
              <a:t>), </a:t>
            </a:r>
            <a:r>
              <a:rPr lang="zh-CN" altLang="en-US" dirty="0"/>
              <a:t>若有有向边</a:t>
            </a:r>
            <a:r>
              <a:rPr lang="en-US" altLang="zh-CN" dirty="0"/>
              <a:t>&lt;</a:t>
            </a:r>
            <a:r>
              <a:rPr lang="en-US" altLang="zh-CN" dirty="0" err="1"/>
              <a:t>x</a:t>
            </a:r>
            <a:r>
              <a:rPr lang="en-US" altLang="zh-CN" baseline="-30000" dirty="0" err="1"/>
              <a:t>i</a:t>
            </a:r>
            <a:r>
              <a:rPr lang="en-US" altLang="zh-CN" dirty="0" err="1"/>
              <a:t>,x</a:t>
            </a:r>
            <a:r>
              <a:rPr lang="en-US" altLang="zh-CN" baseline="-14000" dirty="0" err="1"/>
              <a:t>j</a:t>
            </a:r>
            <a:r>
              <a:rPr lang="en-US" altLang="zh-CN" dirty="0"/>
              <a:t>&gt;</a:t>
            </a:r>
            <a:r>
              <a:rPr lang="zh-CN" altLang="en-US" dirty="0"/>
              <a:t>和</a:t>
            </a:r>
            <a:r>
              <a:rPr lang="en-US" altLang="zh-CN" dirty="0"/>
              <a:t>&lt; </a:t>
            </a:r>
            <a:r>
              <a:rPr lang="en-US" altLang="zh-CN" dirty="0" err="1"/>
              <a:t>x</a:t>
            </a:r>
            <a:r>
              <a:rPr lang="en-US" altLang="zh-CN" baseline="-14000" dirty="0" err="1"/>
              <a:t>j</a:t>
            </a:r>
            <a:r>
              <a:rPr lang="en-US" altLang="zh-CN" dirty="0"/>
              <a:t>, </a:t>
            </a:r>
            <a:r>
              <a:rPr lang="en-US" altLang="zh-CN" dirty="0" err="1"/>
              <a:t>x</a:t>
            </a:r>
            <a:r>
              <a:rPr lang="en-US" altLang="zh-CN" baseline="-30000" dirty="0" err="1"/>
              <a:t>k</a:t>
            </a:r>
            <a:r>
              <a:rPr lang="en-US" altLang="zh-CN" dirty="0"/>
              <a:t>&gt;, </a:t>
            </a:r>
            <a:r>
              <a:rPr lang="zh-CN" altLang="en-US" dirty="0"/>
              <a:t>则必有</a:t>
            </a:r>
            <a:r>
              <a:rPr lang="en-US" altLang="zh-CN" dirty="0"/>
              <a:t>&lt;</a:t>
            </a:r>
            <a:r>
              <a:rPr lang="en-US" altLang="zh-CN" dirty="0" err="1"/>
              <a:t>x</a:t>
            </a:r>
            <a:r>
              <a:rPr lang="en-US" altLang="zh-CN" baseline="-30000" dirty="0" err="1"/>
              <a:t>i</a:t>
            </a:r>
            <a:r>
              <a:rPr lang="en-US" altLang="zh-CN" dirty="0" err="1"/>
              <a:t>,x</a:t>
            </a:r>
            <a:r>
              <a:rPr lang="en-US" altLang="zh-CN" baseline="-14000" dirty="0" err="1"/>
              <a:t>k</a:t>
            </a:r>
            <a:r>
              <a:rPr lang="en-US" altLang="zh-CN" dirty="0"/>
              <a:t>&gt; </a:t>
            </a:r>
            <a:r>
              <a:rPr lang="zh-CN" altLang="en-US" dirty="0"/>
              <a:t>。</a:t>
            </a:r>
          </a:p>
          <a:p>
            <a:pPr marL="0" indent="527552" eaLnBrk="1" hangingPunct="1">
              <a:lnSpc>
                <a:spcPct val="120000"/>
              </a:lnSpc>
              <a:buNone/>
            </a:pPr>
            <a:endParaRPr lang="en-US" altLang="zh-CN" dirty="0" smtClean="0"/>
          </a:p>
        </p:txBody>
      </p:sp>
      <p:sp>
        <p:nvSpPr>
          <p:cNvPr id="441348" name="Line 4"/>
          <p:cNvSpPr>
            <a:spLocks noChangeShapeType="1"/>
          </p:cNvSpPr>
          <p:nvPr/>
        </p:nvSpPr>
        <p:spPr bwMode="auto">
          <a:xfrm flipH="1">
            <a:off x="8316416" y="4077072"/>
            <a:ext cx="144016" cy="28803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159847" y="0"/>
            <a:ext cx="35317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第一部分 集合论</a:t>
            </a:r>
            <a:endParaRPr lang="zh-CN" altLang="en-US" sz="3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59847" y="0"/>
            <a:ext cx="35317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第一部分 集合论</a:t>
            </a:r>
            <a:endParaRPr lang="zh-CN" altLang="en-US" sz="3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59847" y="0"/>
            <a:ext cx="35317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第一部分 集合论</a:t>
            </a:r>
            <a:endParaRPr lang="zh-CN" altLang="en-US" sz="3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59847" y="0"/>
            <a:ext cx="35317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第一部分 集合论</a:t>
            </a:r>
            <a:endParaRPr lang="zh-CN" altLang="en-US" sz="3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35496" y="0"/>
            <a:ext cx="1872208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自反性</a:t>
            </a:r>
            <a:endParaRPr lang="zh-CN" altLang="en-US" sz="2800" b="1" i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3602434" y="0"/>
            <a:ext cx="1682007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对称性</a:t>
            </a:r>
            <a:endParaRPr lang="zh-CN" altLang="en-US" sz="2800" b="1" i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5216253" y="0"/>
            <a:ext cx="2160240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反对称性</a:t>
            </a:r>
          </a:p>
        </p:txBody>
      </p:sp>
      <p:sp>
        <p:nvSpPr>
          <p:cNvPr id="12" name="圆角矩形 11"/>
          <p:cNvSpPr/>
          <p:nvPr/>
        </p:nvSpPr>
        <p:spPr bwMode="auto">
          <a:xfrm>
            <a:off x="7308304" y="0"/>
            <a:ext cx="1791208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传递性</a:t>
            </a:r>
          </a:p>
        </p:txBody>
      </p:sp>
      <p:sp>
        <p:nvSpPr>
          <p:cNvPr id="13" name="圆角矩形 12"/>
          <p:cNvSpPr/>
          <p:nvPr/>
        </p:nvSpPr>
        <p:spPr bwMode="auto">
          <a:xfrm>
            <a:off x="1839516" y="0"/>
            <a:ext cx="1831106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反自反性</a:t>
            </a:r>
            <a:endParaRPr lang="zh-CN" altLang="en-US" sz="2800" b="1" i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443883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47" grpId="0" uiExpand="1" build="p" autoUpdateAnimBg="0"/>
      <p:bldP spid="44134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7281" y="1036028"/>
            <a:ext cx="8077200" cy="5405803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：判断以下关系所具有的性质。</a:t>
            </a:r>
          </a:p>
          <a:p>
            <a:pPr algn="just" eaLnBrk="1" hangingPunct="1">
              <a:lnSpc>
                <a:spcPct val="110000"/>
              </a:lnSpc>
              <a:spcBef>
                <a:spcPts val="600"/>
              </a:spcBef>
              <a:spcAft>
                <a:spcPts val="1800"/>
              </a:spcAft>
              <a:buFont typeface="Wingdings" panose="05000000000000000000" pitchFamily="2" charset="2"/>
              <a:buNone/>
            </a:pPr>
            <a:r>
              <a:rPr lang="en-US" altLang="zh-CN" dirty="0" smtClean="0"/>
              <a:t>A={</a:t>
            </a:r>
            <a:r>
              <a:rPr lang="en-US" altLang="zh-CN" dirty="0" err="1" smtClean="0"/>
              <a:t>a,b,c</a:t>
            </a:r>
            <a:r>
              <a:rPr lang="en-US" altLang="zh-CN" dirty="0" smtClean="0"/>
              <a:t>}</a:t>
            </a:r>
          </a:p>
          <a:p>
            <a:pPr algn="just" eaLnBrk="1" hangingPunct="1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zh-CN" dirty="0" smtClean="0"/>
              <a:t>R</a:t>
            </a:r>
            <a:r>
              <a:rPr lang="en-US" altLang="zh-CN" baseline="-30000" dirty="0" smtClean="0"/>
              <a:t>1</a:t>
            </a:r>
            <a:r>
              <a:rPr lang="en-US" altLang="zh-CN" dirty="0" smtClean="0"/>
              <a:t>={&lt;</a:t>
            </a:r>
            <a:r>
              <a:rPr lang="en-US" altLang="zh-CN" dirty="0" err="1" smtClean="0"/>
              <a:t>a,a</a:t>
            </a:r>
            <a:r>
              <a:rPr lang="en-US" altLang="zh-CN" dirty="0" smtClean="0"/>
              <a:t>&gt;,&lt;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&gt;,&lt;</a:t>
            </a:r>
            <a:r>
              <a:rPr lang="en-US" altLang="zh-CN" dirty="0" err="1" smtClean="0"/>
              <a:t>b,c</a:t>
            </a:r>
            <a:r>
              <a:rPr lang="en-US" altLang="zh-CN" dirty="0" smtClean="0"/>
              <a:t>&gt;,&lt;</a:t>
            </a:r>
            <a:r>
              <a:rPr lang="en-US" altLang="zh-CN" dirty="0" err="1" smtClean="0"/>
              <a:t>a,c</a:t>
            </a:r>
            <a:r>
              <a:rPr lang="en-US" altLang="zh-CN" dirty="0" smtClean="0"/>
              <a:t>&gt;},</a:t>
            </a:r>
          </a:p>
          <a:p>
            <a:pPr algn="just" eaLnBrk="1" hangingPunct="1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zh-CN" dirty="0" smtClean="0"/>
              <a:t>R</a:t>
            </a:r>
            <a:r>
              <a:rPr lang="en-US" altLang="zh-CN" baseline="-30000" dirty="0" smtClean="0"/>
              <a:t>2</a:t>
            </a:r>
            <a:r>
              <a:rPr lang="en-US" altLang="zh-CN" dirty="0" smtClean="0"/>
              <a:t>={&lt;</a:t>
            </a:r>
            <a:r>
              <a:rPr lang="en-US" altLang="zh-CN" dirty="0" err="1" smtClean="0"/>
              <a:t>a,a</a:t>
            </a:r>
            <a:r>
              <a:rPr lang="en-US" altLang="zh-CN" dirty="0" smtClean="0"/>
              <a:t>&gt;,&lt;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&gt;,&lt;</a:t>
            </a:r>
            <a:r>
              <a:rPr lang="en-US" altLang="zh-CN" dirty="0" err="1" smtClean="0"/>
              <a:t>b,c</a:t>
            </a:r>
            <a:r>
              <a:rPr lang="en-US" altLang="zh-CN" dirty="0" smtClean="0"/>
              <a:t>&gt;,&lt;</a:t>
            </a:r>
            <a:r>
              <a:rPr lang="en-US" altLang="zh-CN" dirty="0" err="1" smtClean="0"/>
              <a:t>c,a</a:t>
            </a:r>
            <a:r>
              <a:rPr lang="en-US" altLang="zh-CN" dirty="0" smtClean="0"/>
              <a:t>&gt;},</a:t>
            </a:r>
          </a:p>
          <a:p>
            <a:pPr algn="just" eaLnBrk="1" hangingPunct="1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zh-CN" dirty="0" smtClean="0"/>
              <a:t>R</a:t>
            </a:r>
            <a:r>
              <a:rPr lang="en-US" altLang="zh-CN" baseline="-30000" dirty="0" smtClean="0"/>
              <a:t>3</a:t>
            </a:r>
            <a:r>
              <a:rPr lang="en-US" altLang="zh-CN" dirty="0" smtClean="0"/>
              <a:t>={&lt;</a:t>
            </a:r>
            <a:r>
              <a:rPr lang="en-US" altLang="zh-CN" dirty="0" err="1" smtClean="0"/>
              <a:t>a,a</a:t>
            </a:r>
            <a:r>
              <a:rPr lang="en-US" altLang="zh-CN" dirty="0" smtClean="0"/>
              <a:t>&gt;,&lt;</a:t>
            </a:r>
            <a:r>
              <a:rPr lang="en-US" altLang="zh-CN" dirty="0" err="1" smtClean="0"/>
              <a:t>b,b</a:t>
            </a:r>
            <a:r>
              <a:rPr lang="en-US" altLang="zh-CN" dirty="0" smtClean="0"/>
              <a:t>&gt;,&lt;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&gt;,&lt;</a:t>
            </a:r>
            <a:r>
              <a:rPr lang="en-US" altLang="zh-CN" dirty="0" err="1" smtClean="0"/>
              <a:t>b,a</a:t>
            </a:r>
            <a:r>
              <a:rPr lang="en-US" altLang="zh-CN" dirty="0" smtClean="0"/>
              <a:t>&gt;,&lt;</a:t>
            </a:r>
            <a:r>
              <a:rPr lang="en-US" altLang="zh-CN" dirty="0" err="1" smtClean="0"/>
              <a:t>c,c</a:t>
            </a:r>
            <a:r>
              <a:rPr lang="en-US" altLang="zh-CN" dirty="0" smtClean="0"/>
              <a:t>&gt;},</a:t>
            </a:r>
          </a:p>
          <a:p>
            <a:pPr algn="just" eaLnBrk="1" hangingPunct="1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zh-CN" dirty="0" smtClean="0"/>
              <a:t>R</a:t>
            </a:r>
            <a:r>
              <a:rPr lang="en-US" altLang="zh-CN" baseline="-30000" dirty="0" smtClean="0"/>
              <a:t>4</a:t>
            </a:r>
            <a:r>
              <a:rPr lang="en-US" altLang="zh-CN" dirty="0" smtClean="0"/>
              <a:t>={&lt;</a:t>
            </a:r>
            <a:r>
              <a:rPr lang="en-US" altLang="zh-CN" dirty="0" err="1" smtClean="0"/>
              <a:t>a,a</a:t>
            </a:r>
            <a:r>
              <a:rPr lang="en-US" altLang="zh-CN" dirty="0" smtClean="0"/>
              <a:t>&gt;,&lt;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&gt;,&lt;</a:t>
            </a:r>
            <a:r>
              <a:rPr lang="en-US" altLang="zh-CN" dirty="0" err="1" smtClean="0"/>
              <a:t>b,a</a:t>
            </a:r>
            <a:r>
              <a:rPr lang="en-US" altLang="zh-CN" dirty="0" smtClean="0"/>
              <a:t>&gt;,&lt;</a:t>
            </a:r>
            <a:r>
              <a:rPr lang="en-US" altLang="zh-CN" dirty="0" err="1" smtClean="0"/>
              <a:t>c,c</a:t>
            </a:r>
            <a:r>
              <a:rPr lang="en-US" altLang="zh-CN" dirty="0" smtClean="0"/>
              <a:t>&gt;},</a:t>
            </a:r>
          </a:p>
          <a:p>
            <a:pPr algn="just" eaLnBrk="1" hangingPunct="1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zh-CN" dirty="0" smtClean="0"/>
              <a:t>R</a:t>
            </a:r>
            <a:r>
              <a:rPr lang="en-US" altLang="zh-CN" baseline="-30000" dirty="0" smtClean="0"/>
              <a:t>5</a:t>
            </a:r>
            <a:r>
              <a:rPr lang="en-US" altLang="zh-CN" dirty="0" smtClean="0"/>
              <a:t>={&lt;</a:t>
            </a:r>
            <a:r>
              <a:rPr lang="en-US" altLang="zh-CN" dirty="0" err="1" smtClean="0"/>
              <a:t>a,a</a:t>
            </a:r>
            <a:r>
              <a:rPr lang="en-US" altLang="zh-CN" dirty="0" smtClean="0"/>
              <a:t>&gt;,&lt;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&gt;,&lt;</a:t>
            </a:r>
            <a:r>
              <a:rPr lang="en-US" altLang="zh-CN" dirty="0" err="1" smtClean="0"/>
              <a:t>b,b</a:t>
            </a:r>
            <a:r>
              <a:rPr lang="en-US" altLang="zh-CN" dirty="0" smtClean="0"/>
              <a:t>&gt;,&lt;</a:t>
            </a:r>
            <a:r>
              <a:rPr lang="en-US" altLang="zh-CN" dirty="0" err="1" smtClean="0"/>
              <a:t>c,c</a:t>
            </a:r>
            <a:r>
              <a:rPr lang="en-US" altLang="zh-CN" dirty="0" smtClean="0"/>
              <a:t>&gt;},</a:t>
            </a:r>
          </a:p>
          <a:p>
            <a:pPr algn="just" eaLnBrk="1" hangingPunct="1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zh-CN" dirty="0" smtClean="0"/>
              <a:t>R</a:t>
            </a:r>
            <a:r>
              <a:rPr lang="en-US" altLang="zh-CN" baseline="-30000" dirty="0" smtClean="0"/>
              <a:t>6</a:t>
            </a:r>
            <a:r>
              <a:rPr lang="en-US" altLang="zh-CN" dirty="0" smtClean="0"/>
              <a:t>={&lt;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&gt;,&lt;</a:t>
            </a:r>
            <a:r>
              <a:rPr lang="en-US" altLang="zh-CN" dirty="0" err="1" smtClean="0"/>
              <a:t>b,a</a:t>
            </a:r>
            <a:r>
              <a:rPr lang="en-US" altLang="zh-CN" dirty="0" smtClean="0"/>
              <a:t>&gt;,&lt;</a:t>
            </a:r>
            <a:r>
              <a:rPr lang="en-US" altLang="zh-CN" dirty="0" err="1" smtClean="0"/>
              <a:t>b,c</a:t>
            </a:r>
            <a:r>
              <a:rPr lang="en-US" altLang="zh-CN" dirty="0" smtClean="0"/>
              <a:t>&gt;,&lt;</a:t>
            </a:r>
            <a:r>
              <a:rPr lang="en-US" altLang="zh-CN" err="1" smtClean="0"/>
              <a:t>a,a</a:t>
            </a:r>
            <a:r>
              <a:rPr lang="en-US" altLang="zh-CN" smtClean="0"/>
              <a:t>&gt;},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3159847" y="0"/>
            <a:ext cx="35317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第一部分 集合论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92080" y="2348880"/>
            <a:ext cx="18085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反对称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传递</a:t>
            </a:r>
          </a:p>
        </p:txBody>
      </p:sp>
      <p:sp>
        <p:nvSpPr>
          <p:cNvPr id="3" name="矩形 2"/>
          <p:cNvSpPr/>
          <p:nvPr/>
        </p:nvSpPr>
        <p:spPr>
          <a:xfrm>
            <a:off x="5392688" y="2924944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反对称</a:t>
            </a:r>
          </a:p>
        </p:txBody>
      </p:sp>
      <p:sp>
        <p:nvSpPr>
          <p:cNvPr id="5" name="矩形 4"/>
          <p:cNvSpPr/>
          <p:nvPr/>
        </p:nvSpPr>
        <p:spPr>
          <a:xfrm>
            <a:off x="5949736" y="3408675"/>
            <a:ext cx="22012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自反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对称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传递</a:t>
            </a:r>
          </a:p>
        </p:txBody>
      </p:sp>
      <p:sp>
        <p:nvSpPr>
          <p:cNvPr id="6" name="矩形 5"/>
          <p:cNvSpPr/>
          <p:nvPr/>
        </p:nvSpPr>
        <p:spPr>
          <a:xfrm>
            <a:off x="5146467" y="4019787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对称</a:t>
            </a:r>
          </a:p>
        </p:txBody>
      </p:sp>
      <p:sp>
        <p:nvSpPr>
          <p:cNvPr id="7" name="矩形 6"/>
          <p:cNvSpPr/>
          <p:nvPr/>
        </p:nvSpPr>
        <p:spPr>
          <a:xfrm>
            <a:off x="5004048" y="4624878"/>
            <a:ext cx="25090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自反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反对称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传递</a:t>
            </a:r>
          </a:p>
        </p:txBody>
      </p:sp>
      <p:sp>
        <p:nvSpPr>
          <p:cNvPr id="10" name="矩形 9"/>
          <p:cNvSpPr/>
          <p:nvPr/>
        </p:nvSpPr>
        <p:spPr>
          <a:xfrm>
            <a:off x="3159847" y="0"/>
            <a:ext cx="35317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第一部分 集合论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59847" y="0"/>
            <a:ext cx="35317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第一部分 集合论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59847" y="0"/>
            <a:ext cx="35317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第一部分 集合论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59847" y="0"/>
            <a:ext cx="35317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第一部分 集合论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35496" y="0"/>
            <a:ext cx="1872208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自反性</a:t>
            </a:r>
            <a:endParaRPr kumimoji="0" lang="zh-CN" altLang="en-US" sz="28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3602434" y="0"/>
            <a:ext cx="1682007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对称性</a:t>
            </a:r>
            <a:endParaRPr kumimoji="0" lang="zh-CN" altLang="en-US" sz="28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5216253" y="0"/>
            <a:ext cx="2160240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反对称性</a:t>
            </a:r>
          </a:p>
        </p:txBody>
      </p:sp>
      <p:sp>
        <p:nvSpPr>
          <p:cNvPr id="17" name="圆角矩形 16"/>
          <p:cNvSpPr/>
          <p:nvPr/>
        </p:nvSpPr>
        <p:spPr bwMode="auto">
          <a:xfrm>
            <a:off x="7308304" y="0"/>
            <a:ext cx="1791208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传递性</a:t>
            </a:r>
          </a:p>
        </p:txBody>
      </p:sp>
      <p:sp>
        <p:nvSpPr>
          <p:cNvPr id="18" name="圆角矩形 17"/>
          <p:cNvSpPr/>
          <p:nvPr/>
        </p:nvSpPr>
        <p:spPr bwMode="auto">
          <a:xfrm>
            <a:off x="1839516" y="0"/>
            <a:ext cx="1831106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反自反性</a:t>
            </a:r>
            <a:endParaRPr kumimoji="0" lang="zh-CN" altLang="en-US" sz="28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618375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7281" y="1036028"/>
            <a:ext cx="8077200" cy="5405803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：判断以下关系所具有的性质。</a:t>
            </a:r>
          </a:p>
          <a:p>
            <a:pPr algn="just" eaLnBrk="1" hangingPunct="1">
              <a:lnSpc>
                <a:spcPct val="110000"/>
              </a:lnSpc>
              <a:spcBef>
                <a:spcPts val="600"/>
              </a:spcBef>
              <a:spcAft>
                <a:spcPts val="1800"/>
              </a:spcAft>
              <a:buFont typeface="Wingdings" panose="05000000000000000000" pitchFamily="2" charset="2"/>
              <a:buNone/>
            </a:pPr>
            <a:r>
              <a:rPr lang="en-US" altLang="zh-CN" dirty="0" smtClean="0"/>
              <a:t>A={</a:t>
            </a:r>
            <a:r>
              <a:rPr lang="en-US" altLang="zh-CN" dirty="0" err="1" smtClean="0"/>
              <a:t>a,b,c</a:t>
            </a:r>
            <a:r>
              <a:rPr lang="en-US" altLang="zh-CN" dirty="0" smtClean="0"/>
              <a:t>}</a:t>
            </a:r>
          </a:p>
          <a:p>
            <a:pPr algn="just" eaLnBrk="1" hangingPunct="1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zh-CN" dirty="0" smtClean="0"/>
              <a:t>R</a:t>
            </a:r>
            <a:r>
              <a:rPr lang="en-US" altLang="zh-CN" baseline="-30000" dirty="0" smtClean="0"/>
              <a:t>1</a:t>
            </a:r>
            <a:r>
              <a:rPr lang="en-US" altLang="zh-CN" dirty="0" smtClean="0"/>
              <a:t>={&lt;</a:t>
            </a:r>
            <a:r>
              <a:rPr lang="en-US" altLang="zh-CN" dirty="0" err="1" smtClean="0"/>
              <a:t>a,a</a:t>
            </a:r>
            <a:r>
              <a:rPr lang="en-US" altLang="zh-CN" dirty="0" smtClean="0"/>
              <a:t>&gt;,&lt;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&gt;,&lt;</a:t>
            </a:r>
            <a:r>
              <a:rPr lang="en-US" altLang="zh-CN" dirty="0" err="1" smtClean="0"/>
              <a:t>b,c</a:t>
            </a:r>
            <a:r>
              <a:rPr lang="en-US" altLang="zh-CN" dirty="0" smtClean="0"/>
              <a:t>&gt;,&lt;</a:t>
            </a:r>
            <a:r>
              <a:rPr lang="en-US" altLang="zh-CN" dirty="0" err="1" smtClean="0"/>
              <a:t>a,c</a:t>
            </a:r>
            <a:r>
              <a:rPr lang="en-US" altLang="zh-CN" dirty="0" smtClean="0"/>
              <a:t>&gt;},</a:t>
            </a:r>
          </a:p>
          <a:p>
            <a:pPr algn="just" eaLnBrk="1" hangingPunct="1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zh-CN" dirty="0" smtClean="0"/>
              <a:t>R</a:t>
            </a:r>
            <a:r>
              <a:rPr lang="en-US" altLang="zh-CN" baseline="-30000" dirty="0" smtClean="0"/>
              <a:t>2</a:t>
            </a:r>
            <a:r>
              <a:rPr lang="en-US" altLang="zh-CN" dirty="0" smtClean="0"/>
              <a:t>={&lt;</a:t>
            </a:r>
            <a:r>
              <a:rPr lang="en-US" altLang="zh-CN" dirty="0" err="1" smtClean="0"/>
              <a:t>a,a</a:t>
            </a:r>
            <a:r>
              <a:rPr lang="en-US" altLang="zh-CN" dirty="0" smtClean="0"/>
              <a:t>&gt;,&lt;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&gt;,&lt;</a:t>
            </a:r>
            <a:r>
              <a:rPr lang="en-US" altLang="zh-CN" dirty="0" err="1" smtClean="0"/>
              <a:t>b,c</a:t>
            </a:r>
            <a:r>
              <a:rPr lang="en-US" altLang="zh-CN" dirty="0" smtClean="0"/>
              <a:t>&gt;,&lt;</a:t>
            </a:r>
            <a:r>
              <a:rPr lang="en-US" altLang="zh-CN" dirty="0" err="1" smtClean="0"/>
              <a:t>c,a</a:t>
            </a:r>
            <a:r>
              <a:rPr lang="en-US" altLang="zh-CN" dirty="0" smtClean="0"/>
              <a:t>&gt;},</a:t>
            </a:r>
          </a:p>
          <a:p>
            <a:pPr algn="just" eaLnBrk="1" hangingPunct="1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zh-CN" dirty="0" smtClean="0"/>
              <a:t>R</a:t>
            </a:r>
            <a:r>
              <a:rPr lang="en-US" altLang="zh-CN" baseline="-30000" dirty="0" smtClean="0"/>
              <a:t>3</a:t>
            </a:r>
            <a:r>
              <a:rPr lang="en-US" altLang="zh-CN" dirty="0" smtClean="0"/>
              <a:t>={&lt;</a:t>
            </a:r>
            <a:r>
              <a:rPr lang="en-US" altLang="zh-CN" dirty="0" err="1" smtClean="0"/>
              <a:t>a,a</a:t>
            </a:r>
            <a:r>
              <a:rPr lang="en-US" altLang="zh-CN" dirty="0" smtClean="0"/>
              <a:t>&gt;,&lt;</a:t>
            </a:r>
            <a:r>
              <a:rPr lang="en-US" altLang="zh-CN" dirty="0" err="1" smtClean="0"/>
              <a:t>b,b</a:t>
            </a:r>
            <a:r>
              <a:rPr lang="en-US" altLang="zh-CN" dirty="0" smtClean="0"/>
              <a:t>&gt;,&lt;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&gt;,&lt;</a:t>
            </a:r>
            <a:r>
              <a:rPr lang="en-US" altLang="zh-CN" dirty="0" err="1" smtClean="0"/>
              <a:t>b,a</a:t>
            </a:r>
            <a:r>
              <a:rPr lang="en-US" altLang="zh-CN" dirty="0" smtClean="0"/>
              <a:t>&gt;,&lt;</a:t>
            </a:r>
            <a:r>
              <a:rPr lang="en-US" altLang="zh-CN" dirty="0" err="1" smtClean="0"/>
              <a:t>c,c</a:t>
            </a:r>
            <a:r>
              <a:rPr lang="en-US" altLang="zh-CN" dirty="0" smtClean="0"/>
              <a:t>&gt;},</a:t>
            </a:r>
          </a:p>
          <a:p>
            <a:pPr algn="just" eaLnBrk="1" hangingPunct="1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zh-CN" dirty="0" smtClean="0"/>
              <a:t>R</a:t>
            </a:r>
            <a:r>
              <a:rPr lang="en-US" altLang="zh-CN" baseline="-30000" dirty="0" smtClean="0"/>
              <a:t>4</a:t>
            </a:r>
            <a:r>
              <a:rPr lang="en-US" altLang="zh-CN" dirty="0" smtClean="0"/>
              <a:t>={&lt;</a:t>
            </a:r>
            <a:r>
              <a:rPr lang="en-US" altLang="zh-CN" dirty="0" err="1" smtClean="0"/>
              <a:t>a,a</a:t>
            </a:r>
            <a:r>
              <a:rPr lang="en-US" altLang="zh-CN" dirty="0" smtClean="0"/>
              <a:t>&gt;,&lt;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&gt;,&lt;</a:t>
            </a:r>
            <a:r>
              <a:rPr lang="en-US" altLang="zh-CN" dirty="0" err="1" smtClean="0"/>
              <a:t>b,a</a:t>
            </a:r>
            <a:r>
              <a:rPr lang="en-US" altLang="zh-CN" dirty="0" smtClean="0"/>
              <a:t>&gt;,&lt;</a:t>
            </a:r>
            <a:r>
              <a:rPr lang="en-US" altLang="zh-CN" dirty="0" err="1" smtClean="0"/>
              <a:t>c,c</a:t>
            </a:r>
            <a:r>
              <a:rPr lang="en-US" altLang="zh-CN" dirty="0" smtClean="0"/>
              <a:t>&gt;},</a:t>
            </a:r>
          </a:p>
          <a:p>
            <a:pPr algn="just" eaLnBrk="1" hangingPunct="1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zh-CN" dirty="0" smtClean="0"/>
              <a:t>R</a:t>
            </a:r>
            <a:r>
              <a:rPr lang="en-US" altLang="zh-CN" baseline="-30000" dirty="0" smtClean="0"/>
              <a:t>5</a:t>
            </a:r>
            <a:r>
              <a:rPr lang="en-US" altLang="zh-CN" dirty="0" smtClean="0"/>
              <a:t>={&lt;</a:t>
            </a:r>
            <a:r>
              <a:rPr lang="en-US" altLang="zh-CN" dirty="0" err="1" smtClean="0"/>
              <a:t>a,a</a:t>
            </a:r>
            <a:r>
              <a:rPr lang="en-US" altLang="zh-CN" dirty="0" smtClean="0"/>
              <a:t>&gt;,&lt;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&gt;,&lt;</a:t>
            </a:r>
            <a:r>
              <a:rPr lang="en-US" altLang="zh-CN" dirty="0" err="1" smtClean="0"/>
              <a:t>b,b</a:t>
            </a:r>
            <a:r>
              <a:rPr lang="en-US" altLang="zh-CN" dirty="0" smtClean="0"/>
              <a:t>&gt;,&lt;</a:t>
            </a:r>
            <a:r>
              <a:rPr lang="en-US" altLang="zh-CN" dirty="0" err="1" smtClean="0"/>
              <a:t>c,c</a:t>
            </a:r>
            <a:r>
              <a:rPr lang="en-US" altLang="zh-CN" dirty="0" smtClean="0"/>
              <a:t>&gt;},</a:t>
            </a:r>
          </a:p>
          <a:p>
            <a:pPr algn="just" eaLnBrk="1" hangingPunct="1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zh-CN" dirty="0" smtClean="0"/>
              <a:t>R</a:t>
            </a:r>
            <a:r>
              <a:rPr lang="en-US" altLang="zh-CN" baseline="-30000" dirty="0" smtClean="0"/>
              <a:t>6</a:t>
            </a:r>
            <a:r>
              <a:rPr lang="en-US" altLang="zh-CN" dirty="0" smtClean="0"/>
              <a:t>={&lt;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&gt;,&lt;</a:t>
            </a:r>
            <a:r>
              <a:rPr lang="en-US" altLang="zh-CN" dirty="0" err="1" smtClean="0"/>
              <a:t>b,a</a:t>
            </a:r>
            <a:r>
              <a:rPr lang="en-US" altLang="zh-CN" dirty="0" smtClean="0"/>
              <a:t>&gt;,&lt;</a:t>
            </a:r>
            <a:r>
              <a:rPr lang="en-US" altLang="zh-CN" dirty="0" err="1" smtClean="0"/>
              <a:t>b,c</a:t>
            </a:r>
            <a:r>
              <a:rPr lang="en-US" altLang="zh-CN" dirty="0" smtClean="0"/>
              <a:t>&gt;,&lt;</a:t>
            </a:r>
            <a:r>
              <a:rPr lang="en-US" altLang="zh-CN" err="1" smtClean="0"/>
              <a:t>a,a</a:t>
            </a:r>
            <a:r>
              <a:rPr lang="en-US" altLang="zh-CN" smtClean="0"/>
              <a:t>&gt;},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3159847" y="0"/>
            <a:ext cx="35317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第一部分 集合论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92080" y="2348880"/>
            <a:ext cx="18085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反对称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传递</a:t>
            </a:r>
          </a:p>
        </p:txBody>
      </p:sp>
      <p:sp>
        <p:nvSpPr>
          <p:cNvPr id="3" name="矩形 2"/>
          <p:cNvSpPr/>
          <p:nvPr/>
        </p:nvSpPr>
        <p:spPr>
          <a:xfrm>
            <a:off x="5392688" y="2924944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反对称</a:t>
            </a:r>
          </a:p>
        </p:txBody>
      </p:sp>
      <p:sp>
        <p:nvSpPr>
          <p:cNvPr id="5" name="矩形 4"/>
          <p:cNvSpPr/>
          <p:nvPr/>
        </p:nvSpPr>
        <p:spPr>
          <a:xfrm>
            <a:off x="5949736" y="3408675"/>
            <a:ext cx="22012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自反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对称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传递</a:t>
            </a:r>
          </a:p>
        </p:txBody>
      </p:sp>
      <p:sp>
        <p:nvSpPr>
          <p:cNvPr id="6" name="矩形 5"/>
          <p:cNvSpPr/>
          <p:nvPr/>
        </p:nvSpPr>
        <p:spPr>
          <a:xfrm>
            <a:off x="5146467" y="4019787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对称</a:t>
            </a:r>
          </a:p>
        </p:txBody>
      </p:sp>
      <p:sp>
        <p:nvSpPr>
          <p:cNvPr id="7" name="矩形 6"/>
          <p:cNvSpPr/>
          <p:nvPr/>
        </p:nvSpPr>
        <p:spPr>
          <a:xfrm>
            <a:off x="5004048" y="4624878"/>
            <a:ext cx="25090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自反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反对称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传递</a:t>
            </a:r>
          </a:p>
        </p:txBody>
      </p:sp>
      <p:sp>
        <p:nvSpPr>
          <p:cNvPr id="10" name="矩形 9"/>
          <p:cNvSpPr/>
          <p:nvPr/>
        </p:nvSpPr>
        <p:spPr>
          <a:xfrm>
            <a:off x="3159847" y="0"/>
            <a:ext cx="35317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第一部分 集合论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59847" y="0"/>
            <a:ext cx="35317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第一部分 集合论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59847" y="0"/>
            <a:ext cx="35317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第一部分 集合论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59847" y="0"/>
            <a:ext cx="35317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第一部分 集合论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35496" y="0"/>
            <a:ext cx="1872208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自反性</a:t>
            </a:r>
            <a:endParaRPr kumimoji="0" lang="zh-CN" altLang="en-US" sz="28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3602434" y="0"/>
            <a:ext cx="1682007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对称性</a:t>
            </a:r>
            <a:endParaRPr kumimoji="0" lang="zh-CN" altLang="en-US" sz="28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5216253" y="0"/>
            <a:ext cx="2160240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反对称性</a:t>
            </a:r>
          </a:p>
        </p:txBody>
      </p:sp>
      <p:sp>
        <p:nvSpPr>
          <p:cNvPr id="17" name="圆角矩形 16"/>
          <p:cNvSpPr/>
          <p:nvPr/>
        </p:nvSpPr>
        <p:spPr bwMode="auto">
          <a:xfrm>
            <a:off x="7308304" y="0"/>
            <a:ext cx="1791208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传递性</a:t>
            </a:r>
          </a:p>
        </p:txBody>
      </p:sp>
      <p:sp>
        <p:nvSpPr>
          <p:cNvPr id="18" name="圆角矩形 17"/>
          <p:cNvSpPr/>
          <p:nvPr/>
        </p:nvSpPr>
        <p:spPr bwMode="auto">
          <a:xfrm>
            <a:off x="1839516" y="0"/>
            <a:ext cx="1831106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反自反性</a:t>
            </a:r>
            <a:endParaRPr kumimoji="0" lang="zh-CN" altLang="en-US" sz="28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0102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316AEAE-8E3D-490B-BA70-B0B0E5A561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5E240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59113" y="0"/>
            <a:ext cx="4006850" cy="6461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第一部分 数理逻辑</a:t>
            </a:r>
          </a:p>
        </p:txBody>
      </p:sp>
      <p:sp>
        <p:nvSpPr>
          <p:cNvPr id="10" name="Rectangle 133"/>
          <p:cNvSpPr>
            <a:spLocks noChangeArrowheads="1"/>
          </p:cNvSpPr>
          <p:nvPr/>
        </p:nvSpPr>
        <p:spPr bwMode="auto">
          <a:xfrm>
            <a:off x="536824" y="680530"/>
            <a:ext cx="8280400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6699"/>
              </a:buClr>
              <a:buSzTx/>
              <a:buFont typeface="Wingdings" pitchFamily="2" charset="2"/>
              <a:buChar char="p"/>
              <a:tabLst/>
              <a:defRPr/>
            </a:pPr>
            <a:r>
              <a:rPr lang="zh-CN" altLang="en-US" sz="3200" b="1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anose="02010600030101010101" pitchFamily="2" charset="-122"/>
              </a:rPr>
              <a:t>总结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133"/>
          <p:cNvSpPr>
            <a:spLocks noChangeArrowheads="1"/>
          </p:cNvSpPr>
          <p:nvPr/>
        </p:nvSpPr>
        <p:spPr bwMode="auto">
          <a:xfrm>
            <a:off x="395536" y="1325055"/>
            <a:ext cx="4395787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6699"/>
              </a:buClr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关系及其表示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just" defTabSz="914400" rtl="0" eaLnBrk="1" fontAlgn="base" latinLnBrk="0" hangingPunct="1">
              <a:lnSpc>
                <a:spcPct val="125000"/>
              </a:lnSpc>
              <a:spcBef>
                <a:spcPts val="600"/>
              </a:spcBef>
              <a:spcAft>
                <a:spcPct val="0"/>
              </a:spcAft>
              <a:buClr>
                <a:srgbClr val="006699"/>
              </a:buClr>
              <a:buSzTx/>
              <a:buFont typeface="Wingdings" pitchFamily="2" charset="2"/>
              <a:buChar char="p"/>
              <a:tabLst/>
              <a:defRPr/>
            </a:pP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2-2. 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1 </a:t>
            </a: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关系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  <a:p>
            <a:pPr marL="800100" marR="0" lvl="1" indent="-342900" algn="just" defTabSz="914400" rtl="0" eaLnBrk="1" fontAlgn="base" latinLnBrk="0" hangingPunct="1">
              <a:lnSpc>
                <a:spcPct val="125000"/>
              </a:lnSpc>
              <a:spcBef>
                <a:spcPts val="600"/>
              </a:spcBef>
              <a:spcAft>
                <a:spcPct val="0"/>
              </a:spcAft>
              <a:buClr>
                <a:srgbClr val="0066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关系：序偶的集合</a:t>
            </a:r>
            <a:endParaRPr kumimoji="0" lang="en-US" altLang="zh-CN" sz="2000" b="0" i="0" u="none" strike="noStrike" kern="1200" cap="none" spc="0" normalizeH="0" baseline="0" noProof="0" smtClean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  <a:p>
            <a:pPr marL="800100" marR="0" lvl="1" indent="-342900" algn="just" defTabSz="914400" rtl="0" eaLnBrk="1" fontAlgn="base" latinLnBrk="0" hangingPunct="1">
              <a:lnSpc>
                <a:spcPct val="125000"/>
              </a:lnSpc>
              <a:spcBef>
                <a:spcPts val="600"/>
              </a:spcBef>
              <a:spcAft>
                <a:spcPct val="0"/>
              </a:spcAft>
              <a:buClr>
                <a:srgbClr val="0066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定义域、值域、域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just" defTabSz="914400" rtl="0" eaLnBrk="1" fontAlgn="base" latinLnBrk="0" hangingPunct="1">
              <a:lnSpc>
                <a:spcPct val="125000"/>
              </a:lnSpc>
              <a:spcBef>
                <a:spcPts val="600"/>
              </a:spcBef>
              <a:spcAft>
                <a:spcPct val="0"/>
              </a:spcAft>
              <a:buClr>
                <a:srgbClr val="006699"/>
              </a:buClr>
              <a:buSzTx/>
              <a:buFont typeface="Wingdings" pitchFamily="2" charset="2"/>
              <a:buChar char="p"/>
              <a:tabLst/>
              <a:defRPr/>
            </a:pP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2-2. 2 </a:t>
            </a: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一些特殊关系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  <a:p>
            <a:pPr marL="800100" marR="0" lvl="1" indent="-342900" algn="just" defTabSz="914400" rtl="0" eaLnBrk="1" fontAlgn="base" latinLnBrk="0" hangingPunct="1">
              <a:lnSpc>
                <a:spcPct val="125000"/>
              </a:lnSpc>
              <a:spcBef>
                <a:spcPts val="600"/>
              </a:spcBef>
              <a:spcAft>
                <a:spcPct val="0"/>
              </a:spcAft>
              <a:buClr>
                <a:srgbClr val="0066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空关系、恒等关系、全域关系</a:t>
            </a:r>
            <a:endParaRPr kumimoji="0" lang="en-US" altLang="zh-CN" sz="2000" b="0" i="0" u="none" strike="noStrike" kern="1200" cap="none" spc="0" normalizeH="0" baseline="0" noProof="0" smtClean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  <a:p>
            <a:pPr marL="800100" marR="0" lvl="1" indent="-342900" algn="just" defTabSz="914400" rtl="0" eaLnBrk="1" fontAlgn="base" latinLnBrk="0" hangingPunct="1">
              <a:lnSpc>
                <a:spcPct val="125000"/>
              </a:lnSpc>
              <a:spcBef>
                <a:spcPts val="600"/>
              </a:spcBef>
              <a:spcAft>
                <a:spcPct val="0"/>
              </a:spcAft>
              <a:buClr>
                <a:srgbClr val="0066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关系的交并补差还是关系</a:t>
            </a:r>
            <a:endParaRPr kumimoji="0" lang="en-US" altLang="zh-CN" sz="2000" b="0" i="0" u="none" strike="noStrike" kern="1200" cap="none" spc="0" normalizeH="0" baseline="0" noProof="0" smtClean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just" defTabSz="914400" rtl="0" eaLnBrk="1" fontAlgn="base" latinLnBrk="0" hangingPunct="1">
              <a:lnSpc>
                <a:spcPct val="125000"/>
              </a:lnSpc>
              <a:spcBef>
                <a:spcPts val="600"/>
              </a:spcBef>
              <a:spcAft>
                <a:spcPct val="0"/>
              </a:spcAft>
              <a:buClr>
                <a:srgbClr val="006699"/>
              </a:buClr>
              <a:buSzTx/>
              <a:buFont typeface="Wingdings" pitchFamily="2" charset="2"/>
              <a:buChar char="p"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2-2. 3 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关系的表示</a:t>
            </a:r>
            <a:endParaRPr kumimoji="0" lang="en-US" altLang="zh-CN" sz="2000" b="1" i="0" u="none" strike="noStrike" kern="1200" cap="none" spc="0" normalizeH="0" baseline="0" noProof="0" smtClean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  <a:p>
            <a:pPr marL="800100" marR="0" lvl="1" indent="-342900" algn="just" defTabSz="914400" rtl="0" eaLnBrk="1" fontAlgn="base" latinLnBrk="0" hangingPunct="1">
              <a:lnSpc>
                <a:spcPct val="125000"/>
              </a:lnSpc>
              <a:spcBef>
                <a:spcPts val="600"/>
              </a:spcBef>
              <a:spcAft>
                <a:spcPct val="0"/>
              </a:spcAft>
              <a:buClr>
                <a:srgbClr val="0066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序偶集合形式</a:t>
            </a:r>
            <a:endParaRPr kumimoji="0" lang="en-US" altLang="zh-CN" sz="2000" b="0" i="0" u="none" strike="noStrike" kern="1200" cap="none" spc="0" normalizeH="0" baseline="0" noProof="0" smtClean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  <a:p>
            <a:pPr marL="800100" marR="0" lvl="1" indent="-342900" algn="just" defTabSz="914400" rtl="0" eaLnBrk="1" fontAlgn="base" latinLnBrk="0" hangingPunct="1">
              <a:lnSpc>
                <a:spcPct val="125000"/>
              </a:lnSpc>
              <a:spcBef>
                <a:spcPts val="600"/>
              </a:spcBef>
              <a:spcAft>
                <a:spcPct val="0"/>
              </a:spcAft>
              <a:buClr>
                <a:srgbClr val="0066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关系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矩阵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kumimoji="0" lang="en-US" altLang="zh-CN" sz="2000" b="0" i="0" u="none" strike="noStrike" kern="1200" cap="none" spc="0" normalizeH="0" baseline="-2500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R</a:t>
            </a:r>
          </a:p>
          <a:p>
            <a:pPr marL="800100" marR="0" lvl="1" indent="-342900" algn="just" defTabSz="914400" rtl="0" eaLnBrk="1" fontAlgn="base" latinLnBrk="0" hangingPunct="1">
              <a:lnSpc>
                <a:spcPct val="125000"/>
              </a:lnSpc>
              <a:spcBef>
                <a:spcPts val="600"/>
              </a:spcBef>
              <a:spcAft>
                <a:spcPct val="0"/>
              </a:spcAft>
              <a:buClr>
                <a:srgbClr val="0066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关系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图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0" lang="en-US" altLang="zh-CN" sz="2000" b="0" i="0" u="none" strike="noStrike" kern="1200" cap="none" spc="0" normalizeH="0" baseline="-2500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R</a:t>
            </a:r>
            <a:endParaRPr kumimoji="0" lang="en-US" altLang="zh-CN" sz="2000" b="0" i="0" u="none" strike="noStrike" kern="1200" cap="none" spc="0" normalizeH="0" baseline="-25000" noProof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133"/>
          <p:cNvSpPr>
            <a:spLocks noChangeArrowheads="1"/>
          </p:cNvSpPr>
          <p:nvPr/>
        </p:nvSpPr>
        <p:spPr bwMode="auto">
          <a:xfrm>
            <a:off x="4296073" y="1325055"/>
            <a:ext cx="4392612" cy="5247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6699"/>
              </a:buClr>
              <a:buSzTx/>
              <a:buFont typeface="Wingdings" pitchFamily="2" charset="2"/>
              <a:buChar char="p"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关系的性质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just" defTabSz="914400" rtl="0" eaLnBrk="1" fontAlgn="base" latinLnBrk="0" hangingPunct="1">
              <a:lnSpc>
                <a:spcPct val="125000"/>
              </a:lnSpc>
              <a:spcBef>
                <a:spcPts val="600"/>
              </a:spcBef>
              <a:spcAft>
                <a:spcPct val="0"/>
              </a:spcAft>
              <a:buClr>
                <a:srgbClr val="006699"/>
              </a:buClr>
              <a:buSzTx/>
              <a:buFont typeface="Wingdings" pitchFamily="2" charset="2"/>
              <a:buChar char="p"/>
              <a:tabLst/>
              <a:defRPr/>
            </a:pP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自反性</a:t>
            </a:r>
            <a:endParaRPr kumimoji="0" lang="en-US" altLang="zh-CN" sz="2000" b="0" i="0" u="none" strike="noStrike" kern="1200" cap="none" spc="0" normalizeH="0" baseline="0" noProof="0" smtClean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  <a:p>
            <a:pPr marL="800100" marR="0" lvl="1" indent="-342900" algn="just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>
                <a:srgbClr val="0066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</a:t>
            </a:r>
            <a:r>
              <a:rPr kumimoji="0" lang="en-US" altLang="zh-CN" sz="2000" b="1" i="1" u="none" strike="noStrike" kern="1200" cap="none" spc="0" normalizeH="0" baseline="0" noProof="0" err="1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</a:t>
            </a:r>
            <a:r>
              <a:rPr kumimoji="0" lang="en-US" altLang="zh-CN" sz="2000" b="1" i="0" u="none" strike="noStrike" kern="1200" cap="none" spc="0" normalizeH="0" baseline="0" noProof="0" err="1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</a:t>
            </a:r>
            <a:r>
              <a:rPr kumimoji="0" lang="en-US" altLang="zh-CN" sz="2000" b="1" i="1" u="none" strike="noStrike" kern="1200" cap="none" spc="0" normalizeH="0" baseline="0" noProof="0" err="1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,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有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&lt;</a:t>
            </a:r>
            <a:r>
              <a:rPr kumimoji="0" lang="en-US" altLang="zh-CN" sz="2000" b="1" i="1" u="none" strike="noStrike" kern="1200" cap="none" spc="0" normalizeH="0" baseline="0" noProof="0" err="1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</a:t>
            </a:r>
            <a:r>
              <a:rPr kumimoji="0" lang="en-US" altLang="zh-CN" sz="2000" b="1" i="0" u="none" strike="noStrike" kern="1200" cap="none" spc="0" normalizeH="0" baseline="0" noProof="0" err="1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,</a:t>
            </a:r>
            <a:r>
              <a:rPr kumimoji="0" lang="en-US" altLang="zh-CN" sz="2000" b="1" i="1" u="none" strike="noStrike" kern="1200" cap="none" spc="0" normalizeH="0" baseline="0" noProof="0" err="1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&gt;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R</a:t>
            </a:r>
          </a:p>
          <a:p>
            <a:pPr marL="457200" marR="0" lvl="1" indent="0" algn="just" defTabSz="914400" rtl="0" eaLnBrk="1" fontAlgn="base" latinLnBrk="0" hangingPunct="1">
              <a:lnSpc>
                <a:spcPct val="125000"/>
              </a:lnSpc>
              <a:spcBef>
                <a:spcPts val="600"/>
              </a:spcBef>
              <a:spcAft>
                <a:spcPct val="0"/>
              </a:spcAft>
              <a:buClr>
                <a:srgbClr val="006699"/>
              </a:buClr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反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自反性</a:t>
            </a:r>
            <a:endParaRPr kumimoji="0" lang="en-US" altLang="zh-CN" sz="2000" b="0" i="0" u="none" strike="noStrike" kern="1200" cap="none" spc="0" normalizeH="0" baseline="0" noProof="0" smtClean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  <a:p>
            <a:pPr marL="800100" marR="0" lvl="1" indent="-342900" algn="just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>
                <a:srgbClr val="0066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</a:t>
            </a:r>
            <a:r>
              <a:rPr kumimoji="0" lang="en-US" altLang="zh-CN" sz="2000" b="1" i="1" u="none" strike="noStrike" kern="1200" cap="none" spc="0" normalizeH="0" baseline="0" noProof="0" err="1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</a:t>
            </a:r>
            <a:r>
              <a:rPr kumimoji="0" lang="en-US" altLang="zh-CN" sz="2000" b="1" i="0" u="none" strike="noStrike" kern="1200" cap="none" spc="0" normalizeH="0" baseline="0" noProof="0" err="1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</a:t>
            </a:r>
            <a:r>
              <a:rPr kumimoji="0" lang="en-US" altLang="zh-CN" sz="2000" b="1" i="1" u="none" strike="noStrike" kern="1200" cap="none" spc="0" normalizeH="0" baseline="0" noProof="0" err="1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,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有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&lt;</a:t>
            </a:r>
            <a:r>
              <a:rPr kumimoji="0" lang="en-US" altLang="zh-CN" sz="2000" b="1" i="1" u="none" strike="noStrike" kern="1200" cap="none" spc="0" normalizeH="0" baseline="0" noProof="0" err="1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</a:t>
            </a:r>
            <a:r>
              <a:rPr kumimoji="0" lang="en-US" altLang="zh-CN" sz="2000" b="1" i="0" u="none" strike="noStrike" kern="1200" cap="none" spc="0" normalizeH="0" baseline="0" noProof="0" err="1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,</a:t>
            </a:r>
            <a:r>
              <a:rPr kumimoji="0" lang="en-US" altLang="zh-CN" sz="2000" b="1" i="1" u="none" strike="noStrike" kern="1200" cap="none" spc="0" normalizeH="0" baseline="0" noProof="0" err="1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&gt;</a:t>
            </a:r>
            <a:r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R</a:t>
            </a:r>
            <a:endParaRPr kumimoji="0" lang="en-US" altLang="zh-CN" sz="2000" b="0" i="0" u="none" strike="noStrike" kern="1200" cap="none" spc="0" normalizeH="0" baseline="0" noProof="0" smtClean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just" defTabSz="914400" rtl="0" eaLnBrk="1" fontAlgn="base" latinLnBrk="0" hangingPunct="1">
              <a:lnSpc>
                <a:spcPct val="125000"/>
              </a:lnSpc>
              <a:spcBef>
                <a:spcPts val="600"/>
              </a:spcBef>
              <a:spcAft>
                <a:spcPct val="0"/>
              </a:spcAft>
              <a:buClr>
                <a:srgbClr val="006699"/>
              </a:buClr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对称性</a:t>
            </a:r>
            <a:endParaRPr kumimoji="0" lang="en-US" altLang="zh-CN" sz="2000" b="0" i="0" u="none" strike="noStrike" kern="1200" cap="none" spc="0" normalizeH="0" baseline="0" noProof="0" smtClean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99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若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&lt;</a:t>
            </a:r>
            <a:r>
              <a:rPr kumimoji="0" lang="en-US" altLang="zh-CN" sz="2000" b="1" i="1" u="none" strike="noStrike" kern="1200" cap="none" spc="0" normalizeH="0" baseline="0" noProof="0" err="1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x,y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&gt;</a:t>
            </a:r>
            <a:r>
              <a:rPr kumimoji="0" lang="en-US" altLang="zh-CN" sz="2000" b="1" i="1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则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&lt;</a:t>
            </a:r>
            <a:r>
              <a:rPr kumimoji="0" lang="en-US" altLang="zh-CN" sz="2000" b="1" i="1" u="none" strike="noStrike" kern="1200" cap="none" spc="0" normalizeH="0" baseline="0" noProof="0" err="1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y,x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&gt;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R</a:t>
            </a:r>
          </a:p>
          <a:p>
            <a:pPr marL="457200" marR="0" lvl="1" indent="0" algn="just" defTabSz="914400" rtl="0" eaLnBrk="1" fontAlgn="base" latinLnBrk="0" hangingPunct="1">
              <a:lnSpc>
                <a:spcPct val="125000"/>
              </a:lnSpc>
              <a:spcBef>
                <a:spcPts val="600"/>
              </a:spcBef>
              <a:spcAft>
                <a:spcPct val="0"/>
              </a:spcAft>
              <a:buClr>
                <a:srgbClr val="006699"/>
              </a:buClr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反对称性</a:t>
            </a:r>
            <a:endParaRPr kumimoji="0" lang="en-US" altLang="zh-CN" sz="2000" b="0" i="0" u="none" strike="noStrike" kern="1200" cap="none" spc="0" normalizeH="0" baseline="0" noProof="0" smtClean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  <a:p>
            <a:pPr marL="800100" marR="0" lvl="1" indent="-342900" algn="just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>
                <a:srgbClr val="0066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若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&lt;</a:t>
            </a:r>
            <a:r>
              <a:rPr kumimoji="0" lang="en-US" altLang="zh-CN" sz="2000" b="1" i="1" u="none" strike="noStrike" kern="1200" cap="none" spc="0" normalizeH="0" baseline="0" noProof="0" err="1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x,y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&gt;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R,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且</a:t>
            </a:r>
            <a:r>
              <a:rPr kumimoji="0" lang="en-US" altLang="zh-CN" sz="2000" b="1" i="1" u="none" strike="noStrike" kern="1200" cap="none" spc="0" normalizeH="0" baseline="0" noProof="0" err="1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</a:t>
            </a:r>
            <a:r>
              <a:rPr kumimoji="0" lang="en-US" altLang="zh-CN" sz="2000" b="1" i="0" u="none" strike="noStrike" kern="1200" cap="none" spc="0" normalizeH="0" baseline="0" noProof="0" err="1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</a:t>
            </a:r>
            <a:r>
              <a:rPr kumimoji="0" lang="en-US" altLang="zh-CN" sz="2000" b="1" i="1" u="none" strike="noStrike" kern="1200" cap="none" spc="0" normalizeH="0" baseline="0" noProof="0" err="1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y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则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&lt;</a:t>
            </a:r>
            <a:r>
              <a:rPr kumimoji="0" lang="en-US" altLang="zh-CN" sz="2000" b="1" i="1" u="none" strike="noStrike" kern="1200" cap="none" spc="0" normalizeH="0" baseline="0" noProof="0" err="1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y,x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&gt; 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R</a:t>
            </a:r>
          </a:p>
          <a:p>
            <a:pPr marL="457200" marR="0" lvl="1" indent="0" algn="just" defTabSz="914400" rtl="0" eaLnBrk="1" fontAlgn="base" latinLnBrk="0" hangingPunct="1">
              <a:lnSpc>
                <a:spcPct val="125000"/>
              </a:lnSpc>
              <a:spcBef>
                <a:spcPts val="600"/>
              </a:spcBef>
              <a:spcAft>
                <a:spcPct val="0"/>
              </a:spcAft>
              <a:buClr>
                <a:srgbClr val="006699"/>
              </a:buClr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传递性</a:t>
            </a:r>
            <a:endParaRPr kumimoji="0" lang="en-US" altLang="zh-CN" sz="2000" b="0" i="0" u="none" strike="noStrike" kern="1200" cap="none" spc="0" normalizeH="0" baseline="0" noProof="0" smtClean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  <a:p>
            <a:pPr marL="800100" marR="0" lvl="1" indent="-342900" algn="just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>
                <a:srgbClr val="0066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若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&lt;</a:t>
            </a:r>
            <a:r>
              <a:rPr kumimoji="0" lang="en-US" altLang="zh-CN" sz="2000" b="1" i="1" u="none" strike="noStrike" kern="1200" cap="none" spc="0" normalizeH="0" baseline="0" noProof="0" err="1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x,y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&gt;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且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&lt;</a:t>
            </a:r>
            <a:r>
              <a:rPr kumimoji="0" lang="en-US" altLang="zh-CN" sz="2000" b="1" i="1" u="none" strike="noStrike" kern="1200" cap="none" spc="0" normalizeH="0" baseline="0" noProof="0" err="1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y,z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&gt;</a:t>
            </a:r>
            <a:r>
              <a:rPr kumimoji="0" lang="en-US" altLang="zh-CN" sz="2000" b="1" i="1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则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&lt;</a:t>
            </a:r>
            <a:r>
              <a:rPr kumimoji="0" lang="en-US" altLang="zh-CN" sz="2000" b="1" i="1" u="none" strike="noStrike" kern="1200" cap="none" spc="0" normalizeH="0" baseline="0" noProof="0" err="1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x,z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&gt;</a:t>
            </a:r>
            <a:r>
              <a:rPr kumimoji="0" lang="en-US" altLang="zh-CN" sz="2000" b="1" i="1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R</a:t>
            </a:r>
            <a:endParaRPr kumimoji="0" lang="en-US" altLang="zh-CN" sz="2000" b="1" i="1" u="none" strike="noStrike" kern="1200" cap="none" spc="0" normalizeH="0" baseline="0" noProof="0">
              <a:ln>
                <a:noFill/>
              </a:ln>
              <a:solidFill>
                <a:srgbClr val="5E240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555343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D7568B-21EE-4A90-98EE-F3B8C0B2E13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E240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276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23614" y="945988"/>
            <a:ext cx="8534400" cy="2805112"/>
          </a:xfrm>
        </p:spPr>
        <p:txBody>
          <a:bodyPr/>
          <a:lstStyle/>
          <a:p>
            <a:pPr marL="0" indent="0" eaLnBrk="1" hangingPunct="1"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r>
              <a:rPr lang="zh-CN" altLang="en-US" smtClean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是非空集合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上的关系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自反</a:t>
            </a:r>
            <a:r>
              <a:rPr lang="en-US" altLang="zh-CN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对称</a:t>
            </a:r>
            <a:r>
              <a:rPr lang="zh-CN" alt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zh-CN" altLang="en-US" smtClean="0">
                <a:solidFill>
                  <a:srgbClr val="CC7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传递</a:t>
            </a:r>
            <a:r>
              <a:rPr lang="en-US" altLang="zh-CN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mtClean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闭包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(closure)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上的关系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使得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满足以下条件：</a:t>
            </a:r>
          </a:p>
          <a:p>
            <a:pPr eaLnBrk="1" hangingPunct="1"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自反的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对称</a:t>
            </a:r>
            <a:r>
              <a:rPr lang="zh-CN" altLang="en-US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zh-CN" altLang="en-US" smtClean="0">
                <a:solidFill>
                  <a:srgbClr val="CC7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传递</a:t>
            </a:r>
            <a:r>
              <a:rPr lang="zh-CN" altLang="en-US">
                <a:solidFill>
                  <a:srgbClr val="CC7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eaLnBrk="1" hangingPunct="1"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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</a:t>
            </a:r>
            <a:endParaRPr lang="en-US" altLang="zh-C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上任何包含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自反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对称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zh-CN" altLang="en-US" smtClean="0">
                <a:solidFill>
                  <a:srgbClr val="CC7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传递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关系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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</a:t>
            </a: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</a:t>
            </a:r>
            <a:endParaRPr lang="en-US" altLang="zh-C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r>
              <a:rPr lang="en-US" altLang="zh-CN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自反闭包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记作</a:t>
            </a:r>
            <a:r>
              <a:rPr lang="en-US" altLang="zh-CN" i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对称闭包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记作</a:t>
            </a:r>
            <a:r>
              <a:rPr lang="en-US" altLang="zh-CN" i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mtClean="0">
                <a:solidFill>
                  <a:srgbClr val="CC7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传递闭包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记作</a:t>
            </a:r>
            <a:r>
              <a:rPr lang="en-US" altLang="zh-CN" i="1" smtClean="0">
                <a:solidFill>
                  <a:srgbClr val="CC7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mtClean="0">
                <a:solidFill>
                  <a:srgbClr val="CC7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smtClean="0">
                <a:solidFill>
                  <a:srgbClr val="CC7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mtClean="0">
                <a:solidFill>
                  <a:srgbClr val="CC7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88" y="4137708"/>
            <a:ext cx="1368152" cy="102729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653589" y="4054686"/>
            <a:ext cx="5567550" cy="498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A={</a:t>
            </a:r>
            <a:r>
              <a:rPr kumimoji="0" lang="en-US" altLang="zh-CN" sz="2400" b="1" i="0" u="none" strike="noStrike" kern="1200" cap="none" spc="0" normalizeH="0" baseline="0" noProof="0" err="1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a,b,c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}; R={&lt;</a:t>
            </a:r>
            <a:r>
              <a:rPr kumimoji="0" lang="en-US" altLang="zh-CN" sz="2400" b="1" i="0" u="none" strike="noStrike" kern="1200" cap="none" spc="0" normalizeH="0" baseline="0" noProof="0" err="1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a,b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&gt;,&lt;</a:t>
            </a:r>
            <a:r>
              <a:rPr kumimoji="0" lang="en-US" altLang="zh-CN" sz="2400" b="1" i="0" u="none" strike="noStrike" kern="1200" cap="none" spc="0" normalizeH="0" baseline="0" noProof="0" err="1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b,a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&gt;,&lt;</a:t>
            </a:r>
            <a:r>
              <a:rPr kumimoji="0" lang="en-US" altLang="zh-CN" sz="2400" b="1" i="0" u="none" strike="noStrike" kern="1200" cap="none" spc="0" normalizeH="0" baseline="0" noProof="0" err="1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b,c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&gt;,&lt;</a:t>
            </a:r>
            <a:r>
              <a:rPr kumimoji="0" lang="en-US" altLang="zh-CN" sz="2400" b="1" i="0" u="none" strike="noStrike" kern="1200" cap="none" spc="0" normalizeH="0" baseline="0" noProof="0" err="1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a,a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&gt;}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5E240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40388" y="4651357"/>
            <a:ext cx="6171881" cy="498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r(R)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{&lt;</a:t>
            </a:r>
            <a:r>
              <a:rPr kumimoji="0" lang="en-US" altLang="zh-CN" sz="2400" b="1" i="0" u="none" strike="noStrike" kern="1200" cap="none" spc="0" normalizeH="0" baseline="0" noProof="0" err="1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a,b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&gt;,&lt;</a:t>
            </a:r>
            <a:r>
              <a:rPr kumimoji="0" lang="en-US" altLang="zh-CN" sz="2400" b="1" i="0" u="none" strike="noStrike" kern="1200" cap="none" spc="0" normalizeH="0" baseline="0" noProof="0" err="1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b,a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&gt;,&lt;</a:t>
            </a:r>
            <a:r>
              <a:rPr kumimoji="0" lang="en-US" altLang="zh-CN" sz="2400" b="1" i="0" u="none" strike="noStrike" kern="1200" cap="none" spc="0" normalizeH="0" baseline="0" noProof="0" err="1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b,c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&gt;,&lt;</a:t>
            </a:r>
            <a:r>
              <a:rPr kumimoji="0" lang="en-US" altLang="zh-CN" sz="2400" b="1" i="0" u="none" strike="noStrike" kern="1200" cap="none" spc="0" normalizeH="0" baseline="0" noProof="0" err="1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a,a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&gt;,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kumimoji="0" lang="en-US" altLang="zh-CN" sz="2400" b="1" i="0" u="none" strike="noStrike" kern="1200" cap="none" spc="0" normalizeH="0" baseline="0" noProof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b,b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&gt;,&lt;</a:t>
            </a:r>
            <a:r>
              <a:rPr kumimoji="0" lang="en-US" altLang="zh-CN" sz="2400" b="1" i="0" u="none" strike="noStrike" kern="1200" cap="none" spc="0" normalizeH="0" baseline="0" noProof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c,c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5E240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44462" y="5198992"/>
            <a:ext cx="5344732" cy="498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s(R)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{&lt;</a:t>
            </a:r>
            <a:r>
              <a:rPr kumimoji="0" lang="en-US" altLang="zh-CN" sz="2400" b="1" i="0" u="none" strike="noStrike" kern="1200" cap="none" spc="0" normalizeH="0" baseline="0" noProof="0" err="1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a,b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&gt;,&lt;</a:t>
            </a:r>
            <a:r>
              <a:rPr kumimoji="0" lang="en-US" altLang="zh-CN" sz="2400" b="1" i="0" u="none" strike="noStrike" kern="1200" cap="none" spc="0" normalizeH="0" baseline="0" noProof="0" err="1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b,a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&gt;,&lt;</a:t>
            </a:r>
            <a:r>
              <a:rPr kumimoji="0" lang="en-US" altLang="zh-CN" sz="2400" b="1" i="0" u="none" strike="noStrike" kern="1200" cap="none" spc="0" normalizeH="0" baseline="0" noProof="0" err="1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b,c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&gt;,&lt;</a:t>
            </a:r>
            <a:r>
              <a:rPr kumimoji="0" lang="en-US" altLang="zh-CN" sz="2400" b="1" i="0" u="none" strike="noStrike" kern="1200" cap="none" spc="0" normalizeH="0" baseline="0" noProof="0" err="1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a,a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&gt;,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kumimoji="0" lang="en-US" altLang="zh-CN" sz="2400" b="1" i="0" u="none" strike="noStrike" kern="1200" cap="none" spc="0" normalizeH="0" baseline="0" noProof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c,b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5E240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59437" y="5788263"/>
            <a:ext cx="6155852" cy="498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CC79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t(R)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{&lt;</a:t>
            </a:r>
            <a:r>
              <a:rPr kumimoji="0" lang="en-US" altLang="zh-CN" sz="2400" b="1" i="0" u="none" strike="noStrike" kern="1200" cap="none" spc="0" normalizeH="0" baseline="0" noProof="0" err="1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a,b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&gt;,&lt;</a:t>
            </a:r>
            <a:r>
              <a:rPr kumimoji="0" lang="en-US" altLang="zh-CN" sz="2400" b="1" i="0" u="none" strike="noStrike" kern="1200" cap="none" spc="0" normalizeH="0" baseline="0" noProof="0" err="1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b,a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&gt;,&lt;</a:t>
            </a:r>
            <a:r>
              <a:rPr kumimoji="0" lang="en-US" altLang="zh-CN" sz="2400" b="1" i="0" u="none" strike="noStrike" kern="1200" cap="none" spc="0" normalizeH="0" baseline="0" noProof="0" err="1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b,c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&gt;,&lt;</a:t>
            </a:r>
            <a:r>
              <a:rPr kumimoji="0" lang="en-US" altLang="zh-CN" sz="2400" b="1" i="0" u="none" strike="noStrike" kern="1200" cap="none" spc="0" normalizeH="0" baseline="0" noProof="0" err="1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a,a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&gt;,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CC79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kumimoji="0" lang="en-US" altLang="zh-CN" sz="2400" b="1" i="0" u="none" strike="noStrike" kern="1200" cap="none" spc="0" normalizeH="0" baseline="0" noProof="0" err="1" smtClean="0">
                <a:ln>
                  <a:noFill/>
                </a:ln>
                <a:solidFill>
                  <a:srgbClr val="CC79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b,b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CC79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&gt;,&lt;</a:t>
            </a:r>
            <a:r>
              <a:rPr kumimoji="0" lang="en-US" altLang="zh-CN" sz="2400" b="1" i="0" u="none" strike="noStrike" kern="1200" cap="none" spc="0" normalizeH="0" baseline="0" noProof="0" err="1" smtClean="0">
                <a:ln>
                  <a:noFill/>
                </a:ln>
                <a:solidFill>
                  <a:srgbClr val="CC79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a,c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CC79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5E240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107504" y="30089"/>
            <a:ext cx="3096344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闭包定义</a:t>
            </a:r>
            <a:endParaRPr kumimoji="0" lang="zh-CN" altLang="en-US" sz="3600" b="1" i="1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2936479" y="30089"/>
            <a:ext cx="3127027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构造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方法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5796136" y="30089"/>
            <a:ext cx="3168352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微软雅黑 Light" panose="020B0502040204020203" pitchFamily="34" charset="-122"/>
                <a:cs typeface="Times New Roman" panose="02020603050405020304" pitchFamily="18" charset="0"/>
              </a:rPr>
              <a:t>闭包性质</a:t>
            </a:r>
          </a:p>
        </p:txBody>
      </p:sp>
    </p:spTree>
    <p:extLst>
      <p:ext uri="{BB962C8B-B14F-4D97-AF65-F5344CB8AC3E}">
        <p14:creationId xmlns:p14="http://schemas.microsoft.com/office/powerpoint/2010/main" val="112605994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4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9898972-A6D6-4FB9-9E3A-B342625986F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E240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277" name="Rectangle 11"/>
          <p:cNvSpPr>
            <a:spLocks noChangeArrowheads="1"/>
          </p:cNvSpPr>
          <p:nvPr/>
        </p:nvSpPr>
        <p:spPr bwMode="auto">
          <a:xfrm>
            <a:off x="363188" y="1916832"/>
            <a:ext cx="8640960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定理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设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为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上的关系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则有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(1)  </a:t>
            </a:r>
            <a:r>
              <a:rPr kumimoji="0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)=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∪I</a:t>
            </a:r>
            <a:r>
              <a:rPr kumimoji="0" lang="en-US" altLang="zh-CN" sz="2800" b="1" i="0" u="none" strike="noStrike" kern="1200" cap="none" spc="0" normalizeH="0" baseline="-2500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2) 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)=</a:t>
            </a:r>
            <a:r>
              <a:rPr kumimoji="0" lang="en-US" altLang="zh-CN" sz="2800" b="1" i="1" u="none" strike="noStrike" kern="1200" cap="none" spc="0" normalizeH="0" baseline="0" noProof="0" err="1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zh-CN" sz="2800" b="1" i="0" u="none" strike="noStrike" kern="1200" cap="none" spc="0" normalizeH="0" baseline="0" noProof="0" err="1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∪</a:t>
            </a:r>
            <a:r>
              <a:rPr kumimoji="0" lang="en-US" altLang="zh-CN" sz="2800" b="1" i="1" u="none" strike="noStrike" kern="1200" cap="none" spc="0" normalizeH="0" baseline="0" noProof="0" err="1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zh-CN" sz="2800" b="1" i="1" u="none" strike="noStrike" kern="1200" cap="none" spc="0" normalizeH="0" baseline="30000" noProof="0" err="1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c</a:t>
            </a:r>
            <a:endParaRPr kumimoji="0" lang="en-US" altLang="zh-CN" sz="2800" b="1" i="0" u="none" strike="noStrike" kern="1200" cap="none" spc="0" normalizeH="0" baseline="30000" noProof="0">
              <a:ln>
                <a:noFill/>
              </a:ln>
              <a:solidFill>
                <a:srgbClr val="5E240C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(3) 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)=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∪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zh-CN" sz="2800" b="1" i="0" u="none" strike="noStrike" kern="1200" cap="none" spc="0" normalizeH="0" baseline="3000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∪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zh-CN" sz="2800" b="1" i="0" u="none" strike="noStrike" kern="1200" cap="none" spc="0" normalizeH="0" baseline="3000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∪…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5E240C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69B3F1"/>
              </a:buClr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定理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  设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为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上的关系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且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|A|=n, 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则有</a:t>
            </a:r>
            <a:endParaRPr kumimoji="0" lang="en-US" altLang="zh-CN" sz="2800" b="1" i="0" u="none" strike="noStrike" kern="1200" cap="none" spc="0" normalizeH="0" baseline="0" noProof="0" smtClean="0">
              <a:ln>
                <a:noFill/>
              </a:ln>
              <a:solidFill>
                <a:srgbClr val="5E240C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69B3F1"/>
              </a:buClr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(4)  </a:t>
            </a:r>
            <a:r>
              <a:rPr kumimoji="0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)=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∪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zh-CN" sz="2800" b="1" i="0" u="none" strike="noStrike" kern="1200" cap="none" spc="0" normalizeH="0" baseline="3000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∪…∪</a:t>
            </a:r>
            <a:r>
              <a:rPr kumimoji="0" lang="en-US" altLang="zh-CN" sz="2800" b="1" i="1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zh-CN" sz="2800" b="1" i="0" u="none" strike="noStrike" kern="1200" cap="none" spc="0" normalizeH="0" baseline="3000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n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5E240C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69B3F1"/>
              </a:buClr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5E240C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5E240C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107504" y="30089"/>
            <a:ext cx="3096344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闭包定义</a:t>
            </a:r>
          </a:p>
        </p:txBody>
      </p:sp>
      <p:sp>
        <p:nvSpPr>
          <p:cNvPr id="6" name="圆角矩形 5"/>
          <p:cNvSpPr/>
          <p:nvPr/>
        </p:nvSpPr>
        <p:spPr bwMode="auto">
          <a:xfrm>
            <a:off x="2936479" y="30089"/>
            <a:ext cx="3127027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构造方法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5796136" y="30089"/>
            <a:ext cx="3168352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闭包性质</a:t>
            </a:r>
          </a:p>
        </p:txBody>
      </p:sp>
      <p:sp>
        <p:nvSpPr>
          <p:cNvPr id="8" name="圆角矩形 7"/>
          <p:cNvSpPr/>
          <p:nvPr/>
        </p:nvSpPr>
        <p:spPr bwMode="auto">
          <a:xfrm>
            <a:off x="172734" y="692696"/>
            <a:ext cx="2671074" cy="504056"/>
          </a:xfrm>
          <a:prstGeom prst="roundRect">
            <a:avLst/>
          </a:prstGeom>
          <a:solidFill>
            <a:srgbClr val="A86724">
              <a:alpha val="50000"/>
            </a:srgbClr>
          </a:solidFill>
          <a:ln w="9525">
            <a:solidFill>
              <a:schemeClr val="tx1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①闭包的关系矩阵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3203848" y="685428"/>
            <a:ext cx="2304256" cy="504056"/>
          </a:xfrm>
          <a:prstGeom prst="roundRect">
            <a:avLst/>
          </a:prstGeom>
          <a:solidFill>
            <a:srgbClr val="A86724">
              <a:alpha val="50000"/>
            </a:srgbClr>
          </a:solidFill>
          <a:ln w="9525">
            <a:solidFill>
              <a:schemeClr val="tx1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②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闭包的关系图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5746283" y="692696"/>
            <a:ext cx="3115950" cy="504056"/>
          </a:xfrm>
          <a:prstGeom prst="roundRect">
            <a:avLst/>
          </a:prstGeom>
          <a:solidFill>
            <a:srgbClr val="A86724">
              <a:alpha val="50000"/>
            </a:srgbClr>
          </a:solidFill>
          <a:ln w="9525">
            <a:solidFill>
              <a:schemeClr val="tx1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③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传递闭包的关系矩阵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336174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2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2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3223" y="1169377"/>
            <a:ext cx="7772400" cy="500722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585" u="sng">
                <a:solidFill>
                  <a:schemeClr val="tx2"/>
                </a:solidFill>
              </a:rPr>
              <a:t>定理</a:t>
            </a:r>
            <a:r>
              <a:rPr lang="en-US" altLang="zh-CN" sz="2585" u="sng">
                <a:solidFill>
                  <a:schemeClr val="tx2"/>
                </a:solidFill>
              </a:rPr>
              <a:t>4</a:t>
            </a:r>
            <a:r>
              <a:rPr lang="zh-CN" altLang="en-US" sz="2585">
                <a:solidFill>
                  <a:schemeClr val="tx2"/>
                </a:solidFill>
              </a:rPr>
              <a:t>：</a:t>
            </a:r>
            <a:r>
              <a:rPr lang="zh-CN" altLang="en-US" sz="2585"/>
              <a:t>设 </a:t>
            </a:r>
            <a:r>
              <a:rPr lang="en-US" altLang="zh-CN" sz="2585"/>
              <a:t>R</a:t>
            </a:r>
            <a:r>
              <a:rPr lang="en-US" altLang="zh-CN" sz="2585">
                <a:sym typeface="Symbol" panose="05050102010706020507" pitchFamily="18" charset="2"/>
              </a:rPr>
              <a:t></a:t>
            </a:r>
            <a:r>
              <a:rPr lang="en-US" altLang="zh-CN" sz="2585"/>
              <a:t>A</a:t>
            </a:r>
            <a:r>
              <a:rPr lang="en-US" altLang="zh-CN" sz="2585">
                <a:sym typeface="Symbol" panose="05050102010706020507" pitchFamily="18" charset="2"/>
              </a:rPr>
              <a:t></a:t>
            </a:r>
            <a:r>
              <a:rPr lang="en-US" altLang="zh-CN" sz="2585"/>
              <a:t>A </a:t>
            </a:r>
            <a:r>
              <a:rPr lang="zh-CN" altLang="en-US" sz="2585"/>
              <a:t>且 </a:t>
            </a:r>
            <a:r>
              <a:rPr lang="en-US" altLang="zh-CN" sz="2585"/>
              <a:t>A</a:t>
            </a:r>
            <a:r>
              <a:rPr lang="en-US" altLang="zh-CN" sz="2585">
                <a:sym typeface="Symbol" panose="05050102010706020507" pitchFamily="18" charset="2"/>
              </a:rPr>
              <a:t></a:t>
            </a:r>
            <a:r>
              <a:rPr lang="en-US" altLang="zh-CN" sz="2585"/>
              <a:t>, </a:t>
            </a:r>
            <a:r>
              <a:rPr lang="zh-CN" altLang="en-US" sz="2585"/>
              <a:t>则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585"/>
              <a:t> </a:t>
            </a:r>
            <a:r>
              <a:rPr lang="en-US" altLang="zh-CN" sz="2585"/>
              <a:t>(1)  rs(R) = sr(R);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585"/>
              <a:t> (2)  rt(R) = tr(R);</a:t>
            </a: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585"/>
              <a:t> (3)  st(R) </a:t>
            </a:r>
            <a:r>
              <a:rPr lang="en-US" altLang="zh-CN" sz="2585">
                <a:sym typeface="Symbol" panose="05050102010706020507" pitchFamily="18" charset="2"/>
              </a:rPr>
              <a:t></a:t>
            </a:r>
            <a:r>
              <a:rPr lang="en-US" altLang="zh-CN" sz="2585"/>
              <a:t> ts(R</a:t>
            </a:r>
            <a:r>
              <a:rPr lang="en-US" altLang="zh-CN" sz="2585" smtClean="0"/>
              <a:t>);</a:t>
            </a:r>
            <a:endParaRPr lang="en-US" altLang="zh-CN" sz="2585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title"/>
          </p:nvPr>
        </p:nvSpPr>
        <p:spPr>
          <a:xfrm>
            <a:off x="1907704" y="116632"/>
            <a:ext cx="6121400" cy="417513"/>
          </a:xfrm>
        </p:spPr>
        <p:txBody>
          <a:bodyPr/>
          <a:lstStyle/>
          <a:p>
            <a:pPr algn="ctr" eaLnBrk="1" hangingPunct="1"/>
            <a:r>
              <a:rPr lang="zh-CN" altLang="en-US" smtClean="0">
                <a:solidFill>
                  <a:schemeClr val="accent1"/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</a:rPr>
              <a:t>闭包的性质</a:t>
            </a:r>
          </a:p>
        </p:txBody>
      </p:sp>
      <p:sp>
        <p:nvSpPr>
          <p:cNvPr id="4" name="圆角矩形 3"/>
          <p:cNvSpPr/>
          <p:nvPr/>
        </p:nvSpPr>
        <p:spPr bwMode="auto">
          <a:xfrm>
            <a:off x="107504" y="30089"/>
            <a:ext cx="3096344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闭包定义</a:t>
            </a:r>
          </a:p>
        </p:txBody>
      </p:sp>
      <p:sp>
        <p:nvSpPr>
          <p:cNvPr id="6" name="圆角矩形 5"/>
          <p:cNvSpPr/>
          <p:nvPr/>
        </p:nvSpPr>
        <p:spPr bwMode="auto">
          <a:xfrm>
            <a:off x="2936479" y="30089"/>
            <a:ext cx="3127027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构造方法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5796136" y="30089"/>
            <a:ext cx="3168352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闭包性质</a:t>
            </a:r>
          </a:p>
        </p:txBody>
      </p:sp>
    </p:spTree>
    <p:extLst>
      <p:ext uri="{BB962C8B-B14F-4D97-AF65-F5344CB8AC3E}">
        <p14:creationId xmlns:p14="http://schemas.microsoft.com/office/powerpoint/2010/main" val="4722902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3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024" y="102695"/>
            <a:ext cx="6121400" cy="417513"/>
          </a:xfrm>
        </p:spPr>
        <p:txBody>
          <a:bodyPr/>
          <a:lstStyle/>
          <a:p>
            <a:pPr algn="ctr"/>
            <a:r>
              <a:rPr lang="zh-CN" altLang="en-US" smtClean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样卷分析</a:t>
            </a:r>
            <a:endParaRPr lang="zh-CN" altLang="en-US">
              <a:solidFill>
                <a:schemeClr val="bg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0712" y="1450427"/>
            <a:ext cx="8229600" cy="5271047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mtClean="0"/>
              <a:t> </a:t>
            </a:r>
            <a:r>
              <a:rPr lang="zh-CN" altLang="en-US" smtClean="0"/>
              <a:t>考察知识点：关系的表示，逆关系，复合关系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                           </a:t>
            </a:r>
            <a:r>
              <a:rPr lang="zh-CN" altLang="en-US" smtClean="0"/>
              <a:t>对称闭包，传递闭包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 </a:t>
            </a:r>
            <a:r>
              <a:rPr lang="en-US" altLang="zh-CN" smtClean="0"/>
              <a:t>                          </a:t>
            </a:r>
            <a:r>
              <a:rPr lang="zh-CN" altLang="en-US" smtClean="0"/>
              <a:t>关系矩阵，关系图</a:t>
            </a:r>
            <a:endParaRPr lang="en-US" altLang="zh-CN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mtClean="0"/>
              <a:t>解题思路： </a:t>
            </a:r>
            <a:r>
              <a:rPr lang="en-US" altLang="zh-CN" smtClean="0"/>
              <a:t>R={&lt;4,5&gt;,&lt;5,4&gt;,&lt;5,6&gt;,&lt;6,5&gt;}</a:t>
            </a:r>
          </a:p>
          <a:p>
            <a:pPr marL="0" indent="0">
              <a:buNone/>
            </a:pPr>
            <a:r>
              <a:rPr lang="en-US" altLang="zh-CN"/>
              <a:t> </a:t>
            </a:r>
            <a:r>
              <a:rPr lang="en-US" altLang="zh-CN" smtClean="0"/>
              <a:t>   R</a:t>
            </a:r>
            <a:r>
              <a:rPr lang="en-US" altLang="zh-CN" baseline="30000" smtClean="0"/>
              <a:t>-1</a:t>
            </a:r>
            <a:r>
              <a:rPr lang="en-US" altLang="zh-CN" smtClean="0"/>
              <a:t>=R</a:t>
            </a:r>
          </a:p>
          <a:p>
            <a:pPr marL="0" indent="0">
              <a:buNone/>
            </a:pPr>
            <a:r>
              <a:rPr lang="en-US" altLang="zh-CN" smtClean="0"/>
              <a:t>    R</a:t>
            </a:r>
            <a:r>
              <a:rPr lang="en-US" altLang="zh-CN" baseline="30000" smtClean="0"/>
              <a:t>2</a:t>
            </a:r>
            <a:r>
              <a:rPr lang="en-US" altLang="zh-CN" smtClean="0"/>
              <a:t>=R</a:t>
            </a:r>
            <a:r>
              <a:rPr lang="en-US" altLang="zh-CN" smtClean="0">
                <a:cs typeface="Lucida Sans Unicode" panose="020B0602030504020204" pitchFamily="34" charset="0"/>
              </a:rPr>
              <a:t>◦R ={&lt;4,4&gt;,&lt;5,5&gt;,&lt;6,6&gt;,&lt;4,6&gt;,&lt;6,4&gt;} </a:t>
            </a:r>
          </a:p>
          <a:p>
            <a:pPr marL="0" indent="0">
              <a:buNone/>
            </a:pPr>
            <a:r>
              <a:rPr lang="en-US" altLang="zh-CN">
                <a:cs typeface="Lucida Sans Unicode" panose="020B0602030504020204" pitchFamily="34" charset="0"/>
              </a:rPr>
              <a:t> </a:t>
            </a:r>
            <a:r>
              <a:rPr lang="en-US" altLang="zh-CN" smtClean="0">
                <a:cs typeface="Lucida Sans Unicode" panose="020B0602030504020204" pitchFamily="34" charset="0"/>
              </a:rPr>
              <a:t>   </a:t>
            </a:r>
            <a:r>
              <a:rPr lang="zh-CN" altLang="en-US" smtClean="0">
                <a:cs typeface="Lucida Sans Unicode" panose="020B0602030504020204" pitchFamily="34" charset="0"/>
              </a:rPr>
              <a:t>用关系矩阵，关系图均可</a:t>
            </a:r>
            <a:r>
              <a:rPr lang="en-US" altLang="zh-CN" smtClean="0">
                <a:cs typeface="Lucida Sans Unicode" panose="020B0602030504020204" pitchFamily="34" charset="0"/>
              </a:rPr>
              <a:t>. </a:t>
            </a:r>
          </a:p>
          <a:p>
            <a:pPr lvl="0">
              <a:buClr>
                <a:srgbClr val="69B3F1"/>
              </a:buClr>
              <a:buNone/>
              <a:defRPr/>
            </a:pPr>
            <a:r>
              <a:rPr lang="en-US" altLang="zh-CN" sz="2800" smtClean="0">
                <a:cs typeface="Lucida Sans Unicode" panose="020B0602030504020204" pitchFamily="34" charset="0"/>
              </a:rPr>
              <a:t>    s(R)=</a:t>
            </a:r>
            <a:r>
              <a:rPr lang="en-US" altLang="zh-CN" sz="2800" kern="1200">
                <a:solidFill>
                  <a:srgbClr val="5E240C"/>
                </a:solidFill>
                <a:ea typeface="宋体" panose="02010600030101010101" pitchFamily="2" charset="-122"/>
              </a:rPr>
              <a:t>R∪</a:t>
            </a:r>
            <a:r>
              <a:rPr lang="en-US" altLang="zh-CN" sz="2800" kern="1200" smtClean="0">
                <a:solidFill>
                  <a:srgbClr val="5E240C"/>
                </a:solidFill>
                <a:ea typeface="宋体" panose="02010600030101010101" pitchFamily="2" charset="-122"/>
              </a:rPr>
              <a:t>R</a:t>
            </a:r>
            <a:r>
              <a:rPr lang="en-US" altLang="zh-CN" sz="2800" kern="1200" baseline="30000" smtClean="0">
                <a:solidFill>
                  <a:srgbClr val="5E240C"/>
                </a:solidFill>
                <a:ea typeface="宋体" panose="02010600030101010101" pitchFamily="2" charset="-122"/>
              </a:rPr>
              <a:t>-1</a:t>
            </a:r>
            <a:r>
              <a:rPr lang="en-US" altLang="zh-CN" sz="2800" kern="1200" smtClean="0">
                <a:solidFill>
                  <a:srgbClr val="5E240C"/>
                </a:solidFill>
                <a:ea typeface="宋体" panose="02010600030101010101" pitchFamily="2" charset="-122"/>
              </a:rPr>
              <a:t>=R</a:t>
            </a:r>
            <a:endParaRPr lang="en-US" altLang="zh-CN" sz="2800" i="1" kern="1200" smtClean="0">
              <a:solidFill>
                <a:srgbClr val="5E240C"/>
              </a:solidFill>
              <a:ea typeface="宋体" panose="02010600030101010101" pitchFamily="2" charset="-122"/>
            </a:endParaRPr>
          </a:p>
          <a:p>
            <a:pPr lvl="0">
              <a:buClr>
                <a:srgbClr val="69B3F1"/>
              </a:buClr>
              <a:buNone/>
              <a:defRPr/>
            </a:pPr>
            <a:r>
              <a:rPr lang="en-US" altLang="zh-CN" sz="2800" i="1" kern="1200" smtClean="0">
                <a:solidFill>
                  <a:srgbClr val="5E240C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800" kern="1200" smtClean="0">
                <a:solidFill>
                  <a:srgbClr val="5E240C"/>
                </a:solidFill>
                <a:ea typeface="宋体" panose="02010600030101010101" pitchFamily="2" charset="-122"/>
              </a:rPr>
              <a:t>t(R)=R∪R</a:t>
            </a:r>
            <a:r>
              <a:rPr lang="en-US" altLang="zh-CN" sz="2800" kern="1200" baseline="30000" smtClean="0">
                <a:solidFill>
                  <a:srgbClr val="5E240C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800" kern="1200" smtClean="0">
                <a:solidFill>
                  <a:srgbClr val="5E240C"/>
                </a:solidFill>
                <a:ea typeface="宋体" panose="02010600030101010101" pitchFamily="2" charset="-122"/>
              </a:rPr>
              <a:t>∪R</a:t>
            </a:r>
            <a:r>
              <a:rPr lang="en-US" altLang="zh-CN" sz="2800" kern="1200" baseline="30000" smtClean="0">
                <a:solidFill>
                  <a:srgbClr val="5E240C"/>
                </a:solidFill>
                <a:ea typeface="宋体" panose="02010600030101010101" pitchFamily="2" charset="-122"/>
              </a:rPr>
              <a:t>3</a:t>
            </a:r>
          </a:p>
          <a:p>
            <a:pPr lvl="0">
              <a:buClr>
                <a:srgbClr val="69B3F1"/>
              </a:buClr>
              <a:buNone/>
              <a:defRPr/>
            </a:pPr>
            <a:r>
              <a:rPr lang="en-US" altLang="zh-CN" sz="2800" kern="1200" baseline="30000">
                <a:solidFill>
                  <a:srgbClr val="5E240C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kern="1200" baseline="30000" smtClean="0">
                <a:solidFill>
                  <a:srgbClr val="5E240C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kern="1200" smtClean="0">
                <a:solidFill>
                  <a:srgbClr val="5E240C"/>
                </a:solidFill>
                <a:ea typeface="宋体" panose="02010600030101010101" pitchFamily="2" charset="-122"/>
              </a:rPr>
              <a:t>={&lt;4,4&gt;,&lt;4,5&gt;,&lt;4,6&gt;,&lt;5,4&gt;,&lt;5,5&gt;,&lt;5,6&gt;,&lt;6,4&gt;,&lt;6,5&gt;,&lt;6,6&gt;}.</a:t>
            </a:r>
            <a:endParaRPr lang="en-US" altLang="zh-CN" sz="280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C02CC2-B18E-4C24-9954-C5654EFE1A0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E240C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06" y="826879"/>
            <a:ext cx="88677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1966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024" y="102695"/>
            <a:ext cx="6121400" cy="417513"/>
          </a:xfrm>
        </p:spPr>
        <p:txBody>
          <a:bodyPr/>
          <a:lstStyle/>
          <a:p>
            <a:pPr algn="ctr"/>
            <a:r>
              <a:rPr lang="zh-CN" altLang="en-US" smtClean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样卷分析</a:t>
            </a:r>
            <a:endParaRPr lang="zh-CN" altLang="en-US">
              <a:solidFill>
                <a:schemeClr val="bg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0712" y="1450428"/>
            <a:ext cx="8229600" cy="4259526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mtClean="0"/>
              <a:t>考察知识点：</a:t>
            </a:r>
            <a:r>
              <a:rPr lang="zh-CN" altLang="en-US"/>
              <a:t>卡氏</a:t>
            </a:r>
            <a:r>
              <a:rPr lang="zh-CN" altLang="en-US" smtClean="0"/>
              <a:t>积的定义，差集的定义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                           </a:t>
            </a:r>
            <a:r>
              <a:rPr lang="zh-CN" altLang="en-US" smtClean="0"/>
              <a:t>证明集合相等的一般思路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                           </a:t>
            </a:r>
            <a:r>
              <a:rPr lang="zh-CN" altLang="en-US" smtClean="0"/>
              <a:t>参考课本</a:t>
            </a:r>
            <a:r>
              <a:rPr lang="en-US" altLang="zh-CN" smtClean="0"/>
              <a:t>P48 </a:t>
            </a:r>
            <a:r>
              <a:rPr lang="zh-CN" altLang="en-US" smtClean="0"/>
              <a:t>定理</a:t>
            </a:r>
            <a:r>
              <a:rPr lang="en-US" altLang="zh-CN" smtClean="0"/>
              <a:t>3.1.3</a:t>
            </a:r>
            <a:endParaRPr lang="en-US" altLang="zh-CN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mtClean="0"/>
              <a:t>解题思路：利用卡氏积的定义，分别证明</a:t>
            </a:r>
            <a:endParaRPr lang="en-US" altLang="zh-CN" smtClean="0"/>
          </a:p>
          <a:p>
            <a:pPr marL="0" indent="0" algn="ctr">
              <a:buNone/>
            </a:pPr>
            <a:r>
              <a:rPr lang="en-US" altLang="zh-CN" sz="2800" smtClean="0"/>
              <a:t>C</a:t>
            </a:r>
            <a:r>
              <a:rPr lang="en-US" altLang="zh-CN" sz="2800" smtClean="0">
                <a:sym typeface="Symbol" panose="05050102010706020507" pitchFamily="18" charset="2"/>
              </a:rPr>
              <a:t>(A-B)(CA)-(CB)</a:t>
            </a:r>
          </a:p>
          <a:p>
            <a:pPr marL="0" indent="0" algn="ctr">
              <a:buNone/>
            </a:pPr>
            <a:r>
              <a:rPr lang="en-US" altLang="zh-CN" sz="2800">
                <a:sym typeface="Symbol" panose="05050102010706020507" pitchFamily="18" charset="2"/>
              </a:rPr>
              <a:t>(CA)-(CB</a:t>
            </a:r>
            <a:r>
              <a:rPr lang="en-US" altLang="zh-CN" sz="2800" smtClean="0">
                <a:sym typeface="Symbol" panose="05050102010706020507" pitchFamily="18" charset="2"/>
              </a:rPr>
              <a:t>)</a:t>
            </a:r>
            <a:r>
              <a:rPr lang="en-US" altLang="zh-CN" sz="2800">
                <a:sym typeface="Symbol" panose="05050102010706020507" pitchFamily="18" charset="2"/>
              </a:rPr>
              <a:t> </a:t>
            </a:r>
            <a:r>
              <a:rPr lang="en-US" altLang="zh-CN" sz="2800" smtClean="0">
                <a:sym typeface="Symbol" panose="05050102010706020507" pitchFamily="18" charset="2"/>
              </a:rPr>
              <a:t></a:t>
            </a:r>
            <a:r>
              <a:rPr lang="en-US" altLang="zh-CN" sz="2800"/>
              <a:t> C</a:t>
            </a:r>
            <a:r>
              <a:rPr lang="en-US" altLang="zh-CN" sz="2800">
                <a:sym typeface="Symbol" panose="05050102010706020507" pitchFamily="18" charset="2"/>
              </a:rPr>
              <a:t>(A-B)</a:t>
            </a:r>
            <a:endParaRPr lang="en-US" altLang="zh-CN" sz="2800"/>
          </a:p>
          <a:p>
            <a:pPr marL="0" indent="0">
              <a:buNone/>
            </a:pPr>
            <a:endParaRPr lang="en-US" altLang="zh-CN" sz="280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02CC2-B18E-4C24-9954-C5654EFE1A0C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58" y="782727"/>
            <a:ext cx="5432005" cy="57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93257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48611A-A441-4429-9016-42E4CFE7AE90}" type="slidenum">
              <a:rPr kumimoji="0" lang="en-US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400" b="1" i="0" u="none" strike="noStrike" kern="1200" cap="none" spc="0" normalizeH="0" baseline="0" noProof="0" smtClean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12321" y="27921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考试试卷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0" name="Rectangle 133"/>
          <p:cNvSpPr>
            <a:spLocks noChangeArrowheads="1"/>
          </p:cNvSpPr>
          <p:nvPr/>
        </p:nvSpPr>
        <p:spPr bwMode="auto">
          <a:xfrm>
            <a:off x="539750" y="981075"/>
            <a:ext cx="3888234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6699"/>
              </a:buClr>
              <a:buSzTx/>
              <a:buFont typeface="Wingdings" pitchFamily="2" charset="2"/>
              <a:buChar char="p"/>
              <a:tabLst/>
              <a:defRPr/>
            </a:pPr>
            <a:endParaRPr kumimoji="0" lang="en-US" altLang="zh-CN" sz="2400" b="1" i="0" u="none" strike="noStrike" kern="1200" cap="none" spc="0" normalizeH="0" baseline="0" noProof="0" smtClean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6699"/>
              </a:buClr>
              <a:buSzTx/>
              <a:buFont typeface="Wingdings" pitchFamily="2" charset="2"/>
              <a:buChar char="p"/>
              <a:tabLst/>
              <a:defRPr/>
            </a:pPr>
            <a:r>
              <a:rPr lang="zh-CN" altLang="en-US" sz="2400" b="1" smtClean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anose="02010600030101010101" pitchFamily="2" charset="-122"/>
              </a:rPr>
              <a:t>集合论</a:t>
            </a:r>
            <a:r>
              <a:rPr lang="en-US" altLang="zh-CN" sz="2400" b="1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smtClean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anose="02010600030101010101" pitchFamily="2" charset="-122"/>
              </a:rPr>
              <a:t>70</a:t>
            </a:r>
            <a:r>
              <a:rPr lang="zh-CN" altLang="en-US" sz="2400" b="1" smtClean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anose="02010600030101010101" pitchFamily="2" charset="-122"/>
              </a:rPr>
              <a:t>分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  <a:p>
            <a:pPr marL="800100" marR="0" lvl="1" indent="-342900" algn="just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6699"/>
              </a:buClr>
              <a:buSzTx/>
              <a:buFont typeface="Wingdings" pitchFamily="2" charset="2"/>
              <a:buChar char="p"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7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道大题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Rectangle 133"/>
          <p:cNvSpPr>
            <a:spLocks noChangeArrowheads="1"/>
          </p:cNvSpPr>
          <p:nvPr/>
        </p:nvSpPr>
        <p:spPr bwMode="auto">
          <a:xfrm>
            <a:off x="4284663" y="908050"/>
            <a:ext cx="403225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6699"/>
              </a:buClr>
              <a:buSzTx/>
              <a:buFont typeface="Wingdings" pitchFamily="2" charset="2"/>
              <a:buChar char="p"/>
              <a:tabLst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6699"/>
              </a:buClr>
              <a:buSzTx/>
              <a:buFont typeface="Wingdings" pitchFamily="2" charset="2"/>
              <a:buChar char="p"/>
              <a:tabLst/>
              <a:defRPr/>
            </a:pPr>
            <a:r>
              <a:rPr lang="zh-CN" altLang="en-US" sz="2400" b="1" smtClean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anose="02010600030101010101" pitchFamily="2" charset="-122"/>
              </a:rPr>
              <a:t>数理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逻辑 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30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分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  <a:p>
            <a:pPr marL="800100" marR="0" lvl="1" indent="-342900" algn="just" defTabSz="914400" rtl="0" eaLnBrk="1" fontAlgn="base" latinLnBrk="0" hangingPunct="1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6699"/>
              </a:buClr>
              <a:buSzTx/>
              <a:buFont typeface="Wingdings" pitchFamily="2" charset="2"/>
              <a:buChar char="p"/>
              <a:tabLst/>
              <a:defRPr/>
            </a:pP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道大题含</a:t>
            </a:r>
            <a:r>
              <a:rPr lang="en-US" altLang="zh-CN" sz="2400" b="1" smtClean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b="1" smtClean="0">
                <a:solidFill>
                  <a:srgbClr val="66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anose="02010600030101010101" pitchFamily="2" charset="-122"/>
              </a:rPr>
              <a:t>个小题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409102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2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" dur="2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43886"/>
            <a:ext cx="8869523" cy="593481"/>
          </a:xfrm>
          <a:solidFill>
            <a:srgbClr val="A86724"/>
          </a:solidFill>
        </p:spPr>
        <p:txBody>
          <a:bodyPr/>
          <a:lstStyle/>
          <a:p>
            <a:pPr algn="ctr" eaLnBrk="1" hangingPunct="1"/>
            <a:r>
              <a:rPr lang="en-US" altLang="zh-CN" dirty="0" smtClean="0">
                <a:solidFill>
                  <a:schemeClr val="bg2"/>
                </a:solidFill>
              </a:rPr>
              <a:t>3-2</a:t>
            </a:r>
            <a:r>
              <a:rPr lang="zh-CN" altLang="en-US" dirty="0" smtClean="0">
                <a:solidFill>
                  <a:schemeClr val="bg2"/>
                </a:solidFill>
              </a:rPr>
              <a:t>集合的运算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84458" y="1169057"/>
            <a:ext cx="8354070" cy="4742045"/>
            <a:chOff x="871538" y="2241550"/>
            <a:chExt cx="7445375" cy="4226239"/>
          </a:xfrm>
        </p:grpSpPr>
        <p:pic>
          <p:nvPicPr>
            <p:cNvPr id="7" name="Picture 3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538" y="2241550"/>
              <a:ext cx="7445375" cy="3851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190841" y="2559050"/>
              <a:ext cx="333159" cy="386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15" b="1" i="1" u="none" strike="noStrike" kern="1200" cap="none" spc="0" normalizeH="0" baseline="0" noProof="0">
                  <a:ln>
                    <a:noFill/>
                  </a:ln>
                  <a:solidFill>
                    <a:srgbClr val="5E240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9" name="Text Box 15"/>
            <p:cNvSpPr txBox="1">
              <a:spLocks noChangeArrowheads="1"/>
            </p:cNvSpPr>
            <p:nvPr/>
          </p:nvSpPr>
          <p:spPr bwMode="auto">
            <a:xfrm>
              <a:off x="2294155" y="2559050"/>
              <a:ext cx="333159" cy="386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15" b="1" i="1" u="none" strike="noStrike" kern="1200" cap="none" spc="0" normalizeH="0" baseline="0" noProof="0" dirty="0">
                  <a:ln>
                    <a:noFill/>
                  </a:ln>
                  <a:solidFill>
                    <a:srgbClr val="5E240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10" name="Text Box 16"/>
            <p:cNvSpPr txBox="1">
              <a:spLocks noChangeArrowheads="1"/>
            </p:cNvSpPr>
            <p:nvPr/>
          </p:nvSpPr>
          <p:spPr bwMode="auto">
            <a:xfrm>
              <a:off x="3927692" y="2486025"/>
              <a:ext cx="333159" cy="386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15" b="1" i="1" u="none" strike="noStrike" kern="1200" cap="none" spc="0" normalizeH="0" baseline="0" noProof="0">
                  <a:ln>
                    <a:noFill/>
                  </a:ln>
                  <a:solidFill>
                    <a:srgbClr val="5E240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11" name="Text Box 17"/>
            <p:cNvSpPr txBox="1">
              <a:spLocks noChangeArrowheads="1"/>
            </p:cNvSpPr>
            <p:nvPr/>
          </p:nvSpPr>
          <p:spPr bwMode="auto">
            <a:xfrm>
              <a:off x="5031004" y="2486025"/>
              <a:ext cx="333159" cy="386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15" b="1" i="1" u="none" strike="noStrike" kern="1200" cap="none" spc="0" normalizeH="0" baseline="0" noProof="0">
                  <a:ln>
                    <a:noFill/>
                  </a:ln>
                  <a:solidFill>
                    <a:srgbClr val="5E240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12" name="Text Box 18"/>
            <p:cNvSpPr txBox="1">
              <a:spLocks noChangeArrowheads="1"/>
            </p:cNvSpPr>
            <p:nvPr/>
          </p:nvSpPr>
          <p:spPr bwMode="auto">
            <a:xfrm>
              <a:off x="6591517" y="2486025"/>
              <a:ext cx="333159" cy="386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15" b="1" i="1" u="none" strike="noStrike" kern="1200" cap="none" spc="0" normalizeH="0" baseline="0" noProof="0">
                  <a:ln>
                    <a:noFill/>
                  </a:ln>
                  <a:solidFill>
                    <a:srgbClr val="5E240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13" name="Text Box 19"/>
            <p:cNvSpPr txBox="1">
              <a:spLocks noChangeArrowheads="1"/>
            </p:cNvSpPr>
            <p:nvPr/>
          </p:nvSpPr>
          <p:spPr bwMode="auto">
            <a:xfrm>
              <a:off x="7694830" y="2486025"/>
              <a:ext cx="333159" cy="386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15" b="1" i="1" u="none" strike="noStrike" kern="1200" cap="none" spc="0" normalizeH="0" baseline="0" noProof="0">
                  <a:ln>
                    <a:noFill/>
                  </a:ln>
                  <a:solidFill>
                    <a:srgbClr val="5E240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14" name="Text Box 20"/>
            <p:cNvSpPr txBox="1">
              <a:spLocks noChangeArrowheads="1"/>
            </p:cNvSpPr>
            <p:nvPr/>
          </p:nvSpPr>
          <p:spPr bwMode="auto">
            <a:xfrm>
              <a:off x="2202080" y="4862513"/>
              <a:ext cx="333159" cy="386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15" b="1" i="1" u="none" strike="noStrike" kern="1200" cap="none" spc="0" normalizeH="0" baseline="0" noProof="0" dirty="0">
                  <a:ln>
                    <a:noFill/>
                  </a:ln>
                  <a:solidFill>
                    <a:srgbClr val="5E240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15" name="Text Box 21"/>
            <p:cNvSpPr txBox="1">
              <a:spLocks noChangeArrowheads="1"/>
            </p:cNvSpPr>
            <p:nvPr/>
          </p:nvSpPr>
          <p:spPr bwMode="auto">
            <a:xfrm>
              <a:off x="3305391" y="4862513"/>
              <a:ext cx="333159" cy="386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15" b="1" i="1" u="none" strike="noStrike" kern="1200" cap="none" spc="0" normalizeH="0" baseline="0" noProof="0">
                  <a:ln>
                    <a:noFill/>
                  </a:ln>
                  <a:solidFill>
                    <a:srgbClr val="5E240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6377204" y="4678363"/>
              <a:ext cx="333159" cy="386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15" b="1" i="1" u="none" strike="noStrike" kern="1200" cap="none" spc="0" normalizeH="0" baseline="0" noProof="0">
                  <a:ln>
                    <a:noFill/>
                  </a:ln>
                  <a:solidFill>
                    <a:srgbClr val="5E240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17" name="Text Box 23"/>
            <p:cNvSpPr txBox="1">
              <a:spLocks noChangeArrowheads="1"/>
            </p:cNvSpPr>
            <p:nvPr/>
          </p:nvSpPr>
          <p:spPr bwMode="auto">
            <a:xfrm>
              <a:off x="7167780" y="4221163"/>
              <a:ext cx="333159" cy="386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15" b="1" i="1" u="none" strike="noStrike" kern="1200" cap="none" spc="0" normalizeH="0" baseline="0" noProof="0">
                  <a:ln>
                    <a:noFill/>
                  </a:ln>
                  <a:solidFill>
                    <a:srgbClr val="5E240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18" name="Text Box 24"/>
            <p:cNvSpPr txBox="1">
              <a:spLocks noChangeArrowheads="1"/>
            </p:cNvSpPr>
            <p:nvPr/>
          </p:nvSpPr>
          <p:spPr bwMode="auto">
            <a:xfrm>
              <a:off x="1284288" y="3608388"/>
              <a:ext cx="914400" cy="386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15" b="1" i="1" u="none" strike="noStrike" kern="1200" cap="none" spc="0" normalizeH="0" baseline="0" noProof="0">
                  <a:ln>
                    <a:noFill/>
                  </a:ln>
                  <a:solidFill>
                    <a:srgbClr val="5E240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2215" b="1" i="0" u="none" strike="noStrike" kern="1200" cap="none" spc="0" normalizeH="0" baseline="0" noProof="0">
                  <a:ln>
                    <a:noFill/>
                  </a:ln>
                  <a:solidFill>
                    <a:srgbClr val="5E240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</a:t>
              </a:r>
              <a:r>
                <a:rPr kumimoji="0" lang="en-US" altLang="zh-CN" sz="2215" b="1" i="1" u="none" strike="noStrike" kern="1200" cap="none" spc="0" normalizeH="0" baseline="0" noProof="0">
                  <a:ln>
                    <a:noFill/>
                  </a:ln>
                  <a:solidFill>
                    <a:srgbClr val="5E240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19" name="Text Box 25"/>
            <p:cNvSpPr txBox="1">
              <a:spLocks noChangeArrowheads="1"/>
            </p:cNvSpPr>
            <p:nvPr/>
          </p:nvSpPr>
          <p:spPr bwMode="auto">
            <a:xfrm>
              <a:off x="4141788" y="3563938"/>
              <a:ext cx="914400" cy="386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15" b="1" i="1" u="none" strike="noStrike" kern="1200" cap="none" spc="0" normalizeH="0" baseline="0" noProof="0">
                  <a:ln>
                    <a:noFill/>
                  </a:ln>
                  <a:solidFill>
                    <a:srgbClr val="5E240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2215" b="1" i="0" u="none" strike="noStrike" kern="1200" cap="none" spc="0" normalizeH="0" baseline="0" noProof="0">
                  <a:ln>
                    <a:noFill/>
                  </a:ln>
                  <a:solidFill>
                    <a:srgbClr val="5E240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</a:t>
              </a:r>
              <a:r>
                <a:rPr kumimoji="0" lang="en-US" altLang="zh-CN" sz="2215" b="1" i="1" u="none" strike="noStrike" kern="1200" cap="none" spc="0" normalizeH="0" baseline="0" noProof="0">
                  <a:ln>
                    <a:noFill/>
                  </a:ln>
                  <a:solidFill>
                    <a:srgbClr val="5E240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20" name="Text Box 26"/>
            <p:cNvSpPr txBox="1">
              <a:spLocks noChangeArrowheads="1"/>
            </p:cNvSpPr>
            <p:nvPr/>
          </p:nvSpPr>
          <p:spPr bwMode="auto">
            <a:xfrm>
              <a:off x="6804025" y="3525838"/>
              <a:ext cx="914400" cy="386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15" b="1" i="1" u="none" strike="noStrike" kern="1200" cap="none" spc="0" normalizeH="0" baseline="0" noProof="0">
                  <a:ln>
                    <a:noFill/>
                  </a:ln>
                  <a:solidFill>
                    <a:srgbClr val="5E240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2215" b="1" i="1" u="none" strike="noStrike" kern="1200" cap="none" spc="0" normalizeH="0" baseline="0" noProof="0">
                  <a:ln>
                    <a:noFill/>
                  </a:ln>
                  <a:solidFill>
                    <a:srgbClr val="5E240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+mn-cs"/>
                  <a:sym typeface="Symbol" panose="05050102010706020507" pitchFamily="18" charset="2"/>
                </a:rPr>
                <a:t>–</a:t>
              </a:r>
              <a:r>
                <a:rPr kumimoji="0" lang="en-US" altLang="zh-CN" sz="2215" b="1" i="1" u="none" strike="noStrike" kern="1200" cap="none" spc="0" normalizeH="0" baseline="0" noProof="0">
                  <a:ln>
                    <a:noFill/>
                  </a:ln>
                  <a:solidFill>
                    <a:srgbClr val="5E240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21" name="Text Box 27"/>
            <p:cNvSpPr txBox="1">
              <a:spLocks noChangeArrowheads="1"/>
            </p:cNvSpPr>
            <p:nvPr/>
          </p:nvSpPr>
          <p:spPr bwMode="auto">
            <a:xfrm>
              <a:off x="2341563" y="6008688"/>
              <a:ext cx="914400" cy="386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15" b="1" i="1" u="none" strike="noStrike" kern="1200" cap="none" spc="0" normalizeH="0" baseline="0" noProof="0">
                  <a:ln>
                    <a:noFill/>
                  </a:ln>
                  <a:solidFill>
                    <a:srgbClr val="5E240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2215" b="1" i="0" u="none" strike="noStrike" kern="1200" cap="none" spc="0" normalizeH="0" baseline="0" noProof="0">
                  <a:ln>
                    <a:noFill/>
                  </a:ln>
                  <a:solidFill>
                    <a:srgbClr val="5E240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</a:t>
              </a:r>
              <a:r>
                <a:rPr kumimoji="0" lang="en-US" altLang="zh-CN" sz="2215" b="1" i="1" u="none" strike="noStrike" kern="1200" cap="none" spc="0" normalizeH="0" baseline="0" noProof="0">
                  <a:ln>
                    <a:noFill/>
                  </a:ln>
                  <a:solidFill>
                    <a:srgbClr val="5E240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22" name="Text Box 28"/>
            <p:cNvSpPr txBox="1">
              <a:spLocks noChangeArrowheads="1"/>
            </p:cNvSpPr>
            <p:nvPr/>
          </p:nvSpPr>
          <p:spPr bwMode="auto">
            <a:xfrm>
              <a:off x="5868988" y="6081713"/>
              <a:ext cx="914400" cy="386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Wingdings 3" panose="05040102010807070707" pitchFamily="18" charset="2"/>
                  <a:ea typeface="宋体" panose="02010600030101010101" pitchFamily="2" charset="-122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15" b="1" i="1" u="none" strike="noStrike" kern="1200" cap="none" spc="0" normalizeH="0" baseline="0" noProof="0">
                  <a:ln>
                    <a:noFill/>
                  </a:ln>
                  <a:solidFill>
                    <a:srgbClr val="5E240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rPr>
                <a:t>~</a:t>
              </a:r>
              <a:r>
                <a:rPr kumimoji="0" lang="en-US" altLang="zh-CN" sz="2215" b="1" i="1" u="none" strike="noStrike" kern="1200" cap="none" spc="0" normalizeH="0" baseline="0" noProof="0">
                  <a:ln>
                    <a:noFill/>
                  </a:ln>
                  <a:solidFill>
                    <a:srgbClr val="5E240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endParaRPr kumimoji="0" lang="en-US" altLang="zh-CN" sz="2215" b="1" i="1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endParaRPr>
            </a:p>
          </p:txBody>
        </p:sp>
      </p:grpSp>
      <p:sp>
        <p:nvSpPr>
          <p:cNvPr id="23" name="圆角矩形 22"/>
          <p:cNvSpPr/>
          <p:nvPr/>
        </p:nvSpPr>
        <p:spPr bwMode="auto">
          <a:xfrm>
            <a:off x="43591" y="44624"/>
            <a:ext cx="1772099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交集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27" name="圆角矩形 26"/>
          <p:cNvSpPr/>
          <p:nvPr/>
        </p:nvSpPr>
        <p:spPr bwMode="auto">
          <a:xfrm>
            <a:off x="1808916" y="44624"/>
            <a:ext cx="1772099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并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集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28" name="圆角矩形 27"/>
          <p:cNvSpPr/>
          <p:nvPr/>
        </p:nvSpPr>
        <p:spPr bwMode="auto">
          <a:xfrm>
            <a:off x="3574241" y="44624"/>
            <a:ext cx="1772099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补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集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29" name="圆角矩形 28"/>
          <p:cNvSpPr/>
          <p:nvPr/>
        </p:nvSpPr>
        <p:spPr bwMode="auto">
          <a:xfrm>
            <a:off x="5339566" y="44624"/>
            <a:ext cx="1772099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对称差</a:t>
            </a:r>
          </a:p>
        </p:txBody>
      </p:sp>
      <p:sp>
        <p:nvSpPr>
          <p:cNvPr id="30" name="圆角矩形 29"/>
          <p:cNvSpPr/>
          <p:nvPr/>
        </p:nvSpPr>
        <p:spPr bwMode="auto">
          <a:xfrm>
            <a:off x="7104890" y="44624"/>
            <a:ext cx="2039109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集合恒等式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138298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animBg="1"/>
      <p:bldP spid="23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77771" y="1513958"/>
            <a:ext cx="7696200" cy="3672408"/>
            <a:chOff x="595679" y="908720"/>
            <a:chExt cx="7696200" cy="3672408"/>
          </a:xfrm>
        </p:grpSpPr>
        <p:sp>
          <p:nvSpPr>
            <p:cNvPr id="55300" name="Line 4"/>
            <p:cNvSpPr>
              <a:spLocks noChangeShapeType="1"/>
            </p:cNvSpPr>
            <p:nvPr/>
          </p:nvSpPr>
          <p:spPr bwMode="auto">
            <a:xfrm>
              <a:off x="4281854" y="908720"/>
              <a:ext cx="38100" cy="367240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301" name="Line 5"/>
            <p:cNvSpPr>
              <a:spLocks noChangeShapeType="1"/>
            </p:cNvSpPr>
            <p:nvPr/>
          </p:nvSpPr>
          <p:spPr bwMode="auto">
            <a:xfrm>
              <a:off x="595679" y="4581128"/>
              <a:ext cx="769620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88102" name="Rectangle 6"/>
          <p:cNvSpPr>
            <a:spLocks noChangeArrowheads="1"/>
          </p:cNvSpPr>
          <p:nvPr/>
        </p:nvSpPr>
        <p:spPr bwMode="auto">
          <a:xfrm>
            <a:off x="179512" y="1628799"/>
            <a:ext cx="4356589" cy="311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33" tIns="45216" rIns="90433" bIns="45216">
            <a:spAutoFit/>
          </a:bodyPr>
          <a:lstStyle>
            <a:lvl1pPr indent="620713" defTabSz="979488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79488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79488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79488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79488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79488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79488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79488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79488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620713" algn="ctr" defTabSz="979488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5000"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题型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: A=B</a:t>
            </a:r>
          </a:p>
          <a:p>
            <a:pPr marL="0" marR="0" lvl="0" indent="620713" algn="ctr" defTabSz="979488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5000"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证明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:  (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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620713" algn="ctr" defTabSz="979488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5000"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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A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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</a:t>
            </a:r>
          </a:p>
          <a:p>
            <a:pPr marL="0" marR="0" lvl="0" indent="620713" algn="ctr" defTabSz="979488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5000"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(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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620713" algn="ctr" defTabSz="979488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5000"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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A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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B </a:t>
            </a:r>
          </a:p>
          <a:p>
            <a:pPr marL="0" marR="0" lvl="0" indent="620713" algn="ctr" defTabSz="979488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5000"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    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A = B.    #</a:t>
            </a:r>
          </a:p>
          <a:p>
            <a:pPr marL="0" marR="0" lvl="0" indent="620713" algn="ctr" defTabSz="979488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5000"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说明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: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把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分成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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与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</a:t>
            </a:r>
          </a:p>
        </p:txBody>
      </p:sp>
      <p:sp>
        <p:nvSpPr>
          <p:cNvPr id="9" name="圆角矩形 8"/>
          <p:cNvSpPr/>
          <p:nvPr/>
        </p:nvSpPr>
        <p:spPr bwMode="auto">
          <a:xfrm>
            <a:off x="43591" y="44624"/>
            <a:ext cx="1772099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交集</a:t>
            </a:r>
          </a:p>
        </p:txBody>
      </p:sp>
      <p:sp>
        <p:nvSpPr>
          <p:cNvPr id="10" name="圆角矩形 9"/>
          <p:cNvSpPr/>
          <p:nvPr/>
        </p:nvSpPr>
        <p:spPr bwMode="auto">
          <a:xfrm>
            <a:off x="1745082" y="44624"/>
            <a:ext cx="1772099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并集</a:t>
            </a:r>
          </a:p>
        </p:txBody>
      </p:sp>
      <p:sp>
        <p:nvSpPr>
          <p:cNvPr id="11" name="圆角矩形 10"/>
          <p:cNvSpPr/>
          <p:nvPr/>
        </p:nvSpPr>
        <p:spPr bwMode="auto">
          <a:xfrm>
            <a:off x="3446573" y="44624"/>
            <a:ext cx="1772099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补集</a:t>
            </a:r>
          </a:p>
        </p:txBody>
      </p:sp>
      <p:sp>
        <p:nvSpPr>
          <p:cNvPr id="12" name="圆角矩形 11"/>
          <p:cNvSpPr/>
          <p:nvPr/>
        </p:nvSpPr>
        <p:spPr bwMode="auto">
          <a:xfrm>
            <a:off x="5148064" y="44624"/>
            <a:ext cx="1772099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对称差</a:t>
            </a:r>
          </a:p>
        </p:txBody>
      </p:sp>
      <p:sp>
        <p:nvSpPr>
          <p:cNvPr id="13" name="圆角矩形 12"/>
          <p:cNvSpPr/>
          <p:nvPr/>
        </p:nvSpPr>
        <p:spPr bwMode="auto">
          <a:xfrm>
            <a:off x="6948264" y="44624"/>
            <a:ext cx="2039109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集合恒等式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267792" y="1599141"/>
            <a:ext cx="4230870" cy="3034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9pPr>
          </a:lstStyle>
          <a:p>
            <a:pPr marL="342900" marR="0" lvl="0" indent="620713" algn="l" defTabSz="979488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题型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: A=B. 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620713" algn="l" defTabSz="979488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证明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: 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假设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∈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，则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620713" algn="l" defTabSz="979488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…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，得出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∈ 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B.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620713" algn="l" defTabSz="979488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  <a:sym typeface="Symbol" panose="05050102010706020507" pitchFamily="18" charset="2"/>
              </a:rPr>
              <a:t>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t> A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  <a:sym typeface="Symbol" panose="05050102010706020507" pitchFamily="18" charset="2"/>
              </a:rPr>
              <a:t>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t>B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. 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620713" algn="l" defTabSz="979488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反之，假设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∈ 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，则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620713" algn="l" defTabSz="979488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…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，得出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∈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A. 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620713" algn="l" defTabSz="979488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  <a:sym typeface="Symbol" panose="05050102010706020507" pitchFamily="18" charset="2"/>
              </a:rPr>
              <a:t>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t>B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  <a:sym typeface="Symbol" panose="05050102010706020507" pitchFamily="18" charset="2"/>
              </a:rPr>
              <a:t>A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. 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620713" algn="l" defTabSz="979488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Pct val="85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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A=B.    #</a:t>
            </a:r>
          </a:p>
        </p:txBody>
      </p:sp>
      <p:sp>
        <p:nvSpPr>
          <p:cNvPr id="3" name="矩形 2"/>
          <p:cNvSpPr/>
          <p:nvPr/>
        </p:nvSpPr>
        <p:spPr>
          <a:xfrm>
            <a:off x="1043608" y="5301208"/>
            <a:ext cx="7200800" cy="1196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622804" algn="just" defTabSz="914400" rtl="0" eaLnBrk="1" fontAlgn="base" latinLnBrk="0" hangingPunct="1">
              <a:lnSpc>
                <a:spcPct val="90000"/>
              </a:lnSpc>
              <a:spcBef>
                <a:spcPts val="1662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A=B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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A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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&amp;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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</a:p>
          <a:p>
            <a:pPr marL="0" marR="0" lvl="0" indent="622804" algn="just" defTabSz="914400" rtl="0" eaLnBrk="1" fontAlgn="base" latinLnBrk="0" hangingPunct="1">
              <a:lnSpc>
                <a:spcPct val="90000"/>
              </a:lnSpc>
              <a:spcBef>
                <a:spcPts val="1662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   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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x)(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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 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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</a:p>
        </p:txBody>
      </p:sp>
      <p:sp>
        <p:nvSpPr>
          <p:cNvPr id="6" name="矩形 5"/>
          <p:cNvSpPr/>
          <p:nvPr/>
        </p:nvSpPr>
        <p:spPr>
          <a:xfrm>
            <a:off x="2872808" y="845392"/>
            <a:ext cx="28584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(2)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集合演算法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5E240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13212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024" y="102695"/>
            <a:ext cx="6121400" cy="417513"/>
          </a:xfrm>
        </p:spPr>
        <p:txBody>
          <a:bodyPr/>
          <a:lstStyle/>
          <a:p>
            <a:pPr algn="ctr"/>
            <a:r>
              <a:rPr lang="zh-CN" altLang="en-US" smtClean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样卷分析</a:t>
            </a:r>
            <a:endParaRPr lang="zh-CN" altLang="en-US">
              <a:solidFill>
                <a:schemeClr val="bg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3870" y="1591058"/>
            <a:ext cx="8548063" cy="4992621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考察知识点：偏序关系，哈斯图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               </a:t>
            </a:r>
            <a:r>
              <a:rPr lang="zh-CN" altLang="en-US" dirty="0" smtClean="0"/>
              <a:t>最大元，最小元，极大元，极小元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               </a:t>
            </a:r>
            <a:r>
              <a:rPr lang="zh-CN" altLang="en-US" dirty="0" smtClean="0"/>
              <a:t>上界，下界，上确界，下确界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</a:t>
            </a:r>
            <a:r>
              <a:rPr lang="zh-CN" altLang="en-US" dirty="0" smtClean="0"/>
              <a:t>定义见课本</a:t>
            </a:r>
            <a:r>
              <a:rPr lang="en-US" altLang="zh-CN" dirty="0" smtClean="0"/>
              <a:t>P140-142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解题思路：</a:t>
            </a:r>
            <a:r>
              <a:rPr lang="en-US" altLang="zh-CN" dirty="0" smtClean="0"/>
              <a:t>A={</a:t>
            </a:r>
            <a:r>
              <a:rPr lang="en-US" altLang="zh-CN" dirty="0" err="1" smtClean="0"/>
              <a:t>a,b,c,d,e,f</a:t>
            </a:r>
            <a:r>
              <a:rPr lang="en-US" altLang="zh-CN" dirty="0" smtClean="0"/>
              <a:t>},</a:t>
            </a:r>
          </a:p>
          <a:p>
            <a:pPr marL="0" indent="0">
              <a:buNone/>
            </a:pPr>
            <a:r>
              <a:rPr lang="en-US" altLang="zh-CN" dirty="0" smtClean="0"/>
              <a:t>           R=I</a:t>
            </a:r>
            <a:r>
              <a:rPr lang="en-US" altLang="zh-CN" baseline="-25000" dirty="0" smtClean="0"/>
              <a:t>A</a:t>
            </a:r>
            <a:r>
              <a:rPr lang="en-US" altLang="zh-CN" dirty="0" smtClean="0">
                <a:sym typeface="Symbol" panose="05050102010706020507" pitchFamily="18" charset="2"/>
              </a:rPr>
              <a:t></a:t>
            </a:r>
            <a:r>
              <a:rPr lang="en-US" altLang="zh-CN" dirty="0" smtClean="0"/>
              <a:t>{&lt;</a:t>
            </a:r>
            <a:r>
              <a:rPr lang="en-US" altLang="zh-CN" dirty="0" err="1" smtClean="0"/>
              <a:t>a,c</a:t>
            </a:r>
            <a:r>
              <a:rPr lang="en-US" altLang="zh-CN" dirty="0" smtClean="0"/>
              <a:t>&gt;,&lt;</a:t>
            </a:r>
            <a:r>
              <a:rPr lang="en-US" altLang="zh-CN" dirty="0" err="1" smtClean="0"/>
              <a:t>a,d</a:t>
            </a:r>
            <a:r>
              <a:rPr lang="en-US" altLang="zh-CN" dirty="0" smtClean="0"/>
              <a:t>&gt;,&lt;</a:t>
            </a:r>
            <a:r>
              <a:rPr lang="en-US" altLang="zh-CN" dirty="0" err="1" smtClean="0"/>
              <a:t>a,e</a:t>
            </a:r>
            <a:r>
              <a:rPr lang="en-US" altLang="zh-CN" dirty="0" smtClean="0"/>
              <a:t>&gt;,&lt;</a:t>
            </a:r>
            <a:r>
              <a:rPr lang="en-US" altLang="zh-CN" dirty="0" err="1" smtClean="0"/>
              <a:t>a,f</a:t>
            </a:r>
            <a:r>
              <a:rPr lang="en-US" altLang="zh-CN" dirty="0" smtClean="0"/>
              <a:t>&gt;,&lt;</a:t>
            </a:r>
            <a:r>
              <a:rPr lang="en-US" altLang="zh-CN" dirty="0" err="1" smtClean="0"/>
              <a:t>b,c</a:t>
            </a:r>
            <a:r>
              <a:rPr lang="en-US" altLang="zh-CN" dirty="0" smtClean="0"/>
              <a:t>&gt;,&lt;</a:t>
            </a:r>
            <a:r>
              <a:rPr lang="en-US" altLang="zh-CN" dirty="0" err="1" smtClean="0"/>
              <a:t>b,d</a:t>
            </a:r>
            <a:r>
              <a:rPr lang="en-US" altLang="zh-CN" dirty="0" smtClean="0"/>
              <a:t>&gt;,&lt;</a:t>
            </a:r>
            <a:r>
              <a:rPr lang="en-US" altLang="zh-CN" dirty="0" err="1" smtClean="0"/>
              <a:t>b,e</a:t>
            </a:r>
            <a:r>
              <a:rPr lang="en-US" altLang="zh-CN" dirty="0" smtClean="0"/>
              <a:t>&gt;,</a:t>
            </a:r>
          </a:p>
          <a:p>
            <a:pPr marL="0" indent="0">
              <a:buNone/>
            </a:pPr>
            <a:r>
              <a:rPr lang="en-US" altLang="zh-CN" dirty="0" smtClean="0"/>
              <a:t>                       &lt;</a:t>
            </a:r>
            <a:r>
              <a:rPr lang="en-US" altLang="zh-CN" dirty="0" err="1" smtClean="0"/>
              <a:t>b,f</a:t>
            </a:r>
            <a:r>
              <a:rPr lang="en-US" altLang="zh-CN" dirty="0" smtClean="0"/>
              <a:t>&gt;,&lt;</a:t>
            </a:r>
            <a:r>
              <a:rPr lang="en-US" altLang="zh-CN" dirty="0" err="1" smtClean="0"/>
              <a:t>c,e</a:t>
            </a:r>
            <a:r>
              <a:rPr lang="en-US" altLang="zh-CN" dirty="0" smtClean="0"/>
              <a:t>&gt;,&lt;</a:t>
            </a:r>
            <a:r>
              <a:rPr lang="en-US" altLang="zh-CN" dirty="0" err="1" smtClean="0"/>
              <a:t>c,f</a:t>
            </a:r>
            <a:r>
              <a:rPr lang="en-US" altLang="zh-CN" dirty="0" smtClean="0"/>
              <a:t>&gt;,&lt;</a:t>
            </a:r>
            <a:r>
              <a:rPr lang="en-US" altLang="zh-CN" dirty="0" err="1" smtClean="0"/>
              <a:t>d,e</a:t>
            </a:r>
            <a:r>
              <a:rPr lang="en-US" altLang="zh-CN" dirty="0" smtClean="0"/>
              <a:t>&gt;,&lt;</a:t>
            </a:r>
            <a:r>
              <a:rPr lang="en-US" altLang="zh-CN" dirty="0" err="1" smtClean="0"/>
              <a:t>d,f</a:t>
            </a:r>
            <a:r>
              <a:rPr lang="en-US" altLang="zh-CN" dirty="0" smtClean="0"/>
              <a:t>&gt;,&lt;</a:t>
            </a:r>
            <a:r>
              <a:rPr lang="en-US" altLang="zh-CN" dirty="0" err="1" smtClean="0"/>
              <a:t>e,f</a:t>
            </a:r>
            <a:r>
              <a:rPr lang="en-US" altLang="zh-CN" dirty="0" smtClean="0"/>
              <a:t>&gt;}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{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}</a:t>
            </a:r>
            <a:r>
              <a:rPr lang="zh-CN" altLang="en-US" dirty="0" smtClean="0"/>
              <a:t>的最大元无，极大元是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,</a:t>
            </a:r>
            <a:r>
              <a:rPr lang="zh-CN" altLang="en-US" dirty="0" smtClean="0"/>
              <a:t>上界是</a:t>
            </a:r>
            <a:r>
              <a:rPr lang="en-US" altLang="zh-CN" dirty="0" err="1" smtClean="0"/>
              <a:t>c,d,e,f</a:t>
            </a:r>
            <a:r>
              <a:rPr lang="en-US" altLang="zh-CN" dirty="0" smtClean="0"/>
              <a:t>,</a:t>
            </a:r>
          </a:p>
          <a:p>
            <a:pPr marL="0" indent="0">
              <a:buNone/>
            </a:pPr>
            <a:r>
              <a:rPr lang="zh-CN" altLang="en-US" dirty="0" smtClean="0"/>
              <a:t>                       最小上界无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02CC2-B18E-4C24-9954-C5654EFE1A0C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9" y="696538"/>
            <a:ext cx="8717874" cy="88656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309" y="1300365"/>
            <a:ext cx="1625684" cy="189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24350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1892" y="836712"/>
                <a:ext cx="8229600" cy="4525963"/>
              </a:xfrm>
            </p:spPr>
            <p:txBody>
              <a:bodyPr/>
              <a:lstStyle/>
              <a:p>
                <a:pPr marL="0" indent="576263" algn="just" eaLnBrk="1" hangingPunct="1">
                  <a:lnSpc>
                    <a:spcPct val="120000"/>
                  </a:lnSpc>
                  <a:buNone/>
                </a:pPr>
                <a:r>
                  <a:rPr lang="en-US" altLang="zh-CN" sz="3200" dirty="0">
                    <a:solidFill>
                      <a:schemeClr val="hlink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[</a:t>
                </a:r>
                <a:r>
                  <a:rPr lang="zh-CN" altLang="en-US" sz="3200" dirty="0">
                    <a:solidFill>
                      <a:schemeClr val="hlink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偏序关系</a:t>
                </a:r>
                <a:r>
                  <a:rPr lang="en-US" altLang="zh-CN" sz="3200" dirty="0">
                    <a:solidFill>
                      <a:schemeClr val="hlink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] </a:t>
                </a:r>
                <a:r>
                  <a:rPr lang="en-US" altLang="zh-CN" sz="3200" dirty="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(partial order) : </a:t>
                </a:r>
              </a:p>
              <a:p>
                <a:pPr marL="0" indent="576263" algn="just" eaLnBrk="1" hangingPunct="1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zh-CN" altLang="en-US" sz="2800" b="0" dirty="0">
                    <a:sym typeface="Symbol" panose="05050102010706020507" pitchFamily="18" charset="2"/>
                  </a:rPr>
                  <a:t>设</a:t>
                </a:r>
                <a:r>
                  <a:rPr lang="en-US" altLang="zh-CN" sz="2800" b="0" dirty="0">
                    <a:sym typeface="Symbol" panose="05050102010706020507" pitchFamily="18" charset="2"/>
                  </a:rPr>
                  <a:t>A  </a:t>
                </a:r>
                <a:r>
                  <a:rPr lang="zh-CN" altLang="en-US" sz="2800" b="0" dirty="0">
                    <a:sym typeface="Symbol" panose="05050102010706020507" pitchFamily="18" charset="2"/>
                  </a:rPr>
                  <a:t>，</a:t>
                </a:r>
                <a:r>
                  <a:rPr lang="en-US" altLang="zh-CN" sz="2800" b="0" dirty="0">
                    <a:sym typeface="Symbol" panose="05050102010706020507" pitchFamily="18" charset="2"/>
                  </a:rPr>
                  <a:t>R  A  A</a:t>
                </a:r>
                <a:r>
                  <a:rPr lang="zh-CN" altLang="en-US" sz="2800" b="0" dirty="0">
                    <a:sym typeface="Symbol" panose="05050102010706020507" pitchFamily="18" charset="2"/>
                  </a:rPr>
                  <a:t>，若</a:t>
                </a:r>
                <a:r>
                  <a:rPr lang="en-US" altLang="zh-CN" sz="2800" b="0" dirty="0">
                    <a:sym typeface="Symbol" panose="05050102010706020507" pitchFamily="18" charset="2"/>
                  </a:rPr>
                  <a:t>R</a:t>
                </a:r>
                <a:r>
                  <a:rPr lang="zh-CN" altLang="en-US" sz="2800" b="0" dirty="0">
                    <a:sym typeface="Symbol" panose="05050102010706020507" pitchFamily="18" charset="2"/>
                  </a:rPr>
                  <a:t>是</a:t>
                </a:r>
                <a:r>
                  <a:rPr lang="zh-CN" altLang="en-US" sz="3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sym typeface="Symbol" panose="05050102010706020507" pitchFamily="18" charset="2"/>
                  </a:rPr>
                  <a:t>自反的</a:t>
                </a:r>
                <a:r>
                  <a:rPr lang="zh-CN" altLang="en-US" sz="2800" b="0" dirty="0">
                    <a:sym typeface="Symbol" panose="05050102010706020507" pitchFamily="18" charset="2"/>
                  </a:rPr>
                  <a:t>、</a:t>
                </a:r>
                <a:r>
                  <a:rPr lang="zh-CN" altLang="en-US" sz="3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sym typeface="Symbol" panose="05050102010706020507" pitchFamily="18" charset="2"/>
                  </a:rPr>
                  <a:t>反对称的</a:t>
                </a:r>
                <a:r>
                  <a:rPr lang="zh-CN" altLang="en-US" sz="2800" b="0" dirty="0">
                    <a:sym typeface="Symbol" panose="05050102010706020507" pitchFamily="18" charset="2"/>
                  </a:rPr>
                  <a:t>和</a:t>
                </a:r>
                <a:r>
                  <a:rPr lang="zh-CN" altLang="en-US" sz="32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sym typeface="Symbol" panose="05050102010706020507" pitchFamily="18" charset="2"/>
                  </a:rPr>
                  <a:t>传递的</a:t>
                </a:r>
                <a:r>
                  <a:rPr lang="zh-CN" altLang="en-US" sz="2800" b="0" dirty="0">
                    <a:sym typeface="Symbol" panose="05050102010706020507" pitchFamily="18" charset="2"/>
                  </a:rPr>
                  <a:t>，则称</a:t>
                </a:r>
                <a:r>
                  <a:rPr lang="en-US" altLang="zh-CN" sz="3200" dirty="0">
                    <a:solidFill>
                      <a:schemeClr val="hlink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R</a:t>
                </a:r>
                <a:r>
                  <a:rPr lang="zh-CN" altLang="en-US" sz="3200" dirty="0">
                    <a:solidFill>
                      <a:schemeClr val="hlink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是</a:t>
                </a:r>
                <a:r>
                  <a:rPr lang="en-US" altLang="zh-CN" sz="3200" dirty="0">
                    <a:solidFill>
                      <a:schemeClr val="hlink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lang="zh-CN" altLang="en-US" sz="3200" dirty="0">
                    <a:solidFill>
                      <a:schemeClr val="hlink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上的偏序关系</a:t>
                </a:r>
                <a:r>
                  <a:rPr lang="zh-CN" altLang="en-US" sz="2800" b="0" dirty="0">
                    <a:sym typeface="Symbol" panose="05050102010706020507" pitchFamily="18" charset="2"/>
                  </a:rPr>
                  <a:t>。</a:t>
                </a:r>
              </a:p>
              <a:p>
                <a:pPr marL="0" indent="576263" algn="just" eaLnBrk="1" hangingPunct="1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zh-CN" altLang="en-US" sz="2800" b="0" dirty="0">
                    <a:sym typeface="Symbol" panose="05050102010706020507" pitchFamily="18" charset="2"/>
                  </a:rPr>
                  <a:t>常将偏序关系</a:t>
                </a:r>
                <a:r>
                  <a:rPr lang="en-US" altLang="zh-CN" sz="2800" b="0" dirty="0">
                    <a:sym typeface="Symbol" panose="05050102010706020507" pitchFamily="18" charset="2"/>
                  </a:rPr>
                  <a:t>R</a:t>
                </a:r>
                <a:r>
                  <a:rPr lang="zh-CN" altLang="en-US" sz="2800" b="0" dirty="0">
                    <a:sym typeface="Symbol" panose="05050102010706020507" pitchFamily="18" charset="2"/>
                  </a:rPr>
                  <a:t>记</a:t>
                </a:r>
                <a:r>
                  <a:rPr lang="zh-CN" altLang="en-US" sz="2800" b="0">
                    <a:sym typeface="Symbol" panose="05050102010706020507" pitchFamily="18" charset="2"/>
                  </a:rPr>
                  <a:t>为</a:t>
                </a:r>
                <a:r>
                  <a:rPr lang="zh-CN" altLang="en-US" sz="2800" b="0" smtClean="0">
                    <a:latin typeface="Times New Roman" panose="02020603050405020304" pitchFamily="18" charset="0"/>
                    <a:sym typeface="Symbol" panose="05050102010706020507" pitchFamily="18" charset="2"/>
                  </a:rPr>
                  <a:t>“</a:t>
                </a:r>
                <a:r>
                  <a:rPr lang="zh-CN" altLang="en-US" sz="2800" b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Lucida Sans Unicode" panose="020B0602030504020204" pitchFamily="34" charset="0"/>
                    <a:ea typeface="宋体" panose="02010600030101010101" pitchFamily="2" charset="-122"/>
                    <a:cs typeface="Lucida Sans Unicode" panose="020B0602030504020204" pitchFamily="34" charset="0"/>
                    <a:sym typeface="Symbol" panose="05050102010706020507" pitchFamily="18" charset="2"/>
                  </a:rPr>
                  <a:t>≼</a:t>
                </a:r>
                <a:r>
                  <a:rPr lang="zh-CN" altLang="en-US" sz="2800" b="0" smtClean="0">
                    <a:latin typeface="Times New Roman" panose="02020603050405020304" pitchFamily="18" charset="0"/>
                    <a:sym typeface="Symbol" panose="05050102010706020507" pitchFamily="18" charset="2"/>
                  </a:rPr>
                  <a:t>”或“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≤</m:t>
                    </m:r>
                  </m:oMath>
                </a14:m>
                <a:r>
                  <a:rPr lang="zh-CN" altLang="en-US" sz="2800" b="0" smtClean="0">
                    <a:latin typeface="Times New Roman" panose="02020603050405020304" pitchFamily="18" charset="0"/>
                    <a:sym typeface="Symbol" panose="05050102010706020507" pitchFamily="18" charset="2"/>
                  </a:rPr>
                  <a:t>”</a:t>
                </a:r>
                <a:r>
                  <a:rPr lang="zh-CN" altLang="en-US" sz="2800" b="0" dirty="0" smtClean="0">
                    <a:sym typeface="Symbol" panose="05050102010706020507" pitchFamily="18" charset="2"/>
                  </a:rPr>
                  <a:t>，</a:t>
                </a:r>
                <a:r>
                  <a:rPr lang="zh-CN" altLang="en-US" sz="2800" b="0" dirty="0">
                    <a:sym typeface="Symbol" panose="05050102010706020507" pitchFamily="18" charset="2"/>
                  </a:rPr>
                  <a:t>并将 </a:t>
                </a:r>
                <a:r>
                  <a:rPr lang="en-US" altLang="zh-CN" sz="2800" b="0" i="1" dirty="0" err="1">
                    <a:sym typeface="Symbol" panose="05050102010706020507" pitchFamily="18" charset="2"/>
                  </a:rPr>
                  <a:t>x</a:t>
                </a:r>
                <a:r>
                  <a:rPr lang="en-US" altLang="zh-CN" sz="2800" b="0" dirty="0" err="1">
                    <a:sym typeface="Symbol" panose="05050102010706020507" pitchFamily="18" charset="2"/>
                  </a:rPr>
                  <a:t>R</a:t>
                </a:r>
                <a:r>
                  <a:rPr lang="en-US" altLang="zh-CN" sz="2800" b="0" i="1" dirty="0" err="1">
                    <a:sym typeface="Symbol" panose="05050102010706020507" pitchFamily="18" charset="2"/>
                  </a:rPr>
                  <a:t>y</a:t>
                </a:r>
                <a:r>
                  <a:rPr lang="zh-CN" altLang="en-US" sz="2800" b="0" dirty="0">
                    <a:sym typeface="Symbol" panose="05050102010706020507" pitchFamily="18" charset="2"/>
                  </a:rPr>
                  <a:t>记</a:t>
                </a:r>
                <a:r>
                  <a:rPr lang="zh-CN" altLang="en-US" sz="2800" b="0">
                    <a:sym typeface="Symbol" panose="05050102010706020507" pitchFamily="18" charset="2"/>
                  </a:rPr>
                  <a:t>为</a:t>
                </a:r>
                <a:r>
                  <a:rPr lang="en-US" altLang="zh-CN" sz="2800" b="0" i="1" smtClean="0">
                    <a:sym typeface="Symbol" panose="05050102010706020507" pitchFamily="18" charset="2"/>
                  </a:rPr>
                  <a:t>x</a:t>
                </a:r>
                <a:r>
                  <a:rPr lang="zh-CN" altLang="en-US" b="0" smtClean="0">
                    <a:sym typeface="Symbol" panose="05050102010706020507" pitchFamily="18" charset="2"/>
                  </a:rPr>
                  <a:t>≼</a:t>
                </a:r>
                <a:r>
                  <a:rPr lang="en-US" altLang="zh-CN" sz="2800" b="0" i="1" smtClean="0">
                    <a:sym typeface="Symbol" panose="05050102010706020507" pitchFamily="18" charset="2"/>
                  </a:rPr>
                  <a:t>y</a:t>
                </a:r>
                <a:r>
                  <a:rPr lang="zh-CN" altLang="en-US" sz="2800" b="0" dirty="0">
                    <a:sym typeface="Symbol" panose="05050102010706020507" pitchFamily="18" charset="2"/>
                  </a:rPr>
                  <a:t>。序偶</a:t>
                </a:r>
                <a:r>
                  <a:rPr lang="en-US" altLang="zh-CN" sz="3600" dirty="0" smtClean="0">
                    <a:solidFill>
                      <a:srgbClr val="FF0000"/>
                    </a:solidFill>
                    <a:sym typeface="Symbol" panose="05050102010706020507" pitchFamily="18" charset="2"/>
                  </a:rPr>
                  <a:t>&lt;</a:t>
                </a:r>
                <a:r>
                  <a:rPr lang="en-US" altLang="zh-CN" sz="3600" smtClean="0">
                    <a:solidFill>
                      <a:srgbClr val="FF0000"/>
                    </a:solidFill>
                    <a:sym typeface="Symbol" panose="05050102010706020507" pitchFamily="18" charset="2"/>
                  </a:rPr>
                  <a:t>A,≼&gt;</a:t>
                </a:r>
                <a:r>
                  <a:rPr lang="zh-CN" altLang="en-US" sz="2800" b="0" dirty="0">
                    <a:sym typeface="Symbol" panose="05050102010706020507" pitchFamily="18" charset="2"/>
                  </a:rPr>
                  <a:t>称为偏序集</a:t>
                </a:r>
                <a:r>
                  <a:rPr lang="en-US" altLang="zh-CN" sz="2800" b="0" dirty="0">
                    <a:sym typeface="Symbol" panose="05050102010706020507" pitchFamily="18" charset="2"/>
                  </a:rPr>
                  <a:t>(</a:t>
                </a:r>
                <a:r>
                  <a:rPr lang="en-US" altLang="zh-CN" sz="2800" b="0" i="1" dirty="0">
                    <a:sym typeface="Symbol" panose="05050102010706020507" pitchFamily="18" charset="2"/>
                  </a:rPr>
                  <a:t>partially ordered set, </a:t>
                </a:r>
                <a:r>
                  <a:rPr lang="en-US" altLang="zh-CN" sz="2800" b="0" i="1" dirty="0" err="1">
                    <a:sym typeface="Symbol" panose="05050102010706020507" pitchFamily="18" charset="2"/>
                  </a:rPr>
                  <a:t>poset</a:t>
                </a:r>
                <a:r>
                  <a:rPr lang="en-US" altLang="zh-CN" sz="2800" b="0" dirty="0">
                    <a:sym typeface="Symbol" panose="05050102010706020507" pitchFamily="18" charset="2"/>
                  </a:rPr>
                  <a:t>) </a:t>
                </a:r>
                <a:r>
                  <a:rPr lang="zh-CN" altLang="en-US" sz="2800" b="0" dirty="0">
                    <a:sym typeface="Symbol" panose="05050102010706020507" pitchFamily="18" charset="2"/>
                  </a:rPr>
                  <a:t>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1892" y="836712"/>
                <a:ext cx="8229600" cy="4525963"/>
              </a:xfrm>
              <a:blipFill>
                <a:blip r:embed="rId2"/>
                <a:stretch>
                  <a:fillRect l="-1926" t="-1346" r="-2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3C2870-8515-4E93-91E3-AADC8E0256E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E240C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128117" y="0"/>
            <a:ext cx="2281543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偏序关系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2409660" y="0"/>
            <a:ext cx="2160240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哈斯图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4691203" y="0"/>
            <a:ext cx="2160240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全序关系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6972747" y="0"/>
            <a:ext cx="2160240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良序关系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3489780" y="4525164"/>
                <a:ext cx="372249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5E240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/>
                    <a:cs typeface="Times New Roman" panose="02020603050405020304" pitchFamily="18" charset="0"/>
                    <a:sym typeface="Symbol" panose="05050102010706020507" pitchFamily="18" charset="2"/>
                  </a:rPr>
                  <a:t>实数的“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/>
                    <a:cs typeface="Times New Roman" panose="02020603050405020304" pitchFamily="18" charset="0"/>
                    <a:sym typeface="Symbol" panose="05050102010706020507" pitchFamily="18" charset="2"/>
                  </a:rPr>
                  <a:t>≥</a:t>
                </a:r>
                <a:r>
                  <a:rPr kumimoji="0" lang="zh-CN" alt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5E240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/>
                    <a:cs typeface="Times New Roman" panose="02020603050405020304" pitchFamily="18" charset="0"/>
                    <a:sym typeface="Symbol" panose="05050102010706020507" pitchFamily="18" charset="2"/>
                  </a:rPr>
                  <a:t>”“</a:t>
                </a:r>
                <a14:m>
                  <m:oMath xmlns:m="http://schemas.openxmlformats.org/officeDocument/2006/math">
                    <m:r>
                      <a:rPr kumimoji="0" lang="zh-CN" altLang="en-US" sz="3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≤</m:t>
                    </m:r>
                  </m:oMath>
                </a14:m>
                <a:r>
                  <a:rPr kumimoji="0" lang="zh-CN" alt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5E240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/>
                    <a:cs typeface="Times New Roman" panose="02020603050405020304" pitchFamily="18" charset="0"/>
                    <a:sym typeface="Symbol" panose="05050102010706020507" pitchFamily="18" charset="2"/>
                  </a:rPr>
                  <a:t>”“</a:t>
                </a:r>
                <a:r>
                  <a:rPr kumimoji="0" lang="en-US" altLang="zh-CN" sz="32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/>
                    <a:cs typeface="Times New Roman" panose="02020603050405020304" pitchFamily="18" charset="0"/>
                    <a:sym typeface="Symbol" panose="05050102010706020507" pitchFamily="18" charset="2"/>
                  </a:rPr>
                  <a:t>=</a:t>
                </a:r>
                <a:r>
                  <a:rPr kumimoji="0" lang="zh-CN" alt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5E240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/>
                    <a:cs typeface="Times New Roman" panose="02020603050405020304" pitchFamily="18" charset="0"/>
                    <a:sym typeface="Symbol" panose="05050102010706020507" pitchFamily="18" charset="2"/>
                  </a:rPr>
                  <a:t>”</a:t>
                </a:r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780" y="4525164"/>
                <a:ext cx="3722494" cy="584775"/>
              </a:xfrm>
              <a:prstGeom prst="rect">
                <a:avLst/>
              </a:prstGeom>
              <a:blipFill rotWithShape="0">
                <a:blip r:embed="rId3"/>
                <a:stretch>
                  <a:fillRect l="-2455" t="-14583" r="-1637" b="-322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695487" y="5542340"/>
            <a:ext cx="25506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Symbol" panose="05050102010706020507" pitchFamily="18" charset="2"/>
              </a:rPr>
              <a:t>整数的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Symbol" panose="05050102010706020507" pitchFamily="18" charset="2"/>
              </a:rPr>
              <a:t>整除关系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95487" y="4525164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Symbol" panose="05050102010706020507" pitchFamily="18" charset="2"/>
              </a:rPr>
              <a:t>恒等关系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3489780" y="5480785"/>
                <a:ext cx="294664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E240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/>
                    <a:cs typeface="Times New Roman" panose="02020603050405020304" pitchFamily="18" charset="0"/>
                    <a:sym typeface="Symbol" panose="05050102010706020507" pitchFamily="18" charset="2"/>
                  </a:rPr>
                  <a:t>集合</a:t>
                </a:r>
                <a:r>
                  <a:rPr kumimoji="0" lang="zh-CN" alt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5E240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/>
                    <a:cs typeface="Times New Roman" panose="02020603050405020304" pitchFamily="18" charset="0"/>
                    <a:sym typeface="Symbol" panose="05050102010706020507" pitchFamily="18" charset="2"/>
                  </a:rPr>
                  <a:t>的“</a:t>
                </a:r>
                <a14:m>
                  <m:oMath xmlns:m="http://schemas.openxmlformats.org/officeDocument/2006/math">
                    <m:r>
                      <a:rPr kumimoji="0" lang="en-US" altLang="zh-CN" sz="3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⊆</m:t>
                    </m:r>
                  </m:oMath>
                </a14:m>
                <a:r>
                  <a:rPr kumimoji="0" lang="zh-CN" alt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5E240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/>
                    <a:cs typeface="Times New Roman" panose="02020603050405020304" pitchFamily="18" charset="0"/>
                    <a:sym typeface="Symbol" panose="05050102010706020507" pitchFamily="18" charset="2"/>
                  </a:rPr>
                  <a:t>”</a:t>
                </a:r>
                <a14:m>
                  <m:oMath xmlns:m="http://schemas.openxmlformats.org/officeDocument/2006/math">
                    <m:r>
                      <a:rPr kumimoji="0" lang="zh-CN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5E240C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kumimoji="0" lang="zh-CN" alt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5E240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/>
                    <a:cs typeface="Times New Roman" panose="02020603050405020304" pitchFamily="18" charset="0"/>
                    <a:sym typeface="Symbol" panose="05050102010706020507" pitchFamily="18" charset="2"/>
                  </a:rPr>
                  <a:t>“</a:t>
                </a:r>
                <a:r>
                  <a:rPr kumimoji="0" lang="en-US" altLang="zh-CN" sz="32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/>
                    <a:cs typeface="Times New Roman" panose="02020603050405020304" pitchFamily="18" charset="0"/>
                    <a:sym typeface="Symbol" panose="05050102010706020507" pitchFamily="18" charset="2"/>
                  </a:rPr>
                  <a:t>=</a:t>
                </a:r>
                <a:r>
                  <a:rPr kumimoji="0" lang="zh-CN" alt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5E240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/>
                    <a:cs typeface="Times New Roman" panose="02020603050405020304" pitchFamily="18" charset="0"/>
                    <a:sym typeface="Symbol" panose="05050102010706020507" pitchFamily="18" charset="2"/>
                  </a:rPr>
                  <a:t>”</a:t>
                </a:r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780" y="5480785"/>
                <a:ext cx="2946640" cy="584775"/>
              </a:xfrm>
              <a:prstGeom prst="rect">
                <a:avLst/>
              </a:prstGeom>
              <a:blipFill rotWithShape="0">
                <a:blip r:embed="rId4"/>
                <a:stretch>
                  <a:fillRect l="-3099" t="-14583" r="-2273" b="-322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114274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631229"/>
                <a:ext cx="8229600" cy="4525963"/>
              </a:xfrm>
            </p:spPr>
            <p:txBody>
              <a:bodyPr/>
              <a:lstStyle/>
              <a:p>
                <a:pPr marL="0" indent="576263" eaLnBrk="1" hangingPunct="1">
                  <a:lnSpc>
                    <a:spcPct val="120000"/>
                  </a:lnSpc>
                  <a:buNone/>
                </a:pPr>
                <a:r>
                  <a:rPr lang="en-US" altLang="zh-CN" sz="3200" dirty="0" smtClean="0">
                    <a:solidFill>
                      <a:schemeClr val="hlink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[</a:t>
                </a:r>
                <a:r>
                  <a:rPr lang="zh-CN" altLang="en-US" sz="3200" dirty="0">
                    <a:solidFill>
                      <a:schemeClr val="hlink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盖住</a:t>
                </a:r>
                <a:r>
                  <a:rPr lang="en-US" altLang="zh-CN" sz="3200" dirty="0">
                    <a:solidFill>
                      <a:schemeClr val="hlink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]: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设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&lt;A,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≼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&gt;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是偏序集，若有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</a:t>
                </a:r>
                <a:r>
                  <a:rPr lang="en-US" altLang="zh-CN" sz="2800" i="1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  <a:r>
                  <a:rPr lang="en-US" altLang="zh-CN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A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514350" indent="-514350" eaLnBrk="1" hangingPunct="1">
                  <a:lnSpc>
                    <a:spcPct val="120000"/>
                  </a:lnSpc>
                  <a:spcBef>
                    <a:spcPts val="0"/>
                  </a:spcBef>
                  <a:buClr>
                    <a:schemeClr val="accent5">
                      <a:lumMod val="50000"/>
                    </a:schemeClr>
                  </a:buClr>
                  <a:buFont typeface="+mj-lt"/>
                  <a:buAutoNum type="arabicPeriod"/>
                </a:pPr>
                <a:r>
                  <a:rPr lang="en-US" altLang="zh-CN" sz="2800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8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≼</m:t>
                    </m:r>
                  </m:oMath>
                </a14:m>
                <a:r>
                  <a:rPr lang="en-US" altLang="zh-C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，且</a:t>
                </a:r>
                <a:r>
                  <a:rPr lang="en-US" altLang="zh-CN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 </a:t>
                </a:r>
                <a:r>
                  <a:rPr lang="en-US" altLang="zh-CN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  <a:r>
                  <a:rPr lang="zh-CN" altLang="en-US" sz="28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endParaRPr lang="en-US" altLang="zh-CN" sz="28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514350" indent="-514350" eaLnBrk="1" hangingPunct="1">
                  <a:lnSpc>
                    <a:spcPct val="120000"/>
                  </a:lnSpc>
                  <a:spcBef>
                    <a:spcPts val="0"/>
                  </a:spcBef>
                  <a:buClr>
                    <a:schemeClr val="accent5">
                      <a:lumMod val="50000"/>
                    </a:schemeClr>
                  </a:buClr>
                  <a:buFont typeface="+mj-lt"/>
                  <a:buAutoNum type="arabicPeriod"/>
                </a:pPr>
                <a:r>
                  <a:rPr lang="zh-CN" altLang="en-US" sz="3600" dirty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不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存在其它元素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z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 </a:t>
                </a:r>
                <a:r>
                  <a:rPr lang="en-US" altLang="zh-CN" sz="28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zA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，使得</a:t>
                </a:r>
                <a:r>
                  <a:rPr lang="en-US" altLang="zh-CN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≼</m:t>
                    </m:r>
                  </m:oMath>
                </a14:m>
                <a:r>
                  <a:rPr lang="en-US" altLang="zh-C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z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&amp;</m:t>
                    </m:r>
                  </m:oMath>
                </a14:m>
                <a:r>
                  <a:rPr lang="en-US" altLang="zh-CN" sz="28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z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≼</m:t>
                    </m:r>
                  </m:oMath>
                </a14:m>
                <a:r>
                  <a:rPr lang="en-US" altLang="zh-CN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457200" eaLnBrk="1" hangingPunct="1">
                  <a:lnSpc>
                    <a:spcPct val="120000"/>
                  </a:lnSpc>
                  <a:buNone/>
                </a:pP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则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称元素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y</a:t>
                </a:r>
                <a:r>
                  <a:rPr lang="zh-CN" altLang="en-US" sz="3200" dirty="0">
                    <a:solidFill>
                      <a:schemeClr val="hlink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盖住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元素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。并且记</a:t>
                </a:r>
                <a:r>
                  <a:rPr lang="zh-CN" altLang="en-US" sz="3200" dirty="0">
                    <a:solidFill>
                      <a:schemeClr val="hlink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盖住集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为：</a:t>
                </a:r>
              </a:p>
              <a:p>
                <a:pPr marL="0" indent="576263" eaLnBrk="1" hangingPunct="1">
                  <a:lnSpc>
                    <a:spcPct val="120000"/>
                  </a:lnSpc>
                  <a:buNone/>
                </a:pPr>
                <a:r>
                  <a:rPr lang="en-US" altLang="zh-CN" sz="2800" dirty="0" smtClean="0">
                    <a:solidFill>
                      <a:srgbClr val="0099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COV </a:t>
                </a:r>
                <a:r>
                  <a:rPr lang="en-US" altLang="zh-CN" sz="2800" i="1" dirty="0" smtClean="0">
                    <a:solidFill>
                      <a:srgbClr val="0099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={&lt;</a:t>
                </a:r>
                <a:r>
                  <a:rPr lang="en-US" altLang="zh-CN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x,y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&gt;|</a:t>
                </a:r>
                <a:r>
                  <a:rPr lang="en-US" altLang="zh-CN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x,yA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;y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盖住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x}</a:t>
                </a:r>
                <a:r>
                  <a:rPr lang="zh-CN" altLang="en-US" sz="2800" dirty="0" smtClean="0">
                    <a:sym typeface="Symbol" panose="05050102010706020507" pitchFamily="18" charset="2"/>
                  </a:rPr>
                  <a:t>。</a:t>
                </a:r>
                <a:endParaRPr lang="en-US" altLang="zh-CN" sz="2800" dirty="0" smtClean="0">
                  <a:sym typeface="Symbol" panose="05050102010706020507" pitchFamily="18" charset="2"/>
                </a:endParaRPr>
              </a:p>
              <a:p>
                <a:pPr marL="0" lvl="2" indent="0" algn="just" eaLnBrk="1" hangingPunct="1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zh-CN" altLang="en-US" sz="2600" b="1" dirty="0" smtClean="0">
                    <a:solidFill>
                      <a:schemeClr val="accent5">
                        <a:lumMod val="50000"/>
                      </a:schemeClr>
                    </a:solidFill>
                    <a:sym typeface="Symbol" panose="05050102010706020507" pitchFamily="18" charset="2"/>
                  </a:rPr>
                  <a:t>例如：</a:t>
                </a:r>
                <a:r>
                  <a:rPr lang="en-US" altLang="zh-CN" sz="2600" b="1" dirty="0" smtClean="0">
                    <a:solidFill>
                      <a:schemeClr val="accent5">
                        <a:lumMod val="50000"/>
                      </a:schemeClr>
                    </a:solidFill>
                    <a:sym typeface="Symbol" panose="05050102010706020507" pitchFamily="18" charset="2"/>
                  </a:rPr>
                  <a:t>A</a:t>
                </a:r>
                <a:r>
                  <a:rPr lang="en-US" altLang="zh-CN" sz="2600" b="1" dirty="0">
                    <a:solidFill>
                      <a:schemeClr val="accent5">
                        <a:lumMod val="50000"/>
                      </a:schemeClr>
                    </a:solidFill>
                    <a:sym typeface="Symbol" panose="05050102010706020507" pitchFamily="18" charset="2"/>
                  </a:rPr>
                  <a:t>={2,3,6,8} </a:t>
                </a:r>
                <a:endParaRPr lang="en-US" altLang="zh-CN" sz="2800" b="1" i="1" dirty="0" smtClean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 marL="0" indent="0" algn="ctr" eaLnBrk="1" hangingPunct="1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≼</m:t>
                    </m:r>
                  </m:oMath>
                </a14:m>
                <a:r>
                  <a:rPr lang="en-US" altLang="zh-CN" dirty="0">
                    <a:solidFill>
                      <a:schemeClr val="accent5">
                        <a:lumMod val="50000"/>
                      </a:schemeClr>
                    </a:solidFill>
                    <a:sym typeface="Symbol" panose="05050102010706020507" pitchFamily="18" charset="2"/>
                  </a:rPr>
                  <a:t>={&lt;2, 2&gt;, &lt;2, 6&gt;, &lt;2, 8&gt;, </a:t>
                </a:r>
                <a:r>
                  <a:rPr lang="en-US" altLang="zh-CN" dirty="0" smtClean="0">
                    <a:solidFill>
                      <a:schemeClr val="accent5">
                        <a:lumMod val="50000"/>
                      </a:schemeClr>
                    </a:solidFill>
                    <a:sym typeface="Symbol" panose="05050102010706020507" pitchFamily="18" charset="2"/>
                  </a:rPr>
                  <a:t>&lt;</a:t>
                </a:r>
                <a:r>
                  <a:rPr lang="en-US" altLang="zh-CN" dirty="0">
                    <a:solidFill>
                      <a:schemeClr val="accent5">
                        <a:lumMod val="50000"/>
                      </a:schemeClr>
                    </a:solidFill>
                    <a:sym typeface="Symbol" panose="05050102010706020507" pitchFamily="18" charset="2"/>
                  </a:rPr>
                  <a:t>3, 3&gt;, &lt;3, 6&gt;, &lt;6, 6&gt;, &lt;8, 8</a:t>
                </a:r>
                <a:r>
                  <a:rPr lang="en-US" altLang="zh-CN" dirty="0" smtClean="0">
                    <a:solidFill>
                      <a:schemeClr val="accent5">
                        <a:lumMod val="50000"/>
                      </a:schemeClr>
                    </a:solidFill>
                    <a:sym typeface="Symbol" panose="05050102010706020507" pitchFamily="18" charset="2"/>
                  </a:rPr>
                  <a:t>&gt;}</a:t>
                </a:r>
              </a:p>
              <a:p>
                <a:pPr marL="0" indent="0" algn="ctr" eaLnBrk="1" hangingPunct="1">
                  <a:lnSpc>
                    <a:spcPct val="120000"/>
                  </a:lnSpc>
                  <a:buNone/>
                </a:pPr>
                <a:r>
                  <a:rPr lang="en-US" altLang="zh-CN" dirty="0" smtClean="0">
                    <a:solidFill>
                      <a:srgbClr val="FF0000"/>
                    </a:solidFill>
                    <a:sym typeface="Symbol" panose="05050102010706020507" pitchFamily="18" charset="2"/>
                  </a:rPr>
                  <a:t>COV </a:t>
                </a:r>
                <a:r>
                  <a:rPr lang="en-US" altLang="zh-CN" i="1" dirty="0" smtClean="0">
                    <a:solidFill>
                      <a:srgbClr val="FF0000"/>
                    </a:solidFill>
                    <a:sym typeface="Symbol" panose="05050102010706020507" pitchFamily="18" charset="2"/>
                  </a:rPr>
                  <a:t>A</a:t>
                </a:r>
                <a:r>
                  <a:rPr lang="en-US" altLang="zh-CN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={&lt;2,6&gt;, &lt;2,8&gt; ,&lt;3,6&gt; </a:t>
                </a:r>
                <a:r>
                  <a:rPr lang="en-US" altLang="zh-CN" dirty="0" smtClean="0">
                    <a:solidFill>
                      <a:srgbClr val="FF0000"/>
                    </a:solidFill>
                    <a:sym typeface="Symbol" panose="05050102010706020507" pitchFamily="18" charset="2"/>
                  </a:rPr>
                  <a:t>}</a:t>
                </a:r>
              </a:p>
              <a:p>
                <a:pPr marL="0" indent="0" eaLnBrk="1" hangingPunct="1">
                  <a:lnSpc>
                    <a:spcPct val="120000"/>
                  </a:lnSpc>
                  <a:buNone/>
                </a:pPr>
                <a:r>
                  <a:rPr lang="zh-CN" altLang="en-US" dirty="0" smtClean="0">
                    <a:solidFill>
                      <a:schemeClr val="accent5">
                        <a:lumMod val="50000"/>
                      </a:schemeClr>
                    </a:solidFill>
                    <a:sym typeface="Symbol" panose="05050102010706020507" pitchFamily="18" charset="2"/>
                  </a:rPr>
                  <a:t>如果</a:t>
                </a:r>
                <a:r>
                  <a:rPr lang="en-US" altLang="zh-CN" dirty="0" smtClean="0">
                    <a:solidFill>
                      <a:schemeClr val="accent5">
                        <a:lumMod val="50000"/>
                      </a:schemeClr>
                    </a:solidFill>
                    <a:sym typeface="Symbol" panose="05050102010706020507" pitchFamily="18" charset="2"/>
                  </a:rPr>
                  <a:t>A</a:t>
                </a:r>
                <a:r>
                  <a:rPr lang="en-US" altLang="zh-CN" smtClean="0">
                    <a:solidFill>
                      <a:schemeClr val="accent5">
                        <a:lumMod val="50000"/>
                      </a:schemeClr>
                    </a:solidFill>
                    <a:sym typeface="Symbol" panose="05050102010706020507" pitchFamily="18" charset="2"/>
                  </a:rPr>
                  <a:t>={1,2,3,4,6,12}</a:t>
                </a:r>
              </a:p>
              <a:p>
                <a:pPr marL="0" indent="0" eaLnBrk="1" hangingPunct="1">
                  <a:lnSpc>
                    <a:spcPct val="120000"/>
                  </a:lnSpc>
                  <a:buNone/>
                </a:pPr>
                <a:r>
                  <a:rPr lang="en-US" altLang="zh-CN" smtClean="0">
                    <a:solidFill>
                      <a:srgbClr val="FF0000"/>
                    </a:solidFill>
                    <a:sym typeface="Symbol" panose="05050102010706020507" pitchFamily="18" charset="2"/>
                  </a:rPr>
                  <a:t>COV </a:t>
                </a:r>
                <a:r>
                  <a:rPr lang="en-US" altLang="zh-CN" i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A</a:t>
                </a:r>
                <a:r>
                  <a:rPr lang="en-US" altLang="zh-CN" dirty="0" smtClean="0">
                    <a:solidFill>
                      <a:srgbClr val="FF0000"/>
                    </a:solidFill>
                    <a:sym typeface="Symbol" panose="05050102010706020507" pitchFamily="18" charset="2"/>
                  </a:rPr>
                  <a:t>={&lt;</a:t>
                </a:r>
                <a:r>
                  <a:rPr lang="en-US" altLang="zh-CN" smtClean="0">
                    <a:solidFill>
                      <a:srgbClr val="FF0000"/>
                    </a:solidFill>
                    <a:sym typeface="Symbol" panose="05050102010706020507" pitchFamily="18" charset="2"/>
                  </a:rPr>
                  <a:t>1,2&gt;,&lt;</a:t>
                </a:r>
                <a:r>
                  <a:rPr lang="en-US" altLang="zh-CN" dirty="0" smtClean="0">
                    <a:solidFill>
                      <a:srgbClr val="FF0000"/>
                    </a:solidFill>
                    <a:sym typeface="Symbol" panose="05050102010706020507" pitchFamily="18" charset="2"/>
                  </a:rPr>
                  <a:t>1,3</a:t>
                </a:r>
                <a:r>
                  <a:rPr lang="en-US" altLang="zh-CN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&gt; </a:t>
                </a:r>
                <a:r>
                  <a:rPr lang="en-US" altLang="zh-CN" dirty="0" smtClean="0">
                    <a:solidFill>
                      <a:srgbClr val="FF0000"/>
                    </a:solidFill>
                    <a:sym typeface="Symbol" panose="05050102010706020507" pitchFamily="18" charset="2"/>
                  </a:rPr>
                  <a:t>,                                                           }</a:t>
                </a:r>
                <a:endParaRPr lang="zh-CN" altLang="en-US" dirty="0">
                  <a:solidFill>
                    <a:srgbClr val="FF0000"/>
                  </a:solidFill>
                  <a:sym typeface="Symbol" panose="05050102010706020507" pitchFamily="18" charset="2"/>
                </a:endParaRPr>
              </a:p>
              <a:p>
                <a:pPr marL="0" indent="0" algn="ctr" eaLnBrk="1" hangingPunct="1">
                  <a:lnSpc>
                    <a:spcPct val="120000"/>
                  </a:lnSpc>
                  <a:buNone/>
                </a:pPr>
                <a:endParaRPr lang="en-US" altLang="zh-CN" b="0" dirty="0" smtClean="0">
                  <a:solidFill>
                    <a:schemeClr val="accent5">
                      <a:lumMod val="50000"/>
                    </a:schemeClr>
                  </a:solidFill>
                  <a:sym typeface="Symbol" panose="05050102010706020507" pitchFamily="18" charset="2"/>
                </a:endParaRPr>
              </a:p>
              <a:p>
                <a:pPr marL="0" indent="576263" eaLnBrk="1" hangingPunct="1">
                  <a:lnSpc>
                    <a:spcPct val="120000"/>
                  </a:lnSpc>
                  <a:buNone/>
                </a:pPr>
                <a:endParaRPr lang="zh-CN" altLang="en-US" sz="2800" dirty="0">
                  <a:sym typeface="Symbol" panose="05050102010706020507" pitchFamily="18" charset="2"/>
                </a:endParaRPr>
              </a:p>
              <a:p>
                <a:pPr marL="800100" lvl="2" indent="0" algn="just" eaLnBrk="1" hangingPunct="1">
                  <a:lnSpc>
                    <a:spcPct val="120000"/>
                  </a:lnSpc>
                  <a:buNone/>
                </a:pPr>
                <a:r>
                  <a:rPr lang="en-US" altLang="zh-CN" sz="2600" b="0" dirty="0" smtClean="0">
                    <a:sym typeface="Symbol" panose="05050102010706020507" pitchFamily="18" charset="2"/>
                  </a:rPr>
                  <a:t>  </a:t>
                </a:r>
                <a:endParaRPr lang="en-US" altLang="zh-CN" sz="2800" dirty="0" smtClean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631229"/>
                <a:ext cx="8229600" cy="4525963"/>
              </a:xfrm>
              <a:blipFill>
                <a:blip r:embed="rId2"/>
                <a:stretch>
                  <a:fillRect l="-2074" t="-1348" r="-2519" b="-289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3C2870-8515-4E93-91E3-AADC8E0256E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E240C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128117" y="0"/>
            <a:ext cx="2281543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偏序关系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2409660" y="0"/>
            <a:ext cx="2160240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哈斯图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4691203" y="0"/>
            <a:ext cx="2160240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全序关系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6972747" y="0"/>
            <a:ext cx="2160240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良序关系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89780" y="5844497"/>
            <a:ext cx="20136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  <a:sym typeface="Symbol" panose="05050102010706020507" pitchFamily="18" charset="2"/>
              </a:rPr>
              <a:t>&lt;2,4&gt;, &lt;2,6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  <a:sym typeface="Symbol" panose="05050102010706020507" pitchFamily="18" charset="2"/>
              </a:rPr>
              <a:t>&gt;,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E240C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53068" y="5840766"/>
            <a:ext cx="10567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  <a:sym typeface="Symbol" panose="05050102010706020507" pitchFamily="18" charset="2"/>
              </a:rPr>
              <a:t>&lt;3,6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  <a:sym typeface="Symbol" panose="05050102010706020507" pitchFamily="18" charset="2"/>
              </a:rPr>
              <a:t>&gt;,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E240C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66336" y="5840767"/>
            <a:ext cx="21868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  <a:sym typeface="Symbol" panose="05050102010706020507" pitchFamily="18" charset="2"/>
              </a:rPr>
              <a:t>&lt;4,12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  <a:sym typeface="Symbol" panose="05050102010706020507" pitchFamily="18" charset="2"/>
              </a:rPr>
              <a:t>&gt;,&lt;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  <a:sym typeface="Symbol" panose="05050102010706020507" pitchFamily="18" charset="2"/>
              </a:rPr>
              <a:t>6,12&gt;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E240C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023687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/>
          <p:cNvGrpSpPr/>
          <p:nvPr/>
        </p:nvGrpSpPr>
        <p:grpSpPr>
          <a:xfrm>
            <a:off x="5710241" y="3703185"/>
            <a:ext cx="3164442" cy="2250077"/>
            <a:chOff x="5710241" y="3703185"/>
            <a:chExt cx="3164442" cy="2250077"/>
          </a:xfrm>
        </p:grpSpPr>
        <p:grpSp>
          <p:nvGrpSpPr>
            <p:cNvPr id="42" name="组合 41"/>
            <p:cNvGrpSpPr/>
            <p:nvPr/>
          </p:nvGrpSpPr>
          <p:grpSpPr>
            <a:xfrm>
              <a:off x="7394307" y="3734987"/>
              <a:ext cx="538016" cy="492312"/>
              <a:chOff x="6366494" y="3703185"/>
              <a:chExt cx="538016" cy="492312"/>
            </a:xfrm>
          </p:grpSpPr>
          <p:sp>
            <p:nvSpPr>
              <p:cNvPr id="37" name="椭圆 36"/>
              <p:cNvSpPr/>
              <p:nvPr/>
            </p:nvSpPr>
            <p:spPr bwMode="auto">
              <a:xfrm>
                <a:off x="6366494" y="3707326"/>
                <a:ext cx="538016" cy="488171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E240C"/>
                  </a:solidFill>
                  <a:effectLst/>
                  <a:uLnTx/>
                  <a:uFillTx/>
                  <a:latin typeface="Arial" charset="0"/>
                  <a:ea typeface="宋体"/>
                  <a:cs typeface="+mn-cs"/>
                </a:endParaRPr>
              </a:p>
            </p:txBody>
          </p:sp>
          <p:cxnSp>
            <p:nvCxnSpPr>
              <p:cNvPr id="39" name="直接连接符 38"/>
              <p:cNvCxnSpPr>
                <a:endCxn id="37" idx="0"/>
              </p:cNvCxnSpPr>
              <p:nvPr/>
            </p:nvCxnSpPr>
            <p:spPr>
              <a:xfrm flipH="1">
                <a:off x="6635502" y="3703185"/>
                <a:ext cx="63408" cy="4141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组合 42"/>
            <p:cNvGrpSpPr/>
            <p:nvPr/>
          </p:nvGrpSpPr>
          <p:grpSpPr>
            <a:xfrm rot="10800000">
              <a:off x="7412906" y="5460950"/>
              <a:ext cx="538016" cy="492312"/>
              <a:chOff x="6366494" y="3703185"/>
              <a:chExt cx="538016" cy="492312"/>
            </a:xfrm>
          </p:grpSpPr>
          <p:sp>
            <p:nvSpPr>
              <p:cNvPr id="44" name="椭圆 43"/>
              <p:cNvSpPr/>
              <p:nvPr/>
            </p:nvSpPr>
            <p:spPr bwMode="auto">
              <a:xfrm>
                <a:off x="6366494" y="3707326"/>
                <a:ext cx="538016" cy="488171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E240C"/>
                  </a:solidFill>
                  <a:effectLst/>
                  <a:uLnTx/>
                  <a:uFillTx/>
                  <a:latin typeface="Arial" charset="0"/>
                  <a:ea typeface="宋体"/>
                  <a:cs typeface="+mn-cs"/>
                </a:endParaRPr>
              </a:p>
            </p:txBody>
          </p:sp>
          <p:cxnSp>
            <p:nvCxnSpPr>
              <p:cNvPr id="45" name="直接连接符 44"/>
              <p:cNvCxnSpPr>
                <a:endCxn id="44" idx="0"/>
              </p:cNvCxnSpPr>
              <p:nvPr/>
            </p:nvCxnSpPr>
            <p:spPr>
              <a:xfrm flipH="1">
                <a:off x="6635502" y="3703185"/>
                <a:ext cx="63408" cy="4141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组合 45"/>
            <p:cNvGrpSpPr/>
            <p:nvPr/>
          </p:nvGrpSpPr>
          <p:grpSpPr>
            <a:xfrm rot="16200000">
              <a:off x="5687389" y="4627728"/>
              <a:ext cx="538016" cy="492312"/>
              <a:chOff x="6366494" y="3703185"/>
              <a:chExt cx="538016" cy="492312"/>
            </a:xfrm>
          </p:grpSpPr>
          <p:sp>
            <p:nvSpPr>
              <p:cNvPr id="47" name="椭圆 46"/>
              <p:cNvSpPr/>
              <p:nvPr/>
            </p:nvSpPr>
            <p:spPr bwMode="auto">
              <a:xfrm>
                <a:off x="6366494" y="3707326"/>
                <a:ext cx="538016" cy="488171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E240C"/>
                  </a:solidFill>
                  <a:effectLst/>
                  <a:uLnTx/>
                  <a:uFillTx/>
                  <a:latin typeface="Arial" charset="0"/>
                  <a:ea typeface="宋体"/>
                  <a:cs typeface="+mn-cs"/>
                </a:endParaRPr>
              </a:p>
            </p:txBody>
          </p:sp>
          <p:cxnSp>
            <p:nvCxnSpPr>
              <p:cNvPr id="48" name="直接连接符 47"/>
              <p:cNvCxnSpPr>
                <a:endCxn id="47" idx="0"/>
              </p:cNvCxnSpPr>
              <p:nvPr/>
            </p:nvCxnSpPr>
            <p:spPr>
              <a:xfrm flipH="1">
                <a:off x="6635502" y="3703185"/>
                <a:ext cx="63408" cy="4141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组合 48"/>
            <p:cNvGrpSpPr/>
            <p:nvPr/>
          </p:nvGrpSpPr>
          <p:grpSpPr>
            <a:xfrm>
              <a:off x="6366494" y="3703185"/>
              <a:ext cx="538016" cy="492312"/>
              <a:chOff x="6366494" y="3703185"/>
              <a:chExt cx="538016" cy="492312"/>
            </a:xfrm>
          </p:grpSpPr>
          <p:sp>
            <p:nvSpPr>
              <p:cNvPr id="50" name="椭圆 49"/>
              <p:cNvSpPr/>
              <p:nvPr/>
            </p:nvSpPr>
            <p:spPr bwMode="auto">
              <a:xfrm>
                <a:off x="6366494" y="3707326"/>
                <a:ext cx="538016" cy="488171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E240C"/>
                  </a:solidFill>
                  <a:effectLst/>
                  <a:uLnTx/>
                  <a:uFillTx/>
                  <a:latin typeface="Arial" charset="0"/>
                  <a:ea typeface="宋体"/>
                  <a:cs typeface="+mn-cs"/>
                </a:endParaRPr>
              </a:p>
            </p:txBody>
          </p:sp>
          <p:cxnSp>
            <p:nvCxnSpPr>
              <p:cNvPr id="51" name="直接连接符 50"/>
              <p:cNvCxnSpPr>
                <a:endCxn id="50" idx="0"/>
              </p:cNvCxnSpPr>
              <p:nvPr/>
            </p:nvCxnSpPr>
            <p:spPr>
              <a:xfrm flipH="1">
                <a:off x="6635502" y="3703185"/>
                <a:ext cx="63408" cy="4141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组合 53"/>
            <p:cNvGrpSpPr/>
            <p:nvPr/>
          </p:nvGrpSpPr>
          <p:grpSpPr>
            <a:xfrm rot="5400000">
              <a:off x="8359519" y="4650489"/>
              <a:ext cx="538016" cy="492312"/>
              <a:chOff x="6366494" y="3703185"/>
              <a:chExt cx="538016" cy="492312"/>
            </a:xfrm>
          </p:grpSpPr>
          <p:sp>
            <p:nvSpPr>
              <p:cNvPr id="55" name="椭圆 54"/>
              <p:cNvSpPr/>
              <p:nvPr/>
            </p:nvSpPr>
            <p:spPr bwMode="auto">
              <a:xfrm>
                <a:off x="6366494" y="3707326"/>
                <a:ext cx="538016" cy="488171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E240C"/>
                  </a:solidFill>
                  <a:effectLst/>
                  <a:uLnTx/>
                  <a:uFillTx/>
                  <a:latin typeface="Arial" charset="0"/>
                  <a:ea typeface="宋体"/>
                  <a:cs typeface="+mn-cs"/>
                </a:endParaRPr>
              </a:p>
            </p:txBody>
          </p:sp>
          <p:cxnSp>
            <p:nvCxnSpPr>
              <p:cNvPr id="56" name="直接连接符 55"/>
              <p:cNvCxnSpPr>
                <a:endCxn id="55" idx="0"/>
              </p:cNvCxnSpPr>
              <p:nvPr/>
            </p:nvCxnSpPr>
            <p:spPr>
              <a:xfrm flipH="1">
                <a:off x="6635502" y="3703185"/>
                <a:ext cx="63408" cy="4141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组合 56"/>
            <p:cNvGrpSpPr/>
            <p:nvPr/>
          </p:nvGrpSpPr>
          <p:grpSpPr>
            <a:xfrm rot="10800000">
              <a:off x="6381837" y="5459483"/>
              <a:ext cx="538016" cy="492312"/>
              <a:chOff x="6366494" y="3703185"/>
              <a:chExt cx="538016" cy="492312"/>
            </a:xfrm>
          </p:grpSpPr>
          <p:sp>
            <p:nvSpPr>
              <p:cNvPr id="58" name="椭圆 57"/>
              <p:cNvSpPr/>
              <p:nvPr/>
            </p:nvSpPr>
            <p:spPr bwMode="auto">
              <a:xfrm>
                <a:off x="6366494" y="3707326"/>
                <a:ext cx="538016" cy="488171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E240C"/>
                  </a:solidFill>
                  <a:effectLst/>
                  <a:uLnTx/>
                  <a:uFillTx/>
                  <a:latin typeface="Arial" charset="0"/>
                  <a:ea typeface="宋体"/>
                  <a:cs typeface="+mn-cs"/>
                </a:endParaRPr>
              </a:p>
            </p:txBody>
          </p:sp>
          <p:cxnSp>
            <p:nvCxnSpPr>
              <p:cNvPr id="59" name="直接连接符 58"/>
              <p:cNvCxnSpPr>
                <a:endCxn id="58" idx="0"/>
              </p:cNvCxnSpPr>
              <p:nvPr/>
            </p:nvCxnSpPr>
            <p:spPr>
              <a:xfrm flipH="1">
                <a:off x="6635502" y="3703185"/>
                <a:ext cx="63408" cy="4141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496944" cy="4525963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sz="2800" dirty="0" smtClean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偏序关系的关系图有何特点：</a:t>
            </a:r>
            <a:endParaRPr lang="en-US" altLang="zh-CN" sz="2800" dirty="0" smtClean="0">
              <a:solidFill>
                <a:schemeClr val="accent5">
                  <a:lumMod val="50000"/>
                </a:schemeClr>
              </a:solidFill>
              <a:sym typeface="Symbol" panose="05050102010706020507" pitchFamily="18" charset="2"/>
            </a:endParaRPr>
          </a:p>
          <a:p>
            <a:pPr marL="0" indent="576263" algn="just" eaLnBrk="1" hangingPunct="1">
              <a:lnSpc>
                <a:spcPct val="120000"/>
              </a:lnSpc>
              <a:buFontTx/>
              <a:buAutoNum type="arabicPeriod"/>
            </a:pPr>
            <a:r>
              <a:rPr lang="zh-CN" altLang="en-US" dirty="0" smtClean="0">
                <a:sym typeface="Symbol" panose="05050102010706020507" pitchFamily="18" charset="2"/>
              </a:rPr>
              <a:t>自反性：各顶点</a:t>
            </a:r>
            <a:r>
              <a:rPr lang="zh-CN" altLang="en-US" dirty="0">
                <a:sym typeface="Symbol" panose="05050102010706020507" pitchFamily="18" charset="2"/>
              </a:rPr>
              <a:t>均</a:t>
            </a:r>
            <a:r>
              <a:rPr lang="zh-CN" altLang="en-US" dirty="0" smtClean="0">
                <a:sym typeface="Symbol" panose="05050102010706020507" pitchFamily="18" charset="2"/>
              </a:rPr>
              <a:t>有自环；</a:t>
            </a:r>
            <a:endParaRPr lang="zh-CN" altLang="en-US" dirty="0">
              <a:sym typeface="Symbol" panose="05050102010706020507" pitchFamily="18" charset="2"/>
            </a:endParaRPr>
          </a:p>
          <a:p>
            <a:pPr marL="0" indent="576263" algn="just" eaLnBrk="1" hangingPunct="1">
              <a:lnSpc>
                <a:spcPct val="120000"/>
              </a:lnSpc>
              <a:buFontTx/>
              <a:buAutoNum type="arabicPeriod"/>
            </a:pPr>
            <a:r>
              <a:rPr lang="zh-CN" altLang="en-US" dirty="0" smtClean="0">
                <a:sym typeface="Symbol" panose="05050102010706020507" pitchFamily="18" charset="2"/>
              </a:rPr>
              <a:t>反对称性：不同顶点间只有单向边相连</a:t>
            </a:r>
            <a:endParaRPr lang="zh-CN" altLang="en-US" dirty="0">
              <a:sym typeface="Symbol" panose="05050102010706020507" pitchFamily="18" charset="2"/>
            </a:endParaRPr>
          </a:p>
          <a:p>
            <a:pPr marL="0" indent="576263" algn="just" eaLnBrk="1" hangingPunct="1">
              <a:lnSpc>
                <a:spcPct val="120000"/>
              </a:lnSpc>
              <a:buFontTx/>
              <a:buAutoNum type="arabicPeriod"/>
            </a:pPr>
            <a:r>
              <a:rPr lang="zh-CN" altLang="en-US" dirty="0" smtClean="0">
                <a:sym typeface="Symbol" panose="05050102010706020507" pitchFamily="18" charset="2"/>
              </a:rPr>
              <a:t>传递性：顶点分层次，层侧之间有单向性。</a:t>
            </a:r>
            <a:endParaRPr lang="zh-CN" altLang="en-US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若果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已知一关系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是偏序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关系，关系图是否可以简化？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例如：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={1,2,3,4,6,12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}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上的</a:t>
            </a:r>
            <a:endParaRPr lang="en-US" altLang="zh-CN" dirty="0" smtClean="0">
              <a:solidFill>
                <a:schemeClr val="accent5">
                  <a:lumMod val="50000"/>
                </a:schemeClr>
              </a:solidFill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整除关系</a:t>
            </a:r>
            <a:r>
              <a:rPr lang="en-US" altLang="zh-CN" dirty="0" smtClean="0">
                <a:sym typeface="Symbol" panose="05050102010706020507" pitchFamily="18" charset="2"/>
              </a:rPr>
              <a:t>{&lt;</a:t>
            </a:r>
            <a:r>
              <a:rPr lang="en-US" altLang="zh-CN" dirty="0" err="1" smtClean="0">
                <a:sym typeface="Symbol" panose="05050102010706020507" pitchFamily="18" charset="2"/>
              </a:rPr>
              <a:t>x,y</a:t>
            </a:r>
            <a:r>
              <a:rPr lang="en-US" altLang="zh-CN" dirty="0" smtClean="0">
                <a:sym typeface="Symbol" panose="05050102010706020507" pitchFamily="18" charset="2"/>
              </a:rPr>
              <a:t>&gt; | </a:t>
            </a:r>
            <a:r>
              <a:rPr lang="en-US" altLang="zh-CN" dirty="0" err="1" smtClean="0">
                <a:sym typeface="Symbol" panose="05050102010706020507" pitchFamily="18" charset="2"/>
              </a:rPr>
              <a:t>x|y</a:t>
            </a:r>
            <a:r>
              <a:rPr lang="en-US" altLang="zh-CN" dirty="0" smtClean="0">
                <a:sym typeface="Symbol" panose="05050102010706020507" pitchFamily="18" charset="2"/>
              </a:rPr>
              <a:t>}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的关系图</a:t>
            </a:r>
            <a:endParaRPr lang="en-US" altLang="zh-CN" dirty="0" smtClean="0">
              <a:solidFill>
                <a:schemeClr val="accent5">
                  <a:lumMod val="50000"/>
                </a:schemeClr>
              </a:solidFill>
              <a:sym typeface="Symbol" panose="05050102010706020507" pitchFamily="18" charset="2"/>
            </a:endParaRPr>
          </a:p>
          <a:p>
            <a:pPr marL="457200" indent="-457200" eaLnBrk="1" hangingPunct="1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自反性：自环可以省去</a:t>
            </a:r>
            <a:endParaRPr lang="en-US" altLang="zh-CN" dirty="0" smtClean="0">
              <a:solidFill>
                <a:schemeClr val="accent5">
                  <a:lumMod val="50000"/>
                </a:schemeClr>
              </a:solidFill>
              <a:sym typeface="Symbol" panose="05050102010706020507" pitchFamily="18" charset="2"/>
            </a:endParaRPr>
          </a:p>
          <a:p>
            <a:pPr marL="457200" indent="-457200" eaLnBrk="1" hangingPunct="1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传递性：去掉可以由传递性得到的边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endParaRPr lang="en-US" altLang="zh-CN" dirty="0">
              <a:solidFill>
                <a:schemeClr val="accent5">
                  <a:lumMod val="50000"/>
                </a:schemeClr>
              </a:solidFill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endParaRPr lang="en-US" altLang="zh-CN" sz="2800" dirty="0" smtClean="0">
              <a:solidFill>
                <a:schemeClr val="accent5">
                  <a:lumMod val="50000"/>
                </a:schemeClr>
              </a:solidFill>
              <a:sym typeface="Symbol" panose="05050102010706020507" pitchFamily="18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3C2870-8515-4E93-91E3-AADC8E0256E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E240C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128117" y="0"/>
            <a:ext cx="2281543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偏序关系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2409660" y="0"/>
            <a:ext cx="2160240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哈斯图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4691203" y="0"/>
            <a:ext cx="2160240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全序关系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6972747" y="0"/>
            <a:ext cx="2160240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良序关系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5763388" y="3786655"/>
            <a:ext cx="2931352" cy="2350582"/>
            <a:chOff x="5763388" y="3786655"/>
            <a:chExt cx="2931352" cy="2350582"/>
          </a:xfrm>
        </p:grpSpPr>
        <p:grpSp>
          <p:nvGrpSpPr>
            <p:cNvPr id="7" name="组合 6"/>
            <p:cNvGrpSpPr/>
            <p:nvPr/>
          </p:nvGrpSpPr>
          <p:grpSpPr>
            <a:xfrm rot="5400000">
              <a:off x="6053773" y="3496270"/>
              <a:ext cx="2350582" cy="2931352"/>
              <a:chOff x="6719087" y="3384550"/>
              <a:chExt cx="2350582" cy="2931352"/>
            </a:xfrm>
          </p:grpSpPr>
          <p:sp>
            <p:nvSpPr>
              <p:cNvPr id="16" name="Text Box 10"/>
              <p:cNvSpPr txBox="1">
                <a:spLocks noChangeArrowheads="1"/>
              </p:cNvSpPr>
              <p:nvPr/>
            </p:nvSpPr>
            <p:spPr bwMode="auto">
              <a:xfrm rot="16200000">
                <a:off x="8416149" y="5516002"/>
                <a:ext cx="495300" cy="482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7969" tIns="48984" rIns="97969" bIns="48984"/>
              <a:lstStyle>
                <a:lvl1pPr marL="366713" indent="-366713" defTabSz="979488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defTabSz="979488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defTabSz="979488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defTabSz="979488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defTabSz="979488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defTabSz="979488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defTabSz="979488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defTabSz="979488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defTabSz="979488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366713" marR="0" lvl="0" indent="-366713" algn="l" defTabSz="97948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5E240C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grpSp>
            <p:nvGrpSpPr>
              <p:cNvPr id="6" name="组合 5"/>
              <p:cNvGrpSpPr/>
              <p:nvPr/>
            </p:nvGrpSpPr>
            <p:grpSpPr>
              <a:xfrm>
                <a:off x="6719087" y="3384550"/>
                <a:ext cx="2350582" cy="2931352"/>
                <a:chOff x="6719087" y="3384550"/>
                <a:chExt cx="2350582" cy="2931352"/>
              </a:xfrm>
            </p:grpSpPr>
            <p:sp>
              <p:nvSpPr>
                <p:cNvPr id="11" name="Oval 4"/>
                <p:cNvSpPr>
                  <a:spLocks noChangeArrowheads="1"/>
                </p:cNvSpPr>
                <p:nvPr/>
              </p:nvSpPr>
              <p:spPr bwMode="auto">
                <a:xfrm>
                  <a:off x="7715696" y="5805488"/>
                  <a:ext cx="165100" cy="160337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7969" tIns="48984" rIns="97969" bIns="48984" anchor="ctr"/>
                <a:lstStyle>
                  <a:lvl1pPr defTabSz="979488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defTabSz="979488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defTabSz="979488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defTabSz="979488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defTabSz="979488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defTabSz="979488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defTabSz="979488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defTabSz="979488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defTabSz="979488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79488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zh-CN" sz="2600" b="0" i="0" u="none" strike="noStrike" kern="1200" cap="none" spc="0" normalizeH="0" baseline="0" noProof="0">
                    <a:ln>
                      <a:noFill/>
                    </a:ln>
                    <a:solidFill>
                      <a:srgbClr val="5E240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2" name="Text Box 6"/>
                <p:cNvSpPr txBox="1">
                  <a:spLocks noChangeArrowheads="1"/>
                </p:cNvSpPr>
                <p:nvPr/>
              </p:nvSpPr>
              <p:spPr bwMode="auto">
                <a:xfrm rot="16200000">
                  <a:off x="7261671" y="5909502"/>
                  <a:ext cx="330200" cy="4826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7969" tIns="48984" rIns="97969" bIns="48984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9900"/>
                    </a:buClr>
                    <a:buFont typeface="Wingdings" panose="05000000000000000000" pitchFamily="2" charset="2"/>
                    <a:buChar char="•"/>
                    <a:defRPr sz="2400" b="1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200">
                      <a:solidFill>
                        <a:schemeClr val="tx1"/>
                      </a:solidFill>
                      <a:latin typeface="+mn-lt"/>
                      <a:ea typeface="华文中宋" pitchFamily="2" charset="-122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200">
                      <a:solidFill>
                        <a:schemeClr val="tx1"/>
                      </a:solidFill>
                      <a:latin typeface="+mn-lt"/>
                      <a:ea typeface="华文中宋" pitchFamily="2" charset="-12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200">
                      <a:solidFill>
                        <a:schemeClr val="tx1"/>
                      </a:solidFill>
                      <a:latin typeface="+mn-lt"/>
                      <a:ea typeface="华文中宋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+mn-lt"/>
                      <a:ea typeface="华文中宋" pitchFamily="2" charset="-122"/>
                    </a:defRPr>
                  </a:lvl5pPr>
                  <a:lvl6pPr marL="25146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+mn-lt"/>
                      <a:ea typeface="华文中宋" pitchFamily="2" charset="-122"/>
                    </a:defRPr>
                  </a:lvl6pPr>
                  <a:lvl7pPr marL="29718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+mn-lt"/>
                      <a:ea typeface="华文中宋" pitchFamily="2" charset="-122"/>
                    </a:defRPr>
                  </a:lvl7pPr>
                  <a:lvl8pPr marL="34290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+mn-lt"/>
                      <a:ea typeface="华文中宋" pitchFamily="2" charset="-122"/>
                    </a:defRPr>
                  </a:lvl8pPr>
                  <a:lvl9pPr marL="38862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+mn-lt"/>
                      <a:ea typeface="华文中宋" pitchFamily="2" charset="-122"/>
                    </a:defRPr>
                  </a:lvl9pPr>
                </a:lstStyle>
                <a:p>
                  <a:pPr marL="342900" marR="0" lvl="0" indent="-34290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>
                      <a:srgbClr val="FF9900"/>
                    </a:buClr>
                    <a:buSzTx/>
                    <a:buFont typeface="Wingdings" panose="05000000000000000000" pitchFamily="2" charset="2"/>
                    <a:buNone/>
                    <a:tabLst/>
                    <a:defRPr/>
                  </a:pPr>
                  <a:r>
                    <a:rPr kumimoji="0" lang="en-US" altLang="zh-CN" sz="24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5E240C"/>
                      </a:solidFill>
                      <a:effectLst/>
                      <a:uLnTx/>
                      <a:uFillTx/>
                      <a:latin typeface="Arial"/>
                      <a:ea typeface="宋体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13" name="Oval 7"/>
                <p:cNvSpPr>
                  <a:spLocks noChangeArrowheads="1"/>
                </p:cNvSpPr>
                <p:nvPr/>
              </p:nvSpPr>
              <p:spPr bwMode="auto">
                <a:xfrm flipV="1">
                  <a:off x="7055296" y="5322888"/>
                  <a:ext cx="165100" cy="160337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7969" tIns="48984" rIns="97969" bIns="48984" anchor="ctr"/>
                <a:lstStyle>
                  <a:lvl1pPr defTabSz="979488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defTabSz="979488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defTabSz="979488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defTabSz="979488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defTabSz="979488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defTabSz="979488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defTabSz="979488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defTabSz="979488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defTabSz="979488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79488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zh-CN" sz="2600" b="0" i="0" u="none" strike="noStrike" kern="1200" cap="none" spc="0" normalizeH="0" baseline="0" noProof="0">
                    <a:ln>
                      <a:noFill/>
                    </a:ln>
                    <a:solidFill>
                      <a:srgbClr val="5E240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" name="Oval 8"/>
                <p:cNvSpPr>
                  <a:spLocks noChangeArrowheads="1"/>
                </p:cNvSpPr>
                <p:nvPr/>
              </p:nvSpPr>
              <p:spPr bwMode="auto">
                <a:xfrm>
                  <a:off x="8293546" y="5322888"/>
                  <a:ext cx="165100" cy="160337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7969" tIns="48984" rIns="97969" bIns="48984" anchor="ctr"/>
                <a:lstStyle>
                  <a:lvl1pPr defTabSz="979488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defTabSz="979488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defTabSz="979488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defTabSz="979488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defTabSz="979488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defTabSz="979488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defTabSz="979488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defTabSz="979488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defTabSz="979488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79488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zh-CN" sz="2600" b="0" i="0" u="none" strike="noStrike" kern="1200" cap="none" spc="0" normalizeH="0" baseline="0" noProof="0">
                    <a:ln>
                      <a:noFill/>
                    </a:ln>
                    <a:solidFill>
                      <a:srgbClr val="5E240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5" name="Text Box 9"/>
                <p:cNvSpPr txBox="1">
                  <a:spLocks noChangeArrowheads="1"/>
                </p:cNvSpPr>
                <p:nvPr/>
              </p:nvSpPr>
              <p:spPr bwMode="auto">
                <a:xfrm rot="16200000">
                  <a:off x="6795287" y="5573188"/>
                  <a:ext cx="330200" cy="4826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7969" tIns="48984" rIns="97969" bIns="48984"/>
                <a:lstStyle>
                  <a:lvl1pPr marL="366713" indent="-366713" defTabSz="979488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defTabSz="979488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defTabSz="979488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defTabSz="979488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defTabSz="979488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defTabSz="979488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defTabSz="979488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defTabSz="979488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defTabSz="979488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366713" marR="0" lvl="0" indent="-366713" algn="l" defTabSz="97948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5E240C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7" name="Line 11"/>
                <p:cNvSpPr>
                  <a:spLocks noChangeShapeType="1"/>
                </p:cNvSpPr>
                <p:nvPr/>
              </p:nvSpPr>
              <p:spPr bwMode="auto">
                <a:xfrm flipH="1" flipV="1">
                  <a:off x="7137846" y="5483225"/>
                  <a:ext cx="577850" cy="40163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E240C"/>
                    </a:solidFill>
                    <a:effectLst/>
                    <a:uLnTx/>
                    <a:uFillTx/>
                    <a:latin typeface="Arial"/>
                    <a:ea typeface="宋体"/>
                    <a:cs typeface="+mn-cs"/>
                  </a:endParaRPr>
                </a:p>
              </p:txBody>
            </p:sp>
            <p:sp>
              <p:nvSpPr>
                <p:cNvPr id="18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7880796" y="5483225"/>
                  <a:ext cx="495300" cy="40163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E240C"/>
                    </a:solidFill>
                    <a:effectLst/>
                    <a:uLnTx/>
                    <a:uFillTx/>
                    <a:latin typeface="Arial"/>
                    <a:ea typeface="宋体"/>
                    <a:cs typeface="+mn-cs"/>
                  </a:endParaRPr>
                </a:p>
              </p:txBody>
            </p:sp>
            <p:sp>
              <p:nvSpPr>
                <p:cNvPr id="19" name="Oval 13"/>
                <p:cNvSpPr>
                  <a:spLocks noChangeArrowheads="1"/>
                </p:cNvSpPr>
                <p:nvPr/>
              </p:nvSpPr>
              <p:spPr bwMode="auto">
                <a:xfrm>
                  <a:off x="7055296" y="4357688"/>
                  <a:ext cx="165100" cy="160337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7969" tIns="48984" rIns="97969" bIns="48984" anchor="ctr"/>
                <a:lstStyle>
                  <a:lvl1pPr defTabSz="979488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defTabSz="979488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defTabSz="979488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defTabSz="979488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defTabSz="979488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defTabSz="979488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defTabSz="979488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defTabSz="979488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defTabSz="979488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79488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zh-CN" sz="2600" b="0" i="0" u="none" strike="noStrike" kern="1200" cap="none" spc="0" normalizeH="0" baseline="0" noProof="0">
                    <a:ln>
                      <a:noFill/>
                    </a:ln>
                    <a:solidFill>
                      <a:srgbClr val="5E240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0" name="Oval 14"/>
                <p:cNvSpPr>
                  <a:spLocks noChangeArrowheads="1"/>
                </p:cNvSpPr>
                <p:nvPr/>
              </p:nvSpPr>
              <p:spPr bwMode="auto">
                <a:xfrm>
                  <a:off x="8293546" y="4357688"/>
                  <a:ext cx="165100" cy="160337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7969" tIns="48984" rIns="97969" bIns="48984" anchor="ctr"/>
                <a:lstStyle>
                  <a:lvl1pPr defTabSz="979488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defTabSz="979488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defTabSz="979488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defTabSz="979488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defTabSz="979488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defTabSz="979488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defTabSz="979488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defTabSz="979488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defTabSz="979488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79488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zh-CN" sz="2600" b="0" i="0" u="none" strike="noStrike" kern="1200" cap="none" spc="0" normalizeH="0" baseline="0" noProof="0">
                    <a:ln>
                      <a:noFill/>
                    </a:ln>
                    <a:solidFill>
                      <a:srgbClr val="5E240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1" name="Oval 15"/>
                <p:cNvSpPr>
                  <a:spLocks noChangeArrowheads="1"/>
                </p:cNvSpPr>
                <p:nvPr/>
              </p:nvSpPr>
              <p:spPr bwMode="auto">
                <a:xfrm>
                  <a:off x="7715696" y="3633788"/>
                  <a:ext cx="165100" cy="160337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7969" tIns="48984" rIns="97969" bIns="48984" anchor="ctr"/>
                <a:lstStyle>
                  <a:lvl1pPr defTabSz="979488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defTabSz="979488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defTabSz="979488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defTabSz="979488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defTabSz="979488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defTabSz="979488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defTabSz="979488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defTabSz="979488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defTabSz="979488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79488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zh-CN" sz="2600" b="0" i="0" u="none" strike="noStrike" kern="1200" cap="none" spc="0" normalizeH="0" baseline="0" noProof="0">
                    <a:ln>
                      <a:noFill/>
                    </a:ln>
                    <a:solidFill>
                      <a:srgbClr val="5E240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7137846" y="4518025"/>
                  <a:ext cx="0" cy="80486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E240C"/>
                    </a:solidFill>
                    <a:effectLst/>
                    <a:uLnTx/>
                    <a:uFillTx/>
                    <a:latin typeface="Arial"/>
                    <a:ea typeface="宋体"/>
                    <a:cs typeface="+mn-cs"/>
                  </a:endParaRPr>
                </a:p>
              </p:txBody>
            </p:sp>
            <p:sp>
              <p:nvSpPr>
                <p:cNvPr id="23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8376096" y="4518025"/>
                  <a:ext cx="0" cy="80486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E240C"/>
                    </a:solidFill>
                    <a:effectLst/>
                    <a:uLnTx/>
                    <a:uFillTx/>
                    <a:latin typeface="Arial"/>
                    <a:ea typeface="宋体"/>
                    <a:cs typeface="+mn-cs"/>
                  </a:endParaRPr>
                </a:p>
              </p:txBody>
            </p:sp>
            <p:sp>
              <p:nvSpPr>
                <p:cNvPr id="24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7220396" y="3794125"/>
                  <a:ext cx="495300" cy="56356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E240C"/>
                    </a:solidFill>
                    <a:effectLst/>
                    <a:uLnTx/>
                    <a:uFillTx/>
                    <a:latin typeface="Arial"/>
                    <a:ea typeface="宋体"/>
                    <a:cs typeface="+mn-cs"/>
                  </a:endParaRPr>
                </a:p>
              </p:txBody>
            </p:sp>
            <p:sp>
              <p:nvSpPr>
                <p:cNvPr id="25" name="Line 19"/>
                <p:cNvSpPr>
                  <a:spLocks noChangeShapeType="1"/>
                </p:cNvSpPr>
                <p:nvPr/>
              </p:nvSpPr>
              <p:spPr bwMode="auto">
                <a:xfrm>
                  <a:off x="7863209" y="3754438"/>
                  <a:ext cx="495300" cy="64293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E240C"/>
                    </a:solidFill>
                    <a:effectLst/>
                    <a:uLnTx/>
                    <a:uFillTx/>
                    <a:latin typeface="Arial"/>
                    <a:ea typeface="宋体"/>
                    <a:cs typeface="+mn-cs"/>
                  </a:endParaRPr>
                </a:p>
              </p:txBody>
            </p:sp>
            <p:sp>
              <p:nvSpPr>
                <p:cNvPr id="26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7220396" y="4518025"/>
                  <a:ext cx="1073150" cy="88423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5E240C"/>
                    </a:solidFill>
                    <a:effectLst/>
                    <a:uLnTx/>
                    <a:uFillTx/>
                    <a:latin typeface="Arial"/>
                    <a:ea typeface="宋体"/>
                    <a:cs typeface="+mn-cs"/>
                  </a:endParaRPr>
                </a:p>
              </p:txBody>
            </p:sp>
            <p:sp>
              <p:nvSpPr>
                <p:cNvPr id="27" name="Text Box 21"/>
                <p:cNvSpPr txBox="1">
                  <a:spLocks noChangeArrowheads="1"/>
                </p:cNvSpPr>
                <p:nvPr/>
              </p:nvSpPr>
              <p:spPr bwMode="auto">
                <a:xfrm rot="16200000">
                  <a:off x="8663269" y="3751890"/>
                  <a:ext cx="330200" cy="4826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7969" tIns="48984" rIns="97969" bIns="48984"/>
                <a:lstStyle>
                  <a:lvl1pPr marL="366713" indent="-366713" defTabSz="979488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defTabSz="979488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defTabSz="979488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defTabSz="979488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defTabSz="979488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defTabSz="979488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defTabSz="979488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defTabSz="979488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defTabSz="979488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366713" marR="0" lvl="0" indent="-366713" algn="l" defTabSz="97948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5E240C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6</a:t>
                  </a:r>
                </a:p>
              </p:txBody>
            </p:sp>
            <p:sp>
              <p:nvSpPr>
                <p:cNvPr id="28" name="Text Box 22"/>
                <p:cNvSpPr txBox="1">
                  <a:spLocks noChangeArrowheads="1"/>
                </p:cNvSpPr>
                <p:nvPr/>
              </p:nvSpPr>
              <p:spPr bwMode="auto">
                <a:xfrm rot="16200000">
                  <a:off x="8028334" y="3392487"/>
                  <a:ext cx="577850" cy="5619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7969" tIns="48984" rIns="97969" bIns="48984"/>
                <a:lstStyle>
                  <a:lvl1pPr marL="366713" indent="-366713" defTabSz="979488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defTabSz="979488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defTabSz="979488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defTabSz="979488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defTabSz="979488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defTabSz="979488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defTabSz="979488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defTabSz="979488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defTabSz="979488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366713" marR="0" lvl="0" indent="-366713" algn="l" defTabSz="97948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5E240C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12</a:t>
                  </a:r>
                </a:p>
              </p:txBody>
            </p:sp>
            <p:sp>
              <p:nvSpPr>
                <p:cNvPr id="29" name="Text Box 23"/>
                <p:cNvSpPr txBox="1">
                  <a:spLocks noChangeArrowheads="1"/>
                </p:cNvSpPr>
                <p:nvPr/>
              </p:nvSpPr>
              <p:spPr bwMode="auto">
                <a:xfrm rot="16200000">
                  <a:off x="6804939" y="3776024"/>
                  <a:ext cx="390525" cy="4826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7969" tIns="48984" rIns="97969" bIns="48984"/>
                <a:lstStyle>
                  <a:lvl1pPr marL="366713" indent="-366713" defTabSz="979488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defTabSz="979488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defTabSz="979488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defTabSz="979488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defTabSz="979488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defTabSz="979488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defTabSz="979488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defTabSz="979488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defTabSz="979488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366713" marR="0" lvl="0" indent="-366713" algn="l" defTabSz="979488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5E240C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4</a:t>
                  </a:r>
                </a:p>
              </p:txBody>
            </p:sp>
          </p:grpSp>
        </p:grpSp>
        <p:sp>
          <p:nvSpPr>
            <p:cNvPr id="30" name="Line 11"/>
            <p:cNvSpPr>
              <a:spLocks noChangeShapeType="1"/>
            </p:cNvSpPr>
            <p:nvPr/>
          </p:nvSpPr>
          <p:spPr bwMode="auto">
            <a:xfrm rot="5400000" flipH="1" flipV="1">
              <a:off x="6132985" y="4243450"/>
              <a:ext cx="577850" cy="40163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/>
              <a:tail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31" name="Line 16"/>
            <p:cNvSpPr>
              <a:spLocks noChangeShapeType="1"/>
            </p:cNvSpPr>
            <p:nvPr/>
          </p:nvSpPr>
          <p:spPr bwMode="auto">
            <a:xfrm rot="5400000" flipV="1">
              <a:off x="7174085" y="3802772"/>
              <a:ext cx="0" cy="80486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32" name="Line 12"/>
            <p:cNvSpPr>
              <a:spLocks noChangeShapeType="1"/>
            </p:cNvSpPr>
            <p:nvPr/>
          </p:nvSpPr>
          <p:spPr bwMode="auto">
            <a:xfrm rot="5400000" flipV="1">
              <a:off x="6149931" y="5003105"/>
              <a:ext cx="495300" cy="40163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33" name="Line 17"/>
            <p:cNvSpPr>
              <a:spLocks noChangeShapeType="1"/>
            </p:cNvSpPr>
            <p:nvPr/>
          </p:nvSpPr>
          <p:spPr bwMode="auto">
            <a:xfrm rot="5400000" flipV="1">
              <a:off x="7174084" y="5039529"/>
              <a:ext cx="0" cy="80486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34" name="Line 20"/>
            <p:cNvSpPr>
              <a:spLocks noChangeShapeType="1"/>
            </p:cNvSpPr>
            <p:nvPr/>
          </p:nvSpPr>
          <p:spPr bwMode="auto">
            <a:xfrm rot="5400000" flipV="1">
              <a:off x="6594798" y="4382001"/>
              <a:ext cx="1073150" cy="88423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35" name="Line 19"/>
            <p:cNvSpPr>
              <a:spLocks noChangeShapeType="1"/>
            </p:cNvSpPr>
            <p:nvPr/>
          </p:nvSpPr>
          <p:spPr bwMode="auto">
            <a:xfrm rot="5400000">
              <a:off x="7797008" y="4825257"/>
              <a:ext cx="495300" cy="64293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arrow"/>
              <a:tailEnd type="non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36" name="Line 18"/>
            <p:cNvSpPr>
              <a:spLocks noChangeShapeType="1"/>
            </p:cNvSpPr>
            <p:nvPr/>
          </p:nvSpPr>
          <p:spPr bwMode="auto">
            <a:xfrm rot="5400000" flipV="1">
              <a:off x="7752726" y="4262113"/>
              <a:ext cx="495300" cy="56356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6260548" y="4244584"/>
            <a:ext cx="2084948" cy="1150617"/>
            <a:chOff x="6260548" y="4244584"/>
            <a:chExt cx="2084948" cy="1150617"/>
          </a:xfrm>
        </p:grpSpPr>
        <p:sp>
          <p:nvSpPr>
            <p:cNvPr id="65" name="Line 20"/>
            <p:cNvSpPr>
              <a:spLocks noChangeShapeType="1"/>
            </p:cNvSpPr>
            <p:nvPr/>
          </p:nvSpPr>
          <p:spPr bwMode="auto">
            <a:xfrm rot="5400000" flipV="1">
              <a:off x="6670912" y="4458114"/>
              <a:ext cx="505477" cy="129969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66" name="Line 18"/>
            <p:cNvSpPr>
              <a:spLocks noChangeShapeType="1"/>
            </p:cNvSpPr>
            <p:nvPr/>
          </p:nvSpPr>
          <p:spPr bwMode="auto">
            <a:xfrm rot="5400000" flipH="1" flipV="1">
              <a:off x="7309801" y="3840049"/>
              <a:ext cx="12460" cy="203253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67" name="Line 16"/>
            <p:cNvSpPr>
              <a:spLocks noChangeShapeType="1"/>
            </p:cNvSpPr>
            <p:nvPr/>
          </p:nvSpPr>
          <p:spPr bwMode="auto">
            <a:xfrm rot="5400000" flipH="1" flipV="1">
              <a:off x="6639536" y="3874053"/>
              <a:ext cx="597043" cy="135501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68" name="Line 18"/>
            <p:cNvSpPr>
              <a:spLocks noChangeShapeType="1"/>
            </p:cNvSpPr>
            <p:nvPr/>
          </p:nvSpPr>
          <p:spPr bwMode="auto">
            <a:xfrm rot="5400000" flipV="1">
              <a:off x="7252310" y="3746124"/>
              <a:ext cx="594725" cy="159164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p:sp>
          <p:nvSpPr>
            <p:cNvPr id="69" name="Line 18"/>
            <p:cNvSpPr>
              <a:spLocks noChangeShapeType="1"/>
            </p:cNvSpPr>
            <p:nvPr/>
          </p:nvSpPr>
          <p:spPr bwMode="auto">
            <a:xfrm rot="5400000" flipH="1" flipV="1">
              <a:off x="7246246" y="4348034"/>
              <a:ext cx="517636" cy="157669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314709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组合 61"/>
          <p:cNvGrpSpPr/>
          <p:nvPr/>
        </p:nvGrpSpPr>
        <p:grpSpPr>
          <a:xfrm>
            <a:off x="6262740" y="4243697"/>
            <a:ext cx="2084948" cy="1150617"/>
            <a:chOff x="6260548" y="4244584"/>
            <a:chExt cx="2084948" cy="1150617"/>
          </a:xfrm>
        </p:grpSpPr>
        <p:sp>
          <p:nvSpPr>
            <p:cNvPr id="70" name="Line 20"/>
            <p:cNvSpPr>
              <a:spLocks noChangeShapeType="1"/>
            </p:cNvSpPr>
            <p:nvPr/>
          </p:nvSpPr>
          <p:spPr bwMode="auto">
            <a:xfrm rot="5400000" flipV="1">
              <a:off x="6670912" y="4458114"/>
              <a:ext cx="505477" cy="129969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18"/>
            <p:cNvSpPr>
              <a:spLocks noChangeShapeType="1"/>
            </p:cNvSpPr>
            <p:nvPr/>
          </p:nvSpPr>
          <p:spPr bwMode="auto">
            <a:xfrm rot="5400000" flipH="1" flipV="1">
              <a:off x="7309801" y="3840049"/>
              <a:ext cx="12460" cy="203253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16"/>
            <p:cNvSpPr>
              <a:spLocks noChangeShapeType="1"/>
            </p:cNvSpPr>
            <p:nvPr/>
          </p:nvSpPr>
          <p:spPr bwMode="auto">
            <a:xfrm rot="5400000" flipH="1" flipV="1">
              <a:off x="6639536" y="3874053"/>
              <a:ext cx="597043" cy="135501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18"/>
            <p:cNvSpPr>
              <a:spLocks noChangeShapeType="1"/>
            </p:cNvSpPr>
            <p:nvPr/>
          </p:nvSpPr>
          <p:spPr bwMode="auto">
            <a:xfrm rot="5400000" flipV="1">
              <a:off x="7252310" y="3746124"/>
              <a:ext cx="594725" cy="159164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18"/>
            <p:cNvSpPr>
              <a:spLocks noChangeShapeType="1"/>
            </p:cNvSpPr>
            <p:nvPr/>
          </p:nvSpPr>
          <p:spPr bwMode="auto">
            <a:xfrm rot="5400000" flipH="1" flipV="1">
              <a:off x="7246246" y="4348034"/>
              <a:ext cx="517636" cy="157669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496944" cy="4525963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sz="2800" dirty="0" smtClean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偏序关系的关系图有何特点：</a:t>
            </a:r>
            <a:endParaRPr lang="en-US" altLang="zh-CN" sz="2800" dirty="0" smtClean="0">
              <a:solidFill>
                <a:schemeClr val="accent5">
                  <a:lumMod val="50000"/>
                </a:schemeClr>
              </a:solidFill>
              <a:sym typeface="Symbol" panose="05050102010706020507" pitchFamily="18" charset="2"/>
            </a:endParaRPr>
          </a:p>
          <a:p>
            <a:pPr marL="0" indent="576263" algn="just" eaLnBrk="1" hangingPunct="1">
              <a:lnSpc>
                <a:spcPct val="120000"/>
              </a:lnSpc>
              <a:buFontTx/>
              <a:buAutoNum type="arabicPeriod"/>
            </a:pPr>
            <a:r>
              <a:rPr lang="zh-CN" altLang="en-US" dirty="0" smtClean="0">
                <a:sym typeface="Symbol" panose="05050102010706020507" pitchFamily="18" charset="2"/>
              </a:rPr>
              <a:t>自反性：各顶点</a:t>
            </a:r>
            <a:r>
              <a:rPr lang="zh-CN" altLang="en-US" dirty="0">
                <a:sym typeface="Symbol" panose="05050102010706020507" pitchFamily="18" charset="2"/>
              </a:rPr>
              <a:t>均</a:t>
            </a:r>
            <a:r>
              <a:rPr lang="zh-CN" altLang="en-US" dirty="0" smtClean="0">
                <a:sym typeface="Symbol" panose="05050102010706020507" pitchFamily="18" charset="2"/>
              </a:rPr>
              <a:t>有自环；</a:t>
            </a:r>
            <a:endParaRPr lang="zh-CN" altLang="en-US" dirty="0">
              <a:sym typeface="Symbol" panose="05050102010706020507" pitchFamily="18" charset="2"/>
            </a:endParaRPr>
          </a:p>
          <a:p>
            <a:pPr marL="0" indent="576263" algn="just" eaLnBrk="1" hangingPunct="1">
              <a:lnSpc>
                <a:spcPct val="120000"/>
              </a:lnSpc>
              <a:buFontTx/>
              <a:buAutoNum type="arabicPeriod"/>
            </a:pPr>
            <a:r>
              <a:rPr lang="zh-CN" altLang="en-US" dirty="0" smtClean="0">
                <a:sym typeface="Symbol" panose="05050102010706020507" pitchFamily="18" charset="2"/>
              </a:rPr>
              <a:t>反对称性：不同顶点间只有单向边相连</a:t>
            </a:r>
            <a:endParaRPr lang="zh-CN" altLang="en-US" dirty="0">
              <a:sym typeface="Symbol" panose="05050102010706020507" pitchFamily="18" charset="2"/>
            </a:endParaRPr>
          </a:p>
          <a:p>
            <a:pPr marL="0" indent="576263" algn="just" eaLnBrk="1" hangingPunct="1">
              <a:lnSpc>
                <a:spcPct val="120000"/>
              </a:lnSpc>
              <a:buFontTx/>
              <a:buAutoNum type="arabicPeriod"/>
            </a:pPr>
            <a:r>
              <a:rPr lang="zh-CN" altLang="en-US" dirty="0" smtClean="0">
                <a:sym typeface="Symbol" panose="05050102010706020507" pitchFamily="18" charset="2"/>
              </a:rPr>
              <a:t>传递性：顶点分层次，层侧之间有单向性。</a:t>
            </a:r>
            <a:endParaRPr lang="zh-CN" altLang="en-US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若果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已知一关系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是偏序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关系，关系图是否可以简化？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例如：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={1,2,3,4,6,12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}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上的</a:t>
            </a:r>
            <a:endParaRPr lang="en-US" altLang="zh-CN" dirty="0" smtClean="0">
              <a:solidFill>
                <a:schemeClr val="accent5">
                  <a:lumMod val="50000"/>
                </a:schemeClr>
              </a:solidFill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整除关系</a:t>
            </a:r>
            <a:r>
              <a:rPr lang="en-US" altLang="zh-CN" dirty="0" smtClean="0">
                <a:sym typeface="Symbol" panose="05050102010706020507" pitchFamily="18" charset="2"/>
              </a:rPr>
              <a:t>{&lt;</a:t>
            </a:r>
            <a:r>
              <a:rPr lang="en-US" altLang="zh-CN" dirty="0" err="1" smtClean="0">
                <a:sym typeface="Symbol" panose="05050102010706020507" pitchFamily="18" charset="2"/>
              </a:rPr>
              <a:t>x,y</a:t>
            </a:r>
            <a:r>
              <a:rPr lang="en-US" altLang="zh-CN" dirty="0" smtClean="0">
                <a:sym typeface="Symbol" panose="05050102010706020507" pitchFamily="18" charset="2"/>
              </a:rPr>
              <a:t>&gt; | </a:t>
            </a:r>
            <a:r>
              <a:rPr lang="en-US" altLang="zh-CN" dirty="0" err="1" smtClean="0">
                <a:sym typeface="Symbol" panose="05050102010706020507" pitchFamily="18" charset="2"/>
              </a:rPr>
              <a:t>x|y</a:t>
            </a:r>
            <a:r>
              <a:rPr lang="en-US" altLang="zh-CN" dirty="0" smtClean="0">
                <a:sym typeface="Symbol" panose="05050102010706020507" pitchFamily="18" charset="2"/>
              </a:rPr>
              <a:t>}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的关系图</a:t>
            </a:r>
            <a:endParaRPr lang="en-US" altLang="zh-CN" dirty="0" smtClean="0">
              <a:solidFill>
                <a:schemeClr val="accent5">
                  <a:lumMod val="50000"/>
                </a:schemeClr>
              </a:solidFill>
              <a:sym typeface="Symbol" panose="05050102010706020507" pitchFamily="18" charset="2"/>
            </a:endParaRPr>
          </a:p>
          <a:p>
            <a:pPr marL="457200" indent="-457200" eaLnBrk="1" hangingPunct="1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自反性：自环可以省去</a:t>
            </a:r>
            <a:endParaRPr lang="en-US" altLang="zh-CN" dirty="0" smtClean="0">
              <a:solidFill>
                <a:schemeClr val="accent5">
                  <a:lumMod val="50000"/>
                </a:schemeClr>
              </a:solidFill>
              <a:sym typeface="Symbol" panose="05050102010706020507" pitchFamily="18" charset="2"/>
            </a:endParaRPr>
          </a:p>
          <a:p>
            <a:pPr marL="457200" indent="-457200" eaLnBrk="1" hangingPunct="1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传递性：去掉可以由传递性得到的边</a:t>
            </a:r>
            <a:endParaRPr lang="en-US" altLang="zh-CN" dirty="0" smtClean="0">
              <a:solidFill>
                <a:schemeClr val="accent5">
                  <a:lumMod val="50000"/>
                </a:schemeClr>
              </a:solidFill>
              <a:sym typeface="Symbol" panose="05050102010706020507" pitchFamily="18" charset="2"/>
            </a:endParaRPr>
          </a:p>
          <a:p>
            <a:pPr marL="457200" indent="-457200" eaLnBrk="1" hangingPunct="1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箭头都是一个方向，用位置代替</a:t>
            </a:r>
            <a:endParaRPr lang="zh-CN" altLang="en-US" dirty="0">
              <a:solidFill>
                <a:schemeClr val="accent5">
                  <a:lumMod val="50000"/>
                </a:schemeClr>
              </a:solidFill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endParaRPr lang="en-US" altLang="zh-CN" dirty="0">
              <a:solidFill>
                <a:schemeClr val="accent5">
                  <a:lumMod val="50000"/>
                </a:schemeClr>
              </a:solidFill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endParaRPr lang="en-US" altLang="zh-CN" sz="2800" dirty="0" smtClean="0">
              <a:solidFill>
                <a:schemeClr val="accent5">
                  <a:lumMod val="50000"/>
                </a:schemeClr>
              </a:solidFill>
              <a:sym typeface="Symbol" panose="05050102010706020507" pitchFamily="18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3C2870-8515-4E93-91E3-AADC8E0256ED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  <p:sp>
        <p:nvSpPr>
          <p:cNvPr id="5" name="圆角矩形 4"/>
          <p:cNvSpPr/>
          <p:nvPr/>
        </p:nvSpPr>
        <p:spPr bwMode="auto">
          <a:xfrm>
            <a:off x="128117" y="0"/>
            <a:ext cx="2281543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zh-CN" alt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偏序关系</a:t>
            </a:r>
            <a:endParaRPr lang="zh-CN" alt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2409660" y="0"/>
            <a:ext cx="2160240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zh-CN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哈斯图</a:t>
            </a:r>
            <a:endParaRPr lang="zh-CN" altLang="en-US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4691203" y="0"/>
            <a:ext cx="2160240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zh-CN" alt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全序关系</a:t>
            </a:r>
            <a:endParaRPr lang="zh-CN" alt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6972747" y="0"/>
            <a:ext cx="2160240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zh-CN" alt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良序关系</a:t>
            </a:r>
            <a:endParaRPr lang="zh-CN" alt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5763388" y="3786655"/>
            <a:ext cx="2931352" cy="2350582"/>
            <a:chOff x="5763388" y="3786655"/>
            <a:chExt cx="2931352" cy="2350582"/>
          </a:xfrm>
        </p:grpSpPr>
        <p:grpSp>
          <p:nvGrpSpPr>
            <p:cNvPr id="7" name="组合 6"/>
            <p:cNvGrpSpPr/>
            <p:nvPr/>
          </p:nvGrpSpPr>
          <p:grpSpPr>
            <a:xfrm rot="5400000">
              <a:off x="6053773" y="3496270"/>
              <a:ext cx="2350582" cy="2931352"/>
              <a:chOff x="6719087" y="3384550"/>
              <a:chExt cx="2350582" cy="2931352"/>
            </a:xfrm>
          </p:grpSpPr>
          <p:sp>
            <p:nvSpPr>
              <p:cNvPr id="16" name="Text Box 10"/>
              <p:cNvSpPr txBox="1">
                <a:spLocks noChangeArrowheads="1"/>
              </p:cNvSpPr>
              <p:nvPr/>
            </p:nvSpPr>
            <p:spPr bwMode="auto">
              <a:xfrm rot="16200000">
                <a:off x="8416149" y="5516002"/>
                <a:ext cx="495300" cy="482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7969" tIns="48984" rIns="97969" bIns="48984"/>
              <a:lstStyle>
                <a:lvl1pPr marL="366713" indent="-366713" defTabSz="979488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defTabSz="979488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defTabSz="979488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defTabSz="979488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defTabSz="979488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defTabSz="979488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defTabSz="979488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defTabSz="979488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defTabSz="979488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dirty="0">
                    <a:latin typeface="Arial" panose="020B0604020202020204" pitchFamily="34" charset="0"/>
                  </a:rPr>
                  <a:t>3</a:t>
                </a:r>
              </a:p>
            </p:txBody>
          </p:sp>
          <p:grpSp>
            <p:nvGrpSpPr>
              <p:cNvPr id="6" name="组合 5"/>
              <p:cNvGrpSpPr/>
              <p:nvPr/>
            </p:nvGrpSpPr>
            <p:grpSpPr>
              <a:xfrm>
                <a:off x="6719087" y="3384550"/>
                <a:ext cx="2350582" cy="2931352"/>
                <a:chOff x="6719087" y="3384550"/>
                <a:chExt cx="2350582" cy="2931352"/>
              </a:xfrm>
            </p:grpSpPr>
            <p:sp>
              <p:nvSpPr>
                <p:cNvPr id="11" name="Oval 4"/>
                <p:cNvSpPr>
                  <a:spLocks noChangeArrowheads="1"/>
                </p:cNvSpPr>
                <p:nvPr/>
              </p:nvSpPr>
              <p:spPr bwMode="auto">
                <a:xfrm>
                  <a:off x="7715696" y="5805488"/>
                  <a:ext cx="165100" cy="160337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7969" tIns="48984" rIns="97969" bIns="48984" anchor="ctr"/>
                <a:lstStyle>
                  <a:lvl1pPr defTabSz="979488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defTabSz="979488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defTabSz="979488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defTabSz="979488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defTabSz="979488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defTabSz="979488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defTabSz="979488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defTabSz="979488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defTabSz="979488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</a:pPr>
                  <a:endParaRPr lang="zh-CN" altLang="zh-CN" b="0"/>
                </a:p>
              </p:txBody>
            </p:sp>
            <p:sp>
              <p:nvSpPr>
                <p:cNvPr id="12" name="Text Box 6"/>
                <p:cNvSpPr txBox="1">
                  <a:spLocks noChangeArrowheads="1"/>
                </p:cNvSpPr>
                <p:nvPr/>
              </p:nvSpPr>
              <p:spPr bwMode="auto">
                <a:xfrm rot="16200000">
                  <a:off x="7261671" y="5909502"/>
                  <a:ext cx="330200" cy="4826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7969" tIns="48984" rIns="97969" bIns="48984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F9900"/>
                    </a:buClr>
                    <a:buFont typeface="Wingdings" panose="05000000000000000000" pitchFamily="2" charset="2"/>
                    <a:buChar char="•"/>
                    <a:defRPr sz="2400" b="1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200">
                      <a:solidFill>
                        <a:schemeClr val="tx1"/>
                      </a:solidFill>
                      <a:latin typeface="+mn-lt"/>
                      <a:ea typeface="华文中宋" pitchFamily="2" charset="-122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200">
                      <a:solidFill>
                        <a:schemeClr val="tx1"/>
                      </a:solidFill>
                      <a:latin typeface="+mn-lt"/>
                      <a:ea typeface="华文中宋" pitchFamily="2" charset="-12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200">
                      <a:solidFill>
                        <a:schemeClr val="tx1"/>
                      </a:solidFill>
                      <a:latin typeface="+mn-lt"/>
                      <a:ea typeface="华文中宋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+mn-lt"/>
                      <a:ea typeface="华文中宋" pitchFamily="2" charset="-122"/>
                    </a:defRPr>
                  </a:lvl5pPr>
                  <a:lvl6pPr marL="25146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+mn-lt"/>
                      <a:ea typeface="华文中宋" pitchFamily="2" charset="-122"/>
                    </a:defRPr>
                  </a:lvl6pPr>
                  <a:lvl7pPr marL="29718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+mn-lt"/>
                      <a:ea typeface="华文中宋" pitchFamily="2" charset="-122"/>
                    </a:defRPr>
                  </a:lvl7pPr>
                  <a:lvl8pPr marL="34290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+mn-lt"/>
                      <a:ea typeface="华文中宋" pitchFamily="2" charset="-122"/>
                    </a:defRPr>
                  </a:lvl8pPr>
                  <a:lvl9pPr marL="3886200" indent="-228600" algn="l" rtl="0" fontAlgn="base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200">
                      <a:solidFill>
                        <a:schemeClr val="tx1"/>
                      </a:solidFill>
                      <a:latin typeface="+mn-lt"/>
                      <a:ea typeface="华文中宋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 typeface="Wingdings" panose="05000000000000000000" pitchFamily="2" charset="2"/>
                    <a:buNone/>
                  </a:pPr>
                  <a:r>
                    <a:rPr lang="en-US" altLang="zh-CN" kern="0" dirty="0" smtClean="0"/>
                    <a:t>1</a:t>
                  </a:r>
                </a:p>
              </p:txBody>
            </p:sp>
            <p:sp>
              <p:nvSpPr>
                <p:cNvPr id="13" name="Oval 7"/>
                <p:cNvSpPr>
                  <a:spLocks noChangeArrowheads="1"/>
                </p:cNvSpPr>
                <p:nvPr/>
              </p:nvSpPr>
              <p:spPr bwMode="auto">
                <a:xfrm flipV="1">
                  <a:off x="7055296" y="5322888"/>
                  <a:ext cx="165100" cy="160337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7969" tIns="48984" rIns="97969" bIns="48984" anchor="ctr"/>
                <a:lstStyle>
                  <a:lvl1pPr defTabSz="979488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defTabSz="979488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defTabSz="979488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defTabSz="979488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defTabSz="979488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defTabSz="979488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defTabSz="979488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defTabSz="979488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defTabSz="979488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</a:pPr>
                  <a:endParaRPr lang="zh-CN" altLang="zh-CN" b="0"/>
                </a:p>
              </p:txBody>
            </p:sp>
            <p:sp>
              <p:nvSpPr>
                <p:cNvPr id="14" name="Oval 8"/>
                <p:cNvSpPr>
                  <a:spLocks noChangeArrowheads="1"/>
                </p:cNvSpPr>
                <p:nvPr/>
              </p:nvSpPr>
              <p:spPr bwMode="auto">
                <a:xfrm>
                  <a:off x="8293546" y="5322888"/>
                  <a:ext cx="165100" cy="160337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7969" tIns="48984" rIns="97969" bIns="48984" anchor="ctr"/>
                <a:lstStyle>
                  <a:lvl1pPr defTabSz="979488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defTabSz="979488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defTabSz="979488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defTabSz="979488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defTabSz="979488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defTabSz="979488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defTabSz="979488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defTabSz="979488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defTabSz="979488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</a:pPr>
                  <a:endParaRPr lang="zh-CN" altLang="zh-CN" b="0"/>
                </a:p>
              </p:txBody>
            </p:sp>
            <p:sp>
              <p:nvSpPr>
                <p:cNvPr id="15" name="Text Box 9"/>
                <p:cNvSpPr txBox="1">
                  <a:spLocks noChangeArrowheads="1"/>
                </p:cNvSpPr>
                <p:nvPr/>
              </p:nvSpPr>
              <p:spPr bwMode="auto">
                <a:xfrm rot="16200000">
                  <a:off x="6795287" y="5573188"/>
                  <a:ext cx="330200" cy="4826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7969" tIns="48984" rIns="97969" bIns="48984"/>
                <a:lstStyle>
                  <a:lvl1pPr marL="366713" indent="-366713" defTabSz="979488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defTabSz="979488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defTabSz="979488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defTabSz="979488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defTabSz="979488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defTabSz="979488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defTabSz="979488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defTabSz="979488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defTabSz="979488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dirty="0"/>
                    <a:t>2</a:t>
                  </a:r>
                </a:p>
              </p:txBody>
            </p:sp>
            <p:sp>
              <p:nvSpPr>
                <p:cNvPr id="17" name="Line 11"/>
                <p:cNvSpPr>
                  <a:spLocks noChangeShapeType="1"/>
                </p:cNvSpPr>
                <p:nvPr/>
              </p:nvSpPr>
              <p:spPr bwMode="auto">
                <a:xfrm flipH="1" flipV="1">
                  <a:off x="7137846" y="5483225"/>
                  <a:ext cx="577850" cy="40163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7880796" y="5483225"/>
                  <a:ext cx="495300" cy="40163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" name="Oval 13"/>
                <p:cNvSpPr>
                  <a:spLocks noChangeArrowheads="1"/>
                </p:cNvSpPr>
                <p:nvPr/>
              </p:nvSpPr>
              <p:spPr bwMode="auto">
                <a:xfrm>
                  <a:off x="7055296" y="4357688"/>
                  <a:ext cx="165100" cy="160337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7969" tIns="48984" rIns="97969" bIns="48984" anchor="ctr"/>
                <a:lstStyle>
                  <a:lvl1pPr defTabSz="979488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defTabSz="979488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defTabSz="979488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defTabSz="979488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defTabSz="979488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defTabSz="979488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defTabSz="979488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defTabSz="979488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defTabSz="979488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</a:pPr>
                  <a:endParaRPr lang="zh-CN" altLang="zh-CN" b="0"/>
                </a:p>
              </p:txBody>
            </p:sp>
            <p:sp>
              <p:nvSpPr>
                <p:cNvPr id="20" name="Oval 14"/>
                <p:cNvSpPr>
                  <a:spLocks noChangeArrowheads="1"/>
                </p:cNvSpPr>
                <p:nvPr/>
              </p:nvSpPr>
              <p:spPr bwMode="auto">
                <a:xfrm>
                  <a:off x="8293546" y="4357688"/>
                  <a:ext cx="165100" cy="160337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7969" tIns="48984" rIns="97969" bIns="48984" anchor="ctr"/>
                <a:lstStyle>
                  <a:lvl1pPr defTabSz="979488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defTabSz="979488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defTabSz="979488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defTabSz="979488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defTabSz="979488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defTabSz="979488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defTabSz="979488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defTabSz="979488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defTabSz="979488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</a:pPr>
                  <a:endParaRPr lang="zh-CN" altLang="zh-CN" b="0"/>
                </a:p>
              </p:txBody>
            </p:sp>
            <p:sp>
              <p:nvSpPr>
                <p:cNvPr id="21" name="Oval 15"/>
                <p:cNvSpPr>
                  <a:spLocks noChangeArrowheads="1"/>
                </p:cNvSpPr>
                <p:nvPr/>
              </p:nvSpPr>
              <p:spPr bwMode="auto">
                <a:xfrm>
                  <a:off x="7715696" y="3633788"/>
                  <a:ext cx="165100" cy="160337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7969" tIns="48984" rIns="97969" bIns="48984" anchor="ctr"/>
                <a:lstStyle>
                  <a:lvl1pPr defTabSz="979488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defTabSz="979488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defTabSz="979488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defTabSz="979488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defTabSz="979488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defTabSz="979488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defTabSz="979488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defTabSz="979488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defTabSz="979488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</a:pPr>
                  <a:endParaRPr lang="zh-CN" altLang="zh-CN" b="0"/>
                </a:p>
              </p:txBody>
            </p:sp>
            <p:sp>
              <p:nvSpPr>
                <p:cNvPr id="22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7137846" y="4518025"/>
                  <a:ext cx="0" cy="80486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8376096" y="4518025"/>
                  <a:ext cx="0" cy="80486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7220396" y="3794125"/>
                  <a:ext cx="495300" cy="563563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" name="Line 19"/>
                <p:cNvSpPr>
                  <a:spLocks noChangeShapeType="1"/>
                </p:cNvSpPr>
                <p:nvPr/>
              </p:nvSpPr>
              <p:spPr bwMode="auto">
                <a:xfrm>
                  <a:off x="7863209" y="3754438"/>
                  <a:ext cx="495300" cy="64293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7220396" y="4518025"/>
                  <a:ext cx="1073150" cy="88423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" name="Text Box 21"/>
                <p:cNvSpPr txBox="1">
                  <a:spLocks noChangeArrowheads="1"/>
                </p:cNvSpPr>
                <p:nvPr/>
              </p:nvSpPr>
              <p:spPr bwMode="auto">
                <a:xfrm rot="16200000">
                  <a:off x="8663269" y="3751890"/>
                  <a:ext cx="330200" cy="4826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7969" tIns="48984" rIns="97969" bIns="48984"/>
                <a:lstStyle>
                  <a:lvl1pPr marL="366713" indent="-366713" defTabSz="979488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defTabSz="979488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defTabSz="979488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defTabSz="979488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defTabSz="979488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defTabSz="979488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defTabSz="979488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defTabSz="979488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defTabSz="979488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dirty="0"/>
                    <a:t>6</a:t>
                  </a:r>
                </a:p>
              </p:txBody>
            </p:sp>
            <p:sp>
              <p:nvSpPr>
                <p:cNvPr id="28" name="Text Box 22"/>
                <p:cNvSpPr txBox="1">
                  <a:spLocks noChangeArrowheads="1"/>
                </p:cNvSpPr>
                <p:nvPr/>
              </p:nvSpPr>
              <p:spPr bwMode="auto">
                <a:xfrm rot="16200000">
                  <a:off x="8028334" y="3392487"/>
                  <a:ext cx="577850" cy="5619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7969" tIns="48984" rIns="97969" bIns="48984"/>
                <a:lstStyle>
                  <a:lvl1pPr marL="366713" indent="-366713" defTabSz="979488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defTabSz="979488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defTabSz="979488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defTabSz="979488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defTabSz="979488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defTabSz="979488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defTabSz="979488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defTabSz="979488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defTabSz="979488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dirty="0"/>
                    <a:t>12</a:t>
                  </a:r>
                </a:p>
              </p:txBody>
            </p:sp>
            <p:sp>
              <p:nvSpPr>
                <p:cNvPr id="29" name="Text Box 23"/>
                <p:cNvSpPr txBox="1">
                  <a:spLocks noChangeArrowheads="1"/>
                </p:cNvSpPr>
                <p:nvPr/>
              </p:nvSpPr>
              <p:spPr bwMode="auto">
                <a:xfrm rot="16200000">
                  <a:off x="6804939" y="3776024"/>
                  <a:ext cx="390525" cy="4826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7969" tIns="48984" rIns="97969" bIns="48984"/>
                <a:lstStyle>
                  <a:lvl1pPr marL="366713" indent="-366713" defTabSz="979488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defTabSz="979488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defTabSz="979488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defTabSz="979488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defTabSz="979488" eaLnBrk="0" hangingPunct="0"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defTabSz="979488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defTabSz="979488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defTabSz="979488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defTabSz="979488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6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dirty="0"/>
                    <a:t>4</a:t>
                  </a:r>
                </a:p>
              </p:txBody>
            </p:sp>
          </p:grpSp>
        </p:grpSp>
        <p:sp>
          <p:nvSpPr>
            <p:cNvPr id="30" name="Line 11"/>
            <p:cNvSpPr>
              <a:spLocks noChangeShapeType="1"/>
            </p:cNvSpPr>
            <p:nvPr/>
          </p:nvSpPr>
          <p:spPr bwMode="auto">
            <a:xfrm rot="5400000" flipH="1" flipV="1">
              <a:off x="6132985" y="4243450"/>
              <a:ext cx="577850" cy="40163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/>
              <a:tail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16"/>
            <p:cNvSpPr>
              <a:spLocks noChangeShapeType="1"/>
            </p:cNvSpPr>
            <p:nvPr/>
          </p:nvSpPr>
          <p:spPr bwMode="auto">
            <a:xfrm rot="5400000" flipV="1">
              <a:off x="7174085" y="3802772"/>
              <a:ext cx="0" cy="80486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12"/>
            <p:cNvSpPr>
              <a:spLocks noChangeShapeType="1"/>
            </p:cNvSpPr>
            <p:nvPr/>
          </p:nvSpPr>
          <p:spPr bwMode="auto">
            <a:xfrm rot="5400000" flipV="1">
              <a:off x="6149931" y="5003105"/>
              <a:ext cx="495300" cy="40163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17"/>
            <p:cNvSpPr>
              <a:spLocks noChangeShapeType="1"/>
            </p:cNvSpPr>
            <p:nvPr/>
          </p:nvSpPr>
          <p:spPr bwMode="auto">
            <a:xfrm rot="5400000" flipV="1">
              <a:off x="7174084" y="5039529"/>
              <a:ext cx="0" cy="80486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20"/>
            <p:cNvSpPr>
              <a:spLocks noChangeShapeType="1"/>
            </p:cNvSpPr>
            <p:nvPr/>
          </p:nvSpPr>
          <p:spPr bwMode="auto">
            <a:xfrm rot="5400000" flipV="1">
              <a:off x="6594798" y="4382001"/>
              <a:ext cx="1073150" cy="88423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19"/>
            <p:cNvSpPr>
              <a:spLocks noChangeShapeType="1"/>
            </p:cNvSpPr>
            <p:nvPr/>
          </p:nvSpPr>
          <p:spPr bwMode="auto">
            <a:xfrm rot="5400000">
              <a:off x="7797008" y="4825257"/>
              <a:ext cx="495300" cy="64293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arrow"/>
              <a:tailEnd type="non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18"/>
            <p:cNvSpPr>
              <a:spLocks noChangeShapeType="1"/>
            </p:cNvSpPr>
            <p:nvPr/>
          </p:nvSpPr>
          <p:spPr bwMode="auto">
            <a:xfrm rot="5400000" flipV="1">
              <a:off x="7752726" y="4262113"/>
              <a:ext cx="495300" cy="56356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5" name="Line 20"/>
          <p:cNvSpPr>
            <a:spLocks noChangeShapeType="1"/>
          </p:cNvSpPr>
          <p:nvPr/>
        </p:nvSpPr>
        <p:spPr bwMode="auto">
          <a:xfrm rot="5400000" flipV="1">
            <a:off x="6670912" y="4458114"/>
            <a:ext cx="505477" cy="1299690"/>
          </a:xfrm>
          <a:prstGeom prst="line">
            <a:avLst/>
          </a:prstGeom>
          <a:noFill/>
          <a:ln w="31750">
            <a:solidFill>
              <a:schemeClr val="tx1">
                <a:lumMod val="60000"/>
                <a:lumOff val="40000"/>
              </a:schemeClr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" name="Line 18"/>
          <p:cNvSpPr>
            <a:spLocks noChangeShapeType="1"/>
          </p:cNvSpPr>
          <p:nvPr/>
        </p:nvSpPr>
        <p:spPr bwMode="auto">
          <a:xfrm rot="5400000" flipH="1" flipV="1">
            <a:off x="7309801" y="3840049"/>
            <a:ext cx="12460" cy="2032539"/>
          </a:xfrm>
          <a:prstGeom prst="line">
            <a:avLst/>
          </a:prstGeom>
          <a:noFill/>
          <a:ln w="31750">
            <a:solidFill>
              <a:schemeClr val="tx1">
                <a:lumMod val="60000"/>
                <a:lumOff val="40000"/>
              </a:schemeClr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" name="Line 16"/>
          <p:cNvSpPr>
            <a:spLocks noChangeShapeType="1"/>
          </p:cNvSpPr>
          <p:nvPr/>
        </p:nvSpPr>
        <p:spPr bwMode="auto">
          <a:xfrm rot="5400000" flipH="1" flipV="1">
            <a:off x="6639536" y="3874053"/>
            <a:ext cx="597043" cy="1355019"/>
          </a:xfrm>
          <a:prstGeom prst="line">
            <a:avLst/>
          </a:prstGeom>
          <a:noFill/>
          <a:ln w="31750">
            <a:solidFill>
              <a:schemeClr val="tx1">
                <a:lumMod val="60000"/>
                <a:lumOff val="40000"/>
              </a:schemeClr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" name="Line 18"/>
          <p:cNvSpPr>
            <a:spLocks noChangeShapeType="1"/>
          </p:cNvSpPr>
          <p:nvPr/>
        </p:nvSpPr>
        <p:spPr bwMode="auto">
          <a:xfrm rot="5400000" flipV="1">
            <a:off x="7252310" y="3746124"/>
            <a:ext cx="594725" cy="1591646"/>
          </a:xfrm>
          <a:prstGeom prst="line">
            <a:avLst/>
          </a:prstGeom>
          <a:noFill/>
          <a:ln w="31750">
            <a:solidFill>
              <a:schemeClr val="tx1">
                <a:lumMod val="60000"/>
                <a:lumOff val="40000"/>
              </a:schemeClr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" name="Line 18"/>
          <p:cNvSpPr>
            <a:spLocks noChangeShapeType="1"/>
          </p:cNvSpPr>
          <p:nvPr/>
        </p:nvSpPr>
        <p:spPr bwMode="auto">
          <a:xfrm rot="5400000" flipH="1" flipV="1">
            <a:off x="7246246" y="4348034"/>
            <a:ext cx="517636" cy="1576698"/>
          </a:xfrm>
          <a:prstGeom prst="line">
            <a:avLst/>
          </a:prstGeom>
          <a:noFill/>
          <a:ln w="31750">
            <a:solidFill>
              <a:schemeClr val="tx1">
                <a:lumMod val="60000"/>
                <a:lumOff val="40000"/>
              </a:schemeClr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26683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496944" cy="4525963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sz="2800" dirty="0" smtClean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偏序关系的关系图有何特点：</a:t>
            </a:r>
            <a:endParaRPr lang="en-US" altLang="zh-CN" sz="2800" dirty="0" smtClean="0">
              <a:solidFill>
                <a:schemeClr val="accent5">
                  <a:lumMod val="50000"/>
                </a:schemeClr>
              </a:solidFill>
              <a:sym typeface="Symbol" panose="05050102010706020507" pitchFamily="18" charset="2"/>
            </a:endParaRPr>
          </a:p>
          <a:p>
            <a:pPr marL="0" indent="576263" algn="just" eaLnBrk="1" hangingPunct="1">
              <a:lnSpc>
                <a:spcPct val="120000"/>
              </a:lnSpc>
              <a:buFontTx/>
              <a:buAutoNum type="arabicPeriod"/>
            </a:pPr>
            <a:r>
              <a:rPr lang="zh-CN" altLang="en-US" dirty="0" smtClean="0">
                <a:sym typeface="Symbol" panose="05050102010706020507" pitchFamily="18" charset="2"/>
              </a:rPr>
              <a:t>自反性：各顶点</a:t>
            </a:r>
            <a:r>
              <a:rPr lang="zh-CN" altLang="en-US" dirty="0">
                <a:sym typeface="Symbol" panose="05050102010706020507" pitchFamily="18" charset="2"/>
              </a:rPr>
              <a:t>均</a:t>
            </a:r>
            <a:r>
              <a:rPr lang="zh-CN" altLang="en-US" dirty="0" smtClean="0">
                <a:sym typeface="Symbol" panose="05050102010706020507" pitchFamily="18" charset="2"/>
              </a:rPr>
              <a:t>有自环；</a:t>
            </a:r>
            <a:endParaRPr lang="zh-CN" altLang="en-US" dirty="0">
              <a:sym typeface="Symbol" panose="05050102010706020507" pitchFamily="18" charset="2"/>
            </a:endParaRPr>
          </a:p>
          <a:p>
            <a:pPr marL="0" indent="576263" algn="just" eaLnBrk="1" hangingPunct="1">
              <a:lnSpc>
                <a:spcPct val="120000"/>
              </a:lnSpc>
              <a:buFontTx/>
              <a:buAutoNum type="arabicPeriod"/>
            </a:pPr>
            <a:r>
              <a:rPr lang="zh-CN" altLang="en-US" dirty="0" smtClean="0">
                <a:sym typeface="Symbol" panose="05050102010706020507" pitchFamily="18" charset="2"/>
              </a:rPr>
              <a:t>反对称性：不同顶点间只有单向边相连</a:t>
            </a:r>
            <a:endParaRPr lang="zh-CN" altLang="en-US" dirty="0">
              <a:sym typeface="Symbol" panose="05050102010706020507" pitchFamily="18" charset="2"/>
            </a:endParaRPr>
          </a:p>
          <a:p>
            <a:pPr marL="0" indent="576263" algn="just" eaLnBrk="1" hangingPunct="1">
              <a:lnSpc>
                <a:spcPct val="120000"/>
              </a:lnSpc>
              <a:buFontTx/>
              <a:buAutoNum type="arabicPeriod"/>
            </a:pPr>
            <a:r>
              <a:rPr lang="zh-CN" altLang="en-US" dirty="0" smtClean="0">
                <a:sym typeface="Symbol" panose="05050102010706020507" pitchFamily="18" charset="2"/>
              </a:rPr>
              <a:t>传递性：顶点分层次，层侧之间有单向性。</a:t>
            </a:r>
            <a:endParaRPr lang="zh-CN" altLang="en-US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若果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已知一关系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是偏序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关系，关系图是否可以简化？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例如：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={1,2,3,4,6,12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}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上的</a:t>
            </a:r>
            <a:endParaRPr lang="en-US" altLang="zh-CN" dirty="0" smtClean="0">
              <a:solidFill>
                <a:schemeClr val="accent5">
                  <a:lumMod val="50000"/>
                </a:schemeClr>
              </a:solidFill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整除关系</a:t>
            </a:r>
            <a:r>
              <a:rPr lang="en-US" altLang="zh-CN" dirty="0" smtClean="0">
                <a:sym typeface="Symbol" panose="05050102010706020507" pitchFamily="18" charset="2"/>
              </a:rPr>
              <a:t>{&lt;</a:t>
            </a:r>
            <a:r>
              <a:rPr lang="en-US" altLang="zh-CN" dirty="0" err="1" smtClean="0">
                <a:sym typeface="Symbol" panose="05050102010706020507" pitchFamily="18" charset="2"/>
              </a:rPr>
              <a:t>x,y</a:t>
            </a:r>
            <a:r>
              <a:rPr lang="en-US" altLang="zh-CN" dirty="0" smtClean="0">
                <a:sym typeface="Symbol" panose="05050102010706020507" pitchFamily="18" charset="2"/>
              </a:rPr>
              <a:t>&gt; | </a:t>
            </a:r>
            <a:r>
              <a:rPr lang="en-US" altLang="zh-CN" dirty="0" err="1" smtClean="0">
                <a:sym typeface="Symbol" panose="05050102010706020507" pitchFamily="18" charset="2"/>
              </a:rPr>
              <a:t>x|y</a:t>
            </a:r>
            <a:r>
              <a:rPr lang="en-US" altLang="zh-CN" dirty="0" smtClean="0">
                <a:sym typeface="Symbol" panose="05050102010706020507" pitchFamily="18" charset="2"/>
              </a:rPr>
              <a:t>}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的关系图</a:t>
            </a:r>
            <a:endParaRPr lang="en-US" altLang="zh-CN" dirty="0" smtClean="0">
              <a:solidFill>
                <a:schemeClr val="accent5">
                  <a:lumMod val="50000"/>
                </a:schemeClr>
              </a:solidFill>
              <a:sym typeface="Symbol" panose="05050102010706020507" pitchFamily="18" charset="2"/>
            </a:endParaRPr>
          </a:p>
          <a:p>
            <a:pPr marL="457200" indent="-457200" eaLnBrk="1" hangingPunct="1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自环可以省去</a:t>
            </a:r>
            <a:endParaRPr lang="en-US" altLang="zh-CN" dirty="0" smtClean="0">
              <a:solidFill>
                <a:schemeClr val="accent5">
                  <a:lumMod val="50000"/>
                </a:schemeClr>
              </a:solidFill>
              <a:sym typeface="Symbol" panose="05050102010706020507" pitchFamily="18" charset="2"/>
            </a:endParaRPr>
          </a:p>
          <a:p>
            <a:pPr marL="457200" indent="-457200" eaLnBrk="1" hangingPunct="1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传递性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：去掉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可以由传递性得到的边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sym typeface="Symbol" panose="05050102010706020507" pitchFamily="18" charset="2"/>
            </a:endParaRPr>
          </a:p>
          <a:p>
            <a:pPr marL="457200" indent="-457200" eaLnBrk="1" hangingPunct="1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箭头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sym typeface="Symbol" panose="05050102010706020507" pitchFamily="18" charset="2"/>
              </a:rPr>
              <a:t>都是一个方向，用位置代替</a:t>
            </a:r>
          </a:p>
          <a:p>
            <a:pPr marL="457200" indent="-457200" eaLnBrk="1" hangingPunct="1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+mj-lt"/>
              <a:buAutoNum type="arabicPeriod"/>
            </a:pPr>
            <a:endParaRPr lang="en-US" altLang="zh-CN" dirty="0" smtClean="0">
              <a:solidFill>
                <a:schemeClr val="accent5">
                  <a:lumMod val="50000"/>
                </a:schemeClr>
              </a:solidFill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None/>
            </a:pPr>
            <a:endParaRPr lang="zh-CN" altLang="en-US" dirty="0">
              <a:solidFill>
                <a:schemeClr val="accent5">
                  <a:lumMod val="50000"/>
                </a:schemeClr>
              </a:solidFill>
              <a:sym typeface="Symbol" panose="05050102010706020507" pitchFamily="18" charset="2"/>
            </a:endParaRPr>
          </a:p>
          <a:p>
            <a:pPr marL="400050" lvl="1" indent="0" eaLnBrk="1" hangingPunct="1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None/>
            </a:pPr>
            <a:endParaRPr lang="en-US" altLang="zh-CN" sz="2400" dirty="0" smtClean="0">
              <a:solidFill>
                <a:schemeClr val="accent5">
                  <a:lumMod val="50000"/>
                </a:schemeClr>
              </a:solidFill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endParaRPr lang="zh-CN" altLang="en-US" dirty="0">
              <a:solidFill>
                <a:schemeClr val="accent5">
                  <a:lumMod val="50000"/>
                </a:schemeClr>
              </a:solidFill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endParaRPr lang="en-US" altLang="zh-CN" dirty="0">
              <a:solidFill>
                <a:schemeClr val="accent5">
                  <a:lumMod val="50000"/>
                </a:schemeClr>
              </a:solidFill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endParaRPr lang="en-US" altLang="zh-CN" sz="2800" dirty="0" smtClean="0">
              <a:solidFill>
                <a:schemeClr val="accent5">
                  <a:lumMod val="50000"/>
                </a:schemeClr>
              </a:solidFill>
              <a:sym typeface="Symbol" panose="05050102010706020507" pitchFamily="18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3C2870-8515-4E93-91E3-AADC8E0256ED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  <p:sp>
        <p:nvSpPr>
          <p:cNvPr id="5" name="圆角矩形 4"/>
          <p:cNvSpPr/>
          <p:nvPr/>
        </p:nvSpPr>
        <p:spPr bwMode="auto">
          <a:xfrm>
            <a:off x="128117" y="0"/>
            <a:ext cx="2281543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zh-CN" alt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偏序关系</a:t>
            </a:r>
            <a:endParaRPr lang="zh-CN" alt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2409660" y="0"/>
            <a:ext cx="2160240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zh-CN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哈斯图</a:t>
            </a:r>
            <a:endParaRPr lang="zh-CN" altLang="en-US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4691203" y="0"/>
            <a:ext cx="2160240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zh-CN" alt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全序关系</a:t>
            </a:r>
            <a:endParaRPr lang="zh-CN" alt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6972747" y="0"/>
            <a:ext cx="2160240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zh-CN" alt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良序关系</a:t>
            </a:r>
            <a:endParaRPr lang="zh-CN" alt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297663" y="3321939"/>
            <a:ext cx="2465604" cy="3199958"/>
            <a:chOff x="6620965" y="3243801"/>
            <a:chExt cx="2465604" cy="3199958"/>
          </a:xfrm>
        </p:grpSpPr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8591269" y="5307639"/>
              <a:ext cx="495300" cy="54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969" tIns="48984" rIns="97969" bIns="48984"/>
            <a:lstStyle>
              <a:lvl1pPr marL="366713" indent="-366713" defTabSz="979488"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979488"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979488"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979488"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979488" eaLnBrk="0" hangingPunct="0"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979488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979488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979488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979488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latin typeface="Arial" panose="020B0604020202020204" pitchFamily="34" charset="0"/>
                </a:rPr>
                <a:t>3</a:t>
              </a: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6620965" y="3243801"/>
              <a:ext cx="2301278" cy="3199958"/>
              <a:chOff x="6620965" y="3243801"/>
              <a:chExt cx="2301278" cy="3199958"/>
            </a:xfrm>
          </p:grpSpPr>
          <p:sp>
            <p:nvSpPr>
              <p:cNvPr id="11" name="Oval 4"/>
              <p:cNvSpPr>
                <a:spLocks noChangeArrowheads="1"/>
              </p:cNvSpPr>
              <p:nvPr/>
            </p:nvSpPr>
            <p:spPr bwMode="auto">
              <a:xfrm>
                <a:off x="7715696" y="5805488"/>
                <a:ext cx="165100" cy="160337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7969" tIns="48984" rIns="97969" bIns="48984" anchor="ctr"/>
              <a:lstStyle>
                <a:lvl1pPr defTabSz="979488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defTabSz="979488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defTabSz="979488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defTabSz="979488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defTabSz="979488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defTabSz="979488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defTabSz="979488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defTabSz="979488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defTabSz="979488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zh-CN" altLang="zh-CN" b="0"/>
              </a:p>
            </p:txBody>
          </p:sp>
          <p:sp>
            <p:nvSpPr>
              <p:cNvPr id="12" name="Text Box 6"/>
              <p:cNvSpPr txBox="1">
                <a:spLocks noChangeArrowheads="1"/>
              </p:cNvSpPr>
              <p:nvPr/>
            </p:nvSpPr>
            <p:spPr bwMode="auto">
              <a:xfrm>
                <a:off x="7590495" y="5961159"/>
                <a:ext cx="330200" cy="482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7969" tIns="48984" rIns="97969" bIns="48984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Font typeface="Wingdings" panose="05000000000000000000" pitchFamily="2" charset="2"/>
                  <a:buChar char="•"/>
                  <a:defRPr sz="24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华文中宋" pitchFamily="2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+mn-lt"/>
                    <a:ea typeface="华文中宋" pitchFamily="2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200">
                    <a:solidFill>
                      <a:schemeClr val="tx1"/>
                    </a:solidFill>
                    <a:latin typeface="+mn-lt"/>
                    <a:ea typeface="华文中宋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华文中宋" pitchFamily="2" charset="-122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华文中宋" pitchFamily="2" charset="-122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华文中宋" pitchFamily="2" charset="-122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华文中宋" pitchFamily="2" charset="-122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+mn-lt"/>
                    <a:ea typeface="华文中宋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en-US" altLang="zh-CN" kern="0" dirty="0" smtClean="0"/>
                  <a:t>1</a:t>
                </a:r>
              </a:p>
            </p:txBody>
          </p:sp>
          <p:sp>
            <p:nvSpPr>
              <p:cNvPr id="13" name="Oval 7"/>
              <p:cNvSpPr>
                <a:spLocks noChangeArrowheads="1"/>
              </p:cNvSpPr>
              <p:nvPr/>
            </p:nvSpPr>
            <p:spPr bwMode="auto">
              <a:xfrm flipV="1">
                <a:off x="7055296" y="5322888"/>
                <a:ext cx="165100" cy="160337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7969" tIns="48984" rIns="97969" bIns="48984" anchor="ctr"/>
              <a:lstStyle>
                <a:lvl1pPr defTabSz="979488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defTabSz="979488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defTabSz="979488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defTabSz="979488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defTabSz="979488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defTabSz="979488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defTabSz="979488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defTabSz="979488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defTabSz="979488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zh-CN" altLang="zh-CN" b="0"/>
              </a:p>
            </p:txBody>
          </p:sp>
          <p:sp>
            <p:nvSpPr>
              <p:cNvPr id="14" name="Oval 8"/>
              <p:cNvSpPr>
                <a:spLocks noChangeArrowheads="1"/>
              </p:cNvSpPr>
              <p:nvPr/>
            </p:nvSpPr>
            <p:spPr bwMode="auto">
              <a:xfrm>
                <a:off x="8293546" y="5322888"/>
                <a:ext cx="165100" cy="160337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7969" tIns="48984" rIns="97969" bIns="48984" anchor="ctr"/>
              <a:lstStyle>
                <a:lvl1pPr defTabSz="979488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defTabSz="979488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defTabSz="979488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defTabSz="979488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defTabSz="979488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defTabSz="979488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defTabSz="979488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defTabSz="979488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defTabSz="979488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zh-CN" altLang="zh-CN" b="0"/>
              </a:p>
            </p:txBody>
          </p:sp>
          <p:sp>
            <p:nvSpPr>
              <p:cNvPr id="15" name="Text Box 9"/>
              <p:cNvSpPr txBox="1">
                <a:spLocks noChangeArrowheads="1"/>
              </p:cNvSpPr>
              <p:nvPr/>
            </p:nvSpPr>
            <p:spPr bwMode="auto">
              <a:xfrm>
                <a:off x="6641343" y="5274927"/>
                <a:ext cx="330200" cy="482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7969" tIns="48984" rIns="97969" bIns="48984"/>
              <a:lstStyle>
                <a:lvl1pPr marL="366713" indent="-366713" defTabSz="979488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defTabSz="979488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defTabSz="979488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defTabSz="979488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defTabSz="979488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defTabSz="979488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defTabSz="979488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defTabSz="979488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defTabSz="979488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dirty="0"/>
                  <a:t>2</a:t>
                </a:r>
              </a:p>
            </p:txBody>
          </p:sp>
          <p:sp>
            <p:nvSpPr>
              <p:cNvPr id="17" name="Line 11"/>
              <p:cNvSpPr>
                <a:spLocks noChangeShapeType="1"/>
              </p:cNvSpPr>
              <p:nvPr/>
            </p:nvSpPr>
            <p:spPr bwMode="auto">
              <a:xfrm flipH="1" flipV="1">
                <a:off x="7137846" y="5483225"/>
                <a:ext cx="577850" cy="40163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Line 12"/>
              <p:cNvSpPr>
                <a:spLocks noChangeShapeType="1"/>
              </p:cNvSpPr>
              <p:nvPr/>
            </p:nvSpPr>
            <p:spPr bwMode="auto">
              <a:xfrm flipV="1">
                <a:off x="7880796" y="5483225"/>
                <a:ext cx="495300" cy="40163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Oval 13"/>
              <p:cNvSpPr>
                <a:spLocks noChangeArrowheads="1"/>
              </p:cNvSpPr>
              <p:nvPr/>
            </p:nvSpPr>
            <p:spPr bwMode="auto">
              <a:xfrm>
                <a:off x="7055296" y="4357688"/>
                <a:ext cx="165100" cy="160337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7969" tIns="48984" rIns="97969" bIns="48984" anchor="ctr"/>
              <a:lstStyle>
                <a:lvl1pPr defTabSz="979488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defTabSz="979488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defTabSz="979488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defTabSz="979488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defTabSz="979488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defTabSz="979488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defTabSz="979488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defTabSz="979488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defTabSz="979488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zh-CN" altLang="zh-CN" b="0"/>
              </a:p>
            </p:txBody>
          </p:sp>
          <p:sp>
            <p:nvSpPr>
              <p:cNvPr id="20" name="Oval 14"/>
              <p:cNvSpPr>
                <a:spLocks noChangeArrowheads="1"/>
              </p:cNvSpPr>
              <p:nvPr/>
            </p:nvSpPr>
            <p:spPr bwMode="auto">
              <a:xfrm>
                <a:off x="8293546" y="4357688"/>
                <a:ext cx="165100" cy="160337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7969" tIns="48984" rIns="97969" bIns="48984" anchor="ctr"/>
              <a:lstStyle>
                <a:lvl1pPr defTabSz="979488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defTabSz="979488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defTabSz="979488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defTabSz="979488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defTabSz="979488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defTabSz="979488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defTabSz="979488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defTabSz="979488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defTabSz="979488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zh-CN" altLang="zh-CN" b="0"/>
              </a:p>
            </p:txBody>
          </p:sp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7715696" y="3633788"/>
                <a:ext cx="165100" cy="160337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7969" tIns="48984" rIns="97969" bIns="48984" anchor="ctr"/>
              <a:lstStyle>
                <a:lvl1pPr defTabSz="979488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defTabSz="979488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defTabSz="979488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defTabSz="979488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defTabSz="979488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defTabSz="979488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defTabSz="979488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defTabSz="979488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defTabSz="979488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endParaRPr lang="zh-CN" altLang="zh-CN" b="0"/>
              </a:p>
            </p:txBody>
          </p:sp>
          <p:sp>
            <p:nvSpPr>
              <p:cNvPr id="22" name="Line 16"/>
              <p:cNvSpPr>
                <a:spLocks noChangeShapeType="1"/>
              </p:cNvSpPr>
              <p:nvPr/>
            </p:nvSpPr>
            <p:spPr bwMode="auto">
              <a:xfrm flipV="1">
                <a:off x="7137846" y="4518025"/>
                <a:ext cx="0" cy="80486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17"/>
              <p:cNvSpPr>
                <a:spLocks noChangeShapeType="1"/>
              </p:cNvSpPr>
              <p:nvPr/>
            </p:nvSpPr>
            <p:spPr bwMode="auto">
              <a:xfrm flipV="1">
                <a:off x="8376096" y="4518025"/>
                <a:ext cx="0" cy="80486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18"/>
              <p:cNvSpPr>
                <a:spLocks noChangeShapeType="1"/>
              </p:cNvSpPr>
              <p:nvPr/>
            </p:nvSpPr>
            <p:spPr bwMode="auto">
              <a:xfrm flipV="1">
                <a:off x="7220396" y="3794125"/>
                <a:ext cx="495300" cy="56356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19"/>
              <p:cNvSpPr>
                <a:spLocks noChangeShapeType="1"/>
              </p:cNvSpPr>
              <p:nvPr/>
            </p:nvSpPr>
            <p:spPr bwMode="auto">
              <a:xfrm>
                <a:off x="7863209" y="3754438"/>
                <a:ext cx="495300" cy="64293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20"/>
              <p:cNvSpPr>
                <a:spLocks noChangeShapeType="1"/>
              </p:cNvSpPr>
              <p:nvPr/>
            </p:nvSpPr>
            <p:spPr bwMode="auto">
              <a:xfrm flipV="1">
                <a:off x="7220396" y="4518025"/>
                <a:ext cx="1073150" cy="884238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Text Box 21"/>
              <p:cNvSpPr txBox="1">
                <a:spLocks noChangeArrowheads="1"/>
              </p:cNvSpPr>
              <p:nvPr/>
            </p:nvSpPr>
            <p:spPr bwMode="auto">
              <a:xfrm>
                <a:off x="8592043" y="4114802"/>
                <a:ext cx="330200" cy="482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7969" tIns="48984" rIns="97969" bIns="48984"/>
              <a:lstStyle>
                <a:lvl1pPr marL="366713" indent="-366713" defTabSz="979488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defTabSz="979488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defTabSz="979488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defTabSz="979488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defTabSz="979488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defTabSz="979488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defTabSz="979488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defTabSz="979488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defTabSz="979488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dirty="0"/>
                  <a:t>6</a:t>
                </a:r>
              </a:p>
            </p:txBody>
          </p:sp>
          <p:sp>
            <p:nvSpPr>
              <p:cNvPr id="28" name="Text Box 22"/>
              <p:cNvSpPr txBox="1">
                <a:spLocks noChangeArrowheads="1"/>
              </p:cNvSpPr>
              <p:nvPr/>
            </p:nvSpPr>
            <p:spPr bwMode="auto">
              <a:xfrm>
                <a:off x="7185222" y="3243801"/>
                <a:ext cx="577850" cy="561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7969" tIns="48984" rIns="97969" bIns="48984"/>
              <a:lstStyle>
                <a:lvl1pPr marL="366713" indent="-366713" defTabSz="979488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defTabSz="979488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defTabSz="979488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defTabSz="979488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defTabSz="979488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defTabSz="979488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defTabSz="979488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defTabSz="979488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defTabSz="979488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dirty="0"/>
                  <a:t>12</a:t>
                </a:r>
              </a:p>
            </p:txBody>
          </p:sp>
          <p:sp>
            <p:nvSpPr>
              <p:cNvPr id="29" name="Text Box 23"/>
              <p:cNvSpPr txBox="1">
                <a:spLocks noChangeArrowheads="1"/>
              </p:cNvSpPr>
              <p:nvPr/>
            </p:nvSpPr>
            <p:spPr bwMode="auto">
              <a:xfrm>
                <a:off x="6620965" y="4085086"/>
                <a:ext cx="390525" cy="482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7969" tIns="48984" rIns="97969" bIns="48984"/>
              <a:lstStyle>
                <a:lvl1pPr marL="366713" indent="-366713" defTabSz="979488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defTabSz="979488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defTabSz="979488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defTabSz="979488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defTabSz="979488" eaLnBrk="0" hangingPunct="0"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defTabSz="979488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defTabSz="979488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defTabSz="979488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defTabSz="979488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dirty="0"/>
                  <a:t>4</a:t>
                </a: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6764471" y="3791304"/>
            <a:ext cx="1296230" cy="2169365"/>
            <a:chOff x="6764471" y="3791304"/>
            <a:chExt cx="1296230" cy="2169365"/>
          </a:xfrm>
        </p:grpSpPr>
        <p:sp>
          <p:nvSpPr>
            <p:cNvPr id="30" name="Line 11"/>
            <p:cNvSpPr>
              <a:spLocks noChangeShapeType="1"/>
            </p:cNvSpPr>
            <p:nvPr/>
          </p:nvSpPr>
          <p:spPr bwMode="auto">
            <a:xfrm flipH="1" flipV="1">
              <a:off x="6764471" y="5534702"/>
              <a:ext cx="577850" cy="40163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none"/>
              <a:tail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16"/>
            <p:cNvSpPr>
              <a:spLocks noChangeShapeType="1"/>
            </p:cNvSpPr>
            <p:nvPr/>
          </p:nvSpPr>
          <p:spPr bwMode="auto">
            <a:xfrm flipV="1">
              <a:off x="6814331" y="4580914"/>
              <a:ext cx="0" cy="80486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12"/>
            <p:cNvSpPr>
              <a:spLocks noChangeShapeType="1"/>
            </p:cNvSpPr>
            <p:nvPr/>
          </p:nvSpPr>
          <p:spPr bwMode="auto">
            <a:xfrm flipV="1">
              <a:off x="7565401" y="5559031"/>
              <a:ext cx="495300" cy="40163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17"/>
            <p:cNvSpPr>
              <a:spLocks noChangeShapeType="1"/>
            </p:cNvSpPr>
            <p:nvPr/>
          </p:nvSpPr>
          <p:spPr bwMode="auto">
            <a:xfrm flipV="1">
              <a:off x="8051088" y="4580915"/>
              <a:ext cx="0" cy="80486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20"/>
            <p:cNvSpPr>
              <a:spLocks noChangeShapeType="1"/>
            </p:cNvSpPr>
            <p:nvPr/>
          </p:nvSpPr>
          <p:spPr bwMode="auto">
            <a:xfrm flipV="1">
              <a:off x="6896672" y="4583939"/>
              <a:ext cx="1073150" cy="88423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19"/>
            <p:cNvSpPr>
              <a:spLocks noChangeShapeType="1"/>
            </p:cNvSpPr>
            <p:nvPr/>
          </p:nvSpPr>
          <p:spPr bwMode="auto">
            <a:xfrm>
              <a:off x="7508203" y="3791304"/>
              <a:ext cx="495300" cy="64293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arrow"/>
              <a:tailEnd type="non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18"/>
            <p:cNvSpPr>
              <a:spLocks noChangeShapeType="1"/>
            </p:cNvSpPr>
            <p:nvPr/>
          </p:nvSpPr>
          <p:spPr bwMode="auto">
            <a:xfrm flipV="1">
              <a:off x="6905371" y="3875273"/>
              <a:ext cx="495300" cy="56356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0" name="矩形 39"/>
          <p:cNvSpPr/>
          <p:nvPr/>
        </p:nvSpPr>
        <p:spPr>
          <a:xfrm>
            <a:off x="443004" y="2439389"/>
            <a:ext cx="8333250" cy="494751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COV </a:t>
            </a:r>
            <a:r>
              <a:rPr lang="en-US" altLang="zh-CN" sz="2400" i="1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={&lt;1,2&gt;, &lt;1,3&gt; ,&lt;2,4&gt;, &lt;2,6&gt;, &lt;3,6&gt;,&lt;4,12&gt;,&lt;6,12&gt; }</a:t>
            </a:r>
            <a:endParaRPr lang="zh-CN" altLang="en-US" sz="2400" dirty="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1193348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1428" y="1183667"/>
            <a:ext cx="8496944" cy="4525963"/>
          </a:xfrm>
        </p:spPr>
        <p:txBody>
          <a:bodyPr/>
          <a:lstStyle/>
          <a:p>
            <a:pPr marL="0" indent="0" algn="just" eaLnBrk="1" hangingPunct="1">
              <a:lnSpc>
                <a:spcPct val="120000"/>
              </a:lnSpc>
              <a:buNone/>
            </a:pPr>
            <a:r>
              <a:rPr lang="zh-CN" altLang="en-US" sz="2800" dirty="0" smtClean="0">
                <a:solidFill>
                  <a:srgbClr val="C00000"/>
                </a:solidFill>
                <a:sym typeface="Symbol" panose="05050102010706020507" pitchFamily="18" charset="2"/>
              </a:rPr>
              <a:t>由</a:t>
            </a:r>
            <a:r>
              <a:rPr lang="zh-CN" altLang="en-US" sz="2800" dirty="0">
                <a:solidFill>
                  <a:srgbClr val="C00000"/>
                </a:solidFill>
                <a:sym typeface="Symbol" panose="05050102010706020507" pitchFamily="18" charset="2"/>
              </a:rPr>
              <a:t>关系图改画为哈斯图的</a:t>
            </a:r>
            <a:r>
              <a:rPr lang="zh-CN" altLang="en-US" sz="2800" dirty="0" smtClean="0">
                <a:solidFill>
                  <a:srgbClr val="C00000"/>
                </a:solidFill>
                <a:sym typeface="Symbol" panose="05050102010706020507" pitchFamily="18" charset="2"/>
              </a:rPr>
              <a:t>方法：</a:t>
            </a:r>
            <a:endParaRPr lang="en-US" altLang="zh-CN" sz="2800" dirty="0" smtClean="0">
              <a:solidFill>
                <a:srgbClr val="C00000"/>
              </a:solidFill>
              <a:sym typeface="Symbol" panose="05050102010706020507" pitchFamily="18" charset="2"/>
            </a:endParaRPr>
          </a:p>
          <a:p>
            <a:pPr marL="457200" indent="-457200" algn="just" eaLnBrk="1" hangingPunct="1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800" dirty="0">
                <a:sym typeface="Symbol" panose="05050102010706020507" pitchFamily="18" charset="2"/>
              </a:rPr>
              <a:t>首先去掉</a:t>
            </a:r>
            <a:r>
              <a:rPr lang="zh-CN" altLang="en-US" sz="2800" dirty="0" smtClean="0">
                <a:sym typeface="Symbol" panose="05050102010706020507" pitchFamily="18" charset="2"/>
              </a:rPr>
              <a:t>自环</a:t>
            </a:r>
            <a:endParaRPr lang="en-US" altLang="zh-CN" sz="2800" dirty="0" smtClean="0">
              <a:sym typeface="Symbol" panose="05050102010706020507" pitchFamily="18" charset="2"/>
            </a:endParaRPr>
          </a:p>
          <a:p>
            <a:pPr marL="457200" indent="-457200" algn="just" eaLnBrk="1" hangingPunct="1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800" smtClean="0">
                <a:sym typeface="Symbol" panose="05050102010706020507" pitchFamily="18" charset="2"/>
              </a:rPr>
              <a:t>然后去掉可</a:t>
            </a:r>
            <a:r>
              <a:rPr lang="zh-CN" altLang="en-US" sz="2800">
                <a:sym typeface="Symbol" panose="05050102010706020507" pitchFamily="18" charset="2"/>
              </a:rPr>
              <a:t>传递得到的</a:t>
            </a:r>
            <a:r>
              <a:rPr lang="zh-CN" altLang="en-US" sz="2800" smtClean="0">
                <a:sym typeface="Symbol" panose="05050102010706020507" pitchFamily="18" charset="2"/>
              </a:rPr>
              <a:t>边（</a:t>
            </a:r>
            <a:r>
              <a:rPr lang="zh-CN" altLang="en-US" sz="2800">
                <a:sym typeface="Symbol" panose="05050102010706020507" pitchFamily="18" charset="2"/>
              </a:rPr>
              <a:t>封闭</a:t>
            </a:r>
            <a:r>
              <a:rPr lang="zh-CN" altLang="en-US" sz="2800" smtClean="0">
                <a:sym typeface="Symbol" panose="05050102010706020507" pitchFamily="18" charset="2"/>
              </a:rPr>
              <a:t>边）</a:t>
            </a:r>
            <a:endParaRPr lang="en-US" altLang="zh-CN" sz="2800" smtClean="0">
              <a:sym typeface="Symbol" panose="05050102010706020507" pitchFamily="18" charset="2"/>
            </a:endParaRPr>
          </a:p>
          <a:p>
            <a:pPr marL="0" indent="0" algn="just" eaLnBrk="1" hangingPunct="1">
              <a:lnSpc>
                <a:spcPct val="120000"/>
              </a:lnSpc>
              <a:buNone/>
            </a:pPr>
            <a:r>
              <a:rPr lang="zh-CN" altLang="en-US" sz="2800" smtClean="0">
                <a:sym typeface="Symbol" panose="05050102010706020507" pitchFamily="18" charset="2"/>
              </a:rPr>
              <a:t>（</a:t>
            </a:r>
            <a:r>
              <a:rPr lang="en-US" altLang="zh-CN" sz="2800" dirty="0" smtClean="0">
                <a:solidFill>
                  <a:srgbClr val="D2A000"/>
                </a:solidFill>
                <a:sym typeface="Symbol" panose="05050102010706020507" pitchFamily="18" charset="2"/>
              </a:rPr>
              <a:t>1</a:t>
            </a:r>
            <a:r>
              <a:rPr lang="zh-CN" altLang="en-US" sz="2800" dirty="0" smtClean="0">
                <a:sym typeface="Symbol" panose="05050102010706020507" pitchFamily="18" charset="2"/>
              </a:rPr>
              <a:t>、</a:t>
            </a:r>
            <a:r>
              <a:rPr lang="en-US" altLang="zh-CN" sz="2800" dirty="0" smtClean="0">
                <a:solidFill>
                  <a:srgbClr val="D2A000"/>
                </a:solidFill>
                <a:sym typeface="Symbol" panose="05050102010706020507" pitchFamily="18" charset="2"/>
              </a:rPr>
              <a:t>2</a:t>
            </a:r>
            <a:r>
              <a:rPr lang="zh-CN" altLang="en-US" sz="2800" dirty="0">
                <a:sym typeface="Symbol" panose="05050102010706020507" pitchFamily="18" charset="2"/>
              </a:rPr>
              <a:t>相当于</a:t>
            </a:r>
            <a:r>
              <a:rPr lang="zh-CN" altLang="en-US" sz="2800" dirty="0" smtClean="0">
                <a:sym typeface="Symbol" panose="05050102010706020507" pitchFamily="18" charset="2"/>
              </a:rPr>
              <a:t>只保留</a:t>
            </a:r>
            <a:r>
              <a:rPr lang="en-US" altLang="zh-CN" sz="2800" dirty="0" smtClean="0">
                <a:sym typeface="Symbol" panose="05050102010706020507" pitchFamily="18" charset="2"/>
              </a:rPr>
              <a:t>COV</a:t>
            </a:r>
            <a:r>
              <a:rPr lang="zh-CN" altLang="en-US" sz="2800" dirty="0" smtClean="0">
                <a:sym typeface="Symbol" panose="05050102010706020507" pitchFamily="18" charset="2"/>
              </a:rPr>
              <a:t>集中的边）</a:t>
            </a:r>
            <a:endParaRPr lang="en-US" altLang="zh-CN" sz="2800" dirty="0" smtClean="0">
              <a:sym typeface="Symbol" panose="05050102010706020507" pitchFamily="18" charset="2"/>
            </a:endParaRPr>
          </a:p>
          <a:p>
            <a:pPr marL="514350" indent="-514350" algn="just" eaLnBrk="1" hangingPunct="1">
              <a:lnSpc>
                <a:spcPct val="120000"/>
              </a:lnSpc>
              <a:buFont typeface="+mj-lt"/>
              <a:buAutoNum type="arabicPeriod" startAt="3"/>
            </a:pPr>
            <a:r>
              <a:rPr lang="zh-CN" altLang="en-US" sz="2800" dirty="0" smtClean="0">
                <a:sym typeface="Symbol" panose="05050102010706020507" pitchFamily="18" charset="2"/>
              </a:rPr>
              <a:t>再</a:t>
            </a:r>
            <a:r>
              <a:rPr lang="zh-CN" altLang="en-US" sz="2800" dirty="0">
                <a:sym typeface="Symbol" panose="05050102010706020507" pitchFamily="18" charset="2"/>
              </a:rPr>
              <a:t>按照有向边的方向，将结点位置进行重新排列，即有向边起始的结点放下层，终点的结点放上层</a:t>
            </a:r>
            <a:r>
              <a:rPr lang="zh-CN" altLang="en-US" sz="2800" dirty="0" smtClean="0">
                <a:sym typeface="Symbol" panose="05050102010706020507" pitchFamily="18" charset="2"/>
              </a:rPr>
              <a:t>；</a:t>
            </a:r>
            <a:endParaRPr lang="en-US" altLang="zh-CN" sz="2800" dirty="0" smtClean="0">
              <a:sym typeface="Symbol" panose="05050102010706020507" pitchFamily="18" charset="2"/>
            </a:endParaRPr>
          </a:p>
          <a:p>
            <a:pPr marL="457200" indent="-457200" algn="just" eaLnBrk="1" hangingPunct="1">
              <a:lnSpc>
                <a:spcPct val="120000"/>
              </a:lnSpc>
              <a:buFont typeface="+mj-lt"/>
              <a:buAutoNum type="arabicPeriod" startAt="3"/>
            </a:pPr>
            <a:r>
              <a:rPr lang="zh-CN" altLang="en-US" sz="2800" dirty="0" smtClean="0">
                <a:sym typeface="Symbol" panose="05050102010706020507" pitchFamily="18" charset="2"/>
              </a:rPr>
              <a:t>最后</a:t>
            </a:r>
            <a:r>
              <a:rPr lang="zh-CN" altLang="en-US" sz="2800" dirty="0">
                <a:sym typeface="Symbol" panose="05050102010706020507" pitchFamily="18" charset="2"/>
              </a:rPr>
              <a:t>把有向边改为无向边。</a:t>
            </a:r>
          </a:p>
          <a:p>
            <a:pPr marL="0" indent="0" algn="just" eaLnBrk="1" hangingPunct="1">
              <a:lnSpc>
                <a:spcPct val="120000"/>
              </a:lnSpc>
              <a:buNone/>
            </a:pPr>
            <a:endParaRPr lang="zh-CN" altLang="en-US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endParaRPr lang="en-US" altLang="zh-CN" sz="2800" dirty="0" smtClean="0">
              <a:solidFill>
                <a:schemeClr val="accent5">
                  <a:lumMod val="50000"/>
                </a:schemeClr>
              </a:solidFill>
              <a:sym typeface="Symbol" panose="05050102010706020507" pitchFamily="18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3C2870-8515-4E93-91E3-AADC8E0256ED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  <p:sp>
        <p:nvSpPr>
          <p:cNvPr id="5" name="圆角矩形 4"/>
          <p:cNvSpPr/>
          <p:nvPr/>
        </p:nvSpPr>
        <p:spPr bwMode="auto">
          <a:xfrm>
            <a:off x="128117" y="0"/>
            <a:ext cx="2281543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zh-CN" alt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偏序关系</a:t>
            </a:r>
            <a:endParaRPr lang="zh-CN" alt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2409660" y="0"/>
            <a:ext cx="2160240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zh-CN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哈斯图</a:t>
            </a:r>
            <a:endParaRPr lang="zh-CN" altLang="en-US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4691203" y="0"/>
            <a:ext cx="2160240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zh-CN" alt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全序关系</a:t>
            </a:r>
            <a:endParaRPr lang="zh-CN" alt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6972747" y="0"/>
            <a:ext cx="2160240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zh-CN" alt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良序关系</a:t>
            </a:r>
            <a:endParaRPr lang="zh-CN" alt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974470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8131" y="5283210"/>
            <a:ext cx="7350089" cy="1200329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注意：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哈斯图中的边不再需要用有向边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。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箭头总是由下而上，所以省略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只标记了“盖住关系”，相连的上下层总满足原关系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28117" y="836712"/>
                <a:ext cx="8692355" cy="4525963"/>
              </a:xfrm>
            </p:spPr>
            <p:txBody>
              <a:bodyPr/>
              <a:lstStyle/>
              <a:p>
                <a:pPr marL="0" indent="0" eaLnBrk="1" hangingPunct="1">
                  <a:lnSpc>
                    <a:spcPct val="120000"/>
                  </a:lnSpc>
                  <a:buNone/>
                </a:pPr>
                <a:r>
                  <a:rPr lang="zh-CN" altLang="en-US" sz="2800" dirty="0" smtClean="0">
                    <a:solidFill>
                      <a:schemeClr val="accent5">
                        <a:lumMod val="50000"/>
                      </a:schemeClr>
                    </a:solidFill>
                    <a:sym typeface="Symbol" panose="05050102010706020507" pitchFamily="18" charset="2"/>
                  </a:rPr>
                  <a:t>偏序关系的关系图可以简化为哈斯图</a:t>
                </a:r>
                <a:r>
                  <a:rPr lang="en-US" altLang="zh-CN" sz="2800" dirty="0">
                    <a:solidFill>
                      <a:schemeClr val="accent5">
                        <a:lumMod val="50000"/>
                      </a:schemeClr>
                    </a:solidFill>
                    <a:sym typeface="Symbol" panose="05050102010706020507" pitchFamily="18" charset="2"/>
                  </a:rPr>
                  <a:t>(</a:t>
                </a:r>
                <a:r>
                  <a:rPr lang="en-US" altLang="zh-CN" sz="2800" dirty="0" err="1">
                    <a:solidFill>
                      <a:schemeClr val="accent5">
                        <a:lumMod val="50000"/>
                      </a:schemeClr>
                    </a:solidFill>
                    <a:sym typeface="Symbol" panose="05050102010706020507" pitchFamily="18" charset="2"/>
                  </a:rPr>
                  <a:t>Hasse</a:t>
                </a:r>
                <a:r>
                  <a:rPr lang="en-US" altLang="zh-CN" sz="2800" dirty="0">
                    <a:solidFill>
                      <a:schemeClr val="accent5">
                        <a:lumMod val="50000"/>
                      </a:schemeClr>
                    </a:solidFill>
                    <a:sym typeface="Symbol" panose="05050102010706020507" pitchFamily="18" charset="2"/>
                  </a:rPr>
                  <a:t> diagram)</a:t>
                </a:r>
                <a:r>
                  <a:rPr lang="zh-CN" altLang="en-US" sz="2800" dirty="0" smtClean="0">
                    <a:solidFill>
                      <a:schemeClr val="accent5">
                        <a:lumMod val="50000"/>
                      </a:schemeClr>
                    </a:solidFill>
                    <a:sym typeface="Symbol" panose="05050102010706020507" pitchFamily="18" charset="2"/>
                  </a:rPr>
                  <a:t>：</a:t>
                </a:r>
                <a:endParaRPr lang="en-US" altLang="zh-CN" sz="2800" dirty="0" smtClean="0">
                  <a:sym typeface="Symbol" panose="05050102010706020507" pitchFamily="18" charset="2"/>
                </a:endParaRPr>
              </a:p>
              <a:p>
                <a:pPr marL="0" indent="0" eaLnBrk="1" hangingPunct="1">
                  <a:buNone/>
                </a:pPr>
                <a:r>
                  <a:rPr lang="zh-CN" altLang="en-US" sz="2800" dirty="0" smtClean="0">
                    <a:solidFill>
                      <a:schemeClr val="accent5">
                        <a:lumMod val="50000"/>
                      </a:schemeClr>
                    </a:solidFill>
                    <a:sym typeface="Symbol" panose="05050102010706020507" pitchFamily="18" charset="2"/>
                  </a:rPr>
                  <a:t>画哈斯图的步骤如下：</a:t>
                </a:r>
                <a:endParaRPr lang="en-US" altLang="zh-CN" sz="2800" dirty="0" smtClean="0">
                  <a:solidFill>
                    <a:schemeClr val="accent5">
                      <a:lumMod val="50000"/>
                    </a:schemeClr>
                  </a:solidFill>
                  <a:sym typeface="Symbol" panose="05050102010706020507" pitchFamily="18" charset="2"/>
                </a:endParaRPr>
              </a:p>
              <a:p>
                <a:pPr marL="0" indent="576263" algn="just" eaLnBrk="1" hangingPunct="1">
                  <a:lnSpc>
                    <a:spcPct val="120000"/>
                  </a:lnSpc>
                  <a:buFontTx/>
                  <a:buAutoNum type="arabicPeriod"/>
                </a:pPr>
                <a:r>
                  <a:rPr lang="zh-CN" altLang="en-US" dirty="0">
                    <a:sym typeface="Symbol" panose="05050102010706020507" pitchFamily="18" charset="2"/>
                  </a:rPr>
                  <a:t>用小圆圈代表元素；</a:t>
                </a:r>
              </a:p>
              <a:p>
                <a:pPr marL="0" indent="576263" algn="just" eaLnBrk="1" hangingPunct="1">
                  <a:lnSpc>
                    <a:spcPct val="120000"/>
                  </a:lnSpc>
                  <a:buFontTx/>
                  <a:buAutoNum type="arabicPeriod"/>
                </a:pPr>
                <a:r>
                  <a:rPr lang="zh-CN" altLang="en-US" smtClean="0">
                    <a:sym typeface="Symbol" panose="05050102010706020507" pitchFamily="18" charset="2"/>
                  </a:rPr>
                  <a:t>若</a:t>
                </a:r>
                <a:r>
                  <a:rPr lang="en-US" altLang="zh-CN" i="1" dirty="0">
                    <a:sym typeface="Symbol" panose="05050102010706020507" pitchFamily="18" charset="2"/>
                  </a:rPr>
                  <a:t>x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≼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:r>
                  <a:rPr lang="en-US" altLang="zh-CN" i="1" dirty="0">
                    <a:sym typeface="Symbol" panose="05050102010706020507" pitchFamily="18" charset="2"/>
                  </a:rPr>
                  <a:t>y</a:t>
                </a:r>
                <a:r>
                  <a:rPr lang="zh-CN" altLang="en-US" i="1" dirty="0">
                    <a:sym typeface="Symbol" panose="05050102010706020507" pitchFamily="18" charset="2"/>
                  </a:rPr>
                  <a:t>，</a:t>
                </a:r>
                <a:r>
                  <a:rPr lang="en-US" altLang="zh-CN" i="1" dirty="0">
                    <a:sym typeface="Symbol" panose="05050102010706020507" pitchFamily="18" charset="2"/>
                  </a:rPr>
                  <a:t>x</a:t>
                </a:r>
                <a:r>
                  <a:rPr lang="en-US" altLang="zh-CN" dirty="0">
                    <a:sym typeface="Symbol" panose="05050102010706020507" pitchFamily="18" charset="2"/>
                  </a:rPr>
                  <a:t>  </a:t>
                </a:r>
                <a:r>
                  <a:rPr lang="en-US" altLang="zh-CN" i="1" dirty="0">
                    <a:sym typeface="Symbol" panose="05050102010706020507" pitchFamily="18" charset="2"/>
                  </a:rPr>
                  <a:t>y</a:t>
                </a:r>
                <a:r>
                  <a:rPr lang="zh-CN" altLang="en-US" dirty="0">
                    <a:sym typeface="Symbol" panose="05050102010706020507" pitchFamily="18" charset="2"/>
                  </a:rPr>
                  <a:t>，将代表</a:t>
                </a:r>
                <a:r>
                  <a:rPr lang="en-US" altLang="zh-CN" i="1" dirty="0">
                    <a:sym typeface="Symbol" panose="05050102010706020507" pitchFamily="18" charset="2"/>
                  </a:rPr>
                  <a:t>y</a:t>
                </a:r>
                <a:r>
                  <a:rPr lang="zh-CN" altLang="en-US" dirty="0">
                    <a:sym typeface="Symbol" panose="05050102010706020507" pitchFamily="18" charset="2"/>
                  </a:rPr>
                  <a:t>的小圆圈放在代表</a:t>
                </a:r>
                <a:r>
                  <a:rPr lang="en-US" altLang="zh-CN" i="1" dirty="0">
                    <a:sym typeface="Symbol" panose="05050102010706020507" pitchFamily="18" charset="2"/>
                  </a:rPr>
                  <a:t>x</a:t>
                </a:r>
                <a:r>
                  <a:rPr lang="zh-CN" altLang="en-US" dirty="0">
                    <a:sym typeface="Symbol" panose="05050102010706020507" pitchFamily="18" charset="2"/>
                  </a:rPr>
                  <a:t>的小圆圈</a:t>
                </a:r>
                <a:r>
                  <a:rPr lang="zh-CN" altLang="en-US" dirty="0" smtClean="0">
                    <a:sym typeface="Symbol" panose="05050102010706020507" pitchFamily="18" charset="2"/>
                  </a:rPr>
                  <a:t>之上；</a:t>
                </a:r>
                <a:endParaRPr lang="zh-CN" altLang="en-US" dirty="0">
                  <a:sym typeface="Symbol" panose="05050102010706020507" pitchFamily="18" charset="2"/>
                </a:endParaRPr>
              </a:p>
              <a:p>
                <a:pPr marL="0" indent="576263" algn="just" eaLnBrk="1" hangingPunct="1">
                  <a:lnSpc>
                    <a:spcPct val="120000"/>
                  </a:lnSpc>
                  <a:buFontTx/>
                  <a:buAutoNum type="arabicPeriod"/>
                </a:pPr>
                <a:r>
                  <a:rPr lang="zh-CN" altLang="en-US" dirty="0">
                    <a:sym typeface="Symbol" panose="05050102010706020507" pitchFamily="18" charset="2"/>
                  </a:rPr>
                  <a:t>如果</a:t>
                </a:r>
                <a:r>
                  <a:rPr lang="en-US" altLang="zh-CN" dirty="0">
                    <a:sym typeface="Symbol" panose="05050102010706020507" pitchFamily="18" charset="2"/>
                  </a:rPr>
                  <a:t>&lt;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x,y</a:t>
                </a:r>
                <a:r>
                  <a:rPr lang="en-US" altLang="zh-CN" dirty="0">
                    <a:sym typeface="Symbol" panose="05050102010706020507" pitchFamily="18" charset="2"/>
                  </a:rPr>
                  <a:t>&gt;  </a:t>
                </a:r>
                <a:r>
                  <a:rPr lang="en-US" altLang="zh-CN" dirty="0">
                    <a:latin typeface="宋体" panose="02010600030101010101" pitchFamily="2" charset="-122"/>
                    <a:sym typeface="Symbol" panose="05050102010706020507" pitchFamily="18" charset="2"/>
                  </a:rPr>
                  <a:t>COV</a:t>
                </a:r>
                <a:r>
                  <a:rPr lang="en-US" altLang="zh-CN" i="1" dirty="0">
                    <a:latin typeface="宋体" panose="02010600030101010101" pitchFamily="2" charset="-122"/>
                    <a:sym typeface="Symbol" panose="05050102010706020507" pitchFamily="18" charset="2"/>
                  </a:rPr>
                  <a:t>A</a:t>
                </a:r>
                <a:r>
                  <a:rPr lang="zh-CN" altLang="en-US" dirty="0">
                    <a:latin typeface="宋体" panose="02010600030101010101" pitchFamily="2" charset="-122"/>
                    <a:sym typeface="Symbol" panose="05050102010706020507" pitchFamily="18" charset="2"/>
                  </a:rPr>
                  <a:t>，则</a:t>
                </a:r>
                <a:r>
                  <a:rPr lang="zh-CN" altLang="en-US" dirty="0">
                    <a:sym typeface="Symbol" panose="05050102010706020507" pitchFamily="18" charset="2"/>
                  </a:rPr>
                  <a:t>在</a:t>
                </a:r>
                <a:r>
                  <a:rPr lang="en-US" altLang="zh-CN" i="1" dirty="0">
                    <a:sym typeface="Symbol" panose="05050102010706020507" pitchFamily="18" charset="2"/>
                  </a:rPr>
                  <a:t>y</a:t>
                </a:r>
                <a:r>
                  <a:rPr lang="zh-CN" altLang="en-US" dirty="0">
                    <a:sym typeface="Symbol" panose="05050102010706020507" pitchFamily="18" charset="2"/>
                  </a:rPr>
                  <a:t>与</a:t>
                </a:r>
                <a:r>
                  <a:rPr lang="en-US" altLang="zh-CN" i="1" dirty="0">
                    <a:sym typeface="Symbol" panose="05050102010706020507" pitchFamily="18" charset="2"/>
                  </a:rPr>
                  <a:t>x</a:t>
                </a:r>
                <a:r>
                  <a:rPr lang="zh-CN" altLang="en-US" dirty="0">
                    <a:sym typeface="Symbol" panose="05050102010706020507" pitchFamily="18" charset="2"/>
                  </a:rPr>
                  <a:t>之间用直线连接。</a:t>
                </a:r>
              </a:p>
              <a:p>
                <a:pPr marL="0" indent="0" eaLnBrk="1" hangingPunct="1">
                  <a:lnSpc>
                    <a:spcPct val="120000"/>
                  </a:lnSpc>
                  <a:buNone/>
                </a:pPr>
                <a:r>
                  <a:rPr lang="en-US" altLang="zh-CN" dirty="0">
                    <a:solidFill>
                      <a:schemeClr val="accent5">
                        <a:lumMod val="50000"/>
                      </a:schemeClr>
                    </a:solidFill>
                    <a:sym typeface="Symbol" panose="05050102010706020507" pitchFamily="18" charset="2"/>
                  </a:rPr>
                  <a:t>A={1,2,3,4,6,12</a:t>
                </a:r>
                <a:r>
                  <a:rPr lang="en-US" altLang="zh-CN" dirty="0" smtClean="0">
                    <a:solidFill>
                      <a:schemeClr val="accent5">
                        <a:lumMod val="50000"/>
                      </a:schemeClr>
                    </a:solidFill>
                    <a:sym typeface="Symbol" panose="05050102010706020507" pitchFamily="18" charset="2"/>
                  </a:rPr>
                  <a:t>}</a:t>
                </a:r>
                <a:r>
                  <a:rPr lang="zh-CN" altLang="en-US" dirty="0" smtClean="0">
                    <a:solidFill>
                      <a:schemeClr val="accent5">
                        <a:lumMod val="50000"/>
                      </a:schemeClr>
                    </a:solidFill>
                    <a:sym typeface="Symbol" panose="05050102010706020507" pitchFamily="18" charset="2"/>
                  </a:rPr>
                  <a:t>上整除关系的哈斯图</a:t>
                </a:r>
                <a:endParaRPr lang="en-US" altLang="zh-CN" dirty="0" smtClean="0">
                  <a:solidFill>
                    <a:schemeClr val="accent5">
                      <a:lumMod val="50000"/>
                    </a:schemeClr>
                  </a:solidFill>
                  <a:sym typeface="Symbol" panose="05050102010706020507" pitchFamily="18" charset="2"/>
                </a:endParaRPr>
              </a:p>
              <a:p>
                <a:pPr marL="0" indent="0" eaLnBrk="1" hangingPunct="1">
                  <a:lnSpc>
                    <a:spcPct val="120000"/>
                  </a:lnSpc>
                  <a:buNone/>
                </a:pPr>
                <a:r>
                  <a:rPr lang="en-US" altLang="zh-CN" dirty="0">
                    <a:solidFill>
                      <a:schemeClr val="accent5">
                        <a:lumMod val="50000"/>
                      </a:schemeClr>
                    </a:solidFill>
                    <a:sym typeface="Symbol" panose="05050102010706020507" pitchFamily="18" charset="2"/>
                  </a:rPr>
                  <a:t>COV </a:t>
                </a:r>
                <a:r>
                  <a:rPr lang="en-US" altLang="zh-CN" i="1" dirty="0">
                    <a:solidFill>
                      <a:schemeClr val="accent5">
                        <a:lumMod val="50000"/>
                      </a:schemeClr>
                    </a:solidFill>
                    <a:sym typeface="Symbol" panose="05050102010706020507" pitchFamily="18" charset="2"/>
                  </a:rPr>
                  <a:t>A</a:t>
                </a:r>
                <a:r>
                  <a:rPr lang="en-US" altLang="zh-CN" dirty="0">
                    <a:solidFill>
                      <a:schemeClr val="accent5">
                        <a:lumMod val="50000"/>
                      </a:schemeClr>
                    </a:solidFill>
                    <a:sym typeface="Symbol" panose="05050102010706020507" pitchFamily="18" charset="2"/>
                  </a:rPr>
                  <a:t>={&lt;1,2&gt;, &lt;1,3&gt; ,&lt;2,4&gt;, </a:t>
                </a:r>
                <a:r>
                  <a:rPr lang="en-US" altLang="zh-CN" dirty="0" smtClean="0">
                    <a:solidFill>
                      <a:schemeClr val="accent5">
                        <a:lumMod val="50000"/>
                      </a:schemeClr>
                    </a:solidFill>
                    <a:sym typeface="Symbol" panose="05050102010706020507" pitchFamily="18" charset="2"/>
                  </a:rPr>
                  <a:t>&lt;</a:t>
                </a:r>
                <a:r>
                  <a:rPr lang="en-US" altLang="zh-CN" dirty="0">
                    <a:solidFill>
                      <a:schemeClr val="accent5">
                        <a:lumMod val="50000"/>
                      </a:schemeClr>
                    </a:solidFill>
                    <a:sym typeface="Symbol" panose="05050102010706020507" pitchFamily="18" charset="2"/>
                  </a:rPr>
                  <a:t>2,6</a:t>
                </a:r>
                <a:r>
                  <a:rPr lang="en-US" altLang="zh-CN" dirty="0" smtClean="0">
                    <a:solidFill>
                      <a:schemeClr val="accent5">
                        <a:lumMod val="50000"/>
                      </a:schemeClr>
                    </a:solidFill>
                    <a:sym typeface="Symbol" panose="05050102010706020507" pitchFamily="18" charset="2"/>
                  </a:rPr>
                  <a:t>&gt;,</a:t>
                </a:r>
              </a:p>
              <a:p>
                <a:pPr marL="0" indent="0" eaLnBrk="1" hangingPunct="1">
                  <a:lnSpc>
                    <a:spcPct val="120000"/>
                  </a:lnSpc>
                  <a:buNone/>
                </a:pPr>
                <a:r>
                  <a:rPr lang="en-US" altLang="zh-CN" dirty="0">
                    <a:solidFill>
                      <a:schemeClr val="accent5">
                        <a:lumMod val="50000"/>
                      </a:schemeClr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altLang="zh-CN" dirty="0" smtClean="0">
                    <a:solidFill>
                      <a:schemeClr val="accent5">
                        <a:lumMod val="50000"/>
                      </a:schemeClr>
                    </a:solidFill>
                    <a:sym typeface="Symbol" panose="05050102010706020507" pitchFamily="18" charset="2"/>
                  </a:rPr>
                  <a:t>               </a:t>
                </a:r>
                <a:r>
                  <a:rPr lang="en-US" altLang="zh-CN" dirty="0">
                    <a:solidFill>
                      <a:schemeClr val="accent5">
                        <a:lumMod val="50000"/>
                      </a:schemeClr>
                    </a:solidFill>
                    <a:sym typeface="Symbol" panose="05050102010706020507" pitchFamily="18" charset="2"/>
                  </a:rPr>
                  <a:t>&lt;3,6&gt;,&lt;4,12&gt;,&lt;6,12&gt; }</a:t>
                </a:r>
                <a:endParaRPr lang="zh-CN" altLang="en-US" dirty="0">
                  <a:solidFill>
                    <a:schemeClr val="accent5">
                      <a:lumMod val="50000"/>
                    </a:schemeClr>
                  </a:solidFill>
                  <a:sym typeface="Symbol" panose="05050102010706020507" pitchFamily="18" charset="2"/>
                </a:endParaRPr>
              </a:p>
              <a:p>
                <a:pPr marL="0" indent="0" eaLnBrk="1" hangingPunct="1">
                  <a:lnSpc>
                    <a:spcPct val="120000"/>
                  </a:lnSpc>
                  <a:buNone/>
                </a:pPr>
                <a:endParaRPr lang="en-US" altLang="zh-CN" dirty="0">
                  <a:solidFill>
                    <a:schemeClr val="accent5">
                      <a:lumMod val="50000"/>
                    </a:schemeClr>
                  </a:solidFill>
                  <a:sym typeface="Symbol" panose="05050102010706020507" pitchFamily="18" charset="2"/>
                </a:endParaRPr>
              </a:p>
              <a:p>
                <a:pPr marL="0" indent="0" eaLnBrk="1" hangingPunct="1">
                  <a:lnSpc>
                    <a:spcPct val="120000"/>
                  </a:lnSpc>
                  <a:buNone/>
                </a:pPr>
                <a:endParaRPr lang="en-US" altLang="zh-CN" sz="2800" dirty="0" smtClean="0">
                  <a:solidFill>
                    <a:schemeClr val="accent5">
                      <a:lumMod val="50000"/>
                    </a:schemeClr>
                  </a:solidFill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117" y="836712"/>
                <a:ext cx="8692355" cy="4525963"/>
              </a:xfrm>
              <a:blipFill>
                <a:blip r:embed="rId4"/>
                <a:stretch>
                  <a:fillRect l="-1403" t="-942" r="-53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3C2870-8515-4E93-91E3-AADC8E0256E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E240C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128117" y="0"/>
            <a:ext cx="2281543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偏序关系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2409660" y="0"/>
            <a:ext cx="2160240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哈斯图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4691203" y="0"/>
            <a:ext cx="2160240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全序关系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6972747" y="0"/>
            <a:ext cx="2160240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良序关系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1" name="Oval 4"/>
          <p:cNvSpPr>
            <a:spLocks noChangeArrowheads="1"/>
          </p:cNvSpPr>
          <p:nvPr/>
        </p:nvSpPr>
        <p:spPr bwMode="auto">
          <a:xfrm>
            <a:off x="7715696" y="5805488"/>
            <a:ext cx="165100" cy="160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7969" tIns="48984" rIns="97969" bIns="48984" anchor="ctr"/>
          <a:lstStyle>
            <a:lvl1pPr defTabSz="979488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79488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79488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79488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79488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79488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79488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79488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79488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7948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600" b="0" i="0" u="none" strike="noStrike" kern="1200" cap="none" spc="0" normalizeH="0" baseline="0" noProof="0">
              <a:ln>
                <a:noFill/>
              </a:ln>
              <a:solidFill>
                <a:srgbClr val="5E240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7302946" y="5970488"/>
            <a:ext cx="3302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969" tIns="48984" rIns="97969" bIns="48984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1</a:t>
            </a:r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 flipV="1">
            <a:off x="7055296" y="5322888"/>
            <a:ext cx="165100" cy="160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7969" tIns="48984" rIns="97969" bIns="48984" anchor="ctr"/>
          <a:lstStyle>
            <a:lvl1pPr defTabSz="979488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79488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79488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79488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79488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79488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79488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79488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79488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7948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600" b="0" i="0" u="none" strike="noStrike" kern="1200" cap="none" spc="0" normalizeH="0" baseline="0" noProof="0">
              <a:ln>
                <a:noFill/>
              </a:ln>
              <a:solidFill>
                <a:srgbClr val="5E240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Oval 8"/>
          <p:cNvSpPr>
            <a:spLocks noChangeArrowheads="1"/>
          </p:cNvSpPr>
          <p:nvPr/>
        </p:nvSpPr>
        <p:spPr bwMode="auto">
          <a:xfrm>
            <a:off x="8293546" y="5322888"/>
            <a:ext cx="165100" cy="160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7969" tIns="48984" rIns="97969" bIns="48984" anchor="ctr"/>
          <a:lstStyle>
            <a:lvl1pPr defTabSz="979488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79488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79488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79488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79488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79488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79488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79488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79488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7948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600" b="0" i="0" u="none" strike="noStrike" kern="1200" cap="none" spc="0" normalizeH="0" baseline="0" noProof="0">
              <a:ln>
                <a:noFill/>
              </a:ln>
              <a:solidFill>
                <a:srgbClr val="5E240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6642546" y="5241925"/>
            <a:ext cx="3302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969" tIns="48984" rIns="97969" bIns="48984"/>
          <a:lstStyle>
            <a:lvl1pPr marL="366713" indent="-366713" defTabSz="979488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79488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79488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79488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79488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79488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79488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79488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79488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6713" marR="0" lvl="0" indent="-366713" algn="l" defTabSz="9794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8541196" y="5241925"/>
            <a:ext cx="4953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969" tIns="48984" rIns="97969" bIns="48984"/>
          <a:lstStyle>
            <a:lvl1pPr marL="366713" indent="-366713" defTabSz="979488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79488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79488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79488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79488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79488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79488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79488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79488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6713" marR="0" lvl="0" indent="-366713" algn="l" defTabSz="9794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 flipH="1" flipV="1">
            <a:off x="7137846" y="5483225"/>
            <a:ext cx="577850" cy="40163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E240C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 flipV="1">
            <a:off x="7880796" y="5483225"/>
            <a:ext cx="495300" cy="40163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E240C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19" name="Oval 13"/>
          <p:cNvSpPr>
            <a:spLocks noChangeArrowheads="1"/>
          </p:cNvSpPr>
          <p:nvPr/>
        </p:nvSpPr>
        <p:spPr bwMode="auto">
          <a:xfrm>
            <a:off x="7055296" y="4357688"/>
            <a:ext cx="165100" cy="160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7969" tIns="48984" rIns="97969" bIns="48984" anchor="ctr"/>
          <a:lstStyle>
            <a:lvl1pPr defTabSz="979488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79488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79488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79488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79488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79488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79488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79488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79488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7948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600" b="0" i="0" u="none" strike="noStrike" kern="1200" cap="none" spc="0" normalizeH="0" baseline="0" noProof="0">
              <a:ln>
                <a:noFill/>
              </a:ln>
              <a:solidFill>
                <a:srgbClr val="5E240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Oval 14"/>
          <p:cNvSpPr>
            <a:spLocks noChangeArrowheads="1"/>
          </p:cNvSpPr>
          <p:nvPr/>
        </p:nvSpPr>
        <p:spPr bwMode="auto">
          <a:xfrm>
            <a:off x="8293546" y="4357688"/>
            <a:ext cx="165100" cy="160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7969" tIns="48984" rIns="97969" bIns="48984" anchor="ctr"/>
          <a:lstStyle>
            <a:lvl1pPr defTabSz="979488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79488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79488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79488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79488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79488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79488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79488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79488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7948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600" b="0" i="0" u="none" strike="noStrike" kern="1200" cap="none" spc="0" normalizeH="0" baseline="0" noProof="0">
              <a:ln>
                <a:noFill/>
              </a:ln>
              <a:solidFill>
                <a:srgbClr val="5E240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Oval 15"/>
          <p:cNvSpPr>
            <a:spLocks noChangeArrowheads="1"/>
          </p:cNvSpPr>
          <p:nvPr/>
        </p:nvSpPr>
        <p:spPr bwMode="auto">
          <a:xfrm>
            <a:off x="7715696" y="3633788"/>
            <a:ext cx="165100" cy="160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7969" tIns="48984" rIns="97969" bIns="48984" anchor="ctr"/>
          <a:lstStyle>
            <a:lvl1pPr defTabSz="979488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79488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79488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79488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79488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79488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79488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79488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79488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7948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600" b="0" i="0" u="none" strike="noStrike" kern="1200" cap="none" spc="0" normalizeH="0" baseline="0" noProof="0">
              <a:ln>
                <a:noFill/>
              </a:ln>
              <a:solidFill>
                <a:srgbClr val="5E240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 flipV="1">
            <a:off x="7137846" y="4518025"/>
            <a:ext cx="0" cy="80486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E240C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 flipV="1">
            <a:off x="8376096" y="4518025"/>
            <a:ext cx="0" cy="80486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E240C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24" name="Line 18"/>
          <p:cNvSpPr>
            <a:spLocks noChangeShapeType="1"/>
          </p:cNvSpPr>
          <p:nvPr/>
        </p:nvSpPr>
        <p:spPr bwMode="auto">
          <a:xfrm flipV="1">
            <a:off x="7220396" y="3794125"/>
            <a:ext cx="495300" cy="56356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E240C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25" name="Line 19"/>
          <p:cNvSpPr>
            <a:spLocks noChangeShapeType="1"/>
          </p:cNvSpPr>
          <p:nvPr/>
        </p:nvSpPr>
        <p:spPr bwMode="auto">
          <a:xfrm>
            <a:off x="7880796" y="3794125"/>
            <a:ext cx="495300" cy="64293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E240C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26" name="Line 20"/>
          <p:cNvSpPr>
            <a:spLocks noChangeShapeType="1"/>
          </p:cNvSpPr>
          <p:nvPr/>
        </p:nvSpPr>
        <p:spPr bwMode="auto">
          <a:xfrm flipV="1">
            <a:off x="7220396" y="4518025"/>
            <a:ext cx="1073150" cy="88423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E240C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8541196" y="4276725"/>
            <a:ext cx="3302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969" tIns="48984" rIns="97969" bIns="48984"/>
          <a:lstStyle>
            <a:lvl1pPr marL="366713" indent="-366713" defTabSz="979488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79488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79488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79488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79488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79488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79488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79488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79488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6713" marR="0" lvl="0" indent="-366713" algn="l" defTabSz="9794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28" name="Text Box 22"/>
          <p:cNvSpPr txBox="1">
            <a:spLocks noChangeArrowheads="1"/>
          </p:cNvSpPr>
          <p:nvPr/>
        </p:nvSpPr>
        <p:spPr bwMode="auto">
          <a:xfrm>
            <a:off x="7963346" y="3392488"/>
            <a:ext cx="5778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969" tIns="48984" rIns="97969" bIns="48984"/>
          <a:lstStyle>
            <a:lvl1pPr marL="366713" indent="-366713" defTabSz="979488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79488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79488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79488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79488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79488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79488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79488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79488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6713" marR="0" lvl="0" indent="-366713" algn="l" defTabSz="9794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12</a:t>
            </a:r>
          </a:p>
        </p:txBody>
      </p:sp>
      <p:sp>
        <p:nvSpPr>
          <p:cNvPr id="29" name="Text Box 23"/>
          <p:cNvSpPr txBox="1">
            <a:spLocks noChangeArrowheads="1"/>
          </p:cNvSpPr>
          <p:nvPr/>
        </p:nvSpPr>
        <p:spPr bwMode="auto">
          <a:xfrm>
            <a:off x="6577459" y="4116388"/>
            <a:ext cx="3905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969" tIns="48984" rIns="97969" bIns="48984"/>
          <a:lstStyle>
            <a:lvl1pPr marL="366713" indent="-366713" defTabSz="979488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79488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79488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79488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79488" eaLnBrk="0" hangingPunct="0"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79488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79488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79488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79488" eaLnBrk="0" fontAlgn="base" hangingPunct="0">
              <a:spcBef>
                <a:spcPct val="50000"/>
              </a:spcBef>
              <a:spcAft>
                <a:spcPct val="0"/>
              </a:spcAft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6713" marR="0" lvl="0" indent="-366713" algn="l" defTabSz="9794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3273539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build="p" autoUpdateAnimBg="0"/>
      <p:bldP spid="13" grpId="0" animBg="1"/>
      <p:bldP spid="14" grpId="0" animBg="1"/>
      <p:bldP spid="15" grpId="0" autoUpdateAnimBg="0"/>
      <p:bldP spid="16" grpId="0" autoUpdateAnimBg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utoUpdateAnimBg="0"/>
      <p:bldP spid="28" grpId="0" autoUpdateAnimBg="0"/>
      <p:bldP spid="2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024" y="102695"/>
            <a:ext cx="6121400" cy="417513"/>
          </a:xfrm>
        </p:spPr>
        <p:txBody>
          <a:bodyPr/>
          <a:lstStyle/>
          <a:p>
            <a:pPr algn="ctr"/>
            <a:r>
              <a:rPr lang="zh-CN" altLang="en-US" smtClean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样卷分析</a:t>
            </a:r>
            <a:endParaRPr lang="zh-CN" altLang="en-US">
              <a:solidFill>
                <a:schemeClr val="bg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0712" y="1450428"/>
            <a:ext cx="8229600" cy="4259526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mtClean="0"/>
              <a:t> </a:t>
            </a:r>
            <a:r>
              <a:rPr lang="zh-CN" altLang="en-US" smtClean="0"/>
              <a:t>考察知识点：关系的表示，逆关系，复合关系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                           </a:t>
            </a:r>
            <a:r>
              <a:rPr lang="zh-CN" altLang="en-US" smtClean="0"/>
              <a:t>对称闭包，传递闭包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 </a:t>
            </a:r>
            <a:r>
              <a:rPr lang="en-US" altLang="zh-CN" smtClean="0"/>
              <a:t>                          </a:t>
            </a:r>
            <a:r>
              <a:rPr lang="zh-CN" altLang="en-US" smtClean="0"/>
              <a:t>关系矩阵，关系图</a:t>
            </a:r>
            <a:endParaRPr lang="en-US" altLang="zh-CN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mtClean="0"/>
              <a:t>解题思路： </a:t>
            </a:r>
            <a:r>
              <a:rPr lang="en-US" altLang="zh-CN" smtClean="0"/>
              <a:t>R={&lt;4,5&gt;,&lt;5,4&gt;,&lt;5,6&gt;,&lt;6,5&gt;}</a:t>
            </a:r>
          </a:p>
          <a:p>
            <a:pPr marL="0" indent="0">
              <a:buNone/>
            </a:pPr>
            <a:r>
              <a:rPr lang="en-US" altLang="zh-CN"/>
              <a:t> </a:t>
            </a:r>
            <a:r>
              <a:rPr lang="en-US" altLang="zh-CN" smtClean="0"/>
              <a:t>   R</a:t>
            </a:r>
            <a:r>
              <a:rPr lang="en-US" altLang="zh-CN" baseline="30000" smtClean="0"/>
              <a:t>-1</a:t>
            </a:r>
            <a:r>
              <a:rPr lang="en-US" altLang="zh-CN" smtClean="0"/>
              <a:t>=R</a:t>
            </a:r>
          </a:p>
          <a:p>
            <a:pPr marL="0" indent="0">
              <a:buNone/>
            </a:pPr>
            <a:r>
              <a:rPr lang="en-US" altLang="zh-CN" smtClean="0"/>
              <a:t>    R</a:t>
            </a:r>
            <a:r>
              <a:rPr lang="en-US" altLang="zh-CN" baseline="30000" smtClean="0"/>
              <a:t>2</a:t>
            </a:r>
            <a:r>
              <a:rPr lang="en-US" altLang="zh-CN" smtClean="0"/>
              <a:t>=R</a:t>
            </a:r>
            <a:r>
              <a:rPr lang="en-US" altLang="zh-CN" smtClean="0">
                <a:cs typeface="Lucida Sans Unicode" panose="020B0602030504020204" pitchFamily="34" charset="0"/>
              </a:rPr>
              <a:t>◦R ={&lt;4,4&gt;,&lt;5,5&gt;,&lt;6,6&gt;,&lt;4,6&gt;,&lt;6,4&gt;} </a:t>
            </a:r>
          </a:p>
          <a:p>
            <a:pPr marL="0" indent="0">
              <a:buNone/>
            </a:pPr>
            <a:r>
              <a:rPr lang="en-US" altLang="zh-CN">
                <a:cs typeface="Lucida Sans Unicode" panose="020B0602030504020204" pitchFamily="34" charset="0"/>
              </a:rPr>
              <a:t> </a:t>
            </a:r>
            <a:r>
              <a:rPr lang="en-US" altLang="zh-CN" smtClean="0">
                <a:cs typeface="Lucida Sans Unicode" panose="020B0602030504020204" pitchFamily="34" charset="0"/>
              </a:rPr>
              <a:t>   </a:t>
            </a:r>
            <a:r>
              <a:rPr lang="zh-CN" altLang="en-US" smtClean="0">
                <a:cs typeface="Lucida Sans Unicode" panose="020B0602030504020204" pitchFamily="34" charset="0"/>
              </a:rPr>
              <a:t>用关系矩阵，关系图均可</a:t>
            </a:r>
            <a:r>
              <a:rPr lang="en-US" altLang="zh-CN" smtClean="0">
                <a:cs typeface="Lucida Sans Unicode" panose="020B0602030504020204" pitchFamily="34" charset="0"/>
              </a:rPr>
              <a:t>. </a:t>
            </a:r>
          </a:p>
          <a:p>
            <a:pPr lvl="0">
              <a:buClr>
                <a:srgbClr val="69B3F1"/>
              </a:buClr>
              <a:buNone/>
              <a:defRPr/>
            </a:pPr>
            <a:r>
              <a:rPr lang="en-US" altLang="zh-CN" sz="2800" smtClean="0">
                <a:cs typeface="Lucida Sans Unicode" panose="020B0602030504020204" pitchFamily="34" charset="0"/>
              </a:rPr>
              <a:t>    s(R)=</a:t>
            </a:r>
            <a:r>
              <a:rPr lang="en-US" altLang="zh-CN" sz="2800" kern="1200">
                <a:solidFill>
                  <a:srgbClr val="5E240C"/>
                </a:solidFill>
                <a:ea typeface="宋体" panose="02010600030101010101" pitchFamily="2" charset="-122"/>
              </a:rPr>
              <a:t>R∪</a:t>
            </a:r>
            <a:r>
              <a:rPr lang="en-US" altLang="zh-CN" sz="2800" kern="1200" smtClean="0">
                <a:solidFill>
                  <a:srgbClr val="5E240C"/>
                </a:solidFill>
                <a:ea typeface="宋体" panose="02010600030101010101" pitchFamily="2" charset="-122"/>
              </a:rPr>
              <a:t>R</a:t>
            </a:r>
            <a:r>
              <a:rPr lang="en-US" altLang="zh-CN" sz="2800" kern="1200" baseline="30000" smtClean="0">
                <a:solidFill>
                  <a:srgbClr val="5E240C"/>
                </a:solidFill>
                <a:ea typeface="宋体" panose="02010600030101010101" pitchFamily="2" charset="-122"/>
              </a:rPr>
              <a:t>-1</a:t>
            </a:r>
            <a:endParaRPr lang="en-US" altLang="zh-CN" sz="2800" i="1" kern="1200">
              <a:solidFill>
                <a:srgbClr val="5E240C"/>
              </a:solidFill>
              <a:ea typeface="宋体" panose="02010600030101010101" pitchFamily="2" charset="-122"/>
            </a:endParaRPr>
          </a:p>
          <a:p>
            <a:pPr lvl="0">
              <a:buClr>
                <a:srgbClr val="69B3F1"/>
              </a:buClr>
              <a:buNone/>
              <a:defRPr/>
            </a:pPr>
            <a:r>
              <a:rPr lang="en-US" altLang="zh-CN" sz="2800" i="1" kern="1200" smtClean="0">
                <a:solidFill>
                  <a:srgbClr val="5E240C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800" kern="1200" smtClean="0">
                <a:solidFill>
                  <a:srgbClr val="5E240C"/>
                </a:solidFill>
                <a:ea typeface="宋体" panose="02010600030101010101" pitchFamily="2" charset="-122"/>
              </a:rPr>
              <a:t>t(R</a:t>
            </a:r>
            <a:r>
              <a:rPr lang="en-US" altLang="zh-CN" sz="2800" kern="1200">
                <a:solidFill>
                  <a:srgbClr val="5E240C"/>
                </a:solidFill>
                <a:ea typeface="宋体" panose="02010600030101010101" pitchFamily="2" charset="-122"/>
              </a:rPr>
              <a:t>)=R∪R</a:t>
            </a:r>
            <a:r>
              <a:rPr lang="en-US" altLang="zh-CN" sz="2800" kern="1200" baseline="30000">
                <a:solidFill>
                  <a:srgbClr val="5E240C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800" kern="1200">
                <a:solidFill>
                  <a:srgbClr val="5E240C"/>
                </a:solidFill>
                <a:ea typeface="宋体" panose="02010600030101010101" pitchFamily="2" charset="-122"/>
              </a:rPr>
              <a:t>∪R</a:t>
            </a:r>
            <a:r>
              <a:rPr lang="en-US" altLang="zh-CN" sz="2800" kern="1200" baseline="30000">
                <a:solidFill>
                  <a:srgbClr val="5E240C"/>
                </a:solidFill>
                <a:ea typeface="宋体" panose="02010600030101010101" pitchFamily="2" charset="-122"/>
              </a:rPr>
              <a:t>3</a:t>
            </a:r>
            <a:endParaRPr lang="en-US" altLang="zh-CN" sz="280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02CC2-B18E-4C24-9954-C5654EFE1A0C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06" y="826879"/>
            <a:ext cx="88677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7601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764704"/>
                <a:ext cx="8496944" cy="4525963"/>
              </a:xfrm>
            </p:spPr>
            <p:txBody>
              <a:bodyPr/>
              <a:lstStyle/>
              <a:p>
                <a:pPr marL="0" indent="0" algn="just" eaLnBrk="1" hangingPunct="1">
                  <a:lnSpc>
                    <a:spcPct val="120000"/>
                  </a:lnSpc>
                  <a:spcAft>
                    <a:spcPts val="1200"/>
                  </a:spcAft>
                  <a:buNone/>
                </a:pPr>
                <a:r>
                  <a:rPr lang="en-US" altLang="zh-CN" dirty="0" smtClean="0">
                    <a:solidFill>
                      <a:schemeClr val="hlink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[</a:t>
                </a:r>
                <a:r>
                  <a:rPr lang="zh-CN" altLang="en-US" dirty="0" smtClean="0">
                    <a:solidFill>
                      <a:schemeClr val="hlink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最大</a:t>
                </a:r>
                <a:r>
                  <a:rPr lang="en-US" altLang="zh-CN" dirty="0" smtClean="0">
                    <a:solidFill>
                      <a:schemeClr val="hlink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zh-CN" altLang="en-US" dirty="0" smtClean="0">
                    <a:solidFill>
                      <a:schemeClr val="hlink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小</a:t>
                </a:r>
                <a:r>
                  <a:rPr lang="en-US" altLang="zh-CN" dirty="0" smtClean="0">
                    <a:solidFill>
                      <a:schemeClr val="hlink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dirty="0" smtClean="0">
                    <a:solidFill>
                      <a:schemeClr val="hlink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元、极大</a:t>
                </a:r>
                <a:r>
                  <a:rPr lang="en-US" altLang="zh-CN" dirty="0" smtClean="0">
                    <a:solidFill>
                      <a:schemeClr val="hlink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zh-CN" altLang="en-US" dirty="0" smtClean="0">
                    <a:solidFill>
                      <a:schemeClr val="hlink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小</a:t>
                </a:r>
                <a:r>
                  <a:rPr lang="en-US" altLang="zh-CN" dirty="0" smtClean="0">
                    <a:solidFill>
                      <a:schemeClr val="hlink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dirty="0" smtClean="0">
                    <a:solidFill>
                      <a:schemeClr val="hlink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元</a:t>
                </a:r>
                <a:r>
                  <a:rPr lang="en-US" altLang="zh-CN" dirty="0" smtClean="0">
                    <a:solidFill>
                      <a:schemeClr val="hlink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]</a:t>
                </a:r>
                <a:r>
                  <a:rPr lang="zh-CN" altLang="en-US" dirty="0" smtClean="0">
                    <a:solidFill>
                      <a:schemeClr val="hlink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： </a:t>
                </a:r>
                <a:r>
                  <a:rPr lang="zh-CN" altLang="en-US" dirty="0" smtClean="0">
                    <a:sym typeface="Symbol" panose="05050102010706020507" pitchFamily="18" charset="2"/>
                  </a:rPr>
                  <a:t>设</a:t>
                </a:r>
                <a:r>
                  <a:rPr lang="en-US" altLang="zh-CN" dirty="0">
                    <a:sym typeface="Symbol" panose="05050102010706020507" pitchFamily="18" charset="2"/>
                  </a:rPr>
                  <a:t>&lt;A,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≼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&gt;</a:t>
                </a:r>
                <a:r>
                  <a:rPr lang="zh-CN" altLang="en-US" dirty="0">
                    <a:sym typeface="Symbol" panose="05050102010706020507" pitchFamily="18" charset="2"/>
                  </a:rPr>
                  <a:t>为偏序集，</a:t>
                </a:r>
                <a:r>
                  <a:rPr lang="en-US" altLang="zh-CN" dirty="0">
                    <a:sym typeface="Symbol" panose="05050102010706020507" pitchFamily="18" charset="2"/>
                  </a:rPr>
                  <a:t>BA</a:t>
                </a:r>
                <a:r>
                  <a:rPr lang="zh-CN" altLang="en-US" dirty="0">
                    <a:sym typeface="Symbol" panose="05050102010706020507" pitchFamily="18" charset="2"/>
                  </a:rPr>
                  <a:t>，则：</a:t>
                </a:r>
              </a:p>
              <a:p>
                <a:pPr marL="0" indent="576263" algn="just" eaLnBrk="1" hangingPunct="1">
                  <a:spcBef>
                    <a:spcPts val="600"/>
                  </a:spcBef>
                  <a:buNone/>
                </a:pPr>
                <a:r>
                  <a:rPr lang="en-US" altLang="zh-CN" dirty="0">
                    <a:sym typeface="Symbol" panose="05050102010706020507" pitchFamily="18" charset="2"/>
                  </a:rPr>
                  <a:t>1. </a:t>
                </a:r>
                <a:r>
                  <a:rPr lang="zh-CN" altLang="en-US" dirty="0">
                    <a:sym typeface="Symbol" panose="05050102010706020507" pitchFamily="18" charset="2"/>
                  </a:rPr>
                  <a:t>若存在</a:t>
                </a:r>
                <a:r>
                  <a:rPr lang="en-US" altLang="zh-CN" i="1" dirty="0" err="1">
                    <a:sym typeface="Symbol" panose="05050102010706020507" pitchFamily="18" charset="2"/>
                  </a:rPr>
                  <a:t>y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B</a:t>
                </a:r>
                <a:r>
                  <a:rPr lang="zh-CN" altLang="en-US" dirty="0">
                    <a:sym typeface="Symbol" panose="05050102010706020507" pitchFamily="18" charset="2"/>
                  </a:rPr>
                  <a:t>，使得</a:t>
                </a:r>
                <a:r>
                  <a:rPr lang="en-US" altLang="zh-CN" i="1" dirty="0" smtClean="0">
                    <a:sym typeface="Symbol" panose="05050102010706020507" pitchFamily="18" charset="2"/>
                  </a:rPr>
                  <a:t>x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 </a:t>
                </a:r>
                <a:r>
                  <a:rPr lang="en-US" altLang="zh-CN" dirty="0">
                    <a:sym typeface="Symbol" panose="05050102010706020507" pitchFamily="18" charset="2"/>
                  </a:rPr>
                  <a:t>(</a:t>
                </a:r>
                <a:r>
                  <a:rPr lang="en-US" altLang="zh-CN" i="1" dirty="0" err="1">
                    <a:sym typeface="Symbol" panose="05050102010706020507" pitchFamily="18" charset="2"/>
                  </a:rPr>
                  <a:t>x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</a:t>
                </a:r>
                <a:r>
                  <a:rPr lang="en-US" altLang="zh-CN" err="1">
                    <a:sym typeface="Symbol" panose="05050102010706020507" pitchFamily="18" charset="2"/>
                  </a:rPr>
                  <a:t>B</a:t>
                </a:r>
                <a:r>
                  <a:rPr lang="en-US" altLang="zh-CN">
                    <a:sym typeface="Symbol" panose="05050102010706020507" pitchFamily="18" charset="2"/>
                  </a:rPr>
                  <a:t> </a:t>
                </a:r>
                <a:r>
                  <a:rPr lang="en-US" altLang="zh-CN" smtClean="0">
                    <a:sym typeface="Symbol" panose="05050102010706020507" pitchFamily="18" charset="2"/>
                  </a:rPr>
                  <a:t> </a:t>
                </a:r>
                <a:r>
                  <a:rPr lang="en-US" altLang="zh-CN" i="1" dirty="0">
                    <a:sym typeface="Symbol" panose="05050102010706020507" pitchFamily="18" charset="2"/>
                  </a:rPr>
                  <a:t>y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≼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:r>
                  <a:rPr lang="en-US" altLang="zh-CN" i="1" dirty="0">
                    <a:sym typeface="Symbol" panose="05050102010706020507" pitchFamily="18" charset="2"/>
                  </a:rPr>
                  <a:t>x</a:t>
                </a:r>
                <a:r>
                  <a:rPr lang="en-US" altLang="zh-CN" dirty="0">
                    <a:sym typeface="Symbol" panose="05050102010706020507" pitchFamily="18" charset="2"/>
                  </a:rPr>
                  <a:t>)</a:t>
                </a:r>
                <a:r>
                  <a:rPr lang="zh-CN" altLang="en-US" dirty="0">
                    <a:sym typeface="Symbol" panose="05050102010706020507" pitchFamily="18" charset="2"/>
                  </a:rPr>
                  <a:t>为真，则称</a:t>
                </a:r>
                <a:r>
                  <a:rPr lang="en-US" altLang="zh-CN" i="1" dirty="0">
                    <a:sym typeface="Symbol" panose="05050102010706020507" pitchFamily="18" charset="2"/>
                  </a:rPr>
                  <a:t>y</a:t>
                </a:r>
                <a:r>
                  <a:rPr lang="zh-CN" altLang="en-US" dirty="0">
                    <a:sym typeface="Symbol" panose="05050102010706020507" pitchFamily="18" charset="2"/>
                  </a:rPr>
                  <a:t>为</a:t>
                </a:r>
                <a:r>
                  <a:rPr lang="en-US" altLang="zh-CN" dirty="0">
                    <a:sym typeface="Symbol" panose="05050102010706020507" pitchFamily="18" charset="2"/>
                  </a:rPr>
                  <a:t>B</a:t>
                </a:r>
                <a:r>
                  <a:rPr lang="zh-CN" altLang="en-US" dirty="0">
                    <a:sym typeface="Symbol" panose="05050102010706020507" pitchFamily="18" charset="2"/>
                  </a:rPr>
                  <a:t>的</a:t>
                </a:r>
                <a:r>
                  <a:rPr lang="zh-CN" altLang="en-US" sz="3200" dirty="0">
                    <a:solidFill>
                      <a:schemeClr val="hlink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最小元</a:t>
                </a:r>
                <a:r>
                  <a:rPr lang="en-US" altLang="zh-CN" dirty="0">
                    <a:sym typeface="Symbol" panose="05050102010706020507" pitchFamily="18" charset="2"/>
                  </a:rPr>
                  <a:t>(</a:t>
                </a:r>
                <a:r>
                  <a:rPr lang="en-US" altLang="zh-CN" i="1" dirty="0">
                    <a:sym typeface="Symbol" panose="05050102010706020507" pitchFamily="18" charset="2"/>
                  </a:rPr>
                  <a:t>least element</a:t>
                </a:r>
                <a:r>
                  <a:rPr lang="en-US" altLang="zh-CN" dirty="0">
                    <a:sym typeface="Symbol" panose="05050102010706020507" pitchFamily="18" charset="2"/>
                  </a:rPr>
                  <a:t>)</a:t>
                </a:r>
                <a:r>
                  <a:rPr lang="zh-CN" altLang="en-US" dirty="0">
                    <a:sym typeface="Symbol" panose="05050102010706020507" pitchFamily="18" charset="2"/>
                  </a:rPr>
                  <a:t>。</a:t>
                </a:r>
              </a:p>
              <a:p>
                <a:pPr marL="0" indent="576263" algn="just" eaLnBrk="1" hangingPunct="1">
                  <a:spcBef>
                    <a:spcPts val="600"/>
                  </a:spcBef>
                  <a:buNone/>
                </a:pPr>
                <a:r>
                  <a:rPr lang="en-US" altLang="zh-CN" dirty="0">
                    <a:sym typeface="Symbol" panose="05050102010706020507" pitchFamily="18" charset="2"/>
                  </a:rPr>
                  <a:t>2. </a:t>
                </a:r>
                <a:r>
                  <a:rPr lang="zh-CN" altLang="en-US" dirty="0">
                    <a:sym typeface="Symbol" panose="05050102010706020507" pitchFamily="18" charset="2"/>
                  </a:rPr>
                  <a:t>若存在</a:t>
                </a:r>
                <a:r>
                  <a:rPr lang="en-US" altLang="zh-CN" i="1" dirty="0" err="1">
                    <a:sym typeface="Symbol" panose="05050102010706020507" pitchFamily="18" charset="2"/>
                  </a:rPr>
                  <a:t>y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B</a:t>
                </a:r>
                <a:r>
                  <a:rPr lang="zh-CN" altLang="en-US" dirty="0">
                    <a:sym typeface="Symbol" panose="05050102010706020507" pitchFamily="18" charset="2"/>
                  </a:rPr>
                  <a:t>，使得</a:t>
                </a:r>
                <a:r>
                  <a:rPr lang="en-US" altLang="zh-CN" i="1" dirty="0">
                    <a:sym typeface="Symbol" panose="05050102010706020507" pitchFamily="18" charset="2"/>
                  </a:rPr>
                  <a:t>x</a:t>
                </a:r>
                <a:r>
                  <a:rPr lang="en-US" altLang="zh-CN" dirty="0">
                    <a:sym typeface="Symbol" panose="05050102010706020507" pitchFamily="18" charset="2"/>
                  </a:rPr>
                  <a:t> (</a:t>
                </a:r>
                <a:r>
                  <a:rPr lang="en-US" altLang="zh-CN" i="1" dirty="0" err="1">
                    <a:sym typeface="Symbol" panose="05050102010706020507" pitchFamily="18" charset="2"/>
                  </a:rPr>
                  <a:t>x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</a:t>
                </a:r>
                <a:r>
                  <a:rPr lang="en-US" altLang="zh-CN" err="1">
                    <a:sym typeface="Symbol" panose="05050102010706020507" pitchFamily="18" charset="2"/>
                  </a:rPr>
                  <a:t>B</a:t>
                </a:r>
                <a:r>
                  <a:rPr lang="en-US" altLang="zh-CN">
                    <a:sym typeface="Symbol" panose="05050102010706020507" pitchFamily="18" charset="2"/>
                  </a:rPr>
                  <a:t> </a:t>
                </a:r>
                <a:r>
                  <a:rPr lang="en-US" altLang="zh-CN" smtClean="0">
                    <a:sym typeface="Symbol" panose="05050102010706020507" pitchFamily="18" charset="2"/>
                  </a:rPr>
                  <a:t> </a:t>
                </a:r>
                <a:r>
                  <a:rPr lang="en-US" altLang="zh-CN" i="1" dirty="0">
                    <a:sym typeface="Symbol" panose="05050102010706020507" pitchFamily="18" charset="2"/>
                  </a:rPr>
                  <a:t>x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≼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:r>
                  <a:rPr lang="en-US" altLang="zh-CN" i="1" dirty="0">
                    <a:sym typeface="Symbol" panose="05050102010706020507" pitchFamily="18" charset="2"/>
                  </a:rPr>
                  <a:t>y</a:t>
                </a:r>
                <a:r>
                  <a:rPr lang="en-US" altLang="zh-CN" dirty="0">
                    <a:sym typeface="Symbol" panose="05050102010706020507" pitchFamily="18" charset="2"/>
                  </a:rPr>
                  <a:t>)</a:t>
                </a:r>
                <a:r>
                  <a:rPr lang="zh-CN" altLang="en-US" dirty="0">
                    <a:sym typeface="Symbol" panose="05050102010706020507" pitchFamily="18" charset="2"/>
                  </a:rPr>
                  <a:t>为真，则称</a:t>
                </a:r>
                <a:r>
                  <a:rPr lang="en-US" altLang="zh-CN" i="1" dirty="0">
                    <a:sym typeface="Symbol" panose="05050102010706020507" pitchFamily="18" charset="2"/>
                  </a:rPr>
                  <a:t>y</a:t>
                </a:r>
                <a:r>
                  <a:rPr lang="zh-CN" altLang="en-US" dirty="0">
                    <a:sym typeface="Symbol" panose="05050102010706020507" pitchFamily="18" charset="2"/>
                  </a:rPr>
                  <a:t>为</a:t>
                </a:r>
                <a:r>
                  <a:rPr lang="en-US" altLang="zh-CN" dirty="0">
                    <a:sym typeface="Symbol" panose="05050102010706020507" pitchFamily="18" charset="2"/>
                  </a:rPr>
                  <a:t>B</a:t>
                </a:r>
                <a:r>
                  <a:rPr lang="zh-CN" altLang="en-US" dirty="0">
                    <a:sym typeface="Symbol" panose="05050102010706020507" pitchFamily="18" charset="2"/>
                  </a:rPr>
                  <a:t>的</a:t>
                </a:r>
                <a:r>
                  <a:rPr lang="zh-CN" altLang="en-US" sz="3200" dirty="0">
                    <a:solidFill>
                      <a:schemeClr val="hlink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最大元</a:t>
                </a:r>
                <a:r>
                  <a:rPr lang="en-US" altLang="zh-CN" dirty="0">
                    <a:sym typeface="Symbol" panose="05050102010706020507" pitchFamily="18" charset="2"/>
                  </a:rPr>
                  <a:t>(</a:t>
                </a:r>
                <a:r>
                  <a:rPr lang="en-US" altLang="zh-CN" i="1" dirty="0">
                    <a:sym typeface="Symbol" panose="05050102010706020507" pitchFamily="18" charset="2"/>
                  </a:rPr>
                  <a:t>greatest element</a:t>
                </a:r>
                <a:r>
                  <a:rPr lang="en-US" altLang="zh-CN" dirty="0">
                    <a:sym typeface="Symbol" panose="05050102010706020507" pitchFamily="18" charset="2"/>
                  </a:rPr>
                  <a:t>)</a:t>
                </a:r>
                <a:r>
                  <a:rPr lang="zh-CN" altLang="en-US" dirty="0">
                    <a:sym typeface="Symbol" panose="05050102010706020507" pitchFamily="18" charset="2"/>
                  </a:rPr>
                  <a:t>。</a:t>
                </a:r>
              </a:p>
              <a:p>
                <a:pPr marL="0" indent="576263" algn="just" eaLnBrk="1" hangingPunct="1">
                  <a:spcBef>
                    <a:spcPts val="600"/>
                  </a:spcBef>
                  <a:buNone/>
                </a:pPr>
                <a:r>
                  <a:rPr lang="en-US" altLang="zh-CN" dirty="0">
                    <a:sym typeface="Symbol" panose="05050102010706020507" pitchFamily="18" charset="2"/>
                  </a:rPr>
                  <a:t>3. </a:t>
                </a:r>
                <a:r>
                  <a:rPr lang="zh-CN" altLang="en-US" dirty="0">
                    <a:sym typeface="Symbol" panose="05050102010706020507" pitchFamily="18" charset="2"/>
                  </a:rPr>
                  <a:t>若存在</a:t>
                </a:r>
                <a:r>
                  <a:rPr lang="en-US" altLang="zh-CN" i="1" dirty="0" err="1">
                    <a:sym typeface="Symbol" panose="05050102010706020507" pitchFamily="18" charset="2"/>
                  </a:rPr>
                  <a:t>y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B</a:t>
                </a:r>
                <a:r>
                  <a:rPr lang="zh-CN" altLang="en-US" dirty="0">
                    <a:sym typeface="Symbol" panose="05050102010706020507" pitchFamily="18" charset="2"/>
                  </a:rPr>
                  <a:t>，使得</a:t>
                </a:r>
                <a:r>
                  <a:rPr lang="en-US" altLang="zh-CN" i="1" dirty="0">
                    <a:sym typeface="Symbol" panose="05050102010706020507" pitchFamily="18" charset="2"/>
                  </a:rPr>
                  <a:t>x </a:t>
                </a:r>
                <a:r>
                  <a:rPr lang="en-US" altLang="zh-CN" dirty="0">
                    <a:sym typeface="Symbol" panose="05050102010706020507" pitchFamily="18" charset="2"/>
                  </a:rPr>
                  <a:t>(</a:t>
                </a:r>
                <a:r>
                  <a:rPr lang="en-US" altLang="zh-CN" i="1" dirty="0" err="1">
                    <a:sym typeface="Symbol" panose="05050102010706020507" pitchFamily="18" charset="2"/>
                  </a:rPr>
                  <a:t>x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</a:t>
                </a:r>
                <a:r>
                  <a:rPr lang="en-US" altLang="zh-CN" err="1">
                    <a:sym typeface="Symbol" panose="05050102010706020507" pitchFamily="18" charset="2"/>
                  </a:rPr>
                  <a:t>B</a:t>
                </a:r>
                <a:r>
                  <a:rPr lang="en-US" altLang="zh-CN">
                    <a:sym typeface="Symbol" panose="05050102010706020507" pitchFamily="18" charset="2"/>
                  </a:rPr>
                  <a:t> </a:t>
                </a:r>
                <a:r>
                  <a:rPr lang="en-US" altLang="zh-CN" sz="3200" smtClean="0">
                    <a:solidFill>
                      <a:srgbClr val="FF0000"/>
                    </a:solidFill>
                    <a:sym typeface="Symbol" panose="05050102010706020507" pitchFamily="18" charset="2"/>
                  </a:rPr>
                  <a:t>&amp; </a:t>
                </a:r>
                <a:r>
                  <a:rPr lang="en-US" altLang="zh-CN" sz="3200" i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x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≼</m:t>
                    </m:r>
                  </m:oMath>
                </a14:m>
                <a:r>
                  <a:rPr lang="en-US" altLang="zh-CN" sz="3200" i="1">
                    <a:solidFill>
                      <a:srgbClr val="FF0000"/>
                    </a:solidFill>
                    <a:sym typeface="Symbol" panose="05050102010706020507" pitchFamily="18" charset="2"/>
                  </a:rPr>
                  <a:t>y </a:t>
                </a:r>
                <a:r>
                  <a:rPr lang="en-US" altLang="zh-CN" smtClean="0">
                    <a:sym typeface="Symbol" panose="05050102010706020507" pitchFamily="18" charset="2"/>
                  </a:rPr>
                  <a:t></a:t>
                </a:r>
                <a:r>
                  <a:rPr lang="en-US" altLang="zh-CN" i="1" smtClean="0">
                    <a:sym typeface="Symbol" panose="05050102010706020507" pitchFamily="18" charset="2"/>
                  </a:rPr>
                  <a:t>x </a:t>
                </a:r>
                <a:r>
                  <a:rPr lang="en-US" altLang="zh-CN" dirty="0">
                    <a:sym typeface="Symbol" panose="05050102010706020507" pitchFamily="18" charset="2"/>
                  </a:rPr>
                  <a:t>= </a:t>
                </a:r>
                <a:r>
                  <a:rPr lang="en-US" altLang="zh-CN" i="1" dirty="0">
                    <a:sym typeface="Symbol" panose="05050102010706020507" pitchFamily="18" charset="2"/>
                  </a:rPr>
                  <a:t>y</a:t>
                </a:r>
                <a:r>
                  <a:rPr lang="en-US" altLang="zh-CN" dirty="0">
                    <a:sym typeface="Symbol" panose="05050102010706020507" pitchFamily="18" charset="2"/>
                  </a:rPr>
                  <a:t>)</a:t>
                </a:r>
                <a:r>
                  <a:rPr lang="zh-CN" altLang="en-US" dirty="0">
                    <a:sym typeface="Symbol" panose="05050102010706020507" pitchFamily="18" charset="2"/>
                  </a:rPr>
                  <a:t>为真，则称</a:t>
                </a:r>
                <a:r>
                  <a:rPr lang="en-US" altLang="zh-CN" i="1" dirty="0">
                    <a:sym typeface="Symbol" panose="05050102010706020507" pitchFamily="18" charset="2"/>
                  </a:rPr>
                  <a:t>y</a:t>
                </a:r>
                <a:r>
                  <a:rPr lang="zh-CN" altLang="en-US" dirty="0">
                    <a:sym typeface="Symbol" panose="05050102010706020507" pitchFamily="18" charset="2"/>
                  </a:rPr>
                  <a:t>为</a:t>
                </a:r>
                <a:r>
                  <a:rPr lang="en-US" altLang="zh-CN" dirty="0">
                    <a:sym typeface="Symbol" panose="05050102010706020507" pitchFamily="18" charset="2"/>
                  </a:rPr>
                  <a:t>B</a:t>
                </a:r>
                <a:r>
                  <a:rPr lang="zh-CN" altLang="en-US" dirty="0">
                    <a:sym typeface="Symbol" panose="05050102010706020507" pitchFamily="18" charset="2"/>
                  </a:rPr>
                  <a:t>的</a:t>
                </a:r>
                <a:r>
                  <a:rPr lang="zh-CN" altLang="en-US" sz="3200" dirty="0">
                    <a:solidFill>
                      <a:schemeClr val="hlink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极小元</a:t>
                </a:r>
                <a:r>
                  <a:rPr lang="en-US" altLang="zh-CN" dirty="0">
                    <a:sym typeface="Symbol" panose="05050102010706020507" pitchFamily="18" charset="2"/>
                  </a:rPr>
                  <a:t>(</a:t>
                </a:r>
                <a:r>
                  <a:rPr lang="en-US" altLang="zh-CN" i="1" dirty="0">
                    <a:sym typeface="Symbol" panose="05050102010706020507" pitchFamily="18" charset="2"/>
                  </a:rPr>
                  <a:t>minimal  element</a:t>
                </a:r>
                <a:r>
                  <a:rPr lang="en-US" altLang="zh-CN" dirty="0">
                    <a:sym typeface="Symbol" panose="05050102010706020507" pitchFamily="18" charset="2"/>
                  </a:rPr>
                  <a:t>)</a:t>
                </a:r>
                <a:r>
                  <a:rPr lang="zh-CN" altLang="en-US" dirty="0">
                    <a:sym typeface="Symbol" panose="05050102010706020507" pitchFamily="18" charset="2"/>
                  </a:rPr>
                  <a:t>。</a:t>
                </a:r>
              </a:p>
              <a:p>
                <a:pPr marL="0" indent="576263" algn="just" eaLnBrk="1" hangingPunct="1">
                  <a:spcBef>
                    <a:spcPts val="600"/>
                  </a:spcBef>
                  <a:buNone/>
                </a:pPr>
                <a:r>
                  <a:rPr lang="en-US" altLang="zh-CN" dirty="0">
                    <a:sym typeface="Symbol" panose="05050102010706020507" pitchFamily="18" charset="2"/>
                  </a:rPr>
                  <a:t>4. </a:t>
                </a:r>
                <a:r>
                  <a:rPr lang="zh-CN" altLang="en-US" dirty="0">
                    <a:sym typeface="Symbol" panose="05050102010706020507" pitchFamily="18" charset="2"/>
                  </a:rPr>
                  <a:t>若存在</a:t>
                </a:r>
                <a:r>
                  <a:rPr lang="en-US" altLang="zh-CN" i="1" dirty="0" err="1">
                    <a:sym typeface="Symbol" panose="05050102010706020507" pitchFamily="18" charset="2"/>
                  </a:rPr>
                  <a:t>y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B</a:t>
                </a:r>
                <a:r>
                  <a:rPr lang="zh-CN" altLang="en-US" dirty="0">
                    <a:sym typeface="Symbol" panose="05050102010706020507" pitchFamily="18" charset="2"/>
                  </a:rPr>
                  <a:t>，使得</a:t>
                </a:r>
                <a:r>
                  <a:rPr lang="en-US" altLang="zh-CN" i="1" dirty="0">
                    <a:sym typeface="Symbol" panose="05050102010706020507" pitchFamily="18" charset="2"/>
                  </a:rPr>
                  <a:t>x </a:t>
                </a:r>
                <a:r>
                  <a:rPr lang="en-US" altLang="zh-CN" dirty="0">
                    <a:sym typeface="Symbol" panose="05050102010706020507" pitchFamily="18" charset="2"/>
                  </a:rPr>
                  <a:t>(</a:t>
                </a:r>
                <a:r>
                  <a:rPr lang="en-US" altLang="zh-CN" i="1" dirty="0" err="1">
                    <a:sym typeface="Symbol" panose="05050102010706020507" pitchFamily="18" charset="2"/>
                  </a:rPr>
                  <a:t>x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</a:t>
                </a:r>
                <a:r>
                  <a:rPr lang="en-US" altLang="zh-CN" err="1">
                    <a:sym typeface="Symbol" panose="05050102010706020507" pitchFamily="18" charset="2"/>
                  </a:rPr>
                  <a:t>B</a:t>
                </a:r>
                <a:r>
                  <a:rPr lang="en-US" altLang="zh-CN">
                    <a:sym typeface="Symbol" panose="05050102010706020507" pitchFamily="18" charset="2"/>
                  </a:rPr>
                  <a:t> </a:t>
                </a:r>
                <a:r>
                  <a:rPr lang="en-US" altLang="zh-CN" sz="3200" smtClean="0">
                    <a:solidFill>
                      <a:srgbClr val="FF0000"/>
                    </a:solidFill>
                    <a:sym typeface="Symbol" panose="05050102010706020507" pitchFamily="18" charset="2"/>
                  </a:rPr>
                  <a:t>&amp; </a:t>
                </a:r>
                <a:r>
                  <a:rPr lang="en-US" altLang="zh-CN" sz="3200" i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y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≼</m:t>
                    </m:r>
                  </m:oMath>
                </a14:m>
                <a:r>
                  <a:rPr lang="en-US" altLang="zh-CN" sz="3200" i="1">
                    <a:solidFill>
                      <a:srgbClr val="FF0000"/>
                    </a:solidFill>
                    <a:sym typeface="Symbol" panose="05050102010706020507" pitchFamily="18" charset="2"/>
                  </a:rPr>
                  <a:t>x </a:t>
                </a:r>
                <a:r>
                  <a:rPr lang="en-US" altLang="zh-CN" smtClean="0">
                    <a:sym typeface="Symbol" panose="05050102010706020507" pitchFamily="18" charset="2"/>
                  </a:rPr>
                  <a:t> </a:t>
                </a:r>
                <a:r>
                  <a:rPr lang="en-US" altLang="zh-CN" i="1" dirty="0">
                    <a:sym typeface="Symbol" panose="05050102010706020507" pitchFamily="18" charset="2"/>
                  </a:rPr>
                  <a:t>x </a:t>
                </a:r>
                <a:r>
                  <a:rPr lang="en-US" altLang="zh-CN" dirty="0">
                    <a:sym typeface="Symbol" panose="05050102010706020507" pitchFamily="18" charset="2"/>
                  </a:rPr>
                  <a:t>= </a:t>
                </a:r>
                <a:r>
                  <a:rPr lang="en-US" altLang="zh-CN" i="1" dirty="0">
                    <a:sym typeface="Symbol" panose="05050102010706020507" pitchFamily="18" charset="2"/>
                  </a:rPr>
                  <a:t>y</a:t>
                </a:r>
                <a:r>
                  <a:rPr lang="en-US" altLang="zh-CN" dirty="0">
                    <a:sym typeface="Symbol" panose="05050102010706020507" pitchFamily="18" charset="2"/>
                  </a:rPr>
                  <a:t>)</a:t>
                </a:r>
                <a:r>
                  <a:rPr lang="zh-CN" altLang="en-US" dirty="0">
                    <a:sym typeface="Symbol" panose="05050102010706020507" pitchFamily="18" charset="2"/>
                  </a:rPr>
                  <a:t>为真，则称</a:t>
                </a:r>
                <a:r>
                  <a:rPr lang="en-US" altLang="zh-CN" i="1" dirty="0">
                    <a:sym typeface="Symbol" panose="05050102010706020507" pitchFamily="18" charset="2"/>
                  </a:rPr>
                  <a:t>y</a:t>
                </a:r>
                <a:r>
                  <a:rPr lang="zh-CN" altLang="en-US" dirty="0">
                    <a:sym typeface="Symbol" panose="05050102010706020507" pitchFamily="18" charset="2"/>
                  </a:rPr>
                  <a:t>为</a:t>
                </a:r>
                <a:r>
                  <a:rPr lang="en-US" altLang="zh-CN" dirty="0">
                    <a:sym typeface="Symbol" panose="05050102010706020507" pitchFamily="18" charset="2"/>
                  </a:rPr>
                  <a:t>B</a:t>
                </a:r>
                <a:r>
                  <a:rPr lang="zh-CN" altLang="en-US" dirty="0">
                    <a:sym typeface="Symbol" panose="05050102010706020507" pitchFamily="18" charset="2"/>
                  </a:rPr>
                  <a:t>的</a:t>
                </a:r>
                <a:r>
                  <a:rPr lang="zh-CN" altLang="en-US" sz="3200" dirty="0">
                    <a:solidFill>
                      <a:schemeClr val="hlink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极大元</a:t>
                </a:r>
                <a:r>
                  <a:rPr lang="en-US" altLang="zh-CN" dirty="0">
                    <a:sym typeface="Symbol" panose="05050102010706020507" pitchFamily="18" charset="2"/>
                  </a:rPr>
                  <a:t>(</a:t>
                </a:r>
                <a:r>
                  <a:rPr lang="en-US" altLang="zh-CN" i="1" dirty="0">
                    <a:sym typeface="Symbol" panose="05050102010706020507" pitchFamily="18" charset="2"/>
                  </a:rPr>
                  <a:t>maximal  element</a:t>
                </a:r>
                <a:r>
                  <a:rPr lang="en-US" altLang="zh-CN" dirty="0" smtClean="0">
                    <a:sym typeface="Symbol" panose="05050102010706020507" pitchFamily="18" charset="2"/>
                  </a:rPr>
                  <a:t>)</a:t>
                </a:r>
              </a:p>
              <a:p>
                <a:pPr marL="0" indent="576263" algn="just" eaLnBrk="1" hangingPunct="1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zh-CN" altLang="en-US" dirty="0" smtClean="0">
                    <a:solidFill>
                      <a:srgbClr val="FF0000"/>
                    </a:solidFill>
                    <a:sym typeface="Symbol" panose="05050102010706020507" pitchFamily="18" charset="2"/>
                  </a:rPr>
                  <a:t>最大元</a:t>
                </a:r>
                <a:r>
                  <a:rPr lang="zh-CN" altLang="en-US" dirty="0" smtClean="0">
                    <a:sym typeface="Symbol" panose="05050102010706020507" pitchFamily="18" charset="2"/>
                  </a:rPr>
                  <a:t>与</a:t>
                </a:r>
                <a:r>
                  <a:rPr lang="zh-CN" altLang="en-US" dirty="0" smtClean="0">
                    <a:solidFill>
                      <a:srgbClr val="FF0000"/>
                    </a:solidFill>
                    <a:sym typeface="Symbol" panose="05050102010706020507" pitchFamily="18" charset="2"/>
                  </a:rPr>
                  <a:t>最小元</a:t>
                </a:r>
                <a:r>
                  <a:rPr lang="zh-CN" altLang="en-US" dirty="0" smtClean="0">
                    <a:sym typeface="Symbol" panose="05050102010706020507" pitchFamily="18" charset="2"/>
                  </a:rPr>
                  <a:t>与集合中每个元素</a:t>
                </a:r>
                <a:r>
                  <a:rPr lang="zh-CN" altLang="en-US" dirty="0" smtClean="0">
                    <a:solidFill>
                      <a:srgbClr val="FF0000"/>
                    </a:solidFill>
                    <a:sym typeface="Symbol" panose="05050102010706020507" pitchFamily="18" charset="2"/>
                  </a:rPr>
                  <a:t>都存在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≼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  <a:sym typeface="Symbol" panose="05050102010706020507" pitchFamily="18" charset="2"/>
                  </a:rPr>
                  <a:t>关系，极大元</a:t>
                </a:r>
                <a:r>
                  <a:rPr lang="zh-CN" altLang="en-US" dirty="0" smtClean="0">
                    <a:sym typeface="Symbol" panose="05050102010706020507" pitchFamily="18" charset="2"/>
                  </a:rPr>
                  <a:t>与</a:t>
                </a:r>
                <a:r>
                  <a:rPr lang="zh-CN" altLang="en-US" dirty="0" smtClean="0">
                    <a:solidFill>
                      <a:srgbClr val="FF0000"/>
                    </a:solidFill>
                    <a:sym typeface="Symbol" panose="05050102010706020507" pitchFamily="18" charset="2"/>
                  </a:rPr>
                  <a:t>极小元</a:t>
                </a:r>
                <a:r>
                  <a:rPr lang="zh-CN" altLang="en-US" dirty="0" smtClean="0">
                    <a:sym typeface="Symbol" panose="05050102010706020507" pitchFamily="18" charset="2"/>
                  </a:rPr>
                  <a:t>则</a:t>
                </a:r>
                <a:r>
                  <a:rPr lang="zh-CN" altLang="en-US" dirty="0" smtClean="0">
                    <a:solidFill>
                      <a:srgbClr val="FF0000"/>
                    </a:solidFill>
                    <a:sym typeface="Symbol" panose="05050102010706020507" pitchFamily="18" charset="2"/>
                  </a:rPr>
                  <a:t>不一定</a:t>
                </a:r>
                <a:endParaRPr lang="zh-CN" altLang="en-US" dirty="0">
                  <a:solidFill>
                    <a:srgbClr val="FF0000"/>
                  </a:solidFill>
                  <a:sym typeface="Symbol" panose="05050102010706020507" pitchFamily="18" charset="2"/>
                </a:endParaRPr>
              </a:p>
              <a:p>
                <a:pPr marL="0" indent="0" eaLnBrk="1" hangingPunct="1">
                  <a:lnSpc>
                    <a:spcPct val="120000"/>
                  </a:lnSpc>
                  <a:buNone/>
                </a:pPr>
                <a:endParaRPr lang="en-US" altLang="zh-CN" sz="2800" dirty="0" smtClean="0">
                  <a:solidFill>
                    <a:schemeClr val="accent5">
                      <a:lumMod val="50000"/>
                    </a:schemeClr>
                  </a:solidFill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764704"/>
                <a:ext cx="8496944" cy="4525963"/>
              </a:xfrm>
              <a:blipFill>
                <a:blip r:embed="rId3"/>
                <a:stretch>
                  <a:fillRect l="-1076" t="-808" r="-4735" b="-254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3C2870-8515-4E93-91E3-AADC8E0256ED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  <p:sp>
        <p:nvSpPr>
          <p:cNvPr id="5" name="圆角矩形 4"/>
          <p:cNvSpPr/>
          <p:nvPr/>
        </p:nvSpPr>
        <p:spPr bwMode="auto">
          <a:xfrm>
            <a:off x="128117" y="0"/>
            <a:ext cx="2281543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zh-CN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偏序关系</a:t>
            </a:r>
            <a:endParaRPr lang="zh-CN" altLang="en-US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2409660" y="0"/>
            <a:ext cx="2160240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zh-CN" alt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哈斯图</a:t>
            </a:r>
            <a:endParaRPr lang="zh-CN" alt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4691203" y="0"/>
            <a:ext cx="2160240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zh-CN" alt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全序关系</a:t>
            </a:r>
            <a:endParaRPr lang="zh-CN" alt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6972747" y="0"/>
            <a:ext cx="2160240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zh-CN" alt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良序关系</a:t>
            </a:r>
            <a:endParaRPr lang="zh-CN" alt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812952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496944" cy="4525963"/>
          </a:xfrm>
        </p:spPr>
        <p:txBody>
          <a:bodyPr/>
          <a:lstStyle/>
          <a:p>
            <a:pPr marL="0" indent="576263" algn="just" eaLnBrk="1" hangingPunct="1">
              <a:lnSpc>
                <a:spcPct val="110000"/>
              </a:lnSpc>
              <a:buNone/>
            </a:pPr>
            <a:r>
              <a:rPr lang="zh-CN" altLang="en-US" dirty="0">
                <a:sym typeface="Symbol" panose="05050102010706020507" pitchFamily="18" charset="2"/>
              </a:rPr>
              <a:t>考虑偏序集</a:t>
            </a:r>
            <a:r>
              <a:rPr lang="en-US" altLang="zh-CN" dirty="0">
                <a:sym typeface="Symbol" panose="05050102010706020507" pitchFamily="18" charset="2"/>
              </a:rPr>
              <a:t>&lt;P({</a:t>
            </a:r>
            <a:r>
              <a:rPr lang="en-US" altLang="zh-CN" dirty="0" err="1">
                <a:sym typeface="Symbol" panose="05050102010706020507" pitchFamily="18" charset="2"/>
              </a:rPr>
              <a:t>a,b</a:t>
            </a:r>
            <a:r>
              <a:rPr lang="en-US" altLang="zh-CN" dirty="0">
                <a:sym typeface="Symbol" panose="05050102010706020507" pitchFamily="18" charset="2"/>
              </a:rPr>
              <a:t>}), </a:t>
            </a:r>
            <a:r>
              <a:rPr lang="en-US" altLang="zh-CN" dirty="0" smtClean="0">
                <a:sym typeface="Symbol" panose="05050102010706020507" pitchFamily="18" charset="2"/>
              </a:rPr>
              <a:t>&gt;, </a:t>
            </a:r>
            <a:r>
              <a:rPr lang="zh-CN" altLang="en-US" dirty="0">
                <a:sym typeface="Symbol" panose="05050102010706020507" pitchFamily="18" charset="2"/>
              </a:rPr>
              <a:t>哈斯图</a:t>
            </a:r>
            <a:r>
              <a:rPr lang="zh-CN" altLang="en-US">
                <a:sym typeface="Symbol" panose="05050102010706020507" pitchFamily="18" charset="2"/>
              </a:rPr>
              <a:t>为</a:t>
            </a:r>
            <a:r>
              <a:rPr lang="en-US" altLang="zh-CN" smtClean="0">
                <a:sym typeface="Symbol" panose="05050102010706020507" pitchFamily="18" charset="2"/>
              </a:rPr>
              <a:t>P135</a:t>
            </a:r>
            <a:r>
              <a:rPr lang="zh-CN" altLang="en-US" smtClean="0">
                <a:sym typeface="Symbol" panose="05050102010706020507" pitchFamily="18" charset="2"/>
              </a:rPr>
              <a:t>图</a:t>
            </a:r>
            <a:r>
              <a:rPr lang="en-US" altLang="zh-CN" smtClean="0">
                <a:sym typeface="Symbol" panose="05050102010706020507" pitchFamily="18" charset="2"/>
              </a:rPr>
              <a:t>5.4.2</a:t>
            </a:r>
            <a:r>
              <a:rPr lang="zh-CN" altLang="en-US" smtClean="0">
                <a:sym typeface="Symbol" panose="05050102010706020507" pitchFamily="18" charset="2"/>
              </a:rPr>
              <a:t>所</a:t>
            </a:r>
            <a:r>
              <a:rPr lang="zh-CN" altLang="en-US" dirty="0">
                <a:sym typeface="Symbol" panose="05050102010706020507" pitchFamily="18" charset="2"/>
              </a:rPr>
              <a:t>示。</a:t>
            </a:r>
          </a:p>
          <a:p>
            <a:pPr marL="0" indent="576263" algn="just" eaLnBrk="1" hangingPunct="1">
              <a:lnSpc>
                <a:spcPct val="110000"/>
              </a:lnSpc>
              <a:spcBef>
                <a:spcPts val="1200"/>
              </a:spcBef>
              <a:buNone/>
            </a:pPr>
            <a:r>
              <a:rPr lang="en-US" altLang="zh-CN" dirty="0">
                <a:solidFill>
                  <a:srgbClr val="0070C0"/>
                </a:solidFill>
                <a:sym typeface="Symbol" panose="05050102010706020507" pitchFamily="18" charset="2"/>
              </a:rPr>
              <a:t>A</a:t>
            </a:r>
            <a:r>
              <a:rPr lang="zh-CN" altLang="en-US" dirty="0">
                <a:solidFill>
                  <a:srgbClr val="0070C0"/>
                </a:solidFill>
                <a:sym typeface="Symbol" panose="05050102010706020507" pitchFamily="18" charset="2"/>
              </a:rPr>
              <a:t>）若</a:t>
            </a:r>
            <a:r>
              <a:rPr lang="en-US" altLang="zh-CN" dirty="0">
                <a:solidFill>
                  <a:srgbClr val="0070C0"/>
                </a:solidFill>
                <a:sym typeface="Symbol" panose="05050102010706020507" pitchFamily="18" charset="2"/>
              </a:rPr>
              <a:t>B={{a}</a:t>
            </a:r>
            <a:r>
              <a:rPr lang="zh-CN" altLang="en-US" dirty="0">
                <a:solidFill>
                  <a:srgbClr val="0070C0"/>
                </a:solidFill>
                <a:sym typeface="Symbol" panose="05050102010706020507" pitchFamily="18" charset="2"/>
              </a:rPr>
              <a:t>，</a:t>
            </a:r>
            <a:r>
              <a:rPr lang="en-US" altLang="zh-CN" dirty="0">
                <a:solidFill>
                  <a:srgbClr val="0070C0"/>
                </a:solidFill>
                <a:sym typeface="Symbol" panose="05050102010706020507" pitchFamily="18" charset="2"/>
              </a:rPr>
              <a:t>}</a:t>
            </a:r>
            <a:r>
              <a:rPr lang="zh-CN" altLang="en-US" dirty="0">
                <a:solidFill>
                  <a:srgbClr val="0070C0"/>
                </a:solidFill>
                <a:sym typeface="Symbol" panose="05050102010706020507" pitchFamily="18" charset="2"/>
              </a:rPr>
              <a:t>，</a:t>
            </a:r>
          </a:p>
          <a:p>
            <a:pPr marL="0" indent="576263" algn="just" eaLnBrk="1" hangingPunct="1">
              <a:lnSpc>
                <a:spcPct val="110000"/>
              </a:lnSpc>
              <a:spcBef>
                <a:spcPts val="1200"/>
              </a:spcBef>
              <a:buNone/>
            </a:pPr>
            <a:r>
              <a:rPr lang="zh-CN" altLang="en-US" dirty="0">
                <a:solidFill>
                  <a:srgbClr val="0070C0"/>
                </a:solidFill>
                <a:sym typeface="Symbol" panose="05050102010706020507" pitchFamily="18" charset="2"/>
              </a:rPr>
              <a:t>则</a:t>
            </a:r>
            <a:r>
              <a:rPr lang="en-US" altLang="zh-CN" dirty="0">
                <a:solidFill>
                  <a:srgbClr val="0070C0"/>
                </a:solidFill>
                <a:sym typeface="Symbol" panose="05050102010706020507" pitchFamily="18" charset="2"/>
              </a:rPr>
              <a:t>{a}</a:t>
            </a:r>
            <a:r>
              <a:rPr lang="zh-CN" altLang="en-US" dirty="0">
                <a:solidFill>
                  <a:srgbClr val="0070C0"/>
                </a:solidFill>
                <a:sym typeface="Symbol" panose="05050102010706020507" pitchFamily="18" charset="2"/>
              </a:rPr>
              <a:t>是</a:t>
            </a:r>
            <a:r>
              <a:rPr lang="en-US" altLang="zh-CN" dirty="0">
                <a:solidFill>
                  <a:srgbClr val="0070C0"/>
                </a:solidFill>
                <a:sym typeface="Symbol" panose="05050102010706020507" pitchFamily="18" charset="2"/>
              </a:rPr>
              <a:t>B</a:t>
            </a:r>
            <a:r>
              <a:rPr lang="zh-CN" altLang="en-US" dirty="0">
                <a:solidFill>
                  <a:srgbClr val="0070C0"/>
                </a:solidFill>
                <a:sym typeface="Symbol" panose="05050102010706020507" pitchFamily="18" charset="2"/>
              </a:rPr>
              <a:t>的极、最大元， 是</a:t>
            </a:r>
            <a:r>
              <a:rPr lang="en-US" altLang="zh-CN" dirty="0">
                <a:solidFill>
                  <a:srgbClr val="0070C0"/>
                </a:solidFill>
                <a:sym typeface="Symbol" panose="05050102010706020507" pitchFamily="18" charset="2"/>
              </a:rPr>
              <a:t>B</a:t>
            </a:r>
            <a:r>
              <a:rPr lang="zh-CN" altLang="en-US" dirty="0">
                <a:solidFill>
                  <a:srgbClr val="0070C0"/>
                </a:solidFill>
                <a:sym typeface="Symbol" panose="05050102010706020507" pitchFamily="18" charset="2"/>
              </a:rPr>
              <a:t>的极、最小元。</a:t>
            </a:r>
          </a:p>
          <a:p>
            <a:pPr marL="0" indent="576263" algn="just" eaLnBrk="1" hangingPunct="1">
              <a:lnSpc>
                <a:spcPct val="110000"/>
              </a:lnSpc>
              <a:spcBef>
                <a:spcPts val="120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B</a:t>
            </a:r>
            <a:r>
              <a:rPr lang="zh-CN" altLang="en-US" dirty="0">
                <a:sym typeface="Symbol" panose="05050102010706020507" pitchFamily="18" charset="2"/>
              </a:rPr>
              <a:t>）若</a:t>
            </a:r>
            <a:r>
              <a:rPr lang="en-US" altLang="zh-CN" dirty="0">
                <a:sym typeface="Symbol" panose="05050102010706020507" pitchFamily="18" charset="2"/>
              </a:rPr>
              <a:t>B={{a}</a:t>
            </a:r>
            <a:r>
              <a:rPr lang="zh-CN" altLang="en-US" dirty="0">
                <a:sym typeface="Symbol" panose="05050102010706020507" pitchFamily="18" charset="2"/>
              </a:rPr>
              <a:t>， </a:t>
            </a:r>
            <a:r>
              <a:rPr lang="en-US" altLang="zh-CN" dirty="0">
                <a:sym typeface="Symbol" panose="05050102010706020507" pitchFamily="18" charset="2"/>
              </a:rPr>
              <a:t>{b}}</a:t>
            </a:r>
            <a:r>
              <a:rPr lang="zh-CN" altLang="en-US" dirty="0">
                <a:sym typeface="Symbol" panose="05050102010706020507" pitchFamily="18" charset="2"/>
              </a:rPr>
              <a:t>，</a:t>
            </a:r>
          </a:p>
          <a:p>
            <a:pPr marL="0" indent="576263" algn="just" eaLnBrk="1" hangingPunct="1">
              <a:lnSpc>
                <a:spcPct val="110000"/>
              </a:lnSpc>
              <a:spcBef>
                <a:spcPts val="1200"/>
              </a:spcBef>
              <a:buNone/>
            </a:pPr>
            <a:r>
              <a:rPr lang="zh-CN" altLang="en-US" dirty="0">
                <a:sym typeface="Symbol" panose="05050102010706020507" pitchFamily="18" charset="2"/>
              </a:rPr>
              <a:t>则</a:t>
            </a:r>
            <a:r>
              <a:rPr lang="en-US" altLang="zh-CN" dirty="0">
                <a:sym typeface="Symbol" panose="05050102010706020507" pitchFamily="18" charset="2"/>
              </a:rPr>
              <a:t>B</a:t>
            </a:r>
            <a:r>
              <a:rPr lang="zh-CN" altLang="en-US" dirty="0">
                <a:sym typeface="Symbol" panose="05050102010706020507" pitchFamily="18" charset="2"/>
              </a:rPr>
              <a:t>没有最大元和最小元。 </a:t>
            </a:r>
            <a:r>
              <a:rPr lang="en-US" altLang="zh-CN" dirty="0">
                <a:sym typeface="Symbol" panose="05050102010706020507" pitchFamily="18" charset="2"/>
              </a:rPr>
              <a:t>{a}</a:t>
            </a:r>
            <a:r>
              <a:rPr lang="zh-CN" altLang="en-US" dirty="0">
                <a:sym typeface="Symbol" panose="05050102010706020507" pitchFamily="18" charset="2"/>
              </a:rPr>
              <a:t>， </a:t>
            </a:r>
            <a:r>
              <a:rPr lang="en-US" altLang="zh-CN" dirty="0">
                <a:sym typeface="Symbol" panose="05050102010706020507" pitchFamily="18" charset="2"/>
              </a:rPr>
              <a:t>{b}</a:t>
            </a:r>
            <a:r>
              <a:rPr lang="zh-CN" altLang="en-US" dirty="0">
                <a:sym typeface="Symbol" panose="05050102010706020507" pitchFamily="18" charset="2"/>
              </a:rPr>
              <a:t>是</a:t>
            </a:r>
            <a:r>
              <a:rPr lang="en-US" altLang="zh-CN" dirty="0">
                <a:sym typeface="Symbol" panose="05050102010706020507" pitchFamily="18" charset="2"/>
              </a:rPr>
              <a:t>B</a:t>
            </a:r>
            <a:r>
              <a:rPr lang="zh-CN" altLang="en-US" dirty="0">
                <a:sym typeface="Symbol" panose="05050102010706020507" pitchFamily="18" charset="2"/>
              </a:rPr>
              <a:t>的极大元，也是极小元。 </a:t>
            </a:r>
          </a:p>
          <a:p>
            <a:pPr marL="0" indent="576263" algn="just" eaLnBrk="1" hangingPunct="1">
              <a:lnSpc>
                <a:spcPct val="110000"/>
              </a:lnSpc>
              <a:spcBef>
                <a:spcPts val="1200"/>
              </a:spcBef>
              <a:buNone/>
            </a:pPr>
            <a:r>
              <a:rPr lang="en-US" altLang="zh-CN" dirty="0">
                <a:solidFill>
                  <a:srgbClr val="0070C0"/>
                </a:solidFill>
                <a:sym typeface="Symbol" panose="05050102010706020507" pitchFamily="18" charset="2"/>
              </a:rPr>
              <a:t>C</a:t>
            </a:r>
            <a:r>
              <a:rPr lang="zh-CN" altLang="en-US" dirty="0">
                <a:solidFill>
                  <a:srgbClr val="0070C0"/>
                </a:solidFill>
                <a:sym typeface="Symbol" panose="05050102010706020507" pitchFamily="18" charset="2"/>
              </a:rPr>
              <a:t>）若</a:t>
            </a:r>
            <a:r>
              <a:rPr lang="en-US" altLang="zh-CN" dirty="0">
                <a:solidFill>
                  <a:srgbClr val="0070C0"/>
                </a:solidFill>
                <a:sym typeface="Symbol" panose="05050102010706020507" pitchFamily="18" charset="2"/>
              </a:rPr>
              <a:t>B={</a:t>
            </a:r>
            <a:r>
              <a:rPr lang="zh-CN" altLang="en-US" dirty="0">
                <a:solidFill>
                  <a:srgbClr val="0070C0"/>
                </a:solidFill>
                <a:sym typeface="Symbol" panose="05050102010706020507" pitchFamily="18" charset="2"/>
              </a:rPr>
              <a:t>，</a:t>
            </a:r>
            <a:r>
              <a:rPr lang="en-US" altLang="zh-CN" dirty="0">
                <a:solidFill>
                  <a:srgbClr val="0070C0"/>
                </a:solidFill>
                <a:sym typeface="Symbol" panose="05050102010706020507" pitchFamily="18" charset="2"/>
              </a:rPr>
              <a:t>{a</a:t>
            </a:r>
            <a:r>
              <a:rPr lang="zh-CN" altLang="en-US" dirty="0">
                <a:solidFill>
                  <a:srgbClr val="0070C0"/>
                </a:solidFill>
                <a:sym typeface="Symbol" panose="05050102010706020507" pitchFamily="18" charset="2"/>
              </a:rPr>
              <a:t>，</a:t>
            </a:r>
            <a:r>
              <a:rPr lang="en-US" altLang="zh-CN" dirty="0">
                <a:solidFill>
                  <a:srgbClr val="0070C0"/>
                </a:solidFill>
                <a:sym typeface="Symbol" panose="05050102010706020507" pitchFamily="18" charset="2"/>
              </a:rPr>
              <a:t>b}}</a:t>
            </a:r>
            <a:r>
              <a:rPr lang="zh-CN" altLang="en-US" dirty="0">
                <a:solidFill>
                  <a:srgbClr val="0070C0"/>
                </a:solidFill>
                <a:sym typeface="Symbol" panose="05050102010706020507" pitchFamily="18" charset="2"/>
              </a:rPr>
              <a:t>，</a:t>
            </a:r>
          </a:p>
          <a:p>
            <a:pPr marL="0" indent="576263" algn="just" eaLnBrk="1" hangingPunct="1">
              <a:lnSpc>
                <a:spcPct val="110000"/>
              </a:lnSpc>
              <a:spcBef>
                <a:spcPts val="1200"/>
              </a:spcBef>
              <a:buNone/>
            </a:pPr>
            <a:r>
              <a:rPr lang="zh-CN" altLang="en-US" dirty="0">
                <a:solidFill>
                  <a:srgbClr val="0070C0"/>
                </a:solidFill>
                <a:sym typeface="Symbol" panose="05050102010706020507" pitchFamily="18" charset="2"/>
              </a:rPr>
              <a:t>则</a:t>
            </a:r>
            <a:r>
              <a:rPr lang="en-US" altLang="zh-CN" dirty="0">
                <a:solidFill>
                  <a:srgbClr val="0070C0"/>
                </a:solidFill>
                <a:sym typeface="Symbol" panose="05050102010706020507" pitchFamily="18" charset="2"/>
              </a:rPr>
              <a:t>{a</a:t>
            </a:r>
            <a:r>
              <a:rPr lang="zh-CN" altLang="en-US" dirty="0">
                <a:solidFill>
                  <a:srgbClr val="0070C0"/>
                </a:solidFill>
                <a:sym typeface="Symbol" panose="05050102010706020507" pitchFamily="18" charset="2"/>
              </a:rPr>
              <a:t>，</a:t>
            </a:r>
            <a:r>
              <a:rPr lang="en-US" altLang="zh-CN" dirty="0">
                <a:solidFill>
                  <a:srgbClr val="0070C0"/>
                </a:solidFill>
                <a:sym typeface="Symbol" panose="05050102010706020507" pitchFamily="18" charset="2"/>
              </a:rPr>
              <a:t>b}</a:t>
            </a:r>
            <a:r>
              <a:rPr lang="zh-CN" altLang="en-US" dirty="0">
                <a:solidFill>
                  <a:srgbClr val="0070C0"/>
                </a:solidFill>
                <a:sym typeface="Symbol" panose="05050102010706020507" pitchFamily="18" charset="2"/>
              </a:rPr>
              <a:t>是</a:t>
            </a:r>
            <a:r>
              <a:rPr lang="en-US" altLang="zh-CN" dirty="0">
                <a:solidFill>
                  <a:srgbClr val="0070C0"/>
                </a:solidFill>
                <a:sym typeface="Symbol" panose="05050102010706020507" pitchFamily="18" charset="2"/>
              </a:rPr>
              <a:t>B</a:t>
            </a:r>
            <a:r>
              <a:rPr lang="zh-CN" altLang="en-US" dirty="0">
                <a:solidFill>
                  <a:srgbClr val="0070C0"/>
                </a:solidFill>
                <a:sym typeface="Symbol" panose="05050102010706020507" pitchFamily="18" charset="2"/>
              </a:rPr>
              <a:t>的极大、最大元， 是</a:t>
            </a:r>
            <a:r>
              <a:rPr lang="en-US" altLang="zh-CN" dirty="0">
                <a:solidFill>
                  <a:srgbClr val="0070C0"/>
                </a:solidFill>
                <a:sym typeface="Symbol" panose="05050102010706020507" pitchFamily="18" charset="2"/>
              </a:rPr>
              <a:t>B</a:t>
            </a:r>
            <a:r>
              <a:rPr lang="zh-CN" altLang="en-US" dirty="0">
                <a:solidFill>
                  <a:srgbClr val="0070C0"/>
                </a:solidFill>
                <a:sym typeface="Symbol" panose="05050102010706020507" pitchFamily="18" charset="2"/>
              </a:rPr>
              <a:t>的极小、最小元。</a:t>
            </a:r>
          </a:p>
          <a:p>
            <a:pPr marL="0" indent="576263" algn="just" eaLnBrk="1" hangingPunct="1">
              <a:lnSpc>
                <a:spcPct val="110000"/>
              </a:lnSpc>
              <a:spcBef>
                <a:spcPts val="120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D</a:t>
            </a:r>
            <a:r>
              <a:rPr lang="zh-CN" altLang="en-US" dirty="0">
                <a:sym typeface="Symbol" panose="05050102010706020507" pitchFamily="18" charset="2"/>
              </a:rPr>
              <a:t>）若</a:t>
            </a:r>
            <a:r>
              <a:rPr lang="en-US" altLang="zh-CN" dirty="0">
                <a:sym typeface="Symbol" panose="05050102010706020507" pitchFamily="18" charset="2"/>
              </a:rPr>
              <a:t>B={{a}</a:t>
            </a:r>
            <a:r>
              <a:rPr lang="zh-CN" altLang="en-US" dirty="0">
                <a:sym typeface="Symbol" panose="05050102010706020507" pitchFamily="18" charset="2"/>
              </a:rPr>
              <a:t>， </a:t>
            </a:r>
            <a:r>
              <a:rPr lang="en-US" altLang="zh-CN" dirty="0">
                <a:sym typeface="Symbol" panose="05050102010706020507" pitchFamily="18" charset="2"/>
              </a:rPr>
              <a:t>{b}</a:t>
            </a:r>
            <a:r>
              <a:rPr lang="zh-CN" altLang="en-US" dirty="0">
                <a:sym typeface="Symbol" panose="05050102010706020507" pitchFamily="18" charset="2"/>
              </a:rPr>
              <a:t>， </a:t>
            </a:r>
            <a:r>
              <a:rPr lang="en-US" altLang="zh-CN" dirty="0">
                <a:sym typeface="Symbol" panose="05050102010706020507" pitchFamily="18" charset="2"/>
              </a:rPr>
              <a:t>}</a:t>
            </a:r>
            <a:r>
              <a:rPr lang="zh-CN" altLang="en-US" dirty="0">
                <a:sym typeface="Symbol" panose="05050102010706020507" pitchFamily="18" charset="2"/>
              </a:rPr>
              <a:t>，</a:t>
            </a:r>
          </a:p>
          <a:p>
            <a:pPr marL="0" indent="576263" algn="just" eaLnBrk="1" hangingPunct="1">
              <a:lnSpc>
                <a:spcPct val="110000"/>
              </a:lnSpc>
              <a:spcBef>
                <a:spcPts val="1200"/>
              </a:spcBef>
              <a:buNone/>
            </a:pPr>
            <a:r>
              <a:rPr lang="zh-CN" altLang="en-US" dirty="0">
                <a:sym typeface="Symbol" panose="05050102010706020507" pitchFamily="18" charset="2"/>
              </a:rPr>
              <a:t>则</a:t>
            </a:r>
            <a:r>
              <a:rPr lang="en-US" altLang="zh-CN" dirty="0">
                <a:sym typeface="Symbol" panose="05050102010706020507" pitchFamily="18" charset="2"/>
              </a:rPr>
              <a:t>{a}</a:t>
            </a:r>
            <a:r>
              <a:rPr lang="zh-CN" altLang="en-US" dirty="0">
                <a:sym typeface="Symbol" panose="05050102010706020507" pitchFamily="18" charset="2"/>
              </a:rPr>
              <a:t>，</a:t>
            </a:r>
            <a:r>
              <a:rPr lang="en-US" altLang="zh-CN" dirty="0">
                <a:sym typeface="Symbol" panose="05050102010706020507" pitchFamily="18" charset="2"/>
              </a:rPr>
              <a:t>{b}</a:t>
            </a:r>
            <a:r>
              <a:rPr lang="zh-CN" altLang="en-US" dirty="0">
                <a:sym typeface="Symbol" panose="05050102010706020507" pitchFamily="18" charset="2"/>
              </a:rPr>
              <a:t>是</a:t>
            </a:r>
            <a:r>
              <a:rPr lang="en-US" altLang="zh-CN" dirty="0">
                <a:sym typeface="Symbol" panose="05050102010706020507" pitchFamily="18" charset="2"/>
              </a:rPr>
              <a:t>B</a:t>
            </a:r>
            <a:r>
              <a:rPr lang="zh-CN" altLang="en-US" dirty="0">
                <a:sym typeface="Symbol" panose="05050102010706020507" pitchFamily="18" charset="2"/>
              </a:rPr>
              <a:t>的极大元， 是</a:t>
            </a:r>
            <a:r>
              <a:rPr lang="en-US" altLang="zh-CN" dirty="0">
                <a:sym typeface="Symbol" panose="05050102010706020507" pitchFamily="18" charset="2"/>
              </a:rPr>
              <a:t>B</a:t>
            </a:r>
            <a:r>
              <a:rPr lang="zh-CN" altLang="en-US" dirty="0">
                <a:sym typeface="Symbol" panose="05050102010706020507" pitchFamily="18" charset="2"/>
              </a:rPr>
              <a:t>的极小、最小元。</a:t>
            </a:r>
          </a:p>
          <a:p>
            <a:pPr marL="0" indent="0" eaLnBrk="1" hangingPunct="1">
              <a:lnSpc>
                <a:spcPct val="120000"/>
              </a:lnSpc>
              <a:buNone/>
            </a:pPr>
            <a:endParaRPr lang="en-US" altLang="zh-CN" sz="2800" dirty="0" smtClean="0">
              <a:solidFill>
                <a:schemeClr val="accent5">
                  <a:lumMod val="50000"/>
                </a:schemeClr>
              </a:solidFill>
              <a:sym typeface="Symbol" panose="05050102010706020507" pitchFamily="18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3C2870-8515-4E93-91E3-AADC8E0256ED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  <p:sp>
        <p:nvSpPr>
          <p:cNvPr id="5" name="圆角矩形 4"/>
          <p:cNvSpPr/>
          <p:nvPr/>
        </p:nvSpPr>
        <p:spPr bwMode="auto">
          <a:xfrm>
            <a:off x="128117" y="0"/>
            <a:ext cx="2281543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zh-CN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偏序关系</a:t>
            </a:r>
            <a:endParaRPr lang="zh-CN" altLang="en-US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2409660" y="0"/>
            <a:ext cx="2160240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zh-CN" alt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哈斯图</a:t>
            </a:r>
            <a:endParaRPr lang="zh-CN" alt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4691203" y="0"/>
            <a:ext cx="2160240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zh-CN" alt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全序关系</a:t>
            </a:r>
            <a:endParaRPr lang="zh-CN" alt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6972747" y="0"/>
            <a:ext cx="2160240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zh-CN" alt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良序关系</a:t>
            </a:r>
            <a:endParaRPr lang="zh-CN" alt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51600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836712"/>
                <a:ext cx="8496944" cy="4525963"/>
              </a:xfrm>
            </p:spPr>
            <p:txBody>
              <a:bodyPr/>
              <a:lstStyle/>
              <a:p>
                <a:pPr marL="0" indent="576263" algn="just" eaLnBrk="1" hangingPunct="1">
                  <a:lnSpc>
                    <a:spcPct val="120000"/>
                  </a:lnSpc>
                  <a:spcBef>
                    <a:spcPts val="2400"/>
                  </a:spcBef>
                  <a:buNone/>
                </a:pPr>
                <a:r>
                  <a:rPr lang="zh-CN" altLang="en-US" sz="2800" smtClean="0">
                    <a:solidFill>
                      <a:srgbClr val="C00000"/>
                    </a:solidFill>
                    <a:ea typeface="黑体" panose="02010609060101010101" pitchFamily="49" charset="-122"/>
                    <a:sym typeface="Symbol" panose="05050102010706020507" pitchFamily="18" charset="2"/>
                  </a:rPr>
                  <a:t>定理：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设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&lt;A,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≼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zh-CN" sz="2800" dirty="0">
                    <a:sym typeface="Symbol" panose="05050102010706020507" pitchFamily="18" charset="2"/>
                  </a:rPr>
                  <a:t>&gt;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为偏序集，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BA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，若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B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有最小（大）元，则该最小（大）元是唯一的。</a:t>
                </a:r>
              </a:p>
              <a:p>
                <a:pPr marL="0" indent="576263" algn="just" eaLnBrk="1" hangingPunct="1">
                  <a:lnSpc>
                    <a:spcPct val="120000"/>
                  </a:lnSpc>
                  <a:spcBef>
                    <a:spcPts val="2400"/>
                  </a:spcBef>
                  <a:buNone/>
                </a:pPr>
                <a:r>
                  <a:rPr lang="zh-CN" altLang="en-US" sz="2800" dirty="0">
                    <a:sym typeface="Symbol" panose="05050102010706020507" pitchFamily="18" charset="2"/>
                  </a:rPr>
                  <a:t>证明：假定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a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，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b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两者都是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B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的最大元素，则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≼</m:t>
                    </m:r>
                  </m:oMath>
                </a14:m>
                <a:r>
                  <a:rPr lang="en-US" altLang="zh-CN" sz="2800" dirty="0" err="1">
                    <a:sym typeface="Symbol" panose="05050102010706020507" pitchFamily="18" charset="2"/>
                  </a:rPr>
                  <a:t>b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，</a:t>
                </a:r>
                <a:r>
                  <a:rPr lang="en-US" altLang="zh-CN" sz="2800" dirty="0" err="1">
                    <a:sym typeface="Symbol" panose="05050102010706020507" pitchFamily="18" charset="2"/>
                  </a:rPr>
                  <a:t>b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≼</m:t>
                    </m:r>
                  </m:oMath>
                </a14:m>
                <a:r>
                  <a:rPr lang="en-US" altLang="zh-CN" sz="2800" dirty="0" err="1">
                    <a:sym typeface="Symbol" panose="05050102010706020507" pitchFamily="18" charset="2"/>
                  </a:rPr>
                  <a:t>a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，从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≼</m:t>
                    </m:r>
                  </m:oMath>
                </a14:m>
                <a:r>
                  <a:rPr lang="zh-CN" altLang="en-US" sz="2800" dirty="0">
                    <a:sym typeface="Symbol" panose="05050102010706020507" pitchFamily="18" charset="2"/>
                  </a:rPr>
                  <a:t>的反对称性，得到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a=b</a:t>
                </a:r>
                <a:r>
                  <a:rPr lang="zh-CN" altLang="en-US" sz="2800" dirty="0" smtClean="0">
                    <a:sym typeface="Symbol" panose="05050102010706020507" pitchFamily="18" charset="2"/>
                  </a:rPr>
                  <a:t>。</a:t>
                </a:r>
                <a:endParaRPr lang="en-US" altLang="zh-CN" sz="2800" dirty="0" smtClean="0">
                  <a:sym typeface="Symbol" panose="05050102010706020507" pitchFamily="18" charset="2"/>
                </a:endParaRPr>
              </a:p>
              <a:p>
                <a:pPr marL="0" indent="576263" algn="just" eaLnBrk="1" hangingPunct="1">
                  <a:lnSpc>
                    <a:spcPct val="120000"/>
                  </a:lnSpc>
                  <a:spcBef>
                    <a:spcPts val="2400"/>
                  </a:spcBef>
                  <a:buNone/>
                </a:pPr>
                <a:r>
                  <a:rPr lang="zh-CN" altLang="en-US" sz="2800" dirty="0" smtClean="0">
                    <a:sym typeface="Symbol" panose="05050102010706020507" pitchFamily="18" charset="2"/>
                  </a:rPr>
                  <a:t>同理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可证最小元唯一。</a:t>
                </a:r>
              </a:p>
              <a:p>
                <a:pPr marL="0" indent="0" eaLnBrk="1" hangingPunct="1">
                  <a:lnSpc>
                    <a:spcPct val="120000"/>
                  </a:lnSpc>
                  <a:buNone/>
                </a:pPr>
                <a:r>
                  <a:rPr lang="zh-CN" altLang="en-US" sz="2800" smtClean="0">
                    <a:solidFill>
                      <a:srgbClr val="C00000"/>
                    </a:solidFill>
                    <a:ea typeface="黑体" panose="02010609060101010101" pitchFamily="49" charset="-122"/>
                    <a:sym typeface="Symbol" panose="05050102010706020507" pitchFamily="18" charset="2"/>
                  </a:rPr>
                  <a:t>    定理</a:t>
                </a:r>
                <a:r>
                  <a:rPr lang="zh-CN" altLang="en-US" sz="2800">
                    <a:solidFill>
                      <a:srgbClr val="C00000"/>
                    </a:solidFill>
                    <a:ea typeface="黑体" panose="02010609060101010101" pitchFamily="49" charset="-122"/>
                    <a:sym typeface="Symbol" panose="05050102010706020507" pitchFamily="18" charset="2"/>
                  </a:rPr>
                  <a:t>：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设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&lt;A,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≼ </m:t>
                    </m:r>
                  </m:oMath>
                </a14:m>
                <a:r>
                  <a:rPr lang="en-US" altLang="zh-CN" sz="2800" dirty="0">
                    <a:sym typeface="Symbol" panose="05050102010706020507" pitchFamily="18" charset="2"/>
                  </a:rPr>
                  <a:t>&gt;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为偏序集，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BA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，若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B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有最小（大</a:t>
                </a:r>
                <a:r>
                  <a:rPr lang="zh-CN" altLang="en-US" sz="2800">
                    <a:sym typeface="Symbol" panose="05050102010706020507" pitchFamily="18" charset="2"/>
                  </a:rPr>
                  <a:t>）</a:t>
                </a:r>
                <a:r>
                  <a:rPr lang="zh-CN" altLang="en-US" sz="2800" smtClean="0">
                    <a:sym typeface="Symbol" panose="05050102010706020507" pitchFamily="18" charset="2"/>
                  </a:rPr>
                  <a:t>元</a:t>
                </a:r>
                <a:r>
                  <a:rPr lang="en-US" altLang="zh-CN" sz="2800" smtClean="0">
                    <a:sym typeface="Symbol" panose="05050102010706020507" pitchFamily="18" charset="2"/>
                  </a:rPr>
                  <a:t>a</a:t>
                </a:r>
                <a:r>
                  <a:rPr lang="zh-CN" altLang="en-US" sz="2800" smtClean="0">
                    <a:sym typeface="Symbol" panose="05050102010706020507" pitchFamily="18" charset="2"/>
                  </a:rPr>
                  <a:t>，则</a:t>
                </a:r>
                <a:r>
                  <a:rPr lang="en-US" altLang="zh-CN" sz="2800" smtClean="0">
                    <a:sym typeface="Symbol" panose="05050102010706020507" pitchFamily="18" charset="2"/>
                  </a:rPr>
                  <a:t>a</a:t>
                </a:r>
                <a:r>
                  <a:rPr lang="zh-CN" altLang="en-US" sz="2800" smtClean="0">
                    <a:sym typeface="Symbol" panose="05050102010706020507" pitchFamily="18" charset="2"/>
                  </a:rPr>
                  <a:t>也是</a:t>
                </a:r>
                <a:r>
                  <a:rPr lang="zh-CN" altLang="en-US" sz="2800">
                    <a:sym typeface="Symbol" panose="05050102010706020507" pitchFamily="18" charset="2"/>
                  </a:rPr>
                  <a:t>极</a:t>
                </a:r>
                <a:r>
                  <a:rPr lang="zh-CN" altLang="en-US" sz="2800" smtClean="0">
                    <a:sym typeface="Symbol" panose="05050102010706020507" pitchFamily="18" charset="2"/>
                  </a:rPr>
                  <a:t>小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（大</a:t>
                </a:r>
                <a:r>
                  <a:rPr lang="zh-CN" altLang="en-US" sz="2800">
                    <a:sym typeface="Symbol" panose="05050102010706020507" pitchFamily="18" charset="2"/>
                  </a:rPr>
                  <a:t>）</a:t>
                </a:r>
                <a:r>
                  <a:rPr lang="zh-CN" altLang="en-US" sz="2800" smtClean="0">
                    <a:sym typeface="Symbol" panose="05050102010706020507" pitchFamily="18" charset="2"/>
                  </a:rPr>
                  <a:t>元。</a:t>
                </a:r>
                <a:endParaRPr lang="zh-CN" altLang="en-US" sz="2800" dirty="0">
                  <a:sym typeface="Symbol" panose="05050102010706020507" pitchFamily="18" charset="2"/>
                </a:endParaRPr>
              </a:p>
              <a:p>
                <a:pPr marL="0" indent="0" eaLnBrk="1" hangingPunct="1">
                  <a:lnSpc>
                    <a:spcPct val="120000"/>
                  </a:lnSpc>
                  <a:buNone/>
                </a:pPr>
                <a:endParaRPr lang="en-US" altLang="zh-CN" sz="2800" dirty="0" smtClean="0">
                  <a:solidFill>
                    <a:schemeClr val="accent5">
                      <a:lumMod val="50000"/>
                    </a:schemeClr>
                  </a:solidFill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836712"/>
                <a:ext cx="8496944" cy="4525963"/>
              </a:xfrm>
              <a:blipFill>
                <a:blip r:embed="rId3"/>
                <a:stretch>
                  <a:fillRect l="-1435" t="-942" r="-58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3C2870-8515-4E93-91E3-AADC8E0256ED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  <p:sp>
        <p:nvSpPr>
          <p:cNvPr id="5" name="圆角矩形 4"/>
          <p:cNvSpPr/>
          <p:nvPr/>
        </p:nvSpPr>
        <p:spPr bwMode="auto">
          <a:xfrm>
            <a:off x="128117" y="0"/>
            <a:ext cx="2281543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zh-CN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偏序关系</a:t>
            </a:r>
            <a:endParaRPr lang="zh-CN" altLang="en-US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2409660" y="0"/>
            <a:ext cx="2160240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zh-CN" alt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哈斯图</a:t>
            </a:r>
            <a:endParaRPr lang="zh-CN" alt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4691203" y="0"/>
            <a:ext cx="2160240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zh-CN" alt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全序关系</a:t>
            </a:r>
            <a:endParaRPr lang="zh-CN" alt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6972747" y="0"/>
            <a:ext cx="2160240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zh-CN" alt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良序关系</a:t>
            </a:r>
            <a:endParaRPr lang="zh-CN" alt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16542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28117" y="836712"/>
                <a:ext cx="8899005" cy="4525963"/>
              </a:xfrm>
            </p:spPr>
            <p:txBody>
              <a:bodyPr/>
              <a:lstStyle/>
              <a:p>
                <a:pPr marL="0" indent="0">
                  <a:spcBef>
                    <a:spcPct val="0"/>
                  </a:spcBef>
                  <a:buNone/>
                  <a:defRPr/>
                </a:pPr>
                <a:r>
                  <a:rPr lang="en-US" altLang="zh-CN" dirty="0" smtClean="0">
                    <a:solidFill>
                      <a:schemeClr val="hlink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Symbol" panose="05050102010706020507" pitchFamily="18" charset="2"/>
                  </a:rPr>
                  <a:t>[</a:t>
                </a:r>
                <a:r>
                  <a:rPr lang="zh-CN" altLang="en-US" dirty="0">
                    <a:solidFill>
                      <a:schemeClr val="hlink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Symbol" panose="05050102010706020507" pitchFamily="18" charset="2"/>
                  </a:rPr>
                  <a:t>上</a:t>
                </a:r>
                <a:r>
                  <a:rPr lang="en-US" altLang="zh-CN" dirty="0" smtClean="0">
                    <a:solidFill>
                      <a:schemeClr val="hlink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Symbol" panose="05050102010706020507" pitchFamily="18" charset="2"/>
                  </a:rPr>
                  <a:t>(</a:t>
                </a:r>
                <a:r>
                  <a:rPr lang="zh-CN" altLang="en-US" dirty="0" smtClean="0">
                    <a:solidFill>
                      <a:schemeClr val="hlink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Symbol" panose="05050102010706020507" pitchFamily="18" charset="2"/>
                  </a:rPr>
                  <a:t>确</a:t>
                </a:r>
                <a:r>
                  <a:rPr lang="en-US" altLang="zh-CN" dirty="0" smtClean="0">
                    <a:solidFill>
                      <a:schemeClr val="hlink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Symbol" panose="05050102010706020507" pitchFamily="18" charset="2"/>
                  </a:rPr>
                  <a:t>)</a:t>
                </a:r>
                <a:r>
                  <a:rPr lang="zh-CN" altLang="en-US" dirty="0" smtClean="0">
                    <a:solidFill>
                      <a:schemeClr val="hlink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Symbol" panose="05050102010706020507" pitchFamily="18" charset="2"/>
                  </a:rPr>
                  <a:t>界、下</a:t>
                </a:r>
                <a:r>
                  <a:rPr lang="en-US" altLang="zh-CN" dirty="0" smtClean="0">
                    <a:solidFill>
                      <a:schemeClr val="hlink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Symbol" panose="05050102010706020507" pitchFamily="18" charset="2"/>
                  </a:rPr>
                  <a:t>(</a:t>
                </a:r>
                <a:r>
                  <a:rPr lang="zh-CN" altLang="en-US" dirty="0" smtClean="0">
                    <a:solidFill>
                      <a:schemeClr val="hlink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Symbol" panose="05050102010706020507" pitchFamily="18" charset="2"/>
                  </a:rPr>
                  <a:t>确</a:t>
                </a:r>
                <a:r>
                  <a:rPr lang="en-US" altLang="zh-CN" dirty="0" smtClean="0">
                    <a:solidFill>
                      <a:schemeClr val="hlink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Symbol" panose="05050102010706020507" pitchFamily="18" charset="2"/>
                  </a:rPr>
                  <a:t>)</a:t>
                </a:r>
                <a:r>
                  <a:rPr lang="zh-CN" altLang="en-US" dirty="0" smtClean="0">
                    <a:solidFill>
                      <a:schemeClr val="hlink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Symbol" panose="05050102010706020507" pitchFamily="18" charset="2"/>
                  </a:rPr>
                  <a:t>界</a:t>
                </a:r>
                <a:r>
                  <a:rPr lang="en-US" altLang="zh-CN" dirty="0" smtClean="0">
                    <a:solidFill>
                      <a:schemeClr val="hlink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Symbol" panose="05050102010706020507" pitchFamily="18" charset="2"/>
                  </a:rPr>
                  <a:t>]</a:t>
                </a:r>
                <a:r>
                  <a:rPr lang="zh-CN" altLang="en-US" dirty="0">
                    <a:solidFill>
                      <a:schemeClr val="hlink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Symbol" panose="05050102010706020507" pitchFamily="18" charset="2"/>
                  </a:rPr>
                  <a:t>：</a:t>
                </a:r>
                <a:r>
                  <a:rPr lang="zh-CN" altLang="en-US" dirty="0" smtClean="0"/>
                  <a:t>设</a:t>
                </a:r>
                <a:r>
                  <a:rPr lang="en-US" altLang="zh-CN" dirty="0">
                    <a:solidFill>
                      <a:srgbClr val="FF0000"/>
                    </a:solidFill>
                    <a:cs typeface="Times New Roman" pitchFamily="18" charset="0"/>
                  </a:rPr>
                  <a:t>&lt;A,</a:t>
                </a:r>
                <a:r>
                  <a:rPr lang="en-US" altLang="zh-CN" dirty="0">
                    <a:solidFill>
                      <a:srgbClr val="FF0000"/>
                    </a:solidFill>
                    <a:latin typeface="Tahoma" pitchFamily="34" charset="0"/>
                    <a:cs typeface="Tahoma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rgbClr val="FF33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MT Extra" pitchFamily="18" charset="2"/>
                      </a:rPr>
                      <m:t>≼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latin typeface="Tahoma" pitchFamily="34" charset="0"/>
                    <a:cs typeface="Tahoma" pitchFamily="34" charset="0"/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  <a:cs typeface="Times New Roman" pitchFamily="18" charset="0"/>
                  </a:rPr>
                  <a:t>&gt;</a:t>
                </a:r>
                <a:r>
                  <a:rPr lang="zh-CN" altLang="en-US" dirty="0"/>
                  <a:t>为一偏序集，对于</a:t>
                </a:r>
                <a:r>
                  <a:rPr lang="en-US" altLang="zh-CN" dirty="0">
                    <a:solidFill>
                      <a:srgbClr val="FF0000"/>
                    </a:solidFill>
                    <a:cs typeface="Times New Roman" pitchFamily="18" charset="0"/>
                  </a:rPr>
                  <a:t>B </a:t>
                </a:r>
                <a:r>
                  <a:rPr lang="en-US" altLang="zh-CN" dirty="0">
                    <a:solidFill>
                      <a:srgbClr val="FF0000"/>
                    </a:solidFill>
                    <a:ea typeface="MingLiU" pitchFamily="49" charset="-120"/>
                    <a:sym typeface="Symbol" pitchFamily="18" charset="2"/>
                  </a:rPr>
                  <a:t></a:t>
                </a:r>
                <a:r>
                  <a:rPr lang="en-US" altLang="zh-CN" dirty="0">
                    <a:solidFill>
                      <a:srgbClr val="FF0000"/>
                    </a:solidFill>
                    <a:cs typeface="Times New Roman" pitchFamily="18" charset="0"/>
                  </a:rPr>
                  <a:t> A</a:t>
                </a:r>
                <a:r>
                  <a:rPr lang="zh-CN" altLang="en-US" dirty="0"/>
                  <a:t>。</a:t>
                </a:r>
                <a:endParaRPr lang="zh-CN" altLang="en-US" dirty="0">
                  <a:latin typeface="Arial" charset="0"/>
                </a:endParaRPr>
              </a:p>
              <a:p>
                <a:pPr marL="0" indent="0">
                  <a:spcBef>
                    <a:spcPts val="1800"/>
                  </a:spcBef>
                  <a:buNone/>
                  <a:defRPr/>
                </a:pPr>
                <a:r>
                  <a:rPr lang="zh-CN" altLang="en-US" dirty="0"/>
                  <a:t>      （</a:t>
                </a:r>
                <a:r>
                  <a:rPr lang="en-US" altLang="zh-CN" dirty="0">
                    <a:cs typeface="Times New Roman" pitchFamily="18" charset="0"/>
                  </a:rPr>
                  <a:t>1</a:t>
                </a:r>
                <a:r>
                  <a:rPr lang="zh-CN" altLang="en-US" dirty="0"/>
                  <a:t>）如果</a:t>
                </a:r>
                <a:r>
                  <a:rPr lang="en-US" altLang="zh-CN" sz="2800" dirty="0" err="1">
                    <a:solidFill>
                      <a:srgbClr val="7030A0"/>
                    </a:solidFill>
                    <a:cs typeface="Times New Roman" pitchFamily="18" charset="0"/>
                  </a:rPr>
                  <a:t>a</a:t>
                </a:r>
                <a:r>
                  <a:rPr lang="en-US" altLang="zh-CN" sz="2800" dirty="0" err="1">
                    <a:solidFill>
                      <a:srgbClr val="7030A0"/>
                    </a:solidFill>
                    <a:ea typeface="MingLiU" pitchFamily="49" charset="-120"/>
                    <a:sym typeface="Symbol" pitchFamily="18" charset="2"/>
                  </a:rPr>
                  <a:t></a:t>
                </a:r>
                <a:r>
                  <a:rPr lang="en-US" altLang="zh-CN" sz="2800" dirty="0" err="1">
                    <a:solidFill>
                      <a:srgbClr val="7030A0"/>
                    </a:solidFill>
                    <a:cs typeface="Times New Roman" pitchFamily="18" charset="0"/>
                  </a:rPr>
                  <a:t>A</a:t>
                </a:r>
                <a:r>
                  <a:rPr lang="zh-CN" altLang="en-US" dirty="0"/>
                  <a:t>，且对每一</a:t>
                </a:r>
                <a:r>
                  <a:rPr lang="en-US" altLang="zh-CN" sz="2800" dirty="0" err="1">
                    <a:solidFill>
                      <a:srgbClr val="FF0000"/>
                    </a:solidFill>
                    <a:cs typeface="Times New Roman" pitchFamily="18" charset="0"/>
                  </a:rPr>
                  <a:t>x</a:t>
                </a:r>
                <a:r>
                  <a:rPr lang="en-US" altLang="zh-CN" sz="2800" dirty="0" err="1">
                    <a:solidFill>
                      <a:srgbClr val="FF0000"/>
                    </a:solidFill>
                    <a:ea typeface="MingLiU" pitchFamily="49" charset="-120"/>
                    <a:sym typeface="Symbol" pitchFamily="18" charset="2"/>
                  </a:rPr>
                  <a:t></a:t>
                </a:r>
                <a:r>
                  <a:rPr lang="en-US" altLang="zh-CN" sz="2800" dirty="0" err="1">
                    <a:solidFill>
                      <a:srgbClr val="FF0000"/>
                    </a:solidFill>
                    <a:cs typeface="Times New Roman" pitchFamily="18" charset="0"/>
                  </a:rPr>
                  <a:t>B</a:t>
                </a:r>
                <a:r>
                  <a:rPr lang="zh-CN" altLang="en-US" dirty="0"/>
                  <a:t>，</a:t>
                </a:r>
                <a:r>
                  <a:rPr lang="en-US" altLang="zh-CN" sz="2800" dirty="0">
                    <a:solidFill>
                      <a:srgbClr val="FF0000"/>
                    </a:solidFill>
                    <a:cs typeface="Times New Roman" pitchFamily="18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MT Extra" pitchFamily="18" charset="2"/>
                      </a:rPr>
                      <m:t>≼</m:t>
                    </m:r>
                  </m:oMath>
                </a14:m>
                <a:r>
                  <a:rPr lang="en-US" altLang="zh-CN" sz="2800" b="0" dirty="0">
                    <a:solidFill>
                      <a:srgbClr val="7030A0"/>
                    </a:solidFill>
                    <a:latin typeface="Arial" charset="0"/>
                    <a:sym typeface="MT Extra" pitchFamily="18" charset="2"/>
                  </a:rPr>
                  <a:t> </a:t>
                </a:r>
                <a:r>
                  <a:rPr lang="en-US" altLang="zh-CN" sz="2800" dirty="0">
                    <a:solidFill>
                      <a:srgbClr val="7030A0"/>
                    </a:solidFill>
                    <a:cs typeface="Times New Roman" pitchFamily="18" charset="0"/>
                  </a:rPr>
                  <a:t>a</a:t>
                </a:r>
                <a:r>
                  <a:rPr lang="zh-CN" altLang="en-US" dirty="0"/>
                  <a:t>，则称</a:t>
                </a:r>
                <a:r>
                  <a:rPr lang="en-US" altLang="zh-CN" dirty="0">
                    <a:solidFill>
                      <a:srgbClr val="7030A0"/>
                    </a:solidFill>
                    <a:cs typeface="Times New Roman" pitchFamily="18" charset="0"/>
                  </a:rPr>
                  <a:t>a</a:t>
                </a:r>
                <a:r>
                  <a:rPr lang="zh-CN" altLang="en-US" dirty="0"/>
                  <a:t>为</a:t>
                </a:r>
                <a:r>
                  <a:rPr lang="en-US" altLang="zh-CN" dirty="0">
                    <a:solidFill>
                      <a:srgbClr val="FF0000"/>
                    </a:solidFill>
                    <a:cs typeface="Times New Roman" pitchFamily="18" charset="0"/>
                  </a:rPr>
                  <a:t>B</a:t>
                </a:r>
                <a:r>
                  <a:rPr lang="zh-CN" altLang="en-US" dirty="0"/>
                  <a:t>的</a:t>
                </a:r>
                <a:r>
                  <a:rPr lang="zh-CN" altLang="en-US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楷体_GB2312" pitchFamily="49" charset="-122"/>
                  </a:rPr>
                  <a:t>上界</a:t>
                </a:r>
                <a:r>
                  <a:rPr lang="zh-CN" altLang="en-US" dirty="0"/>
                  <a:t>（</a:t>
                </a:r>
                <a:r>
                  <a:rPr lang="en-US" altLang="zh-CN" i="1" dirty="0">
                    <a:solidFill>
                      <a:srgbClr val="FF0000"/>
                    </a:solidFill>
                    <a:cs typeface="Times New Roman" pitchFamily="18" charset="0"/>
                  </a:rPr>
                  <a:t>upper bound</a:t>
                </a:r>
                <a:r>
                  <a:rPr lang="zh-CN" altLang="en-US" dirty="0"/>
                  <a:t>）。</a:t>
                </a:r>
                <a:r>
                  <a:rPr lang="zh-CN" altLang="en-US" dirty="0" smtClean="0"/>
                  <a:t>即</a:t>
                </a:r>
                <a:r>
                  <a:rPr lang="en-US" altLang="zh-CN" dirty="0" smtClean="0">
                    <a:solidFill>
                      <a:srgbClr val="7030A0"/>
                    </a:solidFill>
                  </a:rPr>
                  <a:t>a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为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B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的上界</a:t>
                </a:r>
                <a:r>
                  <a:rPr lang="zh-CN" altLang="en-US" dirty="0"/>
                  <a:t> </a:t>
                </a:r>
                <a:r>
                  <a:rPr lang="zh-CN" altLang="en-US" dirty="0">
                    <a:sym typeface="Symbol" pitchFamily="18" charset="2"/>
                  </a:rPr>
                  <a:t></a:t>
                </a:r>
                <a:r>
                  <a:rPr lang="zh-CN" altLang="en-US" dirty="0"/>
                  <a:t> </a:t>
                </a:r>
                <a:r>
                  <a:rPr lang="en-US" altLang="zh-CN" dirty="0" err="1">
                    <a:solidFill>
                      <a:srgbClr val="7030A0"/>
                    </a:solidFill>
                  </a:rPr>
                  <a:t>a</a:t>
                </a:r>
                <a:r>
                  <a:rPr lang="en-US" altLang="zh-CN" dirty="0" err="1">
                    <a:solidFill>
                      <a:srgbClr val="7030A0"/>
                    </a:solidFill>
                    <a:sym typeface="Symbol" pitchFamily="18" charset="2"/>
                  </a:rPr>
                  <a:t></a:t>
                </a:r>
                <a:r>
                  <a:rPr lang="en-US" altLang="zh-CN" dirty="0" err="1">
                    <a:solidFill>
                      <a:srgbClr val="7030A0"/>
                    </a:solidFill>
                  </a:rPr>
                  <a:t>A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∧</a:t>
                </a:r>
                <a:r>
                  <a:rPr lang="en-US" altLang="zh-CN" dirty="0">
                    <a:solidFill>
                      <a:srgbClr val="FF0000"/>
                    </a:solidFill>
                    <a:sym typeface="Symbol" pitchFamily="18" charset="2"/>
                  </a:rPr>
                  <a:t>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x(</a:t>
                </a:r>
                <a:r>
                  <a:rPr lang="en-US" altLang="zh-CN" dirty="0" err="1">
                    <a:solidFill>
                      <a:srgbClr val="FF0000"/>
                    </a:solidFill>
                  </a:rPr>
                  <a:t>x</a:t>
                </a:r>
                <a:r>
                  <a:rPr lang="en-US" altLang="zh-CN" dirty="0" err="1">
                    <a:solidFill>
                      <a:srgbClr val="FF0000"/>
                    </a:solidFill>
                    <a:sym typeface="Symbol" pitchFamily="18" charset="2"/>
                  </a:rPr>
                  <a:t></a:t>
                </a:r>
                <a:r>
                  <a:rPr lang="en-US" altLang="zh-CN" dirty="0" err="1">
                    <a:solidFill>
                      <a:srgbClr val="FF0000"/>
                    </a:solidFill>
                  </a:rPr>
                  <a:t>B→x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MT Extra" pitchFamily="18" charset="2"/>
                      </a:rPr>
                      <m:t>≼</m:t>
                    </m:r>
                  </m:oMath>
                </a14:m>
                <a:r>
                  <a:rPr lang="en-US" altLang="zh-CN" b="0" dirty="0">
                    <a:solidFill>
                      <a:srgbClr val="7030A0"/>
                    </a:solidFill>
                    <a:latin typeface="Arial" charset="0"/>
                    <a:sym typeface="MT Extra" pitchFamily="18" charset="2"/>
                  </a:rPr>
                  <a:t> 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a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)</a:t>
                </a:r>
                <a:endParaRPr lang="en-US" altLang="zh-CN" dirty="0"/>
              </a:p>
              <a:p>
                <a:pPr marL="0" indent="0">
                  <a:spcBef>
                    <a:spcPts val="1800"/>
                  </a:spcBef>
                  <a:buNone/>
                  <a:defRPr/>
                </a:pPr>
                <a:r>
                  <a:rPr lang="en-US" altLang="zh-CN" dirty="0"/>
                  <a:t>      </a:t>
                </a:r>
                <a:r>
                  <a:rPr lang="zh-CN" altLang="en-US" dirty="0"/>
                  <a:t>（</a:t>
                </a:r>
                <a:r>
                  <a:rPr lang="en-US" altLang="zh-CN" dirty="0">
                    <a:cs typeface="Times New Roman" pitchFamily="18" charset="0"/>
                  </a:rPr>
                  <a:t>2</a:t>
                </a:r>
                <a:r>
                  <a:rPr lang="zh-CN" altLang="en-US" dirty="0"/>
                  <a:t>）如果</a:t>
                </a:r>
                <a:r>
                  <a:rPr lang="en-US" altLang="zh-CN" dirty="0" err="1">
                    <a:solidFill>
                      <a:srgbClr val="7030A0"/>
                    </a:solidFill>
                    <a:cs typeface="Times New Roman" pitchFamily="18" charset="0"/>
                  </a:rPr>
                  <a:t>a</a:t>
                </a:r>
                <a:r>
                  <a:rPr lang="en-US" altLang="zh-CN" dirty="0" err="1">
                    <a:solidFill>
                      <a:srgbClr val="7030A0"/>
                    </a:solidFill>
                    <a:ea typeface="MingLiU" pitchFamily="49" charset="-120"/>
                    <a:sym typeface="Symbol" pitchFamily="18" charset="2"/>
                  </a:rPr>
                  <a:t></a:t>
                </a:r>
                <a:r>
                  <a:rPr lang="en-US" altLang="zh-CN" dirty="0" err="1">
                    <a:solidFill>
                      <a:srgbClr val="7030A0"/>
                    </a:solidFill>
                    <a:cs typeface="Times New Roman" pitchFamily="18" charset="0"/>
                  </a:rPr>
                  <a:t>A</a:t>
                </a:r>
                <a:r>
                  <a:rPr lang="zh-CN" altLang="en-US" dirty="0"/>
                  <a:t>，且对每一</a:t>
                </a:r>
                <a:r>
                  <a:rPr lang="en-US" altLang="zh-CN" dirty="0" err="1">
                    <a:solidFill>
                      <a:srgbClr val="FF0000"/>
                    </a:solidFill>
                    <a:cs typeface="Times New Roman" pitchFamily="18" charset="0"/>
                  </a:rPr>
                  <a:t>x</a:t>
                </a:r>
                <a:r>
                  <a:rPr lang="en-US" altLang="zh-CN" dirty="0" err="1">
                    <a:solidFill>
                      <a:srgbClr val="FF0000"/>
                    </a:solidFill>
                    <a:ea typeface="MingLiU" pitchFamily="49" charset="-120"/>
                    <a:sym typeface="Symbol" pitchFamily="18" charset="2"/>
                  </a:rPr>
                  <a:t></a:t>
                </a:r>
                <a:r>
                  <a:rPr lang="en-US" altLang="zh-CN" dirty="0" err="1">
                    <a:solidFill>
                      <a:srgbClr val="FF0000"/>
                    </a:solidFill>
                    <a:cs typeface="Times New Roman" pitchFamily="18" charset="0"/>
                  </a:rPr>
                  <a:t>B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，</a:t>
                </a:r>
                <a:r>
                  <a:rPr lang="en-US" altLang="zh-CN" dirty="0" smtClean="0">
                    <a:solidFill>
                      <a:srgbClr val="7030A0"/>
                    </a:solidFill>
                    <a:cs typeface="Times New Roman" pitchFamily="18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MT Extra" pitchFamily="18" charset="2"/>
                      </a:rPr>
                      <m:t>≼</m:t>
                    </m:r>
                  </m:oMath>
                </a14:m>
                <a:r>
                  <a:rPr lang="en-US" altLang="zh-CN" b="0" dirty="0">
                    <a:latin typeface="Arial" charset="0"/>
                    <a:sym typeface="MT Extra" pitchFamily="18" charset="2"/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  <a:cs typeface="Times New Roman" pitchFamily="18" charset="0"/>
                  </a:rPr>
                  <a:t>x</a:t>
                </a:r>
                <a:r>
                  <a:rPr lang="zh-CN" altLang="en-US" dirty="0"/>
                  <a:t>，则称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a</a:t>
                </a:r>
                <a:r>
                  <a:rPr lang="zh-CN" altLang="en-US" dirty="0"/>
                  <a:t>为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B</a:t>
                </a:r>
                <a:r>
                  <a:rPr lang="zh-CN" altLang="en-US" dirty="0"/>
                  <a:t>的</a:t>
                </a:r>
                <a:r>
                  <a:rPr lang="zh-CN" altLang="en-US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楷体_GB2312" pitchFamily="49" charset="-122"/>
                  </a:rPr>
                  <a:t>下界</a:t>
                </a:r>
                <a:r>
                  <a:rPr lang="zh-CN" altLang="en-US" dirty="0"/>
                  <a:t>（</a:t>
                </a:r>
                <a:r>
                  <a:rPr lang="en-US" altLang="zh-CN" i="1" dirty="0">
                    <a:solidFill>
                      <a:srgbClr val="FF0000"/>
                    </a:solidFill>
                    <a:cs typeface="Times New Roman" pitchFamily="18" charset="0"/>
                  </a:rPr>
                  <a:t>lower bound</a:t>
                </a:r>
                <a:r>
                  <a:rPr lang="zh-CN" altLang="en-US" dirty="0"/>
                  <a:t>），</a:t>
                </a:r>
                <a:r>
                  <a:rPr lang="zh-CN" altLang="en-US" dirty="0" smtClean="0"/>
                  <a:t>即</a:t>
                </a:r>
                <a:r>
                  <a:rPr lang="zh-CN" altLang="en-US" dirty="0" smtClean="0">
                    <a:cs typeface="Times New Roman" pitchFamily="18" charset="0"/>
                  </a:rPr>
                  <a:t> 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a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为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B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的下界</a:t>
                </a:r>
                <a:r>
                  <a:rPr lang="zh-CN" altLang="en-US" dirty="0"/>
                  <a:t> </a:t>
                </a:r>
                <a:r>
                  <a:rPr lang="zh-CN" altLang="en-US" dirty="0">
                    <a:sym typeface="Symbol" pitchFamily="18" charset="2"/>
                  </a:rPr>
                  <a:t></a:t>
                </a:r>
                <a:r>
                  <a:rPr lang="zh-CN" altLang="en-US" dirty="0"/>
                  <a:t> </a:t>
                </a:r>
                <a:r>
                  <a:rPr lang="en-US" altLang="zh-CN" dirty="0" err="1">
                    <a:solidFill>
                      <a:srgbClr val="7030A0"/>
                    </a:solidFill>
                  </a:rPr>
                  <a:t>a</a:t>
                </a:r>
                <a:r>
                  <a:rPr lang="en-US" altLang="zh-CN" dirty="0" err="1">
                    <a:solidFill>
                      <a:srgbClr val="7030A0"/>
                    </a:solidFill>
                    <a:sym typeface="Symbol" pitchFamily="18" charset="2"/>
                  </a:rPr>
                  <a:t></a:t>
                </a:r>
                <a:r>
                  <a:rPr lang="en-US" altLang="zh-CN" dirty="0" err="1">
                    <a:solidFill>
                      <a:srgbClr val="7030A0"/>
                    </a:solidFill>
                  </a:rPr>
                  <a:t>A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∧</a:t>
                </a:r>
                <a:r>
                  <a:rPr lang="en-US" altLang="zh-CN" dirty="0">
                    <a:solidFill>
                      <a:srgbClr val="FF0000"/>
                    </a:solidFill>
                    <a:sym typeface="Symbol" pitchFamily="18" charset="2"/>
                  </a:rPr>
                  <a:t>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x(</a:t>
                </a:r>
                <a:r>
                  <a:rPr lang="en-US" altLang="zh-CN" dirty="0" err="1">
                    <a:solidFill>
                      <a:srgbClr val="FF0000"/>
                    </a:solidFill>
                  </a:rPr>
                  <a:t>x</a:t>
                </a:r>
                <a:r>
                  <a:rPr lang="en-US" altLang="zh-CN" dirty="0" err="1">
                    <a:solidFill>
                      <a:srgbClr val="FF0000"/>
                    </a:solidFill>
                    <a:sym typeface="Symbol" pitchFamily="18" charset="2"/>
                  </a:rPr>
                  <a:t></a:t>
                </a:r>
                <a:r>
                  <a:rPr lang="en-US" altLang="zh-CN" dirty="0" err="1">
                    <a:solidFill>
                      <a:srgbClr val="FF0000"/>
                    </a:solidFill>
                  </a:rPr>
                  <a:t>B→</a:t>
                </a:r>
                <a:r>
                  <a:rPr lang="en-US" altLang="zh-CN" dirty="0" smtClean="0">
                    <a:solidFill>
                      <a:srgbClr val="7030A0"/>
                    </a:solidFill>
                  </a:rPr>
                  <a:t>a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MT Extra" pitchFamily="18" charset="2"/>
                      </a:rPr>
                      <m:t>≼</m:t>
                    </m:r>
                  </m:oMath>
                </a14:m>
                <a:r>
                  <a:rPr lang="en-US" altLang="zh-CN" b="0" dirty="0">
                    <a:latin typeface="Arial" charset="0"/>
                    <a:sym typeface="MT Extra" pitchFamily="18" charset="2"/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x)</a:t>
                </a:r>
                <a:endParaRPr lang="en-US" altLang="zh-CN" dirty="0"/>
              </a:p>
              <a:p>
                <a:pPr marL="0" indent="0">
                  <a:spcBef>
                    <a:spcPts val="1800"/>
                  </a:spcBef>
                  <a:buNone/>
                  <a:defRPr/>
                </a:pPr>
                <a:r>
                  <a:rPr lang="en-US" altLang="zh-CN" dirty="0"/>
                  <a:t>      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）如果</a:t>
                </a:r>
                <a:r>
                  <a:rPr lang="en-US" altLang="zh-CN" dirty="0">
                    <a:solidFill>
                      <a:srgbClr val="7030A0"/>
                    </a:solidFill>
                    <a:cs typeface="Times New Roman" pitchFamily="18" charset="0"/>
                  </a:rPr>
                  <a:t>a</a:t>
                </a:r>
                <a:r>
                  <a:rPr lang="zh-CN" altLang="en-US" dirty="0"/>
                  <a:t>是</a:t>
                </a:r>
                <a:r>
                  <a:rPr lang="en-US" altLang="zh-CN" dirty="0">
                    <a:solidFill>
                      <a:srgbClr val="FF0000"/>
                    </a:solidFill>
                    <a:cs typeface="Times New Roman" pitchFamily="18" charset="0"/>
                  </a:rPr>
                  <a:t>B</a:t>
                </a:r>
                <a:r>
                  <a:rPr lang="zh-CN" altLang="en-US" dirty="0"/>
                  <a:t>的所有上界的集合中的最小元。则称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a</a:t>
                </a:r>
                <a:r>
                  <a:rPr lang="zh-CN" altLang="en-US" dirty="0"/>
                  <a:t>为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B</a:t>
                </a:r>
                <a:r>
                  <a:rPr lang="zh-CN" altLang="en-US" dirty="0"/>
                  <a:t>的</a:t>
                </a:r>
                <a:r>
                  <a:rPr lang="zh-CN" altLang="en-US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楷体_GB2312" pitchFamily="49" charset="-122"/>
                  </a:rPr>
                  <a:t>最小上界</a:t>
                </a:r>
                <a:r>
                  <a:rPr lang="zh-CN" altLang="en-US" dirty="0"/>
                  <a:t>或</a:t>
                </a:r>
                <a:r>
                  <a:rPr lang="zh-CN" altLang="en-US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楷体_GB2312" pitchFamily="49" charset="-122"/>
                  </a:rPr>
                  <a:t>上确界</a:t>
                </a:r>
                <a:r>
                  <a:rPr lang="en-US" altLang="zh-CN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楷体_GB2312" pitchFamily="49" charset="-122"/>
                  </a:rPr>
                  <a:t>LUB</a:t>
                </a:r>
                <a:r>
                  <a:rPr lang="zh-CN" altLang="en-US" dirty="0"/>
                  <a:t>（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L</a:t>
                </a:r>
                <a:r>
                  <a:rPr lang="en-US" altLang="zh-CN" i="1" dirty="0">
                    <a:solidFill>
                      <a:srgbClr val="FF0000"/>
                    </a:solidFill>
                    <a:cs typeface="Times New Roman" pitchFamily="18" charset="0"/>
                  </a:rPr>
                  <a:t>east Upper Bound</a:t>
                </a:r>
                <a:r>
                  <a:rPr lang="zh-CN" altLang="en-US" dirty="0"/>
                  <a:t>）。</a:t>
                </a:r>
                <a:endParaRPr lang="zh-CN" altLang="en-US" dirty="0">
                  <a:latin typeface="Arial" charset="0"/>
                </a:endParaRPr>
              </a:p>
              <a:p>
                <a:pPr marL="0" indent="0">
                  <a:spcBef>
                    <a:spcPts val="1800"/>
                  </a:spcBef>
                  <a:buNone/>
                  <a:defRPr/>
                </a:pPr>
                <a:r>
                  <a:rPr lang="zh-CN" altLang="en-US" dirty="0"/>
                  <a:t>      （</a:t>
                </a:r>
                <a:r>
                  <a:rPr lang="en-US" altLang="zh-CN" dirty="0">
                    <a:cs typeface="Times New Roman" pitchFamily="18" charset="0"/>
                  </a:rPr>
                  <a:t>4</a:t>
                </a:r>
                <a:r>
                  <a:rPr lang="zh-CN" altLang="en-US" dirty="0"/>
                  <a:t>）如果</a:t>
                </a:r>
                <a:r>
                  <a:rPr lang="en-US" altLang="zh-CN" dirty="0">
                    <a:solidFill>
                      <a:srgbClr val="7030A0"/>
                    </a:solidFill>
                    <a:cs typeface="Times New Roman" pitchFamily="18" charset="0"/>
                  </a:rPr>
                  <a:t>a</a:t>
                </a:r>
                <a:r>
                  <a:rPr lang="zh-CN" altLang="en-US" dirty="0"/>
                  <a:t>是</a:t>
                </a:r>
                <a:r>
                  <a:rPr lang="en-US" altLang="zh-CN" dirty="0">
                    <a:solidFill>
                      <a:srgbClr val="FF0000"/>
                    </a:solidFill>
                    <a:cs typeface="Times New Roman" pitchFamily="18" charset="0"/>
                  </a:rPr>
                  <a:t>B</a:t>
                </a:r>
                <a:r>
                  <a:rPr lang="zh-CN" altLang="en-US" dirty="0"/>
                  <a:t>的所有下界的集合中的最大元。则称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a</a:t>
                </a:r>
                <a:r>
                  <a:rPr lang="zh-CN" altLang="en-US" dirty="0"/>
                  <a:t>为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B</a:t>
                </a:r>
                <a:r>
                  <a:rPr lang="zh-CN" altLang="en-US" dirty="0"/>
                  <a:t>的</a:t>
                </a:r>
                <a:r>
                  <a:rPr lang="zh-CN" altLang="en-US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楷体_GB2312" pitchFamily="49" charset="-122"/>
                  </a:rPr>
                  <a:t>最大下界</a:t>
                </a:r>
                <a:r>
                  <a:rPr lang="zh-CN" altLang="en-US" dirty="0"/>
                  <a:t>或</a:t>
                </a:r>
                <a:r>
                  <a:rPr lang="zh-CN" altLang="en-US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楷体_GB2312" pitchFamily="49" charset="-122"/>
                  </a:rPr>
                  <a:t>下确界</a:t>
                </a:r>
                <a:r>
                  <a:rPr lang="en-US" altLang="zh-CN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楷体_GB2312" pitchFamily="49" charset="-122"/>
                  </a:rPr>
                  <a:t>GLB</a:t>
                </a:r>
                <a:r>
                  <a:rPr lang="en-US" altLang="zh-CN" dirty="0"/>
                  <a:t>(</a:t>
                </a:r>
                <a:r>
                  <a:rPr lang="en-US" altLang="zh-CN" i="1" dirty="0">
                    <a:solidFill>
                      <a:srgbClr val="FF0000"/>
                    </a:solidFill>
                    <a:cs typeface="Times New Roman" pitchFamily="18" charset="0"/>
                  </a:rPr>
                  <a:t>Greatest  Lower Bound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。 </a:t>
                </a:r>
                <a:endParaRPr lang="en-US" altLang="zh-CN" dirty="0" smtClean="0"/>
              </a:p>
              <a:p>
                <a:pPr marL="0" indent="0" algn="ctr">
                  <a:spcBef>
                    <a:spcPts val="1800"/>
                  </a:spcBef>
                  <a:buNone/>
                  <a:defRPr/>
                </a:pPr>
                <a:r>
                  <a:rPr lang="en-US" altLang="zh-CN" dirty="0" smtClean="0">
                    <a:solidFill>
                      <a:srgbClr val="7030A0"/>
                    </a:solidFill>
                  </a:rPr>
                  <a:t>A=[0,1)</a:t>
                </a:r>
                <a:r>
                  <a:rPr lang="zh-CN" altLang="en-US" dirty="0" smtClean="0">
                    <a:solidFill>
                      <a:srgbClr val="7030A0"/>
                    </a:solidFill>
                  </a:rPr>
                  <a:t>∪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(</a:t>
                </a:r>
                <a:r>
                  <a:rPr lang="en-US" altLang="zh-CN" dirty="0" smtClean="0">
                    <a:solidFill>
                      <a:srgbClr val="7030A0"/>
                    </a:solidFill>
                  </a:rPr>
                  <a:t>1,2]    </a:t>
                </a:r>
                <a:r>
                  <a:rPr lang="en-US" altLang="zh-CN" dirty="0" smtClean="0"/>
                  <a:t>B=[0,1)</a:t>
                </a:r>
                <a:r>
                  <a:rPr lang="zh-CN" altLang="en-US" dirty="0" smtClean="0"/>
                  <a:t>    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R</a:t>
                </a:r>
                <a:r>
                  <a:rPr lang="en-US" altLang="zh-CN" smtClean="0">
                    <a:solidFill>
                      <a:srgbClr val="FF0000"/>
                    </a:solidFill>
                  </a:rPr>
                  <a:t>: </a:t>
                </a:r>
                <a:r>
                  <a:rPr lang="zh-CN" altLang="en-US" smtClean="0">
                    <a:solidFill>
                      <a:srgbClr val="FF0000"/>
                    </a:solidFill>
                  </a:rPr>
                  <a:t>≼</a:t>
                </a:r>
                <a:r>
                  <a:rPr lang="zh-CN" altLang="en-US" smtClean="0"/>
                  <a:t>     </a:t>
                </a:r>
                <a:r>
                  <a:rPr lang="en-US" altLang="zh-CN" dirty="0" smtClean="0">
                    <a:solidFill>
                      <a:srgbClr val="7030A0"/>
                    </a:solidFill>
                  </a:rPr>
                  <a:t>1.1</a:t>
                </a:r>
                <a:r>
                  <a:rPr lang="zh-CN" altLang="en-US" dirty="0" smtClean="0"/>
                  <a:t>是</a:t>
                </a: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的上界</a:t>
                </a:r>
                <a:endParaRPr lang="en-US" altLang="zh-CN" dirty="0" smtClean="0"/>
              </a:p>
              <a:p>
                <a:pPr marL="0" indent="0" algn="ctr">
                  <a:spcBef>
                    <a:spcPts val="1800"/>
                  </a:spcBef>
                  <a:buNone/>
                  <a:defRPr/>
                </a:pPr>
                <a:r>
                  <a:rPr lang="en-US" altLang="zh-CN" dirty="0">
                    <a:solidFill>
                      <a:srgbClr val="7030A0"/>
                    </a:solidFill>
                  </a:rPr>
                  <a:t>A=[</a:t>
                </a:r>
                <a:r>
                  <a:rPr lang="en-US" altLang="zh-CN" dirty="0" smtClean="0">
                    <a:solidFill>
                      <a:srgbClr val="7030A0"/>
                    </a:solidFill>
                  </a:rPr>
                  <a:t>0,2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]   </a:t>
                </a:r>
                <a:r>
                  <a:rPr lang="en-US" altLang="zh-CN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dirty="0" smtClean="0"/>
                  <a:t>B=[0,1)   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R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: 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≥   </a:t>
                </a:r>
                <a:r>
                  <a:rPr lang="en-US" altLang="zh-CN" dirty="0" smtClean="0">
                    <a:solidFill>
                      <a:srgbClr val="7030A0"/>
                    </a:solidFill>
                  </a:rPr>
                  <a:t>1</a:t>
                </a:r>
                <a:r>
                  <a:rPr lang="zh-CN" altLang="en-US" dirty="0" smtClean="0"/>
                  <a:t>是</a:t>
                </a: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的下界，也是下确界</a:t>
                </a:r>
                <a:endParaRPr lang="zh-CN" altLang="en-US" dirty="0"/>
              </a:p>
              <a:p>
                <a:pPr marL="0" indent="0" eaLnBrk="1" hangingPunct="1">
                  <a:lnSpc>
                    <a:spcPct val="120000"/>
                  </a:lnSpc>
                  <a:buNone/>
                </a:pPr>
                <a:endParaRPr lang="en-US" altLang="zh-CN" sz="2800" dirty="0" smtClean="0">
                  <a:solidFill>
                    <a:schemeClr val="accent5">
                      <a:lumMod val="50000"/>
                    </a:schemeClr>
                  </a:solidFill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117" y="836712"/>
                <a:ext cx="8899005" cy="4525963"/>
              </a:xfrm>
              <a:blipFill>
                <a:blip r:embed="rId3"/>
                <a:stretch>
                  <a:fillRect l="-1096" t="-1480" b="-257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3C2870-8515-4E93-91E3-AADC8E0256ED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  <p:sp>
        <p:nvSpPr>
          <p:cNvPr id="5" name="圆角矩形 4"/>
          <p:cNvSpPr/>
          <p:nvPr/>
        </p:nvSpPr>
        <p:spPr bwMode="auto">
          <a:xfrm>
            <a:off x="128117" y="0"/>
            <a:ext cx="2281543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zh-CN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偏序关系</a:t>
            </a:r>
            <a:endParaRPr lang="zh-CN" altLang="en-US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2409660" y="0"/>
            <a:ext cx="2160240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zh-CN" alt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哈斯图</a:t>
            </a:r>
            <a:endParaRPr lang="zh-CN" alt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4691203" y="0"/>
            <a:ext cx="2160240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zh-CN" alt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全序关系</a:t>
            </a:r>
            <a:endParaRPr lang="zh-CN" alt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6972747" y="0"/>
            <a:ext cx="2160240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zh-CN" alt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良序关系</a:t>
            </a:r>
            <a:endParaRPr lang="zh-CN" alt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647118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836712"/>
                <a:ext cx="8496944" cy="4525963"/>
              </a:xfrm>
            </p:spPr>
            <p:txBody>
              <a:bodyPr/>
              <a:lstStyle/>
              <a:p>
                <a:pPr marL="0" indent="576263" algn="just" eaLnBrk="1" hangingPunct="1">
                  <a:lnSpc>
                    <a:spcPct val="120000"/>
                  </a:lnSpc>
                  <a:spcBef>
                    <a:spcPts val="2400"/>
                  </a:spcBef>
                  <a:buNone/>
                </a:pPr>
                <a:r>
                  <a:rPr lang="zh-CN" altLang="en-US" sz="2800" smtClean="0">
                    <a:solidFill>
                      <a:srgbClr val="C00000"/>
                    </a:solidFill>
                    <a:ea typeface="黑体" panose="02010609060101010101" pitchFamily="49" charset="-122"/>
                    <a:sym typeface="Symbol" panose="05050102010706020507" pitchFamily="18" charset="2"/>
                  </a:rPr>
                  <a:t>定理</a:t>
                </a:r>
                <a:r>
                  <a:rPr lang="zh-CN" altLang="en-US" sz="2800">
                    <a:solidFill>
                      <a:srgbClr val="C00000"/>
                    </a:solidFill>
                    <a:ea typeface="黑体" panose="02010609060101010101" pitchFamily="49" charset="-122"/>
                    <a:sym typeface="Symbol" panose="05050102010706020507" pitchFamily="18" charset="2"/>
                  </a:rPr>
                  <a:t>：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设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&lt;A,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≼ </m:t>
                    </m:r>
                  </m:oMath>
                </a14:m>
                <a:r>
                  <a:rPr lang="en-US" altLang="zh-CN" sz="2800" dirty="0">
                    <a:sym typeface="Symbol" panose="05050102010706020507" pitchFamily="18" charset="2"/>
                  </a:rPr>
                  <a:t>&gt;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为偏序集，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BA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，若</a:t>
                </a:r>
                <a:r>
                  <a:rPr lang="en-US" altLang="zh-CN" sz="2800" dirty="0">
                    <a:sym typeface="Symbol" panose="05050102010706020507" pitchFamily="18" charset="2"/>
                  </a:rPr>
                  <a:t>B</a:t>
                </a:r>
                <a:r>
                  <a:rPr lang="zh-CN" altLang="en-US" sz="2800" dirty="0">
                    <a:sym typeface="Symbol" panose="05050102010706020507" pitchFamily="18" charset="2"/>
                  </a:rPr>
                  <a:t>有最小（大</a:t>
                </a:r>
                <a:r>
                  <a:rPr lang="zh-CN" altLang="en-US" sz="2800">
                    <a:sym typeface="Symbol" panose="05050102010706020507" pitchFamily="18" charset="2"/>
                  </a:rPr>
                  <a:t>）</a:t>
                </a:r>
                <a:r>
                  <a:rPr lang="zh-CN" altLang="en-US" sz="2800" smtClean="0">
                    <a:sym typeface="Symbol" panose="05050102010706020507" pitchFamily="18" charset="2"/>
                  </a:rPr>
                  <a:t>元</a:t>
                </a:r>
                <a:r>
                  <a:rPr lang="en-US" altLang="zh-CN" sz="2800" smtClean="0">
                    <a:sym typeface="Symbol" panose="05050102010706020507" pitchFamily="18" charset="2"/>
                  </a:rPr>
                  <a:t>a</a:t>
                </a:r>
                <a:r>
                  <a:rPr lang="zh-CN" altLang="en-US" sz="2800" smtClean="0">
                    <a:sym typeface="Symbol" panose="05050102010706020507" pitchFamily="18" charset="2"/>
                  </a:rPr>
                  <a:t>，则</a:t>
                </a:r>
                <a:r>
                  <a:rPr lang="en-US" altLang="zh-CN" sz="2800" smtClean="0">
                    <a:sym typeface="Symbol" panose="05050102010706020507" pitchFamily="18" charset="2"/>
                  </a:rPr>
                  <a:t>a</a:t>
                </a:r>
                <a:r>
                  <a:rPr lang="zh-CN" altLang="en-US" sz="2800" smtClean="0">
                    <a:sym typeface="Symbol" panose="05050102010706020507" pitchFamily="18" charset="2"/>
                  </a:rPr>
                  <a:t>也是上（下）确界。</a:t>
                </a:r>
                <a:endParaRPr lang="zh-CN" altLang="en-US" sz="2800" dirty="0">
                  <a:sym typeface="Symbol" panose="05050102010706020507" pitchFamily="18" charset="2"/>
                </a:endParaRPr>
              </a:p>
              <a:p>
                <a:pPr marL="0" indent="0" eaLnBrk="1" hangingPunct="1">
                  <a:lnSpc>
                    <a:spcPct val="120000"/>
                  </a:lnSpc>
                  <a:buNone/>
                </a:pPr>
                <a:endParaRPr lang="en-US" altLang="zh-CN" sz="2800" dirty="0" smtClean="0">
                  <a:solidFill>
                    <a:schemeClr val="accent5">
                      <a:lumMod val="50000"/>
                    </a:schemeClr>
                  </a:solidFill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836712"/>
                <a:ext cx="8496944" cy="4525963"/>
              </a:xfrm>
              <a:blipFill>
                <a:blip r:embed="rId3"/>
                <a:stretch>
                  <a:fillRect l="-1435" t="-942" r="-15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3C2870-8515-4E93-91E3-AADC8E0256ED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  <p:sp>
        <p:nvSpPr>
          <p:cNvPr id="5" name="圆角矩形 4"/>
          <p:cNvSpPr/>
          <p:nvPr/>
        </p:nvSpPr>
        <p:spPr bwMode="auto">
          <a:xfrm>
            <a:off x="128117" y="0"/>
            <a:ext cx="2281543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zh-CN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偏序关系</a:t>
            </a:r>
            <a:endParaRPr lang="zh-CN" altLang="en-US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2409660" y="0"/>
            <a:ext cx="2160240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zh-CN" alt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哈斯图</a:t>
            </a:r>
            <a:endParaRPr lang="zh-CN" alt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4691203" y="0"/>
            <a:ext cx="2160240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zh-CN" alt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全序关系</a:t>
            </a:r>
            <a:endParaRPr lang="zh-CN" alt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6972747" y="0"/>
            <a:ext cx="2160240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zh-CN" alt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良序关系</a:t>
            </a:r>
            <a:endParaRPr lang="zh-CN" alt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70312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024" y="102695"/>
            <a:ext cx="6121400" cy="417513"/>
          </a:xfrm>
        </p:spPr>
        <p:txBody>
          <a:bodyPr/>
          <a:lstStyle/>
          <a:p>
            <a:pPr algn="ctr"/>
            <a:r>
              <a:rPr lang="zh-CN" altLang="en-US" smtClean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样卷分析</a:t>
            </a:r>
            <a:endParaRPr lang="zh-CN" altLang="en-US">
              <a:solidFill>
                <a:schemeClr val="bg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3870" y="1591058"/>
            <a:ext cx="8548063" cy="4992621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考察知识点：偏序关系，哈斯图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               </a:t>
            </a:r>
            <a:r>
              <a:rPr lang="zh-CN" altLang="en-US" dirty="0" smtClean="0"/>
              <a:t>最大元，最小元，极大元，极小元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                    </a:t>
            </a:r>
            <a:r>
              <a:rPr lang="zh-CN" altLang="en-US" dirty="0" smtClean="0"/>
              <a:t>上界，下界，上确界，下确界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</a:t>
            </a:r>
            <a:r>
              <a:rPr lang="zh-CN" altLang="en-US" dirty="0" smtClean="0"/>
              <a:t>定义见课本</a:t>
            </a:r>
            <a:r>
              <a:rPr lang="en-US" altLang="zh-CN" dirty="0" smtClean="0"/>
              <a:t>P140-142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解题思路：</a:t>
            </a:r>
            <a:r>
              <a:rPr lang="en-US" altLang="zh-CN" dirty="0" smtClean="0"/>
              <a:t>A={</a:t>
            </a:r>
            <a:r>
              <a:rPr lang="en-US" altLang="zh-CN" dirty="0" err="1" smtClean="0"/>
              <a:t>a,b,c,d,e,f</a:t>
            </a:r>
            <a:r>
              <a:rPr lang="en-US" altLang="zh-CN" dirty="0" smtClean="0"/>
              <a:t>},</a:t>
            </a:r>
          </a:p>
          <a:p>
            <a:pPr marL="0" indent="0">
              <a:buNone/>
            </a:pPr>
            <a:r>
              <a:rPr lang="en-US" altLang="zh-CN" dirty="0" smtClean="0"/>
              <a:t>           R=I</a:t>
            </a:r>
            <a:r>
              <a:rPr lang="en-US" altLang="zh-CN" baseline="-25000" dirty="0" smtClean="0"/>
              <a:t>A</a:t>
            </a:r>
            <a:r>
              <a:rPr lang="en-US" altLang="zh-CN" dirty="0" smtClean="0">
                <a:sym typeface="Symbol" panose="05050102010706020507" pitchFamily="18" charset="2"/>
              </a:rPr>
              <a:t></a:t>
            </a:r>
            <a:r>
              <a:rPr lang="en-US" altLang="zh-CN" dirty="0" smtClean="0"/>
              <a:t>{&lt;</a:t>
            </a:r>
            <a:r>
              <a:rPr lang="en-US" altLang="zh-CN" dirty="0" err="1" smtClean="0"/>
              <a:t>a,c</a:t>
            </a:r>
            <a:r>
              <a:rPr lang="en-US" altLang="zh-CN" dirty="0" smtClean="0"/>
              <a:t>&gt;,&lt;</a:t>
            </a:r>
            <a:r>
              <a:rPr lang="en-US" altLang="zh-CN" dirty="0" err="1" smtClean="0"/>
              <a:t>a,d</a:t>
            </a:r>
            <a:r>
              <a:rPr lang="en-US" altLang="zh-CN" dirty="0" smtClean="0"/>
              <a:t>&gt;,&lt;</a:t>
            </a:r>
            <a:r>
              <a:rPr lang="en-US" altLang="zh-CN" dirty="0" err="1" smtClean="0"/>
              <a:t>a,e</a:t>
            </a:r>
            <a:r>
              <a:rPr lang="en-US" altLang="zh-CN" dirty="0" smtClean="0"/>
              <a:t>&gt;,&lt;</a:t>
            </a:r>
            <a:r>
              <a:rPr lang="en-US" altLang="zh-CN" dirty="0" err="1" smtClean="0"/>
              <a:t>a,f</a:t>
            </a:r>
            <a:r>
              <a:rPr lang="en-US" altLang="zh-CN" dirty="0" smtClean="0"/>
              <a:t>&gt;,&lt;</a:t>
            </a:r>
            <a:r>
              <a:rPr lang="en-US" altLang="zh-CN" dirty="0" err="1" smtClean="0"/>
              <a:t>b,c</a:t>
            </a:r>
            <a:r>
              <a:rPr lang="en-US" altLang="zh-CN" dirty="0" smtClean="0"/>
              <a:t>&gt;,&lt;</a:t>
            </a:r>
            <a:r>
              <a:rPr lang="en-US" altLang="zh-CN" dirty="0" err="1" smtClean="0"/>
              <a:t>b,d</a:t>
            </a:r>
            <a:r>
              <a:rPr lang="en-US" altLang="zh-CN" dirty="0" smtClean="0"/>
              <a:t>&gt;,&lt;</a:t>
            </a:r>
            <a:r>
              <a:rPr lang="en-US" altLang="zh-CN" dirty="0" err="1" smtClean="0"/>
              <a:t>b,e</a:t>
            </a:r>
            <a:r>
              <a:rPr lang="en-US" altLang="zh-CN" dirty="0" smtClean="0"/>
              <a:t>&gt;,</a:t>
            </a:r>
          </a:p>
          <a:p>
            <a:pPr marL="0" indent="0">
              <a:buNone/>
            </a:pPr>
            <a:r>
              <a:rPr lang="en-US" altLang="zh-CN" dirty="0" smtClean="0"/>
              <a:t>                       &lt;</a:t>
            </a:r>
            <a:r>
              <a:rPr lang="en-US" altLang="zh-CN" dirty="0" err="1" smtClean="0"/>
              <a:t>b,f</a:t>
            </a:r>
            <a:r>
              <a:rPr lang="en-US" altLang="zh-CN" dirty="0" smtClean="0"/>
              <a:t>&gt;,&lt;</a:t>
            </a:r>
            <a:r>
              <a:rPr lang="en-US" altLang="zh-CN" dirty="0" err="1" smtClean="0"/>
              <a:t>c,e</a:t>
            </a:r>
            <a:r>
              <a:rPr lang="en-US" altLang="zh-CN" dirty="0" smtClean="0"/>
              <a:t>&gt;,&lt;</a:t>
            </a:r>
            <a:r>
              <a:rPr lang="en-US" altLang="zh-CN" dirty="0" err="1" smtClean="0"/>
              <a:t>c,f</a:t>
            </a:r>
            <a:r>
              <a:rPr lang="en-US" altLang="zh-CN" dirty="0" smtClean="0"/>
              <a:t>&gt;,&lt;</a:t>
            </a:r>
            <a:r>
              <a:rPr lang="en-US" altLang="zh-CN" dirty="0" err="1" smtClean="0"/>
              <a:t>d,e</a:t>
            </a:r>
            <a:r>
              <a:rPr lang="en-US" altLang="zh-CN" dirty="0" smtClean="0"/>
              <a:t>&gt;,&lt;</a:t>
            </a:r>
            <a:r>
              <a:rPr lang="en-US" altLang="zh-CN" dirty="0" err="1" smtClean="0"/>
              <a:t>d,f</a:t>
            </a:r>
            <a:r>
              <a:rPr lang="en-US" altLang="zh-CN" dirty="0" smtClean="0"/>
              <a:t>&gt;,&lt;</a:t>
            </a:r>
            <a:r>
              <a:rPr lang="en-US" altLang="zh-CN" dirty="0" err="1" smtClean="0"/>
              <a:t>e,f</a:t>
            </a:r>
            <a:r>
              <a:rPr lang="en-US" altLang="zh-CN" dirty="0" smtClean="0"/>
              <a:t>&gt;}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{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}</a:t>
            </a:r>
            <a:r>
              <a:rPr lang="zh-CN" altLang="en-US" dirty="0" smtClean="0"/>
              <a:t>的最大元无，极大元是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,</a:t>
            </a:r>
            <a:r>
              <a:rPr lang="zh-CN" altLang="en-US" dirty="0" smtClean="0"/>
              <a:t>上界是</a:t>
            </a:r>
            <a:r>
              <a:rPr lang="en-US" altLang="zh-CN" dirty="0" err="1" smtClean="0"/>
              <a:t>c,d,e,f</a:t>
            </a:r>
            <a:r>
              <a:rPr lang="en-US" altLang="zh-CN" dirty="0" smtClean="0"/>
              <a:t>,</a:t>
            </a:r>
          </a:p>
          <a:p>
            <a:pPr marL="0" indent="0">
              <a:buNone/>
            </a:pPr>
            <a:r>
              <a:rPr lang="zh-CN" altLang="en-US" dirty="0" smtClean="0"/>
              <a:t>                       最小上界无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02CC2-B18E-4C24-9954-C5654EFE1A0C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9" y="696538"/>
            <a:ext cx="8717874" cy="88656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309" y="1300365"/>
            <a:ext cx="1625684" cy="189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77914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024" y="102695"/>
            <a:ext cx="6121400" cy="417513"/>
          </a:xfrm>
        </p:spPr>
        <p:txBody>
          <a:bodyPr/>
          <a:lstStyle/>
          <a:p>
            <a:pPr algn="ctr"/>
            <a:r>
              <a:rPr lang="zh-CN" altLang="en-US" smtClean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样卷分析</a:t>
            </a:r>
            <a:endParaRPr lang="zh-CN" altLang="en-US">
              <a:solidFill>
                <a:schemeClr val="bg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3870" y="1591058"/>
            <a:ext cx="8548063" cy="4992621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mtClean="0"/>
              <a:t>考察知识点：复合关系，对称关系</a:t>
            </a:r>
            <a:r>
              <a:rPr lang="en-US" altLang="zh-CN" smtClean="0"/>
              <a:t>                          </a:t>
            </a:r>
          </a:p>
          <a:p>
            <a:pPr marL="0" indent="0">
              <a:buNone/>
            </a:pPr>
            <a:r>
              <a:rPr lang="en-US" altLang="zh-CN" smtClean="0"/>
              <a:t>                           </a:t>
            </a:r>
            <a:r>
              <a:rPr lang="zh-CN" altLang="en-US" smtClean="0"/>
              <a:t>集合相等的证明方法</a:t>
            </a:r>
            <a:endParaRPr lang="en-US" altLang="zh-CN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mtClean="0"/>
              <a:t>解题思路：</a:t>
            </a:r>
            <a:endParaRPr lang="en-US" altLang="zh-CN"/>
          </a:p>
          <a:p>
            <a:pPr marL="457200" indent="-457200">
              <a:buAutoNum type="arabicPeriod"/>
            </a:pPr>
            <a:r>
              <a:rPr lang="zh-CN" altLang="en-US" smtClean="0"/>
              <a:t>当</a:t>
            </a:r>
            <a:r>
              <a:rPr lang="en-US" altLang="zh-CN" smtClean="0"/>
              <a:t>R</a:t>
            </a:r>
            <a:r>
              <a:rPr lang="en-US" altLang="zh-CN" smtClean="0">
                <a:cs typeface="Lucida Sans Unicode" panose="020B0602030504020204" pitchFamily="34" charset="0"/>
              </a:rPr>
              <a:t>◦S</a:t>
            </a:r>
            <a:r>
              <a:rPr lang="zh-CN" altLang="en-US" smtClean="0">
                <a:cs typeface="Lucida Sans Unicode" panose="020B0602030504020204" pitchFamily="34" charset="0"/>
              </a:rPr>
              <a:t>是对称关系时，</a:t>
            </a:r>
            <a:r>
              <a:rPr lang="en-US" altLang="zh-CN"/>
              <a:t> </a:t>
            </a:r>
            <a:r>
              <a:rPr lang="en-US" altLang="zh-CN" smtClean="0"/>
              <a:t>R</a:t>
            </a:r>
            <a:r>
              <a:rPr lang="en-US" altLang="zh-CN">
                <a:cs typeface="Lucida Sans Unicode" panose="020B0602030504020204" pitchFamily="34" charset="0"/>
              </a:rPr>
              <a:t>◦</a:t>
            </a:r>
            <a:r>
              <a:rPr lang="en-US" altLang="zh-CN" smtClean="0">
                <a:cs typeface="Lucida Sans Unicode" panose="020B0602030504020204" pitchFamily="34" charset="0"/>
              </a:rPr>
              <a:t>S</a:t>
            </a:r>
            <a:r>
              <a:rPr lang="en-US" altLang="zh-CN" smtClean="0"/>
              <a:t>=S</a:t>
            </a:r>
            <a:r>
              <a:rPr lang="en-US" altLang="zh-CN" smtClean="0">
                <a:cs typeface="Lucida Sans Unicode" panose="020B0602030504020204" pitchFamily="34" charset="0"/>
              </a:rPr>
              <a:t>◦R</a:t>
            </a:r>
          </a:p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zh-CN" altLang="en-US" smtClean="0">
                <a:cs typeface="Lucida Sans Unicode" panose="020B0602030504020204" pitchFamily="34" charset="0"/>
              </a:rPr>
              <a:t>当</a:t>
            </a:r>
            <a:r>
              <a:rPr lang="en-US" altLang="zh-CN"/>
              <a:t>R</a:t>
            </a:r>
            <a:r>
              <a:rPr lang="en-US" altLang="zh-CN">
                <a:cs typeface="Lucida Sans Unicode" panose="020B0602030504020204" pitchFamily="34" charset="0"/>
              </a:rPr>
              <a:t>◦S</a:t>
            </a:r>
            <a:r>
              <a:rPr lang="en-US" altLang="zh-CN"/>
              <a:t>=S</a:t>
            </a:r>
            <a:r>
              <a:rPr lang="en-US" altLang="zh-CN">
                <a:cs typeface="Lucida Sans Unicode" panose="020B0602030504020204" pitchFamily="34" charset="0"/>
              </a:rPr>
              <a:t>◦</a:t>
            </a:r>
            <a:r>
              <a:rPr lang="en-US" altLang="zh-CN" smtClean="0">
                <a:cs typeface="Lucida Sans Unicode" panose="020B0602030504020204" pitchFamily="34" charset="0"/>
              </a:rPr>
              <a:t>R</a:t>
            </a:r>
            <a:r>
              <a:rPr lang="zh-CN" altLang="en-US" smtClean="0"/>
              <a:t>时，</a:t>
            </a:r>
            <a:r>
              <a:rPr lang="en-US" altLang="zh-CN"/>
              <a:t> R</a:t>
            </a:r>
            <a:r>
              <a:rPr lang="en-US" altLang="zh-CN">
                <a:cs typeface="Lucida Sans Unicode" panose="020B0602030504020204" pitchFamily="34" charset="0"/>
              </a:rPr>
              <a:t>◦S</a:t>
            </a:r>
            <a:r>
              <a:rPr lang="zh-CN" altLang="en-US">
                <a:cs typeface="Lucida Sans Unicode" panose="020B0602030504020204" pitchFamily="34" charset="0"/>
              </a:rPr>
              <a:t>是对称</a:t>
            </a:r>
            <a:r>
              <a:rPr lang="zh-CN" altLang="en-US" smtClean="0">
                <a:cs typeface="Lucida Sans Unicode" panose="020B0602030504020204" pitchFamily="34" charset="0"/>
              </a:rPr>
              <a:t>关系</a:t>
            </a:r>
            <a:endParaRPr lang="en-US" altLang="zh-CN" smtClean="0">
              <a:cs typeface="Lucida Sans Unicode" panose="020B0602030504020204" pitchFamily="34" charset="0"/>
            </a:endParaRPr>
          </a:p>
          <a:p>
            <a:pPr marL="0" indent="0">
              <a:buNone/>
            </a:pPr>
            <a:endParaRPr lang="en-US" altLang="zh-CN">
              <a:cs typeface="Lucida Sans Unicode" panose="020B0602030504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02CC2-B18E-4C24-9954-C5654EFE1A0C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08" y="688303"/>
            <a:ext cx="7620679" cy="9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4080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024" y="102695"/>
            <a:ext cx="6121400" cy="417513"/>
          </a:xfrm>
        </p:spPr>
        <p:txBody>
          <a:bodyPr/>
          <a:lstStyle/>
          <a:p>
            <a:pPr algn="ctr"/>
            <a:r>
              <a:rPr lang="zh-CN" altLang="en-US" smtClean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样卷分析</a:t>
            </a:r>
            <a:endParaRPr lang="zh-CN" altLang="en-US">
              <a:solidFill>
                <a:schemeClr val="bg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3870" y="1591058"/>
            <a:ext cx="8548063" cy="4992621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证明</a:t>
            </a:r>
            <a:r>
              <a:rPr lang="zh-CN" altLang="en-US" smtClean="0"/>
              <a:t>：当</a:t>
            </a:r>
            <a:r>
              <a:rPr lang="en-US" altLang="zh-CN" smtClean="0"/>
              <a:t>R</a:t>
            </a:r>
            <a:r>
              <a:rPr lang="zh-CN" altLang="en-US" smtClean="0"/>
              <a:t>或</a:t>
            </a:r>
            <a:r>
              <a:rPr lang="en-US" altLang="zh-CN" smtClean="0"/>
              <a:t>S</a:t>
            </a:r>
            <a:r>
              <a:rPr lang="zh-CN" altLang="en-US" smtClean="0"/>
              <a:t>是空集时，结论显然成立。</a:t>
            </a:r>
            <a:endParaRPr lang="en-US" altLang="zh-CN" smtClean="0"/>
          </a:p>
          <a:p>
            <a:pPr marL="0" indent="457200">
              <a:lnSpc>
                <a:spcPct val="120000"/>
              </a:lnSpc>
              <a:buNone/>
            </a:pPr>
            <a:r>
              <a:rPr lang="zh-CN" altLang="en-US" smtClean="0">
                <a:cs typeface="Lucida Sans Unicode" panose="020B0602030504020204" pitchFamily="34" charset="0"/>
              </a:rPr>
              <a:t>当</a:t>
            </a:r>
            <a:r>
              <a:rPr lang="en-US" altLang="zh-CN" smtClean="0">
                <a:cs typeface="Lucida Sans Unicode" panose="020B0602030504020204" pitchFamily="34" charset="0"/>
              </a:rPr>
              <a:t>R</a:t>
            </a:r>
            <a:r>
              <a:rPr lang="zh-CN" altLang="en-US" smtClean="0">
                <a:cs typeface="Lucida Sans Unicode" panose="020B0602030504020204" pitchFamily="34" charset="0"/>
              </a:rPr>
              <a:t>和</a:t>
            </a:r>
            <a:r>
              <a:rPr lang="en-US" altLang="zh-CN" smtClean="0">
                <a:cs typeface="Lucida Sans Unicode" panose="020B0602030504020204" pitchFamily="34" charset="0"/>
              </a:rPr>
              <a:t>S</a:t>
            </a:r>
            <a:r>
              <a:rPr lang="zh-CN" altLang="en-US" smtClean="0">
                <a:cs typeface="Lucida Sans Unicode" panose="020B0602030504020204" pitchFamily="34" charset="0"/>
              </a:rPr>
              <a:t>均不为空集时，若</a:t>
            </a:r>
            <a:r>
              <a:rPr lang="en-US" altLang="zh-CN" smtClean="0">
                <a:cs typeface="Lucida Sans Unicode" panose="020B0602030504020204" pitchFamily="34" charset="0"/>
              </a:rPr>
              <a:t>R◦S</a:t>
            </a:r>
            <a:r>
              <a:rPr lang="zh-CN" altLang="en-US" smtClean="0">
                <a:cs typeface="Lucida Sans Unicode" panose="020B0602030504020204" pitchFamily="34" charset="0"/>
              </a:rPr>
              <a:t>是对称的，</a:t>
            </a:r>
            <a:r>
              <a:rPr lang="zh-CN" altLang="en-US" smtClean="0">
                <a:solidFill>
                  <a:srgbClr val="C00000"/>
                </a:solidFill>
                <a:cs typeface="Lucida Sans Unicode" panose="020B0602030504020204" pitchFamily="34" charset="0"/>
              </a:rPr>
              <a:t>设</a:t>
            </a:r>
            <a:r>
              <a:rPr lang="en-US" altLang="zh-CN" smtClean="0">
                <a:solidFill>
                  <a:srgbClr val="C00000"/>
                </a:solidFill>
                <a:cs typeface="Lucida Sans Unicode" panose="020B0602030504020204" pitchFamily="34" charset="0"/>
              </a:rPr>
              <a:t>&lt;x,y&gt;∈R◦S</a:t>
            </a:r>
            <a:r>
              <a:rPr lang="en-US" altLang="zh-CN" smtClean="0">
                <a:cs typeface="Lucida Sans Unicode" panose="020B0602030504020204" pitchFamily="34" charset="0"/>
              </a:rPr>
              <a:t>,</a:t>
            </a:r>
            <a:r>
              <a:rPr lang="zh-CN" altLang="en-US" smtClean="0">
                <a:cs typeface="Lucida Sans Unicode" panose="020B0602030504020204" pitchFamily="34" charset="0"/>
              </a:rPr>
              <a:t>因为</a:t>
            </a:r>
            <a:r>
              <a:rPr lang="en-US" altLang="zh-CN">
                <a:cs typeface="Lucida Sans Unicode" panose="020B0602030504020204" pitchFamily="34" charset="0"/>
              </a:rPr>
              <a:t>R◦</a:t>
            </a:r>
            <a:r>
              <a:rPr lang="en-US" altLang="zh-CN" smtClean="0">
                <a:cs typeface="Lucida Sans Unicode" panose="020B0602030504020204" pitchFamily="34" charset="0"/>
              </a:rPr>
              <a:t>S</a:t>
            </a:r>
            <a:r>
              <a:rPr lang="zh-CN" altLang="en-US" smtClean="0">
                <a:cs typeface="Lucida Sans Unicode" panose="020B0602030504020204" pitchFamily="34" charset="0"/>
              </a:rPr>
              <a:t>是对称的，所以</a:t>
            </a:r>
            <a:r>
              <a:rPr lang="en-US" altLang="zh-CN" smtClean="0">
                <a:cs typeface="Lucida Sans Unicode" panose="020B0602030504020204" pitchFamily="34" charset="0"/>
              </a:rPr>
              <a:t>&lt;y,x&gt;</a:t>
            </a:r>
            <a:r>
              <a:rPr lang="en-US" altLang="zh-CN">
                <a:cs typeface="Lucida Sans Unicode" panose="020B0602030504020204" pitchFamily="34" charset="0"/>
              </a:rPr>
              <a:t>∈R◦</a:t>
            </a:r>
            <a:r>
              <a:rPr lang="en-US" altLang="zh-CN" smtClean="0">
                <a:cs typeface="Lucida Sans Unicode" panose="020B0602030504020204" pitchFamily="34" charset="0"/>
              </a:rPr>
              <a:t>S. </a:t>
            </a:r>
            <a:r>
              <a:rPr lang="zh-CN" altLang="en-US" smtClean="0">
                <a:cs typeface="Lucida Sans Unicode" panose="020B0602030504020204" pitchFamily="34" charset="0"/>
              </a:rPr>
              <a:t>根据复合关系的定义，存在</a:t>
            </a:r>
            <a:r>
              <a:rPr lang="en-US" altLang="zh-CN" smtClean="0">
                <a:cs typeface="Lucida Sans Unicode" panose="020B0602030504020204" pitchFamily="34" charset="0"/>
              </a:rPr>
              <a:t>a∈A</a:t>
            </a:r>
            <a:r>
              <a:rPr lang="zh-CN" altLang="en-US" smtClean="0">
                <a:cs typeface="Lucida Sans Unicode" panose="020B0602030504020204" pitchFamily="34" charset="0"/>
              </a:rPr>
              <a:t>使得</a:t>
            </a:r>
            <a:r>
              <a:rPr lang="en-US" altLang="zh-CN" smtClean="0">
                <a:cs typeface="Lucida Sans Unicode" panose="020B0602030504020204" pitchFamily="34" charset="0"/>
              </a:rPr>
              <a:t>&lt;y,a&gt;∈R</a:t>
            </a:r>
            <a:r>
              <a:rPr lang="zh-CN" altLang="en-US" smtClean="0">
                <a:cs typeface="Lucida Sans Unicode" panose="020B0602030504020204" pitchFamily="34" charset="0"/>
              </a:rPr>
              <a:t>且</a:t>
            </a:r>
            <a:r>
              <a:rPr lang="en-US" altLang="zh-CN" smtClean="0">
                <a:cs typeface="Lucida Sans Unicode" panose="020B0602030504020204" pitchFamily="34" charset="0"/>
              </a:rPr>
              <a:t>&lt;a,x&gt;∈S</a:t>
            </a:r>
            <a:r>
              <a:rPr lang="zh-CN" altLang="en-US" smtClean="0">
                <a:cs typeface="Lucida Sans Unicode" panose="020B0602030504020204" pitchFamily="34" charset="0"/>
              </a:rPr>
              <a:t>。因为</a:t>
            </a:r>
            <a:r>
              <a:rPr lang="en-US" altLang="zh-CN" smtClean="0">
                <a:cs typeface="Lucida Sans Unicode" panose="020B0602030504020204" pitchFamily="34" charset="0"/>
              </a:rPr>
              <a:t>R</a:t>
            </a:r>
            <a:r>
              <a:rPr lang="zh-CN" altLang="en-US" smtClean="0">
                <a:cs typeface="Lucida Sans Unicode" panose="020B0602030504020204" pitchFamily="34" charset="0"/>
              </a:rPr>
              <a:t>和</a:t>
            </a:r>
            <a:r>
              <a:rPr lang="en-US" altLang="zh-CN" smtClean="0">
                <a:cs typeface="Lucida Sans Unicode" panose="020B0602030504020204" pitchFamily="34" charset="0"/>
              </a:rPr>
              <a:t>S</a:t>
            </a:r>
            <a:r>
              <a:rPr lang="zh-CN" altLang="en-US" smtClean="0">
                <a:cs typeface="Lucida Sans Unicode" panose="020B0602030504020204" pitchFamily="34" charset="0"/>
              </a:rPr>
              <a:t>是</a:t>
            </a:r>
            <a:r>
              <a:rPr lang="en-US" altLang="zh-CN" smtClean="0">
                <a:cs typeface="Lucida Sans Unicode" panose="020B0602030504020204" pitchFamily="34" charset="0"/>
              </a:rPr>
              <a:t>A</a:t>
            </a:r>
            <a:r>
              <a:rPr lang="zh-CN" altLang="en-US" smtClean="0">
                <a:cs typeface="Lucida Sans Unicode" panose="020B0602030504020204" pitchFamily="34" charset="0"/>
              </a:rPr>
              <a:t>上的对称关系，所以</a:t>
            </a:r>
            <a:r>
              <a:rPr lang="en-US" altLang="zh-CN" smtClean="0">
                <a:cs typeface="Lucida Sans Unicode" panose="020B0602030504020204" pitchFamily="34" charset="0"/>
              </a:rPr>
              <a:t>&lt;a,y&gt;</a:t>
            </a:r>
            <a:r>
              <a:rPr lang="en-US" altLang="zh-CN">
                <a:cs typeface="Lucida Sans Unicode" panose="020B0602030504020204" pitchFamily="34" charset="0"/>
              </a:rPr>
              <a:t>∈R</a:t>
            </a:r>
            <a:r>
              <a:rPr lang="zh-CN" altLang="en-US">
                <a:cs typeface="Lucida Sans Unicode" panose="020B0602030504020204" pitchFamily="34" charset="0"/>
              </a:rPr>
              <a:t>且</a:t>
            </a:r>
            <a:r>
              <a:rPr lang="en-US" altLang="zh-CN" smtClean="0">
                <a:cs typeface="Lucida Sans Unicode" panose="020B0602030504020204" pitchFamily="34" charset="0"/>
              </a:rPr>
              <a:t>&lt;x,a&gt;</a:t>
            </a:r>
            <a:r>
              <a:rPr lang="en-US" altLang="zh-CN">
                <a:cs typeface="Lucida Sans Unicode" panose="020B0602030504020204" pitchFamily="34" charset="0"/>
              </a:rPr>
              <a:t>∈</a:t>
            </a:r>
            <a:r>
              <a:rPr lang="en-US" altLang="zh-CN" smtClean="0">
                <a:cs typeface="Lucida Sans Unicode" panose="020B0602030504020204" pitchFamily="34" charset="0"/>
              </a:rPr>
              <a:t>S, </a:t>
            </a:r>
            <a:r>
              <a:rPr lang="zh-CN" altLang="en-US" smtClean="0">
                <a:solidFill>
                  <a:srgbClr val="C00000"/>
                </a:solidFill>
                <a:cs typeface="Lucida Sans Unicode" panose="020B0602030504020204" pitchFamily="34" charset="0"/>
              </a:rPr>
              <a:t>则</a:t>
            </a:r>
            <a:r>
              <a:rPr lang="en-US" altLang="zh-CN" smtClean="0">
                <a:solidFill>
                  <a:srgbClr val="C00000"/>
                </a:solidFill>
                <a:cs typeface="Lucida Sans Unicode" panose="020B0602030504020204" pitchFamily="34" charset="0"/>
              </a:rPr>
              <a:t>&lt;x,y&gt;</a:t>
            </a:r>
            <a:r>
              <a:rPr lang="en-US" altLang="zh-CN">
                <a:solidFill>
                  <a:srgbClr val="C00000"/>
                </a:solidFill>
                <a:cs typeface="Lucida Sans Unicode" panose="020B0602030504020204" pitchFamily="34" charset="0"/>
              </a:rPr>
              <a:t> </a:t>
            </a:r>
            <a:r>
              <a:rPr lang="en-US" altLang="zh-CN" smtClean="0">
                <a:solidFill>
                  <a:srgbClr val="C00000"/>
                </a:solidFill>
                <a:cs typeface="Lucida Sans Unicode" panose="020B0602030504020204" pitchFamily="34" charset="0"/>
              </a:rPr>
              <a:t>∈S◦R</a:t>
            </a:r>
            <a:r>
              <a:rPr lang="en-US" altLang="zh-CN" smtClean="0">
                <a:cs typeface="Lucida Sans Unicode" panose="020B0602030504020204" pitchFamily="34" charset="0"/>
              </a:rPr>
              <a:t>, </a:t>
            </a:r>
            <a:r>
              <a:rPr lang="zh-CN" altLang="en-US" smtClean="0">
                <a:cs typeface="Lucida Sans Unicode" panose="020B0602030504020204" pitchFamily="34" charset="0"/>
              </a:rPr>
              <a:t>因此</a:t>
            </a:r>
            <a:r>
              <a:rPr lang="en-US" altLang="zh-CN">
                <a:cs typeface="Lucida Sans Unicode" panose="020B0602030504020204" pitchFamily="34" charset="0"/>
              </a:rPr>
              <a:t>R◦</a:t>
            </a:r>
            <a:r>
              <a:rPr lang="en-US" altLang="zh-CN" smtClean="0">
                <a:cs typeface="Lucida Sans Unicode" panose="020B0602030504020204" pitchFamily="34" charset="0"/>
              </a:rPr>
              <a:t>S</a:t>
            </a:r>
            <a:r>
              <a:rPr lang="en-US" altLang="zh-CN" smtClean="0">
                <a:cs typeface="Lucida Sans Unicode" panose="020B0602030504020204" pitchFamily="34" charset="0"/>
                <a:sym typeface="Symbol" panose="05050102010706020507" pitchFamily="18" charset="2"/>
              </a:rPr>
              <a:t></a:t>
            </a:r>
            <a:r>
              <a:rPr lang="en-US" altLang="zh-CN">
                <a:cs typeface="Lucida Sans Unicode" panose="020B0602030504020204" pitchFamily="34" charset="0"/>
              </a:rPr>
              <a:t> S◦</a:t>
            </a:r>
            <a:r>
              <a:rPr lang="en-US" altLang="zh-CN" smtClean="0">
                <a:cs typeface="Lucida Sans Unicode" panose="020B0602030504020204" pitchFamily="34" charset="0"/>
              </a:rPr>
              <a:t>R</a:t>
            </a:r>
            <a:r>
              <a:rPr lang="zh-CN" altLang="en-US" smtClean="0">
                <a:cs typeface="Lucida Sans Unicode" panose="020B0602030504020204" pitchFamily="34" charset="0"/>
              </a:rPr>
              <a:t>。同理可证</a:t>
            </a:r>
            <a:r>
              <a:rPr lang="en-US" altLang="zh-CN">
                <a:cs typeface="Lucida Sans Unicode" panose="020B0602030504020204" pitchFamily="34" charset="0"/>
              </a:rPr>
              <a:t>S◦</a:t>
            </a:r>
            <a:r>
              <a:rPr lang="en-US" altLang="zh-CN" smtClean="0">
                <a:cs typeface="Lucida Sans Unicode" panose="020B0602030504020204" pitchFamily="34" charset="0"/>
              </a:rPr>
              <a:t>R</a:t>
            </a:r>
            <a:r>
              <a:rPr lang="en-US" altLang="zh-CN" smtClean="0">
                <a:cs typeface="Lucida Sans Unicode" panose="020B0602030504020204" pitchFamily="34" charset="0"/>
                <a:sym typeface="Symbol" panose="05050102010706020507" pitchFamily="18" charset="2"/>
              </a:rPr>
              <a:t></a:t>
            </a:r>
            <a:r>
              <a:rPr lang="en-US" altLang="zh-CN" smtClean="0">
                <a:cs typeface="Lucida Sans Unicode" panose="020B0602030504020204" pitchFamily="34" charset="0"/>
              </a:rPr>
              <a:t>R</a:t>
            </a:r>
            <a:r>
              <a:rPr lang="en-US" altLang="zh-CN">
                <a:cs typeface="Lucida Sans Unicode" panose="020B0602030504020204" pitchFamily="34" charset="0"/>
              </a:rPr>
              <a:t>◦</a:t>
            </a:r>
            <a:r>
              <a:rPr lang="en-US" altLang="zh-CN" smtClean="0">
                <a:cs typeface="Lucida Sans Unicode" panose="020B0602030504020204" pitchFamily="34" charset="0"/>
              </a:rPr>
              <a:t>S</a:t>
            </a:r>
            <a:r>
              <a:rPr lang="zh-CN" altLang="en-US" smtClean="0">
                <a:cs typeface="Lucida Sans Unicode" panose="020B0602030504020204" pitchFamily="34" charset="0"/>
              </a:rPr>
              <a:t>。所以</a:t>
            </a:r>
            <a:r>
              <a:rPr lang="en-US" altLang="zh-CN">
                <a:cs typeface="Lucida Sans Unicode" panose="020B0602030504020204" pitchFamily="34" charset="0"/>
              </a:rPr>
              <a:t>R◦</a:t>
            </a:r>
            <a:r>
              <a:rPr lang="en-US" altLang="zh-CN" smtClean="0">
                <a:cs typeface="Lucida Sans Unicode" panose="020B0602030504020204" pitchFamily="34" charset="0"/>
              </a:rPr>
              <a:t>S</a:t>
            </a:r>
            <a:r>
              <a:rPr lang="en-US" altLang="zh-CN" smtClean="0">
                <a:cs typeface="Lucida Sans Unicode" panose="020B0602030504020204" pitchFamily="34" charset="0"/>
                <a:sym typeface="Symbol" panose="05050102010706020507" pitchFamily="18" charset="2"/>
              </a:rPr>
              <a:t>=</a:t>
            </a:r>
            <a:r>
              <a:rPr lang="en-US" altLang="zh-CN" smtClean="0">
                <a:cs typeface="Lucida Sans Unicode" panose="020B0602030504020204" pitchFamily="34" charset="0"/>
              </a:rPr>
              <a:t>S</a:t>
            </a:r>
            <a:r>
              <a:rPr lang="en-US" altLang="zh-CN">
                <a:cs typeface="Lucida Sans Unicode" panose="020B0602030504020204" pitchFamily="34" charset="0"/>
              </a:rPr>
              <a:t>◦</a:t>
            </a:r>
            <a:r>
              <a:rPr lang="en-US" altLang="zh-CN" smtClean="0">
                <a:cs typeface="Lucida Sans Unicode" panose="020B0602030504020204" pitchFamily="34" charset="0"/>
              </a:rPr>
              <a:t>R</a:t>
            </a:r>
            <a:r>
              <a:rPr lang="zh-CN" altLang="en-US" smtClean="0">
                <a:cs typeface="Lucida Sans Unicode" panose="020B0602030504020204" pitchFamily="34" charset="0"/>
              </a:rPr>
              <a:t>。</a:t>
            </a:r>
            <a:endParaRPr lang="en-US" altLang="zh-CN" smtClean="0">
              <a:cs typeface="Lucida Sans Unicode" panose="020B0602030504020204" pitchFamily="34" charset="0"/>
            </a:endParaRPr>
          </a:p>
          <a:p>
            <a:pPr marL="0" indent="457200">
              <a:lnSpc>
                <a:spcPct val="120000"/>
              </a:lnSpc>
              <a:buNone/>
            </a:pPr>
            <a:r>
              <a:rPr lang="zh-CN" altLang="en-US">
                <a:cs typeface="Lucida Sans Unicode" panose="020B0602030504020204" pitchFamily="34" charset="0"/>
              </a:rPr>
              <a:t>当</a:t>
            </a:r>
            <a:r>
              <a:rPr lang="en-US" altLang="zh-CN">
                <a:cs typeface="Lucida Sans Unicode" panose="020B0602030504020204" pitchFamily="34" charset="0"/>
              </a:rPr>
              <a:t>R</a:t>
            </a:r>
            <a:r>
              <a:rPr lang="zh-CN" altLang="en-US">
                <a:cs typeface="Lucida Sans Unicode" panose="020B0602030504020204" pitchFamily="34" charset="0"/>
              </a:rPr>
              <a:t>和</a:t>
            </a:r>
            <a:r>
              <a:rPr lang="en-US" altLang="zh-CN">
                <a:cs typeface="Lucida Sans Unicode" panose="020B0602030504020204" pitchFamily="34" charset="0"/>
              </a:rPr>
              <a:t>S</a:t>
            </a:r>
            <a:r>
              <a:rPr lang="zh-CN" altLang="en-US">
                <a:cs typeface="Lucida Sans Unicode" panose="020B0602030504020204" pitchFamily="34" charset="0"/>
              </a:rPr>
              <a:t>均不为空集时，</a:t>
            </a:r>
            <a:r>
              <a:rPr lang="zh-CN" altLang="en-US" smtClean="0">
                <a:cs typeface="Lucida Sans Unicode" panose="020B0602030504020204" pitchFamily="34" charset="0"/>
              </a:rPr>
              <a:t>若</a:t>
            </a:r>
            <a:r>
              <a:rPr lang="en-US" altLang="zh-CN">
                <a:cs typeface="Lucida Sans Unicode" panose="020B0602030504020204" pitchFamily="34" charset="0"/>
              </a:rPr>
              <a:t>R◦S</a:t>
            </a:r>
            <a:r>
              <a:rPr lang="en-US" altLang="zh-CN">
                <a:cs typeface="Lucida Sans Unicode" panose="020B0602030504020204" pitchFamily="34" charset="0"/>
                <a:sym typeface="Symbol" panose="05050102010706020507" pitchFamily="18" charset="2"/>
              </a:rPr>
              <a:t>=</a:t>
            </a:r>
            <a:r>
              <a:rPr lang="en-US" altLang="zh-CN">
                <a:cs typeface="Lucida Sans Unicode" panose="020B0602030504020204" pitchFamily="34" charset="0"/>
              </a:rPr>
              <a:t>S◦</a:t>
            </a:r>
            <a:r>
              <a:rPr lang="en-US" altLang="zh-CN" smtClean="0">
                <a:cs typeface="Lucida Sans Unicode" panose="020B0602030504020204" pitchFamily="34" charset="0"/>
              </a:rPr>
              <a:t>R</a:t>
            </a:r>
            <a:r>
              <a:rPr lang="zh-CN" altLang="en-US" smtClean="0">
                <a:cs typeface="Lucida Sans Unicode" panose="020B0602030504020204" pitchFamily="34" charset="0"/>
              </a:rPr>
              <a:t>，设</a:t>
            </a:r>
            <a:r>
              <a:rPr lang="en-US" altLang="zh-CN">
                <a:cs typeface="Lucida Sans Unicode" panose="020B0602030504020204" pitchFamily="34" charset="0"/>
              </a:rPr>
              <a:t>&lt;x,y&gt;∈R◦</a:t>
            </a:r>
            <a:r>
              <a:rPr lang="en-US" altLang="zh-CN" smtClean="0">
                <a:cs typeface="Lucida Sans Unicode" panose="020B0602030504020204" pitchFamily="34" charset="0"/>
              </a:rPr>
              <a:t>S</a:t>
            </a:r>
            <a:r>
              <a:rPr lang="zh-CN" altLang="en-US" smtClean="0">
                <a:cs typeface="Lucida Sans Unicode" panose="020B0602030504020204" pitchFamily="34" charset="0"/>
              </a:rPr>
              <a:t>，则有</a:t>
            </a:r>
            <a:r>
              <a:rPr lang="en-US" altLang="zh-CN">
                <a:cs typeface="Lucida Sans Unicode" panose="020B0602030504020204" pitchFamily="34" charset="0"/>
              </a:rPr>
              <a:t>&lt;x,y&gt;</a:t>
            </a:r>
            <a:r>
              <a:rPr lang="en-US" altLang="zh-CN" smtClean="0">
                <a:cs typeface="Lucida Sans Unicode" panose="020B0602030504020204" pitchFamily="34" charset="0"/>
              </a:rPr>
              <a:t>∈S◦R</a:t>
            </a:r>
            <a:r>
              <a:rPr lang="zh-CN" altLang="en-US" smtClean="0">
                <a:cs typeface="Lucida Sans Unicode" panose="020B0602030504020204" pitchFamily="34" charset="0"/>
              </a:rPr>
              <a:t>。根据复合关系的定义，存在</a:t>
            </a:r>
            <a:r>
              <a:rPr lang="en-US" altLang="zh-CN">
                <a:cs typeface="Lucida Sans Unicode" panose="020B0602030504020204" pitchFamily="34" charset="0"/>
              </a:rPr>
              <a:t>a∈A</a:t>
            </a:r>
            <a:r>
              <a:rPr lang="zh-CN" altLang="en-US">
                <a:cs typeface="Lucida Sans Unicode" panose="020B0602030504020204" pitchFamily="34" charset="0"/>
              </a:rPr>
              <a:t>使得</a:t>
            </a:r>
            <a:r>
              <a:rPr lang="en-US" altLang="zh-CN" smtClean="0">
                <a:cs typeface="Lucida Sans Unicode" panose="020B0602030504020204" pitchFamily="34" charset="0"/>
              </a:rPr>
              <a:t>&lt;x,a</a:t>
            </a:r>
            <a:r>
              <a:rPr lang="en-US" altLang="zh-CN">
                <a:cs typeface="Lucida Sans Unicode" panose="020B0602030504020204" pitchFamily="34" charset="0"/>
              </a:rPr>
              <a:t>&gt;</a:t>
            </a:r>
            <a:r>
              <a:rPr lang="en-US" altLang="zh-CN" smtClean="0">
                <a:cs typeface="Lucida Sans Unicode" panose="020B0602030504020204" pitchFamily="34" charset="0"/>
              </a:rPr>
              <a:t>∈S </a:t>
            </a:r>
            <a:r>
              <a:rPr lang="zh-CN" altLang="en-US" smtClean="0">
                <a:cs typeface="Lucida Sans Unicode" panose="020B0602030504020204" pitchFamily="34" charset="0"/>
              </a:rPr>
              <a:t>且</a:t>
            </a:r>
            <a:r>
              <a:rPr lang="en-US" altLang="zh-CN">
                <a:cs typeface="Lucida Sans Unicode" panose="020B0602030504020204" pitchFamily="34" charset="0"/>
              </a:rPr>
              <a:t>&lt;</a:t>
            </a:r>
            <a:r>
              <a:rPr lang="en-US" altLang="zh-CN" smtClean="0">
                <a:cs typeface="Lucida Sans Unicode" panose="020B0602030504020204" pitchFamily="34" charset="0"/>
              </a:rPr>
              <a:t>a,y&gt;∈R.</a:t>
            </a:r>
            <a:r>
              <a:rPr lang="zh-CN" altLang="en-US">
                <a:cs typeface="Lucida Sans Unicode" panose="020B0602030504020204" pitchFamily="34" charset="0"/>
              </a:rPr>
              <a:t>因为</a:t>
            </a:r>
            <a:r>
              <a:rPr lang="en-US" altLang="zh-CN">
                <a:cs typeface="Lucida Sans Unicode" panose="020B0602030504020204" pitchFamily="34" charset="0"/>
              </a:rPr>
              <a:t>R</a:t>
            </a:r>
            <a:r>
              <a:rPr lang="zh-CN" altLang="en-US">
                <a:cs typeface="Lucida Sans Unicode" panose="020B0602030504020204" pitchFamily="34" charset="0"/>
              </a:rPr>
              <a:t>和</a:t>
            </a:r>
            <a:r>
              <a:rPr lang="en-US" altLang="zh-CN">
                <a:cs typeface="Lucida Sans Unicode" panose="020B0602030504020204" pitchFamily="34" charset="0"/>
              </a:rPr>
              <a:t>S</a:t>
            </a:r>
            <a:r>
              <a:rPr lang="zh-CN" altLang="en-US">
                <a:cs typeface="Lucida Sans Unicode" panose="020B0602030504020204" pitchFamily="34" charset="0"/>
              </a:rPr>
              <a:t>是</a:t>
            </a:r>
            <a:r>
              <a:rPr lang="en-US" altLang="zh-CN">
                <a:cs typeface="Lucida Sans Unicode" panose="020B0602030504020204" pitchFamily="34" charset="0"/>
              </a:rPr>
              <a:t>A</a:t>
            </a:r>
            <a:r>
              <a:rPr lang="zh-CN" altLang="en-US">
                <a:cs typeface="Lucida Sans Unicode" panose="020B0602030504020204" pitchFamily="34" charset="0"/>
              </a:rPr>
              <a:t>上的对称关系，所以</a:t>
            </a:r>
            <a:r>
              <a:rPr lang="en-US" altLang="zh-CN" smtClean="0">
                <a:cs typeface="Lucida Sans Unicode" panose="020B0602030504020204" pitchFamily="34" charset="0"/>
              </a:rPr>
              <a:t>&lt;y,a&gt;</a:t>
            </a:r>
            <a:r>
              <a:rPr lang="en-US" altLang="zh-CN">
                <a:cs typeface="Lucida Sans Unicode" panose="020B0602030504020204" pitchFamily="34" charset="0"/>
              </a:rPr>
              <a:t>∈R</a:t>
            </a:r>
            <a:r>
              <a:rPr lang="zh-CN" altLang="en-US">
                <a:cs typeface="Lucida Sans Unicode" panose="020B0602030504020204" pitchFamily="34" charset="0"/>
              </a:rPr>
              <a:t>且</a:t>
            </a:r>
            <a:r>
              <a:rPr lang="en-US" altLang="zh-CN" smtClean="0">
                <a:cs typeface="Lucida Sans Unicode" panose="020B0602030504020204" pitchFamily="34" charset="0"/>
              </a:rPr>
              <a:t>&lt;a,x&gt;</a:t>
            </a:r>
            <a:r>
              <a:rPr lang="en-US" altLang="zh-CN">
                <a:cs typeface="Lucida Sans Unicode" panose="020B0602030504020204" pitchFamily="34" charset="0"/>
              </a:rPr>
              <a:t>∈S, </a:t>
            </a:r>
            <a:r>
              <a:rPr lang="zh-CN" altLang="en-US">
                <a:cs typeface="Lucida Sans Unicode" panose="020B0602030504020204" pitchFamily="34" charset="0"/>
              </a:rPr>
              <a:t>则</a:t>
            </a:r>
            <a:r>
              <a:rPr lang="en-US" altLang="zh-CN" smtClean="0">
                <a:cs typeface="Lucida Sans Unicode" panose="020B0602030504020204" pitchFamily="34" charset="0"/>
              </a:rPr>
              <a:t>&lt;y,x&gt; ∈R◦</a:t>
            </a:r>
            <a:r>
              <a:rPr lang="en-US" altLang="zh-CN">
                <a:cs typeface="Lucida Sans Unicode" panose="020B0602030504020204" pitchFamily="34" charset="0"/>
              </a:rPr>
              <a:t>S</a:t>
            </a:r>
            <a:r>
              <a:rPr lang="en-US" altLang="zh-CN" smtClean="0">
                <a:cs typeface="Lucida Sans Unicode" panose="020B0602030504020204" pitchFamily="34" charset="0"/>
              </a:rPr>
              <a:t>, </a:t>
            </a:r>
            <a:r>
              <a:rPr lang="zh-CN" altLang="en-US" smtClean="0">
                <a:cs typeface="Lucida Sans Unicode" panose="020B0602030504020204" pitchFamily="34" charset="0"/>
              </a:rPr>
              <a:t>所以</a:t>
            </a:r>
            <a:r>
              <a:rPr lang="en-US" altLang="zh-CN">
                <a:cs typeface="Lucida Sans Unicode" panose="020B0602030504020204" pitchFamily="34" charset="0"/>
              </a:rPr>
              <a:t>R◦</a:t>
            </a:r>
            <a:r>
              <a:rPr lang="en-US" altLang="zh-CN" smtClean="0">
                <a:cs typeface="Lucida Sans Unicode" panose="020B0602030504020204" pitchFamily="34" charset="0"/>
              </a:rPr>
              <a:t>S</a:t>
            </a:r>
            <a:r>
              <a:rPr lang="zh-CN" altLang="en-US" smtClean="0">
                <a:cs typeface="Lucida Sans Unicode" panose="020B0602030504020204" pitchFamily="34" charset="0"/>
              </a:rPr>
              <a:t>是对称的。</a:t>
            </a:r>
            <a:endParaRPr lang="en-US" altLang="zh-CN">
              <a:cs typeface="Lucida Sans Unicode" panose="020B0602030504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02CC2-B18E-4C24-9954-C5654EFE1A0C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08" y="688303"/>
            <a:ext cx="7620679" cy="9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5141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024" y="102695"/>
            <a:ext cx="6121400" cy="417513"/>
          </a:xfrm>
        </p:spPr>
        <p:txBody>
          <a:bodyPr/>
          <a:lstStyle/>
          <a:p>
            <a:pPr algn="ctr"/>
            <a:r>
              <a:rPr lang="zh-CN" altLang="en-US" smtClean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样卷分析</a:t>
            </a:r>
            <a:endParaRPr lang="zh-CN" altLang="en-US">
              <a:solidFill>
                <a:schemeClr val="bg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8014" y="2181948"/>
            <a:ext cx="8800312" cy="4539527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mtClean="0"/>
              <a:t>考察知识点：等价关系，等价类，商集</a:t>
            </a:r>
            <a:r>
              <a:rPr lang="en-US" altLang="zh-CN" smtClean="0"/>
              <a:t>                          </a:t>
            </a:r>
          </a:p>
          <a:p>
            <a:pPr marL="0" indent="0">
              <a:buNone/>
            </a:pPr>
            <a:r>
              <a:rPr lang="en-US" altLang="zh-CN" smtClean="0"/>
              <a:t>                           </a:t>
            </a:r>
            <a:r>
              <a:rPr lang="zh-CN" altLang="en-US" smtClean="0"/>
              <a:t>集合的简单运算</a:t>
            </a:r>
            <a:endParaRPr lang="en-US" altLang="zh-CN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mtClean="0"/>
              <a:t>解题思路：</a:t>
            </a:r>
            <a:endParaRPr lang="en-US" altLang="zh-CN" smtClean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mtClean="0">
                <a:cs typeface="Lucida Sans Unicode" panose="020B0602030504020204" pitchFamily="34" charset="0"/>
              </a:rPr>
              <a:t>空集</a:t>
            </a:r>
            <a:endParaRPr lang="en-US" altLang="zh-CN" smtClean="0">
              <a:cs typeface="Lucida Sans Unicode" panose="020B0602030504020204" pitchFamily="34" charset="0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en-US" altLang="zh-CN" smtClean="0">
                <a:cs typeface="Lucida Sans Unicode" panose="020B0602030504020204" pitchFamily="34" charset="0"/>
              </a:rPr>
              <a:t>A={a,b,c,d,e}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mtClean="0">
                <a:cs typeface="Lucida Sans Unicode" panose="020B0602030504020204" pitchFamily="34" charset="0"/>
              </a:rPr>
              <a:t>如果划分是</a:t>
            </a:r>
            <a:r>
              <a:rPr lang="en-US" altLang="zh-CN" smtClean="0">
                <a:cs typeface="Lucida Sans Unicode" panose="020B0602030504020204" pitchFamily="34" charset="0"/>
              </a:rPr>
              <a:t>A/R={S</a:t>
            </a:r>
            <a:r>
              <a:rPr lang="en-US" altLang="zh-CN" baseline="-25000" smtClean="0">
                <a:cs typeface="Lucida Sans Unicode" panose="020B0602030504020204" pitchFamily="34" charset="0"/>
              </a:rPr>
              <a:t>1</a:t>
            </a:r>
            <a:r>
              <a:rPr lang="zh-CN" altLang="en-US" smtClean="0">
                <a:cs typeface="Lucida Sans Unicode" panose="020B0602030504020204" pitchFamily="34" charset="0"/>
              </a:rPr>
              <a:t>，</a:t>
            </a:r>
            <a:r>
              <a:rPr lang="en-US" altLang="zh-CN" smtClean="0">
                <a:cs typeface="Lucida Sans Unicode" panose="020B0602030504020204" pitchFamily="34" charset="0"/>
              </a:rPr>
              <a:t>…</a:t>
            </a:r>
            <a:r>
              <a:rPr lang="zh-CN" altLang="en-US" smtClean="0">
                <a:cs typeface="Lucida Sans Unicode" panose="020B0602030504020204" pitchFamily="34" charset="0"/>
              </a:rPr>
              <a:t>，</a:t>
            </a:r>
            <a:r>
              <a:rPr lang="en-US" altLang="zh-CN" smtClean="0">
                <a:cs typeface="Lucida Sans Unicode" panose="020B0602030504020204" pitchFamily="34" charset="0"/>
              </a:rPr>
              <a:t>S</a:t>
            </a:r>
            <a:r>
              <a:rPr lang="en-US" altLang="zh-CN" baseline="-25000" smtClean="0">
                <a:cs typeface="Lucida Sans Unicode" panose="020B0602030504020204" pitchFamily="34" charset="0"/>
              </a:rPr>
              <a:t>n</a:t>
            </a:r>
            <a:r>
              <a:rPr lang="en-US" altLang="zh-CN" smtClean="0">
                <a:cs typeface="Lucida Sans Unicode" panose="020B0602030504020204" pitchFamily="34" charset="0"/>
              </a:rPr>
              <a:t>}, </a:t>
            </a:r>
            <a:r>
              <a:rPr lang="zh-CN" altLang="en-US" smtClean="0">
                <a:cs typeface="Lucida Sans Unicode" panose="020B0602030504020204" pitchFamily="34" charset="0"/>
              </a:rPr>
              <a:t>那么</a:t>
            </a:r>
            <a:r>
              <a:rPr lang="en-US" altLang="zh-CN" smtClean="0">
                <a:cs typeface="Lucida Sans Unicode" panose="020B0602030504020204" pitchFamily="34" charset="0"/>
              </a:rPr>
              <a:t>R=(S</a:t>
            </a:r>
            <a:r>
              <a:rPr lang="en-US" altLang="zh-CN" baseline="-25000" smtClean="0">
                <a:cs typeface="Lucida Sans Unicode" panose="020B0602030504020204" pitchFamily="34" charset="0"/>
              </a:rPr>
              <a:t>1</a:t>
            </a:r>
            <a:r>
              <a:rPr lang="en-US" altLang="zh-CN" smtClean="0">
                <a:cs typeface="Lucida Sans Unicode" panose="020B0602030504020204" pitchFamily="34" charset="0"/>
                <a:sym typeface="Symbol" panose="05050102010706020507" pitchFamily="18" charset="2"/>
              </a:rPr>
              <a:t>S</a:t>
            </a:r>
            <a:r>
              <a:rPr lang="en-US" altLang="zh-CN" baseline="-25000" smtClean="0">
                <a:cs typeface="Lucida Sans Unicode" panose="020B0602030504020204" pitchFamily="34" charset="0"/>
                <a:sym typeface="Symbol" panose="05050102010706020507" pitchFamily="18" charset="2"/>
              </a:rPr>
              <a:t>1</a:t>
            </a:r>
            <a:r>
              <a:rPr lang="en-US" altLang="zh-CN" smtClean="0">
                <a:cs typeface="Lucida Sans Unicode" panose="020B0602030504020204" pitchFamily="34" charset="0"/>
                <a:sym typeface="Symbol" panose="05050102010706020507" pitchFamily="18" charset="2"/>
              </a:rPr>
              <a:t>)…(S</a:t>
            </a:r>
            <a:r>
              <a:rPr lang="en-US" altLang="zh-CN" baseline="-25000" smtClean="0">
                <a:cs typeface="Lucida Sans Unicode" panose="020B0602030504020204" pitchFamily="34" charset="0"/>
                <a:sym typeface="Symbol" panose="05050102010706020507" pitchFamily="18" charset="2"/>
              </a:rPr>
              <a:t>n</a:t>
            </a:r>
            <a:r>
              <a:rPr lang="en-US" altLang="zh-CN" smtClean="0">
                <a:cs typeface="Lucida Sans Unicode" panose="020B0602030504020204" pitchFamily="34" charset="0"/>
                <a:sym typeface="Symbol" panose="05050102010706020507" pitchFamily="18" charset="2"/>
              </a:rPr>
              <a:t>S</a:t>
            </a:r>
            <a:r>
              <a:rPr lang="en-US" altLang="zh-CN" baseline="-25000" smtClean="0">
                <a:cs typeface="Lucida Sans Unicode" panose="020B0602030504020204" pitchFamily="34" charset="0"/>
                <a:sym typeface="Symbol" panose="05050102010706020507" pitchFamily="18" charset="2"/>
              </a:rPr>
              <a:t>n</a:t>
            </a:r>
            <a:r>
              <a:rPr lang="en-US" altLang="zh-CN" smtClean="0">
                <a:cs typeface="Lucida Sans Unicode" panose="020B0602030504020204" pitchFamily="34" charset="0"/>
                <a:sym typeface="Symbol" panose="05050102010706020507" pitchFamily="18" charset="2"/>
              </a:rPr>
              <a:t>)</a:t>
            </a:r>
            <a:r>
              <a:rPr lang="zh-CN" altLang="en-US" smtClean="0">
                <a:cs typeface="Lucida Sans Unicode" panose="020B0602030504020204" pitchFamily="34" charset="0"/>
                <a:sym typeface="Symbol" panose="05050102010706020507" pitchFamily="18" charset="2"/>
              </a:rPr>
              <a:t>。</a:t>
            </a:r>
            <a:r>
              <a:rPr lang="en-US" altLang="zh-CN" smtClean="0">
                <a:cs typeface="Lucida Sans Unicode" panose="020B0602030504020204" pitchFamily="34" charset="0"/>
                <a:sym typeface="Symbol" panose="05050102010706020507" pitchFamily="18" charset="2"/>
              </a:rPr>
              <a:t>R={&lt;a,a&gt;,&lt;a,b&gt;,&lt;b,a&gt;,&lt;b,b&gt;,&lt;c,c&gt;,&lt;c,d&gt;,&lt;d,c&gt;,&lt;d,d&gt;,&lt;e,e&gt;}</a:t>
            </a:r>
            <a:endParaRPr lang="en-US" altLang="zh-CN" smtClean="0">
              <a:cs typeface="Lucida Sans Unicode" panose="020B0602030504020204" pitchFamily="34" charset="0"/>
            </a:endParaRPr>
          </a:p>
          <a:p>
            <a:pPr marL="857250" lvl="1" indent="-457200">
              <a:buFont typeface="+mj-lt"/>
              <a:buAutoNum type="circleNumDbPlain"/>
            </a:pPr>
            <a:r>
              <a:rPr lang="en-US" altLang="zh-CN" smtClean="0">
                <a:cs typeface="Lucida Sans Unicode" panose="020B0602030504020204" pitchFamily="34" charset="0"/>
              </a:rPr>
              <a:t>R-S={&lt;c,d&gt;,&lt;d,c&gt;}</a:t>
            </a:r>
          </a:p>
          <a:p>
            <a:pPr marL="857250" lvl="1" indent="-457200">
              <a:buFont typeface="+mj-lt"/>
              <a:buAutoNum type="circleNumDbPlain"/>
            </a:pPr>
            <a:r>
              <a:rPr lang="en-US" altLang="zh-CN" smtClean="0">
                <a:cs typeface="Lucida Sans Unicode" panose="020B0602030504020204" pitchFamily="34" charset="0"/>
              </a:rPr>
              <a:t>A/(R</a:t>
            </a:r>
            <a:r>
              <a:rPr lang="en-US" altLang="zh-CN" smtClean="0">
                <a:cs typeface="Lucida Sans Unicode" panose="020B0602030504020204" pitchFamily="34" charset="0"/>
                <a:sym typeface="Symbol" panose="05050102010706020507" pitchFamily="18" charset="2"/>
              </a:rPr>
              <a:t>S</a:t>
            </a:r>
            <a:r>
              <a:rPr lang="en-US" altLang="zh-CN" smtClean="0">
                <a:cs typeface="Lucida Sans Unicode" panose="020B0602030504020204" pitchFamily="34" charset="0"/>
              </a:rPr>
              <a:t>)={{a,b},{c},{d},{e}}</a:t>
            </a:r>
            <a:endParaRPr lang="en-US" altLang="zh-CN">
              <a:cs typeface="Lucida Sans Unicode" panose="020B0602030504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02CC2-B18E-4C24-9954-C5654EFE1A0C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82" y="782655"/>
            <a:ext cx="7597269" cy="122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00523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4525963"/>
          </a:xfrm>
        </p:spPr>
        <p:txBody>
          <a:bodyPr/>
          <a:lstStyle/>
          <a:p>
            <a:pPr marL="0" indent="476250" eaLnBrk="1" hangingPunct="1">
              <a:buNone/>
            </a:pPr>
            <a:r>
              <a:rPr kumimoji="1" lang="en-US" altLang="zh-CN" sz="3200" kern="1200">
                <a:solidFill>
                  <a:srgbClr val="0099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kumimoji="1" lang="zh-CN" altLang="en-US" sz="3200" kern="1200">
                <a:solidFill>
                  <a:srgbClr val="0099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等价关系</a:t>
            </a:r>
            <a:r>
              <a:rPr kumimoji="1" lang="en-US" altLang="zh-CN" sz="3200" kern="1200">
                <a:solidFill>
                  <a:srgbClr val="0099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Equivalence Relations]</a:t>
            </a:r>
            <a:r>
              <a:rPr kumimoji="1" lang="zh-CN" altLang="en-US" sz="3200" kern="1200">
                <a:solidFill>
                  <a:srgbClr val="0099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：</a:t>
            </a:r>
          </a:p>
          <a:p>
            <a:pPr marL="0" indent="476250" eaLnBrk="1" hangingPunct="1">
              <a:buNone/>
            </a:pPr>
            <a:r>
              <a:rPr lang="zh-CN" altLang="en-US" sz="2800" b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设</a:t>
            </a:r>
            <a:r>
              <a:rPr lang="en-US" altLang="zh-CN" sz="2800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 </a:t>
            </a:r>
            <a:r>
              <a:rPr lang="zh-CN" altLang="en-US" sz="2800" b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800" b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  A  A</a:t>
            </a:r>
            <a:r>
              <a:rPr lang="zh-CN" altLang="en-US" sz="2800" b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，若</a:t>
            </a:r>
            <a:r>
              <a:rPr lang="en-US" altLang="zh-CN" sz="2800" b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2800" b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自反的</a:t>
            </a:r>
            <a:r>
              <a:rPr lang="zh-CN" altLang="en-US" sz="2800" b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、</a:t>
            </a:r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对称的</a:t>
            </a:r>
            <a:r>
              <a:rPr lang="zh-CN" altLang="en-US" sz="2800" b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传递的</a:t>
            </a:r>
            <a:r>
              <a:rPr lang="zh-CN" altLang="en-US" sz="3200" b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sz="2800" b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则称</a:t>
            </a:r>
            <a:r>
              <a:rPr kumimoji="1" lang="en-US" altLang="zh-CN" sz="3200" kern="1200">
                <a:solidFill>
                  <a:srgbClr val="0099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kumimoji="1" lang="zh-CN" altLang="en-US" sz="3200" kern="1200">
                <a:solidFill>
                  <a:srgbClr val="0099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kumimoji="1" lang="en-US" altLang="zh-CN" sz="3200" kern="1200">
                <a:solidFill>
                  <a:srgbClr val="0099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zh-CN" altLang="en-US" sz="3200" kern="1200">
                <a:solidFill>
                  <a:srgbClr val="0099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上的</a:t>
            </a:r>
            <a:r>
              <a:rPr kumimoji="1" lang="zh-CN" altLang="en-US" sz="3200" kern="1200" smtClean="0">
                <a:solidFill>
                  <a:srgbClr val="0099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等价关系</a:t>
            </a:r>
            <a:r>
              <a:rPr lang="en-US" altLang="zh-CN" sz="2800" b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zh-CN" altLang="en-US" sz="2800" b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记为</a:t>
            </a:r>
            <a:r>
              <a:rPr lang="en-US" altLang="zh-CN" sz="2800" b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&lt;R&gt;.</a:t>
            </a:r>
          </a:p>
          <a:p>
            <a:pPr marL="0" indent="476250" eaLnBrk="1" hangingPunct="1">
              <a:buNone/>
            </a:pPr>
            <a:endParaRPr lang="zh-CN" altLang="en-US" sz="2800" b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3C2870-8515-4E93-91E3-AADC8E0256E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E240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107504" y="29765"/>
            <a:ext cx="2520280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等价关系</a:t>
            </a: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3233682" y="29765"/>
            <a:ext cx="2520280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等价类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6359860" y="29765"/>
            <a:ext cx="2520280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商集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19672" y="4308718"/>
            <a:ext cx="61350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平面几何中三角形的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全等关系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、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相似关系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19672" y="3619731"/>
            <a:ext cx="31662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数、集合的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相等关系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19672" y="4997705"/>
            <a:ext cx="25506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整数的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同余关系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19672" y="2930744"/>
            <a:ext cx="34307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恒等关系、全域关系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19672" y="5686691"/>
            <a:ext cx="56380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人与人之间的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同姓关系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、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同性别关系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276103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54368"/>
            <a:ext cx="8534400" cy="4910935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zh-CN" altLang="en-US" sz="3200" dirty="0" smtClean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序偶</a:t>
            </a:r>
            <a:r>
              <a:rPr lang="en-US" altLang="zh-CN" sz="3200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ordered </a:t>
            </a:r>
            <a:r>
              <a:rPr lang="en-US" altLang="zh-CN" sz="3200" dirty="0" smtClean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pair]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由两个固定次序的客体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组成的序列称为</a:t>
            </a:r>
            <a:r>
              <a:rPr lang="zh-CN" altLang="en-US" sz="3200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序偶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，记作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，其中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称为序偶的分量。</a:t>
            </a:r>
          </a:p>
          <a:p>
            <a:pPr marL="0" indent="534879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3200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第一元素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3200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第二元素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534879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&gt;={{a},{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}}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是序偶的</a:t>
            </a:r>
            <a:r>
              <a:rPr lang="zh-CN" altLang="en-US" sz="3200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集合定义</a:t>
            </a:r>
          </a:p>
          <a:p>
            <a:pPr marL="0" indent="534879" eaLnBrk="1" hangingPunct="1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en-US" altLang="zh-CN" sz="3200" dirty="0" smtClean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zh-CN" altLang="en-US" sz="3200" dirty="0" smtClean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序偶相等</a:t>
            </a:r>
            <a:r>
              <a:rPr lang="en-US" altLang="zh-CN" sz="3200" dirty="0" smtClean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kumimoji="0"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两个序偶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相等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534879" eaLnBrk="1" hangingPunct="1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kumimoji="0" lang="en-US" altLang="zh-CN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&lt;x</a:t>
            </a:r>
            <a:r>
              <a:rPr lang="en-US" altLang="zh-CN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zh-CN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y&gt; = &lt;u, v &gt;,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当且仅当</a:t>
            </a:r>
            <a:r>
              <a:rPr kumimoji="0"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zh-CN" alt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kumimoji="0" lang="en-US" altLang="zh-CN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u, y = v </a:t>
            </a:r>
            <a:r>
              <a:rPr kumimoji="0"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marL="0" indent="534879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</a:t>
            </a:r>
            <a:r>
              <a:rPr lang="en-US" altLang="zh-CN" u="sng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b,a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 bwMode="auto">
          <a:xfrm>
            <a:off x="4572000" y="44624"/>
            <a:ext cx="4392488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卡氏积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35496" y="0"/>
            <a:ext cx="4536504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序偶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的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概念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354510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3" grpId="0" uiExpand="1" build="p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52" y="1196752"/>
            <a:ext cx="2064147" cy="15498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08720"/>
                <a:ext cx="8229600" cy="5472608"/>
              </a:xfrm>
            </p:spPr>
            <p:txBody>
              <a:bodyPr/>
              <a:lstStyle/>
              <a:p>
                <a:pPr marL="0" indent="476250" eaLnBrk="1" hangingPunct="1">
                  <a:buNone/>
                </a:pPr>
                <a:r>
                  <a:rPr lang="en-US" altLang="zh-CN" sz="3200" b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T={1, 2, 3, 4} </a:t>
                </a:r>
              </a:p>
              <a:p>
                <a:pPr marL="0" indent="476250" eaLnBrk="1" hangingPunct="1">
                  <a:buNone/>
                </a:pPr>
                <a:r>
                  <a:rPr lang="en-US" altLang="zh-CN" sz="3200" b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3200" b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R={&lt;1, 1&gt;, &lt;1, 4&gt;, &lt;4, 1&gt;, &lt;4, 4&gt;, </a:t>
                </a:r>
              </a:p>
              <a:p>
                <a:pPr marL="0" indent="476250" eaLnBrk="1" hangingPunct="1">
                  <a:buNone/>
                </a:pPr>
                <a:r>
                  <a:rPr lang="en-US" altLang="zh-CN" sz="3200" b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3200" b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             &lt;2, 2&gt;, &lt;2, 3&gt;, &lt;3, 2&gt;, &lt;3, 3&gt;}</a:t>
                </a:r>
                <a:endParaRPr lang="en-US" altLang="zh-CN" sz="2800" b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476250" eaLnBrk="1" hangingPunct="1">
                  <a:buNone/>
                </a:pPr>
                <a:r>
                  <a:rPr lang="en-US" altLang="zh-CN" sz="2800" b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</a:t>
                </a:r>
                <a:r>
                  <a:rPr lang="zh-CN" altLang="en-US" sz="2800" b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是否是</a:t>
                </a:r>
                <a:r>
                  <a:rPr lang="en-US" altLang="zh-CN" sz="2800" b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zh-CN" altLang="en-US" sz="2800" b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上的等价关系？</a:t>
                </a:r>
                <a:endParaRPr lang="en-US" altLang="zh-CN" sz="2800" b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476250" eaLnBrk="1" hangingPunct="1">
                  <a:buNone/>
                </a:pPr>
                <a:endParaRPr lang="en-US" altLang="zh-CN" sz="2800" b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800100" lvl="2" indent="47625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600" b="0" i="1" smtClean="0">
                              <a:latin typeface="Cambria Math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b="0" i="1" smtClean="0">
                                  <a:latin typeface="Cambria Math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600" b="0" i="1" smtClean="0">
                                        <a:latin typeface="Cambria Math" charset="0"/>
                                        <a:cs typeface="Times New Roman" panose="02020603050405020304" pitchFamily="18" charset="0"/>
                                        <a:sym typeface="Symbol" panose="05050102010706020507" pitchFamily="18" charset="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Symbol" panose="05050102010706020507" pitchFamily="18" charset="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Symbol" panose="05050102010706020507" pitchFamily="18" charset="2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Symbol" panose="05050102010706020507" pitchFamily="18" charset="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Symbol" panose="05050102010706020507" pitchFamily="18" charset="2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600" b="0" i="1" smtClean="0">
                                        <a:latin typeface="Cambria Math" charset="0"/>
                                        <a:cs typeface="Times New Roman" panose="02020603050405020304" pitchFamily="18" charset="0"/>
                                        <a:sym typeface="Symbol" panose="05050102010706020507" pitchFamily="18" charset="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Symbol" panose="05050102010706020507" pitchFamily="18" charset="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Symbol" panose="05050102010706020507" pitchFamily="18" charset="2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Symbol" panose="05050102010706020507" pitchFamily="18" charset="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Symbol" panose="05050102010706020507" pitchFamily="18" charset="2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600" b="0" i="1" smtClean="0">
                                        <a:latin typeface="Cambria Math" charset="0"/>
                                        <a:cs typeface="Times New Roman" panose="02020603050405020304" pitchFamily="18" charset="0"/>
                                        <a:sym typeface="Symbol" panose="05050102010706020507" pitchFamily="18" charset="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Symbol" panose="05050102010706020507" pitchFamily="18" charset="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Symbol" panose="05050102010706020507" pitchFamily="18" charset="2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Symbol" panose="05050102010706020507" pitchFamily="18" charset="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Symbol" panose="05050102010706020507" pitchFamily="18" charset="2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600" b="0" i="1" smtClean="0">
                                        <a:latin typeface="Cambria Math" charset="0"/>
                                        <a:cs typeface="Times New Roman" panose="02020603050405020304" pitchFamily="18" charset="0"/>
                                        <a:sym typeface="Symbol" panose="05050102010706020507" pitchFamily="18" charset="2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Symbol" panose="05050102010706020507" pitchFamily="18" charset="2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Symbol" panose="05050102010706020507" pitchFamily="18" charset="2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Symbol" panose="05050102010706020507" pitchFamily="18" charset="2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  <a:sym typeface="Symbol" panose="05050102010706020507" pitchFamily="18" charset="2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600" b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800100" lvl="2" indent="476250" eaLnBrk="1" hangingPunct="1">
                  <a:buNone/>
                </a:pPr>
                <a:endParaRPr lang="en-US" altLang="zh-CN" sz="2800" smtClean="0">
                  <a:solidFill>
                    <a:srgbClr val="5E240C"/>
                  </a:solidFill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476250" eaLnBrk="1" hangingPunct="1">
                  <a:buNone/>
                </a:pPr>
                <a:r>
                  <a:rPr lang="en-US" altLang="zh-CN" sz="300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/>
                    <a:cs typeface="Times New Roman" panose="02020603050405020304" pitchFamily="18" charset="0"/>
                    <a:sym typeface="Symbol" panose="05050102010706020507" pitchFamily="18" charset="2"/>
                  </a:rPr>
                  <a:t>R</a:t>
                </a:r>
                <a:r>
                  <a:rPr lang="zh-CN" altLang="en-US" sz="300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/>
                    <a:cs typeface="Times New Roman" panose="02020603050405020304" pitchFamily="18" charset="0"/>
                    <a:sym typeface="Symbol" panose="05050102010706020507" pitchFamily="18" charset="2"/>
                  </a:rPr>
                  <a:t>是</a:t>
                </a:r>
                <a:r>
                  <a:rPr lang="en-US" altLang="zh-CN" sz="300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/>
                    <a:cs typeface="Times New Roman" panose="02020603050405020304" pitchFamily="18" charset="0"/>
                    <a:sym typeface="Symbol" panose="05050102010706020507" pitchFamily="18" charset="2"/>
                  </a:rPr>
                  <a:t>T</a:t>
                </a:r>
                <a:r>
                  <a:rPr lang="zh-CN" altLang="en-US" sz="300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/>
                    <a:cs typeface="Times New Roman" panose="02020603050405020304" pitchFamily="18" charset="0"/>
                    <a:sym typeface="Symbol" panose="05050102010706020507" pitchFamily="18" charset="2"/>
                  </a:rPr>
                  <a:t>上的等价关系</a:t>
                </a:r>
                <a:endParaRPr lang="zh-CN" altLang="en-US" sz="2800" b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08720"/>
                <a:ext cx="8229600" cy="5472608"/>
              </a:xfrm>
              <a:blipFill>
                <a:blip r:embed="rId3"/>
                <a:stretch>
                  <a:fillRect t="-1559" b="-3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3C2870-8515-4E93-91E3-AADC8E0256E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E240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107504" y="29765"/>
            <a:ext cx="2520280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等价关系</a:t>
            </a: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3233682" y="29765"/>
            <a:ext cx="2520280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等价类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6359860" y="29765"/>
            <a:ext cx="2520280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商集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450723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908720"/>
            <a:ext cx="8229600" cy="5812755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buNone/>
            </a:pPr>
            <a:r>
              <a:rPr kumimoji="1" lang="en-US" altLang="zh-CN" sz="3200" kern="1200">
                <a:solidFill>
                  <a:srgbClr val="0099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kumimoji="1" lang="zh-CN" altLang="en-US" sz="3200" kern="1200">
                <a:solidFill>
                  <a:srgbClr val="0099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等价类</a:t>
            </a:r>
            <a:r>
              <a:rPr kumimoji="1" lang="en-US" altLang="zh-CN" sz="3200" kern="1200">
                <a:solidFill>
                  <a:srgbClr val="0099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Equivalence classes]</a:t>
            </a:r>
            <a:r>
              <a:rPr kumimoji="1" lang="zh-CN" altLang="en-US" sz="3200" kern="1200">
                <a:solidFill>
                  <a:srgbClr val="0099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：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0">
                <a:sym typeface="Symbol" panose="05050102010706020507" pitchFamily="18" charset="2"/>
              </a:rPr>
              <a:t>设</a:t>
            </a:r>
            <a:r>
              <a:rPr lang="en-US" altLang="zh-CN" sz="2800" b="0">
                <a:sym typeface="Symbol" panose="05050102010706020507" pitchFamily="18" charset="2"/>
              </a:rPr>
              <a:t>R</a:t>
            </a:r>
            <a:r>
              <a:rPr lang="zh-CN" altLang="en-US" sz="2800" b="0">
                <a:sym typeface="Symbol" panose="05050102010706020507" pitchFamily="18" charset="2"/>
              </a:rPr>
              <a:t>是非空集合</a:t>
            </a:r>
            <a:r>
              <a:rPr lang="en-US" altLang="zh-CN" sz="2800" b="0">
                <a:sym typeface="Symbol" panose="05050102010706020507" pitchFamily="18" charset="2"/>
              </a:rPr>
              <a:t>A</a:t>
            </a:r>
            <a:r>
              <a:rPr lang="zh-CN" altLang="en-US" sz="2800" b="0">
                <a:sym typeface="Symbol" panose="05050102010706020507" pitchFamily="18" charset="2"/>
              </a:rPr>
              <a:t>上的</a:t>
            </a:r>
            <a:r>
              <a:rPr lang="zh-CN" altLang="en-US" sz="36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等价关系</a:t>
            </a:r>
            <a:r>
              <a:rPr lang="zh-CN" altLang="en-US" sz="2800" b="0" smtClean="0">
                <a:sym typeface="Symbol" panose="05050102010706020507" pitchFamily="18" charset="2"/>
              </a:rPr>
              <a:t>，对</a:t>
            </a:r>
            <a:r>
              <a:rPr lang="zh-CN" altLang="en-US" sz="3200">
                <a:solidFill>
                  <a:srgbClr val="FF0000"/>
                </a:solidFill>
                <a:sym typeface="Symbol" panose="05050102010706020507" pitchFamily="18" charset="2"/>
              </a:rPr>
              <a:t>任意</a:t>
            </a:r>
            <a:r>
              <a:rPr lang="zh-CN" altLang="en-US" sz="2800" b="0">
                <a:sym typeface="Symbol" panose="05050102010706020507" pitchFamily="18" charset="2"/>
              </a:rPr>
              <a:t>的</a:t>
            </a:r>
            <a:r>
              <a:rPr lang="en-US" altLang="zh-CN" sz="3600" i="1" err="1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zh-CN" sz="3600" err="1">
                <a:solidFill>
                  <a:srgbClr val="FF0000"/>
                </a:solidFill>
                <a:sym typeface="Symbol" panose="05050102010706020507" pitchFamily="18" charset="2"/>
              </a:rPr>
              <a:t>A</a:t>
            </a:r>
            <a:r>
              <a:rPr lang="zh-CN" altLang="en-US" sz="2800" b="0" smtClean="0">
                <a:sym typeface="Symbol" panose="05050102010706020507" pitchFamily="18" charset="2"/>
              </a:rPr>
              <a:t>， </a:t>
            </a:r>
            <a:endParaRPr lang="en-US" altLang="zh-CN" sz="2800" b="0" smtClean="0">
              <a:sym typeface="Symbol" panose="05050102010706020507" pitchFamily="18" charset="2"/>
            </a:endParaRPr>
          </a:p>
          <a:p>
            <a:pPr algn="ctr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800" b="0" smtClean="0">
                <a:sym typeface="Symbol" panose="05050102010706020507" pitchFamily="18" charset="2"/>
              </a:rPr>
              <a:t>集合</a:t>
            </a:r>
            <a:r>
              <a:rPr lang="en-US" altLang="zh-CN" sz="3600" smtClean="0">
                <a:solidFill>
                  <a:srgbClr val="FF0000"/>
                </a:solidFill>
                <a:sym typeface="Symbol" panose="05050102010706020507" pitchFamily="18" charset="2"/>
              </a:rPr>
              <a:t>[</a:t>
            </a:r>
            <a:r>
              <a:rPr lang="en-US" altLang="zh-CN" sz="3600">
                <a:solidFill>
                  <a:srgbClr val="FF0000"/>
                </a:solidFill>
                <a:sym typeface="Symbol" panose="05050102010706020507" pitchFamily="18" charset="2"/>
              </a:rPr>
              <a:t>a]</a:t>
            </a:r>
            <a:r>
              <a:rPr lang="en-US" altLang="zh-CN" sz="3600" baseline="-20000">
                <a:solidFill>
                  <a:srgbClr val="FF0000"/>
                </a:solidFill>
                <a:sym typeface="Symbol" panose="05050102010706020507" pitchFamily="18" charset="2"/>
              </a:rPr>
              <a:t>R</a:t>
            </a:r>
            <a:r>
              <a:rPr lang="en-US" altLang="zh-CN" sz="3600">
                <a:solidFill>
                  <a:srgbClr val="FF0000"/>
                </a:solidFill>
                <a:sym typeface="Symbol" panose="05050102010706020507" pitchFamily="18" charset="2"/>
              </a:rPr>
              <a:t> = {</a:t>
            </a:r>
            <a:r>
              <a:rPr lang="en-US" altLang="zh-CN" sz="3600" err="1">
                <a:solidFill>
                  <a:srgbClr val="FF0000"/>
                </a:solidFill>
                <a:sym typeface="Symbol" panose="05050102010706020507" pitchFamily="18" charset="2"/>
              </a:rPr>
              <a:t>xA</a:t>
            </a:r>
            <a:r>
              <a:rPr lang="en-US" altLang="zh-CN" sz="3600">
                <a:solidFill>
                  <a:srgbClr val="FF0000"/>
                </a:solidFill>
                <a:sym typeface="Symbol" panose="05050102010706020507" pitchFamily="18" charset="2"/>
              </a:rPr>
              <a:t> | </a:t>
            </a:r>
            <a:r>
              <a:rPr lang="en-US" altLang="zh-CN" sz="3600" err="1">
                <a:solidFill>
                  <a:srgbClr val="FF0000"/>
                </a:solidFill>
                <a:sym typeface="Symbol" panose="05050102010706020507" pitchFamily="18" charset="2"/>
              </a:rPr>
              <a:t>aRx</a:t>
            </a:r>
            <a:r>
              <a:rPr lang="en-US" altLang="zh-CN" sz="3600" smtClean="0">
                <a:solidFill>
                  <a:srgbClr val="FF0000"/>
                </a:solidFill>
                <a:sym typeface="Symbol" panose="05050102010706020507" pitchFamily="18" charset="2"/>
              </a:rPr>
              <a:t>}</a:t>
            </a: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800" b="0" smtClean="0">
                <a:sym typeface="Symbol" panose="05050102010706020507" pitchFamily="18" charset="2"/>
              </a:rPr>
              <a:t>称为</a:t>
            </a:r>
            <a:r>
              <a:rPr kumimoji="1" lang="en-US" altLang="zh-CN" sz="3200" kern="1200">
                <a:solidFill>
                  <a:srgbClr val="0099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zh-CN" altLang="en-US" sz="3200" kern="1200">
                <a:solidFill>
                  <a:srgbClr val="0099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关于</a:t>
            </a:r>
            <a:r>
              <a:rPr kumimoji="1" lang="en-US" altLang="zh-CN" sz="3200" kern="1200">
                <a:solidFill>
                  <a:srgbClr val="0099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kumimoji="1" lang="zh-CN" altLang="en-US" sz="3200" kern="1200">
                <a:solidFill>
                  <a:srgbClr val="0099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的等价类</a:t>
            </a:r>
            <a:r>
              <a:rPr lang="zh-CN" altLang="en-US" sz="2800" b="0">
                <a:sym typeface="Symbol" panose="05050102010706020507" pitchFamily="18" charset="2"/>
              </a:rPr>
              <a:t>，简称</a:t>
            </a:r>
            <a:r>
              <a:rPr lang="en-US" altLang="zh-CN" sz="2800" b="0">
                <a:sym typeface="Symbol" panose="05050102010706020507" pitchFamily="18" charset="2"/>
              </a:rPr>
              <a:t>a</a:t>
            </a:r>
            <a:r>
              <a:rPr lang="zh-CN" altLang="en-US" sz="2800" b="0">
                <a:sym typeface="Symbol" panose="05050102010706020507" pitchFamily="18" charset="2"/>
              </a:rPr>
              <a:t>的等价类</a:t>
            </a:r>
            <a:r>
              <a:rPr lang="zh-CN" altLang="en-US" sz="2800" b="0" smtClean="0">
                <a:sym typeface="Symbol" panose="05050102010706020507" pitchFamily="18" charset="2"/>
              </a:rPr>
              <a:t>，记</a:t>
            </a:r>
            <a:r>
              <a:rPr lang="zh-CN" altLang="en-US" sz="2800" b="0">
                <a:sym typeface="Symbol" panose="05050102010706020507" pitchFamily="18" charset="2"/>
              </a:rPr>
              <a:t>为</a:t>
            </a:r>
            <a:r>
              <a:rPr lang="en-US" altLang="zh-CN" sz="2800" b="0">
                <a:sym typeface="Symbol" panose="05050102010706020507" pitchFamily="18" charset="2"/>
              </a:rPr>
              <a:t>[a]</a:t>
            </a:r>
            <a:r>
              <a:rPr lang="zh-CN" altLang="en-US" sz="2800" b="0" smtClean="0">
                <a:sym typeface="Symbol" panose="05050102010706020507" pitchFamily="18" charset="2"/>
              </a:rPr>
              <a:t>。显然</a:t>
            </a:r>
            <a:r>
              <a:rPr lang="en-US" altLang="zh-CN" sz="2800" b="0" smtClean="0">
                <a:sym typeface="Symbol" panose="05050102010706020507" pitchFamily="18" charset="2"/>
              </a:rPr>
              <a:t>[a]</a:t>
            </a:r>
            <a:r>
              <a:rPr lang="en-US" altLang="zh-CN" sz="2800" b="0" baseline="-25000" smtClean="0">
                <a:sym typeface="Symbol" panose="05050102010706020507" pitchFamily="18" charset="2"/>
              </a:rPr>
              <a:t>R</a:t>
            </a:r>
            <a:r>
              <a:rPr lang="zh-CN" altLang="en-US" sz="2800" b="0" smtClean="0">
                <a:sym typeface="Symbol" panose="05050102010706020507" pitchFamily="18" charset="2"/>
              </a:rPr>
              <a:t>非空，因为</a:t>
            </a:r>
            <a:r>
              <a:rPr lang="en-US" altLang="zh-CN" sz="2800" b="0" smtClean="0">
                <a:sym typeface="Symbol" panose="05050102010706020507" pitchFamily="18" charset="2"/>
              </a:rPr>
              <a:t>a  [a]</a:t>
            </a:r>
            <a:r>
              <a:rPr lang="en-US" altLang="zh-CN" sz="2800" b="0" baseline="-25000" smtClean="0">
                <a:sym typeface="Symbol" panose="05050102010706020507" pitchFamily="18" charset="2"/>
              </a:rPr>
              <a:t>R</a:t>
            </a:r>
            <a:r>
              <a:rPr lang="en-US" altLang="zh-CN" sz="2800" b="0" smtClean="0">
                <a:sym typeface="Symbol" panose="05050102010706020507" pitchFamily="18" charset="2"/>
              </a:rPr>
              <a:t> </a:t>
            </a:r>
          </a:p>
          <a:p>
            <a:pPr algn="just" eaLnBrk="1" hangingPunct="1">
              <a:lnSpc>
                <a:spcPct val="150000"/>
              </a:lnSpc>
              <a:buNone/>
            </a:pPr>
            <a:endParaRPr lang="en-US" altLang="zh-CN" sz="2800" b="0">
              <a:sym typeface="Symbol" panose="05050102010706020507" pitchFamily="18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3C2870-8515-4E93-91E3-AADC8E0256E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E240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107504" y="29765"/>
            <a:ext cx="2520280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等价关系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3233682" y="29765"/>
            <a:ext cx="2520280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等价类</a:t>
            </a: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6359860" y="29765"/>
            <a:ext cx="2520280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商集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110541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08720"/>
                <a:ext cx="8229600" cy="4525963"/>
              </a:xfrm>
            </p:spPr>
            <p:txBody>
              <a:bodyPr/>
              <a:lstStyle/>
              <a:p>
                <a:pPr marL="0" indent="576263" eaLnBrk="1" hangingPunct="1">
                  <a:lnSpc>
                    <a:spcPct val="120000"/>
                  </a:lnSpc>
                  <a:buNone/>
                </a:pPr>
                <a:r>
                  <a:rPr lang="zh-CN" altLang="en-US" sz="2800" b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定理</a:t>
                </a:r>
                <a:r>
                  <a:rPr lang="en-US" altLang="zh-CN" sz="2800" b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</a:t>
                </a:r>
                <a:r>
                  <a:rPr lang="zh-CN" altLang="en-US" sz="2800" b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设</a:t>
                </a:r>
                <a:r>
                  <a:rPr lang="en-US" altLang="zh-CN" sz="2800" b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</a:t>
                </a:r>
                <a:r>
                  <a:rPr lang="zh-CN" altLang="en-US" sz="2800" b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是非空集合</a:t>
                </a:r>
                <a:r>
                  <a:rPr lang="en-US" altLang="zh-CN" sz="2800" b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lang="zh-CN" altLang="en-US" sz="2800" b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上的等价关系，对于任意</a:t>
                </a:r>
                <a:r>
                  <a:rPr lang="en-US" altLang="zh-CN" sz="2800" b="0" i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lang="en-US" altLang="zh-CN" sz="2800" b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</a:t>
                </a:r>
                <a:r>
                  <a:rPr lang="en-US" altLang="zh-CN" sz="2800" b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bA</a:t>
                </a:r>
                <a:r>
                  <a:rPr lang="zh-CN" altLang="en-US" sz="2800" b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，有</a:t>
                </a:r>
                <a:r>
                  <a:rPr lang="en-US" altLang="zh-CN" sz="3600" b="0" err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lang="en-US" altLang="zh-CN" sz="3600" b="0" i="1" err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</a:t>
                </a:r>
                <a:r>
                  <a:rPr lang="en-US" altLang="zh-CN" sz="3600" b="0" err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b</a:t>
                </a:r>
                <a:r>
                  <a:rPr lang="en-US" altLang="zh-CN" sz="3600" b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3600" b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360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 </a:t>
                </a:r>
                <a:r>
                  <a:rPr lang="en-US" altLang="zh-CN" sz="3600" b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[</a:t>
                </a:r>
                <a:r>
                  <a:rPr lang="en-US" altLang="zh-CN" sz="3600" b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a]</a:t>
                </a:r>
                <a:r>
                  <a:rPr lang="en-US" altLang="zh-CN" sz="3600" b="0" baseline="-200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</a:t>
                </a:r>
                <a:r>
                  <a:rPr lang="en-US" altLang="zh-CN" sz="3600" b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=[b]</a:t>
                </a:r>
                <a:r>
                  <a:rPr lang="en-US" altLang="zh-CN" sz="3600" b="0" baseline="-200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</a:t>
                </a:r>
                <a:r>
                  <a:rPr lang="zh-CN" altLang="en-US" sz="2800" b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</a:t>
                </a:r>
              </a:p>
              <a:p>
                <a:pPr marL="0" indent="576263" eaLnBrk="1" hangingPunct="1">
                  <a:lnSpc>
                    <a:spcPct val="120000"/>
                  </a:lnSpc>
                  <a:buNone/>
                </a:pPr>
                <a:r>
                  <a:rPr lang="zh-CN" altLang="en-US" sz="2800" b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证明</a:t>
                </a:r>
                <a:r>
                  <a:rPr lang="zh-CN" altLang="en-US" sz="2800" b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：</a:t>
                </a:r>
                <a:r>
                  <a:rPr lang="zh-CN" altLang="en-US" sz="2800" smtClean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必要性</a:t>
                </a:r>
                <a:r>
                  <a:rPr lang="zh-CN" altLang="en-US" sz="2800" b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：</a:t>
                </a:r>
                <a14:m>
                  <m:oMath xmlns:m="http://schemas.openxmlformats.org/officeDocument/2006/math">
                    <m:r>
                      <a:rPr lang="zh-CN" alt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∵</m:t>
                    </m:r>
                    <m:r>
                      <a:rPr lang="en-US" altLang="zh-CN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zh-CN" sz="2800" b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[</a:t>
                </a:r>
                <a:r>
                  <a:rPr lang="en-US" altLang="zh-CN" sz="2800" b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a]</a:t>
                </a:r>
                <a:r>
                  <a:rPr lang="en-US" altLang="zh-CN" sz="2800" b="0" baseline="-20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 </a:t>
                </a:r>
                <a:r>
                  <a:rPr lang="en-US" altLang="zh-CN" sz="2800" b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=[b]</a:t>
                </a:r>
                <a:r>
                  <a:rPr lang="en-US" altLang="zh-CN" sz="2800" b="0" baseline="-20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</a:t>
                </a:r>
                <a:r>
                  <a:rPr lang="zh-CN" altLang="en-US" sz="2800" b="0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，且 </a:t>
                </a:r>
                <a:r>
                  <a:rPr lang="en-US" altLang="zh-CN" sz="2800" b="0" i="1" smtClean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lang="en-US" altLang="zh-CN" sz="2800" b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 [a]</a:t>
                </a:r>
                <a:r>
                  <a:rPr lang="en-US" altLang="zh-CN" sz="2800" b="0" baseline="-20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</a:t>
                </a:r>
                <a:r>
                  <a:rPr lang="en-US" altLang="zh-CN" sz="2800" b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800" b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</a:p>
              <a:p>
                <a:pPr marL="0" indent="576263" algn="ctr" eaLnBrk="1" hangingPunct="1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zh-CN" alt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∴</m:t>
                    </m:r>
                    <m:r>
                      <a:rPr lang="en-US" altLang="zh-CN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zh-CN" sz="2800" b="0" i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lang="en-US" altLang="zh-CN" sz="2800" b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 [b]</a:t>
                </a:r>
                <a:r>
                  <a:rPr lang="en-US" altLang="zh-CN" sz="2800" b="0" baseline="-2000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 </a:t>
                </a:r>
                <a:r>
                  <a:rPr lang="zh-CN" altLang="en-US" sz="2800" b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，即</a:t>
                </a:r>
                <a:r>
                  <a:rPr lang="en-US" altLang="zh-CN" sz="2800" b="0" i="1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aRb</a:t>
                </a:r>
                <a:r>
                  <a:rPr lang="zh-CN" altLang="en-US" sz="2800" b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</a:t>
                </a:r>
              </a:p>
              <a:p>
                <a:pPr marL="0" indent="576263" eaLnBrk="1" hangingPunct="1">
                  <a:lnSpc>
                    <a:spcPct val="120000"/>
                  </a:lnSpc>
                  <a:buNone/>
                </a:pPr>
                <a:r>
                  <a:rPr lang="zh-CN" altLang="en-US" sz="2800" smtClean="0">
                    <a:solidFill>
                      <a:srgbClr val="7030A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充分性：</a:t>
                </a:r>
                <a14:m>
                  <m:oMath xmlns:m="http://schemas.openxmlformats.org/officeDocument/2006/math">
                    <m:r>
                      <a:rPr lang="zh-CN" alt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m:rPr>
                        <m:sty m:val="p"/>
                      </m:rPr>
                      <a:rPr lang="en-US" altLang="zh-CN" sz="28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c</m:t>
                    </m:r>
                    <m:r>
                      <a:rPr lang="en-US" altLang="zh-CN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,</m:t>
                    </m:r>
                  </m:oMath>
                </a14:m>
                <a:r>
                  <a:rPr lang="en-US" altLang="zh-CN" sz="2800" b="0" smtClean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c</a:t>
                </a:r>
                <a:r>
                  <a:rPr lang="en-US" altLang="zh-CN" sz="2800" b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[a]</a:t>
                </a:r>
                <a:r>
                  <a:rPr lang="en-US" altLang="zh-CN" sz="2800" b="0" baseline="-2000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</a:t>
                </a:r>
                <a:r>
                  <a:rPr lang="en-US" altLang="zh-CN" sz="2800" b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</a:t>
                </a:r>
                <a:r>
                  <a:rPr lang="en-US" altLang="zh-CN" sz="2800" b="0" err="1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lang="en-US" altLang="zh-CN" sz="2800" b="0" i="1" err="1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</a:t>
                </a:r>
                <a:r>
                  <a:rPr lang="en-US" altLang="zh-CN" sz="2800" b="0" err="1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c</a:t>
                </a:r>
                <a:r>
                  <a:rPr lang="en-US" altLang="zh-CN" sz="2800" b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 </a:t>
                </a:r>
                <a:r>
                  <a:rPr lang="en-US" altLang="zh-CN" sz="2800" b="0" err="1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c</a:t>
                </a:r>
                <a:r>
                  <a:rPr lang="en-US" altLang="zh-CN" sz="2800" b="0" i="1" err="1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Ra</a:t>
                </a:r>
                <a:r>
                  <a:rPr lang="en-US" altLang="zh-CN" sz="2800" b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endParaRPr lang="en-US" altLang="zh-CN" sz="2800" b="0" smtClean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576263" eaLnBrk="1" hangingPunct="1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sz="28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∵</m:t>
                    </m:r>
                    <m:r>
                      <a:rPr lang="en-US" altLang="zh-CN" sz="28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𝑎𝑅𝑏</m:t>
                    </m:r>
                    <m:r>
                      <a:rPr lang="en-US" altLang="zh-CN" sz="28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 </m:t>
                    </m:r>
                    <m:r>
                      <a:rPr lang="en-US" altLang="zh-CN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 ∴</m:t>
                    </m:r>
                  </m:oMath>
                </a14:m>
                <a:r>
                  <a:rPr lang="en-US" altLang="zh-CN" sz="2800" b="0" smtClean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2800" b="0" err="1" smtClean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c</a:t>
                </a:r>
                <a:r>
                  <a:rPr lang="en-US" altLang="zh-CN" sz="2800" b="0" i="1" err="1" smtClean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Rb</a:t>
                </a:r>
                <a:r>
                  <a:rPr lang="en-US" altLang="zh-CN" sz="2800" b="0" smtClean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 </m:t>
                    </m:r>
                    <m:r>
                      <a:rPr lang="en-US" altLang="zh-CN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∴ </m:t>
                    </m:r>
                  </m:oMath>
                </a14:m>
                <a:r>
                  <a:rPr lang="en-US" altLang="zh-CN" sz="2800" b="0" smtClean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c</a:t>
                </a:r>
                <a:r>
                  <a:rPr lang="en-US" altLang="zh-CN" sz="2800" b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[b]</a:t>
                </a:r>
                <a:r>
                  <a:rPr lang="en-US" altLang="zh-CN" sz="2800" b="0" baseline="-2000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 </a:t>
                </a:r>
                <a:r>
                  <a:rPr lang="zh-CN" altLang="en-US" sz="2800" b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，即</a:t>
                </a:r>
                <a:r>
                  <a:rPr lang="en-US" altLang="zh-CN" sz="2800" b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[a]</a:t>
                </a:r>
                <a:r>
                  <a:rPr lang="en-US" altLang="zh-CN" sz="2800" b="0" baseline="-2000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</a:t>
                </a:r>
                <a:r>
                  <a:rPr lang="en-US" altLang="zh-CN" sz="2800" b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[b]</a:t>
                </a:r>
                <a:r>
                  <a:rPr lang="en-US" altLang="zh-CN" sz="2800" b="0" baseline="-2000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</a:t>
                </a:r>
              </a:p>
              <a:p>
                <a:pPr marL="0" indent="576263" eaLnBrk="1" hangingPunct="1">
                  <a:lnSpc>
                    <a:spcPct val="120000"/>
                  </a:lnSpc>
                  <a:buNone/>
                </a:pPr>
                <a:r>
                  <a:rPr lang="zh-CN" altLang="en-US" sz="2800" b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同理，若</a:t>
                </a:r>
                <a:r>
                  <a:rPr lang="en-US" altLang="zh-CN" sz="2800" b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c[b]</a:t>
                </a:r>
                <a:r>
                  <a:rPr lang="en-US" altLang="zh-CN" sz="2800" b="0" baseline="-2000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</a:t>
                </a:r>
                <a:r>
                  <a:rPr lang="en-US" altLang="zh-CN" sz="2800" b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</a:t>
                </a:r>
                <a:r>
                  <a:rPr lang="en-US" altLang="zh-CN" sz="2800" b="0" err="1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b</a:t>
                </a:r>
                <a:r>
                  <a:rPr lang="en-US" altLang="zh-CN" sz="2800" b="0" i="1" err="1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</a:t>
                </a:r>
                <a:r>
                  <a:rPr lang="en-US" altLang="zh-CN" sz="2800" b="0" err="1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c</a:t>
                </a:r>
                <a:r>
                  <a:rPr lang="en-US" altLang="zh-CN" sz="2800" b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 </a:t>
                </a:r>
                <a:r>
                  <a:rPr lang="en-US" altLang="zh-CN" sz="2800" b="0" err="1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c</a:t>
                </a:r>
                <a:r>
                  <a:rPr lang="en-US" altLang="zh-CN" sz="2800" b="0" i="1" err="1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</a:t>
                </a:r>
                <a:r>
                  <a:rPr lang="en-US" altLang="zh-CN" sz="2800" b="0" err="1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b</a:t>
                </a:r>
                <a:r>
                  <a:rPr lang="en-US" altLang="zh-CN" sz="2800" b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 </a:t>
                </a:r>
                <a:r>
                  <a:rPr lang="en-US" altLang="zh-CN" sz="2800" b="0" err="1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c</a:t>
                </a:r>
                <a:r>
                  <a:rPr lang="en-US" altLang="zh-CN" sz="2800" b="0" i="1" err="1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</a:t>
                </a:r>
                <a:r>
                  <a:rPr lang="en-US" altLang="zh-CN" sz="2800" b="0" err="1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lang="en-US" altLang="zh-CN" sz="2800" b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</a:p>
              <a:p>
                <a:pPr marL="0" indent="576263" eaLnBrk="1" hangingPunct="1">
                  <a:lnSpc>
                    <a:spcPct val="120000"/>
                  </a:lnSpc>
                  <a:buNone/>
                </a:pPr>
                <a:r>
                  <a:rPr lang="en-US" altLang="zh-CN" sz="2800" b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 c[a]</a:t>
                </a:r>
                <a:r>
                  <a:rPr lang="en-US" altLang="zh-CN" sz="2800" b="0" baseline="-2000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 </a:t>
                </a:r>
                <a:r>
                  <a:rPr lang="zh-CN" altLang="en-US" sz="2800" b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，即</a:t>
                </a:r>
                <a:r>
                  <a:rPr lang="en-US" altLang="zh-CN" sz="2800" b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[a]</a:t>
                </a:r>
                <a:r>
                  <a:rPr lang="en-US" altLang="zh-CN" sz="2800" b="0" baseline="-2000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</a:t>
                </a:r>
                <a:r>
                  <a:rPr lang="en-US" altLang="zh-CN" sz="2800" b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[b]</a:t>
                </a:r>
                <a:r>
                  <a:rPr lang="en-US" altLang="zh-CN" sz="2800" b="0" baseline="-2000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</a:t>
                </a:r>
              </a:p>
              <a:p>
                <a:pPr marL="0" indent="576263" eaLnBrk="1" hangingPunct="1">
                  <a:lnSpc>
                    <a:spcPct val="120000"/>
                  </a:lnSpc>
                  <a:buNone/>
                </a:pPr>
                <a:r>
                  <a:rPr lang="zh-CN" altLang="en-US" sz="2800" b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由此证得若</a:t>
                </a:r>
                <a:r>
                  <a:rPr lang="en-US" altLang="zh-CN" sz="2800" b="0" err="1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lang="en-US" altLang="zh-CN" sz="2800" b="0" i="1" err="1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</a:t>
                </a:r>
                <a:r>
                  <a:rPr lang="en-US" altLang="zh-CN" sz="2800" b="0" err="1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b</a:t>
                </a:r>
                <a:r>
                  <a:rPr lang="zh-CN" altLang="en-US" sz="2800" b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，则</a:t>
                </a:r>
                <a:r>
                  <a:rPr lang="en-US" altLang="zh-CN" sz="2800" b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[a]</a:t>
                </a:r>
                <a:r>
                  <a:rPr lang="en-US" altLang="zh-CN" sz="2800" b="0" baseline="-2000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</a:t>
                </a:r>
                <a:r>
                  <a:rPr lang="en-US" altLang="zh-CN" sz="2800" b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=[b]</a:t>
                </a:r>
                <a:r>
                  <a:rPr lang="en-US" altLang="zh-CN" sz="2800" b="0" baseline="-2000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08720"/>
                <a:ext cx="8229600" cy="4525963"/>
              </a:xfrm>
              <a:blipFill>
                <a:blip r:embed="rId2"/>
                <a:stretch>
                  <a:fillRect l="-1481" t="-942" r="-593" b="-230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3C2870-8515-4E93-91E3-AADC8E0256ED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  <p:sp>
        <p:nvSpPr>
          <p:cNvPr id="5" name="圆角矩形 4"/>
          <p:cNvSpPr/>
          <p:nvPr/>
        </p:nvSpPr>
        <p:spPr bwMode="auto">
          <a:xfrm>
            <a:off x="107504" y="29765"/>
            <a:ext cx="2520280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zh-CN" altLang="en-US" sz="2800" b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等价关系</a:t>
            </a:r>
            <a:endParaRPr lang="zh-CN" altLang="en-US" sz="2800" b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3233682" y="29765"/>
            <a:ext cx="2520280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zh-CN" altLang="en-US" sz="36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等价类</a:t>
            </a:r>
            <a:endParaRPr lang="zh-CN" altLang="en-US" sz="3600" b="1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6359860" y="29765"/>
            <a:ext cx="2520280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zh-CN" altLang="en-US" sz="2800" b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商集</a:t>
            </a:r>
            <a:endParaRPr lang="zh-CN" altLang="en-US" sz="2800" b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612232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08720"/>
                <a:ext cx="8229600" cy="4525963"/>
              </a:xfrm>
            </p:spPr>
            <p:txBody>
              <a:bodyPr/>
              <a:lstStyle/>
              <a:p>
                <a:pPr marL="0" indent="576263" eaLnBrk="1" hangingPunct="1">
                  <a:lnSpc>
                    <a:spcPct val="120000"/>
                  </a:lnSpc>
                  <a:buNone/>
                </a:pPr>
                <a:r>
                  <a:rPr lang="zh-CN" altLang="en-US" sz="2800" b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定理</a:t>
                </a:r>
                <a:r>
                  <a:rPr lang="en-US" altLang="zh-CN" sz="2800" b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</a:t>
                </a:r>
                <a:r>
                  <a:rPr lang="zh-CN" altLang="en-US" sz="2800" b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设</a:t>
                </a:r>
                <a:r>
                  <a:rPr lang="en-US" altLang="zh-CN" sz="2800" b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</a:t>
                </a:r>
                <a:r>
                  <a:rPr lang="zh-CN" altLang="en-US" sz="2800" b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是非空集合</a:t>
                </a:r>
                <a:r>
                  <a:rPr lang="en-US" altLang="zh-CN" sz="2800" b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lang="zh-CN" altLang="en-US" sz="2800" b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上的等价关系，对于任意</a:t>
                </a:r>
                <a:r>
                  <a:rPr lang="en-US" altLang="zh-CN" sz="2800" b="0" i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lang="en-US" altLang="zh-CN" sz="2800" b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, </a:t>
                </a:r>
                <a:r>
                  <a:rPr lang="en-US" altLang="zh-CN" sz="2800" b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bA</a:t>
                </a:r>
                <a:r>
                  <a:rPr lang="zh-CN" altLang="en-US" sz="2800" b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，有</a:t>
                </a:r>
                <a:r>
                  <a:rPr lang="en-US" altLang="zh-CN" sz="3600" b="0" err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3600" b="0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barPr>
                      <m:e>
                        <m:r>
                          <a:rPr lang="en-US" altLang="zh-CN" sz="3600" b="0" i="1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𝑅</m:t>
                        </m:r>
                      </m:e>
                    </m:bar>
                  </m:oMath>
                </a14:m>
                <a:r>
                  <a:rPr lang="en-US" altLang="zh-CN" sz="3600" b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b  </a:t>
                </a:r>
                <a:r>
                  <a:rPr lang="en-US" altLang="zh-CN" sz="36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</a:t>
                </a:r>
                <a:r>
                  <a:rPr lang="en-US" altLang="zh-CN" sz="360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3600" b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[</a:t>
                </a:r>
                <a:r>
                  <a:rPr lang="en-US" altLang="zh-CN" sz="3600" b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a]</a:t>
                </a:r>
                <a:r>
                  <a:rPr lang="en-US" altLang="zh-CN" sz="3600" b="0" baseline="-200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</a:t>
                </a:r>
                <a:r>
                  <a:rPr lang="en-US" altLang="zh-CN" sz="3600" b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</a:t>
                </a:r>
                <a:r>
                  <a:rPr lang="en-US" altLang="zh-CN" sz="3600" b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[b]</a:t>
                </a:r>
                <a:r>
                  <a:rPr lang="en-US" altLang="zh-CN" sz="3600" b="0" baseline="-2000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</a:t>
                </a:r>
                <a:r>
                  <a:rPr lang="en-US" altLang="zh-CN" sz="3600" b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=</a:t>
                </a:r>
                <a:r>
                  <a:rPr lang="zh-CN" altLang="en-US" sz="2800" b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。</a:t>
                </a:r>
                <a:endParaRPr lang="en-US" altLang="zh-CN" sz="2800" b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576263" eaLnBrk="1" hangingPunct="1">
                  <a:lnSpc>
                    <a:spcPct val="120000"/>
                  </a:lnSpc>
                  <a:buNone/>
                </a:pPr>
                <a:endParaRPr lang="en-US" altLang="zh-CN" sz="2800" b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576263" eaLnBrk="1" hangingPunct="1">
                  <a:lnSpc>
                    <a:spcPct val="120000"/>
                  </a:lnSpc>
                  <a:buNone/>
                </a:pPr>
                <a:r>
                  <a:rPr lang="zh-CN" altLang="en-US" sz="2800" b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等价关系的等价类：</a:t>
                </a:r>
                <a:endParaRPr lang="en-US" altLang="zh-CN" sz="2800" b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576263" eaLnBrk="1" hangingPunct="1">
                  <a:lnSpc>
                    <a:spcPct val="120000"/>
                  </a:lnSpc>
                  <a:buNone/>
                </a:pPr>
                <a:r>
                  <a:rPr lang="en-US" altLang="zh-CN" sz="3600" b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[a]</a:t>
                </a:r>
                <a:r>
                  <a:rPr lang="en-US" altLang="zh-CN" sz="3600" b="0" baseline="-200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</a:t>
                </a:r>
                <a:r>
                  <a:rPr lang="en-US" altLang="zh-CN" sz="3600" b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=[b]</a:t>
                </a:r>
                <a:r>
                  <a:rPr lang="en-US" altLang="zh-CN" sz="3600" b="0" baseline="-200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</a:t>
                </a:r>
                <a:endParaRPr lang="en-US" altLang="zh-CN" sz="3600" b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indent="576263" eaLnBrk="1" hangingPunct="1">
                  <a:lnSpc>
                    <a:spcPct val="120000"/>
                  </a:lnSpc>
                  <a:buNone/>
                </a:pPr>
                <a:r>
                  <a:rPr lang="zh-CN" altLang="en-US" sz="3600" b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或 </a:t>
                </a:r>
                <a:r>
                  <a:rPr lang="en-US" altLang="zh-CN" sz="3600" b="0" smtClean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[</a:t>
                </a:r>
                <a:r>
                  <a:rPr lang="en-US" altLang="zh-CN" sz="3600" b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a]</a:t>
                </a:r>
                <a:r>
                  <a:rPr lang="en-US" altLang="zh-CN" sz="3600" b="0" baseline="-200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</a:t>
                </a:r>
                <a:r>
                  <a:rPr lang="en-US" altLang="zh-CN" sz="3600" b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[b]</a:t>
                </a:r>
                <a:r>
                  <a:rPr lang="en-US" altLang="zh-CN" sz="3600" b="0" baseline="-2000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R</a:t>
                </a:r>
                <a:r>
                  <a:rPr lang="en-US" altLang="zh-CN" sz="3600" b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=</a:t>
                </a:r>
                <a:endParaRPr lang="zh-CN" altLang="en-US" sz="2800" b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08720"/>
                <a:ext cx="8229600" cy="4525963"/>
              </a:xfrm>
              <a:blipFill>
                <a:blip r:embed="rId2"/>
                <a:stretch>
                  <a:fillRect l="-1481" t="-942" r="-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3C2870-8515-4E93-91E3-AADC8E0256E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E240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107504" y="29765"/>
            <a:ext cx="2520280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等价关系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3233682" y="29765"/>
            <a:ext cx="2520280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等价类</a:t>
            </a: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6359860" y="29765"/>
            <a:ext cx="2520280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商集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483884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8549"/>
            <a:ext cx="8229600" cy="4525963"/>
          </a:xfrm>
        </p:spPr>
        <p:txBody>
          <a:bodyPr/>
          <a:lstStyle/>
          <a:p>
            <a:pPr marL="0" indent="576263" algn="just" eaLnBrk="1" hangingPunct="1">
              <a:lnSpc>
                <a:spcPct val="120000"/>
              </a:lnSpc>
              <a:buNone/>
            </a:pPr>
            <a:r>
              <a:rPr kumimoji="1" lang="en-US" altLang="zh-CN" sz="3200" kern="1200">
                <a:solidFill>
                  <a:srgbClr val="0099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kumimoji="1" lang="zh-CN" altLang="en-US" sz="3200" kern="1200">
                <a:solidFill>
                  <a:srgbClr val="0099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商集</a:t>
            </a:r>
            <a:r>
              <a:rPr kumimoji="1" lang="en-US" altLang="zh-CN" sz="3200" kern="1200">
                <a:solidFill>
                  <a:srgbClr val="0099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kumimoji="1" lang="zh-CN" altLang="en-US" sz="3200" kern="1200">
                <a:solidFill>
                  <a:srgbClr val="0099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：</a:t>
            </a:r>
            <a:r>
              <a:rPr lang="zh-CN" altLang="en-US" sz="2800" b="0">
                <a:sym typeface="Symbol" panose="05050102010706020507" pitchFamily="18" charset="2"/>
              </a:rPr>
              <a:t>设</a:t>
            </a:r>
            <a:r>
              <a:rPr lang="en-US" altLang="zh-CN" sz="2800" b="0">
                <a:sym typeface="Symbol" panose="05050102010706020507" pitchFamily="18" charset="2"/>
              </a:rPr>
              <a:t>R</a:t>
            </a:r>
            <a:r>
              <a:rPr lang="zh-CN" altLang="en-US" sz="2800" b="0">
                <a:sym typeface="Symbol" panose="05050102010706020507" pitchFamily="18" charset="2"/>
              </a:rPr>
              <a:t>是非空集合</a:t>
            </a:r>
            <a:r>
              <a:rPr lang="en-US" altLang="zh-CN" sz="2800" b="0">
                <a:sym typeface="Symbol" panose="05050102010706020507" pitchFamily="18" charset="2"/>
              </a:rPr>
              <a:t>A</a:t>
            </a:r>
            <a:r>
              <a:rPr lang="zh-CN" altLang="en-US" sz="2800" b="0">
                <a:sym typeface="Symbol" panose="05050102010706020507" pitchFamily="18" charset="2"/>
              </a:rPr>
              <a:t>上的等价关系，关于</a:t>
            </a:r>
            <a:r>
              <a:rPr lang="en-US" altLang="zh-CN" sz="2800" b="0">
                <a:sym typeface="Symbol" panose="05050102010706020507" pitchFamily="18" charset="2"/>
              </a:rPr>
              <a:t>R</a:t>
            </a:r>
            <a:r>
              <a:rPr lang="zh-CN" altLang="en-US" sz="2800" b="0" smtClean="0">
                <a:sym typeface="Symbol" panose="05050102010706020507" pitchFamily="18" charset="2"/>
              </a:rPr>
              <a:t>的</a:t>
            </a:r>
            <a:r>
              <a:rPr lang="zh-CN" altLang="en-US" sz="2800" b="0" smtClean="0">
                <a:solidFill>
                  <a:srgbClr val="FF0000"/>
                </a:solidFill>
                <a:sym typeface="Symbol" panose="05050102010706020507" pitchFamily="18" charset="2"/>
              </a:rPr>
              <a:t>等价类的</a:t>
            </a:r>
            <a:r>
              <a:rPr lang="zh-CN" altLang="en-US" sz="2800" b="0">
                <a:solidFill>
                  <a:srgbClr val="FF0000"/>
                </a:solidFill>
                <a:sym typeface="Symbol" panose="05050102010706020507" pitchFamily="18" charset="2"/>
              </a:rPr>
              <a:t>集合</a:t>
            </a:r>
          </a:p>
          <a:p>
            <a:pPr marL="0" indent="576263" algn="just" eaLnBrk="1" hangingPunct="1">
              <a:lnSpc>
                <a:spcPct val="120000"/>
              </a:lnSpc>
              <a:buNone/>
            </a:pPr>
            <a:r>
              <a:rPr lang="zh-CN" altLang="en-US" sz="2800" b="0">
                <a:sym typeface="Symbol" panose="05050102010706020507" pitchFamily="18" charset="2"/>
              </a:rPr>
              <a:t>          </a:t>
            </a:r>
            <a:r>
              <a:rPr lang="en-US" altLang="zh-CN" sz="3600" b="0">
                <a:solidFill>
                  <a:srgbClr val="FF0000"/>
                </a:solidFill>
                <a:sym typeface="Symbol" panose="05050102010706020507" pitchFamily="18" charset="2"/>
              </a:rPr>
              <a:t>{[a]</a:t>
            </a:r>
            <a:r>
              <a:rPr lang="en-US" altLang="zh-CN" sz="3600" b="0" baseline="-20000">
                <a:solidFill>
                  <a:srgbClr val="FF0000"/>
                </a:solidFill>
                <a:sym typeface="Symbol" panose="05050102010706020507" pitchFamily="18" charset="2"/>
              </a:rPr>
              <a:t>R</a:t>
            </a:r>
            <a:r>
              <a:rPr lang="en-US" altLang="zh-CN" sz="3600" b="0">
                <a:solidFill>
                  <a:srgbClr val="FF0000"/>
                </a:solidFill>
                <a:sym typeface="Symbol" panose="05050102010706020507" pitchFamily="18" charset="2"/>
              </a:rPr>
              <a:t>| </a:t>
            </a:r>
            <a:r>
              <a:rPr lang="en-US" altLang="zh-CN" sz="3600" b="0" err="1">
                <a:solidFill>
                  <a:srgbClr val="FF0000"/>
                </a:solidFill>
                <a:sym typeface="Symbol" panose="05050102010706020507" pitchFamily="18" charset="2"/>
              </a:rPr>
              <a:t>aA</a:t>
            </a:r>
            <a:r>
              <a:rPr lang="en-US" altLang="zh-CN" sz="3600" b="0">
                <a:solidFill>
                  <a:srgbClr val="FF0000"/>
                </a:solidFill>
                <a:sym typeface="Symbol" panose="05050102010706020507" pitchFamily="18" charset="2"/>
              </a:rPr>
              <a:t>}</a:t>
            </a:r>
          </a:p>
          <a:p>
            <a:pPr marL="0" indent="576263" algn="just" eaLnBrk="1" hangingPunct="1">
              <a:lnSpc>
                <a:spcPct val="120000"/>
              </a:lnSpc>
              <a:buNone/>
            </a:pPr>
            <a:r>
              <a:rPr lang="zh-CN" altLang="en-US" sz="2800" b="0">
                <a:sym typeface="Symbol" panose="05050102010706020507" pitchFamily="18" charset="2"/>
              </a:rPr>
              <a:t>称为</a:t>
            </a:r>
            <a:r>
              <a:rPr lang="en-US" altLang="zh-CN" sz="2800" b="0">
                <a:sym typeface="Symbol" panose="05050102010706020507" pitchFamily="18" charset="2"/>
              </a:rPr>
              <a:t>A</a:t>
            </a:r>
            <a:r>
              <a:rPr lang="zh-CN" altLang="en-US" sz="2800" b="0">
                <a:sym typeface="Symbol" panose="05050102010706020507" pitchFamily="18" charset="2"/>
              </a:rPr>
              <a:t>关于</a:t>
            </a:r>
            <a:r>
              <a:rPr lang="en-US" altLang="zh-CN" sz="2800" b="0">
                <a:sym typeface="Symbol" panose="05050102010706020507" pitchFamily="18" charset="2"/>
              </a:rPr>
              <a:t>R</a:t>
            </a:r>
            <a:r>
              <a:rPr lang="zh-CN" altLang="en-US" sz="2800" b="0">
                <a:sym typeface="Symbol" panose="05050102010706020507" pitchFamily="18" charset="2"/>
              </a:rPr>
              <a:t>的商集，记为</a:t>
            </a:r>
            <a:r>
              <a:rPr lang="en-US" altLang="zh-CN" sz="2800" b="0">
                <a:sym typeface="Symbol" panose="05050102010706020507" pitchFamily="18" charset="2"/>
              </a:rPr>
              <a:t>A/R</a:t>
            </a:r>
            <a:r>
              <a:rPr lang="zh-CN" altLang="en-US" sz="2800" b="0" smtClean="0">
                <a:sym typeface="Symbol" panose="05050102010706020507" pitchFamily="18" charset="2"/>
              </a:rPr>
              <a:t>。</a:t>
            </a:r>
            <a:endParaRPr lang="en-US" altLang="zh-CN" sz="2800" b="0" smtClean="0">
              <a:sym typeface="Symbol" panose="05050102010706020507" pitchFamily="18" charset="2"/>
            </a:endParaRPr>
          </a:p>
          <a:p>
            <a:pPr marL="400050" lvl="1" indent="576263" algn="just" eaLnBrk="1" hangingPunct="1">
              <a:lnSpc>
                <a:spcPct val="120000"/>
              </a:lnSpc>
              <a:spcBef>
                <a:spcPts val="1800"/>
              </a:spcBef>
              <a:buNone/>
            </a:pPr>
            <a:r>
              <a:rPr lang="en-US" altLang="zh-CN" sz="2600" b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A={</a:t>
            </a:r>
            <a:r>
              <a:rPr lang="zh-CN" altLang="en-US" sz="2600" b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教室里的同学</a:t>
            </a:r>
            <a:r>
              <a:rPr lang="en-US" altLang="zh-CN" sz="2600" b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   R={&lt;x, y&gt; | x</a:t>
            </a:r>
            <a:r>
              <a:rPr lang="zh-CN" altLang="en-US" sz="2600" b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与</a:t>
            </a:r>
            <a:r>
              <a:rPr lang="en-US" altLang="zh-CN" sz="2600" b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zh-CN" altLang="en-US" sz="2600" b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同性别</a:t>
            </a:r>
            <a:r>
              <a:rPr lang="en-US" altLang="zh-CN" sz="2600" b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</a:p>
          <a:p>
            <a:pPr marL="400050" lvl="1" indent="576263" algn="just" eaLnBrk="1" hangingPunct="1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26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{ </a:t>
            </a:r>
            <a:r>
              <a:rPr lang="en-US" altLang="zh-CN" sz="26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zh-CN" altLang="en-US" sz="26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宋龙</a:t>
            </a:r>
            <a:r>
              <a:rPr lang="en-US" altLang="zh-CN" sz="26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en-US" altLang="zh-CN" sz="2600" baseline="-250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6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600" smtClean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zh-CN" altLang="en-US" sz="260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孙芳龄</a:t>
            </a:r>
            <a:r>
              <a:rPr lang="en-US" altLang="zh-CN" sz="2600" smtClean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en-US" altLang="zh-CN" sz="2600" baseline="-25000" smtClean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 </a:t>
            </a:r>
            <a:r>
              <a:rPr lang="en-US" altLang="zh-CN" sz="26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</a:p>
          <a:p>
            <a:pPr marL="400050" lvl="1" indent="576263" algn="just" eaLnBrk="1" hangingPunct="1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26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={</a:t>
            </a:r>
            <a:r>
              <a:rPr lang="en-US" altLang="zh-CN" sz="2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zh-CN" altLang="en-US" sz="2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教室里的男同学</a:t>
            </a:r>
            <a:r>
              <a:rPr lang="en-US" altLang="zh-CN" sz="26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en-US" altLang="zh-CN" sz="26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600" smtClean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60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zh-CN" altLang="en-US" sz="260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教室里的女同学</a:t>
            </a:r>
            <a:r>
              <a:rPr lang="en-US" altLang="zh-CN" sz="260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en-US" altLang="zh-CN" sz="26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endParaRPr lang="en-US" altLang="zh-CN" sz="26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00050" lvl="1" indent="576263" algn="just" eaLnBrk="1" hangingPunct="1">
              <a:lnSpc>
                <a:spcPct val="120000"/>
              </a:lnSpc>
              <a:buNone/>
            </a:pPr>
            <a:endParaRPr lang="en-US" altLang="zh-CN" sz="2600" b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576263" algn="just" eaLnBrk="1" hangingPunct="1">
              <a:lnSpc>
                <a:spcPct val="120000"/>
              </a:lnSpc>
              <a:buNone/>
            </a:pPr>
            <a:endParaRPr lang="zh-CN" altLang="en-US" sz="2800" b="0">
              <a:sym typeface="Symbol" panose="05050102010706020507" pitchFamily="18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3C2870-8515-4E93-91E3-AADC8E0256ED}" type="slidenum">
              <a:rPr lang="en-US" altLang="zh-CN" smtClean="0"/>
              <a:pPr>
                <a:defRPr/>
              </a:pPr>
              <a:t>64</a:t>
            </a:fld>
            <a:endParaRPr lang="en-US" altLang="zh-CN"/>
          </a:p>
        </p:txBody>
      </p:sp>
      <p:sp>
        <p:nvSpPr>
          <p:cNvPr id="5" name="圆角矩形 4"/>
          <p:cNvSpPr/>
          <p:nvPr/>
        </p:nvSpPr>
        <p:spPr bwMode="auto">
          <a:xfrm>
            <a:off x="107504" y="29765"/>
            <a:ext cx="2520280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zh-CN" altLang="en-US" sz="2800" b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等价关系</a:t>
            </a:r>
            <a:endParaRPr lang="zh-CN" altLang="en-US" sz="2800" b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3233682" y="29765"/>
            <a:ext cx="2520280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zh-CN" altLang="en-US" sz="2800" b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等价类</a:t>
            </a:r>
            <a:endParaRPr lang="zh-CN" altLang="en-US" sz="2800" b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6359860" y="29765"/>
            <a:ext cx="2520280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zh-CN" altLang="en-US" sz="36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商集</a:t>
            </a:r>
            <a:endParaRPr lang="zh-CN" altLang="en-US" sz="3600" b="1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544" y="4293096"/>
            <a:ext cx="2064147" cy="154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47832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54928"/>
            <a:ext cx="8229600" cy="4525963"/>
          </a:xfrm>
        </p:spPr>
        <p:txBody>
          <a:bodyPr/>
          <a:lstStyle/>
          <a:p>
            <a:pPr marL="0" indent="576263" algn="just" eaLnBrk="1" hangingPunct="1">
              <a:lnSpc>
                <a:spcPct val="120000"/>
              </a:lnSpc>
              <a:buNone/>
            </a:pPr>
            <a:r>
              <a:rPr lang="zh-CN" altLang="en-US" sz="2800" smtClean="0">
                <a:solidFill>
                  <a:srgbClr val="C0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定理：</a:t>
            </a:r>
            <a:r>
              <a:rPr lang="zh-CN" altLang="en-US" sz="2800">
                <a:sym typeface="Symbol" panose="05050102010706020507" pitchFamily="18" charset="2"/>
              </a:rPr>
              <a:t>非空集合</a:t>
            </a:r>
            <a:r>
              <a:rPr lang="en-US" altLang="zh-CN" sz="2800">
                <a:sym typeface="Symbol" panose="05050102010706020507" pitchFamily="18" charset="2"/>
              </a:rPr>
              <a:t>A</a:t>
            </a:r>
            <a:r>
              <a:rPr lang="zh-CN" altLang="en-US" sz="2800">
                <a:sym typeface="Symbol" panose="05050102010706020507" pitchFamily="18" charset="2"/>
              </a:rPr>
              <a:t>上的等价关系</a:t>
            </a:r>
            <a:r>
              <a:rPr lang="en-US" altLang="zh-CN" sz="2800">
                <a:sym typeface="Symbol" panose="05050102010706020507" pitchFamily="18" charset="2"/>
              </a:rPr>
              <a:t>R</a:t>
            </a:r>
            <a:r>
              <a:rPr lang="zh-CN" altLang="en-US" sz="2800">
                <a:sym typeface="Symbol" panose="05050102010706020507" pitchFamily="18" charset="2"/>
              </a:rPr>
              <a:t>，决定了</a:t>
            </a:r>
            <a:r>
              <a:rPr lang="en-US" altLang="zh-CN" sz="2800">
                <a:sym typeface="Symbol" panose="05050102010706020507" pitchFamily="18" charset="2"/>
              </a:rPr>
              <a:t>A</a:t>
            </a:r>
            <a:r>
              <a:rPr lang="zh-CN" altLang="en-US" sz="2800">
                <a:sym typeface="Symbol" panose="05050102010706020507" pitchFamily="18" charset="2"/>
              </a:rPr>
              <a:t>的一个划分，该划分就是商集</a:t>
            </a:r>
            <a:r>
              <a:rPr lang="en-US" altLang="zh-CN" sz="2800">
                <a:sym typeface="Symbol" panose="05050102010706020507" pitchFamily="18" charset="2"/>
              </a:rPr>
              <a:t>A/R</a:t>
            </a:r>
            <a:r>
              <a:rPr lang="zh-CN" altLang="en-US" sz="2800" smtClean="0">
                <a:sym typeface="Symbol" panose="05050102010706020507" pitchFamily="18" charset="2"/>
              </a:rPr>
              <a:t>。</a:t>
            </a:r>
            <a:endParaRPr lang="en-US" altLang="zh-CN" sz="2800" smtClean="0">
              <a:sym typeface="Symbol" panose="05050102010706020507" pitchFamily="18" charset="2"/>
            </a:endParaRPr>
          </a:p>
          <a:p>
            <a:pPr marL="0" indent="576263" algn="just" eaLnBrk="1" hangingPunct="1">
              <a:lnSpc>
                <a:spcPct val="120000"/>
              </a:lnSpc>
              <a:buNone/>
            </a:pPr>
            <a:r>
              <a:rPr lang="zh-CN" altLang="en-US" sz="2800" smtClean="0">
                <a:solidFill>
                  <a:srgbClr val="C0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定理：</a:t>
            </a:r>
            <a:r>
              <a:rPr lang="zh-CN" altLang="en-US" sz="2800">
                <a:sym typeface="Symbol" panose="05050102010706020507" pitchFamily="18" charset="2"/>
              </a:rPr>
              <a:t>集合</a:t>
            </a:r>
            <a:r>
              <a:rPr lang="en-US" altLang="zh-CN" sz="2800">
                <a:sym typeface="Symbol" panose="05050102010706020507" pitchFamily="18" charset="2"/>
              </a:rPr>
              <a:t>A</a:t>
            </a:r>
            <a:r>
              <a:rPr lang="zh-CN" altLang="en-US" sz="2800">
                <a:sym typeface="Symbol" panose="05050102010706020507" pitchFamily="18" charset="2"/>
              </a:rPr>
              <a:t>的一个划分确定</a:t>
            </a:r>
            <a:r>
              <a:rPr lang="en-US" altLang="zh-CN" sz="2800">
                <a:sym typeface="Symbol" panose="05050102010706020507" pitchFamily="18" charset="2"/>
              </a:rPr>
              <a:t>A</a:t>
            </a:r>
            <a:r>
              <a:rPr lang="zh-CN" altLang="en-US" sz="2800">
                <a:sym typeface="Symbol" panose="05050102010706020507" pitchFamily="18" charset="2"/>
              </a:rPr>
              <a:t>的元素间的一个等价关系</a:t>
            </a:r>
            <a:r>
              <a:rPr lang="zh-CN" altLang="en-US" sz="2800" smtClean="0">
                <a:sym typeface="Symbol" panose="05050102010706020507" pitchFamily="18" charset="2"/>
              </a:rPr>
              <a:t>。</a:t>
            </a:r>
            <a:endParaRPr lang="en-US" altLang="zh-CN" sz="2800" smtClean="0">
              <a:sym typeface="Symbol" panose="05050102010706020507" pitchFamily="18" charset="2"/>
            </a:endParaRPr>
          </a:p>
          <a:p>
            <a:pPr marL="0" indent="576263" algn="just" eaLnBrk="1" hangingPunct="1">
              <a:lnSpc>
                <a:spcPct val="120000"/>
              </a:lnSpc>
              <a:buNone/>
            </a:pPr>
            <a:r>
              <a:rPr lang="en-US" altLang="zh-CN" sz="2800" smtClean="0">
                <a:sym typeface="Symbol" panose="05050102010706020507" pitchFamily="18" charset="2"/>
              </a:rPr>
              <a:t>S={S</a:t>
            </a:r>
            <a:r>
              <a:rPr lang="en-US" altLang="zh-CN" sz="2800" baseline="-25000" smtClean="0">
                <a:sym typeface="Symbol" panose="05050102010706020507" pitchFamily="18" charset="2"/>
              </a:rPr>
              <a:t>1</a:t>
            </a:r>
            <a:r>
              <a:rPr lang="en-US" altLang="zh-CN" sz="2800" smtClean="0">
                <a:sym typeface="Symbol" panose="05050102010706020507" pitchFamily="18" charset="2"/>
              </a:rPr>
              <a:t>, S</a:t>
            </a:r>
            <a:r>
              <a:rPr lang="en-US" altLang="zh-CN" sz="2800" baseline="-25000" smtClean="0">
                <a:sym typeface="Symbol" panose="05050102010706020507" pitchFamily="18" charset="2"/>
              </a:rPr>
              <a:t>2</a:t>
            </a:r>
            <a:r>
              <a:rPr lang="en-US" altLang="zh-CN" sz="2800" smtClean="0">
                <a:sym typeface="Symbol" panose="05050102010706020507" pitchFamily="18" charset="2"/>
              </a:rPr>
              <a:t>, …, S</a:t>
            </a:r>
            <a:r>
              <a:rPr lang="en-US" altLang="zh-CN" sz="2800" baseline="-25000" smtClean="0">
                <a:sym typeface="Symbol" panose="05050102010706020507" pitchFamily="18" charset="2"/>
              </a:rPr>
              <a:t>n</a:t>
            </a:r>
            <a:r>
              <a:rPr lang="en-US" altLang="zh-CN" sz="2800" smtClean="0">
                <a:sym typeface="Symbol" panose="05050102010706020507" pitchFamily="18" charset="2"/>
              </a:rPr>
              <a:t>}   R={&lt;x, y&gt; | x, y</a:t>
            </a:r>
            <a:r>
              <a:rPr lang="zh-CN" altLang="en-US" sz="2800" smtClean="0">
                <a:sym typeface="Symbol" panose="05050102010706020507" pitchFamily="18" charset="2"/>
              </a:rPr>
              <a:t>在同一分块</a:t>
            </a:r>
            <a:r>
              <a:rPr lang="en-US" altLang="zh-CN" sz="2800" smtClean="0">
                <a:sym typeface="Symbol" panose="05050102010706020507" pitchFamily="18" charset="2"/>
              </a:rPr>
              <a:t>}</a:t>
            </a:r>
          </a:p>
          <a:p>
            <a:pPr marL="0" indent="576263" algn="just" eaLnBrk="1" hangingPunct="1">
              <a:lnSpc>
                <a:spcPct val="120000"/>
              </a:lnSpc>
              <a:spcBef>
                <a:spcPts val="3000"/>
              </a:spcBef>
              <a:buNone/>
            </a:pPr>
            <a:r>
              <a:rPr lang="zh-CN" altLang="en-US" sz="2800" smtClean="0">
                <a:solidFill>
                  <a:srgbClr val="0070C0"/>
                </a:solidFill>
                <a:sym typeface="Symbol" panose="05050102010706020507" pitchFamily="18" charset="2"/>
              </a:rPr>
              <a:t>包含</a:t>
            </a:r>
            <a:r>
              <a:rPr lang="zh-CN" altLang="en-US" sz="2800">
                <a:solidFill>
                  <a:srgbClr val="0070C0"/>
                </a:solidFill>
                <a:sym typeface="Symbol" panose="05050102010706020507" pitchFamily="18" charset="2"/>
              </a:rPr>
              <a:t>三个元素的集合，可以有多少种不同的划分，就有多少种</a:t>
            </a:r>
            <a:r>
              <a:rPr lang="zh-CN" altLang="en-US" sz="2800" smtClean="0">
                <a:solidFill>
                  <a:srgbClr val="0070C0"/>
                </a:solidFill>
                <a:sym typeface="Symbol" panose="05050102010706020507" pitchFamily="18" charset="2"/>
              </a:rPr>
              <a:t>等价关系？</a:t>
            </a:r>
            <a:endParaRPr lang="en-US" altLang="zh-CN" sz="2800" smtClean="0">
              <a:solidFill>
                <a:srgbClr val="0070C0"/>
              </a:solidFill>
              <a:sym typeface="Symbol" panose="05050102010706020507" pitchFamily="18" charset="2"/>
            </a:endParaRPr>
          </a:p>
          <a:p>
            <a:pPr marL="0" indent="576263" algn="ctr" eaLnBrk="1" hangingPunct="1">
              <a:lnSpc>
                <a:spcPct val="120000"/>
              </a:lnSpc>
              <a:buNone/>
            </a:pPr>
            <a:r>
              <a:rPr lang="en-US" altLang="zh-CN" sz="28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5</a:t>
            </a:r>
            <a:r>
              <a:rPr lang="zh-CN" altLang="en-US" sz="280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种</a:t>
            </a:r>
            <a:endParaRPr lang="zh-CN" altLang="en-US" sz="280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Symbol" panose="05050102010706020507" pitchFamily="18" charset="2"/>
            </a:endParaRPr>
          </a:p>
          <a:p>
            <a:pPr marL="0" indent="576263" algn="just" eaLnBrk="1" hangingPunct="1">
              <a:lnSpc>
                <a:spcPct val="120000"/>
              </a:lnSpc>
              <a:buNone/>
            </a:pPr>
            <a:endParaRPr lang="zh-CN" altLang="en-US" sz="2800">
              <a:sym typeface="Symbol" panose="05050102010706020507" pitchFamily="18" charset="2"/>
            </a:endParaRPr>
          </a:p>
          <a:p>
            <a:pPr marL="0" indent="576263" algn="just" eaLnBrk="1" hangingPunct="1">
              <a:lnSpc>
                <a:spcPct val="120000"/>
              </a:lnSpc>
              <a:buNone/>
            </a:pPr>
            <a:endParaRPr lang="en-US" altLang="zh-CN" sz="2800" smtClean="0">
              <a:sym typeface="Symbol" panose="05050102010706020507" pitchFamily="18" charset="2"/>
            </a:endParaRPr>
          </a:p>
          <a:p>
            <a:pPr marL="0" indent="576263" algn="just" eaLnBrk="1" hangingPunct="1">
              <a:lnSpc>
                <a:spcPct val="120000"/>
              </a:lnSpc>
              <a:buNone/>
            </a:pPr>
            <a:endParaRPr lang="en-US" altLang="zh-CN" sz="2800">
              <a:sym typeface="Symbol" panose="05050102010706020507" pitchFamily="18" charset="2"/>
            </a:endParaRPr>
          </a:p>
          <a:p>
            <a:pPr marL="0" indent="576263" algn="just" eaLnBrk="1" hangingPunct="1">
              <a:lnSpc>
                <a:spcPct val="120000"/>
              </a:lnSpc>
              <a:buNone/>
            </a:pPr>
            <a:endParaRPr lang="en-US" altLang="zh-CN" sz="2800" smtClean="0">
              <a:sym typeface="Symbol" panose="05050102010706020507" pitchFamily="18" charset="2"/>
            </a:endParaRPr>
          </a:p>
          <a:p>
            <a:pPr marL="0" indent="576263" algn="just" eaLnBrk="1" hangingPunct="1">
              <a:lnSpc>
                <a:spcPct val="120000"/>
              </a:lnSpc>
              <a:buNone/>
            </a:pPr>
            <a:endParaRPr lang="zh-CN" altLang="en-US" sz="2800">
              <a:sym typeface="Symbol" panose="05050102010706020507" pitchFamily="18" charset="2"/>
            </a:endParaRPr>
          </a:p>
          <a:p>
            <a:pPr marL="0" indent="576263" algn="just" eaLnBrk="1" hangingPunct="1">
              <a:lnSpc>
                <a:spcPct val="120000"/>
              </a:lnSpc>
              <a:buNone/>
            </a:pPr>
            <a:endParaRPr lang="zh-CN" altLang="en-US" sz="2800" b="0">
              <a:sym typeface="Symbol" panose="05050102010706020507" pitchFamily="18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3C2870-8515-4E93-91E3-AADC8E0256ED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  <p:sp>
        <p:nvSpPr>
          <p:cNvPr id="5" name="圆角矩形 4"/>
          <p:cNvSpPr/>
          <p:nvPr/>
        </p:nvSpPr>
        <p:spPr bwMode="auto">
          <a:xfrm>
            <a:off x="107504" y="29765"/>
            <a:ext cx="2520280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zh-CN" altLang="en-US" sz="2800" b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等价关系</a:t>
            </a:r>
            <a:endParaRPr lang="zh-CN" altLang="en-US" sz="2800" b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3233682" y="29765"/>
            <a:ext cx="2520280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zh-CN" altLang="en-US" sz="2800" b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等价类</a:t>
            </a:r>
            <a:endParaRPr lang="zh-CN" altLang="en-US" sz="2800" b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6359860" y="29765"/>
            <a:ext cx="2520280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zh-CN" altLang="en-US" sz="36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商集</a:t>
            </a:r>
            <a:endParaRPr lang="zh-CN" altLang="en-US" sz="3600" b="1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8" name="Group 91"/>
          <p:cNvGrpSpPr>
            <a:grpSpLocks/>
          </p:cNvGrpSpPr>
          <p:nvPr/>
        </p:nvGrpSpPr>
        <p:grpSpPr bwMode="auto">
          <a:xfrm>
            <a:off x="971600" y="5073419"/>
            <a:ext cx="7417072" cy="1661748"/>
            <a:chOff x="249" y="1561"/>
            <a:chExt cx="5307" cy="1189"/>
          </a:xfrm>
        </p:grpSpPr>
        <p:grpSp>
          <p:nvGrpSpPr>
            <p:cNvPr id="9" name="Group 83"/>
            <p:cNvGrpSpPr>
              <a:grpSpLocks/>
            </p:cNvGrpSpPr>
            <p:nvPr/>
          </p:nvGrpSpPr>
          <p:grpSpPr bwMode="auto">
            <a:xfrm>
              <a:off x="249" y="1561"/>
              <a:ext cx="907" cy="1189"/>
              <a:chOff x="521" y="1661"/>
              <a:chExt cx="907" cy="1189"/>
            </a:xfrm>
          </p:grpSpPr>
          <p:grpSp>
            <p:nvGrpSpPr>
              <p:cNvPr id="48" name="Group 46"/>
              <p:cNvGrpSpPr>
                <a:grpSpLocks/>
              </p:cNvGrpSpPr>
              <p:nvPr/>
            </p:nvGrpSpPr>
            <p:grpSpPr bwMode="auto">
              <a:xfrm>
                <a:off x="521" y="1661"/>
                <a:ext cx="907" cy="907"/>
                <a:chOff x="612" y="2296"/>
                <a:chExt cx="907" cy="907"/>
              </a:xfrm>
            </p:grpSpPr>
            <p:sp>
              <p:nvSpPr>
                <p:cNvPr id="50" name="Oval 38"/>
                <p:cNvSpPr>
                  <a:spLocks noChangeArrowheads="1"/>
                </p:cNvSpPr>
                <p:nvPr/>
              </p:nvSpPr>
              <p:spPr bwMode="auto">
                <a:xfrm>
                  <a:off x="612" y="2296"/>
                  <a:ext cx="907" cy="907"/>
                </a:xfrm>
                <a:prstGeom prst="ellipse">
                  <a:avLst/>
                </a:prstGeom>
                <a:solidFill>
                  <a:srgbClr val="FFFF99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51" name="Oval 39"/>
                <p:cNvSpPr>
                  <a:spLocks noChangeArrowheads="1"/>
                </p:cNvSpPr>
                <p:nvPr/>
              </p:nvSpPr>
              <p:spPr bwMode="auto">
                <a:xfrm>
                  <a:off x="975" y="2432"/>
                  <a:ext cx="159" cy="159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>
                      <a:latin typeface="Arial Unicode MS" panose="020B0604020202020204" pitchFamily="34" charset="-122"/>
                      <a:ea typeface="Arial Unicode MS" panose="020B0604020202020204" pitchFamily="34" charset="-122"/>
                      <a:cs typeface="Arial Unicode MS" panose="020B0604020202020204" pitchFamily="34" charset="-122"/>
                    </a:rPr>
                    <a:t>1</a:t>
                  </a:r>
                </a:p>
              </p:txBody>
            </p:sp>
            <p:sp>
              <p:nvSpPr>
                <p:cNvPr id="52" name="Oval 44"/>
                <p:cNvSpPr>
                  <a:spLocks noChangeArrowheads="1"/>
                </p:cNvSpPr>
                <p:nvPr/>
              </p:nvSpPr>
              <p:spPr bwMode="auto">
                <a:xfrm>
                  <a:off x="793" y="2817"/>
                  <a:ext cx="159" cy="159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>
                      <a:ea typeface="Arial Unicode MS" panose="020B0604020202020204" pitchFamily="34" charset="-122"/>
                      <a:cs typeface="Arial Unicode MS" panose="020B0604020202020204" pitchFamily="34" charset="-122"/>
                    </a:rPr>
                    <a:t>2</a:t>
                  </a:r>
                </a:p>
              </p:txBody>
            </p:sp>
            <p:sp>
              <p:nvSpPr>
                <p:cNvPr id="53" name="Oval 45"/>
                <p:cNvSpPr>
                  <a:spLocks noChangeArrowheads="1"/>
                </p:cNvSpPr>
                <p:nvPr/>
              </p:nvSpPr>
              <p:spPr bwMode="auto">
                <a:xfrm>
                  <a:off x="1179" y="2817"/>
                  <a:ext cx="159" cy="159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 b="1">
                      <a:latin typeface="Arial Unicode MS" panose="020B0604020202020204" pitchFamily="34" charset="-122"/>
                      <a:ea typeface="Arial Unicode MS" panose="020B0604020202020204" pitchFamily="34" charset="-122"/>
                      <a:cs typeface="Arial Unicode MS" panose="020B0604020202020204" pitchFamily="34" charset="-122"/>
                    </a:rPr>
                    <a:t>3</a:t>
                  </a:r>
                </a:p>
              </p:txBody>
            </p:sp>
          </p:grpSp>
          <p:sp>
            <p:nvSpPr>
              <p:cNvPr id="49" name="Rectangle 78"/>
              <p:cNvSpPr>
                <a:spLocks noChangeArrowheads="1"/>
              </p:cNvSpPr>
              <p:nvPr/>
            </p:nvSpPr>
            <p:spPr bwMode="auto">
              <a:xfrm>
                <a:off x="881" y="2523"/>
                <a:ext cx="36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>
                    <a:sym typeface="Symbol" panose="05050102010706020507" pitchFamily="18" charset="2"/>
                  </a:rPr>
                  <a:t></a:t>
                </a:r>
                <a:r>
                  <a:rPr lang="en-US" altLang="zh-CN" sz="2800" baseline="-25000"/>
                  <a:t>1</a:t>
                </a:r>
                <a:r>
                  <a:rPr lang="en-US" altLang="zh-CN" sz="2800" b="1" baseline="-25000">
                    <a:sym typeface="Symbol" panose="05050102010706020507" pitchFamily="18" charset="2"/>
                  </a:rPr>
                  <a:t> </a:t>
                </a:r>
              </a:p>
            </p:txBody>
          </p:sp>
        </p:grpSp>
        <p:grpSp>
          <p:nvGrpSpPr>
            <p:cNvPr id="10" name="Group 87"/>
            <p:cNvGrpSpPr>
              <a:grpSpLocks/>
            </p:cNvGrpSpPr>
            <p:nvPr/>
          </p:nvGrpSpPr>
          <p:grpSpPr bwMode="auto">
            <a:xfrm>
              <a:off x="4649" y="1561"/>
              <a:ext cx="907" cy="1189"/>
              <a:chOff x="3152" y="2931"/>
              <a:chExt cx="907" cy="1189"/>
            </a:xfrm>
          </p:grpSpPr>
          <p:grpSp>
            <p:nvGrpSpPr>
              <p:cNvPr id="38" name="Group 76"/>
              <p:cNvGrpSpPr>
                <a:grpSpLocks/>
              </p:cNvGrpSpPr>
              <p:nvPr/>
            </p:nvGrpSpPr>
            <p:grpSpPr bwMode="auto">
              <a:xfrm>
                <a:off x="3152" y="2931"/>
                <a:ext cx="907" cy="907"/>
                <a:chOff x="3152" y="3022"/>
                <a:chExt cx="907" cy="907"/>
              </a:xfrm>
            </p:grpSpPr>
            <p:grpSp>
              <p:nvGrpSpPr>
                <p:cNvPr id="40" name="Group 57"/>
                <p:cNvGrpSpPr>
                  <a:grpSpLocks/>
                </p:cNvGrpSpPr>
                <p:nvPr/>
              </p:nvGrpSpPr>
              <p:grpSpPr bwMode="auto">
                <a:xfrm>
                  <a:off x="3152" y="3022"/>
                  <a:ext cx="907" cy="907"/>
                  <a:chOff x="612" y="2296"/>
                  <a:chExt cx="907" cy="907"/>
                </a:xfrm>
              </p:grpSpPr>
              <p:sp>
                <p:nvSpPr>
                  <p:cNvPr id="44" name="Oval 58"/>
                  <p:cNvSpPr>
                    <a:spLocks noChangeArrowheads="1"/>
                  </p:cNvSpPr>
                  <p:nvPr/>
                </p:nvSpPr>
                <p:spPr bwMode="auto">
                  <a:xfrm>
                    <a:off x="612" y="2296"/>
                    <a:ext cx="907" cy="907"/>
                  </a:xfrm>
                  <a:prstGeom prst="ellipse">
                    <a:avLst/>
                  </a:prstGeom>
                  <a:solidFill>
                    <a:srgbClr val="FFFF99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45" name="Oval 59"/>
                  <p:cNvSpPr>
                    <a:spLocks noChangeArrowheads="1"/>
                  </p:cNvSpPr>
                  <p:nvPr/>
                </p:nvSpPr>
                <p:spPr bwMode="auto">
                  <a:xfrm>
                    <a:off x="975" y="2432"/>
                    <a:ext cx="159" cy="159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sz="2000" b="1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rPr>
                      <a:t>1</a:t>
                    </a:r>
                  </a:p>
                </p:txBody>
              </p:sp>
              <p:sp>
                <p:nvSpPr>
                  <p:cNvPr id="46" name="Oval 60"/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817"/>
                    <a:ext cx="159" cy="159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sz="2000" b="1">
                        <a:ea typeface="Arial Unicode MS" panose="020B0604020202020204" pitchFamily="34" charset="-122"/>
                        <a:cs typeface="Arial Unicode MS" panose="020B0604020202020204" pitchFamily="34" charset="-122"/>
                      </a:rPr>
                      <a:t>2</a:t>
                    </a:r>
                  </a:p>
                </p:txBody>
              </p:sp>
              <p:sp>
                <p:nvSpPr>
                  <p:cNvPr id="47" name="Oval 61"/>
                  <p:cNvSpPr>
                    <a:spLocks noChangeArrowheads="1"/>
                  </p:cNvSpPr>
                  <p:nvPr/>
                </p:nvSpPr>
                <p:spPr bwMode="auto">
                  <a:xfrm>
                    <a:off x="1179" y="2817"/>
                    <a:ext cx="159" cy="159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sz="2000" b="1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rPr>
                      <a:t>3</a:t>
                    </a:r>
                  </a:p>
                </p:txBody>
              </p:sp>
            </p:grpSp>
            <p:sp>
              <p:nvSpPr>
                <p:cNvPr id="41" name="Line 70"/>
                <p:cNvSpPr>
                  <a:spLocks noChangeShapeType="1"/>
                </p:cNvSpPr>
                <p:nvPr/>
              </p:nvSpPr>
              <p:spPr bwMode="auto">
                <a:xfrm>
                  <a:off x="3243" y="3203"/>
                  <a:ext cx="363" cy="31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" name="Line 71"/>
                <p:cNvSpPr>
                  <a:spLocks noChangeShapeType="1"/>
                </p:cNvSpPr>
                <p:nvPr/>
              </p:nvSpPr>
              <p:spPr bwMode="auto">
                <a:xfrm flipV="1">
                  <a:off x="3606" y="3294"/>
                  <a:ext cx="408" cy="22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" name="Line 72"/>
                <p:cNvSpPr>
                  <a:spLocks noChangeShapeType="1"/>
                </p:cNvSpPr>
                <p:nvPr/>
              </p:nvSpPr>
              <p:spPr bwMode="auto">
                <a:xfrm>
                  <a:off x="3606" y="3521"/>
                  <a:ext cx="0" cy="4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9" name="Rectangle 79"/>
              <p:cNvSpPr>
                <a:spLocks noChangeArrowheads="1"/>
              </p:cNvSpPr>
              <p:nvPr/>
            </p:nvSpPr>
            <p:spPr bwMode="auto">
              <a:xfrm>
                <a:off x="3509" y="3793"/>
                <a:ext cx="32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>
                    <a:sym typeface="Symbol" panose="05050102010706020507" pitchFamily="18" charset="2"/>
                  </a:rPr>
                  <a:t></a:t>
                </a:r>
                <a:r>
                  <a:rPr lang="en-US" altLang="zh-CN" sz="2800" baseline="-25000">
                    <a:sym typeface="Symbol" panose="05050102010706020507" pitchFamily="18" charset="2"/>
                  </a:rPr>
                  <a:t>5</a:t>
                </a:r>
                <a:endParaRPr lang="en-US" altLang="zh-CN" sz="2800" baseline="-25000"/>
              </a:p>
            </p:txBody>
          </p:sp>
        </p:grpSp>
        <p:grpSp>
          <p:nvGrpSpPr>
            <p:cNvPr id="11" name="Group 84"/>
            <p:cNvGrpSpPr>
              <a:grpSpLocks/>
            </p:cNvGrpSpPr>
            <p:nvPr/>
          </p:nvGrpSpPr>
          <p:grpSpPr bwMode="auto">
            <a:xfrm>
              <a:off x="1338" y="1570"/>
              <a:ext cx="907" cy="1180"/>
              <a:chOff x="2154" y="1706"/>
              <a:chExt cx="907" cy="1180"/>
            </a:xfrm>
          </p:grpSpPr>
          <p:grpSp>
            <p:nvGrpSpPr>
              <p:cNvPr id="30" name="Group 73"/>
              <p:cNvGrpSpPr>
                <a:grpSpLocks/>
              </p:cNvGrpSpPr>
              <p:nvPr/>
            </p:nvGrpSpPr>
            <p:grpSpPr bwMode="auto">
              <a:xfrm>
                <a:off x="2154" y="1706"/>
                <a:ext cx="907" cy="907"/>
                <a:chOff x="2154" y="1797"/>
                <a:chExt cx="907" cy="907"/>
              </a:xfrm>
            </p:grpSpPr>
            <p:grpSp>
              <p:nvGrpSpPr>
                <p:cNvPr id="32" name="Group 47"/>
                <p:cNvGrpSpPr>
                  <a:grpSpLocks/>
                </p:cNvGrpSpPr>
                <p:nvPr/>
              </p:nvGrpSpPr>
              <p:grpSpPr bwMode="auto">
                <a:xfrm>
                  <a:off x="2154" y="1797"/>
                  <a:ext cx="907" cy="907"/>
                  <a:chOff x="612" y="2296"/>
                  <a:chExt cx="907" cy="907"/>
                </a:xfrm>
              </p:grpSpPr>
              <p:sp>
                <p:nvSpPr>
                  <p:cNvPr id="34" name="Oval 48"/>
                  <p:cNvSpPr>
                    <a:spLocks noChangeArrowheads="1"/>
                  </p:cNvSpPr>
                  <p:nvPr/>
                </p:nvSpPr>
                <p:spPr bwMode="auto">
                  <a:xfrm>
                    <a:off x="612" y="2296"/>
                    <a:ext cx="907" cy="907"/>
                  </a:xfrm>
                  <a:prstGeom prst="ellipse">
                    <a:avLst/>
                  </a:prstGeom>
                  <a:solidFill>
                    <a:srgbClr val="FFFF99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35" name="Oval 49"/>
                  <p:cNvSpPr>
                    <a:spLocks noChangeArrowheads="1"/>
                  </p:cNvSpPr>
                  <p:nvPr/>
                </p:nvSpPr>
                <p:spPr bwMode="auto">
                  <a:xfrm>
                    <a:off x="975" y="2432"/>
                    <a:ext cx="159" cy="159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sz="2000" b="1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rPr>
                      <a:t>1</a:t>
                    </a:r>
                  </a:p>
                </p:txBody>
              </p:sp>
              <p:sp>
                <p:nvSpPr>
                  <p:cNvPr id="36" name="Oval 50"/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817"/>
                    <a:ext cx="159" cy="159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sz="2000" b="1">
                        <a:ea typeface="Arial Unicode MS" panose="020B0604020202020204" pitchFamily="34" charset="-122"/>
                        <a:cs typeface="Arial Unicode MS" panose="020B0604020202020204" pitchFamily="34" charset="-122"/>
                      </a:rPr>
                      <a:t>2</a:t>
                    </a:r>
                  </a:p>
                </p:txBody>
              </p:sp>
              <p:sp>
                <p:nvSpPr>
                  <p:cNvPr id="37" name="Oval 51"/>
                  <p:cNvSpPr>
                    <a:spLocks noChangeArrowheads="1"/>
                  </p:cNvSpPr>
                  <p:nvPr/>
                </p:nvSpPr>
                <p:spPr bwMode="auto">
                  <a:xfrm>
                    <a:off x="1179" y="2817"/>
                    <a:ext cx="159" cy="159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sz="2000" b="1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rPr>
                      <a:t>3</a:t>
                    </a:r>
                  </a:p>
                </p:txBody>
              </p:sp>
            </p:grpSp>
            <p:sp>
              <p:nvSpPr>
                <p:cNvPr id="33" name="Line 67"/>
                <p:cNvSpPr>
                  <a:spLocks noChangeShapeType="1"/>
                </p:cNvSpPr>
                <p:nvPr/>
              </p:nvSpPr>
              <p:spPr bwMode="auto">
                <a:xfrm>
                  <a:off x="2154" y="2205"/>
                  <a:ext cx="907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1" name="Rectangle 80"/>
              <p:cNvSpPr>
                <a:spLocks noChangeArrowheads="1"/>
              </p:cNvSpPr>
              <p:nvPr/>
            </p:nvSpPr>
            <p:spPr bwMode="auto">
              <a:xfrm>
                <a:off x="2511" y="2559"/>
                <a:ext cx="32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>
                    <a:sym typeface="Symbol" panose="05050102010706020507" pitchFamily="18" charset="2"/>
                  </a:rPr>
                  <a:t></a:t>
                </a:r>
                <a:r>
                  <a:rPr lang="en-US" altLang="zh-CN" sz="2800" baseline="-25000"/>
                  <a:t>2</a:t>
                </a:r>
              </a:p>
            </p:txBody>
          </p:sp>
        </p:grpSp>
        <p:grpSp>
          <p:nvGrpSpPr>
            <p:cNvPr id="12" name="Group 86"/>
            <p:cNvGrpSpPr>
              <a:grpSpLocks/>
            </p:cNvGrpSpPr>
            <p:nvPr/>
          </p:nvGrpSpPr>
          <p:grpSpPr bwMode="auto">
            <a:xfrm>
              <a:off x="3560" y="1561"/>
              <a:ext cx="907" cy="1189"/>
              <a:chOff x="1383" y="2931"/>
              <a:chExt cx="907" cy="1189"/>
            </a:xfrm>
          </p:grpSpPr>
          <p:grpSp>
            <p:nvGrpSpPr>
              <p:cNvPr id="22" name="Group 75"/>
              <p:cNvGrpSpPr>
                <a:grpSpLocks/>
              </p:cNvGrpSpPr>
              <p:nvPr/>
            </p:nvGrpSpPr>
            <p:grpSpPr bwMode="auto">
              <a:xfrm>
                <a:off x="1383" y="2931"/>
                <a:ext cx="907" cy="907"/>
                <a:chOff x="1383" y="3022"/>
                <a:chExt cx="907" cy="907"/>
              </a:xfrm>
            </p:grpSpPr>
            <p:grpSp>
              <p:nvGrpSpPr>
                <p:cNvPr id="24" name="Group 52"/>
                <p:cNvGrpSpPr>
                  <a:grpSpLocks/>
                </p:cNvGrpSpPr>
                <p:nvPr/>
              </p:nvGrpSpPr>
              <p:grpSpPr bwMode="auto">
                <a:xfrm>
                  <a:off x="1383" y="3022"/>
                  <a:ext cx="907" cy="907"/>
                  <a:chOff x="612" y="2296"/>
                  <a:chExt cx="907" cy="907"/>
                </a:xfrm>
              </p:grpSpPr>
              <p:sp>
                <p:nvSpPr>
                  <p:cNvPr id="26" name="Oval 53"/>
                  <p:cNvSpPr>
                    <a:spLocks noChangeArrowheads="1"/>
                  </p:cNvSpPr>
                  <p:nvPr/>
                </p:nvSpPr>
                <p:spPr bwMode="auto">
                  <a:xfrm>
                    <a:off x="612" y="2296"/>
                    <a:ext cx="907" cy="907"/>
                  </a:xfrm>
                  <a:prstGeom prst="ellipse">
                    <a:avLst/>
                  </a:prstGeom>
                  <a:solidFill>
                    <a:srgbClr val="FFFF99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7" name="Oval 54"/>
                  <p:cNvSpPr>
                    <a:spLocks noChangeArrowheads="1"/>
                  </p:cNvSpPr>
                  <p:nvPr/>
                </p:nvSpPr>
                <p:spPr bwMode="auto">
                  <a:xfrm>
                    <a:off x="975" y="2432"/>
                    <a:ext cx="159" cy="159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sz="2000" b="1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rPr>
                      <a:t>1</a:t>
                    </a:r>
                  </a:p>
                </p:txBody>
              </p:sp>
              <p:sp>
                <p:nvSpPr>
                  <p:cNvPr id="28" name="Oval 55"/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817"/>
                    <a:ext cx="159" cy="159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sz="2000" b="1">
                        <a:ea typeface="Arial Unicode MS" panose="020B0604020202020204" pitchFamily="34" charset="-122"/>
                        <a:cs typeface="Arial Unicode MS" panose="020B0604020202020204" pitchFamily="34" charset="-122"/>
                      </a:rPr>
                      <a:t>2</a:t>
                    </a:r>
                  </a:p>
                </p:txBody>
              </p:sp>
              <p:sp>
                <p:nvSpPr>
                  <p:cNvPr id="29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1179" y="2817"/>
                    <a:ext cx="159" cy="159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sz="2000" b="1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rPr>
                      <a:t>3</a:t>
                    </a:r>
                  </a:p>
                </p:txBody>
              </p:sp>
            </p:grpSp>
            <p:sp>
              <p:nvSpPr>
                <p:cNvPr id="25" name="Line 69"/>
                <p:cNvSpPr>
                  <a:spLocks noChangeShapeType="1"/>
                </p:cNvSpPr>
                <p:nvPr/>
              </p:nvSpPr>
              <p:spPr bwMode="auto">
                <a:xfrm flipH="1">
                  <a:off x="1701" y="3113"/>
                  <a:ext cx="363" cy="77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3" name="Rectangle 81"/>
              <p:cNvSpPr>
                <a:spLocks noChangeArrowheads="1"/>
              </p:cNvSpPr>
              <p:nvPr/>
            </p:nvSpPr>
            <p:spPr bwMode="auto">
              <a:xfrm>
                <a:off x="1746" y="3793"/>
                <a:ext cx="32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>
                    <a:sym typeface="Symbol" panose="05050102010706020507" pitchFamily="18" charset="2"/>
                  </a:rPr>
                  <a:t></a:t>
                </a:r>
                <a:r>
                  <a:rPr lang="en-US" altLang="zh-CN" sz="2800" baseline="-25000">
                    <a:sym typeface="Symbol" panose="05050102010706020507" pitchFamily="18" charset="2"/>
                  </a:rPr>
                  <a:t>4</a:t>
                </a:r>
                <a:endParaRPr lang="en-US" altLang="zh-CN" sz="2800" baseline="-25000"/>
              </a:p>
            </p:txBody>
          </p:sp>
        </p:grpSp>
        <p:grpSp>
          <p:nvGrpSpPr>
            <p:cNvPr id="13" name="Group 85"/>
            <p:cNvGrpSpPr>
              <a:grpSpLocks/>
            </p:cNvGrpSpPr>
            <p:nvPr/>
          </p:nvGrpSpPr>
          <p:grpSpPr bwMode="auto">
            <a:xfrm>
              <a:off x="2426" y="1570"/>
              <a:ext cx="907" cy="1180"/>
              <a:chOff x="3923" y="1706"/>
              <a:chExt cx="907" cy="1180"/>
            </a:xfrm>
          </p:grpSpPr>
          <p:grpSp>
            <p:nvGrpSpPr>
              <p:cNvPr id="14" name="Group 74"/>
              <p:cNvGrpSpPr>
                <a:grpSpLocks/>
              </p:cNvGrpSpPr>
              <p:nvPr/>
            </p:nvGrpSpPr>
            <p:grpSpPr bwMode="auto">
              <a:xfrm>
                <a:off x="3923" y="1706"/>
                <a:ext cx="907" cy="907"/>
                <a:chOff x="3923" y="1752"/>
                <a:chExt cx="907" cy="907"/>
              </a:xfrm>
            </p:grpSpPr>
            <p:grpSp>
              <p:nvGrpSpPr>
                <p:cNvPr id="16" name="Group 62"/>
                <p:cNvGrpSpPr>
                  <a:grpSpLocks/>
                </p:cNvGrpSpPr>
                <p:nvPr/>
              </p:nvGrpSpPr>
              <p:grpSpPr bwMode="auto">
                <a:xfrm>
                  <a:off x="3923" y="1752"/>
                  <a:ext cx="907" cy="907"/>
                  <a:chOff x="612" y="2296"/>
                  <a:chExt cx="907" cy="907"/>
                </a:xfrm>
              </p:grpSpPr>
              <p:sp>
                <p:nvSpPr>
                  <p:cNvPr id="18" name="Oval 63"/>
                  <p:cNvSpPr>
                    <a:spLocks noChangeArrowheads="1"/>
                  </p:cNvSpPr>
                  <p:nvPr/>
                </p:nvSpPr>
                <p:spPr bwMode="auto">
                  <a:xfrm>
                    <a:off x="612" y="2296"/>
                    <a:ext cx="907" cy="907"/>
                  </a:xfrm>
                  <a:prstGeom prst="ellipse">
                    <a:avLst/>
                  </a:prstGeom>
                  <a:solidFill>
                    <a:srgbClr val="FFFF99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9" name="Oval 64"/>
                  <p:cNvSpPr>
                    <a:spLocks noChangeArrowheads="1"/>
                  </p:cNvSpPr>
                  <p:nvPr/>
                </p:nvSpPr>
                <p:spPr bwMode="auto">
                  <a:xfrm>
                    <a:off x="975" y="2432"/>
                    <a:ext cx="159" cy="159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sz="2000" b="1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rPr>
                      <a:t>1</a:t>
                    </a:r>
                  </a:p>
                </p:txBody>
              </p:sp>
              <p:sp>
                <p:nvSpPr>
                  <p:cNvPr id="20" name="Oval 65"/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817"/>
                    <a:ext cx="159" cy="159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sz="2000" b="1">
                        <a:ea typeface="Arial Unicode MS" panose="020B0604020202020204" pitchFamily="34" charset="-122"/>
                        <a:cs typeface="Arial Unicode MS" panose="020B0604020202020204" pitchFamily="34" charset="-122"/>
                      </a:rPr>
                      <a:t>2</a:t>
                    </a:r>
                  </a:p>
                </p:txBody>
              </p:sp>
              <p:sp>
                <p:nvSpPr>
                  <p:cNvPr id="21" name="Oval 66"/>
                  <p:cNvSpPr>
                    <a:spLocks noChangeArrowheads="1"/>
                  </p:cNvSpPr>
                  <p:nvPr/>
                </p:nvSpPr>
                <p:spPr bwMode="auto">
                  <a:xfrm>
                    <a:off x="1179" y="2817"/>
                    <a:ext cx="159" cy="159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r>
                      <a:rPr lang="en-US" altLang="zh-CN" sz="2000" b="1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rPr>
                      <a:t>3</a:t>
                    </a:r>
                  </a:p>
                </p:txBody>
              </p:sp>
            </p:grpSp>
            <p:sp>
              <p:nvSpPr>
                <p:cNvPr id="17" name="Line 68"/>
                <p:cNvSpPr>
                  <a:spLocks noChangeShapeType="1"/>
                </p:cNvSpPr>
                <p:nvPr/>
              </p:nvSpPr>
              <p:spPr bwMode="auto">
                <a:xfrm>
                  <a:off x="4105" y="1888"/>
                  <a:ext cx="408" cy="72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5" name="Rectangle 82"/>
              <p:cNvSpPr>
                <a:spLocks noChangeArrowheads="1"/>
              </p:cNvSpPr>
              <p:nvPr/>
            </p:nvSpPr>
            <p:spPr bwMode="auto">
              <a:xfrm>
                <a:off x="4286" y="2559"/>
                <a:ext cx="32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>
                    <a:sym typeface="Symbol" panose="05050102010706020507" pitchFamily="18" charset="2"/>
                  </a:rPr>
                  <a:t></a:t>
                </a:r>
                <a:r>
                  <a:rPr lang="en-US" altLang="zh-CN" sz="2800" baseline="-25000">
                    <a:sym typeface="Symbol" panose="05050102010706020507" pitchFamily="18" charset="2"/>
                  </a:rPr>
                  <a:t>3</a:t>
                </a:r>
                <a:endParaRPr lang="en-US" altLang="zh-CN" sz="2800" baseline="-25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248995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08720"/>
            <a:ext cx="8507288" cy="4525963"/>
          </a:xfrm>
        </p:spPr>
        <p:txBody>
          <a:bodyPr/>
          <a:lstStyle/>
          <a:p>
            <a:pPr marL="400050" lvl="1" indent="576263" algn="just" eaLnBrk="1" hangingPunct="1">
              <a:lnSpc>
                <a:spcPct val="120000"/>
              </a:lnSpc>
              <a:buNone/>
            </a:pPr>
            <a:r>
              <a:rPr lang="en-US" altLang="zh-CN" sz="2800" b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A={a, b, c, d, e}, S={{a, b},{c},{d, e}}</a:t>
            </a:r>
            <a:r>
              <a:rPr lang="zh-CN" altLang="en-US" sz="2800" b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，求由</a:t>
            </a:r>
            <a:r>
              <a:rPr lang="en-US" altLang="zh-CN" sz="2800" b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0" b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的划分</a:t>
            </a:r>
            <a:r>
              <a:rPr lang="en-US" altLang="zh-CN" sz="2800" b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zh-CN" altLang="en-US" sz="2800" b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确定的</a:t>
            </a:r>
            <a:r>
              <a:rPr lang="en-US" altLang="zh-CN" sz="2800" b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0" b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上的等价关系</a:t>
            </a:r>
            <a:endParaRPr lang="zh-CN" altLang="en-US" sz="2800" b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800100" lvl="2" indent="576263" algn="just" eaLnBrk="1" hangingPunct="1">
              <a:lnSpc>
                <a:spcPct val="120000"/>
              </a:lnSpc>
              <a:spcBef>
                <a:spcPts val="2400"/>
              </a:spcBef>
              <a:buNone/>
            </a:pPr>
            <a:r>
              <a:rPr lang="en-US" altLang="zh-CN" sz="26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600" baseline="-250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6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={a, b}×{a, b}={&lt;a, a&gt;, &lt;a, b&gt;, &lt;b, a&gt;, &lt;b, b&gt;}</a:t>
            </a:r>
          </a:p>
          <a:p>
            <a:pPr marL="800100" lvl="2" indent="576263" algn="just" eaLnBrk="1" hangingPunct="1">
              <a:lnSpc>
                <a:spcPct val="120000"/>
              </a:lnSpc>
              <a:spcBef>
                <a:spcPts val="1800"/>
              </a:spcBef>
              <a:buNone/>
            </a:pPr>
            <a:r>
              <a:rPr lang="en-US" altLang="zh-CN" sz="260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600" baseline="-2500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60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={c}×{c}={&lt;c, c&gt;}</a:t>
            </a:r>
            <a:endParaRPr lang="en-US" altLang="zh-CN" sz="260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800100" lvl="2" indent="576263" algn="just" eaLnBrk="1" hangingPunct="1">
              <a:lnSpc>
                <a:spcPct val="120000"/>
              </a:lnSpc>
              <a:spcBef>
                <a:spcPts val="1800"/>
              </a:spcBef>
              <a:buNone/>
            </a:pPr>
            <a:r>
              <a:rPr lang="en-US" altLang="zh-CN" sz="260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600" baseline="-2500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60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={d, e}×{</a:t>
            </a:r>
            <a:r>
              <a:rPr lang="en-US" altLang="zh-CN" sz="26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sz="260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e}={&lt;d, d&gt;, &lt;d, e&gt;, &lt;e, d&gt;, &lt;e, e&gt;}</a:t>
            </a:r>
          </a:p>
          <a:p>
            <a:pPr marL="400050" lvl="1" indent="576263" algn="just" eaLnBrk="1" hangingPunct="1">
              <a:lnSpc>
                <a:spcPct val="120000"/>
              </a:lnSpc>
              <a:spcBef>
                <a:spcPts val="2400"/>
              </a:spcBef>
              <a:buNone/>
            </a:pPr>
            <a:r>
              <a:rPr lang="en-US" altLang="zh-CN" sz="26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R=</a:t>
            </a:r>
            <a:r>
              <a:rPr lang="en-US" altLang="zh-CN" sz="2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6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600" baseline="-250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6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∪</a:t>
            </a:r>
            <a:r>
              <a:rPr lang="en-US" altLang="zh-CN" sz="26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600" baseline="-250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6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∪</a:t>
            </a:r>
            <a:r>
              <a:rPr lang="en-US" altLang="zh-CN" sz="26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600" baseline="-250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 </a:t>
            </a:r>
            <a:r>
              <a:rPr lang="en-US" altLang="zh-CN" sz="26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={</a:t>
            </a:r>
            <a:r>
              <a:rPr lang="en-US" altLang="zh-CN" sz="26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&lt;a, a&gt;, &lt;a, b&gt;, &lt;b, a&gt;, &lt;b, b</a:t>
            </a:r>
            <a:r>
              <a:rPr lang="en-US" altLang="zh-CN" sz="260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lang="en-US" altLang="zh-CN" sz="26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</a:p>
          <a:p>
            <a:pPr marL="400050" lvl="1" indent="576263" algn="just" eaLnBrk="1" hangingPunct="1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26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6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</a:t>
            </a:r>
            <a:r>
              <a:rPr lang="en-US" altLang="zh-CN" sz="260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sz="26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c, c</a:t>
            </a:r>
            <a:r>
              <a:rPr lang="en-US" altLang="zh-CN" sz="260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lang="en-US" altLang="zh-CN" sz="26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6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&lt;d, d&gt;, &lt;d, e&gt;, &lt;e, d&gt;, &lt;e, e&gt;</a:t>
            </a:r>
            <a:r>
              <a:rPr lang="en-US" altLang="zh-CN" sz="26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endParaRPr lang="en-US" altLang="zh-CN" sz="260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800100" lvl="2" indent="576263" algn="just" eaLnBrk="1" hangingPunct="1">
              <a:lnSpc>
                <a:spcPct val="120000"/>
              </a:lnSpc>
              <a:buNone/>
            </a:pPr>
            <a:endParaRPr lang="en-US" altLang="zh-CN" sz="260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576263" algn="just" eaLnBrk="1" hangingPunct="1">
              <a:lnSpc>
                <a:spcPct val="120000"/>
              </a:lnSpc>
              <a:buNone/>
            </a:pP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576263" algn="just" eaLnBrk="1" hangingPunct="1">
              <a:lnSpc>
                <a:spcPct val="120000"/>
              </a:lnSpc>
              <a:buNone/>
            </a:pPr>
            <a:endParaRPr lang="en-US" altLang="zh-CN" sz="280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576263" algn="just" eaLnBrk="1" hangingPunct="1">
              <a:lnSpc>
                <a:spcPct val="120000"/>
              </a:lnSpc>
              <a:buNone/>
            </a:pP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576263" algn="just" eaLnBrk="1" hangingPunct="1">
              <a:lnSpc>
                <a:spcPct val="120000"/>
              </a:lnSpc>
              <a:buNone/>
            </a:pPr>
            <a:endParaRPr lang="zh-CN" altLang="en-US" sz="2800" b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3C2870-8515-4E93-91E3-AADC8E0256ED}" type="slidenum">
              <a:rPr lang="en-US" altLang="zh-CN" smtClean="0"/>
              <a:pPr>
                <a:defRPr/>
              </a:pPr>
              <a:t>66</a:t>
            </a:fld>
            <a:endParaRPr lang="en-US" altLang="zh-CN"/>
          </a:p>
        </p:txBody>
      </p:sp>
      <p:sp>
        <p:nvSpPr>
          <p:cNvPr id="5" name="圆角矩形 4"/>
          <p:cNvSpPr/>
          <p:nvPr/>
        </p:nvSpPr>
        <p:spPr bwMode="auto">
          <a:xfrm>
            <a:off x="107504" y="29765"/>
            <a:ext cx="2520280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zh-CN" altLang="en-US" sz="2800" b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等价关系</a:t>
            </a:r>
            <a:endParaRPr lang="zh-CN" altLang="en-US" sz="2800" b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3233682" y="29765"/>
            <a:ext cx="2520280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zh-CN" altLang="en-US" sz="2800" b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等价类</a:t>
            </a:r>
            <a:endParaRPr lang="zh-CN" altLang="en-US" sz="2800" b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6359860" y="29765"/>
            <a:ext cx="2520280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zh-CN" altLang="en-US" sz="3600" b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商集</a:t>
            </a:r>
            <a:endParaRPr lang="zh-CN" altLang="en-US" sz="3600" b="1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0530" y="2060848"/>
            <a:ext cx="2064147" cy="154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34865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024" y="102695"/>
            <a:ext cx="6121400" cy="417513"/>
          </a:xfrm>
        </p:spPr>
        <p:txBody>
          <a:bodyPr/>
          <a:lstStyle/>
          <a:p>
            <a:pPr algn="ctr"/>
            <a:r>
              <a:rPr lang="zh-CN" altLang="en-US" smtClean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样卷分析</a:t>
            </a:r>
            <a:endParaRPr lang="zh-CN" altLang="en-US">
              <a:solidFill>
                <a:schemeClr val="bg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8014" y="2181948"/>
            <a:ext cx="8800312" cy="4539527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mtClean="0"/>
              <a:t>考察知识点：等价关系，等价类，商集</a:t>
            </a:r>
            <a:r>
              <a:rPr lang="en-US" altLang="zh-CN" smtClean="0"/>
              <a:t>                          </a:t>
            </a:r>
          </a:p>
          <a:p>
            <a:pPr marL="0" indent="0">
              <a:buNone/>
            </a:pPr>
            <a:r>
              <a:rPr lang="en-US" altLang="zh-CN" smtClean="0"/>
              <a:t>                           </a:t>
            </a:r>
            <a:r>
              <a:rPr lang="zh-CN" altLang="en-US" smtClean="0"/>
              <a:t>集合的简单运算</a:t>
            </a:r>
            <a:endParaRPr lang="en-US" altLang="zh-CN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mtClean="0"/>
              <a:t>解题思路：</a:t>
            </a:r>
            <a:endParaRPr lang="en-US" altLang="zh-CN" smtClean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mtClean="0">
                <a:cs typeface="Lucida Sans Unicode" panose="020B0602030504020204" pitchFamily="34" charset="0"/>
              </a:rPr>
              <a:t>空集</a:t>
            </a:r>
            <a:endParaRPr lang="en-US" altLang="zh-CN" smtClean="0">
              <a:cs typeface="Lucida Sans Unicode" panose="020B0602030504020204" pitchFamily="34" charset="0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en-US" altLang="zh-CN" smtClean="0">
                <a:cs typeface="Lucida Sans Unicode" panose="020B0602030504020204" pitchFamily="34" charset="0"/>
              </a:rPr>
              <a:t>A={a,b,c,d,e}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mtClean="0">
                <a:cs typeface="Lucida Sans Unicode" panose="020B0602030504020204" pitchFamily="34" charset="0"/>
              </a:rPr>
              <a:t>如果划分是</a:t>
            </a:r>
            <a:r>
              <a:rPr lang="en-US" altLang="zh-CN" smtClean="0">
                <a:cs typeface="Lucida Sans Unicode" panose="020B0602030504020204" pitchFamily="34" charset="0"/>
              </a:rPr>
              <a:t>A/R={S</a:t>
            </a:r>
            <a:r>
              <a:rPr lang="en-US" altLang="zh-CN" baseline="-25000" smtClean="0">
                <a:cs typeface="Lucida Sans Unicode" panose="020B0602030504020204" pitchFamily="34" charset="0"/>
              </a:rPr>
              <a:t>1</a:t>
            </a:r>
            <a:r>
              <a:rPr lang="zh-CN" altLang="en-US" smtClean="0">
                <a:cs typeface="Lucida Sans Unicode" panose="020B0602030504020204" pitchFamily="34" charset="0"/>
              </a:rPr>
              <a:t>，</a:t>
            </a:r>
            <a:r>
              <a:rPr lang="en-US" altLang="zh-CN" smtClean="0">
                <a:cs typeface="Lucida Sans Unicode" panose="020B0602030504020204" pitchFamily="34" charset="0"/>
              </a:rPr>
              <a:t>…</a:t>
            </a:r>
            <a:r>
              <a:rPr lang="zh-CN" altLang="en-US" smtClean="0">
                <a:cs typeface="Lucida Sans Unicode" panose="020B0602030504020204" pitchFamily="34" charset="0"/>
              </a:rPr>
              <a:t>，</a:t>
            </a:r>
            <a:r>
              <a:rPr lang="en-US" altLang="zh-CN" smtClean="0">
                <a:cs typeface="Lucida Sans Unicode" panose="020B0602030504020204" pitchFamily="34" charset="0"/>
              </a:rPr>
              <a:t>S</a:t>
            </a:r>
            <a:r>
              <a:rPr lang="en-US" altLang="zh-CN" baseline="-25000" smtClean="0">
                <a:cs typeface="Lucida Sans Unicode" panose="020B0602030504020204" pitchFamily="34" charset="0"/>
              </a:rPr>
              <a:t>n</a:t>
            </a:r>
            <a:r>
              <a:rPr lang="en-US" altLang="zh-CN" smtClean="0">
                <a:cs typeface="Lucida Sans Unicode" panose="020B0602030504020204" pitchFamily="34" charset="0"/>
              </a:rPr>
              <a:t>}, </a:t>
            </a:r>
            <a:r>
              <a:rPr lang="zh-CN" altLang="en-US" smtClean="0">
                <a:cs typeface="Lucida Sans Unicode" panose="020B0602030504020204" pitchFamily="34" charset="0"/>
              </a:rPr>
              <a:t>那么</a:t>
            </a:r>
            <a:r>
              <a:rPr lang="en-US" altLang="zh-CN" smtClean="0">
                <a:cs typeface="Lucida Sans Unicode" panose="020B0602030504020204" pitchFamily="34" charset="0"/>
              </a:rPr>
              <a:t>R=(S</a:t>
            </a:r>
            <a:r>
              <a:rPr lang="en-US" altLang="zh-CN" baseline="-25000" smtClean="0">
                <a:cs typeface="Lucida Sans Unicode" panose="020B0602030504020204" pitchFamily="34" charset="0"/>
              </a:rPr>
              <a:t>1</a:t>
            </a:r>
            <a:r>
              <a:rPr lang="en-US" altLang="zh-CN" smtClean="0">
                <a:cs typeface="Lucida Sans Unicode" panose="020B0602030504020204" pitchFamily="34" charset="0"/>
                <a:sym typeface="Symbol" panose="05050102010706020507" pitchFamily="18" charset="2"/>
              </a:rPr>
              <a:t>S</a:t>
            </a:r>
            <a:r>
              <a:rPr lang="en-US" altLang="zh-CN" baseline="-25000" smtClean="0">
                <a:cs typeface="Lucida Sans Unicode" panose="020B0602030504020204" pitchFamily="34" charset="0"/>
                <a:sym typeface="Symbol" panose="05050102010706020507" pitchFamily="18" charset="2"/>
              </a:rPr>
              <a:t>1</a:t>
            </a:r>
            <a:r>
              <a:rPr lang="en-US" altLang="zh-CN" smtClean="0">
                <a:cs typeface="Lucida Sans Unicode" panose="020B0602030504020204" pitchFamily="34" charset="0"/>
                <a:sym typeface="Symbol" panose="05050102010706020507" pitchFamily="18" charset="2"/>
              </a:rPr>
              <a:t>)…(S</a:t>
            </a:r>
            <a:r>
              <a:rPr lang="en-US" altLang="zh-CN" baseline="-25000" smtClean="0">
                <a:cs typeface="Lucida Sans Unicode" panose="020B0602030504020204" pitchFamily="34" charset="0"/>
                <a:sym typeface="Symbol" panose="05050102010706020507" pitchFamily="18" charset="2"/>
              </a:rPr>
              <a:t>n</a:t>
            </a:r>
            <a:r>
              <a:rPr lang="en-US" altLang="zh-CN" smtClean="0">
                <a:cs typeface="Lucida Sans Unicode" panose="020B0602030504020204" pitchFamily="34" charset="0"/>
                <a:sym typeface="Symbol" panose="05050102010706020507" pitchFamily="18" charset="2"/>
              </a:rPr>
              <a:t>S</a:t>
            </a:r>
            <a:r>
              <a:rPr lang="en-US" altLang="zh-CN" baseline="-25000" smtClean="0">
                <a:cs typeface="Lucida Sans Unicode" panose="020B0602030504020204" pitchFamily="34" charset="0"/>
                <a:sym typeface="Symbol" panose="05050102010706020507" pitchFamily="18" charset="2"/>
              </a:rPr>
              <a:t>n</a:t>
            </a:r>
            <a:r>
              <a:rPr lang="en-US" altLang="zh-CN" smtClean="0">
                <a:cs typeface="Lucida Sans Unicode" panose="020B0602030504020204" pitchFamily="34" charset="0"/>
                <a:sym typeface="Symbol" panose="05050102010706020507" pitchFamily="18" charset="2"/>
              </a:rPr>
              <a:t>)</a:t>
            </a:r>
            <a:r>
              <a:rPr lang="zh-CN" altLang="en-US" smtClean="0">
                <a:cs typeface="Lucida Sans Unicode" panose="020B0602030504020204" pitchFamily="34" charset="0"/>
                <a:sym typeface="Symbol" panose="05050102010706020507" pitchFamily="18" charset="2"/>
              </a:rPr>
              <a:t>。</a:t>
            </a:r>
            <a:r>
              <a:rPr lang="en-US" altLang="zh-CN" smtClean="0">
                <a:cs typeface="Lucida Sans Unicode" panose="020B0602030504020204" pitchFamily="34" charset="0"/>
                <a:sym typeface="Symbol" panose="05050102010706020507" pitchFamily="18" charset="2"/>
              </a:rPr>
              <a:t>R={&lt;a,a&gt;,&lt;a,b&gt;,&lt;b,a&gt;,&lt;b,b&gt;,&lt;c,c&gt;,&lt;c,d&gt;,&lt;d,c&gt;,&lt;d,d&gt;,&lt;e,e&gt;}</a:t>
            </a:r>
            <a:endParaRPr lang="en-US" altLang="zh-CN" smtClean="0">
              <a:cs typeface="Lucida Sans Unicode" panose="020B0602030504020204" pitchFamily="34" charset="0"/>
            </a:endParaRPr>
          </a:p>
          <a:p>
            <a:pPr marL="857250" lvl="1" indent="-457200">
              <a:buFont typeface="+mj-lt"/>
              <a:buAutoNum type="circleNumDbPlain"/>
            </a:pPr>
            <a:r>
              <a:rPr lang="en-US" altLang="zh-CN" smtClean="0">
                <a:cs typeface="Lucida Sans Unicode" panose="020B0602030504020204" pitchFamily="34" charset="0"/>
              </a:rPr>
              <a:t>R-S={&lt;c,d&gt;,&lt;d,c&gt;}</a:t>
            </a:r>
          </a:p>
          <a:p>
            <a:pPr marL="857250" lvl="1" indent="-457200">
              <a:buFont typeface="+mj-lt"/>
              <a:buAutoNum type="circleNumDbPlain"/>
            </a:pPr>
            <a:r>
              <a:rPr lang="en-US" altLang="zh-CN" smtClean="0">
                <a:cs typeface="Lucida Sans Unicode" panose="020B0602030504020204" pitchFamily="34" charset="0"/>
              </a:rPr>
              <a:t>A/(R</a:t>
            </a:r>
            <a:r>
              <a:rPr lang="en-US" altLang="zh-CN" smtClean="0">
                <a:cs typeface="Lucida Sans Unicode" panose="020B0602030504020204" pitchFamily="34" charset="0"/>
                <a:sym typeface="Symbol" panose="05050102010706020507" pitchFamily="18" charset="2"/>
              </a:rPr>
              <a:t>S</a:t>
            </a:r>
            <a:r>
              <a:rPr lang="en-US" altLang="zh-CN" smtClean="0">
                <a:cs typeface="Lucida Sans Unicode" panose="020B0602030504020204" pitchFamily="34" charset="0"/>
              </a:rPr>
              <a:t>)={{a,b},{c},{d},{e}}</a:t>
            </a:r>
            <a:endParaRPr lang="en-US" altLang="zh-CN">
              <a:cs typeface="Lucida Sans Unicode" panose="020B0602030504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C02CC2-B18E-4C24-9954-C5654EFE1A0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E240C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82" y="782655"/>
            <a:ext cx="7597269" cy="122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4821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024" y="102695"/>
            <a:ext cx="6121400" cy="417513"/>
          </a:xfrm>
        </p:spPr>
        <p:txBody>
          <a:bodyPr/>
          <a:lstStyle/>
          <a:p>
            <a:pPr algn="ctr"/>
            <a:r>
              <a:rPr lang="zh-CN" altLang="en-US" smtClean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样卷分析</a:t>
            </a:r>
            <a:endParaRPr lang="zh-CN" altLang="en-US">
              <a:solidFill>
                <a:schemeClr val="bg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3688" y="1809881"/>
            <a:ext cx="8800312" cy="4539527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mtClean="0"/>
              <a:t>考察知识点：卡氏积，单射，满射</a:t>
            </a:r>
            <a:r>
              <a:rPr lang="en-US" altLang="zh-CN" smtClean="0"/>
              <a:t>                 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mtClean="0"/>
              <a:t>解题思路：根据单射和满射的定义证明，</a:t>
            </a:r>
            <a:r>
              <a:rPr lang="zh-CN" altLang="en-US"/>
              <a:t>设</a:t>
            </a:r>
            <a:r>
              <a:rPr lang="en-US" altLang="zh-CN" i="1">
                <a:solidFill>
                  <a:srgbClr val="FF0000"/>
                </a:solidFill>
              </a:rPr>
              <a:t>f</a:t>
            </a:r>
            <a:r>
              <a:rPr lang="zh-CN" altLang="en-US">
                <a:solidFill>
                  <a:srgbClr val="FF0000"/>
                </a:solidFill>
              </a:rPr>
              <a:t>：</a:t>
            </a:r>
            <a:r>
              <a:rPr lang="en-US" altLang="zh-CN">
                <a:solidFill>
                  <a:srgbClr val="FF0000"/>
                </a:solidFill>
              </a:rPr>
              <a:t>A→B</a:t>
            </a:r>
            <a:r>
              <a:rPr lang="zh-CN" altLang="en-US"/>
              <a:t>。       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02CC2-B18E-4C24-9954-C5654EFE1A0C}" type="slidenum">
              <a:rPr lang="en-US" altLang="zh-CN" smtClean="0"/>
              <a:pPr>
                <a:defRPr/>
              </a:pPr>
              <a:t>68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36" y="742048"/>
            <a:ext cx="8449804" cy="1067833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 bwMode="auto">
          <a:xfrm>
            <a:off x="373736" y="2877714"/>
            <a:ext cx="8568472" cy="4017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kern="0" smtClean="0"/>
              <a:t>     （</a:t>
            </a:r>
            <a:r>
              <a:rPr lang="en-US" altLang="zh-CN" kern="0" smtClean="0">
                <a:cs typeface="Times New Roman" pitchFamily="18" charset="0"/>
              </a:rPr>
              <a:t>1</a:t>
            </a:r>
            <a:r>
              <a:rPr lang="zh-CN" altLang="en-US" kern="0" smtClean="0"/>
              <a:t>）如果对任意 </a:t>
            </a:r>
            <a:r>
              <a:rPr lang="en-US" altLang="zh-CN" kern="0" smtClean="0">
                <a:solidFill>
                  <a:srgbClr val="FF0000"/>
                </a:solidFill>
                <a:cs typeface="Times New Roman" pitchFamily="18" charset="0"/>
              </a:rPr>
              <a:t>b</a:t>
            </a:r>
            <a:r>
              <a:rPr lang="en-US" altLang="zh-CN" kern="0" smtClean="0">
                <a:solidFill>
                  <a:srgbClr val="FF0000"/>
                </a:solidFill>
                <a:ea typeface="MingLiU" pitchFamily="49" charset="-120"/>
                <a:sym typeface="Symbol" pitchFamily="18" charset="2"/>
              </a:rPr>
              <a:t></a:t>
            </a:r>
            <a:r>
              <a:rPr lang="en-US" altLang="zh-CN" kern="0" smtClean="0">
                <a:solidFill>
                  <a:srgbClr val="FF0000"/>
                </a:solidFill>
                <a:cs typeface="Times New Roman" pitchFamily="18" charset="0"/>
              </a:rPr>
              <a:t>B</a:t>
            </a:r>
            <a:r>
              <a:rPr lang="zh-CN" altLang="en-US" kern="0" smtClean="0"/>
              <a:t>，均有 </a:t>
            </a:r>
            <a:r>
              <a:rPr lang="en-US" altLang="zh-CN" kern="0" smtClean="0">
                <a:solidFill>
                  <a:srgbClr val="FF0000"/>
                </a:solidFill>
                <a:cs typeface="Times New Roman" pitchFamily="18" charset="0"/>
              </a:rPr>
              <a:t>a</a:t>
            </a:r>
            <a:r>
              <a:rPr lang="en-US" altLang="zh-CN" kern="0" smtClean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altLang="zh-CN" kern="0" smtClean="0">
                <a:solidFill>
                  <a:srgbClr val="FF0000"/>
                </a:solidFill>
              </a:rPr>
              <a:t>A</a:t>
            </a:r>
            <a:r>
              <a:rPr lang="zh-CN" altLang="en-US" kern="0" smtClean="0"/>
              <a:t>，使 </a:t>
            </a:r>
            <a:r>
              <a:rPr lang="en-US" altLang="zh-CN" kern="0" smtClean="0">
                <a:solidFill>
                  <a:srgbClr val="FF0000"/>
                </a:solidFill>
              </a:rPr>
              <a:t>b=f(a)</a:t>
            </a:r>
            <a:r>
              <a:rPr lang="zh-CN" altLang="en-US" kern="0" smtClean="0"/>
              <a:t>，即</a:t>
            </a:r>
            <a:r>
              <a:rPr lang="en-US" altLang="zh-CN" kern="0" smtClean="0">
                <a:solidFill>
                  <a:srgbClr val="FF0000"/>
                </a:solidFill>
              </a:rPr>
              <a:t>ran</a:t>
            </a:r>
            <a:r>
              <a:rPr lang="en-US" altLang="zh-CN" i="1" kern="0" smtClean="0">
                <a:solidFill>
                  <a:srgbClr val="FF0000"/>
                </a:solidFill>
              </a:rPr>
              <a:t> f </a:t>
            </a:r>
            <a:r>
              <a:rPr lang="en-US" altLang="zh-CN" kern="0" smtClean="0">
                <a:solidFill>
                  <a:srgbClr val="FF0000"/>
                </a:solidFill>
              </a:rPr>
              <a:t>=B</a:t>
            </a:r>
            <a:r>
              <a:rPr lang="zh-CN" altLang="en-US" kern="0" smtClean="0"/>
              <a:t>，则称</a:t>
            </a:r>
            <a:r>
              <a:rPr lang="zh-CN" altLang="en-US" i="1" kern="0" smtClean="0"/>
              <a:t> </a:t>
            </a:r>
            <a:r>
              <a:rPr lang="en-US" altLang="zh-CN" i="1" kern="0" smtClean="0">
                <a:solidFill>
                  <a:srgbClr val="FF0000"/>
                </a:solidFill>
                <a:cs typeface="Times New Roman" pitchFamily="18" charset="0"/>
              </a:rPr>
              <a:t>f </a:t>
            </a:r>
            <a:r>
              <a:rPr lang="zh-CN" altLang="en-US" kern="0" smtClean="0"/>
              <a:t>为</a:t>
            </a:r>
            <a:r>
              <a:rPr lang="en-US" altLang="zh-CN" kern="0" smtClean="0">
                <a:cs typeface="Times New Roman" pitchFamily="18" charset="0"/>
              </a:rPr>
              <a:t>A</a:t>
            </a:r>
            <a:r>
              <a:rPr lang="zh-CN" altLang="en-US" kern="0" smtClean="0"/>
              <a:t>到</a:t>
            </a:r>
            <a:r>
              <a:rPr lang="en-US" altLang="zh-CN" kern="0" smtClean="0">
                <a:cs typeface="Times New Roman" pitchFamily="18" charset="0"/>
              </a:rPr>
              <a:t>B</a:t>
            </a:r>
            <a:r>
              <a:rPr lang="zh-CN" altLang="en-US" kern="0" smtClean="0"/>
              <a:t>的</a:t>
            </a:r>
            <a:r>
              <a:rPr lang="zh-CN" altLang="en-US" sz="3200" kern="0" smtClean="0">
                <a:solidFill>
                  <a:srgbClr val="FF0000"/>
                </a:solidFill>
              </a:rPr>
              <a:t>满映射</a:t>
            </a:r>
            <a:r>
              <a:rPr lang="en-US" altLang="zh-CN" kern="0" smtClean="0"/>
              <a:t>(</a:t>
            </a:r>
            <a:r>
              <a:rPr lang="en-US" altLang="zh-CN" i="1" kern="0" smtClean="0">
                <a:cs typeface="Times New Roman" pitchFamily="18" charset="0"/>
              </a:rPr>
              <a:t>surjection</a:t>
            </a:r>
            <a:r>
              <a:rPr lang="en-US" altLang="zh-CN" kern="0" smtClean="0"/>
              <a:t>)</a:t>
            </a:r>
            <a:r>
              <a:rPr lang="zh-CN" altLang="en-US" kern="0" smtClean="0"/>
              <a:t>，简称</a:t>
            </a:r>
            <a:r>
              <a:rPr lang="zh-CN" altLang="en-US" sz="3200" kern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满射</a:t>
            </a:r>
            <a:r>
              <a:rPr lang="zh-CN" altLang="en-US" kern="0" smtClean="0"/>
              <a:t>。</a:t>
            </a:r>
          </a:p>
          <a:p>
            <a:pPr marL="0" indent="0">
              <a:spcBef>
                <a:spcPts val="1800"/>
              </a:spcBef>
              <a:buFont typeface="Wingdings" panose="05000000000000000000" pitchFamily="2" charset="2"/>
              <a:buNone/>
              <a:defRPr/>
            </a:pPr>
            <a:r>
              <a:rPr lang="zh-CN" altLang="en-US" kern="0" smtClean="0"/>
              <a:t>      （</a:t>
            </a:r>
            <a:r>
              <a:rPr lang="en-US" altLang="zh-CN" kern="0" smtClean="0">
                <a:cs typeface="Times New Roman" pitchFamily="18" charset="0"/>
              </a:rPr>
              <a:t>2</a:t>
            </a:r>
            <a:r>
              <a:rPr lang="zh-CN" altLang="en-US" kern="0" smtClean="0"/>
              <a:t>）如果对任意</a:t>
            </a:r>
            <a:r>
              <a:rPr lang="en-US" altLang="zh-CN" kern="0" smtClean="0">
                <a:solidFill>
                  <a:srgbClr val="FF0000"/>
                </a:solidFill>
                <a:cs typeface="Times New Roman" pitchFamily="18" charset="0"/>
              </a:rPr>
              <a:t>a</a:t>
            </a:r>
            <a:r>
              <a:rPr lang="en-US" altLang="zh-CN" kern="0" baseline="-25000" smtClean="0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lang="zh-CN" altLang="en-US" kern="0" smtClean="0">
                <a:solidFill>
                  <a:srgbClr val="FF0000"/>
                </a:solidFill>
              </a:rPr>
              <a:t>，</a:t>
            </a:r>
            <a:r>
              <a:rPr lang="en-US" altLang="zh-CN" kern="0" smtClean="0">
                <a:solidFill>
                  <a:srgbClr val="FF0000"/>
                </a:solidFill>
                <a:cs typeface="Times New Roman" pitchFamily="18" charset="0"/>
              </a:rPr>
              <a:t>a</a:t>
            </a:r>
            <a:r>
              <a:rPr lang="en-US" altLang="zh-CN" kern="0" baseline="-25000" smtClean="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en-US" altLang="zh-CN" kern="0" smtClean="0">
                <a:solidFill>
                  <a:srgbClr val="FF0000"/>
                </a:solidFill>
                <a:ea typeface="MingLiU" pitchFamily="49" charset="-120"/>
                <a:sym typeface="Symbol" pitchFamily="18" charset="2"/>
              </a:rPr>
              <a:t></a:t>
            </a:r>
            <a:r>
              <a:rPr lang="en-US" altLang="zh-CN" kern="0" smtClean="0">
                <a:solidFill>
                  <a:srgbClr val="FF0000"/>
                </a:solidFill>
                <a:cs typeface="Times New Roman" pitchFamily="18" charset="0"/>
              </a:rPr>
              <a:t>A , a</a:t>
            </a:r>
            <a:r>
              <a:rPr lang="en-US" altLang="zh-CN" kern="0" baseline="-25000" smtClean="0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lang="en-US" altLang="zh-CN" kern="0" smtClean="0">
                <a:solidFill>
                  <a:srgbClr val="FF0000"/>
                </a:solidFill>
                <a:ea typeface="MingLiU" pitchFamily="49" charset="-120"/>
                <a:sym typeface="Symbol" pitchFamily="18" charset="2"/>
              </a:rPr>
              <a:t></a:t>
            </a:r>
            <a:r>
              <a:rPr lang="en-US" altLang="zh-CN" kern="0" smtClean="0">
                <a:solidFill>
                  <a:srgbClr val="FF0000"/>
                </a:solidFill>
                <a:cs typeface="Times New Roman" pitchFamily="18" charset="0"/>
              </a:rPr>
              <a:t>a</a:t>
            </a:r>
            <a:r>
              <a:rPr lang="en-US" altLang="zh-CN" kern="0" baseline="-25000" smtClean="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en-US" altLang="zh-CN" kern="0" smtClean="0">
                <a:cs typeface="Times New Roman" pitchFamily="18" charset="0"/>
              </a:rPr>
              <a:t> </a:t>
            </a:r>
            <a:r>
              <a:rPr lang="zh-CN" altLang="en-US" kern="0" smtClean="0"/>
              <a:t>蕴涵 </a:t>
            </a:r>
            <a:r>
              <a:rPr lang="en-US" altLang="zh-CN" kern="0" smtClean="0">
                <a:solidFill>
                  <a:srgbClr val="FF0000"/>
                </a:solidFill>
                <a:cs typeface="Times New Roman" pitchFamily="18" charset="0"/>
              </a:rPr>
              <a:t>f(a</a:t>
            </a:r>
            <a:r>
              <a:rPr lang="en-US" altLang="zh-CN" kern="0" baseline="-25000" smtClean="0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lang="en-US" altLang="zh-CN" kern="0" smtClean="0">
                <a:solidFill>
                  <a:srgbClr val="FF0000"/>
                </a:solidFill>
                <a:cs typeface="Times New Roman" pitchFamily="18" charset="0"/>
              </a:rPr>
              <a:t>)</a:t>
            </a:r>
            <a:r>
              <a:rPr lang="en-US" altLang="zh-CN" kern="0" smtClean="0">
                <a:solidFill>
                  <a:srgbClr val="FF0000"/>
                </a:solidFill>
                <a:ea typeface="MingLiU" pitchFamily="49" charset="-120"/>
                <a:sym typeface="Symbol" pitchFamily="18" charset="2"/>
              </a:rPr>
              <a:t></a:t>
            </a:r>
            <a:r>
              <a:rPr lang="en-US" altLang="zh-CN" kern="0" smtClean="0">
                <a:solidFill>
                  <a:srgbClr val="FF0000"/>
                </a:solidFill>
                <a:cs typeface="Times New Roman" pitchFamily="18" charset="0"/>
              </a:rPr>
              <a:t> f(a</a:t>
            </a:r>
            <a:r>
              <a:rPr lang="en-US" altLang="zh-CN" kern="0" baseline="-25000" smtClean="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en-US" altLang="zh-CN" kern="0" smtClean="0">
                <a:solidFill>
                  <a:srgbClr val="FF0000"/>
                </a:solidFill>
                <a:cs typeface="Times New Roman" pitchFamily="18" charset="0"/>
              </a:rPr>
              <a:t>)</a:t>
            </a:r>
            <a:r>
              <a:rPr lang="zh-CN" altLang="en-US" kern="0" smtClean="0"/>
              <a:t>。则称 </a:t>
            </a:r>
            <a:r>
              <a:rPr lang="en-US" altLang="zh-CN" i="1" kern="0" smtClean="0">
                <a:solidFill>
                  <a:srgbClr val="FF0000"/>
                </a:solidFill>
                <a:cs typeface="Times New Roman" pitchFamily="18" charset="0"/>
              </a:rPr>
              <a:t>f</a:t>
            </a:r>
            <a:r>
              <a:rPr lang="en-US" altLang="zh-CN" kern="0" smtClean="0">
                <a:cs typeface="Times New Roman" pitchFamily="18" charset="0"/>
              </a:rPr>
              <a:t> </a:t>
            </a:r>
            <a:r>
              <a:rPr lang="zh-CN" altLang="en-US" kern="0" smtClean="0"/>
              <a:t>为</a:t>
            </a:r>
            <a:r>
              <a:rPr lang="en-US" altLang="zh-CN" kern="0" smtClean="0">
                <a:cs typeface="Times New Roman" pitchFamily="18" charset="0"/>
              </a:rPr>
              <a:t>A</a:t>
            </a:r>
            <a:r>
              <a:rPr lang="zh-CN" altLang="en-US" kern="0" smtClean="0"/>
              <a:t>到</a:t>
            </a:r>
            <a:r>
              <a:rPr lang="en-US" altLang="zh-CN" kern="0" smtClean="0">
                <a:cs typeface="Times New Roman" pitchFamily="18" charset="0"/>
              </a:rPr>
              <a:t>B</a:t>
            </a:r>
            <a:r>
              <a:rPr lang="zh-CN" altLang="en-US" kern="0" smtClean="0"/>
              <a:t>的</a:t>
            </a:r>
            <a:r>
              <a:rPr lang="zh-CN" altLang="en-US" sz="3200" kern="0" smtClean="0">
                <a:solidFill>
                  <a:srgbClr val="7030A0"/>
                </a:solidFill>
              </a:rPr>
              <a:t>单一</a:t>
            </a:r>
            <a:r>
              <a:rPr lang="zh-CN" altLang="en-US" kern="0" smtClean="0"/>
              <a:t>映射</a:t>
            </a:r>
            <a:r>
              <a:rPr lang="en-US" altLang="zh-CN" kern="0" smtClean="0"/>
              <a:t>(</a:t>
            </a:r>
            <a:r>
              <a:rPr lang="en-US" altLang="zh-CN" i="1" kern="0" smtClean="0">
                <a:cs typeface="Times New Roman" pitchFamily="18" charset="0"/>
              </a:rPr>
              <a:t>injection</a:t>
            </a:r>
            <a:r>
              <a:rPr lang="en-US" altLang="zh-CN" i="1" kern="0" smtClean="0">
                <a:latin typeface="宋体" pitchFamily="2" charset="-122"/>
              </a:rPr>
              <a:t>)</a:t>
            </a:r>
            <a:r>
              <a:rPr lang="zh-CN" altLang="en-US" kern="0" smtClean="0"/>
              <a:t>，  简称</a:t>
            </a:r>
            <a:r>
              <a:rPr lang="zh-CN" altLang="en-US" sz="3200" kern="0" smtClean="0">
                <a:solidFill>
                  <a:srgbClr val="7030A0"/>
                </a:solidFill>
              </a:rPr>
              <a:t>单射</a:t>
            </a:r>
            <a:r>
              <a:rPr lang="zh-CN" altLang="en-US" kern="0" smtClean="0"/>
              <a:t>。 </a:t>
            </a:r>
          </a:p>
          <a:p>
            <a:pPr marL="0" indent="0">
              <a:spcBef>
                <a:spcPts val="1800"/>
              </a:spcBef>
              <a:buFont typeface="Wingdings" panose="05000000000000000000" pitchFamily="2" charset="2"/>
              <a:buNone/>
              <a:defRPr/>
            </a:pPr>
            <a:r>
              <a:rPr lang="zh-CN" altLang="en-US" kern="0" smtClean="0"/>
              <a:t>      （</a:t>
            </a:r>
            <a:r>
              <a:rPr lang="en-US" altLang="zh-CN" kern="0" smtClean="0"/>
              <a:t>3</a:t>
            </a:r>
            <a:r>
              <a:rPr lang="zh-CN" altLang="en-US" kern="0" smtClean="0"/>
              <a:t>）如果</a:t>
            </a:r>
            <a:r>
              <a:rPr lang="en-US" altLang="zh-CN" kern="0" smtClean="0"/>
              <a:t>f</a:t>
            </a:r>
            <a:r>
              <a:rPr lang="zh-CN" altLang="en-US" kern="0" smtClean="0"/>
              <a:t>既是</a:t>
            </a:r>
            <a:r>
              <a:rPr lang="en-US" altLang="zh-CN" kern="0" smtClean="0"/>
              <a:t>A</a:t>
            </a:r>
            <a:r>
              <a:rPr lang="zh-CN" altLang="en-US" kern="0" smtClean="0"/>
              <a:t>到</a:t>
            </a:r>
            <a:r>
              <a:rPr lang="en-US" altLang="zh-CN" kern="0" smtClean="0"/>
              <a:t>B</a:t>
            </a:r>
            <a:r>
              <a:rPr lang="zh-CN" altLang="en-US" kern="0" smtClean="0"/>
              <a:t>的</a:t>
            </a:r>
            <a:r>
              <a:rPr lang="zh-CN" altLang="en-US" kern="0" smtClean="0">
                <a:solidFill>
                  <a:srgbClr val="FF0000"/>
                </a:solidFill>
              </a:rPr>
              <a:t>满射</a:t>
            </a:r>
            <a:r>
              <a:rPr lang="zh-CN" altLang="en-US" kern="0" smtClean="0"/>
              <a:t>，又是</a:t>
            </a:r>
            <a:r>
              <a:rPr lang="en-US" altLang="zh-CN" kern="0" smtClean="0"/>
              <a:t>A</a:t>
            </a:r>
            <a:r>
              <a:rPr lang="zh-CN" altLang="en-US" kern="0" smtClean="0"/>
              <a:t>到</a:t>
            </a:r>
            <a:r>
              <a:rPr lang="en-US" altLang="zh-CN" kern="0" smtClean="0"/>
              <a:t>B</a:t>
            </a:r>
            <a:r>
              <a:rPr lang="zh-CN" altLang="en-US" kern="0" smtClean="0"/>
              <a:t>的</a:t>
            </a:r>
            <a:r>
              <a:rPr lang="zh-CN" altLang="en-US" kern="0" smtClean="0">
                <a:solidFill>
                  <a:srgbClr val="FF0000"/>
                </a:solidFill>
              </a:rPr>
              <a:t>单射</a:t>
            </a:r>
            <a:r>
              <a:rPr lang="zh-CN" altLang="en-US" kern="0" smtClean="0"/>
              <a:t>，则称 </a:t>
            </a:r>
            <a:r>
              <a:rPr lang="en-US" altLang="zh-CN" i="1" kern="0" smtClean="0">
                <a:solidFill>
                  <a:srgbClr val="FF0000"/>
                </a:solidFill>
              </a:rPr>
              <a:t>f</a:t>
            </a:r>
            <a:r>
              <a:rPr lang="en-US" altLang="zh-CN" kern="0" smtClean="0">
                <a:solidFill>
                  <a:srgbClr val="FF0000"/>
                </a:solidFill>
              </a:rPr>
              <a:t> </a:t>
            </a:r>
            <a:r>
              <a:rPr lang="zh-CN" altLang="en-US" kern="0" smtClean="0"/>
              <a:t>为</a:t>
            </a:r>
            <a:r>
              <a:rPr lang="en-US" altLang="zh-CN" kern="0" smtClean="0"/>
              <a:t>A</a:t>
            </a:r>
            <a:r>
              <a:rPr lang="zh-CN" altLang="en-US" kern="0" smtClean="0"/>
              <a:t>到</a:t>
            </a:r>
            <a:r>
              <a:rPr lang="en-US" altLang="zh-CN" kern="0" smtClean="0"/>
              <a:t>B</a:t>
            </a:r>
            <a:r>
              <a:rPr lang="zh-CN" altLang="en-US" kern="0" smtClean="0"/>
              <a:t>的</a:t>
            </a:r>
            <a:r>
              <a:rPr lang="zh-CN" altLang="en-US" sz="3200" kern="0" smtClean="0">
                <a:solidFill>
                  <a:srgbClr val="FF0000"/>
                </a:solidFill>
              </a:rPr>
              <a:t>双射</a:t>
            </a:r>
            <a:r>
              <a:rPr lang="zh-CN" altLang="en-US" kern="0" smtClean="0"/>
              <a:t>（</a:t>
            </a:r>
            <a:r>
              <a:rPr lang="en-US" altLang="zh-CN" i="1" kern="0" smtClean="0">
                <a:cs typeface="Times New Roman" pitchFamily="18" charset="0"/>
              </a:rPr>
              <a:t>bijection</a:t>
            </a:r>
            <a:r>
              <a:rPr lang="zh-CN" altLang="en-US" kern="0" smtClean="0">
                <a:latin typeface="宋体" pitchFamily="2" charset="-122"/>
              </a:rPr>
              <a:t>）</a:t>
            </a:r>
            <a:r>
              <a:rPr lang="zh-CN" altLang="en-US" kern="0" smtClean="0"/>
              <a:t>。双射映射也称</a:t>
            </a:r>
            <a:r>
              <a:rPr lang="zh-CN" altLang="en-US" sz="3200" kern="0" smtClean="0">
                <a:solidFill>
                  <a:srgbClr val="7030A0"/>
                </a:solidFill>
                <a:ea typeface="楷体_GB2312" pitchFamily="49" charset="-122"/>
              </a:rPr>
              <a:t>一一映射</a:t>
            </a:r>
            <a:r>
              <a:rPr lang="zh-CN" altLang="en-US" kern="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。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84672058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568472" cy="4525963"/>
          </a:xfrm>
        </p:spPr>
        <p:txBody>
          <a:bodyPr/>
          <a:lstStyle/>
          <a:p>
            <a:pPr marL="0" indent="476250" eaLnBrk="1" hangingPunct="1">
              <a:buNone/>
            </a:pPr>
            <a:r>
              <a:rPr lang="en-US" altLang="zh-CN" sz="3200" smtClean="0">
                <a:solidFill>
                  <a:schemeClr val="hlink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[</a:t>
            </a:r>
            <a:r>
              <a:rPr lang="zh-CN" altLang="en-US" sz="3200" smtClean="0">
                <a:solidFill>
                  <a:schemeClr val="hlink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映射</a:t>
            </a:r>
            <a:r>
              <a:rPr lang="en-US" altLang="zh-CN" sz="3200" smtClean="0">
                <a:solidFill>
                  <a:schemeClr val="hlink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3200" dirty="0">
                <a:solidFill>
                  <a:schemeClr val="hlink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functions]</a:t>
            </a:r>
            <a:r>
              <a:rPr lang="zh-CN" altLang="en-US" sz="3200" dirty="0">
                <a:solidFill>
                  <a:schemeClr val="hlink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：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zh-CN" altLang="en-US" smtClean="0"/>
              <a:t>设</a:t>
            </a:r>
            <a:r>
              <a:rPr lang="en-US" altLang="zh-CN" smtClean="0"/>
              <a:t>A</a:t>
            </a:r>
            <a:r>
              <a:rPr lang="zh-CN" altLang="en-US" smtClean="0"/>
              <a:t>和</a:t>
            </a:r>
            <a:r>
              <a:rPr lang="en-US" altLang="zh-CN" smtClean="0"/>
              <a:t>B</a:t>
            </a:r>
            <a:r>
              <a:rPr lang="zh-CN" altLang="en-US" smtClean="0"/>
              <a:t>是</a:t>
            </a:r>
            <a:r>
              <a:rPr lang="zh-CN" altLang="en-US" dirty="0"/>
              <a:t>任何两个集合，而</a:t>
            </a:r>
            <a:r>
              <a:rPr lang="zh-CN" altLang="en-US" sz="3200" dirty="0">
                <a:solidFill>
                  <a:srgbClr val="FF0000"/>
                </a:solidFill>
              </a:rPr>
              <a:t> </a:t>
            </a:r>
            <a:r>
              <a:rPr lang="en-US" altLang="zh-CN"/>
              <a:t>f </a:t>
            </a:r>
            <a:r>
              <a:rPr lang="zh-CN" altLang="en-US" smtClean="0"/>
              <a:t>是</a:t>
            </a:r>
            <a:r>
              <a:rPr lang="en-US" altLang="zh-CN" smtClean="0"/>
              <a:t>A</a:t>
            </a:r>
            <a:r>
              <a:rPr lang="zh-CN" altLang="en-US" smtClean="0"/>
              <a:t>到</a:t>
            </a:r>
            <a:r>
              <a:rPr lang="en-US" altLang="zh-CN" smtClean="0"/>
              <a:t>B</a:t>
            </a:r>
            <a:r>
              <a:rPr lang="zh-CN" altLang="en-US" smtClean="0"/>
              <a:t>的</a:t>
            </a:r>
            <a:r>
              <a:rPr lang="zh-CN" altLang="en-US" dirty="0"/>
              <a:t>一个</a:t>
            </a:r>
            <a:r>
              <a:rPr lang="zh-CN" altLang="en-US" sz="3200" dirty="0">
                <a:solidFill>
                  <a:srgbClr val="FF0000"/>
                </a:solidFill>
              </a:rPr>
              <a:t>关系</a:t>
            </a:r>
            <a:r>
              <a:rPr lang="zh-CN" altLang="en-US" dirty="0"/>
              <a:t>（</a:t>
            </a:r>
            <a:r>
              <a:rPr lang="en-US" altLang="zh-CN" sz="3200" i="1" err="1">
                <a:solidFill>
                  <a:srgbClr val="FF0000"/>
                </a:solidFill>
                <a:cs typeface="Times New Roman" pitchFamily="18" charset="0"/>
              </a:rPr>
              <a:t>f</a:t>
            </a:r>
            <a:r>
              <a:rPr lang="en-US" altLang="zh-CN" sz="3200" smtClean="0">
                <a:solidFill>
                  <a:srgbClr val="FF0000"/>
                </a:solidFill>
                <a:ea typeface="MingLiU" pitchFamily="49" charset="-120"/>
                <a:sym typeface="Symbol" pitchFamily="18" charset="2"/>
              </a:rPr>
              <a:t></a:t>
            </a:r>
            <a:r>
              <a:rPr lang="en-US" altLang="zh-CN" sz="3200" smtClean="0">
                <a:solidFill>
                  <a:srgbClr val="FF0000"/>
                </a:solidFill>
                <a:cs typeface="Times New Roman" pitchFamily="18" charset="0"/>
              </a:rPr>
              <a:t>A</a:t>
            </a:r>
            <a:r>
              <a:rPr lang="en-US" altLang="zh-CN" sz="3200" smtClean="0">
                <a:solidFill>
                  <a:srgbClr val="FF0000"/>
                </a:solidFill>
                <a:ea typeface="MingLiU" pitchFamily="49" charset="-120"/>
                <a:sym typeface="Symbol" pitchFamily="18" charset="2"/>
              </a:rPr>
              <a:t></a:t>
            </a:r>
            <a:r>
              <a:rPr lang="en-US" altLang="zh-CN" sz="3200" smtClean="0">
                <a:solidFill>
                  <a:srgbClr val="FF0000"/>
                </a:solidFill>
                <a:cs typeface="Times New Roman" pitchFamily="18" charset="0"/>
              </a:rPr>
              <a:t>B</a:t>
            </a:r>
            <a:r>
              <a:rPr lang="zh-CN" altLang="en-US" smtClean="0"/>
              <a:t>），</a:t>
            </a:r>
            <a:endParaRPr lang="en-US" altLang="zh-CN" dirty="0" smtClean="0"/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zh-CN" altLang="en-US" dirty="0" smtClean="0"/>
              <a:t>如果</a:t>
            </a:r>
            <a:r>
              <a:rPr lang="zh-CN" altLang="en-US" dirty="0"/>
              <a:t>对于</a:t>
            </a:r>
            <a:r>
              <a:rPr lang="zh-CN" altLang="en-US" sz="3200" dirty="0">
                <a:solidFill>
                  <a:srgbClr val="FF0000"/>
                </a:solidFill>
              </a:rPr>
              <a:t>每一</a:t>
            </a:r>
            <a:r>
              <a:rPr lang="zh-CN" altLang="en-US" sz="3200">
                <a:solidFill>
                  <a:srgbClr val="FF0000"/>
                </a:solidFill>
              </a:rPr>
              <a:t>个 </a:t>
            </a:r>
            <a:r>
              <a:rPr lang="en-US" altLang="zh-CN" sz="3200" smtClean="0">
                <a:solidFill>
                  <a:srgbClr val="FF0000"/>
                </a:solidFill>
                <a:cs typeface="Times New Roman" pitchFamily="18" charset="0"/>
              </a:rPr>
              <a:t>a</a:t>
            </a:r>
            <a:r>
              <a:rPr lang="en-US" altLang="zh-CN" sz="3200" smtClean="0">
                <a:solidFill>
                  <a:srgbClr val="FF0000"/>
                </a:solidFill>
                <a:ea typeface="MingLiU" pitchFamily="49" charset="-120"/>
                <a:sym typeface="Symbol" pitchFamily="18" charset="2"/>
              </a:rPr>
              <a:t></a:t>
            </a:r>
            <a:r>
              <a:rPr lang="en-US" altLang="zh-CN" sz="3200" smtClean="0">
                <a:solidFill>
                  <a:srgbClr val="FF0000"/>
                </a:solidFill>
                <a:cs typeface="Times New Roman" pitchFamily="18" charset="0"/>
              </a:rPr>
              <a:t>A</a:t>
            </a:r>
            <a:r>
              <a:rPr lang="zh-CN" altLang="en-US" smtClean="0"/>
              <a:t>，  </a:t>
            </a:r>
            <a:r>
              <a:rPr lang="zh-CN" altLang="en-US" dirty="0" smtClean="0"/>
              <a:t>都</a:t>
            </a:r>
            <a:r>
              <a:rPr lang="zh-CN" altLang="en-US" dirty="0"/>
              <a:t>有</a:t>
            </a:r>
            <a:r>
              <a:rPr lang="zh-CN" altLang="en-US" sz="3200" dirty="0">
                <a:solidFill>
                  <a:srgbClr val="FF0000"/>
                </a:solidFill>
              </a:rPr>
              <a:t>唯一</a:t>
            </a:r>
            <a:r>
              <a:rPr lang="zh-CN" altLang="en-US"/>
              <a:t>的 </a:t>
            </a:r>
            <a:r>
              <a:rPr lang="en-US" altLang="zh-CN" sz="3200" smtClean="0">
                <a:solidFill>
                  <a:srgbClr val="FF0000"/>
                </a:solidFill>
                <a:cs typeface="Times New Roman" pitchFamily="18" charset="0"/>
              </a:rPr>
              <a:t>b</a:t>
            </a:r>
            <a:r>
              <a:rPr lang="en-US" altLang="zh-CN" sz="3200" smtClean="0">
                <a:solidFill>
                  <a:srgbClr val="FF0000"/>
                </a:solidFill>
                <a:ea typeface="MingLiU" pitchFamily="49" charset="-120"/>
                <a:sym typeface="Symbol" pitchFamily="18" charset="2"/>
              </a:rPr>
              <a:t></a:t>
            </a:r>
            <a:r>
              <a:rPr lang="en-US" altLang="zh-CN" sz="3200" smtClean="0">
                <a:solidFill>
                  <a:srgbClr val="FF0000"/>
                </a:solidFill>
                <a:cs typeface="Times New Roman" pitchFamily="18" charset="0"/>
              </a:rPr>
              <a:t>B</a:t>
            </a:r>
            <a:r>
              <a:rPr lang="zh-CN" altLang="en-US" smtClean="0"/>
              <a:t>，             使 </a:t>
            </a:r>
            <a:r>
              <a:rPr lang="en-US" altLang="zh-CN" sz="3200" smtClean="0">
                <a:solidFill>
                  <a:srgbClr val="FF0000"/>
                </a:solidFill>
                <a:cs typeface="Times New Roman" pitchFamily="18" charset="0"/>
              </a:rPr>
              <a:t>&lt;a </a:t>
            </a:r>
            <a:r>
              <a:rPr lang="en-US" altLang="zh-CN" sz="3200">
                <a:solidFill>
                  <a:srgbClr val="FF0000"/>
                </a:solidFill>
                <a:cs typeface="Times New Roman" pitchFamily="18" charset="0"/>
              </a:rPr>
              <a:t>, </a:t>
            </a:r>
            <a:r>
              <a:rPr lang="en-US" altLang="zh-CN" sz="3200" smtClean="0">
                <a:solidFill>
                  <a:srgbClr val="FF0000"/>
                </a:solidFill>
                <a:cs typeface="Times New Roman" pitchFamily="18" charset="0"/>
              </a:rPr>
              <a:t>b&gt;</a:t>
            </a:r>
            <a:r>
              <a:rPr lang="en-US" altLang="zh-CN" sz="3200" dirty="0">
                <a:solidFill>
                  <a:srgbClr val="FF0000"/>
                </a:solidFill>
                <a:ea typeface="MingLiU" pitchFamily="49" charset="-120"/>
                <a:sym typeface="Symbol" pitchFamily="18" charset="2"/>
              </a:rPr>
              <a:t></a:t>
            </a:r>
            <a:r>
              <a:rPr lang="en-US" altLang="zh-CN" sz="3200" i="1">
                <a:solidFill>
                  <a:srgbClr val="FF0000"/>
                </a:solidFill>
                <a:cs typeface="Times New Roman" pitchFamily="18" charset="0"/>
              </a:rPr>
              <a:t>f</a:t>
            </a:r>
            <a:r>
              <a:rPr lang="en-US" altLang="zh-CN">
                <a:cs typeface="Times New Roman" pitchFamily="18" charset="0"/>
              </a:rPr>
              <a:t> </a:t>
            </a:r>
            <a:r>
              <a:rPr lang="zh-CN" altLang="en-US" smtClean="0"/>
              <a:t>。</a:t>
            </a:r>
            <a:r>
              <a:rPr lang="zh-CN" altLang="en-US"/>
              <a:t>也</a:t>
            </a:r>
            <a:r>
              <a:rPr lang="zh-CN" altLang="en-US" smtClean="0"/>
              <a:t>记为</a:t>
            </a:r>
            <a:r>
              <a:rPr lang="en-US" altLang="zh-CN" smtClean="0"/>
              <a:t>b=</a:t>
            </a:r>
            <a:r>
              <a:rPr lang="en-US" altLang="zh-CN" i="1" smtClean="0"/>
              <a:t>f</a:t>
            </a:r>
            <a:r>
              <a:rPr lang="en-US" altLang="zh-CN" smtClean="0"/>
              <a:t>(a).</a:t>
            </a:r>
            <a:endParaRPr lang="en-US" altLang="zh-CN" dirty="0" smtClean="0"/>
          </a:p>
          <a:p>
            <a:pPr marL="0" indent="0">
              <a:spcBef>
                <a:spcPts val="600"/>
              </a:spcBef>
              <a:buNone/>
              <a:defRPr/>
            </a:pPr>
            <a:r>
              <a:rPr lang="zh-CN" altLang="en-US" dirty="0" smtClean="0"/>
              <a:t>则</a:t>
            </a:r>
            <a:r>
              <a:rPr lang="zh-CN" altLang="en-US" dirty="0"/>
              <a:t>称</a:t>
            </a:r>
            <a:r>
              <a:rPr lang="zh-CN" altLang="en-US" sz="3200" dirty="0"/>
              <a:t> </a:t>
            </a:r>
            <a:r>
              <a:rPr lang="en-US" altLang="zh-CN" sz="3200" i="1">
                <a:solidFill>
                  <a:srgbClr val="FF0000"/>
                </a:solidFill>
                <a:cs typeface="Times New Roman" pitchFamily="18" charset="0"/>
              </a:rPr>
              <a:t>f</a:t>
            </a:r>
            <a:r>
              <a:rPr lang="en-US" altLang="zh-CN">
                <a:cs typeface="Times New Roman" pitchFamily="18" charset="0"/>
              </a:rPr>
              <a:t> </a:t>
            </a:r>
            <a:r>
              <a:rPr lang="zh-CN" altLang="en-US" smtClean="0"/>
              <a:t>是</a:t>
            </a:r>
            <a:r>
              <a:rPr lang="en-US" altLang="zh-CN" sz="3200" smtClean="0">
                <a:solidFill>
                  <a:srgbClr val="FF0000"/>
                </a:solidFill>
                <a:cs typeface="Times New Roman" pitchFamily="18" charset="0"/>
              </a:rPr>
              <a:t>A</a:t>
            </a:r>
            <a:r>
              <a:rPr lang="zh-CN" altLang="en-US" sz="3200" smtClean="0">
                <a:solidFill>
                  <a:srgbClr val="FF0000"/>
                </a:solidFill>
              </a:rPr>
              <a:t>到</a:t>
            </a:r>
            <a:r>
              <a:rPr lang="en-US" altLang="zh-CN" sz="3200" smtClean="0">
                <a:solidFill>
                  <a:srgbClr val="FF0000"/>
                </a:solidFill>
                <a:cs typeface="Times New Roman" pitchFamily="18" charset="0"/>
              </a:rPr>
              <a:t>B</a:t>
            </a:r>
            <a:r>
              <a:rPr lang="zh-CN" altLang="en-US" sz="3200" smtClean="0">
                <a:solidFill>
                  <a:srgbClr val="FF0000"/>
                </a:solidFill>
              </a:rPr>
              <a:t>的</a:t>
            </a:r>
            <a:r>
              <a:rPr lang="zh-CN" altLang="en-US" sz="32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映射</a:t>
            </a:r>
            <a:r>
              <a:rPr lang="zh-CN" altLang="en-US" smtClean="0"/>
              <a:t>，</a:t>
            </a:r>
            <a:r>
              <a:rPr lang="zh-CN" altLang="en-US" dirty="0"/>
              <a:t>记为 </a:t>
            </a:r>
            <a:r>
              <a:rPr lang="en-US" altLang="zh-CN" sz="3200" i="1">
                <a:solidFill>
                  <a:srgbClr val="FF0000"/>
                </a:solidFill>
                <a:cs typeface="Times New Roman" pitchFamily="18" charset="0"/>
              </a:rPr>
              <a:t>f</a:t>
            </a:r>
            <a:r>
              <a:rPr lang="zh-CN" altLang="en-US" sz="3200" smtClean="0">
                <a:solidFill>
                  <a:srgbClr val="FF0000"/>
                </a:solidFill>
              </a:rPr>
              <a:t>：</a:t>
            </a:r>
            <a:r>
              <a:rPr lang="en-US" altLang="zh-CN" sz="3200" smtClean="0">
                <a:solidFill>
                  <a:srgbClr val="FF0000"/>
                </a:solidFill>
                <a:cs typeface="Times New Roman" pitchFamily="18" charset="0"/>
              </a:rPr>
              <a:t>A</a:t>
            </a:r>
            <a:r>
              <a:rPr lang="en-US" altLang="zh-CN" sz="3200" smtClean="0">
                <a:solidFill>
                  <a:srgbClr val="FF0000"/>
                </a:solidFill>
              </a:rPr>
              <a:t>→</a:t>
            </a:r>
            <a:r>
              <a:rPr lang="en-US" altLang="zh-CN" sz="3200" smtClean="0">
                <a:solidFill>
                  <a:srgbClr val="FF0000"/>
                </a:solidFill>
                <a:cs typeface="Times New Roman" pitchFamily="18" charset="0"/>
              </a:rPr>
              <a:t>B</a:t>
            </a:r>
            <a:endParaRPr lang="en-US" altLang="zh-CN" sz="3200" dirty="0" smtClean="0">
              <a:solidFill>
                <a:srgbClr val="FF0000"/>
              </a:solidFill>
              <a:cs typeface="Times New Roman" pitchFamily="18" charset="0"/>
            </a:endParaRPr>
          </a:p>
          <a:p>
            <a:pPr marL="0" indent="0">
              <a:spcBef>
                <a:spcPts val="4800"/>
              </a:spcBef>
              <a:buNone/>
              <a:defRPr/>
            </a:pPr>
            <a:r>
              <a:rPr lang="zh-CN" altLang="en-US" sz="2800"/>
              <a:t> </a:t>
            </a:r>
            <a:r>
              <a:rPr lang="zh-CN" altLang="en-US" sz="2800" smtClean="0"/>
              <a:t>当</a:t>
            </a:r>
            <a:r>
              <a:rPr lang="en-US" altLang="zh-CN" sz="2800" smtClean="0">
                <a:solidFill>
                  <a:srgbClr val="FF0000"/>
                </a:solidFill>
                <a:cs typeface="Times New Roman" pitchFamily="18" charset="0"/>
              </a:rPr>
              <a:t>A=A</a:t>
            </a:r>
            <a:r>
              <a:rPr lang="en-US" altLang="zh-CN" sz="2800" baseline="-30000" smtClean="0">
                <a:solidFill>
                  <a:srgbClr val="FF0000"/>
                </a:solidFill>
                <a:cs typeface="Times New Roman" pitchFamily="18" charset="0"/>
              </a:rPr>
              <a:t>1</a:t>
            </a:r>
            <a:r>
              <a:rPr lang="en-US" altLang="zh-CN" sz="2800" dirty="0">
                <a:solidFill>
                  <a:srgbClr val="FF0000"/>
                </a:solidFill>
                <a:ea typeface="MingLiU" pitchFamily="49" charset="-120"/>
                <a:sym typeface="Symbol" pitchFamily="18" charset="2"/>
              </a:rPr>
              <a:t></a:t>
            </a:r>
            <a:r>
              <a:rPr lang="en-US" altLang="zh-CN" sz="2800">
                <a:solidFill>
                  <a:srgbClr val="FF0000"/>
                </a:solidFill>
              </a:rPr>
              <a:t>…</a:t>
            </a:r>
            <a:r>
              <a:rPr lang="en-US" altLang="zh-CN" sz="2800" smtClean="0">
                <a:solidFill>
                  <a:srgbClr val="FF0000"/>
                </a:solidFill>
                <a:ea typeface="MingLiU" pitchFamily="49" charset="-120"/>
                <a:sym typeface="Symbol" pitchFamily="18" charset="2"/>
              </a:rPr>
              <a:t></a:t>
            </a:r>
            <a:r>
              <a:rPr lang="en-US" altLang="zh-CN" sz="2800" smtClean="0">
                <a:solidFill>
                  <a:srgbClr val="FF0000"/>
                </a:solidFill>
                <a:cs typeface="Times New Roman" pitchFamily="18" charset="0"/>
              </a:rPr>
              <a:t>A</a:t>
            </a:r>
            <a:r>
              <a:rPr lang="en-US" altLang="zh-CN" sz="2800" baseline="-30000" smtClean="0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zh-CN" altLang="en-US" sz="2800" dirty="0"/>
              <a:t>时，称 </a:t>
            </a:r>
            <a:r>
              <a:rPr lang="en-US" altLang="zh-CN" sz="2800" i="1" dirty="0">
                <a:solidFill>
                  <a:srgbClr val="FF0000"/>
                </a:solidFill>
              </a:rPr>
              <a:t>f  </a:t>
            </a:r>
            <a:r>
              <a:rPr lang="zh-CN" altLang="en-US" sz="2800" dirty="0"/>
              <a:t>为</a:t>
            </a:r>
            <a:r>
              <a:rPr lang="en-US" altLang="zh-CN" sz="2800">
                <a:solidFill>
                  <a:srgbClr val="FF0000"/>
                </a:solidFill>
              </a:rPr>
              <a:t>n</a:t>
            </a:r>
            <a:r>
              <a:rPr lang="zh-CN" altLang="en-US" sz="2800" smtClean="0">
                <a:solidFill>
                  <a:srgbClr val="FF0000"/>
                </a:solidFill>
              </a:rPr>
              <a:t>元映射</a:t>
            </a:r>
            <a:r>
              <a:rPr lang="zh-CN" altLang="en-US" sz="2800" smtClean="0"/>
              <a:t>。</a:t>
            </a:r>
            <a:endParaRPr lang="en-US" altLang="zh-CN" sz="2800" dirty="0" smtClean="0"/>
          </a:p>
          <a:p>
            <a:pPr marL="0" indent="0">
              <a:spcBef>
                <a:spcPts val="600"/>
              </a:spcBef>
              <a:buNone/>
              <a:defRPr/>
            </a:pPr>
            <a:r>
              <a:rPr lang="zh-CN" altLang="en-US" sz="2800" smtClean="0"/>
              <a:t>映射也</a:t>
            </a:r>
            <a:r>
              <a:rPr lang="zh-CN" altLang="en-US" sz="2800" dirty="0"/>
              <a:t>称</a:t>
            </a:r>
            <a:r>
              <a:rPr lang="zh-CN" altLang="en-US" sz="280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映射</a:t>
            </a:r>
            <a:r>
              <a:rPr lang="zh-CN" altLang="en-US" sz="2800" dirty="0">
                <a:solidFill>
                  <a:srgbClr val="7030A0"/>
                </a:solidFill>
              </a:rPr>
              <a:t>（</a:t>
            </a:r>
            <a:r>
              <a:rPr lang="en-US" altLang="zh-CN" sz="2800" i="1" dirty="0">
                <a:solidFill>
                  <a:srgbClr val="7030A0"/>
                </a:solidFill>
                <a:cs typeface="Times New Roman" pitchFamily="18" charset="0"/>
              </a:rPr>
              <a:t>mapping</a:t>
            </a:r>
            <a:r>
              <a:rPr lang="zh-CN" altLang="en-US" sz="2800" dirty="0">
                <a:solidFill>
                  <a:srgbClr val="7030A0"/>
                </a:solidFill>
              </a:rPr>
              <a:t>）</a:t>
            </a:r>
            <a:r>
              <a:rPr lang="zh-CN" altLang="en-US" sz="2800" dirty="0"/>
              <a:t>或</a:t>
            </a:r>
            <a:r>
              <a:rPr lang="zh-CN" altLang="en-US" sz="280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变换</a:t>
            </a:r>
            <a:r>
              <a:rPr lang="en-US" altLang="zh-CN" sz="2800" dirty="0">
                <a:solidFill>
                  <a:srgbClr val="7030A0"/>
                </a:solidFill>
                <a:latin typeface="Arial" charset="0"/>
              </a:rPr>
              <a:t>(</a:t>
            </a:r>
            <a:r>
              <a:rPr lang="en-US" altLang="zh-CN" sz="2800" i="1" dirty="0">
                <a:solidFill>
                  <a:srgbClr val="7030A0"/>
                </a:solidFill>
                <a:cs typeface="Times New Roman" pitchFamily="18" charset="0"/>
              </a:rPr>
              <a:t>transformation</a:t>
            </a:r>
            <a:r>
              <a:rPr lang="zh-CN" altLang="en-US" sz="2800" dirty="0">
                <a:solidFill>
                  <a:srgbClr val="7030A0"/>
                </a:solidFill>
                <a:latin typeface="Arial" charset="0"/>
              </a:rPr>
              <a:t>）</a:t>
            </a:r>
            <a:r>
              <a:rPr lang="zh-CN" altLang="en-US" sz="2800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3C2870-8515-4E93-91E3-AADC8E0256E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E240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107503" y="29765"/>
            <a:ext cx="4320000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映射的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基本概念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4644008" y="29765"/>
            <a:ext cx="4320000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特殊映射类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788993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556792"/>
            <a:ext cx="8574491" cy="3861288"/>
          </a:xfrm>
        </p:spPr>
        <p:txBody>
          <a:bodyPr/>
          <a:lstStyle/>
          <a:p>
            <a:pPr marL="0" indent="534879" eaLnBrk="1" hangingPunct="1">
              <a:lnSpc>
                <a:spcPct val="150000"/>
              </a:lnSpc>
              <a:buNone/>
            </a:pPr>
            <a:r>
              <a:rPr lang="en-US" altLang="en-US" sz="3200" dirty="0" smtClean="0">
                <a:solidFill>
                  <a:srgbClr val="0099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zh-CN" altLang="en-US" sz="3200" dirty="0" smtClean="0">
                <a:solidFill>
                  <a:srgbClr val="0099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卡氏积</a:t>
            </a:r>
            <a:r>
              <a:rPr lang="en-US" altLang="en-US" sz="3200" dirty="0" smtClean="0">
                <a:solidFill>
                  <a:srgbClr val="0099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lang="en-US" altLang="zh-CN" b="1" i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b="1" i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任意两个集合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zh-CN" alt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序偶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8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第一个元素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3200" b="1" i="1" dirty="0" err="1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的元素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800" b="1" dirty="0" smtClean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第二个元素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3200" b="1" i="1" dirty="0" err="1" smtClean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的元素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所有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这样的</a:t>
            </a:r>
            <a:r>
              <a:rPr lang="zh-CN" alt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序偶集合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称为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集合</a:t>
            </a:r>
            <a:r>
              <a:rPr lang="en-US" altLang="zh-CN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3200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卡氏</a:t>
            </a:r>
            <a:r>
              <a:rPr lang="zh-CN" altLang="en-US" sz="3200" dirty="0" smtClean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积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，又被称为</a:t>
            </a:r>
            <a:r>
              <a:rPr lang="en-US" altLang="en-US" sz="3200" dirty="0" err="1" smtClean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笛卡</a:t>
            </a:r>
            <a:r>
              <a:rPr lang="zh-CN" altLang="en-US" sz="3200" dirty="0" smtClean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尔</a:t>
            </a:r>
            <a:r>
              <a:rPr lang="en-US" altLang="en-US" sz="3200" dirty="0" smtClean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积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zh-CN" altLang="en-US" sz="3200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直积</a:t>
            </a: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记为</a:t>
            </a:r>
            <a:r>
              <a:rPr lang="en-US" altLang="zh-CN" sz="3200" dirty="0" err="1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3200" dirty="0" err="1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3200" dirty="0" err="1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534879" algn="ctr" eaLnBrk="1" hangingPunct="1">
              <a:lnSpc>
                <a:spcPct val="150000"/>
              </a:lnSpc>
              <a:buNone/>
            </a:pPr>
            <a:r>
              <a:rPr lang="en-US" altLang="zh-CN" sz="3200" dirty="0" smtClean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3200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3200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B={&lt;</a:t>
            </a:r>
            <a:r>
              <a:rPr lang="en-US" altLang="zh-CN" sz="3200" i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dirty="0" smtClean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200" i="1" dirty="0" smtClean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&gt;|</a:t>
            </a:r>
            <a:r>
              <a:rPr lang="en-US" altLang="zh-CN" sz="3200" i="1" dirty="0" err="1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dirty="0" err="1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200" dirty="0" err="1" smtClean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3200" dirty="0" err="1" smtClean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&amp;</a:t>
            </a:r>
            <a:r>
              <a:rPr lang="en-US" altLang="zh-CN" sz="3200" i="1" dirty="0" err="1" smtClean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dirty="0" err="1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200" dirty="0" err="1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3200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圆角矩形 4"/>
          <p:cNvSpPr/>
          <p:nvPr/>
        </p:nvSpPr>
        <p:spPr bwMode="auto">
          <a:xfrm>
            <a:off x="4572000" y="0"/>
            <a:ext cx="4392488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卡氏积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35496" y="0"/>
            <a:ext cx="4536504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序偶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的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概念</a:t>
            </a:r>
            <a:endParaRPr kumimoji="0" lang="zh-CN" altLang="en-US" sz="28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544333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3C2870-8515-4E93-91E3-AADC8E0256E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E240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107503" y="29765"/>
            <a:ext cx="4320000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映射的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基本概念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4644008" y="29765"/>
            <a:ext cx="4320000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特殊映射类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pic>
        <p:nvPicPr>
          <p:cNvPr id="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8569325" cy="3349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67544" y="980728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判断下列映射是否是单射、满射、双射？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5E240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7584" y="5229200"/>
            <a:ext cx="2304256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既不是单射也不是满射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5E240C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51880" y="5229199"/>
            <a:ext cx="2304256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是单射</a:t>
            </a:r>
            <a:endParaRPr kumimoji="0" lang="en-US" altLang="zh-CN" sz="2800" b="1" i="0" u="none" strike="noStrike" kern="1200" cap="none" spc="0" normalizeH="0" baseline="0" noProof="0" smtClean="0">
              <a:ln>
                <a:noFill/>
              </a:ln>
              <a:solidFill>
                <a:srgbClr val="5E240C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但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不是满射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5E240C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229432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3C2870-8515-4E93-91E3-AADC8E0256E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E240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107503" y="29765"/>
            <a:ext cx="4320000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映射的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基本概念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4644008" y="29765"/>
            <a:ext cx="4320000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特殊映射类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196975"/>
            <a:ext cx="8372475" cy="381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827584" y="5229200"/>
            <a:ext cx="2304256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不是单射</a:t>
            </a:r>
            <a:endParaRPr kumimoji="0" lang="en-US" altLang="zh-CN" sz="2800" b="1" i="0" u="none" strike="noStrike" kern="1200" cap="none" spc="0" normalizeH="0" baseline="0" noProof="0" smtClean="0">
              <a:ln>
                <a:noFill/>
              </a:ln>
              <a:solidFill>
                <a:srgbClr val="5E240C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是满射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5E240C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651880" y="5214047"/>
            <a:ext cx="2304256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既是单射</a:t>
            </a:r>
            <a:endParaRPr kumimoji="0" lang="en-US" altLang="zh-CN" sz="2800" b="1" i="0" u="none" strike="noStrike" kern="1200" cap="none" spc="0" normalizeH="0" baseline="0" noProof="0" smtClean="0">
              <a:ln>
                <a:noFill/>
              </a:ln>
              <a:solidFill>
                <a:srgbClr val="5E240C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又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是满射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5E240C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418624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3C2870-8515-4E93-91E3-AADC8E0256E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E240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3240000" y="36000"/>
            <a:ext cx="3240361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逆映射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72000" y="36000"/>
            <a:ext cx="3240361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复合映射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5903639" y="0"/>
            <a:ext cx="3240361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相关定理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764704"/>
                <a:ext cx="8568472" cy="3384376"/>
              </a:xfrm>
            </p:spPr>
            <p:txBody>
              <a:bodyPr/>
              <a:lstStyle/>
              <a:p>
                <a:pPr marL="0" indent="0" eaLnBrk="1" hangingPunct="1">
                  <a:lnSpc>
                    <a:spcPct val="120000"/>
                  </a:lnSpc>
                  <a:buNone/>
                </a:pPr>
                <a:r>
                  <a:rPr lang="en-US" altLang="zh-CN" sz="3600" smtClean="0">
                    <a:solidFill>
                      <a:schemeClr val="hlink"/>
                    </a:solidFill>
                    <a:ea typeface="黑体" panose="02010609060101010101" pitchFamily="49" charset="-122"/>
                    <a:sym typeface="Symbol" panose="05050102010706020507" pitchFamily="18" charset="2"/>
                  </a:rPr>
                  <a:t>[</a:t>
                </a:r>
                <a:r>
                  <a:rPr lang="zh-CN" altLang="en-US" sz="3600" smtClean="0">
                    <a:solidFill>
                      <a:schemeClr val="hlink"/>
                    </a:solidFill>
                    <a:ea typeface="黑体" panose="02010609060101010101" pitchFamily="49" charset="-122"/>
                    <a:sym typeface="Symbol" panose="05050102010706020507" pitchFamily="18" charset="2"/>
                  </a:rPr>
                  <a:t>复合映射</a:t>
                </a:r>
                <a:r>
                  <a:rPr lang="en-US" altLang="zh-CN" sz="3600" smtClean="0">
                    <a:solidFill>
                      <a:schemeClr val="hlink"/>
                    </a:solidFill>
                    <a:ea typeface="黑体" panose="02010609060101010101" pitchFamily="49" charset="-122"/>
                    <a:sym typeface="Symbol" panose="05050102010706020507" pitchFamily="18" charset="2"/>
                  </a:rPr>
                  <a:t>]</a:t>
                </a:r>
                <a:endParaRPr lang="en-US" altLang="zh-CN" sz="3600" dirty="0">
                  <a:solidFill>
                    <a:schemeClr val="hlink"/>
                  </a:solidFill>
                  <a:ea typeface="黑体" panose="02010609060101010101" pitchFamily="49" charset="-122"/>
                  <a:sym typeface="Symbol" panose="05050102010706020507" pitchFamily="18" charset="2"/>
                </a:endParaRPr>
              </a:p>
              <a:p>
                <a:pPr marL="0" indent="0" eaLnBrk="1" hangingPunct="1">
                  <a:lnSpc>
                    <a:spcPct val="120000"/>
                  </a:lnSpc>
                  <a:buNone/>
                </a:pPr>
                <a:r>
                  <a:rPr lang="zh-CN" altLang="en-US" sz="2800" smtClean="0"/>
                  <a:t>映射</a:t>
                </a:r>
                <a:r>
                  <a:rPr lang="en-US" altLang="zh-CN" sz="2800" i="1" smtClean="0">
                    <a:solidFill>
                      <a:srgbClr val="7030A0"/>
                    </a:solidFill>
                  </a:rPr>
                  <a:t>f</a:t>
                </a:r>
                <a:r>
                  <a:rPr lang="en-US" altLang="zh-CN" sz="2800" smtClean="0">
                    <a:solidFill>
                      <a:srgbClr val="7030A0"/>
                    </a:solidFill>
                  </a:rPr>
                  <a:t>:A</a:t>
                </a:r>
                <a:r>
                  <a:rPr lang="en-US" altLang="zh-CN" sz="2800" smtClean="0">
                    <a:solidFill>
                      <a:srgbClr val="7030A0"/>
                    </a:solidFill>
                    <a:sym typeface="Symbol" panose="05050102010706020507" pitchFamily="18" charset="2"/>
                  </a:rPr>
                  <a:t>B</a:t>
                </a:r>
                <a:r>
                  <a:rPr lang="zh-CN" altLang="en-US" sz="2800" smtClean="0"/>
                  <a:t>和</a:t>
                </a:r>
                <a:r>
                  <a:rPr lang="zh-CN" altLang="en-US" sz="2800"/>
                  <a:t>映射</a:t>
                </a:r>
                <a:r>
                  <a:rPr lang="en-US" altLang="zh-CN" sz="2800" i="1" smtClean="0">
                    <a:solidFill>
                      <a:srgbClr val="FF0000"/>
                    </a:solidFill>
                  </a:rPr>
                  <a:t>g</a:t>
                </a:r>
                <a:r>
                  <a:rPr lang="zh-CN" altLang="en-US" sz="2800" smtClean="0">
                    <a:solidFill>
                      <a:srgbClr val="FF0000"/>
                    </a:solidFill>
                  </a:rPr>
                  <a:t>：</a:t>
                </a:r>
                <a:r>
                  <a:rPr lang="en-US" altLang="zh-CN" sz="2800" smtClean="0">
                    <a:solidFill>
                      <a:srgbClr val="FF0000"/>
                    </a:solidFill>
                  </a:rPr>
                  <a:t>B</a:t>
                </a:r>
                <a:r>
                  <a:rPr lang="en-US" altLang="zh-CN" sz="2800" smtClean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C</a:t>
                </a:r>
                <a:r>
                  <a:rPr lang="zh-CN" altLang="en-US" sz="2800" smtClean="0"/>
                  <a:t>，则由</a:t>
                </a:r>
                <a:r>
                  <a:rPr lang="en-US" altLang="zh-CN" sz="2800" i="1" smtClean="0">
                    <a:solidFill>
                      <a:srgbClr val="7030A0"/>
                    </a:solidFill>
                  </a:rPr>
                  <a:t>f</a:t>
                </a:r>
                <a:r>
                  <a:rPr lang="zh-CN" altLang="en-US" sz="2800"/>
                  <a:t>和</a:t>
                </a:r>
                <a:r>
                  <a:rPr lang="en-US" altLang="zh-CN" sz="2800" i="1" smtClean="0">
                    <a:solidFill>
                      <a:srgbClr val="FF0000"/>
                    </a:solidFill>
                  </a:rPr>
                  <a:t>g</a:t>
                </a:r>
                <a:r>
                  <a:rPr lang="zh-CN" altLang="en-US" sz="2800" smtClean="0"/>
                  <a:t>合成之由</a:t>
                </a:r>
                <a:r>
                  <a:rPr lang="en-US" altLang="zh-CN" sz="2800" smtClean="0"/>
                  <a:t>A</a:t>
                </a:r>
                <a:r>
                  <a:rPr lang="zh-CN" altLang="en-US" sz="2800" smtClean="0"/>
                  <a:t>到</a:t>
                </a:r>
                <a:r>
                  <a:rPr lang="en-US" altLang="zh-CN" sz="2800" smtClean="0"/>
                  <a:t>C</a:t>
                </a:r>
                <a:r>
                  <a:rPr lang="zh-CN" altLang="en-US" sz="2800" smtClean="0"/>
                  <a:t>的复合映射被定义如下：</a:t>
                </a:r>
                <a:endParaRPr lang="en-US" altLang="zh-CN" sz="2800" smtClean="0"/>
              </a:p>
              <a:p>
                <a:pPr marL="0" indent="0" eaLnBrk="1" hangingPunct="1">
                  <a:lnSpc>
                    <a:spcPct val="120000"/>
                  </a:lnSpc>
                  <a:buNone/>
                </a:pPr>
                <a:r>
                  <a:rPr lang="zh-CN" altLang="zh-CN" sz="2800" smtClean="0"/>
                  <a:t> </a:t>
                </a:r>
                <a:r>
                  <a:rPr lang="en-US" altLang="zh-CN" sz="2800" smtClean="0"/>
                  <a:t>{&lt;</a:t>
                </a:r>
                <a:r>
                  <a:rPr lang="en-US" altLang="zh-CN" sz="2800" smtClean="0">
                    <a:solidFill>
                      <a:srgbClr val="7030A0"/>
                    </a:solidFill>
                  </a:rPr>
                  <a:t>a</a:t>
                </a:r>
                <a:r>
                  <a:rPr lang="en-US" altLang="zh-CN" sz="2800" smtClean="0"/>
                  <a:t>,</a:t>
                </a:r>
                <a:r>
                  <a:rPr lang="en-US" altLang="zh-CN" sz="2800" smtClean="0">
                    <a:solidFill>
                      <a:srgbClr val="FF0000"/>
                    </a:solidFill>
                  </a:rPr>
                  <a:t>c</a:t>
                </a:r>
                <a:r>
                  <a:rPr lang="en-US" altLang="zh-CN" sz="2800" smtClean="0"/>
                  <a:t>&gt;|</a:t>
                </a:r>
                <a:r>
                  <a:rPr lang="en-US" altLang="zh-CN" sz="2800" smtClean="0">
                    <a:solidFill>
                      <a:srgbClr val="7030A0"/>
                    </a:solidFill>
                  </a:rPr>
                  <a:t>a</a:t>
                </a:r>
                <a:r>
                  <a:rPr lang="en-US" altLang="zh-CN" sz="2800" smtClean="0">
                    <a:solidFill>
                      <a:srgbClr val="7030A0"/>
                    </a:solidFill>
                    <a:ea typeface="MingLiU" pitchFamily="49" charset="-120"/>
                    <a:sym typeface="Symbol" panose="05050102010706020507" pitchFamily="18" charset="2"/>
                  </a:rPr>
                  <a:t>A</a:t>
                </a:r>
                <a:r>
                  <a:rPr lang="en-US" altLang="zh-CN" sz="2800">
                    <a:sym typeface="Symbol" panose="05050102010706020507" pitchFamily="18" charset="2"/>
                  </a:rPr>
                  <a:t>&amp;</a:t>
                </a:r>
                <a:r>
                  <a:rPr lang="en-US" altLang="zh-CN" sz="2800" smtClean="0">
                    <a:solidFill>
                      <a:srgbClr val="FF0000"/>
                    </a:solidFill>
                  </a:rPr>
                  <a:t>c</a:t>
                </a:r>
                <a:r>
                  <a:rPr lang="en-US" altLang="zh-CN" sz="2800" smtClean="0">
                    <a:solidFill>
                      <a:srgbClr val="FF0000"/>
                    </a:solidFill>
                    <a:ea typeface="MingLiU" pitchFamily="49" charset="-120"/>
                    <a:sym typeface="Symbol" panose="05050102010706020507" pitchFamily="18" charset="2"/>
                  </a:rPr>
                  <a:t>C</a:t>
                </a:r>
                <a:r>
                  <a:rPr lang="en-US" altLang="zh-CN" sz="2800">
                    <a:sym typeface="Symbol" panose="05050102010706020507" pitchFamily="18" charset="2"/>
                  </a:rPr>
                  <a:t>&amp;</a:t>
                </a:r>
                <a:r>
                  <a:rPr lang="en-US" altLang="zh-CN" sz="2800" smtClean="0">
                    <a:solidFill>
                      <a:srgbClr val="0070C0"/>
                    </a:solidFill>
                  </a:rPr>
                  <a:t>(</a:t>
                </a:r>
                <a:r>
                  <a:rPr lang="en-US" altLang="zh-CN" sz="2800" smtClean="0">
                    <a:solidFill>
                      <a:srgbClr val="0070C0"/>
                    </a:solidFill>
                    <a:sym typeface="Symbol" panose="05050102010706020507" pitchFamily="18" charset="2"/>
                  </a:rPr>
                  <a:t></a:t>
                </a:r>
                <a:r>
                  <a:rPr lang="en-US" altLang="zh-CN" sz="2800" smtClean="0">
                    <a:solidFill>
                      <a:srgbClr val="0070C0"/>
                    </a:solidFill>
                  </a:rPr>
                  <a:t>b)(</a:t>
                </a:r>
                <a:r>
                  <a:rPr lang="en-US" altLang="zh-CN" sz="2800" err="1">
                    <a:solidFill>
                      <a:srgbClr val="0070C0"/>
                    </a:solidFill>
                  </a:rPr>
                  <a:t>b</a:t>
                </a:r>
                <a:r>
                  <a:rPr lang="en-US" altLang="zh-CN" sz="2800" smtClean="0">
                    <a:solidFill>
                      <a:srgbClr val="0070C0"/>
                    </a:solidFill>
                    <a:ea typeface="MingLiU" pitchFamily="49" charset="-120"/>
                    <a:sym typeface="Symbol" panose="05050102010706020507" pitchFamily="18" charset="2"/>
                  </a:rPr>
                  <a:t></a:t>
                </a:r>
                <a:r>
                  <a:rPr lang="en-US" altLang="zh-CN" sz="2800" smtClean="0">
                    <a:solidFill>
                      <a:srgbClr val="0070C0"/>
                    </a:solidFill>
                    <a:sym typeface="Symbol" panose="05050102010706020507" pitchFamily="18" charset="2"/>
                  </a:rPr>
                  <a:t>B</a:t>
                </a:r>
                <a:r>
                  <a:rPr lang="en-US" altLang="zh-CN" sz="2800" smtClean="0"/>
                  <a:t>&amp;</a:t>
                </a:r>
                <a:r>
                  <a:rPr lang="en-US" altLang="zh-CN" sz="2800" i="1" smtClean="0">
                    <a:solidFill>
                      <a:srgbClr val="7030A0"/>
                    </a:solidFill>
                  </a:rPr>
                  <a:t>&lt;</a:t>
                </a:r>
                <a:r>
                  <a:rPr lang="en-US" altLang="zh-CN" sz="2800" smtClean="0">
                    <a:solidFill>
                      <a:srgbClr val="7030A0"/>
                    </a:solidFill>
                  </a:rPr>
                  <a:t>a,b&gt;</a:t>
                </a:r>
                <a:r>
                  <a:rPr lang="en-US" altLang="zh-CN" sz="2800" smtClean="0">
                    <a:solidFill>
                      <a:srgbClr val="7030A0"/>
                    </a:solidFill>
                    <a:sym typeface="Symbol" panose="05050102010706020507" pitchFamily="18" charset="2"/>
                  </a:rPr>
                  <a:t></a:t>
                </a:r>
                <a:r>
                  <a:rPr lang="en-US" altLang="zh-CN" sz="2800" i="1" smtClean="0">
                    <a:solidFill>
                      <a:srgbClr val="7030A0"/>
                    </a:solidFill>
                    <a:sym typeface="Symbol" panose="05050102010706020507" pitchFamily="18" charset="2"/>
                  </a:rPr>
                  <a:t>f</a:t>
                </a:r>
                <a:r>
                  <a:rPr lang="en-US" altLang="zh-CN" sz="2800" smtClean="0"/>
                  <a:t>&amp;</a:t>
                </a:r>
                <a:r>
                  <a:rPr lang="en-US" altLang="zh-CN" sz="2800" smtClean="0">
                    <a:solidFill>
                      <a:srgbClr val="FF0000"/>
                    </a:solidFill>
                  </a:rPr>
                  <a:t>&lt;b,c&gt;</a:t>
                </a:r>
                <a:r>
                  <a:rPr lang="en-US" altLang="zh-CN" sz="2800" smtClean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</a:t>
                </a:r>
                <a:r>
                  <a:rPr lang="en-US" altLang="zh-CN" sz="2800" i="1" smtClean="0">
                    <a:solidFill>
                      <a:srgbClr val="FF0000"/>
                    </a:solidFill>
                  </a:rPr>
                  <a:t>g</a:t>
                </a:r>
                <a:r>
                  <a:rPr lang="en-US" altLang="zh-CN" sz="2800" smtClean="0">
                    <a:solidFill>
                      <a:srgbClr val="0070C0"/>
                    </a:solidFill>
                  </a:rPr>
                  <a:t>)</a:t>
                </a:r>
                <a:r>
                  <a:rPr lang="en-US" altLang="zh-CN" sz="2800" smtClean="0"/>
                  <a:t>},</a:t>
                </a:r>
              </a:p>
              <a:p>
                <a:pPr marL="0" indent="0" eaLnBrk="1" hangingPunct="1">
                  <a:lnSpc>
                    <a:spcPct val="120000"/>
                  </a:lnSpc>
                  <a:buNone/>
                </a:pPr>
                <a:r>
                  <a:rPr lang="zh-CN" altLang="en-US" sz="2800" smtClean="0"/>
                  <a:t>记</a:t>
                </a:r>
                <a:r>
                  <a:rPr lang="zh-CN" altLang="en-US" sz="2800" dirty="0" smtClean="0"/>
                  <a:t>为</a:t>
                </a:r>
                <a:r>
                  <a:rPr lang="en-US" altLang="zh-CN" sz="2800" i="1" dirty="0">
                    <a:solidFill>
                      <a:srgbClr val="FF0000"/>
                    </a:solidFill>
                  </a:rPr>
                  <a:t>g</a:t>
                </a:r>
                <a14:m>
                  <m:oMath xmlns:m="http://schemas.openxmlformats.org/officeDocument/2006/math">
                    <m:r>
                      <a:rPr lang="en-US" altLang="zh-CN" sz="40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altLang="zh-CN" sz="2800" i="1" dirty="0">
                    <a:solidFill>
                      <a:srgbClr val="7030A0"/>
                    </a:solidFill>
                  </a:rPr>
                  <a:t>f</a:t>
                </a:r>
                <a:r>
                  <a:rPr lang="en-US" altLang="zh-CN" sz="2800" dirty="0">
                    <a:solidFill>
                      <a:srgbClr val="7030A0"/>
                    </a:solidFill>
                  </a:rPr>
                  <a:t> </a:t>
                </a:r>
                <a:r>
                  <a:rPr lang="zh-CN" altLang="en-US" sz="2800" smtClean="0">
                    <a:solidFill>
                      <a:srgbClr val="7030A0"/>
                    </a:solidFill>
                  </a:rPr>
                  <a:t>：</a:t>
                </a:r>
                <a:r>
                  <a:rPr lang="en-US" altLang="zh-CN" sz="2800" smtClean="0">
                    <a:solidFill>
                      <a:srgbClr val="00B0F0"/>
                    </a:solidFill>
                  </a:rPr>
                  <a:t>A</a:t>
                </a:r>
                <a:r>
                  <a:rPr lang="en-US" altLang="zh-CN" sz="2800" smtClean="0">
                    <a:solidFill>
                      <a:srgbClr val="00B0F0"/>
                    </a:solidFill>
                    <a:sym typeface="Symbol" panose="05050102010706020507" pitchFamily="18" charset="2"/>
                  </a:rPr>
                  <a:t>C</a:t>
                </a:r>
                <a:r>
                  <a:rPr lang="zh-CN" altLang="en-US" sz="2800" smtClean="0"/>
                  <a:t>。</a:t>
                </a:r>
                <a:endParaRPr lang="zh-CN" altLang="en-US" sz="2800" dirty="0"/>
              </a:p>
              <a:p>
                <a:pPr marL="0" indent="0" eaLnBrk="1" hangingPunct="1">
                  <a:lnSpc>
                    <a:spcPct val="120000"/>
                  </a:lnSpc>
                  <a:buNone/>
                </a:pPr>
                <a:endParaRPr lang="zh-CN" altLang="en-US" sz="2800" dirty="0">
                  <a:solidFill>
                    <a:srgbClr val="FF0000"/>
                  </a:solidFill>
                </a:endParaRPr>
              </a:p>
              <a:p>
                <a:pPr marL="0" indent="0" eaLnBrk="1" hangingPunct="1">
                  <a:buNone/>
                </a:pPr>
                <a:endParaRPr lang="en-US" altLang="zh-CN" sz="2800" dirty="0" smtClean="0">
                  <a:solidFill>
                    <a:schemeClr val="hlink"/>
                  </a:solidFill>
                  <a:ea typeface="黑体" panose="02010609060101010101" pitchFamily="49" charset="-122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10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764704"/>
                <a:ext cx="8568472" cy="3384376"/>
              </a:xfrm>
              <a:blipFill>
                <a:blip r:embed="rId2"/>
                <a:stretch>
                  <a:fillRect l="-2206" t="-1978" r="-3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93794" y="4077072"/>
                <a:ext cx="8208912" cy="253755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5E240C"/>
                    </a:solidFill>
                    <a:effectLst/>
                    <a:uLnTx/>
                    <a:uFillTx/>
                    <a:latin typeface="Times New Roman"/>
                    <a:ea typeface="宋体"/>
                    <a:cs typeface="+mn-cs"/>
                  </a:rPr>
                  <a:t>证明</a:t>
                </a:r>
                <a:r>
                  <a:rPr kumimoji="0" lang="en-US" altLang="zh-CN" sz="28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/>
                    <a:ea typeface="宋体"/>
                    <a:cs typeface="+mn-cs"/>
                  </a:rPr>
                  <a:t>g</a:t>
                </a:r>
                <a14:m>
                  <m:oMath xmlns:m="http://schemas.openxmlformats.org/officeDocument/2006/math">
                    <m:r>
                      <a:rPr kumimoji="0" lang="en-US" altLang="zh-CN" sz="4000" b="1" i="1" u="none" strike="noStrike" kern="0" cap="none" spc="0" normalizeH="0" baseline="-25000" noProof="0">
                        <a:ln>
                          <a:noFill/>
                        </a:ln>
                        <a:solidFill>
                          <a:srgbClr val="5E240C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°</m:t>
                    </m:r>
                  </m:oMath>
                </a14:m>
                <a:r>
                  <a:rPr kumimoji="0" lang="en-US" altLang="zh-CN" sz="28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Times New Roman"/>
                    <a:ea typeface="宋体"/>
                    <a:cs typeface="+mn-cs"/>
                  </a:rPr>
                  <a:t>f </a:t>
                </a:r>
                <a:r>
                  <a:rPr kumimoji="0" lang="zh-CN" altLang="en-US" sz="2800" b="1" i="1" u="none" strike="noStrike" kern="0" cap="none" spc="0" normalizeH="0" baseline="0" noProof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Times New Roman"/>
                    <a:ea typeface="宋体"/>
                    <a:cs typeface="+mn-cs"/>
                  </a:rPr>
                  <a:t>：</a:t>
                </a:r>
                <a:r>
                  <a:rPr kumimoji="0" lang="en-US" altLang="zh-CN" sz="2800" b="1" i="1" u="none" strike="noStrike" kern="0" cap="none" spc="0" normalizeH="0" baseline="0" noProof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Times New Roman"/>
                    <a:ea typeface="宋体"/>
                    <a:cs typeface="+mn-cs"/>
                  </a:rPr>
                  <a:t>A</a:t>
                </a:r>
                <a:r>
                  <a:rPr kumimoji="0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Times New Roman"/>
                    <a:ea typeface="宋体"/>
                    <a:cs typeface="+mn-cs"/>
                    <a:sym typeface="Symbol" panose="05050102010706020507" pitchFamily="18" charset="2"/>
                  </a:rPr>
                  <a:t></a:t>
                </a:r>
                <a:r>
                  <a:rPr kumimoji="0" lang="en-US" altLang="zh-CN" sz="2800" b="1" i="1" u="none" strike="noStrike" kern="0" cap="none" spc="0" normalizeH="0" baseline="0" noProof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Times New Roman"/>
                    <a:ea typeface="宋体"/>
                    <a:cs typeface="+mn-cs"/>
                    <a:sym typeface="Symbol" panose="05050102010706020507" pitchFamily="18" charset="2"/>
                  </a:rPr>
                  <a:t>C</a:t>
                </a:r>
                <a:r>
                  <a: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5E240C"/>
                    </a:solidFill>
                    <a:effectLst/>
                    <a:uLnTx/>
                    <a:uFillTx/>
                    <a:latin typeface="Times New Roman"/>
                    <a:ea typeface="宋体"/>
                    <a:cs typeface="+mn-cs"/>
                    <a:sym typeface="Symbol" panose="05050102010706020507" pitchFamily="18" charset="2"/>
                  </a:rPr>
                  <a:t>是映射：</a:t>
                </a:r>
                <a:endPara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5E240C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  <a:sym typeface="Symbol" panose="05050102010706020507" pitchFamily="18" charset="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5E240C"/>
                    </a:solidFill>
                    <a:effectLst/>
                    <a:uLnTx/>
                    <a:uFillTx/>
                    <a:latin typeface="Times New Roman"/>
                    <a:ea typeface="宋体"/>
                    <a:cs typeface="+mn-cs"/>
                    <a:sym typeface="Symbol" panose="05050102010706020507" pitchFamily="18" charset="2"/>
                  </a:rPr>
                  <a:t>1</a:t>
                </a:r>
                <a:r>
                  <a: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5E240C"/>
                    </a:solidFill>
                    <a:effectLst/>
                    <a:uLnTx/>
                    <a:uFillTx/>
                    <a:latin typeface="Times New Roman"/>
                    <a:ea typeface="宋体"/>
                    <a:cs typeface="+mn-cs"/>
                    <a:sym typeface="Symbol" panose="05050102010706020507" pitchFamily="18" charset="2"/>
                  </a:rPr>
                  <a:t>、</a:t>
                </a:r>
                <a:r>
                  <a:rPr kumimoji="0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5E240C"/>
                    </a:solidFill>
                    <a:effectLst/>
                    <a:uLnTx/>
                    <a:uFillTx/>
                    <a:latin typeface="Times New Roman"/>
                    <a:ea typeface="宋体"/>
                    <a:cs typeface="+mn-cs"/>
                    <a:sym typeface="Symbol" panose="05050102010706020507" pitchFamily="18" charset="2"/>
                  </a:rPr>
                  <a:t>{&lt;a,c&gt;}</a:t>
                </a:r>
                <a:r>
                  <a: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5E240C"/>
                    </a:solidFill>
                    <a:effectLst/>
                    <a:uLnTx/>
                    <a:uFillTx/>
                    <a:latin typeface="Times New Roman"/>
                    <a:ea typeface="宋体"/>
                    <a:cs typeface="+mn-cs"/>
                    <a:sym typeface="Symbol" panose="05050102010706020507" pitchFamily="18" charset="2"/>
                  </a:rPr>
                  <a:t>是</a:t>
                </a:r>
                <a:r>
                  <a:rPr kumimoji="0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5E240C"/>
                    </a:solidFill>
                    <a:effectLst/>
                    <a:uLnTx/>
                    <a:uFillTx/>
                    <a:latin typeface="Times New Roman"/>
                    <a:ea typeface="宋体"/>
                    <a:cs typeface="+mn-cs"/>
                    <a:sym typeface="Symbol" panose="05050102010706020507" pitchFamily="18" charset="2"/>
                  </a:rPr>
                  <a:t>A</a:t>
                </a:r>
                <a:r>
                  <a: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5E240C"/>
                    </a:solidFill>
                    <a:effectLst/>
                    <a:uLnTx/>
                    <a:uFillTx/>
                    <a:latin typeface="Times New Roman"/>
                    <a:ea typeface="宋体"/>
                    <a:cs typeface="+mn-cs"/>
                    <a:sym typeface="Symbol" panose="05050102010706020507" pitchFamily="18" charset="2"/>
                  </a:rPr>
                  <a:t>到</a:t>
                </a:r>
                <a:r>
                  <a:rPr kumimoji="0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5E240C"/>
                    </a:solidFill>
                    <a:effectLst/>
                    <a:uLnTx/>
                    <a:uFillTx/>
                    <a:latin typeface="Times New Roman"/>
                    <a:ea typeface="宋体"/>
                    <a:cs typeface="+mn-cs"/>
                    <a:sym typeface="Symbol" panose="05050102010706020507" pitchFamily="18" charset="2"/>
                  </a:rPr>
                  <a:t>C</a:t>
                </a:r>
                <a:r>
                  <a: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5E240C"/>
                    </a:solidFill>
                    <a:effectLst/>
                    <a:uLnTx/>
                    <a:uFillTx/>
                    <a:latin typeface="Times New Roman"/>
                    <a:ea typeface="宋体"/>
                    <a:cs typeface="+mn-cs"/>
                    <a:sym typeface="Symbol" panose="05050102010706020507" pitchFamily="18" charset="2"/>
                  </a:rPr>
                  <a:t>的关系</a:t>
                </a:r>
                <a:endPara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5E240C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  <a:sym typeface="Symbol" panose="05050102010706020507" pitchFamily="18" charset="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5E240C"/>
                    </a:solidFill>
                    <a:effectLst/>
                    <a:uLnTx/>
                    <a:uFillTx/>
                    <a:latin typeface="Times New Roman"/>
                    <a:ea typeface="宋体"/>
                    <a:cs typeface="+mn-cs"/>
                    <a:sym typeface="Symbol" panose="05050102010706020507" pitchFamily="18" charset="2"/>
                  </a:rPr>
                  <a:t>2</a:t>
                </a:r>
                <a:r>
                  <a: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5E240C"/>
                    </a:solidFill>
                    <a:effectLst/>
                    <a:uLnTx/>
                    <a:uFillTx/>
                    <a:latin typeface="Times New Roman"/>
                    <a:ea typeface="宋体"/>
                    <a:cs typeface="+mn-cs"/>
                    <a:sym typeface="Symbol" panose="05050102010706020507" pitchFamily="18" charset="2"/>
                  </a:rPr>
                  <a:t>、</a:t>
                </a:r>
                <a:r>
                  <a:rPr kumimoji="0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5E240C"/>
                    </a:solidFill>
                    <a:effectLst/>
                    <a:uLnTx/>
                    <a:uFillTx/>
                    <a:latin typeface="Times New Roman"/>
                    <a:ea typeface="宋体"/>
                    <a:cs typeface="+mn-cs"/>
                    <a:sym typeface="Symbol" panose="05050102010706020507" pitchFamily="18" charset="2"/>
                  </a:rPr>
                  <a:t>aA, </a:t>
                </a:r>
                <a:r>
                  <a: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5E240C"/>
                    </a:solidFill>
                    <a:effectLst/>
                    <a:uLnTx/>
                    <a:uFillTx/>
                    <a:latin typeface="Times New Roman"/>
                    <a:ea typeface="宋体"/>
                    <a:cs typeface="+mn-cs"/>
                    <a:sym typeface="Symbol" panose="05050102010706020507" pitchFamily="18" charset="2"/>
                  </a:rPr>
                  <a:t>都有唯一</a:t>
                </a:r>
                <a:r>
                  <a:rPr kumimoji="0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5E240C"/>
                    </a:solidFill>
                    <a:effectLst/>
                    <a:uLnTx/>
                    <a:uFillTx/>
                    <a:latin typeface="Times New Roman"/>
                    <a:ea typeface="宋体"/>
                    <a:cs typeface="+mn-cs"/>
                    <a:sym typeface="Symbol" panose="05050102010706020507" pitchFamily="18" charset="2"/>
                  </a:rPr>
                  <a:t>bB</a:t>
                </a:r>
                <a:r>
                  <a: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5E240C"/>
                    </a:solidFill>
                    <a:effectLst/>
                    <a:uLnTx/>
                    <a:uFillTx/>
                    <a:latin typeface="Times New Roman"/>
                    <a:ea typeface="宋体"/>
                    <a:cs typeface="+mn-cs"/>
                    <a:sym typeface="Symbol" panose="05050102010706020507" pitchFamily="18" charset="2"/>
                  </a:rPr>
                  <a:t>使得</a:t>
                </a:r>
                <a:r>
                  <a:rPr kumimoji="0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5E240C"/>
                    </a:solidFill>
                    <a:effectLst/>
                    <a:uLnTx/>
                    <a:uFillTx/>
                    <a:latin typeface="Times New Roman"/>
                    <a:ea typeface="宋体"/>
                    <a:cs typeface="+mn-cs"/>
                    <a:sym typeface="Symbol" panose="05050102010706020507" pitchFamily="18" charset="2"/>
                  </a:rPr>
                  <a:t>b=</a:t>
                </a:r>
                <a:r>
                  <a:rPr kumimoji="0" lang="en-US" altLang="zh-CN" sz="2800" b="1" i="1" u="none" strike="noStrike" kern="0" cap="none" spc="0" normalizeH="0" baseline="0" noProof="0">
                    <a:ln>
                      <a:noFill/>
                    </a:ln>
                    <a:solidFill>
                      <a:srgbClr val="5E240C"/>
                    </a:solidFill>
                    <a:effectLst/>
                    <a:uLnTx/>
                    <a:uFillTx/>
                    <a:latin typeface="Times New Roman"/>
                    <a:ea typeface="宋体"/>
                    <a:cs typeface="+mn-cs"/>
                    <a:sym typeface="Symbol" panose="05050102010706020507" pitchFamily="18" charset="2"/>
                  </a:rPr>
                  <a:t>f</a:t>
                </a:r>
                <a:r>
                  <a:rPr kumimoji="0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5E240C"/>
                    </a:solidFill>
                    <a:effectLst/>
                    <a:uLnTx/>
                    <a:uFillTx/>
                    <a:latin typeface="Times New Roman"/>
                    <a:ea typeface="宋体"/>
                    <a:cs typeface="+mn-cs"/>
                    <a:sym typeface="Symbol" panose="05050102010706020507" pitchFamily="18" charset="2"/>
                  </a:rPr>
                  <a:t>(a),</a:t>
                </a:r>
                <a:r>
                  <a: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5E240C"/>
                    </a:solidFill>
                    <a:effectLst/>
                    <a:uLnTx/>
                    <a:uFillTx/>
                    <a:latin typeface="Times New Roman"/>
                    <a:ea typeface="宋体"/>
                    <a:cs typeface="+mn-cs"/>
                    <a:sym typeface="Symbol" panose="05050102010706020507" pitchFamily="18" charset="2"/>
                  </a:rPr>
                  <a:t>所以存在唯一的</a:t>
                </a:r>
                <a:r>
                  <a:rPr kumimoji="0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5E240C"/>
                    </a:solidFill>
                    <a:effectLst/>
                    <a:uLnTx/>
                    <a:uFillTx/>
                    <a:latin typeface="Times New Roman"/>
                    <a:ea typeface="宋体"/>
                    <a:cs typeface="+mn-cs"/>
                    <a:sym typeface="Symbol" panose="05050102010706020507" pitchFamily="18" charset="2"/>
                  </a:rPr>
                  <a:t>c=</a:t>
                </a:r>
                <a:r>
                  <a:rPr kumimoji="0" lang="en-US" altLang="zh-CN" sz="2800" b="1" i="1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/>
                    <a:ea typeface="宋体"/>
                    <a:cs typeface="+mn-cs"/>
                  </a:rPr>
                  <a:t> g</a:t>
                </a:r>
                <a:r>
                  <a:rPr kumimoji="0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/>
                    <a:ea typeface="宋体"/>
                    <a:cs typeface="+mn-cs"/>
                  </a:rPr>
                  <a:t>(b)=</a:t>
                </a:r>
                <a:r>
                  <a:rPr kumimoji="0" lang="en-US" altLang="zh-CN" sz="2800" b="1" i="1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/>
                    <a:ea typeface="宋体"/>
                    <a:cs typeface="+mn-cs"/>
                  </a:rPr>
                  <a:t>g</a:t>
                </a:r>
                <a:r>
                  <a:rPr kumimoji="0" lang="en-US" altLang="zh-CN" sz="4000" b="1" i="0" u="none" strike="noStrike" kern="0" cap="none" spc="0" normalizeH="0" baseline="-25000" noProof="0">
                    <a:ln>
                      <a:noFill/>
                    </a:ln>
                    <a:solidFill>
                      <a:srgbClr val="5E240C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°</a:t>
                </a:r>
                <a:r>
                  <a:rPr kumimoji="0" lang="en-US" altLang="zh-CN" sz="2800" b="1" i="1" u="none" strike="noStrike" kern="0" cap="none" spc="0" normalizeH="0" baseline="0" noProof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Times New Roman"/>
                    <a:ea typeface="宋体"/>
                    <a:cs typeface="+mn-cs"/>
                  </a:rPr>
                  <a:t>f </a:t>
                </a:r>
                <a:r>
                  <a:rPr kumimoji="0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5E240C"/>
                    </a:solidFill>
                    <a:effectLst/>
                    <a:uLnTx/>
                    <a:uFillTx/>
                    <a:latin typeface="Times New Roman"/>
                    <a:ea typeface="宋体"/>
                    <a:cs typeface="+mn-cs"/>
                    <a:sym typeface="Symbol" panose="05050102010706020507" pitchFamily="18" charset="2"/>
                  </a:rPr>
                  <a:t>(a)</a:t>
                </a:r>
                <a:endPara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5E240C"/>
                  </a:solidFill>
                  <a:effectLst/>
                  <a:uLnTx/>
                  <a:uFillTx/>
                  <a:latin typeface="Times New Roman"/>
                  <a:ea typeface="宋体"/>
                  <a:cs typeface="+mn-cs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94" y="4077072"/>
                <a:ext cx="8208912" cy="2537554"/>
              </a:xfrm>
              <a:prstGeom prst="rect">
                <a:avLst/>
              </a:prstGeom>
              <a:blipFill>
                <a:blip r:embed="rId3"/>
                <a:stretch>
                  <a:fillRect l="-1407" r="-1333" b="-7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587608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3C2870-8515-4E93-91E3-AADC8E0256E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E240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3240000" y="36000"/>
            <a:ext cx="3240361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逆映射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72000" y="36000"/>
            <a:ext cx="3240361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复合映射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5903639" y="0"/>
            <a:ext cx="3240361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相关定理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341515" y="764704"/>
            <a:ext cx="8568472" cy="45259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>
                <a:solidFill>
                  <a:srgbClr val="FF0000"/>
                </a:solidFill>
              </a:rPr>
              <a:t>【</a:t>
            </a:r>
            <a:r>
              <a:rPr lang="zh-CN" altLang="en-US" dirty="0">
                <a:solidFill>
                  <a:srgbClr val="FF0000"/>
                </a:solidFill>
              </a:rPr>
              <a:t>例</a:t>
            </a:r>
            <a:r>
              <a:rPr lang="en-US" altLang="zh-CN" dirty="0">
                <a:solidFill>
                  <a:srgbClr val="FF0000"/>
                </a:solidFill>
              </a:rPr>
              <a:t>1】 </a:t>
            </a:r>
            <a:r>
              <a:rPr lang="zh-CN" altLang="en-US" dirty="0"/>
              <a:t>设</a:t>
            </a:r>
            <a:r>
              <a:rPr lang="en-US" altLang="zh-CN" i="1" dirty="0"/>
              <a:t>A</a:t>
            </a:r>
            <a:r>
              <a:rPr lang="en-US" altLang="zh-CN" dirty="0"/>
              <a:t>={1, 2,</a:t>
            </a:r>
            <a:r>
              <a:rPr lang="en-US" altLang="zh-CN" i="1" dirty="0"/>
              <a:t> </a:t>
            </a:r>
            <a:r>
              <a:rPr lang="en-US" altLang="zh-CN" dirty="0"/>
              <a:t>3,</a:t>
            </a:r>
            <a:r>
              <a:rPr lang="en-US" altLang="zh-CN" i="1" dirty="0"/>
              <a:t> </a:t>
            </a:r>
            <a:r>
              <a:rPr lang="en-US" altLang="zh-CN" dirty="0"/>
              <a:t>4}, </a:t>
            </a:r>
            <a:r>
              <a:rPr lang="en-US" altLang="zh-CN" i="1" dirty="0"/>
              <a:t>B</a:t>
            </a:r>
            <a:r>
              <a:rPr lang="en-US" altLang="zh-CN" dirty="0"/>
              <a:t>={1,</a:t>
            </a:r>
            <a:r>
              <a:rPr lang="en-US" altLang="zh-CN" i="1" dirty="0"/>
              <a:t> </a:t>
            </a:r>
            <a:r>
              <a:rPr lang="en-US" altLang="zh-CN" dirty="0"/>
              <a:t>2,</a:t>
            </a:r>
            <a:r>
              <a:rPr lang="en-US" altLang="zh-CN" i="1" dirty="0"/>
              <a:t> </a:t>
            </a:r>
            <a:r>
              <a:rPr lang="en-US" altLang="zh-CN" dirty="0"/>
              <a:t>3,</a:t>
            </a:r>
            <a:r>
              <a:rPr lang="en-US" altLang="zh-CN" i="1" dirty="0"/>
              <a:t> </a:t>
            </a:r>
            <a:r>
              <a:rPr lang="en-US" altLang="zh-CN" dirty="0"/>
              <a:t>4,</a:t>
            </a:r>
            <a:r>
              <a:rPr lang="en-US" altLang="zh-CN" i="1" dirty="0"/>
              <a:t> </a:t>
            </a:r>
            <a:r>
              <a:rPr lang="en-US" altLang="zh-CN" dirty="0"/>
              <a:t>5}, </a:t>
            </a:r>
            <a:r>
              <a:rPr lang="en-US" altLang="zh-CN" i="1" dirty="0"/>
              <a:t>C</a:t>
            </a:r>
            <a:r>
              <a:rPr lang="en-US" altLang="zh-CN" dirty="0"/>
              <a:t>={1, 2, 3}</a:t>
            </a:r>
            <a:r>
              <a:rPr lang="zh-CN" altLang="en-US" dirty="0"/>
              <a:t>。</a:t>
            </a:r>
          </a:p>
          <a:p>
            <a:pPr marL="0" indent="0" eaLnBrk="1" hangingPunct="1">
              <a:buNone/>
            </a:pPr>
            <a:r>
              <a:rPr lang="en-US" altLang="zh-CN" i="1" dirty="0"/>
              <a:t>f </a:t>
            </a:r>
            <a:r>
              <a:rPr lang="en-US" altLang="zh-CN" dirty="0"/>
              <a:t>: </a:t>
            </a:r>
            <a:r>
              <a:rPr lang="en-US" altLang="zh-CN" i="1" dirty="0"/>
              <a:t>A</a:t>
            </a:r>
            <a:r>
              <a:rPr lang="en-US" altLang="zh-CN" dirty="0"/>
              <a:t>→</a:t>
            </a:r>
            <a:r>
              <a:rPr lang="en-US" altLang="zh-CN" i="1" dirty="0"/>
              <a:t>B</a:t>
            </a:r>
            <a:r>
              <a:rPr lang="zh-CN" altLang="en-US" dirty="0"/>
              <a:t>，</a:t>
            </a:r>
            <a:r>
              <a:rPr lang="en-US" altLang="zh-CN" i="1" dirty="0"/>
              <a:t>f</a:t>
            </a:r>
            <a:r>
              <a:rPr lang="en-US" altLang="zh-CN" dirty="0"/>
              <a:t>={〈1,2〉,〈2,1〉,〈3,3〉,〈4,5〉}</a:t>
            </a:r>
          </a:p>
          <a:p>
            <a:pPr marL="0" indent="0" eaLnBrk="1" hangingPunct="1">
              <a:buNone/>
            </a:pPr>
            <a:r>
              <a:rPr lang="en-US" altLang="zh-CN" i="1" dirty="0"/>
              <a:t>g </a:t>
            </a:r>
            <a:r>
              <a:rPr lang="en-US" altLang="zh-CN" dirty="0"/>
              <a:t>: </a:t>
            </a:r>
            <a:r>
              <a:rPr lang="en-US" altLang="zh-CN" i="1" dirty="0"/>
              <a:t>B</a:t>
            </a:r>
            <a:r>
              <a:rPr lang="en-US" altLang="zh-CN" dirty="0"/>
              <a:t>→</a:t>
            </a:r>
            <a:r>
              <a:rPr lang="en-US" altLang="zh-CN" i="1" dirty="0"/>
              <a:t>C</a:t>
            </a:r>
            <a:r>
              <a:rPr lang="zh-CN" altLang="en-US" dirty="0"/>
              <a:t>，</a:t>
            </a:r>
            <a:r>
              <a:rPr lang="en-US" altLang="zh-CN" i="1" dirty="0"/>
              <a:t>g</a:t>
            </a:r>
            <a:r>
              <a:rPr lang="en-US" altLang="zh-CN" dirty="0"/>
              <a:t>={〈1,1〉,〈2,2〉,〈3,3〉, 〈4,3〉, 〈5,2〉}</a:t>
            </a:r>
          </a:p>
          <a:p>
            <a:pPr marL="0" indent="0" eaLnBrk="1" hangingPunct="1">
              <a:buNone/>
            </a:pPr>
            <a:r>
              <a:rPr lang="en-US" altLang="zh-CN" dirty="0"/>
              <a:t>    </a:t>
            </a:r>
            <a:r>
              <a:rPr lang="zh-CN" altLang="en-US" dirty="0"/>
              <a:t>求</a:t>
            </a:r>
            <a:r>
              <a:rPr lang="en-US" altLang="zh-CN" i="1" dirty="0"/>
              <a:t>g</a:t>
            </a:r>
            <a:r>
              <a:rPr lang="zh-CN" altLang="en-US" i="1" dirty="0"/>
              <a:t>。</a:t>
            </a:r>
            <a:r>
              <a:rPr lang="en-US" altLang="zh-CN" i="1" dirty="0"/>
              <a:t>f </a:t>
            </a:r>
            <a:r>
              <a:rPr lang="zh-CN" altLang="en-US" dirty="0"/>
              <a:t>。</a:t>
            </a:r>
          </a:p>
          <a:p>
            <a:pPr marL="0" indent="0" eaLnBrk="1" hangingPunct="1">
              <a:buNone/>
            </a:pPr>
            <a:r>
              <a:rPr lang="zh-CN" altLang="en-US" dirty="0"/>
              <a:t>      </a:t>
            </a:r>
            <a:r>
              <a:rPr lang="zh-CN" altLang="en-US" dirty="0">
                <a:solidFill>
                  <a:srgbClr val="FF0000"/>
                </a:solidFill>
              </a:rPr>
              <a:t>解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  <a:r>
              <a:rPr lang="en-US" altLang="zh-CN" dirty="0"/>
              <a:t> </a:t>
            </a:r>
            <a:r>
              <a:rPr lang="en-US" altLang="zh-CN" i="1" dirty="0"/>
              <a:t>g</a:t>
            </a:r>
            <a:r>
              <a:rPr lang="zh-CN" altLang="en-US" i="1" dirty="0"/>
              <a:t>。</a:t>
            </a:r>
            <a:r>
              <a:rPr lang="en-US" altLang="zh-CN" i="1" dirty="0"/>
              <a:t>f </a:t>
            </a:r>
            <a:r>
              <a:rPr lang="en-US" altLang="zh-CN" dirty="0"/>
              <a:t>={〈1,2〉,〈2,1〉,〈3,3〉,〈4,2〉}</a:t>
            </a:r>
          </a:p>
          <a:p>
            <a:pPr marL="0" indent="0" eaLnBrk="1" hangingPunct="1">
              <a:buNone/>
            </a:pPr>
            <a:r>
              <a:rPr lang="en-US" altLang="zh-CN" dirty="0"/>
              <a:t>  </a:t>
            </a:r>
            <a:r>
              <a:rPr lang="zh-CN" altLang="en-US" dirty="0"/>
              <a:t>用关系图图示</a:t>
            </a:r>
            <a:r>
              <a:rPr lang="en-US" altLang="zh-CN" i="1" dirty="0"/>
              <a:t>g</a:t>
            </a:r>
            <a:r>
              <a:rPr lang="zh-CN" altLang="en-US" i="1" dirty="0"/>
              <a:t>。</a:t>
            </a:r>
            <a:r>
              <a:rPr lang="en-US" altLang="zh-CN" i="1" dirty="0"/>
              <a:t>f </a:t>
            </a:r>
            <a:r>
              <a:rPr lang="zh-CN" altLang="en-US" dirty="0"/>
              <a:t>，其中→表示</a:t>
            </a:r>
            <a:r>
              <a:rPr lang="en-US" altLang="zh-CN" i="1" dirty="0"/>
              <a:t>g</a:t>
            </a:r>
            <a:r>
              <a:rPr lang="zh-CN" altLang="en-US" i="1" dirty="0"/>
              <a:t>。</a:t>
            </a:r>
            <a:r>
              <a:rPr lang="en-US" altLang="zh-CN" i="1" dirty="0"/>
              <a:t>f</a:t>
            </a:r>
            <a:r>
              <a:rPr lang="en-US" altLang="zh-CN" dirty="0"/>
              <a:t>,</a:t>
            </a:r>
            <a:r>
              <a:rPr lang="zh-CN" altLang="en-US" dirty="0"/>
              <a:t>见图</a:t>
            </a:r>
          </a:p>
          <a:p>
            <a:pPr marL="0" indent="0" eaLnBrk="1" hangingPunct="1">
              <a:buNone/>
            </a:pPr>
            <a:endParaRPr lang="en-US" altLang="zh-CN" sz="2800" dirty="0" smtClean="0">
              <a:solidFill>
                <a:schemeClr val="hlink"/>
              </a:solidFill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/>
        </p:nvGraphicFramePr>
        <p:xfrm>
          <a:off x="778992" y="3401083"/>
          <a:ext cx="4378968" cy="333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位图图像" r:id="rId3" imgW="4238095" imgH="3228571" progId="Paint.Picture">
                  <p:embed/>
                </p:oleObj>
              </mc:Choice>
              <mc:Fallback>
                <p:oleObj name="位图图像" r:id="rId3" imgW="4238095" imgH="3228571" progId="Paint.Picture">
                  <p:embed/>
                  <p:pic>
                    <p:nvPicPr>
                      <p:cNvPr id="1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992" y="3401083"/>
                        <a:ext cx="4378968" cy="333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"/>
          <p:cNvGraphicFramePr>
            <a:graphicFrameLocks noChangeAspect="1"/>
          </p:cNvGraphicFramePr>
          <p:nvPr/>
        </p:nvGraphicFramePr>
        <p:xfrm>
          <a:off x="5429224" y="3525089"/>
          <a:ext cx="2190776" cy="3162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位图图像" r:id="rId5" imgW="2172003" imgH="3134162" progId="Paint.Picture">
                  <p:embed/>
                </p:oleObj>
              </mc:Choice>
              <mc:Fallback>
                <p:oleObj name="位图图像" r:id="rId5" imgW="2172003" imgH="3134162" progId="Paint.Picture">
                  <p:embed/>
                  <p:pic>
                    <p:nvPicPr>
                      <p:cNvPr id="1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24" y="3525089"/>
                        <a:ext cx="2190776" cy="31621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65822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024" y="102695"/>
            <a:ext cx="6121400" cy="417513"/>
          </a:xfrm>
        </p:spPr>
        <p:txBody>
          <a:bodyPr/>
          <a:lstStyle/>
          <a:p>
            <a:pPr algn="ctr"/>
            <a:r>
              <a:rPr lang="zh-CN" altLang="en-US" smtClean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样卷分析</a:t>
            </a:r>
            <a:endParaRPr lang="zh-CN" altLang="en-US">
              <a:solidFill>
                <a:schemeClr val="bg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63961" y="1822493"/>
                <a:ext cx="8980039" cy="4539527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l"/>
                </a:pPr>
                <a:r>
                  <a:rPr lang="zh-CN" altLang="en-US" smtClean="0"/>
                  <a:t>解：</a:t>
                </a:r>
                <a:r>
                  <a:rPr lang="en-US" altLang="zh-CN" smtClean="0"/>
                  <a:t>f</a:t>
                </a:r>
                <a:r>
                  <a:rPr lang="zh-CN" altLang="en-US" smtClean="0"/>
                  <a:t>既是单射，又是满射，以下是证明过程。</a:t>
                </a:r>
                <a:r>
                  <a:rPr lang="en-US" altLang="zh-CN" smtClean="0"/>
                  <a:t>  </a:t>
                </a:r>
              </a:p>
              <a:p>
                <a:pPr marL="0" indent="457200">
                  <a:buNone/>
                </a:pPr>
                <a:r>
                  <a:rPr lang="zh-CN" altLang="en-US"/>
                  <a:t>对于</a:t>
                </a:r>
                <a:r>
                  <a:rPr lang="zh-CN" altLang="en-US" smtClean="0"/>
                  <a:t>任意</a:t>
                </a:r>
                <a:r>
                  <a:rPr lang="en-US" altLang="zh-CN" smtClean="0"/>
                  <a:t>&lt;x,y&gt;</a:t>
                </a:r>
                <a:r>
                  <a:rPr lang="zh-CN" altLang="en-US">
                    <a:sym typeface="Symbol" panose="05050102010706020507" pitchFamily="18" charset="2"/>
                  </a:rPr>
                  <a:t>，</a:t>
                </a:r>
                <a:r>
                  <a:rPr lang="en-US" altLang="zh-CN" smtClean="0">
                    <a:sym typeface="Symbol" panose="05050102010706020507" pitchFamily="18" charset="2"/>
                  </a:rPr>
                  <a:t>&lt;s,t&gt;</a:t>
                </a:r>
                <a:r>
                  <a:rPr lang="en-US" altLang="zh-CN" smtClean="0">
                    <a:latin typeface="Lucida Sans Unicode" panose="020B0602030504020204" pitchFamily="34" charset="0"/>
                    <a:cs typeface="Lucida Sans Unicode" panose="020B0602030504020204" pitchFamily="34" charset="0"/>
                    <a:sym typeface="Symbol" panose="05050102010706020507" pitchFamily="18" charset="2"/>
                  </a:rPr>
                  <a:t>∈RR</a:t>
                </a:r>
                <a:r>
                  <a:rPr lang="zh-CN" altLang="en-US" smtClean="0">
                    <a:latin typeface="Lucida Sans Unicode" panose="020B0602030504020204" pitchFamily="34" charset="0"/>
                    <a:cs typeface="Lucida Sans Unicode" panose="020B0602030504020204" pitchFamily="34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/>
                  <a:t> </a:t>
                </a:r>
                <a:r>
                  <a:rPr lang="zh-CN" altLang="en-US" smtClean="0"/>
                  <a:t>且</a:t>
                </a:r>
                <a:r>
                  <a:rPr lang="en-US" altLang="zh-CN" smtClean="0"/>
                  <a:t>&lt;</a:t>
                </a:r>
                <a:r>
                  <a:rPr lang="en-US" altLang="zh-CN"/>
                  <a:t>x,y&gt;</a:t>
                </a:r>
                <a:r>
                  <a:rPr lang="en-US" altLang="zh-CN">
                    <a:sym typeface="Symbol" panose="05050102010706020507" pitchFamily="18" charset="2"/>
                  </a:rPr>
                  <a:t>&lt;s,t&gt;</a:t>
                </a:r>
                <a:r>
                  <a:rPr lang="en-US" altLang="zh-CN" smtClean="0">
                    <a:sym typeface="Symbol" panose="05050102010706020507" pitchFamily="18" charset="2"/>
                  </a:rPr>
                  <a:t>,</a:t>
                </a:r>
                <a:r>
                  <a:rPr lang="zh-CN" altLang="en-US" smtClean="0">
                    <a:sym typeface="Symbol" panose="05050102010706020507" pitchFamily="18" charset="2"/>
                  </a:rPr>
                  <a:t>假设</a:t>
                </a:r>
                <a:r>
                  <a:rPr lang="en-US" altLang="zh-CN" smtClean="0">
                    <a:sym typeface="Symbol" panose="05050102010706020507" pitchFamily="18" charset="2"/>
                  </a:rPr>
                  <a:t>f(</a:t>
                </a:r>
                <a:r>
                  <a:rPr lang="en-US" altLang="zh-CN" smtClean="0"/>
                  <a:t>&lt;x,y&gt;)=f(</a:t>
                </a:r>
                <a:r>
                  <a:rPr lang="en-US" altLang="zh-CN" smtClean="0">
                    <a:sym typeface="Symbol" panose="05050102010706020507" pitchFamily="18" charset="2"/>
                  </a:rPr>
                  <a:t>&lt;s,t&gt;), </a:t>
                </a:r>
                <a:r>
                  <a:rPr lang="zh-CN" altLang="en-US" smtClean="0">
                    <a:sym typeface="Symbol" panose="05050102010706020507" pitchFamily="18" charset="2"/>
                  </a:rPr>
                  <a:t>则</a:t>
                </a:r>
                <a:r>
                  <a:rPr lang="en-US" altLang="zh-CN" smtClean="0">
                    <a:sym typeface="Symbol" panose="05050102010706020507" pitchFamily="18" charset="2"/>
                  </a:rPr>
                  <a:t>&lt;x+y,x-y&gt;=&lt;s+t,s-t&gt;.</a:t>
                </a:r>
                <a:r>
                  <a:rPr lang="zh-CN" altLang="en-US" smtClean="0">
                    <a:sym typeface="Symbol" panose="05050102010706020507" pitchFamily="18" charset="2"/>
                  </a:rPr>
                  <a:t>由卡氏积的性质可得：</a:t>
                </a:r>
                <a:endParaRPr lang="en-US" altLang="zh-CN" smtClean="0">
                  <a:sym typeface="Symbol" panose="05050102010706020507" pitchFamily="18" charset="2"/>
                </a:endParaRPr>
              </a:p>
              <a:p>
                <a:pPr marL="0" indent="45720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charset="0"/>
                                <a:sym typeface="Symbol" panose="05050102010706020507" pitchFamily="18" charset="2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𝑥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𝒚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=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𝒔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𝒕</m:t>
                            </m:r>
                          </m:e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𝒙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𝒚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=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𝒔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𝒕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mtClean="0"/>
                  <a:t>，</a:t>
                </a:r>
                <a:endParaRPr lang="en-US" altLang="zh-CN" smtClean="0"/>
              </a:p>
              <a:p>
                <a:pPr marL="0" indent="457200">
                  <a:buNone/>
                </a:pPr>
                <a:r>
                  <a:rPr lang="zh-CN" altLang="en-US"/>
                  <a:t>则</a:t>
                </a:r>
                <a:r>
                  <a:rPr lang="zh-CN" altLang="en-US" smtClean="0"/>
                  <a:t>有</a:t>
                </a:r>
                <a:endParaRPr lang="en-US" altLang="zh-CN" smtClean="0"/>
              </a:p>
              <a:p>
                <a:pPr marL="0" indent="45720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charset="0"/>
                                  <a:sym typeface="Symbol" panose="05050102010706020507" pitchFamily="18" charset="2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𝒔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𝒚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𝒕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mtClean="0"/>
              </a:p>
              <a:p>
                <a:pPr marL="0" indent="457200">
                  <a:buNone/>
                </a:pPr>
                <a:r>
                  <a:rPr lang="zh-CN" altLang="en-US" smtClean="0"/>
                  <a:t>即</a:t>
                </a:r>
                <a:r>
                  <a:rPr lang="en-US" altLang="zh-CN"/>
                  <a:t>&lt;x,y</a:t>
                </a:r>
                <a:r>
                  <a:rPr lang="en-US" altLang="zh-CN" smtClean="0"/>
                  <a:t>&gt;</a:t>
                </a:r>
                <a:r>
                  <a:rPr lang="en-US" altLang="zh-CN" smtClean="0">
                    <a:sym typeface="Symbol" panose="05050102010706020507" pitchFamily="18" charset="2"/>
                  </a:rPr>
                  <a:t>=&lt;</a:t>
                </a:r>
                <a:r>
                  <a:rPr lang="en-US" altLang="zh-CN">
                    <a:sym typeface="Symbol" panose="05050102010706020507" pitchFamily="18" charset="2"/>
                  </a:rPr>
                  <a:t>s,t</a:t>
                </a:r>
                <a:r>
                  <a:rPr lang="en-US" altLang="zh-CN" smtClean="0">
                    <a:sym typeface="Symbol" panose="05050102010706020507" pitchFamily="18" charset="2"/>
                  </a:rPr>
                  <a:t>&gt;,</a:t>
                </a:r>
                <a:r>
                  <a:rPr lang="zh-CN" altLang="en-US" smtClean="0">
                    <a:sym typeface="Symbol" panose="05050102010706020507" pitchFamily="18" charset="2"/>
                  </a:rPr>
                  <a:t>所以</a:t>
                </a:r>
                <a:r>
                  <a:rPr lang="en-US" altLang="zh-CN">
                    <a:sym typeface="Symbol" panose="05050102010706020507" pitchFamily="18" charset="2"/>
                  </a:rPr>
                  <a:t>f(</a:t>
                </a:r>
                <a:r>
                  <a:rPr lang="en-US" altLang="zh-CN"/>
                  <a:t>&lt;x,y</a:t>
                </a:r>
                <a:r>
                  <a:rPr lang="en-US" altLang="zh-CN" smtClean="0"/>
                  <a:t>&gt;)</a:t>
                </a:r>
                <a:r>
                  <a:rPr lang="en-US" altLang="zh-CN" smtClean="0">
                    <a:sym typeface="Symbol" panose="05050102010706020507" pitchFamily="18" charset="2"/>
                  </a:rPr>
                  <a:t></a:t>
                </a:r>
                <a:r>
                  <a:rPr lang="en-US" altLang="zh-CN" smtClean="0"/>
                  <a:t>f</a:t>
                </a:r>
                <a:r>
                  <a:rPr lang="en-US" altLang="zh-CN"/>
                  <a:t>(</a:t>
                </a:r>
                <a:r>
                  <a:rPr lang="en-US" altLang="zh-CN">
                    <a:sym typeface="Symbol" panose="05050102010706020507" pitchFamily="18" charset="2"/>
                  </a:rPr>
                  <a:t>&lt;s,t</a:t>
                </a:r>
                <a:r>
                  <a:rPr lang="en-US" altLang="zh-CN" smtClean="0">
                    <a:sym typeface="Symbol" panose="05050102010706020507" pitchFamily="18" charset="2"/>
                  </a:rPr>
                  <a:t>&gt;)</a:t>
                </a:r>
                <a:r>
                  <a:rPr lang="zh-CN" altLang="en-US" smtClean="0">
                    <a:sym typeface="Symbol" panose="05050102010706020507" pitchFamily="18" charset="2"/>
                  </a:rPr>
                  <a:t>，</a:t>
                </a:r>
                <a:r>
                  <a:rPr lang="en-US" altLang="zh-CN" smtClean="0">
                    <a:sym typeface="Symbol" panose="05050102010706020507" pitchFamily="18" charset="2"/>
                  </a:rPr>
                  <a:t>f</a:t>
                </a:r>
                <a:r>
                  <a:rPr lang="zh-CN" altLang="en-US" smtClean="0">
                    <a:sym typeface="Symbol" panose="05050102010706020507" pitchFamily="18" charset="2"/>
                  </a:rPr>
                  <a:t>是单射。</a:t>
                </a:r>
                <a:endParaRPr lang="en-US" altLang="zh-CN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961" y="1822493"/>
                <a:ext cx="8980039" cy="4539527"/>
              </a:xfrm>
              <a:blipFill>
                <a:blip r:embed="rId2"/>
                <a:stretch>
                  <a:fillRect l="-1086" t="-1477" r="-6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02CC2-B18E-4C24-9954-C5654EFE1A0C}" type="slidenum">
              <a:rPr lang="en-US" altLang="zh-CN" smtClean="0"/>
              <a:pPr>
                <a:defRPr/>
              </a:pPr>
              <a:t>74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36" y="742048"/>
            <a:ext cx="8449804" cy="106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48090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3C2870-8515-4E93-91E3-AADC8E0256E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E240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3240000" y="36000"/>
            <a:ext cx="3240361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逆映射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72000" y="36000"/>
            <a:ext cx="3240361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复合映射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5903639" y="0"/>
            <a:ext cx="3240361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相关定理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395536" y="748822"/>
            <a:ext cx="8568472" cy="549640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3200" smtClean="0">
                <a:solidFill>
                  <a:schemeClr val="hlink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[</a:t>
            </a:r>
            <a:r>
              <a:rPr lang="zh-CN" altLang="en-US" sz="3200" smtClean="0">
                <a:solidFill>
                  <a:schemeClr val="hlink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逆映射</a:t>
            </a:r>
            <a:r>
              <a:rPr lang="en-US" altLang="zh-CN" sz="3200" smtClean="0">
                <a:solidFill>
                  <a:schemeClr val="hlink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]</a:t>
            </a:r>
          </a:p>
          <a:p>
            <a:pPr marL="0" indent="0" eaLnBrk="1" hangingPunct="1">
              <a:buNone/>
            </a:pPr>
            <a:r>
              <a:rPr lang="zh-CN" altLang="en-US" sz="2800" smtClean="0"/>
              <a:t>设 </a:t>
            </a:r>
            <a:r>
              <a:rPr lang="en-US" altLang="zh-CN" sz="2800" i="1" smtClean="0">
                <a:solidFill>
                  <a:srgbClr val="FF0000"/>
                </a:solidFill>
              </a:rPr>
              <a:t>f</a:t>
            </a:r>
            <a:r>
              <a:rPr lang="en-US" altLang="zh-CN" sz="2800" smtClean="0">
                <a:solidFill>
                  <a:srgbClr val="FF0000"/>
                </a:solidFill>
              </a:rPr>
              <a:t>:A→B</a:t>
            </a:r>
            <a:r>
              <a:rPr lang="zh-CN" altLang="zh-CN" sz="2800" smtClean="0"/>
              <a:t>是一个</a:t>
            </a:r>
            <a:r>
              <a:rPr lang="zh-CN" altLang="en-US" sz="3600" smtClean="0">
                <a:solidFill>
                  <a:srgbClr val="FF0000"/>
                </a:solidFill>
              </a:rPr>
              <a:t>双侧可逆映射</a:t>
            </a:r>
            <a:r>
              <a:rPr lang="zh-CN" altLang="en-US" sz="2800" smtClean="0"/>
              <a:t>，则称</a:t>
            </a:r>
            <a:r>
              <a:rPr lang="zh-CN" altLang="en-US" sz="2800">
                <a:solidFill>
                  <a:srgbClr val="5E240C"/>
                </a:solidFill>
              </a:rPr>
              <a:t>左逆映射和右逆映射为</a:t>
            </a:r>
            <a:r>
              <a:rPr lang="en-US" altLang="zh-CN" sz="2800">
                <a:solidFill>
                  <a:srgbClr val="5E240C"/>
                </a:solidFill>
              </a:rPr>
              <a:t>f</a:t>
            </a:r>
            <a:r>
              <a:rPr lang="zh-CN" altLang="en-US" sz="2800">
                <a:solidFill>
                  <a:srgbClr val="5E240C"/>
                </a:solidFill>
              </a:rPr>
              <a:t>：</a:t>
            </a:r>
            <a:r>
              <a:rPr lang="en-US" altLang="zh-CN" sz="2800">
                <a:solidFill>
                  <a:srgbClr val="5E240C"/>
                </a:solidFill>
              </a:rPr>
              <a:t> A→B</a:t>
            </a:r>
            <a:r>
              <a:rPr lang="zh-CN" altLang="en-US" sz="2800">
                <a:solidFill>
                  <a:srgbClr val="5E240C"/>
                </a:solidFill>
              </a:rPr>
              <a:t>的</a:t>
            </a:r>
            <a:r>
              <a:rPr lang="zh-CN" altLang="en-US" sz="3600" smtClean="0">
                <a:solidFill>
                  <a:srgbClr val="FF0000"/>
                </a:solidFill>
              </a:rPr>
              <a:t>逆映射</a:t>
            </a:r>
            <a:r>
              <a:rPr lang="zh-CN" altLang="en-US" sz="2800" smtClean="0">
                <a:solidFill>
                  <a:srgbClr val="FF0000"/>
                </a:solidFill>
              </a:rPr>
              <a:t>，</a:t>
            </a:r>
            <a:r>
              <a:rPr lang="zh-CN" altLang="en-US" sz="2800" dirty="0" smtClean="0"/>
              <a:t>记为 </a:t>
            </a:r>
            <a:r>
              <a:rPr lang="en-US" altLang="zh-CN" sz="3600" i="1" dirty="0" smtClean="0">
                <a:solidFill>
                  <a:srgbClr val="FF0000"/>
                </a:solidFill>
              </a:rPr>
              <a:t>f </a:t>
            </a:r>
            <a:r>
              <a:rPr lang="en-US" altLang="zh-CN" sz="3600" i="1" baseline="30000" smtClean="0">
                <a:solidFill>
                  <a:srgbClr val="FF0000"/>
                </a:solidFill>
              </a:rPr>
              <a:t>-</a:t>
            </a:r>
            <a:r>
              <a:rPr lang="en-US" altLang="zh-CN" sz="3600" baseline="30000" smtClean="0">
                <a:solidFill>
                  <a:srgbClr val="FF0000"/>
                </a:solidFill>
              </a:rPr>
              <a:t>1</a:t>
            </a:r>
            <a:r>
              <a:rPr lang="zh-CN" altLang="en-US" sz="3600" smtClean="0">
                <a:solidFill>
                  <a:srgbClr val="FF0000"/>
                </a:solidFill>
              </a:rPr>
              <a:t>：</a:t>
            </a:r>
            <a:r>
              <a:rPr lang="en-US" altLang="zh-CN" sz="2800" smtClean="0">
                <a:solidFill>
                  <a:srgbClr val="FF0000"/>
                </a:solidFill>
              </a:rPr>
              <a:t>B→A</a:t>
            </a:r>
            <a:r>
              <a:rPr lang="zh-CN" altLang="en-US" sz="2800" smtClean="0">
                <a:solidFill>
                  <a:srgbClr val="FF0000"/>
                </a:solidFill>
              </a:rPr>
              <a:t> </a:t>
            </a:r>
            <a:r>
              <a:rPr lang="zh-CN" altLang="en-US" sz="2800" smtClean="0"/>
              <a:t>。</a:t>
            </a:r>
            <a:endParaRPr lang="en-US" altLang="zh-CN" sz="2800" smtClean="0"/>
          </a:p>
          <a:p>
            <a:pPr marL="0" indent="0" eaLnBrk="1" hangingPunct="1">
              <a:buNone/>
            </a:pPr>
            <a:endParaRPr lang="en-US" altLang="zh-CN" sz="2800" smtClean="0"/>
          </a:p>
          <a:p>
            <a:pPr marL="0" lvl="0" indent="0" eaLnBrk="1" hangingPunct="1">
              <a:buNone/>
            </a:pPr>
            <a:r>
              <a:rPr lang="en-US" altLang="zh-CN" sz="3200">
                <a:solidFill>
                  <a:srgbClr val="009999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[</a:t>
            </a:r>
            <a:r>
              <a:rPr lang="zh-CN" altLang="en-US" sz="3200" smtClean="0">
                <a:solidFill>
                  <a:srgbClr val="009999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逆映射的另一种定义</a:t>
            </a:r>
            <a:r>
              <a:rPr lang="en-US" altLang="zh-CN" sz="3200" smtClean="0">
                <a:solidFill>
                  <a:srgbClr val="009999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]</a:t>
            </a:r>
            <a:endParaRPr lang="en-US" altLang="zh-CN" sz="2800" smtClean="0"/>
          </a:p>
          <a:p>
            <a:pPr marL="0" lvl="0" indent="0" eaLnBrk="1" hangingPunct="1">
              <a:buNone/>
            </a:pPr>
            <a:r>
              <a:rPr lang="zh-CN" altLang="en-US" sz="2800" smtClean="0"/>
              <a:t>设 </a:t>
            </a:r>
            <a:r>
              <a:rPr lang="en-US" altLang="zh-CN" sz="2800" i="1" smtClean="0">
                <a:solidFill>
                  <a:srgbClr val="FF0000"/>
                </a:solidFill>
              </a:rPr>
              <a:t>f</a:t>
            </a:r>
            <a:r>
              <a:rPr lang="en-US" altLang="zh-CN" sz="2800" smtClean="0">
                <a:solidFill>
                  <a:srgbClr val="FF0000"/>
                </a:solidFill>
              </a:rPr>
              <a:t>:A→B</a:t>
            </a:r>
            <a:r>
              <a:rPr lang="zh-CN" altLang="zh-CN" sz="2800" smtClean="0"/>
              <a:t>是一个</a:t>
            </a:r>
            <a:r>
              <a:rPr lang="zh-CN" altLang="en-US" sz="3600" smtClean="0">
                <a:solidFill>
                  <a:srgbClr val="FF0000"/>
                </a:solidFill>
              </a:rPr>
              <a:t>双射</a:t>
            </a:r>
            <a:r>
              <a:rPr lang="zh-CN" altLang="en-US" sz="2800" smtClean="0"/>
              <a:t>，则称其逆关系</a:t>
            </a:r>
            <a:r>
              <a:rPr lang="zh-CN" altLang="en-US" sz="2800" smtClean="0">
                <a:solidFill>
                  <a:srgbClr val="FF0000"/>
                </a:solidFill>
              </a:rPr>
              <a:t> </a:t>
            </a:r>
            <a:r>
              <a:rPr lang="en-US" altLang="zh-CN" sz="3600" i="1" smtClean="0">
                <a:solidFill>
                  <a:srgbClr val="FF0000"/>
                </a:solidFill>
              </a:rPr>
              <a:t>f </a:t>
            </a:r>
            <a:r>
              <a:rPr lang="en-US" altLang="zh-CN" sz="3600" i="1" baseline="30000" smtClean="0">
                <a:solidFill>
                  <a:srgbClr val="FF0000"/>
                </a:solidFill>
              </a:rPr>
              <a:t>c</a:t>
            </a:r>
            <a:r>
              <a:rPr lang="zh-CN" altLang="en-US" sz="2800" smtClean="0"/>
              <a:t>为 </a:t>
            </a:r>
            <a:r>
              <a:rPr lang="en-US" altLang="zh-CN" sz="2800" i="1" smtClean="0">
                <a:solidFill>
                  <a:srgbClr val="FF0000"/>
                </a:solidFill>
              </a:rPr>
              <a:t>f </a:t>
            </a:r>
            <a:r>
              <a:rPr lang="zh-CN" altLang="en-US" sz="2800" smtClean="0"/>
              <a:t>的</a:t>
            </a:r>
            <a:r>
              <a:rPr lang="zh-CN" altLang="en-US" sz="3600" smtClean="0">
                <a:solidFill>
                  <a:srgbClr val="FF0000"/>
                </a:solidFill>
              </a:rPr>
              <a:t>逆映射</a:t>
            </a:r>
            <a:r>
              <a:rPr lang="zh-CN" altLang="en-US" sz="2800" smtClean="0"/>
              <a:t>，记为 </a:t>
            </a:r>
            <a:r>
              <a:rPr lang="en-US" altLang="zh-CN" sz="3600" i="1" smtClean="0">
                <a:solidFill>
                  <a:srgbClr val="FF0000"/>
                </a:solidFill>
              </a:rPr>
              <a:t>f </a:t>
            </a:r>
            <a:r>
              <a:rPr lang="en-US" altLang="zh-CN" sz="3600" i="1" baseline="30000" smtClean="0">
                <a:solidFill>
                  <a:srgbClr val="FF0000"/>
                </a:solidFill>
              </a:rPr>
              <a:t>-</a:t>
            </a:r>
            <a:r>
              <a:rPr lang="en-US" altLang="zh-CN" sz="3600" baseline="30000" smtClean="0">
                <a:solidFill>
                  <a:srgbClr val="FF0000"/>
                </a:solidFill>
              </a:rPr>
              <a:t>1</a:t>
            </a:r>
            <a:r>
              <a:rPr lang="zh-CN" altLang="en-US" sz="3600" smtClean="0">
                <a:solidFill>
                  <a:srgbClr val="FF0000"/>
                </a:solidFill>
              </a:rPr>
              <a:t>：</a:t>
            </a:r>
            <a:r>
              <a:rPr lang="en-US" altLang="zh-CN" sz="2800" smtClean="0">
                <a:solidFill>
                  <a:srgbClr val="FF0000"/>
                </a:solidFill>
              </a:rPr>
              <a:t>B</a:t>
            </a:r>
            <a:r>
              <a:rPr lang="en-US" altLang="zh-CN" sz="2800">
                <a:solidFill>
                  <a:srgbClr val="FF0000"/>
                </a:solidFill>
              </a:rPr>
              <a:t>→</a:t>
            </a:r>
            <a:r>
              <a:rPr lang="en-US" altLang="zh-CN" sz="2800" smtClean="0">
                <a:solidFill>
                  <a:srgbClr val="FF0000"/>
                </a:solidFill>
              </a:rPr>
              <a:t>A</a:t>
            </a:r>
            <a:r>
              <a:rPr lang="zh-CN" altLang="en-US" sz="2800" smtClean="0"/>
              <a:t>。</a:t>
            </a:r>
            <a:endParaRPr lang="en-US" altLang="zh-CN" sz="2800" smtClean="0"/>
          </a:p>
          <a:p>
            <a:pPr marL="0" indent="0" algn="just" eaLnBrk="1" hangingPunct="1">
              <a:buNone/>
            </a:pPr>
            <a:r>
              <a:rPr lang="zh-CN" altLang="en-US" sz="2800" smtClean="0"/>
              <a:t>由逆映射的定义</a:t>
            </a:r>
            <a:r>
              <a:rPr lang="zh-CN" altLang="en-US" sz="2800" dirty="0"/>
              <a:t>知， 若</a:t>
            </a:r>
            <a:r>
              <a:rPr lang="en-US" altLang="zh-CN" sz="2800" i="1" dirty="0"/>
              <a:t>f</a:t>
            </a:r>
            <a:r>
              <a:rPr lang="en-US" altLang="zh-CN" sz="2800" dirty="0"/>
              <a:t>(</a:t>
            </a:r>
            <a:r>
              <a:rPr lang="en-US" altLang="zh-CN" sz="2800" i="1" dirty="0"/>
              <a:t>a</a:t>
            </a:r>
            <a:r>
              <a:rPr lang="en-US" altLang="zh-CN" sz="2800" dirty="0"/>
              <a:t>)</a:t>
            </a:r>
            <a:r>
              <a:rPr lang="zh-CN" altLang="en-US" sz="2800" dirty="0"/>
              <a:t>＝</a:t>
            </a:r>
            <a:r>
              <a:rPr lang="en-US" altLang="zh-CN" sz="2800" i="1" dirty="0"/>
              <a:t>b</a:t>
            </a:r>
            <a:r>
              <a:rPr lang="zh-CN" altLang="en-US" sz="2800" dirty="0"/>
              <a:t>， 则有</a:t>
            </a:r>
            <a:r>
              <a:rPr lang="en-US" altLang="zh-CN" sz="2800" i="1" dirty="0"/>
              <a:t>f </a:t>
            </a:r>
            <a:r>
              <a:rPr lang="en-US" altLang="zh-CN" sz="2800" baseline="40000" dirty="0"/>
              <a:t>-1</a:t>
            </a:r>
            <a:r>
              <a:rPr lang="en-US" altLang="zh-CN" sz="2800" dirty="0"/>
              <a:t>(</a:t>
            </a:r>
            <a:r>
              <a:rPr lang="en-US" altLang="zh-CN" sz="2800" i="1" dirty="0"/>
              <a:t>b</a:t>
            </a:r>
            <a:r>
              <a:rPr lang="en-US" altLang="zh-CN" sz="2800" dirty="0"/>
              <a:t>)</a:t>
            </a:r>
            <a:r>
              <a:rPr lang="zh-CN" altLang="en-US" sz="2800" dirty="0"/>
              <a:t>＝</a:t>
            </a:r>
            <a:r>
              <a:rPr lang="en-US" altLang="zh-CN" sz="2800" i="1"/>
              <a:t>a</a:t>
            </a:r>
            <a:r>
              <a:rPr lang="zh-CN" altLang="en-US" sz="2800" smtClean="0"/>
              <a:t>。</a:t>
            </a:r>
            <a:endParaRPr lang="en-US" altLang="zh-CN" sz="2800" smtClean="0"/>
          </a:p>
          <a:p>
            <a:pPr marL="0" indent="0" algn="just" eaLnBrk="1" hangingPunct="1">
              <a:buNone/>
            </a:pPr>
            <a:r>
              <a:rPr lang="zh-CN" altLang="en-US" sz="2800" smtClean="0"/>
              <a:t>逆映射是双射么？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1749312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024" y="102695"/>
            <a:ext cx="6121400" cy="417513"/>
          </a:xfrm>
        </p:spPr>
        <p:txBody>
          <a:bodyPr/>
          <a:lstStyle/>
          <a:p>
            <a:pPr algn="ctr"/>
            <a:r>
              <a:rPr lang="zh-CN" altLang="en-US" smtClean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样卷分析</a:t>
            </a:r>
            <a:endParaRPr lang="zh-CN" altLang="en-US">
              <a:solidFill>
                <a:schemeClr val="bg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63961" y="1822493"/>
                <a:ext cx="8980039" cy="4539527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l"/>
                </a:pPr>
                <a:r>
                  <a:rPr lang="zh-CN" altLang="en-US" smtClean="0"/>
                  <a:t>解：</a:t>
                </a:r>
                <a:r>
                  <a:rPr lang="en-US" altLang="zh-CN" smtClean="0"/>
                  <a:t>f</a:t>
                </a:r>
                <a:r>
                  <a:rPr lang="zh-CN" altLang="en-US" smtClean="0"/>
                  <a:t>既是单射，又是满射，以下是证明过程。</a:t>
                </a:r>
                <a:r>
                  <a:rPr lang="en-US" altLang="zh-CN" smtClean="0"/>
                  <a:t>  </a:t>
                </a:r>
              </a:p>
              <a:p>
                <a:pPr marL="0" indent="457200">
                  <a:buNone/>
                </a:pPr>
                <a:r>
                  <a:rPr lang="zh-CN" altLang="en-US" smtClean="0"/>
                  <a:t>对于任意</a:t>
                </a:r>
                <a:r>
                  <a:rPr lang="en-US" altLang="zh-CN" smtClean="0"/>
                  <a:t>&lt;a,b&gt;</a:t>
                </a:r>
                <a:r>
                  <a:rPr lang="en-US" altLang="zh-CN" smtClean="0">
                    <a:latin typeface="Lucida Sans Unicode" panose="020B0602030504020204" pitchFamily="34" charset="0"/>
                    <a:cs typeface="Lucida Sans Unicode" panose="020B0602030504020204" pitchFamily="34" charset="0"/>
                    <a:sym typeface="Symbol" panose="05050102010706020507" pitchFamily="18" charset="2"/>
                  </a:rPr>
                  <a:t>∈RR</a:t>
                </a:r>
                <a:r>
                  <a:rPr lang="zh-CN" altLang="en-US" smtClean="0">
                    <a:latin typeface="Lucida Sans Unicode" panose="020B0602030504020204" pitchFamily="34" charset="0"/>
                    <a:cs typeface="Lucida Sans Unicode" panose="020B0602030504020204" pitchFamily="34" charset="0"/>
                    <a:sym typeface="Symbol" panose="05050102010706020507" pitchFamily="18" charset="2"/>
                  </a:rPr>
                  <a:t>，</a:t>
                </a:r>
                <a:r>
                  <a:rPr lang="en-US" altLang="zh-CN"/>
                  <a:t> </a:t>
                </a:r>
                <a:r>
                  <a:rPr lang="zh-CN" altLang="en-US" smtClean="0"/>
                  <a:t>取</a:t>
                </a:r>
                <a:r>
                  <a:rPr lang="en-US" altLang="zh-CN" smtClean="0"/>
                  <a:t>&lt;x,y&gt;</a:t>
                </a:r>
                <a:r>
                  <a:rPr lang="en-US" altLang="zh-CN">
                    <a:latin typeface="Lucida Sans Unicode" panose="020B0602030504020204" pitchFamily="34" charset="0"/>
                    <a:cs typeface="Lucida Sans Unicode" panose="020B0602030504020204" pitchFamily="34" charset="0"/>
                    <a:sym typeface="Symbol" panose="05050102010706020507" pitchFamily="18" charset="2"/>
                  </a:rPr>
                  <a:t> ∈R</a:t>
                </a:r>
                <a:r>
                  <a:rPr lang="en-US" altLang="zh-CN" smtClean="0">
                    <a:latin typeface="Lucida Sans Unicode" panose="020B0602030504020204" pitchFamily="34" charset="0"/>
                    <a:cs typeface="Lucida Sans Unicode" panose="020B0602030504020204" pitchFamily="34" charset="0"/>
                    <a:sym typeface="Symbol" panose="05050102010706020507" pitchFamily="18" charset="2"/>
                  </a:rPr>
                  <a:t>R</a:t>
                </a:r>
                <a:r>
                  <a:rPr lang="zh-CN" altLang="en-US" smtClean="0">
                    <a:latin typeface="Lucida Sans Unicode" panose="020B0602030504020204" pitchFamily="34" charset="0"/>
                    <a:cs typeface="Lucida Sans Unicode" panose="020B0602030504020204" pitchFamily="34" charset="0"/>
                    <a:sym typeface="Symbol" panose="05050102010706020507" pitchFamily="18" charset="2"/>
                  </a:rPr>
                  <a:t>，其中</a:t>
                </a:r>
                <a:endParaRPr lang="en-US" altLang="zh-CN" smtClean="0">
                  <a:latin typeface="Lucida Sans Unicode" panose="020B0602030504020204" pitchFamily="34" charset="0"/>
                  <a:cs typeface="Lucida Sans Unicode" panose="020B0602030504020204" pitchFamily="34" charset="0"/>
                  <a:sym typeface="Symbol" panose="05050102010706020507" pitchFamily="18" charset="2"/>
                </a:endParaRPr>
              </a:p>
              <a:p>
                <a:pPr marL="0" indent="45720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charset="0"/>
                                  <a:sym typeface="Symbol" panose="05050102010706020507" pitchFamily="18" charset="2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b="1" i="1" smtClean="0">
                                      <a:latin typeface="Cambria Math" charset="0"/>
                                      <a:sym typeface="Symbol" panose="05050102010706020507" pitchFamily="18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𝒂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+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𝒃</m:t>
                                  </m:r>
                                </m:num>
                                <m:den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𝒚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b="1" i="1" smtClean="0">
                                      <a:latin typeface="Cambria Math" charset="0"/>
                                      <a:sym typeface="Symbol" panose="05050102010706020507" pitchFamily="18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𝒂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−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𝒃</m:t>
                                  </m:r>
                                </m:num>
                                <m:den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mtClean="0"/>
              </a:p>
              <a:p>
                <a:pPr marL="0" indent="457200">
                  <a:buNone/>
                </a:pPr>
                <a:r>
                  <a:rPr lang="zh-CN" altLang="en-US">
                    <a:sym typeface="Symbol" panose="05050102010706020507" pitchFamily="18" charset="2"/>
                  </a:rPr>
                  <a:t>则有</a:t>
                </a:r>
                <a:r>
                  <a:rPr lang="en-US" altLang="zh-CN" smtClean="0">
                    <a:sym typeface="Symbol" panose="05050102010706020507" pitchFamily="18" charset="2"/>
                  </a:rPr>
                  <a:t>f</a:t>
                </a:r>
                <a:r>
                  <a:rPr lang="en-US" altLang="zh-CN">
                    <a:sym typeface="Symbol" panose="05050102010706020507" pitchFamily="18" charset="2"/>
                  </a:rPr>
                  <a:t>(</a:t>
                </a:r>
                <a:r>
                  <a:rPr lang="en-US" altLang="zh-CN"/>
                  <a:t>&lt;x,y</a:t>
                </a:r>
                <a:r>
                  <a:rPr lang="en-US" altLang="zh-CN" smtClean="0"/>
                  <a:t>&gt;)</a:t>
                </a:r>
                <a:r>
                  <a:rPr lang="en-US" altLang="zh-CN" smtClean="0">
                    <a:sym typeface="Symbol" panose="05050102010706020507" pitchFamily="18" charset="2"/>
                  </a:rPr>
                  <a:t>=&lt;a,b&gt;</a:t>
                </a:r>
                <a:r>
                  <a:rPr lang="zh-CN" altLang="en-US" smtClean="0">
                    <a:sym typeface="Symbol" panose="05050102010706020507" pitchFamily="18" charset="2"/>
                  </a:rPr>
                  <a:t>，所以</a:t>
                </a:r>
                <a:r>
                  <a:rPr lang="en-US" altLang="zh-CN" smtClean="0">
                    <a:sym typeface="Symbol" panose="05050102010706020507" pitchFamily="18" charset="2"/>
                  </a:rPr>
                  <a:t>f</a:t>
                </a:r>
                <a:r>
                  <a:rPr lang="zh-CN" altLang="en-US" smtClean="0">
                    <a:sym typeface="Symbol" panose="05050102010706020507" pitchFamily="18" charset="2"/>
                  </a:rPr>
                  <a:t>是满射。</a:t>
                </a:r>
                <a:endParaRPr lang="en-US" altLang="zh-CN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961" y="1822493"/>
                <a:ext cx="8980039" cy="4539527"/>
              </a:xfrm>
              <a:blipFill>
                <a:blip r:embed="rId2"/>
                <a:stretch>
                  <a:fillRect l="-950" t="-14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C02CC2-B18E-4C24-9954-C5654EFE1A0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E240C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36" y="742048"/>
            <a:ext cx="8449804" cy="106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98078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024" y="102695"/>
            <a:ext cx="6121400" cy="417513"/>
          </a:xfrm>
        </p:spPr>
        <p:txBody>
          <a:bodyPr/>
          <a:lstStyle/>
          <a:p>
            <a:pPr algn="ctr"/>
            <a:r>
              <a:rPr lang="zh-CN" altLang="en-US" smtClean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样卷分析</a:t>
            </a:r>
            <a:endParaRPr lang="zh-CN" altLang="en-US">
              <a:solidFill>
                <a:schemeClr val="bg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3688" y="1809881"/>
            <a:ext cx="8800312" cy="4539527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考察知识点：双射，幂集</a:t>
            </a:r>
            <a:r>
              <a:rPr lang="en-US" altLang="zh-CN" dirty="0" smtClean="0"/>
              <a:t>                 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解题思路：构造性出一个映射，分别证明该映射是单射和满射</a:t>
            </a:r>
            <a:endParaRPr lang="en-US" altLang="zh-CN" dirty="0" smtClean="0"/>
          </a:p>
          <a:p>
            <a:pPr lvl="1" indent="0">
              <a:buFont typeface="Wingdings" panose="05000000000000000000" pitchFamily="2" charset="2"/>
              <a:buChar char="l"/>
            </a:pPr>
            <a:r>
              <a:rPr lang="zh-CN" altLang="en-US" dirty="0" smtClean="0"/>
              <a:t>解：令</a:t>
            </a:r>
            <a:r>
              <a:rPr lang="en-US" altLang="zh-CN" dirty="0" smtClean="0"/>
              <a:t>f:A</a:t>
            </a:r>
            <a:r>
              <a:rPr lang="en-US" altLang="zh-CN" dirty="0" smtClean="0">
                <a:sym typeface="Symbol" panose="05050102010706020507" pitchFamily="18" charset="2"/>
              </a:rPr>
              <a:t>B</a:t>
            </a:r>
            <a:r>
              <a:rPr lang="zh-CN" altLang="en-US" dirty="0" smtClean="0">
                <a:sym typeface="Symbol" panose="05050102010706020507" pitchFamily="18" charset="2"/>
              </a:rPr>
              <a:t>是双射，构造映射</a:t>
            </a:r>
            <a:r>
              <a:rPr lang="en-US" altLang="zh-CN" dirty="0">
                <a:sym typeface="Symbol" panose="05050102010706020507" pitchFamily="18" charset="2"/>
              </a:rPr>
              <a:t>Q</a:t>
            </a:r>
            <a:r>
              <a:rPr lang="zh-CN" altLang="en-US" dirty="0" smtClean="0">
                <a:sym typeface="Symbol" panose="05050102010706020507" pitchFamily="18" charset="2"/>
              </a:rPr>
              <a:t>：</a:t>
            </a:r>
            <a:r>
              <a:rPr lang="en-US" altLang="zh-CN" dirty="0" smtClean="0">
                <a:sym typeface="Symbol" panose="05050102010706020507" pitchFamily="18" charset="2"/>
              </a:rPr>
              <a:t>P(A)P(B), </a:t>
            </a:r>
            <a:r>
              <a:rPr lang="zh-CN" altLang="en-US" dirty="0" smtClean="0">
                <a:sym typeface="Symbol" panose="05050102010706020507" pitchFamily="18" charset="2"/>
              </a:rPr>
              <a:t>对于任意</a:t>
            </a:r>
            <a:r>
              <a:rPr lang="en-US" altLang="zh-CN" dirty="0" smtClean="0">
                <a:sym typeface="Symbol" panose="05050102010706020507" pitchFamily="18" charset="2"/>
              </a:rPr>
              <a:t>S</a:t>
            </a:r>
            <a:r>
              <a:rPr lang="en-US" altLang="zh-CN" dirty="0" smtClean="0">
                <a:cs typeface="Lucida Sans Unicode" panose="020B0602030504020204" pitchFamily="34" charset="0"/>
                <a:sym typeface="Symbol" panose="05050102010706020507" pitchFamily="18" charset="2"/>
              </a:rPr>
              <a:t>∈P(A),Q(S)={f(a)|</a:t>
            </a:r>
            <a:r>
              <a:rPr lang="en-US" altLang="zh-CN" dirty="0" err="1" smtClean="0">
                <a:cs typeface="Lucida Sans Unicode" panose="020B0602030504020204" pitchFamily="34" charset="0"/>
                <a:sym typeface="Symbol" panose="05050102010706020507" pitchFamily="18" charset="2"/>
              </a:rPr>
              <a:t>a∈S</a:t>
            </a:r>
            <a:r>
              <a:rPr lang="en-US" altLang="zh-CN" dirty="0" smtClean="0">
                <a:cs typeface="Lucida Sans Unicode" panose="020B0602030504020204" pitchFamily="34" charset="0"/>
                <a:sym typeface="Symbol" panose="05050102010706020507" pitchFamily="18" charset="2"/>
              </a:rPr>
              <a:t>}.</a:t>
            </a:r>
          </a:p>
          <a:p>
            <a:pPr marL="400050" lvl="1" indent="0">
              <a:buNone/>
            </a:pPr>
            <a:r>
              <a:rPr lang="en-US" altLang="zh-CN" dirty="0">
                <a:cs typeface="Lucida Sans Unicode" panose="020B0602030504020204" pitchFamily="34" charset="0"/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cs typeface="Lucida Sans Unicode" panose="020B0602030504020204" pitchFamily="34" charset="0"/>
                <a:sym typeface="Symbol" panose="05050102010706020507" pitchFamily="18" charset="2"/>
              </a:rPr>
              <a:t>   </a:t>
            </a:r>
            <a:r>
              <a:rPr lang="zh-CN" altLang="en-US" dirty="0" smtClean="0">
                <a:cs typeface="Lucida Sans Unicode" panose="020B0602030504020204" pitchFamily="34" charset="0"/>
                <a:sym typeface="Symbol" panose="05050102010706020507" pitchFamily="18" charset="2"/>
              </a:rPr>
              <a:t>对于任意</a:t>
            </a:r>
            <a:r>
              <a:rPr lang="en-US" altLang="zh-CN" dirty="0" smtClean="0">
                <a:cs typeface="Lucida Sans Unicode" panose="020B0602030504020204" pitchFamily="34" charset="0"/>
                <a:sym typeface="Symbol" panose="05050102010706020507" pitchFamily="18" charset="2"/>
              </a:rPr>
              <a:t>S</a:t>
            </a:r>
            <a:r>
              <a:rPr lang="en-US" altLang="zh-CN" baseline="-25000" dirty="0" smtClean="0">
                <a:cs typeface="Lucida Sans Unicode" panose="020B0602030504020204" pitchFamily="34" charset="0"/>
                <a:sym typeface="Symbol" panose="05050102010706020507" pitchFamily="18" charset="2"/>
              </a:rPr>
              <a:t>1</a:t>
            </a:r>
            <a:r>
              <a:rPr lang="zh-CN" altLang="en-US" dirty="0" smtClean="0">
                <a:cs typeface="Lucida Sans Unicode" panose="020B0602030504020204" pitchFamily="34" charset="0"/>
                <a:sym typeface="Symbol" panose="05050102010706020507" pitchFamily="18" charset="2"/>
              </a:rPr>
              <a:t>，</a:t>
            </a:r>
            <a:r>
              <a:rPr lang="en-US" altLang="zh-CN" dirty="0" smtClean="0">
                <a:cs typeface="Lucida Sans Unicode" panose="020B0602030504020204" pitchFamily="34" charset="0"/>
                <a:sym typeface="Symbol" panose="05050102010706020507" pitchFamily="18" charset="2"/>
              </a:rPr>
              <a:t>S</a:t>
            </a:r>
            <a:r>
              <a:rPr lang="en-US" altLang="zh-CN" baseline="-25000" dirty="0" smtClean="0">
                <a:cs typeface="Lucida Sans Unicode" panose="020B0602030504020204" pitchFamily="34" charset="0"/>
                <a:sym typeface="Symbol" panose="05050102010706020507" pitchFamily="18" charset="2"/>
              </a:rPr>
              <a:t>2</a:t>
            </a:r>
            <a:r>
              <a:rPr lang="en-US" altLang="zh-CN" dirty="0" smtClean="0">
                <a:cs typeface="Lucida Sans Unicode" panose="020B0602030504020204" pitchFamily="34" charset="0"/>
                <a:sym typeface="Symbol" panose="05050102010706020507" pitchFamily="18" charset="2"/>
              </a:rPr>
              <a:t>∈P(A),</a:t>
            </a:r>
            <a:r>
              <a:rPr lang="zh-CN" altLang="en-US" dirty="0" smtClean="0">
                <a:cs typeface="Lucida Sans Unicode" panose="020B0602030504020204" pitchFamily="34" charset="0"/>
                <a:sym typeface="Symbol" panose="05050102010706020507" pitchFamily="18" charset="2"/>
              </a:rPr>
              <a:t>且</a:t>
            </a:r>
            <a:r>
              <a:rPr lang="en-US" altLang="zh-CN" dirty="0" smtClean="0">
                <a:cs typeface="Lucida Sans Unicode" panose="020B0602030504020204" pitchFamily="34" charset="0"/>
                <a:sym typeface="Symbol" panose="05050102010706020507" pitchFamily="18" charset="2"/>
              </a:rPr>
              <a:t>S</a:t>
            </a:r>
            <a:r>
              <a:rPr lang="en-US" altLang="zh-CN" baseline="-25000" dirty="0" smtClean="0">
                <a:cs typeface="Lucida Sans Unicode" panose="020B0602030504020204" pitchFamily="34" charset="0"/>
                <a:sym typeface="Symbol" panose="05050102010706020507" pitchFamily="18" charset="2"/>
              </a:rPr>
              <a:t>1</a:t>
            </a:r>
            <a:r>
              <a:rPr lang="en-US" altLang="zh-CN" dirty="0" smtClean="0">
                <a:cs typeface="Lucida Sans Unicode" panose="020B0602030504020204" pitchFamily="34" charset="0"/>
                <a:sym typeface="Symbol" panose="05050102010706020507" pitchFamily="18" charset="2"/>
              </a:rPr>
              <a:t>S</a:t>
            </a:r>
            <a:r>
              <a:rPr lang="en-US" altLang="zh-CN" baseline="-25000" dirty="0" smtClean="0">
                <a:cs typeface="Lucida Sans Unicode" panose="020B0602030504020204" pitchFamily="34" charset="0"/>
                <a:sym typeface="Symbol" panose="05050102010706020507" pitchFamily="18" charset="2"/>
              </a:rPr>
              <a:t>2</a:t>
            </a:r>
            <a:r>
              <a:rPr lang="zh-CN" altLang="en-US" dirty="0" smtClean="0">
                <a:cs typeface="Lucida Sans Unicode" panose="020B0602030504020204" pitchFamily="34" charset="0"/>
                <a:sym typeface="Symbol" panose="05050102010706020507" pitchFamily="18" charset="2"/>
              </a:rPr>
              <a:t>，那么存在元素</a:t>
            </a:r>
            <a:r>
              <a:rPr lang="en-US" altLang="zh-CN" dirty="0" err="1" smtClean="0">
                <a:cs typeface="Lucida Sans Unicode" panose="020B0602030504020204" pitchFamily="34" charset="0"/>
                <a:sym typeface="Symbol" panose="05050102010706020507" pitchFamily="18" charset="2"/>
              </a:rPr>
              <a:t>a∈A</a:t>
            </a:r>
            <a:r>
              <a:rPr lang="zh-CN" altLang="en-US" dirty="0" smtClean="0">
                <a:cs typeface="Lucida Sans Unicode" panose="020B0602030504020204" pitchFamily="34" charset="0"/>
                <a:sym typeface="Symbol" panose="05050102010706020507" pitchFamily="18" charset="2"/>
              </a:rPr>
              <a:t>满足</a:t>
            </a:r>
            <a:r>
              <a:rPr lang="en-US" altLang="zh-CN" dirty="0" smtClean="0">
                <a:cs typeface="Lucida Sans Unicode" panose="020B0602030504020204" pitchFamily="34" charset="0"/>
                <a:sym typeface="Symbol" panose="05050102010706020507" pitchFamily="18" charset="2"/>
              </a:rPr>
              <a:t>a∈S</a:t>
            </a:r>
            <a:r>
              <a:rPr lang="en-US" altLang="zh-CN" baseline="-25000" dirty="0" smtClean="0">
                <a:cs typeface="Lucida Sans Unicode" panose="020B0602030504020204" pitchFamily="34" charset="0"/>
                <a:sym typeface="Symbol" panose="05050102010706020507" pitchFamily="18" charset="2"/>
              </a:rPr>
              <a:t>1</a:t>
            </a:r>
            <a:r>
              <a:rPr lang="zh-CN" altLang="en-US" dirty="0" smtClean="0">
                <a:cs typeface="Lucida Sans Unicode" panose="020B0602030504020204" pitchFamily="34" charset="0"/>
                <a:sym typeface="Symbol" panose="05050102010706020507" pitchFamily="18" charset="2"/>
              </a:rPr>
              <a:t>且</a:t>
            </a:r>
            <a:r>
              <a:rPr lang="en-US" altLang="zh-CN" dirty="0" smtClean="0">
                <a:cs typeface="Lucida Sans Unicode" panose="020B0602030504020204" pitchFamily="34" charset="0"/>
                <a:sym typeface="Symbol" panose="05050102010706020507" pitchFamily="18" charset="2"/>
              </a:rPr>
              <a:t>aS</a:t>
            </a:r>
            <a:r>
              <a:rPr lang="en-US" altLang="zh-CN" baseline="-25000" dirty="0" smtClean="0">
                <a:cs typeface="Lucida Sans Unicode" panose="020B0602030504020204" pitchFamily="34" charset="0"/>
                <a:sym typeface="Symbol" panose="05050102010706020507" pitchFamily="18" charset="2"/>
              </a:rPr>
              <a:t>2</a:t>
            </a:r>
            <a:r>
              <a:rPr lang="en-US" altLang="zh-CN" dirty="0" smtClean="0">
                <a:cs typeface="Lucida Sans Unicode" panose="020B0602030504020204" pitchFamily="34" charset="0"/>
                <a:sym typeface="Symbol" panose="05050102010706020507" pitchFamily="18" charset="2"/>
              </a:rPr>
              <a:t>, </a:t>
            </a:r>
            <a:r>
              <a:rPr lang="zh-CN" altLang="en-US" dirty="0" smtClean="0">
                <a:cs typeface="Lucida Sans Unicode" panose="020B0602030504020204" pitchFamily="34" charset="0"/>
                <a:sym typeface="Symbol" panose="05050102010706020507" pitchFamily="18" charset="2"/>
              </a:rPr>
              <a:t>或者</a:t>
            </a:r>
            <a:r>
              <a:rPr lang="en-US" altLang="zh-CN" dirty="0" smtClean="0">
                <a:cs typeface="Lucida Sans Unicode" panose="020B0602030504020204" pitchFamily="34" charset="0"/>
                <a:sym typeface="Symbol" panose="05050102010706020507" pitchFamily="18" charset="2"/>
              </a:rPr>
              <a:t>aS</a:t>
            </a:r>
            <a:r>
              <a:rPr lang="en-US" altLang="zh-CN" baseline="-25000" dirty="0" smtClean="0">
                <a:cs typeface="Lucida Sans Unicode" panose="020B0602030504020204" pitchFamily="34" charset="0"/>
                <a:sym typeface="Symbol" panose="05050102010706020507" pitchFamily="18" charset="2"/>
              </a:rPr>
              <a:t>1</a:t>
            </a:r>
            <a:r>
              <a:rPr lang="zh-CN" altLang="en-US" dirty="0">
                <a:cs typeface="Lucida Sans Unicode" panose="020B0602030504020204" pitchFamily="34" charset="0"/>
                <a:sym typeface="Symbol" panose="05050102010706020507" pitchFamily="18" charset="2"/>
              </a:rPr>
              <a:t>且</a:t>
            </a:r>
            <a:r>
              <a:rPr lang="en-US" altLang="zh-CN" dirty="0" smtClean="0">
                <a:cs typeface="Lucida Sans Unicode" panose="020B0602030504020204" pitchFamily="34" charset="0"/>
                <a:sym typeface="Symbol" panose="05050102010706020507" pitchFamily="18" charset="2"/>
              </a:rPr>
              <a:t>a∈S</a:t>
            </a:r>
            <a:r>
              <a:rPr lang="en-US" altLang="zh-CN" baseline="-25000" dirty="0" smtClean="0">
                <a:cs typeface="Lucida Sans Unicode" panose="020B0602030504020204" pitchFamily="34" charset="0"/>
                <a:sym typeface="Symbol" panose="05050102010706020507" pitchFamily="18" charset="2"/>
              </a:rPr>
              <a:t>2</a:t>
            </a:r>
            <a:r>
              <a:rPr lang="zh-CN" altLang="en-US" dirty="0" smtClean="0">
                <a:cs typeface="Lucida Sans Unicode" panose="020B0602030504020204" pitchFamily="34" charset="0"/>
                <a:sym typeface="Symbol" panose="05050102010706020507" pitchFamily="18" charset="2"/>
              </a:rPr>
              <a:t>，假设</a:t>
            </a:r>
            <a:r>
              <a:rPr lang="en-US" altLang="zh-CN" dirty="0" smtClean="0">
                <a:cs typeface="Lucida Sans Unicode" panose="020B0602030504020204" pitchFamily="34" charset="0"/>
                <a:sym typeface="Symbol" panose="05050102010706020507" pitchFamily="18" charset="2"/>
              </a:rPr>
              <a:t>Q(S</a:t>
            </a:r>
            <a:r>
              <a:rPr lang="en-US" altLang="zh-CN" baseline="-25000" dirty="0" smtClean="0">
                <a:cs typeface="Lucida Sans Unicode" panose="020B0602030504020204" pitchFamily="34" charset="0"/>
                <a:sym typeface="Symbol" panose="05050102010706020507" pitchFamily="18" charset="2"/>
              </a:rPr>
              <a:t>1</a:t>
            </a:r>
            <a:r>
              <a:rPr lang="en-US" altLang="zh-CN" dirty="0" smtClean="0">
                <a:cs typeface="Lucida Sans Unicode" panose="020B0602030504020204" pitchFamily="34" charset="0"/>
                <a:sym typeface="Symbol" panose="05050102010706020507" pitchFamily="18" charset="2"/>
              </a:rPr>
              <a:t>)=Q(S</a:t>
            </a:r>
            <a:r>
              <a:rPr lang="en-US" altLang="zh-CN" baseline="-25000" dirty="0" smtClean="0">
                <a:cs typeface="Lucida Sans Unicode" panose="020B0602030504020204" pitchFamily="34" charset="0"/>
                <a:sym typeface="Symbol" panose="05050102010706020507" pitchFamily="18" charset="2"/>
              </a:rPr>
              <a:t>2</a:t>
            </a:r>
            <a:r>
              <a:rPr lang="en-US" altLang="zh-CN" dirty="0" smtClean="0">
                <a:cs typeface="Lucida Sans Unicode" panose="020B0602030504020204" pitchFamily="34" charset="0"/>
                <a:sym typeface="Symbol" panose="05050102010706020507" pitchFamily="18" charset="2"/>
              </a:rPr>
              <a:t>),</a:t>
            </a:r>
            <a:r>
              <a:rPr lang="zh-CN" altLang="en-US" dirty="0" smtClean="0">
                <a:cs typeface="Lucida Sans Unicode" panose="020B0602030504020204" pitchFamily="34" charset="0"/>
                <a:sym typeface="Symbol" panose="05050102010706020507" pitchFamily="18" charset="2"/>
              </a:rPr>
              <a:t>那么有</a:t>
            </a:r>
            <a:r>
              <a:rPr lang="en-US" altLang="zh-CN" dirty="0" smtClean="0">
                <a:cs typeface="Lucida Sans Unicode" panose="020B0602030504020204" pitchFamily="34" charset="0"/>
                <a:sym typeface="Symbol" panose="05050102010706020507" pitchFamily="18" charset="2"/>
              </a:rPr>
              <a:t>f(a)∈Q(S</a:t>
            </a:r>
            <a:r>
              <a:rPr lang="en-US" altLang="zh-CN" baseline="-25000" dirty="0" smtClean="0">
                <a:cs typeface="Lucida Sans Unicode" panose="020B0602030504020204" pitchFamily="34" charset="0"/>
                <a:sym typeface="Symbol" panose="05050102010706020507" pitchFamily="18" charset="2"/>
              </a:rPr>
              <a:t>1</a:t>
            </a:r>
            <a:r>
              <a:rPr lang="en-US" altLang="zh-CN" dirty="0" smtClean="0">
                <a:cs typeface="Lucida Sans Unicode" panose="020B0602030504020204" pitchFamily="34" charset="0"/>
                <a:sym typeface="Symbol" panose="05050102010706020507" pitchFamily="18" charset="2"/>
              </a:rPr>
              <a:t>)</a:t>
            </a:r>
            <a:r>
              <a:rPr lang="zh-CN" altLang="en-US" dirty="0" smtClean="0">
                <a:cs typeface="Lucida Sans Unicode" panose="020B0602030504020204" pitchFamily="34" charset="0"/>
                <a:sym typeface="Symbol" panose="05050102010706020507" pitchFamily="18" charset="2"/>
              </a:rPr>
              <a:t>且</a:t>
            </a:r>
            <a:r>
              <a:rPr lang="en-US" altLang="zh-CN" dirty="0">
                <a:cs typeface="Lucida Sans Unicode" panose="020B0602030504020204" pitchFamily="34" charset="0"/>
                <a:sym typeface="Symbol" panose="05050102010706020507" pitchFamily="18" charset="2"/>
              </a:rPr>
              <a:t>f(a</a:t>
            </a:r>
            <a:r>
              <a:rPr lang="en-US" altLang="zh-CN" dirty="0" smtClean="0">
                <a:cs typeface="Lucida Sans Unicode" panose="020B0602030504020204" pitchFamily="34" charset="0"/>
                <a:sym typeface="Symbol" panose="05050102010706020507" pitchFamily="18" charset="2"/>
              </a:rPr>
              <a:t>)∈Q(S</a:t>
            </a:r>
            <a:r>
              <a:rPr lang="en-US" altLang="zh-CN" baseline="-25000" dirty="0" smtClean="0">
                <a:cs typeface="Lucida Sans Unicode" panose="020B0602030504020204" pitchFamily="34" charset="0"/>
                <a:sym typeface="Symbol" panose="05050102010706020507" pitchFamily="18" charset="2"/>
              </a:rPr>
              <a:t>2</a:t>
            </a:r>
            <a:r>
              <a:rPr lang="en-US" altLang="zh-CN" dirty="0" smtClean="0">
                <a:cs typeface="Lucida Sans Unicode" panose="020B0602030504020204" pitchFamily="34" charset="0"/>
                <a:sym typeface="Symbol" panose="05050102010706020507" pitchFamily="18" charset="2"/>
              </a:rPr>
              <a:t>)</a:t>
            </a:r>
            <a:r>
              <a:rPr lang="zh-CN" altLang="en-US" dirty="0" smtClean="0">
                <a:cs typeface="Lucida Sans Unicode" panose="020B0602030504020204" pitchFamily="34" charset="0"/>
                <a:sym typeface="Symbol" panose="05050102010706020507" pitchFamily="18" charset="2"/>
              </a:rPr>
              <a:t>，因为</a:t>
            </a:r>
            <a:r>
              <a:rPr lang="en-US" altLang="zh-CN" dirty="0" smtClean="0">
                <a:cs typeface="Lucida Sans Unicode" panose="020B0602030504020204" pitchFamily="34" charset="0"/>
                <a:sym typeface="Symbol" panose="05050102010706020507" pitchFamily="18" charset="2"/>
              </a:rPr>
              <a:t>f</a:t>
            </a:r>
            <a:r>
              <a:rPr lang="zh-CN" altLang="en-US" dirty="0" smtClean="0">
                <a:cs typeface="Lucida Sans Unicode" panose="020B0602030504020204" pitchFamily="34" charset="0"/>
                <a:sym typeface="Symbol" panose="05050102010706020507" pitchFamily="18" charset="2"/>
              </a:rPr>
              <a:t>是双射，所以</a:t>
            </a:r>
            <a:r>
              <a:rPr lang="en-US" altLang="zh-CN" dirty="0" smtClean="0">
                <a:cs typeface="Lucida Sans Unicode" panose="020B0602030504020204" pitchFamily="34" charset="0"/>
                <a:sym typeface="Symbol" panose="05050102010706020507" pitchFamily="18" charset="2"/>
              </a:rPr>
              <a:t>a∈S</a:t>
            </a:r>
            <a:r>
              <a:rPr lang="en-US" altLang="zh-CN" baseline="-25000" dirty="0" smtClean="0">
                <a:cs typeface="Lucida Sans Unicode" panose="020B0602030504020204" pitchFamily="34" charset="0"/>
                <a:sym typeface="Symbol" panose="05050102010706020507" pitchFamily="18" charset="2"/>
              </a:rPr>
              <a:t>1</a:t>
            </a:r>
            <a:r>
              <a:rPr lang="zh-CN" altLang="en-US" dirty="0">
                <a:cs typeface="Lucida Sans Unicode" panose="020B0602030504020204" pitchFamily="34" charset="0"/>
                <a:sym typeface="Symbol" panose="05050102010706020507" pitchFamily="18" charset="2"/>
              </a:rPr>
              <a:t>且</a:t>
            </a:r>
            <a:r>
              <a:rPr lang="en-US" altLang="zh-CN" dirty="0" smtClean="0">
                <a:cs typeface="Lucida Sans Unicode" panose="020B0602030504020204" pitchFamily="34" charset="0"/>
                <a:sym typeface="Symbol" panose="05050102010706020507" pitchFamily="18" charset="2"/>
              </a:rPr>
              <a:t>a∈S</a:t>
            </a:r>
            <a:r>
              <a:rPr lang="en-US" altLang="zh-CN" baseline="-25000" dirty="0" smtClean="0">
                <a:cs typeface="Lucida Sans Unicode" panose="020B0602030504020204" pitchFamily="34" charset="0"/>
                <a:sym typeface="Symbol" panose="05050102010706020507" pitchFamily="18" charset="2"/>
              </a:rPr>
              <a:t>2</a:t>
            </a:r>
            <a:r>
              <a:rPr lang="en-US" altLang="zh-CN" dirty="0" smtClean="0">
                <a:cs typeface="Lucida Sans Unicode" panose="020B0602030504020204" pitchFamily="34" charset="0"/>
                <a:sym typeface="Symbol" panose="05050102010706020507" pitchFamily="18" charset="2"/>
              </a:rPr>
              <a:t>,</a:t>
            </a:r>
            <a:r>
              <a:rPr lang="zh-CN" altLang="en-US" dirty="0" smtClean="0">
                <a:cs typeface="Lucida Sans Unicode" panose="020B0602030504020204" pitchFamily="34" charset="0"/>
                <a:sym typeface="Symbol" panose="05050102010706020507" pitchFamily="18" charset="2"/>
              </a:rPr>
              <a:t>矛盾，因此</a:t>
            </a:r>
            <a:r>
              <a:rPr lang="en-US" altLang="zh-CN" dirty="0">
                <a:cs typeface="Lucida Sans Unicode" panose="020B0602030504020204" pitchFamily="34" charset="0"/>
                <a:sym typeface="Symbol" panose="05050102010706020507" pitchFamily="18" charset="2"/>
              </a:rPr>
              <a:t>Q(S</a:t>
            </a:r>
            <a:r>
              <a:rPr lang="en-US" altLang="zh-CN" baseline="-25000" dirty="0">
                <a:cs typeface="Lucida Sans Unicode" panose="020B0602030504020204" pitchFamily="34" charset="0"/>
                <a:sym typeface="Symbol" panose="05050102010706020507" pitchFamily="18" charset="2"/>
              </a:rPr>
              <a:t>1</a:t>
            </a:r>
            <a:r>
              <a:rPr lang="en-US" altLang="zh-CN" dirty="0" smtClean="0">
                <a:cs typeface="Lucida Sans Unicode" panose="020B0602030504020204" pitchFamily="34" charset="0"/>
                <a:sym typeface="Symbol" panose="05050102010706020507" pitchFamily="18" charset="2"/>
              </a:rPr>
              <a:t>)Q(S</a:t>
            </a:r>
            <a:r>
              <a:rPr lang="en-US" altLang="zh-CN" baseline="-25000" dirty="0" smtClean="0">
                <a:cs typeface="Lucida Sans Unicode" panose="020B0602030504020204" pitchFamily="34" charset="0"/>
                <a:sym typeface="Symbol" panose="05050102010706020507" pitchFamily="18" charset="2"/>
              </a:rPr>
              <a:t>2</a:t>
            </a:r>
            <a:r>
              <a:rPr lang="en-US" altLang="zh-CN" dirty="0" smtClean="0">
                <a:cs typeface="Lucida Sans Unicode" panose="020B0602030504020204" pitchFamily="34" charset="0"/>
                <a:sym typeface="Symbol" panose="05050102010706020507" pitchFamily="18" charset="2"/>
              </a:rPr>
              <a:t>),Q</a:t>
            </a:r>
            <a:r>
              <a:rPr lang="zh-CN" altLang="en-US" dirty="0" smtClean="0">
                <a:cs typeface="Lucida Sans Unicode" panose="020B0602030504020204" pitchFamily="34" charset="0"/>
                <a:sym typeface="Symbol" panose="05050102010706020507" pitchFamily="18" charset="2"/>
              </a:rPr>
              <a:t>是单射。</a:t>
            </a:r>
            <a:endParaRPr lang="en-US" altLang="zh-CN" dirty="0" smtClean="0">
              <a:cs typeface="Lucida Sans Unicode" panose="020B0602030504020204" pitchFamily="34" charset="0"/>
              <a:sym typeface="Symbol" panose="05050102010706020507" pitchFamily="18" charset="2"/>
            </a:endParaRPr>
          </a:p>
          <a:p>
            <a:pPr marL="400050" lvl="1" indent="0">
              <a:buNone/>
            </a:pPr>
            <a:r>
              <a:rPr lang="zh-CN" altLang="en-US" dirty="0" smtClean="0">
                <a:cs typeface="Lucida Sans Unicode" panose="020B0602030504020204" pitchFamily="34" charset="0"/>
                <a:sym typeface="Symbol" panose="05050102010706020507" pitchFamily="18" charset="2"/>
              </a:rPr>
              <a:t>   对于任意</a:t>
            </a:r>
            <a:r>
              <a:rPr lang="en-US" altLang="zh-CN" dirty="0" smtClean="0">
                <a:cs typeface="Lucida Sans Unicode" panose="020B0602030504020204" pitchFamily="34" charset="0"/>
                <a:sym typeface="Symbol" panose="05050102010706020507" pitchFamily="18" charset="2"/>
              </a:rPr>
              <a:t>T∈P(B),</a:t>
            </a:r>
            <a:r>
              <a:rPr lang="zh-CN" altLang="en-US" dirty="0" smtClean="0">
                <a:cs typeface="Lucida Sans Unicode" panose="020B0602030504020204" pitchFamily="34" charset="0"/>
                <a:sym typeface="Symbol" panose="05050102010706020507" pitchFamily="18" charset="2"/>
              </a:rPr>
              <a:t>取</a:t>
            </a:r>
            <a:r>
              <a:rPr lang="en-US" altLang="zh-CN" dirty="0" smtClean="0">
                <a:cs typeface="Lucida Sans Unicode" panose="020B0602030504020204" pitchFamily="34" charset="0"/>
                <a:sym typeface="Symbol" panose="05050102010706020507" pitchFamily="18" charset="2"/>
              </a:rPr>
              <a:t>S={</a:t>
            </a:r>
            <a:r>
              <a:rPr lang="en-US" altLang="zh-CN" dirty="0" err="1" smtClean="0">
                <a:cs typeface="Lucida Sans Unicode" panose="020B0602030504020204" pitchFamily="34" charset="0"/>
                <a:sym typeface="Symbol" panose="05050102010706020507" pitchFamily="18" charset="2"/>
              </a:rPr>
              <a:t>a|b∈T&amp;a</a:t>
            </a:r>
            <a:r>
              <a:rPr lang="en-US" altLang="zh-CN" dirty="0" smtClean="0">
                <a:cs typeface="Lucida Sans Unicode" panose="020B0602030504020204" pitchFamily="34" charset="0"/>
                <a:sym typeface="Symbol" panose="05050102010706020507" pitchFamily="18" charset="2"/>
              </a:rPr>
              <a:t>=f</a:t>
            </a:r>
            <a:r>
              <a:rPr lang="en-US" altLang="zh-CN" baseline="30000" dirty="0" smtClean="0">
                <a:cs typeface="Lucida Sans Unicode" panose="020B0602030504020204" pitchFamily="34" charset="0"/>
                <a:sym typeface="Symbol" panose="05050102010706020507" pitchFamily="18" charset="2"/>
              </a:rPr>
              <a:t>-1</a:t>
            </a:r>
            <a:r>
              <a:rPr lang="en-US" altLang="zh-CN" dirty="0" smtClean="0">
                <a:cs typeface="Lucida Sans Unicode" panose="020B0602030504020204" pitchFamily="34" charset="0"/>
                <a:sym typeface="Symbol" panose="05050102010706020507" pitchFamily="18" charset="2"/>
              </a:rPr>
              <a:t>(b)}∈P(A),</a:t>
            </a:r>
            <a:r>
              <a:rPr lang="zh-CN" altLang="en-US" dirty="0" smtClean="0">
                <a:cs typeface="Lucida Sans Unicode" panose="020B0602030504020204" pitchFamily="34" charset="0"/>
                <a:sym typeface="Symbol" panose="05050102010706020507" pitchFamily="18" charset="2"/>
              </a:rPr>
              <a:t>则有</a:t>
            </a:r>
            <a:r>
              <a:rPr lang="en-US" altLang="zh-CN" dirty="0" smtClean="0">
                <a:cs typeface="Lucida Sans Unicode" panose="020B0602030504020204" pitchFamily="34" charset="0"/>
                <a:sym typeface="Symbol" panose="05050102010706020507" pitchFamily="18" charset="2"/>
              </a:rPr>
              <a:t>T=Q(S),</a:t>
            </a:r>
            <a:r>
              <a:rPr lang="zh-CN" altLang="en-US" dirty="0" smtClean="0">
                <a:cs typeface="Lucida Sans Unicode" panose="020B0602030504020204" pitchFamily="34" charset="0"/>
                <a:sym typeface="Symbol" panose="05050102010706020507" pitchFamily="18" charset="2"/>
              </a:rPr>
              <a:t>所以</a:t>
            </a:r>
            <a:r>
              <a:rPr lang="en-US" altLang="zh-CN" dirty="0">
                <a:cs typeface="Lucida Sans Unicode" panose="020B0602030504020204" pitchFamily="34" charset="0"/>
                <a:sym typeface="Symbol" panose="05050102010706020507" pitchFamily="18" charset="2"/>
              </a:rPr>
              <a:t>Q</a:t>
            </a:r>
            <a:r>
              <a:rPr lang="zh-CN" altLang="en-US" dirty="0" smtClean="0">
                <a:cs typeface="Lucida Sans Unicode" panose="020B0602030504020204" pitchFamily="34" charset="0"/>
                <a:sym typeface="Symbol" panose="05050102010706020507" pitchFamily="18" charset="2"/>
              </a:rPr>
              <a:t>是满射</a:t>
            </a:r>
            <a:r>
              <a:rPr lang="zh-CN" altLang="en-US" dirty="0">
                <a:cs typeface="Lucida Sans Unicode" panose="020B0602030504020204" pitchFamily="34" charset="0"/>
                <a:sym typeface="Symbol" panose="05050102010706020507" pitchFamily="18" charset="2"/>
              </a:rPr>
              <a:t>。</a:t>
            </a:r>
            <a:endParaRPr lang="en-US" altLang="zh-CN" dirty="0">
              <a:cs typeface="Lucida Sans Unicode" panose="020B0602030504020204" pitchFamily="34" charset="0"/>
              <a:sym typeface="Symbol" panose="05050102010706020507" pitchFamily="18" charset="2"/>
            </a:endParaRPr>
          </a:p>
          <a:p>
            <a:pPr marL="400050" lvl="1" indent="0">
              <a:buNone/>
            </a:pPr>
            <a:r>
              <a:rPr lang="zh-CN" altLang="en-US" dirty="0" smtClean="0"/>
              <a:t>综上，</a:t>
            </a:r>
            <a:r>
              <a:rPr lang="en-US" altLang="zh-CN" dirty="0" smtClean="0"/>
              <a:t>Q</a:t>
            </a:r>
            <a:r>
              <a:rPr lang="zh-CN" altLang="en-US" dirty="0">
                <a:sym typeface="Symbol" panose="05050102010706020507" pitchFamily="18" charset="2"/>
              </a:rPr>
              <a:t> ：</a:t>
            </a:r>
            <a:r>
              <a:rPr lang="en-US" altLang="zh-CN" dirty="0">
                <a:sym typeface="Symbol" panose="05050102010706020507" pitchFamily="18" charset="2"/>
              </a:rPr>
              <a:t>P(A)P(B</a:t>
            </a:r>
            <a:r>
              <a:rPr lang="en-US" altLang="zh-CN" dirty="0" smtClean="0">
                <a:sym typeface="Symbol" panose="05050102010706020507" pitchFamily="18" charset="2"/>
              </a:rPr>
              <a:t>)</a:t>
            </a:r>
            <a:r>
              <a:rPr lang="zh-CN" altLang="en-US" dirty="0" smtClean="0"/>
              <a:t>是双射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02CC2-B18E-4C24-9954-C5654EFE1A0C}" type="slidenum">
              <a:rPr lang="en-US" altLang="zh-CN" smtClean="0"/>
              <a:pPr>
                <a:defRPr/>
              </a:pPr>
              <a:t>77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44" y="755396"/>
            <a:ext cx="8346256" cy="87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7520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097906" y="87924"/>
            <a:ext cx="2549096" cy="6321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508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 幂集的性质</a:t>
            </a:r>
            <a:endParaRPr lang="zh-CN" altLang="en-US" sz="3508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0901" name="Rectangle 4"/>
          <p:cNvSpPr>
            <a:spLocks noChangeArrowheads="1"/>
          </p:cNvSpPr>
          <p:nvPr/>
        </p:nvSpPr>
        <p:spPr bwMode="auto">
          <a:xfrm>
            <a:off x="1406769" y="2831123"/>
            <a:ext cx="5704743" cy="490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585" b="1">
              <a:solidFill>
                <a:srgbClr val="D60093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67345" y="981770"/>
            <a:ext cx="7383590" cy="4678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9pPr>
          </a:lstStyle>
          <a:p>
            <a:pPr marL="0" indent="0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3200" kern="0" dirty="0" smtClean="0">
                <a:solidFill>
                  <a:schemeClr val="hlink"/>
                </a:solidFill>
                <a:ea typeface="黑体" panose="02010609060101010101" pitchFamily="49" charset="-122"/>
              </a:rPr>
              <a:t>[</a:t>
            </a:r>
            <a:r>
              <a:rPr lang="zh-CN" altLang="en-US" sz="3200" kern="0" dirty="0" smtClean="0">
                <a:solidFill>
                  <a:schemeClr val="hlink"/>
                </a:solidFill>
                <a:ea typeface="黑体" panose="02010609060101010101" pitchFamily="49" charset="-122"/>
              </a:rPr>
              <a:t>幂集</a:t>
            </a:r>
            <a:r>
              <a:rPr lang="en-US" altLang="zh-CN" sz="3200" kern="0" dirty="0" smtClean="0">
                <a:solidFill>
                  <a:schemeClr val="hlink"/>
                </a:solidFill>
                <a:ea typeface="黑体" panose="02010609060101010101" pitchFamily="49" charset="-122"/>
              </a:rPr>
              <a:t>(power set)]</a:t>
            </a:r>
            <a:r>
              <a:rPr lang="zh-CN" altLang="en-US" kern="0" dirty="0" smtClean="0"/>
              <a:t>给定集合</a:t>
            </a:r>
            <a:r>
              <a:rPr lang="en-US" altLang="zh-CN" kern="0" dirty="0" smtClean="0"/>
              <a:t>A</a:t>
            </a:r>
            <a:r>
              <a:rPr lang="zh-CN" altLang="en-US" kern="0" dirty="0" smtClean="0"/>
              <a:t>，由</a:t>
            </a:r>
            <a:r>
              <a:rPr lang="zh-CN" altLang="en-US" sz="3200" kern="0" dirty="0" smtClean="0">
                <a:solidFill>
                  <a:srgbClr val="C00000"/>
                </a:solidFill>
              </a:rPr>
              <a:t>集合</a:t>
            </a:r>
            <a:r>
              <a:rPr lang="en-US" altLang="zh-CN" sz="3200" kern="0" dirty="0" smtClean="0">
                <a:solidFill>
                  <a:srgbClr val="C00000"/>
                </a:solidFill>
              </a:rPr>
              <a:t>A</a:t>
            </a:r>
            <a:r>
              <a:rPr lang="zh-CN" altLang="en-US" sz="3200" kern="0" dirty="0" smtClean="0">
                <a:solidFill>
                  <a:srgbClr val="C00000"/>
                </a:solidFill>
              </a:rPr>
              <a:t>的所有子集为元素组成的集合</a:t>
            </a:r>
            <a:r>
              <a:rPr lang="en-US" altLang="zh-CN" kern="0" dirty="0" smtClean="0"/>
              <a:t>,</a:t>
            </a:r>
            <a:r>
              <a:rPr lang="zh-CN" altLang="en-US" kern="0" dirty="0" smtClean="0"/>
              <a:t>称为</a:t>
            </a:r>
            <a:r>
              <a:rPr lang="en-US" altLang="zh-CN" kern="0" dirty="0" smtClean="0"/>
              <a:t>A</a:t>
            </a:r>
            <a:r>
              <a:rPr lang="zh-CN" altLang="en-US" kern="0" dirty="0" smtClean="0"/>
              <a:t>的幂集</a:t>
            </a:r>
            <a:r>
              <a:rPr lang="en-US" altLang="zh-CN" kern="0" dirty="0" smtClean="0"/>
              <a:t>,</a:t>
            </a:r>
            <a:r>
              <a:rPr lang="zh-CN" altLang="en-US" kern="0" dirty="0" smtClean="0"/>
              <a:t>记作</a:t>
            </a:r>
            <a:r>
              <a:rPr lang="en-US" altLang="zh-CN" sz="3200" kern="0" dirty="0" smtClean="0">
                <a:solidFill>
                  <a:srgbClr val="009999"/>
                </a:solidFill>
                <a:latin typeface="Blackadder ITC" panose="04020505051007020D02" pitchFamily="82" charset="0"/>
              </a:rPr>
              <a:t>P </a:t>
            </a:r>
            <a:r>
              <a:rPr lang="en-US" altLang="zh-CN" sz="3200" kern="0" dirty="0" smtClean="0">
                <a:solidFill>
                  <a:srgbClr val="009999"/>
                </a:solidFill>
              </a:rPr>
              <a:t>(A)</a:t>
            </a:r>
            <a:endParaRPr lang="en-US" altLang="zh-CN" sz="2585" kern="0" dirty="0" smtClean="0">
              <a:solidFill>
                <a:srgbClr val="009999"/>
              </a:solidFill>
            </a:endParaRPr>
          </a:p>
          <a:p>
            <a:pPr marL="0" indent="622804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585" kern="0" dirty="0" smtClean="0">
                <a:latin typeface="Blackadder ITC" panose="04020505051007020D02" pitchFamily="82" charset="0"/>
              </a:rPr>
              <a:t>P </a:t>
            </a:r>
            <a:r>
              <a:rPr lang="en-US" altLang="zh-CN" sz="2585" kern="0" dirty="0" smtClean="0"/>
              <a:t>(A)={</a:t>
            </a:r>
            <a:r>
              <a:rPr lang="en-US" altLang="zh-CN" sz="2585" kern="0" dirty="0" err="1" smtClean="0"/>
              <a:t>x|x</a:t>
            </a:r>
            <a:r>
              <a:rPr lang="en-US" altLang="zh-CN" sz="2585" kern="0" dirty="0" err="1" smtClean="0">
                <a:sym typeface="Symbol" panose="05050102010706020507" pitchFamily="18" charset="2"/>
              </a:rPr>
              <a:t></a:t>
            </a:r>
            <a:r>
              <a:rPr lang="en-US" altLang="zh-CN" sz="2585" kern="0" dirty="0" err="1" smtClean="0"/>
              <a:t>A</a:t>
            </a:r>
            <a:r>
              <a:rPr lang="en-US" altLang="zh-CN" sz="2585" kern="0" dirty="0" smtClean="0"/>
              <a:t>}</a:t>
            </a:r>
          </a:p>
          <a:p>
            <a:pPr marL="0" indent="622804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585" kern="0" dirty="0" smtClean="0">
                <a:solidFill>
                  <a:srgbClr val="000066"/>
                </a:solidFill>
              </a:rPr>
              <a:t>注意</a:t>
            </a:r>
            <a:r>
              <a:rPr lang="en-US" altLang="zh-CN" sz="2585" kern="0" dirty="0" smtClean="0">
                <a:solidFill>
                  <a:srgbClr val="000066"/>
                </a:solidFill>
              </a:rPr>
              <a:t>:  </a:t>
            </a:r>
            <a:r>
              <a:rPr lang="en-US" altLang="zh-CN" sz="2585" kern="0" dirty="0" err="1" smtClean="0">
                <a:solidFill>
                  <a:srgbClr val="000066"/>
                </a:solidFill>
              </a:rPr>
              <a:t>x</a:t>
            </a:r>
            <a:r>
              <a:rPr lang="en-US" altLang="zh-CN" sz="2585" kern="0" dirty="0" err="1" smtClean="0">
                <a:solidFill>
                  <a:srgbClr val="000066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585" kern="0" dirty="0" err="1" smtClean="0">
                <a:solidFill>
                  <a:srgbClr val="000066"/>
                </a:solidFill>
                <a:latin typeface="Blackadder ITC" panose="04020505051007020D02" pitchFamily="82" charset="0"/>
              </a:rPr>
              <a:t>P</a:t>
            </a:r>
            <a:r>
              <a:rPr lang="en-US" altLang="zh-CN" sz="2585" kern="0" dirty="0" smtClean="0">
                <a:solidFill>
                  <a:srgbClr val="000066"/>
                </a:solidFill>
                <a:latin typeface="Blackadder ITC" panose="04020505051007020D02" pitchFamily="82" charset="0"/>
              </a:rPr>
              <a:t> </a:t>
            </a:r>
            <a:r>
              <a:rPr lang="en-US" altLang="zh-CN" sz="2585" kern="0" dirty="0" smtClean="0">
                <a:solidFill>
                  <a:srgbClr val="000066"/>
                </a:solidFill>
              </a:rPr>
              <a:t>(A) </a:t>
            </a:r>
            <a:r>
              <a:rPr lang="en-US" altLang="zh-CN" sz="2585" kern="0" dirty="0" smtClean="0">
                <a:solidFill>
                  <a:srgbClr val="000066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2585" kern="0" dirty="0" smtClean="0">
                <a:solidFill>
                  <a:srgbClr val="000066"/>
                </a:solidFill>
              </a:rPr>
              <a:t> </a:t>
            </a:r>
            <a:r>
              <a:rPr lang="en-US" altLang="zh-CN" sz="2585" kern="0" dirty="0" err="1" smtClean="0">
                <a:solidFill>
                  <a:srgbClr val="000066"/>
                </a:solidFill>
              </a:rPr>
              <a:t>x</a:t>
            </a:r>
            <a:r>
              <a:rPr lang="en-US" altLang="zh-CN" sz="2585" kern="0" dirty="0" err="1" smtClean="0">
                <a:solidFill>
                  <a:srgbClr val="000066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585" kern="0" dirty="0" err="1" smtClean="0">
                <a:solidFill>
                  <a:srgbClr val="000066"/>
                </a:solidFill>
              </a:rPr>
              <a:t>A</a:t>
            </a:r>
            <a:endParaRPr lang="en-US" altLang="zh-CN" sz="2585" kern="0" dirty="0" smtClean="0">
              <a:solidFill>
                <a:srgbClr val="000066"/>
              </a:solidFill>
            </a:endParaRPr>
          </a:p>
          <a:p>
            <a:pPr marL="0" indent="622804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585" kern="0" dirty="0" smtClean="0">
                <a:solidFill>
                  <a:srgbClr val="C00000"/>
                </a:solidFill>
              </a:rPr>
              <a:t>密集是集合的集合，其元素是集合</a:t>
            </a:r>
            <a:endParaRPr lang="en-US" altLang="zh-CN" sz="2585" kern="0" dirty="0" smtClean="0">
              <a:solidFill>
                <a:srgbClr val="C00000"/>
              </a:solidFill>
            </a:endParaRPr>
          </a:p>
          <a:p>
            <a:pPr marL="0" indent="622804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585" kern="0" dirty="0" smtClean="0"/>
              <a:t>例如</a:t>
            </a:r>
            <a:r>
              <a:rPr lang="en-US" altLang="zh-CN" sz="2585" kern="0" dirty="0" smtClean="0"/>
              <a:t>: A={</a:t>
            </a:r>
            <a:r>
              <a:rPr lang="en-US" altLang="zh-CN" sz="2585" kern="0" dirty="0" err="1" smtClean="0"/>
              <a:t>a,b</a:t>
            </a:r>
            <a:r>
              <a:rPr lang="en-US" altLang="zh-CN" sz="2585" kern="0" dirty="0" smtClean="0"/>
              <a:t>}, </a:t>
            </a:r>
          </a:p>
          <a:p>
            <a:pPr marL="0" indent="622804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585" kern="0" dirty="0" smtClean="0"/>
              <a:t>        </a:t>
            </a:r>
            <a:r>
              <a:rPr lang="en-US" altLang="zh-CN" sz="2585" kern="0" dirty="0" smtClean="0">
                <a:latin typeface="Blackadder ITC" panose="04020505051007020D02" pitchFamily="82" charset="0"/>
              </a:rPr>
              <a:t> P </a:t>
            </a:r>
            <a:r>
              <a:rPr lang="en-US" altLang="zh-CN" sz="2585" kern="0" dirty="0" smtClean="0"/>
              <a:t>(A)={</a:t>
            </a:r>
            <a:r>
              <a:rPr lang="en-US" altLang="zh-CN" sz="2585" kern="0" dirty="0" smtClean="0">
                <a:sym typeface="Symbol" panose="05050102010706020507" pitchFamily="18" charset="2"/>
              </a:rPr>
              <a:t></a:t>
            </a:r>
            <a:r>
              <a:rPr lang="en-US" altLang="zh-CN" sz="2585" kern="0" dirty="0" smtClean="0"/>
              <a:t>,{a},{b},{</a:t>
            </a:r>
            <a:r>
              <a:rPr lang="en-US" altLang="zh-CN" sz="2585" kern="0" dirty="0" err="1" smtClean="0"/>
              <a:t>a,b</a:t>
            </a:r>
            <a:r>
              <a:rPr lang="en-US" altLang="zh-CN" sz="2585" kern="0" dirty="0" smtClean="0"/>
              <a:t>}}. </a:t>
            </a:r>
            <a:endParaRPr lang="zh-CN" altLang="en-US" sz="2585" kern="0" dirty="0" smtClean="0">
              <a:solidFill>
                <a:srgbClr val="FF0000"/>
              </a:solidFill>
            </a:endParaRPr>
          </a:p>
          <a:p>
            <a:pPr marL="0" indent="622804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2585" kern="0" dirty="0"/>
          </a:p>
        </p:txBody>
      </p:sp>
    </p:spTree>
    <p:extLst>
      <p:ext uri="{BB962C8B-B14F-4D97-AF65-F5344CB8AC3E}">
        <p14:creationId xmlns:p14="http://schemas.microsoft.com/office/powerpoint/2010/main" val="34798565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097906" y="87924"/>
            <a:ext cx="2549096" cy="6321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508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 幂集的性质</a:t>
            </a:r>
            <a:endParaRPr lang="zh-CN" altLang="en-US" sz="3508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0901" name="Rectangle 4"/>
          <p:cNvSpPr>
            <a:spLocks noChangeArrowheads="1"/>
          </p:cNvSpPr>
          <p:nvPr/>
        </p:nvSpPr>
        <p:spPr bwMode="auto">
          <a:xfrm>
            <a:off x="1406769" y="2831123"/>
            <a:ext cx="5704743" cy="490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585" b="1">
              <a:solidFill>
                <a:srgbClr val="D60093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22801" y="981770"/>
            <a:ext cx="7772400" cy="4678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9pPr>
          </a:lstStyle>
          <a:p>
            <a:pPr marL="0" indent="0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585" kern="0" smtClean="0"/>
              <a:t>如果有限集合</a:t>
            </a:r>
            <a:r>
              <a:rPr lang="en-US" altLang="zh-CN" sz="2585" kern="0" smtClean="0"/>
              <a:t>A</a:t>
            </a:r>
            <a:r>
              <a:rPr lang="zh-CN" altLang="en-US" sz="2585" kern="0" smtClean="0"/>
              <a:t>有</a:t>
            </a:r>
            <a:r>
              <a:rPr lang="en-US" altLang="zh-CN" sz="2585" kern="0" smtClean="0"/>
              <a:t>n</a:t>
            </a:r>
            <a:r>
              <a:rPr lang="zh-CN" altLang="en-US" sz="2585" kern="0" smtClean="0"/>
              <a:t>个元素，则幂集</a:t>
            </a:r>
            <a:r>
              <a:rPr lang="en-US" altLang="zh-CN" sz="2585" kern="0" smtClean="0">
                <a:latin typeface="Blackadder ITC" panose="04020505051007020D02" pitchFamily="82" charset="0"/>
              </a:rPr>
              <a:t>P </a:t>
            </a:r>
            <a:r>
              <a:rPr lang="en-US" altLang="zh-CN" sz="2585" kern="0" smtClean="0"/>
              <a:t>(A)</a:t>
            </a:r>
            <a:r>
              <a:rPr lang="zh-CN" altLang="en-US" sz="2585" kern="0" smtClean="0"/>
              <a:t>有多少个元素？</a:t>
            </a:r>
            <a:endParaRPr lang="en-US" altLang="zh-CN" sz="2585" kern="0" smtClean="0"/>
          </a:p>
          <a:p>
            <a:pPr marL="0" indent="0" algn="ctr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585" kern="0" smtClean="0">
                <a:solidFill>
                  <a:srgbClr val="FF0000"/>
                </a:solidFill>
              </a:rPr>
              <a:t>2</a:t>
            </a:r>
            <a:r>
              <a:rPr lang="en-US" altLang="zh-CN" sz="2585" kern="0" baseline="30000" smtClean="0">
                <a:solidFill>
                  <a:srgbClr val="FF0000"/>
                </a:solidFill>
              </a:rPr>
              <a:t>n</a:t>
            </a:r>
          </a:p>
          <a:p>
            <a:pPr marL="0" indent="0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585" kern="0" smtClean="0"/>
              <a:t>幂集的编码：          </a:t>
            </a:r>
            <a:r>
              <a:rPr lang="en-US" altLang="zh-CN" sz="2585" kern="0" smtClean="0"/>
              <a:t>S={a, b, c}</a:t>
            </a:r>
          </a:p>
          <a:p>
            <a:pPr marL="0" indent="0" algn="ctr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585" kern="0" smtClean="0">
                <a:latin typeface="Blackadder ITC" panose="04020505051007020D02" pitchFamily="82" charset="0"/>
              </a:rPr>
              <a:t>P </a:t>
            </a:r>
            <a:r>
              <a:rPr lang="en-US" altLang="zh-CN" sz="2585" kern="0" smtClean="0"/>
              <a:t>(S)={S</a:t>
            </a:r>
            <a:r>
              <a:rPr lang="en-US" altLang="zh-CN" sz="2585" kern="0" baseline="-25000" smtClean="0"/>
              <a:t>j </a:t>
            </a:r>
            <a:r>
              <a:rPr lang="en-US" altLang="zh-CN" sz="2585" kern="0" smtClean="0"/>
              <a:t>| j</a:t>
            </a:r>
            <a:r>
              <a:rPr lang="en-US" altLang="zh-CN" sz="2585" kern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585" kern="0" smtClean="0"/>
              <a:t>J}</a:t>
            </a:r>
          </a:p>
          <a:p>
            <a:pPr marL="0" indent="0" algn="ctr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585" kern="0" smtClean="0"/>
              <a:t>J={i | i</a:t>
            </a:r>
            <a:r>
              <a:rPr lang="zh-CN" altLang="en-US" sz="2585" kern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是二进制数且</a:t>
            </a:r>
            <a:r>
              <a:rPr lang="en-US" altLang="zh-CN" sz="2585" kern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000≤i ≤ 111</a:t>
            </a:r>
            <a:r>
              <a:rPr lang="en-US" altLang="zh-CN" sz="2585" kern="0" smtClean="0"/>
              <a:t>}</a:t>
            </a:r>
          </a:p>
          <a:p>
            <a:pPr marL="0" indent="0" algn="ctr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585" kern="0" smtClean="0"/>
              <a:t>如：</a:t>
            </a:r>
            <a:r>
              <a:rPr lang="en-US" altLang="zh-CN" sz="2585" kern="0" smtClean="0"/>
              <a:t>S</a:t>
            </a:r>
            <a:r>
              <a:rPr lang="en-US" altLang="zh-CN" sz="2585" kern="0" baseline="-25000" smtClean="0"/>
              <a:t>3</a:t>
            </a:r>
            <a:r>
              <a:rPr lang="en-US" altLang="zh-CN" sz="2585" kern="0" smtClean="0"/>
              <a:t>=S</a:t>
            </a:r>
            <a:r>
              <a:rPr lang="en-US" altLang="zh-CN" sz="2585" kern="0" baseline="-25000" smtClean="0"/>
              <a:t>011</a:t>
            </a:r>
            <a:r>
              <a:rPr lang="en-US" altLang="zh-CN" sz="2585" kern="0" smtClean="0"/>
              <a:t>={b, c},   S</a:t>
            </a:r>
            <a:r>
              <a:rPr lang="en-US" altLang="zh-CN" sz="2585" kern="0" baseline="-25000" smtClean="0"/>
              <a:t>4</a:t>
            </a:r>
            <a:r>
              <a:rPr lang="en-US" altLang="zh-CN" sz="2585" kern="0" smtClean="0"/>
              <a:t>=S</a:t>
            </a:r>
            <a:r>
              <a:rPr lang="en-US" altLang="zh-CN" sz="2585" kern="0" baseline="-25000" smtClean="0"/>
              <a:t>100</a:t>
            </a:r>
            <a:r>
              <a:rPr lang="en-US" altLang="zh-CN" sz="2585" kern="0" smtClean="0"/>
              <a:t>={a}.</a:t>
            </a:r>
          </a:p>
          <a:p>
            <a:pPr marL="0" indent="0" algn="ctr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585" kern="0" smtClean="0">
                <a:latin typeface="Blackadder ITC" panose="04020505051007020D02" pitchFamily="82" charset="0"/>
              </a:rPr>
              <a:t>P </a:t>
            </a:r>
            <a:r>
              <a:rPr lang="en-US" altLang="zh-CN" sz="2585" kern="0" smtClean="0"/>
              <a:t>(S)={S</a:t>
            </a:r>
            <a:r>
              <a:rPr lang="en-US" altLang="zh-CN" sz="2585" kern="0" baseline="-25000" smtClean="0"/>
              <a:t>0</a:t>
            </a:r>
            <a:r>
              <a:rPr lang="en-US" altLang="zh-CN" sz="2585" kern="0" smtClean="0"/>
              <a:t>, S</a:t>
            </a:r>
            <a:r>
              <a:rPr lang="en-US" altLang="zh-CN" sz="2585" kern="0" baseline="-25000" smtClean="0"/>
              <a:t>1</a:t>
            </a:r>
            <a:r>
              <a:rPr lang="en-US" altLang="zh-CN" sz="2585" kern="0" smtClean="0"/>
              <a:t>, …, S</a:t>
            </a:r>
            <a:r>
              <a:rPr lang="en-US" altLang="zh-CN" sz="2585" kern="0" baseline="-25000" smtClean="0"/>
              <a:t>2</a:t>
            </a:r>
            <a:r>
              <a:rPr lang="en-US" altLang="zh-CN" sz="2585" kern="0" baseline="30000" smtClean="0"/>
              <a:t>n</a:t>
            </a:r>
            <a:r>
              <a:rPr lang="en-US" altLang="zh-CN" sz="2585" kern="0" baseline="-25000" smtClean="0"/>
              <a:t>-1</a:t>
            </a:r>
            <a:r>
              <a:rPr lang="en-US" altLang="zh-CN" sz="2585" kern="0" smtClean="0"/>
              <a:t>}</a:t>
            </a:r>
          </a:p>
          <a:p>
            <a:pPr marL="0" indent="0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2585" kern="0" smtClean="0">
              <a:solidFill>
                <a:srgbClr val="FF0000"/>
              </a:solidFill>
            </a:endParaRPr>
          </a:p>
          <a:p>
            <a:pPr marL="0" indent="0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sz="2585" kern="0" smtClean="0">
              <a:solidFill>
                <a:srgbClr val="FF0000"/>
              </a:solidFill>
            </a:endParaRPr>
          </a:p>
          <a:p>
            <a:pPr marL="0" indent="622804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2585" kern="0" dirty="0"/>
          </a:p>
        </p:txBody>
      </p:sp>
    </p:spTree>
    <p:extLst>
      <p:ext uri="{BB962C8B-B14F-4D97-AF65-F5344CB8AC3E}">
        <p14:creationId xmlns:p14="http://schemas.microsoft.com/office/powerpoint/2010/main" val="33561141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978877"/>
            <a:ext cx="8153400" cy="484309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1662"/>
              </a:spcBef>
              <a:buNone/>
            </a:pPr>
            <a:r>
              <a:rPr lang="zh-CN" altLang="en-US" sz="2585" dirty="0">
                <a:solidFill>
                  <a:schemeClr val="tx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585" dirty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585" dirty="0">
                <a:solidFill>
                  <a:schemeClr val="tx2"/>
                </a:solidFill>
              </a:rPr>
              <a:t>:</a:t>
            </a:r>
            <a:r>
              <a:rPr lang="en-US" altLang="zh-CN" sz="2585" dirty="0"/>
              <a:t>    A={</a:t>
            </a:r>
            <a:r>
              <a:rPr lang="en-US" altLang="zh-CN" sz="2585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585" dirty="0"/>
              <a:t>,a},     B={1,2,3}.</a:t>
            </a:r>
          </a:p>
          <a:p>
            <a:pPr eaLnBrk="1" hangingPunct="1">
              <a:lnSpc>
                <a:spcPct val="0"/>
              </a:lnSpc>
              <a:spcBef>
                <a:spcPts val="6000"/>
              </a:spcBef>
              <a:buNone/>
            </a:pPr>
            <a:r>
              <a:rPr lang="en-US" altLang="zh-CN" sz="2585" dirty="0"/>
              <a:t>A</a:t>
            </a:r>
            <a:r>
              <a:rPr lang="en-US" altLang="zh-CN" sz="2585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585" dirty="0"/>
              <a:t>B=</a:t>
            </a:r>
          </a:p>
          <a:p>
            <a:pPr algn="ctr" eaLnBrk="1" hangingPunct="1">
              <a:lnSpc>
                <a:spcPct val="0"/>
              </a:lnSpc>
              <a:spcBef>
                <a:spcPts val="554"/>
              </a:spcBef>
              <a:buNone/>
            </a:pPr>
            <a:r>
              <a:rPr lang="en-US" altLang="zh-CN" sz="2585" dirty="0"/>
              <a:t>{&lt;</a:t>
            </a:r>
            <a:r>
              <a:rPr lang="en-US" altLang="zh-CN" sz="2585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585" dirty="0"/>
              <a:t>,1&gt;,&lt;</a:t>
            </a:r>
            <a:r>
              <a:rPr lang="en-US" altLang="zh-CN" sz="2585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585" dirty="0"/>
              <a:t>,2&gt;,&lt;</a:t>
            </a:r>
            <a:r>
              <a:rPr lang="en-US" altLang="zh-CN" sz="2585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585" dirty="0"/>
              <a:t>,3&gt;,&lt;a,1&gt;,&lt;a,2&gt;,&lt;a,3&gt;}.</a:t>
            </a:r>
          </a:p>
          <a:p>
            <a:pPr eaLnBrk="1" hangingPunct="1">
              <a:lnSpc>
                <a:spcPct val="0"/>
              </a:lnSpc>
              <a:spcBef>
                <a:spcPts val="6000"/>
              </a:spcBef>
              <a:buNone/>
            </a:pPr>
            <a:r>
              <a:rPr lang="en-US" altLang="zh-CN" sz="2585" dirty="0"/>
              <a:t>B</a:t>
            </a:r>
            <a:r>
              <a:rPr lang="en-US" altLang="zh-CN" sz="2585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585" dirty="0"/>
              <a:t>A=</a:t>
            </a:r>
          </a:p>
          <a:p>
            <a:pPr algn="ctr" eaLnBrk="1" hangingPunct="1">
              <a:lnSpc>
                <a:spcPct val="0"/>
              </a:lnSpc>
              <a:spcBef>
                <a:spcPts val="554"/>
              </a:spcBef>
              <a:buNone/>
            </a:pPr>
            <a:r>
              <a:rPr lang="en-US" altLang="zh-CN" sz="2585" dirty="0"/>
              <a:t>{&lt;1,</a:t>
            </a:r>
            <a:r>
              <a:rPr lang="en-US" altLang="zh-CN" sz="2585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585" dirty="0"/>
              <a:t>&gt;,&lt;1,a&gt;,&lt;2,</a:t>
            </a:r>
            <a:r>
              <a:rPr lang="en-US" altLang="zh-CN" sz="2585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585" dirty="0"/>
              <a:t>&gt;,&lt;2,a&gt;,&lt;3,</a:t>
            </a:r>
            <a:r>
              <a:rPr lang="en-US" altLang="zh-CN" sz="2585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585" dirty="0"/>
              <a:t>&gt;,&lt;3,a&gt;}.</a:t>
            </a:r>
          </a:p>
          <a:p>
            <a:pPr eaLnBrk="1" hangingPunct="1">
              <a:lnSpc>
                <a:spcPct val="0"/>
              </a:lnSpc>
              <a:spcBef>
                <a:spcPts val="6000"/>
              </a:spcBef>
              <a:buNone/>
            </a:pPr>
            <a:r>
              <a:rPr lang="en-US" altLang="zh-CN" sz="2585" dirty="0"/>
              <a:t>A</a:t>
            </a:r>
            <a:r>
              <a:rPr lang="en-US" altLang="zh-CN" sz="2585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585" dirty="0"/>
              <a:t>A=</a:t>
            </a:r>
          </a:p>
          <a:p>
            <a:pPr algn="ctr" eaLnBrk="1" hangingPunct="1">
              <a:lnSpc>
                <a:spcPct val="0"/>
              </a:lnSpc>
              <a:spcBef>
                <a:spcPts val="554"/>
              </a:spcBef>
              <a:buNone/>
            </a:pPr>
            <a:r>
              <a:rPr lang="en-US" altLang="zh-CN" sz="2585" dirty="0"/>
              <a:t>{ &lt;</a:t>
            </a:r>
            <a:r>
              <a:rPr lang="en-US" altLang="zh-CN" sz="2585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585" dirty="0"/>
              <a:t>,</a:t>
            </a:r>
            <a:r>
              <a:rPr lang="en-US" altLang="zh-CN" sz="2585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585" dirty="0"/>
              <a:t>&gt;, &lt;</a:t>
            </a:r>
            <a:r>
              <a:rPr lang="en-US" altLang="zh-CN" sz="2585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585" dirty="0"/>
              <a:t>,a&gt;, &lt;a,</a:t>
            </a:r>
            <a:r>
              <a:rPr lang="en-US" altLang="zh-CN" sz="2585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585" dirty="0"/>
              <a:t>&gt;, &lt;</a:t>
            </a:r>
            <a:r>
              <a:rPr lang="en-US" altLang="zh-CN" sz="2585" dirty="0" err="1"/>
              <a:t>a,a</a:t>
            </a:r>
            <a:r>
              <a:rPr lang="en-US" altLang="zh-CN" sz="2585" dirty="0"/>
              <a:t>&gt;}.</a:t>
            </a:r>
          </a:p>
          <a:p>
            <a:pPr eaLnBrk="1" hangingPunct="1">
              <a:lnSpc>
                <a:spcPct val="0"/>
              </a:lnSpc>
              <a:spcBef>
                <a:spcPts val="6000"/>
              </a:spcBef>
              <a:buNone/>
            </a:pPr>
            <a:r>
              <a:rPr lang="en-US" altLang="zh-CN" sz="2585" dirty="0"/>
              <a:t>B</a:t>
            </a:r>
            <a:r>
              <a:rPr lang="en-US" altLang="zh-CN" sz="2585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585" dirty="0"/>
              <a:t>B=</a:t>
            </a:r>
          </a:p>
          <a:p>
            <a:pPr algn="ctr" eaLnBrk="1" hangingPunct="1">
              <a:lnSpc>
                <a:spcPct val="0"/>
              </a:lnSpc>
              <a:spcBef>
                <a:spcPts val="554"/>
              </a:spcBef>
              <a:buNone/>
            </a:pPr>
            <a:r>
              <a:rPr lang="en-US" altLang="zh-CN" sz="2585" dirty="0"/>
              <a:t>{ &lt;1,1&gt;,&lt;1,2&gt;,&lt;1,3&gt;,&lt;2,1&gt;,&lt;2,2</a:t>
            </a:r>
            <a:r>
              <a:rPr lang="en-US" altLang="zh-CN" sz="2585" dirty="0" smtClean="0"/>
              <a:t>&gt;,</a:t>
            </a:r>
          </a:p>
          <a:p>
            <a:pPr algn="ctr" eaLnBrk="1" hangingPunct="1">
              <a:lnSpc>
                <a:spcPct val="0"/>
              </a:lnSpc>
              <a:spcBef>
                <a:spcPts val="554"/>
              </a:spcBef>
              <a:buNone/>
            </a:pPr>
            <a:endParaRPr lang="en-US" altLang="zh-CN" sz="2585" dirty="0"/>
          </a:p>
          <a:p>
            <a:pPr algn="ctr" eaLnBrk="1" hangingPunct="1">
              <a:lnSpc>
                <a:spcPct val="50000"/>
              </a:lnSpc>
              <a:spcBef>
                <a:spcPts val="1662"/>
              </a:spcBef>
              <a:buNone/>
            </a:pPr>
            <a:r>
              <a:rPr lang="en-US" altLang="zh-CN" sz="2585" dirty="0"/>
              <a:t>&lt;2,3&gt;,&lt;3,1&gt;,&lt;3,2&gt;,&lt;3,3&gt; }. </a:t>
            </a:r>
          </a:p>
        </p:txBody>
      </p:sp>
      <p:sp>
        <p:nvSpPr>
          <p:cNvPr id="5" name="圆角矩形 4"/>
          <p:cNvSpPr/>
          <p:nvPr/>
        </p:nvSpPr>
        <p:spPr bwMode="auto">
          <a:xfrm>
            <a:off x="4572000" y="0"/>
            <a:ext cx="4392488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卡氏积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35496" y="0"/>
            <a:ext cx="4536504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序偶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的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概念</a:t>
            </a:r>
            <a:endParaRPr kumimoji="0" lang="zh-CN" altLang="en-US" sz="28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724686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4" grpId="0" uiExpand="1" build="p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097906" y="87924"/>
            <a:ext cx="2549096" cy="6321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508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 幂集的性质</a:t>
            </a:r>
            <a:endParaRPr lang="zh-CN" altLang="en-US" sz="3508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0901" name="Rectangle 4"/>
          <p:cNvSpPr>
            <a:spLocks noChangeArrowheads="1"/>
          </p:cNvSpPr>
          <p:nvPr/>
        </p:nvSpPr>
        <p:spPr bwMode="auto">
          <a:xfrm>
            <a:off x="1406769" y="2831123"/>
            <a:ext cx="5704743" cy="490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585" b="1">
              <a:solidFill>
                <a:srgbClr val="D60093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22801" y="981770"/>
            <a:ext cx="7772400" cy="4678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9pPr>
          </a:lstStyle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zh-CN" altLang="en-US" sz="3600" kern="0" dirty="0" smtClean="0">
                <a:solidFill>
                  <a:srgbClr val="C00000"/>
                </a:solidFill>
              </a:rPr>
              <a:t>性质</a:t>
            </a:r>
            <a:r>
              <a:rPr lang="en-US" altLang="zh-CN" sz="3600" kern="0" dirty="0" smtClean="0">
                <a:solidFill>
                  <a:srgbClr val="C00000"/>
                </a:solidFill>
              </a:rPr>
              <a:t>1  </a:t>
            </a:r>
            <a:r>
              <a:rPr lang="en-US" altLang="zh-CN" sz="3200" kern="0" dirty="0" smtClean="0"/>
              <a:t>A</a:t>
            </a:r>
            <a:r>
              <a:rPr lang="en-US" altLang="zh-CN" sz="3200" kern="0" dirty="0" smtClean="0">
                <a:sym typeface="Symbol" panose="05050102010706020507" pitchFamily="18" charset="2"/>
              </a:rPr>
              <a:t>B</a:t>
            </a:r>
            <a:r>
              <a:rPr lang="en-US" altLang="zh-CN" sz="3200" kern="0" dirty="0" smtClean="0">
                <a:latin typeface="Blackadder ITC" panose="04020505051007020D02" pitchFamily="82" charset="0"/>
              </a:rPr>
              <a:t>P </a:t>
            </a:r>
            <a:r>
              <a:rPr lang="en-US" altLang="zh-CN" sz="3200" kern="0" dirty="0" smtClean="0"/>
              <a:t>(A)</a:t>
            </a:r>
            <a:r>
              <a:rPr lang="en-US" altLang="zh-CN" sz="3200" kern="0" dirty="0" smtClean="0">
                <a:sym typeface="Symbol" panose="05050102010706020507" pitchFamily="18" charset="2"/>
              </a:rPr>
              <a:t></a:t>
            </a:r>
            <a:r>
              <a:rPr lang="en-US" altLang="zh-CN" sz="3200" kern="0" dirty="0" smtClean="0">
                <a:latin typeface="Blackadder ITC" panose="04020505051007020D02" pitchFamily="82" charset="0"/>
              </a:rPr>
              <a:t> </a:t>
            </a:r>
            <a:r>
              <a:rPr lang="en-US" altLang="zh-CN" sz="3200" kern="0" dirty="0">
                <a:latin typeface="Blackadder ITC" panose="04020505051007020D02" pitchFamily="82" charset="0"/>
              </a:rPr>
              <a:t>P </a:t>
            </a:r>
            <a:r>
              <a:rPr lang="en-US" altLang="zh-CN" sz="3200" kern="0" dirty="0" smtClean="0"/>
              <a:t>(B)</a:t>
            </a:r>
          </a:p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zh-CN" altLang="en-US" sz="3600" kern="0" dirty="0" smtClean="0">
                <a:solidFill>
                  <a:srgbClr val="C00000"/>
                </a:solidFill>
              </a:rPr>
              <a:t>性质</a:t>
            </a:r>
            <a:r>
              <a:rPr lang="en-US" altLang="zh-CN" sz="3600" kern="0" dirty="0">
                <a:solidFill>
                  <a:srgbClr val="C00000"/>
                </a:solidFill>
              </a:rPr>
              <a:t>2</a:t>
            </a:r>
            <a:r>
              <a:rPr lang="en-US" altLang="zh-CN" sz="3600" kern="0" dirty="0" smtClean="0">
                <a:solidFill>
                  <a:srgbClr val="C00000"/>
                </a:solidFill>
              </a:rPr>
              <a:t>  </a:t>
            </a:r>
            <a:r>
              <a:rPr lang="en-US" altLang="zh-CN" sz="3200" kern="0" dirty="0" smtClean="0">
                <a:latin typeface="Blackadder ITC" panose="04020505051007020D02" pitchFamily="82" charset="0"/>
              </a:rPr>
              <a:t>P </a:t>
            </a:r>
            <a:r>
              <a:rPr lang="en-US" altLang="zh-CN" sz="3200" kern="0" dirty="0" smtClean="0"/>
              <a:t>(A)</a:t>
            </a:r>
            <a:r>
              <a:rPr lang="en-US" altLang="zh-CN" sz="3200" kern="0" dirty="0" smtClean="0">
                <a:sym typeface="Symbol" panose="05050102010706020507" pitchFamily="18" charset="2"/>
              </a:rPr>
              <a:t></a:t>
            </a:r>
            <a:r>
              <a:rPr lang="en-US" altLang="zh-CN" sz="3200" kern="0" dirty="0" smtClean="0">
                <a:latin typeface="Blackadder ITC" panose="04020505051007020D02" pitchFamily="82" charset="0"/>
              </a:rPr>
              <a:t>P </a:t>
            </a:r>
            <a:r>
              <a:rPr lang="en-US" altLang="zh-CN" sz="3200" kern="0" dirty="0" smtClean="0"/>
              <a:t>(B)</a:t>
            </a:r>
            <a:r>
              <a:rPr lang="en-US" altLang="zh-CN" sz="3200" kern="0" dirty="0" smtClean="0">
                <a:sym typeface="Symbol" panose="05050102010706020507" pitchFamily="18" charset="2"/>
              </a:rPr>
              <a:t></a:t>
            </a:r>
            <a:r>
              <a:rPr lang="en-US" altLang="zh-CN" sz="3200" kern="0" dirty="0">
                <a:latin typeface="Blackadder ITC" panose="04020505051007020D02" pitchFamily="82" charset="0"/>
              </a:rPr>
              <a:t> P </a:t>
            </a:r>
            <a:r>
              <a:rPr lang="en-US" altLang="zh-CN" sz="3200" kern="0" dirty="0" smtClean="0"/>
              <a:t>(A</a:t>
            </a:r>
            <a:r>
              <a:rPr lang="en-US" altLang="zh-CN" sz="3200" kern="0" dirty="0" smtClean="0">
                <a:sym typeface="Symbol" panose="05050102010706020507" pitchFamily="18" charset="2"/>
              </a:rPr>
              <a:t></a:t>
            </a:r>
            <a:r>
              <a:rPr lang="en-US" altLang="zh-CN" sz="3200" kern="0" dirty="0" smtClean="0"/>
              <a:t>B</a:t>
            </a:r>
            <a:r>
              <a:rPr lang="en-US" altLang="zh-CN" sz="3200" kern="0" dirty="0"/>
              <a:t>)</a:t>
            </a:r>
            <a:endParaRPr lang="en-US" altLang="zh-CN" sz="3200" kern="0" dirty="0" smtClean="0"/>
          </a:p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zh-CN" altLang="en-US" sz="3600" kern="0" dirty="0" smtClean="0">
                <a:solidFill>
                  <a:srgbClr val="C00000"/>
                </a:solidFill>
              </a:rPr>
              <a:t>性质</a:t>
            </a:r>
            <a:r>
              <a:rPr lang="en-US" altLang="zh-CN" sz="3600" kern="0" dirty="0" smtClean="0">
                <a:solidFill>
                  <a:srgbClr val="C00000"/>
                </a:solidFill>
              </a:rPr>
              <a:t>3  </a:t>
            </a:r>
            <a:r>
              <a:rPr lang="en-US" altLang="zh-CN" sz="3200" kern="0" dirty="0">
                <a:latin typeface="Blackadder ITC" panose="04020505051007020D02" pitchFamily="82" charset="0"/>
              </a:rPr>
              <a:t>P </a:t>
            </a:r>
            <a:r>
              <a:rPr lang="en-US" altLang="zh-CN" sz="3200" kern="0" dirty="0"/>
              <a:t>(</a:t>
            </a:r>
            <a:r>
              <a:rPr lang="en-US" altLang="zh-CN" sz="3200" kern="0" dirty="0" smtClean="0"/>
              <a:t>A)</a:t>
            </a:r>
            <a:r>
              <a:rPr lang="en-US" altLang="zh-CN" sz="3200" kern="0" dirty="0" smtClean="0">
                <a:sym typeface="Symbol" panose="05050102010706020507" pitchFamily="18" charset="2"/>
              </a:rPr>
              <a:t></a:t>
            </a:r>
            <a:r>
              <a:rPr lang="en-US" altLang="zh-CN" sz="3200" kern="0" dirty="0" smtClean="0">
                <a:latin typeface="Blackadder ITC" panose="04020505051007020D02" pitchFamily="82" charset="0"/>
              </a:rPr>
              <a:t>P </a:t>
            </a:r>
            <a:r>
              <a:rPr lang="en-US" altLang="zh-CN" sz="3200" kern="0" dirty="0"/>
              <a:t>(B</a:t>
            </a:r>
            <a:r>
              <a:rPr lang="en-US" altLang="zh-CN" sz="3200" kern="0" dirty="0" smtClean="0"/>
              <a:t>)</a:t>
            </a:r>
            <a:r>
              <a:rPr lang="en-US" altLang="zh-CN" sz="3200" kern="0" dirty="0" smtClean="0">
                <a:sym typeface="Symbol" panose="05050102010706020507" pitchFamily="18" charset="2"/>
              </a:rPr>
              <a:t>=</a:t>
            </a:r>
            <a:r>
              <a:rPr lang="en-US" altLang="zh-CN" sz="3200" kern="0" dirty="0" smtClean="0">
                <a:latin typeface="Blackadder ITC" panose="04020505051007020D02" pitchFamily="82" charset="0"/>
              </a:rPr>
              <a:t>P </a:t>
            </a:r>
            <a:r>
              <a:rPr lang="en-US" altLang="zh-CN" sz="3200" kern="0" dirty="0"/>
              <a:t>(</a:t>
            </a:r>
            <a:r>
              <a:rPr lang="en-US" altLang="zh-CN" sz="3200" kern="0" dirty="0" smtClean="0"/>
              <a:t>A</a:t>
            </a:r>
            <a:r>
              <a:rPr lang="en-US" altLang="zh-CN" sz="3200" kern="0" dirty="0" smtClean="0">
                <a:sym typeface="Symbol" panose="05050102010706020507" pitchFamily="18" charset="2"/>
              </a:rPr>
              <a:t></a:t>
            </a:r>
            <a:r>
              <a:rPr lang="en-US" altLang="zh-CN" sz="3200" kern="0" dirty="0" smtClean="0"/>
              <a:t>B</a:t>
            </a:r>
            <a:r>
              <a:rPr lang="en-US" altLang="zh-CN" sz="3200" kern="0" dirty="0"/>
              <a:t>)</a:t>
            </a:r>
          </a:p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zh-CN" altLang="en-US" sz="3600" kern="0" dirty="0" smtClean="0">
                <a:solidFill>
                  <a:srgbClr val="C00000"/>
                </a:solidFill>
              </a:rPr>
              <a:t>性质</a:t>
            </a:r>
            <a:r>
              <a:rPr lang="en-US" altLang="zh-CN" sz="3600" kern="0" dirty="0" smtClean="0">
                <a:solidFill>
                  <a:srgbClr val="C00000"/>
                </a:solidFill>
              </a:rPr>
              <a:t>4 </a:t>
            </a:r>
            <a:r>
              <a:rPr lang="en-US" altLang="zh-CN" sz="3200" kern="0" dirty="0">
                <a:latin typeface="Blackadder ITC" panose="04020505051007020D02" pitchFamily="82" charset="0"/>
              </a:rPr>
              <a:t>P </a:t>
            </a:r>
            <a:r>
              <a:rPr lang="en-US" altLang="zh-CN" sz="3200" kern="0" dirty="0"/>
              <a:t>(</a:t>
            </a:r>
            <a:r>
              <a:rPr lang="en-US" altLang="zh-CN" sz="3200" kern="0" dirty="0" smtClean="0"/>
              <a:t>A</a:t>
            </a:r>
            <a:r>
              <a:rPr lang="en-US" altLang="zh-CN" sz="3200" kern="0" dirty="0" smtClean="0">
                <a:sym typeface="Symbol" panose="05050102010706020507" pitchFamily="18" charset="2"/>
              </a:rPr>
              <a:t>-</a:t>
            </a:r>
            <a:r>
              <a:rPr lang="en-US" altLang="zh-CN" sz="3200" kern="0" dirty="0" smtClean="0"/>
              <a:t>B</a:t>
            </a:r>
            <a:r>
              <a:rPr lang="en-US" altLang="zh-CN" sz="3200" kern="0" dirty="0"/>
              <a:t>) </a:t>
            </a:r>
            <a:r>
              <a:rPr lang="en-US" altLang="zh-CN" sz="3200" kern="0" dirty="0" smtClean="0">
                <a:sym typeface="Symbol" panose="05050102010706020507" pitchFamily="18" charset="2"/>
              </a:rPr>
              <a:t></a:t>
            </a:r>
            <a:r>
              <a:rPr lang="en-US" altLang="zh-CN" sz="3200" kern="0" dirty="0">
                <a:sym typeface="Symbol" panose="05050102010706020507" pitchFamily="18" charset="2"/>
              </a:rPr>
              <a:t>(</a:t>
            </a:r>
            <a:r>
              <a:rPr lang="en-US" altLang="zh-CN" sz="3200" kern="0" dirty="0" smtClean="0">
                <a:latin typeface="Blackadder ITC" panose="04020505051007020D02" pitchFamily="82" charset="0"/>
              </a:rPr>
              <a:t>P </a:t>
            </a:r>
            <a:r>
              <a:rPr lang="en-US" altLang="zh-CN" sz="3200" kern="0" dirty="0"/>
              <a:t>(A</a:t>
            </a:r>
            <a:r>
              <a:rPr lang="en-US" altLang="zh-CN" sz="3200" kern="0" dirty="0" smtClean="0"/>
              <a:t>)</a:t>
            </a:r>
            <a:r>
              <a:rPr lang="en-US" altLang="zh-CN" sz="3200" kern="0" dirty="0" smtClean="0">
                <a:sym typeface="Symbol" panose="05050102010706020507" pitchFamily="18" charset="2"/>
              </a:rPr>
              <a:t>-</a:t>
            </a:r>
            <a:r>
              <a:rPr lang="en-US" altLang="zh-CN" sz="3200" kern="0" dirty="0" smtClean="0">
                <a:latin typeface="Blackadder ITC" panose="04020505051007020D02" pitchFamily="82" charset="0"/>
              </a:rPr>
              <a:t> </a:t>
            </a:r>
            <a:r>
              <a:rPr lang="en-US" altLang="zh-CN" sz="3200" kern="0" dirty="0">
                <a:latin typeface="Blackadder ITC" panose="04020505051007020D02" pitchFamily="82" charset="0"/>
              </a:rPr>
              <a:t>P </a:t>
            </a:r>
            <a:r>
              <a:rPr lang="en-US" altLang="zh-CN" sz="3200" kern="0" dirty="0"/>
              <a:t>(B</a:t>
            </a:r>
            <a:r>
              <a:rPr lang="en-US" altLang="zh-CN" sz="3200" kern="0" dirty="0" smtClean="0"/>
              <a:t>))</a:t>
            </a:r>
            <a:r>
              <a:rPr lang="en-US" altLang="zh-CN" sz="3200" kern="0" dirty="0" smtClean="0">
                <a:sym typeface="Symbol" panose="05050102010706020507" pitchFamily="18" charset="2"/>
              </a:rPr>
              <a:t>{}</a:t>
            </a:r>
            <a:endParaRPr lang="en-US" altLang="zh-CN" sz="3200" kern="0" dirty="0"/>
          </a:p>
          <a:p>
            <a:pPr marL="0" indent="0" algn="just" eaLnBrk="1" hangingPunct="1">
              <a:lnSpc>
                <a:spcPct val="120000"/>
              </a:lnSpc>
              <a:buNone/>
            </a:pPr>
            <a:endParaRPr lang="en-US" altLang="zh-CN" sz="2585" kern="0" dirty="0" smtClean="0">
              <a:solidFill>
                <a:srgbClr val="FF0000"/>
              </a:solidFill>
            </a:endParaRPr>
          </a:p>
          <a:p>
            <a:pPr marL="0" indent="0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sz="2585" kern="0" dirty="0" smtClean="0">
              <a:solidFill>
                <a:srgbClr val="FF0000"/>
              </a:solidFill>
            </a:endParaRPr>
          </a:p>
          <a:p>
            <a:pPr marL="0" indent="622804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2585" kern="0" dirty="0"/>
          </a:p>
        </p:txBody>
      </p:sp>
    </p:spTree>
    <p:extLst>
      <p:ext uri="{BB962C8B-B14F-4D97-AF65-F5344CB8AC3E}">
        <p14:creationId xmlns:p14="http://schemas.microsoft.com/office/powerpoint/2010/main" val="1257177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097906" y="87924"/>
            <a:ext cx="2549096" cy="6321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508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 幂集的性质</a:t>
            </a:r>
            <a:endParaRPr lang="zh-CN" altLang="en-US" sz="3508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0901" name="Rectangle 4"/>
          <p:cNvSpPr>
            <a:spLocks noChangeArrowheads="1"/>
          </p:cNvSpPr>
          <p:nvPr/>
        </p:nvSpPr>
        <p:spPr bwMode="auto">
          <a:xfrm>
            <a:off x="1406769" y="2831123"/>
            <a:ext cx="5704743" cy="490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585" b="1">
              <a:solidFill>
                <a:srgbClr val="D60093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22801" y="981770"/>
            <a:ext cx="7772400" cy="4678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9pPr>
          </a:lstStyle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zh-CN" altLang="en-US" sz="3600" kern="0" dirty="0" smtClean="0">
                <a:solidFill>
                  <a:srgbClr val="C00000"/>
                </a:solidFill>
              </a:rPr>
              <a:t>性质</a:t>
            </a:r>
            <a:r>
              <a:rPr lang="en-US" altLang="zh-CN" sz="3600" kern="0" dirty="0" smtClean="0">
                <a:solidFill>
                  <a:srgbClr val="C00000"/>
                </a:solidFill>
              </a:rPr>
              <a:t>1  </a:t>
            </a:r>
            <a:r>
              <a:rPr lang="en-US" altLang="zh-CN" sz="3200" kern="0" dirty="0" smtClean="0"/>
              <a:t>A</a:t>
            </a:r>
            <a:r>
              <a:rPr lang="en-US" altLang="zh-CN" sz="3200" kern="0" dirty="0" smtClean="0">
                <a:sym typeface="Symbol" panose="05050102010706020507" pitchFamily="18" charset="2"/>
              </a:rPr>
              <a:t>B</a:t>
            </a:r>
            <a:r>
              <a:rPr lang="en-US" altLang="zh-CN" sz="3200" kern="0" dirty="0" smtClean="0">
                <a:latin typeface="Blackadder ITC" panose="04020505051007020D02" pitchFamily="82" charset="0"/>
              </a:rPr>
              <a:t>P </a:t>
            </a:r>
            <a:r>
              <a:rPr lang="en-US" altLang="zh-CN" sz="3200" kern="0" dirty="0" smtClean="0"/>
              <a:t>(A)</a:t>
            </a:r>
            <a:r>
              <a:rPr lang="en-US" altLang="zh-CN" sz="3200" kern="0" dirty="0" smtClean="0">
                <a:sym typeface="Symbol" panose="05050102010706020507" pitchFamily="18" charset="2"/>
              </a:rPr>
              <a:t></a:t>
            </a:r>
            <a:r>
              <a:rPr lang="en-US" altLang="zh-CN" sz="3200" kern="0" dirty="0" smtClean="0">
                <a:latin typeface="Blackadder ITC" panose="04020505051007020D02" pitchFamily="82" charset="0"/>
              </a:rPr>
              <a:t> </a:t>
            </a:r>
            <a:r>
              <a:rPr lang="en-US" altLang="zh-CN" sz="3200" kern="0" dirty="0">
                <a:latin typeface="Blackadder ITC" panose="04020505051007020D02" pitchFamily="82" charset="0"/>
              </a:rPr>
              <a:t>P </a:t>
            </a:r>
            <a:r>
              <a:rPr lang="en-US" altLang="zh-CN" sz="3200" kern="0" dirty="0" smtClean="0"/>
              <a:t>(B)</a:t>
            </a:r>
          </a:p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zh-CN" altLang="en-US" sz="2585" kern="0" dirty="0" smtClean="0">
                <a:solidFill>
                  <a:srgbClr val="C00000"/>
                </a:solidFill>
              </a:rPr>
              <a:t>证明：  </a:t>
            </a:r>
            <a:r>
              <a:rPr lang="en-US" altLang="zh-CN" kern="0" dirty="0" smtClean="0"/>
              <a:t>(</a:t>
            </a:r>
            <a:r>
              <a:rPr lang="zh-CN" altLang="en-US" kern="0" dirty="0" smtClean="0">
                <a:sym typeface="Symbol" panose="05050102010706020507" pitchFamily="18" charset="2"/>
              </a:rPr>
              <a:t></a:t>
            </a:r>
            <a:r>
              <a:rPr lang="en-US" altLang="zh-CN" kern="0" dirty="0" smtClean="0">
                <a:sym typeface="Symbol" panose="05050102010706020507" pitchFamily="18" charset="2"/>
              </a:rPr>
              <a:t>)</a:t>
            </a:r>
            <a:r>
              <a:rPr lang="zh-CN" altLang="en-US" kern="0" dirty="0" smtClean="0">
                <a:sym typeface="Symbol" panose="05050102010706020507" pitchFamily="18" charset="2"/>
              </a:rPr>
              <a:t></a:t>
            </a:r>
            <a:r>
              <a:rPr lang="en-US" altLang="zh-CN" kern="0" dirty="0" err="1" smtClean="0">
                <a:sym typeface="Symbol" panose="05050102010706020507" pitchFamily="18" charset="2"/>
              </a:rPr>
              <a:t>x</a:t>
            </a:r>
            <a:r>
              <a:rPr lang="en-US" altLang="zh-CN" kern="0" dirty="0" err="1" smtClean="0">
                <a:latin typeface="Blackadder ITC" panose="04020505051007020D02" pitchFamily="82" charset="0"/>
              </a:rPr>
              <a:t>P</a:t>
            </a:r>
            <a:r>
              <a:rPr lang="en-US" altLang="zh-CN" kern="0" dirty="0" smtClean="0"/>
              <a:t>(A)</a:t>
            </a:r>
            <a:r>
              <a:rPr lang="zh-CN" altLang="en-US" kern="0" dirty="0" smtClean="0"/>
              <a:t>，于是</a:t>
            </a:r>
            <a:r>
              <a:rPr lang="en-US" altLang="zh-CN" kern="0" dirty="0" err="1" smtClean="0"/>
              <a:t>x</a:t>
            </a:r>
            <a:r>
              <a:rPr lang="en-US" altLang="zh-CN" kern="0" dirty="0" err="1" smtClean="0">
                <a:sym typeface="Symbol" panose="05050102010706020507" pitchFamily="18" charset="2"/>
              </a:rPr>
              <a:t>A</a:t>
            </a:r>
            <a:r>
              <a:rPr lang="en-US" altLang="zh-CN" kern="0" dirty="0" smtClean="0">
                <a:sym typeface="Symbol" panose="05050102010706020507" pitchFamily="18" charset="2"/>
              </a:rPr>
              <a:t>,</a:t>
            </a:r>
            <a:r>
              <a:rPr lang="zh-CN" altLang="en-US" kern="0" dirty="0" smtClean="0">
                <a:sym typeface="Symbol" panose="05050102010706020507" pitchFamily="18" charset="2"/>
              </a:rPr>
              <a:t>因为</a:t>
            </a:r>
            <a:r>
              <a:rPr lang="en-US" altLang="zh-CN" kern="0" dirty="0"/>
              <a:t>A</a:t>
            </a:r>
            <a:r>
              <a:rPr lang="en-US" altLang="zh-CN" kern="0" dirty="0">
                <a:sym typeface="Symbol" panose="05050102010706020507" pitchFamily="18" charset="2"/>
              </a:rPr>
              <a:t></a:t>
            </a:r>
            <a:r>
              <a:rPr lang="en-US" altLang="zh-CN" kern="0" dirty="0" smtClean="0">
                <a:sym typeface="Symbol" panose="05050102010706020507" pitchFamily="18" charset="2"/>
              </a:rPr>
              <a:t>B</a:t>
            </a:r>
            <a:r>
              <a:rPr lang="zh-CN" altLang="en-US" kern="0" dirty="0" smtClean="0">
                <a:sym typeface="Symbol" panose="05050102010706020507" pitchFamily="18" charset="2"/>
              </a:rPr>
              <a:t>，于是</a:t>
            </a:r>
            <a:r>
              <a:rPr lang="en-US" altLang="zh-CN" kern="0" dirty="0" err="1" smtClean="0">
                <a:sym typeface="Symbol" panose="05050102010706020507" pitchFamily="18" charset="2"/>
              </a:rPr>
              <a:t>xB</a:t>
            </a:r>
            <a:r>
              <a:rPr lang="zh-CN" altLang="en-US" kern="0" dirty="0" smtClean="0">
                <a:sym typeface="Symbol" panose="05050102010706020507" pitchFamily="18" charset="2"/>
              </a:rPr>
              <a:t>，则</a:t>
            </a:r>
            <a:r>
              <a:rPr lang="en-US" altLang="zh-CN" kern="0" dirty="0" err="1" smtClean="0">
                <a:sym typeface="Symbol" panose="05050102010706020507" pitchFamily="18" charset="2"/>
              </a:rPr>
              <a:t>x</a:t>
            </a:r>
            <a:r>
              <a:rPr lang="en-US" altLang="zh-CN" kern="0" dirty="0" err="1">
                <a:sym typeface="Symbol" panose="05050102010706020507" pitchFamily="18" charset="2"/>
              </a:rPr>
              <a:t></a:t>
            </a:r>
            <a:r>
              <a:rPr lang="en-US" altLang="zh-CN" kern="0" dirty="0" err="1">
                <a:latin typeface="Blackadder ITC" panose="04020505051007020D02" pitchFamily="82" charset="0"/>
              </a:rPr>
              <a:t>P</a:t>
            </a:r>
            <a:r>
              <a:rPr lang="en-US" altLang="zh-CN" kern="0" dirty="0">
                <a:latin typeface="Blackadder ITC" panose="04020505051007020D02" pitchFamily="82" charset="0"/>
              </a:rPr>
              <a:t> </a:t>
            </a:r>
            <a:r>
              <a:rPr lang="en-US" altLang="zh-CN" kern="0" dirty="0" smtClean="0"/>
              <a:t>(B) ,</a:t>
            </a:r>
            <a:r>
              <a:rPr lang="zh-CN" altLang="en-US" kern="0" dirty="0" smtClean="0"/>
              <a:t>所以</a:t>
            </a:r>
            <a:r>
              <a:rPr lang="en-US" altLang="zh-CN" kern="0" dirty="0" smtClean="0">
                <a:latin typeface="Blackadder ITC" panose="04020505051007020D02" pitchFamily="82" charset="0"/>
              </a:rPr>
              <a:t>P </a:t>
            </a:r>
            <a:r>
              <a:rPr lang="en-US" altLang="zh-CN" kern="0" dirty="0"/>
              <a:t>(A)</a:t>
            </a:r>
            <a:r>
              <a:rPr lang="en-US" altLang="zh-CN" kern="0" dirty="0">
                <a:sym typeface="Symbol" panose="05050102010706020507" pitchFamily="18" charset="2"/>
              </a:rPr>
              <a:t></a:t>
            </a:r>
            <a:r>
              <a:rPr lang="en-US" altLang="zh-CN" kern="0" dirty="0">
                <a:latin typeface="Blackadder ITC" panose="04020505051007020D02" pitchFamily="82" charset="0"/>
              </a:rPr>
              <a:t> P </a:t>
            </a:r>
            <a:r>
              <a:rPr lang="en-US" altLang="zh-CN" kern="0" dirty="0"/>
              <a:t>(B</a:t>
            </a:r>
            <a:r>
              <a:rPr lang="en-US" altLang="zh-CN" kern="0" dirty="0" smtClean="0"/>
              <a:t>).</a:t>
            </a:r>
          </a:p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en-US" altLang="zh-CN" kern="0" dirty="0" smtClean="0"/>
              <a:t>(</a:t>
            </a:r>
            <a:r>
              <a:rPr lang="zh-CN" altLang="en-US" kern="0" dirty="0" smtClean="0">
                <a:sym typeface="Symbol" panose="05050102010706020507" pitchFamily="18" charset="2"/>
              </a:rPr>
              <a:t></a:t>
            </a:r>
            <a:r>
              <a:rPr lang="en-US" altLang="zh-CN" kern="0" dirty="0" smtClean="0">
                <a:sym typeface="Symbol" panose="05050102010706020507" pitchFamily="18" charset="2"/>
              </a:rPr>
              <a:t>) </a:t>
            </a:r>
            <a:r>
              <a:rPr lang="zh-CN" altLang="en-US" kern="0" dirty="0">
                <a:sym typeface="Symbol" panose="05050102010706020507" pitchFamily="18" charset="2"/>
              </a:rPr>
              <a:t></a:t>
            </a:r>
            <a:r>
              <a:rPr lang="en-US" altLang="zh-CN" kern="0" dirty="0" err="1" smtClean="0">
                <a:sym typeface="Symbol" panose="05050102010706020507" pitchFamily="18" charset="2"/>
              </a:rPr>
              <a:t>xA</a:t>
            </a:r>
            <a:r>
              <a:rPr lang="en-US" altLang="zh-CN" kern="0" dirty="0" smtClean="0">
                <a:sym typeface="Symbol" panose="05050102010706020507" pitchFamily="18" charset="2"/>
              </a:rPr>
              <a:t>,</a:t>
            </a:r>
            <a:r>
              <a:rPr lang="zh-CN" altLang="en-US" kern="0" dirty="0" smtClean="0">
                <a:sym typeface="Symbol" panose="05050102010706020507" pitchFamily="18" charset="2"/>
              </a:rPr>
              <a:t>于是</a:t>
            </a:r>
            <a:r>
              <a:rPr lang="en-US" altLang="zh-CN" kern="0" dirty="0" smtClean="0">
                <a:sym typeface="Symbol" panose="05050102010706020507" pitchFamily="18" charset="2"/>
              </a:rPr>
              <a:t>{x}</a:t>
            </a:r>
            <a:r>
              <a:rPr lang="en-US" altLang="zh-CN" kern="0" dirty="0">
                <a:latin typeface="Blackadder ITC" panose="04020505051007020D02" pitchFamily="82" charset="0"/>
              </a:rPr>
              <a:t> P</a:t>
            </a:r>
            <a:r>
              <a:rPr lang="en-US" altLang="zh-CN" kern="0" dirty="0"/>
              <a:t>(A</a:t>
            </a:r>
            <a:r>
              <a:rPr lang="en-US" altLang="zh-CN" kern="0" dirty="0" smtClean="0"/>
              <a:t>),</a:t>
            </a:r>
            <a:r>
              <a:rPr lang="zh-CN" altLang="en-US" kern="0" dirty="0" smtClean="0"/>
              <a:t>因为</a:t>
            </a:r>
            <a:r>
              <a:rPr lang="en-US" altLang="zh-CN" kern="0" dirty="0">
                <a:latin typeface="Blackadder ITC" panose="04020505051007020D02" pitchFamily="82" charset="0"/>
              </a:rPr>
              <a:t>P </a:t>
            </a:r>
            <a:r>
              <a:rPr lang="en-US" altLang="zh-CN" kern="0" dirty="0"/>
              <a:t>(A)</a:t>
            </a:r>
            <a:r>
              <a:rPr lang="en-US" altLang="zh-CN" kern="0" dirty="0">
                <a:sym typeface="Symbol" panose="05050102010706020507" pitchFamily="18" charset="2"/>
              </a:rPr>
              <a:t></a:t>
            </a:r>
            <a:r>
              <a:rPr lang="en-US" altLang="zh-CN" kern="0" dirty="0">
                <a:latin typeface="Blackadder ITC" panose="04020505051007020D02" pitchFamily="82" charset="0"/>
              </a:rPr>
              <a:t> P </a:t>
            </a:r>
            <a:r>
              <a:rPr lang="en-US" altLang="zh-CN" kern="0" dirty="0"/>
              <a:t>(B</a:t>
            </a:r>
            <a:r>
              <a:rPr lang="en-US" altLang="zh-CN" kern="0" dirty="0" smtClean="0"/>
              <a:t>)</a:t>
            </a:r>
            <a:r>
              <a:rPr lang="zh-CN" altLang="en-US" kern="0" dirty="0" smtClean="0"/>
              <a:t>，那么</a:t>
            </a:r>
            <a:r>
              <a:rPr lang="en-US" altLang="zh-CN" kern="0" dirty="0">
                <a:sym typeface="Symbol" panose="05050102010706020507" pitchFamily="18" charset="2"/>
              </a:rPr>
              <a:t>{x}</a:t>
            </a:r>
            <a:r>
              <a:rPr lang="en-US" altLang="zh-CN" kern="0" dirty="0" smtClean="0">
                <a:sym typeface="Symbol" panose="05050102010706020507" pitchFamily="18" charset="2"/>
              </a:rPr>
              <a:t></a:t>
            </a:r>
            <a:r>
              <a:rPr lang="en-US" altLang="zh-CN" kern="0" dirty="0">
                <a:latin typeface="Blackadder ITC" panose="04020505051007020D02" pitchFamily="82" charset="0"/>
              </a:rPr>
              <a:t>P </a:t>
            </a:r>
            <a:r>
              <a:rPr lang="en-US" altLang="zh-CN" kern="0" dirty="0"/>
              <a:t>(B</a:t>
            </a:r>
            <a:r>
              <a:rPr lang="en-US" altLang="zh-CN" kern="0" dirty="0" smtClean="0"/>
              <a:t>)</a:t>
            </a:r>
            <a:r>
              <a:rPr lang="zh-CN" altLang="en-US" kern="0" dirty="0" smtClean="0"/>
              <a:t>，即</a:t>
            </a:r>
            <a:r>
              <a:rPr lang="en-US" altLang="zh-CN" kern="0" dirty="0" smtClean="0">
                <a:sym typeface="Symbol" panose="05050102010706020507" pitchFamily="18" charset="2"/>
              </a:rPr>
              <a:t>{x}B</a:t>
            </a:r>
            <a:r>
              <a:rPr lang="zh-CN" altLang="en-US" kern="0" dirty="0" smtClean="0">
                <a:sym typeface="Symbol" panose="05050102010706020507" pitchFamily="18" charset="2"/>
              </a:rPr>
              <a:t>，于是</a:t>
            </a:r>
            <a:r>
              <a:rPr lang="en-US" altLang="zh-CN" kern="0" dirty="0" err="1">
                <a:sym typeface="Symbol" panose="05050102010706020507" pitchFamily="18" charset="2"/>
              </a:rPr>
              <a:t>x</a:t>
            </a:r>
            <a:r>
              <a:rPr lang="en-US" altLang="zh-CN" kern="0" dirty="0" err="1" smtClean="0">
                <a:sym typeface="Symbol" panose="05050102010706020507" pitchFamily="18" charset="2"/>
              </a:rPr>
              <a:t>B</a:t>
            </a:r>
            <a:r>
              <a:rPr lang="zh-CN" altLang="en-US" kern="0" dirty="0" smtClean="0">
                <a:sym typeface="Symbol" panose="05050102010706020507" pitchFamily="18" charset="2"/>
              </a:rPr>
              <a:t>，所以</a:t>
            </a:r>
            <a:r>
              <a:rPr lang="en-US" altLang="zh-CN" kern="0" dirty="0"/>
              <a:t>A</a:t>
            </a:r>
            <a:r>
              <a:rPr lang="en-US" altLang="zh-CN" kern="0" dirty="0">
                <a:sym typeface="Symbol" panose="05050102010706020507" pitchFamily="18" charset="2"/>
              </a:rPr>
              <a:t></a:t>
            </a:r>
            <a:r>
              <a:rPr lang="en-US" altLang="zh-CN" kern="0" dirty="0" smtClean="0">
                <a:sym typeface="Symbol" panose="05050102010706020507" pitchFamily="18" charset="2"/>
              </a:rPr>
              <a:t>B</a:t>
            </a:r>
            <a:r>
              <a:rPr lang="zh-CN" altLang="en-US" kern="0" dirty="0" smtClean="0">
                <a:sym typeface="Symbol" panose="05050102010706020507" pitchFamily="18" charset="2"/>
              </a:rPr>
              <a:t>。</a:t>
            </a:r>
            <a:endParaRPr lang="en-US" altLang="zh-CN" kern="0" dirty="0"/>
          </a:p>
          <a:p>
            <a:pPr marL="0" indent="0" algn="just" eaLnBrk="1" hangingPunct="1">
              <a:lnSpc>
                <a:spcPct val="120000"/>
              </a:lnSpc>
              <a:buNone/>
            </a:pPr>
            <a:endParaRPr lang="en-US" altLang="zh-CN" sz="2585" kern="0" dirty="0" smtClean="0">
              <a:solidFill>
                <a:srgbClr val="FF0000"/>
              </a:solidFill>
            </a:endParaRPr>
          </a:p>
          <a:p>
            <a:pPr marL="0" indent="0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sz="2585" kern="0" dirty="0" smtClean="0">
              <a:solidFill>
                <a:srgbClr val="FF0000"/>
              </a:solidFill>
            </a:endParaRPr>
          </a:p>
          <a:p>
            <a:pPr marL="0" indent="622804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2585" kern="0" dirty="0"/>
          </a:p>
        </p:txBody>
      </p:sp>
    </p:spTree>
    <p:extLst>
      <p:ext uri="{BB962C8B-B14F-4D97-AF65-F5344CB8AC3E}">
        <p14:creationId xmlns:p14="http://schemas.microsoft.com/office/powerpoint/2010/main" val="321015511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097906" y="87924"/>
            <a:ext cx="2549096" cy="6321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508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 幂集的性质</a:t>
            </a:r>
            <a:endParaRPr lang="zh-CN" altLang="en-US" sz="3508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0901" name="Rectangle 4"/>
          <p:cNvSpPr>
            <a:spLocks noChangeArrowheads="1"/>
          </p:cNvSpPr>
          <p:nvPr/>
        </p:nvSpPr>
        <p:spPr bwMode="auto">
          <a:xfrm>
            <a:off x="1406769" y="2831123"/>
            <a:ext cx="5704743" cy="490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585" b="1">
              <a:solidFill>
                <a:srgbClr val="D60093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22801" y="981770"/>
            <a:ext cx="7772400" cy="5281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9pPr>
          </a:lstStyle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zh-CN" altLang="en-US" sz="3600" kern="0" dirty="0" smtClean="0">
                <a:solidFill>
                  <a:srgbClr val="C00000"/>
                </a:solidFill>
              </a:rPr>
              <a:t>性质</a:t>
            </a:r>
            <a:r>
              <a:rPr lang="en-US" altLang="zh-CN" sz="3600" kern="0" dirty="0">
                <a:solidFill>
                  <a:srgbClr val="C00000"/>
                </a:solidFill>
              </a:rPr>
              <a:t>2</a:t>
            </a:r>
            <a:r>
              <a:rPr lang="en-US" altLang="zh-CN" sz="3600" kern="0" dirty="0" smtClean="0">
                <a:solidFill>
                  <a:srgbClr val="C00000"/>
                </a:solidFill>
              </a:rPr>
              <a:t>  </a:t>
            </a:r>
            <a:r>
              <a:rPr lang="en-US" altLang="zh-CN" sz="3200" kern="0" dirty="0">
                <a:latin typeface="Blackadder ITC" panose="04020505051007020D02" pitchFamily="82" charset="0"/>
              </a:rPr>
              <a:t>P </a:t>
            </a:r>
            <a:r>
              <a:rPr lang="en-US" altLang="zh-CN" sz="3200" kern="0" dirty="0"/>
              <a:t>(A)</a:t>
            </a:r>
            <a:r>
              <a:rPr lang="en-US" altLang="zh-CN" sz="3200" kern="0" dirty="0">
                <a:sym typeface="Symbol" panose="05050102010706020507" pitchFamily="18" charset="2"/>
              </a:rPr>
              <a:t></a:t>
            </a:r>
            <a:r>
              <a:rPr lang="en-US" altLang="zh-CN" sz="3200" kern="0" dirty="0">
                <a:latin typeface="Blackadder ITC" panose="04020505051007020D02" pitchFamily="82" charset="0"/>
              </a:rPr>
              <a:t>P </a:t>
            </a:r>
            <a:r>
              <a:rPr lang="en-US" altLang="zh-CN" sz="3200" kern="0" dirty="0"/>
              <a:t>(B)</a:t>
            </a:r>
            <a:r>
              <a:rPr lang="en-US" altLang="zh-CN" sz="3200" kern="0" dirty="0">
                <a:sym typeface="Symbol" panose="05050102010706020507" pitchFamily="18" charset="2"/>
              </a:rPr>
              <a:t></a:t>
            </a:r>
            <a:r>
              <a:rPr lang="en-US" altLang="zh-CN" sz="3200" kern="0" dirty="0">
                <a:latin typeface="Blackadder ITC" panose="04020505051007020D02" pitchFamily="82" charset="0"/>
              </a:rPr>
              <a:t> P </a:t>
            </a:r>
            <a:r>
              <a:rPr lang="en-US" altLang="zh-CN" sz="3200" kern="0" dirty="0"/>
              <a:t>(A</a:t>
            </a:r>
            <a:r>
              <a:rPr lang="en-US" altLang="zh-CN" sz="3200" kern="0" dirty="0">
                <a:sym typeface="Symbol" panose="05050102010706020507" pitchFamily="18" charset="2"/>
              </a:rPr>
              <a:t></a:t>
            </a:r>
            <a:r>
              <a:rPr lang="en-US" altLang="zh-CN" sz="3200" kern="0" dirty="0"/>
              <a:t>B)</a:t>
            </a:r>
          </a:p>
          <a:p>
            <a:pPr marL="0" indent="0" algn="just" eaLnBrk="1" hangingPunct="1">
              <a:lnSpc>
                <a:spcPct val="200000"/>
              </a:lnSpc>
              <a:buNone/>
            </a:pPr>
            <a:r>
              <a:rPr lang="zh-CN" altLang="en-US" sz="2585" kern="0" dirty="0" smtClean="0">
                <a:solidFill>
                  <a:srgbClr val="C00000"/>
                </a:solidFill>
              </a:rPr>
              <a:t>证明：  </a:t>
            </a:r>
            <a:r>
              <a:rPr lang="zh-CN" altLang="en-US" kern="0" dirty="0" smtClean="0">
                <a:sym typeface="Symbol" panose="05050102010706020507" pitchFamily="18" charset="2"/>
              </a:rPr>
              <a:t></a:t>
            </a:r>
            <a:r>
              <a:rPr lang="en-US" altLang="zh-CN" kern="0" dirty="0" err="1" smtClean="0">
                <a:sym typeface="Symbol" panose="05050102010706020507" pitchFamily="18" charset="2"/>
              </a:rPr>
              <a:t>x</a:t>
            </a:r>
            <a:r>
              <a:rPr lang="en-US" altLang="zh-CN" kern="0" dirty="0" err="1" smtClean="0">
                <a:latin typeface="Blackadder ITC" panose="04020505051007020D02" pitchFamily="82" charset="0"/>
              </a:rPr>
              <a:t>P</a:t>
            </a:r>
            <a:r>
              <a:rPr lang="en-US" altLang="zh-CN" kern="0" dirty="0" smtClean="0"/>
              <a:t>(A)</a:t>
            </a:r>
            <a:r>
              <a:rPr lang="en-US" altLang="zh-CN" kern="0" dirty="0" smtClean="0">
                <a:sym typeface="Symbol" panose="05050102010706020507" pitchFamily="18" charset="2"/>
              </a:rPr>
              <a:t></a:t>
            </a:r>
            <a:r>
              <a:rPr lang="en-US" altLang="zh-CN" kern="0" dirty="0" smtClean="0">
                <a:latin typeface="Blackadder ITC" panose="04020505051007020D02" pitchFamily="82" charset="0"/>
              </a:rPr>
              <a:t>P</a:t>
            </a:r>
            <a:r>
              <a:rPr lang="en-US" altLang="zh-CN" kern="0" dirty="0" smtClean="0"/>
              <a:t>(B)</a:t>
            </a:r>
            <a:r>
              <a:rPr lang="zh-CN" altLang="en-US" kern="0" dirty="0" smtClean="0"/>
              <a:t>，于是</a:t>
            </a:r>
            <a:r>
              <a:rPr lang="en-US" altLang="zh-CN" kern="0" dirty="0" err="1" smtClean="0"/>
              <a:t>x</a:t>
            </a:r>
            <a:r>
              <a:rPr lang="en-US" altLang="zh-CN" kern="0" dirty="0" err="1" smtClean="0">
                <a:sym typeface="Symbol" panose="05050102010706020507" pitchFamily="18" charset="2"/>
              </a:rPr>
              <a:t>A</a:t>
            </a:r>
            <a:r>
              <a:rPr lang="zh-CN" altLang="en-US" kern="0" dirty="0" smtClean="0">
                <a:sym typeface="Symbol" panose="05050102010706020507" pitchFamily="18" charset="2"/>
              </a:rPr>
              <a:t>或</a:t>
            </a:r>
            <a:r>
              <a:rPr lang="en-US" altLang="zh-CN" kern="0" dirty="0" err="1" smtClean="0">
                <a:sym typeface="Symbol" panose="05050102010706020507" pitchFamily="18" charset="2"/>
              </a:rPr>
              <a:t>xB</a:t>
            </a:r>
            <a:r>
              <a:rPr lang="zh-CN" altLang="en-US" kern="0" dirty="0" smtClean="0">
                <a:sym typeface="Symbol" panose="05050102010706020507" pitchFamily="18" charset="2"/>
              </a:rPr>
              <a:t>，于是</a:t>
            </a:r>
            <a:r>
              <a:rPr lang="en-US" altLang="zh-CN" kern="0" dirty="0" err="1" smtClean="0">
                <a:sym typeface="Symbol" panose="05050102010706020507" pitchFamily="18" charset="2"/>
              </a:rPr>
              <a:t>xAB</a:t>
            </a:r>
            <a:r>
              <a:rPr lang="zh-CN" altLang="en-US" kern="0" dirty="0" smtClean="0">
                <a:sym typeface="Symbol" panose="05050102010706020507" pitchFamily="18" charset="2"/>
              </a:rPr>
              <a:t>，则</a:t>
            </a:r>
            <a:r>
              <a:rPr lang="en-US" altLang="zh-CN" kern="0" dirty="0" err="1" smtClean="0">
                <a:sym typeface="Symbol" panose="05050102010706020507" pitchFamily="18" charset="2"/>
              </a:rPr>
              <a:t>x</a:t>
            </a:r>
            <a:r>
              <a:rPr lang="en-US" altLang="zh-CN" kern="0" dirty="0" err="1">
                <a:sym typeface="Symbol" panose="05050102010706020507" pitchFamily="18" charset="2"/>
              </a:rPr>
              <a:t></a:t>
            </a:r>
            <a:r>
              <a:rPr lang="en-US" altLang="zh-CN" kern="0" dirty="0" err="1">
                <a:latin typeface="Blackadder ITC" panose="04020505051007020D02" pitchFamily="82" charset="0"/>
              </a:rPr>
              <a:t>P</a:t>
            </a:r>
            <a:r>
              <a:rPr lang="en-US" altLang="zh-CN" kern="0" dirty="0">
                <a:latin typeface="Blackadder ITC" panose="04020505051007020D02" pitchFamily="82" charset="0"/>
              </a:rPr>
              <a:t> </a:t>
            </a:r>
            <a:r>
              <a:rPr lang="en-US" altLang="zh-CN" kern="0" dirty="0" smtClean="0"/>
              <a:t>(A</a:t>
            </a:r>
            <a:r>
              <a:rPr lang="en-US" altLang="zh-CN" kern="0" dirty="0" smtClean="0">
                <a:sym typeface="Symbol" panose="05050102010706020507" pitchFamily="18" charset="2"/>
              </a:rPr>
              <a:t></a:t>
            </a:r>
            <a:r>
              <a:rPr lang="en-US" altLang="zh-CN" kern="0" dirty="0" smtClean="0"/>
              <a:t>B) .</a:t>
            </a:r>
            <a:endParaRPr lang="en-US" altLang="zh-CN" kern="0" dirty="0"/>
          </a:p>
          <a:p>
            <a:pPr marL="0" indent="0" algn="just" eaLnBrk="1" hangingPunct="1">
              <a:lnSpc>
                <a:spcPct val="120000"/>
              </a:lnSpc>
              <a:buNone/>
            </a:pPr>
            <a:r>
              <a:rPr lang="en-US" altLang="zh-CN" sz="3200" kern="0" dirty="0" smtClean="0">
                <a:solidFill>
                  <a:schemeClr val="accent5">
                    <a:lumMod val="50000"/>
                  </a:schemeClr>
                </a:solidFill>
              </a:rPr>
              <a:t>[</a:t>
            </a:r>
            <a:r>
              <a:rPr lang="zh-CN" altLang="en-US" sz="3200" kern="0" dirty="0" smtClean="0">
                <a:solidFill>
                  <a:schemeClr val="accent5">
                    <a:lumMod val="50000"/>
                  </a:schemeClr>
                </a:solidFill>
              </a:rPr>
              <a:t>思考</a:t>
            </a:r>
            <a:r>
              <a:rPr lang="en-US" altLang="zh-CN" sz="3200" kern="0" dirty="0" smtClean="0">
                <a:solidFill>
                  <a:schemeClr val="accent5">
                    <a:lumMod val="50000"/>
                  </a:schemeClr>
                </a:solidFill>
              </a:rPr>
              <a:t>]</a:t>
            </a:r>
            <a:r>
              <a:rPr lang="zh-CN" altLang="en-US" kern="0" dirty="0" smtClean="0"/>
              <a:t>能否给出反例，说明等号不成立？</a:t>
            </a:r>
            <a:endParaRPr lang="en-US" altLang="zh-CN" kern="0" dirty="0"/>
          </a:p>
          <a:p>
            <a:pPr marL="0" indent="0" algn="just" eaLnBrk="1" hangingPunct="1">
              <a:lnSpc>
                <a:spcPct val="120000"/>
              </a:lnSpc>
              <a:buNone/>
            </a:pPr>
            <a:r>
              <a:rPr lang="en-US" altLang="zh-CN" kern="0" dirty="0" smtClean="0"/>
              <a:t>A={1,2},B={a}</a:t>
            </a:r>
          </a:p>
          <a:p>
            <a:pPr marL="0" indent="0" algn="just" eaLnBrk="1" hangingPunct="1">
              <a:lnSpc>
                <a:spcPct val="120000"/>
              </a:lnSpc>
              <a:buNone/>
            </a:pPr>
            <a:r>
              <a:rPr lang="en-US" altLang="zh-CN" kern="0" dirty="0">
                <a:latin typeface="Blackadder ITC" panose="04020505051007020D02" pitchFamily="82" charset="0"/>
              </a:rPr>
              <a:t>P </a:t>
            </a:r>
            <a:r>
              <a:rPr lang="en-US" altLang="zh-CN" kern="0" dirty="0"/>
              <a:t>(A)</a:t>
            </a:r>
            <a:r>
              <a:rPr lang="en-US" altLang="zh-CN" kern="0" dirty="0">
                <a:sym typeface="Symbol" panose="05050102010706020507" pitchFamily="18" charset="2"/>
              </a:rPr>
              <a:t></a:t>
            </a:r>
            <a:r>
              <a:rPr lang="en-US" altLang="zh-CN" kern="0" dirty="0">
                <a:latin typeface="Blackadder ITC" panose="04020505051007020D02" pitchFamily="82" charset="0"/>
              </a:rPr>
              <a:t>P </a:t>
            </a:r>
            <a:r>
              <a:rPr lang="en-US" altLang="zh-CN" kern="0" dirty="0"/>
              <a:t>(B</a:t>
            </a:r>
            <a:r>
              <a:rPr lang="en-US" altLang="zh-CN" kern="0" dirty="0" smtClean="0"/>
              <a:t>)={</a:t>
            </a:r>
            <a:r>
              <a:rPr lang="en-US" altLang="zh-CN" kern="0" dirty="0" smtClean="0">
                <a:sym typeface="Symbol" panose="05050102010706020507" pitchFamily="18" charset="2"/>
              </a:rPr>
              <a:t>,{1},{2},{1,2},{a}</a:t>
            </a:r>
            <a:r>
              <a:rPr lang="en-US" altLang="zh-CN" kern="0" dirty="0" smtClean="0"/>
              <a:t>};</a:t>
            </a:r>
          </a:p>
          <a:p>
            <a:pPr marL="0" indent="0" algn="just" eaLnBrk="1" hangingPunct="1">
              <a:lnSpc>
                <a:spcPct val="120000"/>
              </a:lnSpc>
              <a:buNone/>
            </a:pPr>
            <a:r>
              <a:rPr lang="en-US" altLang="zh-CN" kern="0" dirty="0">
                <a:latin typeface="Blackadder ITC" panose="04020505051007020D02" pitchFamily="82" charset="0"/>
              </a:rPr>
              <a:t>P </a:t>
            </a:r>
            <a:r>
              <a:rPr lang="en-US" altLang="zh-CN" kern="0" dirty="0"/>
              <a:t>(A</a:t>
            </a:r>
            <a:r>
              <a:rPr lang="en-US" altLang="zh-CN" kern="0" dirty="0">
                <a:sym typeface="Symbol" panose="05050102010706020507" pitchFamily="18" charset="2"/>
              </a:rPr>
              <a:t></a:t>
            </a:r>
            <a:r>
              <a:rPr lang="en-US" altLang="zh-CN" kern="0" dirty="0"/>
              <a:t>B</a:t>
            </a:r>
            <a:r>
              <a:rPr lang="en-US" altLang="zh-CN" kern="0" dirty="0" smtClean="0"/>
              <a:t>)={</a:t>
            </a:r>
            <a:r>
              <a:rPr lang="en-US" altLang="zh-CN" kern="0" dirty="0">
                <a:sym typeface="Symbol" panose="05050102010706020507" pitchFamily="18" charset="2"/>
              </a:rPr>
              <a:t>,{1},{2},{1,2},{a</a:t>
            </a:r>
            <a:r>
              <a:rPr lang="en-US" altLang="zh-CN" kern="0" dirty="0" smtClean="0">
                <a:sym typeface="Symbol" panose="05050102010706020507" pitchFamily="18" charset="2"/>
              </a:rPr>
              <a:t>}</a:t>
            </a:r>
            <a:r>
              <a:rPr lang="en-US" altLang="zh-CN" kern="0" dirty="0" smtClean="0"/>
              <a:t>,</a:t>
            </a:r>
          </a:p>
          <a:p>
            <a:pPr marL="0" indent="0" algn="just" eaLnBrk="1" hangingPunct="1">
              <a:lnSpc>
                <a:spcPct val="120000"/>
              </a:lnSpc>
              <a:buNone/>
            </a:pPr>
            <a:r>
              <a:rPr lang="en-US" altLang="zh-CN" kern="0" dirty="0"/>
              <a:t> </a:t>
            </a:r>
            <a:r>
              <a:rPr lang="en-US" altLang="zh-CN" kern="0" dirty="0" smtClean="0"/>
              <a:t>               {1,a},{2,a},{1,2,a} }</a:t>
            </a:r>
          </a:p>
          <a:p>
            <a:pPr marL="0" indent="0" algn="just" eaLnBrk="1" hangingPunct="1">
              <a:lnSpc>
                <a:spcPct val="120000"/>
              </a:lnSpc>
              <a:buNone/>
            </a:pPr>
            <a:endParaRPr lang="en-US" altLang="zh-CN" sz="2585" kern="0" dirty="0" smtClean="0">
              <a:solidFill>
                <a:srgbClr val="FF0000"/>
              </a:solidFill>
            </a:endParaRPr>
          </a:p>
          <a:p>
            <a:pPr marL="0" indent="0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sz="2585" kern="0" dirty="0" smtClean="0">
              <a:solidFill>
                <a:srgbClr val="FF0000"/>
              </a:solidFill>
            </a:endParaRPr>
          </a:p>
          <a:p>
            <a:pPr marL="0" indent="622804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2585" kern="0" dirty="0"/>
          </a:p>
        </p:txBody>
      </p:sp>
    </p:spTree>
    <p:extLst>
      <p:ext uri="{BB962C8B-B14F-4D97-AF65-F5344CB8AC3E}">
        <p14:creationId xmlns:p14="http://schemas.microsoft.com/office/powerpoint/2010/main" val="183706773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097906" y="87924"/>
            <a:ext cx="2549096" cy="6321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508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 幂集的性质</a:t>
            </a:r>
            <a:endParaRPr lang="zh-CN" altLang="en-US" sz="3508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0901" name="Rectangle 4"/>
          <p:cNvSpPr>
            <a:spLocks noChangeArrowheads="1"/>
          </p:cNvSpPr>
          <p:nvPr/>
        </p:nvSpPr>
        <p:spPr bwMode="auto">
          <a:xfrm>
            <a:off x="1406769" y="2831123"/>
            <a:ext cx="5704743" cy="490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585" b="1">
              <a:solidFill>
                <a:srgbClr val="D60093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22801" y="981770"/>
            <a:ext cx="7772400" cy="4678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9pPr>
          </a:lstStyle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zh-CN" altLang="en-US" sz="3600" kern="0" dirty="0" smtClean="0">
                <a:solidFill>
                  <a:srgbClr val="C00000"/>
                </a:solidFill>
              </a:rPr>
              <a:t>性质</a:t>
            </a:r>
            <a:r>
              <a:rPr lang="en-US" altLang="zh-CN" sz="3600" kern="0" dirty="0">
                <a:solidFill>
                  <a:srgbClr val="C00000"/>
                </a:solidFill>
              </a:rPr>
              <a:t>3</a:t>
            </a:r>
            <a:r>
              <a:rPr lang="en-US" altLang="zh-CN" sz="3600" kern="0" dirty="0" smtClean="0">
                <a:solidFill>
                  <a:srgbClr val="C00000"/>
                </a:solidFill>
              </a:rPr>
              <a:t>  </a:t>
            </a:r>
            <a:r>
              <a:rPr lang="en-US" altLang="zh-CN" sz="3200" kern="0" dirty="0">
                <a:latin typeface="Blackadder ITC" panose="04020505051007020D02" pitchFamily="82" charset="0"/>
              </a:rPr>
              <a:t>P </a:t>
            </a:r>
            <a:r>
              <a:rPr lang="en-US" altLang="zh-CN" sz="3200" kern="0" dirty="0"/>
              <a:t>(A)</a:t>
            </a:r>
            <a:r>
              <a:rPr lang="en-US" altLang="zh-CN" sz="3200" kern="0" dirty="0">
                <a:sym typeface="Symbol" panose="05050102010706020507" pitchFamily="18" charset="2"/>
              </a:rPr>
              <a:t></a:t>
            </a:r>
            <a:r>
              <a:rPr lang="en-US" altLang="zh-CN" sz="3200" kern="0" dirty="0">
                <a:latin typeface="Blackadder ITC" panose="04020505051007020D02" pitchFamily="82" charset="0"/>
              </a:rPr>
              <a:t>P </a:t>
            </a:r>
            <a:r>
              <a:rPr lang="en-US" altLang="zh-CN" sz="3200" kern="0" dirty="0"/>
              <a:t>(B)</a:t>
            </a:r>
            <a:r>
              <a:rPr lang="en-US" altLang="zh-CN" sz="3200" kern="0" dirty="0">
                <a:sym typeface="Symbol" panose="05050102010706020507" pitchFamily="18" charset="2"/>
              </a:rPr>
              <a:t>=</a:t>
            </a:r>
            <a:r>
              <a:rPr lang="en-US" altLang="zh-CN" sz="3200" kern="0" dirty="0">
                <a:latin typeface="Blackadder ITC" panose="04020505051007020D02" pitchFamily="82" charset="0"/>
              </a:rPr>
              <a:t>P </a:t>
            </a:r>
            <a:r>
              <a:rPr lang="en-US" altLang="zh-CN" sz="3200" kern="0" dirty="0"/>
              <a:t>(A</a:t>
            </a:r>
            <a:r>
              <a:rPr lang="en-US" altLang="zh-CN" sz="3200" kern="0" dirty="0">
                <a:sym typeface="Symbol" panose="05050102010706020507" pitchFamily="18" charset="2"/>
              </a:rPr>
              <a:t></a:t>
            </a:r>
            <a:r>
              <a:rPr lang="en-US" altLang="zh-CN" sz="3200" kern="0" dirty="0"/>
              <a:t>B)</a:t>
            </a:r>
          </a:p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zh-CN" altLang="en-US" sz="2585" kern="0" dirty="0" smtClean="0">
                <a:solidFill>
                  <a:srgbClr val="C00000"/>
                </a:solidFill>
              </a:rPr>
              <a:t>证明：  </a:t>
            </a:r>
            <a:r>
              <a:rPr lang="en-US" altLang="zh-CN" kern="0" dirty="0" smtClean="0"/>
              <a:t>(</a:t>
            </a:r>
            <a:r>
              <a:rPr lang="zh-CN" altLang="en-US" kern="0" dirty="0" smtClean="0">
                <a:sym typeface="Symbol" panose="05050102010706020507" pitchFamily="18" charset="2"/>
              </a:rPr>
              <a:t></a:t>
            </a:r>
            <a:r>
              <a:rPr lang="en-US" altLang="zh-CN" kern="0" dirty="0" smtClean="0">
                <a:sym typeface="Symbol" panose="05050102010706020507" pitchFamily="18" charset="2"/>
              </a:rPr>
              <a:t>)</a:t>
            </a:r>
            <a:r>
              <a:rPr lang="zh-CN" altLang="en-US" kern="0" dirty="0" smtClean="0">
                <a:sym typeface="Symbol" panose="05050102010706020507" pitchFamily="18" charset="2"/>
              </a:rPr>
              <a:t></a:t>
            </a:r>
            <a:r>
              <a:rPr lang="en-US" altLang="zh-CN" kern="0" dirty="0" err="1" smtClean="0">
                <a:sym typeface="Symbol" panose="05050102010706020507" pitchFamily="18" charset="2"/>
              </a:rPr>
              <a:t>x</a:t>
            </a:r>
            <a:r>
              <a:rPr lang="en-US" altLang="zh-CN" kern="0" dirty="0" err="1" smtClean="0">
                <a:latin typeface="Blackadder ITC" panose="04020505051007020D02" pitchFamily="82" charset="0"/>
              </a:rPr>
              <a:t>P</a:t>
            </a:r>
            <a:r>
              <a:rPr lang="en-US" altLang="zh-CN" kern="0" dirty="0" smtClean="0"/>
              <a:t>(A)</a:t>
            </a:r>
            <a:r>
              <a:rPr lang="en-US" altLang="zh-CN" kern="0" dirty="0" smtClean="0">
                <a:sym typeface="Symbol" panose="05050102010706020507" pitchFamily="18" charset="2"/>
              </a:rPr>
              <a:t></a:t>
            </a:r>
            <a:r>
              <a:rPr lang="en-US" altLang="zh-CN" kern="0" dirty="0" smtClean="0">
                <a:latin typeface="Blackadder ITC" panose="04020505051007020D02" pitchFamily="82" charset="0"/>
              </a:rPr>
              <a:t>P</a:t>
            </a:r>
            <a:r>
              <a:rPr lang="en-US" altLang="zh-CN" kern="0" dirty="0" smtClean="0"/>
              <a:t>(B)</a:t>
            </a:r>
            <a:r>
              <a:rPr lang="zh-CN" altLang="en-US" kern="0" dirty="0" smtClean="0"/>
              <a:t>，于是</a:t>
            </a:r>
            <a:r>
              <a:rPr lang="en-US" altLang="zh-CN" kern="0" dirty="0" err="1" smtClean="0"/>
              <a:t>x</a:t>
            </a:r>
            <a:r>
              <a:rPr lang="en-US" altLang="zh-CN" kern="0" dirty="0" err="1" smtClean="0">
                <a:sym typeface="Symbol" panose="05050102010706020507" pitchFamily="18" charset="2"/>
              </a:rPr>
              <a:t>A</a:t>
            </a:r>
            <a:r>
              <a:rPr lang="zh-CN" altLang="en-US" kern="0" dirty="0" smtClean="0">
                <a:sym typeface="Symbol" panose="05050102010706020507" pitchFamily="18" charset="2"/>
              </a:rPr>
              <a:t>且</a:t>
            </a:r>
            <a:r>
              <a:rPr lang="en-US" altLang="zh-CN" kern="0" dirty="0" err="1" smtClean="0">
                <a:sym typeface="Symbol" panose="05050102010706020507" pitchFamily="18" charset="2"/>
              </a:rPr>
              <a:t>xB</a:t>
            </a:r>
            <a:r>
              <a:rPr lang="zh-CN" altLang="en-US" kern="0" dirty="0" smtClean="0">
                <a:sym typeface="Symbol" panose="05050102010706020507" pitchFamily="18" charset="2"/>
              </a:rPr>
              <a:t>，于是</a:t>
            </a:r>
            <a:r>
              <a:rPr lang="en-US" altLang="zh-CN" kern="0" dirty="0" err="1" smtClean="0">
                <a:sym typeface="Symbol" panose="05050102010706020507" pitchFamily="18" charset="2"/>
              </a:rPr>
              <a:t>xAB</a:t>
            </a:r>
            <a:r>
              <a:rPr lang="zh-CN" altLang="en-US" kern="0" dirty="0" smtClean="0">
                <a:sym typeface="Symbol" panose="05050102010706020507" pitchFamily="18" charset="2"/>
              </a:rPr>
              <a:t>，</a:t>
            </a:r>
            <a:r>
              <a:rPr lang="zh-CN" altLang="en-US" kern="0" dirty="0" smtClean="0"/>
              <a:t>所以</a:t>
            </a:r>
            <a:r>
              <a:rPr lang="en-US" altLang="zh-CN" kern="0" dirty="0" err="1" smtClean="0"/>
              <a:t>x</a:t>
            </a:r>
            <a:r>
              <a:rPr lang="en-US" altLang="zh-CN" kern="0" dirty="0" err="1" smtClean="0">
                <a:sym typeface="Symbol" panose="05050102010706020507" pitchFamily="18" charset="2"/>
              </a:rPr>
              <a:t></a:t>
            </a:r>
            <a:r>
              <a:rPr lang="en-US" altLang="zh-CN" kern="0" dirty="0" err="1" smtClean="0">
                <a:latin typeface="Blackadder ITC" panose="04020505051007020D02" pitchFamily="82" charset="0"/>
              </a:rPr>
              <a:t>P</a:t>
            </a:r>
            <a:r>
              <a:rPr lang="en-US" altLang="zh-CN" kern="0" dirty="0" smtClean="0">
                <a:latin typeface="Blackadder ITC" panose="04020505051007020D02" pitchFamily="82" charset="0"/>
              </a:rPr>
              <a:t> </a:t>
            </a:r>
            <a:r>
              <a:rPr lang="en-US" altLang="zh-CN" kern="0" dirty="0"/>
              <a:t>(</a:t>
            </a:r>
            <a:r>
              <a:rPr lang="en-US" altLang="zh-CN" kern="0" dirty="0" smtClean="0"/>
              <a:t>A</a:t>
            </a:r>
            <a:r>
              <a:rPr lang="en-US" altLang="zh-CN" kern="0" dirty="0" smtClean="0">
                <a:sym typeface="Symbol" panose="05050102010706020507" pitchFamily="18" charset="2"/>
              </a:rPr>
              <a:t>B</a:t>
            </a:r>
            <a:r>
              <a:rPr lang="en-US" altLang="zh-CN" kern="0" dirty="0" smtClean="0"/>
              <a:t>)</a:t>
            </a:r>
            <a:r>
              <a:rPr lang="en-US" altLang="zh-CN" kern="0" dirty="0" smtClean="0">
                <a:sym typeface="Symbol" panose="05050102010706020507" pitchFamily="18" charset="2"/>
              </a:rPr>
              <a:t>.</a:t>
            </a:r>
            <a:endParaRPr lang="en-US" altLang="zh-CN" kern="0" dirty="0" smtClean="0"/>
          </a:p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en-US" altLang="zh-CN" kern="0" dirty="0" smtClean="0"/>
              <a:t>(</a:t>
            </a:r>
            <a:r>
              <a:rPr lang="zh-CN" altLang="en-US" kern="0" dirty="0" smtClean="0">
                <a:sym typeface="Symbol" panose="05050102010706020507" pitchFamily="18" charset="2"/>
              </a:rPr>
              <a:t></a:t>
            </a:r>
            <a:r>
              <a:rPr lang="en-US" altLang="zh-CN" kern="0" dirty="0" smtClean="0">
                <a:sym typeface="Symbol" panose="05050102010706020507" pitchFamily="18" charset="2"/>
              </a:rPr>
              <a:t>) </a:t>
            </a:r>
            <a:r>
              <a:rPr lang="zh-CN" altLang="en-US" kern="0" dirty="0">
                <a:sym typeface="Symbol" panose="05050102010706020507" pitchFamily="18" charset="2"/>
              </a:rPr>
              <a:t></a:t>
            </a:r>
            <a:r>
              <a:rPr lang="en-US" altLang="zh-CN" kern="0" dirty="0" err="1" smtClean="0">
                <a:sym typeface="Symbol" panose="05050102010706020507" pitchFamily="18" charset="2"/>
              </a:rPr>
              <a:t>x</a:t>
            </a:r>
            <a:r>
              <a:rPr lang="en-US" altLang="zh-CN" kern="0" dirty="0" err="1" smtClean="0">
                <a:latin typeface="Blackadder ITC" panose="04020505051007020D02" pitchFamily="82" charset="0"/>
              </a:rPr>
              <a:t>P</a:t>
            </a:r>
            <a:r>
              <a:rPr lang="en-US" altLang="zh-CN" kern="0" dirty="0" smtClean="0"/>
              <a:t>(A</a:t>
            </a:r>
            <a:r>
              <a:rPr lang="en-US" altLang="zh-CN" kern="0" dirty="0">
                <a:sym typeface="Symbol" panose="05050102010706020507" pitchFamily="18" charset="2"/>
              </a:rPr>
              <a:t>B</a:t>
            </a:r>
            <a:r>
              <a:rPr lang="en-US" altLang="zh-CN" kern="0" dirty="0"/>
              <a:t>)</a:t>
            </a:r>
            <a:r>
              <a:rPr lang="en-US" altLang="zh-CN" kern="0" dirty="0" smtClean="0">
                <a:sym typeface="Symbol" panose="05050102010706020507" pitchFamily="18" charset="2"/>
              </a:rPr>
              <a:t>,</a:t>
            </a:r>
            <a:r>
              <a:rPr lang="zh-CN" altLang="en-US" kern="0" dirty="0" smtClean="0">
                <a:sym typeface="Symbol" panose="05050102010706020507" pitchFamily="18" charset="2"/>
              </a:rPr>
              <a:t>于是</a:t>
            </a:r>
            <a:r>
              <a:rPr lang="en-US" altLang="zh-CN" kern="0" dirty="0" err="1" smtClean="0">
                <a:sym typeface="Symbol" panose="05050102010706020507" pitchFamily="18" charset="2"/>
              </a:rPr>
              <a:t>x</a:t>
            </a:r>
            <a:r>
              <a:rPr lang="en-US" altLang="zh-CN" kern="0" dirty="0" err="1">
                <a:sym typeface="Symbol" panose="05050102010706020507" pitchFamily="18" charset="2"/>
              </a:rPr>
              <a:t>A</a:t>
            </a:r>
            <a:r>
              <a:rPr lang="en-US" altLang="zh-CN" kern="0" dirty="0" err="1" smtClean="0">
                <a:sym typeface="Symbol" panose="05050102010706020507" pitchFamily="18" charset="2"/>
              </a:rPr>
              <a:t>B</a:t>
            </a:r>
            <a:r>
              <a:rPr lang="en-US" altLang="zh-CN" kern="0" dirty="0" smtClean="0">
                <a:sym typeface="Symbol" panose="05050102010706020507" pitchFamily="18" charset="2"/>
              </a:rPr>
              <a:t>,</a:t>
            </a:r>
            <a:r>
              <a:rPr lang="zh-CN" altLang="en-US" kern="0" dirty="0" smtClean="0"/>
              <a:t>那么</a:t>
            </a:r>
            <a:r>
              <a:rPr lang="en-US" altLang="zh-CN" kern="0" dirty="0" err="1"/>
              <a:t>x</a:t>
            </a:r>
            <a:r>
              <a:rPr lang="en-US" altLang="zh-CN" kern="0" dirty="0" err="1">
                <a:sym typeface="Symbol" panose="05050102010706020507" pitchFamily="18" charset="2"/>
              </a:rPr>
              <a:t>A</a:t>
            </a:r>
            <a:r>
              <a:rPr lang="zh-CN" altLang="en-US" kern="0" dirty="0">
                <a:sym typeface="Symbol" panose="05050102010706020507" pitchFamily="18" charset="2"/>
              </a:rPr>
              <a:t>且</a:t>
            </a:r>
            <a:r>
              <a:rPr lang="en-US" altLang="zh-CN" kern="0" dirty="0" err="1">
                <a:sym typeface="Symbol" panose="05050102010706020507" pitchFamily="18" charset="2"/>
              </a:rPr>
              <a:t>x</a:t>
            </a:r>
            <a:r>
              <a:rPr lang="en-US" altLang="zh-CN" kern="0" dirty="0" err="1" smtClean="0">
                <a:sym typeface="Symbol" panose="05050102010706020507" pitchFamily="18" charset="2"/>
              </a:rPr>
              <a:t>B</a:t>
            </a:r>
            <a:r>
              <a:rPr lang="zh-CN" altLang="en-US" kern="0" dirty="0" smtClean="0"/>
              <a:t>，</a:t>
            </a:r>
            <a:r>
              <a:rPr lang="zh-CN" altLang="en-US" kern="0" dirty="0" smtClean="0">
                <a:sym typeface="Symbol" panose="05050102010706020507" pitchFamily="18" charset="2"/>
              </a:rPr>
              <a:t>所以</a:t>
            </a:r>
            <a:r>
              <a:rPr lang="en-US" altLang="zh-CN" kern="0" dirty="0" err="1">
                <a:sym typeface="Symbol" panose="05050102010706020507" pitchFamily="18" charset="2"/>
              </a:rPr>
              <a:t>x</a:t>
            </a:r>
            <a:r>
              <a:rPr lang="en-US" altLang="zh-CN" kern="0" dirty="0" err="1">
                <a:latin typeface="Blackadder ITC" panose="04020505051007020D02" pitchFamily="82" charset="0"/>
              </a:rPr>
              <a:t>P</a:t>
            </a:r>
            <a:r>
              <a:rPr lang="en-US" altLang="zh-CN" kern="0" dirty="0"/>
              <a:t>(A)</a:t>
            </a:r>
            <a:r>
              <a:rPr lang="en-US" altLang="zh-CN" kern="0" dirty="0">
                <a:sym typeface="Symbol" panose="05050102010706020507" pitchFamily="18" charset="2"/>
              </a:rPr>
              <a:t></a:t>
            </a:r>
            <a:r>
              <a:rPr lang="en-US" altLang="zh-CN" kern="0" dirty="0">
                <a:latin typeface="Blackadder ITC" panose="04020505051007020D02" pitchFamily="82" charset="0"/>
              </a:rPr>
              <a:t>P</a:t>
            </a:r>
            <a:r>
              <a:rPr lang="en-US" altLang="zh-CN" kern="0" dirty="0"/>
              <a:t>(B</a:t>
            </a:r>
            <a:r>
              <a:rPr lang="en-US" altLang="zh-CN" kern="0" dirty="0" smtClean="0"/>
              <a:t>)</a:t>
            </a:r>
            <a:r>
              <a:rPr lang="zh-CN" altLang="en-US" kern="0" dirty="0" smtClean="0">
                <a:sym typeface="Symbol" panose="05050102010706020507" pitchFamily="18" charset="2"/>
              </a:rPr>
              <a:t>。</a:t>
            </a:r>
            <a:endParaRPr lang="en-US" altLang="zh-CN" kern="0" dirty="0"/>
          </a:p>
          <a:p>
            <a:pPr marL="0" indent="0" algn="just" eaLnBrk="1" hangingPunct="1">
              <a:lnSpc>
                <a:spcPct val="120000"/>
              </a:lnSpc>
              <a:buNone/>
            </a:pPr>
            <a:endParaRPr lang="en-US" altLang="zh-CN" sz="2585" kern="0" dirty="0" smtClean="0">
              <a:solidFill>
                <a:srgbClr val="FF0000"/>
              </a:solidFill>
            </a:endParaRPr>
          </a:p>
          <a:p>
            <a:pPr marL="0" indent="0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sz="2585" kern="0" dirty="0" smtClean="0">
              <a:solidFill>
                <a:srgbClr val="FF0000"/>
              </a:solidFill>
            </a:endParaRPr>
          </a:p>
          <a:p>
            <a:pPr marL="0" indent="622804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2585" kern="0" dirty="0"/>
          </a:p>
        </p:txBody>
      </p:sp>
    </p:spTree>
    <p:extLst>
      <p:ext uri="{BB962C8B-B14F-4D97-AF65-F5344CB8AC3E}">
        <p14:creationId xmlns:p14="http://schemas.microsoft.com/office/powerpoint/2010/main" val="25242588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097906" y="87924"/>
            <a:ext cx="2549096" cy="6321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508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 幂集的性质</a:t>
            </a:r>
            <a:endParaRPr lang="zh-CN" altLang="en-US" sz="3508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0901" name="Rectangle 4"/>
          <p:cNvSpPr>
            <a:spLocks noChangeArrowheads="1"/>
          </p:cNvSpPr>
          <p:nvPr/>
        </p:nvSpPr>
        <p:spPr bwMode="auto">
          <a:xfrm>
            <a:off x="1406769" y="2831123"/>
            <a:ext cx="5704743" cy="490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585" b="1">
              <a:solidFill>
                <a:srgbClr val="D60093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22801" y="981770"/>
            <a:ext cx="7772400" cy="4678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9pPr>
          </a:lstStyle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zh-CN" altLang="en-US" sz="3600" kern="0" dirty="0" smtClean="0">
                <a:solidFill>
                  <a:srgbClr val="C00000"/>
                </a:solidFill>
              </a:rPr>
              <a:t>性质</a:t>
            </a:r>
            <a:r>
              <a:rPr lang="en-US" altLang="zh-CN" sz="3600" kern="0" dirty="0" smtClean="0">
                <a:solidFill>
                  <a:srgbClr val="C00000"/>
                </a:solidFill>
              </a:rPr>
              <a:t>4  </a:t>
            </a:r>
            <a:r>
              <a:rPr lang="en-US" altLang="zh-CN" sz="3200" kern="0" dirty="0">
                <a:latin typeface="Blackadder ITC" panose="04020505051007020D02" pitchFamily="82" charset="0"/>
              </a:rPr>
              <a:t>P </a:t>
            </a:r>
            <a:r>
              <a:rPr lang="en-US" altLang="zh-CN" sz="3200" kern="0" dirty="0"/>
              <a:t>(A</a:t>
            </a:r>
            <a:r>
              <a:rPr lang="en-US" altLang="zh-CN" sz="3200" kern="0" dirty="0">
                <a:sym typeface="Symbol" panose="05050102010706020507" pitchFamily="18" charset="2"/>
              </a:rPr>
              <a:t>-</a:t>
            </a:r>
            <a:r>
              <a:rPr lang="en-US" altLang="zh-CN" sz="3200" kern="0" dirty="0"/>
              <a:t>B) </a:t>
            </a:r>
            <a:r>
              <a:rPr lang="en-US" altLang="zh-CN" sz="3200" kern="0" dirty="0">
                <a:sym typeface="Symbol" panose="05050102010706020507" pitchFamily="18" charset="2"/>
              </a:rPr>
              <a:t>(</a:t>
            </a:r>
            <a:r>
              <a:rPr lang="en-US" altLang="zh-CN" sz="3200" kern="0" dirty="0">
                <a:latin typeface="Blackadder ITC" panose="04020505051007020D02" pitchFamily="82" charset="0"/>
              </a:rPr>
              <a:t>P </a:t>
            </a:r>
            <a:r>
              <a:rPr lang="en-US" altLang="zh-CN" sz="3200" kern="0" dirty="0"/>
              <a:t>(A)</a:t>
            </a:r>
            <a:r>
              <a:rPr lang="en-US" altLang="zh-CN" sz="3200" kern="0" dirty="0">
                <a:sym typeface="Symbol" panose="05050102010706020507" pitchFamily="18" charset="2"/>
              </a:rPr>
              <a:t>-</a:t>
            </a:r>
            <a:r>
              <a:rPr lang="en-US" altLang="zh-CN" sz="3200" kern="0" dirty="0">
                <a:latin typeface="Blackadder ITC" panose="04020505051007020D02" pitchFamily="82" charset="0"/>
              </a:rPr>
              <a:t> P </a:t>
            </a:r>
            <a:r>
              <a:rPr lang="en-US" altLang="zh-CN" sz="3200" kern="0" dirty="0"/>
              <a:t>(B))</a:t>
            </a:r>
            <a:r>
              <a:rPr lang="en-US" altLang="zh-CN" sz="3200" kern="0" dirty="0">
                <a:sym typeface="Symbol" panose="05050102010706020507" pitchFamily="18" charset="2"/>
              </a:rPr>
              <a:t>{}</a:t>
            </a:r>
            <a:endParaRPr lang="en-US" altLang="zh-CN" sz="3200" kern="0" dirty="0"/>
          </a:p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zh-CN" altLang="en-US" sz="2585" kern="0" dirty="0" smtClean="0">
                <a:solidFill>
                  <a:srgbClr val="C00000"/>
                </a:solidFill>
              </a:rPr>
              <a:t>证明： </a:t>
            </a:r>
            <a:r>
              <a:rPr lang="zh-CN" altLang="en-US" kern="0" dirty="0" smtClean="0">
                <a:sym typeface="Symbol" panose="05050102010706020507" pitchFamily="18" charset="2"/>
              </a:rPr>
              <a:t></a:t>
            </a:r>
            <a:r>
              <a:rPr lang="en-US" altLang="zh-CN" kern="0" dirty="0" err="1" smtClean="0">
                <a:sym typeface="Symbol" panose="05050102010706020507" pitchFamily="18" charset="2"/>
              </a:rPr>
              <a:t>x</a:t>
            </a:r>
            <a:r>
              <a:rPr lang="en-US" altLang="zh-CN" kern="0" dirty="0" err="1" smtClean="0">
                <a:latin typeface="Blackadder ITC" panose="04020505051007020D02" pitchFamily="82" charset="0"/>
              </a:rPr>
              <a:t>P</a:t>
            </a:r>
            <a:r>
              <a:rPr lang="en-US" altLang="zh-CN" kern="0" dirty="0" smtClean="0"/>
              <a:t>(A-B)</a:t>
            </a:r>
            <a:r>
              <a:rPr lang="zh-CN" altLang="en-US" kern="0" dirty="0" smtClean="0"/>
              <a:t>，于是</a:t>
            </a:r>
            <a:r>
              <a:rPr lang="en-US" altLang="zh-CN" kern="0" dirty="0" err="1" smtClean="0"/>
              <a:t>x</a:t>
            </a:r>
            <a:r>
              <a:rPr lang="en-US" altLang="zh-CN" kern="0" dirty="0" err="1" smtClean="0">
                <a:sym typeface="Symbol" panose="05050102010706020507" pitchFamily="18" charset="2"/>
              </a:rPr>
              <a:t>A-</a:t>
            </a:r>
            <a:r>
              <a:rPr lang="en-US" altLang="zh-CN" b="0" kern="0" dirty="0" err="1" smtClean="0">
                <a:sym typeface="Symbol" panose="05050102010706020507" pitchFamily="18" charset="2"/>
              </a:rPr>
              <a:t>B</a:t>
            </a:r>
            <a:r>
              <a:rPr lang="en-US" altLang="zh-CN" kern="0" dirty="0" smtClean="0">
                <a:sym typeface="Symbol" panose="05050102010706020507" pitchFamily="18" charset="2"/>
              </a:rPr>
              <a:t>.</a:t>
            </a:r>
          </a:p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zh-CN" altLang="en-US" kern="0" dirty="0" smtClean="0">
                <a:sym typeface="Symbol" panose="05050102010706020507" pitchFamily="18" charset="2"/>
              </a:rPr>
              <a:t>当</a:t>
            </a:r>
            <a:r>
              <a:rPr lang="en-US" altLang="zh-CN" kern="0" dirty="0" smtClean="0">
                <a:sym typeface="Symbol" panose="05050102010706020507" pitchFamily="18" charset="2"/>
              </a:rPr>
              <a:t>x=</a:t>
            </a:r>
            <a:r>
              <a:rPr lang="zh-CN" altLang="en-US" kern="0" dirty="0" smtClean="0">
                <a:sym typeface="Symbol" panose="05050102010706020507" pitchFamily="18" charset="2"/>
              </a:rPr>
              <a:t>时</a:t>
            </a:r>
            <a:r>
              <a:rPr lang="en-US" altLang="zh-CN" kern="0" dirty="0" smtClean="0">
                <a:sym typeface="Symbol" panose="05050102010706020507" pitchFamily="18" charset="2"/>
              </a:rPr>
              <a:t>, </a:t>
            </a:r>
            <a:r>
              <a:rPr lang="zh-CN" altLang="en-US" kern="0" dirty="0" smtClean="0">
                <a:sym typeface="Symbol" panose="05050102010706020507" pitchFamily="18" charset="2"/>
              </a:rPr>
              <a:t>有</a:t>
            </a:r>
            <a:r>
              <a:rPr lang="en-US" altLang="zh-CN" kern="0" dirty="0" smtClean="0">
                <a:sym typeface="Symbol" panose="05050102010706020507" pitchFamily="18" charset="2"/>
              </a:rPr>
              <a:t>x</a:t>
            </a:r>
            <a:r>
              <a:rPr lang="en-US" altLang="zh-CN" kern="0" dirty="0">
                <a:sym typeface="Symbol" panose="05050102010706020507" pitchFamily="18" charset="2"/>
              </a:rPr>
              <a:t>(</a:t>
            </a:r>
            <a:r>
              <a:rPr lang="en-US" altLang="zh-CN" kern="0" dirty="0">
                <a:latin typeface="Blackadder ITC" panose="04020505051007020D02" pitchFamily="82" charset="0"/>
              </a:rPr>
              <a:t>P </a:t>
            </a:r>
            <a:r>
              <a:rPr lang="en-US" altLang="zh-CN" kern="0" dirty="0"/>
              <a:t>(A)</a:t>
            </a:r>
            <a:r>
              <a:rPr lang="en-US" altLang="zh-CN" kern="0" dirty="0">
                <a:sym typeface="Symbol" panose="05050102010706020507" pitchFamily="18" charset="2"/>
              </a:rPr>
              <a:t>-</a:t>
            </a:r>
            <a:r>
              <a:rPr lang="en-US" altLang="zh-CN" kern="0" dirty="0">
                <a:latin typeface="Blackadder ITC" panose="04020505051007020D02" pitchFamily="82" charset="0"/>
              </a:rPr>
              <a:t> P </a:t>
            </a:r>
            <a:r>
              <a:rPr lang="en-US" altLang="zh-CN" kern="0" dirty="0"/>
              <a:t>(B))</a:t>
            </a:r>
            <a:r>
              <a:rPr lang="en-US" altLang="zh-CN" kern="0" dirty="0">
                <a:sym typeface="Symbol" panose="05050102010706020507" pitchFamily="18" charset="2"/>
              </a:rPr>
              <a:t>{</a:t>
            </a:r>
            <a:r>
              <a:rPr lang="en-US" altLang="zh-CN" kern="0" dirty="0" smtClean="0">
                <a:sym typeface="Symbol" panose="05050102010706020507" pitchFamily="18" charset="2"/>
              </a:rPr>
              <a:t>}.</a:t>
            </a:r>
          </a:p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zh-CN" altLang="en-US" kern="0" dirty="0">
                <a:sym typeface="Symbol" panose="05050102010706020507" pitchFamily="18" charset="2"/>
              </a:rPr>
              <a:t>当</a:t>
            </a:r>
            <a:r>
              <a:rPr lang="en-US" altLang="zh-CN" kern="0" dirty="0" smtClean="0">
                <a:sym typeface="Symbol" panose="05050102010706020507" pitchFamily="18" charset="2"/>
              </a:rPr>
              <a:t>x</a:t>
            </a:r>
            <a:r>
              <a:rPr lang="zh-CN" altLang="en-US" kern="0" dirty="0" smtClean="0">
                <a:sym typeface="Symbol" panose="05050102010706020507" pitchFamily="18" charset="2"/>
              </a:rPr>
              <a:t>时</a:t>
            </a:r>
            <a:r>
              <a:rPr lang="en-US" altLang="zh-CN" kern="0" dirty="0" smtClean="0">
                <a:sym typeface="Symbol" panose="05050102010706020507" pitchFamily="18" charset="2"/>
              </a:rPr>
              <a:t>, </a:t>
            </a:r>
            <a:r>
              <a:rPr lang="zh-CN" altLang="en-US" kern="0" smtClean="0">
                <a:sym typeface="Symbol" panose="05050102010706020507" pitchFamily="18" charset="2"/>
              </a:rPr>
              <a:t>有</a:t>
            </a:r>
            <a:r>
              <a:rPr lang="en-US" altLang="zh-CN" kern="0" smtClean="0"/>
              <a:t>x</a:t>
            </a:r>
            <a:r>
              <a:rPr lang="en-US" altLang="zh-CN" kern="0" dirty="0" err="1">
                <a:sym typeface="Symbol" panose="05050102010706020507" pitchFamily="18" charset="2"/>
              </a:rPr>
              <a:t>A</a:t>
            </a:r>
            <a:r>
              <a:rPr lang="zh-CN" altLang="en-US" kern="0" dirty="0">
                <a:sym typeface="Symbol" panose="05050102010706020507" pitchFamily="18" charset="2"/>
              </a:rPr>
              <a:t>且</a:t>
            </a:r>
            <a:r>
              <a:rPr lang="en-US" altLang="zh-CN" kern="0" dirty="0" err="1">
                <a:sym typeface="Symbol" panose="05050102010706020507" pitchFamily="18" charset="2"/>
              </a:rPr>
              <a:t>x</a:t>
            </a:r>
            <a:r>
              <a:rPr lang="en-US" altLang="zh-CN" u="sng" kern="0" dirty="0" err="1">
                <a:sym typeface="Symbol" panose="05050102010706020507" pitchFamily="18" charset="2"/>
              </a:rPr>
              <a:t></a:t>
            </a:r>
            <a:r>
              <a:rPr lang="en-US" altLang="zh-CN" kern="0" dirty="0" err="1">
                <a:sym typeface="Symbol" panose="05050102010706020507" pitchFamily="18" charset="2"/>
              </a:rPr>
              <a:t>B</a:t>
            </a:r>
            <a:r>
              <a:rPr lang="zh-CN" altLang="en-US" kern="0" dirty="0" smtClean="0"/>
              <a:t>，</a:t>
            </a:r>
            <a:r>
              <a:rPr lang="zh-CN" altLang="en-US" kern="0" dirty="0" smtClean="0">
                <a:sym typeface="Symbol" panose="05050102010706020507" pitchFamily="18" charset="2"/>
              </a:rPr>
              <a:t>所以</a:t>
            </a:r>
            <a:r>
              <a:rPr lang="en-US" altLang="zh-CN" kern="0" dirty="0" err="1">
                <a:sym typeface="Symbol" panose="05050102010706020507" pitchFamily="18" charset="2"/>
              </a:rPr>
              <a:t>x</a:t>
            </a:r>
            <a:r>
              <a:rPr lang="en-US" altLang="zh-CN" kern="0" dirty="0" err="1">
                <a:latin typeface="Blackadder ITC" panose="04020505051007020D02" pitchFamily="82" charset="0"/>
              </a:rPr>
              <a:t>P</a:t>
            </a:r>
            <a:r>
              <a:rPr lang="en-US" altLang="zh-CN" kern="0" dirty="0"/>
              <a:t>(A</a:t>
            </a:r>
            <a:r>
              <a:rPr lang="en-US" altLang="zh-CN" kern="0" dirty="0" smtClean="0"/>
              <a:t>)</a:t>
            </a:r>
            <a:r>
              <a:rPr lang="zh-CN" altLang="en-US" kern="0" dirty="0" smtClean="0"/>
              <a:t>且</a:t>
            </a:r>
            <a:r>
              <a:rPr lang="en-US" altLang="zh-CN" kern="0" dirty="0" err="1" smtClean="0"/>
              <a:t>x</a:t>
            </a:r>
            <a:r>
              <a:rPr lang="en-US" altLang="zh-CN" kern="0" dirty="0" err="1" smtClean="0">
                <a:sym typeface="Symbol" panose="05050102010706020507" pitchFamily="18" charset="2"/>
              </a:rPr>
              <a:t></a:t>
            </a:r>
            <a:r>
              <a:rPr lang="en-US" altLang="zh-CN" kern="0" dirty="0" err="1" smtClean="0">
                <a:latin typeface="Blackadder ITC" panose="04020505051007020D02" pitchFamily="82" charset="0"/>
              </a:rPr>
              <a:t>P</a:t>
            </a:r>
            <a:r>
              <a:rPr lang="en-US" altLang="zh-CN" kern="0" dirty="0" smtClean="0"/>
              <a:t>(B)</a:t>
            </a:r>
            <a:r>
              <a:rPr lang="en-US" altLang="zh-CN" kern="0" dirty="0" smtClean="0">
                <a:sym typeface="Symbol" panose="05050102010706020507" pitchFamily="18" charset="2"/>
              </a:rPr>
              <a:t>,</a:t>
            </a:r>
            <a:r>
              <a:rPr lang="zh-CN" altLang="en-US" kern="0" dirty="0" smtClean="0">
                <a:sym typeface="Symbol" panose="05050102010706020507" pitchFamily="18" charset="2"/>
              </a:rPr>
              <a:t>即</a:t>
            </a:r>
            <a:r>
              <a:rPr lang="en-US" altLang="zh-CN" kern="0" dirty="0">
                <a:sym typeface="Symbol" panose="05050102010706020507" pitchFamily="18" charset="2"/>
              </a:rPr>
              <a:t>x(</a:t>
            </a:r>
            <a:r>
              <a:rPr lang="en-US" altLang="zh-CN" kern="0" dirty="0">
                <a:latin typeface="Blackadder ITC" panose="04020505051007020D02" pitchFamily="82" charset="0"/>
              </a:rPr>
              <a:t>P </a:t>
            </a:r>
            <a:r>
              <a:rPr lang="en-US" altLang="zh-CN" kern="0" dirty="0"/>
              <a:t>(A)</a:t>
            </a:r>
            <a:r>
              <a:rPr lang="en-US" altLang="zh-CN" kern="0" dirty="0">
                <a:sym typeface="Symbol" panose="05050102010706020507" pitchFamily="18" charset="2"/>
              </a:rPr>
              <a:t>-</a:t>
            </a:r>
            <a:r>
              <a:rPr lang="en-US" altLang="zh-CN" kern="0" dirty="0">
                <a:latin typeface="Blackadder ITC" panose="04020505051007020D02" pitchFamily="82" charset="0"/>
              </a:rPr>
              <a:t> P </a:t>
            </a:r>
            <a:r>
              <a:rPr lang="en-US" altLang="zh-CN" kern="0" dirty="0"/>
              <a:t>(B</a:t>
            </a:r>
            <a:r>
              <a:rPr lang="en-US" altLang="zh-CN" kern="0" dirty="0" smtClean="0"/>
              <a:t>)).</a:t>
            </a:r>
          </a:p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zh-CN" altLang="en-US" kern="0" dirty="0"/>
              <a:t>综</a:t>
            </a:r>
            <a:r>
              <a:rPr lang="zh-CN" altLang="en-US" kern="0" dirty="0" smtClean="0"/>
              <a:t>上，</a:t>
            </a:r>
            <a:r>
              <a:rPr lang="en-US" altLang="zh-CN" kern="0" dirty="0">
                <a:latin typeface="Blackadder ITC" panose="04020505051007020D02" pitchFamily="82" charset="0"/>
              </a:rPr>
              <a:t>P </a:t>
            </a:r>
            <a:r>
              <a:rPr lang="en-US" altLang="zh-CN" kern="0" dirty="0"/>
              <a:t>(A</a:t>
            </a:r>
            <a:r>
              <a:rPr lang="en-US" altLang="zh-CN" kern="0" dirty="0">
                <a:sym typeface="Symbol" panose="05050102010706020507" pitchFamily="18" charset="2"/>
              </a:rPr>
              <a:t>-</a:t>
            </a:r>
            <a:r>
              <a:rPr lang="en-US" altLang="zh-CN" kern="0" dirty="0"/>
              <a:t>B) </a:t>
            </a:r>
            <a:r>
              <a:rPr lang="en-US" altLang="zh-CN" kern="0" dirty="0">
                <a:sym typeface="Symbol" panose="05050102010706020507" pitchFamily="18" charset="2"/>
              </a:rPr>
              <a:t>(</a:t>
            </a:r>
            <a:r>
              <a:rPr lang="en-US" altLang="zh-CN" kern="0" dirty="0">
                <a:latin typeface="Blackadder ITC" panose="04020505051007020D02" pitchFamily="82" charset="0"/>
              </a:rPr>
              <a:t>P </a:t>
            </a:r>
            <a:r>
              <a:rPr lang="en-US" altLang="zh-CN" kern="0" dirty="0"/>
              <a:t>(A)</a:t>
            </a:r>
            <a:r>
              <a:rPr lang="en-US" altLang="zh-CN" kern="0" dirty="0">
                <a:sym typeface="Symbol" panose="05050102010706020507" pitchFamily="18" charset="2"/>
              </a:rPr>
              <a:t>-</a:t>
            </a:r>
            <a:r>
              <a:rPr lang="en-US" altLang="zh-CN" kern="0" dirty="0">
                <a:latin typeface="Blackadder ITC" panose="04020505051007020D02" pitchFamily="82" charset="0"/>
              </a:rPr>
              <a:t> P </a:t>
            </a:r>
            <a:r>
              <a:rPr lang="en-US" altLang="zh-CN" kern="0" dirty="0"/>
              <a:t>(B))</a:t>
            </a:r>
            <a:r>
              <a:rPr lang="en-US" altLang="zh-CN" kern="0" dirty="0">
                <a:sym typeface="Symbol" panose="05050102010706020507" pitchFamily="18" charset="2"/>
              </a:rPr>
              <a:t>{</a:t>
            </a:r>
            <a:r>
              <a:rPr lang="en-US" altLang="zh-CN" kern="0" dirty="0" smtClean="0">
                <a:sym typeface="Symbol" panose="05050102010706020507" pitchFamily="18" charset="2"/>
              </a:rPr>
              <a:t>}.</a:t>
            </a:r>
            <a:endParaRPr lang="en-US" altLang="zh-CN" kern="0" dirty="0"/>
          </a:p>
          <a:p>
            <a:pPr marL="0" indent="0" algn="just" eaLnBrk="1" hangingPunct="1">
              <a:lnSpc>
                <a:spcPct val="120000"/>
              </a:lnSpc>
              <a:buNone/>
            </a:pPr>
            <a:endParaRPr lang="en-US" altLang="zh-CN" sz="2585" kern="0" dirty="0" smtClean="0">
              <a:solidFill>
                <a:srgbClr val="FF0000"/>
              </a:solidFill>
            </a:endParaRPr>
          </a:p>
          <a:p>
            <a:pPr marL="0" indent="0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sz="2585" kern="0" dirty="0" smtClean="0">
              <a:solidFill>
                <a:srgbClr val="FF0000"/>
              </a:solidFill>
            </a:endParaRPr>
          </a:p>
          <a:p>
            <a:pPr marL="0" indent="622804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2585" kern="0" dirty="0"/>
          </a:p>
        </p:txBody>
      </p:sp>
    </p:spTree>
    <p:extLst>
      <p:ext uri="{BB962C8B-B14F-4D97-AF65-F5344CB8AC3E}">
        <p14:creationId xmlns:p14="http://schemas.microsoft.com/office/powerpoint/2010/main" val="3721057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024" y="102695"/>
            <a:ext cx="6121400" cy="417513"/>
          </a:xfrm>
        </p:spPr>
        <p:txBody>
          <a:bodyPr/>
          <a:lstStyle/>
          <a:p>
            <a:pPr algn="ctr"/>
            <a:r>
              <a:rPr lang="zh-CN" altLang="en-US" smtClean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样卷分析</a:t>
            </a:r>
            <a:endParaRPr lang="zh-CN" altLang="en-US">
              <a:solidFill>
                <a:schemeClr val="bg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3688" y="3193961"/>
            <a:ext cx="8800312" cy="3155447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mtClean="0"/>
              <a:t>考察知识点：命题逻辑的自然推理系统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                          </a:t>
            </a:r>
            <a:r>
              <a:rPr lang="zh-CN" altLang="en-US" smtClean="0"/>
              <a:t>谓词逻辑的自然推理系统</a:t>
            </a:r>
            <a:r>
              <a:rPr lang="en-US" altLang="zh-CN" smtClean="0"/>
              <a:t>                 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mtClean="0"/>
              <a:t>解题思路：分析题型：</a:t>
            </a:r>
            <a:r>
              <a:rPr lang="en-US" altLang="zh-CN" smtClean="0"/>
              <a:t>1.</a:t>
            </a:r>
            <a:r>
              <a:rPr lang="zh-CN" altLang="en-US" smtClean="0"/>
              <a:t>结论是析取式，用析取引入律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                       2.</a:t>
            </a:r>
            <a:r>
              <a:rPr lang="zh-CN" altLang="en-US" smtClean="0"/>
              <a:t>结论有存在量词，用存在量词引入律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/>
              <a:t> </a:t>
            </a:r>
            <a:r>
              <a:rPr lang="en-US" altLang="zh-CN" smtClean="0"/>
              <a:t>                      3.</a:t>
            </a:r>
            <a:r>
              <a:rPr lang="zh-CN" altLang="en-US" smtClean="0"/>
              <a:t>全称量词消去律，全称量词引入律</a:t>
            </a:r>
            <a:endParaRPr lang="en-US" altLang="zh-CN" smtClean="0"/>
          </a:p>
          <a:p>
            <a:pPr marL="400050" lvl="1" indent="0">
              <a:buNone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02CC2-B18E-4C24-9954-C5654EFE1A0C}" type="slidenum">
              <a:rPr lang="en-US" altLang="zh-CN" smtClean="0"/>
              <a:pPr>
                <a:defRPr/>
              </a:pPr>
              <a:t>85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46" y="717537"/>
            <a:ext cx="6666566" cy="256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19488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411760" y="14630"/>
            <a:ext cx="62728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4-5.1 </a:t>
            </a:r>
            <a:r>
              <a:rPr kumimoji="0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命题逻辑的自然推理系统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23528" y="836712"/>
            <a:ext cx="8510954" cy="602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9pPr>
          </a:lstStyle>
          <a:p>
            <a:pPr marL="0" marR="0" lvl="0" indent="45720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i="0" u="none" strike="noStrike" kern="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“我们要造成这样的一个结果</a:t>
            </a:r>
            <a:r>
              <a:rPr kumimoji="0" lang="en-US" altLang="zh-CN" sz="2400" i="0" u="none" strike="noStrike" kern="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kumimoji="0" lang="zh-CN" altLang="en-US" sz="2400" i="0" u="none" strike="noStrike" kern="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使所有的推理错误都只成为计算的错误。这样当争论发生时，两个哲学家用不着辩论，只要把笔拿在手里，在计算器坐下，异口同声说：“让我们计算下吧！</a:t>
            </a:r>
            <a:r>
              <a:rPr kumimoji="0" lang="en-US" altLang="zh-CN" sz="2400" i="0" u="none" strike="noStrike" kern="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kumimoji="0" lang="zh-CN" altLang="en-US" sz="2400" i="0" u="none" strike="noStrike" kern="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kumimoji="0" lang="en-US" altLang="zh-CN" sz="2400" i="0" u="none" strike="noStrike" kern="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  <a:p>
            <a:pPr marL="0" marR="0" lvl="0" indent="0" algn="r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kern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------</a:t>
            </a:r>
            <a:r>
              <a:rPr lang="zh-CN" altLang="en-US" kern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数理逻辑奠基者 莱布尼兹</a:t>
            </a:r>
            <a:endParaRPr lang="en-US" altLang="zh-CN" kern="0" smtClean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zh-CN" altLang="en-US" kern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莱布尼兹的设想：</a:t>
            </a:r>
            <a:endParaRPr lang="en-US" altLang="zh-CN" kern="0" smtClean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457200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i="0" u="none" strike="noStrike" kern="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第一，建立一种精准的通用语言</a:t>
            </a:r>
            <a:endParaRPr kumimoji="0" lang="en-US" altLang="zh-CN" sz="2400" i="0" u="none" strike="noStrike" kern="0" cap="none" spc="0" normalizeH="0" baseline="0" noProof="0" smtClean="0">
              <a:ln>
                <a:noFill/>
              </a:ln>
              <a:solidFill>
                <a:srgbClr val="5E240C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457200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zh-CN" altLang="en-US" kern="0" smtClean="0">
                <a:solidFill>
                  <a:srgbClr val="5E240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第二，在这个通用语言基础上，给出一种推理演算系统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rgbClr val="5E240C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308843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411760" y="14630"/>
            <a:ext cx="62728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4-5.1 </a:t>
            </a:r>
            <a:r>
              <a:rPr kumimoji="0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命题逻辑的自然推理系统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16523" y="764704"/>
            <a:ext cx="8510954" cy="59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9pPr>
          </a:lstStyle>
          <a:p>
            <a:pPr marL="0" lvl="0" indent="0" eaLnBrk="1" hangingPunct="1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200" kern="0" smtClean="0">
                <a:solidFill>
                  <a:srgbClr val="009999"/>
                </a:solidFill>
                <a:ea typeface="黑体" panose="02010609060101010101" pitchFamily="49" charset="-122"/>
              </a:rPr>
              <a:t>[</a:t>
            </a:r>
            <a:r>
              <a:rPr lang="zh-CN" altLang="en-US" sz="3200" kern="0" smtClean="0">
                <a:solidFill>
                  <a:srgbClr val="009999"/>
                </a:solidFill>
                <a:ea typeface="黑体" panose="02010609060101010101" pitchFamily="49" charset="-122"/>
              </a:rPr>
              <a:t>推理</a:t>
            </a:r>
            <a:r>
              <a:rPr lang="en-US" altLang="zh-CN" sz="3200" kern="0" smtClean="0">
                <a:solidFill>
                  <a:srgbClr val="009999"/>
                </a:solidFill>
                <a:ea typeface="黑体" panose="02010609060101010101" pitchFamily="49" charset="-122"/>
              </a:rPr>
              <a:t>]</a:t>
            </a:r>
            <a:r>
              <a:rPr lang="zh-CN" altLang="en-US" kern="0" smtClean="0">
                <a:solidFill>
                  <a:srgbClr val="5E240C"/>
                </a:solidFill>
                <a:latin typeface="Times New Roman" panose="02020603050405020304" pitchFamily="18" charset="0"/>
              </a:rPr>
              <a:t>从前提推出结论的思维过程</a:t>
            </a:r>
            <a:r>
              <a:rPr lang="en-US" altLang="zh-CN" kern="0" smtClean="0">
                <a:solidFill>
                  <a:srgbClr val="5E240C"/>
                </a:solidFill>
                <a:latin typeface="Times New Roman" panose="02020603050405020304" pitchFamily="18" charset="0"/>
              </a:rPr>
              <a:t>.</a:t>
            </a:r>
            <a:endParaRPr kumimoji="0" lang="en-US" altLang="zh-CN" sz="3200" b="1" i="0" u="none" strike="noStrike" kern="0" cap="none" spc="0" normalizeH="0" baseline="0" noProof="0" smtClean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[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形式推出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]</a:t>
            </a: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设</a:t>
            </a:r>
            <a:r>
              <a:rPr lang="en-US" altLang="zh-CN" b="0" kern="0">
                <a:solidFill>
                  <a:srgbClr val="5E240C"/>
                </a:solidFill>
                <a:latin typeface="Times New Roman" panose="02020603050405020304" pitchFamily="18" charset="0"/>
                <a:ea typeface="华文中宋" pitchFamily="2" charset="-122"/>
              </a:rPr>
              <a:t>A</a:t>
            </a:r>
            <a:r>
              <a:rPr lang="en-US" altLang="zh-CN" b="0" kern="0" baseline="-15000">
                <a:solidFill>
                  <a:srgbClr val="5E240C"/>
                </a:solidFill>
                <a:latin typeface="Times New Roman" panose="02020603050405020304" pitchFamily="18" charset="0"/>
                <a:ea typeface="华文中宋" pitchFamily="2" charset="-122"/>
              </a:rPr>
              <a:t>1</a:t>
            </a:r>
            <a:r>
              <a:rPr lang="en-US" altLang="zh-CN" b="0" kern="0">
                <a:solidFill>
                  <a:srgbClr val="5E240C"/>
                </a:solidFill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, </a:t>
            </a:r>
            <a:r>
              <a:rPr lang="en-US" altLang="zh-CN" b="0" kern="0">
                <a:solidFill>
                  <a:srgbClr val="5E240C"/>
                </a:solidFill>
                <a:latin typeface="Times New Roman" panose="02020603050405020304" pitchFamily="18" charset="0"/>
                <a:ea typeface="华文中宋" pitchFamily="2" charset="-122"/>
              </a:rPr>
              <a:t>A</a:t>
            </a:r>
            <a:r>
              <a:rPr lang="en-US" altLang="zh-CN" b="0" kern="0" baseline="-15000">
                <a:solidFill>
                  <a:srgbClr val="5E240C"/>
                </a:solidFill>
                <a:latin typeface="Times New Roman" panose="02020603050405020304" pitchFamily="18" charset="0"/>
                <a:ea typeface="华文中宋" pitchFamily="2" charset="-122"/>
              </a:rPr>
              <a:t>2</a:t>
            </a:r>
            <a:r>
              <a:rPr lang="en-US" altLang="zh-CN" b="0" kern="0">
                <a:solidFill>
                  <a:srgbClr val="5E240C"/>
                </a:solidFill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, </a:t>
            </a:r>
            <a:r>
              <a:rPr lang="en-US" altLang="zh-CN" b="0" kern="0">
                <a:solidFill>
                  <a:srgbClr val="5E240C"/>
                </a:solidFill>
                <a:latin typeface="Times New Roman" panose="02020603050405020304" pitchFamily="18" charset="0"/>
                <a:ea typeface="华文中宋" pitchFamily="2" charset="-122"/>
              </a:rPr>
              <a:t>A</a:t>
            </a:r>
            <a:r>
              <a:rPr lang="en-US" altLang="zh-CN" b="0" kern="0" baseline="-15000">
                <a:solidFill>
                  <a:srgbClr val="5E240C"/>
                </a:solidFill>
                <a:latin typeface="Times New Roman" panose="02020603050405020304" pitchFamily="18" charset="0"/>
                <a:ea typeface="华文中宋" pitchFamily="2" charset="-122"/>
              </a:rPr>
              <a:t>3</a:t>
            </a:r>
            <a:r>
              <a:rPr lang="en-US" altLang="zh-CN" b="0" kern="0">
                <a:solidFill>
                  <a:srgbClr val="5E240C"/>
                </a:solidFill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, </a:t>
            </a:r>
            <a:r>
              <a:rPr lang="en-US" altLang="zh-CN" b="0" kern="0">
                <a:solidFill>
                  <a:srgbClr val="5E240C"/>
                </a:solidFill>
                <a:latin typeface="Times New Roman" panose="02020603050405020304" pitchFamily="18" charset="0"/>
                <a:ea typeface="华文中宋" pitchFamily="2" charset="-122"/>
              </a:rPr>
              <a:t>.…</a:t>
            </a:r>
            <a:r>
              <a:rPr lang="en-US" altLang="zh-CN" b="0" kern="0">
                <a:solidFill>
                  <a:srgbClr val="5E240C"/>
                </a:solidFill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, </a:t>
            </a:r>
            <a:r>
              <a:rPr lang="en-US" altLang="zh-CN" b="0" kern="0">
                <a:solidFill>
                  <a:srgbClr val="5E240C"/>
                </a:solidFill>
                <a:latin typeface="Times New Roman" panose="02020603050405020304" pitchFamily="18" charset="0"/>
                <a:ea typeface="华文中宋" pitchFamily="2" charset="-122"/>
              </a:rPr>
              <a:t>A</a:t>
            </a:r>
            <a:r>
              <a:rPr lang="en-US" altLang="zh-CN" b="0" kern="0" baseline="-15000">
                <a:solidFill>
                  <a:srgbClr val="5E240C"/>
                </a:solidFill>
                <a:latin typeface="Times New Roman" panose="02020603050405020304" pitchFamily="18" charset="0"/>
                <a:ea typeface="华文中宋" pitchFamily="2" charset="-122"/>
              </a:rPr>
              <a:t>n </a:t>
            </a:r>
            <a:r>
              <a:rPr lang="en-US" altLang="zh-CN" b="0" kern="0" smtClean="0">
                <a:solidFill>
                  <a:srgbClr val="5E240C"/>
                </a:solidFill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,A</a:t>
            </a:r>
            <a:r>
              <a:rPr lang="zh-CN" altLang="en-US" b="0" kern="0" smtClean="0">
                <a:solidFill>
                  <a:srgbClr val="5E240C"/>
                </a:solidFill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是命题合式公式，</a:t>
            </a:r>
            <a:r>
              <a:rPr lang="en-US" altLang="zh-CN" b="0" kern="0">
                <a:solidFill>
                  <a:srgbClr val="5E240C"/>
                </a:solidFill>
                <a:latin typeface="Times New Roman" panose="02020603050405020304" pitchFamily="18" charset="0"/>
                <a:ea typeface="华文中宋" pitchFamily="2" charset="-122"/>
              </a:rPr>
              <a:t> A</a:t>
            </a:r>
            <a:r>
              <a:rPr lang="en-US" altLang="zh-CN" b="0" kern="0" baseline="-15000">
                <a:solidFill>
                  <a:srgbClr val="5E240C"/>
                </a:solidFill>
                <a:latin typeface="Times New Roman" panose="02020603050405020304" pitchFamily="18" charset="0"/>
                <a:ea typeface="华文中宋" pitchFamily="2" charset="-122"/>
              </a:rPr>
              <a:t>1</a:t>
            </a:r>
            <a:r>
              <a:rPr lang="en-US" altLang="zh-CN" b="0" kern="0">
                <a:solidFill>
                  <a:srgbClr val="5E240C"/>
                </a:solidFill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, </a:t>
            </a:r>
            <a:r>
              <a:rPr lang="en-US" altLang="zh-CN" b="0" kern="0">
                <a:solidFill>
                  <a:srgbClr val="5E240C"/>
                </a:solidFill>
                <a:latin typeface="Times New Roman" panose="02020603050405020304" pitchFamily="18" charset="0"/>
                <a:ea typeface="华文中宋" pitchFamily="2" charset="-122"/>
              </a:rPr>
              <a:t>A</a:t>
            </a:r>
            <a:r>
              <a:rPr lang="en-US" altLang="zh-CN" b="0" kern="0" baseline="-15000">
                <a:solidFill>
                  <a:srgbClr val="5E240C"/>
                </a:solidFill>
                <a:latin typeface="Times New Roman" panose="02020603050405020304" pitchFamily="18" charset="0"/>
                <a:ea typeface="华文中宋" pitchFamily="2" charset="-122"/>
              </a:rPr>
              <a:t>2</a:t>
            </a:r>
            <a:r>
              <a:rPr lang="en-US" altLang="zh-CN" b="0" kern="0">
                <a:solidFill>
                  <a:srgbClr val="5E240C"/>
                </a:solidFill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, </a:t>
            </a:r>
            <a:r>
              <a:rPr lang="en-US" altLang="zh-CN" b="0" kern="0">
                <a:solidFill>
                  <a:srgbClr val="5E240C"/>
                </a:solidFill>
                <a:latin typeface="Times New Roman" panose="02020603050405020304" pitchFamily="18" charset="0"/>
                <a:ea typeface="华文中宋" pitchFamily="2" charset="-122"/>
              </a:rPr>
              <a:t>A</a:t>
            </a:r>
            <a:r>
              <a:rPr lang="en-US" altLang="zh-CN" b="0" kern="0" baseline="-15000">
                <a:solidFill>
                  <a:srgbClr val="5E240C"/>
                </a:solidFill>
                <a:latin typeface="Times New Roman" panose="02020603050405020304" pitchFamily="18" charset="0"/>
                <a:ea typeface="华文中宋" pitchFamily="2" charset="-122"/>
              </a:rPr>
              <a:t>3</a:t>
            </a:r>
            <a:r>
              <a:rPr lang="en-US" altLang="zh-CN" b="0" kern="0">
                <a:solidFill>
                  <a:srgbClr val="5E240C"/>
                </a:solidFill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, </a:t>
            </a:r>
            <a:r>
              <a:rPr lang="en-US" altLang="zh-CN" b="0" kern="0">
                <a:solidFill>
                  <a:srgbClr val="5E240C"/>
                </a:solidFill>
                <a:latin typeface="Times New Roman" panose="02020603050405020304" pitchFamily="18" charset="0"/>
                <a:ea typeface="华文中宋" pitchFamily="2" charset="-122"/>
              </a:rPr>
              <a:t>.…</a:t>
            </a:r>
            <a:r>
              <a:rPr lang="en-US" altLang="zh-CN" b="0" kern="0">
                <a:solidFill>
                  <a:srgbClr val="5E240C"/>
                </a:solidFill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, </a:t>
            </a:r>
            <a:r>
              <a:rPr lang="en-US" altLang="zh-CN" b="0" kern="0">
                <a:solidFill>
                  <a:srgbClr val="5E240C"/>
                </a:solidFill>
                <a:latin typeface="Times New Roman" panose="02020603050405020304" pitchFamily="18" charset="0"/>
                <a:ea typeface="华文中宋" pitchFamily="2" charset="-122"/>
              </a:rPr>
              <a:t>A</a:t>
            </a:r>
            <a:r>
              <a:rPr lang="en-US" altLang="zh-CN" b="0" kern="0" baseline="-15000">
                <a:solidFill>
                  <a:srgbClr val="5E240C"/>
                </a:solidFill>
                <a:latin typeface="Times New Roman" panose="02020603050405020304" pitchFamily="18" charset="0"/>
                <a:ea typeface="华文中宋" pitchFamily="2" charset="-122"/>
              </a:rPr>
              <a:t>n </a:t>
            </a:r>
            <a:r>
              <a:rPr lang="en-US" altLang="zh-CN" b="0" kern="0">
                <a:solidFill>
                  <a:srgbClr val="5E240C"/>
                </a:solidFill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,</a:t>
            </a:r>
            <a:r>
              <a:rPr lang="zh-CN" altLang="en-US" b="0" kern="0" smtClean="0">
                <a:solidFill>
                  <a:srgbClr val="5E240C"/>
                </a:solidFill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可以形式地推出（应用多个推导规则后可以推导出）</a:t>
            </a: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Ａ，记为</a:t>
            </a:r>
            <a:endParaRPr kumimoji="0" lang="en-US" altLang="zh-CN" sz="2400" b="1" i="0" u="none" strike="noStrike" kern="0" cap="none" spc="0" normalizeH="0" baseline="0" noProof="0" smtClean="0">
              <a:ln>
                <a:noFill/>
              </a:ln>
              <a:solidFill>
                <a:srgbClr val="5E240C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+mn-cs"/>
            </a:endParaRPr>
          </a:p>
          <a:p>
            <a:pPr marL="0" lvl="0" indent="0" algn="ctr" eaLnBrk="1" hangingPunct="1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b="0" kern="0" smtClean="0">
                <a:solidFill>
                  <a:srgbClr val="5E240C"/>
                </a:solidFill>
                <a:latin typeface="Times New Roman" panose="02020603050405020304" pitchFamily="18" charset="0"/>
                <a:ea typeface="华文中宋" pitchFamily="2" charset="-122"/>
              </a:rPr>
              <a:t>A</a:t>
            </a:r>
            <a:r>
              <a:rPr lang="en-US" altLang="zh-CN" b="0" kern="0" baseline="-15000" smtClean="0">
                <a:solidFill>
                  <a:srgbClr val="5E240C"/>
                </a:solidFill>
                <a:latin typeface="Times New Roman" panose="02020603050405020304" pitchFamily="18" charset="0"/>
                <a:ea typeface="华文中宋" pitchFamily="2" charset="-122"/>
              </a:rPr>
              <a:t>1</a:t>
            </a:r>
            <a:r>
              <a:rPr lang="en-US" altLang="zh-CN" b="0" kern="0" smtClean="0">
                <a:solidFill>
                  <a:srgbClr val="5E240C"/>
                </a:solidFill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, </a:t>
            </a:r>
            <a:r>
              <a:rPr lang="en-US" altLang="zh-CN" b="0" kern="0" smtClean="0">
                <a:solidFill>
                  <a:srgbClr val="5E240C"/>
                </a:solidFill>
                <a:latin typeface="Times New Roman" panose="02020603050405020304" pitchFamily="18" charset="0"/>
                <a:ea typeface="华文中宋" pitchFamily="2" charset="-122"/>
              </a:rPr>
              <a:t>A</a:t>
            </a:r>
            <a:r>
              <a:rPr lang="en-US" altLang="zh-CN" b="0" kern="0" baseline="-15000" smtClean="0">
                <a:solidFill>
                  <a:srgbClr val="5E240C"/>
                </a:solidFill>
                <a:latin typeface="Times New Roman" panose="02020603050405020304" pitchFamily="18" charset="0"/>
                <a:ea typeface="华文中宋" pitchFamily="2" charset="-122"/>
              </a:rPr>
              <a:t>2</a:t>
            </a:r>
            <a:r>
              <a:rPr lang="en-US" altLang="zh-CN" b="0" kern="0" smtClean="0">
                <a:solidFill>
                  <a:srgbClr val="5E240C"/>
                </a:solidFill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, </a:t>
            </a:r>
            <a:r>
              <a:rPr lang="en-US" altLang="zh-CN" b="0" kern="0" smtClean="0">
                <a:solidFill>
                  <a:srgbClr val="5E240C"/>
                </a:solidFill>
                <a:latin typeface="Times New Roman" panose="02020603050405020304" pitchFamily="18" charset="0"/>
                <a:ea typeface="华文中宋" pitchFamily="2" charset="-122"/>
              </a:rPr>
              <a:t>A</a:t>
            </a:r>
            <a:r>
              <a:rPr lang="en-US" altLang="zh-CN" b="0" kern="0" baseline="-15000" smtClean="0">
                <a:solidFill>
                  <a:srgbClr val="5E240C"/>
                </a:solidFill>
                <a:latin typeface="Times New Roman" panose="02020603050405020304" pitchFamily="18" charset="0"/>
                <a:ea typeface="华文中宋" pitchFamily="2" charset="-122"/>
              </a:rPr>
              <a:t>3</a:t>
            </a:r>
            <a:r>
              <a:rPr lang="en-US" altLang="zh-CN" b="0" kern="0" smtClean="0">
                <a:solidFill>
                  <a:srgbClr val="5E240C"/>
                </a:solidFill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, </a:t>
            </a:r>
            <a:r>
              <a:rPr lang="en-US" altLang="zh-CN" b="0" kern="0" smtClean="0">
                <a:solidFill>
                  <a:srgbClr val="5E240C"/>
                </a:solidFill>
                <a:latin typeface="Times New Roman" panose="02020603050405020304" pitchFamily="18" charset="0"/>
                <a:ea typeface="华文中宋" pitchFamily="2" charset="-122"/>
              </a:rPr>
              <a:t>....</a:t>
            </a:r>
            <a:r>
              <a:rPr lang="en-US" altLang="zh-CN" b="0" kern="0" smtClean="0">
                <a:solidFill>
                  <a:srgbClr val="5E240C"/>
                </a:solidFill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, </a:t>
            </a:r>
            <a:r>
              <a:rPr lang="en-US" altLang="zh-CN" b="0" kern="0" smtClean="0">
                <a:solidFill>
                  <a:srgbClr val="5E240C"/>
                </a:solidFill>
                <a:latin typeface="Times New Roman" panose="02020603050405020304" pitchFamily="18" charset="0"/>
                <a:ea typeface="华文中宋" pitchFamily="2" charset="-122"/>
              </a:rPr>
              <a:t>A</a:t>
            </a:r>
            <a:r>
              <a:rPr lang="en-US" altLang="zh-CN" b="0" kern="0" baseline="-15000" smtClean="0">
                <a:solidFill>
                  <a:srgbClr val="5E240C"/>
                </a:solidFill>
                <a:latin typeface="Times New Roman" panose="02020603050405020304" pitchFamily="18" charset="0"/>
                <a:ea typeface="华文中宋" pitchFamily="2" charset="-122"/>
              </a:rPr>
              <a:t>n</a:t>
            </a:r>
            <a:r>
              <a:rPr lang="en-US" altLang="zh-CN" b="0" kern="0" smtClean="0">
                <a:solidFill>
                  <a:srgbClr val="5E240C"/>
                </a:solidFill>
                <a:latin typeface="Lucida Sans Unicode" panose="020B0602030504020204" pitchFamily="34" charset="0"/>
                <a:ea typeface="华文中宋" pitchFamily="2" charset="-122"/>
                <a:cs typeface="Lucida Sans Unicode" panose="020B0602030504020204" pitchFamily="34" charset="0"/>
                <a:sym typeface="Symbol" panose="05050102010706020507" pitchFamily="18" charset="2"/>
              </a:rPr>
              <a:t>┣</a:t>
            </a:r>
            <a:r>
              <a:rPr lang="en-US" altLang="zh-CN" b="0" kern="0" smtClean="0">
                <a:solidFill>
                  <a:srgbClr val="5E240C"/>
                </a:solidFill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A</a:t>
            </a:r>
            <a:endParaRPr kumimoji="0" lang="en-US" altLang="zh-CN" sz="2400" b="1" i="0" u="none" strike="noStrike" kern="0" cap="none" spc="0" normalizeH="0" baseline="0" noProof="0" smtClean="0">
              <a:ln>
                <a:noFill/>
              </a:ln>
              <a:solidFill>
                <a:srgbClr val="5E240C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+mn-cs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称</a:t>
            </a:r>
            <a:r>
              <a:rPr lang="en-US" altLang="zh-CN" b="0" kern="0">
                <a:solidFill>
                  <a:srgbClr val="5E240C"/>
                </a:solidFill>
                <a:latin typeface="Times New Roman" panose="02020603050405020304" pitchFamily="18" charset="0"/>
                <a:ea typeface="华文中宋" pitchFamily="2" charset="-122"/>
              </a:rPr>
              <a:t>A</a:t>
            </a:r>
            <a:r>
              <a:rPr lang="en-US" altLang="zh-CN" b="0" kern="0" baseline="-15000">
                <a:solidFill>
                  <a:srgbClr val="5E240C"/>
                </a:solidFill>
                <a:latin typeface="Times New Roman" panose="02020603050405020304" pitchFamily="18" charset="0"/>
                <a:ea typeface="华文中宋" pitchFamily="2" charset="-122"/>
              </a:rPr>
              <a:t>1</a:t>
            </a:r>
            <a:r>
              <a:rPr lang="en-US" altLang="zh-CN" b="0" kern="0">
                <a:solidFill>
                  <a:srgbClr val="5E240C"/>
                </a:solidFill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, </a:t>
            </a:r>
            <a:r>
              <a:rPr lang="en-US" altLang="zh-CN" b="0" kern="0">
                <a:solidFill>
                  <a:srgbClr val="5E240C"/>
                </a:solidFill>
                <a:latin typeface="Times New Roman" panose="02020603050405020304" pitchFamily="18" charset="0"/>
                <a:ea typeface="华文中宋" pitchFamily="2" charset="-122"/>
              </a:rPr>
              <a:t>A</a:t>
            </a:r>
            <a:r>
              <a:rPr lang="en-US" altLang="zh-CN" b="0" kern="0" baseline="-15000">
                <a:solidFill>
                  <a:srgbClr val="5E240C"/>
                </a:solidFill>
                <a:latin typeface="Times New Roman" panose="02020603050405020304" pitchFamily="18" charset="0"/>
                <a:ea typeface="华文中宋" pitchFamily="2" charset="-122"/>
              </a:rPr>
              <a:t>2</a:t>
            </a:r>
            <a:r>
              <a:rPr lang="en-US" altLang="zh-CN" b="0" kern="0">
                <a:solidFill>
                  <a:srgbClr val="5E240C"/>
                </a:solidFill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, </a:t>
            </a:r>
            <a:r>
              <a:rPr lang="en-US" altLang="zh-CN" b="0" kern="0">
                <a:solidFill>
                  <a:srgbClr val="5E240C"/>
                </a:solidFill>
                <a:latin typeface="Times New Roman" panose="02020603050405020304" pitchFamily="18" charset="0"/>
                <a:ea typeface="华文中宋" pitchFamily="2" charset="-122"/>
              </a:rPr>
              <a:t>A</a:t>
            </a:r>
            <a:r>
              <a:rPr lang="en-US" altLang="zh-CN" b="0" kern="0" baseline="-15000">
                <a:solidFill>
                  <a:srgbClr val="5E240C"/>
                </a:solidFill>
                <a:latin typeface="Times New Roman" panose="02020603050405020304" pitchFamily="18" charset="0"/>
                <a:ea typeface="华文中宋" pitchFamily="2" charset="-122"/>
              </a:rPr>
              <a:t>3</a:t>
            </a:r>
            <a:r>
              <a:rPr lang="en-US" altLang="zh-CN" b="0" kern="0">
                <a:solidFill>
                  <a:srgbClr val="5E240C"/>
                </a:solidFill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, </a:t>
            </a:r>
            <a:r>
              <a:rPr lang="en-US" altLang="zh-CN" b="0" kern="0">
                <a:solidFill>
                  <a:srgbClr val="5E240C"/>
                </a:solidFill>
                <a:latin typeface="Times New Roman" panose="02020603050405020304" pitchFamily="18" charset="0"/>
                <a:ea typeface="华文中宋" pitchFamily="2" charset="-122"/>
              </a:rPr>
              <a:t>.…</a:t>
            </a:r>
            <a:r>
              <a:rPr lang="en-US" altLang="zh-CN" b="0" kern="0">
                <a:solidFill>
                  <a:srgbClr val="5E240C"/>
                </a:solidFill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, </a:t>
            </a:r>
            <a:r>
              <a:rPr lang="en-US" altLang="zh-CN" b="0" kern="0">
                <a:solidFill>
                  <a:srgbClr val="5E240C"/>
                </a:solidFill>
                <a:latin typeface="Times New Roman" panose="02020603050405020304" pitchFamily="18" charset="0"/>
                <a:ea typeface="华文中宋" pitchFamily="2" charset="-122"/>
              </a:rPr>
              <a:t>A</a:t>
            </a:r>
            <a:r>
              <a:rPr lang="en-US" altLang="zh-CN" b="0" kern="0" baseline="-15000">
                <a:solidFill>
                  <a:srgbClr val="5E240C"/>
                </a:solidFill>
                <a:latin typeface="Times New Roman" panose="02020603050405020304" pitchFamily="18" charset="0"/>
                <a:ea typeface="华文中宋" pitchFamily="2" charset="-122"/>
              </a:rPr>
              <a:t>n</a:t>
            </a:r>
            <a:r>
              <a:rPr lang="zh-CN" altLang="en-US" b="0" kern="0" smtClean="0">
                <a:solidFill>
                  <a:srgbClr val="5E240C"/>
                </a:solidFill>
                <a:latin typeface="Times New Roman" panose="02020603050405020304" pitchFamily="18" charset="0"/>
                <a:ea typeface="华文中宋" pitchFamily="2" charset="-122"/>
              </a:rPr>
              <a:t>是</a:t>
            </a:r>
            <a:r>
              <a:rPr lang="en-US" altLang="zh-CN" b="0" kern="0">
                <a:solidFill>
                  <a:srgbClr val="5E240C"/>
                </a:solidFill>
                <a:latin typeface="Times New Roman" panose="02020603050405020304" pitchFamily="18" charset="0"/>
                <a:ea typeface="华文中宋" pitchFamily="2" charset="-122"/>
              </a:rPr>
              <a:t>A</a:t>
            </a:r>
            <a:r>
              <a:rPr lang="zh-CN" altLang="en-US" b="0" kern="0">
                <a:solidFill>
                  <a:srgbClr val="5E240C"/>
                </a:solidFill>
                <a:latin typeface="Times New Roman" panose="02020603050405020304" pitchFamily="18" charset="0"/>
                <a:ea typeface="华文中宋" pitchFamily="2" charset="-122"/>
              </a:rPr>
              <a:t>的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形式前提（前提，假设），</a:t>
            </a:r>
            <a:r>
              <a:rPr lang="en-US" altLang="zh-CN" b="0" kern="0" smtClean="0">
                <a:solidFill>
                  <a:srgbClr val="5E240C"/>
                </a:solidFill>
                <a:latin typeface="Times New Roman" panose="02020603050405020304" pitchFamily="18" charset="0"/>
                <a:ea typeface="华文中宋" pitchFamily="2" charset="-122"/>
              </a:rPr>
              <a:t>A</a:t>
            </a:r>
            <a:r>
              <a:rPr lang="zh-CN" altLang="en-US" b="0" kern="0" smtClean="0">
                <a:solidFill>
                  <a:srgbClr val="5E240C"/>
                </a:solidFill>
                <a:latin typeface="Times New Roman" panose="02020603050405020304" pitchFamily="18" charset="0"/>
                <a:ea typeface="华文中宋" pitchFamily="2" charset="-122"/>
              </a:rPr>
              <a:t>是</a:t>
            </a:r>
            <a:r>
              <a:rPr lang="en-US" altLang="zh-CN" b="0" kern="0">
                <a:solidFill>
                  <a:srgbClr val="5E240C"/>
                </a:solidFill>
                <a:latin typeface="Times New Roman" panose="02020603050405020304" pitchFamily="18" charset="0"/>
                <a:ea typeface="华文中宋" pitchFamily="2" charset="-122"/>
              </a:rPr>
              <a:t>A</a:t>
            </a:r>
            <a:r>
              <a:rPr lang="en-US" altLang="zh-CN" b="0" kern="0" baseline="-15000">
                <a:solidFill>
                  <a:srgbClr val="5E240C"/>
                </a:solidFill>
                <a:latin typeface="Times New Roman" panose="02020603050405020304" pitchFamily="18" charset="0"/>
                <a:ea typeface="华文中宋" pitchFamily="2" charset="-122"/>
              </a:rPr>
              <a:t>1</a:t>
            </a:r>
            <a:r>
              <a:rPr lang="en-US" altLang="zh-CN" b="0" kern="0">
                <a:solidFill>
                  <a:srgbClr val="5E240C"/>
                </a:solidFill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, </a:t>
            </a:r>
            <a:r>
              <a:rPr lang="en-US" altLang="zh-CN" b="0" kern="0">
                <a:solidFill>
                  <a:srgbClr val="5E240C"/>
                </a:solidFill>
                <a:latin typeface="Times New Roman" panose="02020603050405020304" pitchFamily="18" charset="0"/>
                <a:ea typeface="华文中宋" pitchFamily="2" charset="-122"/>
              </a:rPr>
              <a:t>A</a:t>
            </a:r>
            <a:r>
              <a:rPr lang="en-US" altLang="zh-CN" b="0" kern="0" baseline="-15000">
                <a:solidFill>
                  <a:srgbClr val="5E240C"/>
                </a:solidFill>
                <a:latin typeface="Times New Roman" panose="02020603050405020304" pitchFamily="18" charset="0"/>
                <a:ea typeface="华文中宋" pitchFamily="2" charset="-122"/>
              </a:rPr>
              <a:t>2</a:t>
            </a:r>
            <a:r>
              <a:rPr lang="en-US" altLang="zh-CN" b="0" kern="0">
                <a:solidFill>
                  <a:srgbClr val="5E240C"/>
                </a:solidFill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, </a:t>
            </a:r>
            <a:r>
              <a:rPr lang="en-US" altLang="zh-CN" b="0" kern="0">
                <a:solidFill>
                  <a:srgbClr val="5E240C"/>
                </a:solidFill>
                <a:latin typeface="Times New Roman" panose="02020603050405020304" pitchFamily="18" charset="0"/>
                <a:ea typeface="华文中宋" pitchFamily="2" charset="-122"/>
              </a:rPr>
              <a:t>A</a:t>
            </a:r>
            <a:r>
              <a:rPr lang="en-US" altLang="zh-CN" b="0" kern="0" baseline="-15000">
                <a:solidFill>
                  <a:srgbClr val="5E240C"/>
                </a:solidFill>
                <a:latin typeface="Times New Roman" panose="02020603050405020304" pitchFamily="18" charset="0"/>
                <a:ea typeface="华文中宋" pitchFamily="2" charset="-122"/>
              </a:rPr>
              <a:t>3</a:t>
            </a:r>
            <a:r>
              <a:rPr lang="en-US" altLang="zh-CN" b="0" kern="0">
                <a:solidFill>
                  <a:srgbClr val="5E240C"/>
                </a:solidFill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, </a:t>
            </a:r>
            <a:r>
              <a:rPr lang="en-US" altLang="zh-CN" b="0" kern="0">
                <a:solidFill>
                  <a:srgbClr val="5E240C"/>
                </a:solidFill>
                <a:latin typeface="Times New Roman" panose="02020603050405020304" pitchFamily="18" charset="0"/>
                <a:ea typeface="华文中宋" pitchFamily="2" charset="-122"/>
              </a:rPr>
              <a:t>.…</a:t>
            </a:r>
            <a:r>
              <a:rPr lang="en-US" altLang="zh-CN" b="0" kern="0">
                <a:solidFill>
                  <a:srgbClr val="5E240C"/>
                </a:solidFill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, </a:t>
            </a:r>
            <a:r>
              <a:rPr lang="en-US" altLang="zh-CN" b="0" kern="0">
                <a:solidFill>
                  <a:srgbClr val="5E240C"/>
                </a:solidFill>
                <a:latin typeface="Times New Roman" panose="02020603050405020304" pitchFamily="18" charset="0"/>
                <a:ea typeface="华文中宋" pitchFamily="2" charset="-122"/>
              </a:rPr>
              <a:t>A</a:t>
            </a:r>
            <a:r>
              <a:rPr lang="en-US" altLang="zh-CN" b="0" kern="0" baseline="-15000">
                <a:solidFill>
                  <a:srgbClr val="5E240C"/>
                </a:solidFill>
                <a:latin typeface="Times New Roman" panose="02020603050405020304" pitchFamily="18" charset="0"/>
                <a:ea typeface="华文中宋" pitchFamily="2" charset="-122"/>
              </a:rPr>
              <a:t>n</a:t>
            </a:r>
            <a:r>
              <a:rPr lang="zh-CN" altLang="en-US" b="0" kern="0" smtClean="0">
                <a:solidFill>
                  <a:srgbClr val="5E240C"/>
                </a:solidFill>
                <a:latin typeface="Times New Roman" panose="02020603050405020304" pitchFamily="18" charset="0"/>
                <a:ea typeface="华文中宋" pitchFamily="2" charset="-122"/>
              </a:rPr>
              <a:t>的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形式结论（有效结论）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.</a:t>
            </a:r>
            <a:endParaRPr lang="en-US" altLang="zh-CN" kern="0">
              <a:solidFill>
                <a:srgbClr val="5E240C"/>
              </a:solidFill>
              <a:latin typeface="Times New Roman" panose="02020603050405020304" pitchFamily="18" charset="0"/>
              <a:ea typeface="宋体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itchFamily="2" charset="-122"/>
                <a:cs typeface="+mn-cs"/>
              </a:rPr>
              <a:t>说明：考虑的是推理的形式结构的有效性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5E240C"/>
              </a:solidFill>
              <a:effectLst/>
              <a:uLnTx/>
              <a:uFillTx/>
              <a:latin typeface="Times New Roman" panose="02020603050405020304" pitchFamily="18" charset="0"/>
              <a:ea typeface="华文中宋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422283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411760" y="14630"/>
            <a:ext cx="62728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4-5.1 </a:t>
            </a:r>
            <a:r>
              <a:rPr kumimoji="0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命题逻辑的自然推理系统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16523" y="764704"/>
            <a:ext cx="8510954" cy="59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ts val="12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[</a:t>
            </a: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例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] </a:t>
            </a: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前提：如果输入是整数，那么输出是布尔值；</a:t>
            </a:r>
            <a:endParaRPr kumimoji="0" lang="en-US" altLang="zh-CN" sz="2400" b="1" i="0" u="none" strike="noStrike" kern="0" cap="none" spc="0" normalizeH="0" baseline="0" noProof="0" smtClean="0">
              <a:ln>
                <a:noFill/>
              </a:ln>
              <a:solidFill>
                <a:srgbClr val="5E240C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ts val="12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kern="0">
                <a:solidFill>
                  <a:srgbClr val="5E240C"/>
                </a:solidFill>
                <a:latin typeface="Times New Roman" panose="02020603050405020304" pitchFamily="18" charset="0"/>
                <a:ea typeface="宋体"/>
              </a:rPr>
              <a:t> </a:t>
            </a:r>
            <a:r>
              <a:rPr lang="en-US" altLang="zh-CN" kern="0" smtClean="0">
                <a:solidFill>
                  <a:srgbClr val="5E240C"/>
                </a:solidFill>
                <a:latin typeface="Times New Roman" panose="02020603050405020304" pitchFamily="18" charset="0"/>
                <a:ea typeface="宋体"/>
              </a:rPr>
              <a:t>                     </a:t>
            </a: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输出不是布尔值；</a:t>
            </a:r>
            <a:endParaRPr kumimoji="0" lang="en-US" altLang="zh-CN" sz="2400" b="1" i="0" u="none" strike="noStrike" kern="0" cap="none" spc="0" normalizeH="0" baseline="0" noProof="0" smtClean="0">
              <a:ln>
                <a:noFill/>
              </a:ln>
              <a:solidFill>
                <a:srgbClr val="5E240C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ts val="12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zh-CN" altLang="en-US" kern="0" noProof="0" smtClean="0">
                <a:solidFill>
                  <a:srgbClr val="5E240C"/>
                </a:solidFill>
                <a:latin typeface="Times New Roman" panose="02020603050405020304" pitchFamily="18" charset="0"/>
                <a:ea typeface="宋体"/>
              </a:rPr>
              <a:t>           结论：输入不是整数。</a:t>
            </a:r>
            <a:endParaRPr lang="en-US" altLang="zh-CN" kern="0" noProof="0" smtClean="0">
              <a:solidFill>
                <a:srgbClr val="5E240C"/>
              </a:solidFill>
              <a:latin typeface="Times New Roman" panose="02020603050405020304" pitchFamily="18" charset="0"/>
              <a:ea typeface="宋体"/>
            </a:endParaRPr>
          </a:p>
          <a:p>
            <a:pPr marL="0" lvl="0" indent="457200" eaLnBrk="1" hangingPunct="1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itchFamily="2" charset="-122"/>
                <a:cs typeface="+mn-cs"/>
              </a:rPr>
              <a:t>p</a:t>
            </a:r>
            <a:r>
              <a:rPr lang="zh-CN" altLang="en-US" b="0" kern="0" smtClean="0">
                <a:solidFill>
                  <a:srgbClr val="5E240C"/>
                </a:solidFill>
                <a:latin typeface="Times New Roman" panose="02020603050405020304" pitchFamily="18" charset="0"/>
                <a:ea typeface="华文中宋" pitchFamily="2" charset="-122"/>
                <a:sym typeface="Symbol" panose="05050102010706020507" pitchFamily="18" charset="2"/>
              </a:rPr>
              <a:t>：</a:t>
            </a:r>
            <a:r>
              <a:rPr lang="zh-CN" altLang="en-US" kern="0">
                <a:solidFill>
                  <a:srgbClr val="5E240C"/>
                </a:solidFill>
                <a:latin typeface="Times New Roman" panose="02020603050405020304" pitchFamily="18" charset="0"/>
              </a:rPr>
              <a:t>输入是整数</a:t>
            </a:r>
            <a:endParaRPr lang="en-US" altLang="zh-CN" b="0" kern="0" smtClean="0">
              <a:solidFill>
                <a:srgbClr val="5E240C"/>
              </a:solidFill>
              <a:latin typeface="Times New Roman" panose="02020603050405020304" pitchFamily="18" charset="0"/>
              <a:ea typeface="华文中宋" pitchFamily="2" charset="-122"/>
              <a:sym typeface="Symbol" panose="05050102010706020507" pitchFamily="18" charset="2"/>
            </a:endParaRPr>
          </a:p>
          <a:p>
            <a:pPr marL="0" lvl="0" indent="457200" eaLnBrk="1" hangingPunct="1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itchFamily="2" charset="-122"/>
                <a:cs typeface="+mn-cs"/>
              </a:rPr>
              <a:t>q</a:t>
            </a: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5E240C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itchFamily="2" charset="-122"/>
                <a:cs typeface="+mn-cs"/>
                <a:sym typeface="Symbol" panose="05050102010706020507" pitchFamily="18" charset="2"/>
              </a:rPr>
              <a:t>：</a:t>
            </a:r>
            <a:r>
              <a:rPr lang="zh-CN" altLang="en-US" kern="0">
                <a:solidFill>
                  <a:srgbClr val="5E240C"/>
                </a:solidFill>
                <a:latin typeface="Times New Roman" panose="02020603050405020304" pitchFamily="18" charset="0"/>
              </a:rPr>
              <a:t>输出是布尔值</a:t>
            </a: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rgbClr val="5E240C"/>
              </a:solidFill>
              <a:effectLst/>
              <a:uLnTx/>
              <a:uFillTx/>
              <a:latin typeface="Times New Roman" panose="02020603050405020304" pitchFamily="18" charset="0"/>
              <a:ea typeface="华文中宋" pitchFamily="2" charset="-122"/>
              <a:cs typeface="+mn-cs"/>
              <a:sym typeface="Symbol" panose="05050102010706020507" pitchFamily="18" charset="2"/>
            </a:endParaRPr>
          </a:p>
          <a:p>
            <a:pPr marL="0" lvl="0" indent="457200" eaLnBrk="1" hangingPunct="1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zh-CN" altLang="en-US" kern="0" smtClean="0">
                <a:solidFill>
                  <a:srgbClr val="5E240C"/>
                </a:solidFill>
                <a:latin typeface="Times New Roman" panose="02020603050405020304" pitchFamily="18" charset="0"/>
              </a:rPr>
              <a:t>写成：</a:t>
            </a:r>
            <a:r>
              <a:rPr lang="zh-CN" altLang="en-US" kern="0" smtClean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kern="0" smtClean="0">
                <a:solidFill>
                  <a:srgbClr val="C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kern="0" smtClean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kern="0" smtClean="0">
                <a:solidFill>
                  <a:srgbClr val="C00000"/>
                </a:solidFill>
                <a:latin typeface="Times New Roman" panose="02020603050405020304" pitchFamily="18" charset="0"/>
              </a:rPr>
              <a:t>q,</a:t>
            </a:r>
            <a:r>
              <a:rPr lang="en-US" altLang="zh-CN" kern="0" smtClean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q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ucida Sans Unicode" panose="020B0602030504020204" pitchFamily="34" charset="0"/>
                <a:ea typeface="华文中宋" pitchFamily="2" charset="-122"/>
                <a:cs typeface="Lucida Sans Unicode" panose="020B0602030504020204" pitchFamily="34" charset="0"/>
                <a:sym typeface="Symbol" panose="05050102010706020507" pitchFamily="18" charset="2"/>
              </a:rPr>
              <a:t>┣ 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itchFamily="2" charset="-122"/>
                <a:cs typeface="+mn-cs"/>
                <a:sym typeface="Symbol" panose="05050102010706020507" pitchFamily="18" charset="2"/>
              </a:rPr>
              <a:t>p</a:t>
            </a:r>
            <a:endParaRPr kumimoji="0" lang="en-US" altLang="zh-CN" sz="2400" b="1" i="0" u="none" strike="noStrike" kern="0" cap="none" spc="0" normalizeH="0" baseline="0" noProof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70359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908720"/>
            <a:ext cx="7095786" cy="594928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b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谓词逻辑的</a:t>
            </a:r>
            <a:r>
              <a:rPr lang="en-US" altLang="zh-CN" sz="3200" b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16</a:t>
            </a:r>
            <a:r>
              <a:rPr lang="zh-CN" altLang="en-US" sz="3200" b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条形式推理规则</a:t>
            </a:r>
            <a:r>
              <a:rPr lang="zh-CN" altLang="en-US" sz="32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：</a:t>
            </a:r>
            <a:endParaRPr lang="zh-CN" altLang="en-US" sz="3200" b="1" baseline="-25000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lnSpc>
                <a:spcPct val="150000"/>
              </a:lnSpc>
              <a:buClr>
                <a:srgbClr val="A86724"/>
              </a:buClr>
            </a:pPr>
            <a:r>
              <a:rPr lang="zh-CN" altLang="en-US" b="1" smtClean="0">
                <a:latin typeface="Times New Roman" panose="02020603050405020304" pitchFamily="18" charset="0"/>
                <a:sym typeface="Symbol" panose="05050102010706020507" pitchFamily="18" charset="2"/>
              </a:rPr>
              <a:t>第一部分：命题逻辑的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12</a:t>
            </a:r>
            <a:r>
              <a:rPr lang="zh-CN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条形式推理规则</a:t>
            </a:r>
            <a:endParaRPr lang="en-US" altLang="zh-CN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lnSpc>
                <a:spcPct val="150000"/>
              </a:lnSpc>
              <a:buNone/>
            </a:pP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</a:t>
            </a:r>
            <a:r>
              <a:rPr lang="zh-CN" altLang="en-US" b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将命题公式推广到谓词公式</a:t>
            </a:r>
            <a:endParaRPr lang="en-US" altLang="zh-CN" b="1" smtClean="0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第二部分：量词的</a:t>
            </a:r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zh-CN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条形式推理规则</a:t>
            </a:r>
            <a:endParaRPr lang="en-US" altLang="zh-CN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</a:t>
            </a:r>
            <a:r>
              <a:rPr lang="zh-CN" altLang="en-US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全称量词消去律（</a:t>
            </a:r>
            <a:r>
              <a:rPr lang="en-US" altLang="zh-CN" baseline="-25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zh-CN" altLang="en-US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en-US" altLang="zh-CN" smtClean="0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zh-CN" altLang="en-US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全称量词引入律（</a:t>
            </a:r>
            <a:r>
              <a:rPr lang="en-US" altLang="zh-CN" baseline="-25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zh-CN" altLang="en-US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en-US" altLang="zh-CN" smtClean="0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en-US" altLang="zh-CN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</a:t>
            </a:r>
            <a:r>
              <a:rPr lang="zh-CN" altLang="en-US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存在量词</a:t>
            </a:r>
            <a:r>
              <a:rPr lang="zh-CN" altLang="en-US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消去律</a:t>
            </a:r>
            <a:r>
              <a:rPr lang="zh-CN" altLang="en-US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（</a:t>
            </a:r>
            <a:r>
              <a:rPr lang="en-US" altLang="zh-CN" baseline="-25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zh-CN" altLang="en-US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en-US" altLang="zh-CN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zh-CN" altLang="en-US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存在</a:t>
            </a:r>
            <a:r>
              <a:rPr lang="zh-CN" altLang="en-US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量词</a:t>
            </a:r>
            <a:r>
              <a:rPr lang="zh-CN" altLang="en-US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引入律</a:t>
            </a:r>
            <a:r>
              <a:rPr lang="zh-CN" altLang="en-US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（</a:t>
            </a:r>
            <a:r>
              <a:rPr lang="en-US" altLang="zh-CN" baseline="-25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zh-CN" altLang="en-US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en-US" altLang="zh-CN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just" eaLnBrk="1" hangingPunct="1">
              <a:lnSpc>
                <a:spcPct val="150000"/>
              </a:lnSpc>
              <a:buNone/>
            </a:pPr>
            <a:endParaRPr lang="en-US" altLang="zh-CN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just" eaLnBrk="1" hangingPunct="1">
              <a:lnSpc>
                <a:spcPct val="150000"/>
              </a:lnSpc>
              <a:buNone/>
            </a:pPr>
            <a:endParaRPr lang="en-US" altLang="zh-CN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lnSpc>
                <a:spcPct val="150000"/>
              </a:lnSpc>
              <a:buNone/>
            </a:pPr>
            <a:endParaRPr lang="en-US" altLang="zh-CN" b="1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1406769" y="2831123"/>
            <a:ext cx="5704743" cy="490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585" b="1">
              <a:solidFill>
                <a:srgbClr val="D60093"/>
              </a:solidFill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35496" y="29329"/>
            <a:ext cx="4824536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推理规则</a:t>
            </a:r>
            <a:endParaRPr lang="zh-CN" altLang="en-US" sz="3600" b="1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4499993" y="29329"/>
            <a:ext cx="4608511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2800" b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斜形证明</a:t>
            </a:r>
            <a:endParaRPr lang="zh-CN" alt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080514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68262" y="793140"/>
            <a:ext cx="8569569" cy="5801816"/>
          </a:xfrm>
        </p:spPr>
        <p:txBody>
          <a:bodyPr/>
          <a:lstStyle/>
          <a:p>
            <a:pPr lvl="0" eaLnBrk="1" hangingPunct="1">
              <a:lnSpc>
                <a:spcPct val="120000"/>
              </a:lnSpc>
              <a:buClr>
                <a:srgbClr val="0070C0"/>
              </a:buClr>
              <a:buFont typeface="Wingdings" panose="05000000000000000000" pitchFamily="2" charset="2"/>
              <a:buChar char="p"/>
            </a:pPr>
            <a:r>
              <a:rPr lang="en-US" altLang="zh-CN" sz="2800" dirty="0" smtClean="0">
                <a:solidFill>
                  <a:srgbClr val="5E240C"/>
                </a:solidFill>
                <a:latin typeface="Times New Roman" panose="02020603050405020304" pitchFamily="18" charset="0"/>
              </a:rPr>
              <a:t>2-2.1</a:t>
            </a:r>
            <a:r>
              <a:rPr lang="zh-CN" altLang="en-US" sz="2800" dirty="0">
                <a:solidFill>
                  <a:srgbClr val="5E240C"/>
                </a:solidFill>
                <a:latin typeface="Times New Roman" panose="02020603050405020304" pitchFamily="18" charset="0"/>
              </a:rPr>
              <a:t>关系的概念及记号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p"/>
            </a:pPr>
            <a:r>
              <a:rPr lang="en-US" altLang="zh-CN" sz="3200" dirty="0" smtClean="0">
                <a:solidFill>
                  <a:srgbClr val="0099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zh-CN" altLang="en-US" sz="3200" dirty="0" smtClean="0">
                <a:solidFill>
                  <a:srgbClr val="0099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关系</a:t>
            </a:r>
            <a:r>
              <a:rPr lang="en-US" altLang="zh-CN" sz="3200" dirty="0">
                <a:solidFill>
                  <a:srgbClr val="0099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</a:t>
            </a:r>
            <a:r>
              <a:rPr lang="zh-CN" altLang="en-US" dirty="0" smtClean="0">
                <a:latin typeface="Times New Roman" panose="02020603050405020304" pitchFamily="18" charset="0"/>
              </a:rPr>
              <a:t>二元关系</a:t>
            </a:r>
            <a:r>
              <a:rPr lang="en-US" altLang="zh-CN" dirty="0" smtClean="0"/>
              <a:t>(binary relation) </a:t>
            </a:r>
            <a:r>
              <a:rPr lang="zh-CN" altLang="en-US" dirty="0" smtClean="0">
                <a:latin typeface="Times New Roman" panose="02020603050405020304" pitchFamily="18" charset="0"/>
              </a:rPr>
              <a:t>，简称关系，任一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序偶的集合</a:t>
            </a:r>
            <a:r>
              <a:rPr lang="zh-CN" altLang="en-US" dirty="0" smtClean="0">
                <a:latin typeface="Times New Roman" panose="02020603050405020304" pitchFamily="18" charset="0"/>
              </a:rPr>
              <a:t>即确定了一个二元关系</a:t>
            </a:r>
            <a:r>
              <a:rPr lang="en-US" altLang="zh-CN" dirty="0" smtClean="0"/>
              <a:t>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</a:t>
            </a:r>
            <a:r>
              <a:rPr lang="zh-CN" altLang="en-US" dirty="0" smtClean="0"/>
              <a:t>中任一序偶</a:t>
            </a:r>
            <a:r>
              <a:rPr lang="en-US" altLang="zh-CN" dirty="0" smtClean="0">
                <a:latin typeface="Times New Roman" panose="02020603050405020304" pitchFamily="18" charset="0"/>
              </a:rPr>
              <a:t>&lt;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x,y</a:t>
            </a:r>
            <a:r>
              <a:rPr lang="en-US" altLang="zh-CN" dirty="0" smtClean="0">
                <a:latin typeface="Times New Roman" panose="02020603050405020304" pitchFamily="18" charset="0"/>
              </a:rPr>
              <a:t>&gt; </a:t>
            </a:r>
            <a:r>
              <a:rPr lang="zh-CN" altLang="en-US" dirty="0" smtClean="0">
                <a:latin typeface="Times New Roman" panose="02020603050405020304" pitchFamily="18" charset="0"/>
              </a:rPr>
              <a:t>可记为 </a:t>
            </a:r>
            <a:r>
              <a:rPr lang="en-US" altLang="zh-CN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dirty="0" err="1" smtClean="0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dirty="0" smtClean="0">
                <a:solidFill>
                  <a:srgbClr val="000066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dirty="0" smtClean="0">
                <a:latin typeface="Times New Roman" panose="02020603050405020304" pitchFamily="18" charset="0"/>
              </a:rPr>
              <a:t>或</a:t>
            </a:r>
            <a:r>
              <a:rPr lang="en-US" altLang="zh-CN" dirty="0" err="1" smtClean="0">
                <a:solidFill>
                  <a:srgbClr val="003300"/>
                </a:solidFill>
                <a:latin typeface="Times New Roman" panose="02020603050405020304" pitchFamily="18" charset="0"/>
              </a:rPr>
              <a:t>xRy</a:t>
            </a:r>
            <a:r>
              <a:rPr lang="zh-CN" altLang="en-US" dirty="0" smtClean="0">
                <a:latin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</a:rPr>
              <a:t>   </a:t>
            </a:r>
            <a:r>
              <a:rPr lang="zh-CN" altLang="en-US" dirty="0" smtClean="0">
                <a:latin typeface="Times New Roman" panose="02020603050405020304" pitchFamily="18" charset="0"/>
              </a:rPr>
              <a:t>不在</a:t>
            </a:r>
            <a:r>
              <a:rPr lang="en-US" altLang="zh-CN" dirty="0" smtClean="0"/>
              <a:t>R</a:t>
            </a:r>
            <a:r>
              <a:rPr lang="zh-CN" altLang="en-US" dirty="0" smtClean="0"/>
              <a:t>中的任一序偶</a:t>
            </a:r>
            <a:r>
              <a:rPr lang="en-US" altLang="zh-CN" dirty="0" smtClean="0">
                <a:latin typeface="Times New Roman" panose="02020603050405020304" pitchFamily="18" charset="0"/>
              </a:rPr>
              <a:t>&lt;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x,y</a:t>
            </a:r>
            <a:r>
              <a:rPr lang="en-US" altLang="zh-CN" dirty="0" smtClean="0">
                <a:latin typeface="Times New Roman" panose="02020603050405020304" pitchFamily="18" charset="0"/>
              </a:rPr>
              <a:t>&gt; </a:t>
            </a:r>
            <a:r>
              <a:rPr lang="zh-CN" altLang="en-US" dirty="0" smtClean="0">
                <a:latin typeface="Times New Roman" panose="02020603050405020304" pitchFamily="18" charset="0"/>
              </a:rPr>
              <a:t>可记为</a:t>
            </a:r>
            <a:r>
              <a:rPr lang="en-US" altLang="zh-CN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dirty="0" err="1" smtClean="0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dirty="0" smtClean="0">
                <a:solidFill>
                  <a:srgbClr val="000066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 R</a:t>
            </a:r>
            <a:r>
              <a:rPr lang="zh-CN" altLang="en-US" dirty="0" smtClean="0">
                <a:latin typeface="Times New Roman" panose="02020603050405020304" pitchFamily="18" charset="0"/>
              </a:rPr>
              <a:t>或</a:t>
            </a:r>
            <a:r>
              <a:rPr lang="en-US" altLang="zh-CN" dirty="0" err="1" smtClean="0">
                <a:solidFill>
                  <a:srgbClr val="003300"/>
                </a:solidFill>
                <a:latin typeface="Times New Roman" panose="02020603050405020304" pitchFamily="18" charset="0"/>
              </a:rPr>
              <a:t>xRy</a:t>
            </a:r>
            <a:endParaRPr lang="en-US" altLang="zh-CN" dirty="0" smtClean="0">
              <a:solidFill>
                <a:srgbClr val="003300"/>
              </a:solidFill>
              <a:latin typeface="Times New Roman" panose="02020603050405020304" pitchFamily="18" charset="0"/>
            </a:endParaRPr>
          </a:p>
          <a:p>
            <a:pPr marL="0" indent="0" algn="ctr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aseline="-25000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={&lt;x</a:t>
            </a:r>
            <a:r>
              <a:rPr lang="en-US" altLang="zh-CN" baseline="-25000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,y</a:t>
            </a:r>
            <a:r>
              <a:rPr lang="en-US" altLang="zh-CN" baseline="-25000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&gt;,&lt;x</a:t>
            </a:r>
            <a:r>
              <a:rPr lang="en-US" altLang="zh-CN" baseline="-25000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,y</a:t>
            </a:r>
            <a:r>
              <a:rPr lang="en-US" altLang="zh-CN" baseline="-25000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&gt;,&lt;x</a:t>
            </a:r>
            <a:r>
              <a:rPr lang="en-US" altLang="zh-CN" baseline="-25000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,y</a:t>
            </a:r>
            <a:r>
              <a:rPr lang="en-US" altLang="zh-CN" baseline="-25000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&gt;}</a:t>
            </a:r>
            <a:r>
              <a:rPr lang="zh-CN" altLang="en-US" dirty="0">
                <a:solidFill>
                  <a:srgbClr val="0033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dirty="0" smtClean="0">
                <a:solidFill>
                  <a:srgbClr val="003300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aseline="-25000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={&lt;</a:t>
            </a:r>
            <a:r>
              <a:rPr lang="en-US" altLang="zh-CN" dirty="0" err="1" smtClean="0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&gt;|</a:t>
            </a:r>
            <a:r>
              <a:rPr lang="en-US" altLang="zh-CN" dirty="0" err="1" smtClean="0">
                <a:solidFill>
                  <a:srgbClr val="000066"/>
                </a:solidFill>
                <a:latin typeface="Times New Roman" panose="02020603050405020304" pitchFamily="18" charset="0"/>
              </a:rPr>
              <a:t>x,y</a:t>
            </a:r>
            <a:r>
              <a:rPr lang="zh-CN" altLang="en-US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是实数且</a:t>
            </a:r>
            <a:r>
              <a:rPr lang="en-US" altLang="zh-CN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x&gt;y}</a:t>
            </a:r>
          </a:p>
          <a:p>
            <a:pPr eaLnBrk="1" hangingPunct="1">
              <a:spcBef>
                <a:spcPts val="1800"/>
              </a:spcBef>
              <a:buFont typeface="Wingdings" panose="05000000000000000000" pitchFamily="2" charset="2"/>
              <a:buChar char="p"/>
            </a:pPr>
            <a:r>
              <a:rPr lang="zh-CN" altLang="en-US" sz="3200" dirty="0">
                <a:solidFill>
                  <a:srgbClr val="0099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定义域</a:t>
            </a:r>
            <a:r>
              <a:rPr lang="zh-CN" altLang="en-US" dirty="0" smtClean="0">
                <a:latin typeface="Times New Roman" panose="02020603050405020304" pitchFamily="18" charset="0"/>
              </a:rPr>
              <a:t>和</a:t>
            </a:r>
            <a:r>
              <a:rPr lang="zh-CN" altLang="en-US" sz="3200" dirty="0">
                <a:solidFill>
                  <a:srgbClr val="0099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值域</a:t>
            </a:r>
            <a:r>
              <a:rPr lang="zh-CN" altLang="en-US" dirty="0" smtClean="0">
                <a:latin typeface="Times New Roman" panose="02020603050405020304" pitchFamily="18" charset="0"/>
              </a:rPr>
              <a:t>：对任意</a:t>
            </a:r>
            <a:r>
              <a:rPr lang="zh-CN" altLang="en-US" dirty="0">
                <a:latin typeface="Times New Roman" panose="02020603050405020304" pitchFamily="18" charset="0"/>
              </a:rPr>
              <a:t>关系</a:t>
            </a:r>
            <a:r>
              <a:rPr lang="en-US" altLang="zh-CN" dirty="0" smtClean="0"/>
              <a:t>R</a:t>
            </a:r>
            <a:r>
              <a:rPr lang="en-US" altLang="zh-CN" dirty="0"/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可以定义</a:t>
            </a:r>
            <a:r>
              <a:rPr lang="en-US" altLang="zh-CN" dirty="0"/>
              <a:t>:</a:t>
            </a:r>
          </a:p>
          <a:p>
            <a:pPr lvl="1" eaLnBrk="1" hangingPunct="1">
              <a:spcBef>
                <a:spcPts val="1800"/>
              </a:spcBef>
              <a:buNone/>
            </a:pPr>
            <a:r>
              <a:rPr lang="zh-CN" altLang="en-US" sz="2800" b="1" dirty="0" smtClean="0">
                <a:solidFill>
                  <a:srgbClr val="0099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定义域</a:t>
            </a:r>
            <a:r>
              <a:rPr lang="zh-CN" altLang="en-US" sz="2800" b="1" dirty="0">
                <a:solidFill>
                  <a:srgbClr val="0099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rgbClr val="0099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domain</a:t>
            </a:r>
            <a:r>
              <a:rPr lang="zh-CN" altLang="en-US" sz="2800" b="1" dirty="0">
                <a:solidFill>
                  <a:srgbClr val="0099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800" b="1" dirty="0">
                <a:solidFill>
                  <a:srgbClr val="0099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en-US" sz="2800" b="1" dirty="0">
                <a:solidFill>
                  <a:srgbClr val="0099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2400" dirty="0" err="1"/>
              <a:t>dom</a:t>
            </a:r>
            <a:r>
              <a:rPr lang="en-US" altLang="zh-CN" sz="2400" dirty="0"/>
              <a:t> R = { x | 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dirty="0"/>
              <a:t>y (</a:t>
            </a:r>
            <a:r>
              <a:rPr lang="en-US" altLang="zh-CN" sz="2400" dirty="0" err="1"/>
              <a:t>xRy</a:t>
            </a:r>
            <a:r>
              <a:rPr lang="en-US" altLang="zh-CN" sz="2400" dirty="0"/>
              <a:t>) }</a:t>
            </a:r>
          </a:p>
          <a:p>
            <a:pPr lvl="1" eaLnBrk="1" hangingPunct="1">
              <a:spcBef>
                <a:spcPts val="1800"/>
              </a:spcBef>
              <a:buNone/>
            </a:pPr>
            <a:r>
              <a:rPr lang="zh-CN" altLang="en-US" sz="2800" b="1" dirty="0">
                <a:solidFill>
                  <a:srgbClr val="0099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值域（</a:t>
            </a:r>
            <a:r>
              <a:rPr lang="en-US" altLang="zh-CN" sz="2800" b="1" dirty="0">
                <a:solidFill>
                  <a:srgbClr val="0099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range</a:t>
            </a:r>
            <a:r>
              <a:rPr lang="zh-CN" altLang="en-US" sz="2800" b="1" dirty="0">
                <a:solidFill>
                  <a:srgbClr val="0099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800" b="1" dirty="0">
                <a:solidFill>
                  <a:srgbClr val="0099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      </a:t>
            </a:r>
            <a:r>
              <a:rPr lang="en-US" altLang="zh-CN" sz="2400" dirty="0"/>
              <a:t>ran R = { y | 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dirty="0"/>
              <a:t>x(</a:t>
            </a:r>
            <a:r>
              <a:rPr lang="en-US" altLang="zh-CN" sz="2400" dirty="0" err="1"/>
              <a:t>xRy</a:t>
            </a:r>
            <a:r>
              <a:rPr lang="en-US" altLang="zh-CN" sz="2400" dirty="0"/>
              <a:t>) }</a:t>
            </a:r>
          </a:p>
          <a:p>
            <a:pPr lvl="1" eaLnBrk="1" hangingPunct="1">
              <a:spcBef>
                <a:spcPts val="1800"/>
              </a:spcBef>
              <a:buNone/>
            </a:pPr>
            <a:r>
              <a:rPr lang="zh-CN" altLang="en-US" sz="2800" b="1" dirty="0">
                <a:solidFill>
                  <a:srgbClr val="0099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域（</a:t>
            </a:r>
            <a:r>
              <a:rPr lang="en-US" altLang="zh-CN" sz="2800" b="1" dirty="0">
                <a:solidFill>
                  <a:srgbClr val="0099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field</a:t>
            </a:r>
            <a:r>
              <a:rPr lang="zh-CN" altLang="en-US" sz="2800" b="1" dirty="0">
                <a:solidFill>
                  <a:srgbClr val="0099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800" b="1" dirty="0">
                <a:solidFill>
                  <a:srgbClr val="0099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         </a:t>
            </a:r>
            <a:r>
              <a:rPr lang="en-US" altLang="zh-CN" sz="2400" dirty="0" err="1" smtClean="0"/>
              <a:t>fld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R = </a:t>
            </a:r>
            <a:r>
              <a:rPr lang="en-US" altLang="zh-CN" sz="2400" dirty="0" err="1"/>
              <a:t>dom</a:t>
            </a:r>
            <a:r>
              <a:rPr lang="en-US" altLang="zh-CN" sz="2400" dirty="0"/>
              <a:t> R 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400" dirty="0"/>
              <a:t> ran R</a:t>
            </a:r>
          </a:p>
          <a:p>
            <a:pPr marL="0" indent="534879" eaLnBrk="1" hangingPunct="1">
              <a:lnSpc>
                <a:spcPct val="120000"/>
              </a:lnSpc>
              <a:spcBef>
                <a:spcPts val="1200"/>
              </a:spcBef>
              <a:buNone/>
            </a:pPr>
            <a:endParaRPr lang="en-US" altLang="zh-CN" dirty="0" smtClean="0">
              <a:solidFill>
                <a:srgbClr val="00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8579" name="Line 3"/>
          <p:cNvSpPr>
            <a:spLocks noChangeShapeType="1"/>
          </p:cNvSpPr>
          <p:nvPr/>
        </p:nvSpPr>
        <p:spPr bwMode="auto">
          <a:xfrm>
            <a:off x="6738668" y="3007817"/>
            <a:ext cx="200757" cy="398585"/>
          </a:xfrm>
          <a:prstGeom prst="line">
            <a:avLst/>
          </a:prstGeom>
          <a:ln>
            <a:headEnd/>
            <a:tailEnd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E240C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59847" y="0"/>
            <a:ext cx="35317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第一部分 集合论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53047" y="768994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(1)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集合非空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且它的元素都是有序对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(2)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集合是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空集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21670" y="0"/>
            <a:ext cx="3449983" cy="6321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508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第一部分 </a:t>
            </a:r>
            <a:r>
              <a:rPr kumimoji="0" lang="zh-CN" altLang="en-US" sz="350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集合论</a:t>
            </a:r>
          </a:p>
        </p:txBody>
      </p:sp>
      <p:sp>
        <p:nvSpPr>
          <p:cNvPr id="8" name="圆角矩形 7"/>
          <p:cNvSpPr/>
          <p:nvPr/>
        </p:nvSpPr>
        <p:spPr bwMode="auto">
          <a:xfrm>
            <a:off x="2303241" y="12073"/>
            <a:ext cx="2340767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特殊关系</a:t>
            </a:r>
            <a:endParaRPr kumimoji="0" lang="zh-CN" altLang="en-US" sz="28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4427984" y="24146"/>
            <a:ext cx="2267745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关系的运算</a:t>
            </a:r>
            <a:endParaRPr kumimoji="0" lang="zh-CN" altLang="en-US" sz="28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6804248" y="0"/>
            <a:ext cx="2339752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关系的表示</a:t>
            </a:r>
            <a:endParaRPr kumimoji="0" lang="zh-CN" altLang="en-US" sz="28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35496" y="0"/>
            <a:ext cx="2599854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关系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的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概念</a:t>
            </a:r>
            <a:endParaRPr kumimoji="0" lang="zh-CN" altLang="en-US" sz="36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095265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8" grpId="0" uiExpand="1" build="p"/>
      <p:bldP spid="408579" grpId="0" animBg="1"/>
      <p:bldP spid="2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411760" y="14630"/>
            <a:ext cx="62728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4-5.1 </a:t>
            </a:r>
            <a:r>
              <a:rPr kumimoji="0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命题逻辑的自然推理系统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16523" y="764704"/>
            <a:ext cx="8510954" cy="59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ts val="12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[</a:t>
            </a:r>
            <a:r>
              <a:rPr lang="zh-CN" altLang="en-US" sz="3200" kern="0" smtClean="0">
                <a:solidFill>
                  <a:srgbClr val="009999"/>
                </a:solidFill>
                <a:latin typeface="Arial"/>
                <a:ea typeface="黑体" panose="02010609060101010101" pitchFamily="49" charset="-122"/>
              </a:rPr>
              <a:t>记号的说明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] </a:t>
            </a:r>
          </a:p>
          <a:p>
            <a:pPr marL="0" lvl="0" indent="457200" eaLnBrk="1" hangingPunct="1">
              <a:lnSpc>
                <a:spcPct val="130000"/>
              </a:lnSpc>
              <a:spcBef>
                <a:spcPts val="1200"/>
              </a:spcBef>
              <a:buNone/>
              <a:defRPr/>
            </a:pPr>
            <a:endParaRPr lang="en-US" altLang="zh-CN" kern="0" baseline="-25000" smtClean="0">
              <a:solidFill>
                <a:srgbClr val="5E240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539552" y="1772816"/>
          <a:ext cx="7848872" cy="3657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01786">
                  <a:extLst>
                    <a:ext uri="{9D8B030D-6E8A-4147-A177-3AD203B41FA5}">
                      <a16:colId xmlns:a16="http://schemas.microsoft.com/office/drawing/2014/main" xmlns="" val="1642505680"/>
                    </a:ext>
                  </a:extLst>
                </a:gridCol>
                <a:gridCol w="3547086">
                  <a:extLst>
                    <a:ext uri="{9D8B030D-6E8A-4147-A177-3AD203B41FA5}">
                      <a16:colId xmlns:a16="http://schemas.microsoft.com/office/drawing/2014/main" xmlns="" val="2224388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smtClean="0">
                          <a:latin typeface="+mj-lt"/>
                        </a:rPr>
                        <a:t>原有记号</a:t>
                      </a:r>
                      <a:endParaRPr lang="zh-CN" altLang="en-US" sz="24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smtClean="0">
                          <a:latin typeface="+mj-lt"/>
                        </a:rPr>
                        <a:t>简化记号</a:t>
                      </a:r>
                      <a:endParaRPr lang="zh-CN" altLang="en-US" sz="240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6616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0" smtClean="0">
                          <a:solidFill>
                            <a:srgbClr val="5E240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┣B</a:t>
                      </a:r>
                      <a:r>
                        <a:rPr lang="en-US" altLang="zh-CN" sz="2400" kern="0" baseline="-25000" smtClean="0">
                          <a:solidFill>
                            <a:srgbClr val="5E240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1</a:t>
                      </a:r>
                      <a:r>
                        <a:rPr lang="en-US" altLang="zh-CN" sz="2400" kern="0" smtClean="0">
                          <a:solidFill>
                            <a:srgbClr val="5E240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&amp; ┣B</a:t>
                      </a:r>
                      <a:r>
                        <a:rPr lang="en-US" altLang="zh-CN" sz="2400" kern="0" baseline="-25000" smtClean="0">
                          <a:solidFill>
                            <a:srgbClr val="5E240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2</a:t>
                      </a:r>
                      <a:r>
                        <a:rPr lang="en-US" altLang="zh-CN" sz="2400" kern="0" smtClean="0">
                          <a:solidFill>
                            <a:srgbClr val="5E240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&amp;……&amp; ┣B</a:t>
                      </a:r>
                      <a:r>
                        <a:rPr lang="en-US" altLang="zh-CN" sz="2400" kern="0" baseline="-25000" smtClean="0">
                          <a:solidFill>
                            <a:srgbClr val="5E240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400" kern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┣B</a:t>
                      </a:r>
                      <a:r>
                        <a:rPr lang="en-US" altLang="zh-CN" sz="2400" kern="0" baseline="-2500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1</a:t>
                      </a:r>
                      <a:r>
                        <a:rPr lang="zh-CN" altLang="en-US" sz="2400" kern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，</a:t>
                      </a:r>
                      <a:r>
                        <a:rPr lang="en-US" altLang="zh-CN" sz="2400" kern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B</a:t>
                      </a:r>
                      <a:r>
                        <a:rPr lang="en-US" altLang="zh-CN" sz="2400" kern="0" baseline="-2500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2</a:t>
                      </a:r>
                      <a:r>
                        <a:rPr lang="en-US" altLang="zh-CN" sz="2400" kern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,……</a:t>
                      </a:r>
                      <a:r>
                        <a:rPr lang="zh-CN" altLang="en-US" sz="2400" kern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，</a:t>
                      </a:r>
                      <a:r>
                        <a:rPr lang="en-US" altLang="zh-CN" sz="2400" kern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B</a:t>
                      </a:r>
                      <a:r>
                        <a:rPr lang="en-US" altLang="zh-CN" sz="2400" kern="0" baseline="-2500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n</a:t>
                      </a:r>
                      <a:endParaRPr lang="zh-CN" altLang="en-US" sz="24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32098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0" smtClean="0">
                          <a:solidFill>
                            <a:srgbClr val="5E240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┣A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400" kern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┣A</a:t>
                      </a:r>
                      <a:endParaRPr lang="zh-CN" altLang="en-US" sz="24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3766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400" kern="0" smtClean="0">
                          <a:solidFill>
                            <a:srgbClr val="5E240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┣B</a:t>
                      </a:r>
                      <a:r>
                        <a:rPr lang="en-US" altLang="zh-CN" sz="2400" kern="0" baseline="-25000" smtClean="0">
                          <a:solidFill>
                            <a:srgbClr val="5E240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1</a:t>
                      </a:r>
                      <a:r>
                        <a:rPr lang="zh-CN" altLang="en-US" sz="2400" kern="0" smtClean="0">
                          <a:solidFill>
                            <a:srgbClr val="5E240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，</a:t>
                      </a:r>
                      <a:r>
                        <a:rPr lang="en-US" altLang="zh-CN" sz="2400" kern="0" smtClean="0">
                          <a:solidFill>
                            <a:srgbClr val="5E240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B</a:t>
                      </a:r>
                      <a:r>
                        <a:rPr lang="en-US" altLang="zh-CN" sz="2400" kern="0" baseline="-25000" smtClean="0">
                          <a:solidFill>
                            <a:srgbClr val="5E240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2</a:t>
                      </a:r>
                      <a:r>
                        <a:rPr lang="en-US" altLang="zh-CN" sz="2400" kern="0" smtClean="0">
                          <a:solidFill>
                            <a:srgbClr val="5E240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,……</a:t>
                      </a:r>
                      <a:r>
                        <a:rPr lang="zh-CN" altLang="en-US" sz="2400" kern="0" smtClean="0">
                          <a:solidFill>
                            <a:srgbClr val="5E240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，</a:t>
                      </a:r>
                      <a:r>
                        <a:rPr lang="en-US" altLang="zh-CN" sz="2400" kern="0" smtClean="0">
                          <a:solidFill>
                            <a:srgbClr val="5E240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B</a:t>
                      </a:r>
                      <a:r>
                        <a:rPr lang="en-US" altLang="zh-CN" sz="2400" kern="0" baseline="-25000" smtClean="0">
                          <a:solidFill>
                            <a:srgbClr val="5E240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n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400" kern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┣B</a:t>
                      </a:r>
                      <a:r>
                        <a:rPr lang="en-US" altLang="zh-CN" sz="2400" kern="0" baseline="-2500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1</a:t>
                      </a:r>
                      <a:r>
                        <a:rPr lang="zh-CN" altLang="en-US" sz="2400" kern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，</a:t>
                      </a:r>
                      <a:r>
                        <a:rPr lang="en-US" altLang="zh-CN" sz="2400" kern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B</a:t>
                      </a:r>
                      <a:r>
                        <a:rPr lang="en-US" altLang="zh-CN" sz="2400" kern="0" baseline="-2500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2</a:t>
                      </a:r>
                      <a:r>
                        <a:rPr lang="en-US" altLang="zh-CN" sz="2400" kern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,……</a:t>
                      </a:r>
                      <a:r>
                        <a:rPr lang="zh-CN" altLang="en-US" sz="2400" kern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，</a:t>
                      </a:r>
                      <a:r>
                        <a:rPr lang="en-US" altLang="zh-CN" sz="2400" kern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B</a:t>
                      </a:r>
                      <a:r>
                        <a:rPr lang="en-US" altLang="zh-CN" sz="2400" kern="0" baseline="-2500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n</a:t>
                      </a:r>
                      <a:endParaRPr lang="zh-CN" altLang="en-US" sz="24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3562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0" smtClean="0">
                          <a:solidFill>
                            <a:srgbClr val="5E240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</a:t>
                      </a:r>
                      <a:r>
                        <a:rPr lang="en-US" altLang="zh-CN" sz="2400" kern="0" baseline="-25000" smtClean="0">
                          <a:solidFill>
                            <a:srgbClr val="5E240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1</a:t>
                      </a:r>
                      <a:r>
                        <a:rPr lang="en-US" altLang="zh-CN" sz="2400" kern="0" smtClean="0">
                          <a:solidFill>
                            <a:srgbClr val="5E240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┣ </a:t>
                      </a:r>
                      <a:r>
                        <a:rPr lang="en-US" altLang="zh-CN" sz="2400" kern="0" baseline="-25000" smtClean="0">
                          <a:solidFill>
                            <a:srgbClr val="5E240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2</a:t>
                      </a:r>
                      <a:r>
                        <a:rPr lang="en-US" altLang="zh-CN" sz="2400" kern="0" smtClean="0">
                          <a:solidFill>
                            <a:srgbClr val="5E240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&amp; </a:t>
                      </a:r>
                      <a:r>
                        <a:rPr lang="en-US" altLang="zh-CN" sz="2400" kern="0" baseline="-25000" smtClean="0">
                          <a:solidFill>
                            <a:srgbClr val="5E240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2</a:t>
                      </a:r>
                      <a:r>
                        <a:rPr lang="en-US" altLang="zh-CN" sz="2400" kern="0" smtClean="0">
                          <a:solidFill>
                            <a:srgbClr val="5E240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┣ </a:t>
                      </a:r>
                      <a:r>
                        <a:rPr lang="en-US" altLang="zh-CN" sz="2400" kern="0" baseline="-25000" smtClean="0">
                          <a:solidFill>
                            <a:srgbClr val="5E240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400" kern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</a:t>
                      </a:r>
                      <a:r>
                        <a:rPr lang="en-US" altLang="zh-CN" sz="2400" kern="0" baseline="-2500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1</a:t>
                      </a:r>
                      <a:r>
                        <a:rPr lang="en-US" altLang="zh-CN" sz="2400" kern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┣ </a:t>
                      </a:r>
                      <a:r>
                        <a:rPr lang="en-US" altLang="zh-CN" sz="2400" kern="0" baseline="-2500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2</a:t>
                      </a:r>
                      <a:r>
                        <a:rPr lang="en-US" altLang="zh-CN" sz="2400" kern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┣ </a:t>
                      </a:r>
                      <a:r>
                        <a:rPr lang="en-US" altLang="zh-CN" sz="2400" kern="0" baseline="-2500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3</a:t>
                      </a:r>
                      <a:endParaRPr lang="zh-CN" altLang="en-US" sz="24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0812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0" smtClean="0">
                          <a:solidFill>
                            <a:srgbClr val="5E240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</a:t>
                      </a:r>
                      <a:r>
                        <a:rPr lang="en-US" altLang="zh-CN" sz="2400" kern="0" baseline="-25000" smtClean="0">
                          <a:solidFill>
                            <a:srgbClr val="5E240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1</a:t>
                      </a:r>
                      <a:r>
                        <a:rPr lang="en-US" altLang="zh-CN" sz="2400" kern="0" baseline="0" smtClean="0">
                          <a:solidFill>
                            <a:srgbClr val="5E240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┣┫</a:t>
                      </a:r>
                      <a:r>
                        <a:rPr lang="en-US" altLang="zh-CN" sz="2400" kern="0" smtClean="0">
                          <a:solidFill>
                            <a:srgbClr val="5E240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</a:t>
                      </a:r>
                      <a:r>
                        <a:rPr lang="en-US" altLang="zh-CN" sz="2400" kern="0" baseline="-25000" smtClean="0">
                          <a:solidFill>
                            <a:srgbClr val="5E240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400" kern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</a:t>
                      </a:r>
                      <a:r>
                        <a:rPr lang="en-US" altLang="zh-CN" sz="2400" kern="0" baseline="-2500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1</a:t>
                      </a:r>
                      <a:r>
                        <a:rPr lang="en-US" altLang="zh-CN" sz="2400" kern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┣ </a:t>
                      </a:r>
                      <a:r>
                        <a:rPr lang="en-US" altLang="zh-CN" sz="2400" kern="0" baseline="-2500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2</a:t>
                      </a:r>
                      <a:r>
                        <a:rPr lang="en-US" altLang="zh-CN" sz="2400" kern="0" baseline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&amp;</a:t>
                      </a:r>
                      <a:r>
                        <a:rPr lang="en-US" altLang="zh-CN" sz="2400" kern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</a:t>
                      </a:r>
                      <a:r>
                        <a:rPr lang="en-US" altLang="zh-CN" sz="2400" kern="0" baseline="-2500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2</a:t>
                      </a:r>
                      <a:r>
                        <a:rPr lang="en-US" altLang="zh-CN" sz="2400" kern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┣ </a:t>
                      </a:r>
                      <a:r>
                        <a:rPr lang="en-US" altLang="zh-CN" sz="2400" kern="0" baseline="-2500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1</a:t>
                      </a:r>
                      <a:endParaRPr lang="zh-CN" altLang="en-US" sz="2400" baseline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59105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82039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411760" y="14630"/>
            <a:ext cx="62728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4-5.1 </a:t>
            </a:r>
            <a:r>
              <a:rPr kumimoji="0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命题逻辑的自然推理系统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55776" y="740702"/>
            <a:ext cx="4536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lang="zh-CN" altLang="en-US" sz="2800" b="1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条形式推理规则（</a:t>
            </a:r>
            <a:r>
              <a:rPr lang="en-US" altLang="zh-CN" sz="2800" b="1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1-3</a:t>
            </a:r>
            <a:r>
              <a:rPr lang="zh-CN" altLang="en-US" sz="2800" b="1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2800" b="1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359532" y="1328920"/>
          <a:ext cx="8424936" cy="451293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64196">
                  <a:extLst>
                    <a:ext uri="{9D8B030D-6E8A-4147-A177-3AD203B41FA5}">
                      <a16:colId xmlns:a16="http://schemas.microsoft.com/office/drawing/2014/main" xmlns="" val="3045900559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xmlns="" val="2781638648"/>
                    </a:ext>
                  </a:extLst>
                </a:gridCol>
                <a:gridCol w="3636404">
                  <a:extLst>
                    <a:ext uri="{9D8B030D-6E8A-4147-A177-3AD203B41FA5}">
                      <a16:colId xmlns:a16="http://schemas.microsoft.com/office/drawing/2014/main" xmlns="" val="2103563835"/>
                    </a:ext>
                  </a:extLst>
                </a:gridCol>
              </a:tblGrid>
              <a:tr h="6627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名称</a:t>
                      </a:r>
                      <a:endParaRPr lang="zh-CN" altLang="en-US" sz="24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推理规则</a:t>
                      </a:r>
                      <a:endParaRPr lang="zh-CN" altLang="en-US" sz="24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解释</a:t>
                      </a:r>
                      <a:endParaRPr lang="zh-CN" altLang="en-US" sz="24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75008844"/>
                  </a:ext>
                </a:extLst>
              </a:tr>
              <a:tr h="100532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smtClean="0">
                          <a:solidFill>
                            <a:srgbClr val="C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肯定前提律</a:t>
                      </a:r>
                      <a:endParaRPr lang="en-US" altLang="zh-CN" sz="2400" b="1" smtClean="0">
                        <a:solidFill>
                          <a:srgbClr val="C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zh-CN" sz="2400" b="1" smtClean="0">
                          <a:solidFill>
                            <a:srgbClr val="C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</a:t>
                      </a:r>
                      <a:endParaRPr lang="zh-CN" altLang="en-US" sz="2400" b="1">
                        <a:solidFill>
                          <a:srgbClr val="C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smtClean="0">
                          <a:solidFill>
                            <a:srgbClr val="5E240C"/>
                          </a:solidFill>
                          <a:latin typeface="Times New Roman" panose="02020603050405020304" pitchFamily="18" charset="0"/>
                          <a:ea typeface="华文中宋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400" b="1" baseline="-15000" smtClean="0">
                          <a:solidFill>
                            <a:srgbClr val="5E240C"/>
                          </a:solidFill>
                          <a:latin typeface="Times New Roman" panose="02020603050405020304" pitchFamily="18" charset="0"/>
                          <a:ea typeface="华文中宋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400" b="1" smtClean="0">
                          <a:solidFill>
                            <a:srgbClr val="5E240C"/>
                          </a:solidFill>
                          <a:latin typeface="Times New Roman" panose="02020603050405020304" pitchFamily="18" charset="0"/>
                          <a:ea typeface="华文中宋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altLang="zh-CN" sz="2400" b="1" smtClean="0">
                          <a:solidFill>
                            <a:srgbClr val="5E240C"/>
                          </a:solidFill>
                          <a:latin typeface="Times New Roman" panose="02020603050405020304" pitchFamily="18" charset="0"/>
                          <a:ea typeface="华文中宋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400" b="1" baseline="-15000" smtClean="0">
                          <a:solidFill>
                            <a:srgbClr val="5E240C"/>
                          </a:solidFill>
                          <a:latin typeface="Times New Roman" panose="02020603050405020304" pitchFamily="18" charset="0"/>
                          <a:ea typeface="华文中宋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400" b="1" smtClean="0">
                          <a:solidFill>
                            <a:srgbClr val="5E240C"/>
                          </a:solidFill>
                          <a:latin typeface="Times New Roman" panose="02020603050405020304" pitchFamily="18" charset="0"/>
                          <a:ea typeface="华文中宋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altLang="zh-CN" sz="2400" b="1" smtClean="0">
                          <a:solidFill>
                            <a:srgbClr val="5E240C"/>
                          </a:solidFill>
                          <a:latin typeface="Times New Roman" panose="02020603050405020304" pitchFamily="18" charset="0"/>
                          <a:ea typeface="华文中宋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400" b="1" baseline="-15000" smtClean="0">
                          <a:solidFill>
                            <a:srgbClr val="5E240C"/>
                          </a:solidFill>
                          <a:latin typeface="Times New Roman" panose="02020603050405020304" pitchFamily="18" charset="0"/>
                          <a:ea typeface="华文中宋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400" b="1" smtClean="0">
                          <a:solidFill>
                            <a:srgbClr val="5E240C"/>
                          </a:solidFill>
                          <a:latin typeface="Times New Roman" panose="02020603050405020304" pitchFamily="18" charset="0"/>
                          <a:ea typeface="华文中宋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altLang="zh-CN" sz="2400" b="1" smtClean="0">
                          <a:solidFill>
                            <a:srgbClr val="5E240C"/>
                          </a:solidFill>
                          <a:latin typeface="Times New Roman" panose="02020603050405020304" pitchFamily="18" charset="0"/>
                          <a:ea typeface="华文中宋" pitchFamily="2" charset="-122"/>
                          <a:cs typeface="Times New Roman" panose="02020603050405020304" pitchFamily="18" charset="0"/>
                        </a:rPr>
                        <a:t>....</a:t>
                      </a:r>
                      <a:r>
                        <a:rPr lang="en-US" altLang="zh-CN" sz="2400" b="1" smtClean="0">
                          <a:solidFill>
                            <a:srgbClr val="5E240C"/>
                          </a:solidFill>
                          <a:latin typeface="Times New Roman" panose="02020603050405020304" pitchFamily="18" charset="0"/>
                          <a:ea typeface="华文中宋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altLang="zh-CN" sz="2400" b="1" smtClean="0">
                          <a:solidFill>
                            <a:srgbClr val="5E240C"/>
                          </a:solidFill>
                          <a:latin typeface="Times New Roman" panose="02020603050405020304" pitchFamily="18" charset="0"/>
                          <a:ea typeface="华文中宋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400" b="1" baseline="-15000" smtClean="0">
                          <a:solidFill>
                            <a:srgbClr val="5E240C"/>
                          </a:solidFill>
                          <a:latin typeface="Times New Roman" panose="02020603050405020304" pitchFamily="18" charset="0"/>
                          <a:ea typeface="华文中宋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altLang="zh-CN" sz="2400" b="1" smtClean="0">
                          <a:solidFill>
                            <a:srgbClr val="5E240C"/>
                          </a:solidFill>
                          <a:latin typeface="Times New Roman" panose="02020603050405020304" pitchFamily="18" charset="0"/>
                          <a:ea typeface="华文中宋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┣A</a:t>
                      </a:r>
                      <a:r>
                        <a:rPr lang="en-US" altLang="zh-CN" sz="2400" b="1" baseline="-25000" smtClean="0">
                          <a:solidFill>
                            <a:srgbClr val="5E240C"/>
                          </a:solidFill>
                          <a:latin typeface="Times New Roman" panose="02020603050405020304" pitchFamily="18" charset="0"/>
                          <a:ea typeface="华文中宋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i</a:t>
                      </a:r>
                    </a:p>
                    <a:p>
                      <a:pPr algn="ctr"/>
                      <a:r>
                        <a:rPr lang="en-US" altLang="zh-CN" sz="2400" b="1" smtClean="0">
                          <a:solidFill>
                            <a:srgbClr val="5E240C"/>
                          </a:solidFill>
                          <a:latin typeface="Times New Roman" panose="02020603050405020304" pitchFamily="18" charset="0"/>
                          <a:ea typeface="华文中宋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i=1,2,</a:t>
                      </a:r>
                      <a:r>
                        <a:rPr lang="en-US" altLang="zh-CN" sz="2400" b="1" smtClean="0">
                          <a:solidFill>
                            <a:srgbClr val="5E240C"/>
                          </a:solidFill>
                          <a:latin typeface="Times New Roman" panose="02020603050405020304" pitchFamily="18" charset="0"/>
                          <a:ea typeface="华文中宋" pitchFamily="2" charset="-122"/>
                          <a:cs typeface="Times New Roman" panose="02020603050405020304" pitchFamily="18" charset="0"/>
                        </a:rPr>
                        <a:t> ....</a:t>
                      </a:r>
                      <a:r>
                        <a:rPr lang="en-US" altLang="zh-CN" sz="2400" b="1" smtClean="0">
                          <a:solidFill>
                            <a:srgbClr val="5E240C"/>
                          </a:solidFill>
                          <a:latin typeface="Times New Roman" panose="02020603050405020304" pitchFamily="18" charset="0"/>
                          <a:ea typeface="华文中宋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, n</a:t>
                      </a:r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每个前提都可作为全部前提的结论</a:t>
                      </a:r>
                      <a:endParaRPr lang="zh-CN" altLang="en-US" sz="24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57252193"/>
                  </a:ext>
                </a:extLst>
              </a:tr>
              <a:tr h="165618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smtClean="0">
                          <a:solidFill>
                            <a:srgbClr val="C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传递律</a:t>
                      </a:r>
                      <a:endParaRPr lang="en-US" altLang="zh-CN" sz="2400" b="1" smtClean="0">
                        <a:solidFill>
                          <a:srgbClr val="C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zh-CN" sz="2400" b="1" smtClean="0">
                          <a:solidFill>
                            <a:srgbClr val="C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</a:t>
                      </a:r>
                      <a:endParaRPr lang="zh-CN" altLang="en-US" sz="2400" b="1">
                        <a:solidFill>
                          <a:srgbClr val="C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┣∆┣</a:t>
                      </a:r>
                      <a:r>
                        <a:rPr lang="en-US" altLang="zh-CN" sz="24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A┣A</a:t>
                      </a:r>
                    </a:p>
                    <a:p>
                      <a:pPr algn="ctr"/>
                      <a:r>
                        <a:rPr lang="zh-CN" altLang="en-US" sz="24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∆</a:t>
                      </a:r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由一定前提推出某些结论，且这些结论可以推出新结论，那么原本的前提就可以推出新结论。</a:t>
                      </a:r>
                      <a:endParaRPr lang="zh-CN" altLang="en-US" sz="24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8331889"/>
                  </a:ext>
                </a:extLst>
              </a:tr>
              <a:tr h="6627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smtClean="0">
                          <a:solidFill>
                            <a:srgbClr val="C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增加前提律</a:t>
                      </a:r>
                      <a:endParaRPr lang="en-US" altLang="zh-CN" sz="2400" b="1" smtClean="0">
                        <a:solidFill>
                          <a:srgbClr val="C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zh-CN" sz="2400" b="1" smtClean="0">
                          <a:solidFill>
                            <a:srgbClr val="C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</a:t>
                      </a:r>
                      <a:r>
                        <a:rPr lang="en-US" altLang="zh-CN" sz="2400" b="1" baseline="-25000" smtClean="0">
                          <a:solidFill>
                            <a:srgbClr val="C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0</a:t>
                      </a:r>
                      <a:endParaRPr lang="zh-CN" altLang="en-US" sz="2400" b="1" baseline="-25000">
                        <a:solidFill>
                          <a:srgbClr val="C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┣</a:t>
                      </a:r>
                      <a:r>
                        <a:rPr lang="en-US" altLang="zh-CN" sz="24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A</a:t>
                      </a:r>
                      <a:r>
                        <a:rPr lang="zh-CN" altLang="en-US" sz="24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∆</a:t>
                      </a:r>
                      <a:r>
                        <a:rPr lang="en-US" altLang="zh-CN" sz="24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┣A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∆</a:t>
                      </a:r>
                      <a:endParaRPr lang="zh-CN" altLang="en-US" sz="2400" b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如果不加前提就可推导出结论，那么增加前提后仍然可以推导出该结论</a:t>
                      </a:r>
                      <a:endParaRPr lang="zh-CN" altLang="en-US" sz="24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97190579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46843" y="5906854"/>
            <a:ext cx="849694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smtClean="0">
                <a:latin typeface="楷体" panose="02010609060101010101" pitchFamily="49" charset="-122"/>
                <a:ea typeface="楷体" panose="02010609060101010101" pitchFamily="49" charset="-122"/>
              </a:rPr>
              <a:t>在斜形证明时隐藏不明示。</a:t>
            </a:r>
            <a:endParaRPr lang="en-US" altLang="zh-CN" sz="240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2400" smtClean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</a:t>
            </a:r>
            <a:r>
              <a:rPr lang="en-US" altLang="zh-CN" sz="2400" smtClean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, </a:t>
            </a:r>
            <a:r>
              <a:rPr lang="zh-CN" altLang="en-US" sz="2400" smtClean="0">
                <a:latin typeface="Lucida Sans Unicode" panose="020B0602030504020204" pitchFamily="34" charset="0"/>
                <a:ea typeface="楷体" panose="02010609060101010101" pitchFamily="49" charset="-122"/>
                <a:cs typeface="Lucida Sans Unicode" panose="020B0602030504020204" pitchFamily="34" charset="0"/>
                <a:sym typeface="Symbol" panose="05050102010706020507" pitchFamily="18" charset="2"/>
              </a:rPr>
              <a:t>∆可为任意合式公式序列，</a:t>
            </a:r>
            <a:r>
              <a:rPr lang="en-US" altLang="zh-CN" sz="2400" smtClean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A,B</a:t>
            </a:r>
            <a:r>
              <a:rPr lang="zh-CN" altLang="en-US" sz="2400" smtClean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可为任意合式公式</a:t>
            </a: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878327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411760" y="14630"/>
            <a:ext cx="62728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4-5.1 </a:t>
            </a:r>
            <a:r>
              <a:rPr kumimoji="0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命题逻辑的自然推理系统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67744" y="740702"/>
            <a:ext cx="518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lang="zh-CN" altLang="en-US" sz="2800" b="1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条形式推理规则（</a:t>
            </a:r>
            <a:r>
              <a:rPr lang="en-US" altLang="zh-CN" sz="2800" b="1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4-6</a:t>
            </a:r>
            <a:r>
              <a:rPr lang="zh-CN" altLang="en-US" sz="2800" b="1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2800" b="1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359532" y="1328920"/>
          <a:ext cx="8424936" cy="487869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96244">
                  <a:extLst>
                    <a:ext uri="{9D8B030D-6E8A-4147-A177-3AD203B41FA5}">
                      <a16:colId xmlns:a16="http://schemas.microsoft.com/office/drawing/2014/main" xmlns="" val="3045900559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xmlns="" val="2781638648"/>
                    </a:ext>
                  </a:extLst>
                </a:gridCol>
                <a:gridCol w="3636404">
                  <a:extLst>
                    <a:ext uri="{9D8B030D-6E8A-4147-A177-3AD203B41FA5}">
                      <a16:colId xmlns:a16="http://schemas.microsoft.com/office/drawing/2014/main" xmlns="" val="2103563835"/>
                    </a:ext>
                  </a:extLst>
                </a:gridCol>
              </a:tblGrid>
              <a:tr h="6627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名称</a:t>
                      </a:r>
                      <a:endParaRPr lang="zh-CN" altLang="en-US" sz="24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推理规则</a:t>
                      </a:r>
                      <a:endParaRPr lang="zh-CN" altLang="en-US" sz="24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解释</a:t>
                      </a:r>
                      <a:endParaRPr lang="zh-CN" altLang="en-US" sz="24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75008844"/>
                  </a:ext>
                </a:extLst>
              </a:tr>
              <a:tr h="14373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smtClean="0">
                          <a:solidFill>
                            <a:srgbClr val="C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反证律</a:t>
                      </a:r>
                      <a:endParaRPr lang="en-US" altLang="zh-CN" sz="2400" b="1" smtClean="0">
                        <a:solidFill>
                          <a:srgbClr val="C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400" b="1" smtClean="0">
                          <a:solidFill>
                            <a:srgbClr val="C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</a:t>
                      </a:r>
                      <a:endParaRPr lang="zh-CN" altLang="en-US" sz="2400" b="1">
                        <a:solidFill>
                          <a:srgbClr val="C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smtClean="0">
                          <a:solidFill>
                            <a:srgbClr val="5E240C"/>
                          </a:solidFill>
                          <a:latin typeface="Times New Roman" panose="02020603050405020304" pitchFamily="18" charset="0"/>
                          <a:ea typeface="华文中宋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, </a:t>
                      </a:r>
                      <a:r>
                        <a:rPr lang="en-US" altLang="zh-CN" sz="2400" b="1" smtClean="0">
                          <a:solidFill>
                            <a:srgbClr val="5E240C"/>
                          </a:solidFill>
                          <a:latin typeface="Times New Roman" panose="02020603050405020304" pitchFamily="18" charset="0"/>
                          <a:ea typeface="华文中宋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400" b="1" smtClean="0">
                          <a:solidFill>
                            <a:srgbClr val="5E240C"/>
                          </a:solidFill>
                          <a:latin typeface="Times New Roman" panose="02020603050405020304" pitchFamily="18" charset="0"/>
                          <a:ea typeface="华文中宋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┣B, B</a:t>
                      </a:r>
                    </a:p>
                    <a:p>
                      <a:pPr algn="ctr"/>
                      <a:r>
                        <a:rPr lang="en-US" altLang="zh-CN" sz="2400" b="1" smtClean="0">
                          <a:solidFill>
                            <a:srgbClr val="5E240C"/>
                          </a:solidFill>
                          <a:latin typeface="Times New Roman" panose="02020603050405020304" pitchFamily="18" charset="0"/>
                          <a:ea typeface="华文中宋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</a:t>
                      </a:r>
                      <a:r>
                        <a:rPr lang="en-US" altLang="zh-CN" sz="2400" b="1" smtClean="0">
                          <a:solidFill>
                            <a:srgbClr val="5E240C"/>
                          </a:solidFill>
                          <a:latin typeface="Lucida Sans Unicode" panose="020B0602030504020204" pitchFamily="34" charset="0"/>
                          <a:ea typeface="华文中宋" pitchFamily="2" charset="-122"/>
                          <a:cs typeface="Lucida Sans Unicode" panose="020B0602030504020204" pitchFamily="34" charset="0"/>
                          <a:sym typeface="Symbol" panose="05050102010706020507" pitchFamily="18" charset="2"/>
                        </a:rPr>
                        <a:t>┣A</a:t>
                      </a:r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在一定的前提下，如果</a:t>
                      </a:r>
                      <a:r>
                        <a:rPr lang="en-US" altLang="zh-CN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r>
                        <a:rPr lang="zh-CN" altLang="en-US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不成立则推出矛盾，因此在这些前提下，</a:t>
                      </a:r>
                      <a:r>
                        <a:rPr lang="en-US" altLang="zh-CN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r>
                        <a:rPr lang="zh-CN" altLang="en-US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成立。</a:t>
                      </a:r>
                      <a:endParaRPr lang="zh-CN" altLang="en-US" sz="24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57252193"/>
                  </a:ext>
                </a:extLst>
              </a:tr>
              <a:tr h="12241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smtClean="0">
                          <a:solidFill>
                            <a:srgbClr val="C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蕴涵词消去律</a:t>
                      </a:r>
                      <a:endParaRPr lang="en-US" altLang="zh-CN" sz="2400" b="1" smtClean="0">
                        <a:solidFill>
                          <a:srgbClr val="C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zh-CN" sz="2400" b="1" smtClean="0">
                          <a:solidFill>
                            <a:srgbClr val="C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zh-CN" sz="2400" b="1" baseline="-25000" smtClean="0">
                          <a:solidFill>
                            <a:srgbClr val="C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-</a:t>
                      </a:r>
                      <a:endParaRPr lang="zh-CN" altLang="en-US" sz="2400" b="1" baseline="-25000">
                        <a:solidFill>
                          <a:srgbClr val="C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AB</a:t>
                      </a:r>
                      <a:r>
                        <a:rPr lang="zh-CN" altLang="en-US" sz="24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，</a:t>
                      </a:r>
                      <a:r>
                        <a:rPr lang="en-US" altLang="zh-CN" sz="24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</a:t>
                      </a:r>
                      <a:r>
                        <a:rPr lang="en-US" altLang="zh-CN" sz="2400" b="1" smtClean="0">
                          <a:latin typeface="Lucida Sans Unicode" panose="020B0602030504020204" pitchFamily="34" charset="0"/>
                          <a:cs typeface="Lucida Sans Unicode" panose="020B0602030504020204" pitchFamily="34" charset="0"/>
                          <a:sym typeface="Symbol" panose="05050102010706020507" pitchFamily="18" charset="2"/>
                        </a:rPr>
                        <a:t>┣</a:t>
                      </a:r>
                      <a:r>
                        <a:rPr lang="en-US" altLang="zh-CN" sz="24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B</a:t>
                      </a:r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如果</a:t>
                      </a:r>
                      <a:r>
                        <a:rPr lang="en-US" altLang="zh-CN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r>
                        <a:rPr lang="zh-CN" altLang="en-US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可以推导出</a:t>
                      </a:r>
                      <a:r>
                        <a:rPr lang="en-US" altLang="zh-CN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B</a:t>
                      </a:r>
                      <a:r>
                        <a:rPr lang="zh-CN" altLang="en-US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成立，且前提</a:t>
                      </a:r>
                      <a:r>
                        <a:rPr lang="en-US" altLang="zh-CN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r>
                        <a:rPr lang="zh-CN" altLang="en-US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成立，那么</a:t>
                      </a:r>
                      <a:r>
                        <a:rPr lang="en-US" altLang="zh-CN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B</a:t>
                      </a:r>
                      <a:r>
                        <a:rPr lang="zh-CN" altLang="en-US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成立。</a:t>
                      </a:r>
                      <a:endParaRPr lang="zh-CN" altLang="en-US" sz="24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8331889"/>
                  </a:ext>
                </a:extLst>
              </a:tr>
              <a:tr h="6627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smtClean="0">
                          <a:solidFill>
                            <a:srgbClr val="C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蕴涵词引入律</a:t>
                      </a:r>
                      <a:endParaRPr lang="en-US" altLang="zh-CN" sz="2400" b="1" smtClean="0">
                        <a:solidFill>
                          <a:srgbClr val="C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zh-CN" sz="2400" b="1" smtClean="0">
                          <a:solidFill>
                            <a:srgbClr val="C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zh-CN" sz="2400" b="1" baseline="-25000" smtClean="0">
                          <a:solidFill>
                            <a:srgbClr val="C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+</a:t>
                      </a:r>
                      <a:endParaRPr lang="zh-CN" altLang="en-US" sz="2400" b="1" baseline="-25000">
                        <a:solidFill>
                          <a:srgbClr val="C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，</a:t>
                      </a:r>
                      <a:r>
                        <a:rPr lang="en-US" altLang="zh-CN" sz="24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</a:t>
                      </a:r>
                      <a:r>
                        <a:rPr lang="zh-CN" altLang="en-US" sz="24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┣</a:t>
                      </a:r>
                      <a:r>
                        <a:rPr lang="en-US" altLang="zh-CN" sz="24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B</a:t>
                      </a:r>
                    </a:p>
                    <a:p>
                      <a:pPr algn="ctr"/>
                      <a:r>
                        <a:rPr lang="en-US" altLang="zh-CN" sz="24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</a:t>
                      </a:r>
                      <a:r>
                        <a:rPr lang="zh-CN" altLang="en-US" sz="24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</a:t>
                      </a:r>
                      <a:r>
                        <a:rPr lang="en-US" altLang="zh-CN" sz="24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┣AB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如果在一定的前提下，增加前提</a:t>
                      </a:r>
                      <a:r>
                        <a:rPr lang="en-US" altLang="zh-CN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r>
                        <a:rPr lang="zh-CN" altLang="en-US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，可以推出</a:t>
                      </a:r>
                      <a:r>
                        <a:rPr lang="en-US" altLang="zh-CN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B</a:t>
                      </a:r>
                      <a:r>
                        <a:rPr lang="zh-CN" altLang="en-US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，那么在这些前提下，可以推出</a:t>
                      </a:r>
                      <a:r>
                        <a:rPr lang="en-US" altLang="zh-CN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r>
                        <a:rPr lang="zh-CN" altLang="en-US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蕴涵</a:t>
                      </a:r>
                      <a:r>
                        <a:rPr lang="en-US" altLang="zh-CN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B</a:t>
                      </a:r>
                      <a:r>
                        <a:rPr lang="zh-CN" altLang="en-US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。</a:t>
                      </a:r>
                      <a:endParaRPr lang="zh-CN" altLang="en-US" sz="24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97190579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403648" y="6255396"/>
            <a:ext cx="525658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smtClean="0">
                <a:latin typeface="楷体" panose="02010609060101010101" pitchFamily="49" charset="-122"/>
                <a:ea typeface="楷体" panose="02010609060101010101" pitchFamily="49" charset="-122"/>
              </a:rPr>
              <a:t>对于两元联结词，都有引入和消去律</a:t>
            </a: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50132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359532" y="1287261"/>
          <a:ext cx="8424936" cy="54529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96244">
                  <a:extLst>
                    <a:ext uri="{9D8B030D-6E8A-4147-A177-3AD203B41FA5}">
                      <a16:colId xmlns:a16="http://schemas.microsoft.com/office/drawing/2014/main" xmlns="" val="3045900559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xmlns="" val="2781638648"/>
                    </a:ext>
                  </a:extLst>
                </a:gridCol>
                <a:gridCol w="3636404">
                  <a:extLst>
                    <a:ext uri="{9D8B030D-6E8A-4147-A177-3AD203B41FA5}">
                      <a16:colId xmlns:a16="http://schemas.microsoft.com/office/drawing/2014/main" xmlns="" val="2103563835"/>
                    </a:ext>
                  </a:extLst>
                </a:gridCol>
              </a:tblGrid>
              <a:tr h="6627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名称</a:t>
                      </a:r>
                      <a:endParaRPr lang="zh-CN" altLang="en-US" sz="24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推理规则</a:t>
                      </a:r>
                      <a:endParaRPr lang="zh-CN" altLang="en-US" sz="24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解释</a:t>
                      </a:r>
                      <a:endParaRPr lang="zh-CN" altLang="en-US" sz="24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75008844"/>
                  </a:ext>
                </a:extLst>
              </a:tr>
              <a:tr h="12241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smtClean="0">
                          <a:solidFill>
                            <a:srgbClr val="C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合取词消去律</a:t>
                      </a:r>
                      <a:endParaRPr lang="en-US" altLang="zh-CN" sz="2400" b="1" smtClean="0">
                        <a:solidFill>
                          <a:srgbClr val="C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zh-CN" sz="2400" b="1" smtClean="0">
                          <a:solidFill>
                            <a:srgbClr val="C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zh-CN" sz="2400" b="1" baseline="-25000" smtClean="0">
                          <a:solidFill>
                            <a:srgbClr val="C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-</a:t>
                      </a:r>
                      <a:endParaRPr lang="zh-CN" altLang="en-US" sz="2400" b="1" baseline="-25000">
                        <a:solidFill>
                          <a:srgbClr val="C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AB</a:t>
                      </a:r>
                      <a:r>
                        <a:rPr lang="zh-CN" altLang="en-US" sz="2400" b="1" smtClean="0">
                          <a:latin typeface="Lucida Sans Unicode" panose="020B0602030504020204" pitchFamily="34" charset="0"/>
                          <a:cs typeface="Lucida Sans Unicode" panose="020B0602030504020204" pitchFamily="34" charset="0"/>
                          <a:sym typeface="Symbol" panose="05050102010706020507" pitchFamily="18" charset="2"/>
                        </a:rPr>
                        <a:t>┣</a:t>
                      </a:r>
                      <a:r>
                        <a:rPr lang="en-US" altLang="zh-CN" sz="24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A,B</a:t>
                      </a:r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如果</a:t>
                      </a:r>
                      <a:r>
                        <a:rPr lang="en-US" altLang="zh-CN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r>
                        <a:rPr lang="zh-CN" altLang="en-US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且</a:t>
                      </a:r>
                      <a:r>
                        <a:rPr lang="en-US" altLang="zh-CN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B</a:t>
                      </a:r>
                      <a:r>
                        <a:rPr lang="zh-CN" altLang="en-US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成立，那么可以推导出</a:t>
                      </a:r>
                      <a:r>
                        <a:rPr lang="en-US" altLang="zh-CN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r>
                        <a:rPr lang="zh-CN" altLang="en-US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成立，还可以推导出</a:t>
                      </a:r>
                      <a:r>
                        <a:rPr lang="en-US" altLang="zh-CN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B</a:t>
                      </a:r>
                      <a:r>
                        <a:rPr lang="zh-CN" altLang="en-US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成立。</a:t>
                      </a:r>
                      <a:endParaRPr lang="zh-CN" altLang="en-US" sz="24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8331889"/>
                  </a:ext>
                </a:extLst>
              </a:tr>
              <a:tr h="6627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smtClean="0">
                          <a:solidFill>
                            <a:srgbClr val="C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合取词引入律</a:t>
                      </a:r>
                      <a:endParaRPr lang="en-US" altLang="zh-CN" sz="2400" b="1" smtClean="0">
                        <a:solidFill>
                          <a:srgbClr val="C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zh-CN" sz="2400" b="1" smtClean="0">
                          <a:solidFill>
                            <a:srgbClr val="C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zh-CN" sz="2400" b="1" baseline="-25000" smtClean="0">
                          <a:solidFill>
                            <a:srgbClr val="C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+</a:t>
                      </a:r>
                      <a:endParaRPr lang="zh-CN" altLang="en-US" sz="2400" b="1" baseline="-25000">
                        <a:solidFill>
                          <a:srgbClr val="C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A,</a:t>
                      </a:r>
                      <a:r>
                        <a:rPr lang="en-US" altLang="zh-CN" sz="2400" b="1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B</a:t>
                      </a:r>
                      <a:r>
                        <a:rPr lang="zh-CN" altLang="en-US" sz="24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┣</a:t>
                      </a:r>
                      <a:r>
                        <a:rPr lang="en-US" altLang="zh-CN" sz="24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AB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如果</a:t>
                      </a:r>
                      <a:r>
                        <a:rPr lang="en-US" altLang="zh-CN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r>
                        <a:rPr lang="zh-CN" altLang="en-US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为真，且</a:t>
                      </a:r>
                      <a:r>
                        <a:rPr lang="en-US" altLang="zh-CN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B</a:t>
                      </a:r>
                      <a:r>
                        <a:rPr lang="zh-CN" altLang="en-US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为真，那么</a:t>
                      </a:r>
                      <a:r>
                        <a:rPr lang="en-US" altLang="zh-CN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r>
                        <a:rPr lang="zh-CN" altLang="en-US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且</a:t>
                      </a:r>
                      <a:r>
                        <a:rPr lang="en-US" altLang="zh-CN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B</a:t>
                      </a:r>
                      <a:r>
                        <a:rPr lang="zh-CN" altLang="en-US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为真。</a:t>
                      </a:r>
                      <a:endParaRPr lang="zh-CN" altLang="en-US" sz="24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97190579"/>
                  </a:ext>
                </a:extLst>
              </a:tr>
              <a:tr h="662703">
                <a:tc>
                  <a:txBody>
                    <a:bodyPr/>
                    <a:lstStyle/>
                    <a:p>
                      <a:pPr algn="ctr"/>
                      <a:endParaRPr lang="zh-CN" altLang="en-US" sz="2400" b="1" baseline="-25000">
                        <a:solidFill>
                          <a:srgbClr val="C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2400" kern="1200" smtClean="0">
                        <a:solidFill>
                          <a:schemeClr val="dk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  <a:p>
                      <a:endParaRPr lang="en-US" altLang="zh-CN" sz="2400" kern="1200" smtClean="0">
                        <a:solidFill>
                          <a:schemeClr val="dk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  <a:p>
                      <a:endParaRPr lang="zh-CN" altLang="en-US" sz="2400" kern="1200">
                        <a:solidFill>
                          <a:schemeClr val="dk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33940997"/>
                  </a:ext>
                </a:extLst>
              </a:tr>
              <a:tr h="662703">
                <a:tc>
                  <a:txBody>
                    <a:bodyPr/>
                    <a:lstStyle/>
                    <a:p>
                      <a:pPr algn="ctr"/>
                      <a:endParaRPr lang="zh-CN" altLang="en-US" sz="2400" b="1" baseline="-25000">
                        <a:solidFill>
                          <a:srgbClr val="C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400" b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2400" kern="1200" smtClean="0">
                        <a:solidFill>
                          <a:schemeClr val="dk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  <a:p>
                      <a:endParaRPr lang="en-US" altLang="zh-CN" sz="2400" kern="1200" smtClean="0">
                        <a:solidFill>
                          <a:schemeClr val="dk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  <a:p>
                      <a:endParaRPr lang="en-US" altLang="zh-CN" sz="2400" kern="1200" smtClean="0">
                        <a:solidFill>
                          <a:schemeClr val="dk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  <a:p>
                      <a:endParaRPr lang="zh-CN" altLang="en-US" sz="2400" kern="1200">
                        <a:solidFill>
                          <a:schemeClr val="dk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13741421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2411760" y="14630"/>
            <a:ext cx="62728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4-5.1 </a:t>
            </a:r>
            <a:r>
              <a:rPr kumimoji="0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命题逻辑的自然推理系统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67744" y="740702"/>
            <a:ext cx="518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lang="zh-CN" altLang="en-US" sz="2800" b="1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条形式推理规则（</a:t>
            </a:r>
            <a:r>
              <a:rPr lang="en-US" altLang="zh-CN" sz="2800" b="1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7-10</a:t>
            </a:r>
            <a:r>
              <a:rPr lang="zh-CN" altLang="en-US" sz="2800" b="1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2800" b="1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359532" y="1287261"/>
          <a:ext cx="8424936" cy="54529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96244">
                  <a:extLst>
                    <a:ext uri="{9D8B030D-6E8A-4147-A177-3AD203B41FA5}">
                      <a16:colId xmlns:a16="http://schemas.microsoft.com/office/drawing/2014/main" xmlns="" val="3045900559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xmlns="" val="2781638648"/>
                    </a:ext>
                  </a:extLst>
                </a:gridCol>
                <a:gridCol w="3636404">
                  <a:extLst>
                    <a:ext uri="{9D8B030D-6E8A-4147-A177-3AD203B41FA5}">
                      <a16:colId xmlns:a16="http://schemas.microsoft.com/office/drawing/2014/main" xmlns="" val="2103563835"/>
                    </a:ext>
                  </a:extLst>
                </a:gridCol>
              </a:tblGrid>
              <a:tr h="6627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名称</a:t>
                      </a:r>
                      <a:endParaRPr lang="zh-CN" altLang="en-US" sz="24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推理规则</a:t>
                      </a:r>
                      <a:endParaRPr lang="zh-CN" altLang="en-US" sz="24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解释</a:t>
                      </a:r>
                      <a:endParaRPr lang="zh-CN" altLang="en-US" sz="24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75008844"/>
                  </a:ext>
                </a:extLst>
              </a:tr>
              <a:tr h="12241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smtClean="0">
                          <a:solidFill>
                            <a:srgbClr val="C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合取词消去律</a:t>
                      </a:r>
                      <a:endParaRPr lang="en-US" altLang="zh-CN" sz="2400" b="1" smtClean="0">
                        <a:solidFill>
                          <a:srgbClr val="C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zh-CN" sz="2400" b="1" smtClean="0">
                          <a:solidFill>
                            <a:srgbClr val="C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zh-CN" sz="2400" b="1" baseline="-25000" smtClean="0">
                          <a:solidFill>
                            <a:srgbClr val="C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-</a:t>
                      </a:r>
                      <a:endParaRPr lang="zh-CN" altLang="en-US" sz="2400" b="1" baseline="-25000">
                        <a:solidFill>
                          <a:srgbClr val="C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AB</a:t>
                      </a:r>
                      <a:r>
                        <a:rPr lang="zh-CN" altLang="en-US" sz="2400" b="1" smtClean="0">
                          <a:latin typeface="Lucida Sans Unicode" panose="020B0602030504020204" pitchFamily="34" charset="0"/>
                          <a:cs typeface="Lucida Sans Unicode" panose="020B0602030504020204" pitchFamily="34" charset="0"/>
                          <a:sym typeface="Symbol" panose="05050102010706020507" pitchFamily="18" charset="2"/>
                        </a:rPr>
                        <a:t>┣</a:t>
                      </a:r>
                      <a:r>
                        <a:rPr lang="en-US" altLang="zh-CN" sz="24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A,B</a:t>
                      </a:r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如果</a:t>
                      </a:r>
                      <a:r>
                        <a:rPr lang="en-US" altLang="zh-CN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r>
                        <a:rPr lang="zh-CN" altLang="en-US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且</a:t>
                      </a:r>
                      <a:r>
                        <a:rPr lang="en-US" altLang="zh-CN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B</a:t>
                      </a:r>
                      <a:r>
                        <a:rPr lang="zh-CN" altLang="en-US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成立，那么可以推导出</a:t>
                      </a:r>
                      <a:r>
                        <a:rPr lang="en-US" altLang="zh-CN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r>
                        <a:rPr lang="zh-CN" altLang="en-US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成立，还可以推导出</a:t>
                      </a:r>
                      <a:r>
                        <a:rPr lang="en-US" altLang="zh-CN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B</a:t>
                      </a:r>
                      <a:r>
                        <a:rPr lang="zh-CN" altLang="en-US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成立。</a:t>
                      </a:r>
                      <a:endParaRPr lang="zh-CN" altLang="en-US" sz="24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8331889"/>
                  </a:ext>
                </a:extLst>
              </a:tr>
              <a:tr h="6627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smtClean="0">
                          <a:solidFill>
                            <a:srgbClr val="C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合取词引入律</a:t>
                      </a:r>
                      <a:endParaRPr lang="en-US" altLang="zh-CN" sz="2400" b="1" smtClean="0">
                        <a:solidFill>
                          <a:srgbClr val="C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zh-CN" sz="2400" b="1" smtClean="0">
                          <a:solidFill>
                            <a:srgbClr val="C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zh-CN" sz="2400" b="1" baseline="-25000" smtClean="0">
                          <a:solidFill>
                            <a:srgbClr val="C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+</a:t>
                      </a:r>
                      <a:endParaRPr lang="zh-CN" altLang="en-US" sz="2400" b="1" baseline="-25000">
                        <a:solidFill>
                          <a:srgbClr val="C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A,</a:t>
                      </a:r>
                      <a:r>
                        <a:rPr lang="en-US" altLang="zh-CN" sz="2400" b="1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B</a:t>
                      </a:r>
                      <a:r>
                        <a:rPr lang="zh-CN" altLang="en-US" sz="24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┣</a:t>
                      </a:r>
                      <a:r>
                        <a:rPr lang="en-US" altLang="zh-CN" sz="24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AB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如果</a:t>
                      </a:r>
                      <a:r>
                        <a:rPr lang="en-US" altLang="zh-CN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r>
                        <a:rPr lang="zh-CN" altLang="en-US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为真，且</a:t>
                      </a:r>
                      <a:r>
                        <a:rPr lang="en-US" altLang="zh-CN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B</a:t>
                      </a:r>
                      <a:r>
                        <a:rPr lang="zh-CN" altLang="en-US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为真，那么</a:t>
                      </a:r>
                      <a:r>
                        <a:rPr lang="en-US" altLang="zh-CN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r>
                        <a:rPr lang="zh-CN" altLang="en-US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且</a:t>
                      </a:r>
                      <a:r>
                        <a:rPr lang="en-US" altLang="zh-CN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B</a:t>
                      </a:r>
                      <a:r>
                        <a:rPr lang="zh-CN" altLang="en-US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为真。</a:t>
                      </a:r>
                      <a:endParaRPr lang="zh-CN" altLang="en-US" sz="24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97190579"/>
                  </a:ext>
                </a:extLst>
              </a:tr>
              <a:tr h="6627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smtClean="0">
                          <a:solidFill>
                            <a:srgbClr val="C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析取词消去律</a:t>
                      </a:r>
                      <a:endParaRPr lang="en-US" altLang="zh-CN" sz="2400" b="1" smtClean="0">
                        <a:solidFill>
                          <a:srgbClr val="C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zh-CN" sz="2400" b="1" smtClean="0">
                          <a:solidFill>
                            <a:srgbClr val="C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zh-CN" sz="2400" b="1" baseline="-25000" smtClean="0">
                          <a:solidFill>
                            <a:srgbClr val="C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-</a:t>
                      </a:r>
                      <a:endParaRPr lang="zh-CN" altLang="en-US" sz="2400" b="1" baseline="-25000">
                        <a:solidFill>
                          <a:srgbClr val="C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smtClean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AB</a:t>
                      </a:r>
                      <a:r>
                        <a:rPr lang="en-US" altLang="zh-CN" sz="2400" b="1" smtClean="0">
                          <a:solidFill>
                            <a:schemeClr val="accent2"/>
                          </a:solidFill>
                          <a:latin typeface="Lucida Sans Unicode" panose="020B0602030504020204" pitchFamily="34" charset="0"/>
                          <a:cs typeface="Lucida Sans Unicode" panose="020B0602030504020204" pitchFamily="34" charset="0"/>
                          <a:sym typeface="Symbol" panose="05050102010706020507" pitchFamily="18" charset="2"/>
                        </a:rPr>
                        <a:t>┣ </a:t>
                      </a:r>
                      <a:r>
                        <a:rPr lang="en-US" altLang="zh-CN" sz="2400" b="1" smtClean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A,B</a:t>
                      </a:r>
                      <a:endParaRPr lang="zh-CN" altLang="en-US" sz="2400" b="1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2400" kern="1200" smtClean="0">
                        <a:solidFill>
                          <a:schemeClr val="dk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  <a:p>
                      <a:endParaRPr lang="en-US" altLang="zh-CN" sz="2400" kern="1200" smtClean="0">
                        <a:solidFill>
                          <a:schemeClr val="dk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  <a:p>
                      <a:endParaRPr lang="zh-CN" altLang="en-US" sz="2400" kern="1200">
                        <a:solidFill>
                          <a:schemeClr val="dk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33940997"/>
                  </a:ext>
                </a:extLst>
              </a:tr>
              <a:tr h="6627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smtClean="0">
                          <a:solidFill>
                            <a:srgbClr val="C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析取词引入律</a:t>
                      </a:r>
                      <a:endParaRPr lang="en-US" altLang="zh-CN" sz="2400" b="1" smtClean="0">
                        <a:solidFill>
                          <a:srgbClr val="C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zh-CN" sz="2400" b="1" smtClean="0">
                          <a:solidFill>
                            <a:srgbClr val="C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zh-CN" sz="2400" b="1" baseline="-25000" smtClean="0">
                          <a:solidFill>
                            <a:srgbClr val="C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+</a:t>
                      </a:r>
                      <a:endParaRPr lang="zh-CN" altLang="en-US" sz="2400" b="1" baseline="-25000">
                        <a:solidFill>
                          <a:srgbClr val="C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smtClean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A,B</a:t>
                      </a:r>
                      <a:r>
                        <a:rPr lang="zh-CN" altLang="en-US" sz="2400" b="1" smtClean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┣</a:t>
                      </a:r>
                      <a:r>
                        <a:rPr lang="en-US" altLang="zh-CN" sz="2400" b="1" smtClean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AB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2400" kern="1200" smtClean="0">
                        <a:solidFill>
                          <a:schemeClr val="dk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  <a:p>
                      <a:endParaRPr lang="en-US" altLang="zh-CN" sz="2400" kern="1200" smtClean="0">
                        <a:solidFill>
                          <a:schemeClr val="dk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  <a:p>
                      <a:endParaRPr lang="en-US" altLang="zh-CN" sz="2400" kern="1200" smtClean="0">
                        <a:solidFill>
                          <a:schemeClr val="dk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  <a:p>
                      <a:endParaRPr lang="zh-CN" altLang="en-US" sz="2400" kern="1200" smtClean="0">
                        <a:solidFill>
                          <a:schemeClr val="dk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13741421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359532" y="1277367"/>
          <a:ext cx="8424936" cy="54529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96244">
                  <a:extLst>
                    <a:ext uri="{9D8B030D-6E8A-4147-A177-3AD203B41FA5}">
                      <a16:colId xmlns:a16="http://schemas.microsoft.com/office/drawing/2014/main" xmlns="" val="3045900559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xmlns="" val="2781638648"/>
                    </a:ext>
                  </a:extLst>
                </a:gridCol>
                <a:gridCol w="3636404">
                  <a:extLst>
                    <a:ext uri="{9D8B030D-6E8A-4147-A177-3AD203B41FA5}">
                      <a16:colId xmlns:a16="http://schemas.microsoft.com/office/drawing/2014/main" xmlns="" val="2103563835"/>
                    </a:ext>
                  </a:extLst>
                </a:gridCol>
              </a:tblGrid>
              <a:tr h="6627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名称</a:t>
                      </a:r>
                      <a:endParaRPr lang="zh-CN" altLang="en-US" sz="24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推理规则</a:t>
                      </a:r>
                      <a:endParaRPr lang="zh-CN" altLang="en-US" sz="24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解释</a:t>
                      </a:r>
                      <a:endParaRPr lang="zh-CN" altLang="en-US" sz="24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75008844"/>
                  </a:ext>
                </a:extLst>
              </a:tr>
              <a:tr h="12241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smtClean="0">
                          <a:solidFill>
                            <a:srgbClr val="C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合取词消去律</a:t>
                      </a:r>
                      <a:endParaRPr lang="en-US" altLang="zh-CN" sz="2400" b="1" smtClean="0">
                        <a:solidFill>
                          <a:srgbClr val="C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zh-CN" sz="2400" b="1" baseline="0" smtClean="0">
                          <a:solidFill>
                            <a:srgbClr val="C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US" altLang="zh-CN" sz="2400" b="1" baseline="-25000" smtClean="0">
                          <a:solidFill>
                            <a:srgbClr val="C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-</a:t>
                      </a:r>
                      <a:endParaRPr lang="zh-CN" altLang="en-US" sz="2400" b="1" baseline="-25000">
                        <a:solidFill>
                          <a:srgbClr val="C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AB</a:t>
                      </a:r>
                      <a:r>
                        <a:rPr lang="zh-CN" altLang="en-US" sz="2400" b="1" smtClean="0">
                          <a:latin typeface="Lucida Sans Unicode" panose="020B0602030504020204" pitchFamily="34" charset="0"/>
                          <a:cs typeface="Lucida Sans Unicode" panose="020B0602030504020204" pitchFamily="34" charset="0"/>
                          <a:sym typeface="Symbol" panose="05050102010706020507" pitchFamily="18" charset="2"/>
                        </a:rPr>
                        <a:t>┣</a:t>
                      </a:r>
                      <a:r>
                        <a:rPr lang="en-US" altLang="zh-CN" sz="24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A,B</a:t>
                      </a:r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如果</a:t>
                      </a:r>
                      <a:r>
                        <a:rPr lang="en-US" altLang="zh-CN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r>
                        <a:rPr lang="zh-CN" altLang="en-US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且</a:t>
                      </a:r>
                      <a:r>
                        <a:rPr lang="en-US" altLang="zh-CN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B</a:t>
                      </a:r>
                      <a:r>
                        <a:rPr lang="zh-CN" altLang="en-US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成立，那么可以推导出</a:t>
                      </a:r>
                      <a:r>
                        <a:rPr lang="en-US" altLang="zh-CN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r>
                        <a:rPr lang="zh-CN" altLang="en-US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成立，还可以推导出</a:t>
                      </a:r>
                      <a:r>
                        <a:rPr lang="en-US" altLang="zh-CN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B</a:t>
                      </a:r>
                      <a:r>
                        <a:rPr lang="zh-CN" altLang="en-US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成立。</a:t>
                      </a:r>
                      <a:endParaRPr lang="zh-CN" altLang="en-US" sz="24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8331889"/>
                  </a:ext>
                </a:extLst>
              </a:tr>
              <a:tr h="6627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smtClean="0">
                          <a:solidFill>
                            <a:srgbClr val="C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合取词引入律</a:t>
                      </a:r>
                      <a:endParaRPr lang="en-US" altLang="zh-CN" sz="2400" b="1" smtClean="0">
                        <a:solidFill>
                          <a:srgbClr val="C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zh-CN" sz="2400" b="1" baseline="0" smtClean="0">
                          <a:solidFill>
                            <a:srgbClr val="C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US" altLang="zh-CN" sz="2400" b="1" baseline="-25000" smtClean="0">
                          <a:solidFill>
                            <a:srgbClr val="C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+</a:t>
                      </a:r>
                      <a:endParaRPr lang="zh-CN" altLang="en-US" sz="2400" b="1" baseline="-25000">
                        <a:solidFill>
                          <a:srgbClr val="C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A,</a:t>
                      </a:r>
                      <a:r>
                        <a:rPr lang="en-US" altLang="zh-CN" sz="2400" b="1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B</a:t>
                      </a:r>
                      <a:r>
                        <a:rPr lang="zh-CN" altLang="en-US" sz="24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┣</a:t>
                      </a:r>
                      <a:r>
                        <a:rPr lang="en-US" altLang="zh-CN" sz="24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AB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如果</a:t>
                      </a:r>
                      <a:r>
                        <a:rPr lang="en-US" altLang="zh-CN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r>
                        <a:rPr lang="zh-CN" altLang="en-US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为真，且</a:t>
                      </a:r>
                      <a:r>
                        <a:rPr lang="en-US" altLang="zh-CN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B</a:t>
                      </a:r>
                      <a:r>
                        <a:rPr lang="zh-CN" altLang="en-US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为真，那么</a:t>
                      </a:r>
                      <a:r>
                        <a:rPr lang="en-US" altLang="zh-CN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r>
                        <a:rPr lang="zh-CN" altLang="en-US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且</a:t>
                      </a:r>
                      <a:r>
                        <a:rPr lang="en-US" altLang="zh-CN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B</a:t>
                      </a:r>
                      <a:r>
                        <a:rPr lang="zh-CN" altLang="en-US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为真。</a:t>
                      </a:r>
                      <a:endParaRPr lang="zh-CN" altLang="en-US" sz="24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97190579"/>
                  </a:ext>
                </a:extLst>
              </a:tr>
              <a:tr h="6627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smtClean="0">
                          <a:solidFill>
                            <a:srgbClr val="C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析取词消去律</a:t>
                      </a:r>
                      <a:endParaRPr lang="en-US" altLang="zh-CN" sz="2400" b="1" smtClean="0">
                        <a:solidFill>
                          <a:srgbClr val="C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zh-CN" sz="2400" b="1" baseline="0" smtClean="0">
                          <a:solidFill>
                            <a:srgbClr val="C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en-US" altLang="zh-CN" sz="2400" b="1" baseline="-25000" smtClean="0">
                          <a:solidFill>
                            <a:srgbClr val="C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-</a:t>
                      </a:r>
                      <a:endParaRPr lang="zh-CN" altLang="en-US" sz="2400" b="1" baseline="-25000">
                        <a:solidFill>
                          <a:srgbClr val="C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400" b="1" smtClean="0"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rPr>
                        <a:t>┣</a:t>
                      </a:r>
                      <a:r>
                        <a:rPr lang="en-US" altLang="zh-CN" sz="24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C, B</a:t>
                      </a:r>
                      <a:r>
                        <a:rPr lang="en-US" altLang="zh-CN" sz="2400" b="1" smtClean="0"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rPr>
                        <a:t>┣</a:t>
                      </a:r>
                      <a:r>
                        <a:rPr lang="en-US" altLang="zh-CN" sz="24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  <a:p>
                      <a:pPr algn="ctr"/>
                      <a:r>
                        <a:rPr lang="en-US" altLang="zh-CN" sz="24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AB</a:t>
                      </a:r>
                      <a:r>
                        <a:rPr lang="en-US" altLang="zh-CN" sz="2400" b="1" smtClean="0">
                          <a:latin typeface="Lucida Sans Unicode" panose="020B0602030504020204" pitchFamily="34" charset="0"/>
                          <a:cs typeface="Lucida Sans Unicode" panose="020B0602030504020204" pitchFamily="34" charset="0"/>
                          <a:sym typeface="Symbol" panose="05050102010706020507" pitchFamily="18" charset="2"/>
                        </a:rPr>
                        <a:t>┣ </a:t>
                      </a:r>
                      <a:r>
                        <a:rPr lang="en-US" altLang="zh-CN" sz="24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C</a:t>
                      </a:r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kern="1200" smtClean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如果由</a:t>
                      </a:r>
                      <a:r>
                        <a:rPr lang="en-US" altLang="zh-CN" sz="2400" kern="1200" smtClean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</a:t>
                      </a:r>
                      <a:r>
                        <a:rPr lang="zh-CN" altLang="en-US" sz="2400" kern="1200" smtClean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可以推导出</a:t>
                      </a:r>
                      <a:r>
                        <a:rPr lang="en-US" altLang="zh-CN" sz="2400" kern="1200" smtClean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</a:t>
                      </a:r>
                      <a:r>
                        <a:rPr lang="zh-CN" altLang="en-US" sz="2400" kern="1200" smtClean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，且由</a:t>
                      </a:r>
                      <a:r>
                        <a:rPr lang="en-US" altLang="zh-CN" sz="2400" kern="1200" smtClean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B</a:t>
                      </a:r>
                      <a:r>
                        <a:rPr lang="zh-CN" altLang="en-US" sz="2400" kern="1200" smtClean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可以推导出</a:t>
                      </a:r>
                      <a:r>
                        <a:rPr lang="en-US" altLang="zh-CN" sz="2400" kern="1200" smtClean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</a:t>
                      </a:r>
                      <a:r>
                        <a:rPr lang="zh-CN" altLang="en-US" sz="2400" kern="1200" smtClean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，那么</a:t>
                      </a:r>
                      <a:r>
                        <a:rPr lang="en-US" altLang="zh-CN" sz="2400" kern="1200" smtClean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</a:t>
                      </a:r>
                      <a:r>
                        <a:rPr lang="zh-CN" altLang="en-US" sz="2400" kern="1200" smtClean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或</a:t>
                      </a:r>
                      <a:r>
                        <a:rPr lang="en-US" altLang="zh-CN" sz="2400" kern="1200" smtClean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B</a:t>
                      </a:r>
                      <a:r>
                        <a:rPr lang="zh-CN" altLang="en-US" sz="2400" kern="1200" smtClean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可以推导出</a:t>
                      </a:r>
                      <a:r>
                        <a:rPr lang="en-US" altLang="zh-CN" sz="2400" kern="1200" smtClean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C</a:t>
                      </a:r>
                      <a:r>
                        <a:rPr lang="zh-CN" altLang="en-US" sz="2400" kern="1200" smtClean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。</a:t>
                      </a:r>
                      <a:endParaRPr lang="zh-CN" altLang="en-US" sz="2400" kern="1200">
                        <a:solidFill>
                          <a:schemeClr val="dk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33940997"/>
                  </a:ext>
                </a:extLst>
              </a:tr>
              <a:tr h="6627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smtClean="0">
                          <a:solidFill>
                            <a:srgbClr val="C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析取词引入律</a:t>
                      </a:r>
                      <a:endParaRPr lang="en-US" altLang="zh-CN" sz="2400" b="1" smtClean="0">
                        <a:solidFill>
                          <a:srgbClr val="C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zh-CN" sz="2400" b="1" baseline="0" smtClean="0">
                          <a:solidFill>
                            <a:srgbClr val="C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en-US" altLang="zh-CN" sz="2400" b="1" baseline="-25000" smtClean="0">
                          <a:solidFill>
                            <a:srgbClr val="C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+</a:t>
                      </a:r>
                      <a:endParaRPr lang="zh-CN" altLang="en-US" sz="2400" b="1" baseline="-25000">
                        <a:solidFill>
                          <a:srgbClr val="C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</a:t>
                      </a:r>
                      <a:r>
                        <a:rPr lang="zh-CN" altLang="en-US" sz="24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┣</a:t>
                      </a:r>
                      <a:r>
                        <a:rPr lang="en-US" altLang="zh-CN" sz="24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AB</a:t>
                      </a:r>
                    </a:p>
                    <a:p>
                      <a:pPr algn="ctr"/>
                      <a:r>
                        <a:rPr lang="en-US" altLang="zh-CN" sz="24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B</a:t>
                      </a:r>
                      <a:r>
                        <a:rPr lang="zh-CN" altLang="en-US" sz="24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┣</a:t>
                      </a:r>
                      <a:r>
                        <a:rPr lang="en-US" altLang="zh-CN" sz="24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AB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kern="1200" smtClean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如果</a:t>
                      </a:r>
                      <a:r>
                        <a:rPr lang="en-US" altLang="zh-CN" sz="2400" kern="1200" smtClean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</a:t>
                      </a:r>
                      <a:r>
                        <a:rPr lang="zh-CN" altLang="en-US" sz="2400" kern="1200" smtClean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为真，那么</a:t>
                      </a:r>
                      <a:r>
                        <a:rPr lang="en-US" altLang="zh-CN" sz="2400" kern="1200" smtClean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</a:t>
                      </a:r>
                      <a:r>
                        <a:rPr lang="zh-CN" altLang="en-US" sz="2400" kern="1200" smtClean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或</a:t>
                      </a:r>
                      <a:r>
                        <a:rPr lang="en-US" altLang="zh-CN" sz="2400" kern="1200" smtClean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B</a:t>
                      </a:r>
                      <a:r>
                        <a:rPr lang="zh-CN" altLang="en-US" sz="2400" kern="1200" smtClean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为真，</a:t>
                      </a:r>
                      <a:r>
                        <a:rPr lang="en-US" altLang="zh-CN" sz="2400" kern="1200" smtClean="0">
                          <a:solidFill>
                            <a:srgbClr val="C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B</a:t>
                      </a:r>
                      <a:r>
                        <a:rPr lang="zh-CN" altLang="en-US" sz="2400" kern="1200" smtClean="0">
                          <a:solidFill>
                            <a:srgbClr val="C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为任意命题。</a:t>
                      </a:r>
                      <a:r>
                        <a:rPr lang="zh-CN" altLang="en-US" sz="2400" kern="1200" smtClean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如果</a:t>
                      </a:r>
                      <a:r>
                        <a:rPr lang="en-US" altLang="zh-CN" sz="2400" kern="1200" smtClean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B</a:t>
                      </a:r>
                      <a:r>
                        <a:rPr lang="zh-CN" altLang="en-US" sz="2400" kern="1200" smtClean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为真，那么</a:t>
                      </a:r>
                      <a:r>
                        <a:rPr lang="en-US" altLang="zh-CN" sz="2400" kern="1200" smtClean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</a:t>
                      </a:r>
                      <a:r>
                        <a:rPr lang="zh-CN" altLang="en-US" sz="2400" kern="1200" smtClean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或</a:t>
                      </a:r>
                      <a:r>
                        <a:rPr lang="en-US" altLang="zh-CN" sz="2400" kern="1200" smtClean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B</a:t>
                      </a:r>
                      <a:r>
                        <a:rPr lang="zh-CN" altLang="en-US" sz="2400" kern="1200" smtClean="0">
                          <a:solidFill>
                            <a:schemeClr val="dk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为真，</a:t>
                      </a:r>
                      <a:r>
                        <a:rPr lang="en-US" altLang="zh-CN" sz="2400" kern="1200" smtClean="0">
                          <a:solidFill>
                            <a:srgbClr val="C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</a:t>
                      </a:r>
                      <a:r>
                        <a:rPr lang="zh-CN" altLang="en-US" sz="2400" kern="1200" smtClean="0">
                          <a:solidFill>
                            <a:srgbClr val="C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为任意命题。</a:t>
                      </a:r>
                      <a:endParaRPr lang="zh-CN" altLang="en-US" sz="2400" kern="1200">
                        <a:solidFill>
                          <a:schemeClr val="dk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13741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503002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411760" y="14630"/>
            <a:ext cx="62728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4-5.1 </a:t>
            </a:r>
            <a:r>
              <a:rPr kumimoji="0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命题逻辑的自然推理系统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67744" y="740702"/>
            <a:ext cx="518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lang="zh-CN" altLang="en-US" sz="2800" b="1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条形式推理规则（</a:t>
            </a:r>
            <a:r>
              <a:rPr lang="en-US" altLang="zh-CN" sz="2800" b="1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11-12</a:t>
            </a:r>
            <a:r>
              <a:rPr lang="zh-CN" altLang="en-US" sz="2800" b="1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2800" b="1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359532" y="1328920"/>
          <a:ext cx="8424936" cy="377166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96244">
                  <a:extLst>
                    <a:ext uri="{9D8B030D-6E8A-4147-A177-3AD203B41FA5}">
                      <a16:colId xmlns:a16="http://schemas.microsoft.com/office/drawing/2014/main" xmlns="" val="3045900559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xmlns="" val="2781638648"/>
                    </a:ext>
                  </a:extLst>
                </a:gridCol>
                <a:gridCol w="3636404">
                  <a:extLst>
                    <a:ext uri="{9D8B030D-6E8A-4147-A177-3AD203B41FA5}">
                      <a16:colId xmlns:a16="http://schemas.microsoft.com/office/drawing/2014/main" xmlns="" val="2103563835"/>
                    </a:ext>
                  </a:extLst>
                </a:gridCol>
              </a:tblGrid>
              <a:tr h="6627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名称</a:t>
                      </a:r>
                      <a:endParaRPr lang="zh-CN" altLang="en-US" sz="24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推理规则</a:t>
                      </a:r>
                      <a:endParaRPr lang="zh-CN" altLang="en-US" sz="24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解释</a:t>
                      </a:r>
                      <a:endParaRPr lang="zh-CN" altLang="en-US" sz="24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75008844"/>
                  </a:ext>
                </a:extLst>
              </a:tr>
              <a:tr h="12241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smtClean="0">
                          <a:solidFill>
                            <a:srgbClr val="C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等值词消去律</a:t>
                      </a:r>
                      <a:endParaRPr lang="en-US" altLang="zh-CN" sz="2400" b="1" smtClean="0">
                        <a:solidFill>
                          <a:srgbClr val="C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zh-CN" sz="2400" b="1" baseline="0" smtClean="0">
                          <a:solidFill>
                            <a:srgbClr val="C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</a:t>
                      </a:r>
                      <a:r>
                        <a:rPr lang="en-US" altLang="zh-CN" sz="2400" b="1" baseline="-25000" smtClean="0">
                          <a:solidFill>
                            <a:srgbClr val="C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-</a:t>
                      </a:r>
                      <a:endParaRPr lang="zh-CN" altLang="en-US" sz="2400" b="1" baseline="-25000">
                        <a:solidFill>
                          <a:srgbClr val="C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AB</a:t>
                      </a:r>
                      <a:r>
                        <a:rPr lang="zh-CN" altLang="en-US" sz="24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，</a:t>
                      </a:r>
                      <a:r>
                        <a:rPr lang="en-US" altLang="zh-CN" sz="24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</a:t>
                      </a:r>
                      <a:r>
                        <a:rPr lang="en-US" altLang="zh-CN" sz="2400" b="1" smtClean="0">
                          <a:latin typeface="Lucida Sans Unicode" panose="020B0602030504020204" pitchFamily="34" charset="0"/>
                          <a:cs typeface="Lucida Sans Unicode" panose="020B0602030504020204" pitchFamily="34" charset="0"/>
                          <a:sym typeface="Symbol" panose="05050102010706020507" pitchFamily="18" charset="2"/>
                        </a:rPr>
                        <a:t>┣</a:t>
                      </a:r>
                      <a:r>
                        <a:rPr lang="en-US" altLang="zh-CN" sz="24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AB</a:t>
                      </a:r>
                      <a:r>
                        <a:rPr lang="zh-CN" altLang="en-US" sz="24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，</a:t>
                      </a:r>
                      <a:r>
                        <a:rPr lang="en-US" altLang="zh-CN" sz="24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B</a:t>
                      </a:r>
                      <a:r>
                        <a:rPr lang="en-US" altLang="zh-CN" sz="2400" b="1" smtClean="0">
                          <a:latin typeface="Lucida Sans Unicode" panose="020B0602030504020204" pitchFamily="34" charset="0"/>
                          <a:cs typeface="Lucida Sans Unicode" panose="020B0602030504020204" pitchFamily="34" charset="0"/>
                          <a:sym typeface="Symbol" panose="05050102010706020507" pitchFamily="18" charset="2"/>
                        </a:rPr>
                        <a:t>┣</a:t>
                      </a:r>
                      <a:r>
                        <a:rPr lang="en-US" altLang="zh-CN" sz="24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</a:t>
                      </a:r>
                    </a:p>
                    <a:p>
                      <a:pPr algn="ctr"/>
                      <a:endParaRPr lang="zh-CN" alt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如果</a:t>
                      </a:r>
                      <a:r>
                        <a:rPr lang="en-US" altLang="zh-CN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r>
                        <a:rPr lang="zh-CN" altLang="en-US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是</a:t>
                      </a:r>
                      <a:r>
                        <a:rPr lang="en-US" altLang="zh-CN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B</a:t>
                      </a:r>
                      <a:r>
                        <a:rPr lang="zh-CN" altLang="en-US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的充分必要条件，且</a:t>
                      </a:r>
                      <a:r>
                        <a:rPr lang="en-US" altLang="zh-CN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r>
                        <a:rPr lang="zh-CN" altLang="en-US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成立，可以推导出</a:t>
                      </a:r>
                      <a:r>
                        <a:rPr lang="en-US" altLang="zh-CN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B</a:t>
                      </a:r>
                      <a:r>
                        <a:rPr lang="zh-CN" altLang="en-US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成立。同理，</a:t>
                      </a:r>
                      <a:r>
                        <a:rPr lang="en-US" altLang="zh-CN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B</a:t>
                      </a:r>
                      <a:r>
                        <a:rPr lang="zh-CN" altLang="en-US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成立时，可推导出</a:t>
                      </a:r>
                      <a:r>
                        <a:rPr lang="en-US" altLang="zh-CN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r>
                        <a:rPr lang="zh-CN" altLang="en-US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成立。</a:t>
                      </a:r>
                      <a:endParaRPr lang="zh-CN" altLang="en-US" sz="24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8331889"/>
                  </a:ext>
                </a:extLst>
              </a:tr>
              <a:tr h="6627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smtClean="0">
                          <a:solidFill>
                            <a:srgbClr val="C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等值词引入律</a:t>
                      </a:r>
                      <a:endParaRPr lang="en-US" altLang="zh-CN" sz="2400" b="1" smtClean="0">
                        <a:solidFill>
                          <a:srgbClr val="C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zh-CN" sz="2400" b="1" baseline="0" smtClean="0">
                          <a:solidFill>
                            <a:srgbClr val="C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</a:t>
                      </a:r>
                      <a:r>
                        <a:rPr lang="en-US" altLang="zh-CN" sz="2400" b="1" baseline="-25000" smtClean="0">
                          <a:solidFill>
                            <a:srgbClr val="C0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sym typeface="Symbol" panose="05050102010706020507" pitchFamily="18" charset="2"/>
                        </a:rPr>
                        <a:t>+</a:t>
                      </a:r>
                      <a:endParaRPr lang="zh-CN" altLang="en-US" sz="2400" b="1" baseline="-25000">
                        <a:solidFill>
                          <a:srgbClr val="C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，</a:t>
                      </a:r>
                      <a:r>
                        <a:rPr lang="en-US" altLang="zh-CN" sz="24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</a:t>
                      </a:r>
                      <a:r>
                        <a:rPr lang="zh-CN" altLang="en-US" sz="24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┣</a:t>
                      </a:r>
                      <a:r>
                        <a:rPr lang="en-US" altLang="zh-CN" sz="24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B</a:t>
                      </a:r>
                    </a:p>
                    <a:p>
                      <a:pPr algn="ctr"/>
                      <a:r>
                        <a:rPr lang="zh-CN" altLang="en-US" sz="24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，</a:t>
                      </a:r>
                      <a:r>
                        <a:rPr lang="en-US" altLang="zh-CN" sz="24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B</a:t>
                      </a:r>
                      <a:r>
                        <a:rPr lang="zh-CN" altLang="en-US" sz="24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┣</a:t>
                      </a:r>
                      <a:r>
                        <a:rPr lang="en-US" altLang="zh-CN" sz="24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</a:t>
                      </a:r>
                    </a:p>
                    <a:p>
                      <a:pPr algn="ctr"/>
                      <a:r>
                        <a:rPr lang="en-US" altLang="zh-CN" sz="24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</a:t>
                      </a:r>
                      <a:r>
                        <a:rPr lang="zh-CN" altLang="en-US" sz="24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</a:t>
                      </a:r>
                      <a:r>
                        <a:rPr lang="en-US" altLang="zh-CN" sz="2400" b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┣AB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如果在一定的前提下，由</a:t>
                      </a:r>
                      <a:r>
                        <a:rPr lang="en-US" altLang="zh-CN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r>
                        <a:rPr lang="zh-CN" altLang="en-US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可以推出</a:t>
                      </a:r>
                      <a:r>
                        <a:rPr lang="en-US" altLang="zh-CN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B</a:t>
                      </a:r>
                      <a:r>
                        <a:rPr lang="zh-CN" altLang="en-US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，且由</a:t>
                      </a:r>
                      <a:r>
                        <a:rPr lang="en-US" altLang="zh-CN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B</a:t>
                      </a:r>
                      <a:r>
                        <a:rPr lang="zh-CN" altLang="en-US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可以推出</a:t>
                      </a:r>
                      <a:r>
                        <a:rPr lang="en-US" altLang="zh-CN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r>
                        <a:rPr lang="zh-CN" altLang="en-US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，那么在这些前提下，</a:t>
                      </a:r>
                      <a:r>
                        <a:rPr lang="en-US" altLang="zh-CN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r>
                        <a:rPr lang="zh-CN" altLang="en-US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是</a:t>
                      </a:r>
                      <a:r>
                        <a:rPr lang="en-US" altLang="zh-CN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B</a:t>
                      </a:r>
                      <a:r>
                        <a:rPr lang="zh-CN" altLang="en-US" sz="240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的充分必要条件。</a:t>
                      </a:r>
                      <a:endParaRPr lang="zh-CN" altLang="en-US" sz="240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97190579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67544" y="5296916"/>
            <a:ext cx="792088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smtClean="0">
                <a:latin typeface="楷体" panose="02010609060101010101" pitchFamily="49" charset="-122"/>
                <a:ea typeface="楷体" panose="02010609060101010101" pitchFamily="49" charset="-122"/>
              </a:rPr>
              <a:t>有些教材默认</a:t>
            </a:r>
            <a:r>
              <a:rPr lang="en-US" altLang="zh-CN" sz="2400" smtClean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400" smtClean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B=AB&amp;BA</a:t>
            </a:r>
            <a:r>
              <a:rPr lang="zh-CN" altLang="en-US" sz="2400" smtClean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，那么</a:t>
            </a:r>
            <a:r>
              <a:rPr lang="zh-CN" altLang="en-US" sz="240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等值词消去律和引入律</a:t>
            </a:r>
            <a:r>
              <a:rPr lang="zh-CN" altLang="en-US" sz="2400" smtClean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可直接由</a:t>
            </a:r>
            <a:r>
              <a:rPr lang="zh-CN" altLang="en-US" sz="240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蕴涵词的消去律和引入律</a:t>
            </a:r>
            <a:r>
              <a:rPr lang="zh-CN" altLang="en-US" sz="2400" smtClean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推出。</a:t>
            </a: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45449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908720"/>
            <a:ext cx="8496944" cy="5949280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None/>
            </a:pPr>
            <a:r>
              <a:rPr lang="en-US" altLang="zh-CN" sz="2800" b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sz="28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全称量词消去律（</a:t>
            </a:r>
            <a:r>
              <a:rPr lang="zh-CN" altLang="en-US" sz="28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aseline="-250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zh-CN" altLang="en-US" sz="28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）：</a:t>
            </a:r>
            <a:endParaRPr lang="en-US" altLang="zh-CN" sz="280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eaLnBrk="1" hangingPunct="1">
              <a:lnSpc>
                <a:spcPct val="110000"/>
              </a:lnSpc>
              <a:buNone/>
            </a:pPr>
            <a:r>
              <a:rPr lang="zh-CN" altLang="en-US" sz="28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8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A(x)</a:t>
            </a:r>
            <a:r>
              <a:rPr lang="en-US" altLang="zh-CN" sz="28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  <a:sym typeface="Symbol" panose="05050102010706020507" pitchFamily="18" charset="2"/>
              </a:rPr>
              <a:t>┣</a:t>
            </a:r>
            <a:r>
              <a:rPr lang="en-US" altLang="zh-CN" sz="28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A(a) </a:t>
            </a:r>
            <a:endParaRPr lang="en-US" altLang="zh-CN" sz="2800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en-US" altLang="zh-CN" sz="2585" i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585" i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zh-CN" altLang="en-US" sz="2585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说明：</a:t>
            </a:r>
            <a:r>
              <a:rPr lang="en-US" altLang="zh-CN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A(x</a:t>
            </a:r>
            <a:r>
              <a:rPr lang="en-US" altLang="zh-CN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是指包含</a:t>
            </a:r>
            <a:r>
              <a:rPr lang="en-US" altLang="zh-CN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的公式，如</a:t>
            </a:r>
            <a:r>
              <a:rPr lang="en-US" altLang="zh-CN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en-US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,L(x,y)</a:t>
            </a:r>
            <a:r>
              <a:rPr lang="zh-CN" altLang="en-US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等</a:t>
            </a:r>
            <a:endParaRPr lang="en-US" altLang="zh-CN" sz="2585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en-US" altLang="zh-CN" sz="2585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585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zh-CN" altLang="en-US" sz="2585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理解：</a:t>
            </a:r>
            <a:r>
              <a:rPr lang="en-US" altLang="zh-CN" sz="2585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A(x</a:t>
            </a:r>
            <a:r>
              <a:rPr lang="en-US" altLang="zh-CN" sz="25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5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对个体域中</a:t>
            </a:r>
            <a:r>
              <a:rPr lang="zh-CN" altLang="en-US" sz="258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所有个体</a:t>
            </a:r>
            <a:r>
              <a:rPr lang="zh-CN" altLang="en-US" sz="25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都成立，</a:t>
            </a:r>
            <a:r>
              <a:rPr lang="zh-CN" altLang="en-US" sz="2585">
                <a:latin typeface="Times New Roman" panose="02020603050405020304" pitchFamily="18" charset="0"/>
                <a:cs typeface="Times New Roman" panose="02020603050405020304" pitchFamily="18" charset="0"/>
              </a:rPr>
              <a:t>那么</a:t>
            </a:r>
            <a:r>
              <a:rPr lang="zh-CN" altLang="en-US" sz="2585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对于</a:t>
            </a:r>
            <a:r>
              <a:rPr lang="zh-CN" altLang="en-US" sz="2585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具体  </a:t>
            </a:r>
            <a:endParaRPr lang="en-US" altLang="zh-CN" sz="2585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en-US" altLang="zh-CN" sz="2585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585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zh-CN" altLang="en-US" sz="2585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585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585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而言</a:t>
            </a:r>
            <a:r>
              <a:rPr lang="zh-CN" altLang="en-US" sz="25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必然也成立</a:t>
            </a:r>
            <a:endParaRPr lang="en-US" altLang="zh-CN" sz="258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585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使用</a:t>
            </a:r>
            <a:r>
              <a:rPr lang="zh-CN" altLang="en-US" sz="258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此规则时要注意：                                                        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5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5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5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585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585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2585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585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585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A(x</a:t>
            </a:r>
            <a:r>
              <a:rPr lang="en-US" altLang="zh-CN" sz="25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585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2585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585">
                <a:latin typeface="Times New Roman" panose="02020603050405020304" pitchFamily="18" charset="0"/>
                <a:cs typeface="Times New Roman" panose="02020603050405020304" pitchFamily="18" charset="0"/>
              </a:rPr>
              <a:t>约束</a:t>
            </a:r>
            <a:r>
              <a:rPr lang="zh-CN" altLang="en-US" sz="2585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</a:t>
            </a:r>
            <a:r>
              <a:rPr lang="zh-CN" altLang="en-US" sz="2585">
                <a:latin typeface="Times New Roman" panose="02020603050405020304" pitchFamily="18" charset="0"/>
                <a:cs typeface="Times New Roman" panose="02020603050405020304" pitchFamily="18" charset="0"/>
              </a:rPr>
              <a:t>元</a:t>
            </a:r>
            <a:r>
              <a:rPr lang="zh-CN" altLang="en-US" sz="2585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sz="258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5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585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585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585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585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是个体域中的某个</a:t>
            </a:r>
            <a:r>
              <a:rPr lang="zh-CN" altLang="en-US" sz="2585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任意的</a:t>
            </a:r>
            <a:r>
              <a:rPr lang="zh-CN" altLang="en-US" sz="2585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个体</a:t>
            </a:r>
            <a:r>
              <a:rPr lang="en-US" altLang="zh-CN" sz="2585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;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585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sz="2585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 sz="2585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）</a:t>
            </a:r>
            <a:r>
              <a:rPr lang="en-US" altLang="zh-CN" sz="2585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585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A(x</a:t>
            </a:r>
            <a:r>
              <a:rPr lang="en-US" altLang="zh-CN" sz="2585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585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去掉全称量词</a:t>
            </a:r>
            <a:r>
              <a:rPr lang="zh-CN" altLang="en-US" sz="2585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585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585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sz="2585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将约束变元</a:t>
            </a:r>
            <a:r>
              <a:rPr lang="en-US" altLang="zh-CN" sz="2585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585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替换为</a:t>
            </a:r>
            <a:r>
              <a:rPr lang="en-US" altLang="zh-CN" sz="2585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a;</a:t>
            </a:r>
            <a:endParaRPr lang="en-US" altLang="zh-CN" sz="2585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22041" indent="-422041" eaLnBrk="1" hangingPunct="1">
              <a:lnSpc>
                <a:spcPct val="110000"/>
              </a:lnSpc>
              <a:buNone/>
            </a:pPr>
            <a:r>
              <a:rPr lang="zh-CN" altLang="en-US" sz="2585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举例：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x(A(x)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→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yB(y))</a:t>
            </a:r>
            <a:r>
              <a:rPr lang="en-US" altLang="zh-CN" sz="2800">
                <a:latin typeface="宋体" panose="02010600030101010101" pitchFamily="2" charset="-122"/>
                <a:cs typeface="Lucida Sans Unicode" panose="020B0602030504020204" pitchFamily="34" charset="0"/>
                <a:sym typeface="Symbol" panose="05050102010706020507" pitchFamily="18" charset="2"/>
              </a:rPr>
              <a:t> ┣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22041" indent="-422041" eaLnBrk="1" hangingPunct="1">
              <a:lnSpc>
                <a:spcPct val="110000"/>
              </a:lnSpc>
              <a:buNone/>
            </a:pPr>
            <a:endParaRPr lang="en-US" altLang="zh-CN" sz="2585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3972" name="Object 4"/>
          <p:cNvGraphicFramePr>
            <a:graphicFrameLocks noChangeAspect="1"/>
          </p:cNvGraphicFramePr>
          <p:nvPr>
            <p:extLst/>
          </p:nvPr>
        </p:nvGraphicFramePr>
        <p:xfrm>
          <a:off x="4501661" y="3323492"/>
          <a:ext cx="105508" cy="199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839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1661" y="3323492"/>
                        <a:ext cx="105508" cy="1992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4932040" y="6021288"/>
            <a:ext cx="19607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A(a)</a:t>
            </a:r>
            <a:r>
              <a:rPr lang="zh-CN" alt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→</a:t>
            </a:r>
            <a:r>
              <a:rPr lang="en-US" altLang="zh-CN" sz="24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yB(y)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36096" y="931411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accent3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合</a:t>
            </a:r>
            <a:r>
              <a:rPr lang="zh-CN" altLang="en-US" sz="2800" b="1" smtClean="0">
                <a:solidFill>
                  <a:schemeClr val="accent3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取消去律</a:t>
            </a:r>
            <a:endParaRPr lang="zh-CN" altLang="en-US" sz="2800" b="1">
              <a:solidFill>
                <a:schemeClr val="accent3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35496" y="29329"/>
            <a:ext cx="4824536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推理规则</a:t>
            </a:r>
            <a:endParaRPr lang="zh-CN" altLang="en-US" sz="3600" b="1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4499993" y="29329"/>
            <a:ext cx="4608511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2800" b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斜形证明</a:t>
            </a:r>
            <a:endParaRPr lang="zh-CN" alt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558301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3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3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908720"/>
            <a:ext cx="7948246" cy="5544616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None/>
            </a:pPr>
            <a:r>
              <a:rPr lang="en-US" altLang="zh-CN" sz="28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14.</a:t>
            </a:r>
            <a:r>
              <a:rPr lang="zh-CN" altLang="en-US" sz="28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全称量词引入律</a:t>
            </a:r>
            <a:r>
              <a:rPr lang="zh-CN" altLang="en-US" sz="28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sz="28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aseline="-250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zh-CN" altLang="en-US" sz="28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）：</a:t>
            </a:r>
            <a:endParaRPr lang="en-US" altLang="zh-CN" sz="280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eaLnBrk="1" hangingPunct="1">
              <a:lnSpc>
                <a:spcPct val="110000"/>
              </a:lnSpc>
              <a:buNone/>
            </a:pPr>
            <a:r>
              <a:rPr lang="zh-CN" altLang="en-US" sz="28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┣</a:t>
            </a:r>
            <a:r>
              <a:rPr lang="en-US" altLang="zh-CN" sz="28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A(a)</a:t>
            </a:r>
            <a:r>
              <a:rPr lang="zh-CN" altLang="en-US" sz="28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8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不在中出现</a:t>
            </a:r>
            <a:r>
              <a:rPr lang="en-US" altLang="zh-CN" sz="28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zh-CN" altLang="en-US" sz="28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┣</a:t>
            </a:r>
            <a:r>
              <a:rPr lang="en-US" altLang="zh-CN" sz="28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A(x)</a:t>
            </a:r>
            <a:endParaRPr lang="en-US" altLang="zh-CN" sz="2800" i="1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ctr" eaLnBrk="1" hangingPunct="1">
              <a:lnSpc>
                <a:spcPct val="110000"/>
              </a:lnSpc>
              <a:buNone/>
            </a:pPr>
            <a:endParaRPr lang="en-US" altLang="zh-CN" sz="2800" i="1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ctr" eaLnBrk="1" hangingPunct="1">
              <a:lnSpc>
                <a:spcPct val="110000"/>
              </a:lnSpc>
              <a:buNone/>
            </a:pPr>
            <a:r>
              <a:rPr lang="zh-CN" altLang="en-US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理解：</a:t>
            </a:r>
            <a:r>
              <a:rPr lang="zh-CN" altLang="en-US">
                <a:latin typeface="Times New Roman" panose="02020603050405020304" pitchFamily="18" charset="0"/>
              </a:rPr>
              <a:t>在一定的前提下，</a:t>
            </a:r>
            <a:r>
              <a:rPr lang="zh-CN" altLang="en-US" smtClean="0">
                <a:latin typeface="Times New Roman" panose="02020603050405020304" pitchFamily="18" charset="0"/>
              </a:rPr>
              <a:t>如果</a:t>
            </a:r>
            <a:r>
              <a:rPr lang="zh-CN" altLang="en-US">
                <a:latin typeface="Times New Roman" panose="02020603050405020304" pitchFamily="18" charset="0"/>
              </a:rPr>
              <a:t>可以</a:t>
            </a:r>
            <a:r>
              <a:rPr lang="zh-CN" altLang="en-US" smtClean="0">
                <a:latin typeface="Times New Roman" panose="02020603050405020304" pitchFamily="18" charset="0"/>
              </a:rPr>
              <a:t>证明</a:t>
            </a:r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</a:rPr>
              <a:t>论域中的任取</a:t>
            </a:r>
            <a:endParaRPr lang="en-US" altLang="zh-CN" smtClean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indent="0" algn="ctr" eaLnBrk="1" hangingPunct="1">
              <a:lnSpc>
                <a:spcPct val="110000"/>
              </a:lnSpc>
              <a:buNone/>
            </a:pPr>
            <a:r>
              <a:rPr lang="en-US" altLang="zh-CN" smtClean="0">
                <a:solidFill>
                  <a:srgbClr val="0000FF"/>
                </a:solidFill>
                <a:latin typeface="Times New Roman" panose="02020603050405020304" pitchFamily="18" charset="0"/>
              </a:rPr>
              <a:t>          </a:t>
            </a:r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</a:rPr>
              <a:t>个体</a:t>
            </a:r>
            <a:r>
              <a:rPr lang="en-US" altLang="zh-CN" smtClean="0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</a:rPr>
              <a:t>都满足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</a:rPr>
              <a:t>性质</a:t>
            </a:r>
            <a:r>
              <a:rPr lang="en-US" altLang="zh-CN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那么可以得到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A(x)</a:t>
            </a:r>
            <a:endParaRPr lang="en-US" altLang="zh-CN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使用此规则时注意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mtClean="0">
                <a:latin typeface="Times New Roman" panose="02020603050405020304" pitchFamily="18" charset="0"/>
              </a:rPr>
              <a:t>        1. a</a:t>
            </a:r>
            <a:r>
              <a:rPr lang="zh-CN" altLang="en-US" smtClean="0">
                <a:latin typeface="Times New Roman" panose="02020603050405020304" pitchFamily="18" charset="0"/>
              </a:rPr>
              <a:t>是论域里任意的一个个体</a:t>
            </a:r>
            <a:r>
              <a:rPr lang="en-US" altLang="zh-CN" smtClean="0">
                <a:latin typeface="Times New Roman" panose="02020603050405020304" pitchFamily="18" charset="0"/>
              </a:rPr>
              <a:t>, </a:t>
            </a:r>
            <a:r>
              <a:rPr lang="zh-CN" altLang="en-US" smtClean="0">
                <a:latin typeface="Times New Roman" panose="02020603050405020304" pitchFamily="18" charset="0"/>
              </a:rPr>
              <a:t>且不受前提</a:t>
            </a:r>
            <a:r>
              <a:rPr lang="zh-CN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的约束</a:t>
            </a:r>
            <a:endParaRPr lang="en-US" altLang="zh-CN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        2.</a:t>
            </a:r>
            <a:r>
              <a:rPr lang="en-US" altLang="zh-CN" smtClean="0">
                <a:latin typeface="Times New Roman" panose="02020603050405020304" pitchFamily="18" charset="0"/>
              </a:rPr>
              <a:t> </a:t>
            </a:r>
            <a:r>
              <a:rPr lang="zh-CN" altLang="en-US" smtClean="0">
                <a:latin typeface="Times New Roman" panose="02020603050405020304" pitchFamily="18" charset="0"/>
              </a:rPr>
              <a:t>取</a:t>
            </a:r>
            <a:r>
              <a:rPr lang="en-US" altLang="zh-CN" smtClean="0">
                <a:latin typeface="Times New Roman" panose="02020603050405020304" pitchFamily="18" charset="0"/>
              </a:rPr>
              <a:t>x</a:t>
            </a:r>
            <a:r>
              <a:rPr lang="zh-CN" altLang="en-US" smtClean="0">
                <a:latin typeface="Times New Roman" panose="02020603050405020304" pitchFamily="18" charset="0"/>
              </a:rPr>
              <a:t>是个体变元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zh-CN" altLang="en-US">
                <a:latin typeface="Times New Roman" panose="02020603050405020304" pitchFamily="18" charset="0"/>
              </a:rPr>
              <a:t>且</a:t>
            </a:r>
            <a:r>
              <a:rPr lang="zh-CN" altLang="en-US" smtClean="0">
                <a:latin typeface="Times New Roman" panose="02020603050405020304" pitchFamily="18" charset="0"/>
              </a:rPr>
              <a:t>不是任何公式的自由变元</a:t>
            </a:r>
            <a:endParaRPr lang="en-US" altLang="zh-CN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举例：</a:t>
            </a:r>
            <a:r>
              <a:rPr lang="zh-CN" altLang="en-US" sz="2585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┣</a:t>
            </a:r>
            <a:r>
              <a:rPr lang="en-US" altLang="zh-CN" sz="2585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P(a)Q(a)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           p</a:t>
            </a:r>
            <a:r>
              <a:rPr lang="en-US" altLang="zh-CN" smtClean="0">
                <a:latin typeface="Lucida Sans Unicode" panose="020B0602030504020204" pitchFamily="34" charset="0"/>
                <a:cs typeface="Lucida Sans Unicode" panose="020B0602030504020204" pitchFamily="34" charset="0"/>
                <a:sym typeface="Symbol" panose="05050102010706020507" pitchFamily="18" charset="2"/>
              </a:rPr>
              <a:t>┣</a:t>
            </a:r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Q(x,a), p</a:t>
            </a:r>
            <a:r>
              <a:rPr lang="zh-CN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是命题</a:t>
            </a:r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585" smtClean="0">
                <a:latin typeface="宋体" panose="02010600030101010101" pitchFamily="2" charset="-122"/>
                <a:sym typeface="Symbol" panose="05050102010706020507" pitchFamily="18" charset="2"/>
              </a:rPr>
              <a:t>          </a:t>
            </a:r>
            <a:r>
              <a:rPr lang="en-US" altLang="zh-CN" sz="2585" u="sng" smtClean="0"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en-US" altLang="zh-CN" sz="2585" u="sng" dirty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84996" name="Object 4"/>
          <p:cNvGraphicFramePr>
            <a:graphicFrameLocks noChangeAspect="1"/>
          </p:cNvGraphicFramePr>
          <p:nvPr/>
        </p:nvGraphicFramePr>
        <p:xfrm>
          <a:off x="4501661" y="3323492"/>
          <a:ext cx="105508" cy="199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Equation" r:id="rId4" imgW="114151" imgH="215619" progId="Equation.DSMT4">
                  <p:embed/>
                </p:oleObj>
              </mc:Choice>
              <mc:Fallback>
                <p:oleObj name="Equation" r:id="rId4" imgW="114151" imgH="21561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1661" y="3323492"/>
                        <a:ext cx="105508" cy="1992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4211960" y="5937556"/>
            <a:ext cx="19447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="1" smtClean="0">
                <a:latin typeface="Lucida Sans Unicode" panose="020B0602030504020204" pitchFamily="34" charset="0"/>
                <a:cs typeface="Lucida Sans Unicode" panose="020B0602030504020204" pitchFamily="34" charset="0"/>
                <a:sym typeface="Symbol" panose="05050102010706020507" pitchFamily="18" charset="2"/>
              </a:rPr>
              <a:t>┣</a:t>
            </a:r>
            <a:r>
              <a:rPr lang="en-US" altLang="zh-CN" sz="24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yQ(x,y) </a:t>
            </a:r>
            <a:endParaRPr lang="zh-CN" altLang="en-US" sz="2400" b="1"/>
          </a:p>
        </p:txBody>
      </p:sp>
      <p:sp>
        <p:nvSpPr>
          <p:cNvPr id="5" name="文本框 4"/>
          <p:cNvSpPr txBox="1"/>
          <p:nvPr/>
        </p:nvSpPr>
        <p:spPr>
          <a:xfrm>
            <a:off x="5436096" y="931411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>
                <a:solidFill>
                  <a:schemeClr val="accent3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合取引入律</a:t>
            </a:r>
            <a:endParaRPr lang="zh-CN" altLang="en-US" sz="2800" b="1">
              <a:solidFill>
                <a:schemeClr val="accent3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11960" y="5301208"/>
            <a:ext cx="26180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Lucida Sans Unicode" panose="020B0602030504020204" pitchFamily="34" charset="0"/>
                <a:cs typeface="Lucida Sans Unicode" panose="020B0602030504020204" pitchFamily="34" charset="0"/>
                <a:sym typeface="Symbol" panose="05050102010706020507" pitchFamily="18" charset="2"/>
              </a:rPr>
              <a:t>┣ </a:t>
            </a:r>
            <a:r>
              <a:rPr lang="en-US" altLang="zh-CN" sz="24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x(P(x)Q(x))</a:t>
            </a:r>
            <a:endParaRPr lang="zh-CN" altLang="en-US" sz="2400" b="1"/>
          </a:p>
        </p:txBody>
      </p:sp>
      <p:sp>
        <p:nvSpPr>
          <p:cNvPr id="7" name="圆角矩形 6"/>
          <p:cNvSpPr/>
          <p:nvPr/>
        </p:nvSpPr>
        <p:spPr bwMode="auto">
          <a:xfrm>
            <a:off x="35496" y="29329"/>
            <a:ext cx="4824536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推理规则</a:t>
            </a:r>
            <a:endParaRPr lang="zh-CN" altLang="en-US" sz="3600" b="1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4499993" y="29329"/>
            <a:ext cx="4608511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2800" b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斜形证明</a:t>
            </a:r>
            <a:endParaRPr lang="zh-CN" alt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137954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4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854" y="902812"/>
            <a:ext cx="8370277" cy="5950134"/>
          </a:xfrm>
        </p:spPr>
        <p:txBody>
          <a:bodyPr/>
          <a:lstStyle/>
          <a:p>
            <a:pPr marL="0" lvl="0" indent="0" eaLnBrk="1" hangingPunct="1">
              <a:lnSpc>
                <a:spcPct val="110000"/>
              </a:lnSpc>
              <a:buNone/>
            </a:pPr>
            <a:r>
              <a:rPr lang="en-US" altLang="zh-CN" sz="28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15. </a:t>
            </a:r>
            <a:r>
              <a:rPr lang="zh-CN" altLang="en-US" sz="28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存在量词消去律（</a:t>
            </a:r>
            <a:r>
              <a:rPr lang="zh-CN" altLang="en-US" sz="28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aseline="-250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zh-CN" altLang="en-US" sz="28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）：</a:t>
            </a:r>
            <a:endParaRPr lang="en-US" altLang="zh-CN" sz="280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eaLnBrk="1" hangingPunct="1">
              <a:lnSpc>
                <a:spcPct val="110000"/>
              </a:lnSpc>
              <a:buNone/>
            </a:pPr>
            <a:r>
              <a:rPr lang="en-US" altLang="zh-CN" sz="28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A(a)</a:t>
            </a:r>
            <a:r>
              <a:rPr lang="zh-CN" altLang="en-US" sz="28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┣</a:t>
            </a:r>
            <a:r>
              <a:rPr lang="en-US" altLang="zh-CN" sz="28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sz="28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8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不在</a:t>
            </a:r>
            <a:r>
              <a:rPr lang="en-US" altLang="zh-CN" sz="28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sz="28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中出现</a:t>
            </a:r>
            <a:r>
              <a:rPr lang="en-US" altLang="zh-CN" sz="28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x A(x)</a:t>
            </a:r>
            <a:r>
              <a:rPr lang="en-US" altLang="zh-CN" sz="28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  <a:sym typeface="Symbol" panose="05050102010706020507" pitchFamily="18" charset="2"/>
              </a:rPr>
              <a:t>┣</a:t>
            </a:r>
            <a:r>
              <a:rPr lang="en-US" altLang="zh-CN" sz="28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endParaRPr lang="en-US" altLang="zh-CN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zh-CN" altLang="en-US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理解：</a:t>
            </a:r>
            <a:r>
              <a:rPr lang="zh-CN" altLang="en-US" smtClean="0">
                <a:latin typeface="Times New Roman" panose="02020603050405020304" pitchFamily="18" charset="0"/>
              </a:rPr>
              <a:t>如果</a:t>
            </a:r>
            <a:r>
              <a:rPr lang="zh-CN" altLang="en-US">
                <a:latin typeface="Times New Roman" panose="02020603050405020304" pitchFamily="18" charset="0"/>
              </a:rPr>
              <a:t>可以</a:t>
            </a:r>
            <a:r>
              <a:rPr lang="zh-CN" altLang="en-US" smtClean="0">
                <a:latin typeface="Times New Roman" panose="02020603050405020304" pitchFamily="18" charset="0"/>
              </a:rPr>
              <a:t>证明</a:t>
            </a:r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</a:rPr>
              <a:t>论域中的任取个体</a:t>
            </a:r>
            <a:r>
              <a:rPr lang="en-US" altLang="zh-CN" smtClean="0">
                <a:solidFill>
                  <a:srgbClr val="0000FF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</a:rPr>
              <a:t>，都可以在前提</a:t>
            </a:r>
            <a:r>
              <a:rPr lang="en-US" altLang="zh-CN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A(a)</a:t>
            </a:r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下推导出</a:t>
            </a:r>
            <a:r>
              <a:rPr lang="en-US" altLang="zh-CN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，那么，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只要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存在一个个体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满足前提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A(x)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，就可以推导出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此规则时注意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是论域中任意的个体，结论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与个体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无关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     </a:t>
            </a:r>
            <a:r>
              <a:rPr lang="zh-CN" altLang="en-US" smtClean="0">
                <a:latin typeface="Times New Roman" panose="02020603050405020304" pitchFamily="18" charset="0"/>
              </a:rPr>
              <a:t>取</a:t>
            </a:r>
            <a:r>
              <a:rPr lang="en-US" altLang="zh-CN">
                <a:latin typeface="Times New Roman" panose="02020603050405020304" pitchFamily="18" charset="0"/>
              </a:rPr>
              <a:t>x</a:t>
            </a:r>
            <a:r>
              <a:rPr lang="zh-CN" altLang="en-US">
                <a:latin typeface="Times New Roman" panose="02020603050405020304" pitchFamily="18" charset="0"/>
              </a:rPr>
              <a:t>是个体变元，且不是任何公式的自由变元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举例：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A(a)┣ </a:t>
            </a:r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x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B(x, </a:t>
            </a:r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y)</a:t>
            </a:r>
            <a:endParaRPr lang="zh-CN" altLang="en-US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14685" y="5877272"/>
            <a:ext cx="30428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zA(z)</a:t>
            </a:r>
            <a:r>
              <a:rPr lang="en-US" altLang="zh-CN" sz="2800" b="1" smtClean="0">
                <a:latin typeface="Lucida Sans Unicode" panose="020B0602030504020204" pitchFamily="34" charset="0"/>
                <a:cs typeface="Lucida Sans Unicode" panose="020B0602030504020204" pitchFamily="34" charset="0"/>
                <a:sym typeface="Symbol" panose="05050102010706020507" pitchFamily="18" charset="2"/>
              </a:rPr>
              <a:t>┣</a:t>
            </a:r>
            <a:r>
              <a:rPr lang="en-US" altLang="zh-CN" sz="28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B(x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8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y)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5436096" y="931411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>
                <a:solidFill>
                  <a:schemeClr val="accent3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析取消去律</a:t>
            </a:r>
            <a:endParaRPr lang="zh-CN" altLang="en-US" sz="2800" b="1">
              <a:solidFill>
                <a:schemeClr val="accent3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35496" y="29329"/>
            <a:ext cx="4824536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推理规则</a:t>
            </a:r>
            <a:endParaRPr lang="zh-CN" altLang="en-US" sz="3600" b="1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4499993" y="29329"/>
            <a:ext cx="4608511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2800" b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斜形证明</a:t>
            </a:r>
            <a:endParaRPr lang="zh-CN" alt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175280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70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70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836712"/>
            <a:ext cx="7948246" cy="6021288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None/>
            </a:pPr>
            <a:r>
              <a:rPr lang="en-US" altLang="zh-CN" sz="28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16. </a:t>
            </a:r>
            <a:r>
              <a:rPr lang="zh-CN" altLang="en-US" sz="28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存在量词引入律（</a:t>
            </a:r>
            <a:r>
              <a:rPr lang="zh-CN" altLang="en-US" sz="28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baseline="-250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zh-CN" altLang="en-US" sz="28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）：</a:t>
            </a:r>
            <a:endParaRPr lang="en-US" altLang="zh-CN" sz="280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eaLnBrk="1" hangingPunct="1">
              <a:lnSpc>
                <a:spcPct val="110000"/>
              </a:lnSpc>
              <a:buNone/>
            </a:pPr>
            <a:r>
              <a:rPr lang="en-US" altLang="zh-CN" sz="28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A(a)</a:t>
            </a:r>
            <a:r>
              <a:rPr lang="zh-CN" altLang="en-US" sz="28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┣</a:t>
            </a:r>
            <a:r>
              <a:rPr lang="en-US" altLang="zh-CN" sz="28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x </a:t>
            </a:r>
            <a:r>
              <a:rPr lang="en-US" altLang="zh-CN" sz="28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A(x</a:t>
            </a:r>
            <a:r>
              <a:rPr lang="en-US" altLang="zh-CN" sz="28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8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8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A(x)</a:t>
            </a:r>
            <a:r>
              <a:rPr lang="zh-CN" altLang="en-US" sz="28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是部分</a:t>
            </a:r>
            <a:r>
              <a:rPr lang="en-US" altLang="zh-CN" sz="28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8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替换</a:t>
            </a:r>
            <a:r>
              <a:rPr lang="en-US" altLang="zh-CN" sz="28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所得</a:t>
            </a:r>
            <a:endParaRPr lang="en-US" altLang="zh-CN" sz="280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0"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en-US" altLang="zh-CN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</a:t>
            </a:r>
            <a:r>
              <a:rPr lang="en-US" altLang="zh-CN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A(x</a:t>
            </a:r>
            <a:r>
              <a:rPr lang="en-US" altLang="zh-CN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┣</a:t>
            </a:r>
            <a:r>
              <a:rPr lang="en-US" altLang="zh-CN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A(a), a</a:t>
            </a:r>
            <a:r>
              <a:rPr lang="zh-CN" altLang="en-US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是特定的， </a:t>
            </a:r>
            <a:r>
              <a:rPr lang="en-US" altLang="zh-CN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不</a:t>
            </a:r>
            <a:r>
              <a:rPr lang="zh-CN" altLang="en-US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出现</a:t>
            </a:r>
            <a:r>
              <a:rPr lang="zh-CN" altLang="en-US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在</a:t>
            </a:r>
            <a:r>
              <a:rPr lang="en-US" altLang="zh-CN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en-US" altLang="zh-CN" smtClean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zh-CN" altLang="en-US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理解：</a:t>
            </a:r>
            <a:r>
              <a:rPr lang="zh-CN" altLang="en-US">
                <a:solidFill>
                  <a:srgbClr val="5E2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个体域中的</a:t>
            </a:r>
            <a:r>
              <a:rPr lang="zh-CN" altLang="en-US" sz="280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某个特定的</a:t>
            </a:r>
            <a:r>
              <a:rPr lang="zh-CN" altLang="en-US" smtClean="0">
                <a:solidFill>
                  <a:srgbClr val="5E2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个体</a:t>
            </a:r>
            <a:r>
              <a:rPr lang="en-US" altLang="zh-CN">
                <a:solidFill>
                  <a:srgbClr val="5E2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mtClean="0">
                <a:solidFill>
                  <a:srgbClr val="5E2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满足</a:t>
            </a:r>
            <a:r>
              <a:rPr lang="en-US" altLang="zh-CN" smtClean="0">
                <a:solidFill>
                  <a:srgbClr val="5E2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>
                <a:solidFill>
                  <a:srgbClr val="5E2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，那么</a:t>
            </a:r>
            <a:r>
              <a:rPr lang="zh-CN" altLang="en-US" smtClean="0">
                <a:solidFill>
                  <a:srgbClr val="5E2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   </a:t>
            </a:r>
            <a:endParaRPr lang="en-US" altLang="zh-CN" smtClean="0">
              <a:solidFill>
                <a:srgbClr val="5E240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1" hangingPunct="1"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en-US" altLang="zh-CN">
                <a:solidFill>
                  <a:srgbClr val="5E2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mtClean="0">
                <a:solidFill>
                  <a:srgbClr val="5E2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zh-CN" altLang="en-US" smtClean="0">
                <a:solidFill>
                  <a:srgbClr val="5E2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在一个个体</a:t>
            </a:r>
            <a:r>
              <a:rPr lang="en-US" altLang="zh-CN" smtClean="0">
                <a:solidFill>
                  <a:srgbClr val="5E2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mtClean="0">
                <a:solidFill>
                  <a:srgbClr val="5E2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满足</a:t>
            </a:r>
            <a:r>
              <a:rPr lang="en-US" altLang="zh-CN" smtClean="0">
                <a:solidFill>
                  <a:srgbClr val="5E2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mtClean="0">
                <a:solidFill>
                  <a:srgbClr val="5E24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>
              <a:solidFill>
                <a:srgbClr val="0099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20000"/>
              </a:lnSpc>
              <a:buNone/>
            </a:pPr>
            <a:r>
              <a:rPr lang="zh-CN" altLang="en-US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此规则时应注意：</a:t>
            </a:r>
            <a:r>
              <a:rPr lang="zh-CN" altLang="en-US" sz="2215" dirty="0">
                <a:latin typeface="Times New Roman" panose="02020603050405020304" pitchFamily="18" charset="0"/>
              </a:rPr>
              <a:t>			</a:t>
            </a:r>
          </a:p>
          <a:p>
            <a:pPr marL="0" indent="0" eaLnBrk="1" hangingPunct="1">
              <a:lnSpc>
                <a:spcPct val="120000"/>
              </a:lnSpc>
              <a:spcBef>
                <a:spcPts val="554"/>
              </a:spcBef>
              <a:buClrTx/>
              <a:buNone/>
            </a:pPr>
            <a:r>
              <a:rPr lang="zh-CN" altLang="en-US" sz="2215">
                <a:latin typeface="Times New Roman" panose="02020603050405020304" pitchFamily="18" charset="0"/>
              </a:rPr>
              <a:t>     </a:t>
            </a:r>
            <a:r>
              <a:rPr lang="zh-CN" altLang="en-US" sz="2215" smtClean="0">
                <a:latin typeface="Times New Roman" panose="02020603050405020304" pitchFamily="18" charset="0"/>
              </a:rPr>
              <a:t>   </a:t>
            </a:r>
            <a:r>
              <a:rPr lang="en-US" altLang="zh-CN" sz="2215" smtClean="0">
                <a:latin typeface="Times New Roman" panose="02020603050405020304" pitchFamily="18" charset="0"/>
              </a:rPr>
              <a:t>1. a</a:t>
            </a:r>
            <a:r>
              <a:rPr lang="zh-CN" altLang="en-US" sz="2215" smtClean="0">
                <a:latin typeface="Times New Roman" panose="02020603050405020304" pitchFamily="18" charset="0"/>
              </a:rPr>
              <a:t>是</a:t>
            </a:r>
            <a:r>
              <a:rPr lang="zh-CN" altLang="en-US" sz="2215" dirty="0">
                <a:latin typeface="Times New Roman" panose="02020603050405020304" pitchFamily="18" charset="0"/>
              </a:rPr>
              <a:t>使</a:t>
            </a:r>
            <a:r>
              <a:rPr lang="en-US" altLang="zh-CN" sz="2215" dirty="0">
                <a:latin typeface="Times New Roman" panose="02020603050405020304" pitchFamily="18" charset="0"/>
              </a:rPr>
              <a:t>P</a:t>
            </a:r>
            <a:r>
              <a:rPr lang="zh-CN" altLang="en-US" sz="2215" dirty="0">
                <a:latin typeface="Times New Roman" panose="02020603050405020304" pitchFamily="18" charset="0"/>
              </a:rPr>
              <a:t>为</a:t>
            </a:r>
            <a:r>
              <a:rPr lang="zh-CN" altLang="en-US" sz="2215">
                <a:latin typeface="Times New Roman" panose="02020603050405020304" pitchFamily="18" charset="0"/>
              </a:rPr>
              <a:t>真的</a:t>
            </a:r>
            <a:r>
              <a:rPr lang="zh-CN" altLang="en-US" sz="2215" smtClean="0">
                <a:latin typeface="Times New Roman" panose="02020603050405020304" pitchFamily="18" charset="0"/>
              </a:rPr>
              <a:t>特定个体，</a:t>
            </a:r>
            <a:r>
              <a:rPr lang="zh-CN" altLang="en-US" sz="2215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sym typeface="Symbol" panose="05050102010706020507" pitchFamily="18" charset="2"/>
              </a:rPr>
              <a:t>并不是</a:t>
            </a:r>
            <a:r>
              <a:rPr lang="zh-CN" altLang="en-US" sz="2215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sym typeface="Symbol" panose="05050102010706020507" pitchFamily="18" charset="2"/>
              </a:rPr>
              <a:t>任意</a:t>
            </a:r>
            <a:r>
              <a:rPr lang="zh-CN" altLang="en-US" sz="2215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sym typeface="Symbol" panose="05050102010706020507" pitchFamily="18" charset="2"/>
              </a:rPr>
              <a:t>的</a:t>
            </a:r>
            <a:endParaRPr lang="en-US" altLang="zh-CN" sz="2215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554"/>
              </a:spcBef>
              <a:buClrTx/>
              <a:buNone/>
            </a:pPr>
            <a:r>
              <a:rPr lang="en-US" altLang="zh-CN" sz="2215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sym typeface="Symbol" panose="05050102010706020507" pitchFamily="18" charset="2"/>
              </a:rPr>
              <a:t>   </a:t>
            </a:r>
            <a:r>
              <a:rPr lang="en-US" altLang="zh-CN" sz="2215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215" smtClean="0">
                <a:latin typeface="Times New Roman" panose="02020603050405020304" pitchFamily="18" charset="0"/>
                <a:sym typeface="Symbol" panose="05050102010706020507" pitchFamily="18" charset="2"/>
              </a:rPr>
              <a:t> 2</a:t>
            </a:r>
            <a:r>
              <a:rPr lang="en-US" altLang="zh-CN" sz="2215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lang="zh-CN" altLang="en-US" sz="2215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215" smtClean="0">
                <a:latin typeface="宋体" panose="02010600030101010101" pitchFamily="2" charset="-122"/>
                <a:sym typeface="Symbol" panose="05050102010706020507" pitchFamily="18" charset="2"/>
              </a:rPr>
              <a:t>x</a:t>
            </a:r>
            <a:r>
              <a:rPr lang="en-US" altLang="zh-CN" sz="2215" smtClean="0">
                <a:latin typeface="Times New Roman" panose="02020603050405020304" pitchFamily="18" charset="0"/>
                <a:sym typeface="Symbol" panose="05050102010706020507" pitchFamily="18" charset="2"/>
              </a:rPr>
              <a:t>A(x</a:t>
            </a:r>
            <a:r>
              <a:rPr lang="en-US" altLang="zh-CN" sz="2215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215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215" dirty="0"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215" dirty="0" err="1">
                <a:latin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215" dirty="0" err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215" dirty="0">
                <a:latin typeface="Times New Roman" panose="02020603050405020304" pitchFamily="18" charset="0"/>
                <a:sym typeface="Symbol" panose="05050102010706020507" pitchFamily="18" charset="2"/>
              </a:rPr>
              <a:t>(x)</a:t>
            </a:r>
            <a:r>
              <a:rPr lang="zh-CN" altLang="en-US" sz="2215">
                <a:latin typeface="Times New Roman" panose="02020603050405020304" pitchFamily="18" charset="0"/>
                <a:sym typeface="Symbol" panose="05050102010706020507" pitchFamily="18" charset="2"/>
              </a:rPr>
              <a:t>能</a:t>
            </a:r>
            <a:r>
              <a:rPr lang="zh-CN" altLang="en-US" sz="2215" smtClean="0">
                <a:latin typeface="Times New Roman" panose="02020603050405020304" pitchFamily="18" charset="0"/>
                <a:sym typeface="Symbol" panose="05050102010706020507" pitchFamily="18" charset="2"/>
              </a:rPr>
              <a:t>得到</a:t>
            </a:r>
            <a:r>
              <a:rPr lang="en-US" altLang="zh-CN" sz="2215" smtClean="0">
                <a:latin typeface="Times New Roman" panose="02020603050405020304" pitchFamily="18" charset="0"/>
                <a:sym typeface="Symbol" panose="05050102010706020507" pitchFamily="18" charset="2"/>
              </a:rPr>
              <a:t>A(a)</a:t>
            </a:r>
            <a:r>
              <a:rPr lang="zh-CN" altLang="en-US" sz="2215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215" dirty="0">
                <a:latin typeface="Times New Roman" panose="02020603050405020304" pitchFamily="18" charset="0"/>
                <a:sym typeface="Symbol" panose="05050102010706020507" pitchFamily="18" charset="2"/>
              </a:rPr>
              <a:t>Q(d</a:t>
            </a:r>
            <a:r>
              <a:rPr lang="en-US" altLang="zh-CN" sz="2215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215" smtClean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215" smtClean="0">
                <a:latin typeface="Times New Roman" panose="02020603050405020304" pitchFamily="18" charset="0"/>
                <a:sym typeface="Symbol" panose="05050102010706020507" pitchFamily="18" charset="2"/>
              </a:rPr>
              <a:t>A(a)</a:t>
            </a:r>
            <a:r>
              <a:rPr lang="en-US" altLang="zh-CN" sz="2215" dirty="0">
                <a:latin typeface="Times New Roman" panose="02020603050405020304" pitchFamily="18" charset="0"/>
                <a:sym typeface="Symbol" panose="05050102010706020507" pitchFamily="18" charset="2"/>
              </a:rPr>
              <a:t>∧Q(d)</a:t>
            </a:r>
            <a:r>
              <a:rPr lang="zh-CN" altLang="en-US" sz="2215">
                <a:latin typeface="Times New Roman" panose="02020603050405020304" pitchFamily="18" charset="0"/>
                <a:sym typeface="Symbol" panose="05050102010706020507" pitchFamily="18" charset="2"/>
              </a:rPr>
              <a:t>；</a:t>
            </a:r>
            <a:r>
              <a:rPr lang="zh-CN" altLang="en-US" sz="2215" smtClean="0">
                <a:latin typeface="Times New Roman" panose="02020603050405020304" pitchFamily="18" charset="0"/>
                <a:sym typeface="Symbol" panose="05050102010706020507" pitchFamily="18" charset="2"/>
              </a:rPr>
              <a:t>但是 </a:t>
            </a:r>
            <a:endParaRPr lang="en-US" altLang="zh-CN" sz="2215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554"/>
              </a:spcBef>
              <a:buClrTx/>
              <a:buNone/>
            </a:pPr>
            <a:r>
              <a:rPr lang="en-US" altLang="zh-CN" sz="2215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215" smtClean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</a:t>
            </a:r>
            <a:r>
              <a:rPr lang="zh-CN" altLang="en-US" smtClean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无法推出</a:t>
            </a:r>
            <a:r>
              <a:rPr lang="en-US" altLang="zh-CN" smtClean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A(a)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∧</a:t>
            </a:r>
            <a:r>
              <a:rPr lang="en-US" altLang="zh-CN" smtClean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Q(a)</a:t>
            </a:r>
            <a:r>
              <a:rPr lang="zh-CN" altLang="en-US" sz="2215" dirty="0">
                <a:latin typeface="Times New Roman" panose="02020603050405020304" pitchFamily="18" charset="0"/>
                <a:sym typeface="Symbol" panose="05050102010706020507" pitchFamily="18" charset="2"/>
              </a:rPr>
              <a:t>，因为</a:t>
            </a:r>
            <a:r>
              <a:rPr lang="zh-CN" altLang="en-US" sz="2215">
                <a:latin typeface="Times New Roman" panose="02020603050405020304" pitchFamily="18" charset="0"/>
                <a:sym typeface="Symbol" panose="05050102010706020507" pitchFamily="18" charset="2"/>
              </a:rPr>
              <a:t>这里</a:t>
            </a:r>
            <a:r>
              <a:rPr lang="zh-CN" altLang="en-US" sz="2215" smtClean="0">
                <a:latin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en-US" altLang="zh-CN" sz="2215" smtClean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215" smtClean="0">
                <a:latin typeface="Times New Roman" panose="02020603050405020304" pitchFamily="18" charset="0"/>
                <a:sym typeface="Symbol" panose="05050102010706020507" pitchFamily="18" charset="2"/>
              </a:rPr>
              <a:t>不是</a:t>
            </a:r>
            <a:r>
              <a:rPr lang="zh-CN" altLang="en-US" sz="2215" dirty="0">
                <a:latin typeface="Times New Roman" panose="02020603050405020304" pitchFamily="18" charset="0"/>
                <a:sym typeface="Symbol" panose="05050102010706020507" pitchFamily="18" charset="2"/>
              </a:rPr>
              <a:t>任意的，</a:t>
            </a:r>
            <a:r>
              <a:rPr lang="zh-CN" altLang="en-US" sz="2215">
                <a:latin typeface="Times New Roman" panose="02020603050405020304" pitchFamily="18" charset="0"/>
                <a:sym typeface="Symbol" panose="05050102010706020507" pitchFamily="18" charset="2"/>
              </a:rPr>
              <a:t>指</a:t>
            </a:r>
            <a:r>
              <a:rPr lang="zh-CN" altLang="en-US" sz="2215" smtClean="0">
                <a:latin typeface="Times New Roman" panose="02020603050405020304" pitchFamily="18" charset="0"/>
                <a:sym typeface="Symbol" panose="05050102010706020507" pitchFamily="18" charset="2"/>
              </a:rPr>
              <a:t>表</a:t>
            </a:r>
            <a:endParaRPr lang="en-US" altLang="zh-CN" sz="2215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554"/>
              </a:spcBef>
              <a:buClrTx/>
              <a:buNone/>
            </a:pPr>
            <a:r>
              <a:rPr lang="en-US" altLang="zh-CN" sz="2215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215" smtClean="0">
                <a:latin typeface="Times New Roman" panose="02020603050405020304" pitchFamily="18" charset="0"/>
                <a:sym typeface="Symbol" panose="05050102010706020507" pitchFamily="18" charset="2"/>
              </a:rPr>
              <a:t>          </a:t>
            </a:r>
            <a:r>
              <a:rPr lang="zh-CN" altLang="en-US" sz="2215" smtClean="0">
                <a:latin typeface="Times New Roman" panose="02020603050405020304" pitchFamily="18" charset="0"/>
                <a:sym typeface="Symbol" panose="05050102010706020507" pitchFamily="18" charset="2"/>
              </a:rPr>
              <a:t>示</a:t>
            </a:r>
            <a:r>
              <a:rPr lang="zh-CN" altLang="en-US" sz="2215" dirty="0">
                <a:latin typeface="Times New Roman" panose="02020603050405020304" pitchFamily="18" charset="0"/>
                <a:sym typeface="Symbol" panose="05050102010706020507" pitchFamily="18" charset="2"/>
              </a:rPr>
              <a:t>有一个</a:t>
            </a:r>
            <a:r>
              <a:rPr lang="zh-CN" altLang="en-US" sz="2215">
                <a:latin typeface="Times New Roman" panose="02020603050405020304" pitchFamily="18" charset="0"/>
                <a:sym typeface="Symbol" panose="05050102010706020507" pitchFamily="18" charset="2"/>
              </a:rPr>
              <a:t>特定</a:t>
            </a:r>
            <a:r>
              <a:rPr lang="zh-CN" altLang="en-US" sz="2215" smtClean="0">
                <a:latin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en-US" altLang="zh-CN" sz="2215" smtClean="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0" indent="0" eaLnBrk="1" hangingPunct="1">
              <a:lnSpc>
                <a:spcPct val="120000"/>
              </a:lnSpc>
              <a:spcBef>
                <a:spcPts val="554"/>
              </a:spcBef>
              <a:buClrTx/>
              <a:buNone/>
            </a:pP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举例：</a:t>
            </a:r>
            <a:r>
              <a:rPr lang="en-US" altLang="zh-CN" sz="2215" smtClean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en-US" sz="2215" smtClean="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sz="2215" smtClean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215" smtClean="0"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215" smtClean="0">
                <a:latin typeface="Times New Roman" panose="02020603050405020304" pitchFamily="18" charset="0"/>
                <a:sym typeface="Symbol" panose="05050102010706020507" pitchFamily="18" charset="2"/>
              </a:rPr>
              <a:t>:x</a:t>
            </a:r>
            <a:r>
              <a:rPr lang="zh-CN" altLang="en-US" sz="2215" smtClean="0">
                <a:latin typeface="Times New Roman" panose="02020603050405020304" pitchFamily="18" charset="0"/>
                <a:sym typeface="Symbol" panose="05050102010706020507" pitchFamily="18" charset="2"/>
              </a:rPr>
              <a:t>是素数  </a:t>
            </a:r>
            <a:r>
              <a:rPr lang="en-US" altLang="zh-CN" sz="2215" smtClean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en-US" sz="2215" smtClean="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sz="2215" smtClean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215" smtClean="0"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zh-CN" altLang="en-US" sz="2215" smtClean="0">
                <a:latin typeface="Lucida Sans Unicode" panose="020B0602030504020204" pitchFamily="34" charset="0"/>
                <a:cs typeface="Lucida Sans Unicode" panose="020B0602030504020204" pitchFamily="34" charset="0"/>
                <a:sym typeface="Symbol" panose="05050102010706020507" pitchFamily="18" charset="2"/>
              </a:rPr>
              <a:t>┣</a:t>
            </a:r>
            <a:endParaRPr lang="en-US" altLang="zh-CN" sz="2215" dirty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86021" name="Object 4"/>
          <p:cNvGraphicFramePr>
            <a:graphicFrameLocks noChangeAspect="1"/>
          </p:cNvGraphicFramePr>
          <p:nvPr/>
        </p:nvGraphicFramePr>
        <p:xfrm>
          <a:off x="4501661" y="3323492"/>
          <a:ext cx="105508" cy="199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8602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1661" y="3323492"/>
                        <a:ext cx="105508" cy="1992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5436096" y="931411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>
                <a:solidFill>
                  <a:schemeClr val="accent3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析取引入律</a:t>
            </a:r>
            <a:endParaRPr lang="zh-CN" altLang="en-US" sz="2800" b="1">
              <a:solidFill>
                <a:schemeClr val="accent3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20189" y="6165304"/>
            <a:ext cx="12009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xP(x)</a:t>
            </a:r>
            <a:endParaRPr lang="zh-CN" altLang="en-US" sz="2800" dirty="0"/>
          </a:p>
        </p:txBody>
      </p:sp>
      <p:sp>
        <p:nvSpPr>
          <p:cNvPr id="6" name="圆角矩形 5"/>
          <p:cNvSpPr/>
          <p:nvPr/>
        </p:nvSpPr>
        <p:spPr bwMode="auto">
          <a:xfrm>
            <a:off x="35496" y="29329"/>
            <a:ext cx="4824536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推理规则</a:t>
            </a:r>
            <a:endParaRPr lang="zh-CN" altLang="en-US" sz="3600" b="1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4499993" y="29329"/>
            <a:ext cx="4608511" cy="648072"/>
          </a:xfrm>
          <a:prstGeom prst="roundRect">
            <a:avLst/>
          </a:prstGeom>
          <a:solidFill>
            <a:srgbClr val="A86724"/>
          </a:solidFill>
          <a:ln w="9525">
            <a:noFill/>
            <a:miter lim="800000"/>
            <a:headEnd/>
            <a:tailEnd/>
          </a:ln>
          <a:effectLst/>
        </p:spPr>
        <p:txBody>
          <a:bodyPr wrap="none"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2800" b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斜形证明</a:t>
            </a:r>
            <a:endParaRPr lang="zh-CN" alt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42488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0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60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60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60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60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60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411760" y="14630"/>
            <a:ext cx="62728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4-5.1 </a:t>
            </a:r>
            <a:r>
              <a:rPr kumimoji="0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命题逻辑的自然推理系统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16523" y="764704"/>
            <a:ext cx="8510954" cy="59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+mn-lt"/>
                <a:ea typeface="华文中宋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ts val="12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[</a:t>
            </a:r>
            <a:r>
              <a:rPr lang="zh-CN" altLang="en-US" sz="3200" kern="0">
                <a:solidFill>
                  <a:srgbClr val="009999"/>
                </a:solidFill>
                <a:latin typeface="Arial"/>
                <a:ea typeface="黑体" panose="02010609060101010101" pitchFamily="49" charset="-122"/>
              </a:rPr>
              <a:t>说明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] </a:t>
            </a:r>
          </a:p>
          <a:p>
            <a:pPr marL="457200" indent="-457200" eaLnBrk="1" hangingPunct="1">
              <a:lnSpc>
                <a:spcPct val="130000"/>
              </a:lnSpc>
              <a:spcBef>
                <a:spcPts val="1200"/>
              </a:spcBef>
              <a:buClr>
                <a:srgbClr val="5E240C"/>
              </a:buClr>
              <a:buFont typeface="+mj-lt"/>
              <a:buAutoNum type="arabicPeriod"/>
              <a:defRPr/>
            </a:pPr>
            <a:r>
              <a:rPr lang="zh-CN" altLang="zh-CN" b="0" ker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en-US" altLang="zh-CN" b="0" ker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b="0" ker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∆可为任意合式公式序列，</a:t>
            </a:r>
            <a:r>
              <a:rPr lang="en-US" altLang="zh-CN" b="0" ker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A,B</a:t>
            </a:r>
            <a:r>
              <a:rPr lang="zh-CN" altLang="en-US" b="0" ker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可为任意</a:t>
            </a:r>
            <a:r>
              <a:rPr lang="zh-CN" altLang="en-US" b="0" kern="0" smtClea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合式公式</a:t>
            </a:r>
            <a:r>
              <a:rPr lang="en-US" altLang="zh-CN" b="0" kern="0" smtClea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zh-CN" altLang="en-US" b="0" kern="0">
              <a:solidFill>
                <a:srgbClr val="5E240C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30000"/>
              </a:lnSpc>
              <a:spcBef>
                <a:spcPts val="1200"/>
              </a:spcBef>
              <a:buClr>
                <a:srgbClr val="5E240C"/>
              </a:buClr>
              <a:buFont typeface="+mj-lt"/>
              <a:buAutoNum type="arabicPeriod"/>
              <a:defRPr/>
            </a:pPr>
            <a:r>
              <a:rPr lang="en-US" altLang="zh-CN" b="0" kern="0" smtClea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b="0" kern="0" smtClea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个前提的顺序是可以调换的，由肯定前提律保证的。例：</a:t>
            </a:r>
            <a:r>
              <a:rPr lang="en-US" altLang="zh-CN" b="0" kern="0" smtClea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b="0" kern="0" smtClea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0" kern="0" smtClea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b="0" kern="0" smtClea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0" kern="0" smtClea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b="0" kern="0" smtClea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┣等价于</a:t>
            </a:r>
            <a:r>
              <a:rPr lang="en-US" altLang="zh-CN" b="0" kern="0" smtClea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C, A,B</a:t>
            </a:r>
            <a:r>
              <a:rPr lang="zh-CN" altLang="en-US" b="0" kern="0" smtClea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┣。</a:t>
            </a:r>
            <a:endParaRPr lang="en-US" altLang="zh-CN" b="0" kern="0" smtClean="0">
              <a:solidFill>
                <a:srgbClr val="5E240C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indent="-457200" eaLnBrk="1" hangingPunct="1">
              <a:lnSpc>
                <a:spcPct val="130000"/>
              </a:lnSpc>
              <a:spcBef>
                <a:spcPts val="1200"/>
              </a:spcBef>
              <a:buClr>
                <a:srgbClr val="5E240C"/>
              </a:buClr>
              <a:buFont typeface="+mj-lt"/>
              <a:buAutoNum type="arabicPeriod"/>
              <a:defRPr/>
            </a:pPr>
            <a:r>
              <a:rPr lang="zh-CN" altLang="en-US" b="0" kern="0" smtClea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推理规则分为两类：第一类（</a:t>
            </a:r>
            <a:r>
              <a:rPr lang="en-US" altLang="zh-CN" b="0" kern="0" smtClea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lang="zh-CN" altLang="en-US" b="0" ker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条）是直接生成：肯定前提律（</a:t>
            </a:r>
            <a:r>
              <a:rPr lang="zh-CN" altLang="en-US" b="0" ker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zh-CN" altLang="en-US" b="0" ker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），合取词消去律（ </a:t>
            </a:r>
            <a:r>
              <a:rPr lang="zh-CN" altLang="en-US" b="0" ker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0" kern="0" baseline="-250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- </a:t>
            </a:r>
            <a:r>
              <a:rPr lang="zh-CN" altLang="en-US" b="0" kern="0" smtClea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），</a:t>
            </a:r>
            <a:r>
              <a:rPr lang="zh-CN" altLang="en-US" b="0" ker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合取词引入律</a:t>
            </a:r>
            <a:r>
              <a:rPr lang="zh-CN" altLang="en-US" b="0" kern="0" smtClea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zh-CN" altLang="en-US" b="0" ker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b="0" ker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0" kern="0" baseline="-250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zh-CN" altLang="en-US" b="0" kern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b="0" ker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），蕴涵词消去律（</a:t>
            </a:r>
            <a:r>
              <a:rPr lang="zh-CN" altLang="en-US" b="0" ker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b="0" kern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0" kern="0" baseline="-2500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- </a:t>
            </a:r>
            <a:r>
              <a:rPr lang="zh-CN" altLang="en-US" b="0" ker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），析取词引入律（ </a:t>
            </a:r>
            <a:r>
              <a:rPr lang="zh-CN" altLang="en-US" b="0" kern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b="0" kern="0" baseline="-2500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zh-CN" altLang="en-US" b="0" kern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b="0" ker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），等值词消去律</a:t>
            </a:r>
            <a:r>
              <a:rPr lang="zh-CN" altLang="en-US" b="0" kern="0" smtClea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zh-CN" altLang="en-US" b="0" ker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b="0" kern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b="0" kern="0" baseline="-2500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zh-CN" altLang="en-US" b="0" kern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b="0" kern="0" smtClea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zh-CN" altLang="en-US" b="0" ker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；第二类（</a:t>
            </a:r>
            <a:r>
              <a:rPr lang="en-US" altLang="zh-CN" b="0" kern="0" smtClea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lang="zh-CN" altLang="en-US" b="0" ker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条）是推理运算：传递律</a:t>
            </a:r>
            <a:r>
              <a:rPr lang="zh-CN" altLang="en-US" b="0" kern="0" smtClea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zh-CN" altLang="en-US" b="0" kern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zh-CN" altLang="en-US" b="0" kern="0" smtClea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），</a:t>
            </a:r>
            <a:r>
              <a:rPr lang="zh-CN" altLang="en-US" b="0" ker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增加前提律</a:t>
            </a:r>
            <a:r>
              <a:rPr lang="zh-CN" altLang="en-US" b="0" kern="0" smtClea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zh-CN" altLang="en-US" b="0" kern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zh-CN" b="0" kern="0" baseline="-2500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 b="0" kern="0" smtClea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），</a:t>
            </a:r>
            <a:r>
              <a:rPr lang="zh-CN" altLang="en-US" b="0" ker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反证律</a:t>
            </a:r>
            <a:r>
              <a:rPr lang="zh-CN" altLang="en-US" b="0" kern="0" smtClea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zh-CN" altLang="en-US" b="0" kern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zh-CN" altLang="en-US" b="0" kern="0" smtClea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），</a:t>
            </a:r>
            <a:r>
              <a:rPr lang="zh-CN" altLang="en-US" b="0" ker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析取词消去律（ </a:t>
            </a:r>
            <a:r>
              <a:rPr lang="zh-CN" altLang="en-US" b="0" kern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b="0" kern="0" baseline="-2500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- </a:t>
            </a:r>
            <a:r>
              <a:rPr lang="zh-CN" altLang="en-US" b="0" ker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），蕴涵词引入律</a:t>
            </a:r>
            <a:r>
              <a:rPr lang="zh-CN" altLang="en-US" b="0" kern="0" smtClea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zh-CN" altLang="en-US" b="0" ker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b="0" kern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0" kern="0" baseline="-2500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zh-CN" altLang="en-US" b="0" kern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b="0" kern="0" smtClea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），</a:t>
            </a:r>
            <a:r>
              <a:rPr lang="zh-CN" altLang="en-US" b="0" ker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等值词引入律（ </a:t>
            </a:r>
            <a:r>
              <a:rPr lang="zh-CN" altLang="en-US" b="0" kern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b="0" kern="0" baseline="-2500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zh-CN" altLang="en-US" b="0" kern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b="0" kern="0">
                <a:solidFill>
                  <a:srgbClr val="5E240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）。</a:t>
            </a:r>
            <a:endParaRPr lang="en-US" altLang="zh-CN" b="0" kern="0">
              <a:solidFill>
                <a:srgbClr val="5E240C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lvl="0" indent="-457200" eaLnBrk="1" hangingPunct="1">
              <a:lnSpc>
                <a:spcPct val="130000"/>
              </a:lnSpc>
              <a:spcBef>
                <a:spcPts val="1200"/>
              </a:spcBef>
              <a:buClr>
                <a:srgbClr val="5E240C"/>
              </a:buClr>
              <a:buFont typeface="+mj-lt"/>
              <a:buAutoNum type="arabicPeriod"/>
              <a:defRPr/>
            </a:pPr>
            <a:endParaRPr kumimoji="0" lang="en-US" altLang="zh-CN" b="0" i="0" u="none" strike="noStrike" kern="0" cap="none" spc="0" normalizeH="0" baseline="0" noProof="0" smtClean="0">
              <a:ln>
                <a:noFill/>
              </a:ln>
              <a:solidFill>
                <a:srgbClr val="5E240C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42257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自定义 2">
      <a:dk1>
        <a:srgbClr val="5E240C"/>
      </a:dk1>
      <a:lt1>
        <a:srgbClr val="E5E5E5"/>
      </a:lt1>
      <a:dk2>
        <a:srgbClr val="000000"/>
      </a:dk2>
      <a:lt2>
        <a:srgbClr val="FFFFFF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chemeClr val="bg1"/>
            </a:gs>
            <a:gs pos="50000">
              <a:srgbClr val="D2A000"/>
            </a:gs>
            <a:gs pos="100000">
              <a:schemeClr val="bg1"/>
            </a:gs>
          </a:gsLst>
          <a:lin ang="0" scaled="1"/>
        </a:gradFill>
        <a:ln w="9525">
          <a:noFill/>
          <a:miter lim="800000"/>
          <a:headEnd/>
          <a:tailEnd/>
        </a:ln>
        <a:effectLst/>
      </a:spPr>
      <a:bodyPr wrap="none" anchor="ctr"/>
      <a:lstStyle>
        <a:defPPr>
          <a:defRPr>
            <a:latin typeface="Arial" charset="0"/>
          </a:defRPr>
        </a:defPPr>
      </a:lstStyle>
    </a:sp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默认设计模板">
  <a:themeElements>
    <a:clrScheme name="自定义 2">
      <a:dk1>
        <a:srgbClr val="5E240C"/>
      </a:dk1>
      <a:lt1>
        <a:srgbClr val="E5E5E5"/>
      </a:lt1>
      <a:dk2>
        <a:srgbClr val="000000"/>
      </a:dk2>
      <a:lt2>
        <a:srgbClr val="FFFFFF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>
          <a:solidFill>
            <a:schemeClr val="tx1">
              <a:lumMod val="60000"/>
              <a:lumOff val="40000"/>
            </a:schemeClr>
          </a:solidFill>
          <a:miter lim="800000"/>
          <a:headEnd/>
          <a:tailEnd/>
        </a:ln>
        <a:effectLst/>
      </a:spPr>
      <a:bodyPr wrap="none" rtlCol="0" anchor="ctr"/>
      <a:lstStyle>
        <a:defPPr algn="ctr">
          <a:defRPr>
            <a:latin typeface="Arial" charset="0"/>
          </a:defRPr>
        </a:defPPr>
      </a:lstStyle>
    </a:sp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默认设计模板">
  <a:themeElements>
    <a:clrScheme name="自定义 2">
      <a:dk1>
        <a:srgbClr val="5E240C"/>
      </a:dk1>
      <a:lt1>
        <a:srgbClr val="E5E5E5"/>
      </a:lt1>
      <a:dk2>
        <a:srgbClr val="000000"/>
      </a:dk2>
      <a:lt2>
        <a:srgbClr val="FFFFFF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 1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chemeClr val="bg1"/>
            </a:gs>
            <a:gs pos="50000">
              <a:srgbClr val="D2A000"/>
            </a:gs>
            <a:gs pos="100000">
              <a:schemeClr val="bg1"/>
            </a:gs>
          </a:gsLst>
          <a:lin ang="0" scaled="1"/>
        </a:gradFill>
        <a:ln w="9525">
          <a:noFill/>
          <a:miter lim="800000"/>
          <a:headEnd/>
          <a:tailEnd/>
        </a:ln>
        <a:effectLst/>
      </a:spPr>
      <a:bodyPr wrap="none" anchor="ctr"/>
      <a:lstStyle>
        <a:defPPr>
          <a:defRPr>
            <a:latin typeface="Arial" charset="0"/>
          </a:defRPr>
        </a:defPPr>
      </a:lstStyle>
    </a:sp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4097</TotalTime>
  <Words>13798</Words>
  <Application>Microsoft Macintosh PowerPoint</Application>
  <PresentationFormat>全屏显示(4:3)</PresentationFormat>
  <Paragraphs>1966</Paragraphs>
  <Slides>138</Slides>
  <Notes>26</Notes>
  <HiddenSlides>0</HiddenSlides>
  <MMClips>0</MMClips>
  <ScaleCrop>false</ScaleCrop>
  <HeadingPairs>
    <vt:vector size="8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138</vt:i4>
      </vt:variant>
    </vt:vector>
  </HeadingPairs>
  <TitlesOfParts>
    <vt:vector size="166" baseType="lpstr">
      <vt:lpstr>Adobe 楷体 Std R</vt:lpstr>
      <vt:lpstr>Arial Unicode MS</vt:lpstr>
      <vt:lpstr>Blackadder ITC</vt:lpstr>
      <vt:lpstr>Cambria Math</vt:lpstr>
      <vt:lpstr>Lucida Sans Unicode</vt:lpstr>
      <vt:lpstr>MingLiU</vt:lpstr>
      <vt:lpstr>MT Extra</vt:lpstr>
      <vt:lpstr>Sitka Heading</vt:lpstr>
      <vt:lpstr>Symbol</vt:lpstr>
      <vt:lpstr>Tahoma</vt:lpstr>
      <vt:lpstr>Times New Roman</vt:lpstr>
      <vt:lpstr>Wingdings</vt:lpstr>
      <vt:lpstr>等线</vt:lpstr>
      <vt:lpstr>等线 Light</vt:lpstr>
      <vt:lpstr>黑体</vt:lpstr>
      <vt:lpstr>华文楷体</vt:lpstr>
      <vt:lpstr>华文中宋</vt:lpstr>
      <vt:lpstr>楷体</vt:lpstr>
      <vt:lpstr>楷体_GB2312</vt:lpstr>
      <vt:lpstr>宋体</vt:lpstr>
      <vt:lpstr>微软雅黑 Light</vt:lpstr>
      <vt:lpstr>Arial</vt:lpstr>
      <vt:lpstr>Office 主题​​</vt:lpstr>
      <vt:lpstr>默认设计模板</vt:lpstr>
      <vt:lpstr>2_默认设计模板</vt:lpstr>
      <vt:lpstr>1_默认设计模板</vt:lpstr>
      <vt:lpstr>位图图像</vt:lpstr>
      <vt:lpstr>Equation</vt:lpstr>
      <vt:lpstr>PowerPoint 演示文稿</vt:lpstr>
      <vt:lpstr>PowerPoint 演示文稿</vt:lpstr>
      <vt:lpstr>PowerPoint 演示文稿</vt:lpstr>
      <vt:lpstr>PowerPoint 演示文稿</vt:lpstr>
      <vt:lpstr>样卷分析</vt:lpstr>
      <vt:lpstr>PowerPoint 演示文稿</vt:lpstr>
      <vt:lpstr>PowerPoint 演示文稿</vt:lpstr>
      <vt:lpstr>PowerPoint 演示文稿</vt:lpstr>
      <vt:lpstr>PowerPoint 演示文稿</vt:lpstr>
      <vt:lpstr>X到Y的二元关系R与X Y X={x1,x2},   Y={y1,y2},    R1={&lt; x1,y1 &gt;,&lt;x2,y1&gt;,&lt;x2,y2&gt;} X Y ={&lt;x1,y1 &gt;,&lt;x2,y1&gt;, &lt;x2,y1&gt;, &lt;x2,y2&gt;}</vt:lpstr>
      <vt:lpstr>[X上的二元关系]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关系矩阵的性质：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闭包的性质</vt:lpstr>
      <vt:lpstr>样卷分析</vt:lpstr>
      <vt:lpstr>样卷分析</vt:lpstr>
      <vt:lpstr>3-2集合的运算</vt:lpstr>
      <vt:lpstr>PowerPoint 演示文稿</vt:lpstr>
      <vt:lpstr>样卷分析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样卷分析</vt:lpstr>
      <vt:lpstr>样卷分析</vt:lpstr>
      <vt:lpstr>样卷分析</vt:lpstr>
      <vt:lpstr>样卷分析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样卷分析</vt:lpstr>
      <vt:lpstr>样卷分析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样卷分析</vt:lpstr>
      <vt:lpstr>PowerPoint 演示文稿</vt:lpstr>
      <vt:lpstr>样卷分析</vt:lpstr>
      <vt:lpstr>样卷分析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样卷分析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斜形证明错误解析</vt:lpstr>
      <vt:lpstr>斜形证明错误解析</vt:lpstr>
      <vt:lpstr>斜形证明错误解析</vt:lpstr>
      <vt:lpstr>斜形证明错误解析</vt:lpstr>
      <vt:lpstr>斜形证明错误解析</vt:lpstr>
      <vt:lpstr>斜形证明错误解析</vt:lpstr>
      <vt:lpstr>斜形证明错误解析</vt:lpstr>
      <vt:lpstr>斜形证明错误解析</vt:lpstr>
      <vt:lpstr>斜形证明错误解析</vt:lpstr>
      <vt:lpstr>斜形证明错误解析</vt:lpstr>
      <vt:lpstr>斜形证明错误解析</vt:lpstr>
      <vt:lpstr>斜形证明错误解析</vt:lpstr>
      <vt:lpstr>样卷分析</vt:lpstr>
      <vt:lpstr>PowerPoint 演示文稿</vt:lpstr>
      <vt:lpstr>PowerPoint 演示文稿</vt:lpstr>
      <vt:lpstr>样卷分析</vt:lpstr>
      <vt:lpstr>样卷分析</vt:lpstr>
      <vt:lpstr>样卷分析</vt:lpstr>
      <vt:lpstr>样卷分析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 玉倩</dc:creator>
  <cp:lastModifiedBy>周 玉倩</cp:lastModifiedBy>
  <cp:revision>96</cp:revision>
  <dcterms:created xsi:type="dcterms:W3CDTF">2019-04-26T08:59:30Z</dcterms:created>
  <dcterms:modified xsi:type="dcterms:W3CDTF">2020-08-12T02:42:53Z</dcterms:modified>
</cp:coreProperties>
</file>