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9"/>
  </p:notesMasterIdLst>
  <p:handoutMasterIdLst>
    <p:handoutMasterId r:id="rId100"/>
  </p:handoutMasterIdLst>
  <p:sldIdLst>
    <p:sldId id="354" r:id="rId2"/>
    <p:sldId id="580" r:id="rId3"/>
    <p:sldId id="586" r:id="rId4"/>
    <p:sldId id="587" r:id="rId5"/>
    <p:sldId id="588" r:id="rId6"/>
    <p:sldId id="589" r:id="rId7"/>
    <p:sldId id="619" r:id="rId8"/>
    <p:sldId id="590" r:id="rId9"/>
    <p:sldId id="734" r:id="rId10"/>
    <p:sldId id="591" r:id="rId11"/>
    <p:sldId id="592" r:id="rId12"/>
    <p:sldId id="593" r:id="rId13"/>
    <p:sldId id="594" r:id="rId14"/>
    <p:sldId id="595" r:id="rId15"/>
    <p:sldId id="596" r:id="rId16"/>
    <p:sldId id="735" r:id="rId17"/>
    <p:sldId id="597" r:id="rId18"/>
    <p:sldId id="598" r:id="rId19"/>
    <p:sldId id="599" r:id="rId20"/>
    <p:sldId id="600" r:id="rId21"/>
    <p:sldId id="601" r:id="rId22"/>
    <p:sldId id="605" r:id="rId23"/>
    <p:sldId id="606" r:id="rId24"/>
    <p:sldId id="611" r:id="rId25"/>
    <p:sldId id="621" r:id="rId26"/>
    <p:sldId id="625" r:id="rId27"/>
    <p:sldId id="626" r:id="rId28"/>
    <p:sldId id="967" r:id="rId29"/>
    <p:sldId id="639" r:id="rId30"/>
    <p:sldId id="640" r:id="rId31"/>
    <p:sldId id="767" r:id="rId32"/>
    <p:sldId id="642" r:id="rId33"/>
    <p:sldId id="644" r:id="rId34"/>
    <p:sldId id="645" r:id="rId35"/>
    <p:sldId id="646" r:id="rId36"/>
    <p:sldId id="653" r:id="rId37"/>
    <p:sldId id="657" r:id="rId38"/>
    <p:sldId id="666" r:id="rId39"/>
    <p:sldId id="667" r:id="rId40"/>
    <p:sldId id="669" r:id="rId41"/>
    <p:sldId id="671" r:id="rId42"/>
    <p:sldId id="673" r:id="rId43"/>
    <p:sldId id="520" r:id="rId44"/>
    <p:sldId id="521" r:id="rId45"/>
    <p:sldId id="522" r:id="rId46"/>
    <p:sldId id="526" r:id="rId47"/>
    <p:sldId id="530" r:id="rId48"/>
    <p:sldId id="764" r:id="rId49"/>
    <p:sldId id="533" r:id="rId50"/>
    <p:sldId id="535" r:id="rId51"/>
    <p:sldId id="537" r:id="rId52"/>
    <p:sldId id="995" r:id="rId53"/>
    <p:sldId id="543" r:id="rId54"/>
    <p:sldId id="545" r:id="rId55"/>
    <p:sldId id="1051" r:id="rId56"/>
    <p:sldId id="546" r:id="rId57"/>
    <p:sldId id="547" r:id="rId58"/>
    <p:sldId id="968" r:id="rId59"/>
    <p:sldId id="969" r:id="rId60"/>
    <p:sldId id="970" r:id="rId61"/>
    <p:sldId id="971" r:id="rId62"/>
    <p:sldId id="972" r:id="rId63"/>
    <p:sldId id="974" r:id="rId64"/>
    <p:sldId id="975" r:id="rId65"/>
    <p:sldId id="976" r:id="rId66"/>
    <p:sldId id="977" r:id="rId67"/>
    <p:sldId id="978" r:id="rId68"/>
    <p:sldId id="997" r:id="rId69"/>
    <p:sldId id="979" r:id="rId70"/>
    <p:sldId id="1052" r:id="rId71"/>
    <p:sldId id="980" r:id="rId72"/>
    <p:sldId id="990" r:id="rId73"/>
    <p:sldId id="992" r:id="rId74"/>
    <p:sldId id="982" r:id="rId75"/>
    <p:sldId id="1000" r:id="rId76"/>
    <p:sldId id="994" r:id="rId77"/>
    <p:sldId id="999" r:id="rId78"/>
    <p:sldId id="1001" r:id="rId79"/>
    <p:sldId id="984" r:id="rId80"/>
    <p:sldId id="1003" r:id="rId81"/>
    <p:sldId id="1002" r:id="rId82"/>
    <p:sldId id="985" r:id="rId83"/>
    <p:sldId id="987" r:id="rId84"/>
    <p:sldId id="1004" r:id="rId85"/>
    <p:sldId id="1005" r:id="rId86"/>
    <p:sldId id="1006" r:id="rId87"/>
    <p:sldId id="1007" r:id="rId88"/>
    <p:sldId id="1008" r:id="rId89"/>
    <p:sldId id="1009" r:id="rId90"/>
    <p:sldId id="1010" r:id="rId91"/>
    <p:sldId id="1011" r:id="rId92"/>
    <p:sldId id="1012" r:id="rId93"/>
    <p:sldId id="1013" r:id="rId94"/>
    <p:sldId id="1014" r:id="rId95"/>
    <p:sldId id="1015" r:id="rId96"/>
    <p:sldId id="1016" r:id="rId97"/>
    <p:sldId id="1017" r:id="rId98"/>
  </p:sldIdLst>
  <p:sldSz cx="9144000" cy="6858000" type="screen4x3"/>
  <p:notesSz cx="6667500" cy="9801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60E"/>
    <a:srgbClr val="2D0801"/>
    <a:srgbClr val="13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56" autoAdjust="0"/>
  </p:normalViewPr>
  <p:slideViewPr>
    <p:cSldViewPr>
      <p:cViewPr>
        <p:scale>
          <a:sx n="50" d="100"/>
          <a:sy n="50" d="100"/>
        </p:scale>
        <p:origin x="2400" y="8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6"/>
    </p:cViewPr>
  </p:sorterViewPr>
  <p:notesViewPr>
    <p:cSldViewPr>
      <p:cViewPr varScale="1">
        <p:scale>
          <a:sx n="62" d="100"/>
          <a:sy n="62" d="100"/>
        </p:scale>
        <p:origin x="-1162" y="-91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1.xml"/><Relationship Id="rId18" Type="http://schemas.openxmlformats.org/officeDocument/2006/relationships/slide" Target="slides/slide27.xml"/><Relationship Id="rId26" Type="http://schemas.openxmlformats.org/officeDocument/2006/relationships/slide" Target="slides/slide36.xml"/><Relationship Id="rId39" Type="http://schemas.openxmlformats.org/officeDocument/2006/relationships/slide" Target="slides/slide49.xml"/><Relationship Id="rId21" Type="http://schemas.openxmlformats.org/officeDocument/2006/relationships/slide" Target="slides/slide31.xml"/><Relationship Id="rId34" Type="http://schemas.openxmlformats.org/officeDocument/2006/relationships/slide" Target="slides/slide44.xml"/><Relationship Id="rId42" Type="http://schemas.openxmlformats.org/officeDocument/2006/relationships/slide" Target="slides/slide52.xml"/><Relationship Id="rId47" Type="http://schemas.openxmlformats.org/officeDocument/2006/relationships/slide" Target="slides/slide58.xml"/><Relationship Id="rId50" Type="http://schemas.openxmlformats.org/officeDocument/2006/relationships/slide" Target="slides/slide61.xml"/><Relationship Id="rId55" Type="http://schemas.openxmlformats.org/officeDocument/2006/relationships/slide" Target="slides/slide66.xml"/><Relationship Id="rId63" Type="http://schemas.openxmlformats.org/officeDocument/2006/relationships/slide" Target="slides/slide80.xml"/><Relationship Id="rId68" Type="http://schemas.openxmlformats.org/officeDocument/2006/relationships/slide" Target="slides/slide87.xml"/><Relationship Id="rId76" Type="http://schemas.openxmlformats.org/officeDocument/2006/relationships/slide" Target="slides/slide95.xml"/><Relationship Id="rId7" Type="http://schemas.openxmlformats.org/officeDocument/2006/relationships/slide" Target="slides/slide13.xml"/><Relationship Id="rId71" Type="http://schemas.openxmlformats.org/officeDocument/2006/relationships/slide" Target="slides/slide90.xml"/><Relationship Id="rId2" Type="http://schemas.openxmlformats.org/officeDocument/2006/relationships/slide" Target="slides/slide4.xml"/><Relationship Id="rId16" Type="http://schemas.openxmlformats.org/officeDocument/2006/relationships/slide" Target="slides/slide24.xml"/><Relationship Id="rId29" Type="http://schemas.openxmlformats.org/officeDocument/2006/relationships/slide" Target="slides/slide39.xml"/><Relationship Id="rId11" Type="http://schemas.openxmlformats.org/officeDocument/2006/relationships/slide" Target="slides/slide19.xml"/><Relationship Id="rId24" Type="http://schemas.openxmlformats.org/officeDocument/2006/relationships/slide" Target="slides/slide34.xml"/><Relationship Id="rId32" Type="http://schemas.openxmlformats.org/officeDocument/2006/relationships/slide" Target="slides/slide42.xml"/><Relationship Id="rId37" Type="http://schemas.openxmlformats.org/officeDocument/2006/relationships/slide" Target="slides/slide47.xml"/><Relationship Id="rId40" Type="http://schemas.openxmlformats.org/officeDocument/2006/relationships/slide" Target="slides/slide50.xml"/><Relationship Id="rId45" Type="http://schemas.openxmlformats.org/officeDocument/2006/relationships/slide" Target="slides/slide56.xml"/><Relationship Id="rId53" Type="http://schemas.openxmlformats.org/officeDocument/2006/relationships/slide" Target="slides/slide64.xml"/><Relationship Id="rId58" Type="http://schemas.openxmlformats.org/officeDocument/2006/relationships/slide" Target="slides/slide71.xml"/><Relationship Id="rId66" Type="http://schemas.openxmlformats.org/officeDocument/2006/relationships/slide" Target="slides/slide83.xml"/><Relationship Id="rId74" Type="http://schemas.openxmlformats.org/officeDocument/2006/relationships/slide" Target="slides/slide93.xml"/><Relationship Id="rId5" Type="http://schemas.openxmlformats.org/officeDocument/2006/relationships/slide" Target="slides/slide7.xml"/><Relationship Id="rId15" Type="http://schemas.openxmlformats.org/officeDocument/2006/relationships/slide" Target="slides/slide23.xml"/><Relationship Id="rId23" Type="http://schemas.openxmlformats.org/officeDocument/2006/relationships/slide" Target="slides/slide33.xml"/><Relationship Id="rId28" Type="http://schemas.openxmlformats.org/officeDocument/2006/relationships/slide" Target="slides/slide38.xml"/><Relationship Id="rId36" Type="http://schemas.openxmlformats.org/officeDocument/2006/relationships/slide" Target="slides/slide46.xml"/><Relationship Id="rId49" Type="http://schemas.openxmlformats.org/officeDocument/2006/relationships/slide" Target="slides/slide60.xml"/><Relationship Id="rId57" Type="http://schemas.openxmlformats.org/officeDocument/2006/relationships/slide" Target="slides/slide68.xml"/><Relationship Id="rId61" Type="http://schemas.openxmlformats.org/officeDocument/2006/relationships/slide" Target="slides/slide78.xml"/><Relationship Id="rId10" Type="http://schemas.openxmlformats.org/officeDocument/2006/relationships/slide" Target="slides/slide18.xml"/><Relationship Id="rId19" Type="http://schemas.openxmlformats.org/officeDocument/2006/relationships/slide" Target="slides/slide29.xml"/><Relationship Id="rId31" Type="http://schemas.openxmlformats.org/officeDocument/2006/relationships/slide" Target="slides/slide41.xml"/><Relationship Id="rId44" Type="http://schemas.openxmlformats.org/officeDocument/2006/relationships/slide" Target="slides/slide54.xml"/><Relationship Id="rId52" Type="http://schemas.openxmlformats.org/officeDocument/2006/relationships/slide" Target="slides/slide63.xml"/><Relationship Id="rId60" Type="http://schemas.openxmlformats.org/officeDocument/2006/relationships/slide" Target="slides/slide75.xml"/><Relationship Id="rId65" Type="http://schemas.openxmlformats.org/officeDocument/2006/relationships/slide" Target="slides/slide82.xml"/><Relationship Id="rId73" Type="http://schemas.openxmlformats.org/officeDocument/2006/relationships/slide" Target="slides/slide92.xml"/><Relationship Id="rId78" Type="http://schemas.openxmlformats.org/officeDocument/2006/relationships/slide" Target="slides/slide97.xml"/><Relationship Id="rId4" Type="http://schemas.openxmlformats.org/officeDocument/2006/relationships/slide" Target="slides/slide6.xml"/><Relationship Id="rId9" Type="http://schemas.openxmlformats.org/officeDocument/2006/relationships/slide" Target="slides/slide17.xml"/><Relationship Id="rId14" Type="http://schemas.openxmlformats.org/officeDocument/2006/relationships/slide" Target="slides/slide22.xml"/><Relationship Id="rId22" Type="http://schemas.openxmlformats.org/officeDocument/2006/relationships/slide" Target="slides/slide32.xml"/><Relationship Id="rId27" Type="http://schemas.openxmlformats.org/officeDocument/2006/relationships/slide" Target="slides/slide37.xml"/><Relationship Id="rId30" Type="http://schemas.openxmlformats.org/officeDocument/2006/relationships/slide" Target="slides/slide40.xml"/><Relationship Id="rId35" Type="http://schemas.openxmlformats.org/officeDocument/2006/relationships/slide" Target="slides/slide45.xml"/><Relationship Id="rId43" Type="http://schemas.openxmlformats.org/officeDocument/2006/relationships/slide" Target="slides/slide53.xml"/><Relationship Id="rId48" Type="http://schemas.openxmlformats.org/officeDocument/2006/relationships/slide" Target="slides/slide59.xml"/><Relationship Id="rId56" Type="http://schemas.openxmlformats.org/officeDocument/2006/relationships/slide" Target="slides/slide67.xml"/><Relationship Id="rId64" Type="http://schemas.openxmlformats.org/officeDocument/2006/relationships/slide" Target="slides/slide81.xml"/><Relationship Id="rId69" Type="http://schemas.openxmlformats.org/officeDocument/2006/relationships/slide" Target="slides/slide88.xml"/><Relationship Id="rId77" Type="http://schemas.openxmlformats.org/officeDocument/2006/relationships/slide" Target="slides/slide96.xml"/><Relationship Id="rId8" Type="http://schemas.openxmlformats.org/officeDocument/2006/relationships/slide" Target="slides/slide14.xml"/><Relationship Id="rId51" Type="http://schemas.openxmlformats.org/officeDocument/2006/relationships/slide" Target="slides/slide62.xml"/><Relationship Id="rId72" Type="http://schemas.openxmlformats.org/officeDocument/2006/relationships/slide" Target="slides/slide91.xml"/><Relationship Id="rId3" Type="http://schemas.openxmlformats.org/officeDocument/2006/relationships/slide" Target="slides/slide5.xml"/><Relationship Id="rId12" Type="http://schemas.openxmlformats.org/officeDocument/2006/relationships/slide" Target="slides/slide20.xml"/><Relationship Id="rId17" Type="http://schemas.openxmlformats.org/officeDocument/2006/relationships/slide" Target="slides/slide26.xml"/><Relationship Id="rId25" Type="http://schemas.openxmlformats.org/officeDocument/2006/relationships/slide" Target="slides/slide35.xml"/><Relationship Id="rId33" Type="http://schemas.openxmlformats.org/officeDocument/2006/relationships/slide" Target="slides/slide43.xml"/><Relationship Id="rId38" Type="http://schemas.openxmlformats.org/officeDocument/2006/relationships/slide" Target="slides/slide48.xml"/><Relationship Id="rId46" Type="http://schemas.openxmlformats.org/officeDocument/2006/relationships/slide" Target="slides/slide57.xml"/><Relationship Id="rId59" Type="http://schemas.openxmlformats.org/officeDocument/2006/relationships/slide" Target="slides/slide74.xml"/><Relationship Id="rId67" Type="http://schemas.openxmlformats.org/officeDocument/2006/relationships/slide" Target="slides/slide86.xml"/><Relationship Id="rId20" Type="http://schemas.openxmlformats.org/officeDocument/2006/relationships/slide" Target="slides/slide30.xml"/><Relationship Id="rId41" Type="http://schemas.openxmlformats.org/officeDocument/2006/relationships/slide" Target="slides/slide51.xml"/><Relationship Id="rId54" Type="http://schemas.openxmlformats.org/officeDocument/2006/relationships/slide" Target="slides/slide65.xml"/><Relationship Id="rId62" Type="http://schemas.openxmlformats.org/officeDocument/2006/relationships/slide" Target="slides/slide79.xml"/><Relationship Id="rId70" Type="http://schemas.openxmlformats.org/officeDocument/2006/relationships/slide" Target="slides/slide89.xml"/><Relationship Id="rId75" Type="http://schemas.openxmlformats.org/officeDocument/2006/relationships/slide" Target="slides/slide94.xml"/><Relationship Id="rId1" Type="http://schemas.openxmlformats.org/officeDocument/2006/relationships/slide" Target="slides/slide2.xml"/><Relationship Id="rId6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5D407C9-72BB-47EF-B2F7-99C861888F9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6075363" y="9474200"/>
            <a:ext cx="5921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BB9EF93-054A-49F7-8E5D-90AB811F21BD}" type="slidenum">
              <a:rPr kumimoji="0" lang="zh-CN" altLang="en-US" sz="1400">
                <a:solidFill>
                  <a:schemeClr val="bg2"/>
                </a:solidFill>
              </a:rPr>
              <a:pPr algn="r" eaLnBrk="1" hangingPunct="1"/>
              <a:t>‹#›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9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3-12T10:36:28.4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3-12T10:42:04.09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3-12T12:01:02.66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0,'25'0,"-25"0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3-12T12:01:50.65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3-12T10:51:11.26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3-12T12:06:09.6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0,'0'0,"25"25,-25-25,0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35013"/>
            <a:ext cx="4899025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56138"/>
            <a:ext cx="4889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5B36CF3-48C4-471A-A94F-74754180DC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243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09629C-95FA-49D2-9711-D56621F5BFF9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3855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93A757-A235-4AE1-8204-55CDC84EC592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70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612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C620EC-68F6-452A-8F45-0DA1A088BA70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276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2FBE50-DE46-40C9-ADA9-634E6B36BB3B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91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/>
              <a:t>根据子群和子半群的判定定理可以直接得到子环的判定定理。</a:t>
            </a:r>
          </a:p>
        </p:txBody>
      </p:sp>
    </p:spTree>
    <p:extLst>
      <p:ext uri="{BB962C8B-B14F-4D97-AF65-F5344CB8AC3E}">
        <p14:creationId xmlns:p14="http://schemas.microsoft.com/office/powerpoint/2010/main" val="42522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3EF488-0A1B-4254-B362-CEDB2D74D841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在讲到分配律时，应该指明哪个运算对哪个运算可分配，不要笼统地讲它们适合分配律。</a:t>
            </a:r>
          </a:p>
        </p:txBody>
      </p:sp>
    </p:spTree>
    <p:extLst>
      <p:ext uri="{BB962C8B-B14F-4D97-AF65-F5344CB8AC3E}">
        <p14:creationId xmlns:p14="http://schemas.microsoft.com/office/powerpoint/2010/main" val="78913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3669C1-D1CC-49FF-8330-474170531196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6143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7E3F7F-8A16-4104-BF2F-035FCEEDB30E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请同学们考虑，在运算表中，满足交换律、幂等律，具有零元、么元的表各具有什么特点。</a:t>
            </a:r>
          </a:p>
          <a:p>
            <a:pPr eaLnBrk="1" hangingPunct="1"/>
            <a:r>
              <a:rPr lang="zh-CN" altLang="en-US" smtClean="0"/>
              <a:t>交换律的表沿主对角线对称。</a:t>
            </a:r>
          </a:p>
          <a:p>
            <a:pPr eaLnBrk="1" hangingPunct="1"/>
            <a:r>
              <a:rPr lang="zh-CN" altLang="en-US" smtClean="0"/>
              <a:t>幂等律的表主对角线与每一行和每一列元素相同。</a:t>
            </a:r>
          </a:p>
          <a:p>
            <a:pPr eaLnBrk="1" hangingPunct="1"/>
            <a:r>
              <a:rPr lang="zh-CN" altLang="en-US" smtClean="0"/>
              <a:t>有零元的表，当且仅当该元素所对应的行和列依次与该元素相同。</a:t>
            </a:r>
          </a:p>
          <a:p>
            <a:pPr eaLnBrk="1" hangingPunct="1"/>
            <a:r>
              <a:rPr lang="zh-CN" altLang="en-US" smtClean="0"/>
              <a:t>有么元的表，当且仅当该元素所对应的行和列依次与运算表的行和列相同。</a:t>
            </a:r>
          </a:p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与</a:t>
            </a:r>
            <a:r>
              <a:rPr lang="en-US" altLang="zh-CN" smtClean="0"/>
              <a:t>b</a:t>
            </a:r>
            <a:r>
              <a:rPr lang="zh-CN" altLang="en-US" smtClean="0"/>
              <a:t>互逆，当且仅当以这两个元素为行和列的焦点出为么元。</a:t>
            </a:r>
          </a:p>
          <a:p>
            <a:pPr eaLnBrk="1" hangingPunct="1"/>
            <a:r>
              <a:rPr lang="zh-CN" altLang="en-US" smtClean="0"/>
              <a:t>请同学们考虑，虽然没有么元、零元或者逆元，但是否有左、右么元（零元、逆元）的存在？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7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5FA51-52AD-4AAE-AB03-57D9E9844BF2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069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F5D909-8CD0-46FE-8D85-1F9C3B3359BF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118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B4A5FE-2CB9-4083-8136-87E8B6E9A35D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充分性的证明：结合性保持，由</a:t>
            </a:r>
            <a:r>
              <a:rPr lang="en-US" altLang="zh-CN" smtClean="0"/>
              <a:t>(1)</a:t>
            </a:r>
            <a:r>
              <a:rPr lang="zh-CN" altLang="en-US" smtClean="0"/>
              <a:t>知封闭性，由</a:t>
            </a:r>
            <a:r>
              <a:rPr lang="en-US" altLang="zh-CN" smtClean="0"/>
              <a:t>(2)</a:t>
            </a:r>
            <a:r>
              <a:rPr lang="zh-CN" altLang="en-US" smtClean="0"/>
              <a:t>知有逆元。</a:t>
            </a:r>
          </a:p>
        </p:txBody>
      </p:sp>
    </p:spTree>
    <p:extLst>
      <p:ext uri="{BB962C8B-B14F-4D97-AF65-F5344CB8AC3E}">
        <p14:creationId xmlns:p14="http://schemas.microsoft.com/office/powerpoint/2010/main" val="313493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421E61-FAD9-41FA-91AD-EDEB9C856621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412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2896EF-DDDE-418D-B4C4-5447BC374CC4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609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545489C-B78F-4343-B384-F560C1E3C53E}" type="slidenum">
              <a:rPr kumimoji="0" lang="zh-CN" altLang="en-US" sz="1400">
                <a:solidFill>
                  <a:schemeClr val="bg2"/>
                </a:solidFill>
              </a:rPr>
              <a:pPr algn="r" eaLnBrk="1" hangingPunct="1"/>
              <a:t>‹#›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74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4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2"/>
                </a:solidFill>
              </a:defRPr>
            </a:lvl1pPr>
          </a:lstStyle>
          <a:p>
            <a:fld id="{A8B3C9C0-B83B-493F-8BAC-94D6001262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2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B151-D43F-455E-AF1F-9E29DE91BD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1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0188" y="152400"/>
            <a:ext cx="2133600" cy="63865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52400"/>
            <a:ext cx="6248400" cy="63865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156B3-4B72-4FBF-8CDE-F566738F6D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20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1910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22788" y="1052513"/>
            <a:ext cx="41910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22788" y="3871913"/>
            <a:ext cx="41910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6308F-2EBB-4616-BA0E-44DD225095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88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1910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2788" y="1052513"/>
            <a:ext cx="41910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7615A-3020-455B-97EC-8FE4AB2DAA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80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B8E40-92A2-485A-9443-8237061E7A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5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616BE-C36A-4D04-A600-8A442F1C0B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6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2788" y="1052513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FDCD5-D267-4A09-BF30-A6396673B2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0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733DA-E3C4-45CA-B020-6E7E5347AA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45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24FE3-AEC8-4473-9CC9-804F536433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C02F7-8322-4257-B999-E4A89356D2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59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BF65E-218B-45BF-9CF2-B1166E5944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8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940-7A9E-4E15-AD1A-ED2747DC28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73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 userDrawn="1"/>
        </p:nvGrpSpPr>
        <p:grpSpPr bwMode="auto">
          <a:xfrm>
            <a:off x="0" y="228600"/>
            <a:ext cx="7772400" cy="762000"/>
            <a:chOff x="80" y="624"/>
            <a:chExt cx="5381" cy="663"/>
          </a:xfrm>
        </p:grpSpPr>
        <p:sp>
          <p:nvSpPr>
            <p:cNvPr id="1030" name="Rectangle 2"/>
            <p:cNvSpPr>
              <a:spLocks noChangeArrowheads="1"/>
            </p:cNvSpPr>
            <p:nvPr/>
          </p:nvSpPr>
          <p:spPr bwMode="ltGray">
            <a:xfrm>
              <a:off x="264" y="692"/>
              <a:ext cx="277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31" name="Rectangle 3"/>
            <p:cNvSpPr>
              <a:spLocks noChangeArrowheads="1"/>
            </p:cNvSpPr>
            <p:nvPr/>
          </p:nvSpPr>
          <p:spPr bwMode="ltGray">
            <a:xfrm>
              <a:off x="504" y="692"/>
              <a:ext cx="207" cy="3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ltGray">
            <a:xfrm>
              <a:off x="340" y="958"/>
              <a:ext cx="267" cy="2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ltGray">
            <a:xfrm>
              <a:off x="573" y="958"/>
              <a:ext cx="233" cy="29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ltGray">
            <a:xfrm>
              <a:off x="80" y="913"/>
              <a:ext cx="353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gray">
            <a:xfrm>
              <a:off x="279" y="1123"/>
              <a:ext cx="5182" cy="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单击此处编式</a:t>
            </a:r>
            <a:r>
              <a:rPr lang="en-US" altLang="zh-CN" smtClean="0"/>
              <a:t>ss</a:t>
            </a:r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ss</a:t>
            </a:r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ss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34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2"/>
                </a:solidFill>
              </a:defRPr>
            </a:lvl1pPr>
          </a:lstStyle>
          <a:p>
            <a:fld id="{E9A49F6D-7EED-4B8E-BA90-488F75623BB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b="1" smtClean="0">
                <a:latin typeface="宋体" panose="02010600030101010101" pitchFamily="2" charset="-122"/>
                <a:ea typeface="宋体" panose="02010600030101010101" pitchFamily="2" charset="-122"/>
              </a:rPr>
              <a:t>第十五章 代数系统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DD2E29-2CE8-4A3B-B39B-A378573B8A01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上两个二元运算，如果对于任意的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有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	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＝ 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	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	（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左分配律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b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 ＝ 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	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	（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右分配律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则称运算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对运算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满足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分配律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 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1"/>
                </a:solidFill>
              </a:rPr>
              <a:t>	P224 	</a:t>
            </a:r>
            <a:r>
              <a:rPr lang="zh-CN" altLang="en-US" b="1" smtClean="0">
                <a:solidFill>
                  <a:schemeClr val="accent1"/>
                </a:solidFill>
              </a:rPr>
              <a:t>定义</a:t>
            </a:r>
            <a:r>
              <a:rPr lang="en-US" altLang="zh-CN" b="1" smtClean="0">
                <a:solidFill>
                  <a:schemeClr val="accent1"/>
                </a:solidFill>
              </a:rPr>
              <a:t>15.5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上两个可交换的二元运算，如果对于任意的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都有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则称运算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满足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吸收律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二元运算的性质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A330A0-0360-4AFE-A221-A4945A8B9610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981075"/>
            <a:ext cx="9144000" cy="5543550"/>
            <a:chOff x="-2" y="-2"/>
            <a:chExt cx="2724" cy="2020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0" y="0"/>
              <a:ext cx="2720" cy="2016"/>
              <a:chOff x="0" y="0"/>
              <a:chExt cx="2720" cy="2016"/>
            </a:xfrm>
          </p:grpSpPr>
          <p:grpSp>
            <p:nvGrpSpPr>
              <p:cNvPr id="1331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18" cy="384"/>
                <a:chOff x="0" y="0"/>
                <a:chExt cx="518" cy="384"/>
              </a:xfrm>
            </p:grpSpPr>
            <p:sp>
              <p:nvSpPr>
                <p:cNvPr id="1337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zh-CN" altLang="en-US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集合</a:t>
                  </a:r>
                </a:p>
              </p:txBody>
            </p:sp>
            <p:sp>
              <p:nvSpPr>
                <p:cNvPr id="1337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0" name="Group 8"/>
              <p:cNvGrpSpPr>
                <a:grpSpLocks/>
              </p:cNvGrpSpPr>
              <p:nvPr/>
            </p:nvGrpSpPr>
            <p:grpSpPr bwMode="auto">
              <a:xfrm>
                <a:off x="518" y="0"/>
                <a:ext cx="950" cy="384"/>
                <a:chOff x="518" y="0"/>
                <a:chExt cx="950" cy="384"/>
              </a:xfrm>
            </p:grpSpPr>
            <p:sp>
              <p:nvSpPr>
                <p:cNvPr id="13372" name="Rectangle 9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运算</a:t>
                  </a:r>
                </a:p>
              </p:txBody>
            </p:sp>
            <p:sp>
              <p:nvSpPr>
                <p:cNvPr id="13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1" name="Group 11"/>
              <p:cNvGrpSpPr>
                <a:grpSpLocks/>
              </p:cNvGrpSpPr>
              <p:nvPr/>
            </p:nvGrpSpPr>
            <p:grpSpPr bwMode="auto">
              <a:xfrm>
                <a:off x="1468" y="0"/>
                <a:ext cx="734" cy="384"/>
                <a:chOff x="1468" y="0"/>
                <a:chExt cx="734" cy="384"/>
              </a:xfrm>
            </p:grpSpPr>
            <p:sp>
              <p:nvSpPr>
                <p:cNvPr id="13370" name="Rectangle 12"/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6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分配律</a:t>
                  </a:r>
                </a:p>
              </p:txBody>
            </p:sp>
            <p:sp>
              <p:nvSpPr>
                <p:cNvPr id="13371" name="Rectangle 13"/>
                <p:cNvSpPr>
                  <a:spLocks noChangeArrowheads="1"/>
                </p:cNvSpPr>
                <p:nvPr/>
              </p:nvSpPr>
              <p:spPr bwMode="auto">
                <a:xfrm>
                  <a:off x="1468" y="0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2" name="Group 14"/>
              <p:cNvGrpSpPr>
                <a:grpSpLocks/>
              </p:cNvGrpSpPr>
              <p:nvPr/>
            </p:nvGrpSpPr>
            <p:grpSpPr bwMode="auto">
              <a:xfrm>
                <a:off x="2202" y="0"/>
                <a:ext cx="518" cy="384"/>
                <a:chOff x="2202" y="0"/>
                <a:chExt cx="518" cy="384"/>
              </a:xfrm>
            </p:grpSpPr>
            <p:sp>
              <p:nvSpPr>
                <p:cNvPr id="13368" name="Rectangle 15"/>
                <p:cNvSpPr>
                  <a:spLocks noChangeArrowheads="1"/>
                </p:cNvSpPr>
                <p:nvPr/>
              </p:nvSpPr>
              <p:spPr bwMode="auto">
                <a:xfrm>
                  <a:off x="2245" y="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吸收律</a:t>
                  </a:r>
                </a:p>
              </p:txBody>
            </p:sp>
            <p:sp>
              <p:nvSpPr>
                <p:cNvPr id="13369" name="Rectangle 16"/>
                <p:cNvSpPr>
                  <a:spLocks noChangeArrowheads="1"/>
                </p:cNvSpPr>
                <p:nvPr/>
              </p:nvSpPr>
              <p:spPr bwMode="auto">
                <a:xfrm>
                  <a:off x="2202" y="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3" name="Group 17"/>
              <p:cNvGrpSpPr>
                <a:grpSpLocks/>
              </p:cNvGrpSpPr>
              <p:nvPr/>
            </p:nvGrpSpPr>
            <p:grpSpPr bwMode="auto">
              <a:xfrm>
                <a:off x="0" y="384"/>
                <a:ext cx="518" cy="384"/>
                <a:chOff x="0" y="384"/>
                <a:chExt cx="518" cy="384"/>
              </a:xfrm>
            </p:grpSpPr>
            <p:sp>
              <p:nvSpPr>
                <p:cNvPr id="1336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6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Z,Q,R</a:t>
                  </a:r>
                  <a:endParaRPr kumimoji="0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6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4" name="Group 20"/>
              <p:cNvGrpSpPr>
                <a:grpSpLocks/>
              </p:cNvGrpSpPr>
              <p:nvPr/>
            </p:nvGrpSpPr>
            <p:grpSpPr bwMode="auto">
              <a:xfrm>
                <a:off x="518" y="384"/>
                <a:ext cx="950" cy="384"/>
                <a:chOff x="518" y="384"/>
                <a:chExt cx="950" cy="384"/>
              </a:xfrm>
            </p:grpSpPr>
            <p:sp>
              <p:nvSpPr>
                <p:cNvPr id="13364" name="Rectangle 21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普通加法+与乘法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13365" name="Rectangle 22"/>
                <p:cNvSpPr>
                  <a:spLocks noChangeArrowheads="1"/>
                </p:cNvSpPr>
                <p:nvPr/>
              </p:nvSpPr>
              <p:spPr bwMode="auto">
                <a:xfrm>
                  <a:off x="518" y="384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5" name="Group 23"/>
              <p:cNvGrpSpPr>
                <a:grpSpLocks/>
              </p:cNvGrpSpPr>
              <p:nvPr/>
            </p:nvGrpSpPr>
            <p:grpSpPr bwMode="auto">
              <a:xfrm>
                <a:off x="1468" y="384"/>
                <a:ext cx="734" cy="384"/>
                <a:chOff x="1468" y="384"/>
                <a:chExt cx="734" cy="384"/>
              </a:xfrm>
            </p:grpSpPr>
            <p:sp>
              <p:nvSpPr>
                <p:cNvPr id="13362" name="Rectangle 24"/>
                <p:cNvSpPr>
                  <a:spLocks noChangeArrowheads="1"/>
                </p:cNvSpPr>
                <p:nvPr/>
              </p:nvSpPr>
              <p:spPr bwMode="auto">
                <a:xfrm>
                  <a:off x="1511" y="384"/>
                  <a:ext cx="6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对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+可分配</a:t>
                  </a:r>
                </a:p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+对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不分配</a:t>
                  </a:r>
                  <a:endParaRPr lang="zh-CN" altLang="en-US" sz="2600" b="1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63" name="Rectangle 25"/>
                <p:cNvSpPr>
                  <a:spLocks noChangeArrowheads="1"/>
                </p:cNvSpPr>
                <p:nvPr/>
              </p:nvSpPr>
              <p:spPr bwMode="auto">
                <a:xfrm>
                  <a:off x="1468" y="384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6" name="Group 26"/>
              <p:cNvGrpSpPr>
                <a:grpSpLocks/>
              </p:cNvGrpSpPr>
              <p:nvPr/>
            </p:nvGrpSpPr>
            <p:grpSpPr bwMode="auto">
              <a:xfrm>
                <a:off x="2202" y="384"/>
                <a:ext cx="518" cy="384"/>
                <a:chOff x="2202" y="384"/>
                <a:chExt cx="518" cy="384"/>
              </a:xfrm>
            </p:grpSpPr>
            <p:sp>
              <p:nvSpPr>
                <p:cNvPr id="133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45" y="3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3361" name="Rectangle 28"/>
                <p:cNvSpPr>
                  <a:spLocks noChangeArrowheads="1"/>
                </p:cNvSpPr>
                <p:nvPr/>
              </p:nvSpPr>
              <p:spPr bwMode="auto">
                <a:xfrm>
                  <a:off x="2202" y="38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7" name="Group 29"/>
              <p:cNvGrpSpPr>
                <a:grpSpLocks/>
              </p:cNvGrpSpPr>
              <p:nvPr/>
            </p:nvGrpSpPr>
            <p:grpSpPr bwMode="auto">
              <a:xfrm>
                <a:off x="0" y="768"/>
                <a:ext cx="518" cy="384"/>
                <a:chOff x="0" y="768"/>
                <a:chExt cx="518" cy="384"/>
              </a:xfrm>
            </p:grpSpPr>
            <p:sp>
              <p:nvSpPr>
                <p:cNvPr id="133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6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kumimoji="0" lang="en-US" altLang="zh-CN" sz="2600" b="1" i="1" baseline="-300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en-US" altLang="zh-CN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6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R</a:t>
                  </a:r>
                  <a:r>
                    <a:rPr kumimoji="0" lang="en-US" altLang="zh-CN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35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8" name="Group 32"/>
              <p:cNvGrpSpPr>
                <a:grpSpLocks/>
              </p:cNvGrpSpPr>
              <p:nvPr/>
            </p:nvGrpSpPr>
            <p:grpSpPr bwMode="auto">
              <a:xfrm>
                <a:off x="518" y="768"/>
                <a:ext cx="950" cy="384"/>
                <a:chOff x="518" y="768"/>
                <a:chExt cx="950" cy="384"/>
              </a:xfrm>
            </p:grpSpPr>
            <p:sp>
              <p:nvSpPr>
                <p:cNvPr id="13356" name="Rectangle 33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矩阵加法+与乘法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13357" name="Rectangle 34"/>
                <p:cNvSpPr>
                  <a:spLocks noChangeArrowheads="1"/>
                </p:cNvSpPr>
                <p:nvPr/>
              </p:nvSpPr>
              <p:spPr bwMode="auto">
                <a:xfrm>
                  <a:off x="518" y="768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29" name="Group 35"/>
              <p:cNvGrpSpPr>
                <a:grpSpLocks/>
              </p:cNvGrpSpPr>
              <p:nvPr/>
            </p:nvGrpSpPr>
            <p:grpSpPr bwMode="auto">
              <a:xfrm>
                <a:off x="1468" y="768"/>
                <a:ext cx="734" cy="384"/>
                <a:chOff x="1468" y="768"/>
                <a:chExt cx="734" cy="384"/>
              </a:xfrm>
            </p:grpSpPr>
            <p:sp>
              <p:nvSpPr>
                <p:cNvPr id="13354" name="Rectangle 36"/>
                <p:cNvSpPr>
                  <a:spLocks noChangeArrowheads="1"/>
                </p:cNvSpPr>
                <p:nvPr/>
              </p:nvSpPr>
              <p:spPr bwMode="auto">
                <a:xfrm>
                  <a:off x="1511" y="768"/>
                  <a:ext cx="6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对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+可分配</a:t>
                  </a:r>
                </a:p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+对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不分配</a:t>
                  </a:r>
                  <a:endParaRPr lang="zh-CN" altLang="en-US" sz="2600" b="1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55" name="Rectangle 37"/>
                <p:cNvSpPr>
                  <a:spLocks noChangeArrowheads="1"/>
                </p:cNvSpPr>
                <p:nvPr/>
              </p:nvSpPr>
              <p:spPr bwMode="auto">
                <a:xfrm>
                  <a:off x="1468" y="768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0" name="Group 38"/>
              <p:cNvGrpSpPr>
                <a:grpSpLocks/>
              </p:cNvGrpSpPr>
              <p:nvPr/>
            </p:nvGrpSpPr>
            <p:grpSpPr bwMode="auto">
              <a:xfrm>
                <a:off x="2202" y="768"/>
                <a:ext cx="518" cy="384"/>
                <a:chOff x="2202" y="768"/>
                <a:chExt cx="518" cy="384"/>
              </a:xfrm>
            </p:grpSpPr>
            <p:sp>
              <p:nvSpPr>
                <p:cNvPr id="13352" name="Rectangle 39"/>
                <p:cNvSpPr>
                  <a:spLocks noChangeArrowheads="1"/>
                </p:cNvSpPr>
                <p:nvPr/>
              </p:nvSpPr>
              <p:spPr bwMode="auto">
                <a:xfrm>
                  <a:off x="2245" y="7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3353" name="Rectangle 40"/>
                <p:cNvSpPr>
                  <a:spLocks noChangeArrowheads="1"/>
                </p:cNvSpPr>
                <p:nvPr/>
              </p:nvSpPr>
              <p:spPr bwMode="auto">
                <a:xfrm>
                  <a:off x="2202" y="7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1" name="Group 41"/>
              <p:cNvGrpSpPr>
                <a:grpSpLocks/>
              </p:cNvGrpSpPr>
              <p:nvPr/>
            </p:nvGrpSpPr>
            <p:grpSpPr bwMode="auto">
              <a:xfrm>
                <a:off x="0" y="1152"/>
                <a:ext cx="518" cy="864"/>
                <a:chOff x="0" y="1152"/>
                <a:chExt cx="518" cy="864"/>
              </a:xfrm>
            </p:grpSpPr>
            <p:sp>
              <p:nvSpPr>
                <p:cNvPr id="1335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32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6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P</a:t>
                  </a:r>
                  <a:r>
                    <a:rPr kumimoji="0" lang="en-US" altLang="zh-CN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6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0" lang="en-US" altLang="zh-CN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351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8" cy="86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2" name="Group 44"/>
              <p:cNvGrpSpPr>
                <a:grpSpLocks/>
              </p:cNvGrpSpPr>
              <p:nvPr/>
            </p:nvGrpSpPr>
            <p:grpSpPr bwMode="auto">
              <a:xfrm>
                <a:off x="518" y="1152"/>
                <a:ext cx="950" cy="480"/>
                <a:chOff x="518" y="1152"/>
                <a:chExt cx="950" cy="480"/>
              </a:xfrm>
            </p:grpSpPr>
            <p:sp>
              <p:nvSpPr>
                <p:cNvPr id="13348" name="Rectangle 45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86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并∪与交∩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 </a:t>
                  </a:r>
                </a:p>
              </p:txBody>
            </p:sp>
            <p:sp>
              <p:nvSpPr>
                <p:cNvPr id="13349" name="Rectangle 46"/>
                <p:cNvSpPr>
                  <a:spLocks noChangeArrowheads="1"/>
                </p:cNvSpPr>
                <p:nvPr/>
              </p:nvSpPr>
              <p:spPr bwMode="auto">
                <a:xfrm>
                  <a:off x="518" y="1152"/>
                  <a:ext cx="95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3" name="Group 47"/>
              <p:cNvGrpSpPr>
                <a:grpSpLocks/>
              </p:cNvGrpSpPr>
              <p:nvPr/>
            </p:nvGrpSpPr>
            <p:grpSpPr bwMode="auto">
              <a:xfrm>
                <a:off x="1468" y="1152"/>
                <a:ext cx="734" cy="480"/>
                <a:chOff x="1468" y="1152"/>
                <a:chExt cx="734" cy="480"/>
              </a:xfrm>
            </p:grpSpPr>
            <p:sp>
              <p:nvSpPr>
                <p:cNvPr id="13346" name="Rectangle 48"/>
                <p:cNvSpPr>
                  <a:spLocks noChangeArrowheads="1"/>
                </p:cNvSpPr>
                <p:nvPr/>
              </p:nvSpPr>
              <p:spPr bwMode="auto">
                <a:xfrm>
                  <a:off x="1511" y="1152"/>
                  <a:ext cx="64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∪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对∩可分配</a:t>
                  </a:r>
                  <a:endParaRPr lang="zh-CN" altLang="en-US" sz="2600" b="1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∩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对∪可分配</a:t>
                  </a:r>
                  <a:endParaRPr lang="zh-CN" altLang="en-US" sz="2600" b="1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47" name="Rectangle 49"/>
                <p:cNvSpPr>
                  <a:spLocks noChangeArrowheads="1"/>
                </p:cNvSpPr>
                <p:nvPr/>
              </p:nvSpPr>
              <p:spPr bwMode="auto">
                <a:xfrm>
                  <a:off x="1468" y="1152"/>
                  <a:ext cx="734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4" name="Group 50"/>
              <p:cNvGrpSpPr>
                <a:grpSpLocks/>
              </p:cNvGrpSpPr>
              <p:nvPr/>
            </p:nvGrpSpPr>
            <p:grpSpPr bwMode="auto">
              <a:xfrm>
                <a:off x="2202" y="1152"/>
                <a:ext cx="518" cy="480"/>
                <a:chOff x="2202" y="1152"/>
                <a:chExt cx="518" cy="480"/>
              </a:xfrm>
            </p:grpSpPr>
            <p:sp>
              <p:nvSpPr>
                <p:cNvPr id="13344" name="Rectangle 51"/>
                <p:cNvSpPr>
                  <a:spLocks noChangeArrowheads="1"/>
                </p:cNvSpPr>
                <p:nvPr/>
              </p:nvSpPr>
              <p:spPr bwMode="auto">
                <a:xfrm>
                  <a:off x="2245" y="1152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  <p:sp>
              <p:nvSpPr>
                <p:cNvPr id="13345" name="Rectangle 52"/>
                <p:cNvSpPr>
                  <a:spLocks noChangeArrowheads="1"/>
                </p:cNvSpPr>
                <p:nvPr/>
              </p:nvSpPr>
              <p:spPr bwMode="auto">
                <a:xfrm>
                  <a:off x="2202" y="1152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5" name="Group 53"/>
              <p:cNvGrpSpPr>
                <a:grpSpLocks/>
              </p:cNvGrpSpPr>
              <p:nvPr/>
            </p:nvGrpSpPr>
            <p:grpSpPr bwMode="auto">
              <a:xfrm>
                <a:off x="518" y="1632"/>
                <a:ext cx="950" cy="384"/>
                <a:chOff x="518" y="1632"/>
                <a:chExt cx="950" cy="384"/>
              </a:xfrm>
            </p:grpSpPr>
            <p:sp>
              <p:nvSpPr>
                <p:cNvPr id="13342" name="Rectangle 54"/>
                <p:cNvSpPr>
                  <a:spLocks noChangeArrowheads="1"/>
                </p:cNvSpPr>
                <p:nvPr/>
              </p:nvSpPr>
              <p:spPr bwMode="auto">
                <a:xfrm>
                  <a:off x="561" y="1632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交∩与对称差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</a:t>
                  </a:r>
                  <a:r>
                    <a:rPr kumimoji="0" lang="zh-CN" altLang="en-US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</a:t>
                  </a:r>
                  <a:endParaRPr kumimoji="0" lang="zh-CN" altLang="en-US" sz="26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43" name="Rectangle 55"/>
                <p:cNvSpPr>
                  <a:spLocks noChangeArrowheads="1"/>
                </p:cNvSpPr>
                <p:nvPr/>
              </p:nvSpPr>
              <p:spPr bwMode="auto">
                <a:xfrm>
                  <a:off x="518" y="1632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6" name="Group 56"/>
              <p:cNvGrpSpPr>
                <a:grpSpLocks/>
              </p:cNvGrpSpPr>
              <p:nvPr/>
            </p:nvGrpSpPr>
            <p:grpSpPr bwMode="auto">
              <a:xfrm>
                <a:off x="1468" y="1632"/>
                <a:ext cx="734" cy="384"/>
                <a:chOff x="1468" y="1632"/>
                <a:chExt cx="734" cy="384"/>
              </a:xfrm>
            </p:grpSpPr>
            <p:sp>
              <p:nvSpPr>
                <p:cNvPr id="13340" name="Rectangle 57"/>
                <p:cNvSpPr>
                  <a:spLocks noChangeArrowheads="1"/>
                </p:cNvSpPr>
                <p:nvPr/>
              </p:nvSpPr>
              <p:spPr bwMode="auto">
                <a:xfrm>
                  <a:off x="1511" y="1632"/>
                  <a:ext cx="6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∩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对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</a:t>
                  </a:r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可分配</a:t>
                  </a:r>
                  <a:endParaRPr lang="zh-CN" altLang="en-US" sz="2600" b="1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41" name="Rectangle 58"/>
                <p:cNvSpPr>
                  <a:spLocks noChangeArrowheads="1"/>
                </p:cNvSpPr>
                <p:nvPr/>
              </p:nvSpPr>
              <p:spPr bwMode="auto">
                <a:xfrm>
                  <a:off x="1468" y="1632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37" name="Group 59"/>
              <p:cNvGrpSpPr>
                <a:grpSpLocks/>
              </p:cNvGrpSpPr>
              <p:nvPr/>
            </p:nvGrpSpPr>
            <p:grpSpPr bwMode="auto">
              <a:xfrm>
                <a:off x="2202" y="1632"/>
                <a:ext cx="518" cy="384"/>
                <a:chOff x="2202" y="1632"/>
                <a:chExt cx="518" cy="384"/>
              </a:xfrm>
            </p:grpSpPr>
            <p:sp>
              <p:nvSpPr>
                <p:cNvPr id="13338" name="Rectangle 60"/>
                <p:cNvSpPr>
                  <a:spLocks noChangeArrowheads="1"/>
                </p:cNvSpPr>
                <p:nvPr/>
              </p:nvSpPr>
              <p:spPr bwMode="auto">
                <a:xfrm>
                  <a:off x="2245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600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333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2" y="163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3318" name="Rectangle 62"/>
            <p:cNvSpPr>
              <a:spLocks noChangeArrowheads="1"/>
            </p:cNvSpPr>
            <p:nvPr/>
          </p:nvSpPr>
          <p:spPr bwMode="auto">
            <a:xfrm>
              <a:off x="-2" y="-2"/>
              <a:ext cx="2724" cy="202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316" name="Rectangle 6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3F0265-3C13-4F53-9391-30159A556C0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241090" name="Rectangle 2"/>
          <p:cNvSpPr>
            <a:spLocks noChangeArrowheads="1"/>
          </p:cNvSpPr>
          <p:nvPr/>
        </p:nvSpPr>
        <p:spPr bwMode="auto">
          <a:xfrm>
            <a:off x="395288" y="981075"/>
            <a:ext cx="84582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hlink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3200" b="1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如果存在元素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使得对任意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都有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			e</a:t>
            </a:r>
            <a:r>
              <a:rPr lang="en-US" altLang="zh-CN" sz="3200" b="1" i="1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	则称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中关于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运算的一个</a:t>
            </a:r>
            <a:r>
              <a:rPr lang="zh-CN" altLang="en-US" sz="3200" b="1">
                <a:solidFill>
                  <a:srgbClr val="FC360E"/>
                </a:solidFill>
                <a:latin typeface="Times New Roman" panose="02020603050405020304" pitchFamily="18" charset="0"/>
              </a:rPr>
              <a:t>左单位元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(或</a:t>
            </a:r>
            <a:r>
              <a:rPr lang="zh-CN" altLang="en-US" sz="3200" b="1">
                <a:solidFill>
                  <a:srgbClr val="FC360E"/>
                </a:solidFill>
                <a:latin typeface="Times New Roman" panose="02020603050405020304" pitchFamily="18" charset="0"/>
              </a:rPr>
              <a:t>右单位元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)。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					(P224-225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15.6)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关于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运算既是左单位元又是右单位元，则称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上关于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运算的</a:t>
            </a:r>
            <a:r>
              <a:rPr lang="zh-CN" altLang="en-US" sz="3200" b="1">
                <a:solidFill>
                  <a:srgbClr val="FC360E"/>
                </a:solidFill>
                <a:latin typeface="Times New Roman" panose="02020603050405020304" pitchFamily="18" charset="0"/>
              </a:rPr>
              <a:t>单位元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。单位元也叫做</a:t>
            </a:r>
            <a:r>
              <a:rPr lang="zh-CN" altLang="en-US" sz="3200" b="1">
                <a:solidFill>
                  <a:srgbClr val="FC360E"/>
                </a:solidFill>
                <a:latin typeface="Times New Roman" panose="02020603050405020304" pitchFamily="18" charset="0"/>
              </a:rPr>
              <a:t>幺元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二元运算中的特异元素</a:t>
            </a:r>
            <a:r>
              <a:rPr lang="zh-CN" altLang="en-US" b="1" smtClean="0">
                <a:latin typeface="Times New Roman" panose="02020603050405020304" pitchFamily="18" charset="0"/>
              </a:rPr>
              <a:t>—</a:t>
            </a:r>
            <a:r>
              <a:rPr kumimoji="0" lang="zh-CN" altLang="en-US" b="1" smtClean="0"/>
              <a:t>单</a:t>
            </a:r>
            <a:r>
              <a:rPr lang="zh-CN" altLang="en-US" b="1" smtClean="0"/>
              <a:t>位元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51BFC1-FFA8-4701-981F-0EF0731F9D3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二元运算中的特异元素</a:t>
            </a:r>
            <a:r>
              <a:rPr lang="zh-CN" altLang="en-US" b="1" smtClean="0">
                <a:latin typeface="Times New Roman" panose="02020603050405020304" pitchFamily="18" charset="0"/>
              </a:rPr>
              <a:t>—</a:t>
            </a:r>
            <a:r>
              <a:rPr kumimoji="0" lang="zh-CN" altLang="en-US" b="1" smtClean="0"/>
              <a:t>零</a:t>
            </a:r>
            <a:r>
              <a:rPr lang="zh-CN" altLang="en-US" b="1" smtClean="0"/>
              <a:t>元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4378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</a:rPr>
              <a:t>定义</a:t>
            </a:r>
            <a:r>
              <a:rPr lang="en-US" altLang="zh-CN" sz="2800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 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</a:t>
            </a:r>
          </a:p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如果存在元素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）∈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使得对任意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都有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			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(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)，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则称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上关于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运算的</a:t>
            </a:r>
            <a:r>
              <a:rPr lang="zh-CN" altLang="en-US" sz="2800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左零元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(或</a:t>
            </a:r>
            <a:r>
              <a:rPr lang="zh-CN" altLang="en-US" sz="2800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右零元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)。</a:t>
            </a:r>
          </a:p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关于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运算既是左零元又是右零元，则称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θ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上关于运算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零元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</a:rPr>
              <a:t>							P225 </a:t>
            </a:r>
            <a:r>
              <a:rPr lang="zh-CN" altLang="en-US" sz="2800" b="1" smtClean="0">
                <a:solidFill>
                  <a:schemeClr val="tx2"/>
                </a:solidFill>
              </a:rPr>
              <a:t>定义</a:t>
            </a:r>
            <a:r>
              <a:rPr lang="en-US" altLang="zh-CN" sz="2800" b="1" smtClean="0">
                <a:solidFill>
                  <a:schemeClr val="tx2"/>
                </a:solidFill>
              </a:rPr>
              <a:t>15.6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D905E0-61FF-4A49-9A98-0F5CC3E98940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二元运算中的特异元素</a:t>
            </a:r>
            <a:r>
              <a:rPr lang="zh-CN" altLang="en-US" b="1" smtClean="0">
                <a:latin typeface="Times New Roman" panose="02020603050405020304" pitchFamily="18" charset="0"/>
              </a:rPr>
              <a:t>—</a:t>
            </a:r>
            <a:r>
              <a:rPr kumimoji="0" lang="zh-CN" altLang="en-US" b="1" smtClean="0"/>
              <a:t>逆元</a:t>
            </a:r>
            <a:endParaRPr lang="zh-CN" altLang="en-US" b="1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4038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运算的单位元，对于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如果存在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则称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左逆元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（或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右逆元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）。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既是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的左逆元又是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的右逆元，则称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逆元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的逆元存在，则称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可逆的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endParaRPr lang="zh-CN" altLang="en-US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P225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AD474E-95B4-4473-8ED7-88CDD57EBA04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特异元素的实例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052513"/>
            <a:ext cx="9144000" cy="5256212"/>
            <a:chOff x="-2" y="-2"/>
            <a:chExt cx="3242" cy="1790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0" y="0"/>
              <a:ext cx="3238" cy="1786"/>
              <a:chOff x="0" y="0"/>
              <a:chExt cx="3238" cy="1786"/>
            </a:xfrm>
          </p:grpSpPr>
          <p:grpSp>
            <p:nvGrpSpPr>
              <p:cNvPr id="17415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46" cy="384"/>
                <a:chOff x="0" y="0"/>
                <a:chExt cx="446" cy="384"/>
              </a:xfrm>
            </p:grpSpPr>
            <p:sp>
              <p:nvSpPr>
                <p:cNvPr id="17473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集合</a:t>
                  </a:r>
                </a:p>
              </p:txBody>
            </p:sp>
            <p:sp>
              <p:nvSpPr>
                <p:cNvPr id="1747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16" name="Group 8"/>
              <p:cNvGrpSpPr>
                <a:grpSpLocks/>
              </p:cNvGrpSpPr>
              <p:nvPr/>
            </p:nvGrpSpPr>
            <p:grpSpPr bwMode="auto">
              <a:xfrm>
                <a:off x="446" y="0"/>
                <a:ext cx="590" cy="384"/>
                <a:chOff x="446" y="0"/>
                <a:chExt cx="590" cy="384"/>
              </a:xfrm>
            </p:grpSpPr>
            <p:sp>
              <p:nvSpPr>
                <p:cNvPr id="17471" name="Rectangle 9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运算</a:t>
                  </a:r>
                </a:p>
              </p:txBody>
            </p:sp>
            <p:sp>
              <p:nvSpPr>
                <p:cNvPr id="1747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6" y="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17" name="Group 11"/>
              <p:cNvGrpSpPr>
                <a:grpSpLocks/>
              </p:cNvGrpSpPr>
              <p:nvPr/>
            </p:nvGrpSpPr>
            <p:grpSpPr bwMode="auto">
              <a:xfrm>
                <a:off x="1036" y="0"/>
                <a:ext cx="662" cy="384"/>
                <a:chOff x="1036" y="0"/>
                <a:chExt cx="662" cy="384"/>
              </a:xfrm>
            </p:grpSpPr>
            <p:sp>
              <p:nvSpPr>
                <p:cNvPr id="17469" name="Rectangle 12"/>
                <p:cNvSpPr>
                  <a:spLocks noChangeArrowheads="1"/>
                </p:cNvSpPr>
                <p:nvPr/>
              </p:nvSpPr>
              <p:spPr bwMode="auto">
                <a:xfrm>
                  <a:off x="1079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单位元</a:t>
                  </a:r>
                </a:p>
              </p:txBody>
            </p:sp>
            <p:sp>
              <p:nvSpPr>
                <p:cNvPr id="17470" name="Rectangle 13"/>
                <p:cNvSpPr>
                  <a:spLocks noChangeArrowheads="1"/>
                </p:cNvSpPr>
                <p:nvPr/>
              </p:nvSpPr>
              <p:spPr bwMode="auto">
                <a:xfrm>
                  <a:off x="1036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18" name="Group 14"/>
              <p:cNvGrpSpPr>
                <a:grpSpLocks/>
              </p:cNvGrpSpPr>
              <p:nvPr/>
            </p:nvGrpSpPr>
            <p:grpSpPr bwMode="auto">
              <a:xfrm>
                <a:off x="1698" y="0"/>
                <a:ext cx="728" cy="384"/>
                <a:chOff x="1698" y="0"/>
                <a:chExt cx="728" cy="384"/>
              </a:xfrm>
            </p:grpSpPr>
            <p:sp>
              <p:nvSpPr>
                <p:cNvPr id="17467" name="Rectangle 15"/>
                <p:cNvSpPr>
                  <a:spLocks noChangeArrowheads="1"/>
                </p:cNvSpPr>
                <p:nvPr/>
              </p:nvSpPr>
              <p:spPr bwMode="auto">
                <a:xfrm>
                  <a:off x="1741" y="0"/>
                  <a:ext cx="6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零元</a:t>
                  </a:r>
                </a:p>
              </p:txBody>
            </p:sp>
            <p:sp>
              <p:nvSpPr>
                <p:cNvPr id="17468" name="Rectangle 16"/>
                <p:cNvSpPr>
                  <a:spLocks noChangeArrowheads="1"/>
                </p:cNvSpPr>
                <p:nvPr/>
              </p:nvSpPr>
              <p:spPr bwMode="auto">
                <a:xfrm>
                  <a:off x="1698" y="0"/>
                  <a:ext cx="72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19" name="Group 17"/>
              <p:cNvGrpSpPr>
                <a:grpSpLocks/>
              </p:cNvGrpSpPr>
              <p:nvPr/>
            </p:nvGrpSpPr>
            <p:grpSpPr bwMode="auto">
              <a:xfrm>
                <a:off x="2426" y="0"/>
                <a:ext cx="812" cy="384"/>
                <a:chOff x="2426" y="0"/>
                <a:chExt cx="812" cy="384"/>
              </a:xfrm>
            </p:grpSpPr>
            <p:sp>
              <p:nvSpPr>
                <p:cNvPr id="17465" name="Rectangle 18"/>
                <p:cNvSpPr>
                  <a:spLocks noChangeArrowheads="1"/>
                </p:cNvSpPr>
                <p:nvPr/>
              </p:nvSpPr>
              <p:spPr bwMode="auto">
                <a:xfrm>
                  <a:off x="2469" y="0"/>
                  <a:ext cx="72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逆元</a:t>
                  </a:r>
                </a:p>
              </p:txBody>
            </p:sp>
            <p:sp>
              <p:nvSpPr>
                <p:cNvPr id="17466" name="Rectangle 19"/>
                <p:cNvSpPr>
                  <a:spLocks noChangeArrowheads="1"/>
                </p:cNvSpPr>
                <p:nvPr/>
              </p:nvSpPr>
              <p:spPr bwMode="auto">
                <a:xfrm>
                  <a:off x="2426" y="0"/>
                  <a:ext cx="81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0" name="Group 20"/>
              <p:cNvGrpSpPr>
                <a:grpSpLocks/>
              </p:cNvGrpSpPr>
              <p:nvPr/>
            </p:nvGrpSpPr>
            <p:grpSpPr bwMode="auto">
              <a:xfrm>
                <a:off x="0" y="384"/>
                <a:ext cx="446" cy="480"/>
                <a:chOff x="0" y="384"/>
                <a:chExt cx="446" cy="480"/>
              </a:xfrm>
            </p:grpSpPr>
            <p:sp>
              <p:nvSpPr>
                <p:cNvPr id="1746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Z,Q,R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6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1" name="Group 23"/>
              <p:cNvGrpSpPr>
                <a:grpSpLocks/>
              </p:cNvGrpSpPr>
              <p:nvPr/>
            </p:nvGrpSpPr>
            <p:grpSpPr bwMode="auto">
              <a:xfrm>
                <a:off x="446" y="384"/>
                <a:ext cx="590" cy="480"/>
                <a:chOff x="446" y="384"/>
                <a:chExt cx="590" cy="480"/>
              </a:xfrm>
            </p:grpSpPr>
            <p:sp>
              <p:nvSpPr>
                <p:cNvPr id="17461" name="Rectangle 24"/>
                <p:cNvSpPr>
                  <a:spLocks noChangeArrowheads="1"/>
                </p:cNvSpPr>
                <p:nvPr/>
              </p:nvSpPr>
              <p:spPr bwMode="auto">
                <a:xfrm>
                  <a:off x="489" y="384"/>
                  <a:ext cx="50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普通加法</a:t>
                  </a:r>
                </a:p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普通乘法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462" name="Rectangle 25"/>
                <p:cNvSpPr>
                  <a:spLocks noChangeArrowheads="1"/>
                </p:cNvSpPr>
                <p:nvPr/>
              </p:nvSpPr>
              <p:spPr bwMode="auto">
                <a:xfrm>
                  <a:off x="446" y="384"/>
                  <a:ext cx="59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2" name="Group 26"/>
              <p:cNvGrpSpPr>
                <a:grpSpLocks/>
              </p:cNvGrpSpPr>
              <p:nvPr/>
            </p:nvGrpSpPr>
            <p:grpSpPr bwMode="auto">
              <a:xfrm>
                <a:off x="1036" y="384"/>
                <a:ext cx="662" cy="480"/>
                <a:chOff x="1036" y="384"/>
                <a:chExt cx="662" cy="480"/>
              </a:xfrm>
            </p:grpSpPr>
            <p:sp>
              <p:nvSpPr>
                <p:cNvPr id="174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079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460" name="Rectangle 28"/>
                <p:cNvSpPr>
                  <a:spLocks noChangeArrowheads="1"/>
                </p:cNvSpPr>
                <p:nvPr/>
              </p:nvSpPr>
              <p:spPr bwMode="auto">
                <a:xfrm>
                  <a:off x="1036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3" name="Group 29"/>
              <p:cNvGrpSpPr>
                <a:grpSpLocks/>
              </p:cNvGrpSpPr>
              <p:nvPr/>
            </p:nvGrpSpPr>
            <p:grpSpPr bwMode="auto">
              <a:xfrm>
                <a:off x="1698" y="384"/>
                <a:ext cx="728" cy="480"/>
                <a:chOff x="1698" y="384"/>
                <a:chExt cx="728" cy="480"/>
              </a:xfrm>
            </p:grpSpPr>
            <p:sp>
              <p:nvSpPr>
                <p:cNvPr id="174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741" y="384"/>
                  <a:ext cx="6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458" name="Rectangle 31"/>
                <p:cNvSpPr>
                  <a:spLocks noChangeArrowheads="1"/>
                </p:cNvSpPr>
                <p:nvPr/>
              </p:nvSpPr>
              <p:spPr bwMode="auto">
                <a:xfrm>
                  <a:off x="1698" y="384"/>
                  <a:ext cx="728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4" name="Group 32"/>
              <p:cNvGrpSpPr>
                <a:grpSpLocks/>
              </p:cNvGrpSpPr>
              <p:nvPr/>
            </p:nvGrpSpPr>
            <p:grpSpPr bwMode="auto">
              <a:xfrm>
                <a:off x="2426" y="384"/>
                <a:ext cx="812" cy="480"/>
                <a:chOff x="2426" y="384"/>
                <a:chExt cx="812" cy="480"/>
              </a:xfrm>
            </p:grpSpPr>
            <p:sp>
              <p:nvSpPr>
                <p:cNvPr id="17455" name="Rectangle 33"/>
                <p:cNvSpPr>
                  <a:spLocks noChangeArrowheads="1"/>
                </p:cNvSpPr>
                <p:nvPr/>
              </p:nvSpPr>
              <p:spPr bwMode="auto">
                <a:xfrm>
                  <a:off x="2469" y="384"/>
                  <a:ext cx="72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456" name="Rectangle 34"/>
                <p:cNvSpPr>
                  <a:spLocks noChangeArrowheads="1"/>
                </p:cNvSpPr>
                <p:nvPr/>
              </p:nvSpPr>
              <p:spPr bwMode="auto">
                <a:xfrm>
                  <a:off x="2426" y="384"/>
                  <a:ext cx="81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5" name="Group 35"/>
              <p:cNvGrpSpPr>
                <a:grpSpLocks/>
              </p:cNvGrpSpPr>
              <p:nvPr/>
            </p:nvGrpSpPr>
            <p:grpSpPr bwMode="auto">
              <a:xfrm>
                <a:off x="0" y="864"/>
                <a:ext cx="446" cy="480"/>
                <a:chOff x="0" y="864"/>
                <a:chExt cx="446" cy="480"/>
              </a:xfrm>
            </p:grpSpPr>
            <p:sp>
              <p:nvSpPr>
                <p:cNvPr id="17453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kumimoji="0" lang="en-US" altLang="zh-CN" sz="2000" b="1" i="1" baseline="-300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R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7454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6" name="Group 38"/>
              <p:cNvGrpSpPr>
                <a:grpSpLocks/>
              </p:cNvGrpSpPr>
              <p:nvPr/>
            </p:nvGrpSpPr>
            <p:grpSpPr bwMode="auto">
              <a:xfrm>
                <a:off x="446" y="864"/>
                <a:ext cx="590" cy="480"/>
                <a:chOff x="446" y="864"/>
                <a:chExt cx="590" cy="480"/>
              </a:xfrm>
            </p:grpSpPr>
            <p:sp>
              <p:nvSpPr>
                <p:cNvPr id="174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89" y="864"/>
                  <a:ext cx="50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矩阵加法矩阵乘法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452" name="Rectangle 40"/>
                <p:cNvSpPr>
                  <a:spLocks noChangeArrowheads="1"/>
                </p:cNvSpPr>
                <p:nvPr/>
              </p:nvSpPr>
              <p:spPr bwMode="auto">
                <a:xfrm>
                  <a:off x="446" y="864"/>
                  <a:ext cx="59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7" name="Group 41"/>
              <p:cNvGrpSpPr>
                <a:grpSpLocks/>
              </p:cNvGrpSpPr>
              <p:nvPr/>
            </p:nvGrpSpPr>
            <p:grpSpPr bwMode="auto">
              <a:xfrm>
                <a:off x="1036" y="864"/>
                <a:ext cx="662" cy="480"/>
                <a:chOff x="1036" y="864"/>
                <a:chExt cx="662" cy="480"/>
              </a:xfrm>
            </p:grpSpPr>
            <p:sp>
              <p:nvSpPr>
                <p:cNvPr id="17449" name="Rectangle 42"/>
                <p:cNvSpPr>
                  <a:spLocks noChangeArrowheads="1"/>
                </p:cNvSpPr>
                <p:nvPr/>
              </p:nvSpPr>
              <p:spPr bwMode="auto">
                <a:xfrm>
                  <a:off x="1079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450" name="Rectangle 43"/>
                <p:cNvSpPr>
                  <a:spLocks noChangeArrowheads="1"/>
                </p:cNvSpPr>
                <p:nvPr/>
              </p:nvSpPr>
              <p:spPr bwMode="auto">
                <a:xfrm>
                  <a:off x="1036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8" name="Group 44"/>
              <p:cNvGrpSpPr>
                <a:grpSpLocks/>
              </p:cNvGrpSpPr>
              <p:nvPr/>
            </p:nvGrpSpPr>
            <p:grpSpPr bwMode="auto">
              <a:xfrm>
                <a:off x="1698" y="864"/>
                <a:ext cx="728" cy="480"/>
                <a:chOff x="1698" y="864"/>
                <a:chExt cx="728" cy="480"/>
              </a:xfrm>
            </p:grpSpPr>
            <p:sp>
              <p:nvSpPr>
                <p:cNvPr id="17447" name="Rectangle 45"/>
                <p:cNvSpPr>
                  <a:spLocks noChangeArrowheads="1"/>
                </p:cNvSpPr>
                <p:nvPr/>
              </p:nvSpPr>
              <p:spPr bwMode="auto">
                <a:xfrm>
                  <a:off x="1741" y="864"/>
                  <a:ext cx="6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44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98" y="864"/>
                  <a:ext cx="728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29" name="Group 47"/>
              <p:cNvGrpSpPr>
                <a:grpSpLocks/>
              </p:cNvGrpSpPr>
              <p:nvPr/>
            </p:nvGrpSpPr>
            <p:grpSpPr bwMode="auto">
              <a:xfrm>
                <a:off x="2426" y="864"/>
                <a:ext cx="812" cy="480"/>
                <a:chOff x="2426" y="864"/>
                <a:chExt cx="812" cy="480"/>
              </a:xfrm>
            </p:grpSpPr>
            <p:sp>
              <p:nvSpPr>
                <p:cNvPr id="17445" name="Rectangle 48"/>
                <p:cNvSpPr>
                  <a:spLocks noChangeArrowheads="1"/>
                </p:cNvSpPr>
                <p:nvPr/>
              </p:nvSpPr>
              <p:spPr bwMode="auto">
                <a:xfrm>
                  <a:off x="2469" y="864"/>
                  <a:ext cx="72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446" name="Rectangle 49"/>
                <p:cNvSpPr>
                  <a:spLocks noChangeArrowheads="1"/>
                </p:cNvSpPr>
                <p:nvPr/>
              </p:nvSpPr>
              <p:spPr bwMode="auto">
                <a:xfrm>
                  <a:off x="2426" y="864"/>
                  <a:ext cx="81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30" name="Group 50"/>
              <p:cNvGrpSpPr>
                <a:grpSpLocks/>
              </p:cNvGrpSpPr>
              <p:nvPr/>
            </p:nvGrpSpPr>
            <p:grpSpPr bwMode="auto">
              <a:xfrm>
                <a:off x="0" y="1344"/>
                <a:ext cx="446" cy="442"/>
                <a:chOff x="0" y="1344"/>
                <a:chExt cx="446" cy="442"/>
              </a:xfrm>
            </p:grpSpPr>
            <p:sp>
              <p:nvSpPr>
                <p:cNvPr id="17443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36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P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7444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446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31" name="Group 53"/>
              <p:cNvGrpSpPr>
                <a:grpSpLocks/>
              </p:cNvGrpSpPr>
              <p:nvPr/>
            </p:nvGrpSpPr>
            <p:grpSpPr bwMode="auto">
              <a:xfrm>
                <a:off x="446" y="1344"/>
                <a:ext cx="590" cy="442"/>
                <a:chOff x="446" y="1344"/>
                <a:chExt cx="590" cy="442"/>
              </a:xfrm>
            </p:grpSpPr>
            <p:sp>
              <p:nvSpPr>
                <p:cNvPr id="17441" name="Rectangle 54"/>
                <p:cNvSpPr>
                  <a:spLocks noChangeArrowheads="1"/>
                </p:cNvSpPr>
                <p:nvPr/>
              </p:nvSpPr>
              <p:spPr bwMode="auto">
                <a:xfrm>
                  <a:off x="489" y="1344"/>
                  <a:ext cx="50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并∪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交∩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42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" y="1344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32" name="Group 56"/>
              <p:cNvGrpSpPr>
                <a:grpSpLocks/>
              </p:cNvGrpSpPr>
              <p:nvPr/>
            </p:nvGrpSpPr>
            <p:grpSpPr bwMode="auto">
              <a:xfrm>
                <a:off x="1036" y="1344"/>
                <a:ext cx="662" cy="442"/>
                <a:chOff x="1036" y="1344"/>
                <a:chExt cx="662" cy="442"/>
              </a:xfrm>
            </p:grpSpPr>
            <p:sp>
              <p:nvSpPr>
                <p:cNvPr id="17439" name="Rectangle 57"/>
                <p:cNvSpPr>
                  <a:spLocks noChangeArrowheads="1"/>
                </p:cNvSpPr>
                <p:nvPr/>
              </p:nvSpPr>
              <p:spPr bwMode="auto">
                <a:xfrm>
                  <a:off x="1079" y="1344"/>
                  <a:ext cx="576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440" name="Rectangle 58"/>
                <p:cNvSpPr>
                  <a:spLocks noChangeArrowheads="1"/>
                </p:cNvSpPr>
                <p:nvPr/>
              </p:nvSpPr>
              <p:spPr bwMode="auto">
                <a:xfrm>
                  <a:off x="1036" y="1344"/>
                  <a:ext cx="662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33" name="Group 59"/>
              <p:cNvGrpSpPr>
                <a:grpSpLocks/>
              </p:cNvGrpSpPr>
              <p:nvPr/>
            </p:nvGrpSpPr>
            <p:grpSpPr bwMode="auto">
              <a:xfrm>
                <a:off x="1698" y="1344"/>
                <a:ext cx="728" cy="442"/>
                <a:chOff x="1698" y="1344"/>
                <a:chExt cx="728" cy="442"/>
              </a:xfrm>
            </p:grpSpPr>
            <p:sp>
              <p:nvSpPr>
                <p:cNvPr id="17437" name="Rectangle 60"/>
                <p:cNvSpPr>
                  <a:spLocks noChangeArrowheads="1"/>
                </p:cNvSpPr>
                <p:nvPr/>
              </p:nvSpPr>
              <p:spPr bwMode="auto">
                <a:xfrm>
                  <a:off x="1741" y="1344"/>
                  <a:ext cx="642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8" name="Rectangle 61"/>
                <p:cNvSpPr>
                  <a:spLocks noChangeArrowheads="1"/>
                </p:cNvSpPr>
                <p:nvPr/>
              </p:nvSpPr>
              <p:spPr bwMode="auto">
                <a:xfrm>
                  <a:off x="1698" y="1344"/>
                  <a:ext cx="728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34" name="Group 62"/>
              <p:cNvGrpSpPr>
                <a:grpSpLocks/>
              </p:cNvGrpSpPr>
              <p:nvPr/>
            </p:nvGrpSpPr>
            <p:grpSpPr bwMode="auto">
              <a:xfrm>
                <a:off x="2426" y="1344"/>
                <a:ext cx="812" cy="442"/>
                <a:chOff x="2426" y="1344"/>
                <a:chExt cx="812" cy="442"/>
              </a:xfrm>
            </p:grpSpPr>
            <p:sp>
              <p:nvSpPr>
                <p:cNvPr id="17435" name="Rectangle 63"/>
                <p:cNvSpPr>
                  <a:spLocks noChangeArrowheads="1"/>
                </p:cNvSpPr>
                <p:nvPr/>
              </p:nvSpPr>
              <p:spPr bwMode="auto">
                <a:xfrm>
                  <a:off x="2469" y="1344"/>
                  <a:ext cx="726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436" name="Rectangle 64"/>
                <p:cNvSpPr>
                  <a:spLocks noChangeArrowheads="1"/>
                </p:cNvSpPr>
                <p:nvPr/>
              </p:nvSpPr>
              <p:spPr bwMode="auto">
                <a:xfrm>
                  <a:off x="2426" y="1344"/>
                  <a:ext cx="812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7414" name="Rectangle 65"/>
            <p:cNvSpPr>
              <a:spLocks noChangeArrowheads="1"/>
            </p:cNvSpPr>
            <p:nvPr/>
          </p:nvSpPr>
          <p:spPr bwMode="auto">
            <a:xfrm>
              <a:off x="-2" y="-2"/>
              <a:ext cx="3242" cy="179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DAD20A-9812-448C-B601-65494856A556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特异元素的实例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052513"/>
            <a:ext cx="9144000" cy="5256212"/>
            <a:chOff x="-2" y="-2"/>
            <a:chExt cx="3242" cy="1790"/>
          </a:xfrm>
        </p:grpSpPr>
        <p:grpSp>
          <p:nvGrpSpPr>
            <p:cNvPr id="18437" name="Group 4"/>
            <p:cNvGrpSpPr>
              <a:grpSpLocks/>
            </p:cNvGrpSpPr>
            <p:nvPr/>
          </p:nvGrpSpPr>
          <p:grpSpPr bwMode="auto">
            <a:xfrm>
              <a:off x="0" y="0"/>
              <a:ext cx="3238" cy="1786"/>
              <a:chOff x="0" y="0"/>
              <a:chExt cx="3238" cy="1786"/>
            </a:xfrm>
          </p:grpSpPr>
          <p:grpSp>
            <p:nvGrpSpPr>
              <p:cNvPr id="1843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46" cy="384"/>
                <a:chOff x="0" y="0"/>
                <a:chExt cx="446" cy="384"/>
              </a:xfrm>
            </p:grpSpPr>
            <p:sp>
              <p:nvSpPr>
                <p:cNvPr id="18497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集合</a:t>
                  </a:r>
                </a:p>
              </p:txBody>
            </p:sp>
            <p:sp>
              <p:nvSpPr>
                <p:cNvPr id="1849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0" name="Group 8"/>
              <p:cNvGrpSpPr>
                <a:grpSpLocks/>
              </p:cNvGrpSpPr>
              <p:nvPr/>
            </p:nvGrpSpPr>
            <p:grpSpPr bwMode="auto">
              <a:xfrm>
                <a:off x="446" y="0"/>
                <a:ext cx="590" cy="384"/>
                <a:chOff x="446" y="0"/>
                <a:chExt cx="590" cy="384"/>
              </a:xfrm>
            </p:grpSpPr>
            <p:sp>
              <p:nvSpPr>
                <p:cNvPr id="18495" name="Rectangle 9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运算</a:t>
                  </a:r>
                </a:p>
              </p:txBody>
            </p:sp>
            <p:sp>
              <p:nvSpPr>
                <p:cNvPr id="18496" name="Rectangle 10"/>
                <p:cNvSpPr>
                  <a:spLocks noChangeArrowheads="1"/>
                </p:cNvSpPr>
                <p:nvPr/>
              </p:nvSpPr>
              <p:spPr bwMode="auto">
                <a:xfrm>
                  <a:off x="446" y="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1" name="Group 11"/>
              <p:cNvGrpSpPr>
                <a:grpSpLocks/>
              </p:cNvGrpSpPr>
              <p:nvPr/>
            </p:nvGrpSpPr>
            <p:grpSpPr bwMode="auto">
              <a:xfrm>
                <a:off x="1036" y="0"/>
                <a:ext cx="662" cy="384"/>
                <a:chOff x="1036" y="0"/>
                <a:chExt cx="662" cy="384"/>
              </a:xfrm>
            </p:grpSpPr>
            <p:sp>
              <p:nvSpPr>
                <p:cNvPr id="18493" name="Rectangle 12"/>
                <p:cNvSpPr>
                  <a:spLocks noChangeArrowheads="1"/>
                </p:cNvSpPr>
                <p:nvPr/>
              </p:nvSpPr>
              <p:spPr bwMode="auto">
                <a:xfrm>
                  <a:off x="1079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单位元</a:t>
                  </a:r>
                </a:p>
              </p:txBody>
            </p:sp>
            <p:sp>
              <p:nvSpPr>
                <p:cNvPr id="18494" name="Rectangle 13"/>
                <p:cNvSpPr>
                  <a:spLocks noChangeArrowheads="1"/>
                </p:cNvSpPr>
                <p:nvPr/>
              </p:nvSpPr>
              <p:spPr bwMode="auto">
                <a:xfrm>
                  <a:off x="1036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2" name="Group 14"/>
              <p:cNvGrpSpPr>
                <a:grpSpLocks/>
              </p:cNvGrpSpPr>
              <p:nvPr/>
            </p:nvGrpSpPr>
            <p:grpSpPr bwMode="auto">
              <a:xfrm>
                <a:off x="1698" y="0"/>
                <a:ext cx="728" cy="384"/>
                <a:chOff x="1698" y="0"/>
                <a:chExt cx="728" cy="384"/>
              </a:xfrm>
            </p:grpSpPr>
            <p:sp>
              <p:nvSpPr>
                <p:cNvPr id="18491" name="Rectangle 15"/>
                <p:cNvSpPr>
                  <a:spLocks noChangeArrowheads="1"/>
                </p:cNvSpPr>
                <p:nvPr/>
              </p:nvSpPr>
              <p:spPr bwMode="auto">
                <a:xfrm>
                  <a:off x="1741" y="0"/>
                  <a:ext cx="6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零元</a:t>
                  </a:r>
                </a:p>
              </p:txBody>
            </p:sp>
            <p:sp>
              <p:nvSpPr>
                <p:cNvPr id="184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698" y="0"/>
                  <a:ext cx="728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3" name="Group 17"/>
              <p:cNvGrpSpPr>
                <a:grpSpLocks/>
              </p:cNvGrpSpPr>
              <p:nvPr/>
            </p:nvGrpSpPr>
            <p:grpSpPr bwMode="auto">
              <a:xfrm>
                <a:off x="2426" y="0"/>
                <a:ext cx="812" cy="384"/>
                <a:chOff x="2426" y="0"/>
                <a:chExt cx="812" cy="384"/>
              </a:xfrm>
            </p:grpSpPr>
            <p:sp>
              <p:nvSpPr>
                <p:cNvPr id="18489" name="Rectangle 18"/>
                <p:cNvSpPr>
                  <a:spLocks noChangeArrowheads="1"/>
                </p:cNvSpPr>
                <p:nvPr/>
              </p:nvSpPr>
              <p:spPr bwMode="auto">
                <a:xfrm>
                  <a:off x="2469" y="0"/>
                  <a:ext cx="72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逆元</a:t>
                  </a:r>
                </a:p>
              </p:txBody>
            </p:sp>
            <p:sp>
              <p:nvSpPr>
                <p:cNvPr id="18490" name="Rectangle 19"/>
                <p:cNvSpPr>
                  <a:spLocks noChangeArrowheads="1"/>
                </p:cNvSpPr>
                <p:nvPr/>
              </p:nvSpPr>
              <p:spPr bwMode="auto">
                <a:xfrm>
                  <a:off x="2426" y="0"/>
                  <a:ext cx="81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4" name="Group 20"/>
              <p:cNvGrpSpPr>
                <a:grpSpLocks/>
              </p:cNvGrpSpPr>
              <p:nvPr/>
            </p:nvGrpSpPr>
            <p:grpSpPr bwMode="auto">
              <a:xfrm>
                <a:off x="0" y="384"/>
                <a:ext cx="446" cy="480"/>
                <a:chOff x="0" y="384"/>
                <a:chExt cx="446" cy="480"/>
              </a:xfrm>
            </p:grpSpPr>
            <p:sp>
              <p:nvSpPr>
                <p:cNvPr id="18487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Z,Q,R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8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5" name="Group 23"/>
              <p:cNvGrpSpPr>
                <a:grpSpLocks/>
              </p:cNvGrpSpPr>
              <p:nvPr/>
            </p:nvGrpSpPr>
            <p:grpSpPr bwMode="auto">
              <a:xfrm>
                <a:off x="446" y="384"/>
                <a:ext cx="590" cy="480"/>
                <a:chOff x="446" y="384"/>
                <a:chExt cx="590" cy="480"/>
              </a:xfrm>
            </p:grpSpPr>
            <p:sp>
              <p:nvSpPr>
                <p:cNvPr id="18485" name="Rectangle 24"/>
                <p:cNvSpPr>
                  <a:spLocks noChangeArrowheads="1"/>
                </p:cNvSpPr>
                <p:nvPr/>
              </p:nvSpPr>
              <p:spPr bwMode="auto">
                <a:xfrm>
                  <a:off x="489" y="384"/>
                  <a:ext cx="50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普通加法</a:t>
                  </a:r>
                </a:p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普通乘法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486" name="Rectangle 25"/>
                <p:cNvSpPr>
                  <a:spLocks noChangeArrowheads="1"/>
                </p:cNvSpPr>
                <p:nvPr/>
              </p:nvSpPr>
              <p:spPr bwMode="auto">
                <a:xfrm>
                  <a:off x="446" y="384"/>
                  <a:ext cx="59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6" name="Group 26"/>
              <p:cNvGrpSpPr>
                <a:grpSpLocks/>
              </p:cNvGrpSpPr>
              <p:nvPr/>
            </p:nvGrpSpPr>
            <p:grpSpPr bwMode="auto">
              <a:xfrm>
                <a:off x="1036" y="384"/>
                <a:ext cx="662" cy="480"/>
                <a:chOff x="1036" y="384"/>
                <a:chExt cx="662" cy="480"/>
              </a:xfrm>
            </p:grpSpPr>
            <p:sp>
              <p:nvSpPr>
                <p:cNvPr id="184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079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</a:p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8484" name="Rectangle 28"/>
                <p:cNvSpPr>
                  <a:spLocks noChangeArrowheads="1"/>
                </p:cNvSpPr>
                <p:nvPr/>
              </p:nvSpPr>
              <p:spPr bwMode="auto">
                <a:xfrm>
                  <a:off x="1036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7" name="Group 29"/>
              <p:cNvGrpSpPr>
                <a:grpSpLocks/>
              </p:cNvGrpSpPr>
              <p:nvPr/>
            </p:nvGrpSpPr>
            <p:grpSpPr bwMode="auto">
              <a:xfrm>
                <a:off x="1698" y="384"/>
                <a:ext cx="728" cy="480"/>
                <a:chOff x="1698" y="384"/>
                <a:chExt cx="728" cy="480"/>
              </a:xfrm>
            </p:grpSpPr>
            <p:sp>
              <p:nvSpPr>
                <p:cNvPr id="1848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41" y="384"/>
                  <a:ext cx="6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无</a:t>
                  </a:r>
                </a:p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848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98" y="384"/>
                  <a:ext cx="728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8" name="Group 32"/>
              <p:cNvGrpSpPr>
                <a:grpSpLocks/>
              </p:cNvGrpSpPr>
              <p:nvPr/>
            </p:nvGrpSpPr>
            <p:grpSpPr bwMode="auto">
              <a:xfrm>
                <a:off x="2426" y="384"/>
                <a:ext cx="812" cy="480"/>
                <a:chOff x="2426" y="384"/>
                <a:chExt cx="812" cy="480"/>
              </a:xfrm>
            </p:grpSpPr>
            <p:sp>
              <p:nvSpPr>
                <p:cNvPr id="1847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69" y="384"/>
                  <a:ext cx="72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x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的逆元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的逆元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kumimoji="0" lang="en-US" altLang="zh-CN" sz="2000" b="1" baseline="30000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kumimoji="0" lang="en-US" altLang="zh-CN" sz="2000" b="1" baseline="300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480" name="Rectangle 34"/>
                <p:cNvSpPr>
                  <a:spLocks noChangeArrowheads="1"/>
                </p:cNvSpPr>
                <p:nvPr/>
              </p:nvSpPr>
              <p:spPr bwMode="auto">
                <a:xfrm>
                  <a:off x="2426" y="384"/>
                  <a:ext cx="81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49" name="Group 35"/>
              <p:cNvGrpSpPr>
                <a:grpSpLocks/>
              </p:cNvGrpSpPr>
              <p:nvPr/>
            </p:nvGrpSpPr>
            <p:grpSpPr bwMode="auto">
              <a:xfrm>
                <a:off x="0" y="864"/>
                <a:ext cx="446" cy="480"/>
                <a:chOff x="0" y="864"/>
                <a:chExt cx="446" cy="480"/>
              </a:xfrm>
            </p:grpSpPr>
            <p:sp>
              <p:nvSpPr>
                <p:cNvPr id="18477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kumimoji="0" lang="en-US" altLang="zh-CN" sz="2000" b="1" i="1" baseline="-300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R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8478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0" name="Group 38"/>
              <p:cNvGrpSpPr>
                <a:grpSpLocks/>
              </p:cNvGrpSpPr>
              <p:nvPr/>
            </p:nvGrpSpPr>
            <p:grpSpPr bwMode="auto">
              <a:xfrm>
                <a:off x="446" y="864"/>
                <a:ext cx="590" cy="480"/>
                <a:chOff x="446" y="864"/>
                <a:chExt cx="590" cy="480"/>
              </a:xfrm>
            </p:grpSpPr>
            <p:sp>
              <p:nvSpPr>
                <p:cNvPr id="18475" name="Rectangle 39"/>
                <p:cNvSpPr>
                  <a:spLocks noChangeArrowheads="1"/>
                </p:cNvSpPr>
                <p:nvPr/>
              </p:nvSpPr>
              <p:spPr bwMode="auto">
                <a:xfrm>
                  <a:off x="489" y="864"/>
                  <a:ext cx="50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矩阵加法矩阵乘法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476" name="Rectangle 40"/>
                <p:cNvSpPr>
                  <a:spLocks noChangeArrowheads="1"/>
                </p:cNvSpPr>
                <p:nvPr/>
              </p:nvSpPr>
              <p:spPr bwMode="auto">
                <a:xfrm>
                  <a:off x="446" y="864"/>
                  <a:ext cx="59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1" name="Group 41"/>
              <p:cNvGrpSpPr>
                <a:grpSpLocks/>
              </p:cNvGrpSpPr>
              <p:nvPr/>
            </p:nvGrpSpPr>
            <p:grpSpPr bwMode="auto">
              <a:xfrm>
                <a:off x="1036" y="864"/>
                <a:ext cx="662" cy="480"/>
                <a:chOff x="1036" y="864"/>
                <a:chExt cx="662" cy="480"/>
              </a:xfrm>
            </p:grpSpPr>
            <p:sp>
              <p:nvSpPr>
                <p:cNvPr id="18473" name="Rectangle 42"/>
                <p:cNvSpPr>
                  <a:spLocks noChangeArrowheads="1"/>
                </p:cNvSpPr>
                <p:nvPr/>
              </p:nvSpPr>
              <p:spPr bwMode="auto">
                <a:xfrm>
                  <a:off x="1079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8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阶全0矩阵</a:t>
                  </a:r>
                </a:p>
                <a:p>
                  <a:pPr algn="ctr"/>
                  <a:r>
                    <a:rPr kumimoji="0" lang="en-US" altLang="zh-CN" sz="18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阶单位矩阵</a:t>
                  </a:r>
                </a:p>
              </p:txBody>
            </p:sp>
            <p:sp>
              <p:nvSpPr>
                <p:cNvPr id="18474" name="Rectangle 43"/>
                <p:cNvSpPr>
                  <a:spLocks noChangeArrowheads="1"/>
                </p:cNvSpPr>
                <p:nvPr/>
              </p:nvSpPr>
              <p:spPr bwMode="auto">
                <a:xfrm>
                  <a:off x="1036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2" name="Group 44"/>
              <p:cNvGrpSpPr>
                <a:grpSpLocks/>
              </p:cNvGrpSpPr>
              <p:nvPr/>
            </p:nvGrpSpPr>
            <p:grpSpPr bwMode="auto">
              <a:xfrm>
                <a:off x="1698" y="864"/>
                <a:ext cx="728" cy="480"/>
                <a:chOff x="1698" y="864"/>
                <a:chExt cx="728" cy="480"/>
              </a:xfrm>
            </p:grpSpPr>
            <p:sp>
              <p:nvSpPr>
                <p:cNvPr id="18471" name="Rectangle 45"/>
                <p:cNvSpPr>
                  <a:spLocks noChangeArrowheads="1"/>
                </p:cNvSpPr>
                <p:nvPr/>
              </p:nvSpPr>
              <p:spPr bwMode="auto">
                <a:xfrm>
                  <a:off x="1741" y="864"/>
                  <a:ext cx="6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无</a:t>
                  </a:r>
                </a:p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阶全0矩阵</a:t>
                  </a:r>
                </a:p>
              </p:txBody>
            </p:sp>
            <p:sp>
              <p:nvSpPr>
                <p:cNvPr id="1847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98" y="864"/>
                  <a:ext cx="728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3" name="Group 47"/>
              <p:cNvGrpSpPr>
                <a:grpSpLocks/>
              </p:cNvGrpSpPr>
              <p:nvPr/>
            </p:nvGrpSpPr>
            <p:grpSpPr bwMode="auto">
              <a:xfrm>
                <a:off x="2426" y="864"/>
                <a:ext cx="812" cy="480"/>
                <a:chOff x="2426" y="864"/>
                <a:chExt cx="812" cy="480"/>
              </a:xfrm>
            </p:grpSpPr>
            <p:sp>
              <p:nvSpPr>
                <p:cNvPr id="18469" name="Rectangle 48"/>
                <p:cNvSpPr>
                  <a:spLocks noChangeArrowheads="1"/>
                </p:cNvSpPr>
                <p:nvPr/>
              </p:nvSpPr>
              <p:spPr bwMode="auto">
                <a:xfrm>
                  <a:off x="2469" y="864"/>
                  <a:ext cx="72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x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逆元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的逆元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kumimoji="0" lang="en-US" altLang="zh-CN" sz="2000" b="1" baseline="30000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kumimoji="0" lang="en-US" altLang="zh-CN" sz="2000" b="1" baseline="300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algn="ctr"/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（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可逆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）</a:t>
                  </a:r>
                </a:p>
              </p:txBody>
            </p:sp>
            <p:sp>
              <p:nvSpPr>
                <p:cNvPr id="18470" name="Rectangle 49"/>
                <p:cNvSpPr>
                  <a:spLocks noChangeArrowheads="1"/>
                </p:cNvSpPr>
                <p:nvPr/>
              </p:nvSpPr>
              <p:spPr bwMode="auto">
                <a:xfrm>
                  <a:off x="2426" y="864"/>
                  <a:ext cx="81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4" name="Group 50"/>
              <p:cNvGrpSpPr>
                <a:grpSpLocks/>
              </p:cNvGrpSpPr>
              <p:nvPr/>
            </p:nvGrpSpPr>
            <p:grpSpPr bwMode="auto">
              <a:xfrm>
                <a:off x="0" y="1344"/>
                <a:ext cx="446" cy="442"/>
                <a:chOff x="0" y="1344"/>
                <a:chExt cx="446" cy="442"/>
              </a:xfrm>
            </p:grpSpPr>
            <p:sp>
              <p:nvSpPr>
                <p:cNvPr id="18467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36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P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8468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446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5" name="Group 53"/>
              <p:cNvGrpSpPr>
                <a:grpSpLocks/>
              </p:cNvGrpSpPr>
              <p:nvPr/>
            </p:nvGrpSpPr>
            <p:grpSpPr bwMode="auto">
              <a:xfrm>
                <a:off x="446" y="1344"/>
                <a:ext cx="590" cy="442"/>
                <a:chOff x="446" y="1344"/>
                <a:chExt cx="590" cy="442"/>
              </a:xfrm>
            </p:grpSpPr>
            <p:sp>
              <p:nvSpPr>
                <p:cNvPr id="18465" name="Rectangle 54"/>
                <p:cNvSpPr>
                  <a:spLocks noChangeArrowheads="1"/>
                </p:cNvSpPr>
                <p:nvPr/>
              </p:nvSpPr>
              <p:spPr bwMode="auto">
                <a:xfrm>
                  <a:off x="489" y="1344"/>
                  <a:ext cx="50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并∪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交∩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66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" y="1344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6" name="Group 56"/>
              <p:cNvGrpSpPr>
                <a:grpSpLocks/>
              </p:cNvGrpSpPr>
              <p:nvPr/>
            </p:nvGrpSpPr>
            <p:grpSpPr bwMode="auto">
              <a:xfrm>
                <a:off x="1036" y="1344"/>
                <a:ext cx="662" cy="442"/>
                <a:chOff x="1036" y="1344"/>
                <a:chExt cx="662" cy="442"/>
              </a:xfrm>
            </p:grpSpPr>
            <p:sp>
              <p:nvSpPr>
                <p:cNvPr id="18463" name="Rectangle 57"/>
                <p:cNvSpPr>
                  <a:spLocks noChangeArrowheads="1"/>
                </p:cNvSpPr>
                <p:nvPr/>
              </p:nvSpPr>
              <p:spPr bwMode="auto">
                <a:xfrm>
                  <a:off x="1079" y="1344"/>
                  <a:ext cx="576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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464" name="Rectangle 58"/>
                <p:cNvSpPr>
                  <a:spLocks noChangeArrowheads="1"/>
                </p:cNvSpPr>
                <p:nvPr/>
              </p:nvSpPr>
              <p:spPr bwMode="auto">
                <a:xfrm>
                  <a:off x="1036" y="1344"/>
                  <a:ext cx="662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7" name="Group 59"/>
              <p:cNvGrpSpPr>
                <a:grpSpLocks/>
              </p:cNvGrpSpPr>
              <p:nvPr/>
            </p:nvGrpSpPr>
            <p:grpSpPr bwMode="auto">
              <a:xfrm>
                <a:off x="1698" y="1344"/>
                <a:ext cx="728" cy="442"/>
                <a:chOff x="1698" y="1344"/>
                <a:chExt cx="728" cy="442"/>
              </a:xfrm>
            </p:grpSpPr>
            <p:sp>
              <p:nvSpPr>
                <p:cNvPr id="18461" name="Rectangle 60"/>
                <p:cNvSpPr>
                  <a:spLocks noChangeArrowheads="1"/>
                </p:cNvSpPr>
                <p:nvPr/>
              </p:nvSpPr>
              <p:spPr bwMode="auto">
                <a:xfrm>
                  <a:off x="1741" y="1344"/>
                  <a:ext cx="642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B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kumimoji="0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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62" name="Rectangle 61"/>
                <p:cNvSpPr>
                  <a:spLocks noChangeArrowheads="1"/>
                </p:cNvSpPr>
                <p:nvPr/>
              </p:nvSpPr>
              <p:spPr bwMode="auto">
                <a:xfrm>
                  <a:off x="1698" y="1344"/>
                  <a:ext cx="728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458" name="Group 62"/>
              <p:cNvGrpSpPr>
                <a:grpSpLocks/>
              </p:cNvGrpSpPr>
              <p:nvPr/>
            </p:nvGrpSpPr>
            <p:grpSpPr bwMode="auto">
              <a:xfrm>
                <a:off x="2426" y="1344"/>
                <a:ext cx="812" cy="442"/>
                <a:chOff x="2426" y="1344"/>
                <a:chExt cx="812" cy="442"/>
              </a:xfrm>
            </p:grpSpPr>
            <p:sp>
              <p:nvSpPr>
                <p:cNvPr id="18459" name="Rectangle 63"/>
                <p:cNvSpPr>
                  <a:spLocks noChangeArrowheads="1"/>
                </p:cNvSpPr>
                <p:nvPr/>
              </p:nvSpPr>
              <p:spPr bwMode="auto">
                <a:xfrm>
                  <a:off x="2469" y="1344"/>
                  <a:ext cx="726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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的逆元为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</a:t>
                  </a:r>
                  <a:endParaRPr kumimoji="0" lang="zh-CN" altLang="en-US" sz="20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  <a:r>
                    <a:rPr kumimoji="0" lang="zh-CN" altLang="en-US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的逆元为</a:t>
                  </a:r>
                  <a:r>
                    <a:rPr kumimoji="0" lang="en-US" altLang="zh-CN" sz="20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  <a:endParaRPr kumimoji="0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460" name="Rectangle 64"/>
                <p:cNvSpPr>
                  <a:spLocks noChangeArrowheads="1"/>
                </p:cNvSpPr>
                <p:nvPr/>
              </p:nvSpPr>
              <p:spPr bwMode="auto">
                <a:xfrm>
                  <a:off x="2426" y="1344"/>
                  <a:ext cx="812" cy="44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8438" name="Rectangle 65"/>
            <p:cNvSpPr>
              <a:spLocks noChangeArrowheads="1"/>
            </p:cNvSpPr>
            <p:nvPr/>
          </p:nvSpPr>
          <p:spPr bwMode="auto">
            <a:xfrm>
              <a:off x="-2" y="-2"/>
              <a:ext cx="3242" cy="179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85EEF2-9B56-4910-8A7A-53FF2ADE0350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  <a:endParaRPr lang="en-US" altLang="zh-CN" b="1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133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分别为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运算的左单位元和右单位元，则有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			e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上关于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运算的唯一的单位元。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P225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4788" y="5027613"/>
              <a:ext cx="1587" cy="1587"/>
            </p14:xfrm>
          </p:contentPart>
        </mc:Choice>
        <mc:Fallback xmlns="">
          <p:pic>
            <p:nvPicPr>
              <p:cNvPr id="1026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7025" y="4949850"/>
                <a:ext cx="157113" cy="1571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6423D1-C361-4C5A-8C56-5D5F3BC13621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  <a:endParaRPr lang="en-US" altLang="zh-CN" b="1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1336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分别为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运算的左零元和右零元，则有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			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zh-CN" b="1" i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上关于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运算的唯一的零元。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P225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62CBE8-AE5A-46BC-B9D4-5147F64BA63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  <a:endParaRPr lang="en-US" altLang="zh-CN" b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10668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分别为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运算的单位元和零元，如果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至少有两个元素，则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Euclid Symbol" pitchFamily="18" charset="2"/>
              </a:rPr>
              <a:t>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P225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15.4</a:t>
            </a:r>
            <a:endParaRPr lang="en-US" altLang="zh-CN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C820A0-ABD8-4483-89E7-9843E35F710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zh-CN" altLang="en-US" b="1" smtClean="0"/>
              <a:t>二元运算及其性质</a:t>
            </a:r>
            <a:endParaRPr lang="en-US" altLang="zh-CN" b="1" smtClean="0"/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(P222 </a:t>
            </a: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15.1)</a:t>
            </a:r>
            <a:r>
              <a:rPr lang="zh-CN" altLang="en-US" b="1" smtClean="0"/>
              <a:t>设</a:t>
            </a:r>
            <a:r>
              <a:rPr lang="en-US" altLang="zh-CN" b="1" smtClean="0"/>
              <a:t>A</a:t>
            </a:r>
            <a:r>
              <a:rPr lang="zh-CN" altLang="en-US" b="1" smtClean="0"/>
              <a:t>为集合，函数    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solidFill>
                  <a:schemeClr val="hlink"/>
                </a:solidFill>
              </a:rPr>
              <a:t>×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solidFill>
                  <a:schemeClr val="hlink"/>
                </a:solidFill>
              </a:rPr>
              <a:t>→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smtClean="0"/>
              <a:t> </a:t>
            </a:r>
            <a:r>
              <a:rPr lang="zh-CN" altLang="en-US" b="1" smtClean="0"/>
              <a:t>称为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solidFill>
                  <a:srgbClr val="FC360E"/>
                </a:solidFill>
              </a:rPr>
              <a:t>上的二元运算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zh-CN" altLang="en-US" b="1" smtClean="0"/>
              <a:t> 	</a:t>
            </a:r>
            <a:r>
              <a:rPr lang="en-US" altLang="zh-CN" b="1" i="1" smtClean="0">
                <a:latin typeface="Times New Roman" panose="02020603050405020304" pitchFamily="18" charset="0"/>
              </a:rPr>
              <a:t>f</a:t>
            </a:r>
            <a:r>
              <a:rPr lang="en-US" altLang="zh-CN" b="1" smtClean="0"/>
              <a:t>:N×N→N，f(&lt;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/>
              <a:t>&gt;)＝</a:t>
            </a:r>
            <a:r>
              <a:rPr lang="en-US" altLang="zh-CN" b="1" i="1" smtClean="0">
                <a:latin typeface="Times New Roman" panose="02020603050405020304" pitchFamily="18" charset="0"/>
              </a:rPr>
              <a:t>x </a:t>
            </a:r>
            <a:r>
              <a:rPr lang="en-US" altLang="zh-CN" b="1" smtClean="0"/>
              <a:t>+ </a:t>
            </a:r>
            <a:r>
              <a:rPr lang="en-US" altLang="zh-CN" b="1" i="1" smtClean="0"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</a:t>
            </a:r>
            <a:r>
              <a:rPr lang="en-US" altLang="zh-CN" b="1" i="1" smtClean="0">
                <a:latin typeface="Times New Roman" panose="02020603050405020304" pitchFamily="18" charset="0"/>
              </a:rPr>
              <a:t>f</a:t>
            </a:r>
            <a:r>
              <a:rPr lang="en-US" altLang="zh-CN" b="1" smtClean="0"/>
              <a:t>:N×N→N，f(&lt;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/>
              <a:t>&gt;)＝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–</a:t>
            </a:r>
            <a:r>
              <a:rPr lang="en-US" altLang="zh-CN" b="1" i="1" smtClean="0"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i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15.2) </a:t>
            </a:r>
            <a:r>
              <a:rPr lang="zh-CN" altLang="en-US" b="1" smtClean="0"/>
              <a:t>设</a:t>
            </a:r>
            <a:r>
              <a:rPr lang="en-US" altLang="zh-CN" b="1" smtClean="0"/>
              <a:t>A</a:t>
            </a:r>
            <a:r>
              <a:rPr lang="zh-CN" altLang="en-US" b="1" smtClean="0"/>
              <a:t>为集合，函数 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30000" smtClean="0">
                <a:solidFill>
                  <a:schemeClr val="hlink"/>
                </a:solidFill>
              </a:rPr>
              <a:t>n</a:t>
            </a:r>
            <a:r>
              <a:rPr lang="en-US" altLang="zh-CN" b="1" smtClean="0">
                <a:solidFill>
                  <a:schemeClr val="hlink"/>
                </a:solidFill>
              </a:rPr>
              <a:t>→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smtClean="0"/>
              <a:t> </a:t>
            </a:r>
            <a:r>
              <a:rPr lang="zh-CN" altLang="en-US" b="1" smtClean="0"/>
              <a:t>称为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solidFill>
                  <a:srgbClr val="FC360E"/>
                </a:solidFill>
              </a:rPr>
              <a:t>上的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元运算</a:t>
            </a:r>
            <a:r>
              <a:rPr lang="zh-CN" altLang="en-US" b="1" smtClean="0"/>
              <a:t>。</a:t>
            </a:r>
            <a:r>
              <a:rPr lang="en-US" altLang="zh-CN" b="1" smtClean="0"/>
              <a:t>		</a:t>
            </a:r>
            <a:endParaRPr lang="zh-CN" altLang="en-US" b="1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6A03F1-B8DE-4941-BC62-E8DFC14E5876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  <a:endParaRPr lang="en-US" altLang="zh-CN" b="1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198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可结合的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二元运算，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为该运算的单位元，对于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如果存在左逆元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和右逆元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则有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			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endParaRPr lang="en-US" altLang="zh-CN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且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的唯一的逆元。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	P226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FECDD1-7472-4B17-9AFA-45F171ABA67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消去律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546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上的二元运算，如果对于任意的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满足以下条件：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（1）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＝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Euclid Symbol" pitchFamily="18" charset="2"/>
              </a:rPr>
              <a:t>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，则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（左消去律）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（2）若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Euclid Symbol" pitchFamily="18" charset="2"/>
              </a:rPr>
              <a:t>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，则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（右消去律）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则称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运算满足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消去律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(P226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15.8)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整数集合上的加法和乘法都满足消去律。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幂集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上的并和交运算一般不满足消去律。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F0B3CE-B567-4EC8-AA44-446070E4C1CA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endParaRPr lang="en-US" altLang="zh-CN" b="1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447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={</a:t>
            </a:r>
            <a:r>
              <a:rPr lang="en-US" altLang="zh-CN" b="1" i="1" smtClean="0">
                <a:latin typeface="Times New Roman" panose="02020603050405020304" pitchFamily="18" charset="0"/>
              </a:rPr>
              <a:t>a,b,c</a:t>
            </a:r>
            <a:r>
              <a:rPr lang="en-US" altLang="zh-CN" b="1" smtClean="0">
                <a:latin typeface="Times New Roman" panose="02020603050405020304" pitchFamily="18" charset="0"/>
              </a:rPr>
              <a:t>}，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上的二元运算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、、</a:t>
            </a:r>
            <a:r>
              <a:rPr lang="zh-CN" altLang="en-US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如表所示。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(1)说明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、、</a:t>
            </a:r>
            <a:r>
              <a:rPr lang="zh-CN" altLang="en-US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运算是否满足交换律、结合律、消去律和幂等律。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(2)求出关于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、、</a:t>
            </a:r>
            <a:r>
              <a:rPr lang="zh-CN" altLang="en-US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运算的单位元、零元和所有可逆元素的逆元。</a:t>
            </a:r>
          </a:p>
        </p:txBody>
      </p:sp>
      <p:graphicFrame>
        <p:nvGraphicFramePr>
          <p:cNvPr id="1254501" name="Group 101"/>
          <p:cNvGraphicFramePr>
            <a:graphicFrameLocks noGrp="1"/>
          </p:cNvGraphicFramePr>
          <p:nvPr/>
        </p:nvGraphicFramePr>
        <p:xfrm>
          <a:off x="914400" y="4508500"/>
          <a:ext cx="2362200" cy="2073276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90550"/>
                <a:gridCol w="59055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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4502" name="Group 102"/>
          <p:cNvGraphicFramePr>
            <a:graphicFrameLocks noGrp="1"/>
          </p:cNvGraphicFramePr>
          <p:nvPr/>
        </p:nvGraphicFramePr>
        <p:xfrm>
          <a:off x="3657600" y="4508500"/>
          <a:ext cx="2362200" cy="2073276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90550"/>
                <a:gridCol w="59055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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4503" name="Group 103"/>
          <p:cNvGraphicFramePr>
            <a:graphicFrameLocks noGrp="1"/>
          </p:cNvGraphicFramePr>
          <p:nvPr/>
        </p:nvGraphicFramePr>
        <p:xfrm>
          <a:off x="6477000" y="4508500"/>
          <a:ext cx="2362200" cy="2073276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90550"/>
                <a:gridCol w="59055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 2" pitchFamily="18" charset="2"/>
                        </a:rPr>
                        <a:t>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5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5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4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4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4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4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6EAD65-F1DB-4A27-99E9-271ECF35EB7E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400" b="1" smtClean="0"/>
              <a:t>代数系统</a:t>
            </a:r>
            <a:r>
              <a:rPr lang="zh-CN" altLang="en-US" b="1" smtClean="0"/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非空集合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个一元或二元运算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smtClean="0">
                <a:solidFill>
                  <a:schemeClr val="tx2"/>
                </a:solidFill>
              </a:rPr>
              <a:t>…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组成的系统称为一个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代数系统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，简称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代数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，记做&lt;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smtClean="0">
                <a:solidFill>
                  <a:schemeClr val="tx2"/>
                </a:solidFill>
              </a:rPr>
              <a:t>…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&gt;。(P227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15.9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上一行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例：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,＋&gt;、&lt;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,＋, </a:t>
            </a:r>
            <a:r>
              <a:rPr lang="en-US" altLang="zh-CN" b="1" smtClean="0">
                <a:sym typeface="Symbol" panose="05050102010706020507" pitchFamily="18" charset="2"/>
              </a:rPr>
              <a:t>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&gt;、&lt;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,＋, </a:t>
            </a:r>
            <a:r>
              <a:rPr lang="en-US" altLang="zh-CN" b="1" smtClean="0">
                <a:sym typeface="Symbol" panose="05050102010706020507" pitchFamily="18" charset="2"/>
              </a:rPr>
              <a:t>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都是代数系统，其中+和</a:t>
            </a:r>
            <a:r>
              <a:rPr lang="en-US" altLang="zh-CN" b="1" smtClean="0">
                <a:sym typeface="Symbol" panose="05050102010706020507" pitchFamily="18" charset="2"/>
              </a:rPr>
              <a:t>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分别表示普通加法和乘法。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＝{0,1,2, </a:t>
            </a:r>
            <a:r>
              <a:rPr lang="en-US" altLang="zh-CN" b="1" smtClean="0">
                <a:solidFill>
                  <a:schemeClr val="tx2"/>
                </a:solidFill>
              </a:rPr>
              <a:t>…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-1}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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是代数系统，其中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	 </a:t>
            </a:r>
            <a:r>
              <a:rPr lang="zh-CN" alt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和分别表示模</a:t>
            </a:r>
            <a:r>
              <a:rPr lang="en-US" altLang="zh-CN" b="1" i="1" smtClean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zh-CN" alt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的加法和乘法。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6488" y="3205163"/>
              <a:ext cx="9525" cy="1587"/>
            </p14:xfrm>
          </p:contentPart>
        </mc:Choice>
        <mc:Fallback xmlns="">
          <p:pic>
            <p:nvPicPr>
              <p:cNvPr id="3074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8537" y="3127400"/>
                <a:ext cx="45427" cy="1571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60F283-F633-4ECD-AD9F-049D03C143F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3581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zh-CN" alt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定义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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＝&lt;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smtClean="0">
                <a:solidFill>
                  <a:schemeClr val="tx2"/>
                </a:solidFill>
                <a:sym typeface="Symbol" panose="05050102010706020507" pitchFamily="18" charset="2"/>
              </a:rPr>
              <a:t>…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是代数系统，</a:t>
            </a:r>
            <a:r>
              <a:rPr kumimoji="0"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0"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，如果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smtClean="0">
                <a:solidFill>
                  <a:schemeClr val="tx2"/>
                </a:solidFill>
                <a:sym typeface="Symbol" panose="05050102010706020507" pitchFamily="18" charset="2"/>
              </a:rPr>
              <a:t>…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都是</a:t>
            </a:r>
            <a:r>
              <a:rPr kumimoji="0"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封闭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的，则称&lt;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smtClean="0">
                <a:solidFill>
                  <a:schemeClr val="tx2"/>
                </a:solidFill>
                <a:sym typeface="Symbol" panose="05050102010706020507" pitchFamily="18" charset="2"/>
              </a:rPr>
              <a:t>…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子代数系统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子代数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(P228 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15.11)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例如：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是&lt;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,＋&gt;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的子代数。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子代数</a:t>
            </a:r>
            <a:r>
              <a:rPr lang="en-US" altLang="zh-CN" b="1" smtClean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0413" y="5419725"/>
              <a:ext cx="9525" cy="1588"/>
            </p14:xfrm>
          </p:contentPart>
        </mc:Choice>
        <mc:Fallback xmlns="">
          <p:pic>
            <p:nvPicPr>
              <p:cNvPr id="4098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2462" y="5341913"/>
                <a:ext cx="45427" cy="1572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b="1" smtClean="0">
                <a:latin typeface="宋体" panose="02010600030101010101" pitchFamily="2" charset="-122"/>
                <a:ea typeface="宋体" panose="02010600030101010101" pitchFamily="2" charset="-122"/>
              </a:rPr>
              <a:t>第十六章 半群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9FF2D2-933C-4FEF-A3D7-F99B9667042F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400" b="1" smtClean="0"/>
              <a:t>半群与独异点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369728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设</a:t>
            </a:r>
            <a:r>
              <a:rPr lang="en-US" altLang="zh-CN" b="1" smtClean="0"/>
              <a:t>V</a:t>
            </a:r>
            <a:r>
              <a:rPr lang="zh-CN" altLang="en-US" b="1" smtClean="0"/>
              <a:t>＝</a:t>
            </a:r>
            <a:r>
              <a:rPr lang="en-US" altLang="zh-CN" b="1" smtClean="0"/>
              <a:t>&lt;S,</a:t>
            </a:r>
            <a:r>
              <a:rPr lang="en-US" altLang="zh-CN" b="1" smtClean="0">
                <a:sym typeface="Symbol" panose="05050102010706020507" pitchFamily="18" charset="2"/>
              </a:rPr>
              <a:t></a:t>
            </a:r>
            <a:r>
              <a:rPr lang="en-US" altLang="zh-CN" b="1" smtClean="0"/>
              <a:t>&gt;</a:t>
            </a:r>
            <a:r>
              <a:rPr lang="zh-CN" altLang="en-US" b="1" smtClean="0"/>
              <a:t>是代数系统，</a:t>
            </a:r>
            <a:r>
              <a:rPr lang="zh-CN" altLang="en-US" b="1" smtClean="0">
                <a:sym typeface="Symbol" panose="05050102010706020507" pitchFamily="18" charset="2"/>
              </a:rPr>
              <a:t>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二元运算</a:t>
            </a:r>
            <a:r>
              <a:rPr lang="zh-CN" altLang="en-US" b="1" smtClean="0"/>
              <a:t>，如果运算是</a:t>
            </a:r>
            <a:r>
              <a:rPr lang="zh-CN" altLang="en-US" b="1" smtClean="0">
                <a:solidFill>
                  <a:schemeClr val="hlink"/>
                </a:solidFill>
              </a:rPr>
              <a:t>可结合的</a:t>
            </a:r>
            <a:r>
              <a:rPr lang="zh-CN" altLang="en-US" b="1" smtClean="0"/>
              <a:t>，则称</a:t>
            </a:r>
            <a:r>
              <a:rPr lang="en-US" altLang="zh-CN" b="1" smtClean="0"/>
              <a:t>V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半群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semigroup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设</a:t>
            </a:r>
            <a:r>
              <a:rPr lang="en-US" altLang="zh-CN" b="1" smtClean="0"/>
              <a:t>V</a:t>
            </a:r>
            <a:r>
              <a:rPr lang="zh-CN" altLang="en-US" b="1" smtClean="0"/>
              <a:t>＝</a:t>
            </a:r>
            <a:r>
              <a:rPr lang="en-US" altLang="zh-CN" b="1" smtClean="0"/>
              <a:t>&lt;S,</a:t>
            </a:r>
            <a:r>
              <a:rPr lang="en-US" altLang="zh-CN" b="1" smtClean="0">
                <a:sym typeface="Symbol" panose="05050102010706020507" pitchFamily="18" charset="2"/>
              </a:rPr>
              <a:t></a:t>
            </a:r>
            <a:r>
              <a:rPr lang="en-US" altLang="zh-CN" b="1" smtClean="0"/>
              <a:t>&gt;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chemeClr val="hlink"/>
                </a:solidFill>
              </a:rPr>
              <a:t>半群</a:t>
            </a:r>
            <a:r>
              <a:rPr lang="en-US" altLang="zh-CN" b="1" smtClean="0"/>
              <a:t>,</a:t>
            </a:r>
            <a:r>
              <a:rPr lang="zh-CN" altLang="en-US" b="1" smtClean="0"/>
              <a:t>若</a:t>
            </a:r>
            <a:r>
              <a:rPr lang="en-US" altLang="zh-CN" b="1" smtClean="0"/>
              <a:t>e∈S</a:t>
            </a:r>
            <a:r>
              <a:rPr lang="zh-CN" altLang="en-US" b="1" smtClean="0"/>
              <a:t>是关于</a:t>
            </a:r>
            <a:r>
              <a:rPr lang="zh-CN" altLang="en-US" b="1" smtClean="0">
                <a:sym typeface="Symbol" panose="05050102010706020507" pitchFamily="18" charset="2"/>
              </a:rPr>
              <a:t></a:t>
            </a:r>
            <a:r>
              <a:rPr lang="zh-CN" altLang="en-US" b="1" smtClean="0"/>
              <a:t>运算的</a:t>
            </a:r>
            <a:r>
              <a:rPr lang="zh-CN" altLang="en-US" b="1" smtClean="0">
                <a:solidFill>
                  <a:schemeClr val="hlink"/>
                </a:solidFill>
              </a:rPr>
              <a:t>单位元</a:t>
            </a:r>
            <a:r>
              <a:rPr lang="en-US" altLang="zh-CN" b="1" smtClean="0"/>
              <a:t>,</a:t>
            </a:r>
            <a:r>
              <a:rPr lang="zh-CN" altLang="en-US" b="1" smtClean="0"/>
              <a:t>则称</a:t>
            </a:r>
            <a:r>
              <a:rPr lang="en-US" altLang="zh-CN" b="1" smtClean="0"/>
              <a:t>V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含幺半群</a:t>
            </a:r>
            <a:r>
              <a:rPr lang="zh-CN" altLang="en-US" b="1" smtClean="0"/>
              <a:t>，也叫做</a:t>
            </a:r>
            <a:r>
              <a:rPr lang="zh-CN" altLang="en-US" b="1" smtClean="0">
                <a:solidFill>
                  <a:srgbClr val="FC360E"/>
                </a:solidFill>
              </a:rPr>
              <a:t>独异点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monoid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smtClean="0"/>
              <a:t>。 </a:t>
            </a:r>
            <a:r>
              <a:rPr lang="en-US" altLang="zh-CN" b="1" smtClean="0"/>
              <a:t>(P240 </a:t>
            </a:r>
            <a:r>
              <a:rPr lang="zh-CN" altLang="en-US" b="1" smtClean="0"/>
              <a:t>定义</a:t>
            </a:r>
            <a:r>
              <a:rPr lang="en-US" altLang="zh-CN" b="1" smtClean="0"/>
              <a:t>16.1)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A0A765-8D10-499D-A95E-FE4B3AFE7E76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chemeClr val="tx1"/>
                </a:solidFill>
              </a:rPr>
              <a:t>半群与独异点的实例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697288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b="1" smtClean="0"/>
              <a:t>&lt;Z</a:t>
            </a:r>
            <a:r>
              <a:rPr lang="en-US" altLang="zh-CN" b="1" baseline="30000" smtClean="0"/>
              <a:t>+</a:t>
            </a:r>
            <a:r>
              <a:rPr lang="en-US" altLang="zh-CN" b="1" smtClean="0"/>
              <a:t>,+&gt;</a:t>
            </a:r>
            <a:r>
              <a:rPr lang="zh-CN" altLang="en-US" b="1" smtClean="0"/>
              <a:t>，</a:t>
            </a:r>
            <a:r>
              <a:rPr lang="en-US" altLang="zh-CN" b="1" smtClean="0"/>
              <a:t>&lt;N,+&gt;</a:t>
            </a:r>
            <a:r>
              <a:rPr lang="zh-CN" altLang="en-US" b="1" smtClean="0"/>
              <a:t>，</a:t>
            </a:r>
            <a:r>
              <a:rPr lang="en-US" altLang="zh-CN" b="1" smtClean="0"/>
              <a:t>&lt;Z,+&gt;</a:t>
            </a:r>
            <a:r>
              <a:rPr lang="zh-CN" altLang="en-US" b="1" smtClean="0"/>
              <a:t>，</a:t>
            </a:r>
            <a:r>
              <a:rPr lang="en-US" altLang="zh-CN" b="1" smtClean="0"/>
              <a:t>&lt;Q,+&gt;</a:t>
            </a:r>
            <a:r>
              <a:rPr lang="zh-CN" altLang="en-US" b="1" smtClean="0"/>
              <a:t>，</a:t>
            </a:r>
            <a:r>
              <a:rPr lang="en-US" altLang="zh-CN" b="1" smtClean="0"/>
              <a:t>&lt;R,+&gt;</a:t>
            </a:r>
            <a:r>
              <a:rPr lang="zh-CN" altLang="en-US" b="1" smtClean="0"/>
              <a:t>都是半群</a:t>
            </a:r>
            <a:r>
              <a:rPr lang="en-US" altLang="zh-CN" b="1" smtClean="0"/>
              <a:t>,+</a:t>
            </a:r>
            <a:r>
              <a:rPr lang="zh-CN" altLang="en-US" b="1" smtClean="0"/>
              <a:t>是普通加法。这些半群中除</a:t>
            </a:r>
            <a:r>
              <a:rPr lang="en-US" altLang="zh-CN" b="1" smtClean="0"/>
              <a:t>&lt;Z</a:t>
            </a:r>
            <a:r>
              <a:rPr lang="en-US" altLang="zh-CN" b="1" baseline="30000" smtClean="0"/>
              <a:t>+</a:t>
            </a:r>
            <a:r>
              <a:rPr lang="en-US" altLang="zh-CN" b="1" smtClean="0"/>
              <a:t>,+&gt;</a:t>
            </a:r>
            <a:r>
              <a:rPr lang="zh-CN" altLang="en-US" b="1" smtClean="0"/>
              <a:t>外都是独异点。</a:t>
            </a:r>
          </a:p>
          <a:p>
            <a:pPr eaLnBrk="1" hangingPunct="1"/>
            <a:r>
              <a:rPr lang="en-US" altLang="zh-CN" b="1" smtClean="0"/>
              <a:t>&lt;Zn,</a:t>
            </a:r>
            <a:r>
              <a:rPr lang="en-US" altLang="zh-CN" b="1" smtClean="0">
                <a:solidFill>
                  <a:schemeClr val="tx2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&gt;</a:t>
            </a:r>
            <a:r>
              <a:rPr lang="zh-CN" altLang="en-US" b="1" smtClean="0"/>
              <a:t>为半群</a:t>
            </a:r>
            <a:r>
              <a:rPr lang="en-US" altLang="zh-CN" b="1" smtClean="0"/>
              <a:t>,</a:t>
            </a:r>
            <a:r>
              <a:rPr lang="zh-CN" altLang="en-US" b="1" smtClean="0"/>
              <a:t>也是独异点</a:t>
            </a:r>
            <a:r>
              <a:rPr lang="en-US" altLang="zh-CN" b="1" smtClean="0"/>
              <a:t>,</a:t>
            </a:r>
            <a:r>
              <a:rPr lang="zh-CN" altLang="en-US" b="1" smtClean="0"/>
              <a:t>其中</a:t>
            </a:r>
            <a:br>
              <a:rPr lang="zh-CN" altLang="en-US" b="1" smtClean="0"/>
            </a:br>
            <a:r>
              <a:rPr lang="en-US" altLang="zh-CN" b="1" smtClean="0"/>
              <a:t>Zn</a:t>
            </a:r>
            <a:r>
              <a:rPr lang="zh-CN" altLang="en-US" b="1" smtClean="0"/>
              <a:t>＝</a:t>
            </a:r>
            <a:r>
              <a:rPr lang="en-US" altLang="zh-CN" b="1" smtClean="0"/>
              <a:t>{0,1,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,n-1},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</a:t>
            </a:r>
            <a:r>
              <a:rPr lang="zh-CN" altLang="en-US" b="1" smtClean="0">
                <a:solidFill>
                  <a:srgbClr val="FC360E"/>
                </a:solidFill>
              </a:rPr>
              <a:t>为模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加法</a:t>
            </a:r>
            <a:r>
              <a:rPr lang="zh-CN" altLang="en-US" b="1" smtClean="0"/>
              <a:t>。</a:t>
            </a:r>
          </a:p>
          <a:p>
            <a:pPr eaLnBrk="1" hangingPunct="1"/>
            <a:r>
              <a:rPr lang="en-US" altLang="zh-CN" b="1" smtClean="0"/>
              <a:t>&lt;A</a:t>
            </a:r>
            <a:r>
              <a:rPr lang="en-US" altLang="zh-CN" b="1" baseline="30000" smtClean="0"/>
              <a:t>A</a:t>
            </a:r>
            <a:r>
              <a:rPr lang="en-US" altLang="zh-CN" b="1" smtClean="0"/>
              <a:t>,</a:t>
            </a:r>
            <a:r>
              <a:rPr lang="en-US" altLang="zh-CN" b="1" smtClean="0">
                <a:sym typeface="Symbol" panose="05050102010706020507" pitchFamily="18" charset="2"/>
              </a:rPr>
              <a:t></a:t>
            </a:r>
            <a:r>
              <a:rPr lang="en-US" altLang="zh-CN" b="1" smtClean="0"/>
              <a:t>&gt;</a:t>
            </a:r>
            <a:r>
              <a:rPr lang="zh-CN" altLang="en-US" b="1" smtClean="0"/>
              <a:t>为半群</a:t>
            </a:r>
            <a:r>
              <a:rPr lang="en-US" altLang="zh-CN" b="1" smtClean="0"/>
              <a:t>,</a:t>
            </a:r>
            <a:r>
              <a:rPr lang="zh-CN" altLang="en-US" b="1" smtClean="0"/>
              <a:t>也是独异点</a:t>
            </a:r>
            <a:r>
              <a:rPr lang="en-US" altLang="zh-CN" b="1" smtClean="0"/>
              <a:t>,</a:t>
            </a:r>
            <a:r>
              <a:rPr lang="zh-CN" altLang="en-US" b="1" smtClean="0"/>
              <a:t>其中</a:t>
            </a:r>
            <a:r>
              <a:rPr lang="zh-CN" altLang="en-US" b="1" smtClean="0">
                <a:sym typeface="Symbol" panose="05050102010706020507" pitchFamily="18" charset="2"/>
              </a:rPr>
              <a:t></a:t>
            </a:r>
            <a:r>
              <a:rPr lang="zh-CN" altLang="en-US" b="1" smtClean="0"/>
              <a:t>为函数的复合运算。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b="1" smtClean="0">
                <a:latin typeface="宋体" panose="02010600030101010101" pitchFamily="2" charset="-122"/>
                <a:ea typeface="宋体" panose="02010600030101010101" pitchFamily="2" charset="-122"/>
              </a:rPr>
              <a:t>第十七章 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64546F-DF7A-4968-9DBA-E3BAECF0C95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29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群的定义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4962525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 </a:t>
            </a:r>
            <a:r>
              <a:rPr lang="zh-CN" altLang="en-US" b="1" smtClean="0"/>
              <a:t>设</a:t>
            </a:r>
            <a:r>
              <a:rPr lang="en-US" altLang="zh-CN" b="1" smtClean="0"/>
              <a:t>&lt;G,</a:t>
            </a:r>
            <a:r>
              <a:rPr lang="en-US" altLang="zh-CN" b="1" smtClean="0">
                <a:sym typeface="Symbol" panose="05050102010706020507" pitchFamily="18" charset="2"/>
              </a:rPr>
              <a:t></a:t>
            </a:r>
            <a:r>
              <a:rPr lang="en-US" altLang="zh-CN" b="1" smtClean="0"/>
              <a:t>&gt;</a:t>
            </a:r>
            <a:r>
              <a:rPr lang="zh-CN" altLang="en-US" b="1" smtClean="0"/>
              <a:t>是代数系统，</a:t>
            </a:r>
            <a:r>
              <a:rPr lang="zh-CN" altLang="en-US" b="1" smtClean="0">
                <a:sym typeface="Symbol" panose="05050102010706020507" pitchFamily="18" charset="2"/>
              </a:rPr>
              <a:t>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chemeClr val="hlink"/>
                </a:solidFill>
              </a:rPr>
              <a:t>二元运算</a:t>
            </a:r>
            <a:r>
              <a:rPr lang="zh-CN" altLang="en-US" b="1" smtClean="0"/>
              <a:t>。如果</a:t>
            </a:r>
            <a:r>
              <a:rPr lang="zh-CN" altLang="en-US" b="1" smtClean="0">
                <a:sym typeface="Symbol" panose="05050102010706020507" pitchFamily="18" charset="2"/>
              </a:rPr>
              <a:t></a:t>
            </a:r>
            <a:r>
              <a:rPr lang="zh-CN" altLang="en-US" b="1" smtClean="0"/>
              <a:t>运算是</a:t>
            </a:r>
            <a:r>
              <a:rPr lang="zh-CN" altLang="en-US" b="1" smtClean="0">
                <a:solidFill>
                  <a:schemeClr val="hlink"/>
                </a:solidFill>
              </a:rPr>
              <a:t>可结合</a:t>
            </a:r>
            <a:r>
              <a:rPr lang="zh-CN" altLang="en-US" b="1" smtClean="0"/>
              <a:t>的，</a:t>
            </a:r>
            <a:r>
              <a:rPr lang="zh-CN" altLang="en-US" b="1" smtClean="0">
                <a:solidFill>
                  <a:schemeClr val="hlink"/>
                </a:solidFill>
              </a:rPr>
              <a:t>存在单位元</a:t>
            </a:r>
            <a:r>
              <a:rPr lang="en-US" altLang="zh-CN" b="1" smtClean="0"/>
              <a:t>e∈G</a:t>
            </a:r>
            <a:r>
              <a:rPr lang="zh-CN" altLang="en-US" b="1" smtClean="0"/>
              <a:t>，并且对</a:t>
            </a:r>
            <a:r>
              <a:rPr lang="en-US" altLang="zh-CN" b="1" smtClean="0"/>
              <a:t>G</a:t>
            </a:r>
            <a:r>
              <a:rPr lang="zh-CN" altLang="en-US" b="1" smtClean="0"/>
              <a:t>中的任何元素</a:t>
            </a:r>
            <a:r>
              <a:rPr lang="en-US" altLang="zh-CN" b="1" smtClean="0"/>
              <a:t>x</a:t>
            </a:r>
            <a:r>
              <a:rPr lang="zh-CN" altLang="en-US" b="1" smtClean="0"/>
              <a:t>都</a:t>
            </a:r>
            <a:r>
              <a:rPr lang="zh-CN" altLang="en-US" b="1" smtClean="0">
                <a:solidFill>
                  <a:schemeClr val="hlink"/>
                </a:solidFill>
              </a:rPr>
              <a:t>有</a:t>
            </a:r>
            <a:r>
              <a:rPr lang="en-US" altLang="zh-CN" b="1" smtClean="0">
                <a:solidFill>
                  <a:schemeClr val="hlink"/>
                </a:solidFill>
              </a:rPr>
              <a:t>x</a:t>
            </a:r>
            <a:r>
              <a:rPr lang="en-US" altLang="zh-CN" b="1" baseline="30000" smtClean="0">
                <a:solidFill>
                  <a:schemeClr val="hlink"/>
                </a:solidFill>
              </a:rPr>
              <a:t>-1</a:t>
            </a:r>
            <a:r>
              <a:rPr lang="en-US" altLang="zh-CN" b="1" smtClean="0"/>
              <a:t>∈G,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群</a:t>
            </a:r>
            <a:r>
              <a:rPr lang="zh-CN" altLang="en-US" b="1" smtClean="0">
                <a:solidFill>
                  <a:schemeClr val="accent1"/>
                </a:solidFill>
              </a:rPr>
              <a:t>（</a:t>
            </a:r>
            <a:r>
              <a:rPr lang="en-US" altLang="zh-CN" b="1" smtClean="0">
                <a:solidFill>
                  <a:schemeClr val="accent1"/>
                </a:solidFill>
                <a:latin typeface="Times New Roman" panose="02020603050405020304" pitchFamily="18" charset="0"/>
              </a:rPr>
              <a:t>group</a:t>
            </a:r>
            <a:r>
              <a:rPr lang="zh-CN" altLang="en-US" b="1" smtClean="0">
                <a:solidFill>
                  <a:schemeClr val="accent1"/>
                </a:solidFill>
              </a:rPr>
              <a:t>）</a:t>
            </a:r>
            <a:r>
              <a:rPr lang="zh-CN" altLang="en-US" b="1" smtClean="0"/>
              <a:t>。</a:t>
            </a:r>
            <a:r>
              <a:rPr lang="en-US" altLang="zh-CN" b="1" smtClean="0"/>
              <a:t>(P249</a:t>
            </a:r>
            <a:r>
              <a:rPr lang="zh-CN" altLang="en-US" b="1" smtClean="0"/>
              <a:t>定义</a:t>
            </a:r>
            <a:r>
              <a:rPr lang="en-US" altLang="zh-CN" b="1" smtClean="0"/>
              <a:t>17.1)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&lt;Z,+&gt;,&lt;Q,+&gt;,&lt;R,+&gt;,&lt;Z</a:t>
            </a:r>
            <a:r>
              <a:rPr lang="en-US" altLang="zh-CN" b="1" baseline="30000" smtClean="0"/>
              <a:t>+</a:t>
            </a:r>
            <a:r>
              <a:rPr lang="en-US" altLang="zh-CN" b="1" smtClean="0"/>
              <a:t>,+&gt;,&lt;N,+&gt;</a:t>
            </a:r>
            <a:r>
              <a:rPr lang="zh-CN" altLang="en-US" b="1" smtClean="0"/>
              <a:t>是不是群？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&lt;Z</a:t>
            </a:r>
            <a:r>
              <a:rPr lang="en-US" altLang="zh-CN" b="1" baseline="-30000" smtClean="0"/>
              <a:t>n</a:t>
            </a:r>
            <a:r>
              <a:rPr lang="en-US" altLang="zh-CN" b="1" smtClean="0"/>
              <a:t>,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&gt;</a:t>
            </a:r>
            <a:r>
              <a:rPr lang="zh-CN" altLang="en-US" b="1" smtClean="0"/>
              <a:t>是群</a:t>
            </a:r>
            <a:r>
              <a:rPr lang="en-US" altLang="zh-CN" b="1" smtClean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27863" y="3411538"/>
              <a:ext cx="1587" cy="1587"/>
            </p14:xfrm>
          </p:contentPart>
        </mc:Choice>
        <mc:Fallback xmlns="">
          <p:pic>
            <p:nvPicPr>
              <p:cNvPr id="5122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0100" y="3333775"/>
                <a:ext cx="157113" cy="1571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0353CC-8C2D-446F-A860-EB573DAE3820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1341438"/>
            <a:ext cx="7921625" cy="4679950"/>
            <a:chOff x="336" y="1356"/>
            <a:chExt cx="3024" cy="2569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864" y="1356"/>
              <a:ext cx="182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0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二元运算的运算表</a:t>
              </a:r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2755" y="3501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2151" y="3501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1545" y="3501"/>
              <a:ext cx="60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941" y="3501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336" y="3501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endParaRPr lang="zh-CN" altLang="en-US" sz="3200" i="1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2755" y="3078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endParaRPr lang="zh-CN" altLang="en-US"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2151" y="3078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endParaRPr lang="zh-CN" altLang="en-US"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1545" y="3078"/>
              <a:ext cx="606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endParaRPr lang="zh-CN" altLang="en-US"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941" y="3078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endParaRPr lang="zh-CN" altLang="en-US"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336" y="3078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endParaRPr lang="zh-CN" altLang="en-US"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>
              <a:off x="2755" y="2564"/>
              <a:ext cx="605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7" name="Rectangle 16"/>
            <p:cNvSpPr>
              <a:spLocks noChangeArrowheads="1"/>
            </p:cNvSpPr>
            <p:nvPr/>
          </p:nvSpPr>
          <p:spPr bwMode="auto">
            <a:xfrm>
              <a:off x="2151" y="2564"/>
              <a:ext cx="60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1545" y="2564"/>
              <a:ext cx="60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941" y="2564"/>
              <a:ext cx="60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336" y="2564"/>
              <a:ext cx="605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1" name="Rectangle 20"/>
            <p:cNvSpPr>
              <a:spLocks noChangeArrowheads="1"/>
            </p:cNvSpPr>
            <p:nvPr/>
          </p:nvSpPr>
          <p:spPr bwMode="auto">
            <a:xfrm>
              <a:off x="2755" y="2141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2" name="Rectangle 21"/>
            <p:cNvSpPr>
              <a:spLocks noChangeArrowheads="1"/>
            </p:cNvSpPr>
            <p:nvPr/>
          </p:nvSpPr>
          <p:spPr bwMode="auto">
            <a:xfrm>
              <a:off x="2151" y="2141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43" name="Rectangle 22"/>
            <p:cNvSpPr>
              <a:spLocks noChangeArrowheads="1"/>
            </p:cNvSpPr>
            <p:nvPr/>
          </p:nvSpPr>
          <p:spPr bwMode="auto">
            <a:xfrm>
              <a:off x="1545" y="2141"/>
              <a:ext cx="606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4" name="Rectangle 23"/>
            <p:cNvSpPr>
              <a:spLocks noChangeArrowheads="1"/>
            </p:cNvSpPr>
            <p:nvPr/>
          </p:nvSpPr>
          <p:spPr bwMode="auto">
            <a:xfrm>
              <a:off x="941" y="2141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5" name="Rectangle 24"/>
            <p:cNvSpPr>
              <a:spLocks noChangeArrowheads="1"/>
            </p:cNvSpPr>
            <p:nvPr/>
          </p:nvSpPr>
          <p:spPr bwMode="auto">
            <a:xfrm>
              <a:off x="336" y="2141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6" name="Rectangle 25"/>
            <p:cNvSpPr>
              <a:spLocks noChangeArrowheads="1"/>
            </p:cNvSpPr>
            <p:nvPr/>
          </p:nvSpPr>
          <p:spPr bwMode="auto">
            <a:xfrm>
              <a:off x="2755" y="1717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endParaRPr lang="zh-CN" altLang="en-US" sz="3200" i="1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7" name="Rectangle 26"/>
            <p:cNvSpPr>
              <a:spLocks noChangeArrowheads="1"/>
            </p:cNvSpPr>
            <p:nvPr/>
          </p:nvSpPr>
          <p:spPr bwMode="auto">
            <a:xfrm>
              <a:off x="2151" y="1717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宋体" panose="02010600030101010101" pitchFamily="2" charset="-122"/>
                  <a:ea typeface="华文中宋" panose="02010600040101010101" pitchFamily="2" charset="-122"/>
                </a:rPr>
                <a:t>…</a:t>
              </a: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48" name="Rectangle 27"/>
            <p:cNvSpPr>
              <a:spLocks noChangeArrowheads="1"/>
            </p:cNvSpPr>
            <p:nvPr/>
          </p:nvSpPr>
          <p:spPr bwMode="auto">
            <a:xfrm>
              <a:off x="1545" y="1717"/>
              <a:ext cx="60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28"/>
            <p:cNvSpPr>
              <a:spLocks noChangeArrowheads="1"/>
            </p:cNvSpPr>
            <p:nvPr/>
          </p:nvSpPr>
          <p:spPr bwMode="auto">
            <a:xfrm>
              <a:off x="941" y="1717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Rectangle 29"/>
            <p:cNvSpPr>
              <a:spLocks noChangeArrowheads="1"/>
            </p:cNvSpPr>
            <p:nvPr/>
          </p:nvSpPr>
          <p:spPr bwMode="auto">
            <a:xfrm>
              <a:off x="336" y="1717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</a:t>
              </a: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51" name="Line 30"/>
            <p:cNvSpPr>
              <a:spLocks noChangeShapeType="1"/>
            </p:cNvSpPr>
            <p:nvPr/>
          </p:nvSpPr>
          <p:spPr bwMode="auto">
            <a:xfrm>
              <a:off x="336" y="1717"/>
              <a:ext cx="30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2" name="Line 31"/>
            <p:cNvSpPr>
              <a:spLocks noChangeShapeType="1"/>
            </p:cNvSpPr>
            <p:nvPr/>
          </p:nvSpPr>
          <p:spPr bwMode="auto">
            <a:xfrm>
              <a:off x="336" y="2141"/>
              <a:ext cx="30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3" name="Line 32"/>
            <p:cNvSpPr>
              <a:spLocks noChangeShapeType="1"/>
            </p:cNvSpPr>
            <p:nvPr/>
          </p:nvSpPr>
          <p:spPr bwMode="auto">
            <a:xfrm>
              <a:off x="336" y="3925"/>
              <a:ext cx="30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4" name="Line 33"/>
            <p:cNvSpPr>
              <a:spLocks noChangeShapeType="1"/>
            </p:cNvSpPr>
            <p:nvPr/>
          </p:nvSpPr>
          <p:spPr bwMode="auto">
            <a:xfrm>
              <a:off x="336" y="1717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5" name="Line 34"/>
            <p:cNvSpPr>
              <a:spLocks noChangeShapeType="1"/>
            </p:cNvSpPr>
            <p:nvPr/>
          </p:nvSpPr>
          <p:spPr bwMode="auto">
            <a:xfrm>
              <a:off x="941" y="1717"/>
              <a:ext cx="0" cy="2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6" name="Line 35"/>
            <p:cNvSpPr>
              <a:spLocks noChangeShapeType="1"/>
            </p:cNvSpPr>
            <p:nvPr/>
          </p:nvSpPr>
          <p:spPr bwMode="auto">
            <a:xfrm>
              <a:off x="3360" y="1717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7" name="Line 36"/>
            <p:cNvSpPr>
              <a:spLocks noChangeShapeType="1"/>
            </p:cNvSpPr>
            <p:nvPr/>
          </p:nvSpPr>
          <p:spPr bwMode="auto">
            <a:xfrm>
              <a:off x="336" y="2141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8" name="Line 37"/>
            <p:cNvSpPr>
              <a:spLocks noChangeShapeType="1"/>
            </p:cNvSpPr>
            <p:nvPr/>
          </p:nvSpPr>
          <p:spPr bwMode="auto">
            <a:xfrm>
              <a:off x="336" y="2564"/>
              <a:ext cx="0" cy="5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9" name="Line 38"/>
            <p:cNvSpPr>
              <a:spLocks noChangeShapeType="1"/>
            </p:cNvSpPr>
            <p:nvPr/>
          </p:nvSpPr>
          <p:spPr bwMode="auto">
            <a:xfrm>
              <a:off x="336" y="3078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0" name="Line 39"/>
            <p:cNvSpPr>
              <a:spLocks noChangeShapeType="1"/>
            </p:cNvSpPr>
            <p:nvPr/>
          </p:nvSpPr>
          <p:spPr bwMode="auto">
            <a:xfrm>
              <a:off x="336" y="3501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" name="Line 40"/>
            <p:cNvSpPr>
              <a:spLocks noChangeShapeType="1"/>
            </p:cNvSpPr>
            <p:nvPr/>
          </p:nvSpPr>
          <p:spPr bwMode="auto">
            <a:xfrm>
              <a:off x="3360" y="2141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2" name="Line 41"/>
            <p:cNvSpPr>
              <a:spLocks noChangeShapeType="1"/>
            </p:cNvSpPr>
            <p:nvPr/>
          </p:nvSpPr>
          <p:spPr bwMode="auto">
            <a:xfrm>
              <a:off x="3360" y="2564"/>
              <a:ext cx="0" cy="5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3" name="Line 42"/>
            <p:cNvSpPr>
              <a:spLocks noChangeShapeType="1"/>
            </p:cNvSpPr>
            <p:nvPr/>
          </p:nvSpPr>
          <p:spPr bwMode="auto">
            <a:xfrm>
              <a:off x="3360" y="3078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4" name="Line 43"/>
            <p:cNvSpPr>
              <a:spLocks noChangeShapeType="1"/>
            </p:cNvSpPr>
            <p:nvPr/>
          </p:nvSpPr>
          <p:spPr bwMode="auto">
            <a:xfrm>
              <a:off x="3360" y="3501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4" name="Rectangle 7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二元运算的表示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74546D-8855-49CA-9E3A-98D224CDA16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</a:rPr>
              <a:t>Klein</a:t>
            </a:r>
            <a:r>
              <a:rPr lang="zh-CN" altLang="en-US" b="1" smtClean="0">
                <a:solidFill>
                  <a:schemeClr val="tx1"/>
                </a:solidFill>
              </a:rPr>
              <a:t>四元群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964612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{a,b,c,e}</a:t>
            </a:r>
            <a:r>
              <a:rPr lang="zh-CN" altLang="en-US" b="1" smtClean="0"/>
              <a:t>，</a:t>
            </a:r>
            <a:r>
              <a:rPr lang="zh-CN" altLang="en-US" b="1" smtClean="0">
                <a:sym typeface="Symbol" panose="05050102010706020507" pitchFamily="18" charset="2"/>
              </a:rPr>
              <a:t></a:t>
            </a:r>
            <a:r>
              <a:rPr lang="zh-CN" altLang="en-US" b="1" smtClean="0"/>
              <a:t>为</a:t>
            </a:r>
            <a:r>
              <a:rPr lang="en-US" altLang="zh-CN" b="1" smtClean="0"/>
              <a:t>G</a:t>
            </a:r>
            <a:r>
              <a:rPr lang="zh-CN" altLang="en-US" b="1" smtClean="0"/>
              <a:t>上的二元运算，见下表。</a:t>
            </a:r>
          </a:p>
        </p:txBody>
      </p:sp>
      <p:graphicFrame>
        <p:nvGraphicFramePr>
          <p:cNvPr id="1295364" name="Group 4"/>
          <p:cNvGraphicFramePr>
            <a:graphicFrameLocks noGrp="1"/>
          </p:cNvGraphicFramePr>
          <p:nvPr/>
        </p:nvGraphicFramePr>
        <p:xfrm>
          <a:off x="457200" y="2209800"/>
          <a:ext cx="3505200" cy="2925775"/>
        </p:xfrm>
        <a:graphic>
          <a:graphicData uri="http://schemas.openxmlformats.org/drawingml/2006/table">
            <a:tbl>
              <a:tblPr/>
              <a:tblGrid>
                <a:gridCol w="700088"/>
                <a:gridCol w="703262"/>
                <a:gridCol w="698500"/>
                <a:gridCol w="703263"/>
                <a:gridCol w="700087"/>
              </a:tblGrid>
              <a:tr h="609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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5408" name="Rectangle 48"/>
          <p:cNvSpPr>
            <a:spLocks noChangeArrowheads="1"/>
          </p:cNvSpPr>
          <p:nvPr/>
        </p:nvSpPr>
        <p:spPr bwMode="auto">
          <a:xfrm>
            <a:off x="4267200" y="1916113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是一个群：		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(P249)</a:t>
            </a:r>
          </a:p>
          <a:p>
            <a: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中的单位元；</a:t>
            </a:r>
          </a:p>
          <a:p>
            <a: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运算是可结合的；</a:t>
            </a:r>
          </a:p>
          <a:p>
            <a: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运算是可交换的；</a:t>
            </a:r>
          </a:p>
          <a:p>
            <a: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中任何元素的逆元就是它自己；</a:t>
            </a:r>
          </a:p>
          <a:p>
            <a: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三个元素中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任何两个元素运算的结果都等于另一个元素。</a:t>
            </a:r>
            <a:endParaRPr lang="zh-CN" altLang="en-US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5409" name="Rectangle 49"/>
          <p:cNvSpPr>
            <a:spLocks noChangeArrowheads="1"/>
          </p:cNvSpPr>
          <p:nvPr/>
        </p:nvSpPr>
        <p:spPr bwMode="auto">
          <a:xfrm>
            <a:off x="304800" y="5715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称这个群为</a:t>
            </a:r>
            <a:r>
              <a:rPr lang="en-US" altLang="zh-CN" b="1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Klein</a:t>
            </a:r>
            <a:r>
              <a:rPr lang="zh-CN" altLang="en-US" b="1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四元群</a:t>
            </a:r>
            <a:r>
              <a:rPr lang="en-US" altLang="zh-CN" b="1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简称</a:t>
            </a:r>
            <a:r>
              <a:rPr lang="zh-CN" altLang="en-US" b="1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四元群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9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9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9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408" grpId="0" build="p" autoUpdateAnimBg="0"/>
      <p:bldP spid="129540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09E503-7F92-4220-B70D-865AF52BB4B1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群的定义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4721225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 </a:t>
            </a:r>
            <a:r>
              <a:rPr lang="zh-CN" altLang="en-US" b="1" smtClean="0"/>
              <a:t>某二进制码的码字</a:t>
            </a:r>
            <a:r>
              <a:rPr lang="en-US" altLang="zh-CN" b="1" smtClean="0"/>
              <a:t>x=x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x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...x</a:t>
            </a:r>
            <a:r>
              <a:rPr lang="en-US" altLang="zh-CN" b="1" baseline="-25000" smtClean="0"/>
              <a:t>7</a:t>
            </a:r>
            <a:r>
              <a:rPr lang="zh-CN" altLang="en-US" b="1" smtClean="0"/>
              <a:t>，其中 前</a:t>
            </a:r>
            <a:r>
              <a:rPr lang="en-US" altLang="zh-CN" b="1" smtClean="0"/>
              <a:t>4</a:t>
            </a:r>
            <a:r>
              <a:rPr lang="zh-CN" altLang="en-US" b="1" smtClean="0"/>
              <a:t>位为数据位，后</a:t>
            </a:r>
            <a:r>
              <a:rPr lang="en-US" altLang="zh-CN" b="1" smtClean="0"/>
              <a:t>3</a:t>
            </a:r>
            <a:r>
              <a:rPr lang="zh-CN" altLang="en-US" b="1" smtClean="0"/>
              <a:t>位是校验位，满足：</a:t>
            </a:r>
            <a:br>
              <a:rPr lang="zh-CN" altLang="en-US" b="1" smtClean="0"/>
            </a:br>
            <a:r>
              <a:rPr lang="en-US" altLang="zh-CN" b="1" smtClean="0"/>
              <a:t>x</a:t>
            </a:r>
            <a:r>
              <a:rPr lang="en-US" altLang="zh-CN" b="1" baseline="-25000" smtClean="0"/>
              <a:t>5</a:t>
            </a:r>
            <a:r>
              <a:rPr lang="en-US" altLang="zh-CN" b="1" smtClean="0"/>
              <a:t>=x</a:t>
            </a:r>
            <a:r>
              <a:rPr lang="en-US" altLang="zh-CN" b="1" baseline="-25000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x</a:t>
            </a:r>
            <a:r>
              <a:rPr lang="en-US" altLang="zh-CN" b="1" baseline="-25000" smtClean="0"/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x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, x</a:t>
            </a:r>
            <a:r>
              <a:rPr lang="en-US" altLang="zh-CN" b="1" baseline="-25000" smtClean="0"/>
              <a:t>6</a:t>
            </a:r>
            <a:r>
              <a:rPr lang="en-US" altLang="zh-CN" b="1" smtClean="0"/>
              <a:t>=x</a:t>
            </a:r>
            <a:r>
              <a:rPr lang="en-US" altLang="zh-CN" b="1" baseline="-25000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x</a:t>
            </a:r>
            <a:r>
              <a:rPr lang="en-US" altLang="zh-CN" b="1" baseline="-25000" smtClean="0"/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x</a:t>
            </a:r>
            <a:r>
              <a:rPr lang="en-US" altLang="zh-CN" b="1" baseline="-25000" smtClean="0"/>
              <a:t>4</a:t>
            </a:r>
            <a:r>
              <a:rPr lang="en-US" altLang="zh-CN" b="1" smtClean="0"/>
              <a:t>, x</a:t>
            </a:r>
            <a:r>
              <a:rPr lang="en-US" altLang="zh-CN" b="1" baseline="-25000" smtClean="0"/>
              <a:t>7</a:t>
            </a:r>
            <a:r>
              <a:rPr lang="en-US" altLang="zh-CN" b="1" smtClean="0"/>
              <a:t>=x</a:t>
            </a:r>
            <a:r>
              <a:rPr lang="en-US" altLang="zh-CN" b="1" baseline="-25000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x</a:t>
            </a:r>
            <a:r>
              <a:rPr lang="en-US" altLang="zh-CN" b="1" baseline="-25000" smtClean="0"/>
              <a:t>3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x</a:t>
            </a:r>
            <a:r>
              <a:rPr lang="en-US" altLang="zh-CN" b="1" baseline="-25000" smtClean="0"/>
              <a:t>4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G</a:t>
            </a:r>
            <a:r>
              <a:rPr lang="zh-CN" altLang="en-US" b="1" smtClean="0"/>
              <a:t>是所有码字的集合，定义</a:t>
            </a:r>
            <a:r>
              <a:rPr lang="en-US" altLang="zh-CN" b="1" smtClean="0"/>
              <a:t>G</a:t>
            </a:r>
            <a:r>
              <a:rPr lang="zh-CN" altLang="en-US" b="1" smtClean="0"/>
              <a:t>上的运算*：</a:t>
            </a:r>
            <a:br>
              <a:rPr lang="zh-CN" altLang="en-US" b="1" smtClean="0"/>
            </a:br>
            <a:r>
              <a:rPr lang="en-US" altLang="zh-CN" b="1" smtClean="0"/>
              <a:t>x*y=z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z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...z</a:t>
            </a:r>
            <a:r>
              <a:rPr lang="en-US" altLang="zh-CN" b="1" baseline="-25000" smtClean="0"/>
              <a:t>7</a:t>
            </a:r>
            <a:r>
              <a:rPr lang="zh-CN" altLang="en-US" b="1" smtClean="0"/>
              <a:t>， </a:t>
            </a:r>
            <a:r>
              <a:rPr lang="en-US" altLang="zh-CN" b="1" smtClean="0"/>
              <a:t>z</a:t>
            </a:r>
            <a:r>
              <a:rPr lang="en-US" altLang="zh-CN" b="1" baseline="-25000" smtClean="0"/>
              <a:t>i</a:t>
            </a:r>
            <a:r>
              <a:rPr lang="en-US" altLang="zh-CN" b="1" smtClean="0"/>
              <a:t>=x</a:t>
            </a:r>
            <a:r>
              <a:rPr lang="en-US" altLang="zh-CN" b="1" baseline="-25000" smtClean="0"/>
              <a:t>i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y</a:t>
            </a:r>
            <a:r>
              <a:rPr lang="en-US" altLang="zh-CN" b="1" baseline="-25000" smtClean="0"/>
              <a:t>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则</a:t>
            </a:r>
            <a:r>
              <a:rPr lang="en-US" altLang="zh-CN" b="1" smtClean="0"/>
              <a:t>&lt;G,*&gt;</a:t>
            </a:r>
            <a:r>
              <a:rPr lang="zh-CN" altLang="en-US" b="1" smtClean="0"/>
              <a:t>是群。</a:t>
            </a:r>
            <a:r>
              <a:rPr lang="zh-CN" altLang="en-US" b="1" baseline="-250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baseline="-25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另外，所有长度为</a:t>
            </a:r>
            <a:r>
              <a:rPr lang="en-US" altLang="zh-CN" b="1" smtClean="0"/>
              <a:t>7</a:t>
            </a:r>
            <a:r>
              <a:rPr lang="zh-CN" altLang="en-US" b="1" smtClean="0"/>
              <a:t>位的二进制数全体关于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zh-CN" altLang="en-US" b="1" smtClean="0">
                <a:sym typeface="Symbol" panose="05050102010706020507" pitchFamily="18" charset="2"/>
              </a:rPr>
              <a:t>构成群，也称为</a:t>
            </a:r>
            <a:r>
              <a:rPr lang="en-US" altLang="zh-CN" b="1" smtClean="0">
                <a:sym typeface="Symbol" panose="05050102010706020507" pitchFamily="18" charset="2"/>
              </a:rPr>
              <a:t>{0,1}</a:t>
            </a:r>
            <a:r>
              <a:rPr lang="zh-CN" altLang="en-US" b="1" smtClean="0">
                <a:sym typeface="Symbol" panose="05050102010706020507" pitchFamily="18" charset="2"/>
              </a:rPr>
              <a:t>上的</a:t>
            </a:r>
            <a:r>
              <a:rPr lang="en-US" altLang="zh-CN" b="1" smtClean="0">
                <a:sym typeface="Symbol" panose="05050102010706020507" pitchFamily="18" charset="2"/>
              </a:rPr>
              <a:t>n</a:t>
            </a:r>
            <a:r>
              <a:rPr lang="zh-CN" altLang="en-US" b="1" smtClean="0">
                <a:sym typeface="Symbol" panose="05050102010706020507" pitchFamily="18" charset="2"/>
              </a:rPr>
              <a:t>维线性空间。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151638-3F5D-4AC7-86A1-7C1BA7C5839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群论中常用的概念或术语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(P250 </a:t>
            </a: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17.2 17.3)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若群</a:t>
            </a:r>
            <a:r>
              <a:rPr lang="en-US" altLang="zh-CN" b="1" smtClean="0"/>
              <a:t>G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chemeClr val="hlink"/>
                </a:solidFill>
              </a:rPr>
              <a:t>有穷集</a:t>
            </a:r>
            <a:r>
              <a:rPr lang="en-US" altLang="zh-CN" b="1" smtClean="0"/>
              <a:t>,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有限群</a:t>
            </a:r>
            <a:r>
              <a:rPr lang="zh-CN" altLang="en-US" b="1" smtClean="0"/>
              <a:t>，否则称为</a:t>
            </a:r>
            <a:r>
              <a:rPr lang="zh-CN" altLang="en-US" b="1" smtClean="0">
                <a:solidFill>
                  <a:srgbClr val="FC360E"/>
                </a:solidFill>
              </a:rPr>
              <a:t>无限群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群</a:t>
            </a:r>
            <a:r>
              <a:rPr lang="en-US" altLang="zh-CN" b="1" smtClean="0">
                <a:solidFill>
                  <a:schemeClr val="hlink"/>
                </a:solidFill>
              </a:rPr>
              <a:t>G</a:t>
            </a:r>
            <a:r>
              <a:rPr lang="zh-CN" altLang="en-US" b="1" smtClean="0">
                <a:solidFill>
                  <a:schemeClr val="hlink"/>
                </a:solidFill>
              </a:rPr>
              <a:t>的基数</a:t>
            </a:r>
            <a:r>
              <a:rPr lang="zh-CN" altLang="en-US" b="1" smtClean="0"/>
              <a:t>称为群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阶</a:t>
            </a:r>
            <a:r>
              <a:rPr lang="zh-CN" altLang="en-US" b="1" smtClean="0"/>
              <a:t>，有限群</a:t>
            </a:r>
            <a:r>
              <a:rPr lang="en-US" altLang="zh-CN" b="1" smtClean="0"/>
              <a:t>G</a:t>
            </a:r>
            <a:r>
              <a:rPr lang="zh-CN" altLang="en-US" b="1" smtClean="0"/>
              <a:t>的阶记作</a:t>
            </a:r>
            <a:r>
              <a:rPr lang="en-US" altLang="zh-CN" b="1" smtClean="0"/>
              <a:t>|G|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>
                <a:solidFill>
                  <a:schemeClr val="hlink"/>
                </a:solidFill>
              </a:rPr>
              <a:t>只含单位元</a:t>
            </a:r>
            <a:r>
              <a:rPr lang="zh-CN" altLang="en-US" b="1" smtClean="0"/>
              <a:t>的群称为</a:t>
            </a:r>
            <a:r>
              <a:rPr lang="zh-CN" altLang="en-US" b="1" smtClean="0">
                <a:solidFill>
                  <a:srgbClr val="FC360E"/>
                </a:solidFill>
              </a:rPr>
              <a:t>平凡群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</a:t>
            </a:r>
            <a:r>
              <a:rPr lang="zh-CN" altLang="en-US" b="1" smtClean="0"/>
              <a:t>若群</a:t>
            </a:r>
            <a:r>
              <a:rPr lang="en-US" altLang="zh-CN" b="1" smtClean="0"/>
              <a:t>G</a:t>
            </a:r>
            <a:r>
              <a:rPr lang="zh-CN" altLang="en-US" b="1" smtClean="0"/>
              <a:t>中的二元运算是</a:t>
            </a:r>
            <a:r>
              <a:rPr lang="zh-CN" altLang="en-US" b="1" smtClean="0">
                <a:solidFill>
                  <a:schemeClr val="hlink"/>
                </a:solidFill>
              </a:rPr>
              <a:t>可交换</a:t>
            </a:r>
            <a:r>
              <a:rPr lang="zh-CN" altLang="en-US" b="1" smtClean="0"/>
              <a:t>的，则称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交换群</a:t>
            </a:r>
            <a:r>
              <a:rPr lang="zh-CN" altLang="en-US" b="1" smtClean="0"/>
              <a:t>或</a:t>
            </a:r>
            <a:r>
              <a:rPr lang="zh-CN" altLang="en-US" b="1" smtClean="0">
                <a:solidFill>
                  <a:srgbClr val="FC360E"/>
                </a:solidFill>
              </a:rPr>
              <a:t>阿贝尔</a:t>
            </a:r>
            <a:r>
              <a:rPr lang="en-US" altLang="zh-CN" b="1" smtClean="0">
                <a:solidFill>
                  <a:srgbClr val="FC360E"/>
                </a:solidFill>
              </a:rPr>
              <a:t>(Abel)</a:t>
            </a:r>
            <a:r>
              <a:rPr lang="zh-CN" altLang="en-US" b="1" smtClean="0">
                <a:solidFill>
                  <a:srgbClr val="FC360E"/>
                </a:solidFill>
              </a:rPr>
              <a:t>群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4030F7-2194-4796-97F8-E8BF2C92FD1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群中元素的</a:t>
            </a:r>
            <a:r>
              <a:rPr lang="en-US" altLang="zh-CN" b="1" smtClean="0">
                <a:solidFill>
                  <a:schemeClr val="tx1"/>
                </a:solidFill>
              </a:rPr>
              <a:t>n</a:t>
            </a:r>
            <a:r>
              <a:rPr lang="zh-CN" altLang="en-US" b="1" smtClean="0">
                <a:solidFill>
                  <a:schemeClr val="tx1"/>
                </a:solidFill>
              </a:rPr>
              <a:t>次幂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36000" cy="116363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是群，</a:t>
            </a:r>
            <a:r>
              <a:rPr lang="en-US" altLang="zh-CN" b="1" smtClean="0"/>
              <a:t>a∈G</a:t>
            </a:r>
            <a:r>
              <a:rPr lang="zh-CN" altLang="en-US" b="1" smtClean="0"/>
              <a:t>，</a:t>
            </a:r>
            <a:r>
              <a:rPr lang="en-US" altLang="zh-CN" b="1" smtClean="0"/>
              <a:t>n∈Z</a:t>
            </a:r>
            <a:r>
              <a:rPr lang="zh-CN" altLang="en-US" b="1" smtClean="0"/>
              <a:t>，则</a:t>
            </a:r>
            <a:r>
              <a:rPr lang="en-US" altLang="zh-CN" b="1" smtClean="0"/>
              <a:t>a</a:t>
            </a:r>
            <a:r>
              <a:rPr lang="zh-CN" altLang="en-US" b="1" smtClean="0"/>
              <a:t>的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次幂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C360E"/>
                </a:solidFill>
              </a:rPr>
              <a:t>P250 </a:t>
            </a: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>
                <a:solidFill>
                  <a:srgbClr val="FC360E"/>
                </a:solidFill>
              </a:rPr>
              <a:t>17.4</a:t>
            </a:r>
          </a:p>
        </p:txBody>
      </p:sp>
      <p:graphicFrame>
        <p:nvGraphicFramePr>
          <p:cNvPr id="1299461" name="Object 5"/>
          <p:cNvGraphicFramePr>
            <a:graphicFrameLocks noChangeAspect="1"/>
          </p:cNvGraphicFramePr>
          <p:nvPr/>
        </p:nvGraphicFramePr>
        <p:xfrm>
          <a:off x="1663700" y="2852738"/>
          <a:ext cx="5059363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3" imgW="1211492" imgH="640008" progId="Equation.3">
                  <p:embed/>
                </p:oleObj>
              </mc:Choice>
              <mc:Fallback>
                <p:oleObj name="公式" r:id="rId3" imgW="1211492" imgH="6400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852738"/>
                        <a:ext cx="5059363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CD55E-7E55-4F72-B661-61E3E8ED807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群中元素的阶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8659812" cy="3794125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是群，</a:t>
            </a:r>
            <a:r>
              <a:rPr lang="en-US" altLang="zh-CN" b="1" smtClean="0"/>
              <a:t>a∈G</a:t>
            </a:r>
            <a:r>
              <a:rPr lang="zh-CN" altLang="en-US" b="1" smtClean="0"/>
              <a:t>，使得等式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k</a:t>
            </a:r>
            <a:r>
              <a:rPr lang="zh-CN" altLang="en-US" b="1" smtClean="0"/>
              <a:t>＝</a:t>
            </a:r>
            <a:r>
              <a:rPr lang="en-US" altLang="zh-CN" b="1" smtClean="0"/>
              <a:t>e</a:t>
            </a:r>
            <a:r>
              <a:rPr lang="zh-CN" altLang="en-US" b="1" smtClean="0"/>
              <a:t>成立的</a:t>
            </a:r>
            <a:r>
              <a:rPr lang="zh-CN" altLang="en-US" b="1" smtClean="0">
                <a:solidFill>
                  <a:schemeClr val="hlink"/>
                </a:solidFill>
              </a:rPr>
              <a:t>最小正整数</a:t>
            </a:r>
            <a:r>
              <a:rPr lang="en-US" altLang="zh-CN" b="1" smtClean="0">
                <a:solidFill>
                  <a:schemeClr val="hlink"/>
                </a:solidFill>
              </a:rPr>
              <a:t>k</a:t>
            </a:r>
            <a:r>
              <a:rPr lang="zh-CN" altLang="en-US" b="1" smtClean="0"/>
              <a:t>称为</a:t>
            </a:r>
            <a:r>
              <a:rPr lang="en-US" altLang="zh-CN" b="1" smtClean="0">
                <a:solidFill>
                  <a:srgbClr val="FC360E"/>
                </a:solidFill>
              </a:rPr>
              <a:t>a</a:t>
            </a:r>
            <a:r>
              <a:rPr lang="zh-CN" altLang="en-US" b="1" smtClean="0">
                <a:solidFill>
                  <a:srgbClr val="FC360E"/>
                </a:solidFill>
              </a:rPr>
              <a:t>的阶</a:t>
            </a:r>
            <a:r>
              <a:rPr lang="zh-CN" altLang="en-US" b="1" smtClean="0"/>
              <a:t>，记作</a:t>
            </a:r>
            <a:r>
              <a:rPr lang="en-US" altLang="zh-CN" b="1" smtClean="0"/>
              <a:t>|a|</a:t>
            </a:r>
            <a:r>
              <a:rPr lang="zh-CN" altLang="en-US" b="1" smtClean="0"/>
              <a:t>＝</a:t>
            </a:r>
            <a:r>
              <a:rPr lang="en-US" altLang="zh-CN" b="1" smtClean="0"/>
              <a:t>k</a:t>
            </a:r>
            <a:r>
              <a:rPr lang="zh-CN" altLang="en-US" b="1" smtClean="0"/>
              <a:t>，这时也称</a:t>
            </a:r>
            <a:r>
              <a:rPr lang="en-US" altLang="zh-CN" b="1" smtClean="0">
                <a:solidFill>
                  <a:srgbClr val="FC360E"/>
                </a:solidFill>
              </a:rPr>
              <a:t>a</a:t>
            </a:r>
            <a:r>
              <a:rPr lang="zh-CN" altLang="en-US" b="1" smtClean="0">
                <a:solidFill>
                  <a:srgbClr val="FC360E"/>
                </a:solidFill>
              </a:rPr>
              <a:t>为</a:t>
            </a:r>
            <a:r>
              <a:rPr lang="en-US" altLang="zh-CN" b="1" smtClean="0">
                <a:solidFill>
                  <a:srgbClr val="FC360E"/>
                </a:solidFill>
              </a:rPr>
              <a:t>k</a:t>
            </a:r>
            <a:r>
              <a:rPr lang="zh-CN" altLang="en-US" b="1" smtClean="0">
                <a:solidFill>
                  <a:srgbClr val="FC360E"/>
                </a:solidFill>
              </a:rPr>
              <a:t>阶元</a:t>
            </a:r>
            <a:r>
              <a:rPr lang="zh-CN" altLang="en-US" b="1" smtClean="0"/>
              <a:t>。</a:t>
            </a:r>
            <a:br>
              <a:rPr lang="zh-CN" altLang="en-US" b="1" smtClean="0"/>
            </a:br>
            <a:r>
              <a:rPr lang="zh-CN" altLang="en-US" b="1" smtClean="0"/>
              <a:t>若不存在这样的正整数</a:t>
            </a:r>
            <a:r>
              <a:rPr lang="en-US" altLang="zh-CN" b="1" smtClean="0"/>
              <a:t>k,</a:t>
            </a:r>
            <a:r>
              <a:rPr lang="zh-CN" altLang="en-US" b="1" smtClean="0"/>
              <a:t>则称</a:t>
            </a:r>
            <a:r>
              <a:rPr lang="en-US" altLang="zh-CN" b="1" smtClean="0">
                <a:solidFill>
                  <a:srgbClr val="FC360E"/>
                </a:solidFill>
              </a:rPr>
              <a:t>a</a:t>
            </a:r>
            <a:r>
              <a:rPr lang="zh-CN" altLang="en-US" b="1" smtClean="0">
                <a:solidFill>
                  <a:srgbClr val="FC360E"/>
                </a:solidFill>
              </a:rPr>
              <a:t>为无限阶元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</a:p>
          <a:p>
            <a:pPr eaLnBrk="1" hangingPunct="1"/>
            <a:r>
              <a:rPr lang="zh-CN" altLang="en-US" b="1" smtClean="0"/>
              <a:t>在</a:t>
            </a:r>
            <a:r>
              <a:rPr lang="en-US" altLang="zh-CN" b="1" smtClean="0"/>
              <a:t>&lt;Z</a:t>
            </a:r>
            <a:r>
              <a:rPr lang="en-US" altLang="zh-CN" b="1" baseline="-30000" smtClean="0"/>
              <a:t>6</a:t>
            </a:r>
            <a:r>
              <a:rPr lang="en-US" altLang="zh-CN" b="1" smtClean="0"/>
              <a:t>,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&gt;</a:t>
            </a:r>
            <a:r>
              <a:rPr lang="zh-CN" altLang="en-US" b="1" smtClean="0"/>
              <a:t>中</a:t>
            </a:r>
          </a:p>
          <a:p>
            <a:pPr eaLnBrk="1" hangingPunct="1"/>
            <a:r>
              <a:rPr lang="zh-CN" altLang="en-US" b="1" smtClean="0"/>
              <a:t>在</a:t>
            </a:r>
            <a:r>
              <a:rPr lang="en-US" altLang="zh-CN" b="1" smtClean="0"/>
              <a:t>&lt;Z,+&gt;</a:t>
            </a:r>
            <a:r>
              <a:rPr lang="zh-CN" altLang="en-US" b="1" smtClean="0"/>
              <a:t>中			</a:t>
            </a:r>
            <a:r>
              <a:rPr lang="en-US" altLang="zh-CN" b="1" smtClean="0"/>
              <a:t>(P250 </a:t>
            </a:r>
            <a:r>
              <a:rPr lang="zh-CN" altLang="en-US" b="1" smtClean="0"/>
              <a:t>定义</a:t>
            </a:r>
            <a:r>
              <a:rPr lang="en-US" altLang="zh-CN" b="1" smtClean="0"/>
              <a:t>17.5)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19BADF-0BCA-4601-9272-CC887D09371E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群的性质</a:t>
            </a:r>
            <a:r>
              <a:rPr lang="en-US" altLang="zh-CN" b="1" smtClean="0">
                <a:solidFill>
                  <a:schemeClr val="tx1"/>
                </a:solidFill>
                <a:latin typeface="_GB2312" charset="0"/>
              </a:rPr>
              <a:t>—</a:t>
            </a:r>
            <a:r>
              <a:rPr kumimoji="0" lang="zh-CN" altLang="en-US" b="1" smtClean="0">
                <a:solidFill>
                  <a:schemeClr val="tx1"/>
                </a:solidFill>
              </a:rPr>
              <a:t>群</a:t>
            </a:r>
            <a:r>
              <a:rPr lang="zh-CN" altLang="en-US" b="1" smtClean="0">
                <a:solidFill>
                  <a:schemeClr val="tx1"/>
                </a:solidFill>
              </a:rPr>
              <a:t>的幂运算规则</a:t>
            </a:r>
            <a:r>
              <a:rPr lang="zh-CN" altLang="en-US" b="1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39878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(P250 </a:t>
            </a: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17.2)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为群</a:t>
            </a:r>
            <a:r>
              <a:rPr lang="en-US" altLang="zh-CN" b="1" smtClean="0"/>
              <a:t>,</a:t>
            </a:r>
            <a:r>
              <a:rPr lang="zh-CN" altLang="en-US" b="1" smtClean="0"/>
              <a:t>则</a:t>
            </a:r>
            <a:r>
              <a:rPr lang="en-US" altLang="zh-CN" b="1" smtClean="0"/>
              <a:t>G</a:t>
            </a:r>
            <a:r>
              <a:rPr lang="zh-CN" altLang="en-US" b="1" smtClean="0"/>
              <a:t>中的幂运算满足：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 a∈G,(a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)</a:t>
            </a:r>
            <a:r>
              <a:rPr lang="en-US" altLang="zh-CN" b="1" baseline="30000" smtClean="0"/>
              <a:t>-1</a:t>
            </a:r>
            <a:r>
              <a:rPr lang="zh-CN" altLang="en-US" b="1" smtClean="0"/>
              <a:t>＝</a:t>
            </a:r>
            <a:r>
              <a:rPr lang="en-US" altLang="zh-CN" b="1" smtClean="0"/>
              <a:t>a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 a,b∈G</a:t>
            </a:r>
            <a:r>
              <a:rPr lang="zh-CN" altLang="en-US" b="1" smtClean="0"/>
              <a:t>，</a:t>
            </a:r>
            <a:r>
              <a:rPr lang="en-US" altLang="zh-CN" b="1" smtClean="0"/>
              <a:t>(ab)</a:t>
            </a:r>
            <a:r>
              <a:rPr lang="en-US" altLang="zh-CN" b="1" baseline="30000" smtClean="0"/>
              <a:t>-1</a:t>
            </a:r>
            <a:r>
              <a:rPr lang="zh-CN" altLang="en-US" b="1" smtClean="0"/>
              <a:t>＝</a:t>
            </a:r>
            <a:r>
              <a:rPr lang="en-US" altLang="zh-CN" b="1" smtClean="0"/>
              <a:t>b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-1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 a∈G</a:t>
            </a:r>
            <a:r>
              <a:rPr lang="zh-CN" altLang="en-US" b="1" smtClean="0"/>
              <a:t>，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n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m</a:t>
            </a:r>
            <a:r>
              <a:rPr lang="zh-CN" altLang="en-US" b="1" smtClean="0"/>
              <a:t>＝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n+m</a:t>
            </a:r>
            <a:r>
              <a:rPr lang="zh-CN" altLang="en-US" b="1" smtClean="0"/>
              <a:t>，</a:t>
            </a:r>
            <a:r>
              <a:rPr lang="en-US" altLang="zh-CN" b="1" smtClean="0"/>
              <a:t>n,m∈Z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(4) a∈G</a:t>
            </a:r>
            <a:r>
              <a:rPr lang="zh-CN" altLang="en-US" b="1" smtClean="0"/>
              <a:t>，</a:t>
            </a:r>
            <a:r>
              <a:rPr lang="en-US" altLang="zh-CN" b="1" smtClean="0"/>
              <a:t>(a</a:t>
            </a:r>
            <a:r>
              <a:rPr lang="en-US" altLang="zh-CN" b="1" baseline="30000" smtClean="0"/>
              <a:t>n</a:t>
            </a:r>
            <a:r>
              <a:rPr lang="en-US" altLang="zh-CN" b="1" smtClean="0"/>
              <a:t>)</a:t>
            </a:r>
            <a:r>
              <a:rPr lang="en-US" altLang="zh-CN" b="1" baseline="30000" smtClean="0"/>
              <a:t>m</a:t>
            </a:r>
            <a:r>
              <a:rPr lang="zh-CN" altLang="en-US" b="1" smtClean="0"/>
              <a:t>＝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nm</a:t>
            </a:r>
            <a:r>
              <a:rPr lang="zh-CN" altLang="en-US" b="1" smtClean="0"/>
              <a:t>，</a:t>
            </a:r>
            <a:r>
              <a:rPr lang="en-US" altLang="zh-CN" b="1" smtClean="0"/>
              <a:t>n,m∈Z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(5) </a:t>
            </a:r>
            <a:r>
              <a:rPr lang="zh-CN" altLang="en-US" b="1" smtClean="0"/>
              <a:t>若</a:t>
            </a:r>
            <a:r>
              <a:rPr lang="en-US" altLang="zh-CN" b="1" smtClean="0"/>
              <a:t>G</a:t>
            </a:r>
            <a:r>
              <a:rPr lang="zh-CN" altLang="en-US" b="1" smtClean="0"/>
              <a:t>为交换群，则</a:t>
            </a:r>
            <a:r>
              <a:rPr lang="en-US" altLang="zh-CN" b="1" smtClean="0"/>
              <a:t>(ab)</a:t>
            </a:r>
            <a:r>
              <a:rPr lang="en-US" altLang="zh-CN" b="1" baseline="30000" smtClean="0"/>
              <a:t>n</a:t>
            </a:r>
            <a:r>
              <a:rPr lang="zh-CN" altLang="en-US" b="1" smtClean="0"/>
              <a:t>＝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n</a:t>
            </a:r>
            <a:r>
              <a:rPr lang="en-US" altLang="zh-CN" b="1" smtClean="0"/>
              <a:t>b</a:t>
            </a:r>
            <a:r>
              <a:rPr lang="en-US" altLang="zh-CN" b="1" baseline="30000" smtClean="0"/>
              <a:t>n</a:t>
            </a:r>
            <a:r>
              <a:rPr lang="zh-CN" altLang="en-US" b="1" smtClean="0"/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7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6413" y="6116638"/>
              <a:ext cx="1587" cy="1587"/>
            </p14:xfrm>
          </p:contentPart>
        </mc:Choice>
        <mc:Fallback xmlns="">
          <p:pic>
            <p:nvPicPr>
              <p:cNvPr id="717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650" y="6038875"/>
                <a:ext cx="157113" cy="1571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4D5821-30A9-4576-A5BB-550DE28AD450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消去律</a:t>
            </a:r>
            <a:r>
              <a:rPr lang="zh-CN" altLang="en-US" b="1" smtClean="0">
                <a:solidFill>
                  <a:srgbClr val="000000"/>
                </a:solidFill>
                <a:latin typeface="" charset="0"/>
                <a:cs typeface="Times New Roman" panose="02020603050405020304" pitchFamily="18" charset="0"/>
              </a:rPr>
              <a:t> </a:t>
            </a:r>
            <a:endParaRPr lang="zh-CN" altLang="en-US" b="1" smtClean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22352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(P251 </a:t>
            </a:r>
            <a:r>
              <a:rPr lang="zh-CN" altLang="en-US" b="1" smtClean="0"/>
              <a:t>定理</a:t>
            </a:r>
            <a:r>
              <a:rPr lang="en-US" altLang="zh-CN" b="1" smtClean="0"/>
              <a:t>17.5)G</a:t>
            </a:r>
            <a:r>
              <a:rPr lang="zh-CN" altLang="en-US" b="1" smtClean="0"/>
              <a:t>为群</a:t>
            </a:r>
            <a:r>
              <a:rPr lang="en-US" altLang="zh-CN" b="1" smtClean="0"/>
              <a:t>,</a:t>
            </a:r>
            <a:r>
              <a:rPr lang="zh-CN" altLang="en-US" b="1" smtClean="0"/>
              <a:t>则</a:t>
            </a:r>
            <a:r>
              <a:rPr lang="en-US" altLang="zh-CN" b="1" smtClean="0"/>
              <a:t>G</a:t>
            </a:r>
            <a:r>
              <a:rPr lang="zh-CN" altLang="en-US" b="1" smtClean="0"/>
              <a:t>中适合消去律，即对任意</a:t>
            </a:r>
            <a:r>
              <a:rPr lang="en-US" altLang="zh-CN" b="1" smtClean="0"/>
              <a:t>a,b,c∈G </a:t>
            </a:r>
            <a:r>
              <a:rPr lang="zh-CN" altLang="en-US" b="1" smtClean="0"/>
              <a:t>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若</a:t>
            </a:r>
            <a:r>
              <a:rPr lang="en-US" altLang="zh-CN" b="1" smtClean="0"/>
              <a:t>ab</a:t>
            </a:r>
            <a:r>
              <a:rPr lang="zh-CN" altLang="en-US" b="1" smtClean="0"/>
              <a:t>＝</a:t>
            </a:r>
            <a:r>
              <a:rPr lang="en-US" altLang="zh-CN" b="1" smtClean="0"/>
              <a:t>ac</a:t>
            </a:r>
            <a:r>
              <a:rPr lang="zh-CN" altLang="en-US" b="1" smtClean="0"/>
              <a:t>，则</a:t>
            </a:r>
            <a:r>
              <a:rPr lang="en-US" altLang="zh-CN" b="1" smtClean="0"/>
              <a:t>b</a:t>
            </a:r>
            <a:r>
              <a:rPr lang="zh-CN" altLang="en-US" b="1" smtClean="0"/>
              <a:t>＝</a:t>
            </a:r>
            <a:r>
              <a:rPr lang="en-US" altLang="zh-CN" b="1" smtClean="0"/>
              <a:t>c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若</a:t>
            </a:r>
            <a:r>
              <a:rPr lang="en-US" altLang="zh-CN" b="1" smtClean="0"/>
              <a:t>ba</a:t>
            </a:r>
            <a:r>
              <a:rPr lang="zh-CN" altLang="en-US" b="1" smtClean="0"/>
              <a:t>＝</a:t>
            </a:r>
            <a:r>
              <a:rPr lang="en-US" altLang="zh-CN" b="1" smtClean="0"/>
              <a:t>ca</a:t>
            </a:r>
            <a:r>
              <a:rPr lang="zh-CN" altLang="en-US" b="1" smtClean="0"/>
              <a:t>，则</a:t>
            </a:r>
            <a:r>
              <a:rPr lang="en-US" altLang="zh-CN" b="1" smtClean="0"/>
              <a:t>b</a:t>
            </a:r>
            <a:r>
              <a:rPr lang="zh-CN" altLang="en-US" b="1" smtClean="0"/>
              <a:t>＝</a:t>
            </a:r>
            <a:r>
              <a:rPr lang="en-US" altLang="zh-CN" b="1" smtClean="0"/>
              <a:t>c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EF0E24-3AB4-4770-9E7A-DF43543C66F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群中元素的阶的性质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350043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 G</a:t>
            </a:r>
            <a:r>
              <a:rPr lang="zh-CN" altLang="en-US" b="1" smtClean="0"/>
              <a:t>为群，</a:t>
            </a:r>
            <a:r>
              <a:rPr lang="en-US" altLang="zh-CN" b="1" smtClean="0"/>
              <a:t>a∈G</a:t>
            </a:r>
            <a:r>
              <a:rPr lang="zh-CN" altLang="en-US" b="1" smtClean="0"/>
              <a:t>且</a:t>
            </a:r>
            <a:r>
              <a:rPr lang="en-US" altLang="zh-CN" b="1" smtClean="0"/>
              <a:t>|a|</a:t>
            </a:r>
            <a:r>
              <a:rPr lang="zh-CN" altLang="en-US" b="1" smtClean="0"/>
              <a:t>＝</a:t>
            </a:r>
            <a:r>
              <a:rPr lang="en-US" altLang="zh-CN" b="1" smtClean="0"/>
              <a:t>r</a:t>
            </a:r>
            <a:r>
              <a:rPr lang="zh-CN" altLang="en-US" b="1" smtClean="0"/>
              <a:t>。设</a:t>
            </a:r>
            <a:r>
              <a:rPr lang="en-US" altLang="zh-CN" b="1" smtClean="0"/>
              <a:t>k</a:t>
            </a:r>
            <a:r>
              <a:rPr lang="zh-CN" altLang="en-US" b="1" smtClean="0"/>
              <a:t>是整数</a:t>
            </a:r>
            <a:r>
              <a:rPr lang="en-US" altLang="zh-CN" b="1" smtClean="0"/>
              <a:t>,</a:t>
            </a:r>
            <a:r>
              <a:rPr lang="zh-CN" altLang="en-US" b="1" smtClean="0"/>
              <a:t>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 a</a:t>
            </a:r>
            <a:r>
              <a:rPr lang="en-US" altLang="zh-CN" b="1" baseline="30000" smtClean="0"/>
              <a:t>k</a:t>
            </a:r>
            <a:r>
              <a:rPr lang="zh-CN" altLang="en-US" b="1" smtClean="0"/>
              <a:t>＝</a:t>
            </a:r>
            <a:r>
              <a:rPr lang="en-US" altLang="zh-CN" b="1" smtClean="0"/>
              <a:t>e</a:t>
            </a:r>
            <a:r>
              <a:rPr lang="zh-CN" altLang="en-US" b="1" smtClean="0"/>
              <a:t>当且仅当 </a:t>
            </a:r>
            <a:r>
              <a:rPr lang="en-US" altLang="zh-CN" b="1" smtClean="0"/>
              <a:t>r|k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(2) |a|</a:t>
            </a:r>
            <a:r>
              <a:rPr lang="zh-CN" altLang="en-US" b="1" smtClean="0"/>
              <a:t>＝</a:t>
            </a:r>
            <a:r>
              <a:rPr lang="en-US" altLang="zh-CN" b="1" smtClean="0"/>
              <a:t>|a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(P251 </a:t>
            </a:r>
            <a:r>
              <a:rPr lang="zh-CN" altLang="en-US" b="1" smtClean="0"/>
              <a:t>定理 </a:t>
            </a:r>
            <a:r>
              <a:rPr lang="en-US" altLang="zh-CN" b="1" smtClean="0"/>
              <a:t>17.8)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是群，若</a:t>
            </a:r>
            <a:r>
              <a:rPr lang="en-US" altLang="zh-CN" b="1" smtClean="0">
                <a:sym typeface="Symbol" panose="05050102010706020507" pitchFamily="18" charset="2"/>
              </a:rPr>
              <a:t>x∈G(x</a:t>
            </a:r>
            <a:r>
              <a:rPr lang="en-US" altLang="zh-CN" b="1" baseline="30000" smtClean="0">
                <a:sym typeface="Symbol" panose="05050102010706020507" pitchFamily="18" charset="2"/>
              </a:rPr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=e),</a:t>
            </a:r>
            <a:r>
              <a:rPr lang="zh-CN" altLang="en-US" b="1" smtClean="0">
                <a:sym typeface="Symbol" panose="05050102010706020507" pitchFamily="18" charset="2"/>
              </a:rPr>
              <a:t>则</a:t>
            </a:r>
            <a:r>
              <a:rPr lang="en-US" altLang="zh-CN" b="1" smtClean="0">
                <a:sym typeface="Symbol" panose="05050102010706020507" pitchFamily="18" charset="2"/>
              </a:rPr>
              <a:t>G</a:t>
            </a:r>
            <a:r>
              <a:rPr lang="zh-CN" altLang="en-US" b="1" smtClean="0">
                <a:sym typeface="Symbol" panose="05050102010706020507" pitchFamily="18" charset="2"/>
              </a:rPr>
              <a:t>是交换群。</a:t>
            </a:r>
            <a:endParaRPr lang="en-US" altLang="zh-CN" b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21687D-20F0-4868-94D6-35E0717E68BF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子群的定义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35305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(P253 </a:t>
            </a: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17.6)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是群，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非空子集</a:t>
            </a:r>
            <a:r>
              <a:rPr lang="zh-CN" altLang="en-US" b="1" smtClean="0"/>
              <a:t>，如果</a:t>
            </a:r>
            <a:r>
              <a:rPr lang="en-US" altLang="zh-CN" b="1" smtClean="0"/>
              <a:t>H</a:t>
            </a:r>
            <a:r>
              <a:rPr lang="zh-CN" altLang="en-US" b="1" smtClean="0">
                <a:solidFill>
                  <a:schemeClr val="hlink"/>
                </a:solidFill>
              </a:rPr>
              <a:t>关于</a:t>
            </a:r>
            <a:r>
              <a:rPr lang="en-US" altLang="zh-CN" b="1" smtClean="0">
                <a:solidFill>
                  <a:schemeClr val="hlink"/>
                </a:solidFill>
              </a:rPr>
              <a:t>G</a:t>
            </a:r>
            <a:r>
              <a:rPr lang="zh-CN" altLang="en-US" b="1" smtClean="0">
                <a:solidFill>
                  <a:schemeClr val="hlink"/>
                </a:solidFill>
              </a:rPr>
              <a:t>中的运算构成群</a:t>
            </a:r>
            <a:r>
              <a:rPr lang="zh-CN" altLang="en-US" b="1" smtClean="0"/>
              <a:t>，则称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子群</a:t>
            </a:r>
            <a:r>
              <a:rPr lang="zh-CN" altLang="en-US" b="1" smtClean="0">
                <a:solidFill>
                  <a:schemeClr val="hlink"/>
                </a:solidFill>
              </a:rPr>
              <a:t>，</a:t>
            </a:r>
            <a:r>
              <a:rPr lang="zh-CN" altLang="en-US" b="1" smtClean="0"/>
              <a:t>记作 </a:t>
            </a:r>
            <a:r>
              <a:rPr lang="en-US" altLang="zh-CN" b="1" smtClean="0"/>
              <a:t>H≤G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的子群，且</a:t>
            </a:r>
            <a:r>
              <a:rPr lang="en-US" altLang="zh-CN" b="1" smtClean="0"/>
              <a:t>H</a:t>
            </a:r>
            <a:r>
              <a:rPr lang="en-US" altLang="zh-CN" b="1" smtClean="0">
                <a:sym typeface="Symbol" panose="05050102010706020507" pitchFamily="18" charset="2"/>
              </a:rPr>
              <a:t></a:t>
            </a:r>
            <a:r>
              <a:rPr lang="en-US" altLang="zh-CN" b="1" smtClean="0"/>
              <a:t>G</a:t>
            </a:r>
            <a:r>
              <a:rPr lang="zh-CN" altLang="en-US" b="1" smtClean="0"/>
              <a:t>，则称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真子群</a:t>
            </a:r>
            <a:r>
              <a:rPr lang="zh-CN" altLang="en-US" b="1" smtClean="0"/>
              <a:t>，记作 </a:t>
            </a:r>
            <a:r>
              <a:rPr lang="en-US" altLang="zh-CN" b="1" smtClean="0"/>
              <a:t>H</a:t>
            </a:r>
            <a:r>
              <a:rPr kumimoji="0" lang="zh-CN" altLang="en-US" b="1" smtClean="0">
                <a:sym typeface="Symbol" panose="05050102010706020507" pitchFamily="18" charset="2"/>
              </a:rPr>
              <a:t>＜</a:t>
            </a:r>
            <a:r>
              <a:rPr lang="en-US" altLang="zh-CN" b="1" smtClean="0"/>
              <a:t>G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G</a:t>
            </a:r>
            <a:r>
              <a:rPr lang="zh-CN" altLang="en-US" b="1" smtClean="0"/>
              <a:t>和</a:t>
            </a:r>
            <a:r>
              <a:rPr lang="en-US" altLang="zh-CN" b="1" smtClean="0">
                <a:solidFill>
                  <a:schemeClr val="hlink"/>
                </a:solidFill>
              </a:rPr>
              <a:t>{e}</a:t>
            </a:r>
            <a:r>
              <a:rPr lang="zh-CN" altLang="en-US" b="1" smtClean="0"/>
              <a:t>都是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的子群，称为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平凡子群</a:t>
            </a:r>
            <a:r>
              <a:rPr lang="en-US" altLang="zh-CN" b="1" smtClean="0">
                <a:solidFill>
                  <a:srgbClr val="FFFF00"/>
                </a:solidFill>
              </a:rPr>
              <a:t> </a:t>
            </a:r>
            <a:r>
              <a:rPr lang="zh-CN" altLang="en-US" b="1" smtClean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nZ</a:t>
            </a:r>
            <a:r>
              <a:rPr lang="zh-CN" altLang="en-US" b="1" smtClean="0"/>
              <a:t>（</a:t>
            </a:r>
            <a:r>
              <a:rPr lang="en-US" altLang="zh-CN" b="1" smtClean="0"/>
              <a:t>n</a:t>
            </a:r>
            <a:r>
              <a:rPr lang="zh-CN" altLang="en-US" b="1" smtClean="0"/>
              <a:t>是自然数）是整数加群</a:t>
            </a:r>
            <a:r>
              <a:rPr lang="en-US" altLang="zh-CN" b="1" smtClean="0"/>
              <a:t>〈Z,+〉</a:t>
            </a:r>
            <a:r>
              <a:rPr lang="zh-CN" altLang="en-US" b="1" smtClean="0"/>
              <a:t>的子群。当</a:t>
            </a:r>
            <a:r>
              <a:rPr lang="en-US" altLang="zh-CN" b="1" smtClean="0"/>
              <a:t>n≠1</a:t>
            </a:r>
            <a:r>
              <a:rPr lang="zh-CN" altLang="en-US" b="1" smtClean="0"/>
              <a:t>时</a:t>
            </a:r>
            <a:r>
              <a:rPr lang="en-US" altLang="zh-CN" b="1" smtClean="0"/>
              <a:t>,nZ</a:t>
            </a:r>
            <a:r>
              <a:rPr lang="zh-CN" altLang="en-US" b="1" smtClean="0"/>
              <a:t>是</a:t>
            </a:r>
            <a:r>
              <a:rPr lang="en-US" altLang="zh-CN" b="1" smtClean="0"/>
              <a:t>Z</a:t>
            </a:r>
            <a:r>
              <a:rPr lang="zh-CN" altLang="en-US" b="1" smtClean="0"/>
              <a:t>的真子群。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7A2D96-0001-46B2-8FA5-1D3599C3D96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39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子群的判定定理一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864600" cy="5546725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定理（判定定理一）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为群，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的非空子集。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的子群当且仅当下面的条件成立：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a,b∈H</a:t>
            </a:r>
            <a:r>
              <a:rPr lang="zh-CN" altLang="en-US" b="1" smtClean="0"/>
              <a:t>，有 </a:t>
            </a:r>
            <a:r>
              <a:rPr lang="en-US" altLang="zh-CN" b="1" smtClean="0"/>
              <a:t>ab∈H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(2)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a∈H</a:t>
            </a:r>
            <a:r>
              <a:rPr lang="zh-CN" altLang="en-US" b="1" smtClean="0"/>
              <a:t>，有 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∈H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P253 </a:t>
            </a:r>
            <a:r>
              <a:rPr lang="zh-CN" altLang="en-US" b="1" smtClean="0"/>
              <a:t>定理</a:t>
            </a:r>
            <a:r>
              <a:rPr lang="en-US" altLang="zh-CN" b="1" smtClean="0"/>
              <a:t>17.9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定理（判定定理二）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为群，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的非空子集。</a:t>
            </a:r>
            <a:br>
              <a:rPr lang="zh-CN" altLang="en-US" b="1" smtClean="0"/>
            </a:b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的子群当且仅当</a:t>
            </a:r>
            <a:r>
              <a:rPr lang="en-US" altLang="zh-CN" b="1" smtClean="0">
                <a:solidFill>
                  <a:srgbClr val="FC360E"/>
                </a:solidFill>
              </a:rPr>
              <a:t>a,b∈H</a:t>
            </a:r>
            <a:r>
              <a:rPr lang="zh-CN" altLang="en-US" b="1" smtClean="0">
                <a:solidFill>
                  <a:srgbClr val="FC360E"/>
                </a:solidFill>
              </a:rPr>
              <a:t>有</a:t>
            </a:r>
            <a:r>
              <a:rPr lang="en-US" altLang="zh-CN" b="1" smtClean="0">
                <a:solidFill>
                  <a:srgbClr val="FC360E"/>
                </a:solidFill>
              </a:rPr>
              <a:t>ab</a:t>
            </a:r>
            <a:r>
              <a:rPr lang="en-US" altLang="zh-CN" b="1" baseline="30000" smtClean="0">
                <a:solidFill>
                  <a:srgbClr val="FC360E"/>
                </a:solidFill>
              </a:rPr>
              <a:t>-1</a:t>
            </a:r>
            <a:r>
              <a:rPr lang="en-US" altLang="zh-CN" b="1" smtClean="0">
                <a:solidFill>
                  <a:srgbClr val="FC360E"/>
                </a:solidFill>
              </a:rPr>
              <a:t>∈H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		定理 </a:t>
            </a:r>
            <a:r>
              <a:rPr lang="en-US" altLang="zh-CN" b="1" smtClean="0"/>
              <a:t>17.10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94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6663" y="5768975"/>
              <a:ext cx="9525" cy="9525"/>
            </p14:xfrm>
          </p:contentPart>
        </mc:Choice>
        <mc:Fallback xmlns="">
          <p:pic>
            <p:nvPicPr>
              <p:cNvPr id="8194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712" y="5751024"/>
                <a:ext cx="45427" cy="454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D2D045-0AE0-4AEA-9D2F-22C53C14BB4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1066800"/>
            <a:ext cx="8229600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0668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S={1,2}，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给出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(S)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上的运算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和~的运算表 ，其中全集为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S。</a:t>
            </a:r>
            <a:endParaRPr lang="zh-CN" altLang="en-US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2420938"/>
            <a:ext cx="4800600" cy="4078287"/>
            <a:chOff x="336" y="1356"/>
            <a:chExt cx="3024" cy="2569"/>
          </a:xfrm>
        </p:grpSpPr>
        <p:sp>
          <p:nvSpPr>
            <p:cNvPr id="6180" name="Rectangle 5"/>
            <p:cNvSpPr>
              <a:spLocks noChangeArrowheads="1"/>
            </p:cNvSpPr>
            <p:nvPr/>
          </p:nvSpPr>
          <p:spPr bwMode="auto">
            <a:xfrm>
              <a:off x="864" y="135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的</a:t>
              </a: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运算表</a:t>
              </a:r>
            </a:p>
          </p:txBody>
        </p:sp>
        <p:sp>
          <p:nvSpPr>
            <p:cNvPr id="6181" name="Rectangle 6"/>
            <p:cNvSpPr>
              <a:spLocks noChangeArrowheads="1"/>
            </p:cNvSpPr>
            <p:nvPr/>
          </p:nvSpPr>
          <p:spPr bwMode="auto">
            <a:xfrm>
              <a:off x="2755" y="3501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2" name="Rectangle 7"/>
            <p:cNvSpPr>
              <a:spLocks noChangeArrowheads="1"/>
            </p:cNvSpPr>
            <p:nvPr/>
          </p:nvSpPr>
          <p:spPr bwMode="auto">
            <a:xfrm>
              <a:off x="2151" y="3501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3" name="Rectangle 8"/>
            <p:cNvSpPr>
              <a:spLocks noChangeArrowheads="1"/>
            </p:cNvSpPr>
            <p:nvPr/>
          </p:nvSpPr>
          <p:spPr bwMode="auto">
            <a:xfrm>
              <a:off x="1545" y="3501"/>
              <a:ext cx="60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4" name="Rectangle 9"/>
            <p:cNvSpPr>
              <a:spLocks noChangeArrowheads="1"/>
            </p:cNvSpPr>
            <p:nvPr/>
          </p:nvSpPr>
          <p:spPr bwMode="auto">
            <a:xfrm>
              <a:off x="941" y="3501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5" name="Rectangle 10"/>
            <p:cNvSpPr>
              <a:spLocks noChangeArrowheads="1"/>
            </p:cNvSpPr>
            <p:nvPr/>
          </p:nvSpPr>
          <p:spPr bwMode="auto">
            <a:xfrm>
              <a:off x="336" y="3501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186" name="Rectangle 11"/>
            <p:cNvSpPr>
              <a:spLocks noChangeArrowheads="1"/>
            </p:cNvSpPr>
            <p:nvPr/>
          </p:nvSpPr>
          <p:spPr bwMode="auto">
            <a:xfrm>
              <a:off x="2755" y="3078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7" name="Rectangle 12"/>
            <p:cNvSpPr>
              <a:spLocks noChangeArrowheads="1"/>
            </p:cNvSpPr>
            <p:nvPr/>
          </p:nvSpPr>
          <p:spPr bwMode="auto">
            <a:xfrm>
              <a:off x="2151" y="3078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8" name="Rectangle 13"/>
            <p:cNvSpPr>
              <a:spLocks noChangeArrowheads="1"/>
            </p:cNvSpPr>
            <p:nvPr/>
          </p:nvSpPr>
          <p:spPr bwMode="auto">
            <a:xfrm>
              <a:off x="1545" y="3078"/>
              <a:ext cx="606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189" name="Rectangle 14"/>
            <p:cNvSpPr>
              <a:spLocks noChangeArrowheads="1"/>
            </p:cNvSpPr>
            <p:nvPr/>
          </p:nvSpPr>
          <p:spPr bwMode="auto">
            <a:xfrm>
              <a:off x="941" y="3078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sym typeface="cajcd fnta7" pitchFamily="18" charset="2"/>
              </a:endParaRPr>
            </a:p>
          </p:txBody>
        </p:sp>
        <p:sp>
          <p:nvSpPr>
            <p:cNvPr id="6190" name="Rectangle 15"/>
            <p:cNvSpPr>
              <a:spLocks noChangeArrowheads="1"/>
            </p:cNvSpPr>
            <p:nvPr/>
          </p:nvSpPr>
          <p:spPr bwMode="auto">
            <a:xfrm>
              <a:off x="336" y="3078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191" name="Rectangle 16"/>
            <p:cNvSpPr>
              <a:spLocks noChangeArrowheads="1"/>
            </p:cNvSpPr>
            <p:nvPr/>
          </p:nvSpPr>
          <p:spPr bwMode="auto">
            <a:xfrm>
              <a:off x="2755" y="2564"/>
              <a:ext cx="605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2" name="Rectangle 17"/>
            <p:cNvSpPr>
              <a:spLocks noChangeArrowheads="1"/>
            </p:cNvSpPr>
            <p:nvPr/>
          </p:nvSpPr>
          <p:spPr bwMode="auto">
            <a:xfrm>
              <a:off x="2151" y="2564"/>
              <a:ext cx="60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193" name="Rectangle 18"/>
            <p:cNvSpPr>
              <a:spLocks noChangeArrowheads="1"/>
            </p:cNvSpPr>
            <p:nvPr/>
          </p:nvSpPr>
          <p:spPr bwMode="auto">
            <a:xfrm>
              <a:off x="1545" y="2564"/>
              <a:ext cx="60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4" name="Rectangle 19"/>
            <p:cNvSpPr>
              <a:spLocks noChangeArrowheads="1"/>
            </p:cNvSpPr>
            <p:nvPr/>
          </p:nvSpPr>
          <p:spPr bwMode="auto">
            <a:xfrm>
              <a:off x="941" y="2564"/>
              <a:ext cx="60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5" name="Rectangle 20"/>
            <p:cNvSpPr>
              <a:spLocks noChangeArrowheads="1"/>
            </p:cNvSpPr>
            <p:nvPr/>
          </p:nvSpPr>
          <p:spPr bwMode="auto">
            <a:xfrm>
              <a:off x="336" y="2564"/>
              <a:ext cx="605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196" name="Rectangle 21"/>
            <p:cNvSpPr>
              <a:spLocks noChangeArrowheads="1"/>
            </p:cNvSpPr>
            <p:nvPr/>
          </p:nvSpPr>
          <p:spPr bwMode="auto">
            <a:xfrm>
              <a:off x="2755" y="2141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7" name="Rectangle 22"/>
            <p:cNvSpPr>
              <a:spLocks noChangeArrowheads="1"/>
            </p:cNvSpPr>
            <p:nvPr/>
          </p:nvSpPr>
          <p:spPr bwMode="auto">
            <a:xfrm>
              <a:off x="2151" y="2141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8" name="Rectangle 23"/>
            <p:cNvSpPr>
              <a:spLocks noChangeArrowheads="1"/>
            </p:cNvSpPr>
            <p:nvPr/>
          </p:nvSpPr>
          <p:spPr bwMode="auto">
            <a:xfrm>
              <a:off x="1545" y="2141"/>
              <a:ext cx="606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9" name="Rectangle 24"/>
            <p:cNvSpPr>
              <a:spLocks noChangeArrowheads="1"/>
            </p:cNvSpPr>
            <p:nvPr/>
          </p:nvSpPr>
          <p:spPr bwMode="auto">
            <a:xfrm>
              <a:off x="941" y="2141"/>
              <a:ext cx="60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0" name="Rectangle 25"/>
            <p:cNvSpPr>
              <a:spLocks noChangeArrowheads="1"/>
            </p:cNvSpPr>
            <p:nvPr/>
          </p:nvSpPr>
          <p:spPr bwMode="auto">
            <a:xfrm>
              <a:off x="336" y="2141"/>
              <a:ext cx="60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6201" name="Rectangle 26"/>
            <p:cNvSpPr>
              <a:spLocks noChangeArrowheads="1"/>
            </p:cNvSpPr>
            <p:nvPr/>
          </p:nvSpPr>
          <p:spPr bwMode="auto">
            <a:xfrm>
              <a:off x="2755" y="1717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 i="1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2" name="Rectangle 27"/>
            <p:cNvSpPr>
              <a:spLocks noChangeArrowheads="1"/>
            </p:cNvSpPr>
            <p:nvPr/>
          </p:nvSpPr>
          <p:spPr bwMode="auto">
            <a:xfrm>
              <a:off x="2151" y="1717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3" name="Rectangle 28"/>
            <p:cNvSpPr>
              <a:spLocks noChangeArrowheads="1"/>
            </p:cNvSpPr>
            <p:nvPr/>
          </p:nvSpPr>
          <p:spPr bwMode="auto">
            <a:xfrm>
              <a:off x="1545" y="1717"/>
              <a:ext cx="60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4" name="Rectangle 29"/>
            <p:cNvSpPr>
              <a:spLocks noChangeArrowheads="1"/>
            </p:cNvSpPr>
            <p:nvPr/>
          </p:nvSpPr>
          <p:spPr bwMode="auto">
            <a:xfrm>
              <a:off x="941" y="1717"/>
              <a:ext cx="6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5" name="Rectangle 30"/>
            <p:cNvSpPr>
              <a:spLocks noChangeArrowheads="1"/>
            </p:cNvSpPr>
            <p:nvPr/>
          </p:nvSpPr>
          <p:spPr bwMode="auto">
            <a:xfrm>
              <a:off x="336" y="1717"/>
              <a:ext cx="60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6206" name="Line 31"/>
            <p:cNvSpPr>
              <a:spLocks noChangeShapeType="1"/>
            </p:cNvSpPr>
            <p:nvPr/>
          </p:nvSpPr>
          <p:spPr bwMode="auto">
            <a:xfrm>
              <a:off x="336" y="1717"/>
              <a:ext cx="30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07" name="Line 32"/>
            <p:cNvSpPr>
              <a:spLocks noChangeShapeType="1"/>
            </p:cNvSpPr>
            <p:nvPr/>
          </p:nvSpPr>
          <p:spPr bwMode="auto">
            <a:xfrm>
              <a:off x="336" y="2141"/>
              <a:ext cx="30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08" name="Line 33"/>
            <p:cNvSpPr>
              <a:spLocks noChangeShapeType="1"/>
            </p:cNvSpPr>
            <p:nvPr/>
          </p:nvSpPr>
          <p:spPr bwMode="auto">
            <a:xfrm>
              <a:off x="336" y="3925"/>
              <a:ext cx="30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09" name="Line 34"/>
            <p:cNvSpPr>
              <a:spLocks noChangeShapeType="1"/>
            </p:cNvSpPr>
            <p:nvPr/>
          </p:nvSpPr>
          <p:spPr bwMode="auto">
            <a:xfrm>
              <a:off x="336" y="1717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0" name="Line 35"/>
            <p:cNvSpPr>
              <a:spLocks noChangeShapeType="1"/>
            </p:cNvSpPr>
            <p:nvPr/>
          </p:nvSpPr>
          <p:spPr bwMode="auto">
            <a:xfrm>
              <a:off x="941" y="1717"/>
              <a:ext cx="0" cy="2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1" name="Line 36"/>
            <p:cNvSpPr>
              <a:spLocks noChangeShapeType="1"/>
            </p:cNvSpPr>
            <p:nvPr/>
          </p:nvSpPr>
          <p:spPr bwMode="auto">
            <a:xfrm>
              <a:off x="3360" y="1717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2" name="Line 37"/>
            <p:cNvSpPr>
              <a:spLocks noChangeShapeType="1"/>
            </p:cNvSpPr>
            <p:nvPr/>
          </p:nvSpPr>
          <p:spPr bwMode="auto">
            <a:xfrm>
              <a:off x="336" y="2141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3" name="Line 38"/>
            <p:cNvSpPr>
              <a:spLocks noChangeShapeType="1"/>
            </p:cNvSpPr>
            <p:nvPr/>
          </p:nvSpPr>
          <p:spPr bwMode="auto">
            <a:xfrm>
              <a:off x="336" y="2564"/>
              <a:ext cx="0" cy="5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4" name="Line 39"/>
            <p:cNvSpPr>
              <a:spLocks noChangeShapeType="1"/>
            </p:cNvSpPr>
            <p:nvPr/>
          </p:nvSpPr>
          <p:spPr bwMode="auto">
            <a:xfrm>
              <a:off x="336" y="3078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" name="Line 40"/>
            <p:cNvSpPr>
              <a:spLocks noChangeShapeType="1"/>
            </p:cNvSpPr>
            <p:nvPr/>
          </p:nvSpPr>
          <p:spPr bwMode="auto">
            <a:xfrm>
              <a:off x="336" y="3501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6" name="Line 41"/>
            <p:cNvSpPr>
              <a:spLocks noChangeShapeType="1"/>
            </p:cNvSpPr>
            <p:nvPr/>
          </p:nvSpPr>
          <p:spPr bwMode="auto">
            <a:xfrm>
              <a:off x="3360" y="2141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7" name="Line 42"/>
            <p:cNvSpPr>
              <a:spLocks noChangeShapeType="1"/>
            </p:cNvSpPr>
            <p:nvPr/>
          </p:nvSpPr>
          <p:spPr bwMode="auto">
            <a:xfrm>
              <a:off x="3360" y="2564"/>
              <a:ext cx="0" cy="5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8" name="Line 43"/>
            <p:cNvSpPr>
              <a:spLocks noChangeShapeType="1"/>
            </p:cNvSpPr>
            <p:nvPr/>
          </p:nvSpPr>
          <p:spPr bwMode="auto">
            <a:xfrm>
              <a:off x="3360" y="3078"/>
              <a:ext cx="0" cy="42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9" name="Line 44"/>
            <p:cNvSpPr>
              <a:spLocks noChangeShapeType="1"/>
            </p:cNvSpPr>
            <p:nvPr/>
          </p:nvSpPr>
          <p:spPr bwMode="auto">
            <a:xfrm>
              <a:off x="3360" y="3501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148263" y="2276475"/>
            <a:ext cx="3671887" cy="4321175"/>
            <a:chOff x="3504" y="1296"/>
            <a:chExt cx="1824" cy="2640"/>
          </a:xfrm>
        </p:grpSpPr>
        <p:sp>
          <p:nvSpPr>
            <p:cNvPr id="6152" name="Rectangle 46"/>
            <p:cNvSpPr>
              <a:spLocks noChangeArrowheads="1"/>
            </p:cNvSpPr>
            <p:nvPr/>
          </p:nvSpPr>
          <p:spPr bwMode="auto">
            <a:xfrm>
              <a:off x="3504" y="1296"/>
              <a:ext cx="182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~的运算表</a:t>
              </a:r>
            </a:p>
          </p:txBody>
        </p:sp>
        <p:sp>
          <p:nvSpPr>
            <p:cNvPr id="6153" name="Rectangle 47"/>
            <p:cNvSpPr>
              <a:spLocks noChangeArrowheads="1"/>
            </p:cNvSpPr>
            <p:nvPr/>
          </p:nvSpPr>
          <p:spPr bwMode="auto">
            <a:xfrm>
              <a:off x="4464" y="3510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4" name="Rectangle 48"/>
            <p:cNvSpPr>
              <a:spLocks noChangeArrowheads="1"/>
            </p:cNvSpPr>
            <p:nvPr/>
          </p:nvSpPr>
          <p:spPr bwMode="auto">
            <a:xfrm>
              <a:off x="3984" y="3510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 i="1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5" name="Rectangle 49"/>
            <p:cNvSpPr>
              <a:spLocks noChangeArrowheads="1"/>
            </p:cNvSpPr>
            <p:nvPr/>
          </p:nvSpPr>
          <p:spPr bwMode="auto">
            <a:xfrm>
              <a:off x="4464" y="3084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156" name="Rectangle 50"/>
            <p:cNvSpPr>
              <a:spLocks noChangeArrowheads="1"/>
            </p:cNvSpPr>
            <p:nvPr/>
          </p:nvSpPr>
          <p:spPr bwMode="auto">
            <a:xfrm>
              <a:off x="3984" y="3084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7" name="Rectangle 51"/>
            <p:cNvSpPr>
              <a:spLocks noChangeArrowheads="1"/>
            </p:cNvSpPr>
            <p:nvPr/>
          </p:nvSpPr>
          <p:spPr bwMode="auto">
            <a:xfrm>
              <a:off x="4464" y="2568"/>
              <a:ext cx="48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8" name="Rectangle 52"/>
            <p:cNvSpPr>
              <a:spLocks noChangeArrowheads="1"/>
            </p:cNvSpPr>
            <p:nvPr/>
          </p:nvSpPr>
          <p:spPr bwMode="auto">
            <a:xfrm>
              <a:off x="3984" y="2568"/>
              <a:ext cx="48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9" name="Rectangle 53"/>
            <p:cNvSpPr>
              <a:spLocks noChangeArrowheads="1"/>
            </p:cNvSpPr>
            <p:nvPr/>
          </p:nvSpPr>
          <p:spPr bwMode="auto">
            <a:xfrm>
              <a:off x="4464" y="2142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{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}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0" name="Rectangle 54"/>
            <p:cNvSpPr>
              <a:spLocks noChangeArrowheads="1"/>
            </p:cNvSpPr>
            <p:nvPr/>
          </p:nvSpPr>
          <p:spPr bwMode="auto">
            <a:xfrm>
              <a:off x="3984" y="2142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</a:t>
              </a:r>
              <a:endParaRPr lang="zh-CN" altLang="en-US" sz="3200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1" name="Rectangle 55"/>
            <p:cNvSpPr>
              <a:spLocks noChangeArrowheads="1"/>
            </p:cNvSpPr>
            <p:nvPr/>
          </p:nvSpPr>
          <p:spPr bwMode="auto">
            <a:xfrm>
              <a:off x="4464" y="1716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56"/>
            <p:cNvSpPr>
              <a:spLocks noChangeArrowheads="1"/>
            </p:cNvSpPr>
            <p:nvPr/>
          </p:nvSpPr>
          <p:spPr bwMode="auto">
            <a:xfrm>
              <a:off x="3984" y="1716"/>
              <a:ext cx="48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i="1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lang="zh-CN" altLang="en-US" sz="3200" i="1" baseline="-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3" name="Line 57"/>
            <p:cNvSpPr>
              <a:spLocks noChangeShapeType="1"/>
            </p:cNvSpPr>
            <p:nvPr/>
          </p:nvSpPr>
          <p:spPr bwMode="auto">
            <a:xfrm>
              <a:off x="3984" y="1716"/>
              <a:ext cx="96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4" name="Line 58"/>
            <p:cNvSpPr>
              <a:spLocks noChangeShapeType="1"/>
            </p:cNvSpPr>
            <p:nvPr/>
          </p:nvSpPr>
          <p:spPr bwMode="auto">
            <a:xfrm>
              <a:off x="3984" y="2142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5" name="Line 59"/>
            <p:cNvSpPr>
              <a:spLocks noChangeShapeType="1"/>
            </p:cNvSpPr>
            <p:nvPr/>
          </p:nvSpPr>
          <p:spPr bwMode="auto">
            <a:xfrm>
              <a:off x="3984" y="2568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6" name="Line 60"/>
            <p:cNvSpPr>
              <a:spLocks noChangeShapeType="1"/>
            </p:cNvSpPr>
            <p:nvPr/>
          </p:nvSpPr>
          <p:spPr bwMode="auto">
            <a:xfrm>
              <a:off x="3984" y="3084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7" name="Line 61"/>
            <p:cNvSpPr>
              <a:spLocks noChangeShapeType="1"/>
            </p:cNvSpPr>
            <p:nvPr/>
          </p:nvSpPr>
          <p:spPr bwMode="auto">
            <a:xfrm>
              <a:off x="3984" y="3510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8" name="Line 62"/>
            <p:cNvSpPr>
              <a:spLocks noChangeShapeType="1"/>
            </p:cNvSpPr>
            <p:nvPr/>
          </p:nvSpPr>
          <p:spPr bwMode="auto">
            <a:xfrm>
              <a:off x="3984" y="3936"/>
              <a:ext cx="96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9" name="Line 63"/>
            <p:cNvSpPr>
              <a:spLocks noChangeShapeType="1"/>
            </p:cNvSpPr>
            <p:nvPr/>
          </p:nvSpPr>
          <p:spPr bwMode="auto">
            <a:xfrm>
              <a:off x="3984" y="1716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0" name="Line 64"/>
            <p:cNvSpPr>
              <a:spLocks noChangeShapeType="1"/>
            </p:cNvSpPr>
            <p:nvPr/>
          </p:nvSpPr>
          <p:spPr bwMode="auto">
            <a:xfrm>
              <a:off x="4464" y="1716"/>
              <a:ext cx="0" cy="2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1" name="Line 65"/>
            <p:cNvSpPr>
              <a:spLocks noChangeShapeType="1"/>
            </p:cNvSpPr>
            <p:nvPr/>
          </p:nvSpPr>
          <p:spPr bwMode="auto">
            <a:xfrm>
              <a:off x="4944" y="1716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2" name="Line 66"/>
            <p:cNvSpPr>
              <a:spLocks noChangeShapeType="1"/>
            </p:cNvSpPr>
            <p:nvPr/>
          </p:nvSpPr>
          <p:spPr bwMode="auto">
            <a:xfrm>
              <a:off x="3984" y="2142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3" name="Line 67"/>
            <p:cNvSpPr>
              <a:spLocks noChangeShapeType="1"/>
            </p:cNvSpPr>
            <p:nvPr/>
          </p:nvSpPr>
          <p:spPr bwMode="auto">
            <a:xfrm>
              <a:off x="3984" y="2568"/>
              <a:ext cx="0" cy="51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4" name="Line 68"/>
            <p:cNvSpPr>
              <a:spLocks noChangeShapeType="1"/>
            </p:cNvSpPr>
            <p:nvPr/>
          </p:nvSpPr>
          <p:spPr bwMode="auto">
            <a:xfrm>
              <a:off x="3984" y="3084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5" name="Line 69"/>
            <p:cNvSpPr>
              <a:spLocks noChangeShapeType="1"/>
            </p:cNvSpPr>
            <p:nvPr/>
          </p:nvSpPr>
          <p:spPr bwMode="auto">
            <a:xfrm>
              <a:off x="3984" y="3510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6" name="Line 70"/>
            <p:cNvSpPr>
              <a:spLocks noChangeShapeType="1"/>
            </p:cNvSpPr>
            <p:nvPr/>
          </p:nvSpPr>
          <p:spPr bwMode="auto">
            <a:xfrm>
              <a:off x="4944" y="2142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7" name="Line 71"/>
            <p:cNvSpPr>
              <a:spLocks noChangeShapeType="1"/>
            </p:cNvSpPr>
            <p:nvPr/>
          </p:nvSpPr>
          <p:spPr bwMode="auto">
            <a:xfrm>
              <a:off x="4944" y="2568"/>
              <a:ext cx="0" cy="51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8" name="Line 72"/>
            <p:cNvSpPr>
              <a:spLocks noChangeShapeType="1"/>
            </p:cNvSpPr>
            <p:nvPr/>
          </p:nvSpPr>
          <p:spPr bwMode="auto">
            <a:xfrm>
              <a:off x="4944" y="3084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9" name="Line 73"/>
            <p:cNvSpPr>
              <a:spLocks noChangeShapeType="1"/>
            </p:cNvSpPr>
            <p:nvPr/>
          </p:nvSpPr>
          <p:spPr bwMode="auto">
            <a:xfrm>
              <a:off x="4944" y="3510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1" name="Rectangle 75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例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869823-F44D-4272-AD4A-BCADDF77893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子群的判定定理三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4988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zh-CN" altLang="en-US" b="1" smtClean="0">
                <a:solidFill>
                  <a:schemeClr val="hlink"/>
                </a:solidFill>
              </a:rPr>
              <a:t>判定定理三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为群，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的非空子集。如果</a:t>
            </a:r>
            <a:r>
              <a:rPr lang="en-US" altLang="zh-CN" b="1" smtClean="0"/>
              <a:t>H</a:t>
            </a:r>
            <a:r>
              <a:rPr lang="zh-CN" altLang="en-US" b="1" smtClean="0"/>
              <a:t>是有穷集，则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的子群当且仅当 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a,b∈H</a:t>
            </a:r>
            <a:r>
              <a:rPr lang="zh-CN" altLang="en-US" b="1" smtClean="0"/>
              <a:t>有</a:t>
            </a:r>
            <a:r>
              <a:rPr lang="en-US" altLang="zh-CN" b="1" smtClean="0"/>
              <a:t>ab∈H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	</a:t>
            </a:r>
            <a:r>
              <a:rPr lang="en-US" altLang="zh-CN" b="1" smtClean="0"/>
              <a:t>P254 </a:t>
            </a:r>
            <a:r>
              <a:rPr lang="zh-CN" altLang="en-US" b="1" smtClean="0"/>
              <a:t>定理</a:t>
            </a:r>
            <a:r>
              <a:rPr lang="en-US" altLang="zh-CN" b="1" smtClean="0"/>
              <a:t>17.11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为群，</a:t>
            </a:r>
            <a:r>
              <a:rPr lang="en-US" altLang="zh-CN" b="1" smtClean="0"/>
              <a:t>a∈G</a:t>
            </a:r>
            <a:r>
              <a:rPr lang="zh-CN" altLang="en-US" b="1" smtClean="0"/>
              <a:t>，令</a:t>
            </a:r>
            <a:r>
              <a:rPr lang="en-US" altLang="zh-CN" b="1" smtClean="0">
                <a:solidFill>
                  <a:schemeClr val="hlink"/>
                </a:solidFill>
              </a:rPr>
              <a:t>H</a:t>
            </a:r>
            <a:r>
              <a:rPr lang="zh-CN" altLang="en-US" b="1" smtClean="0">
                <a:solidFill>
                  <a:schemeClr val="hlink"/>
                </a:solidFill>
              </a:rPr>
              <a:t>＝</a:t>
            </a:r>
            <a:r>
              <a:rPr lang="en-US" altLang="zh-CN" b="1" smtClean="0">
                <a:solidFill>
                  <a:schemeClr val="hlink"/>
                </a:solidFill>
              </a:rPr>
              <a:t>{a</a:t>
            </a:r>
            <a:r>
              <a:rPr lang="en-US" altLang="zh-CN" b="1" baseline="30000" smtClean="0">
                <a:solidFill>
                  <a:schemeClr val="hlink"/>
                </a:solidFill>
              </a:rPr>
              <a:t>k</a:t>
            </a:r>
            <a:r>
              <a:rPr lang="en-US" altLang="zh-CN" b="1" smtClean="0">
                <a:solidFill>
                  <a:schemeClr val="hlink"/>
                </a:solidFill>
              </a:rPr>
              <a:t>|k∈Z}</a:t>
            </a:r>
            <a:r>
              <a:rPr lang="zh-CN" altLang="en-US" b="1" smtClean="0"/>
              <a:t>，即</a:t>
            </a:r>
            <a:r>
              <a:rPr lang="en-US" altLang="zh-CN" b="1" smtClean="0"/>
              <a:t>a</a:t>
            </a:r>
            <a:r>
              <a:rPr lang="zh-CN" altLang="en-US" b="1" smtClean="0"/>
              <a:t>的所有的幂构成的集合，则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的子群，称为由</a:t>
            </a:r>
            <a:r>
              <a:rPr lang="en-US" altLang="zh-CN" b="1" smtClean="0"/>
              <a:t>a</a:t>
            </a:r>
            <a:r>
              <a:rPr lang="zh-CN" altLang="en-US" b="1" smtClean="0">
                <a:solidFill>
                  <a:srgbClr val="FC360E"/>
                </a:solidFill>
              </a:rPr>
              <a:t>生成的子群</a:t>
            </a:r>
            <a:r>
              <a:rPr lang="zh-CN" altLang="en-US" b="1" smtClean="0"/>
              <a:t>，记作</a:t>
            </a:r>
            <a:r>
              <a:rPr lang="en-US" altLang="zh-CN" b="1" smtClean="0">
                <a:solidFill>
                  <a:srgbClr val="FC360E"/>
                </a:solidFill>
              </a:rPr>
              <a:t>&lt;a&gt;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89035D-A7C0-4248-9C7B-7F34A3121E7C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子群实例</a:t>
            </a:r>
            <a:r>
              <a:rPr lang="en-US" altLang="zh-CN" b="1" smtClean="0">
                <a:solidFill>
                  <a:schemeClr val="tx1"/>
                </a:solidFill>
                <a:latin typeface="_GB2312" charset="0"/>
              </a:rPr>
              <a:t>—</a:t>
            </a:r>
            <a:r>
              <a:rPr kumimoji="0" lang="zh-CN" altLang="en-US" b="1" smtClean="0">
                <a:solidFill>
                  <a:schemeClr val="tx1"/>
                </a:solidFill>
              </a:rPr>
              <a:t>中心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3048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为群，令</a:t>
            </a:r>
            <a:r>
              <a:rPr lang="en-US" altLang="zh-CN" b="1" smtClean="0"/>
              <a:t>C</a:t>
            </a:r>
            <a:r>
              <a:rPr lang="zh-CN" altLang="en-US" b="1" smtClean="0"/>
              <a:t>是与</a:t>
            </a:r>
            <a:r>
              <a:rPr lang="en-US" altLang="zh-CN" b="1" smtClean="0"/>
              <a:t>G</a:t>
            </a:r>
            <a:r>
              <a:rPr lang="zh-CN" altLang="en-US" b="1" smtClean="0"/>
              <a:t>中所有的元素都可交换的元素构成的集合，即</a:t>
            </a:r>
            <a:br>
              <a:rPr lang="zh-CN" altLang="en-US" b="1" smtClean="0"/>
            </a:br>
            <a:r>
              <a:rPr lang="zh-CN" altLang="en-US" b="1" smtClean="0"/>
              <a:t></a:t>
            </a:r>
            <a:r>
              <a:rPr lang="en-US" altLang="zh-CN" b="1" smtClean="0"/>
              <a:t>C</a:t>
            </a:r>
            <a:r>
              <a:rPr lang="zh-CN" altLang="en-US" b="1" smtClean="0"/>
              <a:t>＝</a:t>
            </a:r>
            <a:r>
              <a:rPr lang="en-US" altLang="zh-CN" b="1" smtClean="0"/>
              <a:t>{a|a∈G∧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x∈G(ax</a:t>
            </a:r>
            <a:r>
              <a:rPr lang="zh-CN" altLang="en-US" b="1" smtClean="0"/>
              <a:t>＝</a:t>
            </a:r>
            <a:r>
              <a:rPr lang="en-US" altLang="zh-CN" b="1" smtClean="0"/>
              <a:t>xa)}</a:t>
            </a:r>
            <a:br>
              <a:rPr lang="en-US" altLang="zh-CN" b="1" smtClean="0"/>
            </a:br>
            <a:r>
              <a:rPr lang="zh-CN" altLang="en-US" b="1" smtClean="0"/>
              <a:t>则</a:t>
            </a:r>
            <a:r>
              <a:rPr lang="en-US" altLang="zh-CN" b="1" smtClean="0"/>
              <a:t>C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的子群，称为</a:t>
            </a:r>
            <a:r>
              <a:rPr lang="en-US" altLang="zh-CN" b="1" smtClean="0">
                <a:solidFill>
                  <a:srgbClr val="FC360E"/>
                </a:solidFill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的中心</a:t>
            </a:r>
            <a:r>
              <a:rPr lang="zh-CN" altLang="en-US" b="1" smtClean="0"/>
              <a:t>。 </a:t>
            </a:r>
            <a:endParaRPr lang="en-US" altLang="zh-CN" b="1" smtClean="0"/>
          </a:p>
        </p:txBody>
      </p:sp>
      <p:sp>
        <p:nvSpPr>
          <p:cNvPr id="44037" name="Rectangle 14"/>
          <p:cNvSpPr>
            <a:spLocks noChangeArrowheads="1"/>
          </p:cNvSpPr>
          <p:nvPr/>
        </p:nvSpPr>
        <p:spPr bwMode="auto">
          <a:xfrm>
            <a:off x="250825" y="4005263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宋体" panose="02010600030101010101" pitchFamily="2" charset="-122"/>
              </a:rPr>
              <a:t>对于阿贝尔群</a:t>
            </a:r>
            <a:r>
              <a:rPr lang="en-US" altLang="zh-CN" sz="3200" b="1">
                <a:latin typeface="宋体" panose="02010600030101010101" pitchFamily="2" charset="-122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，因为</a:t>
            </a:r>
            <a:r>
              <a:rPr lang="en-US" altLang="zh-CN" sz="3200" b="1">
                <a:latin typeface="宋体" panose="02010600030101010101" pitchFamily="2" charset="-122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中所有的元素互相都可交换，</a:t>
            </a:r>
            <a:r>
              <a:rPr lang="en-US" altLang="zh-CN" sz="3200" b="1">
                <a:latin typeface="宋体" panose="02010600030101010101" pitchFamily="2" charset="-122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的中心</a:t>
            </a:r>
            <a:r>
              <a:rPr lang="en-US" altLang="zh-CN" sz="3200" b="1">
                <a:latin typeface="" charset="0"/>
              </a:rPr>
              <a:t>…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宋体" panose="02010600030101010101" pitchFamily="2" charset="-122"/>
              </a:rPr>
              <a:t>但是对某些非交换群</a:t>
            </a:r>
            <a:r>
              <a:rPr lang="en-US" altLang="zh-CN" sz="3200" b="1">
                <a:latin typeface="宋体" panose="02010600030101010101" pitchFamily="2" charset="-122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，它的中心是</a:t>
            </a:r>
            <a:r>
              <a:rPr lang="en-US" altLang="zh-CN" sz="3200" b="1">
                <a:latin typeface="宋体" panose="02010600030101010101" pitchFamily="2" charset="-122"/>
              </a:rPr>
              <a:t>{e}</a:t>
            </a:r>
            <a:r>
              <a:rPr lang="zh-CN" altLang="en-US" sz="3200" b="1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612C77-3ADB-4828-9724-7325BD7A99F2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例</a:t>
            </a:r>
            <a:r>
              <a:rPr lang="en-US" altLang="zh-CN" b="1" smtClean="0">
                <a:solidFill>
                  <a:srgbClr val="000000"/>
                </a:solidFill>
                <a:latin typeface="" charset="0"/>
                <a:ea typeface="宋体" panose="02010600030101010101" pitchFamily="2" charset="-122"/>
              </a:rPr>
              <a:t></a:t>
            </a:r>
            <a:endParaRPr lang="en-US" altLang="zh-CN" b="1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zh-CN" altLang="en-US" b="1" smtClean="0">
                <a:solidFill>
                  <a:schemeClr val="hlink"/>
                </a:solidFill>
              </a:rPr>
              <a:t>作业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</a:t>
            </a:r>
            <a:r>
              <a:rPr lang="en-US" altLang="zh-CN" b="1" smtClean="0"/>
              <a:t>,x∈G,</a:t>
            </a:r>
            <a:r>
              <a:rPr lang="zh-CN" altLang="en-US" b="1" smtClean="0"/>
              <a:t>证明：</a:t>
            </a:r>
            <a:br>
              <a:rPr lang="zh-CN" altLang="en-US" b="1" smtClean="0"/>
            </a:br>
            <a:r>
              <a:rPr lang="en-US" altLang="zh-CN" b="1" smtClean="0"/>
              <a:t>xHx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={xhx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|h∈H}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</a:t>
            </a:r>
            <a:r>
              <a:rPr lang="en-US" altLang="zh-CN" b="1" smtClean="0"/>
              <a:t>,</a:t>
            </a:r>
            <a:r>
              <a:rPr lang="zh-CN" altLang="en-US" b="1" smtClean="0"/>
              <a:t>称为</a:t>
            </a:r>
            <a:r>
              <a:rPr lang="en-US" altLang="zh-CN" b="1" smtClean="0"/>
              <a:t>H</a:t>
            </a:r>
            <a:r>
              <a:rPr lang="zh-CN" altLang="en-US" b="1" smtClean="0"/>
              <a:t>的共轭子群。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zh-CN" altLang="en-US" b="1" smtClean="0">
                <a:solidFill>
                  <a:schemeClr val="hlink"/>
                </a:solidFill>
              </a:rPr>
              <a:t>作业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是群，</a:t>
            </a:r>
            <a:r>
              <a:rPr lang="en-US" altLang="zh-CN" b="1" smtClean="0"/>
              <a:t>H,K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的子群。证明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 H∩K</a:t>
            </a:r>
            <a:r>
              <a:rPr lang="zh-CN" altLang="en-US" b="1" smtClean="0"/>
              <a:t>也是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 H∪K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的子群当且仅当 </a:t>
            </a:r>
            <a:r>
              <a:rPr lang="en-US" altLang="zh-CN" b="1" smtClean="0"/>
              <a:t>H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K </a:t>
            </a:r>
            <a:r>
              <a:rPr lang="zh-CN" altLang="en-US" b="1" smtClean="0"/>
              <a:t>或 </a:t>
            </a:r>
            <a:r>
              <a:rPr lang="en-US" altLang="zh-CN" b="1" smtClean="0"/>
              <a:t>K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H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8C7798-635F-400A-99AC-1E94381E902C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0"/>
            <a:ext cx="7697787" cy="7381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循环群的定义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是群，若存在</a:t>
            </a:r>
            <a:r>
              <a:rPr lang="en-US" altLang="zh-CN" b="1" smtClean="0"/>
              <a:t>a∈G</a:t>
            </a:r>
            <a:r>
              <a:rPr lang="zh-CN" altLang="en-US" b="1" smtClean="0"/>
              <a:t>使得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		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{a</a:t>
            </a:r>
            <a:r>
              <a:rPr lang="en-US" altLang="zh-CN" b="1" baseline="30000" smtClean="0"/>
              <a:t>k</a:t>
            </a:r>
            <a:r>
              <a:rPr lang="en-US" altLang="zh-CN" b="1" smtClean="0"/>
              <a:t>|k∈Z}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循环群</a:t>
            </a:r>
            <a:r>
              <a:rPr lang="zh-CN" altLang="en-US" b="1" smtClean="0"/>
              <a:t>，记作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&lt;a&gt;</a:t>
            </a:r>
            <a:r>
              <a:rPr lang="zh-CN" altLang="en-US" b="1" smtClean="0"/>
              <a:t>，称</a:t>
            </a:r>
            <a:r>
              <a:rPr lang="en-US" altLang="zh-CN" b="1" smtClean="0"/>
              <a:t>a</a:t>
            </a:r>
            <a:r>
              <a:rPr lang="zh-CN" altLang="en-US" b="1" smtClean="0"/>
              <a:t>为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生成元</a:t>
            </a:r>
            <a:r>
              <a:rPr lang="zh-CN" altLang="en-US" b="1" smtClean="0"/>
              <a:t>。</a:t>
            </a:r>
            <a:r>
              <a:rPr lang="en-US" altLang="zh-CN" b="1" smtClean="0"/>
              <a:t>(P255 </a:t>
            </a:r>
            <a:r>
              <a:rPr lang="zh-CN" altLang="en-US" b="1" smtClean="0"/>
              <a:t>定义</a:t>
            </a:r>
            <a:r>
              <a:rPr lang="en-US" altLang="zh-CN" b="1" smtClean="0"/>
              <a:t>17.8)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例：</a:t>
            </a:r>
            <a:r>
              <a:rPr lang="zh-CN" altLang="en-US" b="1" smtClean="0"/>
              <a:t>对于任何群</a:t>
            </a:r>
            <a:r>
              <a:rPr lang="en-US" altLang="zh-CN" b="1" smtClean="0"/>
              <a:t>G</a:t>
            </a:r>
            <a:r>
              <a:rPr lang="zh-CN" altLang="en-US" b="1" smtClean="0"/>
              <a:t>，由</a:t>
            </a:r>
            <a:r>
              <a:rPr lang="en-US" altLang="zh-CN" b="1" smtClean="0"/>
              <a:t>G</a:t>
            </a:r>
            <a:r>
              <a:rPr lang="zh-CN" altLang="en-US" b="1" smtClean="0"/>
              <a:t>中元素</a:t>
            </a:r>
            <a:r>
              <a:rPr lang="en-US" altLang="zh-CN" b="1" smtClean="0"/>
              <a:t>a</a:t>
            </a:r>
            <a:r>
              <a:rPr lang="zh-CN" altLang="en-US" b="1" smtClean="0"/>
              <a:t>生成的子群</a:t>
            </a:r>
            <a:r>
              <a:rPr lang="en-US" altLang="zh-CN" b="1" smtClean="0"/>
              <a:t>&lt;a&gt;</a:t>
            </a:r>
            <a:r>
              <a:rPr lang="zh-CN" altLang="en-US" b="1" smtClean="0"/>
              <a:t>是循环群。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例：</a:t>
            </a:r>
            <a:r>
              <a:rPr lang="zh-CN" altLang="en-US" b="1" smtClean="0"/>
              <a:t>	任何素数阶的群都是循环群。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E79647-E468-4F2A-9525-943E0D88EFDC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循环群的分类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cs typeface="Times New Roman" panose="02020603050405020304" pitchFamily="18" charset="0"/>
              </a:rPr>
              <a:t>循环群</a:t>
            </a:r>
            <a:r>
              <a:rPr lang="en-US" altLang="zh-CN" b="1" smtClean="0">
                <a:cs typeface="Times New Roman" panose="02020603050405020304" pitchFamily="18" charset="0"/>
              </a:rPr>
              <a:t>G</a:t>
            </a:r>
            <a:r>
              <a:rPr lang="zh-CN" altLang="en-US" b="1" smtClean="0">
                <a:cs typeface="Times New Roman" panose="02020603050405020304" pitchFamily="18" charset="0"/>
              </a:rPr>
              <a:t>＝</a:t>
            </a:r>
            <a:r>
              <a:rPr lang="en-US" altLang="zh-CN" b="1" smtClean="0">
                <a:cs typeface="Times New Roman" panose="02020603050405020304" pitchFamily="18" charset="0"/>
              </a:rPr>
              <a:t>&lt;a&gt;</a:t>
            </a:r>
            <a:r>
              <a:rPr lang="zh-CN" altLang="en-US" b="1" smtClean="0">
                <a:cs typeface="Times New Roman" panose="02020603050405020304" pitchFamily="18" charset="0"/>
              </a:rPr>
              <a:t>，根据生成元</a:t>
            </a:r>
            <a:r>
              <a:rPr lang="en-US" altLang="zh-CN" b="1" smtClean="0">
                <a:cs typeface="Times New Roman" panose="02020603050405020304" pitchFamily="18" charset="0"/>
              </a:rPr>
              <a:t>a</a:t>
            </a:r>
            <a:r>
              <a:rPr lang="zh-CN" altLang="en-US" b="1" smtClean="0">
                <a:cs typeface="Times New Roman" panose="02020603050405020304" pitchFamily="18" charset="0"/>
              </a:rPr>
              <a:t>的阶分成两类：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cs typeface="Times New Roman" panose="02020603050405020304" pitchFamily="18" charset="0"/>
              </a:rPr>
              <a:t>（</a:t>
            </a:r>
            <a:r>
              <a:rPr lang="en-US" altLang="zh-CN" b="1" smtClean="0">
                <a:cs typeface="Times New Roman" panose="02020603050405020304" pitchFamily="18" charset="0"/>
              </a:rPr>
              <a:t>1</a:t>
            </a:r>
            <a:r>
              <a:rPr lang="zh-CN" altLang="en-US" b="1" smtClean="0">
                <a:cs typeface="Times New Roman" panose="02020603050405020304" pitchFamily="18" charset="0"/>
              </a:rPr>
              <a:t>）	若</a:t>
            </a:r>
            <a:r>
              <a:rPr lang="en-US" altLang="zh-CN" b="1" smtClean="0">
                <a:cs typeface="Times New Roman" panose="02020603050405020304" pitchFamily="18" charset="0"/>
              </a:rPr>
              <a:t>a</a:t>
            </a:r>
            <a:r>
              <a:rPr lang="zh-CN" altLang="en-US" b="1" smtClean="0">
                <a:cs typeface="Times New Roman" panose="02020603050405020304" pitchFamily="18" charset="0"/>
              </a:rPr>
              <a:t>是</a:t>
            </a:r>
            <a:r>
              <a:rPr lang="en-US" altLang="zh-CN" b="1" smtClean="0">
                <a:cs typeface="Times New Roman" panose="02020603050405020304" pitchFamily="18" charset="0"/>
              </a:rPr>
              <a:t>n</a:t>
            </a:r>
            <a:r>
              <a:rPr lang="zh-CN" altLang="en-US" b="1" smtClean="0">
                <a:cs typeface="Times New Roman" panose="02020603050405020304" pitchFamily="18" charset="0"/>
              </a:rPr>
              <a:t>阶元，则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cs typeface="Times New Roman" panose="02020603050405020304" pitchFamily="18" charset="0"/>
              </a:rPr>
              <a:t>			</a:t>
            </a:r>
            <a:r>
              <a:rPr lang="en-US" altLang="zh-CN" b="1" smtClean="0">
                <a:cs typeface="Times New Roman" panose="02020603050405020304" pitchFamily="18" charset="0"/>
              </a:rPr>
              <a:t>G</a:t>
            </a:r>
            <a:r>
              <a:rPr lang="zh-CN" altLang="en-US" b="1" smtClean="0">
                <a:cs typeface="Times New Roman" panose="02020603050405020304" pitchFamily="18" charset="0"/>
              </a:rPr>
              <a:t>＝</a:t>
            </a:r>
            <a:r>
              <a:rPr lang="en-US" altLang="zh-CN" b="1" smtClean="0">
                <a:cs typeface="Times New Roman" panose="02020603050405020304" pitchFamily="18" charset="0"/>
              </a:rPr>
              <a:t>{a</a:t>
            </a:r>
            <a:r>
              <a:rPr lang="en-US" altLang="zh-CN" b="1" baseline="30000" smtClean="0">
                <a:cs typeface="Times New Roman" panose="02020603050405020304" pitchFamily="18" charset="0"/>
              </a:rPr>
              <a:t>0</a:t>
            </a:r>
            <a:r>
              <a:rPr lang="zh-CN" altLang="en-US" b="1" smtClean="0">
                <a:cs typeface="Times New Roman" panose="02020603050405020304" pitchFamily="18" charset="0"/>
              </a:rPr>
              <a:t>＝</a:t>
            </a:r>
            <a:r>
              <a:rPr lang="en-US" altLang="zh-CN" b="1" smtClean="0">
                <a:cs typeface="Times New Roman" panose="02020603050405020304" pitchFamily="18" charset="0"/>
              </a:rPr>
              <a:t>e,a</a:t>
            </a:r>
            <a:r>
              <a:rPr lang="en-US" altLang="zh-CN" b="1" baseline="30000" smtClean="0">
                <a:cs typeface="Times New Roman" panose="02020603050405020304" pitchFamily="18" charset="0"/>
              </a:rPr>
              <a:t>1</a:t>
            </a:r>
            <a:r>
              <a:rPr lang="en-US" altLang="zh-CN" b="1" smtClean="0">
                <a:cs typeface="Times New Roman" panose="02020603050405020304" pitchFamily="18" charset="0"/>
              </a:rPr>
              <a:t>,a</a:t>
            </a:r>
            <a:r>
              <a:rPr lang="en-US" altLang="zh-CN" b="1" baseline="30000" smtClean="0">
                <a:cs typeface="Times New Roman" panose="02020603050405020304" pitchFamily="18" charset="0"/>
              </a:rPr>
              <a:t>2</a:t>
            </a:r>
            <a:r>
              <a:rPr lang="en-US" altLang="zh-CN" b="1" smtClean="0"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atin typeface="" charset="0"/>
                <a:cs typeface="Times New Roman" panose="02020603050405020304" pitchFamily="18" charset="0"/>
              </a:rPr>
              <a:t>…</a:t>
            </a:r>
            <a:r>
              <a:rPr lang="en-US" altLang="zh-CN" b="1" smtClean="0">
                <a:cs typeface="Times New Roman" panose="02020603050405020304" pitchFamily="18" charset="0"/>
              </a:rPr>
              <a:t>,a</a:t>
            </a:r>
            <a:r>
              <a:rPr lang="en-US" altLang="zh-CN" b="1" baseline="30000" smtClean="0">
                <a:cs typeface="Times New Roman" panose="02020603050405020304" pitchFamily="18" charset="0"/>
              </a:rPr>
              <a:t>n-1</a:t>
            </a:r>
            <a:r>
              <a:rPr lang="en-US" altLang="zh-CN" b="1" smtClean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cs typeface="Times New Roman" panose="02020603050405020304" pitchFamily="18" charset="0"/>
              </a:rPr>
              <a:t>		</a:t>
            </a:r>
            <a:r>
              <a:rPr lang="zh-CN" altLang="en-US" b="1" smtClean="0">
                <a:cs typeface="Times New Roman" panose="02020603050405020304" pitchFamily="18" charset="0"/>
              </a:rPr>
              <a:t>那么</a:t>
            </a:r>
            <a:r>
              <a:rPr lang="en-US" altLang="zh-CN" b="1" smtClean="0">
                <a:cs typeface="Times New Roman" panose="02020603050405020304" pitchFamily="18" charset="0"/>
              </a:rPr>
              <a:t>|G|</a:t>
            </a:r>
            <a:r>
              <a:rPr lang="zh-CN" altLang="en-US" b="1" smtClean="0">
                <a:cs typeface="Times New Roman" panose="02020603050405020304" pitchFamily="18" charset="0"/>
              </a:rPr>
              <a:t>＝</a:t>
            </a:r>
            <a:r>
              <a:rPr lang="en-US" altLang="zh-CN" b="1" smtClean="0">
                <a:cs typeface="Times New Roman" panose="02020603050405020304" pitchFamily="18" charset="0"/>
              </a:rPr>
              <a:t>n</a:t>
            </a:r>
            <a:r>
              <a:rPr lang="zh-CN" altLang="en-US" b="1" smtClean="0">
                <a:cs typeface="Times New Roman" panose="02020603050405020304" pitchFamily="18" charset="0"/>
              </a:rPr>
              <a:t>，称</a:t>
            </a:r>
            <a:r>
              <a:rPr lang="en-US" altLang="zh-CN" b="1" smtClean="0">
                <a:cs typeface="Times New Roman" panose="02020603050405020304" pitchFamily="18" charset="0"/>
              </a:rPr>
              <a:t>G</a:t>
            </a:r>
            <a:r>
              <a:rPr lang="zh-CN" altLang="en-US" b="1" smtClean="0">
                <a:cs typeface="Times New Roman" panose="02020603050405020304" pitchFamily="18" charset="0"/>
              </a:rPr>
              <a:t>为</a:t>
            </a:r>
            <a:r>
              <a:rPr lang="en-US" altLang="zh-CN" b="1" smtClean="0">
                <a:solidFill>
                  <a:srgbClr val="FC360E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b="1" smtClean="0">
                <a:solidFill>
                  <a:srgbClr val="FC360E"/>
                </a:solidFill>
                <a:cs typeface="Times New Roman" panose="02020603050405020304" pitchFamily="18" charset="0"/>
              </a:rPr>
              <a:t>阶</a:t>
            </a:r>
            <a:r>
              <a:rPr lang="en-US" altLang="zh-CN" b="1" smtClean="0">
                <a:solidFill>
                  <a:srgbClr val="FC360E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smtClean="0">
                <a:solidFill>
                  <a:srgbClr val="FC360E"/>
                </a:solidFill>
                <a:cs typeface="Times New Roman" panose="02020603050405020304" pitchFamily="18" charset="0"/>
              </a:rPr>
              <a:t>有限</a:t>
            </a:r>
            <a:r>
              <a:rPr lang="en-US" altLang="zh-CN" b="1" smtClean="0">
                <a:solidFill>
                  <a:srgbClr val="FC360E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smtClean="0">
                <a:solidFill>
                  <a:srgbClr val="FC360E"/>
                </a:solidFill>
                <a:cs typeface="Times New Roman" panose="02020603050405020304" pitchFamily="18" charset="0"/>
              </a:rPr>
              <a:t>循环群</a:t>
            </a:r>
            <a:r>
              <a:rPr lang="zh-CN" altLang="en-US" b="1" smtClean="0"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cs typeface="Times New Roman" panose="02020603050405020304" pitchFamily="18" charset="0"/>
              </a:rPr>
              <a:t>（</a:t>
            </a:r>
            <a:r>
              <a:rPr lang="en-US" altLang="zh-CN" b="1" smtClean="0">
                <a:cs typeface="Times New Roman" panose="02020603050405020304" pitchFamily="18" charset="0"/>
              </a:rPr>
              <a:t>2</a:t>
            </a:r>
            <a:r>
              <a:rPr lang="zh-CN" altLang="en-US" b="1" smtClean="0">
                <a:cs typeface="Times New Roman" panose="02020603050405020304" pitchFamily="18" charset="0"/>
              </a:rPr>
              <a:t>）	若</a:t>
            </a:r>
            <a:r>
              <a:rPr lang="en-US" altLang="zh-CN" b="1" smtClean="0">
                <a:cs typeface="Times New Roman" panose="02020603050405020304" pitchFamily="18" charset="0"/>
              </a:rPr>
              <a:t>a</a:t>
            </a:r>
            <a:r>
              <a:rPr lang="zh-CN" altLang="en-US" b="1" smtClean="0">
                <a:cs typeface="Times New Roman" panose="02020603050405020304" pitchFamily="18" charset="0"/>
              </a:rPr>
              <a:t>是无限阶元</a:t>
            </a:r>
            <a:r>
              <a:rPr lang="en-US" altLang="zh-CN" b="1" smtClean="0">
                <a:cs typeface="Times New Roman" panose="02020603050405020304" pitchFamily="18" charset="0"/>
              </a:rPr>
              <a:t>,</a:t>
            </a:r>
            <a:r>
              <a:rPr lang="zh-CN" altLang="en-US" b="1" smtClean="0"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cs typeface="Times New Roman" panose="02020603050405020304" pitchFamily="18" charset="0"/>
              </a:rPr>
              <a:t>			</a:t>
            </a:r>
            <a:r>
              <a:rPr lang="en-US" altLang="zh-CN" b="1" smtClean="0">
                <a:cs typeface="Times New Roman" panose="02020603050405020304" pitchFamily="18" charset="0"/>
              </a:rPr>
              <a:t>G</a:t>
            </a:r>
            <a:r>
              <a:rPr lang="zh-CN" altLang="en-US" b="1" smtClean="0">
                <a:cs typeface="Times New Roman" panose="02020603050405020304" pitchFamily="18" charset="0"/>
              </a:rPr>
              <a:t>＝</a:t>
            </a:r>
            <a:r>
              <a:rPr lang="en-US" altLang="zh-CN" b="1" smtClean="0">
                <a:cs typeface="Times New Roman" panose="02020603050405020304" pitchFamily="18" charset="0"/>
              </a:rPr>
              <a:t>{a</a:t>
            </a:r>
            <a:r>
              <a:rPr lang="en-US" altLang="zh-CN" b="1" baseline="30000" smtClean="0">
                <a:cs typeface="Times New Roman" panose="02020603050405020304" pitchFamily="18" charset="0"/>
              </a:rPr>
              <a:t>0</a:t>
            </a:r>
            <a:r>
              <a:rPr lang="zh-CN" altLang="en-US" b="1" smtClean="0">
                <a:cs typeface="Times New Roman" panose="02020603050405020304" pitchFamily="18" charset="0"/>
              </a:rPr>
              <a:t>＝</a:t>
            </a:r>
            <a:r>
              <a:rPr lang="en-US" altLang="zh-CN" b="1" smtClean="0">
                <a:cs typeface="Times New Roman" panose="02020603050405020304" pitchFamily="18" charset="0"/>
              </a:rPr>
              <a:t>e,a</a:t>
            </a:r>
            <a:r>
              <a:rPr lang="en-US" altLang="zh-CN" b="1" baseline="30000" smtClean="0">
                <a:cs typeface="Times New Roman" panose="02020603050405020304" pitchFamily="18" charset="0"/>
              </a:rPr>
              <a:t>±1</a:t>
            </a:r>
            <a:r>
              <a:rPr lang="en-US" altLang="zh-CN" b="1" smtClean="0">
                <a:cs typeface="Times New Roman" panose="02020603050405020304" pitchFamily="18" charset="0"/>
              </a:rPr>
              <a:t>,a</a:t>
            </a:r>
            <a:r>
              <a:rPr lang="en-US" altLang="zh-CN" b="1" baseline="30000" smtClean="0">
                <a:cs typeface="Times New Roman" panose="02020603050405020304" pitchFamily="18" charset="0"/>
              </a:rPr>
              <a:t>±2</a:t>
            </a:r>
            <a:r>
              <a:rPr lang="en-US" altLang="zh-CN" b="1" smtClean="0">
                <a:cs typeface="Times New Roman" panose="02020603050405020304" pitchFamily="18" charset="0"/>
              </a:rPr>
              <a:t>,</a:t>
            </a:r>
            <a:r>
              <a:rPr lang="en-US" altLang="zh-CN" b="1" smtClean="0">
                <a:latin typeface="" charset="0"/>
                <a:cs typeface="Times New Roman" panose="02020603050405020304" pitchFamily="18" charset="0"/>
              </a:rPr>
              <a:t>…</a:t>
            </a:r>
            <a:r>
              <a:rPr lang="en-US" altLang="zh-CN" b="1" smtClean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cs typeface="Times New Roman" panose="02020603050405020304" pitchFamily="18" charset="0"/>
              </a:rPr>
              <a:t>		</a:t>
            </a:r>
            <a:r>
              <a:rPr lang="zh-CN" altLang="en-US" b="1" smtClean="0">
                <a:cs typeface="Times New Roman" panose="02020603050405020304" pitchFamily="18" charset="0"/>
              </a:rPr>
              <a:t>这时称</a:t>
            </a:r>
            <a:r>
              <a:rPr lang="en-US" altLang="zh-CN" b="1" smtClean="0">
                <a:cs typeface="Times New Roman" panose="02020603050405020304" pitchFamily="18" charset="0"/>
              </a:rPr>
              <a:t>G</a:t>
            </a:r>
            <a:r>
              <a:rPr lang="zh-CN" altLang="en-US" b="1" smtClean="0">
                <a:cs typeface="Times New Roman" panose="02020603050405020304" pitchFamily="18" charset="0"/>
              </a:rPr>
              <a:t>为</a:t>
            </a:r>
            <a:r>
              <a:rPr lang="zh-CN" altLang="en-US" b="1" smtClean="0">
                <a:solidFill>
                  <a:srgbClr val="FC360E"/>
                </a:solidFill>
                <a:cs typeface="Times New Roman" panose="02020603050405020304" pitchFamily="18" charset="0"/>
              </a:rPr>
              <a:t>无限循环群</a:t>
            </a:r>
            <a:r>
              <a:rPr lang="zh-CN" altLang="en-US" b="1" smtClean="0">
                <a:cs typeface="Times New Roman" panose="02020603050405020304" pitchFamily="18" charset="0"/>
              </a:rPr>
              <a:t>。	</a:t>
            </a:r>
            <a:r>
              <a:rPr lang="en-US" altLang="zh-CN" b="1" smtClean="0">
                <a:cs typeface="Times New Roman" panose="02020603050405020304" pitchFamily="18" charset="0"/>
              </a:rPr>
              <a:t>(P255)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A6AAE-68D2-4EA4-9EC6-210465C8CEEF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0"/>
            <a:ext cx="8075612" cy="685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循环群的生成元求法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(P255 </a:t>
            </a: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17.12) 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&lt;a&gt;</a:t>
            </a:r>
            <a:r>
              <a:rPr lang="zh-CN" altLang="en-US" b="1" smtClean="0"/>
              <a:t>是循环群。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若</a:t>
            </a:r>
            <a:r>
              <a:rPr lang="en-US" altLang="zh-CN" b="1" smtClean="0"/>
              <a:t>G</a:t>
            </a:r>
            <a:r>
              <a:rPr lang="zh-CN" altLang="en-US" b="1" smtClean="0"/>
              <a:t>是无限循环群，则</a:t>
            </a:r>
            <a:r>
              <a:rPr lang="en-US" altLang="zh-CN" b="1" smtClean="0"/>
              <a:t>G</a:t>
            </a:r>
            <a:r>
              <a:rPr lang="zh-CN" altLang="en-US" b="1" smtClean="0"/>
              <a:t>只有两个生成元，即</a:t>
            </a:r>
            <a:r>
              <a:rPr lang="en-US" altLang="zh-CN" b="1" smtClean="0"/>
              <a:t>a</a:t>
            </a:r>
            <a:r>
              <a:rPr lang="zh-CN" altLang="en-US" b="1" smtClean="0"/>
              <a:t>和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-1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若</a:t>
            </a:r>
            <a:r>
              <a:rPr lang="en-US" altLang="zh-CN" b="1" smtClean="0"/>
              <a:t>G</a:t>
            </a:r>
            <a:r>
              <a:rPr lang="zh-CN" altLang="en-US" b="1" smtClean="0"/>
              <a:t>是</a:t>
            </a:r>
            <a:r>
              <a:rPr lang="en-US" altLang="zh-CN" b="1" smtClean="0"/>
              <a:t>n</a:t>
            </a:r>
            <a:r>
              <a:rPr lang="zh-CN" altLang="en-US" b="1" smtClean="0"/>
              <a:t>阶循环群，则</a:t>
            </a:r>
            <a:r>
              <a:rPr lang="en-US" altLang="zh-CN" b="1" smtClean="0"/>
              <a:t>G</a:t>
            </a:r>
            <a:r>
              <a:rPr lang="zh-CN" altLang="en-US" b="1" smtClean="0"/>
              <a:t>含有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(n)</a:t>
            </a:r>
            <a:r>
              <a:rPr lang="zh-CN" altLang="en-US" b="1" smtClean="0"/>
              <a:t>个生成元。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 对于任何小于等于</a:t>
            </a:r>
            <a:r>
              <a:rPr lang="en-US" altLang="zh-CN" b="1" smtClean="0"/>
              <a:t>n</a:t>
            </a:r>
            <a:r>
              <a:rPr lang="zh-CN" altLang="en-US" b="1" smtClean="0"/>
              <a:t>且与</a:t>
            </a:r>
            <a:r>
              <a:rPr lang="en-US" altLang="zh-CN" b="1" smtClean="0"/>
              <a:t>n</a:t>
            </a:r>
            <a:r>
              <a:rPr lang="zh-CN" altLang="en-US" b="1" smtClean="0"/>
              <a:t>互质的正整数</a:t>
            </a:r>
            <a:r>
              <a:rPr lang="en-US" altLang="zh-CN" b="1" smtClean="0"/>
              <a:t>r</a:t>
            </a:r>
            <a:r>
              <a:rPr lang="zh-CN" altLang="en-US" b="1" smtClean="0"/>
              <a:t>，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r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的生成元。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</a:t>
            </a:r>
            <a:r>
              <a:rPr lang="en-US" altLang="zh-CN" b="1" smtClean="0">
                <a:solidFill>
                  <a:schemeClr val="hlink"/>
                </a:solidFill>
              </a:rPr>
              <a:t>(n)</a:t>
            </a:r>
            <a:r>
              <a:rPr lang="zh-CN" altLang="en-US" b="1" smtClean="0">
                <a:solidFill>
                  <a:schemeClr val="hlink"/>
                </a:solidFill>
              </a:rPr>
              <a:t>：</a:t>
            </a:r>
            <a:r>
              <a:rPr lang="zh-CN" altLang="en-US" b="1" smtClean="0"/>
              <a:t>欧拉函数。对于任何正整数</a:t>
            </a:r>
            <a:r>
              <a:rPr lang="en-US" altLang="zh-CN" b="1" smtClean="0"/>
              <a:t>n</a:t>
            </a:r>
            <a:r>
              <a:rPr lang="zh-CN" altLang="en-US" b="1" smtClean="0"/>
              <a:t>，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(n)</a:t>
            </a:r>
            <a:r>
              <a:rPr lang="zh-CN" altLang="en-US" b="1" smtClean="0"/>
              <a:t>是小于等于</a:t>
            </a:r>
            <a:r>
              <a:rPr lang="en-US" altLang="zh-CN" b="1" smtClean="0"/>
              <a:t>n</a:t>
            </a:r>
            <a:r>
              <a:rPr lang="zh-CN" altLang="en-US" b="1" smtClean="0"/>
              <a:t>且与</a:t>
            </a:r>
            <a:r>
              <a:rPr lang="en-US" altLang="zh-CN" b="1" smtClean="0"/>
              <a:t>n</a:t>
            </a:r>
            <a:r>
              <a:rPr lang="zh-CN" altLang="en-US" b="1" smtClean="0"/>
              <a:t>互质的正整数个数。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例如：</a:t>
            </a:r>
            <a:r>
              <a:rPr lang="en-US" altLang="zh-CN" b="1" smtClean="0"/>
              <a:t>n</a:t>
            </a:r>
            <a:r>
              <a:rPr lang="zh-CN" altLang="en-US" b="1" smtClean="0"/>
              <a:t>＝</a:t>
            </a:r>
            <a:r>
              <a:rPr lang="en-US" altLang="zh-CN" b="1" smtClean="0"/>
              <a:t>12</a:t>
            </a:r>
            <a:r>
              <a:rPr lang="zh-CN" altLang="en-US" b="1" smtClean="0"/>
              <a:t>，小于或等于</a:t>
            </a:r>
            <a:r>
              <a:rPr lang="en-US" altLang="zh-CN" b="1" smtClean="0"/>
              <a:t>12</a:t>
            </a:r>
            <a:r>
              <a:rPr lang="zh-CN" altLang="en-US" b="1" smtClean="0"/>
              <a:t>且与</a:t>
            </a:r>
            <a:r>
              <a:rPr lang="en-US" altLang="zh-CN" b="1" smtClean="0"/>
              <a:t>12</a:t>
            </a:r>
            <a:r>
              <a:rPr lang="zh-CN" altLang="en-US" b="1" smtClean="0"/>
              <a:t>互质的数有</a:t>
            </a:r>
            <a:r>
              <a:rPr lang="en-US" altLang="zh-CN" b="1" smtClean="0"/>
              <a:t>4</a:t>
            </a:r>
            <a:r>
              <a:rPr lang="zh-CN" altLang="en-US" b="1" smtClean="0"/>
              <a:t>个：</a:t>
            </a:r>
            <a:r>
              <a:rPr lang="en-US" altLang="zh-CN" b="1" smtClean="0"/>
              <a:t>1,5,7,11</a:t>
            </a:r>
            <a:r>
              <a:rPr lang="zh-CN" altLang="en-US" b="1" smtClean="0"/>
              <a:t>，所以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(12)</a:t>
            </a:r>
            <a:r>
              <a:rPr lang="zh-CN" altLang="en-US" b="1" smtClean="0"/>
              <a:t>＝</a:t>
            </a:r>
            <a:r>
              <a:rPr lang="en-US" altLang="zh-CN" b="1" smtClean="0"/>
              <a:t>4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92D931-62C5-42B0-A302-9E7CE164549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循环群的子群求法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(P256 </a:t>
            </a: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17.13)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&lt;a&gt;</a:t>
            </a:r>
            <a:r>
              <a:rPr lang="zh-CN" altLang="en-US" b="1" smtClean="0"/>
              <a:t>是循环群，则</a:t>
            </a:r>
            <a:r>
              <a:rPr lang="en-US" altLang="zh-CN" b="1" smtClean="0"/>
              <a:t>G</a:t>
            </a:r>
            <a:r>
              <a:rPr lang="zh-CN" altLang="en-US" b="1" smtClean="0"/>
              <a:t>的子群仍是循环群。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 </a:t>
            </a:r>
            <a:r>
              <a:rPr lang="zh-CN" altLang="en-US" b="1" smtClean="0"/>
              <a:t>若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&lt;a&gt;</a:t>
            </a:r>
            <a:r>
              <a:rPr lang="zh-CN" altLang="en-US" b="1" smtClean="0"/>
              <a:t>是无限循环群，则</a:t>
            </a:r>
            <a:r>
              <a:rPr lang="en-US" altLang="zh-CN" b="1" smtClean="0"/>
              <a:t>G</a:t>
            </a:r>
            <a:r>
              <a:rPr lang="zh-CN" altLang="en-US" b="1" smtClean="0"/>
              <a:t>的子群除</a:t>
            </a:r>
            <a:r>
              <a:rPr lang="en-US" altLang="zh-CN" b="1" smtClean="0"/>
              <a:t>{e}</a:t>
            </a:r>
            <a:r>
              <a:rPr lang="zh-CN" altLang="en-US" b="1" smtClean="0"/>
              <a:t>以外都是无限循环群。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 </a:t>
            </a:r>
            <a:r>
              <a:rPr lang="zh-CN" altLang="en-US" b="1" smtClean="0"/>
              <a:t>若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&lt;a&gt;</a:t>
            </a:r>
            <a:r>
              <a:rPr lang="zh-CN" altLang="en-US" b="1" smtClean="0"/>
              <a:t>是</a:t>
            </a:r>
            <a:r>
              <a:rPr lang="en-US" altLang="zh-CN" b="1" smtClean="0"/>
              <a:t>n</a:t>
            </a:r>
            <a:r>
              <a:rPr lang="zh-CN" altLang="en-US" b="1" smtClean="0"/>
              <a:t>阶循环群，则对</a:t>
            </a:r>
            <a:r>
              <a:rPr lang="en-US" altLang="zh-CN" b="1" smtClean="0"/>
              <a:t>n</a:t>
            </a:r>
            <a:r>
              <a:rPr lang="zh-CN" altLang="en-US" b="1" smtClean="0"/>
              <a:t>的每个正因子</a:t>
            </a:r>
            <a:r>
              <a:rPr lang="en-US" altLang="zh-CN" b="1" smtClean="0"/>
              <a:t>d</a:t>
            </a:r>
            <a:r>
              <a:rPr lang="zh-CN" altLang="en-US" b="1" smtClean="0"/>
              <a:t>，</a:t>
            </a:r>
            <a:r>
              <a:rPr lang="en-US" altLang="zh-CN" b="1" smtClean="0"/>
              <a:t>G</a:t>
            </a:r>
            <a:r>
              <a:rPr lang="zh-CN" altLang="en-US" b="1" smtClean="0"/>
              <a:t>恰好含有一个</a:t>
            </a:r>
            <a:r>
              <a:rPr lang="en-US" altLang="zh-CN" b="1" smtClean="0"/>
              <a:t>d</a:t>
            </a:r>
            <a:r>
              <a:rPr lang="zh-CN" altLang="en-US" b="1" smtClean="0"/>
              <a:t>阶子群。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9A1EB3-39D4-453C-9D35-C4D4C7D3E7B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定理说明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40762" cy="486568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求循环群的所有子群的方法</a:t>
            </a:r>
            <a:r>
              <a:rPr lang="en-US" altLang="zh-CN" b="1" smtClean="0"/>
              <a:t>:</a:t>
            </a:r>
          </a:p>
          <a:p>
            <a:pPr eaLnBrk="1" hangingPunct="1"/>
            <a:r>
              <a:rPr lang="zh-CN" altLang="en-US" b="1" smtClean="0"/>
              <a:t>如果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&lt;a&gt;</a:t>
            </a:r>
            <a:r>
              <a:rPr lang="zh-CN" altLang="en-US" b="1" smtClean="0"/>
              <a:t>是无限循环群，那么</a:t>
            </a:r>
            <a:r>
              <a:rPr lang="en-US" altLang="zh-CN" b="1" smtClean="0"/>
              <a:t>&lt;a</a:t>
            </a:r>
            <a:r>
              <a:rPr lang="en-US" altLang="zh-CN" b="1" baseline="30000" smtClean="0"/>
              <a:t>m</a:t>
            </a:r>
            <a:r>
              <a:rPr lang="en-US" altLang="zh-CN" b="1" smtClean="0"/>
              <a:t>&gt;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的子群，其中</a:t>
            </a:r>
            <a:r>
              <a:rPr lang="en-US" altLang="zh-CN" b="1" smtClean="0"/>
              <a:t>m</a:t>
            </a:r>
            <a:r>
              <a:rPr lang="zh-CN" altLang="en-US" b="1" smtClean="0"/>
              <a:t>是自然数，并且容易证明对于不同的自然数</a:t>
            </a:r>
            <a:r>
              <a:rPr lang="en-US" altLang="zh-CN" b="1" smtClean="0"/>
              <a:t>m</a:t>
            </a:r>
            <a:r>
              <a:rPr lang="zh-CN" altLang="en-US" b="1" smtClean="0"/>
              <a:t>和</a:t>
            </a:r>
            <a:r>
              <a:rPr lang="en-US" altLang="zh-CN" b="1" smtClean="0"/>
              <a:t>t</a:t>
            </a:r>
            <a:r>
              <a:rPr lang="zh-CN" altLang="en-US" b="1" smtClean="0"/>
              <a:t>，</a:t>
            </a:r>
            <a:r>
              <a:rPr lang="en-US" altLang="zh-CN" b="1" smtClean="0"/>
              <a:t>&lt;a</a:t>
            </a:r>
            <a:r>
              <a:rPr lang="en-US" altLang="zh-CN" b="1" baseline="30000" smtClean="0"/>
              <a:t>m</a:t>
            </a:r>
            <a:r>
              <a:rPr lang="en-US" altLang="zh-CN" b="1" smtClean="0"/>
              <a:t>&gt;</a:t>
            </a:r>
            <a:r>
              <a:rPr lang="zh-CN" altLang="en-US" b="1" smtClean="0"/>
              <a:t>和</a:t>
            </a:r>
            <a:r>
              <a:rPr lang="en-US" altLang="zh-CN" b="1" smtClean="0"/>
              <a:t>&lt;a</a:t>
            </a:r>
            <a:r>
              <a:rPr lang="en-US" altLang="zh-CN" b="1" baseline="30000" smtClean="0"/>
              <a:t>t</a:t>
            </a:r>
            <a:r>
              <a:rPr lang="en-US" altLang="zh-CN" b="1" smtClean="0"/>
              <a:t>&gt;</a:t>
            </a:r>
            <a:r>
              <a:rPr lang="zh-CN" altLang="en-US" b="1" smtClean="0"/>
              <a:t>是不同的子群。</a:t>
            </a:r>
          </a:p>
          <a:p>
            <a:pPr eaLnBrk="1" hangingPunct="1"/>
            <a:r>
              <a:rPr lang="zh-CN" altLang="en-US" b="1" smtClean="0"/>
              <a:t>如果</a:t>
            </a:r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&lt;a&gt;</a:t>
            </a:r>
            <a:r>
              <a:rPr lang="zh-CN" altLang="en-US" b="1" smtClean="0"/>
              <a:t>是</a:t>
            </a:r>
            <a:r>
              <a:rPr lang="en-US" altLang="zh-CN" b="1" smtClean="0"/>
              <a:t>n</a:t>
            </a:r>
            <a:r>
              <a:rPr lang="zh-CN" altLang="en-US" b="1" smtClean="0"/>
              <a:t>阶循环群，先求出</a:t>
            </a:r>
            <a:r>
              <a:rPr lang="en-US" altLang="zh-CN" b="1" smtClean="0"/>
              <a:t>n</a:t>
            </a:r>
            <a:r>
              <a:rPr lang="zh-CN" altLang="en-US" b="1" smtClean="0"/>
              <a:t>的所有的正因子。对于每个正因子</a:t>
            </a:r>
            <a:r>
              <a:rPr lang="en-US" altLang="zh-CN" b="1" smtClean="0"/>
              <a:t>d</a:t>
            </a:r>
            <a:r>
              <a:rPr lang="zh-CN" altLang="en-US" b="1" smtClean="0"/>
              <a:t>，</a:t>
            </a:r>
            <a:r>
              <a:rPr lang="en-US" altLang="zh-CN" b="1" smtClean="0"/>
              <a:t>H</a:t>
            </a:r>
            <a:r>
              <a:rPr lang="zh-CN" altLang="en-US" b="1" smtClean="0"/>
              <a:t>＝</a:t>
            </a:r>
            <a:r>
              <a:rPr lang="en-US" altLang="zh-CN" b="1" smtClean="0"/>
              <a:t>&lt;a</a:t>
            </a:r>
            <a:r>
              <a:rPr lang="en-US" altLang="zh-CN" b="1" baseline="30000" smtClean="0"/>
              <a:t>n\d</a:t>
            </a:r>
            <a:r>
              <a:rPr lang="en-US" altLang="zh-CN" b="1" smtClean="0"/>
              <a:t>&gt;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的唯一的</a:t>
            </a:r>
            <a:r>
              <a:rPr lang="en-US" altLang="zh-CN" b="1" smtClean="0"/>
              <a:t>d</a:t>
            </a:r>
            <a:r>
              <a:rPr lang="zh-CN" altLang="en-US" b="1" smtClean="0"/>
              <a:t>阶子群。</a:t>
            </a:r>
          </a:p>
          <a:p>
            <a:pPr eaLnBrk="1" hangingPunct="1"/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&lt;Z,+&gt;</a:t>
            </a:r>
            <a:r>
              <a:rPr lang="zh-CN" altLang="en-US" b="1" smtClean="0"/>
              <a:t>是无限循环群，其生成元为</a:t>
            </a:r>
            <a:r>
              <a:rPr lang="en-US" altLang="zh-CN" b="1" smtClean="0"/>
              <a:t>1</a:t>
            </a:r>
            <a:r>
              <a:rPr lang="zh-CN" altLang="en-US" b="1" smtClean="0"/>
              <a:t>和</a:t>
            </a:r>
            <a:r>
              <a:rPr lang="en-US" altLang="zh-CN" b="1" smtClean="0"/>
              <a:t>-1</a:t>
            </a:r>
            <a:r>
              <a:rPr lang="zh-CN" altLang="en-US" b="1" smtClean="0"/>
              <a:t>。</a:t>
            </a:r>
          </a:p>
          <a:p>
            <a:pPr eaLnBrk="1" hangingPunct="1"/>
            <a:r>
              <a:rPr lang="en-US" altLang="zh-CN" b="1" smtClean="0"/>
              <a:t>G</a:t>
            </a:r>
            <a:r>
              <a:rPr lang="zh-CN" altLang="en-US" b="1" smtClean="0"/>
              <a:t>＝</a:t>
            </a:r>
            <a:r>
              <a:rPr lang="en-US" altLang="zh-CN" b="1" smtClean="0"/>
              <a:t>Z</a:t>
            </a:r>
            <a:r>
              <a:rPr lang="en-US" altLang="zh-CN" b="1" baseline="-30000" smtClean="0"/>
              <a:t>12</a:t>
            </a:r>
            <a:r>
              <a:rPr lang="zh-CN" altLang="en-US" b="1" smtClean="0"/>
              <a:t>是</a:t>
            </a:r>
            <a:r>
              <a:rPr lang="en-US" altLang="zh-CN" b="1" smtClean="0"/>
              <a:t>12</a:t>
            </a:r>
            <a:r>
              <a:rPr lang="zh-CN" altLang="en-US" b="1" smtClean="0"/>
              <a:t>阶循环群。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15287A-ECDC-4F5A-93C7-741A213E62F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40762" cy="10668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是整数加群，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是模</a:t>
            </a:r>
            <a:r>
              <a:rPr lang="en-US" altLang="zh-CN" b="1" smtClean="0"/>
              <a:t>12</a:t>
            </a:r>
            <a:r>
              <a:rPr lang="zh-CN" altLang="en-US" b="1" smtClean="0"/>
              <a:t>加群，分别求出所有子群。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A8EE31-E6B9-4CF5-9DC2-1D0C864617A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200"/>
            <a:ext cx="8316912" cy="573088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n</a:t>
            </a:r>
            <a:r>
              <a:rPr lang="zh-CN" altLang="en-US" b="1" smtClean="0"/>
              <a:t>元置换及其表示 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25538"/>
            <a:ext cx="8229600" cy="10668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/>
              <a:t> (P258)</a:t>
            </a:r>
            <a:r>
              <a:rPr lang="zh-CN" altLang="en-US" b="1" smtClean="0"/>
              <a:t>设</a:t>
            </a:r>
            <a:r>
              <a:rPr lang="en-US" altLang="zh-CN" b="1" smtClean="0"/>
              <a:t>S</a:t>
            </a:r>
            <a:r>
              <a:rPr lang="zh-CN" altLang="en-US" b="1" smtClean="0"/>
              <a:t>＝</a:t>
            </a:r>
            <a:r>
              <a:rPr lang="en-US" altLang="zh-CN" b="1" smtClean="0"/>
              <a:t>{1,2,…,n}</a:t>
            </a:r>
            <a:r>
              <a:rPr lang="zh-CN" altLang="en-US" b="1" smtClean="0"/>
              <a:t>，</a:t>
            </a:r>
            <a:r>
              <a:rPr lang="en-US" altLang="zh-CN" b="1" smtClean="0"/>
              <a:t>S</a:t>
            </a:r>
            <a:r>
              <a:rPr lang="zh-CN" altLang="en-US" b="1" smtClean="0"/>
              <a:t>上的任何双射函数</a:t>
            </a:r>
            <a:r>
              <a:rPr lang="en-US" altLang="zh-CN" b="1" smtClean="0"/>
              <a:t>σ</a:t>
            </a:r>
            <a:r>
              <a:rPr lang="zh-CN" altLang="en-US" b="1" smtClean="0"/>
              <a:t>：</a:t>
            </a:r>
            <a:r>
              <a:rPr lang="en-US" altLang="zh-CN" b="1" smtClean="0"/>
              <a:t>S→S</a:t>
            </a:r>
            <a:r>
              <a:rPr lang="zh-CN" altLang="en-US" b="1" smtClean="0"/>
              <a:t>称为</a:t>
            </a:r>
            <a:r>
              <a:rPr lang="en-US" altLang="zh-CN" b="1" smtClean="0"/>
              <a:t>S</a:t>
            </a:r>
            <a:r>
              <a:rPr lang="zh-CN" altLang="en-US" b="1" smtClean="0"/>
              <a:t>上的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元置换</a:t>
            </a:r>
            <a:r>
              <a:rPr lang="zh-CN" altLang="en-US" b="1" smtClean="0"/>
              <a:t>。</a:t>
            </a:r>
          </a:p>
        </p:txBody>
      </p:sp>
      <p:sp>
        <p:nvSpPr>
          <p:cNvPr id="1166349" name="Rectangle 13"/>
          <p:cNvSpPr>
            <a:spLocks noChangeArrowheads="1"/>
          </p:cNvSpPr>
          <p:nvPr/>
        </p:nvSpPr>
        <p:spPr bwMode="auto">
          <a:xfrm>
            <a:off x="468313" y="2852738"/>
            <a:ext cx="785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hlink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3200" b="1">
                <a:latin typeface="宋体" panose="02010600030101010101" pitchFamily="2" charset="-122"/>
              </a:rPr>
              <a:t> (257 </a:t>
            </a:r>
            <a:r>
              <a:rPr lang="zh-CN" altLang="en-US" sz="3200" b="1">
                <a:latin typeface="宋体" panose="02010600030101010101" pitchFamily="2" charset="-122"/>
              </a:rPr>
              <a:t>定义</a:t>
            </a:r>
            <a:r>
              <a:rPr lang="en-US" altLang="zh-CN" sz="3200" b="1">
                <a:latin typeface="宋体" panose="02010600030101010101" pitchFamily="2" charset="-122"/>
              </a:rPr>
              <a:t>17.10)</a:t>
            </a:r>
            <a:r>
              <a:rPr lang="zh-CN" altLang="en-US" sz="3200" b="1">
                <a:latin typeface="宋体" panose="02010600030101010101" pitchFamily="2" charset="-122"/>
              </a:rPr>
              <a:t>设</a:t>
            </a:r>
            <a:r>
              <a:rPr lang="en-US" altLang="zh-CN" sz="3200" b="1">
                <a:latin typeface="宋体" panose="02010600030101010101" pitchFamily="2" charset="-122"/>
              </a:rPr>
              <a:t>σ,τ</a:t>
            </a:r>
            <a:r>
              <a:rPr lang="zh-CN" altLang="en-US" sz="3200" b="1">
                <a:latin typeface="宋体" panose="02010600030101010101" pitchFamily="2" charset="-122"/>
              </a:rPr>
              <a:t>是</a:t>
            </a:r>
            <a:r>
              <a:rPr lang="en-US" altLang="zh-CN" sz="3200" b="1">
                <a:latin typeface="宋体" panose="02010600030101010101" pitchFamily="2" charset="-122"/>
              </a:rPr>
              <a:t>n</a:t>
            </a:r>
            <a:r>
              <a:rPr lang="zh-CN" altLang="en-US" sz="3200" b="1">
                <a:latin typeface="宋体" panose="02010600030101010101" pitchFamily="2" charset="-122"/>
              </a:rPr>
              <a:t>元置换，则</a:t>
            </a:r>
            <a:r>
              <a:rPr lang="en-US" altLang="zh-CN" sz="3200" b="1">
                <a:latin typeface="宋体" panose="02010600030101010101" pitchFamily="2" charset="-122"/>
              </a:rPr>
              <a:t>σ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τ</a:t>
            </a:r>
            <a:r>
              <a:rPr lang="zh-CN" altLang="en-US" sz="3200" b="1">
                <a:latin typeface="宋体" panose="02010600030101010101" pitchFamily="2" charset="-122"/>
              </a:rPr>
              <a:t>的</a:t>
            </a:r>
            <a:r>
              <a:rPr lang="en-US" altLang="zh-CN" sz="3200" b="1">
                <a:latin typeface="宋体" panose="02010600030101010101" pitchFamily="2" charset="-122"/>
              </a:rPr>
              <a:t>(</a:t>
            </a:r>
            <a:r>
              <a:rPr lang="zh-CN" altLang="en-US" sz="3200" b="1">
                <a:latin typeface="宋体" panose="02010600030101010101" pitchFamily="2" charset="-122"/>
              </a:rPr>
              <a:t>右</a:t>
            </a:r>
            <a:r>
              <a:rPr lang="en-US" altLang="zh-CN" sz="3200" b="1"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latin typeface="宋体" panose="02010600030101010101" pitchFamily="2" charset="-122"/>
              </a:rPr>
              <a:t>复合</a:t>
            </a:r>
            <a:r>
              <a:rPr lang="en-US" altLang="zh-CN" sz="3200" b="1">
                <a:latin typeface="宋体" panose="02010600030101010101" pitchFamily="2" charset="-122"/>
              </a:rPr>
              <a:t>σ</a:t>
            </a:r>
            <a:r>
              <a:rPr lang="en-US" altLang="zh-CN" sz="3200" b="1">
                <a:latin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3200" b="1">
                <a:latin typeface="宋体" panose="02010600030101010101" pitchFamily="2" charset="-122"/>
              </a:rPr>
              <a:t>τ</a:t>
            </a:r>
            <a:r>
              <a:rPr lang="zh-CN" altLang="en-US" sz="3200" b="1">
                <a:latin typeface="宋体" panose="02010600030101010101" pitchFamily="2" charset="-122"/>
              </a:rPr>
              <a:t>也是</a:t>
            </a:r>
            <a:r>
              <a:rPr lang="en-US" altLang="zh-CN" sz="3200" b="1">
                <a:latin typeface="宋体" panose="02010600030101010101" pitchFamily="2" charset="-122"/>
              </a:rPr>
              <a:t>n</a:t>
            </a:r>
            <a:r>
              <a:rPr lang="zh-CN" altLang="en-US" sz="3200" b="1">
                <a:latin typeface="宋体" panose="02010600030101010101" pitchFamily="2" charset="-122"/>
              </a:rPr>
              <a:t>元置换，称为</a:t>
            </a:r>
            <a:r>
              <a:rPr lang="en-US" altLang="zh-CN" sz="3200" b="1">
                <a:latin typeface="宋体" panose="02010600030101010101" pitchFamily="2" charset="-122"/>
              </a:rPr>
              <a:t>σ</a:t>
            </a:r>
            <a:r>
              <a:rPr lang="zh-CN" altLang="en-US" sz="3200" b="1">
                <a:latin typeface="宋体" panose="02010600030101010101" pitchFamily="2" charset="-122"/>
              </a:rPr>
              <a:t>与</a:t>
            </a:r>
            <a:r>
              <a:rPr lang="en-US" altLang="zh-CN" sz="3200" b="1">
                <a:latin typeface="宋体" panose="02010600030101010101" pitchFamily="2" charset="-122"/>
              </a:rPr>
              <a:t>τ</a:t>
            </a:r>
            <a:r>
              <a:rPr lang="zh-CN" altLang="en-US" sz="3200" b="1">
                <a:latin typeface="宋体" panose="02010600030101010101" pitchFamily="2" charset="-122"/>
              </a:rPr>
              <a:t>的</a:t>
            </a:r>
            <a:r>
              <a:rPr lang="zh-CN" altLang="en-US" sz="3200" b="1">
                <a:solidFill>
                  <a:srgbClr val="FC360E"/>
                </a:solidFill>
                <a:latin typeface="宋体" panose="02010600030101010101" pitchFamily="2" charset="-122"/>
              </a:rPr>
              <a:t>乘积</a:t>
            </a:r>
            <a:r>
              <a:rPr lang="zh-CN" altLang="en-US" sz="3200" b="1">
                <a:latin typeface="宋体" panose="02010600030101010101" pitchFamily="2" charset="-122"/>
              </a:rPr>
              <a:t>，记作</a:t>
            </a:r>
            <a:r>
              <a:rPr lang="en-US" altLang="zh-CN" sz="3200" b="1">
                <a:latin typeface="宋体" panose="02010600030101010101" pitchFamily="2" charset="-122"/>
              </a:rPr>
              <a:t>στ</a:t>
            </a:r>
            <a:r>
              <a:rPr lang="zh-CN" altLang="en-US" sz="3200" b="1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39" grpId="0" build="p" autoUpdateAnimBg="0"/>
      <p:bldP spid="11663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3F9FAD-7D8C-41B8-AACD-7C7171C91AEC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94151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例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S={1,2,3,4}，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</a:t>
            </a:r>
            <a:r>
              <a:rPr kumimoji="0" lang="en-US" altLang="zh-CN" b="1" dirty="0" smtClean="0">
                <a:sym typeface="Symbol" panose="05050102010706020507" pitchFamily="18" charset="2"/>
              </a:rPr>
              <a:t>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如下：</a:t>
            </a:r>
            <a:b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0" lang="en-US" altLang="zh-CN" b="1" dirty="0" smtClean="0">
                <a:sym typeface="Symbol" panose="05050102010706020507" pitchFamily="18" charset="2"/>
              </a:rPr>
              <a:t>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＝(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5， 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,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 smtClean="0">
                <a:sym typeface="Symbol" panose="05050102010706020507" pitchFamily="18" charset="2"/>
              </a:rPr>
              <a:t>∈S</a:t>
            </a:r>
            <a:endParaRPr lang="en-US" altLang="zh-CN" b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ym typeface="Symbol" panose="05050102010706020507" pitchFamily="18" charset="2"/>
              </a:rPr>
              <a:t>		 求运算</a:t>
            </a:r>
            <a:r>
              <a:rPr kumimoji="0" lang="en-US" altLang="zh-CN" b="1" dirty="0" smtClean="0">
                <a:sym typeface="Symbol" panose="05050102010706020507" pitchFamily="18" charset="2"/>
              </a:rPr>
              <a:t></a:t>
            </a:r>
            <a:r>
              <a:rPr kumimoji="0" lang="zh-CN" altLang="en-US" b="1" smtClean="0">
                <a:sym typeface="Symbol" panose="05050102010706020507" pitchFamily="18" charset="2"/>
              </a:rPr>
              <a:t>的运算表。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例</a:t>
            </a:r>
            <a:endParaRPr lang="en-US" altLang="zh-CN" b="1" smtClean="0"/>
          </a:p>
        </p:txBody>
      </p:sp>
      <p:graphicFrame>
        <p:nvGraphicFramePr>
          <p:cNvPr id="1234949" name="Group 5"/>
          <p:cNvGraphicFramePr>
            <a:graphicFrameLocks noGrp="1"/>
          </p:cNvGraphicFramePr>
          <p:nvPr/>
        </p:nvGraphicFramePr>
        <p:xfrm>
          <a:off x="2209800" y="3048000"/>
          <a:ext cx="4876800" cy="3200402"/>
        </p:xfrm>
        <a:graphic>
          <a:graphicData uri="http://schemas.openxmlformats.org/drawingml/2006/table">
            <a:tbl>
              <a:tblPr/>
              <a:tblGrid>
                <a:gridCol w="974725"/>
                <a:gridCol w="976313"/>
                <a:gridCol w="974725"/>
                <a:gridCol w="976312"/>
                <a:gridCol w="974725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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0DBABF-54EE-450E-8BC4-60A5546C4E1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元置换的分解式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4941888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arenBoth"/>
            </a:pPr>
            <a:r>
              <a:rPr lang="en-US" altLang="zh-CN" b="1" smtClean="0">
                <a:latin typeface="" charset="0"/>
              </a:rPr>
              <a:t>k</a:t>
            </a:r>
            <a:r>
              <a:rPr lang="zh-CN" altLang="en-US" b="1" smtClean="0"/>
              <a:t>阶轮换与轮换分解方法</a:t>
            </a:r>
            <a:r>
              <a:rPr lang="zh-CN" altLang="en-US" b="1" smtClean="0">
                <a:latin typeface="" charset="0"/>
              </a:rPr>
              <a:t/>
            </a:r>
            <a:br>
              <a:rPr lang="zh-CN" altLang="en-US" b="1" smtClean="0">
                <a:latin typeface="" charset="0"/>
              </a:rPr>
            </a:b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latin typeface="" charset="0"/>
              </a:rPr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σ</a:t>
            </a:r>
            <a:r>
              <a:rPr lang="zh-CN" altLang="en-US" b="1" smtClean="0"/>
              <a:t>是</a:t>
            </a:r>
            <a:r>
              <a:rPr lang="en-US" altLang="zh-CN" b="1" smtClean="0">
                <a:latin typeface="" charset="0"/>
              </a:rPr>
              <a:t>S={1,2,…,n}</a:t>
            </a:r>
            <a:r>
              <a:rPr lang="zh-CN" altLang="en-US" b="1" smtClean="0"/>
              <a:t>上的</a:t>
            </a:r>
            <a:r>
              <a:rPr lang="en-US" altLang="zh-CN" b="1" smtClean="0">
                <a:latin typeface="" charset="0"/>
              </a:rPr>
              <a:t>n</a:t>
            </a:r>
            <a:r>
              <a:rPr lang="zh-CN" altLang="en-US" b="1" smtClean="0"/>
              <a:t>元置换。</a:t>
            </a:r>
            <a:br>
              <a:rPr lang="zh-CN" altLang="en-US" b="1" smtClean="0"/>
            </a:br>
            <a:r>
              <a:rPr lang="zh-CN" altLang="en-US" b="1" smtClean="0"/>
              <a:t>若</a:t>
            </a:r>
            <a:r>
              <a:rPr lang="en-US" altLang="zh-CN" b="1" smtClean="0"/>
              <a:t>σ</a:t>
            </a:r>
            <a:r>
              <a:rPr lang="en-US" altLang="zh-CN" b="1" smtClean="0">
                <a:latin typeface="" charset="0"/>
              </a:rPr>
              <a:t>(i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>
                <a:latin typeface="" charset="0"/>
              </a:rPr>
              <a:t>)=i</a:t>
            </a:r>
            <a:r>
              <a:rPr lang="en-US" altLang="zh-CN" b="1" baseline="-30000" smtClean="0">
                <a:latin typeface="" charset="0"/>
              </a:rPr>
              <a:t>2</a:t>
            </a:r>
            <a:r>
              <a:rPr lang="en-US" altLang="zh-CN" b="1" smtClean="0">
                <a:latin typeface="" charset="0"/>
              </a:rPr>
              <a:t>,</a:t>
            </a:r>
            <a:r>
              <a:rPr lang="en-US" altLang="zh-CN" b="1" smtClean="0"/>
              <a:t>σ</a:t>
            </a:r>
            <a:r>
              <a:rPr lang="en-US" altLang="zh-CN" b="1" smtClean="0">
                <a:latin typeface="" charset="0"/>
              </a:rPr>
              <a:t>(i</a:t>
            </a:r>
            <a:r>
              <a:rPr lang="en-US" altLang="zh-CN" b="1" baseline="-30000" smtClean="0">
                <a:latin typeface="" charset="0"/>
              </a:rPr>
              <a:t>2</a:t>
            </a:r>
            <a:r>
              <a:rPr lang="en-US" altLang="zh-CN" b="1" smtClean="0">
                <a:latin typeface="" charset="0"/>
              </a:rPr>
              <a:t>)=i</a:t>
            </a:r>
            <a:r>
              <a:rPr lang="en-US" altLang="zh-CN" b="1" baseline="-30000" smtClean="0">
                <a:latin typeface="" charset="0"/>
              </a:rPr>
              <a:t>3</a:t>
            </a:r>
            <a:r>
              <a:rPr lang="en-US" altLang="zh-CN" b="1" smtClean="0">
                <a:latin typeface="" charset="0"/>
              </a:rPr>
              <a:t>,…,</a:t>
            </a:r>
            <a:r>
              <a:rPr lang="en-US" altLang="zh-CN" b="1" smtClean="0"/>
              <a:t>σ</a:t>
            </a:r>
            <a:r>
              <a:rPr lang="en-US" altLang="zh-CN" b="1" smtClean="0">
                <a:latin typeface="" charset="0"/>
              </a:rPr>
              <a:t>(i</a:t>
            </a:r>
            <a:r>
              <a:rPr lang="en-US" altLang="zh-CN" b="1" baseline="-30000" smtClean="0">
                <a:latin typeface="" charset="0"/>
              </a:rPr>
              <a:t>k-1</a:t>
            </a:r>
            <a:r>
              <a:rPr lang="en-US" altLang="zh-CN" b="1" smtClean="0">
                <a:latin typeface="" charset="0"/>
              </a:rPr>
              <a:t>)=i</a:t>
            </a:r>
            <a:r>
              <a:rPr lang="en-US" altLang="zh-CN" b="1" baseline="-30000" smtClean="0">
                <a:latin typeface="" charset="0"/>
              </a:rPr>
              <a:t>k</a:t>
            </a:r>
            <a:r>
              <a:rPr lang="en-US" altLang="zh-CN" b="1" smtClean="0">
                <a:latin typeface="" charset="0"/>
              </a:rPr>
              <a:t>,</a:t>
            </a:r>
            <a:r>
              <a:rPr lang="en-US" altLang="zh-CN" b="1" smtClean="0"/>
              <a:t>σ</a:t>
            </a:r>
            <a:r>
              <a:rPr lang="en-US" altLang="zh-CN" b="1" smtClean="0">
                <a:latin typeface="" charset="0"/>
              </a:rPr>
              <a:t>(i</a:t>
            </a:r>
            <a:r>
              <a:rPr lang="en-US" altLang="zh-CN" b="1" baseline="-30000" smtClean="0">
                <a:latin typeface="" charset="0"/>
              </a:rPr>
              <a:t>k</a:t>
            </a:r>
            <a:r>
              <a:rPr lang="en-US" altLang="zh-CN" b="1" smtClean="0">
                <a:latin typeface="" charset="0"/>
              </a:rPr>
              <a:t>)=i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>
                <a:latin typeface="" charset="0"/>
              </a:rPr>
              <a:t/>
            </a:r>
            <a:br>
              <a:rPr lang="en-US" altLang="zh-CN" b="1" smtClean="0">
                <a:latin typeface="" charset="0"/>
              </a:rPr>
            </a:br>
            <a:r>
              <a:rPr lang="zh-CN" altLang="en-US" b="1" smtClean="0"/>
              <a:t>且保持</a:t>
            </a:r>
            <a:r>
              <a:rPr lang="en-US" altLang="zh-CN" b="1" smtClean="0">
                <a:latin typeface="" charset="0"/>
              </a:rPr>
              <a:t>S</a:t>
            </a:r>
            <a:r>
              <a:rPr lang="zh-CN" altLang="en-US" b="1" smtClean="0"/>
              <a:t>中的其他元素不变</a:t>
            </a:r>
            <a:r>
              <a:rPr lang="en-US" altLang="zh-CN" b="1" smtClean="0">
                <a:latin typeface="" charset="0"/>
              </a:rPr>
              <a:t>,</a:t>
            </a:r>
            <a:r>
              <a:rPr lang="zh-CN" altLang="en-US" b="1" smtClean="0"/>
              <a:t>则称</a:t>
            </a:r>
            <a:r>
              <a:rPr lang="en-US" altLang="zh-CN" b="1" smtClean="0"/>
              <a:t>σ</a:t>
            </a:r>
            <a:r>
              <a:rPr lang="zh-CN" altLang="en-US" b="1" smtClean="0"/>
              <a:t>为</a:t>
            </a:r>
            <a:r>
              <a:rPr lang="en-US" altLang="zh-CN" b="1" smtClean="0">
                <a:latin typeface="" charset="0"/>
              </a:rPr>
              <a:t>S</a:t>
            </a:r>
            <a:r>
              <a:rPr lang="zh-CN" altLang="en-US" b="1" smtClean="0"/>
              <a:t>上的</a:t>
            </a:r>
            <a:r>
              <a:rPr lang="en-US" altLang="zh-CN" b="1" smtClean="0">
                <a:solidFill>
                  <a:srgbClr val="FC360E"/>
                </a:solidFill>
                <a:latin typeface="" charset="0"/>
              </a:rPr>
              <a:t>k</a:t>
            </a:r>
            <a:r>
              <a:rPr lang="zh-CN" altLang="en-US" b="1" smtClean="0">
                <a:solidFill>
                  <a:srgbClr val="FC360E"/>
                </a:solidFill>
              </a:rPr>
              <a:t>阶轮换</a:t>
            </a:r>
            <a:r>
              <a:rPr lang="en-US" altLang="zh-CN" b="1" smtClean="0">
                <a:latin typeface="" charset="0"/>
              </a:rPr>
              <a:t>,</a:t>
            </a:r>
            <a:r>
              <a:rPr lang="zh-CN" altLang="en-US" b="1" smtClean="0"/>
              <a:t>记作</a:t>
            </a:r>
            <a:r>
              <a:rPr lang="en-US" altLang="zh-CN" b="1" smtClean="0">
                <a:latin typeface="" charset="0"/>
              </a:rPr>
              <a:t>(i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>
                <a:latin typeface="" charset="0"/>
              </a:rPr>
              <a:t>i</a:t>
            </a:r>
            <a:r>
              <a:rPr lang="en-US" altLang="zh-CN" b="1" baseline="-30000" smtClean="0">
                <a:latin typeface="" charset="0"/>
              </a:rPr>
              <a:t>2</a:t>
            </a:r>
            <a:r>
              <a:rPr lang="en-US" altLang="zh-CN" b="1" smtClean="0">
                <a:latin typeface="" charset="0"/>
              </a:rPr>
              <a:t>…i</a:t>
            </a:r>
            <a:r>
              <a:rPr lang="en-US" altLang="zh-CN" b="1" baseline="-30000" smtClean="0">
                <a:latin typeface="" charset="0"/>
              </a:rPr>
              <a:t>k</a:t>
            </a:r>
            <a:r>
              <a:rPr lang="en-US" altLang="zh-CN" b="1" smtClean="0">
                <a:latin typeface="" charset="0"/>
              </a:rPr>
              <a:t>).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</a:t>
            </a:r>
            <a:r>
              <a:rPr lang="zh-CN" altLang="en-US" b="1" smtClean="0"/>
              <a:t>若</a:t>
            </a:r>
            <a:r>
              <a:rPr lang="en-US" altLang="zh-CN" b="1" smtClean="0">
                <a:latin typeface="" charset="0"/>
              </a:rPr>
              <a:t>k=2,</a:t>
            </a:r>
            <a:r>
              <a:rPr lang="zh-CN" altLang="en-US" b="1" smtClean="0"/>
              <a:t>这是也称</a:t>
            </a:r>
            <a:r>
              <a:rPr lang="en-US" altLang="zh-CN" b="1" smtClean="0"/>
              <a:t>σ</a:t>
            </a:r>
            <a:r>
              <a:rPr lang="zh-CN" altLang="en-US" b="1" smtClean="0"/>
              <a:t>为</a:t>
            </a:r>
            <a:r>
              <a:rPr lang="en-US" altLang="zh-CN" b="1" smtClean="0">
                <a:latin typeface="" charset="0"/>
              </a:rPr>
              <a:t>S</a:t>
            </a:r>
            <a:r>
              <a:rPr lang="zh-CN" altLang="en-US" b="1" smtClean="0"/>
              <a:t>上的</a:t>
            </a:r>
            <a:r>
              <a:rPr lang="zh-CN" altLang="en-US" b="1" smtClean="0">
                <a:solidFill>
                  <a:srgbClr val="FC360E"/>
                </a:solidFill>
              </a:rPr>
              <a:t>对换</a:t>
            </a:r>
            <a:r>
              <a:rPr lang="zh-CN" altLang="en-US" b="1" smtClean="0"/>
              <a:t>。</a:t>
            </a:r>
            <a:r>
              <a:rPr lang="zh-CN" altLang="en-US" sz="2800" b="1" smtClean="0">
                <a:latin typeface="" charset="0"/>
              </a:rPr>
              <a:t/>
            </a:r>
            <a:br>
              <a:rPr lang="zh-CN" altLang="en-US" sz="2800" b="1" smtClean="0">
                <a:latin typeface="" charset="0"/>
              </a:rPr>
            </a:br>
            <a:r>
              <a:rPr lang="zh-CN" altLang="en-US" sz="2800" b="1" smtClean="0">
                <a:latin typeface="" charset="0"/>
              </a:rPr>
              <a:t/>
            </a:r>
            <a:br>
              <a:rPr lang="zh-CN" altLang="en-US" sz="2800" b="1" smtClean="0">
                <a:latin typeface="" charset="0"/>
              </a:rPr>
            </a:br>
            <a:r>
              <a:rPr lang="en-US" altLang="zh-CN" sz="2800" b="1" smtClean="0">
                <a:latin typeface="" charset="0"/>
              </a:rPr>
              <a:t>P258 </a:t>
            </a:r>
            <a:r>
              <a:rPr lang="zh-CN" altLang="en-US" sz="2800" b="1" smtClean="0">
                <a:latin typeface="" charset="0"/>
              </a:rPr>
              <a:t>定义</a:t>
            </a:r>
            <a:r>
              <a:rPr lang="en-US" altLang="zh-CN" sz="2800" b="1" smtClean="0">
                <a:latin typeface="" charset="0"/>
              </a:rPr>
              <a:t>11.11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C90EED-E907-4958-9C38-F6AD213F078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元置换的分解式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0990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>
                <a:latin typeface="" charset="0"/>
              </a:rPr>
              <a:t>两个轮换作用于不同的元素上，称他们是</a:t>
            </a:r>
            <a:r>
              <a:rPr lang="zh-CN" altLang="en-US" b="1" smtClean="0">
                <a:solidFill>
                  <a:schemeClr val="hlink"/>
                </a:solidFill>
                <a:latin typeface="" charset="0"/>
              </a:rPr>
              <a:t>不相交的</a:t>
            </a:r>
            <a:r>
              <a:rPr lang="zh-CN" altLang="en-US" b="1" smtClean="0">
                <a:latin typeface="" charset="0"/>
              </a:rPr>
              <a:t>。</a:t>
            </a:r>
            <a:r>
              <a:rPr lang="en-US" altLang="zh-CN" b="1" smtClean="0">
                <a:latin typeface="" charset="0"/>
              </a:rPr>
              <a:t>(</a:t>
            </a:r>
            <a:r>
              <a:rPr lang="zh-CN" altLang="en-US" b="1" smtClean="0">
                <a:latin typeface="" charset="0"/>
              </a:rPr>
              <a:t>定义 </a:t>
            </a:r>
            <a:r>
              <a:rPr lang="en-US" altLang="zh-CN" b="1" smtClean="0">
                <a:latin typeface="" charset="0"/>
              </a:rPr>
              <a:t>17.12)</a:t>
            </a:r>
          </a:p>
          <a:p>
            <a:pPr eaLnBrk="1" hangingPunct="1"/>
            <a:endParaRPr lang="zh-CN" altLang="en-US" b="1" smtClean="0">
              <a:latin typeface="" charset="0"/>
            </a:endParaRPr>
          </a:p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" charset="0"/>
              </a:rPr>
              <a:t>定理</a:t>
            </a:r>
            <a:r>
              <a:rPr lang="zh-CN" altLang="en-US" b="1" smtClean="0">
                <a:latin typeface="" charset="0"/>
              </a:rPr>
              <a:t>：</a:t>
            </a:r>
            <a:r>
              <a:rPr lang="zh-CN" altLang="en-US" sz="3600" b="1" smtClean="0"/>
              <a:t>设</a:t>
            </a:r>
            <a:r>
              <a:rPr lang="en-US" altLang="zh-CN" sz="3600" b="1" smtClean="0"/>
              <a:t>σ</a:t>
            </a:r>
            <a:r>
              <a:rPr lang="zh-CN" altLang="en-US" sz="3600" b="1" smtClean="0"/>
              <a:t>和</a:t>
            </a:r>
            <a:r>
              <a:rPr lang="en-US" altLang="zh-CN" sz="3600" b="1" smtClean="0"/>
              <a:t>τ</a:t>
            </a:r>
            <a:r>
              <a:rPr lang="zh-CN" altLang="en-US" sz="3600" b="1" smtClean="0"/>
              <a:t>是不交的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元置换，则</a:t>
            </a:r>
            <a:r>
              <a:rPr lang="en-US" altLang="zh-CN" sz="3600" b="1" smtClean="0"/>
              <a:t>στ=τσ(P259 </a:t>
            </a:r>
            <a:r>
              <a:rPr lang="zh-CN" altLang="en-US" sz="3600" b="1" smtClean="0"/>
              <a:t>定理</a:t>
            </a:r>
            <a:r>
              <a:rPr lang="en-US" altLang="zh-CN" sz="3600" b="1" smtClean="0"/>
              <a:t>17.15)</a:t>
            </a:r>
          </a:p>
          <a:p>
            <a:pPr eaLnBrk="1" hangingPunct="1"/>
            <a:endParaRPr lang="zh-CN" altLang="en-US" b="1" smtClean="0">
              <a:latin typeface="" charset="0"/>
            </a:endParaRPr>
          </a:p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" charset="0"/>
              </a:rPr>
              <a:t>定理</a:t>
            </a:r>
            <a:r>
              <a:rPr lang="zh-CN" altLang="en-US" b="1" smtClean="0">
                <a:latin typeface="" charset="0"/>
              </a:rPr>
              <a:t>：</a:t>
            </a:r>
            <a:r>
              <a:rPr lang="zh-CN" altLang="en-US" b="1" smtClean="0">
                <a:solidFill>
                  <a:srgbClr val="000000"/>
                </a:solidFill>
                <a:latin typeface="" charset="0"/>
              </a:rPr>
              <a:t>任何</a:t>
            </a:r>
            <a:r>
              <a:rPr lang="en-US" altLang="zh-CN" b="1" smtClean="0">
                <a:solidFill>
                  <a:srgbClr val="000000"/>
                </a:solidFill>
                <a:latin typeface="" charset="0"/>
              </a:rPr>
              <a:t>n</a:t>
            </a:r>
            <a:r>
              <a:rPr lang="zh-CN" altLang="en-US" b="1" smtClean="0">
                <a:solidFill>
                  <a:srgbClr val="000000"/>
                </a:solidFill>
                <a:latin typeface="" charset="0"/>
              </a:rPr>
              <a:t>元置换都可以表示成不交的轮换之积。	</a:t>
            </a:r>
            <a:r>
              <a:rPr lang="en-US" altLang="zh-CN" b="1" smtClean="0">
                <a:solidFill>
                  <a:srgbClr val="000000"/>
                </a:solidFill>
                <a:latin typeface="" charset="0"/>
              </a:rPr>
              <a:t>(P259 </a:t>
            </a:r>
            <a:r>
              <a:rPr lang="zh-CN" altLang="en-US" b="1" smtClean="0">
                <a:solidFill>
                  <a:srgbClr val="000000"/>
                </a:solidFill>
                <a:latin typeface="" charset="0"/>
              </a:rPr>
              <a:t>定理</a:t>
            </a:r>
            <a:r>
              <a:rPr lang="en-US" altLang="zh-CN" b="1" smtClean="0">
                <a:solidFill>
                  <a:srgbClr val="000000"/>
                </a:solidFill>
                <a:latin typeface="" charset="0"/>
              </a:rPr>
              <a:t>17.16)</a:t>
            </a:r>
          </a:p>
          <a:p>
            <a:pPr eaLnBrk="1" hangingPunct="1"/>
            <a:endParaRPr lang="zh-CN" altLang="en-US" b="1" smtClean="0">
              <a:solidFill>
                <a:srgbClr val="000000"/>
              </a:solidFill>
              <a:latin typeface="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55B661-A13D-410B-A56B-4C3769F95C8A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元置换的分解式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2513"/>
            <a:ext cx="6913562" cy="45370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" charset="0"/>
              </a:rPr>
              <a:t>例</a:t>
            </a:r>
            <a:r>
              <a:rPr lang="zh-CN" altLang="en-US" sz="2800" b="1" smtClean="0">
                <a:latin typeface="" charset="0"/>
              </a:rPr>
              <a:t>：</a:t>
            </a:r>
            <a:endParaRPr lang="en-US" altLang="zh-CN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" charset="0"/>
              </a:rPr>
              <a:t>将它们表示成不交的轮换之积</a:t>
            </a:r>
            <a:endParaRPr lang="zh-CN" altLang="en-US" sz="2800" b="1" smtClean="0">
              <a:solidFill>
                <a:srgbClr val="000000"/>
              </a:solidFill>
              <a:latin typeface="" charset="0"/>
            </a:endParaRPr>
          </a:p>
          <a:p>
            <a:pPr eaLnBrk="1" hangingPunct="1"/>
            <a:endParaRPr lang="zh-CN" altLang="en-US" sz="2800" b="1" smtClean="0">
              <a:solidFill>
                <a:srgbClr val="000000"/>
              </a:solidFill>
              <a:latin typeface="" charset="0"/>
            </a:endParaRPr>
          </a:p>
        </p:txBody>
      </p:sp>
      <p:graphicFrame>
        <p:nvGraphicFramePr>
          <p:cNvPr id="5530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981075"/>
          <a:ext cx="41910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公式" r:id="rId3" imgW="1460500" imgH="457200" progId="Equation.3">
                  <p:embed/>
                </p:oleObj>
              </mc:Choice>
              <mc:Fallback>
                <p:oleObj name="公式" r:id="rId3" imgW="1460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81075"/>
                        <a:ext cx="41910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439863" y="2781300"/>
          <a:ext cx="41179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公式" r:id="rId5" imgW="1435100" imgH="457200" progId="Equation.3">
                  <p:embed/>
                </p:oleObj>
              </mc:Choice>
              <mc:Fallback>
                <p:oleObj name="公式" r:id="rId5" imgW="1435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781300"/>
                        <a:ext cx="41179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95F565-863E-49F6-B5C3-B40C3ED5E38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对换与对换分解方法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4800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设</a:t>
            </a:r>
            <a:r>
              <a:rPr lang="en-US" altLang="zh-CN" b="1" smtClean="0"/>
              <a:t>S={1,2,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,n},σ=(i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/>
              <a:t>i</a:t>
            </a:r>
            <a:r>
              <a:rPr lang="en-US" altLang="zh-CN" b="1" baseline="-30000" smtClean="0">
                <a:latin typeface="" charset="0"/>
              </a:rPr>
              <a:t>2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i</a:t>
            </a:r>
            <a:r>
              <a:rPr lang="en-US" altLang="zh-CN" b="1" baseline="-30000" smtClean="0">
                <a:latin typeface="" charset="0"/>
              </a:rPr>
              <a:t>k</a:t>
            </a:r>
            <a:r>
              <a:rPr lang="en-US" altLang="zh-CN" b="1" smtClean="0"/>
              <a:t>)</a:t>
            </a:r>
            <a:r>
              <a:rPr lang="zh-CN" altLang="en-US" b="1" smtClean="0"/>
              <a:t>是</a:t>
            </a:r>
            <a:r>
              <a:rPr lang="en-US" altLang="zh-CN" b="1" smtClean="0"/>
              <a:t>S</a:t>
            </a:r>
            <a:r>
              <a:rPr lang="zh-CN" altLang="en-US" b="1" smtClean="0"/>
              <a:t>上的</a:t>
            </a:r>
            <a:r>
              <a:rPr lang="en-US" altLang="zh-CN" b="1" smtClean="0"/>
              <a:t>k</a:t>
            </a:r>
            <a:r>
              <a:rPr lang="zh-CN" altLang="en-US" b="1" smtClean="0"/>
              <a:t>阶轮换</a:t>
            </a:r>
            <a:r>
              <a:rPr lang="en-US" altLang="zh-CN" b="1" smtClean="0"/>
              <a:t>,</a:t>
            </a:r>
            <a:r>
              <a:rPr lang="zh-CN" altLang="en-US" b="1" smtClean="0"/>
              <a:t>那么</a:t>
            </a:r>
            <a:r>
              <a:rPr lang="en-US" altLang="zh-CN" b="1" smtClean="0"/>
              <a:t>σ</a:t>
            </a:r>
            <a:r>
              <a:rPr lang="zh-CN" altLang="en-US" b="1" smtClean="0"/>
              <a:t>可以进一步表成对换之积</a:t>
            </a:r>
            <a:r>
              <a:rPr lang="en-US" altLang="zh-CN" b="1" smtClean="0"/>
              <a:t>,</a:t>
            </a:r>
            <a:r>
              <a:rPr lang="zh-CN" altLang="en-US" b="1" smtClean="0"/>
              <a:t>即</a:t>
            </a:r>
            <a:r>
              <a:rPr lang="en-US" altLang="zh-CN" b="1" smtClean="0"/>
              <a:t>(i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/>
              <a:t>i</a:t>
            </a:r>
            <a:r>
              <a:rPr lang="en-US" altLang="zh-CN" b="1" baseline="-30000" smtClean="0">
                <a:latin typeface="" charset="0"/>
              </a:rPr>
              <a:t>2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i</a:t>
            </a:r>
            <a:r>
              <a:rPr lang="en-US" altLang="zh-CN" b="1" baseline="-30000" smtClean="0">
                <a:latin typeface="" charset="0"/>
              </a:rPr>
              <a:t>k</a:t>
            </a:r>
            <a:r>
              <a:rPr lang="en-US" altLang="zh-CN" b="1" smtClean="0"/>
              <a:t>)=(i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/>
              <a:t>i</a:t>
            </a:r>
            <a:r>
              <a:rPr lang="en-US" altLang="zh-CN" b="1" baseline="-30000" smtClean="0">
                <a:latin typeface="" charset="0"/>
              </a:rPr>
              <a:t>k</a:t>
            </a:r>
            <a:r>
              <a:rPr lang="en-US" altLang="zh-CN" b="1" smtClean="0"/>
              <a:t>) …(i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/>
              <a:t>i</a:t>
            </a:r>
            <a:r>
              <a:rPr lang="en-US" altLang="zh-CN" b="1" baseline="-30000" smtClean="0">
                <a:latin typeface="" charset="0"/>
              </a:rPr>
              <a:t>3</a:t>
            </a:r>
            <a:r>
              <a:rPr lang="en-US" altLang="zh-CN" b="1" smtClean="0"/>
              <a:t>)</a:t>
            </a:r>
            <a:r>
              <a:rPr lang="en-US" altLang="zh-CN" b="1" smtClean="0">
                <a:latin typeface="" charset="0"/>
              </a:rPr>
              <a:t> </a:t>
            </a:r>
            <a:r>
              <a:rPr lang="en-US" altLang="zh-CN" b="1" smtClean="0"/>
              <a:t>(i</a:t>
            </a:r>
            <a:r>
              <a:rPr lang="en-US" altLang="zh-CN" b="1" baseline="-30000" smtClean="0">
                <a:latin typeface="" charset="0"/>
              </a:rPr>
              <a:t>1</a:t>
            </a:r>
            <a:r>
              <a:rPr lang="en-US" altLang="zh-CN" b="1" smtClean="0"/>
              <a:t>i</a:t>
            </a:r>
            <a:r>
              <a:rPr lang="en-US" altLang="zh-CN" b="1" baseline="-30000" smtClean="0">
                <a:latin typeface="" charset="0"/>
              </a:rPr>
              <a:t>2</a:t>
            </a:r>
            <a:r>
              <a:rPr lang="en-US" altLang="zh-CN" b="1" smtClean="0"/>
              <a:t>)</a:t>
            </a:r>
            <a:br>
              <a:rPr lang="en-US" altLang="zh-CN" b="1" smtClean="0"/>
            </a:br>
            <a:endParaRPr lang="en-US" altLang="zh-CN" b="1" smtClean="0"/>
          </a:p>
          <a:p>
            <a:pPr eaLnBrk="1" hangingPunct="1"/>
            <a:r>
              <a:rPr lang="zh-CN" altLang="en-US" b="1" smtClean="0"/>
              <a:t>回顾关于</a:t>
            </a:r>
            <a:r>
              <a:rPr lang="en-US" altLang="zh-CN" b="1" smtClean="0"/>
              <a:t>n</a:t>
            </a:r>
            <a:r>
              <a:rPr lang="zh-CN" altLang="en-US" b="1" smtClean="0"/>
              <a:t>元置换的轮换表示</a:t>
            </a:r>
            <a:r>
              <a:rPr lang="en-US" altLang="zh-CN" b="1" smtClean="0"/>
              <a:t>,</a:t>
            </a:r>
            <a:r>
              <a:rPr lang="zh-CN" altLang="en-US" b="1" smtClean="0"/>
              <a:t>任何</a:t>
            </a:r>
            <a:r>
              <a:rPr lang="en-US" altLang="zh-CN" b="1" smtClean="0"/>
              <a:t>n</a:t>
            </a:r>
            <a:r>
              <a:rPr lang="zh-CN" altLang="en-US" b="1" smtClean="0"/>
              <a:t>元置换都可以唯一地表示成不相交的轮换之积</a:t>
            </a:r>
            <a:r>
              <a:rPr lang="en-US" altLang="zh-CN" b="1" smtClean="0"/>
              <a:t>,</a:t>
            </a:r>
            <a:r>
              <a:rPr lang="zh-CN" altLang="en-US" b="1" smtClean="0"/>
              <a:t>而任何轮换又可以进一步表示成对换之积</a:t>
            </a:r>
            <a:r>
              <a:rPr lang="en-US" altLang="zh-CN" b="1" smtClean="0"/>
              <a:t>,</a:t>
            </a:r>
            <a:r>
              <a:rPr lang="zh-CN" altLang="en-US" b="1" smtClean="0"/>
              <a:t>所以任何</a:t>
            </a:r>
            <a:r>
              <a:rPr lang="en-US" altLang="zh-CN" b="1" smtClean="0"/>
              <a:t>n</a:t>
            </a:r>
            <a:r>
              <a:rPr lang="zh-CN" altLang="en-US" b="1" smtClean="0"/>
              <a:t>元置换都可以表成对换之积。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C7711D-18F6-4F0F-B5E3-EF4CA3416EFF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对换分解式的特征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939800"/>
            <a:ext cx="8636000" cy="48466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尽管</a:t>
            </a:r>
            <a:r>
              <a:rPr lang="en-US" altLang="zh-CN" b="1" smtClean="0"/>
              <a:t>n</a:t>
            </a:r>
            <a:r>
              <a:rPr lang="zh-CN" altLang="en-US" b="1" smtClean="0"/>
              <a:t>元置换的对换表示式是不唯一的</a:t>
            </a:r>
            <a:r>
              <a:rPr lang="en-US" altLang="zh-CN" b="1" smtClean="0"/>
              <a:t>,</a:t>
            </a:r>
            <a:r>
              <a:rPr lang="zh-CN" altLang="en-US" b="1" smtClean="0"/>
              <a:t>但可以证明表示式中所含对换个数的奇偶性是不变的。例如上面的</a:t>
            </a:r>
            <a:r>
              <a:rPr lang="en-US" altLang="zh-CN" b="1" smtClean="0"/>
              <a:t>4</a:t>
            </a:r>
            <a:r>
              <a:rPr lang="zh-CN" altLang="en-US" b="1" smtClean="0"/>
              <a:t>元置换</a:t>
            </a:r>
            <a:r>
              <a:rPr lang="en-US" altLang="zh-CN" b="1" smtClean="0"/>
              <a:t>σ</a:t>
            </a:r>
            <a:r>
              <a:rPr lang="zh-CN" altLang="en-US" b="1" smtClean="0"/>
              <a:t>只能表示成偶数个对换之积</a:t>
            </a:r>
            <a:r>
              <a:rPr lang="en-US" altLang="zh-CN" b="1" smtClean="0"/>
              <a:t>,</a:t>
            </a:r>
            <a:r>
              <a:rPr lang="zh-CN" altLang="en-US" b="1" smtClean="0"/>
              <a:t>而</a:t>
            </a:r>
            <a:r>
              <a:rPr lang="en-US" altLang="zh-CN" b="1" smtClean="0"/>
              <a:t>4</a:t>
            </a:r>
            <a:r>
              <a:rPr lang="zh-CN" altLang="en-US" b="1" smtClean="0"/>
              <a:t>元置换</a:t>
            </a:r>
            <a:r>
              <a:rPr lang="en-US" altLang="zh-CN" b="1" smtClean="0"/>
              <a:t>τ=</a:t>
            </a:r>
            <a:r>
              <a:rPr lang="zh-CN" altLang="en-US" b="1" smtClean="0"/>
              <a:t>（</a:t>
            </a:r>
            <a:r>
              <a:rPr lang="en-US" altLang="zh-CN" b="1" smtClean="0"/>
              <a:t>1 2 3 4</a:t>
            </a:r>
            <a:r>
              <a:rPr lang="zh-CN" altLang="en-US" b="1" smtClean="0"/>
              <a:t>）只能表示成奇数个对换之积。如果</a:t>
            </a:r>
            <a:r>
              <a:rPr lang="en-US" altLang="zh-CN" b="1" smtClean="0"/>
              <a:t>n</a:t>
            </a:r>
            <a:r>
              <a:rPr lang="zh-CN" altLang="en-US" b="1" smtClean="0"/>
              <a:t>元置换</a:t>
            </a:r>
            <a:r>
              <a:rPr lang="en-US" altLang="zh-CN" b="1" smtClean="0"/>
              <a:t>σ</a:t>
            </a:r>
            <a:r>
              <a:rPr lang="zh-CN" altLang="en-US" b="1" smtClean="0"/>
              <a:t>可以表示成奇数个对换之积</a:t>
            </a:r>
            <a:r>
              <a:rPr lang="en-US" altLang="zh-CN" b="1" smtClean="0"/>
              <a:t>,</a:t>
            </a:r>
            <a:r>
              <a:rPr lang="zh-CN" altLang="en-US" b="1" smtClean="0"/>
              <a:t>则称</a:t>
            </a:r>
            <a:r>
              <a:rPr lang="en-US" altLang="zh-CN" b="1" smtClean="0"/>
              <a:t>σ</a:t>
            </a:r>
            <a:r>
              <a:rPr lang="zh-CN" altLang="en-US" b="1" smtClean="0"/>
              <a:t>为奇置换</a:t>
            </a:r>
            <a:r>
              <a:rPr lang="en-US" altLang="zh-CN" b="1" smtClean="0"/>
              <a:t>,</a:t>
            </a:r>
            <a:r>
              <a:rPr lang="zh-CN" altLang="en-US" b="1" smtClean="0"/>
              <a:t>否则称为偶置换</a:t>
            </a:r>
            <a:r>
              <a:rPr lang="en-US" altLang="zh-CN" b="1" smtClean="0"/>
              <a:t>,</a:t>
            </a:r>
            <a:r>
              <a:rPr lang="zh-CN" altLang="en-US" b="1" smtClean="0"/>
              <a:t>不难证明奇置换和偶置换各有</a:t>
            </a:r>
            <a:r>
              <a:rPr lang="en-US" altLang="zh-CN" b="1" smtClean="0"/>
              <a:t>n!/2</a:t>
            </a:r>
            <a:r>
              <a:rPr lang="zh-CN" altLang="en-US" b="1" smtClean="0"/>
              <a:t>个。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P262 </a:t>
            </a:r>
            <a:r>
              <a:rPr lang="zh-CN" altLang="en-US" b="1" smtClean="0"/>
              <a:t>定义</a:t>
            </a:r>
            <a:r>
              <a:rPr lang="en-US" altLang="zh-CN" b="1" smtClean="0"/>
              <a:t>17.15 </a:t>
            </a:r>
            <a:r>
              <a:rPr lang="en-US" altLang="zh-CN" sz="2000" b="1" smtClean="0">
                <a:solidFill>
                  <a:srgbClr val="000000"/>
                </a:solidFill>
              </a:rPr>
              <a:t>       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4565E-77F0-46A0-8C44-6632921ACA0C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置换群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964613" cy="5449887"/>
          </a:xfrm>
          <a:noFill/>
        </p:spPr>
        <p:txBody>
          <a:bodyPr>
            <a:spAutoFit/>
          </a:bodyPr>
          <a:lstStyle/>
          <a:p>
            <a:pPr marL="609600" indent="-609600"/>
            <a:r>
              <a:rPr lang="zh-CN" altLang="en-US" b="1" smtClean="0">
                <a:sym typeface="Symbol" panose="05050102010706020507" pitchFamily="18" charset="2"/>
              </a:rPr>
              <a:t>定理：设</a:t>
            </a:r>
            <a:r>
              <a:rPr lang="en-US" altLang="zh-CN" b="1" baseline="-25000" smtClean="0">
                <a:sym typeface="Symbol" panose="05050102010706020507" pitchFamily="18" charset="2"/>
              </a:rPr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,</a:t>
            </a:r>
            <a:r>
              <a:rPr lang="zh-CN" altLang="en-US" b="1" smtClean="0">
                <a:sym typeface="Symbol" panose="05050102010706020507" pitchFamily="18" charset="2"/>
              </a:rPr>
              <a:t></a:t>
            </a:r>
            <a:r>
              <a:rPr lang="en-US" altLang="zh-CN" b="1" baseline="-25000" smtClean="0">
                <a:sym typeface="Symbol" panose="05050102010706020507" pitchFamily="18" charset="2"/>
              </a:rPr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…</a:t>
            </a:r>
            <a:r>
              <a:rPr lang="zh-CN" altLang="en-US" b="1" smtClean="0">
                <a:sym typeface="Symbol" panose="05050102010706020507" pitchFamily="18" charset="2"/>
              </a:rPr>
              <a:t></a:t>
            </a:r>
            <a:r>
              <a:rPr lang="en-US" altLang="zh-CN" b="1" baseline="-25000" smtClean="0">
                <a:sym typeface="Symbol" panose="05050102010706020507" pitchFamily="18" charset="2"/>
              </a:rPr>
              <a:t>r</a:t>
            </a:r>
            <a:r>
              <a:rPr lang="zh-CN" altLang="en-US" b="1" smtClean="0">
                <a:sym typeface="Symbol" panose="05050102010706020507" pitchFamily="18" charset="2"/>
              </a:rPr>
              <a:t>是互不相交的轮换，长度分别为</a:t>
            </a:r>
            <a:r>
              <a:rPr lang="en-US" altLang="zh-CN" b="1" smtClean="0">
                <a:sym typeface="Symbol" panose="05050102010706020507" pitchFamily="18" charset="2"/>
              </a:rPr>
              <a:t>L</a:t>
            </a:r>
            <a:r>
              <a:rPr lang="en-US" altLang="zh-CN" b="1" baseline="-25000" smtClean="0">
                <a:sym typeface="Symbol" panose="05050102010706020507" pitchFamily="18" charset="2"/>
              </a:rPr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,L</a:t>
            </a:r>
            <a:r>
              <a:rPr lang="en-US" altLang="zh-CN" b="1" baseline="-25000" smtClean="0">
                <a:sym typeface="Symbol" panose="05050102010706020507" pitchFamily="18" charset="2"/>
              </a:rPr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…L</a:t>
            </a:r>
            <a:r>
              <a:rPr lang="en-US" altLang="zh-CN" b="1" baseline="-25000" smtClean="0">
                <a:sym typeface="Symbol" panose="05050102010706020507" pitchFamily="18" charset="2"/>
              </a:rPr>
              <a:t>r</a:t>
            </a:r>
            <a:r>
              <a:rPr lang="zh-CN" altLang="en-US" b="1" smtClean="0">
                <a:sym typeface="Symbol" panose="05050102010706020507" pitchFamily="18" charset="2"/>
              </a:rPr>
              <a:t>，如果</a:t>
            </a:r>
            <a:r>
              <a:rPr lang="en-US" altLang="zh-CN" b="1" smtClean="0">
                <a:sym typeface="Symbol" panose="05050102010706020507" pitchFamily="18" charset="2"/>
              </a:rPr>
              <a:t>=</a:t>
            </a:r>
            <a:r>
              <a:rPr lang="zh-CN" altLang="en-US" b="1" smtClean="0">
                <a:sym typeface="Symbol" panose="05050102010706020507" pitchFamily="18" charset="2"/>
              </a:rPr>
              <a:t></a:t>
            </a:r>
            <a:r>
              <a:rPr lang="en-US" altLang="zh-CN" b="1" baseline="-25000" smtClean="0">
                <a:sym typeface="Symbol" panose="05050102010706020507" pitchFamily="18" charset="2"/>
              </a:rPr>
              <a:t>1</a:t>
            </a:r>
            <a:r>
              <a:rPr lang="zh-CN" altLang="en-US" b="1" smtClean="0">
                <a:sym typeface="Symbol" panose="05050102010706020507" pitchFamily="18" charset="2"/>
              </a:rPr>
              <a:t></a:t>
            </a:r>
            <a:r>
              <a:rPr lang="en-US" altLang="zh-CN" b="1" baseline="-25000" smtClean="0">
                <a:sym typeface="Symbol" panose="05050102010706020507" pitchFamily="18" charset="2"/>
              </a:rPr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…</a:t>
            </a:r>
            <a:r>
              <a:rPr lang="zh-CN" altLang="en-US" b="1" smtClean="0">
                <a:sym typeface="Symbol" panose="05050102010706020507" pitchFamily="18" charset="2"/>
              </a:rPr>
              <a:t></a:t>
            </a:r>
            <a:r>
              <a:rPr lang="en-US" altLang="zh-CN" b="1" baseline="-25000" smtClean="0">
                <a:sym typeface="Symbol" panose="05050102010706020507" pitchFamily="18" charset="2"/>
              </a:rPr>
              <a:t>r</a:t>
            </a:r>
            <a:r>
              <a:rPr lang="zh-CN" altLang="en-US" b="1" smtClean="0">
                <a:sym typeface="Symbol" panose="05050102010706020507" pitchFamily="18" charset="2"/>
              </a:rPr>
              <a:t>且</a:t>
            </a:r>
            <a:r>
              <a:rPr lang="en-US" altLang="zh-CN" b="1" smtClean="0">
                <a:sym typeface="Symbol" panose="05050102010706020507" pitchFamily="18" charset="2"/>
              </a:rPr>
              <a:t>L</a:t>
            </a:r>
            <a:r>
              <a:rPr lang="en-US" altLang="zh-CN" b="1" baseline="-25000" smtClean="0">
                <a:sym typeface="Symbol" panose="05050102010706020507" pitchFamily="18" charset="2"/>
              </a:rPr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,L</a:t>
            </a:r>
            <a:r>
              <a:rPr lang="en-US" altLang="zh-CN" b="1" baseline="-25000" smtClean="0">
                <a:sym typeface="Symbol" panose="05050102010706020507" pitchFamily="18" charset="2"/>
              </a:rPr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…L</a:t>
            </a:r>
            <a:r>
              <a:rPr lang="en-US" altLang="zh-CN" b="1" baseline="-25000" smtClean="0">
                <a:sym typeface="Symbol" panose="05050102010706020507" pitchFamily="18" charset="2"/>
              </a:rPr>
              <a:t>r</a:t>
            </a:r>
            <a:r>
              <a:rPr lang="zh-CN" altLang="en-US" b="1" smtClean="0">
                <a:sym typeface="Symbol" panose="05050102010706020507" pitchFamily="18" charset="2"/>
              </a:rPr>
              <a:t>的最小公倍数为</a:t>
            </a:r>
            <a:r>
              <a:rPr lang="en-US" altLang="zh-CN" b="1" smtClean="0">
                <a:sym typeface="Symbol" panose="05050102010706020507" pitchFamily="18" charset="2"/>
              </a:rPr>
              <a:t>k,</a:t>
            </a:r>
            <a:r>
              <a:rPr lang="zh-CN" altLang="en-US" b="1" smtClean="0">
                <a:sym typeface="Symbol" panose="05050102010706020507" pitchFamily="18" charset="2"/>
              </a:rPr>
              <a:t>则的阶为</a:t>
            </a:r>
            <a:r>
              <a:rPr lang="en-US" altLang="zh-CN" b="1" smtClean="0">
                <a:sym typeface="Symbol" panose="05050102010706020507" pitchFamily="18" charset="2"/>
              </a:rPr>
              <a:t>k</a:t>
            </a:r>
            <a:r>
              <a:rPr lang="zh-CN" altLang="en-US" b="1" smtClean="0">
                <a:sym typeface="Symbol" panose="05050102010706020507" pitchFamily="18" charset="2"/>
              </a:rPr>
              <a:t>。</a:t>
            </a:r>
          </a:p>
          <a:p>
            <a:pPr marL="609600" indent="-609600"/>
            <a:endParaRPr lang="zh-CN" altLang="en-US" b="1" smtClean="0"/>
          </a:p>
          <a:p>
            <a:pPr marL="609600" indent="-609600"/>
            <a:r>
              <a:rPr lang="zh-CN" altLang="en-US" b="1" smtClean="0"/>
              <a:t>定理：任何轮换可以表示为对换的乘积</a:t>
            </a:r>
            <a:r>
              <a:rPr lang="en-US" altLang="zh-CN" b="1" smtClean="0"/>
              <a:t>,</a:t>
            </a:r>
            <a:r>
              <a:rPr lang="zh-CN" altLang="en-US" b="1" smtClean="0"/>
              <a:t>且对换个数的奇偶性不变。</a:t>
            </a:r>
          </a:p>
          <a:p>
            <a:pPr marL="609600" indent="-609600"/>
            <a:endParaRPr lang="zh-CN" altLang="en-US" b="1" smtClean="0">
              <a:solidFill>
                <a:srgbClr val="FC360E"/>
              </a:solidFill>
            </a:endParaRPr>
          </a:p>
          <a:p>
            <a:pPr marL="609600" indent="-609600"/>
            <a:r>
              <a:rPr lang="zh-CN" altLang="en-US" b="1" smtClean="0">
                <a:solidFill>
                  <a:srgbClr val="FC360E"/>
                </a:solidFill>
              </a:rPr>
              <a:t>偶置换</a:t>
            </a:r>
            <a:r>
              <a:rPr lang="zh-CN" altLang="en-US" b="1" smtClean="0"/>
              <a:t>：如果置换</a:t>
            </a:r>
            <a:r>
              <a:rPr lang="en-US" altLang="zh-CN" b="1" smtClean="0"/>
              <a:t>f</a:t>
            </a:r>
            <a:r>
              <a:rPr lang="zh-CN" altLang="en-US" b="1" smtClean="0"/>
              <a:t>可以表示为偶数个对换的乘积，则称</a:t>
            </a:r>
            <a:r>
              <a:rPr lang="en-US" altLang="zh-CN" b="1" smtClean="0"/>
              <a:t>f</a:t>
            </a:r>
            <a:r>
              <a:rPr lang="zh-CN" altLang="en-US" b="1" smtClean="0"/>
              <a:t>是偶置换，否则称</a:t>
            </a:r>
            <a:r>
              <a:rPr lang="en-US" altLang="zh-CN" b="1" smtClean="0"/>
              <a:t>f</a:t>
            </a:r>
            <a:r>
              <a:rPr lang="zh-CN" altLang="en-US" b="1" smtClean="0"/>
              <a:t>是奇置换</a:t>
            </a:r>
            <a:r>
              <a:rPr lang="zh-CN" altLang="en-US" b="1" smtClean="0">
                <a:sym typeface="Symbol" panose="05050102010706020507" pitchFamily="18" charset="2"/>
              </a:rPr>
              <a:t>。</a:t>
            </a:r>
          </a:p>
          <a:p>
            <a:pPr marL="609600" indent="-609600"/>
            <a:endParaRPr lang="zh-CN" altLang="en-US" b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4DFFB8-CEB5-420D-8BFB-3EB142990D31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元置换群及其实例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4962525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考虑所有的</a:t>
            </a:r>
            <a:r>
              <a:rPr lang="en-US" altLang="zh-CN" sz="2800" b="1" smtClean="0">
                <a:latin typeface="" charset="0"/>
              </a:rPr>
              <a:t>n</a:t>
            </a:r>
            <a:r>
              <a:rPr lang="zh-CN" altLang="en-US" sz="2800" b="1" smtClean="0"/>
              <a:t>元置换构成的集合</a:t>
            </a:r>
            <a:r>
              <a:rPr lang="en-US" altLang="zh-CN" sz="2800" b="1" smtClean="0">
                <a:latin typeface="" charset="0"/>
              </a:rPr>
              <a:t>S</a:t>
            </a:r>
            <a:r>
              <a:rPr lang="en-US" altLang="zh-CN" sz="2800" b="1" baseline="-30000" smtClean="0">
                <a:latin typeface="" charset="0"/>
              </a:rPr>
              <a:t>n</a:t>
            </a:r>
            <a:r>
              <a:rPr lang="en-US" altLang="zh-CN" sz="2800" b="1" smtClean="0">
                <a:latin typeface="" charset="0"/>
              </a:rPr>
              <a:t>.</a:t>
            </a:r>
          </a:p>
          <a:p>
            <a:pPr eaLnBrk="1" hangingPunct="1"/>
            <a:r>
              <a:rPr lang="zh-CN" altLang="en-US" sz="2800" b="1" smtClean="0"/>
              <a:t>任何两个</a:t>
            </a:r>
            <a:r>
              <a:rPr lang="en-US" altLang="zh-CN" sz="2800" b="1" smtClean="0">
                <a:latin typeface="" charset="0"/>
              </a:rPr>
              <a:t>n</a:t>
            </a:r>
            <a:r>
              <a:rPr lang="zh-CN" altLang="en-US" sz="2800" b="1" smtClean="0"/>
              <a:t>元置换之积仍旧是</a:t>
            </a:r>
            <a:r>
              <a:rPr lang="en-US" altLang="zh-CN" sz="2800" b="1" smtClean="0">
                <a:latin typeface="" charset="0"/>
              </a:rPr>
              <a:t>n</a:t>
            </a:r>
            <a:r>
              <a:rPr lang="zh-CN" altLang="en-US" sz="2800" b="1" smtClean="0"/>
              <a:t>元置换</a:t>
            </a:r>
            <a:r>
              <a:rPr lang="en-US" altLang="zh-CN" sz="2800" b="1" smtClean="0">
                <a:latin typeface="" charset="0"/>
              </a:rPr>
              <a:t>,S</a:t>
            </a:r>
            <a:r>
              <a:rPr lang="en-US" altLang="zh-CN" sz="2800" b="1" baseline="-30000" smtClean="0">
                <a:latin typeface="" charset="0"/>
              </a:rPr>
              <a:t>n</a:t>
            </a:r>
            <a:r>
              <a:rPr lang="zh-CN" altLang="en-US" sz="2800" b="1" smtClean="0"/>
              <a:t>关于置换的乘法是封闭的。</a:t>
            </a:r>
          </a:p>
          <a:p>
            <a:pPr eaLnBrk="1" hangingPunct="1"/>
            <a:r>
              <a:rPr lang="zh-CN" altLang="en-US" sz="2800" b="1" smtClean="0"/>
              <a:t>置换的乘法满足结合律。</a:t>
            </a:r>
          </a:p>
          <a:p>
            <a:pPr eaLnBrk="1" hangingPunct="1"/>
            <a:r>
              <a:rPr lang="zh-CN" altLang="en-US" sz="2800" b="1" smtClean="0"/>
              <a:t>恒等置换</a:t>
            </a:r>
            <a:r>
              <a:rPr lang="en-US" altLang="zh-CN" sz="2800" b="1" smtClean="0">
                <a:latin typeface="" charset="0"/>
              </a:rPr>
              <a:t>(1)</a:t>
            </a:r>
            <a:r>
              <a:rPr lang="zh-CN" altLang="en-US" sz="2800" b="1" smtClean="0"/>
              <a:t>是</a:t>
            </a:r>
            <a:r>
              <a:rPr lang="en-US" altLang="zh-CN" sz="2800" b="1" smtClean="0">
                <a:latin typeface="" charset="0"/>
              </a:rPr>
              <a:t>S</a:t>
            </a:r>
            <a:r>
              <a:rPr lang="en-US" altLang="zh-CN" sz="2800" b="1" baseline="-30000" smtClean="0">
                <a:latin typeface="" charset="0"/>
              </a:rPr>
              <a:t>n</a:t>
            </a:r>
            <a:r>
              <a:rPr lang="zh-CN" altLang="en-US" sz="2800" b="1" smtClean="0"/>
              <a:t>中的单位元。</a:t>
            </a:r>
          </a:p>
          <a:p>
            <a:pPr eaLnBrk="1" hangingPunct="1"/>
            <a:r>
              <a:rPr lang="zh-CN" altLang="en-US" sz="2800" b="1" smtClean="0"/>
              <a:t>对于任何</a:t>
            </a:r>
            <a:r>
              <a:rPr lang="en-US" altLang="zh-CN" sz="2800" b="1" smtClean="0">
                <a:latin typeface="" charset="0"/>
              </a:rPr>
              <a:t>n</a:t>
            </a:r>
            <a:r>
              <a:rPr lang="zh-CN" altLang="en-US" sz="2800" b="1" smtClean="0"/>
              <a:t>元置换</a:t>
            </a:r>
            <a:r>
              <a:rPr lang="en-US" altLang="zh-CN" sz="2800" b="1" smtClean="0"/>
              <a:t>σ∈</a:t>
            </a:r>
            <a:r>
              <a:rPr lang="en-US" altLang="zh-CN" sz="2800" b="1" smtClean="0">
                <a:latin typeface="" charset="0"/>
              </a:rPr>
              <a:t>S</a:t>
            </a:r>
            <a:r>
              <a:rPr lang="en-US" altLang="zh-CN" sz="2800" b="1" baseline="-30000" smtClean="0">
                <a:latin typeface="" charset="0"/>
              </a:rPr>
              <a:t>n</a:t>
            </a:r>
            <a:r>
              <a:rPr lang="en-US" altLang="zh-CN" sz="2800" b="1" smtClean="0">
                <a:latin typeface="" charset="0"/>
              </a:rPr>
              <a:t>,</a:t>
            </a:r>
            <a:r>
              <a:rPr lang="zh-CN" altLang="en-US" sz="2800" b="1" smtClean="0">
                <a:solidFill>
                  <a:srgbClr val="FC360E"/>
                </a:solidFill>
              </a:rPr>
              <a:t>逆置换</a:t>
            </a:r>
            <a:r>
              <a:rPr lang="en-US" altLang="zh-CN" sz="2800" b="1" smtClean="0"/>
              <a:t>σ</a:t>
            </a:r>
            <a:r>
              <a:rPr lang="en-US" altLang="zh-CN" sz="2800" b="1" baseline="30000" smtClean="0">
                <a:latin typeface="" charset="0"/>
              </a:rPr>
              <a:t>-1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σ</a:t>
            </a:r>
            <a:r>
              <a:rPr lang="en-US" altLang="zh-CN" sz="2800" b="1" smtClean="0">
                <a:latin typeface="" charset="0"/>
              </a:rPr>
              <a:t> </a:t>
            </a:r>
            <a:r>
              <a:rPr lang="zh-CN" altLang="en-US" sz="2800" b="1" smtClean="0"/>
              <a:t>的逆元。</a:t>
            </a:r>
          </a:p>
          <a:p>
            <a:pPr eaLnBrk="1" hangingPunct="1"/>
            <a:r>
              <a:rPr lang="zh-CN" altLang="en-US" sz="2800" b="1" smtClean="0"/>
              <a:t>这就证明了</a:t>
            </a:r>
            <a:r>
              <a:rPr lang="en-US" altLang="zh-CN" sz="2800" b="1" smtClean="0">
                <a:latin typeface="" charset="0"/>
              </a:rPr>
              <a:t>S</a:t>
            </a:r>
            <a:r>
              <a:rPr lang="en-US" altLang="zh-CN" sz="2800" b="1" baseline="-30000" smtClean="0">
                <a:latin typeface="" charset="0"/>
              </a:rPr>
              <a:t>n</a:t>
            </a:r>
            <a:r>
              <a:rPr lang="zh-CN" altLang="en-US" sz="2800" b="1" smtClean="0"/>
              <a:t>关于置换的乘法构成一个群</a:t>
            </a:r>
            <a:r>
              <a:rPr lang="en-US" altLang="zh-CN" sz="2800" b="1" smtClean="0">
                <a:latin typeface="" charset="0"/>
              </a:rPr>
              <a:t>,</a:t>
            </a:r>
            <a:r>
              <a:rPr lang="zh-CN" altLang="en-US" sz="2800" b="1" smtClean="0"/>
              <a:t>称为</a:t>
            </a:r>
            <a:r>
              <a:rPr lang="en-US" altLang="zh-CN" sz="2800" b="1" smtClean="0">
                <a:solidFill>
                  <a:srgbClr val="FC360E"/>
                </a:solidFill>
                <a:latin typeface="" charset="0"/>
              </a:rPr>
              <a:t>n</a:t>
            </a:r>
            <a:r>
              <a:rPr lang="zh-CN" altLang="en-US" sz="2800" b="1" smtClean="0">
                <a:solidFill>
                  <a:srgbClr val="FC360E"/>
                </a:solidFill>
              </a:rPr>
              <a:t>元对称群</a:t>
            </a:r>
            <a:r>
              <a:rPr lang="zh-CN" altLang="en-US" sz="2800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" charset="0"/>
              </a:rPr>
              <a:t>P258 </a:t>
            </a:r>
            <a:r>
              <a:rPr lang="zh-CN" altLang="en-US" sz="2800" b="1" smtClean="0">
                <a:latin typeface="" charset="0"/>
              </a:rPr>
              <a:t>例</a:t>
            </a:r>
            <a:r>
              <a:rPr lang="en-US" altLang="zh-CN" sz="2800" b="1" smtClean="0">
                <a:latin typeface="" charset="0"/>
              </a:rPr>
              <a:t>17.18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EF8F98-2A30-4701-A5DE-6658B852FFC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en-US" altLang="zh-CN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836613"/>
            <a:ext cx="8077200" cy="1373187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smtClean="0"/>
              <a:t>设</a:t>
            </a:r>
            <a:r>
              <a:rPr lang="en-US" altLang="zh-CN" sz="2800" b="1" smtClean="0"/>
              <a:t>S={1,2,3},</a:t>
            </a:r>
            <a:r>
              <a:rPr lang="zh-CN" altLang="en-US" sz="2800" b="1" smtClean="0"/>
              <a:t>则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元对称群 </a:t>
            </a:r>
            <a:br>
              <a:rPr lang="zh-CN" altLang="en-US" sz="2800" b="1" smtClean="0"/>
            </a:b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3</a:t>
            </a:r>
            <a:r>
              <a:rPr lang="en-US" altLang="zh-CN" sz="2800" b="1" smtClean="0"/>
              <a:t>={(1),(1 2),(1 3),(2 3),(1 2 3),(1 3 2)}</a:t>
            </a:r>
            <a:br>
              <a:rPr lang="en-US" altLang="zh-CN" sz="2800" b="1" smtClean="0"/>
            </a:br>
            <a:r>
              <a:rPr lang="zh-CN" altLang="en-US" sz="2800" b="1" smtClean="0"/>
              <a:t>运算表如表</a:t>
            </a:r>
            <a:r>
              <a:rPr lang="en-US" altLang="zh-CN" sz="2800" b="1" smtClean="0"/>
              <a:t>10.5</a:t>
            </a:r>
            <a:r>
              <a:rPr lang="zh-CN" altLang="en-US" sz="2800" b="1" smtClean="0"/>
              <a:t>所示。</a:t>
            </a:r>
          </a:p>
        </p:txBody>
      </p:sp>
      <p:graphicFrame>
        <p:nvGraphicFramePr>
          <p:cNvPr id="1180687" name="Group 15"/>
          <p:cNvGraphicFramePr>
            <a:graphicFrameLocks noGrp="1"/>
          </p:cNvGraphicFramePr>
          <p:nvPr>
            <p:ph sz="half" idx="2"/>
          </p:nvPr>
        </p:nvGraphicFramePr>
        <p:xfrm>
          <a:off x="323850" y="2636838"/>
          <a:ext cx="8321675" cy="3597275"/>
        </p:xfrm>
        <a:graphic>
          <a:graphicData uri="http://schemas.openxmlformats.org/drawingml/2006/table">
            <a:tbl>
              <a:tblPr/>
              <a:tblGrid>
                <a:gridCol w="1995488"/>
                <a:gridCol w="6326187"/>
              </a:tblGrid>
              <a:tr h="518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(1)  (12)  (13)  (23)  (123)  (132)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(123)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(132)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1E7C57-899C-4513-B8F7-9311BD6D64A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陪集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205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定义</a:t>
            </a:r>
            <a:r>
              <a:rPr lang="en-US" altLang="zh-CN" b="1" dirty="0" smtClean="0">
                <a:solidFill>
                  <a:schemeClr val="hlink"/>
                </a:solidFill>
              </a:rPr>
              <a:t>(P263 </a:t>
            </a:r>
            <a:r>
              <a:rPr lang="zh-CN" altLang="en-US" b="1" dirty="0" smtClean="0">
                <a:solidFill>
                  <a:schemeClr val="hlink"/>
                </a:solidFill>
              </a:rPr>
              <a:t>定义</a:t>
            </a:r>
            <a:r>
              <a:rPr lang="en-US" altLang="zh-CN" b="1" dirty="0" smtClean="0">
                <a:solidFill>
                  <a:schemeClr val="hlink"/>
                </a:solidFill>
              </a:rPr>
              <a:t>17.16)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的子群，</a:t>
            </a:r>
            <a:r>
              <a:rPr lang="en-US" altLang="zh-CN" b="1" dirty="0" err="1" smtClean="0"/>
              <a:t>a∈G</a:t>
            </a:r>
            <a:r>
              <a:rPr lang="zh-CN" altLang="en-US" b="1" dirty="0" smtClean="0"/>
              <a:t>。令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			</a:t>
            </a:r>
            <a:r>
              <a:rPr lang="en-US" altLang="zh-CN" b="1" dirty="0" smtClean="0"/>
              <a:t>Ha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{</a:t>
            </a:r>
            <a:r>
              <a:rPr lang="en-US" altLang="zh-CN" b="1" dirty="0" err="1" smtClean="0"/>
              <a:t>ha|h∈H</a:t>
            </a:r>
            <a:r>
              <a:rPr lang="en-US" altLang="zh-CN" b="1" dirty="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称</a:t>
            </a:r>
            <a:r>
              <a:rPr lang="en-US" altLang="zh-CN" b="1" dirty="0" smtClean="0"/>
              <a:t>Ha</a:t>
            </a:r>
            <a:r>
              <a:rPr lang="zh-CN" altLang="en-US" b="1" dirty="0" smtClean="0"/>
              <a:t>是子群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中的</a:t>
            </a:r>
            <a:r>
              <a:rPr lang="zh-CN" altLang="en-US" b="1" dirty="0" smtClean="0">
                <a:solidFill>
                  <a:srgbClr val="FC360E"/>
                </a:solidFill>
              </a:rPr>
              <a:t>右陪集</a:t>
            </a:r>
            <a:r>
              <a:rPr lang="en-US" altLang="zh-CN" b="1" dirty="0" smtClean="0">
                <a:solidFill>
                  <a:schemeClr val="accent1"/>
                </a:solidFill>
              </a:rPr>
              <a:t>(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right </a:t>
            </a:r>
            <a:r>
              <a:rPr lang="en-US" altLang="zh-CN" b="1" dirty="0" err="1" smtClean="0">
                <a:solidFill>
                  <a:schemeClr val="accent1"/>
                </a:solidFill>
                <a:latin typeface="Times New Roman" panose="02020603050405020304" pitchFamily="18" charset="0"/>
              </a:rPr>
              <a:t>coset</a:t>
            </a:r>
            <a:r>
              <a:rPr lang="en-US" altLang="zh-CN" b="1" dirty="0" smtClean="0">
                <a:solidFill>
                  <a:schemeClr val="accent1"/>
                </a:solidFill>
              </a:rPr>
              <a:t>)</a:t>
            </a:r>
            <a:r>
              <a:rPr lang="zh-CN" altLang="en-US" b="1" dirty="0" smtClean="0"/>
              <a:t>。称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Ha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C360E"/>
                </a:solidFill>
              </a:rPr>
              <a:t>代表元素</a:t>
            </a:r>
            <a:r>
              <a:rPr lang="zh-CN" altLang="en-US" b="1" dirty="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D0F7AC-B186-4B50-A48C-84320C00B56F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陪集的基本性质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5720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 He</a:t>
            </a:r>
            <a:r>
              <a:rPr lang="zh-CN" altLang="en-US" b="1" smtClean="0"/>
              <a:t>＝</a:t>
            </a:r>
            <a:r>
              <a:rPr lang="en-US" altLang="zh-CN" b="1" smtClean="0"/>
              <a:t>H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(2)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a∈G</a:t>
            </a:r>
            <a:r>
              <a:rPr lang="zh-CN" altLang="en-US" b="1" smtClean="0"/>
              <a:t>有 </a:t>
            </a:r>
            <a:r>
              <a:rPr lang="en-US" altLang="zh-CN" b="1" smtClean="0"/>
              <a:t>a∈Ha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P263 </a:t>
            </a:r>
            <a:r>
              <a:rPr lang="zh-CN" altLang="en-US" b="1" smtClean="0"/>
              <a:t>定理</a:t>
            </a:r>
            <a:r>
              <a:rPr lang="en-US" altLang="zh-CN" b="1" smtClean="0"/>
              <a:t>17.20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的子群，则</a:t>
            </a:r>
            <a:br>
              <a:rPr lang="zh-CN" altLang="en-US" b="1" smtClean="0"/>
            </a:br>
            <a:r>
              <a:rPr lang="zh-CN" altLang="en-US" b="1" smtClean="0"/>
              <a:t></a:t>
            </a:r>
            <a:r>
              <a:rPr lang="en-US" altLang="zh-CN" b="1" smtClean="0"/>
              <a:t>a∈G</a:t>
            </a:r>
            <a:r>
              <a:rPr lang="zh-CN" altLang="en-US" b="1" smtClean="0"/>
              <a:t>，</a:t>
            </a:r>
            <a:r>
              <a:rPr lang="en-US" altLang="zh-CN" b="1" smtClean="0"/>
              <a:t>Ha≈H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P263 </a:t>
            </a:r>
            <a:r>
              <a:rPr lang="zh-CN" altLang="en-US" b="1" smtClean="0"/>
              <a:t>定理</a:t>
            </a:r>
            <a:r>
              <a:rPr lang="en-US" altLang="zh-CN" b="1" smtClean="0"/>
              <a:t>17.21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F331D3-4D2E-47A3-BFC6-64D16F05266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23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3841750"/>
          </a:xfr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上的二元运算，如果对于任意的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都有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则称运算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上满足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交换律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上的二元运算，如果对于任意的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都有 </a:t>
            </a:r>
            <a:r>
              <a:rPr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则称运算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上满足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结合律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(P223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15.3)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二元运算的性质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0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B95429-B7BA-400E-9523-DAC6B7CC10B0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定理</a:t>
            </a:r>
            <a:endParaRPr lang="en-US" altLang="zh-CN" b="1" smtClean="0">
              <a:solidFill>
                <a:schemeClr val="tx1"/>
              </a:solidFill>
            </a:endParaRP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的子群，则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a,b∈G </a:t>
            </a:r>
            <a:r>
              <a:rPr lang="zh-CN" altLang="en-US" b="1" smtClean="0"/>
              <a:t>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		</a:t>
            </a:r>
            <a:r>
              <a:rPr lang="en-US" altLang="zh-CN" b="1" smtClean="0"/>
              <a:t>a∈Hb</a:t>
            </a:r>
            <a:r>
              <a:rPr lang="en-US" altLang="zh-CN" b="1" smtClean="0">
                <a:sym typeface="Symbol" panose="05050102010706020507" pitchFamily="18" charset="2"/>
              </a:rPr>
              <a:t></a:t>
            </a:r>
            <a:r>
              <a:rPr lang="en-US" altLang="zh-CN" b="1" smtClean="0"/>
              <a:t> Ha</a:t>
            </a:r>
            <a:r>
              <a:rPr lang="zh-CN" altLang="en-US" b="1" smtClean="0"/>
              <a:t>＝</a:t>
            </a:r>
            <a:r>
              <a:rPr lang="en-US" altLang="zh-CN" b="1" smtClean="0"/>
              <a:t>Hb </a:t>
            </a:r>
            <a:r>
              <a:rPr lang="en-US" altLang="zh-CN" b="1" smtClean="0">
                <a:sym typeface="Symbol" panose="05050102010706020507" pitchFamily="18" charset="2"/>
              </a:rPr>
              <a:t> </a:t>
            </a:r>
            <a:r>
              <a:rPr lang="en-US" altLang="zh-CN" b="1" smtClean="0"/>
              <a:t>ab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∈H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(P263 </a:t>
            </a:r>
            <a:r>
              <a:rPr lang="zh-CN" altLang="en-US" b="1" smtClean="0"/>
              <a:t>定理</a:t>
            </a:r>
            <a:r>
              <a:rPr lang="en-US" altLang="zh-CN" b="1" smtClean="0"/>
              <a:t>17.22)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91692B-EF26-40AF-B3D4-51F240FDC01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定理</a:t>
            </a:r>
            <a:endParaRPr lang="en-US" altLang="zh-CN" b="1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的子群，在</a:t>
            </a:r>
            <a:r>
              <a:rPr lang="en-US" altLang="zh-CN" b="1" smtClean="0"/>
              <a:t>G</a:t>
            </a:r>
            <a:r>
              <a:rPr lang="zh-CN" altLang="en-US" b="1" smtClean="0"/>
              <a:t>上定义二元关系</a:t>
            </a:r>
            <a:r>
              <a:rPr lang="en-US" altLang="zh-CN" b="1" smtClean="0"/>
              <a:t>R</a:t>
            </a:r>
            <a:r>
              <a:rPr lang="zh-CN" altLang="en-US" b="1" smtClean="0"/>
              <a:t>：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a,b∈G</a:t>
            </a:r>
            <a:r>
              <a:rPr lang="zh-CN" altLang="en-US" b="1" smtClean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		</a:t>
            </a:r>
            <a:r>
              <a:rPr lang="en-US" altLang="zh-CN" b="1" smtClean="0"/>
              <a:t>&lt;a,b&gt;∈R </a:t>
            </a:r>
            <a:r>
              <a:rPr lang="en-US" altLang="zh-CN" b="1" smtClean="0">
                <a:sym typeface="Symbol" panose="05050102010706020507" pitchFamily="18" charset="2"/>
              </a:rPr>
              <a:t></a:t>
            </a:r>
            <a:r>
              <a:rPr lang="en-US" altLang="zh-CN" b="1" smtClean="0"/>
              <a:t> ab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∈H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		</a:t>
            </a:r>
            <a:r>
              <a:rPr lang="zh-CN" altLang="en-US" b="1" smtClean="0"/>
              <a:t>则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上的等价关系，且</a:t>
            </a:r>
            <a:r>
              <a:rPr lang="en-US" altLang="zh-CN" b="1" smtClean="0"/>
              <a:t>[a]</a:t>
            </a:r>
            <a:r>
              <a:rPr lang="en-US" altLang="zh-CN" b="1" baseline="-30000" smtClean="0"/>
              <a:t>R</a:t>
            </a:r>
            <a:r>
              <a:rPr lang="zh-CN" altLang="en-US" b="1" smtClean="0"/>
              <a:t>＝</a:t>
            </a:r>
            <a:r>
              <a:rPr lang="en-US" altLang="zh-CN" b="1" smtClean="0"/>
              <a:t>Ha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(P264 </a:t>
            </a:r>
            <a:r>
              <a:rPr lang="zh-CN" altLang="en-US" b="1" smtClean="0"/>
              <a:t>定理</a:t>
            </a:r>
            <a:r>
              <a:rPr lang="en-US" altLang="zh-CN" b="1" smtClean="0"/>
              <a:t>17.23)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01F469-A959-48FE-B9CA-10A6552808F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推论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推论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</a:t>
            </a:r>
            <a:r>
              <a:rPr lang="zh-CN" altLang="en-US" b="1" smtClean="0"/>
              <a:t>任取</a:t>
            </a:r>
            <a:r>
              <a:rPr lang="en-US" altLang="zh-CN" b="1" smtClean="0"/>
              <a:t>a,b∈G</a:t>
            </a:r>
            <a:r>
              <a:rPr lang="zh-CN" altLang="en-US" b="1" smtClean="0"/>
              <a:t>，</a:t>
            </a:r>
            <a:r>
              <a:rPr lang="en-US" altLang="zh-CN" b="1" smtClean="0"/>
              <a:t>Ha</a:t>
            </a:r>
            <a:r>
              <a:rPr lang="zh-CN" altLang="en-US" b="1" smtClean="0"/>
              <a:t>＝</a:t>
            </a:r>
            <a:r>
              <a:rPr lang="en-US" altLang="zh-CN" b="1" smtClean="0"/>
              <a:t>Hb </a:t>
            </a:r>
            <a:r>
              <a:rPr lang="zh-CN" altLang="en-US" b="1" smtClean="0"/>
              <a:t>或 </a:t>
            </a:r>
            <a:r>
              <a:rPr lang="en-US" altLang="zh-CN" b="1" smtClean="0"/>
              <a:t>Ha∩Hb</a:t>
            </a:r>
            <a:r>
              <a:rPr lang="zh-CN" altLang="en-US" b="1" smtClean="0"/>
              <a:t>＝</a:t>
            </a:r>
            <a:r>
              <a:rPr lang="zh-CN" altLang="en-US" b="1" smtClean="0">
                <a:sym typeface="Symbol" panose="05050102010706020507" pitchFamily="18" charset="2"/>
              </a:rPr>
              <a:t>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ym typeface="Symbol" panose="05050102010706020507" pitchFamily="18" charset="2"/>
              </a:rPr>
              <a:t>	</a:t>
            </a:r>
            <a:r>
              <a:rPr lang="en-US" altLang="zh-CN" b="1" smtClean="0"/>
              <a:t>(2)∪{Ha|a∈G}</a:t>
            </a:r>
            <a:r>
              <a:rPr lang="zh-CN" altLang="en-US" b="1" smtClean="0"/>
              <a:t>＝</a:t>
            </a:r>
            <a:r>
              <a:rPr lang="en-US" altLang="zh-CN" b="1" smtClean="0"/>
              <a:t>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(P264 </a:t>
            </a: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17.24)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重要结果：</a:t>
            </a:r>
            <a:r>
              <a:rPr lang="zh-CN" altLang="en-US" b="1" smtClean="0">
                <a:solidFill>
                  <a:srgbClr val="FC360E"/>
                </a:solidFill>
              </a:rPr>
              <a:t>给定群</a:t>
            </a:r>
            <a:r>
              <a:rPr lang="en-US" altLang="zh-CN" b="1" smtClean="0">
                <a:solidFill>
                  <a:srgbClr val="FC360E"/>
                </a:solidFill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的一个子群</a:t>
            </a:r>
            <a:r>
              <a:rPr lang="en-US" altLang="zh-CN" b="1" smtClean="0">
                <a:solidFill>
                  <a:srgbClr val="FC360E"/>
                </a:solidFill>
              </a:rPr>
              <a:t>H</a:t>
            </a:r>
            <a:r>
              <a:rPr lang="zh-CN" altLang="en-US" b="1" smtClean="0">
                <a:solidFill>
                  <a:srgbClr val="FC360E"/>
                </a:solidFill>
              </a:rPr>
              <a:t>，</a:t>
            </a:r>
            <a:r>
              <a:rPr lang="en-US" altLang="zh-CN" b="1" smtClean="0">
                <a:solidFill>
                  <a:srgbClr val="FC360E"/>
                </a:solidFill>
              </a:rPr>
              <a:t>H</a:t>
            </a:r>
            <a:r>
              <a:rPr lang="zh-CN" altLang="en-US" b="1" smtClean="0">
                <a:solidFill>
                  <a:srgbClr val="FC360E"/>
                </a:solidFill>
              </a:rPr>
              <a:t>的所有右陪集的集合</a:t>
            </a:r>
            <a:r>
              <a:rPr lang="en-US" altLang="zh-CN" b="1" smtClean="0">
                <a:solidFill>
                  <a:srgbClr val="FC360E"/>
                </a:solidFill>
              </a:rPr>
              <a:t>{Ha|a∈G}</a:t>
            </a:r>
            <a:r>
              <a:rPr lang="zh-CN" altLang="en-US" b="1" smtClean="0">
                <a:solidFill>
                  <a:srgbClr val="FC360E"/>
                </a:solidFill>
              </a:rPr>
              <a:t>恰好构成</a:t>
            </a:r>
            <a:r>
              <a:rPr lang="en-US" altLang="zh-CN" b="1" smtClean="0">
                <a:solidFill>
                  <a:srgbClr val="FC360E"/>
                </a:solidFill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的一个划分</a:t>
            </a:r>
            <a:r>
              <a:rPr lang="zh-CN" altLang="en-US" b="1" smtClean="0">
                <a:solidFill>
                  <a:srgbClr val="FFFF00"/>
                </a:solidFill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51D848-4CB9-4667-841A-DD8F1AF2F8F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5173662" cy="5334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左陪集 </a:t>
            </a:r>
            <a:r>
              <a:rPr lang="en-US" altLang="zh-CN" b="1" smtClean="0"/>
              <a:t>P264 </a:t>
            </a:r>
            <a:r>
              <a:rPr lang="zh-CN" altLang="en-US" b="1" smtClean="0"/>
              <a:t>例</a:t>
            </a:r>
            <a:r>
              <a:rPr lang="en-US" altLang="zh-CN" b="1" smtClean="0"/>
              <a:t>17.26</a:t>
            </a:r>
            <a:endParaRPr lang="zh-CN" altLang="en-US" b="1" smtClean="0"/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495800" cy="5715000"/>
          </a:xfrm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H</a:t>
            </a:r>
            <a:r>
              <a:rPr lang="zh-CN" altLang="en-US" sz="2400" b="1" smtClean="0"/>
              <a:t>的右陪集定义，即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Ha</a:t>
            </a:r>
            <a:r>
              <a:rPr lang="zh-CN" altLang="en-US" sz="2400" b="1" smtClean="0"/>
              <a:t>＝</a:t>
            </a:r>
            <a:r>
              <a:rPr lang="en-US" altLang="zh-CN" sz="2400" b="1" smtClean="0"/>
              <a:t>{ha|h∈H}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a∈G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/>
              <a:t>右陪集的性质：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1.He</a:t>
            </a:r>
            <a:r>
              <a:rPr lang="zh-CN" altLang="en-US" sz="2400" b="1" smtClean="0"/>
              <a:t>＝</a:t>
            </a:r>
            <a:r>
              <a:rPr lang="en-US" altLang="zh-CN" sz="2400" b="1" smtClean="0"/>
              <a:t>H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2.</a:t>
            </a:r>
            <a:r>
              <a:rPr lang="en-US" altLang="zh-CN" sz="2400" b="1" smtClean="0">
                <a:sym typeface="Symbol" panose="05050102010706020507" pitchFamily="18" charset="2"/>
              </a:rPr>
              <a:t></a:t>
            </a:r>
            <a:r>
              <a:rPr lang="en-US" altLang="zh-CN" sz="2400" b="1" smtClean="0"/>
              <a:t>a∈G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a∈Ha 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3.</a:t>
            </a:r>
            <a:r>
              <a:rPr lang="en-US" altLang="zh-CN" sz="2400" b="1" smtClean="0">
                <a:sym typeface="Symbol" panose="05050102010706020507" pitchFamily="18" charset="2"/>
              </a:rPr>
              <a:t></a:t>
            </a:r>
            <a:r>
              <a:rPr lang="en-US" altLang="zh-CN" sz="2400" b="1" smtClean="0"/>
              <a:t>a,b∈G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a∈Hb</a:t>
            </a:r>
            <a:r>
              <a:rPr lang="en-US" altLang="zh-CN" sz="2400" b="1" smtClean="0">
                <a:sym typeface="Symbol" panose="05050102010706020507" pitchFamily="18" charset="2"/>
              </a:rPr>
              <a:t></a:t>
            </a:r>
            <a:br>
              <a:rPr lang="en-US" altLang="zh-CN" sz="2400" b="1" smtClean="0">
                <a:sym typeface="Symbol" panose="05050102010706020507" pitchFamily="18" charset="2"/>
              </a:rPr>
            </a:br>
            <a:r>
              <a:rPr lang="en-US" altLang="zh-CN" sz="2400" b="1" smtClean="0"/>
              <a:t>ab</a:t>
            </a:r>
            <a:r>
              <a:rPr lang="en-US" altLang="zh-CN" sz="2400" b="1" baseline="30000" smtClean="0"/>
              <a:t>-1</a:t>
            </a:r>
            <a:r>
              <a:rPr lang="en-US" altLang="zh-CN" sz="2400" b="1" smtClean="0"/>
              <a:t>∈H</a:t>
            </a:r>
            <a:r>
              <a:rPr lang="en-US" altLang="zh-CN" sz="2400" b="1" smtClean="0">
                <a:sym typeface="Symbol" panose="05050102010706020507" pitchFamily="18" charset="2"/>
              </a:rPr>
              <a:t></a:t>
            </a:r>
            <a:r>
              <a:rPr lang="en-US" altLang="zh-CN" sz="2400" b="1" smtClean="0"/>
              <a:t>Ha</a:t>
            </a:r>
            <a:r>
              <a:rPr lang="zh-CN" altLang="en-US" sz="2400" b="1" smtClean="0"/>
              <a:t>＝</a:t>
            </a:r>
            <a:r>
              <a:rPr lang="en-US" altLang="zh-CN" sz="2400" b="1" smtClean="0"/>
              <a:t>Hb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4.</a:t>
            </a:r>
            <a:r>
              <a:rPr lang="zh-CN" altLang="en-US" sz="2400" b="1" smtClean="0"/>
              <a:t>若在</a:t>
            </a:r>
            <a:r>
              <a:rPr lang="en-US" altLang="zh-CN" sz="2400" b="1" smtClean="0"/>
              <a:t>G</a:t>
            </a:r>
            <a:r>
              <a:rPr lang="zh-CN" altLang="en-US" sz="2400" b="1" smtClean="0"/>
              <a:t>上定义二元关系</a:t>
            </a:r>
            <a:r>
              <a:rPr lang="en-US" altLang="zh-CN" sz="2400" b="1" smtClean="0"/>
              <a:t>R</a:t>
            </a:r>
            <a:r>
              <a:rPr lang="zh-CN" altLang="en-US" sz="2400" b="1" smtClean="0"/>
              <a:t>，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/>
              <a:t>	</a:t>
            </a:r>
            <a:r>
              <a:rPr lang="zh-CN" altLang="en-US" sz="2400" b="1" smtClean="0">
                <a:sym typeface="Symbol" panose="05050102010706020507" pitchFamily="18" charset="2"/>
              </a:rPr>
              <a:t></a:t>
            </a:r>
            <a:r>
              <a:rPr lang="en-US" altLang="zh-CN" sz="2400" b="1" smtClean="0"/>
              <a:t>a,b∈G,&lt;a,b&gt;∈R</a:t>
            </a:r>
            <a:r>
              <a:rPr lang="en-US" altLang="zh-CN" sz="2400" b="1" smtClean="0">
                <a:sym typeface="Symbol" panose="05050102010706020507" pitchFamily="18" charset="2"/>
              </a:rPr>
              <a:t></a:t>
            </a:r>
            <a:r>
              <a:rPr lang="en-US" altLang="zh-CN" sz="2400" b="1" smtClean="0"/>
              <a:t>ab</a:t>
            </a:r>
            <a:r>
              <a:rPr lang="en-US" altLang="zh-CN" sz="2400" b="1" baseline="30000" smtClean="0"/>
              <a:t>-1</a:t>
            </a:r>
            <a:r>
              <a:rPr lang="en-US" altLang="zh-CN" sz="2400" b="1" smtClean="0"/>
              <a:t>∈H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	</a:t>
            </a:r>
            <a:r>
              <a:rPr lang="zh-CN" altLang="en-US" sz="2400" b="1" smtClean="0"/>
              <a:t>则</a:t>
            </a:r>
            <a:r>
              <a:rPr lang="en-US" altLang="zh-CN" sz="2400" b="1" smtClean="0"/>
              <a:t>R</a:t>
            </a:r>
            <a:r>
              <a:rPr lang="zh-CN" altLang="en-US" sz="2400" b="1" smtClean="0"/>
              <a:t>是</a:t>
            </a:r>
            <a:r>
              <a:rPr lang="en-US" altLang="zh-CN" sz="2400" b="1" smtClean="0"/>
              <a:t>G</a:t>
            </a:r>
            <a:r>
              <a:rPr lang="zh-CN" altLang="en-US" sz="2400" b="1" smtClean="0"/>
              <a:t>上的等价关系，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/>
              <a:t>	且</a:t>
            </a:r>
            <a:r>
              <a:rPr lang="en-US" altLang="zh-CN" sz="2400" b="1" smtClean="0"/>
              <a:t>[a]</a:t>
            </a:r>
            <a:r>
              <a:rPr lang="en-US" altLang="zh-CN" sz="2400" b="1" baseline="-30000" smtClean="0"/>
              <a:t>R</a:t>
            </a:r>
            <a:r>
              <a:rPr lang="zh-CN" altLang="en-US" sz="2400" b="1" smtClean="0"/>
              <a:t>＝</a:t>
            </a:r>
            <a:r>
              <a:rPr lang="en-US" altLang="zh-CN" sz="2400" b="1" smtClean="0"/>
              <a:t>Ha</a:t>
            </a:r>
            <a:r>
              <a:rPr lang="zh-CN" altLang="en-US" sz="2400" b="1" smtClean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5.</a:t>
            </a:r>
            <a:r>
              <a:rPr lang="en-US" altLang="zh-CN" sz="2400" b="1" smtClean="0">
                <a:sym typeface="Symbol" panose="05050102010706020507" pitchFamily="18" charset="2"/>
              </a:rPr>
              <a:t></a:t>
            </a:r>
            <a:r>
              <a:rPr lang="en-US" altLang="zh-CN" sz="2400" b="1" smtClean="0"/>
              <a:t>a∈G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H≈Ha</a:t>
            </a:r>
            <a:r>
              <a:rPr lang="zh-CN" altLang="en-US" sz="2400" b="1" smtClean="0"/>
              <a:t>。</a:t>
            </a:r>
          </a:p>
        </p:txBody>
      </p:sp>
      <p:sp>
        <p:nvSpPr>
          <p:cNvPr id="1659908" name="Rectangle 4"/>
          <p:cNvSpPr>
            <a:spLocks noChangeArrowheads="1"/>
          </p:cNvSpPr>
          <p:nvPr/>
        </p:nvSpPr>
        <p:spPr bwMode="auto">
          <a:xfrm>
            <a:off x="4648200" y="990600"/>
            <a:ext cx="4419600" cy="5715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的左陪集定义，即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{ah|h∈H}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a∈G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左陪集的性质：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1.eH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a∈G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a∈aH 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a,b∈G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a∈bH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a∈H 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				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bH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上定义二元关系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a,b∈G,&lt;a,b&gt;∈R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a∈H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上的等价关系，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	且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[a]</a:t>
            </a:r>
            <a:r>
              <a:rPr lang="en-US" altLang="zh-CN" b="1" baseline="-300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ct val="25000"/>
              </a:spcBef>
              <a:buClr>
                <a:srgbClr val="99CCCC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a∈G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H≈aH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5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5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5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59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9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59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59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599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599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907" grpId="0" build="p" autoUpdateAnimBg="0"/>
      <p:bldP spid="1659908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9CE8EC-7A96-41F8-B8BD-D1663B4D3664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关于陪集的进一步说明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54672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右陪集和左陪集之间一一对应。不区分</a:t>
            </a:r>
            <a:r>
              <a:rPr lang="en-US" altLang="zh-CN" b="1" smtClean="0"/>
              <a:t>H</a:t>
            </a:r>
            <a:r>
              <a:rPr lang="zh-CN" altLang="en-US" b="1" smtClean="0"/>
              <a:t>的右陪集数和左陪集数，统称为</a:t>
            </a:r>
            <a:r>
              <a:rPr lang="en-US" altLang="zh-CN" b="1" smtClean="0">
                <a:solidFill>
                  <a:srgbClr val="FC360E"/>
                </a:solidFill>
              </a:rPr>
              <a:t>H</a:t>
            </a:r>
            <a:r>
              <a:rPr lang="zh-CN" altLang="en-US" b="1" smtClean="0">
                <a:solidFill>
                  <a:srgbClr val="FC360E"/>
                </a:solidFill>
              </a:rPr>
              <a:t>在</a:t>
            </a:r>
            <a:r>
              <a:rPr lang="en-US" altLang="zh-CN" b="1" smtClean="0">
                <a:solidFill>
                  <a:srgbClr val="FC360E"/>
                </a:solidFill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中的陪集数</a:t>
            </a:r>
            <a:r>
              <a:rPr lang="zh-CN" altLang="en-US" b="1" smtClean="0"/>
              <a:t>，也叫做</a:t>
            </a:r>
            <a:r>
              <a:rPr lang="en-US" altLang="zh-CN" b="1" smtClean="0">
                <a:solidFill>
                  <a:srgbClr val="FC360E"/>
                </a:solidFill>
              </a:rPr>
              <a:t>H</a:t>
            </a:r>
            <a:r>
              <a:rPr lang="zh-CN" altLang="en-US" b="1" smtClean="0">
                <a:solidFill>
                  <a:srgbClr val="FC360E"/>
                </a:solidFill>
              </a:rPr>
              <a:t>在</a:t>
            </a:r>
            <a:r>
              <a:rPr lang="en-US" altLang="zh-CN" b="1" smtClean="0">
                <a:solidFill>
                  <a:srgbClr val="FC360E"/>
                </a:solidFill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中的指数，</a:t>
            </a:r>
            <a:r>
              <a:rPr lang="zh-CN" altLang="en-US" b="1" smtClean="0"/>
              <a:t>记作</a:t>
            </a:r>
            <a:r>
              <a:rPr lang="en-US" altLang="zh-CN" b="1" smtClean="0">
                <a:solidFill>
                  <a:srgbClr val="FC360E"/>
                </a:solidFill>
              </a:rPr>
              <a:t>[G:H]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(P265 </a:t>
            </a:r>
            <a:r>
              <a:rPr lang="zh-CN" altLang="en-US" b="1" smtClean="0"/>
              <a:t>定义</a:t>
            </a:r>
            <a:r>
              <a:rPr lang="en-US" altLang="zh-CN" b="1" smtClean="0"/>
              <a:t>17.17)</a:t>
            </a:r>
          </a:p>
          <a:p>
            <a:pPr eaLnBrk="1" hangingPunct="1"/>
            <a:r>
              <a:rPr lang="zh-CN" altLang="en-US" b="1" smtClean="0"/>
              <a:t>拉格朗日定理</a:t>
            </a:r>
            <a:r>
              <a:rPr lang="en-US" altLang="zh-CN" b="1" smtClean="0"/>
              <a:t>:</a:t>
            </a:r>
          </a:p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是有限群，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</a:t>
            </a:r>
            <a:r>
              <a:rPr lang="en-US" altLang="zh-CN" b="1" smtClean="0"/>
              <a:t>|G|</a:t>
            </a:r>
            <a:r>
              <a:rPr lang="zh-CN" altLang="en-US" b="1" smtClean="0"/>
              <a:t>＝</a:t>
            </a:r>
            <a:r>
              <a:rPr lang="en-US" altLang="zh-CN" b="1" smtClean="0"/>
              <a:t>[G:H]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|H| (</a:t>
            </a:r>
            <a:r>
              <a:rPr lang="zh-CN" altLang="en-US" b="1" smtClean="0"/>
              <a:t>定理</a:t>
            </a:r>
            <a:r>
              <a:rPr lang="en-US" altLang="zh-CN" b="1" smtClean="0"/>
              <a:t>17.26)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推论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</a:t>
            </a:r>
            <a:r>
              <a:rPr lang="en-US" altLang="zh-CN" b="1" smtClean="0"/>
              <a:t>n</a:t>
            </a:r>
            <a:r>
              <a:rPr lang="zh-CN" altLang="en-US" b="1" smtClean="0"/>
              <a:t>阶群，则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a∈G</a:t>
            </a:r>
            <a:r>
              <a:rPr lang="zh-CN" altLang="en-US" b="1" smtClean="0"/>
              <a:t>，</a:t>
            </a:r>
            <a:r>
              <a:rPr lang="en-US" altLang="zh-CN" b="1" smtClean="0"/>
              <a:t>|a|</a:t>
            </a:r>
            <a:r>
              <a:rPr lang="zh-CN" altLang="en-US" b="1" smtClean="0"/>
              <a:t>是</a:t>
            </a:r>
            <a:r>
              <a:rPr lang="en-US" altLang="zh-CN" b="1" smtClean="0"/>
              <a:t>n</a:t>
            </a:r>
            <a:r>
              <a:rPr lang="zh-CN" altLang="en-US" b="1" smtClean="0"/>
              <a:t>的因子，且有</a:t>
            </a:r>
            <a:r>
              <a:rPr lang="en-US" altLang="zh-CN" b="1" smtClean="0"/>
              <a:t>a</a:t>
            </a:r>
            <a:r>
              <a:rPr lang="en-US" altLang="zh-CN" b="1" baseline="30000" smtClean="0"/>
              <a:t>n</a:t>
            </a:r>
            <a:r>
              <a:rPr lang="zh-CN" altLang="en-US" b="1" smtClean="0"/>
              <a:t>＝</a:t>
            </a:r>
            <a:r>
              <a:rPr lang="en-US" altLang="zh-CN" b="1" smtClean="0"/>
              <a:t>e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6E1F2B-0C0B-4412-8713-DCE3617A6CF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拉格朗日定理的</a:t>
            </a:r>
            <a:r>
              <a:rPr lang="zh-CN" altLang="en-US" b="1" smtClean="0"/>
              <a:t>推论</a:t>
            </a:r>
            <a:r>
              <a:rPr lang="en-US" altLang="zh-CN" b="1" smtClean="0"/>
              <a:t>2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2482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推论</a:t>
            </a:r>
            <a:r>
              <a:rPr lang="en-US" altLang="zh-CN" b="1" smtClean="0"/>
              <a:t> </a:t>
            </a:r>
            <a:r>
              <a:rPr lang="zh-CN" altLang="en-US" b="1" smtClean="0"/>
              <a:t>素数阶群都是循环群。</a:t>
            </a:r>
            <a:r>
              <a:rPr lang="en-US" altLang="zh-CN" b="1" smtClean="0"/>
              <a:t>(P265 </a:t>
            </a:r>
            <a:r>
              <a:rPr lang="zh-CN" altLang="en-US" b="1" smtClean="0"/>
              <a:t>推论</a:t>
            </a:r>
            <a:r>
              <a:rPr lang="en-US" altLang="zh-CN" b="1" smtClean="0"/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命题：</a:t>
            </a:r>
            <a:r>
              <a:rPr lang="zh-CN" altLang="en-US" b="1" smtClean="0"/>
              <a:t>如果群</a:t>
            </a:r>
            <a:r>
              <a:rPr lang="en-US" altLang="zh-CN" b="1" smtClean="0"/>
              <a:t>G</a:t>
            </a:r>
            <a:r>
              <a:rPr lang="zh-CN" altLang="en-US" b="1" smtClean="0"/>
              <a:t>只含</a:t>
            </a:r>
            <a:r>
              <a:rPr lang="en-US" altLang="zh-CN" b="1" smtClean="0"/>
              <a:t>1</a:t>
            </a:r>
            <a:r>
              <a:rPr lang="zh-CN" altLang="en-US" b="1" smtClean="0"/>
              <a:t>阶和</a:t>
            </a:r>
            <a:r>
              <a:rPr lang="en-US" altLang="zh-CN" b="1" smtClean="0"/>
              <a:t>2</a:t>
            </a:r>
            <a:r>
              <a:rPr lang="zh-CN" altLang="en-US" b="1" smtClean="0"/>
              <a:t>阶元，则</a:t>
            </a:r>
            <a:r>
              <a:rPr lang="en-US" altLang="zh-CN" b="1" smtClean="0"/>
              <a:t>G</a:t>
            </a:r>
            <a:r>
              <a:rPr lang="zh-CN" altLang="en-US" b="1" smtClean="0"/>
              <a:t>是</a:t>
            </a:r>
            <a:r>
              <a:rPr lang="en-US" altLang="zh-CN" b="1" smtClean="0"/>
              <a:t>Abel</a:t>
            </a:r>
            <a:r>
              <a:rPr lang="zh-CN" altLang="en-US" b="1" smtClean="0"/>
              <a:t>群。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/>
              <a:t> </a:t>
            </a:r>
            <a:r>
              <a:rPr lang="zh-CN" altLang="en-US" b="1" smtClean="0"/>
              <a:t>证明</a:t>
            </a:r>
            <a:r>
              <a:rPr lang="en-US" altLang="zh-CN" b="1" smtClean="0"/>
              <a:t>6</a:t>
            </a:r>
            <a:r>
              <a:rPr lang="zh-CN" altLang="en-US" b="1" smtClean="0"/>
              <a:t>阶群中必含有</a:t>
            </a:r>
            <a:r>
              <a:rPr lang="en-US" altLang="zh-CN" b="1" smtClean="0"/>
              <a:t>3</a:t>
            </a:r>
            <a:r>
              <a:rPr lang="zh-CN" altLang="en-US" b="1" smtClean="0"/>
              <a:t>阶元。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/>
              <a:t> </a:t>
            </a:r>
            <a:r>
              <a:rPr lang="zh-CN" altLang="en-US" b="1" smtClean="0"/>
              <a:t>证明阶小于</a:t>
            </a:r>
            <a:r>
              <a:rPr lang="en-US" altLang="zh-CN" b="1" smtClean="0"/>
              <a:t>6</a:t>
            </a:r>
            <a:r>
              <a:rPr lang="zh-CN" altLang="en-US" b="1" smtClean="0"/>
              <a:t>的群都是阿贝尔群。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/>
              <a:t> 6</a:t>
            </a:r>
            <a:r>
              <a:rPr lang="zh-CN" altLang="en-US" b="1" smtClean="0"/>
              <a:t>阶群在同构意义下只有</a:t>
            </a:r>
            <a:r>
              <a:rPr lang="en-US" altLang="zh-CN" b="1" smtClean="0"/>
              <a:t>2</a:t>
            </a:r>
            <a:r>
              <a:rPr lang="zh-CN" altLang="en-US" b="1" smtClean="0"/>
              <a:t>个。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0E06ED-228B-4EF6-9626-60F99E16B76C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正规子群的定义及实例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440942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定义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是群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的子群。如果</a:t>
            </a:r>
            <a:r>
              <a:rPr lang="zh-CN" altLang="en-US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a∈G</a:t>
            </a:r>
            <a:r>
              <a:rPr lang="zh-CN" altLang="en-US" b="1" dirty="0" smtClean="0"/>
              <a:t>都有</a:t>
            </a:r>
            <a:r>
              <a:rPr lang="en-US" altLang="zh-CN" b="1" dirty="0" smtClean="0">
                <a:solidFill>
                  <a:schemeClr val="hlink"/>
                </a:solidFill>
              </a:rPr>
              <a:t>Ha</a:t>
            </a:r>
            <a:r>
              <a:rPr lang="zh-CN" altLang="en-US" b="1" dirty="0" smtClean="0">
                <a:solidFill>
                  <a:schemeClr val="hlink"/>
                </a:solidFill>
              </a:rPr>
              <a:t>＝</a:t>
            </a:r>
            <a:r>
              <a:rPr lang="en-US" altLang="zh-CN" b="1" dirty="0" err="1" smtClean="0">
                <a:solidFill>
                  <a:schemeClr val="hlink"/>
                </a:solidFill>
              </a:rPr>
              <a:t>aH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则称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C360E"/>
                </a:solidFill>
              </a:rPr>
              <a:t>正规子群</a:t>
            </a:r>
            <a:r>
              <a:rPr lang="zh-CN" altLang="en-US" b="1" dirty="0" smtClean="0"/>
              <a:t>或</a:t>
            </a:r>
            <a:r>
              <a:rPr lang="zh-CN" altLang="en-US" b="1" dirty="0" smtClean="0">
                <a:solidFill>
                  <a:srgbClr val="FC360E"/>
                </a:solidFill>
              </a:rPr>
              <a:t>不变子群</a:t>
            </a:r>
            <a:r>
              <a:rPr lang="zh-CN" altLang="en-US" b="1" dirty="0" smtClean="0"/>
              <a:t>。记</a:t>
            </a:r>
            <a:r>
              <a:rPr lang="en-US" altLang="zh-CN" b="1" dirty="0" smtClean="0"/>
              <a:t>H≤ G</a:t>
            </a:r>
            <a:r>
              <a:rPr lang="zh-CN" altLang="en-US" b="1" dirty="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(P269 </a:t>
            </a:r>
            <a:r>
              <a:rPr lang="zh-CN" altLang="en-US" b="1" dirty="0" smtClean="0"/>
              <a:t>定义</a:t>
            </a:r>
            <a:r>
              <a:rPr lang="en-US" altLang="zh-CN" b="1" dirty="0" smtClean="0"/>
              <a:t>17.21)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注意 </a:t>
            </a:r>
          </a:p>
          <a:p>
            <a:pPr eaLnBrk="1" hangingPunct="1"/>
            <a:r>
              <a:rPr lang="zh-CN" altLang="en-US" b="1" dirty="0" smtClean="0"/>
              <a:t>由</a:t>
            </a:r>
            <a:r>
              <a:rPr lang="en-US" altLang="zh-CN" b="1" dirty="0" err="1" smtClean="0"/>
              <a:t>aH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Ha</a:t>
            </a:r>
            <a:r>
              <a:rPr lang="zh-CN" altLang="en-US" b="1" dirty="0" smtClean="0"/>
              <a:t>可否推出</a:t>
            </a:r>
            <a:r>
              <a:rPr lang="zh-CN" altLang="en-US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h∈H</a:t>
            </a:r>
            <a:r>
              <a:rPr lang="en-US" altLang="zh-CN" b="1" dirty="0" smtClean="0"/>
              <a:t>(ah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ha)</a:t>
            </a:r>
            <a:r>
              <a:rPr lang="zh-CN" altLang="en-US" b="1" dirty="0" smtClean="0"/>
              <a:t>？</a:t>
            </a:r>
          </a:p>
          <a:p>
            <a:pPr eaLnBrk="1" hangingPunct="1"/>
            <a:endParaRPr lang="zh-CN" altLang="en-US" b="1" dirty="0" smtClean="0"/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7786688" y="16287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E790E9-2559-4C59-8E6C-FE41B0F7B43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正规子群的判定定理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29162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>
                <a:sym typeface="Symbol" panose="05050102010706020507" pitchFamily="18" charset="2"/>
              </a:rPr>
              <a:t>定理</a:t>
            </a:r>
            <a:r>
              <a:rPr lang="en-US" altLang="zh-CN" b="1" smtClean="0">
                <a:sym typeface="Symbol" panose="05050102010706020507" pitchFamily="18" charset="2"/>
              </a:rPr>
              <a:t> </a:t>
            </a:r>
            <a:r>
              <a:rPr lang="zh-CN" altLang="en-US" b="1" smtClean="0">
                <a:sym typeface="Symbol" panose="05050102010706020507" pitchFamily="18" charset="2"/>
              </a:rPr>
              <a:t>设</a:t>
            </a:r>
            <a:r>
              <a:rPr lang="en-US" altLang="zh-CN" b="1" smtClean="0">
                <a:sym typeface="Symbol" panose="05050102010706020507" pitchFamily="18" charset="2"/>
              </a:rPr>
              <a:t>N</a:t>
            </a:r>
            <a:r>
              <a:rPr lang="en-US" altLang="zh-CN" b="1" smtClean="0"/>
              <a:t>≤G,</a:t>
            </a:r>
            <a:r>
              <a:rPr lang="zh-CN" altLang="en-US" b="1" smtClean="0"/>
              <a:t>以下条件等价</a:t>
            </a:r>
            <a:r>
              <a:rPr lang="en-US" altLang="zh-CN" b="1" smtClean="0"/>
              <a:t>(P269 </a:t>
            </a:r>
            <a:r>
              <a:rPr lang="zh-CN" altLang="en-US" b="1" smtClean="0"/>
              <a:t>定理</a:t>
            </a:r>
            <a:r>
              <a:rPr lang="en-US" altLang="zh-CN" b="1" smtClean="0"/>
              <a:t>17.32)</a:t>
            </a:r>
          </a:p>
          <a:p>
            <a:pPr lvl="1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CN" b="1" smtClean="0"/>
              <a:t>N≤ G</a:t>
            </a:r>
            <a:r>
              <a:rPr lang="zh-CN" altLang="en-US" b="1" smtClean="0"/>
              <a:t>。</a:t>
            </a:r>
            <a:endParaRPr lang="en-US" altLang="zh-CN" b="1" smtClean="0">
              <a:sym typeface="MT Extra" panose="05050102010205020202" pitchFamily="18" charset="2"/>
            </a:endParaRPr>
          </a:p>
          <a:p>
            <a:pPr lvl="1" eaLnBrk="1" hangingPunct="1">
              <a:buSzTx/>
              <a:buFont typeface="Wingdings" panose="05000000000000000000" pitchFamily="2" charset="2"/>
              <a:buAutoNum type="arabicPeriod"/>
            </a:pPr>
            <a:r>
              <a:rPr lang="zh-CN" altLang="en-US" b="1" smtClean="0">
                <a:sym typeface="MT Extra" panose="05050102010205020202" pitchFamily="18" charset="2"/>
              </a:rPr>
              <a:t>对任意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en-US" altLang="zh-CN" b="1" smtClean="0">
                <a:sym typeface="Symbol" panose="05050102010706020507" pitchFamily="18" charset="2"/>
              </a:rPr>
              <a:t>G,gNg</a:t>
            </a:r>
            <a:r>
              <a:rPr lang="en-US" altLang="zh-CN" b="1" baseline="30000" smtClean="0">
                <a:sym typeface="Symbol" panose="05050102010706020507" pitchFamily="18" charset="2"/>
              </a:rPr>
              <a:t>-1</a:t>
            </a:r>
            <a:r>
              <a:rPr lang="en-US" altLang="zh-CN" b="1" smtClean="0">
                <a:sym typeface="Symbol" panose="05050102010706020507" pitchFamily="18" charset="2"/>
              </a:rPr>
              <a:t>=N</a:t>
            </a:r>
            <a:r>
              <a:rPr lang="zh-CN" altLang="en-US" b="1" smtClean="0">
                <a:sym typeface="Symbol" panose="05050102010706020507" pitchFamily="18" charset="2"/>
              </a:rPr>
              <a:t>。</a:t>
            </a:r>
            <a:endParaRPr lang="zh-CN" altLang="en-US" b="1" smtClean="0">
              <a:sym typeface="MT Extra" panose="05050102010205020202" pitchFamily="18" charset="2"/>
            </a:endParaRPr>
          </a:p>
          <a:p>
            <a:pPr lvl="1" eaLnBrk="1" hangingPunct="1">
              <a:buSzTx/>
              <a:buFont typeface="Wingdings" panose="05000000000000000000" pitchFamily="2" charset="2"/>
              <a:buAutoNum type="arabicPeriod"/>
            </a:pPr>
            <a:r>
              <a:rPr lang="zh-CN" altLang="en-US" b="1" smtClean="0">
                <a:sym typeface="MT Extra" panose="05050102010205020202" pitchFamily="18" charset="2"/>
              </a:rPr>
              <a:t>对任意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en-US" altLang="zh-CN" b="1" smtClean="0">
                <a:sym typeface="Symbol" panose="05050102010706020507" pitchFamily="18" charset="2"/>
              </a:rPr>
              <a:t>G,gNg</a:t>
            </a:r>
            <a:r>
              <a:rPr lang="en-US" altLang="zh-CN" b="1" baseline="30000" smtClean="0">
                <a:sym typeface="Symbol" panose="05050102010706020507" pitchFamily="18" charset="2"/>
              </a:rPr>
              <a:t>-1</a:t>
            </a:r>
            <a:r>
              <a:rPr lang="en-US" altLang="zh-CN" b="1" smtClean="0">
                <a:sym typeface="Symbol" panose="05050102010706020507" pitchFamily="18" charset="2"/>
              </a:rPr>
              <a:t>N</a:t>
            </a:r>
            <a:r>
              <a:rPr lang="zh-CN" altLang="en-US" b="1" smtClean="0"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buSzTx/>
              <a:buFont typeface="Wingdings" panose="05000000000000000000" pitchFamily="2" charset="2"/>
              <a:buAutoNum type="arabicPeriod"/>
            </a:pPr>
            <a:r>
              <a:rPr lang="zh-CN" altLang="en-US" b="1" smtClean="0">
                <a:sym typeface="MT Extra" panose="05050102010205020202" pitchFamily="18" charset="2"/>
              </a:rPr>
              <a:t>对任意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en-US" altLang="zh-CN" b="1" smtClean="0">
                <a:sym typeface="Symbol" panose="05050102010706020507" pitchFamily="18" charset="2"/>
              </a:rPr>
              <a:t>G,nN,gng</a:t>
            </a:r>
            <a:r>
              <a:rPr lang="en-US" altLang="zh-CN" b="1" baseline="30000" smtClean="0">
                <a:sym typeface="Symbol" panose="05050102010706020507" pitchFamily="18" charset="2"/>
              </a:rPr>
              <a:t>-1</a:t>
            </a:r>
            <a:r>
              <a:rPr lang="en-US" altLang="zh-CN" b="1" smtClean="0">
                <a:sym typeface="Symbol" panose="05050102010706020507" pitchFamily="18" charset="2"/>
              </a:rPr>
              <a:t>N</a:t>
            </a:r>
            <a:r>
              <a:rPr lang="zh-CN" altLang="en-US" b="1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1692275" y="16287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1D90ED-0157-4554-875A-94366A053A2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正规子群的判定定理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334245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</a:t>
            </a:r>
            <a:r>
              <a:rPr lang="en-US" altLang="zh-CN" b="1" smtClean="0"/>
              <a:t>|H|=n</a:t>
            </a:r>
            <a:r>
              <a:rPr lang="zh-CN" altLang="en-US" b="1" smtClean="0"/>
              <a:t>，若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的唯一的</a:t>
            </a:r>
            <a:r>
              <a:rPr lang="en-US" altLang="zh-CN" b="1" smtClean="0"/>
              <a:t>n</a:t>
            </a:r>
            <a:r>
              <a:rPr lang="zh-CN" altLang="en-US" b="1" smtClean="0"/>
              <a:t>阶子群，则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的正规子群。</a:t>
            </a:r>
            <a:r>
              <a:rPr lang="en-US" altLang="zh-CN" b="1" smtClean="0"/>
              <a:t>(P270)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H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的子群，若</a:t>
            </a:r>
            <a:r>
              <a:rPr lang="en-US" altLang="zh-CN" b="1" smtClean="0"/>
              <a:t>[</a:t>
            </a:r>
            <a:r>
              <a:rPr lang="en-US" altLang="zh-CN" b="1"/>
              <a:t>G:H]</a:t>
            </a:r>
            <a:r>
              <a:rPr lang="zh-CN" altLang="en-US" b="1" smtClean="0"/>
              <a:t>＝</a:t>
            </a:r>
            <a:r>
              <a:rPr lang="en-US" altLang="zh-CN" b="1" smtClean="0"/>
              <a:t>2</a:t>
            </a:r>
            <a:r>
              <a:rPr lang="zh-CN" altLang="en-US" b="1" smtClean="0"/>
              <a:t>，则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的正规子群。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012D47-906D-444A-9BB0-85E2E5EB85E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69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正规子群和商群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059362"/>
          </a:xfrm>
          <a:noFill/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定义</a:t>
            </a:r>
            <a:r>
              <a:rPr lang="zh-CN" altLang="en-US" b="1" smtClean="0">
                <a:sym typeface="Symbol" panose="05050102010706020507" pitchFamily="18" charset="2"/>
              </a:rPr>
              <a:t>：</a:t>
            </a:r>
            <a:r>
              <a:rPr lang="en-US" altLang="zh-CN" b="1" smtClean="0">
                <a:sym typeface="Symbol" panose="05050102010706020507" pitchFamily="18" charset="2"/>
              </a:rPr>
              <a:t>G</a:t>
            </a:r>
            <a:r>
              <a:rPr lang="zh-CN" altLang="en-US" b="1" smtClean="0">
                <a:sym typeface="Symbol" panose="05050102010706020507" pitchFamily="18" charset="2"/>
              </a:rPr>
              <a:t>是群，</a:t>
            </a:r>
            <a:r>
              <a:rPr lang="en-US" altLang="zh-CN" b="1" smtClean="0">
                <a:sym typeface="Symbol" panose="05050102010706020507" pitchFamily="18" charset="2"/>
              </a:rPr>
              <a:t>AG</a:t>
            </a:r>
            <a:r>
              <a:rPr lang="zh-CN" altLang="en-US" b="1" smtClean="0">
                <a:sym typeface="Symbol" panose="05050102010706020507" pitchFamily="18" charset="2"/>
              </a:rPr>
              <a:t>，</a:t>
            </a:r>
            <a:r>
              <a:rPr lang="en-US" altLang="zh-CN" b="1" smtClean="0">
                <a:sym typeface="Symbol" panose="05050102010706020507" pitchFamily="18" charset="2"/>
              </a:rPr>
              <a:t>BG</a:t>
            </a:r>
            <a:r>
              <a:rPr lang="zh-CN" altLang="en-US" b="1" smtClean="0">
                <a:sym typeface="Symbol" panose="05050102010706020507" pitchFamily="18" charset="2"/>
              </a:rPr>
              <a:t>，称</a:t>
            </a:r>
            <a:br>
              <a:rPr lang="zh-CN" altLang="en-US" b="1" smtClean="0">
                <a:sym typeface="Symbol" panose="05050102010706020507" pitchFamily="18" charset="2"/>
              </a:rPr>
            </a:br>
            <a:r>
              <a:rPr lang="en-US" altLang="zh-CN" b="1" smtClean="0">
                <a:sym typeface="Symbol" panose="05050102010706020507" pitchFamily="18" charset="2"/>
              </a:rPr>
              <a:t>AB</a:t>
            </a:r>
            <a:r>
              <a:rPr lang="zh-CN" altLang="en-US" b="1" smtClean="0">
                <a:sym typeface="Symbol" panose="05050102010706020507" pitchFamily="18" charset="2"/>
              </a:rPr>
              <a:t>＝</a:t>
            </a:r>
            <a:r>
              <a:rPr lang="en-US" altLang="zh-CN" b="1" smtClean="0">
                <a:sym typeface="Symbol" panose="05050102010706020507" pitchFamily="18" charset="2"/>
              </a:rPr>
              <a:t>{ab|a∈A,b∈B}</a:t>
            </a:r>
            <a:r>
              <a:rPr lang="zh-CN" altLang="en-US" b="1" smtClean="0">
                <a:sym typeface="Symbol" panose="05050102010706020507" pitchFamily="18" charset="2"/>
              </a:rPr>
              <a:t>为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>
                <a:sym typeface="Symbol" panose="05050102010706020507" pitchFamily="18" charset="2"/>
              </a:rPr>
              <a:t>与</a:t>
            </a:r>
            <a:r>
              <a:rPr lang="en-US" altLang="zh-CN" b="1" smtClean="0">
                <a:sym typeface="Symbol" panose="05050102010706020507" pitchFamily="18" charset="2"/>
              </a:rPr>
              <a:t>B</a:t>
            </a:r>
            <a:r>
              <a:rPr lang="zh-CN" altLang="en-US" b="1" smtClean="0">
                <a:sym typeface="Symbol" panose="05050102010706020507" pitchFamily="18" charset="2"/>
              </a:rPr>
              <a:t>的乘积。</a:t>
            </a:r>
            <a:br>
              <a:rPr lang="zh-CN" altLang="en-US" b="1" smtClean="0">
                <a:sym typeface="Symbol" panose="05050102010706020507" pitchFamily="18" charset="2"/>
              </a:rPr>
            </a:br>
            <a:r>
              <a:rPr lang="zh-CN" altLang="en-US" b="1" smtClean="0">
                <a:sym typeface="Symbol" panose="05050102010706020507" pitchFamily="18" charset="2"/>
              </a:rPr>
              <a:t>并将</a:t>
            </a:r>
            <a:r>
              <a:rPr lang="en-US" altLang="zh-CN" b="1" smtClean="0">
                <a:sym typeface="Symbol" panose="05050102010706020507" pitchFamily="18" charset="2"/>
              </a:rPr>
              <a:t>A{b}</a:t>
            </a:r>
            <a:r>
              <a:rPr lang="zh-CN" altLang="en-US" b="1" smtClean="0">
                <a:sym typeface="Symbol" panose="05050102010706020507" pitchFamily="18" charset="2"/>
              </a:rPr>
              <a:t>简记为</a:t>
            </a:r>
            <a:r>
              <a:rPr lang="en-US" altLang="zh-CN" b="1" smtClean="0">
                <a:sym typeface="Symbol" panose="05050102010706020507" pitchFamily="18" charset="2"/>
              </a:rPr>
              <a:t>Ab</a:t>
            </a:r>
            <a:r>
              <a:rPr lang="zh-CN" altLang="en-US" b="1" smtClean="0">
                <a:sym typeface="Symbol" panose="05050102010706020507" pitchFamily="18" charset="2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ym typeface="Symbol" panose="05050102010706020507" pitchFamily="18" charset="2"/>
              </a:rPr>
              <a:t>			(P270)</a:t>
            </a:r>
          </a:p>
          <a:p>
            <a:pPr marL="609600" indent="-609600" eaLnBrk="1" hangingPunct="1"/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定理</a:t>
            </a:r>
            <a:r>
              <a:rPr lang="zh-CN" altLang="en-US" b="1" smtClean="0">
                <a:sym typeface="Symbol" panose="05050102010706020507" pitchFamily="18" charset="2"/>
              </a:rPr>
              <a:t>：上述乘积运算满足结合律。</a:t>
            </a:r>
          </a:p>
          <a:p>
            <a:pPr marL="609600" indent="-609600" eaLnBrk="1" hangingPunct="1"/>
            <a:endParaRPr lang="zh-CN" altLang="en-US" b="1" smtClean="0">
              <a:sym typeface="Symbol" panose="05050102010706020507" pitchFamily="18" charset="2"/>
            </a:endParaRPr>
          </a:p>
          <a:p>
            <a:pPr marL="609600" indent="-609600" eaLnBrk="1" hangingPunct="1"/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定理（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17.46</a:t>
            </a:r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部分）</a:t>
            </a:r>
            <a:r>
              <a:rPr lang="zh-CN" altLang="en-US" b="1" smtClean="0">
                <a:sym typeface="Symbol" panose="05050102010706020507" pitchFamily="18" charset="2"/>
              </a:rPr>
              <a:t>：</a:t>
            </a:r>
            <a:r>
              <a:rPr lang="en-US" altLang="zh-CN" b="1" smtClean="0">
                <a:sym typeface="Symbol" panose="05050102010706020507" pitchFamily="18" charset="2"/>
              </a:rPr>
              <a:t>G</a:t>
            </a:r>
            <a:r>
              <a:rPr lang="zh-CN" altLang="en-US" b="1" smtClean="0">
                <a:sym typeface="Symbol" panose="05050102010706020507" pitchFamily="18" charset="2"/>
              </a:rPr>
              <a:t>是群，</a:t>
            </a:r>
            <a:endParaRPr lang="zh-CN" altLang="en-US" b="1" smtClean="0"/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若</a:t>
            </a:r>
            <a:r>
              <a:rPr lang="en-US" altLang="zh-CN" b="1" smtClean="0"/>
              <a:t>N≤ 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zh-CN" altLang="en-US" b="1" smtClean="0">
                <a:sym typeface="MT Extra" panose="05050102010205020202" pitchFamily="18" charset="2"/>
              </a:rPr>
              <a:t>且</a:t>
            </a:r>
            <a:r>
              <a:rPr lang="en-US" altLang="zh-CN" b="1" smtClean="0">
                <a:sym typeface="MT Extra" panose="05050102010205020202" pitchFamily="18" charset="2"/>
              </a:rPr>
              <a:t>K</a:t>
            </a:r>
            <a:r>
              <a:rPr lang="en-US" altLang="zh-CN" b="1" smtClean="0"/>
              <a:t>≤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zh-CN" altLang="en-US" b="1" smtClean="0">
                <a:sym typeface="MT Extra" panose="05050102010205020202" pitchFamily="18" charset="2"/>
              </a:rPr>
              <a:t>，则</a:t>
            </a:r>
            <a:r>
              <a:rPr lang="en-US" altLang="zh-CN" b="1" smtClean="0">
                <a:sym typeface="MT Extra" panose="05050102010205020202" pitchFamily="18" charset="2"/>
              </a:rPr>
              <a:t>N∩K</a:t>
            </a:r>
            <a:r>
              <a:rPr lang="en-US" altLang="zh-CN" b="1" smtClean="0"/>
              <a:t>≤ </a:t>
            </a:r>
            <a:r>
              <a:rPr lang="en-US" altLang="zh-CN" b="1" smtClean="0">
                <a:sym typeface="MT Extra" panose="05050102010205020202" pitchFamily="18" charset="2"/>
              </a:rPr>
              <a:t>K</a:t>
            </a:r>
            <a:r>
              <a:rPr lang="zh-CN" altLang="en-US" b="1" smtClean="0">
                <a:sym typeface="MT Extra" panose="05050102010205020202" pitchFamily="18" charset="2"/>
              </a:rPr>
              <a:t>，</a:t>
            </a:r>
            <a:r>
              <a:rPr lang="en-US" altLang="zh-CN" b="1" smtClean="0">
                <a:sym typeface="MT Extra" panose="05050102010205020202" pitchFamily="18" charset="2"/>
              </a:rPr>
              <a:t>NK</a:t>
            </a:r>
            <a:r>
              <a:rPr lang="en-US" altLang="zh-CN" b="1" smtClean="0"/>
              <a:t>≤</a:t>
            </a:r>
            <a:r>
              <a:rPr lang="en-US" altLang="zh-CN" b="1" smtClean="0">
                <a:sym typeface="MT Extra" panose="05050102010205020202" pitchFamily="18" charset="2"/>
              </a:rPr>
              <a:t>G,N</a:t>
            </a:r>
            <a:r>
              <a:rPr lang="en-US" altLang="zh-CN" b="1" smtClean="0"/>
              <a:t>≤ N</a:t>
            </a:r>
            <a:r>
              <a:rPr lang="en-US" altLang="zh-CN" b="1" smtClean="0">
                <a:sym typeface="MT Extra" panose="05050102010205020202" pitchFamily="18" charset="2"/>
              </a:rPr>
              <a:t>K</a:t>
            </a:r>
            <a:endParaRPr lang="zh-CN" altLang="en-US" b="1" smtClean="0">
              <a:sym typeface="MT Extra" panose="05050102010205020202" pitchFamily="18" charset="2"/>
            </a:endParaRP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若</a:t>
            </a:r>
            <a:r>
              <a:rPr lang="en-US" altLang="zh-CN" b="1" smtClean="0"/>
              <a:t>N≤ 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zh-CN" altLang="en-US" b="1" smtClean="0">
                <a:sym typeface="MT Extra" panose="05050102010205020202" pitchFamily="18" charset="2"/>
              </a:rPr>
              <a:t>且</a:t>
            </a:r>
            <a:r>
              <a:rPr lang="en-US" altLang="zh-CN" b="1" smtClean="0">
                <a:sym typeface="MT Extra" panose="05050102010205020202" pitchFamily="18" charset="2"/>
              </a:rPr>
              <a:t>K</a:t>
            </a:r>
            <a:r>
              <a:rPr lang="en-US" altLang="zh-CN" b="1" smtClean="0"/>
              <a:t>≤ 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zh-CN" altLang="en-US" b="1" smtClean="0">
                <a:sym typeface="MT Extra" panose="05050102010205020202" pitchFamily="18" charset="2"/>
              </a:rPr>
              <a:t>，则</a:t>
            </a:r>
            <a:r>
              <a:rPr lang="en-US" altLang="zh-CN" b="1" smtClean="0">
                <a:sym typeface="MT Extra" panose="05050102010205020202" pitchFamily="18" charset="2"/>
              </a:rPr>
              <a:t>NK</a:t>
            </a:r>
            <a:r>
              <a:rPr lang="en-US" altLang="zh-CN" b="1" smtClean="0"/>
              <a:t>≤ 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zh-CN" altLang="en-US" b="1" smtClean="0">
                <a:sym typeface="MT Extra" panose="05050102010205020202" pitchFamily="18" charset="2"/>
              </a:rPr>
              <a:t>。</a:t>
            </a:r>
          </a:p>
        </p:txBody>
      </p:sp>
      <p:sp>
        <p:nvSpPr>
          <p:cNvPr id="75781" name="Line 4"/>
          <p:cNvSpPr>
            <a:spLocks noChangeShapeType="1"/>
          </p:cNvSpPr>
          <p:nvPr/>
        </p:nvSpPr>
        <p:spPr bwMode="auto">
          <a:xfrm>
            <a:off x="1692275" y="52292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1692275" y="580548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>
            <a:off x="3132138" y="580548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4" name="Line 7"/>
          <p:cNvSpPr>
            <a:spLocks noChangeShapeType="1"/>
          </p:cNvSpPr>
          <p:nvPr/>
        </p:nvSpPr>
        <p:spPr bwMode="auto">
          <a:xfrm>
            <a:off x="5148263" y="580548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5" name="Line 8"/>
          <p:cNvSpPr>
            <a:spLocks noChangeShapeType="1"/>
          </p:cNvSpPr>
          <p:nvPr/>
        </p:nvSpPr>
        <p:spPr bwMode="auto">
          <a:xfrm>
            <a:off x="5364163" y="52292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6" name="Line 9"/>
          <p:cNvSpPr>
            <a:spLocks noChangeShapeType="1"/>
          </p:cNvSpPr>
          <p:nvPr/>
        </p:nvSpPr>
        <p:spPr bwMode="auto">
          <a:xfrm>
            <a:off x="8027988" y="52292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685510-EF0A-4358-8446-B2FA9DE368F4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2428875"/>
          </a:xfr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上的二元运算，如果对于任意的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则称运算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上满足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幂等律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。如果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中的某些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，则称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为运算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幂等元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(P223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15.3)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二元运算的性质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8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43125C-A6BD-4DCF-83AE-C93029D1DEB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正规子群和商群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4154488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sz="2400" b="1" smtClean="0">
                <a:solidFill>
                  <a:srgbClr val="FC360E"/>
                </a:solidFill>
                <a:sym typeface="Symbol" panose="05050102010706020507" pitchFamily="18" charset="2"/>
              </a:rPr>
              <a:t>定理</a:t>
            </a:r>
            <a:r>
              <a:rPr lang="zh-CN" altLang="en-US" sz="2400" b="1" smtClean="0">
                <a:sym typeface="Symbol" panose="05050102010706020507" pitchFamily="18" charset="2"/>
              </a:rPr>
              <a:t>：</a:t>
            </a:r>
            <a:r>
              <a:rPr lang="en-US" altLang="zh-CN" sz="2400" b="1" smtClean="0">
                <a:sym typeface="Symbol" panose="05050102010706020507" pitchFamily="18" charset="2"/>
              </a:rPr>
              <a:t>H</a:t>
            </a:r>
            <a:r>
              <a:rPr lang="en-US" altLang="zh-CN" sz="2400" b="1" smtClean="0"/>
              <a:t>≤ </a:t>
            </a:r>
            <a:r>
              <a:rPr lang="en-US" altLang="zh-CN" sz="2400" b="1" smtClean="0">
                <a:sym typeface="MT Extra" panose="05050102010205020202" pitchFamily="18" charset="2"/>
              </a:rPr>
              <a:t>G,</a:t>
            </a:r>
            <a:r>
              <a:rPr lang="zh-CN" altLang="en-US" sz="2400" b="1" smtClean="0">
                <a:sym typeface="MT Extra" panose="05050102010205020202" pitchFamily="18" charset="2"/>
              </a:rPr>
              <a:t>令</a:t>
            </a:r>
            <a:r>
              <a:rPr lang="en-US" altLang="zh-CN" sz="2400" b="1" smtClean="0">
                <a:sym typeface="MT Extra" panose="05050102010205020202" pitchFamily="18" charset="2"/>
              </a:rPr>
              <a:t>G/H={Ha|a∈G},</a:t>
            </a:r>
            <a:r>
              <a:rPr lang="zh-CN" altLang="en-US" sz="2400" b="1" smtClean="0">
                <a:sym typeface="MT Extra" panose="05050102010205020202" pitchFamily="18" charset="2"/>
              </a:rPr>
              <a:t>则</a:t>
            </a:r>
            <a:r>
              <a:rPr lang="en-US" altLang="zh-CN" sz="2400" b="1" smtClean="0">
                <a:sym typeface="MT Extra" panose="05050102010205020202" pitchFamily="18" charset="2"/>
              </a:rPr>
              <a:t>G/H</a:t>
            </a:r>
            <a:r>
              <a:rPr lang="zh-CN" altLang="en-US" sz="2400" b="1" smtClean="0">
                <a:sym typeface="MT Extra" panose="05050102010205020202" pitchFamily="18" charset="2"/>
              </a:rPr>
              <a:t>关于陪集的乘法构成群，称之为</a:t>
            </a:r>
            <a:r>
              <a:rPr lang="en-US" altLang="zh-CN" sz="2400" b="1" smtClean="0">
                <a:sym typeface="MT Extra" panose="05050102010205020202" pitchFamily="18" charset="2"/>
              </a:rPr>
              <a:t>G</a:t>
            </a:r>
            <a:r>
              <a:rPr lang="zh-CN" altLang="en-US" sz="2400" b="1" smtClean="0">
                <a:sym typeface="MT Extra" panose="05050102010205020202" pitchFamily="18" charset="2"/>
              </a:rPr>
              <a:t>关于</a:t>
            </a:r>
            <a:r>
              <a:rPr lang="en-US" altLang="zh-CN" sz="2400" b="1" smtClean="0">
                <a:sym typeface="MT Extra" panose="05050102010205020202" pitchFamily="18" charset="2"/>
              </a:rPr>
              <a:t>H</a:t>
            </a:r>
            <a:r>
              <a:rPr lang="zh-CN" altLang="en-US" sz="2400" b="1" smtClean="0">
                <a:sym typeface="MT Extra" panose="05050102010205020202" pitchFamily="18" charset="2"/>
              </a:rPr>
              <a:t>的</a:t>
            </a:r>
            <a:r>
              <a:rPr lang="zh-CN" altLang="en-US" sz="2400" b="1" smtClean="0">
                <a:solidFill>
                  <a:srgbClr val="FC360E"/>
                </a:solidFill>
                <a:sym typeface="MT Extra" panose="05050102010205020202" pitchFamily="18" charset="2"/>
              </a:rPr>
              <a:t>商群</a:t>
            </a:r>
            <a:r>
              <a:rPr lang="zh-CN" altLang="en-US" sz="2400" b="1" smtClean="0">
                <a:sym typeface="MT Extra" panose="05050102010205020202" pitchFamily="18" charset="2"/>
              </a:rPr>
              <a:t>。 </a:t>
            </a:r>
            <a:r>
              <a:rPr lang="en-US" altLang="zh-CN" sz="2400" b="1" smtClean="0">
                <a:sym typeface="MT Extra" panose="05050102010205020202" pitchFamily="18" charset="2"/>
              </a:rPr>
              <a:t>(P270 </a:t>
            </a:r>
            <a:r>
              <a:rPr lang="zh-CN" altLang="en-US" sz="2400" b="1" smtClean="0">
                <a:sym typeface="MT Extra" panose="05050102010205020202" pitchFamily="18" charset="2"/>
              </a:rPr>
              <a:t>定义</a:t>
            </a:r>
            <a:r>
              <a:rPr lang="en-US" altLang="zh-CN" sz="2400" b="1" smtClean="0">
                <a:sym typeface="MT Extra" panose="05050102010205020202" pitchFamily="18" charset="2"/>
              </a:rPr>
              <a:t>17.22)</a:t>
            </a:r>
          </a:p>
          <a:p>
            <a:pPr marL="609600" indent="-609600" eaLnBrk="1" hangingPunct="1"/>
            <a:endParaRPr lang="en-US" altLang="zh-CN" sz="2400" b="1" smtClean="0">
              <a:sym typeface="MT Extra" panose="05050102010205020202" pitchFamily="18" charset="2"/>
            </a:endParaRPr>
          </a:p>
          <a:p>
            <a:pPr marL="609600" indent="-609600" eaLnBrk="1" hangingPunct="1"/>
            <a:r>
              <a:rPr lang="zh-CN" altLang="en-US" sz="2400" b="1" smtClean="0">
                <a:sym typeface="MT Extra" panose="05050102010205020202" pitchFamily="18" charset="2"/>
              </a:rPr>
              <a:t>封闭性：</a:t>
            </a:r>
            <a:r>
              <a:rPr lang="en-US" altLang="zh-CN" sz="2400" b="1" smtClean="0">
                <a:sym typeface="MT Extra" panose="05050102010205020202" pitchFamily="18" charset="2"/>
              </a:rPr>
              <a:t>HaHb=HHab=Hab</a:t>
            </a:r>
          </a:p>
          <a:p>
            <a:pPr marL="609600" indent="-609600" eaLnBrk="1" hangingPunct="1"/>
            <a:r>
              <a:rPr lang="zh-CN" altLang="en-US" sz="2400" b="1" smtClean="0">
                <a:sym typeface="MT Extra" panose="05050102010205020202" pitchFamily="18" charset="2"/>
              </a:rPr>
              <a:t>结合律：</a:t>
            </a:r>
            <a:r>
              <a:rPr lang="en-US" altLang="zh-CN" sz="2400" b="1" smtClean="0">
                <a:sym typeface="MT Extra" panose="05050102010205020202" pitchFamily="18" charset="2"/>
              </a:rPr>
              <a:t>(HaHb)Hc=HHabHc=HHaHbc=HHHabc</a:t>
            </a:r>
            <a:br>
              <a:rPr lang="en-US" altLang="zh-CN" sz="2400" b="1" smtClean="0">
                <a:sym typeface="MT Extra" panose="05050102010205020202" pitchFamily="18" charset="2"/>
              </a:rPr>
            </a:br>
            <a:r>
              <a:rPr lang="en-US" altLang="zh-CN" sz="2400" b="1" smtClean="0">
                <a:sym typeface="MT Extra" panose="05050102010205020202" pitchFamily="18" charset="2"/>
              </a:rPr>
              <a:t>        Ha(HbHc)=HaHHbc=HHHabc</a:t>
            </a:r>
          </a:p>
          <a:p>
            <a:pPr marL="609600" indent="-609600" eaLnBrk="1" hangingPunct="1"/>
            <a:r>
              <a:rPr lang="zh-CN" altLang="en-US" sz="2400" b="1" smtClean="0">
                <a:sym typeface="MT Extra" panose="05050102010205020202" pitchFamily="18" charset="2"/>
              </a:rPr>
              <a:t>单位元：</a:t>
            </a:r>
            <a:r>
              <a:rPr lang="en-US" altLang="zh-CN" sz="2400" b="1" smtClean="0">
                <a:sym typeface="MT Extra" panose="05050102010205020202" pitchFamily="18" charset="2"/>
              </a:rPr>
              <a:t>HeHa=HHea=Ha     </a:t>
            </a:r>
            <a:br>
              <a:rPr lang="en-US" altLang="zh-CN" sz="2400" b="1" smtClean="0">
                <a:sym typeface="MT Extra" panose="05050102010205020202" pitchFamily="18" charset="2"/>
              </a:rPr>
            </a:br>
            <a:r>
              <a:rPr lang="en-US" altLang="zh-CN" sz="2400" b="1" smtClean="0">
                <a:sym typeface="MT Extra" panose="05050102010205020202" pitchFamily="18" charset="2"/>
              </a:rPr>
              <a:t>        HaHe=HHae=Ha</a:t>
            </a:r>
          </a:p>
          <a:p>
            <a:pPr marL="609600" indent="-609600" eaLnBrk="1" hangingPunct="1"/>
            <a:r>
              <a:rPr lang="zh-CN" altLang="en-US" sz="2400" b="1" smtClean="0">
                <a:sym typeface="MT Extra" panose="05050102010205020202" pitchFamily="18" charset="2"/>
              </a:rPr>
              <a:t>逆元：</a:t>
            </a:r>
            <a:r>
              <a:rPr lang="en-US" altLang="zh-CN" sz="2400" b="1" smtClean="0">
                <a:sym typeface="MT Extra" panose="05050102010205020202" pitchFamily="18" charset="2"/>
              </a:rPr>
              <a:t>  Ha(Ha</a:t>
            </a:r>
            <a:r>
              <a:rPr lang="en-US" altLang="zh-CN" sz="2400" b="1" baseline="30000" smtClean="0">
                <a:sym typeface="MT Extra" panose="05050102010205020202" pitchFamily="18" charset="2"/>
              </a:rPr>
              <a:t>-1</a:t>
            </a:r>
            <a:r>
              <a:rPr lang="en-US" altLang="zh-CN" sz="2400" b="1" smtClean="0">
                <a:sym typeface="MT Extra" panose="05050102010205020202" pitchFamily="18" charset="2"/>
              </a:rPr>
              <a:t>)=HHaa</a:t>
            </a:r>
            <a:r>
              <a:rPr lang="en-US" altLang="zh-CN" sz="2400" b="1" baseline="30000" smtClean="0">
                <a:sym typeface="MT Extra" panose="05050102010205020202" pitchFamily="18" charset="2"/>
              </a:rPr>
              <a:t>-1</a:t>
            </a:r>
            <a:r>
              <a:rPr lang="en-US" altLang="zh-CN" sz="2400" b="1" smtClean="0">
                <a:sym typeface="MT Extra" panose="05050102010205020202" pitchFamily="18" charset="2"/>
              </a:rPr>
              <a:t>=He </a:t>
            </a:r>
            <a:br>
              <a:rPr lang="en-US" altLang="zh-CN" sz="2400" b="1" smtClean="0">
                <a:sym typeface="MT Extra" panose="05050102010205020202" pitchFamily="18" charset="2"/>
              </a:rPr>
            </a:br>
            <a:r>
              <a:rPr lang="en-US" altLang="zh-CN" sz="2400" b="1" smtClean="0">
                <a:sym typeface="MT Extra" panose="05050102010205020202" pitchFamily="18" charset="2"/>
              </a:rPr>
              <a:t>       (Ha</a:t>
            </a:r>
            <a:r>
              <a:rPr lang="en-US" altLang="zh-CN" sz="2400" b="1" baseline="30000" smtClean="0">
                <a:sym typeface="MT Extra" panose="05050102010205020202" pitchFamily="18" charset="2"/>
              </a:rPr>
              <a:t>-1</a:t>
            </a:r>
            <a:r>
              <a:rPr lang="en-US" altLang="zh-CN" sz="2400" b="1" smtClean="0">
                <a:sym typeface="MT Extra" panose="05050102010205020202" pitchFamily="18" charset="2"/>
              </a:rPr>
              <a:t>) Ha=HHa</a:t>
            </a:r>
            <a:r>
              <a:rPr lang="en-US" altLang="zh-CN" sz="2400" b="1" baseline="30000" smtClean="0">
                <a:sym typeface="MT Extra" panose="05050102010205020202" pitchFamily="18" charset="2"/>
              </a:rPr>
              <a:t>-1</a:t>
            </a:r>
            <a:r>
              <a:rPr lang="en-US" altLang="zh-CN" sz="2400" b="1" smtClean="0">
                <a:sym typeface="MT Extra" panose="05050102010205020202" pitchFamily="18" charset="2"/>
              </a:rPr>
              <a:t>a=He </a:t>
            </a: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2051050" y="11255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1542BF-A361-4017-8853-AA9F8C17CB9E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群的同态映射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272256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/>
              <a:t> 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是群，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smtClean="0"/>
              <a:t>：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→G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，若任意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/>
              <a:t>∈G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都有	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xy</a:t>
            </a:r>
            <a:r>
              <a:rPr lang="en-US" altLang="zh-CN" b="1" smtClean="0"/>
              <a:t>)</a:t>
            </a:r>
            <a:r>
              <a:rPr lang="zh-CN" altLang="en-US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)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同态映射</a:t>
            </a:r>
            <a:r>
              <a:rPr lang="zh-CN" altLang="en-US" b="1" smtClean="0"/>
              <a:t>，简称</a:t>
            </a:r>
            <a:r>
              <a:rPr lang="zh-CN" altLang="en-US" b="1" smtClean="0">
                <a:solidFill>
                  <a:srgbClr val="FC360E"/>
                </a:solidFill>
              </a:rPr>
              <a:t>同态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(P272 </a:t>
            </a:r>
            <a:r>
              <a:rPr lang="zh-CN" altLang="en-US" b="1" smtClean="0"/>
              <a:t>定义</a:t>
            </a:r>
            <a:r>
              <a:rPr lang="en-US" altLang="zh-CN" b="1" smtClean="0"/>
              <a:t>17.23)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  <a:latin typeface="" charset="0"/>
            </a:endParaRPr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413125"/>
            <a:ext cx="60483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B4CFE5-9676-4126-8A86-2F65D08D14DA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 b="1" smtClean="0"/>
              <a:t>同态映射的实例（续）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279400" y="939800"/>
            <a:ext cx="86360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例  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zh-CN" sz="32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zh-CN" sz="32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zh-CN" sz="32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 &gt;,</a:t>
            </a:r>
            <a:b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zh-CN" sz="32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={0,1, … , 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-1},  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 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同态。</a:t>
            </a:r>
            <a:endParaRPr kumimoji="0" lang="en-US" altLang="zh-CN" sz="3200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kumimoji="0" lang="zh-CN" altLang="en-US" sz="2800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78340" name="Text Box 4"/>
          <p:cNvSpPr txBox="1">
            <a:spLocks noChangeArrowheads="1"/>
          </p:cNvSpPr>
          <p:nvPr/>
        </p:nvSpPr>
        <p:spPr bwMode="auto">
          <a:xfrm>
            <a:off x="250825" y="2997200"/>
            <a:ext cx="8636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令  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0"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     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= 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 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kumimoji="0" lang="en-US" altLang="zh-CN" sz="28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7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7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7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40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91C749-47DA-4E90-85CA-9AB1871C0BE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1260475"/>
          </a:xfr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例  </a:t>
            </a:r>
            <a:r>
              <a:rPr lang="zh-CN" altLang="fr-FR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,+&gt;,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&lt;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*,</a:t>
            </a:r>
            <a:r>
              <a:rPr lang="fr-FR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fr-FR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fr-FR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*=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fr-FR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{0}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同态。 </a:t>
            </a:r>
            <a:endParaRPr lang="zh-CN" altLang="fr-FR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 b="1" smtClean="0"/>
              <a:t>同态映射的实例（续）</a:t>
            </a:r>
          </a:p>
        </p:txBody>
      </p:sp>
      <p:sp>
        <p:nvSpPr>
          <p:cNvPr id="1680388" name="Rectangle 4"/>
          <p:cNvSpPr>
            <a:spLocks noChangeArrowheads="1"/>
          </p:cNvSpPr>
          <p:nvPr/>
        </p:nvSpPr>
        <p:spPr bwMode="auto">
          <a:xfrm>
            <a:off x="250825" y="2852738"/>
            <a:ext cx="86360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fr-FR" sz="3200" b="1">
                <a:solidFill>
                  <a:schemeClr val="bg2"/>
                </a:solidFill>
                <a:latin typeface="Times New Roman" panose="02020603050405020304" pitchFamily="18" charset="0"/>
              </a:rPr>
              <a:t>令 </a:t>
            </a:r>
            <a:r>
              <a:rPr lang="fr-FR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fr-FR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*,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fr-FR" sz="32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fr-FR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fr-FR" sz="32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i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).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fr-FR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fr-FR" sz="3200" b="1">
                <a:solidFill>
                  <a:schemeClr val="bg2"/>
                </a:solidFill>
                <a:latin typeface="Times New Roman" panose="02020603050405020304" pitchFamily="18" charset="0"/>
              </a:rPr>
              <a:t>是同态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8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8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8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88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37BCF-A3FE-433B-95CA-2B003160CBE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同态的分类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447516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zh-CN" altLang="en-US" b="1" smtClean="0">
                <a:sym typeface="Symbol" panose="05050102010706020507" pitchFamily="18" charset="2"/>
              </a:rPr>
              <a:t>：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→G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的同态。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 </a:t>
            </a:r>
            <a:r>
              <a:rPr lang="zh-CN" altLang="en-US" b="1" smtClean="0"/>
              <a:t>若</a:t>
            </a:r>
            <a:r>
              <a:rPr lang="zh-CN" altLang="en-US" b="1" smtClean="0">
                <a:sym typeface="Symbol" panose="05050102010706020507" pitchFamily="18" charset="2"/>
              </a:rPr>
              <a:t>：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→G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是满射的，则称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满同态</a:t>
            </a:r>
            <a:r>
              <a:rPr lang="zh-CN" altLang="en-US" b="1" smtClean="0"/>
              <a:t>，这时也称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同态像</a:t>
            </a:r>
            <a:r>
              <a:rPr lang="zh-CN" altLang="en-US" b="1" smtClean="0"/>
              <a:t>，记作。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 </a:t>
            </a:r>
            <a:r>
              <a:rPr lang="zh-CN" altLang="en-US" b="1" smtClean="0"/>
              <a:t>若</a:t>
            </a:r>
            <a:r>
              <a:rPr lang="zh-CN" altLang="en-US" b="1" smtClean="0">
                <a:sym typeface="Symbol" panose="05050102010706020507" pitchFamily="18" charset="2"/>
              </a:rPr>
              <a:t>：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→G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是单射的，则称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单同态</a:t>
            </a:r>
            <a:r>
              <a:rPr lang="zh-CN" altLang="en-US" b="1" smtClean="0"/>
              <a:t>。                                              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 </a:t>
            </a:r>
            <a:r>
              <a:rPr lang="zh-CN" altLang="en-US" b="1" smtClean="0"/>
              <a:t>若</a:t>
            </a:r>
            <a:r>
              <a:rPr lang="zh-CN" altLang="en-US" b="1" smtClean="0">
                <a:sym typeface="Symbol" panose="05050102010706020507" pitchFamily="18" charset="2"/>
              </a:rPr>
              <a:t>：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→G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是双射的，则称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同构</a:t>
            </a:r>
            <a:r>
              <a:rPr lang="zh-CN" altLang="en-US" b="1" smtClean="0"/>
              <a:t>，记作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en-US" altLang="en-US" b="1" smtClean="0"/>
              <a:t>≌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。</a:t>
            </a:r>
            <a:r>
              <a:rPr lang="en-US" altLang="zh-CN" b="1" smtClean="0"/>
              <a:t>(P272 </a:t>
            </a:r>
            <a:r>
              <a:rPr lang="zh-CN" altLang="en-US" b="1" smtClean="0"/>
              <a:t>例</a:t>
            </a:r>
            <a:r>
              <a:rPr lang="en-US" altLang="zh-CN" b="1" smtClean="0"/>
              <a:t>17.39</a:t>
            </a:r>
            <a:r>
              <a:rPr lang="zh-CN" altLang="en-US" b="1" smtClean="0"/>
              <a:t>上三行</a:t>
            </a:r>
            <a:r>
              <a:rPr lang="en-US" altLang="zh-CN" b="1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(4) </a:t>
            </a:r>
            <a:r>
              <a:rPr lang="zh-CN" altLang="en-US" b="1" smtClean="0"/>
              <a:t>若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＝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，则称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自同态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(P276 </a:t>
            </a:r>
            <a:r>
              <a:rPr lang="zh-CN" altLang="en-US" b="1" smtClean="0"/>
              <a:t>定义</a:t>
            </a:r>
            <a:r>
              <a:rPr lang="en-US" altLang="zh-CN" b="1" smtClean="0"/>
              <a:t>17.25)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17B21-8B56-4463-AE78-EB7644C7DCA2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同态的分类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4036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的同态映射，</a:t>
            </a:r>
            <a:r>
              <a:rPr lang="en-US" altLang="zh-CN" b="1" smtClean="0"/>
              <a:t>e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和</a:t>
            </a:r>
            <a:r>
              <a:rPr lang="en-US" altLang="zh-CN" b="1" smtClean="0"/>
              <a:t>e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分别为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和</a:t>
            </a:r>
            <a:r>
              <a:rPr lang="en-US" altLang="zh-CN" b="1" smtClean="0"/>
              <a:t>G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的单位元，则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(1) </a:t>
            </a:r>
            <a:r>
              <a:rPr lang="en-US" altLang="zh-CN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)</a:t>
            </a:r>
            <a:r>
              <a:rPr lang="zh-CN" altLang="en-US" b="1" smtClean="0"/>
              <a:t>＝</a:t>
            </a:r>
            <a:r>
              <a:rPr lang="en-US" altLang="zh-CN" b="1" smtClean="0"/>
              <a:t>e</a:t>
            </a:r>
            <a:r>
              <a:rPr lang="en-US" altLang="zh-CN" b="1" baseline="-30000" smtClean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(2) </a:t>
            </a:r>
            <a:r>
              <a:rPr lang="en-US" altLang="zh-CN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(a</a:t>
            </a:r>
            <a:r>
              <a:rPr lang="en-US" altLang="zh-CN" b="1" baseline="30000" smtClean="0"/>
              <a:t>-1</a:t>
            </a:r>
            <a:r>
              <a:rPr lang="en-US" altLang="zh-CN" b="1" smtClean="0"/>
              <a:t>)</a:t>
            </a:r>
            <a:r>
              <a:rPr lang="zh-CN" altLang="en-US" b="1" smtClean="0"/>
              <a:t>＝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(a)</a:t>
            </a:r>
            <a:r>
              <a:rPr lang="en-US" altLang="zh-CN" b="1" baseline="30000" smtClean="0"/>
              <a:t>-1</a:t>
            </a:r>
            <a:r>
              <a:rPr lang="zh-CN" altLang="en-US" b="1" smtClean="0"/>
              <a:t>，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a∈G</a:t>
            </a:r>
            <a:r>
              <a:rPr lang="en-US" altLang="zh-CN" b="1" baseline="-30000" smtClean="0"/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说明：</a:t>
            </a:r>
            <a:r>
              <a:rPr lang="zh-CN" altLang="en-US" b="1" smtClean="0"/>
              <a:t>同态映射保持元素的对应性。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(P272 </a:t>
            </a:r>
            <a:r>
              <a:rPr lang="zh-CN" altLang="en-US" b="1" smtClean="0"/>
              <a:t>定义</a:t>
            </a:r>
            <a:r>
              <a:rPr lang="en-US" altLang="zh-CN" b="1" smtClean="0"/>
              <a:t>17.23 </a:t>
            </a:r>
            <a:r>
              <a:rPr lang="zh-CN" altLang="en-US" b="1" smtClean="0"/>
              <a:t>下方</a:t>
            </a:r>
            <a:r>
              <a:rPr lang="en-US" altLang="zh-CN" b="1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4A5650-3410-4751-A611-D40E0F5ECE71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279400" y="939800"/>
            <a:ext cx="8636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例  设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，令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32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32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endParaRPr kumimoji="0" lang="en-US" altLang="zh-CN" sz="32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那么 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32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kumimoji="0"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kumimoji="0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的自同态</a:t>
            </a:r>
            <a:r>
              <a:rPr kumimoji="0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990600" y="152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同态映射的实例</a:t>
            </a:r>
          </a:p>
        </p:txBody>
      </p:sp>
      <p:sp>
        <p:nvSpPr>
          <p:cNvPr id="1683460" name="Text Box 4"/>
          <p:cNvSpPr txBox="1">
            <a:spLocks noChangeArrowheads="1"/>
          </p:cNvSpPr>
          <p:nvPr/>
        </p:nvSpPr>
        <p:spPr bwMode="auto">
          <a:xfrm>
            <a:off x="323850" y="3141663"/>
            <a:ext cx="86360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因为</a:t>
            </a: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，有   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 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ay 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)+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   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当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0 </a:t>
            </a: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时称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为零同态；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kumimoji="0" lang="fr-FR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时，称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为自同构；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除此之外其他的 </a:t>
            </a:r>
            <a:r>
              <a:rPr kumimoji="0"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kumimoji="0" lang="zh-CN" altLang="fr-FR" sz="2800" b="1">
                <a:solidFill>
                  <a:schemeClr val="bg2"/>
                </a:solidFill>
                <a:latin typeface="Times New Roman" panose="02020603050405020304" pitchFamily="18" charset="0"/>
              </a:rPr>
              <a:t>都是单自同态</a:t>
            </a:r>
            <a:r>
              <a:rPr kumimoji="0"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8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8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83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83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60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6EA6BA-DEC5-4014-A4E9-050BC6EF87F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1260475"/>
          </a:xfr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例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fr-FR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*,</a:t>
            </a:r>
            <a:r>
              <a:rPr lang="fr-FR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&gt;,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&lt;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fr-FR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fr-FR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*=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fr-FR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{0}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，则不存在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的同构。 </a:t>
            </a:r>
            <a:endParaRPr lang="zh-CN" altLang="fr-FR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 b="1" smtClean="0"/>
              <a:t>同态映射的实例（续）</a:t>
            </a:r>
          </a:p>
        </p:txBody>
      </p:sp>
      <p:sp>
        <p:nvSpPr>
          <p:cNvPr id="1693700" name="Rectangle 4"/>
          <p:cNvSpPr>
            <a:spLocks noChangeArrowheads="1"/>
          </p:cNvSpPr>
          <p:nvPr/>
        </p:nvSpPr>
        <p:spPr bwMode="auto">
          <a:xfrm>
            <a:off x="179388" y="2349500"/>
            <a:ext cx="8636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hlink"/>
                </a:solidFill>
                <a:latin typeface="宋体" panose="02010600030101010101" pitchFamily="2" charset="-122"/>
              </a:rPr>
              <a:t>证明</a:t>
            </a:r>
            <a:r>
              <a:rPr lang="zh-CN" altLang="en-US" sz="3200" b="1">
                <a:latin typeface="宋体" panose="02010600030101010101" pitchFamily="2" charset="-122"/>
              </a:rPr>
              <a:t> 假设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 sz="3200" b="1">
                <a:latin typeface="宋体" panose="02010600030101010101" pitchFamily="2" charset="-122"/>
              </a:rPr>
              <a:t>是</a:t>
            </a:r>
            <a:r>
              <a:rPr lang="en-US" altLang="zh-CN" sz="3200" b="1">
                <a:latin typeface="宋体" panose="02010600030101010101" pitchFamily="2" charset="-122"/>
              </a:rPr>
              <a:t>G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到</a:t>
            </a:r>
            <a:r>
              <a:rPr lang="en-US" altLang="zh-CN" sz="3200" b="1">
                <a:latin typeface="宋体" panose="02010600030101010101" pitchFamily="2" charset="-122"/>
              </a:rPr>
              <a:t>G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的同构，那么有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			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 sz="3200" b="1">
                <a:latin typeface="宋体" panose="02010600030101010101" pitchFamily="2" charset="-122"/>
              </a:rPr>
              <a:t>：</a:t>
            </a:r>
            <a:r>
              <a:rPr lang="en-US" altLang="zh-CN" sz="3200" b="1">
                <a:latin typeface="宋体" panose="02010600030101010101" pitchFamily="2" charset="-122"/>
              </a:rPr>
              <a:t>G</a:t>
            </a:r>
            <a:r>
              <a:rPr lang="en-US" altLang="zh-CN" sz="3200" b="1" baseline="-25000">
                <a:latin typeface="宋体" panose="02010600030101010101" pitchFamily="2" charset="-122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→G</a:t>
            </a:r>
            <a:r>
              <a:rPr lang="en-US" altLang="zh-CN" sz="3200" b="1" baseline="-25000">
                <a:latin typeface="宋体" panose="02010600030101010101" pitchFamily="2" charset="-122"/>
              </a:rPr>
              <a:t>2</a:t>
            </a:r>
            <a:r>
              <a:rPr lang="en-US" altLang="zh-CN" sz="3200" b="1">
                <a:latin typeface="宋体" panose="02010600030101010101" pitchFamily="2" charset="-122"/>
              </a:rPr>
              <a:t>, </a:t>
            </a:r>
            <a:r>
              <a:rPr lang="en-US" altLang="zh-CN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3200" b="1">
                <a:latin typeface="宋体" panose="02010600030101010101" pitchFamily="2" charset="-122"/>
              </a:rPr>
              <a:t>(1)</a:t>
            </a:r>
            <a:r>
              <a:rPr lang="zh-CN" altLang="en-US" sz="3200" b="1">
                <a:latin typeface="宋体" panose="02010600030101010101" pitchFamily="2" charset="-122"/>
              </a:rPr>
              <a:t>＝</a:t>
            </a:r>
            <a:r>
              <a:rPr lang="en-US" altLang="zh-CN" sz="3200" b="1">
                <a:latin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于是有	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3200" b="1">
                <a:latin typeface="宋体" panose="02010600030101010101" pitchFamily="2" charset="-122"/>
              </a:rPr>
              <a:t>(-1)</a:t>
            </a:r>
            <a:r>
              <a:rPr lang="zh-CN" altLang="en-US" sz="3200" b="1">
                <a:latin typeface="宋体" panose="02010600030101010101" pitchFamily="2" charset="-122"/>
              </a:rPr>
              <a:t>＋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3200" b="1">
                <a:latin typeface="宋体" panose="02010600030101010101" pitchFamily="2" charset="-122"/>
              </a:rPr>
              <a:t>(-1)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		    </a:t>
            </a:r>
            <a:r>
              <a:rPr lang="zh-CN" altLang="en-US" sz="3200" b="1">
                <a:latin typeface="宋体" panose="02010600030101010101" pitchFamily="2" charset="-122"/>
              </a:rPr>
              <a:t>＝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3200" b="1">
                <a:latin typeface="宋体" panose="02010600030101010101" pitchFamily="2" charset="-122"/>
              </a:rPr>
              <a:t>((-1)(-1))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		    </a:t>
            </a:r>
            <a:r>
              <a:rPr lang="zh-CN" altLang="en-US" sz="3200" b="1">
                <a:latin typeface="宋体" panose="02010600030101010101" pitchFamily="2" charset="-122"/>
              </a:rPr>
              <a:t>＝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3200" b="1">
                <a:latin typeface="宋体" panose="02010600030101010101" pitchFamily="2" charset="-122"/>
              </a:rPr>
              <a:t>(1)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		    </a:t>
            </a:r>
            <a:r>
              <a:rPr lang="zh-CN" altLang="en-US" sz="3200" b="1">
                <a:latin typeface="宋体" panose="02010600030101010101" pitchFamily="2" charset="-122"/>
              </a:rPr>
              <a:t>＝</a:t>
            </a:r>
            <a:r>
              <a:rPr lang="en-US" altLang="zh-CN" sz="3200" b="1">
                <a:latin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		</a:t>
            </a:r>
            <a:r>
              <a:rPr lang="zh-CN" altLang="en-US" sz="3200" b="1">
                <a:latin typeface="宋体" panose="02010600030101010101" pitchFamily="2" charset="-122"/>
              </a:rPr>
              <a:t>从而得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3200" b="1">
                <a:latin typeface="宋体" panose="02010600030101010101" pitchFamily="2" charset="-122"/>
              </a:rPr>
              <a:t>(-1)</a:t>
            </a:r>
            <a:r>
              <a:rPr lang="zh-CN" altLang="en-US" sz="3200" b="1">
                <a:latin typeface="宋体" panose="02010600030101010101" pitchFamily="2" charset="-122"/>
              </a:rPr>
              <a:t>＝</a:t>
            </a:r>
            <a:r>
              <a:rPr lang="en-US" altLang="zh-CN" sz="3200" b="1">
                <a:latin typeface="宋体" panose="02010600030101010101" pitchFamily="2" charset="-122"/>
              </a:rPr>
              <a:t>0</a:t>
            </a:r>
            <a:r>
              <a:rPr lang="zh-CN" altLang="en-US" sz="3200" b="1">
                <a:latin typeface="宋体" panose="02010600030101010101" pitchFamily="2" charset="-122"/>
              </a:rPr>
              <a:t>，这与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 sz="3200" b="1">
                <a:latin typeface="宋体" panose="02010600030101010101" pitchFamily="2" charset="-122"/>
              </a:rPr>
              <a:t>的单射性矛盾。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370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66D824-1336-47D7-9075-788D418260AA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同态映射的性质</a:t>
            </a:r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8991600" cy="3890962"/>
          </a:xfrm>
        </p:spPr>
        <p:txBody>
          <a:bodyPr>
            <a:sp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(Cayley)</a:t>
            </a:r>
            <a:r>
              <a:rPr lang="en-US" altLang="zh-CN" b="1" smtClean="0"/>
              <a:t> G</a:t>
            </a:r>
            <a:r>
              <a:rPr lang="zh-CN" altLang="en-US" b="1" smtClean="0"/>
              <a:t>是群，</a:t>
            </a:r>
            <a:r>
              <a:rPr lang="en-US" altLang="zh-CN" b="1" smtClean="0"/>
              <a:t>a∈G,</a:t>
            </a:r>
            <a:r>
              <a:rPr lang="zh-CN" altLang="en-US" b="1" smtClean="0"/>
              <a:t>定义</a:t>
            </a:r>
            <a:r>
              <a:rPr lang="en-US" altLang="zh-CN" b="1" smtClean="0"/>
              <a:t>f</a:t>
            </a:r>
            <a:r>
              <a:rPr lang="en-US" altLang="zh-CN" b="1" baseline="-25000" smtClean="0"/>
              <a:t>a</a:t>
            </a:r>
            <a:r>
              <a:rPr lang="en-US" altLang="zh-CN" b="1" smtClean="0"/>
              <a:t>:G</a:t>
            </a:r>
            <a:r>
              <a:rPr lang="en-US" altLang="zh-CN" b="1" smtClean="0">
                <a:sym typeface="Symbol" panose="05050102010706020507" pitchFamily="18" charset="2"/>
              </a:rPr>
              <a:t>G,</a:t>
            </a:r>
            <a:br>
              <a:rPr lang="en-US" altLang="zh-CN" b="1" smtClean="0">
                <a:sym typeface="Symbol" panose="05050102010706020507" pitchFamily="18" charset="2"/>
              </a:rPr>
            </a:br>
            <a:r>
              <a:rPr lang="zh-CN" altLang="en-US" b="1" smtClean="0">
                <a:sym typeface="Symbol" panose="05050102010706020507" pitchFamily="18" charset="2"/>
              </a:rPr>
              <a:t>对</a:t>
            </a:r>
            <a:r>
              <a:rPr lang="en-US" altLang="zh-CN" b="1" smtClean="0">
                <a:sym typeface="Symbol" panose="05050102010706020507" pitchFamily="18" charset="2"/>
              </a:rPr>
              <a:t>x∈G,f</a:t>
            </a:r>
            <a:r>
              <a:rPr lang="en-US" altLang="zh-CN" b="1" baseline="-25000" smtClean="0"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(x)=ax</a:t>
            </a:r>
            <a:r>
              <a:rPr lang="zh-CN" altLang="en-US" b="1" smtClean="0">
                <a:sym typeface="Symbol" panose="05050102010706020507" pitchFamily="18" charset="2"/>
              </a:rPr>
              <a:t>。令</a:t>
            </a:r>
            <a:r>
              <a:rPr lang="en-US" altLang="zh-CN" b="1" smtClean="0">
                <a:sym typeface="Symbol" panose="05050102010706020507" pitchFamily="18" charset="2"/>
              </a:rPr>
              <a:t>H={f</a:t>
            </a:r>
            <a:r>
              <a:rPr lang="en-US" altLang="zh-CN" b="1" baseline="-25000" smtClean="0"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|a∈G}</a:t>
            </a:r>
            <a:r>
              <a:rPr lang="zh-CN" altLang="en-US" b="1" smtClean="0"/>
              <a:t>，则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b="1" smtClean="0"/>
              <a:t>H</a:t>
            </a:r>
            <a:r>
              <a:rPr lang="zh-CN" altLang="en-US" b="1" smtClean="0"/>
              <a:t>关于映射的复合运算构成群。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b="1" smtClean="0"/>
              <a:t>G</a:t>
            </a:r>
            <a:r>
              <a:rPr lang="en-US" altLang="en-US" b="1" smtClean="0"/>
              <a:t>≌</a:t>
            </a:r>
            <a:r>
              <a:rPr lang="en-US" altLang="zh-CN" b="1" smtClean="0"/>
              <a:t>H</a:t>
            </a:r>
            <a:r>
              <a:rPr lang="zh-CN" altLang="en-US" b="1" smtClean="0"/>
              <a:t>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b="1" smtClean="0"/>
              <a:t>					(P272 </a:t>
            </a:r>
            <a:r>
              <a:rPr lang="zh-CN" altLang="en-US" b="1" smtClean="0"/>
              <a:t>底</a:t>
            </a:r>
            <a:r>
              <a:rPr lang="en-US" altLang="zh-CN" b="1" smtClean="0"/>
              <a:t>)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b="1" smtClean="0"/>
              <a:t>例 </a:t>
            </a:r>
            <a:r>
              <a:rPr lang="en-US" altLang="zh-CN" b="1" smtClean="0"/>
              <a:t>Z</a:t>
            </a:r>
            <a:r>
              <a:rPr lang="en-US" altLang="zh-CN" b="1" baseline="-25000" smtClean="0"/>
              <a:t>3</a:t>
            </a:r>
            <a:r>
              <a:rPr lang="zh-CN" altLang="en-US" b="1" smtClean="0"/>
              <a:t>中，</a:t>
            </a:r>
            <a:r>
              <a:rPr lang="en-US" altLang="zh-CN" b="1" smtClean="0"/>
              <a:t>f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=(0)(1)(2),f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=(012),f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=(021),</a:t>
            </a:r>
            <a:r>
              <a:rPr lang="zh-CN" altLang="en-US" b="1" smtClean="0"/>
              <a:t>则</a:t>
            </a:r>
            <a:br>
              <a:rPr lang="zh-CN" altLang="en-US" b="1" smtClean="0"/>
            </a:br>
            <a:r>
              <a:rPr lang="en-US" altLang="zh-CN" b="1" smtClean="0"/>
              <a:t>&lt;{f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,f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,f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},o&gt;</a:t>
            </a:r>
            <a:r>
              <a:rPr lang="en-US" altLang="en-US" b="1" smtClean="0"/>
              <a:t>≌</a:t>
            </a:r>
            <a:r>
              <a:rPr lang="en-US" altLang="zh-CN" b="1" smtClean="0"/>
              <a:t>&lt;Z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,+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7819A9-FEEF-402A-9297-F5DC2A26506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同态的核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</a:rPr>
              <a:t>定义</a:t>
            </a:r>
            <a:r>
              <a:rPr lang="en-US" altLang="zh-CN" sz="2800" b="1" smtClean="0">
                <a:solidFill>
                  <a:schemeClr val="hlink"/>
                </a:solidFill>
              </a:rPr>
              <a:t>17.41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设</a:t>
            </a:r>
            <a:r>
              <a:rPr lang="zh-CN" altLang="en-US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是群</a:t>
            </a:r>
            <a:r>
              <a:rPr lang="en-US" altLang="zh-CN" sz="2800" b="1" smtClean="0"/>
              <a:t>G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/>
              <a:t>到</a:t>
            </a:r>
            <a:r>
              <a:rPr lang="en-US" altLang="zh-CN" sz="2800" b="1" smtClean="0"/>
              <a:t>G</a:t>
            </a:r>
            <a:r>
              <a:rPr lang="en-US" altLang="zh-CN" sz="2800" b="1" baseline="-25000" smtClean="0"/>
              <a:t>2</a:t>
            </a:r>
            <a:r>
              <a:rPr lang="zh-CN" altLang="en-US" sz="2800" b="1" smtClean="0"/>
              <a:t>的同态，令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		</a:t>
            </a:r>
            <a:r>
              <a:rPr lang="en-US" altLang="zh-CN" sz="2800" b="1" smtClean="0"/>
              <a:t>ker 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>
                <a:sym typeface="Symbol" panose="05050102010706020507" pitchFamily="18" charset="2"/>
              </a:rPr>
              <a:t>＝</a:t>
            </a:r>
            <a:r>
              <a:rPr lang="en-US" altLang="zh-CN" sz="2800" b="1" smtClean="0"/>
              <a:t>{x|x∈G</a:t>
            </a:r>
            <a:r>
              <a:rPr lang="en-US" altLang="zh-CN" sz="2800" b="1" baseline="-25000" smtClean="0"/>
              <a:t>1 </a:t>
            </a:r>
            <a:r>
              <a:rPr lang="en-US" altLang="zh-CN" sz="2800" b="1" smtClean="0"/>
              <a:t>∧ 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en-US" altLang="zh-CN" sz="2800" b="1" smtClean="0"/>
              <a:t>(x)</a:t>
            </a:r>
            <a:r>
              <a:rPr lang="zh-CN" altLang="en-US" sz="2800" b="1" smtClean="0"/>
              <a:t>＝</a:t>
            </a:r>
            <a:r>
              <a:rPr lang="en-US" altLang="zh-CN" sz="2800" b="1" smtClean="0"/>
              <a:t>e</a:t>
            </a:r>
            <a:r>
              <a:rPr lang="en-US" altLang="zh-CN" sz="2800" b="1" baseline="-25000" smtClean="0"/>
              <a:t>2</a:t>
            </a:r>
            <a:r>
              <a:rPr lang="en-US" altLang="zh-CN" sz="2800" b="1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	</a:t>
            </a:r>
            <a:r>
              <a:rPr lang="zh-CN" altLang="en-US" sz="2800" b="1" smtClean="0"/>
              <a:t>其中</a:t>
            </a:r>
            <a:r>
              <a:rPr lang="en-US" altLang="zh-CN" sz="2800" b="1" smtClean="0"/>
              <a:t>e</a:t>
            </a:r>
            <a:r>
              <a:rPr lang="en-US" altLang="zh-CN" sz="2800" b="1" baseline="-25000" smtClean="0"/>
              <a:t>2</a:t>
            </a:r>
            <a:r>
              <a:rPr lang="zh-CN" altLang="en-US" sz="2800" b="1" smtClean="0"/>
              <a:t>为</a:t>
            </a:r>
            <a:r>
              <a:rPr lang="en-US" altLang="zh-CN" sz="2800" b="1" smtClean="0"/>
              <a:t>G</a:t>
            </a:r>
            <a:r>
              <a:rPr lang="en-US" altLang="zh-CN" sz="2800" b="1" baseline="-25000" smtClean="0"/>
              <a:t>2</a:t>
            </a:r>
            <a:r>
              <a:rPr lang="zh-CN" altLang="en-US" sz="2800" b="1" smtClean="0"/>
              <a:t>的单位元。称</a:t>
            </a:r>
            <a:r>
              <a:rPr lang="en-US" altLang="zh-CN" sz="2800" b="1" smtClean="0"/>
              <a:t>ker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为</a:t>
            </a:r>
            <a:r>
              <a:rPr lang="zh-CN" altLang="en-US" sz="2800" b="1" smtClean="0">
                <a:solidFill>
                  <a:srgbClr val="FC360E"/>
                </a:solidFill>
              </a:rPr>
              <a:t>同态的核</a:t>
            </a:r>
            <a:r>
              <a:rPr lang="zh-CN" altLang="en-US" sz="2800" b="1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P(273 </a:t>
            </a:r>
            <a:r>
              <a:rPr lang="zh-CN" altLang="en-US" sz="2800" b="1" smtClean="0"/>
              <a:t>定理 </a:t>
            </a:r>
            <a:r>
              <a:rPr lang="en-US" altLang="zh-CN" sz="2800" b="1" smtClean="0"/>
              <a:t>17.24)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</a:rPr>
              <a:t>例：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Z→Z</a:t>
            </a:r>
            <a:r>
              <a:rPr lang="en-US" altLang="zh-CN" sz="2800" b="1" baseline="-25000" smtClean="0"/>
              <a:t>n</a:t>
            </a:r>
            <a:r>
              <a:rPr lang="en-US" altLang="zh-CN" sz="2800" b="1" smtClean="0"/>
              <a:t>, 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en-US" altLang="zh-CN" sz="2800" b="1" smtClean="0"/>
              <a:t>(x)</a:t>
            </a:r>
            <a:r>
              <a:rPr lang="zh-CN" altLang="en-US" sz="2800" b="1" smtClean="0"/>
              <a:t>＝</a:t>
            </a:r>
            <a:r>
              <a:rPr lang="en-US" altLang="zh-CN" sz="2800" b="1" smtClean="0"/>
              <a:t>x mod n</a:t>
            </a:r>
            <a:r>
              <a:rPr lang="zh-CN" altLang="en-US" sz="2800" b="1" smtClean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			</a:t>
            </a:r>
            <a:r>
              <a:rPr lang="en-US" altLang="zh-CN" sz="2800" b="1" smtClean="0"/>
              <a:t>ker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>
                <a:sym typeface="Symbol" panose="05050102010706020507" pitchFamily="18" charset="2"/>
              </a:rPr>
              <a:t>＝？</a:t>
            </a:r>
            <a:endParaRPr lang="en-US" altLang="zh-CN" sz="28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	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&lt;R,+&gt;→&lt;R</a:t>
            </a:r>
            <a:r>
              <a:rPr lang="en-US" altLang="zh-CN" sz="2800" b="1" baseline="30000" smtClean="0"/>
              <a:t>*,</a:t>
            </a:r>
            <a:r>
              <a:rPr lang="fr-FR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smtClean="0"/>
              <a:t>&gt;, 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en-US" altLang="zh-CN" sz="2800" b="1" smtClean="0"/>
              <a:t>(x)</a:t>
            </a:r>
            <a:r>
              <a:rPr lang="zh-CN" altLang="en-US" sz="2800" b="1" smtClean="0"/>
              <a:t>＝</a:t>
            </a:r>
            <a:r>
              <a:rPr lang="en-US" altLang="zh-CN" sz="2800" b="1" smtClean="0"/>
              <a:t>e</a:t>
            </a:r>
            <a:r>
              <a:rPr lang="en-US" altLang="zh-CN" sz="2800" b="1" baseline="30000" smtClean="0"/>
              <a:t>x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ker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>
                <a:sym typeface="Symbol" panose="05050102010706020507" pitchFamily="18" charset="2"/>
              </a:rPr>
              <a:t>＝</a:t>
            </a:r>
            <a:r>
              <a:rPr lang="en-US" altLang="zh-CN" sz="2800" b="1" smtClean="0"/>
              <a:t>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	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G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→G</a:t>
            </a:r>
            <a:r>
              <a:rPr lang="en-US" altLang="zh-CN" sz="2800" b="1" baseline="-25000" smtClean="0"/>
              <a:t>2</a:t>
            </a:r>
            <a:r>
              <a:rPr lang="zh-CN" altLang="en-US" sz="2800" b="1" smtClean="0"/>
              <a:t>，</a:t>
            </a:r>
            <a:r>
              <a:rPr lang="zh-CN" altLang="en-US" sz="2800" b="1" smtClean="0">
                <a:sym typeface="Symbol" panose="05050102010706020507" pitchFamily="18" charset="2"/>
              </a:rPr>
              <a:t></a:t>
            </a:r>
            <a:r>
              <a:rPr lang="en-US" altLang="zh-CN" sz="2800" b="1" smtClean="0"/>
              <a:t>(a)</a:t>
            </a:r>
            <a:r>
              <a:rPr lang="zh-CN" altLang="en-US" sz="2800" b="1" smtClean="0"/>
              <a:t>＝</a:t>
            </a:r>
            <a:r>
              <a:rPr lang="en-US" altLang="zh-CN" sz="2800" b="1" smtClean="0"/>
              <a:t>e</a:t>
            </a:r>
            <a:r>
              <a:rPr lang="en-US" altLang="zh-CN" sz="2800" b="1" baseline="-25000" smtClean="0"/>
              <a:t>2</a:t>
            </a:r>
            <a:r>
              <a:rPr lang="zh-CN" altLang="en-US" sz="2800" b="1" smtClean="0"/>
              <a:t>，</a:t>
            </a:r>
            <a:r>
              <a:rPr lang="zh-CN" altLang="en-US" sz="2800" b="1" smtClean="0">
                <a:sym typeface="Symbol" panose="05050102010706020507" pitchFamily="18" charset="2"/>
              </a:rPr>
              <a:t></a:t>
            </a:r>
            <a:r>
              <a:rPr lang="en-US" altLang="zh-CN" sz="2800" b="1" smtClean="0"/>
              <a:t>a∈G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/>
              <a:t>，</a:t>
            </a:r>
            <a:r>
              <a:rPr lang="zh-CN" altLang="en-US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是零同态，</a:t>
            </a:r>
            <a:r>
              <a:rPr lang="en-US" altLang="zh-CN" sz="2800" b="1" smtClean="0"/>
              <a:t>ker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>
                <a:sym typeface="Symbol" panose="05050102010706020507" pitchFamily="18" charset="2"/>
              </a:rPr>
              <a:t>＝</a:t>
            </a:r>
            <a:r>
              <a:rPr lang="en-US" altLang="zh-CN" sz="2800" b="1" smtClean="0"/>
              <a:t>?</a:t>
            </a:r>
            <a:endParaRPr lang="en-US" altLang="zh-CN" sz="2800" b="1" baseline="-25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9A6BA2-21A9-477A-B27D-68F12D01AD1E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13131B"/>
                </a:solidFill>
              </a:rPr>
              <a:t>例题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908050"/>
            <a:ext cx="9144000" cy="5761038"/>
            <a:chOff x="-2" y="-2"/>
            <a:chExt cx="2500" cy="2404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0" y="0"/>
              <a:ext cx="2496" cy="2400"/>
              <a:chOff x="0" y="0"/>
              <a:chExt cx="2496" cy="2400"/>
            </a:xfrm>
          </p:grpSpPr>
          <p:grpSp>
            <p:nvGrpSpPr>
              <p:cNvPr id="1024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6" cy="384"/>
                <a:chOff x="0" y="0"/>
                <a:chExt cx="446" cy="384"/>
              </a:xfrm>
            </p:grpSpPr>
            <p:sp>
              <p:nvSpPr>
                <p:cNvPr id="10320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集合</a:t>
                  </a:r>
                </a:p>
              </p:txBody>
            </p:sp>
            <p:sp>
              <p:nvSpPr>
                <p:cNvPr id="10321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48" name="Group 9"/>
              <p:cNvGrpSpPr>
                <a:grpSpLocks/>
              </p:cNvGrpSpPr>
              <p:nvPr/>
            </p:nvGrpSpPr>
            <p:grpSpPr bwMode="auto">
              <a:xfrm>
                <a:off x="446" y="0"/>
                <a:ext cx="662" cy="384"/>
                <a:chOff x="446" y="0"/>
                <a:chExt cx="662" cy="384"/>
              </a:xfrm>
            </p:grpSpPr>
            <p:sp>
              <p:nvSpPr>
                <p:cNvPr id="10318" name="Rectangle 10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运算</a:t>
                  </a:r>
                </a:p>
              </p:txBody>
            </p:sp>
            <p:sp>
              <p:nvSpPr>
                <p:cNvPr id="10319" name="Rectangle 11"/>
                <p:cNvSpPr>
                  <a:spLocks noChangeArrowheads="1"/>
                </p:cNvSpPr>
                <p:nvPr/>
              </p:nvSpPr>
              <p:spPr bwMode="auto">
                <a:xfrm>
                  <a:off x="446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49" name="Group 12"/>
              <p:cNvGrpSpPr>
                <a:grpSpLocks/>
              </p:cNvGrpSpPr>
              <p:nvPr/>
            </p:nvGrpSpPr>
            <p:grpSpPr bwMode="auto">
              <a:xfrm>
                <a:off x="1108" y="0"/>
                <a:ext cx="450" cy="384"/>
                <a:chOff x="1108" y="0"/>
                <a:chExt cx="450" cy="384"/>
              </a:xfrm>
            </p:grpSpPr>
            <p:sp>
              <p:nvSpPr>
                <p:cNvPr id="10316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1" y="0"/>
                  <a:ext cx="3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交换律</a:t>
                  </a:r>
                </a:p>
              </p:txBody>
            </p:sp>
            <p:sp>
              <p:nvSpPr>
                <p:cNvPr id="10317" name="Rectangle 14"/>
                <p:cNvSpPr>
                  <a:spLocks noChangeArrowheads="1"/>
                </p:cNvSpPr>
                <p:nvPr/>
              </p:nvSpPr>
              <p:spPr bwMode="auto">
                <a:xfrm>
                  <a:off x="1108" y="0"/>
                  <a:ext cx="4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0" name="Group 15"/>
              <p:cNvGrpSpPr>
                <a:grpSpLocks/>
              </p:cNvGrpSpPr>
              <p:nvPr/>
            </p:nvGrpSpPr>
            <p:grpSpPr bwMode="auto">
              <a:xfrm>
                <a:off x="1558" y="0"/>
                <a:ext cx="442" cy="384"/>
                <a:chOff x="1558" y="0"/>
                <a:chExt cx="442" cy="384"/>
              </a:xfrm>
            </p:grpSpPr>
            <p:sp>
              <p:nvSpPr>
                <p:cNvPr id="1031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01" y="0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结合律</a:t>
                  </a:r>
                </a:p>
              </p:txBody>
            </p:sp>
            <p:sp>
              <p:nvSpPr>
                <p:cNvPr id="103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1" name="Group 18"/>
              <p:cNvGrpSpPr>
                <a:grpSpLocks/>
              </p:cNvGrpSpPr>
              <p:nvPr/>
            </p:nvGrpSpPr>
            <p:grpSpPr bwMode="auto">
              <a:xfrm>
                <a:off x="2000" y="0"/>
                <a:ext cx="496" cy="384"/>
                <a:chOff x="2000" y="0"/>
                <a:chExt cx="496" cy="384"/>
              </a:xfrm>
            </p:grpSpPr>
            <p:sp>
              <p:nvSpPr>
                <p:cNvPr id="10312" name="Rectangle 19"/>
                <p:cNvSpPr>
                  <a:spLocks noChangeArrowheads="1"/>
                </p:cNvSpPr>
                <p:nvPr/>
              </p:nvSpPr>
              <p:spPr bwMode="auto">
                <a:xfrm>
                  <a:off x="2043" y="0"/>
                  <a:ext cx="4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幂等律</a:t>
                  </a:r>
                </a:p>
              </p:txBody>
            </p:sp>
            <p:sp>
              <p:nvSpPr>
                <p:cNvPr id="10313" name="Rectangle 20"/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49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2" name="Group 21"/>
              <p:cNvGrpSpPr>
                <a:grpSpLocks/>
              </p:cNvGrpSpPr>
              <p:nvPr/>
            </p:nvGrpSpPr>
            <p:grpSpPr bwMode="auto">
              <a:xfrm>
                <a:off x="0" y="384"/>
                <a:ext cx="446" cy="480"/>
                <a:chOff x="0" y="384"/>
                <a:chExt cx="446" cy="480"/>
              </a:xfrm>
            </p:grpSpPr>
            <p:sp>
              <p:nvSpPr>
                <p:cNvPr id="1031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Z,Q,R</a:t>
                  </a:r>
                  <a:endParaRPr kumimoji="0" lang="en-US" altLang="zh-CN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3" name="Group 24"/>
              <p:cNvGrpSpPr>
                <a:grpSpLocks/>
              </p:cNvGrpSpPr>
              <p:nvPr/>
            </p:nvGrpSpPr>
            <p:grpSpPr bwMode="auto">
              <a:xfrm>
                <a:off x="446" y="384"/>
                <a:ext cx="662" cy="480"/>
                <a:chOff x="446" y="384"/>
                <a:chExt cx="662" cy="480"/>
              </a:xfrm>
            </p:grpSpPr>
            <p:sp>
              <p:nvSpPr>
                <p:cNvPr id="10308" name="Rectangle 25"/>
                <p:cNvSpPr>
                  <a:spLocks noChangeArrowheads="1"/>
                </p:cNvSpPr>
                <p:nvPr/>
              </p:nvSpPr>
              <p:spPr bwMode="auto">
                <a:xfrm>
                  <a:off x="489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普通加法+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普通乘法</a:t>
                  </a:r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10309" name="Rectangle 26"/>
                <p:cNvSpPr>
                  <a:spLocks noChangeArrowheads="1"/>
                </p:cNvSpPr>
                <p:nvPr/>
              </p:nvSpPr>
              <p:spPr bwMode="auto">
                <a:xfrm>
                  <a:off x="446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4" name="Group 27"/>
              <p:cNvGrpSpPr>
                <a:grpSpLocks/>
              </p:cNvGrpSpPr>
              <p:nvPr/>
            </p:nvGrpSpPr>
            <p:grpSpPr bwMode="auto">
              <a:xfrm>
                <a:off x="1108" y="384"/>
                <a:ext cx="450" cy="480"/>
                <a:chOff x="1108" y="384"/>
                <a:chExt cx="450" cy="480"/>
              </a:xfrm>
            </p:grpSpPr>
            <p:sp>
              <p:nvSpPr>
                <p:cNvPr id="10306" name="Rectangle 28"/>
                <p:cNvSpPr>
                  <a:spLocks noChangeArrowheads="1"/>
                </p:cNvSpPr>
                <p:nvPr/>
              </p:nvSpPr>
              <p:spPr bwMode="auto">
                <a:xfrm>
                  <a:off x="1151" y="384"/>
                  <a:ext cx="36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307" name="Rectangle 29"/>
                <p:cNvSpPr>
                  <a:spLocks noChangeArrowheads="1"/>
                </p:cNvSpPr>
                <p:nvPr/>
              </p:nvSpPr>
              <p:spPr bwMode="auto">
                <a:xfrm>
                  <a:off x="1108" y="384"/>
                  <a:ext cx="45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5" name="Group 30"/>
              <p:cNvGrpSpPr>
                <a:grpSpLocks/>
              </p:cNvGrpSpPr>
              <p:nvPr/>
            </p:nvGrpSpPr>
            <p:grpSpPr bwMode="auto">
              <a:xfrm>
                <a:off x="1558" y="384"/>
                <a:ext cx="442" cy="480"/>
                <a:chOff x="1558" y="384"/>
                <a:chExt cx="442" cy="480"/>
              </a:xfrm>
            </p:grpSpPr>
            <p:sp>
              <p:nvSpPr>
                <p:cNvPr id="10304" name="Rectangle 31"/>
                <p:cNvSpPr>
                  <a:spLocks noChangeArrowheads="1"/>
                </p:cNvSpPr>
                <p:nvPr/>
              </p:nvSpPr>
              <p:spPr bwMode="auto">
                <a:xfrm>
                  <a:off x="1601" y="384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305" name="Rectangle 32"/>
                <p:cNvSpPr>
                  <a:spLocks noChangeArrowheads="1"/>
                </p:cNvSpPr>
                <p:nvPr/>
              </p:nvSpPr>
              <p:spPr bwMode="auto">
                <a:xfrm>
                  <a:off x="1558" y="384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6" name="Group 33"/>
              <p:cNvGrpSpPr>
                <a:grpSpLocks/>
              </p:cNvGrpSpPr>
              <p:nvPr/>
            </p:nvGrpSpPr>
            <p:grpSpPr bwMode="auto">
              <a:xfrm>
                <a:off x="2000" y="384"/>
                <a:ext cx="496" cy="480"/>
                <a:chOff x="2000" y="384"/>
                <a:chExt cx="496" cy="480"/>
              </a:xfrm>
            </p:grpSpPr>
            <p:sp>
              <p:nvSpPr>
                <p:cNvPr id="10302" name="Rectangle 34"/>
                <p:cNvSpPr>
                  <a:spLocks noChangeArrowheads="1"/>
                </p:cNvSpPr>
                <p:nvPr/>
              </p:nvSpPr>
              <p:spPr bwMode="auto">
                <a:xfrm>
                  <a:off x="2043" y="384"/>
                  <a:ext cx="41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303" name="Rectangle 35"/>
                <p:cNvSpPr>
                  <a:spLocks noChangeArrowheads="1"/>
                </p:cNvSpPr>
                <p:nvPr/>
              </p:nvSpPr>
              <p:spPr bwMode="auto">
                <a:xfrm>
                  <a:off x="2000" y="384"/>
                  <a:ext cx="49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7" name="Group 36"/>
              <p:cNvGrpSpPr>
                <a:grpSpLocks/>
              </p:cNvGrpSpPr>
              <p:nvPr/>
            </p:nvGrpSpPr>
            <p:grpSpPr bwMode="auto">
              <a:xfrm>
                <a:off x="0" y="864"/>
                <a:ext cx="446" cy="480"/>
                <a:chOff x="0" y="864"/>
                <a:chExt cx="446" cy="480"/>
              </a:xfrm>
            </p:grpSpPr>
            <p:sp>
              <p:nvSpPr>
                <p:cNvPr id="10300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kumimoji="0" lang="en-US" altLang="zh-CN" sz="2800" b="1" i="1" baseline="-30000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R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0301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8" name="Group 39"/>
              <p:cNvGrpSpPr>
                <a:grpSpLocks/>
              </p:cNvGrpSpPr>
              <p:nvPr/>
            </p:nvGrpSpPr>
            <p:grpSpPr bwMode="auto">
              <a:xfrm>
                <a:off x="446" y="864"/>
                <a:ext cx="662" cy="480"/>
                <a:chOff x="446" y="864"/>
                <a:chExt cx="662" cy="480"/>
              </a:xfrm>
            </p:grpSpPr>
            <p:sp>
              <p:nvSpPr>
                <p:cNvPr id="102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89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矩阵加法+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矩阵乘法</a:t>
                  </a:r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10299" name="Rectangle 41"/>
                <p:cNvSpPr>
                  <a:spLocks noChangeArrowheads="1"/>
                </p:cNvSpPr>
                <p:nvPr/>
              </p:nvSpPr>
              <p:spPr bwMode="auto">
                <a:xfrm>
                  <a:off x="446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59" name="Group 42"/>
              <p:cNvGrpSpPr>
                <a:grpSpLocks/>
              </p:cNvGrpSpPr>
              <p:nvPr/>
            </p:nvGrpSpPr>
            <p:grpSpPr bwMode="auto">
              <a:xfrm>
                <a:off x="1108" y="864"/>
                <a:ext cx="450" cy="480"/>
                <a:chOff x="1108" y="864"/>
                <a:chExt cx="450" cy="480"/>
              </a:xfrm>
            </p:grpSpPr>
            <p:sp>
              <p:nvSpPr>
                <p:cNvPr id="10296" name="Rectangle 43"/>
                <p:cNvSpPr>
                  <a:spLocks noChangeArrowheads="1"/>
                </p:cNvSpPr>
                <p:nvPr/>
              </p:nvSpPr>
              <p:spPr bwMode="auto">
                <a:xfrm>
                  <a:off x="1151" y="864"/>
                  <a:ext cx="36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97" name="Rectangle 44"/>
                <p:cNvSpPr>
                  <a:spLocks noChangeArrowheads="1"/>
                </p:cNvSpPr>
                <p:nvPr/>
              </p:nvSpPr>
              <p:spPr bwMode="auto">
                <a:xfrm>
                  <a:off x="1108" y="864"/>
                  <a:ext cx="45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0" name="Group 45"/>
              <p:cNvGrpSpPr>
                <a:grpSpLocks/>
              </p:cNvGrpSpPr>
              <p:nvPr/>
            </p:nvGrpSpPr>
            <p:grpSpPr bwMode="auto">
              <a:xfrm>
                <a:off x="1558" y="864"/>
                <a:ext cx="442" cy="480"/>
                <a:chOff x="1558" y="864"/>
                <a:chExt cx="442" cy="480"/>
              </a:xfrm>
            </p:grpSpPr>
            <p:sp>
              <p:nvSpPr>
                <p:cNvPr id="10294" name="Rectangle 46"/>
                <p:cNvSpPr>
                  <a:spLocks noChangeArrowheads="1"/>
                </p:cNvSpPr>
                <p:nvPr/>
              </p:nvSpPr>
              <p:spPr bwMode="auto">
                <a:xfrm>
                  <a:off x="1601" y="864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en-US" sz="2800" b="1">
                    <a:solidFill>
                      <a:srgbClr val="13131B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95" name="Rectangle 47"/>
                <p:cNvSpPr>
                  <a:spLocks noChangeArrowheads="1"/>
                </p:cNvSpPr>
                <p:nvPr/>
              </p:nvSpPr>
              <p:spPr bwMode="auto">
                <a:xfrm>
                  <a:off x="1558" y="864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1" name="Group 48"/>
              <p:cNvGrpSpPr>
                <a:grpSpLocks/>
              </p:cNvGrpSpPr>
              <p:nvPr/>
            </p:nvGrpSpPr>
            <p:grpSpPr bwMode="auto">
              <a:xfrm>
                <a:off x="2000" y="864"/>
                <a:ext cx="496" cy="480"/>
                <a:chOff x="2000" y="864"/>
                <a:chExt cx="496" cy="480"/>
              </a:xfrm>
            </p:grpSpPr>
            <p:sp>
              <p:nvSpPr>
                <p:cNvPr id="10292" name="Rectangle 49"/>
                <p:cNvSpPr>
                  <a:spLocks noChangeArrowheads="1"/>
                </p:cNvSpPr>
                <p:nvPr/>
              </p:nvSpPr>
              <p:spPr bwMode="auto">
                <a:xfrm>
                  <a:off x="2043" y="864"/>
                  <a:ext cx="41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93" name="Rectangle 50"/>
                <p:cNvSpPr>
                  <a:spLocks noChangeArrowheads="1"/>
                </p:cNvSpPr>
                <p:nvPr/>
              </p:nvSpPr>
              <p:spPr bwMode="auto">
                <a:xfrm>
                  <a:off x="2000" y="864"/>
                  <a:ext cx="49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2" name="Group 51"/>
              <p:cNvGrpSpPr>
                <a:grpSpLocks/>
              </p:cNvGrpSpPr>
              <p:nvPr/>
            </p:nvGrpSpPr>
            <p:grpSpPr bwMode="auto">
              <a:xfrm>
                <a:off x="0" y="1344"/>
                <a:ext cx="446" cy="672"/>
                <a:chOff x="0" y="1344"/>
                <a:chExt cx="446" cy="672"/>
              </a:xfrm>
            </p:grpSpPr>
            <p:sp>
              <p:nvSpPr>
                <p:cNvPr id="10290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P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0291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3" name="Group 54"/>
              <p:cNvGrpSpPr>
                <a:grpSpLocks/>
              </p:cNvGrpSpPr>
              <p:nvPr/>
            </p:nvGrpSpPr>
            <p:grpSpPr bwMode="auto">
              <a:xfrm>
                <a:off x="446" y="1344"/>
                <a:ext cx="662" cy="672"/>
                <a:chOff x="446" y="1344"/>
                <a:chExt cx="662" cy="672"/>
              </a:xfrm>
            </p:grpSpPr>
            <p:sp>
              <p:nvSpPr>
                <p:cNvPr id="10288" name="Rectangle 55"/>
                <p:cNvSpPr>
                  <a:spLocks noChangeArrowheads="1"/>
                </p:cNvSpPr>
                <p:nvPr/>
              </p:nvSpPr>
              <p:spPr bwMode="auto">
                <a:xfrm>
                  <a:off x="489" y="1344"/>
                  <a:ext cx="576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并∪</a:t>
                  </a:r>
                  <a:endParaRPr kumimoji="0" lang="zh-CN" altLang="en-US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交∩</a:t>
                  </a:r>
                  <a:endParaRPr kumimoji="0" lang="zh-CN" altLang="en-US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相对补</a:t>
                  </a:r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对称差</a:t>
                  </a:r>
                </a:p>
              </p:txBody>
            </p:sp>
            <p:sp>
              <p:nvSpPr>
                <p:cNvPr id="10289" name="Rectangle 56"/>
                <p:cNvSpPr>
                  <a:spLocks noChangeArrowheads="1"/>
                </p:cNvSpPr>
                <p:nvPr/>
              </p:nvSpPr>
              <p:spPr bwMode="auto">
                <a:xfrm>
                  <a:off x="446" y="1344"/>
                  <a:ext cx="662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4" name="Group 57"/>
              <p:cNvGrpSpPr>
                <a:grpSpLocks/>
              </p:cNvGrpSpPr>
              <p:nvPr/>
            </p:nvGrpSpPr>
            <p:grpSpPr bwMode="auto">
              <a:xfrm>
                <a:off x="1108" y="1344"/>
                <a:ext cx="450" cy="672"/>
                <a:chOff x="1108" y="1344"/>
                <a:chExt cx="450" cy="672"/>
              </a:xfrm>
            </p:grpSpPr>
            <p:sp>
              <p:nvSpPr>
                <p:cNvPr id="10286" name="Rectangle 58"/>
                <p:cNvSpPr>
                  <a:spLocks noChangeArrowheads="1"/>
                </p:cNvSpPr>
                <p:nvPr/>
              </p:nvSpPr>
              <p:spPr bwMode="auto">
                <a:xfrm>
                  <a:off x="1151" y="1344"/>
                  <a:ext cx="36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87" name="Rectangle 59"/>
                <p:cNvSpPr>
                  <a:spLocks noChangeArrowheads="1"/>
                </p:cNvSpPr>
                <p:nvPr/>
              </p:nvSpPr>
              <p:spPr bwMode="auto">
                <a:xfrm>
                  <a:off x="1108" y="1344"/>
                  <a:ext cx="450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5" name="Group 60"/>
              <p:cNvGrpSpPr>
                <a:grpSpLocks/>
              </p:cNvGrpSpPr>
              <p:nvPr/>
            </p:nvGrpSpPr>
            <p:grpSpPr bwMode="auto">
              <a:xfrm>
                <a:off x="1558" y="1344"/>
                <a:ext cx="442" cy="672"/>
                <a:chOff x="1558" y="1344"/>
                <a:chExt cx="442" cy="672"/>
              </a:xfrm>
            </p:grpSpPr>
            <p:sp>
              <p:nvSpPr>
                <p:cNvPr id="10284" name="Rectangle 61"/>
                <p:cNvSpPr>
                  <a:spLocks noChangeArrowheads="1"/>
                </p:cNvSpPr>
                <p:nvPr/>
              </p:nvSpPr>
              <p:spPr bwMode="auto">
                <a:xfrm>
                  <a:off x="1601" y="1344"/>
                  <a:ext cx="356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85" name="Rectangle 62"/>
                <p:cNvSpPr>
                  <a:spLocks noChangeArrowheads="1"/>
                </p:cNvSpPr>
                <p:nvPr/>
              </p:nvSpPr>
              <p:spPr bwMode="auto">
                <a:xfrm>
                  <a:off x="1558" y="1344"/>
                  <a:ext cx="442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6" name="Group 63"/>
              <p:cNvGrpSpPr>
                <a:grpSpLocks/>
              </p:cNvGrpSpPr>
              <p:nvPr/>
            </p:nvGrpSpPr>
            <p:grpSpPr bwMode="auto">
              <a:xfrm>
                <a:off x="2000" y="1344"/>
                <a:ext cx="496" cy="672"/>
                <a:chOff x="2000" y="1344"/>
                <a:chExt cx="496" cy="672"/>
              </a:xfrm>
            </p:grpSpPr>
            <p:sp>
              <p:nvSpPr>
                <p:cNvPr id="10282" name="Rectangle 64"/>
                <p:cNvSpPr>
                  <a:spLocks noChangeArrowheads="1"/>
                </p:cNvSpPr>
                <p:nvPr/>
              </p:nvSpPr>
              <p:spPr bwMode="auto">
                <a:xfrm>
                  <a:off x="2043" y="1344"/>
                  <a:ext cx="41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83" name="Rectangle 65"/>
                <p:cNvSpPr>
                  <a:spLocks noChangeArrowheads="1"/>
                </p:cNvSpPr>
                <p:nvPr/>
              </p:nvSpPr>
              <p:spPr bwMode="auto">
                <a:xfrm>
                  <a:off x="2000" y="1344"/>
                  <a:ext cx="496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7" name="Group 66"/>
              <p:cNvGrpSpPr>
                <a:grpSpLocks/>
              </p:cNvGrpSpPr>
              <p:nvPr/>
            </p:nvGrpSpPr>
            <p:grpSpPr bwMode="auto">
              <a:xfrm>
                <a:off x="0" y="2016"/>
                <a:ext cx="446" cy="384"/>
                <a:chOff x="0" y="2016"/>
                <a:chExt cx="446" cy="384"/>
              </a:xfrm>
            </p:grpSpPr>
            <p:sp>
              <p:nvSpPr>
                <p:cNvPr id="10280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0" lang="en-US" altLang="zh-CN" sz="2800" b="1" i="1" baseline="30000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0" lang="en-US" altLang="zh-CN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81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8" name="Group 69"/>
              <p:cNvGrpSpPr>
                <a:grpSpLocks/>
              </p:cNvGrpSpPr>
              <p:nvPr/>
            </p:nvGrpSpPr>
            <p:grpSpPr bwMode="auto">
              <a:xfrm>
                <a:off x="446" y="2016"/>
                <a:ext cx="662" cy="384"/>
                <a:chOff x="446" y="2016"/>
                <a:chExt cx="662" cy="384"/>
              </a:xfrm>
            </p:grpSpPr>
            <p:sp>
              <p:nvSpPr>
                <p:cNvPr id="1027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9" y="2016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函数复合</a:t>
                  </a:r>
                  <a:r>
                    <a:rPr kumimoji="0" lang="zh-CN" altLang="en-US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</a:t>
                  </a:r>
                </a:p>
              </p:txBody>
            </p:sp>
            <p:sp>
              <p:nvSpPr>
                <p:cNvPr id="10279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" y="2016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69" name="Group 72"/>
              <p:cNvGrpSpPr>
                <a:grpSpLocks/>
              </p:cNvGrpSpPr>
              <p:nvPr/>
            </p:nvGrpSpPr>
            <p:grpSpPr bwMode="auto">
              <a:xfrm>
                <a:off x="1108" y="2016"/>
                <a:ext cx="450" cy="384"/>
                <a:chOff x="1108" y="2016"/>
                <a:chExt cx="450" cy="384"/>
              </a:xfrm>
            </p:grpSpPr>
            <p:sp>
              <p:nvSpPr>
                <p:cNvPr id="10276" name="Rectangle 73"/>
                <p:cNvSpPr>
                  <a:spLocks noChangeArrowheads="1"/>
                </p:cNvSpPr>
                <p:nvPr/>
              </p:nvSpPr>
              <p:spPr bwMode="auto">
                <a:xfrm>
                  <a:off x="1151" y="2016"/>
                  <a:ext cx="3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77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8" y="2016"/>
                  <a:ext cx="4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70" name="Group 75"/>
              <p:cNvGrpSpPr>
                <a:grpSpLocks/>
              </p:cNvGrpSpPr>
              <p:nvPr/>
            </p:nvGrpSpPr>
            <p:grpSpPr bwMode="auto">
              <a:xfrm>
                <a:off x="1558" y="2016"/>
                <a:ext cx="442" cy="384"/>
                <a:chOff x="1558" y="2016"/>
                <a:chExt cx="442" cy="384"/>
              </a:xfrm>
            </p:grpSpPr>
            <p:sp>
              <p:nvSpPr>
                <p:cNvPr id="10274" name="Rectangle 76"/>
                <p:cNvSpPr>
                  <a:spLocks noChangeArrowheads="1"/>
                </p:cNvSpPr>
                <p:nvPr/>
              </p:nvSpPr>
              <p:spPr bwMode="auto">
                <a:xfrm>
                  <a:off x="1601" y="2016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75" name="Rectangle 77"/>
                <p:cNvSpPr>
                  <a:spLocks noChangeArrowheads="1"/>
                </p:cNvSpPr>
                <p:nvPr/>
              </p:nvSpPr>
              <p:spPr bwMode="auto">
                <a:xfrm>
                  <a:off x="1558" y="2016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271" name="Group 78"/>
              <p:cNvGrpSpPr>
                <a:grpSpLocks/>
              </p:cNvGrpSpPr>
              <p:nvPr/>
            </p:nvGrpSpPr>
            <p:grpSpPr bwMode="auto">
              <a:xfrm>
                <a:off x="2000" y="2016"/>
                <a:ext cx="496" cy="384"/>
                <a:chOff x="2000" y="2016"/>
                <a:chExt cx="496" cy="384"/>
              </a:xfrm>
            </p:grpSpPr>
            <p:sp>
              <p:nvSpPr>
                <p:cNvPr id="10272" name="Rectangle 79"/>
                <p:cNvSpPr>
                  <a:spLocks noChangeArrowheads="1"/>
                </p:cNvSpPr>
                <p:nvPr/>
              </p:nvSpPr>
              <p:spPr bwMode="auto">
                <a:xfrm>
                  <a:off x="2043" y="2016"/>
                  <a:ext cx="4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800" b="1">
                    <a:solidFill>
                      <a:srgbClr val="13131B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273" name="Rectangle 80"/>
                <p:cNvSpPr>
                  <a:spLocks noChangeArrowheads="1"/>
                </p:cNvSpPr>
                <p:nvPr/>
              </p:nvSpPr>
              <p:spPr bwMode="auto">
                <a:xfrm>
                  <a:off x="2000" y="2016"/>
                  <a:ext cx="49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0246" name="Rectangle 81"/>
            <p:cNvSpPr>
              <a:spLocks noChangeArrowheads="1"/>
            </p:cNvSpPr>
            <p:nvPr/>
          </p:nvSpPr>
          <p:spPr bwMode="auto">
            <a:xfrm>
              <a:off x="-2" y="-2"/>
              <a:ext cx="2500" cy="240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549D9B-30F5-4CC8-BCE6-FD34FAEAF02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有关同态核的性质</a:t>
            </a: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4146550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</a:rPr>
              <a:t>例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设</a:t>
            </a:r>
            <a:r>
              <a:rPr lang="en-US" altLang="zh-CN" sz="2800" b="1" smtClean="0"/>
              <a:t>G</a:t>
            </a:r>
            <a:r>
              <a:rPr lang="zh-CN" altLang="en-US" sz="2800" b="1" smtClean="0"/>
              <a:t>是群，</a:t>
            </a:r>
            <a:r>
              <a:rPr lang="en-US" altLang="zh-CN" sz="2800" b="1" smtClean="0"/>
              <a:t>H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G</a:t>
            </a:r>
            <a:r>
              <a:rPr lang="zh-CN" altLang="en-US" sz="2800" b="1" smtClean="0"/>
              <a:t>的正规子群。令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/>
              <a:t>			</a:t>
            </a:r>
            <a:r>
              <a:rPr lang="en-US" altLang="zh-CN" sz="2800" b="1" smtClean="0"/>
              <a:t>g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G→G/H,</a:t>
            </a:r>
            <a:r>
              <a:rPr lang="en-US" altLang="zh-CN" sz="2800" b="1" smtClean="0">
                <a:latin typeface="" charset="0"/>
              </a:rPr>
              <a:t> </a:t>
            </a:r>
            <a:r>
              <a:rPr lang="en-US" altLang="zh-CN" sz="2800" b="1" smtClean="0"/>
              <a:t>g(a)</a:t>
            </a:r>
            <a:r>
              <a:rPr lang="zh-CN" altLang="en-US" sz="2800" b="1" smtClean="0"/>
              <a:t>＝</a:t>
            </a:r>
            <a:r>
              <a:rPr lang="en-US" altLang="zh-CN" sz="2800" b="1" smtClean="0"/>
              <a:t>Ha</a:t>
            </a:r>
            <a:r>
              <a:rPr lang="zh-CN" altLang="en-US" sz="2800" b="1" smtClean="0"/>
              <a:t>，</a:t>
            </a:r>
            <a:r>
              <a:rPr lang="zh-CN" altLang="en-US" sz="2800" b="1" smtClean="0">
                <a:sym typeface="Symbol" panose="05050102010706020507" pitchFamily="18" charset="2"/>
              </a:rPr>
              <a:t></a:t>
            </a:r>
            <a:r>
              <a:rPr lang="en-US" altLang="zh-CN" sz="2800" b="1" smtClean="0"/>
              <a:t>a∈G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 </a:t>
            </a:r>
            <a:r>
              <a:rPr lang="zh-CN" altLang="en-US" sz="2800" b="1" smtClean="0"/>
              <a:t>则</a:t>
            </a:r>
            <a:r>
              <a:rPr lang="en-US" altLang="zh-CN" sz="2800" b="1" smtClean="0"/>
              <a:t>g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G</a:t>
            </a:r>
            <a:r>
              <a:rPr lang="zh-CN" altLang="en-US" sz="2800" b="1" smtClean="0"/>
              <a:t>到</a:t>
            </a:r>
            <a:r>
              <a:rPr lang="en-US" altLang="zh-CN" sz="2800" b="1" smtClean="0"/>
              <a:t>G/H</a:t>
            </a:r>
            <a:r>
              <a:rPr lang="zh-CN" altLang="en-US" sz="2800" b="1" smtClean="0"/>
              <a:t>的同态。称</a:t>
            </a:r>
            <a:r>
              <a:rPr lang="en-US" altLang="zh-CN" sz="2800" b="1" smtClean="0"/>
              <a:t>g</a:t>
            </a:r>
            <a:r>
              <a:rPr lang="zh-CN" altLang="en-US" sz="2800" b="1" smtClean="0"/>
              <a:t>为</a:t>
            </a:r>
            <a:r>
              <a:rPr lang="zh-CN" altLang="en-US" sz="2800" b="1" smtClean="0">
                <a:solidFill>
                  <a:srgbClr val="FC360E"/>
                </a:solidFill>
              </a:rPr>
              <a:t>自然同态</a:t>
            </a:r>
            <a:r>
              <a:rPr lang="zh-CN" altLang="en-US" sz="2800" b="1" smtClean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  Ker g =?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(P273 </a:t>
            </a:r>
            <a:r>
              <a:rPr lang="zh-CN" altLang="en-US" sz="2800" b="1" smtClean="0"/>
              <a:t>例</a:t>
            </a:r>
            <a:r>
              <a:rPr lang="en-US" altLang="zh-CN" sz="2800" b="1" smtClean="0"/>
              <a:t>17.41(2))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</a:rPr>
              <a:t>定理</a:t>
            </a:r>
            <a:r>
              <a:rPr lang="en-US" altLang="zh-CN" sz="2800" b="1" smtClean="0">
                <a:solidFill>
                  <a:schemeClr val="hlink"/>
                </a:solidFill>
              </a:rPr>
              <a:t>17.33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设</a:t>
            </a:r>
            <a:r>
              <a:rPr lang="zh-CN" altLang="en-US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是群</a:t>
            </a:r>
            <a:r>
              <a:rPr lang="en-US" altLang="zh-CN" sz="2800" b="1" smtClean="0"/>
              <a:t>G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/>
              <a:t>到</a:t>
            </a:r>
            <a:r>
              <a:rPr lang="en-US" altLang="zh-CN" sz="2800" b="1" smtClean="0"/>
              <a:t>G</a:t>
            </a:r>
            <a:r>
              <a:rPr lang="en-US" altLang="zh-CN" sz="2800" b="1" baseline="-25000" smtClean="0"/>
              <a:t>2</a:t>
            </a:r>
            <a:r>
              <a:rPr lang="zh-CN" altLang="en-US" sz="2800" b="1" smtClean="0"/>
              <a:t>的同态，则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/>
              <a:t>是单同态</a:t>
            </a:r>
            <a:br>
              <a:rPr lang="zh-CN" altLang="en-US" sz="2800" b="1" smtClean="0"/>
            </a:br>
            <a:r>
              <a:rPr lang="zh-CN" altLang="en-US" sz="2800" b="1" smtClean="0"/>
              <a:t>当且仅当 </a:t>
            </a:r>
            <a:r>
              <a:rPr lang="en-US" altLang="zh-CN" sz="2800" b="1" smtClean="0"/>
              <a:t>ker</a:t>
            </a:r>
            <a:r>
              <a:rPr lang="en-US" altLang="zh-CN" sz="2800" b="1" smtClean="0">
                <a:sym typeface="Symbol" panose="05050102010706020507" pitchFamily="18" charset="2"/>
              </a:rPr>
              <a:t></a:t>
            </a:r>
            <a:r>
              <a:rPr lang="zh-CN" altLang="en-US" sz="2800" b="1" smtClean="0">
                <a:sym typeface="Symbol" panose="05050102010706020507" pitchFamily="18" charset="2"/>
              </a:rPr>
              <a:t>＝</a:t>
            </a:r>
            <a:r>
              <a:rPr lang="en-US" altLang="zh-CN" sz="2800" b="1" smtClean="0"/>
              <a:t>{e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}</a:t>
            </a:r>
            <a:r>
              <a:rPr lang="zh-CN" altLang="en-US" sz="2800" b="1" smtClean="0"/>
              <a:t>，其中</a:t>
            </a:r>
            <a:r>
              <a:rPr lang="en-US" altLang="zh-CN" sz="2800" b="1" smtClean="0"/>
              <a:t>e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/>
              <a:t>为</a:t>
            </a:r>
            <a:r>
              <a:rPr lang="en-US" altLang="zh-CN" sz="2800" b="1" smtClean="0"/>
              <a:t>G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/>
              <a:t>的单位元。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(P273 </a:t>
            </a:r>
            <a:r>
              <a:rPr lang="zh-CN" altLang="en-US" sz="2800" b="1" smtClean="0"/>
              <a:t>定理</a:t>
            </a:r>
            <a:r>
              <a:rPr lang="en-US" altLang="zh-CN" sz="2800" b="1" smtClean="0"/>
              <a:t>17.33)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4E1A1-39E0-430C-BD9C-F4DBFA4E69F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同态映射的性质</a:t>
            </a:r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5538"/>
            <a:ext cx="8991600" cy="4962525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17.34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的满同态，若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是循环群，则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也是循环群。</a:t>
            </a:r>
            <a:r>
              <a:rPr lang="en-US" altLang="zh-CN" b="1" smtClean="0"/>
              <a:t>(P273 </a:t>
            </a:r>
            <a:r>
              <a:rPr lang="zh-CN" altLang="en-US" b="1" smtClean="0"/>
              <a:t>定理</a:t>
            </a:r>
            <a:r>
              <a:rPr lang="en-US" altLang="zh-CN" b="1" smtClean="0"/>
              <a:t>17.34)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17.35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的同态，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的子群，则				</a:t>
            </a:r>
            <a:r>
              <a:rPr lang="en-US" altLang="zh-CN" b="1" smtClean="0"/>
              <a:t>(P273 </a:t>
            </a:r>
            <a:r>
              <a:rPr lang="zh-CN" altLang="en-US" b="1" smtClean="0"/>
              <a:t>定理</a:t>
            </a:r>
            <a:r>
              <a:rPr lang="en-US" altLang="zh-CN" b="1" smtClean="0"/>
              <a:t>17.35)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en-US" altLang="zh-CN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(H)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的子群。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若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的正规子群，且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是满同态，则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(H)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的正规子群。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6771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C85805-50B9-4E65-A531-E9713241D920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有关同态核的性质</a:t>
            </a: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2895600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17.36</a:t>
            </a:r>
            <a:r>
              <a:rPr lang="en-US" altLang="zh-CN" b="1" smtClean="0"/>
              <a:t> (P274)</a:t>
            </a:r>
            <a:r>
              <a:rPr lang="zh-CN" altLang="en-US" b="1" smtClean="0"/>
              <a:t>设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的同态，则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(1) ker</a:t>
            </a:r>
            <a:r>
              <a:rPr lang="en-US" altLang="zh-CN" b="1" smtClean="0">
                <a:sym typeface="Symbol" panose="05050102010706020507" pitchFamily="18" charset="2"/>
              </a:rPr>
              <a:t> </a:t>
            </a:r>
            <a:r>
              <a:rPr lang="zh-CN" altLang="en-US" b="1" smtClean="0">
                <a:sym typeface="Symbol" panose="05050102010706020507" pitchFamily="18" charset="2"/>
              </a:rPr>
              <a:t>是 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的正规子群。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(2) </a:t>
            </a:r>
            <a:r>
              <a:rPr lang="en-US" altLang="zh-CN" b="1" smtClean="0">
                <a:sym typeface="Symbol" panose="05050102010706020507" pitchFamily="18" charset="2"/>
              </a:rPr>
              <a:t>a,b∈G</a:t>
            </a:r>
            <a:r>
              <a:rPr lang="en-US" altLang="zh-CN" b="1" baseline="-25000" smtClean="0">
                <a:sym typeface="Symbol" panose="05050102010706020507" pitchFamily="18" charset="2"/>
              </a:rPr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,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>
                <a:sym typeface="Symbol" panose="05050102010706020507" pitchFamily="18" charset="2"/>
              </a:rPr>
              <a:t>(a)=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>
                <a:sym typeface="Symbol" panose="05050102010706020507" pitchFamily="18" charset="2"/>
              </a:rPr>
              <a:t>(b)</a:t>
            </a:r>
            <a:r>
              <a:rPr lang="zh-CN" altLang="en-US" b="1" smtClean="0">
                <a:sym typeface="Symbol" panose="05050102010706020507" pitchFamily="18" charset="2"/>
              </a:rPr>
              <a:t>当且仅当</a:t>
            </a:r>
            <a:br>
              <a:rPr lang="zh-CN" altLang="en-US" b="1" smtClean="0">
                <a:sym typeface="Symbol" panose="05050102010706020507" pitchFamily="18" charset="2"/>
              </a:rPr>
            </a:b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>
                <a:sym typeface="Symbol" panose="05050102010706020507" pitchFamily="18" charset="2"/>
              </a:rPr>
              <a:t>和</a:t>
            </a:r>
            <a:r>
              <a:rPr lang="en-US" altLang="zh-CN" b="1" smtClean="0">
                <a:sym typeface="Symbol" panose="05050102010706020507" pitchFamily="18" charset="2"/>
              </a:rPr>
              <a:t>b</a:t>
            </a:r>
            <a:r>
              <a:rPr lang="zh-CN" altLang="en-US" b="1" smtClean="0">
                <a:sym typeface="Symbol" panose="05050102010706020507" pitchFamily="18" charset="2"/>
              </a:rPr>
              <a:t>关于</a:t>
            </a:r>
            <a:r>
              <a:rPr lang="en-US" altLang="zh-CN" b="1" smtClean="0"/>
              <a:t>ker</a:t>
            </a:r>
            <a:r>
              <a:rPr lang="en-US" altLang="zh-CN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>
                <a:sym typeface="Symbol" panose="05050102010706020507" pitchFamily="18" charset="2"/>
              </a:rPr>
              <a:t>的右陪集相等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08BAE2-5838-4E47-8B2F-0E55F04EC45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cs typeface="Times New Roman" panose="02020603050405020304" pitchFamily="18" charset="0"/>
              </a:rPr>
              <a:t>同态基本定理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535305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17.37 (P274)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是群，</a:t>
            </a:r>
            <a:r>
              <a:rPr lang="en-US" altLang="zh-CN" b="1" smtClean="0"/>
              <a:t>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的正规子群，则</a:t>
            </a:r>
            <a:r>
              <a:rPr lang="en-US" altLang="zh-CN" b="1" smtClean="0"/>
              <a:t>G/H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的同态像。反之，若</a:t>
            </a:r>
            <a:r>
              <a:rPr lang="en-US" altLang="zh-CN" b="1" smtClean="0"/>
              <a:t>G′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在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下的同态像，则</a:t>
            </a:r>
            <a:r>
              <a:rPr lang="en-US" altLang="zh-CN" b="1" smtClean="0"/>
              <a:t>G/ker</a:t>
            </a:r>
            <a:r>
              <a:rPr lang="en-US" altLang="zh-CN" b="1" smtClean="0">
                <a:sym typeface="Symbol" panose="05050102010706020507" pitchFamily="18" charset="2"/>
              </a:rPr>
              <a:t></a:t>
            </a:r>
            <a:r>
              <a:rPr lang="en-US" altLang="zh-CN" b="1" smtClean="0"/>
              <a:t> </a:t>
            </a:r>
            <a:r>
              <a:rPr lang="en-US" altLang="en-US" b="1" smtClean="0"/>
              <a:t>≌</a:t>
            </a:r>
            <a:r>
              <a:rPr lang="en-US" altLang="zh-CN" b="1" smtClean="0"/>
              <a:t>G′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17.43 (P275)</a:t>
            </a:r>
            <a:r>
              <a:rPr lang="zh-CN" altLang="en-US" b="1" smtClean="0"/>
              <a:t>设</a:t>
            </a:r>
            <a:r>
              <a:rPr lang="zh-CN" altLang="en-US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/>
              <a:t>是群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的同态，若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的正规子群只有</a:t>
            </a:r>
            <a:r>
              <a:rPr lang="en-US" altLang="zh-CN" b="1" smtClean="0"/>
              <a:t>{e}</a:t>
            </a:r>
            <a:r>
              <a:rPr lang="zh-CN" altLang="en-US" b="1" smtClean="0"/>
              <a:t>和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本身（称为单群），则</a:t>
            </a:r>
            <a:r>
              <a:rPr lang="en-US" altLang="zh-CN" b="1" smtClean="0">
                <a:sym typeface="Symbol" panose="05050102010706020507" pitchFamily="18" charset="2"/>
              </a:rPr>
              <a:t></a:t>
            </a:r>
            <a:r>
              <a:rPr lang="zh-CN" altLang="en-US" b="1" smtClean="0">
                <a:sym typeface="Symbol" panose="05050102010706020507" pitchFamily="18" charset="2"/>
              </a:rPr>
              <a:t>为单同态或零同态。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17.44 (P275)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和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分别是</a:t>
            </a:r>
            <a:r>
              <a:rPr lang="en-US" altLang="zh-CN" b="1" smtClean="0"/>
              <a:t>p,n</a:t>
            </a:r>
            <a:r>
              <a:rPr lang="zh-CN" altLang="en-US" b="1" smtClean="0"/>
              <a:t>阶循环群，则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的同态像当且仅当</a:t>
            </a:r>
            <a:r>
              <a:rPr lang="en-US" altLang="zh-CN" b="1" smtClean="0"/>
              <a:t>n|p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447420-6F83-4538-B1BA-5CA5390B32D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正规子群和商群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4668837"/>
          </a:xfrm>
          <a:noFill/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定理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17.46</a:t>
            </a:r>
            <a:r>
              <a:rPr lang="zh-CN" altLang="en-US" b="1" smtClean="0">
                <a:sym typeface="Symbol" panose="05050102010706020507" pitchFamily="18" charset="2"/>
              </a:rPr>
              <a:t>：</a:t>
            </a:r>
            <a:r>
              <a:rPr lang="en-US" altLang="zh-CN" b="1" smtClean="0">
                <a:sym typeface="Symbol" panose="05050102010706020507" pitchFamily="18" charset="2"/>
              </a:rPr>
              <a:t>G</a:t>
            </a:r>
            <a:r>
              <a:rPr lang="zh-CN" altLang="en-US" b="1" smtClean="0">
                <a:sym typeface="Symbol" panose="05050102010706020507" pitchFamily="18" charset="2"/>
              </a:rPr>
              <a:t>是群，</a:t>
            </a:r>
            <a:endParaRPr lang="zh-CN" altLang="en-US" b="1" smtClean="0"/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若</a:t>
            </a:r>
            <a:r>
              <a:rPr lang="en-US" altLang="zh-CN" b="1" smtClean="0"/>
              <a:t>N</a:t>
            </a:r>
            <a:r>
              <a:rPr lang="en-US" altLang="zh-CN" b="1" smtClean="0">
                <a:sym typeface="MT Extra" panose="05050102010205020202" pitchFamily="18" charset="2"/>
              </a:rPr>
              <a:t>G</a:t>
            </a:r>
            <a:r>
              <a:rPr lang="zh-CN" altLang="en-US" b="1" smtClean="0">
                <a:sym typeface="MT Extra" panose="05050102010205020202" pitchFamily="18" charset="2"/>
              </a:rPr>
              <a:t>且</a:t>
            </a:r>
            <a:r>
              <a:rPr lang="en-US" altLang="zh-CN" b="1" smtClean="0">
                <a:sym typeface="MT Extra" panose="05050102010205020202" pitchFamily="18" charset="2"/>
              </a:rPr>
              <a:t>K</a:t>
            </a:r>
            <a:r>
              <a:rPr lang="en-US" altLang="zh-CN" b="1" smtClean="0"/>
              <a:t>≤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zh-CN" altLang="en-US" b="1" smtClean="0">
                <a:sym typeface="MT Extra" panose="05050102010205020202" pitchFamily="18" charset="2"/>
              </a:rPr>
              <a:t>，则</a:t>
            </a:r>
            <a:r>
              <a:rPr lang="en-US" altLang="zh-CN" b="1" smtClean="0">
                <a:sym typeface="MT Extra" panose="05050102010205020202" pitchFamily="18" charset="2"/>
              </a:rPr>
              <a:t>N∩KK,N∩KG,NK</a:t>
            </a:r>
            <a:r>
              <a:rPr lang="en-US" altLang="zh-CN" b="1" smtClean="0"/>
              <a:t>≤</a:t>
            </a:r>
            <a:r>
              <a:rPr lang="en-US" altLang="zh-CN" b="1" smtClean="0">
                <a:sym typeface="MT Extra" panose="05050102010205020202" pitchFamily="18" charset="2"/>
              </a:rPr>
              <a:t>G,NNK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若</a:t>
            </a:r>
            <a:r>
              <a:rPr lang="en-US" altLang="zh-CN" b="1" smtClean="0"/>
              <a:t>N</a:t>
            </a:r>
            <a:r>
              <a:rPr lang="en-US" altLang="zh-CN" b="1" smtClean="0">
                <a:sym typeface="MT Extra" panose="05050102010205020202" pitchFamily="18" charset="2"/>
              </a:rPr>
              <a:t>G</a:t>
            </a:r>
            <a:r>
              <a:rPr lang="zh-CN" altLang="en-US" b="1" smtClean="0">
                <a:sym typeface="MT Extra" panose="05050102010205020202" pitchFamily="18" charset="2"/>
              </a:rPr>
              <a:t>且</a:t>
            </a:r>
            <a:r>
              <a:rPr lang="en-US" altLang="zh-CN" b="1" smtClean="0">
                <a:sym typeface="MT Extra" panose="05050102010205020202" pitchFamily="18" charset="2"/>
              </a:rPr>
              <a:t>KG</a:t>
            </a:r>
            <a:r>
              <a:rPr lang="zh-CN" altLang="en-US" b="1" smtClean="0">
                <a:sym typeface="MT Extra" panose="05050102010205020202" pitchFamily="18" charset="2"/>
              </a:rPr>
              <a:t>，则</a:t>
            </a:r>
            <a:r>
              <a:rPr lang="en-US" altLang="zh-CN" b="1" smtClean="0">
                <a:sym typeface="MT Extra" panose="05050102010205020202" pitchFamily="18" charset="2"/>
              </a:rPr>
              <a:t>NKG</a:t>
            </a:r>
            <a:r>
              <a:rPr lang="zh-CN" altLang="en-US" b="1" smtClean="0">
                <a:sym typeface="MT Extra" panose="05050102010205020202" pitchFamily="18" charset="2"/>
              </a:rPr>
              <a:t>。 </a:t>
            </a:r>
            <a:r>
              <a:rPr lang="en-US" altLang="zh-CN" b="1" smtClean="0">
                <a:sym typeface="MT Extra" panose="05050102010205020202" pitchFamily="18" charset="2"/>
              </a:rPr>
              <a:t>(</a:t>
            </a:r>
            <a:r>
              <a:rPr lang="zh-CN" altLang="en-US" b="1" smtClean="0">
                <a:sym typeface="MT Extra" panose="05050102010205020202" pitchFamily="18" charset="2"/>
              </a:rPr>
              <a:t>前面已证）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若</a:t>
            </a:r>
            <a:r>
              <a:rPr lang="en-US" altLang="zh-CN" b="1" smtClean="0"/>
              <a:t>N</a:t>
            </a:r>
            <a:r>
              <a:rPr lang="en-US" altLang="zh-CN" b="1" smtClean="0">
                <a:sym typeface="MT Extra" panose="05050102010205020202" pitchFamily="18" charset="2"/>
              </a:rPr>
              <a:t>G</a:t>
            </a:r>
            <a:r>
              <a:rPr lang="zh-CN" altLang="en-US" b="1" smtClean="0">
                <a:sym typeface="MT Extra" panose="05050102010205020202" pitchFamily="18" charset="2"/>
              </a:rPr>
              <a:t>且</a:t>
            </a:r>
            <a:r>
              <a:rPr lang="en-US" altLang="zh-CN" b="1" smtClean="0">
                <a:sym typeface="MT Extra" panose="05050102010205020202" pitchFamily="18" charset="2"/>
              </a:rPr>
              <a:t>K</a:t>
            </a:r>
            <a:r>
              <a:rPr lang="en-US" altLang="zh-CN" b="1" smtClean="0"/>
              <a:t>≤</a:t>
            </a:r>
            <a:r>
              <a:rPr lang="en-US" altLang="zh-CN" b="1" smtClean="0">
                <a:sym typeface="MT Extra" panose="05050102010205020202" pitchFamily="18" charset="2"/>
              </a:rPr>
              <a:t>G</a:t>
            </a:r>
            <a:r>
              <a:rPr lang="zh-CN" altLang="en-US" b="1" smtClean="0">
                <a:sym typeface="MT Extra" panose="05050102010205020202" pitchFamily="18" charset="2"/>
              </a:rPr>
              <a:t>，则</a:t>
            </a:r>
            <a:r>
              <a:rPr lang="en-US" altLang="zh-CN" b="1" smtClean="0">
                <a:sym typeface="MT Extra" panose="05050102010205020202" pitchFamily="18" charset="2"/>
              </a:rPr>
              <a:t>NK/N </a:t>
            </a:r>
            <a:r>
              <a:rPr lang="en-US" altLang="en-US" b="1" smtClean="0"/>
              <a:t>≌</a:t>
            </a:r>
            <a:r>
              <a:rPr lang="en-US" altLang="zh-CN" b="1" smtClean="0"/>
              <a:t> K/(N∩K)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b="1" smtClean="0"/>
              <a:t>		(P275 </a:t>
            </a:r>
            <a:r>
              <a:rPr lang="zh-CN" altLang="en-US" b="1" smtClean="0"/>
              <a:t>例</a:t>
            </a:r>
            <a:r>
              <a:rPr lang="en-US" altLang="zh-CN" b="1" smtClean="0"/>
              <a:t>17.46)</a:t>
            </a:r>
            <a:endParaRPr lang="en-US" altLang="en-US" b="1" smtClean="0">
              <a:sym typeface="MT Extra" panose="05050102010205020202" pitchFamily="18" charset="2"/>
            </a:endParaRPr>
          </a:p>
          <a:p>
            <a:pPr marL="609600" indent="-609600" eaLnBrk="1" hangingPunct="1"/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定理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17.47</a:t>
            </a:r>
            <a:r>
              <a:rPr lang="zh-CN" altLang="en-US" b="1" smtClean="0">
                <a:sym typeface="Symbol" panose="05050102010706020507" pitchFamily="18" charset="2"/>
              </a:rPr>
              <a:t>：</a:t>
            </a:r>
            <a:r>
              <a:rPr lang="en-US" altLang="zh-CN" b="1" smtClean="0">
                <a:sym typeface="Symbol" panose="05050102010706020507" pitchFamily="18" charset="2"/>
              </a:rPr>
              <a:t>G</a:t>
            </a:r>
            <a:r>
              <a:rPr lang="zh-CN" altLang="en-US" b="1" smtClean="0">
                <a:sym typeface="Symbol" panose="05050102010706020507" pitchFamily="18" charset="2"/>
              </a:rPr>
              <a:t>是群，</a:t>
            </a:r>
            <a:r>
              <a:rPr lang="en-US" altLang="zh-CN" b="1" smtClean="0"/>
              <a:t>H</a:t>
            </a:r>
            <a:r>
              <a:rPr lang="en-US" altLang="zh-CN" b="1" smtClean="0">
                <a:sym typeface="MT Extra" panose="05050102010205020202" pitchFamily="18" charset="2"/>
              </a:rPr>
              <a:t>G,KG,H</a:t>
            </a:r>
            <a:r>
              <a:rPr lang="en-US" altLang="zh-CN" b="1" smtClean="0">
                <a:sym typeface="Symbol" panose="05050102010706020507" pitchFamily="18" charset="2"/>
              </a:rPr>
              <a:t>K,</a:t>
            </a:r>
            <a:r>
              <a:rPr lang="zh-CN" altLang="en-US" b="1" smtClean="0">
                <a:sym typeface="Symbol" panose="05050102010706020507" pitchFamily="18" charset="2"/>
              </a:rPr>
              <a:t>则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ym typeface="Symbol" panose="05050102010706020507" pitchFamily="18" charset="2"/>
              </a:rPr>
              <a:t>    G/K </a:t>
            </a:r>
            <a:r>
              <a:rPr lang="en-US" altLang="en-US" b="1" smtClean="0"/>
              <a:t>≌</a:t>
            </a:r>
            <a:r>
              <a:rPr lang="en-US" altLang="zh-CN" b="1" smtClean="0"/>
              <a:t> (G/H)/(K/H)</a:t>
            </a:r>
            <a:endParaRPr lang="en-US" altLang="en-US" b="1" smtClean="0"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b="1" smtClean="0">
                <a:sym typeface="MT Extra" panose="05050102010205020202" pitchFamily="18" charset="2"/>
              </a:rPr>
              <a:t>	(P276 </a:t>
            </a:r>
            <a:r>
              <a:rPr lang="zh-CN" altLang="en-US" b="1" smtClean="0">
                <a:sym typeface="MT Extra" panose="05050102010205020202" pitchFamily="18" charset="2"/>
              </a:rPr>
              <a:t>例</a:t>
            </a:r>
            <a:r>
              <a:rPr lang="en-US" altLang="zh-CN" b="1" smtClean="0">
                <a:sym typeface="MT Extra" panose="05050102010205020202" pitchFamily="18" charset="2"/>
              </a:rPr>
              <a:t>17.47)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b="1" smtClean="0">
                <a:latin typeface="宋体" panose="02010600030101010101" pitchFamily="2" charset="-122"/>
                <a:ea typeface="宋体" panose="02010600030101010101" pitchFamily="2" charset="-122"/>
              </a:rPr>
              <a:t>第十八章 环与域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641236-0FCF-440B-B529-5D699F26E672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44463"/>
            <a:ext cx="8229600" cy="46513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环的定义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&lt;R,+,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&gt;</a:t>
            </a:r>
            <a:r>
              <a:rPr lang="zh-CN" altLang="en-US" b="1" smtClean="0"/>
              <a:t>是代数系统</a:t>
            </a:r>
            <a:r>
              <a:rPr lang="en-US" altLang="zh-CN" b="1" smtClean="0"/>
              <a:t>,+</a:t>
            </a:r>
            <a:r>
              <a:rPr lang="zh-CN" altLang="en-US" b="1" smtClean="0"/>
              <a:t>和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zh-CN" altLang="en-US" b="1" smtClean="0"/>
              <a:t>是二元运算。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如果满足以下条件：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 &lt;R,+&gt;</a:t>
            </a:r>
            <a:r>
              <a:rPr lang="zh-CN" altLang="en-US" b="1" smtClean="0"/>
              <a:t>构成交换群。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(2) &lt;R,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&gt;</a:t>
            </a:r>
            <a:r>
              <a:rPr lang="zh-CN" altLang="en-US" b="1" smtClean="0"/>
              <a:t>构成半群。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(3) 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zh-CN" altLang="en-US" b="1" smtClean="0"/>
              <a:t>运算关于</a:t>
            </a:r>
            <a:r>
              <a:rPr lang="en-US" altLang="zh-CN" b="1" smtClean="0"/>
              <a:t>+</a:t>
            </a:r>
            <a:r>
              <a:rPr lang="zh-CN" altLang="en-US" b="1" smtClean="0"/>
              <a:t>运算适合分配律。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则称</a:t>
            </a:r>
            <a:r>
              <a:rPr lang="en-US" altLang="zh-CN" b="1" smtClean="0"/>
              <a:t>&lt;R,+,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&gt;</a:t>
            </a:r>
            <a:r>
              <a:rPr lang="zh-CN" altLang="en-US" b="1" smtClean="0"/>
              <a:t>是一个</a:t>
            </a:r>
            <a:r>
              <a:rPr lang="zh-CN" altLang="en-US" b="1" smtClean="0">
                <a:solidFill>
                  <a:srgbClr val="FC360E"/>
                </a:solidFill>
              </a:rPr>
              <a:t>环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ring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通常称</a:t>
            </a:r>
            <a:r>
              <a:rPr lang="en-US" altLang="zh-CN" b="1" smtClean="0"/>
              <a:t>+</a:t>
            </a:r>
            <a:r>
              <a:rPr lang="zh-CN" altLang="en-US" b="1" smtClean="0"/>
              <a:t>运算为环中的加法，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 </a:t>
            </a:r>
            <a:r>
              <a:rPr lang="zh-CN" altLang="en-US" b="1" smtClean="0"/>
              <a:t>运算为环中的乘法。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(P285 </a:t>
            </a:r>
            <a:r>
              <a:rPr lang="zh-CN" altLang="en-US" b="1" smtClean="0"/>
              <a:t>例</a:t>
            </a:r>
            <a:r>
              <a:rPr lang="en-US" altLang="zh-CN" b="1" smtClean="0"/>
              <a:t>18.1)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FA3113-1611-43EE-AA50-809CD930E75A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kumimoji="0" lang="zh-CN" altLang="en-US" b="1" smtClean="0">
                <a:solidFill>
                  <a:schemeClr val="tx1"/>
                </a:solidFill>
              </a:rPr>
              <a:t>环</a:t>
            </a:r>
            <a:r>
              <a:rPr lang="zh-CN" altLang="en-US" b="1" smtClean="0">
                <a:solidFill>
                  <a:schemeClr val="tx1"/>
                </a:solidFill>
              </a:rPr>
              <a:t>的实例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84041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整数集、有理数集、实数集和复数集关于普通的加法和乘法构成环，分别称为</a:t>
            </a:r>
            <a:r>
              <a:rPr lang="zh-CN" altLang="en-US" b="1" smtClean="0">
                <a:solidFill>
                  <a:srgbClr val="FC360E"/>
                </a:solidFill>
              </a:rPr>
              <a:t>整数环</a:t>
            </a:r>
            <a:r>
              <a:rPr lang="en-US" altLang="zh-CN" b="1" smtClean="0">
                <a:solidFill>
                  <a:srgbClr val="FC360E"/>
                </a:solidFill>
              </a:rPr>
              <a:t>Z</a:t>
            </a:r>
            <a:r>
              <a:rPr lang="zh-CN" altLang="en-US" b="1" smtClean="0"/>
              <a:t>，</a:t>
            </a:r>
            <a:r>
              <a:rPr lang="zh-CN" altLang="en-US" b="1" smtClean="0">
                <a:solidFill>
                  <a:srgbClr val="FC360E"/>
                </a:solidFill>
              </a:rPr>
              <a:t>有理数</a:t>
            </a:r>
            <a:r>
              <a:rPr lang="en-US" altLang="zh-CN" b="1" smtClean="0">
                <a:solidFill>
                  <a:srgbClr val="FC360E"/>
                </a:solidFill>
              </a:rPr>
              <a:t>Q</a:t>
            </a:r>
            <a:r>
              <a:rPr lang="zh-CN" altLang="en-US" b="1" smtClean="0"/>
              <a:t>，</a:t>
            </a:r>
            <a:r>
              <a:rPr lang="zh-CN" altLang="en-US" b="1" smtClean="0">
                <a:solidFill>
                  <a:srgbClr val="FC360E"/>
                </a:solidFill>
              </a:rPr>
              <a:t>实数环</a:t>
            </a:r>
            <a:r>
              <a:rPr lang="en-US" altLang="zh-CN" b="1" smtClean="0">
                <a:solidFill>
                  <a:srgbClr val="FC360E"/>
                </a:solidFill>
              </a:rPr>
              <a:t>R</a:t>
            </a:r>
            <a:r>
              <a:rPr lang="zh-CN" altLang="en-US" b="1" smtClean="0"/>
              <a:t>和</a:t>
            </a:r>
            <a:r>
              <a:rPr lang="zh-CN" altLang="en-US" b="1" smtClean="0">
                <a:solidFill>
                  <a:srgbClr val="FC360E"/>
                </a:solidFill>
              </a:rPr>
              <a:t>复数环</a:t>
            </a:r>
            <a:r>
              <a:rPr lang="en-US" altLang="zh-CN" b="1" smtClean="0">
                <a:solidFill>
                  <a:srgbClr val="FC360E"/>
                </a:solidFill>
              </a:rPr>
              <a:t>C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(2)n(n≥2)</a:t>
            </a:r>
            <a:r>
              <a:rPr lang="zh-CN" altLang="en-US" b="1" smtClean="0"/>
              <a:t>阶实矩阵的集合</a:t>
            </a:r>
            <a:r>
              <a:rPr lang="en-US" altLang="zh-CN" b="1" smtClean="0"/>
              <a:t>M</a:t>
            </a:r>
            <a:r>
              <a:rPr lang="en-US" altLang="zh-CN" b="1" baseline="-30000" smtClean="0"/>
              <a:t>n</a:t>
            </a:r>
            <a:r>
              <a:rPr lang="en-US" altLang="zh-CN" b="1" smtClean="0"/>
              <a:t>(R)</a:t>
            </a:r>
            <a:r>
              <a:rPr lang="zh-CN" altLang="en-US" b="1" smtClean="0"/>
              <a:t>关于矩阵的加法和乘法构成环，称为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阶实矩阵环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</a:t>
            </a:r>
            <a:r>
              <a:rPr lang="zh-CN" altLang="en-US" b="1" smtClean="0"/>
              <a:t>集合的幂集</a:t>
            </a:r>
            <a:r>
              <a:rPr lang="en-US" altLang="zh-CN" b="1" smtClean="0"/>
              <a:t>P(B)</a:t>
            </a:r>
            <a:r>
              <a:rPr lang="zh-CN" altLang="en-US" b="1" smtClean="0"/>
              <a:t>关于集合的对称差运算和交运算构成环。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(4)</a:t>
            </a:r>
            <a:r>
              <a:rPr lang="zh-CN" altLang="en-US" b="1" smtClean="0"/>
              <a:t>设</a:t>
            </a:r>
            <a:r>
              <a:rPr lang="en-US" altLang="zh-CN" b="1" smtClean="0"/>
              <a:t>Z</a:t>
            </a:r>
            <a:r>
              <a:rPr lang="en-US" altLang="zh-CN" b="1" baseline="-30000" smtClean="0"/>
              <a:t>n</a:t>
            </a:r>
            <a:r>
              <a:rPr lang="zh-CN" altLang="en-US" b="1" smtClean="0"/>
              <a:t>＝</a:t>
            </a:r>
            <a:r>
              <a:rPr lang="en-US" altLang="zh-CN" b="1" smtClean="0"/>
              <a:t>{0,1,...,n</a:t>
            </a:r>
            <a:r>
              <a:rPr lang="zh-CN" altLang="en-US" b="1" smtClean="0"/>
              <a:t>－</a:t>
            </a:r>
            <a:r>
              <a:rPr lang="en-US" altLang="zh-CN" b="1" smtClean="0"/>
              <a:t>1}, 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zh-CN" altLang="en-US" b="1" smtClean="0"/>
              <a:t>和</a:t>
            </a:r>
            <a:r>
              <a:rPr lang="zh-CN" altLang="en-US" b="1" smtClean="0">
                <a:sym typeface="Symbol" panose="05050102010706020507" pitchFamily="18" charset="2"/>
              </a:rPr>
              <a:t></a:t>
            </a:r>
            <a:r>
              <a:rPr lang="zh-CN" altLang="en-US" b="1" smtClean="0"/>
              <a:t>分别表示模</a:t>
            </a:r>
            <a:r>
              <a:rPr lang="en-US" altLang="zh-CN" b="1" smtClean="0"/>
              <a:t>n</a:t>
            </a:r>
            <a:r>
              <a:rPr lang="zh-CN" altLang="en-US" b="1" smtClean="0"/>
              <a:t>的加法和乘法，则</a:t>
            </a:r>
            <a:r>
              <a:rPr lang="en-US" altLang="zh-CN" b="1" smtClean="0"/>
              <a:t>&lt;Z</a:t>
            </a:r>
            <a:r>
              <a:rPr lang="en-US" altLang="zh-CN" b="1" baseline="-30000" smtClean="0"/>
              <a:t>n</a:t>
            </a:r>
            <a:r>
              <a:rPr lang="en-US" altLang="zh-CN" b="1" smtClean="0"/>
              <a:t>, 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, </a:t>
            </a:r>
            <a:r>
              <a:rPr lang="en-US" altLang="zh-CN" b="1" smtClean="0">
                <a:sym typeface="Symbol" panose="05050102010706020507" pitchFamily="18" charset="2"/>
              </a:rPr>
              <a:t></a:t>
            </a:r>
            <a:r>
              <a:rPr lang="en-US" altLang="zh-CN" b="1" smtClean="0"/>
              <a:t>&gt;</a:t>
            </a:r>
            <a:r>
              <a:rPr lang="zh-CN" altLang="en-US" b="1" smtClean="0"/>
              <a:t>构成环</a:t>
            </a:r>
            <a:r>
              <a:rPr lang="en-US" altLang="zh-CN" b="1" smtClean="0"/>
              <a:t>,</a:t>
            </a:r>
            <a:r>
              <a:rPr lang="zh-CN" altLang="en-US" b="1" smtClean="0"/>
              <a:t>称为</a:t>
            </a:r>
            <a:r>
              <a:rPr lang="zh-CN" altLang="en-US" b="1" smtClean="0">
                <a:solidFill>
                  <a:srgbClr val="FC360E"/>
                </a:solidFill>
              </a:rPr>
              <a:t>模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的整数环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(P285 </a:t>
            </a:r>
            <a:r>
              <a:rPr lang="zh-CN" altLang="en-US" b="1" smtClean="0"/>
              <a:t>例</a:t>
            </a:r>
            <a:r>
              <a:rPr lang="en-US" altLang="zh-CN" b="1" smtClean="0"/>
              <a:t>18.1)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CD944D-CFF3-453C-97AC-C46372F275E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_GB2312" charset="0"/>
              </a:rPr>
              <a:t>环的运算约定</a:t>
            </a:r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80466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>
                <a:solidFill>
                  <a:srgbClr val="FC360E"/>
                </a:solidFill>
              </a:rPr>
              <a:t>加法的单位元</a:t>
            </a:r>
            <a:r>
              <a:rPr lang="zh-CN" altLang="en-US" b="1" smtClean="0"/>
              <a:t>记作</a:t>
            </a:r>
            <a:r>
              <a:rPr lang="en-US" altLang="zh-CN" b="1" smtClean="0">
                <a:solidFill>
                  <a:srgbClr val="FC360E"/>
                </a:solidFill>
              </a:rPr>
              <a:t>0</a:t>
            </a:r>
            <a:r>
              <a:rPr lang="zh-CN" altLang="en-US" b="1" smtClean="0"/>
              <a:t>。</a:t>
            </a:r>
          </a:p>
          <a:p>
            <a:pPr eaLnBrk="1" hangingPunct="1"/>
            <a:r>
              <a:rPr lang="zh-CN" altLang="en-US" b="1" smtClean="0">
                <a:solidFill>
                  <a:srgbClr val="FC360E"/>
                </a:solidFill>
              </a:rPr>
              <a:t>乘法的单位元</a:t>
            </a:r>
            <a:r>
              <a:rPr lang="zh-CN" altLang="en-US" b="1" smtClean="0"/>
              <a:t>记作</a:t>
            </a:r>
            <a:r>
              <a:rPr lang="en-US" altLang="zh-CN" b="1" smtClean="0">
                <a:solidFill>
                  <a:srgbClr val="FC360E"/>
                </a:solidFill>
              </a:rPr>
              <a:t>1</a:t>
            </a:r>
            <a:r>
              <a:rPr lang="zh-CN" altLang="en-US" b="1" smtClean="0"/>
              <a:t>。</a:t>
            </a:r>
          </a:p>
          <a:p>
            <a:pPr eaLnBrk="1" hangingPunct="1"/>
            <a:r>
              <a:rPr lang="zh-CN" altLang="en-US" b="1" smtClean="0"/>
              <a:t>对任何环中的元素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/>
              <a:t>，称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加法逆元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负元</a:t>
            </a:r>
            <a:r>
              <a:rPr lang="zh-CN" altLang="en-US" b="1" smtClean="0"/>
              <a:t>，记作</a:t>
            </a:r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/>
              <a:t>。</a:t>
            </a:r>
          </a:p>
          <a:p>
            <a:pPr eaLnBrk="1" hangingPunct="1"/>
            <a:r>
              <a:rPr lang="zh-CN" altLang="en-US" b="1" smtClean="0"/>
              <a:t>乘法逆元称为</a:t>
            </a:r>
            <a:r>
              <a:rPr lang="zh-CN" altLang="en-US" b="1" smtClean="0">
                <a:solidFill>
                  <a:srgbClr val="FC360E"/>
                </a:solidFill>
              </a:rPr>
              <a:t>逆元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30000" smtClean="0">
                <a:solidFill>
                  <a:srgbClr val="FC360E"/>
                </a:solidFill>
              </a:rPr>
              <a:t>-1</a:t>
            </a:r>
            <a:r>
              <a:rPr lang="zh-CN" altLang="en-US" b="1" smtClean="0"/>
              <a:t>。</a:t>
            </a:r>
          </a:p>
          <a:p>
            <a:pPr eaLnBrk="1" hangingPunct="1"/>
            <a:r>
              <a:rPr lang="zh-CN" altLang="en-US" b="1" smtClean="0"/>
              <a:t>针对环中的加法， </a:t>
            </a:r>
          </a:p>
          <a:p>
            <a:pPr lvl="1" eaLnBrk="1" hangingPunct="1"/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smtClean="0"/>
              <a:t>表示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+(-</a:t>
            </a:r>
            <a:r>
              <a:rPr lang="en-US" altLang="zh-CN" b="1" i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/>
              <a:t>)</a:t>
            </a:r>
            <a:r>
              <a:rPr lang="zh-CN" altLang="en-US" b="1" smtClean="0"/>
              <a:t>。</a:t>
            </a:r>
          </a:p>
          <a:p>
            <a:pPr lvl="1" eaLnBrk="1" hangingPunct="1"/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nx</a:t>
            </a:r>
            <a:r>
              <a:rPr lang="zh-CN" altLang="en-US" b="1" smtClean="0"/>
              <a:t>表示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+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/>
              <a:t>+</a:t>
            </a:r>
            <a:r>
              <a:rPr lang="en-US" altLang="zh-CN" b="1" smtClean="0">
                <a:sym typeface="Symbol" panose="05050102010706020507" pitchFamily="18" charset="2"/>
              </a:rPr>
              <a:t>+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/>
              <a:t>，即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/>
              <a:t>的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次加法幂。</a:t>
            </a:r>
          </a:p>
          <a:p>
            <a:pPr lvl="1" eaLnBrk="1" hangingPunct="1"/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b="1" smtClean="0"/>
              <a:t>表示</a:t>
            </a:r>
            <a:r>
              <a:rPr lang="en-US" altLang="zh-CN" b="1" i="1" smtClean="0">
                <a:latin typeface="Times New Roman" panose="02020603050405020304" pitchFamily="18" charset="0"/>
              </a:rPr>
              <a:t>xy</a:t>
            </a:r>
            <a:r>
              <a:rPr lang="zh-CN" altLang="en-US" b="1" smtClean="0"/>
              <a:t>的负元。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(P285 </a:t>
            </a:r>
            <a:r>
              <a:rPr lang="zh-CN" altLang="en-US" b="1" smtClean="0"/>
              <a:t>例</a:t>
            </a:r>
            <a:r>
              <a:rPr lang="en-US" altLang="zh-CN" b="1" smtClean="0"/>
              <a:t>18.1</a:t>
            </a:r>
            <a:r>
              <a:rPr lang="zh-CN" altLang="en-US" b="1" smtClean="0"/>
              <a:t>下</a:t>
            </a:r>
            <a:r>
              <a:rPr lang="en-US" altLang="zh-CN" b="1" smtClean="0"/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0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0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0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0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0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0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39" grpId="0" build="p" bldLvl="2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A22C10-FB4D-474F-BA0A-4D6896D5825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环的运算性质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431213" cy="5153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&lt;R,+,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&gt;</a:t>
            </a:r>
            <a:r>
              <a:rPr lang="zh-CN" altLang="en-US" b="1" smtClean="0"/>
              <a:t>是环，则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∈R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0</a:t>
            </a:r>
            <a:r>
              <a:rPr lang="zh-CN" altLang="en-US" b="1" smtClean="0"/>
              <a:t>＝</a:t>
            </a:r>
            <a:r>
              <a:rPr lang="en-US" altLang="zh-CN" b="1" smtClean="0"/>
              <a:t>0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＝</a:t>
            </a:r>
            <a:r>
              <a:rPr lang="en-US" altLang="zh-CN" b="1" smtClean="0"/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(2)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∈R</a:t>
            </a:r>
            <a:r>
              <a:rPr lang="zh-CN" altLang="en-US" b="1" smtClean="0"/>
              <a:t>，</a:t>
            </a:r>
            <a:r>
              <a:rPr lang="en-US" altLang="zh-CN" b="1" smtClean="0"/>
              <a:t>(-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)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(-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)</a:t>
            </a:r>
            <a:r>
              <a:rPr lang="zh-CN" altLang="en-US" b="1" smtClean="0"/>
              <a:t>＝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ab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(3)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c</a:t>
            </a:r>
            <a:r>
              <a:rPr lang="en-US" altLang="zh-CN" b="1" smtClean="0"/>
              <a:t>∈R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c</a:t>
            </a:r>
            <a:r>
              <a:rPr lang="en-US" altLang="zh-CN" b="1" smtClean="0"/>
              <a:t>)</a:t>
            </a:r>
            <a:r>
              <a:rPr lang="zh-CN" altLang="en-US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ab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ac</a:t>
            </a:r>
            <a:r>
              <a:rPr lang="zh-CN" altLang="en-US" b="1" smtClean="0"/>
              <a:t>，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c</a:t>
            </a:r>
            <a:r>
              <a:rPr lang="en-US" altLang="zh-CN" b="1" smtClean="0"/>
              <a:t>)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ba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ca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(4) </a:t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,...,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,...,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m</a:t>
            </a:r>
            <a:r>
              <a:rPr lang="en-US" altLang="zh-CN" b="1" smtClean="0"/>
              <a:t>∈R(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m</a:t>
            </a:r>
            <a:r>
              <a:rPr lang="en-US" altLang="zh-CN" b="1" smtClean="0"/>
              <a:t>≥2)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(P285 </a:t>
            </a:r>
            <a:r>
              <a:rPr lang="zh-CN" altLang="en-US" b="1" smtClean="0"/>
              <a:t>定理</a:t>
            </a:r>
            <a:r>
              <a:rPr lang="en-US" altLang="zh-CN" b="1" smtClean="0"/>
              <a:t>18.1)</a:t>
            </a:r>
          </a:p>
        </p:txBody>
      </p:sp>
      <p:graphicFrame>
        <p:nvGraphicFramePr>
          <p:cNvPr id="1704964" name="Object 4"/>
          <p:cNvGraphicFramePr>
            <a:graphicFrameLocks noChangeAspect="1"/>
          </p:cNvGraphicFramePr>
          <p:nvPr/>
        </p:nvGraphicFramePr>
        <p:xfrm>
          <a:off x="1692275" y="4076700"/>
          <a:ext cx="48244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Equation" r:id="rId3" imgW="1546889" imgH="373464" progId="Equation.3">
                  <p:embed/>
                </p:oleObj>
              </mc:Choice>
              <mc:Fallback>
                <p:oleObj name="Equation" r:id="rId3" imgW="1546889" imgH="3734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48244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A1B873-D878-4870-8EAC-0D7853D0DCA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13131B"/>
                </a:solidFill>
              </a:rPr>
              <a:t>例题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908050"/>
            <a:ext cx="9144000" cy="5761038"/>
            <a:chOff x="-2" y="-2"/>
            <a:chExt cx="2500" cy="2404"/>
          </a:xfrm>
        </p:grpSpPr>
        <p:grpSp>
          <p:nvGrpSpPr>
            <p:cNvPr id="11269" name="Group 4"/>
            <p:cNvGrpSpPr>
              <a:grpSpLocks/>
            </p:cNvGrpSpPr>
            <p:nvPr/>
          </p:nvGrpSpPr>
          <p:grpSpPr bwMode="auto">
            <a:xfrm>
              <a:off x="0" y="0"/>
              <a:ext cx="2496" cy="2400"/>
              <a:chOff x="0" y="0"/>
              <a:chExt cx="2496" cy="2400"/>
            </a:xfrm>
          </p:grpSpPr>
          <p:grpSp>
            <p:nvGrpSpPr>
              <p:cNvPr id="1127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46" cy="384"/>
                <a:chOff x="0" y="0"/>
                <a:chExt cx="446" cy="384"/>
              </a:xfrm>
            </p:grpSpPr>
            <p:sp>
              <p:nvSpPr>
                <p:cNvPr id="1134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集合</a:t>
                  </a:r>
                </a:p>
              </p:txBody>
            </p:sp>
            <p:sp>
              <p:nvSpPr>
                <p:cNvPr id="1134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2" name="Group 8"/>
              <p:cNvGrpSpPr>
                <a:grpSpLocks/>
              </p:cNvGrpSpPr>
              <p:nvPr/>
            </p:nvGrpSpPr>
            <p:grpSpPr bwMode="auto">
              <a:xfrm>
                <a:off x="446" y="0"/>
                <a:ext cx="662" cy="384"/>
                <a:chOff x="446" y="0"/>
                <a:chExt cx="662" cy="384"/>
              </a:xfrm>
            </p:grpSpPr>
            <p:sp>
              <p:nvSpPr>
                <p:cNvPr id="11342" name="Rectangle 9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运算</a:t>
                  </a:r>
                </a:p>
              </p:txBody>
            </p:sp>
            <p:sp>
              <p:nvSpPr>
                <p:cNvPr id="11343" name="Rectangle 10"/>
                <p:cNvSpPr>
                  <a:spLocks noChangeArrowheads="1"/>
                </p:cNvSpPr>
                <p:nvPr/>
              </p:nvSpPr>
              <p:spPr bwMode="auto">
                <a:xfrm>
                  <a:off x="446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3" name="Group 11"/>
              <p:cNvGrpSpPr>
                <a:grpSpLocks/>
              </p:cNvGrpSpPr>
              <p:nvPr/>
            </p:nvGrpSpPr>
            <p:grpSpPr bwMode="auto">
              <a:xfrm>
                <a:off x="1108" y="0"/>
                <a:ext cx="450" cy="384"/>
                <a:chOff x="1108" y="0"/>
                <a:chExt cx="450" cy="384"/>
              </a:xfrm>
            </p:grpSpPr>
            <p:sp>
              <p:nvSpPr>
                <p:cNvPr id="1134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51" y="0"/>
                  <a:ext cx="3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交换律</a:t>
                  </a:r>
                </a:p>
              </p:txBody>
            </p:sp>
            <p:sp>
              <p:nvSpPr>
                <p:cNvPr id="11341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8" y="0"/>
                  <a:ext cx="4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4" name="Group 14"/>
              <p:cNvGrpSpPr>
                <a:grpSpLocks/>
              </p:cNvGrpSpPr>
              <p:nvPr/>
            </p:nvGrpSpPr>
            <p:grpSpPr bwMode="auto">
              <a:xfrm>
                <a:off x="1558" y="0"/>
                <a:ext cx="442" cy="384"/>
                <a:chOff x="1558" y="0"/>
                <a:chExt cx="442" cy="384"/>
              </a:xfrm>
            </p:grpSpPr>
            <p:sp>
              <p:nvSpPr>
                <p:cNvPr id="11338" name="Rectangle 15"/>
                <p:cNvSpPr>
                  <a:spLocks noChangeArrowheads="1"/>
                </p:cNvSpPr>
                <p:nvPr/>
              </p:nvSpPr>
              <p:spPr bwMode="auto">
                <a:xfrm>
                  <a:off x="1601" y="0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结合律</a:t>
                  </a:r>
                </a:p>
              </p:txBody>
            </p:sp>
            <p:sp>
              <p:nvSpPr>
                <p:cNvPr id="11339" name="Rectangle 16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5" name="Group 17"/>
              <p:cNvGrpSpPr>
                <a:grpSpLocks/>
              </p:cNvGrpSpPr>
              <p:nvPr/>
            </p:nvGrpSpPr>
            <p:grpSpPr bwMode="auto">
              <a:xfrm>
                <a:off x="2000" y="0"/>
                <a:ext cx="496" cy="384"/>
                <a:chOff x="2000" y="0"/>
                <a:chExt cx="496" cy="384"/>
              </a:xfrm>
            </p:grpSpPr>
            <p:sp>
              <p:nvSpPr>
                <p:cNvPr id="113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43" y="0"/>
                  <a:ext cx="4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幂等律</a:t>
                  </a:r>
                </a:p>
              </p:txBody>
            </p:sp>
            <p:sp>
              <p:nvSpPr>
                <p:cNvPr id="11337" name="Rectangle 19"/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49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6" name="Group 20"/>
              <p:cNvGrpSpPr>
                <a:grpSpLocks/>
              </p:cNvGrpSpPr>
              <p:nvPr/>
            </p:nvGrpSpPr>
            <p:grpSpPr bwMode="auto">
              <a:xfrm>
                <a:off x="0" y="384"/>
                <a:ext cx="446" cy="480"/>
                <a:chOff x="0" y="384"/>
                <a:chExt cx="446" cy="480"/>
              </a:xfrm>
            </p:grpSpPr>
            <p:sp>
              <p:nvSpPr>
                <p:cNvPr id="11334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Z,Q,R</a:t>
                  </a:r>
                  <a:endParaRPr kumimoji="0" lang="en-US" altLang="zh-CN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5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7" name="Group 23"/>
              <p:cNvGrpSpPr>
                <a:grpSpLocks/>
              </p:cNvGrpSpPr>
              <p:nvPr/>
            </p:nvGrpSpPr>
            <p:grpSpPr bwMode="auto">
              <a:xfrm>
                <a:off x="446" y="384"/>
                <a:ext cx="662" cy="480"/>
                <a:chOff x="446" y="384"/>
                <a:chExt cx="662" cy="480"/>
              </a:xfrm>
            </p:grpSpPr>
            <p:sp>
              <p:nvSpPr>
                <p:cNvPr id="11332" name="Rectangle 24"/>
                <p:cNvSpPr>
                  <a:spLocks noChangeArrowheads="1"/>
                </p:cNvSpPr>
                <p:nvPr/>
              </p:nvSpPr>
              <p:spPr bwMode="auto">
                <a:xfrm>
                  <a:off x="489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普通加法+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普通乘法</a:t>
                  </a:r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11333" name="Rectangle 25"/>
                <p:cNvSpPr>
                  <a:spLocks noChangeArrowheads="1"/>
                </p:cNvSpPr>
                <p:nvPr/>
              </p:nvSpPr>
              <p:spPr bwMode="auto">
                <a:xfrm>
                  <a:off x="446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8" name="Group 26"/>
              <p:cNvGrpSpPr>
                <a:grpSpLocks/>
              </p:cNvGrpSpPr>
              <p:nvPr/>
            </p:nvGrpSpPr>
            <p:grpSpPr bwMode="auto">
              <a:xfrm>
                <a:off x="1108" y="384"/>
                <a:ext cx="450" cy="480"/>
                <a:chOff x="1108" y="384"/>
                <a:chExt cx="450" cy="480"/>
              </a:xfrm>
            </p:grpSpPr>
            <p:sp>
              <p:nvSpPr>
                <p:cNvPr id="113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151" y="384"/>
                  <a:ext cx="36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  <p:sp>
              <p:nvSpPr>
                <p:cNvPr id="113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108" y="384"/>
                  <a:ext cx="45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79" name="Group 29"/>
              <p:cNvGrpSpPr>
                <a:grpSpLocks/>
              </p:cNvGrpSpPr>
              <p:nvPr/>
            </p:nvGrpSpPr>
            <p:grpSpPr bwMode="auto">
              <a:xfrm>
                <a:off x="1558" y="384"/>
                <a:ext cx="442" cy="480"/>
                <a:chOff x="1558" y="384"/>
                <a:chExt cx="442" cy="480"/>
              </a:xfrm>
            </p:grpSpPr>
            <p:sp>
              <p:nvSpPr>
                <p:cNvPr id="11328" name="Rectangle 30"/>
                <p:cNvSpPr>
                  <a:spLocks noChangeArrowheads="1"/>
                </p:cNvSpPr>
                <p:nvPr/>
              </p:nvSpPr>
              <p:spPr bwMode="auto">
                <a:xfrm>
                  <a:off x="1601" y="384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  <p:sp>
              <p:nvSpPr>
                <p:cNvPr id="11329" name="Rectangle 31"/>
                <p:cNvSpPr>
                  <a:spLocks noChangeArrowheads="1"/>
                </p:cNvSpPr>
                <p:nvPr/>
              </p:nvSpPr>
              <p:spPr bwMode="auto">
                <a:xfrm>
                  <a:off x="1558" y="384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0" name="Group 32"/>
              <p:cNvGrpSpPr>
                <a:grpSpLocks/>
              </p:cNvGrpSpPr>
              <p:nvPr/>
            </p:nvGrpSpPr>
            <p:grpSpPr bwMode="auto">
              <a:xfrm>
                <a:off x="2000" y="384"/>
                <a:ext cx="496" cy="480"/>
                <a:chOff x="2000" y="384"/>
                <a:chExt cx="496" cy="480"/>
              </a:xfrm>
            </p:grpSpPr>
            <p:sp>
              <p:nvSpPr>
                <p:cNvPr id="11326" name="Rectangle 33"/>
                <p:cNvSpPr>
                  <a:spLocks noChangeArrowheads="1"/>
                </p:cNvSpPr>
                <p:nvPr/>
              </p:nvSpPr>
              <p:spPr bwMode="auto">
                <a:xfrm>
                  <a:off x="2043" y="384"/>
                  <a:ext cx="41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1327" name="Rectangle 34"/>
                <p:cNvSpPr>
                  <a:spLocks noChangeArrowheads="1"/>
                </p:cNvSpPr>
                <p:nvPr/>
              </p:nvSpPr>
              <p:spPr bwMode="auto">
                <a:xfrm>
                  <a:off x="2000" y="384"/>
                  <a:ext cx="49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1" name="Group 35"/>
              <p:cNvGrpSpPr>
                <a:grpSpLocks/>
              </p:cNvGrpSpPr>
              <p:nvPr/>
            </p:nvGrpSpPr>
            <p:grpSpPr bwMode="auto">
              <a:xfrm>
                <a:off x="0" y="864"/>
                <a:ext cx="446" cy="480"/>
                <a:chOff x="0" y="864"/>
                <a:chExt cx="446" cy="480"/>
              </a:xfrm>
            </p:grpSpPr>
            <p:sp>
              <p:nvSpPr>
                <p:cNvPr id="11324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kumimoji="0" lang="en-US" altLang="zh-CN" sz="2800" b="1" i="1" baseline="-30000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R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1325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2" name="Group 38"/>
              <p:cNvGrpSpPr>
                <a:grpSpLocks/>
              </p:cNvGrpSpPr>
              <p:nvPr/>
            </p:nvGrpSpPr>
            <p:grpSpPr bwMode="auto">
              <a:xfrm>
                <a:off x="446" y="864"/>
                <a:ext cx="662" cy="480"/>
                <a:chOff x="446" y="864"/>
                <a:chExt cx="662" cy="480"/>
              </a:xfrm>
            </p:grpSpPr>
            <p:sp>
              <p:nvSpPr>
                <p:cNvPr id="11322" name="Rectangle 39"/>
                <p:cNvSpPr>
                  <a:spLocks noChangeArrowheads="1"/>
                </p:cNvSpPr>
                <p:nvPr/>
              </p:nvSpPr>
              <p:spPr bwMode="auto">
                <a:xfrm>
                  <a:off x="489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矩阵加法+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矩阵乘法</a:t>
                  </a:r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11323" name="Rectangle 40"/>
                <p:cNvSpPr>
                  <a:spLocks noChangeArrowheads="1"/>
                </p:cNvSpPr>
                <p:nvPr/>
              </p:nvSpPr>
              <p:spPr bwMode="auto">
                <a:xfrm>
                  <a:off x="446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3" name="Group 41"/>
              <p:cNvGrpSpPr>
                <a:grpSpLocks/>
              </p:cNvGrpSpPr>
              <p:nvPr/>
            </p:nvGrpSpPr>
            <p:grpSpPr bwMode="auto">
              <a:xfrm>
                <a:off x="1108" y="864"/>
                <a:ext cx="450" cy="480"/>
                <a:chOff x="1108" y="864"/>
                <a:chExt cx="450" cy="480"/>
              </a:xfrm>
            </p:grpSpPr>
            <p:sp>
              <p:nvSpPr>
                <p:cNvPr id="11320" name="Rectangle 42"/>
                <p:cNvSpPr>
                  <a:spLocks noChangeArrowheads="1"/>
                </p:cNvSpPr>
                <p:nvPr/>
              </p:nvSpPr>
              <p:spPr bwMode="auto">
                <a:xfrm>
                  <a:off x="1151" y="864"/>
                  <a:ext cx="36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1321" name="Rectangle 43"/>
                <p:cNvSpPr>
                  <a:spLocks noChangeArrowheads="1"/>
                </p:cNvSpPr>
                <p:nvPr/>
              </p:nvSpPr>
              <p:spPr bwMode="auto">
                <a:xfrm>
                  <a:off x="1108" y="864"/>
                  <a:ext cx="450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4" name="Group 44"/>
              <p:cNvGrpSpPr>
                <a:grpSpLocks/>
              </p:cNvGrpSpPr>
              <p:nvPr/>
            </p:nvGrpSpPr>
            <p:grpSpPr bwMode="auto">
              <a:xfrm>
                <a:off x="1558" y="864"/>
                <a:ext cx="442" cy="480"/>
                <a:chOff x="1558" y="864"/>
                <a:chExt cx="442" cy="480"/>
              </a:xfrm>
            </p:grpSpPr>
            <p:sp>
              <p:nvSpPr>
                <p:cNvPr id="11318" name="Rectangle 45"/>
                <p:cNvSpPr>
                  <a:spLocks noChangeArrowheads="1"/>
                </p:cNvSpPr>
                <p:nvPr/>
              </p:nvSpPr>
              <p:spPr bwMode="auto">
                <a:xfrm>
                  <a:off x="1601" y="864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kumimoji="0" lang="zh-CN" altLang="en-US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  <p:sp>
              <p:nvSpPr>
                <p:cNvPr id="11319" name="Rectangle 46"/>
                <p:cNvSpPr>
                  <a:spLocks noChangeArrowheads="1"/>
                </p:cNvSpPr>
                <p:nvPr/>
              </p:nvSpPr>
              <p:spPr bwMode="auto">
                <a:xfrm>
                  <a:off x="1558" y="864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5" name="Group 47"/>
              <p:cNvGrpSpPr>
                <a:grpSpLocks/>
              </p:cNvGrpSpPr>
              <p:nvPr/>
            </p:nvGrpSpPr>
            <p:grpSpPr bwMode="auto">
              <a:xfrm>
                <a:off x="2000" y="864"/>
                <a:ext cx="496" cy="480"/>
                <a:chOff x="2000" y="864"/>
                <a:chExt cx="496" cy="480"/>
              </a:xfrm>
            </p:grpSpPr>
            <p:sp>
              <p:nvSpPr>
                <p:cNvPr id="11316" name="Rectangle 48"/>
                <p:cNvSpPr>
                  <a:spLocks noChangeArrowheads="1"/>
                </p:cNvSpPr>
                <p:nvPr/>
              </p:nvSpPr>
              <p:spPr bwMode="auto">
                <a:xfrm>
                  <a:off x="2043" y="864"/>
                  <a:ext cx="41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1317" name="Rectangle 49"/>
                <p:cNvSpPr>
                  <a:spLocks noChangeArrowheads="1"/>
                </p:cNvSpPr>
                <p:nvPr/>
              </p:nvSpPr>
              <p:spPr bwMode="auto">
                <a:xfrm>
                  <a:off x="2000" y="864"/>
                  <a:ext cx="496" cy="480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6" name="Group 50"/>
              <p:cNvGrpSpPr>
                <a:grpSpLocks/>
              </p:cNvGrpSpPr>
              <p:nvPr/>
            </p:nvGrpSpPr>
            <p:grpSpPr bwMode="auto">
              <a:xfrm>
                <a:off x="0" y="1344"/>
                <a:ext cx="446" cy="672"/>
                <a:chOff x="0" y="1344"/>
                <a:chExt cx="446" cy="672"/>
              </a:xfrm>
            </p:grpSpPr>
            <p:sp>
              <p:nvSpPr>
                <p:cNvPr id="11314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P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0" lang="en-US" altLang="zh-CN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1315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7" name="Group 53"/>
              <p:cNvGrpSpPr>
                <a:grpSpLocks/>
              </p:cNvGrpSpPr>
              <p:nvPr/>
            </p:nvGrpSpPr>
            <p:grpSpPr bwMode="auto">
              <a:xfrm>
                <a:off x="446" y="1344"/>
                <a:ext cx="662" cy="672"/>
                <a:chOff x="446" y="1344"/>
                <a:chExt cx="662" cy="672"/>
              </a:xfrm>
            </p:grpSpPr>
            <p:sp>
              <p:nvSpPr>
                <p:cNvPr id="11312" name="Rectangle 54"/>
                <p:cNvSpPr>
                  <a:spLocks noChangeArrowheads="1"/>
                </p:cNvSpPr>
                <p:nvPr/>
              </p:nvSpPr>
              <p:spPr bwMode="auto">
                <a:xfrm>
                  <a:off x="489" y="1344"/>
                  <a:ext cx="576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并∪</a:t>
                  </a:r>
                  <a:endParaRPr kumimoji="0" lang="zh-CN" altLang="en-US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交∩</a:t>
                  </a:r>
                  <a:endParaRPr kumimoji="0" lang="zh-CN" altLang="en-US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ymbol" panose="05050102010706020507" pitchFamily="18" charset="2"/>
                    </a:rPr>
                    <a:t>对称差</a:t>
                  </a:r>
                </a:p>
              </p:txBody>
            </p:sp>
            <p:sp>
              <p:nvSpPr>
                <p:cNvPr id="11313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" y="1344"/>
                  <a:ext cx="662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8" name="Group 56"/>
              <p:cNvGrpSpPr>
                <a:grpSpLocks/>
              </p:cNvGrpSpPr>
              <p:nvPr/>
            </p:nvGrpSpPr>
            <p:grpSpPr bwMode="auto">
              <a:xfrm>
                <a:off x="1108" y="1344"/>
                <a:ext cx="450" cy="672"/>
                <a:chOff x="1108" y="1344"/>
                <a:chExt cx="450" cy="672"/>
              </a:xfrm>
            </p:grpSpPr>
            <p:sp>
              <p:nvSpPr>
                <p:cNvPr id="11310" name="Rectangle 57"/>
                <p:cNvSpPr>
                  <a:spLocks noChangeArrowheads="1"/>
                </p:cNvSpPr>
                <p:nvPr/>
              </p:nvSpPr>
              <p:spPr bwMode="auto">
                <a:xfrm>
                  <a:off x="1151" y="1344"/>
                  <a:ext cx="36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  <p:sp>
              <p:nvSpPr>
                <p:cNvPr id="11311" name="Rectangle 58"/>
                <p:cNvSpPr>
                  <a:spLocks noChangeArrowheads="1"/>
                </p:cNvSpPr>
                <p:nvPr/>
              </p:nvSpPr>
              <p:spPr bwMode="auto">
                <a:xfrm>
                  <a:off x="1108" y="1344"/>
                  <a:ext cx="450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89" name="Group 59"/>
              <p:cNvGrpSpPr>
                <a:grpSpLocks/>
              </p:cNvGrpSpPr>
              <p:nvPr/>
            </p:nvGrpSpPr>
            <p:grpSpPr bwMode="auto">
              <a:xfrm>
                <a:off x="1558" y="1344"/>
                <a:ext cx="442" cy="672"/>
                <a:chOff x="1558" y="1344"/>
                <a:chExt cx="442" cy="672"/>
              </a:xfrm>
            </p:grpSpPr>
            <p:sp>
              <p:nvSpPr>
                <p:cNvPr id="11308" name="Rectangle 60"/>
                <p:cNvSpPr>
                  <a:spLocks noChangeArrowheads="1"/>
                </p:cNvSpPr>
                <p:nvPr/>
              </p:nvSpPr>
              <p:spPr bwMode="auto">
                <a:xfrm>
                  <a:off x="1601" y="1344"/>
                  <a:ext cx="356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  <p:sp>
              <p:nvSpPr>
                <p:cNvPr id="11309" name="Rectangle 61"/>
                <p:cNvSpPr>
                  <a:spLocks noChangeArrowheads="1"/>
                </p:cNvSpPr>
                <p:nvPr/>
              </p:nvSpPr>
              <p:spPr bwMode="auto">
                <a:xfrm>
                  <a:off x="1558" y="1344"/>
                  <a:ext cx="442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90" name="Group 62"/>
              <p:cNvGrpSpPr>
                <a:grpSpLocks/>
              </p:cNvGrpSpPr>
              <p:nvPr/>
            </p:nvGrpSpPr>
            <p:grpSpPr bwMode="auto">
              <a:xfrm>
                <a:off x="2000" y="1344"/>
                <a:ext cx="496" cy="672"/>
                <a:chOff x="2000" y="1344"/>
                <a:chExt cx="496" cy="672"/>
              </a:xfrm>
            </p:grpSpPr>
            <p:sp>
              <p:nvSpPr>
                <p:cNvPr id="11306" name="Rectangle 63"/>
                <p:cNvSpPr>
                  <a:spLocks noChangeArrowheads="1"/>
                </p:cNvSpPr>
                <p:nvPr/>
              </p:nvSpPr>
              <p:spPr bwMode="auto">
                <a:xfrm>
                  <a:off x="2043" y="1344"/>
                  <a:ext cx="41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1307" name="Rectangle 64"/>
                <p:cNvSpPr>
                  <a:spLocks noChangeArrowheads="1"/>
                </p:cNvSpPr>
                <p:nvPr/>
              </p:nvSpPr>
              <p:spPr bwMode="auto">
                <a:xfrm>
                  <a:off x="2000" y="1344"/>
                  <a:ext cx="496" cy="672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91" name="Group 65"/>
              <p:cNvGrpSpPr>
                <a:grpSpLocks/>
              </p:cNvGrpSpPr>
              <p:nvPr/>
            </p:nvGrpSpPr>
            <p:grpSpPr bwMode="auto">
              <a:xfrm>
                <a:off x="0" y="2016"/>
                <a:ext cx="446" cy="384"/>
                <a:chOff x="0" y="2016"/>
                <a:chExt cx="446" cy="384"/>
              </a:xfrm>
            </p:grpSpPr>
            <p:sp>
              <p:nvSpPr>
                <p:cNvPr id="11304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800" b="1" i="1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0" lang="en-US" altLang="zh-CN" sz="2800" b="1" i="1" baseline="30000">
                      <a:solidFill>
                        <a:srgbClr val="13131B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0" lang="en-US" altLang="zh-CN" sz="2800" b="1">
                    <a:solidFill>
                      <a:srgbClr val="13131B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92" name="Group 68"/>
              <p:cNvGrpSpPr>
                <a:grpSpLocks/>
              </p:cNvGrpSpPr>
              <p:nvPr/>
            </p:nvGrpSpPr>
            <p:grpSpPr bwMode="auto">
              <a:xfrm>
                <a:off x="446" y="2016"/>
                <a:ext cx="662" cy="384"/>
                <a:chOff x="446" y="2016"/>
                <a:chExt cx="662" cy="384"/>
              </a:xfrm>
            </p:grpSpPr>
            <p:sp>
              <p:nvSpPr>
                <p:cNvPr id="11302" name="Rectangle 69"/>
                <p:cNvSpPr>
                  <a:spLocks noChangeArrowheads="1"/>
                </p:cNvSpPr>
                <p:nvPr/>
              </p:nvSpPr>
              <p:spPr bwMode="auto">
                <a:xfrm>
                  <a:off x="489" y="2016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函数复合</a:t>
                  </a:r>
                  <a:r>
                    <a:rPr kumimoji="0" lang="zh-CN" altLang="en-US" sz="2800" b="1">
                      <a:solidFill>
                        <a:srgbClr val="13131B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</a:t>
                  </a:r>
                </a:p>
              </p:txBody>
            </p:sp>
            <p:sp>
              <p:nvSpPr>
                <p:cNvPr id="11303" name="Rectangle 70"/>
                <p:cNvSpPr>
                  <a:spLocks noChangeArrowheads="1"/>
                </p:cNvSpPr>
                <p:nvPr/>
              </p:nvSpPr>
              <p:spPr bwMode="auto">
                <a:xfrm>
                  <a:off x="446" y="2016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93" name="Group 71"/>
              <p:cNvGrpSpPr>
                <a:grpSpLocks/>
              </p:cNvGrpSpPr>
              <p:nvPr/>
            </p:nvGrpSpPr>
            <p:grpSpPr bwMode="auto">
              <a:xfrm>
                <a:off x="1108" y="2016"/>
                <a:ext cx="450" cy="384"/>
                <a:chOff x="1108" y="2016"/>
                <a:chExt cx="450" cy="384"/>
              </a:xfrm>
            </p:grpSpPr>
            <p:sp>
              <p:nvSpPr>
                <p:cNvPr id="11300" name="Rectangle 72"/>
                <p:cNvSpPr>
                  <a:spLocks noChangeArrowheads="1"/>
                </p:cNvSpPr>
                <p:nvPr/>
              </p:nvSpPr>
              <p:spPr bwMode="auto">
                <a:xfrm>
                  <a:off x="1151" y="2016"/>
                  <a:ext cx="3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1301" name="Rectangle 73"/>
                <p:cNvSpPr>
                  <a:spLocks noChangeArrowheads="1"/>
                </p:cNvSpPr>
                <p:nvPr/>
              </p:nvSpPr>
              <p:spPr bwMode="auto">
                <a:xfrm>
                  <a:off x="1108" y="2016"/>
                  <a:ext cx="450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94" name="Group 74"/>
              <p:cNvGrpSpPr>
                <a:grpSpLocks/>
              </p:cNvGrpSpPr>
              <p:nvPr/>
            </p:nvGrpSpPr>
            <p:grpSpPr bwMode="auto">
              <a:xfrm>
                <a:off x="1558" y="2016"/>
                <a:ext cx="442" cy="384"/>
                <a:chOff x="1558" y="2016"/>
                <a:chExt cx="442" cy="384"/>
              </a:xfrm>
            </p:grpSpPr>
            <p:sp>
              <p:nvSpPr>
                <p:cNvPr id="11298" name="Rectangle 75"/>
                <p:cNvSpPr>
                  <a:spLocks noChangeArrowheads="1"/>
                </p:cNvSpPr>
                <p:nvPr/>
              </p:nvSpPr>
              <p:spPr bwMode="auto">
                <a:xfrm>
                  <a:off x="1601" y="2016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  <p:sp>
              <p:nvSpPr>
                <p:cNvPr id="11299" name="Rectangle 76"/>
                <p:cNvSpPr>
                  <a:spLocks noChangeArrowheads="1"/>
                </p:cNvSpPr>
                <p:nvPr/>
              </p:nvSpPr>
              <p:spPr bwMode="auto">
                <a:xfrm>
                  <a:off x="1558" y="2016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95" name="Group 77"/>
              <p:cNvGrpSpPr>
                <a:grpSpLocks/>
              </p:cNvGrpSpPr>
              <p:nvPr/>
            </p:nvGrpSpPr>
            <p:grpSpPr bwMode="auto">
              <a:xfrm>
                <a:off x="2000" y="2016"/>
                <a:ext cx="496" cy="384"/>
                <a:chOff x="2000" y="2016"/>
                <a:chExt cx="496" cy="384"/>
              </a:xfrm>
            </p:grpSpPr>
            <p:sp>
              <p:nvSpPr>
                <p:cNvPr id="11296" name="Rectangle 78"/>
                <p:cNvSpPr>
                  <a:spLocks noChangeArrowheads="1"/>
                </p:cNvSpPr>
                <p:nvPr/>
              </p:nvSpPr>
              <p:spPr bwMode="auto">
                <a:xfrm>
                  <a:off x="2043" y="2016"/>
                  <a:ext cx="4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800" b="1">
                      <a:solidFill>
                        <a:srgbClr val="13131B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无</a:t>
                  </a:r>
                </a:p>
              </p:txBody>
            </p:sp>
            <p:sp>
              <p:nvSpPr>
                <p:cNvPr id="11297" name="Rectangle 79"/>
                <p:cNvSpPr>
                  <a:spLocks noChangeArrowheads="1"/>
                </p:cNvSpPr>
                <p:nvPr/>
              </p:nvSpPr>
              <p:spPr bwMode="auto">
                <a:xfrm>
                  <a:off x="2000" y="2016"/>
                  <a:ext cx="496" cy="38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1270" name="Rectangle 80"/>
            <p:cNvSpPr>
              <a:spLocks noChangeArrowheads="1"/>
            </p:cNvSpPr>
            <p:nvPr/>
          </p:nvSpPr>
          <p:spPr bwMode="auto">
            <a:xfrm>
              <a:off x="-2" y="-2"/>
              <a:ext cx="2500" cy="240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0D1D49-7051-45E8-A8CA-45FF57668C06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_GB2312" charset="0"/>
              </a:rPr>
              <a:t>子环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R</a:t>
            </a:r>
            <a:r>
              <a:rPr lang="zh-CN" altLang="en-US" b="1" smtClean="0"/>
              <a:t>是环，</a:t>
            </a:r>
            <a:r>
              <a:rPr lang="en-US" altLang="zh-CN" b="1" smtClean="0"/>
              <a:t>S</a:t>
            </a:r>
            <a:r>
              <a:rPr lang="zh-CN" altLang="en-US" b="1" smtClean="0"/>
              <a:t>是</a:t>
            </a:r>
            <a:r>
              <a:rPr lang="en-US" altLang="zh-CN" b="1" smtClean="0"/>
              <a:t>R</a:t>
            </a:r>
            <a:r>
              <a:rPr lang="zh-CN" altLang="en-US" b="1" smtClean="0"/>
              <a:t>的非空子集。若</a:t>
            </a:r>
            <a:r>
              <a:rPr lang="en-US" altLang="zh-CN" b="1" smtClean="0"/>
              <a:t>S</a:t>
            </a:r>
            <a:r>
              <a:rPr lang="zh-CN" altLang="en-US" b="1" smtClean="0"/>
              <a:t>关于环</a:t>
            </a:r>
            <a:r>
              <a:rPr lang="en-US" altLang="zh-CN" b="1" smtClean="0"/>
              <a:t>R</a:t>
            </a:r>
            <a:r>
              <a:rPr lang="zh-CN" altLang="en-US" b="1" smtClean="0"/>
              <a:t>的加法和乘法也构成一个环，则称</a:t>
            </a:r>
            <a:r>
              <a:rPr lang="en-US" altLang="zh-CN" b="1" smtClean="0"/>
              <a:t>S</a:t>
            </a:r>
            <a:r>
              <a:rPr lang="zh-CN" altLang="en-US" b="1" smtClean="0"/>
              <a:t>为</a:t>
            </a:r>
            <a:r>
              <a:rPr lang="en-US" altLang="zh-CN" b="1" smtClean="0"/>
              <a:t>R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子环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subring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>
                <a:solidFill>
                  <a:srgbClr val="FFFF00"/>
                </a:solidFill>
              </a:rPr>
              <a:t> </a:t>
            </a:r>
            <a:r>
              <a:rPr lang="zh-CN" altLang="en-US" b="1" smtClean="0"/>
              <a:t>。</a:t>
            </a:r>
            <a:r>
              <a:rPr lang="en-US" altLang="zh-CN" b="1" smtClean="0"/>
              <a:t>(P289 </a:t>
            </a:r>
            <a:r>
              <a:rPr lang="zh-CN" altLang="en-US" b="1" smtClean="0"/>
              <a:t>定义</a:t>
            </a:r>
            <a:r>
              <a:rPr lang="en-US" altLang="zh-CN" b="1" smtClean="0"/>
              <a:t>18.7)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例</a:t>
            </a:r>
            <a:r>
              <a:rPr lang="zh-CN" altLang="en-US" b="1" smtClean="0">
                <a:solidFill>
                  <a:srgbClr val="FFCC00"/>
                </a:solidFill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整数环</a:t>
            </a:r>
            <a:r>
              <a:rPr lang="en-US" altLang="zh-CN" b="1" smtClean="0"/>
              <a:t>Z</a:t>
            </a:r>
            <a:r>
              <a:rPr lang="zh-CN" altLang="en-US" b="1" smtClean="0"/>
              <a:t>，有理数环</a:t>
            </a:r>
            <a:r>
              <a:rPr lang="en-US" altLang="zh-CN" b="1" smtClean="0"/>
              <a:t>Q</a:t>
            </a:r>
            <a:r>
              <a:rPr lang="zh-CN" altLang="en-US" b="1" smtClean="0"/>
              <a:t>都是实数环</a:t>
            </a:r>
            <a:r>
              <a:rPr lang="en-US" altLang="zh-CN" b="1" smtClean="0"/>
              <a:t>R</a:t>
            </a:r>
            <a:r>
              <a:rPr lang="zh-CN" altLang="en-US" b="1" smtClean="0"/>
              <a:t>的真子环。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{0}</a:t>
            </a:r>
            <a:r>
              <a:rPr lang="zh-CN" altLang="en-US" b="1" smtClean="0"/>
              <a:t>和</a:t>
            </a:r>
            <a:r>
              <a:rPr lang="en-US" altLang="zh-CN" b="1" smtClean="0"/>
              <a:t>R</a:t>
            </a:r>
            <a:r>
              <a:rPr lang="zh-CN" altLang="en-US" b="1" smtClean="0"/>
              <a:t>也是实数环</a:t>
            </a:r>
            <a:r>
              <a:rPr lang="en-US" altLang="zh-CN" b="1" smtClean="0"/>
              <a:t>R</a:t>
            </a:r>
            <a:r>
              <a:rPr lang="zh-CN" altLang="en-US" b="1" smtClean="0"/>
              <a:t>的子环，称为</a:t>
            </a:r>
            <a:r>
              <a:rPr lang="zh-CN" altLang="en-US" b="1" smtClean="0">
                <a:solidFill>
                  <a:srgbClr val="FC360E"/>
                </a:solidFill>
              </a:rPr>
              <a:t>平凡子环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(P290 </a:t>
            </a:r>
            <a:r>
              <a:rPr lang="zh-CN" altLang="en-US" b="1" smtClean="0"/>
              <a:t>第三行</a:t>
            </a:r>
            <a:r>
              <a:rPr lang="en-US" altLang="zh-CN" b="1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A84148-D10C-4436-9B32-C0FE5E8723C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子环判定定理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432050"/>
          </a:xfr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/>
              <a:t>是环，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/>
              <a:t>的非空子集，若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	(2)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ab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则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/>
              <a:t>的子环。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(P289 </a:t>
            </a:r>
            <a:r>
              <a:rPr lang="zh-CN" altLang="en-US" b="1" smtClean="0"/>
              <a:t>定理 </a:t>
            </a:r>
            <a:r>
              <a:rPr lang="en-US" altLang="zh-CN" b="1" smtClean="0"/>
              <a:t>18.5)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DDB9BD-5CAB-40AE-B6DD-D9BCA246CE7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endParaRPr lang="en-US" altLang="zh-CN" b="1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考虑整数环</a:t>
            </a:r>
            <a:r>
              <a:rPr lang="en-US" altLang="zh-CN" b="1" smtClean="0"/>
              <a:t>&lt;</a:t>
            </a:r>
            <a:r>
              <a:rPr lang="en-US" altLang="zh-CN" b="1" i="1" smtClean="0">
                <a:latin typeface="Times New Roman" panose="02020603050405020304" pitchFamily="18" charset="0"/>
              </a:rPr>
              <a:t>Z</a:t>
            </a:r>
            <a:r>
              <a:rPr lang="en-US" altLang="zh-CN" b="1" smtClean="0"/>
              <a:t>,+,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&gt;</a:t>
            </a:r>
            <a:r>
              <a:rPr lang="zh-CN" altLang="en-US" b="1" smtClean="0"/>
              <a:t>，对于任意给定的自然数</a:t>
            </a:r>
            <a:r>
              <a:rPr lang="en-US" altLang="zh-CN" b="1" smtClean="0"/>
              <a:t>n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nZ</a:t>
            </a:r>
            <a:r>
              <a:rPr lang="zh-CN" altLang="en-US" b="1" smtClean="0"/>
              <a:t>＝</a:t>
            </a:r>
            <a:r>
              <a:rPr lang="en-US" altLang="zh-CN" b="1" smtClean="0"/>
              <a:t>{</a:t>
            </a:r>
            <a:r>
              <a:rPr lang="en-US" altLang="zh-CN" b="1" i="1" smtClean="0">
                <a:latin typeface="Times New Roman" panose="02020603050405020304" pitchFamily="18" charset="0"/>
              </a:rPr>
              <a:t>nz</a:t>
            </a:r>
            <a:r>
              <a:rPr lang="en-US" altLang="zh-CN" b="1" smtClean="0"/>
              <a:t>|</a:t>
            </a:r>
            <a:r>
              <a:rPr lang="en-US" altLang="zh-CN" b="1" i="1" smtClean="0">
                <a:latin typeface="Times New Roman" panose="02020603050405020304" pitchFamily="18" charset="0"/>
              </a:rPr>
              <a:t>z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Z</a:t>
            </a:r>
            <a:r>
              <a:rPr lang="en-US" altLang="zh-CN" b="1" smtClean="0"/>
              <a:t>}</a:t>
            </a:r>
            <a:r>
              <a:rPr lang="zh-CN" altLang="en-US" b="1" smtClean="0"/>
              <a:t>是</a:t>
            </a:r>
            <a:r>
              <a:rPr lang="en-US" altLang="zh-CN" b="1" smtClean="0"/>
              <a:t>Z</a:t>
            </a:r>
            <a:r>
              <a:rPr lang="zh-CN" altLang="en-US" b="1" smtClean="0"/>
              <a:t>的非空子集，则</a:t>
            </a:r>
            <a:r>
              <a:rPr lang="en-US" altLang="zh-CN" b="1" i="1" smtClean="0">
                <a:latin typeface="Times New Roman" panose="02020603050405020304" pitchFamily="18" charset="0"/>
              </a:rPr>
              <a:t>nZ</a:t>
            </a:r>
            <a:r>
              <a:rPr lang="zh-CN" altLang="en-US" b="1" smtClean="0"/>
              <a:t>是整数环的子环。</a:t>
            </a:r>
            <a:br>
              <a:rPr lang="zh-CN" altLang="en-US" b="1" smtClean="0"/>
            </a:b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考虑模</a:t>
            </a:r>
            <a:r>
              <a:rPr lang="en-US" altLang="zh-CN" b="1" smtClean="0"/>
              <a:t>6</a:t>
            </a:r>
            <a:r>
              <a:rPr lang="zh-CN" altLang="en-US" b="1" smtClean="0"/>
              <a:t>整数环</a:t>
            </a:r>
            <a:r>
              <a:rPr lang="en-US" altLang="zh-CN" b="1" smtClean="0"/>
              <a:t>&lt;</a:t>
            </a:r>
            <a:r>
              <a:rPr lang="en-US" altLang="zh-CN" b="1" i="1" smtClean="0">
                <a:latin typeface="Times New Roman" panose="02020603050405020304" pitchFamily="18" charset="0"/>
              </a:rPr>
              <a:t>Z</a:t>
            </a:r>
            <a:r>
              <a:rPr lang="en-US" altLang="zh-CN" b="1" baseline="-30000" smtClean="0"/>
              <a:t>6</a:t>
            </a:r>
            <a:r>
              <a:rPr lang="en-US" altLang="zh-CN" b="1" smtClean="0"/>
              <a:t>,</a:t>
            </a:r>
            <a:r>
              <a:rPr lang="en-US" altLang="zh-CN" b="1" smtClean="0">
                <a:sym typeface="Symbol" panose="05050102010706020507" pitchFamily="18" charset="2"/>
              </a:rPr>
              <a:t></a:t>
            </a:r>
            <a:r>
              <a:rPr lang="en-US" altLang="zh-CN" b="1" smtClean="0"/>
              <a:t>,</a:t>
            </a:r>
            <a:r>
              <a:rPr lang="en-US" altLang="zh-CN" b="1" smtClean="0">
                <a:sym typeface="Symbol" panose="05050102010706020507" pitchFamily="18" charset="2"/>
              </a:rPr>
              <a:t></a:t>
            </a:r>
            <a:r>
              <a:rPr lang="en-US" altLang="zh-CN" b="1" smtClean="0"/>
              <a:t>&gt;</a:t>
            </a:r>
            <a:r>
              <a:rPr lang="zh-CN" altLang="en-US" b="1" smtClean="0"/>
              <a:t>，</a:t>
            </a:r>
            <a:r>
              <a:rPr lang="en-US" altLang="zh-CN" b="1" smtClean="0"/>
              <a:t>{0},{0,3}, {0,2,4},</a:t>
            </a:r>
            <a:r>
              <a:rPr lang="en-US" altLang="zh-CN" b="1" i="1" smtClean="0">
                <a:latin typeface="Times New Roman" panose="02020603050405020304" pitchFamily="18" charset="0"/>
              </a:rPr>
              <a:t>Z</a:t>
            </a:r>
            <a:r>
              <a:rPr lang="en-US" altLang="zh-CN" b="1" baseline="-30000" smtClean="0"/>
              <a:t>6</a:t>
            </a:r>
            <a:r>
              <a:rPr lang="zh-CN" altLang="en-US" b="1" smtClean="0"/>
              <a:t>是它的子环。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 其中</a:t>
            </a:r>
            <a:r>
              <a:rPr lang="en-US" altLang="zh-CN" b="1" smtClean="0"/>
              <a:t>{0}</a:t>
            </a:r>
            <a:r>
              <a:rPr lang="zh-CN" altLang="en-US" b="1" smtClean="0"/>
              <a:t>和</a:t>
            </a:r>
            <a:r>
              <a:rPr lang="en-US" altLang="zh-CN" b="1" i="1" smtClean="0">
                <a:latin typeface="Times New Roman" panose="02020603050405020304" pitchFamily="18" charset="0"/>
              </a:rPr>
              <a:t>Z</a:t>
            </a:r>
            <a:r>
              <a:rPr lang="en-US" altLang="zh-CN" b="1" baseline="-30000" smtClean="0"/>
              <a:t>6</a:t>
            </a:r>
            <a:r>
              <a:rPr lang="zh-CN" altLang="en-US" b="1" smtClean="0"/>
              <a:t>是平凡的，其余的都是非平凡的真子环。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9A8AED-E040-4EE0-9E03-CE1A91CA44C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整环与域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389096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&lt;R,+,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&gt;</a:t>
            </a:r>
            <a:r>
              <a:rPr lang="zh-CN" altLang="en-US" b="1" smtClean="0"/>
              <a:t>是环，</a:t>
            </a:r>
            <a:r>
              <a:rPr lang="en-US" altLang="zh-CN" b="1" smtClean="0"/>
              <a:t>(P288 </a:t>
            </a:r>
            <a:r>
              <a:rPr lang="zh-CN" altLang="en-US" b="1" smtClean="0"/>
              <a:t>定义</a:t>
            </a:r>
            <a:r>
              <a:rPr lang="en-US" altLang="zh-CN" b="1" smtClean="0"/>
              <a:t>18.4)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若环中乘法 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 </a:t>
            </a:r>
            <a:r>
              <a:rPr lang="zh-CN" altLang="en-US" b="1" smtClean="0"/>
              <a:t>适合交换律，则称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交换环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若环中乘法 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 </a:t>
            </a:r>
            <a:r>
              <a:rPr lang="zh-CN" altLang="en-US" b="1" smtClean="0"/>
              <a:t>存在单位元，则称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含幺环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</a:t>
            </a:r>
            <a:r>
              <a:rPr lang="zh-CN" altLang="en-US" b="1" smtClean="0"/>
              <a:t>若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a,b∈R</a:t>
            </a:r>
            <a:r>
              <a:rPr lang="zh-CN" altLang="en-US" b="1" smtClean="0"/>
              <a:t>，</a:t>
            </a:r>
            <a:r>
              <a:rPr lang="en-US" altLang="zh-CN" b="1" smtClean="0"/>
              <a:t>ab</a:t>
            </a:r>
            <a:r>
              <a:rPr lang="zh-CN" altLang="en-US" b="1" smtClean="0"/>
              <a:t>＝</a:t>
            </a:r>
            <a:r>
              <a:rPr lang="en-US" altLang="zh-CN" b="1" smtClean="0"/>
              <a:t>0 </a:t>
            </a:r>
            <a:r>
              <a:rPr lang="en-US" altLang="zh-CN" b="1" smtClean="0">
                <a:sym typeface="Symbol" panose="05050102010706020507" pitchFamily="18" charset="2"/>
              </a:rPr>
              <a:t> </a:t>
            </a:r>
            <a:r>
              <a:rPr lang="en-US" altLang="zh-CN" b="1" smtClean="0"/>
              <a:t>a</a:t>
            </a:r>
            <a:r>
              <a:rPr lang="zh-CN" altLang="en-US" b="1" smtClean="0"/>
              <a:t>＝</a:t>
            </a:r>
            <a:r>
              <a:rPr lang="en-US" altLang="zh-CN" b="1" smtClean="0"/>
              <a:t>0∨b</a:t>
            </a:r>
            <a:r>
              <a:rPr lang="zh-CN" altLang="en-US" b="1" smtClean="0"/>
              <a:t>＝</a:t>
            </a:r>
            <a:r>
              <a:rPr lang="en-US" altLang="zh-CN" b="1" smtClean="0"/>
              <a:t>0</a:t>
            </a:r>
            <a:r>
              <a:rPr lang="zh-CN" altLang="en-US" b="1" smtClean="0"/>
              <a:t>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无零因子环</a:t>
            </a:r>
            <a:r>
              <a:rPr lang="zh-CN" altLang="en-US" b="1" smtClean="0"/>
              <a:t>。	</a:t>
            </a:r>
            <a:r>
              <a:rPr lang="en-US" altLang="zh-CN" b="1" smtClean="0"/>
              <a:t>(P287 </a:t>
            </a:r>
            <a:r>
              <a:rPr lang="zh-CN" altLang="en-US" b="1" smtClean="0"/>
              <a:t>定义</a:t>
            </a:r>
            <a:r>
              <a:rPr lang="en-US" altLang="zh-CN" b="1" smtClean="0"/>
              <a:t>18.3)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(4)</a:t>
            </a:r>
            <a:r>
              <a:rPr lang="zh-CN" altLang="en-US" b="1" smtClean="0"/>
              <a:t>若</a:t>
            </a:r>
            <a:r>
              <a:rPr lang="en-US" altLang="zh-CN" b="1" smtClean="0"/>
              <a:t>R</a:t>
            </a:r>
            <a:r>
              <a:rPr lang="zh-CN" altLang="en-US" b="1" smtClean="0"/>
              <a:t>既是交换环、含幺环，也是无零因子环，则称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整环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50C90F-46F1-4D84-8218-CE97F7950FF4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10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整数环</a:t>
            </a:r>
            <a:r>
              <a:rPr lang="en-US" altLang="zh-CN" b="1" smtClean="0"/>
              <a:t>Z</a:t>
            </a:r>
            <a:r>
              <a:rPr lang="zh-CN" altLang="en-US" b="1" smtClean="0"/>
              <a:t>，有理数环</a:t>
            </a:r>
            <a:r>
              <a:rPr lang="en-US" altLang="zh-CN" b="1" smtClean="0"/>
              <a:t>Q</a:t>
            </a:r>
            <a:r>
              <a:rPr lang="zh-CN" altLang="en-US" b="1" smtClean="0"/>
              <a:t>，实数环</a:t>
            </a:r>
            <a:r>
              <a:rPr lang="en-US" altLang="zh-CN" b="1" smtClean="0"/>
              <a:t>R</a:t>
            </a:r>
            <a:r>
              <a:rPr lang="zh-CN" altLang="en-US" b="1" smtClean="0"/>
              <a:t>，复数环</a:t>
            </a:r>
            <a:r>
              <a:rPr lang="en-US" altLang="zh-CN" b="1" smtClean="0"/>
              <a:t>C</a:t>
            </a:r>
            <a:r>
              <a:rPr lang="zh-CN" altLang="en-US" b="1" smtClean="0"/>
              <a:t>都是交换环、含幺环、无零因子环和整环。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令</a:t>
            </a:r>
            <a:r>
              <a:rPr lang="en-US" altLang="zh-CN" b="1" smtClean="0"/>
              <a:t>2Z</a:t>
            </a:r>
            <a:r>
              <a:rPr lang="zh-CN" altLang="en-US" b="1" smtClean="0"/>
              <a:t>＝</a:t>
            </a:r>
            <a:r>
              <a:rPr lang="en-US" altLang="zh-CN" b="1" smtClean="0"/>
              <a:t>{2z|z∈Z}</a:t>
            </a:r>
            <a:r>
              <a:rPr lang="zh-CN" altLang="en-US" b="1" smtClean="0"/>
              <a:t>，则</a:t>
            </a:r>
            <a:r>
              <a:rPr lang="en-US" altLang="zh-CN" b="1" smtClean="0"/>
              <a:t>2Z</a:t>
            </a:r>
            <a:r>
              <a:rPr lang="zh-CN" altLang="en-US" b="1" smtClean="0"/>
              <a:t>关于普通的加法和乘法构成交换环和无零因子环。但不是含幺环和整环，因为</a:t>
            </a:r>
            <a:r>
              <a:rPr lang="en-US" altLang="zh-CN" b="1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</a:t>
            </a:r>
            <a:r>
              <a:rPr lang="en-US" altLang="zh-CN" b="1" smtClean="0"/>
              <a:t>2Z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</a:t>
            </a:r>
            <a:r>
              <a:rPr lang="zh-CN" altLang="en-US" b="1" smtClean="0"/>
              <a:t>设</a:t>
            </a:r>
            <a:r>
              <a:rPr lang="en-US" altLang="zh-CN" b="1" smtClean="0"/>
              <a:t>n</a:t>
            </a:r>
            <a:r>
              <a:rPr lang="zh-CN" altLang="en-US" b="1" smtClean="0"/>
              <a:t>是大于或等于</a:t>
            </a:r>
            <a:r>
              <a:rPr lang="en-US" altLang="zh-CN" b="1" smtClean="0"/>
              <a:t>2</a:t>
            </a:r>
            <a:r>
              <a:rPr lang="zh-CN" altLang="en-US" b="1" smtClean="0"/>
              <a:t>的正整数，则</a:t>
            </a:r>
            <a:r>
              <a:rPr lang="en-US" altLang="zh-CN" b="1" smtClean="0"/>
              <a:t>n</a:t>
            </a:r>
            <a:r>
              <a:rPr lang="zh-CN" altLang="en-US" b="1" smtClean="0"/>
              <a:t>阶实矩阵的集合</a:t>
            </a:r>
            <a:r>
              <a:rPr lang="en-US" altLang="zh-CN" b="1" smtClean="0"/>
              <a:t>M</a:t>
            </a:r>
            <a:r>
              <a:rPr lang="en-US" altLang="zh-CN" b="1" baseline="-30000" smtClean="0"/>
              <a:t>n</a:t>
            </a:r>
            <a:r>
              <a:rPr lang="en-US" altLang="zh-CN" b="1" smtClean="0"/>
              <a:t>(R)</a:t>
            </a:r>
            <a:r>
              <a:rPr lang="zh-CN" altLang="en-US" b="1" smtClean="0"/>
              <a:t>关于矩阵加法和乘法构成环，它是含幺环，但不是交换环和无零因子环，也不是整环。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A33DE9-DF44-4F1C-82FD-FFEBBCA4B31B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311308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(4)Z</a:t>
            </a:r>
            <a:r>
              <a:rPr lang="en-US" altLang="zh-CN" b="1" baseline="-30000" smtClean="0"/>
              <a:t>6</a:t>
            </a:r>
            <a:r>
              <a:rPr lang="zh-CN" altLang="en-US" b="1" smtClean="0"/>
              <a:t>关于模</a:t>
            </a:r>
            <a:r>
              <a:rPr lang="en-US" altLang="zh-CN" b="1" smtClean="0"/>
              <a:t>6</a:t>
            </a:r>
            <a:r>
              <a:rPr lang="zh-CN" altLang="en-US" b="1" smtClean="0"/>
              <a:t>加法和乘法构成环，它是交换环、含幺环，但不是无零因子环和整环。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</a:t>
            </a:r>
            <a:r>
              <a:rPr lang="en-US" altLang="zh-CN" b="1" smtClean="0"/>
              <a:t>3</a:t>
            </a:r>
            <a:r>
              <a:rPr lang="zh-CN" altLang="en-US" b="1" smtClean="0"/>
              <a:t>＝</a:t>
            </a:r>
            <a:r>
              <a:rPr lang="en-US" altLang="zh-CN" b="1" smtClean="0"/>
              <a:t>0</a:t>
            </a:r>
            <a:r>
              <a:rPr lang="zh-CN" altLang="en-US" b="1" smtClean="0"/>
              <a:t>，但</a:t>
            </a:r>
            <a:r>
              <a:rPr lang="en-US" altLang="zh-CN" b="1" smtClean="0"/>
              <a:t>2</a:t>
            </a:r>
            <a:r>
              <a:rPr lang="zh-CN" altLang="en-US" b="1" smtClean="0"/>
              <a:t>和</a:t>
            </a:r>
            <a:r>
              <a:rPr lang="en-US" altLang="zh-CN" b="1" smtClean="0"/>
              <a:t>3</a:t>
            </a:r>
            <a:r>
              <a:rPr lang="zh-CN" altLang="en-US" b="1" smtClean="0"/>
              <a:t>都不是</a:t>
            </a:r>
            <a:r>
              <a:rPr lang="en-US" altLang="zh-CN" b="1" smtClean="0"/>
              <a:t>0</a:t>
            </a:r>
            <a:r>
              <a:rPr lang="zh-CN" altLang="en-US" b="1" smtClean="0"/>
              <a:t>。称</a:t>
            </a:r>
            <a:r>
              <a:rPr lang="en-US" altLang="zh-CN" b="1" smtClean="0"/>
              <a:t>2</a:t>
            </a:r>
            <a:r>
              <a:rPr lang="zh-CN" altLang="en-US" b="1" smtClean="0"/>
              <a:t>为</a:t>
            </a:r>
            <a:r>
              <a:rPr lang="en-US" altLang="zh-CN" b="1" smtClean="0"/>
              <a:t>Z</a:t>
            </a:r>
            <a:r>
              <a:rPr lang="en-US" altLang="zh-CN" b="1" baseline="-30000" smtClean="0"/>
              <a:t>6</a:t>
            </a:r>
            <a:r>
              <a:rPr lang="zh-CN" altLang="en-US" b="1" smtClean="0"/>
              <a:t>中的</a:t>
            </a:r>
            <a:r>
              <a:rPr lang="zh-CN" altLang="en-US" b="1" smtClean="0">
                <a:solidFill>
                  <a:srgbClr val="FC360E"/>
                </a:solidFill>
              </a:rPr>
              <a:t>左零因子</a:t>
            </a:r>
            <a:r>
              <a:rPr lang="zh-CN" altLang="en-US" b="1" smtClean="0"/>
              <a:t>，</a:t>
            </a:r>
            <a:r>
              <a:rPr lang="en-US" altLang="zh-CN" b="1" smtClean="0"/>
              <a:t>3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右零因子</a:t>
            </a:r>
            <a:r>
              <a:rPr lang="zh-CN" altLang="en-US" b="1" smtClean="0"/>
              <a:t>。类似地</a:t>
            </a:r>
            <a:r>
              <a:rPr lang="en-US" altLang="zh-CN" b="1" smtClean="0"/>
              <a:t>,</a:t>
            </a:r>
            <a:r>
              <a:rPr lang="zh-CN" altLang="en-US" b="1" smtClean="0"/>
              <a:t>又有</a:t>
            </a:r>
            <a:r>
              <a:rPr lang="en-US" altLang="zh-CN" b="1" smtClean="0"/>
              <a:t>3</a:t>
            </a:r>
            <a:r>
              <a:rPr lang="en-US" altLang="zh-CN" b="1" smtClean="0">
                <a:sym typeface="Symbol" panose="05050102010706020507" pitchFamily="18" charset="2"/>
              </a:rPr>
              <a:t></a:t>
            </a:r>
            <a:r>
              <a:rPr lang="en-US" altLang="zh-CN" b="1" smtClean="0"/>
              <a:t>2</a:t>
            </a:r>
            <a:r>
              <a:rPr lang="zh-CN" altLang="en-US" b="1" smtClean="0"/>
              <a:t>＝</a:t>
            </a:r>
            <a:r>
              <a:rPr lang="en-US" altLang="zh-CN" b="1" smtClean="0"/>
              <a:t>0,</a:t>
            </a:r>
            <a:r>
              <a:rPr lang="zh-CN" altLang="en-US" b="1" smtClean="0"/>
              <a:t>所以</a:t>
            </a:r>
            <a:r>
              <a:rPr lang="en-US" altLang="zh-CN" b="1" smtClean="0"/>
              <a:t>3</a:t>
            </a:r>
            <a:r>
              <a:rPr lang="zh-CN" altLang="en-US" b="1" smtClean="0"/>
              <a:t>也是左零因子，</a:t>
            </a:r>
            <a:r>
              <a:rPr lang="en-US" altLang="zh-CN" b="1" smtClean="0"/>
              <a:t>2</a:t>
            </a:r>
            <a:r>
              <a:rPr lang="zh-CN" altLang="en-US" b="1" smtClean="0"/>
              <a:t>也是右零因子，它们都是</a:t>
            </a:r>
            <a:r>
              <a:rPr lang="zh-CN" altLang="en-US" b="1" smtClean="0">
                <a:solidFill>
                  <a:srgbClr val="FC360E"/>
                </a:solidFill>
              </a:rPr>
              <a:t>零因子</a:t>
            </a:r>
            <a:r>
              <a:rPr lang="zh-CN" altLang="en-US" b="1" smtClean="0"/>
              <a:t>。		</a:t>
            </a:r>
            <a:r>
              <a:rPr lang="en-US" altLang="zh-CN" b="1" smtClean="0"/>
              <a:t>(P287 </a:t>
            </a:r>
            <a:r>
              <a:rPr lang="zh-CN" altLang="en-US" b="1" smtClean="0"/>
              <a:t>定义</a:t>
            </a:r>
            <a:r>
              <a:rPr lang="en-US" altLang="zh-CN" b="1" smtClean="0"/>
              <a:t>18.2)</a:t>
            </a:r>
            <a:endParaRPr lang="en-US" altLang="zh-CN" b="1" smtClean="0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D89090-BC0A-4D6A-B6CB-52F03624293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环是无零因子环的充分必要条件</a:t>
            </a:r>
          </a:p>
        </p:txBody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2286000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R</a:t>
            </a:r>
            <a:r>
              <a:rPr lang="zh-CN" altLang="en-US" b="1" smtClean="0"/>
              <a:t>是环，</a:t>
            </a:r>
            <a:r>
              <a:rPr lang="en-US" altLang="zh-CN" b="1" smtClean="0"/>
              <a:t>R</a:t>
            </a:r>
            <a:r>
              <a:rPr lang="zh-CN" altLang="en-US" b="1" smtClean="0"/>
              <a:t>是无零因子环当且仅当</a:t>
            </a:r>
            <a:r>
              <a:rPr lang="en-US" altLang="zh-CN" b="1" smtClean="0"/>
              <a:t>R</a:t>
            </a:r>
            <a:r>
              <a:rPr lang="zh-CN" altLang="en-US" b="1" smtClean="0"/>
              <a:t>中的乘法适合消去律，即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a,b,c∈R</a:t>
            </a:r>
            <a:r>
              <a:rPr lang="zh-CN" altLang="en-US" b="1" smtClean="0"/>
              <a:t>，</a:t>
            </a:r>
            <a:r>
              <a:rPr lang="en-US" altLang="zh-CN" b="1" smtClean="0"/>
              <a:t>a≠0</a:t>
            </a:r>
            <a:r>
              <a:rPr lang="zh-CN" altLang="en-US" b="1" smtClean="0"/>
              <a:t>，有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	</a:t>
            </a:r>
            <a:r>
              <a:rPr lang="en-US" altLang="zh-CN" b="1" smtClean="0"/>
              <a:t>ab</a:t>
            </a:r>
            <a:r>
              <a:rPr lang="zh-CN" altLang="en-US" b="1" smtClean="0"/>
              <a:t>＝</a:t>
            </a:r>
            <a:r>
              <a:rPr lang="en-US" altLang="zh-CN" b="1" smtClean="0"/>
              <a:t>ac </a:t>
            </a:r>
            <a:r>
              <a:rPr lang="en-US" altLang="zh-CN" b="1" smtClean="0">
                <a:sym typeface="Symbol" panose="05050102010706020507" pitchFamily="18" charset="2"/>
              </a:rPr>
              <a:t> </a:t>
            </a:r>
            <a:r>
              <a:rPr lang="en-US" altLang="zh-CN" b="1" smtClean="0"/>
              <a:t>b</a:t>
            </a:r>
            <a:r>
              <a:rPr lang="zh-CN" altLang="en-US" b="1" smtClean="0"/>
              <a:t>＝</a:t>
            </a:r>
            <a:r>
              <a:rPr lang="en-US" altLang="zh-CN" b="1" smtClean="0"/>
              <a:t>c  </a:t>
            </a:r>
            <a:r>
              <a:rPr lang="zh-CN" altLang="en-US" b="1" smtClean="0"/>
              <a:t>和</a:t>
            </a:r>
            <a:r>
              <a:rPr lang="en-US" altLang="zh-CN" b="1" smtClean="0"/>
              <a:t>ba</a:t>
            </a:r>
            <a:r>
              <a:rPr lang="zh-CN" altLang="en-US" b="1" smtClean="0"/>
              <a:t>＝</a:t>
            </a:r>
            <a:r>
              <a:rPr lang="en-US" altLang="zh-CN" b="1" smtClean="0"/>
              <a:t>ca </a:t>
            </a:r>
            <a:r>
              <a:rPr lang="en-US" altLang="zh-CN" b="1" smtClean="0">
                <a:sym typeface="Symbol" panose="05050102010706020507" pitchFamily="18" charset="2"/>
              </a:rPr>
              <a:t> </a:t>
            </a:r>
            <a:r>
              <a:rPr lang="en-US" altLang="zh-CN" b="1" smtClean="0"/>
              <a:t>b</a:t>
            </a:r>
            <a:r>
              <a:rPr lang="zh-CN" altLang="en-US" b="1" smtClean="0"/>
              <a:t>＝</a:t>
            </a:r>
            <a:r>
              <a:rPr lang="en-US" altLang="zh-CN" b="1" smtClean="0"/>
              <a:t>c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(P287 </a:t>
            </a:r>
            <a:r>
              <a:rPr lang="zh-CN" altLang="en-US" b="1" smtClean="0"/>
              <a:t>定理</a:t>
            </a:r>
            <a:r>
              <a:rPr lang="en-US" altLang="zh-CN" b="1" smtClean="0"/>
              <a:t>18.2)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155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0277B6-8B7A-4A17-8E5A-FAF37BFE832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_GB2312" charset="0"/>
              </a:rPr>
              <a:t>域的定义与实例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28148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R</a:t>
            </a:r>
            <a:r>
              <a:rPr lang="zh-CN" altLang="en-US" b="1" smtClean="0"/>
              <a:t>是整环，且</a:t>
            </a:r>
            <a:r>
              <a:rPr lang="en-US" altLang="zh-CN" b="1" smtClean="0"/>
              <a:t>R</a:t>
            </a:r>
            <a:r>
              <a:rPr lang="zh-CN" altLang="en-US" b="1" smtClean="0"/>
              <a:t>中至少含有两个元素。若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a∈R</a:t>
            </a:r>
            <a:r>
              <a:rPr lang="en-US" altLang="zh-CN" b="1" baseline="30000" smtClean="0"/>
              <a:t>*</a:t>
            </a:r>
            <a:r>
              <a:rPr lang="zh-CN" altLang="en-US" b="1" smtClean="0"/>
              <a:t>＝</a:t>
            </a:r>
            <a:r>
              <a:rPr lang="en-US" altLang="zh-CN" b="1" smtClean="0"/>
              <a:t>R-{0}</a:t>
            </a:r>
            <a:r>
              <a:rPr lang="zh-CN" altLang="en-US" b="1" smtClean="0"/>
              <a:t>，都有</a:t>
            </a:r>
            <a:r>
              <a:rPr lang="en-US" altLang="zh-CN" b="1" smtClean="0"/>
              <a:t>a</a:t>
            </a:r>
            <a:r>
              <a:rPr lang="zh-CN" altLang="en-US" b="1" baseline="30000" smtClean="0"/>
              <a:t>－</a:t>
            </a:r>
            <a:r>
              <a:rPr lang="en-US" altLang="zh-CN" b="1" baseline="30000" smtClean="0"/>
              <a:t>1</a:t>
            </a:r>
            <a:r>
              <a:rPr lang="en-US" altLang="zh-CN" b="1" smtClean="0"/>
              <a:t>∈R</a:t>
            </a:r>
            <a:r>
              <a:rPr lang="zh-CN" altLang="en-US" b="1" smtClean="0"/>
              <a:t>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域</a:t>
            </a:r>
            <a:r>
              <a:rPr lang="zh-CN" altLang="en-US" b="1" smtClean="0"/>
              <a:t>。			</a:t>
            </a:r>
            <a:r>
              <a:rPr lang="en-US" altLang="zh-CN" b="1" smtClean="0"/>
              <a:t>(P288	</a:t>
            </a:r>
            <a:r>
              <a:rPr lang="zh-CN" altLang="en-US" b="1" smtClean="0"/>
              <a:t>定义</a:t>
            </a:r>
            <a:r>
              <a:rPr lang="en-US" altLang="zh-CN" b="1" smtClean="0"/>
              <a:t>18.5)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例如</a:t>
            </a:r>
            <a:r>
              <a:rPr lang="zh-CN" altLang="en-US" b="1" smtClean="0">
                <a:solidFill>
                  <a:srgbClr val="FFCC00"/>
                </a:solidFill>
              </a:rPr>
              <a:t>：</a:t>
            </a:r>
            <a:r>
              <a:rPr lang="zh-CN" altLang="en-US" b="1" smtClean="0"/>
              <a:t>有理数集</a:t>
            </a:r>
            <a:r>
              <a:rPr lang="en-US" altLang="zh-CN" b="1" smtClean="0"/>
              <a:t>Q</a:t>
            </a:r>
            <a:r>
              <a:rPr lang="zh-CN" altLang="en-US" b="1" smtClean="0"/>
              <a:t>、实数集</a:t>
            </a:r>
            <a:r>
              <a:rPr lang="en-US" altLang="zh-CN" b="1" smtClean="0"/>
              <a:t>R</a:t>
            </a:r>
            <a:r>
              <a:rPr lang="zh-CN" altLang="en-US" b="1" smtClean="0"/>
              <a:t>、复数集</a:t>
            </a:r>
            <a:r>
              <a:rPr lang="en-US" altLang="zh-CN" b="1" smtClean="0"/>
              <a:t>C</a:t>
            </a:r>
            <a:r>
              <a:rPr lang="zh-CN" altLang="en-US" b="1" smtClean="0"/>
              <a:t>关于普通的加法和乘法都构成域，分别称为</a:t>
            </a:r>
            <a:r>
              <a:rPr lang="zh-CN" altLang="en-US" b="1" smtClean="0">
                <a:solidFill>
                  <a:srgbClr val="FC360E"/>
                </a:solidFill>
              </a:rPr>
              <a:t>有理数域</a:t>
            </a:r>
            <a:r>
              <a:rPr lang="zh-CN" altLang="en-US" b="1" smtClean="0"/>
              <a:t>、</a:t>
            </a:r>
            <a:r>
              <a:rPr lang="zh-CN" altLang="en-US" b="1" smtClean="0">
                <a:solidFill>
                  <a:srgbClr val="FC360E"/>
                </a:solidFill>
              </a:rPr>
              <a:t>实数域</a:t>
            </a:r>
            <a:r>
              <a:rPr lang="zh-CN" altLang="en-US" b="1" smtClean="0"/>
              <a:t>和</a:t>
            </a:r>
            <a:r>
              <a:rPr lang="zh-CN" altLang="en-US" b="1" smtClean="0">
                <a:solidFill>
                  <a:srgbClr val="FC360E"/>
                </a:solidFill>
              </a:rPr>
              <a:t>复数域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例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zh-CN" altLang="en-US" b="1" smtClean="0"/>
              <a:t>为素数，证明</a:t>
            </a:r>
            <a:r>
              <a:rPr lang="en-US" altLang="zh-CN" b="1" i="1" smtClean="0"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p</a:t>
            </a:r>
            <a:r>
              <a:rPr lang="zh-CN" altLang="en-US" b="1" smtClean="0"/>
              <a:t>是域。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楷体_GB2312"/>
        <a:ea typeface="楷体_GB2312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5303</Words>
  <Application>Microsoft Office PowerPoint</Application>
  <PresentationFormat>全屏显示(4:3)</PresentationFormat>
  <Paragraphs>948</Paragraphs>
  <Slides>97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4" baseType="lpstr">
      <vt:lpstr>_GB2312</vt:lpstr>
      <vt:lpstr>cajcd fnta7</vt:lpstr>
      <vt:lpstr>黑体</vt:lpstr>
      <vt:lpstr>华文彩云</vt:lpstr>
      <vt:lpstr>华文中宋</vt:lpstr>
      <vt:lpstr>楷体_GB2312</vt:lpstr>
      <vt:lpstr>宋体</vt:lpstr>
      <vt:lpstr>Euclid Symbol</vt:lpstr>
      <vt:lpstr>MT Extra</vt:lpstr>
      <vt:lpstr>Symbol</vt:lpstr>
      <vt:lpstr>Tahoma</vt:lpstr>
      <vt:lpstr>Times New Roman</vt:lpstr>
      <vt:lpstr>Wingdings</vt:lpstr>
      <vt:lpstr>Wingdings 2</vt:lpstr>
      <vt:lpstr>Blends</vt:lpstr>
      <vt:lpstr>公式</vt:lpstr>
      <vt:lpstr>Equation</vt:lpstr>
      <vt:lpstr>第十五章 代数系统</vt:lpstr>
      <vt:lpstr>二元运算及其性质</vt:lpstr>
      <vt:lpstr>二元运算的表示</vt:lpstr>
      <vt:lpstr>例</vt:lpstr>
      <vt:lpstr>例</vt:lpstr>
      <vt:lpstr>二元运算的性质</vt:lpstr>
      <vt:lpstr>二元运算的性质</vt:lpstr>
      <vt:lpstr>例题</vt:lpstr>
      <vt:lpstr>例题</vt:lpstr>
      <vt:lpstr>二元运算的性质</vt:lpstr>
      <vt:lpstr>例题</vt:lpstr>
      <vt:lpstr>二元运算中的特异元素—单位元</vt:lpstr>
      <vt:lpstr>二元运算中的特异元素—零元</vt:lpstr>
      <vt:lpstr>二元运算中的特异元素—逆元</vt:lpstr>
      <vt:lpstr>特异元素的实例</vt:lpstr>
      <vt:lpstr>特异元素的实例</vt:lpstr>
      <vt:lpstr>定理</vt:lpstr>
      <vt:lpstr>定理</vt:lpstr>
      <vt:lpstr>定理</vt:lpstr>
      <vt:lpstr>定理</vt:lpstr>
      <vt:lpstr>消去律</vt:lpstr>
      <vt:lpstr>例</vt:lpstr>
      <vt:lpstr>代数系统 </vt:lpstr>
      <vt:lpstr>子代数 </vt:lpstr>
      <vt:lpstr>第十六章 半群</vt:lpstr>
      <vt:lpstr>半群与独异点 </vt:lpstr>
      <vt:lpstr>半群与独异点的实例</vt:lpstr>
      <vt:lpstr>第十七章 群</vt:lpstr>
      <vt:lpstr>群的定义 </vt:lpstr>
      <vt:lpstr>Klein四元群</vt:lpstr>
      <vt:lpstr>群的定义 </vt:lpstr>
      <vt:lpstr>群论中常用的概念或术语</vt:lpstr>
      <vt:lpstr>群中元素的n次幂</vt:lpstr>
      <vt:lpstr>群中元素的阶</vt:lpstr>
      <vt:lpstr>群的性质—群的幂运算规则 </vt:lpstr>
      <vt:lpstr>消去律 </vt:lpstr>
      <vt:lpstr>群中元素的阶的性质</vt:lpstr>
      <vt:lpstr>子群的定义</vt:lpstr>
      <vt:lpstr>子群的判定定理一</vt:lpstr>
      <vt:lpstr>子群的判定定理三</vt:lpstr>
      <vt:lpstr>子群实例—中心</vt:lpstr>
      <vt:lpstr>例</vt:lpstr>
      <vt:lpstr>循环群的定义</vt:lpstr>
      <vt:lpstr>循环群的分类</vt:lpstr>
      <vt:lpstr>循环群的生成元求法</vt:lpstr>
      <vt:lpstr>循环群的子群求法</vt:lpstr>
      <vt:lpstr>定理说明</vt:lpstr>
      <vt:lpstr>例</vt:lpstr>
      <vt:lpstr>n元置换及其表示 </vt:lpstr>
      <vt:lpstr>n元置换的分解式</vt:lpstr>
      <vt:lpstr>n元置换的分解式</vt:lpstr>
      <vt:lpstr>n元置换的分解式</vt:lpstr>
      <vt:lpstr>对换与对换分解方法</vt:lpstr>
      <vt:lpstr>对换分解式的特征</vt:lpstr>
      <vt:lpstr>置换群</vt:lpstr>
      <vt:lpstr>n元置换群及其实例</vt:lpstr>
      <vt:lpstr>例</vt:lpstr>
      <vt:lpstr>陪集</vt:lpstr>
      <vt:lpstr>陪集的基本性质</vt:lpstr>
      <vt:lpstr>定理</vt:lpstr>
      <vt:lpstr>定理</vt:lpstr>
      <vt:lpstr>推论</vt:lpstr>
      <vt:lpstr>左陪集 P264 例17.26</vt:lpstr>
      <vt:lpstr>关于陪集的进一步说明</vt:lpstr>
      <vt:lpstr>拉格朗日定理的推论2</vt:lpstr>
      <vt:lpstr>正规子群的定义及实例</vt:lpstr>
      <vt:lpstr>正规子群的判定定理</vt:lpstr>
      <vt:lpstr>正规子群的判定定理</vt:lpstr>
      <vt:lpstr>正规子群和商群</vt:lpstr>
      <vt:lpstr>正规子群和商群</vt:lpstr>
      <vt:lpstr>群的同态映射</vt:lpstr>
      <vt:lpstr>同态映射的实例（续）</vt:lpstr>
      <vt:lpstr>同态映射的实例（续）</vt:lpstr>
      <vt:lpstr>同态的分类</vt:lpstr>
      <vt:lpstr>同态的分类</vt:lpstr>
      <vt:lpstr>PowerPoint 演示文稿</vt:lpstr>
      <vt:lpstr>同态映射的实例（续）</vt:lpstr>
      <vt:lpstr>同态映射的性质</vt:lpstr>
      <vt:lpstr>同态的核</vt:lpstr>
      <vt:lpstr>有关同态核的性质</vt:lpstr>
      <vt:lpstr>同态映射的性质</vt:lpstr>
      <vt:lpstr>有关同态核的性质</vt:lpstr>
      <vt:lpstr>同态基本定理</vt:lpstr>
      <vt:lpstr>正规子群和商群</vt:lpstr>
      <vt:lpstr>第十八章 环与域</vt:lpstr>
      <vt:lpstr>环的定义</vt:lpstr>
      <vt:lpstr>环的实例</vt:lpstr>
      <vt:lpstr>环的运算约定</vt:lpstr>
      <vt:lpstr>环的运算性质</vt:lpstr>
      <vt:lpstr>子环</vt:lpstr>
      <vt:lpstr>子环判定定理</vt:lpstr>
      <vt:lpstr>例</vt:lpstr>
      <vt:lpstr>整环与域</vt:lpstr>
      <vt:lpstr>实例</vt:lpstr>
      <vt:lpstr>实例</vt:lpstr>
      <vt:lpstr>环是无零因子环的充分必要条件</vt:lpstr>
      <vt:lpstr>域的定义与实例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集合论ppt</dc:title>
  <dc:creator>zy</dc:creator>
  <cp:lastModifiedBy>zy</cp:lastModifiedBy>
  <cp:revision>3167</cp:revision>
  <dcterms:created xsi:type="dcterms:W3CDTF">1601-01-01T00:00:00Z</dcterms:created>
  <dcterms:modified xsi:type="dcterms:W3CDTF">2017-05-02T11:51:54Z</dcterms:modified>
</cp:coreProperties>
</file>