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46"/>
  </p:notesMasterIdLst>
  <p:handoutMasterIdLst>
    <p:handoutMasterId r:id="rId147"/>
  </p:handoutMasterIdLst>
  <p:sldIdLst>
    <p:sldId id="256" r:id="rId2"/>
    <p:sldId id="585" r:id="rId3"/>
    <p:sldId id="586" r:id="rId4"/>
    <p:sldId id="508" r:id="rId5"/>
    <p:sldId id="509" r:id="rId6"/>
    <p:sldId id="510" r:id="rId7"/>
    <p:sldId id="511" r:id="rId8"/>
    <p:sldId id="512" r:id="rId9"/>
    <p:sldId id="580" r:id="rId10"/>
    <p:sldId id="514" r:id="rId11"/>
    <p:sldId id="606" r:id="rId12"/>
    <p:sldId id="515" r:id="rId13"/>
    <p:sldId id="607" r:id="rId14"/>
    <p:sldId id="516" r:id="rId15"/>
    <p:sldId id="581" r:id="rId16"/>
    <p:sldId id="593" r:id="rId17"/>
    <p:sldId id="518" r:id="rId18"/>
    <p:sldId id="594" r:id="rId19"/>
    <p:sldId id="521" r:id="rId20"/>
    <p:sldId id="523" r:id="rId21"/>
    <p:sldId id="608" r:id="rId22"/>
    <p:sldId id="526" r:id="rId23"/>
    <p:sldId id="595" r:id="rId24"/>
    <p:sldId id="529" r:id="rId25"/>
    <p:sldId id="596" r:id="rId26"/>
    <p:sldId id="609" r:id="rId27"/>
    <p:sldId id="531" r:id="rId28"/>
    <p:sldId id="532" r:id="rId29"/>
    <p:sldId id="533" r:id="rId30"/>
    <p:sldId id="598" r:id="rId31"/>
    <p:sldId id="610" r:id="rId32"/>
    <p:sldId id="613" r:id="rId33"/>
    <p:sldId id="614" r:id="rId34"/>
    <p:sldId id="534" r:id="rId35"/>
    <p:sldId id="583" r:id="rId36"/>
    <p:sldId id="535" r:id="rId37"/>
    <p:sldId id="538" r:id="rId38"/>
    <p:sldId id="539" r:id="rId39"/>
    <p:sldId id="584" r:id="rId40"/>
    <p:sldId id="540" r:id="rId41"/>
    <p:sldId id="599" r:id="rId42"/>
    <p:sldId id="600" r:id="rId43"/>
    <p:sldId id="617" r:id="rId44"/>
    <p:sldId id="542" r:id="rId45"/>
    <p:sldId id="616" r:id="rId46"/>
    <p:sldId id="602" r:id="rId47"/>
    <p:sldId id="603" r:id="rId48"/>
    <p:sldId id="618" r:id="rId49"/>
    <p:sldId id="604" r:id="rId50"/>
    <p:sldId id="619" r:id="rId51"/>
    <p:sldId id="553" r:id="rId52"/>
    <p:sldId id="554" r:id="rId53"/>
    <p:sldId id="560" r:id="rId54"/>
    <p:sldId id="605" r:id="rId55"/>
    <p:sldId id="561" r:id="rId56"/>
    <p:sldId id="562" r:id="rId57"/>
    <p:sldId id="620" r:id="rId58"/>
    <p:sldId id="622" r:id="rId59"/>
    <p:sldId id="623" r:id="rId60"/>
    <p:sldId id="624" r:id="rId61"/>
    <p:sldId id="625" r:id="rId62"/>
    <p:sldId id="626" r:id="rId63"/>
    <p:sldId id="627" r:id="rId64"/>
    <p:sldId id="634" r:id="rId65"/>
    <p:sldId id="635" r:id="rId66"/>
    <p:sldId id="636" r:id="rId67"/>
    <p:sldId id="637" r:id="rId68"/>
    <p:sldId id="639" r:id="rId69"/>
    <p:sldId id="640" r:id="rId70"/>
    <p:sldId id="641" r:id="rId71"/>
    <p:sldId id="642" r:id="rId72"/>
    <p:sldId id="643" r:id="rId73"/>
    <p:sldId id="644" r:id="rId74"/>
    <p:sldId id="645" r:id="rId75"/>
    <p:sldId id="647" r:id="rId76"/>
    <p:sldId id="648" r:id="rId77"/>
    <p:sldId id="649" r:id="rId78"/>
    <p:sldId id="650" r:id="rId79"/>
    <p:sldId id="651" r:id="rId80"/>
    <p:sldId id="652" r:id="rId81"/>
    <p:sldId id="653" r:id="rId82"/>
    <p:sldId id="654" r:id="rId83"/>
    <p:sldId id="655" r:id="rId84"/>
    <p:sldId id="656" r:id="rId85"/>
    <p:sldId id="657" r:id="rId86"/>
    <p:sldId id="658" r:id="rId87"/>
    <p:sldId id="659" r:id="rId88"/>
    <p:sldId id="660" r:id="rId89"/>
    <p:sldId id="661" r:id="rId90"/>
    <p:sldId id="662" r:id="rId91"/>
    <p:sldId id="663" r:id="rId92"/>
    <p:sldId id="664" r:id="rId93"/>
    <p:sldId id="665" r:id="rId94"/>
    <p:sldId id="666" r:id="rId95"/>
    <p:sldId id="667" r:id="rId96"/>
    <p:sldId id="668" r:id="rId97"/>
    <p:sldId id="669" r:id="rId98"/>
    <p:sldId id="670" r:id="rId99"/>
    <p:sldId id="671" r:id="rId100"/>
    <p:sldId id="672" r:id="rId101"/>
    <p:sldId id="673" r:id="rId102"/>
    <p:sldId id="674" r:id="rId103"/>
    <p:sldId id="675" r:id="rId104"/>
    <p:sldId id="676" r:id="rId105"/>
    <p:sldId id="677" r:id="rId106"/>
    <p:sldId id="678" r:id="rId107"/>
    <p:sldId id="679" r:id="rId108"/>
    <p:sldId id="680" r:id="rId109"/>
    <p:sldId id="681" r:id="rId110"/>
    <p:sldId id="682" r:id="rId111"/>
    <p:sldId id="683" r:id="rId112"/>
    <p:sldId id="684" r:id="rId113"/>
    <p:sldId id="685" r:id="rId114"/>
    <p:sldId id="686" r:id="rId115"/>
    <p:sldId id="687" r:id="rId116"/>
    <p:sldId id="688" r:id="rId117"/>
    <p:sldId id="689" r:id="rId118"/>
    <p:sldId id="690" r:id="rId119"/>
    <p:sldId id="691" r:id="rId120"/>
    <p:sldId id="692" r:id="rId121"/>
    <p:sldId id="695" r:id="rId122"/>
    <p:sldId id="696" r:id="rId123"/>
    <p:sldId id="697" r:id="rId124"/>
    <p:sldId id="698" r:id="rId125"/>
    <p:sldId id="699" r:id="rId126"/>
    <p:sldId id="700" r:id="rId127"/>
    <p:sldId id="701" r:id="rId128"/>
    <p:sldId id="702" r:id="rId129"/>
    <p:sldId id="749" r:id="rId130"/>
    <p:sldId id="773" r:id="rId131"/>
    <p:sldId id="774" r:id="rId132"/>
    <p:sldId id="712" r:id="rId133"/>
    <p:sldId id="713" r:id="rId134"/>
    <p:sldId id="714" r:id="rId135"/>
    <p:sldId id="715" r:id="rId136"/>
    <p:sldId id="716" r:id="rId137"/>
    <p:sldId id="717" r:id="rId138"/>
    <p:sldId id="718" r:id="rId139"/>
    <p:sldId id="719" r:id="rId140"/>
    <p:sldId id="721" r:id="rId141"/>
    <p:sldId id="722" r:id="rId142"/>
    <p:sldId id="723" r:id="rId143"/>
    <p:sldId id="726" r:id="rId144"/>
    <p:sldId id="748" r:id="rId145"/>
  </p:sldIdLst>
  <p:sldSz cx="9144000" cy="6858000" type="screen4x3"/>
  <p:notesSz cx="6667500" cy="9801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360E"/>
    <a:srgbClr val="2D0801"/>
    <a:srgbClr val="13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685" autoAdjust="0"/>
  </p:normalViewPr>
  <p:slideViewPr>
    <p:cSldViewPr>
      <p:cViewPr>
        <p:scale>
          <a:sx n="50" d="100"/>
          <a:sy n="50" d="100"/>
        </p:scale>
        <p:origin x="2309" y="8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32" y="-78"/>
      </p:cViewPr>
      <p:guideLst>
        <p:guide orient="horz" pos="308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0.xml"/><Relationship Id="rId18" Type="http://schemas.openxmlformats.org/officeDocument/2006/relationships/slide" Target="slides/slide29.xml"/><Relationship Id="rId26" Type="http://schemas.openxmlformats.org/officeDocument/2006/relationships/slide" Target="slides/slide42.xml"/><Relationship Id="rId39" Type="http://schemas.openxmlformats.org/officeDocument/2006/relationships/slide" Target="slides/slide63.xml"/><Relationship Id="rId21" Type="http://schemas.openxmlformats.org/officeDocument/2006/relationships/slide" Target="slides/slide35.xml"/><Relationship Id="rId34" Type="http://schemas.openxmlformats.org/officeDocument/2006/relationships/slide" Target="slides/slide52.xml"/><Relationship Id="rId42" Type="http://schemas.openxmlformats.org/officeDocument/2006/relationships/slide" Target="slides/slide67.xml"/><Relationship Id="rId47" Type="http://schemas.openxmlformats.org/officeDocument/2006/relationships/slide" Target="slides/slide72.xml"/><Relationship Id="rId50" Type="http://schemas.openxmlformats.org/officeDocument/2006/relationships/slide" Target="slides/slide81.xml"/><Relationship Id="rId55" Type="http://schemas.openxmlformats.org/officeDocument/2006/relationships/slide" Target="slides/slide86.xml"/><Relationship Id="rId63" Type="http://schemas.openxmlformats.org/officeDocument/2006/relationships/slide" Target="slides/slide135.xml"/><Relationship Id="rId68" Type="http://schemas.openxmlformats.org/officeDocument/2006/relationships/slide" Target="slides/slide141.xml"/><Relationship Id="rId7" Type="http://schemas.openxmlformats.org/officeDocument/2006/relationships/slide" Target="slides/slide10.xml"/><Relationship Id="rId2" Type="http://schemas.openxmlformats.org/officeDocument/2006/relationships/slide" Target="slides/slide5.xml"/><Relationship Id="rId16" Type="http://schemas.openxmlformats.org/officeDocument/2006/relationships/slide" Target="slides/slide27.xml"/><Relationship Id="rId29" Type="http://schemas.openxmlformats.org/officeDocument/2006/relationships/slide" Target="slides/slide46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7.xml"/><Relationship Id="rId24" Type="http://schemas.openxmlformats.org/officeDocument/2006/relationships/slide" Target="slides/slide38.xml"/><Relationship Id="rId32" Type="http://schemas.openxmlformats.org/officeDocument/2006/relationships/slide" Target="slides/slide50.xml"/><Relationship Id="rId37" Type="http://schemas.openxmlformats.org/officeDocument/2006/relationships/slide" Target="slides/slide55.xml"/><Relationship Id="rId40" Type="http://schemas.openxmlformats.org/officeDocument/2006/relationships/slide" Target="slides/slide65.xml"/><Relationship Id="rId45" Type="http://schemas.openxmlformats.org/officeDocument/2006/relationships/slide" Target="slides/slide70.xml"/><Relationship Id="rId53" Type="http://schemas.openxmlformats.org/officeDocument/2006/relationships/slide" Target="slides/slide84.xml"/><Relationship Id="rId58" Type="http://schemas.openxmlformats.org/officeDocument/2006/relationships/slide" Target="slides/slide94.xml"/><Relationship Id="rId66" Type="http://schemas.openxmlformats.org/officeDocument/2006/relationships/slide" Target="slides/slide138.xml"/><Relationship Id="rId5" Type="http://schemas.openxmlformats.org/officeDocument/2006/relationships/slide" Target="slides/slide8.xml"/><Relationship Id="rId15" Type="http://schemas.openxmlformats.org/officeDocument/2006/relationships/slide" Target="slides/slide22.xml"/><Relationship Id="rId23" Type="http://schemas.openxmlformats.org/officeDocument/2006/relationships/slide" Target="slides/slide37.xml"/><Relationship Id="rId28" Type="http://schemas.openxmlformats.org/officeDocument/2006/relationships/slide" Target="slides/slide45.xml"/><Relationship Id="rId36" Type="http://schemas.openxmlformats.org/officeDocument/2006/relationships/slide" Target="slides/slide54.xml"/><Relationship Id="rId49" Type="http://schemas.openxmlformats.org/officeDocument/2006/relationships/slide" Target="slides/slide80.xml"/><Relationship Id="rId57" Type="http://schemas.openxmlformats.org/officeDocument/2006/relationships/slide" Target="slides/slide93.xml"/><Relationship Id="rId61" Type="http://schemas.openxmlformats.org/officeDocument/2006/relationships/slide" Target="slides/slide133.xml"/><Relationship Id="rId10" Type="http://schemas.openxmlformats.org/officeDocument/2006/relationships/slide" Target="slides/slide15.xml"/><Relationship Id="rId19" Type="http://schemas.openxmlformats.org/officeDocument/2006/relationships/slide" Target="slides/slide31.xml"/><Relationship Id="rId31" Type="http://schemas.openxmlformats.org/officeDocument/2006/relationships/slide" Target="slides/slide49.xml"/><Relationship Id="rId44" Type="http://schemas.openxmlformats.org/officeDocument/2006/relationships/slide" Target="slides/slide69.xml"/><Relationship Id="rId52" Type="http://schemas.openxmlformats.org/officeDocument/2006/relationships/slide" Target="slides/slide83.xml"/><Relationship Id="rId60" Type="http://schemas.openxmlformats.org/officeDocument/2006/relationships/slide" Target="slides/slide98.xml"/><Relationship Id="rId65" Type="http://schemas.openxmlformats.org/officeDocument/2006/relationships/slide" Target="slides/slide137.xml"/><Relationship Id="rId4" Type="http://schemas.openxmlformats.org/officeDocument/2006/relationships/slide" Target="slides/slide7.xml"/><Relationship Id="rId9" Type="http://schemas.openxmlformats.org/officeDocument/2006/relationships/slide" Target="slides/slide14.xml"/><Relationship Id="rId14" Type="http://schemas.openxmlformats.org/officeDocument/2006/relationships/slide" Target="slides/slide21.xml"/><Relationship Id="rId22" Type="http://schemas.openxmlformats.org/officeDocument/2006/relationships/slide" Target="slides/slide36.xml"/><Relationship Id="rId27" Type="http://schemas.openxmlformats.org/officeDocument/2006/relationships/slide" Target="slides/slide44.xml"/><Relationship Id="rId30" Type="http://schemas.openxmlformats.org/officeDocument/2006/relationships/slide" Target="slides/slide47.xml"/><Relationship Id="rId35" Type="http://schemas.openxmlformats.org/officeDocument/2006/relationships/slide" Target="slides/slide53.xml"/><Relationship Id="rId43" Type="http://schemas.openxmlformats.org/officeDocument/2006/relationships/slide" Target="slides/slide68.xml"/><Relationship Id="rId48" Type="http://schemas.openxmlformats.org/officeDocument/2006/relationships/slide" Target="slides/slide79.xml"/><Relationship Id="rId56" Type="http://schemas.openxmlformats.org/officeDocument/2006/relationships/slide" Target="slides/slide92.xml"/><Relationship Id="rId64" Type="http://schemas.openxmlformats.org/officeDocument/2006/relationships/slide" Target="slides/slide136.xml"/><Relationship Id="rId69" Type="http://schemas.openxmlformats.org/officeDocument/2006/relationships/slide" Target="slides/slide142.xml"/><Relationship Id="rId8" Type="http://schemas.openxmlformats.org/officeDocument/2006/relationships/slide" Target="slides/slide12.xml"/><Relationship Id="rId51" Type="http://schemas.openxmlformats.org/officeDocument/2006/relationships/slide" Target="slides/slide82.xml"/><Relationship Id="rId3" Type="http://schemas.openxmlformats.org/officeDocument/2006/relationships/slide" Target="slides/slide6.xml"/><Relationship Id="rId12" Type="http://schemas.openxmlformats.org/officeDocument/2006/relationships/slide" Target="slides/slide19.xml"/><Relationship Id="rId17" Type="http://schemas.openxmlformats.org/officeDocument/2006/relationships/slide" Target="slides/slide28.xml"/><Relationship Id="rId25" Type="http://schemas.openxmlformats.org/officeDocument/2006/relationships/slide" Target="slides/slide39.xml"/><Relationship Id="rId33" Type="http://schemas.openxmlformats.org/officeDocument/2006/relationships/slide" Target="slides/slide51.xml"/><Relationship Id="rId38" Type="http://schemas.openxmlformats.org/officeDocument/2006/relationships/slide" Target="slides/slide56.xml"/><Relationship Id="rId46" Type="http://schemas.openxmlformats.org/officeDocument/2006/relationships/slide" Target="slides/slide71.xml"/><Relationship Id="rId59" Type="http://schemas.openxmlformats.org/officeDocument/2006/relationships/slide" Target="slides/slide95.xml"/><Relationship Id="rId67" Type="http://schemas.openxmlformats.org/officeDocument/2006/relationships/slide" Target="slides/slide140.xml"/><Relationship Id="rId20" Type="http://schemas.openxmlformats.org/officeDocument/2006/relationships/slide" Target="slides/slide34.xml"/><Relationship Id="rId41" Type="http://schemas.openxmlformats.org/officeDocument/2006/relationships/slide" Target="slides/slide66.xml"/><Relationship Id="rId54" Type="http://schemas.openxmlformats.org/officeDocument/2006/relationships/slide" Target="slides/slide85.xml"/><Relationship Id="rId62" Type="http://schemas.openxmlformats.org/officeDocument/2006/relationships/slide" Target="slides/slide134.xml"/><Relationship Id="rId70" Type="http://schemas.openxmlformats.org/officeDocument/2006/relationships/slide" Target="slides/slide14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6" tIns="47043" rIns="94086" bIns="47043" numCol="1" anchor="t" anchorCtr="0" compatLnSpc="1">
            <a:prstTxWarp prst="textNoShape">
              <a:avLst/>
            </a:prstTxWarp>
          </a:bodyPr>
          <a:lstStyle>
            <a:lvl1pPr defTabSz="941388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asdfefasdfe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6" tIns="47043" rIns="94086" bIns="47043" numCol="1" anchor="t" anchorCtr="0" compatLnSpc="1">
            <a:prstTxWarp prst="textNoShape">
              <a:avLst/>
            </a:prstTxWarp>
          </a:bodyPr>
          <a:lstStyle>
            <a:lvl1pPr algn="r" defTabSz="941388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78250" y="9312275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6" tIns="47043" rIns="94086" bIns="47043" numCol="1" anchor="b" anchorCtr="0" compatLnSpc="1">
            <a:prstTxWarp prst="textNoShape">
              <a:avLst/>
            </a:prstTxWarp>
          </a:bodyPr>
          <a:lstStyle>
            <a:lvl1pPr algn="r" defTabSz="941388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0B6528E-C9DB-4EF9-985C-7BA980384A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6" tIns="47043" rIns="94086" bIns="47043" numCol="1" anchor="t" anchorCtr="0" compatLnSpc="1">
            <a:prstTxWarp prst="textNoShape">
              <a:avLst/>
            </a:prstTxWarp>
          </a:bodyPr>
          <a:lstStyle>
            <a:lvl1pPr defTabSz="941388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6" tIns="47043" rIns="94086" bIns="47043" numCol="1" anchor="t" anchorCtr="0" compatLnSpc="1">
            <a:prstTxWarp prst="textNoShape">
              <a:avLst/>
            </a:prstTxWarp>
          </a:bodyPr>
          <a:lstStyle>
            <a:lvl1pPr algn="r" defTabSz="941388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5825" y="736600"/>
            <a:ext cx="4899025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54550"/>
            <a:ext cx="48895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6" tIns="47043" rIns="94086" bIns="470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2275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6" tIns="47043" rIns="94086" bIns="47043" numCol="1" anchor="b" anchorCtr="0" compatLnSpc="1">
            <a:prstTxWarp prst="textNoShape">
              <a:avLst/>
            </a:prstTxWarp>
          </a:bodyPr>
          <a:lstStyle>
            <a:lvl1pPr defTabSz="941388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312275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6" tIns="47043" rIns="94086" bIns="47043" numCol="1" anchor="b" anchorCtr="0" compatLnSpc="1">
            <a:prstTxWarp prst="textNoShape">
              <a:avLst/>
            </a:prstTxWarp>
          </a:bodyPr>
          <a:lstStyle>
            <a:lvl1pPr algn="r" defTabSz="941388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C5E59D-FA36-4CBC-A3F5-868EDBFD51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4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FE5F6C-0930-427B-B495-155173B37BE3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56010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BC11BD-22D9-49F8-A9C6-A81EB32980E5}" type="slidenum">
              <a:rPr lang="zh-CN" altLang="en-US" smtClean="0"/>
              <a:pPr>
                <a:spcBef>
                  <a:spcPct val="0"/>
                </a:spcBef>
              </a:pPr>
              <a:t>33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3551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4214B9-F0E9-485B-A943-BFB22D04C917}" type="slidenum">
              <a:rPr lang="zh-CN" altLang="en-US" smtClean="0"/>
              <a:pPr>
                <a:spcBef>
                  <a:spcPct val="0"/>
                </a:spcBef>
              </a:pPr>
              <a:t>41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40888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D2E7B6-C538-473A-96E9-F312691497CC}" type="slidenum">
              <a:rPr lang="zh-CN" altLang="en-US" smtClean="0"/>
              <a:pPr>
                <a:spcBef>
                  <a:spcPct val="0"/>
                </a:spcBef>
              </a:pPr>
              <a:t>57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3220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5C588D-EACA-4B9A-BA82-AA16D4708A60}" type="slidenum">
              <a:rPr lang="zh-CN" altLang="en-US" smtClean="0"/>
              <a:pPr>
                <a:spcBef>
                  <a:spcPct val="0"/>
                </a:spcBef>
              </a:pPr>
              <a:t>73</a:t>
            </a:fld>
            <a:endParaRPr lang="en-US" altLang="zh-CN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4238" y="735013"/>
            <a:ext cx="4899025" cy="3675062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656138"/>
            <a:ext cx="4889500" cy="4410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07118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C7F103-EC12-4ADB-8E03-BF3E260CEA5E}" type="slidenum">
              <a:rPr lang="zh-CN" altLang="en-US" smtClean="0"/>
              <a:pPr>
                <a:spcBef>
                  <a:spcPct val="0"/>
                </a:spcBef>
              </a:pPr>
              <a:t>79</a:t>
            </a:fld>
            <a:endParaRPr lang="en-US" altLang="zh-CN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725488"/>
            <a:ext cx="4940300" cy="3705225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4672013"/>
            <a:ext cx="4873625" cy="4430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由推论</a:t>
            </a:r>
            <a:r>
              <a:rPr lang="zh-CN" altLang="en-US" smtClean="0">
                <a:latin typeface="" charset="0"/>
              </a:rPr>
              <a:t>1</a:t>
            </a:r>
            <a:r>
              <a:rPr lang="zh-CN" altLang="en-US" smtClean="0">
                <a:latin typeface="宋体" panose="02010600030101010101" pitchFamily="2" charset="-122"/>
              </a:rPr>
              <a:t>立刻可知推论</a:t>
            </a:r>
            <a:r>
              <a:rPr lang="zh-CN" altLang="en-US" smtClean="0">
                <a:latin typeface="" charset="0"/>
              </a:rPr>
              <a:t>2</a:t>
            </a:r>
            <a:r>
              <a:rPr lang="zh-CN" altLang="en-US" smtClean="0">
                <a:latin typeface="宋体" panose="02010600030101010101" pitchFamily="2" charset="-122"/>
              </a:rPr>
              <a:t>正确。</a:t>
            </a:r>
            <a:r>
              <a:rPr lang="zh-CN" altLang="en-US" smtClean="0"/>
              <a:t> 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40945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9C3E6F-393C-4350-8E15-BCEF377AC9D3}" type="slidenum">
              <a:rPr lang="zh-CN" altLang="en-US" smtClean="0"/>
              <a:pPr>
                <a:spcBef>
                  <a:spcPct val="0"/>
                </a:spcBef>
              </a:pPr>
              <a:t>81</a:t>
            </a:fld>
            <a:endParaRPr lang="en-US" altLang="zh-CN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725488"/>
            <a:ext cx="4940300" cy="3705225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4672013"/>
            <a:ext cx="4873625" cy="4430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9352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6F1518-50E4-4E01-B2AA-2D81C6C66224}" type="slidenum">
              <a:rPr lang="zh-CN" altLang="en-US" smtClean="0"/>
              <a:pPr>
                <a:spcBef>
                  <a:spcPct val="0"/>
                </a:spcBef>
              </a:pPr>
              <a:t>82</a:t>
            </a:fld>
            <a:endParaRPr lang="en-US" altLang="zh-CN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725488"/>
            <a:ext cx="4940300" cy="3705225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4672013"/>
            <a:ext cx="4873625" cy="4430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1358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5A0696-53F5-4675-A8AD-B8A3ADCC9B05}" type="slidenum">
              <a:rPr lang="zh-CN" altLang="en-US" smtClean="0"/>
              <a:pPr>
                <a:spcBef>
                  <a:spcPct val="0"/>
                </a:spcBef>
              </a:pPr>
              <a:t>144</a:t>
            </a:fld>
            <a:endParaRPr lang="en-US" altLang="zh-CN" smtClean="0"/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997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68854F-9353-49FF-B3AA-186B96E81659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6116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584423-11C4-4E8B-860A-98B676B774A5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37869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CC81AF-7CC9-4BEB-9763-CED96BF4EA7B}" type="slidenum">
              <a:rPr lang="zh-CN" altLang="en-US" smtClean="0"/>
              <a:pPr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626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035CB9-C8D3-41D8-9F20-D4E2CB6B8326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4280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762EC6-621F-4D93-B579-551D4981E412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28249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ECE0DA-37F8-49DB-AF10-46E23072A78F}" type="slidenum">
              <a:rPr lang="zh-CN" altLang="en-US" smtClean="0"/>
              <a:pPr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5694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40A92A-FA4E-4284-BBA3-19061C4C4F28}" type="slidenum">
              <a:rPr lang="zh-CN" altLang="en-US" smtClean="0"/>
              <a:pPr>
                <a:spcBef>
                  <a:spcPct val="0"/>
                </a:spcBef>
              </a:pPr>
              <a:t>30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1685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414F03-C410-4203-8287-BBAF09978A33}" type="slidenum">
              <a:rPr lang="zh-CN" altLang="en-US" smtClean="0"/>
              <a:pPr>
                <a:spcBef>
                  <a:spcPct val="0"/>
                </a:spcBef>
              </a:pPr>
              <a:t>32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0902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n"/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/>
              </a:pPr>
              <a:endParaRPr lang="zh-CN" altLang="en-US" smtClean="0"/>
            </a:p>
          </p:txBody>
        </p:sp>
      </p:grpSp>
      <p:sp>
        <p:nvSpPr>
          <p:cNvPr id="14" name="Rectangle 17"/>
          <p:cNvSpPr>
            <a:spLocks noChangeArrowheads="1"/>
          </p:cNvSpPr>
          <p:nvPr userDrawn="1"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fld id="{77B48642-932A-4A4E-A004-9E99443EEC62}" type="slidenum">
              <a:rPr kumimoji="0" lang="zh-CN" altLang="en-US" sz="1400" b="0" smtClean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 algn="r" eaLnBrk="1" hangingPunct="1">
                <a:defRPr/>
              </a:pPr>
              <a:t>‹#›</a:t>
            </a:fld>
            <a:endParaRPr kumimoji="0" lang="en-US" altLang="zh-CN" sz="1400" b="0" smtClean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44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44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945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0DAD4-1629-4418-81E0-3F47267B58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55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6A5A0-AF8B-4B79-8523-44D99D5299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2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BA074-577A-4D58-87E1-8AC8F5BFE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14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15ED0-ECCA-49F3-A917-648853BF7E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33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6BBAF-4105-4A39-BD60-3EBE537B75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2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DB4D6-84D0-49A2-8D89-3C132AE1EB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5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3E5D2-4EE9-4F85-B57B-B98E648CC9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43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62CA2-5594-4B1A-8D22-A4A874B1F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66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0C2F2-5C51-41F4-A2DA-6B50415F8D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15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E6DBF-3A52-4436-B195-D60EEC9FCA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68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 userDrawn="1"/>
        </p:nvGrpSpPr>
        <p:grpSpPr bwMode="auto">
          <a:xfrm>
            <a:off x="0" y="228600"/>
            <a:ext cx="7772400" cy="762000"/>
            <a:chOff x="80" y="624"/>
            <a:chExt cx="5381" cy="663"/>
          </a:xfrm>
        </p:grpSpPr>
        <p:sp>
          <p:nvSpPr>
            <p:cNvPr id="1030" name="Rectangle 2"/>
            <p:cNvSpPr>
              <a:spLocks noChangeArrowheads="1"/>
            </p:cNvSpPr>
            <p:nvPr/>
          </p:nvSpPr>
          <p:spPr bwMode="ltGray">
            <a:xfrm>
              <a:off x="264" y="692"/>
              <a:ext cx="277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 smtClean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1" name="Rectangle 3"/>
            <p:cNvSpPr>
              <a:spLocks noChangeArrowheads="1"/>
            </p:cNvSpPr>
            <p:nvPr/>
          </p:nvSpPr>
          <p:spPr bwMode="ltGray">
            <a:xfrm>
              <a:off x="504" y="692"/>
              <a:ext cx="207" cy="30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 smtClean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2" name="Rectangle 4"/>
            <p:cNvSpPr>
              <a:spLocks noChangeArrowheads="1"/>
            </p:cNvSpPr>
            <p:nvPr/>
          </p:nvSpPr>
          <p:spPr bwMode="ltGray">
            <a:xfrm>
              <a:off x="340" y="958"/>
              <a:ext cx="267" cy="2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 smtClean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ltGray">
            <a:xfrm>
              <a:off x="573" y="958"/>
              <a:ext cx="233" cy="29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 smtClean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ltGray">
            <a:xfrm>
              <a:off x="80" y="913"/>
              <a:ext cx="353" cy="26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 smtClean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 smtClean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gray">
            <a:xfrm>
              <a:off x="279" y="1123"/>
              <a:ext cx="5182" cy="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 smtClean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342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477000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71A153D-4F90-4695-880F-500D0F7C60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9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0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1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8.png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5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762000" indent="-762000" eaLnBrk="1" hangingPunct="1"/>
            <a:r>
              <a:rPr lang="zh-CN" altLang="en-US" sz="5400" b="1" smtClean="0">
                <a:solidFill>
                  <a:schemeClr val="folHlink"/>
                </a:solidFill>
                <a:latin typeface="楷体_GB2312" pitchFamily="49" charset="-122"/>
              </a:rPr>
              <a:t>第七章 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6251B8-DC31-49D1-84A7-5E5626E640FF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简单图与多重图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sz="2400" smtClean="0">
                <a:solidFill>
                  <a:srgbClr val="FF0000"/>
                </a:solidFill>
              </a:rPr>
              <a:t>(P109,</a:t>
            </a:r>
            <a:r>
              <a:rPr lang="zh-CN" altLang="en-US" sz="2400" smtClean="0">
                <a:solidFill>
                  <a:srgbClr val="FF0000"/>
                </a:solidFill>
              </a:rPr>
              <a:t>定义</a:t>
            </a:r>
            <a:r>
              <a:rPr lang="en-US" altLang="zh-CN" sz="2400" smtClean="0">
                <a:solidFill>
                  <a:srgbClr val="FF0000"/>
                </a:solidFill>
              </a:rPr>
              <a:t>7.5)</a:t>
            </a:r>
            <a:r>
              <a:rPr lang="zh-CN" altLang="en-US" b="1" smtClean="0"/>
              <a:t>在无向图中，关联一对顶点的无向边如果</a:t>
            </a:r>
            <a:r>
              <a:rPr lang="zh-CN" altLang="en-US" b="1" smtClean="0">
                <a:solidFill>
                  <a:schemeClr val="hlink"/>
                </a:solidFill>
              </a:rPr>
              <a:t>多于1条</a:t>
            </a:r>
            <a:r>
              <a:rPr lang="zh-CN" altLang="en-US" b="1" smtClean="0"/>
              <a:t>，则称这些边为</a:t>
            </a:r>
            <a:r>
              <a:rPr lang="zh-CN" altLang="en-US" b="1" smtClean="0">
                <a:solidFill>
                  <a:srgbClr val="FC360E"/>
                </a:solidFill>
              </a:rPr>
              <a:t>平行边</a:t>
            </a:r>
            <a:r>
              <a:rPr lang="zh-CN" altLang="en-US" b="1" smtClean="0"/>
              <a:t>，平行边的条数称为</a:t>
            </a:r>
            <a:r>
              <a:rPr lang="zh-CN" altLang="en-US" b="1" smtClean="0">
                <a:solidFill>
                  <a:srgbClr val="FC360E"/>
                </a:solidFill>
              </a:rPr>
              <a:t>重数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在有向图中，关联一对顶点的有向边如果</a:t>
            </a:r>
            <a:r>
              <a:rPr lang="zh-CN" altLang="en-US" b="1" smtClean="0">
                <a:solidFill>
                  <a:schemeClr val="hlink"/>
                </a:solidFill>
              </a:rPr>
              <a:t>多于1条</a:t>
            </a:r>
            <a:r>
              <a:rPr lang="zh-CN" altLang="en-US" b="1" smtClean="0"/>
              <a:t>，并且这些边的</a:t>
            </a:r>
            <a:r>
              <a:rPr lang="zh-CN" altLang="en-US" b="1" smtClean="0">
                <a:solidFill>
                  <a:schemeClr val="hlink"/>
                </a:solidFill>
              </a:rPr>
              <a:t>始点和终点相同</a:t>
            </a:r>
            <a:r>
              <a:rPr lang="zh-CN" altLang="en-US" b="1" smtClean="0"/>
              <a:t>(也就是它们的方向相同)，则称这些边为</a:t>
            </a:r>
            <a:r>
              <a:rPr lang="zh-CN" altLang="en-US" b="1" smtClean="0">
                <a:solidFill>
                  <a:srgbClr val="FC360E"/>
                </a:solidFill>
              </a:rPr>
              <a:t>平行边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含平行边的图称为</a:t>
            </a:r>
            <a:r>
              <a:rPr lang="zh-CN" altLang="en-US" b="1" smtClean="0">
                <a:solidFill>
                  <a:srgbClr val="FC360E"/>
                </a:solidFill>
              </a:rPr>
              <a:t>多重图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zh-CN" altLang="en-US" b="1" smtClean="0">
                <a:solidFill>
                  <a:schemeClr val="hlink"/>
                </a:solidFill>
              </a:rPr>
              <a:t>既不含平行边也不含环的图</a:t>
            </a:r>
            <a:r>
              <a:rPr lang="zh-CN" altLang="en-US" b="1" smtClean="0"/>
              <a:t>称为</a:t>
            </a:r>
            <a:r>
              <a:rPr lang="zh-CN" altLang="en-US" b="1" smtClean="0">
                <a:solidFill>
                  <a:srgbClr val="FC360E"/>
                </a:solidFill>
              </a:rPr>
              <a:t>简单图</a:t>
            </a:r>
            <a:r>
              <a:rPr lang="zh-CN" altLang="en-US" b="1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55ABA4-DCFC-4F91-89AC-BF7D3E1F2158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平面图</a:t>
            </a:r>
            <a:r>
              <a:rPr lang="en-US" altLang="zh-CN" b="1" smtClean="0">
                <a:latin typeface="楷体_GB2312" pitchFamily="49" charset="-122"/>
              </a:rPr>
              <a:t>(P165)</a:t>
            </a:r>
          </a:p>
        </p:txBody>
      </p:sp>
      <p:grpSp>
        <p:nvGrpSpPr>
          <p:cNvPr id="144388" name="Group 3"/>
          <p:cNvGrpSpPr>
            <a:grpSpLocks/>
          </p:cNvGrpSpPr>
          <p:nvPr/>
        </p:nvGrpSpPr>
        <p:grpSpPr bwMode="auto">
          <a:xfrm>
            <a:off x="539750" y="3987800"/>
            <a:ext cx="2743200" cy="2870200"/>
            <a:chOff x="451" y="1572"/>
            <a:chExt cx="1728" cy="1808"/>
          </a:xfrm>
        </p:grpSpPr>
        <p:sp>
          <p:nvSpPr>
            <p:cNvPr id="144402" name="Text Box 4"/>
            <p:cNvSpPr txBox="1">
              <a:spLocks noChangeArrowheads="1"/>
            </p:cNvSpPr>
            <p:nvPr/>
          </p:nvSpPr>
          <p:spPr bwMode="auto">
            <a:xfrm>
              <a:off x="624" y="3014"/>
              <a:ext cx="4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</a:t>
              </a:r>
              <a:r>
                <a:rPr lang="en-US" altLang="zh-CN" b="0" baseline="-2500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en-US" altLang="zh-CN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403" name="Text Box 5"/>
            <p:cNvSpPr txBox="1">
              <a:spLocks noChangeArrowheads="1"/>
            </p:cNvSpPr>
            <p:nvPr/>
          </p:nvSpPr>
          <p:spPr bwMode="auto">
            <a:xfrm>
              <a:off x="1013" y="1572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44404" name="Line 6"/>
            <p:cNvSpPr>
              <a:spLocks noChangeShapeType="1"/>
            </p:cNvSpPr>
            <p:nvPr/>
          </p:nvSpPr>
          <p:spPr bwMode="auto">
            <a:xfrm>
              <a:off x="1315" y="1680"/>
              <a:ext cx="691" cy="7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05" name="Line 7"/>
            <p:cNvSpPr>
              <a:spLocks noChangeShapeType="1"/>
            </p:cNvSpPr>
            <p:nvPr/>
          </p:nvSpPr>
          <p:spPr bwMode="auto">
            <a:xfrm flipV="1">
              <a:off x="624" y="1680"/>
              <a:ext cx="691" cy="7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06" name="Text Box 8"/>
            <p:cNvSpPr txBox="1">
              <a:spLocks noChangeArrowheads="1"/>
            </p:cNvSpPr>
            <p:nvPr/>
          </p:nvSpPr>
          <p:spPr bwMode="auto">
            <a:xfrm>
              <a:off x="451" y="2220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44407" name="Text Box 9"/>
            <p:cNvSpPr txBox="1">
              <a:spLocks noChangeArrowheads="1"/>
            </p:cNvSpPr>
            <p:nvPr/>
          </p:nvSpPr>
          <p:spPr bwMode="auto">
            <a:xfrm>
              <a:off x="1963" y="2185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44408" name="Line 10"/>
            <p:cNvSpPr>
              <a:spLocks noChangeShapeType="1"/>
            </p:cNvSpPr>
            <p:nvPr/>
          </p:nvSpPr>
          <p:spPr bwMode="auto">
            <a:xfrm flipV="1">
              <a:off x="1358" y="2437"/>
              <a:ext cx="648" cy="6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09" name="Line 11"/>
            <p:cNvSpPr>
              <a:spLocks noChangeShapeType="1"/>
            </p:cNvSpPr>
            <p:nvPr/>
          </p:nvSpPr>
          <p:spPr bwMode="auto">
            <a:xfrm flipV="1">
              <a:off x="624" y="2437"/>
              <a:ext cx="13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10" name="Line 12"/>
            <p:cNvSpPr>
              <a:spLocks noChangeShapeType="1"/>
            </p:cNvSpPr>
            <p:nvPr/>
          </p:nvSpPr>
          <p:spPr bwMode="auto">
            <a:xfrm>
              <a:off x="624" y="2437"/>
              <a:ext cx="734" cy="6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11" name="Text Box 13"/>
            <p:cNvSpPr txBox="1">
              <a:spLocks noChangeArrowheads="1"/>
            </p:cNvSpPr>
            <p:nvPr/>
          </p:nvSpPr>
          <p:spPr bwMode="auto">
            <a:xfrm>
              <a:off x="1056" y="2975"/>
              <a:ext cx="2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44412" name="Line 14"/>
            <p:cNvSpPr>
              <a:spLocks noChangeShapeType="1"/>
            </p:cNvSpPr>
            <p:nvPr/>
          </p:nvSpPr>
          <p:spPr bwMode="auto">
            <a:xfrm>
              <a:off x="1315" y="1716"/>
              <a:ext cx="43" cy="13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4389" name="Group 15"/>
          <p:cNvGrpSpPr>
            <a:grpSpLocks/>
          </p:cNvGrpSpPr>
          <p:nvPr/>
        </p:nvGrpSpPr>
        <p:grpSpPr bwMode="auto">
          <a:xfrm>
            <a:off x="5292725" y="3803650"/>
            <a:ext cx="2946400" cy="3054350"/>
            <a:chOff x="2611" y="1476"/>
            <a:chExt cx="2064" cy="2408"/>
          </a:xfrm>
        </p:grpSpPr>
        <p:sp>
          <p:nvSpPr>
            <p:cNvPr id="144391" name="Text Box 16"/>
            <p:cNvSpPr txBox="1">
              <a:spLocks noChangeArrowheads="1"/>
            </p:cNvSpPr>
            <p:nvPr/>
          </p:nvSpPr>
          <p:spPr bwMode="auto">
            <a:xfrm>
              <a:off x="2611" y="3348"/>
              <a:ext cx="46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</a:t>
              </a:r>
              <a:r>
                <a:rPr lang="en-US" altLang="zh-CN" b="0" baseline="-2500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en-US" altLang="zh-CN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392" name="Text Box 17"/>
            <p:cNvSpPr txBox="1">
              <a:spLocks noChangeArrowheads="1"/>
            </p:cNvSpPr>
            <p:nvPr/>
          </p:nvSpPr>
          <p:spPr bwMode="auto">
            <a:xfrm>
              <a:off x="3411" y="1476"/>
              <a:ext cx="234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44393" name="Line 18"/>
            <p:cNvSpPr>
              <a:spLocks noChangeShapeType="1"/>
            </p:cNvSpPr>
            <p:nvPr/>
          </p:nvSpPr>
          <p:spPr bwMode="auto">
            <a:xfrm>
              <a:off x="3739" y="1603"/>
              <a:ext cx="749" cy="8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94" name="Line 19"/>
            <p:cNvSpPr>
              <a:spLocks noChangeShapeType="1"/>
            </p:cNvSpPr>
            <p:nvPr/>
          </p:nvSpPr>
          <p:spPr bwMode="auto">
            <a:xfrm flipV="1">
              <a:off x="2990" y="1603"/>
              <a:ext cx="749" cy="8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95" name="Text Box 20"/>
            <p:cNvSpPr txBox="1">
              <a:spLocks noChangeArrowheads="1"/>
            </p:cNvSpPr>
            <p:nvPr/>
          </p:nvSpPr>
          <p:spPr bwMode="auto">
            <a:xfrm>
              <a:off x="2803" y="2237"/>
              <a:ext cx="234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44396" name="Text Box 21"/>
            <p:cNvSpPr txBox="1">
              <a:spLocks noChangeArrowheads="1"/>
            </p:cNvSpPr>
            <p:nvPr/>
          </p:nvSpPr>
          <p:spPr bwMode="auto">
            <a:xfrm>
              <a:off x="4441" y="2194"/>
              <a:ext cx="234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44397" name="Line 22"/>
            <p:cNvSpPr>
              <a:spLocks noChangeShapeType="1"/>
            </p:cNvSpPr>
            <p:nvPr/>
          </p:nvSpPr>
          <p:spPr bwMode="auto">
            <a:xfrm flipV="1">
              <a:off x="3786" y="2492"/>
              <a:ext cx="702" cy="7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98" name="Line 23"/>
            <p:cNvSpPr>
              <a:spLocks noChangeShapeType="1"/>
            </p:cNvSpPr>
            <p:nvPr/>
          </p:nvSpPr>
          <p:spPr bwMode="auto">
            <a:xfrm>
              <a:off x="2990" y="2492"/>
              <a:ext cx="796" cy="7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99" name="Text Box 24"/>
            <p:cNvSpPr txBox="1">
              <a:spLocks noChangeArrowheads="1"/>
            </p:cNvSpPr>
            <p:nvPr/>
          </p:nvSpPr>
          <p:spPr bwMode="auto">
            <a:xfrm>
              <a:off x="3458" y="3126"/>
              <a:ext cx="23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44400" name="Line 25"/>
            <p:cNvSpPr>
              <a:spLocks noChangeShapeType="1"/>
            </p:cNvSpPr>
            <p:nvPr/>
          </p:nvSpPr>
          <p:spPr bwMode="auto">
            <a:xfrm>
              <a:off x="3739" y="1645"/>
              <a:ext cx="47" cy="1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01" name="Freeform 26"/>
            <p:cNvSpPr>
              <a:spLocks/>
            </p:cNvSpPr>
            <p:nvPr/>
          </p:nvSpPr>
          <p:spPr bwMode="auto">
            <a:xfrm>
              <a:off x="2995" y="2484"/>
              <a:ext cx="1488" cy="1400"/>
            </a:xfrm>
            <a:custGeom>
              <a:avLst/>
              <a:gdLst>
                <a:gd name="T0" fmla="*/ 0 w 1488"/>
                <a:gd name="T1" fmla="*/ 48 h 1400"/>
                <a:gd name="T2" fmla="*/ 768 w 1488"/>
                <a:gd name="T3" fmla="*/ 1392 h 1400"/>
                <a:gd name="T4" fmla="*/ 1488 w 1488"/>
                <a:gd name="T5" fmla="*/ 0 h 1400"/>
                <a:gd name="T6" fmla="*/ 0 60000 65536"/>
                <a:gd name="T7" fmla="*/ 0 60000 65536"/>
                <a:gd name="T8" fmla="*/ 0 60000 65536"/>
                <a:gd name="T9" fmla="*/ 0 w 1488"/>
                <a:gd name="T10" fmla="*/ 0 h 1400"/>
                <a:gd name="T11" fmla="*/ 1488 w 1488"/>
                <a:gd name="T12" fmla="*/ 1400 h 1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1400">
                  <a:moveTo>
                    <a:pt x="0" y="48"/>
                  </a:moveTo>
                  <a:cubicBezTo>
                    <a:pt x="260" y="724"/>
                    <a:pt x="520" y="1400"/>
                    <a:pt x="768" y="1392"/>
                  </a:cubicBezTo>
                  <a:cubicBezTo>
                    <a:pt x="1016" y="1384"/>
                    <a:pt x="1360" y="216"/>
                    <a:pt x="1488" y="0"/>
                  </a:cubicBezTo>
                </a:path>
              </a:pathLst>
            </a:custGeom>
            <a:noFill/>
            <a:ln w="28575">
              <a:solidFill>
                <a:srgbClr val="1313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4390" name="Rectangle 27"/>
          <p:cNvSpPr>
            <a:spLocks noChangeArrowheads="1"/>
          </p:cNvSpPr>
          <p:nvPr/>
        </p:nvSpPr>
        <p:spPr bwMode="auto">
          <a:xfrm>
            <a:off x="304800" y="990600"/>
            <a:ext cx="85344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1">
                <a:solidFill>
                  <a:srgbClr val="FF0000"/>
                </a:solidFill>
                <a:ea typeface="宋体" panose="02010600030101010101" pitchFamily="2" charset="-122"/>
              </a:rPr>
              <a:t>定义</a:t>
            </a:r>
            <a:r>
              <a:rPr lang="en-US" altLang="zh-CN" sz="2800" i="1">
                <a:solidFill>
                  <a:srgbClr val="FF0000"/>
                </a:solidFill>
                <a:ea typeface="宋体" panose="02010600030101010101" pitchFamily="2" charset="-122"/>
              </a:rPr>
              <a:t>11.1  G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可嵌入曲面</a:t>
            </a:r>
            <a:r>
              <a:rPr lang="en-US" altLang="zh-CN" sz="2800" i="1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>
                <a:ea typeface="宋体" panose="02010600030101010101" pitchFamily="2" charset="-122"/>
              </a:rPr>
              <a:t>：如果图</a:t>
            </a:r>
            <a:r>
              <a:rPr lang="en-US" altLang="zh-CN" sz="2800" i="1">
                <a:ea typeface="宋体" panose="02010600030101010101" pitchFamily="2" charset="-122"/>
              </a:rPr>
              <a:t>G</a:t>
            </a:r>
            <a:r>
              <a:rPr lang="zh-CN" altLang="en-US" sz="2800">
                <a:ea typeface="宋体" panose="02010600030101010101" pitchFamily="2" charset="-122"/>
              </a:rPr>
              <a:t>能以这样的方式画在曲面</a:t>
            </a:r>
            <a:r>
              <a:rPr lang="en-US" altLang="zh-CN" sz="2800" i="1">
                <a:ea typeface="宋体" panose="02010600030101010101" pitchFamily="2" charset="-122"/>
              </a:rPr>
              <a:t>S</a:t>
            </a:r>
            <a:r>
              <a:rPr lang="zh-CN" altLang="en-US" sz="2800">
                <a:ea typeface="宋体" panose="02010600030101010101" pitchFamily="2" charset="-122"/>
              </a:rPr>
              <a:t>上，即除顶点处外无边相交。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FF0000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是可平面图或平面图</a:t>
            </a:r>
            <a:r>
              <a:rPr lang="zh-CN" altLang="en-US" sz="2800">
                <a:ea typeface="宋体" panose="02010600030101010101" pitchFamily="2" charset="-122"/>
              </a:rPr>
              <a:t>：若</a:t>
            </a:r>
            <a:r>
              <a:rPr lang="en-US" altLang="zh-CN" sz="2800" i="1">
                <a:ea typeface="宋体" panose="02010600030101010101" pitchFamily="2" charset="-122"/>
              </a:rPr>
              <a:t>G</a:t>
            </a:r>
            <a:r>
              <a:rPr lang="zh-CN" altLang="en-US" sz="2800">
                <a:ea typeface="宋体" panose="02010600030101010101" pitchFamily="2" charset="-122"/>
              </a:rPr>
              <a:t>可嵌入平面</a:t>
            </a:r>
            <a:r>
              <a:rPr lang="zh-CN" altLang="en-US" sz="280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2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FF0000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的平面嵌入</a:t>
            </a:r>
            <a:r>
              <a:rPr lang="zh-CN" altLang="en-US" sz="2800">
                <a:ea typeface="宋体" panose="02010600030101010101" pitchFamily="2" charset="-122"/>
              </a:rPr>
              <a:t>：画出的无边相交的平面图。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非平面图</a:t>
            </a:r>
            <a:r>
              <a:rPr lang="zh-CN" altLang="en-US" sz="2800">
                <a:ea typeface="宋体" panose="02010600030101010101" pitchFamily="2" charset="-122"/>
              </a:rPr>
              <a:t>：无平面嵌入的图。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4A2A8A-FCD0-4A74-AD63-4ED86EF8ABD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平面图</a:t>
            </a:r>
          </a:p>
        </p:txBody>
      </p:sp>
      <p:grpSp>
        <p:nvGrpSpPr>
          <p:cNvPr id="145412" name="Group 3"/>
          <p:cNvGrpSpPr>
            <a:grpSpLocks/>
          </p:cNvGrpSpPr>
          <p:nvPr/>
        </p:nvGrpSpPr>
        <p:grpSpPr bwMode="auto">
          <a:xfrm>
            <a:off x="1219200" y="1905000"/>
            <a:ext cx="2133600" cy="3781425"/>
            <a:chOff x="768" y="1200"/>
            <a:chExt cx="1344" cy="2382"/>
          </a:xfrm>
        </p:grpSpPr>
        <p:sp>
          <p:nvSpPr>
            <p:cNvPr id="145426" name="Line 4"/>
            <p:cNvSpPr>
              <a:spLocks noChangeShapeType="1"/>
            </p:cNvSpPr>
            <p:nvPr/>
          </p:nvSpPr>
          <p:spPr bwMode="auto">
            <a:xfrm>
              <a:off x="1488" y="1200"/>
              <a:ext cx="480" cy="15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7" name="Line 5"/>
            <p:cNvSpPr>
              <a:spLocks noChangeShapeType="1"/>
            </p:cNvSpPr>
            <p:nvPr/>
          </p:nvSpPr>
          <p:spPr bwMode="auto">
            <a:xfrm>
              <a:off x="1488" y="1224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8" name="Line 6"/>
            <p:cNvSpPr>
              <a:spLocks noChangeShapeType="1"/>
            </p:cNvSpPr>
            <p:nvPr/>
          </p:nvSpPr>
          <p:spPr bwMode="auto">
            <a:xfrm flipV="1">
              <a:off x="768" y="1224"/>
              <a:ext cx="701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9" name="Line 7"/>
            <p:cNvSpPr>
              <a:spLocks noChangeShapeType="1"/>
            </p:cNvSpPr>
            <p:nvPr/>
          </p:nvSpPr>
          <p:spPr bwMode="auto">
            <a:xfrm>
              <a:off x="768" y="1896"/>
              <a:ext cx="48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30" name="Line 8"/>
            <p:cNvSpPr>
              <a:spLocks noChangeShapeType="1"/>
            </p:cNvSpPr>
            <p:nvPr/>
          </p:nvSpPr>
          <p:spPr bwMode="auto">
            <a:xfrm flipH="1">
              <a:off x="1968" y="1848"/>
              <a:ext cx="144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31" name="Line 9"/>
            <p:cNvSpPr>
              <a:spLocks noChangeShapeType="1"/>
            </p:cNvSpPr>
            <p:nvPr/>
          </p:nvSpPr>
          <p:spPr bwMode="auto">
            <a:xfrm>
              <a:off x="816" y="2808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32" name="Line 10"/>
            <p:cNvSpPr>
              <a:spLocks noChangeShapeType="1"/>
            </p:cNvSpPr>
            <p:nvPr/>
          </p:nvSpPr>
          <p:spPr bwMode="auto">
            <a:xfrm flipV="1">
              <a:off x="768" y="1872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33" name="Line 11"/>
            <p:cNvSpPr>
              <a:spLocks noChangeShapeType="1"/>
            </p:cNvSpPr>
            <p:nvPr/>
          </p:nvSpPr>
          <p:spPr bwMode="auto">
            <a:xfrm flipH="1">
              <a:off x="816" y="1200"/>
              <a:ext cx="672" cy="16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34" name="Line 12"/>
            <p:cNvSpPr>
              <a:spLocks noChangeShapeType="1"/>
            </p:cNvSpPr>
            <p:nvPr/>
          </p:nvSpPr>
          <p:spPr bwMode="auto">
            <a:xfrm flipV="1">
              <a:off x="816" y="1872"/>
              <a:ext cx="129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35" name="Line 13"/>
            <p:cNvSpPr>
              <a:spLocks noChangeShapeType="1"/>
            </p:cNvSpPr>
            <p:nvPr/>
          </p:nvSpPr>
          <p:spPr bwMode="auto">
            <a:xfrm>
              <a:off x="768" y="1872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36" name="Text Box 14"/>
            <p:cNvSpPr txBox="1">
              <a:spLocks noChangeArrowheads="1"/>
            </p:cNvSpPr>
            <p:nvPr/>
          </p:nvSpPr>
          <p:spPr bwMode="auto">
            <a:xfrm>
              <a:off x="1152" y="3216"/>
              <a:ext cx="4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</a:t>
              </a:r>
              <a:r>
                <a:rPr lang="en-US" altLang="zh-CN" b="0" baseline="-2500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en-US" altLang="zh-CN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394200" y="1752600"/>
            <a:ext cx="3886200" cy="3857625"/>
            <a:chOff x="2768" y="1104"/>
            <a:chExt cx="2448" cy="2430"/>
          </a:xfrm>
        </p:grpSpPr>
        <p:sp>
          <p:nvSpPr>
            <p:cNvPr id="145415" name="Line 16"/>
            <p:cNvSpPr>
              <a:spLocks noChangeShapeType="1"/>
            </p:cNvSpPr>
            <p:nvPr/>
          </p:nvSpPr>
          <p:spPr bwMode="auto">
            <a:xfrm>
              <a:off x="4176" y="1128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16" name="Line 17"/>
            <p:cNvSpPr>
              <a:spLocks noChangeShapeType="1"/>
            </p:cNvSpPr>
            <p:nvPr/>
          </p:nvSpPr>
          <p:spPr bwMode="auto">
            <a:xfrm flipV="1">
              <a:off x="3456" y="1128"/>
              <a:ext cx="701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17" name="Line 18"/>
            <p:cNvSpPr>
              <a:spLocks noChangeShapeType="1"/>
            </p:cNvSpPr>
            <p:nvPr/>
          </p:nvSpPr>
          <p:spPr bwMode="auto">
            <a:xfrm>
              <a:off x="3456" y="1800"/>
              <a:ext cx="48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18" name="Line 19"/>
            <p:cNvSpPr>
              <a:spLocks noChangeShapeType="1"/>
            </p:cNvSpPr>
            <p:nvPr/>
          </p:nvSpPr>
          <p:spPr bwMode="auto">
            <a:xfrm flipH="1">
              <a:off x="4656" y="1752"/>
              <a:ext cx="144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19" name="Line 20"/>
            <p:cNvSpPr>
              <a:spLocks noChangeShapeType="1"/>
            </p:cNvSpPr>
            <p:nvPr/>
          </p:nvSpPr>
          <p:spPr bwMode="auto">
            <a:xfrm>
              <a:off x="3504" y="2712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0" name="Line 21"/>
            <p:cNvSpPr>
              <a:spLocks noChangeShapeType="1"/>
            </p:cNvSpPr>
            <p:nvPr/>
          </p:nvSpPr>
          <p:spPr bwMode="auto">
            <a:xfrm flipV="1">
              <a:off x="3456" y="1776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1" name="Line 22"/>
            <p:cNvSpPr>
              <a:spLocks noChangeShapeType="1"/>
            </p:cNvSpPr>
            <p:nvPr/>
          </p:nvSpPr>
          <p:spPr bwMode="auto">
            <a:xfrm flipV="1">
              <a:off x="3504" y="1776"/>
              <a:ext cx="1296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2" name="Line 23"/>
            <p:cNvSpPr>
              <a:spLocks noChangeShapeType="1"/>
            </p:cNvSpPr>
            <p:nvPr/>
          </p:nvSpPr>
          <p:spPr bwMode="auto">
            <a:xfrm>
              <a:off x="3456" y="1776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3" name="Freeform 24"/>
            <p:cNvSpPr>
              <a:spLocks/>
            </p:cNvSpPr>
            <p:nvPr/>
          </p:nvSpPr>
          <p:spPr bwMode="auto">
            <a:xfrm>
              <a:off x="2768" y="1104"/>
              <a:ext cx="1408" cy="1632"/>
            </a:xfrm>
            <a:custGeom>
              <a:avLst/>
              <a:gdLst>
                <a:gd name="T0" fmla="*/ 1408 w 1408"/>
                <a:gd name="T1" fmla="*/ 0 h 1632"/>
                <a:gd name="T2" fmla="*/ 112 w 1408"/>
                <a:gd name="T3" fmla="*/ 480 h 1632"/>
                <a:gd name="T4" fmla="*/ 736 w 1408"/>
                <a:gd name="T5" fmla="*/ 1632 h 1632"/>
                <a:gd name="T6" fmla="*/ 0 60000 65536"/>
                <a:gd name="T7" fmla="*/ 0 60000 65536"/>
                <a:gd name="T8" fmla="*/ 0 60000 65536"/>
                <a:gd name="T9" fmla="*/ 0 w 1408"/>
                <a:gd name="T10" fmla="*/ 0 h 1632"/>
                <a:gd name="T11" fmla="*/ 1408 w 1408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8" h="1632">
                  <a:moveTo>
                    <a:pt x="1408" y="0"/>
                  </a:moveTo>
                  <a:cubicBezTo>
                    <a:pt x="816" y="104"/>
                    <a:pt x="224" y="208"/>
                    <a:pt x="112" y="480"/>
                  </a:cubicBezTo>
                  <a:cubicBezTo>
                    <a:pt x="0" y="752"/>
                    <a:pt x="368" y="1192"/>
                    <a:pt x="736" y="1632"/>
                  </a:cubicBezTo>
                </a:path>
              </a:pathLst>
            </a:custGeom>
            <a:noFill/>
            <a:ln w="19050">
              <a:solidFill>
                <a:srgbClr val="1313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4" name="Freeform 25"/>
            <p:cNvSpPr>
              <a:spLocks/>
            </p:cNvSpPr>
            <p:nvPr/>
          </p:nvSpPr>
          <p:spPr bwMode="auto">
            <a:xfrm flipH="1">
              <a:off x="4224" y="1104"/>
              <a:ext cx="992" cy="1584"/>
            </a:xfrm>
            <a:custGeom>
              <a:avLst/>
              <a:gdLst>
                <a:gd name="T0" fmla="*/ 60 w 1408"/>
                <a:gd name="T1" fmla="*/ 0 h 1632"/>
                <a:gd name="T2" fmla="*/ 4 w 1408"/>
                <a:gd name="T3" fmla="*/ 367 h 1632"/>
                <a:gd name="T4" fmla="*/ 31 w 1408"/>
                <a:gd name="T5" fmla="*/ 1247 h 1632"/>
                <a:gd name="T6" fmla="*/ 0 60000 65536"/>
                <a:gd name="T7" fmla="*/ 0 60000 65536"/>
                <a:gd name="T8" fmla="*/ 0 60000 65536"/>
                <a:gd name="T9" fmla="*/ 0 w 1408"/>
                <a:gd name="T10" fmla="*/ 0 h 1632"/>
                <a:gd name="T11" fmla="*/ 1408 w 1408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8" h="1632">
                  <a:moveTo>
                    <a:pt x="1408" y="0"/>
                  </a:moveTo>
                  <a:cubicBezTo>
                    <a:pt x="816" y="104"/>
                    <a:pt x="224" y="208"/>
                    <a:pt x="112" y="480"/>
                  </a:cubicBezTo>
                  <a:cubicBezTo>
                    <a:pt x="0" y="752"/>
                    <a:pt x="368" y="1192"/>
                    <a:pt x="736" y="1632"/>
                  </a:cubicBezTo>
                </a:path>
              </a:pathLst>
            </a:custGeom>
            <a:noFill/>
            <a:ln w="19050">
              <a:solidFill>
                <a:srgbClr val="1313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5" name="Text Box 26"/>
            <p:cNvSpPr txBox="1">
              <a:spLocks noChangeArrowheads="1"/>
            </p:cNvSpPr>
            <p:nvPr/>
          </p:nvSpPr>
          <p:spPr bwMode="auto">
            <a:xfrm>
              <a:off x="3936" y="3168"/>
              <a:ext cx="4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</a:t>
              </a:r>
              <a:r>
                <a:rPr lang="en-US" altLang="zh-CN" b="0" baseline="-2500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en-US" altLang="zh-CN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5414" name="Rectangle 27"/>
          <p:cNvSpPr>
            <a:spLocks noChangeArrowheads="1"/>
          </p:cNvSpPr>
          <p:nvPr/>
        </p:nvSpPr>
        <p:spPr bwMode="auto">
          <a:xfrm>
            <a:off x="304800" y="9906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>
                <a:latin typeface="楷体_GB2312" pitchFamily="49" charset="-122"/>
              </a:rPr>
              <a:t>K</a:t>
            </a:r>
            <a:r>
              <a:rPr lang="en-US" altLang="zh-CN" baseline="-25000">
                <a:latin typeface="楷体_GB2312" pitchFamily="49" charset="-122"/>
              </a:rPr>
              <a:t>5</a:t>
            </a:r>
            <a:r>
              <a:rPr lang="zh-CN" altLang="en-US">
                <a:latin typeface="楷体_GB2312" pitchFamily="49" charset="-122"/>
              </a:rPr>
              <a:t>是否为平面图？</a:t>
            </a:r>
            <a:endParaRPr lang="zh-CN" altLang="en-US">
              <a:latin typeface="楷体_GB2312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591336-408F-4505-8819-679658F539CC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平面图</a:t>
            </a:r>
          </a:p>
        </p:txBody>
      </p:sp>
      <p:grpSp>
        <p:nvGrpSpPr>
          <p:cNvPr id="146436" name="Group 3"/>
          <p:cNvGrpSpPr>
            <a:grpSpLocks/>
          </p:cNvGrpSpPr>
          <p:nvPr/>
        </p:nvGrpSpPr>
        <p:grpSpPr bwMode="auto">
          <a:xfrm>
            <a:off x="914400" y="1447800"/>
            <a:ext cx="3048000" cy="4800600"/>
            <a:chOff x="576" y="912"/>
            <a:chExt cx="1920" cy="3024"/>
          </a:xfrm>
        </p:grpSpPr>
        <p:sp>
          <p:nvSpPr>
            <p:cNvPr id="146454" name="Text Box 4"/>
            <p:cNvSpPr txBox="1">
              <a:spLocks noChangeArrowheads="1"/>
            </p:cNvSpPr>
            <p:nvPr/>
          </p:nvSpPr>
          <p:spPr bwMode="auto">
            <a:xfrm>
              <a:off x="1104" y="91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46455" name="Group 5"/>
            <p:cNvGrpSpPr>
              <a:grpSpLocks/>
            </p:cNvGrpSpPr>
            <p:nvPr/>
          </p:nvGrpSpPr>
          <p:grpSpPr bwMode="auto">
            <a:xfrm>
              <a:off x="576" y="1104"/>
              <a:ext cx="1920" cy="2832"/>
              <a:chOff x="576" y="912"/>
              <a:chExt cx="1536" cy="2811"/>
            </a:xfrm>
          </p:grpSpPr>
          <p:sp>
            <p:nvSpPr>
              <p:cNvPr id="146456" name="Line 6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528" cy="6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57" name="Line 7"/>
              <p:cNvSpPr>
                <a:spLocks noChangeShapeType="1"/>
              </p:cNvSpPr>
              <p:nvPr/>
            </p:nvSpPr>
            <p:spPr bwMode="auto">
              <a:xfrm flipV="1">
                <a:off x="768" y="912"/>
                <a:ext cx="480" cy="6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58" name="Text Box 8"/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240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46459" name="Text Box 9"/>
              <p:cNvSpPr txBox="1">
                <a:spLocks noChangeArrowheads="1"/>
              </p:cNvSpPr>
              <p:nvPr/>
            </p:nvSpPr>
            <p:spPr bwMode="auto">
              <a:xfrm>
                <a:off x="1872" y="1296"/>
                <a:ext cx="240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146460" name="Line 10"/>
              <p:cNvSpPr>
                <a:spLocks noChangeShapeType="1"/>
              </p:cNvSpPr>
              <p:nvPr/>
            </p:nvSpPr>
            <p:spPr bwMode="auto">
              <a:xfrm flipV="1">
                <a:off x="816" y="1536"/>
                <a:ext cx="960" cy="9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1" name="Line 11"/>
              <p:cNvSpPr>
                <a:spLocks noChangeShapeType="1"/>
              </p:cNvSpPr>
              <p:nvPr/>
            </p:nvSpPr>
            <p:spPr bwMode="auto">
              <a:xfrm>
                <a:off x="768" y="1536"/>
                <a:ext cx="1056" cy="9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2" name="Line 12"/>
              <p:cNvSpPr>
                <a:spLocks noChangeShapeType="1"/>
              </p:cNvSpPr>
              <p:nvPr/>
            </p:nvSpPr>
            <p:spPr bwMode="auto">
              <a:xfrm>
                <a:off x="768" y="1536"/>
                <a:ext cx="48" cy="9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3" name="Text Box 13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240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146464" name="Line 14"/>
              <p:cNvSpPr>
                <a:spLocks noChangeShapeType="1"/>
              </p:cNvSpPr>
              <p:nvPr/>
            </p:nvSpPr>
            <p:spPr bwMode="auto">
              <a:xfrm>
                <a:off x="1776" y="1536"/>
                <a:ext cx="48" cy="9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5" name="Line 15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48" cy="22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6" name="Line 16"/>
              <p:cNvSpPr>
                <a:spLocks noChangeShapeType="1"/>
              </p:cNvSpPr>
              <p:nvPr/>
            </p:nvSpPr>
            <p:spPr bwMode="auto">
              <a:xfrm>
                <a:off x="816" y="2496"/>
                <a:ext cx="480" cy="6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7" name="Line 17"/>
              <p:cNvSpPr>
                <a:spLocks noChangeShapeType="1"/>
              </p:cNvSpPr>
              <p:nvPr/>
            </p:nvSpPr>
            <p:spPr bwMode="auto">
              <a:xfrm flipV="1">
                <a:off x="1296" y="2496"/>
                <a:ext cx="528" cy="6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8" name="Text Box 18"/>
              <p:cNvSpPr txBox="1">
                <a:spLocks noChangeArrowheads="1"/>
              </p:cNvSpPr>
              <p:nvPr/>
            </p:nvSpPr>
            <p:spPr bwMode="auto">
              <a:xfrm>
                <a:off x="1872" y="2352"/>
                <a:ext cx="240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146469" name="Text Box 19"/>
              <p:cNvSpPr txBox="1">
                <a:spLocks noChangeArrowheads="1"/>
              </p:cNvSpPr>
              <p:nvPr/>
            </p:nvSpPr>
            <p:spPr bwMode="auto">
              <a:xfrm>
                <a:off x="1008" y="2880"/>
                <a:ext cx="240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146470" name="Text Box 20"/>
              <p:cNvSpPr txBox="1">
                <a:spLocks noChangeArrowheads="1"/>
              </p:cNvSpPr>
              <p:nvPr/>
            </p:nvSpPr>
            <p:spPr bwMode="auto">
              <a:xfrm>
                <a:off x="1104" y="3360"/>
                <a:ext cx="528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3,3</a:t>
                </a:r>
              </a:p>
            </p:txBody>
          </p:sp>
        </p:grp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343400" y="1117600"/>
            <a:ext cx="3657600" cy="5130800"/>
            <a:chOff x="2736" y="704"/>
            <a:chExt cx="2304" cy="3232"/>
          </a:xfrm>
        </p:grpSpPr>
        <p:sp>
          <p:nvSpPr>
            <p:cNvPr id="146439" name="Line 22"/>
            <p:cNvSpPr>
              <a:spLocks noChangeShapeType="1"/>
            </p:cNvSpPr>
            <p:nvPr/>
          </p:nvSpPr>
          <p:spPr bwMode="auto">
            <a:xfrm>
              <a:off x="3960" y="1104"/>
              <a:ext cx="660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40" name="Line 23"/>
            <p:cNvSpPr>
              <a:spLocks noChangeShapeType="1"/>
            </p:cNvSpPr>
            <p:nvPr/>
          </p:nvSpPr>
          <p:spPr bwMode="auto">
            <a:xfrm flipV="1">
              <a:off x="3360" y="1104"/>
              <a:ext cx="600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41" name="Text Box 24"/>
            <p:cNvSpPr txBox="1">
              <a:spLocks noChangeArrowheads="1"/>
            </p:cNvSpPr>
            <p:nvPr/>
          </p:nvSpPr>
          <p:spPr bwMode="auto">
            <a:xfrm>
              <a:off x="3120" y="1443"/>
              <a:ext cx="3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46442" name="Text Box 25"/>
            <p:cNvSpPr txBox="1">
              <a:spLocks noChangeArrowheads="1"/>
            </p:cNvSpPr>
            <p:nvPr/>
          </p:nvSpPr>
          <p:spPr bwMode="auto">
            <a:xfrm>
              <a:off x="4740" y="1491"/>
              <a:ext cx="3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46443" name="Line 26"/>
            <p:cNvSpPr>
              <a:spLocks noChangeShapeType="1"/>
            </p:cNvSpPr>
            <p:nvPr/>
          </p:nvSpPr>
          <p:spPr bwMode="auto">
            <a:xfrm>
              <a:off x="3360" y="1728"/>
              <a:ext cx="132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44" name="Line 27"/>
            <p:cNvSpPr>
              <a:spLocks noChangeShapeType="1"/>
            </p:cNvSpPr>
            <p:nvPr/>
          </p:nvSpPr>
          <p:spPr bwMode="auto">
            <a:xfrm>
              <a:off x="3360" y="1733"/>
              <a:ext cx="6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45" name="Text Box 28"/>
            <p:cNvSpPr txBox="1">
              <a:spLocks noChangeArrowheads="1"/>
            </p:cNvSpPr>
            <p:nvPr/>
          </p:nvSpPr>
          <p:spPr bwMode="auto">
            <a:xfrm>
              <a:off x="3120" y="2555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46446" name="Line 29"/>
            <p:cNvSpPr>
              <a:spLocks noChangeShapeType="1"/>
            </p:cNvSpPr>
            <p:nvPr/>
          </p:nvSpPr>
          <p:spPr bwMode="auto">
            <a:xfrm>
              <a:off x="4620" y="1733"/>
              <a:ext cx="6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47" name="Line 30"/>
            <p:cNvSpPr>
              <a:spLocks noChangeShapeType="1"/>
            </p:cNvSpPr>
            <p:nvPr/>
          </p:nvSpPr>
          <p:spPr bwMode="auto">
            <a:xfrm>
              <a:off x="3420" y="2700"/>
              <a:ext cx="600" cy="6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48" name="Line 31"/>
            <p:cNvSpPr>
              <a:spLocks noChangeShapeType="1"/>
            </p:cNvSpPr>
            <p:nvPr/>
          </p:nvSpPr>
          <p:spPr bwMode="auto">
            <a:xfrm flipV="1">
              <a:off x="4020" y="2700"/>
              <a:ext cx="660" cy="6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49" name="Text Box 32"/>
            <p:cNvSpPr txBox="1">
              <a:spLocks noChangeArrowheads="1"/>
            </p:cNvSpPr>
            <p:nvPr/>
          </p:nvSpPr>
          <p:spPr bwMode="auto">
            <a:xfrm>
              <a:off x="4740" y="2555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46450" name="Text Box 33"/>
            <p:cNvSpPr txBox="1">
              <a:spLocks noChangeArrowheads="1"/>
            </p:cNvSpPr>
            <p:nvPr/>
          </p:nvSpPr>
          <p:spPr bwMode="auto">
            <a:xfrm>
              <a:off x="3660" y="3087"/>
              <a:ext cx="3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46451" name="Text Box 34"/>
            <p:cNvSpPr txBox="1">
              <a:spLocks noChangeArrowheads="1"/>
            </p:cNvSpPr>
            <p:nvPr/>
          </p:nvSpPr>
          <p:spPr bwMode="auto">
            <a:xfrm>
              <a:off x="3780" y="3570"/>
              <a:ext cx="66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b="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3,3</a:t>
              </a:r>
            </a:p>
          </p:txBody>
        </p:sp>
        <p:sp>
          <p:nvSpPr>
            <p:cNvPr id="146452" name="Freeform 35"/>
            <p:cNvSpPr>
              <a:spLocks/>
            </p:cNvSpPr>
            <p:nvPr/>
          </p:nvSpPr>
          <p:spPr bwMode="auto">
            <a:xfrm>
              <a:off x="2736" y="704"/>
              <a:ext cx="1872" cy="1984"/>
            </a:xfrm>
            <a:custGeom>
              <a:avLst/>
              <a:gdLst>
                <a:gd name="T0" fmla="*/ 1872 w 1872"/>
                <a:gd name="T1" fmla="*/ 976 h 1984"/>
                <a:gd name="T2" fmla="*/ 1248 w 1872"/>
                <a:gd name="T3" fmla="*/ 16 h 1984"/>
                <a:gd name="T4" fmla="*/ 96 w 1872"/>
                <a:gd name="T5" fmla="*/ 880 h 1984"/>
                <a:gd name="T6" fmla="*/ 672 w 1872"/>
                <a:gd name="T7" fmla="*/ 1984 h 19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2"/>
                <a:gd name="T13" fmla="*/ 0 h 1984"/>
                <a:gd name="T14" fmla="*/ 1872 w 1872"/>
                <a:gd name="T15" fmla="*/ 1984 h 19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2" h="1984">
                  <a:moveTo>
                    <a:pt x="1872" y="976"/>
                  </a:moveTo>
                  <a:cubicBezTo>
                    <a:pt x="1708" y="504"/>
                    <a:pt x="1544" y="32"/>
                    <a:pt x="1248" y="16"/>
                  </a:cubicBezTo>
                  <a:cubicBezTo>
                    <a:pt x="952" y="0"/>
                    <a:pt x="192" y="552"/>
                    <a:pt x="96" y="880"/>
                  </a:cubicBezTo>
                  <a:cubicBezTo>
                    <a:pt x="0" y="1208"/>
                    <a:pt x="336" y="1596"/>
                    <a:pt x="672" y="1984"/>
                  </a:cubicBezTo>
                </a:path>
              </a:pathLst>
            </a:custGeom>
            <a:noFill/>
            <a:ln w="19050">
              <a:solidFill>
                <a:srgbClr val="1313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53" name="Line 36"/>
            <p:cNvSpPr>
              <a:spLocks noChangeShapeType="1"/>
            </p:cNvSpPr>
            <p:nvPr/>
          </p:nvSpPr>
          <p:spPr bwMode="auto">
            <a:xfrm>
              <a:off x="3984" y="1104"/>
              <a:ext cx="48" cy="22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6438" name="Rectangle 37"/>
          <p:cNvSpPr>
            <a:spLocks noChangeArrowheads="1"/>
          </p:cNvSpPr>
          <p:nvPr/>
        </p:nvSpPr>
        <p:spPr bwMode="auto">
          <a:xfrm>
            <a:off x="304800" y="8382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>
                <a:latin typeface="楷体_GB2312" pitchFamily="49" charset="-122"/>
              </a:rPr>
              <a:t>K</a:t>
            </a:r>
            <a:r>
              <a:rPr lang="en-US" altLang="zh-CN" baseline="-25000">
                <a:latin typeface="楷体_GB2312" pitchFamily="49" charset="-122"/>
              </a:rPr>
              <a:t>3,3</a:t>
            </a:r>
            <a:r>
              <a:rPr lang="zh-CN" altLang="en-US">
                <a:latin typeface="楷体_GB2312" pitchFamily="49" charset="-122"/>
              </a:rPr>
              <a:t>是否为平面图？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45B091-B151-4734-BF31-AA65EC0FDDB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平面图</a:t>
            </a:r>
            <a:endParaRPr lang="en-US" altLang="zh-CN" b="1" smtClean="0">
              <a:latin typeface="楷体_GB2312" pitchFamily="49" charset="-122"/>
            </a:endParaRPr>
          </a:p>
        </p:txBody>
      </p:sp>
      <p:grpSp>
        <p:nvGrpSpPr>
          <p:cNvPr id="147460" name="Group 3"/>
          <p:cNvGrpSpPr>
            <a:grpSpLocks/>
          </p:cNvGrpSpPr>
          <p:nvPr/>
        </p:nvGrpSpPr>
        <p:grpSpPr bwMode="auto">
          <a:xfrm>
            <a:off x="2051050" y="3573463"/>
            <a:ext cx="4419600" cy="2057400"/>
            <a:chOff x="1968" y="2592"/>
            <a:chExt cx="2784" cy="1296"/>
          </a:xfrm>
        </p:grpSpPr>
        <p:sp>
          <p:nvSpPr>
            <p:cNvPr id="147462" name="Line 4"/>
            <p:cNvSpPr>
              <a:spLocks noChangeShapeType="1"/>
            </p:cNvSpPr>
            <p:nvPr/>
          </p:nvSpPr>
          <p:spPr bwMode="auto">
            <a:xfrm>
              <a:off x="2352" y="2592"/>
              <a:ext cx="864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463" name="Line 5"/>
            <p:cNvSpPr>
              <a:spLocks noChangeShapeType="1"/>
            </p:cNvSpPr>
            <p:nvPr/>
          </p:nvSpPr>
          <p:spPr bwMode="auto">
            <a:xfrm flipV="1">
              <a:off x="1968" y="2592"/>
              <a:ext cx="396" cy="5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464" name="Line 6"/>
            <p:cNvSpPr>
              <a:spLocks noChangeShapeType="1"/>
            </p:cNvSpPr>
            <p:nvPr/>
          </p:nvSpPr>
          <p:spPr bwMode="auto">
            <a:xfrm>
              <a:off x="1968" y="3120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465" name="Line 7"/>
            <p:cNvSpPr>
              <a:spLocks noChangeShapeType="1"/>
            </p:cNvSpPr>
            <p:nvPr/>
          </p:nvSpPr>
          <p:spPr bwMode="auto">
            <a:xfrm>
              <a:off x="3249" y="3072"/>
              <a:ext cx="15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466" name="Line 8"/>
            <p:cNvSpPr>
              <a:spLocks noChangeShapeType="1"/>
            </p:cNvSpPr>
            <p:nvPr/>
          </p:nvSpPr>
          <p:spPr bwMode="auto">
            <a:xfrm>
              <a:off x="1968" y="3888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467" name="Line 9"/>
            <p:cNvSpPr>
              <a:spLocks noChangeShapeType="1"/>
            </p:cNvSpPr>
            <p:nvPr/>
          </p:nvSpPr>
          <p:spPr bwMode="auto">
            <a:xfrm flipV="1">
              <a:off x="1968" y="3072"/>
              <a:ext cx="1248" cy="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468" name="Line 10"/>
            <p:cNvSpPr>
              <a:spLocks noChangeShapeType="1"/>
            </p:cNvSpPr>
            <p:nvPr/>
          </p:nvSpPr>
          <p:spPr bwMode="auto">
            <a:xfrm>
              <a:off x="1968" y="3096"/>
              <a:ext cx="672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469" name="Line 11"/>
            <p:cNvSpPr>
              <a:spLocks noChangeShapeType="1"/>
            </p:cNvSpPr>
            <p:nvPr/>
          </p:nvSpPr>
          <p:spPr bwMode="auto">
            <a:xfrm>
              <a:off x="3216" y="3072"/>
              <a:ext cx="864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470" name="Text Box 12"/>
            <p:cNvSpPr txBox="1">
              <a:spLocks noChangeArrowheads="1"/>
            </p:cNvSpPr>
            <p:nvPr/>
          </p:nvSpPr>
          <p:spPr bwMode="auto">
            <a:xfrm>
              <a:off x="2256" y="2688"/>
              <a:ext cx="4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r>
                <a:rPr lang="en-US" altLang="zh-CN" b="0" baseline="-2500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7471" name="Text Box 13"/>
            <p:cNvSpPr txBox="1">
              <a:spLocks noChangeArrowheads="1"/>
            </p:cNvSpPr>
            <p:nvPr/>
          </p:nvSpPr>
          <p:spPr bwMode="auto">
            <a:xfrm>
              <a:off x="2304" y="3456"/>
              <a:ext cx="4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r>
                <a:rPr lang="en-US" altLang="zh-CN" b="0" baseline="-2500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7472" name="Text Box 14"/>
            <p:cNvSpPr txBox="1">
              <a:spLocks noChangeArrowheads="1"/>
            </p:cNvSpPr>
            <p:nvPr/>
          </p:nvSpPr>
          <p:spPr bwMode="auto">
            <a:xfrm>
              <a:off x="3600" y="2784"/>
              <a:ext cx="115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r>
                <a:rPr lang="en-US" altLang="zh-CN" b="0" baseline="-2500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en-US" b="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无穷面</a:t>
              </a:r>
              <a:endParaRPr lang="zh-CN" altLang="en-US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7461" name="Rectangle 15"/>
          <p:cNvSpPr>
            <a:spLocks noChangeArrowheads="1"/>
          </p:cNvSpPr>
          <p:nvPr/>
        </p:nvSpPr>
        <p:spPr bwMode="auto">
          <a:xfrm>
            <a:off x="304800" y="1066800"/>
            <a:ext cx="8534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sz="2800">
                <a:latin typeface="楷体_GB2312" pitchFamily="49" charset="-122"/>
                <a:ea typeface="宋体" panose="02010600030101010101" pitchFamily="2" charset="-122"/>
              </a:rPr>
              <a:t>面（域）：由闭曲线分割而成的区域。</a:t>
            </a:r>
          </a:p>
          <a:p>
            <a:pPr algn="just" eaLnBrk="1" hangingPunct="1"/>
            <a:r>
              <a:rPr lang="zh-CN" altLang="en-US" sz="2800">
                <a:latin typeface="楷体_GB2312" pitchFamily="49" charset="-122"/>
                <a:ea typeface="宋体" panose="02010600030101010101" pitchFamily="2" charset="-122"/>
              </a:rPr>
              <a:t>无穷面：面积为无穷的面。</a:t>
            </a:r>
          </a:p>
          <a:p>
            <a:pPr algn="just" eaLnBrk="1" hangingPunct="1"/>
            <a:r>
              <a:rPr lang="zh-CN" altLang="en-US" sz="2800">
                <a:latin typeface="楷体_GB2312" pitchFamily="49" charset="-122"/>
                <a:ea typeface="宋体" panose="02010600030101010101" pitchFamily="2" charset="-122"/>
              </a:rPr>
              <a:t>边界：包围某个面的各条边称为该面的边界。</a:t>
            </a:r>
          </a:p>
          <a:p>
            <a:pPr algn="just" eaLnBrk="1" hangingPunct="1"/>
            <a:r>
              <a:rPr lang="zh-CN" altLang="en-US" sz="2800">
                <a:latin typeface="楷体_GB2312" pitchFamily="49" charset="-122"/>
                <a:ea typeface="宋体" panose="02010600030101010101" pitchFamily="2" charset="-122"/>
              </a:rPr>
              <a:t>面的次数：该面的边界的长度。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CAAF2A-6EFA-4645-8D17-4F578449D73B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平面图</a:t>
            </a:r>
            <a:endParaRPr lang="en-US" altLang="zh-CN" b="1" smtClean="0">
              <a:latin typeface="楷体_GB2312" pitchFamily="49" charset="-122"/>
            </a:endParaRPr>
          </a:p>
        </p:txBody>
      </p:sp>
      <p:sp>
        <p:nvSpPr>
          <p:cNvPr id="849923" name="Rectangle 3"/>
          <p:cNvSpPr>
            <a:spLocks noChangeArrowheads="1"/>
          </p:cNvSpPr>
          <p:nvPr/>
        </p:nvSpPr>
        <p:spPr bwMode="auto">
          <a:xfrm>
            <a:off x="228600" y="1066800"/>
            <a:ext cx="853440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定理 若G为平面图，则在G中加平行边或环所得图还是平面图。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zh-CN">
                <a:latin typeface="楷体_GB2312" pitchFamily="49" charset="-122"/>
                <a:ea typeface="宋体" panose="02010600030101010101" pitchFamily="2" charset="-122"/>
              </a:rPr>
              <a:t>定理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1.2</a:t>
            </a:r>
            <a:r>
              <a:rPr lang="zh-CN" altLang="zh-CN">
                <a:latin typeface="楷体_GB2312" pitchFamily="49" charset="-122"/>
                <a:ea typeface="宋体" panose="02010600030101010101" pitchFamily="2" charset="-122"/>
              </a:rPr>
              <a:t> 平面图G中所有面的次数之和等于边数m的两倍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148485" name="Group 4"/>
          <p:cNvGrpSpPr>
            <a:grpSpLocks/>
          </p:cNvGrpSpPr>
          <p:nvPr/>
        </p:nvGrpSpPr>
        <p:grpSpPr bwMode="auto">
          <a:xfrm>
            <a:off x="3059113" y="3573463"/>
            <a:ext cx="2946400" cy="3054350"/>
            <a:chOff x="2611" y="1476"/>
            <a:chExt cx="2064" cy="2408"/>
          </a:xfrm>
        </p:grpSpPr>
        <p:sp>
          <p:nvSpPr>
            <p:cNvPr id="148486" name="Text Box 5"/>
            <p:cNvSpPr txBox="1">
              <a:spLocks noChangeArrowheads="1"/>
            </p:cNvSpPr>
            <p:nvPr/>
          </p:nvSpPr>
          <p:spPr bwMode="auto">
            <a:xfrm>
              <a:off x="2611" y="3348"/>
              <a:ext cx="46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</a:t>
              </a:r>
              <a:r>
                <a:rPr lang="en-US" altLang="zh-CN" b="0" baseline="-2500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en-US" altLang="zh-CN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87" name="Text Box 6"/>
            <p:cNvSpPr txBox="1">
              <a:spLocks noChangeArrowheads="1"/>
            </p:cNvSpPr>
            <p:nvPr/>
          </p:nvSpPr>
          <p:spPr bwMode="auto">
            <a:xfrm>
              <a:off x="3411" y="1476"/>
              <a:ext cx="234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48488" name="Line 7"/>
            <p:cNvSpPr>
              <a:spLocks noChangeShapeType="1"/>
            </p:cNvSpPr>
            <p:nvPr/>
          </p:nvSpPr>
          <p:spPr bwMode="auto">
            <a:xfrm>
              <a:off x="3739" y="1603"/>
              <a:ext cx="749" cy="8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89" name="Line 8"/>
            <p:cNvSpPr>
              <a:spLocks noChangeShapeType="1"/>
            </p:cNvSpPr>
            <p:nvPr/>
          </p:nvSpPr>
          <p:spPr bwMode="auto">
            <a:xfrm flipV="1">
              <a:off x="2990" y="1603"/>
              <a:ext cx="749" cy="8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0" name="Text Box 9"/>
            <p:cNvSpPr txBox="1">
              <a:spLocks noChangeArrowheads="1"/>
            </p:cNvSpPr>
            <p:nvPr/>
          </p:nvSpPr>
          <p:spPr bwMode="auto">
            <a:xfrm>
              <a:off x="2803" y="2237"/>
              <a:ext cx="234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48491" name="Text Box 10"/>
            <p:cNvSpPr txBox="1">
              <a:spLocks noChangeArrowheads="1"/>
            </p:cNvSpPr>
            <p:nvPr/>
          </p:nvSpPr>
          <p:spPr bwMode="auto">
            <a:xfrm>
              <a:off x="4441" y="2194"/>
              <a:ext cx="234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48492" name="Line 11"/>
            <p:cNvSpPr>
              <a:spLocks noChangeShapeType="1"/>
            </p:cNvSpPr>
            <p:nvPr/>
          </p:nvSpPr>
          <p:spPr bwMode="auto">
            <a:xfrm flipV="1">
              <a:off x="3786" y="2492"/>
              <a:ext cx="702" cy="7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3" name="Line 12"/>
            <p:cNvSpPr>
              <a:spLocks noChangeShapeType="1"/>
            </p:cNvSpPr>
            <p:nvPr/>
          </p:nvSpPr>
          <p:spPr bwMode="auto">
            <a:xfrm>
              <a:off x="2990" y="2492"/>
              <a:ext cx="796" cy="7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4" name="Text Box 13"/>
            <p:cNvSpPr txBox="1">
              <a:spLocks noChangeArrowheads="1"/>
            </p:cNvSpPr>
            <p:nvPr/>
          </p:nvSpPr>
          <p:spPr bwMode="auto">
            <a:xfrm>
              <a:off x="3458" y="3126"/>
              <a:ext cx="23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48495" name="Line 14"/>
            <p:cNvSpPr>
              <a:spLocks noChangeShapeType="1"/>
            </p:cNvSpPr>
            <p:nvPr/>
          </p:nvSpPr>
          <p:spPr bwMode="auto">
            <a:xfrm>
              <a:off x="3739" y="1645"/>
              <a:ext cx="47" cy="1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6" name="Freeform 15"/>
            <p:cNvSpPr>
              <a:spLocks/>
            </p:cNvSpPr>
            <p:nvPr/>
          </p:nvSpPr>
          <p:spPr bwMode="auto">
            <a:xfrm>
              <a:off x="2995" y="2484"/>
              <a:ext cx="1488" cy="1400"/>
            </a:xfrm>
            <a:custGeom>
              <a:avLst/>
              <a:gdLst>
                <a:gd name="T0" fmla="*/ 0 w 1488"/>
                <a:gd name="T1" fmla="*/ 48 h 1400"/>
                <a:gd name="T2" fmla="*/ 768 w 1488"/>
                <a:gd name="T3" fmla="*/ 1392 h 1400"/>
                <a:gd name="T4" fmla="*/ 1488 w 1488"/>
                <a:gd name="T5" fmla="*/ 0 h 1400"/>
                <a:gd name="T6" fmla="*/ 0 60000 65536"/>
                <a:gd name="T7" fmla="*/ 0 60000 65536"/>
                <a:gd name="T8" fmla="*/ 0 60000 65536"/>
                <a:gd name="T9" fmla="*/ 0 w 1488"/>
                <a:gd name="T10" fmla="*/ 0 h 1400"/>
                <a:gd name="T11" fmla="*/ 1488 w 1488"/>
                <a:gd name="T12" fmla="*/ 1400 h 1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1400">
                  <a:moveTo>
                    <a:pt x="0" y="48"/>
                  </a:moveTo>
                  <a:cubicBezTo>
                    <a:pt x="260" y="724"/>
                    <a:pt x="520" y="1400"/>
                    <a:pt x="768" y="1392"/>
                  </a:cubicBezTo>
                  <a:cubicBezTo>
                    <a:pt x="1016" y="1384"/>
                    <a:pt x="1360" y="216"/>
                    <a:pt x="1488" y="0"/>
                  </a:cubicBezTo>
                </a:path>
              </a:pathLst>
            </a:custGeom>
            <a:noFill/>
            <a:ln w="28575">
              <a:solidFill>
                <a:srgbClr val="1313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4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D59B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4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D59B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3" grpId="0" build="p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496EF2-DF2C-4FEE-9E2D-31B3898CE3D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极大平面图</a:t>
            </a:r>
            <a:endParaRPr lang="en-US" altLang="zh-CN" b="1" smtClean="0">
              <a:latin typeface="楷体_GB2312" pitchFamily="49" charset="-122"/>
            </a:endParaRPr>
          </a:p>
        </p:txBody>
      </p:sp>
      <p:sp>
        <p:nvSpPr>
          <p:cNvPr id="850947" name="Rectangle 3"/>
          <p:cNvSpPr>
            <a:spLocks noChangeArrowheads="1"/>
          </p:cNvSpPr>
          <p:nvPr/>
        </p:nvSpPr>
        <p:spPr bwMode="auto">
          <a:xfrm>
            <a:off x="228600" y="1066800"/>
            <a:ext cx="8534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11.3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若在简单平面图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中的任意两个不相邻的顶点之间加一条新边所得图为非平面图，则称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极大平面图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149509" name="Group 4"/>
          <p:cNvGrpSpPr>
            <a:grpSpLocks/>
          </p:cNvGrpSpPr>
          <p:nvPr/>
        </p:nvGrpSpPr>
        <p:grpSpPr bwMode="auto">
          <a:xfrm>
            <a:off x="2484438" y="3000375"/>
            <a:ext cx="3886200" cy="2590800"/>
            <a:chOff x="1565" y="1890"/>
            <a:chExt cx="2448" cy="1632"/>
          </a:xfrm>
        </p:grpSpPr>
        <p:sp>
          <p:nvSpPr>
            <p:cNvPr id="149510" name="Line 5"/>
            <p:cNvSpPr>
              <a:spLocks noChangeShapeType="1"/>
            </p:cNvSpPr>
            <p:nvPr/>
          </p:nvSpPr>
          <p:spPr bwMode="auto">
            <a:xfrm>
              <a:off x="2973" y="1914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11" name="Line 6"/>
            <p:cNvSpPr>
              <a:spLocks noChangeShapeType="1"/>
            </p:cNvSpPr>
            <p:nvPr/>
          </p:nvSpPr>
          <p:spPr bwMode="auto">
            <a:xfrm flipV="1">
              <a:off x="2253" y="1914"/>
              <a:ext cx="701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12" name="Line 7"/>
            <p:cNvSpPr>
              <a:spLocks noChangeShapeType="1"/>
            </p:cNvSpPr>
            <p:nvPr/>
          </p:nvSpPr>
          <p:spPr bwMode="auto">
            <a:xfrm>
              <a:off x="2253" y="2586"/>
              <a:ext cx="48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13" name="Line 8"/>
            <p:cNvSpPr>
              <a:spLocks noChangeShapeType="1"/>
            </p:cNvSpPr>
            <p:nvPr/>
          </p:nvSpPr>
          <p:spPr bwMode="auto">
            <a:xfrm flipH="1">
              <a:off x="3453" y="2538"/>
              <a:ext cx="144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14" name="Line 9"/>
            <p:cNvSpPr>
              <a:spLocks noChangeShapeType="1"/>
            </p:cNvSpPr>
            <p:nvPr/>
          </p:nvSpPr>
          <p:spPr bwMode="auto">
            <a:xfrm>
              <a:off x="2301" y="3498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15" name="Line 10"/>
            <p:cNvSpPr>
              <a:spLocks noChangeShapeType="1"/>
            </p:cNvSpPr>
            <p:nvPr/>
          </p:nvSpPr>
          <p:spPr bwMode="auto">
            <a:xfrm flipV="1">
              <a:off x="2253" y="2562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16" name="Line 11"/>
            <p:cNvSpPr>
              <a:spLocks noChangeShapeType="1"/>
            </p:cNvSpPr>
            <p:nvPr/>
          </p:nvSpPr>
          <p:spPr bwMode="auto">
            <a:xfrm>
              <a:off x="2253" y="2562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17" name="Freeform 12"/>
            <p:cNvSpPr>
              <a:spLocks/>
            </p:cNvSpPr>
            <p:nvPr/>
          </p:nvSpPr>
          <p:spPr bwMode="auto">
            <a:xfrm>
              <a:off x="1565" y="1890"/>
              <a:ext cx="1408" cy="1632"/>
            </a:xfrm>
            <a:custGeom>
              <a:avLst/>
              <a:gdLst>
                <a:gd name="T0" fmla="*/ 1408 w 1408"/>
                <a:gd name="T1" fmla="*/ 0 h 1632"/>
                <a:gd name="T2" fmla="*/ 112 w 1408"/>
                <a:gd name="T3" fmla="*/ 480 h 1632"/>
                <a:gd name="T4" fmla="*/ 736 w 1408"/>
                <a:gd name="T5" fmla="*/ 1632 h 1632"/>
                <a:gd name="T6" fmla="*/ 0 60000 65536"/>
                <a:gd name="T7" fmla="*/ 0 60000 65536"/>
                <a:gd name="T8" fmla="*/ 0 60000 65536"/>
                <a:gd name="T9" fmla="*/ 0 w 1408"/>
                <a:gd name="T10" fmla="*/ 0 h 1632"/>
                <a:gd name="T11" fmla="*/ 1408 w 1408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8" h="1632">
                  <a:moveTo>
                    <a:pt x="1408" y="0"/>
                  </a:moveTo>
                  <a:cubicBezTo>
                    <a:pt x="816" y="104"/>
                    <a:pt x="224" y="208"/>
                    <a:pt x="112" y="480"/>
                  </a:cubicBezTo>
                  <a:cubicBezTo>
                    <a:pt x="0" y="752"/>
                    <a:pt x="368" y="1192"/>
                    <a:pt x="736" y="1632"/>
                  </a:cubicBezTo>
                </a:path>
              </a:pathLst>
            </a:custGeom>
            <a:noFill/>
            <a:ln w="19050">
              <a:solidFill>
                <a:srgbClr val="1313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18" name="Freeform 13"/>
            <p:cNvSpPr>
              <a:spLocks/>
            </p:cNvSpPr>
            <p:nvPr/>
          </p:nvSpPr>
          <p:spPr bwMode="auto">
            <a:xfrm flipH="1">
              <a:off x="3021" y="1890"/>
              <a:ext cx="992" cy="1584"/>
            </a:xfrm>
            <a:custGeom>
              <a:avLst/>
              <a:gdLst>
                <a:gd name="T0" fmla="*/ 60 w 1408"/>
                <a:gd name="T1" fmla="*/ 0 h 1632"/>
                <a:gd name="T2" fmla="*/ 4 w 1408"/>
                <a:gd name="T3" fmla="*/ 367 h 1632"/>
                <a:gd name="T4" fmla="*/ 31 w 1408"/>
                <a:gd name="T5" fmla="*/ 1247 h 1632"/>
                <a:gd name="T6" fmla="*/ 0 60000 65536"/>
                <a:gd name="T7" fmla="*/ 0 60000 65536"/>
                <a:gd name="T8" fmla="*/ 0 60000 65536"/>
                <a:gd name="T9" fmla="*/ 0 w 1408"/>
                <a:gd name="T10" fmla="*/ 0 h 1632"/>
                <a:gd name="T11" fmla="*/ 1408 w 1408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8" h="1632">
                  <a:moveTo>
                    <a:pt x="1408" y="0"/>
                  </a:moveTo>
                  <a:cubicBezTo>
                    <a:pt x="816" y="104"/>
                    <a:pt x="224" y="208"/>
                    <a:pt x="112" y="480"/>
                  </a:cubicBezTo>
                  <a:cubicBezTo>
                    <a:pt x="0" y="752"/>
                    <a:pt x="368" y="1192"/>
                    <a:pt x="736" y="1632"/>
                  </a:cubicBezTo>
                </a:path>
              </a:pathLst>
            </a:custGeom>
            <a:noFill/>
            <a:ln w="19050">
              <a:solidFill>
                <a:srgbClr val="1313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5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D59B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7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8B9009-C908-47CE-8B5E-D8EE6456F72C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极大平面图</a:t>
            </a:r>
            <a:endParaRPr lang="en-US" altLang="zh-CN" b="1" smtClean="0">
              <a:latin typeface="楷体_GB2312" pitchFamily="49" charset="-122"/>
            </a:endParaRPr>
          </a:p>
        </p:txBody>
      </p:sp>
      <p:sp>
        <p:nvSpPr>
          <p:cNvPr id="851971" name="Rectangle 3"/>
          <p:cNvSpPr>
            <a:spLocks noChangeArrowheads="1"/>
          </p:cNvSpPr>
          <p:nvPr/>
        </p:nvSpPr>
        <p:spPr bwMode="auto">
          <a:xfrm>
            <a:off x="228600" y="1066800"/>
            <a:ext cx="853440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极大平面图是连通的。</a:t>
            </a:r>
          </a:p>
          <a:p>
            <a:pPr algn="just"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11.4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n(n</a:t>
            </a:r>
            <a:r>
              <a:rPr lang="en-US" altLang="zh-CN">
                <a:latin typeface="方正舒体" panose="02010601030101010101" pitchFamily="2" charset="-122"/>
                <a:ea typeface="方正舒体" panose="02010601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阶简单连通的平面图，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为极大平面图当且仅当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的每个面的次数均为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D59B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5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D59B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1" grpId="0" build="p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E9E8BE-720F-472C-84F1-A9BB9701FDD6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696200" cy="6096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楷体_GB2312" pitchFamily="49" charset="-122"/>
              </a:rPr>
              <a:t>Euler</a:t>
            </a:r>
            <a:r>
              <a:rPr lang="zh-CN" altLang="en-US" b="1" smtClean="0">
                <a:latin typeface="楷体_GB2312" pitchFamily="49" charset="-122"/>
              </a:rPr>
              <a:t>公式</a:t>
            </a:r>
            <a:endParaRPr lang="en-US" altLang="zh-CN" b="1" smtClean="0">
              <a:latin typeface="楷体_GB2312" pitchFamily="49" charset="-122"/>
            </a:endParaRPr>
          </a:p>
        </p:txBody>
      </p:sp>
      <p:sp>
        <p:nvSpPr>
          <p:cNvPr id="852995" name="Rectangle 3"/>
          <p:cNvSpPr>
            <a:spLocks noChangeArrowheads="1"/>
          </p:cNvSpPr>
          <p:nvPr/>
        </p:nvSpPr>
        <p:spPr bwMode="auto">
          <a:xfrm>
            <a:off x="228600" y="1066800"/>
            <a:ext cx="85344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11.6(Euler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公式-1750）：连通平面图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个顶点，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条边和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个面，则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n-m+r=2。</a:t>
            </a:r>
          </a:p>
          <a:p>
            <a:pPr algn="just"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11.7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：平面图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分图，则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n-m+r=p+1。</a:t>
            </a:r>
            <a:endParaRPr lang="en-US" altLang="zh-CN">
              <a:latin typeface="楷体_GB2312" pitchFamily="49" charset="-122"/>
              <a:ea typeface="宋体" panose="02010600030101010101" pitchFamily="2" charset="-122"/>
            </a:endParaRPr>
          </a:p>
          <a:p>
            <a:pPr algn="just" eaLnBrk="1" hangingPunct="1"/>
            <a:endParaRPr lang="en-US" altLang="zh-CN">
              <a:latin typeface="楷体_GB2312" pitchFamily="49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11.8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：连通平面图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中每个面的次数至少为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L(L&gt;2)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，则有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(n-2)L/(L-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just"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推论：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</a:rPr>
              <a:t>3，3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都不是平面图。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5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D59B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5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D59B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5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D59B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5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D59B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5" grpId="0" build="p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6D6C18-173C-43B1-B053-0397E3225B21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极大平面图</a:t>
            </a:r>
            <a:endParaRPr lang="en-US" altLang="zh-CN" b="1" smtClean="0">
              <a:latin typeface="楷体_GB2312" pitchFamily="49" charset="-122"/>
            </a:endParaRPr>
          </a:p>
        </p:txBody>
      </p:sp>
      <p:sp>
        <p:nvSpPr>
          <p:cNvPr id="854019" name="Rectangle 3"/>
          <p:cNvSpPr>
            <a:spLocks noChangeArrowheads="1"/>
          </p:cNvSpPr>
          <p:nvPr/>
        </p:nvSpPr>
        <p:spPr bwMode="auto">
          <a:xfrm>
            <a:off x="152400" y="914400"/>
            <a:ext cx="85344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11.10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：如果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连通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平面图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n(&gt;2)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个点，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条边，则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3n-6。</a:t>
            </a:r>
            <a:b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11.11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：如果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是极大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连通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平面图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n(&gt;2)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个点，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条边，则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3n-6。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11.12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：简单平面图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的最小度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5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5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5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19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3359C8-EACC-4701-BE6F-075782242B9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非平面图</a:t>
            </a:r>
          </a:p>
        </p:txBody>
      </p:sp>
      <p:grpSp>
        <p:nvGrpSpPr>
          <p:cNvPr id="153604" name="Group 3"/>
          <p:cNvGrpSpPr>
            <a:grpSpLocks/>
          </p:cNvGrpSpPr>
          <p:nvPr/>
        </p:nvGrpSpPr>
        <p:grpSpPr bwMode="auto">
          <a:xfrm>
            <a:off x="1295400" y="3581400"/>
            <a:ext cx="5943600" cy="1676400"/>
            <a:chOff x="816" y="2256"/>
            <a:chExt cx="3744" cy="1056"/>
          </a:xfrm>
        </p:grpSpPr>
        <p:sp>
          <p:nvSpPr>
            <p:cNvPr id="153606" name="Line 4"/>
            <p:cNvSpPr>
              <a:spLocks noChangeShapeType="1"/>
            </p:cNvSpPr>
            <p:nvPr/>
          </p:nvSpPr>
          <p:spPr bwMode="auto">
            <a:xfrm>
              <a:off x="816" y="2304"/>
              <a:ext cx="48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07" name="Line 5"/>
            <p:cNvSpPr>
              <a:spLocks noChangeShapeType="1"/>
            </p:cNvSpPr>
            <p:nvPr/>
          </p:nvSpPr>
          <p:spPr bwMode="auto">
            <a:xfrm flipH="1">
              <a:off x="2016" y="2256"/>
              <a:ext cx="144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08" name="Line 6"/>
            <p:cNvSpPr>
              <a:spLocks noChangeShapeType="1"/>
            </p:cNvSpPr>
            <p:nvPr/>
          </p:nvSpPr>
          <p:spPr bwMode="auto">
            <a:xfrm>
              <a:off x="864" y="3216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09" name="Line 7"/>
            <p:cNvSpPr>
              <a:spLocks noChangeShapeType="1"/>
            </p:cNvSpPr>
            <p:nvPr/>
          </p:nvSpPr>
          <p:spPr bwMode="auto">
            <a:xfrm flipV="1">
              <a:off x="864" y="2280"/>
              <a:ext cx="129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0" name="Line 8"/>
            <p:cNvSpPr>
              <a:spLocks noChangeShapeType="1"/>
            </p:cNvSpPr>
            <p:nvPr/>
          </p:nvSpPr>
          <p:spPr bwMode="auto">
            <a:xfrm>
              <a:off x="3264" y="2904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1" name="Line 9"/>
            <p:cNvSpPr>
              <a:spLocks noChangeShapeType="1"/>
            </p:cNvSpPr>
            <p:nvPr/>
          </p:nvSpPr>
          <p:spPr bwMode="auto">
            <a:xfrm flipH="1">
              <a:off x="4416" y="2328"/>
              <a:ext cx="144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2" name="Line 10"/>
            <p:cNvSpPr>
              <a:spLocks noChangeShapeType="1"/>
            </p:cNvSpPr>
            <p:nvPr/>
          </p:nvSpPr>
          <p:spPr bwMode="auto">
            <a:xfrm>
              <a:off x="3264" y="3288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3" name="Line 11"/>
            <p:cNvSpPr>
              <a:spLocks noChangeShapeType="1"/>
            </p:cNvSpPr>
            <p:nvPr/>
          </p:nvSpPr>
          <p:spPr bwMode="auto">
            <a:xfrm flipV="1">
              <a:off x="3264" y="2904"/>
              <a:ext cx="528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4" name="Line 12"/>
            <p:cNvSpPr>
              <a:spLocks noChangeShapeType="1"/>
            </p:cNvSpPr>
            <p:nvPr/>
          </p:nvSpPr>
          <p:spPr bwMode="auto">
            <a:xfrm>
              <a:off x="3264" y="2328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5" name="Line 13"/>
            <p:cNvSpPr>
              <a:spLocks noChangeShapeType="1"/>
            </p:cNvSpPr>
            <p:nvPr/>
          </p:nvSpPr>
          <p:spPr bwMode="auto">
            <a:xfrm flipV="1">
              <a:off x="3792" y="2472"/>
              <a:ext cx="528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6" name="Line 14"/>
            <p:cNvSpPr>
              <a:spLocks noChangeShapeType="1"/>
            </p:cNvSpPr>
            <p:nvPr/>
          </p:nvSpPr>
          <p:spPr bwMode="auto">
            <a:xfrm flipV="1">
              <a:off x="4320" y="2328"/>
              <a:ext cx="24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3605" name="Rectangle 15"/>
          <p:cNvSpPr>
            <a:spLocks noChangeArrowheads="1"/>
          </p:cNvSpPr>
          <p:nvPr/>
        </p:nvSpPr>
        <p:spPr bwMode="auto">
          <a:xfrm>
            <a:off x="228600" y="1143000"/>
            <a:ext cx="8534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FC360E"/>
                </a:solidFill>
                <a:latin typeface="楷体_GB2312" pitchFamily="49" charset="-122"/>
                <a:ea typeface="宋体" panose="02010600030101010101" pitchFamily="2" charset="-122"/>
              </a:rPr>
              <a:t>定义</a:t>
            </a:r>
            <a:r>
              <a:rPr lang="en-US" altLang="zh-CN">
                <a:solidFill>
                  <a:srgbClr val="FC360E"/>
                </a:solidFill>
                <a:latin typeface="楷体_GB2312" pitchFamily="49" charset="-122"/>
                <a:ea typeface="宋体" panose="02010600030101010101" pitchFamily="2" charset="-122"/>
              </a:rPr>
              <a:t>11.6 </a:t>
            </a:r>
            <a:r>
              <a:rPr lang="zh-CN" altLang="en-US">
                <a:solidFill>
                  <a:srgbClr val="FC360E"/>
                </a:solidFill>
                <a:latin typeface="楷体_GB2312" pitchFamily="49" charset="-122"/>
                <a:ea typeface="宋体" panose="02010600030101010101" pitchFamily="2" charset="-122"/>
              </a:rPr>
              <a:t>同胚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：如果图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H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可以通过在图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的边上插入或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消去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有限多个2次点得到，则称这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H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是同胚的。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D7B1EB-B2A6-42CE-9D37-DB6B5C283E2D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609600" y="1371600"/>
            <a:ext cx="3276600" cy="1981200"/>
            <a:chOff x="384" y="1632"/>
            <a:chExt cx="2064" cy="1248"/>
          </a:xfrm>
        </p:grpSpPr>
        <p:grpSp>
          <p:nvGrpSpPr>
            <p:cNvPr id="27667" name="Group 5"/>
            <p:cNvGrpSpPr>
              <a:grpSpLocks/>
            </p:cNvGrpSpPr>
            <p:nvPr/>
          </p:nvGrpSpPr>
          <p:grpSpPr bwMode="auto">
            <a:xfrm>
              <a:off x="528" y="1728"/>
              <a:ext cx="1920" cy="1152"/>
              <a:chOff x="528" y="1728"/>
              <a:chExt cx="1920" cy="1152"/>
            </a:xfrm>
          </p:grpSpPr>
          <p:sp>
            <p:nvSpPr>
              <p:cNvPr id="27669" name="Text Box 6"/>
              <p:cNvSpPr txBox="1">
                <a:spLocks noChangeArrowheads="1"/>
              </p:cNvSpPr>
              <p:nvPr/>
            </p:nvSpPr>
            <p:spPr bwMode="auto">
              <a:xfrm>
                <a:off x="1152" y="17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7670" name="Line 7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1" name="Line 8"/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2" name="Text Box 9"/>
              <p:cNvSpPr txBox="1">
                <a:spLocks noChangeArrowheads="1"/>
              </p:cNvSpPr>
              <p:nvPr/>
            </p:nvSpPr>
            <p:spPr bwMode="auto">
              <a:xfrm>
                <a:off x="528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7673" name="Text Box 10"/>
              <p:cNvSpPr txBox="1">
                <a:spLocks noChangeArrowheads="1"/>
              </p:cNvSpPr>
              <p:nvPr/>
            </p:nvSpPr>
            <p:spPr bwMode="auto">
              <a:xfrm>
                <a:off x="2208" y="25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27674" name="Text Box 11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7675" name="Text Box 12"/>
              <p:cNvSpPr txBox="1">
                <a:spLocks noChangeArrowheads="1"/>
              </p:cNvSpPr>
              <p:nvPr/>
            </p:nvSpPr>
            <p:spPr bwMode="auto">
              <a:xfrm>
                <a:off x="1824" y="21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27668" name="Text Box 13"/>
            <p:cNvSpPr txBox="1">
              <a:spLocks noChangeArrowheads="1"/>
            </p:cNvSpPr>
            <p:nvPr/>
          </p:nvSpPr>
          <p:spPr bwMode="auto">
            <a:xfrm>
              <a:off x="384" y="163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53" name="Group 14"/>
          <p:cNvGrpSpPr>
            <a:grpSpLocks/>
          </p:cNvGrpSpPr>
          <p:nvPr/>
        </p:nvGrpSpPr>
        <p:grpSpPr bwMode="auto">
          <a:xfrm>
            <a:off x="4724400" y="1143000"/>
            <a:ext cx="3352800" cy="2362200"/>
            <a:chOff x="2928" y="1584"/>
            <a:chExt cx="2112" cy="1488"/>
          </a:xfrm>
        </p:grpSpPr>
        <p:grpSp>
          <p:nvGrpSpPr>
            <p:cNvPr id="27654" name="Group 15"/>
            <p:cNvGrpSpPr>
              <a:grpSpLocks/>
            </p:cNvGrpSpPr>
            <p:nvPr/>
          </p:nvGrpSpPr>
          <p:grpSpPr bwMode="auto">
            <a:xfrm>
              <a:off x="3120" y="1584"/>
              <a:ext cx="1920" cy="1488"/>
              <a:chOff x="1584" y="1296"/>
              <a:chExt cx="1920" cy="1488"/>
            </a:xfrm>
          </p:grpSpPr>
          <p:sp>
            <p:nvSpPr>
              <p:cNvPr id="27656" name="Text Box 16"/>
              <p:cNvSpPr txBox="1">
                <a:spLocks noChangeArrowheads="1"/>
              </p:cNvSpPr>
              <p:nvPr/>
            </p:nvSpPr>
            <p:spPr bwMode="auto">
              <a:xfrm>
                <a:off x="2208" y="16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7657" name="Line 17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58" name="Line 18"/>
              <p:cNvSpPr>
                <a:spLocks noChangeShapeType="1"/>
              </p:cNvSpPr>
              <p:nvPr/>
            </p:nvSpPr>
            <p:spPr bwMode="auto">
              <a:xfrm flipV="1">
                <a:off x="1776" y="1776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59" name="Text Box 19"/>
              <p:cNvSpPr txBox="1">
                <a:spLocks noChangeArrowheads="1"/>
              </p:cNvSpPr>
              <p:nvPr/>
            </p:nvSpPr>
            <p:spPr bwMode="auto">
              <a:xfrm>
                <a:off x="1584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7660" name="Text Box 20"/>
              <p:cNvSpPr txBox="1">
                <a:spLocks noChangeArrowheads="1"/>
              </p:cNvSpPr>
              <p:nvPr/>
            </p:nvSpPr>
            <p:spPr bwMode="auto">
              <a:xfrm>
                <a:off x="3264" y="244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27661" name="Oval 21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624" cy="57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SzPct val="100000"/>
                </a:pPr>
                <a:endParaRPr lang="zh-CN" altLang="en-US">
                  <a:latin typeface="楷体_GB2312" pitchFamily="49" charset="-122"/>
                </a:endParaRPr>
              </a:p>
            </p:txBody>
          </p:sp>
          <p:cxnSp>
            <p:nvCxnSpPr>
              <p:cNvPr id="27662" name="AutoShape 22"/>
              <p:cNvCxnSpPr>
                <a:cxnSpLocks noChangeShapeType="1"/>
                <a:endCxn id="27661" idx="3"/>
              </p:cNvCxnSpPr>
              <p:nvPr/>
            </p:nvCxnSpPr>
            <p:spPr bwMode="auto">
              <a:xfrm rot="-5400000">
                <a:off x="1688" y="1885"/>
                <a:ext cx="987" cy="811"/>
              </a:xfrm>
              <a:prstGeom prst="curvedConnector3">
                <a:avLst>
                  <a:gd name="adj1" fmla="val 112056"/>
                </a:avLst>
              </a:prstGeom>
              <a:noFill/>
              <a:ln w="28575">
                <a:solidFill>
                  <a:srgbClr val="2D080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3" name="Text Box 23"/>
              <p:cNvSpPr txBox="1">
                <a:spLocks noChangeArrowheads="1"/>
              </p:cNvSpPr>
              <p:nvPr/>
            </p:nvSpPr>
            <p:spPr bwMode="auto">
              <a:xfrm>
                <a:off x="1632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7664" name="Text Box 24"/>
              <p:cNvSpPr txBox="1">
                <a:spLocks noChangeArrowheads="1"/>
              </p:cNvSpPr>
              <p:nvPr/>
            </p:nvSpPr>
            <p:spPr bwMode="auto">
              <a:xfrm>
                <a:off x="2976" y="21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7665" name="Text Box 25"/>
              <p:cNvSpPr txBox="1">
                <a:spLocks noChangeArrowheads="1"/>
              </p:cNvSpPr>
              <p:nvPr/>
            </p:nvSpPr>
            <p:spPr bwMode="auto">
              <a:xfrm>
                <a:off x="2112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7666" name="Text Box 26"/>
              <p:cNvSpPr txBox="1">
                <a:spLocks noChangeArrowheads="1"/>
              </p:cNvSpPr>
              <p:nvPr/>
            </p:nvSpPr>
            <p:spPr bwMode="auto">
              <a:xfrm>
                <a:off x="3120" y="15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sp>
          <p:nvSpPr>
            <p:cNvPr id="27655" name="Text Box 27"/>
            <p:cNvSpPr txBox="1">
              <a:spLocks noChangeArrowheads="1"/>
            </p:cNvSpPr>
            <p:nvPr/>
          </p:nvSpPr>
          <p:spPr bwMode="auto">
            <a:xfrm>
              <a:off x="2928" y="158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7A3CCC-71F1-4A60-A58B-5E6A1E7AE80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非平面图</a:t>
            </a:r>
          </a:p>
        </p:txBody>
      </p:sp>
      <p:sp>
        <p:nvSpPr>
          <p:cNvPr id="856067" name="Rectangle 3"/>
          <p:cNvSpPr>
            <a:spLocks noChangeArrowheads="1"/>
          </p:cNvSpPr>
          <p:nvPr/>
        </p:nvSpPr>
        <p:spPr bwMode="auto">
          <a:xfrm>
            <a:off x="304800" y="1143000"/>
            <a:ext cx="8534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>
              <a:latin typeface="楷体_GB2312" pitchFamily="49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定理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11.13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：（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Kuratowski 1930）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一个图是平面图当且仅当它不含与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K</a:t>
            </a:r>
            <a:r>
              <a:rPr lang="en-US" altLang="zh-CN" baseline="-30000">
                <a:latin typeface="楷体_GB2312" pitchFamily="49" charset="-122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或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K</a:t>
            </a:r>
            <a:r>
              <a:rPr lang="en-US" altLang="zh-CN" baseline="-30000">
                <a:latin typeface="楷体_GB2312" pitchFamily="49" charset="-122"/>
                <a:ea typeface="宋体" panose="02010600030101010101" pitchFamily="2" charset="-122"/>
              </a:rPr>
              <a:t>3,3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同胚的子图。 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>
              <a:latin typeface="楷体_GB2312" pitchFamily="49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定理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11.14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： (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Wagner 1936)</a:t>
            </a:r>
            <a:endParaRPr lang="zh-CN" altLang="en-US">
              <a:latin typeface="楷体_GB2312" pitchFamily="49" charset="-122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  一个图是平面图当且仅当它不含可以收缩成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K</a:t>
            </a:r>
            <a:r>
              <a:rPr lang="en-US" altLang="zh-CN" baseline="-30000">
                <a:latin typeface="楷体_GB2312" pitchFamily="49" charset="-122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或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K</a:t>
            </a:r>
            <a:r>
              <a:rPr lang="en-US" altLang="zh-CN" baseline="-30000">
                <a:latin typeface="楷体_GB2312" pitchFamily="49" charset="-122"/>
                <a:ea typeface="宋体" panose="02010600030101010101" pitchFamily="2" charset="-122"/>
              </a:rPr>
              <a:t>3,3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的子图。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7" grpId="0" build="p" bldLvl="2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EAF014-049B-457D-9D9D-4A2AD311138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非平面图</a:t>
            </a:r>
            <a:endParaRPr lang="en-US" altLang="zh-CN" b="1" smtClean="0">
              <a:latin typeface="楷体_GB2312" pitchFamily="49" charset="-122"/>
            </a:endParaRPr>
          </a:p>
        </p:txBody>
      </p:sp>
      <p:sp>
        <p:nvSpPr>
          <p:cNvPr id="155652" name="Line 3"/>
          <p:cNvSpPr>
            <a:spLocks noChangeShapeType="1"/>
          </p:cNvSpPr>
          <p:nvPr/>
        </p:nvSpPr>
        <p:spPr bwMode="auto">
          <a:xfrm>
            <a:off x="6781800" y="2324100"/>
            <a:ext cx="762000" cy="2514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3" name="Line 4"/>
          <p:cNvSpPr>
            <a:spLocks noChangeShapeType="1"/>
          </p:cNvSpPr>
          <p:nvPr/>
        </p:nvSpPr>
        <p:spPr bwMode="auto">
          <a:xfrm>
            <a:off x="6781800" y="2362200"/>
            <a:ext cx="990600" cy="990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4" name="Line 5"/>
          <p:cNvSpPr>
            <a:spLocks noChangeShapeType="1"/>
          </p:cNvSpPr>
          <p:nvPr/>
        </p:nvSpPr>
        <p:spPr bwMode="auto">
          <a:xfrm flipV="1">
            <a:off x="5638800" y="2362200"/>
            <a:ext cx="1112838" cy="10668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5" name="Line 6"/>
          <p:cNvSpPr>
            <a:spLocks noChangeShapeType="1"/>
          </p:cNvSpPr>
          <p:nvPr/>
        </p:nvSpPr>
        <p:spPr bwMode="auto">
          <a:xfrm>
            <a:off x="5638800" y="3429000"/>
            <a:ext cx="76200" cy="14478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6" name="Line 7"/>
          <p:cNvSpPr>
            <a:spLocks noChangeShapeType="1"/>
          </p:cNvSpPr>
          <p:nvPr/>
        </p:nvSpPr>
        <p:spPr bwMode="auto">
          <a:xfrm flipH="1">
            <a:off x="7543800" y="3352800"/>
            <a:ext cx="228600" cy="1524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7" name="Line 8"/>
          <p:cNvSpPr>
            <a:spLocks noChangeShapeType="1"/>
          </p:cNvSpPr>
          <p:nvPr/>
        </p:nvSpPr>
        <p:spPr bwMode="auto">
          <a:xfrm>
            <a:off x="5715000" y="4876800"/>
            <a:ext cx="18288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8" name="Line 9"/>
          <p:cNvSpPr>
            <a:spLocks noChangeShapeType="1"/>
          </p:cNvSpPr>
          <p:nvPr/>
        </p:nvSpPr>
        <p:spPr bwMode="auto">
          <a:xfrm flipV="1">
            <a:off x="5638800" y="3390900"/>
            <a:ext cx="211455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9" name="Line 10"/>
          <p:cNvSpPr>
            <a:spLocks noChangeShapeType="1"/>
          </p:cNvSpPr>
          <p:nvPr/>
        </p:nvSpPr>
        <p:spPr bwMode="auto">
          <a:xfrm flipH="1">
            <a:off x="5715000" y="2324100"/>
            <a:ext cx="1066800" cy="25908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0" name="Line 11"/>
          <p:cNvSpPr>
            <a:spLocks noChangeShapeType="1"/>
          </p:cNvSpPr>
          <p:nvPr/>
        </p:nvSpPr>
        <p:spPr bwMode="auto">
          <a:xfrm flipV="1">
            <a:off x="5715000" y="3390900"/>
            <a:ext cx="2057400" cy="1524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1" name="Line 12"/>
          <p:cNvSpPr>
            <a:spLocks noChangeShapeType="1"/>
          </p:cNvSpPr>
          <p:nvPr/>
        </p:nvSpPr>
        <p:spPr bwMode="auto">
          <a:xfrm>
            <a:off x="5638800" y="3390900"/>
            <a:ext cx="1905000" cy="14478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5662" name="Group 13"/>
          <p:cNvGrpSpPr>
            <a:grpSpLocks/>
          </p:cNvGrpSpPr>
          <p:nvPr/>
        </p:nvGrpSpPr>
        <p:grpSpPr bwMode="auto">
          <a:xfrm>
            <a:off x="762000" y="1409700"/>
            <a:ext cx="3505200" cy="3581400"/>
            <a:chOff x="480" y="888"/>
            <a:chExt cx="2208" cy="2256"/>
          </a:xfrm>
        </p:grpSpPr>
        <p:sp>
          <p:nvSpPr>
            <p:cNvPr id="155665" name="Line 14"/>
            <p:cNvSpPr>
              <a:spLocks noChangeShapeType="1"/>
            </p:cNvSpPr>
            <p:nvPr/>
          </p:nvSpPr>
          <p:spPr bwMode="auto">
            <a:xfrm>
              <a:off x="1632" y="1272"/>
              <a:ext cx="480" cy="15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66" name="Line 15"/>
            <p:cNvSpPr>
              <a:spLocks noChangeShapeType="1"/>
            </p:cNvSpPr>
            <p:nvPr/>
          </p:nvSpPr>
          <p:spPr bwMode="auto">
            <a:xfrm>
              <a:off x="1613" y="888"/>
              <a:ext cx="1075" cy="8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67" name="Line 16"/>
            <p:cNvSpPr>
              <a:spLocks noChangeShapeType="1"/>
            </p:cNvSpPr>
            <p:nvPr/>
          </p:nvSpPr>
          <p:spPr bwMode="auto">
            <a:xfrm flipV="1">
              <a:off x="480" y="888"/>
              <a:ext cx="1133" cy="9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68" name="Line 17"/>
            <p:cNvSpPr>
              <a:spLocks noChangeShapeType="1"/>
            </p:cNvSpPr>
            <p:nvPr/>
          </p:nvSpPr>
          <p:spPr bwMode="auto">
            <a:xfrm>
              <a:off x="480" y="1837"/>
              <a:ext cx="254" cy="1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69" name="Line 18"/>
            <p:cNvSpPr>
              <a:spLocks noChangeShapeType="1"/>
            </p:cNvSpPr>
            <p:nvPr/>
          </p:nvSpPr>
          <p:spPr bwMode="auto">
            <a:xfrm flipH="1">
              <a:off x="2352" y="1776"/>
              <a:ext cx="336" cy="13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0" name="Line 19"/>
            <p:cNvSpPr>
              <a:spLocks noChangeShapeType="1"/>
            </p:cNvSpPr>
            <p:nvPr/>
          </p:nvSpPr>
          <p:spPr bwMode="auto">
            <a:xfrm>
              <a:off x="734" y="3141"/>
              <a:ext cx="161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1" name="Line 20"/>
            <p:cNvSpPr>
              <a:spLocks noChangeShapeType="1"/>
            </p:cNvSpPr>
            <p:nvPr/>
          </p:nvSpPr>
          <p:spPr bwMode="auto">
            <a:xfrm flipV="1">
              <a:off x="912" y="1944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2" name="Line 21"/>
            <p:cNvSpPr>
              <a:spLocks noChangeShapeType="1"/>
            </p:cNvSpPr>
            <p:nvPr/>
          </p:nvSpPr>
          <p:spPr bwMode="auto">
            <a:xfrm flipH="1">
              <a:off x="960" y="1272"/>
              <a:ext cx="672" cy="16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3" name="Line 22"/>
            <p:cNvSpPr>
              <a:spLocks noChangeShapeType="1"/>
            </p:cNvSpPr>
            <p:nvPr/>
          </p:nvSpPr>
          <p:spPr bwMode="auto">
            <a:xfrm flipV="1">
              <a:off x="960" y="1944"/>
              <a:ext cx="129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4" name="Line 23"/>
            <p:cNvSpPr>
              <a:spLocks noChangeShapeType="1"/>
            </p:cNvSpPr>
            <p:nvPr/>
          </p:nvSpPr>
          <p:spPr bwMode="auto">
            <a:xfrm>
              <a:off x="912" y="1944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5" name="Line 24"/>
            <p:cNvSpPr>
              <a:spLocks noChangeShapeType="1"/>
            </p:cNvSpPr>
            <p:nvPr/>
          </p:nvSpPr>
          <p:spPr bwMode="auto">
            <a:xfrm flipH="1" flipV="1">
              <a:off x="480" y="1848"/>
              <a:ext cx="432" cy="96"/>
            </a:xfrm>
            <a:prstGeom prst="line">
              <a:avLst/>
            </a:prstGeom>
            <a:noFill/>
            <a:ln w="28575">
              <a:solidFill>
                <a:srgbClr val="FC360E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6" name="Line 25"/>
            <p:cNvSpPr>
              <a:spLocks noChangeShapeType="1"/>
            </p:cNvSpPr>
            <p:nvPr/>
          </p:nvSpPr>
          <p:spPr bwMode="auto">
            <a:xfrm flipH="1" flipV="1">
              <a:off x="1632" y="888"/>
              <a:ext cx="0" cy="384"/>
            </a:xfrm>
            <a:prstGeom prst="line">
              <a:avLst/>
            </a:prstGeom>
            <a:noFill/>
            <a:ln w="28575">
              <a:solidFill>
                <a:srgbClr val="FC360E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7" name="Line 26"/>
            <p:cNvSpPr>
              <a:spLocks noChangeShapeType="1"/>
            </p:cNvSpPr>
            <p:nvPr/>
          </p:nvSpPr>
          <p:spPr bwMode="auto">
            <a:xfrm flipH="1">
              <a:off x="2256" y="1800"/>
              <a:ext cx="432" cy="144"/>
            </a:xfrm>
            <a:prstGeom prst="line">
              <a:avLst/>
            </a:prstGeom>
            <a:noFill/>
            <a:ln w="28575">
              <a:solidFill>
                <a:srgbClr val="FC360E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8" name="Line 27"/>
            <p:cNvSpPr>
              <a:spLocks noChangeShapeType="1"/>
            </p:cNvSpPr>
            <p:nvPr/>
          </p:nvSpPr>
          <p:spPr bwMode="auto">
            <a:xfrm flipH="1" flipV="1">
              <a:off x="2112" y="2856"/>
              <a:ext cx="240" cy="288"/>
            </a:xfrm>
            <a:prstGeom prst="line">
              <a:avLst/>
            </a:prstGeom>
            <a:noFill/>
            <a:ln w="28575">
              <a:solidFill>
                <a:srgbClr val="FC360E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9" name="Line 28"/>
            <p:cNvSpPr>
              <a:spLocks noChangeShapeType="1"/>
            </p:cNvSpPr>
            <p:nvPr/>
          </p:nvSpPr>
          <p:spPr bwMode="auto">
            <a:xfrm flipH="1">
              <a:off x="720" y="2904"/>
              <a:ext cx="240" cy="240"/>
            </a:xfrm>
            <a:prstGeom prst="line">
              <a:avLst/>
            </a:prstGeom>
            <a:noFill/>
            <a:ln w="28575">
              <a:solidFill>
                <a:srgbClr val="FC360E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57117" name="Rectangle 29"/>
          <p:cNvSpPr>
            <a:spLocks noChangeArrowheads="1"/>
          </p:cNvSpPr>
          <p:nvPr/>
        </p:nvSpPr>
        <p:spPr bwMode="auto">
          <a:xfrm>
            <a:off x="304800" y="5410200"/>
            <a:ext cx="6919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Pct val="90000"/>
              <a:buFontTx/>
              <a:buNone/>
            </a:pPr>
            <a:r>
              <a:rPr lang="zh-CN" altLang="en-US">
                <a:solidFill>
                  <a:srgbClr val="13131B"/>
                </a:solidFill>
                <a:latin typeface="楷体_GB2312" pitchFamily="49" charset="-122"/>
              </a:rPr>
              <a:t>请找一个</a:t>
            </a:r>
            <a:r>
              <a:rPr lang="en-US" altLang="zh-CN">
                <a:solidFill>
                  <a:srgbClr val="13131B"/>
                </a:solidFill>
                <a:latin typeface="楷体_GB2312" pitchFamily="49" charset="-122"/>
              </a:rPr>
              <a:t>Petersen</a:t>
            </a:r>
            <a:r>
              <a:rPr lang="zh-CN" altLang="en-US">
                <a:solidFill>
                  <a:srgbClr val="13131B"/>
                </a:solidFill>
                <a:latin typeface="楷体_GB2312" pitchFamily="49" charset="-122"/>
              </a:rPr>
              <a:t>图的子图与</a:t>
            </a:r>
            <a:r>
              <a:rPr lang="en-US" altLang="zh-CN">
                <a:solidFill>
                  <a:srgbClr val="13131B"/>
                </a:solidFill>
                <a:latin typeface="楷体_GB2312" pitchFamily="49" charset="-122"/>
              </a:rPr>
              <a:t>K</a:t>
            </a:r>
            <a:r>
              <a:rPr lang="en-US" altLang="zh-CN" baseline="-25000">
                <a:solidFill>
                  <a:srgbClr val="13131B"/>
                </a:solidFill>
                <a:latin typeface="楷体_GB2312" pitchFamily="49" charset="-122"/>
              </a:rPr>
              <a:t>3,3</a:t>
            </a:r>
            <a:r>
              <a:rPr lang="zh-CN" altLang="en-US">
                <a:solidFill>
                  <a:srgbClr val="13131B"/>
                </a:solidFill>
                <a:latin typeface="楷体_GB2312" pitchFamily="49" charset="-122"/>
              </a:rPr>
              <a:t>同胚</a:t>
            </a:r>
          </a:p>
        </p:txBody>
      </p:sp>
      <p:sp>
        <p:nvSpPr>
          <p:cNvPr id="155664" name="Rectangle 30"/>
          <p:cNvSpPr>
            <a:spLocks noChangeArrowheads="1"/>
          </p:cNvSpPr>
          <p:nvPr/>
        </p:nvSpPr>
        <p:spPr bwMode="auto">
          <a:xfrm>
            <a:off x="228600" y="8382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>
                <a:latin typeface="楷体_GB2312" pitchFamily="49" charset="-122"/>
              </a:rPr>
              <a:t>Petersen</a:t>
            </a:r>
            <a:r>
              <a:rPr lang="zh-CN" altLang="en-US">
                <a:latin typeface="楷体_GB2312" pitchFamily="49" charset="-122"/>
              </a:rPr>
              <a:t>图不是平面图</a:t>
            </a:r>
            <a:endParaRPr lang="zh-CN" altLang="en-US">
              <a:latin typeface="楷体_GB2312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117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1DB075-9834-4889-85A1-6C2F7625772F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对偶图</a:t>
            </a:r>
            <a:endParaRPr lang="en-US" altLang="zh-CN" b="1" smtClean="0">
              <a:latin typeface="楷体_GB2312" pitchFamily="49" charset="-122"/>
            </a:endParaRPr>
          </a:p>
        </p:txBody>
      </p:sp>
      <p:sp>
        <p:nvSpPr>
          <p:cNvPr id="156676" name="Line 3"/>
          <p:cNvSpPr>
            <a:spLocks noChangeShapeType="1"/>
          </p:cNvSpPr>
          <p:nvPr/>
        </p:nvSpPr>
        <p:spPr bwMode="auto">
          <a:xfrm>
            <a:off x="3581400" y="4419600"/>
            <a:ext cx="990600" cy="990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77" name="Line 4"/>
          <p:cNvSpPr>
            <a:spLocks noChangeShapeType="1"/>
          </p:cNvSpPr>
          <p:nvPr/>
        </p:nvSpPr>
        <p:spPr bwMode="auto">
          <a:xfrm flipV="1">
            <a:off x="2438400" y="4419600"/>
            <a:ext cx="1112838" cy="10668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78" name="Line 5"/>
          <p:cNvSpPr>
            <a:spLocks noChangeShapeType="1"/>
          </p:cNvSpPr>
          <p:nvPr/>
        </p:nvSpPr>
        <p:spPr bwMode="auto">
          <a:xfrm>
            <a:off x="4572000" y="5410200"/>
            <a:ext cx="1752600" cy="381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79" name="Line 6"/>
          <p:cNvSpPr>
            <a:spLocks noChangeShapeType="1"/>
          </p:cNvSpPr>
          <p:nvPr/>
        </p:nvSpPr>
        <p:spPr bwMode="auto">
          <a:xfrm flipV="1">
            <a:off x="2438400" y="5448300"/>
            <a:ext cx="211455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0" name="Line 7"/>
          <p:cNvSpPr>
            <a:spLocks noChangeShapeType="1"/>
          </p:cNvSpPr>
          <p:nvPr/>
        </p:nvSpPr>
        <p:spPr bwMode="auto">
          <a:xfrm flipV="1">
            <a:off x="3505200" y="4114800"/>
            <a:ext cx="1828800" cy="838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1" name="Freeform 8"/>
          <p:cNvSpPr>
            <a:spLocks/>
          </p:cNvSpPr>
          <p:nvPr/>
        </p:nvSpPr>
        <p:spPr bwMode="auto">
          <a:xfrm>
            <a:off x="2286000" y="4114800"/>
            <a:ext cx="3048000" cy="838200"/>
          </a:xfrm>
          <a:custGeom>
            <a:avLst/>
            <a:gdLst>
              <a:gd name="T0" fmla="*/ 2147483646 w 1920"/>
              <a:gd name="T1" fmla="*/ 2147483646 h 528"/>
              <a:gd name="T2" fmla="*/ 2147483646 w 1920"/>
              <a:gd name="T3" fmla="*/ 2147483646 h 528"/>
              <a:gd name="T4" fmla="*/ 2147483646 w 1920"/>
              <a:gd name="T5" fmla="*/ 0 h 528"/>
              <a:gd name="T6" fmla="*/ 0 60000 65536"/>
              <a:gd name="T7" fmla="*/ 0 60000 65536"/>
              <a:gd name="T8" fmla="*/ 0 60000 65536"/>
              <a:gd name="T9" fmla="*/ 0 w 1920"/>
              <a:gd name="T10" fmla="*/ 0 h 528"/>
              <a:gd name="T11" fmla="*/ 1920 w 192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528">
                <a:moveTo>
                  <a:pt x="768" y="528"/>
                </a:moveTo>
                <a:cubicBezTo>
                  <a:pt x="384" y="356"/>
                  <a:pt x="0" y="184"/>
                  <a:pt x="192" y="96"/>
                </a:cubicBezTo>
                <a:cubicBezTo>
                  <a:pt x="384" y="8"/>
                  <a:pt x="1624" y="8"/>
                  <a:pt x="1920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2" name="Freeform 9"/>
          <p:cNvSpPr>
            <a:spLocks/>
          </p:cNvSpPr>
          <p:nvPr/>
        </p:nvSpPr>
        <p:spPr bwMode="auto">
          <a:xfrm>
            <a:off x="5194300" y="3975100"/>
            <a:ext cx="1968500" cy="2044700"/>
          </a:xfrm>
          <a:custGeom>
            <a:avLst/>
            <a:gdLst>
              <a:gd name="T0" fmla="*/ 2147483646 w 1176"/>
              <a:gd name="T1" fmla="*/ 2147483646 h 1400"/>
              <a:gd name="T2" fmla="*/ 2147483646 w 1176"/>
              <a:gd name="T3" fmla="*/ 2147483646 h 1400"/>
              <a:gd name="T4" fmla="*/ 2147483646 w 1176"/>
              <a:gd name="T5" fmla="*/ 2147483646 h 1400"/>
              <a:gd name="T6" fmla="*/ 2147483646 w 1176"/>
              <a:gd name="T7" fmla="*/ 2147483646 h 1400"/>
              <a:gd name="T8" fmla="*/ 0 60000 65536"/>
              <a:gd name="T9" fmla="*/ 0 60000 65536"/>
              <a:gd name="T10" fmla="*/ 0 60000 65536"/>
              <a:gd name="T11" fmla="*/ 0 60000 65536"/>
              <a:gd name="T12" fmla="*/ 0 w 1176"/>
              <a:gd name="T13" fmla="*/ 0 h 1400"/>
              <a:gd name="T14" fmla="*/ 1176 w 1176"/>
              <a:gd name="T15" fmla="*/ 1400 h 1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6" h="1400">
                <a:moveTo>
                  <a:pt x="88" y="88"/>
                </a:moveTo>
                <a:cubicBezTo>
                  <a:pt x="176" y="0"/>
                  <a:pt x="1016" y="560"/>
                  <a:pt x="1096" y="760"/>
                </a:cubicBezTo>
                <a:cubicBezTo>
                  <a:pt x="1176" y="960"/>
                  <a:pt x="736" y="1400"/>
                  <a:pt x="568" y="1288"/>
                </a:cubicBezTo>
                <a:cubicBezTo>
                  <a:pt x="400" y="1176"/>
                  <a:pt x="0" y="176"/>
                  <a:pt x="88" y="88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3" name="Freeform 10"/>
          <p:cNvSpPr>
            <a:spLocks/>
          </p:cNvSpPr>
          <p:nvPr/>
        </p:nvSpPr>
        <p:spPr bwMode="auto">
          <a:xfrm>
            <a:off x="3505200" y="4038600"/>
            <a:ext cx="4025900" cy="2286000"/>
          </a:xfrm>
          <a:custGeom>
            <a:avLst/>
            <a:gdLst>
              <a:gd name="T0" fmla="*/ 2147483646 w 2536"/>
              <a:gd name="T1" fmla="*/ 0 h 1440"/>
              <a:gd name="T2" fmla="*/ 2147483646 w 2536"/>
              <a:gd name="T3" fmla="*/ 2147483646 h 1440"/>
              <a:gd name="T4" fmla="*/ 2147483646 w 2536"/>
              <a:gd name="T5" fmla="*/ 2147483646 h 1440"/>
              <a:gd name="T6" fmla="*/ 2147483646 w 2536"/>
              <a:gd name="T7" fmla="*/ 2147483646 h 1440"/>
              <a:gd name="T8" fmla="*/ 0 w 2536"/>
              <a:gd name="T9" fmla="*/ 2147483646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36"/>
              <a:gd name="T16" fmla="*/ 0 h 1440"/>
              <a:gd name="T17" fmla="*/ 2536 w 2536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36" h="1440">
                <a:moveTo>
                  <a:pt x="1152" y="0"/>
                </a:moveTo>
                <a:cubicBezTo>
                  <a:pt x="1708" y="12"/>
                  <a:pt x="2264" y="24"/>
                  <a:pt x="2400" y="240"/>
                </a:cubicBezTo>
                <a:cubicBezTo>
                  <a:pt x="2536" y="456"/>
                  <a:pt x="2296" y="1152"/>
                  <a:pt x="1968" y="1296"/>
                </a:cubicBezTo>
                <a:cubicBezTo>
                  <a:pt x="1640" y="1440"/>
                  <a:pt x="760" y="1224"/>
                  <a:pt x="432" y="1104"/>
                </a:cubicBezTo>
                <a:cubicBezTo>
                  <a:pt x="104" y="984"/>
                  <a:pt x="48" y="648"/>
                  <a:pt x="0" y="576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4" name="Rectangle 11"/>
          <p:cNvSpPr>
            <a:spLocks noChangeArrowheads="1"/>
          </p:cNvSpPr>
          <p:nvPr/>
        </p:nvSpPr>
        <p:spPr bwMode="auto">
          <a:xfrm>
            <a:off x="304800" y="990600"/>
            <a:ext cx="85344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定义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11.17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对偶图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：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是平面图，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的对偶图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G</a:t>
            </a:r>
            <a:r>
              <a:rPr lang="en-US" altLang="zh-CN" baseline="30000">
                <a:latin typeface="楷体_GB2312" pitchFamily="49" charset="-122"/>
                <a:ea typeface="宋体" panose="02010600030101010101" pitchFamily="2" charset="-122"/>
              </a:rPr>
              <a:t>*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定义如下：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  ①在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的每个面中选定一个点作为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G</a:t>
            </a:r>
            <a:r>
              <a:rPr lang="en-US" altLang="zh-CN" baseline="30000">
                <a:latin typeface="楷体_GB2312" pitchFamily="49" charset="-122"/>
                <a:ea typeface="宋体" panose="02010600030101010101" pitchFamily="2" charset="-122"/>
              </a:rPr>
              <a:t>*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的顶点。</a:t>
            </a:r>
            <a:br>
              <a:rPr lang="zh-CN" altLang="en-US">
                <a:latin typeface="楷体_GB2312" pitchFamily="49" charset="-122"/>
                <a:ea typeface="宋体" panose="02010600030101010101" pitchFamily="2" charset="-122"/>
              </a:rPr>
            </a:b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②对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中的每条边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e，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作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G</a:t>
            </a:r>
            <a:r>
              <a:rPr lang="en-US" altLang="zh-CN" baseline="30000">
                <a:latin typeface="楷体_GB2312" pitchFamily="49" charset="-122"/>
                <a:ea typeface="宋体" panose="02010600030101010101" pitchFamily="2" charset="-122"/>
              </a:rPr>
              <a:t>*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中的一条边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e</a:t>
            </a:r>
            <a:r>
              <a:rPr lang="en-US" altLang="zh-CN" baseline="30000">
                <a:latin typeface="楷体_GB2312" pitchFamily="49" charset="-122"/>
                <a:ea typeface="宋体" panose="02010600030101010101" pitchFamily="2" charset="-122"/>
              </a:rPr>
              <a:t>*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使之仅与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e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相交，并且关联以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e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为公共边的两个面所对应的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G</a:t>
            </a:r>
            <a:r>
              <a:rPr lang="en-US" altLang="zh-CN" baseline="30000">
                <a:latin typeface="楷体_GB2312" pitchFamily="49" charset="-122"/>
                <a:ea typeface="宋体" panose="02010600030101010101" pitchFamily="2" charset="-122"/>
              </a:rPr>
              <a:t>*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中的点。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3520A8-5A22-48FC-84B8-7F90D6DB39F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113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对偶图</a:t>
            </a:r>
            <a:endParaRPr lang="en-US" altLang="zh-CN" b="1" smtClean="0">
              <a:latin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3827463"/>
            <a:ext cx="5245100" cy="3030537"/>
            <a:chOff x="808" y="1920"/>
            <a:chExt cx="3304" cy="1909"/>
          </a:xfrm>
        </p:grpSpPr>
        <p:sp>
          <p:nvSpPr>
            <p:cNvPr id="157702" name="Line 4"/>
            <p:cNvSpPr>
              <a:spLocks noChangeShapeType="1"/>
            </p:cNvSpPr>
            <p:nvPr/>
          </p:nvSpPr>
          <p:spPr bwMode="auto">
            <a:xfrm>
              <a:off x="1624" y="2200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03" name="Line 5"/>
            <p:cNvSpPr>
              <a:spLocks noChangeShapeType="1"/>
            </p:cNvSpPr>
            <p:nvPr/>
          </p:nvSpPr>
          <p:spPr bwMode="auto">
            <a:xfrm flipV="1">
              <a:off x="904" y="2200"/>
              <a:ext cx="701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04" name="Line 6"/>
            <p:cNvSpPr>
              <a:spLocks noChangeShapeType="1"/>
            </p:cNvSpPr>
            <p:nvPr/>
          </p:nvSpPr>
          <p:spPr bwMode="auto">
            <a:xfrm>
              <a:off x="2640" y="2784"/>
              <a:ext cx="864" cy="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05" name="Line 7"/>
            <p:cNvSpPr>
              <a:spLocks noChangeShapeType="1"/>
            </p:cNvSpPr>
            <p:nvPr/>
          </p:nvSpPr>
          <p:spPr bwMode="auto">
            <a:xfrm flipV="1">
              <a:off x="904" y="2848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06" name="Line 8"/>
            <p:cNvSpPr>
              <a:spLocks noChangeShapeType="1"/>
            </p:cNvSpPr>
            <p:nvPr/>
          </p:nvSpPr>
          <p:spPr bwMode="auto">
            <a:xfrm flipV="1">
              <a:off x="1576" y="2008"/>
              <a:ext cx="1152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07" name="Freeform 9"/>
            <p:cNvSpPr>
              <a:spLocks/>
            </p:cNvSpPr>
            <p:nvPr/>
          </p:nvSpPr>
          <p:spPr bwMode="auto">
            <a:xfrm>
              <a:off x="808" y="2008"/>
              <a:ext cx="1920" cy="528"/>
            </a:xfrm>
            <a:custGeom>
              <a:avLst/>
              <a:gdLst>
                <a:gd name="T0" fmla="*/ 768 w 1920"/>
                <a:gd name="T1" fmla="*/ 528 h 528"/>
                <a:gd name="T2" fmla="*/ 192 w 1920"/>
                <a:gd name="T3" fmla="*/ 96 h 528"/>
                <a:gd name="T4" fmla="*/ 1920 w 1920"/>
                <a:gd name="T5" fmla="*/ 0 h 528"/>
                <a:gd name="T6" fmla="*/ 0 60000 65536"/>
                <a:gd name="T7" fmla="*/ 0 60000 65536"/>
                <a:gd name="T8" fmla="*/ 0 60000 65536"/>
                <a:gd name="T9" fmla="*/ 0 w 1920"/>
                <a:gd name="T10" fmla="*/ 0 h 528"/>
                <a:gd name="T11" fmla="*/ 1920 w 192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528">
                  <a:moveTo>
                    <a:pt x="768" y="528"/>
                  </a:moveTo>
                  <a:cubicBezTo>
                    <a:pt x="384" y="356"/>
                    <a:pt x="0" y="184"/>
                    <a:pt x="192" y="96"/>
                  </a:cubicBezTo>
                  <a:cubicBezTo>
                    <a:pt x="384" y="8"/>
                    <a:pt x="1624" y="8"/>
                    <a:pt x="192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08" name="Freeform 10"/>
            <p:cNvSpPr>
              <a:spLocks/>
            </p:cNvSpPr>
            <p:nvPr/>
          </p:nvSpPr>
          <p:spPr bwMode="auto">
            <a:xfrm>
              <a:off x="2640" y="1920"/>
              <a:ext cx="1240" cy="1288"/>
            </a:xfrm>
            <a:custGeom>
              <a:avLst/>
              <a:gdLst>
                <a:gd name="T0" fmla="*/ 142 w 1176"/>
                <a:gd name="T1" fmla="*/ 41 h 1400"/>
                <a:gd name="T2" fmla="*/ 1766 w 1176"/>
                <a:gd name="T3" fmla="*/ 359 h 1400"/>
                <a:gd name="T4" fmla="*/ 914 w 1176"/>
                <a:gd name="T5" fmla="*/ 608 h 1400"/>
                <a:gd name="T6" fmla="*/ 142 w 1176"/>
                <a:gd name="T7" fmla="*/ 41 h 14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6"/>
                <a:gd name="T13" fmla="*/ 0 h 1400"/>
                <a:gd name="T14" fmla="*/ 1176 w 1176"/>
                <a:gd name="T15" fmla="*/ 1400 h 14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6" h="1400">
                  <a:moveTo>
                    <a:pt x="88" y="88"/>
                  </a:moveTo>
                  <a:cubicBezTo>
                    <a:pt x="176" y="0"/>
                    <a:pt x="1016" y="560"/>
                    <a:pt x="1096" y="760"/>
                  </a:cubicBezTo>
                  <a:cubicBezTo>
                    <a:pt x="1176" y="960"/>
                    <a:pt x="736" y="1400"/>
                    <a:pt x="568" y="1288"/>
                  </a:cubicBezTo>
                  <a:cubicBezTo>
                    <a:pt x="400" y="1176"/>
                    <a:pt x="0" y="176"/>
                    <a:pt x="88" y="88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09" name="Freeform 11"/>
            <p:cNvSpPr>
              <a:spLocks/>
            </p:cNvSpPr>
            <p:nvPr/>
          </p:nvSpPr>
          <p:spPr bwMode="auto">
            <a:xfrm>
              <a:off x="1576" y="1960"/>
              <a:ext cx="2536" cy="1440"/>
            </a:xfrm>
            <a:custGeom>
              <a:avLst/>
              <a:gdLst>
                <a:gd name="T0" fmla="*/ 1152 w 2536"/>
                <a:gd name="T1" fmla="*/ 0 h 1440"/>
                <a:gd name="T2" fmla="*/ 2400 w 2536"/>
                <a:gd name="T3" fmla="*/ 240 h 1440"/>
                <a:gd name="T4" fmla="*/ 1968 w 2536"/>
                <a:gd name="T5" fmla="*/ 1296 h 1440"/>
                <a:gd name="T6" fmla="*/ 432 w 2536"/>
                <a:gd name="T7" fmla="*/ 1104 h 1440"/>
                <a:gd name="T8" fmla="*/ 0 w 2536"/>
                <a:gd name="T9" fmla="*/ 576 h 1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36"/>
                <a:gd name="T16" fmla="*/ 0 h 1440"/>
                <a:gd name="T17" fmla="*/ 2536 w 2536"/>
                <a:gd name="T18" fmla="*/ 1440 h 1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36" h="1440">
                  <a:moveTo>
                    <a:pt x="1152" y="0"/>
                  </a:moveTo>
                  <a:cubicBezTo>
                    <a:pt x="1708" y="12"/>
                    <a:pt x="2264" y="24"/>
                    <a:pt x="2400" y="240"/>
                  </a:cubicBezTo>
                  <a:cubicBezTo>
                    <a:pt x="2536" y="456"/>
                    <a:pt x="2296" y="1152"/>
                    <a:pt x="1968" y="1296"/>
                  </a:cubicBezTo>
                  <a:cubicBezTo>
                    <a:pt x="1640" y="1440"/>
                    <a:pt x="760" y="1224"/>
                    <a:pt x="432" y="1104"/>
                  </a:cubicBezTo>
                  <a:cubicBezTo>
                    <a:pt x="104" y="984"/>
                    <a:pt x="48" y="648"/>
                    <a:pt x="0" y="57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10" name="Rectangle 12"/>
            <p:cNvSpPr>
              <a:spLocks noChangeArrowheads="1"/>
            </p:cNvSpPr>
            <p:nvPr/>
          </p:nvSpPr>
          <p:spPr bwMode="auto">
            <a:xfrm>
              <a:off x="1909" y="3464"/>
              <a:ext cx="18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楷体_GB2312" pitchFamily="49" charset="-122"/>
                  <a:ea typeface="宋体" panose="02010600030101010101" pitchFamily="2" charset="-122"/>
                </a:rPr>
                <a:t>n=5  r*=4</a:t>
              </a:r>
              <a:endParaRPr lang="zh-CN" altLang="en-US" b="0">
                <a:solidFill>
                  <a:srgbClr val="13131B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7701" name="Rectangle 13"/>
          <p:cNvSpPr>
            <a:spLocks noChangeArrowheads="1"/>
          </p:cNvSpPr>
          <p:nvPr/>
        </p:nvSpPr>
        <p:spPr bwMode="auto">
          <a:xfrm>
            <a:off x="304800" y="838200"/>
            <a:ext cx="8534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定理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11.15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：连通平面图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有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个顶点，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条边和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r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个面，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的对偶图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G</a:t>
            </a:r>
            <a:r>
              <a:rPr lang="en-US" altLang="zh-CN" baseline="30000">
                <a:latin typeface="楷体_GB2312" pitchFamily="49" charset="-122"/>
                <a:ea typeface="宋体" panose="02010600030101010101" pitchFamily="2" charset="-122"/>
              </a:rPr>
              <a:t>*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有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楷体_GB2312" pitchFamily="49" charset="-122"/>
                <a:ea typeface="宋体" panose="02010600030101010101" pitchFamily="2" charset="-122"/>
              </a:rPr>
              <a:t>*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个顶点，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m</a:t>
            </a:r>
            <a:r>
              <a:rPr lang="en-US" altLang="zh-CN" baseline="30000">
                <a:latin typeface="楷体_GB2312" pitchFamily="49" charset="-122"/>
                <a:ea typeface="宋体" panose="02010600030101010101" pitchFamily="2" charset="-122"/>
              </a:rPr>
              <a:t>*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条边和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r</a:t>
            </a:r>
            <a:r>
              <a:rPr lang="en-US" altLang="zh-CN" baseline="30000">
                <a:latin typeface="楷体_GB2312" pitchFamily="49" charset="-122"/>
                <a:ea typeface="宋体" panose="02010600030101010101" pitchFamily="2" charset="-122"/>
              </a:rPr>
              <a:t>*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个面，则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r=n</a:t>
            </a:r>
            <a:r>
              <a:rPr lang="en-US" altLang="zh-CN" baseline="30000">
                <a:latin typeface="楷体_GB2312" pitchFamily="49" charset="-122"/>
                <a:ea typeface="宋体" panose="02010600030101010101" pitchFamily="2" charset="-122"/>
              </a:rPr>
              <a:t>*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,m=m</a:t>
            </a:r>
            <a:r>
              <a:rPr lang="en-US" altLang="zh-CN" baseline="30000">
                <a:latin typeface="楷体_GB2312" pitchFamily="49" charset="-122"/>
                <a:ea typeface="宋体" panose="02010600030101010101" pitchFamily="2" charset="-122"/>
              </a:rPr>
              <a:t>*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,n=r</a:t>
            </a:r>
            <a:r>
              <a:rPr lang="en-US" altLang="zh-CN" baseline="30000">
                <a:latin typeface="楷体_GB2312" pitchFamily="49" charset="-122"/>
                <a:ea typeface="宋体" panose="02010600030101010101" pitchFamily="2" charset="-122"/>
              </a:rPr>
              <a:t>*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。</a:t>
            </a:r>
            <a:r>
              <a:rPr lang="zh-CN" altLang="en-US">
                <a:latin typeface="楷体_GB2312" pitchFamily="49" charset="-122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 </a:t>
            </a:r>
            <a:endParaRPr lang="zh-CN" altLang="en-US">
              <a:latin typeface="楷体_GB2312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000" b="1" smtClean="0">
                <a:latin typeface="楷体_GB2312" pitchFamily="49" charset="-122"/>
              </a:rPr>
              <a:t>第十二章 图的着色 </a:t>
            </a:r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BEFB80-974F-4151-8BD8-0922D7C8AFF4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115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色数与色数多项式</a:t>
            </a:r>
            <a:r>
              <a:rPr lang="en-US" altLang="zh-CN" b="1" smtClean="0">
                <a:latin typeface="楷体_GB2312" pitchFamily="49" charset="-122"/>
              </a:rPr>
              <a:t>(P180)</a:t>
            </a:r>
          </a:p>
        </p:txBody>
      </p:sp>
      <p:grpSp>
        <p:nvGrpSpPr>
          <p:cNvPr id="159748" name="Group 3"/>
          <p:cNvGrpSpPr>
            <a:grpSpLocks/>
          </p:cNvGrpSpPr>
          <p:nvPr/>
        </p:nvGrpSpPr>
        <p:grpSpPr bwMode="auto">
          <a:xfrm>
            <a:off x="4953000" y="4343400"/>
            <a:ext cx="3276600" cy="2057400"/>
            <a:chOff x="816" y="2448"/>
            <a:chExt cx="2064" cy="1296"/>
          </a:xfrm>
        </p:grpSpPr>
        <p:sp>
          <p:nvSpPr>
            <p:cNvPr id="159755" name="Line 4"/>
            <p:cNvSpPr>
              <a:spLocks noChangeShapeType="1"/>
            </p:cNvSpPr>
            <p:nvPr/>
          </p:nvSpPr>
          <p:spPr bwMode="auto">
            <a:xfrm flipV="1">
              <a:off x="1632" y="2544"/>
              <a:ext cx="624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56" name="Line 5"/>
            <p:cNvSpPr>
              <a:spLocks noChangeShapeType="1"/>
            </p:cNvSpPr>
            <p:nvPr/>
          </p:nvSpPr>
          <p:spPr bwMode="auto">
            <a:xfrm>
              <a:off x="1632" y="3120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57" name="Line 6"/>
            <p:cNvSpPr>
              <a:spLocks noChangeShapeType="1"/>
            </p:cNvSpPr>
            <p:nvPr/>
          </p:nvSpPr>
          <p:spPr bwMode="auto">
            <a:xfrm flipV="1">
              <a:off x="816" y="3120"/>
              <a:ext cx="8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58" name="Line 7"/>
            <p:cNvSpPr>
              <a:spLocks noChangeShapeType="1"/>
            </p:cNvSpPr>
            <p:nvPr/>
          </p:nvSpPr>
          <p:spPr bwMode="auto">
            <a:xfrm flipH="1" flipV="1">
              <a:off x="2256" y="2544"/>
              <a:ext cx="0" cy="1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59" name="Line 8"/>
            <p:cNvSpPr>
              <a:spLocks noChangeShapeType="1"/>
            </p:cNvSpPr>
            <p:nvPr/>
          </p:nvSpPr>
          <p:spPr bwMode="auto">
            <a:xfrm flipV="1">
              <a:off x="2256" y="3168"/>
              <a:ext cx="624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60" name="Line 9"/>
            <p:cNvSpPr>
              <a:spLocks noChangeShapeType="1"/>
            </p:cNvSpPr>
            <p:nvPr/>
          </p:nvSpPr>
          <p:spPr bwMode="auto">
            <a:xfrm>
              <a:off x="2256" y="2544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61" name="Line 10"/>
            <p:cNvSpPr>
              <a:spLocks noChangeShapeType="1"/>
            </p:cNvSpPr>
            <p:nvPr/>
          </p:nvSpPr>
          <p:spPr bwMode="auto">
            <a:xfrm>
              <a:off x="816" y="3120"/>
              <a:ext cx="1440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62" name="Line 11"/>
            <p:cNvSpPr>
              <a:spLocks noChangeShapeType="1"/>
            </p:cNvSpPr>
            <p:nvPr/>
          </p:nvSpPr>
          <p:spPr bwMode="auto">
            <a:xfrm flipV="1">
              <a:off x="816" y="2544"/>
              <a:ext cx="144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63" name="Rectangle 12"/>
            <p:cNvSpPr>
              <a:spLocks noChangeArrowheads="1"/>
            </p:cNvSpPr>
            <p:nvPr/>
          </p:nvSpPr>
          <p:spPr bwMode="auto">
            <a:xfrm>
              <a:off x="864" y="2448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G2</a:t>
              </a:r>
              <a:endPara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9749" name="Rectangle 13"/>
          <p:cNvSpPr>
            <a:spLocks noChangeArrowheads="1"/>
          </p:cNvSpPr>
          <p:nvPr/>
        </p:nvSpPr>
        <p:spPr bwMode="auto">
          <a:xfrm>
            <a:off x="0" y="914400"/>
            <a:ext cx="8964613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FC360E"/>
                </a:solidFill>
                <a:latin typeface="楷体_GB2312" pitchFamily="49" charset="-122"/>
              </a:rPr>
              <a:t>k</a:t>
            </a:r>
            <a:r>
              <a:rPr lang="zh-CN" altLang="en-US">
                <a:solidFill>
                  <a:srgbClr val="FC360E"/>
                </a:solidFill>
                <a:latin typeface="楷体_GB2312" pitchFamily="49" charset="-122"/>
              </a:rPr>
              <a:t>可点着色</a:t>
            </a:r>
            <a:r>
              <a:rPr lang="zh-CN" altLang="en-US">
                <a:latin typeface="楷体_GB2312" pitchFamily="49" charset="-122"/>
              </a:rPr>
              <a:t>：如果图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的每个顶点都可用</a:t>
            </a:r>
            <a:r>
              <a:rPr lang="en-US" altLang="zh-CN">
                <a:latin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</a:rPr>
              <a:t>种颜色之一着色，使得任意两个不同的相邻顶点有不同颜色，则称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</a:rPr>
              <a:t>可点着色的。</a:t>
            </a:r>
          </a:p>
          <a:p>
            <a:pPr algn="just" eaLnBrk="1" hangingPunct="1"/>
            <a:r>
              <a:rPr lang="zh-CN" altLang="en-US">
                <a:solidFill>
                  <a:srgbClr val="FC360E"/>
                </a:solidFill>
                <a:latin typeface="楷体_GB2312" pitchFamily="49" charset="-122"/>
              </a:rPr>
              <a:t>点色数</a:t>
            </a:r>
            <a:r>
              <a:rPr lang="zh-CN" altLang="en-US">
                <a:latin typeface="楷体_GB2312" pitchFamily="49" charset="-122"/>
              </a:rPr>
              <a:t>：如果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</a:rPr>
              <a:t>可点着色的，但不是</a:t>
            </a:r>
            <a:r>
              <a:rPr lang="en-US" altLang="zh-CN">
                <a:latin typeface="楷体_GB2312" pitchFamily="49" charset="-122"/>
              </a:rPr>
              <a:t>k-1</a:t>
            </a:r>
            <a:r>
              <a:rPr lang="zh-CN" altLang="en-US">
                <a:latin typeface="楷体_GB2312" pitchFamily="49" charset="-122"/>
              </a:rPr>
              <a:t>可点着色的，则称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的点色数为</a:t>
            </a:r>
            <a:r>
              <a:rPr lang="en-US" altLang="zh-CN">
                <a:latin typeface="楷体_GB2312" pitchFamily="49" charset="-122"/>
              </a:rPr>
              <a:t>k，</a:t>
            </a:r>
            <a:r>
              <a:rPr lang="zh-CN" altLang="en-US">
                <a:latin typeface="楷体_GB2312" pitchFamily="49" charset="-122"/>
              </a:rPr>
              <a:t>记为</a:t>
            </a: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楷体_GB2312" pitchFamily="49" charset="-122"/>
              </a:rPr>
              <a:t>(G)。</a:t>
            </a:r>
            <a:endParaRPr lang="zh-CN" altLang="en-US">
              <a:latin typeface="楷体_GB2312" pitchFamily="49" charset="-122"/>
            </a:endParaRPr>
          </a:p>
          <a:p>
            <a:pPr algn="just" eaLnBrk="1" hangingPunct="1"/>
            <a:r>
              <a:rPr lang="en-US" altLang="zh-CN">
                <a:solidFill>
                  <a:srgbClr val="FC360E"/>
                </a:solidFill>
                <a:latin typeface="楷体_GB2312" pitchFamily="49" charset="-122"/>
              </a:rPr>
              <a:t>k</a:t>
            </a:r>
            <a:r>
              <a:rPr lang="zh-CN" altLang="en-US">
                <a:solidFill>
                  <a:srgbClr val="FC360E"/>
                </a:solidFill>
                <a:latin typeface="楷体_GB2312" pitchFamily="49" charset="-122"/>
              </a:rPr>
              <a:t>可边</a:t>
            </a:r>
            <a:r>
              <a:rPr lang="en-US" altLang="zh-CN">
                <a:solidFill>
                  <a:srgbClr val="FC360E"/>
                </a:solidFill>
                <a:latin typeface="楷体_GB2312" pitchFamily="49" charset="-122"/>
              </a:rPr>
              <a:t>(</a:t>
            </a:r>
            <a:r>
              <a:rPr lang="zh-CN" altLang="en-US">
                <a:solidFill>
                  <a:srgbClr val="FC360E"/>
                </a:solidFill>
                <a:latin typeface="楷体_GB2312" pitchFamily="49" charset="-122"/>
              </a:rPr>
              <a:t>面</a:t>
            </a:r>
            <a:r>
              <a:rPr lang="en-US" altLang="zh-CN">
                <a:solidFill>
                  <a:srgbClr val="FC360E"/>
                </a:solidFill>
                <a:latin typeface="楷体_GB2312" pitchFamily="49" charset="-122"/>
              </a:rPr>
              <a:t>)</a:t>
            </a:r>
            <a:r>
              <a:rPr lang="zh-CN" altLang="en-US">
                <a:solidFill>
                  <a:srgbClr val="FC360E"/>
                </a:solidFill>
                <a:latin typeface="楷体_GB2312" pitchFamily="49" charset="-122"/>
              </a:rPr>
              <a:t>着色</a:t>
            </a:r>
            <a:r>
              <a:rPr lang="zh-CN" altLang="en-US">
                <a:latin typeface="楷体_GB2312" pitchFamily="49" charset="-122"/>
              </a:rPr>
              <a:t>，</a:t>
            </a:r>
            <a:r>
              <a:rPr lang="zh-CN" altLang="en-US">
                <a:solidFill>
                  <a:srgbClr val="FC360E"/>
                </a:solidFill>
                <a:latin typeface="楷体_GB2312" pitchFamily="49" charset="-122"/>
              </a:rPr>
              <a:t>边</a:t>
            </a:r>
            <a:r>
              <a:rPr lang="en-US" altLang="zh-CN">
                <a:solidFill>
                  <a:srgbClr val="FC360E"/>
                </a:solidFill>
                <a:latin typeface="楷体_GB2312" pitchFamily="49" charset="-122"/>
              </a:rPr>
              <a:t>(</a:t>
            </a:r>
            <a:r>
              <a:rPr lang="zh-CN" altLang="en-US">
                <a:solidFill>
                  <a:srgbClr val="FC360E"/>
                </a:solidFill>
                <a:latin typeface="楷体_GB2312" pitchFamily="49" charset="-122"/>
              </a:rPr>
              <a:t>面</a:t>
            </a:r>
            <a:r>
              <a:rPr lang="en-US" altLang="zh-CN">
                <a:solidFill>
                  <a:srgbClr val="FC360E"/>
                </a:solidFill>
                <a:latin typeface="楷体_GB2312" pitchFamily="49" charset="-122"/>
              </a:rPr>
              <a:t>)</a:t>
            </a:r>
            <a:r>
              <a:rPr lang="zh-CN" altLang="en-US">
                <a:solidFill>
                  <a:srgbClr val="FC360E"/>
                </a:solidFill>
                <a:latin typeface="楷体_GB2312" pitchFamily="49" charset="-122"/>
              </a:rPr>
              <a:t>色数</a:t>
            </a:r>
          </a:p>
        </p:txBody>
      </p:sp>
      <p:grpSp>
        <p:nvGrpSpPr>
          <p:cNvPr id="159750" name="Group 14"/>
          <p:cNvGrpSpPr>
            <a:grpSpLocks/>
          </p:cNvGrpSpPr>
          <p:nvPr/>
        </p:nvGrpSpPr>
        <p:grpSpPr bwMode="auto">
          <a:xfrm>
            <a:off x="1116013" y="4437063"/>
            <a:ext cx="1752600" cy="2209800"/>
            <a:chOff x="768" y="2496"/>
            <a:chExt cx="1104" cy="1392"/>
          </a:xfrm>
        </p:grpSpPr>
        <p:sp>
          <p:nvSpPr>
            <p:cNvPr id="159751" name="Line 15"/>
            <p:cNvSpPr>
              <a:spLocks noChangeShapeType="1"/>
            </p:cNvSpPr>
            <p:nvPr/>
          </p:nvSpPr>
          <p:spPr bwMode="auto">
            <a:xfrm flipH="1" flipV="1">
              <a:off x="1248" y="2688"/>
              <a:ext cx="0" cy="1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52" name="Line 16"/>
            <p:cNvSpPr>
              <a:spLocks noChangeShapeType="1"/>
            </p:cNvSpPr>
            <p:nvPr/>
          </p:nvSpPr>
          <p:spPr bwMode="auto">
            <a:xfrm flipV="1">
              <a:off x="1248" y="3312"/>
              <a:ext cx="624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53" name="Line 17"/>
            <p:cNvSpPr>
              <a:spLocks noChangeShapeType="1"/>
            </p:cNvSpPr>
            <p:nvPr/>
          </p:nvSpPr>
          <p:spPr bwMode="auto">
            <a:xfrm>
              <a:off x="1248" y="2688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54" name="Rectangle 18"/>
            <p:cNvSpPr>
              <a:spLocks noChangeArrowheads="1"/>
            </p:cNvSpPr>
            <p:nvPr/>
          </p:nvSpPr>
          <p:spPr bwMode="auto">
            <a:xfrm>
              <a:off x="768" y="2496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G1</a:t>
              </a:r>
              <a:endPara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010B50-7628-4FDD-9F14-B651A44CFFC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色数</a:t>
            </a:r>
          </a:p>
        </p:txBody>
      </p:sp>
      <p:sp>
        <p:nvSpPr>
          <p:cNvPr id="948227" name="Rectangle 3"/>
          <p:cNvSpPr>
            <a:spLocks noChangeArrowheads="1"/>
          </p:cNvSpPr>
          <p:nvPr/>
        </p:nvSpPr>
        <p:spPr bwMode="auto">
          <a:xfrm>
            <a:off x="228600" y="990600"/>
            <a:ext cx="85344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latin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</a:rPr>
              <a:t>12.5</a:t>
            </a:r>
            <a:r>
              <a:rPr lang="zh-CN" altLang="en-US">
                <a:latin typeface="楷体_GB2312" pitchFamily="49" charset="-122"/>
              </a:rPr>
              <a:t>：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是无环的无向图，最大度为</a:t>
            </a:r>
            <a:r>
              <a:rPr lang="el-GR" altLang="zh-CN">
                <a:latin typeface="楷体_GB2312" pitchFamily="49" charset="-122"/>
              </a:rPr>
              <a:t>Δ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则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是</a:t>
            </a:r>
            <a:r>
              <a:rPr lang="el-GR" altLang="zh-CN">
                <a:latin typeface="楷体_GB2312" pitchFamily="49" charset="-122"/>
              </a:rPr>
              <a:t>Δ</a:t>
            </a:r>
            <a:r>
              <a:rPr lang="en-US" altLang="zh-CN">
                <a:latin typeface="楷体_GB2312" pitchFamily="49" charset="-122"/>
              </a:rPr>
              <a:t>+1</a:t>
            </a:r>
            <a:r>
              <a:rPr lang="zh-CN" altLang="en-US">
                <a:latin typeface="楷体_GB2312" pitchFamily="49" charset="-122"/>
              </a:rPr>
              <a:t>可点着色的。</a:t>
            </a:r>
          </a:p>
          <a:p>
            <a:pPr algn="just" eaLnBrk="1" hangingPunct="1"/>
            <a:endParaRPr lang="zh-CN" altLang="en-US">
              <a:latin typeface="楷体_GB2312" pitchFamily="49" charset="-122"/>
            </a:endParaRPr>
          </a:p>
          <a:p>
            <a:pPr algn="just" eaLnBrk="1" hangingPunct="1"/>
            <a:r>
              <a:rPr lang="zh-CN" altLang="en-US">
                <a:latin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</a:rPr>
              <a:t>12.6</a:t>
            </a:r>
            <a:r>
              <a:rPr lang="zh-CN" altLang="en-US">
                <a:latin typeface="楷体_GB2312" pitchFamily="49" charset="-122"/>
              </a:rPr>
              <a:t>：(</a:t>
            </a:r>
            <a:r>
              <a:rPr lang="en-US" altLang="zh-CN">
                <a:latin typeface="楷体_GB2312" pitchFamily="49" charset="-122"/>
              </a:rPr>
              <a:t>Brooks)</a:t>
            </a:r>
            <a:r>
              <a:rPr lang="zh-CN" altLang="en-US">
                <a:latin typeface="楷体_GB2312" pitchFamily="49" charset="-122"/>
              </a:rPr>
              <a:t>如果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是简单连通非完全图，并且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的最大度为</a:t>
            </a:r>
            <a:r>
              <a:rPr lang="el-GR" altLang="zh-CN">
                <a:latin typeface="楷体_GB2312" pitchFamily="49" charset="-122"/>
              </a:rPr>
              <a:t>Δ</a:t>
            </a:r>
            <a:r>
              <a:rPr lang="en-US" altLang="zh-CN">
                <a:latin typeface="楷体_GB2312" pitchFamily="49" charset="-122"/>
              </a:rPr>
              <a:t>（≥3），</a:t>
            </a:r>
            <a:r>
              <a:rPr lang="zh-CN" altLang="en-US">
                <a:latin typeface="楷体_GB2312" pitchFamily="49" charset="-122"/>
              </a:rPr>
              <a:t>则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是</a:t>
            </a:r>
            <a:r>
              <a:rPr lang="el-GR" altLang="zh-CN">
                <a:latin typeface="楷体_GB2312" pitchFamily="49" charset="-122"/>
              </a:rPr>
              <a:t>Δ</a:t>
            </a:r>
            <a:r>
              <a:rPr lang="zh-CN" altLang="en-US">
                <a:latin typeface="楷体_GB2312" pitchFamily="49" charset="-122"/>
              </a:rPr>
              <a:t> 可点着色的。 </a:t>
            </a:r>
          </a:p>
          <a:p>
            <a:pPr algn="just" eaLnBrk="1" hangingPunct="1"/>
            <a:endParaRPr lang="zh-CN" altLang="en-US">
              <a:latin typeface="楷体_GB2312" pitchFamily="49" charset="-122"/>
            </a:endParaRPr>
          </a:p>
          <a:p>
            <a:pPr algn="just" eaLnBrk="1" hangingPunct="1"/>
            <a:r>
              <a:rPr lang="zh-CN" altLang="en-US">
                <a:latin typeface="楷体_GB2312" pitchFamily="49" charset="-122"/>
              </a:rPr>
              <a:t>例：</a:t>
            </a:r>
            <a:r>
              <a:rPr lang="en-US" altLang="zh-CN">
                <a:latin typeface="楷体_GB2312" pitchFamily="49" charset="-122"/>
              </a:rPr>
              <a:t>Petersen</a:t>
            </a:r>
            <a:r>
              <a:rPr lang="zh-CN" altLang="en-US">
                <a:latin typeface="楷体_GB2312" pitchFamily="49" charset="-122"/>
              </a:rPr>
              <a:t>图的点色数为</a:t>
            </a:r>
            <a:r>
              <a:rPr lang="en-US" altLang="zh-CN">
                <a:latin typeface="楷体_GB2312" pitchFamily="49" charset="-122"/>
              </a:rPr>
              <a:t>3.</a:t>
            </a:r>
            <a:endParaRPr lang="zh-CN" altLang="en-US">
              <a:latin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7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F8DC38-9C8F-48FA-9FDB-91B911DC7046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117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面色数</a:t>
            </a:r>
          </a:p>
        </p:txBody>
      </p:sp>
      <p:sp>
        <p:nvSpPr>
          <p:cNvPr id="949251" name="Rectangle 3"/>
          <p:cNvSpPr>
            <a:spLocks noChangeArrowheads="1"/>
          </p:cNvSpPr>
          <p:nvPr/>
        </p:nvSpPr>
        <p:spPr bwMode="auto">
          <a:xfrm>
            <a:off x="228600" y="990600"/>
            <a:ext cx="8534400" cy="55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latin typeface="楷体_GB2312" pitchFamily="49" charset="-122"/>
              </a:rPr>
              <a:t>定义</a:t>
            </a:r>
            <a:r>
              <a:rPr lang="en-US" altLang="zh-CN">
                <a:latin typeface="楷体_GB2312" pitchFamily="49" charset="-122"/>
              </a:rPr>
              <a:t>12.3 </a:t>
            </a:r>
            <a:r>
              <a:rPr lang="zh-CN" altLang="en-US">
                <a:latin typeface="楷体_GB2312" pitchFamily="49" charset="-122"/>
              </a:rPr>
              <a:t>连通无桥的平面图称为地图。</a:t>
            </a:r>
          </a:p>
          <a:p>
            <a:pPr algn="just" eaLnBrk="1" hangingPunct="1"/>
            <a:endParaRPr lang="zh-CN" altLang="en-US">
              <a:latin typeface="楷体_GB2312" pitchFamily="49" charset="-122"/>
            </a:endParaRPr>
          </a:p>
          <a:p>
            <a:pPr algn="just" eaLnBrk="1" hangingPunct="1"/>
            <a:r>
              <a:rPr lang="zh-CN" altLang="en-US">
                <a:latin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</a:rPr>
              <a:t>12.13 </a:t>
            </a:r>
            <a:r>
              <a:rPr lang="zh-CN" altLang="en-US">
                <a:latin typeface="楷体_GB2312" pitchFamily="49" charset="-122"/>
              </a:rPr>
              <a:t>地图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</a:rPr>
              <a:t>可面着色的当且仅当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en-US" altLang="zh-CN" baseline="30000">
                <a:latin typeface="楷体_GB2312" pitchFamily="49" charset="-122"/>
              </a:rPr>
              <a:t>*</a:t>
            </a:r>
            <a:r>
              <a:rPr lang="zh-CN" altLang="en-US">
                <a:latin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</a:rPr>
              <a:t>可点着色的。 </a:t>
            </a:r>
          </a:p>
          <a:p>
            <a:pPr algn="just" eaLnBrk="1" hangingPunct="1"/>
            <a:endParaRPr lang="zh-CN" altLang="en-US">
              <a:latin typeface="楷体_GB2312" pitchFamily="49" charset="-122"/>
            </a:endParaRPr>
          </a:p>
          <a:p>
            <a:pPr algn="just" eaLnBrk="1" hangingPunct="1"/>
            <a:r>
              <a:rPr lang="zh-CN" altLang="en-US">
                <a:latin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</a:rPr>
              <a:t>12.15</a:t>
            </a:r>
            <a:r>
              <a:rPr lang="zh-CN" altLang="en-US">
                <a:latin typeface="楷体_GB2312" pitchFamily="49" charset="-122"/>
              </a:rPr>
              <a:t>：每个平面图都是</a:t>
            </a:r>
            <a:r>
              <a:rPr lang="en-US" altLang="zh-CN">
                <a:latin typeface="楷体_GB2312" pitchFamily="49" charset="-122"/>
              </a:rPr>
              <a:t>6</a:t>
            </a:r>
            <a:r>
              <a:rPr lang="zh-CN" altLang="en-US">
                <a:latin typeface="楷体_GB2312" pitchFamily="49" charset="-122"/>
              </a:rPr>
              <a:t>可点</a:t>
            </a:r>
            <a:r>
              <a:rPr lang="en-US" altLang="zh-CN">
                <a:latin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</a:rPr>
              <a:t>面</a:t>
            </a:r>
            <a:r>
              <a:rPr lang="en-US" altLang="zh-CN">
                <a:latin typeface="楷体_GB2312" pitchFamily="49" charset="-122"/>
              </a:rPr>
              <a:t>)</a:t>
            </a:r>
            <a:r>
              <a:rPr lang="zh-CN" altLang="en-US">
                <a:latin typeface="楷体_GB2312" pitchFamily="49" charset="-122"/>
              </a:rPr>
              <a:t>着色的。</a:t>
            </a:r>
          </a:p>
          <a:p>
            <a:pPr algn="just" eaLnBrk="1" hangingPunct="1"/>
            <a:r>
              <a:rPr lang="zh-CN" altLang="en-US">
                <a:latin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</a:rPr>
              <a:t>12.16</a:t>
            </a:r>
            <a:r>
              <a:rPr lang="zh-CN" altLang="en-US">
                <a:latin typeface="楷体_GB2312" pitchFamily="49" charset="-122"/>
              </a:rPr>
              <a:t>：每个平面图都是</a:t>
            </a:r>
            <a:r>
              <a:rPr lang="en-US" altLang="zh-CN">
                <a:latin typeface="楷体_GB2312" pitchFamily="49" charset="-122"/>
              </a:rPr>
              <a:t>5</a:t>
            </a:r>
            <a:r>
              <a:rPr lang="zh-CN" altLang="en-US">
                <a:latin typeface="楷体_GB2312" pitchFamily="49" charset="-122"/>
              </a:rPr>
              <a:t>可点</a:t>
            </a:r>
            <a:r>
              <a:rPr lang="en-US" altLang="zh-CN">
                <a:latin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</a:rPr>
              <a:t>面</a:t>
            </a:r>
            <a:r>
              <a:rPr lang="en-US" altLang="zh-CN">
                <a:latin typeface="楷体_GB2312" pitchFamily="49" charset="-122"/>
              </a:rPr>
              <a:t>)</a:t>
            </a:r>
            <a:r>
              <a:rPr lang="zh-CN" altLang="en-US">
                <a:latin typeface="楷体_GB2312" pitchFamily="49" charset="-122"/>
              </a:rPr>
              <a:t>着色的。</a:t>
            </a:r>
          </a:p>
          <a:p>
            <a:pPr algn="just" eaLnBrk="1" hangingPunct="1"/>
            <a:r>
              <a:rPr lang="zh-CN" altLang="en-US">
                <a:latin typeface="楷体_GB2312" pitchFamily="49" charset="-122"/>
              </a:rPr>
              <a:t>四色猜想：任何平面图都是4可面着色的。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1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FEB356-8896-48D6-A147-4FFF183D3EA2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边色数</a:t>
            </a:r>
          </a:p>
        </p:txBody>
      </p:sp>
      <p:sp>
        <p:nvSpPr>
          <p:cNvPr id="950275" name="Rectangle 3"/>
          <p:cNvSpPr>
            <a:spLocks noChangeArrowheads="1"/>
          </p:cNvSpPr>
          <p:nvPr/>
        </p:nvSpPr>
        <p:spPr bwMode="auto">
          <a:xfrm>
            <a:off x="228600" y="990600"/>
            <a:ext cx="8915400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latin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</a:rPr>
              <a:t>12.17(Vizing) </a:t>
            </a:r>
            <a:r>
              <a:rPr lang="zh-CN" altLang="en-US">
                <a:latin typeface="楷体_GB2312" pitchFamily="49" charset="-122"/>
              </a:rPr>
              <a:t>简单无向图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的边色数为</a:t>
            </a: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(G)</a:t>
            </a:r>
            <a:r>
              <a:rPr lang="zh-CN" altLang="en-US">
                <a:latin typeface="楷体_GB2312" pitchFamily="49" charset="-122"/>
                <a:sym typeface="Symbol" panose="05050102010706020507" pitchFamily="18" charset="2"/>
              </a:rPr>
              <a:t>或</a:t>
            </a: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(G)+1</a:t>
            </a:r>
            <a:r>
              <a:rPr lang="zh-CN" altLang="en-US">
                <a:latin typeface="楷体_GB2312" pitchFamily="49" charset="-122"/>
              </a:rPr>
              <a:t>。 </a:t>
            </a:r>
          </a:p>
          <a:p>
            <a:pPr algn="just" eaLnBrk="1" hangingPunct="1"/>
            <a:endParaRPr lang="zh-CN" altLang="en-US">
              <a:latin typeface="楷体_GB2312" pitchFamily="49" charset="-122"/>
            </a:endParaRPr>
          </a:p>
          <a:p>
            <a:pPr algn="just" eaLnBrk="1" hangingPunct="1"/>
            <a:r>
              <a:rPr lang="zh-CN" altLang="en-US">
                <a:latin typeface="楷体_GB2312" pitchFamily="49" charset="-122"/>
              </a:rPr>
              <a:t>例</a:t>
            </a:r>
            <a:r>
              <a:rPr lang="en-US" altLang="zh-CN">
                <a:latin typeface="楷体_GB2312" pitchFamily="49" charset="-122"/>
              </a:rPr>
              <a:t>12.5 </a:t>
            </a:r>
            <a:r>
              <a:rPr lang="zh-CN" altLang="en-US">
                <a:latin typeface="楷体_GB2312" pitchFamily="49" charset="-122"/>
              </a:rPr>
              <a:t>二部图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的边色数为</a:t>
            </a: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(G)</a:t>
            </a:r>
            <a:r>
              <a:rPr lang="zh-CN" altLang="en-US">
                <a:latin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>
              <a:latin typeface="楷体_GB2312" pitchFamily="49" charset="-122"/>
            </a:endParaRPr>
          </a:p>
          <a:p>
            <a:pPr algn="just" eaLnBrk="1" hangingPunct="1"/>
            <a:endParaRPr lang="zh-CN" altLang="en-US">
              <a:latin typeface="楷体_GB2312" pitchFamily="49" charset="-122"/>
            </a:endParaRPr>
          </a:p>
          <a:p>
            <a:pPr algn="just" eaLnBrk="1" hangingPunct="1"/>
            <a:r>
              <a:rPr lang="zh-CN" altLang="en-US">
                <a:latin typeface="楷体_GB2312" pitchFamily="49" charset="-122"/>
              </a:rPr>
              <a:t>例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当</a:t>
            </a:r>
            <a:r>
              <a:rPr lang="en-US" altLang="zh-CN">
                <a:latin typeface="楷体_GB2312" pitchFamily="49" charset="-122"/>
              </a:rPr>
              <a:t>n&gt;1</a:t>
            </a:r>
            <a:r>
              <a:rPr lang="zh-CN" altLang="en-US">
                <a:latin typeface="楷体_GB2312" pitchFamily="49" charset="-122"/>
              </a:rPr>
              <a:t>为奇数时，</a:t>
            </a:r>
            <a:r>
              <a:rPr lang="en-US" altLang="zh-CN">
                <a:latin typeface="楷体_GB2312" pitchFamily="49" charset="-122"/>
              </a:rPr>
              <a:t>Kn</a:t>
            </a:r>
            <a:r>
              <a:rPr lang="zh-CN" altLang="en-US">
                <a:latin typeface="楷体_GB2312" pitchFamily="49" charset="-122"/>
              </a:rPr>
              <a:t>的边色数为</a:t>
            </a:r>
            <a:r>
              <a:rPr lang="en-US" altLang="zh-CN">
                <a:latin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</a:rPr>
              <a:t>。</a:t>
            </a:r>
            <a:br>
              <a:rPr lang="zh-CN" altLang="en-US">
                <a:latin typeface="楷体_GB2312" pitchFamily="49" charset="-122"/>
              </a:rPr>
            </a:br>
            <a:r>
              <a:rPr lang="zh-CN" altLang="en-US">
                <a:latin typeface="楷体_GB2312" pitchFamily="49" charset="-122"/>
              </a:rPr>
              <a:t>        当</a:t>
            </a:r>
            <a:r>
              <a:rPr lang="en-US" altLang="zh-CN">
                <a:latin typeface="楷体_GB2312" pitchFamily="49" charset="-122"/>
              </a:rPr>
              <a:t>n&gt;1</a:t>
            </a:r>
            <a:r>
              <a:rPr lang="zh-CN" altLang="en-US">
                <a:latin typeface="楷体_GB2312" pitchFamily="49" charset="-122"/>
              </a:rPr>
              <a:t>为偶数时，</a:t>
            </a:r>
            <a:r>
              <a:rPr lang="en-US" altLang="zh-CN">
                <a:latin typeface="楷体_GB2312" pitchFamily="49" charset="-122"/>
              </a:rPr>
              <a:t>Kn</a:t>
            </a:r>
            <a:r>
              <a:rPr lang="zh-CN" altLang="en-US">
                <a:latin typeface="楷体_GB2312" pitchFamily="49" charset="-122"/>
              </a:rPr>
              <a:t>的边色数为</a:t>
            </a:r>
            <a:r>
              <a:rPr lang="en-US" altLang="zh-CN">
                <a:latin typeface="楷体_GB2312" pitchFamily="49" charset="-122"/>
              </a:rPr>
              <a:t>n-1</a:t>
            </a:r>
            <a:r>
              <a:rPr lang="zh-CN" altLang="en-US">
                <a:latin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5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B164D2-7ED6-491A-80A4-D682CD600D5B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119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边色数</a:t>
            </a:r>
          </a:p>
        </p:txBody>
      </p:sp>
      <p:sp>
        <p:nvSpPr>
          <p:cNvPr id="951299" name="Rectangle 3"/>
          <p:cNvSpPr>
            <a:spLocks noChangeArrowheads="1"/>
          </p:cNvSpPr>
          <p:nvPr/>
        </p:nvSpPr>
        <p:spPr bwMode="auto">
          <a:xfrm>
            <a:off x="0" y="990600"/>
            <a:ext cx="91440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latin typeface="楷体_GB2312" pitchFamily="49" charset="-122"/>
              </a:rPr>
              <a:t>例</a:t>
            </a:r>
            <a:r>
              <a:rPr lang="en-US" altLang="zh-CN">
                <a:latin typeface="楷体_GB2312" pitchFamily="49" charset="-122"/>
              </a:rPr>
              <a:t>12.7 </a:t>
            </a:r>
            <a:r>
              <a:rPr lang="zh-CN" altLang="en-US">
                <a:latin typeface="楷体_GB2312" pitchFamily="49" charset="-122"/>
              </a:rPr>
              <a:t>某中学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星期一由</a:t>
            </a:r>
            <a:r>
              <a:rPr lang="en-US" altLang="zh-CN">
                <a:latin typeface="楷体_GB2312" pitchFamily="49" charset="-122"/>
              </a:rPr>
              <a:t>m</a:t>
            </a:r>
            <a:r>
              <a:rPr lang="zh-CN" altLang="en-US">
                <a:latin typeface="楷体_GB2312" pitchFamily="49" charset="-122"/>
              </a:rPr>
              <a:t>位教师给</a:t>
            </a:r>
            <a:r>
              <a:rPr lang="en-US" altLang="zh-CN">
                <a:latin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</a:rPr>
              <a:t>个班上课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>
              <a:latin typeface="楷体_GB2312" pitchFamily="49" charset="-122"/>
              <a:sym typeface="Symbol" panose="05050102010706020507" pitchFamily="18" charset="2"/>
            </a:endParaRPr>
          </a:p>
          <a:p>
            <a:pPr algn="just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>
                <a:latin typeface="楷体_GB2312" pitchFamily="49" charset="-122"/>
              </a:rPr>
              <a:t>这一天至少要安排多少节课？</a:t>
            </a:r>
          </a:p>
          <a:p>
            <a:pPr algn="just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>
                <a:latin typeface="楷体_GB2312" pitchFamily="49" charset="-122"/>
              </a:rPr>
              <a:t>在节数不增加的条件下至少需要几个教室？</a:t>
            </a:r>
          </a:p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>
                <a:latin typeface="楷体_GB2312" pitchFamily="49" charset="-122"/>
              </a:rPr>
              <a:t>若</a:t>
            </a:r>
            <a:r>
              <a:rPr lang="en-US" altLang="zh-CN">
                <a:latin typeface="楷体_GB2312" pitchFamily="49" charset="-122"/>
              </a:rPr>
              <a:t>m=4,n=5</a:t>
            </a:r>
            <a:r>
              <a:rPr lang="zh-CN" altLang="en-US">
                <a:latin typeface="楷体_GB2312" pitchFamily="49" charset="-122"/>
              </a:rPr>
              <a:t>，设教员为</a:t>
            </a:r>
            <a:r>
              <a:rPr lang="en-US" altLang="zh-CN">
                <a:latin typeface="楷体_GB2312" pitchFamily="49" charset="-122"/>
              </a:rPr>
              <a:t>t</a:t>
            </a:r>
            <a:r>
              <a:rPr lang="en-US" altLang="zh-CN" baseline="-25000">
                <a:latin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</a:rPr>
              <a:t>,t</a:t>
            </a:r>
            <a:r>
              <a:rPr lang="en-US" altLang="zh-CN" baseline="-25000">
                <a:latin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</a:rPr>
              <a:t>,t</a:t>
            </a:r>
            <a:r>
              <a:rPr lang="en-US" altLang="zh-CN" baseline="-25000">
                <a:latin typeface="楷体_GB2312" pitchFamily="49" charset="-122"/>
              </a:rPr>
              <a:t>3</a:t>
            </a:r>
            <a:r>
              <a:rPr lang="en-US" altLang="zh-CN">
                <a:latin typeface="楷体_GB2312" pitchFamily="49" charset="-122"/>
              </a:rPr>
              <a:t>,t</a:t>
            </a:r>
            <a:r>
              <a:rPr lang="en-US" altLang="zh-CN" baseline="-25000">
                <a:latin typeface="楷体_GB2312" pitchFamily="49" charset="-122"/>
              </a:rPr>
              <a:t>4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班级</a:t>
            </a:r>
            <a:r>
              <a:rPr lang="en-US" altLang="zh-CN">
                <a:latin typeface="楷体_GB2312" pitchFamily="49" charset="-122"/>
              </a:rPr>
              <a:t>c</a:t>
            </a:r>
            <a:r>
              <a:rPr lang="en-US" altLang="zh-CN" baseline="-25000">
                <a:latin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</a:rPr>
              <a:t>,c</a:t>
            </a:r>
            <a:r>
              <a:rPr lang="en-US" altLang="zh-CN" baseline="-25000">
                <a:latin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</a:rPr>
              <a:t>,c</a:t>
            </a:r>
            <a:r>
              <a:rPr lang="en-US" altLang="zh-CN" baseline="-25000">
                <a:latin typeface="楷体_GB2312" pitchFamily="49" charset="-122"/>
              </a:rPr>
              <a:t>3</a:t>
            </a:r>
            <a:r>
              <a:rPr lang="en-US" altLang="zh-CN">
                <a:latin typeface="楷体_GB2312" pitchFamily="49" charset="-122"/>
              </a:rPr>
              <a:t>,c</a:t>
            </a:r>
            <a:r>
              <a:rPr lang="en-US" altLang="zh-CN" baseline="-25000">
                <a:latin typeface="楷体_GB2312" pitchFamily="49" charset="-122"/>
              </a:rPr>
              <a:t>4</a:t>
            </a:r>
            <a:r>
              <a:rPr lang="en-US" altLang="zh-CN">
                <a:latin typeface="楷体_GB2312" pitchFamily="49" charset="-122"/>
              </a:rPr>
              <a:t>,c</a:t>
            </a:r>
            <a:r>
              <a:rPr lang="en-US" altLang="zh-CN" baseline="-25000">
                <a:latin typeface="楷体_GB2312" pitchFamily="49" charset="-122"/>
              </a:rPr>
              <a:t>5</a:t>
            </a:r>
            <a:r>
              <a:rPr lang="zh-CN" altLang="en-US">
                <a:latin typeface="楷体_GB2312" pitchFamily="49" charset="-122"/>
              </a:rPr>
              <a:t>。</a:t>
            </a:r>
            <a:br>
              <a:rPr lang="zh-CN" altLang="en-US">
                <a:latin typeface="楷体_GB2312" pitchFamily="49" charset="-122"/>
              </a:rPr>
            </a:br>
            <a:r>
              <a:rPr lang="en-US" altLang="zh-CN">
                <a:latin typeface="楷体_GB2312" pitchFamily="49" charset="-122"/>
              </a:rPr>
              <a:t>t</a:t>
            </a:r>
            <a:r>
              <a:rPr lang="en-US" altLang="zh-CN" baseline="-25000">
                <a:latin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</a:rPr>
              <a:t>为</a:t>
            </a:r>
            <a:r>
              <a:rPr lang="en-US" altLang="zh-CN">
                <a:latin typeface="楷体_GB2312" pitchFamily="49" charset="-122"/>
              </a:rPr>
              <a:t>c</a:t>
            </a:r>
            <a:r>
              <a:rPr lang="en-US" altLang="zh-CN" baseline="-25000">
                <a:latin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</a:rPr>
              <a:t>,c</a:t>
            </a:r>
            <a:r>
              <a:rPr lang="en-US" altLang="zh-CN" baseline="-25000">
                <a:latin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</a:rPr>
              <a:t>,c</a:t>
            </a:r>
            <a:r>
              <a:rPr lang="en-US" altLang="zh-CN" baseline="-25000">
                <a:latin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</a:rPr>
              <a:t>分别上</a:t>
            </a:r>
            <a:r>
              <a:rPr lang="en-US" altLang="zh-CN">
                <a:latin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</a:rPr>
              <a:t>节</a:t>
            </a:r>
            <a:r>
              <a:rPr lang="en-US" altLang="zh-CN">
                <a:latin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</a:rPr>
              <a:t>节</a:t>
            </a:r>
            <a:r>
              <a:rPr lang="en-US" altLang="zh-CN">
                <a:latin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</a:rPr>
              <a:t>节</a:t>
            </a:r>
            <a:r>
              <a:rPr lang="en-US" altLang="zh-CN">
                <a:latin typeface="楷体_GB2312" pitchFamily="49" charset="-122"/>
              </a:rPr>
              <a:t>.</a:t>
            </a:r>
            <a:br>
              <a:rPr lang="en-US" altLang="zh-CN">
                <a:latin typeface="楷体_GB2312" pitchFamily="49" charset="-122"/>
              </a:rPr>
            </a:br>
            <a:r>
              <a:rPr lang="en-US" altLang="zh-CN">
                <a:latin typeface="楷体_GB2312" pitchFamily="49" charset="-122"/>
              </a:rPr>
              <a:t>t</a:t>
            </a:r>
            <a:r>
              <a:rPr lang="en-US" altLang="zh-CN" baseline="-25000">
                <a:latin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</a:rPr>
              <a:t>为</a:t>
            </a:r>
            <a:r>
              <a:rPr lang="en-US" altLang="zh-CN">
                <a:latin typeface="楷体_GB2312" pitchFamily="49" charset="-122"/>
              </a:rPr>
              <a:t>c</a:t>
            </a:r>
            <a:r>
              <a:rPr lang="en-US" altLang="zh-CN" baseline="-25000">
                <a:latin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</a:rPr>
              <a:t>,c</a:t>
            </a:r>
            <a:r>
              <a:rPr lang="en-US" altLang="zh-CN" baseline="-25000">
                <a:latin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</a:rPr>
              <a:t>各上</a:t>
            </a:r>
            <a:r>
              <a:rPr lang="en-US" altLang="zh-CN">
                <a:latin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</a:rPr>
              <a:t>节课。</a:t>
            </a:r>
            <a:br>
              <a:rPr lang="zh-CN" altLang="en-US">
                <a:latin typeface="楷体_GB2312" pitchFamily="49" charset="-122"/>
              </a:rPr>
            </a:br>
            <a:r>
              <a:rPr lang="en-US" altLang="zh-CN">
                <a:latin typeface="楷体_GB2312" pitchFamily="49" charset="-122"/>
              </a:rPr>
              <a:t>t</a:t>
            </a:r>
            <a:r>
              <a:rPr lang="en-US" altLang="zh-CN" baseline="-25000">
                <a:latin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</a:rPr>
              <a:t>为</a:t>
            </a:r>
            <a:r>
              <a:rPr lang="en-US" altLang="zh-CN">
                <a:latin typeface="楷体_GB2312" pitchFamily="49" charset="-122"/>
              </a:rPr>
              <a:t>c</a:t>
            </a:r>
            <a:r>
              <a:rPr lang="en-US" altLang="zh-CN" baseline="-25000">
                <a:latin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</a:rPr>
              <a:t>,c</a:t>
            </a:r>
            <a:r>
              <a:rPr lang="en-US" altLang="zh-CN" baseline="-25000">
                <a:latin typeface="楷体_GB2312" pitchFamily="49" charset="-122"/>
              </a:rPr>
              <a:t>3</a:t>
            </a:r>
            <a:r>
              <a:rPr lang="en-US" altLang="zh-CN">
                <a:latin typeface="楷体_GB2312" pitchFamily="49" charset="-122"/>
              </a:rPr>
              <a:t>,c</a:t>
            </a:r>
            <a:r>
              <a:rPr lang="en-US" altLang="zh-CN" baseline="-25000">
                <a:latin typeface="楷体_GB2312" pitchFamily="49" charset="-122"/>
              </a:rPr>
              <a:t>4</a:t>
            </a:r>
            <a:r>
              <a:rPr lang="zh-CN" altLang="en-US">
                <a:latin typeface="楷体_GB2312" pitchFamily="49" charset="-122"/>
              </a:rPr>
              <a:t>各上</a:t>
            </a:r>
            <a:r>
              <a:rPr lang="en-US" altLang="zh-CN">
                <a:latin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</a:rPr>
              <a:t>节课。</a:t>
            </a:r>
            <a:br>
              <a:rPr lang="zh-CN" altLang="en-US">
                <a:latin typeface="楷体_GB2312" pitchFamily="49" charset="-122"/>
              </a:rPr>
            </a:br>
            <a:r>
              <a:rPr lang="en-US" altLang="zh-CN">
                <a:latin typeface="楷体_GB2312" pitchFamily="49" charset="-122"/>
              </a:rPr>
              <a:t>t</a:t>
            </a:r>
            <a:r>
              <a:rPr lang="en-US" altLang="zh-CN" baseline="-25000">
                <a:latin typeface="楷体_GB2312" pitchFamily="49" charset="-122"/>
              </a:rPr>
              <a:t>4</a:t>
            </a:r>
            <a:r>
              <a:rPr lang="zh-CN" altLang="en-US">
                <a:latin typeface="楷体_GB2312" pitchFamily="49" charset="-122"/>
              </a:rPr>
              <a:t>为</a:t>
            </a:r>
            <a:r>
              <a:rPr lang="en-US" altLang="zh-CN">
                <a:latin typeface="楷体_GB2312" pitchFamily="49" charset="-122"/>
              </a:rPr>
              <a:t>c</a:t>
            </a:r>
            <a:r>
              <a:rPr lang="en-US" altLang="zh-CN" baseline="-25000">
                <a:latin typeface="楷体_GB2312" pitchFamily="49" charset="-122"/>
              </a:rPr>
              <a:t>4</a:t>
            </a:r>
            <a:r>
              <a:rPr lang="en-US" altLang="zh-CN">
                <a:latin typeface="楷体_GB2312" pitchFamily="49" charset="-122"/>
              </a:rPr>
              <a:t>,c</a:t>
            </a:r>
            <a:r>
              <a:rPr lang="en-US" altLang="zh-CN" baseline="-25000">
                <a:latin typeface="楷体_GB2312" pitchFamily="49" charset="-122"/>
              </a:rPr>
              <a:t>5</a:t>
            </a:r>
            <a:r>
              <a:rPr lang="zh-CN" altLang="en-US">
                <a:latin typeface="楷体_GB2312" pitchFamily="49" charset="-122"/>
              </a:rPr>
              <a:t>上</a:t>
            </a:r>
            <a:r>
              <a:rPr lang="en-US" altLang="zh-CN">
                <a:latin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</a:rPr>
              <a:t>节和</a:t>
            </a:r>
            <a:r>
              <a:rPr lang="en-US" altLang="zh-CN">
                <a:latin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</a:rPr>
              <a:t>节。</a:t>
            </a:r>
          </a:p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请给出一个最节省教室的课表。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427204-8940-4624-B6F2-060AAC1A7BE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顶点的度数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016500"/>
          </a:xfrm>
        </p:spPr>
        <p:txBody>
          <a:bodyPr>
            <a:spAutoFit/>
          </a:bodyPr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sz="2400" smtClean="0">
                <a:solidFill>
                  <a:srgbClr val="FF0000"/>
                </a:solidFill>
              </a:rPr>
              <a:t>(P109,</a:t>
            </a:r>
            <a:r>
              <a:rPr lang="zh-CN" altLang="en-US" sz="2400" smtClean="0">
                <a:solidFill>
                  <a:srgbClr val="FF0000"/>
                </a:solidFill>
              </a:rPr>
              <a:t>定义</a:t>
            </a:r>
            <a:r>
              <a:rPr lang="en-US" altLang="zh-CN" sz="2400" smtClean="0">
                <a:solidFill>
                  <a:srgbClr val="FF0000"/>
                </a:solidFill>
              </a:rPr>
              <a:t>7.6)</a:t>
            </a:r>
            <a:r>
              <a:rPr lang="zh-CN" altLang="en-US" b="1" smtClean="0"/>
              <a:t>设</a:t>
            </a:r>
            <a:r>
              <a:rPr lang="en-US" altLang="zh-CN" b="1" smtClean="0"/>
              <a:t>G＝&lt;V,E&gt;</a:t>
            </a:r>
            <a:r>
              <a:rPr lang="zh-CN" altLang="en-US" b="1" smtClean="0"/>
              <a:t>为一无向图，</a:t>
            </a: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∈V，</a:t>
            </a:r>
            <a:r>
              <a:rPr lang="zh-CN" altLang="en-US" b="1" smtClean="0"/>
              <a:t>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作为边的端点次数之和为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smtClean="0">
                <a:solidFill>
                  <a:srgbClr val="FC360E"/>
                </a:solidFill>
              </a:rPr>
              <a:t>的度数</a:t>
            </a:r>
            <a:r>
              <a:rPr lang="zh-CN" altLang="en-US" b="1" smtClean="0"/>
              <a:t>，简称为</a:t>
            </a:r>
            <a:r>
              <a:rPr lang="zh-CN" altLang="en-US" b="1" smtClean="0">
                <a:solidFill>
                  <a:srgbClr val="FC360E"/>
                </a:solidFill>
              </a:rPr>
              <a:t>度</a:t>
            </a:r>
            <a:r>
              <a:rPr lang="zh-CN" altLang="en-US" b="1" smtClean="0"/>
              <a:t>，记做</a:t>
            </a:r>
            <a:r>
              <a:rPr lang="zh-CN" altLang="en-US" b="1" smtClean="0">
                <a:solidFill>
                  <a:srgbClr val="FC360E"/>
                </a:solidFill>
              </a:rPr>
              <a:t> 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i="1" baseline="-30000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solidFill>
                  <a:srgbClr val="FC360E"/>
                </a:solidFill>
              </a:rPr>
              <a:t>(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zh-CN" altLang="en-US" b="1" smtClean="0"/>
              <a:t>或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smtClean="0">
                <a:solidFill>
                  <a:srgbClr val="FC360E"/>
                </a:solidFill>
              </a:rPr>
              <a:t>(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en-US" altLang="zh-CN" b="1" smtClean="0"/>
              <a:t>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	设</a:t>
            </a:r>
            <a:r>
              <a:rPr lang="en-US" altLang="zh-CN" b="1" smtClean="0"/>
              <a:t>D＝&lt;V，E&gt;</a:t>
            </a:r>
            <a:r>
              <a:rPr lang="zh-CN" altLang="en-US" b="1" smtClean="0"/>
              <a:t>为有向图，</a:t>
            </a: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∈V，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	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作为边的始点次数之和为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smtClean="0">
                <a:solidFill>
                  <a:srgbClr val="FC360E"/>
                </a:solidFill>
              </a:rPr>
              <a:t>的出度</a:t>
            </a:r>
            <a:r>
              <a:rPr lang="zh-CN" altLang="en-US" b="1" smtClean="0"/>
              <a:t>，记做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smtClean="0">
                <a:solidFill>
                  <a:schemeClr val="hlink"/>
                </a:solidFill>
              </a:rPr>
              <a:t>+</a:t>
            </a:r>
            <a:r>
              <a:rPr lang="en-US" altLang="zh-CN" b="1" i="1" baseline="-25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smtClean="0">
                <a:solidFill>
                  <a:schemeClr val="hlink"/>
                </a:solidFill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chemeClr val="hlink"/>
                </a:solidFill>
              </a:rPr>
              <a:t>)</a:t>
            </a:r>
            <a:r>
              <a:rPr lang="en-US" altLang="zh-CN" b="1" smtClean="0"/>
              <a:t>，</a:t>
            </a:r>
            <a:r>
              <a:rPr lang="zh-CN" altLang="en-US" b="1" smtClean="0"/>
              <a:t>简记作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smtClean="0">
                <a:solidFill>
                  <a:schemeClr val="hlink"/>
                </a:solidFill>
              </a:rPr>
              <a:t>+</a:t>
            </a:r>
            <a:r>
              <a:rPr lang="en-US" altLang="zh-CN" b="1" smtClean="0">
                <a:solidFill>
                  <a:schemeClr val="hlink"/>
                </a:solidFill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chemeClr val="hlink"/>
                </a:solidFill>
              </a:rPr>
              <a:t>)</a:t>
            </a:r>
            <a:r>
              <a:rPr lang="en-US" altLang="zh-CN" b="1" smtClean="0"/>
              <a:t>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	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作为边的终点次数之和为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smtClean="0">
                <a:solidFill>
                  <a:srgbClr val="FC360E"/>
                </a:solidFill>
              </a:rPr>
              <a:t>的入度</a:t>
            </a:r>
            <a:r>
              <a:rPr lang="zh-CN" altLang="en-US" b="1" smtClean="0"/>
              <a:t>，记做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b="1" i="1" baseline="30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b="1" i="1" baseline="-25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smtClean="0">
                <a:solidFill>
                  <a:schemeClr val="hlink"/>
                </a:solidFill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chemeClr val="hlink"/>
                </a:solidFill>
              </a:rPr>
              <a:t>)</a:t>
            </a:r>
            <a:r>
              <a:rPr lang="en-US" altLang="zh-CN" b="1" smtClean="0"/>
              <a:t>，</a:t>
            </a:r>
            <a:r>
              <a:rPr lang="zh-CN" altLang="en-US" b="1" smtClean="0"/>
              <a:t>简记作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smtClean="0">
                <a:solidFill>
                  <a:schemeClr val="hlink"/>
                </a:solidFill>
              </a:rPr>
              <a:t>-</a:t>
            </a:r>
            <a:r>
              <a:rPr lang="en-US" altLang="zh-CN" b="1" smtClean="0">
                <a:solidFill>
                  <a:schemeClr val="hlink"/>
                </a:solidFill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chemeClr val="hlink"/>
                </a:solidFill>
              </a:rPr>
              <a:t>)。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	</a:t>
            </a:r>
            <a:r>
              <a:rPr lang="zh-CN" altLang="en-US" b="1" smtClean="0"/>
              <a:t>称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smtClean="0">
                <a:solidFill>
                  <a:schemeClr val="hlink"/>
                </a:solidFill>
              </a:rPr>
              <a:t>+</a:t>
            </a:r>
            <a:r>
              <a:rPr lang="en-US" altLang="zh-CN" b="1" smtClean="0">
                <a:solidFill>
                  <a:schemeClr val="hlink"/>
                </a:solidFill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chemeClr val="hlink"/>
                </a:solidFill>
              </a:rPr>
              <a:t>)+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smtClean="0">
                <a:solidFill>
                  <a:schemeClr val="hlink"/>
                </a:solidFill>
              </a:rPr>
              <a:t>-</a:t>
            </a:r>
            <a:r>
              <a:rPr lang="en-US" altLang="zh-CN" b="1" smtClean="0">
                <a:solidFill>
                  <a:schemeClr val="hlink"/>
                </a:solidFill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chemeClr val="hlink"/>
                </a:solidFill>
              </a:rPr>
              <a:t>)</a:t>
            </a:r>
            <a:r>
              <a:rPr lang="zh-CN" altLang="en-US" b="1" smtClean="0"/>
              <a:t>为</a:t>
            </a:r>
            <a:r>
              <a:rPr lang="en-US" altLang="zh-CN" b="1" smtClean="0"/>
              <a:t>v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度数</a:t>
            </a:r>
            <a:r>
              <a:rPr lang="zh-CN" altLang="en-US" b="1" smtClean="0"/>
              <a:t>，记做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smtClean="0">
                <a:solidFill>
                  <a:srgbClr val="FC360E"/>
                </a:solidFill>
              </a:rPr>
              <a:t>(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en-US" altLang="zh-CN" b="1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000" b="1" smtClean="0">
                <a:latin typeface="楷体_GB2312" pitchFamily="49" charset="-122"/>
              </a:rPr>
              <a:t>第十三章 匹配 </a:t>
            </a:r>
          </a:p>
        </p:txBody>
      </p:sp>
    </p:spTree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页脚占位符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3E972F-A3F5-4A0D-929B-CBBCFDF5530B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121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1450"/>
            <a:ext cx="7696200" cy="577850"/>
          </a:xfrm>
          <a:noFill/>
        </p:spPr>
        <p:txBody>
          <a:bodyPr lIns="0" tIns="0" rIns="0" bIns="0" anchor="t">
            <a:spAutoFit/>
          </a:bodyPr>
          <a:lstStyle/>
          <a:p>
            <a:pPr eaLnBrk="1" hangingPunct="1"/>
            <a:r>
              <a:rPr lang="zh-CN" altLang="en-US" sz="3800" b="1" smtClean="0">
                <a:solidFill>
                  <a:schemeClr val="tx1"/>
                </a:solidFill>
                <a:latin typeface="Arial" panose="020B0604020202020204" pitchFamily="34" charset="0"/>
              </a:rPr>
              <a:t>边覆盖集与匹配</a:t>
            </a:r>
          </a:p>
        </p:txBody>
      </p:sp>
      <p:sp>
        <p:nvSpPr>
          <p:cNvPr id="167940" name="Rectangle 3"/>
          <p:cNvSpPr>
            <a:spLocks noChangeArrowheads="1"/>
          </p:cNvSpPr>
          <p:nvPr/>
        </p:nvSpPr>
        <p:spPr bwMode="auto">
          <a:xfrm>
            <a:off x="604838" y="996950"/>
            <a:ext cx="81661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350963" indent="-13509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solidFill>
                  <a:srgbClr val="FF0000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sz="3000">
                <a:solidFill>
                  <a:srgbClr val="FF0000"/>
                </a:solidFill>
                <a:latin typeface="Arial" panose="020B0604020202020204" pitchFamily="34" charset="0"/>
              </a:rPr>
              <a:t>13.6 </a:t>
            </a:r>
            <a:r>
              <a:rPr lang="zh-CN" altLang="en-US" sz="3000">
                <a:latin typeface="Arial" panose="020B0604020202020204" pitchFamily="34" charset="0"/>
              </a:rPr>
              <a:t>设</a:t>
            </a:r>
            <a:r>
              <a:rPr lang="en-US" altLang="zh-CN" sz="3000">
                <a:latin typeface="Arial" panose="020B0604020202020204" pitchFamily="34" charset="0"/>
              </a:rPr>
              <a:t>G = &lt;V, E&gt;, </a:t>
            </a:r>
            <a:r>
              <a:rPr lang="zh-CN" altLang="en-US" sz="3000">
                <a:latin typeface="Arial" panose="020B0604020202020204" pitchFamily="34" charset="0"/>
              </a:rPr>
              <a:t>若</a:t>
            </a:r>
            <a:r>
              <a:rPr lang="en-US" altLang="zh-CN" sz="3000">
                <a:latin typeface="Arial" panose="020B0604020202020204" pitchFamily="34" charset="0"/>
              </a:rPr>
              <a:t>E*(E*</a:t>
            </a:r>
            <a:r>
              <a:rPr lang="en-US" altLang="zh-CN" sz="3000">
                <a:latin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US" altLang="zh-CN" sz="3000">
                <a:latin typeface="Arial" panose="020B0604020202020204" pitchFamily="34" charset="0"/>
              </a:rPr>
              <a:t>E)</a:t>
            </a:r>
            <a:r>
              <a:rPr lang="zh-CN" altLang="en-US" sz="3000">
                <a:latin typeface="Arial" panose="020B0604020202020204" pitchFamily="34" charset="0"/>
              </a:rPr>
              <a:t>中任何两条边均不相邻</a:t>
            </a:r>
            <a:r>
              <a:rPr lang="en-US" altLang="zh-CN" sz="3000">
                <a:latin typeface="Arial" panose="020B0604020202020204" pitchFamily="34" charset="0"/>
              </a:rPr>
              <a:t>, </a:t>
            </a:r>
            <a:r>
              <a:rPr lang="zh-CN" altLang="en-US" sz="3000">
                <a:latin typeface="Arial" panose="020B0604020202020204" pitchFamily="34" charset="0"/>
              </a:rPr>
              <a:t>则称</a:t>
            </a:r>
            <a:r>
              <a:rPr lang="en-US" altLang="zh-CN" sz="3000">
                <a:latin typeface="Arial" panose="020B0604020202020204" pitchFamily="34" charset="0"/>
              </a:rPr>
              <a:t>E*</a:t>
            </a:r>
            <a:r>
              <a:rPr lang="zh-CN" altLang="en-US" sz="3000">
                <a:latin typeface="Arial" panose="020B0604020202020204" pitchFamily="34" charset="0"/>
              </a:rPr>
              <a:t>为</a:t>
            </a:r>
            <a:r>
              <a:rPr lang="en-US" altLang="zh-CN" sz="3000">
                <a:latin typeface="Arial" panose="020B0604020202020204" pitchFamily="34" charset="0"/>
              </a:rPr>
              <a:t>G</a:t>
            </a:r>
            <a:r>
              <a:rPr lang="zh-CN" altLang="en-US" sz="3000">
                <a:latin typeface="Arial" panose="020B0604020202020204" pitchFamily="34" charset="0"/>
              </a:rPr>
              <a:t>中边独立集</a:t>
            </a:r>
            <a:r>
              <a:rPr lang="en-US" altLang="zh-CN" sz="3000">
                <a:latin typeface="Arial" panose="020B0604020202020204" pitchFamily="34" charset="0"/>
              </a:rPr>
              <a:t>, </a:t>
            </a:r>
            <a:r>
              <a:rPr lang="zh-CN" altLang="en-US" sz="3000">
                <a:latin typeface="Arial" panose="020B0604020202020204" pitchFamily="34" charset="0"/>
              </a:rPr>
              <a:t>也称</a:t>
            </a:r>
            <a:r>
              <a:rPr lang="en-US" altLang="zh-CN" sz="3000">
                <a:latin typeface="Arial" panose="020B0604020202020204" pitchFamily="34" charset="0"/>
              </a:rPr>
              <a:t>E*</a:t>
            </a:r>
            <a:r>
              <a:rPr lang="zh-CN" altLang="en-US" sz="3000">
                <a:latin typeface="Arial" panose="020B0604020202020204" pitchFamily="34" charset="0"/>
              </a:rPr>
              <a:t>为</a:t>
            </a:r>
            <a:r>
              <a:rPr lang="en-US" altLang="zh-CN" sz="3000">
                <a:latin typeface="Arial" panose="020B0604020202020204" pitchFamily="34" charset="0"/>
              </a:rPr>
              <a:t>G</a:t>
            </a:r>
            <a:r>
              <a:rPr lang="zh-CN" altLang="en-US" sz="3000">
                <a:latin typeface="Arial" panose="020B0604020202020204" pitchFamily="34" charset="0"/>
              </a:rPr>
              <a:t>中的</a:t>
            </a:r>
            <a:r>
              <a:rPr lang="zh-CN" altLang="en-US" sz="3000">
                <a:solidFill>
                  <a:srgbClr val="FC360E"/>
                </a:solidFill>
                <a:latin typeface="Arial" panose="020B0604020202020204" pitchFamily="34" charset="0"/>
              </a:rPr>
              <a:t>匹配</a:t>
            </a:r>
            <a:r>
              <a:rPr lang="en-US" altLang="zh-CN" sz="3000">
                <a:latin typeface="Arial" panose="020B0604020202020204" pitchFamily="34" charset="0"/>
              </a:rPr>
              <a:t>(</a:t>
            </a:r>
            <a:r>
              <a:rPr lang="en-US" altLang="zh-CN" sz="3000">
                <a:solidFill>
                  <a:srgbClr val="0000CC"/>
                </a:solidFill>
                <a:latin typeface="Franklin Gothic Book" pitchFamily="34" charset="0"/>
              </a:rPr>
              <a:t>Matching</a:t>
            </a:r>
            <a:r>
              <a:rPr lang="en-US" altLang="zh-CN" sz="3000"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865284" name="Rectangle 4"/>
          <p:cNvSpPr>
            <a:spLocks noChangeArrowheads="1"/>
          </p:cNvSpPr>
          <p:nvPr/>
        </p:nvSpPr>
        <p:spPr bwMode="auto">
          <a:xfrm>
            <a:off x="539750" y="3141663"/>
            <a:ext cx="816610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3509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Arial" panose="020B0604020202020204" pitchFamily="34" charset="0"/>
              </a:rPr>
              <a:t>若在</a:t>
            </a:r>
            <a:r>
              <a:rPr lang="en-US" altLang="zh-CN" sz="3000">
                <a:latin typeface="Arial" panose="020B0604020202020204" pitchFamily="34" charset="0"/>
              </a:rPr>
              <a:t>E*</a:t>
            </a:r>
            <a:r>
              <a:rPr lang="zh-CN" altLang="en-US" sz="3000">
                <a:latin typeface="Arial" panose="020B0604020202020204" pitchFamily="34" charset="0"/>
              </a:rPr>
              <a:t>中加入任意一条边所得集合都不是匹配</a:t>
            </a:r>
            <a:r>
              <a:rPr lang="en-US" altLang="zh-CN" sz="3000">
                <a:latin typeface="Arial" panose="020B0604020202020204" pitchFamily="34" charset="0"/>
              </a:rPr>
              <a:t>, </a:t>
            </a:r>
            <a:r>
              <a:rPr lang="zh-CN" altLang="en-US" sz="3000">
                <a:latin typeface="Arial" panose="020B0604020202020204" pitchFamily="34" charset="0"/>
              </a:rPr>
              <a:t>则称</a:t>
            </a:r>
            <a:r>
              <a:rPr lang="en-US" altLang="zh-CN" sz="3000">
                <a:latin typeface="Arial" panose="020B0604020202020204" pitchFamily="34" charset="0"/>
              </a:rPr>
              <a:t>E*</a:t>
            </a:r>
            <a:r>
              <a:rPr lang="zh-CN" altLang="en-US" sz="3000">
                <a:latin typeface="Arial" panose="020B0604020202020204" pitchFamily="34" charset="0"/>
              </a:rPr>
              <a:t>为</a:t>
            </a:r>
            <a:r>
              <a:rPr lang="zh-CN" altLang="en-US" sz="3000">
                <a:solidFill>
                  <a:srgbClr val="FC360E"/>
                </a:solidFill>
                <a:latin typeface="Arial" panose="020B0604020202020204" pitchFamily="34" charset="0"/>
              </a:rPr>
              <a:t>极大匹配</a:t>
            </a:r>
            <a:r>
              <a:rPr lang="en-US" altLang="zh-CN" sz="3000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Arial" panose="020B0604020202020204" pitchFamily="34" charset="0"/>
              </a:rPr>
              <a:t>边数最多的匹配称为</a:t>
            </a:r>
            <a:r>
              <a:rPr lang="zh-CN" altLang="en-US" sz="3000">
                <a:solidFill>
                  <a:srgbClr val="FC360E"/>
                </a:solidFill>
                <a:latin typeface="Arial" panose="020B0604020202020204" pitchFamily="34" charset="0"/>
              </a:rPr>
              <a:t>最大匹配</a:t>
            </a:r>
            <a:r>
              <a:rPr lang="en-US" altLang="zh-CN" sz="3000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Arial" panose="020B0604020202020204" pitchFamily="34" charset="0"/>
              </a:rPr>
              <a:t>最大匹配的边数称为边独立数或</a:t>
            </a:r>
            <a:r>
              <a:rPr lang="zh-CN" altLang="en-US" sz="3000">
                <a:solidFill>
                  <a:srgbClr val="FC360E"/>
                </a:solidFill>
                <a:latin typeface="Arial" panose="020B0604020202020204" pitchFamily="34" charset="0"/>
              </a:rPr>
              <a:t>匹配数</a:t>
            </a:r>
            <a:r>
              <a:rPr lang="en-US" altLang="zh-CN" sz="3000">
                <a:latin typeface="Arial" panose="020B0604020202020204" pitchFamily="34" charset="0"/>
              </a:rPr>
              <a:t>, </a:t>
            </a:r>
            <a:r>
              <a:rPr lang="zh-CN" altLang="en-US" sz="3000">
                <a:latin typeface="Arial" panose="020B0604020202020204" pitchFamily="34" charset="0"/>
              </a:rPr>
              <a:t>记作</a:t>
            </a:r>
            <a:r>
              <a:rPr lang="zh-CN" altLang="en-US" sz="3000">
                <a:latin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3000" baseline="-25000">
                <a:latin typeface="Arial" panose="020B0604020202020204" pitchFamily="34" charset="0"/>
              </a:rPr>
              <a:t>1</a:t>
            </a:r>
            <a:r>
              <a:rPr lang="en-US" altLang="zh-CN" sz="3000">
                <a:latin typeface="Arial" panose="020B0604020202020204" pitchFamily="34" charset="0"/>
              </a:rPr>
              <a:t>(G), </a:t>
            </a:r>
            <a:r>
              <a:rPr lang="zh-CN" altLang="en-US" sz="3000">
                <a:latin typeface="Arial" panose="020B0604020202020204" pitchFamily="34" charset="0"/>
              </a:rPr>
              <a:t>简记为</a:t>
            </a:r>
            <a:r>
              <a:rPr lang="zh-CN" altLang="en-US" sz="3000">
                <a:latin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3000" baseline="-25000">
                <a:latin typeface="Arial" panose="020B0604020202020204" pitchFamily="34" charset="0"/>
              </a:rPr>
              <a:t>1</a:t>
            </a:r>
            <a:r>
              <a:rPr lang="zh-CN" altLang="en-US" sz="3000"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7D60A2-C9C3-4C73-808C-3ABA8372A88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122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匹配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292725" y="2060575"/>
            <a:ext cx="2819400" cy="2286000"/>
            <a:chOff x="3312" y="1968"/>
            <a:chExt cx="1776" cy="1440"/>
          </a:xfrm>
        </p:grpSpPr>
        <p:sp>
          <p:nvSpPr>
            <p:cNvPr id="168966" name="Line 14"/>
            <p:cNvSpPr>
              <a:spLocks noChangeShapeType="1"/>
            </p:cNvSpPr>
            <p:nvPr/>
          </p:nvSpPr>
          <p:spPr bwMode="auto">
            <a:xfrm flipH="1">
              <a:off x="3596" y="2808"/>
              <a:ext cx="675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67" name="Line 15"/>
            <p:cNvSpPr>
              <a:spLocks noChangeShapeType="1"/>
            </p:cNvSpPr>
            <p:nvPr/>
          </p:nvSpPr>
          <p:spPr bwMode="auto">
            <a:xfrm flipH="1">
              <a:off x="4271" y="1968"/>
              <a:ext cx="391" cy="8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68" name="Line 16"/>
            <p:cNvSpPr>
              <a:spLocks noChangeShapeType="1"/>
            </p:cNvSpPr>
            <p:nvPr/>
          </p:nvSpPr>
          <p:spPr bwMode="auto">
            <a:xfrm flipV="1">
              <a:off x="4839" y="2808"/>
              <a:ext cx="249" cy="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69" name="Line 17"/>
            <p:cNvSpPr>
              <a:spLocks noChangeShapeType="1"/>
            </p:cNvSpPr>
            <p:nvPr/>
          </p:nvSpPr>
          <p:spPr bwMode="auto">
            <a:xfrm flipV="1">
              <a:off x="3312" y="1968"/>
              <a:ext cx="533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0" name="Line 18"/>
            <p:cNvSpPr>
              <a:spLocks noChangeShapeType="1"/>
            </p:cNvSpPr>
            <p:nvPr/>
          </p:nvSpPr>
          <p:spPr bwMode="auto">
            <a:xfrm>
              <a:off x="3596" y="3288"/>
              <a:ext cx="1243" cy="1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1" name="Line 19"/>
            <p:cNvSpPr>
              <a:spLocks noChangeShapeType="1"/>
            </p:cNvSpPr>
            <p:nvPr/>
          </p:nvSpPr>
          <p:spPr bwMode="auto">
            <a:xfrm>
              <a:off x="4271" y="2808"/>
              <a:ext cx="568" cy="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2" name="Line 20"/>
            <p:cNvSpPr>
              <a:spLocks noChangeShapeType="1"/>
            </p:cNvSpPr>
            <p:nvPr/>
          </p:nvSpPr>
          <p:spPr bwMode="auto">
            <a:xfrm>
              <a:off x="3312" y="2448"/>
              <a:ext cx="284" cy="8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3" name="Line 21"/>
            <p:cNvSpPr>
              <a:spLocks noChangeShapeType="1"/>
            </p:cNvSpPr>
            <p:nvPr/>
          </p:nvSpPr>
          <p:spPr bwMode="auto">
            <a:xfrm>
              <a:off x="3845" y="1968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4" name="Line 22"/>
            <p:cNvSpPr>
              <a:spLocks noChangeShapeType="1"/>
            </p:cNvSpPr>
            <p:nvPr/>
          </p:nvSpPr>
          <p:spPr bwMode="auto">
            <a:xfrm>
              <a:off x="4662" y="1968"/>
              <a:ext cx="426" cy="8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5" name="Line 23"/>
            <p:cNvSpPr>
              <a:spLocks noChangeShapeType="1"/>
            </p:cNvSpPr>
            <p:nvPr/>
          </p:nvSpPr>
          <p:spPr bwMode="auto">
            <a:xfrm flipV="1">
              <a:off x="3312" y="1968"/>
              <a:ext cx="135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6" name="Line 24"/>
            <p:cNvSpPr>
              <a:spLocks noChangeShapeType="1"/>
            </p:cNvSpPr>
            <p:nvPr/>
          </p:nvSpPr>
          <p:spPr bwMode="auto">
            <a:xfrm>
              <a:off x="4271" y="2808"/>
              <a:ext cx="81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7" name="Line 25"/>
            <p:cNvSpPr>
              <a:spLocks noChangeShapeType="1"/>
            </p:cNvSpPr>
            <p:nvPr/>
          </p:nvSpPr>
          <p:spPr bwMode="auto">
            <a:xfrm flipH="1">
              <a:off x="3596" y="1968"/>
              <a:ext cx="249" cy="132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425548" y="1982140"/>
            <a:ext cx="4671659" cy="2823870"/>
            <a:chOff x="384" y="1728"/>
            <a:chExt cx="4560" cy="2300"/>
          </a:xfrm>
        </p:grpSpPr>
        <p:grpSp>
          <p:nvGrpSpPr>
            <p:cNvPr id="28" name="Group 5"/>
            <p:cNvGrpSpPr>
              <a:grpSpLocks/>
            </p:cNvGrpSpPr>
            <p:nvPr/>
          </p:nvGrpSpPr>
          <p:grpSpPr bwMode="auto">
            <a:xfrm>
              <a:off x="528" y="2112"/>
              <a:ext cx="3888" cy="1440"/>
              <a:chOff x="720" y="2160"/>
              <a:chExt cx="2208" cy="1008"/>
            </a:xfrm>
          </p:grpSpPr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 flipH="1" flipV="1">
                <a:off x="2445" y="3168"/>
                <a:ext cx="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 flipH="1">
                <a:off x="720" y="2208"/>
                <a:ext cx="759" cy="9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1962" y="2160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 flipH="1">
                <a:off x="2445" y="2160"/>
                <a:ext cx="345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>
                <a:off x="1479" y="2208"/>
                <a:ext cx="966" cy="9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2342" y="2160"/>
                <a:ext cx="103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12"/>
              <p:cNvSpPr>
                <a:spLocks noChangeShapeType="1"/>
              </p:cNvSpPr>
              <p:nvPr/>
            </p:nvSpPr>
            <p:spPr bwMode="auto">
              <a:xfrm flipH="1">
                <a:off x="2928" y="3168"/>
                <a:ext cx="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479" y="2208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 flipV="1">
                <a:off x="1962" y="2160"/>
                <a:ext cx="380" cy="1008"/>
              </a:xfrm>
              <a:prstGeom prst="line">
                <a:avLst/>
              </a:prstGeom>
              <a:noFill/>
              <a:ln w="28575">
                <a:solidFill>
                  <a:srgbClr val="FC360E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1680" y="1728"/>
              <a:ext cx="2784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latin typeface="楷体_GB2312" pitchFamily="49" charset="-122"/>
                </a:rPr>
                <a:t>a </a:t>
              </a:r>
              <a:r>
                <a:rPr lang="en-US" altLang="zh-CN" dirty="0" smtClean="0">
                  <a:latin typeface="楷体_GB2312" pitchFamily="49" charset="-122"/>
                </a:rPr>
                <a:t>  </a:t>
              </a:r>
              <a:r>
                <a:rPr lang="en-US" altLang="zh-CN" dirty="0">
                  <a:latin typeface="楷体_GB2312" pitchFamily="49" charset="-122"/>
                </a:rPr>
                <a:t>b </a:t>
              </a:r>
              <a:r>
                <a:rPr lang="en-US" altLang="zh-CN" dirty="0" smtClean="0">
                  <a:latin typeface="楷体_GB2312" pitchFamily="49" charset="-122"/>
                </a:rPr>
                <a:t> </a:t>
              </a:r>
              <a:r>
                <a:rPr lang="en-US" altLang="zh-CN" dirty="0">
                  <a:latin typeface="楷体_GB2312" pitchFamily="49" charset="-122"/>
                </a:rPr>
                <a:t>c </a:t>
              </a:r>
              <a:r>
                <a:rPr lang="en-US" altLang="zh-CN" dirty="0" smtClean="0">
                  <a:latin typeface="楷体_GB2312" pitchFamily="49" charset="-122"/>
                </a:rPr>
                <a:t> </a:t>
              </a:r>
              <a:r>
                <a:rPr lang="en-US" altLang="zh-CN" dirty="0">
                  <a:latin typeface="楷体_GB2312" pitchFamily="49" charset="-122"/>
                </a:rPr>
                <a:t>d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384" y="3552"/>
              <a:ext cx="4560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latin typeface="楷体_GB2312" pitchFamily="49" charset="-122"/>
                </a:rPr>
                <a:t>u </a:t>
              </a:r>
              <a:r>
                <a:rPr lang="en-US" altLang="zh-CN" dirty="0" smtClean="0">
                  <a:latin typeface="楷体_GB2312" pitchFamily="49" charset="-122"/>
                </a:rPr>
                <a:t>    </a:t>
              </a:r>
              <a:r>
                <a:rPr lang="en-US" altLang="zh-CN" dirty="0">
                  <a:latin typeface="楷体_GB2312" pitchFamily="49" charset="-122"/>
                </a:rPr>
                <a:t>v   </a:t>
              </a:r>
              <a:r>
                <a:rPr lang="en-US" altLang="zh-CN" dirty="0" smtClean="0">
                  <a:latin typeface="楷体_GB2312" pitchFamily="49" charset="-122"/>
                </a:rPr>
                <a:t>x    </a:t>
              </a:r>
              <a:r>
                <a:rPr lang="en-US" altLang="zh-CN" dirty="0">
                  <a:latin typeface="楷体_GB2312" pitchFamily="49" charset="-122"/>
                </a:rPr>
                <a:t>y </a:t>
              </a:r>
              <a:r>
                <a:rPr lang="en-US" altLang="zh-CN" dirty="0" smtClean="0">
                  <a:latin typeface="楷体_GB2312" pitchFamily="49" charset="-122"/>
                </a:rPr>
                <a:t>  </a:t>
              </a:r>
              <a:r>
                <a:rPr lang="en-US" altLang="zh-CN" dirty="0">
                  <a:latin typeface="楷体_GB2312" pitchFamily="49" charset="-122"/>
                </a:rPr>
                <a:t>z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页脚占位符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06FF04-702D-48BF-A4ED-977FA6D9F282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123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1450"/>
            <a:ext cx="7696200" cy="577850"/>
          </a:xfrm>
          <a:noFill/>
        </p:spPr>
        <p:txBody>
          <a:bodyPr lIns="0" tIns="0" rIns="0" bIns="0" anchor="t">
            <a:spAutoFit/>
          </a:bodyPr>
          <a:lstStyle/>
          <a:p>
            <a:pPr eaLnBrk="1" hangingPunct="1"/>
            <a:r>
              <a:rPr lang="zh-CN" altLang="en-US" sz="3800" b="1" smtClean="0">
                <a:solidFill>
                  <a:schemeClr val="tx1"/>
                </a:solidFill>
                <a:latin typeface="Arial" panose="020B0604020202020204" pitchFamily="34" charset="0"/>
              </a:rPr>
              <a:t>边覆盖集与匹配</a:t>
            </a:r>
            <a:r>
              <a:rPr lang="en-US" altLang="zh-CN" sz="3800" b="1" smtClean="0">
                <a:solidFill>
                  <a:schemeClr val="tx1"/>
                </a:solidFill>
                <a:latin typeface="Arial" panose="020B0604020202020204" pitchFamily="34" charset="0"/>
              </a:rPr>
              <a:t>(P193)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604838" y="996950"/>
            <a:ext cx="8166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solidFill>
                  <a:srgbClr val="FF0000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sz="3000">
                <a:latin typeface="Arial" panose="020B0604020202020204" pitchFamily="34" charset="0"/>
              </a:rPr>
              <a:t>  </a:t>
            </a:r>
            <a:r>
              <a:rPr lang="zh-CN" altLang="en-US" sz="3000">
                <a:latin typeface="Arial" panose="020B0604020202020204" pitchFamily="34" charset="0"/>
              </a:rPr>
              <a:t>假设</a:t>
            </a:r>
            <a:r>
              <a:rPr lang="en-US" altLang="zh-CN" sz="3000">
                <a:latin typeface="Arial" panose="020B0604020202020204" pitchFamily="34" charset="0"/>
              </a:rPr>
              <a:t>: M</a:t>
            </a:r>
            <a:r>
              <a:rPr lang="zh-CN" altLang="en-US" sz="3000">
                <a:latin typeface="Arial" panose="020B0604020202020204" pitchFamily="34" charset="0"/>
              </a:rPr>
              <a:t>为图</a:t>
            </a:r>
            <a:r>
              <a:rPr lang="en-US" altLang="zh-CN" sz="3000">
                <a:latin typeface="Arial" panose="020B0604020202020204" pitchFamily="34" charset="0"/>
              </a:rPr>
              <a:t>G</a:t>
            </a:r>
            <a:r>
              <a:rPr lang="zh-CN" altLang="en-US" sz="3000">
                <a:latin typeface="Arial" panose="020B0604020202020204" pitchFamily="34" charset="0"/>
              </a:rPr>
              <a:t>中一个匹配</a:t>
            </a:r>
            <a:r>
              <a:rPr lang="en-US" altLang="zh-CN" sz="3000">
                <a:latin typeface="Arial" panose="020B0604020202020204" pitchFamily="34" charset="0"/>
              </a:rPr>
              <a:t>: </a:t>
            </a:r>
          </a:p>
        </p:txBody>
      </p:sp>
      <p:sp>
        <p:nvSpPr>
          <p:cNvPr id="867332" name="Rectangle 4"/>
          <p:cNvSpPr>
            <a:spLocks noChangeArrowheads="1"/>
          </p:cNvSpPr>
          <p:nvPr/>
        </p:nvSpPr>
        <p:spPr bwMode="auto">
          <a:xfrm>
            <a:off x="604838" y="1465263"/>
            <a:ext cx="81661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71463" indent="-2667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3000">
                <a:latin typeface="Arial" panose="020B0604020202020204" pitchFamily="34" charset="0"/>
              </a:rPr>
              <a:t>若</a:t>
            </a:r>
            <a:r>
              <a:rPr lang="en-US" altLang="zh-CN" sz="3000">
                <a:latin typeface="Arial" panose="020B0604020202020204" pitchFamily="34" charset="0"/>
              </a:rPr>
              <a:t>(v</a:t>
            </a:r>
            <a:r>
              <a:rPr lang="en-US" altLang="zh-CN" sz="3000" baseline="-25000">
                <a:latin typeface="Arial" panose="020B0604020202020204" pitchFamily="34" charset="0"/>
              </a:rPr>
              <a:t>i</a:t>
            </a:r>
            <a:r>
              <a:rPr lang="en-US" altLang="zh-CN" sz="3000">
                <a:latin typeface="Arial" panose="020B0604020202020204" pitchFamily="34" charset="0"/>
              </a:rPr>
              <a:t>, v</a:t>
            </a:r>
            <a:r>
              <a:rPr lang="en-US" altLang="zh-CN" sz="3000" baseline="-25000">
                <a:latin typeface="Arial" panose="020B0604020202020204" pitchFamily="34" charset="0"/>
              </a:rPr>
              <a:t>j</a:t>
            </a:r>
            <a:r>
              <a:rPr lang="en-US" altLang="zh-CN" sz="3000">
                <a:latin typeface="Arial" panose="020B0604020202020204" pitchFamily="34" charset="0"/>
              </a:rPr>
              <a:t>)</a:t>
            </a:r>
            <a:r>
              <a:rPr lang="en-US" altLang="zh-CN" sz="30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Arial" panose="020B0604020202020204" pitchFamily="34" charset="0"/>
              </a:rPr>
              <a:t>M, </a:t>
            </a:r>
            <a:r>
              <a:rPr lang="zh-CN" altLang="en-US" sz="3000">
                <a:latin typeface="Arial" panose="020B0604020202020204" pitchFamily="34" charset="0"/>
              </a:rPr>
              <a:t>则称</a:t>
            </a:r>
            <a:r>
              <a:rPr lang="en-US" altLang="zh-CN" sz="3000">
                <a:latin typeface="Arial" panose="020B0604020202020204" pitchFamily="34" charset="0"/>
              </a:rPr>
              <a:t>v</a:t>
            </a:r>
            <a:r>
              <a:rPr lang="en-US" altLang="zh-CN" sz="3000" baseline="-25000">
                <a:latin typeface="Arial" panose="020B0604020202020204" pitchFamily="34" charset="0"/>
              </a:rPr>
              <a:t>i</a:t>
            </a:r>
            <a:r>
              <a:rPr lang="zh-CN" altLang="en-US" sz="3000">
                <a:latin typeface="Arial" panose="020B0604020202020204" pitchFamily="34" charset="0"/>
              </a:rPr>
              <a:t>与</a:t>
            </a:r>
            <a:r>
              <a:rPr lang="en-US" altLang="zh-CN" sz="3000">
                <a:latin typeface="Arial" panose="020B0604020202020204" pitchFamily="34" charset="0"/>
              </a:rPr>
              <a:t>v</a:t>
            </a:r>
            <a:r>
              <a:rPr lang="en-US" altLang="zh-CN" sz="3000" baseline="-25000">
                <a:latin typeface="Arial" panose="020B0604020202020204" pitchFamily="34" charset="0"/>
              </a:rPr>
              <a:t>j</a:t>
            </a:r>
            <a:r>
              <a:rPr lang="zh-CN" altLang="en-US" sz="3000">
                <a:latin typeface="Arial" panose="020B0604020202020204" pitchFamily="34" charset="0"/>
              </a:rPr>
              <a:t>被</a:t>
            </a:r>
            <a:r>
              <a:rPr lang="en-US" altLang="zh-CN" sz="3000">
                <a:latin typeface="Arial" panose="020B0604020202020204" pitchFamily="34" charset="0"/>
              </a:rPr>
              <a:t>M</a:t>
            </a:r>
            <a:r>
              <a:rPr lang="zh-CN" altLang="en-US" sz="3000">
                <a:latin typeface="Arial" panose="020B0604020202020204" pitchFamily="34" charset="0"/>
              </a:rPr>
              <a:t>所匹配</a:t>
            </a:r>
            <a:r>
              <a:rPr lang="en-US" altLang="zh-CN" sz="3000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3000">
                <a:latin typeface="Arial" panose="020B0604020202020204" pitchFamily="34" charset="0"/>
              </a:rPr>
              <a:t>对</a:t>
            </a:r>
            <a:r>
              <a:rPr lang="zh-CN" altLang="en-US" sz="300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3000">
                <a:latin typeface="Arial" panose="020B0604020202020204" pitchFamily="34" charset="0"/>
              </a:rPr>
              <a:t>v</a:t>
            </a:r>
            <a:r>
              <a:rPr lang="en-US" altLang="zh-CN" sz="30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Arial" panose="020B0604020202020204" pitchFamily="34" charset="0"/>
              </a:rPr>
              <a:t>V(G), </a:t>
            </a:r>
            <a:r>
              <a:rPr lang="zh-CN" altLang="en-US" sz="3000">
                <a:latin typeface="Arial" panose="020B0604020202020204" pitchFamily="34" charset="0"/>
              </a:rPr>
              <a:t>若存在边</a:t>
            </a:r>
            <a:r>
              <a:rPr lang="en-US" altLang="zh-CN" sz="3000">
                <a:latin typeface="Arial" panose="020B0604020202020204" pitchFamily="34" charset="0"/>
              </a:rPr>
              <a:t>e</a:t>
            </a:r>
            <a:r>
              <a:rPr lang="en-US" altLang="zh-CN" sz="30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Arial" panose="020B0604020202020204" pitchFamily="34" charset="0"/>
              </a:rPr>
              <a:t>M, </a:t>
            </a:r>
            <a:r>
              <a:rPr lang="zh-CN" altLang="en-US" sz="3000">
                <a:latin typeface="Arial" panose="020B0604020202020204" pitchFamily="34" charset="0"/>
              </a:rPr>
              <a:t>使</a:t>
            </a:r>
            <a:r>
              <a:rPr lang="en-US" altLang="zh-CN" sz="3000">
                <a:latin typeface="Arial" panose="020B0604020202020204" pitchFamily="34" charset="0"/>
              </a:rPr>
              <a:t>e</a:t>
            </a:r>
            <a:r>
              <a:rPr lang="zh-CN" altLang="en-US" sz="3000">
                <a:latin typeface="Arial" panose="020B0604020202020204" pitchFamily="34" charset="0"/>
              </a:rPr>
              <a:t>与</a:t>
            </a:r>
            <a:r>
              <a:rPr lang="en-US" altLang="zh-CN" sz="3000">
                <a:latin typeface="Arial" panose="020B0604020202020204" pitchFamily="34" charset="0"/>
              </a:rPr>
              <a:t>v</a:t>
            </a:r>
            <a:r>
              <a:rPr lang="zh-CN" altLang="en-US" sz="3000">
                <a:latin typeface="Arial" panose="020B0604020202020204" pitchFamily="34" charset="0"/>
              </a:rPr>
              <a:t>关联</a:t>
            </a:r>
            <a:r>
              <a:rPr lang="en-US" altLang="zh-CN" sz="3000">
                <a:latin typeface="Arial" panose="020B0604020202020204" pitchFamily="34" charset="0"/>
              </a:rPr>
              <a:t>, </a:t>
            </a:r>
            <a:r>
              <a:rPr lang="zh-CN" altLang="en-US" sz="3000">
                <a:latin typeface="Arial" panose="020B0604020202020204" pitchFamily="34" charset="0"/>
              </a:rPr>
              <a:t>则称</a:t>
            </a:r>
            <a:r>
              <a:rPr lang="en-US" altLang="zh-CN" sz="3000">
                <a:latin typeface="Arial" panose="020B0604020202020204" pitchFamily="34" charset="0"/>
              </a:rPr>
              <a:t>v</a:t>
            </a:r>
            <a:r>
              <a:rPr lang="zh-CN" altLang="en-US" sz="3000">
                <a:latin typeface="Arial" panose="020B0604020202020204" pitchFamily="34" charset="0"/>
              </a:rPr>
              <a:t>为</a:t>
            </a:r>
            <a:r>
              <a:rPr lang="en-US" altLang="zh-CN" sz="3000">
                <a:solidFill>
                  <a:srgbClr val="FC360E"/>
                </a:solidFill>
                <a:latin typeface="Arial" panose="020B0604020202020204" pitchFamily="34" charset="0"/>
              </a:rPr>
              <a:t>M-</a:t>
            </a:r>
            <a:r>
              <a:rPr lang="zh-CN" altLang="en-US" sz="3000">
                <a:solidFill>
                  <a:srgbClr val="FC360E"/>
                </a:solidFill>
                <a:latin typeface="Arial" panose="020B0604020202020204" pitchFamily="34" charset="0"/>
              </a:rPr>
              <a:t>饱和点</a:t>
            </a:r>
            <a:r>
              <a:rPr lang="en-US" altLang="zh-CN" sz="3000">
                <a:latin typeface="Arial" panose="020B0604020202020204" pitchFamily="34" charset="0"/>
              </a:rPr>
              <a:t>, </a:t>
            </a:r>
            <a:r>
              <a:rPr lang="zh-CN" altLang="en-US" sz="3000">
                <a:latin typeface="Arial" panose="020B0604020202020204" pitchFamily="34" charset="0"/>
              </a:rPr>
              <a:t>否则</a:t>
            </a:r>
            <a:r>
              <a:rPr lang="en-US" altLang="zh-CN" sz="3000">
                <a:latin typeface="Arial" panose="020B0604020202020204" pitchFamily="34" charset="0"/>
              </a:rPr>
              <a:t>, </a:t>
            </a:r>
            <a:r>
              <a:rPr lang="zh-CN" altLang="en-US" sz="3000">
                <a:latin typeface="Arial" panose="020B0604020202020204" pitchFamily="34" charset="0"/>
              </a:rPr>
              <a:t>称</a:t>
            </a:r>
            <a:r>
              <a:rPr lang="en-US" altLang="zh-CN" sz="3000">
                <a:latin typeface="Arial" panose="020B0604020202020204" pitchFamily="34" charset="0"/>
              </a:rPr>
              <a:t>v</a:t>
            </a:r>
            <a:r>
              <a:rPr lang="zh-CN" altLang="en-US" sz="3000">
                <a:latin typeface="Arial" panose="020B0604020202020204" pitchFamily="34" charset="0"/>
              </a:rPr>
              <a:t>为</a:t>
            </a:r>
            <a:r>
              <a:rPr lang="en-US" altLang="zh-CN" sz="3000">
                <a:solidFill>
                  <a:srgbClr val="FF0000"/>
                </a:solidFill>
                <a:latin typeface="Arial" panose="020B0604020202020204" pitchFamily="34" charset="0"/>
              </a:rPr>
              <a:t>M-</a:t>
            </a:r>
            <a:r>
              <a:rPr lang="zh-CN" altLang="en-US" sz="3000">
                <a:solidFill>
                  <a:srgbClr val="FF0000"/>
                </a:solidFill>
                <a:latin typeface="Arial" panose="020B0604020202020204" pitchFamily="34" charset="0"/>
              </a:rPr>
              <a:t>非饱和点</a:t>
            </a:r>
            <a:r>
              <a:rPr lang="en-US" altLang="zh-CN" sz="3000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3000">
                <a:latin typeface="Arial" panose="020B0604020202020204" pitchFamily="34" charset="0"/>
              </a:rPr>
              <a:t>若</a:t>
            </a:r>
            <a:r>
              <a:rPr lang="en-US" altLang="zh-CN" sz="3000">
                <a:latin typeface="Arial" panose="020B0604020202020204" pitchFamily="34" charset="0"/>
              </a:rPr>
              <a:t>G</a:t>
            </a:r>
            <a:r>
              <a:rPr lang="zh-CN" altLang="en-US" sz="3000">
                <a:latin typeface="Arial" panose="020B0604020202020204" pitchFamily="34" charset="0"/>
              </a:rPr>
              <a:t>中每个顶点都是</a:t>
            </a:r>
            <a:r>
              <a:rPr lang="en-US" altLang="zh-CN" sz="3000">
                <a:latin typeface="Arial" panose="020B0604020202020204" pitchFamily="34" charset="0"/>
              </a:rPr>
              <a:t>M-</a:t>
            </a:r>
            <a:r>
              <a:rPr lang="zh-CN" altLang="en-US" sz="3000">
                <a:latin typeface="Arial" panose="020B0604020202020204" pitchFamily="34" charset="0"/>
              </a:rPr>
              <a:t>饱和点</a:t>
            </a:r>
            <a:r>
              <a:rPr lang="en-US" altLang="zh-CN" sz="3000">
                <a:latin typeface="Arial" panose="020B0604020202020204" pitchFamily="34" charset="0"/>
              </a:rPr>
              <a:t>, </a:t>
            </a:r>
            <a:r>
              <a:rPr lang="zh-CN" altLang="en-US" sz="3000">
                <a:latin typeface="Arial" panose="020B0604020202020204" pitchFamily="34" charset="0"/>
              </a:rPr>
              <a:t>则称</a:t>
            </a:r>
            <a:r>
              <a:rPr lang="en-US" altLang="zh-CN" sz="3000">
                <a:latin typeface="Arial" panose="020B0604020202020204" pitchFamily="34" charset="0"/>
              </a:rPr>
              <a:t>M</a:t>
            </a:r>
            <a:r>
              <a:rPr lang="zh-CN" altLang="en-US" sz="3000">
                <a:latin typeface="Arial" panose="020B0604020202020204" pitchFamily="34" charset="0"/>
              </a:rPr>
              <a:t>为</a:t>
            </a:r>
            <a:r>
              <a:rPr lang="en-US" altLang="zh-CN" sz="3000">
                <a:latin typeface="Arial" panose="020B0604020202020204" pitchFamily="34" charset="0"/>
              </a:rPr>
              <a:t>G</a:t>
            </a:r>
            <a:r>
              <a:rPr lang="zh-CN" altLang="en-US" sz="3000">
                <a:latin typeface="Arial" panose="020B0604020202020204" pitchFamily="34" charset="0"/>
              </a:rPr>
              <a:t>中的</a:t>
            </a:r>
            <a:r>
              <a:rPr lang="zh-CN" altLang="en-US" sz="3000">
                <a:solidFill>
                  <a:srgbClr val="FF0000"/>
                </a:solidFill>
                <a:latin typeface="Arial" panose="020B0604020202020204" pitchFamily="34" charset="0"/>
              </a:rPr>
              <a:t>完美匹配</a:t>
            </a:r>
            <a:r>
              <a:rPr lang="en-US" altLang="zh-CN" sz="3000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3000">
                <a:latin typeface="Arial" panose="020B0604020202020204" pitchFamily="34" charset="0"/>
              </a:rPr>
              <a:t>称在</a:t>
            </a:r>
            <a:r>
              <a:rPr lang="en-US" altLang="zh-CN" sz="3000">
                <a:latin typeface="Arial" panose="020B0604020202020204" pitchFamily="34" charset="0"/>
              </a:rPr>
              <a:t>M</a:t>
            </a:r>
            <a:r>
              <a:rPr lang="zh-CN" altLang="en-US" sz="3000">
                <a:latin typeface="Arial" panose="020B0604020202020204" pitchFamily="34" charset="0"/>
              </a:rPr>
              <a:t>和</a:t>
            </a:r>
            <a:r>
              <a:rPr lang="en-US" altLang="zh-CN" sz="3000">
                <a:latin typeface="Arial" panose="020B0604020202020204" pitchFamily="34" charset="0"/>
              </a:rPr>
              <a:t>E(G)-M</a:t>
            </a:r>
            <a:r>
              <a:rPr lang="zh-CN" altLang="en-US" sz="3000">
                <a:latin typeface="Arial" panose="020B0604020202020204" pitchFamily="34" charset="0"/>
              </a:rPr>
              <a:t>中交替取边的路径为</a:t>
            </a:r>
            <a:r>
              <a:rPr lang="en-US" altLang="zh-CN" sz="3000">
                <a:latin typeface="Arial" panose="020B0604020202020204" pitchFamily="34" charset="0"/>
              </a:rPr>
              <a:t>M</a:t>
            </a:r>
            <a:r>
              <a:rPr lang="zh-CN" altLang="en-US" sz="3000">
                <a:latin typeface="Arial" panose="020B0604020202020204" pitchFamily="34" charset="0"/>
              </a:rPr>
              <a:t>的</a:t>
            </a:r>
            <a:r>
              <a:rPr lang="zh-CN" altLang="en-US" sz="3000">
                <a:solidFill>
                  <a:srgbClr val="FC360E"/>
                </a:solidFill>
                <a:latin typeface="Arial" panose="020B0604020202020204" pitchFamily="34" charset="0"/>
              </a:rPr>
              <a:t>交错路径</a:t>
            </a:r>
            <a:r>
              <a:rPr lang="en-US" altLang="zh-CN" sz="3000">
                <a:latin typeface="Arial" panose="020B0604020202020204" pitchFamily="34" charset="0"/>
              </a:rPr>
              <a:t>, </a:t>
            </a:r>
            <a:r>
              <a:rPr lang="zh-CN" altLang="en-US" sz="3000">
                <a:latin typeface="Arial" panose="020B0604020202020204" pitchFamily="34" charset="0"/>
              </a:rPr>
              <a:t>起点和终点都是</a:t>
            </a:r>
            <a:r>
              <a:rPr lang="en-US" altLang="zh-CN" sz="3000">
                <a:latin typeface="Arial" panose="020B0604020202020204" pitchFamily="34" charset="0"/>
              </a:rPr>
              <a:t>M-</a:t>
            </a:r>
            <a:r>
              <a:rPr lang="zh-CN" altLang="en-US" sz="3000">
                <a:latin typeface="Arial" panose="020B0604020202020204" pitchFamily="34" charset="0"/>
              </a:rPr>
              <a:t>非饱和点的交错路径称为</a:t>
            </a:r>
            <a:r>
              <a:rPr lang="zh-CN" altLang="en-US" sz="3000">
                <a:solidFill>
                  <a:srgbClr val="FC360E"/>
                </a:solidFill>
                <a:latin typeface="Arial" panose="020B0604020202020204" pitchFamily="34" charset="0"/>
              </a:rPr>
              <a:t>可增广的交错路径</a:t>
            </a:r>
            <a:r>
              <a:rPr lang="en-US" altLang="zh-CN" sz="3000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3000">
                <a:latin typeface="Arial" panose="020B0604020202020204" pitchFamily="34" charset="0"/>
              </a:rPr>
              <a:t>称在</a:t>
            </a:r>
            <a:r>
              <a:rPr lang="en-US" altLang="zh-CN" sz="3000">
                <a:latin typeface="Arial" panose="020B0604020202020204" pitchFamily="34" charset="0"/>
              </a:rPr>
              <a:t>M</a:t>
            </a:r>
            <a:r>
              <a:rPr lang="zh-CN" altLang="en-US" sz="3000">
                <a:latin typeface="Arial" panose="020B0604020202020204" pitchFamily="34" charset="0"/>
              </a:rPr>
              <a:t>和</a:t>
            </a:r>
            <a:r>
              <a:rPr lang="en-US" altLang="zh-CN" sz="3000">
                <a:latin typeface="Arial" panose="020B0604020202020204" pitchFamily="34" charset="0"/>
              </a:rPr>
              <a:t>E(G)-M</a:t>
            </a:r>
            <a:r>
              <a:rPr lang="zh-CN" altLang="en-US" sz="3000">
                <a:latin typeface="Arial" panose="020B0604020202020204" pitchFamily="34" charset="0"/>
              </a:rPr>
              <a:t>中交替取边的圈为</a:t>
            </a:r>
            <a:r>
              <a:rPr lang="zh-CN" altLang="en-US" sz="3000">
                <a:solidFill>
                  <a:srgbClr val="FC360E"/>
                </a:solidFill>
                <a:latin typeface="Arial" panose="020B0604020202020204" pitchFamily="34" charset="0"/>
              </a:rPr>
              <a:t>交错圈</a:t>
            </a:r>
            <a:r>
              <a:rPr lang="zh-CN" altLang="en-US" sz="3000"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10DDEF-40FC-4C79-8EB8-A6BD90CBA52B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124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213" y="2565400"/>
            <a:ext cx="7239000" cy="3475038"/>
            <a:chOff x="384" y="1728"/>
            <a:chExt cx="4560" cy="2189"/>
          </a:xfrm>
        </p:grpSpPr>
        <p:grpSp>
          <p:nvGrpSpPr>
            <p:cNvPr id="171013" name="Group 5"/>
            <p:cNvGrpSpPr>
              <a:grpSpLocks/>
            </p:cNvGrpSpPr>
            <p:nvPr/>
          </p:nvGrpSpPr>
          <p:grpSpPr bwMode="auto">
            <a:xfrm>
              <a:off x="528" y="2112"/>
              <a:ext cx="3888" cy="1440"/>
              <a:chOff x="720" y="2160"/>
              <a:chExt cx="2208" cy="1008"/>
            </a:xfrm>
          </p:grpSpPr>
          <p:sp>
            <p:nvSpPr>
              <p:cNvPr id="171016" name="Line 6"/>
              <p:cNvSpPr>
                <a:spLocks noChangeShapeType="1"/>
              </p:cNvSpPr>
              <p:nvPr/>
            </p:nvSpPr>
            <p:spPr bwMode="auto">
              <a:xfrm flipH="1" flipV="1">
                <a:off x="2445" y="3168"/>
                <a:ext cx="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17" name="Line 7"/>
              <p:cNvSpPr>
                <a:spLocks noChangeShapeType="1"/>
              </p:cNvSpPr>
              <p:nvPr/>
            </p:nvSpPr>
            <p:spPr bwMode="auto">
              <a:xfrm flipH="1">
                <a:off x="720" y="2208"/>
                <a:ext cx="759" cy="9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18" name="Line 8"/>
              <p:cNvSpPr>
                <a:spLocks noChangeShapeType="1"/>
              </p:cNvSpPr>
              <p:nvPr/>
            </p:nvSpPr>
            <p:spPr bwMode="auto">
              <a:xfrm>
                <a:off x="1962" y="2160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19" name="Line 9"/>
              <p:cNvSpPr>
                <a:spLocks noChangeShapeType="1"/>
              </p:cNvSpPr>
              <p:nvPr/>
            </p:nvSpPr>
            <p:spPr bwMode="auto">
              <a:xfrm flipH="1">
                <a:off x="2445" y="2160"/>
                <a:ext cx="345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20" name="Line 10"/>
              <p:cNvSpPr>
                <a:spLocks noChangeShapeType="1"/>
              </p:cNvSpPr>
              <p:nvPr/>
            </p:nvSpPr>
            <p:spPr bwMode="auto">
              <a:xfrm>
                <a:off x="1479" y="2208"/>
                <a:ext cx="966" cy="9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21" name="Line 11"/>
              <p:cNvSpPr>
                <a:spLocks noChangeShapeType="1"/>
              </p:cNvSpPr>
              <p:nvPr/>
            </p:nvSpPr>
            <p:spPr bwMode="auto">
              <a:xfrm>
                <a:off x="2342" y="2160"/>
                <a:ext cx="103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22" name="Line 12"/>
              <p:cNvSpPr>
                <a:spLocks noChangeShapeType="1"/>
              </p:cNvSpPr>
              <p:nvPr/>
            </p:nvSpPr>
            <p:spPr bwMode="auto">
              <a:xfrm flipH="1">
                <a:off x="2928" y="3168"/>
                <a:ext cx="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23" name="Line 13"/>
              <p:cNvSpPr>
                <a:spLocks noChangeShapeType="1"/>
              </p:cNvSpPr>
              <p:nvPr/>
            </p:nvSpPr>
            <p:spPr bwMode="auto">
              <a:xfrm flipH="1">
                <a:off x="1479" y="2208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24" name="Line 14"/>
              <p:cNvSpPr>
                <a:spLocks noChangeShapeType="1"/>
              </p:cNvSpPr>
              <p:nvPr/>
            </p:nvSpPr>
            <p:spPr bwMode="auto">
              <a:xfrm flipV="1">
                <a:off x="1962" y="2160"/>
                <a:ext cx="380" cy="1008"/>
              </a:xfrm>
              <a:prstGeom prst="line">
                <a:avLst/>
              </a:prstGeom>
              <a:noFill/>
              <a:ln w="28575">
                <a:solidFill>
                  <a:srgbClr val="FC360E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1014" name="Rectangle 15"/>
            <p:cNvSpPr>
              <a:spLocks noChangeArrowheads="1"/>
            </p:cNvSpPr>
            <p:nvPr/>
          </p:nvSpPr>
          <p:spPr bwMode="auto">
            <a:xfrm>
              <a:off x="1680" y="1728"/>
              <a:ext cx="27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楷体_GB2312" pitchFamily="49" charset="-122"/>
                </a:rPr>
                <a:t>a      b     c    d</a:t>
              </a:r>
            </a:p>
          </p:txBody>
        </p:sp>
        <p:sp>
          <p:nvSpPr>
            <p:cNvPr id="171015" name="Rectangle 16"/>
            <p:cNvSpPr>
              <a:spLocks noChangeArrowheads="1"/>
            </p:cNvSpPr>
            <p:nvPr/>
          </p:nvSpPr>
          <p:spPr bwMode="auto">
            <a:xfrm>
              <a:off x="384" y="3552"/>
              <a:ext cx="45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楷体_GB2312" pitchFamily="49" charset="-122"/>
                </a:rPr>
                <a:t>u          v     x      y      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78F5E-CD18-4F39-B986-1F2F3731D63A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125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匹配</a:t>
            </a:r>
          </a:p>
        </p:txBody>
      </p:sp>
      <p:sp>
        <p:nvSpPr>
          <p:cNvPr id="172036" name="Rectangle 3"/>
          <p:cNvSpPr>
            <a:spLocks noChangeArrowheads="1"/>
          </p:cNvSpPr>
          <p:nvPr/>
        </p:nvSpPr>
        <p:spPr bwMode="auto">
          <a:xfrm>
            <a:off x="304800" y="990600"/>
            <a:ext cx="861060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</a:rPr>
              <a:t>13.7 </a:t>
            </a:r>
            <a:r>
              <a:rPr lang="zh-CN" altLang="en-US">
                <a:latin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</a:rPr>
              <a:t>M</a:t>
            </a:r>
            <a:r>
              <a:rPr lang="en-US" altLang="zh-CN" baseline="-25000">
                <a:latin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</a:rPr>
              <a:t>M</a:t>
            </a:r>
            <a:r>
              <a:rPr lang="en-US" altLang="zh-CN" baseline="-25000">
                <a:latin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中匹配，则</a:t>
            </a:r>
            <a:r>
              <a:rPr lang="en-US" altLang="zh-CN">
                <a:latin typeface="楷体_GB2312" pitchFamily="49" charset="-122"/>
              </a:rPr>
              <a:t>G[M</a:t>
            </a:r>
            <a:r>
              <a:rPr lang="en-US" altLang="zh-CN" baseline="-25000">
                <a:latin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>
                <a:latin typeface="楷体_GB2312" pitchFamily="49" charset="-122"/>
              </a:rPr>
              <a:t>M</a:t>
            </a:r>
            <a:r>
              <a:rPr lang="en-US" altLang="zh-CN" baseline="-25000">
                <a:latin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</a:rPr>
              <a:t>]</a:t>
            </a:r>
            <a:r>
              <a:rPr lang="zh-CN" altLang="en-US">
                <a:latin typeface="楷体_GB2312" pitchFamily="49" charset="-122"/>
              </a:rPr>
              <a:t>的每个连通分支或为由</a:t>
            </a:r>
            <a:r>
              <a:rPr lang="en-US" altLang="zh-CN">
                <a:latin typeface="楷体_GB2312" pitchFamily="49" charset="-122"/>
              </a:rPr>
              <a:t>M</a:t>
            </a:r>
            <a:r>
              <a:rPr lang="en-US" altLang="zh-CN" baseline="-25000">
                <a:latin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</a:rPr>
              <a:t>M</a:t>
            </a:r>
            <a:r>
              <a:rPr lang="en-US" altLang="zh-CN" baseline="-25000">
                <a:latin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</a:rPr>
              <a:t>中的边组成的交错圈，或为交错路径。 </a:t>
            </a:r>
          </a:p>
          <a:p>
            <a:pPr eaLnBrk="1" hangingPunct="1"/>
            <a:endParaRPr lang="zh-CN" altLang="en-US">
              <a:latin typeface="楷体_GB2312" pitchFamily="49" charset="-122"/>
            </a:endParaRP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</a:rPr>
              <a:t>13.8 </a:t>
            </a:r>
            <a:r>
              <a:rPr lang="zh-CN" altLang="en-US">
                <a:latin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</a:rPr>
              <a:t>M</a:t>
            </a:r>
            <a:r>
              <a:rPr lang="zh-CN" altLang="en-US">
                <a:latin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中匹配，</a:t>
            </a:r>
            <a:r>
              <a:rPr lang="el-GR" altLang="zh-CN">
                <a:latin typeface="方正舒体" panose="02010601030101010101" pitchFamily="2" charset="-122"/>
                <a:ea typeface="方正舒体" panose="02010601030101010101" pitchFamily="2" charset="-122"/>
                <a:sym typeface="Symbol" panose="05050102010706020507" pitchFamily="18" charset="2"/>
              </a:rPr>
              <a:t>Γ</a:t>
            </a:r>
            <a:r>
              <a:rPr lang="zh-CN" altLang="en-US">
                <a:latin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</a:rPr>
              <a:t>M</a:t>
            </a:r>
            <a:r>
              <a:rPr lang="zh-CN" altLang="en-US">
                <a:latin typeface="楷体_GB2312" pitchFamily="49" charset="-122"/>
              </a:rPr>
              <a:t>增广路径，则</a:t>
            </a:r>
            <a:r>
              <a:rPr lang="en-US" altLang="zh-CN">
                <a:latin typeface="楷体_GB2312" pitchFamily="49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zh-CN" altLang="en-US">
                <a:latin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</a:rPr>
              <a:t>M</a:t>
            </a:r>
            <a:r>
              <a:rPr lang="zh-CN" altLang="en-US">
                <a:latin typeface="楷体_GB2312" pitchFamily="49" charset="-122"/>
                <a:sym typeface="Symbol" panose="05050102010706020507" pitchFamily="18" charset="2"/>
              </a:rPr>
              <a:t></a:t>
            </a:r>
            <a:r>
              <a:rPr lang="el-GR" altLang="zh-CN">
                <a:latin typeface="方正舒体" panose="02010601030101010101" pitchFamily="2" charset="-122"/>
                <a:ea typeface="方正舒体" panose="02010601030101010101" pitchFamily="2" charset="-122"/>
                <a:sym typeface="Symbol" panose="05050102010706020507" pitchFamily="18" charset="2"/>
              </a:rPr>
              <a:t>Γ</a:t>
            </a:r>
            <a:r>
              <a:rPr lang="zh-CN" altLang="en-US">
                <a:latin typeface="楷体_GB2312" pitchFamily="49" charset="-122"/>
              </a:rPr>
              <a:t>仍是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的匹配且</a:t>
            </a:r>
            <a:r>
              <a:rPr lang="en-US" altLang="zh-CN">
                <a:latin typeface="楷体_GB2312" pitchFamily="49" charset="-122"/>
              </a:rPr>
              <a:t>|M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en-US" altLang="zh-CN">
                <a:latin typeface="楷体_GB2312" pitchFamily="49" charset="-122"/>
              </a:rPr>
              <a:t>|=|M|+1</a:t>
            </a:r>
            <a:endParaRPr lang="el-GR" altLang="zh-CN">
              <a:latin typeface="方正舒体" panose="02010601030101010101" pitchFamily="2" charset="-122"/>
              <a:ea typeface="方正舒体" panose="02010601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zh-CN" altLang="en-US">
              <a:latin typeface="楷体_GB2312" pitchFamily="49" charset="-122"/>
            </a:endParaRP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</a:rPr>
              <a:t>13.9 M</a:t>
            </a:r>
            <a:r>
              <a:rPr lang="zh-CN" altLang="en-US">
                <a:latin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的最大匹配 </a:t>
            </a:r>
            <a:r>
              <a:rPr lang="en-US" altLang="zh-CN">
                <a:latin typeface="楷体_GB2312" pitchFamily="49" charset="-122"/>
              </a:rPr>
              <a:t>iff</a:t>
            </a:r>
            <a:br>
              <a:rPr lang="en-US" altLang="zh-CN">
                <a:latin typeface="楷体_GB2312" pitchFamily="49" charset="-122"/>
              </a:rPr>
            </a:b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中不存在关于</a:t>
            </a:r>
            <a:r>
              <a:rPr lang="en-US" altLang="zh-CN">
                <a:latin typeface="楷体_GB2312" pitchFamily="49" charset="-122"/>
              </a:rPr>
              <a:t>M</a:t>
            </a:r>
            <a:r>
              <a:rPr lang="zh-CN" altLang="en-US">
                <a:latin typeface="楷体_GB2312" pitchFamily="49" charset="-122"/>
              </a:rPr>
              <a:t>可增广路径。</a:t>
            </a:r>
            <a:endParaRPr lang="zh-CN" altLang="en-US">
              <a:solidFill>
                <a:srgbClr val="FC360E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页脚占位符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2912A4-1528-48DD-9264-5E4FEE97D63A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1450"/>
            <a:ext cx="7696200" cy="577850"/>
          </a:xfrm>
          <a:noFill/>
        </p:spPr>
        <p:txBody>
          <a:bodyPr lIns="0" tIns="0" rIns="0" bIns="0" anchor="t">
            <a:spAutoFit/>
          </a:bodyPr>
          <a:lstStyle/>
          <a:p>
            <a:pPr eaLnBrk="1" hangingPunct="1"/>
            <a:r>
              <a:rPr lang="en-US" altLang="zh-CN" sz="3800" b="1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800" b="1" smtClean="0">
                <a:solidFill>
                  <a:schemeClr val="tx1"/>
                </a:solidFill>
                <a:latin typeface="Arial" panose="020B0604020202020204" pitchFamily="34" charset="0"/>
              </a:rPr>
              <a:t>二部图中的匹配</a:t>
            </a:r>
          </a:p>
        </p:txBody>
      </p:sp>
      <p:sp>
        <p:nvSpPr>
          <p:cNvPr id="173060" name="Rectangle 3"/>
          <p:cNvSpPr>
            <a:spLocks noChangeArrowheads="1"/>
          </p:cNvSpPr>
          <p:nvPr/>
        </p:nvSpPr>
        <p:spPr bwMode="auto">
          <a:xfrm>
            <a:off x="179388" y="996950"/>
            <a:ext cx="85915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350963" indent="-13509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solidFill>
                  <a:srgbClr val="FF0000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sz="3000">
                <a:solidFill>
                  <a:srgbClr val="FF0000"/>
                </a:solidFill>
                <a:latin typeface="Arial" panose="020B0604020202020204" pitchFamily="34" charset="0"/>
              </a:rPr>
              <a:t>13.7</a:t>
            </a:r>
            <a:r>
              <a:rPr lang="en-US" altLang="zh-CN" sz="3000">
                <a:latin typeface="Arial" panose="020B0604020202020204" pitchFamily="34" charset="0"/>
              </a:rPr>
              <a:t>  </a:t>
            </a:r>
            <a:r>
              <a:rPr lang="zh-CN" altLang="en-US" sz="3000">
                <a:latin typeface="Arial" panose="020B0604020202020204" pitchFamily="34" charset="0"/>
              </a:rPr>
              <a:t>设</a:t>
            </a:r>
            <a:r>
              <a:rPr lang="en-US" altLang="zh-CN" sz="3000">
                <a:latin typeface="Arial" panose="020B0604020202020204" pitchFamily="34" charset="0"/>
              </a:rPr>
              <a:t>G = &lt;V</a:t>
            </a:r>
            <a:r>
              <a:rPr lang="en-US" altLang="zh-CN" sz="3000" baseline="-25000">
                <a:latin typeface="Arial" panose="020B0604020202020204" pitchFamily="34" charset="0"/>
              </a:rPr>
              <a:t>1</a:t>
            </a:r>
            <a:r>
              <a:rPr lang="en-US" altLang="zh-CN" sz="3000">
                <a:latin typeface="Arial" panose="020B0604020202020204" pitchFamily="34" charset="0"/>
              </a:rPr>
              <a:t>, V</a:t>
            </a:r>
            <a:r>
              <a:rPr lang="en-US" altLang="zh-CN" sz="3000" baseline="-25000">
                <a:latin typeface="Arial" panose="020B0604020202020204" pitchFamily="34" charset="0"/>
              </a:rPr>
              <a:t>2</a:t>
            </a:r>
            <a:r>
              <a:rPr lang="en-US" altLang="zh-CN" sz="3000">
                <a:latin typeface="Arial" panose="020B0604020202020204" pitchFamily="34" charset="0"/>
              </a:rPr>
              <a:t>, E&gt;</a:t>
            </a:r>
            <a:r>
              <a:rPr lang="zh-CN" altLang="en-US" sz="3000">
                <a:latin typeface="Arial" panose="020B0604020202020204" pitchFamily="34" charset="0"/>
              </a:rPr>
              <a:t>为二部图</a:t>
            </a:r>
            <a:r>
              <a:rPr lang="en-US" altLang="zh-CN" sz="3000">
                <a:latin typeface="Arial" panose="020B0604020202020204" pitchFamily="34" charset="0"/>
              </a:rPr>
              <a:t>, |V</a:t>
            </a:r>
            <a:r>
              <a:rPr lang="en-US" altLang="zh-CN" sz="3000" baseline="-25000">
                <a:latin typeface="Arial" panose="020B0604020202020204" pitchFamily="34" charset="0"/>
              </a:rPr>
              <a:t>1</a:t>
            </a:r>
            <a:r>
              <a:rPr lang="en-US" altLang="zh-CN" sz="3000">
                <a:latin typeface="Arial" panose="020B0604020202020204" pitchFamily="34" charset="0"/>
              </a:rPr>
              <a:t>| </a:t>
            </a:r>
            <a:r>
              <a:rPr lang="en-US" altLang="zh-CN" sz="3000">
                <a:latin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n-US" altLang="zh-CN" sz="3000">
                <a:latin typeface="Arial" panose="020B0604020202020204" pitchFamily="34" charset="0"/>
              </a:rPr>
              <a:t>|V</a:t>
            </a:r>
            <a:r>
              <a:rPr lang="en-US" altLang="zh-CN" sz="3000" baseline="-25000">
                <a:latin typeface="Arial" panose="020B0604020202020204" pitchFamily="34" charset="0"/>
              </a:rPr>
              <a:t>2</a:t>
            </a:r>
            <a:r>
              <a:rPr lang="en-US" altLang="zh-CN" sz="3000">
                <a:latin typeface="Arial" panose="020B0604020202020204" pitchFamily="34" charset="0"/>
              </a:rPr>
              <a:t>|, M</a:t>
            </a:r>
            <a:r>
              <a:rPr lang="zh-CN" altLang="en-US" sz="3000">
                <a:latin typeface="Arial" panose="020B0604020202020204" pitchFamily="34" charset="0"/>
              </a:rPr>
              <a:t>为</a:t>
            </a:r>
            <a:r>
              <a:rPr lang="en-US" altLang="zh-CN" sz="3000">
                <a:latin typeface="Arial" panose="020B0604020202020204" pitchFamily="34" charset="0"/>
              </a:rPr>
              <a:t>G</a:t>
            </a:r>
            <a:r>
              <a:rPr lang="zh-CN" altLang="en-US" sz="3000">
                <a:latin typeface="Arial" panose="020B0604020202020204" pitchFamily="34" charset="0"/>
              </a:rPr>
              <a:t>中一个匹配</a:t>
            </a:r>
            <a:r>
              <a:rPr lang="en-US" altLang="zh-CN" sz="3000">
                <a:latin typeface="Arial" panose="020B0604020202020204" pitchFamily="34" charset="0"/>
              </a:rPr>
              <a:t>, </a:t>
            </a:r>
            <a:r>
              <a:rPr lang="zh-CN" altLang="en-US" sz="3000">
                <a:latin typeface="Arial" panose="020B0604020202020204" pitchFamily="34" charset="0"/>
              </a:rPr>
              <a:t>且</a:t>
            </a:r>
            <a:r>
              <a:rPr lang="en-US" altLang="zh-CN" sz="3000">
                <a:latin typeface="Arial" panose="020B0604020202020204" pitchFamily="34" charset="0"/>
              </a:rPr>
              <a:t>|M| = |V</a:t>
            </a:r>
            <a:r>
              <a:rPr lang="en-US" altLang="zh-CN" sz="3000" baseline="-25000">
                <a:latin typeface="Arial" panose="020B0604020202020204" pitchFamily="34" charset="0"/>
              </a:rPr>
              <a:t>1</a:t>
            </a:r>
            <a:r>
              <a:rPr lang="en-US" altLang="zh-CN" sz="3000">
                <a:latin typeface="Arial" panose="020B0604020202020204" pitchFamily="34" charset="0"/>
              </a:rPr>
              <a:t>|, </a:t>
            </a:r>
            <a:r>
              <a:rPr lang="zh-CN" altLang="en-US" sz="3000">
                <a:latin typeface="Arial" panose="020B0604020202020204" pitchFamily="34" charset="0"/>
              </a:rPr>
              <a:t>则称</a:t>
            </a:r>
            <a:r>
              <a:rPr lang="en-US" altLang="zh-CN" sz="3000">
                <a:latin typeface="Arial" panose="020B0604020202020204" pitchFamily="34" charset="0"/>
              </a:rPr>
              <a:t>M</a:t>
            </a:r>
            <a:r>
              <a:rPr lang="zh-CN" altLang="en-US" sz="3000">
                <a:latin typeface="Arial" panose="020B0604020202020204" pitchFamily="34" charset="0"/>
              </a:rPr>
              <a:t>为</a:t>
            </a:r>
            <a:r>
              <a:rPr lang="en-US" altLang="zh-CN" sz="3000">
                <a:latin typeface="Arial" panose="020B0604020202020204" pitchFamily="34" charset="0"/>
              </a:rPr>
              <a:t>V</a:t>
            </a:r>
            <a:r>
              <a:rPr lang="en-US" altLang="zh-CN" sz="3000" baseline="-25000">
                <a:latin typeface="Arial" panose="020B0604020202020204" pitchFamily="34" charset="0"/>
              </a:rPr>
              <a:t>1</a:t>
            </a:r>
            <a:r>
              <a:rPr lang="zh-CN" altLang="en-US" sz="3000">
                <a:latin typeface="Arial" panose="020B0604020202020204" pitchFamily="34" charset="0"/>
              </a:rPr>
              <a:t>到</a:t>
            </a:r>
            <a:r>
              <a:rPr lang="en-US" altLang="zh-CN" sz="3000">
                <a:latin typeface="Arial" panose="020B0604020202020204" pitchFamily="34" charset="0"/>
              </a:rPr>
              <a:t>V</a:t>
            </a:r>
            <a:r>
              <a:rPr lang="en-US" altLang="zh-CN" sz="3000" baseline="-25000">
                <a:latin typeface="Arial" panose="020B0604020202020204" pitchFamily="34" charset="0"/>
              </a:rPr>
              <a:t>2</a:t>
            </a:r>
            <a:r>
              <a:rPr lang="zh-CN" altLang="en-US" sz="3000">
                <a:latin typeface="Arial" panose="020B0604020202020204" pitchFamily="34" charset="0"/>
              </a:rPr>
              <a:t>的</a:t>
            </a:r>
            <a:r>
              <a:rPr lang="zh-CN" altLang="en-US" sz="3000">
                <a:solidFill>
                  <a:srgbClr val="FC360E"/>
                </a:solidFill>
                <a:latin typeface="Arial" panose="020B0604020202020204" pitchFamily="34" charset="0"/>
              </a:rPr>
              <a:t>完备匹配</a:t>
            </a:r>
            <a:r>
              <a:rPr lang="en-US" altLang="zh-CN" sz="3000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871428" name="Rectangle 4"/>
          <p:cNvSpPr>
            <a:spLocks noChangeArrowheads="1"/>
          </p:cNvSpPr>
          <p:nvPr/>
        </p:nvSpPr>
        <p:spPr bwMode="auto">
          <a:xfrm>
            <a:off x="611188" y="2781300"/>
            <a:ext cx="81661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9017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Arial" panose="020B0604020202020204" pitchFamily="34" charset="0"/>
              </a:rPr>
              <a:t>若</a:t>
            </a:r>
            <a:r>
              <a:rPr lang="en-US" altLang="zh-CN" sz="3000">
                <a:latin typeface="Arial" panose="020B0604020202020204" pitchFamily="34" charset="0"/>
              </a:rPr>
              <a:t>|V</a:t>
            </a:r>
            <a:r>
              <a:rPr lang="en-US" altLang="zh-CN" sz="3000" baseline="-25000">
                <a:latin typeface="Arial" panose="020B0604020202020204" pitchFamily="34" charset="0"/>
              </a:rPr>
              <a:t>1</a:t>
            </a:r>
            <a:r>
              <a:rPr lang="en-US" altLang="zh-CN" sz="3000">
                <a:latin typeface="Arial" panose="020B0604020202020204" pitchFamily="34" charset="0"/>
              </a:rPr>
              <a:t>| = |V</a:t>
            </a:r>
            <a:r>
              <a:rPr lang="en-US" altLang="zh-CN" sz="3000" baseline="-25000">
                <a:latin typeface="Arial" panose="020B0604020202020204" pitchFamily="34" charset="0"/>
              </a:rPr>
              <a:t>2</a:t>
            </a:r>
            <a:r>
              <a:rPr lang="en-US" altLang="zh-CN" sz="3000">
                <a:latin typeface="Arial" panose="020B0604020202020204" pitchFamily="34" charset="0"/>
              </a:rPr>
              <a:t>|, </a:t>
            </a:r>
            <a:r>
              <a:rPr lang="zh-CN" altLang="en-US" sz="3000">
                <a:latin typeface="Arial" panose="020B0604020202020204" pitchFamily="34" charset="0"/>
              </a:rPr>
              <a:t>则完备匹配为</a:t>
            </a:r>
            <a:r>
              <a:rPr lang="zh-CN" altLang="en-US" sz="3000">
                <a:solidFill>
                  <a:srgbClr val="FF0000"/>
                </a:solidFill>
                <a:latin typeface="Arial" panose="020B0604020202020204" pitchFamily="34" charset="0"/>
              </a:rPr>
              <a:t>完美匹配</a:t>
            </a:r>
            <a:r>
              <a:rPr lang="en-US" altLang="zh-CN" sz="3000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Arial" panose="020B0604020202020204" pitchFamily="34" charset="0"/>
              </a:rPr>
              <a:t>若</a:t>
            </a:r>
            <a:r>
              <a:rPr lang="en-US" altLang="zh-CN" sz="3000">
                <a:latin typeface="Arial" panose="020B0604020202020204" pitchFamily="34" charset="0"/>
              </a:rPr>
              <a:t>|V</a:t>
            </a:r>
            <a:r>
              <a:rPr lang="en-US" altLang="zh-CN" sz="3000" baseline="-25000">
                <a:latin typeface="Arial" panose="020B0604020202020204" pitchFamily="34" charset="0"/>
              </a:rPr>
              <a:t>1</a:t>
            </a:r>
            <a:r>
              <a:rPr lang="en-US" altLang="zh-CN" sz="3000">
                <a:latin typeface="Arial" panose="020B0604020202020204" pitchFamily="34" charset="0"/>
              </a:rPr>
              <a:t>| &lt; |V</a:t>
            </a:r>
            <a:r>
              <a:rPr lang="en-US" altLang="zh-CN" sz="3000" baseline="-25000">
                <a:latin typeface="Arial" panose="020B0604020202020204" pitchFamily="34" charset="0"/>
              </a:rPr>
              <a:t>2</a:t>
            </a:r>
            <a:r>
              <a:rPr lang="en-US" altLang="zh-CN" sz="3000">
                <a:latin typeface="Arial" panose="020B0604020202020204" pitchFamily="34" charset="0"/>
              </a:rPr>
              <a:t>|, </a:t>
            </a:r>
            <a:r>
              <a:rPr lang="zh-CN" altLang="en-US" sz="3000">
                <a:latin typeface="Arial" panose="020B0604020202020204" pitchFamily="34" charset="0"/>
              </a:rPr>
              <a:t>则完备匹配为</a:t>
            </a:r>
            <a:r>
              <a:rPr lang="en-US" altLang="zh-CN" sz="3000">
                <a:latin typeface="Arial" panose="020B0604020202020204" pitchFamily="34" charset="0"/>
              </a:rPr>
              <a:t>G</a:t>
            </a:r>
            <a:r>
              <a:rPr lang="zh-CN" altLang="en-US" sz="3000">
                <a:latin typeface="Arial" panose="020B0604020202020204" pitchFamily="34" charset="0"/>
              </a:rPr>
              <a:t>中最大匹配。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4149725"/>
            <a:ext cx="5230812" cy="2409825"/>
            <a:chOff x="497" y="2032"/>
            <a:chExt cx="3295" cy="1518"/>
          </a:xfrm>
        </p:grpSpPr>
        <p:sp>
          <p:nvSpPr>
            <p:cNvPr id="173063" name="Line 6"/>
            <p:cNvSpPr>
              <a:spLocks noChangeShapeType="1"/>
            </p:cNvSpPr>
            <p:nvPr/>
          </p:nvSpPr>
          <p:spPr bwMode="auto">
            <a:xfrm flipH="1" flipV="1">
              <a:off x="3120" y="3168"/>
              <a:ext cx="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4" name="Line 7"/>
            <p:cNvSpPr>
              <a:spLocks noChangeShapeType="1"/>
            </p:cNvSpPr>
            <p:nvPr/>
          </p:nvSpPr>
          <p:spPr bwMode="auto">
            <a:xfrm flipH="1">
              <a:off x="720" y="2208"/>
              <a:ext cx="105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5" name="Line 8"/>
            <p:cNvSpPr>
              <a:spLocks noChangeShapeType="1"/>
            </p:cNvSpPr>
            <p:nvPr/>
          </p:nvSpPr>
          <p:spPr bwMode="auto">
            <a:xfrm flipV="1">
              <a:off x="2448" y="2160"/>
              <a:ext cx="528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6" name="Line 9"/>
            <p:cNvSpPr>
              <a:spLocks noChangeShapeType="1"/>
            </p:cNvSpPr>
            <p:nvPr/>
          </p:nvSpPr>
          <p:spPr bwMode="auto">
            <a:xfrm>
              <a:off x="3600" y="2160"/>
              <a:ext cx="192" cy="1008"/>
            </a:xfrm>
            <a:prstGeom prst="line">
              <a:avLst/>
            </a:prstGeom>
            <a:noFill/>
            <a:ln w="28575">
              <a:solidFill>
                <a:srgbClr val="FC360E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7" name="Line 10"/>
            <p:cNvSpPr>
              <a:spLocks noChangeShapeType="1"/>
            </p:cNvSpPr>
            <p:nvPr/>
          </p:nvSpPr>
          <p:spPr bwMode="auto">
            <a:xfrm>
              <a:off x="1776" y="2208"/>
              <a:ext cx="1344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8" name="Line 11"/>
            <p:cNvSpPr>
              <a:spLocks noChangeShapeType="1"/>
            </p:cNvSpPr>
            <p:nvPr/>
          </p:nvSpPr>
          <p:spPr bwMode="auto">
            <a:xfrm>
              <a:off x="2976" y="2160"/>
              <a:ext cx="144" cy="10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9" name="Rectangle 12"/>
            <p:cNvSpPr>
              <a:spLocks noChangeArrowheads="1"/>
            </p:cNvSpPr>
            <p:nvPr/>
          </p:nvSpPr>
          <p:spPr bwMode="auto">
            <a:xfrm>
              <a:off x="1248" y="2032"/>
              <a:ext cx="36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Arial" panose="020B0604020202020204" pitchFamily="34" charset="0"/>
                </a:rPr>
                <a:t>V</a:t>
              </a:r>
              <a:r>
                <a:rPr lang="en-US" altLang="zh-CN" sz="3000" baseline="-25000">
                  <a:latin typeface="Arial" panose="020B0604020202020204" pitchFamily="34" charset="0"/>
                </a:rPr>
                <a:t>1</a:t>
              </a:r>
              <a:endParaRPr lang="zh-CN" altLang="en-US" sz="3600" b="0">
                <a:latin typeface="楷体_GB2312" pitchFamily="49" charset="-122"/>
              </a:endParaRPr>
            </a:p>
          </p:txBody>
        </p:sp>
        <p:sp>
          <p:nvSpPr>
            <p:cNvPr id="173070" name="Rectangle 13"/>
            <p:cNvSpPr>
              <a:spLocks noChangeArrowheads="1"/>
            </p:cNvSpPr>
            <p:nvPr/>
          </p:nvSpPr>
          <p:spPr bwMode="auto">
            <a:xfrm>
              <a:off x="497" y="3204"/>
              <a:ext cx="36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Arial" panose="020B0604020202020204" pitchFamily="34" charset="0"/>
                </a:rPr>
                <a:t>V</a:t>
              </a:r>
              <a:r>
                <a:rPr lang="en-US" altLang="zh-CN" sz="3000" baseline="-25000">
                  <a:latin typeface="Arial" panose="020B0604020202020204" pitchFamily="34" charset="0"/>
                </a:rPr>
                <a:t>2</a:t>
              </a:r>
              <a:endParaRPr lang="zh-CN" altLang="en-US" sz="3600" b="0">
                <a:latin typeface="楷体_GB2312" pitchFamily="49" charset="-122"/>
              </a:endParaRPr>
            </a:p>
          </p:txBody>
        </p:sp>
        <p:sp>
          <p:nvSpPr>
            <p:cNvPr id="173071" name="Line 14"/>
            <p:cNvSpPr>
              <a:spLocks noChangeShapeType="1"/>
            </p:cNvSpPr>
            <p:nvPr/>
          </p:nvSpPr>
          <p:spPr bwMode="auto">
            <a:xfrm>
              <a:off x="2448" y="2160"/>
              <a:ext cx="0" cy="10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2" name="Line 15"/>
            <p:cNvSpPr>
              <a:spLocks noChangeShapeType="1"/>
            </p:cNvSpPr>
            <p:nvPr/>
          </p:nvSpPr>
          <p:spPr bwMode="auto">
            <a:xfrm flipH="1">
              <a:off x="1776" y="2208"/>
              <a:ext cx="0" cy="96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D654CE-C966-4449-A9F4-8F18DF66328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127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楷体_GB2312" pitchFamily="49" charset="-122"/>
              </a:rPr>
              <a:t>Hall</a:t>
            </a:r>
            <a:r>
              <a:rPr lang="zh-CN" altLang="en-US" b="1" smtClean="0">
                <a:latin typeface="楷体_GB2312" pitchFamily="49" charset="-122"/>
              </a:rPr>
              <a:t>定理(5.2)</a:t>
            </a:r>
          </a:p>
        </p:txBody>
      </p:sp>
      <p:sp>
        <p:nvSpPr>
          <p:cNvPr id="174084" name="Rectangle 3"/>
          <p:cNvSpPr>
            <a:spLocks noChangeArrowheads="1"/>
          </p:cNvSpPr>
          <p:nvPr/>
        </p:nvSpPr>
        <p:spPr bwMode="auto">
          <a:xfrm>
            <a:off x="179388" y="1196975"/>
            <a:ext cx="882015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55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定理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13.11(Hall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定理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zh-CN">
                <a:latin typeface="Arial" panose="020B0604020202020204" pitchFamily="34" charset="0"/>
              </a:rPr>
              <a:t>  </a:t>
            </a:r>
            <a:r>
              <a:rPr lang="zh-CN" altLang="en-US">
                <a:latin typeface="Arial" panose="020B0604020202020204" pitchFamily="34" charset="0"/>
              </a:rPr>
              <a:t>二部图</a:t>
            </a:r>
            <a:r>
              <a:rPr lang="en-US" altLang="zh-CN">
                <a:latin typeface="Arial" panose="020B0604020202020204" pitchFamily="34" charset="0"/>
              </a:rPr>
              <a:t>G = &lt;V</a:t>
            </a:r>
            <a:r>
              <a:rPr lang="en-US" altLang="zh-CN" baseline="-25000">
                <a:latin typeface="Arial" panose="020B0604020202020204" pitchFamily="34" charset="0"/>
              </a:rPr>
              <a:t>1</a:t>
            </a:r>
            <a:r>
              <a:rPr lang="en-US" altLang="zh-CN">
                <a:latin typeface="Arial" panose="020B0604020202020204" pitchFamily="34" charset="0"/>
              </a:rPr>
              <a:t>, V</a:t>
            </a:r>
            <a:r>
              <a:rPr lang="en-US" altLang="zh-CN" baseline="-25000">
                <a:latin typeface="Arial" panose="020B0604020202020204" pitchFamily="34" charset="0"/>
              </a:rPr>
              <a:t>2</a:t>
            </a:r>
            <a:r>
              <a:rPr lang="en-US" altLang="zh-CN">
                <a:latin typeface="Arial" panose="020B0604020202020204" pitchFamily="34" charset="0"/>
              </a:rPr>
              <a:t>, E&gt;, |V</a:t>
            </a:r>
            <a:r>
              <a:rPr lang="en-US" altLang="zh-CN" baseline="-25000">
                <a:latin typeface="Arial" panose="020B0604020202020204" pitchFamily="34" charset="0"/>
              </a:rPr>
              <a:t>1</a:t>
            </a:r>
            <a:r>
              <a:rPr lang="en-US" altLang="zh-CN">
                <a:latin typeface="Arial" panose="020B0604020202020204" pitchFamily="34" charset="0"/>
              </a:rPr>
              <a:t>|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n-US" altLang="zh-CN">
                <a:latin typeface="Arial" panose="020B0604020202020204" pitchFamily="34" charset="0"/>
              </a:rPr>
              <a:t>|V</a:t>
            </a:r>
            <a:r>
              <a:rPr lang="en-US" altLang="zh-CN" baseline="-25000">
                <a:latin typeface="Arial" panose="020B0604020202020204" pitchFamily="34" charset="0"/>
              </a:rPr>
              <a:t>2</a:t>
            </a:r>
            <a:r>
              <a:rPr lang="en-US" altLang="zh-CN">
                <a:latin typeface="Arial" panose="020B0604020202020204" pitchFamily="34" charset="0"/>
              </a:rPr>
              <a:t>|, G</a:t>
            </a:r>
            <a:r>
              <a:rPr lang="zh-CN" altLang="en-US">
                <a:latin typeface="Arial" panose="020B0604020202020204" pitchFamily="34" charset="0"/>
              </a:rPr>
              <a:t>中存在从</a:t>
            </a:r>
            <a:r>
              <a:rPr lang="en-US" altLang="zh-CN">
                <a:latin typeface="Arial" panose="020B0604020202020204" pitchFamily="34" charset="0"/>
              </a:rPr>
              <a:t>V</a:t>
            </a:r>
            <a:r>
              <a:rPr lang="en-US" altLang="zh-CN" baseline="-25000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到</a:t>
            </a:r>
            <a:r>
              <a:rPr lang="en-US" altLang="zh-CN">
                <a:latin typeface="Arial" panose="020B0604020202020204" pitchFamily="34" charset="0"/>
              </a:rPr>
              <a:t>V</a:t>
            </a:r>
            <a:r>
              <a:rPr lang="en-US" altLang="zh-CN" baseline="-25000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的完备匹配</a:t>
            </a:r>
            <a:r>
              <a:rPr lang="en-US" altLang="zh-CN">
                <a:latin typeface="Arial" panose="020B0604020202020204" pitchFamily="34" charset="0"/>
              </a:rPr>
              <a:t>, </a:t>
            </a:r>
            <a:r>
              <a:rPr lang="zh-CN" altLang="en-US">
                <a:latin typeface="Arial" panose="020B0604020202020204" pitchFamily="34" charset="0"/>
              </a:rPr>
              <a:t>当且仅当</a:t>
            </a:r>
            <a:r>
              <a:rPr lang="en-US" altLang="zh-CN" u="sng">
                <a:latin typeface="Arial" panose="020B0604020202020204" pitchFamily="34" charset="0"/>
              </a:rPr>
              <a:t>V</a:t>
            </a:r>
            <a:r>
              <a:rPr lang="en-US" altLang="zh-CN" u="sng" baseline="-25000">
                <a:latin typeface="Arial" panose="020B0604020202020204" pitchFamily="34" charset="0"/>
              </a:rPr>
              <a:t>1</a:t>
            </a:r>
            <a:r>
              <a:rPr lang="zh-CN" altLang="en-US" u="sng">
                <a:latin typeface="Arial" panose="020B0604020202020204" pitchFamily="34" charset="0"/>
              </a:rPr>
              <a:t>中任意</a:t>
            </a:r>
            <a:r>
              <a:rPr lang="en-US" altLang="zh-CN" u="sng">
                <a:latin typeface="Arial" panose="020B0604020202020204" pitchFamily="34" charset="0"/>
              </a:rPr>
              <a:t>k</a:t>
            </a:r>
            <a:r>
              <a:rPr lang="zh-CN" altLang="en-US" u="sng">
                <a:latin typeface="Arial" panose="020B0604020202020204" pitchFamily="34" charset="0"/>
              </a:rPr>
              <a:t>个顶点至少与</a:t>
            </a:r>
            <a:r>
              <a:rPr lang="en-US" altLang="zh-CN" u="sng">
                <a:latin typeface="Arial" panose="020B0604020202020204" pitchFamily="34" charset="0"/>
              </a:rPr>
              <a:t>V</a:t>
            </a:r>
            <a:r>
              <a:rPr lang="en-US" altLang="zh-CN" u="sng" baseline="-25000">
                <a:latin typeface="Arial" panose="020B0604020202020204" pitchFamily="34" charset="0"/>
              </a:rPr>
              <a:t>2</a:t>
            </a:r>
            <a:r>
              <a:rPr lang="zh-CN" altLang="en-US" u="sng">
                <a:latin typeface="Arial" panose="020B0604020202020204" pitchFamily="34" charset="0"/>
              </a:rPr>
              <a:t>中的</a:t>
            </a:r>
            <a:r>
              <a:rPr lang="en-US" altLang="zh-CN" u="sng">
                <a:latin typeface="Arial" panose="020B0604020202020204" pitchFamily="34" charset="0"/>
              </a:rPr>
              <a:t>k</a:t>
            </a:r>
            <a:r>
              <a:rPr lang="zh-CN" altLang="en-US" u="sng">
                <a:latin typeface="Arial" panose="020B0604020202020204" pitchFamily="34" charset="0"/>
              </a:rPr>
              <a:t>个顶点相邻</a:t>
            </a:r>
            <a:r>
              <a:rPr lang="en-US" altLang="zh-CN" u="sng">
                <a:latin typeface="Arial" panose="020B0604020202020204" pitchFamily="34" charset="0"/>
              </a:rPr>
              <a:t>k</a:t>
            </a:r>
            <a:r>
              <a:rPr lang="en-US" altLang="zh-CN">
                <a:latin typeface="Arial" panose="020B0604020202020204" pitchFamily="34" charset="0"/>
              </a:rPr>
              <a:t>(k=1..|V</a:t>
            </a:r>
            <a:r>
              <a:rPr lang="en-US" altLang="zh-CN" baseline="-25000">
                <a:latin typeface="Arial" panose="020B0604020202020204" pitchFamily="34" charset="0"/>
              </a:rPr>
              <a:t>1</a:t>
            </a:r>
            <a:r>
              <a:rPr lang="en-US" altLang="zh-CN">
                <a:latin typeface="Arial" panose="020B0604020202020204" pitchFamily="34" charset="0"/>
              </a:rPr>
              <a:t>|)</a:t>
            </a:r>
            <a:r>
              <a:rPr lang="zh-CN" altLang="en-US">
                <a:latin typeface="Arial" panose="020B0604020202020204" pitchFamily="34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Hall</a:t>
            </a:r>
            <a:r>
              <a:rPr lang="zh-CN" altLang="en-US">
                <a:latin typeface="楷体_GB2312" pitchFamily="49" charset="-122"/>
                <a:sym typeface="Symbol" panose="05050102010706020507" pitchFamily="18" charset="2"/>
              </a:rPr>
              <a:t>定理：</a:t>
            </a: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m</a:t>
            </a:r>
            <a:r>
              <a:rPr lang="zh-CN" altLang="en-US">
                <a:latin typeface="楷体_GB2312" pitchFamily="49" charset="-122"/>
                <a:sym typeface="Symbol" panose="05050102010706020507" pitchFamily="18" charset="2"/>
              </a:rPr>
              <a:t>个男孩的结婚问题有解 </a:t>
            </a: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iff</a:t>
            </a:r>
            <a:br>
              <a:rPr lang="en-US" altLang="zh-CN">
                <a:latin typeface="楷体_GB2312" pitchFamily="49" charset="-122"/>
                <a:sym typeface="Symbol" panose="05050102010706020507" pitchFamily="18" charset="2"/>
              </a:rPr>
            </a:br>
            <a:r>
              <a:rPr lang="zh-CN" altLang="en-US">
                <a:latin typeface="楷体_GB2312" pitchFamily="49" charset="-122"/>
              </a:rPr>
              <a:t>对每个正整数</a:t>
            </a:r>
            <a:r>
              <a:rPr lang="en-US" altLang="zh-CN">
                <a:latin typeface="楷体_GB2312" pitchFamily="49" charset="-122"/>
              </a:rPr>
              <a:t>k(1≤k≤m),</a:t>
            </a:r>
            <a:r>
              <a:rPr lang="zh-CN" altLang="en-US">
                <a:latin typeface="楷体_GB2312" pitchFamily="49" charset="-122"/>
              </a:rPr>
              <a:t>任意</a:t>
            </a:r>
            <a:r>
              <a:rPr lang="en-US" altLang="zh-CN">
                <a:latin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</a:rPr>
              <a:t>个男孩所认识的女孩的总数至少是</a:t>
            </a:r>
            <a:r>
              <a:rPr lang="en-US" altLang="zh-CN">
                <a:latin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</a:rPr>
              <a:t>个。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25EFF2-BDC0-4657-AA18-2ED941F46B1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128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楷体_GB2312" pitchFamily="49" charset="-122"/>
              </a:rPr>
              <a:t>Hall</a:t>
            </a:r>
            <a:r>
              <a:rPr lang="zh-CN" altLang="en-US" b="1" smtClean="0">
                <a:latin typeface="楷体_GB2312" pitchFamily="49" charset="-122"/>
              </a:rPr>
              <a:t>定理的应用</a:t>
            </a:r>
            <a:r>
              <a:rPr lang="en-US" altLang="zh-CN" b="1" smtClean="0">
                <a:latin typeface="楷体_GB2312" pitchFamily="49" charset="-122"/>
              </a:rPr>
              <a:t>(5.2)</a:t>
            </a:r>
          </a:p>
        </p:txBody>
      </p:sp>
      <p:sp>
        <p:nvSpPr>
          <p:cNvPr id="175108" name="Rectangle 3"/>
          <p:cNvSpPr>
            <a:spLocks noChangeArrowheads="1"/>
          </p:cNvSpPr>
          <p:nvPr/>
        </p:nvSpPr>
        <p:spPr bwMode="auto">
          <a:xfrm>
            <a:off x="228600" y="990600"/>
            <a:ext cx="86868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kumimoji="0" lang="zh-CN" altLang="en-US" sz="3000">
                <a:ea typeface="宋体" panose="02010600030101010101" pitchFamily="2" charset="-122"/>
                <a:sym typeface="Symbol" panose="05050102010706020507" pitchFamily="18" charset="2"/>
              </a:rPr>
              <a:t>定理</a:t>
            </a:r>
            <a:r>
              <a:rPr kumimoji="0" lang="en-US" altLang="zh-CN" sz="3000">
                <a:ea typeface="宋体" panose="02010600030101010101" pitchFamily="2" charset="-122"/>
                <a:sym typeface="Symbol" panose="05050102010706020507" pitchFamily="18" charset="2"/>
              </a:rPr>
              <a:t>13.12 </a:t>
            </a:r>
            <a:r>
              <a:rPr lang="zh-CN" altLang="en-US">
                <a:latin typeface="Arial" panose="020B0604020202020204" pitchFamily="34" charset="0"/>
              </a:rPr>
              <a:t>二部图</a:t>
            </a:r>
            <a:r>
              <a:rPr lang="en-US" altLang="zh-CN">
                <a:latin typeface="Arial" panose="020B0604020202020204" pitchFamily="34" charset="0"/>
              </a:rPr>
              <a:t>G = &lt;V</a:t>
            </a:r>
            <a:r>
              <a:rPr lang="en-US" altLang="zh-CN" baseline="-25000">
                <a:latin typeface="Arial" panose="020B0604020202020204" pitchFamily="34" charset="0"/>
              </a:rPr>
              <a:t>1</a:t>
            </a:r>
            <a:r>
              <a:rPr lang="en-US" altLang="zh-CN">
                <a:latin typeface="Arial" panose="020B0604020202020204" pitchFamily="34" charset="0"/>
              </a:rPr>
              <a:t>, V</a:t>
            </a:r>
            <a:r>
              <a:rPr lang="en-US" altLang="zh-CN" baseline="-25000">
                <a:latin typeface="Arial" panose="020B0604020202020204" pitchFamily="34" charset="0"/>
              </a:rPr>
              <a:t>2</a:t>
            </a:r>
            <a:r>
              <a:rPr lang="en-US" altLang="zh-CN">
                <a:latin typeface="Arial" panose="020B0604020202020204" pitchFamily="34" charset="0"/>
              </a:rPr>
              <a:t>, E&gt;,V</a:t>
            </a:r>
            <a:r>
              <a:rPr lang="en-US" altLang="zh-CN" baseline="-25000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中各点的度都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t</a:t>
            </a:r>
            <a:r>
              <a:rPr lang="zh-CN" altLang="en-US">
                <a:latin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V</a:t>
            </a:r>
            <a:r>
              <a:rPr lang="en-US" altLang="zh-CN" baseline="-25000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中各点的度都</a:t>
            </a:r>
            <a:r>
              <a:rPr lang="zh-CN" altLang="en-US">
                <a:latin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n-US" altLang="zh-CN">
                <a:latin typeface="Arial" panose="020B0604020202020204" pitchFamily="34" charset="0"/>
              </a:rPr>
              <a:t>t, </a:t>
            </a:r>
            <a:r>
              <a:rPr lang="zh-CN" altLang="en-US">
                <a:latin typeface="Arial" panose="020B0604020202020204" pitchFamily="34" charset="0"/>
              </a:rPr>
              <a:t>则</a:t>
            </a:r>
            <a:r>
              <a:rPr lang="en-US" altLang="zh-CN">
                <a:latin typeface="Arial" panose="020B0604020202020204" pitchFamily="34" charset="0"/>
              </a:rPr>
              <a:t>G</a:t>
            </a:r>
            <a:r>
              <a:rPr lang="zh-CN" altLang="en-US">
                <a:latin typeface="Arial" panose="020B0604020202020204" pitchFamily="34" charset="0"/>
              </a:rPr>
              <a:t>中存在从</a:t>
            </a:r>
            <a:r>
              <a:rPr lang="en-US" altLang="zh-CN">
                <a:latin typeface="Arial" panose="020B0604020202020204" pitchFamily="34" charset="0"/>
              </a:rPr>
              <a:t>V</a:t>
            </a:r>
            <a:r>
              <a:rPr lang="en-US" altLang="zh-CN" baseline="-25000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到</a:t>
            </a:r>
            <a:r>
              <a:rPr lang="en-US" altLang="zh-CN">
                <a:latin typeface="Arial" panose="020B0604020202020204" pitchFamily="34" charset="0"/>
              </a:rPr>
              <a:t>V</a:t>
            </a:r>
            <a:r>
              <a:rPr lang="en-US" altLang="zh-CN" baseline="-25000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的完备匹配。</a:t>
            </a:r>
          </a:p>
          <a:p>
            <a:pPr algn="just" eaLnBrk="1" hangingPunct="1"/>
            <a:endParaRPr lang="zh-CN" altLang="en-US">
              <a:latin typeface="Arial" panose="020B0604020202020204" pitchFamily="34" charset="0"/>
            </a:endParaRPr>
          </a:p>
          <a:p>
            <a:pPr algn="just" eaLnBrk="1" hangingPunct="1"/>
            <a:r>
              <a:rPr kumimoji="0" lang="zh-CN" altLang="en-US" sz="3000">
                <a:ea typeface="宋体" panose="02010600030101010101" pitchFamily="2" charset="-122"/>
                <a:sym typeface="Symbol" panose="05050102010706020507" pitchFamily="18" charset="2"/>
              </a:rPr>
              <a:t>定理</a:t>
            </a:r>
            <a:r>
              <a:rPr kumimoji="0" lang="en-US" altLang="zh-CN" sz="3000">
                <a:ea typeface="宋体" panose="02010600030101010101" pitchFamily="2" charset="-122"/>
                <a:sym typeface="Symbol" panose="05050102010706020507" pitchFamily="18" charset="2"/>
              </a:rPr>
              <a:t>13.12 k</a:t>
            </a:r>
            <a:r>
              <a:rPr kumimoji="0" lang="zh-CN" altLang="en-US" sz="3000">
                <a:ea typeface="宋体" panose="02010600030101010101" pitchFamily="2" charset="-122"/>
                <a:sym typeface="Symbol" panose="05050102010706020507" pitchFamily="18" charset="2"/>
              </a:rPr>
              <a:t>正则</a:t>
            </a:r>
            <a:r>
              <a:rPr kumimoji="0" lang="zh-CN" altLang="en-US" sz="3000">
                <a:ea typeface="宋体" panose="02010600030101010101" pitchFamily="2" charset="-122"/>
              </a:rPr>
              <a:t>二部图存在</a:t>
            </a:r>
            <a:r>
              <a:rPr kumimoji="0" lang="en-US" altLang="zh-CN" sz="3000">
                <a:ea typeface="宋体" panose="02010600030101010101" pitchFamily="2" charset="-122"/>
              </a:rPr>
              <a:t>k</a:t>
            </a:r>
            <a:r>
              <a:rPr kumimoji="0" lang="zh-CN" altLang="en-US" sz="3000">
                <a:ea typeface="宋体" panose="02010600030101010101" pitchFamily="2" charset="-122"/>
              </a:rPr>
              <a:t>个边不重的完美匹配。</a:t>
            </a:r>
          </a:p>
          <a:p>
            <a:pPr algn="just" eaLnBrk="1" hangingPunct="1"/>
            <a:endParaRPr kumimoji="0" lang="zh-CN" altLang="en-US" sz="3000">
              <a:ea typeface="宋体" panose="02010600030101010101" pitchFamily="2" charset="-122"/>
            </a:endParaRPr>
          </a:p>
          <a:p>
            <a:pPr algn="just" eaLnBrk="1" hangingPunct="1"/>
            <a:r>
              <a:rPr kumimoji="0" lang="zh-CN" altLang="en-US" sz="3000">
                <a:ea typeface="宋体" panose="02010600030101010101" pitchFamily="2" charset="-122"/>
              </a:rPr>
              <a:t>例：有</a:t>
            </a:r>
            <a:r>
              <a:rPr kumimoji="0" lang="en-US" altLang="zh-CN" sz="3000">
                <a:ea typeface="宋体" panose="02010600030101010101" pitchFamily="2" charset="-122"/>
              </a:rPr>
              <a:t>n</a:t>
            </a:r>
            <a:r>
              <a:rPr kumimoji="0" lang="zh-CN" altLang="en-US" sz="3000">
                <a:ea typeface="宋体" panose="02010600030101010101" pitchFamily="2" charset="-122"/>
              </a:rPr>
              <a:t>男</a:t>
            </a:r>
            <a:r>
              <a:rPr kumimoji="0" lang="en-US" altLang="zh-CN" sz="3000">
                <a:ea typeface="宋体" panose="02010600030101010101" pitchFamily="2" charset="-122"/>
              </a:rPr>
              <a:t>n</a:t>
            </a:r>
            <a:r>
              <a:rPr kumimoji="0" lang="zh-CN" altLang="en-US" sz="3000">
                <a:ea typeface="宋体" panose="02010600030101010101" pitchFamily="2" charset="-122"/>
              </a:rPr>
              <a:t>女参加舞会,每人恰好认识</a:t>
            </a:r>
            <a:r>
              <a:rPr kumimoji="0" lang="en-US" altLang="zh-CN" sz="3000">
                <a:ea typeface="宋体" panose="02010600030101010101" pitchFamily="2" charset="-122"/>
              </a:rPr>
              <a:t>2</a:t>
            </a:r>
            <a:r>
              <a:rPr kumimoji="0" lang="zh-CN" altLang="en-US" sz="3000">
                <a:ea typeface="宋体" panose="02010600030101010101" pitchFamily="2" charset="-122"/>
                <a:sym typeface="Symbol" panose="05050102010706020507" pitchFamily="18" charset="2"/>
              </a:rPr>
              <a:t>个异性，则2</a:t>
            </a:r>
            <a:r>
              <a:rPr kumimoji="0" lang="en-US" altLang="zh-CN" sz="300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0" lang="zh-CN" altLang="en-US" sz="3000">
                <a:ea typeface="宋体" panose="02010600030101010101" pitchFamily="2" charset="-122"/>
                <a:sym typeface="Symbol" panose="05050102010706020507" pitchFamily="18" charset="2"/>
              </a:rPr>
              <a:t>个人可同时配对跳舞。</a:t>
            </a:r>
            <a:endParaRPr kumimoji="0" lang="zh-CN" altLang="en-US" sz="3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22B73F-4690-4DE5-B5C6-2FE3D2C035BC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129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41667" name="Rectangle 2"/>
          <p:cNvSpPr>
            <a:spLocks noChangeArrowheads="1"/>
          </p:cNvSpPr>
          <p:nvPr/>
        </p:nvSpPr>
        <p:spPr bwMode="auto">
          <a:xfrm>
            <a:off x="228600" y="990600"/>
            <a:ext cx="8686800" cy="509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推论：非</a:t>
            </a:r>
            <a:r>
              <a:rPr lang="zh-CN" altLang="en-US" sz="2800" dirty="0">
                <a:latin typeface="Times New Roman" panose="02020603050405020304" pitchFamily="18" charset="0"/>
              </a:rPr>
              <a:t>空二部图有饱和所有最大度点的最大匹配。</a:t>
            </a:r>
          </a:p>
          <a:p>
            <a:pPr algn="just" eaLnBrk="1" hangingPunct="1"/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推论：任意</a:t>
            </a:r>
            <a:r>
              <a:rPr lang="zh-CN" altLang="en-US" sz="2800" dirty="0">
                <a:latin typeface="Times New Roman" panose="02020603050405020304" pitchFamily="18" charset="0"/>
              </a:rPr>
              <a:t>二部图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的边集可以划分成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(G)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个边不交的匹配</a:t>
            </a:r>
            <a:r>
              <a:rPr lang="zh-CN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推论：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2n</a:t>
            </a:r>
            <a:r>
              <a:rPr lang="zh-CN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n,n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有完备匹配</a:t>
            </a:r>
            <a:r>
              <a:rPr lang="zh-CN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algn="just" eaLnBrk="1" hangingPunct="1"/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推论：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有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2n-1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个互不相交的完备匹配</a:t>
            </a:r>
            <a:r>
              <a:rPr lang="zh-CN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algn="just" eaLnBrk="1" hangingPunct="1"/>
            <a:endParaRPr lang="zh-CN" altLang="en-US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endParaRPr lang="zh-CN" altLang="en-US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26434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F47C4-D8BA-49B9-A37D-47BAB5F191A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468313" y="2205038"/>
            <a:ext cx="3276600" cy="1981200"/>
            <a:chOff x="384" y="1632"/>
            <a:chExt cx="2064" cy="1248"/>
          </a:xfrm>
        </p:grpSpPr>
        <p:grpSp>
          <p:nvGrpSpPr>
            <p:cNvPr id="29711" name="Group 4"/>
            <p:cNvGrpSpPr>
              <a:grpSpLocks/>
            </p:cNvGrpSpPr>
            <p:nvPr/>
          </p:nvGrpSpPr>
          <p:grpSpPr bwMode="auto">
            <a:xfrm>
              <a:off x="528" y="1728"/>
              <a:ext cx="1920" cy="1152"/>
              <a:chOff x="528" y="1728"/>
              <a:chExt cx="1920" cy="1152"/>
            </a:xfrm>
          </p:grpSpPr>
          <p:sp>
            <p:nvSpPr>
              <p:cNvPr id="29713" name="Text Box 5"/>
              <p:cNvSpPr txBox="1">
                <a:spLocks noChangeArrowheads="1"/>
              </p:cNvSpPr>
              <p:nvPr/>
            </p:nvSpPr>
            <p:spPr bwMode="auto">
              <a:xfrm>
                <a:off x="1152" y="17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9714" name="Line 6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15" name="Line 7"/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16" name="Text Box 8"/>
              <p:cNvSpPr txBox="1">
                <a:spLocks noChangeArrowheads="1"/>
              </p:cNvSpPr>
              <p:nvPr/>
            </p:nvSpPr>
            <p:spPr bwMode="auto">
              <a:xfrm>
                <a:off x="528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9717" name="Text Box 9"/>
              <p:cNvSpPr txBox="1">
                <a:spLocks noChangeArrowheads="1"/>
              </p:cNvSpPr>
              <p:nvPr/>
            </p:nvSpPr>
            <p:spPr bwMode="auto">
              <a:xfrm>
                <a:off x="2208" y="25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29718" name="Text Box 10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971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21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29712" name="Text Box 12"/>
            <p:cNvSpPr txBox="1">
              <a:spLocks noChangeArrowheads="1"/>
            </p:cNvSpPr>
            <p:nvPr/>
          </p:nvSpPr>
          <p:spPr bwMode="auto">
            <a:xfrm>
              <a:off x="384" y="163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701" name="Group 27"/>
          <p:cNvGrpSpPr>
            <a:grpSpLocks/>
          </p:cNvGrpSpPr>
          <p:nvPr/>
        </p:nvGrpSpPr>
        <p:grpSpPr bwMode="auto">
          <a:xfrm>
            <a:off x="5148263" y="2276475"/>
            <a:ext cx="3048000" cy="1905000"/>
            <a:chOff x="567" y="2750"/>
            <a:chExt cx="1920" cy="1200"/>
          </a:xfrm>
        </p:grpSpPr>
        <p:sp>
          <p:nvSpPr>
            <p:cNvPr id="29702" name="Text Box 28"/>
            <p:cNvSpPr txBox="1">
              <a:spLocks noChangeArrowheads="1"/>
            </p:cNvSpPr>
            <p:nvPr/>
          </p:nvSpPr>
          <p:spPr bwMode="auto">
            <a:xfrm>
              <a:off x="1191" y="275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9703" name="Line 29"/>
            <p:cNvSpPr>
              <a:spLocks noChangeShapeType="1"/>
            </p:cNvSpPr>
            <p:nvPr/>
          </p:nvSpPr>
          <p:spPr bwMode="auto">
            <a:xfrm>
              <a:off x="1527" y="2894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4" name="Line 30"/>
            <p:cNvSpPr>
              <a:spLocks noChangeShapeType="1"/>
            </p:cNvSpPr>
            <p:nvPr/>
          </p:nvSpPr>
          <p:spPr bwMode="auto">
            <a:xfrm flipV="1">
              <a:off x="759" y="2894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triangle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5" name="Text Box 31"/>
            <p:cNvSpPr txBox="1">
              <a:spLocks noChangeArrowheads="1"/>
            </p:cNvSpPr>
            <p:nvPr/>
          </p:nvSpPr>
          <p:spPr bwMode="auto">
            <a:xfrm>
              <a:off x="567" y="361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9706" name="Text Box 32"/>
            <p:cNvSpPr txBox="1">
              <a:spLocks noChangeArrowheads="1"/>
            </p:cNvSpPr>
            <p:nvPr/>
          </p:nvSpPr>
          <p:spPr bwMode="auto">
            <a:xfrm>
              <a:off x="2247" y="356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9707" name="Text Box 33"/>
            <p:cNvSpPr txBox="1">
              <a:spLocks noChangeArrowheads="1"/>
            </p:cNvSpPr>
            <p:nvPr/>
          </p:nvSpPr>
          <p:spPr bwMode="auto">
            <a:xfrm>
              <a:off x="903" y="313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708" name="Text Box 34"/>
            <p:cNvSpPr txBox="1">
              <a:spLocks noChangeArrowheads="1"/>
            </p:cNvSpPr>
            <p:nvPr/>
          </p:nvSpPr>
          <p:spPr bwMode="auto">
            <a:xfrm>
              <a:off x="1863" y="318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709" name="Oval 35"/>
            <p:cNvSpPr>
              <a:spLocks noChangeArrowheads="1"/>
            </p:cNvSpPr>
            <p:nvPr/>
          </p:nvSpPr>
          <p:spPr bwMode="auto">
            <a:xfrm>
              <a:off x="711" y="3854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9710" name="Oval 36"/>
            <p:cNvSpPr>
              <a:spLocks noChangeArrowheads="1"/>
            </p:cNvSpPr>
            <p:nvPr/>
          </p:nvSpPr>
          <p:spPr bwMode="auto">
            <a:xfrm>
              <a:off x="2247" y="3854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页脚占位符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2B062A-E680-430C-A183-85693612CA9A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130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1450"/>
            <a:ext cx="7696200" cy="577850"/>
          </a:xfrm>
          <a:noFill/>
        </p:spPr>
        <p:txBody>
          <a:bodyPr lIns="0" tIns="0" rIns="0" bIns="0" anchor="t">
            <a:spAutoFit/>
          </a:bodyPr>
          <a:lstStyle/>
          <a:p>
            <a:pPr eaLnBrk="1" hangingPunct="1"/>
            <a:r>
              <a:rPr lang="zh-CN" altLang="en-US" sz="3800" b="1" smtClean="0">
                <a:solidFill>
                  <a:schemeClr val="tx1"/>
                </a:solidFill>
                <a:latin typeface="Arial" panose="020B0604020202020204" pitchFamily="34" charset="0"/>
              </a:rPr>
              <a:t>点覆盖集</a:t>
            </a:r>
          </a:p>
        </p:txBody>
      </p:sp>
      <p:sp>
        <p:nvSpPr>
          <p:cNvPr id="183300" name="Rectangle 3"/>
          <p:cNvSpPr>
            <a:spLocks noChangeArrowheads="1"/>
          </p:cNvSpPr>
          <p:nvPr/>
        </p:nvSpPr>
        <p:spPr bwMode="auto">
          <a:xfrm>
            <a:off x="604838" y="996950"/>
            <a:ext cx="81661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350963" indent="-13509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solidFill>
                  <a:srgbClr val="FF0000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sz="3000">
                <a:solidFill>
                  <a:srgbClr val="FF0000"/>
                </a:solidFill>
                <a:latin typeface="Arial" panose="020B0604020202020204" pitchFamily="34" charset="0"/>
              </a:rPr>
              <a:t>13.3</a:t>
            </a:r>
            <a:r>
              <a:rPr lang="en-US" altLang="zh-CN" sz="3000">
                <a:latin typeface="Arial" panose="020B0604020202020204" pitchFamily="34" charset="0"/>
              </a:rPr>
              <a:t>  </a:t>
            </a:r>
            <a:r>
              <a:rPr lang="zh-CN" altLang="en-US" sz="3000">
                <a:latin typeface="Arial" panose="020B0604020202020204" pitchFamily="34" charset="0"/>
              </a:rPr>
              <a:t>设</a:t>
            </a:r>
            <a:r>
              <a:rPr lang="en-US" altLang="zh-CN" sz="3000">
                <a:latin typeface="Arial" panose="020B0604020202020204" pitchFamily="34" charset="0"/>
              </a:rPr>
              <a:t>G = &lt;V, E&gt;, V*</a:t>
            </a:r>
            <a:r>
              <a:rPr lang="en-US" altLang="zh-CN" sz="3000">
                <a:latin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US" altLang="zh-CN" sz="3000">
                <a:latin typeface="Arial" panose="020B0604020202020204" pitchFamily="34" charset="0"/>
              </a:rPr>
              <a:t>V, </a:t>
            </a:r>
            <a:r>
              <a:rPr lang="zh-CN" altLang="en-US" sz="3000">
                <a:latin typeface="Arial" panose="020B0604020202020204" pitchFamily="34" charset="0"/>
              </a:rPr>
              <a:t>若对于</a:t>
            </a:r>
            <a:r>
              <a:rPr lang="zh-CN" altLang="en-US" sz="300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3000">
                <a:latin typeface="Arial" panose="020B0604020202020204" pitchFamily="34" charset="0"/>
              </a:rPr>
              <a:t>e </a:t>
            </a:r>
            <a:r>
              <a:rPr lang="en-US" altLang="zh-CN" sz="300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sz="3000">
                <a:latin typeface="Arial" panose="020B0604020202020204" pitchFamily="34" charset="0"/>
              </a:rPr>
              <a:t>E, </a:t>
            </a:r>
            <a:r>
              <a:rPr lang="en-US" altLang="zh-CN" sz="3000">
                <a:latin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zh-CN" sz="3000">
                <a:latin typeface="Arial" panose="020B0604020202020204" pitchFamily="34" charset="0"/>
              </a:rPr>
              <a:t>v </a:t>
            </a:r>
            <a:r>
              <a:rPr lang="en-US" altLang="zh-CN" sz="300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sz="3000">
                <a:latin typeface="Arial" panose="020B0604020202020204" pitchFamily="34" charset="0"/>
              </a:rPr>
              <a:t>V*, </a:t>
            </a:r>
            <a:r>
              <a:rPr lang="zh-CN" altLang="en-US" sz="3000">
                <a:latin typeface="Arial" panose="020B0604020202020204" pitchFamily="34" charset="0"/>
              </a:rPr>
              <a:t>使得</a:t>
            </a:r>
            <a:r>
              <a:rPr lang="en-US" altLang="zh-CN" sz="3000">
                <a:latin typeface="Arial" panose="020B0604020202020204" pitchFamily="34" charset="0"/>
              </a:rPr>
              <a:t>: v</a:t>
            </a:r>
            <a:r>
              <a:rPr lang="zh-CN" altLang="en-US" sz="3000">
                <a:latin typeface="Arial" panose="020B0604020202020204" pitchFamily="34" charset="0"/>
              </a:rPr>
              <a:t>与</a:t>
            </a:r>
            <a:r>
              <a:rPr lang="en-US" altLang="zh-CN" sz="3000">
                <a:latin typeface="Arial" panose="020B0604020202020204" pitchFamily="34" charset="0"/>
              </a:rPr>
              <a:t>e</a:t>
            </a:r>
            <a:r>
              <a:rPr lang="zh-CN" altLang="en-US" sz="3000">
                <a:latin typeface="Arial" panose="020B0604020202020204" pitchFamily="34" charset="0"/>
              </a:rPr>
              <a:t>相关联</a:t>
            </a:r>
            <a:r>
              <a:rPr lang="en-US" altLang="zh-CN" sz="3000">
                <a:latin typeface="Arial" panose="020B0604020202020204" pitchFamily="34" charset="0"/>
              </a:rPr>
              <a:t>, </a:t>
            </a:r>
            <a:r>
              <a:rPr lang="zh-CN" altLang="en-US" sz="3000">
                <a:latin typeface="Arial" panose="020B0604020202020204" pitchFamily="34" charset="0"/>
              </a:rPr>
              <a:t>则称</a:t>
            </a:r>
            <a:r>
              <a:rPr lang="en-US" altLang="zh-CN" sz="3000">
                <a:latin typeface="Arial" panose="020B0604020202020204" pitchFamily="34" charset="0"/>
              </a:rPr>
              <a:t>v</a:t>
            </a:r>
            <a:r>
              <a:rPr lang="zh-CN" altLang="en-US" sz="3000">
                <a:latin typeface="Arial" panose="020B0604020202020204" pitchFamily="34" charset="0"/>
              </a:rPr>
              <a:t>覆盖</a:t>
            </a:r>
            <a:r>
              <a:rPr lang="en-US" altLang="zh-CN" sz="3000">
                <a:latin typeface="Arial" panose="020B0604020202020204" pitchFamily="34" charset="0"/>
              </a:rPr>
              <a:t>e, </a:t>
            </a:r>
            <a:r>
              <a:rPr lang="zh-CN" altLang="en-US" sz="3000">
                <a:latin typeface="Arial" panose="020B0604020202020204" pitchFamily="34" charset="0"/>
              </a:rPr>
              <a:t>并称</a:t>
            </a:r>
            <a:r>
              <a:rPr lang="en-US" altLang="zh-CN" sz="3000">
                <a:latin typeface="Arial" panose="020B0604020202020204" pitchFamily="34" charset="0"/>
              </a:rPr>
              <a:t>V*</a:t>
            </a:r>
            <a:r>
              <a:rPr lang="zh-CN" altLang="en-US" sz="3000">
                <a:latin typeface="Arial" panose="020B0604020202020204" pitchFamily="34" charset="0"/>
              </a:rPr>
              <a:t>为</a:t>
            </a:r>
            <a:r>
              <a:rPr lang="en-US" altLang="zh-CN" sz="3000">
                <a:latin typeface="Arial" panose="020B0604020202020204" pitchFamily="34" charset="0"/>
              </a:rPr>
              <a:t>G</a:t>
            </a:r>
            <a:r>
              <a:rPr lang="zh-CN" altLang="en-US" sz="3000">
                <a:latin typeface="Arial" panose="020B0604020202020204" pitchFamily="34" charset="0"/>
              </a:rPr>
              <a:t>的点覆盖集或简称</a:t>
            </a:r>
            <a:r>
              <a:rPr lang="zh-CN" altLang="en-US" sz="3000">
                <a:solidFill>
                  <a:srgbClr val="FC360E"/>
                </a:solidFill>
                <a:latin typeface="Arial" panose="020B0604020202020204" pitchFamily="34" charset="0"/>
              </a:rPr>
              <a:t>点覆盖</a:t>
            </a:r>
            <a:r>
              <a:rPr lang="en-US" altLang="zh-CN" sz="3000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611188" y="2997200"/>
            <a:ext cx="816610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603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Arial" panose="020B0604020202020204" pitchFamily="34" charset="0"/>
              </a:rPr>
              <a:t>若点覆盖</a:t>
            </a:r>
            <a:r>
              <a:rPr lang="en-US" altLang="zh-CN" sz="3000">
                <a:latin typeface="Arial" panose="020B0604020202020204" pitchFamily="34" charset="0"/>
              </a:rPr>
              <a:t>V*</a:t>
            </a:r>
            <a:r>
              <a:rPr lang="zh-CN" altLang="en-US" sz="3000">
                <a:latin typeface="Arial" panose="020B0604020202020204" pitchFamily="34" charset="0"/>
              </a:rPr>
              <a:t>的任何真子集都不是点覆盖</a:t>
            </a:r>
            <a:r>
              <a:rPr lang="en-US" altLang="zh-CN" sz="3000">
                <a:latin typeface="Arial" panose="020B0604020202020204" pitchFamily="34" charset="0"/>
              </a:rPr>
              <a:t>, </a:t>
            </a:r>
            <a:r>
              <a:rPr lang="zh-CN" altLang="en-US" sz="3000">
                <a:latin typeface="Arial" panose="020B0604020202020204" pitchFamily="34" charset="0"/>
              </a:rPr>
              <a:t>则称</a:t>
            </a:r>
            <a:r>
              <a:rPr lang="en-US" altLang="zh-CN" sz="3000">
                <a:latin typeface="Arial" panose="020B0604020202020204" pitchFamily="34" charset="0"/>
              </a:rPr>
              <a:t>V*</a:t>
            </a:r>
            <a:r>
              <a:rPr lang="zh-CN" altLang="en-US" sz="3000">
                <a:latin typeface="Arial" panose="020B0604020202020204" pitchFamily="34" charset="0"/>
              </a:rPr>
              <a:t>是</a:t>
            </a:r>
            <a:r>
              <a:rPr lang="zh-CN" altLang="en-US" sz="3000">
                <a:solidFill>
                  <a:srgbClr val="FC360E"/>
                </a:solidFill>
                <a:latin typeface="Arial" panose="020B0604020202020204" pitchFamily="34" charset="0"/>
              </a:rPr>
              <a:t>极小点覆盖</a:t>
            </a:r>
            <a:r>
              <a:rPr lang="en-US" altLang="zh-CN" sz="3000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Arial" panose="020B0604020202020204" pitchFamily="34" charset="0"/>
              </a:rPr>
              <a:t>顶点个数最少的点覆盖称为</a:t>
            </a:r>
            <a:r>
              <a:rPr lang="zh-CN" altLang="en-US" sz="3000">
                <a:solidFill>
                  <a:srgbClr val="FC360E"/>
                </a:solidFill>
                <a:latin typeface="Arial" panose="020B0604020202020204" pitchFamily="34" charset="0"/>
              </a:rPr>
              <a:t>最小的点覆盖</a:t>
            </a:r>
            <a:r>
              <a:rPr lang="en-US" altLang="zh-CN" sz="3000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Arial" panose="020B0604020202020204" pitchFamily="34" charset="0"/>
              </a:rPr>
              <a:t>最小点覆盖的顶点数称为</a:t>
            </a:r>
            <a:r>
              <a:rPr lang="zh-CN" altLang="en-US" sz="3000">
                <a:solidFill>
                  <a:srgbClr val="FC360E"/>
                </a:solidFill>
                <a:latin typeface="Arial" panose="020B0604020202020204" pitchFamily="34" charset="0"/>
              </a:rPr>
              <a:t>点覆盖数</a:t>
            </a:r>
            <a:r>
              <a:rPr lang="en-US" altLang="zh-CN" sz="3000">
                <a:latin typeface="Arial" panose="020B0604020202020204" pitchFamily="34" charset="0"/>
              </a:rPr>
              <a:t>, </a:t>
            </a:r>
            <a:r>
              <a:rPr lang="zh-CN" altLang="en-US" sz="3000">
                <a:latin typeface="Arial" panose="020B0604020202020204" pitchFamily="34" charset="0"/>
              </a:rPr>
              <a:t>记作</a:t>
            </a:r>
            <a:r>
              <a:rPr lang="zh-CN" altLang="en-US" sz="3000">
                <a:latin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sz="3000" baseline="-25000">
                <a:latin typeface="Arial" panose="020B0604020202020204" pitchFamily="34" charset="0"/>
              </a:rPr>
              <a:t>0</a:t>
            </a:r>
            <a:r>
              <a:rPr lang="en-US" altLang="zh-CN" sz="3000">
                <a:latin typeface="Arial" panose="020B0604020202020204" pitchFamily="34" charset="0"/>
              </a:rPr>
              <a:t>(G), </a:t>
            </a:r>
            <a:r>
              <a:rPr lang="zh-CN" altLang="en-US" sz="3000">
                <a:latin typeface="Arial" panose="020B0604020202020204" pitchFamily="34" charset="0"/>
              </a:rPr>
              <a:t>简记为</a:t>
            </a:r>
            <a:r>
              <a:rPr lang="zh-CN" altLang="en-US" sz="3000">
                <a:latin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sz="3000" baseline="-25000">
                <a:latin typeface="Arial" panose="020B0604020202020204" pitchFamily="34" charset="0"/>
              </a:rPr>
              <a:t>0</a:t>
            </a:r>
            <a:r>
              <a:rPr lang="zh-CN" altLang="en-US" sz="3000">
                <a:latin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910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06D50B-6E78-40BD-A7E7-52C03B4235E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131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b="1" smtClean="0">
                <a:solidFill>
                  <a:schemeClr val="tx1"/>
                </a:solidFill>
                <a:latin typeface="Arial" panose="020B0604020202020204" pitchFamily="34" charset="0"/>
              </a:rPr>
              <a:t>点覆盖集</a:t>
            </a:r>
          </a:p>
        </p:txBody>
      </p:sp>
      <p:sp>
        <p:nvSpPr>
          <p:cNvPr id="184324" name="Line 3"/>
          <p:cNvSpPr>
            <a:spLocks noChangeShapeType="1"/>
          </p:cNvSpPr>
          <p:nvPr/>
        </p:nvSpPr>
        <p:spPr bwMode="auto">
          <a:xfrm flipH="1" flipV="1">
            <a:off x="5375275" y="4308475"/>
            <a:ext cx="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5" name="Line 4"/>
          <p:cNvSpPr>
            <a:spLocks noChangeShapeType="1"/>
          </p:cNvSpPr>
          <p:nvPr/>
        </p:nvSpPr>
        <p:spPr bwMode="auto">
          <a:xfrm flipH="1">
            <a:off x="552450" y="2132013"/>
            <a:ext cx="2122488" cy="2176462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6" name="Line 5"/>
          <p:cNvSpPr>
            <a:spLocks noChangeShapeType="1"/>
          </p:cNvSpPr>
          <p:nvPr/>
        </p:nvSpPr>
        <p:spPr bwMode="auto">
          <a:xfrm>
            <a:off x="4024313" y="2022475"/>
            <a:ext cx="0" cy="2286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7" name="Line 6"/>
          <p:cNvSpPr>
            <a:spLocks noChangeShapeType="1"/>
          </p:cNvSpPr>
          <p:nvPr/>
        </p:nvSpPr>
        <p:spPr bwMode="auto">
          <a:xfrm flipH="1">
            <a:off x="5375275" y="2022475"/>
            <a:ext cx="963613" cy="2286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8" name="Line 7"/>
          <p:cNvSpPr>
            <a:spLocks noChangeShapeType="1"/>
          </p:cNvSpPr>
          <p:nvPr/>
        </p:nvSpPr>
        <p:spPr bwMode="auto">
          <a:xfrm>
            <a:off x="2674938" y="2132013"/>
            <a:ext cx="2700337" cy="2176462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9" name="Line 8"/>
          <p:cNvSpPr>
            <a:spLocks noChangeShapeType="1"/>
          </p:cNvSpPr>
          <p:nvPr/>
        </p:nvSpPr>
        <p:spPr bwMode="auto">
          <a:xfrm flipH="1">
            <a:off x="6724650" y="4308475"/>
            <a:ext cx="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30" name="Line 9"/>
          <p:cNvSpPr>
            <a:spLocks noChangeShapeType="1"/>
          </p:cNvSpPr>
          <p:nvPr/>
        </p:nvSpPr>
        <p:spPr bwMode="auto">
          <a:xfrm flipH="1">
            <a:off x="2674938" y="2132013"/>
            <a:ext cx="0" cy="21764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31" name="Line 10"/>
          <p:cNvSpPr>
            <a:spLocks noChangeShapeType="1"/>
          </p:cNvSpPr>
          <p:nvPr/>
        </p:nvSpPr>
        <p:spPr bwMode="auto">
          <a:xfrm flipV="1">
            <a:off x="4024313" y="2022475"/>
            <a:ext cx="1062037" cy="2286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32" name="Rectangle 11"/>
          <p:cNvSpPr>
            <a:spLocks noChangeArrowheads="1"/>
          </p:cNvSpPr>
          <p:nvPr/>
        </p:nvSpPr>
        <p:spPr bwMode="auto">
          <a:xfrm>
            <a:off x="2381250" y="1412875"/>
            <a:ext cx="441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楷体_GB2312" pitchFamily="49" charset="-122"/>
              </a:rPr>
              <a:t>a      b     c    d</a:t>
            </a:r>
          </a:p>
        </p:txBody>
      </p:sp>
      <p:sp>
        <p:nvSpPr>
          <p:cNvPr id="184333" name="Rectangle 12"/>
          <p:cNvSpPr>
            <a:spLocks noChangeArrowheads="1"/>
          </p:cNvSpPr>
          <p:nvPr/>
        </p:nvSpPr>
        <p:spPr bwMode="auto">
          <a:xfrm>
            <a:off x="323850" y="4308475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楷体_GB2312" pitchFamily="49" charset="-122"/>
              </a:rPr>
              <a:t>u          v     x      y      z</a:t>
            </a:r>
          </a:p>
        </p:txBody>
      </p:sp>
      <p:sp>
        <p:nvSpPr>
          <p:cNvPr id="184334" name="Line 13"/>
          <p:cNvSpPr>
            <a:spLocks noChangeShapeType="1"/>
          </p:cNvSpPr>
          <p:nvPr/>
        </p:nvSpPr>
        <p:spPr bwMode="auto">
          <a:xfrm>
            <a:off x="5086350" y="2022475"/>
            <a:ext cx="288925" cy="2286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35" name="Line 14"/>
          <p:cNvSpPr>
            <a:spLocks noChangeShapeType="1"/>
          </p:cNvSpPr>
          <p:nvPr/>
        </p:nvSpPr>
        <p:spPr bwMode="auto">
          <a:xfrm>
            <a:off x="2627313" y="2133600"/>
            <a:ext cx="71437" cy="19050"/>
          </a:xfrm>
          <a:prstGeom prst="line">
            <a:avLst/>
          </a:prstGeom>
          <a:noFill/>
          <a:ln w="28575">
            <a:solidFill>
              <a:srgbClr val="FC360E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36" name="Line 15"/>
          <p:cNvSpPr>
            <a:spLocks noChangeShapeType="1"/>
          </p:cNvSpPr>
          <p:nvPr/>
        </p:nvSpPr>
        <p:spPr bwMode="auto">
          <a:xfrm>
            <a:off x="3995738" y="4365625"/>
            <a:ext cx="71437" cy="19050"/>
          </a:xfrm>
          <a:prstGeom prst="line">
            <a:avLst/>
          </a:prstGeom>
          <a:noFill/>
          <a:ln w="28575">
            <a:solidFill>
              <a:srgbClr val="FC360E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37" name="Line 16"/>
          <p:cNvSpPr>
            <a:spLocks noChangeShapeType="1"/>
          </p:cNvSpPr>
          <p:nvPr/>
        </p:nvSpPr>
        <p:spPr bwMode="auto">
          <a:xfrm>
            <a:off x="5364163" y="4292600"/>
            <a:ext cx="71437" cy="19050"/>
          </a:xfrm>
          <a:prstGeom prst="line">
            <a:avLst/>
          </a:prstGeom>
          <a:noFill/>
          <a:ln w="28575">
            <a:solidFill>
              <a:srgbClr val="FC360E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Oval 35"/>
          <p:cNvSpPr>
            <a:spLocks noChangeArrowheads="1"/>
          </p:cNvSpPr>
          <p:nvPr/>
        </p:nvSpPr>
        <p:spPr bwMode="auto">
          <a:xfrm>
            <a:off x="5261769" y="4166664"/>
            <a:ext cx="287337" cy="288925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100000"/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3906437" y="4216619"/>
            <a:ext cx="287337" cy="288925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100000"/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48" name="Oval 35"/>
          <p:cNvSpPr>
            <a:spLocks noChangeArrowheads="1"/>
          </p:cNvSpPr>
          <p:nvPr/>
        </p:nvSpPr>
        <p:spPr bwMode="auto">
          <a:xfrm>
            <a:off x="2529681" y="1979533"/>
            <a:ext cx="287337" cy="288925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100000"/>
            </a:pPr>
            <a:endParaRPr lang="zh-CN" altLang="en-US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007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000" b="1" smtClean="0">
                <a:latin typeface="楷体_GB2312" pitchFamily="49" charset="-122"/>
              </a:rPr>
              <a:t>第十四章 带权图 </a:t>
            </a:r>
          </a:p>
        </p:txBody>
      </p:sp>
    </p:spTree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E534E4-427C-4251-B025-27720A5F484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133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带权图与货郎担问题</a:t>
            </a:r>
            <a:r>
              <a:rPr lang="en-US" altLang="zh-CN" b="1" smtClean="0"/>
              <a:t>(P201)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2209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zh-CN" altLang="en-US" b="1" smtClean="0"/>
              <a:t> 给定图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</a:t>
            </a:r>
            <a:r>
              <a:rPr lang="zh-CN" altLang="en-US" b="1" smtClean="0"/>
              <a:t>，设</a:t>
            </a:r>
            <a:r>
              <a:rPr lang="en-US" altLang="zh-CN" b="1" i="1" smtClean="0">
                <a:latin typeface="Times New Roman" panose="02020603050405020304" pitchFamily="18" charset="0"/>
              </a:rPr>
              <a:t>W</a:t>
            </a:r>
            <a:r>
              <a:rPr lang="en-US" altLang="zh-CN" b="1" smtClean="0"/>
              <a:t>：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→</a:t>
            </a:r>
            <a:r>
              <a:rPr lang="en-US" altLang="zh-CN" b="1" i="1" smtClean="0">
                <a:latin typeface="Times New Roman" panose="02020603050405020304" pitchFamily="18" charset="0"/>
              </a:rPr>
              <a:t>R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/>
              <a:t>为实数集)，对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中任意的边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＝(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)，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W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)＝</a:t>
            </a:r>
            <a:r>
              <a:rPr lang="en-US" altLang="zh-CN" b="1" i="1" smtClean="0">
                <a:latin typeface="Times New Roman" panose="02020603050405020304" pitchFamily="18" charset="0"/>
              </a:rPr>
              <a:t>w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ij</a:t>
            </a:r>
            <a:r>
              <a:rPr lang="en-US" altLang="zh-CN" b="1" smtClean="0"/>
              <a:t>，</a:t>
            </a:r>
            <a:r>
              <a:rPr lang="zh-CN" altLang="en-US" b="1" smtClean="0"/>
              <a:t>称实数</a:t>
            </a:r>
            <a:r>
              <a:rPr lang="en-US" altLang="zh-CN" b="1" i="1" smtClean="0">
                <a:latin typeface="Times New Roman" panose="02020603050405020304" pitchFamily="18" charset="0"/>
              </a:rPr>
              <a:t>w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ij</a:t>
            </a:r>
            <a:r>
              <a:rPr lang="zh-CN" altLang="en-US" b="1" smtClean="0"/>
              <a:t>为边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/>
              <a:t>上的权，称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带权图</a:t>
            </a:r>
            <a:r>
              <a:rPr lang="en-US" altLang="zh-CN" b="1" smtClean="0"/>
              <a:t>。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中各边的权之和称为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的权。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C9E425-F0FF-426C-916C-F06C9186226C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134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货郎担问题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 marL="609600" indent="-609600" eaLnBrk="1" hangingPunct="1"/>
            <a:r>
              <a:rPr lang="zh-CN" altLang="en-US" b="1" smtClean="0"/>
              <a:t>设有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个城市，城市之间均有道路，道路的长度均大于或等于0，可能是∞（对应关联的城市之间无交通线）。一个旅行商从某个城市出发，要</a:t>
            </a:r>
            <a:r>
              <a:rPr lang="zh-CN" altLang="en-US" b="1" smtClean="0">
                <a:solidFill>
                  <a:srgbClr val="FC360E"/>
                </a:solidFill>
              </a:rPr>
              <a:t>经过每个城市一次且仅一次</a:t>
            </a:r>
            <a:r>
              <a:rPr lang="zh-CN" altLang="en-US" b="1" smtClean="0"/>
              <a:t>，最后回到出发的城市，问他如何走才能使他</a:t>
            </a:r>
            <a:r>
              <a:rPr lang="zh-CN" altLang="en-US" b="1" smtClean="0">
                <a:solidFill>
                  <a:srgbClr val="FC360E"/>
                </a:solidFill>
              </a:rPr>
              <a:t>走的路线最短</a:t>
            </a:r>
            <a:r>
              <a:rPr lang="zh-CN" altLang="en-US" b="1" smtClean="0"/>
              <a:t>？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这就是著名的</a:t>
            </a:r>
            <a:r>
              <a:rPr lang="zh-CN" altLang="en-US" b="1" smtClean="0">
                <a:solidFill>
                  <a:srgbClr val="FC360E"/>
                </a:solidFill>
              </a:rPr>
              <a:t>旅行商问题</a:t>
            </a:r>
            <a:r>
              <a:rPr lang="zh-CN" altLang="en-US" b="1" smtClean="0"/>
              <a:t>或</a:t>
            </a:r>
            <a:r>
              <a:rPr lang="zh-CN" altLang="en-US" b="1" smtClean="0">
                <a:solidFill>
                  <a:srgbClr val="FC360E"/>
                </a:solidFill>
              </a:rPr>
              <a:t>货郎担问题</a:t>
            </a:r>
            <a:r>
              <a:rPr lang="zh-CN" altLang="en-US" b="1" smtClean="0"/>
              <a:t>。</a:t>
            </a:r>
            <a:r>
              <a:rPr lang="zh-CN" altLang="en-US" b="1" smtClean="0">
                <a:solidFill>
                  <a:srgbClr val="FC360E"/>
                </a:solidFill>
              </a:rPr>
              <a:t>（</a:t>
            </a:r>
            <a:r>
              <a:rPr lang="en-US" altLang="zh-CN" b="1" smtClean="0">
                <a:solidFill>
                  <a:srgbClr val="FC360E"/>
                </a:solidFill>
              </a:rPr>
              <a:t>TSP</a:t>
            </a:r>
            <a:r>
              <a:rPr lang="zh-CN" altLang="en-US" b="1" smtClean="0">
                <a:solidFill>
                  <a:srgbClr val="FC360E"/>
                </a:solidFill>
              </a:rPr>
              <a:t>问题）</a:t>
            </a:r>
            <a:br>
              <a:rPr lang="zh-CN" altLang="en-US" b="1" smtClean="0">
                <a:solidFill>
                  <a:srgbClr val="FC360E"/>
                </a:solidFill>
              </a:rPr>
            </a:br>
            <a:r>
              <a:rPr lang="en-US" altLang="zh-CN" b="1" smtClean="0"/>
              <a:t>(Travelling Salesman Problem)</a:t>
            </a:r>
            <a:endParaRPr lang="zh-CN" altLang="en-US" b="1" smtClean="0"/>
          </a:p>
        </p:txBody>
      </p:sp>
    </p:spTree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ED7320-1632-4362-BA12-55FAEC94E989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135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货郎担问题</a:t>
            </a:r>
          </a:p>
        </p:txBody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262572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smtClean="0"/>
              <a:t>这个问题可化归为如下的图论问题。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W</a:t>
            </a:r>
            <a:r>
              <a:rPr lang="en-US" altLang="zh-CN" b="1" smtClean="0"/>
              <a:t>&gt;，</a:t>
            </a:r>
            <a:r>
              <a:rPr lang="zh-CN" altLang="en-US" b="1" smtClean="0"/>
              <a:t>为一个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阶完全带权图</a:t>
            </a:r>
            <a:r>
              <a:rPr lang="en-US" altLang="zh-CN" b="1" i="1" smtClean="0">
                <a:latin typeface="Times New Roman" panose="02020603050405020304" pitchFamily="18" charset="0"/>
              </a:rPr>
              <a:t>K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，</a:t>
            </a:r>
            <a:r>
              <a:rPr lang="zh-CN" altLang="en-US" b="1" smtClean="0"/>
              <a:t>各边的权非负，且有的边的权可能为∞。</a:t>
            </a:r>
            <a:r>
              <a:rPr lang="zh-CN" altLang="en-US" b="1" smtClean="0">
                <a:solidFill>
                  <a:srgbClr val="FF0000"/>
                </a:solidFill>
              </a:rPr>
              <a:t>求</a:t>
            </a:r>
            <a:r>
              <a:rPr lang="en-US" altLang="zh-CN" b="1" smtClean="0">
                <a:solidFill>
                  <a:srgbClr val="FF0000"/>
                </a:solidFill>
              </a:rPr>
              <a:t>G</a:t>
            </a:r>
            <a:r>
              <a:rPr lang="zh-CN" altLang="en-US" b="1" smtClean="0">
                <a:solidFill>
                  <a:srgbClr val="FF0000"/>
                </a:solidFill>
              </a:rPr>
              <a:t>中一条最短的哈密顿回路</a:t>
            </a:r>
            <a:r>
              <a:rPr lang="zh-CN" altLang="en-US" b="1" smtClean="0"/>
              <a:t>，这就是货郎担问题的数学模型。</a:t>
            </a:r>
          </a:p>
        </p:txBody>
      </p:sp>
    </p:spTree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17A90B-93B4-4BD0-9A8C-B56B916082F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458200" cy="1066800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zh-CN" altLang="en-US" b="1" smtClean="0"/>
              <a:t> 下图为4阶完全带权图</a:t>
            </a:r>
            <a:r>
              <a:rPr lang="en-US" altLang="zh-CN" b="1" i="1" smtClean="0">
                <a:latin typeface="Times New Roman" panose="02020603050405020304" pitchFamily="18" charset="0"/>
              </a:rPr>
              <a:t>K</a:t>
            </a:r>
            <a:r>
              <a:rPr lang="en-US" altLang="zh-CN" b="1" baseline="-30000" smtClean="0"/>
              <a:t>4</a:t>
            </a:r>
            <a:r>
              <a:rPr lang="en-US" altLang="zh-CN" b="1" smtClean="0"/>
              <a:t>。</a:t>
            </a:r>
            <a:r>
              <a:rPr lang="zh-CN" altLang="en-US" b="1" smtClean="0"/>
              <a:t>求出它的不同的哈密顿回路，并指出最短的哈密顿回路。</a:t>
            </a:r>
          </a:p>
        </p:txBody>
      </p:sp>
      <p:pic>
        <p:nvPicPr>
          <p:cNvPr id="907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r="54102" b="52632"/>
          <a:stretch>
            <a:fillRect/>
          </a:stretch>
        </p:blipFill>
        <p:spPr bwMode="auto">
          <a:xfrm>
            <a:off x="107950" y="2852738"/>
            <a:ext cx="23495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7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1" r="803" b="52632"/>
          <a:stretch>
            <a:fillRect/>
          </a:stretch>
        </p:blipFill>
        <p:spPr bwMode="auto">
          <a:xfrm>
            <a:off x="2320925" y="2924175"/>
            <a:ext cx="2286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7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5" r="55583"/>
          <a:stretch>
            <a:fillRect/>
          </a:stretch>
        </p:blipFill>
        <p:spPr bwMode="auto">
          <a:xfrm>
            <a:off x="4606925" y="2924175"/>
            <a:ext cx="2286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7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2" t="51315"/>
          <a:stretch>
            <a:fillRect/>
          </a:stretch>
        </p:blipFill>
        <p:spPr bwMode="auto">
          <a:xfrm>
            <a:off x="6892925" y="2924175"/>
            <a:ext cx="22510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BEC447-C9BE-4D14-B43E-DD1B188DC839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137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带权图的说明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4953000"/>
          </a:xfrm>
        </p:spPr>
        <p:txBody>
          <a:bodyPr/>
          <a:lstStyle/>
          <a:p>
            <a:pPr eaLnBrk="1" hangingPunct="1"/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阶完全带权图中共存在</a:t>
            </a:r>
            <a:r>
              <a:rPr lang="zh-CN" altLang="en-US" b="1" smtClean="0">
                <a:solidFill>
                  <a:srgbClr val="FF0000"/>
                </a:solidFill>
              </a:rPr>
              <a:t>(</a:t>
            </a:r>
            <a:r>
              <a:rPr lang="en-US" altLang="zh-CN" b="1" i="1" smtClean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solidFill>
                  <a:srgbClr val="FF0000"/>
                </a:solidFill>
              </a:rPr>
              <a:t>-1)!/2</a:t>
            </a:r>
            <a:r>
              <a:rPr lang="zh-CN" altLang="en-US" b="1" smtClean="0"/>
              <a:t>种不同的哈密顿回路，经过比较，可找出最短哈密顿回路。</a:t>
            </a:r>
          </a:p>
          <a:p>
            <a:pPr eaLnBrk="1" hangingPunct="1"/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＝4</a:t>
            </a:r>
            <a:r>
              <a:rPr lang="zh-CN" altLang="en-US" b="1" smtClean="0"/>
              <a:t>时， 有3种不同哈密顿回路。</a:t>
            </a:r>
            <a:br>
              <a:rPr lang="zh-CN" altLang="en-US" b="1" smtClean="0"/>
            </a:b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＝5</a:t>
            </a:r>
            <a:r>
              <a:rPr lang="zh-CN" altLang="en-US" b="1" smtClean="0"/>
              <a:t>时， 有12种，</a:t>
            </a:r>
            <a:br>
              <a:rPr lang="zh-CN" altLang="en-US" b="1" smtClean="0"/>
            </a:b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＝6</a:t>
            </a:r>
            <a:r>
              <a:rPr lang="zh-CN" altLang="en-US" b="1" smtClean="0"/>
              <a:t>时， 有60种，</a:t>
            </a:r>
            <a:br>
              <a:rPr lang="zh-CN" altLang="en-US" b="1" smtClean="0"/>
            </a:b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＝7</a:t>
            </a:r>
            <a:r>
              <a:rPr lang="zh-CN" altLang="en-US" b="1" smtClean="0"/>
              <a:t>时， 有360种，</a:t>
            </a:r>
            <a:r>
              <a:rPr lang="zh-CN" altLang="en-US" b="1" smtClean="0">
                <a:latin typeface="" charset="0"/>
              </a:rPr>
              <a:t>…</a:t>
            </a:r>
            <a:r>
              <a:rPr lang="zh-CN" altLang="en-US" b="1" smtClean="0"/>
              <a:t>，</a:t>
            </a:r>
            <a:br>
              <a:rPr lang="zh-CN" altLang="en-US" b="1" smtClean="0"/>
            </a:b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＝10</a:t>
            </a:r>
            <a:r>
              <a:rPr lang="zh-CN" altLang="en-US" b="1" smtClean="0"/>
              <a:t>时，有5×9!=1 814 400种，</a:t>
            </a:r>
            <a:r>
              <a:rPr lang="zh-CN" altLang="en-US" b="1" smtClean="0">
                <a:latin typeface="" charset="0"/>
              </a:rPr>
              <a:t>…</a:t>
            </a:r>
            <a:r>
              <a:rPr lang="zh-CN" altLang="en-US" b="1" smtClean="0"/>
              <a:t>。</a:t>
            </a:r>
          </a:p>
        </p:txBody>
      </p:sp>
    </p:spTree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82656A-6BF0-4955-BA3E-0243BC97FC0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138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TSP</a:t>
            </a:r>
            <a:r>
              <a:rPr lang="zh-CN" altLang="en-US" b="1" smtClean="0"/>
              <a:t>相关算法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2819400"/>
          </a:xfrm>
        </p:spPr>
        <p:txBody>
          <a:bodyPr>
            <a:spAutoFit/>
          </a:bodyPr>
          <a:lstStyle/>
          <a:p>
            <a:pPr marL="609600" indent="-609600" eaLnBrk="1" hangingPunct="1"/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最邻近法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(P216)</a:t>
            </a:r>
            <a:endParaRPr lang="en-US" altLang="zh-CN" b="1" smtClean="0">
              <a:latin typeface="Times New Roman" panose="02020603050405020304" pitchFamily="18" charset="0"/>
            </a:endParaRP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b="1" smtClean="0"/>
              <a:t>以</a:t>
            </a:r>
            <a:r>
              <a:rPr lang="en-US" altLang="zh-CN" b="1" smtClean="0"/>
              <a:t>v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为起点，形成初始路径</a:t>
            </a:r>
            <a:r>
              <a:rPr lang="en-US" altLang="zh-CN" b="1" smtClean="0"/>
              <a:t>P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＝</a:t>
            </a:r>
            <a:r>
              <a:rPr lang="en-US" altLang="zh-CN" b="1" smtClean="0"/>
              <a:t>v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.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b="1" smtClean="0"/>
              <a:t>若已访问了</a:t>
            </a:r>
            <a:r>
              <a:rPr lang="en-US" altLang="zh-CN" b="1" smtClean="0"/>
              <a:t>k</a:t>
            </a:r>
            <a:r>
              <a:rPr lang="zh-CN" altLang="en-US" b="1" smtClean="0"/>
              <a:t>个顶点，形成路径</a:t>
            </a:r>
            <a:r>
              <a:rPr lang="en-US" altLang="zh-CN" b="1" smtClean="0"/>
              <a:t>p</a:t>
            </a:r>
            <a:r>
              <a:rPr lang="en-US" altLang="zh-CN" b="1" baseline="-25000" smtClean="0"/>
              <a:t>k</a:t>
            </a:r>
            <a:r>
              <a:rPr lang="en-US" altLang="zh-CN" b="1" smtClean="0"/>
              <a:t>=v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v</a:t>
            </a:r>
            <a:r>
              <a:rPr lang="en-US" altLang="zh-CN" b="1" baseline="-25000" smtClean="0"/>
              <a:t>2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v</a:t>
            </a:r>
            <a:r>
              <a:rPr lang="en-US" altLang="zh-CN" b="1" baseline="-25000" smtClean="0"/>
              <a:t>k</a:t>
            </a:r>
            <a:r>
              <a:rPr lang="en-US" altLang="zh-CN" b="1" smtClean="0"/>
              <a:t>,</a:t>
            </a:r>
            <a:r>
              <a:rPr lang="zh-CN" altLang="en-US" b="1" smtClean="0"/>
              <a:t>下一步访问</a:t>
            </a:r>
            <a:r>
              <a:rPr lang="en-US" altLang="zh-CN" b="1" smtClean="0"/>
              <a:t>P</a:t>
            </a:r>
            <a:r>
              <a:rPr lang="en-US" altLang="zh-CN" b="1" baseline="-25000" smtClean="0"/>
              <a:t>k</a:t>
            </a:r>
            <a:r>
              <a:rPr lang="zh-CN" altLang="en-US" b="1" smtClean="0"/>
              <a:t>之外离</a:t>
            </a:r>
            <a:r>
              <a:rPr lang="en-US" altLang="zh-CN" b="1" smtClean="0"/>
              <a:t>v</a:t>
            </a:r>
            <a:r>
              <a:rPr lang="en-US" altLang="zh-CN" b="1" baseline="-25000" smtClean="0"/>
              <a:t>k</a:t>
            </a:r>
            <a:r>
              <a:rPr lang="zh-CN" altLang="en-US" b="1" smtClean="0"/>
              <a:t>最近的顶点。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b="1" smtClean="0"/>
              <a:t>当访问完</a:t>
            </a:r>
            <a:r>
              <a:rPr lang="en-US" altLang="zh-CN" b="1" smtClean="0"/>
              <a:t>G</a:t>
            </a:r>
            <a:r>
              <a:rPr lang="zh-CN" altLang="en-US" b="1" smtClean="0"/>
              <a:t>中所有顶点后，回到</a:t>
            </a:r>
            <a:r>
              <a:rPr lang="en-US" altLang="zh-CN" b="1" smtClean="0"/>
              <a:t>v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得</a:t>
            </a:r>
            <a:r>
              <a:rPr lang="en-US" altLang="zh-CN" b="1" smtClean="0"/>
              <a:t>H</a:t>
            </a:r>
            <a:r>
              <a:rPr lang="zh-CN" altLang="en-US" b="1" smtClean="0"/>
              <a:t>回路。</a:t>
            </a:r>
          </a:p>
        </p:txBody>
      </p:sp>
    </p:spTree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33FA68-99DF-4410-8EEB-45CE4846E262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139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chemeClr val="folHlink"/>
                </a:solidFill>
                <a:latin typeface="楷体_GB2312" pitchFamily="49" charset="-122"/>
              </a:rPr>
              <a:t>TSP</a:t>
            </a:r>
            <a:r>
              <a:rPr lang="zh-CN" altLang="en-US" sz="3600" b="1" smtClean="0">
                <a:solidFill>
                  <a:schemeClr val="folHlink"/>
                </a:solidFill>
                <a:latin typeface="楷体_GB2312" pitchFamily="49" charset="-122"/>
              </a:rPr>
              <a:t>问题</a:t>
            </a:r>
          </a:p>
        </p:txBody>
      </p:sp>
      <p:sp>
        <p:nvSpPr>
          <p:cNvPr id="942083" name="Rectangle 3"/>
          <p:cNvSpPr>
            <a:spLocks noChangeArrowheads="1"/>
          </p:cNvSpPr>
          <p:nvPr/>
        </p:nvSpPr>
        <p:spPr bwMode="auto">
          <a:xfrm>
            <a:off x="34925" y="5013325"/>
            <a:ext cx="8839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例</a:t>
            </a:r>
            <a:r>
              <a:rPr lang="en-US" altLang="zh-CN">
                <a:latin typeface="楷体_GB2312" pitchFamily="49" charset="-122"/>
              </a:rPr>
              <a:t>14.12   abdeca (48,</a:t>
            </a:r>
            <a:r>
              <a:rPr lang="zh-CN" altLang="en-US">
                <a:latin typeface="楷体_GB2312" pitchFamily="49" charset="-122"/>
              </a:rPr>
              <a:t>最坏情况） </a:t>
            </a:r>
            <a:br>
              <a:rPr lang="zh-CN" altLang="en-US">
                <a:latin typeface="楷体_GB2312" pitchFamily="49" charset="-122"/>
              </a:rPr>
            </a:br>
            <a:r>
              <a:rPr lang="en-US" altLang="zh-CN">
                <a:latin typeface="楷体_GB2312" pitchFamily="49" charset="-122"/>
              </a:rPr>
              <a:t>aedbca(41)</a:t>
            </a:r>
            <a:br>
              <a:rPr lang="en-US" altLang="zh-CN">
                <a:latin typeface="楷体_GB2312" pitchFamily="49" charset="-122"/>
              </a:rPr>
            </a:br>
            <a:r>
              <a:rPr lang="en-US" altLang="zh-CN">
                <a:latin typeface="楷体_GB2312" pitchFamily="49" charset="-122"/>
              </a:rPr>
              <a:t>baedcb (36</a:t>
            </a:r>
            <a:r>
              <a:rPr lang="zh-CN" altLang="en-US">
                <a:latin typeface="楷体_GB2312" pitchFamily="49" charset="-122"/>
              </a:rPr>
              <a:t>，最好情况）</a:t>
            </a:r>
          </a:p>
        </p:txBody>
      </p:sp>
      <p:grpSp>
        <p:nvGrpSpPr>
          <p:cNvPr id="192517" name="Group 32"/>
          <p:cNvGrpSpPr>
            <a:grpSpLocks/>
          </p:cNvGrpSpPr>
          <p:nvPr/>
        </p:nvGrpSpPr>
        <p:grpSpPr bwMode="auto">
          <a:xfrm>
            <a:off x="1331913" y="476250"/>
            <a:ext cx="7083425" cy="4486275"/>
            <a:chOff x="386" y="864"/>
            <a:chExt cx="4462" cy="2826"/>
          </a:xfrm>
        </p:grpSpPr>
        <p:sp>
          <p:nvSpPr>
            <p:cNvPr id="192518" name="Line 6"/>
            <p:cNvSpPr>
              <a:spLocks noChangeShapeType="1"/>
            </p:cNvSpPr>
            <p:nvPr/>
          </p:nvSpPr>
          <p:spPr bwMode="auto">
            <a:xfrm>
              <a:off x="2781" y="1194"/>
              <a:ext cx="996" cy="8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519" name="Line 7"/>
            <p:cNvSpPr>
              <a:spLocks noChangeShapeType="1"/>
            </p:cNvSpPr>
            <p:nvPr/>
          </p:nvSpPr>
          <p:spPr bwMode="auto">
            <a:xfrm flipV="1">
              <a:off x="1632" y="1194"/>
              <a:ext cx="1119" cy="9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520" name="Line 8"/>
            <p:cNvSpPr>
              <a:spLocks noChangeShapeType="1"/>
            </p:cNvSpPr>
            <p:nvPr/>
          </p:nvSpPr>
          <p:spPr bwMode="auto">
            <a:xfrm>
              <a:off x="1632" y="2120"/>
              <a:ext cx="77" cy="12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521" name="Line 9"/>
            <p:cNvSpPr>
              <a:spLocks noChangeShapeType="1"/>
            </p:cNvSpPr>
            <p:nvPr/>
          </p:nvSpPr>
          <p:spPr bwMode="auto">
            <a:xfrm flipH="1">
              <a:off x="3547" y="2054"/>
              <a:ext cx="230" cy="13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522" name="Line 10"/>
            <p:cNvSpPr>
              <a:spLocks noChangeShapeType="1"/>
            </p:cNvSpPr>
            <p:nvPr/>
          </p:nvSpPr>
          <p:spPr bwMode="auto">
            <a:xfrm>
              <a:off x="1709" y="3377"/>
              <a:ext cx="18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523" name="Line 11"/>
            <p:cNvSpPr>
              <a:spLocks noChangeShapeType="1"/>
            </p:cNvSpPr>
            <p:nvPr/>
          </p:nvSpPr>
          <p:spPr bwMode="auto">
            <a:xfrm flipV="1">
              <a:off x="1632" y="2087"/>
              <a:ext cx="21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524" name="Line 13"/>
            <p:cNvSpPr>
              <a:spLocks noChangeShapeType="1"/>
            </p:cNvSpPr>
            <p:nvPr/>
          </p:nvSpPr>
          <p:spPr bwMode="auto">
            <a:xfrm flipV="1">
              <a:off x="1709" y="2087"/>
              <a:ext cx="2068" cy="13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525" name="Line 14"/>
            <p:cNvSpPr>
              <a:spLocks noChangeShapeType="1"/>
            </p:cNvSpPr>
            <p:nvPr/>
          </p:nvSpPr>
          <p:spPr bwMode="auto">
            <a:xfrm>
              <a:off x="1632" y="2087"/>
              <a:ext cx="1915" cy="12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526" name="Rectangle 15"/>
            <p:cNvSpPr>
              <a:spLocks noChangeArrowheads="1"/>
            </p:cNvSpPr>
            <p:nvPr/>
          </p:nvSpPr>
          <p:spPr bwMode="auto">
            <a:xfrm>
              <a:off x="2688" y="86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a</a:t>
              </a:r>
            </a:p>
          </p:txBody>
        </p:sp>
        <p:sp>
          <p:nvSpPr>
            <p:cNvPr id="192527" name="Rectangle 16"/>
            <p:cNvSpPr>
              <a:spLocks noChangeArrowheads="1"/>
            </p:cNvSpPr>
            <p:nvPr/>
          </p:nvSpPr>
          <p:spPr bwMode="auto">
            <a:xfrm>
              <a:off x="1434" y="1882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b</a:t>
              </a:r>
            </a:p>
          </p:txBody>
        </p:sp>
        <p:sp>
          <p:nvSpPr>
            <p:cNvPr id="192528" name="Rectangle 17"/>
            <p:cNvSpPr>
              <a:spLocks noChangeArrowheads="1"/>
            </p:cNvSpPr>
            <p:nvPr/>
          </p:nvSpPr>
          <p:spPr bwMode="auto">
            <a:xfrm>
              <a:off x="1599" y="332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c</a:t>
              </a:r>
            </a:p>
          </p:txBody>
        </p:sp>
        <p:sp>
          <p:nvSpPr>
            <p:cNvPr id="192529" name="Rectangle 18"/>
            <p:cNvSpPr>
              <a:spLocks noChangeArrowheads="1"/>
            </p:cNvSpPr>
            <p:nvPr/>
          </p:nvSpPr>
          <p:spPr bwMode="auto">
            <a:xfrm>
              <a:off x="3513" y="332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d</a:t>
              </a:r>
            </a:p>
          </p:txBody>
        </p:sp>
        <p:sp>
          <p:nvSpPr>
            <p:cNvPr id="192530" name="Rectangle 19"/>
            <p:cNvSpPr>
              <a:spLocks noChangeArrowheads="1"/>
            </p:cNvSpPr>
            <p:nvPr/>
          </p:nvSpPr>
          <p:spPr bwMode="auto">
            <a:xfrm>
              <a:off x="3810" y="1881"/>
              <a:ext cx="24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e</a:t>
              </a:r>
            </a:p>
          </p:txBody>
        </p:sp>
        <p:sp>
          <p:nvSpPr>
            <p:cNvPr id="192531" name="Rectangle 20"/>
            <p:cNvSpPr>
              <a:spLocks noChangeArrowheads="1"/>
            </p:cNvSpPr>
            <p:nvPr/>
          </p:nvSpPr>
          <p:spPr bwMode="auto">
            <a:xfrm>
              <a:off x="1482" y="249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9</a:t>
              </a:r>
            </a:p>
          </p:txBody>
        </p:sp>
        <p:sp>
          <p:nvSpPr>
            <p:cNvPr id="192532" name="Rectangle 21"/>
            <p:cNvSpPr>
              <a:spLocks noChangeArrowheads="1"/>
            </p:cNvSpPr>
            <p:nvPr/>
          </p:nvSpPr>
          <p:spPr bwMode="auto">
            <a:xfrm>
              <a:off x="4604" y="1797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5</a:t>
              </a:r>
            </a:p>
          </p:txBody>
        </p:sp>
        <p:sp>
          <p:nvSpPr>
            <p:cNvPr id="192533" name="Rectangle 22"/>
            <p:cNvSpPr>
              <a:spLocks noChangeArrowheads="1"/>
            </p:cNvSpPr>
            <p:nvPr/>
          </p:nvSpPr>
          <p:spPr bwMode="auto">
            <a:xfrm>
              <a:off x="2925" y="216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16</a:t>
              </a:r>
            </a:p>
          </p:txBody>
        </p:sp>
        <p:sp>
          <p:nvSpPr>
            <p:cNvPr id="192534" name="Rectangle 23"/>
            <p:cNvSpPr>
              <a:spLocks noChangeArrowheads="1"/>
            </p:cNvSpPr>
            <p:nvPr/>
          </p:nvSpPr>
          <p:spPr bwMode="auto">
            <a:xfrm>
              <a:off x="2490" y="326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9</a:t>
              </a:r>
            </a:p>
          </p:txBody>
        </p:sp>
        <p:sp>
          <p:nvSpPr>
            <p:cNvPr id="192535" name="Rectangle 24"/>
            <p:cNvSpPr>
              <a:spLocks noChangeArrowheads="1"/>
            </p:cNvSpPr>
            <p:nvPr/>
          </p:nvSpPr>
          <p:spPr bwMode="auto">
            <a:xfrm>
              <a:off x="2064" y="129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5</a:t>
              </a:r>
            </a:p>
          </p:txBody>
        </p:sp>
        <p:sp>
          <p:nvSpPr>
            <p:cNvPr id="192536" name="Rectangle 25"/>
            <p:cNvSpPr>
              <a:spLocks noChangeArrowheads="1"/>
            </p:cNvSpPr>
            <p:nvPr/>
          </p:nvSpPr>
          <p:spPr bwMode="auto">
            <a:xfrm>
              <a:off x="3216" y="129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5</a:t>
              </a:r>
            </a:p>
          </p:txBody>
        </p:sp>
        <p:sp>
          <p:nvSpPr>
            <p:cNvPr id="192537" name="Rectangle 26"/>
            <p:cNvSpPr>
              <a:spLocks noChangeArrowheads="1"/>
            </p:cNvSpPr>
            <p:nvPr/>
          </p:nvSpPr>
          <p:spPr bwMode="auto">
            <a:xfrm>
              <a:off x="2592" y="182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8</a:t>
              </a:r>
            </a:p>
          </p:txBody>
        </p:sp>
        <p:sp>
          <p:nvSpPr>
            <p:cNvPr id="192538" name="Rectangle 27"/>
            <p:cNvSpPr>
              <a:spLocks noChangeArrowheads="1"/>
            </p:cNvSpPr>
            <p:nvPr/>
          </p:nvSpPr>
          <p:spPr bwMode="auto">
            <a:xfrm>
              <a:off x="657" y="1706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12</a:t>
              </a:r>
            </a:p>
          </p:txBody>
        </p:sp>
        <p:sp>
          <p:nvSpPr>
            <p:cNvPr id="192539" name="Rectangle 28"/>
            <p:cNvSpPr>
              <a:spLocks noChangeArrowheads="1"/>
            </p:cNvSpPr>
            <p:nvPr/>
          </p:nvSpPr>
          <p:spPr bwMode="auto">
            <a:xfrm>
              <a:off x="2064" y="216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7</a:t>
              </a:r>
            </a:p>
          </p:txBody>
        </p:sp>
        <p:sp>
          <p:nvSpPr>
            <p:cNvPr id="192540" name="Rectangle 29"/>
            <p:cNvSpPr>
              <a:spLocks noChangeArrowheads="1"/>
            </p:cNvSpPr>
            <p:nvPr/>
          </p:nvSpPr>
          <p:spPr bwMode="auto">
            <a:xfrm>
              <a:off x="3696" y="249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8</a:t>
              </a:r>
            </a:p>
          </p:txBody>
        </p:sp>
        <p:sp>
          <p:nvSpPr>
            <p:cNvPr id="192541" name="Freeform 30"/>
            <p:cNvSpPr>
              <a:spLocks/>
            </p:cNvSpPr>
            <p:nvPr/>
          </p:nvSpPr>
          <p:spPr bwMode="auto">
            <a:xfrm>
              <a:off x="386" y="1162"/>
              <a:ext cx="2403" cy="2223"/>
            </a:xfrm>
            <a:custGeom>
              <a:avLst/>
              <a:gdLst>
                <a:gd name="T0" fmla="*/ 2403 w 2403"/>
                <a:gd name="T1" fmla="*/ 0 h 2223"/>
                <a:gd name="T2" fmla="*/ 181 w 2403"/>
                <a:gd name="T3" fmla="*/ 635 h 2223"/>
                <a:gd name="T4" fmla="*/ 1315 w 2403"/>
                <a:gd name="T5" fmla="*/ 2223 h 2223"/>
                <a:gd name="T6" fmla="*/ 0 60000 65536"/>
                <a:gd name="T7" fmla="*/ 0 60000 65536"/>
                <a:gd name="T8" fmla="*/ 0 60000 65536"/>
                <a:gd name="T9" fmla="*/ 0 w 2403"/>
                <a:gd name="T10" fmla="*/ 0 h 2223"/>
                <a:gd name="T11" fmla="*/ 2403 w 2403"/>
                <a:gd name="T12" fmla="*/ 2223 h 2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3" h="2223">
                  <a:moveTo>
                    <a:pt x="2403" y="0"/>
                  </a:moveTo>
                  <a:cubicBezTo>
                    <a:pt x="1382" y="132"/>
                    <a:pt x="362" y="264"/>
                    <a:pt x="181" y="635"/>
                  </a:cubicBezTo>
                  <a:cubicBezTo>
                    <a:pt x="0" y="1006"/>
                    <a:pt x="657" y="1614"/>
                    <a:pt x="1315" y="222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42" name="Freeform 31"/>
            <p:cNvSpPr>
              <a:spLocks/>
            </p:cNvSpPr>
            <p:nvPr/>
          </p:nvSpPr>
          <p:spPr bwMode="auto">
            <a:xfrm flipH="1">
              <a:off x="2743" y="1162"/>
              <a:ext cx="1906" cy="2177"/>
            </a:xfrm>
            <a:custGeom>
              <a:avLst/>
              <a:gdLst>
                <a:gd name="T0" fmla="*/ 298 w 2403"/>
                <a:gd name="T1" fmla="*/ 0 h 2223"/>
                <a:gd name="T2" fmla="*/ 22 w 2403"/>
                <a:gd name="T3" fmla="*/ 526 h 2223"/>
                <a:gd name="T4" fmla="*/ 163 w 2403"/>
                <a:gd name="T5" fmla="*/ 1842 h 2223"/>
                <a:gd name="T6" fmla="*/ 0 60000 65536"/>
                <a:gd name="T7" fmla="*/ 0 60000 65536"/>
                <a:gd name="T8" fmla="*/ 0 60000 65536"/>
                <a:gd name="T9" fmla="*/ 0 w 2403"/>
                <a:gd name="T10" fmla="*/ 0 h 2223"/>
                <a:gd name="T11" fmla="*/ 2403 w 2403"/>
                <a:gd name="T12" fmla="*/ 2223 h 2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3" h="2223">
                  <a:moveTo>
                    <a:pt x="2403" y="0"/>
                  </a:moveTo>
                  <a:cubicBezTo>
                    <a:pt x="1382" y="132"/>
                    <a:pt x="362" y="264"/>
                    <a:pt x="181" y="635"/>
                  </a:cubicBezTo>
                  <a:cubicBezTo>
                    <a:pt x="0" y="1006"/>
                    <a:pt x="657" y="1614"/>
                    <a:pt x="1315" y="222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8D06FF-AE1C-4E06-AE0F-221BC9278A3A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图的度数的相关概念  </a:t>
            </a:r>
            <a:r>
              <a:rPr lang="en-US" altLang="zh-CN" sz="2800" smtClean="0">
                <a:solidFill>
                  <a:schemeClr val="tx1"/>
                </a:solidFill>
              </a:rPr>
              <a:t>(P110)</a:t>
            </a:r>
            <a:endParaRPr lang="zh-CN" altLang="en-US" sz="2800" smtClean="0">
              <a:solidFill>
                <a:schemeClr val="tx1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6388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在无向图</a:t>
            </a:r>
            <a:r>
              <a:rPr lang="en-US" altLang="zh-CN" b="1" smtClean="0"/>
              <a:t>G</a:t>
            </a:r>
            <a:r>
              <a:rPr lang="zh-CN" altLang="en-US" b="1" smtClean="0"/>
              <a:t>中，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zh-CN" altLang="en-US" b="1" smtClean="0">
                <a:solidFill>
                  <a:srgbClr val="FC360E"/>
                </a:solidFill>
              </a:rPr>
              <a:t>最大度</a:t>
            </a:r>
            <a:r>
              <a:rPr lang="zh-CN" altLang="en-US" b="1" smtClean="0"/>
              <a:t>	△(</a:t>
            </a:r>
            <a:r>
              <a:rPr lang="en-US" altLang="zh-CN" b="1" smtClean="0"/>
              <a:t>G)＝max{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)|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∈V(G)}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</a:t>
            </a:r>
            <a:r>
              <a:rPr lang="zh-CN" altLang="en-US" b="1" smtClean="0">
                <a:solidFill>
                  <a:srgbClr val="FC360E"/>
                </a:solidFill>
              </a:rPr>
              <a:t>最小度</a:t>
            </a:r>
            <a:r>
              <a:rPr lang="zh-CN" altLang="en-US" b="1" smtClean="0"/>
              <a:t>	</a:t>
            </a:r>
            <a:r>
              <a:rPr lang="en-US" altLang="zh-CN" b="1" smtClean="0"/>
              <a:t>δ(G)＝min{d(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)|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∈V(G)} </a:t>
            </a:r>
          </a:p>
          <a:p>
            <a:pPr eaLnBrk="1" hangingPunct="1"/>
            <a:r>
              <a:rPr lang="zh-CN" altLang="en-US" b="1" smtClean="0"/>
              <a:t>在有向图</a:t>
            </a:r>
            <a:r>
              <a:rPr lang="en-US" altLang="zh-CN" b="1" smtClean="0"/>
              <a:t>D</a:t>
            </a:r>
            <a:r>
              <a:rPr lang="zh-CN" altLang="en-US" b="1" smtClean="0"/>
              <a:t>中，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zh-CN" altLang="en-US" b="1" smtClean="0">
                <a:solidFill>
                  <a:srgbClr val="FC360E"/>
                </a:solidFill>
              </a:rPr>
              <a:t>最大出度</a:t>
            </a:r>
            <a:r>
              <a:rPr lang="zh-CN" altLang="en-US" b="1" smtClean="0"/>
              <a:t>△</a:t>
            </a:r>
            <a:r>
              <a:rPr lang="zh-CN" altLang="en-US" b="1" baseline="30000" smtClean="0"/>
              <a:t>+</a:t>
            </a:r>
            <a:r>
              <a:rPr lang="zh-CN" altLang="en-US" b="1" smtClean="0"/>
              <a:t>(</a:t>
            </a:r>
            <a:r>
              <a:rPr lang="en-US" altLang="zh-CN" b="1" smtClean="0"/>
              <a:t>D)＝max{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baseline="30000" smtClean="0"/>
              <a:t>+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)|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∈V(D)}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</a:t>
            </a:r>
            <a:r>
              <a:rPr lang="zh-CN" altLang="en-US" b="1" smtClean="0">
                <a:solidFill>
                  <a:srgbClr val="FC360E"/>
                </a:solidFill>
              </a:rPr>
              <a:t>最小出度</a:t>
            </a:r>
            <a:r>
              <a:rPr lang="en-US" altLang="zh-CN" b="1" smtClean="0"/>
              <a:t>δ</a:t>
            </a:r>
            <a:r>
              <a:rPr lang="en-US" altLang="zh-CN" b="1" baseline="30000" smtClean="0"/>
              <a:t>+</a:t>
            </a:r>
            <a:r>
              <a:rPr lang="en-US" altLang="zh-CN" b="1" smtClean="0"/>
              <a:t>(D)＝min{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baseline="30000" smtClean="0"/>
              <a:t>+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)|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∈V(D)}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</a:t>
            </a:r>
            <a:r>
              <a:rPr lang="zh-CN" altLang="en-US" b="1" smtClean="0">
                <a:solidFill>
                  <a:srgbClr val="FC360E"/>
                </a:solidFill>
              </a:rPr>
              <a:t>最大入度</a:t>
            </a:r>
            <a:r>
              <a:rPr lang="zh-CN" altLang="en-US" b="1" smtClean="0"/>
              <a:t>△</a:t>
            </a:r>
            <a:r>
              <a:rPr lang="en-US" altLang="zh-CN" b="1" baseline="30000" smtClean="0"/>
              <a:t>-</a:t>
            </a:r>
            <a:r>
              <a:rPr lang="en-US" altLang="zh-CN" b="1" smtClean="0"/>
              <a:t>(D)＝max{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baseline="30000" smtClean="0"/>
              <a:t>-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)|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∈V(D)}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</a:t>
            </a:r>
            <a:r>
              <a:rPr lang="zh-CN" altLang="en-US" b="1" smtClean="0">
                <a:solidFill>
                  <a:srgbClr val="FC360E"/>
                </a:solidFill>
              </a:rPr>
              <a:t>最小入度</a:t>
            </a:r>
            <a:r>
              <a:rPr lang="en-US" altLang="zh-CN" b="1" smtClean="0"/>
              <a:t>δ</a:t>
            </a:r>
            <a:r>
              <a:rPr lang="en-US" altLang="zh-CN" b="1" baseline="30000" smtClean="0"/>
              <a:t>-</a:t>
            </a:r>
            <a:r>
              <a:rPr lang="en-US" altLang="zh-CN" b="1" smtClean="0"/>
              <a:t>(D)＝min{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baseline="30000" smtClean="0"/>
              <a:t>-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)|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∈V(D)}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53B77D-89F9-4D4E-8719-E6ADEEDC8AAA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140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945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TSP</a:t>
            </a:r>
            <a:r>
              <a:rPr lang="zh-CN" altLang="en-US" b="1" smtClean="0"/>
              <a:t>相关算法</a:t>
            </a:r>
          </a:p>
        </p:txBody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4865688"/>
          </a:xfrm>
        </p:spPr>
        <p:txBody>
          <a:bodyPr>
            <a:spAutoFit/>
          </a:bodyPr>
          <a:lstStyle/>
          <a:p>
            <a:pPr marL="609600" indent="-609600" eaLnBrk="1" hangingPunct="1"/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最小生成树法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(P218)</a:t>
            </a:r>
            <a:endParaRPr lang="en-US" altLang="zh-CN" b="1" smtClean="0">
              <a:latin typeface="Times New Roman" panose="02020603050405020304" pitchFamily="18" charset="0"/>
            </a:endParaRP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b="1" smtClean="0"/>
              <a:t>求</a:t>
            </a:r>
            <a:r>
              <a:rPr lang="en-US" altLang="zh-CN" b="1" smtClean="0"/>
              <a:t>G</a:t>
            </a:r>
            <a:r>
              <a:rPr lang="zh-CN" altLang="en-US" b="1" smtClean="0"/>
              <a:t>的一棵最小生成树</a:t>
            </a:r>
            <a:r>
              <a:rPr lang="en-US" altLang="zh-CN" b="1" smtClean="0"/>
              <a:t>T</a:t>
            </a:r>
            <a:r>
              <a:rPr lang="zh-CN" altLang="en-US" b="1" smtClean="0"/>
              <a:t>。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b="1" smtClean="0"/>
              <a:t>将</a:t>
            </a:r>
            <a:r>
              <a:rPr lang="en-US" altLang="zh-CN" b="1" smtClean="0"/>
              <a:t>T</a:t>
            </a:r>
            <a:r>
              <a:rPr lang="zh-CN" altLang="en-US" b="1" smtClean="0"/>
              <a:t>中各边均添加一条权值相同的平行边，得图</a:t>
            </a:r>
            <a:r>
              <a:rPr lang="en-US" altLang="zh-CN" b="1" smtClean="0"/>
              <a:t>G*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b="1" smtClean="0"/>
              <a:t>求</a:t>
            </a:r>
            <a:r>
              <a:rPr lang="en-US" altLang="zh-CN" b="1" smtClean="0"/>
              <a:t>G*</a:t>
            </a:r>
            <a:r>
              <a:rPr lang="zh-CN" altLang="en-US" b="1" smtClean="0"/>
              <a:t>中以某点</a:t>
            </a:r>
            <a:r>
              <a:rPr lang="en-US" altLang="zh-CN" b="1" smtClean="0"/>
              <a:t>v</a:t>
            </a:r>
            <a:r>
              <a:rPr lang="zh-CN" altLang="en-US" b="1" smtClean="0"/>
              <a:t>出发的欧拉回路</a:t>
            </a:r>
            <a:r>
              <a:rPr lang="en-US" altLang="zh-CN" b="1" smtClean="0"/>
              <a:t>E</a:t>
            </a:r>
            <a:r>
              <a:rPr lang="zh-CN" altLang="en-US" b="1" smtClean="0"/>
              <a:t>。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b="1" smtClean="0"/>
              <a:t>从</a:t>
            </a:r>
            <a:r>
              <a:rPr lang="en-US" altLang="zh-CN" b="1" smtClean="0"/>
              <a:t>v</a:t>
            </a:r>
            <a:r>
              <a:rPr lang="zh-CN" altLang="en-US" b="1" smtClean="0"/>
              <a:t>出发沿</a:t>
            </a:r>
            <a:r>
              <a:rPr lang="en-US" altLang="zh-CN" b="1" smtClean="0"/>
              <a:t>E</a:t>
            </a:r>
            <a:r>
              <a:rPr lang="zh-CN" altLang="en-US" b="1" smtClean="0"/>
              <a:t>访问</a:t>
            </a:r>
            <a:r>
              <a:rPr lang="en-US" altLang="zh-CN" b="1" smtClean="0"/>
              <a:t>G*</a:t>
            </a:r>
            <a:r>
              <a:rPr lang="zh-CN" altLang="en-US" b="1" smtClean="0"/>
              <a:t>中各顶点，其原则是：在未访问完所有顶点之前，一旦出现重复的顶点就跳过它走到下一个顶点（抄近路法），直到访问完所有顶点为止，得</a:t>
            </a:r>
            <a:r>
              <a:rPr lang="en-US" altLang="zh-CN" b="1" smtClean="0"/>
              <a:t>H</a:t>
            </a:r>
            <a:r>
              <a:rPr lang="zh-CN" altLang="en-US" b="1" smtClean="0"/>
              <a:t>回路。作为近似解</a:t>
            </a:r>
          </a:p>
        </p:txBody>
      </p:sp>
    </p:spTree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76E89A-34FC-4DD0-97D1-061D129B51E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141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955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TSP</a:t>
            </a:r>
            <a:r>
              <a:rPr lang="zh-CN" altLang="en-US" b="1" smtClean="0"/>
              <a:t>相关算法</a:t>
            </a:r>
          </a:p>
        </p:txBody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5084763"/>
            <a:ext cx="9144000" cy="1066800"/>
          </a:xfrm>
        </p:spPr>
        <p:txBody>
          <a:bodyPr>
            <a:spAutoFit/>
          </a:bodyPr>
          <a:lstStyle/>
          <a:p>
            <a:pPr marL="609600" indent="-609600" eaLnBrk="1" hangingPunct="1"/>
            <a:r>
              <a:rPr lang="zh-CN" altLang="en-US" b="1" smtClean="0">
                <a:latin typeface="Times New Roman" panose="02020603050405020304" pitchFamily="18" charset="0"/>
              </a:rPr>
              <a:t>从</a:t>
            </a:r>
            <a:r>
              <a:rPr lang="en-US" altLang="zh-CN" b="1" smtClean="0">
                <a:latin typeface="Times New Roman" panose="02020603050405020304" pitchFamily="18" charset="0"/>
              </a:rPr>
              <a:t>b</a:t>
            </a:r>
            <a:r>
              <a:rPr lang="zh-CN" altLang="en-US" b="1" smtClean="0">
                <a:latin typeface="Times New Roman" panose="02020603050405020304" pitchFamily="18" charset="0"/>
              </a:rPr>
              <a:t>出发：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回</a:t>
            </a:r>
            <a:r>
              <a:rPr lang="en-US" altLang="zh-CN" b="1" smtClean="0">
                <a:latin typeface="Times New Roman" panose="02020603050405020304" pitchFamily="18" charset="0"/>
              </a:rPr>
              <a:t>:bcbaeadab  </a:t>
            </a:r>
            <a:r>
              <a:rPr lang="zh-CN" altLang="en-US" b="1" smtClean="0">
                <a:latin typeface="Times New Roman" panose="02020603050405020304" pitchFamily="18" charset="0"/>
              </a:rPr>
              <a:t>得</a:t>
            </a:r>
            <a:r>
              <a:rPr lang="en-US" altLang="zh-CN" b="1" smtClean="0">
                <a:latin typeface="Times New Roman" panose="02020603050405020304" pitchFamily="18" charset="0"/>
              </a:rPr>
              <a:t>H</a:t>
            </a:r>
            <a:r>
              <a:rPr lang="zh-CN" altLang="en-US" b="1" smtClean="0">
                <a:latin typeface="Times New Roman" panose="02020603050405020304" pitchFamily="18" charset="0"/>
              </a:rPr>
              <a:t>圈：</a:t>
            </a:r>
            <a:r>
              <a:rPr lang="en-US" altLang="zh-CN" b="1" smtClean="0">
                <a:latin typeface="Times New Roman" panose="02020603050405020304" pitchFamily="18" charset="0"/>
              </a:rPr>
              <a:t>bcaedb(41)</a:t>
            </a:r>
            <a:br>
              <a:rPr lang="en-US" altLang="zh-CN" b="1" smtClean="0">
                <a:latin typeface="Times New Roman" panose="02020603050405020304" pitchFamily="18" charset="0"/>
              </a:rPr>
            </a:b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回： </a:t>
            </a:r>
            <a:r>
              <a:rPr lang="en-US" altLang="zh-CN" b="1" smtClean="0">
                <a:latin typeface="Times New Roman" panose="02020603050405020304" pitchFamily="18" charset="0"/>
              </a:rPr>
              <a:t>baeadabcb </a:t>
            </a:r>
            <a:r>
              <a:rPr lang="zh-CN" altLang="en-US" b="1" smtClean="0">
                <a:latin typeface="Times New Roman" panose="02020603050405020304" pitchFamily="18" charset="0"/>
              </a:rPr>
              <a:t>得</a:t>
            </a:r>
            <a:r>
              <a:rPr lang="en-US" altLang="zh-CN" b="1" smtClean="0">
                <a:latin typeface="Times New Roman" panose="02020603050405020304" pitchFamily="18" charset="0"/>
              </a:rPr>
              <a:t>H</a:t>
            </a:r>
            <a:r>
              <a:rPr lang="zh-CN" altLang="en-US" b="1" smtClean="0">
                <a:latin typeface="Times New Roman" panose="02020603050405020304" pitchFamily="18" charset="0"/>
              </a:rPr>
              <a:t>圈：</a:t>
            </a:r>
            <a:r>
              <a:rPr lang="en-US" altLang="zh-CN" b="1" smtClean="0">
                <a:latin typeface="Times New Roman" panose="02020603050405020304" pitchFamily="18" charset="0"/>
              </a:rPr>
              <a:t>baedcb(36</a:t>
            </a:r>
            <a:r>
              <a:rPr lang="zh-CN" altLang="en-US" b="1" smtClean="0">
                <a:latin typeface="Times New Roman" panose="02020603050405020304" pitchFamily="18" charset="0"/>
              </a:rPr>
              <a:t>最优</a:t>
            </a:r>
            <a:r>
              <a:rPr lang="en-US" altLang="zh-CN" b="1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95589" name="Line 5"/>
          <p:cNvSpPr>
            <a:spLocks noChangeShapeType="1"/>
          </p:cNvSpPr>
          <p:nvPr/>
        </p:nvSpPr>
        <p:spPr bwMode="auto">
          <a:xfrm>
            <a:off x="5133975" y="1000125"/>
            <a:ext cx="1581150" cy="136525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0" name="Line 6"/>
          <p:cNvSpPr>
            <a:spLocks noChangeShapeType="1"/>
          </p:cNvSpPr>
          <p:nvPr/>
        </p:nvSpPr>
        <p:spPr bwMode="auto">
          <a:xfrm flipV="1">
            <a:off x="3348038" y="1052513"/>
            <a:ext cx="1776412" cy="1470025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1" name="Line 7"/>
          <p:cNvSpPr>
            <a:spLocks noChangeShapeType="1"/>
          </p:cNvSpPr>
          <p:nvPr/>
        </p:nvSpPr>
        <p:spPr bwMode="auto">
          <a:xfrm>
            <a:off x="3309938" y="2470150"/>
            <a:ext cx="122237" cy="1995488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2" name="Line 8"/>
          <p:cNvSpPr>
            <a:spLocks noChangeShapeType="1"/>
          </p:cNvSpPr>
          <p:nvPr/>
        </p:nvSpPr>
        <p:spPr bwMode="auto">
          <a:xfrm flipH="1">
            <a:off x="6350000" y="2365375"/>
            <a:ext cx="365125" cy="2100263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3" name="Line 9"/>
          <p:cNvSpPr>
            <a:spLocks noChangeShapeType="1"/>
          </p:cNvSpPr>
          <p:nvPr/>
        </p:nvSpPr>
        <p:spPr bwMode="auto">
          <a:xfrm>
            <a:off x="3432175" y="4465638"/>
            <a:ext cx="2917825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4" name="Line 10"/>
          <p:cNvSpPr>
            <a:spLocks noChangeShapeType="1"/>
          </p:cNvSpPr>
          <p:nvPr/>
        </p:nvSpPr>
        <p:spPr bwMode="auto">
          <a:xfrm flipV="1">
            <a:off x="3309938" y="2417763"/>
            <a:ext cx="3375025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5" name="Line 11"/>
          <p:cNvSpPr>
            <a:spLocks noChangeShapeType="1"/>
          </p:cNvSpPr>
          <p:nvPr/>
        </p:nvSpPr>
        <p:spPr bwMode="auto">
          <a:xfrm flipV="1">
            <a:off x="3432175" y="2417763"/>
            <a:ext cx="3282950" cy="2100262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6" name="Line 12"/>
          <p:cNvSpPr>
            <a:spLocks noChangeShapeType="1"/>
          </p:cNvSpPr>
          <p:nvPr/>
        </p:nvSpPr>
        <p:spPr bwMode="auto">
          <a:xfrm>
            <a:off x="3309938" y="2417763"/>
            <a:ext cx="3040062" cy="199548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4986338" y="4762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a</a:t>
            </a: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2995613" y="209232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b</a:t>
            </a:r>
          </a:p>
        </p:txBody>
      </p:sp>
      <p:sp>
        <p:nvSpPr>
          <p:cNvPr id="195599" name="Rectangle 15"/>
          <p:cNvSpPr>
            <a:spLocks noChangeArrowheads="1"/>
          </p:cNvSpPr>
          <p:nvPr/>
        </p:nvSpPr>
        <p:spPr bwMode="auto">
          <a:xfrm>
            <a:off x="3257550" y="438308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c</a:t>
            </a:r>
          </a:p>
        </p:txBody>
      </p:sp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6296025" y="438308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d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6767513" y="2090738"/>
            <a:ext cx="387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e</a:t>
            </a: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3071813" y="30670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9</a:t>
            </a:r>
          </a:p>
        </p:txBody>
      </p:sp>
      <p:sp>
        <p:nvSpPr>
          <p:cNvPr id="195603" name="Rectangle 19"/>
          <p:cNvSpPr>
            <a:spLocks noChangeArrowheads="1"/>
          </p:cNvSpPr>
          <p:nvPr/>
        </p:nvSpPr>
        <p:spPr bwMode="auto">
          <a:xfrm>
            <a:off x="8027988" y="195738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5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5362575" y="253365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16</a:t>
            </a: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4672013" y="42862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9</a:t>
            </a:r>
          </a:p>
        </p:txBody>
      </p:sp>
      <p:sp>
        <p:nvSpPr>
          <p:cNvPr id="195606" name="Rectangle 22"/>
          <p:cNvSpPr>
            <a:spLocks noChangeArrowheads="1"/>
          </p:cNvSpPr>
          <p:nvPr/>
        </p:nvSpPr>
        <p:spPr bwMode="auto">
          <a:xfrm>
            <a:off x="3995738" y="112553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5</a:t>
            </a: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5824538" y="11620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5</a:t>
            </a:r>
          </a:p>
        </p:txBody>
      </p: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4833938" y="20002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8</a:t>
            </a:r>
          </a:p>
        </p:txBody>
      </p:sp>
      <p:sp>
        <p:nvSpPr>
          <p:cNvPr id="195609" name="Rectangle 25"/>
          <p:cNvSpPr>
            <a:spLocks noChangeArrowheads="1"/>
          </p:cNvSpPr>
          <p:nvPr/>
        </p:nvSpPr>
        <p:spPr bwMode="auto">
          <a:xfrm>
            <a:off x="1762125" y="18129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12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3995738" y="25336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7</a:t>
            </a:r>
          </a:p>
        </p:txBody>
      </p:sp>
      <p:sp>
        <p:nvSpPr>
          <p:cNvPr id="195611" name="Rectangle 27"/>
          <p:cNvSpPr>
            <a:spLocks noChangeArrowheads="1"/>
          </p:cNvSpPr>
          <p:nvPr/>
        </p:nvSpPr>
        <p:spPr bwMode="auto">
          <a:xfrm>
            <a:off x="6586538" y="30670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8</a:t>
            </a:r>
          </a:p>
        </p:txBody>
      </p:sp>
      <p:sp>
        <p:nvSpPr>
          <p:cNvPr id="195612" name="Freeform 28"/>
          <p:cNvSpPr>
            <a:spLocks/>
          </p:cNvSpPr>
          <p:nvPr/>
        </p:nvSpPr>
        <p:spPr bwMode="auto">
          <a:xfrm>
            <a:off x="1331913" y="949325"/>
            <a:ext cx="3814762" cy="3529013"/>
          </a:xfrm>
          <a:custGeom>
            <a:avLst/>
            <a:gdLst>
              <a:gd name="T0" fmla="*/ 2147483646 w 2403"/>
              <a:gd name="T1" fmla="*/ 0 h 2223"/>
              <a:gd name="T2" fmla="*/ 2147483646 w 2403"/>
              <a:gd name="T3" fmla="*/ 2147483646 h 2223"/>
              <a:gd name="T4" fmla="*/ 2147483646 w 2403"/>
              <a:gd name="T5" fmla="*/ 2147483646 h 2223"/>
              <a:gd name="T6" fmla="*/ 0 60000 65536"/>
              <a:gd name="T7" fmla="*/ 0 60000 65536"/>
              <a:gd name="T8" fmla="*/ 0 60000 65536"/>
              <a:gd name="T9" fmla="*/ 0 w 2403"/>
              <a:gd name="T10" fmla="*/ 0 h 2223"/>
              <a:gd name="T11" fmla="*/ 2403 w 2403"/>
              <a:gd name="T12" fmla="*/ 2223 h 22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3" h="2223">
                <a:moveTo>
                  <a:pt x="2403" y="0"/>
                </a:moveTo>
                <a:cubicBezTo>
                  <a:pt x="1382" y="132"/>
                  <a:pt x="362" y="264"/>
                  <a:pt x="181" y="635"/>
                </a:cubicBezTo>
                <a:cubicBezTo>
                  <a:pt x="0" y="1006"/>
                  <a:pt x="657" y="1614"/>
                  <a:pt x="1315" y="222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613" name="Freeform 29"/>
          <p:cNvSpPr>
            <a:spLocks/>
          </p:cNvSpPr>
          <p:nvPr/>
        </p:nvSpPr>
        <p:spPr bwMode="auto">
          <a:xfrm flipH="1">
            <a:off x="5073650" y="949325"/>
            <a:ext cx="3025775" cy="3455988"/>
          </a:xfrm>
          <a:custGeom>
            <a:avLst/>
            <a:gdLst>
              <a:gd name="T0" fmla="*/ 2147483646 w 2403"/>
              <a:gd name="T1" fmla="*/ 0 h 2223"/>
              <a:gd name="T2" fmla="*/ 2147483646 w 2403"/>
              <a:gd name="T3" fmla="*/ 2147483646 h 2223"/>
              <a:gd name="T4" fmla="*/ 2147483646 w 2403"/>
              <a:gd name="T5" fmla="*/ 2147483646 h 2223"/>
              <a:gd name="T6" fmla="*/ 0 60000 65536"/>
              <a:gd name="T7" fmla="*/ 0 60000 65536"/>
              <a:gd name="T8" fmla="*/ 0 60000 65536"/>
              <a:gd name="T9" fmla="*/ 0 w 2403"/>
              <a:gd name="T10" fmla="*/ 0 h 2223"/>
              <a:gd name="T11" fmla="*/ 2403 w 2403"/>
              <a:gd name="T12" fmla="*/ 2223 h 22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3" h="2223">
                <a:moveTo>
                  <a:pt x="2403" y="0"/>
                </a:moveTo>
                <a:cubicBezTo>
                  <a:pt x="1382" y="132"/>
                  <a:pt x="362" y="264"/>
                  <a:pt x="181" y="635"/>
                </a:cubicBezTo>
                <a:cubicBezTo>
                  <a:pt x="0" y="1006"/>
                  <a:pt x="657" y="1614"/>
                  <a:pt x="1315" y="222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614" name="Line 30"/>
          <p:cNvSpPr>
            <a:spLocks noChangeShapeType="1"/>
          </p:cNvSpPr>
          <p:nvPr/>
        </p:nvSpPr>
        <p:spPr bwMode="auto">
          <a:xfrm flipV="1">
            <a:off x="3276600" y="981075"/>
            <a:ext cx="1776413" cy="1470025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5" name="Line 31"/>
          <p:cNvSpPr>
            <a:spLocks noChangeShapeType="1"/>
          </p:cNvSpPr>
          <p:nvPr/>
        </p:nvSpPr>
        <p:spPr bwMode="auto">
          <a:xfrm>
            <a:off x="5076825" y="1052513"/>
            <a:ext cx="1581150" cy="136525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6" name="Line 32"/>
          <p:cNvSpPr>
            <a:spLocks noChangeShapeType="1"/>
          </p:cNvSpPr>
          <p:nvPr/>
        </p:nvSpPr>
        <p:spPr bwMode="auto">
          <a:xfrm>
            <a:off x="3419475" y="2420938"/>
            <a:ext cx="122238" cy="1995487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7" name="Freeform 33"/>
          <p:cNvSpPr>
            <a:spLocks/>
          </p:cNvSpPr>
          <p:nvPr/>
        </p:nvSpPr>
        <p:spPr bwMode="auto">
          <a:xfrm flipH="1">
            <a:off x="5219700" y="908050"/>
            <a:ext cx="3025775" cy="3455988"/>
          </a:xfrm>
          <a:custGeom>
            <a:avLst/>
            <a:gdLst>
              <a:gd name="T0" fmla="*/ 2147483646 w 2403"/>
              <a:gd name="T1" fmla="*/ 0 h 2223"/>
              <a:gd name="T2" fmla="*/ 2147483646 w 2403"/>
              <a:gd name="T3" fmla="*/ 2147483646 h 2223"/>
              <a:gd name="T4" fmla="*/ 2147483646 w 2403"/>
              <a:gd name="T5" fmla="*/ 2147483646 h 2223"/>
              <a:gd name="T6" fmla="*/ 0 60000 65536"/>
              <a:gd name="T7" fmla="*/ 0 60000 65536"/>
              <a:gd name="T8" fmla="*/ 0 60000 65536"/>
              <a:gd name="T9" fmla="*/ 0 w 2403"/>
              <a:gd name="T10" fmla="*/ 0 h 2223"/>
              <a:gd name="T11" fmla="*/ 2403 w 2403"/>
              <a:gd name="T12" fmla="*/ 2223 h 22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3" h="2223">
                <a:moveTo>
                  <a:pt x="2403" y="0"/>
                </a:moveTo>
                <a:cubicBezTo>
                  <a:pt x="1382" y="132"/>
                  <a:pt x="362" y="264"/>
                  <a:pt x="181" y="635"/>
                </a:cubicBezTo>
                <a:cubicBezTo>
                  <a:pt x="0" y="1006"/>
                  <a:pt x="657" y="1614"/>
                  <a:pt x="1315" y="222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618" name="Line 34"/>
          <p:cNvSpPr>
            <a:spLocks noChangeShapeType="1"/>
          </p:cNvSpPr>
          <p:nvPr/>
        </p:nvSpPr>
        <p:spPr bwMode="auto">
          <a:xfrm>
            <a:off x="3779838" y="5229225"/>
            <a:ext cx="2873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619" name="Line 35"/>
          <p:cNvSpPr>
            <a:spLocks noChangeShapeType="1"/>
          </p:cNvSpPr>
          <p:nvPr/>
        </p:nvSpPr>
        <p:spPr bwMode="auto">
          <a:xfrm>
            <a:off x="4427538" y="5229225"/>
            <a:ext cx="2873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620" name="Line 36"/>
          <p:cNvSpPr>
            <a:spLocks noChangeShapeType="1"/>
          </p:cNvSpPr>
          <p:nvPr/>
        </p:nvSpPr>
        <p:spPr bwMode="auto">
          <a:xfrm>
            <a:off x="4859338" y="5229225"/>
            <a:ext cx="144462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621" name="Line 37"/>
          <p:cNvSpPr>
            <a:spLocks noChangeShapeType="1"/>
          </p:cNvSpPr>
          <p:nvPr/>
        </p:nvSpPr>
        <p:spPr bwMode="auto">
          <a:xfrm>
            <a:off x="2555875" y="5734050"/>
            <a:ext cx="144463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622" name="Line 38"/>
          <p:cNvSpPr>
            <a:spLocks noChangeShapeType="1"/>
          </p:cNvSpPr>
          <p:nvPr/>
        </p:nvSpPr>
        <p:spPr bwMode="auto">
          <a:xfrm>
            <a:off x="2987675" y="5734050"/>
            <a:ext cx="144463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623" name="Line 39"/>
          <p:cNvSpPr>
            <a:spLocks noChangeShapeType="1"/>
          </p:cNvSpPr>
          <p:nvPr/>
        </p:nvSpPr>
        <p:spPr bwMode="auto">
          <a:xfrm>
            <a:off x="3203575" y="5734050"/>
            <a:ext cx="144463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49A8B8-283E-44F9-AA04-D87ECAC4CF0B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142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966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TSP</a:t>
            </a:r>
            <a:r>
              <a:rPr lang="zh-CN" altLang="en-US" b="1" smtClean="0"/>
              <a:t>相关算法</a:t>
            </a:r>
          </a:p>
        </p:txBody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1554163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smtClean="0">
                <a:latin typeface="Times New Roman" panose="02020603050405020304" pitchFamily="18" charset="0"/>
              </a:rPr>
              <a:t>定理</a:t>
            </a:r>
            <a:r>
              <a:rPr lang="en-US" altLang="zh-CN" b="1" smtClean="0">
                <a:latin typeface="Times New Roman" panose="02020603050405020304" pitchFamily="18" charset="0"/>
              </a:rPr>
              <a:t>14.16 </a:t>
            </a:r>
            <a:r>
              <a:rPr lang="zh-CN" altLang="en-US" b="1" smtClean="0">
                <a:latin typeface="Times New Roman" panose="02020603050405020304" pitchFamily="18" charset="0"/>
              </a:rPr>
              <a:t>设</a:t>
            </a:r>
            <a:r>
              <a:rPr lang="en-US" altLang="zh-CN" b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>
                <a:latin typeface="Times New Roman" panose="02020603050405020304" pitchFamily="18" charset="0"/>
              </a:rPr>
              <a:t>中各边权值满足三角不等式，</a:t>
            </a:r>
            <a:r>
              <a:rPr lang="en-US" altLang="zh-CN" b="1" smtClean="0">
                <a:latin typeface="Times New Roman" panose="02020603050405020304" pitchFamily="18" charset="0"/>
              </a:rPr>
              <a:t>d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0</a:t>
            </a:r>
            <a:r>
              <a:rPr lang="zh-CN" altLang="en-US" b="1" smtClean="0">
                <a:latin typeface="Times New Roman" panose="02020603050405020304" pitchFamily="18" charset="0"/>
              </a:rPr>
              <a:t>是最短</a:t>
            </a:r>
            <a:r>
              <a:rPr lang="en-US" altLang="zh-CN" b="1" smtClean="0">
                <a:latin typeface="Times New Roman" panose="02020603050405020304" pitchFamily="18" charset="0"/>
              </a:rPr>
              <a:t>H</a:t>
            </a:r>
            <a:r>
              <a:rPr lang="zh-CN" altLang="en-US" b="1" smtClean="0">
                <a:latin typeface="Times New Roman" panose="02020603050405020304" pitchFamily="18" charset="0"/>
              </a:rPr>
              <a:t>回路，</a:t>
            </a:r>
            <a:r>
              <a:rPr lang="en-US" altLang="zh-CN" b="1" smtClean="0">
                <a:latin typeface="Times New Roman" panose="02020603050405020304" pitchFamily="18" charset="0"/>
              </a:rPr>
              <a:t>d</a:t>
            </a:r>
            <a:r>
              <a:rPr lang="zh-CN" altLang="en-US" b="1" smtClean="0">
                <a:latin typeface="Times New Roman" panose="02020603050405020304" pitchFamily="18" charset="0"/>
              </a:rPr>
              <a:t>是由最小生成树法求出的回路，则</a:t>
            </a:r>
            <a:r>
              <a:rPr lang="en-US" altLang="zh-CN" b="1" smtClean="0">
                <a:latin typeface="Times New Roman" panose="02020603050405020304" pitchFamily="18" charset="0"/>
              </a:rPr>
              <a:t>d&lt; 2d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0</a:t>
            </a:r>
            <a:r>
              <a:rPr lang="zh-CN" altLang="en-US" b="1" smtClean="0">
                <a:latin typeface="Times New Roman" panose="02020603050405020304" pitchFamily="18" charset="0"/>
              </a:rPr>
              <a:t>。</a:t>
            </a:r>
            <a:endParaRPr lang="zh-CN" altLang="en-US" b="1" smtClean="0"/>
          </a:p>
        </p:txBody>
      </p:sp>
    </p:spTree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4498A1-0165-48EB-8C8F-9D5C2604AC8F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143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996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TSP</a:t>
            </a:r>
            <a:r>
              <a:rPr lang="zh-CN" altLang="en-US" b="1" smtClean="0"/>
              <a:t>相关算法</a:t>
            </a:r>
          </a:p>
        </p:txBody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1554163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smtClean="0">
                <a:latin typeface="Times New Roman" panose="02020603050405020304" pitchFamily="18" charset="0"/>
              </a:rPr>
              <a:t>定理</a:t>
            </a:r>
            <a:r>
              <a:rPr lang="en-US" altLang="zh-CN" b="1" smtClean="0">
                <a:latin typeface="Times New Roman" panose="02020603050405020304" pitchFamily="18" charset="0"/>
              </a:rPr>
              <a:t>14.17 </a:t>
            </a:r>
            <a:r>
              <a:rPr lang="zh-CN" altLang="en-US" b="1" smtClean="0">
                <a:latin typeface="Times New Roman" panose="02020603050405020304" pitchFamily="18" charset="0"/>
              </a:rPr>
              <a:t>设</a:t>
            </a:r>
            <a:r>
              <a:rPr lang="en-US" altLang="zh-CN" b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>
                <a:latin typeface="Times New Roman" panose="02020603050405020304" pitchFamily="18" charset="0"/>
              </a:rPr>
              <a:t>中各边权值满足三角不等式，</a:t>
            </a:r>
            <a:r>
              <a:rPr lang="en-US" altLang="zh-CN" b="1" smtClean="0">
                <a:latin typeface="Times New Roman" panose="02020603050405020304" pitchFamily="18" charset="0"/>
              </a:rPr>
              <a:t>d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0</a:t>
            </a:r>
            <a:r>
              <a:rPr lang="zh-CN" altLang="en-US" b="1" smtClean="0">
                <a:latin typeface="Times New Roman" panose="02020603050405020304" pitchFamily="18" charset="0"/>
              </a:rPr>
              <a:t>是最短</a:t>
            </a:r>
            <a:r>
              <a:rPr lang="en-US" altLang="zh-CN" b="1" smtClean="0">
                <a:latin typeface="Times New Roman" panose="02020603050405020304" pitchFamily="18" charset="0"/>
              </a:rPr>
              <a:t>H</a:t>
            </a:r>
            <a:r>
              <a:rPr lang="zh-CN" altLang="en-US" b="1" smtClean="0">
                <a:latin typeface="Times New Roman" panose="02020603050405020304" pitchFamily="18" charset="0"/>
              </a:rPr>
              <a:t>回路，</a:t>
            </a:r>
            <a:r>
              <a:rPr lang="en-US" altLang="zh-CN" b="1" smtClean="0">
                <a:latin typeface="Times New Roman" panose="02020603050405020304" pitchFamily="18" charset="0"/>
              </a:rPr>
              <a:t>d</a:t>
            </a:r>
            <a:r>
              <a:rPr lang="zh-CN" altLang="en-US" b="1" smtClean="0">
                <a:latin typeface="Times New Roman" panose="02020603050405020304" pitchFamily="18" charset="0"/>
              </a:rPr>
              <a:t>是由最小生成树法求出的回路，则</a:t>
            </a:r>
            <a:r>
              <a:rPr lang="en-US" altLang="zh-CN" b="1" smtClean="0">
                <a:latin typeface="Times New Roman" panose="02020603050405020304" pitchFamily="18" charset="0"/>
              </a:rPr>
              <a:t>d&lt; 1.5d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0</a:t>
            </a:r>
            <a:r>
              <a:rPr lang="zh-CN" altLang="en-US" b="1" smtClean="0">
                <a:latin typeface="Times New Roman" panose="02020603050405020304" pitchFamily="18" charset="0"/>
              </a:rPr>
              <a:t>。</a:t>
            </a:r>
            <a:endParaRPr lang="zh-CN" altLang="en-US" b="1" smtClean="0"/>
          </a:p>
        </p:txBody>
      </p:sp>
    </p:spTree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作业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447675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100000"/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447675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100000"/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259077" name="Rectangle 6"/>
          <p:cNvSpPr>
            <a:spLocks noChangeArrowheads="1"/>
          </p:cNvSpPr>
          <p:nvPr/>
        </p:nvSpPr>
        <p:spPr bwMode="auto">
          <a:xfrm>
            <a:off x="304800" y="990600"/>
            <a:ext cx="8153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000">
                <a:latin typeface="楷体_GB2312" pitchFamily="49" charset="-122"/>
              </a:rPr>
              <a:t>第七章</a:t>
            </a:r>
            <a:r>
              <a:rPr lang="en-US" altLang="zh-CN" sz="4000">
                <a:latin typeface="楷体_GB2312" pitchFamily="49" charset="-122"/>
              </a:rPr>
              <a:t>：1</a:t>
            </a:r>
            <a:r>
              <a:rPr lang="zh-CN" altLang="en-US" sz="4000">
                <a:latin typeface="楷体_GB2312" pitchFamily="49" charset="-122"/>
              </a:rPr>
              <a:t>，</a:t>
            </a:r>
            <a:r>
              <a:rPr lang="en-US" altLang="zh-CN" sz="4000">
                <a:latin typeface="楷体_GB2312" pitchFamily="49" charset="-122"/>
              </a:rPr>
              <a:t>2</a:t>
            </a:r>
            <a:r>
              <a:rPr lang="zh-CN" altLang="en-US" sz="4000">
                <a:latin typeface="楷体_GB2312" pitchFamily="49" charset="-122"/>
              </a:rPr>
              <a:t>，</a:t>
            </a:r>
            <a:r>
              <a:rPr lang="en-US" altLang="zh-CN" sz="4000">
                <a:latin typeface="楷体_GB2312" pitchFamily="49" charset="-122"/>
              </a:rPr>
              <a:t>4</a:t>
            </a:r>
            <a:r>
              <a:rPr lang="zh-CN" altLang="en-US" sz="4000">
                <a:latin typeface="楷体_GB2312" pitchFamily="49" charset="-122"/>
              </a:rPr>
              <a:t>，</a:t>
            </a:r>
            <a:r>
              <a:rPr lang="en-US" altLang="zh-CN" sz="4000">
                <a:latin typeface="楷体_GB2312" pitchFamily="49" charset="-122"/>
              </a:rPr>
              <a:t>6</a:t>
            </a:r>
            <a:r>
              <a:rPr lang="zh-CN" altLang="en-US" sz="4000">
                <a:latin typeface="楷体_GB2312" pitchFamily="49" charset="-122"/>
              </a:rPr>
              <a:t>，</a:t>
            </a:r>
            <a:r>
              <a:rPr lang="en-US" altLang="zh-CN" sz="4000">
                <a:latin typeface="楷体_GB2312" pitchFamily="49" charset="-122"/>
              </a:rPr>
              <a:t>7</a:t>
            </a:r>
            <a:r>
              <a:rPr lang="zh-CN" altLang="en-US" sz="4000">
                <a:latin typeface="楷体_GB2312" pitchFamily="49" charset="-122"/>
              </a:rPr>
              <a:t>，</a:t>
            </a:r>
            <a:r>
              <a:rPr lang="en-US" altLang="zh-CN" sz="4000">
                <a:latin typeface="楷体_GB2312" pitchFamily="49" charset="-122"/>
              </a:rPr>
              <a:t>25</a:t>
            </a:r>
          </a:p>
          <a:p>
            <a:pPr eaLnBrk="1" hangingPunct="1"/>
            <a:r>
              <a:rPr lang="zh-CN" altLang="en-US" sz="4000">
                <a:latin typeface="楷体_GB2312" pitchFamily="49" charset="-122"/>
              </a:rPr>
              <a:t>第八章：</a:t>
            </a:r>
            <a:r>
              <a:rPr lang="en-US" altLang="zh-CN" sz="4000">
                <a:latin typeface="楷体_GB2312" pitchFamily="49" charset="-122"/>
              </a:rPr>
              <a:t>3</a:t>
            </a:r>
            <a:r>
              <a:rPr lang="zh-CN" altLang="en-US" sz="4000">
                <a:latin typeface="楷体_GB2312" pitchFamily="49" charset="-122"/>
              </a:rPr>
              <a:t>，</a:t>
            </a:r>
            <a:r>
              <a:rPr lang="en-US" altLang="zh-CN" sz="4000">
                <a:latin typeface="楷体_GB2312" pitchFamily="49" charset="-122"/>
              </a:rPr>
              <a:t>7</a:t>
            </a:r>
            <a:r>
              <a:rPr lang="zh-CN" altLang="en-US" sz="4000">
                <a:latin typeface="楷体_GB2312" pitchFamily="49" charset="-122"/>
              </a:rPr>
              <a:t>，</a:t>
            </a:r>
            <a:r>
              <a:rPr lang="en-US" altLang="zh-CN" sz="4000">
                <a:latin typeface="楷体_GB2312" pitchFamily="49" charset="-122"/>
              </a:rPr>
              <a:t>11</a:t>
            </a:r>
          </a:p>
          <a:p>
            <a:pPr eaLnBrk="1" hangingPunct="1"/>
            <a:r>
              <a:rPr lang="zh-CN" altLang="en-US" sz="4000">
                <a:latin typeface="楷体_GB2312" pitchFamily="49" charset="-122"/>
              </a:rPr>
              <a:t>第九章：</a:t>
            </a:r>
            <a:r>
              <a:rPr lang="en-US" altLang="zh-CN" sz="4000">
                <a:latin typeface="楷体_GB2312" pitchFamily="49" charset="-122"/>
              </a:rPr>
              <a:t>3</a:t>
            </a:r>
            <a:r>
              <a:rPr lang="zh-CN" altLang="en-US" sz="4000">
                <a:latin typeface="楷体_GB2312" pitchFamily="49" charset="-122"/>
              </a:rPr>
              <a:t>，</a:t>
            </a:r>
            <a:r>
              <a:rPr lang="en-US" altLang="zh-CN" sz="4000">
                <a:latin typeface="楷体_GB2312" pitchFamily="49" charset="-122"/>
              </a:rPr>
              <a:t>10</a:t>
            </a:r>
            <a:r>
              <a:rPr lang="zh-CN" altLang="en-US" sz="4000">
                <a:latin typeface="楷体_GB2312" pitchFamily="49" charset="-122"/>
              </a:rPr>
              <a:t>，</a:t>
            </a:r>
            <a:r>
              <a:rPr lang="en-US" altLang="zh-CN" sz="4000">
                <a:latin typeface="楷体_GB2312" pitchFamily="49" charset="-122"/>
              </a:rPr>
              <a:t>11</a:t>
            </a:r>
          </a:p>
          <a:p>
            <a:pPr eaLnBrk="1" hangingPunct="1"/>
            <a:r>
              <a:rPr lang="zh-CN" altLang="en-US" sz="4000">
                <a:latin typeface="楷体_GB2312" pitchFamily="49" charset="-122"/>
              </a:rPr>
              <a:t>第十章：</a:t>
            </a:r>
            <a:r>
              <a:rPr lang="en-US" altLang="zh-CN" sz="4000">
                <a:latin typeface="楷体_GB2312" pitchFamily="49" charset="-122"/>
              </a:rPr>
              <a:t>4</a:t>
            </a:r>
          </a:p>
          <a:p>
            <a:pPr eaLnBrk="1" hangingPunct="1"/>
            <a:r>
              <a:rPr lang="zh-CN" altLang="en-US" sz="4000">
                <a:latin typeface="楷体_GB2312" pitchFamily="49" charset="-122"/>
              </a:rPr>
              <a:t>第十一章：</a:t>
            </a:r>
            <a:r>
              <a:rPr lang="en-US" altLang="zh-CN" sz="4000">
                <a:latin typeface="楷体_GB2312" pitchFamily="49" charset="-122"/>
              </a:rPr>
              <a:t>1</a:t>
            </a:r>
            <a:r>
              <a:rPr lang="zh-CN" altLang="en-US" sz="4000">
                <a:latin typeface="楷体_GB2312" pitchFamily="49" charset="-122"/>
              </a:rPr>
              <a:t>，</a:t>
            </a:r>
            <a:r>
              <a:rPr lang="en-US" altLang="zh-CN" sz="4000">
                <a:latin typeface="楷体_GB2312" pitchFamily="49" charset="-122"/>
              </a:rPr>
              <a:t>5</a:t>
            </a:r>
            <a:r>
              <a:rPr lang="zh-CN" altLang="en-US" sz="4000">
                <a:latin typeface="楷体_GB2312" pitchFamily="49" charset="-122"/>
              </a:rPr>
              <a:t>，</a:t>
            </a:r>
            <a:r>
              <a:rPr lang="en-US" altLang="zh-CN" sz="4000">
                <a:latin typeface="楷体_GB2312" pitchFamily="49" charset="-122"/>
              </a:rPr>
              <a:t>7</a:t>
            </a:r>
          </a:p>
          <a:p>
            <a:pPr eaLnBrk="1" hangingPunct="1"/>
            <a:r>
              <a:rPr lang="zh-CN" altLang="en-US" sz="4000">
                <a:latin typeface="楷体_GB2312" pitchFamily="49" charset="-122"/>
              </a:rPr>
              <a:t>第十二章：</a:t>
            </a:r>
            <a:r>
              <a:rPr lang="en-US" altLang="zh-CN" sz="4000">
                <a:latin typeface="楷体_GB2312" pitchFamily="49" charset="-122"/>
              </a:rPr>
              <a:t>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24CAA-2AD8-4A70-82A4-CADACCAF5264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图的度数的相关概念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1554163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smtClean="0"/>
              <a:t>称度数为1的顶点为</a:t>
            </a:r>
            <a:r>
              <a:rPr lang="zh-CN" altLang="en-US" b="1" smtClean="0">
                <a:solidFill>
                  <a:srgbClr val="FC360E"/>
                </a:solidFill>
              </a:rPr>
              <a:t>悬挂顶点</a:t>
            </a:r>
            <a:r>
              <a:rPr lang="zh-CN" altLang="en-US" b="1" smtClean="0"/>
              <a:t>，与它关联的边称为</a:t>
            </a:r>
            <a:r>
              <a:rPr lang="zh-CN" altLang="en-US" b="1" smtClean="0">
                <a:solidFill>
                  <a:srgbClr val="FC360E"/>
                </a:solidFill>
              </a:rPr>
              <a:t>悬挂边</a:t>
            </a:r>
            <a:r>
              <a:rPr lang="zh-CN" altLang="en-US" b="1" smtClean="0"/>
              <a:t>。度为偶数(奇数)的顶点称为</a:t>
            </a:r>
            <a:r>
              <a:rPr lang="zh-CN" altLang="en-US" b="1" smtClean="0">
                <a:solidFill>
                  <a:srgbClr val="FC360E"/>
                </a:solidFill>
              </a:rPr>
              <a:t>偶度(奇度)顶点</a:t>
            </a:r>
            <a:r>
              <a:rPr lang="zh-CN" altLang="en-US" b="1" smtClean="0"/>
              <a:t>。 </a:t>
            </a: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1619250" y="2997200"/>
            <a:ext cx="3276600" cy="1981200"/>
            <a:chOff x="384" y="1632"/>
            <a:chExt cx="2064" cy="1248"/>
          </a:xfrm>
        </p:grpSpPr>
        <p:grpSp>
          <p:nvGrpSpPr>
            <p:cNvPr id="31750" name="Group 5"/>
            <p:cNvGrpSpPr>
              <a:grpSpLocks/>
            </p:cNvGrpSpPr>
            <p:nvPr/>
          </p:nvGrpSpPr>
          <p:grpSpPr bwMode="auto">
            <a:xfrm>
              <a:off x="528" y="1728"/>
              <a:ext cx="1920" cy="1152"/>
              <a:chOff x="528" y="1728"/>
              <a:chExt cx="1920" cy="1152"/>
            </a:xfrm>
          </p:grpSpPr>
          <p:sp>
            <p:nvSpPr>
              <p:cNvPr id="31752" name="Text Box 6"/>
              <p:cNvSpPr txBox="1">
                <a:spLocks noChangeArrowheads="1"/>
              </p:cNvSpPr>
              <p:nvPr/>
            </p:nvSpPr>
            <p:spPr bwMode="auto">
              <a:xfrm>
                <a:off x="1152" y="17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1753" name="Line 7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54" name="Line 8"/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55" name="Text Box 9"/>
              <p:cNvSpPr txBox="1">
                <a:spLocks noChangeArrowheads="1"/>
              </p:cNvSpPr>
              <p:nvPr/>
            </p:nvSpPr>
            <p:spPr bwMode="auto">
              <a:xfrm>
                <a:off x="528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1756" name="Text Box 10"/>
              <p:cNvSpPr txBox="1">
                <a:spLocks noChangeArrowheads="1"/>
              </p:cNvSpPr>
              <p:nvPr/>
            </p:nvSpPr>
            <p:spPr bwMode="auto">
              <a:xfrm>
                <a:off x="2208" y="25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1757" name="Text Box 11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1758" name="Text Box 12"/>
              <p:cNvSpPr txBox="1">
                <a:spLocks noChangeArrowheads="1"/>
              </p:cNvSpPr>
              <p:nvPr/>
            </p:nvSpPr>
            <p:spPr bwMode="auto">
              <a:xfrm>
                <a:off x="1824" y="21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31751" name="Text Box 13"/>
            <p:cNvSpPr txBox="1">
              <a:spLocks noChangeArrowheads="1"/>
            </p:cNvSpPr>
            <p:nvPr/>
          </p:nvSpPr>
          <p:spPr bwMode="auto">
            <a:xfrm>
              <a:off x="384" y="163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E94F13-2311-491D-81DD-911EFA390174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folHlink"/>
                </a:solidFill>
                <a:latin typeface="楷体_GB2312" pitchFamily="49" charset="-122"/>
              </a:rPr>
              <a:t>握手定理</a:t>
            </a: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381000" y="1828800"/>
            <a:ext cx="609600" cy="1874838"/>
            <a:chOff x="240" y="1152"/>
            <a:chExt cx="384" cy="1181"/>
          </a:xfrm>
        </p:grpSpPr>
        <p:sp>
          <p:nvSpPr>
            <p:cNvPr id="32789" name="Text Box 4"/>
            <p:cNvSpPr txBox="1">
              <a:spLocks noChangeArrowheads="1"/>
            </p:cNvSpPr>
            <p:nvPr/>
          </p:nvSpPr>
          <p:spPr bwMode="auto">
            <a:xfrm>
              <a:off x="288" y="1152"/>
              <a:ext cx="2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2790" name="Line 5"/>
            <p:cNvSpPr>
              <a:spLocks noChangeShapeType="1"/>
            </p:cNvSpPr>
            <p:nvPr/>
          </p:nvSpPr>
          <p:spPr bwMode="auto">
            <a:xfrm flipV="1">
              <a:off x="581" y="1344"/>
              <a:ext cx="43" cy="8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1" name="Text Box 6"/>
            <p:cNvSpPr txBox="1">
              <a:spLocks noChangeArrowheads="1"/>
            </p:cNvSpPr>
            <p:nvPr/>
          </p:nvSpPr>
          <p:spPr bwMode="auto">
            <a:xfrm>
              <a:off x="240" y="1968"/>
              <a:ext cx="2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718855" name="Rectangle 7"/>
          <p:cNvSpPr>
            <a:spLocks noChangeArrowheads="1"/>
          </p:cNvSpPr>
          <p:nvPr/>
        </p:nvSpPr>
        <p:spPr bwMode="auto">
          <a:xfrm>
            <a:off x="457200" y="43434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</a:rPr>
              <a:t>2        4               6    </a:t>
            </a:r>
          </a:p>
        </p:txBody>
      </p:sp>
      <p:grpSp>
        <p:nvGrpSpPr>
          <p:cNvPr id="32774" name="Group 8"/>
          <p:cNvGrpSpPr>
            <a:grpSpLocks/>
          </p:cNvGrpSpPr>
          <p:nvPr/>
        </p:nvGrpSpPr>
        <p:grpSpPr bwMode="auto">
          <a:xfrm>
            <a:off x="2133600" y="1905000"/>
            <a:ext cx="1609725" cy="1763713"/>
            <a:chOff x="3216" y="1318"/>
            <a:chExt cx="1014" cy="1111"/>
          </a:xfrm>
        </p:grpSpPr>
        <p:sp>
          <p:nvSpPr>
            <p:cNvPr id="32784" name="Text Box 9"/>
            <p:cNvSpPr txBox="1">
              <a:spLocks noChangeArrowheads="1"/>
            </p:cNvSpPr>
            <p:nvPr/>
          </p:nvSpPr>
          <p:spPr bwMode="auto">
            <a:xfrm>
              <a:off x="3256" y="1318"/>
              <a:ext cx="2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2785" name="Line 10"/>
            <p:cNvSpPr>
              <a:spLocks noChangeShapeType="1"/>
            </p:cNvSpPr>
            <p:nvPr/>
          </p:nvSpPr>
          <p:spPr bwMode="auto">
            <a:xfrm>
              <a:off x="3600" y="1440"/>
              <a:ext cx="24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6" name="Line 11"/>
            <p:cNvSpPr>
              <a:spLocks noChangeShapeType="1"/>
            </p:cNvSpPr>
            <p:nvPr/>
          </p:nvSpPr>
          <p:spPr bwMode="auto">
            <a:xfrm flipV="1">
              <a:off x="3408" y="1440"/>
              <a:ext cx="211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Text Box 12"/>
            <p:cNvSpPr txBox="1">
              <a:spLocks noChangeArrowheads="1"/>
            </p:cNvSpPr>
            <p:nvPr/>
          </p:nvSpPr>
          <p:spPr bwMode="auto">
            <a:xfrm>
              <a:off x="3216" y="2064"/>
              <a:ext cx="2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2788" name="Text Box 13"/>
            <p:cNvSpPr txBox="1">
              <a:spLocks noChangeArrowheads="1"/>
            </p:cNvSpPr>
            <p:nvPr/>
          </p:nvSpPr>
          <p:spPr bwMode="auto">
            <a:xfrm>
              <a:off x="3984" y="2064"/>
              <a:ext cx="2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32775" name="Group 14"/>
          <p:cNvGrpSpPr>
            <a:grpSpLocks/>
          </p:cNvGrpSpPr>
          <p:nvPr/>
        </p:nvGrpSpPr>
        <p:grpSpPr bwMode="auto">
          <a:xfrm>
            <a:off x="4800600" y="1600200"/>
            <a:ext cx="2057400" cy="2590800"/>
            <a:chOff x="3024" y="768"/>
            <a:chExt cx="1296" cy="1632"/>
          </a:xfrm>
        </p:grpSpPr>
        <p:sp>
          <p:nvSpPr>
            <p:cNvPr id="32778" name="Text Box 15"/>
            <p:cNvSpPr txBox="1">
              <a:spLocks noChangeArrowheads="1"/>
            </p:cNvSpPr>
            <p:nvPr/>
          </p:nvSpPr>
          <p:spPr bwMode="auto">
            <a:xfrm>
              <a:off x="3264" y="11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2779" name="Line 16"/>
            <p:cNvSpPr>
              <a:spLocks noChangeShapeType="1"/>
            </p:cNvSpPr>
            <p:nvPr/>
          </p:nvSpPr>
          <p:spPr bwMode="auto">
            <a:xfrm>
              <a:off x="3600" y="1248"/>
              <a:ext cx="384" cy="1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0" name="Line 17"/>
            <p:cNvSpPr>
              <a:spLocks noChangeShapeType="1"/>
            </p:cNvSpPr>
            <p:nvPr/>
          </p:nvSpPr>
          <p:spPr bwMode="auto">
            <a:xfrm flipV="1">
              <a:off x="3360" y="1248"/>
              <a:ext cx="240" cy="1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1" name="Text Box 18"/>
            <p:cNvSpPr txBox="1">
              <a:spLocks noChangeArrowheads="1"/>
            </p:cNvSpPr>
            <p:nvPr/>
          </p:nvSpPr>
          <p:spPr bwMode="auto">
            <a:xfrm>
              <a:off x="3024" y="21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2782" name="Text Box 19"/>
            <p:cNvSpPr txBox="1">
              <a:spLocks noChangeArrowheads="1"/>
            </p:cNvSpPr>
            <p:nvPr/>
          </p:nvSpPr>
          <p:spPr bwMode="auto">
            <a:xfrm>
              <a:off x="4080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2783" name="Oval 20"/>
            <p:cNvSpPr>
              <a:spLocks noChangeArrowheads="1"/>
            </p:cNvSpPr>
            <p:nvPr/>
          </p:nvSpPr>
          <p:spPr bwMode="auto">
            <a:xfrm>
              <a:off x="3552" y="768"/>
              <a:ext cx="624" cy="5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sp>
        <p:nvSpPr>
          <p:cNvPr id="718869" name="Rectangle 21"/>
          <p:cNvSpPr>
            <a:spLocks noChangeArrowheads="1"/>
          </p:cNvSpPr>
          <p:nvPr/>
        </p:nvSpPr>
        <p:spPr bwMode="auto">
          <a:xfrm>
            <a:off x="152400" y="50292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latin typeface="楷体_GB2312" pitchFamily="49" charset="-122"/>
              </a:rPr>
              <a:t>注：遇到环要加2。</a:t>
            </a:r>
          </a:p>
        </p:txBody>
      </p:sp>
      <p:sp>
        <p:nvSpPr>
          <p:cNvPr id="32777" name="Rectangle 22"/>
          <p:cNvSpPr>
            <a:spLocks noChangeArrowheads="1"/>
          </p:cNvSpPr>
          <p:nvPr/>
        </p:nvSpPr>
        <p:spPr bwMode="auto">
          <a:xfrm>
            <a:off x="228600" y="9906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latin typeface="楷体_GB2312" pitchFamily="49" charset="-122"/>
              </a:rPr>
              <a:t>计算以下各图中顶点度之和。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5" grpId="0" autoUpdateAnimBg="0"/>
      <p:bldP spid="7188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3F597D-B439-4F76-B004-01DC6C47BED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握手定理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1066800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zh-CN" altLang="en-US" b="1" smtClean="0"/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(P110,</a:t>
            </a:r>
            <a:r>
              <a:rPr lang="zh-CN" altLang="en-US" sz="2400" smtClean="0">
                <a:solidFill>
                  <a:srgbClr val="FF0000"/>
                </a:solidFill>
              </a:rPr>
              <a:t>定理</a:t>
            </a:r>
            <a:r>
              <a:rPr lang="en-US" altLang="zh-CN" sz="2400" smtClean="0">
                <a:solidFill>
                  <a:srgbClr val="FF0000"/>
                </a:solidFill>
              </a:rPr>
              <a:t>7.1)</a:t>
            </a:r>
            <a:r>
              <a:rPr lang="zh-CN" altLang="en-US" b="1" smtClean="0"/>
              <a:t>设</a:t>
            </a:r>
            <a:r>
              <a:rPr lang="en-US" altLang="zh-CN" b="1" smtClean="0"/>
              <a:t>G＝&lt;V,E&gt;</a:t>
            </a:r>
            <a:r>
              <a:rPr lang="zh-CN" altLang="en-US" b="1" smtClean="0"/>
              <a:t>为任意无向图，</a:t>
            </a:r>
            <a:r>
              <a:rPr lang="en-US" altLang="zh-CN" b="1" smtClean="0"/>
              <a:t>V＝{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}，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smtClean="0"/>
              <a:t>	|E|＝</a:t>
            </a:r>
            <a:r>
              <a:rPr lang="en-US" altLang="zh-CN" b="1" i="1" smtClean="0">
                <a:latin typeface="Times New Roman" panose="02020603050405020304" pitchFamily="18" charset="0"/>
              </a:rPr>
              <a:t>m</a:t>
            </a:r>
            <a:r>
              <a:rPr lang="en-US" altLang="zh-CN" b="1" smtClean="0"/>
              <a:t>，</a:t>
            </a:r>
            <a:r>
              <a:rPr lang="zh-CN" altLang="en-US" b="1" smtClean="0"/>
              <a:t>则</a:t>
            </a:r>
          </a:p>
        </p:txBody>
      </p:sp>
      <p:graphicFrame>
        <p:nvGraphicFramePr>
          <p:cNvPr id="631812" name="Object 4"/>
          <p:cNvGraphicFramePr>
            <a:graphicFrameLocks noChangeAspect="1"/>
          </p:cNvGraphicFramePr>
          <p:nvPr/>
        </p:nvGraphicFramePr>
        <p:xfrm>
          <a:off x="3492500" y="1700213"/>
          <a:ext cx="28813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Equation" r:id="rId3" imgW="807806" imgH="358128" progId="Equation.3">
                  <p:embed/>
                </p:oleObj>
              </mc:Choice>
              <mc:Fallback>
                <p:oleObj name="Equation" r:id="rId3" imgW="807806" imgH="3581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700213"/>
                        <a:ext cx="28813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1814" name="Text Box 6"/>
          <p:cNvSpPr txBox="1">
            <a:spLocks noChangeArrowheads="1"/>
          </p:cNvSpPr>
          <p:nvPr/>
        </p:nvSpPr>
        <p:spPr bwMode="auto">
          <a:xfrm>
            <a:off x="179388" y="3357563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25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 </a:t>
            </a:r>
            <a:r>
              <a:rPr lang="en-US" altLang="zh-CN" sz="2400" b="0">
                <a:solidFill>
                  <a:srgbClr val="FF0000"/>
                </a:solidFill>
              </a:rPr>
              <a:t>(P110,</a:t>
            </a:r>
            <a:r>
              <a:rPr lang="zh-CN" altLang="en-US" sz="2400" b="0">
                <a:solidFill>
                  <a:srgbClr val="FF0000"/>
                </a:solidFill>
              </a:rPr>
              <a:t>定义</a:t>
            </a:r>
            <a:r>
              <a:rPr lang="en-US" altLang="zh-CN" sz="2400" b="0">
                <a:solidFill>
                  <a:srgbClr val="FF0000"/>
                </a:solidFill>
              </a:rPr>
              <a:t>7.2)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D＝&lt;V,E&gt;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为任意有向图，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V＝{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>
                <a:latin typeface="" charset="0"/>
                <a:ea typeface="黑体" panose="02010609060101010101" pitchFamily="49" charset="-122"/>
              </a:rPr>
              <a:t>…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i="1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}，|E|＝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</a:p>
        </p:txBody>
      </p:sp>
      <p:graphicFrame>
        <p:nvGraphicFramePr>
          <p:cNvPr id="631815" name="Object 7"/>
          <p:cNvGraphicFramePr>
            <a:graphicFrameLocks noChangeAspect="1"/>
          </p:cNvGraphicFramePr>
          <p:nvPr/>
        </p:nvGraphicFramePr>
        <p:xfrm>
          <a:off x="323850" y="5229225"/>
          <a:ext cx="842486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3" name="Equation" r:id="rId5" imgW="2507050" imgH="358128" progId="Equation.3">
                  <p:embed/>
                </p:oleObj>
              </mc:Choice>
              <mc:Fallback>
                <p:oleObj name="Equation" r:id="rId5" imgW="2507050" imgH="35812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229225"/>
                        <a:ext cx="842486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A022B6-47C3-4033-BF93-0A3384477C7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folHlink"/>
                </a:solidFill>
                <a:latin typeface="楷体_GB2312" pitchFamily="49" charset="-122"/>
              </a:rPr>
              <a:t>握手定理</a:t>
            </a:r>
          </a:p>
        </p:txBody>
      </p:sp>
      <p:sp>
        <p:nvSpPr>
          <p:cNvPr id="720899" name="Rectangle 3"/>
          <p:cNvSpPr>
            <a:spLocks noChangeArrowheads="1"/>
          </p:cNvSpPr>
          <p:nvPr/>
        </p:nvSpPr>
        <p:spPr bwMode="auto">
          <a:xfrm>
            <a:off x="228600" y="5562600"/>
            <a:ext cx="7704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推论：奇度点（度数为奇数）有偶数个。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066800"/>
            <a:ext cx="7323138" cy="1733550"/>
            <a:chOff x="432" y="1248"/>
            <a:chExt cx="4613" cy="1092"/>
          </a:xfrm>
        </p:grpSpPr>
        <p:grpSp>
          <p:nvGrpSpPr>
            <p:cNvPr id="35861" name="Group 5"/>
            <p:cNvGrpSpPr>
              <a:grpSpLocks/>
            </p:cNvGrpSpPr>
            <p:nvPr/>
          </p:nvGrpSpPr>
          <p:grpSpPr bwMode="auto">
            <a:xfrm>
              <a:off x="432" y="1248"/>
              <a:ext cx="2276" cy="1092"/>
              <a:chOff x="1680" y="2160"/>
              <a:chExt cx="1920" cy="1298"/>
            </a:xfrm>
          </p:grpSpPr>
          <p:sp>
            <p:nvSpPr>
              <p:cNvPr id="35863" name="Text Box 6"/>
              <p:cNvSpPr txBox="1">
                <a:spLocks noChangeArrowheads="1"/>
              </p:cNvSpPr>
              <p:nvPr/>
            </p:nvSpPr>
            <p:spPr bwMode="auto">
              <a:xfrm>
                <a:off x="2303" y="2160"/>
                <a:ext cx="240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5864" name="Line 7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5" name="Line 8"/>
              <p:cNvSpPr>
                <a:spLocks noChangeShapeType="1"/>
              </p:cNvSpPr>
              <p:nvPr/>
            </p:nvSpPr>
            <p:spPr bwMode="auto">
              <a:xfrm flipV="1">
                <a:off x="1872" y="2304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6" name="Text Box 9"/>
              <p:cNvSpPr txBox="1">
                <a:spLocks noChangeArrowheads="1"/>
              </p:cNvSpPr>
              <p:nvPr/>
            </p:nvSpPr>
            <p:spPr bwMode="auto">
              <a:xfrm>
                <a:off x="1680" y="3024"/>
                <a:ext cx="241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5867" name="Text Box 10"/>
              <p:cNvSpPr txBox="1">
                <a:spLocks noChangeArrowheads="1"/>
              </p:cNvSpPr>
              <p:nvPr/>
            </p:nvSpPr>
            <p:spPr bwMode="auto">
              <a:xfrm>
                <a:off x="3360" y="2976"/>
                <a:ext cx="240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5868" name="Text Box 11"/>
              <p:cNvSpPr txBox="1">
                <a:spLocks noChangeArrowheads="1"/>
              </p:cNvSpPr>
              <p:nvPr/>
            </p:nvSpPr>
            <p:spPr bwMode="auto">
              <a:xfrm>
                <a:off x="2016" y="2544"/>
                <a:ext cx="335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5869" name="Text Box 12"/>
              <p:cNvSpPr txBox="1">
                <a:spLocks noChangeArrowheads="1"/>
              </p:cNvSpPr>
              <p:nvPr/>
            </p:nvSpPr>
            <p:spPr bwMode="auto">
              <a:xfrm>
                <a:off x="2977" y="2592"/>
                <a:ext cx="335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35862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16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楷体_GB2312" pitchFamily="49" charset="-122"/>
                </a:rPr>
                <a:t>奇度点为2个。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62000" y="2667000"/>
            <a:ext cx="7475538" cy="2517775"/>
            <a:chOff x="384" y="2544"/>
            <a:chExt cx="4709" cy="1586"/>
          </a:xfrm>
        </p:grpSpPr>
        <p:grpSp>
          <p:nvGrpSpPr>
            <p:cNvPr id="35847" name="Group 15"/>
            <p:cNvGrpSpPr>
              <a:grpSpLocks/>
            </p:cNvGrpSpPr>
            <p:nvPr/>
          </p:nvGrpSpPr>
          <p:grpSpPr bwMode="auto">
            <a:xfrm>
              <a:off x="384" y="2544"/>
              <a:ext cx="2160" cy="1586"/>
              <a:chOff x="624" y="1152"/>
              <a:chExt cx="1920" cy="2495"/>
            </a:xfrm>
          </p:grpSpPr>
          <p:sp>
            <p:nvSpPr>
              <p:cNvPr id="35849" name="Text Box 16"/>
              <p:cNvSpPr txBox="1">
                <a:spLocks noChangeArrowheads="1"/>
              </p:cNvSpPr>
              <p:nvPr/>
            </p:nvSpPr>
            <p:spPr bwMode="auto">
              <a:xfrm>
                <a:off x="816" y="3073"/>
                <a:ext cx="48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en-US" altLang="zh-CN" baseline="-25000">
                    <a:solidFill>
                      <a:srgbClr val="13131B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50" name="Text Box 17"/>
              <p:cNvSpPr txBox="1">
                <a:spLocks noChangeArrowheads="1"/>
              </p:cNvSpPr>
              <p:nvPr/>
            </p:nvSpPr>
            <p:spPr bwMode="auto">
              <a:xfrm>
                <a:off x="1248" y="1152"/>
                <a:ext cx="24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5851" name="Line 18"/>
              <p:cNvSpPr>
                <a:spLocks noChangeShapeType="1"/>
              </p:cNvSpPr>
              <p:nvPr/>
            </p:nvSpPr>
            <p:spPr bwMode="auto">
              <a:xfrm>
                <a:off x="1584" y="1296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2" name="Line 19"/>
              <p:cNvSpPr>
                <a:spLocks noChangeShapeType="1"/>
              </p:cNvSpPr>
              <p:nvPr/>
            </p:nvSpPr>
            <p:spPr bwMode="auto">
              <a:xfrm flipV="1">
                <a:off x="816" y="1296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3" name="Text Box 20"/>
              <p:cNvSpPr txBox="1">
                <a:spLocks noChangeArrowheads="1"/>
              </p:cNvSpPr>
              <p:nvPr/>
            </p:nvSpPr>
            <p:spPr bwMode="auto">
              <a:xfrm>
                <a:off x="624" y="2016"/>
                <a:ext cx="24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5854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968"/>
                <a:ext cx="240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5855" name="Line 22"/>
              <p:cNvSpPr>
                <a:spLocks noChangeShapeType="1"/>
              </p:cNvSpPr>
              <p:nvPr/>
            </p:nvSpPr>
            <p:spPr bwMode="auto">
              <a:xfrm flipV="1">
                <a:off x="1632" y="2304"/>
                <a:ext cx="720" cy="8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6" name="Line 23"/>
              <p:cNvSpPr>
                <a:spLocks noChangeShapeType="1"/>
              </p:cNvSpPr>
              <p:nvPr/>
            </p:nvSpPr>
            <p:spPr bwMode="auto">
              <a:xfrm flipV="1">
                <a:off x="816" y="2304"/>
                <a:ext cx="15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7" name="Line 24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816" cy="8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8" name="Text Box 25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5859" name="Text Box 26"/>
              <p:cNvSpPr txBox="1">
                <a:spLocks noChangeArrowheads="1"/>
              </p:cNvSpPr>
              <p:nvPr/>
            </p:nvSpPr>
            <p:spPr bwMode="auto">
              <a:xfrm>
                <a:off x="1488" y="2016"/>
                <a:ext cx="24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35860" name="Line 27"/>
              <p:cNvSpPr>
                <a:spLocks noChangeShapeType="1"/>
              </p:cNvSpPr>
              <p:nvPr/>
            </p:nvSpPr>
            <p:spPr bwMode="auto">
              <a:xfrm>
                <a:off x="1584" y="1344"/>
                <a:ext cx="48" cy="18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848" name="Rectangle 28"/>
            <p:cNvSpPr>
              <a:spLocks noChangeArrowheads="1"/>
            </p:cNvSpPr>
            <p:nvPr/>
          </p:nvSpPr>
          <p:spPr bwMode="auto">
            <a:xfrm>
              <a:off x="2928" y="3216"/>
              <a:ext cx="216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楷体_GB2312" pitchFamily="49" charset="-122"/>
                </a:rPr>
                <a:t>奇度点为4个。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E25C65-95EB-441E-97BB-23F2B25E9EFF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度数列 </a:t>
            </a:r>
            <a:r>
              <a:rPr lang="en-US" altLang="zh-CN" sz="3200" smtClean="0">
                <a:solidFill>
                  <a:schemeClr val="tx1"/>
                </a:solidFill>
              </a:rPr>
              <a:t>(P110)</a:t>
            </a:r>
            <a:endParaRPr lang="zh-CN" altLang="en-US" sz="3200" smtClean="0">
              <a:solidFill>
                <a:schemeClr val="tx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864600" cy="5743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设</a:t>
            </a:r>
            <a:r>
              <a:rPr lang="en-US" altLang="zh-CN" b="1" smtClean="0"/>
              <a:t>G＝&lt;V,E&gt;</a:t>
            </a:r>
            <a:r>
              <a:rPr lang="zh-CN" altLang="en-US" b="1" smtClean="0"/>
              <a:t>为一个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阶无向图，</a:t>
            </a:r>
            <a:r>
              <a:rPr lang="en-US" altLang="zh-CN" b="1" smtClean="0"/>
              <a:t>V＝{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}，</a:t>
            </a:r>
            <a:r>
              <a:rPr lang="zh-CN" altLang="en-US" b="1" smtClean="0"/>
              <a:t>称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)，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)，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n</a:t>
            </a:r>
            <a:r>
              <a:rPr lang="en-US" altLang="zh-CN" b="1" smtClean="0"/>
              <a:t>)</a:t>
            </a:r>
            <a:r>
              <a:rPr lang="zh-CN" altLang="en-US" b="1" smtClean="0"/>
              <a:t>为</a:t>
            </a:r>
            <a:r>
              <a:rPr lang="en-US" altLang="zh-CN" b="1" smtClean="0"/>
              <a:t>G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度数列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对于顶点标定的无向图，它的度数列是唯一的。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反之，对于给定的非负整数列</a:t>
            </a:r>
            <a:br>
              <a:rPr lang="zh-CN" altLang="en-US" b="1" smtClean="0"/>
            </a:b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smtClean="0">
                <a:solidFill>
                  <a:schemeClr val="hlink"/>
                </a:solidFill>
              </a:rPr>
              <a:t>＝{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30000" smtClean="0">
                <a:solidFill>
                  <a:schemeClr val="hlink"/>
                </a:solidFill>
              </a:rPr>
              <a:t>1</a:t>
            </a:r>
            <a:r>
              <a:rPr lang="en-US" altLang="zh-CN" b="1" smtClean="0">
                <a:solidFill>
                  <a:schemeClr val="hlink"/>
                </a:solidFill>
              </a:rPr>
              <a:t>,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30000" smtClean="0">
                <a:solidFill>
                  <a:schemeClr val="hlink"/>
                </a:solidFill>
              </a:rPr>
              <a:t>2</a:t>
            </a:r>
            <a:r>
              <a:rPr lang="en-US" altLang="zh-CN" b="1" smtClean="0">
                <a:solidFill>
                  <a:schemeClr val="hlink"/>
                </a:solidFill>
              </a:rPr>
              <a:t>,</a:t>
            </a:r>
            <a:r>
              <a:rPr lang="en-US" altLang="zh-CN" b="1" smtClean="0">
                <a:solidFill>
                  <a:schemeClr val="hlink"/>
                </a:solidFill>
                <a:latin typeface="" charset="0"/>
              </a:rPr>
              <a:t>…</a:t>
            </a:r>
            <a:r>
              <a:rPr lang="en-US" altLang="zh-CN" b="1" smtClean="0">
                <a:solidFill>
                  <a:schemeClr val="hlink"/>
                </a:solidFill>
              </a:rPr>
              <a:t>,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solidFill>
                  <a:schemeClr val="hlink"/>
                </a:solidFill>
              </a:rPr>
              <a:t>}</a:t>
            </a:r>
            <a:r>
              <a:rPr lang="en-US" altLang="zh-CN" b="1" smtClean="0"/>
              <a:t>，</a:t>
            </a:r>
            <a:r>
              <a:rPr lang="zh-CN" altLang="en-US" b="1" smtClean="0"/>
              <a:t>若存在</a:t>
            </a:r>
            <a:r>
              <a:rPr lang="en-US" altLang="zh-CN" b="1" smtClean="0"/>
              <a:t>V＝{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}</a:t>
            </a:r>
            <a:r>
              <a:rPr lang="zh-CN" altLang="en-US" b="1" smtClean="0"/>
              <a:t>为顶点集的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阶无向图</a:t>
            </a:r>
            <a:r>
              <a:rPr lang="en-US" altLang="zh-CN" b="1" smtClean="0"/>
              <a:t>G，</a:t>
            </a:r>
            <a:r>
              <a:rPr lang="zh-CN" altLang="en-US" b="1" smtClean="0"/>
              <a:t>使得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)＝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，</a:t>
            </a:r>
            <a:r>
              <a:rPr lang="zh-CN" altLang="en-US" b="1" smtClean="0"/>
              <a:t>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可图化的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特别地，若所得图是简单图，则称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可简单图化的</a:t>
            </a:r>
            <a:r>
              <a:rPr lang="zh-CN" altLang="en-US" b="1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FD766E-4EE0-4850-92C1-C44906586939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folHlink"/>
                </a:solidFill>
                <a:latin typeface="楷体_GB2312" pitchFamily="49" charset="-122"/>
              </a:rPr>
              <a:t>图(</a:t>
            </a:r>
            <a:r>
              <a:rPr lang="en-US" altLang="zh-CN" sz="3600" b="1" smtClean="0">
                <a:solidFill>
                  <a:schemeClr val="folHlink"/>
                </a:solidFill>
                <a:latin typeface="楷体_GB2312" pitchFamily="49" charset="-122"/>
              </a:rPr>
              <a:t>graph)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1752600" y="762000"/>
            <a:ext cx="3149600" cy="3348038"/>
            <a:chOff x="2624" y="720"/>
            <a:chExt cx="2570" cy="2501"/>
          </a:xfrm>
        </p:grpSpPr>
        <p:sp>
          <p:nvSpPr>
            <p:cNvPr id="16390" name="Line 4"/>
            <p:cNvSpPr>
              <a:spLocks noChangeShapeType="1"/>
            </p:cNvSpPr>
            <p:nvPr/>
          </p:nvSpPr>
          <p:spPr bwMode="auto">
            <a:xfrm flipH="1" flipV="1">
              <a:off x="2928" y="1008"/>
              <a:ext cx="192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1" name="Line 5"/>
            <p:cNvSpPr>
              <a:spLocks noChangeShapeType="1"/>
            </p:cNvSpPr>
            <p:nvPr/>
          </p:nvSpPr>
          <p:spPr bwMode="auto">
            <a:xfrm flipH="1">
              <a:off x="3072" y="1968"/>
              <a:ext cx="177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2" name="Line 6"/>
            <p:cNvSpPr>
              <a:spLocks noChangeShapeType="1"/>
            </p:cNvSpPr>
            <p:nvPr/>
          </p:nvSpPr>
          <p:spPr bwMode="auto">
            <a:xfrm flipH="1">
              <a:off x="2976" y="1968"/>
              <a:ext cx="188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>
              <a:off x="3072" y="720"/>
              <a:ext cx="25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6394" name="Freeform 8"/>
            <p:cNvSpPr>
              <a:spLocks/>
            </p:cNvSpPr>
            <p:nvPr/>
          </p:nvSpPr>
          <p:spPr bwMode="auto">
            <a:xfrm>
              <a:off x="2624" y="1056"/>
              <a:ext cx="352" cy="912"/>
            </a:xfrm>
            <a:custGeom>
              <a:avLst/>
              <a:gdLst>
                <a:gd name="T0" fmla="*/ 256 w 352"/>
                <a:gd name="T1" fmla="*/ 0 h 912"/>
                <a:gd name="T2" fmla="*/ 16 w 352"/>
                <a:gd name="T3" fmla="*/ 480 h 912"/>
                <a:gd name="T4" fmla="*/ 352 w 352"/>
                <a:gd name="T5" fmla="*/ 912 h 912"/>
                <a:gd name="T6" fmla="*/ 0 60000 65536"/>
                <a:gd name="T7" fmla="*/ 0 60000 65536"/>
                <a:gd name="T8" fmla="*/ 0 60000 65536"/>
                <a:gd name="T9" fmla="*/ 0 w 352"/>
                <a:gd name="T10" fmla="*/ 0 h 912"/>
                <a:gd name="T11" fmla="*/ 352 w 352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2" h="912">
                  <a:moveTo>
                    <a:pt x="256" y="0"/>
                  </a:moveTo>
                  <a:cubicBezTo>
                    <a:pt x="128" y="164"/>
                    <a:pt x="0" y="328"/>
                    <a:pt x="16" y="480"/>
                  </a:cubicBezTo>
                  <a:cubicBezTo>
                    <a:pt x="32" y="632"/>
                    <a:pt x="304" y="840"/>
                    <a:pt x="352" y="91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5" name="Freeform 9"/>
            <p:cNvSpPr>
              <a:spLocks/>
            </p:cNvSpPr>
            <p:nvPr/>
          </p:nvSpPr>
          <p:spPr bwMode="auto">
            <a:xfrm>
              <a:off x="2688" y="1968"/>
              <a:ext cx="352" cy="912"/>
            </a:xfrm>
            <a:custGeom>
              <a:avLst/>
              <a:gdLst>
                <a:gd name="T0" fmla="*/ 256 w 352"/>
                <a:gd name="T1" fmla="*/ 0 h 912"/>
                <a:gd name="T2" fmla="*/ 16 w 352"/>
                <a:gd name="T3" fmla="*/ 480 h 912"/>
                <a:gd name="T4" fmla="*/ 352 w 352"/>
                <a:gd name="T5" fmla="*/ 912 h 912"/>
                <a:gd name="T6" fmla="*/ 0 60000 65536"/>
                <a:gd name="T7" fmla="*/ 0 60000 65536"/>
                <a:gd name="T8" fmla="*/ 0 60000 65536"/>
                <a:gd name="T9" fmla="*/ 0 w 352"/>
                <a:gd name="T10" fmla="*/ 0 h 912"/>
                <a:gd name="T11" fmla="*/ 352 w 352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2" h="912">
                  <a:moveTo>
                    <a:pt x="256" y="0"/>
                  </a:moveTo>
                  <a:cubicBezTo>
                    <a:pt x="128" y="164"/>
                    <a:pt x="0" y="328"/>
                    <a:pt x="16" y="480"/>
                  </a:cubicBezTo>
                  <a:cubicBezTo>
                    <a:pt x="32" y="632"/>
                    <a:pt x="304" y="840"/>
                    <a:pt x="352" y="91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6" name="Freeform 10"/>
            <p:cNvSpPr>
              <a:spLocks/>
            </p:cNvSpPr>
            <p:nvPr/>
          </p:nvSpPr>
          <p:spPr bwMode="auto">
            <a:xfrm>
              <a:off x="2976" y="1008"/>
              <a:ext cx="192" cy="960"/>
            </a:xfrm>
            <a:custGeom>
              <a:avLst/>
              <a:gdLst>
                <a:gd name="T0" fmla="*/ 0 w 192"/>
                <a:gd name="T1" fmla="*/ 0 h 960"/>
                <a:gd name="T2" fmla="*/ 192 w 192"/>
                <a:gd name="T3" fmla="*/ 480 h 960"/>
                <a:gd name="T4" fmla="*/ 0 w 192"/>
                <a:gd name="T5" fmla="*/ 960 h 960"/>
                <a:gd name="T6" fmla="*/ 0 60000 65536"/>
                <a:gd name="T7" fmla="*/ 0 60000 65536"/>
                <a:gd name="T8" fmla="*/ 0 60000 65536"/>
                <a:gd name="T9" fmla="*/ 0 w 192"/>
                <a:gd name="T10" fmla="*/ 0 h 960"/>
                <a:gd name="T11" fmla="*/ 192 w 192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960">
                  <a:moveTo>
                    <a:pt x="0" y="0"/>
                  </a:moveTo>
                  <a:cubicBezTo>
                    <a:pt x="96" y="160"/>
                    <a:pt x="192" y="320"/>
                    <a:pt x="192" y="480"/>
                  </a:cubicBezTo>
                  <a:cubicBezTo>
                    <a:pt x="192" y="640"/>
                    <a:pt x="32" y="880"/>
                    <a:pt x="0" y="96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7" name="Freeform 11"/>
            <p:cNvSpPr>
              <a:spLocks/>
            </p:cNvSpPr>
            <p:nvPr/>
          </p:nvSpPr>
          <p:spPr bwMode="auto">
            <a:xfrm>
              <a:off x="3024" y="2016"/>
              <a:ext cx="192" cy="960"/>
            </a:xfrm>
            <a:custGeom>
              <a:avLst/>
              <a:gdLst>
                <a:gd name="T0" fmla="*/ 0 w 192"/>
                <a:gd name="T1" fmla="*/ 0 h 960"/>
                <a:gd name="T2" fmla="*/ 192 w 192"/>
                <a:gd name="T3" fmla="*/ 480 h 960"/>
                <a:gd name="T4" fmla="*/ 0 w 192"/>
                <a:gd name="T5" fmla="*/ 960 h 960"/>
                <a:gd name="T6" fmla="*/ 0 60000 65536"/>
                <a:gd name="T7" fmla="*/ 0 60000 65536"/>
                <a:gd name="T8" fmla="*/ 0 60000 65536"/>
                <a:gd name="T9" fmla="*/ 0 w 192"/>
                <a:gd name="T10" fmla="*/ 0 h 960"/>
                <a:gd name="T11" fmla="*/ 192 w 192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960">
                  <a:moveTo>
                    <a:pt x="0" y="0"/>
                  </a:moveTo>
                  <a:cubicBezTo>
                    <a:pt x="96" y="160"/>
                    <a:pt x="192" y="320"/>
                    <a:pt x="192" y="480"/>
                  </a:cubicBezTo>
                  <a:cubicBezTo>
                    <a:pt x="192" y="640"/>
                    <a:pt x="32" y="880"/>
                    <a:pt x="0" y="96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8" name="Text Box 12"/>
            <p:cNvSpPr txBox="1">
              <a:spLocks noChangeArrowheads="1"/>
            </p:cNvSpPr>
            <p:nvPr/>
          </p:nvSpPr>
          <p:spPr bwMode="auto">
            <a:xfrm>
              <a:off x="2640" y="1824"/>
              <a:ext cx="25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6399" name="Text Box 13"/>
            <p:cNvSpPr txBox="1">
              <a:spLocks noChangeArrowheads="1"/>
            </p:cNvSpPr>
            <p:nvPr/>
          </p:nvSpPr>
          <p:spPr bwMode="auto">
            <a:xfrm>
              <a:off x="2785" y="2880"/>
              <a:ext cx="25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6400" name="Text Box 14"/>
            <p:cNvSpPr txBox="1">
              <a:spLocks noChangeArrowheads="1"/>
            </p:cNvSpPr>
            <p:nvPr/>
          </p:nvSpPr>
          <p:spPr bwMode="auto">
            <a:xfrm>
              <a:off x="4944" y="1824"/>
              <a:ext cx="25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701455" name="Rectangle 15"/>
          <p:cNvSpPr>
            <a:spLocks noChangeArrowheads="1"/>
          </p:cNvSpPr>
          <p:nvPr/>
        </p:nvSpPr>
        <p:spPr bwMode="auto">
          <a:xfrm>
            <a:off x="228600" y="4114800"/>
            <a:ext cx="8915400" cy="161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C360E"/>
                </a:solidFill>
                <a:latin typeface="楷体_GB2312" pitchFamily="49" charset="-122"/>
              </a:rPr>
              <a:t>（无向）图</a:t>
            </a:r>
            <a:r>
              <a:rPr lang="zh-CN" altLang="en-US" dirty="0">
                <a:latin typeface="楷体_GB2312" pitchFamily="49" charset="-122"/>
              </a:rPr>
              <a:t>：</a:t>
            </a:r>
            <a:r>
              <a:rPr lang="en-US" altLang="zh-CN" dirty="0">
                <a:latin typeface="楷体_GB2312" pitchFamily="49" charset="-122"/>
              </a:rPr>
              <a:t>G=(V，E)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>
                <a:latin typeface="楷体_GB2312" pitchFamily="49" charset="-122"/>
              </a:rPr>
              <a:t>V：</a:t>
            </a:r>
            <a:r>
              <a:rPr lang="zh-CN" altLang="en-US">
                <a:latin typeface="楷体_GB2312" pitchFamily="49" charset="-122"/>
              </a:rPr>
              <a:t>顶点</a:t>
            </a:r>
            <a:r>
              <a:rPr lang="zh-CN" altLang="en-US" smtClean="0">
                <a:latin typeface="楷体_GB2312" pitchFamily="49" charset="-122"/>
              </a:rPr>
              <a:t>集 </a:t>
            </a:r>
            <a:endParaRPr lang="zh-CN" altLang="en-US">
              <a:latin typeface="楷体_GB2312" pitchFamily="49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>
                <a:latin typeface="楷体_GB2312" pitchFamily="49" charset="-122"/>
              </a:rPr>
              <a:t>E：</a:t>
            </a:r>
            <a:r>
              <a:rPr lang="zh-CN" altLang="en-US" dirty="0">
                <a:latin typeface="楷体_GB2312" pitchFamily="49" charset="-122"/>
              </a:rPr>
              <a:t>边集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01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01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5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60702B-1DBA-410F-B556-10C7C765849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可图化的充要条件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91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sz="2400" smtClean="0">
                <a:solidFill>
                  <a:srgbClr val="FF0000"/>
                </a:solidFill>
              </a:rPr>
              <a:t>(P110,</a:t>
            </a:r>
            <a:r>
              <a:rPr lang="zh-CN" altLang="en-US" sz="2400" smtClean="0">
                <a:solidFill>
                  <a:srgbClr val="FF0000"/>
                </a:solidFill>
              </a:rPr>
              <a:t>定理</a:t>
            </a:r>
            <a:r>
              <a:rPr lang="en-US" altLang="zh-CN" sz="2400" smtClean="0">
                <a:solidFill>
                  <a:srgbClr val="FF0000"/>
                </a:solidFill>
              </a:rPr>
              <a:t>7.3)</a:t>
            </a:r>
            <a:r>
              <a:rPr lang="zh-CN" altLang="en-US" b="1" smtClean="0"/>
              <a:t> 设非负整数列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＝(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，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)，</a:t>
            </a:r>
            <a:r>
              <a:rPr lang="zh-CN" altLang="en-US" b="1" smtClean="0"/>
              <a:t>则</a:t>
            </a:r>
            <a:r>
              <a:rPr lang="en-US" altLang="zh-CN" b="1" smtClean="0"/>
              <a:t>d</a:t>
            </a:r>
            <a:r>
              <a:rPr lang="zh-CN" altLang="en-US" b="1" smtClean="0"/>
              <a:t>是可图化的当且仅当 </a:t>
            </a:r>
          </a:p>
        </p:txBody>
      </p:sp>
      <p:graphicFrame>
        <p:nvGraphicFramePr>
          <p:cNvPr id="636932" name="Object 4"/>
          <p:cNvGraphicFramePr>
            <a:graphicFrameLocks noChangeAspect="1"/>
          </p:cNvGraphicFramePr>
          <p:nvPr/>
        </p:nvGraphicFramePr>
        <p:xfrm>
          <a:off x="1692275" y="2420938"/>
          <a:ext cx="3960813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Equation" r:id="rId3" imgW="983068" imgH="358128" progId="Equation.3">
                  <p:embed/>
                </p:oleObj>
              </mc:Choice>
              <mc:Fallback>
                <p:oleObj name="Equation" r:id="rId3" imgW="983068" imgH="3581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20938"/>
                        <a:ext cx="3960813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A05EB5-135D-40D8-AAA3-C981CB77BAA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定理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64613" cy="3144838"/>
          </a:xfrm>
        </p:spPr>
        <p:txBody>
          <a:bodyPr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zh-CN" altLang="en-US" b="1" smtClean="0"/>
              <a:t> 设</a:t>
            </a:r>
            <a:r>
              <a:rPr lang="en-US" altLang="zh-CN" b="1" smtClean="0"/>
              <a:t>G</a:t>
            </a:r>
            <a:r>
              <a:rPr lang="zh-CN" altLang="en-US" b="1" smtClean="0"/>
              <a:t>为任意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阶无向简单图，则△(</a:t>
            </a:r>
            <a:r>
              <a:rPr lang="en-US" altLang="zh-CN" b="1" smtClean="0"/>
              <a:t>G)≤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-1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zh-CN" altLang="en-US" b="1" smtClean="0"/>
              <a:t> 判断下列各非负整数列哪些是可图化的？哪些是可简单图化的？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1"/>
                </a:solidFill>
              </a:rPr>
              <a:t>	(1) (5,</a:t>
            </a:r>
            <a:r>
              <a:rPr lang="en-US" altLang="zh-CN" b="1" smtClean="0">
                <a:solidFill>
                  <a:schemeClr val="accent1"/>
                </a:solidFill>
              </a:rPr>
              <a:t>4,4,3,3,2)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>
                <a:solidFill>
                  <a:schemeClr val="accent1"/>
                </a:solidFill>
              </a:rPr>
              <a:t>(2) (5,3,3,2,1)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2EFB33-46AC-4E5F-A864-33764D179DF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定理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64613" cy="5557838"/>
          </a:xfrm>
        </p:spPr>
        <p:txBody>
          <a:bodyPr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sz="2400" smtClean="0">
                <a:solidFill>
                  <a:srgbClr val="FF0000"/>
                </a:solidFill>
              </a:rPr>
              <a:t>(P112,</a:t>
            </a:r>
            <a:r>
              <a:rPr lang="zh-CN" altLang="en-US" sz="2400" smtClean="0">
                <a:solidFill>
                  <a:srgbClr val="FF0000"/>
                </a:solidFill>
              </a:rPr>
              <a:t>定理</a:t>
            </a:r>
            <a:r>
              <a:rPr lang="en-US" altLang="zh-CN" sz="2400" smtClean="0">
                <a:solidFill>
                  <a:srgbClr val="FF0000"/>
                </a:solidFill>
              </a:rPr>
              <a:t>7.5)</a:t>
            </a:r>
            <a:r>
              <a:rPr lang="en-US" altLang="zh-CN" b="1" smtClean="0"/>
              <a:t> </a:t>
            </a:r>
            <a:r>
              <a:rPr lang="zh-CN" altLang="en-US" b="1" smtClean="0"/>
              <a:t>设非负整数列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＝(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，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)，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                           且</a:t>
            </a:r>
            <a:r>
              <a:rPr lang="en-US" altLang="zh-CN" b="1" i="1" smtClean="0"/>
              <a:t>n-1</a:t>
            </a:r>
            <a:r>
              <a:rPr lang="en-US" altLang="zh-CN" b="1" i="1" smtClean="0">
                <a:sym typeface="Symbol" panose="05050102010706020507" pitchFamily="18" charset="2"/>
              </a:rPr>
              <a:t>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baseline="-30000" smtClean="0"/>
              <a:t>1</a:t>
            </a:r>
            <a:r>
              <a:rPr lang="en-US" altLang="zh-CN" b="1" i="1" smtClean="0">
                <a:sym typeface="Symbol" panose="05050102010706020507" pitchFamily="18" charset="2"/>
              </a:rPr>
              <a:t>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baseline="-30000" smtClean="0"/>
              <a:t>2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i="1" smtClean="0">
                <a:sym typeface="Symbol" panose="05050102010706020507" pitchFamily="18" charset="2"/>
              </a:rPr>
              <a:t>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b="1" i="1" smtClean="0">
                <a:sym typeface="Symbol" panose="05050102010706020507" pitchFamily="18" charset="2"/>
              </a:rPr>
              <a:t>0,</a:t>
            </a:r>
            <a:r>
              <a:rPr lang="zh-CN" altLang="en-US" b="1" smtClean="0"/>
              <a:t>则</a:t>
            </a:r>
            <a:r>
              <a:rPr lang="en-US" altLang="zh-CN" b="1" smtClean="0"/>
              <a:t>d</a:t>
            </a:r>
            <a:r>
              <a:rPr lang="zh-CN" altLang="en-US" b="1" smtClean="0"/>
              <a:t>是可简单图化的当且仅当</a:t>
            </a:r>
            <a:r>
              <a:rPr lang="en-US" altLang="zh-CN" b="1" i="1" smtClean="0">
                <a:latin typeface="Times New Roman" panose="02020603050405020304" pitchFamily="18" charset="0"/>
              </a:rPr>
              <a:t>d’</a:t>
            </a:r>
            <a:r>
              <a:rPr lang="en-US" altLang="zh-CN" b="1" smtClean="0"/>
              <a:t>＝(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baseline="-30000" smtClean="0"/>
              <a:t>2</a:t>
            </a:r>
            <a:r>
              <a:rPr lang="en-US" altLang="zh-CN" b="1" i="1" smtClean="0"/>
              <a:t>-1</a:t>
            </a:r>
            <a:r>
              <a:rPr lang="en-US" altLang="zh-CN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baseline="-30000" smtClean="0"/>
              <a:t>2</a:t>
            </a:r>
            <a:r>
              <a:rPr lang="en-US" altLang="zh-CN" b="1" i="1" smtClean="0"/>
              <a:t>-1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d1+1</a:t>
            </a:r>
            <a:r>
              <a:rPr lang="en-US" altLang="zh-CN" b="1" i="1" smtClean="0"/>
              <a:t>-1</a:t>
            </a:r>
            <a:r>
              <a:rPr lang="en-US" altLang="zh-CN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d1+2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)</a:t>
            </a:r>
            <a:r>
              <a:rPr lang="zh-CN" altLang="en-US" b="1" smtClean="0"/>
              <a:t>可简单图化。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zh-CN" altLang="en-US" b="1" smtClean="0"/>
              <a:t> 判断下列各非负整数列哪些是可图化的？哪些是可简单图化的？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accent1"/>
                </a:solidFill>
              </a:rPr>
              <a:t>	(1) (5,</a:t>
            </a:r>
            <a:r>
              <a:rPr lang="en-US" altLang="zh-CN" b="1" smtClean="0">
                <a:solidFill>
                  <a:schemeClr val="accent1"/>
                </a:solidFill>
              </a:rPr>
              <a:t>5,4,4,2,2)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>
                <a:solidFill>
                  <a:schemeClr val="accent1"/>
                </a:solidFill>
              </a:rPr>
              <a:t>(2) (4,4,3,3,2,2)</a:t>
            </a:r>
          </a:p>
        </p:txBody>
      </p:sp>
      <p:graphicFrame>
        <p:nvGraphicFramePr>
          <p:cNvPr id="640006" name="Object 6"/>
          <p:cNvGraphicFramePr>
            <a:graphicFrameLocks noChangeAspect="1"/>
          </p:cNvGraphicFramePr>
          <p:nvPr/>
        </p:nvGraphicFramePr>
        <p:xfrm>
          <a:off x="179388" y="1196975"/>
          <a:ext cx="29527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3" imgW="983068" imgH="358128" progId="Equation.3">
                  <p:embed/>
                </p:oleObj>
              </mc:Choice>
              <mc:Fallback>
                <p:oleObj name="Equation" r:id="rId3" imgW="983068" imgH="35812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96975"/>
                        <a:ext cx="29527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0B7E08-D6CD-4217-8237-CF705E7EB1F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folHlink"/>
                </a:solidFill>
                <a:latin typeface="楷体_GB2312" pitchFamily="49" charset="-122"/>
              </a:rPr>
              <a:t>同构(</a:t>
            </a:r>
            <a:r>
              <a:rPr lang="en-US" altLang="zh-CN" sz="3600" b="1" smtClean="0">
                <a:solidFill>
                  <a:schemeClr val="folHlink"/>
                </a:solidFill>
                <a:latin typeface="楷体_GB2312" pitchFamily="49" charset="-122"/>
              </a:rPr>
              <a:t>isomorphic)</a:t>
            </a:r>
          </a:p>
        </p:txBody>
      </p:sp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1371600" y="762000"/>
            <a:ext cx="6934200" cy="3779838"/>
            <a:chOff x="912" y="1632"/>
            <a:chExt cx="4368" cy="2381"/>
          </a:xfrm>
        </p:grpSpPr>
        <p:sp>
          <p:nvSpPr>
            <p:cNvPr id="41989" name="Text Box 4"/>
            <p:cNvSpPr txBox="1">
              <a:spLocks noChangeArrowheads="1"/>
            </p:cNvSpPr>
            <p:nvPr/>
          </p:nvSpPr>
          <p:spPr bwMode="auto">
            <a:xfrm>
              <a:off x="1584" y="172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1990" name="Line 5"/>
            <p:cNvSpPr>
              <a:spLocks noChangeShapeType="1"/>
            </p:cNvSpPr>
            <p:nvPr/>
          </p:nvSpPr>
          <p:spPr bwMode="auto">
            <a:xfrm>
              <a:off x="1920" y="1872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1" name="Line 6"/>
            <p:cNvSpPr>
              <a:spLocks noChangeShapeType="1"/>
            </p:cNvSpPr>
            <p:nvPr/>
          </p:nvSpPr>
          <p:spPr bwMode="auto">
            <a:xfrm flipV="1">
              <a:off x="1152" y="1872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2" name="Text Box 7"/>
            <p:cNvSpPr txBox="1">
              <a:spLocks noChangeArrowheads="1"/>
            </p:cNvSpPr>
            <p:nvPr/>
          </p:nvSpPr>
          <p:spPr bwMode="auto">
            <a:xfrm>
              <a:off x="960" y="259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1993" name="Text Box 8"/>
            <p:cNvSpPr txBox="1">
              <a:spLocks noChangeArrowheads="1"/>
            </p:cNvSpPr>
            <p:nvPr/>
          </p:nvSpPr>
          <p:spPr bwMode="auto">
            <a:xfrm>
              <a:off x="2640" y="254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1994" name="Line 9"/>
            <p:cNvSpPr>
              <a:spLocks noChangeShapeType="1"/>
            </p:cNvSpPr>
            <p:nvPr/>
          </p:nvSpPr>
          <p:spPr bwMode="auto">
            <a:xfrm flipV="1">
              <a:off x="1968" y="2880"/>
              <a:ext cx="72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5" name="Line 10"/>
            <p:cNvSpPr>
              <a:spLocks noChangeShapeType="1"/>
            </p:cNvSpPr>
            <p:nvPr/>
          </p:nvSpPr>
          <p:spPr bwMode="auto">
            <a:xfrm flipV="1">
              <a:off x="1152" y="2880"/>
              <a:ext cx="15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6" name="Line 11"/>
            <p:cNvSpPr>
              <a:spLocks noChangeShapeType="1"/>
            </p:cNvSpPr>
            <p:nvPr/>
          </p:nvSpPr>
          <p:spPr bwMode="auto">
            <a:xfrm>
              <a:off x="1152" y="2880"/>
              <a:ext cx="816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7" name="Text Box 12"/>
            <p:cNvSpPr txBox="1">
              <a:spLocks noChangeArrowheads="1"/>
            </p:cNvSpPr>
            <p:nvPr/>
          </p:nvSpPr>
          <p:spPr bwMode="auto">
            <a:xfrm>
              <a:off x="1632" y="360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1998" name="Text Box 13"/>
            <p:cNvSpPr txBox="1">
              <a:spLocks noChangeArrowheads="1"/>
            </p:cNvSpPr>
            <p:nvPr/>
          </p:nvSpPr>
          <p:spPr bwMode="auto">
            <a:xfrm>
              <a:off x="912" y="364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41999" name="Text Box 14"/>
            <p:cNvSpPr txBox="1">
              <a:spLocks noChangeArrowheads="1"/>
            </p:cNvSpPr>
            <p:nvPr/>
          </p:nvSpPr>
          <p:spPr bwMode="auto">
            <a:xfrm>
              <a:off x="3984" y="163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2000" name="Line 15"/>
            <p:cNvSpPr>
              <a:spLocks noChangeShapeType="1"/>
            </p:cNvSpPr>
            <p:nvPr/>
          </p:nvSpPr>
          <p:spPr bwMode="auto">
            <a:xfrm>
              <a:off x="4320" y="1776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 flipV="1">
              <a:off x="3552" y="1776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2" name="Text Box 17"/>
            <p:cNvSpPr txBox="1">
              <a:spLocks noChangeArrowheads="1"/>
            </p:cNvSpPr>
            <p:nvPr/>
          </p:nvSpPr>
          <p:spPr bwMode="auto">
            <a:xfrm>
              <a:off x="3360" y="249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2003" name="Text Box 18"/>
            <p:cNvSpPr txBox="1">
              <a:spLocks noChangeArrowheads="1"/>
            </p:cNvSpPr>
            <p:nvPr/>
          </p:nvSpPr>
          <p:spPr bwMode="auto">
            <a:xfrm>
              <a:off x="5040" y="244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>
              <a:off x="4320" y="2256"/>
              <a:ext cx="768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 flipV="1">
              <a:off x="3552" y="2784"/>
              <a:ext cx="15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6" name="Line 21"/>
            <p:cNvSpPr>
              <a:spLocks noChangeShapeType="1"/>
            </p:cNvSpPr>
            <p:nvPr/>
          </p:nvSpPr>
          <p:spPr bwMode="auto">
            <a:xfrm flipV="1">
              <a:off x="3552" y="2256"/>
              <a:ext cx="768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7" name="Text Box 22"/>
            <p:cNvSpPr txBox="1">
              <a:spLocks noChangeArrowheads="1"/>
            </p:cNvSpPr>
            <p:nvPr/>
          </p:nvSpPr>
          <p:spPr bwMode="auto">
            <a:xfrm>
              <a:off x="4224" y="230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2008" name="Text Box 23"/>
            <p:cNvSpPr txBox="1">
              <a:spLocks noChangeArrowheads="1"/>
            </p:cNvSpPr>
            <p:nvPr/>
          </p:nvSpPr>
          <p:spPr bwMode="auto">
            <a:xfrm>
              <a:off x="3312" y="3552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C5C80F-B9D4-486C-986F-8B5908C86B98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图的同构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381000" y="1066800"/>
            <a:ext cx="8458200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99CCCC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400" b="0" kern="0" dirty="0">
                <a:solidFill>
                  <a:srgbClr val="FF0000"/>
                </a:solidFill>
                <a:latin typeface="Tahoma"/>
                <a:ea typeface="楷体_GB2312"/>
              </a:rPr>
              <a:t>(P113,</a:t>
            </a:r>
            <a:r>
              <a:rPr lang="zh-CN" altLang="en-US" sz="2400" b="0" kern="0" dirty="0">
                <a:solidFill>
                  <a:srgbClr val="FF0000"/>
                </a:solidFill>
                <a:latin typeface="Tahoma"/>
                <a:ea typeface="楷体_GB2312"/>
              </a:rPr>
              <a:t>定义</a:t>
            </a:r>
            <a:r>
              <a:rPr lang="en-US" altLang="zh-CN" sz="2400" b="0" kern="0" dirty="0">
                <a:solidFill>
                  <a:srgbClr val="FF0000"/>
                </a:solidFill>
                <a:latin typeface="Tahoma"/>
                <a:ea typeface="楷体_GB2312"/>
              </a:rPr>
              <a:t>7.7)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设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G</a:t>
            </a:r>
            <a:r>
              <a:rPr lang="en-US" altLang="zh-CN" baseline="-30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＝&lt;V</a:t>
            </a:r>
            <a:r>
              <a:rPr lang="en-US" altLang="zh-CN" baseline="-30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,E</a:t>
            </a:r>
            <a:r>
              <a:rPr lang="en-US" altLang="zh-CN" baseline="-30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&gt;，G</a:t>
            </a:r>
            <a:r>
              <a:rPr lang="en-US" altLang="zh-CN" baseline="-30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＝&lt;V</a:t>
            </a:r>
            <a:r>
              <a:rPr lang="en-US" altLang="zh-CN" baseline="-30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,E</a:t>
            </a:r>
            <a:r>
              <a:rPr lang="en-US" altLang="zh-CN" baseline="-30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&gt;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为两个无向图，若存在双射函数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f：V</a:t>
            </a:r>
            <a:r>
              <a:rPr lang="en-US" altLang="zh-CN" baseline="-30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→V</a:t>
            </a:r>
            <a:r>
              <a:rPr lang="en-US" altLang="zh-CN" baseline="-30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对于</a:t>
            </a:r>
            <a:r>
              <a:rPr lang="en-US" altLang="zh-CN" i="1" dirty="0"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i="1" baseline="-30000" dirty="0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en-US" altLang="zh-CN" i="1" dirty="0"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i="1" baseline="-25000" dirty="0">
                <a:latin typeface="Times New Roman" pitchFamily="18" charset="0"/>
                <a:ea typeface="黑体" pitchFamily="49" charset="-122"/>
              </a:rPr>
              <a:t>j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∈V</a:t>
            </a:r>
            <a:r>
              <a:rPr lang="en-US" altLang="zh-CN" baseline="-30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，</a:t>
            </a:r>
            <a:br>
              <a:rPr lang="en-US" altLang="zh-CN" dirty="0">
                <a:latin typeface="黑体" pitchFamily="49" charset="-122"/>
                <a:ea typeface="黑体" pitchFamily="49" charset="-122"/>
              </a:rPr>
            </a:b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i="1" dirty="0"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i="1" baseline="-25000" dirty="0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en-US" altLang="zh-CN" i="1" dirty="0"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i="1" baseline="-25000" dirty="0">
                <a:latin typeface="Times New Roman" pitchFamily="18" charset="0"/>
                <a:ea typeface="黑体" pitchFamily="49" charset="-122"/>
              </a:rPr>
              <a:t>j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)∈E</a:t>
            </a:r>
            <a:r>
              <a:rPr lang="en-US" altLang="zh-CN" baseline="-30000" dirty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当且仅当 (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f(</a:t>
            </a:r>
            <a:r>
              <a:rPr lang="en-US" altLang="zh-CN" i="1" dirty="0"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i="1" baseline="-25000" dirty="0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),f(</a:t>
            </a:r>
            <a:r>
              <a:rPr lang="en-US" altLang="zh-CN" i="1" dirty="0"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i="1" baseline="-25000" dirty="0">
                <a:latin typeface="Times New Roman" pitchFamily="18" charset="0"/>
                <a:ea typeface="黑体" pitchFamily="49" charset="-122"/>
              </a:rPr>
              <a:t>j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))∈E</a:t>
            </a:r>
            <a:r>
              <a:rPr lang="en-US" altLang="zh-CN" baseline="-30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，</a:t>
            </a:r>
          </a:p>
          <a:p>
            <a:pPr marL="342900" indent="-3429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99CCCC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	并且(</a:t>
            </a:r>
            <a:r>
              <a:rPr lang="en-US" altLang="zh-CN" i="1" dirty="0" err="1"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,</a:t>
            </a:r>
            <a:r>
              <a:rPr lang="en-US" altLang="zh-CN" i="1" dirty="0" err="1"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ea typeface="黑体" pitchFamily="49" charset="-122"/>
              </a:rPr>
              <a:t>j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与(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f(</a:t>
            </a:r>
            <a:r>
              <a:rPr lang="en-US" altLang="zh-CN" i="1" dirty="0" err="1"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),f(</a:t>
            </a:r>
            <a:r>
              <a:rPr lang="en-US" altLang="zh-CN" i="1" dirty="0" err="1"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ea typeface="黑体" pitchFamily="49" charset="-122"/>
              </a:rPr>
              <a:t>j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的重数相同，</a:t>
            </a:r>
          </a:p>
          <a:p>
            <a:pPr marL="342900" indent="-3429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99CCCC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	则称</a:t>
            </a:r>
            <a:r>
              <a:rPr lang="en-US" altLang="zh-CN" dirty="0">
                <a:solidFill>
                  <a:srgbClr val="FC360E"/>
                </a:solidFill>
                <a:latin typeface="黑体" pitchFamily="49" charset="-122"/>
                <a:ea typeface="黑体" pitchFamily="49" charset="-122"/>
              </a:rPr>
              <a:t>G</a:t>
            </a:r>
            <a:r>
              <a:rPr lang="en-US" altLang="zh-CN" baseline="-30000" dirty="0">
                <a:solidFill>
                  <a:srgbClr val="FC360E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FC360E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dirty="0">
                <a:solidFill>
                  <a:srgbClr val="FC360E"/>
                </a:solidFill>
                <a:latin typeface="黑体" pitchFamily="49" charset="-122"/>
                <a:ea typeface="黑体" pitchFamily="49" charset="-122"/>
              </a:rPr>
              <a:t>G</a:t>
            </a:r>
            <a:r>
              <a:rPr lang="en-US" altLang="zh-CN" baseline="-30000" dirty="0">
                <a:solidFill>
                  <a:srgbClr val="FC360E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solidFill>
                  <a:srgbClr val="FC360E"/>
                </a:solidFill>
                <a:latin typeface="黑体" pitchFamily="49" charset="-122"/>
                <a:ea typeface="黑体" pitchFamily="49" charset="-122"/>
              </a:rPr>
              <a:t>是同构的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，记做</a:t>
            </a:r>
            <a:r>
              <a:rPr lang="en-US" altLang="zh-CN" dirty="0">
                <a:solidFill>
                  <a:srgbClr val="FC360E"/>
                </a:solidFill>
                <a:latin typeface="黑体" pitchFamily="49" charset="-122"/>
                <a:ea typeface="黑体" pitchFamily="49" charset="-122"/>
              </a:rPr>
              <a:t>G</a:t>
            </a:r>
            <a:r>
              <a:rPr lang="en-US" altLang="zh-CN" baseline="-30000" dirty="0">
                <a:solidFill>
                  <a:srgbClr val="FC360E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en-US" dirty="0">
                <a:solidFill>
                  <a:srgbClr val="FC360E"/>
                </a:solidFill>
                <a:latin typeface="黑体" pitchFamily="49" charset="-122"/>
                <a:ea typeface="黑体" pitchFamily="49" charset="-122"/>
              </a:rPr>
              <a:t>≌</a:t>
            </a:r>
            <a:r>
              <a:rPr lang="en-US" altLang="zh-CN" dirty="0">
                <a:solidFill>
                  <a:srgbClr val="FC360E"/>
                </a:solidFill>
                <a:latin typeface="黑体" pitchFamily="49" charset="-122"/>
                <a:ea typeface="黑体" pitchFamily="49" charset="-122"/>
              </a:rPr>
              <a:t>G</a:t>
            </a:r>
            <a:r>
              <a:rPr lang="en-US" altLang="zh-CN" baseline="-30000" dirty="0">
                <a:solidFill>
                  <a:srgbClr val="FC360E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B62C14-6946-423C-9B98-04E6482E3F9D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folHlink"/>
                </a:solidFill>
                <a:latin typeface="楷体_GB2312" pitchFamily="49" charset="-122"/>
              </a:rPr>
              <a:t>同构</a:t>
            </a:r>
          </a:p>
        </p:txBody>
      </p:sp>
      <p:grpSp>
        <p:nvGrpSpPr>
          <p:cNvPr id="45060" name="Group 3"/>
          <p:cNvGrpSpPr>
            <a:grpSpLocks/>
          </p:cNvGrpSpPr>
          <p:nvPr/>
        </p:nvGrpSpPr>
        <p:grpSpPr bwMode="auto">
          <a:xfrm>
            <a:off x="1295400" y="1981200"/>
            <a:ext cx="2095500" cy="3530600"/>
            <a:chOff x="816" y="912"/>
            <a:chExt cx="1320" cy="2224"/>
          </a:xfrm>
        </p:grpSpPr>
        <p:sp>
          <p:nvSpPr>
            <p:cNvPr id="45087" name="Line 4"/>
            <p:cNvSpPr>
              <a:spLocks noChangeShapeType="1"/>
            </p:cNvSpPr>
            <p:nvPr/>
          </p:nvSpPr>
          <p:spPr bwMode="auto">
            <a:xfrm>
              <a:off x="1416" y="912"/>
              <a:ext cx="660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8" name="Line 5"/>
            <p:cNvSpPr>
              <a:spLocks noChangeShapeType="1"/>
            </p:cNvSpPr>
            <p:nvPr/>
          </p:nvSpPr>
          <p:spPr bwMode="auto">
            <a:xfrm flipV="1">
              <a:off x="816" y="912"/>
              <a:ext cx="600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9" name="Line 6"/>
            <p:cNvSpPr>
              <a:spLocks noChangeShapeType="1"/>
            </p:cNvSpPr>
            <p:nvPr/>
          </p:nvSpPr>
          <p:spPr bwMode="auto">
            <a:xfrm flipV="1">
              <a:off x="876" y="1541"/>
              <a:ext cx="120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0" name="Line 7"/>
            <p:cNvSpPr>
              <a:spLocks noChangeShapeType="1"/>
            </p:cNvSpPr>
            <p:nvPr/>
          </p:nvSpPr>
          <p:spPr bwMode="auto">
            <a:xfrm>
              <a:off x="816" y="1541"/>
              <a:ext cx="132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1" name="Line 8"/>
            <p:cNvSpPr>
              <a:spLocks noChangeShapeType="1"/>
            </p:cNvSpPr>
            <p:nvPr/>
          </p:nvSpPr>
          <p:spPr bwMode="auto">
            <a:xfrm>
              <a:off x="816" y="1541"/>
              <a:ext cx="6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2" name="Line 9"/>
            <p:cNvSpPr>
              <a:spLocks noChangeShapeType="1"/>
            </p:cNvSpPr>
            <p:nvPr/>
          </p:nvSpPr>
          <p:spPr bwMode="auto">
            <a:xfrm>
              <a:off x="2076" y="1541"/>
              <a:ext cx="6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3" name="Line 10"/>
            <p:cNvSpPr>
              <a:spLocks noChangeShapeType="1"/>
            </p:cNvSpPr>
            <p:nvPr/>
          </p:nvSpPr>
          <p:spPr bwMode="auto">
            <a:xfrm>
              <a:off x="1392" y="912"/>
              <a:ext cx="60" cy="2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4" name="Line 11"/>
            <p:cNvSpPr>
              <a:spLocks noChangeShapeType="1"/>
            </p:cNvSpPr>
            <p:nvPr/>
          </p:nvSpPr>
          <p:spPr bwMode="auto">
            <a:xfrm>
              <a:off x="876" y="2508"/>
              <a:ext cx="600" cy="6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5" name="Line 12"/>
            <p:cNvSpPr>
              <a:spLocks noChangeShapeType="1"/>
            </p:cNvSpPr>
            <p:nvPr/>
          </p:nvSpPr>
          <p:spPr bwMode="auto">
            <a:xfrm flipV="1">
              <a:off x="1476" y="2508"/>
              <a:ext cx="660" cy="6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1962150" y="5895975"/>
            <a:ext cx="1047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45062" name="Text Box 14"/>
          <p:cNvSpPr txBox="1">
            <a:spLocks noChangeArrowheads="1"/>
          </p:cNvSpPr>
          <p:nvPr/>
        </p:nvSpPr>
        <p:spPr bwMode="auto">
          <a:xfrm>
            <a:off x="5867400" y="6019800"/>
            <a:ext cx="1047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G’</a:t>
            </a:r>
          </a:p>
        </p:txBody>
      </p:sp>
      <p:grpSp>
        <p:nvGrpSpPr>
          <p:cNvPr id="45063" name="Group 15"/>
          <p:cNvGrpSpPr>
            <a:grpSpLocks/>
          </p:cNvGrpSpPr>
          <p:nvPr/>
        </p:nvGrpSpPr>
        <p:grpSpPr bwMode="auto">
          <a:xfrm>
            <a:off x="914400" y="1447800"/>
            <a:ext cx="6496050" cy="4259263"/>
            <a:chOff x="576" y="576"/>
            <a:chExt cx="4092" cy="2683"/>
          </a:xfrm>
        </p:grpSpPr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1104" y="57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576" y="1251"/>
              <a:ext cx="3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5077" name="Text Box 18"/>
            <p:cNvSpPr txBox="1">
              <a:spLocks noChangeArrowheads="1"/>
            </p:cNvSpPr>
            <p:nvPr/>
          </p:nvSpPr>
          <p:spPr bwMode="auto">
            <a:xfrm>
              <a:off x="2196" y="1299"/>
              <a:ext cx="3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078" name="Text Box 19"/>
            <p:cNvSpPr txBox="1">
              <a:spLocks noChangeArrowheads="1"/>
            </p:cNvSpPr>
            <p:nvPr/>
          </p:nvSpPr>
          <p:spPr bwMode="auto">
            <a:xfrm>
              <a:off x="576" y="2363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5079" name="Text Box 20"/>
            <p:cNvSpPr txBox="1">
              <a:spLocks noChangeArrowheads="1"/>
            </p:cNvSpPr>
            <p:nvPr/>
          </p:nvSpPr>
          <p:spPr bwMode="auto">
            <a:xfrm>
              <a:off x="2196" y="2363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5080" name="Text Box 21"/>
            <p:cNvSpPr txBox="1">
              <a:spLocks noChangeArrowheads="1"/>
            </p:cNvSpPr>
            <p:nvPr/>
          </p:nvSpPr>
          <p:spPr bwMode="auto">
            <a:xfrm>
              <a:off x="1116" y="2895"/>
              <a:ext cx="3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5081" name="Text Box 22"/>
            <p:cNvSpPr txBox="1">
              <a:spLocks noChangeArrowheads="1"/>
            </p:cNvSpPr>
            <p:nvPr/>
          </p:nvSpPr>
          <p:spPr bwMode="auto">
            <a:xfrm>
              <a:off x="2976" y="2832"/>
              <a:ext cx="3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5082" name="Text Box 23"/>
            <p:cNvSpPr txBox="1">
              <a:spLocks noChangeArrowheads="1"/>
            </p:cNvSpPr>
            <p:nvPr/>
          </p:nvSpPr>
          <p:spPr bwMode="auto">
            <a:xfrm>
              <a:off x="3696" y="2736"/>
              <a:ext cx="3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083" name="Text Box 24"/>
            <p:cNvSpPr txBox="1">
              <a:spLocks noChangeArrowheads="1"/>
            </p:cNvSpPr>
            <p:nvPr/>
          </p:nvSpPr>
          <p:spPr bwMode="auto">
            <a:xfrm>
              <a:off x="3696" y="816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5084" name="Text Box 25"/>
            <p:cNvSpPr txBox="1">
              <a:spLocks noChangeArrowheads="1"/>
            </p:cNvSpPr>
            <p:nvPr/>
          </p:nvSpPr>
          <p:spPr bwMode="auto">
            <a:xfrm>
              <a:off x="4320" y="816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5085" name="Text Box 26"/>
            <p:cNvSpPr txBox="1">
              <a:spLocks noChangeArrowheads="1"/>
            </p:cNvSpPr>
            <p:nvPr/>
          </p:nvSpPr>
          <p:spPr bwMode="auto">
            <a:xfrm>
              <a:off x="4368" y="2736"/>
              <a:ext cx="3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5086" name="Text Box 27"/>
            <p:cNvSpPr txBox="1">
              <a:spLocks noChangeArrowheads="1"/>
            </p:cNvSpPr>
            <p:nvPr/>
          </p:nvSpPr>
          <p:spPr bwMode="auto">
            <a:xfrm>
              <a:off x="3024" y="86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45064" name="Group 28"/>
          <p:cNvGrpSpPr>
            <a:grpSpLocks/>
          </p:cNvGrpSpPr>
          <p:nvPr/>
        </p:nvGrpSpPr>
        <p:grpSpPr bwMode="auto">
          <a:xfrm>
            <a:off x="4953000" y="2590800"/>
            <a:ext cx="2133600" cy="2133600"/>
            <a:chOff x="3120" y="1296"/>
            <a:chExt cx="1344" cy="1344"/>
          </a:xfrm>
        </p:grpSpPr>
        <p:sp>
          <p:nvSpPr>
            <p:cNvPr id="45066" name="Line 29"/>
            <p:cNvSpPr>
              <a:spLocks noChangeShapeType="1"/>
            </p:cNvSpPr>
            <p:nvPr/>
          </p:nvSpPr>
          <p:spPr bwMode="auto">
            <a:xfrm>
              <a:off x="3120" y="1296"/>
              <a:ext cx="1344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Line 30"/>
            <p:cNvSpPr>
              <a:spLocks noChangeShapeType="1"/>
            </p:cNvSpPr>
            <p:nvPr/>
          </p:nvSpPr>
          <p:spPr bwMode="auto">
            <a:xfrm flipH="1" flipV="1">
              <a:off x="3120" y="1296"/>
              <a:ext cx="0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8" name="Line 31"/>
            <p:cNvSpPr>
              <a:spLocks noChangeShapeType="1"/>
            </p:cNvSpPr>
            <p:nvPr/>
          </p:nvSpPr>
          <p:spPr bwMode="auto">
            <a:xfrm flipH="1" flipV="1">
              <a:off x="3792" y="1296"/>
              <a:ext cx="0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9" name="Line 32"/>
            <p:cNvSpPr>
              <a:spLocks noChangeShapeType="1"/>
            </p:cNvSpPr>
            <p:nvPr/>
          </p:nvSpPr>
          <p:spPr bwMode="auto">
            <a:xfrm flipH="1" flipV="1">
              <a:off x="4464" y="1296"/>
              <a:ext cx="0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Line 33"/>
            <p:cNvSpPr>
              <a:spLocks noChangeShapeType="1"/>
            </p:cNvSpPr>
            <p:nvPr/>
          </p:nvSpPr>
          <p:spPr bwMode="auto">
            <a:xfrm>
              <a:off x="3792" y="1296"/>
              <a:ext cx="672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1" name="Line 34"/>
            <p:cNvSpPr>
              <a:spLocks noChangeShapeType="1"/>
            </p:cNvSpPr>
            <p:nvPr/>
          </p:nvSpPr>
          <p:spPr bwMode="auto">
            <a:xfrm>
              <a:off x="3120" y="1296"/>
              <a:ext cx="672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2" name="Line 35"/>
            <p:cNvSpPr>
              <a:spLocks noChangeShapeType="1"/>
            </p:cNvSpPr>
            <p:nvPr/>
          </p:nvSpPr>
          <p:spPr bwMode="auto">
            <a:xfrm flipH="1">
              <a:off x="3120" y="1296"/>
              <a:ext cx="1344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3" name="Line 36"/>
            <p:cNvSpPr>
              <a:spLocks noChangeShapeType="1"/>
            </p:cNvSpPr>
            <p:nvPr/>
          </p:nvSpPr>
          <p:spPr bwMode="auto">
            <a:xfrm flipH="1">
              <a:off x="3120" y="1296"/>
              <a:ext cx="672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4" name="Line 37"/>
            <p:cNvSpPr>
              <a:spLocks noChangeShapeType="1"/>
            </p:cNvSpPr>
            <p:nvPr/>
          </p:nvSpPr>
          <p:spPr bwMode="auto">
            <a:xfrm flipH="1">
              <a:off x="3792" y="1296"/>
              <a:ext cx="672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065" name="Text Box 38"/>
          <p:cNvSpPr txBox="1">
            <a:spLocks noChangeArrowheads="1"/>
          </p:cNvSpPr>
          <p:nvPr/>
        </p:nvSpPr>
        <p:spPr bwMode="auto">
          <a:xfrm>
            <a:off x="304800" y="838200"/>
            <a:ext cx="3733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G’</a:t>
            </a:r>
            <a:r>
              <a:rPr lang="zh-CN" altLang="en-US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是否同构？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70FD8F-AEDB-414A-9997-E012EC05E64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0" y="1484313"/>
          <a:ext cx="9144000" cy="306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Photo Editor 照片" r:id="rId3" imgW="5714286" imgH="4371429" progId="MSPhotoEd.3">
                  <p:embed/>
                </p:oleObj>
              </mc:Choice>
              <mc:Fallback>
                <p:oleObj name="Photo Editor 照片" r:id="rId3" imgW="5714286" imgH="4371429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9411"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306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ED6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27" name="Text Box 7"/>
          <p:cNvSpPr txBox="1">
            <a:spLocks noChangeArrowheads="1"/>
          </p:cNvSpPr>
          <p:nvPr/>
        </p:nvSpPr>
        <p:spPr bwMode="auto">
          <a:xfrm>
            <a:off x="1692275" y="5084763"/>
            <a:ext cx="4114800" cy="5794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彼得森(</a:t>
            </a:r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Petersen</a:t>
            </a:r>
            <a:r>
              <a:rPr lang="en-US" altLang="zh-CN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CB418-6D46-4454-A06E-C29601E14CE8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完全图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903913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smtClean="0">
                <a:solidFill>
                  <a:schemeClr val="hlink"/>
                </a:solidFill>
              </a:rPr>
              <a:t>7.8(P114)</a:t>
            </a:r>
            <a:r>
              <a:rPr lang="en-US" altLang="zh-CN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阶无向简单图，若</a:t>
            </a:r>
            <a:r>
              <a:rPr lang="en-US" altLang="zh-CN" b="1" smtClean="0"/>
              <a:t>G</a:t>
            </a:r>
            <a:r>
              <a:rPr lang="zh-CN" altLang="en-US" b="1" smtClean="0"/>
              <a:t>中</a:t>
            </a:r>
            <a:r>
              <a:rPr lang="zh-CN" altLang="en-US" b="1" smtClean="0">
                <a:solidFill>
                  <a:srgbClr val="000000"/>
                </a:solidFill>
              </a:rPr>
              <a:t>每个顶点均与其余的</a:t>
            </a: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solidFill>
                  <a:srgbClr val="000000"/>
                </a:solidFill>
              </a:rPr>
              <a:t>-1</a:t>
            </a:r>
            <a:r>
              <a:rPr lang="zh-CN" altLang="en-US" b="1" smtClean="0">
                <a:solidFill>
                  <a:srgbClr val="000000"/>
                </a:solidFill>
              </a:rPr>
              <a:t>个顶点相邻，</a:t>
            </a:r>
            <a:r>
              <a:rPr lang="zh-CN" altLang="en-US" b="1" smtClean="0"/>
              <a:t>则称</a:t>
            </a:r>
            <a:r>
              <a:rPr lang="en-US" altLang="zh-CN" b="1" smtClean="0"/>
              <a:t>G</a:t>
            </a:r>
            <a:r>
              <a:rPr lang="zh-CN" altLang="en-US" b="1" smtClean="0"/>
              <a:t>为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smtClean="0">
                <a:solidFill>
                  <a:srgbClr val="FC360E"/>
                </a:solidFill>
              </a:rPr>
              <a:t>阶无向完全图</a:t>
            </a:r>
            <a:r>
              <a:rPr lang="zh-CN" altLang="en-US" b="1" smtClean="0"/>
              <a:t>，简称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smtClean="0">
                <a:solidFill>
                  <a:srgbClr val="FC360E"/>
                </a:solidFill>
              </a:rPr>
              <a:t>阶完全图</a:t>
            </a:r>
            <a:r>
              <a:rPr lang="zh-CN" altLang="en-US" b="1" smtClean="0"/>
              <a:t>，记做</a:t>
            </a:r>
            <a:r>
              <a:rPr lang="en-US" altLang="zh-CN" b="1" smtClean="0">
                <a:solidFill>
                  <a:srgbClr val="FC360E"/>
                </a:solidFill>
              </a:rPr>
              <a:t>K</a:t>
            </a:r>
            <a:r>
              <a:rPr lang="en-US" altLang="zh-CN" b="1" i="1" baseline="-30000" smtClean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≥1)。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设</a:t>
            </a:r>
            <a:r>
              <a:rPr lang="en-US" altLang="zh-CN" b="1" smtClean="0"/>
              <a:t>D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阶有向简单图，若</a:t>
            </a:r>
            <a:r>
              <a:rPr lang="en-US" altLang="zh-CN" b="1" smtClean="0"/>
              <a:t>D</a:t>
            </a:r>
            <a:r>
              <a:rPr lang="zh-CN" altLang="en-US" b="1" smtClean="0"/>
              <a:t>中每个顶点都邻接到其余的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-1</a:t>
            </a:r>
            <a:r>
              <a:rPr lang="zh-CN" altLang="en-US" b="1" smtClean="0"/>
              <a:t>个顶点，又邻接于其余的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-1</a:t>
            </a:r>
            <a:r>
              <a:rPr lang="zh-CN" altLang="en-US" b="1" smtClean="0"/>
              <a:t>个顶点，则称</a:t>
            </a:r>
            <a:r>
              <a:rPr lang="en-US" altLang="zh-CN" b="1" smtClean="0"/>
              <a:t>D</a:t>
            </a:r>
            <a:r>
              <a:rPr lang="zh-CN" altLang="en-US" b="1" smtClean="0"/>
              <a:t>是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smtClean="0">
                <a:solidFill>
                  <a:srgbClr val="FC360E"/>
                </a:solidFill>
              </a:rPr>
              <a:t>阶有向完全图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设</a:t>
            </a:r>
            <a:r>
              <a:rPr lang="en-US" altLang="zh-CN" b="1" smtClean="0"/>
              <a:t>D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阶有向简单图，若</a:t>
            </a:r>
            <a:r>
              <a:rPr lang="en-US" altLang="zh-CN" b="1" smtClean="0"/>
              <a:t>D</a:t>
            </a:r>
            <a:r>
              <a:rPr lang="zh-CN" altLang="en-US" b="1" smtClean="0"/>
              <a:t>的基图为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阶无向完全图</a:t>
            </a:r>
            <a:r>
              <a:rPr lang="en-US" altLang="zh-CN" b="1" smtClean="0"/>
              <a:t>K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，</a:t>
            </a:r>
            <a:r>
              <a:rPr lang="zh-CN" altLang="en-US" b="1" smtClean="0"/>
              <a:t>则称</a:t>
            </a:r>
            <a:r>
              <a:rPr lang="en-US" altLang="zh-CN" b="1" smtClean="0"/>
              <a:t>D</a:t>
            </a:r>
            <a:r>
              <a:rPr lang="zh-CN" altLang="en-US" b="1" smtClean="0"/>
              <a:t>是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smtClean="0">
                <a:solidFill>
                  <a:srgbClr val="FC360E"/>
                </a:solidFill>
              </a:rPr>
              <a:t>阶竞赛图</a:t>
            </a:r>
            <a:r>
              <a:rPr lang="zh-CN" altLang="en-US" b="1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2D8044-993D-4DDF-8A4C-C67945B75786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pic>
        <p:nvPicPr>
          <p:cNvPr id="49155" name="Picture 9" descr="图片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20713"/>
            <a:ext cx="8412163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完全图举例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7848600" cy="167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阶无向完全图的边数为：	</a:t>
            </a:r>
            <a:endParaRPr lang="en-US" altLang="zh-CN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阶有向完全图的边数为：	</a:t>
            </a:r>
            <a:endParaRPr lang="en-US" altLang="zh-CN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阶竞赛图的边数为：	</a:t>
            </a:r>
          </a:p>
        </p:txBody>
      </p:sp>
      <p:sp>
        <p:nvSpPr>
          <p:cNvPr id="646149" name="Text Box 5"/>
          <p:cNvSpPr txBox="1">
            <a:spLocks noChangeArrowheads="1"/>
          </p:cNvSpPr>
          <p:nvPr/>
        </p:nvSpPr>
        <p:spPr bwMode="auto">
          <a:xfrm>
            <a:off x="1020763" y="4076700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en-US" altLang="zh-CN" sz="2400" i="1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400" baseline="-25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646150" name="Text Box 6"/>
          <p:cNvSpPr txBox="1">
            <a:spLocks noChangeArrowheads="1"/>
          </p:cNvSpPr>
          <p:nvPr/>
        </p:nvSpPr>
        <p:spPr bwMode="auto">
          <a:xfrm>
            <a:off x="3459163" y="4076700"/>
            <a:ext cx="2286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en-US" altLang="zh-CN" sz="24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阶有向完全图</a:t>
            </a:r>
            <a:endParaRPr lang="zh-CN" altLang="en-US" sz="2400" baseline="-250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6151" name="Text Box 7"/>
          <p:cNvSpPr txBox="1">
            <a:spLocks noChangeArrowheads="1"/>
          </p:cNvSpPr>
          <p:nvPr/>
        </p:nvSpPr>
        <p:spPr bwMode="auto">
          <a:xfrm>
            <a:off x="6659563" y="4076700"/>
            <a:ext cx="1905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en-US" altLang="zh-CN" sz="24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阶竞赛图</a:t>
            </a:r>
            <a:endParaRPr lang="zh-CN" altLang="en-US" sz="2400" baseline="-250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 autoUpdateAnimBg="0"/>
      <p:bldP spid="646149" grpId="0" animBg="1" autoUpdateAnimBg="0"/>
      <p:bldP spid="646150" grpId="0" animBg="1" autoUpdateAnimBg="0"/>
      <p:bldP spid="646151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E471D6-BD13-4F84-B276-BB283E0A5E4A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正则图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2849563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sz="2400" smtClean="0">
                <a:solidFill>
                  <a:srgbClr val="FF0000"/>
                </a:solidFill>
              </a:rPr>
              <a:t>(P114,</a:t>
            </a:r>
            <a:r>
              <a:rPr lang="zh-CN" altLang="en-US" sz="2400" smtClean="0">
                <a:solidFill>
                  <a:srgbClr val="FF0000"/>
                </a:solidFill>
              </a:rPr>
              <a:t>定义</a:t>
            </a:r>
            <a:r>
              <a:rPr lang="en-US" altLang="zh-CN" sz="2400" smtClean="0">
                <a:solidFill>
                  <a:srgbClr val="FF0000"/>
                </a:solidFill>
              </a:rPr>
              <a:t>7.9)</a:t>
            </a:r>
            <a:r>
              <a:rPr lang="zh-CN" altLang="en-US" b="1" smtClean="0"/>
              <a:t> 设</a:t>
            </a:r>
            <a:r>
              <a:rPr lang="en-US" altLang="zh-CN" b="1" smtClean="0"/>
              <a:t>G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阶无向简单图，若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∈V(G)，</a:t>
            </a:r>
            <a:r>
              <a:rPr lang="zh-CN" altLang="en-US" b="1" smtClean="0"/>
              <a:t>均有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smtClean="0">
                <a:solidFill>
                  <a:schemeClr val="hlink"/>
                </a:solidFill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chemeClr val="hlink"/>
                </a:solidFill>
              </a:rPr>
              <a:t>)＝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smtClean="0"/>
              <a:t>，</a:t>
            </a:r>
            <a:r>
              <a:rPr lang="zh-CN" altLang="en-US" b="1" smtClean="0"/>
              <a:t>则称</a:t>
            </a:r>
            <a:r>
              <a:rPr lang="en-US" altLang="zh-CN" b="1" smtClean="0"/>
              <a:t>G</a:t>
            </a:r>
            <a:r>
              <a:rPr lang="zh-CN" altLang="en-US" b="1" smtClean="0"/>
              <a:t>为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smtClean="0">
                <a:solidFill>
                  <a:srgbClr val="FC360E"/>
                </a:solidFill>
              </a:rPr>
              <a:t>-</a:t>
            </a:r>
            <a:r>
              <a:rPr lang="zh-CN" altLang="en-US" b="1" smtClean="0">
                <a:solidFill>
                  <a:srgbClr val="FC360E"/>
                </a:solidFill>
              </a:rPr>
              <a:t>正则图</a:t>
            </a:r>
            <a:r>
              <a:rPr lang="zh-CN" altLang="en-US" b="1" smtClean="0"/>
              <a:t>。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举例</a:t>
            </a:r>
            <a:r>
              <a:rPr lang="en-US" altLang="zh-CN" b="1" smtClean="0"/>
              <a:t>	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阶无向完全图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	彼得森图</a:t>
            </a:r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2411413" y="3789363"/>
            <a:ext cx="2293937" cy="2468562"/>
            <a:chOff x="528" y="1104"/>
            <a:chExt cx="2208" cy="2256"/>
          </a:xfrm>
        </p:grpSpPr>
        <p:sp>
          <p:nvSpPr>
            <p:cNvPr id="50193" name="Line 5"/>
            <p:cNvSpPr>
              <a:spLocks noChangeShapeType="1"/>
            </p:cNvSpPr>
            <p:nvPr/>
          </p:nvSpPr>
          <p:spPr bwMode="auto">
            <a:xfrm>
              <a:off x="1680" y="1488"/>
              <a:ext cx="480" cy="15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4" name="Line 6"/>
            <p:cNvSpPr>
              <a:spLocks noChangeShapeType="1"/>
            </p:cNvSpPr>
            <p:nvPr/>
          </p:nvSpPr>
          <p:spPr bwMode="auto">
            <a:xfrm>
              <a:off x="1661" y="1104"/>
              <a:ext cx="1075" cy="8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5" name="Line 7"/>
            <p:cNvSpPr>
              <a:spLocks noChangeShapeType="1"/>
            </p:cNvSpPr>
            <p:nvPr/>
          </p:nvSpPr>
          <p:spPr bwMode="auto">
            <a:xfrm flipV="1">
              <a:off x="528" y="1104"/>
              <a:ext cx="1133" cy="9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6" name="Line 8"/>
            <p:cNvSpPr>
              <a:spLocks noChangeShapeType="1"/>
            </p:cNvSpPr>
            <p:nvPr/>
          </p:nvSpPr>
          <p:spPr bwMode="auto">
            <a:xfrm>
              <a:off x="528" y="2053"/>
              <a:ext cx="254" cy="1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7" name="Line 9"/>
            <p:cNvSpPr>
              <a:spLocks noChangeShapeType="1"/>
            </p:cNvSpPr>
            <p:nvPr/>
          </p:nvSpPr>
          <p:spPr bwMode="auto">
            <a:xfrm flipH="1">
              <a:off x="2400" y="1992"/>
              <a:ext cx="336" cy="13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8" name="Line 10"/>
            <p:cNvSpPr>
              <a:spLocks noChangeShapeType="1"/>
            </p:cNvSpPr>
            <p:nvPr/>
          </p:nvSpPr>
          <p:spPr bwMode="auto">
            <a:xfrm>
              <a:off x="782" y="3357"/>
              <a:ext cx="161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9" name="Line 11"/>
            <p:cNvSpPr>
              <a:spLocks noChangeShapeType="1"/>
            </p:cNvSpPr>
            <p:nvPr/>
          </p:nvSpPr>
          <p:spPr bwMode="auto">
            <a:xfrm flipV="1">
              <a:off x="960" y="2160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0" name="Line 12"/>
            <p:cNvSpPr>
              <a:spLocks noChangeShapeType="1"/>
            </p:cNvSpPr>
            <p:nvPr/>
          </p:nvSpPr>
          <p:spPr bwMode="auto">
            <a:xfrm flipH="1">
              <a:off x="1008" y="1488"/>
              <a:ext cx="672" cy="16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1" name="Line 13"/>
            <p:cNvSpPr>
              <a:spLocks noChangeShapeType="1"/>
            </p:cNvSpPr>
            <p:nvPr/>
          </p:nvSpPr>
          <p:spPr bwMode="auto">
            <a:xfrm flipV="1">
              <a:off x="1008" y="2160"/>
              <a:ext cx="129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2" name="Line 14"/>
            <p:cNvSpPr>
              <a:spLocks noChangeShapeType="1"/>
            </p:cNvSpPr>
            <p:nvPr/>
          </p:nvSpPr>
          <p:spPr bwMode="auto">
            <a:xfrm>
              <a:off x="960" y="2160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3" name="Line 15"/>
            <p:cNvSpPr>
              <a:spLocks noChangeShapeType="1"/>
            </p:cNvSpPr>
            <p:nvPr/>
          </p:nvSpPr>
          <p:spPr bwMode="auto">
            <a:xfrm flipH="1" flipV="1">
              <a:off x="528" y="2064"/>
              <a:ext cx="432" cy="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4" name="Line 16"/>
            <p:cNvSpPr>
              <a:spLocks noChangeShapeType="1"/>
            </p:cNvSpPr>
            <p:nvPr/>
          </p:nvSpPr>
          <p:spPr bwMode="auto">
            <a:xfrm flipH="1" flipV="1">
              <a:off x="1680" y="1104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5" name="Line 17"/>
            <p:cNvSpPr>
              <a:spLocks noChangeShapeType="1"/>
            </p:cNvSpPr>
            <p:nvPr/>
          </p:nvSpPr>
          <p:spPr bwMode="auto">
            <a:xfrm flipH="1">
              <a:off x="2304" y="2016"/>
              <a:ext cx="432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6" name="Line 18"/>
            <p:cNvSpPr>
              <a:spLocks noChangeShapeType="1"/>
            </p:cNvSpPr>
            <p:nvPr/>
          </p:nvSpPr>
          <p:spPr bwMode="auto">
            <a:xfrm flipH="1" flipV="1">
              <a:off x="2160" y="3072"/>
              <a:ext cx="24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7" name="Line 19"/>
            <p:cNvSpPr>
              <a:spLocks noChangeShapeType="1"/>
            </p:cNvSpPr>
            <p:nvPr/>
          </p:nvSpPr>
          <p:spPr bwMode="auto">
            <a:xfrm flipH="1">
              <a:off x="768" y="3120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0182" name="Group 20"/>
          <p:cNvGrpSpPr>
            <a:grpSpLocks/>
          </p:cNvGrpSpPr>
          <p:nvPr/>
        </p:nvGrpSpPr>
        <p:grpSpPr bwMode="auto">
          <a:xfrm>
            <a:off x="5148263" y="2205038"/>
            <a:ext cx="1655762" cy="1871662"/>
            <a:chOff x="3552" y="1464"/>
            <a:chExt cx="1344" cy="1632"/>
          </a:xfrm>
        </p:grpSpPr>
        <p:sp>
          <p:nvSpPr>
            <p:cNvPr id="50183" name="Line 21"/>
            <p:cNvSpPr>
              <a:spLocks noChangeShapeType="1"/>
            </p:cNvSpPr>
            <p:nvPr/>
          </p:nvSpPr>
          <p:spPr bwMode="auto">
            <a:xfrm>
              <a:off x="4272" y="1464"/>
              <a:ext cx="480" cy="15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4" name="Line 22"/>
            <p:cNvSpPr>
              <a:spLocks noChangeShapeType="1"/>
            </p:cNvSpPr>
            <p:nvPr/>
          </p:nvSpPr>
          <p:spPr bwMode="auto">
            <a:xfrm>
              <a:off x="4272" y="1488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5" name="Line 23"/>
            <p:cNvSpPr>
              <a:spLocks noChangeShapeType="1"/>
            </p:cNvSpPr>
            <p:nvPr/>
          </p:nvSpPr>
          <p:spPr bwMode="auto">
            <a:xfrm flipV="1">
              <a:off x="3552" y="1488"/>
              <a:ext cx="701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6" name="Line 24"/>
            <p:cNvSpPr>
              <a:spLocks noChangeShapeType="1"/>
            </p:cNvSpPr>
            <p:nvPr/>
          </p:nvSpPr>
          <p:spPr bwMode="auto">
            <a:xfrm>
              <a:off x="3552" y="2160"/>
              <a:ext cx="48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7" name="Line 25"/>
            <p:cNvSpPr>
              <a:spLocks noChangeShapeType="1"/>
            </p:cNvSpPr>
            <p:nvPr/>
          </p:nvSpPr>
          <p:spPr bwMode="auto">
            <a:xfrm flipH="1">
              <a:off x="4752" y="2112"/>
              <a:ext cx="144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8" name="Line 26"/>
            <p:cNvSpPr>
              <a:spLocks noChangeShapeType="1"/>
            </p:cNvSpPr>
            <p:nvPr/>
          </p:nvSpPr>
          <p:spPr bwMode="auto">
            <a:xfrm>
              <a:off x="3600" y="3072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9" name="Line 27"/>
            <p:cNvSpPr>
              <a:spLocks noChangeShapeType="1"/>
            </p:cNvSpPr>
            <p:nvPr/>
          </p:nvSpPr>
          <p:spPr bwMode="auto">
            <a:xfrm flipV="1">
              <a:off x="3552" y="2136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0" name="Line 28"/>
            <p:cNvSpPr>
              <a:spLocks noChangeShapeType="1"/>
            </p:cNvSpPr>
            <p:nvPr/>
          </p:nvSpPr>
          <p:spPr bwMode="auto">
            <a:xfrm flipH="1">
              <a:off x="3600" y="1464"/>
              <a:ext cx="672" cy="16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1" name="Line 29"/>
            <p:cNvSpPr>
              <a:spLocks noChangeShapeType="1"/>
            </p:cNvSpPr>
            <p:nvPr/>
          </p:nvSpPr>
          <p:spPr bwMode="auto">
            <a:xfrm flipV="1">
              <a:off x="3600" y="2136"/>
              <a:ext cx="129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2" name="Line 30"/>
            <p:cNvSpPr>
              <a:spLocks noChangeShapeType="1"/>
            </p:cNvSpPr>
            <p:nvPr/>
          </p:nvSpPr>
          <p:spPr bwMode="auto">
            <a:xfrm>
              <a:off x="3552" y="2136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3EB702-4EC7-4BF4-AC0E-DE080158B2E2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folHlink"/>
                </a:solidFill>
                <a:latin typeface="楷体_GB2312" pitchFamily="49" charset="-122"/>
              </a:rPr>
              <a:t>有向图(</a:t>
            </a:r>
            <a:r>
              <a:rPr lang="en-US" altLang="zh-CN" sz="3600" b="1" smtClean="0">
                <a:solidFill>
                  <a:schemeClr val="folHlink"/>
                </a:solidFill>
                <a:latin typeface="楷体_GB2312" pitchFamily="49" charset="-122"/>
              </a:rPr>
              <a:t>directed graph)</a:t>
            </a: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2362200" y="990600"/>
            <a:ext cx="3657600" cy="3214688"/>
            <a:chOff x="192" y="1728"/>
            <a:chExt cx="2304" cy="2025"/>
          </a:xfrm>
        </p:grpSpPr>
        <p:sp>
          <p:nvSpPr>
            <p:cNvPr id="18438" name="Text Box 4"/>
            <p:cNvSpPr txBox="1">
              <a:spLocks noChangeArrowheads="1"/>
            </p:cNvSpPr>
            <p:nvPr/>
          </p:nvSpPr>
          <p:spPr bwMode="auto">
            <a:xfrm>
              <a:off x="912" y="182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8439" name="Line 5"/>
            <p:cNvSpPr>
              <a:spLocks noChangeShapeType="1"/>
            </p:cNvSpPr>
            <p:nvPr/>
          </p:nvSpPr>
          <p:spPr bwMode="auto">
            <a:xfrm>
              <a:off x="1248" y="1968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0" name="Line 6"/>
            <p:cNvSpPr>
              <a:spLocks noChangeShapeType="1"/>
            </p:cNvSpPr>
            <p:nvPr/>
          </p:nvSpPr>
          <p:spPr bwMode="auto">
            <a:xfrm flipV="1">
              <a:off x="480" y="1968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triangle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288" y="26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8442" name="Text Box 8"/>
            <p:cNvSpPr txBox="1">
              <a:spLocks noChangeArrowheads="1"/>
            </p:cNvSpPr>
            <p:nvPr/>
          </p:nvSpPr>
          <p:spPr bwMode="auto">
            <a:xfrm>
              <a:off x="1968" y="26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8443" name="Text Box 9"/>
            <p:cNvSpPr txBox="1">
              <a:spLocks noChangeArrowheads="1"/>
            </p:cNvSpPr>
            <p:nvPr/>
          </p:nvSpPr>
          <p:spPr bwMode="auto">
            <a:xfrm>
              <a:off x="624" y="22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444" name="Text Box 10"/>
            <p:cNvSpPr txBox="1">
              <a:spLocks noChangeArrowheads="1"/>
            </p:cNvSpPr>
            <p:nvPr/>
          </p:nvSpPr>
          <p:spPr bwMode="auto">
            <a:xfrm>
              <a:off x="1584" y="225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445" name="Oval 11"/>
            <p:cNvSpPr>
              <a:spLocks noChangeArrowheads="1"/>
            </p:cNvSpPr>
            <p:nvPr/>
          </p:nvSpPr>
          <p:spPr bwMode="auto">
            <a:xfrm>
              <a:off x="432" y="2928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18446" name="Oval 12"/>
            <p:cNvSpPr>
              <a:spLocks noChangeArrowheads="1"/>
            </p:cNvSpPr>
            <p:nvPr/>
          </p:nvSpPr>
          <p:spPr bwMode="auto">
            <a:xfrm>
              <a:off x="1968" y="2928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18447" name="Text Box 13"/>
            <p:cNvSpPr txBox="1">
              <a:spLocks noChangeArrowheads="1"/>
            </p:cNvSpPr>
            <p:nvPr/>
          </p:nvSpPr>
          <p:spPr bwMode="auto">
            <a:xfrm>
              <a:off x="384" y="3120"/>
              <a:ext cx="2112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V={a,b,c}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E={&lt;a,b&gt;,&lt;a,c&gt;}={e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  <p:sp>
          <p:nvSpPr>
            <p:cNvPr id="18448" name="Text Box 14"/>
            <p:cNvSpPr txBox="1">
              <a:spLocks noChangeArrowheads="1"/>
            </p:cNvSpPr>
            <p:nvPr/>
          </p:nvSpPr>
          <p:spPr bwMode="auto">
            <a:xfrm>
              <a:off x="192" y="1728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03503" name="Rectangle 15"/>
          <p:cNvSpPr>
            <a:spLocks noChangeArrowheads="1"/>
          </p:cNvSpPr>
          <p:nvPr/>
        </p:nvSpPr>
        <p:spPr bwMode="auto">
          <a:xfrm>
            <a:off x="381000" y="4800600"/>
            <a:ext cx="8305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C360E"/>
                </a:solidFill>
                <a:latin typeface="楷体_GB2312" pitchFamily="49" charset="-122"/>
              </a:rPr>
              <a:t>有向边</a:t>
            </a:r>
            <a:r>
              <a:rPr lang="zh-CN" altLang="en-US">
                <a:latin typeface="楷体_GB2312" pitchFamily="49" charset="-122"/>
              </a:rPr>
              <a:t>:带有方向的边（用序偶表示）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C360E"/>
                </a:solidFill>
                <a:latin typeface="楷体_GB2312" pitchFamily="49" charset="-122"/>
              </a:rPr>
              <a:t>有向图</a:t>
            </a:r>
            <a:r>
              <a:rPr lang="zh-CN" altLang="en-US">
                <a:latin typeface="楷体_GB2312" pitchFamily="49" charset="-122"/>
              </a:rPr>
              <a:t>：所有的边都是有向边的图。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0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6FA63A-C12E-418D-BBEA-72CDAD9FE5C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chemeClr val="folHlink"/>
                </a:solidFill>
                <a:latin typeface="楷体_GB2312" pitchFamily="49" charset="-122"/>
              </a:rPr>
              <a:t>K</a:t>
            </a:r>
            <a:r>
              <a:rPr lang="zh-CN" altLang="en-US" sz="3600" b="1" smtClean="0">
                <a:solidFill>
                  <a:schemeClr val="folHlink"/>
                </a:solidFill>
                <a:latin typeface="楷体_GB2312" pitchFamily="49" charset="-122"/>
              </a:rPr>
              <a:t>正则图</a:t>
            </a:r>
          </a:p>
        </p:txBody>
      </p:sp>
      <p:grpSp>
        <p:nvGrpSpPr>
          <p:cNvPr id="51204" name="Group 3"/>
          <p:cNvGrpSpPr>
            <a:grpSpLocks/>
          </p:cNvGrpSpPr>
          <p:nvPr/>
        </p:nvGrpSpPr>
        <p:grpSpPr bwMode="auto">
          <a:xfrm>
            <a:off x="900113" y="908050"/>
            <a:ext cx="3001962" cy="3729038"/>
            <a:chOff x="557" y="1088"/>
            <a:chExt cx="1891" cy="2349"/>
          </a:xfrm>
        </p:grpSpPr>
        <p:sp>
          <p:nvSpPr>
            <p:cNvPr id="51217" name="Text Box 4"/>
            <p:cNvSpPr txBox="1">
              <a:spLocks noChangeArrowheads="1"/>
            </p:cNvSpPr>
            <p:nvPr/>
          </p:nvSpPr>
          <p:spPr bwMode="auto">
            <a:xfrm>
              <a:off x="1129" y="1088"/>
              <a:ext cx="1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1218" name="Line 5"/>
            <p:cNvSpPr>
              <a:spLocks noChangeShapeType="1"/>
            </p:cNvSpPr>
            <p:nvPr/>
          </p:nvSpPr>
          <p:spPr bwMode="auto">
            <a:xfrm>
              <a:off x="1392" y="1200"/>
              <a:ext cx="599" cy="7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9" name="Line 6"/>
            <p:cNvSpPr>
              <a:spLocks noChangeShapeType="1"/>
            </p:cNvSpPr>
            <p:nvPr/>
          </p:nvSpPr>
          <p:spPr bwMode="auto">
            <a:xfrm flipV="1">
              <a:off x="792" y="1200"/>
              <a:ext cx="600" cy="7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0" name="Text Box 7"/>
            <p:cNvSpPr txBox="1">
              <a:spLocks noChangeArrowheads="1"/>
            </p:cNvSpPr>
            <p:nvPr/>
          </p:nvSpPr>
          <p:spPr bwMode="auto">
            <a:xfrm>
              <a:off x="557" y="1760"/>
              <a:ext cx="1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1221" name="Text Box 8"/>
            <p:cNvSpPr txBox="1">
              <a:spLocks noChangeArrowheads="1"/>
            </p:cNvSpPr>
            <p:nvPr/>
          </p:nvSpPr>
          <p:spPr bwMode="auto">
            <a:xfrm>
              <a:off x="1954" y="1722"/>
              <a:ext cx="1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1222" name="Line 9"/>
            <p:cNvSpPr>
              <a:spLocks noChangeShapeType="1"/>
            </p:cNvSpPr>
            <p:nvPr/>
          </p:nvSpPr>
          <p:spPr bwMode="auto">
            <a:xfrm flipV="1">
              <a:off x="1429" y="1983"/>
              <a:ext cx="562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3" name="Line 10"/>
            <p:cNvSpPr>
              <a:spLocks noChangeShapeType="1"/>
            </p:cNvSpPr>
            <p:nvPr/>
          </p:nvSpPr>
          <p:spPr bwMode="auto">
            <a:xfrm>
              <a:off x="792" y="1983"/>
              <a:ext cx="637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4" name="Text Box 11"/>
            <p:cNvSpPr txBox="1">
              <a:spLocks noChangeArrowheads="1"/>
            </p:cNvSpPr>
            <p:nvPr/>
          </p:nvSpPr>
          <p:spPr bwMode="auto">
            <a:xfrm>
              <a:off x="1167" y="2543"/>
              <a:ext cx="1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1225" name="Text Box 12"/>
            <p:cNvSpPr txBox="1">
              <a:spLocks noChangeArrowheads="1"/>
            </p:cNvSpPr>
            <p:nvPr/>
          </p:nvSpPr>
          <p:spPr bwMode="auto">
            <a:xfrm>
              <a:off x="960" y="3072"/>
              <a:ext cx="14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正则图</a:t>
              </a:r>
            </a:p>
          </p:txBody>
        </p:sp>
      </p:grpSp>
      <p:grpSp>
        <p:nvGrpSpPr>
          <p:cNvPr id="51205" name="Group 13"/>
          <p:cNvGrpSpPr>
            <a:grpSpLocks/>
          </p:cNvGrpSpPr>
          <p:nvPr/>
        </p:nvGrpSpPr>
        <p:grpSpPr bwMode="auto">
          <a:xfrm>
            <a:off x="4724400" y="1066800"/>
            <a:ext cx="2819400" cy="3779838"/>
            <a:chOff x="2976" y="1056"/>
            <a:chExt cx="1776" cy="2381"/>
          </a:xfrm>
        </p:grpSpPr>
        <p:sp>
          <p:nvSpPr>
            <p:cNvPr id="51206" name="Text Box 14"/>
            <p:cNvSpPr txBox="1">
              <a:spLocks noChangeArrowheads="1"/>
            </p:cNvSpPr>
            <p:nvPr/>
          </p:nvSpPr>
          <p:spPr bwMode="auto">
            <a:xfrm>
              <a:off x="3553" y="1056"/>
              <a:ext cx="2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1207" name="Line 15"/>
            <p:cNvSpPr>
              <a:spLocks noChangeShapeType="1"/>
            </p:cNvSpPr>
            <p:nvPr/>
          </p:nvSpPr>
          <p:spPr bwMode="auto">
            <a:xfrm>
              <a:off x="3864" y="1183"/>
              <a:ext cx="710" cy="8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08" name="Line 16"/>
            <p:cNvSpPr>
              <a:spLocks noChangeShapeType="1"/>
            </p:cNvSpPr>
            <p:nvPr/>
          </p:nvSpPr>
          <p:spPr bwMode="auto">
            <a:xfrm flipV="1">
              <a:off x="3154" y="1183"/>
              <a:ext cx="710" cy="8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09" name="Text Box 17"/>
            <p:cNvSpPr txBox="1">
              <a:spLocks noChangeArrowheads="1"/>
            </p:cNvSpPr>
            <p:nvPr/>
          </p:nvSpPr>
          <p:spPr bwMode="auto">
            <a:xfrm>
              <a:off x="2976" y="1817"/>
              <a:ext cx="2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1210" name="Text Box 18"/>
            <p:cNvSpPr txBox="1">
              <a:spLocks noChangeArrowheads="1"/>
            </p:cNvSpPr>
            <p:nvPr/>
          </p:nvSpPr>
          <p:spPr bwMode="auto">
            <a:xfrm>
              <a:off x="4530" y="1775"/>
              <a:ext cx="2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1211" name="Line 19"/>
            <p:cNvSpPr>
              <a:spLocks noChangeShapeType="1"/>
            </p:cNvSpPr>
            <p:nvPr/>
          </p:nvSpPr>
          <p:spPr bwMode="auto">
            <a:xfrm flipV="1">
              <a:off x="3908" y="2072"/>
              <a:ext cx="666" cy="7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2" name="Line 20"/>
            <p:cNvSpPr>
              <a:spLocks noChangeShapeType="1"/>
            </p:cNvSpPr>
            <p:nvPr/>
          </p:nvSpPr>
          <p:spPr bwMode="auto">
            <a:xfrm flipV="1">
              <a:off x="3154" y="2072"/>
              <a:ext cx="14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3" name="Line 21"/>
            <p:cNvSpPr>
              <a:spLocks noChangeShapeType="1"/>
            </p:cNvSpPr>
            <p:nvPr/>
          </p:nvSpPr>
          <p:spPr bwMode="auto">
            <a:xfrm>
              <a:off x="3154" y="2072"/>
              <a:ext cx="754" cy="7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4" name="Text Box 22"/>
            <p:cNvSpPr txBox="1">
              <a:spLocks noChangeArrowheads="1"/>
            </p:cNvSpPr>
            <p:nvPr/>
          </p:nvSpPr>
          <p:spPr bwMode="auto">
            <a:xfrm>
              <a:off x="3598" y="2706"/>
              <a:ext cx="2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1215" name="Line 23"/>
            <p:cNvSpPr>
              <a:spLocks noChangeShapeType="1"/>
            </p:cNvSpPr>
            <p:nvPr/>
          </p:nvSpPr>
          <p:spPr bwMode="auto">
            <a:xfrm>
              <a:off x="3864" y="1225"/>
              <a:ext cx="44" cy="1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6" name="Text Box 24"/>
            <p:cNvSpPr txBox="1">
              <a:spLocks noChangeArrowheads="1"/>
            </p:cNvSpPr>
            <p:nvPr/>
          </p:nvSpPr>
          <p:spPr bwMode="auto">
            <a:xfrm>
              <a:off x="3216" y="3072"/>
              <a:ext cx="14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正则图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FAB5DA-A72C-4A8E-88A8-F67CAA2ADA2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二部图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159375"/>
          </a:xfrm>
        </p:spPr>
        <p:txBody>
          <a:bodyPr>
            <a:sp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zh-CN" altLang="en-US" b="1" smtClean="0"/>
              <a:t> </a:t>
            </a:r>
            <a:r>
              <a:rPr lang="en-US" altLang="zh-CN" sz="2800" smtClean="0">
                <a:solidFill>
                  <a:schemeClr val="hlink"/>
                </a:solidFill>
              </a:rPr>
              <a:t>(P114</a:t>
            </a:r>
            <a:r>
              <a:rPr lang="zh-CN" altLang="en-US" sz="2800" smtClean="0">
                <a:solidFill>
                  <a:schemeClr val="hlink"/>
                </a:solidFill>
              </a:rPr>
              <a:t>定义</a:t>
            </a:r>
            <a:r>
              <a:rPr lang="en-US" altLang="zh-CN" sz="2800" smtClean="0">
                <a:solidFill>
                  <a:schemeClr val="hlink"/>
                </a:solidFill>
              </a:rPr>
              <a:t>7.10)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</a:t>
            </a:r>
            <a:r>
              <a:rPr lang="zh-CN" altLang="en-US" b="1" smtClean="0"/>
              <a:t>为一个无向图，若能将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>
                <a:latin typeface="Times New Roman" panose="02020603050405020304" pitchFamily="18" charset="0"/>
              </a:rPr>
              <a:t>划</a:t>
            </a:r>
            <a:r>
              <a:rPr lang="zh-CN" altLang="en-US" b="1" smtClean="0"/>
              <a:t>分成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>
                <a:solidFill>
                  <a:schemeClr val="hlink"/>
                </a:solidFill>
              </a:rPr>
              <a:t>1</a:t>
            </a:r>
            <a:r>
              <a:rPr lang="en-US" altLang="zh-CN" b="1" smtClean="0">
                <a:solidFill>
                  <a:schemeClr val="hlink"/>
                </a:solidFill>
              </a:rPr>
              <a:t>∪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>
                <a:solidFill>
                  <a:schemeClr val="hlink"/>
                </a:solidFill>
              </a:rPr>
              <a:t>2</a:t>
            </a:r>
            <a:r>
              <a:rPr lang="en-US" altLang="zh-CN" b="1" smtClean="0">
                <a:solidFill>
                  <a:schemeClr val="hlink"/>
                </a:solidFill>
              </a:rPr>
              <a:t>＝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>
                <a:solidFill>
                  <a:schemeClr val="hlink"/>
                </a:solidFill>
              </a:rPr>
              <a:t>1</a:t>
            </a:r>
            <a:r>
              <a:rPr lang="en-US" altLang="zh-CN" b="1" smtClean="0">
                <a:solidFill>
                  <a:schemeClr val="hlink"/>
                </a:solidFill>
              </a:rPr>
              <a:t>∩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>
                <a:solidFill>
                  <a:schemeClr val="hlink"/>
                </a:solidFill>
              </a:rPr>
              <a:t>2</a:t>
            </a:r>
            <a:r>
              <a:rPr lang="en-US" altLang="zh-CN" b="1" smtClean="0">
                <a:solidFill>
                  <a:schemeClr val="hlink"/>
                </a:solidFill>
              </a:rPr>
              <a:t>＝</a:t>
            </a:r>
            <a:r>
              <a:rPr lang="zh-CN" altLang="en-US" b="1" smtClean="0">
                <a:solidFill>
                  <a:schemeClr val="hlink"/>
                </a:solidFill>
                <a:sym typeface="Symbol" panose="05050102010706020507" pitchFamily="18" charset="2"/>
              </a:rPr>
              <a:t></a:t>
            </a:r>
            <a:r>
              <a:rPr lang="zh-CN" altLang="en-US" b="1" smtClean="0">
                <a:sym typeface="Symbol" panose="05050102010706020507" pitchFamily="18" charset="2"/>
              </a:rPr>
              <a:t>)</a:t>
            </a:r>
            <a:r>
              <a:rPr lang="en-US" altLang="zh-CN" b="1" smtClean="0"/>
              <a:t>，</a:t>
            </a:r>
            <a:r>
              <a:rPr lang="zh-CN" altLang="en-US" b="1" smtClean="0"/>
              <a:t>使得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中的每条边的两个端点都是一个属于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，</a:t>
            </a:r>
            <a:r>
              <a:rPr lang="zh-CN" altLang="en-US" b="1" smtClean="0"/>
              <a:t>另一个属于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，</a:t>
            </a:r>
            <a:r>
              <a:rPr lang="zh-CN" altLang="en-US" b="1" smtClean="0"/>
              <a:t>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二部图</a:t>
            </a:r>
            <a:r>
              <a:rPr lang="zh-CN" altLang="en-US" b="1" smtClean="0"/>
              <a:t>（或称</a:t>
            </a:r>
            <a:r>
              <a:rPr lang="zh-CN" altLang="en-US" b="1" smtClean="0">
                <a:solidFill>
                  <a:srgbClr val="FC360E"/>
                </a:solidFill>
              </a:rPr>
              <a:t>二分图</a:t>
            </a:r>
            <a:r>
              <a:rPr lang="zh-CN" altLang="en-US" b="1" smtClean="0"/>
              <a:t>，</a:t>
            </a:r>
            <a:r>
              <a:rPr lang="zh-CN" altLang="en-US" b="1" smtClean="0">
                <a:solidFill>
                  <a:srgbClr val="FC360E"/>
                </a:solidFill>
              </a:rPr>
              <a:t>偶图</a:t>
            </a:r>
            <a:r>
              <a:rPr lang="zh-CN" altLang="en-US" b="1" smtClean="0"/>
              <a:t>等），称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互补顶点子集</a:t>
            </a:r>
            <a:r>
              <a:rPr lang="zh-CN" altLang="en-US" b="1" smtClean="0"/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常将二部图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记为</a:t>
            </a:r>
            <a:r>
              <a:rPr lang="zh-CN" altLang="en-US" b="1" smtClean="0">
                <a:solidFill>
                  <a:srgbClr val="FC360E"/>
                </a:solidFill>
              </a:rPr>
              <a:t>&lt;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>
                <a:solidFill>
                  <a:srgbClr val="FC360E"/>
                </a:solidFill>
              </a:rPr>
              <a:t>1</a:t>
            </a:r>
            <a:r>
              <a:rPr lang="en-US" altLang="zh-CN" b="1" smtClean="0">
                <a:solidFill>
                  <a:srgbClr val="FC360E"/>
                </a:solidFill>
              </a:rPr>
              <a:t>,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>
                <a:solidFill>
                  <a:srgbClr val="FC360E"/>
                </a:solidFill>
              </a:rPr>
              <a:t>2</a:t>
            </a:r>
            <a:r>
              <a:rPr lang="en-US" altLang="zh-CN" b="1" smtClean="0">
                <a:solidFill>
                  <a:srgbClr val="FC360E"/>
                </a:solidFill>
              </a:rPr>
              <a:t>,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smtClean="0">
                <a:solidFill>
                  <a:srgbClr val="FC360E"/>
                </a:solidFill>
              </a:rPr>
              <a:t>&gt;</a:t>
            </a:r>
            <a:r>
              <a:rPr lang="en-US" altLang="zh-CN" b="1" smtClean="0"/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若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是简单二部图，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中每个顶点均与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zh-CN" altLang="en-US" b="1" smtClean="0"/>
              <a:t>中所有顶点相邻，则称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完全二部图</a:t>
            </a:r>
            <a:r>
              <a:rPr lang="zh-CN" altLang="en-US" b="1" smtClean="0"/>
              <a:t>，记为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i="1" baseline="-30000" smtClean="0">
                <a:solidFill>
                  <a:srgbClr val="FC360E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solidFill>
                  <a:srgbClr val="FC360E"/>
                </a:solidFill>
              </a:rPr>
              <a:t>,</a:t>
            </a:r>
            <a:r>
              <a:rPr lang="en-US" altLang="zh-CN" b="1" i="1" baseline="-30000" smtClean="0">
                <a:solidFill>
                  <a:srgbClr val="FC360E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smtClean="0"/>
              <a:t>，</a:t>
            </a:r>
            <a:r>
              <a:rPr lang="zh-CN" altLang="en-US" b="1" smtClean="0"/>
              <a:t>其中</a:t>
            </a:r>
            <a:r>
              <a:rPr lang="en-US" altLang="zh-CN" b="1" i="1" smtClean="0">
                <a:latin typeface="Times New Roman" panose="02020603050405020304" pitchFamily="18" charset="0"/>
              </a:rPr>
              <a:t>r</a:t>
            </a:r>
            <a:r>
              <a:rPr lang="en-US" altLang="zh-CN" b="1" smtClean="0"/>
              <a:t>＝|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|，</a:t>
            </a:r>
            <a:r>
              <a:rPr lang="en-US" altLang="zh-CN" b="1" i="1" smtClean="0">
                <a:latin typeface="Times New Roman" panose="02020603050405020304" pitchFamily="18" charset="0"/>
              </a:rPr>
              <a:t>s</a:t>
            </a:r>
            <a:r>
              <a:rPr lang="en-US" altLang="zh-CN" b="1" smtClean="0"/>
              <a:t>＝|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|。 </a:t>
            </a:r>
            <a:r>
              <a:rPr lang="zh-CN" altLang="en-US" b="1" smtClean="0"/>
              <a:t>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5A5E04-DC9C-44EE-A372-A0C587A683FC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folHlink"/>
                </a:solidFill>
                <a:latin typeface="楷体_GB2312" pitchFamily="49" charset="-122"/>
              </a:rPr>
              <a:t>二分图</a:t>
            </a:r>
          </a:p>
        </p:txBody>
      </p:sp>
      <p:grpSp>
        <p:nvGrpSpPr>
          <p:cNvPr id="57348" name="Group 3"/>
          <p:cNvGrpSpPr>
            <a:grpSpLocks/>
          </p:cNvGrpSpPr>
          <p:nvPr/>
        </p:nvGrpSpPr>
        <p:grpSpPr bwMode="auto">
          <a:xfrm>
            <a:off x="1219200" y="2286000"/>
            <a:ext cx="2095500" cy="3530600"/>
            <a:chOff x="816" y="912"/>
            <a:chExt cx="1320" cy="2224"/>
          </a:xfrm>
        </p:grpSpPr>
        <p:sp>
          <p:nvSpPr>
            <p:cNvPr id="57360" name="Line 4"/>
            <p:cNvSpPr>
              <a:spLocks noChangeShapeType="1"/>
            </p:cNvSpPr>
            <p:nvPr/>
          </p:nvSpPr>
          <p:spPr bwMode="auto">
            <a:xfrm>
              <a:off x="1416" y="912"/>
              <a:ext cx="660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1" name="Line 5"/>
            <p:cNvSpPr>
              <a:spLocks noChangeShapeType="1"/>
            </p:cNvSpPr>
            <p:nvPr/>
          </p:nvSpPr>
          <p:spPr bwMode="auto">
            <a:xfrm flipV="1">
              <a:off x="816" y="912"/>
              <a:ext cx="600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2" name="Line 6"/>
            <p:cNvSpPr>
              <a:spLocks noChangeShapeType="1"/>
            </p:cNvSpPr>
            <p:nvPr/>
          </p:nvSpPr>
          <p:spPr bwMode="auto">
            <a:xfrm flipV="1">
              <a:off x="876" y="1541"/>
              <a:ext cx="120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3" name="Line 7"/>
            <p:cNvSpPr>
              <a:spLocks noChangeShapeType="1"/>
            </p:cNvSpPr>
            <p:nvPr/>
          </p:nvSpPr>
          <p:spPr bwMode="auto">
            <a:xfrm>
              <a:off x="816" y="1541"/>
              <a:ext cx="132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4" name="Line 8"/>
            <p:cNvSpPr>
              <a:spLocks noChangeShapeType="1"/>
            </p:cNvSpPr>
            <p:nvPr/>
          </p:nvSpPr>
          <p:spPr bwMode="auto">
            <a:xfrm>
              <a:off x="816" y="1541"/>
              <a:ext cx="6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5" name="Line 9"/>
            <p:cNvSpPr>
              <a:spLocks noChangeShapeType="1"/>
            </p:cNvSpPr>
            <p:nvPr/>
          </p:nvSpPr>
          <p:spPr bwMode="auto">
            <a:xfrm>
              <a:off x="2076" y="1541"/>
              <a:ext cx="6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6" name="Line 10"/>
            <p:cNvSpPr>
              <a:spLocks noChangeShapeType="1"/>
            </p:cNvSpPr>
            <p:nvPr/>
          </p:nvSpPr>
          <p:spPr bwMode="auto">
            <a:xfrm>
              <a:off x="1392" y="912"/>
              <a:ext cx="60" cy="2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7" name="Line 11"/>
            <p:cNvSpPr>
              <a:spLocks noChangeShapeType="1"/>
            </p:cNvSpPr>
            <p:nvPr/>
          </p:nvSpPr>
          <p:spPr bwMode="auto">
            <a:xfrm>
              <a:off x="876" y="2508"/>
              <a:ext cx="600" cy="6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8" name="Line 12"/>
            <p:cNvSpPr>
              <a:spLocks noChangeShapeType="1"/>
            </p:cNvSpPr>
            <p:nvPr/>
          </p:nvSpPr>
          <p:spPr bwMode="auto">
            <a:xfrm flipV="1">
              <a:off x="1476" y="2508"/>
              <a:ext cx="660" cy="6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76800" y="3048000"/>
            <a:ext cx="2133600" cy="2133600"/>
            <a:chOff x="3120" y="1296"/>
            <a:chExt cx="1344" cy="1344"/>
          </a:xfrm>
        </p:grpSpPr>
        <p:sp>
          <p:nvSpPr>
            <p:cNvPr id="57351" name="Line 14"/>
            <p:cNvSpPr>
              <a:spLocks noChangeShapeType="1"/>
            </p:cNvSpPr>
            <p:nvPr/>
          </p:nvSpPr>
          <p:spPr bwMode="auto">
            <a:xfrm>
              <a:off x="3120" y="1296"/>
              <a:ext cx="1344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2" name="Line 15"/>
            <p:cNvSpPr>
              <a:spLocks noChangeShapeType="1"/>
            </p:cNvSpPr>
            <p:nvPr/>
          </p:nvSpPr>
          <p:spPr bwMode="auto">
            <a:xfrm flipH="1" flipV="1">
              <a:off x="3120" y="1296"/>
              <a:ext cx="0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3" name="Line 16"/>
            <p:cNvSpPr>
              <a:spLocks noChangeShapeType="1"/>
            </p:cNvSpPr>
            <p:nvPr/>
          </p:nvSpPr>
          <p:spPr bwMode="auto">
            <a:xfrm flipH="1" flipV="1">
              <a:off x="3792" y="1296"/>
              <a:ext cx="0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4" name="Line 17"/>
            <p:cNvSpPr>
              <a:spLocks noChangeShapeType="1"/>
            </p:cNvSpPr>
            <p:nvPr/>
          </p:nvSpPr>
          <p:spPr bwMode="auto">
            <a:xfrm flipH="1" flipV="1">
              <a:off x="4464" y="1296"/>
              <a:ext cx="0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5" name="Line 18"/>
            <p:cNvSpPr>
              <a:spLocks noChangeShapeType="1"/>
            </p:cNvSpPr>
            <p:nvPr/>
          </p:nvSpPr>
          <p:spPr bwMode="auto">
            <a:xfrm>
              <a:off x="3792" y="1296"/>
              <a:ext cx="672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6" name="Line 19"/>
            <p:cNvSpPr>
              <a:spLocks noChangeShapeType="1"/>
            </p:cNvSpPr>
            <p:nvPr/>
          </p:nvSpPr>
          <p:spPr bwMode="auto">
            <a:xfrm>
              <a:off x="3120" y="1296"/>
              <a:ext cx="672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7" name="Line 20"/>
            <p:cNvSpPr>
              <a:spLocks noChangeShapeType="1"/>
            </p:cNvSpPr>
            <p:nvPr/>
          </p:nvSpPr>
          <p:spPr bwMode="auto">
            <a:xfrm flipH="1">
              <a:off x="3120" y="1296"/>
              <a:ext cx="1344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8" name="Line 21"/>
            <p:cNvSpPr>
              <a:spLocks noChangeShapeType="1"/>
            </p:cNvSpPr>
            <p:nvPr/>
          </p:nvSpPr>
          <p:spPr bwMode="auto">
            <a:xfrm flipH="1">
              <a:off x="3120" y="1296"/>
              <a:ext cx="672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9" name="Line 22"/>
            <p:cNvSpPr>
              <a:spLocks noChangeShapeType="1"/>
            </p:cNvSpPr>
            <p:nvPr/>
          </p:nvSpPr>
          <p:spPr bwMode="auto">
            <a:xfrm flipH="1">
              <a:off x="3792" y="1296"/>
              <a:ext cx="672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350" name="Rectangle 23"/>
          <p:cNvSpPr>
            <a:spLocks noChangeArrowheads="1"/>
          </p:cNvSpPr>
          <p:nvPr/>
        </p:nvSpPr>
        <p:spPr bwMode="auto">
          <a:xfrm>
            <a:off x="228600" y="9144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latin typeface="楷体_GB2312" pitchFamily="49" charset="-122"/>
              </a:rPr>
              <a:t>判断下图是否为二分图？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B7EABB-657D-418E-BCAE-AC13BB4B27E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folHlink"/>
                </a:solidFill>
                <a:latin typeface="楷体_GB2312" pitchFamily="49" charset="-122"/>
              </a:rPr>
              <a:t>完全二分图(1)</a:t>
            </a:r>
          </a:p>
        </p:txBody>
      </p:sp>
      <p:grpSp>
        <p:nvGrpSpPr>
          <p:cNvPr id="59396" name="Group 3"/>
          <p:cNvGrpSpPr>
            <a:grpSpLocks/>
          </p:cNvGrpSpPr>
          <p:nvPr/>
        </p:nvGrpSpPr>
        <p:grpSpPr bwMode="auto">
          <a:xfrm>
            <a:off x="5383213" y="1976438"/>
            <a:ext cx="2743200" cy="2562225"/>
            <a:chOff x="3360" y="576"/>
            <a:chExt cx="1728" cy="1614"/>
          </a:xfrm>
        </p:grpSpPr>
        <p:sp>
          <p:nvSpPr>
            <p:cNvPr id="59411" name="Line 4"/>
            <p:cNvSpPr>
              <a:spLocks noChangeShapeType="1"/>
            </p:cNvSpPr>
            <p:nvPr/>
          </p:nvSpPr>
          <p:spPr bwMode="auto">
            <a:xfrm>
              <a:off x="3507" y="924"/>
              <a:ext cx="1373" cy="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2" name="Line 5"/>
            <p:cNvSpPr>
              <a:spLocks noChangeShapeType="1"/>
            </p:cNvSpPr>
            <p:nvPr/>
          </p:nvSpPr>
          <p:spPr bwMode="auto">
            <a:xfrm flipH="1" flipV="1">
              <a:off x="3507" y="924"/>
              <a:ext cx="1" cy="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3" name="Text Box 6"/>
            <p:cNvSpPr txBox="1">
              <a:spLocks noChangeArrowheads="1"/>
            </p:cNvSpPr>
            <p:nvPr/>
          </p:nvSpPr>
          <p:spPr bwMode="auto">
            <a:xfrm>
              <a:off x="3360" y="1825"/>
              <a:ext cx="3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9414" name="Text Box 7"/>
            <p:cNvSpPr txBox="1">
              <a:spLocks noChangeArrowheads="1"/>
            </p:cNvSpPr>
            <p:nvPr/>
          </p:nvSpPr>
          <p:spPr bwMode="auto">
            <a:xfrm>
              <a:off x="4095" y="1769"/>
              <a:ext cx="3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9415" name="Text Box 8"/>
            <p:cNvSpPr txBox="1">
              <a:spLocks noChangeArrowheads="1"/>
            </p:cNvSpPr>
            <p:nvPr/>
          </p:nvSpPr>
          <p:spPr bwMode="auto">
            <a:xfrm>
              <a:off x="4129" y="576"/>
              <a:ext cx="3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9416" name="Text Box 9"/>
            <p:cNvSpPr txBox="1">
              <a:spLocks noChangeArrowheads="1"/>
            </p:cNvSpPr>
            <p:nvPr/>
          </p:nvSpPr>
          <p:spPr bwMode="auto">
            <a:xfrm>
              <a:off x="4782" y="1769"/>
              <a:ext cx="3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9417" name="Text Box 10"/>
            <p:cNvSpPr txBox="1">
              <a:spLocks noChangeArrowheads="1"/>
            </p:cNvSpPr>
            <p:nvPr/>
          </p:nvSpPr>
          <p:spPr bwMode="auto">
            <a:xfrm>
              <a:off x="3457" y="624"/>
              <a:ext cx="2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9418" name="Line 11"/>
            <p:cNvSpPr>
              <a:spLocks noChangeShapeType="1"/>
            </p:cNvSpPr>
            <p:nvPr/>
          </p:nvSpPr>
          <p:spPr bwMode="auto">
            <a:xfrm flipH="1" flipV="1">
              <a:off x="4193" y="924"/>
              <a:ext cx="1" cy="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9" name="Line 12"/>
            <p:cNvSpPr>
              <a:spLocks noChangeShapeType="1"/>
            </p:cNvSpPr>
            <p:nvPr/>
          </p:nvSpPr>
          <p:spPr bwMode="auto">
            <a:xfrm>
              <a:off x="4193" y="924"/>
              <a:ext cx="687" cy="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0" name="Line 13"/>
            <p:cNvSpPr>
              <a:spLocks noChangeShapeType="1"/>
            </p:cNvSpPr>
            <p:nvPr/>
          </p:nvSpPr>
          <p:spPr bwMode="auto">
            <a:xfrm>
              <a:off x="3507" y="924"/>
              <a:ext cx="686" cy="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1" name="Line 14"/>
            <p:cNvSpPr>
              <a:spLocks noChangeShapeType="1"/>
            </p:cNvSpPr>
            <p:nvPr/>
          </p:nvSpPr>
          <p:spPr bwMode="auto">
            <a:xfrm flipH="1">
              <a:off x="3507" y="924"/>
              <a:ext cx="686" cy="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25613" y="4414838"/>
            <a:ext cx="5410200" cy="655637"/>
            <a:chOff x="1056" y="2208"/>
            <a:chExt cx="3408" cy="413"/>
          </a:xfrm>
        </p:grpSpPr>
        <p:sp>
          <p:nvSpPr>
            <p:cNvPr id="59409" name="Text Box 16"/>
            <p:cNvSpPr txBox="1">
              <a:spLocks noChangeArrowheads="1"/>
            </p:cNvSpPr>
            <p:nvPr/>
          </p:nvSpPr>
          <p:spPr bwMode="auto">
            <a:xfrm>
              <a:off x="1056" y="2256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</a:t>
              </a:r>
              <a:r>
                <a:rPr lang="en-US" altLang="zh-CN" baseline="-2500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2,2</a:t>
              </a:r>
              <a:endParaRPr lang="zh-CN" altLang="en-US" baseline="-25000">
                <a:solidFill>
                  <a:srgbClr val="13131B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10" name="Text Box 17"/>
            <p:cNvSpPr txBox="1">
              <a:spLocks noChangeArrowheads="1"/>
            </p:cNvSpPr>
            <p:nvPr/>
          </p:nvSpPr>
          <p:spPr bwMode="auto">
            <a:xfrm>
              <a:off x="3744" y="2208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</a:t>
              </a:r>
              <a:r>
                <a:rPr lang="en-US" altLang="zh-CN" b="0" baseline="-2500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2,3</a:t>
              </a:r>
              <a:endParaRPr lang="zh-CN" altLang="en-US" b="0" baseline="-25000">
                <a:solidFill>
                  <a:srgbClr val="13131B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398" name="Group 18"/>
          <p:cNvGrpSpPr>
            <a:grpSpLocks/>
          </p:cNvGrpSpPr>
          <p:nvPr/>
        </p:nvGrpSpPr>
        <p:grpSpPr bwMode="auto">
          <a:xfrm>
            <a:off x="1116013" y="2205038"/>
            <a:ext cx="2209800" cy="2103437"/>
            <a:chOff x="768" y="2448"/>
            <a:chExt cx="1392" cy="1325"/>
          </a:xfrm>
        </p:grpSpPr>
        <p:sp>
          <p:nvSpPr>
            <p:cNvPr id="59400" name="Line 19"/>
            <p:cNvSpPr>
              <a:spLocks noChangeShapeType="1"/>
            </p:cNvSpPr>
            <p:nvPr/>
          </p:nvSpPr>
          <p:spPr bwMode="auto">
            <a:xfrm flipV="1">
              <a:off x="1824" y="2623"/>
              <a:ext cx="1" cy="8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1" name="Line 20"/>
            <p:cNvSpPr>
              <a:spLocks noChangeShapeType="1"/>
            </p:cNvSpPr>
            <p:nvPr/>
          </p:nvSpPr>
          <p:spPr bwMode="auto">
            <a:xfrm>
              <a:off x="1101" y="2623"/>
              <a:ext cx="3" cy="9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2" name="Text Box 21"/>
            <p:cNvSpPr txBox="1">
              <a:spLocks noChangeArrowheads="1"/>
            </p:cNvSpPr>
            <p:nvPr/>
          </p:nvSpPr>
          <p:spPr bwMode="auto">
            <a:xfrm>
              <a:off x="768" y="2448"/>
              <a:ext cx="1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9403" name="Text Box 22"/>
            <p:cNvSpPr txBox="1">
              <a:spLocks noChangeArrowheads="1"/>
            </p:cNvSpPr>
            <p:nvPr/>
          </p:nvSpPr>
          <p:spPr bwMode="auto">
            <a:xfrm>
              <a:off x="1789" y="2488"/>
              <a:ext cx="1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9404" name="Line 23"/>
            <p:cNvSpPr>
              <a:spLocks noChangeShapeType="1"/>
            </p:cNvSpPr>
            <p:nvPr/>
          </p:nvSpPr>
          <p:spPr bwMode="auto">
            <a:xfrm flipV="1">
              <a:off x="1104" y="2623"/>
              <a:ext cx="720" cy="9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5" name="Line 24"/>
            <p:cNvSpPr>
              <a:spLocks noChangeShapeType="1"/>
            </p:cNvSpPr>
            <p:nvPr/>
          </p:nvSpPr>
          <p:spPr bwMode="auto">
            <a:xfrm>
              <a:off x="1101" y="2623"/>
              <a:ext cx="723" cy="8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6" name="Text Box 25"/>
            <p:cNvSpPr txBox="1">
              <a:spLocks noChangeArrowheads="1"/>
            </p:cNvSpPr>
            <p:nvPr/>
          </p:nvSpPr>
          <p:spPr bwMode="auto">
            <a:xfrm>
              <a:off x="1968" y="2448"/>
              <a:ext cx="1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9407" name="Text Box 26"/>
            <p:cNvSpPr txBox="1">
              <a:spLocks noChangeArrowheads="1"/>
            </p:cNvSpPr>
            <p:nvPr/>
          </p:nvSpPr>
          <p:spPr bwMode="auto">
            <a:xfrm>
              <a:off x="816" y="3408"/>
              <a:ext cx="1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9408" name="Text Box 27"/>
            <p:cNvSpPr txBox="1">
              <a:spLocks noChangeArrowheads="1"/>
            </p:cNvSpPr>
            <p:nvPr/>
          </p:nvSpPr>
          <p:spPr bwMode="auto">
            <a:xfrm>
              <a:off x="1968" y="3360"/>
              <a:ext cx="1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755740" name="Rectangle 28"/>
          <p:cNvSpPr>
            <a:spLocks noChangeArrowheads="1"/>
          </p:cNvSpPr>
          <p:nvPr/>
        </p:nvSpPr>
        <p:spPr bwMode="auto">
          <a:xfrm>
            <a:off x="0" y="981075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FC360E"/>
                </a:solidFill>
                <a:latin typeface="楷体_GB2312" pitchFamily="49" charset="-122"/>
              </a:rPr>
              <a:t>完全二部图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5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5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40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70ED7D-F659-4C6B-8978-1B677CFC647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子图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4876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zh-CN" altLang="en-US" b="1" smtClean="0"/>
              <a:t> </a:t>
            </a:r>
            <a:r>
              <a:rPr lang="en-US" altLang="zh-CN" sz="2800" smtClean="0">
                <a:solidFill>
                  <a:schemeClr val="hlink"/>
                </a:solidFill>
              </a:rPr>
              <a:t>(P116</a:t>
            </a:r>
            <a:r>
              <a:rPr lang="zh-CN" altLang="en-US" sz="2800" smtClean="0">
                <a:solidFill>
                  <a:schemeClr val="hlink"/>
                </a:solidFill>
              </a:rPr>
              <a:t>定义</a:t>
            </a:r>
            <a:r>
              <a:rPr lang="en-US" altLang="zh-CN" sz="2800" smtClean="0">
                <a:solidFill>
                  <a:schemeClr val="hlink"/>
                </a:solidFill>
              </a:rPr>
              <a:t>7.11)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&gt;，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sym typeface="Symbol" panose="05050102010706020507" pitchFamily="18" charset="2"/>
              </a:rPr>
              <a:t>＝</a:t>
            </a:r>
            <a:r>
              <a:rPr lang="en-US" altLang="zh-CN" b="1" smtClean="0"/>
              <a:t>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 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en-US" altLang="zh-CN" b="1" smtClean="0"/>
              <a:t>&gt;</a:t>
            </a:r>
            <a:r>
              <a:rPr lang="zh-CN" altLang="en-US" b="1" smtClean="0"/>
              <a:t>为两个图(同为无向图或同为有向图)，若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 </a:t>
            </a:r>
            <a:r>
              <a:rPr lang="en-US" altLang="zh-CN" b="1" smtClean="0">
                <a:solidFill>
                  <a:schemeClr val="hlink"/>
                </a:solidFill>
                <a:sym typeface="Symbol" panose="05050102010706020507" pitchFamily="18" charset="2"/>
              </a:rPr>
              <a:t></a:t>
            </a:r>
            <a:r>
              <a:rPr lang="zh-CN" altLang="en-US" b="1" smtClean="0">
                <a:solidFill>
                  <a:schemeClr val="hlink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且</a:t>
            </a:r>
            <a:br>
              <a:rPr lang="zh-CN" altLang="en-US" b="1" smtClean="0"/>
            </a:b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b="1" smtClean="0">
                <a:solidFill>
                  <a:schemeClr val="hlink"/>
                </a:solidFill>
                <a:sym typeface="Symbol" panose="05050102010706020507" pitchFamily="18" charset="2"/>
              </a:rPr>
              <a:t></a:t>
            </a:r>
            <a:r>
              <a:rPr lang="zh-CN" altLang="en-US" b="1" smtClean="0">
                <a:solidFill>
                  <a:schemeClr val="hlink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，</a:t>
            </a:r>
            <a:r>
              <a:rPr lang="zh-CN" altLang="en-US" b="1" smtClean="0"/>
              <a:t>则称</a:t>
            </a:r>
            <a:r>
              <a:rPr lang="en-US" altLang="zh-CN" b="1" smtClean="0"/>
              <a:t>G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zh-CN" altLang="en-US" b="1" smtClean="0"/>
              <a:t>是</a:t>
            </a:r>
            <a:r>
              <a:rPr lang="en-US" altLang="zh-CN" b="1" smtClean="0"/>
              <a:t>G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子图</a:t>
            </a:r>
            <a:r>
              <a:rPr lang="zh-CN" altLang="en-US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G 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母图</a:t>
            </a:r>
            <a:r>
              <a:rPr lang="zh-CN" altLang="en-US" b="1" smtClean="0"/>
              <a:t>，记作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CN" b="1" smtClean="0">
                <a:solidFill>
                  <a:srgbClr val="FC360E"/>
                </a:solidFill>
                <a:sym typeface="Symbol" panose="05050102010706020507" pitchFamily="18" charset="2"/>
              </a:rPr>
              <a:t></a:t>
            </a:r>
            <a:r>
              <a:rPr lang="zh-CN" altLang="en-US" b="1" smtClean="0">
                <a:solidFill>
                  <a:srgbClr val="FC360E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若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 </a:t>
            </a:r>
            <a:r>
              <a:rPr lang="en-US" altLang="zh-CN" b="1" smtClean="0">
                <a:solidFill>
                  <a:schemeClr val="hlink"/>
                </a:solidFill>
                <a:sym typeface="Symbol" panose="05050102010706020507" pitchFamily="18" charset="2"/>
              </a:rPr>
              <a:t>＝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，</a:t>
            </a:r>
            <a:r>
              <a:rPr lang="zh-CN" altLang="en-US" b="1" smtClean="0"/>
              <a:t>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G 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生成子图</a:t>
            </a:r>
            <a:r>
              <a:rPr lang="zh-CN" altLang="en-US" b="1" smtClean="0"/>
              <a:t>。 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329F3A-44E6-48FB-8A70-985B467E367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子图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</a:t>
            </a:r>
            <a:r>
              <a:rPr lang="zh-CN" altLang="en-US" b="1" smtClean="0"/>
              <a:t>为一图，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>
                <a:sym typeface="Symbol" panose="05050102010706020507" pitchFamily="18" charset="2"/>
              </a:rPr>
              <a:t>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且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≠</a:t>
            </a:r>
            <a:r>
              <a:rPr lang="zh-CN" altLang="en-US" b="1" smtClean="0">
                <a:sym typeface="Symbol" panose="05050102010706020507" pitchFamily="18" charset="2"/>
              </a:rPr>
              <a:t></a:t>
            </a:r>
            <a:r>
              <a:rPr lang="en-US" altLang="zh-CN" b="1" smtClean="0"/>
              <a:t>，</a:t>
            </a:r>
            <a:r>
              <a:rPr lang="zh-CN" altLang="en-US" b="1" smtClean="0"/>
              <a:t>称以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为顶点集，以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</a:t>
            </a:r>
            <a:r>
              <a:rPr lang="zh-CN" altLang="en-US" b="1" smtClean="0">
                <a:solidFill>
                  <a:schemeClr val="hlink"/>
                </a:solidFill>
              </a:rPr>
              <a:t>两个端点都在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>
                <a:solidFill>
                  <a:schemeClr val="hlink"/>
                </a:solidFill>
              </a:rPr>
              <a:t>1</a:t>
            </a:r>
            <a:r>
              <a:rPr lang="zh-CN" altLang="en-US" b="1" smtClean="0">
                <a:solidFill>
                  <a:schemeClr val="hlink"/>
                </a:solidFill>
              </a:rPr>
              <a:t>中的边</a:t>
            </a:r>
            <a:r>
              <a:rPr lang="zh-CN" altLang="en-US" b="1" smtClean="0"/>
              <a:t>组成边集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的图为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的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>
                <a:solidFill>
                  <a:srgbClr val="FC360E"/>
                </a:solidFill>
              </a:rPr>
              <a:t>1</a:t>
            </a:r>
            <a:r>
              <a:rPr lang="zh-CN" altLang="en-US" b="1" smtClean="0">
                <a:solidFill>
                  <a:srgbClr val="FC360E"/>
                </a:solidFill>
              </a:rPr>
              <a:t>导出的子图</a:t>
            </a:r>
            <a:r>
              <a:rPr lang="zh-CN" altLang="en-US" b="1" smtClean="0"/>
              <a:t>，记作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solidFill>
                  <a:srgbClr val="FC360E"/>
                </a:solidFill>
              </a:rPr>
              <a:t>[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>
                <a:solidFill>
                  <a:srgbClr val="FC360E"/>
                </a:solidFill>
              </a:rPr>
              <a:t>1</a:t>
            </a:r>
            <a:r>
              <a:rPr lang="en-US" altLang="zh-CN" b="1" smtClean="0">
                <a:solidFill>
                  <a:srgbClr val="FC360E"/>
                </a:solidFill>
              </a:rPr>
              <a:t>]</a:t>
            </a:r>
            <a:r>
              <a:rPr lang="en-US" altLang="zh-CN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设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/>
              <a:t>1</a:t>
            </a:r>
            <a:r>
              <a:rPr lang="en-US" altLang="zh-CN" b="1" smtClean="0">
                <a:sym typeface="Symbol" panose="05050102010706020507" pitchFamily="18" charset="2"/>
              </a:rPr>
              <a:t>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/>
              <a:t>且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≠</a:t>
            </a:r>
            <a:r>
              <a:rPr lang="zh-CN" altLang="en-US" b="1" smtClean="0">
                <a:sym typeface="Symbol" panose="05050102010706020507" pitchFamily="18" charset="2"/>
              </a:rPr>
              <a:t></a:t>
            </a:r>
            <a:r>
              <a:rPr lang="en-US" altLang="zh-CN" b="1" smtClean="0"/>
              <a:t>，</a:t>
            </a:r>
            <a:r>
              <a:rPr lang="zh-CN" altLang="en-US" b="1" smtClean="0"/>
              <a:t>称以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为边集，以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>
                <a:solidFill>
                  <a:schemeClr val="hlink"/>
                </a:solidFill>
              </a:rPr>
              <a:t>1</a:t>
            </a:r>
            <a:r>
              <a:rPr lang="zh-CN" altLang="en-US" b="1" smtClean="0">
                <a:solidFill>
                  <a:schemeClr val="hlink"/>
                </a:solidFill>
              </a:rPr>
              <a:t>中边关联的顶点为顶点集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>
                <a:solidFill>
                  <a:schemeClr val="hlink"/>
                </a:solidFill>
              </a:rPr>
              <a:t>1</a:t>
            </a:r>
            <a:r>
              <a:rPr lang="zh-CN" altLang="en-US" b="1" smtClean="0">
                <a:solidFill>
                  <a:schemeClr val="hlink"/>
                </a:solidFill>
              </a:rPr>
              <a:t>的图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的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>
                <a:solidFill>
                  <a:srgbClr val="FC360E"/>
                </a:solidFill>
              </a:rPr>
              <a:t>1</a:t>
            </a:r>
            <a:r>
              <a:rPr lang="zh-CN" altLang="en-US" b="1" smtClean="0">
                <a:solidFill>
                  <a:srgbClr val="FC360E"/>
                </a:solidFill>
              </a:rPr>
              <a:t>导出的子图</a:t>
            </a:r>
            <a:r>
              <a:rPr lang="zh-CN" altLang="en-US" b="1" smtClean="0"/>
              <a:t>，记作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solidFill>
                  <a:srgbClr val="FC360E"/>
                </a:solidFill>
              </a:rPr>
              <a:t>[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>
                <a:solidFill>
                  <a:srgbClr val="FC360E"/>
                </a:solidFill>
              </a:rPr>
              <a:t>1</a:t>
            </a:r>
            <a:r>
              <a:rPr lang="en-US" altLang="zh-CN" b="1" smtClean="0">
                <a:solidFill>
                  <a:srgbClr val="FC360E"/>
                </a:solidFill>
              </a:rPr>
              <a:t>]</a:t>
            </a:r>
            <a:r>
              <a:rPr lang="en-US" altLang="zh-CN" b="1" smtClean="0"/>
              <a:t>。</a:t>
            </a:r>
            <a:endParaRPr lang="zh-CN" altLang="en-US" b="1" smtClean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3A3AD0-ECD9-43AE-8CCD-EDC478AD9CAA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导出子图举例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800600"/>
            <a:ext cx="8458200" cy="1524000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取</a:t>
            </a:r>
            <a:r>
              <a:rPr lang="en-US" altLang="zh-CN" b="1" smtClean="0"/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＝{a,b,c}，G[V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]</a:t>
            </a:r>
            <a:r>
              <a:rPr lang="zh-CN" altLang="en-US" b="1" smtClean="0"/>
              <a:t>为(2)中图所示。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取</a:t>
            </a:r>
            <a:r>
              <a:rPr lang="en-US" altLang="zh-CN" b="1" smtClean="0"/>
              <a:t>E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＝{e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,e</a:t>
            </a:r>
            <a:r>
              <a:rPr lang="en-US" altLang="zh-CN" b="1" baseline="-30000" smtClean="0"/>
              <a:t>3</a:t>
            </a:r>
            <a:r>
              <a:rPr lang="en-US" altLang="zh-CN" b="1" smtClean="0"/>
              <a:t>}，G[E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]</a:t>
            </a:r>
            <a:r>
              <a:rPr lang="zh-CN" altLang="en-US" b="1" smtClean="0"/>
              <a:t>为(3)中图所示。</a:t>
            </a:r>
          </a:p>
        </p:txBody>
      </p:sp>
      <p:pic>
        <p:nvPicPr>
          <p:cNvPr id="634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7"/>
          <a:stretch>
            <a:fillRect/>
          </a:stretch>
        </p:blipFill>
        <p:spPr bwMode="auto">
          <a:xfrm>
            <a:off x="304800" y="955675"/>
            <a:ext cx="2895600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5" r="33334"/>
          <a:stretch>
            <a:fillRect/>
          </a:stretch>
        </p:blipFill>
        <p:spPr bwMode="auto">
          <a:xfrm>
            <a:off x="3124200" y="955675"/>
            <a:ext cx="2971800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0"/>
          <a:stretch>
            <a:fillRect/>
          </a:stretch>
        </p:blipFill>
        <p:spPr bwMode="auto">
          <a:xfrm>
            <a:off x="6019800" y="955675"/>
            <a:ext cx="2971800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A180CF-BB34-4C84-9818-1780F401E04B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定义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2651125"/>
          </a:xfrm>
        </p:spPr>
        <p:txBody>
          <a:bodyPr>
            <a:spAutoFit/>
          </a:bodyPr>
          <a:lstStyle/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zh-CN" altLang="en-US" b="1" smtClean="0"/>
              <a:t> </a:t>
            </a:r>
            <a:r>
              <a:rPr lang="en-US" altLang="zh-CN" sz="2800" smtClean="0">
                <a:solidFill>
                  <a:schemeClr val="hlink"/>
                </a:solidFill>
              </a:rPr>
              <a:t>(P116</a:t>
            </a:r>
            <a:r>
              <a:rPr lang="zh-CN" altLang="en-US" sz="2800" smtClean="0">
                <a:solidFill>
                  <a:schemeClr val="hlink"/>
                </a:solidFill>
              </a:rPr>
              <a:t>定义</a:t>
            </a:r>
            <a:r>
              <a:rPr lang="en-US" altLang="zh-CN" sz="2800" smtClean="0">
                <a:solidFill>
                  <a:schemeClr val="hlink"/>
                </a:solidFill>
              </a:rPr>
              <a:t>7.12)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阶无向简单图，</a:t>
            </a:r>
            <a:r>
              <a:rPr lang="zh-CN" altLang="en-US" b="1" smtClean="0">
                <a:solidFill>
                  <a:schemeClr val="hlink"/>
                </a:solidFill>
              </a:rPr>
              <a:t>以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smtClean="0">
                <a:solidFill>
                  <a:schemeClr val="hlink"/>
                </a:solidFill>
              </a:rPr>
              <a:t>为顶点集</a:t>
            </a:r>
            <a:r>
              <a:rPr lang="zh-CN" altLang="en-US" b="1" smtClean="0"/>
              <a:t>，以所有</a:t>
            </a:r>
            <a:r>
              <a:rPr lang="zh-CN" altLang="en-US" b="1" smtClean="0">
                <a:solidFill>
                  <a:schemeClr val="hlink"/>
                </a:solidFill>
              </a:rPr>
              <a:t>使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smtClean="0">
                <a:solidFill>
                  <a:schemeClr val="hlink"/>
                </a:solidFill>
              </a:rPr>
              <a:t>成为完全图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i="1" baseline="-25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smtClean="0">
                <a:solidFill>
                  <a:schemeClr val="hlink"/>
                </a:solidFill>
              </a:rPr>
              <a:t>的添加边组成的集合</a:t>
            </a:r>
            <a:r>
              <a:rPr lang="zh-CN" altLang="en-US" b="1" smtClean="0"/>
              <a:t>为边集的图，称为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补图</a:t>
            </a:r>
            <a:r>
              <a:rPr lang="zh-CN" altLang="en-US" b="1" smtClean="0"/>
              <a:t>，记作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	若图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b="1" smtClean="0">
                <a:solidFill>
                  <a:schemeClr val="hlink"/>
                </a:solidFill>
              </a:rPr>
              <a:t>≌</a:t>
            </a:r>
            <a:r>
              <a:rPr lang="en-US" altLang="en-US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，</a:t>
            </a:r>
            <a:r>
              <a:rPr lang="zh-CN" altLang="en-US" b="1" smtClean="0"/>
              <a:t>则称为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自补图</a:t>
            </a:r>
            <a:r>
              <a:rPr lang="zh-CN" altLang="en-US" b="1" smtClean="0"/>
              <a:t>。</a:t>
            </a:r>
          </a:p>
        </p:txBody>
      </p:sp>
      <p:sp>
        <p:nvSpPr>
          <p:cNvPr id="64517" name="Line 4"/>
          <p:cNvSpPr>
            <a:spLocks noChangeShapeType="1"/>
          </p:cNvSpPr>
          <p:nvPr/>
        </p:nvSpPr>
        <p:spPr bwMode="auto">
          <a:xfrm>
            <a:off x="2339975" y="3068638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>
            <a:off x="1187450" y="2420938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52294" name="Object 6"/>
          <p:cNvGraphicFramePr>
            <a:graphicFrameLocks noChangeAspect="1"/>
          </p:cNvGraphicFramePr>
          <p:nvPr/>
        </p:nvGraphicFramePr>
        <p:xfrm>
          <a:off x="323850" y="3716338"/>
          <a:ext cx="797242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0" name="Photo Editor 照片" r:id="rId3" imgW="4695238" imgH="2762636" progId="MSPhotoEd.3">
                  <p:embed/>
                </p:oleObj>
              </mc:Choice>
              <mc:Fallback>
                <p:oleObj name="Photo Editor 照片" r:id="rId3" imgW="4695238" imgH="2762636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5247"/>
                      <a:stretch>
                        <a:fillRect/>
                      </a:stretch>
                    </p:blipFill>
                    <p:spPr bwMode="auto">
                      <a:xfrm>
                        <a:off x="323850" y="3716338"/>
                        <a:ext cx="797242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295" name="Text Box 7"/>
          <p:cNvSpPr txBox="1">
            <a:spLocks noChangeArrowheads="1"/>
          </p:cNvSpPr>
          <p:nvPr/>
        </p:nvSpPr>
        <p:spPr bwMode="auto">
          <a:xfrm>
            <a:off x="1692275" y="5853113"/>
            <a:ext cx="54102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(1)为自补图</a:t>
            </a:r>
          </a:p>
          <a:p>
            <a:pPr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(2)和(3)互为补图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2E498-C0CF-498D-906A-4A57901E312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定义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562600"/>
          </a:xfrm>
        </p:spPr>
        <p:txBody>
          <a:bodyPr/>
          <a:lstStyle/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zh-CN" altLang="en-US" b="1" smtClean="0"/>
              <a:t> </a:t>
            </a:r>
            <a:r>
              <a:rPr lang="en-US" altLang="zh-CN" sz="2800" smtClean="0">
                <a:solidFill>
                  <a:schemeClr val="hlink"/>
                </a:solidFill>
              </a:rPr>
              <a:t>(P117</a:t>
            </a:r>
            <a:r>
              <a:rPr lang="zh-CN" altLang="en-US" sz="2800" smtClean="0">
                <a:solidFill>
                  <a:schemeClr val="hlink"/>
                </a:solidFill>
              </a:rPr>
              <a:t>定义</a:t>
            </a:r>
            <a:r>
              <a:rPr lang="en-US" altLang="zh-CN" sz="2800" smtClean="0">
                <a:solidFill>
                  <a:schemeClr val="hlink"/>
                </a:solidFill>
              </a:rPr>
              <a:t>7.13)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</a:t>
            </a:r>
            <a:r>
              <a:rPr lang="zh-CN" altLang="en-US" b="1" smtClean="0"/>
              <a:t>为无向图。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(1)设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，</a:t>
            </a:r>
            <a:r>
              <a:rPr lang="zh-CN" altLang="en-US" b="1" smtClean="0"/>
              <a:t>用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solidFill>
                  <a:srgbClr val="FC360E"/>
                </a:solidFill>
              </a:rPr>
              <a:t>-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smtClean="0"/>
              <a:t>表示从</a:t>
            </a:r>
            <a:r>
              <a:rPr lang="en-US" altLang="zh-CN" b="1" smtClean="0"/>
              <a:t>G</a:t>
            </a:r>
            <a:r>
              <a:rPr lang="zh-CN" altLang="en-US" b="1" smtClean="0"/>
              <a:t>中去掉边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，</a:t>
            </a:r>
            <a:r>
              <a:rPr lang="zh-CN" altLang="en-US" b="1" smtClean="0"/>
              <a:t>称为</a:t>
            </a:r>
            <a:br>
              <a:rPr lang="zh-CN" altLang="en-US" b="1" smtClean="0"/>
            </a:br>
            <a:r>
              <a:rPr lang="zh-CN" altLang="en-US" b="1" smtClean="0">
                <a:solidFill>
                  <a:srgbClr val="FC360E"/>
                </a:solidFill>
              </a:rPr>
              <a:t>删除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	设</a:t>
            </a:r>
            <a:r>
              <a:rPr lang="en-US" altLang="zh-CN" b="1" i="1" smtClean="0">
                <a:latin typeface="Times New Roman" panose="02020603050405020304" pitchFamily="18" charset="0"/>
              </a:rPr>
              <a:t>E </a:t>
            </a:r>
            <a:r>
              <a:rPr lang="en-US" altLang="zh-CN" b="1" smtClean="0">
                <a:sym typeface="Symbol" panose="05050102010706020507" pitchFamily="18" charset="2"/>
              </a:rPr>
              <a:t>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，</a:t>
            </a:r>
            <a:r>
              <a:rPr lang="zh-CN" altLang="en-US" b="1" smtClean="0"/>
              <a:t>用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solidFill>
                  <a:srgbClr val="FC360E"/>
                </a:solidFill>
              </a:rPr>
              <a:t>-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b="1" smtClean="0">
                <a:solidFill>
                  <a:srgbClr val="FC360E"/>
                </a:solidFill>
                <a:sym typeface="Symbol" panose="05050102010706020507" pitchFamily="18" charset="2"/>
              </a:rPr>
              <a:t></a:t>
            </a:r>
            <a:r>
              <a:rPr lang="zh-CN" altLang="en-US" b="1" smtClean="0"/>
              <a:t>表示从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中删除</a:t>
            </a:r>
            <a:r>
              <a:rPr lang="en-US" altLang="zh-CN" b="1" i="1" smtClean="0">
                <a:latin typeface="Times New Roman" panose="02020603050405020304" pitchFamily="18" charset="0"/>
              </a:rPr>
              <a:t>E 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zh-CN" altLang="en-US" b="1" smtClean="0"/>
              <a:t>中所有的边，称为</a:t>
            </a:r>
            <a:r>
              <a:rPr lang="zh-CN" altLang="en-US" b="1" smtClean="0">
                <a:solidFill>
                  <a:srgbClr val="FC360E"/>
                </a:solidFill>
              </a:rPr>
              <a:t>删除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b="1" smtClean="0">
                <a:solidFill>
                  <a:srgbClr val="FC360E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smtClean="0"/>
              <a:t>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(2)设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，</a:t>
            </a:r>
            <a:r>
              <a:rPr lang="zh-CN" altLang="en-US" b="1" smtClean="0"/>
              <a:t>用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solidFill>
                  <a:srgbClr val="FC360E"/>
                </a:solidFill>
              </a:rPr>
              <a:t>-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表示从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中去掉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及所关联的一切边，称为</a:t>
            </a:r>
            <a:r>
              <a:rPr lang="zh-CN" altLang="en-US" b="1" smtClean="0">
                <a:solidFill>
                  <a:srgbClr val="FC360E"/>
                </a:solidFill>
              </a:rPr>
              <a:t>删除顶点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	设</a:t>
            </a:r>
            <a:r>
              <a:rPr lang="en-US" altLang="zh-CN" b="1" i="1" smtClean="0">
                <a:latin typeface="Times New Roman" panose="02020603050405020304" pitchFamily="18" charset="0"/>
              </a:rPr>
              <a:t>V </a:t>
            </a:r>
            <a:r>
              <a:rPr lang="en-US" altLang="zh-CN" b="1" smtClean="0">
                <a:sym typeface="Symbol" panose="05050102010706020507" pitchFamily="18" charset="2"/>
              </a:rPr>
              <a:t>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，</a:t>
            </a:r>
            <a:r>
              <a:rPr lang="zh-CN" altLang="en-US" b="1" smtClean="0"/>
              <a:t>用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solidFill>
                  <a:srgbClr val="FC360E"/>
                </a:solidFill>
              </a:rPr>
              <a:t>-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 </a:t>
            </a:r>
            <a:r>
              <a:rPr lang="en-US" altLang="zh-CN" b="1" smtClean="0">
                <a:solidFill>
                  <a:srgbClr val="FC360E"/>
                </a:solidFill>
                <a:sym typeface="Symbol" panose="05050102010706020507" pitchFamily="18" charset="2"/>
              </a:rPr>
              <a:t></a:t>
            </a:r>
            <a:r>
              <a:rPr lang="zh-CN" altLang="en-US" b="1" smtClean="0"/>
              <a:t>表示从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中删除</a:t>
            </a:r>
            <a:r>
              <a:rPr lang="en-US" altLang="zh-CN" b="1" i="1" smtClean="0">
                <a:latin typeface="Times New Roman" panose="02020603050405020304" pitchFamily="18" charset="0"/>
              </a:rPr>
              <a:t>V 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zh-CN" altLang="en-US" b="1" smtClean="0"/>
              <a:t>中所有顶点，称为</a:t>
            </a:r>
            <a:r>
              <a:rPr lang="zh-CN" altLang="en-US" b="1" smtClean="0">
                <a:solidFill>
                  <a:srgbClr val="FC360E"/>
                </a:solidFill>
              </a:rPr>
              <a:t>删除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 </a:t>
            </a:r>
            <a:r>
              <a:rPr lang="en-US" altLang="zh-CN" b="1" smtClean="0">
                <a:solidFill>
                  <a:srgbClr val="FC360E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smtClean="0"/>
              <a:t>。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D8B1E7-8C29-43EC-A653-831485E9C332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定义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562600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zh-CN" altLang="en-US" b="1" smtClean="0"/>
              <a:t> 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</a:t>
            </a:r>
            <a:r>
              <a:rPr lang="zh-CN" altLang="en-US" b="1" smtClean="0"/>
              <a:t>为无向图。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smtClean="0"/>
              <a:t>(3)</a:t>
            </a:r>
            <a:r>
              <a:rPr lang="zh-CN" altLang="en-US" b="1" smtClean="0"/>
              <a:t>设边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＝(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)∈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，</a:t>
            </a:r>
            <a:r>
              <a:rPr lang="zh-CN" altLang="en-US" b="1" smtClean="0"/>
              <a:t>用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solidFill>
                  <a:srgbClr val="FC360E"/>
                </a:solidFill>
              </a:rPr>
              <a:t>\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smtClean="0"/>
              <a:t>表示从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中删除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/>
              <a:t>后，将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/>
              <a:t>的两个端点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用一个新的顶点</a:t>
            </a:r>
            <a:r>
              <a:rPr lang="en-US" altLang="zh-CN" b="1" i="1" smtClean="0">
                <a:latin typeface="Times New Roman" panose="02020603050405020304" pitchFamily="18" charset="0"/>
              </a:rPr>
              <a:t>w</a:t>
            </a:r>
            <a:r>
              <a:rPr lang="en-US" altLang="zh-CN" b="1" smtClean="0"/>
              <a:t>(</a:t>
            </a:r>
            <a:r>
              <a:rPr lang="zh-CN" altLang="en-US" b="1" smtClean="0"/>
              <a:t>或用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zh-CN" altLang="en-US" b="1" smtClean="0"/>
              <a:t>或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充当</a:t>
            </a:r>
            <a:r>
              <a:rPr lang="en-US" altLang="zh-CN" b="1" i="1" smtClean="0">
                <a:latin typeface="Times New Roman" panose="02020603050405020304" pitchFamily="18" charset="0"/>
              </a:rPr>
              <a:t>w</a:t>
            </a:r>
            <a:r>
              <a:rPr lang="en-US" altLang="zh-CN" b="1" smtClean="0"/>
              <a:t>)</a:t>
            </a:r>
            <a:r>
              <a:rPr lang="zh-CN" altLang="en-US" b="1" smtClean="0"/>
              <a:t>代替，使</a:t>
            </a:r>
            <a:r>
              <a:rPr lang="en-US" altLang="zh-CN" b="1" i="1" smtClean="0">
                <a:latin typeface="Times New Roman" panose="02020603050405020304" pitchFamily="18" charset="0"/>
              </a:rPr>
              <a:t>w</a:t>
            </a:r>
            <a:r>
              <a:rPr lang="zh-CN" altLang="en-US" b="1" smtClean="0"/>
              <a:t>关联除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/>
              <a:t>外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关联的所有边，称为</a:t>
            </a:r>
            <a:r>
              <a:rPr lang="zh-CN" altLang="en-US" b="1" smtClean="0">
                <a:solidFill>
                  <a:srgbClr val="FC360E"/>
                </a:solidFill>
              </a:rPr>
              <a:t>边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solidFill>
                  <a:srgbClr val="FC360E"/>
                </a:solidFill>
              </a:rPr>
              <a:t>的收缩</a:t>
            </a:r>
            <a:r>
              <a:rPr lang="zh-CN" altLang="en-US" b="1" smtClean="0"/>
              <a:t>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smtClean="0"/>
              <a:t>(4)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可能相邻，也可能不相邻</a:t>
            </a:r>
            <a:r>
              <a:rPr lang="en-US" altLang="zh-CN" b="1" smtClean="0"/>
              <a:t>)，</a:t>
            </a:r>
            <a:r>
              <a:rPr lang="zh-CN" altLang="en-US" b="1" smtClean="0"/>
              <a:t>用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solidFill>
                  <a:srgbClr val="FC360E"/>
                </a:solidFill>
              </a:rPr>
              <a:t>∪(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rgbClr val="FC360E"/>
                </a:solidFill>
              </a:rPr>
              <a:t>,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en-US" altLang="zh-CN" b="1" smtClean="0"/>
              <a:t>(</a:t>
            </a:r>
            <a:r>
              <a:rPr lang="zh-CN" altLang="en-US" b="1" smtClean="0"/>
              <a:t>或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solidFill>
                  <a:srgbClr val="FC360E"/>
                </a:solidFill>
              </a:rPr>
              <a:t>+(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rgbClr val="FC360E"/>
                </a:solidFill>
              </a:rPr>
              <a:t>,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en-US" altLang="zh-CN" b="1" smtClean="0"/>
              <a:t>)</a:t>
            </a:r>
            <a:r>
              <a:rPr lang="zh-CN" altLang="en-US" b="1" smtClean="0"/>
              <a:t>表示在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之间加一条边(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)，</a:t>
            </a:r>
            <a:r>
              <a:rPr lang="zh-CN" altLang="en-US" b="1" smtClean="0"/>
              <a:t>称为</a:t>
            </a:r>
            <a:r>
              <a:rPr lang="zh-CN" altLang="en-US" b="1" smtClean="0">
                <a:solidFill>
                  <a:srgbClr val="FC360E"/>
                </a:solidFill>
              </a:rPr>
              <a:t>加新边</a:t>
            </a:r>
            <a:r>
              <a:rPr lang="zh-CN" altLang="en-US" b="1" smtClean="0"/>
              <a:t>。</a:t>
            </a:r>
            <a:endParaRPr lang="en-US" altLang="zh-CN" b="1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2A3EC4-235D-4FC6-BE0F-ED76E6A7C84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175"/>
            <a:ext cx="8229600" cy="6858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b="1" smtClean="0"/>
              <a:t>图的一些概念和规定   </a:t>
            </a:r>
            <a:r>
              <a:rPr lang="en-US" altLang="zh-CN" sz="3200" smtClean="0">
                <a:solidFill>
                  <a:schemeClr val="tx1"/>
                </a:solidFill>
              </a:rPr>
              <a:t>(P107)</a:t>
            </a:r>
            <a:endParaRPr lang="zh-CN" altLang="en-US" sz="3200" smtClean="0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4138613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b="1" smtClean="0">
                <a:solidFill>
                  <a:schemeClr val="hlink"/>
                </a:solidFill>
              </a:rPr>
              <a:t>V(G)</a:t>
            </a:r>
            <a:r>
              <a:rPr lang="en-US" altLang="zh-CN" b="1" smtClean="0"/>
              <a:t>，</a:t>
            </a:r>
            <a:r>
              <a:rPr lang="en-US" altLang="zh-CN" b="1" smtClean="0">
                <a:solidFill>
                  <a:schemeClr val="hlink"/>
                </a:solidFill>
              </a:rPr>
              <a:t>E(G)</a:t>
            </a:r>
            <a:r>
              <a:rPr lang="zh-CN" altLang="en-US" b="1" smtClean="0"/>
              <a:t>分别表示</a:t>
            </a:r>
            <a:r>
              <a:rPr lang="en-US" altLang="zh-CN" b="1" smtClean="0"/>
              <a:t>G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顶点集</a:t>
            </a:r>
            <a:r>
              <a:rPr lang="zh-CN" altLang="en-US" b="1" smtClean="0"/>
              <a:t>和</a:t>
            </a:r>
            <a:r>
              <a:rPr lang="zh-CN" altLang="en-US" b="1" smtClean="0">
                <a:solidFill>
                  <a:srgbClr val="FC360E"/>
                </a:solidFill>
              </a:rPr>
              <a:t>边集</a:t>
            </a:r>
            <a:r>
              <a:rPr lang="zh-CN" altLang="en-US" b="1" smtClean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/>
              <a:t>若</a:t>
            </a:r>
            <a:r>
              <a:rPr lang="zh-CN" altLang="en-US" b="1" smtClean="0">
                <a:solidFill>
                  <a:schemeClr val="hlink"/>
                </a:solidFill>
              </a:rPr>
              <a:t>|</a:t>
            </a:r>
            <a:r>
              <a:rPr lang="en-US" altLang="zh-CN" b="1" smtClean="0">
                <a:solidFill>
                  <a:schemeClr val="hlink"/>
                </a:solidFill>
              </a:rPr>
              <a:t>V(G)|＝n</a:t>
            </a:r>
            <a:r>
              <a:rPr lang="en-US" altLang="zh-CN" b="1" smtClean="0"/>
              <a:t>，</a:t>
            </a:r>
            <a:r>
              <a:rPr lang="zh-CN" altLang="en-US" b="1" smtClean="0"/>
              <a:t>则称</a:t>
            </a:r>
            <a:r>
              <a:rPr lang="en-US" altLang="zh-CN" b="1" smtClean="0"/>
              <a:t>G</a:t>
            </a:r>
            <a:r>
              <a:rPr lang="zh-CN" altLang="en-US" b="1" smtClean="0"/>
              <a:t>为</a:t>
            </a:r>
            <a:r>
              <a:rPr lang="en-US" altLang="zh-CN" b="1" smtClean="0">
                <a:solidFill>
                  <a:srgbClr val="FC360E"/>
                </a:solidFill>
              </a:rPr>
              <a:t>n</a:t>
            </a:r>
            <a:r>
              <a:rPr lang="zh-CN" altLang="en-US" b="1" smtClean="0">
                <a:solidFill>
                  <a:srgbClr val="FC360E"/>
                </a:solidFill>
              </a:rPr>
              <a:t>阶图</a:t>
            </a:r>
            <a:r>
              <a:rPr lang="zh-CN" altLang="en-US" b="1" smtClean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/>
              <a:t>若|</a:t>
            </a:r>
            <a:r>
              <a:rPr lang="en-US" altLang="zh-CN" b="1" smtClean="0"/>
              <a:t>V(G)|</a:t>
            </a:r>
            <a:r>
              <a:rPr lang="zh-CN" altLang="en-US" b="1" smtClean="0"/>
              <a:t>与|</a:t>
            </a:r>
            <a:r>
              <a:rPr lang="en-US" altLang="zh-CN" b="1" smtClean="0"/>
              <a:t>E(G)|</a:t>
            </a:r>
            <a:r>
              <a:rPr lang="zh-CN" altLang="en-US" b="1" smtClean="0"/>
              <a:t>均为有限数，则称</a:t>
            </a:r>
            <a:r>
              <a:rPr lang="en-US" altLang="zh-CN" b="1" smtClean="0"/>
              <a:t>G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有限图</a:t>
            </a:r>
            <a:r>
              <a:rPr lang="zh-CN" altLang="en-US" b="1" smtClean="0"/>
              <a:t>。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/>
              <a:t>若边集</a:t>
            </a:r>
            <a:r>
              <a:rPr lang="en-US" altLang="zh-CN" b="1" smtClean="0">
                <a:solidFill>
                  <a:schemeClr val="hlink"/>
                </a:solidFill>
              </a:rPr>
              <a:t>E(G)＝</a:t>
            </a:r>
            <a:r>
              <a:rPr lang="zh-CN" altLang="en-US" b="1" smtClean="0">
                <a:solidFill>
                  <a:schemeClr val="hlink"/>
                </a:solidFill>
                <a:sym typeface="Symbol" panose="05050102010706020507" pitchFamily="18" charset="2"/>
              </a:rPr>
              <a:t></a:t>
            </a:r>
            <a:r>
              <a:rPr lang="zh-CN" altLang="en-US" b="1" smtClean="0">
                <a:sym typeface="Symbol" panose="05050102010706020507" pitchFamily="18" charset="2"/>
              </a:rPr>
              <a:t>，</a:t>
            </a:r>
            <a:r>
              <a:rPr lang="zh-CN" altLang="en-US" b="1" smtClean="0"/>
              <a:t>则称</a:t>
            </a:r>
            <a:r>
              <a:rPr lang="en-US" altLang="zh-CN" b="1" smtClean="0"/>
              <a:t>G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零图</a:t>
            </a:r>
            <a:r>
              <a:rPr lang="zh-CN" altLang="en-US" b="1" smtClean="0"/>
              <a:t>，此时，又若</a:t>
            </a:r>
            <a:r>
              <a:rPr lang="en-US" altLang="zh-CN" b="1" smtClean="0"/>
              <a:t>G</a:t>
            </a:r>
            <a:r>
              <a:rPr lang="zh-CN" altLang="en-US" b="1" smtClean="0"/>
              <a:t>为</a:t>
            </a:r>
            <a:r>
              <a:rPr lang="en-US" altLang="zh-CN" b="1" smtClean="0"/>
              <a:t>n</a:t>
            </a:r>
            <a:r>
              <a:rPr lang="zh-CN" altLang="en-US" b="1" smtClean="0"/>
              <a:t>阶图，则称</a:t>
            </a:r>
            <a:r>
              <a:rPr lang="en-US" altLang="zh-CN" b="1" smtClean="0"/>
              <a:t>G</a:t>
            </a:r>
            <a:r>
              <a:rPr lang="zh-CN" altLang="en-US" b="1" smtClean="0"/>
              <a:t>为</a:t>
            </a:r>
            <a:r>
              <a:rPr lang="en-US" altLang="zh-CN" b="1" smtClean="0">
                <a:solidFill>
                  <a:srgbClr val="FC360E"/>
                </a:solidFill>
              </a:rPr>
              <a:t>n</a:t>
            </a:r>
            <a:r>
              <a:rPr lang="zh-CN" altLang="en-US" b="1" smtClean="0">
                <a:solidFill>
                  <a:srgbClr val="FC360E"/>
                </a:solidFill>
              </a:rPr>
              <a:t>阶零图</a:t>
            </a:r>
            <a:r>
              <a:rPr lang="zh-CN" altLang="en-US" b="1" smtClean="0"/>
              <a:t>，记作</a:t>
            </a:r>
            <a:r>
              <a:rPr lang="en-US" altLang="zh-CN" b="1" smtClean="0">
                <a:solidFill>
                  <a:srgbClr val="FC360E"/>
                </a:solidFill>
              </a:rPr>
              <a:t>N</a:t>
            </a:r>
            <a:r>
              <a:rPr lang="en-US" altLang="zh-CN" b="1" baseline="-30000" smtClean="0">
                <a:solidFill>
                  <a:srgbClr val="FC360E"/>
                </a:solidFill>
              </a:rPr>
              <a:t>n</a:t>
            </a:r>
            <a:r>
              <a:rPr lang="en-US" altLang="zh-CN" b="1" smtClean="0"/>
              <a:t>，</a:t>
            </a:r>
            <a:r>
              <a:rPr lang="zh-CN" altLang="en-US" b="1" smtClean="0"/>
              <a:t>特别地，称</a:t>
            </a:r>
            <a:r>
              <a:rPr lang="en-US" altLang="zh-CN" b="1" smtClean="0"/>
              <a:t>N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平凡图</a:t>
            </a:r>
            <a:r>
              <a:rPr lang="zh-CN" altLang="en-US" b="1" smtClean="0"/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97C16C-3C2B-4418-A46C-1975227DC6B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举例</a:t>
            </a:r>
          </a:p>
        </p:txBody>
      </p:sp>
      <p:pic>
        <p:nvPicPr>
          <p:cNvPr id="67588" name="Picture 16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5FB5EA-F283-4857-B164-7F33A4271BB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folHlink"/>
                </a:solidFill>
                <a:latin typeface="楷体_GB2312" pitchFamily="49" charset="-122"/>
              </a:rPr>
              <a:t>收缩边(2)</a:t>
            </a:r>
          </a:p>
        </p:txBody>
      </p:sp>
      <p:grpSp>
        <p:nvGrpSpPr>
          <p:cNvPr id="68612" name="Group 30"/>
          <p:cNvGrpSpPr>
            <a:grpSpLocks/>
          </p:cNvGrpSpPr>
          <p:nvPr/>
        </p:nvGrpSpPr>
        <p:grpSpPr bwMode="auto">
          <a:xfrm>
            <a:off x="5638800" y="2324100"/>
            <a:ext cx="2133600" cy="2590800"/>
            <a:chOff x="3552" y="1464"/>
            <a:chExt cx="1344" cy="1632"/>
          </a:xfrm>
        </p:grpSpPr>
        <p:sp>
          <p:nvSpPr>
            <p:cNvPr id="68630" name="Line 13"/>
            <p:cNvSpPr>
              <a:spLocks noChangeShapeType="1"/>
            </p:cNvSpPr>
            <p:nvPr/>
          </p:nvSpPr>
          <p:spPr bwMode="auto">
            <a:xfrm>
              <a:off x="4272" y="1464"/>
              <a:ext cx="480" cy="15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1" name="Line 14"/>
            <p:cNvSpPr>
              <a:spLocks noChangeShapeType="1"/>
            </p:cNvSpPr>
            <p:nvPr/>
          </p:nvSpPr>
          <p:spPr bwMode="auto">
            <a:xfrm>
              <a:off x="4272" y="1488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2" name="Line 15"/>
            <p:cNvSpPr>
              <a:spLocks noChangeShapeType="1"/>
            </p:cNvSpPr>
            <p:nvPr/>
          </p:nvSpPr>
          <p:spPr bwMode="auto">
            <a:xfrm flipV="1">
              <a:off x="3552" y="1488"/>
              <a:ext cx="701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3" name="Line 16"/>
            <p:cNvSpPr>
              <a:spLocks noChangeShapeType="1"/>
            </p:cNvSpPr>
            <p:nvPr/>
          </p:nvSpPr>
          <p:spPr bwMode="auto">
            <a:xfrm>
              <a:off x="3552" y="2160"/>
              <a:ext cx="48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4" name="Line 17"/>
            <p:cNvSpPr>
              <a:spLocks noChangeShapeType="1"/>
            </p:cNvSpPr>
            <p:nvPr/>
          </p:nvSpPr>
          <p:spPr bwMode="auto">
            <a:xfrm flipH="1">
              <a:off x="4752" y="2112"/>
              <a:ext cx="144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5" name="Line 18"/>
            <p:cNvSpPr>
              <a:spLocks noChangeShapeType="1"/>
            </p:cNvSpPr>
            <p:nvPr/>
          </p:nvSpPr>
          <p:spPr bwMode="auto">
            <a:xfrm>
              <a:off x="3600" y="3072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6" name="Line 19"/>
            <p:cNvSpPr>
              <a:spLocks noChangeShapeType="1"/>
            </p:cNvSpPr>
            <p:nvPr/>
          </p:nvSpPr>
          <p:spPr bwMode="auto">
            <a:xfrm flipV="1">
              <a:off x="3552" y="2136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7" name="Line 20"/>
            <p:cNvSpPr>
              <a:spLocks noChangeShapeType="1"/>
            </p:cNvSpPr>
            <p:nvPr/>
          </p:nvSpPr>
          <p:spPr bwMode="auto">
            <a:xfrm flipH="1">
              <a:off x="3600" y="1464"/>
              <a:ext cx="672" cy="16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8" name="Line 21"/>
            <p:cNvSpPr>
              <a:spLocks noChangeShapeType="1"/>
            </p:cNvSpPr>
            <p:nvPr/>
          </p:nvSpPr>
          <p:spPr bwMode="auto">
            <a:xfrm flipV="1">
              <a:off x="3600" y="2136"/>
              <a:ext cx="129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9" name="Line 22"/>
            <p:cNvSpPr>
              <a:spLocks noChangeShapeType="1"/>
            </p:cNvSpPr>
            <p:nvPr/>
          </p:nvSpPr>
          <p:spPr bwMode="auto">
            <a:xfrm>
              <a:off x="3552" y="2136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8613" name="Group 29"/>
          <p:cNvGrpSpPr>
            <a:grpSpLocks/>
          </p:cNvGrpSpPr>
          <p:nvPr/>
        </p:nvGrpSpPr>
        <p:grpSpPr bwMode="auto">
          <a:xfrm>
            <a:off x="838200" y="1752600"/>
            <a:ext cx="3505200" cy="3581400"/>
            <a:chOff x="528" y="1104"/>
            <a:chExt cx="2208" cy="2256"/>
          </a:xfrm>
        </p:grpSpPr>
        <p:sp>
          <p:nvSpPr>
            <p:cNvPr id="68615" name="Line 3"/>
            <p:cNvSpPr>
              <a:spLocks noChangeShapeType="1"/>
            </p:cNvSpPr>
            <p:nvPr/>
          </p:nvSpPr>
          <p:spPr bwMode="auto">
            <a:xfrm>
              <a:off x="1680" y="1488"/>
              <a:ext cx="480" cy="15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6" name="Line 4"/>
            <p:cNvSpPr>
              <a:spLocks noChangeShapeType="1"/>
            </p:cNvSpPr>
            <p:nvPr/>
          </p:nvSpPr>
          <p:spPr bwMode="auto">
            <a:xfrm>
              <a:off x="1661" y="1104"/>
              <a:ext cx="1075" cy="8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7" name="Line 5"/>
            <p:cNvSpPr>
              <a:spLocks noChangeShapeType="1"/>
            </p:cNvSpPr>
            <p:nvPr/>
          </p:nvSpPr>
          <p:spPr bwMode="auto">
            <a:xfrm flipV="1">
              <a:off x="528" y="1104"/>
              <a:ext cx="1133" cy="9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8" name="Line 6"/>
            <p:cNvSpPr>
              <a:spLocks noChangeShapeType="1"/>
            </p:cNvSpPr>
            <p:nvPr/>
          </p:nvSpPr>
          <p:spPr bwMode="auto">
            <a:xfrm>
              <a:off x="528" y="2053"/>
              <a:ext cx="254" cy="1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9" name="Line 7"/>
            <p:cNvSpPr>
              <a:spLocks noChangeShapeType="1"/>
            </p:cNvSpPr>
            <p:nvPr/>
          </p:nvSpPr>
          <p:spPr bwMode="auto">
            <a:xfrm flipH="1">
              <a:off x="2400" y="1992"/>
              <a:ext cx="336" cy="13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0" name="Line 8"/>
            <p:cNvSpPr>
              <a:spLocks noChangeShapeType="1"/>
            </p:cNvSpPr>
            <p:nvPr/>
          </p:nvSpPr>
          <p:spPr bwMode="auto">
            <a:xfrm>
              <a:off x="782" y="3357"/>
              <a:ext cx="161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1" name="Line 9"/>
            <p:cNvSpPr>
              <a:spLocks noChangeShapeType="1"/>
            </p:cNvSpPr>
            <p:nvPr/>
          </p:nvSpPr>
          <p:spPr bwMode="auto">
            <a:xfrm flipV="1">
              <a:off x="960" y="2160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2" name="Line 10"/>
            <p:cNvSpPr>
              <a:spLocks noChangeShapeType="1"/>
            </p:cNvSpPr>
            <p:nvPr/>
          </p:nvSpPr>
          <p:spPr bwMode="auto">
            <a:xfrm flipH="1">
              <a:off x="1008" y="1488"/>
              <a:ext cx="672" cy="16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3" name="Line 11"/>
            <p:cNvSpPr>
              <a:spLocks noChangeShapeType="1"/>
            </p:cNvSpPr>
            <p:nvPr/>
          </p:nvSpPr>
          <p:spPr bwMode="auto">
            <a:xfrm flipV="1">
              <a:off x="1008" y="2160"/>
              <a:ext cx="129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4" name="Line 12"/>
            <p:cNvSpPr>
              <a:spLocks noChangeShapeType="1"/>
            </p:cNvSpPr>
            <p:nvPr/>
          </p:nvSpPr>
          <p:spPr bwMode="auto">
            <a:xfrm>
              <a:off x="960" y="2160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5" name="Line 23"/>
            <p:cNvSpPr>
              <a:spLocks noChangeShapeType="1"/>
            </p:cNvSpPr>
            <p:nvPr/>
          </p:nvSpPr>
          <p:spPr bwMode="auto">
            <a:xfrm flipH="1" flipV="1">
              <a:off x="528" y="2064"/>
              <a:ext cx="432" cy="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6" name="Line 24"/>
            <p:cNvSpPr>
              <a:spLocks noChangeShapeType="1"/>
            </p:cNvSpPr>
            <p:nvPr/>
          </p:nvSpPr>
          <p:spPr bwMode="auto">
            <a:xfrm flipH="1" flipV="1">
              <a:off x="1680" y="1104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7" name="Line 25"/>
            <p:cNvSpPr>
              <a:spLocks noChangeShapeType="1"/>
            </p:cNvSpPr>
            <p:nvPr/>
          </p:nvSpPr>
          <p:spPr bwMode="auto">
            <a:xfrm flipH="1">
              <a:off x="2304" y="2016"/>
              <a:ext cx="432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8" name="Line 26"/>
            <p:cNvSpPr>
              <a:spLocks noChangeShapeType="1"/>
            </p:cNvSpPr>
            <p:nvPr/>
          </p:nvSpPr>
          <p:spPr bwMode="auto">
            <a:xfrm flipH="1" flipV="1">
              <a:off x="2160" y="3072"/>
              <a:ext cx="24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9" name="Line 27"/>
            <p:cNvSpPr>
              <a:spLocks noChangeShapeType="1"/>
            </p:cNvSpPr>
            <p:nvPr/>
          </p:nvSpPr>
          <p:spPr bwMode="auto">
            <a:xfrm flipH="1">
              <a:off x="768" y="3120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614" name="Rectangle 28"/>
          <p:cNvSpPr>
            <a:spLocks noChangeArrowheads="1"/>
          </p:cNvSpPr>
          <p:nvPr/>
        </p:nvSpPr>
        <p:spPr bwMode="auto">
          <a:xfrm>
            <a:off x="228600" y="10668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>
                <a:latin typeface="楷体_GB2312" pitchFamily="49" charset="-122"/>
              </a:rPr>
              <a:t>Petersen</a:t>
            </a:r>
            <a:r>
              <a:rPr lang="zh-CN" altLang="en-US">
                <a:latin typeface="楷体_GB2312" pitchFamily="49" charset="-122"/>
              </a:rPr>
              <a:t>图及其一种收缩图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0290B1-6CC8-40C3-B3E3-B26EEB73668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通路与回路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zh-CN" altLang="en-US" b="1" smtClean="0"/>
              <a:t> </a:t>
            </a:r>
            <a:r>
              <a:rPr lang="en-US" altLang="zh-CN" sz="2800" smtClean="0">
                <a:solidFill>
                  <a:schemeClr val="hlink"/>
                </a:solidFill>
              </a:rPr>
              <a:t>(P119</a:t>
            </a:r>
            <a:r>
              <a:rPr lang="zh-CN" altLang="en-US" sz="2800" smtClean="0">
                <a:solidFill>
                  <a:schemeClr val="hlink"/>
                </a:solidFill>
              </a:rPr>
              <a:t>定义</a:t>
            </a:r>
            <a:r>
              <a:rPr lang="en-US" altLang="zh-CN" sz="2800" smtClean="0">
                <a:solidFill>
                  <a:schemeClr val="hlink"/>
                </a:solidFill>
              </a:rPr>
              <a:t>7.18)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为无向图，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中顶点与边的交替序列</a:t>
            </a:r>
            <a:r>
              <a:rPr lang="en-US" altLang="zh-CN" b="1" i="1" smtClean="0">
                <a:latin typeface="Times New Roman" panose="02020603050405020304" pitchFamily="18" charset="0"/>
              </a:rPr>
              <a:t>Г</a:t>
            </a:r>
            <a:r>
              <a:rPr lang="en-US" altLang="zh-CN" b="1" smtClean="0"/>
              <a:t>＝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i1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i2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ji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il</a:t>
            </a:r>
            <a:r>
              <a:rPr lang="zh-CN" altLang="en-US" b="1" smtClean="0"/>
              <a:t>称为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0</a:t>
            </a:r>
            <a:r>
              <a:rPr lang="zh-CN" altLang="en-US" b="1" smtClean="0"/>
              <a:t>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il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通路</a:t>
            </a:r>
            <a:r>
              <a:rPr lang="zh-CN" altLang="en-US" b="1" smtClean="0"/>
              <a:t>，其中，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ir-1</a:t>
            </a:r>
            <a:r>
              <a:rPr lang="zh-CN" altLang="en-US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ir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jr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端点</a:t>
            </a:r>
            <a:r>
              <a:rPr lang="zh-CN" altLang="en-US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0</a:t>
            </a:r>
            <a:r>
              <a:rPr lang="en-US" altLang="zh-CN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il</a:t>
            </a:r>
            <a:r>
              <a:rPr lang="zh-CN" altLang="en-US" b="1" smtClean="0"/>
              <a:t>分别称为</a:t>
            </a:r>
            <a:r>
              <a:rPr lang="en-US" altLang="zh-CN" b="1" i="1" smtClean="0">
                <a:latin typeface="Times New Roman" panose="02020603050405020304" pitchFamily="18" charset="0"/>
              </a:rPr>
              <a:t>Г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始点</a:t>
            </a:r>
            <a:r>
              <a:rPr lang="zh-CN" altLang="en-US" b="1" smtClean="0"/>
              <a:t>与</a:t>
            </a:r>
            <a:r>
              <a:rPr lang="zh-CN" altLang="en-US" b="1" smtClean="0">
                <a:solidFill>
                  <a:srgbClr val="FC360E"/>
                </a:solidFill>
              </a:rPr>
              <a:t>终点</a:t>
            </a:r>
            <a:r>
              <a:rPr lang="zh-CN" altLang="en-US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Г</a:t>
            </a:r>
            <a:r>
              <a:rPr lang="zh-CN" altLang="en-US" b="1" smtClean="0"/>
              <a:t>中边的条数称为它的</a:t>
            </a:r>
            <a:r>
              <a:rPr lang="zh-CN" altLang="en-US" b="1" smtClean="0">
                <a:solidFill>
                  <a:srgbClr val="FC360E"/>
                </a:solidFill>
              </a:rPr>
              <a:t>长度</a:t>
            </a:r>
            <a:r>
              <a:rPr lang="zh-CN" altLang="en-US" b="1" smtClean="0"/>
              <a:t>。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若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0</a:t>
            </a:r>
            <a:r>
              <a:rPr lang="en-US" altLang="zh-CN" b="1" smtClean="0"/>
              <a:t>＝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il</a:t>
            </a:r>
            <a:r>
              <a:rPr lang="zh-CN" altLang="en-US" b="1" smtClean="0"/>
              <a:t>，则称通路为</a:t>
            </a:r>
            <a:r>
              <a:rPr lang="zh-CN" altLang="en-US" b="1" smtClean="0">
                <a:solidFill>
                  <a:srgbClr val="FC360E"/>
                </a:solidFill>
              </a:rPr>
              <a:t>回路</a:t>
            </a:r>
            <a:r>
              <a:rPr lang="zh-CN" altLang="en-US" b="1" smtClean="0"/>
              <a:t>。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若</a:t>
            </a:r>
            <a:r>
              <a:rPr lang="en-US" altLang="zh-CN" b="1" i="1" smtClean="0">
                <a:latin typeface="Times New Roman" panose="02020603050405020304" pitchFamily="18" charset="0"/>
              </a:rPr>
              <a:t>Г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chemeClr val="hlink"/>
                </a:solidFill>
              </a:rPr>
              <a:t>所有边各异</a:t>
            </a:r>
            <a:r>
              <a:rPr lang="zh-CN" altLang="en-US" b="1" smtClean="0"/>
              <a:t>，则称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Г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简单通</a:t>
            </a:r>
            <a:r>
              <a:rPr lang="en-US" altLang="zh-CN" b="1" smtClean="0">
                <a:solidFill>
                  <a:srgbClr val="FC360E"/>
                </a:solidFill>
              </a:rPr>
              <a:t>(</a:t>
            </a:r>
            <a:r>
              <a:rPr lang="zh-CN" altLang="en-US" b="1" smtClean="0">
                <a:solidFill>
                  <a:srgbClr val="FC360E"/>
                </a:solidFill>
              </a:rPr>
              <a:t>回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zh-CN" altLang="en-US" b="1" smtClean="0">
                <a:solidFill>
                  <a:srgbClr val="FC360E"/>
                </a:solidFill>
              </a:rPr>
              <a:t>路</a:t>
            </a:r>
            <a:r>
              <a:rPr lang="zh-CN" altLang="en-US" b="1" smtClean="0"/>
              <a:t>，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若</a:t>
            </a:r>
            <a:r>
              <a:rPr lang="en-US" altLang="zh-CN" b="1" i="1" smtClean="0">
                <a:latin typeface="Times New Roman" panose="02020603050405020304" pitchFamily="18" charset="0"/>
              </a:rPr>
              <a:t>Г</a:t>
            </a:r>
            <a:r>
              <a:rPr lang="zh-CN" altLang="en-US" b="1" smtClean="0"/>
              <a:t>的所有</a:t>
            </a:r>
            <a:r>
              <a:rPr lang="zh-CN" altLang="en-US" b="1" smtClean="0">
                <a:solidFill>
                  <a:schemeClr val="hlink"/>
                </a:solidFill>
              </a:rPr>
              <a:t>顶点</a:t>
            </a:r>
            <a:r>
              <a:rPr lang="zh-CN" altLang="en-US" b="1" smtClean="0"/>
              <a:t>(除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smtClean="0"/>
              <a:t>0</a:t>
            </a:r>
            <a:r>
              <a:rPr lang="zh-CN" altLang="en-US" b="1" smtClean="0"/>
              <a:t>与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ij</a:t>
            </a:r>
            <a:r>
              <a:rPr lang="zh-CN" altLang="en-US" b="1" smtClean="0"/>
              <a:t>可能相同外)</a:t>
            </a:r>
            <a:r>
              <a:rPr lang="zh-CN" altLang="en-US" b="1" smtClean="0">
                <a:solidFill>
                  <a:schemeClr val="hlink"/>
                </a:solidFill>
              </a:rPr>
              <a:t>各异</a:t>
            </a:r>
            <a:r>
              <a:rPr lang="zh-CN" altLang="en-US" b="1" smtClean="0"/>
              <a:t>，则称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Г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初级通</a:t>
            </a:r>
            <a:r>
              <a:rPr lang="en-US" altLang="zh-CN" b="1" smtClean="0">
                <a:solidFill>
                  <a:srgbClr val="FC360E"/>
                </a:solidFill>
              </a:rPr>
              <a:t>(</a:t>
            </a:r>
            <a:r>
              <a:rPr lang="zh-CN" altLang="en-US" b="1" smtClean="0">
                <a:solidFill>
                  <a:srgbClr val="FC360E"/>
                </a:solidFill>
              </a:rPr>
              <a:t>回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zh-CN" altLang="en-US" b="1" smtClean="0">
                <a:solidFill>
                  <a:srgbClr val="FC360E"/>
                </a:solidFill>
              </a:rPr>
              <a:t>路</a:t>
            </a:r>
            <a:r>
              <a:rPr lang="zh-CN" altLang="en-US" b="1" smtClean="0"/>
              <a:t>或</a:t>
            </a:r>
            <a:r>
              <a:rPr lang="zh-CN" altLang="en-US" b="1" smtClean="0">
                <a:solidFill>
                  <a:srgbClr val="FC360E"/>
                </a:solidFill>
              </a:rPr>
              <a:t>路径</a:t>
            </a:r>
            <a:r>
              <a:rPr lang="en-US" altLang="zh-CN" b="1" smtClean="0">
                <a:solidFill>
                  <a:srgbClr val="FC360E"/>
                </a:solidFill>
              </a:rPr>
              <a:t>(</a:t>
            </a:r>
            <a:r>
              <a:rPr lang="zh-CN" altLang="en-US" b="1" smtClean="0">
                <a:solidFill>
                  <a:srgbClr val="FC360E"/>
                </a:solidFill>
              </a:rPr>
              <a:t>圈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zh-CN" altLang="en-US" b="1" smtClean="0"/>
              <a:t>，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将长度为奇数的圈称为</a:t>
            </a:r>
            <a:r>
              <a:rPr lang="zh-CN" altLang="en-US" b="1" smtClean="0">
                <a:solidFill>
                  <a:srgbClr val="FC360E"/>
                </a:solidFill>
              </a:rPr>
              <a:t>奇圈</a:t>
            </a:r>
            <a:r>
              <a:rPr lang="zh-CN" altLang="en-US" b="1" smtClean="0"/>
              <a:t>，长度为偶数的圈称为</a:t>
            </a:r>
            <a:r>
              <a:rPr lang="zh-CN" altLang="en-US" b="1" smtClean="0">
                <a:solidFill>
                  <a:srgbClr val="FC360E"/>
                </a:solidFill>
              </a:rPr>
              <a:t>偶圈</a:t>
            </a:r>
            <a:r>
              <a:rPr lang="zh-CN" altLang="en-US" b="1" smtClean="0"/>
              <a:t>。 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AEA50C-6369-48EF-9B51-328E92F4E222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5650" y="3068638"/>
            <a:ext cx="7467600" cy="3017837"/>
            <a:chOff x="336" y="2064"/>
            <a:chExt cx="4704" cy="1901"/>
          </a:xfrm>
        </p:grpSpPr>
        <p:grpSp>
          <p:nvGrpSpPr>
            <p:cNvPr id="71686" name="Group 5"/>
            <p:cNvGrpSpPr>
              <a:grpSpLocks/>
            </p:cNvGrpSpPr>
            <p:nvPr/>
          </p:nvGrpSpPr>
          <p:grpSpPr bwMode="auto">
            <a:xfrm>
              <a:off x="1152" y="2064"/>
              <a:ext cx="1920" cy="1257"/>
              <a:chOff x="1152" y="1488"/>
              <a:chExt cx="1920" cy="1257"/>
            </a:xfrm>
          </p:grpSpPr>
          <p:sp>
            <p:nvSpPr>
              <p:cNvPr id="71688" name="Text Box 6"/>
              <p:cNvSpPr txBox="1">
                <a:spLocks noChangeArrowheads="1"/>
              </p:cNvSpPr>
              <p:nvPr/>
            </p:nvSpPr>
            <p:spPr bwMode="auto">
              <a:xfrm>
                <a:off x="1776" y="158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71689" name="Line 7"/>
              <p:cNvSpPr>
                <a:spLocks noChangeShapeType="1"/>
              </p:cNvSpPr>
              <p:nvPr/>
            </p:nvSpPr>
            <p:spPr bwMode="auto">
              <a:xfrm>
                <a:off x="2112" y="1728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0" name="Line 8"/>
              <p:cNvSpPr>
                <a:spLocks noChangeShapeType="1"/>
              </p:cNvSpPr>
              <p:nvPr/>
            </p:nvSpPr>
            <p:spPr bwMode="auto">
              <a:xfrm flipV="1">
                <a:off x="1344" y="1728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1" name="Text Box 9"/>
              <p:cNvSpPr txBox="1">
                <a:spLocks noChangeArrowheads="1"/>
              </p:cNvSpPr>
              <p:nvPr/>
            </p:nvSpPr>
            <p:spPr bwMode="auto">
              <a:xfrm>
                <a:off x="1152" y="244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71692" name="Text Box 10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cxnSp>
            <p:nvCxnSpPr>
              <p:cNvPr id="71693" name="AutoShape 11"/>
              <p:cNvCxnSpPr>
                <a:cxnSpLocks noChangeShapeType="1"/>
                <a:stCxn id="71690" idx="0"/>
              </p:cNvCxnSpPr>
              <p:nvPr/>
            </p:nvCxnSpPr>
            <p:spPr bwMode="auto">
              <a:xfrm rot="5400000" flipH="1" flipV="1">
                <a:off x="1221" y="1851"/>
                <a:ext cx="1017" cy="771"/>
              </a:xfrm>
              <a:prstGeom prst="curvedConnector3">
                <a:avLst>
                  <a:gd name="adj1" fmla="val 110421"/>
                </a:avLst>
              </a:prstGeom>
              <a:noFill/>
              <a:ln w="28575">
                <a:solidFill>
                  <a:srgbClr val="2D080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694" name="Text Box 12"/>
              <p:cNvSpPr txBox="1">
                <a:spLocks noChangeArrowheads="1"/>
              </p:cNvSpPr>
              <p:nvPr/>
            </p:nvSpPr>
            <p:spPr bwMode="auto">
              <a:xfrm>
                <a:off x="1200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1695" name="Text Box 13"/>
              <p:cNvSpPr txBox="1">
                <a:spLocks noChangeArrowheads="1"/>
              </p:cNvSpPr>
              <p:nvPr/>
            </p:nvSpPr>
            <p:spPr bwMode="auto">
              <a:xfrm>
                <a:off x="2544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71696" name="Text Box 14"/>
              <p:cNvSpPr txBox="1">
                <a:spLocks noChangeArrowheads="1"/>
              </p:cNvSpPr>
              <p:nvPr/>
            </p:nvSpPr>
            <p:spPr bwMode="auto">
              <a:xfrm>
                <a:off x="1680" y="206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71697" name="Text Box 15"/>
              <p:cNvSpPr txBox="1">
                <a:spLocks noChangeArrowheads="1"/>
              </p:cNvSpPr>
              <p:nvPr/>
            </p:nvSpPr>
            <p:spPr bwMode="auto">
              <a:xfrm>
                <a:off x="2256" y="148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sp>
          <p:nvSpPr>
            <p:cNvPr id="71687" name="Text Box 16"/>
            <p:cNvSpPr txBox="1">
              <a:spLocks noChangeArrowheads="1"/>
            </p:cNvSpPr>
            <p:nvPr/>
          </p:nvSpPr>
          <p:spPr bwMode="auto">
            <a:xfrm>
              <a:off x="336" y="3600"/>
              <a:ext cx="47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是简单通路但不是初级通路</a:t>
              </a:r>
              <a:endParaRPr lang="zh-CN" altLang="en-US" baseline="-2500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9825" name="Rectangle 17"/>
          <p:cNvSpPr>
            <a:spLocks noChangeArrowheads="1"/>
          </p:cNvSpPr>
          <p:nvPr/>
        </p:nvSpPr>
        <p:spPr bwMode="auto">
          <a:xfrm>
            <a:off x="250825" y="1341438"/>
            <a:ext cx="7527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</a:rPr>
              <a:t>初级通路一定是简单通路，反之不一定。</a:t>
            </a:r>
          </a:p>
        </p:txBody>
      </p:sp>
      <p:sp>
        <p:nvSpPr>
          <p:cNvPr id="71685" name="Rectangle 18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chemeClr val="tx2"/>
                </a:solidFill>
              </a:rPr>
              <a:t>通路与回路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2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E64899-CD4A-4962-ADED-983EE2A8D3D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关于通路与回路的说明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1554163"/>
          </a:xfrm>
        </p:spPr>
        <p:txBody>
          <a:bodyPr>
            <a:spAutoFit/>
          </a:bodyPr>
          <a:lstStyle/>
          <a:p>
            <a:pPr marL="609600" indent="-609600" eaLnBrk="1" hangingPunct="1"/>
            <a:r>
              <a:rPr lang="zh-CN" altLang="en-US" b="1" smtClean="0">
                <a:solidFill>
                  <a:schemeClr val="hlink"/>
                </a:solidFill>
              </a:rPr>
              <a:t>在有向图中</a:t>
            </a:r>
            <a:r>
              <a:rPr lang="zh-CN" altLang="en-US" b="1" smtClean="0"/>
              <a:t>，通路、回路及分类的定义与无向图中非常相似，只是</a:t>
            </a:r>
            <a:r>
              <a:rPr lang="zh-CN" altLang="en-US" b="1" smtClean="0">
                <a:solidFill>
                  <a:schemeClr val="hlink"/>
                </a:solidFill>
              </a:rPr>
              <a:t>要注意有向边方向的一致性</a:t>
            </a:r>
            <a:r>
              <a:rPr lang="zh-CN" altLang="en-US" b="1" smtClean="0"/>
              <a:t>。 </a:t>
            </a:r>
          </a:p>
        </p:txBody>
      </p:sp>
      <p:grpSp>
        <p:nvGrpSpPr>
          <p:cNvPr id="72709" name="Group 4"/>
          <p:cNvGrpSpPr>
            <a:grpSpLocks/>
          </p:cNvGrpSpPr>
          <p:nvPr/>
        </p:nvGrpSpPr>
        <p:grpSpPr bwMode="auto">
          <a:xfrm>
            <a:off x="1835150" y="2636838"/>
            <a:ext cx="6019800" cy="3627437"/>
            <a:chOff x="768" y="1488"/>
            <a:chExt cx="3792" cy="2285"/>
          </a:xfrm>
        </p:grpSpPr>
        <p:sp>
          <p:nvSpPr>
            <p:cNvPr id="72710" name="Line 5"/>
            <p:cNvSpPr>
              <a:spLocks noChangeShapeType="1"/>
            </p:cNvSpPr>
            <p:nvPr/>
          </p:nvSpPr>
          <p:spPr bwMode="auto">
            <a:xfrm flipH="1" flipV="1">
              <a:off x="1030" y="1851"/>
              <a:ext cx="875" cy="9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1" name="Text Box 6"/>
            <p:cNvSpPr txBox="1">
              <a:spLocks noChangeArrowheads="1"/>
            </p:cNvSpPr>
            <p:nvPr/>
          </p:nvSpPr>
          <p:spPr bwMode="auto">
            <a:xfrm>
              <a:off x="1774" y="2941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2712" name="Text Box 7"/>
            <p:cNvSpPr txBox="1">
              <a:spLocks noChangeArrowheads="1"/>
            </p:cNvSpPr>
            <p:nvPr/>
          </p:nvSpPr>
          <p:spPr bwMode="auto">
            <a:xfrm>
              <a:off x="2473" y="1488"/>
              <a:ext cx="2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2713" name="Text Box 8"/>
            <p:cNvSpPr txBox="1">
              <a:spLocks noChangeArrowheads="1"/>
            </p:cNvSpPr>
            <p:nvPr/>
          </p:nvSpPr>
          <p:spPr bwMode="auto">
            <a:xfrm>
              <a:off x="3567" y="2759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2714" name="Text Box 9"/>
            <p:cNvSpPr txBox="1">
              <a:spLocks noChangeArrowheads="1"/>
            </p:cNvSpPr>
            <p:nvPr/>
          </p:nvSpPr>
          <p:spPr bwMode="auto">
            <a:xfrm>
              <a:off x="768" y="1597"/>
              <a:ext cx="2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2715" name="Line 10"/>
            <p:cNvSpPr>
              <a:spLocks noChangeShapeType="1"/>
            </p:cNvSpPr>
            <p:nvPr/>
          </p:nvSpPr>
          <p:spPr bwMode="auto">
            <a:xfrm flipH="1">
              <a:off x="1905" y="1779"/>
              <a:ext cx="612" cy="10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6" name="Line 11"/>
            <p:cNvSpPr>
              <a:spLocks noChangeShapeType="1"/>
            </p:cNvSpPr>
            <p:nvPr/>
          </p:nvSpPr>
          <p:spPr bwMode="auto">
            <a:xfrm flipH="1" flipV="1">
              <a:off x="2544" y="1776"/>
              <a:ext cx="1152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7" name="Text Box 12"/>
            <p:cNvSpPr txBox="1">
              <a:spLocks noChangeArrowheads="1"/>
            </p:cNvSpPr>
            <p:nvPr/>
          </p:nvSpPr>
          <p:spPr bwMode="auto">
            <a:xfrm>
              <a:off x="1118" y="2214"/>
              <a:ext cx="35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="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2718" name="Text Box 13"/>
            <p:cNvSpPr txBox="1">
              <a:spLocks noChangeArrowheads="1"/>
            </p:cNvSpPr>
            <p:nvPr/>
          </p:nvSpPr>
          <p:spPr bwMode="auto">
            <a:xfrm>
              <a:off x="1949" y="2069"/>
              <a:ext cx="4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="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2719" name="Text Box 14"/>
            <p:cNvSpPr txBox="1">
              <a:spLocks noChangeArrowheads="1"/>
            </p:cNvSpPr>
            <p:nvPr/>
          </p:nvSpPr>
          <p:spPr bwMode="auto">
            <a:xfrm>
              <a:off x="3086" y="2033"/>
              <a:ext cx="4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="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2720" name="Rectangle 15"/>
            <p:cNvSpPr>
              <a:spLocks noChangeArrowheads="1"/>
            </p:cNvSpPr>
            <p:nvPr/>
          </p:nvSpPr>
          <p:spPr bwMode="auto">
            <a:xfrm>
              <a:off x="768" y="3408"/>
              <a:ext cx="37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abcd</a:t>
              </a:r>
              <a:r>
                <a:rPr lang="zh-CN" altLang="en-US" b="0">
                  <a:latin typeface="楷体_GB2312" pitchFamily="49" charset="-122"/>
                </a:rPr>
                <a:t>不是通路，</a:t>
              </a:r>
              <a:r>
                <a:rPr lang="en-US" altLang="zh-CN" b="0">
                  <a:latin typeface="楷体_GB2312" pitchFamily="49" charset="-122"/>
                </a:rPr>
                <a:t>dcba</a:t>
              </a:r>
              <a:r>
                <a:rPr lang="zh-CN" altLang="en-US" b="0">
                  <a:latin typeface="楷体_GB2312" pitchFamily="49" charset="-122"/>
                </a:rPr>
                <a:t>是通路</a:t>
              </a:r>
            </a:p>
          </p:txBody>
        </p:sp>
      </p:grp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F392A-E899-4B10-B72B-0C888D368596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通路与回路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3887788"/>
          </a:xfrm>
        </p:spPr>
        <p:txBody>
          <a:bodyPr/>
          <a:lstStyle/>
          <a:p>
            <a:pPr marL="609600" indent="-609600" eaLnBrk="1" hangingPunct="1"/>
            <a:endParaRPr lang="zh-CN" altLang="en-US" b="1" smtClean="0"/>
          </a:p>
          <a:p>
            <a:pPr marL="609600" indent="-609600" eaLnBrk="1" hangingPunct="1"/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zh-CN" altLang="en-US" b="1" smtClean="0"/>
              <a:t> </a:t>
            </a:r>
            <a:r>
              <a:rPr lang="en-US" altLang="zh-CN" sz="2800" smtClean="0">
                <a:solidFill>
                  <a:schemeClr val="hlink"/>
                </a:solidFill>
              </a:rPr>
              <a:t>(P120</a:t>
            </a:r>
            <a:r>
              <a:rPr lang="zh-CN" altLang="en-US" sz="2800" smtClean="0">
                <a:solidFill>
                  <a:schemeClr val="hlink"/>
                </a:solidFill>
              </a:rPr>
              <a:t>定理</a:t>
            </a:r>
            <a:r>
              <a:rPr lang="en-US" altLang="zh-CN" sz="2800" smtClean="0">
                <a:solidFill>
                  <a:schemeClr val="hlink"/>
                </a:solidFill>
              </a:rPr>
              <a:t>7.6)</a:t>
            </a:r>
            <a:r>
              <a:rPr lang="zh-CN" altLang="en-US" b="1" smtClean="0"/>
              <a:t>在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中，若从顶点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（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≠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）</a:t>
            </a:r>
            <a:r>
              <a:rPr lang="zh-CN" altLang="en-US" b="1" smtClean="0"/>
              <a:t>存在通路，则从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/>
              <a:t>存在长度小于或等于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-1</a:t>
            </a:r>
            <a:r>
              <a:rPr lang="zh-CN" altLang="en-US" b="1" smtClean="0"/>
              <a:t>的通路。</a:t>
            </a:r>
          </a:p>
        </p:txBody>
      </p:sp>
      <p:grpSp>
        <p:nvGrpSpPr>
          <p:cNvPr id="73733" name="Group 5"/>
          <p:cNvGrpSpPr>
            <a:grpSpLocks/>
          </p:cNvGrpSpPr>
          <p:nvPr/>
        </p:nvGrpSpPr>
        <p:grpSpPr bwMode="auto">
          <a:xfrm>
            <a:off x="2051050" y="3068638"/>
            <a:ext cx="3048000" cy="1995487"/>
            <a:chOff x="1152" y="1488"/>
            <a:chExt cx="1920" cy="1257"/>
          </a:xfrm>
        </p:grpSpPr>
        <p:sp>
          <p:nvSpPr>
            <p:cNvPr id="73734" name="Text Box 6"/>
            <p:cNvSpPr txBox="1">
              <a:spLocks noChangeArrowheads="1"/>
            </p:cNvSpPr>
            <p:nvPr/>
          </p:nvSpPr>
          <p:spPr bwMode="auto">
            <a:xfrm>
              <a:off x="1776" y="15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3735" name="Line 7"/>
            <p:cNvSpPr>
              <a:spLocks noChangeShapeType="1"/>
            </p:cNvSpPr>
            <p:nvPr/>
          </p:nvSpPr>
          <p:spPr bwMode="auto">
            <a:xfrm>
              <a:off x="2112" y="1728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36" name="Line 8"/>
            <p:cNvSpPr>
              <a:spLocks noChangeShapeType="1"/>
            </p:cNvSpPr>
            <p:nvPr/>
          </p:nvSpPr>
          <p:spPr bwMode="auto">
            <a:xfrm flipV="1">
              <a:off x="1344" y="1728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auto">
            <a:xfrm>
              <a:off x="1152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3738" name="Text Box 10"/>
            <p:cNvSpPr txBox="1">
              <a:spLocks noChangeArrowheads="1"/>
            </p:cNvSpPr>
            <p:nvPr/>
          </p:nvSpPr>
          <p:spPr bwMode="auto">
            <a:xfrm>
              <a:off x="2832" y="240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cxnSp>
          <p:nvCxnSpPr>
            <p:cNvPr id="73739" name="AutoShape 11"/>
            <p:cNvCxnSpPr>
              <a:cxnSpLocks noChangeShapeType="1"/>
              <a:stCxn id="73736" idx="0"/>
            </p:cNvCxnSpPr>
            <p:nvPr/>
          </p:nvCxnSpPr>
          <p:spPr bwMode="auto">
            <a:xfrm rot="5400000" flipH="1" flipV="1">
              <a:off x="1221" y="1851"/>
              <a:ext cx="1017" cy="771"/>
            </a:xfrm>
            <a:prstGeom prst="curvedConnector3">
              <a:avLst>
                <a:gd name="adj1" fmla="val 110421"/>
              </a:avLst>
            </a:prstGeom>
            <a:noFill/>
            <a:ln w="28575">
              <a:solidFill>
                <a:srgbClr val="2D080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1200" y="182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3741" name="Text Box 13"/>
            <p:cNvSpPr txBox="1">
              <a:spLocks noChangeArrowheads="1"/>
            </p:cNvSpPr>
            <p:nvPr/>
          </p:nvSpPr>
          <p:spPr bwMode="auto">
            <a:xfrm>
              <a:off x="2544" y="21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1680" y="206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2256" y="14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E47E03-95EF-437F-B6BA-BB7C2621D01F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无向图的连通性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4953000"/>
          </a:xfrm>
        </p:spPr>
        <p:txBody>
          <a:bodyPr/>
          <a:lstStyle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sz="2800" smtClean="0">
                <a:solidFill>
                  <a:schemeClr val="hlink"/>
                </a:solidFill>
              </a:rPr>
              <a:t>(P121</a:t>
            </a:r>
            <a:r>
              <a:rPr lang="zh-CN" altLang="en-US" sz="2800" smtClean="0">
                <a:solidFill>
                  <a:schemeClr val="hlink"/>
                </a:solidFill>
              </a:rPr>
              <a:t>定义</a:t>
            </a:r>
            <a:r>
              <a:rPr lang="en-US" altLang="zh-CN" sz="2800" smtClean="0">
                <a:solidFill>
                  <a:schemeClr val="hlink"/>
                </a:solidFill>
              </a:rPr>
              <a:t>7.20)</a:t>
            </a:r>
            <a:r>
              <a:rPr lang="zh-CN" altLang="en-US" b="1" smtClean="0"/>
              <a:t> 设无向图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&gt;，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>
                <a:sym typeface="Symbol" panose="05050102010706020507" pitchFamily="18" charset="2"/>
              </a:rPr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，</a:t>
            </a:r>
            <a:r>
              <a:rPr lang="zh-CN" altLang="en-US" b="1" smtClean="0"/>
              <a:t>若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之间存在通路，则称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连通的</a:t>
            </a:r>
            <a:r>
              <a:rPr lang="zh-CN" altLang="en-US" b="1" smtClean="0"/>
              <a:t>，记作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rgbClr val="FC360E"/>
                </a:solidFill>
              </a:rPr>
              <a:t>～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。 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</a:t>
            </a: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，</a:t>
            </a:r>
            <a:r>
              <a:rPr lang="zh-CN" altLang="en-US" b="1" smtClean="0"/>
              <a:t>规定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～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。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无向图中顶点之间的连通关系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	～＝{（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）| 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∈V</a:t>
            </a:r>
            <a:r>
              <a:rPr lang="zh-CN" altLang="en-US" b="1" smtClean="0"/>
              <a:t>且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zh-CN" altLang="en-US" b="1" smtClean="0"/>
              <a:t>与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之间有通路}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是自反的、对称的、传递的，因而</a:t>
            </a:r>
            <a:r>
              <a:rPr lang="zh-CN" altLang="en-US" b="1" smtClean="0">
                <a:solidFill>
                  <a:schemeClr val="hlink"/>
                </a:solidFill>
              </a:rPr>
              <a:t>～是</a:t>
            </a:r>
            <a:r>
              <a:rPr lang="en-US" altLang="zh-CN" b="1" smtClean="0">
                <a:solidFill>
                  <a:schemeClr val="hlink"/>
                </a:solidFill>
              </a:rPr>
              <a:t>V</a:t>
            </a:r>
            <a:r>
              <a:rPr lang="zh-CN" altLang="en-US" b="1" smtClean="0">
                <a:solidFill>
                  <a:schemeClr val="hlink"/>
                </a:solidFill>
              </a:rPr>
              <a:t>上的等价关系</a:t>
            </a:r>
            <a:r>
              <a:rPr lang="zh-CN" altLang="en-US" b="1" smtClean="0"/>
              <a:t>。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6D2720-4EA3-4631-A36E-21B6D792A2FD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连通图与连通分支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410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zh-CN" altLang="en-US" b="1" smtClean="0"/>
              <a:t> </a:t>
            </a:r>
            <a:r>
              <a:rPr lang="en-US" altLang="zh-CN" sz="2800" smtClean="0">
                <a:solidFill>
                  <a:schemeClr val="hlink"/>
                </a:solidFill>
              </a:rPr>
              <a:t>(P122</a:t>
            </a:r>
            <a:r>
              <a:rPr lang="zh-CN" altLang="en-US" sz="2800" smtClean="0">
                <a:solidFill>
                  <a:schemeClr val="hlink"/>
                </a:solidFill>
              </a:rPr>
              <a:t>定义</a:t>
            </a:r>
            <a:r>
              <a:rPr lang="en-US" altLang="zh-CN" sz="2800" smtClean="0">
                <a:solidFill>
                  <a:schemeClr val="hlink"/>
                </a:solidFill>
              </a:rPr>
              <a:t>7.21)</a:t>
            </a:r>
            <a:r>
              <a:rPr lang="zh-CN" altLang="en-US" b="1" smtClean="0"/>
              <a:t>若无向图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是平凡图或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中任何两个顶点都是连通的，则称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连通图</a:t>
            </a:r>
            <a:r>
              <a:rPr lang="zh-CN" altLang="en-US" b="1" smtClean="0"/>
              <a:t>，否则称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非连通图</a:t>
            </a:r>
            <a:r>
              <a:rPr lang="zh-CN" altLang="en-US" b="1" smtClean="0"/>
              <a:t>或</a:t>
            </a:r>
            <a:r>
              <a:rPr lang="zh-CN" altLang="en-US" b="1" smtClean="0">
                <a:solidFill>
                  <a:srgbClr val="FC360E"/>
                </a:solidFill>
              </a:rPr>
              <a:t>分离图</a:t>
            </a:r>
            <a:r>
              <a:rPr lang="zh-CN" altLang="en-US" b="1" smtClean="0"/>
              <a:t>。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zh-CN" altLang="en-US" b="1" smtClean="0"/>
              <a:t> </a:t>
            </a:r>
            <a:r>
              <a:rPr lang="en-US" altLang="zh-CN" sz="2800" smtClean="0">
                <a:solidFill>
                  <a:schemeClr val="hlink"/>
                </a:solidFill>
              </a:rPr>
              <a:t>(P122</a:t>
            </a:r>
            <a:r>
              <a:rPr lang="zh-CN" altLang="en-US" sz="2800" smtClean="0">
                <a:solidFill>
                  <a:schemeClr val="hlink"/>
                </a:solidFill>
              </a:rPr>
              <a:t>定义</a:t>
            </a:r>
            <a:r>
              <a:rPr lang="en-US" altLang="zh-CN" sz="2800" smtClean="0">
                <a:solidFill>
                  <a:schemeClr val="hlink"/>
                </a:solidFill>
              </a:rPr>
              <a:t>7.22)</a:t>
            </a:r>
            <a:r>
              <a:rPr lang="zh-CN" altLang="en-US" b="1" smtClean="0"/>
              <a:t>设无向图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关于顶点之间的连通关系～的</a:t>
            </a:r>
            <a:r>
              <a:rPr lang="zh-CN" altLang="en-US" b="1" smtClean="0">
                <a:solidFill>
                  <a:schemeClr val="hlink"/>
                </a:solidFill>
              </a:rPr>
              <a:t>商集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chemeClr val="hlink"/>
                </a:solidFill>
              </a:rPr>
              <a:t>/～</a:t>
            </a:r>
            <a:r>
              <a:rPr lang="en-US" altLang="zh-CN" b="1" smtClean="0"/>
              <a:t>＝{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zh-CN" b="1" smtClean="0"/>
              <a:t>}，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为等价类，称导出子图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[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](</a:t>
            </a:r>
            <a:r>
              <a:rPr lang="en-US" altLang="zh-CN" b="1" i="1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＝1,2,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k</a:t>
            </a:r>
            <a:r>
              <a:rPr lang="en-US" altLang="zh-CN" b="1" smtClean="0"/>
              <a:t>)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连通分支</a:t>
            </a:r>
            <a:r>
              <a:rPr lang="zh-CN" altLang="en-US" b="1" smtClean="0"/>
              <a:t>，</a:t>
            </a:r>
            <a:r>
              <a:rPr lang="zh-CN" altLang="en-US" b="1" smtClean="0">
                <a:solidFill>
                  <a:srgbClr val="FC360E"/>
                </a:solidFill>
              </a:rPr>
              <a:t>连通分支数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smtClean="0"/>
              <a:t>常记为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smtClean="0">
                <a:solidFill>
                  <a:srgbClr val="FC360E"/>
                </a:solidFill>
              </a:rPr>
              <a:t>(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en-US" altLang="zh-CN" b="1" smtClean="0"/>
              <a:t>。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C360E"/>
                </a:solidFill>
              </a:rPr>
              <a:t>连通分支也可定义为</a:t>
            </a:r>
            <a:r>
              <a:rPr lang="en-US" altLang="zh-CN" b="1" smtClean="0">
                <a:solidFill>
                  <a:srgbClr val="FC360E"/>
                </a:solidFill>
              </a:rPr>
              <a:t>:</a:t>
            </a:r>
            <a:r>
              <a:rPr lang="zh-CN" altLang="en-US" b="1" smtClean="0">
                <a:solidFill>
                  <a:srgbClr val="FC360E"/>
                </a:solidFill>
              </a:rPr>
              <a:t>极大连通子图。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DEA4DE-EFB0-4ECB-B904-8DD7207D3F1B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1331913" y="1052513"/>
            <a:ext cx="7162800" cy="2179637"/>
            <a:chOff x="384" y="768"/>
            <a:chExt cx="4512" cy="1373"/>
          </a:xfrm>
        </p:grpSpPr>
        <p:sp>
          <p:nvSpPr>
            <p:cNvPr id="76807" name="Text Box 5"/>
            <p:cNvSpPr txBox="1">
              <a:spLocks noChangeArrowheads="1"/>
            </p:cNvSpPr>
            <p:nvPr/>
          </p:nvSpPr>
          <p:spPr bwMode="auto">
            <a:xfrm>
              <a:off x="1008" y="91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6808" name="Line 6"/>
            <p:cNvSpPr>
              <a:spLocks noChangeShapeType="1"/>
            </p:cNvSpPr>
            <p:nvPr/>
          </p:nvSpPr>
          <p:spPr bwMode="auto">
            <a:xfrm>
              <a:off x="1344" y="1056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09" name="Line 7"/>
            <p:cNvSpPr>
              <a:spLocks noChangeShapeType="1"/>
            </p:cNvSpPr>
            <p:nvPr/>
          </p:nvSpPr>
          <p:spPr bwMode="auto">
            <a:xfrm flipV="1">
              <a:off x="576" y="1056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0" name="Text Box 8"/>
            <p:cNvSpPr txBox="1">
              <a:spLocks noChangeArrowheads="1"/>
            </p:cNvSpPr>
            <p:nvPr/>
          </p:nvSpPr>
          <p:spPr bwMode="auto">
            <a:xfrm>
              <a:off x="384" y="177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6811" name="Text Box 9"/>
            <p:cNvSpPr txBox="1">
              <a:spLocks noChangeArrowheads="1"/>
            </p:cNvSpPr>
            <p:nvPr/>
          </p:nvSpPr>
          <p:spPr bwMode="auto">
            <a:xfrm>
              <a:off x="2064" y="172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6812" name="Line 10"/>
            <p:cNvSpPr>
              <a:spLocks noChangeShapeType="1"/>
            </p:cNvSpPr>
            <p:nvPr/>
          </p:nvSpPr>
          <p:spPr bwMode="auto">
            <a:xfrm flipV="1">
              <a:off x="576" y="2064"/>
              <a:ext cx="15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3" name="Text Box 11"/>
            <p:cNvSpPr txBox="1">
              <a:spLocks noChangeArrowheads="1"/>
            </p:cNvSpPr>
            <p:nvPr/>
          </p:nvSpPr>
          <p:spPr bwMode="auto">
            <a:xfrm>
              <a:off x="3600" y="76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6814" name="Line 12"/>
            <p:cNvSpPr>
              <a:spLocks noChangeShapeType="1"/>
            </p:cNvSpPr>
            <p:nvPr/>
          </p:nvSpPr>
          <p:spPr bwMode="auto">
            <a:xfrm flipH="1" flipV="1">
              <a:off x="3936" y="912"/>
              <a:ext cx="0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5" name="Text Box 13"/>
            <p:cNvSpPr txBox="1">
              <a:spLocks noChangeArrowheads="1"/>
            </p:cNvSpPr>
            <p:nvPr/>
          </p:nvSpPr>
          <p:spPr bwMode="auto">
            <a:xfrm>
              <a:off x="3648" y="177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6816" name="Text Box 14"/>
            <p:cNvSpPr txBox="1">
              <a:spLocks noChangeArrowheads="1"/>
            </p:cNvSpPr>
            <p:nvPr/>
          </p:nvSpPr>
          <p:spPr bwMode="auto">
            <a:xfrm>
              <a:off x="4656" y="158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6817" name="Oval 15"/>
            <p:cNvSpPr>
              <a:spLocks noChangeArrowheads="1"/>
            </p:cNvSpPr>
            <p:nvPr/>
          </p:nvSpPr>
          <p:spPr bwMode="auto">
            <a:xfrm>
              <a:off x="4704" y="1920"/>
              <a:ext cx="96" cy="96"/>
            </a:xfrm>
            <a:prstGeom prst="ellipse">
              <a:avLst/>
            </a:prstGeom>
            <a:solidFill>
              <a:srgbClr val="2D080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sp>
        <p:nvSpPr>
          <p:cNvPr id="76805" name="Rectangle 16"/>
          <p:cNvSpPr>
            <a:spLocks noChangeArrowheads="1"/>
          </p:cNvSpPr>
          <p:nvPr/>
        </p:nvSpPr>
        <p:spPr bwMode="auto">
          <a:xfrm>
            <a:off x="2987675" y="37179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13131B"/>
                </a:solidFill>
                <a:latin typeface="楷体_GB2312" pitchFamily="49" charset="-122"/>
                <a:ea typeface="宋体" panose="02010600030101010101" pitchFamily="2" charset="-122"/>
              </a:rPr>
              <a:t>G1</a:t>
            </a:r>
          </a:p>
        </p:txBody>
      </p:sp>
      <p:sp>
        <p:nvSpPr>
          <p:cNvPr id="76806" name="Rectangle 17"/>
          <p:cNvSpPr>
            <a:spLocks noChangeArrowheads="1"/>
          </p:cNvSpPr>
          <p:nvPr/>
        </p:nvSpPr>
        <p:spPr bwMode="auto">
          <a:xfrm>
            <a:off x="7092950" y="32861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13131B"/>
                </a:solidFill>
                <a:latin typeface="楷体_GB2312" pitchFamily="49" charset="-122"/>
                <a:ea typeface="宋体" panose="02010600030101010101" pitchFamily="2" charset="-122"/>
              </a:rPr>
              <a:t>G2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313A41-329A-4921-B466-86DC3D857DEC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无向图中顶点之间的短程线及距离 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5626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zh-CN" altLang="en-US" b="1" smtClean="0"/>
              <a:t> </a:t>
            </a:r>
            <a:r>
              <a:rPr lang="en-US" altLang="zh-CN" sz="2800" smtClean="0">
                <a:solidFill>
                  <a:schemeClr val="hlink"/>
                </a:solidFill>
              </a:rPr>
              <a:t>(P122</a:t>
            </a:r>
            <a:r>
              <a:rPr lang="zh-CN" altLang="en-US" sz="2800" smtClean="0">
                <a:solidFill>
                  <a:schemeClr val="hlink"/>
                </a:solidFill>
              </a:rPr>
              <a:t>定义</a:t>
            </a:r>
            <a:r>
              <a:rPr lang="en-US" altLang="zh-CN" sz="2800" smtClean="0">
                <a:solidFill>
                  <a:schemeClr val="hlink"/>
                </a:solidFill>
              </a:rPr>
              <a:t>7.23)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为无向图</a:t>
            </a:r>
            <a:r>
              <a:rPr lang="en-US" altLang="zh-CN" b="1" smtClean="0"/>
              <a:t>G</a:t>
            </a:r>
            <a:r>
              <a:rPr lang="zh-CN" altLang="en-US" b="1" smtClean="0"/>
              <a:t>中任意两个顶点，若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～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，</a:t>
            </a:r>
            <a:r>
              <a:rPr lang="zh-CN" altLang="en-US" b="1" smtClean="0"/>
              <a:t>称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之间</a:t>
            </a:r>
            <a:r>
              <a:rPr lang="zh-CN" altLang="en-US" b="1" smtClean="0">
                <a:solidFill>
                  <a:srgbClr val="FC360E"/>
                </a:solidFill>
              </a:rPr>
              <a:t>长度最短的通路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之间的</a:t>
            </a:r>
            <a:r>
              <a:rPr lang="zh-CN" altLang="en-US" b="1" smtClean="0">
                <a:solidFill>
                  <a:srgbClr val="FC360E"/>
                </a:solidFill>
              </a:rPr>
              <a:t>短程线</a:t>
            </a:r>
            <a:r>
              <a:rPr lang="zh-CN" altLang="en-US" b="1" smtClean="0"/>
              <a:t>，短程线的长度称为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之间的</a:t>
            </a:r>
            <a:r>
              <a:rPr lang="zh-CN" altLang="en-US" b="1" smtClean="0">
                <a:solidFill>
                  <a:srgbClr val="FC360E"/>
                </a:solidFill>
              </a:rPr>
              <a:t>距离</a:t>
            </a:r>
            <a:r>
              <a:rPr lang="zh-CN" altLang="en-US" b="1" smtClean="0"/>
              <a:t>，记作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smtClean="0">
                <a:solidFill>
                  <a:srgbClr val="FC360E"/>
                </a:solidFill>
              </a:rPr>
              <a:t>(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rgbClr val="FC360E"/>
                </a:solidFill>
              </a:rPr>
              <a:t>,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en-US" altLang="zh-CN" b="1" smtClean="0"/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当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不连通时，规定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)＝∞。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距离有以下性质：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(1)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)≥0，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＝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时，等号成立。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(2)具有对称性，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)＝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)。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(3)</a:t>
            </a:r>
            <a:r>
              <a:rPr lang="zh-CN" altLang="en-US" b="1" smtClean="0"/>
              <a:t>满足三角不等式： </a:t>
            </a: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w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)，</a:t>
            </a:r>
            <a:r>
              <a:rPr lang="zh-CN" altLang="en-US" b="1" smtClean="0"/>
              <a:t>则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		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)+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w</a:t>
            </a:r>
            <a:r>
              <a:rPr lang="en-US" altLang="zh-CN" b="1" smtClean="0"/>
              <a:t>)≥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w</a:t>
            </a:r>
            <a:r>
              <a:rPr lang="en-US" altLang="zh-CN" b="1" smtClean="0"/>
              <a:t>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AAED96-2ECC-4A6A-8AB8-00DA7E08879F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标定图与非标定图、基图  </a:t>
            </a:r>
            <a:r>
              <a:rPr lang="en-US" altLang="zh-CN" sz="3200" smtClean="0">
                <a:solidFill>
                  <a:schemeClr val="tx1"/>
                </a:solidFill>
              </a:rPr>
              <a:t>(P108)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369728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将图的集合定义转化成图形表示之后，常用</a:t>
            </a:r>
            <a:r>
              <a:rPr lang="en-US" altLang="zh-CN" b="1" smtClean="0">
                <a:solidFill>
                  <a:srgbClr val="FC360E"/>
                </a:solidFill>
              </a:rPr>
              <a:t>e</a:t>
            </a:r>
            <a:r>
              <a:rPr lang="en-US" altLang="zh-CN" b="1" baseline="-30000" smtClean="0">
                <a:solidFill>
                  <a:srgbClr val="FC360E"/>
                </a:solidFill>
              </a:rPr>
              <a:t>k</a:t>
            </a:r>
            <a:r>
              <a:rPr lang="zh-CN" altLang="en-US" b="1" smtClean="0"/>
              <a:t>表示</a:t>
            </a:r>
            <a:r>
              <a:rPr lang="zh-CN" altLang="en-US" b="1" smtClean="0">
                <a:solidFill>
                  <a:schemeClr val="hlink"/>
                </a:solidFill>
              </a:rPr>
              <a:t>无向边(</a:t>
            </a:r>
            <a:r>
              <a:rPr lang="en-US" altLang="zh-CN" b="1" smtClean="0">
                <a:solidFill>
                  <a:schemeClr val="hlink"/>
                </a:solidFill>
              </a:rPr>
              <a:t>v</a:t>
            </a:r>
            <a:r>
              <a:rPr lang="en-US" altLang="zh-CN" b="1" baseline="-30000" smtClean="0">
                <a:solidFill>
                  <a:schemeClr val="hlink"/>
                </a:solidFill>
              </a:rPr>
              <a:t>i</a:t>
            </a:r>
            <a:r>
              <a:rPr lang="en-US" altLang="zh-CN" b="1" smtClean="0">
                <a:solidFill>
                  <a:schemeClr val="hlink"/>
                </a:solidFill>
              </a:rPr>
              <a:t>,v</a:t>
            </a:r>
            <a:r>
              <a:rPr lang="en-US" altLang="zh-CN" b="1" baseline="-30000" smtClean="0">
                <a:solidFill>
                  <a:schemeClr val="hlink"/>
                </a:solidFill>
              </a:rPr>
              <a:t>j</a:t>
            </a:r>
            <a:r>
              <a:rPr lang="en-US" altLang="zh-CN" b="1" smtClean="0">
                <a:solidFill>
                  <a:schemeClr val="hlink"/>
                </a:solidFill>
              </a:rPr>
              <a:t>)</a:t>
            </a:r>
            <a:r>
              <a:rPr lang="en-US" altLang="zh-CN" b="1" smtClean="0"/>
              <a:t>（</a:t>
            </a:r>
            <a:r>
              <a:rPr lang="zh-CN" altLang="en-US" b="1" smtClean="0"/>
              <a:t>或</a:t>
            </a:r>
            <a:r>
              <a:rPr lang="zh-CN" altLang="en-US" b="1" smtClean="0">
                <a:solidFill>
                  <a:schemeClr val="hlink"/>
                </a:solidFill>
              </a:rPr>
              <a:t>有向边&lt;</a:t>
            </a:r>
            <a:r>
              <a:rPr lang="en-US" altLang="zh-CN" b="1" smtClean="0">
                <a:solidFill>
                  <a:schemeClr val="hlink"/>
                </a:solidFill>
              </a:rPr>
              <a:t>v</a:t>
            </a:r>
            <a:r>
              <a:rPr lang="en-US" altLang="zh-CN" b="1" baseline="-30000" smtClean="0">
                <a:solidFill>
                  <a:schemeClr val="hlink"/>
                </a:solidFill>
              </a:rPr>
              <a:t>i</a:t>
            </a:r>
            <a:r>
              <a:rPr lang="en-US" altLang="zh-CN" b="1" smtClean="0">
                <a:solidFill>
                  <a:schemeClr val="hlink"/>
                </a:solidFill>
              </a:rPr>
              <a:t>,v</a:t>
            </a:r>
            <a:r>
              <a:rPr lang="en-US" altLang="zh-CN" b="1" baseline="-30000" smtClean="0">
                <a:solidFill>
                  <a:schemeClr val="hlink"/>
                </a:solidFill>
              </a:rPr>
              <a:t>j</a:t>
            </a:r>
            <a:r>
              <a:rPr lang="en-US" altLang="zh-CN" b="1" smtClean="0">
                <a:solidFill>
                  <a:schemeClr val="hlink"/>
                </a:solidFill>
              </a:rPr>
              <a:t>&gt;</a:t>
            </a:r>
            <a:r>
              <a:rPr lang="en-US" altLang="zh-CN" b="1" smtClean="0"/>
              <a:t>），</a:t>
            </a:r>
            <a:r>
              <a:rPr lang="zh-CN" altLang="en-US" b="1" smtClean="0"/>
              <a:t>并称</a:t>
            </a:r>
            <a:r>
              <a:rPr lang="zh-CN" altLang="en-US" b="1" smtClean="0">
                <a:solidFill>
                  <a:schemeClr val="hlink"/>
                </a:solidFill>
              </a:rPr>
              <a:t>顶点或边用字母标定的图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标定图</a:t>
            </a:r>
            <a:r>
              <a:rPr lang="zh-CN" altLang="en-US" b="1" smtClean="0"/>
              <a:t>，否则称为</a:t>
            </a:r>
            <a:r>
              <a:rPr lang="zh-CN" altLang="en-US" b="1" smtClean="0">
                <a:solidFill>
                  <a:srgbClr val="FC360E"/>
                </a:solidFill>
              </a:rPr>
              <a:t>非标定图</a:t>
            </a:r>
            <a:r>
              <a:rPr lang="zh-CN" altLang="en-US" b="1" smtClean="0"/>
              <a:t>。</a:t>
            </a:r>
          </a:p>
          <a:p>
            <a:pPr eaLnBrk="1" hangingPunct="1"/>
            <a:endParaRPr lang="zh-CN" altLang="en-US" b="1" smtClean="0"/>
          </a:p>
          <a:p>
            <a:pPr eaLnBrk="1" hangingPunct="1"/>
            <a:r>
              <a:rPr lang="zh-CN" altLang="en-US" b="1" smtClean="0"/>
              <a:t>将有向图各</a:t>
            </a:r>
            <a:r>
              <a:rPr lang="zh-CN" altLang="en-US" b="1" smtClean="0">
                <a:solidFill>
                  <a:schemeClr val="hlink"/>
                </a:solidFill>
              </a:rPr>
              <a:t>有向边均改成无向边后的无向图</a:t>
            </a:r>
            <a:r>
              <a:rPr lang="zh-CN" altLang="en-US" b="1" smtClean="0"/>
              <a:t>称为原来图的</a:t>
            </a:r>
            <a:r>
              <a:rPr lang="zh-CN" altLang="en-US" b="1" smtClean="0">
                <a:solidFill>
                  <a:srgbClr val="FC360E"/>
                </a:solidFill>
              </a:rPr>
              <a:t>基图</a:t>
            </a:r>
            <a:r>
              <a:rPr lang="zh-CN" altLang="en-US" b="1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5D6979-9AAF-4A21-A0EB-EAC1008B6EE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二部图的判定定理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49530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7.8</a:t>
            </a:r>
            <a:r>
              <a:rPr lang="en-US" altLang="zh-CN" b="1" smtClean="0"/>
              <a:t> </a:t>
            </a:r>
            <a:r>
              <a:rPr lang="zh-CN" altLang="en-US" b="1" smtClean="0"/>
              <a:t>一个无向图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</a:t>
            </a:r>
            <a:r>
              <a:rPr lang="zh-CN" altLang="en-US" b="1" smtClean="0"/>
              <a:t>是二部图当且仅当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中无奇圈（或奇数长度的回路）。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7.9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G</a:t>
            </a:r>
            <a:r>
              <a:rPr lang="zh-CN" altLang="en-US" b="1" smtClean="0"/>
              <a:t>是</a:t>
            </a:r>
            <a:r>
              <a:rPr lang="en-US" altLang="zh-CN" b="1" smtClean="0"/>
              <a:t>n</a:t>
            </a:r>
            <a:r>
              <a:rPr lang="zh-CN" altLang="en-US" b="1" smtClean="0"/>
              <a:t>阶无向连通图，则</a:t>
            </a:r>
            <a:r>
              <a:rPr lang="en-US" altLang="zh-CN" b="1" smtClean="0"/>
              <a:t>G</a:t>
            </a:r>
            <a:r>
              <a:rPr lang="zh-CN" altLang="en-US" b="1" smtClean="0"/>
              <a:t>的边数</a:t>
            </a:r>
            <a:br>
              <a:rPr lang="zh-CN" altLang="en-US" b="1" smtClean="0"/>
            </a:br>
            <a:r>
              <a:rPr lang="en-US" altLang="zh-CN" b="1" smtClean="0"/>
              <a:t>m</a:t>
            </a:r>
            <a:r>
              <a:rPr lang="en-US" altLang="zh-CN" b="1" smtClean="0">
                <a:sym typeface="Symbol" panose="05050102010706020507" pitchFamily="18" charset="2"/>
              </a:rPr>
              <a:t></a:t>
            </a:r>
            <a:r>
              <a:rPr lang="en-US" altLang="zh-CN" b="1" smtClean="0"/>
              <a:t>n-1</a:t>
            </a:r>
            <a:r>
              <a:rPr lang="zh-CN" altLang="en-US" b="1" smtClean="0"/>
              <a:t>。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17533B-D1FB-4FD5-9D9A-9D6A1822EC3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无向图的点</a:t>
            </a:r>
            <a:r>
              <a:rPr kumimoji="0" lang="zh-CN" altLang="en-US" b="1" smtClean="0"/>
              <a:t>割</a:t>
            </a:r>
            <a:r>
              <a:rPr lang="zh-CN" altLang="en-US" b="1" smtClean="0"/>
              <a:t>集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2625725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smtClean="0">
                <a:solidFill>
                  <a:schemeClr val="hlink"/>
                </a:solidFill>
              </a:rPr>
              <a:t>7.25 (P123)</a:t>
            </a:r>
            <a:r>
              <a:rPr lang="en-US" altLang="zh-CN" b="1" smtClean="0"/>
              <a:t> </a:t>
            </a:r>
            <a:r>
              <a:rPr lang="zh-CN" altLang="en-US" b="1" smtClean="0"/>
              <a:t>设无向图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&gt;，</a:t>
            </a:r>
            <a:r>
              <a:rPr lang="zh-CN" altLang="en-US" b="1" smtClean="0"/>
              <a:t>若存在</a:t>
            </a:r>
            <a:r>
              <a:rPr lang="en-US" altLang="zh-CN" b="1" i="1" smtClean="0">
                <a:latin typeface="Times New Roman" panose="02020603050405020304" pitchFamily="18" charset="0"/>
              </a:rPr>
              <a:t>V </a:t>
            </a:r>
            <a:r>
              <a:rPr lang="en-US" altLang="zh-CN" b="1" smtClean="0">
                <a:sym typeface="Symbol" panose="05050102010706020507" pitchFamily="18" charset="2"/>
              </a:rPr>
              <a:t>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，</a:t>
            </a:r>
            <a:r>
              <a:rPr lang="zh-CN" altLang="en-US" b="1" smtClean="0"/>
              <a:t>且</a:t>
            </a:r>
            <a:r>
              <a:rPr lang="en-US" altLang="zh-CN" b="1" i="1" smtClean="0">
                <a:latin typeface="Times New Roman" panose="02020603050405020304" pitchFamily="18" charset="0"/>
              </a:rPr>
              <a:t>V 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en-US" altLang="zh-CN" b="1" smtClean="0"/>
              <a:t>≠</a:t>
            </a:r>
            <a:r>
              <a:rPr lang="zh-CN" altLang="en-US" b="1" smtClean="0">
                <a:sym typeface="Symbol" panose="05050102010706020507" pitchFamily="18" charset="2"/>
              </a:rPr>
              <a:t></a:t>
            </a:r>
            <a:r>
              <a:rPr lang="en-US" altLang="zh-CN" b="1" smtClean="0"/>
              <a:t>，</a:t>
            </a:r>
            <a:r>
              <a:rPr lang="zh-CN" altLang="en-US" b="1" smtClean="0"/>
              <a:t>使得</a:t>
            </a:r>
            <a:r>
              <a:rPr lang="en-US" altLang="zh-CN" b="1" i="1" smtClean="0">
                <a:latin typeface="Times New Roman" panose="02020603050405020304" pitchFamily="18" charset="0"/>
              </a:rPr>
              <a:t>p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-</a:t>
            </a:r>
            <a:r>
              <a:rPr lang="en-US" altLang="zh-CN" b="1" i="1" smtClean="0">
                <a:latin typeface="Times New Roman" panose="02020603050405020304" pitchFamily="18" charset="0"/>
              </a:rPr>
              <a:t>V 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en-US" altLang="zh-CN" b="1" smtClean="0"/>
              <a:t>)&gt;</a:t>
            </a:r>
            <a:r>
              <a:rPr lang="en-US" altLang="zh-CN" b="1" i="1" smtClean="0">
                <a:latin typeface="Times New Roman" panose="02020603050405020304" pitchFamily="18" charset="0"/>
              </a:rPr>
              <a:t>p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)，</a:t>
            </a:r>
            <a:r>
              <a:rPr lang="zh-CN" altLang="en-US" b="1" smtClean="0"/>
              <a:t>而对于任意的</a:t>
            </a:r>
            <a:r>
              <a:rPr lang="en-US" altLang="zh-CN" b="1" i="1" smtClean="0">
                <a:latin typeface="Times New Roman" panose="02020603050405020304" pitchFamily="18" charset="0"/>
              </a:rPr>
              <a:t>V </a:t>
            </a:r>
            <a:r>
              <a:rPr lang="en-US" altLang="zh-CN" b="1" smtClean="0">
                <a:sym typeface="Symbol" panose="05050102010706020507" pitchFamily="18" charset="2"/>
              </a:rPr>
              <a:t></a:t>
            </a:r>
            <a:r>
              <a:rPr lang="en-US" altLang="zh-CN" b="1" i="1" smtClean="0">
                <a:latin typeface="Times New Roman" panose="02020603050405020304" pitchFamily="18" charset="0"/>
              </a:rPr>
              <a:t>V 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en-US" altLang="zh-CN" b="1" smtClean="0"/>
              <a:t>，</a:t>
            </a:r>
            <a:r>
              <a:rPr lang="zh-CN" altLang="en-US" b="1" smtClean="0"/>
              <a:t>均有</a:t>
            </a:r>
            <a:r>
              <a:rPr lang="en-US" altLang="zh-CN" b="1" i="1" smtClean="0">
                <a:latin typeface="Times New Roman" panose="02020603050405020304" pitchFamily="18" charset="0"/>
              </a:rPr>
              <a:t>p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-</a:t>
            </a:r>
            <a:r>
              <a:rPr lang="en-US" altLang="zh-CN" b="1" i="1" smtClean="0">
                <a:latin typeface="Times New Roman" panose="02020603050405020304" pitchFamily="18" charset="0"/>
              </a:rPr>
              <a:t>V </a:t>
            </a:r>
            <a:r>
              <a:rPr lang="en-US" altLang="zh-CN" b="1" smtClean="0">
                <a:sym typeface="Symbol" panose="05050102010706020507" pitchFamily="18" charset="2"/>
              </a:rPr>
              <a:t></a:t>
            </a:r>
            <a:r>
              <a:rPr lang="en-US" altLang="zh-CN" b="1" smtClean="0"/>
              <a:t>)＝</a:t>
            </a:r>
            <a:r>
              <a:rPr lang="en-US" altLang="zh-CN" b="1" i="1" smtClean="0">
                <a:latin typeface="Times New Roman" panose="02020603050405020304" pitchFamily="18" charset="0"/>
              </a:rPr>
              <a:t>p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)，</a:t>
            </a:r>
            <a:r>
              <a:rPr lang="zh-CN" altLang="en-US" b="1" smtClean="0"/>
              <a:t>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V 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zh-CN" altLang="en-US" b="1" smtClean="0"/>
              <a:t>是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点割集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若</a:t>
            </a:r>
            <a:r>
              <a:rPr lang="en-US" altLang="zh-CN" b="1" i="1" smtClean="0">
                <a:latin typeface="Times New Roman" panose="02020603050405020304" pitchFamily="18" charset="0"/>
              </a:rPr>
              <a:t>V 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zh-CN" altLang="en-US" b="1" smtClean="0"/>
              <a:t>是单元集，即</a:t>
            </a:r>
            <a:r>
              <a:rPr lang="en-US" altLang="zh-CN" b="1" i="1" smtClean="0">
                <a:latin typeface="Times New Roman" panose="02020603050405020304" pitchFamily="18" charset="0"/>
              </a:rPr>
              <a:t>V 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en-US" altLang="zh-CN" b="1" smtClean="0"/>
              <a:t>＝{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}，</a:t>
            </a:r>
            <a:r>
              <a:rPr lang="zh-CN" altLang="en-US" b="1" smtClean="0"/>
              <a:t>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割点</a:t>
            </a:r>
            <a:r>
              <a:rPr lang="zh-CN" altLang="en-US" b="1" smtClean="0"/>
              <a:t>。</a:t>
            </a:r>
          </a:p>
        </p:txBody>
      </p:sp>
      <p:pic>
        <p:nvPicPr>
          <p:cNvPr id="66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933825"/>
            <a:ext cx="44196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7653" name="Rectangle 5"/>
          <p:cNvSpPr>
            <a:spLocks noChangeArrowheads="1"/>
          </p:cNvSpPr>
          <p:nvPr/>
        </p:nvSpPr>
        <p:spPr bwMode="auto">
          <a:xfrm>
            <a:off x="4787900" y="4149725"/>
            <a:ext cx="41767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都是点割集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都是割点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不在任何割集中。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A55C03-4D4D-413D-94B4-C0C851E8C201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b="1" smtClean="0"/>
              <a:t>无向图的边割集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3113088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hlink"/>
                </a:solidFill>
              </a:rPr>
              <a:t>定义	</a:t>
            </a:r>
            <a:r>
              <a:rPr lang="en-US" altLang="zh-CN" sz="2400" smtClean="0">
                <a:solidFill>
                  <a:schemeClr val="hlink"/>
                </a:solidFill>
              </a:rPr>
              <a:t>(P123</a:t>
            </a:r>
            <a:r>
              <a:rPr lang="zh-CN" altLang="en-US" sz="2400" smtClean="0">
                <a:solidFill>
                  <a:schemeClr val="hlink"/>
                </a:solidFill>
              </a:rPr>
              <a:t>定义</a:t>
            </a:r>
            <a:r>
              <a:rPr lang="en-US" altLang="zh-CN" sz="2400" smtClean="0">
                <a:solidFill>
                  <a:schemeClr val="hlink"/>
                </a:solidFill>
              </a:rPr>
              <a:t>7.26)</a:t>
            </a:r>
            <a:r>
              <a:rPr lang="zh-CN" altLang="en-US" sz="2800" b="1" smtClean="0"/>
              <a:t>设无向图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G</a:t>
            </a:r>
            <a:r>
              <a:rPr lang="en-US" altLang="zh-CN" sz="2800" b="1" smtClean="0"/>
              <a:t>＝&lt;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V</a:t>
            </a:r>
            <a:r>
              <a:rPr lang="en-US" altLang="zh-CN" sz="2800" b="1" smtClean="0"/>
              <a:t>,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E</a:t>
            </a:r>
            <a:r>
              <a:rPr lang="en-US" altLang="zh-CN" sz="2800" b="1" smtClean="0"/>
              <a:t>&gt;，</a:t>
            </a:r>
            <a:r>
              <a:rPr lang="zh-CN" altLang="en-US" sz="2800" b="1" smtClean="0"/>
              <a:t>若存在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E </a:t>
            </a:r>
            <a:r>
              <a:rPr lang="en-US" altLang="zh-CN" sz="2800" b="1" smtClean="0">
                <a:sym typeface="Symbol" panose="05050102010706020507" pitchFamily="18" charset="2"/>
              </a:rPr>
              <a:t></a:t>
            </a:r>
            <a:r>
              <a:rPr lang="zh-CN" altLang="en-US" sz="2800" b="1" smtClean="0">
                <a:sym typeface="Symbol" panose="05050102010706020507" pitchFamily="18" charset="2"/>
              </a:rPr>
              <a:t>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E</a:t>
            </a:r>
            <a:r>
              <a:rPr lang="en-US" altLang="zh-CN" sz="2800" b="1" smtClean="0"/>
              <a:t>，</a:t>
            </a:r>
            <a:r>
              <a:rPr lang="zh-CN" altLang="en-US" sz="2800" b="1" smtClean="0"/>
              <a:t>且</a:t>
            </a:r>
            <a:br>
              <a:rPr lang="zh-CN" altLang="en-US" sz="2800" b="1" smtClean="0"/>
            </a:br>
            <a:r>
              <a:rPr lang="en-US" altLang="zh-CN" sz="2800" b="1" i="1" smtClean="0">
                <a:latin typeface="Times New Roman" panose="02020603050405020304" pitchFamily="18" charset="0"/>
              </a:rPr>
              <a:t>E </a:t>
            </a:r>
            <a:r>
              <a:rPr lang="en-US" altLang="zh-CN" sz="2800" b="1" smtClean="0">
                <a:sym typeface="Symbol" panose="05050102010706020507" pitchFamily="18" charset="2"/>
              </a:rPr>
              <a:t></a:t>
            </a:r>
            <a:r>
              <a:rPr lang="en-US" altLang="zh-CN" sz="2800" b="1" smtClean="0"/>
              <a:t>≠</a:t>
            </a:r>
            <a:r>
              <a:rPr lang="zh-CN" altLang="en-US" sz="2800" b="1" smtClean="0">
                <a:sym typeface="Symbol" panose="05050102010706020507" pitchFamily="18" charset="2"/>
              </a:rPr>
              <a:t></a:t>
            </a:r>
            <a:r>
              <a:rPr lang="en-US" altLang="zh-CN" sz="2800" b="1" smtClean="0"/>
              <a:t>，</a:t>
            </a:r>
            <a:r>
              <a:rPr lang="zh-CN" altLang="en-US" sz="2800" b="1" smtClean="0"/>
              <a:t>使得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p</a:t>
            </a:r>
            <a:r>
              <a:rPr lang="en-US" altLang="zh-CN" sz="2800" b="1" smtClean="0"/>
              <a:t>(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G</a:t>
            </a:r>
            <a:r>
              <a:rPr lang="en-US" altLang="zh-CN" sz="2800" b="1" smtClean="0"/>
              <a:t>-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E </a:t>
            </a:r>
            <a:r>
              <a:rPr lang="en-US" altLang="zh-CN" sz="2800" b="1" smtClean="0">
                <a:sym typeface="Symbol" panose="05050102010706020507" pitchFamily="18" charset="2"/>
              </a:rPr>
              <a:t></a:t>
            </a:r>
            <a:r>
              <a:rPr lang="en-US" altLang="zh-CN" sz="2800" b="1" smtClean="0"/>
              <a:t>)&gt;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p</a:t>
            </a:r>
            <a:r>
              <a:rPr lang="en-US" altLang="zh-CN" sz="2800" b="1" smtClean="0"/>
              <a:t>(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G</a:t>
            </a:r>
            <a:r>
              <a:rPr lang="en-US" altLang="zh-CN" sz="2800" b="1" smtClean="0"/>
              <a:t>)，</a:t>
            </a:r>
            <a:r>
              <a:rPr lang="zh-CN" altLang="en-US" sz="2800" b="1" smtClean="0"/>
              <a:t>而对于任意的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E </a:t>
            </a:r>
            <a:r>
              <a:rPr lang="en-US" altLang="zh-CN" sz="2800" b="1" smtClean="0">
                <a:sym typeface="Symbol" panose="05050102010706020507" pitchFamily="18" charset="2"/>
              </a:rPr>
              <a:t>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E</a:t>
            </a:r>
            <a:r>
              <a:rPr lang="en-US" altLang="zh-CN" sz="2800" b="1" smtClean="0">
                <a:sym typeface="Symbol" panose="05050102010706020507" pitchFamily="18" charset="2"/>
              </a:rPr>
              <a:t></a:t>
            </a:r>
            <a:r>
              <a:rPr lang="en-US" altLang="zh-CN" sz="2800" b="1" smtClean="0"/>
              <a:t>，</a:t>
            </a:r>
            <a:r>
              <a:rPr lang="zh-CN" altLang="en-US" sz="2800" b="1" smtClean="0"/>
              <a:t>均有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p</a:t>
            </a:r>
            <a:r>
              <a:rPr lang="en-US" altLang="zh-CN" sz="2800" b="1" smtClean="0"/>
              <a:t>(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G</a:t>
            </a:r>
            <a:r>
              <a:rPr lang="en-US" altLang="zh-CN" sz="2800" b="1" smtClean="0"/>
              <a:t>-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E </a:t>
            </a:r>
            <a:r>
              <a:rPr lang="en-US" altLang="zh-CN" sz="2800" b="1" smtClean="0">
                <a:sym typeface="Symbol" panose="05050102010706020507" pitchFamily="18" charset="2"/>
              </a:rPr>
              <a:t></a:t>
            </a:r>
            <a:r>
              <a:rPr lang="en-US" altLang="zh-CN" sz="2800" b="1" smtClean="0"/>
              <a:t>)＝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p</a:t>
            </a:r>
            <a:r>
              <a:rPr lang="en-US" altLang="zh-CN" sz="2800" b="1" smtClean="0"/>
              <a:t>(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G</a:t>
            </a:r>
            <a:r>
              <a:rPr lang="en-US" altLang="zh-CN" sz="2800" b="1" smtClean="0"/>
              <a:t>)，</a:t>
            </a:r>
            <a:r>
              <a:rPr lang="zh-CN" altLang="en-US" sz="2800" b="1" smtClean="0"/>
              <a:t>则称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E</a:t>
            </a:r>
            <a:r>
              <a:rPr lang="en-US" altLang="zh-CN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smtClean="0"/>
              <a:t>是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G</a:t>
            </a:r>
            <a:r>
              <a:rPr lang="zh-CN" altLang="en-US" sz="2800" b="1" smtClean="0"/>
              <a:t>的</a:t>
            </a:r>
            <a:r>
              <a:rPr lang="zh-CN" altLang="en-US" sz="2800" b="1" smtClean="0">
                <a:solidFill>
                  <a:srgbClr val="FC360E"/>
                </a:solidFill>
              </a:rPr>
              <a:t>边割集</a:t>
            </a:r>
            <a:r>
              <a:rPr lang="zh-CN" altLang="en-US" sz="2800" b="1" smtClean="0"/>
              <a:t>，或简称为</a:t>
            </a:r>
            <a:r>
              <a:rPr lang="zh-CN" altLang="en-US" sz="2800" b="1" smtClean="0">
                <a:solidFill>
                  <a:srgbClr val="FC360E"/>
                </a:solidFill>
              </a:rPr>
              <a:t>割集</a:t>
            </a:r>
            <a:r>
              <a:rPr lang="zh-CN" altLang="en-US" sz="2800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/>
              <a:t>	若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E </a:t>
            </a:r>
            <a:r>
              <a:rPr lang="en-US" altLang="zh-CN" sz="2800" b="1" smtClean="0">
                <a:sym typeface="Symbol" panose="05050102010706020507" pitchFamily="18" charset="2"/>
              </a:rPr>
              <a:t></a:t>
            </a:r>
            <a:r>
              <a:rPr lang="zh-CN" altLang="en-US" sz="2800" b="1" smtClean="0"/>
              <a:t>是单元集，即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E </a:t>
            </a:r>
            <a:r>
              <a:rPr lang="en-US" altLang="zh-CN" sz="2800" b="1" smtClean="0">
                <a:sym typeface="Symbol" panose="05050102010706020507" pitchFamily="18" charset="2"/>
              </a:rPr>
              <a:t>＝</a:t>
            </a:r>
            <a:r>
              <a:rPr lang="en-US" altLang="zh-CN" sz="2800" b="1" smtClean="0"/>
              <a:t>{e}，</a:t>
            </a:r>
            <a:r>
              <a:rPr lang="zh-CN" altLang="en-US" sz="2800" b="1" smtClean="0"/>
              <a:t>则称</a:t>
            </a:r>
            <a:r>
              <a:rPr kumimoji="0" lang="en-US" altLang="zh-CN" sz="2800" b="1" i="1" smtClean="0">
                <a:latin typeface="Times New Roman" panose="02020603050405020304" pitchFamily="18" charset="0"/>
              </a:rPr>
              <a:t>e</a:t>
            </a:r>
            <a:r>
              <a:rPr lang="zh-CN" altLang="en-US" sz="2800" b="1" smtClean="0"/>
              <a:t>为</a:t>
            </a:r>
            <a:r>
              <a:rPr lang="zh-CN" altLang="en-US" sz="2800" b="1" smtClean="0">
                <a:solidFill>
                  <a:srgbClr val="FC360E"/>
                </a:solidFill>
              </a:rPr>
              <a:t>割边</a:t>
            </a:r>
            <a:r>
              <a:rPr lang="zh-CN" altLang="en-US" sz="2800" b="1" smtClean="0"/>
              <a:t>或</a:t>
            </a:r>
            <a:r>
              <a:rPr lang="zh-CN" altLang="en-US" sz="2800" b="1" smtClean="0">
                <a:solidFill>
                  <a:srgbClr val="FC360E"/>
                </a:solidFill>
              </a:rPr>
              <a:t>桥</a:t>
            </a:r>
            <a:r>
              <a:rPr lang="zh-CN" altLang="en-US" sz="2800" b="1" smtClean="0"/>
              <a:t>。 </a:t>
            </a:r>
          </a:p>
        </p:txBody>
      </p:sp>
      <p:pic>
        <p:nvPicPr>
          <p:cNvPr id="66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213225"/>
            <a:ext cx="44196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4876800" y="4005263"/>
            <a:ext cx="4267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都是割集，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是桥。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17679A-D1FC-4055-913F-27741D6CFA0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有向图的连通性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864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</a:rPr>
              <a:t>7.30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</a:t>
            </a:r>
            <a:r>
              <a:rPr lang="zh-CN" altLang="en-US" b="1" smtClean="0"/>
              <a:t>为一个有向图。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，</a:t>
            </a:r>
            <a:r>
              <a:rPr lang="zh-CN" altLang="en-US" b="1" smtClean="0"/>
              <a:t>若从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/>
              <a:t>存在通路，则称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>
                <a:solidFill>
                  <a:srgbClr val="FC360E"/>
                </a:solidFill>
              </a:rPr>
              <a:t>可达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，</a:t>
            </a:r>
            <a:r>
              <a:rPr lang="zh-CN" altLang="en-US" b="1" smtClean="0"/>
              <a:t>记作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solidFill>
                  <a:srgbClr val="FC360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solidFill>
                  <a:srgbClr val="FC360E"/>
                </a:solidFill>
              </a:rPr>
              <a:t>→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solidFill>
                  <a:srgbClr val="FC360E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，</a:t>
            </a: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	规定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总是可达自身的，即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→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。</a:t>
            </a: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	若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→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/>
              <a:t>且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→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，</a:t>
            </a:r>
            <a:r>
              <a:rPr lang="zh-CN" altLang="en-US" b="1" smtClean="0"/>
              <a:t>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与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相互可达</a:t>
            </a:r>
            <a:r>
              <a:rPr lang="zh-CN" altLang="en-US" b="1" smtClean="0"/>
              <a:t>的，记作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solidFill>
                  <a:srgbClr val="FC360E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b="1" smtClean="0">
                <a:solidFill>
                  <a:srgbClr val="FC360E"/>
                </a:solidFill>
                <a:sym typeface="Symbol" panose="05050102010706020507" pitchFamily="18" charset="2"/>
              </a:rPr>
              <a:t></a:t>
            </a:r>
            <a:r>
              <a:rPr lang="en-US" altLang="zh-CN" b="1" i="1" baseline="-25000" smtClean="0">
                <a:solidFill>
                  <a:srgbClr val="FC360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solidFill>
                  <a:srgbClr val="FC360E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。</a:t>
            </a: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	规定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sym typeface="Symbol" panose="05050102010706020507" pitchFamily="18" charset="2"/>
              </a:rPr>
              <a:t>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。 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8BA820-CF01-49AC-83DB-8AADD376C1D6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有向图的连通性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864600" cy="3260725"/>
          </a:xfrm>
        </p:spPr>
        <p:txBody>
          <a:bodyPr/>
          <a:lstStyle/>
          <a:p>
            <a:pPr marL="609600" indent="-609600"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sz="2800" smtClean="0">
                <a:solidFill>
                  <a:schemeClr val="hlink"/>
                </a:solidFill>
              </a:rPr>
              <a:t>(P129</a:t>
            </a:r>
            <a:r>
              <a:rPr lang="zh-CN" altLang="en-US" sz="2800" smtClean="0">
                <a:solidFill>
                  <a:schemeClr val="hlink"/>
                </a:solidFill>
              </a:rPr>
              <a:t>定义</a:t>
            </a:r>
            <a:r>
              <a:rPr lang="en-US" altLang="zh-CN" sz="2800" smtClean="0">
                <a:solidFill>
                  <a:schemeClr val="hlink"/>
                </a:solidFill>
              </a:rPr>
              <a:t>7.31)</a:t>
            </a:r>
            <a:r>
              <a:rPr lang="zh-CN" altLang="en-US" b="1" smtClean="0"/>
              <a:t> 设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</a:t>
            </a:r>
            <a:r>
              <a:rPr lang="zh-CN" altLang="en-US" b="1" smtClean="0"/>
              <a:t>为有向图，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∈V，</a:t>
            </a:r>
            <a:r>
              <a:rPr lang="zh-CN" altLang="en-US" b="1" smtClean="0"/>
              <a:t>若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→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，</a:t>
            </a:r>
            <a:r>
              <a:rPr lang="zh-CN" altLang="en-US" b="1" smtClean="0"/>
              <a:t>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>
                <a:solidFill>
                  <a:schemeClr val="hlink"/>
                </a:solidFill>
              </a:rPr>
              <a:t>长度最短的通路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短程线</a:t>
            </a:r>
            <a:r>
              <a:rPr lang="zh-CN" altLang="en-US" b="1" smtClean="0"/>
              <a:t>，短程线的长度为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/>
              <a:t>的距离，记作</a:t>
            </a:r>
            <a:br>
              <a:rPr lang="zh-CN" altLang="en-US" b="1" smtClean="0"/>
            </a:b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b="1" smtClean="0">
                <a:solidFill>
                  <a:srgbClr val="FC360E"/>
                </a:solidFill>
              </a:rPr>
              <a:t>&lt;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solidFill>
                  <a:srgbClr val="FC360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solidFill>
                  <a:srgbClr val="FC360E"/>
                </a:solidFill>
              </a:rPr>
              <a:t>,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solidFill>
                  <a:srgbClr val="FC360E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smtClean="0">
                <a:solidFill>
                  <a:srgbClr val="FC360E"/>
                </a:solidFill>
              </a:rPr>
              <a:t>&gt;</a:t>
            </a:r>
            <a:r>
              <a:rPr lang="en-US" altLang="zh-CN" b="1" smtClean="0"/>
              <a:t>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B3FC5C-767E-42BD-A6C4-919A18F1491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连通图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2651125"/>
          </a:xfrm>
        </p:spPr>
        <p:txBody>
          <a:bodyPr>
            <a:spAutoFit/>
          </a:bodyPr>
          <a:lstStyle/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zh-CN" altLang="en-US" b="1" smtClean="0"/>
              <a:t> </a:t>
            </a:r>
            <a:r>
              <a:rPr lang="en-US" altLang="zh-CN" sz="2800" smtClean="0">
                <a:solidFill>
                  <a:schemeClr val="hlink"/>
                </a:solidFill>
              </a:rPr>
              <a:t>(P129</a:t>
            </a:r>
            <a:r>
              <a:rPr lang="zh-CN" altLang="en-US" sz="2800" smtClean="0">
                <a:solidFill>
                  <a:schemeClr val="hlink"/>
                </a:solidFill>
              </a:rPr>
              <a:t>定义</a:t>
            </a:r>
            <a:r>
              <a:rPr lang="en-US" altLang="zh-CN" sz="2800" smtClean="0">
                <a:solidFill>
                  <a:schemeClr val="hlink"/>
                </a:solidFill>
              </a:rPr>
              <a:t>7.30)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</a:t>
            </a:r>
            <a:r>
              <a:rPr lang="zh-CN" altLang="en-US" b="1" smtClean="0"/>
              <a:t>为一个有向图。若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zh-CN" altLang="en-US" b="1" smtClean="0"/>
              <a:t>的基图是连通图，则称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弱连通图</a:t>
            </a:r>
            <a:r>
              <a:rPr lang="zh-CN" altLang="en-US" b="1" smtClean="0"/>
              <a:t>，简称为</a:t>
            </a:r>
            <a:r>
              <a:rPr lang="zh-CN" altLang="en-US" b="1" smtClean="0">
                <a:solidFill>
                  <a:srgbClr val="FC360E"/>
                </a:solidFill>
              </a:rPr>
              <a:t>连通图</a:t>
            </a:r>
            <a:r>
              <a:rPr lang="zh-CN" altLang="en-US" b="1" smtClean="0"/>
              <a:t>。若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→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/>
              <a:t>与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→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至少成立其一，则称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单向连通图</a:t>
            </a:r>
            <a:r>
              <a:rPr lang="zh-CN" altLang="en-US" b="1" smtClean="0"/>
              <a:t>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	若均有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i="1" smtClean="0"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sym typeface="Symbol" panose="05050102010706020507" pitchFamily="18" charset="2"/>
              </a:rPr>
              <a:t></a:t>
            </a:r>
            <a:r>
              <a:rPr lang="en-US" altLang="zh-CN" b="1" i="1" smtClean="0">
                <a:latin typeface="Times New Roman" panose="02020603050405020304" pitchFamily="18" charset="0"/>
              </a:rPr>
              <a:t> 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，</a:t>
            </a:r>
            <a:r>
              <a:rPr lang="zh-CN" altLang="en-US" b="1" smtClean="0"/>
              <a:t>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强连通图</a:t>
            </a:r>
            <a:r>
              <a:rPr lang="zh-CN" altLang="en-US" b="1" smtClean="0"/>
              <a:t>。</a:t>
            </a:r>
          </a:p>
        </p:txBody>
      </p:sp>
      <p:pic>
        <p:nvPicPr>
          <p:cNvPr id="67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16338"/>
            <a:ext cx="8763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45" name="Text Box 5"/>
          <p:cNvSpPr txBox="1">
            <a:spLocks noChangeArrowheads="1"/>
          </p:cNvSpPr>
          <p:nvPr/>
        </p:nvSpPr>
        <p:spPr bwMode="auto">
          <a:xfrm>
            <a:off x="533400" y="5943600"/>
            <a:ext cx="1828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40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强连通图</a:t>
            </a:r>
            <a:endParaRPr lang="zh-CN" altLang="en-US" sz="2400" baseline="-250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846" name="Text Box 6"/>
          <p:cNvSpPr txBox="1">
            <a:spLocks noChangeArrowheads="1"/>
          </p:cNvSpPr>
          <p:nvPr/>
        </p:nvSpPr>
        <p:spPr bwMode="auto">
          <a:xfrm>
            <a:off x="3886200" y="5943600"/>
            <a:ext cx="1828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40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单向连通图</a:t>
            </a:r>
            <a:endParaRPr lang="zh-CN" altLang="en-US" sz="2400" baseline="-250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847" name="Text Box 7"/>
          <p:cNvSpPr txBox="1">
            <a:spLocks noChangeArrowheads="1"/>
          </p:cNvSpPr>
          <p:nvPr/>
        </p:nvSpPr>
        <p:spPr bwMode="auto">
          <a:xfrm>
            <a:off x="7086600" y="5943600"/>
            <a:ext cx="1828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40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弱连通图</a:t>
            </a:r>
            <a:endParaRPr lang="zh-CN" altLang="en-US" sz="2400" baseline="-250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5" grpId="0" animBg="1" autoUpdateAnimBg="0"/>
      <p:bldP spid="675846" grpId="0" animBg="1" autoUpdateAnimBg="0"/>
      <p:bldP spid="675847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9ACDA0-1940-46B0-851A-B529EE7F5D2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强连通图与单向连通图的判定定理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2286000"/>
          </a:xfrm>
        </p:spPr>
        <p:txBody>
          <a:bodyPr>
            <a:spAutoFit/>
          </a:bodyPr>
          <a:lstStyle/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7.22</a:t>
            </a:r>
            <a:r>
              <a:rPr lang="en-US" altLang="zh-CN" b="1" smtClean="0"/>
              <a:t> </a:t>
            </a:r>
            <a:r>
              <a:rPr lang="zh-CN" altLang="en-US" b="1" smtClean="0"/>
              <a:t>设有向图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&gt;，</a:t>
            </a: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＝{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Times New Roman" panose="02020603050405020304" pitchFamily="18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}。</a:t>
            </a: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zh-CN" altLang="en-US" b="1" smtClean="0"/>
              <a:t>是强连通图当且仅当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zh-CN" altLang="en-US" b="1" smtClean="0"/>
              <a:t>中存在经过每个顶点至少一次的回路。 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762000" indent="-762000" eaLnBrk="1" hangingPunct="1"/>
            <a:r>
              <a:rPr lang="zh-CN" altLang="en-US" sz="5400" b="1" smtClean="0">
                <a:solidFill>
                  <a:schemeClr val="folHlink"/>
                </a:solidFill>
                <a:latin typeface="楷体_GB2312" pitchFamily="49" charset="-122"/>
              </a:rPr>
              <a:t>第八章 </a:t>
            </a:r>
            <a:r>
              <a:rPr lang="en-US" altLang="zh-CN" sz="5400" b="1" smtClean="0">
                <a:solidFill>
                  <a:schemeClr val="folHlink"/>
                </a:solidFill>
                <a:latin typeface="楷体_GB2312" pitchFamily="49" charset="-122"/>
              </a:rPr>
              <a:t>E</a:t>
            </a:r>
            <a:r>
              <a:rPr lang="zh-CN" altLang="en-US" sz="5400" b="1" smtClean="0">
                <a:solidFill>
                  <a:schemeClr val="folHlink"/>
                </a:solidFill>
                <a:latin typeface="楷体_GB2312" pitchFamily="49" charset="-122"/>
              </a:rPr>
              <a:t>图和</a:t>
            </a:r>
            <a:r>
              <a:rPr lang="en-US" altLang="zh-CN" sz="5400" b="1" smtClean="0">
                <a:solidFill>
                  <a:schemeClr val="folHlink"/>
                </a:solidFill>
                <a:latin typeface="楷体_GB2312" pitchFamily="49" charset="-122"/>
              </a:rPr>
              <a:t>H</a:t>
            </a:r>
            <a:r>
              <a:rPr lang="zh-CN" altLang="en-US" sz="5400" b="1" smtClean="0">
                <a:solidFill>
                  <a:schemeClr val="folHlink"/>
                </a:solidFill>
                <a:latin typeface="楷体_GB2312" pitchFamily="49" charset="-122"/>
              </a:rPr>
              <a:t>图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E7A5C8-A331-47E2-9027-DB120F5A2F7A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folHlink"/>
                </a:solidFill>
                <a:latin typeface="楷体_GB2312" pitchFamily="49" charset="-122"/>
              </a:rPr>
              <a:t>欧拉图</a:t>
            </a:r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228600" y="1676400"/>
            <a:ext cx="4343400" cy="3459163"/>
            <a:chOff x="144" y="1200"/>
            <a:chExt cx="2112" cy="1715"/>
          </a:xfrm>
        </p:grpSpPr>
        <p:sp>
          <p:nvSpPr>
            <p:cNvPr id="89106" name="Oval 5"/>
            <p:cNvSpPr>
              <a:spLocks noChangeArrowheads="1"/>
            </p:cNvSpPr>
            <p:nvPr/>
          </p:nvSpPr>
          <p:spPr bwMode="auto">
            <a:xfrm>
              <a:off x="192" y="1776"/>
              <a:ext cx="864" cy="67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89107" name="Freeform 6"/>
            <p:cNvSpPr>
              <a:spLocks/>
            </p:cNvSpPr>
            <p:nvPr/>
          </p:nvSpPr>
          <p:spPr bwMode="auto">
            <a:xfrm>
              <a:off x="240" y="1616"/>
              <a:ext cx="1968" cy="384"/>
            </a:xfrm>
            <a:custGeom>
              <a:avLst/>
              <a:gdLst>
                <a:gd name="T0" fmla="*/ 0 w 1968"/>
                <a:gd name="T1" fmla="*/ 112 h 384"/>
                <a:gd name="T2" fmla="*/ 384 w 1968"/>
                <a:gd name="T3" fmla="*/ 16 h 384"/>
                <a:gd name="T4" fmla="*/ 864 w 1968"/>
                <a:gd name="T5" fmla="*/ 208 h 384"/>
                <a:gd name="T6" fmla="*/ 1296 w 1968"/>
                <a:gd name="T7" fmla="*/ 352 h 384"/>
                <a:gd name="T8" fmla="*/ 1968 w 1968"/>
                <a:gd name="T9" fmla="*/ 16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384"/>
                <a:gd name="T17" fmla="*/ 1968 w 1968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384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712" y="152"/>
                    <a:pt x="864" y="208"/>
                  </a:cubicBezTo>
                  <a:cubicBezTo>
                    <a:pt x="1016" y="264"/>
                    <a:pt x="1112" y="384"/>
                    <a:pt x="1296" y="352"/>
                  </a:cubicBezTo>
                  <a:cubicBezTo>
                    <a:pt x="1480" y="320"/>
                    <a:pt x="1856" y="72"/>
                    <a:pt x="1968" y="1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8" name="Freeform 7"/>
            <p:cNvSpPr>
              <a:spLocks/>
            </p:cNvSpPr>
            <p:nvPr/>
          </p:nvSpPr>
          <p:spPr bwMode="auto">
            <a:xfrm>
              <a:off x="144" y="2368"/>
              <a:ext cx="1824" cy="416"/>
            </a:xfrm>
            <a:custGeom>
              <a:avLst/>
              <a:gdLst>
                <a:gd name="T0" fmla="*/ 0 w 1824"/>
                <a:gd name="T1" fmla="*/ 80 h 416"/>
                <a:gd name="T2" fmla="*/ 480 w 1824"/>
                <a:gd name="T3" fmla="*/ 224 h 416"/>
                <a:gd name="T4" fmla="*/ 960 w 1824"/>
                <a:gd name="T5" fmla="*/ 32 h 416"/>
                <a:gd name="T6" fmla="*/ 1824 w 1824"/>
                <a:gd name="T7" fmla="*/ 416 h 4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4"/>
                <a:gd name="T13" fmla="*/ 0 h 416"/>
                <a:gd name="T14" fmla="*/ 1824 w 1824"/>
                <a:gd name="T15" fmla="*/ 416 h 4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4" h="416">
                  <a:moveTo>
                    <a:pt x="0" y="80"/>
                  </a:moveTo>
                  <a:cubicBezTo>
                    <a:pt x="160" y="156"/>
                    <a:pt x="320" y="232"/>
                    <a:pt x="480" y="224"/>
                  </a:cubicBezTo>
                  <a:cubicBezTo>
                    <a:pt x="640" y="216"/>
                    <a:pt x="736" y="0"/>
                    <a:pt x="960" y="32"/>
                  </a:cubicBezTo>
                  <a:cubicBezTo>
                    <a:pt x="1184" y="64"/>
                    <a:pt x="1664" y="344"/>
                    <a:pt x="1824" y="41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9" name="Freeform 8"/>
            <p:cNvSpPr>
              <a:spLocks/>
            </p:cNvSpPr>
            <p:nvPr/>
          </p:nvSpPr>
          <p:spPr bwMode="auto">
            <a:xfrm>
              <a:off x="1184" y="1824"/>
              <a:ext cx="1072" cy="864"/>
            </a:xfrm>
            <a:custGeom>
              <a:avLst/>
              <a:gdLst>
                <a:gd name="T0" fmla="*/ 1072 w 1072"/>
                <a:gd name="T1" fmla="*/ 0 h 864"/>
                <a:gd name="T2" fmla="*/ 208 w 1072"/>
                <a:gd name="T3" fmla="*/ 288 h 864"/>
                <a:gd name="T4" fmla="*/ 112 w 1072"/>
                <a:gd name="T5" fmla="*/ 432 h 864"/>
                <a:gd name="T6" fmla="*/ 880 w 1072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2"/>
                <a:gd name="T13" fmla="*/ 0 h 864"/>
                <a:gd name="T14" fmla="*/ 1072 w 1072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2" h="864">
                  <a:moveTo>
                    <a:pt x="1072" y="0"/>
                  </a:moveTo>
                  <a:cubicBezTo>
                    <a:pt x="720" y="108"/>
                    <a:pt x="368" y="216"/>
                    <a:pt x="208" y="288"/>
                  </a:cubicBezTo>
                  <a:cubicBezTo>
                    <a:pt x="48" y="360"/>
                    <a:pt x="0" y="336"/>
                    <a:pt x="112" y="432"/>
                  </a:cubicBezTo>
                  <a:cubicBezTo>
                    <a:pt x="224" y="528"/>
                    <a:pt x="736" y="784"/>
                    <a:pt x="880" y="8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0" name="Line 9"/>
            <p:cNvSpPr>
              <a:spLocks noChangeShapeType="1"/>
            </p:cNvSpPr>
            <p:nvPr/>
          </p:nvSpPr>
          <p:spPr bwMode="auto">
            <a:xfrm flipV="1">
              <a:off x="816" y="1680"/>
              <a:ext cx="144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1" name="Line 10"/>
            <p:cNvSpPr>
              <a:spLocks noChangeShapeType="1"/>
            </p:cNvSpPr>
            <p:nvPr/>
          </p:nvSpPr>
          <p:spPr bwMode="auto">
            <a:xfrm flipH="1" flipV="1">
              <a:off x="432" y="1584"/>
              <a:ext cx="48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2" name="Line 11"/>
            <p:cNvSpPr>
              <a:spLocks noChangeShapeType="1"/>
            </p:cNvSpPr>
            <p:nvPr/>
          </p:nvSpPr>
          <p:spPr bwMode="auto">
            <a:xfrm flipH="1" flipV="1">
              <a:off x="816" y="2304"/>
              <a:ext cx="48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3" name="Line 12"/>
            <p:cNvSpPr>
              <a:spLocks noChangeShapeType="1"/>
            </p:cNvSpPr>
            <p:nvPr/>
          </p:nvSpPr>
          <p:spPr bwMode="auto">
            <a:xfrm flipV="1">
              <a:off x="384" y="2352"/>
              <a:ext cx="48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4" name="Line 13"/>
            <p:cNvSpPr>
              <a:spLocks noChangeShapeType="1"/>
            </p:cNvSpPr>
            <p:nvPr/>
          </p:nvSpPr>
          <p:spPr bwMode="auto">
            <a:xfrm flipV="1">
              <a:off x="1632" y="2400"/>
              <a:ext cx="48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5" name="Line 14"/>
            <p:cNvSpPr>
              <a:spLocks noChangeShapeType="1"/>
            </p:cNvSpPr>
            <p:nvPr/>
          </p:nvSpPr>
          <p:spPr bwMode="auto">
            <a:xfrm flipV="1">
              <a:off x="1632" y="1824"/>
              <a:ext cx="48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6" name="Line 15"/>
            <p:cNvSpPr>
              <a:spLocks noChangeShapeType="1"/>
            </p:cNvSpPr>
            <p:nvPr/>
          </p:nvSpPr>
          <p:spPr bwMode="auto">
            <a:xfrm>
              <a:off x="960" y="2160"/>
              <a:ext cx="384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7" name="Text Box 16"/>
            <p:cNvSpPr txBox="1">
              <a:spLocks noChangeArrowheads="1"/>
            </p:cNvSpPr>
            <p:nvPr/>
          </p:nvSpPr>
          <p:spPr bwMode="auto">
            <a:xfrm>
              <a:off x="480" y="1968"/>
              <a:ext cx="25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9118" name="Text Box 17"/>
            <p:cNvSpPr txBox="1">
              <a:spLocks noChangeArrowheads="1"/>
            </p:cNvSpPr>
            <p:nvPr/>
          </p:nvSpPr>
          <p:spPr bwMode="auto">
            <a:xfrm>
              <a:off x="816" y="2688"/>
              <a:ext cx="25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9119" name="Text Box 18"/>
            <p:cNvSpPr txBox="1">
              <a:spLocks noChangeArrowheads="1"/>
            </p:cNvSpPr>
            <p:nvPr/>
          </p:nvSpPr>
          <p:spPr bwMode="auto">
            <a:xfrm>
              <a:off x="1728" y="2064"/>
              <a:ext cx="25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9120" name="Text Box 19"/>
            <p:cNvSpPr txBox="1">
              <a:spLocks noChangeArrowheads="1"/>
            </p:cNvSpPr>
            <p:nvPr/>
          </p:nvSpPr>
          <p:spPr bwMode="auto">
            <a:xfrm>
              <a:off x="1056" y="1200"/>
              <a:ext cx="25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89093" name="Group 20"/>
          <p:cNvGrpSpPr>
            <a:grpSpLocks/>
          </p:cNvGrpSpPr>
          <p:nvPr/>
        </p:nvGrpSpPr>
        <p:grpSpPr bwMode="auto">
          <a:xfrm>
            <a:off x="5486400" y="1905000"/>
            <a:ext cx="3149600" cy="3348038"/>
            <a:chOff x="2624" y="720"/>
            <a:chExt cx="2570" cy="2501"/>
          </a:xfrm>
        </p:grpSpPr>
        <p:sp>
          <p:nvSpPr>
            <p:cNvPr id="89095" name="Line 21"/>
            <p:cNvSpPr>
              <a:spLocks noChangeShapeType="1"/>
            </p:cNvSpPr>
            <p:nvPr/>
          </p:nvSpPr>
          <p:spPr bwMode="auto">
            <a:xfrm flipH="1" flipV="1">
              <a:off x="2928" y="1008"/>
              <a:ext cx="192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096" name="Line 22"/>
            <p:cNvSpPr>
              <a:spLocks noChangeShapeType="1"/>
            </p:cNvSpPr>
            <p:nvPr/>
          </p:nvSpPr>
          <p:spPr bwMode="auto">
            <a:xfrm flipH="1">
              <a:off x="3072" y="1968"/>
              <a:ext cx="177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097" name="Line 23"/>
            <p:cNvSpPr>
              <a:spLocks noChangeShapeType="1"/>
            </p:cNvSpPr>
            <p:nvPr/>
          </p:nvSpPr>
          <p:spPr bwMode="auto">
            <a:xfrm flipH="1">
              <a:off x="2976" y="1968"/>
              <a:ext cx="188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098" name="Text Box 24"/>
            <p:cNvSpPr txBox="1">
              <a:spLocks noChangeArrowheads="1"/>
            </p:cNvSpPr>
            <p:nvPr/>
          </p:nvSpPr>
          <p:spPr bwMode="auto">
            <a:xfrm>
              <a:off x="3072" y="720"/>
              <a:ext cx="25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89099" name="Freeform 25"/>
            <p:cNvSpPr>
              <a:spLocks/>
            </p:cNvSpPr>
            <p:nvPr/>
          </p:nvSpPr>
          <p:spPr bwMode="auto">
            <a:xfrm>
              <a:off x="2624" y="1056"/>
              <a:ext cx="352" cy="912"/>
            </a:xfrm>
            <a:custGeom>
              <a:avLst/>
              <a:gdLst>
                <a:gd name="T0" fmla="*/ 256 w 352"/>
                <a:gd name="T1" fmla="*/ 0 h 912"/>
                <a:gd name="T2" fmla="*/ 16 w 352"/>
                <a:gd name="T3" fmla="*/ 480 h 912"/>
                <a:gd name="T4" fmla="*/ 352 w 352"/>
                <a:gd name="T5" fmla="*/ 912 h 912"/>
                <a:gd name="T6" fmla="*/ 0 60000 65536"/>
                <a:gd name="T7" fmla="*/ 0 60000 65536"/>
                <a:gd name="T8" fmla="*/ 0 60000 65536"/>
                <a:gd name="T9" fmla="*/ 0 w 352"/>
                <a:gd name="T10" fmla="*/ 0 h 912"/>
                <a:gd name="T11" fmla="*/ 352 w 352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2" h="912">
                  <a:moveTo>
                    <a:pt x="256" y="0"/>
                  </a:moveTo>
                  <a:cubicBezTo>
                    <a:pt x="128" y="164"/>
                    <a:pt x="0" y="328"/>
                    <a:pt x="16" y="480"/>
                  </a:cubicBezTo>
                  <a:cubicBezTo>
                    <a:pt x="32" y="632"/>
                    <a:pt x="304" y="840"/>
                    <a:pt x="352" y="91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0" name="Freeform 26"/>
            <p:cNvSpPr>
              <a:spLocks/>
            </p:cNvSpPr>
            <p:nvPr/>
          </p:nvSpPr>
          <p:spPr bwMode="auto">
            <a:xfrm>
              <a:off x="2688" y="1968"/>
              <a:ext cx="352" cy="912"/>
            </a:xfrm>
            <a:custGeom>
              <a:avLst/>
              <a:gdLst>
                <a:gd name="T0" fmla="*/ 256 w 352"/>
                <a:gd name="T1" fmla="*/ 0 h 912"/>
                <a:gd name="T2" fmla="*/ 16 w 352"/>
                <a:gd name="T3" fmla="*/ 480 h 912"/>
                <a:gd name="T4" fmla="*/ 352 w 352"/>
                <a:gd name="T5" fmla="*/ 912 h 912"/>
                <a:gd name="T6" fmla="*/ 0 60000 65536"/>
                <a:gd name="T7" fmla="*/ 0 60000 65536"/>
                <a:gd name="T8" fmla="*/ 0 60000 65536"/>
                <a:gd name="T9" fmla="*/ 0 w 352"/>
                <a:gd name="T10" fmla="*/ 0 h 912"/>
                <a:gd name="T11" fmla="*/ 352 w 352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2" h="912">
                  <a:moveTo>
                    <a:pt x="256" y="0"/>
                  </a:moveTo>
                  <a:cubicBezTo>
                    <a:pt x="128" y="164"/>
                    <a:pt x="0" y="328"/>
                    <a:pt x="16" y="480"/>
                  </a:cubicBezTo>
                  <a:cubicBezTo>
                    <a:pt x="32" y="632"/>
                    <a:pt x="304" y="840"/>
                    <a:pt x="352" y="91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1" name="Freeform 27"/>
            <p:cNvSpPr>
              <a:spLocks/>
            </p:cNvSpPr>
            <p:nvPr/>
          </p:nvSpPr>
          <p:spPr bwMode="auto">
            <a:xfrm>
              <a:off x="2976" y="1008"/>
              <a:ext cx="192" cy="960"/>
            </a:xfrm>
            <a:custGeom>
              <a:avLst/>
              <a:gdLst>
                <a:gd name="T0" fmla="*/ 0 w 192"/>
                <a:gd name="T1" fmla="*/ 0 h 960"/>
                <a:gd name="T2" fmla="*/ 192 w 192"/>
                <a:gd name="T3" fmla="*/ 480 h 960"/>
                <a:gd name="T4" fmla="*/ 0 w 192"/>
                <a:gd name="T5" fmla="*/ 960 h 960"/>
                <a:gd name="T6" fmla="*/ 0 60000 65536"/>
                <a:gd name="T7" fmla="*/ 0 60000 65536"/>
                <a:gd name="T8" fmla="*/ 0 60000 65536"/>
                <a:gd name="T9" fmla="*/ 0 w 192"/>
                <a:gd name="T10" fmla="*/ 0 h 960"/>
                <a:gd name="T11" fmla="*/ 192 w 192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960">
                  <a:moveTo>
                    <a:pt x="0" y="0"/>
                  </a:moveTo>
                  <a:cubicBezTo>
                    <a:pt x="96" y="160"/>
                    <a:pt x="192" y="320"/>
                    <a:pt x="192" y="480"/>
                  </a:cubicBezTo>
                  <a:cubicBezTo>
                    <a:pt x="192" y="640"/>
                    <a:pt x="32" y="880"/>
                    <a:pt x="0" y="96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2" name="Freeform 28"/>
            <p:cNvSpPr>
              <a:spLocks/>
            </p:cNvSpPr>
            <p:nvPr/>
          </p:nvSpPr>
          <p:spPr bwMode="auto">
            <a:xfrm>
              <a:off x="3024" y="2016"/>
              <a:ext cx="192" cy="960"/>
            </a:xfrm>
            <a:custGeom>
              <a:avLst/>
              <a:gdLst>
                <a:gd name="T0" fmla="*/ 0 w 192"/>
                <a:gd name="T1" fmla="*/ 0 h 960"/>
                <a:gd name="T2" fmla="*/ 192 w 192"/>
                <a:gd name="T3" fmla="*/ 480 h 960"/>
                <a:gd name="T4" fmla="*/ 0 w 192"/>
                <a:gd name="T5" fmla="*/ 960 h 960"/>
                <a:gd name="T6" fmla="*/ 0 60000 65536"/>
                <a:gd name="T7" fmla="*/ 0 60000 65536"/>
                <a:gd name="T8" fmla="*/ 0 60000 65536"/>
                <a:gd name="T9" fmla="*/ 0 w 192"/>
                <a:gd name="T10" fmla="*/ 0 h 960"/>
                <a:gd name="T11" fmla="*/ 192 w 192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960">
                  <a:moveTo>
                    <a:pt x="0" y="0"/>
                  </a:moveTo>
                  <a:cubicBezTo>
                    <a:pt x="96" y="160"/>
                    <a:pt x="192" y="320"/>
                    <a:pt x="192" y="480"/>
                  </a:cubicBezTo>
                  <a:cubicBezTo>
                    <a:pt x="192" y="640"/>
                    <a:pt x="32" y="880"/>
                    <a:pt x="0" y="96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3" name="Text Box 29"/>
            <p:cNvSpPr txBox="1">
              <a:spLocks noChangeArrowheads="1"/>
            </p:cNvSpPr>
            <p:nvPr/>
          </p:nvSpPr>
          <p:spPr bwMode="auto">
            <a:xfrm>
              <a:off x="2640" y="1824"/>
              <a:ext cx="25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9104" name="Text Box 30"/>
            <p:cNvSpPr txBox="1">
              <a:spLocks noChangeArrowheads="1"/>
            </p:cNvSpPr>
            <p:nvPr/>
          </p:nvSpPr>
          <p:spPr bwMode="auto">
            <a:xfrm>
              <a:off x="2785" y="2880"/>
              <a:ext cx="25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9105" name="Text Box 31"/>
            <p:cNvSpPr txBox="1">
              <a:spLocks noChangeArrowheads="1"/>
            </p:cNvSpPr>
            <p:nvPr/>
          </p:nvSpPr>
          <p:spPr bwMode="auto">
            <a:xfrm>
              <a:off x="4944" y="1824"/>
              <a:ext cx="25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89094" name="Rectangle 32"/>
          <p:cNvSpPr>
            <a:spLocks noChangeArrowheads="1"/>
          </p:cNvSpPr>
          <p:nvPr/>
        </p:nvSpPr>
        <p:spPr bwMode="auto">
          <a:xfrm>
            <a:off x="152400" y="11430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哥尼斯堡七桥问题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616AF6-FE5D-4F75-B459-445F82175619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696200" cy="6096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folHlink"/>
                </a:solidFill>
                <a:latin typeface="楷体_GB2312" pitchFamily="49" charset="-122"/>
              </a:rPr>
              <a:t>欧拉图</a:t>
            </a:r>
            <a:r>
              <a:rPr lang="en-US" altLang="zh-CN" sz="3600" b="1" smtClean="0">
                <a:solidFill>
                  <a:schemeClr val="folHlink"/>
                </a:solidFill>
                <a:latin typeface="楷体_GB2312" pitchFamily="49" charset="-122"/>
              </a:rPr>
              <a:t>(P132)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3962400"/>
            <a:ext cx="5765800" cy="2311400"/>
            <a:chOff x="352" y="1088"/>
            <a:chExt cx="4911" cy="2472"/>
          </a:xfrm>
        </p:grpSpPr>
        <p:sp>
          <p:nvSpPr>
            <p:cNvPr id="90118" name="Line 5"/>
            <p:cNvSpPr>
              <a:spLocks noChangeShapeType="1"/>
            </p:cNvSpPr>
            <p:nvPr/>
          </p:nvSpPr>
          <p:spPr bwMode="auto">
            <a:xfrm flipV="1">
              <a:off x="2227" y="1850"/>
              <a:ext cx="14" cy="10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19" name="Oval 6"/>
            <p:cNvSpPr>
              <a:spLocks noChangeArrowheads="1"/>
            </p:cNvSpPr>
            <p:nvPr/>
          </p:nvSpPr>
          <p:spPr bwMode="auto">
            <a:xfrm>
              <a:off x="3368" y="2847"/>
              <a:ext cx="90" cy="117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90120" name="Line 7"/>
            <p:cNvSpPr>
              <a:spLocks noChangeShapeType="1"/>
            </p:cNvSpPr>
            <p:nvPr/>
          </p:nvSpPr>
          <p:spPr bwMode="auto">
            <a:xfrm flipH="1" flipV="1">
              <a:off x="3413" y="1850"/>
              <a:ext cx="10" cy="10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21" name="Line 8"/>
            <p:cNvSpPr>
              <a:spLocks noChangeShapeType="1"/>
            </p:cNvSpPr>
            <p:nvPr/>
          </p:nvSpPr>
          <p:spPr bwMode="auto">
            <a:xfrm flipH="1">
              <a:off x="2241" y="2905"/>
              <a:ext cx="1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22" name="Line 9"/>
            <p:cNvSpPr>
              <a:spLocks noChangeShapeType="1"/>
            </p:cNvSpPr>
            <p:nvPr/>
          </p:nvSpPr>
          <p:spPr bwMode="auto">
            <a:xfrm flipV="1">
              <a:off x="2241" y="1088"/>
              <a:ext cx="621" cy="7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23" name="Line 10"/>
            <p:cNvSpPr>
              <a:spLocks noChangeShapeType="1"/>
            </p:cNvSpPr>
            <p:nvPr/>
          </p:nvSpPr>
          <p:spPr bwMode="auto">
            <a:xfrm flipH="1" flipV="1">
              <a:off x="2872" y="1088"/>
              <a:ext cx="541" cy="7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24" name="Line 11"/>
            <p:cNvSpPr>
              <a:spLocks noChangeShapeType="1"/>
            </p:cNvSpPr>
            <p:nvPr/>
          </p:nvSpPr>
          <p:spPr bwMode="auto">
            <a:xfrm flipH="1">
              <a:off x="2241" y="1850"/>
              <a:ext cx="1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25" name="Line 12"/>
            <p:cNvSpPr>
              <a:spLocks noChangeShapeType="1"/>
            </p:cNvSpPr>
            <p:nvPr/>
          </p:nvSpPr>
          <p:spPr bwMode="auto">
            <a:xfrm flipV="1">
              <a:off x="3952" y="1923"/>
              <a:ext cx="15" cy="8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26" name="Oval 13"/>
            <p:cNvSpPr>
              <a:spLocks noChangeArrowheads="1"/>
            </p:cNvSpPr>
            <p:nvPr/>
          </p:nvSpPr>
          <p:spPr bwMode="auto">
            <a:xfrm>
              <a:off x="5167" y="2739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90127" name="Line 14"/>
            <p:cNvSpPr>
              <a:spLocks noChangeShapeType="1"/>
            </p:cNvSpPr>
            <p:nvPr/>
          </p:nvSpPr>
          <p:spPr bwMode="auto">
            <a:xfrm flipH="1" flipV="1">
              <a:off x="5232" y="1920"/>
              <a:ext cx="11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28" name="Line 15"/>
            <p:cNvSpPr>
              <a:spLocks noChangeShapeType="1"/>
            </p:cNvSpPr>
            <p:nvPr/>
          </p:nvSpPr>
          <p:spPr bwMode="auto">
            <a:xfrm flipH="1">
              <a:off x="3967" y="2787"/>
              <a:ext cx="1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29" name="Line 16"/>
            <p:cNvSpPr>
              <a:spLocks noChangeShapeType="1"/>
            </p:cNvSpPr>
            <p:nvPr/>
          </p:nvSpPr>
          <p:spPr bwMode="auto">
            <a:xfrm flipV="1">
              <a:off x="3984" y="1920"/>
              <a:ext cx="1237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0" name="Line 17"/>
            <p:cNvSpPr>
              <a:spLocks noChangeShapeType="1"/>
            </p:cNvSpPr>
            <p:nvPr/>
          </p:nvSpPr>
          <p:spPr bwMode="auto">
            <a:xfrm flipH="1" flipV="1">
              <a:off x="3984" y="1920"/>
              <a:ext cx="1248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1" name="Line 18"/>
            <p:cNvSpPr>
              <a:spLocks noChangeShapeType="1"/>
            </p:cNvSpPr>
            <p:nvPr/>
          </p:nvSpPr>
          <p:spPr bwMode="auto">
            <a:xfrm flipH="1">
              <a:off x="3967" y="1923"/>
              <a:ext cx="1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2" name="Line 19"/>
            <p:cNvSpPr>
              <a:spLocks noChangeShapeType="1"/>
            </p:cNvSpPr>
            <p:nvPr/>
          </p:nvSpPr>
          <p:spPr bwMode="auto">
            <a:xfrm flipV="1">
              <a:off x="352" y="1875"/>
              <a:ext cx="15" cy="8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3" name="Oval 20"/>
            <p:cNvSpPr>
              <a:spLocks noChangeArrowheads="1"/>
            </p:cNvSpPr>
            <p:nvPr/>
          </p:nvSpPr>
          <p:spPr bwMode="auto">
            <a:xfrm>
              <a:off x="1567" y="2691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90134" name="Line 21"/>
            <p:cNvSpPr>
              <a:spLocks noChangeShapeType="1"/>
            </p:cNvSpPr>
            <p:nvPr/>
          </p:nvSpPr>
          <p:spPr bwMode="auto">
            <a:xfrm flipH="1" flipV="1">
              <a:off x="1615" y="1875"/>
              <a:ext cx="11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5" name="Line 22"/>
            <p:cNvSpPr>
              <a:spLocks noChangeShapeType="1"/>
            </p:cNvSpPr>
            <p:nvPr/>
          </p:nvSpPr>
          <p:spPr bwMode="auto">
            <a:xfrm flipH="1">
              <a:off x="367" y="2739"/>
              <a:ext cx="1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6" name="Line 23"/>
            <p:cNvSpPr>
              <a:spLocks noChangeShapeType="1"/>
            </p:cNvSpPr>
            <p:nvPr/>
          </p:nvSpPr>
          <p:spPr bwMode="auto">
            <a:xfrm flipV="1">
              <a:off x="384" y="1872"/>
              <a:ext cx="1237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7" name="Line 24"/>
            <p:cNvSpPr>
              <a:spLocks noChangeShapeType="1"/>
            </p:cNvSpPr>
            <p:nvPr/>
          </p:nvSpPr>
          <p:spPr bwMode="auto">
            <a:xfrm flipH="1" flipV="1">
              <a:off x="384" y="1872"/>
              <a:ext cx="1248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8" name="Line 25"/>
            <p:cNvSpPr>
              <a:spLocks noChangeShapeType="1"/>
            </p:cNvSpPr>
            <p:nvPr/>
          </p:nvSpPr>
          <p:spPr bwMode="auto">
            <a:xfrm flipH="1">
              <a:off x="367" y="1875"/>
              <a:ext cx="1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9" name="Line 26"/>
            <p:cNvSpPr>
              <a:spLocks noChangeShapeType="1"/>
            </p:cNvSpPr>
            <p:nvPr/>
          </p:nvSpPr>
          <p:spPr bwMode="auto">
            <a:xfrm flipV="1">
              <a:off x="3984" y="1152"/>
              <a:ext cx="621" cy="7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40" name="Line 27"/>
            <p:cNvSpPr>
              <a:spLocks noChangeShapeType="1"/>
            </p:cNvSpPr>
            <p:nvPr/>
          </p:nvSpPr>
          <p:spPr bwMode="auto">
            <a:xfrm flipH="1" flipV="1">
              <a:off x="4608" y="1152"/>
              <a:ext cx="624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41" name="Line 28"/>
            <p:cNvSpPr>
              <a:spLocks noChangeShapeType="1"/>
            </p:cNvSpPr>
            <p:nvPr/>
          </p:nvSpPr>
          <p:spPr bwMode="auto">
            <a:xfrm flipH="1" flipV="1">
              <a:off x="3984" y="2784"/>
              <a:ext cx="624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42" name="Line 29"/>
            <p:cNvSpPr>
              <a:spLocks noChangeShapeType="1"/>
            </p:cNvSpPr>
            <p:nvPr/>
          </p:nvSpPr>
          <p:spPr bwMode="auto">
            <a:xfrm flipV="1">
              <a:off x="4608" y="2784"/>
              <a:ext cx="621" cy="7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3550" name="Rectangle 30"/>
          <p:cNvSpPr>
            <a:spLocks noChangeArrowheads="1"/>
          </p:cNvSpPr>
          <p:nvPr/>
        </p:nvSpPr>
        <p:spPr bwMode="auto">
          <a:xfrm>
            <a:off x="228600" y="914400"/>
            <a:ext cx="85344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半欧拉图</a:t>
            </a:r>
            <a:r>
              <a:rPr lang="zh-CN" altLang="en-US">
                <a:latin typeface="楷体_GB2312" pitchFamily="49" charset="-122"/>
              </a:rPr>
              <a:t>：如果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的一条简单通路含有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中所有的边，则称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是半欧拉图，该通路称为欧拉通路。</a:t>
            </a:r>
          </a:p>
          <a:p>
            <a:pPr algn="just" eaLnBrk="1" hangingPunct="1"/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欧拉图</a:t>
            </a:r>
            <a:r>
              <a:rPr lang="zh-CN" altLang="en-US">
                <a:latin typeface="楷体_GB2312" pitchFamily="49" charset="-122"/>
              </a:rPr>
              <a:t>：如果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的一条回路含有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中所有的边，则称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是欧拉图（</a:t>
            </a:r>
            <a:r>
              <a:rPr lang="en-US" altLang="zh-CN">
                <a:latin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</a:rPr>
              <a:t>图），该回路称为欧拉回路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3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3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5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E331E1-1162-413E-920C-14D059CBD791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关联与关联次数、环、孤立点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3403600"/>
          </a:xfrm>
        </p:spPr>
        <p:txBody>
          <a:bodyPr>
            <a:spAutoFit/>
          </a:bodyPr>
          <a:lstStyle/>
          <a:p>
            <a:pPr marL="363538" indent="-363538" eaLnBrk="1" hangingPunct="1"/>
            <a:r>
              <a:rPr lang="zh-CN" altLang="en-US" b="1" smtClean="0"/>
              <a:t>设</a:t>
            </a:r>
            <a:r>
              <a:rPr lang="en-US" altLang="zh-CN" b="1" smtClean="0"/>
              <a:t>G＝&lt;V,E&gt;</a:t>
            </a:r>
            <a:r>
              <a:rPr lang="zh-CN" altLang="en-US" b="1" smtClean="0"/>
              <a:t>为无向图，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zh-CN" b="1" smtClean="0"/>
              <a:t>＝(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)∈E，</a:t>
            </a:r>
          </a:p>
          <a:p>
            <a:pPr marL="363538" indent="-363538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称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solidFill>
                  <a:schemeClr val="hlink"/>
                </a:solidFill>
              </a:rPr>
              <a:t>,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k</a:t>
            </a:r>
            <a:r>
              <a:rPr lang="zh-CN" altLang="en-US" b="1" smtClean="0">
                <a:solidFill>
                  <a:srgbClr val="FC360E"/>
                </a:solidFill>
              </a:rPr>
              <a:t>的端点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k</a:t>
            </a:r>
            <a:r>
              <a:rPr lang="zh-CN" altLang="en-US" b="1" smtClean="0"/>
              <a:t>与</a:t>
            </a:r>
            <a:r>
              <a:rPr lang="en-US" altLang="zh-CN" b="1" i="1" smtClean="0">
                <a:latin typeface="Times New Roman" panose="02020603050405020304" pitchFamily="18" charset="0"/>
              </a:rPr>
              <a:t>vi</a:t>
            </a:r>
            <a:r>
              <a:rPr lang="zh-CN" altLang="en-US" b="1" smtClean="0"/>
              <a:t>或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k</a:t>
            </a:r>
            <a:r>
              <a:rPr lang="zh-CN" altLang="en-US" b="1" smtClean="0"/>
              <a:t>与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/>
              <a:t>是彼此相</a:t>
            </a:r>
            <a:r>
              <a:rPr lang="zh-CN" altLang="en-US" b="1" smtClean="0">
                <a:solidFill>
                  <a:srgbClr val="FC360E"/>
                </a:solidFill>
              </a:rPr>
              <a:t>关联</a:t>
            </a:r>
            <a:r>
              <a:rPr lang="zh-CN" altLang="en-US" b="1" smtClean="0"/>
              <a:t>的。</a:t>
            </a:r>
          </a:p>
          <a:p>
            <a:pPr marL="363538" indent="-363538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若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solidFill>
                  <a:schemeClr val="hlink"/>
                </a:solidFill>
              </a:rPr>
              <a:t>≠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，</a:t>
            </a:r>
            <a:r>
              <a:rPr lang="zh-CN" altLang="en-US" b="1" smtClean="0"/>
              <a:t>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k</a:t>
            </a:r>
            <a:r>
              <a:rPr lang="zh-CN" altLang="en-US" b="1" smtClean="0"/>
              <a:t>与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或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k</a:t>
            </a:r>
            <a:r>
              <a:rPr lang="zh-CN" altLang="en-US" b="1" smtClean="0"/>
              <a:t>与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关联次数为1</a:t>
            </a:r>
            <a:r>
              <a:rPr lang="zh-CN" altLang="en-US" b="1" smtClean="0"/>
              <a:t>。</a:t>
            </a:r>
          </a:p>
          <a:p>
            <a:pPr marL="363538" indent="-363538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若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solidFill>
                  <a:schemeClr val="hlink"/>
                </a:solidFill>
              </a:rPr>
              <a:t>＝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,</a:t>
            </a:r>
            <a:r>
              <a:rPr lang="zh-CN" altLang="en-US" b="1" smtClean="0"/>
              <a:t>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k</a:t>
            </a:r>
            <a:r>
              <a:rPr lang="zh-CN" altLang="en-US" b="1" smtClean="0"/>
              <a:t>与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关联次数为2</a:t>
            </a:r>
            <a:r>
              <a:rPr lang="en-US" altLang="zh-CN" b="1" smtClean="0"/>
              <a:t>,</a:t>
            </a:r>
            <a:r>
              <a:rPr lang="zh-CN" altLang="en-US" b="1" smtClean="0"/>
              <a:t>并称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k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环</a:t>
            </a:r>
            <a:r>
              <a:rPr lang="zh-CN" altLang="en-US" b="1" smtClean="0"/>
              <a:t>。</a:t>
            </a:r>
          </a:p>
          <a:p>
            <a:pPr marL="363538" indent="-363538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  无边关联的顶点均称为</a:t>
            </a:r>
            <a:r>
              <a:rPr lang="zh-CN" altLang="en-US" b="1" smtClean="0">
                <a:solidFill>
                  <a:srgbClr val="FC360E"/>
                </a:solidFill>
              </a:rPr>
              <a:t>孤立点</a:t>
            </a:r>
            <a:r>
              <a:rPr lang="zh-CN" altLang="en-US" b="1" smtClean="0"/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92AE69-E90F-4341-B51D-9701C90C62FF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79438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smtClean="0"/>
              <a:t>有向欧拉图、有向半欧拉图可类似定义</a:t>
            </a:r>
          </a:p>
        </p:txBody>
      </p:sp>
      <p:pic>
        <p:nvPicPr>
          <p:cNvPr id="91141" name="Picture 4" descr="15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473325"/>
            <a:ext cx="2649538" cy="2371725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6485" name="Picture 5" descr="151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420938"/>
            <a:ext cx="2592387" cy="239395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6486" name="Picture 6" descr="151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420938"/>
            <a:ext cx="2808288" cy="257175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44" name="Rectangle 7"/>
          <p:cNvSpPr>
            <a:spLocks noChangeArrowheads="1"/>
          </p:cNvSpPr>
          <p:nvPr/>
        </p:nvSpPr>
        <p:spPr bwMode="auto">
          <a:xfrm>
            <a:off x="971550" y="188913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folHlink"/>
                </a:solidFill>
                <a:latin typeface="楷体_GB2312" pitchFamily="49" charset="-122"/>
              </a:rPr>
              <a:t>欧拉图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3D33FF-3A28-48D9-A95D-E5F68E82362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folHlink"/>
                </a:solidFill>
                <a:latin typeface="楷体_GB2312" pitchFamily="49" charset="-122"/>
              </a:rPr>
              <a:t>欧拉图</a:t>
            </a:r>
            <a:r>
              <a:rPr lang="en-US" altLang="zh-CN" sz="3600" b="1" smtClean="0">
                <a:solidFill>
                  <a:schemeClr val="folHlink"/>
                </a:solidFill>
                <a:latin typeface="楷体_GB2312" pitchFamily="49" charset="-122"/>
              </a:rPr>
              <a:t>(P132)</a:t>
            </a:r>
          </a:p>
        </p:txBody>
      </p:sp>
      <p:sp>
        <p:nvSpPr>
          <p:cNvPr id="92164" name="Rectangle 6"/>
          <p:cNvSpPr>
            <a:spLocks noChangeArrowheads="1"/>
          </p:cNvSpPr>
          <p:nvPr/>
        </p:nvSpPr>
        <p:spPr bwMode="auto">
          <a:xfrm>
            <a:off x="0" y="1066800"/>
            <a:ext cx="8893175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定理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8.1 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设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G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是</a:t>
            </a:r>
            <a:r>
              <a:rPr lang="zh-CN" altLang="en-US">
                <a:latin typeface="楷体_GB2312" pitchFamily="49" charset="-122"/>
              </a:rPr>
              <a:t>无向连通图，则以下等价</a:t>
            </a:r>
          </a:p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是欧拉图</a:t>
            </a:r>
          </a:p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中所有顶点的度都为偶数。</a:t>
            </a:r>
          </a:p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是若干个边不重的圈的并。</a:t>
            </a:r>
          </a:p>
          <a:p>
            <a:pPr eaLnBrk="1" hangingPunct="1"/>
            <a:endParaRPr lang="zh-CN" altLang="en-US">
              <a:latin typeface="楷体_GB2312" pitchFamily="49" charset="-122"/>
            </a:endParaRPr>
          </a:p>
          <a:p>
            <a:pPr eaLnBrk="1" hangingPunct="1"/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定理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8.2 </a:t>
            </a:r>
            <a:r>
              <a:rPr lang="zh-CN" altLang="en-US">
                <a:latin typeface="楷体_GB2312" pitchFamily="49" charset="-122"/>
              </a:rPr>
              <a:t>无向连通图</a:t>
            </a:r>
            <a:r>
              <a:rPr lang="en-US" altLang="zh-CN" i="1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是半欧拉图当且仅当</a:t>
            </a:r>
            <a:r>
              <a:rPr lang="en-US" altLang="zh-CN" i="1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中恰有两个奇度顶点。</a:t>
            </a:r>
          </a:p>
          <a:p>
            <a:pPr eaLnBrk="1" hangingPunct="1"/>
            <a:endParaRPr lang="zh-CN" altLang="en-US">
              <a:latin typeface="楷体_GB2312" pitchFamily="49" charset="-122"/>
            </a:endParaRPr>
          </a:p>
          <a:p>
            <a:pPr eaLnBrk="1" hangingPunct="1"/>
            <a:endParaRPr lang="zh-CN" altLang="en-US">
              <a:latin typeface="楷体_GB2312" pitchFamily="49" charset="-122"/>
            </a:endParaRPr>
          </a:p>
          <a:p>
            <a:pPr eaLnBrk="1" hangingPunct="1"/>
            <a:endParaRPr lang="zh-CN" altLang="en-US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0387BB-D7A3-43BB-AD9C-309B5E65773B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folHlink"/>
                </a:solidFill>
                <a:latin typeface="楷体_GB2312" pitchFamily="49" charset="-122"/>
              </a:rPr>
              <a:t>欧拉图</a:t>
            </a:r>
            <a:r>
              <a:rPr lang="en-US" altLang="zh-CN" sz="3600" b="1" smtClean="0">
                <a:solidFill>
                  <a:schemeClr val="folHlink"/>
                </a:solidFill>
                <a:latin typeface="楷体_GB2312" pitchFamily="49" charset="-122"/>
              </a:rPr>
              <a:t>(P134)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0" y="1066800"/>
            <a:ext cx="8893175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定理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8.3 </a:t>
            </a:r>
            <a:r>
              <a:rPr lang="zh-CN" altLang="en-US">
                <a:latin typeface="楷体_GB2312" pitchFamily="49" charset="-122"/>
              </a:rPr>
              <a:t>有向图</a:t>
            </a:r>
            <a:r>
              <a:rPr lang="en-US" altLang="zh-CN" i="1">
                <a:latin typeface="楷体_GB2312" pitchFamily="49" charset="-122"/>
              </a:rPr>
              <a:t>D</a:t>
            </a:r>
            <a:r>
              <a:rPr lang="zh-CN" altLang="en-US">
                <a:latin typeface="楷体_GB2312" pitchFamily="49" charset="-122"/>
              </a:rPr>
              <a:t>是欧拉图当且仅当</a:t>
            </a:r>
            <a:r>
              <a:rPr lang="en-US" altLang="zh-CN" i="1">
                <a:latin typeface="楷体_GB2312" pitchFamily="49" charset="-122"/>
              </a:rPr>
              <a:t>D</a:t>
            </a:r>
            <a:r>
              <a:rPr lang="zh-CN" altLang="en-US">
                <a:latin typeface="楷体_GB2312" pitchFamily="49" charset="-122"/>
              </a:rPr>
              <a:t>是强连通的且每个顶点的入度都等于出度。</a:t>
            </a:r>
          </a:p>
          <a:p>
            <a:pPr eaLnBrk="1" hangingPunct="1"/>
            <a:endParaRPr lang="zh-CN" altLang="en-US">
              <a:latin typeface="楷体_GB2312" pitchFamily="49" charset="-122"/>
            </a:endParaRPr>
          </a:p>
          <a:p>
            <a:pPr eaLnBrk="1" hangingPunct="1"/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定理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8.4 </a:t>
            </a:r>
            <a:r>
              <a:rPr lang="zh-CN" altLang="en-US">
                <a:latin typeface="楷体_GB2312" pitchFamily="49" charset="-122"/>
              </a:rPr>
              <a:t>有向图</a:t>
            </a:r>
            <a:r>
              <a:rPr lang="en-US" altLang="zh-CN" i="1">
                <a:latin typeface="楷体_GB2312" pitchFamily="49" charset="-122"/>
              </a:rPr>
              <a:t>D</a:t>
            </a:r>
            <a:r>
              <a:rPr lang="zh-CN" altLang="en-US">
                <a:latin typeface="楷体_GB2312" pitchFamily="49" charset="-122"/>
              </a:rPr>
              <a:t>是半欧拉图当且仅当</a:t>
            </a:r>
            <a:r>
              <a:rPr lang="en-US" altLang="zh-CN" i="1">
                <a:latin typeface="楷体_GB2312" pitchFamily="49" charset="-122"/>
              </a:rPr>
              <a:t>D</a:t>
            </a:r>
            <a:r>
              <a:rPr lang="zh-CN" altLang="en-US">
                <a:latin typeface="楷体_GB2312" pitchFamily="49" charset="-122"/>
              </a:rPr>
              <a:t>是单向连通的，且</a:t>
            </a:r>
            <a:r>
              <a:rPr lang="en-US" altLang="zh-CN" i="1">
                <a:latin typeface="楷体_GB2312" pitchFamily="49" charset="-122"/>
              </a:rPr>
              <a:t>D</a:t>
            </a:r>
            <a:r>
              <a:rPr lang="zh-CN" altLang="en-US">
                <a:latin typeface="楷体_GB2312" pitchFamily="49" charset="-122"/>
              </a:rPr>
              <a:t>中恰有两个奇度顶点，其中一个的入度比出度大1，另一个的出度比入度大1，而其余顶点的入度都等于出度。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9C6CF1-7D6E-43A4-BB68-0F6A2182A21C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求欧拉图中欧拉回路的算法</a:t>
            </a:r>
            <a:r>
              <a:rPr lang="en-US" altLang="zh-CN" smtClean="0"/>
              <a:t>(P134)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8915400" cy="4192587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Fleury</a:t>
            </a:r>
            <a:r>
              <a:rPr lang="zh-CN" altLang="en-US" b="1" smtClean="0">
                <a:solidFill>
                  <a:srgbClr val="FC360E"/>
                </a:solidFill>
              </a:rPr>
              <a:t>算法</a:t>
            </a:r>
            <a:r>
              <a:rPr lang="zh-CN" altLang="en-US" b="1" smtClean="0"/>
              <a:t>，</a:t>
            </a:r>
            <a:r>
              <a:rPr lang="zh-CN" altLang="en-US" sz="4000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能不走桥就不走桥</a:t>
            </a:r>
            <a:r>
              <a:rPr lang="zh-CN" altLang="en-US" b="1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(1) 任取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/>
              <a:t>0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)，</a:t>
            </a:r>
            <a:r>
              <a:rPr lang="zh-CN" altLang="en-US" b="1" smtClean="0"/>
              <a:t>令</a:t>
            </a:r>
            <a:r>
              <a:rPr lang="en-US" altLang="zh-CN" b="1" i="1" smtClean="0">
                <a:latin typeface="Times New Roman" panose="02020603050405020304" pitchFamily="18" charset="0"/>
              </a:rPr>
              <a:t>P</a:t>
            </a:r>
            <a:r>
              <a:rPr lang="en-US" altLang="zh-CN" b="1" baseline="-25000" smtClean="0"/>
              <a:t>0</a:t>
            </a:r>
            <a:r>
              <a:rPr lang="en-US" altLang="zh-CN" b="1" smtClean="0"/>
              <a:t>＝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/>
              <a:t>0</a:t>
            </a:r>
            <a:r>
              <a:rPr lang="en-US" altLang="zh-CN" b="1" smtClean="0"/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/>
              <a:t>(2) 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Pi</a:t>
            </a:r>
            <a:r>
              <a:rPr lang="en-US" altLang="zh-CN" b="1" smtClean="0"/>
              <a:t>＝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/>
              <a:t>0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25000" smtClean="0"/>
              <a:t>1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/>
              <a:t>1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25000" smtClean="0"/>
              <a:t>2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已经行遍，按下面方法来从 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)-{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}</a:t>
            </a:r>
            <a:r>
              <a:rPr lang="zh-CN" altLang="en-US" b="1" smtClean="0"/>
              <a:t>中选取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smtClean="0"/>
              <a:t>+1</a:t>
            </a:r>
            <a:r>
              <a:rPr lang="en-US" altLang="zh-CN" b="1" smtClean="0"/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/>
              <a:t>	  (a) 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smtClean="0"/>
              <a:t>+1</a:t>
            </a:r>
            <a:r>
              <a:rPr lang="zh-CN" altLang="en-US" b="1" smtClean="0"/>
              <a:t>与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相关联；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  (</a:t>
            </a:r>
            <a:r>
              <a:rPr lang="en-US" altLang="zh-CN" b="1" smtClean="0"/>
              <a:t>b) </a:t>
            </a:r>
            <a:r>
              <a:rPr lang="zh-CN" altLang="en-US" b="1" smtClean="0"/>
              <a:t>除非无别的边可供行遍，否则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smtClean="0"/>
              <a:t>+1</a:t>
            </a:r>
            <a:r>
              <a:rPr lang="zh-CN" altLang="en-US" b="1" smtClean="0"/>
              <a:t>不应该为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＝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-{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}</a:t>
            </a:r>
            <a:r>
              <a:rPr lang="zh-CN" altLang="en-US" b="1" smtClean="0"/>
              <a:t>中的桥。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(3)当(2)不能再进行时，算法停止。 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C2B707-30B1-46C6-A741-684349AA80FD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zh-CN" altLang="en-US" sz="3600" b="1" smtClean="0"/>
              <a:t>哈密顿图</a:t>
            </a:r>
            <a:r>
              <a:rPr lang="en-US" altLang="zh-CN" sz="3600" smtClean="0"/>
              <a:t>(P137)</a:t>
            </a:r>
          </a:p>
        </p:txBody>
      </p:sp>
      <p:pic>
        <p:nvPicPr>
          <p:cNvPr id="101380" name="Picture 3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426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228600" y="12192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1859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zh-CN" altLang="en-US">
                <a:latin typeface="楷体_GB2312" pitchFamily="49" charset="-122"/>
              </a:rPr>
              <a:t>,哈密尔顿:周游世界问题</a:t>
            </a:r>
            <a:endParaRPr lang="en-US" altLang="zh-CN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28A372-BA73-4CC0-851E-D707B00B8CA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哈密顿图 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458200" cy="3016250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</a:rPr>
              <a:t>8.2</a:t>
            </a:r>
            <a:r>
              <a:rPr lang="en-US" altLang="zh-CN" b="1" smtClean="0"/>
              <a:t> </a:t>
            </a:r>
            <a:r>
              <a:rPr lang="zh-CN" altLang="en-US" b="1" smtClean="0"/>
              <a:t>经过图（有向图或无向图）中</a:t>
            </a:r>
            <a:r>
              <a:rPr lang="zh-CN" altLang="en-US" b="1" smtClean="0">
                <a:solidFill>
                  <a:schemeClr val="hlink"/>
                </a:solidFill>
              </a:rPr>
              <a:t>所有顶点一次且仅一次的通路</a:t>
            </a:r>
            <a:r>
              <a:rPr lang="zh-CN" altLang="en-US" b="1" smtClean="0"/>
              <a:t>称为</a:t>
            </a:r>
            <a:r>
              <a:rPr lang="zh-CN" altLang="en-US" b="1" smtClean="0">
                <a:solidFill>
                  <a:srgbClr val="FC360E"/>
                </a:solidFill>
              </a:rPr>
              <a:t>哈密顿通路</a:t>
            </a:r>
            <a:r>
              <a:rPr lang="zh-CN" altLang="en-US" b="1" smtClean="0"/>
              <a:t>。经过图中</a:t>
            </a:r>
            <a:r>
              <a:rPr lang="zh-CN" altLang="en-US" b="1" smtClean="0">
                <a:solidFill>
                  <a:schemeClr val="hlink"/>
                </a:solidFill>
              </a:rPr>
              <a:t>所有顶点一次且仅一次的回路</a:t>
            </a:r>
            <a:r>
              <a:rPr lang="zh-CN" altLang="en-US" b="1" smtClean="0"/>
              <a:t>称为</a:t>
            </a:r>
            <a:r>
              <a:rPr lang="zh-CN" altLang="en-US" b="1" smtClean="0">
                <a:solidFill>
                  <a:srgbClr val="FC360E"/>
                </a:solidFill>
              </a:rPr>
              <a:t>哈密顿回路</a:t>
            </a:r>
            <a:r>
              <a:rPr lang="zh-CN" altLang="en-US" b="1" smtClean="0"/>
              <a:t>。具有哈密顿回路的图称为</a:t>
            </a:r>
            <a:r>
              <a:rPr lang="zh-CN" altLang="en-US" b="1" smtClean="0">
                <a:solidFill>
                  <a:srgbClr val="FC360E"/>
                </a:solidFill>
              </a:rPr>
              <a:t>哈密顿图</a:t>
            </a:r>
            <a:r>
              <a:rPr lang="zh-CN" altLang="en-US" b="1" smtClean="0"/>
              <a:t>，具有哈密顿通路但不具有哈密顿回路的图称为</a:t>
            </a:r>
            <a:r>
              <a:rPr lang="zh-CN" altLang="en-US" b="1" smtClean="0">
                <a:solidFill>
                  <a:srgbClr val="FC360E"/>
                </a:solidFill>
              </a:rPr>
              <a:t>半哈密顿图</a:t>
            </a:r>
            <a:r>
              <a:rPr lang="zh-CN" altLang="en-US" b="1" smtClean="0"/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1988" y="4567238"/>
            <a:ext cx="7737475" cy="1454150"/>
            <a:chOff x="417" y="2877"/>
            <a:chExt cx="4874" cy="916"/>
          </a:xfrm>
        </p:grpSpPr>
        <p:sp>
          <p:nvSpPr>
            <p:cNvPr id="102406" name="Line 5"/>
            <p:cNvSpPr>
              <a:spLocks noChangeShapeType="1"/>
            </p:cNvSpPr>
            <p:nvPr/>
          </p:nvSpPr>
          <p:spPr bwMode="auto">
            <a:xfrm flipV="1">
              <a:off x="417" y="2880"/>
              <a:ext cx="15" cy="8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07" name="Oval 6"/>
            <p:cNvSpPr>
              <a:spLocks noChangeArrowheads="1"/>
            </p:cNvSpPr>
            <p:nvPr/>
          </p:nvSpPr>
          <p:spPr bwMode="auto">
            <a:xfrm>
              <a:off x="1632" y="3696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102408" name="Line 7"/>
            <p:cNvSpPr>
              <a:spLocks noChangeShapeType="1"/>
            </p:cNvSpPr>
            <p:nvPr/>
          </p:nvSpPr>
          <p:spPr bwMode="auto">
            <a:xfrm flipH="1" flipV="1">
              <a:off x="2352" y="2928"/>
              <a:ext cx="11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09" name="Line 8"/>
            <p:cNvSpPr>
              <a:spLocks noChangeShapeType="1"/>
            </p:cNvSpPr>
            <p:nvPr/>
          </p:nvSpPr>
          <p:spPr bwMode="auto">
            <a:xfrm flipH="1">
              <a:off x="432" y="3744"/>
              <a:ext cx="1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0" name="Line 9"/>
            <p:cNvSpPr>
              <a:spLocks noChangeShapeType="1"/>
            </p:cNvSpPr>
            <p:nvPr/>
          </p:nvSpPr>
          <p:spPr bwMode="auto">
            <a:xfrm flipV="1">
              <a:off x="449" y="2877"/>
              <a:ext cx="1237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1" name="Line 10"/>
            <p:cNvSpPr>
              <a:spLocks noChangeShapeType="1"/>
            </p:cNvSpPr>
            <p:nvPr/>
          </p:nvSpPr>
          <p:spPr bwMode="auto">
            <a:xfrm flipH="1" flipV="1">
              <a:off x="3600" y="2928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2" name="Line 11"/>
            <p:cNvSpPr>
              <a:spLocks noChangeShapeType="1"/>
            </p:cNvSpPr>
            <p:nvPr/>
          </p:nvSpPr>
          <p:spPr bwMode="auto">
            <a:xfrm flipH="1">
              <a:off x="2352" y="3792"/>
              <a:ext cx="1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3" name="Line 12"/>
            <p:cNvSpPr>
              <a:spLocks noChangeShapeType="1"/>
            </p:cNvSpPr>
            <p:nvPr/>
          </p:nvSpPr>
          <p:spPr bwMode="auto">
            <a:xfrm flipV="1">
              <a:off x="2352" y="2928"/>
              <a:ext cx="1237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4" name="Line 13"/>
            <p:cNvSpPr>
              <a:spLocks noChangeShapeType="1"/>
            </p:cNvSpPr>
            <p:nvPr/>
          </p:nvSpPr>
          <p:spPr bwMode="auto">
            <a:xfrm flipH="1" flipV="1">
              <a:off x="4032" y="2928"/>
              <a:ext cx="11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5" name="Line 14"/>
            <p:cNvSpPr>
              <a:spLocks noChangeShapeType="1"/>
            </p:cNvSpPr>
            <p:nvPr/>
          </p:nvSpPr>
          <p:spPr bwMode="auto">
            <a:xfrm flipH="1" flipV="1">
              <a:off x="5280" y="2928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6" name="Line 15"/>
            <p:cNvSpPr>
              <a:spLocks noChangeShapeType="1"/>
            </p:cNvSpPr>
            <p:nvPr/>
          </p:nvSpPr>
          <p:spPr bwMode="auto">
            <a:xfrm flipH="1">
              <a:off x="4032" y="3792"/>
              <a:ext cx="1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7" name="Line 16"/>
            <p:cNvSpPr>
              <a:spLocks noChangeShapeType="1"/>
            </p:cNvSpPr>
            <p:nvPr/>
          </p:nvSpPr>
          <p:spPr bwMode="auto">
            <a:xfrm flipV="1">
              <a:off x="4032" y="2928"/>
              <a:ext cx="1237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8" name="Line 17"/>
            <p:cNvSpPr>
              <a:spLocks noChangeShapeType="1"/>
            </p:cNvSpPr>
            <p:nvPr/>
          </p:nvSpPr>
          <p:spPr bwMode="auto">
            <a:xfrm flipH="1">
              <a:off x="4032" y="2928"/>
              <a:ext cx="1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9AA454-F2D7-441E-BA70-9493877334D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定理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916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8.6</a:t>
            </a:r>
            <a:r>
              <a:rPr lang="en-US" altLang="zh-CN" b="1" smtClean="0"/>
              <a:t> </a:t>
            </a:r>
            <a:r>
              <a:rPr lang="zh-CN" altLang="en-US" b="1" smtClean="0"/>
              <a:t>设无向图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</a:t>
            </a:r>
            <a:r>
              <a:rPr lang="zh-CN" altLang="en-US" b="1" smtClean="0"/>
              <a:t>是哈密顿图，对于任意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/>
              <a:t>1</a:t>
            </a:r>
            <a:r>
              <a:rPr lang="en-US" altLang="zh-CN" b="1" smtClean="0">
                <a:sym typeface="Symbol" panose="05050102010706020507" pitchFamily="18" charset="2"/>
              </a:rPr>
              <a:t>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，</a:t>
            </a:r>
            <a:r>
              <a:rPr lang="zh-CN" altLang="en-US" b="1" smtClean="0"/>
              <a:t>且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≠</a:t>
            </a:r>
            <a:r>
              <a:rPr lang="zh-CN" altLang="en-US" b="1" smtClean="0">
                <a:sym typeface="Symbol" panose="05050102010706020507" pitchFamily="18" charset="2"/>
              </a:rPr>
              <a:t></a:t>
            </a:r>
            <a:r>
              <a:rPr lang="en-US" altLang="zh-CN" b="1" smtClean="0"/>
              <a:t>，</a:t>
            </a:r>
            <a:r>
              <a:rPr lang="zh-CN" altLang="en-US" b="1" smtClean="0"/>
              <a:t>均有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		</a:t>
            </a:r>
            <a:r>
              <a:rPr lang="en-US" altLang="zh-CN" b="1" i="1" smtClean="0">
                <a:latin typeface="Times New Roman" panose="02020603050405020304" pitchFamily="18" charset="0"/>
              </a:rPr>
              <a:t>p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-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)≤|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|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	其中，</a:t>
            </a:r>
            <a:r>
              <a:rPr lang="en-US" altLang="zh-CN" b="1" i="1" smtClean="0">
                <a:latin typeface="Times New Roman" panose="02020603050405020304" pitchFamily="18" charset="0"/>
              </a:rPr>
              <a:t>p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-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)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-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/>
              <a:t>1</a:t>
            </a:r>
            <a:r>
              <a:rPr lang="zh-CN" altLang="en-US" b="1" smtClean="0"/>
              <a:t>的连通分支数。 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FC9895-8DAE-498F-917E-248C2373140C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推论 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1651000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推论 </a:t>
            </a:r>
            <a:r>
              <a:rPr lang="zh-CN" altLang="en-US" b="1" smtClean="0"/>
              <a:t>设无向图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</a:t>
            </a:r>
            <a:r>
              <a:rPr lang="zh-CN" altLang="en-US" b="1" smtClean="0"/>
              <a:t>是半哈密顿图，对于任意的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/>
              <a:t>1</a:t>
            </a:r>
            <a:r>
              <a:rPr lang="en-US" altLang="zh-CN" b="1" smtClean="0">
                <a:sym typeface="Symbol" panose="05050102010706020507" pitchFamily="18" charset="2"/>
              </a:rPr>
              <a:t>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且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≠</a:t>
            </a:r>
            <a:r>
              <a:rPr lang="zh-CN" altLang="en-US" b="1" smtClean="0">
                <a:sym typeface="Symbol" panose="05050102010706020507" pitchFamily="18" charset="2"/>
              </a:rPr>
              <a:t>，</a:t>
            </a:r>
            <a:r>
              <a:rPr lang="zh-CN" altLang="en-US" b="1" smtClean="0"/>
              <a:t>均有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</a:t>
            </a:r>
            <a:r>
              <a:rPr lang="en-US" altLang="zh-CN" b="1" i="1" smtClean="0">
                <a:latin typeface="Times New Roman" panose="02020603050405020304" pitchFamily="18" charset="0"/>
              </a:rPr>
              <a:t>p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-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)≤|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|+1 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1F1FA6-19CB-470A-8EAD-C3BB2242014D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定理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2235200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8.7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是</a:t>
            </a:r>
            <a:r>
              <a:rPr lang="en-US" altLang="zh-CN" b="1" i="1" smtClean="0">
                <a:latin typeface="Times New Roman" panose="02020603050405020304" pitchFamily="18" charset="0"/>
              </a:rPr>
              <a:t>n(n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i="1" smtClean="0">
                <a:latin typeface="Times New Roman" panose="02020603050405020304" pitchFamily="18" charset="0"/>
              </a:rPr>
              <a:t>2)</a:t>
            </a:r>
            <a:r>
              <a:rPr lang="zh-CN" altLang="en-US" b="1" smtClean="0"/>
              <a:t>阶无向简单图，若对于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中任意不相邻的顶点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，</a:t>
            </a:r>
            <a:r>
              <a:rPr lang="zh-CN" altLang="en-US" b="1" smtClean="0"/>
              <a:t>均有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	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)+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)≥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-1	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则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中存在哈密顿通路。 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A6AAC9-9DDD-4089-BC13-86C541A0C8B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推论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2235200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推论</a:t>
            </a:r>
            <a:r>
              <a:rPr lang="zh-CN" altLang="en-US" b="1" smtClean="0"/>
              <a:t> 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≥3)</a:t>
            </a:r>
            <a:r>
              <a:rPr lang="zh-CN" altLang="en-US" b="1" smtClean="0"/>
              <a:t>阶无向简单图，若对于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中任意两个不相邻的顶点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，</a:t>
            </a:r>
            <a:r>
              <a:rPr lang="zh-CN" altLang="en-US" b="1" smtClean="0"/>
              <a:t>均有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 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)+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)≥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			(15.2)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则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中存在哈密顿回路，从而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为哈密顿图。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5975A5-879C-46E2-AE7D-0118A1968B2A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相邻与邻接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379412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smtClean="0"/>
              <a:t>设无向图</a:t>
            </a:r>
            <a:r>
              <a:rPr lang="en-US" altLang="zh-CN" b="1" smtClean="0"/>
              <a:t>G＝&lt;V，E&gt;，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∈V，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l</a:t>
            </a:r>
            <a:r>
              <a:rPr lang="en-US" altLang="zh-CN" b="1" smtClean="0"/>
              <a:t>∈E。</a:t>
            </a:r>
            <a:r>
              <a:rPr lang="zh-CN" altLang="en-US" b="1" smtClean="0"/>
              <a:t>若</a:t>
            </a:r>
            <a:r>
              <a:rPr lang="en-US" altLang="zh-CN" b="1" smtClean="0">
                <a:solidFill>
                  <a:schemeClr val="hlink"/>
                </a:solidFill>
                <a:sym typeface="Symbol" panose="05050102010706020507" pitchFamily="18" charset="2"/>
              </a:rPr>
              <a:t>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smtClean="0">
                <a:solidFill>
                  <a:schemeClr val="hlink"/>
                </a:solidFill>
              </a:rPr>
              <a:t>∈E</a:t>
            </a:r>
            <a:r>
              <a:rPr lang="en-US" altLang="zh-CN" b="1" smtClean="0"/>
              <a:t>，</a:t>
            </a:r>
            <a:r>
              <a:rPr lang="zh-CN" altLang="en-US" b="1" smtClean="0"/>
              <a:t>使得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smtClean="0">
                <a:solidFill>
                  <a:schemeClr val="hlink"/>
                </a:solidFill>
              </a:rPr>
              <a:t>＝(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solidFill>
                  <a:schemeClr val="hlink"/>
                </a:solidFill>
              </a:rPr>
              <a:t>，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smtClean="0">
                <a:solidFill>
                  <a:schemeClr val="hlink"/>
                </a:solidFill>
              </a:rPr>
              <a:t>)</a:t>
            </a:r>
            <a:r>
              <a:rPr lang="en-US" altLang="zh-CN" b="1" smtClean="0"/>
              <a:t>，</a:t>
            </a:r>
            <a:r>
              <a:rPr lang="zh-CN" altLang="en-US" b="1" smtClean="0"/>
              <a:t>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与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相邻的</a:t>
            </a: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若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smtClean="0">
                <a:solidFill>
                  <a:schemeClr val="hlink"/>
                </a:solidFill>
              </a:rPr>
              <a:t>与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1" smtClean="0">
                <a:solidFill>
                  <a:schemeClr val="hlink"/>
                </a:solidFill>
              </a:rPr>
              <a:t>至少有一个公共端点</a:t>
            </a:r>
            <a:r>
              <a:rPr lang="zh-CN" altLang="en-US" b="1" smtClean="0"/>
              <a:t>，则称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k</a:t>
            </a:r>
            <a:r>
              <a:rPr lang="zh-CN" altLang="en-US" b="1" smtClean="0"/>
              <a:t>与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l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相邻的</a:t>
            </a:r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r>
              <a:rPr lang="zh-CN" altLang="en-US" b="1" smtClean="0"/>
              <a:t>设有向图</a:t>
            </a:r>
            <a:r>
              <a:rPr lang="en-US" altLang="zh-CN" b="1" smtClean="0"/>
              <a:t>D＝&lt;V，E&gt;，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j</a:t>
            </a:r>
            <a:r>
              <a:rPr lang="en-US" altLang="zh-CN" b="1" smtClean="0"/>
              <a:t>∈V。</a:t>
            </a:r>
            <a:r>
              <a:rPr lang="zh-CN" altLang="en-US" b="1" smtClean="0"/>
              <a:t>若</a:t>
            </a:r>
            <a:r>
              <a:rPr lang="en-US" altLang="zh-CN" b="1" smtClean="0">
                <a:solidFill>
                  <a:schemeClr val="hlink"/>
                </a:solidFill>
                <a:sym typeface="Symbol" panose="05050102010706020507" pitchFamily="18" charset="2"/>
              </a:rPr>
              <a:t>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smtClean="0">
                <a:solidFill>
                  <a:schemeClr val="hlink"/>
                </a:solidFill>
              </a:rPr>
              <a:t>∈E</a:t>
            </a:r>
            <a:r>
              <a:rPr lang="en-US" altLang="zh-CN" b="1" smtClean="0"/>
              <a:t>，</a:t>
            </a:r>
            <a:r>
              <a:rPr lang="zh-CN" altLang="en-US" b="1" smtClean="0"/>
              <a:t>使得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smtClean="0">
                <a:solidFill>
                  <a:schemeClr val="hlink"/>
                </a:solidFill>
              </a:rPr>
              <a:t>＝&lt;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solidFill>
                  <a:schemeClr val="hlink"/>
                </a:solidFill>
              </a:rPr>
              <a:t>，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smtClean="0">
                <a:solidFill>
                  <a:schemeClr val="hlink"/>
                </a:solidFill>
              </a:rPr>
              <a:t>&gt;</a:t>
            </a:r>
            <a:r>
              <a:rPr lang="en-US" altLang="zh-CN" b="1" smtClean="0"/>
              <a:t>，</a:t>
            </a:r>
            <a:r>
              <a:rPr lang="zh-CN" altLang="en-US" b="1" smtClean="0"/>
              <a:t>则称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t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始点</a:t>
            </a:r>
            <a:r>
              <a:rPr lang="zh-CN" altLang="en-US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t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终点</a:t>
            </a:r>
            <a:endParaRPr lang="zh-CN" altLang="en-US" b="1" smtClean="0"/>
          </a:p>
        </p:txBody>
      </p:sp>
      <p:grpSp>
        <p:nvGrpSpPr>
          <p:cNvPr id="23557" name="Group 15"/>
          <p:cNvGrpSpPr>
            <a:grpSpLocks/>
          </p:cNvGrpSpPr>
          <p:nvPr/>
        </p:nvGrpSpPr>
        <p:grpSpPr bwMode="auto">
          <a:xfrm>
            <a:off x="5292725" y="4724400"/>
            <a:ext cx="3048000" cy="1905000"/>
            <a:chOff x="567" y="2750"/>
            <a:chExt cx="1920" cy="1200"/>
          </a:xfrm>
        </p:grpSpPr>
        <p:sp>
          <p:nvSpPr>
            <p:cNvPr id="23564" name="Text Box 5"/>
            <p:cNvSpPr txBox="1">
              <a:spLocks noChangeArrowheads="1"/>
            </p:cNvSpPr>
            <p:nvPr/>
          </p:nvSpPr>
          <p:spPr bwMode="auto">
            <a:xfrm>
              <a:off x="1191" y="275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3565" name="Line 6"/>
            <p:cNvSpPr>
              <a:spLocks noChangeShapeType="1"/>
            </p:cNvSpPr>
            <p:nvPr/>
          </p:nvSpPr>
          <p:spPr bwMode="auto">
            <a:xfrm>
              <a:off x="1527" y="2894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6" name="Line 7"/>
            <p:cNvSpPr>
              <a:spLocks noChangeShapeType="1"/>
            </p:cNvSpPr>
            <p:nvPr/>
          </p:nvSpPr>
          <p:spPr bwMode="auto">
            <a:xfrm flipV="1">
              <a:off x="759" y="2894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triangle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7" name="Text Box 8"/>
            <p:cNvSpPr txBox="1">
              <a:spLocks noChangeArrowheads="1"/>
            </p:cNvSpPr>
            <p:nvPr/>
          </p:nvSpPr>
          <p:spPr bwMode="auto">
            <a:xfrm>
              <a:off x="567" y="361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3568" name="Text Box 9"/>
            <p:cNvSpPr txBox="1">
              <a:spLocks noChangeArrowheads="1"/>
            </p:cNvSpPr>
            <p:nvPr/>
          </p:nvSpPr>
          <p:spPr bwMode="auto">
            <a:xfrm>
              <a:off x="2247" y="356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3569" name="Text Box 10"/>
            <p:cNvSpPr txBox="1">
              <a:spLocks noChangeArrowheads="1"/>
            </p:cNvSpPr>
            <p:nvPr/>
          </p:nvSpPr>
          <p:spPr bwMode="auto">
            <a:xfrm>
              <a:off x="903" y="313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570" name="Text Box 11"/>
            <p:cNvSpPr txBox="1">
              <a:spLocks noChangeArrowheads="1"/>
            </p:cNvSpPr>
            <p:nvPr/>
          </p:nvSpPr>
          <p:spPr bwMode="auto">
            <a:xfrm>
              <a:off x="1863" y="318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3571" name="Oval 12"/>
            <p:cNvSpPr>
              <a:spLocks noChangeArrowheads="1"/>
            </p:cNvSpPr>
            <p:nvPr/>
          </p:nvSpPr>
          <p:spPr bwMode="auto">
            <a:xfrm>
              <a:off x="711" y="3854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3572" name="Oval 13"/>
            <p:cNvSpPr>
              <a:spLocks noChangeArrowheads="1"/>
            </p:cNvSpPr>
            <p:nvPr/>
          </p:nvSpPr>
          <p:spPr bwMode="auto">
            <a:xfrm>
              <a:off x="2247" y="3854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grpSp>
        <p:nvGrpSpPr>
          <p:cNvPr id="23558" name="Group 23"/>
          <p:cNvGrpSpPr>
            <a:grpSpLocks/>
          </p:cNvGrpSpPr>
          <p:nvPr/>
        </p:nvGrpSpPr>
        <p:grpSpPr bwMode="auto">
          <a:xfrm>
            <a:off x="395288" y="4437063"/>
            <a:ext cx="3148012" cy="1951037"/>
            <a:chOff x="249" y="2795"/>
            <a:chExt cx="1983" cy="1229"/>
          </a:xfrm>
        </p:grpSpPr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893" y="2795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3560" name="Line 18"/>
            <p:cNvSpPr>
              <a:spLocks noChangeShapeType="1"/>
            </p:cNvSpPr>
            <p:nvPr/>
          </p:nvSpPr>
          <p:spPr bwMode="auto">
            <a:xfrm>
              <a:off x="1241" y="2939"/>
              <a:ext cx="793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1" name="Line 19"/>
            <p:cNvSpPr>
              <a:spLocks noChangeShapeType="1"/>
            </p:cNvSpPr>
            <p:nvPr/>
          </p:nvSpPr>
          <p:spPr bwMode="auto">
            <a:xfrm flipV="1">
              <a:off x="447" y="2939"/>
              <a:ext cx="794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249" y="3659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1984" y="3611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04C9F3-6608-4536-BBA4-CE3841C125B4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定理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3794125"/>
          </a:xfrm>
        </p:spPr>
        <p:txBody>
          <a:bodyPr>
            <a:spAutoFit/>
          </a:bodyPr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8.8 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阶无向图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中两个不相邻的顶点，且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)+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)≥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，</a:t>
            </a:r>
            <a:r>
              <a:rPr lang="zh-CN" altLang="en-US" b="1" smtClean="0"/>
              <a:t>则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为哈密顿图当且仅当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∪(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)</a:t>
            </a:r>
            <a:r>
              <a:rPr lang="zh-CN" altLang="en-US" b="1" smtClean="0"/>
              <a:t>为哈密顿图(</a:t>
            </a:r>
            <a:r>
              <a:rPr lang="zh-CN" altLang="en-US" b="1" smtClean="0">
                <a:solidFill>
                  <a:schemeClr val="folHlink"/>
                </a:solidFill>
              </a:rPr>
              <a:t>(</a:t>
            </a:r>
            <a:r>
              <a:rPr lang="en-US" altLang="zh-CN" b="1" i="1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chemeClr val="folHlink"/>
                </a:solidFill>
              </a:rPr>
              <a:t>,</a:t>
            </a:r>
            <a:r>
              <a:rPr lang="en-US" altLang="zh-CN" b="1" i="1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chemeClr val="folHlink"/>
                </a:solidFill>
              </a:rPr>
              <a:t>)</a:t>
            </a:r>
            <a:r>
              <a:rPr lang="zh-CN" altLang="en-US" b="1" smtClean="0">
                <a:solidFill>
                  <a:schemeClr val="folHlink"/>
                </a:solidFill>
              </a:rPr>
              <a:t>是加的新边</a:t>
            </a:r>
            <a:r>
              <a:rPr lang="zh-CN" altLang="en-US" b="1" smtClean="0"/>
              <a:t>)。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8.9 </a:t>
            </a:r>
            <a:r>
              <a:rPr lang="zh-CN" altLang="en-US" b="1" smtClean="0"/>
              <a:t>竞赛图是半</a:t>
            </a:r>
            <a:r>
              <a:rPr lang="en-US" altLang="zh-CN" b="1" smtClean="0"/>
              <a:t>H</a:t>
            </a:r>
            <a:r>
              <a:rPr lang="zh-CN" altLang="en-US" b="1" smtClean="0"/>
              <a:t>图。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8.10 </a:t>
            </a:r>
            <a:r>
              <a:rPr lang="zh-CN" altLang="en-US" b="1" smtClean="0"/>
              <a:t>强连通的竞赛图是</a:t>
            </a:r>
            <a:r>
              <a:rPr lang="en-US" altLang="zh-CN" b="1" smtClean="0"/>
              <a:t>H</a:t>
            </a:r>
            <a:r>
              <a:rPr lang="zh-CN" altLang="en-US" b="1" smtClean="0"/>
              <a:t>图。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E39657-FD9B-49BF-9670-C2721B2A500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2528888"/>
          </a:xfrm>
        </p:spPr>
        <p:txBody>
          <a:bodyPr>
            <a:spAutoFit/>
          </a:bodyPr>
          <a:lstStyle/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en-US" altLang="zh-CN" b="1" smtClean="0"/>
              <a:t> </a:t>
            </a:r>
            <a:r>
              <a:rPr lang="zh-CN" altLang="en-US" b="1" smtClean="0"/>
              <a:t>在某次国际会议的预备会议中，共有8人参加，他们来自不同的国家。已知他们中任何两个无共同语言的人中的每一个，与其余有共同语言的人数之和大于或等于8，问能否将这8个人排在圆桌旁，使其任何人都能与两边的人交谈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97FF5A-29B4-42FF-BF5B-7B31FD83799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定理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2235200"/>
          </a:xfrm>
        </p:spPr>
        <p:txBody>
          <a:bodyPr>
            <a:spAutoFit/>
          </a:bodyPr>
          <a:lstStyle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8.9</a:t>
            </a:r>
            <a:r>
              <a:rPr lang="en-US" altLang="zh-CN" b="1" smtClean="0"/>
              <a:t> </a:t>
            </a:r>
            <a:r>
              <a:rPr lang="zh-CN" altLang="en-US" b="1" smtClean="0"/>
              <a:t>若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≥2)</a:t>
            </a:r>
            <a:r>
              <a:rPr lang="zh-CN" altLang="en-US" b="1" smtClean="0"/>
              <a:t>阶竞赛图，则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zh-CN" altLang="en-US" b="1" smtClean="0"/>
              <a:t>中具有哈密顿通路。 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8.10</a:t>
            </a:r>
            <a:r>
              <a:rPr lang="en-US" altLang="zh-CN" b="1" smtClean="0"/>
              <a:t> </a:t>
            </a:r>
            <a:r>
              <a:rPr lang="zh-CN" altLang="en-US" b="1" smtClean="0"/>
              <a:t>强连通的竞赛图是哈密顿通图。 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b="1" smtClean="0">
                <a:latin typeface="楷体_GB2312" pitchFamily="49" charset="-122"/>
              </a:rPr>
              <a:t>第九章  树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CCB537-671F-4A9B-B3A2-CA475FD61F32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树的定义</a:t>
            </a:r>
            <a:r>
              <a:rPr lang="en-US" altLang="zh-CN" b="1" smtClean="0">
                <a:latin typeface="楷体_GB2312" pitchFamily="49" charset="-122"/>
              </a:rPr>
              <a:t>(144)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2819400"/>
            <a:ext cx="7720013" cy="2438400"/>
            <a:chOff x="432" y="1776"/>
            <a:chExt cx="4863" cy="1536"/>
          </a:xfrm>
        </p:grpSpPr>
        <p:grpSp>
          <p:nvGrpSpPr>
            <p:cNvPr id="113670" name="Group 4"/>
            <p:cNvGrpSpPr>
              <a:grpSpLocks/>
            </p:cNvGrpSpPr>
            <p:nvPr/>
          </p:nvGrpSpPr>
          <p:grpSpPr bwMode="auto">
            <a:xfrm>
              <a:off x="432" y="2448"/>
              <a:ext cx="1248" cy="1"/>
              <a:chOff x="384" y="1344"/>
              <a:chExt cx="1248" cy="1"/>
            </a:xfrm>
          </p:grpSpPr>
          <p:sp>
            <p:nvSpPr>
              <p:cNvPr id="113682" name="Line 5"/>
              <p:cNvSpPr>
                <a:spLocks noChangeShapeType="1"/>
              </p:cNvSpPr>
              <p:nvPr/>
            </p:nvSpPr>
            <p:spPr bwMode="auto">
              <a:xfrm flipH="1">
                <a:off x="384" y="1344"/>
                <a:ext cx="63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683" name="Line 6"/>
              <p:cNvSpPr>
                <a:spLocks noChangeShapeType="1"/>
              </p:cNvSpPr>
              <p:nvPr/>
            </p:nvSpPr>
            <p:spPr bwMode="auto">
              <a:xfrm flipH="1">
                <a:off x="1008" y="1344"/>
                <a:ext cx="62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3671" name="Group 7"/>
            <p:cNvGrpSpPr>
              <a:grpSpLocks/>
            </p:cNvGrpSpPr>
            <p:nvPr/>
          </p:nvGrpSpPr>
          <p:grpSpPr bwMode="auto">
            <a:xfrm>
              <a:off x="2016" y="2064"/>
              <a:ext cx="1274" cy="882"/>
              <a:chOff x="2016" y="2064"/>
              <a:chExt cx="1274" cy="882"/>
            </a:xfrm>
          </p:grpSpPr>
          <p:sp>
            <p:nvSpPr>
              <p:cNvPr id="113679" name="Line 8"/>
              <p:cNvSpPr>
                <a:spLocks noChangeShapeType="1"/>
              </p:cNvSpPr>
              <p:nvPr/>
            </p:nvSpPr>
            <p:spPr bwMode="auto">
              <a:xfrm flipV="1">
                <a:off x="2016" y="2064"/>
                <a:ext cx="15" cy="8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680" name="Line 9"/>
              <p:cNvSpPr>
                <a:spLocks noChangeShapeType="1"/>
              </p:cNvSpPr>
              <p:nvPr/>
            </p:nvSpPr>
            <p:spPr bwMode="auto">
              <a:xfrm flipH="1">
                <a:off x="2031" y="2928"/>
                <a:ext cx="125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681" name="Line 10"/>
              <p:cNvSpPr>
                <a:spLocks noChangeShapeType="1"/>
              </p:cNvSpPr>
              <p:nvPr/>
            </p:nvSpPr>
            <p:spPr bwMode="auto">
              <a:xfrm flipH="1">
                <a:off x="2031" y="2064"/>
                <a:ext cx="125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3672" name="Group 11"/>
            <p:cNvGrpSpPr>
              <a:grpSpLocks/>
            </p:cNvGrpSpPr>
            <p:nvPr/>
          </p:nvGrpSpPr>
          <p:grpSpPr bwMode="auto">
            <a:xfrm>
              <a:off x="3663" y="1776"/>
              <a:ext cx="1632" cy="1536"/>
              <a:chOff x="3663" y="1776"/>
              <a:chExt cx="1632" cy="1536"/>
            </a:xfrm>
          </p:grpSpPr>
          <p:sp>
            <p:nvSpPr>
              <p:cNvPr id="113673" name="Line 12"/>
              <p:cNvSpPr>
                <a:spLocks noChangeShapeType="1"/>
              </p:cNvSpPr>
              <p:nvPr/>
            </p:nvSpPr>
            <p:spPr bwMode="auto">
              <a:xfrm flipV="1">
                <a:off x="4239" y="1776"/>
                <a:ext cx="240" cy="8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674" name="Line 13"/>
              <p:cNvSpPr>
                <a:spLocks noChangeShapeType="1"/>
              </p:cNvSpPr>
              <p:nvPr/>
            </p:nvSpPr>
            <p:spPr bwMode="auto">
              <a:xfrm flipV="1">
                <a:off x="3663" y="2640"/>
                <a:ext cx="576" cy="6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675" name="Line 14"/>
              <p:cNvSpPr>
                <a:spLocks noChangeShapeType="1"/>
              </p:cNvSpPr>
              <p:nvPr/>
            </p:nvSpPr>
            <p:spPr bwMode="auto">
              <a:xfrm flipH="1" flipV="1">
                <a:off x="4479" y="1776"/>
                <a:ext cx="576" cy="8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676" name="Line 15"/>
              <p:cNvSpPr>
                <a:spLocks noChangeShapeType="1"/>
              </p:cNvSpPr>
              <p:nvPr/>
            </p:nvSpPr>
            <p:spPr bwMode="auto">
              <a:xfrm flipH="1" flipV="1">
                <a:off x="4239" y="2640"/>
                <a:ext cx="384" cy="6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677" name="Line 16"/>
              <p:cNvSpPr>
                <a:spLocks noChangeShapeType="1"/>
              </p:cNvSpPr>
              <p:nvPr/>
            </p:nvSpPr>
            <p:spPr bwMode="auto">
              <a:xfrm flipH="1" flipV="1">
                <a:off x="5055" y="2640"/>
                <a:ext cx="240" cy="6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678" name="Line 17"/>
              <p:cNvSpPr>
                <a:spLocks noChangeShapeType="1"/>
              </p:cNvSpPr>
              <p:nvPr/>
            </p:nvSpPr>
            <p:spPr bwMode="auto">
              <a:xfrm flipV="1">
                <a:off x="4767" y="2640"/>
                <a:ext cx="288" cy="6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13669" name="Rectangle 18"/>
          <p:cNvSpPr>
            <a:spLocks noChangeArrowheads="1"/>
          </p:cNvSpPr>
          <p:nvPr/>
        </p:nvSpPr>
        <p:spPr bwMode="auto">
          <a:xfrm>
            <a:off x="228600" y="990600"/>
            <a:ext cx="876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FC360E"/>
                </a:solidFill>
                <a:latin typeface="楷体_GB2312" pitchFamily="49" charset="-122"/>
              </a:rPr>
              <a:t>树</a:t>
            </a:r>
            <a:r>
              <a:rPr lang="zh-CN" altLang="en-US">
                <a:latin typeface="楷体_GB2312" pitchFamily="49" charset="-122"/>
              </a:rPr>
              <a:t>：连通无回路的无向图。树中的</a:t>
            </a:r>
            <a:r>
              <a:rPr lang="en-US" altLang="zh-CN">
                <a:latin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</a:rPr>
              <a:t>度点称为</a:t>
            </a:r>
            <a:r>
              <a:rPr lang="zh-CN" altLang="en-US">
                <a:solidFill>
                  <a:srgbClr val="FC360E"/>
                </a:solidFill>
                <a:latin typeface="楷体_GB2312" pitchFamily="49" charset="-122"/>
              </a:rPr>
              <a:t>树叶</a:t>
            </a:r>
            <a:r>
              <a:rPr lang="zh-CN" altLang="en-US">
                <a:latin typeface="楷体_GB2312" pitchFamily="49" charset="-122"/>
              </a:rPr>
              <a:t>，其余称为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分支点</a:t>
            </a:r>
            <a:r>
              <a:rPr lang="zh-CN" altLang="en-US">
                <a:latin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72EDC2-B06E-4ECE-B212-273289CC78F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树的定义</a:t>
            </a:r>
          </a:p>
        </p:txBody>
      </p:sp>
      <p:sp>
        <p:nvSpPr>
          <p:cNvPr id="823299" name="Rectangle 3"/>
          <p:cNvSpPr>
            <a:spLocks noChangeArrowheads="1"/>
          </p:cNvSpPr>
          <p:nvPr/>
        </p:nvSpPr>
        <p:spPr bwMode="auto">
          <a:xfrm>
            <a:off x="304800" y="990600"/>
            <a:ext cx="8534400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latin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</a:rPr>
              <a:t>9.1</a:t>
            </a:r>
            <a:r>
              <a:rPr lang="zh-CN" altLang="en-US">
                <a:latin typeface="楷体_GB2312" pitchFamily="49" charset="-122"/>
              </a:rPr>
              <a:t>：如果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有</a:t>
            </a:r>
            <a:r>
              <a:rPr lang="en-US" altLang="zh-CN">
                <a:latin typeface="楷体_GB2312" pitchFamily="49" charset="-122"/>
              </a:rPr>
              <a:t>n</a:t>
            </a: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2</a:t>
            </a:r>
            <a:r>
              <a:rPr lang="zh-CN" altLang="en-US">
                <a:latin typeface="楷体_GB2312" pitchFamily="49" charset="-122"/>
              </a:rPr>
              <a:t>个顶点，</a:t>
            </a:r>
            <a:r>
              <a:rPr lang="en-US" altLang="zh-CN">
                <a:latin typeface="楷体_GB2312" pitchFamily="49" charset="-122"/>
              </a:rPr>
              <a:t>m</a:t>
            </a:r>
            <a:r>
              <a:rPr lang="zh-CN" altLang="en-US">
                <a:latin typeface="楷体_GB2312" pitchFamily="49" charset="-122"/>
              </a:rPr>
              <a:t>条边，则以下等价：</a:t>
            </a:r>
          </a:p>
          <a:p>
            <a:pPr lvl="1" algn="just" eaLnBrk="1" hangingPunct="1">
              <a:buSzTx/>
              <a:buFont typeface="Wingdings" panose="05000000000000000000" pitchFamily="2" charset="2"/>
              <a:buAutoNum type="arabicParenR"/>
            </a:pP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是树，即无回路、连通。</a:t>
            </a:r>
          </a:p>
          <a:p>
            <a:pPr lvl="1" algn="just" eaLnBrk="1" hangingPunct="1">
              <a:buSzTx/>
              <a:buFont typeface="Wingdings" panose="05000000000000000000" pitchFamily="2" charset="2"/>
              <a:buAutoNum type="arabicParenR"/>
            </a:pP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中任何两点间恰有一条路径</a:t>
            </a:r>
          </a:p>
          <a:p>
            <a:pPr lvl="1" algn="just" eaLnBrk="1" hangingPunct="1">
              <a:buSzTx/>
              <a:buFont typeface="Wingdings" panose="05000000000000000000" pitchFamily="2" charset="2"/>
              <a:buAutoNum type="arabicParenR"/>
            </a:pP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无回路且</a:t>
            </a:r>
            <a:r>
              <a:rPr lang="en-US" altLang="zh-CN">
                <a:latin typeface="楷体_GB2312" pitchFamily="49" charset="-122"/>
              </a:rPr>
              <a:t>m=n-1</a:t>
            </a:r>
            <a:endParaRPr lang="zh-CN" altLang="en-US">
              <a:latin typeface="楷体_GB2312" pitchFamily="49" charset="-122"/>
            </a:endParaRPr>
          </a:p>
          <a:p>
            <a:pPr lvl="1" algn="just" eaLnBrk="1" hangingPunct="1">
              <a:buSzTx/>
              <a:buFont typeface="Wingdings" panose="05000000000000000000" pitchFamily="2" charset="2"/>
              <a:buAutoNum type="arabicParenR"/>
            </a:pP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连通且有</a:t>
            </a:r>
            <a:r>
              <a:rPr lang="en-US" altLang="zh-CN">
                <a:latin typeface="楷体_GB2312" pitchFamily="49" charset="-122"/>
              </a:rPr>
              <a:t>m=n-1</a:t>
            </a:r>
            <a:endParaRPr lang="zh-CN" altLang="en-US">
              <a:latin typeface="楷体_GB2312" pitchFamily="49" charset="-122"/>
            </a:endParaRPr>
          </a:p>
          <a:p>
            <a:pPr lvl="1" algn="just" eaLnBrk="1" hangingPunct="1">
              <a:buSzTx/>
              <a:buFont typeface="Wingdings" panose="05000000000000000000" pitchFamily="2" charset="2"/>
              <a:buAutoNum type="arabicParenR"/>
            </a:pP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连通且每条边都是桥</a:t>
            </a:r>
          </a:p>
          <a:p>
            <a:pPr lvl="1" algn="just" eaLnBrk="1" hangingPunct="1">
              <a:buSzTx/>
              <a:buFont typeface="Wingdings" panose="05000000000000000000" pitchFamily="2" charset="2"/>
              <a:buAutoNum type="arabicParenR"/>
            </a:pP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无回路且添加任何一条边恰好构成一个含新边的圈。</a:t>
            </a:r>
          </a:p>
          <a:p>
            <a:pPr algn="just" eaLnBrk="1" hangingPunct="1"/>
            <a:r>
              <a:rPr lang="zh-CN" altLang="en-US">
                <a:latin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非平凡树中至少有两片树叶。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 build="p" bldLvl="2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B25DB5-38BA-4515-A9A7-E57F8B813F8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树的定义</a:t>
            </a:r>
          </a:p>
        </p:txBody>
      </p:sp>
      <p:sp>
        <p:nvSpPr>
          <p:cNvPr id="824323" name="Rectangle 3"/>
          <p:cNvSpPr>
            <a:spLocks noChangeArrowheads="1"/>
          </p:cNvSpPr>
          <p:nvPr/>
        </p:nvSpPr>
        <p:spPr bwMode="auto">
          <a:xfrm>
            <a:off x="304800" y="990600"/>
            <a:ext cx="853440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latin typeface="楷体_GB2312" pitchFamily="49" charset="-122"/>
              </a:rPr>
              <a:t>例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画出所有</a:t>
            </a:r>
            <a:r>
              <a:rPr lang="en-US" altLang="zh-CN">
                <a:latin typeface="楷体_GB2312" pitchFamily="49" charset="-122"/>
              </a:rPr>
              <a:t>6</a:t>
            </a:r>
            <a:r>
              <a:rPr lang="zh-CN" altLang="en-US">
                <a:latin typeface="楷体_GB2312" pitchFamily="49" charset="-122"/>
              </a:rPr>
              <a:t>阶非同构的树。</a:t>
            </a:r>
          </a:p>
          <a:p>
            <a:pPr algn="just" eaLnBrk="1" hangingPunct="1"/>
            <a:endParaRPr lang="zh-CN" altLang="en-US">
              <a:latin typeface="楷体_GB2312" pitchFamily="49" charset="-122"/>
            </a:endParaRPr>
          </a:p>
          <a:p>
            <a:pPr algn="just" eaLnBrk="1" hangingPunct="1"/>
            <a:r>
              <a:rPr lang="zh-CN" altLang="en-US">
                <a:latin typeface="楷体_GB2312" pitchFamily="49" charset="-122"/>
              </a:rPr>
              <a:t>例</a:t>
            </a:r>
            <a:r>
              <a:rPr lang="en-US" altLang="zh-CN">
                <a:latin typeface="楷体_GB2312" pitchFamily="49" charset="-122"/>
              </a:rPr>
              <a:t> 7</a:t>
            </a:r>
            <a:r>
              <a:rPr lang="zh-CN" altLang="en-US">
                <a:latin typeface="楷体_GB2312" pitchFamily="49" charset="-122"/>
              </a:rPr>
              <a:t>阶树中有</a:t>
            </a:r>
            <a:r>
              <a:rPr lang="en-US" altLang="zh-CN">
                <a:latin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</a:rPr>
              <a:t>片树叶和</a:t>
            </a:r>
            <a:r>
              <a:rPr lang="en-US" altLang="zh-CN">
                <a:latin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</a:rPr>
              <a:t>个</a:t>
            </a:r>
            <a:r>
              <a:rPr lang="en-US" altLang="zh-CN">
                <a:latin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</a:rPr>
              <a:t>度点，其余</a:t>
            </a:r>
            <a:r>
              <a:rPr lang="en-US" altLang="zh-CN">
                <a:latin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</a:rPr>
              <a:t>个顶点的度数均无</a:t>
            </a:r>
            <a:r>
              <a:rPr lang="en-US" altLang="zh-CN">
                <a:latin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</a:rPr>
              <a:t>，试画出满足要求的所有非同构的树。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3" grpId="0" build="p" bldLvl="2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0E8340-2A9C-4A71-8063-F3FA5AE20AD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pic>
        <p:nvPicPr>
          <p:cNvPr id="1177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36850"/>
            <a:ext cx="6192837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696200" cy="609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树的定义</a:t>
            </a:r>
          </a:p>
        </p:txBody>
      </p:sp>
      <p:sp>
        <p:nvSpPr>
          <p:cNvPr id="117765" name="Rectangle 3"/>
          <p:cNvSpPr>
            <a:spLocks noChangeArrowheads="1"/>
          </p:cNvSpPr>
          <p:nvPr/>
        </p:nvSpPr>
        <p:spPr bwMode="auto">
          <a:xfrm>
            <a:off x="304800" y="1066800"/>
            <a:ext cx="8534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FC360E"/>
                </a:solidFill>
                <a:latin typeface="楷体_GB2312" pitchFamily="49" charset="-122"/>
              </a:rPr>
              <a:t>生成树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  <a:sym typeface="Wingdings" panose="05000000000000000000" pitchFamily="2" charset="2"/>
              </a:rPr>
              <a:t>(P146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sym typeface="Wingdings" panose="05000000000000000000" pitchFamily="2" charset="2"/>
              </a:rPr>
              <a:t>定义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  <a:sym typeface="Wingdings" panose="05000000000000000000" pitchFamily="2" charset="2"/>
              </a:rPr>
              <a:t>9.2)</a:t>
            </a:r>
            <a:r>
              <a:rPr lang="en-US" altLang="zh-CN">
                <a:latin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楷体_GB2312" pitchFamily="49" charset="-122"/>
              </a:rPr>
              <a:t>G=&lt;V,E&gt;，</a:t>
            </a:r>
            <a:r>
              <a:rPr lang="zh-CN" altLang="en-US">
                <a:latin typeface="楷体_GB2312" pitchFamily="49" charset="-122"/>
              </a:rPr>
              <a:t>如果树</a:t>
            </a:r>
            <a:r>
              <a:rPr lang="en-US" altLang="zh-CN">
                <a:latin typeface="楷体_GB2312" pitchFamily="49" charset="-122"/>
              </a:rPr>
              <a:t>T</a:t>
            </a:r>
            <a:r>
              <a:rPr lang="zh-CN" altLang="en-US">
                <a:latin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的生成子图，则称</a:t>
            </a:r>
            <a:r>
              <a:rPr lang="en-US" altLang="zh-CN">
                <a:latin typeface="楷体_GB2312" pitchFamily="49" charset="-122"/>
              </a:rPr>
              <a:t>T</a:t>
            </a:r>
            <a:r>
              <a:rPr lang="zh-CN" altLang="en-US">
                <a:latin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的生成树。</a:t>
            </a:r>
            <a:r>
              <a:rPr lang="en-US" altLang="zh-CN">
                <a:latin typeface="楷体_GB2312" pitchFamily="49" charset="-122"/>
              </a:rPr>
              <a:t>T</a:t>
            </a:r>
            <a:r>
              <a:rPr lang="zh-CN" altLang="en-US">
                <a:latin typeface="楷体_GB2312" pitchFamily="49" charset="-122"/>
              </a:rPr>
              <a:t>中的边称为</a:t>
            </a:r>
            <a:r>
              <a:rPr lang="en-US" altLang="zh-CN">
                <a:latin typeface="楷体_GB2312" pitchFamily="49" charset="-122"/>
              </a:rPr>
              <a:t>T</a:t>
            </a:r>
            <a:r>
              <a:rPr lang="zh-CN" altLang="en-US">
                <a:latin typeface="楷体_GB2312" pitchFamily="49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树枝</a:t>
            </a:r>
            <a:r>
              <a:rPr lang="zh-CN" altLang="en-US">
                <a:latin typeface="楷体_GB2312" pitchFamily="49" charset="-122"/>
              </a:rPr>
              <a:t>。称</a:t>
            </a:r>
            <a:r>
              <a:rPr lang="en-US" altLang="zh-CN">
                <a:latin typeface="楷体_GB2312" pitchFamily="49" charset="-122"/>
              </a:rPr>
              <a:t>G-T</a:t>
            </a:r>
            <a:r>
              <a:rPr lang="zh-CN" altLang="en-US">
                <a:latin typeface="楷体_GB2312" pitchFamily="49" charset="-122"/>
              </a:rPr>
              <a:t>为</a:t>
            </a:r>
            <a:r>
              <a:rPr lang="en-US" altLang="zh-CN">
                <a:latin typeface="楷体_GB2312" pitchFamily="49" charset="-122"/>
              </a:rPr>
              <a:t>T</a:t>
            </a:r>
            <a:r>
              <a:rPr lang="zh-CN" altLang="en-US">
                <a:latin typeface="楷体_GB2312" pitchFamily="49" charset="-122"/>
              </a:rPr>
              <a:t>的余树，记为  。余树中的边称为</a:t>
            </a:r>
            <a:r>
              <a:rPr lang="en-US" altLang="zh-CN">
                <a:latin typeface="楷体_GB2312" pitchFamily="49" charset="-122"/>
              </a:rPr>
              <a:t>T</a:t>
            </a:r>
            <a:r>
              <a:rPr lang="zh-CN" altLang="en-US">
                <a:latin typeface="楷体_GB2312" pitchFamily="49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弦</a:t>
            </a:r>
            <a:r>
              <a:rPr lang="zh-CN" altLang="en-US">
                <a:latin typeface="楷体_GB2312" pitchFamily="49" charset="-122"/>
              </a:rPr>
              <a:t>。</a:t>
            </a:r>
          </a:p>
        </p:txBody>
      </p:sp>
      <p:graphicFrame>
        <p:nvGraphicFramePr>
          <p:cNvPr id="117766" name="Object 2"/>
          <p:cNvGraphicFramePr>
            <a:graphicFrameLocks noChangeAspect="1"/>
          </p:cNvGraphicFramePr>
          <p:nvPr/>
        </p:nvGraphicFramePr>
        <p:xfrm>
          <a:off x="7092950" y="212090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6" r:id="rId4" imgW="139639" imgH="203112" progId="Equation.3">
                  <p:embed/>
                </p:oleObj>
              </mc:Choice>
              <mc:Fallback>
                <p:oleObj r:id="rId4" imgW="139639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120900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33A876-CDB1-4F8C-A389-8B7EA060555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树的定义</a:t>
            </a:r>
          </a:p>
        </p:txBody>
      </p:sp>
      <p:sp>
        <p:nvSpPr>
          <p:cNvPr id="826371" name="Rectangle 3"/>
          <p:cNvSpPr>
            <a:spLocks noChangeArrowheads="1"/>
          </p:cNvSpPr>
          <p:nvPr/>
        </p:nvSpPr>
        <p:spPr bwMode="auto">
          <a:xfrm>
            <a:off x="304800" y="990600"/>
            <a:ext cx="85344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latin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</a:rPr>
              <a:t>9.3 </a:t>
            </a:r>
            <a:r>
              <a:rPr lang="zh-CN" altLang="en-US">
                <a:latin typeface="楷体_GB2312" pitchFamily="49" charset="-122"/>
              </a:rPr>
              <a:t>无向图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有生成树当且仅当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是连通图。</a:t>
            </a:r>
          </a:p>
          <a:p>
            <a:pPr algn="just" eaLnBrk="1" hangingPunct="1"/>
            <a:r>
              <a:rPr lang="zh-CN" altLang="en-US">
                <a:latin typeface="楷体_GB2312" pitchFamily="49" charset="-122"/>
              </a:rPr>
              <a:t>例</a:t>
            </a:r>
            <a:r>
              <a:rPr lang="en-US" altLang="zh-CN">
                <a:latin typeface="楷体_GB2312" pitchFamily="49" charset="-122"/>
              </a:rPr>
              <a:t> 7</a:t>
            </a:r>
            <a:r>
              <a:rPr lang="zh-CN" altLang="en-US">
                <a:latin typeface="楷体_GB2312" pitchFamily="49" charset="-122"/>
              </a:rPr>
              <a:t>阶树中有</a:t>
            </a:r>
            <a:r>
              <a:rPr lang="en-US" altLang="zh-CN">
                <a:latin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</a:rPr>
              <a:t>片树叶和</a:t>
            </a:r>
            <a:r>
              <a:rPr lang="en-US" altLang="zh-CN">
                <a:latin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</a:rPr>
              <a:t>个</a:t>
            </a:r>
            <a:r>
              <a:rPr lang="en-US" altLang="zh-CN">
                <a:latin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</a:rPr>
              <a:t>度点，其余</a:t>
            </a:r>
            <a:r>
              <a:rPr lang="en-US" altLang="zh-CN">
                <a:latin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</a:rPr>
              <a:t>个顶点的度数均无</a:t>
            </a:r>
            <a:r>
              <a:rPr lang="en-US" altLang="zh-CN">
                <a:latin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</a:rPr>
              <a:t>，试画出满足要求的所有非同构的树。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1" grpId="0" build="p" bldLvl="2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725567-5229-407A-835F-82A5C626835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534400" cy="55626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推论1	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条边的无向连通图，则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≥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1。</a:t>
            </a:r>
            <a:br>
              <a:rPr lang="en-US" altLang="zh-CN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b="1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推论2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设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条边的无向连通图，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的生成树，则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的余树中含有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+1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条边（即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+1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条弦）。</a:t>
            </a:r>
            <a:b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推论3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设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是连通图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的一棵生成树，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的余树，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 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中任意一个圈，则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)∩</a:t>
            </a:r>
            <a:r>
              <a:rPr lang="en-US" altLang="zh-CN" b="1" i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≠</a:t>
            </a:r>
            <a:r>
              <a:rPr lang="en-US" altLang="zh-CN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b="1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smtClean="0"/>
              <a:t>推论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C8F112-C689-4EDD-95A7-B93CC12CA1D8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邻域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1651000"/>
          </a:xfrm>
        </p:spPr>
        <p:txBody>
          <a:bodyPr>
            <a:spAutoFit/>
          </a:bodyPr>
          <a:lstStyle/>
          <a:p>
            <a:pPr marL="609600" indent="-609600" eaLnBrk="1" hangingPunct="1"/>
            <a:r>
              <a:rPr lang="zh-CN" altLang="en-US" b="1" smtClean="0"/>
              <a:t>设无向图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&gt;，</a:t>
            </a: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，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</a:t>
            </a:r>
            <a:r>
              <a:rPr lang="zh-CN" altLang="en-US" b="1" smtClean="0"/>
              <a:t>称</a:t>
            </a:r>
            <a:r>
              <a:rPr lang="zh-CN" altLang="en-US" b="1" smtClean="0">
                <a:solidFill>
                  <a:schemeClr val="hlink"/>
                </a:solidFill>
              </a:rPr>
              <a:t>{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chemeClr val="hlink"/>
                </a:solidFill>
              </a:rPr>
              <a:t>|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chemeClr val="hlink"/>
                </a:solidFill>
              </a:rPr>
              <a:t>∈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chemeClr val="hlink"/>
                </a:solidFill>
              </a:rPr>
              <a:t>∧(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chemeClr val="hlink"/>
                </a:solidFill>
              </a:rPr>
              <a:t>,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chemeClr val="hlink"/>
                </a:solidFill>
              </a:rPr>
              <a:t>)∈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smtClean="0">
                <a:solidFill>
                  <a:schemeClr val="hlink"/>
                </a:solidFill>
              </a:rPr>
              <a:t>∧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chemeClr val="hlink"/>
                </a:solidFill>
              </a:rPr>
              <a:t>≠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chemeClr val="hlink"/>
                </a:solidFill>
              </a:rPr>
              <a:t>}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邻域</a:t>
            </a:r>
            <a:r>
              <a:rPr lang="zh-CN" altLang="en-US" b="1" smtClean="0"/>
              <a:t>，</a:t>
            </a:r>
            <a:br>
              <a:rPr lang="zh-CN" altLang="en-US" b="1" smtClean="0"/>
            </a:br>
            <a:r>
              <a:rPr lang="zh-CN" altLang="en-US" b="1" smtClean="0"/>
              <a:t>记做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i="1" baseline="-25000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solidFill>
                  <a:srgbClr val="FC360E"/>
                </a:solidFill>
              </a:rPr>
              <a:t>(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zh-CN" altLang="en-US" b="1" smtClean="0">
                <a:solidFill>
                  <a:srgbClr val="FC360E"/>
                </a:solidFill>
              </a:rPr>
              <a:t>或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solidFill>
                  <a:srgbClr val="FC360E"/>
                </a:solidFill>
              </a:rPr>
              <a:t>(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zh-CN" altLang="en-US" b="1" smtClean="0"/>
              <a:t>。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195513" y="3213100"/>
            <a:ext cx="3148012" cy="2927350"/>
            <a:chOff x="1589" y="1776"/>
            <a:chExt cx="1983" cy="1844"/>
          </a:xfrm>
        </p:grpSpPr>
        <p:sp>
          <p:nvSpPr>
            <p:cNvPr id="24582" name="Text Box 15"/>
            <p:cNvSpPr txBox="1">
              <a:spLocks noChangeArrowheads="1"/>
            </p:cNvSpPr>
            <p:nvPr/>
          </p:nvSpPr>
          <p:spPr bwMode="auto">
            <a:xfrm>
              <a:off x="2233" y="1776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4583" name="Line 16"/>
            <p:cNvSpPr>
              <a:spLocks noChangeShapeType="1"/>
            </p:cNvSpPr>
            <p:nvPr/>
          </p:nvSpPr>
          <p:spPr bwMode="auto">
            <a:xfrm>
              <a:off x="2581" y="1920"/>
              <a:ext cx="793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4" name="Line 17"/>
            <p:cNvSpPr>
              <a:spLocks noChangeShapeType="1"/>
            </p:cNvSpPr>
            <p:nvPr/>
          </p:nvSpPr>
          <p:spPr bwMode="auto">
            <a:xfrm flipV="1">
              <a:off x="1787" y="1920"/>
              <a:ext cx="794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5" name="Text Box 18"/>
            <p:cNvSpPr txBox="1">
              <a:spLocks noChangeArrowheads="1"/>
            </p:cNvSpPr>
            <p:nvPr/>
          </p:nvSpPr>
          <p:spPr bwMode="auto">
            <a:xfrm>
              <a:off x="1589" y="2640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4586" name="Text Box 19"/>
            <p:cNvSpPr txBox="1">
              <a:spLocks noChangeArrowheads="1"/>
            </p:cNvSpPr>
            <p:nvPr/>
          </p:nvSpPr>
          <p:spPr bwMode="auto">
            <a:xfrm>
              <a:off x="3324" y="2592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4587" name="Text Box 20"/>
            <p:cNvSpPr txBox="1">
              <a:spLocks noChangeArrowheads="1"/>
            </p:cNvSpPr>
            <p:nvPr/>
          </p:nvSpPr>
          <p:spPr bwMode="auto">
            <a:xfrm>
              <a:off x="1920" y="3216"/>
              <a:ext cx="14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N(</a:t>
              </a:r>
              <a:r>
                <a:rPr lang="en-US" altLang="zh-CN">
                  <a:latin typeface="楷体_GB2312" pitchFamily="49" charset="-122"/>
                </a:rPr>
                <a:t>a)</a:t>
              </a:r>
              <a:r>
                <a:rPr lang="en-US" altLang="zh-CN" sz="36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={b,c}</a:t>
              </a:r>
              <a:endParaRPr lang="zh-CN" altLang="en-US" sz="3600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361745-BB3E-495A-BBFC-97549B579FC1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29442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534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>
              <a:spcBef>
                <a:spcPct val="45000"/>
              </a:spcBef>
              <a:buClr>
                <a:srgbClr val="99CCCC"/>
              </a:buClr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</a:rPr>
              <a:t>9.4  </a:t>
            </a:r>
            <a:r>
              <a:rPr lang="zh-CN" altLang="en-US">
                <a:latin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</a:rPr>
              <a:t>T</a:t>
            </a:r>
            <a:r>
              <a:rPr lang="zh-CN" altLang="en-US">
                <a:latin typeface="楷体_GB2312" pitchFamily="49" charset="-122"/>
              </a:rPr>
              <a:t>为无向连通图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中一棵生成树，</a:t>
            </a:r>
            <a:r>
              <a:rPr lang="en-US" altLang="zh-CN">
                <a:latin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</a:rPr>
              <a:t>为</a:t>
            </a:r>
            <a:r>
              <a:rPr lang="en-US" altLang="zh-CN">
                <a:latin typeface="楷体_GB2312" pitchFamily="49" charset="-122"/>
              </a:rPr>
              <a:t>T</a:t>
            </a:r>
            <a:r>
              <a:rPr lang="zh-CN" altLang="en-US">
                <a:latin typeface="楷体_GB2312" pitchFamily="49" charset="-122"/>
              </a:rPr>
              <a:t>的任意一条弦，则</a:t>
            </a:r>
            <a:r>
              <a:rPr lang="en-US" altLang="zh-CN">
                <a:latin typeface="楷体_GB2312" pitchFamily="49" charset="-122"/>
              </a:rPr>
              <a:t>T∪e</a:t>
            </a:r>
            <a:r>
              <a:rPr lang="zh-CN" altLang="en-US">
                <a:latin typeface="楷体_GB2312" pitchFamily="49" charset="-122"/>
              </a:rPr>
              <a:t>中含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中只含一条弦其余边均为树枝的圈，而且不同的弦对应的圈也不同。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smtClean="0"/>
              <a:t>定理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2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0F0A59-EF51-4B89-ACA8-5EBAD7275176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0" lang="zh-CN" altLang="en-US" b="1" smtClean="0">
                <a:solidFill>
                  <a:schemeClr val="hlink"/>
                </a:solidFill>
                <a:sym typeface="Symbol" panose="05050102010706020507" pitchFamily="18" charset="2"/>
              </a:rPr>
              <a:t>定义</a:t>
            </a:r>
            <a:r>
              <a:rPr kumimoji="0" lang="en-US" altLang="zh-CN" b="1" smtClean="0">
                <a:solidFill>
                  <a:schemeClr val="hlink"/>
                </a:solidFill>
                <a:sym typeface="Symbol" panose="05050102010706020507" pitchFamily="18" charset="2"/>
              </a:rPr>
              <a:t>9.3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阶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条边的无向连通图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的一棵生成树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kumimoji="0"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kumimoji="0"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…, 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kumimoji="0"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0"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0"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0"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+1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的弦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0"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添加弦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kumimoji="0"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产生的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中只含弦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kumimoji="0"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其余边均为树枝的圈，称</a:t>
            </a:r>
            <a:r>
              <a:rPr kumimoji="0"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0" lang="en-US" altLang="zh-CN" b="1" i="1" baseline="-30000" smtClean="0">
                <a:solidFill>
                  <a:srgbClr val="FC360E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0"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0"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kumimoji="0"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的对应</a:t>
            </a:r>
            <a:r>
              <a:rPr kumimoji="0"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0"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的弦</a:t>
            </a:r>
            <a:r>
              <a:rPr kumimoji="0"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kumimoji="0" lang="en-US" altLang="zh-CN" b="1" smtClean="0">
                <a:solidFill>
                  <a:srgbClr val="FC360E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kumimoji="0" lang="en-US" altLang="zh-CN" b="1" i="1" baseline="-30000" smtClean="0">
                <a:solidFill>
                  <a:srgbClr val="FC360E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0"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的基本回路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kumimoji="0"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基本圈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＝1, 2, …, 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+1。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称</a:t>
            </a:r>
            <a:r>
              <a:rPr kumimoji="0" lang="zh-CN" altLang="en-US" b="1" smtClean="0">
                <a:solidFill>
                  <a:schemeClr val="tx2"/>
                </a:solidFill>
                <a:sym typeface="Symbol" panose="05050102010706020507" pitchFamily="18" charset="2"/>
              </a:rPr>
              <a:t>{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0"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0"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…, 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0"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0"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0" lang="en-US" altLang="zh-CN" b="1" i="1" baseline="-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0" lang="en-US" altLang="zh-CN" b="1" baseline="-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+1</a:t>
            </a:r>
            <a:r>
              <a:rPr kumimoji="0" lang="en-US" altLang="zh-CN" b="1" smtClean="0">
                <a:solidFill>
                  <a:schemeClr val="tx2"/>
                </a:solidFill>
                <a:sym typeface="Symbol" panose="05050102010706020507" pitchFamily="18" charset="2"/>
              </a:rPr>
              <a:t>}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0"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kumimoji="0"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对应</a:t>
            </a:r>
            <a:r>
              <a:rPr kumimoji="0"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0"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的基本回路系统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0"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kumimoji="0" lang="zh-CN" altLang="en-US" b="1" smtClean="0">
                <a:solidFill>
                  <a:srgbClr val="FC360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的圈秩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记作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(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)。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smtClean="0"/>
              <a:t>基本回路与基本回路系统的定义</a:t>
            </a: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3E593D-090C-46AA-8AAB-A32227721EE4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kumimoji="0" lang="zh-CN" altLang="en-US" b="1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求基本回路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设弦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=(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)，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先求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的路径</a:t>
            </a:r>
            <a:r>
              <a:rPr kumimoji="0" lang="zh-CN" altLang="en-US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(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u,v)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再并上弦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kumimoji="0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即得对应</a:t>
            </a:r>
            <a:r>
              <a:rPr kumimoji="0"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kumimoji="0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的基本回路。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endParaRPr kumimoji="0" lang="zh-CN" altLang="en-US" b="1" smtClean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smtClean="0"/>
              <a:t>基本回路与基本回路系统的定义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4896BD-3556-4FBD-89B8-9C78739BB139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pic>
        <p:nvPicPr>
          <p:cNvPr id="834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6859588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942975" y="5784850"/>
            <a:ext cx="80486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45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无向连通图</a:t>
            </a:r>
            <a:r>
              <a:rPr kumimoji="0" lang="en-US" altLang="zh-CN" sz="2400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G</a:t>
            </a:r>
            <a:r>
              <a:rPr kumimoji="0" lang="zh-CN" altLang="en-US"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的圈秩与生成树的选取无关，但不同生成树对应的基本回路系统可能不同。 </a:t>
            </a:r>
          </a:p>
        </p:txBody>
      </p:sp>
      <p:sp>
        <p:nvSpPr>
          <p:cNvPr id="834564" name="Text Box 4"/>
          <p:cNvSpPr txBox="1">
            <a:spLocks noChangeArrowheads="1"/>
          </p:cNvSpPr>
          <p:nvPr/>
        </p:nvSpPr>
        <p:spPr bwMode="auto">
          <a:xfrm>
            <a:off x="228600" y="838200"/>
            <a:ext cx="8686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45000"/>
              </a:spcBef>
              <a:buClr>
                <a:srgbClr val="99CCCC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求下图中的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基本回路系统。</a:t>
            </a:r>
          </a:p>
        </p:txBody>
      </p:sp>
      <p:sp>
        <p:nvSpPr>
          <p:cNvPr id="126982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smtClean="0"/>
              <a:t>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3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3" grpId="0" build="p"/>
      <p:bldP spid="834564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1F87C4-5BD4-46AD-A998-E02B9CF82EAB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定理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15400" cy="1844675"/>
          </a:xfrm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定理</a:t>
            </a:r>
            <a:r>
              <a:rPr lang="en-US" altLang="zh-CN" b="1" smtClean="0">
                <a:solidFill>
                  <a:schemeClr val="hlink"/>
                </a:solidFill>
              </a:rPr>
              <a:t>9.5</a:t>
            </a:r>
            <a:r>
              <a:rPr lang="en-US" altLang="zh-CN" b="1" smtClean="0">
                <a:solidFill>
                  <a:schemeClr val="tx2"/>
                </a:solidFill>
              </a:rPr>
              <a:t>  </a:t>
            </a:r>
            <a:r>
              <a:rPr lang="zh-CN" altLang="en-US" b="1" smtClean="0">
                <a:solidFill>
                  <a:schemeClr val="tx2"/>
                </a:solidFill>
              </a:rPr>
              <a:t>设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b="1" smtClean="0">
                <a:solidFill>
                  <a:schemeClr val="tx2"/>
                </a:solidFill>
              </a:rPr>
              <a:t>是连通图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smtClean="0">
                <a:solidFill>
                  <a:schemeClr val="tx2"/>
                </a:solidFill>
              </a:rPr>
              <a:t>的一棵生成树，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solidFill>
                  <a:schemeClr val="tx2"/>
                </a:solidFill>
              </a:rPr>
              <a:t>为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b="1" smtClean="0">
                <a:solidFill>
                  <a:schemeClr val="tx2"/>
                </a:solidFill>
              </a:rPr>
              <a:t>的树枝，则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smtClean="0">
                <a:solidFill>
                  <a:schemeClr val="tx2"/>
                </a:solidFill>
              </a:rPr>
              <a:t>中存在只含树枝</a:t>
            </a:r>
            <a:r>
              <a:rPr lang="en-US" altLang="zh-CN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smtClean="0">
                <a:solidFill>
                  <a:schemeClr val="tx2"/>
                </a:solidFill>
              </a:rPr>
              <a:t>，</a:t>
            </a:r>
            <a:r>
              <a:rPr lang="zh-CN" altLang="en-US" b="1" smtClean="0">
                <a:solidFill>
                  <a:schemeClr val="tx2"/>
                </a:solidFill>
              </a:rPr>
              <a:t>其余边都是弦的割集，且不同的树枝对应的割集也不同。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CA4EEA-0C81-4765-9CBB-59D2484B1E6B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基本割集与基本割集系统的定义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</a:rPr>
              <a:t>9.4</a:t>
            </a:r>
            <a:r>
              <a:rPr lang="en-US" altLang="zh-CN" b="1" smtClean="0"/>
              <a:t>  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T</a:t>
            </a:r>
            <a:r>
              <a:rPr lang="zh-CN" altLang="en-US" b="1" smtClean="0"/>
              <a:t>是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阶连通图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的一棵生成树，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Times New Roman" panose="02020603050405020304" pitchFamily="18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/>
              <a:t>e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b="1" baseline="-30000" smtClean="0">
                <a:sym typeface="Symbol" panose="05050102010706020507" pitchFamily="18" charset="2"/>
              </a:rPr>
              <a:t>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T</a:t>
            </a:r>
            <a:r>
              <a:rPr lang="zh-CN" altLang="en-US" b="1" smtClean="0"/>
              <a:t>的树枝，</a:t>
            </a:r>
            <a:r>
              <a:rPr lang="en-US" altLang="zh-CN" b="1" i="1" smtClean="0">
                <a:latin typeface="Times New Roman" panose="02020603050405020304" pitchFamily="18" charset="0"/>
              </a:rPr>
              <a:t>S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是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chemeClr val="hlink"/>
                </a:solidFill>
              </a:rPr>
              <a:t>只含树枝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smtClean="0">
                <a:solidFill>
                  <a:schemeClr val="hlink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i="1" baseline="-25000" smtClean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 smtClean="0">
                <a:solidFill>
                  <a:schemeClr val="hlink"/>
                </a:solidFill>
              </a:rPr>
              <a:t>的割集</a:t>
            </a:r>
            <a:r>
              <a:rPr lang="zh-CN" altLang="en-US" b="1" smtClean="0"/>
              <a:t>，则称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i="1" baseline="-25000" smtClean="0">
                <a:solidFill>
                  <a:srgbClr val="FC360E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 smtClean="0">
                <a:solidFill>
                  <a:srgbClr val="FC360E"/>
                </a:solidFill>
              </a:rPr>
              <a:t>为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smtClean="0">
                <a:solidFill>
                  <a:srgbClr val="FC360E"/>
                </a:solidFill>
              </a:rPr>
              <a:t>的对应于生成树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b="1" smtClean="0">
                <a:solidFill>
                  <a:srgbClr val="FC360E"/>
                </a:solidFill>
              </a:rPr>
              <a:t>由树枝</a:t>
            </a:r>
            <a:r>
              <a:rPr lang="en-US" altLang="zh-CN" b="1" i="1" smtClean="0">
                <a:solidFill>
                  <a:srgbClr val="FC360E"/>
                </a:solidFill>
              </a:rPr>
              <a:t>e</a:t>
            </a:r>
            <a:r>
              <a:rPr lang="en-US" altLang="zh-CN" b="1" smtClean="0">
                <a:solidFill>
                  <a:srgbClr val="FC360E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i="1" baseline="-30000" smtClean="0">
                <a:solidFill>
                  <a:srgbClr val="FC360E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 smtClean="0">
                <a:solidFill>
                  <a:srgbClr val="FC360E"/>
                </a:solidFill>
              </a:rPr>
              <a:t>生成的基本割集</a:t>
            </a:r>
            <a:r>
              <a:rPr lang="zh-CN" altLang="en-US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/>
              <a:t>＝1,2,</a:t>
            </a:r>
            <a:r>
              <a:rPr lang="en-US" altLang="zh-CN" b="1" smtClean="0">
                <a:latin typeface="Times New Roman" panose="02020603050405020304" pitchFamily="18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sym typeface="Symbol" panose="05050102010706020507" pitchFamily="18" charset="2"/>
              </a:rPr>
              <a:t></a:t>
            </a:r>
            <a:r>
              <a:rPr lang="en-US" altLang="zh-CN" b="1" smtClean="0"/>
              <a:t>1。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	称</a:t>
            </a:r>
            <a:r>
              <a:rPr lang="zh-CN" altLang="en-US" b="1" smtClean="0">
                <a:solidFill>
                  <a:srgbClr val="000000"/>
                </a:solidFill>
              </a:rPr>
              <a:t>{</a:t>
            </a: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b="1" smtClean="0">
                <a:solidFill>
                  <a:srgbClr val="000000"/>
                </a:solidFill>
              </a:rPr>
              <a:t>,</a:t>
            </a: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baseline="-30000" smtClean="0">
                <a:solidFill>
                  <a:srgbClr val="000000"/>
                </a:solidFill>
              </a:rPr>
              <a:t>2</a:t>
            </a:r>
            <a:r>
              <a:rPr lang="en-US" altLang="zh-CN" b="1" smtClean="0">
                <a:solidFill>
                  <a:srgbClr val="000000"/>
                </a:solidFill>
              </a:rPr>
              <a:t>,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 smtClean="0">
                <a:solidFill>
                  <a:srgbClr val="000000"/>
                </a:solidFill>
              </a:rPr>
              <a:t>,</a:t>
            </a: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i="1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baseline="-30000" smtClean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1" baseline="-30000" smtClean="0">
                <a:solidFill>
                  <a:srgbClr val="000000"/>
                </a:solidFill>
              </a:rPr>
              <a:t>1</a:t>
            </a:r>
            <a:r>
              <a:rPr lang="en-US" altLang="zh-CN" b="1" smtClean="0">
                <a:solidFill>
                  <a:srgbClr val="000000"/>
                </a:solidFill>
              </a:rPr>
              <a:t>}</a:t>
            </a:r>
            <a:r>
              <a:rPr lang="zh-CN" altLang="en-US" b="1" smtClean="0">
                <a:solidFill>
                  <a:srgbClr val="000000"/>
                </a:solidFill>
              </a:rPr>
              <a:t>为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smtClean="0">
                <a:solidFill>
                  <a:srgbClr val="FC360E"/>
                </a:solidFill>
              </a:rPr>
              <a:t>对应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b="1" smtClean="0">
                <a:solidFill>
                  <a:srgbClr val="FC360E"/>
                </a:solidFill>
              </a:rPr>
              <a:t>的基本割集系统</a:t>
            </a:r>
            <a:r>
              <a:rPr lang="zh-CN" altLang="en-US" b="1" smtClean="0"/>
              <a:t>，称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sym typeface="Symbol" panose="05050102010706020507" pitchFamily="18" charset="2"/>
              </a:rPr>
              <a:t></a:t>
            </a:r>
            <a:r>
              <a:rPr lang="en-US" altLang="zh-CN" b="1" smtClean="0"/>
              <a:t>1</a:t>
            </a:r>
            <a:r>
              <a:rPr lang="zh-CN" altLang="en-US" b="1" smtClean="0"/>
              <a:t>为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smtClean="0">
                <a:solidFill>
                  <a:srgbClr val="FC360E"/>
                </a:solidFill>
              </a:rPr>
              <a:t>的割集秩</a:t>
            </a:r>
            <a:r>
              <a:rPr lang="zh-CN" altLang="en-US" b="1" smtClean="0"/>
              <a:t>，记作</a:t>
            </a:r>
            <a:r>
              <a:rPr lang="zh-CN" altLang="en-US" b="1" smtClean="0">
                <a:solidFill>
                  <a:srgbClr val="FC360E"/>
                </a:solidFill>
                <a:sym typeface="Symbol" panose="05050102010706020507" pitchFamily="18" charset="2"/>
              </a:rPr>
              <a:t></a:t>
            </a:r>
            <a:r>
              <a:rPr lang="zh-CN" altLang="en-US" b="1" smtClean="0">
                <a:solidFill>
                  <a:srgbClr val="FC360E"/>
                </a:solidFill>
              </a:rPr>
              <a:t>(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en-US" altLang="zh-CN" b="1" smtClean="0"/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F19520-B9F2-4609-AF3B-B5BDE89E6B3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基本割集与基本割集系统的定义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b="1" smtClean="0">
                <a:solidFill>
                  <a:schemeClr val="hlink"/>
                </a:solidFill>
              </a:rPr>
              <a:t>求基本割集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i="1" smtClean="0">
                <a:latin typeface="Times New Roman" panose="02020603050405020304" pitchFamily="18" charset="0"/>
              </a:rPr>
              <a:t>	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zh-CN" altLang="en-US" b="1" smtClean="0"/>
              <a:t>为生成树</a:t>
            </a:r>
            <a:r>
              <a:rPr lang="en-US" altLang="zh-CN" b="1" i="1" smtClean="0">
                <a:latin typeface="Times New Roman" panose="02020603050405020304" pitchFamily="18" charset="0"/>
              </a:rPr>
              <a:t>T</a:t>
            </a:r>
            <a:r>
              <a:rPr lang="zh-CN" altLang="en-US" b="1" smtClean="0"/>
              <a:t>的树枝，</a:t>
            </a:r>
            <a:r>
              <a:rPr lang="en-US" altLang="zh-CN" b="1" i="1" smtClean="0">
                <a:latin typeface="Times New Roman" panose="02020603050405020304" pitchFamily="18" charset="0"/>
              </a:rPr>
              <a:t>T</a:t>
            </a:r>
            <a:r>
              <a:rPr lang="en-US" altLang="zh-CN" b="1" smtClean="0">
                <a:sym typeface="Symbol" panose="05050102010706020507" pitchFamily="18" charset="2"/>
              </a:rPr>
              <a:t>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zh-CN" altLang="en-US" b="1" smtClean="0"/>
              <a:t>为两棵小树</a:t>
            </a:r>
            <a:r>
              <a:rPr lang="en-US" altLang="zh-CN" b="1" i="1" smtClean="0">
                <a:latin typeface="Times New Roman" panose="02020603050405020304" pitchFamily="18" charset="0"/>
              </a:rPr>
              <a:t>T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与</a:t>
            </a:r>
            <a:r>
              <a:rPr lang="en-US" altLang="zh-CN" b="1" i="1" smtClean="0">
                <a:latin typeface="Times New Roman" panose="02020603050405020304" pitchFamily="18" charset="0"/>
              </a:rPr>
              <a:t>T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，</a:t>
            </a:r>
            <a:r>
              <a:rPr lang="zh-CN" altLang="en-US" b="1" smtClean="0"/>
              <a:t>令</a:t>
            </a:r>
            <a:r>
              <a:rPr lang="en-US" altLang="zh-CN" b="1" i="1" smtClean="0">
                <a:latin typeface="Times New Roman" panose="02020603050405020304" pitchFamily="18" charset="0"/>
              </a:rPr>
              <a:t>S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>
                <a:sym typeface="Symbol" panose="05050102010706020507" pitchFamily="18" charset="2"/>
              </a:rPr>
              <a:t></a:t>
            </a:r>
            <a:r>
              <a:rPr lang="en-US" altLang="zh-CN" b="1" baseline="-30000" smtClean="0"/>
              <a:t> </a:t>
            </a:r>
            <a:r>
              <a:rPr lang="en-US" altLang="zh-CN" b="1" smtClean="0"/>
              <a:t>＝{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|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)</a:t>
            </a:r>
            <a:r>
              <a:rPr lang="zh-CN" altLang="en-US" b="1" smtClean="0"/>
              <a:t>且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/>
              <a:t>的两个端点分别属于</a:t>
            </a:r>
            <a:r>
              <a:rPr lang="en-US" altLang="zh-CN" b="1" i="1" smtClean="0">
                <a:latin typeface="Times New Roman" panose="02020603050405020304" pitchFamily="18" charset="0"/>
              </a:rPr>
              <a:t>T</a:t>
            </a:r>
            <a:r>
              <a:rPr lang="en-US" altLang="zh-CN" b="1" baseline="-30000" smtClean="0"/>
              <a:t>1</a:t>
            </a:r>
            <a:r>
              <a:rPr lang="zh-CN" altLang="en-US" b="1" smtClean="0"/>
              <a:t>与</a:t>
            </a:r>
            <a:r>
              <a:rPr lang="en-US" altLang="zh-CN" b="1" i="1" smtClean="0">
                <a:latin typeface="Times New Roman" panose="02020603050405020304" pitchFamily="18" charset="0"/>
              </a:rPr>
              <a:t>T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}，</a:t>
            </a:r>
            <a:r>
              <a:rPr lang="zh-CN" altLang="en-US" b="1" smtClean="0"/>
              <a:t>则</a:t>
            </a:r>
            <a:r>
              <a:rPr lang="en-US" altLang="zh-CN" b="1" i="1" smtClean="0">
                <a:latin typeface="Times New Roman" panose="02020603050405020304" pitchFamily="18" charset="0"/>
              </a:rPr>
              <a:t>S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>
                <a:sym typeface="Symbol" panose="05050102010706020507" pitchFamily="18" charset="2"/>
              </a:rPr>
              <a:t>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>
                <a:sym typeface="Symbol" panose="05050102010706020507" pitchFamily="18" charset="2"/>
              </a:rPr>
              <a:t></a:t>
            </a:r>
            <a:r>
              <a:rPr lang="zh-CN" altLang="en-US" b="1" smtClean="0"/>
              <a:t>对应的基本割集。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47D9FB-8F41-4DFA-A99A-C47AE3AA3B1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pic>
        <p:nvPicPr>
          <p:cNvPr id="838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7796213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8659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45000"/>
              </a:spcBef>
              <a:buClr>
                <a:srgbClr val="99CCCC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求下图中的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基本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割集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系统。</a:t>
            </a:r>
          </a:p>
        </p:txBody>
      </p:sp>
      <p:sp>
        <p:nvSpPr>
          <p:cNvPr id="131077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3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9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4E6741-3780-4EF4-A603-C155948839EB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最小生成树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2514600"/>
            <a:ext cx="7473950" cy="3322638"/>
            <a:chOff x="384" y="2016"/>
            <a:chExt cx="4708" cy="2093"/>
          </a:xfrm>
        </p:grpSpPr>
        <p:sp>
          <p:nvSpPr>
            <p:cNvPr id="132102" name="Line 4"/>
            <p:cNvSpPr>
              <a:spLocks noChangeShapeType="1"/>
            </p:cNvSpPr>
            <p:nvPr/>
          </p:nvSpPr>
          <p:spPr bwMode="auto">
            <a:xfrm flipV="1">
              <a:off x="3504" y="2400"/>
              <a:ext cx="15" cy="8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03" name="Line 5"/>
            <p:cNvSpPr>
              <a:spLocks noChangeShapeType="1"/>
            </p:cNvSpPr>
            <p:nvPr/>
          </p:nvSpPr>
          <p:spPr bwMode="auto">
            <a:xfrm flipH="1">
              <a:off x="3519" y="3264"/>
              <a:ext cx="1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04" name="Line 6"/>
            <p:cNvSpPr>
              <a:spLocks noChangeShapeType="1"/>
            </p:cNvSpPr>
            <p:nvPr/>
          </p:nvSpPr>
          <p:spPr bwMode="auto">
            <a:xfrm flipV="1">
              <a:off x="672" y="2448"/>
              <a:ext cx="15" cy="8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05" name="Line 7"/>
            <p:cNvSpPr>
              <a:spLocks noChangeShapeType="1"/>
            </p:cNvSpPr>
            <p:nvPr/>
          </p:nvSpPr>
          <p:spPr bwMode="auto">
            <a:xfrm flipH="1">
              <a:off x="687" y="3312"/>
              <a:ext cx="1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06" name="Line 8"/>
            <p:cNvSpPr>
              <a:spLocks noChangeShapeType="1"/>
            </p:cNvSpPr>
            <p:nvPr/>
          </p:nvSpPr>
          <p:spPr bwMode="auto">
            <a:xfrm flipH="1">
              <a:off x="687" y="2448"/>
              <a:ext cx="1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07" name="Line 9"/>
            <p:cNvSpPr>
              <a:spLocks noChangeShapeType="1"/>
            </p:cNvSpPr>
            <p:nvPr/>
          </p:nvSpPr>
          <p:spPr bwMode="auto">
            <a:xfrm flipH="1" flipV="1">
              <a:off x="1935" y="2448"/>
              <a:ext cx="33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08" name="Rectangle 10"/>
            <p:cNvSpPr>
              <a:spLocks noChangeArrowheads="1"/>
            </p:cNvSpPr>
            <p:nvPr/>
          </p:nvSpPr>
          <p:spPr bwMode="auto">
            <a:xfrm>
              <a:off x="1152" y="201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6</a:t>
              </a:r>
              <a:endParaRPr lang="zh-CN" altLang="en-US" b="0">
                <a:latin typeface="楷体_GB2312" pitchFamily="49" charset="-122"/>
              </a:endParaRPr>
            </a:p>
          </p:txBody>
        </p:sp>
        <p:sp>
          <p:nvSpPr>
            <p:cNvPr id="132109" name="Line 11"/>
            <p:cNvSpPr>
              <a:spLocks noChangeShapeType="1"/>
            </p:cNvSpPr>
            <p:nvPr/>
          </p:nvSpPr>
          <p:spPr bwMode="auto">
            <a:xfrm flipV="1">
              <a:off x="4800" y="2400"/>
              <a:ext cx="15" cy="8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10" name="Rectangle 12"/>
            <p:cNvSpPr>
              <a:spLocks noChangeArrowheads="1"/>
            </p:cNvSpPr>
            <p:nvPr/>
          </p:nvSpPr>
          <p:spPr bwMode="auto">
            <a:xfrm>
              <a:off x="384" y="2688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2</a:t>
              </a:r>
              <a:endParaRPr lang="zh-CN" altLang="en-US" b="0">
                <a:latin typeface="楷体_GB2312" pitchFamily="49" charset="-122"/>
              </a:endParaRPr>
            </a:p>
          </p:txBody>
        </p:sp>
        <p:sp>
          <p:nvSpPr>
            <p:cNvPr id="132111" name="Rectangle 13"/>
            <p:cNvSpPr>
              <a:spLocks noChangeArrowheads="1"/>
            </p:cNvSpPr>
            <p:nvPr/>
          </p:nvSpPr>
          <p:spPr bwMode="auto">
            <a:xfrm>
              <a:off x="2016" y="264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4</a:t>
              </a:r>
              <a:endParaRPr lang="zh-CN" altLang="en-US" b="0">
                <a:latin typeface="楷体_GB2312" pitchFamily="49" charset="-122"/>
              </a:endParaRPr>
            </a:p>
          </p:txBody>
        </p:sp>
        <p:sp>
          <p:nvSpPr>
            <p:cNvPr id="132112" name="Rectangle 14"/>
            <p:cNvSpPr>
              <a:spLocks noChangeArrowheads="1"/>
            </p:cNvSpPr>
            <p:nvPr/>
          </p:nvSpPr>
          <p:spPr bwMode="auto">
            <a:xfrm>
              <a:off x="1200" y="326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1</a:t>
              </a:r>
              <a:endParaRPr lang="zh-CN" altLang="en-US" b="0">
                <a:latin typeface="楷体_GB2312" pitchFamily="49" charset="-122"/>
              </a:endParaRPr>
            </a:p>
          </p:txBody>
        </p:sp>
        <p:sp>
          <p:nvSpPr>
            <p:cNvPr id="132113" name="Rectangle 15"/>
            <p:cNvSpPr>
              <a:spLocks noChangeArrowheads="1"/>
            </p:cNvSpPr>
            <p:nvPr/>
          </p:nvSpPr>
          <p:spPr bwMode="auto">
            <a:xfrm>
              <a:off x="3216" y="2688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2</a:t>
              </a:r>
              <a:endParaRPr lang="zh-CN" altLang="en-US" b="0">
                <a:latin typeface="楷体_GB2312" pitchFamily="49" charset="-122"/>
              </a:endParaRPr>
            </a:p>
          </p:txBody>
        </p:sp>
        <p:sp>
          <p:nvSpPr>
            <p:cNvPr id="132114" name="Rectangle 16"/>
            <p:cNvSpPr>
              <a:spLocks noChangeArrowheads="1"/>
            </p:cNvSpPr>
            <p:nvPr/>
          </p:nvSpPr>
          <p:spPr bwMode="auto">
            <a:xfrm>
              <a:off x="4848" y="264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4</a:t>
              </a:r>
              <a:endParaRPr lang="zh-CN" altLang="en-US" b="0">
                <a:latin typeface="楷体_GB2312" pitchFamily="49" charset="-122"/>
              </a:endParaRPr>
            </a:p>
          </p:txBody>
        </p:sp>
        <p:sp>
          <p:nvSpPr>
            <p:cNvPr id="132115" name="Rectangle 17"/>
            <p:cNvSpPr>
              <a:spLocks noChangeArrowheads="1"/>
            </p:cNvSpPr>
            <p:nvPr/>
          </p:nvSpPr>
          <p:spPr bwMode="auto">
            <a:xfrm>
              <a:off x="4032" y="326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1</a:t>
              </a:r>
              <a:endParaRPr lang="zh-CN" altLang="en-US" b="0">
                <a:latin typeface="楷体_GB2312" pitchFamily="49" charset="-122"/>
              </a:endParaRPr>
            </a:p>
          </p:txBody>
        </p:sp>
        <p:sp>
          <p:nvSpPr>
            <p:cNvPr id="132116" name="Rectangle 18"/>
            <p:cNvSpPr>
              <a:spLocks noChangeArrowheads="1"/>
            </p:cNvSpPr>
            <p:nvPr/>
          </p:nvSpPr>
          <p:spPr bwMode="auto">
            <a:xfrm>
              <a:off x="1176" y="371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G</a:t>
              </a:r>
              <a:endParaRPr lang="zh-CN" altLang="en-US" b="0">
                <a:latin typeface="楷体_GB2312" pitchFamily="49" charset="-122"/>
              </a:endParaRPr>
            </a:p>
          </p:txBody>
        </p:sp>
        <p:sp>
          <p:nvSpPr>
            <p:cNvPr id="132117" name="Rectangle 19"/>
            <p:cNvSpPr>
              <a:spLocks noChangeArrowheads="1"/>
            </p:cNvSpPr>
            <p:nvPr/>
          </p:nvSpPr>
          <p:spPr bwMode="auto">
            <a:xfrm>
              <a:off x="3600" y="3744"/>
              <a:ext cx="13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T:</a:t>
              </a:r>
              <a:r>
                <a:rPr lang="zh-CN" altLang="en-US" b="0">
                  <a:latin typeface="楷体_GB2312" pitchFamily="49" charset="-122"/>
                </a:rPr>
                <a:t>权为7</a:t>
              </a:r>
            </a:p>
          </p:txBody>
        </p:sp>
      </p:grpSp>
      <p:sp>
        <p:nvSpPr>
          <p:cNvPr id="132101" name="Rectangle 20"/>
          <p:cNvSpPr>
            <a:spLocks noChangeArrowheads="1"/>
          </p:cNvSpPr>
          <p:nvPr/>
        </p:nvSpPr>
        <p:spPr bwMode="auto">
          <a:xfrm>
            <a:off x="304800" y="990600"/>
            <a:ext cx="8534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FC360E"/>
                </a:solidFill>
                <a:latin typeface="楷体_GB2312" pitchFamily="49" charset="-122"/>
              </a:rPr>
              <a:t>最小生成树</a:t>
            </a:r>
            <a:r>
              <a:rPr lang="zh-CN" altLang="en-US">
                <a:latin typeface="楷体_GB2312" pitchFamily="49" charset="-122"/>
              </a:rPr>
              <a:t>：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是带权图，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的权值最小的生成树称为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的最小生成树。（树的权值指它所有的边的权值之和）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555673-0BC3-4690-B72A-DC9A94D12039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最小生成树</a:t>
            </a:r>
          </a:p>
        </p:txBody>
      </p:sp>
      <p:sp>
        <p:nvSpPr>
          <p:cNvPr id="133124" name="Rectangle 3"/>
          <p:cNvSpPr>
            <a:spLocks noChangeArrowheads="1"/>
          </p:cNvSpPr>
          <p:nvPr/>
        </p:nvSpPr>
        <p:spPr bwMode="auto">
          <a:xfrm>
            <a:off x="381000" y="1143000"/>
            <a:ext cx="8001000" cy="497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</a:rPr>
              <a:t>Kruskal</a:t>
            </a:r>
            <a:r>
              <a:rPr lang="zh-CN" altLang="en-US">
                <a:latin typeface="楷体_GB2312" pitchFamily="49" charset="-122"/>
              </a:rPr>
              <a:t>算法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altLang="zh-CN">
                <a:latin typeface="楷体_GB2312" pitchFamily="49" charset="-122"/>
              </a:rPr>
              <a:t>T=</a:t>
            </a: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;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while (|T|&lt;n-1 &amp; E)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AutoNum type="alphaLcPeriod"/>
            </a:pP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e=E</a:t>
            </a:r>
            <a:r>
              <a:rPr lang="zh-CN" altLang="en-US">
                <a:latin typeface="楷体_GB2312" pitchFamily="49" charset="-122"/>
                <a:sym typeface="Symbol" panose="05050102010706020507" pitchFamily="18" charset="2"/>
              </a:rPr>
              <a:t>中最短边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AutoNum type="alphaLcPeriod"/>
            </a:pP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E=E-e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AutoNum type="alphaLcPeriod"/>
            </a:pPr>
            <a:r>
              <a:rPr lang="zh-CN" altLang="en-US">
                <a:latin typeface="楷体_GB2312" pitchFamily="49" charset="-122"/>
                <a:sym typeface="Symbol" panose="05050102010706020507" pitchFamily="18" charset="2"/>
              </a:rPr>
              <a:t>若</a:t>
            </a: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T+e</a:t>
            </a:r>
            <a:r>
              <a:rPr lang="zh-CN" altLang="en-US">
                <a:latin typeface="楷体_GB2312" pitchFamily="49" charset="-122"/>
                <a:sym typeface="Symbol" panose="05050102010706020507" pitchFamily="18" charset="2"/>
              </a:rPr>
              <a:t>无回路，则</a:t>
            </a: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T=T+e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>
                <a:latin typeface="楷体_GB2312" pitchFamily="49" charset="-122"/>
                <a:sym typeface="Symbol" panose="05050102010706020507" pitchFamily="18" charset="2"/>
              </a:rPr>
              <a:t>若</a:t>
            </a: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|T|&lt;n-1,</a:t>
            </a:r>
            <a:r>
              <a:rPr lang="zh-CN" altLang="en-US">
                <a:latin typeface="楷体_GB2312" pitchFamily="49" charset="-122"/>
                <a:sym typeface="Symbol" panose="05050102010706020507" pitchFamily="18" charset="2"/>
              </a:rPr>
              <a:t>则失败退出，否则成功退出。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6D578C-C915-44EF-91D6-72A1E24AB514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邻域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3306763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smtClean="0"/>
              <a:t>设有向图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&gt;，</a:t>
            </a: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</a:t>
            </a:r>
            <a:r>
              <a:rPr lang="zh-CN" altLang="en-US" b="1" smtClean="0"/>
              <a:t>称</a:t>
            </a:r>
            <a:r>
              <a:rPr lang="zh-CN" altLang="en-US" b="1" smtClean="0">
                <a:solidFill>
                  <a:schemeClr val="hlink"/>
                </a:solidFill>
              </a:rPr>
              <a:t>{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chemeClr val="hlink"/>
                </a:solidFill>
              </a:rPr>
              <a:t>|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chemeClr val="hlink"/>
                </a:solidFill>
              </a:rPr>
              <a:t>∈V∧</a:t>
            </a:r>
            <a:r>
              <a:rPr lang="en-US" altLang="zh-CN" b="1" smtClean="0">
                <a:solidFill>
                  <a:srgbClr val="FC360E"/>
                </a:solidFill>
              </a:rPr>
              <a:t>&lt;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rgbClr val="FC360E"/>
                </a:solidFill>
              </a:rPr>
              <a:t>,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rgbClr val="FC360E"/>
                </a:solidFill>
              </a:rPr>
              <a:t>&gt;</a:t>
            </a:r>
            <a:r>
              <a:rPr lang="en-US" altLang="zh-CN" b="1" smtClean="0">
                <a:solidFill>
                  <a:schemeClr val="hlink"/>
                </a:solidFill>
              </a:rPr>
              <a:t>∈E∧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chemeClr val="hlink"/>
                </a:solidFill>
              </a:rPr>
              <a:t>≠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chemeClr val="hlink"/>
                </a:solidFill>
              </a:rPr>
              <a:t>}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后继元集</a:t>
            </a:r>
            <a:r>
              <a:rPr lang="zh-CN" altLang="en-US" b="1" smtClean="0"/>
              <a:t>，记做</a:t>
            </a:r>
            <a:r>
              <a:rPr lang="en-US" altLang="zh-CN" b="1" smtClean="0">
                <a:solidFill>
                  <a:srgbClr val="FC360E"/>
                </a:solidFill>
              </a:rPr>
              <a:t>Г</a:t>
            </a:r>
            <a:r>
              <a:rPr lang="en-US" altLang="zh-CN" b="1" baseline="30000" smtClean="0">
                <a:solidFill>
                  <a:srgbClr val="FC360E"/>
                </a:solidFill>
              </a:rPr>
              <a:t>+</a:t>
            </a:r>
            <a:r>
              <a:rPr lang="en-US" altLang="zh-CN" b="1" i="1" baseline="-25000" smtClean="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smtClean="0">
                <a:solidFill>
                  <a:srgbClr val="FC360E"/>
                </a:solidFill>
              </a:rPr>
              <a:t>(</a:t>
            </a:r>
            <a:r>
              <a:rPr lang="en-US" altLang="zh-CN" b="1" smtClean="0">
                <a:solidFill>
                  <a:srgbClr val="FC360E"/>
                </a:solidFill>
              </a:rPr>
              <a:t>v)</a:t>
            </a:r>
            <a:r>
              <a:rPr lang="en-US" altLang="zh-CN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称</a:t>
            </a:r>
            <a:r>
              <a:rPr lang="zh-CN" altLang="en-US" b="1" smtClean="0">
                <a:solidFill>
                  <a:schemeClr val="hlink"/>
                </a:solidFill>
              </a:rPr>
              <a:t>{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chemeClr val="hlink"/>
                </a:solidFill>
              </a:rPr>
              <a:t>|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chemeClr val="hlink"/>
                </a:solidFill>
              </a:rPr>
              <a:t>∈V∧</a:t>
            </a:r>
            <a:r>
              <a:rPr lang="en-US" altLang="zh-CN" b="1" smtClean="0">
                <a:solidFill>
                  <a:srgbClr val="FC360E"/>
                </a:solidFill>
              </a:rPr>
              <a:t>&lt;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rgbClr val="FC360E"/>
                </a:solidFill>
              </a:rPr>
              <a:t>,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rgbClr val="FC360E"/>
                </a:solidFill>
              </a:rPr>
              <a:t>&gt;</a:t>
            </a:r>
            <a:r>
              <a:rPr lang="en-US" altLang="zh-CN" b="1" smtClean="0">
                <a:solidFill>
                  <a:schemeClr val="hlink"/>
                </a:solidFill>
              </a:rPr>
              <a:t>∈E∧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smtClean="0">
                <a:solidFill>
                  <a:schemeClr val="hlink"/>
                </a:solidFill>
              </a:rPr>
              <a:t>≠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chemeClr val="hlink"/>
                </a:solidFill>
              </a:rPr>
              <a:t>}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先驱元集</a:t>
            </a:r>
            <a:r>
              <a:rPr lang="zh-CN" altLang="en-US" b="1" smtClean="0"/>
              <a:t>，记做</a:t>
            </a:r>
            <a:r>
              <a:rPr lang="en-US" altLang="zh-CN" b="1" smtClean="0">
                <a:solidFill>
                  <a:srgbClr val="FC360E"/>
                </a:solidFill>
              </a:rPr>
              <a:t>Г</a:t>
            </a:r>
            <a:r>
              <a:rPr lang="en-US" altLang="zh-CN" b="1" baseline="30000" smtClean="0">
                <a:solidFill>
                  <a:srgbClr val="FC360E"/>
                </a:solidFill>
              </a:rPr>
              <a:t>-</a:t>
            </a:r>
            <a:r>
              <a:rPr lang="en-US" altLang="zh-CN" b="1" i="1" baseline="-25000" smtClean="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smtClean="0">
                <a:solidFill>
                  <a:srgbClr val="FC360E"/>
                </a:solidFill>
              </a:rPr>
              <a:t>(</a:t>
            </a:r>
            <a:r>
              <a:rPr lang="en-US" altLang="zh-CN" b="1" smtClean="0">
                <a:solidFill>
                  <a:srgbClr val="FC360E"/>
                </a:solidFill>
              </a:rPr>
              <a:t>v)</a:t>
            </a:r>
            <a:r>
              <a:rPr lang="en-US" altLang="zh-CN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</a:t>
            </a:r>
            <a:r>
              <a:rPr lang="zh-CN" altLang="en-US" b="1" smtClean="0"/>
              <a:t>称</a:t>
            </a:r>
            <a:r>
              <a:rPr lang="en-US" altLang="zh-CN" b="1" smtClean="0">
                <a:solidFill>
                  <a:schemeClr val="hlink"/>
                </a:solidFill>
              </a:rPr>
              <a:t>Г</a:t>
            </a:r>
            <a:r>
              <a:rPr lang="en-US" altLang="zh-CN" b="1" baseline="30000" smtClean="0">
                <a:solidFill>
                  <a:schemeClr val="hlink"/>
                </a:solidFill>
              </a:rPr>
              <a:t>+</a:t>
            </a:r>
            <a:r>
              <a:rPr lang="en-US" altLang="zh-CN" b="1" baseline="-25000" smtClean="0">
                <a:solidFill>
                  <a:schemeClr val="hlink"/>
                </a:solidFill>
              </a:rPr>
              <a:t>D</a:t>
            </a:r>
            <a:r>
              <a:rPr lang="zh-CN" altLang="en-US" b="1" smtClean="0">
                <a:solidFill>
                  <a:schemeClr val="hlink"/>
                </a:solidFill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chemeClr val="hlink"/>
                </a:solidFill>
              </a:rPr>
              <a:t>)∪Г</a:t>
            </a:r>
            <a:r>
              <a:rPr lang="en-US" altLang="zh-CN" b="1" baseline="30000" smtClean="0">
                <a:solidFill>
                  <a:schemeClr val="hlink"/>
                </a:solidFill>
              </a:rPr>
              <a:t>-</a:t>
            </a:r>
            <a:r>
              <a:rPr lang="en-US" altLang="zh-CN" b="1" baseline="-25000" smtClean="0">
                <a:solidFill>
                  <a:schemeClr val="hlink"/>
                </a:solidFill>
              </a:rPr>
              <a:t>D</a:t>
            </a:r>
            <a:r>
              <a:rPr lang="en-US" altLang="zh-CN" b="1" smtClean="0">
                <a:solidFill>
                  <a:schemeClr val="hlink"/>
                </a:solidFill>
              </a:rPr>
              <a:t>(</a:t>
            </a:r>
            <a:r>
              <a:rPr lang="en-US" altLang="zh-CN" b="1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chemeClr val="hlink"/>
                </a:solidFill>
              </a:rPr>
              <a:t>)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邻域</a:t>
            </a:r>
            <a:r>
              <a:rPr lang="zh-CN" altLang="en-US" b="1" smtClean="0"/>
              <a:t>，记做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i="1" baseline="-25000" smtClean="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smtClean="0">
                <a:solidFill>
                  <a:srgbClr val="FC360E"/>
                </a:solidFill>
              </a:rPr>
              <a:t>(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en-US" altLang="zh-CN" b="1" smtClean="0"/>
              <a:t>。</a:t>
            </a:r>
          </a:p>
        </p:txBody>
      </p:sp>
      <p:grpSp>
        <p:nvGrpSpPr>
          <p:cNvPr id="25605" name="Group 17"/>
          <p:cNvGrpSpPr>
            <a:grpSpLocks/>
          </p:cNvGrpSpPr>
          <p:nvPr/>
        </p:nvGrpSpPr>
        <p:grpSpPr bwMode="auto">
          <a:xfrm>
            <a:off x="914400" y="4415229"/>
            <a:ext cx="6335712" cy="1905000"/>
            <a:chOff x="567" y="2750"/>
            <a:chExt cx="3991" cy="1200"/>
          </a:xfrm>
        </p:grpSpPr>
        <p:sp>
          <p:nvSpPr>
            <p:cNvPr id="25606" name="Text Box 7"/>
            <p:cNvSpPr txBox="1">
              <a:spLocks noChangeArrowheads="1"/>
            </p:cNvSpPr>
            <p:nvPr/>
          </p:nvSpPr>
          <p:spPr bwMode="auto">
            <a:xfrm>
              <a:off x="1191" y="275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5607" name="Line 8"/>
            <p:cNvSpPr>
              <a:spLocks noChangeShapeType="1"/>
            </p:cNvSpPr>
            <p:nvPr/>
          </p:nvSpPr>
          <p:spPr bwMode="auto">
            <a:xfrm>
              <a:off x="1527" y="2894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8" name="Line 9"/>
            <p:cNvSpPr>
              <a:spLocks noChangeShapeType="1"/>
            </p:cNvSpPr>
            <p:nvPr/>
          </p:nvSpPr>
          <p:spPr bwMode="auto">
            <a:xfrm flipV="1">
              <a:off x="759" y="2894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triangle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9" name="Text Box 10"/>
            <p:cNvSpPr txBox="1">
              <a:spLocks noChangeArrowheads="1"/>
            </p:cNvSpPr>
            <p:nvPr/>
          </p:nvSpPr>
          <p:spPr bwMode="auto">
            <a:xfrm>
              <a:off x="567" y="361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5610" name="Text Box 11"/>
            <p:cNvSpPr txBox="1">
              <a:spLocks noChangeArrowheads="1"/>
            </p:cNvSpPr>
            <p:nvPr/>
          </p:nvSpPr>
          <p:spPr bwMode="auto">
            <a:xfrm>
              <a:off x="2247" y="356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5611" name="Text Box 12"/>
            <p:cNvSpPr txBox="1">
              <a:spLocks noChangeArrowheads="1"/>
            </p:cNvSpPr>
            <p:nvPr/>
          </p:nvSpPr>
          <p:spPr bwMode="auto">
            <a:xfrm>
              <a:off x="903" y="313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12" name="Text Box 13"/>
            <p:cNvSpPr txBox="1">
              <a:spLocks noChangeArrowheads="1"/>
            </p:cNvSpPr>
            <p:nvPr/>
          </p:nvSpPr>
          <p:spPr bwMode="auto">
            <a:xfrm>
              <a:off x="1863" y="318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5613" name="Oval 14"/>
            <p:cNvSpPr>
              <a:spLocks noChangeArrowheads="1"/>
            </p:cNvSpPr>
            <p:nvPr/>
          </p:nvSpPr>
          <p:spPr bwMode="auto">
            <a:xfrm>
              <a:off x="711" y="3854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5614" name="Oval 15"/>
            <p:cNvSpPr>
              <a:spLocks noChangeArrowheads="1"/>
            </p:cNvSpPr>
            <p:nvPr/>
          </p:nvSpPr>
          <p:spPr bwMode="auto">
            <a:xfrm>
              <a:off x="2247" y="3854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5615" name="Rectangle 16"/>
            <p:cNvSpPr>
              <a:spLocks noChangeArrowheads="1"/>
            </p:cNvSpPr>
            <p:nvPr/>
          </p:nvSpPr>
          <p:spPr bwMode="auto">
            <a:xfrm>
              <a:off x="3061" y="3067"/>
              <a:ext cx="1497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N</a:t>
              </a:r>
              <a:r>
                <a:rPr lang="en-US" altLang="zh-CN" baseline="30000">
                  <a:latin typeface="楷体_GB2312" pitchFamily="49" charset="-122"/>
                  <a:sym typeface="Symbol" panose="05050102010706020507" pitchFamily="18" charset="2"/>
                </a:rPr>
                <a:t>+</a:t>
              </a: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>
                  <a:latin typeface="楷体_GB2312" pitchFamily="49" charset="-122"/>
                </a:rPr>
                <a:t>a)</a:t>
              </a:r>
              <a:r>
                <a:rPr lang="en-US" altLang="zh-CN" sz="36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={b,c}</a:t>
              </a:r>
              <a:br>
                <a:rPr lang="en-US" altLang="zh-CN" sz="36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N</a:t>
              </a:r>
              <a:r>
                <a:rPr lang="en-US" altLang="zh-CN" baseline="30000">
                  <a:latin typeface="楷体_GB2312" pitchFamily="49" charset="-122"/>
                  <a:sym typeface="Symbol" panose="05050102010706020507" pitchFamily="18" charset="2"/>
                </a:rPr>
                <a:t>-</a:t>
              </a: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>
                  <a:latin typeface="楷体_GB2312" pitchFamily="49" charset="-122"/>
                </a:rPr>
                <a:t>a)=</a:t>
              </a: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</a:t>
              </a:r>
              <a:endParaRPr lang="zh-CN" altLang="en-US">
                <a:latin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E653E1-ECAB-4687-BF98-6530670F91F6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</a:rPr>
              <a:t>最小生成树</a:t>
            </a:r>
          </a:p>
        </p:txBody>
      </p:sp>
      <p:sp>
        <p:nvSpPr>
          <p:cNvPr id="134148" name="Rectangle 3"/>
          <p:cNvSpPr>
            <a:spLocks noChangeArrowheads="1"/>
          </p:cNvSpPr>
          <p:nvPr/>
        </p:nvSpPr>
        <p:spPr bwMode="auto">
          <a:xfrm>
            <a:off x="395288" y="1155700"/>
            <a:ext cx="8512175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</a:rPr>
              <a:t>Prim</a:t>
            </a:r>
            <a:r>
              <a:rPr lang="zh-CN" altLang="en-US">
                <a:latin typeface="楷体_GB2312" pitchFamily="49" charset="-122"/>
              </a:rPr>
              <a:t>算法（设</a:t>
            </a: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连通</a:t>
            </a:r>
            <a:r>
              <a:rPr lang="en-US" altLang="zh-CN">
                <a:latin typeface="楷体_GB2312" pitchFamily="49" charset="-122"/>
              </a:rPr>
              <a:t>,V</a:t>
            </a:r>
            <a:r>
              <a:rPr lang="zh-CN" altLang="en-US">
                <a:latin typeface="楷体_GB2312" pitchFamily="49" charset="-122"/>
              </a:rPr>
              <a:t>是顶点集，</a:t>
            </a:r>
            <a:r>
              <a:rPr lang="en-US" altLang="zh-CN">
                <a:latin typeface="楷体_GB2312" pitchFamily="49" charset="-122"/>
              </a:rPr>
              <a:t>v1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∈V)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altLang="zh-CN">
                <a:latin typeface="楷体_GB2312" pitchFamily="49" charset="-122"/>
              </a:rPr>
              <a:t>t=v1;T=</a:t>
            </a: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;U={t};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while (UV)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AutoNum type="alphaLcPeriod"/>
            </a:pP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w(t,u)=min{w(t,v)|v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∈V-U}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AutoNum type="alphaLcPeriod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T=T+e(t,u)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AutoNum type="alphaLcPeriod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U=U+u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AutoNum type="alphaLcPeriod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for(v∈V-U)w(t,v)=min{w(t,v),w(u,v)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>
                <a:latin typeface="楷体_GB2312" pitchFamily="49" charset="-122"/>
                <a:sym typeface="Symbol" panose="05050102010706020507" pitchFamily="18" charset="2"/>
              </a:rPr>
              <a:t>输出</a:t>
            </a: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T</a:t>
            </a:r>
            <a:r>
              <a:rPr lang="zh-CN" altLang="en-US">
                <a:latin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667000"/>
            <a:ext cx="7620000" cy="1600200"/>
          </a:xfrm>
        </p:spPr>
        <p:txBody>
          <a:bodyPr/>
          <a:lstStyle/>
          <a:p>
            <a:pPr eaLnBrk="1" hangingPunct="1"/>
            <a:r>
              <a:rPr lang="zh-CN" altLang="en-US" sz="6600" b="1" smtClean="0">
                <a:latin typeface="楷体_GB2312" pitchFamily="49" charset="-122"/>
              </a:rPr>
              <a:t>第十章 </a:t>
            </a:r>
            <a:br>
              <a:rPr lang="zh-CN" altLang="en-US" sz="6600" b="1" smtClean="0">
                <a:latin typeface="楷体_GB2312" pitchFamily="49" charset="-122"/>
              </a:rPr>
            </a:br>
            <a:r>
              <a:rPr lang="zh-CN" altLang="en-US" sz="6600" b="1" smtClean="0">
                <a:latin typeface="楷体_GB2312" pitchFamily="49" charset="-122"/>
              </a:rPr>
              <a:t>图的矩阵表示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18CED9-0C92-4F2E-8E02-B3C28EC6A3B8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有向图的关联矩阵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1066800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zh-CN" altLang="en-US" b="1" smtClean="0"/>
              <a:t> </a:t>
            </a:r>
            <a:r>
              <a:rPr lang="en-US" altLang="zh-CN" b="1" smtClean="0">
                <a:solidFill>
                  <a:schemeClr val="hlink"/>
                </a:solidFill>
              </a:rPr>
              <a:t>10.1</a:t>
            </a:r>
            <a:r>
              <a:rPr lang="en-US" altLang="zh-CN" b="1" smtClean="0"/>
              <a:t> </a:t>
            </a:r>
            <a:r>
              <a:rPr lang="zh-CN" altLang="en-US" b="1" smtClean="0"/>
              <a:t>设有向图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</a:t>
            </a:r>
            <a:r>
              <a:rPr lang="zh-CN" altLang="en-US" b="1" smtClean="0"/>
              <a:t>中无环，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＝{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}，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＝{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m</a:t>
            </a:r>
            <a:r>
              <a:rPr lang="en-US" altLang="zh-CN" b="1" smtClean="0"/>
              <a:t>}，</a:t>
            </a:r>
            <a:r>
              <a:rPr lang="zh-CN" altLang="en-US" b="1" smtClean="0"/>
              <a:t>令 </a:t>
            </a:r>
          </a:p>
        </p:txBody>
      </p:sp>
      <p:graphicFrame>
        <p:nvGraphicFramePr>
          <p:cNvPr id="889860" name="Object 2"/>
          <p:cNvGraphicFramePr>
            <a:graphicFrameLocks noChangeAspect="1"/>
          </p:cNvGraphicFramePr>
          <p:nvPr/>
        </p:nvGraphicFramePr>
        <p:xfrm>
          <a:off x="1116013" y="2205038"/>
          <a:ext cx="5903912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8" name="Equation" r:id="rId3" imgW="1493511" imgH="662904" progId="Equation.3">
                  <p:embed/>
                </p:oleObj>
              </mc:Choice>
              <mc:Fallback>
                <p:oleObj name="Equation" r:id="rId3" imgW="1493511" imgH="66290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05038"/>
                        <a:ext cx="5903912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61" name="Rectangle 5"/>
          <p:cNvSpPr>
            <a:spLocks noChangeArrowheads="1"/>
          </p:cNvSpPr>
          <p:nvPr/>
        </p:nvSpPr>
        <p:spPr bwMode="auto">
          <a:xfrm>
            <a:off x="468313" y="5300663"/>
            <a:ext cx="82073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45000"/>
              </a:spcBef>
              <a:buClr>
                <a:srgbClr val="99CCCC"/>
              </a:buClr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则称(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>
                <a:solidFill>
                  <a:srgbClr val="FC36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关联矩阵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，记作</a:t>
            </a:r>
            <a:r>
              <a:rPr lang="en-US" altLang="zh-CN" i="1">
                <a:solidFill>
                  <a:srgbClr val="FC360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>
                <a:solidFill>
                  <a:srgbClr val="FC36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i="1">
                <a:solidFill>
                  <a:srgbClr val="FC360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>
                <a:solidFill>
                  <a:srgbClr val="FC36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build="p" autoUpdateAnimBg="0"/>
      <p:bldP spid="889861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913A5D-E4E7-4F13-89B1-415AD838E37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有向图的关联矩阵</a:t>
            </a:r>
          </a:p>
        </p:txBody>
      </p:sp>
      <p:pic>
        <p:nvPicPr>
          <p:cNvPr id="8908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765175"/>
            <a:ext cx="4033838" cy="36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90884" name="Object 2"/>
          <p:cNvGraphicFramePr>
            <a:graphicFrameLocks noChangeAspect="1"/>
          </p:cNvGraphicFramePr>
          <p:nvPr/>
        </p:nvGraphicFramePr>
        <p:xfrm>
          <a:off x="1042988" y="4221163"/>
          <a:ext cx="5257800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1" name="Equation" r:id="rId4" imgW="1767750" imgH="845856" progId="Equation.3">
                  <p:embed/>
                </p:oleObj>
              </mc:Choice>
              <mc:Fallback>
                <p:oleObj name="Equation" r:id="rId4" imgW="1767750" imgH="84585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21163"/>
                        <a:ext cx="5257800" cy="226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9C8313-7E08-4106-B447-EB9215797A52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图的矩阵表示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137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</a:rPr>
              <a:t>10.2</a:t>
            </a:r>
            <a:r>
              <a:rPr lang="en-US" altLang="zh-CN" b="1" smtClean="0"/>
              <a:t> </a:t>
            </a:r>
            <a:r>
              <a:rPr lang="zh-CN" altLang="en-US" b="1" smtClean="0"/>
              <a:t>设无向图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＝{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}，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＝{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m</a:t>
            </a:r>
            <a:r>
              <a:rPr lang="en-US" altLang="zh-CN" b="1" smtClean="0"/>
              <a:t>}，</a:t>
            </a:r>
            <a:r>
              <a:rPr lang="zh-CN" altLang="en-US" b="1" smtClean="0"/>
              <a:t>令</a:t>
            </a:r>
            <a:r>
              <a:rPr lang="en-US" altLang="zh-CN" b="1" i="1" smtClean="0"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ij</a:t>
            </a:r>
            <a:r>
              <a:rPr lang="zh-CN" altLang="en-US" b="1" smtClean="0"/>
              <a:t>为顶点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与边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/>
              <a:t>的关联次数，则称(</a:t>
            </a:r>
            <a:r>
              <a:rPr lang="en-US" altLang="zh-CN" b="1" i="1" smtClean="0"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ij</a:t>
            </a:r>
            <a:r>
              <a:rPr lang="en-US" altLang="zh-CN" b="1" smtClean="0"/>
              <a:t>)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b="1" baseline="-30000" smtClean="0"/>
              <a:t>×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m</a:t>
            </a:r>
            <a:r>
              <a:rPr lang="zh-CN" altLang="en-US" b="1" smtClean="0"/>
              <a:t>为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关联矩阵</a:t>
            </a:r>
            <a:r>
              <a:rPr lang="zh-CN" altLang="en-US" b="1" smtClean="0"/>
              <a:t>，记作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smtClean="0">
                <a:solidFill>
                  <a:srgbClr val="FC360E"/>
                </a:solidFill>
              </a:rPr>
              <a:t>(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en-US" altLang="zh-CN" b="1" smtClean="0"/>
              <a:t>。</a:t>
            </a:r>
            <a:endParaRPr lang="zh-CN" altLang="en-US" b="1" smtClean="0"/>
          </a:p>
        </p:txBody>
      </p:sp>
      <p:pic>
        <p:nvPicPr>
          <p:cNvPr id="888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48000"/>
            <a:ext cx="391636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88837" name="Object 2"/>
          <p:cNvGraphicFramePr>
            <a:graphicFrameLocks noChangeAspect="1"/>
          </p:cNvGraphicFramePr>
          <p:nvPr/>
        </p:nvGraphicFramePr>
        <p:xfrm>
          <a:off x="4211638" y="3573463"/>
          <a:ext cx="4932362" cy="239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6" name="Equation" r:id="rId4" imgW="1569797" imgH="845856" progId="Equation.3">
                  <p:embed/>
                </p:oleObj>
              </mc:Choice>
              <mc:Fallback>
                <p:oleObj name="Equation" r:id="rId4" imgW="1569797" imgH="84585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573463"/>
                        <a:ext cx="4932362" cy="239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44C346-17F4-44B3-8312-3DD51EF0B9A9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有向图的邻接矩阵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137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</a:rPr>
              <a:t>10.4</a:t>
            </a:r>
            <a:r>
              <a:rPr lang="en-US" altLang="zh-CN" b="1" smtClean="0"/>
              <a:t> </a:t>
            </a:r>
            <a:r>
              <a:rPr lang="zh-CN" altLang="en-US" b="1" smtClean="0"/>
              <a:t>设有向图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&gt;，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＝{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}，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＝{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m</a:t>
            </a:r>
            <a:r>
              <a:rPr lang="en-US" altLang="zh-CN" b="1" smtClean="0"/>
              <a:t>}，</a:t>
            </a:r>
            <a:r>
              <a:rPr lang="zh-CN" altLang="en-US" b="1" smtClean="0"/>
              <a:t>令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ij</a:t>
            </a:r>
            <a:r>
              <a:rPr lang="en-US" altLang="zh-CN" b="1" baseline="30000" smtClean="0"/>
              <a:t>(1)</a:t>
            </a:r>
            <a:r>
              <a:rPr lang="zh-CN" altLang="en-US" b="1" smtClean="0"/>
              <a:t>为顶点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/>
              <a:t>邻接到顶点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/>
              <a:t>边的条数，称(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ij</a:t>
            </a:r>
            <a:r>
              <a:rPr lang="en-US" altLang="zh-CN" b="1" baseline="30000" smtClean="0"/>
              <a:t>(1)</a:t>
            </a:r>
            <a:r>
              <a:rPr lang="en-US" altLang="zh-CN" b="1" smtClean="0"/>
              <a:t>)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×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/>
              <a:t>为</a:t>
            </a:r>
            <a:r>
              <a:rPr lang="en-US" altLang="zh-CN" b="1" smtClean="0"/>
              <a:t>D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邻接矩阵</a:t>
            </a:r>
            <a:r>
              <a:rPr lang="zh-CN" altLang="en-US" b="1" smtClean="0"/>
              <a:t>，记作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solidFill>
                  <a:srgbClr val="FC360E"/>
                </a:solidFill>
              </a:rPr>
              <a:t>(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en-US" altLang="zh-CN" b="1" smtClean="0"/>
              <a:t>，</a:t>
            </a:r>
            <a:r>
              <a:rPr lang="zh-CN" altLang="en-US" b="1" smtClean="0"/>
              <a:t>或简记为</a:t>
            </a:r>
            <a:r>
              <a:rPr lang="en-US" altLang="zh-CN" b="1" i="1" smtClean="0">
                <a:solidFill>
                  <a:srgbClr val="FC360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smtClean="0"/>
              <a:t>。</a:t>
            </a:r>
            <a:endParaRPr lang="zh-CN" altLang="en-US" b="1" smtClean="0"/>
          </a:p>
        </p:txBody>
      </p:sp>
      <p:pic>
        <p:nvPicPr>
          <p:cNvPr id="8919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0738"/>
            <a:ext cx="3886200" cy="349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91909" name="Object 2"/>
          <p:cNvGraphicFramePr>
            <a:graphicFrameLocks noChangeAspect="1"/>
          </p:cNvGraphicFramePr>
          <p:nvPr/>
        </p:nvGraphicFramePr>
        <p:xfrm>
          <a:off x="4284663" y="3789363"/>
          <a:ext cx="395922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0" name="Equation" r:id="rId4" imgW="1112515" imgH="845856" progId="Equation.3">
                  <p:embed/>
                </p:oleObj>
              </mc:Choice>
              <mc:Fallback>
                <p:oleObj name="Equation" r:id="rId4" imgW="1112515" imgH="84585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789363"/>
                        <a:ext cx="3959225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5B1769-3264-408C-A033-40904CF75F44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8915400" cy="2398712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FF0000"/>
                </a:solidFill>
              </a:rPr>
              <a:t>定理 </a:t>
            </a:r>
            <a:r>
              <a:rPr lang="en-US" altLang="zh-CN" sz="2800" b="1" smtClean="0">
                <a:solidFill>
                  <a:srgbClr val="FFFF66"/>
                </a:solidFill>
              </a:rPr>
              <a:t>  </a:t>
            </a:r>
            <a:r>
              <a:rPr lang="zh-CN" altLang="en-US" sz="2800" b="1" smtClean="0"/>
              <a:t>设Ｄ是有向图，Ｖ＝｛</a:t>
            </a:r>
            <a:r>
              <a:rPr lang="en-US" altLang="zh-CN" sz="2800" b="1" smtClean="0"/>
              <a:t>u</a:t>
            </a:r>
            <a:r>
              <a:rPr lang="en-US" altLang="zh-CN" sz="2800" b="1" baseline="-25000" smtClean="0"/>
              <a:t>1</a:t>
            </a:r>
            <a:r>
              <a:rPr lang="en-US" altLang="zh-CN" sz="2800" b="1" smtClean="0"/>
              <a:t>,u</a:t>
            </a:r>
            <a:r>
              <a:rPr lang="en-US" altLang="zh-CN" sz="2800" b="1" baseline="-25000" smtClean="0"/>
              <a:t>2</a:t>
            </a:r>
            <a:r>
              <a:rPr lang="en-US" altLang="zh-CN" sz="2800" b="1" smtClean="0"/>
              <a:t>,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···</a:t>
            </a:r>
            <a:r>
              <a:rPr lang="en-US" altLang="zh-CN" sz="2800" b="1" smtClean="0"/>
              <a:t>,u</a:t>
            </a:r>
            <a:r>
              <a:rPr lang="en-US" altLang="zh-CN" sz="2800" b="1" baseline="-25000" smtClean="0"/>
              <a:t>n</a:t>
            </a:r>
            <a:r>
              <a:rPr lang="en-US" altLang="zh-CN" sz="2800" b="1" smtClean="0"/>
              <a:t>}</a:t>
            </a:r>
            <a:r>
              <a:rPr lang="zh-CN" altLang="en-US" sz="2800" b="1" smtClean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/>
              <a:t>Ｍ＝（</a:t>
            </a:r>
            <a:r>
              <a:rPr lang="en-US" altLang="zh-CN" sz="2800" b="1" smtClean="0"/>
              <a:t>m</a:t>
            </a:r>
            <a:r>
              <a:rPr lang="en-US" altLang="zh-CN" sz="2800" b="1" baseline="-25000" smtClean="0"/>
              <a:t>ij</a:t>
            </a:r>
            <a:r>
              <a:rPr lang="en-US" altLang="zh-CN" sz="2800" b="1" smtClean="0"/>
              <a:t>)</a:t>
            </a:r>
            <a:r>
              <a:rPr lang="zh-CN" altLang="en-US" sz="2800" b="1" smtClean="0"/>
              <a:t>是Ｄ的邻接矩阵，则矩阵Ｍ</a:t>
            </a:r>
            <a:r>
              <a:rPr lang="en-US" altLang="zh-CN" sz="2800" b="1" i="1" baseline="30000" smtClean="0"/>
              <a:t>k</a:t>
            </a:r>
            <a:r>
              <a:rPr lang="zh-CN" altLang="en-US" sz="2800" b="1" smtClean="0"/>
              <a:t>（</a:t>
            </a:r>
            <a:r>
              <a:rPr lang="en-US" altLang="zh-CN" sz="2800" b="1" smtClean="0"/>
              <a:t>k=1,2,3</a:t>
            </a:r>
            <a:r>
              <a:rPr lang="en-US" altLang="zh-CN" sz="2800" b="1" smtClean="0">
                <a:latin typeface="Times New Roman" panose="02020603050405020304" pitchFamily="18" charset="0"/>
              </a:rPr>
              <a:t>···</a:t>
            </a:r>
            <a:r>
              <a:rPr lang="en-US" altLang="zh-CN" sz="2800" b="1" smtClean="0"/>
              <a:t>)</a:t>
            </a:r>
            <a:r>
              <a:rPr lang="zh-CN" altLang="en-US" sz="2800" b="1" smtClean="0"/>
              <a:t>中第</a:t>
            </a:r>
            <a:r>
              <a:rPr lang="en-US" altLang="zh-CN" sz="2800" b="1" smtClean="0"/>
              <a:t>i</a:t>
            </a:r>
            <a:r>
              <a:rPr lang="zh-CN" altLang="en-US" sz="2800" b="1" smtClean="0"/>
              <a:t>行第</a:t>
            </a:r>
            <a:r>
              <a:rPr lang="en-US" altLang="zh-CN" sz="2800" b="1" smtClean="0"/>
              <a:t>j</a:t>
            </a:r>
            <a:r>
              <a:rPr lang="zh-CN" altLang="en-US" sz="2800" b="1" smtClean="0"/>
              <a:t>列的元素，等于从</a:t>
            </a:r>
            <a:r>
              <a:rPr lang="en-US" altLang="zh-CN" sz="2800" b="1" smtClean="0"/>
              <a:t>u</a:t>
            </a:r>
            <a:r>
              <a:rPr lang="en-US" altLang="zh-CN" sz="2800" b="1" baseline="-25000" smtClean="0"/>
              <a:t>i</a:t>
            </a:r>
            <a:r>
              <a:rPr lang="zh-CN" altLang="en-US" sz="2800" b="1" smtClean="0"/>
              <a:t>到</a:t>
            </a:r>
            <a:r>
              <a:rPr lang="en-US" altLang="zh-CN" sz="2800" b="1" smtClean="0"/>
              <a:t>u</a:t>
            </a:r>
            <a:r>
              <a:rPr lang="en-US" altLang="zh-CN" sz="2800" b="1" baseline="-25000" smtClean="0"/>
              <a:t>j</a:t>
            </a:r>
            <a:r>
              <a:rPr lang="zh-CN" altLang="en-US" sz="2800" b="1" smtClean="0"/>
              <a:t>长度为</a:t>
            </a:r>
            <a:r>
              <a:rPr lang="en-US" altLang="zh-CN" sz="2800" b="1" i="1" smtClean="0"/>
              <a:t>k</a:t>
            </a:r>
            <a:r>
              <a:rPr lang="zh-CN" altLang="en-US" sz="2800" b="1" smtClean="0"/>
              <a:t>的通路的条数。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b="1" smtClean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78775F-6C3B-49CB-A6C1-DC535DE3B50C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1315" name="Object 2"/>
          <p:cNvGraphicFramePr>
            <a:graphicFrameLocks noChangeAspect="1"/>
          </p:cNvGraphicFramePr>
          <p:nvPr/>
        </p:nvGraphicFramePr>
        <p:xfrm>
          <a:off x="1066800" y="990600"/>
          <a:ext cx="2362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1" name="Equation" r:id="rId3" imgW="901700" imgH="914400" progId="Equation.3">
                  <p:embed/>
                </p:oleObj>
              </mc:Choice>
              <mc:Fallback>
                <p:oleObj name="Equation" r:id="rId3" imgW="9017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2362200" cy="220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例：求图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0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u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到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u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长度为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通路数</a:t>
            </a:r>
          </a:p>
        </p:txBody>
      </p:sp>
      <p:sp>
        <p:nvSpPr>
          <p:cNvPr id="141317" name="Text Box 4"/>
          <p:cNvSpPr txBox="1">
            <a:spLocks noChangeArrowheads="1"/>
          </p:cNvSpPr>
          <p:nvPr/>
        </p:nvSpPr>
        <p:spPr bwMode="auto">
          <a:xfrm>
            <a:off x="228600" y="4343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pic>
        <p:nvPicPr>
          <p:cNvPr id="141318" name="Picture 5" descr="图00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476250"/>
            <a:ext cx="29718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9" name="Text Box 6"/>
          <p:cNvSpPr txBox="1">
            <a:spLocks noChangeArrowheads="1"/>
          </p:cNvSpPr>
          <p:nvPr/>
        </p:nvSpPr>
        <p:spPr bwMode="auto">
          <a:xfrm>
            <a:off x="4114800" y="4419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</a:p>
        </p:txBody>
      </p:sp>
      <p:graphicFrame>
        <p:nvGraphicFramePr>
          <p:cNvPr id="141320" name="Object 3"/>
          <p:cNvGraphicFramePr>
            <a:graphicFrameLocks noChangeAspect="1"/>
          </p:cNvGraphicFramePr>
          <p:nvPr/>
        </p:nvGraphicFramePr>
        <p:xfrm>
          <a:off x="1066800" y="3581400"/>
          <a:ext cx="2362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2" name="Equation" r:id="rId6" imgW="901700" imgH="914400" progId="Equation.3">
                  <p:embed/>
                </p:oleObj>
              </mc:Choice>
              <mc:Fallback>
                <p:oleObj name="Equation" r:id="rId6" imgW="9017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2362200" cy="220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4"/>
          <p:cNvGraphicFramePr>
            <a:graphicFrameLocks noChangeAspect="1"/>
          </p:cNvGraphicFramePr>
          <p:nvPr/>
        </p:nvGraphicFramePr>
        <p:xfrm>
          <a:off x="4953000" y="3581400"/>
          <a:ext cx="23955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3" name="Equation" r:id="rId8" imgW="914400" imgH="914400" progId="Equation.3">
                  <p:embed/>
                </p:oleObj>
              </mc:Choice>
              <mc:Fallback>
                <p:oleObj name="Equation" r:id="rId8" imgW="9144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81400"/>
                        <a:ext cx="2395538" cy="220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2" name="Text Box 9"/>
          <p:cNvSpPr txBox="1">
            <a:spLocks noChangeArrowheads="1"/>
          </p:cNvSpPr>
          <p:nvPr/>
        </p:nvSpPr>
        <p:spPr bwMode="auto">
          <a:xfrm>
            <a:off x="228600" y="1752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141323" name="Text Box 10"/>
          <p:cNvSpPr txBox="1">
            <a:spLocks noChangeArrowheads="1"/>
          </p:cNvSpPr>
          <p:nvPr/>
        </p:nvSpPr>
        <p:spPr bwMode="auto">
          <a:xfrm>
            <a:off x="304800" y="60198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u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到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u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长度为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通路数有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条。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C276F5-D9D9-4068-A5CC-8A39970AED8D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pic>
        <p:nvPicPr>
          <p:cNvPr id="896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60738"/>
            <a:ext cx="3886200" cy="349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0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有向图的可达矩阵</a:t>
            </a:r>
          </a:p>
        </p:txBody>
      </p:sp>
      <p:sp>
        <p:nvSpPr>
          <p:cNvPr id="1423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106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定义</a:t>
            </a:r>
            <a:r>
              <a:rPr lang="en-US" altLang="zh-CN" b="1" smtClean="0">
                <a:solidFill>
                  <a:schemeClr val="hlink"/>
                </a:solidFill>
              </a:rPr>
              <a:t>10.5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D</a:t>
            </a:r>
            <a:r>
              <a:rPr lang="en-US" altLang="zh-CN" b="1" smtClean="0"/>
              <a:t>＝&lt;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/>
              <a:t>&gt;</a:t>
            </a:r>
            <a:r>
              <a:rPr lang="zh-CN" altLang="en-US" b="1" smtClean="0"/>
              <a:t>为有向图。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smtClean="0"/>
              <a:t>＝{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,</a:t>
            </a:r>
            <a:r>
              <a:rPr lang="en-US" altLang="zh-CN" b="1" smtClean="0">
                <a:latin typeface="" charset="0"/>
              </a:rPr>
              <a:t>…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/>
              <a:t>}，</a:t>
            </a:r>
            <a:r>
              <a:rPr lang="zh-CN" altLang="en-US" b="1" smtClean="0"/>
              <a:t>令 </a:t>
            </a:r>
          </a:p>
        </p:txBody>
      </p:sp>
      <p:sp>
        <p:nvSpPr>
          <p:cNvPr id="896005" name="Text Box 5"/>
          <p:cNvSpPr txBox="1">
            <a:spLocks noChangeArrowheads="1"/>
          </p:cNvSpPr>
          <p:nvPr/>
        </p:nvSpPr>
        <p:spPr bwMode="auto">
          <a:xfrm>
            <a:off x="1908175" y="227647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ij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</a:p>
        </p:txBody>
      </p:sp>
      <p:sp>
        <p:nvSpPr>
          <p:cNvPr id="896006" name="AutoShape 6"/>
          <p:cNvSpPr>
            <a:spLocks/>
          </p:cNvSpPr>
          <p:nvPr/>
        </p:nvSpPr>
        <p:spPr bwMode="auto">
          <a:xfrm>
            <a:off x="2771775" y="2205038"/>
            <a:ext cx="355600" cy="569912"/>
          </a:xfrm>
          <a:prstGeom prst="leftBrace">
            <a:avLst>
              <a:gd name="adj1" fmla="val 133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lphaLcPeriod"/>
            </a:pPr>
            <a:endParaRPr lang="zh-CN" altLang="en-US" sz="2800">
              <a:latin typeface="楷体_GB2312" pitchFamily="49" charset="-122"/>
            </a:endParaRPr>
          </a:p>
        </p:txBody>
      </p:sp>
      <p:sp>
        <p:nvSpPr>
          <p:cNvPr id="896007" name="Text Box 7"/>
          <p:cNvSpPr txBox="1">
            <a:spLocks noChangeArrowheads="1"/>
          </p:cNvSpPr>
          <p:nvPr/>
        </p:nvSpPr>
        <p:spPr bwMode="auto">
          <a:xfrm>
            <a:off x="3276600" y="1989138"/>
            <a:ext cx="5100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 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可达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</a:p>
        </p:txBody>
      </p:sp>
      <p:sp>
        <p:nvSpPr>
          <p:cNvPr id="896008" name="Text Box 8"/>
          <p:cNvSpPr txBox="1">
            <a:spLocks noChangeArrowheads="1"/>
          </p:cNvSpPr>
          <p:nvPr/>
        </p:nvSpPr>
        <p:spPr bwMode="auto">
          <a:xfrm>
            <a:off x="3276600" y="2565400"/>
            <a:ext cx="422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0  否则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6009" name="Rectangle 9"/>
          <p:cNvSpPr>
            <a:spLocks noChangeArrowheads="1"/>
          </p:cNvSpPr>
          <p:nvPr/>
        </p:nvSpPr>
        <p:spPr bwMode="auto">
          <a:xfrm>
            <a:off x="395288" y="2997200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45000"/>
              </a:spcBef>
              <a:buClr>
                <a:srgbClr val="99CCCC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称(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FC36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可达矩阵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，记作</a:t>
            </a:r>
            <a:r>
              <a:rPr lang="en-US" altLang="zh-CN" sz="2800" i="1">
                <a:solidFill>
                  <a:srgbClr val="FC360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>
                <a:solidFill>
                  <a:srgbClr val="FC36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i="1">
                <a:solidFill>
                  <a:srgbClr val="FC360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800">
                <a:solidFill>
                  <a:srgbClr val="FC36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简记为</a:t>
            </a:r>
            <a:r>
              <a:rPr lang="en-US" altLang="zh-CN" sz="2800" i="1">
                <a:solidFill>
                  <a:srgbClr val="FC360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96010" name="Object 2"/>
          <p:cNvGraphicFramePr>
            <a:graphicFrameLocks noChangeAspect="1"/>
          </p:cNvGraphicFramePr>
          <p:nvPr/>
        </p:nvGraphicFramePr>
        <p:xfrm>
          <a:off x="4716463" y="4005263"/>
          <a:ext cx="3600450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7" name="Equation" r:id="rId4" imgW="1036230" imgH="845856" progId="Equation.3">
                  <p:embed/>
                </p:oleObj>
              </mc:Choice>
              <mc:Fallback>
                <p:oleObj name="Equation" r:id="rId4" imgW="1036230" imgH="84585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005263"/>
                        <a:ext cx="3600450" cy="258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9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5" grpId="0" autoUpdateAnimBg="0"/>
      <p:bldP spid="896006" grpId="0" animBg="1"/>
      <p:bldP spid="896007" grpId="0" autoUpdateAnimBg="0"/>
      <p:bldP spid="896008" grpId="0" autoUpdateAnimBg="0"/>
      <p:bldP spid="896009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1773238"/>
            <a:ext cx="7620000" cy="1600200"/>
          </a:xfrm>
        </p:spPr>
        <p:txBody>
          <a:bodyPr/>
          <a:lstStyle/>
          <a:p>
            <a:pPr eaLnBrk="1" hangingPunct="1"/>
            <a:r>
              <a:rPr lang="zh-CN" altLang="en-US" sz="6600" b="1" smtClean="0">
                <a:latin typeface="楷体_GB2312" pitchFamily="49" charset="-122"/>
              </a:rPr>
              <a:t>第十一章 平面图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楷体_GB2312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Pct val="100000"/>
          <a:buFont typeface="Wingdings" pitchFamily="2" charset="2"/>
          <a:buAutoNum type="alphaLcPeriod"/>
          <a:tabLst/>
          <a:defRPr kumimoji="1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Pct val="100000"/>
          <a:buFont typeface="Wingdings" pitchFamily="2" charset="2"/>
          <a:buAutoNum type="alphaLcPeriod"/>
          <a:tabLst/>
          <a:defRPr kumimoji="1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3693</TotalTime>
  <Words>6534</Words>
  <Application>Microsoft Office PowerPoint</Application>
  <PresentationFormat>全屏显示(4:3)</PresentationFormat>
  <Paragraphs>934</Paragraphs>
  <Slides>144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144</vt:i4>
      </vt:variant>
    </vt:vector>
  </HeadingPairs>
  <TitlesOfParts>
    <vt:vector size="160" baseType="lpstr">
      <vt:lpstr>Franklin Gothic Book</vt:lpstr>
      <vt:lpstr>方正舒体</vt:lpstr>
      <vt:lpstr>黑体</vt:lpstr>
      <vt:lpstr>华文中宋</vt:lpstr>
      <vt:lpstr>楷体_GB2312</vt:lpstr>
      <vt:lpstr>隶书</vt:lpstr>
      <vt:lpstr>宋体</vt:lpstr>
      <vt:lpstr>Arial</vt:lpstr>
      <vt:lpstr>Symbol</vt:lpstr>
      <vt:lpstr>Tahoma</vt:lpstr>
      <vt:lpstr>Times New Roman</vt:lpstr>
      <vt:lpstr>Wingdings</vt:lpstr>
      <vt:lpstr>Blends</vt:lpstr>
      <vt:lpstr>Equation</vt:lpstr>
      <vt:lpstr>Photo Editor 照片</vt:lpstr>
      <vt:lpstr>Microsoft 公式 3.0</vt:lpstr>
      <vt:lpstr>第七章 图的基本概念</vt:lpstr>
      <vt:lpstr>图(graph)</vt:lpstr>
      <vt:lpstr>有向图(directed graph)</vt:lpstr>
      <vt:lpstr>图的一些概念和规定   (P107)</vt:lpstr>
      <vt:lpstr>标定图与非标定图、基图  (P108) </vt:lpstr>
      <vt:lpstr>关联与关联次数、环、孤立点 </vt:lpstr>
      <vt:lpstr>相邻与邻接 </vt:lpstr>
      <vt:lpstr>邻域</vt:lpstr>
      <vt:lpstr>邻域</vt:lpstr>
      <vt:lpstr>简单图与多重图 </vt:lpstr>
      <vt:lpstr>PowerPoint 演示文稿</vt:lpstr>
      <vt:lpstr>顶点的度数</vt:lpstr>
      <vt:lpstr>PowerPoint 演示文稿</vt:lpstr>
      <vt:lpstr>图的度数的相关概念  (P110)</vt:lpstr>
      <vt:lpstr>图的度数的相关概念</vt:lpstr>
      <vt:lpstr>握手定理</vt:lpstr>
      <vt:lpstr>握手定理</vt:lpstr>
      <vt:lpstr>握手定理</vt:lpstr>
      <vt:lpstr>度数列 (P110)</vt:lpstr>
      <vt:lpstr>可图化的充要条件</vt:lpstr>
      <vt:lpstr>定理</vt:lpstr>
      <vt:lpstr>定理</vt:lpstr>
      <vt:lpstr>同构(isomorphic)</vt:lpstr>
      <vt:lpstr>图的同构</vt:lpstr>
      <vt:lpstr>同构</vt:lpstr>
      <vt:lpstr>PowerPoint 演示文稿</vt:lpstr>
      <vt:lpstr>完全图</vt:lpstr>
      <vt:lpstr>完全图举例</vt:lpstr>
      <vt:lpstr>正则图</vt:lpstr>
      <vt:lpstr>K正则图</vt:lpstr>
      <vt:lpstr>二部图</vt:lpstr>
      <vt:lpstr>二分图</vt:lpstr>
      <vt:lpstr>完全二分图(1)</vt:lpstr>
      <vt:lpstr>子图</vt:lpstr>
      <vt:lpstr>子图</vt:lpstr>
      <vt:lpstr>导出子图举例</vt:lpstr>
      <vt:lpstr>定义</vt:lpstr>
      <vt:lpstr>定义</vt:lpstr>
      <vt:lpstr>定义</vt:lpstr>
      <vt:lpstr>举例</vt:lpstr>
      <vt:lpstr>收缩边(2)</vt:lpstr>
      <vt:lpstr>通路与回路</vt:lpstr>
      <vt:lpstr>PowerPoint 演示文稿</vt:lpstr>
      <vt:lpstr>关于通路与回路的说明</vt:lpstr>
      <vt:lpstr>通路与回路</vt:lpstr>
      <vt:lpstr>无向图的连通性</vt:lpstr>
      <vt:lpstr>连通图与连通分支</vt:lpstr>
      <vt:lpstr>PowerPoint 演示文稿</vt:lpstr>
      <vt:lpstr>无向图中顶点之间的短程线及距离 </vt:lpstr>
      <vt:lpstr>二部图的判定定理</vt:lpstr>
      <vt:lpstr>无向图的点割集</vt:lpstr>
      <vt:lpstr>无向图的边割集</vt:lpstr>
      <vt:lpstr>有向图的连通性</vt:lpstr>
      <vt:lpstr>有向图的连通性</vt:lpstr>
      <vt:lpstr>连通图</vt:lpstr>
      <vt:lpstr>强连通图与单向连通图的判定定理</vt:lpstr>
      <vt:lpstr>第八章 E图和H图</vt:lpstr>
      <vt:lpstr>欧拉图</vt:lpstr>
      <vt:lpstr>欧拉图(P132)</vt:lpstr>
      <vt:lpstr>PowerPoint 演示文稿</vt:lpstr>
      <vt:lpstr>欧拉图(P132)</vt:lpstr>
      <vt:lpstr>欧拉图(P134)</vt:lpstr>
      <vt:lpstr>求欧拉图中欧拉回路的算法(P134)</vt:lpstr>
      <vt:lpstr>哈密顿图(P137)</vt:lpstr>
      <vt:lpstr>哈密顿图 </vt:lpstr>
      <vt:lpstr>定理</vt:lpstr>
      <vt:lpstr>推论 </vt:lpstr>
      <vt:lpstr>定理</vt:lpstr>
      <vt:lpstr>推论</vt:lpstr>
      <vt:lpstr>定理</vt:lpstr>
      <vt:lpstr>例</vt:lpstr>
      <vt:lpstr>定理</vt:lpstr>
      <vt:lpstr>第九章  树</vt:lpstr>
      <vt:lpstr>树的定义(144)</vt:lpstr>
      <vt:lpstr>树的定义</vt:lpstr>
      <vt:lpstr>树的定义</vt:lpstr>
      <vt:lpstr>树的定义</vt:lpstr>
      <vt:lpstr>树的定义</vt:lpstr>
      <vt:lpstr>推论 </vt:lpstr>
      <vt:lpstr>定理 </vt:lpstr>
      <vt:lpstr>基本回路与基本回路系统的定义</vt:lpstr>
      <vt:lpstr>基本回路与基本回路系统的定义</vt:lpstr>
      <vt:lpstr>举例</vt:lpstr>
      <vt:lpstr>定理</vt:lpstr>
      <vt:lpstr>基本割集与基本割集系统的定义</vt:lpstr>
      <vt:lpstr>基本割集与基本割集系统的定义</vt:lpstr>
      <vt:lpstr>举例</vt:lpstr>
      <vt:lpstr>最小生成树</vt:lpstr>
      <vt:lpstr>最小生成树</vt:lpstr>
      <vt:lpstr>最小生成树</vt:lpstr>
      <vt:lpstr>第十章  图的矩阵表示</vt:lpstr>
      <vt:lpstr>有向图的关联矩阵</vt:lpstr>
      <vt:lpstr>有向图的关联矩阵</vt:lpstr>
      <vt:lpstr>图的矩阵表示</vt:lpstr>
      <vt:lpstr>有向图的邻接矩阵</vt:lpstr>
      <vt:lpstr>PowerPoint 演示文稿</vt:lpstr>
      <vt:lpstr>PowerPoint 演示文稿</vt:lpstr>
      <vt:lpstr>有向图的可达矩阵</vt:lpstr>
      <vt:lpstr>第十一章 平面图</vt:lpstr>
      <vt:lpstr>平面图(P165)</vt:lpstr>
      <vt:lpstr>平面图</vt:lpstr>
      <vt:lpstr>平面图</vt:lpstr>
      <vt:lpstr>平面图</vt:lpstr>
      <vt:lpstr>平面图</vt:lpstr>
      <vt:lpstr>极大平面图</vt:lpstr>
      <vt:lpstr>极大平面图</vt:lpstr>
      <vt:lpstr>Euler公式</vt:lpstr>
      <vt:lpstr>极大平面图</vt:lpstr>
      <vt:lpstr>非平面图</vt:lpstr>
      <vt:lpstr>非平面图</vt:lpstr>
      <vt:lpstr>非平面图</vt:lpstr>
      <vt:lpstr>对偶图</vt:lpstr>
      <vt:lpstr>对偶图</vt:lpstr>
      <vt:lpstr>第十二章 图的着色 </vt:lpstr>
      <vt:lpstr>色数与色数多项式(P180)</vt:lpstr>
      <vt:lpstr>色数</vt:lpstr>
      <vt:lpstr>面色数</vt:lpstr>
      <vt:lpstr>边色数</vt:lpstr>
      <vt:lpstr>边色数</vt:lpstr>
      <vt:lpstr>第十三章 匹配 </vt:lpstr>
      <vt:lpstr>边覆盖集与匹配</vt:lpstr>
      <vt:lpstr>匹配</vt:lpstr>
      <vt:lpstr>边覆盖集与匹配(P193)</vt:lpstr>
      <vt:lpstr>PowerPoint 演示文稿</vt:lpstr>
      <vt:lpstr>匹配</vt:lpstr>
      <vt:lpstr> 二部图中的匹配</vt:lpstr>
      <vt:lpstr>Hall定理(5.2)</vt:lpstr>
      <vt:lpstr>Hall定理的应用(5.2)</vt:lpstr>
      <vt:lpstr>PowerPoint 演示文稿</vt:lpstr>
      <vt:lpstr>点覆盖集</vt:lpstr>
      <vt:lpstr>点覆盖集</vt:lpstr>
      <vt:lpstr>第十四章 带权图 </vt:lpstr>
      <vt:lpstr>带权图与货郎担问题(P201)</vt:lpstr>
      <vt:lpstr>货郎担问题</vt:lpstr>
      <vt:lpstr>货郎担问题</vt:lpstr>
      <vt:lpstr>例</vt:lpstr>
      <vt:lpstr>带权图的说明</vt:lpstr>
      <vt:lpstr>TSP相关算法</vt:lpstr>
      <vt:lpstr>TSP问题</vt:lpstr>
      <vt:lpstr>TSP相关算法</vt:lpstr>
      <vt:lpstr>TSP相关算法</vt:lpstr>
      <vt:lpstr>TSP相关算法</vt:lpstr>
      <vt:lpstr>TSP相关算法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集合论ppt</dc:title>
  <dc:creator>zy</dc:creator>
  <cp:lastModifiedBy>zy</cp:lastModifiedBy>
  <cp:revision>3319</cp:revision>
  <dcterms:created xsi:type="dcterms:W3CDTF">1601-01-01T00:00:00Z</dcterms:created>
  <dcterms:modified xsi:type="dcterms:W3CDTF">2017-05-02T11:57:30Z</dcterms:modified>
</cp:coreProperties>
</file>