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1011" r:id="rId2"/>
    <p:sldId id="1030" r:id="rId3"/>
    <p:sldId id="1027" r:id="rId4"/>
    <p:sldId id="1033" r:id="rId5"/>
    <p:sldId id="1028" r:id="rId6"/>
    <p:sldId id="1016" r:id="rId7"/>
    <p:sldId id="1018" r:id="rId8"/>
    <p:sldId id="1034" r:id="rId9"/>
    <p:sldId id="1031" r:id="rId10"/>
  </p:sldIdLst>
  <p:sldSz cx="9144000" cy="6858000" type="screen4x3"/>
  <p:notesSz cx="6667500" cy="980122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FF0000"/>
      </a:buClr>
      <a:buSzPct val="100000"/>
      <a:buFont typeface="Wingdings" pitchFamily="2" charset="2"/>
      <a:buChar char="n"/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FF0000"/>
      </a:buClr>
      <a:buSzPct val="100000"/>
      <a:buFont typeface="Wingdings" pitchFamily="2" charset="2"/>
      <a:buChar char="n"/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FF0000"/>
      </a:buClr>
      <a:buSzPct val="100000"/>
      <a:buFont typeface="Wingdings" pitchFamily="2" charset="2"/>
      <a:buChar char="n"/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FF0000"/>
      </a:buClr>
      <a:buSzPct val="100000"/>
      <a:buFont typeface="Wingdings" pitchFamily="2" charset="2"/>
      <a:buChar char="n"/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FF0000"/>
      </a:buClr>
      <a:buSzPct val="100000"/>
      <a:buFont typeface="Wingdings" pitchFamily="2" charset="2"/>
      <a:buChar char="n"/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8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360E"/>
    <a:srgbClr val="2D0801"/>
    <a:srgbClr val="13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508" autoAdjust="0"/>
    <p:restoredTop sz="94685" autoAdjust="0"/>
  </p:normalViewPr>
  <p:slideViewPr>
    <p:cSldViewPr>
      <p:cViewPr varScale="1">
        <p:scale>
          <a:sx n="54" d="100"/>
          <a:sy n="54" d="100"/>
        </p:scale>
        <p:origin x="-3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32" y="-78"/>
      </p:cViewPr>
      <p:guideLst>
        <p:guide orient="horz" pos="308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7.xml"/><Relationship Id="rId6" Type="http://schemas.openxmlformats.org/officeDocument/2006/relationships/slide" Target="slides/slide8.xml"/><Relationship Id="rId1" Type="http://schemas.openxmlformats.org/officeDocument/2006/relationships/slide" Target="slides/slide1.xml"/><Relationship Id="rId2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t" anchorCtr="0" compatLnSpc="1">
            <a:prstTxWarp prst="textNoShape">
              <a:avLst/>
            </a:prstTxWarp>
          </a:bodyPr>
          <a:lstStyle>
            <a:lvl1pPr defTabSz="941388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asdfefasdfe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78250" y="9312275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AC01352-6A88-48B3-BB95-04823A7E27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109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t" anchorCtr="0" compatLnSpc="1">
            <a:prstTxWarp prst="textNoShape">
              <a:avLst/>
            </a:prstTxWarp>
          </a:bodyPr>
          <a:lstStyle>
            <a:lvl1pPr defTabSz="941388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5825" y="736600"/>
            <a:ext cx="4899025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54550"/>
            <a:ext cx="4889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2275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b" anchorCtr="0" compatLnSpc="1">
            <a:prstTxWarp prst="textNoShape">
              <a:avLst/>
            </a:prstTxWarp>
          </a:bodyPr>
          <a:lstStyle>
            <a:lvl1pPr defTabSz="941388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12275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86" tIns="47043" rIns="94086" bIns="47043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08FAE27-822C-4655-ABA5-40BEAC6D38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184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4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44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519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9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933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13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1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5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0" y="228600"/>
            <a:ext cx="7772400" cy="762000"/>
            <a:chOff x="80" y="624"/>
            <a:chExt cx="5381" cy="663"/>
          </a:xfrm>
        </p:grpSpPr>
        <p:sp>
          <p:nvSpPr>
            <p:cNvPr id="1030" name="Rectangle 2"/>
            <p:cNvSpPr>
              <a:spLocks noChangeArrowheads="1"/>
            </p:cNvSpPr>
            <p:nvPr/>
          </p:nvSpPr>
          <p:spPr bwMode="ltGray">
            <a:xfrm>
              <a:off x="264" y="692"/>
              <a:ext cx="276" cy="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31" name="Rectangle 3"/>
            <p:cNvSpPr>
              <a:spLocks noChangeArrowheads="1"/>
            </p:cNvSpPr>
            <p:nvPr/>
          </p:nvSpPr>
          <p:spPr bwMode="ltGray">
            <a:xfrm>
              <a:off x="504" y="692"/>
              <a:ext cx="207" cy="30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32" name="Rectangle 4"/>
            <p:cNvSpPr>
              <a:spLocks noChangeArrowheads="1"/>
            </p:cNvSpPr>
            <p:nvPr/>
          </p:nvSpPr>
          <p:spPr bwMode="ltGray">
            <a:xfrm>
              <a:off x="340" y="958"/>
              <a:ext cx="267" cy="2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ltGray">
            <a:xfrm>
              <a:off x="573" y="958"/>
              <a:ext cx="233" cy="29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ltGray">
            <a:xfrm>
              <a:off x="80" y="913"/>
              <a:ext cx="353" cy="26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gray">
            <a:xfrm>
              <a:off x="279" y="1123"/>
              <a:ext cx="5182" cy="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旅行商问题（货郎担问题</a:t>
            </a:r>
            <a:r>
              <a:rPr lang="en-US" altLang="zh-CN" b="1" dirty="0">
                <a:latin typeface="+mj-ea"/>
              </a:rPr>
              <a:t>P201)</a:t>
            </a:r>
            <a:endParaRPr lang="zh-CN" altLang="en-US" b="1" dirty="0" smtClean="0"/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 marL="609600" indent="-609600" eaLnBrk="1" hangingPunct="1"/>
            <a:r>
              <a:rPr lang="zh-CN" altLang="en-US" sz="2400" b="1" dirty="0"/>
              <a:t>给定图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/>
              <a:t>＝&lt;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dirty="0"/>
              <a:t>,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，设</a:t>
            </a:r>
            <a:r>
              <a:rPr lang="en-US" altLang="zh-CN" sz="2400" b="1" i="1" dirty="0">
                <a:latin typeface="Times New Roman" pitchFamily="18" charset="0"/>
              </a:rPr>
              <a:t>W</a:t>
            </a:r>
            <a:r>
              <a:rPr lang="en-US" altLang="zh-CN" sz="2400" b="1" dirty="0"/>
              <a:t>：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dirty="0"/>
              <a:t>→</a:t>
            </a:r>
            <a:r>
              <a:rPr lang="en-US" altLang="zh-CN" sz="2400" b="1" i="1" dirty="0">
                <a:latin typeface="Times New Roman" pitchFamily="18" charset="0"/>
              </a:rPr>
              <a:t>R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latin typeface="Times New Roman" pitchFamily="18" charset="0"/>
              </a:rPr>
              <a:t>R</a:t>
            </a:r>
            <a:r>
              <a:rPr lang="zh-CN" altLang="en-US" sz="2400" b="1" dirty="0"/>
              <a:t>为实数集)，对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/>
              <a:t>中任意的边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dirty="0"/>
              <a:t>＝(</a:t>
            </a:r>
            <a:r>
              <a:rPr lang="en-US" altLang="zh-CN" sz="2400" b="1" i="1" dirty="0" err="1">
                <a:latin typeface="Times New Roman" pitchFamily="18" charset="0"/>
              </a:rPr>
              <a:t>v</a:t>
            </a:r>
            <a:r>
              <a:rPr lang="en-US" altLang="zh-CN" sz="2400" b="1" i="1" baseline="-25000" dirty="0" err="1">
                <a:latin typeface="Times New Roman" pitchFamily="18" charset="0"/>
              </a:rPr>
              <a:t>i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>
                <a:latin typeface="Times New Roman" pitchFamily="18" charset="0"/>
              </a:rPr>
              <a:t>v</a:t>
            </a:r>
            <a:r>
              <a:rPr lang="en-US" altLang="zh-CN" sz="2400" b="1" i="1" baseline="-25000" dirty="0" err="1">
                <a:latin typeface="Times New Roman" pitchFamily="18" charset="0"/>
              </a:rPr>
              <a:t>j</a:t>
            </a:r>
            <a:r>
              <a:rPr lang="en-US" altLang="zh-CN" sz="2400" b="1" dirty="0"/>
              <a:t>)，</a:t>
            </a:r>
            <a:r>
              <a:rPr lang="zh-CN" altLang="en-US" sz="2400" b="1" dirty="0"/>
              <a:t>设</a:t>
            </a:r>
            <a:r>
              <a:rPr lang="en-US" altLang="zh-CN" sz="2400" b="1" i="1" dirty="0">
                <a:latin typeface="Times New Roman" pitchFamily="18" charset="0"/>
              </a:rPr>
              <a:t>W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dirty="0"/>
              <a:t>)＝</a:t>
            </a:r>
            <a:r>
              <a:rPr lang="en-US" altLang="zh-CN" sz="2400" b="1" i="1" dirty="0" err="1">
                <a:latin typeface="Times New Roman" pitchFamily="18" charset="0"/>
              </a:rPr>
              <a:t>w</a:t>
            </a:r>
            <a:r>
              <a:rPr lang="en-US" altLang="zh-CN" sz="2400" b="1" i="1" baseline="-25000" dirty="0" err="1">
                <a:latin typeface="Times New Roman" pitchFamily="18" charset="0"/>
              </a:rPr>
              <a:t>ij</a:t>
            </a:r>
            <a:r>
              <a:rPr lang="en-US" altLang="zh-CN" sz="2400" b="1" dirty="0"/>
              <a:t>，</a:t>
            </a:r>
            <a:r>
              <a:rPr lang="zh-CN" altLang="en-US" sz="2400" b="1" dirty="0"/>
              <a:t>称实数</a:t>
            </a:r>
            <a:r>
              <a:rPr lang="en-US" altLang="zh-CN" sz="2400" b="1" i="1" dirty="0" err="1">
                <a:latin typeface="Times New Roman" pitchFamily="18" charset="0"/>
              </a:rPr>
              <a:t>w</a:t>
            </a:r>
            <a:r>
              <a:rPr lang="en-US" altLang="zh-CN" sz="2400" b="1" i="1" baseline="-25000" dirty="0" err="1">
                <a:latin typeface="Times New Roman" pitchFamily="18" charset="0"/>
              </a:rPr>
              <a:t>ij</a:t>
            </a:r>
            <a:r>
              <a:rPr lang="zh-CN" altLang="en-US" sz="2400" b="1" dirty="0"/>
              <a:t>为边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zh-CN" altLang="en-US" sz="2400" b="1" dirty="0"/>
              <a:t>上的权，称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FC360E"/>
                </a:solidFill>
              </a:rPr>
              <a:t>带权图</a:t>
            </a:r>
            <a:r>
              <a:rPr lang="en-US" altLang="zh-CN" sz="2400" b="1" dirty="0"/>
              <a:t>。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/>
              <a:t>中各边的权之和称为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/>
              <a:t>的权。</a:t>
            </a:r>
          </a:p>
          <a:p>
            <a:pPr marL="609600" indent="-609600" eaLnBrk="1" hangingPunct="1"/>
            <a:endParaRPr lang="en-US" altLang="zh-CN" sz="2400" b="1" dirty="0" smtClean="0"/>
          </a:p>
          <a:p>
            <a:pPr marL="609600" indent="-609600" eaLnBrk="1" hangingPunct="1"/>
            <a:r>
              <a:rPr lang="zh-CN" altLang="en-US" sz="2400" b="1" dirty="0" smtClean="0"/>
              <a:t>设有</a:t>
            </a:r>
            <a:r>
              <a:rPr lang="en-US" altLang="zh-CN" sz="2400" b="1" i="1" dirty="0" smtClean="0">
                <a:latin typeface="Times New Roman" pitchFamily="18" charset="0"/>
              </a:rPr>
              <a:t>n</a:t>
            </a:r>
            <a:r>
              <a:rPr lang="zh-CN" altLang="en-US" sz="2400" b="1" dirty="0" smtClean="0"/>
              <a:t>个城市，城市之间均有道路，道路的长度均大于或等于0，可能是∞（对应关联的城市之间无交通线）。一个旅行商从某个城市出发，要</a:t>
            </a:r>
            <a:r>
              <a:rPr lang="zh-CN" altLang="en-US" sz="2400" b="1" dirty="0" smtClean="0">
                <a:solidFill>
                  <a:srgbClr val="FC360E"/>
                </a:solidFill>
              </a:rPr>
              <a:t>经过每个城市一次且仅一次</a:t>
            </a:r>
            <a:r>
              <a:rPr lang="zh-CN" altLang="en-US" sz="2400" b="1" dirty="0" smtClean="0"/>
              <a:t>，最后回到出发的城市，问他如何走才能使他</a:t>
            </a:r>
            <a:r>
              <a:rPr lang="zh-CN" altLang="en-US" sz="2400" b="1" dirty="0" smtClean="0">
                <a:solidFill>
                  <a:srgbClr val="FC360E"/>
                </a:solidFill>
              </a:rPr>
              <a:t>走的路线最短</a:t>
            </a:r>
            <a:r>
              <a:rPr lang="zh-CN" altLang="en-US" sz="2400" b="1" dirty="0" smtClean="0"/>
              <a:t>？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	这就是著名的</a:t>
            </a:r>
            <a:r>
              <a:rPr lang="zh-CN" altLang="en-US" sz="2400" b="1" dirty="0" smtClean="0">
                <a:solidFill>
                  <a:srgbClr val="FC360E"/>
                </a:solidFill>
              </a:rPr>
              <a:t>旅行商问题</a:t>
            </a:r>
            <a:r>
              <a:rPr lang="zh-CN" altLang="en-US" sz="2400" b="1" dirty="0" smtClean="0"/>
              <a:t>或</a:t>
            </a:r>
            <a:r>
              <a:rPr lang="zh-CN" altLang="en-US" sz="2400" b="1" dirty="0" smtClean="0">
                <a:solidFill>
                  <a:srgbClr val="FC360E"/>
                </a:solidFill>
              </a:rPr>
              <a:t>货郎担问题</a:t>
            </a:r>
            <a:r>
              <a:rPr lang="zh-CN" altLang="en-US" sz="2400" b="1" dirty="0" smtClean="0"/>
              <a:t>。</a:t>
            </a:r>
            <a:r>
              <a:rPr lang="zh-CN" altLang="en-US" sz="2400" b="1" dirty="0" smtClean="0">
                <a:solidFill>
                  <a:srgbClr val="FC360E"/>
                </a:solidFill>
              </a:rPr>
              <a:t>（</a:t>
            </a:r>
            <a:r>
              <a:rPr lang="en-US" altLang="zh-CN" sz="2400" b="1" dirty="0" smtClean="0">
                <a:solidFill>
                  <a:srgbClr val="FC360E"/>
                </a:solidFill>
              </a:rPr>
              <a:t>TSP</a:t>
            </a:r>
            <a:r>
              <a:rPr lang="zh-CN" altLang="en-US" sz="2400" b="1" dirty="0" smtClean="0">
                <a:solidFill>
                  <a:srgbClr val="FC360E"/>
                </a:solidFill>
              </a:rPr>
              <a:t>问题）</a:t>
            </a:r>
            <a:br>
              <a:rPr lang="zh-CN" altLang="en-US" sz="2400" b="1" dirty="0" smtClean="0">
                <a:solidFill>
                  <a:srgbClr val="FC360E"/>
                </a:solidFill>
              </a:rPr>
            </a:br>
            <a:r>
              <a:rPr lang="en-US" altLang="zh-CN" sz="2400" b="1" dirty="0" smtClean="0"/>
              <a:t>(Travelling Salesman Problem)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632135501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设</a:t>
            </a:r>
            <a:r>
              <a:rPr lang="en-US" altLang="zh-CN" b="1" i="1" dirty="0">
                <a:latin typeface="Times New Roman" pitchFamily="18" charset="0"/>
              </a:rPr>
              <a:t>G</a:t>
            </a:r>
            <a:r>
              <a:rPr lang="en-US" altLang="zh-CN" b="1" dirty="0"/>
              <a:t>＝&lt;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itchFamily="18" charset="0"/>
              </a:rPr>
              <a:t>E</a:t>
            </a:r>
            <a:r>
              <a:rPr lang="en-US" altLang="zh-CN" b="1" dirty="0"/>
              <a:t>,</a:t>
            </a:r>
            <a:r>
              <a:rPr lang="en-US" altLang="zh-CN" b="1" i="1" dirty="0">
                <a:latin typeface="Times New Roman" pitchFamily="18" charset="0"/>
              </a:rPr>
              <a:t>W</a:t>
            </a:r>
            <a:r>
              <a:rPr lang="en-US" altLang="zh-CN" b="1" dirty="0"/>
              <a:t>&gt;，</a:t>
            </a:r>
            <a:r>
              <a:rPr lang="zh-CN" altLang="en-US" b="1" dirty="0"/>
              <a:t>为一个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b="1" dirty="0"/>
              <a:t>阶完全带权图</a:t>
            </a:r>
            <a:r>
              <a:rPr lang="en-US" altLang="zh-CN" b="1" i="1" dirty="0" err="1">
                <a:latin typeface="Times New Roman" pitchFamily="18" charset="0"/>
              </a:rPr>
              <a:t>K</a:t>
            </a:r>
            <a:r>
              <a:rPr lang="en-US" altLang="zh-CN" b="1" i="1" baseline="-25000" dirty="0" err="1">
                <a:latin typeface="Times New Roman" pitchFamily="18" charset="0"/>
              </a:rPr>
              <a:t>n</a:t>
            </a:r>
            <a:r>
              <a:rPr lang="en-US" altLang="zh-CN" b="1" dirty="0"/>
              <a:t>，</a:t>
            </a:r>
            <a:r>
              <a:rPr lang="zh-CN" altLang="en-US" b="1" dirty="0"/>
              <a:t>各边的权非负，且有的边的权可能为∞。</a:t>
            </a:r>
            <a:r>
              <a:rPr lang="zh-CN" altLang="en-US" b="1" dirty="0">
                <a:solidFill>
                  <a:srgbClr val="FF0000"/>
                </a:solidFill>
              </a:rPr>
              <a:t>求</a:t>
            </a:r>
            <a:r>
              <a:rPr lang="en-US" altLang="zh-CN" b="1" dirty="0">
                <a:solidFill>
                  <a:srgbClr val="FF0000"/>
                </a:solidFill>
              </a:rPr>
              <a:t>G</a:t>
            </a:r>
            <a:r>
              <a:rPr lang="zh-CN" altLang="en-US" b="1" dirty="0">
                <a:solidFill>
                  <a:srgbClr val="FF0000"/>
                </a:solidFill>
              </a:rPr>
              <a:t>中一条最短的哈密顿回路</a:t>
            </a:r>
            <a:r>
              <a:rPr lang="zh-CN" altLang="en-US" b="1" dirty="0"/>
              <a:t>，这就是货郎担问题的数学模型。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5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7924800" y="6477000"/>
            <a:ext cx="1219200" cy="381000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fld id="{EF0B69AE-1AD6-4461-9790-44F8629CE486}" type="slidenum">
              <a:rPr kumimoji="0" lang="zh-CN" altLang="en-US" sz="1400" b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3</a:t>
            </a:fld>
            <a:endParaRPr kumimoji="0" lang="en-US" altLang="zh-CN" sz="1400" b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带权图的说明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4953000"/>
          </a:xfrm>
        </p:spPr>
        <p:txBody>
          <a:bodyPr/>
          <a:lstStyle/>
          <a:p>
            <a:pPr eaLnBrk="1" hangingPunct="1"/>
            <a:r>
              <a:rPr lang="en-US" altLang="zh-CN" sz="2800" b="1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 smtClean="0"/>
              <a:t>阶完全带权图中共存在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-1)!/2</a:t>
            </a:r>
            <a:r>
              <a:rPr lang="zh-CN" altLang="en-US" sz="2800" b="1" dirty="0" smtClean="0"/>
              <a:t>种不同的哈密顿回路，经过比较，可找出最短哈密顿回路。</a:t>
            </a:r>
          </a:p>
          <a:p>
            <a:pPr eaLnBrk="1" hangingPunct="1"/>
            <a:r>
              <a:rPr lang="en-US" altLang="zh-CN" sz="28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/>
              <a:t>＝4</a:t>
            </a:r>
            <a:r>
              <a:rPr lang="zh-CN" altLang="en-US" sz="2800" b="1" dirty="0" smtClean="0"/>
              <a:t>时， 有3种不同哈密顿回路。</a:t>
            </a:r>
            <a:br>
              <a:rPr lang="zh-CN" altLang="en-US" sz="2800" b="1" dirty="0" smtClean="0"/>
            </a:br>
            <a:r>
              <a:rPr lang="en-US" altLang="zh-CN" sz="28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/>
              <a:t>＝5</a:t>
            </a:r>
            <a:r>
              <a:rPr lang="zh-CN" altLang="en-US" sz="2800" b="1" dirty="0" smtClean="0"/>
              <a:t>时， 有12种，</a:t>
            </a:r>
            <a:br>
              <a:rPr lang="zh-CN" altLang="en-US" sz="2800" b="1" dirty="0" smtClean="0"/>
            </a:br>
            <a:r>
              <a:rPr lang="en-US" altLang="zh-CN" sz="28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/>
              <a:t>＝6</a:t>
            </a:r>
            <a:r>
              <a:rPr lang="zh-CN" altLang="en-US" sz="2800" b="1" dirty="0" smtClean="0"/>
              <a:t>时， 有60种，</a:t>
            </a:r>
            <a:br>
              <a:rPr lang="zh-CN" altLang="en-US" sz="2800" b="1" dirty="0" smtClean="0"/>
            </a:br>
            <a:r>
              <a:rPr lang="en-US" altLang="zh-CN" sz="28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/>
              <a:t>＝7</a:t>
            </a:r>
            <a:r>
              <a:rPr lang="zh-CN" altLang="en-US" sz="2800" b="1" dirty="0" smtClean="0"/>
              <a:t>时， 有360种，</a:t>
            </a:r>
            <a:r>
              <a:rPr lang="zh-CN" altLang="en-US" sz="2800" b="1" dirty="0" smtClean="0">
                <a:latin typeface="" charset="0"/>
              </a:rPr>
              <a:t>…</a:t>
            </a:r>
            <a:r>
              <a:rPr lang="zh-CN" altLang="en-US" sz="2800" b="1" dirty="0" smtClean="0"/>
              <a:t>，</a:t>
            </a:r>
            <a:br>
              <a:rPr lang="zh-CN" altLang="en-US" sz="2800" b="1" dirty="0" smtClean="0"/>
            </a:br>
            <a:r>
              <a:rPr lang="en-US" altLang="zh-CN" sz="28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/>
              <a:t>＝10</a:t>
            </a:r>
            <a:r>
              <a:rPr lang="zh-CN" altLang="en-US" sz="2800" b="1" dirty="0" smtClean="0"/>
              <a:t>时，有5×9!=1 814 400种，</a:t>
            </a:r>
            <a:r>
              <a:rPr lang="zh-CN" altLang="en-US" sz="2800" b="1" dirty="0" smtClean="0">
                <a:latin typeface="" charset="0"/>
              </a:rPr>
              <a:t>…</a:t>
            </a:r>
            <a:r>
              <a:rPr lang="zh-CN" altLang="en-US" sz="2800" b="1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07890143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7924800" y="6477000"/>
            <a:ext cx="12192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17A90B-93B4-4BD0-9A8C-B56B916082F5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458200" cy="1066800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zh-CN" altLang="en-US" b="1" smtClean="0"/>
              <a:t> 下图为4阶完全带权图</a:t>
            </a:r>
            <a:r>
              <a:rPr lang="en-US" altLang="zh-CN" b="1" i="1" smtClean="0">
                <a:latin typeface="Times New Roman" panose="02020603050405020304" pitchFamily="18" charset="0"/>
              </a:rPr>
              <a:t>K</a:t>
            </a:r>
            <a:r>
              <a:rPr lang="en-US" altLang="zh-CN" b="1" baseline="-30000" smtClean="0"/>
              <a:t>4</a:t>
            </a:r>
            <a:r>
              <a:rPr lang="en-US" altLang="zh-CN" b="1" smtClean="0"/>
              <a:t>。</a:t>
            </a:r>
            <a:r>
              <a:rPr lang="zh-CN" altLang="en-US" b="1" smtClean="0"/>
              <a:t>求出它的不同的哈密顿回路，并指出最短的哈密顿回路。</a:t>
            </a:r>
          </a:p>
        </p:txBody>
      </p:sp>
      <p:pic>
        <p:nvPicPr>
          <p:cNvPr id="907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r="54102" b="52632"/>
          <a:stretch>
            <a:fillRect/>
          </a:stretch>
        </p:blipFill>
        <p:spPr bwMode="auto">
          <a:xfrm>
            <a:off x="107950" y="2852738"/>
            <a:ext cx="23495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7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1" r="803" b="52632"/>
          <a:stretch>
            <a:fillRect/>
          </a:stretch>
        </p:blipFill>
        <p:spPr bwMode="auto">
          <a:xfrm>
            <a:off x="2320925" y="2924175"/>
            <a:ext cx="2286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7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5" r="55583"/>
          <a:stretch>
            <a:fillRect/>
          </a:stretch>
        </p:blipFill>
        <p:spPr bwMode="auto">
          <a:xfrm>
            <a:off x="4606925" y="2924175"/>
            <a:ext cx="2286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7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2" t="51315"/>
          <a:stretch>
            <a:fillRect/>
          </a:stretch>
        </p:blipFill>
        <p:spPr bwMode="auto">
          <a:xfrm>
            <a:off x="6892925" y="2924175"/>
            <a:ext cx="22510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86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TSP</a:t>
            </a:r>
            <a:r>
              <a:rPr lang="zh-CN" altLang="en-US" b="1" smtClean="0"/>
              <a:t>相关算法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2160591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最邻近法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(P216)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sz="2400" b="1" dirty="0" smtClean="0"/>
              <a:t>以</a:t>
            </a:r>
            <a:r>
              <a:rPr lang="en-US" altLang="zh-CN" sz="2400" b="1" dirty="0" smtClean="0"/>
              <a:t>v</a:t>
            </a:r>
            <a:r>
              <a:rPr lang="en-US" altLang="zh-CN" sz="2400" b="1" baseline="-25000" dirty="0" smtClean="0"/>
              <a:t>1</a:t>
            </a:r>
            <a:r>
              <a:rPr lang="zh-CN" altLang="en-US" sz="2400" b="1" dirty="0" smtClean="0"/>
              <a:t>为起点，形成初始路径</a:t>
            </a:r>
            <a:r>
              <a:rPr lang="en-US" altLang="zh-CN" sz="2400" b="1" dirty="0" smtClean="0"/>
              <a:t>P</a:t>
            </a:r>
            <a:r>
              <a:rPr lang="en-US" altLang="zh-CN" sz="2400" b="1" baseline="-25000" dirty="0" smtClean="0"/>
              <a:t>1</a:t>
            </a:r>
            <a:r>
              <a:rPr lang="zh-CN" altLang="en-US" sz="2400" b="1" dirty="0" smtClean="0"/>
              <a:t>＝</a:t>
            </a:r>
            <a:r>
              <a:rPr lang="en-US" altLang="zh-CN" sz="2400" b="1" dirty="0" smtClean="0"/>
              <a:t>v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.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sz="2400" b="1" dirty="0" smtClean="0"/>
              <a:t>若已访问了</a:t>
            </a:r>
            <a:r>
              <a:rPr lang="en-US" altLang="zh-CN" sz="2400" b="1" dirty="0" smtClean="0"/>
              <a:t>k</a:t>
            </a:r>
            <a:r>
              <a:rPr lang="zh-CN" altLang="en-US" sz="2400" b="1" dirty="0" smtClean="0"/>
              <a:t>个顶点，形成路径</a:t>
            </a:r>
            <a:r>
              <a:rPr lang="en-US" altLang="zh-CN" sz="2400" b="1" dirty="0" err="1" smtClean="0"/>
              <a:t>p</a:t>
            </a:r>
            <a:r>
              <a:rPr lang="en-US" altLang="zh-CN" sz="2400" b="1" baseline="-25000" dirty="0" err="1" smtClean="0"/>
              <a:t>k</a:t>
            </a:r>
            <a:r>
              <a:rPr lang="en-US" altLang="zh-CN" sz="2400" b="1" dirty="0" smtClean="0"/>
              <a:t>=v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v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>
                <a:latin typeface="" charset="0"/>
              </a:rPr>
              <a:t>…</a:t>
            </a:r>
            <a:r>
              <a:rPr lang="en-US" altLang="zh-CN" sz="2400" b="1" dirty="0" err="1" smtClean="0"/>
              <a:t>v</a:t>
            </a:r>
            <a:r>
              <a:rPr lang="en-US" altLang="zh-CN" sz="2400" b="1" baseline="-25000" dirty="0" err="1" smtClean="0"/>
              <a:t>k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下一步访问</a:t>
            </a:r>
            <a:r>
              <a:rPr lang="en-US" altLang="zh-CN" sz="2400" b="1" dirty="0" err="1" smtClean="0"/>
              <a:t>P</a:t>
            </a:r>
            <a:r>
              <a:rPr lang="en-US" altLang="zh-CN" sz="2400" b="1" baseline="-25000" dirty="0" err="1" smtClean="0"/>
              <a:t>k</a:t>
            </a:r>
            <a:r>
              <a:rPr lang="zh-CN" altLang="en-US" sz="2400" b="1" dirty="0" smtClean="0"/>
              <a:t>之外离</a:t>
            </a:r>
            <a:r>
              <a:rPr lang="en-US" altLang="zh-CN" sz="2400" b="1" dirty="0" err="1" smtClean="0"/>
              <a:t>v</a:t>
            </a:r>
            <a:r>
              <a:rPr lang="en-US" altLang="zh-CN" sz="2400" b="1" baseline="-25000" dirty="0" err="1" smtClean="0"/>
              <a:t>k</a:t>
            </a:r>
            <a:r>
              <a:rPr lang="zh-CN" altLang="en-US" sz="2400" b="1" dirty="0" smtClean="0"/>
              <a:t>最近的顶点。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AutoNum type="arabicPeriod"/>
            </a:pPr>
            <a:r>
              <a:rPr lang="zh-CN" altLang="en-US" sz="2400" b="1" dirty="0" smtClean="0"/>
              <a:t>当访问完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中所有顶点后，回到</a:t>
            </a:r>
            <a:r>
              <a:rPr lang="en-US" altLang="zh-CN" sz="2400" b="1" dirty="0" smtClean="0"/>
              <a:t>v</a:t>
            </a:r>
            <a:r>
              <a:rPr lang="en-US" altLang="zh-CN" sz="2400" b="1" baseline="-25000" dirty="0" smtClean="0"/>
              <a:t>1</a:t>
            </a:r>
            <a:r>
              <a:rPr lang="zh-CN" altLang="en-US" sz="2400" b="1" dirty="0" smtClean="0"/>
              <a:t>得</a:t>
            </a:r>
            <a:r>
              <a:rPr lang="en-US" altLang="zh-CN" sz="2400" b="1" dirty="0" smtClean="0"/>
              <a:t>H</a:t>
            </a:r>
            <a:r>
              <a:rPr lang="zh-CN" altLang="en-US" sz="2400" b="1" dirty="0" smtClean="0"/>
              <a:t>回路。</a:t>
            </a:r>
          </a:p>
        </p:txBody>
      </p:sp>
    </p:spTree>
    <p:extLst>
      <p:ext uri="{BB962C8B-B14F-4D97-AF65-F5344CB8AC3E}">
        <p14:creationId xmlns:p14="http://schemas.microsoft.com/office/powerpoint/2010/main" val="4118126323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chemeClr val="folHlink"/>
                </a:solidFill>
                <a:latin typeface="楷体_GB2312" pitchFamily="49" charset="-122"/>
              </a:rPr>
              <a:t>TSP</a:t>
            </a:r>
            <a:r>
              <a:rPr lang="zh-CN" altLang="en-US" sz="3600" b="1" smtClean="0">
                <a:solidFill>
                  <a:schemeClr val="folHlink"/>
                </a:solidFill>
                <a:latin typeface="楷体_GB2312" pitchFamily="49" charset="-122"/>
              </a:rPr>
              <a:t>问题</a:t>
            </a:r>
          </a:p>
        </p:txBody>
      </p:sp>
      <p:sp>
        <p:nvSpPr>
          <p:cNvPr id="942083" name="Rectangle 3"/>
          <p:cNvSpPr>
            <a:spLocks noChangeArrowheads="1"/>
          </p:cNvSpPr>
          <p:nvPr/>
        </p:nvSpPr>
        <p:spPr bwMode="auto">
          <a:xfrm>
            <a:off x="34925" y="5013325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chemeClr val="folHlink"/>
              </a:buClr>
              <a:buSzPct val="60000"/>
            </a:pPr>
            <a:r>
              <a:rPr lang="zh-CN" altLang="en-US" sz="2800"/>
              <a:t>例</a:t>
            </a:r>
            <a:r>
              <a:rPr lang="en-US" altLang="zh-CN" sz="2800"/>
              <a:t>14.12   abdeca (48,</a:t>
            </a:r>
            <a:r>
              <a:rPr lang="zh-CN" altLang="en-US" sz="2800"/>
              <a:t>最坏情况） </a:t>
            </a:r>
            <a:br>
              <a:rPr lang="zh-CN" altLang="en-US" sz="2800"/>
            </a:br>
            <a:r>
              <a:rPr lang="en-US" altLang="zh-CN" sz="2800"/>
              <a:t>aedbca(41)</a:t>
            </a:r>
            <a:br>
              <a:rPr lang="en-US" altLang="zh-CN" sz="2800"/>
            </a:br>
            <a:r>
              <a:rPr lang="en-US" altLang="zh-CN" sz="2800"/>
              <a:t>baedcb (36</a:t>
            </a:r>
            <a:r>
              <a:rPr lang="zh-CN" altLang="en-US" sz="2800"/>
              <a:t>，最好情况）</a:t>
            </a:r>
          </a:p>
        </p:txBody>
      </p:sp>
      <p:grpSp>
        <p:nvGrpSpPr>
          <p:cNvPr id="168965" name="Group 32"/>
          <p:cNvGrpSpPr>
            <a:grpSpLocks/>
          </p:cNvGrpSpPr>
          <p:nvPr/>
        </p:nvGrpSpPr>
        <p:grpSpPr bwMode="auto">
          <a:xfrm>
            <a:off x="1331913" y="476250"/>
            <a:ext cx="7083425" cy="4486275"/>
            <a:chOff x="386" y="864"/>
            <a:chExt cx="4462" cy="2826"/>
          </a:xfrm>
        </p:grpSpPr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>
              <a:off x="2781" y="1194"/>
              <a:ext cx="996" cy="8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67" name="Line 7"/>
            <p:cNvSpPr>
              <a:spLocks noChangeShapeType="1"/>
            </p:cNvSpPr>
            <p:nvPr/>
          </p:nvSpPr>
          <p:spPr bwMode="auto">
            <a:xfrm flipV="1">
              <a:off x="1632" y="1194"/>
              <a:ext cx="1119" cy="9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68" name="Line 8"/>
            <p:cNvSpPr>
              <a:spLocks noChangeShapeType="1"/>
            </p:cNvSpPr>
            <p:nvPr/>
          </p:nvSpPr>
          <p:spPr bwMode="auto">
            <a:xfrm>
              <a:off x="1632" y="2120"/>
              <a:ext cx="77" cy="12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 flipH="1">
              <a:off x="3547" y="2054"/>
              <a:ext cx="230" cy="13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0" name="Line 10"/>
            <p:cNvSpPr>
              <a:spLocks noChangeShapeType="1"/>
            </p:cNvSpPr>
            <p:nvPr/>
          </p:nvSpPr>
          <p:spPr bwMode="auto">
            <a:xfrm>
              <a:off x="1709" y="3377"/>
              <a:ext cx="18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1" name="Line 11"/>
            <p:cNvSpPr>
              <a:spLocks noChangeShapeType="1"/>
            </p:cNvSpPr>
            <p:nvPr/>
          </p:nvSpPr>
          <p:spPr bwMode="auto">
            <a:xfrm flipV="1">
              <a:off x="1632" y="2087"/>
              <a:ext cx="21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2" name="Line 13"/>
            <p:cNvSpPr>
              <a:spLocks noChangeShapeType="1"/>
            </p:cNvSpPr>
            <p:nvPr/>
          </p:nvSpPr>
          <p:spPr bwMode="auto">
            <a:xfrm flipV="1">
              <a:off x="1709" y="2087"/>
              <a:ext cx="2068" cy="13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3" name="Line 14"/>
            <p:cNvSpPr>
              <a:spLocks noChangeShapeType="1"/>
            </p:cNvSpPr>
            <p:nvPr/>
          </p:nvSpPr>
          <p:spPr bwMode="auto">
            <a:xfrm>
              <a:off x="1632" y="2087"/>
              <a:ext cx="1915" cy="12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974" name="Rectangle 15"/>
            <p:cNvSpPr>
              <a:spLocks noChangeArrowheads="1"/>
            </p:cNvSpPr>
            <p:nvPr/>
          </p:nvSpPr>
          <p:spPr bwMode="auto">
            <a:xfrm>
              <a:off x="2688" y="86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a</a:t>
              </a:r>
            </a:p>
          </p:txBody>
        </p:sp>
        <p:sp>
          <p:nvSpPr>
            <p:cNvPr id="168975" name="Rectangle 16"/>
            <p:cNvSpPr>
              <a:spLocks noChangeArrowheads="1"/>
            </p:cNvSpPr>
            <p:nvPr/>
          </p:nvSpPr>
          <p:spPr bwMode="auto">
            <a:xfrm>
              <a:off x="1434" y="188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b</a:t>
              </a:r>
            </a:p>
          </p:txBody>
        </p:sp>
        <p:sp>
          <p:nvSpPr>
            <p:cNvPr id="168976" name="Rectangle 17"/>
            <p:cNvSpPr>
              <a:spLocks noChangeArrowheads="1"/>
            </p:cNvSpPr>
            <p:nvPr/>
          </p:nvSpPr>
          <p:spPr bwMode="auto">
            <a:xfrm>
              <a:off x="1599" y="332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c</a:t>
              </a:r>
            </a:p>
          </p:txBody>
        </p:sp>
        <p:sp>
          <p:nvSpPr>
            <p:cNvPr id="168977" name="Rectangle 18"/>
            <p:cNvSpPr>
              <a:spLocks noChangeArrowheads="1"/>
            </p:cNvSpPr>
            <p:nvPr/>
          </p:nvSpPr>
          <p:spPr bwMode="auto">
            <a:xfrm>
              <a:off x="3513" y="332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d</a:t>
              </a:r>
            </a:p>
          </p:txBody>
        </p:sp>
        <p:sp>
          <p:nvSpPr>
            <p:cNvPr id="168978" name="Rectangle 19"/>
            <p:cNvSpPr>
              <a:spLocks noChangeArrowheads="1"/>
            </p:cNvSpPr>
            <p:nvPr/>
          </p:nvSpPr>
          <p:spPr bwMode="auto">
            <a:xfrm>
              <a:off x="3810" y="1881"/>
              <a:ext cx="24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e</a:t>
              </a:r>
            </a:p>
          </p:txBody>
        </p:sp>
        <p:sp>
          <p:nvSpPr>
            <p:cNvPr id="168979" name="Rectangle 20"/>
            <p:cNvSpPr>
              <a:spLocks noChangeArrowheads="1"/>
            </p:cNvSpPr>
            <p:nvPr/>
          </p:nvSpPr>
          <p:spPr bwMode="auto">
            <a:xfrm>
              <a:off x="1482" y="249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9</a:t>
              </a:r>
            </a:p>
          </p:txBody>
        </p:sp>
        <p:sp>
          <p:nvSpPr>
            <p:cNvPr id="168980" name="Rectangle 21"/>
            <p:cNvSpPr>
              <a:spLocks noChangeArrowheads="1"/>
            </p:cNvSpPr>
            <p:nvPr/>
          </p:nvSpPr>
          <p:spPr bwMode="auto">
            <a:xfrm>
              <a:off x="4604" y="1797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5</a:t>
              </a:r>
            </a:p>
          </p:txBody>
        </p:sp>
        <p:sp>
          <p:nvSpPr>
            <p:cNvPr id="168981" name="Rectangle 22"/>
            <p:cNvSpPr>
              <a:spLocks noChangeArrowheads="1"/>
            </p:cNvSpPr>
            <p:nvPr/>
          </p:nvSpPr>
          <p:spPr bwMode="auto">
            <a:xfrm>
              <a:off x="2925" y="216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16</a:t>
              </a:r>
            </a:p>
          </p:txBody>
        </p:sp>
        <p:sp>
          <p:nvSpPr>
            <p:cNvPr id="168982" name="Rectangle 23"/>
            <p:cNvSpPr>
              <a:spLocks noChangeArrowheads="1"/>
            </p:cNvSpPr>
            <p:nvPr/>
          </p:nvSpPr>
          <p:spPr bwMode="auto">
            <a:xfrm>
              <a:off x="2490" y="326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9</a:t>
              </a:r>
            </a:p>
          </p:txBody>
        </p:sp>
        <p:sp>
          <p:nvSpPr>
            <p:cNvPr id="168983" name="Rectangle 24"/>
            <p:cNvSpPr>
              <a:spLocks noChangeArrowheads="1"/>
            </p:cNvSpPr>
            <p:nvPr/>
          </p:nvSpPr>
          <p:spPr bwMode="auto">
            <a:xfrm>
              <a:off x="2064" y="129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5</a:t>
              </a:r>
            </a:p>
          </p:txBody>
        </p:sp>
        <p:sp>
          <p:nvSpPr>
            <p:cNvPr id="168984" name="Rectangle 25"/>
            <p:cNvSpPr>
              <a:spLocks noChangeArrowheads="1"/>
            </p:cNvSpPr>
            <p:nvPr/>
          </p:nvSpPr>
          <p:spPr bwMode="auto">
            <a:xfrm>
              <a:off x="3216" y="129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5</a:t>
              </a:r>
            </a:p>
          </p:txBody>
        </p:sp>
        <p:sp>
          <p:nvSpPr>
            <p:cNvPr id="168985" name="Rectangle 26"/>
            <p:cNvSpPr>
              <a:spLocks noChangeArrowheads="1"/>
            </p:cNvSpPr>
            <p:nvPr/>
          </p:nvSpPr>
          <p:spPr bwMode="auto">
            <a:xfrm>
              <a:off x="2592" y="182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8</a:t>
              </a:r>
            </a:p>
          </p:txBody>
        </p:sp>
        <p:sp>
          <p:nvSpPr>
            <p:cNvPr id="168986" name="Rectangle 27"/>
            <p:cNvSpPr>
              <a:spLocks noChangeArrowheads="1"/>
            </p:cNvSpPr>
            <p:nvPr/>
          </p:nvSpPr>
          <p:spPr bwMode="auto">
            <a:xfrm>
              <a:off x="657" y="1706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12</a:t>
              </a:r>
            </a:p>
          </p:txBody>
        </p:sp>
        <p:sp>
          <p:nvSpPr>
            <p:cNvPr id="168987" name="Rectangle 28"/>
            <p:cNvSpPr>
              <a:spLocks noChangeArrowheads="1"/>
            </p:cNvSpPr>
            <p:nvPr/>
          </p:nvSpPr>
          <p:spPr bwMode="auto">
            <a:xfrm>
              <a:off x="2064" y="21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7</a:t>
              </a:r>
            </a:p>
          </p:txBody>
        </p:sp>
        <p:sp>
          <p:nvSpPr>
            <p:cNvPr id="168988" name="Rectangle 29"/>
            <p:cNvSpPr>
              <a:spLocks noChangeArrowheads="1"/>
            </p:cNvSpPr>
            <p:nvPr/>
          </p:nvSpPr>
          <p:spPr bwMode="auto">
            <a:xfrm>
              <a:off x="3696" y="249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8</a:t>
              </a:r>
            </a:p>
          </p:txBody>
        </p:sp>
        <p:sp>
          <p:nvSpPr>
            <p:cNvPr id="168989" name="Freeform 30"/>
            <p:cNvSpPr>
              <a:spLocks/>
            </p:cNvSpPr>
            <p:nvPr/>
          </p:nvSpPr>
          <p:spPr bwMode="auto">
            <a:xfrm>
              <a:off x="386" y="1162"/>
              <a:ext cx="2403" cy="2223"/>
            </a:xfrm>
            <a:custGeom>
              <a:avLst/>
              <a:gdLst>
                <a:gd name="T0" fmla="*/ 2403 w 2403"/>
                <a:gd name="T1" fmla="*/ 0 h 2223"/>
                <a:gd name="T2" fmla="*/ 181 w 2403"/>
                <a:gd name="T3" fmla="*/ 635 h 2223"/>
                <a:gd name="T4" fmla="*/ 1315 w 2403"/>
                <a:gd name="T5" fmla="*/ 2223 h 2223"/>
                <a:gd name="T6" fmla="*/ 0 60000 65536"/>
                <a:gd name="T7" fmla="*/ 0 60000 65536"/>
                <a:gd name="T8" fmla="*/ 0 60000 65536"/>
                <a:gd name="T9" fmla="*/ 0 w 2403"/>
                <a:gd name="T10" fmla="*/ 0 h 2223"/>
                <a:gd name="T11" fmla="*/ 2403 w 2403"/>
                <a:gd name="T12" fmla="*/ 2223 h 2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3" h="2223">
                  <a:moveTo>
                    <a:pt x="2403" y="0"/>
                  </a:moveTo>
                  <a:cubicBezTo>
                    <a:pt x="1382" y="132"/>
                    <a:pt x="362" y="264"/>
                    <a:pt x="181" y="635"/>
                  </a:cubicBezTo>
                  <a:cubicBezTo>
                    <a:pt x="0" y="1006"/>
                    <a:pt x="657" y="1614"/>
                    <a:pt x="1315" y="22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0" name="Freeform 31"/>
            <p:cNvSpPr>
              <a:spLocks/>
            </p:cNvSpPr>
            <p:nvPr/>
          </p:nvSpPr>
          <p:spPr bwMode="auto">
            <a:xfrm flipH="1">
              <a:off x="2743" y="1162"/>
              <a:ext cx="1906" cy="2177"/>
            </a:xfrm>
            <a:custGeom>
              <a:avLst/>
              <a:gdLst>
                <a:gd name="T0" fmla="*/ 474 w 2403"/>
                <a:gd name="T1" fmla="*/ 0 h 2223"/>
                <a:gd name="T2" fmla="*/ 35 w 2403"/>
                <a:gd name="T3" fmla="*/ 548 h 2223"/>
                <a:gd name="T4" fmla="*/ 259 w 2403"/>
                <a:gd name="T5" fmla="*/ 1921 h 2223"/>
                <a:gd name="T6" fmla="*/ 0 60000 65536"/>
                <a:gd name="T7" fmla="*/ 0 60000 65536"/>
                <a:gd name="T8" fmla="*/ 0 60000 65536"/>
                <a:gd name="T9" fmla="*/ 0 w 2403"/>
                <a:gd name="T10" fmla="*/ 0 h 2223"/>
                <a:gd name="T11" fmla="*/ 2403 w 2403"/>
                <a:gd name="T12" fmla="*/ 2223 h 2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3" h="2223">
                  <a:moveTo>
                    <a:pt x="2403" y="0"/>
                  </a:moveTo>
                  <a:cubicBezTo>
                    <a:pt x="1382" y="132"/>
                    <a:pt x="362" y="264"/>
                    <a:pt x="181" y="635"/>
                  </a:cubicBezTo>
                  <a:cubicBezTo>
                    <a:pt x="0" y="1006"/>
                    <a:pt x="657" y="1614"/>
                    <a:pt x="1315" y="22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74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7924800" y="6477000"/>
            <a:ext cx="1219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D64D9D-7002-4D4B-9875-D327AF904369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TSP</a:t>
            </a:r>
            <a:r>
              <a:rPr lang="zh-CN" altLang="en-US" b="1" smtClean="0"/>
              <a:t>相关算法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2973122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最小生成树法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(P218)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itchFamily="2" charset="2"/>
              <a:buAutoNum type="arabicPeriod"/>
            </a:pPr>
            <a:r>
              <a:rPr lang="zh-CN" altLang="en-US" sz="2400" b="1" dirty="0" smtClean="0"/>
              <a:t>求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的一棵最小生成树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。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itchFamily="2" charset="2"/>
              <a:buAutoNum type="arabicPeriod"/>
            </a:pPr>
            <a:r>
              <a:rPr lang="zh-CN" altLang="en-US" sz="2400" b="1" dirty="0" smtClean="0"/>
              <a:t>将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中各边均添加一条权值相同的平行边，得图</a:t>
            </a:r>
            <a:r>
              <a:rPr lang="en-US" altLang="zh-CN" sz="2400" b="1" dirty="0" smtClean="0"/>
              <a:t>G*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itchFamily="2" charset="2"/>
              <a:buAutoNum type="arabicPeriod"/>
            </a:pPr>
            <a:r>
              <a:rPr lang="zh-CN" altLang="en-US" sz="2400" b="1" dirty="0" smtClean="0"/>
              <a:t>求</a:t>
            </a:r>
            <a:r>
              <a:rPr lang="en-US" altLang="zh-CN" sz="2400" b="1" dirty="0" smtClean="0"/>
              <a:t>G*</a:t>
            </a:r>
            <a:r>
              <a:rPr lang="zh-CN" altLang="en-US" sz="2400" b="1" dirty="0" smtClean="0"/>
              <a:t>中以某点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出发的欧拉回路</a:t>
            </a:r>
            <a:r>
              <a:rPr lang="en-US" altLang="zh-CN" sz="2400" b="1" dirty="0" smtClean="0"/>
              <a:t>E</a:t>
            </a:r>
            <a:r>
              <a:rPr lang="zh-CN" altLang="en-US" sz="2400" b="1" dirty="0" smtClean="0"/>
              <a:t>。</a:t>
            </a:r>
          </a:p>
          <a:p>
            <a:pPr marL="609600" indent="-609600" eaLnBrk="1" hangingPunct="1">
              <a:buClr>
                <a:srgbClr val="FF0000"/>
              </a:buClr>
              <a:buSzPct val="100000"/>
              <a:buFont typeface="Wingdings" pitchFamily="2" charset="2"/>
              <a:buAutoNum type="arabicPeriod"/>
            </a:pPr>
            <a:r>
              <a:rPr lang="zh-CN" altLang="en-US" sz="2400" b="1" dirty="0" smtClean="0"/>
              <a:t>从</a:t>
            </a:r>
            <a:r>
              <a:rPr lang="en-US" altLang="zh-CN" sz="2400" b="1" dirty="0" smtClean="0"/>
              <a:t>v</a:t>
            </a:r>
            <a:r>
              <a:rPr lang="zh-CN" altLang="en-US" sz="2400" b="1" dirty="0" smtClean="0"/>
              <a:t>出发沿</a:t>
            </a:r>
            <a:r>
              <a:rPr lang="en-US" altLang="zh-CN" sz="2400" b="1" dirty="0" smtClean="0"/>
              <a:t>E</a:t>
            </a:r>
            <a:r>
              <a:rPr lang="zh-CN" altLang="en-US" sz="2400" b="1" dirty="0" smtClean="0"/>
              <a:t>访问</a:t>
            </a:r>
            <a:r>
              <a:rPr lang="en-US" altLang="zh-CN" sz="2400" b="1" dirty="0" smtClean="0"/>
              <a:t>G*</a:t>
            </a:r>
            <a:r>
              <a:rPr lang="zh-CN" altLang="en-US" sz="2400" b="1" dirty="0" smtClean="0"/>
              <a:t>中各顶点，其原则是：在未访问完所有顶点之前，一旦出现重复的顶点就跳过它走到下一个顶点（抄近路法），直到访问完所有顶点为止，得</a:t>
            </a:r>
            <a:r>
              <a:rPr lang="en-US" altLang="zh-CN" sz="2400" b="1" dirty="0" smtClean="0"/>
              <a:t>H</a:t>
            </a:r>
            <a:r>
              <a:rPr lang="zh-CN" altLang="en-US" sz="2400" b="1" dirty="0" smtClean="0"/>
              <a:t>回路。作为近似解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123728" y="4089322"/>
            <a:ext cx="4396650" cy="2796062"/>
            <a:chOff x="2123728" y="3346196"/>
            <a:chExt cx="4396650" cy="2796062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519921" y="3403451"/>
              <a:ext cx="996496" cy="9204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370349" y="3403451"/>
              <a:ext cx="1119557" cy="9911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370349" y="4394578"/>
              <a:ext cx="77038" cy="13454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5286303" y="4323936"/>
              <a:ext cx="230115" cy="14160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47387" y="5739985"/>
              <a:ext cx="18389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3370349" y="4359257"/>
              <a:ext cx="21270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3447387" y="4359257"/>
              <a:ext cx="2069030" cy="14160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370349" y="4359257"/>
              <a:ext cx="1915954" cy="13454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388663" y="3346196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/>
                <a:t>a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987824" y="4077072"/>
              <a:ext cx="244122" cy="390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/>
                <a:t>b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337332" y="5684328"/>
              <a:ext cx="244122" cy="390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c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252286" y="5684328"/>
              <a:ext cx="244122" cy="390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d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5549434" y="4138769"/>
              <a:ext cx="244122" cy="39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e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43702" y="4797023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/>
                <a:t>9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6156176" y="4048861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/>
                <a:t>5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4663993" y="4633972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/>
                <a:t>16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228776" y="5619038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/>
                <a:t>9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3802564" y="3512624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/>
                <a:t>5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955138" y="3512624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/>
                <a:t>5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330827" y="4077760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/>
                <a:t>8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267744" y="395146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/>
                <a:t>12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802564" y="4437391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/>
                <a:t>7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5263982" y="4797023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/>
                <a:t>8</a:t>
              </a: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2123728" y="3369200"/>
              <a:ext cx="2404197" cy="2379348"/>
            </a:xfrm>
            <a:custGeom>
              <a:avLst/>
              <a:gdLst>
                <a:gd name="T0" fmla="*/ 2403 w 2403"/>
                <a:gd name="T1" fmla="*/ 0 h 2223"/>
                <a:gd name="T2" fmla="*/ 181 w 2403"/>
                <a:gd name="T3" fmla="*/ 635 h 2223"/>
                <a:gd name="T4" fmla="*/ 1315 w 2403"/>
                <a:gd name="T5" fmla="*/ 2223 h 2223"/>
                <a:gd name="T6" fmla="*/ 0 60000 65536"/>
                <a:gd name="T7" fmla="*/ 0 60000 65536"/>
                <a:gd name="T8" fmla="*/ 0 60000 65536"/>
                <a:gd name="T9" fmla="*/ 0 w 2403"/>
                <a:gd name="T10" fmla="*/ 0 h 2223"/>
                <a:gd name="T11" fmla="*/ 2403 w 2403"/>
                <a:gd name="T12" fmla="*/ 2223 h 2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3" h="2223">
                  <a:moveTo>
                    <a:pt x="2403" y="0"/>
                  </a:moveTo>
                  <a:cubicBezTo>
                    <a:pt x="1382" y="132"/>
                    <a:pt x="362" y="264"/>
                    <a:pt x="181" y="635"/>
                  </a:cubicBezTo>
                  <a:cubicBezTo>
                    <a:pt x="0" y="1006"/>
                    <a:pt x="657" y="1614"/>
                    <a:pt x="1315" y="22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 flipH="1">
              <a:off x="4481902" y="3369200"/>
              <a:ext cx="1906950" cy="2330113"/>
            </a:xfrm>
            <a:custGeom>
              <a:avLst/>
              <a:gdLst>
                <a:gd name="T0" fmla="*/ 474 w 2403"/>
                <a:gd name="T1" fmla="*/ 0 h 2223"/>
                <a:gd name="T2" fmla="*/ 35 w 2403"/>
                <a:gd name="T3" fmla="*/ 548 h 2223"/>
                <a:gd name="T4" fmla="*/ 259 w 2403"/>
                <a:gd name="T5" fmla="*/ 1921 h 2223"/>
                <a:gd name="T6" fmla="*/ 0 60000 65536"/>
                <a:gd name="T7" fmla="*/ 0 60000 65536"/>
                <a:gd name="T8" fmla="*/ 0 60000 65536"/>
                <a:gd name="T9" fmla="*/ 0 w 2403"/>
                <a:gd name="T10" fmla="*/ 0 h 2223"/>
                <a:gd name="T11" fmla="*/ 2403 w 2403"/>
                <a:gd name="T12" fmla="*/ 2223 h 2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3" h="2223">
                  <a:moveTo>
                    <a:pt x="2403" y="0"/>
                  </a:moveTo>
                  <a:cubicBezTo>
                    <a:pt x="1382" y="132"/>
                    <a:pt x="362" y="264"/>
                    <a:pt x="181" y="635"/>
                  </a:cubicBezTo>
                  <a:cubicBezTo>
                    <a:pt x="0" y="1006"/>
                    <a:pt x="657" y="1614"/>
                    <a:pt x="1315" y="22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994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7924800" y="6477000"/>
            <a:ext cx="12192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76E89A-34FC-4DD0-97D1-061D129B51E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TSP</a:t>
            </a:r>
            <a:r>
              <a:rPr lang="zh-CN" altLang="en-US" b="1" smtClean="0"/>
              <a:t>相关算法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5084763"/>
            <a:ext cx="9144000" cy="1066800"/>
          </a:xfrm>
        </p:spPr>
        <p:txBody>
          <a:bodyPr>
            <a:spAutoFit/>
          </a:bodyPr>
          <a:lstStyle/>
          <a:p>
            <a:pPr marL="609600" indent="-609600" eaLnBrk="1" hangingPunct="1"/>
            <a:r>
              <a:rPr lang="zh-CN" altLang="en-US" b="1" smtClean="0">
                <a:latin typeface="Times New Roman" panose="02020603050405020304" pitchFamily="18" charset="0"/>
              </a:rPr>
              <a:t>从</a:t>
            </a:r>
            <a:r>
              <a:rPr lang="en-US" altLang="zh-CN" b="1" smtClean="0">
                <a:latin typeface="Times New Roman" panose="02020603050405020304" pitchFamily="18" charset="0"/>
              </a:rPr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出发：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回</a:t>
            </a:r>
            <a:r>
              <a:rPr lang="en-US" altLang="zh-CN" b="1" smtClean="0">
                <a:latin typeface="Times New Roman" panose="02020603050405020304" pitchFamily="18" charset="0"/>
              </a:rPr>
              <a:t>:bcbaeadab  </a:t>
            </a:r>
            <a:r>
              <a:rPr lang="zh-CN" altLang="en-US" b="1" smtClean="0">
                <a:latin typeface="Times New Roman" panose="02020603050405020304" pitchFamily="18" charset="0"/>
              </a:rPr>
              <a:t>得</a:t>
            </a:r>
            <a:r>
              <a:rPr lang="en-US" altLang="zh-CN" b="1" smtClean="0"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latin typeface="Times New Roman" panose="02020603050405020304" pitchFamily="18" charset="0"/>
              </a:rPr>
              <a:t>圈：</a:t>
            </a:r>
            <a:r>
              <a:rPr lang="en-US" altLang="zh-CN" b="1" smtClean="0">
                <a:latin typeface="Times New Roman" panose="02020603050405020304" pitchFamily="18" charset="0"/>
              </a:rPr>
              <a:t>bcaedb(41)</a:t>
            </a:r>
            <a:br>
              <a:rPr lang="en-US" altLang="zh-CN" b="1" smtClean="0">
                <a:latin typeface="Times New Roman" panose="02020603050405020304" pitchFamily="18" charset="0"/>
              </a:rPr>
            </a:b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回： </a:t>
            </a:r>
            <a:r>
              <a:rPr lang="en-US" altLang="zh-CN" b="1" smtClean="0">
                <a:latin typeface="Times New Roman" panose="02020603050405020304" pitchFamily="18" charset="0"/>
              </a:rPr>
              <a:t>baeadabcb </a:t>
            </a:r>
            <a:r>
              <a:rPr lang="zh-CN" altLang="en-US" b="1" smtClean="0">
                <a:latin typeface="Times New Roman" panose="02020603050405020304" pitchFamily="18" charset="0"/>
              </a:rPr>
              <a:t>得</a:t>
            </a:r>
            <a:r>
              <a:rPr lang="en-US" altLang="zh-CN" b="1" smtClean="0"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latin typeface="Times New Roman" panose="02020603050405020304" pitchFamily="18" charset="0"/>
              </a:rPr>
              <a:t>圈：</a:t>
            </a:r>
            <a:r>
              <a:rPr lang="en-US" altLang="zh-CN" b="1" smtClean="0">
                <a:latin typeface="Times New Roman" panose="02020603050405020304" pitchFamily="18" charset="0"/>
              </a:rPr>
              <a:t>baedcb(36</a:t>
            </a:r>
            <a:r>
              <a:rPr lang="zh-CN" altLang="en-US" b="1" smtClean="0">
                <a:latin typeface="Times New Roman" panose="02020603050405020304" pitchFamily="18" charset="0"/>
              </a:rPr>
              <a:t>最优</a:t>
            </a:r>
            <a:r>
              <a:rPr lang="en-US" altLang="zh-CN" b="1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95589" name="Line 5"/>
          <p:cNvSpPr>
            <a:spLocks noChangeShapeType="1"/>
          </p:cNvSpPr>
          <p:nvPr/>
        </p:nvSpPr>
        <p:spPr bwMode="auto">
          <a:xfrm>
            <a:off x="5133975" y="1000125"/>
            <a:ext cx="1581150" cy="136525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0" name="Line 6"/>
          <p:cNvSpPr>
            <a:spLocks noChangeShapeType="1"/>
          </p:cNvSpPr>
          <p:nvPr/>
        </p:nvSpPr>
        <p:spPr bwMode="auto">
          <a:xfrm flipV="1">
            <a:off x="3348038" y="1052513"/>
            <a:ext cx="1776412" cy="147002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1" name="Line 7"/>
          <p:cNvSpPr>
            <a:spLocks noChangeShapeType="1"/>
          </p:cNvSpPr>
          <p:nvPr/>
        </p:nvSpPr>
        <p:spPr bwMode="auto">
          <a:xfrm>
            <a:off x="3309938" y="2470150"/>
            <a:ext cx="122237" cy="1995488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2" name="Line 8"/>
          <p:cNvSpPr>
            <a:spLocks noChangeShapeType="1"/>
          </p:cNvSpPr>
          <p:nvPr/>
        </p:nvSpPr>
        <p:spPr bwMode="auto">
          <a:xfrm flipH="1">
            <a:off x="6350000" y="2365375"/>
            <a:ext cx="365125" cy="2100263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3" name="Line 9"/>
          <p:cNvSpPr>
            <a:spLocks noChangeShapeType="1"/>
          </p:cNvSpPr>
          <p:nvPr/>
        </p:nvSpPr>
        <p:spPr bwMode="auto">
          <a:xfrm>
            <a:off x="3432175" y="4465638"/>
            <a:ext cx="2917825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4" name="Line 10"/>
          <p:cNvSpPr>
            <a:spLocks noChangeShapeType="1"/>
          </p:cNvSpPr>
          <p:nvPr/>
        </p:nvSpPr>
        <p:spPr bwMode="auto">
          <a:xfrm flipV="1">
            <a:off x="3309938" y="2417763"/>
            <a:ext cx="3375025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5" name="Line 11"/>
          <p:cNvSpPr>
            <a:spLocks noChangeShapeType="1"/>
          </p:cNvSpPr>
          <p:nvPr/>
        </p:nvSpPr>
        <p:spPr bwMode="auto">
          <a:xfrm flipV="1">
            <a:off x="3432175" y="2417763"/>
            <a:ext cx="3282950" cy="2100262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6" name="Line 12"/>
          <p:cNvSpPr>
            <a:spLocks noChangeShapeType="1"/>
          </p:cNvSpPr>
          <p:nvPr/>
        </p:nvSpPr>
        <p:spPr bwMode="auto">
          <a:xfrm>
            <a:off x="3309938" y="2417763"/>
            <a:ext cx="3040062" cy="19954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4986338" y="4762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a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2995613" y="209232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b</a:t>
            </a: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3257550" y="438308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c</a:t>
            </a:r>
          </a:p>
        </p:txBody>
      </p: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6296025" y="438308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d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6767513" y="2090738"/>
            <a:ext cx="387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e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3071813" y="30670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9</a:t>
            </a:r>
          </a:p>
        </p:txBody>
      </p:sp>
      <p:sp>
        <p:nvSpPr>
          <p:cNvPr id="195603" name="Rectangle 19"/>
          <p:cNvSpPr>
            <a:spLocks noChangeArrowheads="1"/>
          </p:cNvSpPr>
          <p:nvPr/>
        </p:nvSpPr>
        <p:spPr bwMode="auto">
          <a:xfrm>
            <a:off x="8027988" y="195738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5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362575" y="253365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16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4672013" y="42862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9</a:t>
            </a:r>
          </a:p>
        </p:txBody>
      </p:sp>
      <p:sp>
        <p:nvSpPr>
          <p:cNvPr id="195606" name="Rectangle 22"/>
          <p:cNvSpPr>
            <a:spLocks noChangeArrowheads="1"/>
          </p:cNvSpPr>
          <p:nvPr/>
        </p:nvSpPr>
        <p:spPr bwMode="auto">
          <a:xfrm>
            <a:off x="3995738" y="11255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5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824538" y="11620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5</a:t>
            </a: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4833938" y="20002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8</a:t>
            </a:r>
          </a:p>
        </p:txBody>
      </p:sp>
      <p:sp>
        <p:nvSpPr>
          <p:cNvPr id="195609" name="Rectangle 25"/>
          <p:cNvSpPr>
            <a:spLocks noChangeArrowheads="1"/>
          </p:cNvSpPr>
          <p:nvPr/>
        </p:nvSpPr>
        <p:spPr bwMode="auto">
          <a:xfrm>
            <a:off x="1762125" y="18129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12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3995738" y="25336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7</a:t>
            </a: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6586538" y="30670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latin typeface="楷体_GB2312" pitchFamily="49" charset="-122"/>
              </a:rPr>
              <a:t>8</a:t>
            </a:r>
          </a:p>
        </p:txBody>
      </p:sp>
      <p:sp>
        <p:nvSpPr>
          <p:cNvPr id="195612" name="Freeform 28"/>
          <p:cNvSpPr>
            <a:spLocks/>
          </p:cNvSpPr>
          <p:nvPr/>
        </p:nvSpPr>
        <p:spPr bwMode="auto">
          <a:xfrm>
            <a:off x="1331913" y="949325"/>
            <a:ext cx="3814762" cy="3529013"/>
          </a:xfrm>
          <a:custGeom>
            <a:avLst/>
            <a:gdLst>
              <a:gd name="T0" fmla="*/ 2147483646 w 2403"/>
              <a:gd name="T1" fmla="*/ 0 h 2223"/>
              <a:gd name="T2" fmla="*/ 2147483646 w 2403"/>
              <a:gd name="T3" fmla="*/ 2147483646 h 2223"/>
              <a:gd name="T4" fmla="*/ 2147483646 w 2403"/>
              <a:gd name="T5" fmla="*/ 2147483646 h 2223"/>
              <a:gd name="T6" fmla="*/ 0 60000 65536"/>
              <a:gd name="T7" fmla="*/ 0 60000 65536"/>
              <a:gd name="T8" fmla="*/ 0 60000 65536"/>
              <a:gd name="T9" fmla="*/ 0 w 2403"/>
              <a:gd name="T10" fmla="*/ 0 h 2223"/>
              <a:gd name="T11" fmla="*/ 2403 w 2403"/>
              <a:gd name="T12" fmla="*/ 2223 h 22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3" h="2223">
                <a:moveTo>
                  <a:pt x="2403" y="0"/>
                </a:moveTo>
                <a:cubicBezTo>
                  <a:pt x="1382" y="132"/>
                  <a:pt x="362" y="264"/>
                  <a:pt x="181" y="635"/>
                </a:cubicBezTo>
                <a:cubicBezTo>
                  <a:pt x="0" y="1006"/>
                  <a:pt x="657" y="1614"/>
                  <a:pt x="1315" y="222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13" name="Freeform 29"/>
          <p:cNvSpPr>
            <a:spLocks/>
          </p:cNvSpPr>
          <p:nvPr/>
        </p:nvSpPr>
        <p:spPr bwMode="auto">
          <a:xfrm flipH="1">
            <a:off x="5073650" y="949325"/>
            <a:ext cx="3025775" cy="3455988"/>
          </a:xfrm>
          <a:custGeom>
            <a:avLst/>
            <a:gdLst>
              <a:gd name="T0" fmla="*/ 2147483646 w 2403"/>
              <a:gd name="T1" fmla="*/ 0 h 2223"/>
              <a:gd name="T2" fmla="*/ 2147483646 w 2403"/>
              <a:gd name="T3" fmla="*/ 2147483646 h 2223"/>
              <a:gd name="T4" fmla="*/ 2147483646 w 2403"/>
              <a:gd name="T5" fmla="*/ 2147483646 h 2223"/>
              <a:gd name="T6" fmla="*/ 0 60000 65536"/>
              <a:gd name="T7" fmla="*/ 0 60000 65536"/>
              <a:gd name="T8" fmla="*/ 0 60000 65536"/>
              <a:gd name="T9" fmla="*/ 0 w 2403"/>
              <a:gd name="T10" fmla="*/ 0 h 2223"/>
              <a:gd name="T11" fmla="*/ 2403 w 2403"/>
              <a:gd name="T12" fmla="*/ 2223 h 22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3" h="2223">
                <a:moveTo>
                  <a:pt x="2403" y="0"/>
                </a:moveTo>
                <a:cubicBezTo>
                  <a:pt x="1382" y="132"/>
                  <a:pt x="362" y="264"/>
                  <a:pt x="181" y="635"/>
                </a:cubicBezTo>
                <a:cubicBezTo>
                  <a:pt x="0" y="1006"/>
                  <a:pt x="657" y="1614"/>
                  <a:pt x="1315" y="222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14" name="Line 30"/>
          <p:cNvSpPr>
            <a:spLocks noChangeShapeType="1"/>
          </p:cNvSpPr>
          <p:nvPr/>
        </p:nvSpPr>
        <p:spPr bwMode="auto">
          <a:xfrm flipV="1">
            <a:off x="3276600" y="981075"/>
            <a:ext cx="1776413" cy="147002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>
            <a:off x="5076825" y="1052513"/>
            <a:ext cx="1581150" cy="136525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6" name="Line 32"/>
          <p:cNvSpPr>
            <a:spLocks noChangeShapeType="1"/>
          </p:cNvSpPr>
          <p:nvPr/>
        </p:nvSpPr>
        <p:spPr bwMode="auto">
          <a:xfrm>
            <a:off x="3419475" y="2420938"/>
            <a:ext cx="122238" cy="199548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7" name="Freeform 33"/>
          <p:cNvSpPr>
            <a:spLocks/>
          </p:cNvSpPr>
          <p:nvPr/>
        </p:nvSpPr>
        <p:spPr bwMode="auto">
          <a:xfrm flipH="1">
            <a:off x="5219700" y="908050"/>
            <a:ext cx="3025775" cy="3455988"/>
          </a:xfrm>
          <a:custGeom>
            <a:avLst/>
            <a:gdLst>
              <a:gd name="T0" fmla="*/ 2147483646 w 2403"/>
              <a:gd name="T1" fmla="*/ 0 h 2223"/>
              <a:gd name="T2" fmla="*/ 2147483646 w 2403"/>
              <a:gd name="T3" fmla="*/ 2147483646 h 2223"/>
              <a:gd name="T4" fmla="*/ 2147483646 w 2403"/>
              <a:gd name="T5" fmla="*/ 2147483646 h 2223"/>
              <a:gd name="T6" fmla="*/ 0 60000 65536"/>
              <a:gd name="T7" fmla="*/ 0 60000 65536"/>
              <a:gd name="T8" fmla="*/ 0 60000 65536"/>
              <a:gd name="T9" fmla="*/ 0 w 2403"/>
              <a:gd name="T10" fmla="*/ 0 h 2223"/>
              <a:gd name="T11" fmla="*/ 2403 w 2403"/>
              <a:gd name="T12" fmla="*/ 2223 h 22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3" h="2223">
                <a:moveTo>
                  <a:pt x="2403" y="0"/>
                </a:moveTo>
                <a:cubicBezTo>
                  <a:pt x="1382" y="132"/>
                  <a:pt x="362" y="264"/>
                  <a:pt x="181" y="635"/>
                </a:cubicBezTo>
                <a:cubicBezTo>
                  <a:pt x="0" y="1006"/>
                  <a:pt x="657" y="1614"/>
                  <a:pt x="1315" y="222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18" name="Line 34"/>
          <p:cNvSpPr>
            <a:spLocks noChangeShapeType="1"/>
          </p:cNvSpPr>
          <p:nvPr/>
        </p:nvSpPr>
        <p:spPr bwMode="auto">
          <a:xfrm>
            <a:off x="3779838" y="5229225"/>
            <a:ext cx="2873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19" name="Line 35"/>
          <p:cNvSpPr>
            <a:spLocks noChangeShapeType="1"/>
          </p:cNvSpPr>
          <p:nvPr/>
        </p:nvSpPr>
        <p:spPr bwMode="auto">
          <a:xfrm>
            <a:off x="4427538" y="5229225"/>
            <a:ext cx="2873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20" name="Line 36"/>
          <p:cNvSpPr>
            <a:spLocks noChangeShapeType="1"/>
          </p:cNvSpPr>
          <p:nvPr/>
        </p:nvSpPr>
        <p:spPr bwMode="auto">
          <a:xfrm>
            <a:off x="4859338" y="5229225"/>
            <a:ext cx="144462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21" name="Line 37"/>
          <p:cNvSpPr>
            <a:spLocks noChangeShapeType="1"/>
          </p:cNvSpPr>
          <p:nvPr/>
        </p:nvSpPr>
        <p:spPr bwMode="auto">
          <a:xfrm>
            <a:off x="2555875" y="5734050"/>
            <a:ext cx="144463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22" name="Line 38"/>
          <p:cNvSpPr>
            <a:spLocks noChangeShapeType="1"/>
          </p:cNvSpPr>
          <p:nvPr/>
        </p:nvSpPr>
        <p:spPr bwMode="auto">
          <a:xfrm>
            <a:off x="2987675" y="5734050"/>
            <a:ext cx="144463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5623" name="Line 39"/>
          <p:cNvSpPr>
            <a:spLocks noChangeShapeType="1"/>
          </p:cNvSpPr>
          <p:nvPr/>
        </p:nvSpPr>
        <p:spPr bwMode="auto">
          <a:xfrm>
            <a:off x="3203575" y="5734050"/>
            <a:ext cx="144463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6327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考察要求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源代码（任何编程语言）</a:t>
            </a:r>
            <a:endParaRPr lang="en-US" altLang="zh-CN" dirty="0" smtClean="0"/>
          </a:p>
          <a:p>
            <a:r>
              <a:rPr lang="zh-CN" altLang="en-US" dirty="0" smtClean="0"/>
              <a:t>实验报告：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问题：问题描述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	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方法：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算法概述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en-US" altLang="zh-CN" sz="3200" dirty="0" smtClean="0"/>
              <a:t>   	       </a:t>
            </a:r>
            <a:r>
              <a:rPr lang="zh-CN" altLang="en-US" sz="3200" dirty="0" smtClean="0"/>
              <a:t>数据结构描述</a:t>
            </a:r>
            <a:endParaRPr lang="en-US" altLang="zh-CN" sz="3200" dirty="0" smtClean="0"/>
          </a:p>
          <a:p>
            <a:pPr marL="1371600" lvl="3" indent="0">
              <a:buNone/>
            </a:pPr>
            <a:r>
              <a:rPr lang="en-US" altLang="zh-CN" sz="3200" dirty="0" smtClean="0"/>
              <a:t>		</a:t>
            </a:r>
            <a:r>
              <a:rPr lang="zh-CN" altLang="en-US" sz="3200" dirty="0" smtClean="0"/>
              <a:t>伪码和关键代码描述</a:t>
            </a:r>
            <a:endParaRPr lang="en-US" altLang="zh-CN" sz="3200" dirty="0" smtClean="0"/>
          </a:p>
          <a:p>
            <a:pPr marL="1371600" lvl="3" indent="0">
              <a:buNone/>
            </a:pPr>
            <a:r>
              <a:rPr lang="zh-CN" altLang="en-US" sz="3200" dirty="0" smtClean="0"/>
              <a:t>实验：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实验设置</a:t>
            </a:r>
            <a:endParaRPr lang="en-US" altLang="zh-CN" sz="3200" dirty="0" smtClean="0"/>
          </a:p>
          <a:p>
            <a:pPr marL="1371600" lvl="3" indent="0">
              <a:buNone/>
            </a:pPr>
            <a:r>
              <a:rPr lang="en-US" altLang="zh-CN" sz="3200" dirty="0" smtClean="0"/>
              <a:t>		</a:t>
            </a:r>
            <a:r>
              <a:rPr lang="zh-CN" altLang="en-US" sz="3200" dirty="0" smtClean="0"/>
              <a:t>实验结果分析</a:t>
            </a:r>
            <a:endParaRPr lang="en-US" altLang="zh-CN" sz="3200" dirty="0" smtClean="0"/>
          </a:p>
          <a:p>
            <a:pPr marL="1371600" lvl="3" indent="0">
              <a:buNone/>
            </a:pPr>
            <a:r>
              <a:rPr lang="zh-CN" altLang="en-US" sz="3200" dirty="0" smtClean="0"/>
              <a:t>结论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401166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楷体_GB2312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Pct val="100000"/>
          <a:buFont typeface="Wingdings" pitchFamily="2" charset="2"/>
          <a:buAutoNum type="alphaLcPeriod"/>
          <a:tabLst/>
          <a:defRPr kumimoji="1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Pct val="100000"/>
          <a:buFont typeface="Wingdings" pitchFamily="2" charset="2"/>
          <a:buAutoNum type="alphaLcPeriod"/>
          <a:tabLst/>
          <a:defRPr kumimoji="1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4192</TotalTime>
  <Words>403</Words>
  <Application>Microsoft Macintosh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Blends</vt:lpstr>
      <vt:lpstr>旅行商问题（货郎担问题P201)</vt:lpstr>
      <vt:lpstr>PowerPoint Presentation</vt:lpstr>
      <vt:lpstr>带权图的说明</vt:lpstr>
      <vt:lpstr>例</vt:lpstr>
      <vt:lpstr>TSP相关算法</vt:lpstr>
      <vt:lpstr>TSP问题</vt:lpstr>
      <vt:lpstr>TSP相关算法</vt:lpstr>
      <vt:lpstr>TSP相关算法</vt:lpstr>
      <vt:lpstr>考察要求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集合论ppt</dc:title>
  <dc:creator>zy</dc:creator>
  <cp:lastModifiedBy>HAO Jie</cp:lastModifiedBy>
  <cp:revision>3360</cp:revision>
  <dcterms:created xsi:type="dcterms:W3CDTF">1601-01-01T00:00:00Z</dcterms:created>
  <dcterms:modified xsi:type="dcterms:W3CDTF">2017-10-15T13:15:03Z</dcterms:modified>
</cp:coreProperties>
</file>