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69" r:id="rId4"/>
    <p:sldId id="258" r:id="rId5"/>
    <p:sldId id="259" r:id="rId6"/>
    <p:sldId id="261" r:id="rId7"/>
    <p:sldId id="267" r:id="rId8"/>
    <p:sldId id="262" r:id="rId9"/>
    <p:sldId id="271" r:id="rId10"/>
    <p:sldId id="270" r:id="rId11"/>
    <p:sldId id="264" r:id="rId12"/>
    <p:sldId id="272" r:id="rId13"/>
    <p:sldId id="273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82E5C-6B6D-D848-9E6D-283572E079A8}" type="datetimeFigureOut">
              <a:rPr lang="en-US" smtClean="0"/>
              <a:t>17/9/14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4FA68-9B74-4141-8750-EA37E779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5A0696-53F5-4675-A8AD-B8A3ADCC9B05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99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3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FFEA-DBA2-2147-8688-751E595F5953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C7EA-CDD1-164E-B9A3-264DFD486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image" Target="../media/image7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667000"/>
            <a:ext cx="76200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600" b="1" smtClean="0">
                <a:latin typeface="楷体_GB2312" pitchFamily="49" charset="-122"/>
              </a:rPr>
              <a:t>第十章 </a:t>
            </a:r>
            <a:br>
              <a:rPr lang="zh-CN" altLang="en-US" sz="6600" b="1" smtClean="0">
                <a:latin typeface="楷体_GB2312" pitchFamily="49" charset="-122"/>
              </a:rPr>
            </a:br>
            <a:r>
              <a:rPr lang="zh-CN" altLang="en-US" sz="6600" b="1" smtClean="0">
                <a:latin typeface="楷体_GB2312" pitchFamily="49" charset="-122"/>
              </a:rPr>
              <a:t>图的矩阵表示</a:t>
            </a:r>
          </a:p>
        </p:txBody>
      </p:sp>
    </p:spTree>
    <p:extLst>
      <p:ext uri="{BB962C8B-B14F-4D97-AF65-F5344CB8AC3E}">
        <p14:creationId xmlns:p14="http://schemas.microsoft.com/office/powerpoint/2010/main" val="3292982588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问题：长度小于等于</a:t>
            </a:r>
            <a:r>
              <a:rPr lang="en-US" altLang="zh-CN" i="1" dirty="0" smtClean="0">
                <a:latin typeface="Times New Roman"/>
                <a:cs typeface="Times New Roman"/>
              </a:rPr>
              <a:t>l</a:t>
            </a:r>
            <a:r>
              <a:rPr lang="zh-CN" altLang="en-US" dirty="0" smtClean="0">
                <a:latin typeface="Times New Roman"/>
                <a:cs typeface="Times New Roman"/>
              </a:rPr>
              <a:t>的通路的表示方法？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45000"/>
              </a:spcBef>
              <a:buClr>
                <a:schemeClr val="bg2"/>
              </a:buClr>
              <a:buSzPct val="75000"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Times New Roman" charset="0"/>
              </a:rPr>
              <a:t>推论</a:t>
            </a:r>
            <a:r>
              <a:rPr lang="zh-CN" altLang="en-US" b="1" dirty="0" smtClean="0">
                <a:latin typeface="Times New Roman" charset="0"/>
              </a:rPr>
              <a:t> ：设</a:t>
            </a:r>
            <a:r>
              <a:rPr lang="en-US" altLang="zh-CN" b="1" i="1" dirty="0" err="1" smtClean="0">
                <a:latin typeface="Times New Roman" charset="0"/>
              </a:rPr>
              <a:t>B</a:t>
            </a:r>
            <a:r>
              <a:rPr lang="en-US" altLang="zh-CN" b="1" i="1" baseline="-30000" dirty="0" err="1" smtClean="0">
                <a:latin typeface="Times New Roman" charset="0"/>
              </a:rPr>
              <a:t>l</a:t>
            </a:r>
            <a:r>
              <a:rPr lang="en-US" altLang="zh-CN" b="1" dirty="0" smtClean="0">
                <a:latin typeface="Times New Roman" charset="0"/>
              </a:rPr>
              <a:t>=</a:t>
            </a:r>
            <a:r>
              <a:rPr lang="en-US" altLang="zh-CN" b="1" i="1" dirty="0" smtClean="0">
                <a:latin typeface="Times New Roman" charset="0"/>
              </a:rPr>
              <a:t>A</a:t>
            </a:r>
            <a:r>
              <a:rPr lang="en-US" altLang="zh-CN" b="1" dirty="0" smtClean="0">
                <a:latin typeface="Times New Roman" charset="0"/>
              </a:rPr>
              <a:t>+</a:t>
            </a:r>
            <a:r>
              <a:rPr lang="en-US" altLang="zh-CN" b="1" i="1" dirty="0" smtClean="0">
                <a:latin typeface="Times New Roman" charset="0"/>
              </a:rPr>
              <a:t>A</a:t>
            </a:r>
            <a:r>
              <a:rPr lang="en-US" altLang="zh-CN" b="1" baseline="30000" dirty="0" smtClean="0">
                <a:latin typeface="Times New Roman" charset="0"/>
              </a:rPr>
              <a:t>2</a:t>
            </a:r>
            <a:r>
              <a:rPr lang="en-US" altLang="zh-CN" b="1" dirty="0" smtClean="0">
                <a:latin typeface="Times New Roman" charset="0"/>
              </a:rPr>
              <a:t>+…+</a:t>
            </a:r>
            <a:r>
              <a:rPr lang="en-US" altLang="zh-CN" b="1" i="1" dirty="0" smtClean="0">
                <a:latin typeface="Times New Roman" charset="0"/>
              </a:rPr>
              <a:t>A</a:t>
            </a:r>
            <a:r>
              <a:rPr lang="en-US" altLang="zh-CN" b="1" i="1" baseline="30000" dirty="0" smtClean="0">
                <a:latin typeface="Times New Roman" charset="0"/>
              </a:rPr>
              <a:t>l</a:t>
            </a:r>
            <a:r>
              <a:rPr lang="en-US" altLang="zh-CN" b="1" dirty="0" smtClean="0">
                <a:latin typeface="Times New Roman" charset="0"/>
              </a:rPr>
              <a:t>(</a:t>
            </a:r>
            <a:r>
              <a:rPr lang="en-US" altLang="zh-CN" b="1" i="1" dirty="0" smtClean="0">
                <a:latin typeface="Times New Roman" charset="0"/>
              </a:rPr>
              <a:t>l</a:t>
            </a:r>
            <a:r>
              <a:rPr lang="en-US" altLang="zh-CN" b="1" dirty="0" smtClean="0">
                <a:latin typeface="Times New Roman" charset="0"/>
                <a:sym typeface="Symbol" charset="0"/>
              </a:rPr>
              <a:t></a:t>
            </a:r>
            <a:r>
              <a:rPr lang="en-US" altLang="zh-CN" b="1" dirty="0" smtClean="0">
                <a:latin typeface="Times New Roman" charset="0"/>
              </a:rPr>
              <a:t>1), </a:t>
            </a:r>
            <a:r>
              <a:rPr lang="zh-CN" altLang="en-US" b="1" dirty="0" smtClean="0">
                <a:latin typeface="Times New Roman" charset="0"/>
              </a:rPr>
              <a:t>则</a:t>
            </a:r>
            <a:r>
              <a:rPr lang="en-US" altLang="zh-CN" b="1" i="1" dirty="0" err="1" smtClean="0">
                <a:latin typeface="Times New Roman" charset="0"/>
              </a:rPr>
              <a:t>B</a:t>
            </a:r>
            <a:r>
              <a:rPr lang="en-US" altLang="zh-CN" b="1" i="1" baseline="-30000" dirty="0" err="1" smtClean="0">
                <a:latin typeface="Times New Roman" charset="0"/>
              </a:rPr>
              <a:t>l</a:t>
            </a:r>
            <a:r>
              <a:rPr lang="zh-CN" altLang="en-US" b="1" dirty="0" smtClean="0">
                <a:latin typeface="Times New Roman" charset="0"/>
              </a:rPr>
              <a:t>中元素       等于</a:t>
            </a:r>
            <a:r>
              <a:rPr lang="en-US" altLang="zh-CN" b="1" i="1" dirty="0" smtClean="0">
                <a:latin typeface="Times New Roman" charset="0"/>
              </a:rPr>
              <a:t>D</a:t>
            </a:r>
            <a:r>
              <a:rPr lang="zh-CN" altLang="en-US" b="1" dirty="0" smtClean="0">
                <a:latin typeface="Times New Roman" charset="0"/>
              </a:rPr>
              <a:t>中</a:t>
            </a:r>
            <a:r>
              <a:rPr lang="en-US" altLang="zh-CN" b="1" i="1" dirty="0" smtClean="0">
                <a:latin typeface="Times New Roman" charset="0"/>
              </a:rPr>
              <a:t>v</a:t>
            </a:r>
            <a:r>
              <a:rPr lang="en-US" altLang="zh-CN" b="1" i="1" baseline="-30000" dirty="0" smtClean="0">
                <a:latin typeface="Times New Roman" charset="0"/>
              </a:rPr>
              <a:t>i</a:t>
            </a:r>
            <a:r>
              <a:rPr lang="zh-CN" altLang="en-US" b="1" dirty="0" smtClean="0">
                <a:latin typeface="Times New Roman" charset="0"/>
              </a:rPr>
              <a:t>到</a:t>
            </a:r>
            <a:r>
              <a:rPr lang="en-US" altLang="zh-CN" b="1" i="1" dirty="0" err="1" smtClean="0">
                <a:latin typeface="Times New Roman" charset="0"/>
              </a:rPr>
              <a:t>v</a:t>
            </a:r>
            <a:r>
              <a:rPr lang="en-US" altLang="zh-CN" b="1" i="1" baseline="-30000" dirty="0" err="1" smtClean="0">
                <a:latin typeface="Times New Roman" charset="0"/>
              </a:rPr>
              <a:t>j</a:t>
            </a:r>
            <a:r>
              <a:rPr lang="zh-CN" altLang="en-US" b="1" dirty="0" smtClean="0">
                <a:latin typeface="Times New Roman" charset="0"/>
              </a:rPr>
              <a:t>长度小于等于</a:t>
            </a:r>
            <a:r>
              <a:rPr lang="en-US" altLang="zh-CN" b="1" i="1" dirty="0" smtClean="0">
                <a:latin typeface="Times New Roman" charset="0"/>
              </a:rPr>
              <a:t>l</a:t>
            </a:r>
            <a:r>
              <a:rPr lang="zh-CN" altLang="en-US" b="1" dirty="0" smtClean="0">
                <a:latin typeface="Times New Roman" charset="0"/>
              </a:rPr>
              <a:t>的通路(含回路)数。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276F5-D9D9-4068-A5CC-8A39970AED8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896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60738"/>
            <a:ext cx="3886200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有向图的可达矩阵</a:t>
            </a:r>
          </a:p>
        </p:txBody>
      </p:sp>
      <p:sp>
        <p:nvSpPr>
          <p:cNvPr id="142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066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10.5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为有向图。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zh-CN" altLang="en-US" b="1" smtClean="0"/>
              <a:t>令 </a:t>
            </a:r>
          </a:p>
        </p:txBody>
      </p:sp>
      <p:sp>
        <p:nvSpPr>
          <p:cNvPr id="896005" name="Text Box 5"/>
          <p:cNvSpPr txBox="1">
            <a:spLocks noChangeArrowheads="1"/>
          </p:cNvSpPr>
          <p:nvPr/>
        </p:nvSpPr>
        <p:spPr bwMode="auto">
          <a:xfrm>
            <a:off x="1908175" y="22764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8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</a:p>
        </p:txBody>
      </p:sp>
      <p:sp>
        <p:nvSpPr>
          <p:cNvPr id="896006" name="AutoShape 6"/>
          <p:cNvSpPr>
            <a:spLocks/>
          </p:cNvSpPr>
          <p:nvPr/>
        </p:nvSpPr>
        <p:spPr bwMode="auto">
          <a:xfrm>
            <a:off x="2771775" y="2205038"/>
            <a:ext cx="355600" cy="569912"/>
          </a:xfrm>
          <a:prstGeom prst="leftBrace">
            <a:avLst>
              <a:gd name="adj1" fmla="val 133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endParaRPr lang="zh-CN" altLang="en-US" sz="2800">
              <a:latin typeface="楷体_GB2312" pitchFamily="49" charset="-122"/>
            </a:endParaRP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3276600" y="1989138"/>
            <a:ext cx="5100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可达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</a:p>
        </p:txBody>
      </p:sp>
      <p:sp>
        <p:nvSpPr>
          <p:cNvPr id="896008" name="Text Box 8"/>
          <p:cNvSpPr txBox="1">
            <a:spLocks noChangeArrowheads="1"/>
          </p:cNvSpPr>
          <p:nvPr/>
        </p:nvSpPr>
        <p:spPr bwMode="auto">
          <a:xfrm>
            <a:off x="3276600" y="256540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0  否则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6009" name="Rectangle 9"/>
          <p:cNvSpPr>
            <a:spLocks noChangeArrowheads="1"/>
          </p:cNvSpPr>
          <p:nvPr/>
        </p:nvSpPr>
        <p:spPr bwMode="auto">
          <a:xfrm>
            <a:off x="395288" y="29972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称(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可达矩阵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，记作</a:t>
            </a:r>
            <a:r>
              <a:rPr lang="en-US" altLang="zh-CN" sz="2800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简记为</a:t>
            </a:r>
            <a:r>
              <a:rPr lang="en-US" altLang="zh-CN" sz="2800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6010" name="Object 2"/>
          <p:cNvGraphicFramePr>
            <a:graphicFrameLocks noChangeAspect="1"/>
          </p:cNvGraphicFramePr>
          <p:nvPr/>
        </p:nvGraphicFramePr>
        <p:xfrm>
          <a:off x="4716463" y="4005263"/>
          <a:ext cx="3600450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4" imgW="1036230" imgH="845856" progId="Equation.3">
                  <p:embed/>
                </p:oleObj>
              </mc:Choice>
              <mc:Fallback>
                <p:oleObj name="Equation" r:id="rId4" imgW="1036230" imgH="845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05263"/>
                        <a:ext cx="3600450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-4445000" y="35435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charset="0"/>
              <a:buNone/>
            </a:pPr>
            <a:r>
              <a:rPr lang="zh-CN" altLang="en-US" b="1" dirty="0" smtClean="0">
                <a:latin typeface="Arial" charset="0"/>
                <a:ea typeface="宋体" charset="0"/>
              </a:rPr>
              <a:t>性质:</a:t>
            </a:r>
          </a:p>
          <a:p>
            <a:pPr algn="just">
              <a:buFont typeface="Wingdings" charset="0"/>
              <a:buNone/>
            </a:pPr>
            <a:r>
              <a:rPr lang="en-US" altLang="zh-CN" b="1" i="1" dirty="0" smtClean="0">
                <a:latin typeface="Arial" charset="0"/>
                <a:ea typeface="宋体" charset="0"/>
              </a:rPr>
              <a:t>P</a:t>
            </a:r>
            <a:r>
              <a:rPr lang="en-US" altLang="zh-CN" b="1" dirty="0" smtClean="0">
                <a:latin typeface="Arial" charset="0"/>
                <a:ea typeface="宋体" charset="0"/>
              </a:rPr>
              <a:t>(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D</a:t>
            </a:r>
            <a:r>
              <a:rPr lang="en-US" altLang="zh-CN" b="1" dirty="0" smtClean="0">
                <a:latin typeface="Arial" charset="0"/>
                <a:ea typeface="宋体" charset="0"/>
              </a:rPr>
              <a:t>)</a:t>
            </a:r>
            <a:r>
              <a:rPr lang="zh-CN" altLang="en-US" b="1" dirty="0" smtClean="0">
                <a:latin typeface="Arial" charset="0"/>
                <a:ea typeface="宋体" charset="0"/>
              </a:rPr>
              <a:t>主对角线上的元素全为1. </a:t>
            </a:r>
          </a:p>
          <a:p>
            <a:pPr algn="just">
              <a:buFont typeface="Wingdings" charset="0"/>
              <a:buNone/>
            </a:pPr>
            <a:r>
              <a:rPr lang="en-US" altLang="zh-CN" b="1" i="1" dirty="0" smtClean="0">
                <a:latin typeface="Arial" charset="0"/>
                <a:ea typeface="宋体" charset="0"/>
              </a:rPr>
              <a:t>D</a:t>
            </a:r>
            <a:r>
              <a:rPr lang="zh-CN" altLang="en-US" b="1" dirty="0" smtClean="0">
                <a:latin typeface="Arial" charset="0"/>
                <a:ea typeface="宋体" charset="0"/>
              </a:rPr>
              <a:t>强连通当且仅当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P</a:t>
            </a:r>
            <a:r>
              <a:rPr lang="en-US" altLang="zh-CN" b="1" dirty="0" smtClean="0">
                <a:latin typeface="Arial" charset="0"/>
                <a:ea typeface="宋体" charset="0"/>
              </a:rPr>
              <a:t>(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D</a:t>
            </a:r>
            <a:r>
              <a:rPr lang="en-US" altLang="zh-CN" b="1" dirty="0" smtClean="0">
                <a:latin typeface="Arial" charset="0"/>
                <a:ea typeface="宋体" charset="0"/>
              </a:rPr>
              <a:t>)</a:t>
            </a:r>
            <a:r>
              <a:rPr lang="zh-CN" altLang="en-US" b="1" dirty="0" smtClean="0">
                <a:latin typeface="Arial" charset="0"/>
                <a:ea typeface="宋体" charset="0"/>
              </a:rPr>
              <a:t>的元素全为1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68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5" grpId="0" autoUpdateAnimBg="0"/>
      <p:bldP spid="896006" grpId="0" animBg="1"/>
      <p:bldP spid="896007" grpId="0" autoUpdateAnimBg="0"/>
      <p:bldP spid="896008" grpId="0" autoUpdateAnimBg="0"/>
      <p:bldP spid="89600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有向图的可达矩阵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0"/>
              <a:buNone/>
            </a:pPr>
            <a:r>
              <a:rPr lang="zh-CN" altLang="en-US" b="1" dirty="0" smtClean="0">
                <a:latin typeface="Arial" charset="0"/>
                <a:ea typeface="宋体" charset="0"/>
              </a:rPr>
              <a:t>性质:</a:t>
            </a:r>
          </a:p>
          <a:p>
            <a:pPr lvl="1" algn="just">
              <a:buFont typeface="Wingdings" charset="0"/>
              <a:buNone/>
            </a:pPr>
            <a:r>
              <a:rPr lang="en-US" altLang="zh-CN" b="1" i="1" dirty="0" smtClean="0">
                <a:latin typeface="Arial" charset="0"/>
                <a:ea typeface="宋体" charset="0"/>
              </a:rPr>
              <a:t>P</a:t>
            </a:r>
            <a:r>
              <a:rPr lang="en-US" altLang="zh-CN" b="1" dirty="0" smtClean="0">
                <a:latin typeface="Arial" charset="0"/>
                <a:ea typeface="宋体" charset="0"/>
              </a:rPr>
              <a:t>(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D</a:t>
            </a:r>
            <a:r>
              <a:rPr lang="en-US" altLang="zh-CN" b="1" dirty="0" smtClean="0">
                <a:latin typeface="Arial" charset="0"/>
                <a:ea typeface="宋体" charset="0"/>
              </a:rPr>
              <a:t>)</a:t>
            </a:r>
            <a:r>
              <a:rPr lang="zh-CN" altLang="en-US" b="1" dirty="0" smtClean="0">
                <a:latin typeface="Arial" charset="0"/>
                <a:ea typeface="宋体" charset="0"/>
              </a:rPr>
              <a:t>主对角线上的元素全为1. </a:t>
            </a:r>
          </a:p>
          <a:p>
            <a:pPr lvl="1" algn="just">
              <a:buFont typeface="Wingdings" charset="0"/>
              <a:buNone/>
            </a:pPr>
            <a:r>
              <a:rPr lang="en-US" altLang="zh-CN" b="1" i="1" dirty="0" smtClean="0">
                <a:latin typeface="Arial" charset="0"/>
                <a:ea typeface="宋体" charset="0"/>
              </a:rPr>
              <a:t>D</a:t>
            </a:r>
            <a:r>
              <a:rPr lang="zh-CN" altLang="en-US" b="1" dirty="0" smtClean="0">
                <a:latin typeface="Arial" charset="0"/>
                <a:ea typeface="宋体" charset="0"/>
              </a:rPr>
              <a:t>强连通当且仅当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P</a:t>
            </a:r>
            <a:r>
              <a:rPr lang="en-US" altLang="zh-CN" b="1" dirty="0" smtClean="0">
                <a:latin typeface="Arial" charset="0"/>
                <a:ea typeface="宋体" charset="0"/>
              </a:rPr>
              <a:t>(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D</a:t>
            </a:r>
            <a:r>
              <a:rPr lang="en-US" altLang="zh-CN" b="1" dirty="0" smtClean="0">
                <a:latin typeface="Arial" charset="0"/>
                <a:ea typeface="宋体" charset="0"/>
              </a:rPr>
              <a:t>)</a:t>
            </a:r>
            <a:r>
              <a:rPr lang="zh-CN" altLang="en-US" b="1" dirty="0" smtClean="0">
                <a:latin typeface="Arial" charset="0"/>
                <a:ea typeface="宋体" charset="0"/>
              </a:rPr>
              <a:t>的元素全为</a:t>
            </a:r>
            <a:r>
              <a:rPr lang="zh-CN" altLang="en-US" b="1" dirty="0" smtClean="0">
                <a:latin typeface="Arial" charset="0"/>
                <a:ea typeface="宋体" charset="0"/>
              </a:rPr>
              <a:t>1</a:t>
            </a:r>
            <a:endParaRPr lang="en-US" altLang="zh-CN" b="1" dirty="0" smtClean="0">
              <a:latin typeface="Arial" charset="0"/>
              <a:ea typeface="宋体" charset="0"/>
            </a:endParaRPr>
          </a:p>
          <a:p>
            <a:pPr algn="just">
              <a:buFont typeface="Wingdings" charset="0"/>
              <a:buNone/>
            </a:pPr>
            <a:r>
              <a:rPr lang="zh-CN" altLang="en-US" b="1" dirty="0" smtClean="0">
                <a:latin typeface="Arial" charset="0"/>
                <a:ea typeface="宋体" charset="0"/>
              </a:rPr>
              <a:t>如何计算</a:t>
            </a:r>
            <a:r>
              <a:rPr lang="en-US" altLang="zh-CN" b="1" i="1" dirty="0" smtClean="0">
                <a:latin typeface="Arial" charset="0"/>
                <a:ea typeface="宋体" charset="0"/>
              </a:rPr>
              <a:t>P</a:t>
            </a:r>
            <a:r>
              <a:rPr lang="en-US" altLang="zh-CN" b="1" dirty="0">
                <a:latin typeface="Arial" charset="0"/>
                <a:ea typeface="宋体" charset="0"/>
              </a:rPr>
              <a:t>(</a:t>
            </a:r>
            <a:r>
              <a:rPr lang="en-US" altLang="zh-CN" b="1" i="1" dirty="0">
                <a:latin typeface="Arial" charset="0"/>
                <a:ea typeface="宋体" charset="0"/>
              </a:rPr>
              <a:t>D</a:t>
            </a:r>
            <a:r>
              <a:rPr lang="en-US" altLang="zh-CN" b="1" dirty="0">
                <a:latin typeface="Arial" charset="0"/>
                <a:ea typeface="宋体" charset="0"/>
              </a:rPr>
              <a:t>)</a:t>
            </a:r>
            <a:r>
              <a:rPr lang="zh-CN" altLang="en-US" b="1" i="1" dirty="0" smtClean="0">
                <a:latin typeface="Arial" charset="0"/>
                <a:ea typeface="宋体" charset="0"/>
              </a:rPr>
              <a:t>？</a:t>
            </a:r>
            <a:endParaRPr lang="en-US" altLang="zh-CN" b="1" i="1" dirty="0" smtClean="0">
              <a:latin typeface="Arial" charset="0"/>
              <a:ea typeface="宋体" charset="0"/>
            </a:endParaRPr>
          </a:p>
          <a:p>
            <a:pPr algn="just">
              <a:buFont typeface="Wingdings" charset="0"/>
              <a:buNone/>
            </a:pPr>
            <a:r>
              <a:rPr lang="en-US" altLang="zh-CN" b="1" i="1" dirty="0" smtClean="0">
                <a:latin typeface="Arial" charset="0"/>
                <a:ea typeface="宋体" charset="0"/>
              </a:rPr>
              <a:t>   P</a:t>
            </a:r>
            <a:r>
              <a:rPr lang="en-US" altLang="zh-CN" b="1" dirty="0">
                <a:latin typeface="Arial" charset="0"/>
                <a:ea typeface="宋体" charset="0"/>
              </a:rPr>
              <a:t>(</a:t>
            </a:r>
            <a:r>
              <a:rPr lang="en-US" altLang="zh-CN" b="1" i="1" dirty="0">
                <a:latin typeface="Arial" charset="0"/>
                <a:ea typeface="宋体" charset="0"/>
              </a:rPr>
              <a:t>D</a:t>
            </a:r>
            <a:r>
              <a:rPr lang="en-US" altLang="zh-CN" b="1" dirty="0">
                <a:latin typeface="Arial" charset="0"/>
                <a:ea typeface="宋体" charset="0"/>
              </a:rPr>
              <a:t>)</a:t>
            </a:r>
            <a:r>
              <a:rPr lang="zh-CN" altLang="en-US" b="1" dirty="0">
                <a:latin typeface="Arial" charset="0"/>
                <a:ea typeface="宋体" charset="0"/>
              </a:rPr>
              <a:t>主对角线上的元素全为</a:t>
            </a:r>
            <a:r>
              <a:rPr lang="zh-CN" altLang="en-US" b="1" dirty="0" smtClean="0">
                <a:latin typeface="Arial" charset="0"/>
                <a:ea typeface="宋体" charset="0"/>
              </a:rPr>
              <a:t>1</a:t>
            </a:r>
            <a:r>
              <a:rPr lang="en-US" altLang="zh-CN" b="1" dirty="0" smtClean="0">
                <a:latin typeface="Arial" charset="0"/>
                <a:ea typeface="宋体" charset="0"/>
              </a:rPr>
              <a:t>;</a:t>
            </a:r>
            <a:endParaRPr lang="en-US" altLang="zh-CN" b="1" dirty="0" smtClean="0">
              <a:latin typeface="Arial" charset="0"/>
              <a:ea typeface="宋体" charset="0"/>
            </a:endParaRPr>
          </a:p>
          <a:p>
            <a:pPr algn="just">
              <a:buFont typeface="Wingdings" charset="0"/>
              <a:buNone/>
            </a:pPr>
            <a:r>
              <a:rPr lang="zh-CN" altLang="en-US" b="1" i="1" dirty="0" smtClean="0">
                <a:latin typeface="Arial" charset="0"/>
                <a:ea typeface="宋体" charset="0"/>
              </a:rPr>
              <a:t>  </a:t>
            </a:r>
            <a:r>
              <a:rPr lang="zh-CN" altLang="en-US" b="1" dirty="0" smtClean="0">
                <a:latin typeface="Arial" charset="0"/>
                <a:ea typeface="宋体" charset="0"/>
              </a:rPr>
              <a:t>其余元素</a:t>
            </a:r>
            <a:r>
              <a:rPr lang="zh-CN" altLang="en-US" b="1" dirty="0" smtClean="0">
                <a:latin typeface="Arial" charset="0"/>
                <a:ea typeface="宋体" charset="0"/>
              </a:rPr>
              <a:t>根据</a:t>
            </a:r>
            <a:r>
              <a:rPr lang="en-US" altLang="zh-CN" b="1" i="1" dirty="0" smtClean="0">
                <a:latin typeface="Times New Roman" charset="0"/>
              </a:rPr>
              <a:t>B</a:t>
            </a:r>
            <a:r>
              <a:rPr lang="en-US" altLang="zh-CN" b="1" i="1" baseline="-25000" dirty="0" smtClean="0">
                <a:latin typeface="Times New Roman" charset="0"/>
              </a:rPr>
              <a:t>n-</a:t>
            </a:r>
            <a:r>
              <a:rPr lang="en-US" altLang="zh-CN" b="1" baseline="-25000" dirty="0" smtClean="0">
                <a:latin typeface="Times New Roman" charset="0"/>
              </a:rPr>
              <a:t>1</a:t>
            </a:r>
            <a:r>
              <a:rPr lang="zh-CN" altLang="en-US" b="1" dirty="0" smtClean="0">
                <a:latin typeface="Times New Roman" charset="0"/>
              </a:rPr>
              <a:t>决定。</a:t>
            </a:r>
            <a:r>
              <a:rPr lang="en-US" altLang="zh-CN" b="1" dirty="0" smtClean="0">
                <a:latin typeface="Times New Roman" charset="0"/>
              </a:rPr>
              <a:t>(</a:t>
            </a:r>
            <a:r>
              <a:rPr lang="zh-CN" altLang="en-US" b="1" dirty="0" smtClean="0">
                <a:latin typeface="Times New Roman" charset="0"/>
              </a:rPr>
              <a:t>定理</a:t>
            </a:r>
            <a:r>
              <a:rPr lang="en-US" altLang="zh-CN" b="1" dirty="0" smtClean="0">
                <a:latin typeface="Times New Roman" charset="0"/>
              </a:rPr>
              <a:t>7.6 pp120)</a:t>
            </a:r>
            <a:endParaRPr lang="en-US" altLang="zh-CN" b="1" dirty="0" smtClean="0">
              <a:latin typeface="Arial" charset="0"/>
              <a:ea typeface="宋体" charset="0"/>
            </a:endParaRPr>
          </a:p>
          <a:p>
            <a:pPr algn="just">
              <a:buFont typeface="Wingdings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717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fld id="{28E4F99A-258A-9144-B244-D7A138C57C68}" type="slidenum">
              <a:rPr lang="zh-CN" altLang="en-US"/>
              <a:pPr algn="l" eaLnBrk="1" hangingPunct="1"/>
              <a:t>13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Arial" charset="0"/>
                <a:ea typeface="宋体" charset="0"/>
              </a:rPr>
              <a:t>实例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667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Arial" charset="0"/>
                <a:ea typeface="宋体" charset="0"/>
              </a:rPr>
              <a:t>例1</a:t>
            </a:r>
            <a:r>
              <a:rPr lang="zh-CN" altLang="en-US" sz="2400" b="1" dirty="0">
                <a:latin typeface="Arial" charset="0"/>
                <a:ea typeface="宋体" charset="0"/>
              </a:rPr>
              <a:t> (1) </a:t>
            </a:r>
            <a:r>
              <a:rPr lang="en-US" altLang="zh-CN" sz="2400" b="1" i="1" dirty="0">
                <a:latin typeface="Arial" charset="0"/>
                <a:ea typeface="宋体" charset="0"/>
              </a:rPr>
              <a:t>v</a:t>
            </a:r>
            <a:r>
              <a:rPr lang="en-US" altLang="zh-CN" sz="24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400" b="1" dirty="0">
                <a:latin typeface="Arial" charset="0"/>
                <a:ea typeface="宋体" charset="0"/>
              </a:rPr>
              <a:t>到</a:t>
            </a:r>
            <a:r>
              <a:rPr lang="en-US" altLang="zh-CN" sz="2400" b="1" i="1" dirty="0">
                <a:latin typeface="Arial" charset="0"/>
                <a:ea typeface="宋体" charset="0"/>
              </a:rPr>
              <a:t>v</a:t>
            </a:r>
            <a:r>
              <a:rPr lang="en-US" altLang="zh-CN" sz="2400" b="1" baseline="-30000" dirty="0">
                <a:latin typeface="Arial" charset="0"/>
                <a:ea typeface="宋体" charset="0"/>
              </a:rPr>
              <a:t>4</a:t>
            </a:r>
            <a:r>
              <a:rPr lang="zh-CN" altLang="en-US" sz="2400" b="1" dirty="0">
                <a:latin typeface="Arial" charset="0"/>
                <a:ea typeface="宋体" charset="0"/>
              </a:rPr>
              <a:t>,</a:t>
            </a:r>
            <a:r>
              <a:rPr lang="en-US" altLang="zh-CN" sz="2400" b="1" i="1" dirty="0">
                <a:latin typeface="Arial" charset="0"/>
                <a:ea typeface="宋体" charset="0"/>
              </a:rPr>
              <a:t>v</a:t>
            </a:r>
            <a:r>
              <a:rPr lang="en-US" altLang="zh-CN" sz="2400" b="1" baseline="-30000" dirty="0">
                <a:latin typeface="Arial" charset="0"/>
                <a:ea typeface="宋体" charset="0"/>
              </a:rPr>
              <a:t>4</a:t>
            </a:r>
            <a:r>
              <a:rPr lang="zh-CN" altLang="en-US" sz="2400" b="1" dirty="0">
                <a:latin typeface="Arial" charset="0"/>
                <a:ea typeface="宋体" charset="0"/>
              </a:rPr>
              <a:t>到</a:t>
            </a:r>
            <a:r>
              <a:rPr lang="en-US" altLang="zh-CN" sz="2400" b="1" i="1" dirty="0">
                <a:latin typeface="Arial" charset="0"/>
                <a:ea typeface="宋体" charset="0"/>
              </a:rPr>
              <a:t>v</a:t>
            </a:r>
            <a:r>
              <a:rPr lang="en-US" altLang="zh-CN" sz="24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400" b="1" dirty="0">
                <a:latin typeface="Arial" charset="0"/>
                <a:ea typeface="宋体" charset="0"/>
              </a:rPr>
              <a:t>长为3的通路各有多少条?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宋体" charset="0"/>
              </a:rPr>
              <a:t>(2) </a:t>
            </a:r>
            <a:r>
              <a:rPr lang="en-US" altLang="zh-CN" sz="2400" b="1" i="1" dirty="0">
                <a:latin typeface="Arial" charset="0"/>
                <a:ea typeface="宋体" charset="0"/>
              </a:rPr>
              <a:t>v</a:t>
            </a:r>
            <a:r>
              <a:rPr lang="en-US" altLang="zh-CN" sz="24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400" b="1" dirty="0">
                <a:latin typeface="Arial" charset="0"/>
                <a:ea typeface="宋体" charset="0"/>
              </a:rPr>
              <a:t>到自身长为1,2,3,4的回路各有多少条?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宋体" charset="0"/>
              </a:rPr>
              <a:t>(3) 长为4的通路共有多少条?其中有多少条回路?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宋体" charset="0"/>
              </a:rPr>
              <a:t>(4) 长度小于等于4的回路共有多少条?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宋体" charset="0"/>
              </a:rPr>
              <a:t>(5) 写出</a:t>
            </a:r>
            <a:r>
              <a:rPr lang="en-US" altLang="zh-CN" sz="2400" b="1" i="1" dirty="0">
                <a:latin typeface="Arial" charset="0"/>
                <a:ea typeface="宋体" charset="0"/>
              </a:rPr>
              <a:t>D</a:t>
            </a:r>
            <a:r>
              <a:rPr lang="zh-CN" altLang="en-US" sz="2400" b="1" dirty="0">
                <a:latin typeface="Arial" charset="0"/>
                <a:ea typeface="宋体" charset="0"/>
              </a:rPr>
              <a:t>的可达矩阵, 并问</a:t>
            </a:r>
            <a:r>
              <a:rPr lang="en-US" altLang="zh-CN" sz="2400" b="1" i="1" dirty="0">
                <a:latin typeface="Arial" charset="0"/>
                <a:ea typeface="宋体" charset="0"/>
              </a:rPr>
              <a:t>D</a:t>
            </a:r>
            <a:r>
              <a:rPr lang="zh-CN" altLang="en-US" sz="2400" b="1" dirty="0">
                <a:latin typeface="Arial" charset="0"/>
                <a:ea typeface="宋体" charset="0"/>
              </a:rPr>
              <a:t>是强连通的吗?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宋体" charset="0"/>
              </a:rPr>
              <a:t>解</a:t>
            </a:r>
          </a:p>
        </p:txBody>
      </p:sp>
      <p:grpSp>
        <p:nvGrpSpPr>
          <p:cNvPr id="70661" name="Group 12"/>
          <p:cNvGrpSpPr>
            <a:grpSpLocks/>
          </p:cNvGrpSpPr>
          <p:nvPr/>
        </p:nvGrpSpPr>
        <p:grpSpPr bwMode="auto">
          <a:xfrm>
            <a:off x="5562600" y="4191000"/>
            <a:ext cx="3048000" cy="2117725"/>
            <a:chOff x="1200" y="2746"/>
            <a:chExt cx="1920" cy="1334"/>
          </a:xfrm>
        </p:grpSpPr>
        <p:pic>
          <p:nvPicPr>
            <p:cNvPr id="70671" name="Picture 5" descr="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746"/>
              <a:ext cx="1672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72" name="Text Box 7"/>
            <p:cNvSpPr txBox="1">
              <a:spLocks noChangeArrowheads="1"/>
            </p:cNvSpPr>
            <p:nvPr/>
          </p:nvSpPr>
          <p:spPr bwMode="auto">
            <a:xfrm>
              <a:off x="1296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70673" name="Text Box 8"/>
            <p:cNvSpPr txBox="1">
              <a:spLocks noChangeArrowheads="1"/>
            </p:cNvSpPr>
            <p:nvPr/>
          </p:nvSpPr>
          <p:spPr bwMode="auto">
            <a:xfrm>
              <a:off x="1296" y="37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70674" name="Text Box 9"/>
            <p:cNvSpPr txBox="1">
              <a:spLocks noChangeArrowheads="1"/>
            </p:cNvSpPr>
            <p:nvPr/>
          </p:nvSpPr>
          <p:spPr bwMode="auto">
            <a:xfrm>
              <a:off x="2736" y="37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70675" name="Text Box 10"/>
            <p:cNvSpPr txBox="1">
              <a:spLocks noChangeArrowheads="1"/>
            </p:cNvSpPr>
            <p:nvPr/>
          </p:nvSpPr>
          <p:spPr bwMode="auto">
            <a:xfrm>
              <a:off x="2736" y="28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4400550"/>
            <a:ext cx="3276600" cy="1771650"/>
            <a:chOff x="2976" y="1584"/>
            <a:chExt cx="1296" cy="1116"/>
          </a:xfrm>
        </p:grpSpPr>
        <p:sp>
          <p:nvSpPr>
            <p:cNvPr id="70663" name="Text Box 14"/>
            <p:cNvSpPr txBox="1">
              <a:spLocks noChangeArrowheads="1"/>
            </p:cNvSpPr>
            <p:nvPr/>
          </p:nvSpPr>
          <p:spPr bwMode="auto">
            <a:xfrm>
              <a:off x="2976" y="20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70664" name="Text Box 15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1  2  1  0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0  0  0  1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0  0  1  0</a:t>
              </a:r>
            </a:p>
          </p:txBody>
        </p:sp>
        <p:sp>
          <p:nvSpPr>
            <p:cNvPr id="70665" name="Line 16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66" name="Line 17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67" name="Line 18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68" name="Line 19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69" name="Line 20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70" name="Line 21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8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fld id="{1436BCEA-B57F-154E-A990-60CDF455B46A}" type="slidenum">
              <a:rPr lang="zh-CN" altLang="en-US"/>
              <a:pPr algn="l" eaLnBrk="1" hangingPunct="1"/>
              <a:t>14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Arial" charset="0"/>
                <a:ea typeface="宋体" charset="0"/>
              </a:rPr>
              <a:t>实例(续)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533400" y="3810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zh-CN" altLang="en-US" sz="2400" b="1" dirty="0">
                <a:latin typeface="Times New Roman" charset="0"/>
              </a:rPr>
              <a:t>到</a:t>
            </a: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4</a:t>
            </a:r>
            <a:r>
              <a:rPr lang="zh-CN" altLang="en-US" sz="2400" b="1" dirty="0">
                <a:latin typeface="Times New Roman" charset="0"/>
              </a:rPr>
              <a:t>长为3的通路有   </a:t>
            </a:r>
            <a:r>
              <a:rPr lang="zh-CN" altLang="en-US" sz="2400" b="1" dirty="0" smtClean="0">
                <a:latin typeface="Times New Roman" charset="0"/>
              </a:rPr>
              <a:t>条</a:t>
            </a:r>
            <a:r>
              <a:rPr lang="zh-CN" altLang="en-US" sz="2400" b="1" dirty="0">
                <a:latin typeface="Times New Roman" charset="0"/>
              </a:rPr>
              <a:t>,</a:t>
            </a:r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1" y="1676400"/>
            <a:ext cx="2895600" cy="1771650"/>
            <a:chOff x="2160" y="1152"/>
            <a:chExt cx="1345" cy="1116"/>
          </a:xfrm>
        </p:grpSpPr>
        <p:sp>
          <p:nvSpPr>
            <p:cNvPr id="71725" name="Text Box 6"/>
            <p:cNvSpPr txBox="1">
              <a:spLocks noChangeArrowheads="1"/>
            </p:cNvSpPr>
            <p:nvPr/>
          </p:nvSpPr>
          <p:spPr bwMode="auto">
            <a:xfrm>
              <a:off x="2160" y="15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 baseline="30000">
                  <a:latin typeface="Times New Roman" charset="0"/>
                </a:rPr>
                <a:t>2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71726" name="Text Box 7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1  2  3  1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0  0  0  1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0  0  0  1</a:t>
              </a:r>
            </a:p>
          </p:txBody>
        </p:sp>
        <p:sp>
          <p:nvSpPr>
            <p:cNvPr id="71727" name="Line 8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8" name="Line 9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9" name="Line 10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30" name="Line 11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31" name="Line 12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32" name="Line 13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686" name="Group 14"/>
          <p:cNvGrpSpPr>
            <a:grpSpLocks/>
          </p:cNvGrpSpPr>
          <p:nvPr/>
        </p:nvGrpSpPr>
        <p:grpSpPr bwMode="auto">
          <a:xfrm>
            <a:off x="3142321" y="1676400"/>
            <a:ext cx="2895600" cy="1771650"/>
            <a:chOff x="2160" y="1152"/>
            <a:chExt cx="1345" cy="1116"/>
          </a:xfrm>
        </p:grpSpPr>
        <p:sp>
          <p:nvSpPr>
            <p:cNvPr id="71717" name="Text Box 15"/>
            <p:cNvSpPr txBox="1">
              <a:spLocks noChangeArrowheads="1"/>
            </p:cNvSpPr>
            <p:nvPr/>
          </p:nvSpPr>
          <p:spPr bwMode="auto">
            <a:xfrm>
              <a:off x="2160" y="15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 baseline="30000">
                  <a:latin typeface="Times New Roman" charset="0"/>
                </a:rPr>
                <a:t>3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71718" name="Text Box 16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1  2  4  3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0  0  0  1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0  0  1  0</a:t>
              </a:r>
            </a:p>
          </p:txBody>
        </p:sp>
        <p:sp>
          <p:nvSpPr>
            <p:cNvPr id="71719" name="Line 17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0" name="Line 18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1" name="Line 19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2" name="Line 20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3" name="Line 21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24" name="Line 22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687" name="Group 23"/>
          <p:cNvGrpSpPr>
            <a:grpSpLocks/>
          </p:cNvGrpSpPr>
          <p:nvPr/>
        </p:nvGrpSpPr>
        <p:grpSpPr bwMode="auto">
          <a:xfrm>
            <a:off x="6150153" y="1676400"/>
            <a:ext cx="2973387" cy="1771650"/>
            <a:chOff x="2160" y="1152"/>
            <a:chExt cx="1345" cy="1116"/>
          </a:xfrm>
        </p:grpSpPr>
        <p:sp>
          <p:nvSpPr>
            <p:cNvPr id="71709" name="Text Box 24"/>
            <p:cNvSpPr txBox="1">
              <a:spLocks noChangeArrowheads="1"/>
            </p:cNvSpPr>
            <p:nvPr/>
          </p:nvSpPr>
          <p:spPr bwMode="auto">
            <a:xfrm>
              <a:off x="2160" y="15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 baseline="30000">
                  <a:latin typeface="Times New Roman" charset="0"/>
                </a:rPr>
                <a:t>4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71710" name="Text Box 25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1  2  6  4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0  0  0  1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0  0  0  1</a:t>
              </a:r>
            </a:p>
          </p:txBody>
        </p:sp>
        <p:sp>
          <p:nvSpPr>
            <p:cNvPr id="71711" name="Line 26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12" name="Line 27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13" name="Line 28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14" name="Line 29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15" name="Line 30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16" name="Line 31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2832" name="Text Box 32"/>
          <p:cNvSpPr txBox="1">
            <a:spLocks noChangeArrowheads="1"/>
          </p:cNvSpPr>
          <p:nvPr/>
        </p:nvSpPr>
        <p:spPr bwMode="auto">
          <a:xfrm>
            <a:off x="3429000" y="3810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3</a:t>
            </a:r>
          </a:p>
        </p:txBody>
      </p:sp>
      <p:sp>
        <p:nvSpPr>
          <p:cNvPr id="332833" name="Text Box 33"/>
          <p:cNvSpPr txBox="1">
            <a:spLocks noChangeArrowheads="1"/>
          </p:cNvSpPr>
          <p:nvPr/>
        </p:nvSpPr>
        <p:spPr bwMode="auto">
          <a:xfrm>
            <a:off x="533400" y="4267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4</a:t>
            </a:r>
            <a:r>
              <a:rPr lang="zh-CN" altLang="en-US" sz="2400" b="1" dirty="0">
                <a:latin typeface="Times New Roman" charset="0"/>
              </a:rPr>
              <a:t>到</a:t>
            </a: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zh-CN" altLang="en-US" sz="2400" b="1" dirty="0">
                <a:latin typeface="Times New Roman" charset="0"/>
              </a:rPr>
              <a:t>长为3的通路</a:t>
            </a:r>
            <a:r>
              <a:rPr lang="zh-CN" altLang="en-US" sz="2400" b="1" dirty="0" smtClean="0">
                <a:latin typeface="Times New Roman" charset="0"/>
              </a:rPr>
              <a:t>有  条</a:t>
            </a:r>
            <a:endParaRPr lang="zh-CN" altLang="en-US" sz="2400" b="1" dirty="0">
              <a:latin typeface="Times New Roman" charset="0"/>
            </a:endParaRPr>
          </a:p>
        </p:txBody>
      </p:sp>
      <p:sp>
        <p:nvSpPr>
          <p:cNvPr id="332834" name="Text Box 34"/>
          <p:cNvSpPr txBox="1">
            <a:spLocks noChangeArrowheads="1"/>
          </p:cNvSpPr>
          <p:nvPr/>
        </p:nvSpPr>
        <p:spPr bwMode="auto">
          <a:xfrm>
            <a:off x="3505200" y="4267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0</a:t>
            </a:r>
          </a:p>
        </p:txBody>
      </p: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533399" y="4800600"/>
            <a:ext cx="56167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zh-CN" altLang="en-US" sz="2400" b="1" dirty="0">
                <a:latin typeface="Times New Roman" charset="0"/>
              </a:rPr>
              <a:t>到自身长为1,2,3,4的回路各有    条</a:t>
            </a:r>
          </a:p>
        </p:txBody>
      </p:sp>
      <p:sp>
        <p:nvSpPr>
          <p:cNvPr id="332836" name="Text Box 36"/>
          <p:cNvSpPr txBox="1">
            <a:spLocks noChangeArrowheads="1"/>
          </p:cNvSpPr>
          <p:nvPr/>
        </p:nvSpPr>
        <p:spPr bwMode="auto">
          <a:xfrm>
            <a:off x="5105400" y="4800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charset="0"/>
              </a:rPr>
              <a:t>1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457200" y="5410200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charset="0"/>
              </a:rPr>
              <a:t>长为4的通路共有   </a:t>
            </a:r>
            <a:r>
              <a:rPr kumimoji="1" lang="zh-CN" altLang="en-US" sz="2400" b="1" dirty="0" smtClean="0">
                <a:latin typeface="Times New Roman" charset="0"/>
              </a:rPr>
              <a:t>条</a:t>
            </a:r>
            <a:r>
              <a:rPr kumimoji="1" lang="zh-CN" altLang="en-US" sz="2400" b="1" dirty="0">
                <a:latin typeface="Times New Roman" charset="0"/>
              </a:rPr>
              <a:t>, 其</a:t>
            </a:r>
            <a:r>
              <a:rPr kumimoji="1" lang="zh-CN" altLang="en-US" sz="2400" b="1" dirty="0" smtClean="0">
                <a:latin typeface="Times New Roman" charset="0"/>
              </a:rPr>
              <a:t>中有 条</a:t>
            </a:r>
            <a:r>
              <a:rPr kumimoji="1" lang="zh-CN" altLang="en-US" sz="2400" b="1" dirty="0">
                <a:latin typeface="Times New Roman" charset="0"/>
              </a:rPr>
              <a:t>回路</a:t>
            </a:r>
          </a:p>
        </p:txBody>
      </p:sp>
      <p:sp>
        <p:nvSpPr>
          <p:cNvPr id="332838" name="Text Box 38"/>
          <p:cNvSpPr txBox="1">
            <a:spLocks noChangeArrowheads="1"/>
          </p:cNvSpPr>
          <p:nvPr/>
        </p:nvSpPr>
        <p:spPr bwMode="auto">
          <a:xfrm>
            <a:off x="27432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16</a:t>
            </a:r>
          </a:p>
        </p:txBody>
      </p:sp>
      <p:sp>
        <p:nvSpPr>
          <p:cNvPr id="332839" name="Text Box 39"/>
          <p:cNvSpPr txBox="1">
            <a:spLocks noChangeArrowheads="1"/>
          </p:cNvSpPr>
          <p:nvPr/>
        </p:nvSpPr>
        <p:spPr bwMode="auto">
          <a:xfrm>
            <a:off x="4762500" y="541466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charset="0"/>
              </a:rPr>
              <a:t>3</a:t>
            </a:r>
          </a:p>
        </p:txBody>
      </p:sp>
      <p:sp>
        <p:nvSpPr>
          <p:cNvPr id="332840" name="Text Box 40"/>
          <p:cNvSpPr txBox="1">
            <a:spLocks noChangeArrowheads="1"/>
          </p:cNvSpPr>
          <p:nvPr/>
        </p:nvSpPr>
        <p:spPr bwMode="auto">
          <a:xfrm>
            <a:off x="457199" y="5943600"/>
            <a:ext cx="547523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charset="0"/>
              </a:rPr>
              <a:t>长度小于等于4的回路共有   </a:t>
            </a:r>
            <a:r>
              <a:rPr kumimoji="1" lang="zh-CN" altLang="en-US" sz="2400" b="1" dirty="0" smtClean="0">
                <a:latin typeface="Times New Roman" charset="0"/>
              </a:rPr>
              <a:t>条</a:t>
            </a:r>
            <a:endParaRPr kumimoji="1" lang="zh-CN" altLang="en-US" sz="2400" b="1" dirty="0">
              <a:latin typeface="Times New Roman" charset="0"/>
            </a:endParaRPr>
          </a:p>
        </p:txBody>
      </p:sp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4114800" y="5943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8</a:t>
            </a:r>
          </a:p>
        </p:txBody>
      </p:sp>
      <p:sp>
        <p:nvSpPr>
          <p:cNvPr id="332842" name="Text Box 42"/>
          <p:cNvSpPr txBox="1">
            <a:spLocks noChangeArrowheads="1"/>
          </p:cNvSpPr>
          <p:nvPr/>
        </p:nvSpPr>
        <p:spPr bwMode="auto">
          <a:xfrm>
            <a:off x="65532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可达矩阵</a:t>
            </a:r>
          </a:p>
        </p:txBody>
      </p:sp>
      <p:sp>
        <p:nvSpPr>
          <p:cNvPr id="332843" name="Text Box 43"/>
          <p:cNvSpPr txBox="1">
            <a:spLocks noChangeArrowheads="1"/>
          </p:cNvSpPr>
          <p:nvPr/>
        </p:nvSpPr>
        <p:spPr bwMode="auto">
          <a:xfrm>
            <a:off x="6324600" y="5943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charset="0"/>
              </a:rPr>
              <a:t>非强连通,单连通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170613" y="4095750"/>
            <a:ext cx="2973387" cy="1771650"/>
            <a:chOff x="2160" y="1152"/>
            <a:chExt cx="1345" cy="1116"/>
          </a:xfrm>
        </p:grpSpPr>
        <p:sp>
          <p:nvSpPr>
            <p:cNvPr id="71701" name="Text Box 45"/>
            <p:cNvSpPr txBox="1">
              <a:spLocks noChangeArrowheads="1"/>
            </p:cNvSpPr>
            <p:nvPr/>
          </p:nvSpPr>
          <p:spPr bwMode="auto">
            <a:xfrm>
              <a:off x="2160" y="15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  P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71702" name="Text Box 46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1  1  1  1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0  1  1  1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0  0  1  1</a:t>
              </a:r>
            </a:p>
          </p:txBody>
        </p:sp>
        <p:sp>
          <p:nvSpPr>
            <p:cNvPr id="71703" name="Line 47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04" name="Line 48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05" name="Line 49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06" name="Line 50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07" name="Line 51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08" name="Line 52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92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utoUpdateAnimBg="0"/>
      <p:bldP spid="332832" grpId="0" autoUpdateAnimBg="0"/>
      <p:bldP spid="332833" grpId="0" autoUpdateAnimBg="0"/>
      <p:bldP spid="332834" grpId="0" autoUpdateAnimBg="0"/>
      <p:bldP spid="332835" grpId="0" autoUpdateAnimBg="0"/>
      <p:bldP spid="332836" grpId="0" autoUpdateAnimBg="0"/>
      <p:bldP spid="332837" grpId="0" autoUpdateAnimBg="0"/>
      <p:bldP spid="332838" grpId="0" autoUpdateAnimBg="0"/>
      <p:bldP spid="332839" grpId="0" autoUpdateAnimBg="0"/>
      <p:bldP spid="332840" grpId="0" autoUpdateAnimBg="0"/>
      <p:bldP spid="332841" grpId="0" autoUpdateAnimBg="0"/>
      <p:bldP spid="332842" grpId="0" autoUpdateAnimBg="0"/>
      <p:bldP spid="3328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作业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447675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447675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259077" name="Rectangle 6"/>
          <p:cNvSpPr>
            <a:spLocks noChangeArrowheads="1"/>
          </p:cNvSpPr>
          <p:nvPr/>
        </p:nvSpPr>
        <p:spPr bwMode="auto">
          <a:xfrm>
            <a:off x="304800" y="1417638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latin typeface="楷体_GB2312" pitchFamily="49" charset="-122"/>
              </a:rPr>
              <a:t>第十章</a:t>
            </a:r>
            <a:r>
              <a:rPr lang="zh-CN" altLang="en-US" sz="4000" dirty="0">
                <a:latin typeface="楷体_GB2312" pitchFamily="49" charset="-122"/>
              </a:rPr>
              <a:t>：</a:t>
            </a:r>
            <a:r>
              <a:rPr lang="en-US" altLang="zh-CN" sz="4000" dirty="0" smtClean="0">
                <a:latin typeface="楷体_GB2312" pitchFamily="49" charset="-122"/>
              </a:rPr>
              <a:t>4</a:t>
            </a:r>
            <a:endParaRPr lang="en-US" altLang="zh-CN" sz="40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1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C8313-7E08-4106-B447-EB9215797A5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b="1" dirty="0" smtClean="0"/>
              <a:t>无向图的矩阵表示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2616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定义</a:t>
            </a:r>
            <a:r>
              <a:rPr lang="en-US" altLang="zh-CN" b="1" dirty="0" smtClean="0">
                <a:solidFill>
                  <a:schemeClr val="hlink"/>
                </a:solidFill>
              </a:rPr>
              <a:t>10.2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设无向图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b="1" dirty="0" smtClean="0"/>
              <a:t>＝&lt;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dirty="0" smtClean="0"/>
              <a:t>&gt;，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/>
              <a:t>＝{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latin typeface="" charset="0"/>
              </a:rPr>
              <a:t>…</a:t>
            </a:r>
            <a:r>
              <a:rPr lang="en-US" altLang="zh-CN" b="1" dirty="0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="1" dirty="0" smtClean="0"/>
              <a:t>}，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dirty="0" smtClean="0"/>
              <a:t>＝{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latin typeface="" charset="0"/>
              </a:rPr>
              <a:t>…</a:t>
            </a:r>
            <a:r>
              <a:rPr lang="en-US" altLang="zh-CN" b="1" dirty="0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="1" dirty="0" smtClean="0"/>
              <a:t>}，</a:t>
            </a:r>
            <a:r>
              <a:rPr lang="zh-CN" altLang="en-US" b="1" dirty="0" smtClean="0"/>
              <a:t>令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b="1" dirty="0" smtClean="0"/>
              <a:t>为顶点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b="1" dirty="0" smtClean="0"/>
              <a:t>与边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b="1" dirty="0" smtClean="0"/>
              <a:t>的关联次数，则称(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b="1" dirty="0" smtClean="0"/>
              <a:t>)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="1" baseline="-30000" dirty="0" err="1" smtClean="0"/>
              <a:t>×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/>
              <a:t>为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C360E"/>
                </a:solidFill>
              </a:rPr>
              <a:t>关联矩阵</a:t>
            </a:r>
            <a:r>
              <a:rPr lang="zh-CN" altLang="en-US" b="1" dirty="0" smtClean="0"/>
              <a:t>，记作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 smtClean="0">
                <a:solidFill>
                  <a:srgbClr val="FC360E"/>
                </a:solidFill>
              </a:rPr>
              <a:t>(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 smtClean="0">
                <a:solidFill>
                  <a:srgbClr val="FC360E"/>
                </a:solidFill>
              </a:rPr>
              <a:t>)</a:t>
            </a:r>
            <a:r>
              <a:rPr lang="en-US" altLang="zh-CN" b="1" dirty="0" smtClean="0"/>
              <a:t>。</a:t>
            </a:r>
          </a:p>
          <a:p>
            <a:pPr>
              <a:buNone/>
            </a:pPr>
            <a:r>
              <a:rPr lang="en-US" altLang="zh-CN" b="1" i="1" dirty="0" smtClean="0">
                <a:latin typeface="Arial" charset="0"/>
                <a:ea typeface="宋体" charset="0"/>
              </a:rPr>
              <a:t>    </a:t>
            </a:r>
            <a:r>
              <a:rPr lang="en-US" altLang="zh-CN" b="1" i="1" dirty="0" err="1" smtClean="0">
                <a:latin typeface="Arial" charset="0"/>
                <a:ea typeface="宋体" charset="0"/>
              </a:rPr>
              <a:t>m</a:t>
            </a:r>
            <a:r>
              <a:rPr lang="en-US" altLang="zh-CN" b="1" i="1" baseline="-30000" dirty="0" err="1" smtClean="0">
                <a:latin typeface="Arial" charset="0"/>
                <a:ea typeface="宋体" charset="0"/>
              </a:rPr>
              <a:t>ij</a:t>
            </a:r>
            <a:r>
              <a:rPr lang="zh-CN" altLang="en-US" b="1" dirty="0" smtClean="0">
                <a:latin typeface="Arial" charset="0"/>
                <a:ea typeface="宋体" charset="0"/>
              </a:rPr>
              <a:t>的可能取值为:0,1,2</a:t>
            </a:r>
            <a:endParaRPr lang="zh-CN" altLang="en-US" b="1" dirty="0" smtClean="0"/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609600" y="4090988"/>
            <a:ext cx="7772400" cy="2286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Times New Roman" charset="0"/>
              </a:rPr>
              <a:t>例如</a:t>
            </a:r>
          </a:p>
          <a:p>
            <a:pPr eaLnBrk="1" hangingPunct="1">
              <a:spcBef>
                <a:spcPct val="25000"/>
              </a:spcBef>
            </a:pPr>
            <a:endParaRPr lang="zh-CN" altLang="en-US" sz="2400" b="1" dirty="0"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lang="zh-CN" altLang="en-US" sz="2400" b="1" dirty="0"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kumimoji="1" lang="zh-CN" altLang="en-US" sz="2400" b="1" dirty="0">
              <a:solidFill>
                <a:srgbClr val="000066"/>
              </a:solidFill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kumimoji="1" lang="zh-CN" altLang="en-US" sz="2400" b="1" dirty="0">
              <a:solidFill>
                <a:srgbClr val="000066"/>
              </a:solidFill>
              <a:latin typeface="Times New Roman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71718" y="4090988"/>
            <a:ext cx="4419600" cy="2222500"/>
            <a:chOff x="768" y="2544"/>
            <a:chExt cx="1920" cy="1256"/>
          </a:xfrm>
        </p:grpSpPr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768" y="302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charset="0"/>
                </a:rPr>
                <a:t>M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G</a:t>
              </a:r>
              <a:r>
                <a:rPr lang="en-US" altLang="zh-CN" sz="2400" b="1" dirty="0">
                  <a:latin typeface="Times New Roman" charset="0"/>
                </a:rPr>
                <a:t>)=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536" y="2544"/>
              <a:ext cx="1152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2 1 1 0 0 0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0 1 0 1 1 1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0 0 0 0 1 1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0 0 0 0 0 0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0 0 1 1 0 0 </a:t>
              </a: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1440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2592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>
              <a:off x="1440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40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2496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>
              <a:off x="2496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38800" y="4243388"/>
            <a:ext cx="2133600" cy="2209800"/>
            <a:chOff x="3648" y="2640"/>
            <a:chExt cx="1344" cy="1392"/>
          </a:xfrm>
        </p:grpSpPr>
        <p:pic>
          <p:nvPicPr>
            <p:cNvPr id="18" name="Picture 48" descr="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3648" y="26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4272" y="28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4224" y="321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4752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888" y="344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4032" y="27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4560" y="28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4656" y="349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4320" y="378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83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570093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fld id="{0199CC03-9638-304C-BD39-AF3E7058008B}" type="slidenum">
              <a:rPr lang="zh-CN" altLang="en-US"/>
              <a:pPr algn="l" eaLnBrk="1" hangingPunct="1"/>
              <a:t>3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800000"/>
                </a:solidFill>
                <a:latin typeface="Arial" charset="0"/>
                <a:ea typeface="宋体" charset="0"/>
              </a:rPr>
              <a:t>无向图关联矩阵</a:t>
            </a:r>
            <a:r>
              <a:rPr lang="zh-CN" altLang="en-US" sz="4000" dirty="0">
                <a:solidFill>
                  <a:srgbClr val="800000"/>
                </a:solidFill>
                <a:latin typeface="Arial" charset="0"/>
                <a:ea typeface="宋体" charset="0"/>
              </a:rPr>
              <a:t>的性质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787460235"/>
              </p:ext>
            </p:extLst>
          </p:nvPr>
        </p:nvGraphicFramePr>
        <p:xfrm>
          <a:off x="838200" y="1161144"/>
          <a:ext cx="5562600" cy="241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2730500" imgH="1244600" progId="Equation.3">
                  <p:embed/>
                </p:oleObj>
              </mc:Choice>
              <mc:Fallback>
                <p:oleObj name="Equation" r:id="rId3" imgW="27305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61144"/>
                        <a:ext cx="5562600" cy="2412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703943" y="4031343"/>
            <a:ext cx="77869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charset="0"/>
              </a:rPr>
              <a:t>(6)  </a:t>
            </a:r>
            <a:r>
              <a:rPr lang="en-US" altLang="zh-CN" sz="2400" b="1" i="1" dirty="0" err="1">
                <a:latin typeface="Times New Roman" charset="0"/>
              </a:rPr>
              <a:t>e</a:t>
            </a:r>
            <a:r>
              <a:rPr lang="en-US" altLang="zh-CN" sz="2400" b="1" i="1" baseline="-30000" dirty="0" err="1">
                <a:latin typeface="Times New Roman" charset="0"/>
              </a:rPr>
              <a:t>j</a:t>
            </a:r>
            <a:r>
              <a:rPr lang="zh-CN" altLang="en-US" sz="2400" b="1" dirty="0">
                <a:latin typeface="Times New Roman" charset="0"/>
              </a:rPr>
              <a:t>是环 </a:t>
            </a:r>
            <a:r>
              <a:rPr kumimoji="1" lang="en-US" altLang="zh-CN" sz="2400" b="1" dirty="0">
                <a:solidFill>
                  <a:srgbClr val="333300"/>
                </a:solidFill>
                <a:latin typeface="Times New Roman" charset="0"/>
                <a:sym typeface="Symbol" charset="0"/>
              </a:rPr>
              <a:t> </a:t>
            </a:r>
            <a:r>
              <a:rPr kumimoji="1" lang="zh-CN" altLang="en-US" sz="2400" b="1" dirty="0">
                <a:solidFill>
                  <a:srgbClr val="333300"/>
                </a:solidFill>
                <a:latin typeface="Times New Roman" charset="0"/>
                <a:sym typeface="Symbol" charset="0"/>
              </a:rPr>
              <a:t>第</a:t>
            </a:r>
            <a:r>
              <a:rPr kumimoji="1" lang="en-US" altLang="zh-CN" sz="2400" b="1" i="1" dirty="0">
                <a:solidFill>
                  <a:srgbClr val="333300"/>
                </a:solidFill>
                <a:latin typeface="Times New Roman" charset="0"/>
                <a:sym typeface="Symbol" charset="0"/>
              </a:rPr>
              <a:t>j</a:t>
            </a:r>
            <a:r>
              <a:rPr kumimoji="1" lang="zh-CN" altLang="en-US" sz="2400" b="1" dirty="0">
                <a:solidFill>
                  <a:srgbClr val="333300"/>
                </a:solidFill>
                <a:latin typeface="Times New Roman" charset="0"/>
                <a:sym typeface="Symbol" charset="0"/>
              </a:rPr>
              <a:t>列的一个元素为2, 其余为0</a:t>
            </a:r>
            <a:endParaRPr kumimoji="1" lang="en-US" altLang="zh-CN" sz="2400" b="1" dirty="0">
              <a:solidFill>
                <a:srgbClr val="333300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62000" y="3574143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Times New Roman" charset="0"/>
              </a:rPr>
              <a:t>(5)  </a:t>
            </a:r>
            <a:r>
              <a:rPr lang="en-US" altLang="zh-CN" sz="2400" b="1" i="1" dirty="0" smtClean="0">
                <a:latin typeface="Times New Roman" charset="0"/>
              </a:rPr>
              <a:t>v</a:t>
            </a:r>
            <a:r>
              <a:rPr lang="en-US" altLang="zh-CN" sz="2400" b="1" i="1" baseline="-30000" dirty="0" smtClean="0">
                <a:latin typeface="Times New Roman" charset="0"/>
              </a:rPr>
              <a:t>i</a:t>
            </a:r>
            <a:r>
              <a:rPr lang="zh-CN" altLang="en-US" sz="2400" b="1" dirty="0" smtClean="0">
                <a:latin typeface="Times New Roman" charset="0"/>
              </a:rPr>
              <a:t>是孤立点 </a:t>
            </a:r>
            <a:r>
              <a:rPr kumimoji="1" lang="en-US" altLang="zh-CN" sz="2400" b="1" dirty="0" smtClean="0">
                <a:solidFill>
                  <a:srgbClr val="333300"/>
                </a:solidFill>
                <a:latin typeface="Times New Roman" charset="0"/>
                <a:sym typeface="Symbol" charset="0"/>
              </a:rPr>
              <a:t> </a:t>
            </a:r>
            <a:r>
              <a:rPr lang="zh-CN" altLang="en-US" sz="2400" b="1" dirty="0" smtClean="0">
                <a:latin typeface="Times New Roman" charset="0"/>
              </a:rPr>
              <a:t>第</a:t>
            </a:r>
            <a:r>
              <a:rPr lang="en-US" altLang="zh-CN" sz="2400" b="1" i="1" dirty="0" err="1" smtClean="0">
                <a:latin typeface="Times New Roman" charset="0"/>
              </a:rPr>
              <a:t>i</a:t>
            </a:r>
            <a:r>
              <a:rPr lang="zh-CN" altLang="en-US" sz="2400" b="1" dirty="0" smtClean="0">
                <a:latin typeface="Times New Roman" charset="0"/>
              </a:rPr>
              <a:t>行全为0</a:t>
            </a:r>
            <a:endParaRPr lang="zh-CN" altLang="en-US" sz="2400" b="1" dirty="0">
              <a:latin typeface="Times New Roman" charset="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71718" y="4624388"/>
            <a:ext cx="7772400" cy="2286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endParaRPr lang="zh-CN" altLang="en-US" sz="2400" b="1" dirty="0">
              <a:solidFill>
                <a:srgbClr val="800000"/>
              </a:solidFill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lang="zh-CN" altLang="en-US" sz="2400" b="1" dirty="0"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lang="zh-CN" altLang="en-US" sz="2400" b="1" dirty="0"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kumimoji="1" lang="zh-CN" altLang="en-US" sz="2400" b="1" dirty="0">
              <a:solidFill>
                <a:srgbClr val="000066"/>
              </a:solidFill>
              <a:latin typeface="Times New Roman" charset="0"/>
            </a:endParaRPr>
          </a:p>
          <a:p>
            <a:pPr eaLnBrk="1" hangingPunct="1">
              <a:spcBef>
                <a:spcPct val="25000"/>
              </a:spcBef>
            </a:pPr>
            <a:endParaRPr kumimoji="1" lang="zh-CN" altLang="en-US" sz="2400" b="1" dirty="0">
              <a:solidFill>
                <a:srgbClr val="000066"/>
              </a:solidFill>
              <a:latin typeface="Times New Roman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71718" y="4950048"/>
            <a:ext cx="4419600" cy="2222500"/>
            <a:chOff x="768" y="2544"/>
            <a:chExt cx="1920" cy="1256"/>
          </a:xfrm>
        </p:grpSpPr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768" y="302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charset="0"/>
                </a:rPr>
                <a:t>M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G</a:t>
              </a:r>
              <a:r>
                <a:rPr lang="en-US" altLang="zh-CN" sz="2400" b="1" dirty="0">
                  <a:latin typeface="Times New Roman" charset="0"/>
                </a:rPr>
                <a:t>)=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536" y="2544"/>
              <a:ext cx="1152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2 1 1 0 0 0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0 1 0 1 1 1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0 0 0 0 1 1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0 0 0 0 0 0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400" b="1" dirty="0">
                  <a:latin typeface="Times New Roman" charset="0"/>
                </a:rPr>
                <a:t>0 0 1 1 0 0 </a:t>
              </a: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1440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2592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>
              <a:off x="1440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40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2496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>
              <a:off x="2496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56943" y="4831208"/>
            <a:ext cx="2133600" cy="2209800"/>
            <a:chOff x="3648" y="2640"/>
            <a:chExt cx="1344" cy="1392"/>
          </a:xfrm>
        </p:grpSpPr>
        <p:pic>
          <p:nvPicPr>
            <p:cNvPr id="18" name="Picture 48" descr="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3648" y="26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4272" y="28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4224" y="321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charset="0"/>
                </a:rPr>
                <a:t>e</a:t>
              </a:r>
              <a:r>
                <a:rPr lang="en-US" altLang="zh-CN" sz="2000" b="1" baseline="-25000" dirty="0">
                  <a:latin typeface="Times New Roman" charset="0"/>
                </a:rPr>
                <a:t>5</a:t>
              </a: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4752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e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888" y="344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4032" y="27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charset="0"/>
                </a:rPr>
                <a:t>v</a:t>
              </a:r>
              <a:r>
                <a:rPr lang="en-US" altLang="zh-CN" sz="2000" b="1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4560" y="28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4656" y="349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4320" y="378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v</a:t>
              </a:r>
              <a:r>
                <a:rPr lang="en-US" altLang="zh-CN" sz="2000" b="1" baseline="-25000">
                  <a:latin typeface="Times New Roman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82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8CED9-0C92-4F2E-8E02-B3C28EC6A3B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有向图的关联矩阵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10668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b="1" smtClean="0">
                <a:solidFill>
                  <a:schemeClr val="hlink"/>
                </a:solidFill>
              </a:rPr>
              <a:t>10.1</a:t>
            </a:r>
            <a:r>
              <a:rPr lang="en-US" altLang="zh-CN" b="1" smtClean="0"/>
              <a:t> </a:t>
            </a:r>
            <a:r>
              <a:rPr lang="zh-CN" altLang="en-US" b="1" smtClean="0"/>
              <a:t>设有向图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中无环，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}，</a:t>
            </a:r>
            <a:r>
              <a:rPr lang="zh-CN" altLang="en-US" b="1" smtClean="0"/>
              <a:t>令 </a:t>
            </a:r>
          </a:p>
        </p:txBody>
      </p:sp>
      <p:graphicFrame>
        <p:nvGraphicFramePr>
          <p:cNvPr id="889860" name="Object 2"/>
          <p:cNvGraphicFramePr>
            <a:graphicFrameLocks noChangeAspect="1"/>
          </p:cNvGraphicFramePr>
          <p:nvPr/>
        </p:nvGraphicFramePr>
        <p:xfrm>
          <a:off x="1116013" y="2205038"/>
          <a:ext cx="5903912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3" imgW="1493511" imgH="662904" progId="Equation.3">
                  <p:embed/>
                </p:oleObj>
              </mc:Choice>
              <mc:Fallback>
                <p:oleObj name="Equation" r:id="rId3" imgW="1493511" imgH="6629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5903912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468313" y="5300663"/>
            <a:ext cx="8207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则称(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关联矩阵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，记作</a:t>
            </a:r>
            <a:r>
              <a:rPr lang="en-US" altLang="zh-CN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175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 autoUpdateAnimBg="0"/>
      <p:bldP spid="8898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13A5D-E4E7-4F13-89B1-415AD838E37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有向图的关联矩阵</a:t>
            </a:r>
          </a:p>
        </p:txBody>
      </p:sp>
      <p:pic>
        <p:nvPicPr>
          <p:cNvPr id="890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7" y="762000"/>
            <a:ext cx="3639042" cy="331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08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993819"/>
              </p:ext>
            </p:extLst>
          </p:nvPr>
        </p:nvGraphicFramePr>
        <p:xfrm>
          <a:off x="3886200" y="1009877"/>
          <a:ext cx="525780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4" imgW="1767750" imgH="845856" progId="Equation.3">
                  <p:embed/>
                </p:oleObj>
              </mc:Choice>
              <mc:Fallback>
                <p:oleObj name="Equation" r:id="rId4" imgW="1767750" imgH="845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09877"/>
                        <a:ext cx="525780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609600" y="4800600"/>
            <a:ext cx="7696200" cy="1524000"/>
            <a:chOff x="384" y="3024"/>
            <a:chExt cx="4848" cy="96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charset="0"/>
                </a:rPr>
                <a:t>(3)  </a:t>
              </a:r>
              <a:r>
                <a:rPr lang="en-US" altLang="zh-CN" sz="2400" b="1" i="1">
                  <a:latin typeface="Times New Roman" charset="0"/>
                </a:rPr>
                <a:t>e</a:t>
              </a:r>
              <a:r>
                <a:rPr lang="en-US" altLang="zh-CN" sz="2400" b="1" i="1" baseline="-30000">
                  <a:latin typeface="Times New Roman" charset="0"/>
                </a:rPr>
                <a:t>j</a:t>
              </a:r>
              <a:r>
                <a:rPr lang="zh-CN" altLang="en-US" sz="2400" b="1">
                  <a:latin typeface="Times New Roman" charset="0"/>
                </a:rPr>
                <a:t>与</a:t>
              </a:r>
              <a:r>
                <a:rPr lang="en-US" altLang="zh-CN" sz="2400" b="1" i="1">
                  <a:latin typeface="Times New Roman" charset="0"/>
                </a:rPr>
                <a:t>e</a:t>
              </a:r>
              <a:r>
                <a:rPr lang="en-US" altLang="zh-CN" sz="2400" b="1" i="1" baseline="-30000">
                  <a:latin typeface="Times New Roman" charset="0"/>
                </a:rPr>
                <a:t>k</a:t>
              </a:r>
              <a:r>
                <a:rPr lang="zh-CN" altLang="en-US" sz="2400" b="1">
                  <a:latin typeface="Times New Roman" charset="0"/>
                </a:rPr>
                <a:t>是平行边</a:t>
              </a:r>
              <a:r>
                <a:rPr lang="en-US" altLang="zh-CN" sz="2400" b="1">
                  <a:latin typeface="Times New Roman" charset="0"/>
                </a:rPr>
                <a:t> </a:t>
              </a:r>
              <a:r>
                <a:rPr kumimoji="1" lang="en-US" altLang="zh-CN" sz="2400" b="1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 </a:t>
              </a:r>
              <a:r>
                <a:rPr kumimoji="1" lang="zh-CN" altLang="en-US" sz="2400" b="1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第</a:t>
              </a:r>
              <a:r>
                <a:rPr kumimoji="1" lang="en-US" altLang="zh-CN" sz="2400" b="1" i="1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j</a:t>
              </a:r>
              <a:r>
                <a:rPr kumimoji="1" lang="zh-CN" altLang="en-US" sz="2400" b="1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列与第</a:t>
              </a:r>
              <a:r>
                <a:rPr kumimoji="1" lang="en-US" altLang="zh-CN" sz="2400" b="1" i="1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k</a:t>
              </a:r>
              <a:r>
                <a:rPr kumimoji="1" lang="zh-CN" altLang="en-US" sz="2400" b="1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列相同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charset="0"/>
                </a:rPr>
                <a:t>(2) 第</a:t>
              </a:r>
              <a:r>
                <a:rPr lang="en-US" altLang="zh-CN" sz="2400" b="1" i="1">
                  <a:latin typeface="Times New Roman" charset="0"/>
                </a:rPr>
                <a:t>i</a:t>
              </a:r>
              <a:r>
                <a:rPr lang="zh-CN" altLang="en-US" sz="2400" b="1">
                  <a:latin typeface="Times New Roman" charset="0"/>
                </a:rPr>
                <a:t>行1的个数等于</a:t>
              </a:r>
              <a:r>
                <a:rPr kumimoji="1" lang="en-US" altLang="zh-CN" sz="2400" b="1" i="1">
                  <a:latin typeface="Times New Roman" charset="0"/>
                </a:rPr>
                <a:t>d</a:t>
              </a:r>
              <a:r>
                <a:rPr kumimoji="1" lang="en-US" altLang="zh-CN" sz="2400" b="1" baseline="30000">
                  <a:latin typeface="Times New Roman" charset="0"/>
                </a:rPr>
                <a:t>+</a:t>
              </a:r>
              <a:r>
                <a:rPr kumimoji="1" lang="en-US" altLang="zh-CN" sz="2400" b="1">
                  <a:latin typeface="Times New Roman" charset="0"/>
                </a:rPr>
                <a:t>(</a:t>
              </a:r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>
                  <a:latin typeface="Times New Roman" charset="0"/>
                </a:rPr>
                <a:t>)</a:t>
              </a:r>
              <a:r>
                <a:rPr lang="zh-CN" altLang="en-US" sz="2400" b="1">
                  <a:latin typeface="Times New Roman" charset="0"/>
                </a:rPr>
                <a:t>, 第</a:t>
              </a:r>
              <a:r>
                <a:rPr lang="en-US" altLang="zh-CN" sz="2400" b="1" i="1">
                  <a:latin typeface="Times New Roman" charset="0"/>
                </a:rPr>
                <a:t>i</a:t>
              </a:r>
              <a:r>
                <a:rPr lang="zh-CN" altLang="en-US" sz="2400" b="1">
                  <a:latin typeface="Times New Roman" charset="0"/>
                </a:rPr>
                <a:t>行-1的个数等于</a:t>
              </a:r>
              <a:r>
                <a:rPr kumimoji="1" lang="en-US" altLang="zh-CN" sz="2400" b="1" i="1">
                  <a:latin typeface="Times New Roman" charset="0"/>
                </a:rPr>
                <a:t>d</a:t>
              </a:r>
              <a:r>
                <a:rPr kumimoji="1" lang="en-US" altLang="zh-CN" sz="2400" b="1" i="1" baseline="30000">
                  <a:latin typeface="Times New Roman" charset="0"/>
                </a:rPr>
                <a:t>-</a:t>
              </a:r>
              <a:r>
                <a:rPr kumimoji="1" lang="en-US" altLang="zh-CN" sz="2400" b="1">
                  <a:latin typeface="Times New Roman" charset="0"/>
                </a:rPr>
                <a:t>(</a:t>
              </a:r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>
                  <a:latin typeface="Times New Roman" charset="0"/>
                </a:rPr>
                <a:t>)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4" y="3024"/>
              <a:ext cx="38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性质: </a:t>
              </a:r>
              <a:r>
                <a:rPr kumimoji="1" lang="en-US" altLang="zh-CN" sz="2400" b="1" dirty="0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(1) </a:t>
              </a:r>
              <a:r>
                <a:rPr kumimoji="1" lang="zh-CN" altLang="en-US" sz="2400" b="1" dirty="0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每列恰好有一个</a:t>
              </a:r>
              <a:r>
                <a:rPr kumimoji="1" lang="en-US" altLang="zh-CN" sz="2400" b="1" dirty="0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kumimoji="1" lang="zh-CN" altLang="en-US" sz="2400" b="1" dirty="0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和一个</a:t>
              </a:r>
              <a:r>
                <a:rPr kumimoji="1" lang="en-US" altLang="zh-CN" sz="2400" b="1" dirty="0">
                  <a:solidFill>
                    <a:srgbClr val="333300"/>
                  </a:solidFill>
                  <a:latin typeface="Times New Roman" charset="0"/>
                  <a:sym typeface="Symbol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59058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44C346-17F4-44B3-8312-3DD51EF0B9A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有向图的邻接矩阵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599"/>
            <a:ext cx="8458200" cy="200297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定义</a:t>
            </a:r>
            <a:r>
              <a:rPr lang="en-US" altLang="zh-CN" b="1" dirty="0" smtClean="0">
                <a:solidFill>
                  <a:schemeClr val="hlink"/>
                </a:solidFill>
              </a:rPr>
              <a:t>10.4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设有向图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b="1" dirty="0" smtClean="0"/>
              <a:t>＝&lt;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dirty="0" smtClean="0"/>
              <a:t>&gt;，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/>
              <a:t>＝{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latin typeface="" charset="0"/>
              </a:rPr>
              <a:t>…</a:t>
            </a:r>
            <a:r>
              <a:rPr lang="en-US" altLang="zh-CN" b="1" dirty="0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="1" dirty="0" smtClean="0"/>
              <a:t>}，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dirty="0" smtClean="0"/>
              <a:t>＝{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latin typeface="" charset="0"/>
              </a:rPr>
              <a:t>…</a:t>
            </a:r>
            <a:r>
              <a:rPr lang="en-US" altLang="zh-CN" b="1" dirty="0" smtClean="0"/>
              <a:t>，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="1" dirty="0" smtClean="0"/>
              <a:t>}，</a:t>
            </a:r>
            <a:r>
              <a:rPr lang="zh-CN" altLang="en-US" b="1" dirty="0" smtClean="0"/>
              <a:t>令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b="1" baseline="30000" dirty="0" smtClean="0"/>
              <a:t>(1)</a:t>
            </a:r>
            <a:r>
              <a:rPr lang="zh-CN" altLang="en-US" b="1" dirty="0" smtClean="0"/>
              <a:t>为顶点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b="1" dirty="0" smtClean="0"/>
              <a:t>邻接</a:t>
            </a:r>
            <a:r>
              <a:rPr lang="zh-CN" altLang="en-US" b="1" dirty="0" smtClean="0">
                <a:solidFill>
                  <a:srgbClr val="FF0000"/>
                </a:solidFill>
              </a:rPr>
              <a:t>到</a:t>
            </a:r>
            <a:r>
              <a:rPr lang="zh-CN" altLang="en-US" b="1" dirty="0" smtClean="0"/>
              <a:t>顶点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b="1" dirty="0" smtClean="0"/>
              <a:t>边的条数，称(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b="1" baseline="30000" dirty="0" smtClean="0"/>
              <a:t>(1)</a:t>
            </a:r>
            <a:r>
              <a:rPr lang="en-US" altLang="zh-CN" b="1" dirty="0" smtClean="0"/>
              <a:t>)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 err="1" smtClean="0">
                <a:latin typeface="Times New Roman" panose="02020603050405020304" pitchFamily="18" charset="0"/>
              </a:rPr>
              <a:t>×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/>
              <a:t>为</a:t>
            </a:r>
            <a:r>
              <a:rPr lang="en-US" altLang="zh-CN" b="1" i="1" dirty="0" smtClean="0"/>
              <a:t>D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C360E"/>
                </a:solidFill>
              </a:rPr>
              <a:t>邻接矩阵</a:t>
            </a:r>
            <a:r>
              <a:rPr lang="zh-CN" altLang="en-US" b="1" dirty="0" smtClean="0"/>
              <a:t>，记作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rgbClr val="FC360E"/>
                </a:solidFill>
              </a:rPr>
              <a:t>(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FC360E"/>
                </a:solidFill>
              </a:rPr>
              <a:t>)</a:t>
            </a:r>
            <a:r>
              <a:rPr lang="en-US" altLang="zh-CN" b="1" dirty="0" smtClean="0"/>
              <a:t>，</a:t>
            </a:r>
            <a:r>
              <a:rPr lang="zh-CN" altLang="en-US" b="1" dirty="0" smtClean="0"/>
              <a:t>或简记为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/>
              <a:t>。</a:t>
            </a:r>
            <a:endParaRPr lang="zh-CN" altLang="en-US" b="1" dirty="0" smtClean="0"/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0738"/>
            <a:ext cx="3886200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1909" name="Object 2"/>
          <p:cNvGraphicFramePr>
            <a:graphicFrameLocks noChangeAspect="1"/>
          </p:cNvGraphicFramePr>
          <p:nvPr/>
        </p:nvGraphicFramePr>
        <p:xfrm>
          <a:off x="4284663" y="3789363"/>
          <a:ext cx="39592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4" imgW="1112515" imgH="845856" progId="Equation.3">
                  <p:embed/>
                </p:oleObj>
              </mc:Choice>
              <mc:Fallback>
                <p:oleObj name="Equation" r:id="rId4" imgW="1112515" imgH="845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89363"/>
                        <a:ext cx="395922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527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有向图的邻接矩阵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6169"/>
              </p:ext>
            </p:extLst>
          </p:nvPr>
        </p:nvGraphicFramePr>
        <p:xfrm>
          <a:off x="1469572" y="3915682"/>
          <a:ext cx="4968421" cy="242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Equation" r:id="rId3" imgW="2679700" imgH="1308100" progId="Equation.3">
                  <p:embed/>
                </p:oleObj>
              </mc:Choice>
              <mc:Fallback>
                <p:oleObj name="Equation" r:id="rId3" imgW="26797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572" y="3915682"/>
                        <a:ext cx="4968421" cy="242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2775857" cy="249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80359"/>
              </p:ext>
            </p:extLst>
          </p:nvPr>
        </p:nvGraphicFramePr>
        <p:xfrm>
          <a:off x="3540807" y="1417638"/>
          <a:ext cx="2804518" cy="188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6" imgW="1112515" imgH="845856" progId="Equation.3">
                  <p:embed/>
                </p:oleObj>
              </mc:Choice>
              <mc:Fallback>
                <p:oleObj name="Equation" r:id="rId6" imgW="1112515" imgH="845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07" y="1417638"/>
                        <a:ext cx="2804518" cy="1886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8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5B1769-3264-408C-A033-40904CF75F4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915400" cy="3096232"/>
          </a:xfrm>
          <a:noFill/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</a:rPr>
              <a:t>10.4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FF66"/>
                </a:solidFill>
              </a:rPr>
              <a:t>  </a:t>
            </a:r>
            <a:r>
              <a:rPr lang="zh-CN" altLang="en-US" b="1" dirty="0" smtClean="0"/>
              <a:t>设</a:t>
            </a:r>
            <a:r>
              <a:rPr lang="en-US" altLang="zh-CN" b="1" i="1" dirty="0" smtClean="0"/>
              <a:t>D</a:t>
            </a:r>
            <a:r>
              <a:rPr lang="zh-CN" altLang="en-US" b="1" dirty="0" smtClean="0"/>
              <a:t>是有向图，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/>
              <a:t>＝{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latin typeface="" charset="0"/>
              </a:rPr>
              <a:t>…</a:t>
            </a:r>
            <a:r>
              <a:rPr lang="en-US" altLang="zh-CN" b="1" dirty="0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="1" dirty="0" smtClean="0"/>
              <a:t>},</a:t>
            </a:r>
            <a:r>
              <a:rPr lang="zh-CN" altLang="en-US" b="1" dirty="0" smtClean="0"/>
              <a:t> 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=</a:t>
            </a:r>
            <a:r>
              <a:rPr lang="en-US" altLang="zh-CN" b="1" dirty="0" smtClean="0"/>
              <a:t>(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b="1" baseline="30000" dirty="0"/>
              <a:t>(1)</a:t>
            </a:r>
            <a:r>
              <a:rPr lang="en-US" altLang="zh-CN" b="1" dirty="0"/>
              <a:t>)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×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/>
              <a:t>是</a:t>
            </a:r>
            <a:r>
              <a:rPr lang="en-US" altLang="zh-CN" b="1" i="1" dirty="0" smtClean="0"/>
              <a:t>D</a:t>
            </a:r>
            <a:r>
              <a:rPr lang="zh-CN" altLang="en-US" b="1" dirty="0" smtClean="0"/>
              <a:t>的邻接矩阵，</a:t>
            </a:r>
            <a:r>
              <a:rPr lang="zh-CN" altLang="en-US" b="1" dirty="0" smtClean="0"/>
              <a:t>则矩阵</a:t>
            </a:r>
            <a:r>
              <a:rPr lang="en-US" altLang="zh-CN" b="1" i="1" dirty="0" err="1"/>
              <a:t>A</a:t>
            </a:r>
            <a:r>
              <a:rPr lang="en-US" altLang="zh-CN" b="1" i="1" baseline="30000" dirty="0" err="1" smtClean="0"/>
              <a:t>k</a:t>
            </a:r>
            <a:r>
              <a:rPr lang="zh-CN" altLang="en-US" b="1" dirty="0" smtClean="0"/>
              <a:t>（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=1,2,3</a:t>
            </a:r>
            <a:r>
              <a:rPr lang="en-US" altLang="zh-CN" b="1" dirty="0" smtClean="0">
                <a:latin typeface="Times New Roman" panose="02020603050405020304" pitchFamily="18" charset="0"/>
              </a:rPr>
              <a:t>···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中第</a:t>
            </a:r>
            <a:r>
              <a:rPr lang="en-US" altLang="zh-CN" b="1" i="1" dirty="0" err="1" smtClean="0"/>
              <a:t>i</a:t>
            </a:r>
            <a:r>
              <a:rPr lang="zh-CN" altLang="en-US" b="1" dirty="0" smtClean="0"/>
              <a:t>行第</a:t>
            </a:r>
            <a:r>
              <a:rPr lang="en-US" altLang="zh-CN" b="1" i="1" dirty="0" smtClean="0"/>
              <a:t>j</a:t>
            </a:r>
            <a:r>
              <a:rPr lang="zh-CN" altLang="en-US" b="1" dirty="0" smtClean="0"/>
              <a:t>列的元素，等于从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b="1" dirty="0" smtClean="0"/>
              <a:t>到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b="1" dirty="0" smtClean="0"/>
              <a:t>长度为</a:t>
            </a:r>
            <a:r>
              <a:rPr lang="en-US" altLang="zh-CN" b="1" i="1" dirty="0" smtClean="0"/>
              <a:t>k</a:t>
            </a:r>
            <a:r>
              <a:rPr lang="zh-CN" altLang="en-US" b="1" dirty="0" smtClean="0"/>
              <a:t>的通路的条数。</a:t>
            </a:r>
            <a:endParaRPr lang="en-US" altLang="zh-CN" b="1" dirty="0" smtClean="0"/>
          </a:p>
          <a:p>
            <a:pPr>
              <a:buNone/>
            </a:pPr>
            <a:endParaRPr lang="zh-CN" altLang="en-US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88571" y="142586"/>
            <a:ext cx="6585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Arial" charset="0"/>
                <a:ea typeface="宋体" charset="0"/>
              </a:rPr>
              <a:t>有向图中的通路数与回路数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2245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fld id="{2D6F5E2C-9D59-0F4F-92B7-614F56C5FCCB}" type="slidenum">
              <a:rPr lang="zh-CN" altLang="en-US"/>
              <a:pPr algn="l" eaLnBrk="1" hangingPunct="1"/>
              <a:t>9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800000"/>
                </a:solidFill>
                <a:latin typeface="Arial" charset="0"/>
                <a:ea typeface="宋体" charset="0"/>
              </a:rPr>
              <a:t>实例</a:t>
            </a:r>
            <a:endParaRPr lang="zh-CN" altLang="en-US" sz="4000" dirty="0">
              <a:solidFill>
                <a:srgbClr val="800000"/>
              </a:solidFill>
              <a:latin typeface="Arial" charset="0"/>
              <a:ea typeface="宋体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31200" cy="4038600"/>
          </a:xfrm>
          <a:solidFill>
            <a:srgbClr val="CCFFFF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宋体" charset="0"/>
              </a:rPr>
              <a:t>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828800"/>
            <a:ext cx="2667000" cy="2738438"/>
            <a:chOff x="2976" y="1584"/>
            <a:chExt cx="1296" cy="1725"/>
          </a:xfrm>
        </p:grpSpPr>
        <p:sp>
          <p:nvSpPr>
            <p:cNvPr id="69673" name="Text Box 6"/>
            <p:cNvSpPr txBox="1">
              <a:spLocks noChangeArrowheads="1"/>
            </p:cNvSpPr>
            <p:nvPr/>
          </p:nvSpPr>
          <p:spPr bwMode="auto">
            <a:xfrm>
              <a:off x="2976" y="201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A</a:t>
              </a:r>
              <a:r>
                <a:rPr lang="en-US" altLang="zh-CN" sz="2000" b="1">
                  <a:latin typeface="Times New Roman" charset="0"/>
                </a:rPr>
                <a:t>=</a:t>
              </a:r>
              <a:endParaRPr lang="zh-CN" altLang="en-US" sz="2000" b="1">
                <a:latin typeface="Times New Roman" charset="0"/>
              </a:endParaRPr>
            </a:p>
          </p:txBody>
        </p:sp>
        <p:sp>
          <p:nvSpPr>
            <p:cNvPr id="69674" name="Text Box 7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>
                  <a:latin typeface="Times New Roman" charset="0"/>
                </a:rPr>
                <a:t>1  1  0  0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000" b="1">
                  <a:latin typeface="Times New Roman" charset="0"/>
                </a:rPr>
                <a:t>0  0  1  0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000" b="1">
                  <a:latin typeface="Times New Roman" charset="0"/>
                </a:rPr>
                <a:t>1  0  0  0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000" b="1">
                  <a:latin typeface="Times New Roman" charset="0"/>
                </a:rPr>
                <a:t>1  0  2  0</a:t>
              </a:r>
            </a:p>
          </p:txBody>
        </p:sp>
        <p:sp>
          <p:nvSpPr>
            <p:cNvPr id="69675" name="Line 8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9676" name="Line 9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9677" name="Line 10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9678" name="Line 11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9679" name="Line 12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9680" name="Line 13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429000" y="1828800"/>
            <a:ext cx="2667000" cy="1771650"/>
            <a:chOff x="2160" y="1152"/>
            <a:chExt cx="1345" cy="1116"/>
          </a:xfrm>
        </p:grpSpPr>
        <p:sp>
          <p:nvSpPr>
            <p:cNvPr id="69665" name="Text Box 15"/>
            <p:cNvSpPr txBox="1">
              <a:spLocks noChangeArrowheads="1"/>
            </p:cNvSpPr>
            <p:nvPr/>
          </p:nvSpPr>
          <p:spPr bwMode="auto">
            <a:xfrm>
              <a:off x="2160" y="15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 baseline="30000">
                  <a:latin typeface="Times New Roman" charset="0"/>
                </a:rPr>
                <a:t>2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69666" name="Text Box 16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1  1  1  0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1  0  0  0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1  1  0  0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3  1  0  0</a:t>
              </a:r>
            </a:p>
          </p:txBody>
        </p:sp>
        <p:sp>
          <p:nvSpPr>
            <p:cNvPr id="69667" name="Line 17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8" name="Line 18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9" name="Line 19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70" name="Line 20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71" name="Line 21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72" name="Line 22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095999" y="1828800"/>
            <a:ext cx="2721429" cy="1771650"/>
            <a:chOff x="3648" y="1152"/>
            <a:chExt cx="1344" cy="1116"/>
          </a:xfrm>
        </p:grpSpPr>
        <p:sp>
          <p:nvSpPr>
            <p:cNvPr id="69657" name="Text Box 24"/>
            <p:cNvSpPr txBox="1">
              <a:spLocks noChangeArrowheads="1"/>
            </p:cNvSpPr>
            <p:nvPr/>
          </p:nvSpPr>
          <p:spPr bwMode="auto">
            <a:xfrm>
              <a:off x="3648" y="15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 baseline="30000">
                  <a:latin typeface="Times New Roman" charset="0"/>
                </a:rPr>
                <a:t>3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69658" name="Text Box 25"/>
            <p:cNvSpPr txBox="1">
              <a:spLocks noChangeArrowheads="1"/>
            </p:cNvSpPr>
            <p:nvPr/>
          </p:nvSpPr>
          <p:spPr bwMode="auto">
            <a:xfrm>
              <a:off x="4128" y="1152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2  1  1  0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1  1  0  0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1  1  0  0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3  3  1  0</a:t>
              </a:r>
            </a:p>
          </p:txBody>
        </p:sp>
        <p:sp>
          <p:nvSpPr>
            <p:cNvPr id="69659" name="Line 26"/>
            <p:cNvSpPr>
              <a:spLocks noChangeShapeType="1"/>
            </p:cNvSpPr>
            <p:nvPr/>
          </p:nvSpPr>
          <p:spPr bwMode="auto">
            <a:xfrm>
              <a:off x="4080" y="1296"/>
              <a:ext cx="0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0" name="Line 27"/>
            <p:cNvSpPr>
              <a:spLocks noChangeShapeType="1"/>
            </p:cNvSpPr>
            <p:nvPr/>
          </p:nvSpPr>
          <p:spPr bwMode="auto">
            <a:xfrm>
              <a:off x="4992" y="1296"/>
              <a:ext cx="0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1" name="Line 28"/>
            <p:cNvSpPr>
              <a:spLocks noChangeShapeType="1"/>
            </p:cNvSpPr>
            <p:nvPr/>
          </p:nvSpPr>
          <p:spPr bwMode="auto">
            <a:xfrm>
              <a:off x="4080" y="129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2" name="Line 29"/>
            <p:cNvSpPr>
              <a:spLocks noChangeShapeType="1"/>
            </p:cNvSpPr>
            <p:nvPr/>
          </p:nvSpPr>
          <p:spPr bwMode="auto">
            <a:xfrm>
              <a:off x="4944" y="129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3" name="Line 30"/>
            <p:cNvSpPr>
              <a:spLocks noChangeShapeType="1"/>
            </p:cNvSpPr>
            <p:nvPr/>
          </p:nvSpPr>
          <p:spPr bwMode="auto">
            <a:xfrm>
              <a:off x="4080" y="2160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64" name="Line 31"/>
            <p:cNvSpPr>
              <a:spLocks noChangeShapeType="1"/>
            </p:cNvSpPr>
            <p:nvPr/>
          </p:nvSpPr>
          <p:spPr bwMode="auto">
            <a:xfrm>
              <a:off x="4944" y="2160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26571" y="3886200"/>
            <a:ext cx="2804078" cy="1771650"/>
            <a:chOff x="528" y="2448"/>
            <a:chExt cx="1345" cy="1116"/>
          </a:xfrm>
        </p:grpSpPr>
        <p:sp>
          <p:nvSpPr>
            <p:cNvPr id="69649" name="Text Box 33"/>
            <p:cNvSpPr txBox="1">
              <a:spLocks noChangeArrowheads="1"/>
            </p:cNvSpPr>
            <p:nvPr/>
          </p:nvSpPr>
          <p:spPr bwMode="auto">
            <a:xfrm>
              <a:off x="528" y="288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A</a:t>
              </a:r>
              <a:r>
                <a:rPr lang="en-US" altLang="zh-CN" sz="2400" b="1" baseline="30000">
                  <a:latin typeface="Times New Roman" charset="0"/>
                </a:rPr>
                <a:t>4</a:t>
              </a:r>
              <a:r>
                <a:rPr lang="en-US" altLang="zh-CN" sz="2400" b="1">
                  <a:latin typeface="Times New Roman" charset="0"/>
                </a:rPr>
                <a:t>=</a:t>
              </a:r>
              <a:endParaRPr lang="zh-CN" altLang="en-US" sz="2400" b="1">
                <a:latin typeface="Times New Roman" charset="0"/>
              </a:endParaRPr>
            </a:p>
          </p:txBody>
        </p:sp>
        <p:sp>
          <p:nvSpPr>
            <p:cNvPr id="69650" name="Text Box 34"/>
            <p:cNvSpPr txBox="1">
              <a:spLocks noChangeArrowheads="1"/>
            </p:cNvSpPr>
            <p:nvPr/>
          </p:nvSpPr>
          <p:spPr bwMode="auto">
            <a:xfrm>
              <a:off x="1008" y="2448"/>
              <a:ext cx="86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3  2  1  0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1  1  0  0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2  1  1  0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latin typeface="Times New Roman" charset="0"/>
                </a:rPr>
                <a:t>4  3  1  0</a:t>
              </a:r>
            </a:p>
          </p:txBody>
        </p:sp>
        <p:sp>
          <p:nvSpPr>
            <p:cNvPr id="69651" name="Line 35"/>
            <p:cNvSpPr>
              <a:spLocks noChangeShapeType="1"/>
            </p:cNvSpPr>
            <p:nvPr/>
          </p:nvSpPr>
          <p:spPr bwMode="auto">
            <a:xfrm>
              <a:off x="960" y="2592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2" name="Line 36"/>
            <p:cNvSpPr>
              <a:spLocks noChangeShapeType="1"/>
            </p:cNvSpPr>
            <p:nvPr/>
          </p:nvSpPr>
          <p:spPr bwMode="auto">
            <a:xfrm>
              <a:off x="1872" y="2592"/>
              <a:ext cx="1" cy="86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3" name="Line 37"/>
            <p:cNvSpPr>
              <a:spLocks noChangeShapeType="1"/>
            </p:cNvSpPr>
            <p:nvPr/>
          </p:nvSpPr>
          <p:spPr bwMode="auto">
            <a:xfrm>
              <a:off x="960" y="2592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4" name="Line 38"/>
            <p:cNvSpPr>
              <a:spLocks noChangeShapeType="1"/>
            </p:cNvSpPr>
            <p:nvPr/>
          </p:nvSpPr>
          <p:spPr bwMode="auto">
            <a:xfrm>
              <a:off x="1824" y="2592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5" name="Line 39"/>
            <p:cNvSpPr>
              <a:spLocks noChangeShapeType="1"/>
            </p:cNvSpPr>
            <p:nvPr/>
          </p:nvSpPr>
          <p:spPr bwMode="auto">
            <a:xfrm>
              <a:off x="960" y="345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6" name="Line 40"/>
            <p:cNvSpPr>
              <a:spLocks noChangeShapeType="1"/>
            </p:cNvSpPr>
            <p:nvPr/>
          </p:nvSpPr>
          <p:spPr bwMode="auto">
            <a:xfrm>
              <a:off x="1824" y="3456"/>
              <a:ext cx="48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8618" name="Text Box 44"/>
          <p:cNvSpPr txBox="1">
            <a:spLocks noChangeArrowheads="1"/>
          </p:cNvSpPr>
          <p:nvPr/>
        </p:nvSpPr>
        <p:spPr bwMode="auto">
          <a:xfrm>
            <a:off x="3487327" y="3886200"/>
            <a:ext cx="58928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zh-CN" altLang="en-US" sz="2400" b="1" dirty="0">
                <a:latin typeface="Times New Roman" charset="0"/>
              </a:rPr>
              <a:t>到</a:t>
            </a: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2</a:t>
            </a:r>
            <a:r>
              <a:rPr lang="zh-CN" altLang="en-US" sz="2400" b="1" dirty="0">
                <a:latin typeface="Times New Roman" charset="0"/>
              </a:rPr>
              <a:t>长为3的通路有1条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zh-CN" altLang="en-US" sz="2400" b="1" dirty="0">
                <a:latin typeface="Times New Roman" charset="0"/>
              </a:rPr>
              <a:t>到</a:t>
            </a: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3</a:t>
            </a:r>
            <a:r>
              <a:rPr lang="zh-CN" altLang="en-US" sz="2400" b="1" dirty="0">
                <a:latin typeface="Times New Roman" charset="0"/>
              </a:rPr>
              <a:t>长为3的通路有1条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i="1" dirty="0">
                <a:latin typeface="Times New Roman" charset="0"/>
              </a:rPr>
              <a:t>v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zh-CN" altLang="en-US" sz="2400" b="1" dirty="0">
                <a:latin typeface="Times New Roman" charset="0"/>
              </a:rPr>
              <a:t>到自身长为3的回路有2条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i="1" dirty="0">
                <a:latin typeface="Times New Roman" charset="0"/>
              </a:rPr>
              <a:t>D</a:t>
            </a:r>
            <a:r>
              <a:rPr lang="zh-CN" altLang="en-US" sz="2400" b="1" dirty="0">
                <a:latin typeface="Times New Roman" charset="0"/>
              </a:rPr>
              <a:t>中长为3的通路共有15条,其中回路3条</a:t>
            </a:r>
          </a:p>
        </p:txBody>
      </p:sp>
      <p:grpSp>
        <p:nvGrpSpPr>
          <p:cNvPr id="69643" name="Group 53"/>
          <p:cNvGrpSpPr>
            <a:grpSpLocks/>
          </p:cNvGrpSpPr>
          <p:nvPr/>
        </p:nvGrpSpPr>
        <p:grpSpPr bwMode="auto">
          <a:xfrm>
            <a:off x="6477000" y="150132"/>
            <a:ext cx="2540000" cy="1660525"/>
            <a:chOff x="3168" y="2832"/>
            <a:chExt cx="1392" cy="902"/>
          </a:xfrm>
        </p:grpSpPr>
        <p:sp>
          <p:nvSpPr>
            <p:cNvPr id="69644" name="Text Box 54"/>
            <p:cNvSpPr txBox="1">
              <a:spLocks noChangeArrowheads="1"/>
            </p:cNvSpPr>
            <p:nvPr/>
          </p:nvSpPr>
          <p:spPr bwMode="auto">
            <a:xfrm>
              <a:off x="3314" y="2832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69645" name="Text Box 55"/>
            <p:cNvSpPr txBox="1">
              <a:spLocks noChangeArrowheads="1"/>
            </p:cNvSpPr>
            <p:nvPr/>
          </p:nvSpPr>
          <p:spPr bwMode="auto">
            <a:xfrm>
              <a:off x="3168" y="3446"/>
              <a:ext cx="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69646" name="Text Box 56"/>
            <p:cNvSpPr txBox="1">
              <a:spLocks noChangeArrowheads="1"/>
            </p:cNvSpPr>
            <p:nvPr/>
          </p:nvSpPr>
          <p:spPr bwMode="auto">
            <a:xfrm>
              <a:off x="4044" y="3417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69647" name="Text Box 57"/>
            <p:cNvSpPr txBox="1">
              <a:spLocks noChangeArrowheads="1"/>
            </p:cNvSpPr>
            <p:nvPr/>
          </p:nvSpPr>
          <p:spPr bwMode="auto">
            <a:xfrm>
              <a:off x="4044" y="2892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v</a:t>
              </a:r>
              <a:r>
                <a:rPr lang="en-US" altLang="zh-CN" sz="2400" b="1" baseline="-25000">
                  <a:latin typeface="Times New Roman" charset="0"/>
                </a:rPr>
                <a:t>4</a:t>
              </a:r>
            </a:p>
          </p:txBody>
        </p:sp>
        <p:pic>
          <p:nvPicPr>
            <p:cNvPr id="69648" name="Picture 58" descr="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878"/>
              <a:ext cx="958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797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952</Words>
  <Application>Microsoft Macintosh PowerPoint</Application>
  <PresentationFormat>On-screen Show (4:3)</PresentationFormat>
  <Paragraphs>170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第十章  图的矩阵表示</vt:lpstr>
      <vt:lpstr>无向图的矩阵表示</vt:lpstr>
      <vt:lpstr>无向图关联矩阵的性质</vt:lpstr>
      <vt:lpstr>有向图的关联矩阵</vt:lpstr>
      <vt:lpstr>有向图的关联矩阵</vt:lpstr>
      <vt:lpstr>有向图的邻接矩阵</vt:lpstr>
      <vt:lpstr>有向图的邻接矩阵</vt:lpstr>
      <vt:lpstr>PowerPoint Presentation</vt:lpstr>
      <vt:lpstr>实例</vt:lpstr>
      <vt:lpstr>问题：长度小于等于l的通路的表示方法？</vt:lpstr>
      <vt:lpstr>有向图的可达矩阵</vt:lpstr>
      <vt:lpstr>有向图的可达矩阵</vt:lpstr>
      <vt:lpstr>实例</vt:lpstr>
      <vt:lpstr>实例(续)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图的矩阵表示</dc:title>
  <dc:creator>HAO Jie</dc:creator>
  <cp:lastModifiedBy>HAO Jie</cp:lastModifiedBy>
  <cp:revision>96</cp:revision>
  <dcterms:created xsi:type="dcterms:W3CDTF">2017-09-10T23:59:46Z</dcterms:created>
  <dcterms:modified xsi:type="dcterms:W3CDTF">2017-09-14T00:11:49Z</dcterms:modified>
</cp:coreProperties>
</file>