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79" r:id="rId5"/>
    <p:sldId id="281" r:id="rId6"/>
    <p:sldId id="280" r:id="rId7"/>
    <p:sldId id="260" r:id="rId8"/>
    <p:sldId id="261" r:id="rId9"/>
    <p:sldId id="283" r:id="rId10"/>
    <p:sldId id="282" r:id="rId11"/>
    <p:sldId id="263" r:id="rId12"/>
    <p:sldId id="264" r:id="rId13"/>
    <p:sldId id="284" r:id="rId14"/>
    <p:sldId id="285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86" r:id="rId24"/>
    <p:sldId id="273" r:id="rId25"/>
    <p:sldId id="274" r:id="rId26"/>
    <p:sldId id="287" r:id="rId27"/>
    <p:sldId id="275" r:id="rId28"/>
    <p:sldId id="276" r:id="rId29"/>
    <p:sldId id="288" r:id="rId30"/>
    <p:sldId id="277" r:id="rId31"/>
    <p:sldId id="278" r:id="rId32"/>
    <p:sldId id="289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Relationship Id="rId3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9E1B-2A54-3B4A-AC55-1570BF7561D0}" type="datetimeFigureOut">
              <a:rPr lang="en-US" smtClean="0"/>
              <a:t>17/9/30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6153-A123-6E42-A0E8-2D4BB8CB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6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9E1B-2A54-3B4A-AC55-1570BF7561D0}" type="datetimeFigureOut">
              <a:rPr lang="en-US" smtClean="0"/>
              <a:t>17/9/30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6153-A123-6E42-A0E8-2D4BB8CB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9E1B-2A54-3B4A-AC55-1570BF7561D0}" type="datetimeFigureOut">
              <a:rPr lang="en-US" smtClean="0"/>
              <a:t>17/9/30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6153-A123-6E42-A0E8-2D4BB8CB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9E1B-2A54-3B4A-AC55-1570BF7561D0}" type="datetimeFigureOut">
              <a:rPr lang="en-US" smtClean="0"/>
              <a:t>17/9/30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6153-A123-6E42-A0E8-2D4BB8CB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3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9E1B-2A54-3B4A-AC55-1570BF7561D0}" type="datetimeFigureOut">
              <a:rPr lang="en-US" smtClean="0"/>
              <a:t>17/9/30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6153-A123-6E42-A0E8-2D4BB8CB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9E1B-2A54-3B4A-AC55-1570BF7561D0}" type="datetimeFigureOut">
              <a:rPr lang="en-US" smtClean="0"/>
              <a:t>17/9/30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6153-A123-6E42-A0E8-2D4BB8CB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2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9E1B-2A54-3B4A-AC55-1570BF7561D0}" type="datetimeFigureOut">
              <a:rPr lang="en-US" smtClean="0"/>
              <a:t>17/9/30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6153-A123-6E42-A0E8-2D4BB8CB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0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9E1B-2A54-3B4A-AC55-1570BF7561D0}" type="datetimeFigureOut">
              <a:rPr lang="en-US" smtClean="0"/>
              <a:t>17/9/30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6153-A123-6E42-A0E8-2D4BB8CB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5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9E1B-2A54-3B4A-AC55-1570BF7561D0}" type="datetimeFigureOut">
              <a:rPr lang="en-US" smtClean="0"/>
              <a:t>17/9/30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6153-A123-6E42-A0E8-2D4BB8CB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0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9E1B-2A54-3B4A-AC55-1570BF7561D0}" type="datetimeFigureOut">
              <a:rPr lang="en-US" smtClean="0"/>
              <a:t>17/9/30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6153-A123-6E42-A0E8-2D4BB8CB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79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9E1B-2A54-3B4A-AC55-1570BF7561D0}" type="datetimeFigureOut">
              <a:rPr lang="en-US" smtClean="0"/>
              <a:t>17/9/30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6153-A123-6E42-A0E8-2D4BB8CB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9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E9E1B-2A54-3B4A-AC55-1570BF7561D0}" type="datetimeFigureOut">
              <a:rPr lang="en-US" smtClean="0"/>
              <a:t>17/9/30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C6153-A123-6E42-A0E8-2D4BB8CB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4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9.w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fld id="{FF39F4A4-DB51-0A4A-BFE5-83A4F7D09D1A}" type="slidenum">
              <a:rPr lang="en-US" altLang="zh-CN" sz="1200">
                <a:latin typeface="Arial Black" charset="0"/>
              </a:rPr>
              <a:pPr/>
              <a:t>1</a:t>
            </a:fld>
            <a:endParaRPr lang="en-US" altLang="zh-CN" sz="1200">
              <a:latin typeface="Arial Black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471613"/>
          </a:xfrm>
        </p:spPr>
        <p:txBody>
          <a:bodyPr/>
          <a:lstStyle/>
          <a:p>
            <a:pPr eaLnBrk="1" hangingPunct="1"/>
            <a:r>
              <a:rPr lang="zh-CN" altLang="en-US" sz="4000" b="1">
                <a:latin typeface="Times New Roman" charset="0"/>
                <a:ea typeface="宋体" charset="0"/>
              </a:rPr>
              <a:t>第</a:t>
            </a:r>
            <a:r>
              <a:rPr lang="en-US" altLang="zh-CN" sz="4000" b="1">
                <a:latin typeface="Times New Roman" charset="0"/>
                <a:ea typeface="宋体" charset="0"/>
              </a:rPr>
              <a:t>11</a:t>
            </a:r>
            <a:r>
              <a:rPr lang="zh-CN" altLang="en-US" sz="4000" b="1">
                <a:latin typeface="Times New Roman" charset="0"/>
                <a:ea typeface="宋体" charset="0"/>
              </a:rPr>
              <a:t>章</a:t>
            </a:r>
            <a:r>
              <a:rPr lang="en-US" altLang="zh-CN" sz="4000" b="1">
                <a:latin typeface="Times New Roman" charset="0"/>
                <a:ea typeface="宋体" charset="0"/>
              </a:rPr>
              <a:t>  </a:t>
            </a:r>
            <a:r>
              <a:rPr lang="zh-CN" altLang="en-US" sz="4000" b="1">
                <a:latin typeface="Times New Roman" charset="0"/>
                <a:ea typeface="宋体" charset="0"/>
              </a:rPr>
              <a:t>平面图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85938"/>
            <a:ext cx="8229600" cy="428625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SzPct val="150000"/>
              <a:buFont typeface="Wingdings" charset="0"/>
              <a:buChar char="§"/>
            </a:pPr>
            <a:r>
              <a:rPr lang="zh-CN" altLang="en-US" sz="2800" b="1">
                <a:latin typeface="宋体" charset="0"/>
                <a:ea typeface="宋体" charset="0"/>
              </a:rPr>
              <a:t>平面图的基本概念</a:t>
            </a:r>
          </a:p>
          <a:p>
            <a:pPr algn="just" eaLnBrk="1" hangingPunct="1">
              <a:lnSpc>
                <a:spcPct val="150000"/>
              </a:lnSpc>
              <a:buSzPct val="150000"/>
              <a:buFont typeface="Wingdings" charset="0"/>
              <a:buChar char="§"/>
            </a:pPr>
            <a:r>
              <a:rPr lang="zh-CN" altLang="en-US" sz="2800" b="1">
                <a:latin typeface="宋体" charset="0"/>
                <a:ea typeface="宋体" charset="0"/>
              </a:rPr>
              <a:t>欧拉公式</a:t>
            </a:r>
            <a:endParaRPr lang="en-US" altLang="zh-CN" sz="2800" b="1">
              <a:latin typeface="宋体" charset="0"/>
              <a:ea typeface="宋体" charset="0"/>
            </a:endParaRPr>
          </a:p>
          <a:p>
            <a:pPr algn="just" eaLnBrk="1" hangingPunct="1">
              <a:lnSpc>
                <a:spcPct val="150000"/>
              </a:lnSpc>
              <a:buSzPct val="150000"/>
              <a:buFont typeface="Wingdings" charset="0"/>
              <a:buChar char="§"/>
            </a:pPr>
            <a:r>
              <a:rPr lang="zh-CN" altLang="en-US" sz="2800" b="1">
                <a:latin typeface="宋体" charset="0"/>
                <a:ea typeface="宋体" charset="0"/>
              </a:rPr>
              <a:t>平面图的判断</a:t>
            </a:r>
            <a:endParaRPr lang="en-US" altLang="zh-CN" sz="2800" b="1">
              <a:latin typeface="宋体" charset="0"/>
              <a:ea typeface="宋体" charset="0"/>
            </a:endParaRPr>
          </a:p>
          <a:p>
            <a:pPr algn="just" eaLnBrk="1" hangingPunct="1">
              <a:lnSpc>
                <a:spcPct val="150000"/>
              </a:lnSpc>
              <a:buSzPct val="150000"/>
              <a:buFont typeface="Wingdings" charset="0"/>
              <a:buChar char="§"/>
            </a:pPr>
            <a:r>
              <a:rPr lang="zh-CN" altLang="en-US" sz="2800" b="1">
                <a:latin typeface="宋体" charset="0"/>
                <a:ea typeface="宋体" charset="0"/>
              </a:rPr>
              <a:t>平面图的对偶图</a:t>
            </a:r>
          </a:p>
        </p:txBody>
      </p:sp>
    </p:spTree>
    <p:extLst>
      <p:ext uri="{BB962C8B-B14F-4D97-AF65-F5344CB8AC3E}">
        <p14:creationId xmlns:p14="http://schemas.microsoft.com/office/powerpoint/2010/main" val="99230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宋体" charset="0"/>
                <a:ea typeface="宋体" charset="0"/>
              </a:rPr>
              <a:t>平面图的面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b="1" dirty="0" smtClean="0">
                <a:solidFill>
                  <a:srgbClr val="FF3300"/>
                </a:solidFill>
                <a:latin typeface="Times New Roman" charset="0"/>
                <a:ea typeface="宋体" charset="0"/>
              </a:rPr>
              <a:t>定理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charset="0"/>
                <a:ea typeface="宋体" charset="0"/>
              </a:rPr>
              <a:t>11.2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charset="0"/>
                <a:ea typeface="宋体" charset="0"/>
              </a:rPr>
              <a:t> </a:t>
            </a:r>
            <a:r>
              <a:rPr lang="zh-CN" altLang="en-US" b="1" dirty="0" smtClean="0">
                <a:solidFill>
                  <a:srgbClr val="FF0066"/>
                </a:solidFill>
                <a:latin typeface="Times New Roman" charset="0"/>
                <a:ea typeface="宋体" charset="0"/>
              </a:rPr>
              <a:t>  </a:t>
            </a:r>
            <a:r>
              <a:rPr lang="zh-CN" altLang="en-US" b="1" dirty="0" smtClean="0">
                <a:latin typeface="Times New Roman" charset="0"/>
                <a:ea typeface="宋体" charset="0"/>
              </a:rPr>
              <a:t>平面图各面的次数之和等于边数的</a:t>
            </a:r>
            <a:r>
              <a:rPr lang="en-US" altLang="zh-CN" b="1" dirty="0" smtClean="0">
                <a:latin typeface="Times New Roman" charset="0"/>
                <a:ea typeface="宋体" charset="0"/>
              </a:rPr>
              <a:t>2</a:t>
            </a:r>
            <a:r>
              <a:rPr lang="zh-CN" altLang="en-US" b="1" dirty="0" smtClean="0">
                <a:latin typeface="Times New Roman" charset="0"/>
                <a:ea typeface="宋体" charset="0"/>
              </a:rPr>
              <a:t>倍</a:t>
            </a:r>
            <a:r>
              <a:rPr lang="en-US" altLang="zh-CN" b="1" dirty="0" smtClean="0">
                <a:latin typeface="Times New Roman" charset="0"/>
                <a:ea typeface="宋体" charset="0"/>
              </a:rPr>
              <a:t>.</a:t>
            </a:r>
          </a:p>
          <a:p>
            <a:pPr>
              <a:buNone/>
            </a:pPr>
            <a:r>
              <a:rPr lang="zh-CN" b="1" dirty="0" smtClean="0">
                <a:latin typeface="Arial" charset="0"/>
                <a:ea typeface="宋体" charset="0"/>
              </a:rPr>
              <a:t>证</a:t>
            </a:r>
            <a:r>
              <a:rPr lang="zh-CN" altLang="en-US" b="1" dirty="0" smtClean="0">
                <a:latin typeface="Arial" charset="0"/>
                <a:ea typeface="宋体" charset="0"/>
              </a:rPr>
              <a:t>：</a:t>
            </a:r>
            <a:r>
              <a:rPr lang="zh-CN" b="1" dirty="0" smtClean="0">
                <a:latin typeface="Times New Roman" charset="0"/>
                <a:ea typeface="宋体" charset="0"/>
                <a:cs typeface="Times New Roman" charset="0"/>
              </a:rPr>
              <a:t> 每条边可能在两个面的公共边界上，也可能只在一个面的边界上</a:t>
            </a:r>
            <a:r>
              <a:rPr lang="en-US" altLang="zh-CN" b="1" dirty="0" smtClean="0">
                <a:latin typeface="Times New Roman" charset="0"/>
                <a:ea typeface="宋体" charset="0"/>
                <a:cs typeface="Times New Roman" charset="0"/>
              </a:rPr>
              <a:t>. </a:t>
            </a:r>
            <a:r>
              <a:rPr lang="zh-CN" altLang="en-US" b="1" dirty="0" smtClean="0">
                <a:latin typeface="Times New Roman" charset="0"/>
                <a:ea typeface="宋体" charset="0"/>
                <a:cs typeface="Times New Roman" charset="0"/>
              </a:rPr>
              <a:t>前者</a:t>
            </a:r>
            <a:r>
              <a:rPr lang="en-US" altLang="zh-CN" b="1" dirty="0" smtClean="0">
                <a:latin typeface="Times New Roman" charset="0"/>
                <a:ea typeface="宋体" charset="0"/>
                <a:cs typeface="Times New Roman" charset="0"/>
              </a:rPr>
              <a:t>, </a:t>
            </a:r>
            <a:r>
              <a:rPr lang="zh-CN" b="1" dirty="0" smtClean="0">
                <a:latin typeface="Times New Roman" charset="0"/>
                <a:ea typeface="宋体" charset="0"/>
                <a:cs typeface="Times New Roman" charset="0"/>
              </a:rPr>
              <a:t>在每个面的边界上这条边只出现一次</a:t>
            </a:r>
            <a:r>
              <a:rPr lang="en-US" altLang="zh-CN" b="1" dirty="0" smtClean="0">
                <a:latin typeface="Times New Roman" charset="0"/>
                <a:ea typeface="宋体" charset="0"/>
                <a:cs typeface="Times New Roman" charset="0"/>
              </a:rPr>
              <a:t>, </a:t>
            </a:r>
            <a:r>
              <a:rPr lang="zh-CN" b="1" dirty="0" smtClean="0">
                <a:latin typeface="Times New Roman" charset="0"/>
                <a:ea typeface="宋体" charset="0"/>
                <a:cs typeface="Times New Roman" charset="0"/>
              </a:rPr>
              <a:t>计算两次</a:t>
            </a:r>
            <a:r>
              <a:rPr lang="en-US" altLang="zh-CN" b="1" dirty="0" smtClean="0">
                <a:latin typeface="Times New Roman" charset="0"/>
                <a:ea typeface="宋体" charset="0"/>
                <a:cs typeface="Times New Roman" charset="0"/>
              </a:rPr>
              <a:t>. </a:t>
            </a:r>
            <a:r>
              <a:rPr lang="zh-CN" altLang="en-US" b="1" dirty="0" smtClean="0">
                <a:latin typeface="Times New Roman" charset="0"/>
                <a:ea typeface="宋体" charset="0"/>
                <a:cs typeface="Times New Roman" charset="0"/>
              </a:rPr>
              <a:t>后者</a:t>
            </a:r>
            <a:r>
              <a:rPr lang="en-US" altLang="zh-CN" b="1" dirty="0" smtClean="0">
                <a:latin typeface="Times New Roman" charset="0"/>
                <a:ea typeface="宋体" charset="0"/>
                <a:cs typeface="Times New Roman" charset="0"/>
              </a:rPr>
              <a:t>, </a:t>
            </a:r>
            <a:r>
              <a:rPr lang="zh-CN" altLang="en-US" b="1" dirty="0" smtClean="0">
                <a:latin typeface="Times New Roman" charset="0"/>
                <a:ea typeface="宋体" charset="0"/>
                <a:cs typeface="Times New Roman" charset="0"/>
              </a:rPr>
              <a:t>它</a:t>
            </a:r>
            <a:r>
              <a:rPr lang="zh-CN" b="1" dirty="0" smtClean="0">
                <a:latin typeface="Times New Roman" charset="0"/>
                <a:ea typeface="宋体" charset="0"/>
                <a:cs typeface="Times New Roman" charset="0"/>
              </a:rPr>
              <a:t>在</a:t>
            </a:r>
            <a:r>
              <a:rPr lang="zh-CN" altLang="en-US" b="1" dirty="0" smtClean="0">
                <a:latin typeface="Times New Roman" charset="0"/>
                <a:ea typeface="宋体" charset="0"/>
                <a:cs typeface="Times New Roman" charset="0"/>
              </a:rPr>
              <a:t>这个</a:t>
            </a:r>
            <a:r>
              <a:rPr lang="zh-CN" b="1" dirty="0" smtClean="0">
                <a:latin typeface="Times New Roman" charset="0"/>
                <a:ea typeface="宋体" charset="0"/>
                <a:cs typeface="Times New Roman" charset="0"/>
              </a:rPr>
              <a:t>面的边界上出现</a:t>
            </a:r>
            <a:r>
              <a:rPr lang="en-US" altLang="zh-CN" b="1" dirty="0" smtClean="0">
                <a:latin typeface="Times New Roman" charset="0"/>
                <a:ea typeface="宋体" charset="0"/>
                <a:cs typeface="Times New Roman" charset="0"/>
              </a:rPr>
              <a:t>2</a:t>
            </a:r>
            <a:r>
              <a:rPr lang="zh-CN" b="1" dirty="0" smtClean="0">
                <a:latin typeface="Times New Roman" charset="0"/>
                <a:ea typeface="宋体" charset="0"/>
                <a:cs typeface="Times New Roman" charset="0"/>
              </a:rPr>
              <a:t>次</a:t>
            </a:r>
            <a:r>
              <a:rPr lang="en-US" altLang="zh-CN" b="1" dirty="0" smtClean="0">
                <a:latin typeface="Times New Roman" charset="0"/>
                <a:ea typeface="宋体" charset="0"/>
                <a:cs typeface="Times New Roman" charset="0"/>
              </a:rPr>
              <a:t>, </a:t>
            </a:r>
            <a:r>
              <a:rPr lang="zh-CN" altLang="en-US" b="1" dirty="0" smtClean="0">
                <a:latin typeface="Times New Roman" charset="0"/>
                <a:ea typeface="宋体" charset="0"/>
                <a:cs typeface="Times New Roman" charset="0"/>
              </a:rPr>
              <a:t>也</a:t>
            </a:r>
            <a:r>
              <a:rPr lang="zh-CN" b="1" dirty="0" smtClean="0">
                <a:latin typeface="Times New Roman" charset="0"/>
                <a:ea typeface="宋体" charset="0"/>
                <a:cs typeface="Times New Roman" charset="0"/>
              </a:rPr>
              <a:t>计算两次</a:t>
            </a:r>
            <a:r>
              <a:rPr lang="en-US" altLang="zh-CN" b="1" dirty="0" smtClean="0">
                <a:latin typeface="Times New Roman" charset="0"/>
                <a:ea typeface="宋体" charset="0"/>
                <a:cs typeface="Times New Roman" charset="0"/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13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l"/>
            <a:fld id="{4F071A5F-716C-F44F-A4A5-651E2210E539}" type="slidenum">
              <a:rPr lang="zh-CN" altLang="en-US" sz="1200"/>
              <a:pPr algn="l"/>
              <a:t>11</a:t>
            </a:fld>
            <a:endParaRPr lang="en-US" altLang="zh-CN" sz="12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>
                <a:latin typeface="宋体" charset="0"/>
                <a:ea typeface="宋体" charset="0"/>
              </a:rPr>
              <a:t>实例</a:t>
            </a:r>
            <a:r>
              <a:rPr lang="en-US" altLang="zh-CN" sz="4000" b="1" dirty="0" smtClean="0">
                <a:latin typeface="宋体" charset="0"/>
                <a:ea typeface="宋体" charset="0"/>
              </a:rPr>
              <a:t>2</a:t>
            </a:r>
            <a:endParaRPr lang="zh-CN" altLang="en-US" sz="4000" b="1" dirty="0">
              <a:latin typeface="宋体" charset="0"/>
              <a:ea typeface="宋体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20000" cy="22860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400" b="1">
                <a:solidFill>
                  <a:srgbClr val="800000"/>
                </a:solidFill>
                <a:latin typeface="Arial" charset="0"/>
                <a:ea typeface="宋体" charset="0"/>
              </a:rPr>
              <a:t>例2</a:t>
            </a:r>
            <a:r>
              <a:rPr lang="zh-CN" altLang="en-US" sz="2400" b="1">
                <a:latin typeface="Arial" charset="0"/>
                <a:ea typeface="宋体" charset="0"/>
              </a:rPr>
              <a:t> 右边2个图是同一</a:t>
            </a:r>
          </a:p>
          <a:p>
            <a:pPr>
              <a:buFontTx/>
              <a:buNone/>
            </a:pPr>
            <a:r>
              <a:rPr lang="zh-CN" altLang="en-US" sz="2400" b="1">
                <a:latin typeface="Arial" charset="0"/>
                <a:ea typeface="宋体" charset="0"/>
              </a:rPr>
              <a:t>平面图的平面嵌入. </a:t>
            </a:r>
          </a:p>
          <a:p>
            <a:pPr>
              <a:buFontTx/>
              <a:buNone/>
            </a:pPr>
            <a:r>
              <a:rPr lang="en-US" altLang="zh-CN" sz="2400" b="1" i="1">
                <a:latin typeface="Arial" charset="0"/>
                <a:ea typeface="宋体" charset="0"/>
              </a:rPr>
              <a:t>R</a:t>
            </a:r>
            <a:r>
              <a:rPr lang="en-US" altLang="zh-CN" sz="2400" b="1" baseline="-25000">
                <a:latin typeface="Arial" charset="0"/>
                <a:ea typeface="宋体" charset="0"/>
              </a:rPr>
              <a:t>1</a:t>
            </a:r>
            <a:r>
              <a:rPr lang="zh-CN" altLang="en-US" sz="2400" b="1">
                <a:latin typeface="Arial" charset="0"/>
                <a:ea typeface="宋体" charset="0"/>
              </a:rPr>
              <a:t>在(1)中是外部面, </a:t>
            </a:r>
          </a:p>
          <a:p>
            <a:pPr>
              <a:buFontTx/>
              <a:buNone/>
            </a:pPr>
            <a:r>
              <a:rPr lang="zh-CN" altLang="en-US" sz="2400" b="1">
                <a:latin typeface="Arial" charset="0"/>
                <a:ea typeface="宋体" charset="0"/>
              </a:rPr>
              <a:t>在(2)中是内部面; </a:t>
            </a:r>
          </a:p>
          <a:p>
            <a:pPr>
              <a:buFontTx/>
              <a:buNone/>
            </a:pPr>
            <a:r>
              <a:rPr lang="en-US" altLang="zh-CN" sz="2400" b="1" i="1">
                <a:latin typeface="Arial" charset="0"/>
                <a:ea typeface="宋体" charset="0"/>
              </a:rPr>
              <a:t>R</a:t>
            </a:r>
            <a:r>
              <a:rPr lang="en-US" altLang="zh-CN" sz="2400" b="1" baseline="-25000">
                <a:latin typeface="Arial" charset="0"/>
                <a:ea typeface="宋体" charset="0"/>
              </a:rPr>
              <a:t>2</a:t>
            </a:r>
            <a:r>
              <a:rPr lang="zh-CN" altLang="en-US" sz="2400" b="1">
                <a:latin typeface="Arial" charset="0"/>
                <a:ea typeface="宋体" charset="0"/>
              </a:rPr>
              <a:t>在(1)中是内部面,  在(2)中是外部面. </a:t>
            </a:r>
          </a:p>
        </p:txBody>
      </p:sp>
      <p:grpSp>
        <p:nvGrpSpPr>
          <p:cNvPr id="10245" name="Group 17"/>
          <p:cNvGrpSpPr>
            <a:grpSpLocks/>
          </p:cNvGrpSpPr>
          <p:nvPr/>
        </p:nvGrpSpPr>
        <p:grpSpPr bwMode="auto">
          <a:xfrm>
            <a:off x="3962400" y="1905000"/>
            <a:ext cx="1905000" cy="1600200"/>
            <a:chOff x="1008" y="2784"/>
            <a:chExt cx="1200" cy="1008"/>
          </a:xfrm>
        </p:grpSpPr>
        <p:pic>
          <p:nvPicPr>
            <p:cNvPr id="10253" name="Picture 7" descr="17-6(11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2784"/>
              <a:ext cx="854" cy="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4" name="Text Box 9"/>
            <p:cNvSpPr txBox="1">
              <a:spLocks noChangeArrowheads="1"/>
            </p:cNvSpPr>
            <p:nvPr/>
          </p:nvSpPr>
          <p:spPr bwMode="auto">
            <a:xfrm>
              <a:off x="1584" y="350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7763" dir="189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charset="0"/>
                </a:rPr>
                <a:t>(1)</a:t>
              </a:r>
            </a:p>
          </p:txBody>
        </p:sp>
        <p:sp>
          <p:nvSpPr>
            <p:cNvPr id="10255" name="Text Box 11"/>
            <p:cNvSpPr txBox="1">
              <a:spLocks noChangeArrowheads="1"/>
            </p:cNvSpPr>
            <p:nvPr/>
          </p:nvSpPr>
          <p:spPr bwMode="auto">
            <a:xfrm>
              <a:off x="1008" y="297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7763" dir="189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charset="0"/>
                </a:rPr>
                <a:t>R</a:t>
              </a:r>
              <a:r>
                <a:rPr lang="en-US" altLang="zh-CN" sz="2400" b="1" baseline="-25000">
                  <a:latin typeface="Times New Roman" charset="0"/>
                </a:rPr>
                <a:t>1</a:t>
              </a:r>
            </a:p>
          </p:txBody>
        </p:sp>
        <p:sp>
          <p:nvSpPr>
            <p:cNvPr id="10256" name="Text Box 13"/>
            <p:cNvSpPr txBox="1">
              <a:spLocks noChangeArrowheads="1"/>
            </p:cNvSpPr>
            <p:nvPr/>
          </p:nvSpPr>
          <p:spPr bwMode="auto">
            <a:xfrm>
              <a:off x="1440" y="312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7763" dir="189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charset="0"/>
                </a:rPr>
                <a:t>R</a:t>
              </a:r>
              <a:r>
                <a:rPr lang="en-US" altLang="zh-CN" sz="2400" b="1" baseline="-25000">
                  <a:latin typeface="Times New Roman" charset="0"/>
                </a:rPr>
                <a:t>2</a:t>
              </a:r>
            </a:p>
          </p:txBody>
        </p:sp>
        <p:sp>
          <p:nvSpPr>
            <p:cNvPr id="10257" name="Text Box 15"/>
            <p:cNvSpPr txBox="1">
              <a:spLocks noChangeArrowheads="1"/>
            </p:cNvSpPr>
            <p:nvPr/>
          </p:nvSpPr>
          <p:spPr bwMode="auto">
            <a:xfrm>
              <a:off x="1824" y="288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7763" dir="189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charset="0"/>
                </a:rPr>
                <a:t>R</a:t>
              </a:r>
              <a:r>
                <a:rPr lang="en-US" altLang="zh-CN" sz="2400" b="1" baseline="-25000">
                  <a:latin typeface="Times New Roman" charset="0"/>
                </a:rPr>
                <a:t>3</a:t>
              </a:r>
            </a:p>
          </p:txBody>
        </p:sp>
      </p:grpSp>
      <p:grpSp>
        <p:nvGrpSpPr>
          <p:cNvPr id="10246" name="Group 18"/>
          <p:cNvGrpSpPr>
            <a:grpSpLocks/>
          </p:cNvGrpSpPr>
          <p:nvPr/>
        </p:nvGrpSpPr>
        <p:grpSpPr bwMode="auto">
          <a:xfrm>
            <a:off x="6172200" y="1524000"/>
            <a:ext cx="2209800" cy="1981200"/>
            <a:chOff x="3264" y="2544"/>
            <a:chExt cx="1392" cy="1248"/>
          </a:xfrm>
        </p:grpSpPr>
        <p:pic>
          <p:nvPicPr>
            <p:cNvPr id="10248" name="Picture 8" descr="17-6(12)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2592"/>
              <a:ext cx="1069" cy="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9" name="Text Box 10"/>
            <p:cNvSpPr txBox="1">
              <a:spLocks noChangeArrowheads="1"/>
            </p:cNvSpPr>
            <p:nvPr/>
          </p:nvSpPr>
          <p:spPr bwMode="auto">
            <a:xfrm>
              <a:off x="3840" y="350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7763" dir="189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charset="0"/>
                </a:rPr>
                <a:t>(2)</a:t>
              </a:r>
            </a:p>
          </p:txBody>
        </p:sp>
        <p:sp>
          <p:nvSpPr>
            <p:cNvPr id="10250" name="Text Box 12"/>
            <p:cNvSpPr txBox="1">
              <a:spLocks noChangeArrowheads="1"/>
            </p:cNvSpPr>
            <p:nvPr/>
          </p:nvSpPr>
          <p:spPr bwMode="auto">
            <a:xfrm>
              <a:off x="3840" y="297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7763" dir="189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charset="0"/>
                </a:rPr>
                <a:t>R</a:t>
              </a:r>
              <a:r>
                <a:rPr lang="en-US" altLang="zh-CN" sz="2400" b="1" baseline="-25000">
                  <a:latin typeface="Times New Roman" charset="0"/>
                </a:rPr>
                <a:t>1</a:t>
              </a:r>
            </a:p>
          </p:txBody>
        </p:sp>
        <p:sp>
          <p:nvSpPr>
            <p:cNvPr id="10251" name="Text Box 14"/>
            <p:cNvSpPr txBox="1">
              <a:spLocks noChangeArrowheads="1"/>
            </p:cNvSpPr>
            <p:nvPr/>
          </p:nvSpPr>
          <p:spPr bwMode="auto">
            <a:xfrm>
              <a:off x="3264" y="297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7763" dir="189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charset="0"/>
                </a:rPr>
                <a:t>R</a:t>
              </a:r>
              <a:r>
                <a:rPr lang="en-US" altLang="zh-CN" sz="2400" b="1" baseline="-25000">
                  <a:latin typeface="Times New Roman" charset="0"/>
                </a:rPr>
                <a:t>2</a:t>
              </a:r>
            </a:p>
          </p:txBody>
        </p:sp>
        <p:sp>
          <p:nvSpPr>
            <p:cNvPr id="10252" name="Text Box 16"/>
            <p:cNvSpPr txBox="1">
              <a:spLocks noChangeArrowheads="1"/>
            </p:cNvSpPr>
            <p:nvPr/>
          </p:nvSpPr>
          <p:spPr bwMode="auto">
            <a:xfrm>
              <a:off x="4272" y="254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7763" dir="189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charset="0"/>
                </a:rPr>
                <a:t>R</a:t>
              </a:r>
              <a:r>
                <a:rPr lang="en-US" altLang="zh-CN" sz="2400" b="1" baseline="-25000">
                  <a:latin typeface="Times New Roman" charset="0"/>
                </a:rPr>
                <a:t>3</a:t>
              </a:r>
            </a:p>
          </p:txBody>
        </p:sp>
      </p:grpSp>
      <p:sp>
        <p:nvSpPr>
          <p:cNvPr id="11271" name="Text Box 19"/>
          <p:cNvSpPr txBox="1">
            <a:spLocks noChangeArrowheads="1"/>
          </p:cNvSpPr>
          <p:nvPr/>
        </p:nvSpPr>
        <p:spPr bwMode="auto">
          <a:xfrm>
            <a:off x="609600" y="4495800"/>
            <a:ext cx="8001000" cy="134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400" b="1">
                <a:latin typeface="Times New Roman" charset="0"/>
              </a:rPr>
              <a:t>说明: (1) 一个平面图可以有多个不同形式的平面嵌入, </a:t>
            </a:r>
          </a:p>
          <a:p>
            <a:pPr>
              <a:spcBef>
                <a:spcPct val="20000"/>
              </a:spcBef>
            </a:pPr>
            <a:r>
              <a:rPr lang="zh-CN" altLang="en-US" sz="2400" b="1">
                <a:latin typeface="Times New Roman" charset="0"/>
              </a:rPr>
              <a:t>它们都同构.</a:t>
            </a:r>
          </a:p>
          <a:p>
            <a:pPr>
              <a:spcBef>
                <a:spcPct val="20000"/>
              </a:spcBef>
            </a:pPr>
            <a:r>
              <a:rPr lang="zh-CN" altLang="en-US" sz="2400" b="1">
                <a:latin typeface="Times New Roman" charset="0"/>
              </a:rPr>
              <a:t>(2) 可以通过变换把平面图的任何一面作为外部面</a:t>
            </a:r>
          </a:p>
        </p:txBody>
      </p:sp>
    </p:spTree>
    <p:extLst>
      <p:ext uri="{BB962C8B-B14F-4D97-AF65-F5344CB8AC3E}">
        <p14:creationId xmlns:p14="http://schemas.microsoft.com/office/powerpoint/2010/main" val="3778157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fld id="{B3D2DBE4-5E7E-0544-97AF-A5603857B567}" type="slidenum">
              <a:rPr lang="en-US" altLang="zh-CN" sz="1200">
                <a:latin typeface="Arial Black" charset="0"/>
              </a:rPr>
              <a:pPr/>
              <a:t>12</a:t>
            </a:fld>
            <a:endParaRPr lang="en-US" altLang="zh-CN" sz="1200">
              <a:latin typeface="Arial Black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latin typeface="宋体" charset="0"/>
                <a:ea typeface="宋体" charset="0"/>
              </a:rPr>
              <a:t>极大平面图 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57313"/>
            <a:ext cx="8229600" cy="48006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 b="1" dirty="0" smtClean="0">
                <a:solidFill>
                  <a:srgbClr val="FF3300"/>
                </a:solidFill>
                <a:latin typeface="Times New Roman" charset="0"/>
                <a:ea typeface="宋体" charset="0"/>
              </a:rPr>
              <a:t>定义</a:t>
            </a:r>
            <a:r>
              <a:rPr lang="en-US" altLang="zh-CN" sz="2400" b="1" dirty="0" smtClean="0">
                <a:solidFill>
                  <a:srgbClr val="FF3300"/>
                </a:solidFill>
                <a:latin typeface="Times New Roman" charset="0"/>
                <a:ea typeface="宋体" charset="0"/>
              </a:rPr>
              <a:t>11.3</a:t>
            </a:r>
            <a:r>
              <a:rPr lang="zh-CN" altLang="en-US" sz="2400" b="1" dirty="0" smtClean="0">
                <a:latin typeface="Times New Roman" charset="0"/>
                <a:ea typeface="宋体" charset="0"/>
              </a:rPr>
              <a:t> 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若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G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是简单平面图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, 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并且在任意两个不相邻的顶点之</a:t>
            </a: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 b="1" dirty="0">
                <a:latin typeface="Times New Roman" charset="0"/>
                <a:ea typeface="宋体" charset="0"/>
              </a:rPr>
              <a:t>间加一条新边所得图为非平面图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, 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则称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G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为</a:t>
            </a:r>
            <a:r>
              <a:rPr lang="zh-CN" altLang="en-US" sz="2400" b="1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极大平面图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endParaRPr lang="en-US" altLang="zh-CN" sz="2400" b="1" dirty="0">
              <a:latin typeface="Times New Roman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SzPct val="150000"/>
              <a:buFont typeface="Wingdings" charset="0"/>
              <a:buNone/>
            </a:pPr>
            <a:r>
              <a:rPr lang="zh-CN" altLang="en-US" sz="2400" b="1" dirty="0">
                <a:solidFill>
                  <a:srgbClr val="003399"/>
                </a:solidFill>
                <a:latin typeface="Times New Roman" charset="0"/>
                <a:ea typeface="宋体" charset="0"/>
              </a:rPr>
              <a:t>例如</a:t>
            </a:r>
            <a:r>
              <a:rPr lang="en-US" altLang="zh-CN" sz="2400" b="1" dirty="0">
                <a:solidFill>
                  <a:srgbClr val="003399"/>
                </a:solidFill>
                <a:latin typeface="Times New Roman" charset="0"/>
                <a:ea typeface="宋体" charset="0"/>
              </a:rPr>
              <a:t>, 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charset="0"/>
                <a:ea typeface="宋体" charset="0"/>
              </a:rPr>
              <a:t>K</a:t>
            </a:r>
            <a:r>
              <a:rPr lang="en-US" altLang="zh-CN" sz="2400" b="1" baseline="-30000" dirty="0">
                <a:solidFill>
                  <a:srgbClr val="003399"/>
                </a:solidFill>
                <a:latin typeface="Times New Roman" charset="0"/>
                <a:ea typeface="宋体" charset="0"/>
              </a:rPr>
              <a:t>5</a:t>
            </a:r>
            <a:r>
              <a:rPr lang="en-US" altLang="zh-CN" sz="2400" b="1" dirty="0">
                <a:solidFill>
                  <a:srgbClr val="003399"/>
                </a:solidFill>
                <a:latin typeface="Times New Roman" charset="0"/>
                <a:ea typeface="宋体" charset="0"/>
              </a:rPr>
              <a:t>, 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charset="0"/>
                <a:ea typeface="宋体" charset="0"/>
              </a:rPr>
              <a:t>K</a:t>
            </a:r>
            <a:r>
              <a:rPr lang="en-US" altLang="zh-CN" sz="2400" b="1" baseline="-30000" dirty="0">
                <a:solidFill>
                  <a:srgbClr val="003399"/>
                </a:solidFill>
                <a:latin typeface="Times New Roman" charset="0"/>
                <a:ea typeface="宋体" charset="0"/>
              </a:rPr>
              <a:t>3</a:t>
            </a:r>
            <a:r>
              <a:rPr lang="en-US" altLang="zh-CN" sz="2400" b="1" dirty="0">
                <a:solidFill>
                  <a:srgbClr val="003399"/>
                </a:solidFill>
                <a:latin typeface="Times New Roman" charset="0"/>
                <a:ea typeface="宋体" charset="0"/>
              </a:rPr>
              <a:t>,</a:t>
            </a:r>
            <a:r>
              <a:rPr lang="en-US" altLang="zh-CN" sz="2400" b="1" baseline="-25000" dirty="0">
                <a:solidFill>
                  <a:srgbClr val="003399"/>
                </a:solidFill>
                <a:latin typeface="Times New Roman" charset="0"/>
                <a:ea typeface="宋体" charset="0"/>
              </a:rPr>
              <a:t>3</a:t>
            </a:r>
            <a:r>
              <a:rPr lang="zh-CN" altLang="en-US" sz="2400" b="1" dirty="0">
                <a:solidFill>
                  <a:srgbClr val="003399"/>
                </a:solidFill>
                <a:latin typeface="Times New Roman" charset="0"/>
                <a:ea typeface="宋体" charset="0"/>
              </a:rPr>
              <a:t>若删去一条边是极大平面图</a:t>
            </a:r>
            <a:r>
              <a:rPr lang="en-US" altLang="zh-CN" sz="2400" b="1" dirty="0">
                <a:solidFill>
                  <a:srgbClr val="003399"/>
                </a:solidFill>
                <a:latin typeface="Times New Roman" charset="0"/>
                <a:ea typeface="宋体" charset="0"/>
              </a:rPr>
              <a:t>.  </a:t>
            </a:r>
          </a:p>
          <a:p>
            <a:pPr eaLnBrk="1" hangingPunct="1">
              <a:lnSpc>
                <a:spcPct val="90000"/>
              </a:lnSpc>
              <a:buSzPct val="150000"/>
              <a:buFont typeface="Wingdings" charset="0"/>
              <a:buNone/>
            </a:pPr>
            <a:r>
              <a:rPr lang="en-US" altLang="zh-CN" sz="2400" b="1" i="1" dirty="0">
                <a:solidFill>
                  <a:srgbClr val="003399"/>
                </a:solidFill>
                <a:latin typeface="Times New Roman" charset="0"/>
                <a:ea typeface="宋体" charset="0"/>
              </a:rPr>
              <a:t>          K</a:t>
            </a:r>
            <a:r>
              <a:rPr lang="en-US" altLang="zh-CN" sz="2400" b="1" baseline="-30000" dirty="0">
                <a:solidFill>
                  <a:srgbClr val="003399"/>
                </a:solidFill>
                <a:latin typeface="Times New Roman" charset="0"/>
                <a:ea typeface="宋体" charset="0"/>
              </a:rPr>
              <a:t>1</a:t>
            </a:r>
            <a:r>
              <a:rPr lang="en-US" altLang="zh-CN" sz="2400" b="1" dirty="0">
                <a:solidFill>
                  <a:srgbClr val="003399"/>
                </a:solidFill>
                <a:latin typeface="Times New Roman" charset="0"/>
                <a:ea typeface="宋体" charset="0"/>
              </a:rPr>
              <a:t>, 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charset="0"/>
                <a:ea typeface="宋体" charset="0"/>
              </a:rPr>
              <a:t>K</a:t>
            </a:r>
            <a:r>
              <a:rPr lang="en-US" altLang="zh-CN" sz="2400" b="1" baseline="-30000" dirty="0">
                <a:solidFill>
                  <a:srgbClr val="003399"/>
                </a:solidFill>
                <a:latin typeface="Times New Roman" charset="0"/>
                <a:ea typeface="宋体" charset="0"/>
              </a:rPr>
              <a:t>2</a:t>
            </a:r>
            <a:r>
              <a:rPr lang="en-US" altLang="zh-CN" sz="2400" b="1" dirty="0">
                <a:solidFill>
                  <a:srgbClr val="003399"/>
                </a:solidFill>
                <a:latin typeface="Times New Roman" charset="0"/>
                <a:ea typeface="宋体" charset="0"/>
              </a:rPr>
              <a:t>, 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charset="0"/>
                <a:ea typeface="宋体" charset="0"/>
              </a:rPr>
              <a:t>K</a:t>
            </a:r>
            <a:r>
              <a:rPr lang="en-US" altLang="zh-CN" sz="2400" b="1" baseline="-30000" dirty="0">
                <a:solidFill>
                  <a:srgbClr val="003399"/>
                </a:solidFill>
                <a:latin typeface="Times New Roman" charset="0"/>
                <a:ea typeface="宋体" charset="0"/>
              </a:rPr>
              <a:t>3</a:t>
            </a:r>
            <a:r>
              <a:rPr lang="en-US" altLang="zh-CN" sz="2400" b="1" dirty="0">
                <a:solidFill>
                  <a:srgbClr val="003399"/>
                </a:solidFill>
                <a:latin typeface="Times New Roman" charset="0"/>
                <a:ea typeface="宋体" charset="0"/>
              </a:rPr>
              <a:t>, 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charset="0"/>
                <a:ea typeface="宋体" charset="0"/>
              </a:rPr>
              <a:t>K</a:t>
            </a:r>
            <a:r>
              <a:rPr lang="en-US" altLang="zh-CN" sz="2400" b="1" baseline="-30000" dirty="0">
                <a:solidFill>
                  <a:srgbClr val="003399"/>
                </a:solidFill>
                <a:latin typeface="Times New Roman" charset="0"/>
                <a:ea typeface="宋体" charset="0"/>
              </a:rPr>
              <a:t>4</a:t>
            </a:r>
            <a:r>
              <a:rPr lang="zh-CN" altLang="en-US" sz="2400" b="1" dirty="0">
                <a:solidFill>
                  <a:srgbClr val="003399"/>
                </a:solidFill>
                <a:latin typeface="Times New Roman" charset="0"/>
                <a:ea typeface="宋体" charset="0"/>
              </a:rPr>
              <a:t>都是极大平面图</a:t>
            </a:r>
            <a:r>
              <a:rPr lang="en-US" altLang="zh-CN" sz="2400" b="1" dirty="0">
                <a:solidFill>
                  <a:srgbClr val="003399"/>
                </a:solidFill>
                <a:latin typeface="Times New Roman" charset="0"/>
                <a:ea typeface="宋体" charset="0"/>
              </a:rPr>
              <a:t>(</a:t>
            </a:r>
            <a:r>
              <a:rPr lang="zh-CN" altLang="en-US" sz="2400" b="1" dirty="0">
                <a:solidFill>
                  <a:srgbClr val="003399"/>
                </a:solidFill>
                <a:latin typeface="Times New Roman" charset="0"/>
                <a:ea typeface="宋体" charset="0"/>
              </a:rPr>
              <a:t>它们已无不相邻顶点</a:t>
            </a:r>
            <a:r>
              <a:rPr lang="en-US" altLang="zh-CN" sz="2400" b="1" dirty="0">
                <a:solidFill>
                  <a:srgbClr val="003399"/>
                </a:solidFill>
                <a:latin typeface="Times New Roman" charset="0"/>
                <a:ea typeface="宋体" charset="0"/>
              </a:rPr>
              <a:t>).</a:t>
            </a: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endParaRPr lang="zh-CN" altLang="en-US" sz="2400" b="1" dirty="0">
              <a:latin typeface="Times New Roman" charset="0"/>
              <a:ea typeface="宋体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484438" y="3567113"/>
            <a:ext cx="3886200" cy="2590800"/>
            <a:chOff x="1565" y="1890"/>
            <a:chExt cx="2448" cy="1632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2973" y="1914"/>
              <a:ext cx="624" cy="6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2253" y="1914"/>
              <a:ext cx="701" cy="6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253" y="2586"/>
              <a:ext cx="48" cy="9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3453" y="2538"/>
              <a:ext cx="144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301" y="3498"/>
              <a:ext cx="11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2253" y="2562"/>
              <a:ext cx="13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253" y="2562"/>
              <a:ext cx="1200" cy="9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565" y="1890"/>
              <a:ext cx="1408" cy="1632"/>
            </a:xfrm>
            <a:custGeom>
              <a:avLst/>
              <a:gdLst>
                <a:gd name="T0" fmla="*/ 1408 w 1408"/>
                <a:gd name="T1" fmla="*/ 0 h 1632"/>
                <a:gd name="T2" fmla="*/ 112 w 1408"/>
                <a:gd name="T3" fmla="*/ 480 h 1632"/>
                <a:gd name="T4" fmla="*/ 736 w 1408"/>
                <a:gd name="T5" fmla="*/ 1632 h 1632"/>
                <a:gd name="T6" fmla="*/ 0 60000 65536"/>
                <a:gd name="T7" fmla="*/ 0 60000 65536"/>
                <a:gd name="T8" fmla="*/ 0 60000 65536"/>
                <a:gd name="T9" fmla="*/ 0 w 1408"/>
                <a:gd name="T10" fmla="*/ 0 h 1632"/>
                <a:gd name="T11" fmla="*/ 1408 w 1408"/>
                <a:gd name="T12" fmla="*/ 1632 h 16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8" h="1632">
                  <a:moveTo>
                    <a:pt x="1408" y="0"/>
                  </a:moveTo>
                  <a:cubicBezTo>
                    <a:pt x="816" y="104"/>
                    <a:pt x="224" y="208"/>
                    <a:pt x="112" y="480"/>
                  </a:cubicBezTo>
                  <a:cubicBezTo>
                    <a:pt x="0" y="752"/>
                    <a:pt x="368" y="1192"/>
                    <a:pt x="736" y="1632"/>
                  </a:cubicBezTo>
                </a:path>
              </a:pathLst>
            </a:custGeom>
            <a:noFill/>
            <a:ln w="19050">
              <a:solidFill>
                <a:srgbClr val="13131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 flipH="1">
              <a:off x="3021" y="1890"/>
              <a:ext cx="992" cy="1584"/>
            </a:xfrm>
            <a:custGeom>
              <a:avLst/>
              <a:gdLst>
                <a:gd name="T0" fmla="*/ 60 w 1408"/>
                <a:gd name="T1" fmla="*/ 0 h 1632"/>
                <a:gd name="T2" fmla="*/ 4 w 1408"/>
                <a:gd name="T3" fmla="*/ 367 h 1632"/>
                <a:gd name="T4" fmla="*/ 31 w 1408"/>
                <a:gd name="T5" fmla="*/ 1247 h 1632"/>
                <a:gd name="T6" fmla="*/ 0 60000 65536"/>
                <a:gd name="T7" fmla="*/ 0 60000 65536"/>
                <a:gd name="T8" fmla="*/ 0 60000 65536"/>
                <a:gd name="T9" fmla="*/ 0 w 1408"/>
                <a:gd name="T10" fmla="*/ 0 h 1632"/>
                <a:gd name="T11" fmla="*/ 1408 w 1408"/>
                <a:gd name="T12" fmla="*/ 1632 h 16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8" h="1632">
                  <a:moveTo>
                    <a:pt x="1408" y="0"/>
                  </a:moveTo>
                  <a:cubicBezTo>
                    <a:pt x="816" y="104"/>
                    <a:pt x="224" y="208"/>
                    <a:pt x="112" y="480"/>
                  </a:cubicBezTo>
                  <a:cubicBezTo>
                    <a:pt x="0" y="752"/>
                    <a:pt x="368" y="1192"/>
                    <a:pt x="736" y="1632"/>
                  </a:cubicBezTo>
                </a:path>
              </a:pathLst>
            </a:custGeom>
            <a:noFill/>
            <a:ln w="19050">
              <a:solidFill>
                <a:srgbClr val="13131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4657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宋体" charset="0"/>
                <a:ea typeface="宋体" charset="0"/>
              </a:rPr>
              <a:t>极大平面图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SzPct val="150000"/>
              <a:buFontTx/>
              <a:buChar char="•"/>
            </a:pPr>
            <a:r>
              <a:rPr lang="zh-CN" altLang="en-US" b="1" dirty="0" smtClean="0">
                <a:latin typeface="Times New Roman" charset="0"/>
                <a:ea typeface="宋体" charset="0"/>
              </a:rPr>
              <a:t>极大平面图必连通（证明学生练习）</a:t>
            </a:r>
            <a:r>
              <a:rPr lang="en-US" altLang="zh-CN" b="1" dirty="0" smtClean="0">
                <a:latin typeface="Times New Roman" charset="0"/>
                <a:ea typeface="宋体" charset="0"/>
              </a:rPr>
              <a:t>. </a:t>
            </a:r>
          </a:p>
          <a:p>
            <a:pPr algn="just">
              <a:lnSpc>
                <a:spcPct val="90000"/>
              </a:lnSpc>
              <a:buSzPct val="150000"/>
              <a:buFontTx/>
              <a:buChar char="•"/>
            </a:pPr>
            <a:r>
              <a:rPr lang="zh-CN" altLang="en-US" b="1" dirty="0" smtClean="0">
                <a:latin typeface="Times New Roman" charset="0"/>
                <a:ea typeface="宋体" charset="0"/>
              </a:rPr>
              <a:t>阶数大于等于</a:t>
            </a:r>
            <a:r>
              <a:rPr lang="en-US" altLang="zh-CN" b="1" dirty="0" smtClean="0">
                <a:latin typeface="Times New Roman" charset="0"/>
                <a:ea typeface="宋体" charset="0"/>
              </a:rPr>
              <a:t>3</a:t>
            </a:r>
            <a:r>
              <a:rPr lang="zh-CN" altLang="en-US" b="1" dirty="0" smtClean="0">
                <a:latin typeface="Times New Roman" charset="0"/>
                <a:ea typeface="宋体" charset="0"/>
              </a:rPr>
              <a:t>的极大平面图中不可能有割点和桥</a:t>
            </a:r>
            <a:r>
              <a:rPr lang="en-US" altLang="zh-CN" b="1" dirty="0" smtClean="0">
                <a:latin typeface="Times New Roman" charset="0"/>
                <a:ea typeface="宋体" charset="0"/>
              </a:rPr>
              <a:t>. </a:t>
            </a:r>
          </a:p>
          <a:p>
            <a:pPr>
              <a:lnSpc>
                <a:spcPct val="90000"/>
              </a:lnSpc>
              <a:buSzPct val="150000"/>
              <a:buFontTx/>
              <a:buChar char="•"/>
            </a:pPr>
            <a:r>
              <a:rPr lang="zh-CN" altLang="en-US" b="1" dirty="0" smtClean="0">
                <a:latin typeface="Times New Roman" charset="0"/>
                <a:ea typeface="宋体" charset="0"/>
              </a:rPr>
              <a:t>任何</a:t>
            </a:r>
            <a:r>
              <a:rPr lang="en-US" altLang="zh-CN" b="1" i="1" dirty="0" smtClean="0">
                <a:latin typeface="Times New Roman" charset="0"/>
                <a:ea typeface="宋体" charset="0"/>
              </a:rPr>
              <a:t>n</a:t>
            </a:r>
            <a:r>
              <a:rPr lang="en-US" altLang="zh-CN" b="1" dirty="0" smtClean="0">
                <a:latin typeface="Times New Roman" charset="0"/>
                <a:ea typeface="宋体" charset="0"/>
              </a:rPr>
              <a:t>(</a:t>
            </a:r>
            <a:r>
              <a:rPr lang="en-US" altLang="zh-CN" b="1" i="1" dirty="0" smtClean="0">
                <a:latin typeface="Times New Roman" charset="0"/>
                <a:ea typeface="宋体" charset="0"/>
              </a:rPr>
              <a:t>n</a:t>
            </a:r>
            <a:r>
              <a:rPr lang="en-US" altLang="zh-CN" b="1" dirty="0" smtClean="0">
                <a:latin typeface="Times New Roman" charset="0"/>
                <a:ea typeface="宋体" charset="0"/>
                <a:sym typeface="Symbol" charset="0"/>
              </a:rPr>
              <a:t></a:t>
            </a:r>
            <a:r>
              <a:rPr lang="en-US" altLang="zh-CN" b="1" dirty="0" smtClean="0">
                <a:latin typeface="Times New Roman" charset="0"/>
                <a:ea typeface="宋体" charset="0"/>
              </a:rPr>
              <a:t>4)</a:t>
            </a:r>
            <a:r>
              <a:rPr lang="zh-CN" altLang="en-US" b="1" dirty="0" smtClean="0">
                <a:latin typeface="Times New Roman" charset="0"/>
                <a:ea typeface="宋体" charset="0"/>
              </a:rPr>
              <a:t>阶极大平面图</a:t>
            </a:r>
            <a:r>
              <a:rPr lang="en-US" altLang="zh-CN" b="1" i="1" dirty="0" smtClean="0">
                <a:latin typeface="Times New Roman" charset="0"/>
                <a:ea typeface="宋体" charset="0"/>
              </a:rPr>
              <a:t>G</a:t>
            </a:r>
            <a:r>
              <a:rPr lang="zh-CN" altLang="en-US" b="1" dirty="0" smtClean="0">
                <a:latin typeface="Times New Roman" charset="0"/>
                <a:ea typeface="宋体" charset="0"/>
              </a:rPr>
              <a:t>均有</a:t>
            </a:r>
            <a:r>
              <a:rPr lang="zh-CN" altLang="en-US" b="1" i="1" dirty="0" smtClean="0">
                <a:latin typeface="Times New Roman" charset="0"/>
                <a:ea typeface="宋体" charset="0"/>
                <a:sym typeface="Symbol" charset="0"/>
              </a:rPr>
              <a:t></a:t>
            </a:r>
            <a:r>
              <a:rPr lang="en-US" altLang="zh-CN" b="1" dirty="0" smtClean="0">
                <a:latin typeface="Times New Roman" charset="0"/>
                <a:ea typeface="宋体" charset="0"/>
              </a:rPr>
              <a:t>(</a:t>
            </a:r>
            <a:r>
              <a:rPr lang="en-US" altLang="zh-CN" b="1" i="1" dirty="0" smtClean="0">
                <a:latin typeface="Times New Roman" charset="0"/>
                <a:ea typeface="宋体" charset="0"/>
              </a:rPr>
              <a:t>G</a:t>
            </a:r>
            <a:r>
              <a:rPr lang="en-US" altLang="zh-CN" b="1" dirty="0" smtClean="0">
                <a:latin typeface="Times New Roman" charset="0"/>
                <a:ea typeface="宋体" charset="0"/>
              </a:rPr>
              <a:t>)</a:t>
            </a:r>
            <a:r>
              <a:rPr lang="en-US" altLang="zh-CN" b="1" dirty="0" smtClean="0">
                <a:latin typeface="Times New Roman" charset="0"/>
                <a:ea typeface="宋体" charset="0"/>
                <a:sym typeface="Symbol" charset="0"/>
              </a:rPr>
              <a:t></a:t>
            </a:r>
            <a:r>
              <a:rPr lang="en-US" altLang="zh-CN" b="1" dirty="0" smtClean="0">
                <a:latin typeface="Times New Roman" charset="0"/>
                <a:ea typeface="宋体" charset="0"/>
              </a:rPr>
              <a:t>3. </a:t>
            </a:r>
          </a:p>
          <a:p>
            <a:pPr>
              <a:lnSpc>
                <a:spcPct val="90000"/>
              </a:lnSpc>
              <a:buSzPct val="150000"/>
              <a:buFontTx/>
              <a:buChar char="•"/>
            </a:pPr>
            <a:endParaRPr lang="en-US" altLang="zh-CN" b="1" dirty="0" smtClean="0">
              <a:latin typeface="Times New Roman" charset="0"/>
              <a:ea typeface="宋体" charset="0"/>
            </a:endParaRPr>
          </a:p>
          <a:p>
            <a:pPr>
              <a:lnSpc>
                <a:spcPct val="90000"/>
              </a:lnSpc>
              <a:buSzPct val="150000"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定理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11.4</a:t>
            </a:r>
            <a:r>
              <a:rPr lang="zh-CN" altLang="en-US" b="1" dirty="0" smtClean="0">
                <a:latin typeface="Times New Roman" charset="0"/>
                <a:ea typeface="宋体" charset="0"/>
              </a:rPr>
              <a:t>  </a:t>
            </a:r>
            <a:r>
              <a:rPr lang="en-US" altLang="zh-CN" b="1" i="1" dirty="0" smtClean="0">
                <a:latin typeface="Times New Roman" charset="0"/>
                <a:ea typeface="宋体" charset="0"/>
              </a:rPr>
              <a:t>n</a:t>
            </a:r>
            <a:r>
              <a:rPr lang="en-US" altLang="zh-CN" b="1" dirty="0" smtClean="0">
                <a:latin typeface="Times New Roman" charset="0"/>
                <a:ea typeface="宋体" charset="0"/>
              </a:rPr>
              <a:t>(</a:t>
            </a:r>
            <a:r>
              <a:rPr lang="en-US" altLang="zh-CN" b="1" i="1" dirty="0" smtClean="0">
                <a:latin typeface="Times New Roman" charset="0"/>
                <a:ea typeface="宋体" charset="0"/>
              </a:rPr>
              <a:t>n</a:t>
            </a:r>
            <a:r>
              <a:rPr lang="en-US" altLang="zh-CN" b="1" dirty="0" smtClean="0">
                <a:latin typeface="Times New Roman" charset="0"/>
                <a:ea typeface="宋体" charset="0"/>
                <a:sym typeface="Symbol" charset="0"/>
              </a:rPr>
              <a:t>3</a:t>
            </a:r>
            <a:r>
              <a:rPr lang="en-US" altLang="zh-CN" b="1" dirty="0" smtClean="0">
                <a:latin typeface="Times New Roman" charset="0"/>
                <a:ea typeface="宋体" charset="0"/>
              </a:rPr>
              <a:t>)</a:t>
            </a:r>
            <a:r>
              <a:rPr lang="zh-CN" altLang="en-US" b="1" dirty="0" smtClean="0">
                <a:latin typeface="Times New Roman" charset="0"/>
                <a:ea typeface="宋体" charset="0"/>
              </a:rPr>
              <a:t>阶简单平面图是极大平面图当且仅当它连通且每个面的次数都为</a:t>
            </a:r>
            <a:r>
              <a:rPr lang="en-US" altLang="zh-CN" b="1" dirty="0" smtClean="0">
                <a:latin typeface="Times New Roman" charset="0"/>
                <a:ea typeface="宋体" charset="0"/>
              </a:rPr>
              <a:t>3. </a:t>
            </a:r>
            <a:r>
              <a:rPr lang="zh-CN" altLang="en-US" b="1" dirty="0" smtClean="0">
                <a:latin typeface="Times New Roman" charset="0"/>
                <a:ea typeface="宋体" charset="0"/>
              </a:rPr>
              <a:t> </a:t>
            </a:r>
            <a:endParaRPr lang="en-US" altLang="zh-CN" b="1" dirty="0" smtClean="0">
              <a:latin typeface="Times New Roman" charset="0"/>
              <a:ea typeface="宋体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95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08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zh-CN" altLang="en-US" sz="3200" b="1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定理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11.4</a:t>
            </a:r>
            <a:r>
              <a:rPr lang="zh-CN" altLang="en-US" sz="3200" b="1" dirty="0" smtClean="0">
                <a:latin typeface="Times New Roman" charset="0"/>
                <a:ea typeface="宋体" charset="0"/>
              </a:rPr>
              <a:t>  </a:t>
            </a:r>
            <a:r>
              <a:rPr lang="en-US" altLang="zh-CN" sz="3200" b="1" i="1" dirty="0" smtClean="0">
                <a:latin typeface="Times New Roman" charset="0"/>
                <a:ea typeface="宋体" charset="0"/>
              </a:rPr>
              <a:t>n</a:t>
            </a:r>
            <a:r>
              <a:rPr lang="en-US" altLang="zh-CN" sz="3200" b="1" dirty="0" smtClean="0">
                <a:latin typeface="Times New Roman" charset="0"/>
                <a:ea typeface="宋体" charset="0"/>
              </a:rPr>
              <a:t>(</a:t>
            </a:r>
            <a:r>
              <a:rPr lang="en-US" altLang="zh-CN" sz="3200" b="1" i="1" dirty="0" smtClean="0">
                <a:latin typeface="Times New Roman" charset="0"/>
                <a:ea typeface="宋体" charset="0"/>
              </a:rPr>
              <a:t>n</a:t>
            </a:r>
            <a:r>
              <a:rPr lang="en-US" altLang="zh-CN" sz="3200" b="1" dirty="0" smtClean="0">
                <a:latin typeface="Times New Roman" charset="0"/>
                <a:ea typeface="宋体" charset="0"/>
                <a:sym typeface="Symbol" charset="0"/>
              </a:rPr>
              <a:t>3</a:t>
            </a:r>
            <a:r>
              <a:rPr lang="en-US" altLang="zh-CN" sz="3200" b="1" dirty="0" smtClean="0">
                <a:latin typeface="Times New Roman" charset="0"/>
                <a:ea typeface="宋体" charset="0"/>
              </a:rPr>
              <a:t>)</a:t>
            </a:r>
            <a:r>
              <a:rPr lang="zh-CN" altLang="en-US" sz="3200" b="1" dirty="0" smtClean="0">
                <a:latin typeface="Times New Roman" charset="0"/>
                <a:ea typeface="宋体" charset="0"/>
              </a:rPr>
              <a:t>阶简单平面图是极大平面图当且仅当它连通且每个面的次数都为</a:t>
            </a:r>
            <a:r>
              <a:rPr lang="en-US" altLang="zh-CN" sz="3200" b="1" dirty="0" smtClean="0">
                <a:latin typeface="Times New Roman" charset="0"/>
                <a:ea typeface="宋体" charset="0"/>
              </a:rPr>
              <a:t>3. </a:t>
            </a:r>
            <a:r>
              <a:rPr lang="zh-CN" altLang="zh-CN" sz="3200" b="1" dirty="0" smtClean="0">
                <a:latin typeface="Times New Roman" charset="0"/>
                <a:ea typeface="宋体" charset="0"/>
              </a:rPr>
              <a:t>（</a:t>
            </a:r>
            <a:r>
              <a:rPr lang="zh-CN" altLang="en-US" sz="3200" b="1" dirty="0" smtClean="0">
                <a:latin typeface="Times New Roman" charset="0"/>
                <a:ea typeface="宋体" charset="0"/>
              </a:rPr>
              <a:t>证明不做要求）</a:t>
            </a:r>
            <a:r>
              <a:rPr lang="en-US" altLang="zh-CN" sz="3200" b="1" dirty="0" smtClean="0">
                <a:latin typeface="Times New Roman" charset="0"/>
                <a:ea typeface="宋体" charset="0"/>
              </a:rPr>
              <a:t/>
            </a:r>
            <a:br>
              <a:rPr lang="en-US" altLang="zh-CN" sz="3200" b="1" dirty="0" smtClean="0">
                <a:latin typeface="Times New Roman" charset="0"/>
                <a:ea typeface="宋体" charset="0"/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SzPct val="150000"/>
              <a:buNone/>
            </a:pPr>
            <a:r>
              <a:rPr lang="zh-CN" altLang="en-US" sz="2800" b="1" dirty="0" smtClean="0">
                <a:latin typeface="Times New Roman" charset="0"/>
                <a:ea typeface="宋体" charset="0"/>
              </a:rPr>
              <a:t>约当曲线：自身不相交的闭合曲线</a:t>
            </a:r>
            <a:endParaRPr lang="en-US" altLang="zh-CN" sz="2800" b="1" dirty="0" smtClean="0">
              <a:latin typeface="Times New Roman" charset="0"/>
              <a:ea typeface="宋体" charset="0"/>
            </a:endParaRPr>
          </a:p>
          <a:p>
            <a:pPr>
              <a:lnSpc>
                <a:spcPct val="90000"/>
              </a:lnSpc>
              <a:buSzPct val="150000"/>
              <a:buNone/>
            </a:pPr>
            <a:r>
              <a:rPr lang="zh-CN" altLang="en-US" sz="2800" b="1" dirty="0" smtClean="0">
                <a:latin typeface="Times New Roman" charset="0"/>
                <a:ea typeface="宋体" charset="0"/>
              </a:rPr>
              <a:t>约当定理：设</a:t>
            </a:r>
            <a:r>
              <a:rPr lang="en-US" altLang="zh-CN" sz="2800" b="1" dirty="0" smtClean="0">
                <a:latin typeface="Times New Roman" charset="0"/>
                <a:ea typeface="宋体" charset="0"/>
              </a:rPr>
              <a:t>L</a:t>
            </a:r>
            <a:r>
              <a:rPr lang="zh-CN" altLang="en-US" sz="2800" b="1" dirty="0" smtClean="0">
                <a:latin typeface="Times New Roman" charset="0"/>
                <a:ea typeface="宋体" charset="0"/>
              </a:rPr>
              <a:t>是平面</a:t>
            </a:r>
            <a:r>
              <a:rPr lang="en-US" altLang="zh-CN" sz="2800" b="1" dirty="0" smtClean="0">
                <a:latin typeface="Times New Roman" charset="0"/>
                <a:ea typeface="宋体" charset="0"/>
              </a:rPr>
              <a:t>II</a:t>
            </a:r>
            <a:r>
              <a:rPr lang="zh-CN" altLang="en-US" sz="2800" b="1" dirty="0" smtClean="0">
                <a:latin typeface="Times New Roman" charset="0"/>
                <a:ea typeface="宋体" charset="0"/>
              </a:rPr>
              <a:t>上的一条约当曲线，平面的其余部分被非为两个不相交的开集，成为内部和外部，则连接</a:t>
            </a:r>
            <a:r>
              <a:rPr lang="en-US" altLang="zh-CN" sz="2800" b="1" dirty="0" smtClean="0">
                <a:latin typeface="Times New Roman" charset="0"/>
                <a:ea typeface="宋体" charset="0"/>
              </a:rPr>
              <a:t>L</a:t>
            </a:r>
            <a:r>
              <a:rPr lang="zh-CN" altLang="en-US" sz="2800" b="1" dirty="0" smtClean="0">
                <a:latin typeface="Times New Roman" charset="0"/>
                <a:ea typeface="宋体" charset="0"/>
              </a:rPr>
              <a:t>的内部和外部点的任何曲线必定与</a:t>
            </a:r>
            <a:r>
              <a:rPr lang="en-US" altLang="zh-CN" sz="2800" b="1" dirty="0" smtClean="0">
                <a:latin typeface="Times New Roman" charset="0"/>
                <a:ea typeface="宋体" charset="0"/>
              </a:rPr>
              <a:t>L</a:t>
            </a:r>
            <a:r>
              <a:rPr lang="zh-CN" altLang="en-US" sz="2800" b="1" dirty="0" smtClean="0">
                <a:latin typeface="Times New Roman" charset="0"/>
                <a:ea typeface="宋体" charset="0"/>
              </a:rPr>
              <a:t>相交。</a:t>
            </a:r>
            <a:endParaRPr lang="en-US" altLang="zh-CN" sz="2800" b="1" dirty="0" smtClean="0">
              <a:latin typeface="Times New Roman" charset="0"/>
              <a:ea typeface="宋体" charset="0"/>
            </a:endParaRPr>
          </a:p>
          <a:p>
            <a:r>
              <a:rPr lang="zh-CN" altLang="en-US" sz="2800" dirty="0" smtClean="0"/>
              <a:t>必要性：无割点和桥，因此面的边界都为圈；任何次数大于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的面都可以划分成次数为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的面。</a:t>
            </a:r>
            <a:endParaRPr lang="en-US" altLang="zh-CN" sz="2800" dirty="0" smtClean="0"/>
          </a:p>
          <a:p>
            <a:r>
              <a:rPr lang="zh-CN" altLang="en-US" sz="2800" dirty="0" smtClean="0"/>
              <a:t>充分性：假设</a:t>
            </a:r>
            <a:r>
              <a:rPr lang="zh-CN" altLang="zh-CN" sz="2800" dirty="0" smtClean="0"/>
              <a:t>u</a:t>
            </a:r>
            <a:r>
              <a:rPr lang="en-US" altLang="zh-CN" sz="2800" dirty="0" smtClean="0"/>
              <a:t>,v</a:t>
            </a:r>
            <a:r>
              <a:rPr lang="zh-CN" altLang="en-US" sz="2800" dirty="0" smtClean="0"/>
              <a:t>是不相邻的顶点，</a:t>
            </a:r>
            <a:r>
              <a:rPr lang="zh-CN" altLang="zh-CN" sz="2800" dirty="0" smtClean="0"/>
              <a:t>u</a:t>
            </a:r>
            <a:r>
              <a:rPr lang="en-US" altLang="zh-CN" sz="2800" dirty="0" smtClean="0"/>
              <a:t>,v</a:t>
            </a:r>
            <a:r>
              <a:rPr lang="zh-CN" altLang="en-US" sz="2800" dirty="0" smtClean="0"/>
              <a:t>不可能在同一个面的边界上，即</a:t>
            </a:r>
            <a:r>
              <a:rPr lang="en-US" altLang="zh-CN" sz="2800" dirty="0" err="1" smtClean="0"/>
              <a:t>u,v</a:t>
            </a:r>
            <a:r>
              <a:rPr lang="zh-CN" altLang="en-US" sz="2800" dirty="0" smtClean="0"/>
              <a:t>的面不相邻，则增加边（</a:t>
            </a:r>
            <a:r>
              <a:rPr lang="en-US" altLang="zh-CN" sz="2800" dirty="0" err="1" smtClean="0"/>
              <a:t>uv</a:t>
            </a:r>
            <a:r>
              <a:rPr lang="zh-CN" altLang="en-US" sz="2800" dirty="0" smtClean="0"/>
              <a:t>）必定与</a:t>
            </a:r>
            <a:r>
              <a:rPr lang="zh-CN" altLang="zh-CN" sz="2800" dirty="0" smtClean="0"/>
              <a:t>G</a:t>
            </a:r>
            <a:r>
              <a:rPr lang="en-US" altLang="zh-CN" sz="2800" dirty="0" smtClean="0"/>
              <a:t>-u</a:t>
            </a:r>
            <a:r>
              <a:rPr lang="zh-CN" altLang="en-US" sz="2800" dirty="0" smtClean="0"/>
              <a:t>中包含</a:t>
            </a:r>
            <a:r>
              <a:rPr lang="en-US" altLang="zh-CN" sz="2800" dirty="0" smtClean="0"/>
              <a:t>u</a:t>
            </a:r>
            <a:r>
              <a:rPr lang="zh-CN" altLang="en-US" sz="2800" dirty="0" smtClean="0"/>
              <a:t>的圈相交</a:t>
            </a:r>
            <a:r>
              <a:rPr lang="zh-CN" altLang="en-US" dirty="0" smtClean="0"/>
              <a:t>。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34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fld id="{CAB99339-3862-0649-99DC-479313827E75}" type="slidenum">
              <a:rPr lang="en-US" altLang="zh-CN" sz="1200">
                <a:latin typeface="Arial Black" charset="0"/>
              </a:rPr>
              <a:pPr/>
              <a:t>15</a:t>
            </a:fld>
            <a:endParaRPr lang="en-US" altLang="zh-CN" sz="1200">
              <a:latin typeface="Arial Black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295400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Arial" charset="0"/>
                <a:ea typeface="宋体" charset="0"/>
              </a:rPr>
              <a:t>实例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60575"/>
            <a:ext cx="8002587" cy="3387725"/>
          </a:xfrm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zh-CN" altLang="en-US" sz="2800" b="1">
                <a:latin typeface="Times New Roman" charset="0"/>
                <a:ea typeface="宋体" charset="0"/>
              </a:rPr>
              <a:t>例  是否是极大平面图</a:t>
            </a:r>
            <a:r>
              <a:rPr lang="en-US" altLang="zh-CN" sz="2800" b="1">
                <a:latin typeface="Times New Roman" charset="0"/>
                <a:ea typeface="宋体" charset="0"/>
              </a:rPr>
              <a:t>? </a:t>
            </a:r>
          </a:p>
        </p:txBody>
      </p:sp>
      <p:pic>
        <p:nvPicPr>
          <p:cNvPr id="12293" name="Picture 6" descr="17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643188"/>
            <a:ext cx="7127875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643063" y="4548188"/>
            <a:ext cx="928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2800" b="1"/>
              <a:t>不是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857625" y="4572000"/>
            <a:ext cx="928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2800" b="1"/>
              <a:t>不是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643688" y="4572000"/>
            <a:ext cx="714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zh-CN" altLang="en-US" sz="2800" b="1"/>
              <a:t>是</a:t>
            </a:r>
          </a:p>
        </p:txBody>
      </p:sp>
    </p:spTree>
    <p:extLst>
      <p:ext uri="{BB962C8B-B14F-4D97-AF65-F5344CB8AC3E}">
        <p14:creationId xmlns:p14="http://schemas.microsoft.com/office/powerpoint/2010/main" val="490705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fld id="{E00AC280-1158-A244-A7ED-A885B20C22B5}" type="slidenum">
              <a:rPr lang="en-US" altLang="zh-CN" sz="1200">
                <a:latin typeface="Arial Black" charset="0"/>
              </a:rPr>
              <a:pPr/>
              <a:t>16</a:t>
            </a:fld>
            <a:endParaRPr lang="en-US" altLang="zh-CN" sz="1200">
              <a:latin typeface="Arial Black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85863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宋体" charset="0"/>
                <a:ea typeface="宋体" charset="0"/>
              </a:rPr>
              <a:t>极小非平面图</a:t>
            </a:r>
            <a:r>
              <a:rPr lang="zh-CN" altLang="en-US" sz="4000" b="1">
                <a:latin typeface="宋体" charset="0"/>
                <a:ea typeface="宋体" charset="0"/>
              </a:rPr>
              <a:t> 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087563"/>
            <a:ext cx="8229600" cy="29845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800" b="1">
                <a:solidFill>
                  <a:srgbClr val="FF3300"/>
                </a:solidFill>
                <a:latin typeface="Times New Roman" charset="0"/>
                <a:ea typeface="宋体" charset="0"/>
              </a:rPr>
              <a:t>定义</a:t>
            </a:r>
            <a:r>
              <a:rPr lang="zh-CN" altLang="en-US" sz="2800" b="1">
                <a:latin typeface="Times New Roman" charset="0"/>
                <a:ea typeface="宋体" charset="0"/>
              </a:rPr>
              <a:t> 若</a:t>
            </a:r>
            <a:r>
              <a:rPr lang="en-US" altLang="zh-CN" sz="2800" b="1" i="1">
                <a:latin typeface="Times New Roman" charset="0"/>
                <a:ea typeface="宋体" charset="0"/>
              </a:rPr>
              <a:t>G</a:t>
            </a:r>
            <a:r>
              <a:rPr lang="zh-CN" altLang="en-US" sz="2800" b="1">
                <a:latin typeface="Times New Roman" charset="0"/>
                <a:ea typeface="宋体" charset="0"/>
              </a:rPr>
              <a:t>是非平面图</a:t>
            </a:r>
            <a:r>
              <a:rPr lang="en-US" altLang="zh-CN" sz="2800" b="1">
                <a:latin typeface="Times New Roman" charset="0"/>
                <a:ea typeface="宋体" charset="0"/>
              </a:rPr>
              <a:t>, </a:t>
            </a:r>
            <a:r>
              <a:rPr lang="zh-CN" altLang="en-US" sz="2800" b="1">
                <a:latin typeface="Times New Roman" charset="0"/>
                <a:ea typeface="宋体" charset="0"/>
              </a:rPr>
              <a:t>并且任意删除一条边所得图</a:t>
            </a: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800" b="1">
                <a:latin typeface="Times New Roman" charset="0"/>
                <a:ea typeface="宋体" charset="0"/>
              </a:rPr>
              <a:t>都是平面图</a:t>
            </a:r>
            <a:r>
              <a:rPr lang="en-US" altLang="zh-CN" sz="2800" b="1">
                <a:latin typeface="Times New Roman" charset="0"/>
                <a:ea typeface="宋体" charset="0"/>
              </a:rPr>
              <a:t>, </a:t>
            </a:r>
            <a:r>
              <a:rPr lang="zh-CN" altLang="en-US" sz="2800" b="1">
                <a:latin typeface="Times New Roman" charset="0"/>
                <a:ea typeface="宋体" charset="0"/>
              </a:rPr>
              <a:t>则称</a:t>
            </a:r>
            <a:r>
              <a:rPr lang="en-US" altLang="zh-CN" sz="2800" b="1" i="1">
                <a:latin typeface="Times New Roman" charset="0"/>
                <a:ea typeface="宋体" charset="0"/>
              </a:rPr>
              <a:t>G</a:t>
            </a:r>
            <a:r>
              <a:rPr lang="zh-CN" altLang="en-US" sz="2800" b="1">
                <a:latin typeface="Times New Roman" charset="0"/>
                <a:ea typeface="宋体" charset="0"/>
              </a:rPr>
              <a:t>为</a:t>
            </a:r>
            <a:r>
              <a:rPr lang="zh-CN" altLang="en-US" sz="2800" b="1">
                <a:solidFill>
                  <a:srgbClr val="FF3300"/>
                </a:solidFill>
                <a:latin typeface="Times New Roman" charset="0"/>
                <a:ea typeface="宋体" charset="0"/>
              </a:rPr>
              <a:t>极小非平面图</a:t>
            </a:r>
            <a:r>
              <a:rPr lang="en-US" altLang="zh-CN" sz="2800" b="1">
                <a:latin typeface="Times New Roman" charset="0"/>
                <a:ea typeface="宋体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endParaRPr lang="en-US" altLang="zh-CN" sz="2800" b="1">
              <a:latin typeface="Times New Roman" charset="0"/>
              <a:ea typeface="宋体" charset="0"/>
            </a:endParaRP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800" b="1">
                <a:latin typeface="Times New Roman" charset="0"/>
                <a:ea typeface="宋体" charset="0"/>
              </a:rPr>
              <a:t>极小非平面图必为简单图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800" b="1">
                <a:solidFill>
                  <a:srgbClr val="003399"/>
                </a:solidFill>
                <a:latin typeface="Times New Roman" charset="0"/>
                <a:ea typeface="宋体" charset="0"/>
              </a:rPr>
              <a:t>例如</a:t>
            </a:r>
            <a:r>
              <a:rPr lang="en-US" altLang="zh-CN" sz="2800" b="1">
                <a:solidFill>
                  <a:srgbClr val="003399"/>
                </a:solidFill>
                <a:latin typeface="Times New Roman" charset="0"/>
                <a:ea typeface="宋体" charset="0"/>
              </a:rPr>
              <a:t>,</a:t>
            </a:r>
            <a:r>
              <a:rPr lang="en-US" altLang="zh-CN" sz="2800" b="1" i="1">
                <a:solidFill>
                  <a:srgbClr val="003399"/>
                </a:solidFill>
                <a:latin typeface="Times New Roman" charset="0"/>
                <a:ea typeface="宋体" charset="0"/>
              </a:rPr>
              <a:t>  K</a:t>
            </a:r>
            <a:r>
              <a:rPr lang="en-US" altLang="zh-CN" sz="2800" b="1" baseline="-30000">
                <a:solidFill>
                  <a:srgbClr val="003399"/>
                </a:solidFill>
                <a:latin typeface="Times New Roman" charset="0"/>
                <a:ea typeface="宋体" charset="0"/>
              </a:rPr>
              <a:t>5</a:t>
            </a:r>
            <a:r>
              <a:rPr lang="en-US" altLang="zh-CN" sz="2800" b="1">
                <a:solidFill>
                  <a:srgbClr val="003399"/>
                </a:solidFill>
                <a:latin typeface="Times New Roman" charset="0"/>
                <a:ea typeface="宋体" charset="0"/>
              </a:rPr>
              <a:t>, </a:t>
            </a:r>
            <a:r>
              <a:rPr lang="en-US" altLang="zh-CN" sz="2800" b="1" i="1">
                <a:solidFill>
                  <a:srgbClr val="003399"/>
                </a:solidFill>
                <a:latin typeface="Times New Roman" charset="0"/>
                <a:ea typeface="宋体" charset="0"/>
              </a:rPr>
              <a:t>K</a:t>
            </a:r>
            <a:r>
              <a:rPr lang="en-US" altLang="zh-CN" sz="2800" b="1" baseline="-30000">
                <a:solidFill>
                  <a:srgbClr val="003399"/>
                </a:solidFill>
                <a:latin typeface="Times New Roman" charset="0"/>
                <a:ea typeface="宋体" charset="0"/>
              </a:rPr>
              <a:t>3,3</a:t>
            </a:r>
            <a:r>
              <a:rPr lang="zh-CN" altLang="en-US" sz="2800" b="1">
                <a:solidFill>
                  <a:srgbClr val="003399"/>
                </a:solidFill>
                <a:latin typeface="Times New Roman" charset="0"/>
                <a:ea typeface="宋体" charset="0"/>
              </a:rPr>
              <a:t>是极小非平面图</a:t>
            </a:r>
          </a:p>
        </p:txBody>
      </p:sp>
    </p:spTree>
    <p:extLst>
      <p:ext uri="{BB962C8B-B14F-4D97-AF65-F5344CB8AC3E}">
        <p14:creationId xmlns:p14="http://schemas.microsoft.com/office/powerpoint/2010/main" val="3210094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fld id="{890EA19B-BDAC-634A-99FE-FC31BBBF60AA}" type="slidenum">
              <a:rPr lang="en-US" altLang="zh-CN" sz="1200">
                <a:latin typeface="Arial Black" charset="0"/>
              </a:rPr>
              <a:pPr/>
              <a:t>17</a:t>
            </a:fld>
            <a:endParaRPr lang="en-US" altLang="zh-CN" sz="1200">
              <a:latin typeface="Arial Black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宋体" charset="0"/>
                <a:ea typeface="宋体" charset="0"/>
              </a:rPr>
              <a:t>欧拉公式 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744" y="1411288"/>
            <a:ext cx="8926512" cy="4945062"/>
          </a:xfr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457200" indent="-457200" algn="just" eaLnBrk="1" hangingPunct="1">
              <a:buFont typeface="Wingdings" charset="0"/>
              <a:buNone/>
            </a:pPr>
            <a:r>
              <a:rPr lang="zh-CN" altLang="en-US" sz="2400" b="1" dirty="0" smtClean="0">
                <a:solidFill>
                  <a:srgbClr val="FF3300"/>
                </a:solidFill>
                <a:latin typeface="Times New Roman" charset="0"/>
                <a:ea typeface="宋体" charset="0"/>
              </a:rPr>
              <a:t>定理</a:t>
            </a:r>
            <a:r>
              <a:rPr lang="en-US" altLang="zh-CN" sz="2400" b="1" dirty="0" smtClean="0">
                <a:solidFill>
                  <a:srgbClr val="FF3300"/>
                </a:solidFill>
                <a:latin typeface="Times New Roman" charset="0"/>
                <a:ea typeface="宋体" charset="0"/>
              </a:rPr>
              <a:t>11.6(</a:t>
            </a:r>
            <a:r>
              <a:rPr lang="zh-CN" altLang="en-US" sz="2400" b="1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欧拉公式</a:t>
            </a:r>
            <a:r>
              <a:rPr lang="en-US" altLang="zh-CN" sz="2400" b="1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)  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设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G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为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n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阶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m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条边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r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个面的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连通平面图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, 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则  </a:t>
            </a:r>
            <a:endParaRPr lang="en-US" altLang="zh-CN" sz="2400" b="1" dirty="0">
              <a:latin typeface="Times New Roman" charset="0"/>
              <a:ea typeface="宋体" charset="0"/>
            </a:endParaRPr>
          </a:p>
          <a:p>
            <a:pPr marL="457200" indent="-457200" algn="just" eaLnBrk="1" hangingPunct="1">
              <a:buFont typeface="Wingdings" charset="0"/>
              <a:buNone/>
            </a:pPr>
            <a:r>
              <a:rPr lang="en-US" altLang="zh-CN" sz="2400" b="1" i="1" dirty="0">
                <a:latin typeface="Times New Roman" charset="0"/>
                <a:ea typeface="宋体" charset="0"/>
              </a:rPr>
              <a:t>                                       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charset="0"/>
                <a:ea typeface="宋体" charset="0"/>
              </a:rPr>
              <a:t>n</a:t>
            </a:r>
            <a:r>
              <a:rPr lang="en-US" altLang="zh-CN" b="1" dirty="0" err="1">
                <a:solidFill>
                  <a:srgbClr val="FF0000"/>
                </a:solidFill>
                <a:latin typeface="Times New Roman" charset="0"/>
                <a:ea typeface="宋体" charset="0"/>
                <a:sym typeface="Symbol" charset="0"/>
              </a:rPr>
              <a:t>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charset="0"/>
                <a:ea typeface="宋体" charset="0"/>
              </a:rPr>
              <a:t>m</a:t>
            </a:r>
            <a:r>
              <a:rPr lang="en-US" altLang="zh-CN" b="1" dirty="0" err="1">
                <a:solidFill>
                  <a:srgbClr val="FF0000"/>
                </a:solidFill>
                <a:latin typeface="Times New Roman" charset="0"/>
                <a:ea typeface="宋体" charset="0"/>
              </a:rPr>
              <a:t>+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charset="0"/>
                <a:ea typeface="宋体" charset="0"/>
              </a:rPr>
              <a:t>r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=2. </a:t>
            </a:r>
          </a:p>
          <a:p>
            <a:pPr marL="457200" indent="-457200" algn="just" eaLnBrk="1" hangingPunct="1">
              <a:buFont typeface="Wingdings" charset="0"/>
              <a:buNone/>
            </a:pPr>
            <a:r>
              <a:rPr lang="zh-CN" altLang="en-US" sz="2400" b="1" dirty="0" smtClean="0">
                <a:latin typeface="Times New Roman" charset="0"/>
                <a:ea typeface="宋体" charset="0"/>
              </a:rPr>
              <a:t>证明：  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对边数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m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做归纳证明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. </a:t>
            </a:r>
          </a:p>
          <a:p>
            <a:pPr marL="457200" indent="-457200" algn="just" eaLnBrk="1" hangingPunct="1">
              <a:buFont typeface="Wingdings" charset="0"/>
              <a:buNone/>
            </a:pPr>
            <a:r>
              <a:rPr lang="en-US" altLang="zh-CN" sz="2400" b="1" i="1" dirty="0">
                <a:latin typeface="Times New Roman" charset="0"/>
                <a:ea typeface="宋体" charset="0"/>
              </a:rPr>
              <a:t>m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=0, 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G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为平凡图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, 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结论为真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.</a:t>
            </a:r>
          </a:p>
          <a:p>
            <a:pPr marL="457200" indent="-457200" algn="just" eaLnBrk="1" hangingPunct="1">
              <a:buFont typeface="Wingdings" charset="0"/>
              <a:buNone/>
            </a:pPr>
            <a:r>
              <a:rPr lang="zh-CN" altLang="en-US" sz="2400" b="1" dirty="0">
                <a:latin typeface="Times New Roman" charset="0"/>
                <a:ea typeface="宋体" charset="0"/>
              </a:rPr>
              <a:t>设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m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=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k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(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k</a:t>
            </a:r>
            <a:r>
              <a:rPr lang="en-US" altLang="zh-CN" sz="2400" b="1" dirty="0">
                <a:latin typeface="Times New Roman" charset="0"/>
                <a:ea typeface="宋体" charset="0"/>
                <a:sym typeface="Symbol" charset="0"/>
              </a:rPr>
              <a:t>0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)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结论为真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, </a:t>
            </a:r>
            <a:r>
              <a:rPr lang="en-US" altLang="zh-CN" sz="2400" b="1" i="1" dirty="0" smtClean="0">
                <a:latin typeface="Times New Roman" charset="0"/>
                <a:ea typeface="宋体" charset="0"/>
              </a:rPr>
              <a:t>m</a:t>
            </a:r>
            <a:r>
              <a:rPr lang="en-US" altLang="zh-CN" sz="2400" b="1" dirty="0" smtClean="0">
                <a:latin typeface="Times New Roman" charset="0"/>
                <a:ea typeface="宋体" charset="0"/>
              </a:rPr>
              <a:t>=</a:t>
            </a:r>
            <a:r>
              <a:rPr lang="en-US" altLang="zh-CN" sz="2400" b="1" i="1" dirty="0" smtClean="0">
                <a:latin typeface="Times New Roman" charset="0"/>
                <a:ea typeface="宋体" charset="0"/>
              </a:rPr>
              <a:t>k</a:t>
            </a:r>
            <a:r>
              <a:rPr lang="en-US" altLang="zh-CN" sz="2400" b="1" dirty="0" smtClean="0">
                <a:latin typeface="Times New Roman" charset="0"/>
                <a:ea typeface="宋体" charset="0"/>
              </a:rPr>
              <a:t>+1</a:t>
            </a:r>
            <a:r>
              <a:rPr lang="zh-CN" altLang="en-US" sz="2400" b="1" dirty="0" smtClean="0">
                <a:latin typeface="Times New Roman" charset="0"/>
                <a:ea typeface="宋体" charset="0"/>
              </a:rPr>
              <a:t>的图</a:t>
            </a:r>
            <a:r>
              <a:rPr lang="en-US" altLang="zh-CN" sz="2400" b="1" dirty="0" smtClean="0">
                <a:latin typeface="Times New Roman" charset="0"/>
                <a:ea typeface="宋体" charset="0"/>
              </a:rPr>
              <a:t>G</a:t>
            </a:r>
            <a:r>
              <a:rPr lang="zh-CN" altLang="en-US" sz="2400" b="1" dirty="0" smtClean="0">
                <a:latin typeface="Times New Roman" charset="0"/>
                <a:ea typeface="宋体" charset="0"/>
              </a:rPr>
              <a:t>也满足该结论。</a:t>
            </a:r>
            <a:endParaRPr lang="en-US" altLang="zh-CN" sz="2400" b="1" dirty="0">
              <a:latin typeface="Times New Roman" charset="0"/>
              <a:ea typeface="宋体" charset="0"/>
            </a:endParaRPr>
          </a:p>
          <a:p>
            <a:pPr marL="457200" indent="-457200" algn="just">
              <a:buNone/>
            </a:pPr>
            <a:r>
              <a:rPr lang="en-US" altLang="zh-CN" sz="2400" b="1" dirty="0">
                <a:latin typeface="Times New Roman" charset="0"/>
                <a:ea typeface="宋体" charset="0"/>
              </a:rPr>
              <a:t>  (1) 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若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G </a:t>
            </a:r>
            <a:r>
              <a:rPr lang="zh-CN" altLang="en-US" sz="2400" b="1" dirty="0" smtClean="0">
                <a:latin typeface="Times New Roman" charset="0"/>
                <a:ea typeface="宋体" charset="0"/>
              </a:rPr>
              <a:t>中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有一个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1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度顶点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v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, 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则</a:t>
            </a:r>
            <a:r>
              <a:rPr lang="en-US" altLang="zh-CN" sz="2400" b="1" i="1" dirty="0">
                <a:latin typeface="Times New Roman" charset="0"/>
                <a:ea typeface="宋体" charset="0"/>
                <a:cs typeface="Times New Roman" charset="0"/>
              </a:rPr>
              <a:t>G </a:t>
            </a:r>
            <a:r>
              <a:rPr lang="en-US" altLang="zh-CN" sz="2400" b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=</a:t>
            </a:r>
            <a:r>
              <a:rPr lang="en-US" altLang="zh-CN" sz="2400" b="1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G</a:t>
            </a:r>
            <a:r>
              <a:rPr lang="en-US" altLang="zh-CN" sz="2400" b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-</a:t>
            </a:r>
            <a:r>
              <a:rPr lang="en-US" altLang="zh-CN" sz="2400" b="1" i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v </a:t>
            </a:r>
            <a:r>
              <a:rPr lang="zh-CN" altLang="he-IL" sz="2400" b="1" dirty="0">
                <a:latin typeface="Arial" charset="0"/>
                <a:ea typeface="宋体" charset="0"/>
                <a:sym typeface="Symbol" charset="0"/>
              </a:rPr>
              <a:t>连通</a:t>
            </a:r>
            <a:r>
              <a:rPr lang="en-US" altLang="zh-CN" sz="2400" b="1" dirty="0">
                <a:latin typeface="Arial" charset="0"/>
                <a:ea typeface="宋体" charset="0"/>
                <a:sym typeface="Symbol" charset="0"/>
              </a:rPr>
              <a:t>, </a:t>
            </a:r>
            <a:r>
              <a:rPr lang="zh-CN" altLang="en-US" sz="2400" b="1" dirty="0">
                <a:latin typeface="Arial" charset="0"/>
                <a:ea typeface="宋体" charset="0"/>
                <a:sym typeface="Symbol" charset="0"/>
              </a:rPr>
              <a:t>有</a:t>
            </a:r>
            <a:r>
              <a:rPr lang="en-US" altLang="zh-CN" sz="2400" b="1" i="1" dirty="0">
                <a:latin typeface="Times New Roman" charset="0"/>
                <a:ea typeface="宋体" charset="0"/>
                <a:sym typeface="Symbol" charset="0"/>
              </a:rPr>
              <a:t>n</a:t>
            </a:r>
            <a:r>
              <a:rPr lang="en-US" altLang="zh-CN" sz="2400" b="1" dirty="0">
                <a:latin typeface="Times New Roman" charset="0"/>
                <a:ea typeface="宋体" charset="0"/>
                <a:sym typeface="Symbol" charset="0"/>
              </a:rPr>
              <a:t>-1</a:t>
            </a:r>
            <a:r>
              <a:rPr lang="zh-CN" altLang="en-US" sz="2400" b="1" dirty="0">
                <a:latin typeface="Times New Roman" charset="0"/>
                <a:ea typeface="宋体" charset="0"/>
                <a:sym typeface="Symbol" charset="0"/>
              </a:rPr>
              <a:t>个顶点</a:t>
            </a:r>
            <a:r>
              <a:rPr lang="en-US" altLang="zh-CN" sz="2400" b="1" dirty="0">
                <a:latin typeface="Times New Roman" charset="0"/>
                <a:ea typeface="宋体" charset="0"/>
                <a:sym typeface="Symbol" charset="0"/>
              </a:rPr>
              <a:t>, </a:t>
            </a:r>
          </a:p>
          <a:p>
            <a:pPr marL="457200" indent="-457200" algn="just" eaLnBrk="1" hangingPunct="1">
              <a:buFont typeface="Wingdings" charset="0"/>
              <a:buNone/>
            </a:pPr>
            <a:r>
              <a:rPr lang="en-US" altLang="zh-CN" sz="2400" b="1" i="1" dirty="0">
                <a:latin typeface="Times New Roman" charset="0"/>
                <a:ea typeface="宋体" charset="0"/>
                <a:sym typeface="Symbol" charset="0"/>
              </a:rPr>
              <a:t>k</a:t>
            </a:r>
            <a:r>
              <a:rPr lang="zh-CN" altLang="en-US" sz="2400" b="1" dirty="0">
                <a:latin typeface="Times New Roman" charset="0"/>
                <a:ea typeface="宋体" charset="0"/>
                <a:sym typeface="Symbol" charset="0"/>
              </a:rPr>
              <a:t>条边和</a:t>
            </a:r>
            <a:r>
              <a:rPr lang="en-US" altLang="zh-CN" sz="2400" b="1" i="1" dirty="0">
                <a:latin typeface="Times New Roman" charset="0"/>
                <a:ea typeface="宋体" charset="0"/>
                <a:sym typeface="Symbol" charset="0"/>
              </a:rPr>
              <a:t>r</a:t>
            </a:r>
            <a:r>
              <a:rPr lang="zh-CN" altLang="en-US" sz="2400" b="1" dirty="0">
                <a:latin typeface="Times New Roman" charset="0"/>
                <a:ea typeface="宋体" charset="0"/>
                <a:sym typeface="Symbol" charset="0"/>
              </a:rPr>
              <a:t>个面</a:t>
            </a:r>
            <a:r>
              <a:rPr lang="en-US" altLang="zh-CN" sz="2400" b="1" dirty="0">
                <a:latin typeface="Times New Roman" charset="0"/>
                <a:ea typeface="宋体" charset="0"/>
                <a:sym typeface="Symbol" charset="0"/>
              </a:rPr>
              <a:t>. </a:t>
            </a:r>
            <a:r>
              <a:rPr lang="zh-CN" altLang="en-US" sz="2400" b="1" dirty="0">
                <a:latin typeface="Times New Roman" charset="0"/>
                <a:ea typeface="宋体" charset="0"/>
                <a:sym typeface="Symbol" charset="0"/>
              </a:rPr>
              <a:t>由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归纳假设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, (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n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-1)-</a:t>
            </a:r>
            <a:r>
              <a:rPr lang="en-US" altLang="zh-CN" sz="2400" b="1" i="1" dirty="0" err="1">
                <a:latin typeface="Times New Roman" charset="0"/>
                <a:ea typeface="宋体" charset="0"/>
              </a:rPr>
              <a:t>k</a:t>
            </a:r>
            <a:r>
              <a:rPr lang="en-US" altLang="zh-CN" sz="2400" b="1" dirty="0" err="1">
                <a:latin typeface="Times New Roman" charset="0"/>
                <a:ea typeface="宋体" charset="0"/>
              </a:rPr>
              <a:t>+</a:t>
            </a:r>
            <a:r>
              <a:rPr lang="en-US" altLang="zh-CN" sz="2400" b="1" i="1" dirty="0" err="1">
                <a:latin typeface="Times New Roman" charset="0"/>
                <a:ea typeface="宋体" charset="0"/>
              </a:rPr>
              <a:t>r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=2, 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即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n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-(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k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+1)+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r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=2, </a:t>
            </a:r>
          </a:p>
          <a:p>
            <a:pPr marL="457200" indent="-457200" algn="just" eaLnBrk="1" hangingPunct="1">
              <a:buFont typeface="Wingdings" charset="0"/>
              <a:buNone/>
            </a:pPr>
            <a:r>
              <a:rPr lang="zh-CN" altLang="en-US" sz="2400" b="1" dirty="0">
                <a:latin typeface="Times New Roman" charset="0"/>
                <a:ea typeface="宋体" charset="0"/>
              </a:rPr>
              <a:t>得证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m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=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k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+1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时结论成立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. </a:t>
            </a:r>
          </a:p>
          <a:p>
            <a:pPr marL="457200" indent="-457200" algn="just">
              <a:buNone/>
            </a:pPr>
            <a:r>
              <a:rPr lang="en-US" altLang="zh-CN" sz="2400" b="1" dirty="0">
                <a:latin typeface="Times New Roman" charset="0"/>
                <a:ea typeface="宋体" charset="0"/>
              </a:rPr>
              <a:t>  (2) 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否则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, </a:t>
            </a:r>
            <a:r>
              <a:rPr lang="en-US" altLang="zh-CN" sz="2400" b="1" i="1" dirty="0" smtClean="0">
                <a:latin typeface="Times New Roman" charset="0"/>
                <a:ea typeface="宋体" charset="0"/>
              </a:rPr>
              <a:t>G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 </a:t>
            </a:r>
            <a:r>
              <a:rPr lang="zh-CN" altLang="en-US" sz="2400" b="1" dirty="0" smtClean="0">
                <a:latin typeface="Times New Roman" charset="0"/>
                <a:ea typeface="宋体" charset="0"/>
              </a:rPr>
              <a:t>中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必有圈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. 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删除一个圈上的一条边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,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记作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G </a:t>
            </a:r>
            <a:r>
              <a:rPr lang="en-US" altLang="zh-CN" sz="2400" b="1" dirty="0">
                <a:latin typeface="Arial" charset="0"/>
                <a:ea typeface="宋体" charset="0"/>
                <a:cs typeface="Times New Roman" charset="0"/>
                <a:sym typeface="Symbol" charset="0"/>
              </a:rPr>
              <a:t>. 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G </a:t>
            </a:r>
            <a:r>
              <a:rPr lang="en-US" altLang="zh-CN" sz="2400" b="1" dirty="0" smtClean="0">
                <a:latin typeface="Arial" charset="0"/>
                <a:ea typeface="宋体" charset="0"/>
                <a:cs typeface="Times New Roman" charset="0"/>
                <a:sym typeface="Symbol" charset="0"/>
              </a:rPr>
              <a:t></a:t>
            </a:r>
            <a:r>
              <a:rPr lang="zh-CN" altLang="he-IL" sz="2400" b="1" dirty="0" smtClean="0">
                <a:latin typeface="Arial" charset="0"/>
                <a:ea typeface="宋体" charset="0"/>
                <a:sym typeface="Symbol" charset="0"/>
              </a:rPr>
              <a:t>连</a:t>
            </a:r>
            <a:r>
              <a:rPr lang="zh-CN" altLang="he-IL" sz="2400" b="1" dirty="0">
                <a:latin typeface="Arial" charset="0"/>
                <a:ea typeface="宋体" charset="0"/>
                <a:sym typeface="Symbol" charset="0"/>
              </a:rPr>
              <a:t>通</a:t>
            </a:r>
            <a:r>
              <a:rPr lang="en-US" altLang="zh-CN" sz="2400" b="1" dirty="0">
                <a:latin typeface="Arial" charset="0"/>
                <a:ea typeface="宋体" charset="0"/>
                <a:sym typeface="Symbol" charset="0"/>
              </a:rPr>
              <a:t>, </a:t>
            </a:r>
            <a:r>
              <a:rPr lang="zh-CN" altLang="en-US" sz="2400" b="1" dirty="0">
                <a:latin typeface="Arial" charset="0"/>
                <a:ea typeface="宋体" charset="0"/>
                <a:sym typeface="Symbol" charset="0"/>
              </a:rPr>
              <a:t>有</a:t>
            </a:r>
            <a:r>
              <a:rPr lang="en-US" altLang="zh-CN" sz="2400" b="1" i="1" dirty="0">
                <a:latin typeface="Times New Roman" charset="0"/>
                <a:ea typeface="宋体" charset="0"/>
                <a:sym typeface="Symbol" charset="0"/>
              </a:rPr>
              <a:t>n</a:t>
            </a:r>
            <a:r>
              <a:rPr lang="zh-CN" altLang="en-US" sz="2400" b="1" dirty="0">
                <a:latin typeface="Times New Roman" charset="0"/>
                <a:ea typeface="宋体" charset="0"/>
                <a:sym typeface="Symbol" charset="0"/>
              </a:rPr>
              <a:t>个顶</a:t>
            </a:r>
            <a:r>
              <a:rPr lang="zh-CN" altLang="en-US" sz="2400" b="1" dirty="0" smtClean="0">
                <a:latin typeface="Times New Roman" charset="0"/>
                <a:ea typeface="宋体" charset="0"/>
                <a:sym typeface="Symbol" charset="0"/>
              </a:rPr>
              <a:t>点，</a:t>
            </a:r>
            <a:r>
              <a:rPr lang="en-US" altLang="zh-CN" sz="2400" b="1" i="1" dirty="0" smtClean="0">
                <a:latin typeface="Times New Roman" charset="0"/>
                <a:ea typeface="宋体" charset="0"/>
                <a:sym typeface="Symbol" charset="0"/>
              </a:rPr>
              <a:t>k</a:t>
            </a:r>
            <a:r>
              <a:rPr lang="zh-CN" altLang="en-US" sz="2400" b="1" dirty="0">
                <a:latin typeface="Times New Roman" charset="0"/>
                <a:ea typeface="宋体" charset="0"/>
                <a:sym typeface="Symbol" charset="0"/>
              </a:rPr>
              <a:t>条边和</a:t>
            </a:r>
            <a:r>
              <a:rPr lang="en-US" altLang="zh-CN" sz="2400" b="1" i="1" dirty="0">
                <a:latin typeface="Times New Roman" charset="0"/>
                <a:ea typeface="宋体" charset="0"/>
                <a:sym typeface="Symbol" charset="0"/>
              </a:rPr>
              <a:t>r-</a:t>
            </a:r>
            <a:r>
              <a:rPr lang="en-US" altLang="zh-CN" sz="2400" b="1" dirty="0">
                <a:latin typeface="Times New Roman" charset="0"/>
                <a:ea typeface="宋体" charset="0"/>
                <a:sym typeface="Symbol" charset="0"/>
              </a:rPr>
              <a:t>1</a:t>
            </a:r>
            <a:r>
              <a:rPr lang="zh-CN" altLang="en-US" sz="2400" b="1" dirty="0">
                <a:latin typeface="Times New Roman" charset="0"/>
                <a:ea typeface="宋体" charset="0"/>
                <a:sym typeface="Symbol" charset="0"/>
              </a:rPr>
              <a:t>个</a:t>
            </a:r>
            <a:r>
              <a:rPr lang="zh-CN" altLang="en-US" sz="2400" b="1" dirty="0" smtClean="0">
                <a:latin typeface="Times New Roman" charset="0"/>
                <a:ea typeface="宋体" charset="0"/>
                <a:sym typeface="Symbol" charset="0"/>
              </a:rPr>
              <a:t>面。由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归纳假设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, 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n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-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k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+(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r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-1)=2, </a:t>
            </a:r>
            <a:r>
              <a:rPr lang="zh-CN" altLang="en-US" sz="2400" b="1" dirty="0" smtClean="0">
                <a:latin typeface="Times New Roman" charset="0"/>
                <a:ea typeface="宋体" charset="0"/>
              </a:rPr>
              <a:t>即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n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-(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k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+1)+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r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=2, 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得证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m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=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k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+1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时结论也成立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.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726717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fld id="{9EFD0776-A751-A243-8848-396B876303AB}" type="slidenum">
              <a:rPr lang="en-US" altLang="zh-CN" sz="1200">
                <a:latin typeface="Arial Black" charset="0"/>
              </a:rPr>
              <a:pPr/>
              <a:t>18</a:t>
            </a:fld>
            <a:endParaRPr lang="en-US" altLang="zh-CN" sz="1200" dirty="0">
              <a:latin typeface="Arial Black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21920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宋体" charset="0"/>
                <a:ea typeface="宋体" charset="0"/>
              </a:rPr>
              <a:t>欧拉公式</a:t>
            </a:r>
            <a:r>
              <a:rPr lang="en-US" altLang="zh-CN" b="1" dirty="0">
                <a:latin typeface="宋体" charset="0"/>
                <a:ea typeface="宋体" charset="0"/>
              </a:rPr>
              <a:t>(</a:t>
            </a:r>
            <a:r>
              <a:rPr lang="zh-CN" altLang="en-US" b="1" dirty="0">
                <a:latin typeface="宋体" charset="0"/>
                <a:ea typeface="宋体" charset="0"/>
              </a:rPr>
              <a:t>续</a:t>
            </a:r>
            <a:r>
              <a:rPr lang="en-US" altLang="zh-CN" b="1" dirty="0">
                <a:latin typeface="宋体" charset="0"/>
                <a:ea typeface="宋体" charset="0"/>
              </a:rPr>
              <a:t>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844675"/>
            <a:ext cx="8229600" cy="4465638"/>
          </a:xfr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800" b="1" dirty="0" smtClean="0">
                <a:solidFill>
                  <a:srgbClr val="FF3300"/>
                </a:solidFill>
                <a:latin typeface="Times New Roman" charset="0"/>
                <a:ea typeface="宋体" charset="0"/>
              </a:rPr>
              <a:t>推论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charset="0"/>
                <a:ea typeface="宋体" charset="0"/>
              </a:rPr>
              <a:t>11.7(</a:t>
            </a:r>
            <a:r>
              <a:rPr lang="zh-CN" altLang="en-US" sz="2800" b="1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欧拉公式的推广</a:t>
            </a:r>
            <a:r>
              <a:rPr lang="en-US" altLang="zh-CN" sz="2800" b="1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) 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设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G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是有 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p 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(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p</a:t>
            </a:r>
            <a:r>
              <a:rPr lang="en-US" altLang="zh-CN" sz="2800" b="1" dirty="0">
                <a:latin typeface="Times New Roman" charset="0"/>
                <a:ea typeface="宋体" charset="0"/>
                <a:sym typeface="Symbol" charset="0"/>
              </a:rPr>
              <a:t>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2) 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个连通分</a:t>
            </a:r>
            <a:r>
              <a:rPr lang="zh-CN" altLang="en-US" sz="2800" b="1" dirty="0" smtClean="0">
                <a:latin typeface="Times New Roman" charset="0"/>
                <a:ea typeface="宋体" charset="0"/>
              </a:rPr>
              <a:t>支的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平面图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, </a:t>
            </a:r>
            <a:r>
              <a:rPr lang="zh-CN" altLang="en-US" sz="2800" b="1" dirty="0" smtClean="0">
                <a:latin typeface="Times New Roman" charset="0"/>
                <a:ea typeface="宋体" charset="0"/>
              </a:rPr>
              <a:t>则</a:t>
            </a:r>
            <a:r>
              <a:rPr lang="en-US" altLang="zh-CN" sz="2800" b="1" dirty="0" smtClean="0">
                <a:latin typeface="Times New Roman" charset="0"/>
                <a:ea typeface="宋体" charset="0"/>
              </a:rPr>
              <a:t> 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n 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宋体" charset="0"/>
                <a:sym typeface="Symbol" charset="0"/>
              </a:rPr>
              <a:t>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m 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+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r 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=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p 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+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1</a:t>
            </a: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endParaRPr lang="en-US" altLang="zh-CN" sz="2800" b="1" dirty="0">
              <a:solidFill>
                <a:srgbClr val="FF0000"/>
              </a:solidFill>
              <a:latin typeface="Times New Roman" charset="0"/>
              <a:ea typeface="宋体" charset="0"/>
            </a:endParaRPr>
          </a:p>
          <a:p>
            <a:pPr algn="just" eaLnBrk="1" hangingPunct="1">
              <a:buFont typeface="Wingdings" charset="0"/>
              <a:buNone/>
            </a:pPr>
            <a:r>
              <a:rPr lang="zh-CN" altLang="en-US" sz="2800" b="1" dirty="0" smtClean="0">
                <a:latin typeface="Times New Roman" charset="0"/>
                <a:ea typeface="宋体" charset="0"/>
              </a:rPr>
              <a:t>证：设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第 </a:t>
            </a:r>
            <a:r>
              <a:rPr lang="en-US" altLang="zh-CN" sz="2800" b="1" i="1" dirty="0" err="1">
                <a:latin typeface="Times New Roman" charset="0"/>
                <a:ea typeface="宋体" charset="0"/>
              </a:rPr>
              <a:t>i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 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个连通分支有 </a:t>
            </a:r>
            <a:r>
              <a:rPr lang="en-US" altLang="zh-CN" sz="2800" b="1" i="1" dirty="0" err="1">
                <a:latin typeface="Times New Roman" charset="0"/>
                <a:ea typeface="宋体" charset="0"/>
              </a:rPr>
              <a:t>n</a:t>
            </a:r>
            <a:r>
              <a:rPr lang="en-US" altLang="zh-CN" sz="2800" b="1" i="1" baseline="-25000" dirty="0" err="1">
                <a:latin typeface="Times New Roman" charset="0"/>
                <a:ea typeface="宋体" charset="0"/>
              </a:rPr>
              <a:t>i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个顶点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, 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m</a:t>
            </a:r>
            <a:r>
              <a:rPr lang="en-US" altLang="zh-CN" sz="2800" b="1" i="1" baseline="-25000" dirty="0">
                <a:latin typeface="Times New Roman" charset="0"/>
                <a:ea typeface="宋体" charset="0"/>
              </a:rPr>
              <a:t>i 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条边和 </a:t>
            </a:r>
            <a:r>
              <a:rPr lang="en-US" altLang="zh-CN" sz="2800" b="1" i="1" dirty="0" err="1">
                <a:latin typeface="Times New Roman" charset="0"/>
                <a:ea typeface="宋体" charset="0"/>
              </a:rPr>
              <a:t>r</a:t>
            </a:r>
            <a:r>
              <a:rPr lang="en-US" altLang="zh-CN" sz="2800" b="1" i="1" baseline="-25000" dirty="0" err="1">
                <a:latin typeface="Times New Roman" charset="0"/>
                <a:ea typeface="宋体" charset="0"/>
              </a:rPr>
              <a:t>i</a:t>
            </a:r>
            <a:r>
              <a:rPr lang="en-US" altLang="zh-CN" sz="2800" b="1" i="1" baseline="-25000" dirty="0">
                <a:latin typeface="Times New Roman" charset="0"/>
                <a:ea typeface="宋体" charset="0"/>
              </a:rPr>
              <a:t> 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个面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. </a:t>
            </a:r>
            <a:r>
              <a:rPr lang="zh-CN" altLang="en-US" sz="2800" b="1" dirty="0" smtClean="0">
                <a:latin typeface="Times New Roman" charset="0"/>
                <a:ea typeface="宋体" charset="0"/>
              </a:rPr>
              <a:t>对各连通分支用欧拉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公式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,  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 sz="2800" b="1" dirty="0">
                <a:latin typeface="Times New Roman" charset="0"/>
                <a:ea typeface="宋体" charset="0"/>
              </a:rPr>
              <a:t>                          </a:t>
            </a:r>
            <a:r>
              <a:rPr lang="en-US" altLang="zh-CN" sz="2800" b="1" i="1" dirty="0" err="1">
                <a:latin typeface="Times New Roman" charset="0"/>
                <a:ea typeface="宋体" charset="0"/>
              </a:rPr>
              <a:t>n</a:t>
            </a:r>
            <a:r>
              <a:rPr lang="en-US" altLang="zh-CN" sz="2800" b="1" i="1" baseline="-25000" dirty="0" err="1">
                <a:latin typeface="Times New Roman" charset="0"/>
                <a:ea typeface="宋体" charset="0"/>
              </a:rPr>
              <a:t>i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 </a:t>
            </a:r>
            <a:r>
              <a:rPr lang="en-US" altLang="zh-CN" sz="2800" b="1" dirty="0">
                <a:latin typeface="Times New Roman" charset="0"/>
                <a:ea typeface="宋体" charset="0"/>
                <a:sym typeface="Symbol" charset="0"/>
              </a:rPr>
              <a:t>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 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m</a:t>
            </a:r>
            <a:r>
              <a:rPr lang="en-US" altLang="zh-CN" sz="2800" b="1" i="1" baseline="-25000" dirty="0">
                <a:latin typeface="Times New Roman" charset="0"/>
                <a:ea typeface="宋体" charset="0"/>
              </a:rPr>
              <a:t>i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 + </a:t>
            </a:r>
            <a:r>
              <a:rPr lang="en-US" altLang="zh-CN" sz="2800" b="1" i="1" dirty="0" err="1">
                <a:latin typeface="Times New Roman" charset="0"/>
                <a:ea typeface="宋体" charset="0"/>
              </a:rPr>
              <a:t>r</a:t>
            </a:r>
            <a:r>
              <a:rPr lang="en-US" altLang="zh-CN" sz="2800" b="1" i="1" baseline="-25000" dirty="0" err="1">
                <a:latin typeface="Times New Roman" charset="0"/>
                <a:ea typeface="宋体" charset="0"/>
              </a:rPr>
              <a:t>i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 = 2,      </a:t>
            </a:r>
            <a:r>
              <a:rPr lang="en-US" altLang="zh-CN" sz="2800" b="1" i="1" dirty="0" err="1">
                <a:latin typeface="Times New Roman" charset="0"/>
                <a:ea typeface="宋体" charset="0"/>
              </a:rPr>
              <a:t>i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 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= 1, 2, </a:t>
            </a:r>
            <a:r>
              <a:rPr lang="en-US" altLang="zh-CN" sz="2800" b="1" dirty="0">
                <a:latin typeface="Times New Roman" charset="0"/>
                <a:ea typeface="宋体" charset="0"/>
                <a:cs typeface="Times New Roman" charset="0"/>
              </a:rPr>
              <a:t>… 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, 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p</a:t>
            </a:r>
          </a:p>
          <a:p>
            <a:pPr algn="just" eaLnBrk="1" hangingPunct="1">
              <a:buFont typeface="Wingdings" charset="0"/>
              <a:buNone/>
            </a:pPr>
            <a:r>
              <a:rPr lang="zh-CN" altLang="en-US" sz="2800" b="1" dirty="0">
                <a:latin typeface="Times New Roman" charset="0"/>
                <a:ea typeface="宋体" charset="0"/>
              </a:rPr>
              <a:t>求和并注意 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r 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= 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r</a:t>
            </a:r>
            <a:r>
              <a:rPr lang="en-US" altLang="zh-CN" sz="2800" b="1" baseline="-25000" dirty="0">
                <a:latin typeface="Times New Roman" charset="0"/>
                <a:ea typeface="宋体" charset="0"/>
              </a:rPr>
              <a:t>1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+</a:t>
            </a:r>
            <a:r>
              <a:rPr lang="en-US" altLang="zh-CN" sz="2800" b="1" dirty="0">
                <a:latin typeface="Times New Roman" charset="0"/>
                <a:ea typeface="宋体" charset="0"/>
                <a:cs typeface="Times New Roman" charset="0"/>
              </a:rPr>
              <a:t>…+</a:t>
            </a:r>
            <a:r>
              <a:rPr lang="en-US" altLang="zh-CN" sz="2800" b="1" i="1" dirty="0" err="1">
                <a:latin typeface="Times New Roman" charset="0"/>
                <a:ea typeface="宋体" charset="0"/>
                <a:cs typeface="Times New Roman" charset="0"/>
              </a:rPr>
              <a:t>r</a:t>
            </a:r>
            <a:r>
              <a:rPr lang="en-US" altLang="zh-CN" sz="2800" b="1" i="1" baseline="-25000" dirty="0" err="1">
                <a:latin typeface="Times New Roman" charset="0"/>
                <a:ea typeface="宋体" charset="0"/>
                <a:cs typeface="Times New Roman" charset="0"/>
              </a:rPr>
              <a:t>p</a:t>
            </a:r>
            <a:r>
              <a:rPr lang="en-US" altLang="zh-CN" sz="2800" b="1" dirty="0">
                <a:latin typeface="Times New Roman" charset="0"/>
                <a:ea typeface="宋体" charset="0"/>
                <a:sym typeface="Symbol" charset="0"/>
              </a:rPr>
              <a:t> (</a:t>
            </a:r>
            <a:r>
              <a:rPr lang="en-US" altLang="zh-CN" sz="2800" b="1" i="1" dirty="0">
                <a:latin typeface="Times New Roman" charset="0"/>
                <a:ea typeface="宋体" charset="0"/>
                <a:cs typeface="Times New Roman" charset="0"/>
              </a:rPr>
              <a:t>p</a:t>
            </a:r>
            <a:r>
              <a:rPr lang="en-US" altLang="zh-CN" sz="2800" b="1" dirty="0">
                <a:latin typeface="Times New Roman" charset="0"/>
                <a:ea typeface="宋体" charset="0"/>
                <a:cs typeface="Times New Roman" charset="0"/>
                <a:sym typeface="Symbol" charset="0"/>
              </a:rPr>
              <a:t></a:t>
            </a:r>
            <a:r>
              <a:rPr lang="en-US" altLang="zh-CN" sz="2800" b="1" dirty="0">
                <a:latin typeface="Times New Roman" charset="0"/>
                <a:ea typeface="宋体" charset="0"/>
                <a:cs typeface="Times New Roman" charset="0"/>
              </a:rPr>
              <a:t>1), 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即得</a:t>
            </a:r>
          </a:p>
          <a:p>
            <a:pPr algn="just" eaLnBrk="1" hangingPunct="1">
              <a:buFont typeface="Wingdings" charset="0"/>
              <a:buNone/>
            </a:pPr>
            <a:r>
              <a:rPr lang="zh-CN" altLang="en-US" sz="2800" b="1" i="1" dirty="0">
                <a:latin typeface="Times New Roman" charset="0"/>
                <a:ea typeface="宋体" charset="0"/>
              </a:rPr>
              <a:t>        </a:t>
            </a:r>
            <a:r>
              <a:rPr lang="zh-CN" altLang="en-US" sz="2800" b="1" i="1" dirty="0" smtClean="0">
                <a:latin typeface="Times New Roman" charset="0"/>
                <a:ea typeface="宋体" charset="0"/>
              </a:rPr>
              <a:t> 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n </a:t>
            </a:r>
            <a:r>
              <a:rPr lang="en-US" altLang="zh-CN" sz="2800" b="1" dirty="0">
                <a:latin typeface="Times New Roman" charset="0"/>
                <a:ea typeface="宋体" charset="0"/>
                <a:sym typeface="Symbol" charset="0"/>
              </a:rPr>
              <a:t> 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m 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+ 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r 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= 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p 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+ 1</a:t>
            </a:r>
          </a:p>
        </p:txBody>
      </p:sp>
    </p:spTree>
    <p:extLst>
      <p:ext uri="{BB962C8B-B14F-4D97-AF65-F5344CB8AC3E}">
        <p14:creationId xmlns:p14="http://schemas.microsoft.com/office/powerpoint/2010/main" val="2142066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fld id="{AD06CCDC-860A-3A4F-9320-B87584952815}" type="slidenum">
              <a:rPr lang="en-US" altLang="zh-CN" sz="1200">
                <a:latin typeface="Arial Black" charset="0"/>
              </a:rPr>
              <a:pPr/>
              <a:t>19</a:t>
            </a:fld>
            <a:endParaRPr lang="en-US" altLang="zh-CN" sz="1200">
              <a:latin typeface="Arial Black" charset="0"/>
            </a:endParaRPr>
          </a:p>
        </p:txBody>
      </p:sp>
      <p:sp>
        <p:nvSpPr>
          <p:cNvPr id="16387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latin typeface="宋体" charset="0"/>
                <a:ea typeface="宋体" charset="0"/>
              </a:rPr>
              <a:t>平面图的性质</a:t>
            </a:r>
          </a:p>
        </p:txBody>
      </p:sp>
      <p:grpSp>
        <p:nvGrpSpPr>
          <p:cNvPr id="16388" name="组合 12"/>
          <p:cNvGrpSpPr>
            <a:grpSpLocks/>
          </p:cNvGrpSpPr>
          <p:nvPr/>
        </p:nvGrpSpPr>
        <p:grpSpPr bwMode="auto">
          <a:xfrm>
            <a:off x="539750" y="1557338"/>
            <a:ext cx="8153400" cy="4856714"/>
            <a:chOff x="539750" y="1557338"/>
            <a:chExt cx="8153400" cy="4857541"/>
          </a:xfrm>
        </p:grpSpPr>
        <p:graphicFrame>
          <p:nvGraphicFramePr>
            <p:cNvPr id="16389" name="Object 2053"/>
            <p:cNvGraphicFramePr>
              <a:graphicFrameLocks noChangeAspect="1"/>
            </p:cNvGraphicFramePr>
            <p:nvPr/>
          </p:nvGraphicFramePr>
          <p:xfrm>
            <a:off x="2649538" y="1938338"/>
            <a:ext cx="2309813" cy="854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8" name="Equation" r:id="rId3" imgW="1054100" imgH="393700" progId="Equation.3">
                    <p:embed/>
                  </p:oleObj>
                </mc:Choice>
                <mc:Fallback>
                  <p:oleObj name="Equation" r:id="rId3" imgW="10541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9538" y="1938338"/>
                          <a:ext cx="2309813" cy="854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0" name="Text Box 2058"/>
            <p:cNvSpPr txBox="1">
              <a:spLocks noChangeArrowheads="1"/>
            </p:cNvSpPr>
            <p:nvPr/>
          </p:nvSpPr>
          <p:spPr bwMode="auto">
            <a:xfrm>
              <a:off x="539750" y="1557338"/>
              <a:ext cx="8153400" cy="4857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charset="0"/>
                <a:buNone/>
              </a:pPr>
              <a:r>
                <a:rPr lang="zh-CN" altLang="en-US" sz="2400" b="1" dirty="0" smtClean="0">
                  <a:solidFill>
                    <a:srgbClr val="FF3300"/>
                  </a:solidFill>
                  <a:latin typeface="Times New Roman" charset="0"/>
                </a:rPr>
                <a:t>定理</a:t>
              </a:r>
              <a:r>
                <a:rPr lang="en-US" altLang="zh-CN" sz="2400" b="1" dirty="0" smtClean="0">
                  <a:solidFill>
                    <a:srgbClr val="FF3300"/>
                  </a:solidFill>
                  <a:latin typeface="Times New Roman" charset="0"/>
                </a:rPr>
                <a:t>11.8</a:t>
              </a:r>
              <a:r>
                <a:rPr lang="zh-CN" altLang="en-US" sz="2400" b="1" dirty="0" smtClean="0">
                  <a:solidFill>
                    <a:srgbClr val="FF3300"/>
                  </a:solidFill>
                  <a:latin typeface="Times New Roman" charset="0"/>
                </a:rPr>
                <a:t> </a:t>
              </a:r>
              <a:r>
                <a:rPr lang="zh-CN" altLang="en-US" sz="2400" b="1" dirty="0" smtClean="0">
                  <a:latin typeface="Times New Roman" charset="0"/>
                </a:rPr>
                <a:t> </a:t>
              </a:r>
              <a:r>
                <a:rPr lang="zh-CN" altLang="en-US" sz="2400" b="1" dirty="0">
                  <a:latin typeface="Times New Roman" charset="0"/>
                </a:rPr>
                <a:t>设</a:t>
              </a:r>
              <a:r>
                <a:rPr lang="en-US" altLang="zh-CN" sz="2400" b="1" i="1" dirty="0">
                  <a:latin typeface="Times New Roman" charset="0"/>
                </a:rPr>
                <a:t>G</a:t>
              </a:r>
              <a:r>
                <a:rPr lang="zh-CN" altLang="en-US" sz="2400" b="1" dirty="0">
                  <a:latin typeface="Times New Roman" charset="0"/>
                </a:rPr>
                <a:t>为</a:t>
              </a:r>
              <a:r>
                <a:rPr lang="en-US" altLang="zh-CN" sz="2400" b="1" i="1" dirty="0">
                  <a:latin typeface="Times New Roman" charset="0"/>
                </a:rPr>
                <a:t>n</a:t>
              </a:r>
              <a:r>
                <a:rPr lang="zh-CN" altLang="en-US" sz="2400" b="1" dirty="0">
                  <a:latin typeface="Times New Roman" charset="0"/>
                </a:rPr>
                <a:t>阶</a:t>
              </a:r>
              <a:r>
                <a:rPr lang="en-US" altLang="zh-CN" sz="2400" b="1" i="1" dirty="0">
                  <a:latin typeface="Times New Roman" charset="0"/>
                </a:rPr>
                <a:t>m</a:t>
              </a:r>
              <a:r>
                <a:rPr lang="zh-CN" altLang="en-US" sz="2400" b="1" dirty="0">
                  <a:latin typeface="Times New Roman" charset="0"/>
                </a:rPr>
                <a:t>条边的连通平面图</a:t>
              </a:r>
              <a:r>
                <a:rPr lang="en-US" altLang="zh-CN" sz="2400" b="1" dirty="0">
                  <a:latin typeface="Times New Roman" charset="0"/>
                </a:rPr>
                <a:t>, </a:t>
              </a:r>
              <a:r>
                <a:rPr lang="zh-CN" altLang="en-US" sz="2400" b="1" dirty="0">
                  <a:latin typeface="Times New Roman" charset="0"/>
                </a:rPr>
                <a:t>每个面的次数不小于</a:t>
              </a:r>
              <a:r>
                <a:rPr lang="en-US" altLang="zh-CN" sz="2400" b="1" i="1" dirty="0">
                  <a:latin typeface="Times New Roman" charset="0"/>
                </a:rPr>
                <a:t>l </a:t>
              </a:r>
              <a:r>
                <a:rPr lang="en-US" altLang="zh-CN" sz="2400" b="1" dirty="0" smtClean="0">
                  <a:latin typeface="Times New Roman" charset="0"/>
                </a:rPr>
                <a:t>(</a:t>
              </a:r>
              <a:r>
                <a:rPr lang="en-US" altLang="zh-CN" sz="2400" b="1" i="1" dirty="0">
                  <a:latin typeface="Times New Roman" charset="0"/>
                </a:rPr>
                <a:t>l </a:t>
              </a:r>
              <a:r>
                <a:rPr lang="en-US" altLang="zh-CN" sz="2400" b="1" dirty="0">
                  <a:latin typeface="Times New Roman" charset="0"/>
                  <a:sym typeface="Symbol" charset="0"/>
                </a:rPr>
                <a:t></a:t>
              </a:r>
              <a:r>
                <a:rPr lang="en-US" altLang="zh-CN" sz="2400" b="1" dirty="0">
                  <a:latin typeface="Times New Roman" charset="0"/>
                </a:rPr>
                <a:t>3), </a:t>
              </a:r>
              <a:r>
                <a:rPr lang="zh-CN" altLang="en-US" sz="2400" b="1" dirty="0">
                  <a:latin typeface="Times New Roman" charset="0"/>
                </a:rPr>
                <a:t>则 </a:t>
              </a:r>
            </a:p>
            <a:p>
              <a:pPr algn="just"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charset="0"/>
                <a:buNone/>
              </a:pPr>
              <a:r>
                <a:rPr lang="zh-CN" altLang="en-US" sz="2400" b="1" dirty="0">
                  <a:latin typeface="Times New Roman" charset="0"/>
                </a:rPr>
                <a:t>            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charset="0"/>
                <a:buNone/>
              </a:pPr>
              <a:r>
                <a:rPr lang="zh-CN" altLang="en-US" sz="2400" b="1" dirty="0">
                  <a:latin typeface="Times New Roman" charset="0"/>
                </a:rPr>
                <a:t>    设</a:t>
              </a:r>
              <a:r>
                <a:rPr lang="en-US" altLang="zh-CN" sz="2400" b="1" i="1" dirty="0">
                  <a:latin typeface="Times New Roman" charset="0"/>
                </a:rPr>
                <a:t>G</a:t>
              </a:r>
              <a:r>
                <a:rPr lang="zh-CN" altLang="en-US" sz="2400" b="1" dirty="0">
                  <a:latin typeface="Times New Roman" charset="0"/>
                </a:rPr>
                <a:t>为有 </a:t>
              </a:r>
              <a:r>
                <a:rPr lang="en-US" altLang="zh-CN" sz="2400" b="1" i="1" dirty="0">
                  <a:latin typeface="Times New Roman" charset="0"/>
                </a:rPr>
                <a:t>p </a:t>
              </a:r>
              <a:r>
                <a:rPr lang="en-US" altLang="zh-CN" sz="2400" b="1" dirty="0">
                  <a:latin typeface="Times New Roman" charset="0"/>
                </a:rPr>
                <a:t>(</a:t>
              </a:r>
              <a:r>
                <a:rPr lang="en-US" altLang="zh-CN" sz="2400" b="1" i="1" dirty="0">
                  <a:latin typeface="Times New Roman" charset="0"/>
                </a:rPr>
                <a:t>p</a:t>
              </a:r>
              <a:r>
                <a:rPr lang="en-US" altLang="zh-CN" sz="2400" b="1" dirty="0">
                  <a:latin typeface="Times New Roman" charset="0"/>
                  <a:sym typeface="Symbol" charset="0"/>
                </a:rPr>
                <a:t></a:t>
              </a:r>
              <a:r>
                <a:rPr lang="en-US" altLang="zh-CN" sz="2400" b="1" dirty="0">
                  <a:latin typeface="Times New Roman" charset="0"/>
                </a:rPr>
                <a:t>2) </a:t>
              </a:r>
              <a:r>
                <a:rPr lang="zh-CN" altLang="en-US" sz="2400" b="1" dirty="0">
                  <a:latin typeface="Times New Roman" charset="0"/>
                </a:rPr>
                <a:t>个连通分支的平面图</a:t>
              </a:r>
              <a:r>
                <a:rPr lang="en-US" altLang="zh-CN" sz="2400" b="1" dirty="0">
                  <a:latin typeface="Times New Roman" charset="0"/>
                </a:rPr>
                <a:t>, </a:t>
              </a:r>
              <a:r>
                <a:rPr lang="zh-CN" altLang="en-US" sz="2400" b="1" dirty="0">
                  <a:latin typeface="Times New Roman" charset="0"/>
                </a:rPr>
                <a:t>且每个面的</a:t>
              </a:r>
              <a:r>
                <a:rPr lang="zh-CN" altLang="en-US" sz="2400" b="1" dirty="0" smtClean="0">
                  <a:latin typeface="Times New Roman" charset="0"/>
                </a:rPr>
                <a:t>次数不小于</a:t>
              </a:r>
              <a:r>
                <a:rPr lang="en-US" altLang="zh-CN" sz="2400" b="1" i="1" dirty="0">
                  <a:latin typeface="Times New Roman" charset="0"/>
                </a:rPr>
                <a:t>l </a:t>
              </a:r>
              <a:r>
                <a:rPr lang="en-US" altLang="zh-CN" sz="2400" b="1" dirty="0">
                  <a:latin typeface="Times New Roman" charset="0"/>
                </a:rPr>
                <a:t>(</a:t>
              </a:r>
              <a:r>
                <a:rPr lang="en-US" altLang="zh-CN" sz="2400" b="1" i="1" dirty="0">
                  <a:latin typeface="Times New Roman" charset="0"/>
                </a:rPr>
                <a:t>l </a:t>
              </a:r>
              <a:r>
                <a:rPr lang="en-US" altLang="zh-CN" sz="2400" b="1" dirty="0">
                  <a:latin typeface="Times New Roman" charset="0"/>
                  <a:sym typeface="Symbol" charset="0"/>
                </a:rPr>
                <a:t></a:t>
              </a:r>
              <a:r>
                <a:rPr lang="en-US" altLang="zh-CN" sz="2400" b="1" dirty="0">
                  <a:latin typeface="Times New Roman" charset="0"/>
                </a:rPr>
                <a:t>3), </a:t>
              </a:r>
              <a:r>
                <a:rPr lang="zh-CN" altLang="en-US" sz="2400" b="1" dirty="0">
                  <a:latin typeface="Times New Roman" charset="0"/>
                </a:rPr>
                <a:t>则</a:t>
              </a:r>
              <a:endParaRPr lang="en-US" altLang="zh-CN" sz="2400" b="1" dirty="0">
                <a:latin typeface="Times New Roman" charset="0"/>
              </a:endParaRPr>
            </a:p>
            <a:p>
              <a:pPr algn="just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charset="0"/>
                <a:buNone/>
              </a:pPr>
              <a:endParaRPr lang="en-US" altLang="zh-CN" sz="2400" b="1" dirty="0">
                <a:latin typeface="Times New Roman" charset="0"/>
              </a:endParaRPr>
            </a:p>
            <a:p>
              <a:pPr algn="just"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charset="0"/>
                <a:buNone/>
              </a:pPr>
              <a:endParaRPr lang="en-US" altLang="zh-CN" sz="2400" b="1" dirty="0" smtClean="0">
                <a:latin typeface="Times New Roman" charset="0"/>
              </a:endParaRPr>
            </a:p>
            <a:p>
              <a:pPr algn="just"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charset="0"/>
                <a:buNone/>
              </a:pPr>
              <a:endParaRPr lang="en-US" altLang="zh-CN" sz="2400" b="1" dirty="0">
                <a:latin typeface="Times New Roman" charset="0"/>
              </a:endParaRPr>
            </a:p>
            <a:p>
              <a:pPr algn="just"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charset="0"/>
                <a:buNone/>
              </a:pPr>
              <a:r>
                <a:rPr lang="zh-CN" altLang="en-US" sz="2400" b="1" dirty="0" smtClean="0">
                  <a:latin typeface="Times New Roman" charset="0"/>
                </a:rPr>
                <a:t>证：  </a:t>
              </a:r>
              <a:r>
                <a:rPr lang="zh-CN" altLang="en-US" sz="2400" b="1" dirty="0">
                  <a:latin typeface="Times New Roman" charset="0"/>
                </a:rPr>
                <a:t>由各面次数之和等于边数的</a:t>
              </a:r>
              <a:r>
                <a:rPr lang="en-US" altLang="zh-CN" sz="2400" b="1" dirty="0">
                  <a:latin typeface="Times New Roman" charset="0"/>
                </a:rPr>
                <a:t>2</a:t>
              </a:r>
              <a:r>
                <a:rPr lang="zh-CN" altLang="en-US" sz="2400" b="1" dirty="0">
                  <a:latin typeface="Times New Roman" charset="0"/>
                </a:rPr>
                <a:t>倍及欧拉公式得</a:t>
              </a:r>
            </a:p>
            <a:p>
              <a:pPr algn="just"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charset="0"/>
                <a:buNone/>
              </a:pPr>
              <a:r>
                <a:rPr lang="zh-CN" altLang="en-US" sz="2400" b="1" dirty="0">
                  <a:latin typeface="Times New Roman" charset="0"/>
                </a:rPr>
                <a:t>                          </a:t>
              </a:r>
              <a:r>
                <a:rPr lang="en-US" altLang="zh-CN" sz="2400" b="1" dirty="0">
                  <a:latin typeface="Times New Roman" charset="0"/>
                </a:rPr>
                <a:t>2</a:t>
              </a:r>
              <a:r>
                <a:rPr lang="en-US" altLang="zh-CN" sz="2400" b="1" i="1" dirty="0">
                  <a:latin typeface="Times New Roman" charset="0"/>
                </a:rPr>
                <a:t>m</a:t>
              </a:r>
              <a:r>
                <a:rPr lang="en-US" altLang="zh-CN" sz="2400" b="1" dirty="0">
                  <a:latin typeface="Times New Roman" charset="0"/>
                </a:rPr>
                <a:t> </a:t>
              </a:r>
              <a:r>
                <a:rPr lang="en-US" altLang="zh-CN" sz="2400" b="1" dirty="0">
                  <a:latin typeface="Times New Roman" charset="0"/>
                  <a:sym typeface="Symbol" charset="0"/>
                </a:rPr>
                <a:t> </a:t>
              </a:r>
              <a:r>
                <a:rPr lang="en-US" altLang="zh-CN" sz="2400" b="1" i="1" dirty="0" err="1">
                  <a:latin typeface="Times New Roman" charset="0"/>
                  <a:sym typeface="Symbol" charset="0"/>
                </a:rPr>
                <a:t>lr</a:t>
              </a:r>
              <a:r>
                <a:rPr lang="en-US" altLang="zh-CN" sz="2400" b="1" i="1" dirty="0">
                  <a:latin typeface="Times New Roman" charset="0"/>
                  <a:sym typeface="Symbol" charset="0"/>
                </a:rPr>
                <a:t> </a:t>
              </a:r>
              <a:r>
                <a:rPr lang="en-US" altLang="zh-CN" sz="2400" b="1" dirty="0">
                  <a:latin typeface="Times New Roman" charset="0"/>
                  <a:sym typeface="Symbol" charset="0"/>
                </a:rPr>
                <a:t>= </a:t>
              </a:r>
              <a:r>
                <a:rPr lang="en-US" altLang="zh-CN" sz="2400" b="1" i="1" dirty="0">
                  <a:latin typeface="Times New Roman" charset="0"/>
                  <a:sym typeface="Symbol" charset="0"/>
                </a:rPr>
                <a:t>l </a:t>
              </a:r>
              <a:r>
                <a:rPr lang="en-US" altLang="zh-CN" sz="2400" b="1" dirty="0">
                  <a:latin typeface="Times New Roman" charset="0"/>
                  <a:sym typeface="Symbol" charset="0"/>
                </a:rPr>
                <a:t>(2+</a:t>
              </a:r>
              <a:r>
                <a:rPr lang="en-US" altLang="zh-CN" sz="2400" b="1" i="1" dirty="0">
                  <a:latin typeface="Times New Roman" charset="0"/>
                  <a:sym typeface="Symbol" charset="0"/>
                </a:rPr>
                <a:t>m-n</a:t>
              </a:r>
              <a:r>
                <a:rPr lang="en-US" altLang="zh-CN" sz="2400" b="1" dirty="0">
                  <a:latin typeface="Times New Roman" charset="0"/>
                  <a:sym typeface="Symbol" charset="0"/>
                </a:rPr>
                <a:t>)</a:t>
              </a:r>
              <a:endParaRPr lang="en-US" altLang="zh-CN" sz="2400" b="1" dirty="0">
                <a:latin typeface="Times New Roman" charset="0"/>
              </a:endParaRPr>
            </a:p>
            <a:p>
              <a:pPr algn="just"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charset="0"/>
                <a:buNone/>
              </a:pPr>
              <a:r>
                <a:rPr lang="zh-CN" altLang="en-US" sz="2400" b="1" dirty="0">
                  <a:latin typeface="Times New Roman" charset="0"/>
                </a:rPr>
                <a:t>可解得所需结论</a:t>
              </a:r>
              <a:r>
                <a:rPr lang="en-US" altLang="zh-CN" sz="2400" b="1" dirty="0">
                  <a:latin typeface="Times New Roman" charset="0"/>
                </a:rPr>
                <a:t>.</a:t>
              </a:r>
            </a:p>
            <a:p>
              <a:pPr algn="just"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charset="0"/>
                <a:buNone/>
              </a:pPr>
              <a:r>
                <a:rPr lang="en-US" altLang="zh-CN" sz="2400" b="1" dirty="0">
                  <a:latin typeface="Times New Roman" charset="0"/>
                </a:rPr>
                <a:t>     </a:t>
              </a:r>
              <a:r>
                <a:rPr lang="zh-CN" altLang="en-US" sz="2400" b="1" dirty="0">
                  <a:latin typeface="Times New Roman" charset="0"/>
                </a:rPr>
                <a:t>对</a:t>
              </a:r>
              <a:r>
                <a:rPr lang="en-US" altLang="zh-CN" sz="2400" b="1" dirty="0">
                  <a:latin typeface="Times New Roman" charset="0"/>
                </a:rPr>
                <a:t> </a:t>
              </a:r>
              <a:r>
                <a:rPr lang="en-US" altLang="zh-CN" sz="2400" b="1" i="1" dirty="0">
                  <a:latin typeface="Times New Roman" charset="0"/>
                </a:rPr>
                <a:t>p </a:t>
              </a:r>
              <a:r>
                <a:rPr lang="en-US" altLang="zh-CN" sz="2400" b="1" dirty="0">
                  <a:latin typeface="Times New Roman" charset="0"/>
                </a:rPr>
                <a:t>(</a:t>
              </a:r>
              <a:r>
                <a:rPr lang="en-US" altLang="zh-CN" sz="2400" b="1" i="1" dirty="0">
                  <a:latin typeface="Times New Roman" charset="0"/>
                </a:rPr>
                <a:t>p</a:t>
              </a:r>
              <a:r>
                <a:rPr lang="en-US" altLang="zh-CN" sz="2400" b="1" dirty="0">
                  <a:latin typeface="Times New Roman" charset="0"/>
                  <a:sym typeface="Symbol" charset="0"/>
                </a:rPr>
                <a:t></a:t>
              </a:r>
              <a:r>
                <a:rPr lang="en-US" altLang="zh-CN" sz="2400" b="1" dirty="0">
                  <a:latin typeface="Times New Roman" charset="0"/>
                </a:rPr>
                <a:t>2) </a:t>
              </a:r>
              <a:r>
                <a:rPr lang="zh-CN" altLang="en-US" sz="2400" b="1" dirty="0">
                  <a:latin typeface="Times New Roman" charset="0"/>
                </a:rPr>
                <a:t>个连通分支的情况类似可证</a:t>
              </a:r>
              <a:r>
                <a:rPr lang="en-US" altLang="zh-CN" sz="2400" b="1" dirty="0">
                  <a:latin typeface="Times New Roman" charset="0"/>
                </a:rPr>
                <a:t>.</a:t>
              </a:r>
            </a:p>
          </p:txBody>
        </p:sp>
        <p:graphicFrame>
          <p:nvGraphicFramePr>
            <p:cNvPr id="16391" name="Object 20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2080882"/>
                </p:ext>
              </p:extLst>
            </p:nvPr>
          </p:nvGraphicFramePr>
          <p:xfrm>
            <a:off x="2720975" y="3562691"/>
            <a:ext cx="2460625" cy="7954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9" name="公式" r:id="rId5" imgW="1206360" imgH="393480" progId="Equation.3">
                    <p:embed/>
                  </p:oleObj>
                </mc:Choice>
                <mc:Fallback>
                  <p:oleObj name="公式" r:id="rId5" imgW="12063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0975" y="3562691"/>
                          <a:ext cx="2460625" cy="7954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60626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fld id="{0A27CCEC-062F-E645-B06D-1BB4110AF7B5}" type="slidenum">
              <a:rPr lang="en-US" altLang="zh-CN" sz="1200">
                <a:latin typeface="Arial Black" charset="0"/>
              </a:rPr>
              <a:pPr/>
              <a:t>2</a:t>
            </a:fld>
            <a:endParaRPr lang="en-US" altLang="zh-CN" sz="1200">
              <a:latin typeface="Arial Black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471613"/>
          </a:xfrm>
        </p:spPr>
        <p:txBody>
          <a:bodyPr/>
          <a:lstStyle/>
          <a:p>
            <a:pPr eaLnBrk="1" hangingPunct="1"/>
            <a:r>
              <a:rPr lang="zh-CN" altLang="en-US" sz="4000" b="1">
                <a:latin typeface="宋体" charset="0"/>
                <a:ea typeface="宋体" charset="0"/>
              </a:rPr>
              <a:t>平面图的基本概念</a:t>
            </a:r>
            <a:endParaRPr lang="zh-CN" altLang="en-US" sz="4000" b="1">
              <a:latin typeface="Times New Roman" charset="0"/>
              <a:ea typeface="宋体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85938"/>
            <a:ext cx="8229600" cy="428625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SzPct val="150000"/>
              <a:buFont typeface="Wingdings" charset="0"/>
              <a:buChar char="§"/>
            </a:pPr>
            <a:r>
              <a:rPr lang="zh-CN" altLang="en-US" sz="2800" b="1">
                <a:latin typeface="宋体" charset="0"/>
                <a:ea typeface="宋体" charset="0"/>
              </a:rPr>
              <a:t>平面图和平面嵌入 </a:t>
            </a:r>
          </a:p>
          <a:p>
            <a:pPr algn="just" eaLnBrk="1" hangingPunct="1">
              <a:lnSpc>
                <a:spcPct val="150000"/>
              </a:lnSpc>
              <a:buSzPct val="150000"/>
              <a:buFont typeface="Wingdings" charset="0"/>
              <a:buChar char="§"/>
            </a:pPr>
            <a:r>
              <a:rPr lang="zh-CN" altLang="en-US" sz="2800" b="1">
                <a:latin typeface="宋体" charset="0"/>
                <a:ea typeface="宋体" charset="0"/>
              </a:rPr>
              <a:t>平面图的面与次数</a:t>
            </a:r>
            <a:endParaRPr lang="en-US" altLang="zh-CN" sz="2800" b="1">
              <a:latin typeface="宋体" charset="0"/>
              <a:ea typeface="宋体" charset="0"/>
            </a:endParaRPr>
          </a:p>
          <a:p>
            <a:pPr algn="just" eaLnBrk="1" hangingPunct="1">
              <a:lnSpc>
                <a:spcPct val="150000"/>
              </a:lnSpc>
              <a:buSzPct val="150000"/>
              <a:buFont typeface="Wingdings" charset="0"/>
              <a:buChar char="§"/>
            </a:pPr>
            <a:r>
              <a:rPr lang="zh-CN" altLang="en-US" sz="2800" b="1">
                <a:latin typeface="宋体" charset="0"/>
                <a:ea typeface="宋体" charset="0"/>
              </a:rPr>
              <a:t>极大平面图 </a:t>
            </a:r>
            <a:endParaRPr lang="en-US" altLang="zh-CN" sz="2800" b="1">
              <a:latin typeface="宋体" charset="0"/>
              <a:ea typeface="宋体" charset="0"/>
            </a:endParaRPr>
          </a:p>
          <a:p>
            <a:pPr algn="just" eaLnBrk="1" hangingPunct="1">
              <a:lnSpc>
                <a:spcPct val="150000"/>
              </a:lnSpc>
              <a:buSzPct val="150000"/>
              <a:buFont typeface="Wingdings" charset="0"/>
              <a:buChar char="§"/>
            </a:pPr>
            <a:r>
              <a:rPr lang="zh-CN" altLang="en-US" sz="2800" b="1">
                <a:latin typeface="宋体" charset="0"/>
                <a:ea typeface="宋体" charset="0"/>
              </a:rPr>
              <a:t>极小非平面图</a:t>
            </a:r>
            <a:r>
              <a:rPr lang="zh-CN" altLang="en-US" sz="2400" b="1">
                <a:latin typeface="宋体" charset="0"/>
                <a:ea typeface="宋体" charset="0"/>
              </a:rPr>
              <a:t> </a:t>
            </a:r>
            <a:endParaRPr lang="zh-CN" altLang="en-US" sz="2800" b="1">
              <a:latin typeface="宋体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787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fld id="{9B8BBDB5-5260-FD49-B702-56CE65BC0149}" type="slidenum">
              <a:rPr lang="en-US" altLang="zh-CN" sz="1200">
                <a:latin typeface="Arial Black" charset="0"/>
              </a:rPr>
              <a:pPr/>
              <a:t>20</a:t>
            </a:fld>
            <a:endParaRPr lang="en-US" altLang="zh-CN" sz="1200">
              <a:latin typeface="Arial Black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7155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宋体" charset="0"/>
                <a:ea typeface="宋体" charset="0"/>
              </a:rPr>
              <a:t>平面图的性质</a:t>
            </a:r>
            <a:r>
              <a:rPr lang="en-US" altLang="zh-CN" b="1" dirty="0">
                <a:latin typeface="宋体" charset="0"/>
                <a:ea typeface="宋体" charset="0"/>
              </a:rPr>
              <a:t>(</a:t>
            </a:r>
            <a:r>
              <a:rPr lang="zh-CN" altLang="en-US" b="1" dirty="0">
                <a:latin typeface="宋体" charset="0"/>
                <a:ea typeface="宋体" charset="0"/>
              </a:rPr>
              <a:t>续</a:t>
            </a:r>
            <a:r>
              <a:rPr lang="en-US" altLang="zh-CN" b="1" dirty="0">
                <a:latin typeface="宋体" charset="0"/>
                <a:ea typeface="宋体" charset="0"/>
              </a:rPr>
              <a:t>)</a:t>
            </a:r>
          </a:p>
        </p:txBody>
      </p:sp>
      <p:grpSp>
        <p:nvGrpSpPr>
          <p:cNvPr id="17412" name="组合 12"/>
          <p:cNvGrpSpPr>
            <a:grpSpLocks/>
          </p:cNvGrpSpPr>
          <p:nvPr/>
        </p:nvGrpSpPr>
        <p:grpSpPr bwMode="auto">
          <a:xfrm>
            <a:off x="542925" y="2145358"/>
            <a:ext cx="8229600" cy="4746625"/>
            <a:chOff x="485804" y="1857364"/>
            <a:chExt cx="8229600" cy="4745888"/>
          </a:xfrm>
        </p:grpSpPr>
        <p:sp>
          <p:nvSpPr>
            <p:cNvPr id="17413" name="Text Box 8"/>
            <p:cNvSpPr txBox="1">
              <a:spLocks noChangeArrowheads="1"/>
            </p:cNvSpPr>
            <p:nvPr/>
          </p:nvSpPr>
          <p:spPr bwMode="auto">
            <a:xfrm>
              <a:off x="485804" y="1857364"/>
              <a:ext cx="8229600" cy="474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bg2"/>
                </a:buClr>
                <a:buSzPct val="75000"/>
                <a:buFont typeface="Wingdings" charset="0"/>
                <a:buNone/>
              </a:pPr>
              <a:r>
                <a:rPr lang="zh-CN" altLang="en-US" sz="2800" b="1" dirty="0">
                  <a:solidFill>
                    <a:srgbClr val="FF3300"/>
                  </a:solidFill>
                  <a:latin typeface="Times New Roman" charset="0"/>
                </a:rPr>
                <a:t>推论</a:t>
              </a:r>
              <a:r>
                <a:rPr lang="zh-CN" altLang="en-US" sz="2800" b="1" dirty="0">
                  <a:latin typeface="Times New Roman" charset="0"/>
                </a:rPr>
                <a:t>  </a:t>
              </a:r>
              <a:r>
                <a:rPr lang="en-US" altLang="zh-CN" sz="2800" b="1" i="1" dirty="0">
                  <a:latin typeface="Times New Roman" charset="0"/>
                </a:rPr>
                <a:t>K</a:t>
              </a:r>
              <a:r>
                <a:rPr lang="en-US" altLang="zh-CN" sz="2800" b="1" baseline="-30000" dirty="0">
                  <a:latin typeface="Times New Roman" charset="0"/>
                </a:rPr>
                <a:t>5 </a:t>
              </a:r>
              <a:r>
                <a:rPr lang="zh-CN" altLang="en-US" sz="2800" b="1" dirty="0">
                  <a:latin typeface="Times New Roman" charset="0"/>
                </a:rPr>
                <a:t>和 </a:t>
              </a:r>
              <a:r>
                <a:rPr lang="en-US" altLang="zh-CN" sz="2800" b="1" i="1" dirty="0">
                  <a:latin typeface="Times New Roman" charset="0"/>
                </a:rPr>
                <a:t>K</a:t>
              </a:r>
              <a:r>
                <a:rPr lang="en-US" altLang="zh-CN" sz="2800" b="1" baseline="-30000" dirty="0">
                  <a:latin typeface="Times New Roman" charset="0"/>
                </a:rPr>
                <a:t>3,3</a:t>
              </a:r>
              <a:r>
                <a:rPr lang="zh-CN" altLang="en-US" sz="2800" b="1" dirty="0">
                  <a:latin typeface="Times New Roman" charset="0"/>
                </a:rPr>
                <a:t>不是平面图</a:t>
              </a:r>
              <a:r>
                <a:rPr lang="en-US" altLang="zh-CN" sz="2800" b="1" dirty="0">
                  <a:latin typeface="Times New Roman" charset="0"/>
                </a:rPr>
                <a:t>.</a:t>
              </a:r>
            </a:p>
            <a:p>
              <a:pPr algn="just"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charset="0"/>
                <a:buNone/>
              </a:pPr>
              <a:r>
                <a:rPr lang="zh-CN" altLang="en-US" sz="2800" b="1" dirty="0" smtClean="0">
                  <a:latin typeface="Times New Roman" charset="0"/>
                </a:rPr>
                <a:t>证：  </a:t>
              </a:r>
              <a:r>
                <a:rPr lang="zh-CN" altLang="en-US" sz="2800" b="1" dirty="0">
                  <a:latin typeface="Times New Roman" charset="0"/>
                </a:rPr>
                <a:t>用反证法</a:t>
              </a:r>
              <a:r>
                <a:rPr lang="en-US" altLang="zh-CN" sz="2800" b="1" dirty="0">
                  <a:latin typeface="Times New Roman" charset="0"/>
                </a:rPr>
                <a:t>, </a:t>
              </a:r>
              <a:r>
                <a:rPr lang="zh-CN" altLang="en-US" sz="2800" b="1" dirty="0">
                  <a:latin typeface="Times New Roman" charset="0"/>
                </a:rPr>
                <a:t>假设它们是平面图</a:t>
              </a:r>
              <a:r>
                <a:rPr lang="en-US" altLang="zh-CN" sz="2800" b="1" dirty="0">
                  <a:latin typeface="Times New Roman" charset="0"/>
                </a:rPr>
                <a:t>,</a:t>
              </a:r>
            </a:p>
            <a:p>
              <a:pPr algn="just"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charset="0"/>
                <a:buNone/>
              </a:pPr>
              <a:r>
                <a:rPr lang="zh-CN" altLang="en-US" sz="2800" b="1" dirty="0">
                  <a:latin typeface="Times New Roman" charset="0"/>
                </a:rPr>
                <a:t>则  </a:t>
              </a:r>
              <a:r>
                <a:rPr lang="en-US" altLang="zh-CN" sz="2800" b="1" i="1" dirty="0">
                  <a:latin typeface="Times New Roman" charset="0"/>
                </a:rPr>
                <a:t>K</a:t>
              </a:r>
              <a:r>
                <a:rPr lang="en-US" altLang="zh-CN" sz="2800" b="1" baseline="-30000" dirty="0">
                  <a:latin typeface="Times New Roman" charset="0"/>
                </a:rPr>
                <a:t>5</a:t>
              </a:r>
              <a:r>
                <a:rPr lang="en-US" altLang="zh-CN" sz="2800" b="1" dirty="0">
                  <a:latin typeface="Times New Roman" charset="0"/>
                </a:rPr>
                <a:t> : </a:t>
              </a:r>
              <a:r>
                <a:rPr lang="en-US" altLang="zh-CN" sz="2800" b="1" i="1" dirty="0">
                  <a:latin typeface="Times New Roman" charset="0"/>
                </a:rPr>
                <a:t>n</a:t>
              </a:r>
              <a:r>
                <a:rPr lang="en-US" altLang="zh-CN" sz="2800" b="1" dirty="0">
                  <a:latin typeface="Times New Roman" charset="0"/>
                </a:rPr>
                <a:t>=5, </a:t>
              </a:r>
              <a:r>
                <a:rPr lang="en-US" altLang="zh-CN" sz="2800" b="1" i="1" dirty="0">
                  <a:latin typeface="Times New Roman" charset="0"/>
                </a:rPr>
                <a:t>m</a:t>
              </a:r>
              <a:r>
                <a:rPr lang="en-US" altLang="zh-CN" sz="2800" b="1" dirty="0">
                  <a:latin typeface="Times New Roman" charset="0"/>
                </a:rPr>
                <a:t>=10, </a:t>
              </a:r>
              <a:r>
                <a:rPr lang="en-US" altLang="zh-CN" sz="2800" b="1" i="1" dirty="0">
                  <a:latin typeface="Times New Roman" charset="0"/>
                </a:rPr>
                <a:t>l</a:t>
              </a:r>
              <a:r>
                <a:rPr lang="en-US" altLang="zh-CN" sz="2800" b="1" dirty="0">
                  <a:latin typeface="Times New Roman" charset="0"/>
                </a:rPr>
                <a:t>=3</a:t>
              </a:r>
              <a:r>
                <a:rPr lang="en-US" altLang="zh-CN" sz="2800" b="1" i="1" dirty="0">
                  <a:latin typeface="Times New Roman" charset="0"/>
                </a:rPr>
                <a:t> </a:t>
              </a:r>
            </a:p>
            <a:p>
              <a:pPr algn="just"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charset="0"/>
                <a:buNone/>
              </a:pPr>
              <a:endParaRPr lang="en-US" altLang="zh-CN" sz="2800" b="1" i="1" dirty="0">
                <a:latin typeface="Times New Roman" charset="0"/>
              </a:endParaRPr>
            </a:p>
            <a:p>
              <a:pPr algn="just"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charset="0"/>
                <a:buNone/>
              </a:pPr>
              <a:r>
                <a:rPr lang="en-US" altLang="zh-CN" sz="2800" b="1" i="1" dirty="0">
                  <a:latin typeface="Times New Roman" charset="0"/>
                </a:rPr>
                <a:t>      </a:t>
              </a:r>
            </a:p>
            <a:p>
              <a:pPr algn="just"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charset="0"/>
                <a:buNone/>
              </a:pPr>
              <a:r>
                <a:rPr lang="zh-CN" altLang="en-US" sz="2800" b="1" dirty="0">
                  <a:latin typeface="Times New Roman" charset="0"/>
                </a:rPr>
                <a:t>矛盾</a:t>
              </a:r>
              <a:r>
                <a:rPr lang="en-US" altLang="zh-CN" sz="2800" b="1" dirty="0">
                  <a:latin typeface="Times New Roman" charset="0"/>
                </a:rPr>
                <a:t>.</a:t>
              </a:r>
            </a:p>
            <a:p>
              <a:pPr algn="just"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charset="0"/>
                <a:buNone/>
              </a:pPr>
              <a:r>
                <a:rPr lang="en-US" altLang="zh-CN" sz="2800" b="1" i="1" dirty="0">
                  <a:latin typeface="Times New Roman" charset="0"/>
                </a:rPr>
                <a:t>      K</a:t>
              </a:r>
              <a:r>
                <a:rPr lang="en-US" altLang="zh-CN" sz="2800" b="1" baseline="-30000" dirty="0">
                  <a:latin typeface="Times New Roman" charset="0"/>
                </a:rPr>
                <a:t>3,3</a:t>
              </a:r>
              <a:r>
                <a:rPr lang="en-US" altLang="zh-CN" sz="2800" b="1" dirty="0">
                  <a:latin typeface="Times New Roman" charset="0"/>
                </a:rPr>
                <a:t> : </a:t>
              </a:r>
              <a:r>
                <a:rPr lang="en-US" altLang="zh-CN" sz="2800" b="1" i="1" dirty="0">
                  <a:latin typeface="Times New Roman" charset="0"/>
                </a:rPr>
                <a:t>n</a:t>
              </a:r>
              <a:r>
                <a:rPr lang="en-US" altLang="zh-CN" sz="2800" b="1" dirty="0">
                  <a:latin typeface="Times New Roman" charset="0"/>
                </a:rPr>
                <a:t>=6, </a:t>
              </a:r>
              <a:r>
                <a:rPr lang="en-US" altLang="zh-CN" sz="2800" b="1" i="1" dirty="0">
                  <a:latin typeface="Times New Roman" charset="0"/>
                </a:rPr>
                <a:t>m</a:t>
              </a:r>
              <a:r>
                <a:rPr lang="en-US" altLang="zh-CN" sz="2800" b="1" dirty="0">
                  <a:latin typeface="Times New Roman" charset="0"/>
                </a:rPr>
                <a:t>=9, </a:t>
              </a:r>
              <a:r>
                <a:rPr lang="en-US" altLang="zh-CN" sz="2800" b="1" i="1" dirty="0">
                  <a:latin typeface="Times New Roman" charset="0"/>
                </a:rPr>
                <a:t>l</a:t>
              </a:r>
              <a:r>
                <a:rPr lang="en-US" altLang="zh-CN" sz="2800" b="1" dirty="0">
                  <a:latin typeface="Times New Roman" charset="0"/>
                </a:rPr>
                <a:t>=4</a:t>
              </a:r>
            </a:p>
            <a:p>
              <a:pPr algn="just"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charset="0"/>
                <a:buNone/>
              </a:pPr>
              <a:endParaRPr lang="en-US" altLang="zh-CN" sz="2800" b="1" dirty="0">
                <a:latin typeface="Times New Roman" charset="0"/>
              </a:endParaRPr>
            </a:p>
            <a:p>
              <a:pPr algn="just"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charset="0"/>
                <a:buNone/>
              </a:pPr>
              <a:r>
                <a:rPr lang="en-US" altLang="zh-CN" sz="2800" b="1" dirty="0">
                  <a:latin typeface="Times New Roman" charset="0"/>
                </a:rPr>
                <a:t>                                                        </a:t>
              </a:r>
            </a:p>
            <a:p>
              <a:pPr algn="just"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charset="0"/>
                <a:buNone/>
              </a:pPr>
              <a:r>
                <a:rPr lang="zh-CN" altLang="en-US" sz="2800" b="1" dirty="0">
                  <a:latin typeface="Times New Roman" charset="0"/>
                </a:rPr>
                <a:t>矛盾</a:t>
              </a:r>
              <a:r>
                <a:rPr lang="en-US" altLang="zh-CN" sz="2800" b="1" dirty="0">
                  <a:latin typeface="Times New Roman" charset="0"/>
                </a:rPr>
                <a:t>.                   </a:t>
              </a:r>
            </a:p>
          </p:txBody>
        </p:sp>
        <p:grpSp>
          <p:nvGrpSpPr>
            <p:cNvPr id="17414" name="Group 2057"/>
            <p:cNvGrpSpPr>
              <a:grpSpLocks/>
            </p:cNvGrpSpPr>
            <p:nvPr/>
          </p:nvGrpSpPr>
          <p:grpSpPr bwMode="auto">
            <a:xfrm>
              <a:off x="5154613" y="3829075"/>
              <a:ext cx="3157538" cy="2028825"/>
              <a:chOff x="3243" y="2757"/>
              <a:chExt cx="1989" cy="1278"/>
            </a:xfrm>
          </p:grpSpPr>
          <p:pic>
            <p:nvPicPr>
              <p:cNvPr id="17417" name="Picture 2054" descr="14-5(1)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207" r="58435" b="25345"/>
              <a:stretch>
                <a:fillRect/>
              </a:stretch>
            </p:blipFill>
            <p:spPr bwMode="auto">
              <a:xfrm>
                <a:off x="3243" y="2757"/>
                <a:ext cx="1989" cy="9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418" name="Text Box 2055"/>
              <p:cNvSpPr txBox="1">
                <a:spLocks noChangeArrowheads="1"/>
              </p:cNvSpPr>
              <p:nvPr/>
            </p:nvSpPr>
            <p:spPr bwMode="auto">
              <a:xfrm>
                <a:off x="3606" y="3747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5pPr>
                <a:lvl6pPr eaLnBrk="0" hangingPunct="0">
                  <a:buFont typeface="Wingdings" charset="0"/>
                  <a:defRPr sz="20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6pPr>
                <a:lvl7pPr eaLnBrk="0" hangingPunct="0">
                  <a:buFont typeface="Wingdings" charset="0"/>
                  <a:defRPr sz="20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7pPr>
                <a:lvl8pPr eaLnBrk="0" hangingPunct="0">
                  <a:buFont typeface="Wingdings" charset="0"/>
                  <a:defRPr sz="20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8pPr>
                <a:lvl9pPr eaLnBrk="0" hangingPunct="0">
                  <a:buFont typeface="Wingdings" charset="0"/>
                  <a:defRPr sz="20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charset="0"/>
                  </a:rPr>
                  <a:t>K</a:t>
                </a:r>
                <a:r>
                  <a:rPr lang="en-US" altLang="zh-CN" sz="2400" b="1" baseline="-30000">
                    <a:latin typeface="Times New Roman" charset="0"/>
                  </a:rPr>
                  <a:t>5</a:t>
                </a:r>
              </a:p>
            </p:txBody>
          </p:sp>
          <p:sp>
            <p:nvSpPr>
              <p:cNvPr id="17419" name="Text Box 2056"/>
              <p:cNvSpPr txBox="1">
                <a:spLocks noChangeArrowheads="1"/>
              </p:cNvSpPr>
              <p:nvPr/>
            </p:nvSpPr>
            <p:spPr bwMode="auto">
              <a:xfrm>
                <a:off x="4604" y="3747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5pPr>
                <a:lvl6pPr eaLnBrk="0" hangingPunct="0">
                  <a:buFont typeface="Wingdings" charset="0"/>
                  <a:defRPr sz="20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6pPr>
                <a:lvl7pPr eaLnBrk="0" hangingPunct="0">
                  <a:buFont typeface="Wingdings" charset="0"/>
                  <a:defRPr sz="20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7pPr>
                <a:lvl8pPr eaLnBrk="0" hangingPunct="0">
                  <a:buFont typeface="Wingdings" charset="0"/>
                  <a:defRPr sz="20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8pPr>
                <a:lvl9pPr eaLnBrk="0" hangingPunct="0">
                  <a:buFont typeface="Wingdings" charset="0"/>
                  <a:defRPr sz="20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charset="0"/>
                  </a:rPr>
                  <a:t>K</a:t>
                </a:r>
                <a:r>
                  <a:rPr lang="en-US" altLang="zh-CN" sz="2400" b="1" baseline="-30000">
                    <a:latin typeface="Times New Roman" charset="0"/>
                  </a:rPr>
                  <a:t>3,3</a:t>
                </a:r>
              </a:p>
            </p:txBody>
          </p:sp>
        </p:grpSp>
        <p:graphicFrame>
          <p:nvGraphicFramePr>
            <p:cNvPr id="17415" name="Object 1"/>
            <p:cNvGraphicFramePr>
              <a:graphicFrameLocks noChangeAspect="1"/>
            </p:cNvGraphicFramePr>
            <p:nvPr/>
          </p:nvGraphicFramePr>
          <p:xfrm>
            <a:off x="1838354" y="3298590"/>
            <a:ext cx="2830513" cy="8190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16" name="Equation" r:id="rId4" imgW="1358310" imgH="393529" progId="Equation.3">
                    <p:embed/>
                  </p:oleObj>
                </mc:Choice>
                <mc:Fallback>
                  <p:oleObj name="Equation" r:id="rId4" imgW="1358310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8354" y="3298590"/>
                          <a:ext cx="2830513" cy="8190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6" name="Object 2"/>
            <p:cNvGraphicFramePr>
              <a:graphicFrameLocks noChangeAspect="1"/>
            </p:cNvGraphicFramePr>
            <p:nvPr/>
          </p:nvGraphicFramePr>
          <p:xfrm>
            <a:off x="1793875" y="5226033"/>
            <a:ext cx="2776538" cy="846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17" name="Equation" r:id="rId6" imgW="1332921" imgH="406224" progId="Equation.3">
                    <p:embed/>
                  </p:oleObj>
                </mc:Choice>
                <mc:Fallback>
                  <p:oleObj name="Equation" r:id="rId6" imgW="1332921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3875" y="5226033"/>
                          <a:ext cx="2776538" cy="846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20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003884"/>
              </p:ext>
            </p:extLst>
          </p:nvPr>
        </p:nvGraphicFramePr>
        <p:xfrm>
          <a:off x="6732588" y="1173808"/>
          <a:ext cx="2309813" cy="853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8" name="Equation" r:id="rId8" imgW="1054100" imgH="393700" progId="Equation.3">
                  <p:embed/>
                </p:oleObj>
              </mc:Choice>
              <mc:Fallback>
                <p:oleObj name="Equation" r:id="rId8" imgW="1054100" imgH="393700" progId="Equation.3">
                  <p:embed/>
                  <p:pic>
                    <p:nvPicPr>
                      <p:cNvPr id="16389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173808"/>
                        <a:ext cx="2309813" cy="85393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9747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fld id="{E8F11B68-69F3-534F-9EC3-BF7728AB54AC}" type="slidenum">
              <a:rPr lang="en-US" altLang="zh-CN" sz="1200">
                <a:latin typeface="Arial Black" charset="0"/>
              </a:rPr>
              <a:pPr/>
              <a:t>21</a:t>
            </a:fld>
            <a:endParaRPr lang="en-US" altLang="zh-CN" sz="1200">
              <a:latin typeface="Arial Black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7155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宋体" charset="0"/>
                <a:ea typeface="宋体" charset="0"/>
              </a:rPr>
              <a:t>平面图的性质</a:t>
            </a:r>
            <a:r>
              <a:rPr lang="en-US" altLang="zh-CN" b="1" dirty="0">
                <a:latin typeface="宋体" charset="0"/>
                <a:ea typeface="宋体" charset="0"/>
              </a:rPr>
              <a:t>(</a:t>
            </a:r>
            <a:r>
              <a:rPr lang="zh-CN" altLang="en-US" b="1" dirty="0">
                <a:latin typeface="宋体" charset="0"/>
                <a:ea typeface="宋体" charset="0"/>
              </a:rPr>
              <a:t>续</a:t>
            </a:r>
            <a:r>
              <a:rPr lang="en-US" altLang="zh-CN" b="1" dirty="0">
                <a:latin typeface="宋体" charset="0"/>
                <a:ea typeface="宋体" charset="0"/>
              </a:rPr>
              <a:t>)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50825" y="1628775"/>
            <a:ext cx="8435975" cy="44656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marL="342900" indent="-342900"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charset="0"/>
              </a:rPr>
              <a:t>定理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charset="0"/>
              </a:rPr>
              <a:t>11.10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zh-CN" altLang="en-US" sz="2800" b="1" dirty="0">
                <a:latin typeface="Times New Roman" charset="0"/>
              </a:rPr>
              <a:t>设</a:t>
            </a:r>
            <a:r>
              <a:rPr lang="en-US" altLang="zh-CN" sz="2800" b="1" i="1" dirty="0">
                <a:latin typeface="Times New Roman" charset="0"/>
              </a:rPr>
              <a:t>G</a:t>
            </a:r>
            <a:r>
              <a:rPr lang="zh-CN" altLang="en-US" sz="2800" b="1" dirty="0">
                <a:latin typeface="Times New Roman" charset="0"/>
              </a:rPr>
              <a:t>是</a:t>
            </a:r>
            <a:r>
              <a:rPr lang="en-US" altLang="zh-CN" sz="2800" b="1" i="1" dirty="0">
                <a:latin typeface="Times New Roman" charset="0"/>
              </a:rPr>
              <a:t>n</a:t>
            </a:r>
            <a:r>
              <a:rPr lang="en-US" altLang="zh-CN" sz="2800" b="1" dirty="0">
                <a:latin typeface="Times New Roman" charset="0"/>
              </a:rPr>
              <a:t>(</a:t>
            </a:r>
            <a:r>
              <a:rPr lang="en-US" altLang="zh-CN" sz="2800" b="1" i="1" dirty="0">
                <a:latin typeface="Times New Roman" charset="0"/>
              </a:rPr>
              <a:t>n</a:t>
            </a:r>
            <a:r>
              <a:rPr lang="en-US" altLang="zh-CN" sz="2800" b="1" dirty="0">
                <a:latin typeface="Times New Roman" charset="0"/>
                <a:sym typeface="Symbol" charset="0"/>
              </a:rPr>
              <a:t></a:t>
            </a:r>
            <a:r>
              <a:rPr lang="en-US" altLang="zh-CN" sz="2800" b="1" dirty="0">
                <a:latin typeface="Times New Roman" charset="0"/>
              </a:rPr>
              <a:t>3)</a:t>
            </a:r>
            <a:r>
              <a:rPr lang="zh-CN" altLang="en-US" sz="2800" b="1" dirty="0">
                <a:latin typeface="Times New Roman" charset="0"/>
              </a:rPr>
              <a:t>阶</a:t>
            </a:r>
            <a:r>
              <a:rPr lang="en-US" altLang="zh-CN" sz="2800" b="1" i="1" dirty="0">
                <a:latin typeface="Times New Roman" charset="0"/>
              </a:rPr>
              <a:t>m</a:t>
            </a:r>
            <a:r>
              <a:rPr lang="zh-CN" altLang="en-US" sz="2800" b="1" dirty="0">
                <a:latin typeface="Times New Roman" charset="0"/>
              </a:rPr>
              <a:t>条边的简单平面图，则</a:t>
            </a:r>
            <a:r>
              <a:rPr lang="en-US" altLang="zh-CN" sz="2800" b="1" i="1" dirty="0">
                <a:latin typeface="Times New Roman" charset="0"/>
              </a:rPr>
              <a:t>m</a:t>
            </a:r>
            <a:r>
              <a:rPr lang="zh-CN" altLang="en-US" sz="2800" b="1" dirty="0">
                <a:latin typeface="Maiandra GD" charset="0"/>
                <a:sym typeface="Symbol" charset="0"/>
              </a:rPr>
              <a:t>≤</a:t>
            </a:r>
            <a:r>
              <a:rPr lang="en-US" altLang="zh-CN" sz="2800" b="1" dirty="0">
                <a:latin typeface="Times New Roman" charset="0"/>
              </a:rPr>
              <a:t>3</a:t>
            </a:r>
            <a:r>
              <a:rPr lang="en-US" altLang="zh-CN" sz="2800" b="1" i="1" dirty="0">
                <a:latin typeface="Times New Roman" charset="0"/>
              </a:rPr>
              <a:t>n</a:t>
            </a:r>
            <a:r>
              <a:rPr lang="en-US" altLang="zh-CN" sz="2800" b="1" dirty="0">
                <a:latin typeface="Times New Roman" charset="0"/>
              </a:rPr>
              <a:t>-6.</a:t>
            </a:r>
            <a:endParaRPr lang="en-US" altLang="zh-CN" sz="2800" b="1" dirty="0">
              <a:solidFill>
                <a:srgbClr val="FF0000"/>
              </a:solidFill>
              <a:latin typeface="Times New Roman" charset="0"/>
            </a:endParaRPr>
          </a:p>
          <a:p>
            <a:pPr marL="342900" indent="-342900"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charset="0"/>
              </a:rPr>
              <a:t>定理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charset="0"/>
              </a:rPr>
              <a:t>11.11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zh-CN" altLang="en-US" sz="2800" b="1" dirty="0">
                <a:latin typeface="Times New Roman" charset="0"/>
              </a:rPr>
              <a:t>设</a:t>
            </a:r>
            <a:r>
              <a:rPr lang="en-US" altLang="zh-CN" sz="2800" b="1" i="1" dirty="0">
                <a:latin typeface="Times New Roman" charset="0"/>
              </a:rPr>
              <a:t>G</a:t>
            </a:r>
            <a:r>
              <a:rPr lang="zh-CN" altLang="en-US" sz="2800" b="1" dirty="0">
                <a:latin typeface="Times New Roman" charset="0"/>
              </a:rPr>
              <a:t>是</a:t>
            </a:r>
            <a:r>
              <a:rPr lang="en-US" altLang="zh-CN" sz="2800" b="1" i="1" dirty="0">
                <a:latin typeface="Times New Roman" charset="0"/>
              </a:rPr>
              <a:t>n</a:t>
            </a:r>
            <a:r>
              <a:rPr lang="en-US" altLang="zh-CN" sz="2800" b="1" dirty="0">
                <a:latin typeface="Times New Roman" charset="0"/>
              </a:rPr>
              <a:t>(</a:t>
            </a:r>
            <a:r>
              <a:rPr lang="en-US" altLang="zh-CN" sz="2800" b="1" i="1" dirty="0">
                <a:latin typeface="Times New Roman" charset="0"/>
              </a:rPr>
              <a:t>n</a:t>
            </a:r>
            <a:r>
              <a:rPr lang="en-US" altLang="zh-CN" sz="2800" b="1" dirty="0">
                <a:latin typeface="Times New Roman" charset="0"/>
                <a:sym typeface="Symbol" charset="0"/>
              </a:rPr>
              <a:t></a:t>
            </a:r>
            <a:r>
              <a:rPr lang="en-US" altLang="zh-CN" sz="2800" b="1" dirty="0">
                <a:latin typeface="Times New Roman" charset="0"/>
              </a:rPr>
              <a:t>3)</a:t>
            </a:r>
            <a:r>
              <a:rPr lang="zh-CN" altLang="en-US" sz="2800" b="1" dirty="0">
                <a:latin typeface="Times New Roman" charset="0"/>
              </a:rPr>
              <a:t>阶</a:t>
            </a:r>
            <a:r>
              <a:rPr lang="en-US" altLang="zh-CN" sz="2800" b="1" i="1" dirty="0">
                <a:latin typeface="Times New Roman" charset="0"/>
              </a:rPr>
              <a:t>m</a:t>
            </a:r>
            <a:r>
              <a:rPr lang="zh-CN" altLang="en-US" sz="2800" b="1" dirty="0">
                <a:latin typeface="Times New Roman" charset="0"/>
              </a:rPr>
              <a:t>条边的极大平面图，则</a:t>
            </a:r>
            <a:r>
              <a:rPr lang="en-US" altLang="zh-CN" sz="2800" b="1" i="1" dirty="0">
                <a:latin typeface="Times New Roman" charset="0"/>
              </a:rPr>
              <a:t>m</a:t>
            </a:r>
            <a:r>
              <a:rPr lang="en-US" altLang="zh-CN" sz="2800" b="1" dirty="0">
                <a:latin typeface="Times New Roman" charset="0"/>
              </a:rPr>
              <a:t>=3</a:t>
            </a:r>
            <a:r>
              <a:rPr lang="en-US" altLang="zh-CN" sz="2800" b="1" i="1" dirty="0">
                <a:latin typeface="Times New Roman" charset="0"/>
              </a:rPr>
              <a:t>n</a:t>
            </a:r>
            <a:r>
              <a:rPr lang="en-US" altLang="zh-CN" sz="2800" b="1" dirty="0">
                <a:latin typeface="Times New Roman" charset="0"/>
              </a:rPr>
              <a:t>-6.</a:t>
            </a:r>
          </a:p>
          <a:p>
            <a:pPr marL="342900" indent="-342900"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charset="0"/>
              </a:rPr>
              <a:t>定理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charset="0"/>
              </a:rPr>
              <a:t>11.12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zh-CN" altLang="en-US" sz="2800" b="1" dirty="0">
                <a:latin typeface="Times New Roman" charset="0"/>
              </a:rPr>
              <a:t>设</a:t>
            </a:r>
            <a:r>
              <a:rPr lang="en-US" altLang="zh-CN" sz="2800" b="1" dirty="0">
                <a:latin typeface="Times New Roman" charset="0"/>
              </a:rPr>
              <a:t>G</a:t>
            </a:r>
            <a:r>
              <a:rPr lang="zh-CN" altLang="en-US" sz="2800" b="1" dirty="0">
                <a:latin typeface="Times New Roman" charset="0"/>
              </a:rPr>
              <a:t>是简单平面图，则</a:t>
            </a:r>
            <a:r>
              <a:rPr lang="en-US" altLang="zh-CN" sz="2800" b="1" dirty="0">
                <a:latin typeface="Times New Roman" charset="0"/>
              </a:rPr>
              <a:t>G</a:t>
            </a:r>
            <a:r>
              <a:rPr lang="zh-CN" altLang="en-US" sz="2800" b="1" dirty="0">
                <a:latin typeface="Times New Roman" charset="0"/>
              </a:rPr>
              <a:t>的最小度</a:t>
            </a:r>
            <a:r>
              <a:rPr lang="zh-CN" altLang="en-US" sz="2800" b="1" i="1" dirty="0">
                <a:latin typeface="Times New Roman" charset="0"/>
                <a:sym typeface="Symbol" charset="0"/>
              </a:rPr>
              <a:t></a:t>
            </a:r>
            <a:r>
              <a:rPr lang="zh-CN" altLang="en-US" sz="2800" b="1" dirty="0">
                <a:latin typeface="Maiandra GD" charset="0"/>
                <a:sym typeface="Symbol" charset="0"/>
              </a:rPr>
              <a:t>≤</a:t>
            </a:r>
            <a:r>
              <a:rPr lang="en-US" altLang="zh-CN" sz="2800" b="1" dirty="0">
                <a:latin typeface="Times New Roman" charset="0"/>
                <a:sym typeface="Symbol" charset="0"/>
              </a:rPr>
              <a:t>5.</a:t>
            </a:r>
          </a:p>
          <a:p>
            <a:pPr marL="342900" indent="-342900"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zh-CN" altLang="en-US" sz="2800" b="1" dirty="0" smtClean="0">
                <a:latin typeface="Times New Roman" charset="0"/>
                <a:sym typeface="Symbol" charset="0"/>
              </a:rPr>
              <a:t>证：（学生练习）</a:t>
            </a:r>
            <a:endParaRPr lang="en-US" altLang="zh-CN" sz="2800" b="1" dirty="0" smtClean="0">
              <a:latin typeface="Times New Roman" charset="0"/>
              <a:sym typeface="Symbol" charset="0"/>
            </a:endParaRPr>
          </a:p>
          <a:p>
            <a:pPr marL="342900" indent="-342900"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endParaRPr lang="en-US" altLang="zh-CN" sz="2800" b="1" dirty="0">
              <a:latin typeface="Times New Roman" charset="0"/>
              <a:sym typeface="Symbol" charset="0"/>
            </a:endParaRP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800" b="1" dirty="0" smtClean="0">
                <a:latin typeface="Times New Roman" charset="0"/>
              </a:rPr>
              <a:t>定理</a:t>
            </a:r>
            <a:r>
              <a:rPr lang="en-US" altLang="zh-CN" sz="2800" b="1" dirty="0" smtClean="0">
                <a:latin typeface="Times New Roman" charset="0"/>
              </a:rPr>
              <a:t>11.12</a:t>
            </a:r>
            <a:r>
              <a:rPr lang="zh-CN" altLang="en-US" sz="2800" b="1" dirty="0" smtClean="0">
                <a:latin typeface="Times New Roman" charset="0"/>
              </a:rPr>
              <a:t> 在图的着色中有重要地位</a:t>
            </a:r>
            <a:endParaRPr lang="en-US" altLang="zh-CN" sz="2800" b="1" dirty="0" smtClean="0">
              <a:latin typeface="Times New Roman" charset="0"/>
              <a:sym typeface="Symbol" charset="0"/>
            </a:endParaRPr>
          </a:p>
          <a:p>
            <a:pPr marL="342900" indent="-342900"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 dirty="0">
                <a:latin typeface="Times New Roman" charset="0"/>
                <a:sym typeface="Symbol" charset="0"/>
              </a:rPr>
              <a:t>	</a:t>
            </a:r>
            <a:endParaRPr lang="en-US" altLang="zh-CN" sz="2800" b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65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fld id="{23ED7E46-8B26-D141-ABD5-268064AE38D6}" type="slidenum">
              <a:rPr lang="en-US" altLang="zh-CN" sz="1200">
                <a:latin typeface="Arial Black" charset="0"/>
              </a:rPr>
              <a:pPr/>
              <a:t>22</a:t>
            </a:fld>
            <a:endParaRPr lang="en-US" altLang="zh-CN" sz="1200">
              <a:latin typeface="Arial Black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zh-CN" altLang="en-US" b="1" dirty="0">
                <a:latin typeface="宋体" charset="0"/>
                <a:ea typeface="宋体" charset="0"/>
              </a:rPr>
              <a:t>平面图</a:t>
            </a:r>
            <a:r>
              <a:rPr lang="zh-CN" altLang="en-US" b="1" dirty="0" smtClean="0">
                <a:latin typeface="宋体" charset="0"/>
                <a:ea typeface="宋体" charset="0"/>
              </a:rPr>
              <a:t>的判断</a:t>
            </a:r>
            <a:r>
              <a:rPr lang="en-US" altLang="zh-CN" b="1" dirty="0" smtClean="0">
                <a:latin typeface="宋体" charset="0"/>
                <a:ea typeface="宋体" charset="0"/>
              </a:rPr>
              <a:t>-</a:t>
            </a:r>
            <a:r>
              <a:rPr lang="zh-CN" altLang="en-US" b="1" dirty="0" smtClean="0">
                <a:latin typeface="Arial" charset="0"/>
                <a:ea typeface="宋体" charset="0"/>
              </a:rPr>
              <a:t>同</a:t>
            </a:r>
            <a:r>
              <a:rPr lang="zh-CN" altLang="en-US" b="1" dirty="0">
                <a:latin typeface="Arial" charset="0"/>
                <a:ea typeface="宋体" charset="0"/>
              </a:rPr>
              <a:t>胚与收缩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6400800"/>
            <a:ext cx="8229600" cy="252413"/>
          </a:xfrm>
        </p:spPr>
        <p:txBody>
          <a:bodyPr>
            <a:normAutofit fontScale="70000" lnSpcReduction="20000"/>
          </a:bodyPr>
          <a:lstStyle/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 b="1" dirty="0">
                <a:latin typeface="Times New Roman" charset="0"/>
                <a:ea typeface="宋体" charset="0"/>
              </a:rPr>
              <a:t> </a:t>
            </a:r>
          </a:p>
        </p:txBody>
      </p:sp>
      <p:grpSp>
        <p:nvGrpSpPr>
          <p:cNvPr id="19461" name="Group 12"/>
          <p:cNvGrpSpPr>
            <a:grpSpLocks/>
          </p:cNvGrpSpPr>
          <p:nvPr/>
        </p:nvGrpSpPr>
        <p:grpSpPr bwMode="auto">
          <a:xfrm>
            <a:off x="622299" y="1470023"/>
            <a:ext cx="8515350" cy="3346451"/>
            <a:chOff x="341" y="1742"/>
            <a:chExt cx="5364" cy="2108"/>
          </a:xfrm>
        </p:grpSpPr>
        <p:pic>
          <p:nvPicPr>
            <p:cNvPr id="19462" name="Picture 8" descr="17-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866" b="39975"/>
            <a:stretch>
              <a:fillRect/>
            </a:stretch>
          </p:blipFill>
          <p:spPr bwMode="auto">
            <a:xfrm>
              <a:off x="3589" y="1742"/>
              <a:ext cx="2116" cy="1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4" name="Text Box 11"/>
            <p:cNvSpPr txBox="1">
              <a:spLocks noChangeArrowheads="1"/>
            </p:cNvSpPr>
            <p:nvPr/>
          </p:nvSpPr>
          <p:spPr bwMode="auto">
            <a:xfrm>
              <a:off x="341" y="1931"/>
              <a:ext cx="3648" cy="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algn="just"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charset="0"/>
                <a:buNone/>
              </a:pPr>
              <a:r>
                <a:rPr lang="zh-CN" altLang="en-US" sz="2400" b="1" dirty="0">
                  <a:solidFill>
                    <a:srgbClr val="FF3300"/>
                  </a:solidFill>
                  <a:latin typeface="Times New Roman" charset="0"/>
                </a:rPr>
                <a:t>消去</a:t>
              </a:r>
              <a:r>
                <a:rPr lang="en-US" altLang="zh-CN" sz="2400" b="1" dirty="0">
                  <a:solidFill>
                    <a:srgbClr val="FF3300"/>
                  </a:solidFill>
                  <a:latin typeface="Times New Roman" charset="0"/>
                </a:rPr>
                <a:t>2</a:t>
              </a:r>
              <a:r>
                <a:rPr lang="zh-CN" altLang="en-US" sz="2400" b="1" dirty="0">
                  <a:solidFill>
                    <a:srgbClr val="FF3300"/>
                  </a:solidFill>
                  <a:latin typeface="Times New Roman" charset="0"/>
                </a:rPr>
                <a:t>度顶点</a:t>
              </a:r>
              <a:r>
                <a:rPr lang="en-US" altLang="zh-CN" sz="2400" b="1" i="1" dirty="0">
                  <a:solidFill>
                    <a:srgbClr val="FF3300"/>
                  </a:solidFill>
                  <a:latin typeface="Times New Roman" charset="0"/>
                </a:rPr>
                <a:t>v</a:t>
              </a:r>
              <a:r>
                <a:rPr lang="en-US" altLang="zh-CN" sz="2400" b="1" i="1" dirty="0">
                  <a:latin typeface="Times New Roman" charset="0"/>
                </a:rPr>
                <a:t> </a:t>
              </a:r>
              <a:r>
                <a:rPr lang="zh-CN" altLang="en-US" sz="2400" b="1" dirty="0">
                  <a:latin typeface="Times New Roman" charset="0"/>
                </a:rPr>
                <a:t> </a:t>
              </a:r>
              <a:r>
                <a:rPr lang="zh-CN" altLang="en-US" sz="2400" b="1" dirty="0" smtClean="0">
                  <a:latin typeface="Times New Roman" charset="0"/>
                </a:rPr>
                <a:t>从</a:t>
              </a:r>
              <a:r>
                <a:rPr lang="en-US" altLang="zh-CN" sz="2400" b="1" dirty="0">
                  <a:latin typeface="Times New Roman" charset="0"/>
                </a:rPr>
                <a:t>(1)</a:t>
              </a:r>
              <a:r>
                <a:rPr lang="zh-CN" altLang="en-US" sz="2400" b="1" dirty="0">
                  <a:latin typeface="Times New Roman" charset="0"/>
                </a:rPr>
                <a:t>到</a:t>
              </a:r>
              <a:r>
                <a:rPr lang="en-US" altLang="zh-CN" sz="2400" b="1" dirty="0">
                  <a:latin typeface="Times New Roman" charset="0"/>
                </a:rPr>
                <a:t>(2)</a:t>
              </a:r>
            </a:p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charset="0"/>
                <a:buNone/>
              </a:pPr>
              <a:r>
                <a:rPr lang="zh-CN" altLang="en-US" sz="2400" b="1" dirty="0">
                  <a:solidFill>
                    <a:srgbClr val="FF3300"/>
                  </a:solidFill>
                  <a:latin typeface="Times New Roman" charset="0"/>
                </a:rPr>
                <a:t>插入</a:t>
              </a:r>
              <a:r>
                <a:rPr lang="en-US" altLang="zh-CN" sz="2400" b="1" dirty="0">
                  <a:solidFill>
                    <a:srgbClr val="FF3300"/>
                  </a:solidFill>
                  <a:latin typeface="Times New Roman" charset="0"/>
                </a:rPr>
                <a:t>2</a:t>
              </a:r>
              <a:r>
                <a:rPr lang="zh-CN" altLang="en-US" sz="2400" b="1" dirty="0">
                  <a:solidFill>
                    <a:srgbClr val="FF3300"/>
                  </a:solidFill>
                  <a:latin typeface="Times New Roman" charset="0"/>
                </a:rPr>
                <a:t>度顶点</a:t>
              </a:r>
              <a:r>
                <a:rPr lang="en-US" altLang="zh-CN" sz="2400" b="1" i="1" dirty="0">
                  <a:solidFill>
                    <a:srgbClr val="FF3300"/>
                  </a:solidFill>
                  <a:latin typeface="Times New Roman" charset="0"/>
                </a:rPr>
                <a:t>v</a:t>
              </a:r>
              <a:r>
                <a:rPr lang="en-US" altLang="zh-CN" sz="2400" b="1" i="1" dirty="0">
                  <a:solidFill>
                    <a:srgbClr val="FF0066"/>
                  </a:solidFill>
                  <a:latin typeface="Times New Roman" charset="0"/>
                </a:rPr>
                <a:t> </a:t>
              </a:r>
              <a:r>
                <a:rPr lang="en-US" altLang="zh-CN" sz="2400" b="1" i="1" dirty="0" smtClean="0">
                  <a:solidFill>
                    <a:srgbClr val="FF0066"/>
                  </a:solidFill>
                  <a:latin typeface="Times New Roman" charset="0"/>
                </a:rPr>
                <a:t> </a:t>
              </a:r>
              <a:r>
                <a:rPr lang="zh-CN" altLang="en-US" sz="2400" b="1" dirty="0" smtClean="0">
                  <a:latin typeface="Times New Roman" charset="0"/>
                </a:rPr>
                <a:t>从</a:t>
              </a:r>
              <a:r>
                <a:rPr lang="en-US" altLang="zh-CN" sz="2400" b="1" dirty="0">
                  <a:latin typeface="Times New Roman" charset="0"/>
                </a:rPr>
                <a:t>(2)</a:t>
              </a:r>
              <a:r>
                <a:rPr lang="zh-CN" altLang="en-US" sz="2400" b="1" dirty="0">
                  <a:latin typeface="Times New Roman" charset="0"/>
                </a:rPr>
                <a:t>到</a:t>
              </a:r>
              <a:r>
                <a:rPr lang="en-US" altLang="zh-CN" sz="2400" b="1" dirty="0">
                  <a:latin typeface="Times New Roman" charset="0"/>
                </a:rPr>
                <a:t>(1)</a:t>
              </a:r>
            </a:p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charset="0"/>
                <a:buNone/>
              </a:pPr>
              <a:endParaRPr lang="en-US" altLang="zh-CN" sz="2400" b="1" i="1" dirty="0">
                <a:latin typeface="Times New Roman" charset="0"/>
              </a:endParaRPr>
            </a:p>
            <a:p>
              <a:pPr>
                <a:spcBef>
                  <a:spcPct val="20000"/>
                </a:spcBef>
                <a:buClr>
                  <a:schemeClr val="bg2"/>
                </a:buClr>
                <a:buSzPct val="75000"/>
              </a:pPr>
              <a:r>
                <a:rPr lang="zh-CN" altLang="en-US" sz="2400" dirty="0">
                  <a:solidFill>
                    <a:srgbClr val="FC360E"/>
                  </a:solidFill>
                  <a:latin typeface="楷体_GB2312" pitchFamily="49" charset="-122"/>
                  <a:ea typeface="宋体" panose="02010600030101010101" pitchFamily="2" charset="-122"/>
                </a:rPr>
                <a:t>定义</a:t>
              </a:r>
              <a:r>
                <a:rPr lang="en-US" altLang="zh-CN" sz="2400" dirty="0">
                  <a:solidFill>
                    <a:srgbClr val="FC360E"/>
                  </a:solidFill>
                  <a:latin typeface="楷体_GB2312" pitchFamily="49" charset="-122"/>
                  <a:ea typeface="宋体" panose="02010600030101010101" pitchFamily="2" charset="-122"/>
                </a:rPr>
                <a:t>11.6 </a:t>
              </a:r>
              <a:r>
                <a:rPr lang="en-US" altLang="zh-CN" sz="2400" b="1" i="1" dirty="0" smtClean="0">
                  <a:solidFill>
                    <a:srgbClr val="FF3300"/>
                  </a:solidFill>
                  <a:latin typeface="Times New Roman" charset="0"/>
                </a:rPr>
                <a:t>G</a:t>
              </a:r>
              <a:r>
                <a:rPr lang="en-US" altLang="zh-CN" sz="2400" b="1" baseline="-30000" dirty="0" smtClean="0">
                  <a:solidFill>
                    <a:srgbClr val="FF3300"/>
                  </a:solidFill>
                  <a:latin typeface="Times New Roman" charset="0"/>
                </a:rPr>
                <a:t>1</a:t>
              </a:r>
              <a:r>
                <a:rPr lang="zh-CN" altLang="en-US" sz="2400" b="1" dirty="0">
                  <a:solidFill>
                    <a:srgbClr val="FF3300"/>
                  </a:solidFill>
                  <a:latin typeface="Times New Roman" charset="0"/>
                </a:rPr>
                <a:t>与</a:t>
              </a:r>
              <a:r>
                <a:rPr lang="en-US" altLang="zh-CN" sz="2400" b="1" i="1" dirty="0">
                  <a:solidFill>
                    <a:srgbClr val="FF3300"/>
                  </a:solidFill>
                  <a:latin typeface="Times New Roman" charset="0"/>
                </a:rPr>
                <a:t>G</a:t>
              </a:r>
              <a:r>
                <a:rPr lang="en-US" altLang="zh-CN" sz="2400" b="1" baseline="-30000" dirty="0">
                  <a:solidFill>
                    <a:srgbClr val="FF3300"/>
                  </a:solidFill>
                  <a:latin typeface="Times New Roman" charset="0"/>
                </a:rPr>
                <a:t>2</a:t>
              </a:r>
              <a:r>
                <a:rPr lang="zh-CN" altLang="en-US" sz="2400" b="1" dirty="0">
                  <a:solidFill>
                    <a:srgbClr val="FF3300"/>
                  </a:solidFill>
                  <a:latin typeface="Times New Roman" charset="0"/>
                </a:rPr>
                <a:t>同胚</a:t>
              </a:r>
              <a:r>
                <a:rPr lang="en-US" altLang="zh-CN" sz="2400" b="1" dirty="0">
                  <a:latin typeface="Times New Roman" charset="0"/>
                </a:rPr>
                <a:t>: </a:t>
              </a:r>
              <a:r>
                <a:rPr lang="en-US" altLang="zh-CN" sz="2400" b="1" i="1" dirty="0">
                  <a:latin typeface="Times New Roman" charset="0"/>
                </a:rPr>
                <a:t>G</a:t>
              </a:r>
              <a:r>
                <a:rPr lang="en-US" altLang="zh-CN" sz="2400" b="1" baseline="-30000" dirty="0">
                  <a:latin typeface="Times New Roman" charset="0"/>
                </a:rPr>
                <a:t>1</a:t>
              </a:r>
              <a:r>
                <a:rPr lang="zh-CN" altLang="en-US" sz="2400" b="1" dirty="0">
                  <a:latin typeface="Times New Roman" charset="0"/>
                </a:rPr>
                <a:t>与</a:t>
              </a:r>
              <a:r>
                <a:rPr lang="en-US" altLang="zh-CN" sz="2400" b="1" i="1" dirty="0">
                  <a:latin typeface="Times New Roman" charset="0"/>
                </a:rPr>
                <a:t>G</a:t>
              </a:r>
              <a:r>
                <a:rPr lang="en-US" altLang="zh-CN" sz="2400" b="1" baseline="-30000" dirty="0">
                  <a:latin typeface="Times New Roman" charset="0"/>
                </a:rPr>
                <a:t>2</a:t>
              </a:r>
              <a:r>
                <a:rPr lang="zh-CN" altLang="en-US" sz="2400" b="1" dirty="0">
                  <a:latin typeface="Times New Roman" charset="0"/>
                </a:rPr>
                <a:t>同构</a:t>
              </a:r>
              <a:r>
                <a:rPr lang="en-US" altLang="zh-CN" sz="2400" b="1" dirty="0">
                  <a:latin typeface="Times New Roman" charset="0"/>
                </a:rPr>
                <a:t>, </a:t>
              </a:r>
              <a:r>
                <a:rPr lang="zh-CN" altLang="en-US" sz="2400" b="1" dirty="0">
                  <a:latin typeface="Times New Roman" charset="0"/>
                </a:rPr>
                <a:t>或</a:t>
              </a:r>
            </a:p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charset="0"/>
                <a:buNone/>
              </a:pPr>
              <a:r>
                <a:rPr lang="zh-CN" altLang="en-US" sz="2400" b="1" dirty="0">
                  <a:latin typeface="Times New Roman" charset="0"/>
                </a:rPr>
                <a:t>经</a:t>
              </a:r>
              <a:r>
                <a:rPr lang="zh-CN" altLang="en-US" sz="2400" b="1" dirty="0" smtClean="0">
                  <a:latin typeface="Times New Roman" charset="0"/>
                </a:rPr>
                <a:t>过有限次的插</a:t>
              </a:r>
              <a:r>
                <a:rPr lang="zh-CN" altLang="en-US" sz="2400" b="1" dirty="0">
                  <a:latin typeface="Times New Roman" charset="0"/>
                </a:rPr>
                <a:t>入、或消去</a:t>
              </a:r>
              <a:r>
                <a:rPr lang="en-US" altLang="zh-CN" sz="2400" b="1" dirty="0">
                  <a:latin typeface="Times New Roman" charset="0"/>
                </a:rPr>
                <a:t>2</a:t>
              </a:r>
              <a:r>
                <a:rPr lang="zh-CN" altLang="en-US" sz="2400" b="1" dirty="0">
                  <a:latin typeface="Times New Roman" charset="0"/>
                </a:rPr>
                <a:t>度</a:t>
              </a:r>
              <a:r>
                <a:rPr lang="zh-CN" altLang="en-US" sz="2400" b="1" dirty="0" smtClean="0">
                  <a:latin typeface="Times New Roman" charset="0"/>
                </a:rPr>
                <a:t>顶点</a:t>
              </a:r>
              <a:r>
                <a:rPr lang="zh-CN" altLang="en-US" sz="2400" b="1" dirty="0">
                  <a:latin typeface="Times New Roman" charset="0"/>
                </a:rPr>
                <a:t>后同构</a:t>
              </a:r>
            </a:p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charset="0"/>
                <a:buNone/>
              </a:pPr>
              <a:endParaRPr lang="zh-CN" altLang="en-US" sz="2400" b="1" dirty="0">
                <a:solidFill>
                  <a:srgbClr val="FF0066"/>
                </a:solidFill>
                <a:latin typeface="Times New Roman" charset="0"/>
              </a:endParaRPr>
            </a:p>
          </p:txBody>
        </p:sp>
      </p:grpSp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2209800" y="4702175"/>
            <a:ext cx="5943600" cy="1676400"/>
            <a:chOff x="816" y="2256"/>
            <a:chExt cx="3744" cy="1056"/>
          </a:xfrm>
        </p:grpSpPr>
        <p:sp>
          <p:nvSpPr>
            <p:cNvPr id="10" name="Line 4"/>
            <p:cNvSpPr>
              <a:spLocks noChangeShapeType="1"/>
            </p:cNvSpPr>
            <p:nvPr/>
          </p:nvSpPr>
          <p:spPr bwMode="auto">
            <a:xfrm>
              <a:off x="816" y="2304"/>
              <a:ext cx="48" cy="9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 flipH="1">
              <a:off x="2016" y="2256"/>
              <a:ext cx="144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864" y="3216"/>
              <a:ext cx="11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flipV="1">
              <a:off x="864" y="2280"/>
              <a:ext cx="1296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3264" y="2904"/>
              <a:ext cx="0" cy="3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H="1">
              <a:off x="4416" y="2328"/>
              <a:ext cx="144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3264" y="3288"/>
              <a:ext cx="11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 flipV="1">
              <a:off x="3264" y="2904"/>
              <a:ext cx="528" cy="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3264" y="2328"/>
              <a:ext cx="0" cy="5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V="1">
              <a:off x="3792" y="2472"/>
              <a:ext cx="528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 flipV="1">
              <a:off x="4320" y="2328"/>
              <a:ext cx="240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6914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charset="0"/>
                <a:ea typeface="宋体" charset="0"/>
              </a:rPr>
              <a:t>平面图的判断</a:t>
            </a:r>
            <a:r>
              <a:rPr lang="en-US" altLang="zh-CN" b="1" dirty="0">
                <a:latin typeface="宋体" charset="0"/>
                <a:ea typeface="宋体" charset="0"/>
              </a:rPr>
              <a:t>-</a:t>
            </a:r>
            <a:r>
              <a:rPr lang="zh-CN" altLang="en-US" b="1" dirty="0">
                <a:latin typeface="Arial" charset="0"/>
                <a:ea typeface="宋体" charset="0"/>
              </a:rPr>
              <a:t>同胚与收缩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10" descr="17-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2" r="24394" b="37997"/>
          <a:stretch>
            <a:fillRect/>
          </a:stretch>
        </p:blipFill>
        <p:spPr bwMode="auto">
          <a:xfrm>
            <a:off x="3274900" y="3505200"/>
            <a:ext cx="4897551" cy="2310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52470" y="2369284"/>
            <a:ext cx="5618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800" b="1" dirty="0">
                <a:solidFill>
                  <a:srgbClr val="FF3300"/>
                </a:solidFill>
                <a:latin typeface="Times New Roman" charset="0"/>
              </a:rPr>
              <a:t>收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charset="0"/>
              </a:rPr>
              <a:t>缩（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charset="0"/>
              </a:rPr>
              <a:t>P117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charset="0"/>
              </a:rPr>
              <a:t>）边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charset="0"/>
              </a:rPr>
              <a:t>e</a:t>
            </a:r>
            <a:r>
              <a:rPr lang="en-US" altLang="zh-CN" sz="2800" b="1" i="1" dirty="0">
                <a:solidFill>
                  <a:srgbClr val="FF0066"/>
                </a:solidFill>
                <a:latin typeface="Times New Roman" charset="0"/>
              </a:rPr>
              <a:t> </a:t>
            </a:r>
            <a:r>
              <a:rPr lang="zh-CN" altLang="en-US" sz="2800" b="1" dirty="0">
                <a:latin typeface="Times New Roman" charset="0"/>
              </a:rPr>
              <a:t>如下图从</a:t>
            </a:r>
            <a:r>
              <a:rPr lang="en-US" altLang="zh-CN" sz="2800" b="1" dirty="0">
                <a:latin typeface="Times New Roman" charset="0"/>
              </a:rPr>
              <a:t>(1)</a:t>
            </a:r>
            <a:r>
              <a:rPr lang="zh-CN" altLang="en-US" sz="2800" b="1" dirty="0">
                <a:latin typeface="Times New Roman" charset="0"/>
              </a:rPr>
              <a:t>到</a:t>
            </a:r>
            <a:r>
              <a:rPr lang="en-US" altLang="zh-CN" sz="2800" b="1" dirty="0">
                <a:latin typeface="Times New Roman" charset="0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954382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fld id="{8864DB2E-BD79-3448-A09F-CDDC04F85A0E}" type="slidenum">
              <a:rPr lang="en-US" altLang="zh-CN" sz="1200">
                <a:latin typeface="Arial Black" charset="0"/>
              </a:rPr>
              <a:pPr/>
              <a:t>24</a:t>
            </a:fld>
            <a:endParaRPr lang="en-US" altLang="zh-CN" sz="1200">
              <a:latin typeface="Arial Black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295400"/>
          </a:xfrm>
        </p:spPr>
        <p:txBody>
          <a:bodyPr/>
          <a:lstStyle/>
          <a:p>
            <a:r>
              <a:rPr lang="zh-CN" altLang="en-US" b="1" dirty="0">
                <a:latin typeface="宋体" charset="0"/>
                <a:ea typeface="宋体" charset="0"/>
              </a:rPr>
              <a:t>平面图的判</a:t>
            </a:r>
            <a:r>
              <a:rPr lang="zh-CN" altLang="en-US" b="1" dirty="0" smtClean="0">
                <a:latin typeface="宋体" charset="0"/>
                <a:ea typeface="宋体" charset="0"/>
              </a:rPr>
              <a:t>断</a:t>
            </a:r>
            <a:r>
              <a:rPr lang="en-US" altLang="zh-CN" b="1" dirty="0" smtClean="0">
                <a:latin typeface="宋体" charset="0"/>
                <a:ea typeface="宋体" charset="0"/>
              </a:rPr>
              <a:t>-</a:t>
            </a:r>
            <a:r>
              <a:rPr lang="zh-CN" altLang="en-US" b="1" dirty="0" smtClean="0">
                <a:latin typeface="宋体" charset="0"/>
                <a:ea typeface="宋体" charset="0"/>
              </a:rPr>
              <a:t>库</a:t>
            </a:r>
            <a:r>
              <a:rPr lang="zh-CN" altLang="en-US" b="1" dirty="0">
                <a:latin typeface="宋体" charset="0"/>
                <a:ea typeface="宋体" charset="0"/>
              </a:rPr>
              <a:t>拉图斯基定理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3581400"/>
          </a:xfr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定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理</a:t>
            </a: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</a:rPr>
              <a:t>11.13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  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G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是平面图</a:t>
            </a:r>
            <a:r>
              <a:rPr lang="zh-CN" altLang="en-US" sz="2800" b="1" dirty="0">
                <a:latin typeface="Times New Roman" charset="0"/>
                <a:ea typeface="宋体" charset="0"/>
                <a:sym typeface="Symbol" charset="0"/>
              </a:rPr>
              <a:t>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G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中不含与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K</a:t>
            </a:r>
            <a:r>
              <a:rPr lang="en-US" altLang="zh-CN" sz="2800" b="1" baseline="-30000" dirty="0">
                <a:latin typeface="Times New Roman" charset="0"/>
                <a:ea typeface="宋体" charset="0"/>
              </a:rPr>
              <a:t>5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同胚的子图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, 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也</a:t>
            </a:r>
            <a:r>
              <a:rPr lang="zh-CN" altLang="en-US" sz="2800" b="1" dirty="0" smtClean="0">
                <a:latin typeface="Times New Roman" charset="0"/>
                <a:ea typeface="宋体" charset="0"/>
              </a:rPr>
              <a:t>不含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与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K</a:t>
            </a:r>
            <a:r>
              <a:rPr lang="en-US" altLang="zh-CN" sz="2800" b="1" baseline="-30000" dirty="0">
                <a:latin typeface="Times New Roman" charset="0"/>
                <a:ea typeface="宋体" charset="0"/>
              </a:rPr>
              <a:t>3,3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同胚的子图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.</a:t>
            </a:r>
          </a:p>
          <a:p>
            <a:pPr algn="just" eaLnBrk="1" hangingPunct="1">
              <a:lnSpc>
                <a:spcPct val="130000"/>
              </a:lnSpc>
              <a:buFont typeface="Wingdings" charset="0"/>
              <a:buNone/>
            </a:pPr>
            <a:endParaRPr lang="en-US" altLang="zh-CN" sz="2800" b="1" dirty="0">
              <a:latin typeface="Times New Roman" charset="0"/>
              <a:ea typeface="宋体" charset="0"/>
            </a:endParaRPr>
          </a:p>
          <a:p>
            <a:pPr algn="just">
              <a:lnSpc>
                <a:spcPct val="130000"/>
              </a:lnSpc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定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理</a:t>
            </a: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</a:rPr>
              <a:t>11.14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  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G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是平面图</a:t>
            </a:r>
            <a:r>
              <a:rPr lang="zh-CN" altLang="en-US" sz="2800" b="1" dirty="0">
                <a:latin typeface="Times New Roman" charset="0"/>
                <a:ea typeface="宋体" charset="0"/>
                <a:sym typeface="Symbol" charset="0"/>
              </a:rPr>
              <a:t>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G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中无可收缩为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K</a:t>
            </a:r>
            <a:r>
              <a:rPr lang="en-US" altLang="zh-CN" sz="2800" b="1" baseline="-30000" dirty="0">
                <a:latin typeface="Times New Roman" charset="0"/>
                <a:ea typeface="宋体" charset="0"/>
              </a:rPr>
              <a:t>5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的子图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, 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也</a:t>
            </a:r>
            <a:r>
              <a:rPr lang="zh-CN" altLang="en-US" sz="2800" b="1" dirty="0" smtClean="0">
                <a:latin typeface="Times New Roman" charset="0"/>
                <a:ea typeface="宋体" charset="0"/>
              </a:rPr>
              <a:t>无可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收缩为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K</a:t>
            </a:r>
            <a:r>
              <a:rPr lang="en-US" altLang="zh-CN" sz="2800" b="1" baseline="-30000" dirty="0">
                <a:latin typeface="Times New Roman" charset="0"/>
                <a:ea typeface="宋体" charset="0"/>
              </a:rPr>
              <a:t>3,3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的子图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37148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fld id="{C397ACF1-95CB-1748-882F-759FBD3FA7D8}" type="slidenum">
              <a:rPr lang="en-US" altLang="zh-CN" sz="1200">
                <a:latin typeface="Arial Black" charset="0"/>
              </a:rPr>
              <a:pPr/>
              <a:t>25</a:t>
            </a:fld>
            <a:endParaRPr lang="en-US" altLang="zh-CN" sz="1200">
              <a:latin typeface="Arial Black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Arial" charset="0"/>
                <a:ea typeface="宋体" charset="0"/>
              </a:rPr>
              <a:t>非平面</a:t>
            </a:r>
            <a:r>
              <a:rPr lang="zh-CN" altLang="en-US" b="1" dirty="0" smtClean="0">
                <a:latin typeface="Arial" charset="0"/>
                <a:ea typeface="宋体" charset="0"/>
              </a:rPr>
              <a:t>图的判断</a:t>
            </a:r>
            <a:endParaRPr lang="zh-CN" altLang="en-US" b="1" dirty="0">
              <a:latin typeface="Arial" charset="0"/>
              <a:ea typeface="宋体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500188"/>
            <a:ext cx="7931150" cy="4786312"/>
          </a:xfrm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zh-CN" altLang="en-US" sz="2800" b="1" dirty="0">
                <a:latin typeface="Times New Roman" charset="0"/>
                <a:ea typeface="宋体" charset="0"/>
              </a:rPr>
              <a:t>例  证明下述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2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个图均为非平面图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. </a:t>
            </a:r>
          </a:p>
          <a:p>
            <a:pPr algn="just" eaLnBrk="1" hangingPunct="1">
              <a:buFont typeface="Wingdings" charset="0"/>
              <a:buNone/>
            </a:pPr>
            <a:endParaRPr lang="en-US" altLang="zh-CN" sz="2800" b="1" dirty="0">
              <a:latin typeface="Times New Roman" charset="0"/>
              <a:ea typeface="宋体" charset="0"/>
            </a:endParaRPr>
          </a:p>
          <a:p>
            <a:pPr algn="just" eaLnBrk="1" hangingPunct="1">
              <a:buFont typeface="Wingdings" charset="0"/>
              <a:buNone/>
            </a:pPr>
            <a:endParaRPr lang="en-US" altLang="zh-CN" sz="2800" b="1" dirty="0">
              <a:latin typeface="Times New Roman" charset="0"/>
              <a:ea typeface="宋体" charset="0"/>
            </a:endParaRPr>
          </a:p>
          <a:p>
            <a:pPr algn="just" eaLnBrk="1" hangingPunct="1">
              <a:buFont typeface="Wingdings" charset="0"/>
              <a:buNone/>
            </a:pPr>
            <a:endParaRPr lang="en-US" altLang="zh-CN" sz="2800" b="1" dirty="0">
              <a:latin typeface="Times New Roman" charset="0"/>
              <a:ea typeface="宋体" charset="0"/>
            </a:endParaRPr>
          </a:p>
          <a:p>
            <a:pPr algn="just" eaLnBrk="1" hangingPunct="1">
              <a:buFont typeface="Wingdings" charset="0"/>
              <a:buNone/>
            </a:pPr>
            <a:endParaRPr lang="zh-CN" altLang="en-US" sz="2800" b="1" dirty="0">
              <a:latin typeface="Times New Roman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endParaRPr lang="en-US" altLang="zh-CN" sz="2800" b="1" dirty="0">
              <a:latin typeface="Times New Roman" charset="0"/>
              <a:ea typeface="宋体" charset="0"/>
            </a:endParaRPr>
          </a:p>
        </p:txBody>
      </p:sp>
      <p:pic>
        <p:nvPicPr>
          <p:cNvPr id="21509" name="Picture 8" descr="17-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09" b="44165"/>
          <a:stretch>
            <a:fillRect/>
          </a:stretch>
        </p:blipFill>
        <p:spPr bwMode="auto">
          <a:xfrm>
            <a:off x="928688" y="2143125"/>
            <a:ext cx="17208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8" descr="17-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02" r="17570" b="47169"/>
          <a:stretch>
            <a:fillRect/>
          </a:stretch>
        </p:blipFill>
        <p:spPr bwMode="auto">
          <a:xfrm>
            <a:off x="714375" y="4429125"/>
            <a:ext cx="1785938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52"/>
          <p:cNvGrpSpPr>
            <a:grpSpLocks/>
          </p:cNvGrpSpPr>
          <p:nvPr/>
        </p:nvGrpSpPr>
        <p:grpSpPr bwMode="auto">
          <a:xfrm>
            <a:off x="1785938" y="1285875"/>
            <a:ext cx="3778250" cy="3181350"/>
            <a:chOff x="1785918" y="1285860"/>
            <a:chExt cx="3779048" cy="3181346"/>
          </a:xfrm>
        </p:grpSpPr>
        <p:grpSp>
          <p:nvGrpSpPr>
            <p:cNvPr id="21571" name="组合 85"/>
            <p:cNvGrpSpPr>
              <a:grpSpLocks/>
            </p:cNvGrpSpPr>
            <p:nvPr/>
          </p:nvGrpSpPr>
          <p:grpSpPr bwMode="auto">
            <a:xfrm>
              <a:off x="2928926" y="1285860"/>
              <a:ext cx="2636040" cy="3181346"/>
              <a:chOff x="1293019" y="3143248"/>
              <a:chExt cx="2636040" cy="3181346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1866460" y="4298947"/>
                <a:ext cx="92094" cy="10636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2696899" y="4298947"/>
                <a:ext cx="92094" cy="10636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3528924" y="4298947"/>
                <a:ext cx="92094" cy="10636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1866460" y="5035546"/>
                <a:ext cx="92094" cy="1047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2696899" y="5035546"/>
                <a:ext cx="92094" cy="1047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528924" y="5035546"/>
                <a:ext cx="92094" cy="1047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cxnSp>
            <p:nvCxnSpPr>
              <p:cNvPr id="49" name="直接连接符 48"/>
              <p:cNvCxnSpPr>
                <a:stCxn id="42" idx="6"/>
                <a:endCxn id="43" idx="2"/>
              </p:cNvCxnSpPr>
              <p:nvPr/>
            </p:nvCxnSpPr>
            <p:spPr>
              <a:xfrm>
                <a:off x="1958555" y="4351334"/>
                <a:ext cx="738344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2788993" y="4351334"/>
                <a:ext cx="739931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1958555" y="5086346"/>
                <a:ext cx="738344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>
                <a:off x="2788993" y="5086346"/>
                <a:ext cx="739931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>
                <a:stCxn id="42" idx="4"/>
                <a:endCxn id="45" idx="0"/>
              </p:cNvCxnSpPr>
              <p:nvPr/>
            </p:nvCxnSpPr>
            <p:spPr>
              <a:xfrm rot="5400000">
                <a:off x="1597389" y="4720428"/>
                <a:ext cx="631824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rot="5400000">
                <a:off x="2427827" y="4720428"/>
                <a:ext cx="63023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rot="5400000">
                <a:off x="3259059" y="4719634"/>
                <a:ext cx="630236" cy="1587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>
                <a:stCxn id="42" idx="5"/>
                <a:endCxn id="46" idx="1"/>
              </p:cNvCxnSpPr>
              <p:nvPr/>
            </p:nvCxnSpPr>
            <p:spPr>
              <a:xfrm rot="16200000" flipH="1">
                <a:off x="1998321" y="4336965"/>
                <a:ext cx="660399" cy="7653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rot="16200000" flipH="1">
                <a:off x="2842256" y="4352047"/>
                <a:ext cx="660399" cy="7669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>
                <a:stCxn id="45" idx="7"/>
                <a:endCxn id="43" idx="3"/>
              </p:cNvCxnSpPr>
              <p:nvPr/>
            </p:nvCxnSpPr>
            <p:spPr>
              <a:xfrm rot="5400000" flipH="1" flipV="1">
                <a:off x="1998321" y="4336965"/>
                <a:ext cx="660399" cy="7653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rot="5400000" flipH="1" flipV="1">
                <a:off x="2816057" y="4352840"/>
                <a:ext cx="660399" cy="7653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弧形 63"/>
              <p:cNvSpPr/>
              <p:nvPr/>
            </p:nvSpPr>
            <p:spPr>
              <a:xfrm rot="19252019">
                <a:off x="1352001" y="4060822"/>
                <a:ext cx="2548476" cy="2263772"/>
              </a:xfrm>
              <a:prstGeom prst="arc">
                <a:avLst>
                  <a:gd name="adj1" fmla="val 16200000"/>
                  <a:gd name="adj2" fmla="val 21404473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65" name="弧形 64"/>
              <p:cNvSpPr/>
              <p:nvPr/>
            </p:nvSpPr>
            <p:spPr>
              <a:xfrm rot="2466547" flipV="1">
                <a:off x="1293252" y="3143248"/>
                <a:ext cx="2596111" cy="2192335"/>
              </a:xfrm>
              <a:prstGeom prst="arc">
                <a:avLst>
                  <a:gd name="adj1" fmla="val 16431463"/>
                  <a:gd name="adj2" fmla="val 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48" name="任意多边形 47"/>
              <p:cNvSpPr/>
              <p:nvPr/>
            </p:nvSpPr>
            <p:spPr>
              <a:xfrm>
                <a:off x="3621019" y="4360859"/>
                <a:ext cx="308040" cy="738186"/>
              </a:xfrm>
              <a:custGeom>
                <a:avLst/>
                <a:gdLst>
                  <a:gd name="connsiteX0" fmla="*/ 0 w 476865"/>
                  <a:gd name="connsiteY0" fmla="*/ 0 h 1002891"/>
                  <a:gd name="connsiteX1" fmla="*/ 471949 w 476865"/>
                  <a:gd name="connsiteY1" fmla="*/ 752168 h 1002891"/>
                  <a:gd name="connsiteX2" fmla="*/ 29497 w 476865"/>
                  <a:gd name="connsiteY2" fmla="*/ 1002891 h 1002891"/>
                  <a:gd name="connsiteX3" fmla="*/ 29497 w 476865"/>
                  <a:gd name="connsiteY3" fmla="*/ 1002891 h 1002891"/>
                  <a:gd name="connsiteX4" fmla="*/ 29497 w 476865"/>
                  <a:gd name="connsiteY4" fmla="*/ 1002891 h 1002891"/>
                  <a:gd name="connsiteX5" fmla="*/ 0 w 476865"/>
                  <a:gd name="connsiteY5" fmla="*/ 1002891 h 1002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865" h="1002891">
                    <a:moveTo>
                      <a:pt x="0" y="0"/>
                    </a:moveTo>
                    <a:cubicBezTo>
                      <a:pt x="233516" y="292510"/>
                      <a:pt x="467033" y="585020"/>
                      <a:pt x="471949" y="752168"/>
                    </a:cubicBezTo>
                    <a:cubicBezTo>
                      <a:pt x="476865" y="919317"/>
                      <a:pt x="29497" y="1002891"/>
                      <a:pt x="29497" y="1002891"/>
                    </a:cubicBezTo>
                    <a:lnTo>
                      <a:pt x="29497" y="1002891"/>
                    </a:lnTo>
                    <a:lnTo>
                      <a:pt x="29497" y="1002891"/>
                    </a:lnTo>
                    <a:lnTo>
                      <a:pt x="0" y="1002891"/>
                    </a:ln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53" name="任意多边形 52"/>
              <p:cNvSpPr/>
              <p:nvPr/>
            </p:nvSpPr>
            <p:spPr>
              <a:xfrm flipV="1">
                <a:off x="3621019" y="4351334"/>
                <a:ext cx="308040" cy="738186"/>
              </a:xfrm>
              <a:custGeom>
                <a:avLst/>
                <a:gdLst>
                  <a:gd name="connsiteX0" fmla="*/ 0 w 476865"/>
                  <a:gd name="connsiteY0" fmla="*/ 0 h 1002891"/>
                  <a:gd name="connsiteX1" fmla="*/ 471949 w 476865"/>
                  <a:gd name="connsiteY1" fmla="*/ 752168 h 1002891"/>
                  <a:gd name="connsiteX2" fmla="*/ 29497 w 476865"/>
                  <a:gd name="connsiteY2" fmla="*/ 1002891 h 1002891"/>
                  <a:gd name="connsiteX3" fmla="*/ 29497 w 476865"/>
                  <a:gd name="connsiteY3" fmla="*/ 1002891 h 1002891"/>
                  <a:gd name="connsiteX4" fmla="*/ 29497 w 476865"/>
                  <a:gd name="connsiteY4" fmla="*/ 1002891 h 1002891"/>
                  <a:gd name="connsiteX5" fmla="*/ 0 w 476865"/>
                  <a:gd name="connsiteY5" fmla="*/ 1002891 h 1002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865" h="1002891">
                    <a:moveTo>
                      <a:pt x="0" y="0"/>
                    </a:moveTo>
                    <a:cubicBezTo>
                      <a:pt x="233516" y="292510"/>
                      <a:pt x="467033" y="585020"/>
                      <a:pt x="471949" y="752168"/>
                    </a:cubicBezTo>
                    <a:cubicBezTo>
                      <a:pt x="476865" y="919317"/>
                      <a:pt x="29497" y="1002891"/>
                      <a:pt x="29497" y="1002891"/>
                    </a:cubicBezTo>
                    <a:lnTo>
                      <a:pt x="29497" y="1002891"/>
                    </a:lnTo>
                    <a:lnTo>
                      <a:pt x="29497" y="1002891"/>
                    </a:lnTo>
                    <a:lnTo>
                      <a:pt x="0" y="1002891"/>
                    </a:ln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21572" name="Text Box 13"/>
            <p:cNvSpPr txBox="1">
              <a:spLocks noChangeArrowheads="1"/>
            </p:cNvSpPr>
            <p:nvPr/>
          </p:nvSpPr>
          <p:spPr bwMode="auto">
            <a:xfrm>
              <a:off x="2000232" y="3714752"/>
              <a:ext cx="185738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 charset="0"/>
                </a:rPr>
                <a:t>收缩</a:t>
              </a:r>
              <a:r>
                <a:rPr lang="en-US" altLang="zh-CN" sz="2800" b="1">
                  <a:latin typeface="Times New Roman" charset="0"/>
                </a:rPr>
                <a:t>2</a:t>
              </a:r>
              <a:r>
                <a:rPr lang="zh-CN" altLang="en-US" sz="2800" b="1">
                  <a:latin typeface="Times New Roman" charset="0"/>
                </a:rPr>
                <a:t>条边</a:t>
              </a:r>
            </a:p>
          </p:txBody>
        </p:sp>
        <p:sp>
          <p:nvSpPr>
            <p:cNvPr id="21573" name="Text Box 13"/>
            <p:cNvSpPr txBox="1">
              <a:spLocks noChangeArrowheads="1"/>
            </p:cNvSpPr>
            <p:nvPr/>
          </p:nvSpPr>
          <p:spPr bwMode="auto">
            <a:xfrm>
              <a:off x="1785918" y="2071678"/>
              <a:ext cx="50006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FF0000"/>
                  </a:solidFill>
                  <a:latin typeface="Times New Roman" charset="0"/>
                  <a:sym typeface="Symbol" charset="0"/>
                </a:rPr>
                <a:t></a:t>
              </a:r>
              <a:endParaRPr lang="zh-CN" altLang="en-US" sz="2800" b="1" dirty="0">
                <a:solidFill>
                  <a:srgbClr val="FF0000"/>
                </a:solidFill>
                <a:latin typeface="Times New Roman" charset="0"/>
              </a:endParaRPr>
            </a:p>
          </p:txBody>
        </p:sp>
        <p:sp>
          <p:nvSpPr>
            <p:cNvPr id="21574" name="Text Box 13"/>
            <p:cNvSpPr txBox="1">
              <a:spLocks noChangeArrowheads="1"/>
            </p:cNvSpPr>
            <p:nvPr/>
          </p:nvSpPr>
          <p:spPr bwMode="auto">
            <a:xfrm>
              <a:off x="1785918" y="3071810"/>
              <a:ext cx="50006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charset="0"/>
                  <a:sym typeface="Symbol" charset="0"/>
                </a:rPr>
                <a:t></a:t>
              </a:r>
              <a:endParaRPr lang="zh-CN" altLang="en-US" sz="2800" b="1">
                <a:solidFill>
                  <a:srgbClr val="FF0000"/>
                </a:solidFill>
                <a:latin typeface="Times New Roman" charset="0"/>
              </a:endParaRPr>
            </a:p>
          </p:txBody>
        </p:sp>
        <p:sp>
          <p:nvSpPr>
            <p:cNvPr id="21575" name="Text Box 13"/>
            <p:cNvSpPr txBox="1">
              <a:spLocks noChangeArrowheads="1"/>
            </p:cNvSpPr>
            <p:nvPr/>
          </p:nvSpPr>
          <p:spPr bwMode="auto">
            <a:xfrm>
              <a:off x="2786050" y="2620028"/>
              <a:ext cx="50006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Times New Roman" charset="0"/>
                  <a:sym typeface="Symbol" charset="0"/>
                </a:rPr>
                <a:t></a:t>
              </a:r>
              <a:endParaRPr lang="zh-CN" altLang="en-US" sz="2800" b="1">
                <a:latin typeface="Times New Roman" charset="0"/>
              </a:endParaRPr>
            </a:p>
          </p:txBody>
        </p:sp>
      </p:grpSp>
      <p:grpSp>
        <p:nvGrpSpPr>
          <p:cNvPr id="4" name="组合 154"/>
          <p:cNvGrpSpPr>
            <a:grpSpLocks/>
          </p:cNvGrpSpPr>
          <p:nvPr/>
        </p:nvGrpSpPr>
        <p:grpSpPr bwMode="auto">
          <a:xfrm>
            <a:off x="1214438" y="3786188"/>
            <a:ext cx="4322762" cy="2500312"/>
            <a:chOff x="1214414" y="3786190"/>
            <a:chExt cx="4322450" cy="2500330"/>
          </a:xfrm>
        </p:grpSpPr>
        <p:grpSp>
          <p:nvGrpSpPr>
            <p:cNvPr id="21551" name="组合 137"/>
            <p:cNvGrpSpPr>
              <a:grpSpLocks/>
            </p:cNvGrpSpPr>
            <p:nvPr/>
          </p:nvGrpSpPr>
          <p:grpSpPr bwMode="auto">
            <a:xfrm>
              <a:off x="3392822" y="3786190"/>
              <a:ext cx="2144042" cy="1895160"/>
              <a:chOff x="3392822" y="3891294"/>
              <a:chExt cx="2144042" cy="1895160"/>
            </a:xfrm>
          </p:grpSpPr>
          <p:sp>
            <p:nvSpPr>
              <p:cNvPr id="91" name="椭圆 90"/>
              <p:cNvSpPr/>
              <p:nvPr/>
            </p:nvSpPr>
            <p:spPr>
              <a:xfrm>
                <a:off x="4008213" y="4656475"/>
                <a:ext cx="93655" cy="10477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4840002" y="4656475"/>
                <a:ext cx="92068" cy="10477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4008213" y="5393080"/>
                <a:ext cx="93655" cy="10477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4840002" y="5393080"/>
                <a:ext cx="92068" cy="10477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cxnSp>
            <p:nvCxnSpPr>
              <p:cNvPr id="97" name="直接连接符 96"/>
              <p:cNvCxnSpPr>
                <a:stCxn id="91" idx="6"/>
                <a:endCxn id="92" idx="2"/>
              </p:cNvCxnSpPr>
              <p:nvPr/>
            </p:nvCxnSpPr>
            <p:spPr>
              <a:xfrm>
                <a:off x="4101868" y="4708862"/>
                <a:ext cx="738135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>
                <a:off x="4101868" y="5443880"/>
                <a:ext cx="738135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>
                <a:stCxn id="91" idx="4"/>
                <a:endCxn id="94" idx="0"/>
              </p:cNvCxnSpPr>
              <p:nvPr/>
            </p:nvCxnSpPr>
            <p:spPr>
              <a:xfrm rot="5400000">
                <a:off x="3739919" y="5077165"/>
                <a:ext cx="630243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/>
            </p:nvCxnSpPr>
            <p:spPr>
              <a:xfrm rot="5400000">
                <a:off x="4570121" y="5077166"/>
                <a:ext cx="63183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 rot="16200000" flipH="1">
                <a:off x="4144701" y="4694604"/>
                <a:ext cx="660405" cy="7651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>
              <a:xfrm rot="5400000" flipH="1" flipV="1">
                <a:off x="4139939" y="4715244"/>
                <a:ext cx="661992" cy="7667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任意多边形 110"/>
              <p:cNvSpPr/>
              <p:nvPr/>
            </p:nvSpPr>
            <p:spPr>
              <a:xfrm rot="5400000" flipV="1">
                <a:off x="4321709" y="5251029"/>
                <a:ext cx="285752" cy="785755"/>
              </a:xfrm>
              <a:custGeom>
                <a:avLst/>
                <a:gdLst>
                  <a:gd name="connsiteX0" fmla="*/ 0 w 476865"/>
                  <a:gd name="connsiteY0" fmla="*/ 0 h 1002891"/>
                  <a:gd name="connsiteX1" fmla="*/ 471949 w 476865"/>
                  <a:gd name="connsiteY1" fmla="*/ 752168 h 1002891"/>
                  <a:gd name="connsiteX2" fmla="*/ 29497 w 476865"/>
                  <a:gd name="connsiteY2" fmla="*/ 1002891 h 1002891"/>
                  <a:gd name="connsiteX3" fmla="*/ 29497 w 476865"/>
                  <a:gd name="connsiteY3" fmla="*/ 1002891 h 1002891"/>
                  <a:gd name="connsiteX4" fmla="*/ 29497 w 476865"/>
                  <a:gd name="connsiteY4" fmla="*/ 1002891 h 1002891"/>
                  <a:gd name="connsiteX5" fmla="*/ 0 w 476865"/>
                  <a:gd name="connsiteY5" fmla="*/ 1002891 h 1002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865" h="1002891">
                    <a:moveTo>
                      <a:pt x="0" y="0"/>
                    </a:moveTo>
                    <a:cubicBezTo>
                      <a:pt x="233516" y="292510"/>
                      <a:pt x="467033" y="585020"/>
                      <a:pt x="471949" y="752168"/>
                    </a:cubicBezTo>
                    <a:cubicBezTo>
                      <a:pt x="476865" y="919317"/>
                      <a:pt x="29497" y="1002891"/>
                      <a:pt x="29497" y="1002891"/>
                    </a:cubicBezTo>
                    <a:lnTo>
                      <a:pt x="29497" y="1002891"/>
                    </a:lnTo>
                    <a:lnTo>
                      <a:pt x="29497" y="1002891"/>
                    </a:lnTo>
                    <a:lnTo>
                      <a:pt x="0" y="1002891"/>
                    </a:ln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4428869" y="5039064"/>
                <a:ext cx="92068" cy="10477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115" name="任意多边形 114"/>
              <p:cNvSpPr/>
              <p:nvPr/>
            </p:nvSpPr>
            <p:spPr>
              <a:xfrm rot="16200000" flipH="1" flipV="1">
                <a:off x="4321709" y="5251029"/>
                <a:ext cx="285752" cy="785755"/>
              </a:xfrm>
              <a:custGeom>
                <a:avLst/>
                <a:gdLst>
                  <a:gd name="connsiteX0" fmla="*/ 0 w 476865"/>
                  <a:gd name="connsiteY0" fmla="*/ 0 h 1002891"/>
                  <a:gd name="connsiteX1" fmla="*/ 471949 w 476865"/>
                  <a:gd name="connsiteY1" fmla="*/ 752168 h 1002891"/>
                  <a:gd name="connsiteX2" fmla="*/ 29497 w 476865"/>
                  <a:gd name="connsiteY2" fmla="*/ 1002891 h 1002891"/>
                  <a:gd name="connsiteX3" fmla="*/ 29497 w 476865"/>
                  <a:gd name="connsiteY3" fmla="*/ 1002891 h 1002891"/>
                  <a:gd name="connsiteX4" fmla="*/ 29497 w 476865"/>
                  <a:gd name="connsiteY4" fmla="*/ 1002891 h 1002891"/>
                  <a:gd name="connsiteX5" fmla="*/ 0 w 476865"/>
                  <a:gd name="connsiteY5" fmla="*/ 1002891 h 1002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865" h="1002891">
                    <a:moveTo>
                      <a:pt x="0" y="0"/>
                    </a:moveTo>
                    <a:cubicBezTo>
                      <a:pt x="233516" y="292510"/>
                      <a:pt x="467033" y="585020"/>
                      <a:pt x="471949" y="752168"/>
                    </a:cubicBezTo>
                    <a:cubicBezTo>
                      <a:pt x="476865" y="919317"/>
                      <a:pt x="29497" y="1002891"/>
                      <a:pt x="29497" y="1002891"/>
                    </a:cubicBezTo>
                    <a:lnTo>
                      <a:pt x="29497" y="1002891"/>
                    </a:lnTo>
                    <a:lnTo>
                      <a:pt x="29497" y="1002891"/>
                    </a:lnTo>
                    <a:lnTo>
                      <a:pt x="0" y="1002891"/>
                    </a:ln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6" name="弧形 135"/>
              <p:cNvSpPr/>
              <p:nvPr/>
            </p:nvSpPr>
            <p:spPr>
              <a:xfrm rot="10637957">
                <a:off x="4071708" y="3891294"/>
                <a:ext cx="1465156" cy="1531948"/>
              </a:xfrm>
              <a:prstGeom prst="arc">
                <a:avLst>
                  <a:gd name="adj1" fmla="val 16200000"/>
                  <a:gd name="adj2" fmla="val 21404473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7" name="弧形 136"/>
              <p:cNvSpPr/>
              <p:nvPr/>
            </p:nvSpPr>
            <p:spPr>
              <a:xfrm rot="10962043" flipH="1">
                <a:off x="3392307" y="3891294"/>
                <a:ext cx="1465156" cy="1531948"/>
              </a:xfrm>
              <a:prstGeom prst="arc">
                <a:avLst>
                  <a:gd name="adj1" fmla="val 16200000"/>
                  <a:gd name="adj2" fmla="val 21404473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21552" name="Text Box 13"/>
            <p:cNvSpPr txBox="1">
              <a:spLocks noChangeArrowheads="1"/>
            </p:cNvSpPr>
            <p:nvPr/>
          </p:nvSpPr>
          <p:spPr bwMode="auto">
            <a:xfrm>
              <a:off x="2000232" y="5763300"/>
              <a:ext cx="185738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 charset="0"/>
                </a:rPr>
                <a:t>收缩</a:t>
              </a:r>
              <a:r>
                <a:rPr lang="en-US" altLang="zh-CN" sz="2800" b="1">
                  <a:latin typeface="Times New Roman" charset="0"/>
                </a:rPr>
                <a:t>2</a:t>
              </a:r>
              <a:r>
                <a:rPr lang="zh-CN" altLang="en-US" sz="2800" b="1">
                  <a:latin typeface="Times New Roman" charset="0"/>
                </a:rPr>
                <a:t>条边</a:t>
              </a:r>
            </a:p>
          </p:txBody>
        </p:sp>
        <p:sp>
          <p:nvSpPr>
            <p:cNvPr id="21553" name="Text Box 13"/>
            <p:cNvSpPr txBox="1">
              <a:spLocks noChangeArrowheads="1"/>
            </p:cNvSpPr>
            <p:nvPr/>
          </p:nvSpPr>
          <p:spPr bwMode="auto">
            <a:xfrm>
              <a:off x="1214414" y="5120358"/>
              <a:ext cx="50006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charset="0"/>
                  <a:sym typeface="Symbol" charset="0"/>
                </a:rPr>
                <a:t></a:t>
              </a:r>
              <a:endParaRPr lang="zh-CN" altLang="en-US" sz="2800" b="1">
                <a:solidFill>
                  <a:srgbClr val="FF0000"/>
                </a:solidFill>
                <a:latin typeface="Times New Roman" charset="0"/>
              </a:endParaRPr>
            </a:p>
          </p:txBody>
        </p:sp>
        <p:sp>
          <p:nvSpPr>
            <p:cNvPr id="21554" name="Text Box 13"/>
            <p:cNvSpPr txBox="1">
              <a:spLocks noChangeArrowheads="1"/>
            </p:cNvSpPr>
            <p:nvPr/>
          </p:nvSpPr>
          <p:spPr bwMode="auto">
            <a:xfrm>
              <a:off x="1785918" y="5143512"/>
              <a:ext cx="50006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charset="0"/>
                  <a:sym typeface="Symbol" charset="0"/>
                </a:rPr>
                <a:t></a:t>
              </a:r>
              <a:endParaRPr lang="zh-CN" altLang="en-US" sz="2800" b="1">
                <a:solidFill>
                  <a:srgbClr val="FF0000"/>
                </a:solidFill>
                <a:latin typeface="Times New Roman" charset="0"/>
              </a:endParaRPr>
            </a:p>
          </p:txBody>
        </p:sp>
        <p:sp>
          <p:nvSpPr>
            <p:cNvPr id="21555" name="矩形 149"/>
            <p:cNvSpPr>
              <a:spLocks noChangeArrowheads="1"/>
            </p:cNvSpPr>
            <p:nvPr/>
          </p:nvSpPr>
          <p:spPr bwMode="auto">
            <a:xfrm>
              <a:off x="2786050" y="4834606"/>
              <a:ext cx="53893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>
                  <a:latin typeface="Times New Roman" charset="0"/>
                  <a:sym typeface="Symbol" charset="0"/>
                </a:rPr>
                <a:t></a:t>
              </a:r>
              <a:endParaRPr lang="zh-CN" altLang="en-US" sz="2800"/>
            </a:p>
          </p:txBody>
        </p:sp>
      </p:grpSp>
      <p:grpSp>
        <p:nvGrpSpPr>
          <p:cNvPr id="6" name="组合 153"/>
          <p:cNvGrpSpPr>
            <a:grpSpLocks/>
          </p:cNvGrpSpPr>
          <p:nvPr/>
        </p:nvGrpSpPr>
        <p:grpSpPr bwMode="auto">
          <a:xfrm>
            <a:off x="5357813" y="1285875"/>
            <a:ext cx="2892425" cy="3181350"/>
            <a:chOff x="5357818" y="1285860"/>
            <a:chExt cx="2893105" cy="3181346"/>
          </a:xfrm>
        </p:grpSpPr>
        <p:sp>
          <p:nvSpPr>
            <p:cNvPr id="21532" name="Text Box 13"/>
            <p:cNvSpPr txBox="1">
              <a:spLocks noChangeArrowheads="1"/>
            </p:cNvSpPr>
            <p:nvPr/>
          </p:nvSpPr>
          <p:spPr bwMode="auto">
            <a:xfrm>
              <a:off x="6786578" y="3714752"/>
              <a:ext cx="9048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 charset="0"/>
                </a:rPr>
                <a:t>K</a:t>
              </a:r>
              <a:r>
                <a:rPr lang="en-US" altLang="zh-CN" sz="2800" b="1" baseline="-30000">
                  <a:latin typeface="Times New Roman" charset="0"/>
                </a:rPr>
                <a:t>3,3</a:t>
              </a:r>
              <a:endParaRPr lang="zh-CN" altLang="en-US" sz="2800" b="1">
                <a:latin typeface="Times New Roman" charset="0"/>
              </a:endParaRPr>
            </a:p>
          </p:txBody>
        </p:sp>
        <p:grpSp>
          <p:nvGrpSpPr>
            <p:cNvPr id="21533" name="组合 87"/>
            <p:cNvGrpSpPr>
              <a:grpSpLocks/>
            </p:cNvGrpSpPr>
            <p:nvPr/>
          </p:nvGrpSpPr>
          <p:grpSpPr bwMode="auto">
            <a:xfrm>
              <a:off x="5643570" y="1285860"/>
              <a:ext cx="2607353" cy="3181346"/>
              <a:chOff x="4465263" y="3155020"/>
              <a:chExt cx="2607353" cy="3181346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5038550" y="4310719"/>
                <a:ext cx="92097" cy="106363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5869008" y="4310719"/>
                <a:ext cx="92097" cy="10636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6701054" y="4310719"/>
                <a:ext cx="92097" cy="10636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5038550" y="5047318"/>
                <a:ext cx="92097" cy="10477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5869008" y="5047318"/>
                <a:ext cx="92097" cy="10477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6701054" y="5047318"/>
                <a:ext cx="92097" cy="104775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cxnSp>
            <p:nvCxnSpPr>
              <p:cNvPr id="71" name="直接连接符 70"/>
              <p:cNvCxnSpPr>
                <a:stCxn id="60" idx="6"/>
                <a:endCxn id="62" idx="2"/>
              </p:cNvCxnSpPr>
              <p:nvPr/>
            </p:nvCxnSpPr>
            <p:spPr>
              <a:xfrm>
                <a:off x="5130646" y="4363106"/>
                <a:ext cx="738362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>
                <a:off x="5130646" y="5098118"/>
                <a:ext cx="73836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>
                <a:stCxn id="60" idx="4"/>
                <a:endCxn id="68" idx="0"/>
              </p:cNvCxnSpPr>
              <p:nvPr/>
            </p:nvCxnSpPr>
            <p:spPr>
              <a:xfrm rot="5400000">
                <a:off x="4769480" y="4732200"/>
                <a:ext cx="631824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rot="5400000">
                <a:off x="5599937" y="4732200"/>
                <a:ext cx="63023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rot="5400000">
                <a:off x="6431190" y="4731406"/>
                <a:ext cx="630236" cy="1587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rot="16200000" flipH="1">
                <a:off x="6014376" y="4363810"/>
                <a:ext cx="660399" cy="7669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rot="5400000" flipH="1" flipV="1">
                <a:off x="5988177" y="4364603"/>
                <a:ext cx="660399" cy="76535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弧形 81"/>
              <p:cNvSpPr/>
              <p:nvPr/>
            </p:nvSpPr>
            <p:spPr>
              <a:xfrm rot="19252019">
                <a:off x="4524079" y="4072594"/>
                <a:ext cx="2548537" cy="2263772"/>
              </a:xfrm>
              <a:prstGeom prst="arc">
                <a:avLst>
                  <a:gd name="adj1" fmla="val 16200000"/>
                  <a:gd name="adj2" fmla="val 21404473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83" name="弧形 82"/>
              <p:cNvSpPr/>
              <p:nvPr/>
            </p:nvSpPr>
            <p:spPr>
              <a:xfrm rot="2466547" flipV="1">
                <a:off x="4465328" y="3155020"/>
                <a:ext cx="2596172" cy="2192335"/>
              </a:xfrm>
              <a:prstGeom prst="arc">
                <a:avLst>
                  <a:gd name="adj1" fmla="val 16431463"/>
                  <a:gd name="adj2" fmla="val 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21534" name="矩形 147"/>
            <p:cNvSpPr>
              <a:spLocks noChangeArrowheads="1"/>
            </p:cNvSpPr>
            <p:nvPr/>
          </p:nvSpPr>
          <p:spPr bwMode="auto">
            <a:xfrm>
              <a:off x="5604706" y="2643182"/>
              <a:ext cx="53893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>
                  <a:latin typeface="Times New Roman" charset="0"/>
                  <a:sym typeface="Symbol" charset="0"/>
                </a:rPr>
                <a:t></a:t>
              </a:r>
              <a:endParaRPr lang="zh-CN" altLang="en-US" sz="2800"/>
            </a:p>
          </p:txBody>
        </p:sp>
        <p:sp>
          <p:nvSpPr>
            <p:cNvPr id="21535" name="Text Box 13"/>
            <p:cNvSpPr txBox="1">
              <a:spLocks noChangeArrowheads="1"/>
            </p:cNvSpPr>
            <p:nvPr/>
          </p:nvSpPr>
          <p:spPr bwMode="auto">
            <a:xfrm>
              <a:off x="5357818" y="3714752"/>
              <a:ext cx="135732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 charset="0"/>
                </a:rPr>
                <a:t>取子图</a:t>
              </a:r>
            </a:p>
          </p:txBody>
        </p:sp>
      </p:grpSp>
      <p:grpSp>
        <p:nvGrpSpPr>
          <p:cNvPr id="8" name="组合 155"/>
          <p:cNvGrpSpPr>
            <a:grpSpLocks/>
          </p:cNvGrpSpPr>
          <p:nvPr/>
        </p:nvGrpSpPr>
        <p:grpSpPr bwMode="auto">
          <a:xfrm>
            <a:off x="5357813" y="3786188"/>
            <a:ext cx="2822575" cy="2524125"/>
            <a:chOff x="5357818" y="3786190"/>
            <a:chExt cx="2822252" cy="2523484"/>
          </a:xfrm>
        </p:grpSpPr>
        <p:grpSp>
          <p:nvGrpSpPr>
            <p:cNvPr id="21515" name="组合 138"/>
            <p:cNvGrpSpPr>
              <a:grpSpLocks/>
            </p:cNvGrpSpPr>
            <p:nvPr/>
          </p:nvGrpSpPr>
          <p:grpSpPr bwMode="auto">
            <a:xfrm>
              <a:off x="6072068" y="3786190"/>
              <a:ext cx="2108002" cy="1622645"/>
              <a:chOff x="6072068" y="3861686"/>
              <a:chExt cx="2108002" cy="1622645"/>
            </a:xfrm>
          </p:grpSpPr>
          <p:sp>
            <p:nvSpPr>
              <p:cNvPr id="108" name="弧形 107"/>
              <p:cNvSpPr/>
              <p:nvPr/>
            </p:nvSpPr>
            <p:spPr>
              <a:xfrm rot="10637957">
                <a:off x="6714974" y="3861686"/>
                <a:ext cx="1465096" cy="1531548"/>
              </a:xfrm>
              <a:prstGeom prst="arc">
                <a:avLst>
                  <a:gd name="adj1" fmla="val 16200000"/>
                  <a:gd name="adj2" fmla="val 21404473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6665768" y="4642538"/>
                <a:ext cx="92064" cy="10633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7495935" y="4642538"/>
                <a:ext cx="93652" cy="10633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6665768" y="5378951"/>
                <a:ext cx="92064" cy="1047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7495935" y="5378951"/>
                <a:ext cx="93652" cy="1047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cxnSp>
            <p:nvCxnSpPr>
              <p:cNvPr id="124" name="直接连接符 123"/>
              <p:cNvCxnSpPr>
                <a:stCxn id="120" idx="6"/>
                <a:endCxn id="121" idx="2"/>
              </p:cNvCxnSpPr>
              <p:nvPr/>
            </p:nvCxnSpPr>
            <p:spPr>
              <a:xfrm>
                <a:off x="6757833" y="4694911"/>
                <a:ext cx="738103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>
              <a:xfrm>
                <a:off x="6757833" y="5429738"/>
                <a:ext cx="738103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>
                <a:stCxn id="120" idx="4"/>
                <a:endCxn id="122" idx="0"/>
              </p:cNvCxnSpPr>
              <p:nvPr/>
            </p:nvCxnSpPr>
            <p:spPr>
              <a:xfrm rot="5400000">
                <a:off x="6395967" y="5064706"/>
                <a:ext cx="63166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 rot="5400000">
                <a:off x="7226929" y="5063912"/>
                <a:ext cx="63007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 rot="16200000" flipH="1">
                <a:off x="6800737" y="4680574"/>
                <a:ext cx="660232" cy="7650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 rot="5400000" flipH="1" flipV="1">
                <a:off x="6797562" y="4702793"/>
                <a:ext cx="660232" cy="7650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椭圆 130"/>
              <p:cNvSpPr/>
              <p:nvPr/>
            </p:nvSpPr>
            <p:spPr>
              <a:xfrm>
                <a:off x="7084820" y="5025028"/>
                <a:ext cx="92064" cy="1047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135" name="弧形 134"/>
              <p:cNvSpPr/>
              <p:nvPr/>
            </p:nvSpPr>
            <p:spPr>
              <a:xfrm rot="10962043" flipH="1">
                <a:off x="6072111" y="3891840"/>
                <a:ext cx="1465095" cy="1529962"/>
              </a:xfrm>
              <a:prstGeom prst="arc">
                <a:avLst>
                  <a:gd name="adj1" fmla="val 16200000"/>
                  <a:gd name="adj2" fmla="val 21404473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21516" name="Text Box 13"/>
            <p:cNvSpPr txBox="1">
              <a:spLocks noChangeArrowheads="1"/>
            </p:cNvSpPr>
            <p:nvPr/>
          </p:nvSpPr>
          <p:spPr bwMode="auto">
            <a:xfrm>
              <a:off x="6929454" y="5786454"/>
              <a:ext cx="8572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 charset="0"/>
                </a:rPr>
                <a:t>K</a:t>
              </a:r>
              <a:r>
                <a:rPr lang="en-US" altLang="zh-CN" sz="2800" b="1" baseline="-30000">
                  <a:latin typeface="Times New Roman" charset="0"/>
                </a:rPr>
                <a:t>5</a:t>
              </a:r>
              <a:endParaRPr lang="zh-CN" altLang="en-US" sz="2800" b="1">
                <a:latin typeface="Times New Roman" charset="0"/>
              </a:endParaRPr>
            </a:p>
          </p:txBody>
        </p:sp>
        <p:sp>
          <p:nvSpPr>
            <p:cNvPr id="21517" name="矩形 148"/>
            <p:cNvSpPr>
              <a:spLocks noChangeArrowheads="1"/>
            </p:cNvSpPr>
            <p:nvPr/>
          </p:nvSpPr>
          <p:spPr bwMode="auto">
            <a:xfrm>
              <a:off x="5643570" y="4834606"/>
              <a:ext cx="53893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>
                  <a:latin typeface="Times New Roman" charset="0"/>
                  <a:sym typeface="Symbol" charset="0"/>
                </a:rPr>
                <a:t></a:t>
              </a:r>
              <a:endParaRPr lang="zh-CN" altLang="en-US" sz="2800"/>
            </a:p>
          </p:txBody>
        </p:sp>
        <p:sp>
          <p:nvSpPr>
            <p:cNvPr id="21518" name="Text Box 13"/>
            <p:cNvSpPr txBox="1">
              <a:spLocks noChangeArrowheads="1"/>
            </p:cNvSpPr>
            <p:nvPr/>
          </p:nvSpPr>
          <p:spPr bwMode="auto">
            <a:xfrm>
              <a:off x="5357818" y="5763300"/>
              <a:ext cx="135732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eaLnBrk="0" hangingPunct="0">
                <a:buFont typeface="Wingdings" charset="0"/>
                <a:defRPr sz="20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latin typeface="Times New Roman" charset="0"/>
                </a:rPr>
                <a:t>取子图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7151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EAF014-049B-457D-9D9D-4A2AD311138E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楷体_GB2312" pitchFamily="49" charset="-122"/>
              </a:rPr>
              <a:t>非平面图</a:t>
            </a:r>
            <a:r>
              <a:rPr lang="zh-CN" altLang="en-US" b="1" dirty="0">
                <a:latin typeface="Arial" charset="0"/>
                <a:ea typeface="宋体" charset="0"/>
              </a:rPr>
              <a:t>的判断</a:t>
            </a:r>
            <a:endParaRPr lang="en-US" altLang="zh-CN" b="1" dirty="0" smtClean="0">
              <a:latin typeface="楷体_GB2312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638800" y="2324100"/>
            <a:ext cx="1905000" cy="1964632"/>
            <a:chOff x="5638800" y="2324100"/>
            <a:chExt cx="2133600" cy="2590800"/>
          </a:xfrm>
        </p:grpSpPr>
        <p:sp>
          <p:nvSpPr>
            <p:cNvPr id="155652" name="Line 3"/>
            <p:cNvSpPr>
              <a:spLocks noChangeShapeType="1"/>
            </p:cNvSpPr>
            <p:nvPr/>
          </p:nvSpPr>
          <p:spPr bwMode="auto">
            <a:xfrm>
              <a:off x="6781800" y="2324100"/>
              <a:ext cx="762000" cy="25146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653" name="Line 4"/>
            <p:cNvSpPr>
              <a:spLocks noChangeShapeType="1"/>
            </p:cNvSpPr>
            <p:nvPr/>
          </p:nvSpPr>
          <p:spPr bwMode="auto">
            <a:xfrm>
              <a:off x="6781800" y="2362200"/>
              <a:ext cx="990600" cy="9906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654" name="Line 5"/>
            <p:cNvSpPr>
              <a:spLocks noChangeShapeType="1"/>
            </p:cNvSpPr>
            <p:nvPr/>
          </p:nvSpPr>
          <p:spPr bwMode="auto">
            <a:xfrm flipV="1">
              <a:off x="5638800" y="2362200"/>
              <a:ext cx="1112838" cy="10668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655" name="Line 6"/>
            <p:cNvSpPr>
              <a:spLocks noChangeShapeType="1"/>
            </p:cNvSpPr>
            <p:nvPr/>
          </p:nvSpPr>
          <p:spPr bwMode="auto">
            <a:xfrm>
              <a:off x="5638800" y="3429000"/>
              <a:ext cx="76200" cy="14478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656" name="Line 7"/>
            <p:cNvSpPr>
              <a:spLocks noChangeShapeType="1"/>
            </p:cNvSpPr>
            <p:nvPr/>
          </p:nvSpPr>
          <p:spPr bwMode="auto">
            <a:xfrm flipH="1">
              <a:off x="7543800" y="3352800"/>
              <a:ext cx="228600" cy="15240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657" name="Line 8"/>
            <p:cNvSpPr>
              <a:spLocks noChangeShapeType="1"/>
            </p:cNvSpPr>
            <p:nvPr/>
          </p:nvSpPr>
          <p:spPr bwMode="auto">
            <a:xfrm>
              <a:off x="5715000" y="4876800"/>
              <a:ext cx="18288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658" name="Line 9"/>
            <p:cNvSpPr>
              <a:spLocks noChangeShapeType="1"/>
            </p:cNvSpPr>
            <p:nvPr/>
          </p:nvSpPr>
          <p:spPr bwMode="auto">
            <a:xfrm flipV="1">
              <a:off x="5638800" y="3390900"/>
              <a:ext cx="21145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659" name="Line 10"/>
            <p:cNvSpPr>
              <a:spLocks noChangeShapeType="1"/>
            </p:cNvSpPr>
            <p:nvPr/>
          </p:nvSpPr>
          <p:spPr bwMode="auto">
            <a:xfrm flipH="1">
              <a:off x="5715000" y="2324100"/>
              <a:ext cx="1066800" cy="25908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660" name="Line 11"/>
            <p:cNvSpPr>
              <a:spLocks noChangeShapeType="1"/>
            </p:cNvSpPr>
            <p:nvPr/>
          </p:nvSpPr>
          <p:spPr bwMode="auto">
            <a:xfrm flipV="1">
              <a:off x="5715000" y="3390900"/>
              <a:ext cx="2057400" cy="15240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661" name="Line 12"/>
            <p:cNvSpPr>
              <a:spLocks noChangeShapeType="1"/>
            </p:cNvSpPr>
            <p:nvPr/>
          </p:nvSpPr>
          <p:spPr bwMode="auto">
            <a:xfrm>
              <a:off x="5638800" y="3390900"/>
              <a:ext cx="1905000" cy="14478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5662" name="Group 13"/>
          <p:cNvGrpSpPr>
            <a:grpSpLocks/>
          </p:cNvGrpSpPr>
          <p:nvPr/>
        </p:nvGrpSpPr>
        <p:grpSpPr bwMode="auto">
          <a:xfrm>
            <a:off x="1484795" y="2181479"/>
            <a:ext cx="2396492" cy="2025650"/>
            <a:chOff x="480" y="888"/>
            <a:chExt cx="2208" cy="2256"/>
          </a:xfrm>
        </p:grpSpPr>
        <p:sp>
          <p:nvSpPr>
            <p:cNvPr id="155665" name="Line 14"/>
            <p:cNvSpPr>
              <a:spLocks noChangeShapeType="1"/>
            </p:cNvSpPr>
            <p:nvPr/>
          </p:nvSpPr>
          <p:spPr bwMode="auto">
            <a:xfrm>
              <a:off x="1632" y="1272"/>
              <a:ext cx="480" cy="15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666" name="Line 15"/>
            <p:cNvSpPr>
              <a:spLocks noChangeShapeType="1"/>
            </p:cNvSpPr>
            <p:nvPr/>
          </p:nvSpPr>
          <p:spPr bwMode="auto">
            <a:xfrm>
              <a:off x="1613" y="888"/>
              <a:ext cx="1075" cy="8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667" name="Line 16"/>
            <p:cNvSpPr>
              <a:spLocks noChangeShapeType="1"/>
            </p:cNvSpPr>
            <p:nvPr/>
          </p:nvSpPr>
          <p:spPr bwMode="auto">
            <a:xfrm flipV="1">
              <a:off x="480" y="888"/>
              <a:ext cx="1133" cy="94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668" name="Line 17"/>
            <p:cNvSpPr>
              <a:spLocks noChangeShapeType="1"/>
            </p:cNvSpPr>
            <p:nvPr/>
          </p:nvSpPr>
          <p:spPr bwMode="auto">
            <a:xfrm>
              <a:off x="480" y="1837"/>
              <a:ext cx="254" cy="13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669" name="Line 18"/>
            <p:cNvSpPr>
              <a:spLocks noChangeShapeType="1"/>
            </p:cNvSpPr>
            <p:nvPr/>
          </p:nvSpPr>
          <p:spPr bwMode="auto">
            <a:xfrm flipH="1">
              <a:off x="2352" y="1776"/>
              <a:ext cx="336" cy="13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670" name="Line 19"/>
            <p:cNvSpPr>
              <a:spLocks noChangeShapeType="1"/>
            </p:cNvSpPr>
            <p:nvPr/>
          </p:nvSpPr>
          <p:spPr bwMode="auto">
            <a:xfrm>
              <a:off x="734" y="3141"/>
              <a:ext cx="1618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671" name="Line 20"/>
            <p:cNvSpPr>
              <a:spLocks noChangeShapeType="1"/>
            </p:cNvSpPr>
            <p:nvPr/>
          </p:nvSpPr>
          <p:spPr bwMode="auto">
            <a:xfrm flipV="1">
              <a:off x="912" y="1944"/>
              <a:ext cx="13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672" name="Line 21"/>
            <p:cNvSpPr>
              <a:spLocks noChangeShapeType="1"/>
            </p:cNvSpPr>
            <p:nvPr/>
          </p:nvSpPr>
          <p:spPr bwMode="auto">
            <a:xfrm flipH="1">
              <a:off x="960" y="1272"/>
              <a:ext cx="672" cy="16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673" name="Line 22"/>
            <p:cNvSpPr>
              <a:spLocks noChangeShapeType="1"/>
            </p:cNvSpPr>
            <p:nvPr/>
          </p:nvSpPr>
          <p:spPr bwMode="auto">
            <a:xfrm flipV="1">
              <a:off x="960" y="1944"/>
              <a:ext cx="1296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674" name="Line 23"/>
            <p:cNvSpPr>
              <a:spLocks noChangeShapeType="1"/>
            </p:cNvSpPr>
            <p:nvPr/>
          </p:nvSpPr>
          <p:spPr bwMode="auto">
            <a:xfrm>
              <a:off x="912" y="1944"/>
              <a:ext cx="1200" cy="9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675" name="Line 24"/>
            <p:cNvSpPr>
              <a:spLocks noChangeShapeType="1"/>
            </p:cNvSpPr>
            <p:nvPr/>
          </p:nvSpPr>
          <p:spPr bwMode="auto">
            <a:xfrm flipH="1" flipV="1">
              <a:off x="480" y="1848"/>
              <a:ext cx="432" cy="96"/>
            </a:xfrm>
            <a:prstGeom prst="line">
              <a:avLst/>
            </a:prstGeom>
            <a:noFill/>
            <a:ln w="28575">
              <a:solidFill>
                <a:srgbClr val="FC360E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676" name="Line 25"/>
            <p:cNvSpPr>
              <a:spLocks noChangeShapeType="1"/>
            </p:cNvSpPr>
            <p:nvPr/>
          </p:nvSpPr>
          <p:spPr bwMode="auto">
            <a:xfrm flipH="1" flipV="1">
              <a:off x="1632" y="888"/>
              <a:ext cx="0" cy="384"/>
            </a:xfrm>
            <a:prstGeom prst="line">
              <a:avLst/>
            </a:prstGeom>
            <a:noFill/>
            <a:ln w="28575">
              <a:solidFill>
                <a:srgbClr val="FC360E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677" name="Line 26"/>
            <p:cNvSpPr>
              <a:spLocks noChangeShapeType="1"/>
            </p:cNvSpPr>
            <p:nvPr/>
          </p:nvSpPr>
          <p:spPr bwMode="auto">
            <a:xfrm flipH="1">
              <a:off x="2256" y="1800"/>
              <a:ext cx="432" cy="144"/>
            </a:xfrm>
            <a:prstGeom prst="line">
              <a:avLst/>
            </a:prstGeom>
            <a:noFill/>
            <a:ln w="28575">
              <a:solidFill>
                <a:srgbClr val="FC360E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678" name="Line 27"/>
            <p:cNvSpPr>
              <a:spLocks noChangeShapeType="1"/>
            </p:cNvSpPr>
            <p:nvPr/>
          </p:nvSpPr>
          <p:spPr bwMode="auto">
            <a:xfrm flipH="1" flipV="1">
              <a:off x="2112" y="2856"/>
              <a:ext cx="240" cy="288"/>
            </a:xfrm>
            <a:prstGeom prst="line">
              <a:avLst/>
            </a:prstGeom>
            <a:noFill/>
            <a:ln w="28575">
              <a:solidFill>
                <a:srgbClr val="FC360E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679" name="Line 28"/>
            <p:cNvSpPr>
              <a:spLocks noChangeShapeType="1"/>
            </p:cNvSpPr>
            <p:nvPr/>
          </p:nvSpPr>
          <p:spPr bwMode="auto">
            <a:xfrm flipH="1">
              <a:off x="720" y="2904"/>
              <a:ext cx="240" cy="240"/>
            </a:xfrm>
            <a:prstGeom prst="line">
              <a:avLst/>
            </a:prstGeom>
            <a:noFill/>
            <a:ln w="28575">
              <a:solidFill>
                <a:srgbClr val="FC360E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57117" name="Rectangle 29"/>
          <p:cNvSpPr>
            <a:spLocks noChangeArrowheads="1"/>
          </p:cNvSpPr>
          <p:nvPr/>
        </p:nvSpPr>
        <p:spPr bwMode="auto">
          <a:xfrm>
            <a:off x="9326934" y="5112830"/>
            <a:ext cx="69199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buClrTx/>
              <a:buSzPct val="90000"/>
              <a:buFontTx/>
              <a:buNone/>
            </a:pPr>
            <a:r>
              <a:rPr lang="zh-CN" altLang="en-US" dirty="0">
                <a:solidFill>
                  <a:srgbClr val="13131B"/>
                </a:solidFill>
                <a:latin typeface="楷体_GB2312" pitchFamily="49" charset="-122"/>
              </a:rPr>
              <a:t>请找一个</a:t>
            </a:r>
            <a:r>
              <a:rPr lang="en-US" altLang="zh-CN" dirty="0">
                <a:solidFill>
                  <a:srgbClr val="13131B"/>
                </a:solidFill>
                <a:latin typeface="楷体_GB2312" pitchFamily="49" charset="-122"/>
              </a:rPr>
              <a:t>Petersen</a:t>
            </a:r>
            <a:r>
              <a:rPr lang="zh-CN" altLang="en-US" dirty="0">
                <a:solidFill>
                  <a:srgbClr val="13131B"/>
                </a:solidFill>
                <a:latin typeface="楷体_GB2312" pitchFamily="49" charset="-122"/>
              </a:rPr>
              <a:t>图的子图与</a:t>
            </a:r>
            <a:r>
              <a:rPr lang="en-US" altLang="zh-CN" dirty="0">
                <a:solidFill>
                  <a:srgbClr val="13131B"/>
                </a:solidFill>
                <a:latin typeface="楷体_GB2312" pitchFamily="49" charset="-122"/>
              </a:rPr>
              <a:t>K</a:t>
            </a:r>
            <a:r>
              <a:rPr lang="en-US" altLang="zh-CN" baseline="-25000" dirty="0">
                <a:solidFill>
                  <a:srgbClr val="13131B"/>
                </a:solidFill>
                <a:latin typeface="楷体_GB2312" pitchFamily="49" charset="-122"/>
              </a:rPr>
              <a:t>3,3</a:t>
            </a:r>
            <a:r>
              <a:rPr lang="zh-CN" altLang="en-US" dirty="0">
                <a:solidFill>
                  <a:srgbClr val="13131B"/>
                </a:solidFill>
                <a:latin typeface="楷体_GB2312" pitchFamily="49" charset="-122"/>
              </a:rPr>
              <a:t>同胚</a:t>
            </a:r>
          </a:p>
        </p:txBody>
      </p:sp>
      <p:sp>
        <p:nvSpPr>
          <p:cNvPr id="155664" name="Rectangle 30"/>
          <p:cNvSpPr>
            <a:spLocks noChangeArrowheads="1"/>
          </p:cNvSpPr>
          <p:nvPr/>
        </p:nvSpPr>
        <p:spPr bwMode="auto">
          <a:xfrm>
            <a:off x="304800" y="1428750"/>
            <a:ext cx="853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Petersen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图不是平面图</a:t>
            </a:r>
          </a:p>
        </p:txBody>
      </p:sp>
      <p:grpSp>
        <p:nvGrpSpPr>
          <p:cNvPr id="32" name="Group 13"/>
          <p:cNvGrpSpPr>
            <a:grpSpLocks/>
          </p:cNvGrpSpPr>
          <p:nvPr/>
        </p:nvGrpSpPr>
        <p:grpSpPr bwMode="auto">
          <a:xfrm>
            <a:off x="1490316" y="4607117"/>
            <a:ext cx="2105026" cy="2081720"/>
            <a:chOff x="480" y="888"/>
            <a:chExt cx="2208" cy="2256"/>
          </a:xfrm>
        </p:grpSpPr>
        <p:sp>
          <p:nvSpPr>
            <p:cNvPr id="33" name="Line 14"/>
            <p:cNvSpPr>
              <a:spLocks noChangeShapeType="1"/>
            </p:cNvSpPr>
            <p:nvPr/>
          </p:nvSpPr>
          <p:spPr bwMode="auto">
            <a:xfrm>
              <a:off x="1632" y="1272"/>
              <a:ext cx="480" cy="15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15"/>
            <p:cNvSpPr>
              <a:spLocks noChangeShapeType="1"/>
            </p:cNvSpPr>
            <p:nvPr/>
          </p:nvSpPr>
          <p:spPr bwMode="auto">
            <a:xfrm>
              <a:off x="1613" y="888"/>
              <a:ext cx="1075" cy="8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16"/>
            <p:cNvSpPr>
              <a:spLocks noChangeShapeType="1"/>
            </p:cNvSpPr>
            <p:nvPr/>
          </p:nvSpPr>
          <p:spPr bwMode="auto">
            <a:xfrm flipV="1">
              <a:off x="480" y="888"/>
              <a:ext cx="1133" cy="94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Line 17"/>
            <p:cNvSpPr>
              <a:spLocks noChangeShapeType="1"/>
            </p:cNvSpPr>
            <p:nvPr/>
          </p:nvSpPr>
          <p:spPr bwMode="auto">
            <a:xfrm>
              <a:off x="480" y="1837"/>
              <a:ext cx="254" cy="13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Line 18"/>
            <p:cNvSpPr>
              <a:spLocks noChangeShapeType="1"/>
            </p:cNvSpPr>
            <p:nvPr/>
          </p:nvSpPr>
          <p:spPr bwMode="auto">
            <a:xfrm flipH="1">
              <a:off x="2352" y="1776"/>
              <a:ext cx="336" cy="13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Line 19"/>
            <p:cNvSpPr>
              <a:spLocks noChangeShapeType="1"/>
            </p:cNvSpPr>
            <p:nvPr/>
          </p:nvSpPr>
          <p:spPr bwMode="auto">
            <a:xfrm>
              <a:off x="734" y="3141"/>
              <a:ext cx="1618" cy="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Line 20"/>
            <p:cNvSpPr>
              <a:spLocks noChangeShapeType="1"/>
            </p:cNvSpPr>
            <p:nvPr/>
          </p:nvSpPr>
          <p:spPr bwMode="auto">
            <a:xfrm flipV="1">
              <a:off x="912" y="1944"/>
              <a:ext cx="13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Line 21"/>
            <p:cNvSpPr>
              <a:spLocks noChangeShapeType="1"/>
            </p:cNvSpPr>
            <p:nvPr/>
          </p:nvSpPr>
          <p:spPr bwMode="auto">
            <a:xfrm flipH="1">
              <a:off x="960" y="1272"/>
              <a:ext cx="672" cy="16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 flipV="1">
              <a:off x="960" y="1944"/>
              <a:ext cx="1296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23"/>
            <p:cNvSpPr>
              <a:spLocks noChangeShapeType="1"/>
            </p:cNvSpPr>
            <p:nvPr/>
          </p:nvSpPr>
          <p:spPr bwMode="auto">
            <a:xfrm>
              <a:off x="912" y="1944"/>
              <a:ext cx="1200" cy="9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24"/>
            <p:cNvSpPr>
              <a:spLocks noChangeShapeType="1"/>
            </p:cNvSpPr>
            <p:nvPr/>
          </p:nvSpPr>
          <p:spPr bwMode="auto">
            <a:xfrm flipV="1">
              <a:off x="912" y="1944"/>
              <a:ext cx="1296" cy="0"/>
            </a:xfrm>
            <a:prstGeom prst="line">
              <a:avLst/>
            </a:prstGeom>
            <a:noFill/>
            <a:ln w="28575">
              <a:solidFill>
                <a:srgbClr val="FC360E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Line 25"/>
            <p:cNvSpPr>
              <a:spLocks noChangeShapeType="1"/>
            </p:cNvSpPr>
            <p:nvPr/>
          </p:nvSpPr>
          <p:spPr bwMode="auto">
            <a:xfrm flipH="1" flipV="1">
              <a:off x="1632" y="888"/>
              <a:ext cx="0" cy="3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Line 26"/>
            <p:cNvSpPr>
              <a:spLocks noChangeShapeType="1"/>
            </p:cNvSpPr>
            <p:nvPr/>
          </p:nvSpPr>
          <p:spPr bwMode="auto">
            <a:xfrm flipH="1">
              <a:off x="2256" y="1800"/>
              <a:ext cx="432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Line 27"/>
            <p:cNvSpPr>
              <a:spLocks noChangeShapeType="1"/>
            </p:cNvSpPr>
            <p:nvPr/>
          </p:nvSpPr>
          <p:spPr bwMode="auto">
            <a:xfrm flipH="1" flipV="1">
              <a:off x="2112" y="2856"/>
              <a:ext cx="220" cy="28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28"/>
            <p:cNvSpPr>
              <a:spLocks noChangeShapeType="1"/>
            </p:cNvSpPr>
            <p:nvPr/>
          </p:nvSpPr>
          <p:spPr bwMode="auto">
            <a:xfrm flipH="1">
              <a:off x="720" y="2904"/>
              <a:ext cx="24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9" name="Line 15"/>
          <p:cNvSpPr>
            <a:spLocks noChangeShapeType="1"/>
          </p:cNvSpPr>
          <p:nvPr/>
        </p:nvSpPr>
        <p:spPr bwMode="auto">
          <a:xfrm>
            <a:off x="1490317" y="5504951"/>
            <a:ext cx="411852" cy="7658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0" name="Group 13"/>
          <p:cNvGrpSpPr>
            <a:grpSpLocks/>
          </p:cNvGrpSpPr>
          <p:nvPr/>
        </p:nvGrpSpPr>
        <p:grpSpPr bwMode="auto">
          <a:xfrm>
            <a:off x="4019227" y="4630768"/>
            <a:ext cx="2105026" cy="2081720"/>
            <a:chOff x="480" y="888"/>
            <a:chExt cx="2208" cy="2256"/>
          </a:xfrm>
        </p:grpSpPr>
        <p:sp>
          <p:nvSpPr>
            <p:cNvPr id="51" name="Line 14"/>
            <p:cNvSpPr>
              <a:spLocks noChangeShapeType="1"/>
            </p:cNvSpPr>
            <p:nvPr/>
          </p:nvSpPr>
          <p:spPr bwMode="auto">
            <a:xfrm>
              <a:off x="1632" y="1272"/>
              <a:ext cx="480" cy="15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15"/>
            <p:cNvSpPr>
              <a:spLocks noChangeShapeType="1"/>
            </p:cNvSpPr>
            <p:nvPr/>
          </p:nvSpPr>
          <p:spPr bwMode="auto">
            <a:xfrm>
              <a:off x="1613" y="888"/>
              <a:ext cx="1075" cy="8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Line 16"/>
            <p:cNvSpPr>
              <a:spLocks noChangeShapeType="1"/>
            </p:cNvSpPr>
            <p:nvPr/>
          </p:nvSpPr>
          <p:spPr bwMode="auto">
            <a:xfrm flipV="1">
              <a:off x="480" y="888"/>
              <a:ext cx="1133" cy="94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Line 17"/>
            <p:cNvSpPr>
              <a:spLocks noChangeShapeType="1"/>
            </p:cNvSpPr>
            <p:nvPr/>
          </p:nvSpPr>
          <p:spPr bwMode="auto">
            <a:xfrm>
              <a:off x="480" y="1837"/>
              <a:ext cx="254" cy="13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Line 18"/>
            <p:cNvSpPr>
              <a:spLocks noChangeShapeType="1"/>
            </p:cNvSpPr>
            <p:nvPr/>
          </p:nvSpPr>
          <p:spPr bwMode="auto">
            <a:xfrm flipH="1">
              <a:off x="2352" y="1776"/>
              <a:ext cx="336" cy="13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Line 20"/>
            <p:cNvSpPr>
              <a:spLocks noChangeShapeType="1"/>
            </p:cNvSpPr>
            <p:nvPr/>
          </p:nvSpPr>
          <p:spPr bwMode="auto">
            <a:xfrm flipH="1" flipV="1">
              <a:off x="480" y="1832"/>
              <a:ext cx="432" cy="1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Line 21"/>
            <p:cNvSpPr>
              <a:spLocks noChangeShapeType="1"/>
            </p:cNvSpPr>
            <p:nvPr/>
          </p:nvSpPr>
          <p:spPr bwMode="auto">
            <a:xfrm flipH="1">
              <a:off x="960" y="1272"/>
              <a:ext cx="672" cy="16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Line 22"/>
            <p:cNvSpPr>
              <a:spLocks noChangeShapeType="1"/>
            </p:cNvSpPr>
            <p:nvPr/>
          </p:nvSpPr>
          <p:spPr bwMode="auto">
            <a:xfrm flipV="1">
              <a:off x="960" y="1944"/>
              <a:ext cx="1296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Line 23"/>
            <p:cNvSpPr>
              <a:spLocks noChangeShapeType="1"/>
            </p:cNvSpPr>
            <p:nvPr/>
          </p:nvSpPr>
          <p:spPr bwMode="auto">
            <a:xfrm>
              <a:off x="912" y="1944"/>
              <a:ext cx="1200" cy="9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" name="Line 25"/>
            <p:cNvSpPr>
              <a:spLocks noChangeShapeType="1"/>
            </p:cNvSpPr>
            <p:nvPr/>
          </p:nvSpPr>
          <p:spPr bwMode="auto">
            <a:xfrm flipH="1" flipV="1">
              <a:off x="1632" y="888"/>
              <a:ext cx="0" cy="3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" name="Line 26"/>
            <p:cNvSpPr>
              <a:spLocks noChangeShapeType="1"/>
            </p:cNvSpPr>
            <p:nvPr/>
          </p:nvSpPr>
          <p:spPr bwMode="auto">
            <a:xfrm flipH="1">
              <a:off x="2256" y="1800"/>
              <a:ext cx="432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" name="Line 27"/>
            <p:cNvSpPr>
              <a:spLocks noChangeShapeType="1"/>
            </p:cNvSpPr>
            <p:nvPr/>
          </p:nvSpPr>
          <p:spPr bwMode="auto">
            <a:xfrm flipH="1" flipV="1">
              <a:off x="2112" y="2856"/>
              <a:ext cx="220" cy="28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" name="Line 28"/>
            <p:cNvSpPr>
              <a:spLocks noChangeShapeType="1"/>
            </p:cNvSpPr>
            <p:nvPr/>
          </p:nvSpPr>
          <p:spPr bwMode="auto">
            <a:xfrm flipH="1">
              <a:off x="720" y="2904"/>
              <a:ext cx="24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7" name="Group 13"/>
          <p:cNvGrpSpPr>
            <a:grpSpLocks/>
          </p:cNvGrpSpPr>
          <p:nvPr/>
        </p:nvGrpSpPr>
        <p:grpSpPr bwMode="auto">
          <a:xfrm>
            <a:off x="6636218" y="4716583"/>
            <a:ext cx="2108839" cy="1885175"/>
            <a:chOff x="476" y="888"/>
            <a:chExt cx="2212" cy="2043"/>
          </a:xfrm>
        </p:grpSpPr>
        <p:sp>
          <p:nvSpPr>
            <p:cNvPr id="68" name="Line 14"/>
            <p:cNvSpPr>
              <a:spLocks noChangeShapeType="1"/>
            </p:cNvSpPr>
            <p:nvPr/>
          </p:nvSpPr>
          <p:spPr bwMode="auto">
            <a:xfrm>
              <a:off x="1632" y="1272"/>
              <a:ext cx="480" cy="15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" name="Line 15"/>
            <p:cNvSpPr>
              <a:spLocks noChangeShapeType="1"/>
            </p:cNvSpPr>
            <p:nvPr/>
          </p:nvSpPr>
          <p:spPr bwMode="auto">
            <a:xfrm>
              <a:off x="1613" y="888"/>
              <a:ext cx="1075" cy="8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" name="Line 16"/>
            <p:cNvSpPr>
              <a:spLocks noChangeShapeType="1"/>
            </p:cNvSpPr>
            <p:nvPr/>
          </p:nvSpPr>
          <p:spPr bwMode="auto">
            <a:xfrm flipV="1">
              <a:off x="480" y="888"/>
              <a:ext cx="1133" cy="94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" name="Line 17"/>
            <p:cNvSpPr>
              <a:spLocks noChangeShapeType="1"/>
            </p:cNvSpPr>
            <p:nvPr/>
          </p:nvSpPr>
          <p:spPr bwMode="auto">
            <a:xfrm>
              <a:off x="480" y="1837"/>
              <a:ext cx="480" cy="109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" name="Line 18"/>
            <p:cNvSpPr>
              <a:spLocks noChangeShapeType="1"/>
            </p:cNvSpPr>
            <p:nvPr/>
          </p:nvSpPr>
          <p:spPr bwMode="auto">
            <a:xfrm flipH="1">
              <a:off x="2126" y="1776"/>
              <a:ext cx="562" cy="10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" name="Line 21"/>
            <p:cNvSpPr>
              <a:spLocks noChangeShapeType="1"/>
            </p:cNvSpPr>
            <p:nvPr/>
          </p:nvSpPr>
          <p:spPr bwMode="auto">
            <a:xfrm flipH="1">
              <a:off x="960" y="1272"/>
              <a:ext cx="672" cy="16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" name="Line 22"/>
            <p:cNvSpPr>
              <a:spLocks noChangeShapeType="1"/>
            </p:cNvSpPr>
            <p:nvPr/>
          </p:nvSpPr>
          <p:spPr bwMode="auto">
            <a:xfrm flipV="1">
              <a:off x="960" y="1776"/>
              <a:ext cx="1728" cy="11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Line 23"/>
            <p:cNvSpPr>
              <a:spLocks noChangeShapeType="1"/>
            </p:cNvSpPr>
            <p:nvPr/>
          </p:nvSpPr>
          <p:spPr bwMode="auto">
            <a:xfrm>
              <a:off x="476" y="1837"/>
              <a:ext cx="1636" cy="101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" name="Line 25"/>
            <p:cNvSpPr>
              <a:spLocks noChangeShapeType="1"/>
            </p:cNvSpPr>
            <p:nvPr/>
          </p:nvSpPr>
          <p:spPr bwMode="auto">
            <a:xfrm flipH="1" flipV="1">
              <a:off x="1632" y="888"/>
              <a:ext cx="0" cy="3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1" name="Text Box 13"/>
          <p:cNvSpPr txBox="1">
            <a:spLocks noChangeArrowheads="1"/>
          </p:cNvSpPr>
          <p:nvPr/>
        </p:nvSpPr>
        <p:spPr bwMode="auto">
          <a:xfrm>
            <a:off x="4059347" y="6410725"/>
            <a:ext cx="499960" cy="523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</a:t>
            </a:r>
            <a:endParaRPr lang="zh-CN" altLang="en-US" sz="2800" b="1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82" name="Text Box 13"/>
          <p:cNvSpPr txBox="1">
            <a:spLocks noChangeArrowheads="1"/>
          </p:cNvSpPr>
          <p:nvPr/>
        </p:nvSpPr>
        <p:spPr bwMode="auto">
          <a:xfrm>
            <a:off x="5611820" y="6423086"/>
            <a:ext cx="499960" cy="523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</a:t>
            </a:r>
            <a:endParaRPr lang="zh-CN" altLang="en-US" sz="2800" b="1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83" name="Text Box 13"/>
          <p:cNvSpPr txBox="1">
            <a:spLocks noChangeArrowheads="1"/>
          </p:cNvSpPr>
          <p:nvPr/>
        </p:nvSpPr>
        <p:spPr bwMode="auto">
          <a:xfrm>
            <a:off x="4233014" y="5316146"/>
            <a:ext cx="499960" cy="523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</a:t>
            </a:r>
            <a:endParaRPr lang="zh-CN" altLang="en-US" sz="2800" b="1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84" name="Text Box 13"/>
          <p:cNvSpPr txBox="1">
            <a:spLocks noChangeArrowheads="1"/>
          </p:cNvSpPr>
          <p:nvPr/>
        </p:nvSpPr>
        <p:spPr bwMode="auto">
          <a:xfrm>
            <a:off x="5516634" y="5295239"/>
            <a:ext cx="499960" cy="523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</a:t>
            </a:r>
            <a:endParaRPr lang="zh-CN" altLang="en-US" sz="2800" b="1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85" name="Text Box 13"/>
          <p:cNvSpPr txBox="1">
            <a:spLocks noChangeArrowheads="1"/>
          </p:cNvSpPr>
          <p:nvPr/>
        </p:nvSpPr>
        <p:spPr bwMode="auto">
          <a:xfrm>
            <a:off x="7546999" y="4767367"/>
            <a:ext cx="499960" cy="523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o</a:t>
            </a:r>
            <a:endParaRPr lang="zh-CN" altLang="en-US" sz="2800" b="1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86" name="Text Box 13"/>
          <p:cNvSpPr txBox="1">
            <a:spLocks noChangeArrowheads="1"/>
          </p:cNvSpPr>
          <p:nvPr/>
        </p:nvSpPr>
        <p:spPr bwMode="auto">
          <a:xfrm>
            <a:off x="6456150" y="5295239"/>
            <a:ext cx="499960" cy="523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o</a:t>
            </a:r>
            <a:endParaRPr lang="zh-CN" altLang="en-US" sz="2800" b="1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87" name="Text Box 13"/>
          <p:cNvSpPr txBox="1">
            <a:spLocks noChangeArrowheads="1"/>
          </p:cNvSpPr>
          <p:nvPr/>
        </p:nvSpPr>
        <p:spPr bwMode="auto">
          <a:xfrm>
            <a:off x="8536035" y="5249436"/>
            <a:ext cx="499960" cy="523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o</a:t>
            </a:r>
            <a:endParaRPr lang="zh-CN" altLang="en-US" sz="2800" b="1" dirty="0">
              <a:solidFill>
                <a:srgbClr val="FF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6817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7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7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11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fld id="{FCAA716F-9742-5D4F-8FB3-5C69F8305841}" type="slidenum">
              <a:rPr lang="en-US" altLang="zh-CN" sz="1200">
                <a:latin typeface="Arial Black" charset="0"/>
              </a:rPr>
              <a:pPr/>
              <a:t>27</a:t>
            </a:fld>
            <a:endParaRPr lang="en-US" altLang="zh-CN" sz="1200">
              <a:latin typeface="Arial Black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92919" y="163512"/>
            <a:ext cx="8229600" cy="106680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宋体" charset="0"/>
                <a:ea typeface="宋体" charset="0"/>
              </a:rPr>
              <a:t>平面图的对偶图</a:t>
            </a:r>
            <a:r>
              <a:rPr lang="zh-CN" altLang="en-US" sz="4000" b="1" dirty="0">
                <a:latin typeface="宋体" charset="0"/>
                <a:ea typeface="宋体" charset="0"/>
              </a:rPr>
              <a:t> 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216024"/>
            <a:ext cx="8229600" cy="3671888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定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义</a:t>
            </a: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</a:rPr>
              <a:t>11.17</a:t>
            </a:r>
            <a:r>
              <a:rPr lang="zh-CN" altLang="en-US" sz="2800" b="1" dirty="0" smtClean="0">
                <a:latin typeface="Times New Roman" charset="0"/>
                <a:ea typeface="宋体" charset="0"/>
              </a:rPr>
              <a:t> 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设平面图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G, 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有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n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个顶点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, 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m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条边和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r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个面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, 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G</a:t>
            </a:r>
            <a:r>
              <a:rPr lang="zh-CN" altLang="en-US" sz="2800" b="1" dirty="0" smtClean="0">
                <a:latin typeface="Times New Roman" charset="0"/>
                <a:ea typeface="宋体" charset="0"/>
              </a:rPr>
              <a:t>的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对</a:t>
            </a:r>
            <a:r>
              <a:rPr lang="zh-CN" altLang="en-US" sz="28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偶图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G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*=&lt;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V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*,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E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*&gt;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如下：</a:t>
            </a:r>
            <a:endParaRPr lang="en-US" altLang="zh-CN" sz="2800" b="1" dirty="0">
              <a:latin typeface="Times New Roman" charset="0"/>
              <a:ea typeface="宋体" charset="0"/>
            </a:endParaRPr>
          </a:p>
          <a:p>
            <a:pPr algn="just" eaLnBrk="1" hangingPunct="1">
              <a:lnSpc>
                <a:spcPct val="110000"/>
              </a:lnSpc>
              <a:buFont typeface="Wingdings" charset="0"/>
              <a:buNone/>
            </a:pPr>
            <a:r>
              <a:rPr lang="zh-CN" altLang="en-US" sz="2800" b="1" dirty="0">
                <a:latin typeface="Times New Roman" charset="0"/>
                <a:ea typeface="宋体" charset="0"/>
              </a:rPr>
              <a:t>在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G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的每一个面</a:t>
            </a:r>
            <a:r>
              <a:rPr lang="en-US" altLang="zh-CN" sz="2800" b="1" i="1" dirty="0" err="1">
                <a:latin typeface="Times New Roman" charset="0"/>
                <a:ea typeface="宋体" charset="0"/>
              </a:rPr>
              <a:t>R</a:t>
            </a:r>
            <a:r>
              <a:rPr lang="en-US" altLang="zh-CN" sz="2800" b="1" i="1" baseline="-30000" dirty="0" err="1">
                <a:latin typeface="Times New Roman" charset="0"/>
                <a:ea typeface="宋体" charset="0"/>
              </a:rPr>
              <a:t>i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中任取一个点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v</a:t>
            </a:r>
            <a:r>
              <a:rPr lang="en-US" altLang="zh-CN" sz="2800" b="1" i="1" baseline="-30000" dirty="0">
                <a:latin typeface="Times New Roman" charset="0"/>
                <a:ea typeface="宋体" charset="0"/>
              </a:rPr>
              <a:t>i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*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作为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G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*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的顶点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,           </a:t>
            </a:r>
          </a:p>
          <a:p>
            <a:pPr algn="just" eaLnBrk="1" hangingPunct="1">
              <a:lnSpc>
                <a:spcPct val="110000"/>
              </a:lnSpc>
              <a:buFont typeface="Wingdings" charset="0"/>
              <a:buNone/>
            </a:pPr>
            <a:r>
              <a:rPr lang="en-US" altLang="zh-CN" sz="2800" b="1" i="1" dirty="0">
                <a:latin typeface="Times New Roman" charset="0"/>
                <a:ea typeface="宋体" charset="0"/>
              </a:rPr>
              <a:t>           V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*= { 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v</a:t>
            </a:r>
            <a:r>
              <a:rPr lang="en-US" altLang="zh-CN" sz="2800" b="1" i="1" baseline="-30000" dirty="0">
                <a:latin typeface="Times New Roman" charset="0"/>
                <a:ea typeface="宋体" charset="0"/>
              </a:rPr>
              <a:t>i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*| </a:t>
            </a:r>
            <a:r>
              <a:rPr lang="en-US" altLang="zh-CN" sz="2800" b="1" i="1" dirty="0" err="1">
                <a:latin typeface="Times New Roman" charset="0"/>
                <a:ea typeface="宋体" charset="0"/>
              </a:rPr>
              <a:t>i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=1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,2,</a:t>
            </a:r>
            <a:r>
              <a:rPr lang="en-US" altLang="zh-CN" sz="2800" b="1" dirty="0">
                <a:latin typeface="Times New Roman" charset="0"/>
                <a:ea typeface="宋体" charset="0"/>
                <a:cs typeface="Times New Roman" charset="0"/>
              </a:rPr>
              <a:t>…,</a:t>
            </a:r>
            <a:r>
              <a:rPr lang="en-US" altLang="zh-CN" sz="2800" b="1" i="1" dirty="0">
                <a:latin typeface="Times New Roman" charset="0"/>
                <a:ea typeface="宋体" charset="0"/>
                <a:cs typeface="Times New Roman" charset="0"/>
              </a:rPr>
              <a:t>r </a:t>
            </a:r>
            <a:r>
              <a:rPr lang="en-US" altLang="zh-CN" sz="2800" b="1" dirty="0">
                <a:latin typeface="Times New Roman" charset="0"/>
                <a:ea typeface="宋体" charset="0"/>
                <a:cs typeface="Times New Roman" charset="0"/>
              </a:rPr>
              <a:t>}.</a:t>
            </a:r>
            <a:endParaRPr lang="en-US" altLang="zh-CN" sz="2800" b="1" dirty="0">
              <a:latin typeface="Times New Roman" charset="0"/>
              <a:ea typeface="宋体" charset="0"/>
            </a:endParaRPr>
          </a:p>
          <a:p>
            <a:pPr algn="just" eaLnBrk="1" hangingPunct="1">
              <a:lnSpc>
                <a:spcPct val="110000"/>
              </a:lnSpc>
              <a:buFont typeface="Wingdings" charset="0"/>
              <a:buNone/>
            </a:pPr>
            <a:r>
              <a:rPr lang="zh-CN" altLang="en-US" sz="2800" b="1" dirty="0">
                <a:latin typeface="Times New Roman" charset="0"/>
                <a:ea typeface="宋体" charset="0"/>
              </a:rPr>
              <a:t>对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G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每一条边</a:t>
            </a:r>
            <a:r>
              <a:rPr lang="en-US" altLang="zh-CN" sz="2800" b="1" i="1" dirty="0" err="1">
                <a:latin typeface="Times New Roman" charset="0"/>
                <a:ea typeface="宋体" charset="0"/>
              </a:rPr>
              <a:t>e</a:t>
            </a:r>
            <a:r>
              <a:rPr lang="en-US" altLang="zh-CN" sz="2800" b="1" i="1" baseline="-25000" dirty="0" err="1">
                <a:latin typeface="Times New Roman" charset="0"/>
                <a:ea typeface="宋体" charset="0"/>
              </a:rPr>
              <a:t>k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, 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若</a:t>
            </a:r>
            <a:r>
              <a:rPr lang="en-US" altLang="zh-CN" sz="2800" b="1" i="1" dirty="0" err="1">
                <a:latin typeface="Times New Roman" charset="0"/>
                <a:ea typeface="宋体" charset="0"/>
              </a:rPr>
              <a:t>e</a:t>
            </a:r>
            <a:r>
              <a:rPr lang="en-US" altLang="zh-CN" sz="2800" b="1" i="1" baseline="-25000" dirty="0" err="1">
                <a:latin typeface="Times New Roman" charset="0"/>
                <a:ea typeface="宋体" charset="0"/>
              </a:rPr>
              <a:t>k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在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G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的面</a:t>
            </a:r>
            <a:r>
              <a:rPr lang="en-US" altLang="zh-CN" sz="2800" b="1" i="1" dirty="0" err="1">
                <a:latin typeface="Times New Roman" charset="0"/>
                <a:ea typeface="宋体" charset="0"/>
              </a:rPr>
              <a:t>R</a:t>
            </a:r>
            <a:r>
              <a:rPr lang="en-US" altLang="zh-CN" sz="2800" b="1" i="1" baseline="-30000" dirty="0" err="1">
                <a:latin typeface="Times New Roman" charset="0"/>
                <a:ea typeface="宋体" charset="0"/>
              </a:rPr>
              <a:t>i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与</a:t>
            </a:r>
            <a:r>
              <a:rPr lang="en-US" altLang="zh-CN" sz="2800" b="1" i="1" dirty="0" err="1">
                <a:latin typeface="Times New Roman" charset="0"/>
                <a:ea typeface="宋体" charset="0"/>
              </a:rPr>
              <a:t>R</a:t>
            </a:r>
            <a:r>
              <a:rPr lang="en-US" altLang="zh-CN" sz="2800" b="1" i="1" baseline="-30000" dirty="0" err="1">
                <a:latin typeface="Times New Roman" charset="0"/>
                <a:ea typeface="宋体" charset="0"/>
              </a:rPr>
              <a:t>j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的公共边界上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, </a:t>
            </a:r>
          </a:p>
          <a:p>
            <a:pPr algn="just" eaLnBrk="1" hangingPunct="1">
              <a:lnSpc>
                <a:spcPct val="110000"/>
              </a:lnSpc>
              <a:buFont typeface="Wingdings" charset="0"/>
              <a:buNone/>
            </a:pPr>
            <a:r>
              <a:rPr lang="zh-CN" altLang="en-US" sz="2800" b="1" dirty="0">
                <a:latin typeface="Times New Roman" charset="0"/>
                <a:ea typeface="宋体" charset="0"/>
              </a:rPr>
              <a:t>则作边</a:t>
            </a:r>
            <a:r>
              <a:rPr lang="en-US" altLang="zh-CN" sz="2800" b="1" i="1" dirty="0" err="1">
                <a:latin typeface="Times New Roman" charset="0"/>
                <a:ea typeface="宋体" charset="0"/>
              </a:rPr>
              <a:t>e</a:t>
            </a:r>
            <a:r>
              <a:rPr lang="en-US" altLang="zh-CN" sz="2800" b="1" i="1" baseline="-25000" dirty="0" err="1">
                <a:latin typeface="Times New Roman" charset="0"/>
                <a:ea typeface="宋体" charset="0"/>
              </a:rPr>
              <a:t>k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*=(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v</a:t>
            </a:r>
            <a:r>
              <a:rPr lang="en-US" altLang="zh-CN" sz="2800" b="1" i="1" baseline="-30000" dirty="0">
                <a:latin typeface="Times New Roman" charset="0"/>
                <a:ea typeface="宋体" charset="0"/>
              </a:rPr>
              <a:t>i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*,</a:t>
            </a:r>
            <a:r>
              <a:rPr lang="en-US" altLang="zh-CN" sz="2800" b="1" i="1" dirty="0" err="1">
                <a:latin typeface="Times New Roman" charset="0"/>
                <a:ea typeface="宋体" charset="0"/>
              </a:rPr>
              <a:t>v</a:t>
            </a:r>
            <a:r>
              <a:rPr lang="en-US" altLang="zh-CN" sz="2800" b="1" i="1" baseline="-30000" dirty="0" err="1">
                <a:latin typeface="Times New Roman" charset="0"/>
                <a:ea typeface="宋体" charset="0"/>
              </a:rPr>
              <a:t>j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*), 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且与</a:t>
            </a:r>
            <a:r>
              <a:rPr lang="en-US" altLang="zh-CN" sz="2800" b="1" i="1" dirty="0" err="1">
                <a:latin typeface="Times New Roman" charset="0"/>
                <a:ea typeface="宋体" charset="0"/>
              </a:rPr>
              <a:t>e</a:t>
            </a:r>
            <a:r>
              <a:rPr lang="en-US" altLang="zh-CN" sz="2800" b="1" i="1" baseline="-25000" dirty="0" err="1">
                <a:latin typeface="Times New Roman" charset="0"/>
                <a:ea typeface="宋体" charset="0"/>
              </a:rPr>
              <a:t>k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相交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; 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若</a:t>
            </a:r>
            <a:r>
              <a:rPr lang="en-US" altLang="zh-CN" sz="2800" b="1" i="1" dirty="0" err="1">
                <a:latin typeface="Times New Roman" charset="0"/>
                <a:ea typeface="宋体" charset="0"/>
              </a:rPr>
              <a:t>e</a:t>
            </a:r>
            <a:r>
              <a:rPr lang="en-US" altLang="zh-CN" sz="2800" b="1" i="1" baseline="-25000" dirty="0" err="1">
                <a:latin typeface="Times New Roman" charset="0"/>
                <a:ea typeface="宋体" charset="0"/>
              </a:rPr>
              <a:t>k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为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G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中的桥且在</a:t>
            </a:r>
          </a:p>
          <a:p>
            <a:pPr algn="just" eaLnBrk="1" hangingPunct="1">
              <a:lnSpc>
                <a:spcPct val="110000"/>
              </a:lnSpc>
              <a:buFont typeface="Wingdings" charset="0"/>
              <a:buNone/>
            </a:pPr>
            <a:r>
              <a:rPr lang="zh-CN" altLang="en-US" sz="2800" b="1" dirty="0">
                <a:latin typeface="Times New Roman" charset="0"/>
                <a:ea typeface="宋体" charset="0"/>
              </a:rPr>
              <a:t>面</a:t>
            </a:r>
            <a:r>
              <a:rPr lang="en-US" altLang="zh-CN" sz="2800" b="1" i="1" dirty="0" err="1">
                <a:latin typeface="Times New Roman" charset="0"/>
                <a:ea typeface="宋体" charset="0"/>
              </a:rPr>
              <a:t>R</a:t>
            </a:r>
            <a:r>
              <a:rPr lang="en-US" altLang="zh-CN" sz="2800" b="1" i="1" baseline="-30000" dirty="0" err="1">
                <a:latin typeface="Times New Roman" charset="0"/>
                <a:ea typeface="宋体" charset="0"/>
              </a:rPr>
              <a:t>i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的边界上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, 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则作环</a:t>
            </a:r>
            <a:r>
              <a:rPr lang="en-US" altLang="zh-CN" sz="2800" b="1" i="1" dirty="0" err="1">
                <a:latin typeface="Times New Roman" charset="0"/>
                <a:ea typeface="宋体" charset="0"/>
              </a:rPr>
              <a:t>e</a:t>
            </a:r>
            <a:r>
              <a:rPr lang="en-US" altLang="zh-CN" sz="2800" b="1" i="1" baseline="-25000" dirty="0" err="1">
                <a:latin typeface="Times New Roman" charset="0"/>
                <a:ea typeface="宋体" charset="0"/>
              </a:rPr>
              <a:t>k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*=(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v</a:t>
            </a:r>
            <a:r>
              <a:rPr lang="en-US" altLang="zh-CN" sz="2800" b="1" i="1" baseline="-30000" dirty="0">
                <a:latin typeface="Times New Roman" charset="0"/>
                <a:ea typeface="宋体" charset="0"/>
              </a:rPr>
              <a:t>i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*,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v</a:t>
            </a:r>
            <a:r>
              <a:rPr lang="en-US" altLang="zh-CN" sz="2800" b="1" i="1" baseline="-30000" dirty="0">
                <a:latin typeface="Times New Roman" charset="0"/>
                <a:ea typeface="宋体" charset="0"/>
              </a:rPr>
              <a:t>i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*).</a:t>
            </a:r>
          </a:p>
          <a:p>
            <a:pPr algn="just" eaLnBrk="1" hangingPunct="1">
              <a:lnSpc>
                <a:spcPct val="110000"/>
              </a:lnSpc>
              <a:buFont typeface="Wingdings" charset="0"/>
              <a:buNone/>
            </a:pPr>
            <a:r>
              <a:rPr lang="en-US" altLang="zh-CN" sz="2800" b="1" dirty="0">
                <a:latin typeface="Times New Roman" charset="0"/>
                <a:ea typeface="宋体" charset="0"/>
              </a:rPr>
              <a:t>           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E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*={ </a:t>
            </a:r>
            <a:r>
              <a:rPr lang="en-US" altLang="zh-CN" sz="2800" b="1" i="1" dirty="0" err="1">
                <a:latin typeface="Times New Roman" charset="0"/>
                <a:ea typeface="宋体" charset="0"/>
              </a:rPr>
              <a:t>e</a:t>
            </a:r>
            <a:r>
              <a:rPr lang="en-US" altLang="zh-CN" sz="2800" b="1" i="1" baseline="-25000" dirty="0" err="1">
                <a:latin typeface="Times New Roman" charset="0"/>
                <a:ea typeface="宋体" charset="0"/>
              </a:rPr>
              <a:t>k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*| 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k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=1,2, </a:t>
            </a:r>
            <a:r>
              <a:rPr lang="en-US" altLang="zh-CN" sz="2800" b="1" dirty="0">
                <a:latin typeface="Times New Roman" charset="0"/>
                <a:ea typeface="宋体" charset="0"/>
                <a:cs typeface="Times New Roman" charset="0"/>
              </a:rPr>
              <a:t>…,</a:t>
            </a:r>
            <a:r>
              <a:rPr lang="en-US" altLang="zh-CN" sz="2800" b="1" i="1" dirty="0">
                <a:latin typeface="Times New Roman" charset="0"/>
                <a:ea typeface="宋体" charset="0"/>
                <a:cs typeface="Times New Roman" charset="0"/>
              </a:rPr>
              <a:t>m 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}. </a:t>
            </a: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5194300" y="5029200"/>
            <a:ext cx="990600" cy="9906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4051300" y="5029200"/>
            <a:ext cx="1112838" cy="10668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6184900" y="6019800"/>
            <a:ext cx="1752600" cy="381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4051300" y="6057900"/>
            <a:ext cx="2114550" cy="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5118100" y="4724400"/>
            <a:ext cx="1828800" cy="8382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3898900" y="4724400"/>
            <a:ext cx="3048000" cy="838200"/>
          </a:xfrm>
          <a:custGeom>
            <a:avLst/>
            <a:gdLst>
              <a:gd name="T0" fmla="*/ 2147483646 w 1920"/>
              <a:gd name="T1" fmla="*/ 2147483646 h 528"/>
              <a:gd name="T2" fmla="*/ 2147483646 w 1920"/>
              <a:gd name="T3" fmla="*/ 2147483646 h 528"/>
              <a:gd name="T4" fmla="*/ 2147483646 w 1920"/>
              <a:gd name="T5" fmla="*/ 0 h 528"/>
              <a:gd name="T6" fmla="*/ 0 60000 65536"/>
              <a:gd name="T7" fmla="*/ 0 60000 65536"/>
              <a:gd name="T8" fmla="*/ 0 60000 65536"/>
              <a:gd name="T9" fmla="*/ 0 w 1920"/>
              <a:gd name="T10" fmla="*/ 0 h 528"/>
              <a:gd name="T11" fmla="*/ 1920 w 1920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0" h="528">
                <a:moveTo>
                  <a:pt x="768" y="528"/>
                </a:moveTo>
                <a:cubicBezTo>
                  <a:pt x="384" y="356"/>
                  <a:pt x="0" y="184"/>
                  <a:pt x="192" y="96"/>
                </a:cubicBezTo>
                <a:cubicBezTo>
                  <a:pt x="384" y="8"/>
                  <a:pt x="1624" y="8"/>
                  <a:pt x="1920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6807200" y="4584700"/>
            <a:ext cx="1968500" cy="2044700"/>
          </a:xfrm>
          <a:custGeom>
            <a:avLst/>
            <a:gdLst>
              <a:gd name="T0" fmla="*/ 2147483646 w 1176"/>
              <a:gd name="T1" fmla="*/ 2147483646 h 1400"/>
              <a:gd name="T2" fmla="*/ 2147483646 w 1176"/>
              <a:gd name="T3" fmla="*/ 2147483646 h 1400"/>
              <a:gd name="T4" fmla="*/ 2147483646 w 1176"/>
              <a:gd name="T5" fmla="*/ 2147483646 h 1400"/>
              <a:gd name="T6" fmla="*/ 2147483646 w 1176"/>
              <a:gd name="T7" fmla="*/ 2147483646 h 1400"/>
              <a:gd name="T8" fmla="*/ 0 60000 65536"/>
              <a:gd name="T9" fmla="*/ 0 60000 65536"/>
              <a:gd name="T10" fmla="*/ 0 60000 65536"/>
              <a:gd name="T11" fmla="*/ 0 60000 65536"/>
              <a:gd name="T12" fmla="*/ 0 w 1176"/>
              <a:gd name="T13" fmla="*/ 0 h 1400"/>
              <a:gd name="T14" fmla="*/ 1176 w 1176"/>
              <a:gd name="T15" fmla="*/ 1400 h 1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6" h="1400">
                <a:moveTo>
                  <a:pt x="88" y="88"/>
                </a:moveTo>
                <a:cubicBezTo>
                  <a:pt x="176" y="0"/>
                  <a:pt x="1016" y="560"/>
                  <a:pt x="1096" y="760"/>
                </a:cubicBezTo>
                <a:cubicBezTo>
                  <a:pt x="1176" y="960"/>
                  <a:pt x="736" y="1400"/>
                  <a:pt x="568" y="1288"/>
                </a:cubicBezTo>
                <a:cubicBezTo>
                  <a:pt x="400" y="1176"/>
                  <a:pt x="0" y="176"/>
                  <a:pt x="88" y="88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5118100" y="4648200"/>
            <a:ext cx="4025900" cy="2286000"/>
          </a:xfrm>
          <a:custGeom>
            <a:avLst/>
            <a:gdLst>
              <a:gd name="T0" fmla="*/ 2147483646 w 2536"/>
              <a:gd name="T1" fmla="*/ 0 h 1440"/>
              <a:gd name="T2" fmla="*/ 2147483646 w 2536"/>
              <a:gd name="T3" fmla="*/ 2147483646 h 1440"/>
              <a:gd name="T4" fmla="*/ 2147483646 w 2536"/>
              <a:gd name="T5" fmla="*/ 2147483646 h 1440"/>
              <a:gd name="T6" fmla="*/ 2147483646 w 2536"/>
              <a:gd name="T7" fmla="*/ 2147483646 h 1440"/>
              <a:gd name="T8" fmla="*/ 0 w 2536"/>
              <a:gd name="T9" fmla="*/ 2147483646 h 1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36"/>
              <a:gd name="T16" fmla="*/ 0 h 1440"/>
              <a:gd name="T17" fmla="*/ 2536 w 2536"/>
              <a:gd name="T18" fmla="*/ 1440 h 14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36" h="1440">
                <a:moveTo>
                  <a:pt x="1152" y="0"/>
                </a:moveTo>
                <a:cubicBezTo>
                  <a:pt x="1708" y="12"/>
                  <a:pt x="2264" y="24"/>
                  <a:pt x="2400" y="240"/>
                </a:cubicBezTo>
                <a:cubicBezTo>
                  <a:pt x="2536" y="456"/>
                  <a:pt x="2296" y="1152"/>
                  <a:pt x="1968" y="1296"/>
                </a:cubicBezTo>
                <a:cubicBezTo>
                  <a:pt x="1640" y="1440"/>
                  <a:pt x="760" y="1224"/>
                  <a:pt x="432" y="1104"/>
                </a:cubicBezTo>
                <a:cubicBezTo>
                  <a:pt x="104" y="984"/>
                  <a:pt x="48" y="648"/>
                  <a:pt x="0" y="576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392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fld id="{44C50149-C130-8E48-879D-7065CF34CB71}" type="slidenum">
              <a:rPr lang="en-US" altLang="zh-CN" sz="1200">
                <a:latin typeface="Arial Black" charset="0"/>
              </a:rPr>
              <a:pPr/>
              <a:t>28</a:t>
            </a:fld>
            <a:endParaRPr lang="en-US" altLang="zh-CN" sz="1200">
              <a:latin typeface="Arial Black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宋体" charset="0"/>
                <a:ea typeface="宋体" charset="0"/>
              </a:rPr>
              <a:t>平面图的对偶图的实例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51837" cy="4572000"/>
          </a:xfrm>
        </p:spPr>
        <p:txBody>
          <a:bodyPr/>
          <a:lstStyle/>
          <a:p>
            <a:pPr algn="just" eaLnBrk="1" hangingPunct="1">
              <a:buFont typeface="Wingdings" charset="0"/>
              <a:buNone/>
            </a:pPr>
            <a:r>
              <a:rPr lang="zh-CN" altLang="en-US" b="1" dirty="0" smtClean="0">
                <a:solidFill>
                  <a:schemeClr val="bg2"/>
                </a:solidFill>
                <a:latin typeface="Times New Roman" charset="0"/>
                <a:ea typeface="宋体" charset="0"/>
              </a:rPr>
              <a:t> </a:t>
            </a:r>
            <a:endParaRPr lang="zh-CN" altLang="en-US" b="1" dirty="0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08050" y="2965450"/>
            <a:ext cx="2924176" cy="2374900"/>
            <a:chOff x="2552700" y="2038350"/>
            <a:chExt cx="2311400" cy="1631950"/>
          </a:xfrm>
        </p:grpSpPr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479800" y="2493962"/>
              <a:ext cx="13843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7" name="Line 3"/>
            <p:cNvSpPr>
              <a:spLocks noChangeShapeType="1"/>
            </p:cNvSpPr>
            <p:nvPr/>
          </p:nvSpPr>
          <p:spPr bwMode="auto">
            <a:xfrm>
              <a:off x="3479800" y="2493962"/>
              <a:ext cx="0" cy="117633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8" name="Line 3"/>
            <p:cNvSpPr>
              <a:spLocks noChangeShapeType="1"/>
            </p:cNvSpPr>
            <p:nvPr/>
          </p:nvSpPr>
          <p:spPr bwMode="auto">
            <a:xfrm flipH="1">
              <a:off x="3479800" y="3670300"/>
              <a:ext cx="13843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9" name="Line 3"/>
            <p:cNvSpPr>
              <a:spLocks noChangeShapeType="1"/>
            </p:cNvSpPr>
            <p:nvPr/>
          </p:nvSpPr>
          <p:spPr bwMode="auto">
            <a:xfrm flipH="1" flipV="1">
              <a:off x="4864100" y="2493962"/>
              <a:ext cx="0" cy="117633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10" name="Line 3"/>
            <p:cNvSpPr>
              <a:spLocks noChangeShapeType="1"/>
            </p:cNvSpPr>
            <p:nvPr/>
          </p:nvSpPr>
          <p:spPr bwMode="auto">
            <a:xfrm flipH="1">
              <a:off x="3479800" y="2493962"/>
              <a:ext cx="1384300" cy="117633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11" name="Line 3"/>
            <p:cNvSpPr>
              <a:spLocks noChangeShapeType="1"/>
            </p:cNvSpPr>
            <p:nvPr/>
          </p:nvSpPr>
          <p:spPr bwMode="auto">
            <a:xfrm flipH="1" flipV="1">
              <a:off x="2552700" y="2038350"/>
              <a:ext cx="927099" cy="4556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068886" y="3211638"/>
            <a:ext cx="2505075" cy="2317748"/>
            <a:chOff x="3479800" y="2493961"/>
            <a:chExt cx="1384300" cy="1176339"/>
          </a:xfrm>
        </p:grpSpPr>
        <p:sp>
          <p:nvSpPr>
            <p:cNvPr id="14" name="Line 3"/>
            <p:cNvSpPr>
              <a:spLocks noChangeShapeType="1"/>
            </p:cNvSpPr>
            <p:nvPr/>
          </p:nvSpPr>
          <p:spPr bwMode="auto">
            <a:xfrm>
              <a:off x="3479800" y="2493962"/>
              <a:ext cx="13843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15" name="Line 3"/>
            <p:cNvSpPr>
              <a:spLocks noChangeShapeType="1"/>
            </p:cNvSpPr>
            <p:nvPr/>
          </p:nvSpPr>
          <p:spPr bwMode="auto">
            <a:xfrm>
              <a:off x="3479800" y="2493962"/>
              <a:ext cx="0" cy="117633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16" name="Line 3"/>
            <p:cNvSpPr>
              <a:spLocks noChangeShapeType="1"/>
            </p:cNvSpPr>
            <p:nvPr/>
          </p:nvSpPr>
          <p:spPr bwMode="auto">
            <a:xfrm flipH="1">
              <a:off x="3479800" y="3670300"/>
              <a:ext cx="13843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17" name="Line 3"/>
            <p:cNvSpPr>
              <a:spLocks noChangeShapeType="1"/>
            </p:cNvSpPr>
            <p:nvPr/>
          </p:nvSpPr>
          <p:spPr bwMode="auto">
            <a:xfrm flipH="1" flipV="1">
              <a:off x="4864100" y="2493962"/>
              <a:ext cx="0" cy="117633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18" name="Line 3"/>
            <p:cNvSpPr>
              <a:spLocks noChangeShapeType="1"/>
            </p:cNvSpPr>
            <p:nvPr/>
          </p:nvSpPr>
          <p:spPr bwMode="auto">
            <a:xfrm flipH="1">
              <a:off x="3479800" y="2493962"/>
              <a:ext cx="1384300" cy="117633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19" name="Line 3"/>
            <p:cNvSpPr>
              <a:spLocks noChangeShapeType="1"/>
            </p:cNvSpPr>
            <p:nvPr/>
          </p:nvSpPr>
          <p:spPr bwMode="auto">
            <a:xfrm>
              <a:off x="3479800" y="2493961"/>
              <a:ext cx="438156" cy="39963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824875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charset="0"/>
                <a:ea typeface="宋体" charset="0"/>
              </a:rPr>
              <a:t>平面图的对偶图的实例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3399"/>
                </a:solidFill>
                <a:latin typeface="Times New Roman" charset="0"/>
                <a:ea typeface="宋体" charset="0"/>
              </a:rPr>
              <a:t>例  黑色实线为原平面图</a:t>
            </a:r>
            <a:r>
              <a:rPr lang="en-US" altLang="zh-CN" b="1" dirty="0">
                <a:solidFill>
                  <a:srgbClr val="003399"/>
                </a:solidFill>
                <a:latin typeface="Times New Roman" charset="0"/>
                <a:ea typeface="宋体" charset="0"/>
              </a:rPr>
              <a:t>, </a:t>
            </a:r>
            <a:r>
              <a:rPr lang="zh-CN" altLang="en-US" b="1" dirty="0">
                <a:solidFill>
                  <a:srgbClr val="003399"/>
                </a:solidFill>
                <a:latin typeface="Times New Roman" charset="0"/>
                <a:ea typeface="宋体" charset="0"/>
              </a:rPr>
              <a:t>红色虚线为其对偶图</a:t>
            </a:r>
          </a:p>
          <a:p>
            <a:endParaRPr lang="zh-CN" altLang="en-US" dirty="0"/>
          </a:p>
        </p:txBody>
      </p:sp>
      <p:pic>
        <p:nvPicPr>
          <p:cNvPr id="4" name="Picture 4" descr="17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49" y="2769393"/>
            <a:ext cx="7272337" cy="37068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063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fld id="{6D787FC6-6B95-8F49-91DF-62C7BD5665A6}" type="slidenum">
              <a:rPr lang="en-US" altLang="zh-CN" sz="1200">
                <a:latin typeface="Arial Black" charset="0"/>
              </a:rPr>
              <a:pPr/>
              <a:t>3</a:t>
            </a:fld>
            <a:endParaRPr lang="en-US" altLang="zh-CN" sz="1200">
              <a:latin typeface="Arial Black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latin typeface="宋体" charset="0"/>
                <a:ea typeface="宋体" charset="0"/>
              </a:rPr>
              <a:t>平面图和平面嵌入 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343400"/>
          </a:xfrm>
        </p:spPr>
        <p:txBody>
          <a:bodyPr/>
          <a:lstStyle/>
          <a:p>
            <a:pPr algn="just">
              <a:buNone/>
            </a:pPr>
            <a:r>
              <a:rPr lang="zh-CN" altLang="en-US" sz="2800" b="1" dirty="0" smtClean="0">
                <a:solidFill>
                  <a:srgbClr val="FF3300"/>
                </a:solidFill>
                <a:latin typeface="Times New Roman" charset="0"/>
                <a:ea typeface="宋体" charset="0"/>
              </a:rPr>
              <a:t>定义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charset="0"/>
                <a:ea typeface="宋体" charset="0"/>
              </a:rPr>
              <a:t>11.1 </a:t>
            </a:r>
            <a:r>
              <a:rPr lang="zh-CN" altLang="en-US" sz="2800" b="1" dirty="0" smtClean="0">
                <a:latin typeface="Times New Roman" charset="0"/>
                <a:ea typeface="宋体" charset="0"/>
              </a:rPr>
              <a:t>如果能将图</a:t>
            </a:r>
            <a:r>
              <a:rPr lang="en-US" altLang="zh-CN" sz="2800" b="1" i="1" dirty="0" smtClean="0">
                <a:latin typeface="Times New Roman" charset="0"/>
                <a:ea typeface="宋体" charset="0"/>
              </a:rPr>
              <a:t>G</a:t>
            </a:r>
            <a:r>
              <a:rPr lang="zh-CN" altLang="en-US" sz="2800" b="1" dirty="0" smtClean="0">
                <a:latin typeface="Times New Roman" charset="0"/>
                <a:ea typeface="宋体" charset="0"/>
              </a:rPr>
              <a:t>除顶点外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charset="0"/>
                <a:ea typeface="宋体" charset="0"/>
              </a:rPr>
              <a:t>边不相交</a:t>
            </a:r>
            <a:r>
              <a:rPr lang="zh-CN" altLang="en-US" sz="2800" b="1" dirty="0" smtClean="0">
                <a:latin typeface="Times New Roman" charset="0"/>
                <a:ea typeface="宋体" charset="0"/>
              </a:rPr>
              <a:t>地画在曲面</a:t>
            </a:r>
            <a:r>
              <a:rPr lang="en-US" altLang="zh-CN" sz="2800" b="1" i="1" dirty="0" smtClean="0">
                <a:latin typeface="Times New Roman" charset="0"/>
                <a:ea typeface="宋体" charset="0"/>
              </a:rPr>
              <a:t>S</a:t>
            </a:r>
            <a:r>
              <a:rPr lang="zh-CN" altLang="en-US" sz="2800" b="1" dirty="0" smtClean="0">
                <a:latin typeface="Times New Roman" charset="0"/>
                <a:ea typeface="宋体" charset="0"/>
              </a:rPr>
              <a:t>上，则称</a:t>
            </a:r>
            <a:r>
              <a:rPr lang="en-US" altLang="zh-CN" sz="2800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G</a:t>
            </a:r>
            <a:r>
              <a:rPr lang="zh-CN" altLang="en-US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可嵌入曲面</a:t>
            </a:r>
            <a:r>
              <a:rPr lang="en-US" altLang="zh-CN" sz="2800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S</a:t>
            </a:r>
            <a:r>
              <a:rPr lang="zh-CN" altLang="en-US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；</a:t>
            </a:r>
            <a:endParaRPr lang="en-US" altLang="zh-CN" sz="2800" b="1" dirty="0" smtClean="0">
              <a:latin typeface="Times New Roman" charset="0"/>
              <a:ea typeface="宋体" charset="0"/>
            </a:endParaRPr>
          </a:p>
          <a:p>
            <a:pPr algn="just" eaLnBrk="1" hangingPunct="1">
              <a:buFont typeface="Wingdings" charset="0"/>
              <a:buNone/>
            </a:pPr>
            <a:r>
              <a:rPr lang="en-US" altLang="zh-CN" sz="2800" b="1" dirty="0" smtClean="0">
                <a:latin typeface="Times New Roman" charset="0"/>
                <a:ea typeface="宋体" charset="0"/>
              </a:rPr>
              <a:t>  </a:t>
            </a:r>
            <a:r>
              <a:rPr lang="zh-CN" altLang="en-US" sz="2800" b="1" dirty="0" smtClean="0">
                <a:latin typeface="Times New Roman" charset="0"/>
                <a:ea typeface="宋体" charset="0"/>
              </a:rPr>
              <a:t>如果</a:t>
            </a:r>
            <a:r>
              <a:rPr lang="en-US" altLang="zh-CN" sz="2800" b="1" dirty="0" smtClean="0">
                <a:latin typeface="Times New Roman" charset="0"/>
                <a:ea typeface="宋体" charset="0"/>
              </a:rPr>
              <a:t>S</a:t>
            </a:r>
            <a:r>
              <a:rPr lang="zh-CN" altLang="en-US" sz="2800" b="1" dirty="0" smtClean="0">
                <a:latin typeface="Times New Roman" charset="0"/>
                <a:ea typeface="宋体" charset="0"/>
              </a:rPr>
              <a:t>是平面</a:t>
            </a:r>
            <a:r>
              <a:rPr lang="en-US" altLang="zh-CN" sz="2800" b="1" dirty="0" smtClean="0">
                <a:latin typeface="Times New Roman" charset="0"/>
                <a:ea typeface="宋体" charset="0"/>
              </a:rPr>
              <a:t>, 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则称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G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是</a:t>
            </a:r>
            <a:r>
              <a:rPr lang="zh-CN" altLang="en-US" sz="2800" b="1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平面图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. </a:t>
            </a:r>
            <a:endParaRPr lang="en-US" altLang="zh-CN" sz="2800" b="1" dirty="0" smtClean="0">
              <a:latin typeface="Times New Roman" charset="0"/>
              <a:ea typeface="宋体" charset="0"/>
            </a:endParaRPr>
          </a:p>
          <a:p>
            <a:pPr algn="just" eaLnBrk="1" hangingPunct="1">
              <a:buFont typeface="Wingdings" charset="0"/>
              <a:buNone/>
            </a:pPr>
            <a:r>
              <a:rPr lang="zh-CN" altLang="en-US" sz="2800" b="1" dirty="0" smtClean="0">
                <a:latin typeface="Times New Roman" charset="0"/>
                <a:ea typeface="宋体" charset="0"/>
              </a:rPr>
              <a:t>这个画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出的无边相交的图称作</a:t>
            </a:r>
            <a:r>
              <a:rPr lang="en-US" altLang="zh-CN" sz="2800" b="1" i="1" dirty="0">
                <a:latin typeface="Times New Roman" charset="0"/>
                <a:ea typeface="宋体" charset="0"/>
              </a:rPr>
              <a:t>G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平面嵌入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. </a:t>
            </a:r>
            <a:endParaRPr lang="en-US" altLang="zh-CN" sz="2800" b="1" dirty="0" smtClean="0">
              <a:latin typeface="Times New Roman" charset="0"/>
              <a:ea typeface="宋体" charset="0"/>
            </a:endParaRPr>
          </a:p>
          <a:p>
            <a:pPr algn="just" eaLnBrk="1" hangingPunct="1">
              <a:buFont typeface="Wingdings" charset="0"/>
              <a:buNone/>
            </a:pPr>
            <a:r>
              <a:rPr lang="zh-CN" altLang="en-US" sz="2800" b="1" dirty="0" smtClean="0">
                <a:latin typeface="Times New Roman" charset="0"/>
                <a:ea typeface="宋体" charset="0"/>
              </a:rPr>
              <a:t>没</a:t>
            </a:r>
            <a:r>
              <a:rPr lang="zh-CN" altLang="en-US" sz="2800" b="1" dirty="0">
                <a:latin typeface="Times New Roman" charset="0"/>
                <a:ea typeface="宋体" charset="0"/>
              </a:rPr>
              <a:t>有平面嵌入的图称作</a:t>
            </a:r>
            <a:r>
              <a:rPr lang="zh-CN" altLang="en-US" sz="2800" b="1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非平面图</a:t>
            </a:r>
            <a:r>
              <a:rPr lang="en-US" altLang="zh-CN" sz="2800" b="1" dirty="0">
                <a:latin typeface="Times New Roman" charset="0"/>
                <a:ea typeface="宋体" charset="0"/>
              </a:rPr>
              <a:t>.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 b="1" dirty="0">
                <a:latin typeface="Times New Roman" charset="0"/>
                <a:ea typeface="宋体" charset="0"/>
              </a:rPr>
              <a:t> </a:t>
            </a:r>
          </a:p>
          <a:p>
            <a:pPr eaLnBrk="1" hangingPunct="1">
              <a:buFont typeface="Wingdings" charset="0"/>
              <a:buNone/>
            </a:pPr>
            <a:endParaRPr lang="en-US" altLang="zh-CN" sz="2800" b="1" dirty="0">
              <a:solidFill>
                <a:schemeClr val="bg2"/>
              </a:solidFill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376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fld id="{B78916D5-E6FD-304A-9775-0A21A82BE5C4}" type="slidenum">
              <a:rPr lang="en-US" altLang="zh-CN" sz="1200">
                <a:latin typeface="Arial Black" charset="0"/>
              </a:rPr>
              <a:pPr/>
              <a:t>30</a:t>
            </a:fld>
            <a:endParaRPr lang="en-US" altLang="zh-CN" sz="1200">
              <a:latin typeface="Arial Black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宋体" charset="0"/>
                <a:ea typeface="宋体" charset="0"/>
              </a:rPr>
              <a:t>平面图的对偶图的性质</a:t>
            </a:r>
            <a:endParaRPr lang="en-US" altLang="zh-CN" b="1">
              <a:latin typeface="宋体" charset="0"/>
              <a:ea typeface="宋体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73238"/>
            <a:ext cx="8229600" cy="4572000"/>
          </a:xfrm>
        </p:spPr>
        <p:txBody>
          <a:bodyPr/>
          <a:lstStyle/>
          <a:p>
            <a:pPr algn="just" eaLnBrk="1" hangingPunct="1">
              <a:buFont typeface="Wingdings" charset="0"/>
              <a:buNone/>
            </a:pPr>
            <a:r>
              <a:rPr lang="zh-CN" altLang="en-US" sz="2800" b="1">
                <a:latin typeface="Times New Roman" charset="0"/>
                <a:ea typeface="宋体" charset="0"/>
              </a:rPr>
              <a:t>性质：</a:t>
            </a:r>
          </a:p>
          <a:p>
            <a:pPr algn="just" eaLnBrk="1" hangingPunct="1">
              <a:buSzPct val="150000"/>
              <a:buFontTx/>
              <a:buChar char="•"/>
            </a:pPr>
            <a:r>
              <a:rPr lang="zh-CN" altLang="en-US" sz="2800" b="1">
                <a:latin typeface="Times New Roman" charset="0"/>
                <a:ea typeface="宋体" charset="0"/>
              </a:rPr>
              <a:t>对偶图是平面图，而且是平面嵌入</a:t>
            </a:r>
            <a:r>
              <a:rPr lang="en-US" altLang="zh-CN" sz="2800" b="1">
                <a:latin typeface="Times New Roman" charset="0"/>
                <a:ea typeface="宋体" charset="0"/>
              </a:rPr>
              <a:t>.</a:t>
            </a:r>
          </a:p>
          <a:p>
            <a:pPr algn="just" eaLnBrk="1" hangingPunct="1">
              <a:buSzPct val="150000"/>
              <a:buFontTx/>
              <a:buChar char="•"/>
            </a:pPr>
            <a:r>
              <a:rPr lang="zh-CN" altLang="en-US" sz="2800" b="1">
                <a:latin typeface="Times New Roman" charset="0"/>
                <a:ea typeface="宋体" charset="0"/>
              </a:rPr>
              <a:t>对偶图是连通图</a:t>
            </a:r>
          </a:p>
          <a:p>
            <a:pPr algn="just" eaLnBrk="1" hangingPunct="1">
              <a:buSzPct val="150000"/>
              <a:buFontTx/>
              <a:buChar char="•"/>
            </a:pPr>
            <a:r>
              <a:rPr lang="zh-CN" altLang="en-US" sz="2800" b="1">
                <a:latin typeface="Times New Roman" charset="0"/>
                <a:ea typeface="宋体" charset="0"/>
              </a:rPr>
              <a:t>若边</a:t>
            </a:r>
            <a:r>
              <a:rPr lang="en-US" altLang="zh-CN" sz="2800" b="1" i="1">
                <a:latin typeface="Times New Roman" charset="0"/>
                <a:ea typeface="宋体" charset="0"/>
              </a:rPr>
              <a:t>e</a:t>
            </a:r>
            <a:r>
              <a:rPr lang="zh-CN" altLang="en-US" sz="2800" b="1">
                <a:latin typeface="Times New Roman" charset="0"/>
                <a:ea typeface="宋体" charset="0"/>
              </a:rPr>
              <a:t>为</a:t>
            </a:r>
            <a:r>
              <a:rPr lang="en-US" altLang="zh-CN" sz="2800" b="1" i="1">
                <a:latin typeface="Times New Roman" charset="0"/>
                <a:ea typeface="宋体" charset="0"/>
              </a:rPr>
              <a:t>G</a:t>
            </a:r>
            <a:r>
              <a:rPr lang="zh-CN" altLang="en-US" sz="2800" b="1">
                <a:latin typeface="Times New Roman" charset="0"/>
                <a:ea typeface="宋体" charset="0"/>
              </a:rPr>
              <a:t>中的环，则</a:t>
            </a:r>
            <a:r>
              <a:rPr lang="en-US" altLang="zh-CN" sz="2800" b="1" i="1">
                <a:latin typeface="Times New Roman" charset="0"/>
                <a:ea typeface="宋体" charset="0"/>
              </a:rPr>
              <a:t>G</a:t>
            </a:r>
            <a:r>
              <a:rPr lang="en-US" altLang="zh-CN" sz="2800" b="1">
                <a:latin typeface="Times New Roman" charset="0"/>
                <a:ea typeface="宋体" charset="0"/>
              </a:rPr>
              <a:t>*</a:t>
            </a:r>
            <a:r>
              <a:rPr lang="zh-CN" altLang="en-US" sz="2800" b="1">
                <a:latin typeface="Times New Roman" charset="0"/>
                <a:ea typeface="宋体" charset="0"/>
              </a:rPr>
              <a:t>与</a:t>
            </a:r>
            <a:r>
              <a:rPr lang="en-US" altLang="zh-CN" sz="2800" b="1" i="1">
                <a:latin typeface="Times New Roman" charset="0"/>
                <a:ea typeface="宋体" charset="0"/>
              </a:rPr>
              <a:t>e</a:t>
            </a:r>
            <a:r>
              <a:rPr lang="zh-CN" altLang="en-US" sz="2800" b="1">
                <a:latin typeface="Times New Roman" charset="0"/>
                <a:ea typeface="宋体" charset="0"/>
              </a:rPr>
              <a:t>对应的边</a:t>
            </a:r>
            <a:r>
              <a:rPr lang="en-US" altLang="zh-CN" sz="2800" b="1" i="1">
                <a:latin typeface="Times New Roman" charset="0"/>
                <a:ea typeface="宋体" charset="0"/>
              </a:rPr>
              <a:t>e</a:t>
            </a:r>
            <a:r>
              <a:rPr lang="en-US" altLang="zh-CN" sz="2800" b="1">
                <a:latin typeface="Times New Roman" charset="0"/>
                <a:ea typeface="宋体" charset="0"/>
              </a:rPr>
              <a:t>*</a:t>
            </a:r>
            <a:r>
              <a:rPr lang="zh-CN" altLang="en-US" sz="2800" b="1">
                <a:latin typeface="Times New Roman" charset="0"/>
                <a:ea typeface="宋体" charset="0"/>
              </a:rPr>
              <a:t>为桥</a:t>
            </a:r>
            <a:r>
              <a:rPr lang="en-US" altLang="zh-CN" sz="2800" b="1">
                <a:latin typeface="Times New Roman" charset="0"/>
                <a:ea typeface="宋体" charset="0"/>
              </a:rPr>
              <a:t>; </a:t>
            </a:r>
            <a:r>
              <a:rPr lang="zh-CN" altLang="en-US" sz="2800" b="1">
                <a:latin typeface="Times New Roman" charset="0"/>
                <a:ea typeface="宋体" charset="0"/>
              </a:rPr>
              <a:t>若</a:t>
            </a:r>
            <a:r>
              <a:rPr lang="en-US" altLang="zh-CN" sz="2800" b="1" i="1">
                <a:latin typeface="Times New Roman" charset="0"/>
                <a:ea typeface="宋体" charset="0"/>
              </a:rPr>
              <a:t>e</a:t>
            </a:r>
            <a:r>
              <a:rPr lang="zh-CN" altLang="en-US" sz="2800" b="1">
                <a:latin typeface="Times New Roman" charset="0"/>
                <a:ea typeface="宋体" charset="0"/>
              </a:rPr>
              <a:t>为桥，则</a:t>
            </a:r>
            <a:r>
              <a:rPr lang="en-US" altLang="zh-CN" sz="2800" b="1" i="1">
                <a:latin typeface="Times New Roman" charset="0"/>
                <a:ea typeface="宋体" charset="0"/>
              </a:rPr>
              <a:t>G</a:t>
            </a:r>
            <a:r>
              <a:rPr lang="en-US" altLang="zh-CN" sz="2800" b="1">
                <a:latin typeface="Times New Roman" charset="0"/>
                <a:ea typeface="宋体" charset="0"/>
              </a:rPr>
              <a:t>*</a:t>
            </a:r>
            <a:r>
              <a:rPr lang="zh-CN" altLang="en-US" sz="2800" b="1">
                <a:latin typeface="Times New Roman" charset="0"/>
                <a:ea typeface="宋体" charset="0"/>
              </a:rPr>
              <a:t>中与</a:t>
            </a:r>
            <a:r>
              <a:rPr lang="en-US" altLang="zh-CN" sz="2800" b="1" i="1">
                <a:latin typeface="Times New Roman" charset="0"/>
                <a:ea typeface="宋体" charset="0"/>
              </a:rPr>
              <a:t>e</a:t>
            </a:r>
            <a:r>
              <a:rPr lang="zh-CN" altLang="en-US" sz="2800" b="1">
                <a:latin typeface="Times New Roman" charset="0"/>
                <a:ea typeface="宋体" charset="0"/>
              </a:rPr>
              <a:t>对应的边</a:t>
            </a:r>
            <a:r>
              <a:rPr lang="en-US" altLang="zh-CN" sz="2800" b="1" i="1">
                <a:latin typeface="Times New Roman" charset="0"/>
                <a:ea typeface="宋体" charset="0"/>
              </a:rPr>
              <a:t>e</a:t>
            </a:r>
            <a:r>
              <a:rPr lang="en-US" altLang="zh-CN" sz="2800" b="1">
                <a:latin typeface="Times New Roman" charset="0"/>
                <a:ea typeface="宋体" charset="0"/>
              </a:rPr>
              <a:t>*</a:t>
            </a:r>
            <a:r>
              <a:rPr lang="zh-CN" altLang="en-US" sz="2800" b="1">
                <a:latin typeface="Times New Roman" charset="0"/>
                <a:ea typeface="宋体" charset="0"/>
              </a:rPr>
              <a:t>为环</a:t>
            </a:r>
            <a:r>
              <a:rPr lang="en-US" altLang="zh-CN" sz="2800" b="1">
                <a:latin typeface="Times New Roman" charset="0"/>
                <a:ea typeface="宋体" charset="0"/>
              </a:rPr>
              <a:t>.</a:t>
            </a:r>
          </a:p>
          <a:p>
            <a:pPr algn="just" eaLnBrk="1" hangingPunct="1">
              <a:buSzPct val="150000"/>
              <a:buFontTx/>
              <a:buChar char="•"/>
            </a:pPr>
            <a:r>
              <a:rPr lang="zh-CN" altLang="en-US" sz="2800" b="1">
                <a:latin typeface="Times New Roman" charset="0"/>
                <a:ea typeface="宋体" charset="0"/>
              </a:rPr>
              <a:t>同构的平面图的对偶图不一定同构</a:t>
            </a:r>
            <a:r>
              <a:rPr lang="en-US" altLang="zh-CN" sz="2800" b="1">
                <a:latin typeface="Times New Roman" charset="0"/>
                <a:ea typeface="宋体" charset="0"/>
              </a:rPr>
              <a:t>.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 b="1">
                <a:latin typeface="Times New Roman" charset="0"/>
                <a:ea typeface="宋体" charset="0"/>
              </a:rPr>
              <a:t>    </a:t>
            </a:r>
            <a:r>
              <a:rPr lang="zh-CN" altLang="en-US" sz="2800" b="1">
                <a:solidFill>
                  <a:srgbClr val="003399"/>
                </a:solidFill>
                <a:latin typeface="Times New Roman" charset="0"/>
                <a:ea typeface="宋体" charset="0"/>
              </a:rPr>
              <a:t>上页两个平面图同构</a:t>
            </a:r>
            <a:r>
              <a:rPr lang="en-US" altLang="zh-CN" sz="2800" b="1">
                <a:solidFill>
                  <a:srgbClr val="003399"/>
                </a:solidFill>
                <a:latin typeface="Times New Roman" charset="0"/>
                <a:ea typeface="宋体" charset="0"/>
              </a:rPr>
              <a:t>, </a:t>
            </a:r>
            <a:r>
              <a:rPr lang="zh-CN" altLang="en-US" sz="2800" b="1">
                <a:solidFill>
                  <a:srgbClr val="003399"/>
                </a:solidFill>
                <a:latin typeface="Times New Roman" charset="0"/>
                <a:ea typeface="宋体" charset="0"/>
              </a:rPr>
              <a:t>它们的对偶图不同构</a:t>
            </a:r>
            <a:r>
              <a:rPr lang="en-US" altLang="zh-CN" sz="2800" b="1">
                <a:solidFill>
                  <a:srgbClr val="003399"/>
                </a:solidFill>
                <a:latin typeface="Times New Roman" charset="0"/>
                <a:ea typeface="宋体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30277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l"/>
            <a:fld id="{0CDB00B3-EDA1-D84B-AE8E-F7A79E02CF08}" type="slidenum">
              <a:rPr lang="zh-CN" altLang="en-US" sz="1200"/>
              <a:pPr algn="l"/>
              <a:t>31</a:t>
            </a:fld>
            <a:endParaRPr lang="en-US" altLang="zh-CN" sz="12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>
                <a:latin typeface="宋体" charset="0"/>
                <a:ea typeface="宋体" charset="0"/>
              </a:rPr>
              <a:t>平面图的对偶图的性质</a:t>
            </a:r>
            <a:r>
              <a:rPr lang="en-US" altLang="zh-CN" sz="4000" b="1">
                <a:latin typeface="宋体" charset="0"/>
                <a:ea typeface="宋体" charset="0"/>
              </a:rPr>
              <a:t>(</a:t>
            </a:r>
            <a:r>
              <a:rPr lang="zh-CN" altLang="en-US" sz="4000" b="1">
                <a:latin typeface="宋体" charset="0"/>
                <a:ea typeface="宋体" charset="0"/>
              </a:rPr>
              <a:t>续</a:t>
            </a:r>
            <a:r>
              <a:rPr lang="en-US" altLang="zh-CN" sz="4000" b="1">
                <a:latin typeface="宋体" charset="0"/>
                <a:ea typeface="宋体" charset="0"/>
              </a:rPr>
              <a:t>)</a:t>
            </a:r>
            <a:endParaRPr lang="zh-CN" altLang="en-US" sz="4000">
              <a:solidFill>
                <a:srgbClr val="800000"/>
              </a:solidFill>
              <a:latin typeface="Arial" charset="0"/>
              <a:ea typeface="宋体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264025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Arial" charset="0"/>
                <a:ea typeface="宋体" charset="0"/>
              </a:rPr>
              <a:t>定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charset="0"/>
                <a:ea typeface="宋体" charset="0"/>
              </a:rPr>
              <a:t>理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charset="0"/>
                <a:ea typeface="宋体" charset="0"/>
              </a:rPr>
              <a:t>11.15</a:t>
            </a:r>
            <a:r>
              <a:rPr lang="zh-CN" altLang="en-US" sz="2800" b="1" dirty="0" smtClean="0">
                <a:latin typeface="Arial" charset="0"/>
                <a:ea typeface="宋体" charset="0"/>
              </a:rPr>
              <a:t> </a:t>
            </a:r>
            <a:r>
              <a:rPr lang="zh-CN" altLang="en-US" sz="2800" b="1" dirty="0">
                <a:latin typeface="Arial" charset="0"/>
                <a:ea typeface="宋体" charset="0"/>
              </a:rPr>
              <a:t>设</a:t>
            </a:r>
            <a:r>
              <a:rPr lang="en-US" altLang="zh-CN" sz="2800" b="1" i="1" dirty="0">
                <a:latin typeface="Arial" charset="0"/>
                <a:ea typeface="宋体" charset="0"/>
              </a:rPr>
              <a:t>G</a:t>
            </a:r>
            <a:r>
              <a:rPr lang="en-US" altLang="zh-CN" sz="2800" b="1" dirty="0">
                <a:latin typeface="Arial" charset="0"/>
                <a:ea typeface="宋体" charset="0"/>
              </a:rPr>
              <a:t>*</a:t>
            </a:r>
            <a:r>
              <a:rPr lang="zh-CN" altLang="en-US" sz="2800" b="1" dirty="0">
                <a:latin typeface="Arial" charset="0"/>
                <a:ea typeface="宋体" charset="0"/>
              </a:rPr>
              <a:t>是连通平面图</a:t>
            </a:r>
            <a:r>
              <a:rPr lang="en-US" altLang="zh-CN" sz="2800" b="1" i="1" dirty="0">
                <a:latin typeface="Arial" charset="0"/>
                <a:ea typeface="宋体" charset="0"/>
              </a:rPr>
              <a:t>G</a:t>
            </a:r>
            <a:r>
              <a:rPr lang="zh-CN" altLang="en-US" sz="2800" b="1" dirty="0">
                <a:latin typeface="Arial" charset="0"/>
                <a:ea typeface="宋体" charset="0"/>
              </a:rPr>
              <a:t>的对偶图, </a:t>
            </a:r>
            <a:r>
              <a:rPr lang="en-US" altLang="zh-CN" sz="2800" b="1" i="1" dirty="0">
                <a:latin typeface="Arial" charset="0"/>
                <a:ea typeface="宋体" charset="0"/>
              </a:rPr>
              <a:t>n</a:t>
            </a:r>
            <a:r>
              <a:rPr lang="en-US" altLang="zh-CN" sz="2800" b="1" dirty="0">
                <a:latin typeface="Arial" charset="0"/>
                <a:ea typeface="宋体" charset="0"/>
              </a:rPr>
              <a:t>*, </a:t>
            </a:r>
            <a:r>
              <a:rPr lang="en-US" altLang="zh-CN" sz="2800" b="1" i="1" dirty="0">
                <a:latin typeface="Arial" charset="0"/>
                <a:ea typeface="宋体" charset="0"/>
              </a:rPr>
              <a:t>m</a:t>
            </a:r>
            <a:r>
              <a:rPr lang="en-US" altLang="zh-CN" sz="2800" b="1" dirty="0">
                <a:latin typeface="Arial" charset="0"/>
                <a:ea typeface="宋体" charset="0"/>
              </a:rPr>
              <a:t>*, </a:t>
            </a:r>
            <a:r>
              <a:rPr lang="en-US" altLang="zh-CN" sz="2800" b="1" i="1" dirty="0">
                <a:latin typeface="Arial" charset="0"/>
                <a:ea typeface="宋体" charset="0"/>
              </a:rPr>
              <a:t>r</a:t>
            </a:r>
            <a:r>
              <a:rPr lang="en-US" altLang="zh-CN" sz="2800" b="1" dirty="0">
                <a:latin typeface="Arial" charset="0"/>
                <a:ea typeface="宋体" charset="0"/>
              </a:rPr>
              <a:t>*</a:t>
            </a:r>
            <a:r>
              <a:rPr lang="zh-CN" altLang="en-US" sz="2800" b="1" dirty="0">
                <a:latin typeface="Arial" charset="0"/>
                <a:ea typeface="宋体" charset="0"/>
              </a:rPr>
              <a:t>和</a:t>
            </a:r>
            <a:r>
              <a:rPr lang="en-US" altLang="zh-CN" sz="2800" b="1" i="1" dirty="0">
                <a:latin typeface="Arial" charset="0"/>
                <a:ea typeface="宋体" charset="0"/>
              </a:rPr>
              <a:t>n</a:t>
            </a:r>
            <a:r>
              <a:rPr lang="en-US" altLang="zh-CN" sz="2800" b="1" dirty="0">
                <a:latin typeface="Arial" charset="0"/>
                <a:ea typeface="宋体" charset="0"/>
              </a:rPr>
              <a:t>, </a:t>
            </a:r>
            <a:r>
              <a:rPr lang="en-US" altLang="zh-CN" sz="2800" b="1" i="1" dirty="0">
                <a:latin typeface="Arial" charset="0"/>
                <a:ea typeface="宋体" charset="0"/>
              </a:rPr>
              <a:t>m</a:t>
            </a:r>
            <a:r>
              <a:rPr lang="en-US" altLang="zh-CN" sz="2800" b="1" dirty="0">
                <a:latin typeface="Arial" charset="0"/>
                <a:ea typeface="宋体" charset="0"/>
              </a:rPr>
              <a:t>, </a:t>
            </a:r>
            <a:r>
              <a:rPr lang="en-US" altLang="zh-CN" sz="2800" b="1" i="1" dirty="0">
                <a:latin typeface="Arial" charset="0"/>
                <a:ea typeface="宋体" charset="0"/>
              </a:rPr>
              <a:t>r</a:t>
            </a:r>
            <a:r>
              <a:rPr lang="zh-CN" altLang="en-US" sz="2800" b="1" dirty="0">
                <a:latin typeface="Arial" charset="0"/>
                <a:ea typeface="宋体" charset="0"/>
              </a:rPr>
              <a:t>分别为</a:t>
            </a:r>
            <a:r>
              <a:rPr lang="en-US" altLang="zh-CN" sz="2800" b="1" i="1" dirty="0">
                <a:latin typeface="Arial" charset="0"/>
                <a:ea typeface="宋体" charset="0"/>
              </a:rPr>
              <a:t>G</a:t>
            </a:r>
            <a:r>
              <a:rPr lang="en-US" altLang="zh-CN" sz="2800" b="1" dirty="0">
                <a:latin typeface="Arial" charset="0"/>
                <a:ea typeface="宋体" charset="0"/>
              </a:rPr>
              <a:t>*</a:t>
            </a:r>
            <a:r>
              <a:rPr lang="zh-CN" altLang="en-US" sz="2800" b="1" dirty="0">
                <a:latin typeface="Arial" charset="0"/>
                <a:ea typeface="宋体" charset="0"/>
              </a:rPr>
              <a:t>和</a:t>
            </a:r>
            <a:r>
              <a:rPr lang="en-US" altLang="zh-CN" sz="2800" b="1" i="1" dirty="0">
                <a:latin typeface="Arial" charset="0"/>
                <a:ea typeface="宋体" charset="0"/>
              </a:rPr>
              <a:t>G</a:t>
            </a:r>
            <a:r>
              <a:rPr lang="zh-CN" altLang="en-US" sz="2800" b="1" dirty="0">
                <a:latin typeface="Arial" charset="0"/>
                <a:ea typeface="宋体" charset="0"/>
              </a:rPr>
              <a:t>的顶点数、边数和面数，则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Arial" charset="0"/>
                <a:ea typeface="宋体" charset="0"/>
              </a:rPr>
              <a:t>(1)  </a:t>
            </a:r>
            <a:r>
              <a:rPr lang="en-US" altLang="zh-CN" sz="2800" b="1" i="1" dirty="0">
                <a:latin typeface="Arial" charset="0"/>
                <a:ea typeface="宋体" charset="0"/>
              </a:rPr>
              <a:t>n</a:t>
            </a:r>
            <a:r>
              <a:rPr lang="en-US" altLang="zh-CN" sz="2800" b="1" dirty="0">
                <a:latin typeface="Arial" charset="0"/>
                <a:ea typeface="宋体" charset="0"/>
              </a:rPr>
              <a:t>*= </a:t>
            </a:r>
            <a:r>
              <a:rPr lang="en-US" altLang="zh-CN" sz="2800" b="1" i="1" dirty="0">
                <a:latin typeface="Arial" charset="0"/>
                <a:ea typeface="宋体" charset="0"/>
              </a:rPr>
              <a:t>r</a:t>
            </a:r>
            <a:endParaRPr lang="en-US" altLang="zh-CN" sz="2800" b="1" dirty="0">
              <a:latin typeface="Arial" charset="0"/>
              <a:ea typeface="宋体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Arial" charset="0"/>
                <a:ea typeface="宋体" charset="0"/>
              </a:rPr>
              <a:t>(2)  </a:t>
            </a:r>
            <a:r>
              <a:rPr lang="en-US" altLang="zh-CN" sz="2800" b="1" i="1" dirty="0">
                <a:latin typeface="Arial" charset="0"/>
                <a:ea typeface="宋体" charset="0"/>
              </a:rPr>
              <a:t>m</a:t>
            </a:r>
            <a:r>
              <a:rPr lang="en-US" altLang="zh-CN" sz="2800" b="1" dirty="0">
                <a:latin typeface="Arial" charset="0"/>
                <a:ea typeface="宋体" charset="0"/>
              </a:rPr>
              <a:t>*=</a:t>
            </a:r>
            <a:r>
              <a:rPr lang="en-US" altLang="zh-CN" sz="2800" b="1" i="1" dirty="0">
                <a:latin typeface="Arial" charset="0"/>
                <a:ea typeface="宋体" charset="0"/>
              </a:rPr>
              <a:t>m</a:t>
            </a:r>
            <a:endParaRPr lang="en-US" altLang="zh-CN" sz="2800" b="1" dirty="0">
              <a:latin typeface="Arial" charset="0"/>
              <a:ea typeface="宋体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Arial" charset="0"/>
                <a:ea typeface="宋体" charset="0"/>
              </a:rPr>
              <a:t>(3)  </a:t>
            </a:r>
            <a:r>
              <a:rPr lang="en-US" altLang="zh-CN" sz="2800" b="1" i="1" dirty="0">
                <a:latin typeface="Arial" charset="0"/>
                <a:ea typeface="宋体" charset="0"/>
              </a:rPr>
              <a:t>r</a:t>
            </a:r>
            <a:r>
              <a:rPr lang="en-US" altLang="zh-CN" sz="2800" b="1" dirty="0">
                <a:latin typeface="Arial" charset="0"/>
                <a:ea typeface="宋体" charset="0"/>
              </a:rPr>
              <a:t>*=</a:t>
            </a:r>
            <a:r>
              <a:rPr lang="en-US" altLang="zh-CN" sz="2800" b="1" i="1" dirty="0">
                <a:latin typeface="Arial" charset="0"/>
                <a:ea typeface="宋体" charset="0"/>
              </a:rPr>
              <a:t>n</a:t>
            </a:r>
            <a:endParaRPr lang="zh-CN" altLang="en-US" sz="2800" b="1" dirty="0">
              <a:latin typeface="Arial" charset="0"/>
              <a:ea typeface="宋体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Arial" charset="0"/>
                <a:ea typeface="宋体" charset="0"/>
              </a:rPr>
              <a:t>(4) 设</a:t>
            </a:r>
            <a:r>
              <a:rPr lang="en-US" altLang="zh-CN" sz="2800" b="1" i="1" dirty="0">
                <a:latin typeface="Arial" charset="0"/>
                <a:ea typeface="宋体" charset="0"/>
              </a:rPr>
              <a:t>G</a:t>
            </a:r>
            <a:r>
              <a:rPr lang="en-US" altLang="zh-CN" sz="2800" b="1" dirty="0">
                <a:latin typeface="Arial" charset="0"/>
                <a:ea typeface="宋体" charset="0"/>
              </a:rPr>
              <a:t>*</a:t>
            </a:r>
            <a:r>
              <a:rPr lang="zh-CN" altLang="en-US" sz="2800" b="1" dirty="0">
                <a:latin typeface="Arial" charset="0"/>
                <a:ea typeface="宋体" charset="0"/>
              </a:rPr>
              <a:t>的顶点</a:t>
            </a:r>
            <a:r>
              <a:rPr lang="en-US" altLang="zh-CN" sz="2800" b="1" i="1" dirty="0">
                <a:latin typeface="Arial" charset="0"/>
                <a:ea typeface="宋体" charset="0"/>
              </a:rPr>
              <a:t>v</a:t>
            </a:r>
            <a:r>
              <a:rPr lang="en-US" altLang="zh-CN" sz="2800" b="1" i="1" baseline="-30000" dirty="0">
                <a:latin typeface="Arial" charset="0"/>
                <a:ea typeface="宋体" charset="0"/>
              </a:rPr>
              <a:t>i</a:t>
            </a:r>
            <a:r>
              <a:rPr lang="en-US" altLang="zh-CN" sz="2800" b="1" dirty="0">
                <a:latin typeface="Arial" charset="0"/>
                <a:ea typeface="宋体" charset="0"/>
              </a:rPr>
              <a:t>*</a:t>
            </a:r>
            <a:r>
              <a:rPr lang="zh-CN" altLang="en-US" sz="2800" b="1" dirty="0">
                <a:latin typeface="Arial" charset="0"/>
                <a:ea typeface="宋体" charset="0"/>
              </a:rPr>
              <a:t>位于</a:t>
            </a:r>
            <a:r>
              <a:rPr lang="en-US" altLang="zh-CN" sz="2800" b="1" i="1" dirty="0">
                <a:latin typeface="Arial" charset="0"/>
                <a:ea typeface="宋体" charset="0"/>
              </a:rPr>
              <a:t>G</a:t>
            </a:r>
            <a:r>
              <a:rPr lang="zh-CN" altLang="en-US" sz="2800" b="1" dirty="0">
                <a:latin typeface="Arial" charset="0"/>
                <a:ea typeface="宋体" charset="0"/>
              </a:rPr>
              <a:t>的面</a:t>
            </a:r>
            <a:r>
              <a:rPr lang="en-US" altLang="zh-CN" sz="2800" b="1" i="1" dirty="0" err="1">
                <a:latin typeface="Arial" charset="0"/>
                <a:ea typeface="宋体" charset="0"/>
              </a:rPr>
              <a:t>R</a:t>
            </a:r>
            <a:r>
              <a:rPr lang="en-US" altLang="zh-CN" sz="2800" b="1" i="1" baseline="-30000" dirty="0" err="1">
                <a:latin typeface="Arial" charset="0"/>
                <a:ea typeface="宋体" charset="0"/>
              </a:rPr>
              <a:t>i</a:t>
            </a:r>
            <a:r>
              <a:rPr lang="zh-CN" altLang="en-US" sz="2800" b="1" dirty="0">
                <a:latin typeface="Arial" charset="0"/>
                <a:ea typeface="宋体" charset="0"/>
              </a:rPr>
              <a:t>中, 则</a:t>
            </a:r>
            <a:r>
              <a:rPr lang="en-US" altLang="zh-CN" sz="2800" b="1" i="1" dirty="0">
                <a:latin typeface="Arial" charset="0"/>
                <a:ea typeface="宋体" charset="0"/>
              </a:rPr>
              <a:t>d</a:t>
            </a:r>
            <a:r>
              <a:rPr lang="en-US" altLang="zh-CN" sz="2800" b="1" dirty="0">
                <a:latin typeface="Arial" charset="0"/>
                <a:ea typeface="宋体" charset="0"/>
              </a:rPr>
              <a:t>(</a:t>
            </a:r>
            <a:r>
              <a:rPr lang="en-US" altLang="zh-CN" sz="2800" b="1" i="1" dirty="0">
                <a:latin typeface="Arial" charset="0"/>
                <a:ea typeface="宋体" charset="0"/>
              </a:rPr>
              <a:t>v</a:t>
            </a:r>
            <a:r>
              <a:rPr lang="en-US" altLang="zh-CN" sz="2800" b="1" i="1" baseline="-30000" dirty="0">
                <a:latin typeface="Arial" charset="0"/>
                <a:ea typeface="宋体" charset="0"/>
              </a:rPr>
              <a:t>i</a:t>
            </a:r>
            <a:r>
              <a:rPr lang="en-US" altLang="zh-CN" sz="2800" b="1" dirty="0">
                <a:latin typeface="Arial" charset="0"/>
                <a:ea typeface="宋体" charset="0"/>
              </a:rPr>
              <a:t>*)=</a:t>
            </a:r>
            <a:r>
              <a:rPr lang="en-US" altLang="zh-CN" sz="2800" b="1" dirty="0" err="1">
                <a:latin typeface="Arial" charset="0"/>
                <a:ea typeface="宋体" charset="0"/>
              </a:rPr>
              <a:t>deg</a:t>
            </a:r>
            <a:r>
              <a:rPr lang="en-US" altLang="zh-CN" sz="2800" b="1" dirty="0">
                <a:latin typeface="Arial" charset="0"/>
                <a:ea typeface="宋体" charset="0"/>
              </a:rPr>
              <a:t>(</a:t>
            </a:r>
            <a:r>
              <a:rPr lang="en-US" altLang="zh-CN" sz="2800" b="1" i="1" dirty="0" err="1">
                <a:latin typeface="Arial" charset="0"/>
                <a:ea typeface="宋体" charset="0"/>
              </a:rPr>
              <a:t>R</a:t>
            </a:r>
            <a:r>
              <a:rPr lang="en-US" altLang="zh-CN" sz="2800" b="1" i="1" baseline="-30000" dirty="0" err="1">
                <a:latin typeface="Arial" charset="0"/>
                <a:ea typeface="宋体" charset="0"/>
              </a:rPr>
              <a:t>i</a:t>
            </a:r>
            <a:r>
              <a:rPr lang="en-US" altLang="zh-CN" sz="2800" b="1" dirty="0">
                <a:latin typeface="Arial" charset="0"/>
                <a:ea typeface="宋体" charset="0"/>
              </a:rPr>
              <a:t>)</a:t>
            </a:r>
            <a:endParaRPr lang="zh-CN" altLang="en-US" sz="2800" b="1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656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楷体_GB2312" pitchFamily="49" charset="-122"/>
              </a:rPr>
              <a:t>第十一章：</a:t>
            </a:r>
            <a:r>
              <a:rPr lang="en-US" altLang="zh-CN" dirty="0">
                <a:latin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</a:rPr>
              <a:t>5</a:t>
            </a:r>
            <a:r>
              <a:rPr lang="zh-CN" altLang="en-US" dirty="0">
                <a:latin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</a:rPr>
              <a:t>7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509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宋体" charset="0"/>
                <a:ea typeface="宋体" charset="0"/>
              </a:rPr>
              <a:t>平面图和平面嵌入</a:t>
            </a:r>
            <a:r>
              <a:rPr lang="en-US" altLang="zh-CN" b="1" dirty="0" smtClean="0">
                <a:latin typeface="宋体" charset="0"/>
                <a:ea typeface="宋体" charset="0"/>
              </a:rPr>
              <a:t>(</a:t>
            </a:r>
            <a:r>
              <a:rPr lang="zh-CN" altLang="en-US" b="1" dirty="0" smtClean="0">
                <a:latin typeface="宋体" charset="0"/>
                <a:ea typeface="宋体" charset="0"/>
              </a:rPr>
              <a:t>续</a:t>
            </a:r>
            <a:r>
              <a:rPr lang="en-US" altLang="zh-CN" b="1" dirty="0" smtClean="0">
                <a:latin typeface="宋体" charset="0"/>
                <a:ea typeface="宋体" charset="0"/>
              </a:rPr>
              <a:t>)</a:t>
            </a:r>
            <a:r>
              <a:rPr lang="zh-CN" altLang="en-US" b="1" dirty="0" smtClean="0">
                <a:latin typeface="宋体" charset="0"/>
                <a:ea typeface="宋体" charset="0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6" descr="17_01.gif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30" y="1242919"/>
            <a:ext cx="8072170" cy="565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1542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4A2A8A-FCD0-4A74-AD63-4ED86EF8ABD0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宋体" charset="0"/>
                <a:ea typeface="宋体" charset="0"/>
              </a:rPr>
              <a:t>平面图和平面嵌入</a:t>
            </a:r>
            <a:r>
              <a:rPr lang="en-US" altLang="zh-CN" b="1" dirty="0" smtClean="0">
                <a:latin typeface="宋体" charset="0"/>
                <a:ea typeface="宋体" charset="0"/>
              </a:rPr>
              <a:t>(</a:t>
            </a:r>
            <a:r>
              <a:rPr lang="zh-CN" altLang="en-US" b="1" dirty="0" smtClean="0">
                <a:latin typeface="宋体" charset="0"/>
                <a:ea typeface="宋体" charset="0"/>
              </a:rPr>
              <a:t>续</a:t>
            </a:r>
            <a:r>
              <a:rPr lang="en-US" altLang="zh-CN" b="1" dirty="0" smtClean="0">
                <a:latin typeface="宋体" charset="0"/>
                <a:ea typeface="宋体" charset="0"/>
              </a:rPr>
              <a:t>)</a:t>
            </a:r>
            <a:r>
              <a:rPr lang="zh-CN" altLang="en-US" b="1" dirty="0" smtClean="0">
                <a:latin typeface="宋体" charset="0"/>
                <a:ea typeface="宋体" charset="0"/>
              </a:rPr>
              <a:t> </a:t>
            </a:r>
            <a:endParaRPr lang="zh-CN" altLang="en-US" b="1" dirty="0" smtClean="0">
              <a:latin typeface="楷体_GB2312" pitchFamily="49" charset="-122"/>
            </a:endParaRPr>
          </a:p>
        </p:txBody>
      </p:sp>
      <p:grpSp>
        <p:nvGrpSpPr>
          <p:cNvPr id="145412" name="Group 3"/>
          <p:cNvGrpSpPr>
            <a:grpSpLocks/>
          </p:cNvGrpSpPr>
          <p:nvPr/>
        </p:nvGrpSpPr>
        <p:grpSpPr bwMode="auto">
          <a:xfrm>
            <a:off x="1219200" y="2023839"/>
            <a:ext cx="2133600" cy="3781425"/>
            <a:chOff x="768" y="1200"/>
            <a:chExt cx="1344" cy="2382"/>
          </a:xfrm>
        </p:grpSpPr>
        <p:sp>
          <p:nvSpPr>
            <p:cNvPr id="145426" name="Line 4"/>
            <p:cNvSpPr>
              <a:spLocks noChangeShapeType="1"/>
            </p:cNvSpPr>
            <p:nvPr/>
          </p:nvSpPr>
          <p:spPr bwMode="auto">
            <a:xfrm>
              <a:off x="1488" y="1200"/>
              <a:ext cx="480" cy="158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27" name="Line 5"/>
            <p:cNvSpPr>
              <a:spLocks noChangeShapeType="1"/>
            </p:cNvSpPr>
            <p:nvPr/>
          </p:nvSpPr>
          <p:spPr bwMode="auto">
            <a:xfrm>
              <a:off x="1488" y="1224"/>
              <a:ext cx="624" cy="6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28" name="Line 6"/>
            <p:cNvSpPr>
              <a:spLocks noChangeShapeType="1"/>
            </p:cNvSpPr>
            <p:nvPr/>
          </p:nvSpPr>
          <p:spPr bwMode="auto">
            <a:xfrm flipV="1">
              <a:off x="768" y="1224"/>
              <a:ext cx="701" cy="6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29" name="Line 7"/>
            <p:cNvSpPr>
              <a:spLocks noChangeShapeType="1"/>
            </p:cNvSpPr>
            <p:nvPr/>
          </p:nvSpPr>
          <p:spPr bwMode="auto">
            <a:xfrm>
              <a:off x="768" y="1896"/>
              <a:ext cx="48" cy="9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30" name="Line 8"/>
            <p:cNvSpPr>
              <a:spLocks noChangeShapeType="1"/>
            </p:cNvSpPr>
            <p:nvPr/>
          </p:nvSpPr>
          <p:spPr bwMode="auto">
            <a:xfrm flipH="1">
              <a:off x="1968" y="1848"/>
              <a:ext cx="144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31" name="Line 9"/>
            <p:cNvSpPr>
              <a:spLocks noChangeShapeType="1"/>
            </p:cNvSpPr>
            <p:nvPr/>
          </p:nvSpPr>
          <p:spPr bwMode="auto">
            <a:xfrm>
              <a:off x="816" y="2808"/>
              <a:ext cx="11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32" name="Line 10"/>
            <p:cNvSpPr>
              <a:spLocks noChangeShapeType="1"/>
            </p:cNvSpPr>
            <p:nvPr/>
          </p:nvSpPr>
          <p:spPr bwMode="auto">
            <a:xfrm flipV="1">
              <a:off x="768" y="1872"/>
              <a:ext cx="13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33" name="Line 11"/>
            <p:cNvSpPr>
              <a:spLocks noChangeShapeType="1"/>
            </p:cNvSpPr>
            <p:nvPr/>
          </p:nvSpPr>
          <p:spPr bwMode="auto">
            <a:xfrm flipH="1">
              <a:off x="816" y="1200"/>
              <a:ext cx="672" cy="16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34" name="Line 12"/>
            <p:cNvSpPr>
              <a:spLocks noChangeShapeType="1"/>
            </p:cNvSpPr>
            <p:nvPr/>
          </p:nvSpPr>
          <p:spPr bwMode="auto">
            <a:xfrm flipV="1">
              <a:off x="816" y="1872"/>
              <a:ext cx="1296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35" name="Line 13"/>
            <p:cNvSpPr>
              <a:spLocks noChangeShapeType="1"/>
            </p:cNvSpPr>
            <p:nvPr/>
          </p:nvSpPr>
          <p:spPr bwMode="auto">
            <a:xfrm>
              <a:off x="768" y="1872"/>
              <a:ext cx="1200" cy="9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36" name="Text Box 14"/>
            <p:cNvSpPr txBox="1">
              <a:spLocks noChangeArrowheads="1"/>
            </p:cNvSpPr>
            <p:nvPr/>
          </p:nvSpPr>
          <p:spPr bwMode="auto">
            <a:xfrm>
              <a:off x="1152" y="3216"/>
              <a:ext cx="43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K</a:t>
              </a:r>
              <a:r>
                <a:rPr lang="en-US" altLang="zh-CN" b="0" baseline="-25000">
                  <a:solidFill>
                    <a:srgbClr val="13131B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endParaRPr lang="en-US" altLang="zh-CN" b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394200" y="1871439"/>
            <a:ext cx="3886200" cy="3857625"/>
            <a:chOff x="2768" y="1104"/>
            <a:chExt cx="2448" cy="2430"/>
          </a:xfrm>
        </p:grpSpPr>
        <p:sp>
          <p:nvSpPr>
            <p:cNvPr id="145415" name="Line 16"/>
            <p:cNvSpPr>
              <a:spLocks noChangeShapeType="1"/>
            </p:cNvSpPr>
            <p:nvPr/>
          </p:nvSpPr>
          <p:spPr bwMode="auto">
            <a:xfrm>
              <a:off x="4176" y="1128"/>
              <a:ext cx="624" cy="6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16" name="Line 17"/>
            <p:cNvSpPr>
              <a:spLocks noChangeShapeType="1"/>
            </p:cNvSpPr>
            <p:nvPr/>
          </p:nvSpPr>
          <p:spPr bwMode="auto">
            <a:xfrm flipV="1">
              <a:off x="3456" y="1128"/>
              <a:ext cx="701" cy="6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17" name="Line 18"/>
            <p:cNvSpPr>
              <a:spLocks noChangeShapeType="1"/>
            </p:cNvSpPr>
            <p:nvPr/>
          </p:nvSpPr>
          <p:spPr bwMode="auto">
            <a:xfrm>
              <a:off x="3456" y="1800"/>
              <a:ext cx="48" cy="9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18" name="Line 19"/>
            <p:cNvSpPr>
              <a:spLocks noChangeShapeType="1"/>
            </p:cNvSpPr>
            <p:nvPr/>
          </p:nvSpPr>
          <p:spPr bwMode="auto">
            <a:xfrm flipH="1">
              <a:off x="4656" y="1752"/>
              <a:ext cx="144" cy="9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19" name="Line 20"/>
            <p:cNvSpPr>
              <a:spLocks noChangeShapeType="1"/>
            </p:cNvSpPr>
            <p:nvPr/>
          </p:nvSpPr>
          <p:spPr bwMode="auto">
            <a:xfrm>
              <a:off x="3504" y="2712"/>
              <a:ext cx="11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20" name="Line 21"/>
            <p:cNvSpPr>
              <a:spLocks noChangeShapeType="1"/>
            </p:cNvSpPr>
            <p:nvPr/>
          </p:nvSpPr>
          <p:spPr bwMode="auto">
            <a:xfrm flipV="1">
              <a:off x="3456" y="1776"/>
              <a:ext cx="13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21" name="Line 22"/>
            <p:cNvSpPr>
              <a:spLocks noChangeShapeType="1"/>
            </p:cNvSpPr>
            <p:nvPr/>
          </p:nvSpPr>
          <p:spPr bwMode="auto">
            <a:xfrm flipV="1">
              <a:off x="3504" y="1776"/>
              <a:ext cx="1296" cy="9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22" name="Line 23"/>
            <p:cNvSpPr>
              <a:spLocks noChangeShapeType="1"/>
            </p:cNvSpPr>
            <p:nvPr/>
          </p:nvSpPr>
          <p:spPr bwMode="auto">
            <a:xfrm>
              <a:off x="3456" y="1776"/>
              <a:ext cx="1200" cy="9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23" name="Freeform 24"/>
            <p:cNvSpPr>
              <a:spLocks/>
            </p:cNvSpPr>
            <p:nvPr/>
          </p:nvSpPr>
          <p:spPr bwMode="auto">
            <a:xfrm>
              <a:off x="2768" y="1104"/>
              <a:ext cx="1408" cy="1632"/>
            </a:xfrm>
            <a:custGeom>
              <a:avLst/>
              <a:gdLst>
                <a:gd name="T0" fmla="*/ 1408 w 1408"/>
                <a:gd name="T1" fmla="*/ 0 h 1632"/>
                <a:gd name="T2" fmla="*/ 112 w 1408"/>
                <a:gd name="T3" fmla="*/ 480 h 1632"/>
                <a:gd name="T4" fmla="*/ 736 w 1408"/>
                <a:gd name="T5" fmla="*/ 1632 h 1632"/>
                <a:gd name="T6" fmla="*/ 0 60000 65536"/>
                <a:gd name="T7" fmla="*/ 0 60000 65536"/>
                <a:gd name="T8" fmla="*/ 0 60000 65536"/>
                <a:gd name="T9" fmla="*/ 0 w 1408"/>
                <a:gd name="T10" fmla="*/ 0 h 1632"/>
                <a:gd name="T11" fmla="*/ 1408 w 1408"/>
                <a:gd name="T12" fmla="*/ 1632 h 16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8" h="1632">
                  <a:moveTo>
                    <a:pt x="1408" y="0"/>
                  </a:moveTo>
                  <a:cubicBezTo>
                    <a:pt x="816" y="104"/>
                    <a:pt x="224" y="208"/>
                    <a:pt x="112" y="480"/>
                  </a:cubicBezTo>
                  <a:cubicBezTo>
                    <a:pt x="0" y="752"/>
                    <a:pt x="368" y="1192"/>
                    <a:pt x="736" y="1632"/>
                  </a:cubicBezTo>
                </a:path>
              </a:pathLst>
            </a:custGeom>
            <a:noFill/>
            <a:ln w="19050">
              <a:solidFill>
                <a:srgbClr val="13131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24" name="Freeform 25"/>
            <p:cNvSpPr>
              <a:spLocks/>
            </p:cNvSpPr>
            <p:nvPr/>
          </p:nvSpPr>
          <p:spPr bwMode="auto">
            <a:xfrm flipH="1">
              <a:off x="4224" y="1104"/>
              <a:ext cx="992" cy="1584"/>
            </a:xfrm>
            <a:custGeom>
              <a:avLst/>
              <a:gdLst>
                <a:gd name="T0" fmla="*/ 60 w 1408"/>
                <a:gd name="T1" fmla="*/ 0 h 1632"/>
                <a:gd name="T2" fmla="*/ 4 w 1408"/>
                <a:gd name="T3" fmla="*/ 367 h 1632"/>
                <a:gd name="T4" fmla="*/ 31 w 1408"/>
                <a:gd name="T5" fmla="*/ 1247 h 1632"/>
                <a:gd name="T6" fmla="*/ 0 60000 65536"/>
                <a:gd name="T7" fmla="*/ 0 60000 65536"/>
                <a:gd name="T8" fmla="*/ 0 60000 65536"/>
                <a:gd name="T9" fmla="*/ 0 w 1408"/>
                <a:gd name="T10" fmla="*/ 0 h 1632"/>
                <a:gd name="T11" fmla="*/ 1408 w 1408"/>
                <a:gd name="T12" fmla="*/ 1632 h 16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8" h="1632">
                  <a:moveTo>
                    <a:pt x="1408" y="0"/>
                  </a:moveTo>
                  <a:cubicBezTo>
                    <a:pt x="816" y="104"/>
                    <a:pt x="224" y="208"/>
                    <a:pt x="112" y="480"/>
                  </a:cubicBezTo>
                  <a:cubicBezTo>
                    <a:pt x="0" y="752"/>
                    <a:pt x="368" y="1192"/>
                    <a:pt x="736" y="1632"/>
                  </a:cubicBezTo>
                </a:path>
              </a:pathLst>
            </a:custGeom>
            <a:noFill/>
            <a:ln w="19050">
              <a:solidFill>
                <a:srgbClr val="13131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25" name="Text Box 26"/>
            <p:cNvSpPr txBox="1">
              <a:spLocks noChangeArrowheads="1"/>
            </p:cNvSpPr>
            <p:nvPr/>
          </p:nvSpPr>
          <p:spPr bwMode="auto">
            <a:xfrm>
              <a:off x="3936" y="3168"/>
              <a:ext cx="43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K</a:t>
              </a:r>
              <a:r>
                <a:rPr lang="en-US" altLang="zh-CN" b="0" baseline="-25000">
                  <a:solidFill>
                    <a:srgbClr val="13131B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endParaRPr lang="en-US" altLang="zh-CN" b="0">
                <a:solidFill>
                  <a:srgbClr val="13131B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5414" name="Rectangle 27"/>
          <p:cNvSpPr>
            <a:spLocks noChangeArrowheads="1"/>
          </p:cNvSpPr>
          <p:nvPr/>
        </p:nvSpPr>
        <p:spPr bwMode="auto">
          <a:xfrm>
            <a:off x="403225" y="1330101"/>
            <a:ext cx="853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en-US" altLang="zh-CN" dirty="0">
                <a:latin typeface="楷体_GB2312" pitchFamily="49" charset="-122"/>
              </a:rPr>
              <a:t>K</a:t>
            </a:r>
            <a:r>
              <a:rPr lang="en-US" altLang="zh-CN" baseline="-25000" dirty="0">
                <a:latin typeface="楷体_GB2312" pitchFamily="49" charset="-122"/>
              </a:rPr>
              <a:t>5</a:t>
            </a:r>
            <a:r>
              <a:rPr lang="zh-CN" altLang="en-US" dirty="0">
                <a:latin typeface="楷体_GB2312" pitchFamily="49" charset="-122"/>
              </a:rPr>
              <a:t>是否为平面图？</a:t>
            </a:r>
            <a:endParaRPr lang="zh-CN" altLang="en-US" dirty="0">
              <a:latin typeface="楷体_GB2312" pitchFamily="49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51431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591336-408F-4505-8819-679658F539CC}" type="slidenum">
              <a:rPr kumimoji="0" lang="zh-CN" altLang="en-US" sz="140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CN" sz="1400" smtClean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宋体" charset="0"/>
                <a:ea typeface="宋体" charset="0"/>
              </a:rPr>
              <a:t>平面图和平面嵌入</a:t>
            </a:r>
            <a:r>
              <a:rPr lang="en-US" altLang="zh-CN" b="1" dirty="0" smtClean="0">
                <a:latin typeface="宋体" charset="0"/>
                <a:ea typeface="宋体" charset="0"/>
              </a:rPr>
              <a:t>(</a:t>
            </a:r>
            <a:r>
              <a:rPr lang="zh-CN" altLang="en-US" b="1" dirty="0" smtClean="0">
                <a:latin typeface="宋体" charset="0"/>
                <a:ea typeface="宋体" charset="0"/>
              </a:rPr>
              <a:t>续</a:t>
            </a:r>
            <a:r>
              <a:rPr lang="en-US" altLang="zh-CN" b="1" dirty="0" smtClean="0">
                <a:latin typeface="宋体" charset="0"/>
                <a:ea typeface="宋体" charset="0"/>
              </a:rPr>
              <a:t>)</a:t>
            </a:r>
            <a:r>
              <a:rPr lang="zh-CN" altLang="en-US" b="1" dirty="0" smtClean="0">
                <a:latin typeface="宋体" charset="0"/>
                <a:ea typeface="宋体" charset="0"/>
              </a:rPr>
              <a:t> </a:t>
            </a:r>
            <a:endParaRPr lang="zh-CN" altLang="en-US" b="1" dirty="0" smtClean="0">
              <a:latin typeface="楷体_GB2312" pitchFamily="49" charset="-122"/>
            </a:endParaRPr>
          </a:p>
        </p:txBody>
      </p:sp>
      <p:grpSp>
        <p:nvGrpSpPr>
          <p:cNvPr id="146436" name="Group 3"/>
          <p:cNvGrpSpPr>
            <a:grpSpLocks/>
          </p:cNvGrpSpPr>
          <p:nvPr/>
        </p:nvGrpSpPr>
        <p:grpSpPr bwMode="auto">
          <a:xfrm>
            <a:off x="914400" y="1447800"/>
            <a:ext cx="3048000" cy="4800600"/>
            <a:chOff x="576" y="912"/>
            <a:chExt cx="1920" cy="3024"/>
          </a:xfrm>
        </p:grpSpPr>
        <p:sp>
          <p:nvSpPr>
            <p:cNvPr id="146454" name="Text Box 4"/>
            <p:cNvSpPr txBox="1">
              <a:spLocks noChangeArrowheads="1"/>
            </p:cNvSpPr>
            <p:nvPr/>
          </p:nvSpPr>
          <p:spPr bwMode="auto">
            <a:xfrm>
              <a:off x="1104" y="912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grpSp>
          <p:nvGrpSpPr>
            <p:cNvPr id="146455" name="Group 5"/>
            <p:cNvGrpSpPr>
              <a:grpSpLocks/>
            </p:cNvGrpSpPr>
            <p:nvPr/>
          </p:nvGrpSpPr>
          <p:grpSpPr bwMode="auto">
            <a:xfrm>
              <a:off x="576" y="1104"/>
              <a:ext cx="1920" cy="2832"/>
              <a:chOff x="576" y="912"/>
              <a:chExt cx="1536" cy="2811"/>
            </a:xfrm>
          </p:grpSpPr>
          <p:sp>
            <p:nvSpPr>
              <p:cNvPr id="146456" name="Line 6"/>
              <p:cNvSpPr>
                <a:spLocks noChangeShapeType="1"/>
              </p:cNvSpPr>
              <p:nvPr/>
            </p:nvSpPr>
            <p:spPr bwMode="auto">
              <a:xfrm>
                <a:off x="1248" y="912"/>
                <a:ext cx="528" cy="62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6457" name="Line 7"/>
              <p:cNvSpPr>
                <a:spLocks noChangeShapeType="1"/>
              </p:cNvSpPr>
              <p:nvPr/>
            </p:nvSpPr>
            <p:spPr bwMode="auto">
              <a:xfrm flipV="1">
                <a:off x="768" y="912"/>
                <a:ext cx="480" cy="62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6458" name="Text Box 8"/>
              <p:cNvSpPr txBox="1">
                <a:spLocks noChangeArrowheads="1"/>
              </p:cNvSpPr>
              <p:nvPr/>
            </p:nvSpPr>
            <p:spPr bwMode="auto">
              <a:xfrm>
                <a:off x="576" y="1248"/>
                <a:ext cx="240" cy="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146459" name="Text Box 9"/>
              <p:cNvSpPr txBox="1">
                <a:spLocks noChangeArrowheads="1"/>
              </p:cNvSpPr>
              <p:nvPr/>
            </p:nvSpPr>
            <p:spPr bwMode="auto">
              <a:xfrm>
                <a:off x="1872" y="1296"/>
                <a:ext cx="240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146460" name="Line 10"/>
              <p:cNvSpPr>
                <a:spLocks noChangeShapeType="1"/>
              </p:cNvSpPr>
              <p:nvPr/>
            </p:nvSpPr>
            <p:spPr bwMode="auto">
              <a:xfrm flipV="1">
                <a:off x="816" y="1536"/>
                <a:ext cx="960" cy="9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6461" name="Line 11"/>
              <p:cNvSpPr>
                <a:spLocks noChangeShapeType="1"/>
              </p:cNvSpPr>
              <p:nvPr/>
            </p:nvSpPr>
            <p:spPr bwMode="auto">
              <a:xfrm>
                <a:off x="768" y="1536"/>
                <a:ext cx="1056" cy="9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6462" name="Line 12"/>
              <p:cNvSpPr>
                <a:spLocks noChangeShapeType="1"/>
              </p:cNvSpPr>
              <p:nvPr/>
            </p:nvSpPr>
            <p:spPr bwMode="auto">
              <a:xfrm>
                <a:off x="768" y="1536"/>
                <a:ext cx="48" cy="9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6463" name="Text Box 13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240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146464" name="Line 14"/>
              <p:cNvSpPr>
                <a:spLocks noChangeShapeType="1"/>
              </p:cNvSpPr>
              <p:nvPr/>
            </p:nvSpPr>
            <p:spPr bwMode="auto">
              <a:xfrm>
                <a:off x="1776" y="1536"/>
                <a:ext cx="48" cy="9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6465" name="Line 15"/>
              <p:cNvSpPr>
                <a:spLocks noChangeShapeType="1"/>
              </p:cNvSpPr>
              <p:nvPr/>
            </p:nvSpPr>
            <p:spPr bwMode="auto">
              <a:xfrm>
                <a:off x="1248" y="912"/>
                <a:ext cx="48" cy="22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6466" name="Line 16"/>
              <p:cNvSpPr>
                <a:spLocks noChangeShapeType="1"/>
              </p:cNvSpPr>
              <p:nvPr/>
            </p:nvSpPr>
            <p:spPr bwMode="auto">
              <a:xfrm>
                <a:off x="816" y="2496"/>
                <a:ext cx="480" cy="62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6467" name="Line 17"/>
              <p:cNvSpPr>
                <a:spLocks noChangeShapeType="1"/>
              </p:cNvSpPr>
              <p:nvPr/>
            </p:nvSpPr>
            <p:spPr bwMode="auto">
              <a:xfrm flipV="1">
                <a:off x="1296" y="2496"/>
                <a:ext cx="528" cy="62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 type="oval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6468" name="Text Box 18"/>
              <p:cNvSpPr txBox="1">
                <a:spLocks noChangeArrowheads="1"/>
              </p:cNvSpPr>
              <p:nvPr/>
            </p:nvSpPr>
            <p:spPr bwMode="auto">
              <a:xfrm>
                <a:off x="1872" y="2352"/>
                <a:ext cx="240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146469" name="Text Box 19"/>
              <p:cNvSpPr txBox="1">
                <a:spLocks noChangeArrowheads="1"/>
              </p:cNvSpPr>
              <p:nvPr/>
            </p:nvSpPr>
            <p:spPr bwMode="auto">
              <a:xfrm>
                <a:off x="1008" y="2880"/>
                <a:ext cx="240" cy="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</a:p>
            </p:txBody>
          </p:sp>
          <p:sp>
            <p:nvSpPr>
              <p:cNvPr id="146470" name="Text Box 20"/>
              <p:cNvSpPr txBox="1">
                <a:spLocks noChangeArrowheads="1"/>
              </p:cNvSpPr>
              <p:nvPr/>
            </p:nvSpPr>
            <p:spPr bwMode="auto">
              <a:xfrm>
                <a:off x="1104" y="3360"/>
                <a:ext cx="528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b="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  <a:r>
                  <a:rPr lang="en-US" altLang="zh-CN" b="0" baseline="-25000">
                    <a:solidFill>
                      <a:srgbClr val="13131B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3,3</a:t>
                </a:r>
              </a:p>
            </p:txBody>
          </p:sp>
        </p:grp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343400" y="1117600"/>
            <a:ext cx="3657600" cy="5130800"/>
            <a:chOff x="2736" y="704"/>
            <a:chExt cx="2304" cy="3232"/>
          </a:xfrm>
        </p:grpSpPr>
        <p:sp>
          <p:nvSpPr>
            <p:cNvPr id="146439" name="Line 22"/>
            <p:cNvSpPr>
              <a:spLocks noChangeShapeType="1"/>
            </p:cNvSpPr>
            <p:nvPr/>
          </p:nvSpPr>
          <p:spPr bwMode="auto">
            <a:xfrm>
              <a:off x="3960" y="1104"/>
              <a:ext cx="660" cy="62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440" name="Line 23"/>
            <p:cNvSpPr>
              <a:spLocks noChangeShapeType="1"/>
            </p:cNvSpPr>
            <p:nvPr/>
          </p:nvSpPr>
          <p:spPr bwMode="auto">
            <a:xfrm flipV="1">
              <a:off x="3360" y="1104"/>
              <a:ext cx="600" cy="62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441" name="Text Box 24"/>
            <p:cNvSpPr txBox="1">
              <a:spLocks noChangeArrowheads="1"/>
            </p:cNvSpPr>
            <p:nvPr/>
          </p:nvSpPr>
          <p:spPr bwMode="auto">
            <a:xfrm>
              <a:off x="3120" y="1443"/>
              <a:ext cx="300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46442" name="Text Box 25"/>
            <p:cNvSpPr txBox="1">
              <a:spLocks noChangeArrowheads="1"/>
            </p:cNvSpPr>
            <p:nvPr/>
          </p:nvSpPr>
          <p:spPr bwMode="auto">
            <a:xfrm>
              <a:off x="4740" y="1491"/>
              <a:ext cx="30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46443" name="Line 26"/>
            <p:cNvSpPr>
              <a:spLocks noChangeShapeType="1"/>
            </p:cNvSpPr>
            <p:nvPr/>
          </p:nvSpPr>
          <p:spPr bwMode="auto">
            <a:xfrm>
              <a:off x="3360" y="1728"/>
              <a:ext cx="1320" cy="9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444" name="Line 27"/>
            <p:cNvSpPr>
              <a:spLocks noChangeShapeType="1"/>
            </p:cNvSpPr>
            <p:nvPr/>
          </p:nvSpPr>
          <p:spPr bwMode="auto">
            <a:xfrm>
              <a:off x="3360" y="1733"/>
              <a:ext cx="60" cy="9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445" name="Text Box 28"/>
            <p:cNvSpPr txBox="1">
              <a:spLocks noChangeArrowheads="1"/>
            </p:cNvSpPr>
            <p:nvPr/>
          </p:nvSpPr>
          <p:spPr bwMode="auto">
            <a:xfrm>
              <a:off x="3120" y="2555"/>
              <a:ext cx="3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46446" name="Line 29"/>
            <p:cNvSpPr>
              <a:spLocks noChangeShapeType="1"/>
            </p:cNvSpPr>
            <p:nvPr/>
          </p:nvSpPr>
          <p:spPr bwMode="auto">
            <a:xfrm>
              <a:off x="4620" y="1733"/>
              <a:ext cx="60" cy="9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447" name="Line 30"/>
            <p:cNvSpPr>
              <a:spLocks noChangeShapeType="1"/>
            </p:cNvSpPr>
            <p:nvPr/>
          </p:nvSpPr>
          <p:spPr bwMode="auto">
            <a:xfrm>
              <a:off x="3420" y="2700"/>
              <a:ext cx="600" cy="6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448" name="Line 31"/>
            <p:cNvSpPr>
              <a:spLocks noChangeShapeType="1"/>
            </p:cNvSpPr>
            <p:nvPr/>
          </p:nvSpPr>
          <p:spPr bwMode="auto">
            <a:xfrm flipV="1">
              <a:off x="4020" y="2700"/>
              <a:ext cx="660" cy="6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449" name="Text Box 32"/>
            <p:cNvSpPr txBox="1">
              <a:spLocks noChangeArrowheads="1"/>
            </p:cNvSpPr>
            <p:nvPr/>
          </p:nvSpPr>
          <p:spPr bwMode="auto">
            <a:xfrm>
              <a:off x="4740" y="2555"/>
              <a:ext cx="3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46450" name="Text Box 33"/>
            <p:cNvSpPr txBox="1">
              <a:spLocks noChangeArrowheads="1"/>
            </p:cNvSpPr>
            <p:nvPr/>
          </p:nvSpPr>
          <p:spPr bwMode="auto">
            <a:xfrm>
              <a:off x="3660" y="3087"/>
              <a:ext cx="300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146451" name="Text Box 34"/>
            <p:cNvSpPr txBox="1">
              <a:spLocks noChangeArrowheads="1"/>
            </p:cNvSpPr>
            <p:nvPr/>
          </p:nvSpPr>
          <p:spPr bwMode="auto">
            <a:xfrm>
              <a:off x="3780" y="3570"/>
              <a:ext cx="66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b="0" baseline="-25000">
                  <a:solidFill>
                    <a:srgbClr val="13131B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3,3</a:t>
              </a:r>
            </a:p>
          </p:txBody>
        </p:sp>
        <p:sp>
          <p:nvSpPr>
            <p:cNvPr id="146452" name="Freeform 35"/>
            <p:cNvSpPr>
              <a:spLocks/>
            </p:cNvSpPr>
            <p:nvPr/>
          </p:nvSpPr>
          <p:spPr bwMode="auto">
            <a:xfrm>
              <a:off x="2736" y="704"/>
              <a:ext cx="1872" cy="1984"/>
            </a:xfrm>
            <a:custGeom>
              <a:avLst/>
              <a:gdLst>
                <a:gd name="T0" fmla="*/ 1872 w 1872"/>
                <a:gd name="T1" fmla="*/ 976 h 1984"/>
                <a:gd name="T2" fmla="*/ 1248 w 1872"/>
                <a:gd name="T3" fmla="*/ 16 h 1984"/>
                <a:gd name="T4" fmla="*/ 96 w 1872"/>
                <a:gd name="T5" fmla="*/ 880 h 1984"/>
                <a:gd name="T6" fmla="*/ 672 w 1872"/>
                <a:gd name="T7" fmla="*/ 1984 h 19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2"/>
                <a:gd name="T13" fmla="*/ 0 h 1984"/>
                <a:gd name="T14" fmla="*/ 1872 w 1872"/>
                <a:gd name="T15" fmla="*/ 1984 h 19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2" h="1984">
                  <a:moveTo>
                    <a:pt x="1872" y="976"/>
                  </a:moveTo>
                  <a:cubicBezTo>
                    <a:pt x="1708" y="504"/>
                    <a:pt x="1544" y="32"/>
                    <a:pt x="1248" y="16"/>
                  </a:cubicBezTo>
                  <a:cubicBezTo>
                    <a:pt x="952" y="0"/>
                    <a:pt x="192" y="552"/>
                    <a:pt x="96" y="880"/>
                  </a:cubicBezTo>
                  <a:cubicBezTo>
                    <a:pt x="0" y="1208"/>
                    <a:pt x="336" y="1596"/>
                    <a:pt x="672" y="1984"/>
                  </a:cubicBezTo>
                </a:path>
              </a:pathLst>
            </a:custGeom>
            <a:noFill/>
            <a:ln w="19050">
              <a:solidFill>
                <a:srgbClr val="13131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453" name="Line 36"/>
            <p:cNvSpPr>
              <a:spLocks noChangeShapeType="1"/>
            </p:cNvSpPr>
            <p:nvPr/>
          </p:nvSpPr>
          <p:spPr bwMode="auto">
            <a:xfrm>
              <a:off x="3984" y="1104"/>
              <a:ext cx="48" cy="22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46438" name="Rectangle 37"/>
          <p:cNvSpPr>
            <a:spLocks noChangeArrowheads="1"/>
          </p:cNvSpPr>
          <p:nvPr/>
        </p:nvSpPr>
        <p:spPr bwMode="auto">
          <a:xfrm>
            <a:off x="361950" y="1117600"/>
            <a:ext cx="853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en-US" altLang="zh-CN" dirty="0">
                <a:latin typeface="楷体_GB2312" pitchFamily="49" charset="-122"/>
              </a:rPr>
              <a:t>K</a:t>
            </a:r>
            <a:r>
              <a:rPr lang="en-US" altLang="zh-CN" baseline="-25000" dirty="0">
                <a:latin typeface="楷体_GB2312" pitchFamily="49" charset="-122"/>
              </a:rPr>
              <a:t>3,3</a:t>
            </a:r>
            <a:r>
              <a:rPr lang="zh-CN" altLang="en-US" dirty="0">
                <a:latin typeface="楷体_GB2312" pitchFamily="49" charset="-122"/>
              </a:rPr>
              <a:t>是否为平面图？</a:t>
            </a:r>
          </a:p>
        </p:txBody>
      </p:sp>
    </p:spTree>
    <p:extLst>
      <p:ext uri="{BB962C8B-B14F-4D97-AF65-F5344CB8AC3E}">
        <p14:creationId xmlns:p14="http://schemas.microsoft.com/office/powerpoint/2010/main" val="1914361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fld id="{EDAB2DAF-555E-2D43-BC9F-2D15FD796407}" type="slidenum">
              <a:rPr lang="en-US" altLang="zh-CN" sz="1200">
                <a:latin typeface="Arial Black" charset="0"/>
              </a:rPr>
              <a:pPr/>
              <a:t>7</a:t>
            </a:fld>
            <a:endParaRPr lang="en-US" altLang="zh-CN" sz="1200">
              <a:latin typeface="Arial Black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latin typeface="宋体" charset="0"/>
                <a:ea typeface="宋体" charset="0"/>
              </a:rPr>
              <a:t>平面图和平面嵌入</a:t>
            </a:r>
            <a:r>
              <a:rPr lang="en-US" altLang="zh-CN" sz="4000" b="1" dirty="0">
                <a:latin typeface="宋体" charset="0"/>
                <a:ea typeface="宋体" charset="0"/>
              </a:rPr>
              <a:t>(</a:t>
            </a:r>
            <a:r>
              <a:rPr lang="zh-CN" altLang="en-US" sz="4000" b="1" dirty="0">
                <a:latin typeface="宋体" charset="0"/>
                <a:ea typeface="宋体" charset="0"/>
              </a:rPr>
              <a:t>续</a:t>
            </a:r>
            <a:r>
              <a:rPr lang="en-US" altLang="zh-CN" sz="4000" b="1" dirty="0">
                <a:latin typeface="宋体" charset="0"/>
                <a:ea typeface="宋体" charset="0"/>
              </a:rPr>
              <a:t>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47800"/>
            <a:ext cx="8229600" cy="45720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50000"/>
              </a:spcBef>
              <a:buSzPct val="150000"/>
              <a:buFontTx/>
              <a:buChar char="•"/>
            </a:pPr>
            <a:r>
              <a:rPr lang="zh-CN" altLang="en-US" sz="2400" b="1" dirty="0">
                <a:latin typeface="Times New Roman" charset="0"/>
                <a:ea typeface="宋体" charset="0"/>
              </a:rPr>
              <a:t>今后称一个图是平面图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, 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可以是指定义中的平面图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, 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又可以是指平面嵌入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, 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视当时的情况而定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. </a:t>
            </a: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  <a:buSzPct val="150000"/>
              <a:buFontTx/>
              <a:buChar char="•"/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K</a:t>
            </a:r>
            <a:r>
              <a:rPr lang="en-US" altLang="zh-CN" sz="2400" b="1" baseline="-30000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5</a:t>
            </a:r>
            <a:r>
              <a:rPr lang="zh-CN" altLang="en-US" sz="24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和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K</a:t>
            </a:r>
            <a:r>
              <a:rPr lang="en-US" altLang="zh-CN" sz="2400" b="1" baseline="-30000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3,3</a:t>
            </a:r>
            <a:r>
              <a:rPr lang="zh-CN" altLang="en-US" sz="24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是非平面图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，在研究平面图理论中居重要地位。</a:t>
            </a: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  <a:buSzPct val="150000"/>
              <a:buFontTx/>
              <a:buChar char="•"/>
            </a:pPr>
            <a:r>
              <a:rPr lang="zh-CN" altLang="en-US" sz="2400" b="1" dirty="0">
                <a:latin typeface="Times New Roman" charset="0"/>
                <a:ea typeface="宋体" charset="0"/>
              </a:rPr>
              <a:t>设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G </a:t>
            </a:r>
            <a:r>
              <a:rPr lang="en-US" altLang="zh-CN" sz="2400" b="1" dirty="0">
                <a:latin typeface="Times New Roman" charset="0"/>
                <a:ea typeface="宋体" charset="0"/>
                <a:sym typeface="Symbol" charset="0"/>
              </a:rPr>
              <a:t>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G, 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若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G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为平面图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, 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则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G </a:t>
            </a:r>
            <a:r>
              <a:rPr lang="en-US" altLang="zh-CN" sz="2400" b="1" dirty="0">
                <a:latin typeface="Times New Roman" charset="0"/>
                <a:ea typeface="宋体" charset="0"/>
                <a:sym typeface="Symbol" charset="0"/>
              </a:rPr>
              <a:t>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也是平面图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; 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若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G </a:t>
            </a:r>
            <a:r>
              <a:rPr lang="en-US" altLang="zh-CN" sz="2400" b="1" dirty="0">
                <a:latin typeface="Times New Roman" charset="0"/>
                <a:ea typeface="宋体" charset="0"/>
                <a:sym typeface="Symbol" charset="0"/>
              </a:rPr>
              <a:t>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为非平面图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, 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则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G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也是非平面图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. </a:t>
            </a: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  <a:buSzPct val="150000"/>
              <a:buFontTx/>
              <a:buChar char="•"/>
            </a:pPr>
            <a:r>
              <a:rPr lang="en-US" altLang="zh-CN" sz="2400" b="1" i="1" dirty="0" err="1">
                <a:solidFill>
                  <a:srgbClr val="FF0000"/>
                </a:solidFill>
                <a:latin typeface="Times New Roman" charset="0"/>
                <a:ea typeface="宋体" charset="0"/>
              </a:rPr>
              <a:t>K</a:t>
            </a:r>
            <a:r>
              <a:rPr lang="en-US" altLang="zh-CN" sz="2400" b="1" i="1" baseline="-30000" dirty="0" err="1">
                <a:solidFill>
                  <a:srgbClr val="FF0000"/>
                </a:solidFill>
                <a:latin typeface="Times New Roman" charset="0"/>
                <a:ea typeface="宋体" charset="0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latin typeface="Times New Roman" charset="0"/>
                <a:ea typeface="宋体" charset="0"/>
                <a:sym typeface="Symbol" charset="0"/>
              </a:rPr>
              <a:t>5</a:t>
            </a:r>
            <a:r>
              <a:rPr lang="en-US" altLang="zh-CN" sz="24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), </a:t>
            </a:r>
            <a:r>
              <a:rPr lang="en-US" altLang="zh-CN" sz="2400" b="1" i="1" dirty="0" err="1">
                <a:solidFill>
                  <a:srgbClr val="FF0000"/>
                </a:solidFill>
                <a:latin typeface="Times New Roman" charset="0"/>
                <a:ea typeface="宋体" charset="0"/>
              </a:rPr>
              <a:t>K</a:t>
            </a:r>
            <a:r>
              <a:rPr lang="en-US" altLang="zh-CN" sz="2400" b="1" i="1" baseline="-30000" dirty="0" err="1">
                <a:solidFill>
                  <a:srgbClr val="FF0000"/>
                </a:solidFill>
                <a:latin typeface="Times New Roman" charset="0"/>
                <a:ea typeface="宋体" charset="0"/>
              </a:rPr>
              <a:t>n</a:t>
            </a:r>
            <a:r>
              <a:rPr lang="en-US" altLang="zh-CN" sz="2400" b="1" baseline="-30000" dirty="0" err="1">
                <a:solidFill>
                  <a:srgbClr val="FF0000"/>
                </a:solidFill>
                <a:latin typeface="Times New Roman" charset="0"/>
                <a:ea typeface="宋体" charset="0"/>
              </a:rPr>
              <a:t>,</a:t>
            </a:r>
            <a:r>
              <a:rPr lang="en-US" altLang="zh-CN" sz="2400" b="1" i="1" baseline="-30000" dirty="0" err="1">
                <a:solidFill>
                  <a:srgbClr val="FF0000"/>
                </a:solidFill>
                <a:latin typeface="Times New Roman" charset="0"/>
                <a:ea typeface="宋体" charset="0"/>
              </a:rPr>
              <a:t>m</a:t>
            </a:r>
            <a:r>
              <a:rPr lang="en-US" altLang="zh-CN" sz="24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,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m</a:t>
            </a:r>
            <a:r>
              <a:rPr lang="en-US" altLang="zh-CN" sz="2400" b="1" dirty="0">
                <a:solidFill>
                  <a:srgbClr val="FF0000"/>
                </a:solidFill>
                <a:latin typeface="Times New Roman" charset="0"/>
                <a:ea typeface="宋体" charset="0"/>
                <a:sym typeface="Symbol" charset="0"/>
              </a:rPr>
              <a:t>3</a:t>
            </a:r>
            <a:r>
              <a:rPr lang="en-US" altLang="zh-CN" sz="24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都是非平面图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. 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SzPct val="150000"/>
              <a:buFontTx/>
              <a:buChar char="•"/>
            </a:pPr>
            <a:r>
              <a:rPr lang="zh-CN" altLang="en-US" sz="2400" b="1" dirty="0">
                <a:latin typeface="Times New Roman" charset="0"/>
                <a:ea typeface="宋体" charset="0"/>
              </a:rPr>
              <a:t>平行边与环不影响图的平面性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41720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fld id="{F755383A-AD28-E04E-9007-3E58E42CD7B0}" type="slidenum">
              <a:rPr lang="en-US" altLang="zh-CN" sz="1200">
                <a:latin typeface="Arial Black" charset="0"/>
              </a:rPr>
              <a:pPr/>
              <a:t>8</a:t>
            </a:fld>
            <a:endParaRPr lang="en-US" altLang="zh-CN" sz="1200" dirty="0">
              <a:latin typeface="Arial Black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latin typeface="宋体" charset="0"/>
                <a:ea typeface="宋体" charset="0"/>
              </a:rPr>
              <a:t>平面图的面与次数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8002587" cy="487680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charset="0"/>
              <a:buNone/>
            </a:pPr>
            <a:r>
              <a:rPr lang="zh-CN" altLang="en-US" sz="2400" b="1" dirty="0">
                <a:latin typeface="Times New Roman" charset="0"/>
                <a:ea typeface="宋体" charset="0"/>
              </a:rPr>
              <a:t>设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G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是一个平面嵌入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 sz="2400" b="1" i="1" dirty="0" smtClean="0">
                <a:solidFill>
                  <a:srgbClr val="FF3300"/>
                </a:solidFill>
                <a:latin typeface="Times New Roman" charset="0"/>
                <a:ea typeface="宋体" charset="0"/>
              </a:rPr>
              <a:t>G</a:t>
            </a:r>
            <a:r>
              <a:rPr lang="zh-CN" altLang="en-US" sz="2400" b="1" dirty="0" smtClean="0">
                <a:solidFill>
                  <a:srgbClr val="FF3300"/>
                </a:solidFill>
                <a:latin typeface="Times New Roman" charset="0"/>
                <a:ea typeface="宋体" charset="0"/>
              </a:rPr>
              <a:t>的面（域）</a:t>
            </a:r>
            <a:r>
              <a:rPr lang="en-US" altLang="zh-CN" sz="2400" b="1" dirty="0" smtClean="0">
                <a:latin typeface="Times New Roman" charset="0"/>
                <a:ea typeface="宋体" charset="0"/>
              </a:rPr>
              <a:t>: 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由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G</a:t>
            </a:r>
            <a:r>
              <a:rPr lang="zh-CN" altLang="en-US" sz="2400" b="1" dirty="0" smtClean="0">
                <a:latin typeface="Times New Roman" charset="0"/>
                <a:ea typeface="宋体" charset="0"/>
              </a:rPr>
              <a:t>的边（闭合曲线）将平面划分成的区域</a:t>
            </a:r>
            <a:endParaRPr lang="zh-CN" altLang="en-US" sz="2400" b="1" dirty="0">
              <a:latin typeface="Times New Roman" charset="0"/>
              <a:ea typeface="宋体" charset="0"/>
            </a:endParaRPr>
          </a:p>
          <a:p>
            <a:pPr algn="just" eaLnBrk="1" hangingPunct="1">
              <a:buFont typeface="Wingdings" charset="0"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无限面</a:t>
            </a:r>
            <a:r>
              <a:rPr lang="en-US" altLang="zh-CN" sz="2400" b="1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(</a:t>
            </a:r>
            <a:r>
              <a:rPr lang="zh-CN" altLang="en-US" sz="2400" b="1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外部面</a:t>
            </a:r>
            <a:r>
              <a:rPr lang="en-US" altLang="zh-CN" sz="2400" b="1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)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: 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面积无限的面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, 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用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R</a:t>
            </a:r>
            <a:r>
              <a:rPr lang="en-US" altLang="zh-CN" sz="2400" b="1" baseline="-30000" dirty="0">
                <a:latin typeface="Times New Roman" charset="0"/>
                <a:ea typeface="宋体" charset="0"/>
              </a:rPr>
              <a:t>0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表示</a:t>
            </a:r>
          </a:p>
          <a:p>
            <a:pPr algn="just" eaLnBrk="1" hangingPunct="1">
              <a:buFont typeface="Wingdings" charset="0"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有限面</a:t>
            </a:r>
            <a:r>
              <a:rPr lang="en-US" altLang="zh-CN" sz="2400" b="1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(</a:t>
            </a:r>
            <a:r>
              <a:rPr lang="zh-CN" altLang="en-US" sz="2400" b="1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内部面</a:t>
            </a:r>
            <a:r>
              <a:rPr lang="en-US" altLang="zh-CN" sz="2400" b="1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)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: 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面积有限的面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, 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用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R</a:t>
            </a:r>
            <a:r>
              <a:rPr lang="en-US" altLang="zh-CN" sz="2400" b="1" baseline="-30000" dirty="0">
                <a:latin typeface="Times New Roman" charset="0"/>
                <a:ea typeface="宋体" charset="0"/>
              </a:rPr>
              <a:t>1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, </a:t>
            </a:r>
            <a:r>
              <a:rPr lang="en-US" altLang="zh-CN" sz="2400" b="1" i="1" dirty="0">
                <a:latin typeface="Times New Roman" charset="0"/>
                <a:ea typeface="宋体" charset="0"/>
              </a:rPr>
              <a:t>R</a:t>
            </a:r>
            <a:r>
              <a:rPr lang="en-US" altLang="zh-CN" sz="2400" b="1" baseline="-30000" dirty="0">
                <a:latin typeface="Times New Roman" charset="0"/>
                <a:ea typeface="宋体" charset="0"/>
              </a:rPr>
              <a:t>2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,…, </a:t>
            </a:r>
            <a:r>
              <a:rPr lang="en-US" altLang="zh-CN" sz="2400" b="1" i="1" dirty="0" err="1">
                <a:latin typeface="Times New Roman" charset="0"/>
                <a:ea typeface="宋体" charset="0"/>
              </a:rPr>
              <a:t>R</a:t>
            </a:r>
            <a:r>
              <a:rPr lang="en-US" altLang="zh-CN" sz="2400" b="1" i="1" baseline="-30000" dirty="0" err="1">
                <a:latin typeface="Times New Roman" charset="0"/>
                <a:ea typeface="宋体" charset="0"/>
              </a:rPr>
              <a:t>k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表示 </a:t>
            </a:r>
          </a:p>
          <a:p>
            <a:pPr algn="just" eaLnBrk="1" hangingPunct="1">
              <a:buFont typeface="Wingdings" charset="0"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面</a:t>
            </a:r>
            <a:r>
              <a:rPr lang="en-US" altLang="zh-CN" sz="2400" b="1" i="1" dirty="0" err="1">
                <a:solidFill>
                  <a:srgbClr val="FF3300"/>
                </a:solidFill>
                <a:latin typeface="Times New Roman" charset="0"/>
                <a:ea typeface="宋体" charset="0"/>
              </a:rPr>
              <a:t>R</a:t>
            </a:r>
            <a:r>
              <a:rPr lang="en-US" altLang="zh-CN" sz="2400" b="1" i="1" baseline="-30000" dirty="0" err="1">
                <a:solidFill>
                  <a:srgbClr val="FF3300"/>
                </a:solidFill>
                <a:latin typeface="Times New Roman" charset="0"/>
                <a:ea typeface="宋体" charset="0"/>
              </a:rPr>
              <a:t>i</a:t>
            </a:r>
            <a:r>
              <a:rPr lang="zh-CN" altLang="en-US" sz="2400" b="1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的边界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: 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包围</a:t>
            </a:r>
            <a:r>
              <a:rPr lang="en-US" altLang="zh-CN" sz="2400" b="1" i="1" dirty="0" err="1">
                <a:latin typeface="Times New Roman" charset="0"/>
                <a:ea typeface="宋体" charset="0"/>
              </a:rPr>
              <a:t>R</a:t>
            </a:r>
            <a:r>
              <a:rPr lang="en-US" altLang="zh-CN" sz="2400" b="1" i="1" baseline="-30000" dirty="0" err="1">
                <a:latin typeface="Times New Roman" charset="0"/>
                <a:ea typeface="宋体" charset="0"/>
              </a:rPr>
              <a:t>i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的所有边构成的回路组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面</a:t>
            </a:r>
            <a:r>
              <a:rPr lang="en-US" altLang="zh-CN" sz="2400" b="1" i="1" dirty="0" err="1">
                <a:solidFill>
                  <a:srgbClr val="FF3300"/>
                </a:solidFill>
                <a:latin typeface="Times New Roman" charset="0"/>
                <a:ea typeface="宋体" charset="0"/>
              </a:rPr>
              <a:t>R</a:t>
            </a:r>
            <a:r>
              <a:rPr lang="en-US" altLang="zh-CN" sz="2400" b="1" i="1" baseline="-30000" dirty="0" err="1">
                <a:solidFill>
                  <a:srgbClr val="FF3300"/>
                </a:solidFill>
                <a:latin typeface="Times New Roman" charset="0"/>
                <a:ea typeface="宋体" charset="0"/>
              </a:rPr>
              <a:t>i</a:t>
            </a:r>
            <a:r>
              <a:rPr lang="zh-CN" altLang="en-US" sz="2400" b="1" dirty="0">
                <a:solidFill>
                  <a:srgbClr val="FF3300"/>
                </a:solidFill>
                <a:latin typeface="Times New Roman" charset="0"/>
                <a:ea typeface="宋体" charset="0"/>
              </a:rPr>
              <a:t>的次数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: </a:t>
            </a:r>
            <a:r>
              <a:rPr lang="en-US" altLang="zh-CN" sz="2400" b="1" i="1" dirty="0" err="1">
                <a:latin typeface="Times New Roman" charset="0"/>
                <a:ea typeface="宋体" charset="0"/>
              </a:rPr>
              <a:t>R</a:t>
            </a:r>
            <a:r>
              <a:rPr lang="en-US" altLang="zh-CN" sz="2400" b="1" i="1" baseline="-30000" dirty="0" err="1">
                <a:latin typeface="Times New Roman" charset="0"/>
                <a:ea typeface="宋体" charset="0"/>
              </a:rPr>
              <a:t>i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边界的长度，用</a:t>
            </a:r>
            <a:r>
              <a:rPr lang="en-US" altLang="zh-CN" sz="2400" b="1" dirty="0" err="1">
                <a:latin typeface="Times New Roman" charset="0"/>
                <a:ea typeface="宋体" charset="0"/>
              </a:rPr>
              <a:t>deg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(</a:t>
            </a:r>
            <a:r>
              <a:rPr lang="en-US" altLang="zh-CN" sz="2400" b="1" i="1" dirty="0" err="1">
                <a:latin typeface="Times New Roman" charset="0"/>
                <a:ea typeface="宋体" charset="0"/>
              </a:rPr>
              <a:t>R</a:t>
            </a:r>
            <a:r>
              <a:rPr lang="en-US" altLang="zh-CN" sz="2400" b="1" i="1" baseline="-30000" dirty="0" err="1">
                <a:latin typeface="Times New Roman" charset="0"/>
                <a:ea typeface="宋体" charset="0"/>
              </a:rPr>
              <a:t>i</a:t>
            </a:r>
            <a:r>
              <a:rPr lang="en-US" altLang="zh-CN" sz="2400" b="1" dirty="0">
                <a:latin typeface="Times New Roman" charset="0"/>
                <a:ea typeface="宋体" charset="0"/>
              </a:rPr>
              <a:t>)</a:t>
            </a:r>
            <a:r>
              <a:rPr lang="zh-CN" altLang="en-US" sz="2400" b="1" dirty="0">
                <a:latin typeface="Times New Roman" charset="0"/>
                <a:ea typeface="宋体" charset="0"/>
              </a:rPr>
              <a:t>表示 </a:t>
            </a:r>
          </a:p>
          <a:p>
            <a:pPr eaLnBrk="1" hangingPunct="1">
              <a:buFont typeface="Wingdings" charset="0"/>
              <a:buNone/>
            </a:pPr>
            <a:endParaRPr lang="zh-CN" altLang="en-US" sz="2400" b="1" dirty="0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65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l"/>
            <a:fld id="{C68C4B2E-91F1-D349-9720-8A0DC0042077}" type="slidenum">
              <a:rPr lang="zh-CN" altLang="en-US" sz="1200"/>
              <a:pPr algn="l"/>
              <a:t>9</a:t>
            </a:fld>
            <a:endParaRPr lang="en-US" altLang="zh-CN" sz="1200" dirty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>
                <a:latin typeface="宋体" charset="0"/>
                <a:ea typeface="宋体" charset="0"/>
              </a:rPr>
              <a:t>实例</a:t>
            </a:r>
            <a:r>
              <a:rPr lang="en-US" altLang="zh-CN" sz="4000" b="1" dirty="0" smtClean="0">
                <a:latin typeface="宋体" charset="0"/>
                <a:ea typeface="宋体" charset="0"/>
              </a:rPr>
              <a:t>1</a:t>
            </a:r>
            <a:endParaRPr lang="zh-CN" altLang="en-US" sz="4000" b="1" dirty="0">
              <a:latin typeface="宋体" charset="0"/>
              <a:ea typeface="宋体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2743200" cy="533400"/>
          </a:xfr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zh-CN" altLang="en-US" sz="2400" b="1">
                <a:solidFill>
                  <a:srgbClr val="800000"/>
                </a:solidFill>
                <a:latin typeface="Arial" charset="0"/>
                <a:ea typeface="宋体" charset="0"/>
              </a:rPr>
              <a:t>例1</a:t>
            </a:r>
            <a:r>
              <a:rPr lang="zh-CN" altLang="en-US" sz="2400" b="1">
                <a:latin typeface="Arial" charset="0"/>
                <a:ea typeface="宋体" charset="0"/>
              </a:rPr>
              <a:t> 右图有    个面</a:t>
            </a:r>
          </a:p>
        </p:txBody>
      </p:sp>
      <p:sp>
        <p:nvSpPr>
          <p:cNvPr id="311300" name="Text Box 4"/>
          <p:cNvSpPr txBox="1">
            <a:spLocks noChangeArrowheads="1"/>
          </p:cNvSpPr>
          <p:nvPr/>
        </p:nvSpPr>
        <p:spPr bwMode="auto">
          <a:xfrm>
            <a:off x="2209800" y="1981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charset="0"/>
              </a:rPr>
              <a:t>4</a:t>
            </a:r>
          </a:p>
        </p:txBody>
      </p:sp>
      <p:pic>
        <p:nvPicPr>
          <p:cNvPr id="9222" name="Picture 5" descr="17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778250"/>
            <a:ext cx="4807742" cy="260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1302" name="Text Box 6"/>
          <p:cNvSpPr txBox="1">
            <a:spLocks noChangeArrowheads="1"/>
          </p:cNvSpPr>
          <p:nvPr/>
        </p:nvSpPr>
        <p:spPr bwMode="auto">
          <a:xfrm>
            <a:off x="762000" y="4400550"/>
            <a:ext cx="17526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en-US" altLang="zh-CN" sz="2400" b="1">
                <a:latin typeface="Times New Roman" charset="0"/>
              </a:rPr>
              <a:t>deg(</a:t>
            </a:r>
            <a:r>
              <a:rPr kumimoji="1" lang="en-US" altLang="zh-CN" sz="2400" b="1" i="1">
                <a:latin typeface="Times New Roman" charset="0"/>
              </a:rPr>
              <a:t>R</a:t>
            </a:r>
            <a:r>
              <a:rPr kumimoji="1" lang="en-US" altLang="zh-CN" sz="2400" b="1" baseline="-30000">
                <a:latin typeface="Times New Roman" charset="0"/>
              </a:rPr>
              <a:t>1</a:t>
            </a:r>
            <a:r>
              <a:rPr kumimoji="1" lang="en-US" altLang="zh-CN" sz="2400" b="1">
                <a:latin typeface="Times New Roman" charset="0"/>
              </a:rPr>
              <a:t>)=</a:t>
            </a:r>
          </a:p>
          <a:p>
            <a:pPr>
              <a:spcBef>
                <a:spcPct val="20000"/>
              </a:spcBef>
            </a:pPr>
            <a:r>
              <a:rPr kumimoji="1" lang="en-US" altLang="zh-CN" sz="2400" b="1">
                <a:latin typeface="Times New Roman" charset="0"/>
              </a:rPr>
              <a:t>deg(</a:t>
            </a:r>
            <a:r>
              <a:rPr kumimoji="1" lang="en-US" altLang="zh-CN" sz="2400" b="1" i="1">
                <a:latin typeface="Times New Roman" charset="0"/>
              </a:rPr>
              <a:t>R</a:t>
            </a:r>
            <a:r>
              <a:rPr kumimoji="1" lang="en-US" altLang="zh-CN" sz="2400" b="1" baseline="-30000">
                <a:latin typeface="Times New Roman" charset="0"/>
              </a:rPr>
              <a:t>2</a:t>
            </a:r>
            <a:r>
              <a:rPr kumimoji="1" lang="en-US" altLang="zh-CN" sz="2400" b="1">
                <a:latin typeface="Times New Roman" charset="0"/>
              </a:rPr>
              <a:t>)=</a:t>
            </a:r>
          </a:p>
          <a:p>
            <a:pPr>
              <a:spcBef>
                <a:spcPct val="20000"/>
              </a:spcBef>
            </a:pPr>
            <a:r>
              <a:rPr kumimoji="1" lang="en-US" altLang="zh-CN" sz="2400" b="1">
                <a:latin typeface="Times New Roman" charset="0"/>
              </a:rPr>
              <a:t>deg(</a:t>
            </a:r>
            <a:r>
              <a:rPr kumimoji="1" lang="en-US" altLang="zh-CN" sz="2400" b="1" i="1">
                <a:latin typeface="Times New Roman" charset="0"/>
              </a:rPr>
              <a:t>R</a:t>
            </a:r>
            <a:r>
              <a:rPr kumimoji="1" lang="en-US" altLang="zh-CN" sz="2400" b="1" baseline="-30000">
                <a:latin typeface="Times New Roman" charset="0"/>
              </a:rPr>
              <a:t>3</a:t>
            </a:r>
            <a:r>
              <a:rPr kumimoji="1" lang="en-US" altLang="zh-CN" sz="2400" b="1">
                <a:latin typeface="Times New Roman" charset="0"/>
              </a:rPr>
              <a:t>)=</a:t>
            </a:r>
          </a:p>
          <a:p>
            <a:pPr>
              <a:spcBef>
                <a:spcPct val="20000"/>
              </a:spcBef>
            </a:pPr>
            <a:r>
              <a:rPr kumimoji="1" lang="en-US" altLang="zh-CN" sz="2400" b="1">
                <a:latin typeface="Times New Roman" charset="0"/>
              </a:rPr>
              <a:t>deg(</a:t>
            </a:r>
            <a:r>
              <a:rPr kumimoji="1" lang="en-US" altLang="zh-CN" sz="2400" b="1" i="1">
                <a:latin typeface="Times New Roman" charset="0"/>
              </a:rPr>
              <a:t>R</a:t>
            </a:r>
            <a:r>
              <a:rPr kumimoji="1" lang="en-US" altLang="zh-CN" sz="2400" b="1" baseline="-30000">
                <a:latin typeface="Times New Roman" charset="0"/>
              </a:rPr>
              <a:t>0</a:t>
            </a:r>
            <a:r>
              <a:rPr kumimoji="1" lang="en-US" altLang="zh-CN" sz="2400" b="1">
                <a:latin typeface="Times New Roman" charset="0"/>
              </a:rPr>
              <a:t>)=</a:t>
            </a:r>
            <a:endParaRPr kumimoji="1" lang="zh-CN" altLang="en-US" sz="2400" b="1">
              <a:latin typeface="Times New Roman" charset="0"/>
            </a:endParaRPr>
          </a:p>
        </p:txBody>
      </p:sp>
      <p:sp>
        <p:nvSpPr>
          <p:cNvPr id="311305" name="Text Box 9"/>
          <p:cNvSpPr txBox="1">
            <a:spLocks noChangeArrowheads="1"/>
          </p:cNvSpPr>
          <p:nvPr/>
        </p:nvSpPr>
        <p:spPr bwMode="auto">
          <a:xfrm>
            <a:off x="2133600" y="44196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charset="0"/>
              </a:rPr>
              <a:t>1</a:t>
            </a:r>
          </a:p>
        </p:txBody>
      </p:sp>
      <p:sp>
        <p:nvSpPr>
          <p:cNvPr id="311306" name="Text Box 10"/>
          <p:cNvSpPr txBox="1">
            <a:spLocks noChangeArrowheads="1"/>
          </p:cNvSpPr>
          <p:nvPr/>
        </p:nvSpPr>
        <p:spPr bwMode="auto">
          <a:xfrm>
            <a:off x="2133600" y="4876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charset="0"/>
              </a:rPr>
              <a:t>3</a:t>
            </a:r>
          </a:p>
        </p:txBody>
      </p:sp>
      <p:sp>
        <p:nvSpPr>
          <p:cNvPr id="311307" name="Text Box 11"/>
          <p:cNvSpPr txBox="1">
            <a:spLocks noChangeArrowheads="1"/>
          </p:cNvSpPr>
          <p:nvPr/>
        </p:nvSpPr>
        <p:spPr bwMode="auto">
          <a:xfrm>
            <a:off x="2133600" y="5257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charset="0"/>
              </a:rPr>
              <a:t>2</a:t>
            </a:r>
          </a:p>
        </p:txBody>
      </p:sp>
      <p:sp>
        <p:nvSpPr>
          <p:cNvPr id="311308" name="Text Box 12"/>
          <p:cNvSpPr txBox="1">
            <a:spLocks noChangeArrowheads="1"/>
          </p:cNvSpPr>
          <p:nvPr/>
        </p:nvSpPr>
        <p:spPr bwMode="auto">
          <a:xfrm>
            <a:off x="2133600" y="57150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charset="0"/>
              </a:rPr>
              <a:t>8</a:t>
            </a:r>
          </a:p>
        </p:txBody>
      </p:sp>
      <p:sp>
        <p:nvSpPr>
          <p:cNvPr id="311309" name="Text Box 13"/>
          <p:cNvSpPr txBox="1">
            <a:spLocks noChangeArrowheads="1"/>
          </p:cNvSpPr>
          <p:nvPr/>
        </p:nvSpPr>
        <p:spPr bwMode="auto">
          <a:xfrm>
            <a:off x="762000" y="2514600"/>
            <a:ext cx="38862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en-US" altLang="zh-CN" sz="2400" b="1" i="1">
                <a:latin typeface="Times New Roman" charset="0"/>
              </a:rPr>
              <a:t>R</a:t>
            </a:r>
            <a:r>
              <a:rPr kumimoji="1" lang="en-US" altLang="zh-CN" sz="2400" b="1" baseline="-30000">
                <a:latin typeface="Times New Roman" charset="0"/>
              </a:rPr>
              <a:t>1</a:t>
            </a:r>
            <a:r>
              <a:rPr lang="zh-CN" altLang="en-US" sz="2400" b="1">
                <a:latin typeface="Times New Roman" charset="0"/>
              </a:rPr>
              <a:t>的边界:</a:t>
            </a:r>
          </a:p>
          <a:p>
            <a:pPr>
              <a:spcBef>
                <a:spcPct val="20000"/>
              </a:spcBef>
            </a:pPr>
            <a:r>
              <a:rPr kumimoji="1" lang="en-US" altLang="zh-CN" sz="2400" b="1" i="1">
                <a:latin typeface="Times New Roman" charset="0"/>
              </a:rPr>
              <a:t>R</a:t>
            </a:r>
            <a:r>
              <a:rPr kumimoji="1" lang="en-US" altLang="zh-CN" sz="2400" b="1" baseline="-30000">
                <a:latin typeface="Times New Roman" charset="0"/>
              </a:rPr>
              <a:t>2</a:t>
            </a:r>
            <a:r>
              <a:rPr lang="zh-CN" altLang="en-US" sz="2400" b="1">
                <a:latin typeface="Times New Roman" charset="0"/>
              </a:rPr>
              <a:t>的边界:</a:t>
            </a:r>
          </a:p>
          <a:p>
            <a:pPr>
              <a:spcBef>
                <a:spcPct val="20000"/>
              </a:spcBef>
            </a:pPr>
            <a:r>
              <a:rPr kumimoji="1" lang="en-US" altLang="zh-CN" sz="2400" b="1" i="1">
                <a:latin typeface="Times New Roman" charset="0"/>
              </a:rPr>
              <a:t>R</a:t>
            </a:r>
            <a:r>
              <a:rPr kumimoji="1" lang="en-US" altLang="zh-CN" sz="2400" b="1" baseline="-30000">
                <a:latin typeface="Times New Roman" charset="0"/>
              </a:rPr>
              <a:t>3</a:t>
            </a:r>
            <a:r>
              <a:rPr lang="zh-CN" altLang="en-US" sz="2400" b="1">
                <a:latin typeface="Times New Roman" charset="0"/>
              </a:rPr>
              <a:t>的边界:</a:t>
            </a:r>
          </a:p>
          <a:p>
            <a:pPr>
              <a:spcBef>
                <a:spcPct val="20000"/>
              </a:spcBef>
            </a:pPr>
            <a:r>
              <a:rPr kumimoji="1" lang="en-US" altLang="zh-CN" sz="2400" b="1" i="1">
                <a:latin typeface="Times New Roman" charset="0"/>
              </a:rPr>
              <a:t>R</a:t>
            </a:r>
            <a:r>
              <a:rPr kumimoji="1" lang="en-US" altLang="zh-CN" sz="2400" b="1" baseline="-30000">
                <a:latin typeface="Times New Roman" charset="0"/>
              </a:rPr>
              <a:t>0</a:t>
            </a:r>
            <a:r>
              <a:rPr lang="zh-CN" altLang="en-US" sz="2400" b="1">
                <a:latin typeface="Times New Roman" charset="0"/>
              </a:rPr>
              <a:t>的边界:</a:t>
            </a:r>
          </a:p>
        </p:txBody>
      </p:sp>
      <p:sp>
        <p:nvSpPr>
          <p:cNvPr id="311310" name="Text Box 14"/>
          <p:cNvSpPr txBox="1">
            <a:spLocks noChangeArrowheads="1"/>
          </p:cNvSpPr>
          <p:nvPr/>
        </p:nvSpPr>
        <p:spPr bwMode="auto">
          <a:xfrm>
            <a:off x="2286000" y="25146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i="1" dirty="0">
                <a:latin typeface="Times New Roman" charset="0"/>
              </a:rPr>
              <a:t>a</a:t>
            </a:r>
          </a:p>
        </p:txBody>
      </p:sp>
      <p:sp>
        <p:nvSpPr>
          <p:cNvPr id="311311" name="Text Box 15"/>
          <p:cNvSpPr txBox="1">
            <a:spLocks noChangeArrowheads="1"/>
          </p:cNvSpPr>
          <p:nvPr/>
        </p:nvSpPr>
        <p:spPr bwMode="auto">
          <a:xfrm>
            <a:off x="2286000" y="2971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i="1" dirty="0" err="1">
                <a:latin typeface="Times New Roman" charset="0"/>
              </a:rPr>
              <a:t>bce</a:t>
            </a:r>
            <a:endParaRPr lang="en-US" altLang="zh-CN" sz="2400" b="1" i="1" dirty="0">
              <a:latin typeface="Times New Roman" charset="0"/>
            </a:endParaRPr>
          </a:p>
        </p:txBody>
      </p:sp>
      <p:sp>
        <p:nvSpPr>
          <p:cNvPr id="311312" name="Text Box 16"/>
          <p:cNvSpPr txBox="1">
            <a:spLocks noChangeArrowheads="1"/>
          </p:cNvSpPr>
          <p:nvPr/>
        </p:nvSpPr>
        <p:spPr bwMode="auto">
          <a:xfrm>
            <a:off x="2286000" y="34290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i="1">
                <a:latin typeface="Times New Roman" charset="0"/>
              </a:rPr>
              <a:t>fg</a:t>
            </a:r>
          </a:p>
        </p:txBody>
      </p:sp>
      <p:sp>
        <p:nvSpPr>
          <p:cNvPr id="311313" name="Text Box 17"/>
          <p:cNvSpPr txBox="1">
            <a:spLocks noChangeArrowheads="1"/>
          </p:cNvSpPr>
          <p:nvPr/>
        </p:nvSpPr>
        <p:spPr bwMode="auto">
          <a:xfrm>
            <a:off x="2286000" y="3810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i="1" dirty="0" err="1">
                <a:latin typeface="Times New Roman" charset="0"/>
              </a:rPr>
              <a:t>abcdde</a:t>
            </a:r>
            <a:r>
              <a:rPr lang="en-US" altLang="zh-CN" sz="2400" b="1" i="1" dirty="0">
                <a:latin typeface="Times New Roman" charset="0"/>
              </a:rPr>
              <a:t>, </a:t>
            </a:r>
            <a:r>
              <a:rPr lang="en-US" altLang="zh-CN" sz="2400" b="1" i="1" dirty="0" err="1">
                <a:latin typeface="Times New Roman" charset="0"/>
              </a:rPr>
              <a:t>fg</a:t>
            </a:r>
            <a:endParaRPr lang="en-US" altLang="zh-CN" sz="2400" b="1" i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754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1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1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1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1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1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1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0" grpId="0" autoUpdateAnimBg="0"/>
      <p:bldP spid="311302" grpId="0" autoUpdateAnimBg="0"/>
      <p:bldP spid="311305" grpId="0" autoUpdateAnimBg="0"/>
      <p:bldP spid="311306" grpId="0" autoUpdateAnimBg="0"/>
      <p:bldP spid="311307" grpId="0" autoUpdateAnimBg="0"/>
      <p:bldP spid="311308" grpId="0" autoUpdateAnimBg="0"/>
      <p:bldP spid="311309" grpId="0" autoUpdateAnimBg="0"/>
      <p:bldP spid="311310" grpId="0" autoUpdateAnimBg="0"/>
      <p:bldP spid="311311" grpId="0" autoUpdateAnimBg="0"/>
      <p:bldP spid="311312" grpId="0" autoUpdateAnimBg="0"/>
      <p:bldP spid="311313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1671</Words>
  <Application>Microsoft Macintosh PowerPoint</Application>
  <PresentationFormat>On-screen Show (4:3)</PresentationFormat>
  <Paragraphs>258</Paragraphs>
  <Slides>32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Office Theme</vt:lpstr>
      <vt:lpstr>Equation</vt:lpstr>
      <vt:lpstr>公式</vt:lpstr>
      <vt:lpstr>第11章  平面图 </vt:lpstr>
      <vt:lpstr>平面图的基本概念</vt:lpstr>
      <vt:lpstr>平面图和平面嵌入 </vt:lpstr>
      <vt:lpstr>平面图和平面嵌入(续) </vt:lpstr>
      <vt:lpstr>平面图和平面嵌入(续) </vt:lpstr>
      <vt:lpstr>平面图和平面嵌入(续) </vt:lpstr>
      <vt:lpstr>平面图和平面嵌入(续)</vt:lpstr>
      <vt:lpstr>平面图的面与次数</vt:lpstr>
      <vt:lpstr>实例1</vt:lpstr>
      <vt:lpstr>平面图的面</vt:lpstr>
      <vt:lpstr>实例2</vt:lpstr>
      <vt:lpstr>极大平面图 </vt:lpstr>
      <vt:lpstr>极大平面图 </vt:lpstr>
      <vt:lpstr>定理11.4  n(n3)阶简单平面图是极大平面图当且仅当它连通且每个面的次数都为3. （证明不做要求） </vt:lpstr>
      <vt:lpstr>实例</vt:lpstr>
      <vt:lpstr>极小非平面图 </vt:lpstr>
      <vt:lpstr>欧拉公式 </vt:lpstr>
      <vt:lpstr>欧拉公式(续)</vt:lpstr>
      <vt:lpstr>平面图的性质</vt:lpstr>
      <vt:lpstr>平面图的性质(续)</vt:lpstr>
      <vt:lpstr>平面图的性质(续)</vt:lpstr>
      <vt:lpstr>平面图的判断-同胚与收缩</vt:lpstr>
      <vt:lpstr>平面图的判断-同胚与收缩</vt:lpstr>
      <vt:lpstr>平面图的判断-库拉图斯基定理</vt:lpstr>
      <vt:lpstr>非平面图的判断</vt:lpstr>
      <vt:lpstr>非平面图的判断</vt:lpstr>
      <vt:lpstr>平面图的对偶图 </vt:lpstr>
      <vt:lpstr>平面图的对偶图的实例</vt:lpstr>
      <vt:lpstr>平面图的对偶图的实例</vt:lpstr>
      <vt:lpstr>平面图的对偶图的性质</vt:lpstr>
      <vt:lpstr>平面图的对偶图的性质(续)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第11章  平面图 </dc:title>
  <dc:creator>HAO Jie</dc:creator>
  <cp:lastModifiedBy>HAO Jie</cp:lastModifiedBy>
  <cp:revision>175</cp:revision>
  <dcterms:created xsi:type="dcterms:W3CDTF">2017-09-27T11:13:08Z</dcterms:created>
  <dcterms:modified xsi:type="dcterms:W3CDTF">2017-09-29T23:59:54Z</dcterms:modified>
</cp:coreProperties>
</file>