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300" r:id="rId5"/>
    <p:sldId id="301" r:id="rId6"/>
    <p:sldId id="26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20" r:id="rId16"/>
    <p:sldId id="310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845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936CD-3C31-9A4C-859C-863258D73FB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0842-68AB-5944-BA93-C4B026D3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2FBE50-DE46-40C9-ADA9-634E6B36BB3B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zh-CN" altLang="en-US" smtClean="0"/>
              <a:t>根据子群和子半群的判定定理可以直接得到子环的判定定理。</a:t>
            </a:r>
          </a:p>
        </p:txBody>
      </p:sp>
    </p:spTree>
    <p:extLst>
      <p:ext uri="{BB962C8B-B14F-4D97-AF65-F5344CB8AC3E}">
        <p14:creationId xmlns:p14="http://schemas.microsoft.com/office/powerpoint/2010/main" val="42522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5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052513"/>
            <a:ext cx="41910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2788" y="1052513"/>
            <a:ext cx="41910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C7615A-3020-455B-97EC-8FE4AB2DAA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2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0BD7C-9566-BF4D-94AD-182391612532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DDF60-3501-074B-8260-957315A7C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73ADFED8-8BD0-164D-B7DB-151B63A970E8}" type="slidenum">
              <a:rPr lang="en-US" altLang="zh-CN" sz="1200">
                <a:latin typeface="Arial Black" charset="0"/>
              </a:rPr>
              <a:pPr/>
              <a:t>1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775" y="1628775"/>
            <a:ext cx="7775575" cy="489585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环的定义和性质</a:t>
            </a:r>
            <a:endParaRPr lang="en-US" altLang="zh-CN" b="1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子环、理想、商环和环同态</a:t>
            </a:r>
            <a:endParaRPr lang="en-US" altLang="zh-CN" b="1">
              <a:latin typeface="Arial" charset="0"/>
              <a:ea typeface="宋体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环与域</a:t>
            </a:r>
            <a:endParaRPr lang="en-US" altLang="zh-CN" b="1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9A8AED-E040-4EE0-9E03-CE1A91CA44C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10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整环与域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3890963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&lt;R,+,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&gt;</a:t>
            </a:r>
            <a:r>
              <a:rPr lang="zh-CN" altLang="en-US" b="1" smtClean="0"/>
              <a:t>是环，</a:t>
            </a:r>
            <a:r>
              <a:rPr lang="en-US" altLang="zh-CN" b="1" smtClean="0"/>
              <a:t>(P288 </a:t>
            </a:r>
            <a:r>
              <a:rPr lang="zh-CN" altLang="en-US" b="1" smtClean="0"/>
              <a:t>定义</a:t>
            </a:r>
            <a:r>
              <a:rPr lang="en-US" altLang="zh-CN" b="1" smtClean="0"/>
              <a:t>18.4)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若环中乘法 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 </a:t>
            </a:r>
            <a:r>
              <a:rPr lang="zh-CN" altLang="en-US" b="1" smtClean="0"/>
              <a:t>适合交换律，则称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交换环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若环中乘法 </a:t>
            </a:r>
            <a:r>
              <a:rPr lang="en-US" altLang="zh-CN" b="1" smtClean="0">
                <a:latin typeface="" charset="0"/>
              </a:rPr>
              <a:t>·</a:t>
            </a:r>
            <a:r>
              <a:rPr lang="en-US" altLang="zh-CN" b="1" smtClean="0"/>
              <a:t> </a:t>
            </a:r>
            <a:r>
              <a:rPr lang="zh-CN" altLang="en-US" b="1" smtClean="0"/>
              <a:t>存在单位元，则称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含幺环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</a:t>
            </a:r>
            <a:r>
              <a:rPr lang="zh-CN" altLang="en-US" b="1" smtClean="0"/>
              <a:t>若</a:t>
            </a:r>
            <a:r>
              <a:rPr lang="zh-CN" altLang="en-US" b="1" smtClean="0">
                <a:sym typeface="Symbol" panose="05050102010706020507" pitchFamily="18" charset="2"/>
              </a:rPr>
              <a:t></a:t>
            </a:r>
            <a:r>
              <a:rPr lang="en-US" altLang="zh-CN" b="1" smtClean="0"/>
              <a:t>a,b∈R</a:t>
            </a:r>
            <a:r>
              <a:rPr lang="zh-CN" altLang="en-US" b="1" smtClean="0"/>
              <a:t>，</a:t>
            </a:r>
            <a:r>
              <a:rPr lang="en-US" altLang="zh-CN" b="1" smtClean="0"/>
              <a:t>ab</a:t>
            </a:r>
            <a:r>
              <a:rPr lang="zh-CN" altLang="en-US" b="1" smtClean="0"/>
              <a:t>＝</a:t>
            </a:r>
            <a:r>
              <a:rPr lang="en-US" altLang="zh-CN" b="1" smtClean="0"/>
              <a:t>0 </a:t>
            </a:r>
            <a:r>
              <a:rPr lang="en-US" altLang="zh-CN" b="1" smtClean="0">
                <a:sym typeface="Symbol" panose="05050102010706020507" pitchFamily="18" charset="2"/>
              </a:rPr>
              <a:t> </a:t>
            </a:r>
            <a:r>
              <a:rPr lang="en-US" altLang="zh-CN" b="1" smtClean="0"/>
              <a:t>a</a:t>
            </a:r>
            <a:r>
              <a:rPr lang="zh-CN" altLang="en-US" b="1" smtClean="0"/>
              <a:t>＝</a:t>
            </a:r>
            <a:r>
              <a:rPr lang="en-US" altLang="zh-CN" b="1" smtClean="0"/>
              <a:t>0∨b</a:t>
            </a:r>
            <a:r>
              <a:rPr lang="zh-CN" altLang="en-US" b="1" smtClean="0"/>
              <a:t>＝</a:t>
            </a:r>
            <a:r>
              <a:rPr lang="en-US" altLang="zh-CN" b="1" smtClean="0"/>
              <a:t>0</a:t>
            </a:r>
            <a:r>
              <a:rPr lang="zh-CN" altLang="en-US" b="1" smtClean="0"/>
              <a:t>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无零因子环</a:t>
            </a:r>
            <a:r>
              <a:rPr lang="zh-CN" altLang="en-US" b="1" smtClean="0"/>
              <a:t>。	</a:t>
            </a:r>
            <a:r>
              <a:rPr lang="en-US" altLang="zh-CN" b="1" smtClean="0"/>
              <a:t>(P287 </a:t>
            </a:r>
            <a:r>
              <a:rPr lang="zh-CN" altLang="en-US" b="1" smtClean="0"/>
              <a:t>定义</a:t>
            </a:r>
            <a:r>
              <a:rPr lang="en-US" altLang="zh-CN" b="1" smtClean="0"/>
              <a:t>18.3)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(4)</a:t>
            </a:r>
            <a:r>
              <a:rPr lang="zh-CN" altLang="en-US" b="1" smtClean="0"/>
              <a:t>若</a:t>
            </a:r>
            <a:r>
              <a:rPr lang="en-US" altLang="zh-CN" b="1" smtClean="0"/>
              <a:t>R</a:t>
            </a:r>
            <a:r>
              <a:rPr lang="zh-CN" altLang="en-US" b="1" smtClean="0"/>
              <a:t>既是交换环、含幺环，也是无零因子环，则称</a:t>
            </a:r>
            <a:r>
              <a:rPr lang="en-US" altLang="zh-CN" b="1" smtClean="0"/>
              <a:t>R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C360E"/>
                </a:solidFill>
              </a:rPr>
              <a:t>整环</a:t>
            </a:r>
            <a:r>
              <a:rPr lang="zh-CN" altLang="en-US" b="1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1226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50C90F-46F1-4D84-8218-CE97F7950FF4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10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(1)</a:t>
            </a:r>
            <a:r>
              <a:rPr lang="zh-CN" altLang="en-US" b="1" smtClean="0"/>
              <a:t>整数环</a:t>
            </a:r>
            <a:r>
              <a:rPr lang="en-US" altLang="zh-CN" b="1" smtClean="0"/>
              <a:t>Z</a:t>
            </a:r>
            <a:r>
              <a:rPr lang="zh-CN" altLang="en-US" b="1" smtClean="0"/>
              <a:t>，有理数环</a:t>
            </a:r>
            <a:r>
              <a:rPr lang="en-US" altLang="zh-CN" b="1" smtClean="0"/>
              <a:t>Q</a:t>
            </a:r>
            <a:r>
              <a:rPr lang="zh-CN" altLang="en-US" b="1" smtClean="0"/>
              <a:t>，实数环</a:t>
            </a:r>
            <a:r>
              <a:rPr lang="en-US" altLang="zh-CN" b="1" smtClean="0"/>
              <a:t>R</a:t>
            </a:r>
            <a:r>
              <a:rPr lang="zh-CN" altLang="en-US" b="1" smtClean="0"/>
              <a:t>，复数环</a:t>
            </a:r>
            <a:r>
              <a:rPr lang="en-US" altLang="zh-CN" b="1" smtClean="0"/>
              <a:t>C</a:t>
            </a:r>
            <a:r>
              <a:rPr lang="zh-CN" altLang="en-US" b="1" smtClean="0"/>
              <a:t>都是交换环、含幺环、无零因子环和整环。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(2)</a:t>
            </a:r>
            <a:r>
              <a:rPr lang="zh-CN" altLang="en-US" b="1" smtClean="0"/>
              <a:t>令</a:t>
            </a:r>
            <a:r>
              <a:rPr lang="en-US" altLang="zh-CN" b="1" smtClean="0"/>
              <a:t>2Z</a:t>
            </a:r>
            <a:r>
              <a:rPr lang="zh-CN" altLang="en-US" b="1" smtClean="0"/>
              <a:t>＝</a:t>
            </a:r>
            <a:r>
              <a:rPr lang="en-US" altLang="zh-CN" b="1" smtClean="0"/>
              <a:t>{2z|z∈Z}</a:t>
            </a:r>
            <a:r>
              <a:rPr lang="zh-CN" altLang="en-US" b="1" smtClean="0"/>
              <a:t>，则</a:t>
            </a:r>
            <a:r>
              <a:rPr lang="en-US" altLang="zh-CN" b="1" smtClean="0"/>
              <a:t>2Z</a:t>
            </a:r>
            <a:r>
              <a:rPr lang="zh-CN" altLang="en-US" b="1" smtClean="0"/>
              <a:t>关于普通的加法和乘法构成交换环和无零因子环。但不是含幺环和整环，因为</a:t>
            </a:r>
            <a:r>
              <a:rPr lang="en-US" altLang="zh-CN" b="1" smtClean="0"/>
              <a:t>1</a:t>
            </a:r>
            <a:r>
              <a:rPr lang="en-US" altLang="zh-CN" b="1" smtClean="0">
                <a:sym typeface="Symbol" panose="05050102010706020507" pitchFamily="18" charset="2"/>
              </a:rPr>
              <a:t></a:t>
            </a:r>
            <a:r>
              <a:rPr lang="en-US" altLang="zh-CN" b="1" smtClean="0"/>
              <a:t>2Z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(3)</a:t>
            </a:r>
            <a:r>
              <a:rPr lang="zh-CN" altLang="en-US" b="1" smtClean="0"/>
              <a:t>设</a:t>
            </a:r>
            <a:r>
              <a:rPr lang="en-US" altLang="zh-CN" b="1" smtClean="0"/>
              <a:t>n</a:t>
            </a:r>
            <a:r>
              <a:rPr lang="zh-CN" altLang="en-US" b="1" smtClean="0"/>
              <a:t>是大于或等于</a:t>
            </a:r>
            <a:r>
              <a:rPr lang="en-US" altLang="zh-CN" b="1" smtClean="0"/>
              <a:t>2</a:t>
            </a:r>
            <a:r>
              <a:rPr lang="zh-CN" altLang="en-US" b="1" smtClean="0"/>
              <a:t>的正整数，则</a:t>
            </a:r>
            <a:r>
              <a:rPr lang="en-US" altLang="zh-CN" b="1" smtClean="0"/>
              <a:t>n</a:t>
            </a:r>
            <a:r>
              <a:rPr lang="zh-CN" altLang="en-US" b="1" smtClean="0"/>
              <a:t>阶实矩阵的集合</a:t>
            </a:r>
            <a:r>
              <a:rPr lang="en-US" altLang="zh-CN" b="1" smtClean="0"/>
              <a:t>M</a:t>
            </a:r>
            <a:r>
              <a:rPr lang="en-US" altLang="zh-CN" b="1" baseline="-30000" smtClean="0"/>
              <a:t>n</a:t>
            </a:r>
            <a:r>
              <a:rPr lang="en-US" altLang="zh-CN" b="1" smtClean="0"/>
              <a:t>(R)</a:t>
            </a:r>
            <a:r>
              <a:rPr lang="zh-CN" altLang="en-US" b="1" smtClean="0"/>
              <a:t>关于矩阵加法和乘法构成环，它是含幺环，但不是交换环和无零因子环，也不是整环。</a:t>
            </a:r>
          </a:p>
        </p:txBody>
      </p:sp>
    </p:spTree>
    <p:extLst>
      <p:ext uri="{BB962C8B-B14F-4D97-AF65-F5344CB8AC3E}">
        <p14:creationId xmlns:p14="http://schemas.microsoft.com/office/powerpoint/2010/main" val="110166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A33DE9-DF44-4F1C-82FD-FFEBBCA4B31B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12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311308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(4)Z</a:t>
            </a:r>
            <a:r>
              <a:rPr lang="en-US" altLang="zh-CN" b="1" baseline="-30000" smtClean="0"/>
              <a:t>6</a:t>
            </a:r>
            <a:r>
              <a:rPr lang="zh-CN" altLang="en-US" b="1" smtClean="0"/>
              <a:t>关于模</a:t>
            </a:r>
            <a:r>
              <a:rPr lang="en-US" altLang="zh-CN" b="1" smtClean="0"/>
              <a:t>6</a:t>
            </a:r>
            <a:r>
              <a:rPr lang="zh-CN" altLang="en-US" b="1" smtClean="0"/>
              <a:t>加法和乘法构成环，它是交换环、含幺环，但不是无零因子环和整环。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2</a:t>
            </a:r>
            <a:r>
              <a:rPr lang="en-US" altLang="zh-CN" b="1" smtClean="0">
                <a:sym typeface="Symbol" panose="05050102010706020507" pitchFamily="18" charset="2"/>
              </a:rPr>
              <a:t></a:t>
            </a:r>
            <a:r>
              <a:rPr lang="en-US" altLang="zh-CN" b="1" smtClean="0"/>
              <a:t>3</a:t>
            </a:r>
            <a:r>
              <a:rPr lang="zh-CN" altLang="en-US" b="1" smtClean="0"/>
              <a:t>＝</a:t>
            </a:r>
            <a:r>
              <a:rPr lang="en-US" altLang="zh-CN" b="1" smtClean="0"/>
              <a:t>0</a:t>
            </a:r>
            <a:r>
              <a:rPr lang="zh-CN" altLang="en-US" b="1" smtClean="0"/>
              <a:t>，但</a:t>
            </a:r>
            <a:r>
              <a:rPr lang="en-US" altLang="zh-CN" b="1" smtClean="0"/>
              <a:t>2</a:t>
            </a:r>
            <a:r>
              <a:rPr lang="zh-CN" altLang="en-US" b="1" smtClean="0"/>
              <a:t>和</a:t>
            </a:r>
            <a:r>
              <a:rPr lang="en-US" altLang="zh-CN" b="1" smtClean="0"/>
              <a:t>3</a:t>
            </a:r>
            <a:r>
              <a:rPr lang="zh-CN" altLang="en-US" b="1" smtClean="0"/>
              <a:t>都不是</a:t>
            </a:r>
            <a:r>
              <a:rPr lang="en-US" altLang="zh-CN" b="1" smtClean="0"/>
              <a:t>0</a:t>
            </a:r>
            <a:r>
              <a:rPr lang="zh-CN" altLang="en-US" b="1" smtClean="0"/>
              <a:t>。称</a:t>
            </a:r>
            <a:r>
              <a:rPr lang="en-US" altLang="zh-CN" b="1" smtClean="0"/>
              <a:t>2</a:t>
            </a:r>
            <a:r>
              <a:rPr lang="zh-CN" altLang="en-US" b="1" smtClean="0"/>
              <a:t>为</a:t>
            </a:r>
            <a:r>
              <a:rPr lang="en-US" altLang="zh-CN" b="1" smtClean="0"/>
              <a:t>Z</a:t>
            </a:r>
            <a:r>
              <a:rPr lang="en-US" altLang="zh-CN" b="1" baseline="-30000" smtClean="0"/>
              <a:t>6</a:t>
            </a:r>
            <a:r>
              <a:rPr lang="zh-CN" altLang="en-US" b="1" smtClean="0"/>
              <a:t>中的</a:t>
            </a:r>
            <a:r>
              <a:rPr lang="zh-CN" altLang="en-US" b="1" smtClean="0">
                <a:solidFill>
                  <a:srgbClr val="FC360E"/>
                </a:solidFill>
              </a:rPr>
              <a:t>左零因子</a:t>
            </a:r>
            <a:r>
              <a:rPr lang="zh-CN" altLang="en-US" b="1" smtClean="0"/>
              <a:t>，</a:t>
            </a:r>
            <a:r>
              <a:rPr lang="en-US" altLang="zh-CN" b="1" smtClean="0"/>
              <a:t>3</a:t>
            </a:r>
            <a:r>
              <a:rPr lang="zh-CN" altLang="en-US" b="1" smtClean="0"/>
              <a:t>为</a:t>
            </a:r>
            <a:r>
              <a:rPr lang="zh-CN" altLang="en-US" b="1" smtClean="0">
                <a:solidFill>
                  <a:srgbClr val="FC360E"/>
                </a:solidFill>
              </a:rPr>
              <a:t>右零因子</a:t>
            </a:r>
            <a:r>
              <a:rPr lang="zh-CN" altLang="en-US" b="1" smtClean="0"/>
              <a:t>。类似地</a:t>
            </a:r>
            <a:r>
              <a:rPr lang="en-US" altLang="zh-CN" b="1" smtClean="0"/>
              <a:t>,</a:t>
            </a:r>
            <a:r>
              <a:rPr lang="zh-CN" altLang="en-US" b="1" smtClean="0"/>
              <a:t>又有</a:t>
            </a:r>
            <a:r>
              <a:rPr lang="en-US" altLang="zh-CN" b="1" smtClean="0"/>
              <a:t>3</a:t>
            </a:r>
            <a:r>
              <a:rPr lang="en-US" altLang="zh-CN" b="1" smtClean="0">
                <a:sym typeface="Symbol" panose="05050102010706020507" pitchFamily="18" charset="2"/>
              </a:rPr>
              <a:t></a:t>
            </a:r>
            <a:r>
              <a:rPr lang="en-US" altLang="zh-CN" b="1" smtClean="0"/>
              <a:t>2</a:t>
            </a:r>
            <a:r>
              <a:rPr lang="zh-CN" altLang="en-US" b="1" smtClean="0"/>
              <a:t>＝</a:t>
            </a:r>
            <a:r>
              <a:rPr lang="en-US" altLang="zh-CN" b="1" smtClean="0"/>
              <a:t>0,</a:t>
            </a:r>
            <a:r>
              <a:rPr lang="zh-CN" altLang="en-US" b="1" smtClean="0"/>
              <a:t>所以</a:t>
            </a:r>
            <a:r>
              <a:rPr lang="en-US" altLang="zh-CN" b="1" smtClean="0"/>
              <a:t>3</a:t>
            </a:r>
            <a:r>
              <a:rPr lang="zh-CN" altLang="en-US" b="1" smtClean="0"/>
              <a:t>也是左零因子，</a:t>
            </a:r>
            <a:r>
              <a:rPr lang="en-US" altLang="zh-CN" b="1" smtClean="0"/>
              <a:t>2</a:t>
            </a:r>
            <a:r>
              <a:rPr lang="zh-CN" altLang="en-US" b="1" smtClean="0"/>
              <a:t>也是右零因子，它们都是</a:t>
            </a:r>
            <a:r>
              <a:rPr lang="zh-CN" altLang="en-US" b="1" smtClean="0">
                <a:solidFill>
                  <a:srgbClr val="FC360E"/>
                </a:solidFill>
              </a:rPr>
              <a:t>零因子</a:t>
            </a:r>
            <a:r>
              <a:rPr lang="zh-CN" altLang="en-US" b="1" smtClean="0"/>
              <a:t>。		</a:t>
            </a:r>
            <a:r>
              <a:rPr lang="en-US" altLang="zh-CN" b="1" smtClean="0"/>
              <a:t>(P287 </a:t>
            </a:r>
            <a:r>
              <a:rPr lang="zh-CN" altLang="en-US" b="1" smtClean="0"/>
              <a:t>定义</a:t>
            </a:r>
            <a:r>
              <a:rPr lang="en-US" altLang="zh-CN" b="1" smtClean="0"/>
              <a:t>18.2)</a:t>
            </a:r>
            <a:endParaRPr lang="en-US" altLang="zh-CN" b="1" smtClean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95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D89090-BC0A-4D6A-B6CB-52F036242935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13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/>
              <a:t>环是无零因子环的充分必要条件</a:t>
            </a:r>
          </a:p>
        </p:txBody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2286000"/>
          </a:xfrm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C360E"/>
                </a:solidFill>
              </a:rPr>
              <a:t>定理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是环，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是无零因子环当且仅当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中的乘法适合消去律，即</a:t>
            </a:r>
            <a:r>
              <a:rPr lang="zh-CN" altLang="en-US" b="1" dirty="0" smtClean="0">
                <a:sym typeface="Symbol" panose="05050102010706020507" pitchFamily="18" charset="2"/>
              </a:rPr>
              <a:t></a:t>
            </a:r>
            <a:r>
              <a:rPr lang="en-US" altLang="zh-CN" b="1" dirty="0" err="1" smtClean="0"/>
              <a:t>a,b,c∈R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a≠0</a:t>
            </a:r>
            <a:r>
              <a:rPr lang="zh-CN" altLang="en-US" b="1" dirty="0" smtClean="0"/>
              <a:t>，有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b="1" dirty="0" smtClean="0"/>
              <a:t>		</a:t>
            </a:r>
            <a:r>
              <a:rPr lang="en-US" altLang="zh-CN" b="1" dirty="0" err="1" smtClean="0"/>
              <a:t>ab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ac </a:t>
            </a:r>
            <a:r>
              <a:rPr lang="en-US" altLang="zh-CN" b="1" dirty="0" smtClean="0">
                <a:sym typeface="Symbol" panose="05050102010706020507" pitchFamily="18" charset="2"/>
              </a:rPr>
              <a:t> 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c  </a:t>
            </a:r>
            <a:r>
              <a:rPr lang="zh-CN" altLang="en-US" b="1" dirty="0" smtClean="0"/>
              <a:t>和 </a:t>
            </a:r>
            <a:r>
              <a:rPr lang="en-US" altLang="zh-CN" b="1" dirty="0" err="1" smtClean="0"/>
              <a:t>ba</a:t>
            </a:r>
            <a:r>
              <a:rPr lang="zh-CN" altLang="en-US" b="1" dirty="0" smtClean="0"/>
              <a:t>＝</a:t>
            </a:r>
            <a:r>
              <a:rPr lang="en-US" altLang="zh-CN" b="1" dirty="0" err="1" smtClean="0"/>
              <a:t>ca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ym typeface="Symbol" panose="05050102010706020507" pitchFamily="18" charset="2"/>
              </a:rPr>
              <a:t> 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c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/>
              <a:t>(P287 </a:t>
            </a:r>
            <a:r>
              <a:rPr lang="zh-CN" altLang="en-US" b="1" dirty="0" smtClean="0"/>
              <a:t>定理</a:t>
            </a:r>
            <a:r>
              <a:rPr lang="en-US" altLang="zh-CN" b="1" dirty="0" smtClean="0"/>
              <a:t>18.2)</a:t>
            </a:r>
          </a:p>
        </p:txBody>
      </p:sp>
    </p:spTree>
    <p:extLst>
      <p:ext uri="{BB962C8B-B14F-4D97-AF65-F5344CB8AC3E}">
        <p14:creationId xmlns:p14="http://schemas.microsoft.com/office/powerpoint/2010/main" val="4282962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15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0277B6-8B7A-4A17-8E5A-FAF37BFE8327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14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_GB2312" charset="0"/>
              </a:rPr>
              <a:t>域的定义与实例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016758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C360E"/>
                </a:solidFill>
              </a:rPr>
              <a:t>定</a:t>
            </a:r>
            <a:r>
              <a:rPr lang="zh-CN" altLang="en-US" b="1" dirty="0" smtClean="0">
                <a:solidFill>
                  <a:srgbClr val="FC360E"/>
                </a:solidFill>
              </a:rPr>
              <a:t>义：</a:t>
            </a:r>
            <a:r>
              <a:rPr lang="zh-CN" altLang="en-US" b="1" kern="0" dirty="0" smtClean="0">
                <a:latin typeface="Times New Roman" panose="02020603050405020304" pitchFamily="18" charset="0"/>
              </a:rPr>
              <a:t>若 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R</a:t>
            </a:r>
            <a:r>
              <a:rPr lang="zh-CN" altLang="en-US" b="1" kern="0" dirty="0">
                <a:latin typeface="Times New Roman" panose="02020603050405020304" pitchFamily="18" charset="0"/>
              </a:rPr>
              <a:t>为环，</a:t>
            </a:r>
            <a:r>
              <a:rPr lang="en-US" altLang="zh-CN" b="1" kern="0" dirty="0">
                <a:latin typeface="Times New Roman" panose="02020603050405020304" pitchFamily="18" charset="0"/>
              </a:rPr>
              <a:t>|</a:t>
            </a:r>
            <a:r>
              <a:rPr lang="en-US" altLang="zh-CN" b="1" i="1" kern="0" dirty="0">
                <a:latin typeface="Times New Roman" panose="02020603050405020304" pitchFamily="18" charset="0"/>
              </a:rPr>
              <a:t>R</a:t>
            </a:r>
            <a:r>
              <a:rPr lang="en-US" altLang="zh-CN" b="1" kern="0" dirty="0">
                <a:latin typeface="Times New Roman" panose="02020603050405020304" pitchFamily="18" charset="0"/>
              </a:rPr>
              <a:t>|&gt;1, </a:t>
            </a:r>
            <a:r>
              <a:rPr lang="zh-CN" altLang="en-US" b="1" kern="0" dirty="0">
                <a:latin typeface="Times New Roman" panose="02020603050405020304" pitchFamily="18" charset="0"/>
              </a:rPr>
              <a:t>令</a:t>
            </a:r>
            <a:r>
              <a:rPr lang="en-US" altLang="zh-CN" b="1" i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*=</a:t>
            </a:r>
            <a:r>
              <a:rPr lang="en-US" altLang="zh-CN" b="1" i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{0}</a:t>
            </a:r>
            <a:r>
              <a:rPr lang="zh-CN" altLang="en-US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，且</a:t>
            </a:r>
            <a:r>
              <a:rPr lang="en-US" altLang="zh-CN" b="1" i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构成群，则称</a:t>
            </a:r>
            <a:r>
              <a:rPr lang="en-US" altLang="zh-CN" b="1" i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zh-CN" altLang="en-US" b="1" kern="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除环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b="1" kern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若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为交换除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环，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域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			</a:t>
            </a:r>
            <a:r>
              <a:rPr lang="en-US" altLang="zh-CN" b="1" dirty="0" smtClean="0"/>
              <a:t>(P288	</a:t>
            </a:r>
            <a:r>
              <a:rPr lang="zh-CN" altLang="en-US" b="1" dirty="0" smtClean="0"/>
              <a:t>定义</a:t>
            </a:r>
            <a:r>
              <a:rPr lang="en-US" altLang="zh-CN" b="1" dirty="0" smtClean="0"/>
              <a:t>18.5)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C360E"/>
                </a:solidFill>
              </a:rPr>
              <a:t>例如</a:t>
            </a:r>
            <a:r>
              <a:rPr lang="zh-CN" altLang="en-US" b="1" dirty="0" smtClean="0">
                <a:solidFill>
                  <a:srgbClr val="FFCC00"/>
                </a:solidFill>
              </a:rPr>
              <a:t>：</a:t>
            </a:r>
            <a:r>
              <a:rPr lang="zh-CN" altLang="en-US" b="1" dirty="0" smtClean="0"/>
              <a:t>有理数集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、实数集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、复数集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关于普通的加法和乘法都构成域，分别称为</a:t>
            </a:r>
            <a:r>
              <a:rPr lang="zh-CN" altLang="en-US" b="1" dirty="0" smtClean="0">
                <a:solidFill>
                  <a:srgbClr val="FC360E"/>
                </a:solidFill>
              </a:rPr>
              <a:t>有理数域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FC360E"/>
                </a:solidFill>
              </a:rPr>
              <a:t>实数域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rgbClr val="FC360E"/>
                </a:solidFill>
              </a:rPr>
              <a:t>复数域</a:t>
            </a:r>
            <a:r>
              <a:rPr lang="zh-CN" altLang="en-US" b="1" dirty="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FC360E"/>
                </a:solidFill>
              </a:rPr>
              <a:t>例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 smtClean="0"/>
              <a:t>为</a:t>
            </a:r>
            <a:r>
              <a:rPr lang="zh-CN" altLang="en-US" b="1" dirty="0" smtClean="0"/>
              <a:t>素数，证明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Zn</a:t>
            </a:r>
            <a:r>
              <a:rPr lang="zh-CN" altLang="en-US" b="1" dirty="0" smtClean="0"/>
              <a:t>是</a:t>
            </a:r>
            <a:r>
              <a:rPr lang="zh-CN" altLang="en-US" b="1" dirty="0" smtClean="0"/>
              <a:t>域。</a:t>
            </a:r>
          </a:p>
        </p:txBody>
      </p:sp>
    </p:spTree>
    <p:extLst>
      <p:ext uri="{BB962C8B-B14F-4D97-AF65-F5344CB8AC3E}">
        <p14:creationId xmlns:p14="http://schemas.microsoft.com/office/powerpoint/2010/main" val="1852835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CFC225-BA35-43B3-812E-54EB2EF291F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066800" y="19050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环的分类：</a:t>
            </a:r>
          </a:p>
        </p:txBody>
      </p:sp>
      <p:grpSp>
        <p:nvGrpSpPr>
          <p:cNvPr id="14340" name="Group 30"/>
          <p:cNvGrpSpPr>
            <a:grpSpLocks/>
          </p:cNvGrpSpPr>
          <p:nvPr/>
        </p:nvGrpSpPr>
        <p:grpSpPr bwMode="auto">
          <a:xfrm>
            <a:off x="1371600" y="2362200"/>
            <a:ext cx="5719763" cy="3509963"/>
            <a:chOff x="755" y="624"/>
            <a:chExt cx="3603" cy="2211"/>
          </a:xfrm>
        </p:grpSpPr>
        <p:sp>
          <p:nvSpPr>
            <p:cNvPr id="14342" name="Line 20"/>
            <p:cNvSpPr>
              <a:spLocks noChangeShapeType="1"/>
            </p:cNvSpPr>
            <p:nvPr/>
          </p:nvSpPr>
          <p:spPr bwMode="auto">
            <a:xfrm>
              <a:off x="3984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Line 21"/>
            <p:cNvSpPr>
              <a:spLocks noChangeShapeType="1"/>
            </p:cNvSpPr>
            <p:nvPr/>
          </p:nvSpPr>
          <p:spPr bwMode="auto">
            <a:xfrm>
              <a:off x="2544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4" name="Line 22"/>
            <p:cNvSpPr>
              <a:spLocks noChangeShapeType="1"/>
            </p:cNvSpPr>
            <p:nvPr/>
          </p:nvSpPr>
          <p:spPr bwMode="auto">
            <a:xfrm>
              <a:off x="278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23"/>
            <p:cNvSpPr>
              <a:spLocks noChangeShapeType="1"/>
            </p:cNvSpPr>
            <p:nvPr/>
          </p:nvSpPr>
          <p:spPr bwMode="auto">
            <a:xfrm>
              <a:off x="100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6" name="Group 29"/>
            <p:cNvGrpSpPr>
              <a:grpSpLocks/>
            </p:cNvGrpSpPr>
            <p:nvPr/>
          </p:nvGrpSpPr>
          <p:grpSpPr bwMode="auto">
            <a:xfrm>
              <a:off x="755" y="624"/>
              <a:ext cx="3603" cy="2211"/>
              <a:chOff x="755" y="624"/>
              <a:chExt cx="3603" cy="2211"/>
            </a:xfrm>
          </p:grpSpPr>
          <p:sp>
            <p:nvSpPr>
              <p:cNvPr id="14347" name="Text Box 3"/>
              <p:cNvSpPr txBox="1">
                <a:spLocks noChangeArrowheads="1"/>
              </p:cNvSpPr>
              <p:nvPr/>
            </p:nvSpPr>
            <p:spPr bwMode="auto">
              <a:xfrm>
                <a:off x="2304" y="624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环</a:t>
                </a:r>
              </a:p>
            </p:txBody>
          </p:sp>
          <p:sp>
            <p:nvSpPr>
              <p:cNvPr id="14348" name="Text Box 4"/>
              <p:cNvSpPr txBox="1">
                <a:spLocks noChangeArrowheads="1"/>
              </p:cNvSpPr>
              <p:nvPr/>
            </p:nvSpPr>
            <p:spPr bwMode="auto">
              <a:xfrm>
                <a:off x="755" y="1213"/>
                <a:ext cx="70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交换环</a:t>
                </a:r>
              </a:p>
            </p:txBody>
          </p:sp>
          <p:sp>
            <p:nvSpPr>
              <p:cNvPr id="14349" name="Text Box 5"/>
              <p:cNvSpPr txBox="1">
                <a:spLocks noChangeArrowheads="1"/>
              </p:cNvSpPr>
              <p:nvPr/>
            </p:nvSpPr>
            <p:spPr bwMode="auto">
              <a:xfrm>
                <a:off x="1920" y="1200"/>
                <a:ext cx="10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有单位元环</a:t>
                </a:r>
              </a:p>
            </p:txBody>
          </p:sp>
          <p:sp>
            <p:nvSpPr>
              <p:cNvPr id="14350" name="Text Box 6"/>
              <p:cNvSpPr txBox="1">
                <a:spLocks noChangeArrowheads="1"/>
              </p:cNvSpPr>
              <p:nvPr/>
            </p:nvSpPr>
            <p:spPr bwMode="auto">
              <a:xfrm>
                <a:off x="3267" y="1203"/>
                <a:ext cx="10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无零因子环</a:t>
                </a:r>
              </a:p>
            </p:txBody>
          </p:sp>
          <p:sp>
            <p:nvSpPr>
              <p:cNvPr id="14351" name="Text Box 7"/>
              <p:cNvSpPr txBox="1">
                <a:spLocks noChangeArrowheads="1"/>
              </p:cNvSpPr>
              <p:nvPr/>
            </p:nvSpPr>
            <p:spPr bwMode="auto">
              <a:xfrm>
                <a:off x="1372" y="2016"/>
                <a:ext cx="50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整环</a:t>
                </a:r>
              </a:p>
            </p:txBody>
          </p:sp>
          <p:sp>
            <p:nvSpPr>
              <p:cNvPr id="14352" name="Text Box 8"/>
              <p:cNvSpPr txBox="1">
                <a:spLocks noChangeArrowheads="1"/>
              </p:cNvSpPr>
              <p:nvPr/>
            </p:nvSpPr>
            <p:spPr bwMode="auto">
              <a:xfrm>
                <a:off x="2908" y="1977"/>
                <a:ext cx="50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除环</a:t>
                </a:r>
              </a:p>
            </p:txBody>
          </p:sp>
          <p:sp>
            <p:nvSpPr>
              <p:cNvPr id="14353" name="Text Box 9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31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anose="02020603050405020304" pitchFamily="18" charset="0"/>
                  </a:rPr>
                  <a:t>域</a:t>
                </a:r>
              </a:p>
            </p:txBody>
          </p:sp>
          <p:sp>
            <p:nvSpPr>
              <p:cNvPr id="14354" name="Line 11"/>
              <p:cNvSpPr>
                <a:spLocks noChangeShapeType="1"/>
              </p:cNvSpPr>
              <p:nvPr/>
            </p:nvSpPr>
            <p:spPr bwMode="auto">
              <a:xfrm>
                <a:off x="2400" y="9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12"/>
              <p:cNvSpPr>
                <a:spLocks noChangeShapeType="1"/>
              </p:cNvSpPr>
              <p:nvPr/>
            </p:nvSpPr>
            <p:spPr bwMode="auto">
              <a:xfrm>
                <a:off x="1152" y="1056"/>
                <a:ext cx="27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14"/>
              <p:cNvSpPr>
                <a:spLocks noChangeShapeType="1"/>
              </p:cNvSpPr>
              <p:nvPr/>
            </p:nvSpPr>
            <p:spPr bwMode="auto">
              <a:xfrm>
                <a:off x="1152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Line 15"/>
              <p:cNvSpPr>
                <a:spLocks noChangeShapeType="1"/>
              </p:cNvSpPr>
              <p:nvPr/>
            </p:nvSpPr>
            <p:spPr bwMode="auto">
              <a:xfrm>
                <a:off x="2400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16"/>
              <p:cNvSpPr>
                <a:spLocks noChangeShapeType="1"/>
              </p:cNvSpPr>
              <p:nvPr/>
            </p:nvSpPr>
            <p:spPr bwMode="auto">
              <a:xfrm>
                <a:off x="3888" y="10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17"/>
              <p:cNvSpPr>
                <a:spLocks noChangeShapeType="1"/>
              </p:cNvSpPr>
              <p:nvPr/>
            </p:nvSpPr>
            <p:spPr bwMode="auto">
              <a:xfrm>
                <a:off x="1008" y="1728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18"/>
              <p:cNvSpPr>
                <a:spLocks noChangeShapeType="1"/>
              </p:cNvSpPr>
              <p:nvPr/>
            </p:nvSpPr>
            <p:spPr bwMode="auto">
              <a:xfrm>
                <a:off x="2544" y="1584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19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24"/>
              <p:cNvSpPr>
                <a:spLocks noChangeShapeType="1"/>
              </p:cNvSpPr>
              <p:nvPr/>
            </p:nvSpPr>
            <p:spPr bwMode="auto">
              <a:xfrm>
                <a:off x="2400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25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26"/>
              <p:cNvSpPr>
                <a:spLocks noChangeShapeType="1"/>
              </p:cNvSpPr>
              <p:nvPr/>
            </p:nvSpPr>
            <p:spPr bwMode="auto">
              <a:xfrm>
                <a:off x="3216" y="15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27"/>
              <p:cNvSpPr>
                <a:spLocks noChangeShapeType="1"/>
              </p:cNvSpPr>
              <p:nvPr/>
            </p:nvSpPr>
            <p:spPr bwMode="auto">
              <a:xfrm>
                <a:off x="3120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Line 28"/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57200" y="573088"/>
            <a:ext cx="8229600" cy="10207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/>
              <a:t>环的分类</a:t>
            </a:r>
          </a:p>
        </p:txBody>
      </p:sp>
    </p:spTree>
    <p:extLst>
      <p:ext uri="{BB962C8B-B14F-4D97-AF65-F5344CB8AC3E}">
        <p14:creationId xmlns:p14="http://schemas.microsoft.com/office/powerpoint/2010/main" val="36980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E33601D6-62DE-4146-B794-729939B600B9}" type="slidenum">
              <a:rPr lang="en-US" altLang="zh-CN" sz="1200">
                <a:latin typeface="Arial Black" charset="0"/>
              </a:rPr>
              <a:pPr/>
              <a:t>16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理想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77850" y="1712913"/>
            <a:ext cx="6500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1" lang="zh-CN" altLang="en-US" sz="2400" b="1" dirty="0">
                <a:solidFill>
                  <a:srgbClr val="C00000"/>
                </a:solidFill>
                <a:latin typeface="Tahoma" charset="0"/>
              </a:rPr>
              <a:t>定义</a:t>
            </a:r>
            <a:r>
              <a:rPr kumimoji="1" lang="zh-CN" altLang="en-US" sz="2400" b="1" dirty="0" smtClean="0">
                <a:latin typeface="Tahoma" charset="0"/>
              </a:rPr>
              <a:t>环</a:t>
            </a:r>
            <a:r>
              <a:rPr lang="en-US" altLang="zh-CN" sz="2400" b="1" i="1" kern="0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 dirty="0" smtClean="0">
                <a:latin typeface="Tahoma" charset="0"/>
              </a:rPr>
              <a:t>的</a:t>
            </a:r>
            <a:r>
              <a:rPr kumimoji="1" lang="zh-CN" altLang="en-US" sz="2400" b="1" dirty="0">
                <a:latin typeface="Tahoma" charset="0"/>
              </a:rPr>
              <a:t>一个非空子集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sz="2400" b="1" dirty="0">
                <a:latin typeface="Tahoma" charset="0"/>
              </a:rPr>
              <a:t>叫做一个</a:t>
            </a:r>
            <a:r>
              <a:rPr kumimoji="1" lang="zh-CN" altLang="en-US" sz="2400" b="1" dirty="0">
                <a:solidFill>
                  <a:srgbClr val="FF0000"/>
                </a:solidFill>
                <a:latin typeface="Tahoma" charset="0"/>
              </a:rPr>
              <a:t>理想</a:t>
            </a:r>
            <a:r>
              <a:rPr kumimoji="1" lang="zh-CN" altLang="en-US" sz="2400" b="1" dirty="0">
                <a:latin typeface="Tahoma" charset="0"/>
              </a:rPr>
              <a:t>，若：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1116013" y="2357438"/>
            <a:ext cx="688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ahoma" charset="0"/>
              </a:rPr>
              <a:t>1</a:t>
            </a:r>
            <a:r>
              <a:rPr kumimoji="1" lang="zh-CN" altLang="en-US" sz="2400" b="1">
                <a:latin typeface="Tahoma" charset="0"/>
              </a:rPr>
              <a:t>、</a:t>
            </a:r>
          </a:p>
        </p:txBody>
      </p:sp>
      <p:graphicFrame>
        <p:nvGraphicFramePr>
          <p:cNvPr id="20487" name="Object 1"/>
          <p:cNvGraphicFramePr>
            <a:graphicFrameLocks noChangeAspect="1"/>
          </p:cNvGraphicFramePr>
          <p:nvPr/>
        </p:nvGraphicFramePr>
        <p:xfrm>
          <a:off x="1741488" y="2400300"/>
          <a:ext cx="269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3" imgW="1282700" imgH="203200" progId="Equation.DSMT4">
                  <p:embed/>
                </p:oleObj>
              </mc:Choice>
              <mc:Fallback>
                <p:oleObj name="Equation" r:id="rId3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400300"/>
                        <a:ext cx="2698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1116013" y="2967038"/>
            <a:ext cx="688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ahoma" charset="0"/>
              </a:rPr>
              <a:t>2</a:t>
            </a:r>
            <a:r>
              <a:rPr kumimoji="1" lang="zh-CN" altLang="en-US" sz="2400" b="1">
                <a:latin typeface="Tahoma" charset="0"/>
              </a:rPr>
              <a:t>、</a:t>
            </a:r>
          </a:p>
        </p:txBody>
      </p:sp>
      <p:graphicFrame>
        <p:nvGraphicFramePr>
          <p:cNvPr id="20489" name="Object 2"/>
          <p:cNvGraphicFramePr>
            <a:graphicFrameLocks noChangeAspect="1"/>
          </p:cNvGraphicFramePr>
          <p:nvPr/>
        </p:nvGraphicFramePr>
        <p:xfrm>
          <a:off x="1741488" y="2974975"/>
          <a:ext cx="36480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5" imgW="1688367" imgH="203112" progId="Equation.3">
                  <p:embed/>
                </p:oleObj>
              </mc:Choice>
              <mc:Fallback>
                <p:oleObj name="Equation" r:id="rId5" imgW="168836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974975"/>
                        <a:ext cx="36480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77850" y="3759200"/>
            <a:ext cx="810895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kumimoji="1" lang="en-US" altLang="zh-CN" sz="2400" b="1" dirty="0" smtClean="0">
                <a:latin typeface="Tahoma" charset="0"/>
              </a:rPr>
              <a:t>&lt;</a:t>
            </a:r>
            <a:r>
              <a:rPr kumimoji="1" lang="en-US" altLang="zh-CN" sz="2400" b="1" i="1" dirty="0" smtClean="0">
                <a:latin typeface="Tahoma" charset="0"/>
              </a:rPr>
              <a:t>D</a:t>
            </a:r>
            <a:r>
              <a:rPr kumimoji="1" lang="en-US" altLang="zh-CN" sz="2400" b="1" dirty="0" smtClean="0">
                <a:latin typeface="Tahoma" charset="0"/>
              </a:rPr>
              <a:t>,+&gt;</a:t>
            </a:r>
            <a:r>
              <a:rPr kumimoji="1" lang="zh-CN" altLang="en-US" sz="2400" b="1" dirty="0" smtClean="0">
                <a:latin typeface="Tahoma" charset="0"/>
              </a:rPr>
              <a:t>构成</a:t>
            </a:r>
            <a:r>
              <a:rPr kumimoji="1" lang="en-US" altLang="zh-CN" sz="2400" b="1" dirty="0" smtClean="0">
                <a:latin typeface="Tahoma" charset="0"/>
              </a:rPr>
              <a:t>Abel</a:t>
            </a:r>
            <a:r>
              <a:rPr kumimoji="1" lang="zh-CN" altLang="en-US" sz="2400" b="1" dirty="0" smtClean="0">
                <a:latin typeface="Tahoma" charset="0"/>
              </a:rPr>
              <a:t>群；</a:t>
            </a:r>
            <a:endParaRPr kumimoji="1" lang="en-US" altLang="zh-CN" sz="2400" b="1" dirty="0" smtClean="0">
              <a:latin typeface="Tahoma" charset="0"/>
            </a:endParaRPr>
          </a:p>
          <a:p>
            <a:pPr marL="457200" indent="-457200" eaLnBrk="1" hangingPunct="1">
              <a:buAutoNum type="arabicPeriod"/>
            </a:pPr>
            <a:r>
              <a:rPr kumimoji="1" lang="zh-CN" altLang="en-US" sz="2400" b="1" dirty="0" smtClean="0">
                <a:latin typeface="Tahoma" charset="0"/>
              </a:rPr>
              <a:t>关于乘法的左</a:t>
            </a:r>
            <a:r>
              <a:rPr kumimoji="1" lang="en-US" altLang="zh-CN" sz="2400" b="1" dirty="0" smtClean="0">
                <a:latin typeface="Tahoma" charset="0"/>
              </a:rPr>
              <a:t>/</a:t>
            </a:r>
            <a:r>
              <a:rPr kumimoji="1" lang="zh-CN" altLang="en-US" sz="2400" b="1" dirty="0" smtClean="0">
                <a:latin typeface="Tahoma" charset="0"/>
              </a:rPr>
              <a:t>右陪集是</a:t>
            </a:r>
            <a:r>
              <a:rPr kumimoji="1" lang="en-US" altLang="zh-CN" sz="2400" b="1" i="1" dirty="0" smtClean="0">
                <a:latin typeface="Tahoma" charset="0"/>
              </a:rPr>
              <a:t>D</a:t>
            </a:r>
            <a:r>
              <a:rPr kumimoji="1" lang="zh-CN" altLang="en-US" sz="2400" b="1" dirty="0" smtClean="0">
                <a:latin typeface="Tahoma" charset="0"/>
              </a:rPr>
              <a:t>的子集</a:t>
            </a:r>
            <a:endParaRPr kumimoji="1" lang="en-US" altLang="zh-CN" sz="2400" b="1" dirty="0" smtClean="0">
              <a:latin typeface="Tahoma" charset="0"/>
            </a:endParaRPr>
          </a:p>
          <a:p>
            <a:pPr eaLnBrk="1" hangingPunct="1"/>
            <a:endParaRPr kumimoji="1" lang="en-US" altLang="zh-CN" sz="2400" b="1" dirty="0" smtClean="0">
              <a:latin typeface="Tahoma" charset="0"/>
            </a:endParaRPr>
          </a:p>
          <a:p>
            <a:pPr eaLnBrk="1" hangingPunct="1"/>
            <a:r>
              <a:rPr kumimoji="1" lang="zh-CN" altLang="en-US" sz="2400" b="1" dirty="0" smtClean="0">
                <a:latin typeface="Tahoma" charset="0"/>
              </a:rPr>
              <a:t>显</a:t>
            </a:r>
            <a:r>
              <a:rPr kumimoji="1" lang="zh-CN" altLang="en-US" sz="2400" b="1" dirty="0">
                <a:latin typeface="Tahoma" charset="0"/>
              </a:rPr>
              <a:t>然，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charset="0"/>
              </a:rPr>
              <a:t>的两个平凡子环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{0}</a:t>
            </a:r>
            <a:r>
              <a:rPr kumimoji="1" lang="zh-CN" altLang="en-US" sz="2400" b="1" dirty="0">
                <a:latin typeface="Tahoma" charset="0"/>
              </a:rPr>
              <a:t>是</a:t>
            </a:r>
            <a:r>
              <a:rPr kumimoji="1" lang="en-US" altLang="zh-CN" sz="2400" b="1" i="1" dirty="0">
                <a:latin typeface="Tahoma" charset="0"/>
              </a:rPr>
              <a:t>R</a:t>
            </a:r>
            <a:r>
              <a:rPr kumimoji="1" lang="zh-CN" altLang="en-US" sz="2400" b="1" dirty="0">
                <a:latin typeface="Tahoma" charset="0"/>
              </a:rPr>
              <a:t>的理想，称为</a:t>
            </a:r>
            <a:r>
              <a:rPr kumimoji="1" lang="en-US" altLang="zh-CN" sz="2400" b="1" i="1" dirty="0">
                <a:latin typeface="Tahoma" charset="0"/>
              </a:rPr>
              <a:t>R</a:t>
            </a:r>
            <a:r>
              <a:rPr kumimoji="1" lang="zh-CN" altLang="en-US" sz="2400" b="1" dirty="0">
                <a:latin typeface="Tahoma" charset="0"/>
              </a:rPr>
              <a:t>的</a:t>
            </a:r>
            <a:r>
              <a:rPr kumimoji="1" lang="zh-CN" altLang="en-US" sz="2400" b="1" dirty="0">
                <a:solidFill>
                  <a:srgbClr val="C00000"/>
                </a:solidFill>
                <a:latin typeface="Tahoma" charset="0"/>
              </a:rPr>
              <a:t>平凡理想</a:t>
            </a:r>
            <a:r>
              <a:rPr kumimoji="1" lang="zh-CN" altLang="en-US" sz="2400" b="1" dirty="0">
                <a:latin typeface="Tahoma" charset="0"/>
              </a:rPr>
              <a:t>，其它理想为</a:t>
            </a:r>
            <a:r>
              <a:rPr kumimoji="1" lang="en-US" altLang="zh-CN" sz="2400" b="1" i="1" dirty="0">
                <a:latin typeface="Tahoma" charset="0"/>
              </a:rPr>
              <a:t>R</a:t>
            </a:r>
            <a:r>
              <a:rPr kumimoji="1" lang="zh-CN" altLang="en-US" sz="2400" b="1" dirty="0">
                <a:latin typeface="Tahoma" charset="0"/>
              </a:rPr>
              <a:t>的</a:t>
            </a:r>
            <a:r>
              <a:rPr kumimoji="1" lang="zh-CN" altLang="en-US" sz="2400" b="1" dirty="0">
                <a:solidFill>
                  <a:srgbClr val="C00000"/>
                </a:solidFill>
                <a:latin typeface="Tahoma" charset="0"/>
              </a:rPr>
              <a:t>真理想</a:t>
            </a:r>
            <a:r>
              <a:rPr kumimoji="1" lang="zh-CN" altLang="en-US" sz="2400" b="1" dirty="0">
                <a:latin typeface="Tahoma" charset="0"/>
              </a:rPr>
              <a:t>。</a:t>
            </a:r>
          </a:p>
        </p:txBody>
      </p:sp>
      <p:sp>
        <p:nvSpPr>
          <p:cNvPr id="20491" name="Text Box 2"/>
          <p:cNvSpPr txBox="1">
            <a:spLocks noChangeArrowheads="1"/>
          </p:cNvSpPr>
          <p:nvPr/>
        </p:nvSpPr>
        <p:spPr bwMode="auto">
          <a:xfrm>
            <a:off x="519264" y="5892581"/>
            <a:ext cx="8067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Tahoma" charset="0"/>
              </a:rPr>
              <a:t>例</a:t>
            </a:r>
            <a:r>
              <a:rPr kumimoji="1" lang="en-US" altLang="zh-CN" sz="2400" b="1" dirty="0">
                <a:latin typeface="Tahoma" charset="0"/>
              </a:rPr>
              <a:t> </a:t>
            </a:r>
            <a:r>
              <a:rPr kumimoji="1" lang="en-US" altLang="zh-CN" sz="2400" b="1" i="1" dirty="0" smtClean="0">
                <a:latin typeface="Tahoma" charset="0"/>
              </a:rPr>
              <a:t>R</a:t>
            </a:r>
            <a:r>
              <a:rPr kumimoji="1" lang="zh-CN" altLang="en-US" sz="2400" b="1" dirty="0" smtClean="0">
                <a:latin typeface="Tahoma" charset="0"/>
              </a:rPr>
              <a:t>＝</a:t>
            </a:r>
            <a:r>
              <a:rPr kumimoji="1" lang="en-US" altLang="zh-CN" sz="2400" b="1" dirty="0" smtClean="0">
                <a:latin typeface="Tahoma" charset="0"/>
              </a:rPr>
              <a:t>&lt;</a:t>
            </a:r>
            <a:r>
              <a:rPr kumimoji="1" lang="en-US" altLang="zh-CN" sz="2400" b="1" i="1" dirty="0" smtClean="0">
                <a:latin typeface="Tahoma" charset="0"/>
              </a:rPr>
              <a:t>Z</a:t>
            </a:r>
            <a:r>
              <a:rPr kumimoji="1" lang="en-US" altLang="zh-CN" sz="2400" b="1" dirty="0" smtClean="0">
                <a:latin typeface="Tahoma" charset="0"/>
              </a:rPr>
              <a:t>,+,</a:t>
            </a:r>
            <a:r>
              <a:rPr kumimoji="1" lang="zh-CN" altLang="en-US" sz="2400" b="1" dirty="0" smtClean="0">
                <a:latin typeface="Tahoma" charset="0"/>
              </a:rPr>
              <a:t>*</a:t>
            </a:r>
            <a:r>
              <a:rPr kumimoji="1" lang="en-US" altLang="zh-CN" sz="2400" b="1" dirty="0" smtClean="0">
                <a:latin typeface="Tahoma" charset="0"/>
              </a:rPr>
              <a:t>&gt;</a:t>
            </a:r>
            <a:r>
              <a:rPr kumimoji="1" lang="zh-CN" altLang="en-US" sz="2400" b="1" dirty="0" smtClean="0">
                <a:latin typeface="Tahoma" charset="0"/>
              </a:rPr>
              <a:t>是整数环，则</a:t>
            </a:r>
            <a:r>
              <a:rPr kumimoji="1" lang="en-US" altLang="zh-CN" sz="2400" b="1" i="1" dirty="0" err="1" smtClean="0">
                <a:latin typeface="Tahoma" charset="0"/>
              </a:rPr>
              <a:t>nZ</a:t>
            </a:r>
            <a:r>
              <a:rPr kumimoji="1" lang="zh-CN" altLang="en-US" sz="2400" b="1" dirty="0" smtClean="0">
                <a:latin typeface="Tahoma" charset="0"/>
              </a:rPr>
              <a:t>是</a:t>
            </a:r>
            <a:r>
              <a:rPr kumimoji="1" lang="en-US" altLang="zh-CN" sz="2400" b="1" i="1" dirty="0" smtClean="0">
                <a:latin typeface="Tahoma" charset="0"/>
              </a:rPr>
              <a:t>R</a:t>
            </a:r>
            <a:r>
              <a:rPr kumimoji="1" lang="zh-CN" altLang="en-US" sz="2400" b="1" dirty="0" smtClean="0">
                <a:latin typeface="Tahoma" charset="0"/>
              </a:rPr>
              <a:t>的一个</a:t>
            </a:r>
            <a:r>
              <a:rPr kumimoji="1" lang="zh-CN" altLang="en-US" sz="2400" b="1" dirty="0">
                <a:latin typeface="Tahoma" charset="0"/>
              </a:rPr>
              <a:t>理想。</a:t>
            </a:r>
          </a:p>
        </p:txBody>
      </p:sp>
    </p:spTree>
    <p:extLst>
      <p:ext uri="{BB962C8B-B14F-4D97-AF65-F5344CB8AC3E}">
        <p14:creationId xmlns:p14="http://schemas.microsoft.com/office/powerpoint/2010/main" val="117469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4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923552C3-F4FC-A249-8AAB-30F791282186}" type="slidenum">
              <a:rPr lang="en-US" altLang="zh-CN" sz="1200">
                <a:latin typeface="Arial Black" charset="0"/>
              </a:rPr>
              <a:pPr/>
              <a:t>17</a:t>
            </a:fld>
            <a:endParaRPr lang="en-US" altLang="zh-CN" sz="1200" dirty="0">
              <a:latin typeface="Arial Black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57200" y="1595438"/>
            <a:ext cx="79232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设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为一个环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，</a:t>
            </a:r>
            <a:r>
              <a:rPr kumimoji="1" lang="en-US" altLang="zh-CN" sz="2400" b="1" dirty="0" smtClean="0">
                <a:latin typeface="Times New Roman" charset="0"/>
                <a:cs typeface="Times New Roman" charset="0"/>
              </a:rPr>
              <a:t>H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为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其一个理想，则对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加法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运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算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H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是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的一个不变子群，所以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A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的陪集</a:t>
            </a:r>
            <a:endParaRPr kumimoji="1" lang="en-US" altLang="zh-CN" sz="24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21508" name="Text Box 12"/>
          <p:cNvSpPr txBox="1">
            <a:spLocks noChangeArrowheads="1"/>
          </p:cNvSpPr>
          <p:nvPr/>
        </p:nvSpPr>
        <p:spPr bwMode="auto">
          <a:xfrm>
            <a:off x="457200" y="3203575"/>
            <a:ext cx="641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是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的一个分类，称为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模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H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剩余类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。</a:t>
            </a:r>
            <a:endParaRPr kumimoji="1" lang="en-US" altLang="zh-CN" sz="2400" b="1" dirty="0">
              <a:latin typeface="Times New Roman" charset="0"/>
              <a:cs typeface="Times New Roman" charset="0"/>
            </a:endParaRPr>
          </a:p>
          <a:p>
            <a:r>
              <a:rPr kumimoji="1" lang="zh-CN" altLang="en-US" sz="2400" b="1" dirty="0">
                <a:latin typeface="Tahoma" charset="0"/>
              </a:rPr>
              <a:t>其中，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x+H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={</a:t>
            </a:r>
            <a:r>
              <a:rPr kumimoji="1" lang="en-US" altLang="zh-CN" sz="2400" b="1" dirty="0" err="1" smtClean="0">
                <a:latin typeface="Times New Roman" charset="0"/>
                <a:cs typeface="Times New Roman" charset="0"/>
              </a:rPr>
              <a:t>x+h|h</a:t>
            </a:r>
            <a:r>
              <a:rPr kumimoji="1" lang="en-US" altLang="zh-CN" sz="2400" b="1" dirty="0" smtClean="0">
                <a:latin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∈H</a:t>
            </a:r>
            <a:r>
              <a:rPr kumimoji="1" lang="en-US" altLang="zh-CN" sz="2400" b="1" dirty="0" smtClean="0">
                <a:latin typeface="Tahoma" charset="0"/>
              </a:rPr>
              <a:t>}</a:t>
            </a:r>
            <a:endParaRPr kumimoji="1" lang="zh-CN" altLang="en-US" sz="2400" b="1" dirty="0">
              <a:latin typeface="Tahoma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4213" y="4581525"/>
            <a:ext cx="7842250" cy="1200150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定义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. 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设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H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是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环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的理想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,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则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R/H={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x+H|x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∈R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}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在加乘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(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x+H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)+(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y+H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)=(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x+y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)+H, 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(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x+H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)(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y+H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)=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xy+H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 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之下成为一个环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,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这个环称为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关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于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H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商环</a:t>
            </a:r>
            <a:r>
              <a:rPr kumimoji="1" lang="zh-CN" altLang="en-US" sz="2400" b="1" dirty="0">
                <a:latin typeface="Times New Roman" charset="0"/>
                <a:cs typeface="Times New Roman" charset="0"/>
              </a:rPr>
              <a:t>，其元素通常记为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x+H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=[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x].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622300"/>
            <a:ext cx="8229600" cy="10779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/>
              <a:t>商环</a:t>
            </a:r>
          </a:p>
        </p:txBody>
      </p:sp>
      <p:sp>
        <p:nvSpPr>
          <p:cNvPr id="20" name="矩形 19"/>
          <p:cNvSpPr/>
          <p:nvPr/>
        </p:nvSpPr>
        <p:spPr>
          <a:xfrm>
            <a:off x="457200" y="5969000"/>
            <a:ext cx="556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例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18.12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&lt;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Z/4Z,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ym typeface="Symbol" panose="05050102010706020507" pitchFamily="18" charset="2"/>
              </a:rPr>
              <a:t>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&gt;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为模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4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的剩余类环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2044700" y="2549525"/>
            <a:ext cx="4326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1" lang="en-US" altLang="zh-CN" sz="2400" b="1" dirty="0" err="1" smtClean="0">
                <a:latin typeface="Times New Roman" charset="0"/>
                <a:cs typeface="Times New Roman" charset="0"/>
              </a:rPr>
              <a:t>x+H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, </a:t>
            </a:r>
            <a:r>
              <a:rPr kumimoji="1" lang="en-US" altLang="zh-CN" sz="2400" b="1" dirty="0" err="1">
                <a:latin typeface="Times New Roman" charset="0"/>
                <a:cs typeface="Times New Roman" charset="0"/>
              </a:rPr>
              <a:t>y+H,z+H</a:t>
            </a:r>
            <a:r>
              <a:rPr kumimoji="1" lang="en-US" altLang="zh-CN" sz="2400" b="1" dirty="0">
                <a:latin typeface="Times New Roman" charset="0"/>
                <a:cs typeface="Times New Roman" charset="0"/>
              </a:rPr>
              <a:t>,…</a:t>
            </a:r>
            <a:r>
              <a:rPr kumimoji="1" lang="zh-CN" altLang="en-US" sz="2400" b="1" dirty="0" smtClean="0">
                <a:latin typeface="Times New Roman" charset="0"/>
                <a:cs typeface="Times New Roman" charset="0"/>
              </a:rPr>
              <a:t>, </a:t>
            </a:r>
            <a:r>
              <a:rPr kumimoji="1" lang="en-US" altLang="zh-CN" sz="2400" b="1" dirty="0" err="1" smtClean="0">
                <a:latin typeface="Times New Roman" charset="0"/>
                <a:cs typeface="Times New Roman" charset="0"/>
              </a:rPr>
              <a:t>x,y,z</a:t>
            </a:r>
            <a:r>
              <a:rPr kumimoji="1" lang="en-US" altLang="zh-CN" sz="2400" b="1" dirty="0" smtClean="0">
                <a:latin typeface="Times New Roman" charset="0"/>
                <a:cs typeface="Times New Roman" charset="0"/>
              </a:rPr>
              <a:t> ,…∈R</a:t>
            </a:r>
            <a:endParaRPr kumimoji="1" lang="zh-CN" altLang="en-US" sz="2400" b="1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"/>
          <p:cNvSpPr txBox="1">
            <a:spLocks noChangeArrowheads="1"/>
          </p:cNvSpPr>
          <p:nvPr/>
        </p:nvSpPr>
        <p:spPr bwMode="auto">
          <a:xfrm>
            <a:off x="473075" y="1557338"/>
            <a:ext cx="7391400" cy="2086725"/>
          </a:xfrm>
          <a:prstGeom prst="rect">
            <a:avLst/>
          </a:prstGeom>
          <a:noFill/>
          <a:ln w="3810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kumimoji="1" lang="zh-CN" altLang="en-US" sz="2400" dirty="0">
                <a:latin typeface="Tahoma" charset="0"/>
                <a:cs typeface="Times New Roman" charset="0"/>
              </a:rPr>
              <a:t>定义</a:t>
            </a:r>
            <a:r>
              <a:rPr kumimoji="1" lang="en-US" altLang="zh-CN" sz="2400" dirty="0">
                <a:latin typeface="Tahoma" charset="0"/>
                <a:cs typeface="Times New Roman" charset="0"/>
              </a:rPr>
              <a:t>  </a:t>
            </a:r>
            <a:r>
              <a:rPr kumimoji="1" lang="zh-CN" altLang="en-US" sz="2400" dirty="0">
                <a:latin typeface="Tahoma" charset="0"/>
                <a:cs typeface="Times New Roman" charset="0"/>
              </a:rPr>
              <a:t>设</a:t>
            </a:r>
            <a:r>
              <a:rPr kumimoji="1" lang="en-US" altLang="zh-CN" sz="2400" dirty="0">
                <a:latin typeface="Tahoma" charset="0"/>
                <a:cs typeface="Times New Roman" charset="0"/>
              </a:rPr>
              <a:t>R</a:t>
            </a:r>
            <a:r>
              <a:rPr kumimoji="1" lang="zh-CN" altLang="en-US" sz="2400" dirty="0">
                <a:latin typeface="Tahoma" charset="0"/>
                <a:cs typeface="Times New Roman" charset="0"/>
              </a:rPr>
              <a:t>、</a:t>
            </a:r>
            <a:r>
              <a:rPr kumimoji="1" lang="en-US" altLang="zh-CN" sz="2400" dirty="0">
                <a:latin typeface="Tahoma" charset="0"/>
                <a:cs typeface="Times New Roman" charset="0"/>
              </a:rPr>
              <a:t>S</a:t>
            </a:r>
            <a:r>
              <a:rPr kumimoji="1" lang="zh-CN" altLang="en-US" sz="2400" dirty="0">
                <a:latin typeface="Tahoma" charset="0"/>
                <a:cs typeface="Times New Roman" charset="0"/>
              </a:rPr>
              <a:t>是两个环</a:t>
            </a:r>
            <a:r>
              <a:rPr kumimoji="1" lang="zh-CN" altLang="en-US" sz="2400" dirty="0" smtClean="0">
                <a:latin typeface="Tahoma" charset="0"/>
                <a:cs typeface="Times New Roman" charset="0"/>
              </a:rPr>
              <a:t>，</a:t>
            </a:r>
            <a:r>
              <a:rPr kumimoji="1" lang="zh-CN" altLang="en-US" sz="2400" dirty="0">
                <a:latin typeface="Times New Roman" charset="0"/>
                <a:cs typeface="Times New Roman" charset="0"/>
              </a:rPr>
              <a:t>若存在一个</a:t>
            </a:r>
            <a:r>
              <a:rPr kumimoji="1" lang="zh-CN" altLang="en-US" sz="2400" dirty="0" smtClean="0">
                <a:latin typeface="Tahoma" charset="0"/>
                <a:cs typeface="Times New Roman" charset="0"/>
              </a:rPr>
              <a:t>映</a:t>
            </a:r>
            <a:r>
              <a:rPr kumimoji="1" lang="zh-CN" altLang="en-US" sz="2400" dirty="0" smtClean="0">
                <a:latin typeface="Tahoma" charset="0"/>
                <a:cs typeface="Times New Roman" charset="0"/>
              </a:rPr>
              <a:t>射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 </a:t>
            </a:r>
            <a:r>
              <a:rPr kumimoji="1" lang="en-US" altLang="zh-CN" sz="2400" dirty="0" smtClean="0">
                <a:latin typeface="Tahoma" charset="0"/>
                <a:cs typeface="Times New Roman" charset="0"/>
              </a:rPr>
              <a:t>:</a:t>
            </a:r>
            <a:r>
              <a:rPr kumimoji="1" lang="en-US" altLang="zh-CN" sz="2400" dirty="0">
                <a:latin typeface="Tahoma" charset="0"/>
                <a:cs typeface="Times New Roman" charset="0"/>
              </a:rPr>
              <a:t>R→</a:t>
            </a:r>
            <a:r>
              <a:rPr kumimoji="1" lang="en-US" altLang="zh-CN" sz="2400" dirty="0" smtClean="0">
                <a:latin typeface="Tahoma" charset="0"/>
                <a:cs typeface="Times New Roman" charset="0"/>
              </a:rPr>
              <a:t>S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ahoma" charset="0"/>
                <a:cs typeface="Times New Roman" charset="0"/>
              </a:rPr>
              <a:t>既</a:t>
            </a:r>
            <a:r>
              <a:rPr kumimoji="1" lang="zh-CN" altLang="en-US" sz="2400" dirty="0">
                <a:solidFill>
                  <a:srgbClr val="FF0000"/>
                </a:solidFill>
                <a:latin typeface="Tahoma" charset="0"/>
                <a:cs typeface="Times New Roman" charset="0"/>
              </a:rPr>
              <a:t>是加法同态又是乘法同态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ahoma" charset="0"/>
                <a:cs typeface="Times New Roman" charset="0"/>
              </a:rPr>
              <a:t>，</a:t>
            </a:r>
            <a:endParaRPr kumimoji="1" lang="en-US" altLang="zh-CN" sz="2400" dirty="0" smtClean="0">
              <a:solidFill>
                <a:srgbClr val="FF0000"/>
              </a:solidFill>
              <a:latin typeface="Tahoma" charset="0"/>
              <a:cs typeface="Times New Roman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charset="0"/>
                <a:cs typeface="Times New Roman" charset="0"/>
              </a:rPr>
              <a:t>对任何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a 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, 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b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 ∈ </a:t>
            </a:r>
            <a:r>
              <a:rPr kumimoji="1" lang="zh-CN" altLang="zh-CN" sz="2400" i="1" dirty="0" smtClean="0">
                <a:latin typeface="Times New Roman" charset="0"/>
                <a:cs typeface="Times New Roman" charset="0"/>
              </a:rPr>
              <a:t>R</a:t>
            </a:r>
            <a:r>
              <a:rPr kumimoji="1" lang="en-US" altLang="zh-CN" sz="2400" dirty="0" smtClean="0">
                <a:latin typeface="Times New Roman" charset="0"/>
                <a:cs typeface="Times New Roman" charset="0"/>
              </a:rPr>
              <a:t>，</a:t>
            </a:r>
            <a:r>
              <a:rPr kumimoji="1" lang="zh-CN" altLang="en-US" sz="2400" dirty="0">
                <a:latin typeface="Times New Roman" charset="0"/>
                <a:cs typeface="Times New Roman" charset="0"/>
              </a:rPr>
              <a:t>有   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 (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a 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+ 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b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) = 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 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(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a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) + 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 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(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b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)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 </a:t>
            </a:r>
            <a:endParaRPr kumimoji="1" lang="en-US" altLang="zh-CN" sz="2400" dirty="0">
              <a:latin typeface="Times New Roman" charset="0"/>
              <a:cs typeface="Times New Roman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 (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a*b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) = 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 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(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a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)*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 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(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b</a:t>
            </a:r>
            <a:r>
              <a:rPr kumimoji="1" lang="en-US" altLang="zh-CN" sz="2400" dirty="0">
                <a:latin typeface="Times New Roman" charset="0"/>
                <a:cs typeface="Times New Roman" charset="0"/>
              </a:rPr>
              <a:t>)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 </a:t>
            </a:r>
            <a:endParaRPr kumimoji="1" lang="en-US" altLang="zh-CN" sz="2400" dirty="0">
              <a:latin typeface="Times New Roman" charset="0"/>
              <a:cs typeface="Times New Roman" charset="0"/>
            </a:endParaRPr>
          </a:p>
          <a:p>
            <a:r>
              <a:rPr kumimoji="1" lang="zh-CN" altLang="en-US" sz="2400" dirty="0" smtClean="0">
                <a:latin typeface="Tahoma" charset="0"/>
                <a:cs typeface="Times New Roman" charset="0"/>
              </a:rPr>
              <a:t>则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</a:t>
            </a:r>
            <a:r>
              <a:rPr kumimoji="1" lang="zh-CN" altLang="en-US" sz="2400" dirty="0" smtClean="0">
                <a:latin typeface="Tahoma" charset="0"/>
                <a:cs typeface="Times New Roman" charset="0"/>
              </a:rPr>
              <a:t>称</a:t>
            </a:r>
            <a:r>
              <a:rPr kumimoji="1" lang="zh-CN" altLang="en-US" sz="2400" dirty="0">
                <a:latin typeface="Tahoma" charset="0"/>
                <a:cs typeface="Times New Roman" charset="0"/>
              </a:rPr>
              <a:t>为</a:t>
            </a:r>
            <a:r>
              <a:rPr kumimoji="1" lang="zh-CN" altLang="en-US" sz="2400" dirty="0">
                <a:solidFill>
                  <a:srgbClr val="FF0000"/>
                </a:solidFill>
                <a:latin typeface="Tahoma" charset="0"/>
                <a:cs typeface="Times New Roman" charset="0"/>
              </a:rPr>
              <a:t>环同态</a:t>
            </a:r>
            <a:r>
              <a:rPr kumimoji="1" lang="en-US" altLang="zh-CN" sz="2400" dirty="0">
                <a:latin typeface="Tahoma" charset="0"/>
                <a:cs typeface="Times New Roman" charset="0"/>
              </a:rPr>
              <a:t>.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55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/>
              <a:t>环的同态与同构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73075" y="4971355"/>
            <a:ext cx="7467600" cy="1200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设</a:t>
            </a:r>
            <a:r>
              <a:rPr kumimoji="1" lang="zh-CN" altLang="zh-CN" sz="2400" i="1" dirty="0" smtClean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和</a:t>
            </a:r>
            <a:r>
              <a:rPr kumimoji="1" lang="zh-CN" altLang="zh-CN" sz="2400" i="1" dirty="0" smtClean="0">
                <a:latin typeface="Times New Roman" charset="0"/>
                <a:cs typeface="Times New Roman" charset="0"/>
              </a:rPr>
              <a:t>S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是两个环</a:t>
            </a:r>
            <a:r>
              <a:rPr kumimoji="1" lang="zh-CN" altLang="en-US" sz="2400" dirty="0">
                <a:latin typeface="Times New Roman" charset="0"/>
                <a:cs typeface="Times New Roman" charset="0"/>
              </a:rPr>
              <a:t>，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若存在一个</a:t>
            </a:r>
            <a:r>
              <a:rPr kumimoji="1" lang="zh-CN" altLang="zh-CN" sz="2400" i="1" dirty="0" smtClean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到</a:t>
            </a:r>
            <a:r>
              <a:rPr kumimoji="1" lang="zh-CN" altLang="zh-CN" sz="2400" i="1" dirty="0" smtClean="0">
                <a:latin typeface="Times New Roman" charset="0"/>
                <a:cs typeface="Times New Roman" charset="0"/>
              </a:rPr>
              <a:t>S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的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一一对应关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系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 </a:t>
            </a:r>
            <a:r>
              <a:rPr kumimoji="1" lang="en-US" altLang="zh-CN" sz="2400" dirty="0" smtClean="0">
                <a:latin typeface="Tahoma" charset="0"/>
                <a:cs typeface="Times New Roman" charset="0"/>
              </a:rPr>
              <a:t>:</a:t>
            </a:r>
            <a:r>
              <a:rPr kumimoji="1" lang="en-US" altLang="zh-CN" sz="2400" dirty="0">
                <a:latin typeface="Tahoma" charset="0"/>
                <a:cs typeface="Times New Roman" charset="0"/>
              </a:rPr>
              <a:t>R</a:t>
            </a:r>
            <a:r>
              <a:rPr kumimoji="1" lang="en-US" altLang="zh-CN" sz="2400" dirty="0">
                <a:latin typeface="Tahoma" charset="0"/>
                <a:cs typeface="Times New Roman" charset="0"/>
              </a:rPr>
              <a:t>→S</a:t>
            </a:r>
            <a:r>
              <a:rPr kumimoji="1" lang="zh-CN" altLang="en-US" sz="2400" dirty="0">
                <a:latin typeface="Tahoma" charset="0"/>
                <a:cs typeface="Times New Roman" charset="0"/>
              </a:rPr>
              <a:t>既是加法同态又是乘法同态</a:t>
            </a:r>
            <a:r>
              <a:rPr kumimoji="1" lang="en-US" altLang="zh-CN" sz="2400" dirty="0" smtClean="0">
                <a:latin typeface="Times New Roman" charset="0"/>
                <a:cs typeface="Times New Roman" charset="0"/>
              </a:rPr>
              <a:t>，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则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称</a:t>
            </a:r>
            <a:r>
              <a:rPr kumimoji="1" lang="en-US" altLang="zh-CN" sz="2400" i="1" dirty="0">
                <a:latin typeface="Times New Roman" charset="0"/>
                <a:cs typeface="Times New Roman" charset="0"/>
              </a:rPr>
              <a:t>f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是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环</a:t>
            </a:r>
            <a:r>
              <a:rPr kumimoji="1" lang="en-US" altLang="zh-CN" sz="2400" dirty="0" smtClean="0">
                <a:latin typeface="Times New Roman" charset="0"/>
                <a:cs typeface="Times New Roman" charset="0"/>
              </a:rPr>
              <a:t>R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到环</a:t>
            </a:r>
            <a:r>
              <a:rPr kumimoji="1" lang="zh-CN" altLang="zh-CN" sz="2400" i="1" dirty="0" smtClean="0">
                <a:latin typeface="Times New Roman" charset="0"/>
                <a:cs typeface="Times New Roman" charset="0"/>
              </a:rPr>
              <a:t>S</a:t>
            </a:r>
            <a:r>
              <a:rPr kumimoji="1" lang="zh-CN" altLang="en-US" sz="2400" dirty="0" smtClean="0">
                <a:latin typeface="Times New Roman" charset="0"/>
                <a:cs typeface="Times New Roman" charset="0"/>
              </a:rPr>
              <a:t>的一个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Times New Roman" charset="0"/>
                <a:cs typeface="Times New Roman" charset="0"/>
              </a:rPr>
              <a:t>同构</a:t>
            </a:r>
            <a:r>
              <a:rPr kumimoji="1" lang="zh-CN" altLang="en-US" sz="2400" dirty="0">
                <a:latin typeface="Times New Roman" charset="0"/>
                <a:cs typeface="Times New Roman" charset="0"/>
              </a:rPr>
              <a:t>。</a:t>
            </a:r>
          </a:p>
        </p:txBody>
      </p:sp>
      <p:sp>
        <p:nvSpPr>
          <p:cNvPr id="22533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7490BFFC-029C-3B4D-A4BA-363A24B02548}" type="slidenum">
              <a:rPr lang="en-US" altLang="zh-CN" sz="1200">
                <a:latin typeface="Arial Black" charset="0"/>
              </a:rPr>
              <a:pPr/>
              <a:t>18</a:t>
            </a:fld>
            <a:endParaRPr lang="en-US" altLang="zh-CN" sz="12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26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55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/>
              <a:t>环的同态与同构</a:t>
            </a:r>
          </a:p>
        </p:txBody>
      </p:sp>
      <p:sp>
        <p:nvSpPr>
          <p:cNvPr id="23555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0B5B7F8D-EB8F-3A45-8171-6683BBB72719}" type="slidenum">
              <a:rPr lang="en-US" altLang="zh-CN" sz="1200">
                <a:latin typeface="Arial Black" charset="0"/>
              </a:rPr>
              <a:pPr/>
              <a:t>19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306763"/>
            <a:ext cx="8229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定理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设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φ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到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2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的环同态，则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ker φ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的理想。</a:t>
            </a:r>
            <a:endParaRPr kumimoji="1" lang="zh-CN" altLang="en-US" sz="2800" b="1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088" y="1628775"/>
            <a:ext cx="82296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 dirty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定义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φ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aseline="-250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到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aseline="-25000" dirty="0">
                <a:latin typeface="Times New Roman" charset="0"/>
                <a:cs typeface="Times New Roman" charset="0"/>
              </a:rPr>
              <a:t>2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的环同态，令</a:t>
            </a:r>
            <a:endParaRPr lang="en-US" altLang="zh-CN" sz="2800" dirty="0">
              <a:latin typeface="Times New Roman" charset="0"/>
              <a:cs typeface="Times New Roman" charset="0"/>
            </a:endParaRPr>
          </a:p>
          <a:p>
            <a:pPr algn="ctr"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I={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x|x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∈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R</a:t>
            </a:r>
            <a:r>
              <a:rPr lang="en-US" altLang="zh-CN" sz="2800" baseline="-25000" dirty="0">
                <a:latin typeface="Times New Roman" charset="0"/>
                <a:cs typeface="Times New Roman" charset="0"/>
              </a:rPr>
              <a:t>1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∧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 φ(x)=0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}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</a:t>
            </a:r>
            <a:endParaRPr kumimoji="1" lang="en-US" altLang="zh-CN" sz="2800" b="1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algn="just"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   称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为环同态的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核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，记作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ker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φ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.</a:t>
            </a:r>
            <a:endParaRPr kumimoji="1" lang="zh-CN" altLang="en-US" sz="2800" b="1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088" y="3986213"/>
            <a:ext cx="82296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定理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设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φ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到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2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的环同态，则</a:t>
            </a:r>
            <a:endParaRPr lang="en-US" altLang="zh-CN" sz="2800" b="1">
              <a:latin typeface="Times New Roman" charset="0"/>
              <a:cs typeface="Times New Roman" charset="0"/>
            </a:endParaRPr>
          </a:p>
          <a:p>
            <a:pPr algn="just" eaLnBrk="1" hangingPunct="1">
              <a:buFontTx/>
              <a:buAutoNum type="arabicParenBoth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的子环，则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φ(S)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2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的子环。</a:t>
            </a:r>
            <a:endParaRPr lang="en-US" altLang="zh-CN" sz="2800" b="1">
              <a:latin typeface="Times New Roman" charset="0"/>
              <a:cs typeface="Times New Roman" charset="0"/>
            </a:endParaRPr>
          </a:p>
          <a:p>
            <a:pPr algn="just" eaLnBrk="1" hangingPunct="1">
              <a:buFontTx/>
              <a:buAutoNum type="arabicParenBoth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2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的子环，则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φ</a:t>
            </a:r>
            <a:r>
              <a:rPr lang="en-US" altLang="zh-CN" sz="2800" b="1" baseline="30000">
                <a:latin typeface="Times New Roman" charset="0"/>
                <a:cs typeface="Times New Roman" charset="0"/>
              </a:rPr>
              <a:t>-1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(T)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的子环。</a:t>
            </a:r>
            <a:endParaRPr lang="en-US" altLang="zh-CN" sz="2800" b="1">
              <a:latin typeface="Times New Roman" charset="0"/>
              <a:cs typeface="Times New Roman" charset="0"/>
            </a:endParaRPr>
          </a:p>
          <a:p>
            <a:pPr algn="just" eaLnBrk="1" hangingPunct="1">
              <a:buFontTx/>
              <a:buAutoNum type="arabicParenBoth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的理想，则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φ(D)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φ(R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)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的理想。</a:t>
            </a:r>
            <a:endParaRPr lang="en-US" altLang="zh-CN" sz="2800" b="1">
              <a:latin typeface="Times New Roman" charset="0"/>
              <a:cs typeface="Times New Roman" charset="0"/>
            </a:endParaRPr>
          </a:p>
          <a:p>
            <a:pPr algn="just" eaLnBrk="1" hangingPunct="1">
              <a:buFontTx/>
              <a:buAutoNum type="arabicParenBoth"/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的理想，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则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φ</a:t>
            </a:r>
            <a:r>
              <a:rPr lang="en-US" altLang="zh-CN" sz="2800" b="1" baseline="30000">
                <a:latin typeface="Times New Roman" charset="0"/>
                <a:cs typeface="Times New Roman" charset="0"/>
              </a:rPr>
              <a:t>-1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(I)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en-US" altLang="zh-CN" sz="2800" b="1" baseline="-25000">
                <a:latin typeface="Times New Roman" charset="0"/>
                <a:cs typeface="Times New Roman" charset="0"/>
              </a:rPr>
              <a:t>1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的理想。</a:t>
            </a:r>
            <a:endParaRPr kumimoji="1" lang="zh-CN" altLang="en-US" sz="2800" b="1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7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D6BFC999-AFAE-A047-B639-6BBA1D46A2DF}" type="slidenum">
              <a:rPr lang="en-US" altLang="zh-CN" sz="1200">
                <a:latin typeface="Arial Black" charset="0"/>
              </a:rPr>
              <a:pPr/>
              <a:t>2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环的定义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074025" cy="5111750"/>
          </a:xfrm>
        </p:spPr>
        <p:txBody>
          <a:bodyPr>
            <a:noAutofit/>
          </a:bodyPr>
          <a:lstStyle/>
          <a:p>
            <a:pPr eaLnBrk="1" hangingPunct="1">
              <a:lnSpc>
                <a:spcPts val="3700"/>
              </a:lnSpc>
              <a:spcBef>
                <a:spcPct val="0"/>
              </a:spcBef>
              <a:buFont typeface="Wingdings" charset="0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Arial" charset="0"/>
                <a:ea typeface="宋体" charset="0"/>
              </a:rPr>
              <a:t>定义</a:t>
            </a:r>
            <a:r>
              <a:rPr lang="zh-CN" altLang="en-US" sz="2800" b="1" dirty="0">
                <a:latin typeface="Arial" charset="0"/>
                <a:ea typeface="宋体" charset="0"/>
              </a:rPr>
              <a:t> 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&lt;</a:t>
            </a:r>
            <a:r>
              <a:rPr lang="zh-CN" altLang="zh-CN" sz="28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,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+,·&gt;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是代数系统，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和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·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是二元运算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如果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ts val="3700"/>
              </a:lnSpc>
              <a:spcBef>
                <a:spcPct val="0"/>
              </a:spcBef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满足以下条件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: </a:t>
            </a:r>
          </a:p>
          <a:p>
            <a:pPr>
              <a:lnSpc>
                <a:spcPts val="37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 (1) 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&lt;</a:t>
            </a:r>
            <a:r>
              <a:rPr lang="zh-CN" altLang="zh-CN" sz="28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,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+&gt;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构成</a:t>
            </a:r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交换群</a:t>
            </a:r>
            <a:endParaRPr lang="en-US" altLang="zh-CN" sz="28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>
              <a:lnSpc>
                <a:spcPts val="37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 (2) 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&lt;</a:t>
            </a:r>
            <a:r>
              <a:rPr lang="zh-CN" altLang="zh-CN" sz="28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,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·&gt;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构成</a:t>
            </a:r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半群</a:t>
            </a:r>
            <a:endParaRPr lang="en-US" altLang="zh-CN" sz="28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eaLnBrk="1" hangingPunct="1">
              <a:lnSpc>
                <a:spcPts val="37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 (3) ·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运算关于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运算适合分配律</a:t>
            </a:r>
          </a:p>
          <a:p>
            <a:pPr>
              <a:lnSpc>
                <a:spcPts val="37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则称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&lt;</a:t>
            </a:r>
            <a:r>
              <a:rPr lang="zh-CN" altLang="zh-CN" sz="28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,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+,·&gt;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是一个</a:t>
            </a: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环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</a:t>
            </a:r>
          </a:p>
          <a:p>
            <a:pPr eaLnBrk="1" hangingPunct="1">
              <a:lnSpc>
                <a:spcPts val="3700"/>
              </a:lnSpc>
              <a:spcBef>
                <a:spcPts val="1200"/>
              </a:spcBef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/>
            </a:r>
            <a:br>
              <a:rPr lang="en-US" altLang="zh-CN" sz="2800" b="1" dirty="0">
                <a:latin typeface="Times New Roman" charset="0"/>
                <a:ea typeface="宋体" charset="0"/>
              </a:rPr>
            </a:br>
            <a:endParaRPr lang="en-US" altLang="zh-CN" sz="2800" b="1" dirty="0">
              <a:latin typeface="Times New Roman" charset="0"/>
              <a:ea typeface="宋体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21225" y="53799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设</a:t>
            </a:r>
            <a:r>
              <a:rPr lang="en-US" altLang="zh-CN" b="1" dirty="0"/>
              <a:t>V</a:t>
            </a:r>
            <a:r>
              <a:rPr lang="zh-CN" altLang="en-US" b="1" dirty="0"/>
              <a:t>＝</a:t>
            </a:r>
            <a:r>
              <a:rPr lang="en-US" altLang="zh-CN" b="1" dirty="0"/>
              <a:t>&lt;S,</a:t>
            </a:r>
            <a:r>
              <a:rPr lang="en-US" altLang="zh-CN" b="1" dirty="0">
                <a:sym typeface="Symbol" panose="05050102010706020507" pitchFamily="18" charset="2"/>
              </a:rPr>
              <a:t></a:t>
            </a:r>
            <a:r>
              <a:rPr lang="en-US" altLang="zh-CN" b="1" dirty="0"/>
              <a:t>&gt;</a:t>
            </a:r>
            <a:r>
              <a:rPr lang="zh-CN" altLang="en-US" b="1" dirty="0"/>
              <a:t>是代数系统，</a:t>
            </a:r>
            <a:r>
              <a:rPr lang="zh-CN" altLang="en-US" b="1" dirty="0">
                <a:sym typeface="Symbol" panose="05050102010706020507" pitchFamily="18" charset="2"/>
              </a:rPr>
              <a:t>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二元运算</a:t>
            </a:r>
            <a:r>
              <a:rPr lang="zh-CN" altLang="en-US" b="1" dirty="0"/>
              <a:t>，如果运算是</a:t>
            </a:r>
            <a:r>
              <a:rPr lang="zh-CN" altLang="en-US" b="1" dirty="0">
                <a:solidFill>
                  <a:schemeClr val="hlink"/>
                </a:solidFill>
              </a:rPr>
              <a:t>可结合的</a:t>
            </a:r>
            <a:r>
              <a:rPr lang="zh-CN" altLang="en-US" b="1" dirty="0"/>
              <a:t>，则称</a:t>
            </a:r>
            <a:r>
              <a:rPr lang="en-US" altLang="zh-CN" b="1" dirty="0"/>
              <a:t>V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C360E"/>
                </a:solidFill>
              </a:rPr>
              <a:t>半群</a:t>
            </a:r>
            <a:r>
              <a:rPr lang="zh-CN" altLang="en-US" b="1" dirty="0">
                <a:solidFill>
                  <a:srgbClr val="FC360E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C360E"/>
                </a:solidFill>
                <a:latin typeface="Times New Roman" panose="02020603050405020304" pitchFamily="18" charset="0"/>
              </a:rPr>
              <a:t>semigroup</a:t>
            </a:r>
            <a:r>
              <a:rPr lang="zh-CN" altLang="en-US" b="1" dirty="0">
                <a:solidFill>
                  <a:srgbClr val="FC360E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75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55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/>
              <a:t>环同态基本定理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4A4683B1-CEED-9F4E-A310-C8A92F233559}" type="slidenum">
              <a:rPr lang="en-US" altLang="zh-CN" sz="1200">
                <a:latin typeface="Arial Black" charset="0"/>
              </a:rPr>
              <a:pPr/>
              <a:t>20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22600"/>
            <a:ext cx="82296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charset="0"/>
                <a:cs typeface="Times New Roman" charset="0"/>
              </a:rPr>
              <a:t>环同态基本定理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的任何商环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R/D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都是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的同态像，反之，若环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R’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的同态像，则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R’≌R/ker </a:t>
            </a:r>
            <a:r>
              <a:rPr lang="en-US" altLang="zh-CN" sz="2800">
                <a:latin typeface="Times New Roman" charset="0"/>
                <a:cs typeface="Times New Roman" charset="0"/>
              </a:rPr>
              <a:t>φ.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 </a:t>
            </a:r>
            <a:endParaRPr kumimoji="1" lang="zh-CN" altLang="en-US" sz="2800" b="1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088" y="1628775"/>
            <a:ext cx="82296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定理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设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D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的理想，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g:R→R/D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，</a:t>
            </a:r>
            <a:r>
              <a:rPr lang="en-US" altLang="zh-CN" sz="2800" b="1">
                <a:latin typeface="Times New Roman" charset="0"/>
                <a:sym typeface="Symbol" charset="0"/>
              </a:rPr>
              <a:t>r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∈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有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g(r)=D+r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，则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g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到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R/D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的同态，且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ker g=D.</a:t>
            </a:r>
            <a:endParaRPr kumimoji="1" lang="zh-CN" altLang="en-US" sz="2800" b="1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088" y="4635500"/>
            <a:ext cx="82296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charset="0"/>
                <a:cs typeface="Times New Roman" charset="0"/>
              </a:rPr>
              <a:t>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的子环，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D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是环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R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的理想，则</a:t>
            </a:r>
            <a:endParaRPr lang="en-US" altLang="zh-CN" sz="2800" b="1">
              <a:latin typeface="Times New Roman" charset="0"/>
              <a:cs typeface="Times New Roman" charset="0"/>
            </a:endParaRPr>
          </a:p>
          <a:p>
            <a:pPr algn="just" eaLnBrk="1" hangingPunct="1">
              <a:buFontTx/>
              <a:buAutoNum type="arabicParenBoth"/>
            </a:pP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</a:t>
            </a:r>
            <a:r>
              <a:rPr lang="en-US" altLang="zh-CN" sz="2800" b="1" i="1">
                <a:latin typeface="Times New Roman" charset="0"/>
              </a:rPr>
              <a:t>∩</a:t>
            </a:r>
            <a:r>
              <a:rPr lang="en-US" altLang="zh-CN" sz="2800" b="1">
                <a:latin typeface="Times New Roman" charset="0"/>
              </a:rPr>
              <a:t>D</a:t>
            </a:r>
            <a:r>
              <a:rPr lang="zh-CN" altLang="en-US" sz="2800" b="1">
                <a:latin typeface="Times New Roman" charset="0"/>
              </a:rPr>
              <a:t>是</a:t>
            </a:r>
            <a:r>
              <a:rPr lang="en-US" altLang="zh-CN" sz="2800" b="1">
                <a:latin typeface="Times New Roman" charset="0"/>
              </a:rPr>
              <a:t>S</a:t>
            </a:r>
            <a:r>
              <a:rPr lang="zh-CN" altLang="en-US" sz="2800" b="1">
                <a:latin typeface="Times New Roman" charset="0"/>
              </a:rPr>
              <a:t>的理想；</a:t>
            </a:r>
            <a:r>
              <a:rPr lang="en-US" altLang="zh-CN" sz="2800" b="1">
                <a:latin typeface="Times New Roman" charset="0"/>
              </a:rPr>
              <a:t>(2) S+D</a:t>
            </a:r>
            <a:r>
              <a:rPr lang="zh-CN" altLang="en-US" sz="2800" b="1">
                <a:latin typeface="Times New Roman" charset="0"/>
              </a:rPr>
              <a:t>是</a:t>
            </a:r>
            <a:r>
              <a:rPr lang="en-US" altLang="zh-CN" sz="2800" b="1">
                <a:latin typeface="Times New Roman" charset="0"/>
              </a:rPr>
              <a:t>R</a:t>
            </a:r>
            <a:r>
              <a:rPr lang="zh-CN" altLang="en-US" sz="2800" b="1">
                <a:latin typeface="Times New Roman" charset="0"/>
              </a:rPr>
              <a:t>的子环</a:t>
            </a:r>
            <a:endParaRPr lang="en-US" altLang="zh-CN" sz="2800" b="1">
              <a:latin typeface="Times New Roman" charset="0"/>
            </a:endParaRPr>
          </a:p>
          <a:p>
            <a:pPr algn="just"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(3) S/ S</a:t>
            </a:r>
            <a:r>
              <a:rPr lang="en-US" altLang="zh-CN" sz="2800" b="1" i="1">
                <a:latin typeface="Times New Roman" charset="0"/>
              </a:rPr>
              <a:t>∩</a:t>
            </a:r>
            <a:r>
              <a:rPr lang="en-US" altLang="zh-CN" sz="2800" b="1">
                <a:latin typeface="Times New Roman" charset="0"/>
              </a:rPr>
              <a:t>D</a:t>
            </a:r>
            <a:r>
              <a:rPr lang="en-US" altLang="zh-CN" sz="2800" b="1">
                <a:latin typeface="Times New Roman" charset="0"/>
                <a:cs typeface="Times New Roman" charset="0"/>
              </a:rPr>
              <a:t> ≌S+D/D</a:t>
            </a:r>
            <a:endParaRPr kumimoji="1" lang="zh-CN" altLang="en-US" sz="2800" b="1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8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55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 dirty="0"/>
              <a:t>域</a:t>
            </a:r>
            <a:r>
              <a:rPr lang="en-US" altLang="zh-CN" sz="4400" b="1" dirty="0"/>
              <a:t>F</a:t>
            </a:r>
            <a:r>
              <a:rPr lang="zh-CN" altLang="en-US" sz="4400" b="1" dirty="0"/>
              <a:t>上的多项式环</a:t>
            </a:r>
          </a:p>
        </p:txBody>
      </p:sp>
      <p:sp>
        <p:nvSpPr>
          <p:cNvPr id="25603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D063B480-A740-AA43-8BAE-D60AD5A1E565}" type="slidenum">
              <a:rPr lang="en-US" altLang="zh-CN" sz="1200">
                <a:latin typeface="Arial Black" charset="0"/>
              </a:rPr>
              <a:pPr/>
              <a:t>21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488" y="3929063"/>
            <a:ext cx="8229600" cy="1385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定义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给定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f(x)∈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[x]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]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中的两个多项式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，如果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f(x)|g(x)-h(x)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h(x)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是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模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f(x)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同余的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598488" y="1781175"/>
            <a:ext cx="82296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 dirty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定义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设</a:t>
            </a:r>
            <a:r>
              <a:rPr lang="en-US" altLang="zh-CN" sz="2800" b="1" i="1" dirty="0">
                <a:latin typeface="Times New Roman" charset="0"/>
                <a:cs typeface="Times New Roman" charset="0"/>
              </a:rPr>
              <a:t>F</a:t>
            </a:r>
            <a:r>
              <a:rPr lang="zh-CN" altLang="en-US" sz="2800" b="1" dirty="0">
                <a:latin typeface="Times New Roman" charset="0"/>
                <a:cs typeface="Times New Roman" charset="0"/>
              </a:rPr>
              <a:t>是域，令</a:t>
            </a:r>
            <a:endParaRPr lang="en-US" altLang="zh-CN" sz="2800" b="1" dirty="0">
              <a:latin typeface="Times New Roman" charset="0"/>
              <a:cs typeface="Times New Roman" charset="0"/>
            </a:endParaRPr>
          </a:p>
          <a:p>
            <a:pPr algn="ctr" eaLnBrk="1" hangingPunct="1"/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]={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+a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x+…+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 i="1" baseline="30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|a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∈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,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=0,1,…,n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}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则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]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关于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上多项式的加法和乘法构成一个环，称为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域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上的多项式环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6798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55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/>
              <a:t>域</a:t>
            </a:r>
            <a:r>
              <a:rPr lang="en-US" altLang="zh-CN" sz="4400" b="1"/>
              <a:t>F</a:t>
            </a:r>
            <a:r>
              <a:rPr lang="zh-CN" altLang="en-US" sz="4400" b="1"/>
              <a:t>上的多项式环</a:t>
            </a:r>
          </a:p>
        </p:txBody>
      </p:sp>
      <p:sp>
        <p:nvSpPr>
          <p:cNvPr id="2662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CBF71D65-206E-9443-BD8F-6EE338765A10}" type="slidenum">
              <a:rPr lang="en-US" altLang="zh-CN" sz="1200">
                <a:latin typeface="Arial Black" charset="0"/>
              </a:rPr>
              <a:pPr/>
              <a:t>22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488" y="1781175"/>
            <a:ext cx="82296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f(x)∈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[x]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次多项式，将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F[x]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中所有次数小于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的多项式记作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F[x]/f(x)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。</a:t>
            </a:r>
            <a:endParaRPr kumimoji="1" lang="en-US" altLang="zh-CN" sz="2800" b="1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979738"/>
            <a:ext cx="8229600" cy="2632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800" b="1">
                <a:latin typeface="Times New Roman" charset="0"/>
                <a:sym typeface="Symbol" charset="0"/>
              </a:rPr>
              <a:t>a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(x), b(x)∈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[x]/f(x)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，定义模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的加法和乘法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: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若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a(x)+b(x)=f(x)q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(x)+r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(x), a(x)b(x)=f(x)q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(x)+r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(x),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其中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(x), 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的次数都小于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，则</a:t>
            </a:r>
            <a:endParaRPr kumimoji="1" lang="en-US" altLang="zh-CN" sz="2800" b="1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a(x)+b(x)(mod f(x))=r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(x),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a(x)b(x) (mod f(x))=r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577328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55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 dirty="0"/>
              <a:t>域</a:t>
            </a:r>
            <a:r>
              <a:rPr lang="en-US" altLang="zh-CN" sz="4400" b="1" dirty="0"/>
              <a:t>F</a:t>
            </a:r>
            <a:r>
              <a:rPr lang="zh-CN" altLang="en-US" sz="4400" b="1" dirty="0"/>
              <a:t>上的多项式环</a:t>
            </a:r>
          </a:p>
        </p:txBody>
      </p:sp>
      <p:sp>
        <p:nvSpPr>
          <p:cNvPr id="27651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EDB2BBFA-39C9-6541-85C4-88BED73E2041}" type="slidenum">
              <a:rPr lang="en-US" altLang="zh-CN" sz="1200">
                <a:latin typeface="Arial Black" charset="0"/>
              </a:rPr>
              <a:pPr/>
              <a:t>23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0888" y="3911600"/>
            <a:ext cx="8229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/>
            <a:r>
              <a:rPr kumimoji="1" lang="zh-CN" altLang="en-US" sz="2800" b="1">
                <a:latin typeface="Times New Roman" charset="0"/>
                <a:cs typeface="Times New Roman" charset="0"/>
              </a:rPr>
              <a:t>通常当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F=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{0,1,…,p-1}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时，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]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记作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p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].</a:t>
            </a:r>
          </a:p>
        </p:txBody>
      </p:sp>
      <p:sp>
        <p:nvSpPr>
          <p:cNvPr id="6" name="矩形 5"/>
          <p:cNvSpPr/>
          <p:nvPr/>
        </p:nvSpPr>
        <p:spPr>
          <a:xfrm>
            <a:off x="750888" y="1557338"/>
            <a:ext cx="8229600" cy="2109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C00000"/>
                </a:solidFill>
                <a:latin typeface="Times New Roman" charset="0"/>
                <a:cs typeface="Times New Roman" charset="0"/>
              </a:rPr>
              <a:t>定义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f(x)∈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[x]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此多项式</a:t>
            </a:r>
            <a:r>
              <a:rPr lang="zh-CN" altLang="en-US" sz="2800" b="1">
                <a:latin typeface="Times New Roman" charset="0"/>
                <a:cs typeface="Times New Roman" charset="0"/>
              </a:rPr>
              <a:t>，令</a:t>
            </a:r>
            <a:endParaRPr lang="en-US" altLang="zh-CN" sz="2800" b="1">
              <a:latin typeface="Times New Roman" charset="0"/>
              <a:cs typeface="Times New Roman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]/f(x)={g(x)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|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g(x)∈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[x]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且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g(x)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次数小于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n}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则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[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]/f(x)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关于模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f(x)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的加法和乘法构成一个环，称为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域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上的模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f(x)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的多项式环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750888" y="4818063"/>
            <a:ext cx="822960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F=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{0,1}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f(x)=1+x+x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]/(1+x+x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的全部元素和加法、乘法表。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32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556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4400" b="1" dirty="0" smtClean="0"/>
              <a:t>作业（不用交）</a:t>
            </a:r>
            <a:endParaRPr lang="en-US" altLang="zh-CN" sz="4400" b="1" dirty="0"/>
          </a:p>
          <a:p>
            <a:pPr eaLnBrk="1" hangingPunct="1"/>
            <a:r>
              <a:rPr lang="en-US" altLang="zh-CN" sz="4400" b="1" dirty="0" smtClean="0"/>
              <a:t>18</a:t>
            </a:r>
            <a:r>
              <a:rPr lang="zh-CN" altLang="en-US" sz="4400" b="1" dirty="0" smtClean="0"/>
              <a:t>章：</a:t>
            </a:r>
            <a:r>
              <a:rPr lang="en-US" altLang="zh-CN" sz="4400" b="1" smtClean="0"/>
              <a:t>2 5 19 20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16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A4612075-8BF4-4845-B3F9-775F59DAA4C7}" type="slidenum">
              <a:rPr lang="en-US" altLang="zh-CN" sz="1200">
                <a:latin typeface="Arial Black" charset="0"/>
              </a:rPr>
              <a:pPr/>
              <a:t>3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环的实例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80400" cy="47529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400" b="1" dirty="0">
                <a:latin typeface="Arial" charset="0"/>
                <a:ea typeface="宋体" charset="0"/>
              </a:rPr>
              <a:t>    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(1)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整数集、有理数集、实数集和复数集关于普通的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加法和乘法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构成环，分别称为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整数环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Z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有理数环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Q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实数环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R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和 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复数环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C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    (2) 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≥2)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阶实矩阵的集合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M</a:t>
            </a:r>
            <a:r>
              <a:rPr lang="en-US" altLang="zh-CN" sz="2400" b="1" i="1" baseline="-25000" dirty="0" err="1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(R)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关于矩阵的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加法和乘法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构成环，称为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阶实矩阵环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    (3)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集合的幂集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P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B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关于集合的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对称差运算和交运算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构成环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    (4)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Z</a:t>
            </a:r>
            <a:r>
              <a:rPr lang="en-US" altLang="zh-CN" sz="2400" b="1" i="1" baseline="-25000" dirty="0">
                <a:latin typeface="Times New Roman" charset="0"/>
                <a:ea typeface="宋体" charset="0"/>
              </a:rPr>
              <a:t>n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＝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{0,1,...,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－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1}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，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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和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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分别表示</a:t>
            </a:r>
            <a:r>
              <a:rPr lang="zh-CN" altLang="en-US" sz="24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模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charset="0"/>
                <a:ea typeface="宋体" charset="0"/>
              </a:rPr>
              <a:t>的加法和乘法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，则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&lt;Z</a:t>
            </a:r>
            <a:r>
              <a:rPr lang="en-US" altLang="zh-CN" sz="2400" b="1" i="1" baseline="-25000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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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&gt;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构成环，称为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模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的整数环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</a:t>
            </a:r>
            <a:r>
              <a:rPr lang="en-US" altLang="zh-CN" sz="2400" dirty="0">
                <a:latin typeface="Times New Roman" charset="0"/>
                <a:ea typeface="宋体" charset="0"/>
              </a:rPr>
              <a:t>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    (5)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&lt;G,</a:t>
            </a:r>
            <a:r>
              <a:rPr lang="en-US" altLang="zh-CN" sz="2400" b="1" dirty="0">
                <a:latin typeface="Times New Roman" charset="0"/>
                <a:ea typeface="宋体" charset="0"/>
                <a:cs typeface="Times New Roman" charset="0"/>
              </a:rPr>
              <a:t> ∘ 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&gt;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是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Abel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群，在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上定义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*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运算：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  <a:sym typeface="Symbol" charset="0"/>
              </a:rPr>
              <a:t> 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</a:t>
            </a:r>
            <a:r>
              <a:rPr lang="en-US" altLang="zh-CN" sz="2400" b="1" dirty="0" err="1">
                <a:latin typeface="Times New Roman" charset="0"/>
                <a:ea typeface="宋体" charset="0"/>
                <a:sym typeface="Symbol" charset="0"/>
              </a:rPr>
              <a:t>x,y∈</a:t>
            </a:r>
            <a:r>
              <a:rPr lang="en-US" altLang="zh-CN" sz="2400" b="1" i="1" dirty="0" err="1">
                <a:latin typeface="Times New Roman" charset="0"/>
                <a:ea typeface="宋体" charset="0"/>
                <a:sym typeface="Symbol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0"/>
              </a:rPr>
              <a:t>x*y=e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，则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&lt;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 G,</a:t>
            </a:r>
            <a:r>
              <a:rPr lang="en-US" altLang="zh-CN" sz="2400" b="1" dirty="0">
                <a:latin typeface="Times New Roman" charset="0"/>
                <a:ea typeface="宋体" charset="0"/>
                <a:cs typeface="Times New Roman" charset="0"/>
              </a:rPr>
              <a:t> ∘, *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&gt;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构成一个环，称为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0"/>
              </a:rPr>
              <a:t>零环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。</a:t>
            </a:r>
            <a:endParaRPr lang="en-US" altLang="zh-CN" sz="2400" dirty="0">
              <a:latin typeface="Times New Roman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endParaRPr lang="en-US" altLang="zh-CN" sz="2400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1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CD944D-CFF3-453C-97AC-C46372F275E8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4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_GB2312" charset="0"/>
              </a:rPr>
              <a:t>环的运算约定</a:t>
            </a:r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50920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FC360E"/>
                </a:solidFill>
              </a:rPr>
              <a:t>加法的单位元</a:t>
            </a:r>
            <a:r>
              <a:rPr lang="zh-CN" altLang="en-US" b="1" dirty="0" smtClean="0"/>
              <a:t>记作</a:t>
            </a:r>
            <a:r>
              <a:rPr lang="en-US" altLang="zh-CN" b="1" dirty="0" smtClean="0">
                <a:solidFill>
                  <a:srgbClr val="FC360E"/>
                </a:solidFill>
              </a:rPr>
              <a:t>0</a:t>
            </a:r>
            <a:r>
              <a:rPr lang="zh-CN" altLang="en-US" b="1" dirty="0" smtClean="0"/>
              <a:t>。</a:t>
            </a:r>
          </a:p>
          <a:p>
            <a:pPr eaLnBrk="1" hangingPunct="1"/>
            <a:r>
              <a:rPr lang="zh-CN" altLang="en-US" b="1" dirty="0" smtClean="0">
                <a:solidFill>
                  <a:srgbClr val="FC360E"/>
                </a:solidFill>
              </a:rPr>
              <a:t>乘法的单位元</a:t>
            </a:r>
            <a:r>
              <a:rPr lang="zh-CN" altLang="en-US" b="1" dirty="0" smtClean="0"/>
              <a:t>记作</a:t>
            </a:r>
            <a:r>
              <a:rPr lang="en-US" altLang="zh-CN" b="1" dirty="0" smtClean="0">
                <a:solidFill>
                  <a:srgbClr val="FC360E"/>
                </a:solidFill>
              </a:rPr>
              <a:t>1</a:t>
            </a:r>
            <a:r>
              <a:rPr lang="zh-CN" altLang="en-US" b="1" dirty="0" smtClean="0"/>
              <a:t>。</a:t>
            </a:r>
          </a:p>
          <a:p>
            <a:pPr eaLnBrk="1" hangingPunct="1"/>
            <a:r>
              <a:rPr lang="zh-CN" altLang="en-US" b="1" dirty="0" smtClean="0"/>
              <a:t>对任何环中的元素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/>
              <a:t>，称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C360E"/>
                </a:solidFill>
              </a:rPr>
              <a:t>加法逆元</a:t>
            </a:r>
            <a:r>
              <a:rPr lang="zh-CN" altLang="en-US" b="1" dirty="0" smtClean="0"/>
              <a:t>为</a:t>
            </a:r>
            <a:r>
              <a:rPr lang="zh-CN" altLang="en-US" b="1" dirty="0" smtClean="0">
                <a:solidFill>
                  <a:srgbClr val="FC360E"/>
                </a:solidFill>
              </a:rPr>
              <a:t>负元</a:t>
            </a:r>
            <a:r>
              <a:rPr lang="zh-CN" altLang="en-US" b="1" dirty="0" smtClean="0"/>
              <a:t>，记作</a:t>
            </a:r>
            <a:r>
              <a:rPr lang="en-US" altLang="zh-CN" b="1" dirty="0" smtClean="0">
                <a:solidFill>
                  <a:srgbClr val="FC360E"/>
                </a:solidFill>
              </a:rPr>
              <a:t>-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/>
              <a:t>。</a:t>
            </a: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乘法逆元</a:t>
            </a:r>
            <a:r>
              <a:rPr lang="zh-CN" altLang="en-US" b="1" dirty="0" smtClean="0"/>
              <a:t>称为</a:t>
            </a:r>
            <a:r>
              <a:rPr lang="zh-CN" altLang="en-US" b="1" dirty="0" smtClean="0">
                <a:solidFill>
                  <a:srgbClr val="FC360E"/>
                </a:solidFill>
              </a:rPr>
              <a:t>逆元</a:t>
            </a:r>
            <a:r>
              <a:rPr lang="zh-CN" altLang="en-US" b="1" dirty="0" smtClean="0"/>
              <a:t>，记作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30000" dirty="0" smtClean="0">
                <a:solidFill>
                  <a:srgbClr val="FC360E"/>
                </a:solidFill>
              </a:rPr>
              <a:t>-1</a:t>
            </a:r>
            <a:r>
              <a:rPr lang="zh-CN" altLang="en-US" b="1" dirty="0" smtClean="0"/>
              <a:t>。</a:t>
            </a:r>
          </a:p>
          <a:p>
            <a:pPr eaLnBrk="1" hangingPunct="1"/>
            <a:r>
              <a:rPr lang="zh-CN" altLang="en-US" b="1" dirty="0" smtClean="0"/>
              <a:t>针对环中的加法， </a:t>
            </a:r>
          </a:p>
          <a:p>
            <a:pPr lvl="1" eaLnBrk="1" hangingPunct="1"/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FC360E"/>
                </a:solidFill>
              </a:rPr>
              <a:t>-</a:t>
            </a:r>
            <a:r>
              <a:rPr lang="en-US" altLang="zh-CN" b="1" i="1" dirty="0" smtClean="0">
                <a:solidFill>
                  <a:srgbClr val="FC360E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 smtClean="0"/>
              <a:t>表示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/>
              <a:t>+(-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</a:t>
            </a:r>
          </a:p>
          <a:p>
            <a:pPr lvl="1" eaLnBrk="1" hangingPunct="1"/>
            <a:r>
              <a:rPr lang="en-US" altLang="zh-CN" b="1" i="1" dirty="0" err="1" smtClean="0">
                <a:solidFill>
                  <a:srgbClr val="FC360E"/>
                </a:solidFill>
                <a:latin typeface="Times New Roman" panose="02020603050405020304" pitchFamily="18" charset="0"/>
              </a:rPr>
              <a:t>nx</a:t>
            </a:r>
            <a:r>
              <a:rPr lang="zh-CN" altLang="en-US" b="1" dirty="0" smtClean="0"/>
              <a:t>表示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err="1" smtClean="0"/>
              <a:t>+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/>
              <a:t>+</a:t>
            </a:r>
            <a:r>
              <a:rPr lang="en-US" altLang="zh-CN" b="1" dirty="0" smtClean="0">
                <a:sym typeface="Symbol" panose="05050102010706020507" pitchFamily="18" charset="2"/>
              </a:rPr>
              <a:t>+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/>
              <a:t>，即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/>
              <a:t>的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b="1" dirty="0" smtClean="0"/>
              <a:t>次加法幂。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C360E"/>
                </a:solidFill>
              </a:rPr>
              <a:t>-</a:t>
            </a:r>
            <a:r>
              <a:rPr lang="en-US" altLang="zh-CN" b="1" i="1" dirty="0" err="1" smtClean="0">
                <a:solidFill>
                  <a:srgbClr val="FC360E"/>
                </a:solidFill>
                <a:latin typeface="Times New Roman" panose="02020603050405020304" pitchFamily="18" charset="0"/>
              </a:rPr>
              <a:t>xy</a:t>
            </a:r>
            <a:r>
              <a:rPr lang="zh-CN" altLang="en-US" b="1" dirty="0" smtClean="0"/>
              <a:t>表示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xy</a:t>
            </a:r>
            <a:r>
              <a:rPr lang="zh-CN" altLang="en-US" b="1" dirty="0" smtClean="0"/>
              <a:t>的负元。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(P285 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18.1</a:t>
            </a:r>
            <a:r>
              <a:rPr lang="zh-CN" altLang="en-US" b="1" dirty="0" smtClean="0"/>
              <a:t>下</a:t>
            </a:r>
            <a:r>
              <a:rPr lang="en-US" altLang="zh-CN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4047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0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0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0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0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0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0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3939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页脚占位符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A22C10-FB4D-474F-BA0A-4D6896D58253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5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/>
              <a:t>环的运算性质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431213" cy="5153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C360E"/>
                </a:solidFill>
              </a:rPr>
              <a:t>定理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&lt;R,+,</a:t>
            </a:r>
            <a:r>
              <a:rPr lang="en-US" altLang="zh-CN" b="1" dirty="0" smtClean="0">
                <a:latin typeface="" charset="0"/>
              </a:rPr>
              <a:t>·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是环，则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(1) 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err="1" smtClean="0"/>
              <a:t>∈R</a:t>
            </a:r>
            <a:r>
              <a:rPr lang="zh-CN" altLang="en-US" b="1" dirty="0" smtClean="0"/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0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	(2) 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err="1" smtClean="0"/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="1" dirty="0" err="1" smtClean="0"/>
              <a:t>∈R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(-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/>
              <a:t>)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b="1" dirty="0" smtClean="0"/>
              <a:t>＝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/>
              <a:t>(-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-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ab</a:t>
            </a:r>
            <a:endParaRPr lang="en-US" altLang="zh-CN" b="1" i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	(3) </a:t>
            </a: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err="1" smtClean="0"/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="1" dirty="0" err="1" smtClean="0"/>
              <a:t>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b="1" dirty="0" err="1" smtClean="0"/>
              <a:t>∈R</a:t>
            </a:r>
            <a:r>
              <a:rPr lang="zh-CN" altLang="en-US" b="1" dirty="0" smtClean="0"/>
              <a:t>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/>
              <a:t>(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="1" dirty="0" smtClean="0"/>
              <a:t>-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＝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ab</a:t>
            </a:r>
            <a:r>
              <a:rPr lang="en-US" altLang="zh-CN" b="1" dirty="0" smtClean="0"/>
              <a:t>-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ac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(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="1" dirty="0" smtClean="0"/>
              <a:t>-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b="1" dirty="0" smtClean="0"/>
              <a:t>)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/>
              <a:t>＝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ba</a:t>
            </a:r>
            <a:r>
              <a:rPr lang="en-US" altLang="zh-CN" b="1" dirty="0" err="1" smtClean="0"/>
              <a:t>-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ca</a:t>
            </a:r>
            <a:endParaRPr lang="en-US" altLang="zh-CN" b="1" i="1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	(4) </a:t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en-US" altLang="zh-CN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sym typeface="Symbol" panose="05050102010706020507" pitchFamily="18" charset="2"/>
              </a:rPr>
              <a:t>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,...,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="1" baseline="-30000" dirty="0" smtClean="0"/>
              <a:t>1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="1" baseline="-30000" dirty="0" smtClean="0"/>
              <a:t>2</a:t>
            </a:r>
            <a:r>
              <a:rPr lang="en-US" altLang="zh-CN" b="1" dirty="0" smtClean="0"/>
              <a:t>,...,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b="1" dirty="0" err="1" smtClean="0"/>
              <a:t>∈R</a:t>
            </a:r>
            <a:r>
              <a:rPr lang="en-US" altLang="zh-CN" b="1" dirty="0" smtClean="0"/>
              <a:t>(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b="1" dirty="0" smtClean="0"/>
              <a:t>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b="1" dirty="0" smtClean="0"/>
              <a:t>≥2)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(P285 </a:t>
            </a:r>
            <a:r>
              <a:rPr lang="zh-CN" altLang="en-US" b="1" dirty="0" smtClean="0"/>
              <a:t>定理</a:t>
            </a:r>
            <a:r>
              <a:rPr lang="en-US" altLang="zh-CN" b="1" dirty="0" smtClean="0"/>
              <a:t>18.1)</a:t>
            </a:r>
          </a:p>
        </p:txBody>
      </p:sp>
      <p:graphicFrame>
        <p:nvGraphicFramePr>
          <p:cNvPr id="1704964" name="Object 4"/>
          <p:cNvGraphicFramePr>
            <a:graphicFrameLocks noChangeAspect="1"/>
          </p:cNvGraphicFramePr>
          <p:nvPr/>
        </p:nvGraphicFramePr>
        <p:xfrm>
          <a:off x="1692275" y="4076700"/>
          <a:ext cx="48244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5" name="Equation" r:id="rId3" imgW="1546889" imgH="373464" progId="Equation.3">
                  <p:embed/>
                </p:oleObj>
              </mc:Choice>
              <mc:Fallback>
                <p:oleObj name="Equation" r:id="rId3" imgW="1546889" imgH="373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76700"/>
                        <a:ext cx="48244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0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EEDA6A58-4FC4-394D-98AC-E24C008866D2}" type="slidenum">
              <a:rPr lang="en-US" altLang="zh-CN" sz="1200">
                <a:latin typeface="Arial Black" charset="0"/>
              </a:rPr>
              <a:pPr/>
              <a:t>6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例子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11188" y="1989138"/>
            <a:ext cx="7921625" cy="214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charset="0"/>
              </a:rPr>
              <a:t>例  在环中计算 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, 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charset="0"/>
              </a:rPr>
              <a:t>解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 = 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)= 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ba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ba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aba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bab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ab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 </a:t>
            </a:r>
            <a:b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       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 = 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)(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)=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ba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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ab</a:t>
            </a:r>
            <a:r>
              <a:rPr lang="en-US" altLang="zh-CN" sz="2800" b="1" dirty="0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39912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0D1D49-7051-45E8-A8CA-45FF57668C06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7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_GB2312" charset="0"/>
              </a:rPr>
              <a:t>子环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939800"/>
            <a:ext cx="8636000" cy="535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定义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smtClean="0"/>
              <a:t>R</a:t>
            </a:r>
            <a:r>
              <a:rPr lang="zh-CN" altLang="en-US" b="1" smtClean="0"/>
              <a:t>是环，</a:t>
            </a:r>
            <a:r>
              <a:rPr lang="en-US" altLang="zh-CN" b="1" smtClean="0"/>
              <a:t>S</a:t>
            </a:r>
            <a:r>
              <a:rPr lang="zh-CN" altLang="en-US" b="1" smtClean="0"/>
              <a:t>是</a:t>
            </a:r>
            <a:r>
              <a:rPr lang="en-US" altLang="zh-CN" b="1" smtClean="0"/>
              <a:t>R</a:t>
            </a:r>
            <a:r>
              <a:rPr lang="zh-CN" altLang="en-US" b="1" smtClean="0"/>
              <a:t>的非空子集。若</a:t>
            </a:r>
            <a:r>
              <a:rPr lang="en-US" altLang="zh-CN" b="1" smtClean="0"/>
              <a:t>S</a:t>
            </a:r>
            <a:r>
              <a:rPr lang="zh-CN" altLang="en-US" b="1" smtClean="0"/>
              <a:t>关于环</a:t>
            </a:r>
            <a:r>
              <a:rPr lang="en-US" altLang="zh-CN" b="1" smtClean="0"/>
              <a:t>R</a:t>
            </a:r>
            <a:r>
              <a:rPr lang="zh-CN" altLang="en-US" b="1" smtClean="0"/>
              <a:t>的加法和乘法也构成一个环，则称</a:t>
            </a:r>
            <a:r>
              <a:rPr lang="en-US" altLang="zh-CN" b="1" smtClean="0"/>
              <a:t>S</a:t>
            </a:r>
            <a:r>
              <a:rPr lang="zh-CN" altLang="en-US" b="1" smtClean="0"/>
              <a:t>为</a:t>
            </a:r>
            <a:r>
              <a:rPr lang="en-US" altLang="zh-CN" b="1" smtClean="0"/>
              <a:t>R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C360E"/>
                </a:solidFill>
              </a:rPr>
              <a:t>子环</a:t>
            </a:r>
            <a:r>
              <a:rPr lang="en-US" altLang="zh-CN" b="1" smtClean="0">
                <a:solidFill>
                  <a:srgbClr val="FC360E"/>
                </a:solidFill>
              </a:rPr>
              <a:t>(</a:t>
            </a:r>
            <a:r>
              <a:rPr lang="en-US" altLang="zh-CN" b="1" smtClean="0">
                <a:solidFill>
                  <a:srgbClr val="FC360E"/>
                </a:solidFill>
                <a:latin typeface="Times New Roman" panose="02020603050405020304" pitchFamily="18" charset="0"/>
              </a:rPr>
              <a:t>subring</a:t>
            </a:r>
            <a:r>
              <a:rPr lang="en-US" altLang="zh-CN" b="1" smtClean="0">
                <a:solidFill>
                  <a:srgbClr val="FC360E"/>
                </a:solidFill>
              </a:rPr>
              <a:t>)</a:t>
            </a:r>
            <a:r>
              <a:rPr lang="en-US" altLang="zh-CN" b="1" smtClean="0">
                <a:solidFill>
                  <a:srgbClr val="FFFF00"/>
                </a:solidFill>
              </a:rPr>
              <a:t> </a:t>
            </a:r>
            <a:r>
              <a:rPr lang="zh-CN" altLang="en-US" b="1" smtClean="0"/>
              <a:t>。</a:t>
            </a:r>
            <a:r>
              <a:rPr lang="en-US" altLang="zh-CN" b="1" smtClean="0"/>
              <a:t>(P289 </a:t>
            </a:r>
            <a:r>
              <a:rPr lang="zh-CN" altLang="en-US" b="1" smtClean="0"/>
              <a:t>定义</a:t>
            </a:r>
            <a:r>
              <a:rPr lang="en-US" altLang="zh-CN" b="1" smtClean="0"/>
              <a:t>18.7)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例</a:t>
            </a:r>
            <a:r>
              <a:rPr lang="zh-CN" altLang="en-US" b="1" smtClean="0">
                <a:solidFill>
                  <a:srgbClr val="FFCC00"/>
                </a:solidFill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整数环</a:t>
            </a:r>
            <a:r>
              <a:rPr lang="en-US" altLang="zh-CN" b="1" smtClean="0"/>
              <a:t>Z</a:t>
            </a:r>
            <a:r>
              <a:rPr lang="zh-CN" altLang="en-US" b="1" smtClean="0"/>
              <a:t>，有理数环</a:t>
            </a:r>
            <a:r>
              <a:rPr lang="en-US" altLang="zh-CN" b="1" smtClean="0"/>
              <a:t>Q</a:t>
            </a:r>
            <a:r>
              <a:rPr lang="zh-CN" altLang="en-US" b="1" smtClean="0"/>
              <a:t>都是实数环</a:t>
            </a:r>
            <a:r>
              <a:rPr lang="en-US" altLang="zh-CN" b="1" smtClean="0"/>
              <a:t>R</a:t>
            </a:r>
            <a:r>
              <a:rPr lang="zh-CN" altLang="en-US" b="1" smtClean="0"/>
              <a:t>的真子环。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{0}</a:t>
            </a:r>
            <a:r>
              <a:rPr lang="zh-CN" altLang="en-US" b="1" smtClean="0"/>
              <a:t>和</a:t>
            </a:r>
            <a:r>
              <a:rPr lang="en-US" altLang="zh-CN" b="1" smtClean="0"/>
              <a:t>R</a:t>
            </a:r>
            <a:r>
              <a:rPr lang="zh-CN" altLang="en-US" b="1" smtClean="0"/>
              <a:t>也是实数环</a:t>
            </a:r>
            <a:r>
              <a:rPr lang="en-US" altLang="zh-CN" b="1" smtClean="0"/>
              <a:t>R</a:t>
            </a:r>
            <a:r>
              <a:rPr lang="zh-CN" altLang="en-US" b="1" smtClean="0"/>
              <a:t>的子环，称为</a:t>
            </a:r>
            <a:r>
              <a:rPr lang="zh-CN" altLang="en-US" b="1" smtClean="0">
                <a:solidFill>
                  <a:srgbClr val="FC360E"/>
                </a:solidFill>
              </a:rPr>
              <a:t>平凡子环</a:t>
            </a:r>
            <a:r>
              <a:rPr lang="zh-CN" altLang="en-US" b="1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(P290 </a:t>
            </a:r>
            <a:r>
              <a:rPr lang="zh-CN" altLang="en-US" b="1" smtClean="0"/>
              <a:t>第三行</a:t>
            </a:r>
            <a:r>
              <a:rPr lang="en-US" altLang="zh-CN" b="1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503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A84148-D10C-4436-9B32-C0FE5E8723CD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8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/>
              <a:t>子环判定定理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432050"/>
          </a:xfr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C360E"/>
                </a:solidFill>
              </a:rPr>
              <a:t>定理</a:t>
            </a:r>
            <a:r>
              <a:rPr lang="en-US" altLang="zh-CN" b="1" smtClean="0"/>
              <a:t> </a:t>
            </a:r>
            <a:r>
              <a:rPr lang="zh-CN" altLang="en-US" b="1" smtClean="0"/>
              <a:t>设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/>
              <a:t>是环，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/>
              <a:t>的非空子集，若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en-US" altLang="zh-CN" b="1" smtClean="0"/>
              <a:t>(1)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-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	(2) </a:t>
            </a:r>
            <a:r>
              <a:rPr lang="en-US" altLang="zh-CN" b="1" smtClean="0">
                <a:sym typeface="Symbol" panose="05050102010706020507" pitchFamily="18" charset="2"/>
              </a:rPr>
              <a:t>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/>
              <a:t>,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，</a:t>
            </a:r>
            <a:r>
              <a:rPr lang="en-US" altLang="zh-CN" b="1" i="1" smtClean="0">
                <a:latin typeface="Times New Roman" panose="02020603050405020304" pitchFamily="18" charset="0"/>
              </a:rPr>
              <a:t>ab</a:t>
            </a:r>
            <a:r>
              <a:rPr lang="en-US" altLang="zh-CN" b="1" smtClean="0"/>
              <a:t>∈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	</a:t>
            </a:r>
            <a:r>
              <a:rPr lang="zh-CN" altLang="en-US" b="1" smtClean="0"/>
              <a:t>则</a:t>
            </a:r>
            <a:r>
              <a:rPr lang="en-US" altLang="zh-CN" b="1" i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/>
              <a:t>是</a:t>
            </a:r>
            <a:r>
              <a:rPr lang="en-US" altLang="zh-CN" b="1" i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/>
              <a:t>的子环。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/>
              <a:t>(P289 </a:t>
            </a:r>
            <a:r>
              <a:rPr lang="zh-CN" altLang="en-US" b="1" smtClean="0"/>
              <a:t>定理 </a:t>
            </a:r>
            <a:r>
              <a:rPr lang="en-US" altLang="zh-CN" b="1" smtClean="0"/>
              <a:t>18.5)</a:t>
            </a:r>
          </a:p>
        </p:txBody>
      </p:sp>
    </p:spTree>
    <p:extLst>
      <p:ext uri="{BB962C8B-B14F-4D97-AF65-F5344CB8AC3E}">
        <p14:creationId xmlns:p14="http://schemas.microsoft.com/office/powerpoint/2010/main" val="50610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DDB9BD-5CAB-40AE-B6DD-D9BCA246CE79}" type="slidenum">
              <a:rPr kumimoji="0" lang="zh-CN" altLang="en-US" sz="1400">
                <a:solidFill>
                  <a:schemeClr val="bg2"/>
                </a:solidFill>
              </a:rPr>
              <a:pPr eaLnBrk="1" hangingPunct="1"/>
              <a:t>9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 smtClean="0"/>
              <a:t>例</a:t>
            </a:r>
            <a:endParaRPr lang="en-US" altLang="zh-CN" b="1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(1)</a:t>
            </a:r>
            <a:r>
              <a:rPr lang="zh-CN" altLang="en-US" b="1" dirty="0" smtClean="0"/>
              <a:t>考虑整数环</a:t>
            </a:r>
            <a:r>
              <a:rPr lang="en-US" altLang="zh-CN" b="1" dirty="0" smtClean="0"/>
              <a:t>&lt;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smtClean="0"/>
              <a:t>,+,</a:t>
            </a:r>
            <a:r>
              <a:rPr lang="en-US" altLang="zh-CN" b="1" dirty="0" smtClean="0">
                <a:latin typeface="" charset="0"/>
              </a:rPr>
              <a:t>·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，对于任意给定的自然数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，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nZ</a:t>
            </a:r>
            <a:r>
              <a:rPr lang="zh-CN" altLang="en-US" b="1" dirty="0" smtClean="0"/>
              <a:t>＝</a:t>
            </a:r>
            <a:r>
              <a:rPr lang="en-US" altLang="zh-CN" b="1" dirty="0" smtClean="0"/>
              <a:t>{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nz</a:t>
            </a:r>
            <a:r>
              <a:rPr lang="en-US" altLang="zh-CN" b="1" dirty="0" err="1" smtClean="0"/>
              <a:t>|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/>
              <a:t>∈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smtClean="0"/>
              <a:t>}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的非空子集，则</a:t>
            </a:r>
            <a:r>
              <a:rPr lang="en-US" altLang="zh-CN" b="1" i="1" dirty="0" err="1" smtClean="0">
                <a:latin typeface="Times New Roman" panose="02020603050405020304" pitchFamily="18" charset="0"/>
              </a:rPr>
              <a:t>nZ</a:t>
            </a:r>
            <a:r>
              <a:rPr lang="zh-CN" altLang="en-US" b="1" dirty="0" smtClean="0"/>
              <a:t>是整数环的子环。</a:t>
            </a:r>
            <a:br>
              <a:rPr lang="zh-CN" altLang="en-US" b="1" dirty="0" smtClean="0"/>
            </a:b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(2)</a:t>
            </a:r>
            <a:r>
              <a:rPr lang="zh-CN" altLang="en-US" b="1" dirty="0" smtClean="0"/>
              <a:t>考虑模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整数环</a:t>
            </a:r>
            <a:r>
              <a:rPr lang="en-US" altLang="zh-CN" b="1" dirty="0" smtClean="0"/>
              <a:t>&lt;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b="1" baseline="-30000" dirty="0" smtClean="0"/>
              <a:t>6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sym typeface="Symbol" panose="05050102010706020507" pitchFamily="18" charset="2"/>
              </a:rPr>
              <a:t></a:t>
            </a:r>
            <a:r>
              <a:rPr lang="en-US" altLang="zh-CN" b="1" dirty="0" smtClean="0"/>
              <a:t>,</a:t>
            </a:r>
            <a:r>
              <a:rPr lang="en-US" altLang="zh-CN" b="1" dirty="0" smtClean="0">
                <a:sym typeface="Symbol" panose="05050102010706020507" pitchFamily="18" charset="2"/>
              </a:rPr>
              <a:t>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{0},{0,3}, {0,2,4},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b="1" baseline="-30000" dirty="0" smtClean="0"/>
              <a:t>6</a:t>
            </a:r>
            <a:r>
              <a:rPr lang="zh-CN" altLang="en-US" b="1" dirty="0" smtClean="0"/>
              <a:t>是它的子环。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	 其中</a:t>
            </a:r>
            <a:r>
              <a:rPr lang="en-US" altLang="zh-CN" b="1" dirty="0" smtClean="0"/>
              <a:t>{0}</a:t>
            </a:r>
            <a:r>
              <a:rPr lang="zh-CN" altLang="en-US" b="1" dirty="0" smtClean="0"/>
              <a:t>和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Z</a:t>
            </a:r>
            <a:r>
              <a:rPr lang="en-US" altLang="zh-CN" b="1" baseline="-30000" dirty="0" smtClean="0"/>
              <a:t>6</a:t>
            </a:r>
            <a:r>
              <a:rPr lang="zh-CN" altLang="en-US" b="1" dirty="0" smtClean="0"/>
              <a:t>是平凡的，其余的都是非平凡的真子环。 </a:t>
            </a:r>
          </a:p>
        </p:txBody>
      </p:sp>
    </p:spTree>
    <p:extLst>
      <p:ext uri="{BB962C8B-B14F-4D97-AF65-F5344CB8AC3E}">
        <p14:creationId xmlns:p14="http://schemas.microsoft.com/office/powerpoint/2010/main" val="129864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2239</Words>
  <Application>Microsoft Office PowerPoint</Application>
  <PresentationFormat>全屏显示(4:3)</PresentationFormat>
  <Paragraphs>171</Paragraphs>
  <Slides>24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_GB2312</vt:lpstr>
      <vt:lpstr>宋体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Office Theme</vt:lpstr>
      <vt:lpstr>Equation</vt:lpstr>
      <vt:lpstr>环与域</vt:lpstr>
      <vt:lpstr>环的定义</vt:lpstr>
      <vt:lpstr>环的实例</vt:lpstr>
      <vt:lpstr>环的运算约定</vt:lpstr>
      <vt:lpstr>环的运算性质</vt:lpstr>
      <vt:lpstr>例子</vt:lpstr>
      <vt:lpstr>子环</vt:lpstr>
      <vt:lpstr>子环判定定理</vt:lpstr>
      <vt:lpstr>例</vt:lpstr>
      <vt:lpstr>整环与域</vt:lpstr>
      <vt:lpstr>实例</vt:lpstr>
      <vt:lpstr>实例</vt:lpstr>
      <vt:lpstr>环是无零因子环的充分必要条件</vt:lpstr>
      <vt:lpstr>域的定义与实例</vt:lpstr>
      <vt:lpstr>PowerPoint 演示文稿</vt:lpstr>
      <vt:lpstr>理想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Jie</dc:creator>
  <cp:lastModifiedBy>dell</cp:lastModifiedBy>
  <cp:revision>115</cp:revision>
  <dcterms:created xsi:type="dcterms:W3CDTF">2017-11-15T12:46:37Z</dcterms:created>
  <dcterms:modified xsi:type="dcterms:W3CDTF">2017-11-23T04:45:38Z</dcterms:modified>
</cp:coreProperties>
</file>