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58" r:id="rId5"/>
    <p:sldId id="275" r:id="rId6"/>
    <p:sldId id="259" r:id="rId7"/>
    <p:sldId id="276" r:id="rId8"/>
    <p:sldId id="260" r:id="rId9"/>
    <p:sldId id="261" r:id="rId10"/>
    <p:sldId id="29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5" y="2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E976-9F2E-499B-98BD-170D9746ECB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5947-226A-4EB5-B40E-435B9608C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3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05947-226A-4EB5-B40E-435B9608CD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6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7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3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7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5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2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0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ED5B-2F12-4021-A1D5-A64E57391CB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36739-D58D-42DC-AA3C-F95AC377D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1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楷体_GB2312" pitchFamily="49" charset="-122"/>
              </a:rPr>
              <a:t>第十二章 图的着色</a:t>
            </a:r>
            <a:r>
              <a:rPr lang="en-US" altLang="zh-CN" b="1" dirty="0" smtClean="0">
                <a:latin typeface="楷体_GB2312" pitchFamily="49" charset="-122"/>
              </a:rPr>
              <a:t/>
            </a:r>
            <a:br>
              <a:rPr lang="en-US" altLang="zh-CN" b="1" dirty="0" smtClean="0">
                <a:latin typeface="楷体_GB2312" pitchFamily="49" charset="-122"/>
              </a:rPr>
            </a:br>
            <a:r>
              <a:rPr lang="zh-CN" altLang="en-US" b="1" dirty="0" smtClean="0">
                <a:latin typeface="楷体_GB2312" pitchFamily="49" charset="-122"/>
              </a:rPr>
              <a:t> 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7190" y="2966884"/>
            <a:ext cx="7995683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点</a:t>
            </a:r>
            <a:r>
              <a:rPr lang="zh-CN" altLang="en-US" sz="2400" b="1" dirty="0">
                <a:latin typeface="宋体" panose="02010600030101010101" pitchFamily="2" charset="-122"/>
              </a:rPr>
              <a:t>着色</a:t>
            </a:r>
          </a:p>
          <a:p>
            <a:pPr algn="just">
              <a:lnSpc>
                <a:spcPct val="12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宋体" panose="02010600030101010101" pitchFamily="2" charset="-122"/>
              </a:rPr>
              <a:t>地图着色与平面图的点着色</a:t>
            </a:r>
          </a:p>
          <a:p>
            <a:pPr algn="just">
              <a:lnSpc>
                <a:spcPct val="120000"/>
              </a:lnSpc>
              <a:buSzPct val="150000"/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宋体" panose="02010600030101010101" pitchFamily="2" charset="-122"/>
              </a:rPr>
              <a:t>边着色</a:t>
            </a:r>
          </a:p>
        </p:txBody>
      </p:sp>
    </p:spTree>
    <p:extLst>
      <p:ext uri="{BB962C8B-B14F-4D97-AF65-F5344CB8AC3E}">
        <p14:creationId xmlns:p14="http://schemas.microsoft.com/office/powerpoint/2010/main" val="9851098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第十二章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2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BEFB80-974F-4151-8BD8-0922D7C8AFF4}" type="slidenum">
              <a:rPr kumimoji="0" lang="zh-CN" altLang="en-US" sz="140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7078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楷体_GB2312" pitchFamily="49" charset="-122"/>
              </a:rPr>
              <a:t>点着色 </a:t>
            </a:r>
            <a:endParaRPr lang="en-US" altLang="zh-CN" b="1" dirty="0" smtClean="0">
              <a:latin typeface="楷体_GB2312" pitchFamily="49" charset="-122"/>
            </a:endParaRPr>
          </a:p>
        </p:txBody>
      </p:sp>
      <p:grpSp>
        <p:nvGrpSpPr>
          <p:cNvPr id="159748" name="Group 3"/>
          <p:cNvGrpSpPr>
            <a:grpSpLocks/>
          </p:cNvGrpSpPr>
          <p:nvPr/>
        </p:nvGrpSpPr>
        <p:grpSpPr bwMode="auto">
          <a:xfrm>
            <a:off x="6477000" y="4343400"/>
            <a:ext cx="3276600" cy="2057400"/>
            <a:chOff x="816" y="2448"/>
            <a:chExt cx="2064" cy="1296"/>
          </a:xfrm>
        </p:grpSpPr>
        <p:sp>
          <p:nvSpPr>
            <p:cNvPr id="159755" name="Line 4"/>
            <p:cNvSpPr>
              <a:spLocks noChangeShapeType="1"/>
            </p:cNvSpPr>
            <p:nvPr/>
          </p:nvSpPr>
          <p:spPr bwMode="auto">
            <a:xfrm flipV="1">
              <a:off x="1632" y="2544"/>
              <a:ext cx="624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6" name="Line 5"/>
            <p:cNvSpPr>
              <a:spLocks noChangeShapeType="1"/>
            </p:cNvSpPr>
            <p:nvPr/>
          </p:nvSpPr>
          <p:spPr bwMode="auto">
            <a:xfrm>
              <a:off x="1632" y="3120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7" name="Line 6"/>
            <p:cNvSpPr>
              <a:spLocks noChangeShapeType="1"/>
            </p:cNvSpPr>
            <p:nvPr/>
          </p:nvSpPr>
          <p:spPr bwMode="auto">
            <a:xfrm flipV="1">
              <a:off x="816" y="3120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8" name="Line 7"/>
            <p:cNvSpPr>
              <a:spLocks noChangeShapeType="1"/>
            </p:cNvSpPr>
            <p:nvPr/>
          </p:nvSpPr>
          <p:spPr bwMode="auto">
            <a:xfrm flipH="1" flipV="1">
              <a:off x="2256" y="2544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9" name="Line 8"/>
            <p:cNvSpPr>
              <a:spLocks noChangeShapeType="1"/>
            </p:cNvSpPr>
            <p:nvPr/>
          </p:nvSpPr>
          <p:spPr bwMode="auto">
            <a:xfrm flipV="1">
              <a:off x="2256" y="3168"/>
              <a:ext cx="624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0" name="Line 9"/>
            <p:cNvSpPr>
              <a:spLocks noChangeShapeType="1"/>
            </p:cNvSpPr>
            <p:nvPr/>
          </p:nvSpPr>
          <p:spPr bwMode="auto">
            <a:xfrm>
              <a:off x="2256" y="2544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1" name="Line 10"/>
            <p:cNvSpPr>
              <a:spLocks noChangeShapeType="1"/>
            </p:cNvSpPr>
            <p:nvPr/>
          </p:nvSpPr>
          <p:spPr bwMode="auto">
            <a:xfrm>
              <a:off x="816" y="3120"/>
              <a:ext cx="1440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2" name="Line 11"/>
            <p:cNvSpPr>
              <a:spLocks noChangeShapeType="1"/>
            </p:cNvSpPr>
            <p:nvPr/>
          </p:nvSpPr>
          <p:spPr bwMode="auto">
            <a:xfrm flipV="1">
              <a:off x="816" y="2544"/>
              <a:ext cx="144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63" name="Rectangle 12"/>
            <p:cNvSpPr>
              <a:spLocks noChangeArrowheads="1"/>
            </p:cNvSpPr>
            <p:nvPr/>
          </p:nvSpPr>
          <p:spPr bwMode="auto">
            <a:xfrm>
              <a:off x="864" y="2448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G2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749" name="Rectangle 13"/>
              <p:cNvSpPr>
                <a:spLocks noChangeArrowheads="1"/>
              </p:cNvSpPr>
              <p:nvPr/>
            </p:nvSpPr>
            <p:spPr bwMode="auto">
              <a:xfrm>
                <a:off x="1376309" y="973458"/>
                <a:ext cx="8964613" cy="32439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b="1" dirty="0" smtClean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 smtClean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可（点）着</a:t>
                </a:r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色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：如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果无环图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的每个顶点都可用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种颜色之一着色，使得任意两个不同的相邻顶点有不同颜色，则称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可（点）着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色的。</a:t>
                </a:r>
              </a:p>
              <a:p>
                <a:pPr algn="just" eaLnBrk="1" hangingPunct="1"/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点色数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：如果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可点着色的，但不是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k-1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可点着色的，则称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的点色数为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k，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记为</a:t>
                </a:r>
              </a:p>
              <a:p>
                <a:pPr algn="just" eaLnBrk="1" hangingPunct="1"/>
                <a:r>
                  <a:rPr lang="en-US" altLang="zh-CN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可边</a:t>
                </a:r>
                <a:r>
                  <a:rPr lang="en-US" altLang="zh-CN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面</a:t>
                </a:r>
                <a:r>
                  <a:rPr lang="en-US" altLang="zh-CN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着色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边</a:t>
                </a:r>
                <a:r>
                  <a:rPr lang="en-US" altLang="zh-CN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面</a:t>
                </a:r>
                <a:r>
                  <a:rPr lang="en-US" altLang="zh-CN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b="1" dirty="0">
                    <a:solidFill>
                      <a:srgbClr val="FC360E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色数</a:t>
                </a:r>
              </a:p>
            </p:txBody>
          </p:sp>
        </mc:Choice>
        <mc:Fallback xmlns="">
          <p:sp>
            <p:nvSpPr>
              <p:cNvPr id="15974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6309" y="973458"/>
                <a:ext cx="8964613" cy="3243965"/>
              </a:xfrm>
              <a:prstGeom prst="rect">
                <a:avLst/>
              </a:prstGeom>
              <a:blipFill rotWithShape="1">
                <a:blip r:embed="rId2"/>
                <a:stretch>
                  <a:fillRect r="-1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750" name="Group 14"/>
          <p:cNvGrpSpPr>
            <a:grpSpLocks/>
          </p:cNvGrpSpPr>
          <p:nvPr/>
        </p:nvGrpSpPr>
        <p:grpSpPr bwMode="auto">
          <a:xfrm>
            <a:off x="2640013" y="4437063"/>
            <a:ext cx="1752600" cy="2209800"/>
            <a:chOff x="768" y="2496"/>
            <a:chExt cx="1104" cy="1392"/>
          </a:xfrm>
        </p:grpSpPr>
        <p:sp>
          <p:nvSpPr>
            <p:cNvPr id="159751" name="Line 15"/>
            <p:cNvSpPr>
              <a:spLocks noChangeShapeType="1"/>
            </p:cNvSpPr>
            <p:nvPr/>
          </p:nvSpPr>
          <p:spPr bwMode="auto">
            <a:xfrm flipH="1" flipV="1">
              <a:off x="1248" y="2688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2" name="Line 16"/>
            <p:cNvSpPr>
              <a:spLocks noChangeShapeType="1"/>
            </p:cNvSpPr>
            <p:nvPr/>
          </p:nvSpPr>
          <p:spPr bwMode="auto">
            <a:xfrm flipV="1">
              <a:off x="1248" y="3312"/>
              <a:ext cx="624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3" name="Line 17"/>
            <p:cNvSpPr>
              <a:spLocks noChangeShapeType="1"/>
            </p:cNvSpPr>
            <p:nvPr/>
          </p:nvSpPr>
          <p:spPr bwMode="auto">
            <a:xfrm>
              <a:off x="1248" y="268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9754" name="Rectangle 18"/>
            <p:cNvSpPr>
              <a:spLocks noChangeArrowheads="1"/>
            </p:cNvSpPr>
            <p:nvPr/>
          </p:nvSpPr>
          <p:spPr bwMode="auto">
            <a:xfrm>
              <a:off x="768" y="249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G1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63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关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于点</a:t>
            </a:r>
            <a:r>
              <a:rPr lang="zh-CN" altLang="en-US" b="1" dirty="0">
                <a:latin typeface="Times New Roman" panose="02020603050405020304" pitchFamily="18" charset="0"/>
              </a:rPr>
              <a:t>着色的几个简单结果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)=1</a:t>
            </a:r>
            <a:r>
              <a:rPr lang="zh-CN" altLang="en-US" b="1" dirty="0">
                <a:latin typeface="Times New Roman" panose="02020603050405020304" pitchFamily="18" charset="0"/>
              </a:rPr>
              <a:t>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为零图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为奇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圈或奇阶轮图，</a:t>
            </a: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)=3</a:t>
            </a:r>
            <a:r>
              <a:rPr lang="zh-CN" altLang="en-US" b="1" dirty="0">
                <a:latin typeface="Times New Roman" panose="02020603050405020304" pitchFamily="18" charset="0"/>
              </a:rPr>
              <a:t>，若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为偶阶轮图，则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)=4.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的边集非空，则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)=2</a:t>
            </a:r>
            <a:r>
              <a:rPr lang="zh-CN" altLang="en-US" b="1" dirty="0">
                <a:latin typeface="Times New Roman" panose="02020603050405020304" pitchFamily="18" charset="0"/>
              </a:rPr>
              <a:t>当且仅当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为二部图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pic>
        <p:nvPicPr>
          <p:cNvPr id="4" name="Picture 6" descr="17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86" y="4713288"/>
            <a:ext cx="8353425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5086" y="6323881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 dirty="0"/>
              <a:t>上述各图中，色数分别为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5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10B50-7628-4FDD-9F14-B651A44CFFCE}" type="slidenum">
              <a:rPr kumimoji="0" lang="zh-CN" altLang="en-US" sz="140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_GB2312" pitchFamily="49" charset="-122"/>
              </a:rPr>
              <a:t>色数</a:t>
            </a:r>
            <a:r>
              <a:rPr lang="zh-CN" altLang="en-US" b="1" dirty="0">
                <a:latin typeface="Times New Roman" panose="02020603050405020304" pitchFamily="18" charset="0"/>
              </a:rPr>
              <a:t>的上界</a:t>
            </a:r>
            <a:endParaRPr lang="zh-CN" altLang="en-US" b="1" dirty="0" smtClean="0">
              <a:latin typeface="楷体_GB2312" pitchFamily="49" charset="-122"/>
            </a:endParaRPr>
          </a:p>
        </p:txBody>
      </p:sp>
      <p:sp>
        <p:nvSpPr>
          <p:cNvPr id="948227" name="Rectangle 3"/>
          <p:cNvSpPr>
            <a:spLocks noChangeArrowheads="1"/>
          </p:cNvSpPr>
          <p:nvPr/>
        </p:nvSpPr>
        <p:spPr bwMode="auto">
          <a:xfrm>
            <a:off x="682256" y="1486787"/>
            <a:ext cx="8534400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latin typeface="Times New Roman" panose="02020603050405020304" pitchFamily="18" charset="0"/>
              </a:rPr>
              <a:t>12.5</a:t>
            </a:r>
            <a:r>
              <a:rPr lang="zh-CN" altLang="en-US" b="1" dirty="0">
                <a:latin typeface="Times New Roman" panose="02020603050405020304" pitchFamily="18" charset="0"/>
              </a:rPr>
              <a:t>：对于任意无向图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，均有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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)+1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证明线索：对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的阶数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做归纳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endParaRPr lang="zh-CN" altLang="en-US" dirty="0">
              <a:latin typeface="楷体_GB2312" pitchFamily="49" charset="-122"/>
            </a:endParaRPr>
          </a:p>
          <a:p>
            <a:pPr algn="just" eaLnBrk="1" hangingPunct="1"/>
            <a:endParaRPr lang="zh-CN" altLang="en-US" dirty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latin typeface="Times New Roman" panose="02020603050405020304" pitchFamily="18" charset="0"/>
              </a:rPr>
              <a:t>12.6</a:t>
            </a:r>
            <a:r>
              <a:rPr lang="zh-CN" altLang="en-US" b="1" dirty="0">
                <a:latin typeface="Times New Roman" panose="02020603050405020304" pitchFamily="18" charset="0"/>
              </a:rPr>
              <a:t>：(</a:t>
            </a:r>
            <a:r>
              <a:rPr lang="en-US" altLang="zh-CN" b="1" dirty="0">
                <a:latin typeface="Times New Roman" panose="02020603050405020304" pitchFamily="18" charset="0"/>
              </a:rPr>
              <a:t>Brooks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若连通无向图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不是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），也不是奇数阶的圈，则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  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楷体_GB2312" pitchFamily="49" charset="-122"/>
            </a:endParaRPr>
          </a:p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Petersen</a:t>
            </a:r>
            <a:r>
              <a:rPr lang="zh-CN" altLang="en-US" b="1" dirty="0">
                <a:latin typeface="Times New Roman" panose="02020603050405020304" pitchFamily="18" charset="0"/>
              </a:rPr>
              <a:t>图的点色数为</a:t>
            </a:r>
            <a:r>
              <a:rPr lang="en-US" altLang="zh-CN" b="1" dirty="0">
                <a:latin typeface="Times New Roman" panose="02020603050405020304" pitchFamily="18" charset="0"/>
              </a:rPr>
              <a:t>3.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79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06B1E5-BDF2-420B-B819-BDF0B0EF2FA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地图着色与平面图的点着色</a:t>
            </a:r>
            <a:endParaRPr lang="zh-CN" altLang="en-US" sz="4000" b="1">
              <a:latin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5"/>
            <a:ext cx="8229600" cy="21605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12.3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地图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连通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无桥平面</a:t>
            </a:r>
            <a:r>
              <a:rPr lang="zh-CN" altLang="en-US" b="1" dirty="0">
                <a:latin typeface="Times New Roman" panose="02020603050405020304" pitchFamily="18" charset="0"/>
              </a:rPr>
              <a:t>图（嵌入）与所有的面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国家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地图的面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两个国家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它们的边界至少有一条公共边</a:t>
            </a:r>
          </a:p>
        </p:txBody>
      </p:sp>
      <p:pic>
        <p:nvPicPr>
          <p:cNvPr id="53253" name="Picture 6" descr="17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>
            <a:fillRect/>
          </a:stretch>
        </p:blipFill>
        <p:spPr bwMode="auto">
          <a:xfrm>
            <a:off x="2351088" y="3554413"/>
            <a:ext cx="67691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992313" y="5516563"/>
            <a:ext cx="7993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在上图的地图中，有</a:t>
            </a:r>
            <a:r>
              <a:rPr lang="en-US" altLang="zh-CN" sz="2400" b="1">
                <a:latin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</a:rPr>
              <a:t>个国家，其中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相邻，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相邻，</a:t>
            </a:r>
            <a:r>
              <a:rPr lang="en-US" altLang="zh-CN" sz="2400" b="1">
                <a:latin typeface="Times New Roman" panose="02020603050405020304" pitchFamily="18" charset="0"/>
              </a:rPr>
              <a:t>2,3,4</a:t>
            </a:r>
            <a:r>
              <a:rPr lang="zh-CN" altLang="en-US" sz="2400" b="1">
                <a:latin typeface="Times New Roman" panose="02020603050405020304" pitchFamily="18" charset="0"/>
              </a:rPr>
              <a:t>均与</a:t>
            </a:r>
            <a:r>
              <a:rPr lang="en-US" altLang="zh-CN" sz="2400" b="1">
                <a:latin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</a:rPr>
              <a:t>相邻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F8DC38-9C8F-48FA-9FDB-91B911DC7046}" type="slidenum">
              <a:rPr kumimoji="0" lang="zh-CN" altLang="en-US" sz="140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地图的面着色</a:t>
            </a:r>
            <a:endParaRPr lang="zh-CN" altLang="en-US" b="1" dirty="0" smtClean="0">
              <a:latin typeface="楷体_GB2312" pitchFamily="49" charset="-122"/>
            </a:endParaRPr>
          </a:p>
        </p:txBody>
      </p:sp>
      <p:sp>
        <p:nvSpPr>
          <p:cNvPr id="949251" name="Rectangle 3"/>
          <p:cNvSpPr>
            <a:spLocks noChangeArrowheads="1"/>
          </p:cNvSpPr>
          <p:nvPr/>
        </p:nvSpPr>
        <p:spPr bwMode="auto">
          <a:xfrm>
            <a:off x="965790" y="1387550"/>
            <a:ext cx="8534400" cy="38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12.4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地图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面着色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对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的每个国家涂上一种颜色，相邻国家涂不同颜色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面可着色的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能用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种颜色给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的面着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色，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b="1" i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色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地图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面色数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b="1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最少用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种颜色给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的面着色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9900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A338C9-1AA8-43AE-8A25-ED65EA3D832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anose="02020603050405020304" pitchFamily="18" charset="0"/>
              </a:rPr>
              <a:t>地图的面着色</a:t>
            </a:r>
            <a:endParaRPr lang="zh-CN" altLang="en-US" sz="4000" b="1">
              <a:latin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372" y="1384522"/>
            <a:ext cx="9218428" cy="38877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地图的面着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色可转</a:t>
            </a:r>
            <a:r>
              <a:rPr lang="zh-CN" altLang="en-US" sz="3200" b="1" dirty="0">
                <a:latin typeface="Times New Roman" panose="02020603050405020304" pitchFamily="18" charset="0"/>
              </a:rPr>
              <a:t>化成对偶图的点着色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12.13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地图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</a:rPr>
              <a:t>面可着色的当且仅当它的对偶图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*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</a:rPr>
              <a:t>点可着色的</a:t>
            </a:r>
            <a:r>
              <a:rPr lang="en-US" altLang="zh-CN" sz="3200" b="1" dirty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证明简单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12.15</a:t>
            </a:r>
            <a:r>
              <a:rPr lang="zh-CN" altLang="en-US" sz="3200" dirty="0" smtClean="0">
                <a:latin typeface="楷体_GB2312" pitchFamily="49" charset="-122"/>
              </a:rPr>
              <a:t>：</a:t>
            </a:r>
            <a:r>
              <a:rPr lang="zh-CN" altLang="en-US" sz="3200" b="1" dirty="0">
                <a:latin typeface="Times New Roman" panose="02020603050405020304" pitchFamily="18" charset="0"/>
              </a:rPr>
              <a:t>每个平面图都是</a:t>
            </a:r>
            <a:r>
              <a:rPr lang="en-US" altLang="zh-CN" sz="3200" b="1" dirty="0">
                <a:latin typeface="Times New Roman" panose="02020603050405020304" pitchFamily="18" charset="0"/>
              </a:rPr>
              <a:t>6</a:t>
            </a:r>
            <a:r>
              <a:rPr lang="zh-CN" altLang="en-US" sz="3200" b="1" dirty="0">
                <a:latin typeface="Times New Roman" panose="02020603050405020304" pitchFamily="18" charset="0"/>
              </a:rPr>
              <a:t>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面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着色的</a:t>
            </a:r>
            <a:r>
              <a:rPr lang="zh-CN" altLang="en-US" sz="3200" dirty="0" smtClean="0">
                <a:latin typeface="楷体_GB2312" pitchFamily="49" charset="-122"/>
              </a:rPr>
              <a:t>。</a:t>
            </a:r>
          </a:p>
          <a:p>
            <a:pPr marL="0" indent="0" algn="just">
              <a:buNone/>
            </a:pP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12.16</a:t>
            </a:r>
            <a:r>
              <a:rPr lang="zh-CN" altLang="en-US" sz="32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Heawood</a:t>
            </a:r>
            <a:r>
              <a:rPr lang="zh-CN" altLang="en-US" sz="32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dirty="0" smtClean="0">
                <a:latin typeface="楷体_GB2312" pitchFamily="49" charset="-122"/>
              </a:rPr>
              <a:t>：</a:t>
            </a:r>
            <a:r>
              <a:rPr lang="zh-CN" altLang="en-US" sz="3200" b="1" dirty="0">
                <a:latin typeface="Times New Roman" panose="02020603050405020304" pitchFamily="18" charset="0"/>
              </a:rPr>
              <a:t>每个平面图都是</a:t>
            </a:r>
            <a:r>
              <a:rPr lang="en-US" altLang="zh-CN" sz="3200" b="1" dirty="0"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</a:rPr>
              <a:t>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</a:rPr>
              <a:t>面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着色的</a:t>
            </a:r>
            <a:r>
              <a:rPr lang="zh-CN" altLang="en-US" sz="3200" dirty="0" smtClean="0">
                <a:latin typeface="楷体_GB2312" pitchFamily="49" charset="-122"/>
              </a:rPr>
              <a:t>。</a:t>
            </a:r>
          </a:p>
          <a:p>
            <a:pPr>
              <a:spcBef>
                <a:spcPct val="0"/>
              </a:spcBef>
              <a:buNone/>
            </a:pPr>
            <a:endParaRPr lang="en-US" altLang="zh-CN" sz="3200" b="1" dirty="0" smtClean="0"/>
          </a:p>
          <a:p>
            <a:pPr>
              <a:spcBef>
                <a:spcPct val="0"/>
              </a:spcBef>
              <a:buNone/>
            </a:pPr>
            <a:r>
              <a:rPr lang="zh-CN" altLang="en-US" sz="3200" b="1" dirty="0" smtClean="0"/>
              <a:t>四色定理：</a:t>
            </a:r>
            <a:r>
              <a:rPr lang="zh-CN" altLang="en-US" sz="3200" b="1" dirty="0">
                <a:latin typeface="Times New Roman" panose="02020603050405020304" pitchFamily="18" charset="0"/>
              </a:rPr>
              <a:t>任何平面图都是4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可着色的</a:t>
            </a:r>
            <a:r>
              <a:rPr lang="zh-CN" altLang="en-US" sz="3200" dirty="0" smtClean="0">
                <a:latin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9304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EB356-8896-48D6-A147-4FFF183D3EA2}" type="slidenum">
              <a:rPr kumimoji="0" lang="zh-CN" altLang="en-US" sz="140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边着色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无环无向图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zh-CN" altLang="en-US" b="1" dirty="0" smtClean="0">
              <a:latin typeface="楷体_GB2312" pitchFamily="49" charset="-122"/>
            </a:endParaRPr>
          </a:p>
        </p:txBody>
      </p:sp>
      <p:sp>
        <p:nvSpPr>
          <p:cNvPr id="950275" name="Rectangle 3"/>
          <p:cNvSpPr>
            <a:spLocks noChangeArrowheads="1"/>
          </p:cNvSpPr>
          <p:nvPr/>
        </p:nvSpPr>
        <p:spPr bwMode="auto">
          <a:xfrm>
            <a:off x="659219" y="3368176"/>
            <a:ext cx="9796129" cy="34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Clr>
                <a:srgbClr val="69B3F1"/>
              </a:buClr>
              <a:buSz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12.18(</a:t>
            </a:r>
            <a:r>
              <a:rPr lang="en-US" altLang="zh-CN" b="1" dirty="0" err="1">
                <a:latin typeface="Times New Roman" panose="02020603050405020304" pitchFamily="18" charset="0"/>
              </a:rPr>
              <a:t>Vizing</a:t>
            </a:r>
            <a:r>
              <a:rPr lang="zh-CN" altLang="en-US" b="1" dirty="0">
                <a:latin typeface="Times New Roman" panose="02020603050405020304" pitchFamily="18" charset="0"/>
              </a:rPr>
              <a:t>定理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为简单图，则</a:t>
            </a:r>
          </a:p>
          <a:p>
            <a:pPr>
              <a:buClr>
                <a:srgbClr val="69B3F1"/>
              </a:buClr>
              <a:buSz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)+1. </a:t>
            </a:r>
          </a:p>
          <a:p>
            <a:pPr algn="just" eaLnBrk="1" hangingPunct="1"/>
            <a:endParaRPr lang="zh-CN" altLang="en-US" dirty="0">
              <a:latin typeface="楷体_GB2312" pitchFamily="49" charset="-122"/>
            </a:endParaRPr>
          </a:p>
          <a:p>
            <a:pPr marL="0" indent="0" algn="just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12.5 </a:t>
            </a:r>
            <a:r>
              <a:rPr lang="zh-CN" altLang="en-US" b="1" dirty="0">
                <a:latin typeface="Times New Roman" panose="02020603050405020304" pitchFamily="18" charset="0"/>
              </a:rPr>
              <a:t>二部图</a:t>
            </a:r>
            <a:r>
              <a:rPr lang="en-US" altLang="zh-CN" b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的边色数为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(G)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例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当</a:t>
            </a:r>
            <a:r>
              <a:rPr lang="en-US" altLang="zh-CN" b="1" dirty="0">
                <a:latin typeface="Times New Roman" panose="02020603050405020304" pitchFamily="18" charset="0"/>
              </a:rPr>
              <a:t>n&gt;1</a:t>
            </a:r>
            <a:r>
              <a:rPr lang="zh-CN" altLang="en-US" b="1" dirty="0">
                <a:latin typeface="Times New Roman" panose="02020603050405020304" pitchFamily="18" charset="0"/>
              </a:rPr>
              <a:t>为奇数时，</a:t>
            </a:r>
            <a:r>
              <a:rPr lang="en-US" altLang="zh-CN" b="1" dirty="0" err="1">
                <a:latin typeface="Times New Roman" panose="02020603050405020304" pitchFamily="18" charset="0"/>
              </a:rPr>
              <a:t>Kn</a:t>
            </a:r>
            <a:r>
              <a:rPr lang="zh-CN" altLang="en-US" b="1" dirty="0">
                <a:latin typeface="Times New Roman" panose="02020603050405020304" pitchFamily="18" charset="0"/>
              </a:rPr>
              <a:t>的边色数为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        当</a:t>
            </a:r>
            <a:r>
              <a:rPr lang="en-US" altLang="zh-CN" b="1" dirty="0">
                <a:latin typeface="Times New Roman" panose="02020603050405020304" pitchFamily="18" charset="0"/>
              </a:rPr>
              <a:t>n&gt;1</a:t>
            </a:r>
            <a:r>
              <a:rPr lang="zh-CN" altLang="en-US" b="1" dirty="0">
                <a:latin typeface="Times New Roman" panose="02020603050405020304" pitchFamily="18" charset="0"/>
              </a:rPr>
              <a:t>为偶数时，</a:t>
            </a:r>
            <a:r>
              <a:rPr lang="en-US" altLang="zh-CN" b="1" dirty="0" err="1">
                <a:latin typeface="Times New Roman" panose="02020603050405020304" pitchFamily="18" charset="0"/>
              </a:rPr>
              <a:t>Kn</a:t>
            </a:r>
            <a:r>
              <a:rPr lang="zh-CN" altLang="en-US" b="1" dirty="0">
                <a:latin typeface="Times New Roman" panose="02020603050405020304" pitchFamily="18" charset="0"/>
              </a:rPr>
              <a:t>的边色数为</a:t>
            </a:r>
            <a:r>
              <a:rPr lang="en-US" altLang="zh-CN" b="1" dirty="0">
                <a:latin typeface="Times New Roman" panose="02020603050405020304" pitchFamily="18" charset="0"/>
              </a:rPr>
              <a:t>n-1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928577" y="1690688"/>
            <a:ext cx="9725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的边着色</a:t>
            </a:r>
            <a:r>
              <a:rPr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每条边着一种颜色，相邻的边不同色</a:t>
            </a:r>
          </a:p>
          <a:p>
            <a:pPr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</a:rPr>
              <a:t>边可着色的</a:t>
            </a:r>
            <a:r>
              <a:rPr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能用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种颜色给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的边着色</a:t>
            </a:r>
          </a:p>
          <a:p>
            <a:pPr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的边色数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)——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最少用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种颜色给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的边着色</a:t>
            </a:r>
          </a:p>
        </p:txBody>
      </p:sp>
    </p:spTree>
    <p:extLst>
      <p:ext uri="{BB962C8B-B14F-4D97-AF65-F5344CB8AC3E}">
        <p14:creationId xmlns:p14="http://schemas.microsoft.com/office/powerpoint/2010/main" val="2819791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164D2-7ED6-491A-80A4-D682CD600D5B}" type="slidenum">
              <a:rPr kumimoji="0" lang="zh-CN" altLang="en-US" sz="140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70" y="95767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</a:rPr>
              <a:t>边着色</a:t>
            </a:r>
            <a:endParaRPr lang="zh-CN" altLang="en-US" b="1" dirty="0" smtClean="0">
              <a:latin typeface="楷体_GB2312" pitchFamily="49" charset="-122"/>
            </a:endParaRPr>
          </a:p>
        </p:txBody>
      </p:sp>
      <p:sp>
        <p:nvSpPr>
          <p:cNvPr id="951299" name="Rectangle 3"/>
          <p:cNvSpPr>
            <a:spLocks noChangeArrowheads="1"/>
          </p:cNvSpPr>
          <p:nvPr/>
        </p:nvSpPr>
        <p:spPr bwMode="auto">
          <a:xfrm>
            <a:off x="1524000" y="990600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12.7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某中学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星期一由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位教师给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个班上课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这一天至少要安排多少节课？</a:t>
            </a:r>
          </a:p>
          <a:p>
            <a:pPr algn="just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在节数不增加的条件下至少需要几个教室？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m=4,n=5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，设教员为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班级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分别上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各上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节课。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各上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节课。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节。</a:t>
            </a:r>
          </a:p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请给出一个最节省教室的课表。</a:t>
            </a:r>
          </a:p>
        </p:txBody>
      </p:sp>
    </p:spTree>
    <p:extLst>
      <p:ext uri="{BB962C8B-B14F-4D97-AF65-F5344CB8AC3E}">
        <p14:creationId xmlns:p14="http://schemas.microsoft.com/office/powerpoint/2010/main" val="403307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919</Words>
  <Application>Microsoft Office PowerPoint</Application>
  <PresentationFormat>宽屏</PresentationFormat>
  <Paragraphs>70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楷体_GB2312</vt:lpstr>
      <vt:lpstr>宋体</vt:lpstr>
      <vt:lpstr>Arial</vt:lpstr>
      <vt:lpstr>Arial Black</vt:lpstr>
      <vt:lpstr>Symbol</vt:lpstr>
      <vt:lpstr>Tahoma</vt:lpstr>
      <vt:lpstr>Times New Roman</vt:lpstr>
      <vt:lpstr>Wingdings</vt:lpstr>
      <vt:lpstr>Office 主题​​</vt:lpstr>
      <vt:lpstr>第十二章 图的着色  </vt:lpstr>
      <vt:lpstr>点着色 </vt:lpstr>
      <vt:lpstr>关于点着色的几个简单结果</vt:lpstr>
      <vt:lpstr>色数的上界</vt:lpstr>
      <vt:lpstr>地图着色与平面图的点着色</vt:lpstr>
      <vt:lpstr>地图的面着色</vt:lpstr>
      <vt:lpstr>地图的面着色</vt:lpstr>
      <vt:lpstr>边着色(无环无向图)</vt:lpstr>
      <vt:lpstr>边着色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图的着色 </dc:title>
  <dc:creator>dell</dc:creator>
  <cp:lastModifiedBy>dell</cp:lastModifiedBy>
  <cp:revision>103</cp:revision>
  <dcterms:created xsi:type="dcterms:W3CDTF">2017-10-08T06:15:50Z</dcterms:created>
  <dcterms:modified xsi:type="dcterms:W3CDTF">2017-10-09T09:43:37Z</dcterms:modified>
</cp:coreProperties>
</file>