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2" r:id="rId19"/>
    <p:sldId id="273" r:id="rId20"/>
    <p:sldId id="274" r:id="rId21"/>
    <p:sldId id="283" r:id="rId22"/>
    <p:sldId id="282" r:id="rId23"/>
    <p:sldId id="275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5" y="2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E976-9F2E-499B-98BD-170D9746ECB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5947-226A-4EB5-B40E-435B9608C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3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090A91-E062-477A-A6AA-10E9736B12D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6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3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7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3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7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5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2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0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ED5B-2F12-4021-A1D5-A64E57391CB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1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楷体_GB2312" pitchFamily="49" charset="-122"/>
              </a:rPr>
              <a:t>第十三章</a:t>
            </a:r>
            <a:r>
              <a:rPr lang="en-US" altLang="zh-CN" b="1" dirty="0" smtClean="0">
                <a:latin typeface="楷体_GB2312" pitchFamily="49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</a:rPr>
              <a:t>覆盖集，</a:t>
            </a:r>
            <a:r>
              <a:rPr lang="zh-CN" altLang="en-US" b="1" smtClean="0">
                <a:latin typeface="楷体_GB2312" pitchFamily="49" charset="-122"/>
              </a:rPr>
              <a:t>独立集等</a:t>
            </a:r>
            <a:endParaRPr lang="zh-CN" altLang="en-US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10172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97A10D-08FA-4200-B7B6-D27A33CDA4D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边覆盖集与边覆盖数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2233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13.5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 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边覆盖集</a:t>
            </a:r>
            <a:r>
              <a:rPr lang="en-US" altLang="zh-CN" b="1" dirty="0">
                <a:latin typeface="Times New Roman" panose="02020603050405020304" pitchFamily="18" charset="0"/>
              </a:rPr>
              <a:t>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</a:rPr>
              <a:t>使得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</a:rPr>
              <a:t>关联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 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极小边覆盖</a:t>
            </a:r>
            <a:r>
              <a:rPr lang="en-US" altLang="zh-CN" b="1" dirty="0">
                <a:latin typeface="Times New Roman" panose="02020603050405020304" pitchFamily="18" charset="0"/>
              </a:rPr>
              <a:t>—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 </a:t>
            </a:r>
            <a:r>
              <a:rPr lang="zh-CN" altLang="en-US" b="1" dirty="0">
                <a:latin typeface="Times New Roman" panose="02020603050405020304" pitchFamily="18" charset="0"/>
              </a:rPr>
              <a:t>的真子集不是边覆盖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最小边覆盖</a:t>
            </a:r>
            <a:r>
              <a:rPr lang="en-US" altLang="zh-CN" b="1" dirty="0">
                <a:latin typeface="Times New Roman" panose="02020603050405020304" pitchFamily="18" charset="0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</a:rPr>
              <a:t>边数最少的边覆盖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边覆盖数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</a:rPr>
              <a:t>最小边覆盖中元素个数</a:t>
            </a:r>
          </a:p>
        </p:txBody>
      </p:sp>
      <p:pic>
        <p:nvPicPr>
          <p:cNvPr id="6" name="Picture 10" descr="18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149725"/>
            <a:ext cx="813593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981200" y="5992814"/>
            <a:ext cx="82296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69B3F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/>
              <a:t>图中各图的边覆盖数依次为</a:t>
            </a:r>
            <a:r>
              <a:rPr lang="en-US" altLang="zh-CN" sz="2400" b="1">
                <a:latin typeface="Times New Roman" panose="02020603050405020304" pitchFamily="18" charset="0"/>
              </a:rPr>
              <a:t>3, 4, 5. </a:t>
            </a:r>
            <a:r>
              <a:rPr lang="zh-CN" altLang="en-US" sz="2400" b="1"/>
              <a:t>请各找出一个最小边覆盖</a:t>
            </a:r>
            <a:r>
              <a:rPr lang="en-US" altLang="zh-CN" sz="24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0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71C6AF-A303-4491-A0B9-5F25CACCF9F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匹配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边独立集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  <a:r>
              <a:rPr lang="zh-CN" altLang="en-US" sz="4000" b="1">
                <a:latin typeface="宋体" panose="02010600030101010101" pitchFamily="2" charset="-122"/>
              </a:rPr>
              <a:t>与匹配数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边独立数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  <a:endParaRPr lang="zh-CN" altLang="en-US" sz="4000" b="1">
              <a:latin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2651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13.6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&gt;,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匹配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边独立集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*——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中各边均不相邻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极大匹配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*——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中不能再加其他边了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最大匹配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边数最多的匹配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匹配数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最大匹配中的边数，记为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 </a:t>
            </a:r>
          </a:p>
        </p:txBody>
      </p:sp>
      <p:pic>
        <p:nvPicPr>
          <p:cNvPr id="8" name="Picture 11" descr="18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4175126"/>
            <a:ext cx="820896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981200" y="5926138"/>
            <a:ext cx="478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/>
              <a:t>上图中各图的匹配数依次为</a:t>
            </a:r>
            <a:r>
              <a:rPr lang="en-US" altLang="zh-CN" sz="2400" b="1">
                <a:latin typeface="Times New Roman" panose="02020603050405020304" pitchFamily="18" charset="0"/>
              </a:rPr>
              <a:t>3, 3, 4.</a:t>
            </a:r>
            <a:r>
              <a:rPr lang="en-US" altLang="zh-C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0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E45CAB-0542-459D-9FF3-B0380D7A2CF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关于匹配中的其他概念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929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中一个匹配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被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匹配</a:t>
            </a:r>
            <a:r>
              <a:rPr lang="en-US" altLang="zh-CN" b="1" dirty="0">
                <a:latin typeface="Times New Roman" panose="02020603050405020304" pitchFamily="18" charset="0"/>
              </a:rPr>
              <a:t>——(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饱和点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有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中边与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关联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非饱和点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无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中边与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关联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完美匹配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中无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非饱和点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(5)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交错路径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从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中交替取边构成的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中路径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(6)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可增广交错路径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起、终点都是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非饱和点的交错路径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(7)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交错圈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由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中的边交替出现构成的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中圈</a:t>
            </a:r>
          </a:p>
        </p:txBody>
      </p:sp>
    </p:spTree>
    <p:extLst>
      <p:ext uri="{BB962C8B-B14F-4D97-AF65-F5344CB8AC3E}">
        <p14:creationId xmlns:p14="http://schemas.microsoft.com/office/powerpoint/2010/main" val="41400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6624FD-A267-4969-A260-BB94CBCC299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2424113" y="3716338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上图中，只有第一个图存在完美匹配</a:t>
            </a:r>
          </a:p>
        </p:txBody>
      </p:sp>
      <p:pic>
        <p:nvPicPr>
          <p:cNvPr id="40964" name="Picture 10" descr="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9" y="1773239"/>
            <a:ext cx="662463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5737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4488E-972A-4B1C-90F1-5F855A499BC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可增广路径及交错圈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933825"/>
            <a:ext cx="8229600" cy="233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设红色边在匹配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</a:rPr>
              <a:t>中，绿色边不在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</a:rPr>
              <a:t>中，则图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中的两条路径均为可增广的交错路径；</a:t>
            </a:r>
            <a:r>
              <a:rPr lang="en-US" altLang="zh-CN" b="1">
                <a:latin typeface="Times New Roman" panose="02020603050405020304" pitchFamily="18" charset="0"/>
              </a:rPr>
              <a:t>(2)</a:t>
            </a:r>
            <a:r>
              <a:rPr lang="zh-CN" altLang="en-US" b="1">
                <a:latin typeface="Times New Roman" panose="02020603050405020304" pitchFamily="18" charset="0"/>
              </a:rPr>
              <a:t>中的全不是可增广的交错路径；</a:t>
            </a:r>
            <a:r>
              <a:rPr lang="en-US" altLang="zh-CN" b="1">
                <a:latin typeface="Times New Roman" panose="02020603050405020304" pitchFamily="18" charset="0"/>
              </a:rPr>
              <a:t>(3)</a:t>
            </a:r>
            <a:r>
              <a:rPr lang="zh-CN" altLang="en-US" b="1">
                <a:latin typeface="Times New Roman" panose="02020603050405020304" pitchFamily="18" charset="0"/>
              </a:rPr>
              <a:t>中是一个交错圈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不难看出，可增广交错路径中，不在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</a:rPr>
              <a:t>中的边比在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</a:rPr>
              <a:t>中的边多一条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  <a:r>
              <a:rPr lang="zh-CN" altLang="en-US" b="1">
                <a:latin typeface="Times New Roman" panose="02020603050405020304" pitchFamily="18" charset="0"/>
              </a:rPr>
              <a:t>交错圈一定为偶圈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43013" name="Group 16"/>
          <p:cNvGrpSpPr>
            <a:grpSpLocks/>
          </p:cNvGrpSpPr>
          <p:nvPr/>
        </p:nvGrpSpPr>
        <p:grpSpPr bwMode="auto">
          <a:xfrm>
            <a:off x="2279651" y="1447801"/>
            <a:ext cx="7597775" cy="2225675"/>
            <a:chOff x="340" y="709"/>
            <a:chExt cx="5102" cy="1557"/>
          </a:xfrm>
        </p:grpSpPr>
        <p:sp>
          <p:nvSpPr>
            <p:cNvPr id="43026" name="Text Box 11"/>
            <p:cNvSpPr txBox="1">
              <a:spLocks noChangeArrowheads="1"/>
            </p:cNvSpPr>
            <p:nvPr/>
          </p:nvSpPr>
          <p:spPr bwMode="auto">
            <a:xfrm>
              <a:off x="868" y="2008"/>
              <a:ext cx="4307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    </a:t>
              </a:r>
              <a:r>
                <a:rPr lang="en-US" altLang="zh-CN" sz="1800" b="1">
                  <a:latin typeface="Times New Roman" panose="02020603050405020304" pitchFamily="18" charset="0"/>
                </a:rPr>
                <a:t>(1)                                       (2)                                          (3)</a:t>
              </a:r>
            </a:p>
          </p:txBody>
        </p:sp>
        <p:grpSp>
          <p:nvGrpSpPr>
            <p:cNvPr id="43027" name="Group 15"/>
            <p:cNvGrpSpPr>
              <a:grpSpLocks/>
            </p:cNvGrpSpPr>
            <p:nvPr/>
          </p:nvGrpSpPr>
          <p:grpSpPr bwMode="auto">
            <a:xfrm>
              <a:off x="340" y="709"/>
              <a:ext cx="5102" cy="1340"/>
              <a:chOff x="431" y="709"/>
              <a:chExt cx="5102" cy="1340"/>
            </a:xfrm>
          </p:grpSpPr>
          <p:pic>
            <p:nvPicPr>
              <p:cNvPr id="43028" name="Picture 10" descr="18-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00" t="17674" b="30119"/>
              <a:stretch>
                <a:fillRect/>
              </a:stretch>
            </p:blipFill>
            <p:spPr bwMode="auto">
              <a:xfrm>
                <a:off x="4105" y="709"/>
                <a:ext cx="1428" cy="1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29" name="Picture 13" descr="18-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674" r="72626" b="30119"/>
              <a:stretch>
                <a:fillRect/>
              </a:stretch>
            </p:blipFill>
            <p:spPr bwMode="auto">
              <a:xfrm>
                <a:off x="431" y="754"/>
                <a:ext cx="1678" cy="1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Flowchart: Connector 1"/>
          <p:cNvSpPr/>
          <p:nvPr/>
        </p:nvSpPr>
        <p:spPr>
          <a:xfrm>
            <a:off x="5591176" y="1865313"/>
            <a:ext cx="144463" cy="127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40464" y="1865314"/>
            <a:ext cx="128587" cy="1238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 flipV="1">
            <a:off x="5735639" y="1927225"/>
            <a:ext cx="504825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6888164" y="1862139"/>
            <a:ext cx="128587" cy="12223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Straight Connector 19"/>
          <p:cNvCxnSpPr>
            <a:stCxn id="12" idx="6"/>
            <a:endCxn id="19" idx="2"/>
          </p:cNvCxnSpPr>
          <p:nvPr/>
        </p:nvCxnSpPr>
        <p:spPr>
          <a:xfrm flipV="1">
            <a:off x="6369051" y="1924051"/>
            <a:ext cx="519113" cy="3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5895976" y="2725738"/>
            <a:ext cx="142875" cy="127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543675" y="2725739"/>
            <a:ext cx="128588" cy="1238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Straight Connector 23"/>
          <p:cNvCxnSpPr>
            <a:stCxn id="22" idx="6"/>
            <a:endCxn id="23" idx="2"/>
          </p:cNvCxnSpPr>
          <p:nvPr/>
        </p:nvCxnSpPr>
        <p:spPr>
          <a:xfrm flipV="1">
            <a:off x="6038851" y="2787650"/>
            <a:ext cx="504825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7191375" y="2722564"/>
            <a:ext cx="128588" cy="12223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6" name="Straight Connector 25"/>
          <p:cNvCxnSpPr>
            <a:stCxn id="23" idx="6"/>
            <a:endCxn id="25" idx="2"/>
          </p:cNvCxnSpPr>
          <p:nvPr/>
        </p:nvCxnSpPr>
        <p:spPr>
          <a:xfrm flipV="1">
            <a:off x="6672263" y="2784476"/>
            <a:ext cx="519112" cy="3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5232400" y="2730500"/>
            <a:ext cx="128588" cy="1222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V="1">
            <a:off x="5360988" y="2787651"/>
            <a:ext cx="519112" cy="3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97FE8C-26E2-4D42-BF79-5195A35DC1E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最大匹配与最小边覆盖之间关系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13.5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阶图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中无孤立顶点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中一个最大匹配，对于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中每个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非饱和点均取一条与其关联的边，组成边集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，则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中最小边覆盖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中一个最小边覆盖；若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中存在相邻的边就移去其中的一条，设移去的边集为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，则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中一个最大匹配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中边覆盖数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与匹配数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满足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证明见教材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08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DD4696-562C-4645-A658-EFB870AE382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最大匹配与最小边覆盖之间关系</a:t>
            </a:r>
            <a:r>
              <a:rPr lang="en-US" altLang="zh-CN" sz="4000" b="1">
                <a:latin typeface="宋体" panose="02010600030101010101" pitchFamily="2" charset="-122"/>
              </a:rPr>
              <a:t>(</a:t>
            </a:r>
            <a:r>
              <a:rPr lang="zh-CN" altLang="en-US" sz="4000" b="1">
                <a:latin typeface="宋体" panose="02010600030101010101" pitchFamily="2" charset="-122"/>
              </a:rPr>
              <a:t>续</a:t>
            </a:r>
            <a:r>
              <a:rPr lang="en-US" altLang="zh-CN" sz="4000" b="1">
                <a:latin typeface="宋体" panose="02010600030101010101" pitchFamily="2" charset="-122"/>
              </a:rPr>
              <a:t>)</a:t>
            </a:r>
            <a:endParaRPr lang="zh-CN" altLang="en-US" sz="4000" b="1">
              <a:latin typeface="宋体" panose="02010600030101010101" pitchFamily="2" charset="-122"/>
            </a:endParaRPr>
          </a:p>
        </p:txBody>
      </p:sp>
      <p:grpSp>
        <p:nvGrpSpPr>
          <p:cNvPr id="45060" name="Group 15"/>
          <p:cNvGrpSpPr>
            <a:grpSpLocks/>
          </p:cNvGrpSpPr>
          <p:nvPr/>
        </p:nvGrpSpPr>
        <p:grpSpPr bwMode="auto">
          <a:xfrm>
            <a:off x="2782889" y="1341439"/>
            <a:ext cx="6192837" cy="2174875"/>
            <a:chOff x="793" y="1570"/>
            <a:chExt cx="4038" cy="1475"/>
          </a:xfrm>
        </p:grpSpPr>
        <p:grpSp>
          <p:nvGrpSpPr>
            <p:cNvPr id="45063" name="Group 13"/>
            <p:cNvGrpSpPr>
              <a:grpSpLocks/>
            </p:cNvGrpSpPr>
            <p:nvPr/>
          </p:nvGrpSpPr>
          <p:grpSpPr bwMode="auto">
            <a:xfrm>
              <a:off x="793" y="1570"/>
              <a:ext cx="4038" cy="1212"/>
              <a:chOff x="793" y="1616"/>
              <a:chExt cx="4038" cy="1212"/>
            </a:xfrm>
          </p:grpSpPr>
          <p:pic>
            <p:nvPicPr>
              <p:cNvPr id="45065" name="Picture 10" descr="18-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558" t="13675" b="34531"/>
              <a:stretch>
                <a:fillRect/>
              </a:stretch>
            </p:blipFill>
            <p:spPr bwMode="auto">
              <a:xfrm>
                <a:off x="2880" y="1661"/>
                <a:ext cx="1951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066" name="Picture 12" descr="18-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75" r="55556" b="34531"/>
              <a:stretch>
                <a:fillRect/>
              </a:stretch>
            </p:blipFill>
            <p:spPr bwMode="auto">
              <a:xfrm>
                <a:off x="793" y="1616"/>
                <a:ext cx="1996" cy="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5064" name="Text Box 14"/>
            <p:cNvSpPr txBox="1">
              <a:spLocks noChangeArrowheads="1"/>
            </p:cNvSpPr>
            <p:nvPr/>
          </p:nvSpPr>
          <p:spPr bwMode="auto">
            <a:xfrm>
              <a:off x="1257" y="2795"/>
              <a:ext cx="25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(1)                                                       (2)</a:t>
              </a:r>
            </a:p>
          </p:txBody>
        </p:sp>
      </p:grp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2063751" y="3597275"/>
            <a:ext cx="79930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图中，红边为匹配</a:t>
            </a:r>
            <a:r>
              <a:rPr lang="en-US" altLang="zh-CN" sz="2400" b="1" i="1">
                <a:latin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</a:rPr>
              <a:t>中的边</a:t>
            </a:r>
            <a:r>
              <a:rPr lang="en-US" altLang="zh-CN" sz="2400" b="1">
                <a:latin typeface="Times New Roman" panose="02020603050405020304" pitchFamily="18" charset="0"/>
              </a:rPr>
              <a:t>. (1)</a:t>
            </a:r>
            <a:r>
              <a:rPr lang="zh-CN" altLang="en-US" sz="2400" b="1">
                <a:latin typeface="Times New Roman" panose="02020603050405020304" pitchFamily="18" charset="0"/>
              </a:rPr>
              <a:t>中匹配是最大匹配</a:t>
            </a:r>
            <a:r>
              <a:rPr lang="en-US" altLang="zh-CN" sz="2400" b="1">
                <a:latin typeface="Times New Roman" panose="02020603050405020304" pitchFamily="18" charset="0"/>
              </a:rPr>
              <a:t>. (2)</a:t>
            </a:r>
            <a:r>
              <a:rPr lang="zh-CN" altLang="en-US" sz="2400" b="1">
                <a:latin typeface="Times New Roman" panose="02020603050405020304" pitchFamily="18" charset="0"/>
              </a:rPr>
              <a:t>中红边与绿边组成最小边覆盖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反之，由</a:t>
            </a:r>
            <a:r>
              <a:rPr lang="en-US" altLang="zh-CN" sz="2400" b="1">
                <a:latin typeface="Times New Roman" panose="02020603050405020304" pitchFamily="18" charset="0"/>
              </a:rPr>
              <a:t>(2)</a:t>
            </a:r>
            <a:r>
              <a:rPr lang="zh-CN" altLang="en-US" sz="2400" b="1">
                <a:latin typeface="Times New Roman" panose="02020603050405020304" pitchFamily="18" charset="0"/>
              </a:rPr>
              <a:t>的最小边覆盖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产生</a:t>
            </a:r>
            <a:r>
              <a:rPr lang="en-US" altLang="zh-CN" sz="2400" b="1">
                <a:latin typeface="Times New Roman" panose="02020603050405020304" pitchFamily="18" charset="0"/>
              </a:rPr>
              <a:t>(1)</a:t>
            </a:r>
            <a:r>
              <a:rPr lang="zh-CN" altLang="en-US" sz="2400" b="1">
                <a:latin typeface="Times New Roman" panose="02020603050405020304" pitchFamily="18" charset="0"/>
              </a:rPr>
              <a:t>中的最大匹配</a:t>
            </a:r>
            <a:r>
              <a:rPr lang="en-US" altLang="zh-CN" sz="2400" b="1" i="1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981200" y="4908551"/>
            <a:ext cx="82296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b="1" kern="0" dirty="0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阶无孤立顶点的图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.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M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中的匹配，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W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中的边覆盖，则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|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W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|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，等号成立时，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M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中完美匹配，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W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中最小边覆盖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. </a:t>
            </a:r>
            <a:endParaRPr lang="en-US" altLang="zh-CN" sz="2800" b="1" kern="0" dirty="0"/>
          </a:p>
        </p:txBody>
      </p:sp>
    </p:spTree>
    <p:extLst>
      <p:ext uri="{BB962C8B-B14F-4D97-AF65-F5344CB8AC3E}">
        <p14:creationId xmlns:p14="http://schemas.microsoft.com/office/powerpoint/2010/main" val="222535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13.7 </a:t>
            </a:r>
            <a:r>
              <a:rPr lang="zh-CN" altLang="en-US" dirty="0">
                <a:latin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</a:rPr>
              <a:t>M</a:t>
            </a:r>
            <a:r>
              <a:rPr lang="en-US" altLang="zh-CN" baseline="-25000" dirty="0">
                <a:latin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</a:rPr>
              <a:t>和</a:t>
            </a:r>
            <a:r>
              <a:rPr lang="en-US" altLang="zh-CN" dirty="0">
                <a:latin typeface="楷体_GB2312" pitchFamily="49" charset="-122"/>
              </a:rPr>
              <a:t>M</a:t>
            </a:r>
            <a:r>
              <a:rPr lang="en-US" altLang="zh-CN" baseline="-25000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中匹配，则</a:t>
            </a:r>
            <a:r>
              <a:rPr lang="en-US" altLang="zh-CN" dirty="0">
                <a:latin typeface="楷体_GB2312" pitchFamily="49" charset="-122"/>
              </a:rPr>
              <a:t>G[M</a:t>
            </a:r>
            <a:r>
              <a:rPr lang="en-US" altLang="zh-CN" baseline="-25000" dirty="0">
                <a:latin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楷体_GB2312" pitchFamily="49" charset="-122"/>
              </a:rPr>
              <a:t>M</a:t>
            </a:r>
            <a:r>
              <a:rPr lang="en-US" altLang="zh-CN" baseline="-25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]</a:t>
            </a:r>
            <a:r>
              <a:rPr lang="zh-CN" altLang="en-US" dirty="0">
                <a:latin typeface="楷体_GB2312" pitchFamily="49" charset="-122"/>
              </a:rPr>
              <a:t>的每个连通分支或为由</a:t>
            </a:r>
            <a:r>
              <a:rPr lang="en-US" altLang="zh-CN" dirty="0">
                <a:latin typeface="楷体_GB2312" pitchFamily="49" charset="-122"/>
              </a:rPr>
              <a:t>M</a:t>
            </a:r>
            <a:r>
              <a:rPr lang="en-US" altLang="zh-CN" baseline="-25000" dirty="0">
                <a:latin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</a:rPr>
              <a:t>和</a:t>
            </a:r>
            <a:r>
              <a:rPr lang="en-US" altLang="zh-CN" dirty="0">
                <a:latin typeface="楷体_GB2312" pitchFamily="49" charset="-122"/>
              </a:rPr>
              <a:t>M</a:t>
            </a:r>
            <a:r>
              <a:rPr lang="en-US" altLang="zh-CN" baseline="-25000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中的边组成的交错圈，或为交错路径。 </a:t>
            </a:r>
          </a:p>
          <a:p>
            <a:endParaRPr lang="zh-CN" altLang="en-US" dirty="0">
              <a:latin typeface="楷体_GB2312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13.8 </a:t>
            </a:r>
            <a:r>
              <a:rPr lang="zh-CN" altLang="en-US" dirty="0">
                <a:latin typeface="楷体_GB2312" pitchFamily="49" charset="-122"/>
              </a:rPr>
              <a:t>设</a:t>
            </a:r>
            <a:r>
              <a:rPr lang="en-US" altLang="zh-CN" dirty="0">
                <a:latin typeface="楷体_GB2312" pitchFamily="49" charset="-122"/>
              </a:rPr>
              <a:t>M</a:t>
            </a:r>
            <a:r>
              <a:rPr lang="zh-CN" altLang="en-US" dirty="0">
                <a:latin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中匹配，</a:t>
            </a:r>
            <a:r>
              <a:rPr lang="el-GR" altLang="zh-CN" dirty="0">
                <a:latin typeface="方正舒体" panose="02010601030101010101" pitchFamily="2" charset="-122"/>
                <a:ea typeface="方正舒体" panose="02010601030101010101" pitchFamily="2" charset="-122"/>
                <a:sym typeface="Symbol" panose="05050102010706020507" pitchFamily="18" charset="2"/>
              </a:rPr>
              <a:t>Γ</a:t>
            </a:r>
            <a:r>
              <a:rPr lang="zh-CN" altLang="en-US" dirty="0">
                <a:latin typeface="楷体_GB2312" pitchFamily="49" charset="-122"/>
              </a:rPr>
              <a:t>是</a:t>
            </a:r>
            <a:r>
              <a:rPr lang="en-US" altLang="zh-CN" dirty="0">
                <a:latin typeface="楷体_GB2312" pitchFamily="49" charset="-122"/>
              </a:rPr>
              <a:t>M</a:t>
            </a:r>
            <a:r>
              <a:rPr lang="zh-CN" altLang="en-US" dirty="0">
                <a:latin typeface="楷体_GB2312" pitchFamily="49" charset="-122"/>
              </a:rPr>
              <a:t>增广路径，则</a:t>
            </a:r>
            <a:r>
              <a:rPr lang="en-US" altLang="zh-CN" dirty="0">
                <a:latin typeface="楷体_GB2312" pitchFamily="49" charset="-12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M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</a:t>
            </a:r>
            <a:r>
              <a:rPr lang="el-GR" altLang="zh-CN" dirty="0">
                <a:latin typeface="方正舒体" panose="02010601030101010101" pitchFamily="2" charset="-122"/>
                <a:ea typeface="方正舒体" panose="02010601030101010101" pitchFamily="2" charset="-122"/>
                <a:sym typeface="Symbol" panose="05050102010706020507" pitchFamily="18" charset="2"/>
              </a:rPr>
              <a:t>Γ</a:t>
            </a:r>
            <a:r>
              <a:rPr lang="zh-CN" altLang="en-US" dirty="0">
                <a:latin typeface="楷体_GB2312" pitchFamily="49" charset="-122"/>
              </a:rPr>
              <a:t>仍是</a:t>
            </a:r>
            <a:r>
              <a:rPr lang="en-US" altLang="zh-CN" dirty="0">
                <a:latin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</a:rPr>
              <a:t>的匹配且</a:t>
            </a:r>
            <a:r>
              <a:rPr lang="en-US" altLang="zh-CN" dirty="0">
                <a:latin typeface="楷体_GB2312" pitchFamily="49" charset="-122"/>
              </a:rPr>
              <a:t>|M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latin typeface="楷体_GB2312" pitchFamily="49" charset="-122"/>
              </a:rPr>
              <a:t>|=|M|+1</a:t>
            </a:r>
            <a:endParaRPr lang="el-GR" altLang="zh-CN" dirty="0">
              <a:latin typeface="方正舒体" panose="02010601030101010101" pitchFamily="2" charset="-122"/>
              <a:ea typeface="方正舒体" panose="02010601030101010101" pitchFamily="2" charset="-122"/>
              <a:sym typeface="Symbol" panose="05050102010706020507" pitchFamily="18" charset="2"/>
            </a:endParaRPr>
          </a:p>
          <a:p>
            <a:endParaRPr lang="zh-CN" altLang="en-US" dirty="0">
              <a:latin typeface="楷体_GB2312" pitchFamily="49" charset="-122"/>
            </a:endParaRPr>
          </a:p>
        </p:txBody>
      </p:sp>
      <p:pic>
        <p:nvPicPr>
          <p:cNvPr id="4" name="Picture 12" descr="18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5" r="55556" b="34531"/>
          <a:stretch>
            <a:fillRect/>
          </a:stretch>
        </p:blipFill>
        <p:spPr bwMode="auto">
          <a:xfrm>
            <a:off x="1084173" y="4129177"/>
            <a:ext cx="3061145" cy="172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18-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2" r="72626" b="30119"/>
          <a:stretch/>
        </p:blipFill>
        <p:spPr bwMode="auto">
          <a:xfrm>
            <a:off x="6683120" y="4668223"/>
            <a:ext cx="2498837" cy="11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9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86457-7F23-4606-B62F-962431495FC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 dirty="0"/>
              <a:t>最大匹配判别定理</a:t>
            </a:r>
            <a:endParaRPr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3999"/>
            <a:ext cx="8229600" cy="394113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0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13.9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3000" b="1" dirty="0">
                <a:latin typeface="Times New Roman" panose="02020603050405020304" pitchFamily="18" charset="0"/>
              </a:rPr>
              <a:t>为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</a:rPr>
              <a:t>中最大匹配当且仅当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</a:rPr>
              <a:t>中不含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3000" b="1" dirty="0">
                <a:latin typeface="Times New Roman" panose="02020603050405020304" pitchFamily="18" charset="0"/>
              </a:rPr>
              <a:t>的可增广交错路径</a:t>
            </a:r>
            <a:r>
              <a:rPr lang="en-US" altLang="zh-CN" sz="3000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  <a:defRPr/>
            </a:pPr>
            <a:r>
              <a:rPr lang="zh-CN" altLang="en-US" dirty="0"/>
              <a:t>证明线索：</a:t>
            </a:r>
            <a:r>
              <a:rPr lang="zh-CN" altLang="en-US" dirty="0">
                <a:latin typeface="Times New Roman" panose="02020603050405020304" pitchFamily="18" charset="0"/>
              </a:rPr>
              <a:t>必要性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若含可增广交错路径，可生成比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更大的匹配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充分性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分别为不含可增广路径的匹配和最大匹配，只要证明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|=|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zh-CN" altLang="en-US" dirty="0">
                <a:latin typeface="Times New Roman" panose="02020603050405020304" pitchFamily="18" charset="0"/>
              </a:rPr>
              <a:t>即可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由必要性知，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也不含可增广交错路径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，若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，结论为真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否则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此时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中的交错圈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若存在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，其上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的边数相等，且所有交错路径上，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中的边数也相等（因为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均无可增广路径）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5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39FA0B-75C1-4432-BBD3-3E15738214A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二部图中的匹配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1905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13.7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为二部图，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中最大匹配，若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中顶点全是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饱和点，则称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完备匹配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|=|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zh-CN" altLang="en-US" b="1" dirty="0">
                <a:latin typeface="Times New Roman" panose="02020603050405020304" pitchFamily="18" charset="0"/>
              </a:rPr>
              <a:t>时完备匹配变成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完美匹配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08213" y="3500438"/>
            <a:ext cx="7200900" cy="1846262"/>
            <a:chOff x="204" y="1773"/>
            <a:chExt cx="5216" cy="1414"/>
          </a:xfrm>
        </p:grpSpPr>
        <p:grpSp>
          <p:nvGrpSpPr>
            <p:cNvPr id="47111" name="Group 14"/>
            <p:cNvGrpSpPr>
              <a:grpSpLocks/>
            </p:cNvGrpSpPr>
            <p:nvPr/>
          </p:nvGrpSpPr>
          <p:grpSpPr bwMode="auto">
            <a:xfrm>
              <a:off x="204" y="1773"/>
              <a:ext cx="5216" cy="1294"/>
              <a:chOff x="204" y="1979"/>
              <a:chExt cx="5216" cy="1294"/>
            </a:xfrm>
          </p:grpSpPr>
          <p:pic>
            <p:nvPicPr>
              <p:cNvPr id="47113" name="Picture 10" descr="18-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80" t="7155" b="23618"/>
              <a:stretch>
                <a:fillRect/>
              </a:stretch>
            </p:blipFill>
            <p:spPr bwMode="auto">
              <a:xfrm>
                <a:off x="3946" y="1979"/>
                <a:ext cx="1474" cy="1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14" name="Picture 12" descr="18-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55" r="71532" b="23618"/>
              <a:stretch>
                <a:fillRect/>
              </a:stretch>
            </p:blipFill>
            <p:spPr bwMode="auto">
              <a:xfrm>
                <a:off x="204" y="2024"/>
                <a:ext cx="1769" cy="1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15" name="Picture 13" descr="18-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93" t="7155" r="31750" b="23618"/>
              <a:stretch>
                <a:fillRect/>
              </a:stretch>
            </p:blipFill>
            <p:spPr bwMode="auto">
              <a:xfrm>
                <a:off x="1928" y="1979"/>
                <a:ext cx="1905" cy="1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7112" name="Text Box 16"/>
            <p:cNvSpPr txBox="1">
              <a:spLocks noChangeArrowheads="1"/>
            </p:cNvSpPr>
            <p:nvPr/>
          </p:nvSpPr>
          <p:spPr bwMode="auto">
            <a:xfrm>
              <a:off x="554" y="2899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   </a:t>
              </a:r>
              <a:r>
                <a:rPr lang="en-US" altLang="zh-CN" sz="1800" b="1">
                  <a:latin typeface="Times New Roman" panose="02020603050405020304" pitchFamily="18" charset="0"/>
                </a:rPr>
                <a:t>(1)                                     (2)                                 (3)</a:t>
              </a:r>
            </a:p>
          </p:txBody>
        </p:sp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847850" y="5397500"/>
            <a:ext cx="84597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图中，红边组成各图的一个匹配，</a:t>
            </a:r>
            <a:r>
              <a:rPr lang="en-US" altLang="zh-CN" sz="2400" b="1">
                <a:latin typeface="Times New Roman" panose="02020603050405020304" pitchFamily="18" charset="0"/>
              </a:rPr>
              <a:t>(1)</a:t>
            </a:r>
            <a:r>
              <a:rPr lang="zh-CN" altLang="en-US" sz="2400" b="1">
                <a:latin typeface="Times New Roman" panose="02020603050405020304" pitchFamily="18" charset="0"/>
              </a:rPr>
              <a:t>中为完备匹配，</a:t>
            </a:r>
            <a:r>
              <a:rPr lang="en-US" altLang="zh-CN" sz="2400" b="1">
                <a:latin typeface="Times New Roman" panose="02020603050405020304" pitchFamily="18" charset="0"/>
              </a:rPr>
              <a:t>(2)</a:t>
            </a:r>
            <a:r>
              <a:rPr lang="zh-CN" altLang="en-US" sz="2400" b="1">
                <a:latin typeface="Times New Roman" panose="02020603050405020304" pitchFamily="18" charset="0"/>
              </a:rPr>
              <a:t>中匹配不是完备的，</a:t>
            </a:r>
            <a:r>
              <a:rPr lang="en-US" altLang="zh-CN" sz="2400" b="1">
                <a:latin typeface="Times New Roman" panose="02020603050405020304" pitchFamily="18" charset="0"/>
              </a:rPr>
              <a:t>(2)</a:t>
            </a:r>
            <a:r>
              <a:rPr lang="zh-CN" altLang="en-US" sz="2400" b="1">
                <a:latin typeface="Times New Roman" panose="02020603050405020304" pitchFamily="18" charset="0"/>
              </a:rPr>
              <a:t>中无完备匹配，</a:t>
            </a:r>
            <a:r>
              <a:rPr lang="en-US" altLang="zh-CN" sz="2400" b="1">
                <a:latin typeface="Times New Roman" panose="02020603050405020304" pitchFamily="18" charset="0"/>
              </a:rPr>
              <a:t>(3</a:t>
            </a:r>
            <a:r>
              <a:rPr lang="zh-CN" altLang="en-US" sz="2400" b="1">
                <a:latin typeface="Times New Roman" panose="02020603050405020304" pitchFamily="18" charset="0"/>
              </a:rPr>
              <a:t>中匹配是完备的，也是完美的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557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7B5015-BFD8-431D-A687-B1326855F3A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支配集与支配数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456" y="1524000"/>
            <a:ext cx="10434084" cy="4343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13.1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支配集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*,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，使得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极小支配集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的真子集不是支配集</a:t>
            </a:r>
          </a:p>
          <a:p>
            <a:pPr marL="0" indent="0"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最小支配集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顶点最</a:t>
            </a:r>
            <a:r>
              <a:rPr lang="zh-CN" altLang="en-US" b="1" dirty="0">
                <a:latin typeface="Times New Roman" panose="02020603050405020304" pitchFamily="18" charset="0"/>
              </a:rPr>
              <a:t>少的支配集</a:t>
            </a:r>
          </a:p>
          <a:p>
            <a:pPr marL="0" indent="0"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支配数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)——</a:t>
            </a:r>
            <a:r>
              <a:rPr lang="zh-CN" altLang="en-US" b="1" dirty="0">
                <a:latin typeface="Times New Roman" panose="02020603050405020304" pitchFamily="18" charset="0"/>
              </a:rPr>
              <a:t>最小支配集中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</a:rPr>
              <a:t>顶点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</a:rPr>
              <a:t>数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3D0045-2FC1-4506-A491-4BEB9CED177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宋体" panose="02010600030101010101" pitchFamily="2" charset="-122"/>
              </a:rPr>
              <a:t>Hall</a:t>
            </a:r>
            <a:r>
              <a:rPr lang="zh-CN" altLang="en-US" sz="4000" b="1">
                <a:latin typeface="宋体" panose="02010600030101010101" pitchFamily="2" charset="-122"/>
              </a:rPr>
              <a:t>定理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5"/>
            <a:ext cx="8229600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13.11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Hall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b="1" dirty="0">
                <a:latin typeface="Times New Roman" panose="02020603050405020304" pitchFamily="18" charset="0"/>
              </a:rPr>
              <a:t>）设二部图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中，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|.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中存在从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的完备匹配当且仅当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中任意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=1,2,…,|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|)</a:t>
            </a:r>
            <a:r>
              <a:rPr lang="zh-CN" altLang="en-US" b="1" dirty="0">
                <a:latin typeface="Times New Roman" panose="02020603050405020304" pitchFamily="18" charset="0"/>
              </a:rPr>
              <a:t>个顶点至少与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中的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个顶点相邻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本定理中的条件常称为“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相异性条件</a:t>
            </a:r>
            <a:r>
              <a:rPr lang="zh-CN" altLang="en-US" b="1" dirty="0">
                <a:latin typeface="Times New Roman" panose="02020603050405020304" pitchFamily="18" charset="0"/>
              </a:rPr>
              <a:t>”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由</a:t>
            </a:r>
            <a:r>
              <a:rPr lang="en-US" altLang="zh-CN" b="1" dirty="0">
                <a:latin typeface="Times New Roman" panose="02020603050405020304" pitchFamily="18" charset="0"/>
              </a:rPr>
              <a:t>Hall</a:t>
            </a:r>
            <a:r>
              <a:rPr lang="zh-CN" altLang="en-US" b="1" dirty="0">
                <a:latin typeface="Times New Roman" panose="02020603050405020304" pitchFamily="18" charset="0"/>
              </a:rPr>
              <a:t>定理立刻可知，上图中</a:t>
            </a:r>
            <a:r>
              <a:rPr lang="en-US" altLang="zh-CN" b="1" dirty="0"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</a:rPr>
              <a:t>为什么没有完备匹配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楷体_GB2312" pitchFamily="49" charset="-122"/>
                <a:sym typeface="Symbol" panose="05050102010706020507" pitchFamily="18" charset="2"/>
              </a:rPr>
              <a:t>m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个男孩的结婚问题有解 </a:t>
            </a:r>
            <a:r>
              <a:rPr lang="en-US" altLang="zh-CN" dirty="0" err="1" smtClean="0">
                <a:latin typeface="楷体_GB2312" pitchFamily="49" charset="-122"/>
                <a:sym typeface="Symbol" panose="05050102010706020507" pitchFamily="18" charset="2"/>
              </a:rPr>
              <a:t>iff</a:t>
            </a:r>
            <a:r>
              <a:rPr lang="en-US" altLang="zh-CN" dirty="0" smtClean="0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latin typeface="楷体_GB2312" pitchFamily="49" charset="-122"/>
              </a:rPr>
              <a:t>对每个</a:t>
            </a:r>
            <a:r>
              <a:rPr lang="zh-CN" altLang="en-US" dirty="0">
                <a:latin typeface="楷体_GB2312" pitchFamily="49" charset="-122"/>
              </a:rPr>
              <a:t>正整数</a:t>
            </a:r>
            <a:r>
              <a:rPr lang="en-US" altLang="zh-CN" dirty="0">
                <a:latin typeface="楷体_GB2312" pitchFamily="49" charset="-122"/>
              </a:rPr>
              <a:t>k(1≤k≤m),</a:t>
            </a:r>
            <a:r>
              <a:rPr lang="zh-CN" altLang="en-US" dirty="0">
                <a:latin typeface="楷体_GB2312" pitchFamily="49" charset="-122"/>
              </a:rPr>
              <a:t>任意</a:t>
            </a:r>
            <a:r>
              <a:rPr lang="en-US" altLang="zh-CN" dirty="0">
                <a:latin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</a:rPr>
              <a:t>个男孩所认识的女孩的总数至少是</a:t>
            </a:r>
            <a:r>
              <a:rPr lang="en-US" altLang="zh-CN" dirty="0">
                <a:latin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</a:rPr>
              <a:t>个。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65000"/>
              </a:spcBef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13.12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设二部图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中，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中每个顶点至少关联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1)</a:t>
            </a:r>
            <a:r>
              <a:rPr lang="zh-CN" altLang="en-US" b="1" dirty="0">
                <a:latin typeface="Times New Roman" panose="02020603050405020304" pitchFamily="18" charset="0"/>
              </a:rPr>
              <a:t>条边，而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中每个顶点至多关联 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zh-CN" altLang="en-US" b="1" dirty="0">
                <a:latin typeface="Times New Roman" panose="02020603050405020304" pitchFamily="18" charset="0"/>
              </a:rPr>
              <a:t>条边，则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中存在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的完备匹配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定理</a:t>
            </a:r>
            <a:r>
              <a:rPr lang="en-US" altLang="zh-CN" b="1" dirty="0" smtClean="0">
                <a:latin typeface="Times New Roman" panose="02020603050405020304" pitchFamily="18" charset="0"/>
              </a:rPr>
              <a:t>13.12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</a:t>
            </a:r>
            <a:r>
              <a:rPr lang="zh-CN" altLang="en-US" b="1" dirty="0">
                <a:latin typeface="Times New Roman" panose="02020603050405020304" pitchFamily="18" charset="0"/>
              </a:rPr>
              <a:t>的条件称为 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条件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49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22B73F-4690-4DE5-B5C6-2FE3D2C035BC}" type="slidenum">
              <a:rPr kumimoji="0" lang="zh-CN" altLang="en-US" sz="140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41667" name="Rectangle 2"/>
          <p:cNvSpPr>
            <a:spLocks noChangeArrowheads="1"/>
          </p:cNvSpPr>
          <p:nvPr/>
        </p:nvSpPr>
        <p:spPr bwMode="auto">
          <a:xfrm>
            <a:off x="1752600" y="990600"/>
            <a:ext cx="8686800" cy="509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推论：任意二部图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的边集可以划分成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(G)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个边不交的匹配。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推论：</a:t>
            </a:r>
            <a:r>
              <a:rPr lang="en-US" altLang="zh-CN" sz="2800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n,n</a:t>
            </a:r>
            <a:r>
              <a:rPr lang="zh-CN" altLang="en-US" sz="2800" dirty="0">
                <a:latin typeface="Times New Roman" panose="02020603050405020304" pitchFamily="18" charset="0"/>
              </a:rPr>
              <a:t>有完备匹配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algn="just" eaLnBrk="1" hangingPunct="1"/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推论：</a:t>
            </a:r>
            <a:r>
              <a:rPr lang="en-US" altLang="zh-CN" sz="2800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r>
              <a:rPr lang="zh-CN" altLang="en-US" sz="2800" dirty="0">
                <a:latin typeface="Times New Roman" panose="02020603050405020304" pitchFamily="18" charset="0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</a:rPr>
              <a:t>2n-1</a:t>
            </a:r>
            <a:r>
              <a:rPr lang="zh-CN" altLang="en-US" sz="2800" dirty="0">
                <a:latin typeface="Times New Roman" panose="02020603050405020304" pitchFamily="18" charset="0"/>
              </a:rPr>
              <a:t>个互不相交的完备匹配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algn="just" eaLnBrk="1" hangingPunct="1"/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/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92289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25EFF2-BDC0-4657-AA18-2ED941F46B1E}" type="slidenum">
              <a:rPr kumimoji="0" lang="zh-CN" altLang="en-US" sz="140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楷体_GB2312" pitchFamily="49" charset="-122"/>
              </a:rPr>
              <a:t>Hall</a:t>
            </a:r>
            <a:r>
              <a:rPr lang="zh-CN" altLang="en-US" b="1" dirty="0" smtClean="0">
                <a:latin typeface="楷体_GB2312" pitchFamily="49" charset="-122"/>
              </a:rPr>
              <a:t>定理的应用</a:t>
            </a:r>
            <a:endParaRPr lang="en-US" altLang="zh-CN" b="1" dirty="0" smtClean="0">
              <a:latin typeface="楷体_GB2312" pitchFamily="49" charset="-122"/>
            </a:endParaRPr>
          </a:p>
        </p:txBody>
      </p:sp>
      <p:sp>
        <p:nvSpPr>
          <p:cNvPr id="175108" name="Rectangle 3"/>
          <p:cNvSpPr>
            <a:spLocks noChangeArrowheads="1"/>
          </p:cNvSpPr>
          <p:nvPr/>
        </p:nvSpPr>
        <p:spPr bwMode="auto">
          <a:xfrm>
            <a:off x="1670138" y="1266354"/>
            <a:ext cx="8686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endParaRPr lang="zh-CN" altLang="en-US" dirty="0">
              <a:latin typeface="Arial" panose="020B0604020202020204" pitchFamily="34" charset="0"/>
            </a:endParaRPr>
          </a:p>
          <a:p>
            <a:pPr algn="just" eaLnBrk="1" hangingPunct="1"/>
            <a:r>
              <a:rPr kumimoji="0" lang="zh-CN" altLang="en-US" sz="3000" dirty="0">
                <a:ea typeface="宋体" panose="02010600030101010101" pitchFamily="2" charset="-122"/>
                <a:sym typeface="Symbol" panose="05050102010706020507" pitchFamily="18" charset="2"/>
              </a:rPr>
              <a:t>定理</a:t>
            </a:r>
            <a:r>
              <a:rPr kumimoji="0"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13.12 k</a:t>
            </a:r>
            <a:r>
              <a:rPr kumimoji="0" lang="zh-CN" altLang="en-US" sz="3000" dirty="0">
                <a:ea typeface="宋体" panose="02010600030101010101" pitchFamily="2" charset="-122"/>
                <a:sym typeface="Symbol" panose="05050102010706020507" pitchFamily="18" charset="2"/>
              </a:rPr>
              <a:t>正则</a:t>
            </a:r>
            <a:r>
              <a:rPr kumimoji="0" lang="zh-CN" altLang="en-US" sz="3000" dirty="0">
                <a:ea typeface="宋体" panose="02010600030101010101" pitchFamily="2" charset="-122"/>
              </a:rPr>
              <a:t>二部图存在</a:t>
            </a:r>
            <a:r>
              <a:rPr kumimoji="0" lang="en-US" altLang="zh-CN" sz="3000" dirty="0">
                <a:ea typeface="宋体" panose="02010600030101010101" pitchFamily="2" charset="-122"/>
              </a:rPr>
              <a:t>k</a:t>
            </a:r>
            <a:r>
              <a:rPr kumimoji="0" lang="zh-CN" altLang="en-US" sz="3000" dirty="0">
                <a:ea typeface="宋体" panose="02010600030101010101" pitchFamily="2" charset="-122"/>
              </a:rPr>
              <a:t>个边不重的完美匹配。</a:t>
            </a:r>
          </a:p>
          <a:p>
            <a:pPr algn="just" eaLnBrk="1" hangingPunct="1"/>
            <a:endParaRPr kumimoji="0" lang="zh-CN" altLang="en-US" sz="3000" dirty="0">
              <a:ea typeface="宋体" panose="02010600030101010101" pitchFamily="2" charset="-122"/>
            </a:endParaRPr>
          </a:p>
          <a:p>
            <a:pPr algn="just" eaLnBrk="1" hangingPunct="1"/>
            <a:r>
              <a:rPr kumimoji="0" lang="zh-CN" altLang="en-US" sz="3000" dirty="0">
                <a:ea typeface="宋体" panose="02010600030101010101" pitchFamily="2" charset="-122"/>
              </a:rPr>
              <a:t>例：有</a:t>
            </a:r>
            <a:r>
              <a:rPr kumimoji="0" lang="en-US" altLang="zh-CN" sz="3000" dirty="0">
                <a:ea typeface="宋体" panose="02010600030101010101" pitchFamily="2" charset="-122"/>
              </a:rPr>
              <a:t>n</a:t>
            </a:r>
            <a:r>
              <a:rPr kumimoji="0" lang="zh-CN" altLang="en-US" sz="3000" dirty="0">
                <a:ea typeface="宋体" panose="02010600030101010101" pitchFamily="2" charset="-122"/>
              </a:rPr>
              <a:t>男</a:t>
            </a:r>
            <a:r>
              <a:rPr kumimoji="0" lang="en-US" altLang="zh-CN" sz="3000" dirty="0">
                <a:ea typeface="宋体" panose="02010600030101010101" pitchFamily="2" charset="-122"/>
              </a:rPr>
              <a:t>n</a:t>
            </a:r>
            <a:r>
              <a:rPr kumimoji="0" lang="zh-CN" altLang="en-US" sz="3000" dirty="0">
                <a:ea typeface="宋体" panose="02010600030101010101" pitchFamily="2" charset="-122"/>
              </a:rPr>
              <a:t>女参加舞会,每人恰好认识</a:t>
            </a:r>
            <a:r>
              <a:rPr kumimoji="0" lang="en-US" altLang="zh-CN" sz="3000" dirty="0">
                <a:ea typeface="宋体" panose="02010600030101010101" pitchFamily="2" charset="-122"/>
              </a:rPr>
              <a:t>2</a:t>
            </a:r>
            <a:r>
              <a:rPr kumimoji="0" lang="zh-CN" altLang="en-US" sz="3000" dirty="0">
                <a:ea typeface="宋体" panose="02010600030101010101" pitchFamily="2" charset="-122"/>
                <a:sym typeface="Symbol" panose="05050102010706020507" pitchFamily="18" charset="2"/>
              </a:rPr>
              <a:t>个异性，则2</a:t>
            </a:r>
            <a:r>
              <a:rPr kumimoji="0" lang="en-US" altLang="zh-CN" sz="3000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0" lang="zh-CN" altLang="en-US" sz="3000" dirty="0">
                <a:ea typeface="宋体" panose="02010600030101010101" pitchFamily="2" charset="-122"/>
                <a:sym typeface="Symbol" panose="05050102010706020507" pitchFamily="18" charset="2"/>
              </a:rPr>
              <a:t>个人可同时配对跳舞。</a:t>
            </a:r>
            <a:endParaRPr kumimoji="0" lang="zh-CN" altLang="en-US" sz="3000" dirty="0"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346" y="4666054"/>
            <a:ext cx="8242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76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77A731-3518-4E9D-B4AC-8834EC58E1A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一个应用实例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6"/>
            <a:ext cx="8229600" cy="16557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latin typeface="Times New Roman" panose="02020603050405020304" pitchFamily="18" charset="0"/>
              </a:rPr>
              <a:t>某课题组要从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 5</a:t>
            </a:r>
            <a:r>
              <a:rPr lang="zh-CN" altLang="en-US" b="1">
                <a:latin typeface="Times New Roman" panose="02020603050405020304" pitchFamily="18" charset="0"/>
              </a:rPr>
              <a:t>人中派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人分别到上海、广州、香港去开会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  <a:r>
              <a:rPr lang="zh-CN" altLang="en-US" b="1">
                <a:latin typeface="Times New Roman" panose="02020603050405020304" pitchFamily="18" charset="0"/>
              </a:rPr>
              <a:t>已知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只想去上海，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只想去广州，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zh-CN" altLang="en-US" b="1">
                <a:latin typeface="Times New Roman" panose="02020603050405020304" pitchFamily="18" charset="0"/>
              </a:rPr>
              <a:t>都表示想去广州或香港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  <a:r>
              <a:rPr lang="zh-CN" altLang="en-US" b="1">
                <a:latin typeface="Times New Roman" panose="02020603050405020304" pitchFamily="18" charset="0"/>
              </a:rPr>
              <a:t>问该课题组在满足个人要求的条件下，共有几种派遣方案？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3750" y="3082925"/>
            <a:ext cx="80645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解  用二部图中的匹配理论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解本题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={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分别表示上海、广州和香港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={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},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</a:rPr>
              <a:t>={(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</a:rPr>
              <a:t>) 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</a:rPr>
              <a:t>想去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</a:rPr>
              <a:t>}.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如图所示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063750" y="4797425"/>
            <a:ext cx="3816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满足相异性条件，因而可派遣，共有</a:t>
            </a:r>
            <a:r>
              <a:rPr lang="en-US" altLang="zh-CN" sz="2400" b="1">
                <a:latin typeface="Times New Roman" panose="02020603050405020304" pitchFamily="18" charset="0"/>
              </a:rPr>
              <a:t>9</a:t>
            </a:r>
            <a:r>
              <a:rPr lang="zh-CN" altLang="en-US" sz="2400" b="1">
                <a:latin typeface="Times New Roman" panose="02020603050405020304" pitchFamily="18" charset="0"/>
              </a:rPr>
              <a:t>种派遣方案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请给出这</a:t>
            </a:r>
            <a:r>
              <a:rPr lang="en-US" altLang="zh-CN" sz="2400" b="1">
                <a:latin typeface="Times New Roman" panose="02020603050405020304" pitchFamily="18" charset="0"/>
              </a:rPr>
              <a:t>9</a:t>
            </a:r>
            <a:r>
              <a:rPr lang="zh-CN" altLang="en-US" sz="2400" b="1">
                <a:latin typeface="Times New Roman" panose="02020603050405020304" pitchFamily="18" charset="0"/>
              </a:rPr>
              <a:t>种方案</a:t>
            </a:r>
            <a:r>
              <a:rPr lang="en-US" altLang="zh-CN" sz="2400" b="1">
                <a:latin typeface="Times New Roman" panose="02020603050405020304" pitchFamily="18" charset="0"/>
              </a:rPr>
              <a:t>).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10" descr="18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4" b="6448"/>
          <a:stretch>
            <a:fillRect/>
          </a:stretch>
        </p:blipFill>
        <p:spPr bwMode="auto">
          <a:xfrm>
            <a:off x="6024563" y="4221163"/>
            <a:ext cx="3744912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4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第十三章 </a:t>
            </a:r>
            <a:r>
              <a:rPr lang="en-US" altLang="zh-CN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4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54FEA8-2F70-48F1-BD3A-3AE739F0512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极小与最小支配集之间的关系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1184275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</a:rPr>
              <a:t>最小支配集为极小支配集，但反之不真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另外，极小支配集与最小支配集都可能不惟一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424112" y="2852739"/>
            <a:ext cx="12415062" cy="2262188"/>
            <a:chOff x="476" y="1797"/>
            <a:chExt cx="7558" cy="1425"/>
          </a:xfrm>
        </p:grpSpPr>
        <p:grpSp>
          <p:nvGrpSpPr>
            <p:cNvPr id="29703" name="Group 20"/>
            <p:cNvGrpSpPr>
              <a:grpSpLocks/>
            </p:cNvGrpSpPr>
            <p:nvPr/>
          </p:nvGrpSpPr>
          <p:grpSpPr bwMode="auto">
            <a:xfrm>
              <a:off x="476" y="1797"/>
              <a:ext cx="7558" cy="1285"/>
              <a:chOff x="521" y="1979"/>
              <a:chExt cx="7558" cy="1285"/>
            </a:xfrm>
          </p:grpSpPr>
          <p:pic>
            <p:nvPicPr>
              <p:cNvPr id="29705" name="Picture 16" descr="18-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070"/>
              <a:stretch>
                <a:fillRect/>
              </a:stretch>
            </p:blipFill>
            <p:spPr bwMode="auto">
              <a:xfrm>
                <a:off x="6719" y="1987"/>
                <a:ext cx="1360" cy="1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06" name="Picture 17" descr="18-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810"/>
              <a:stretch>
                <a:fillRect/>
              </a:stretch>
            </p:blipFill>
            <p:spPr bwMode="auto">
              <a:xfrm>
                <a:off x="521" y="2024"/>
                <a:ext cx="1588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07" name="Picture 18" descr="18-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29" r="35100"/>
              <a:stretch>
                <a:fillRect/>
              </a:stretch>
            </p:blipFill>
            <p:spPr bwMode="auto">
              <a:xfrm>
                <a:off x="2200" y="1979"/>
                <a:ext cx="1361" cy="1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704" name="Text Box 21"/>
            <p:cNvSpPr txBox="1">
              <a:spLocks noChangeArrowheads="1"/>
            </p:cNvSpPr>
            <p:nvPr/>
          </p:nvSpPr>
          <p:spPr bwMode="auto">
            <a:xfrm>
              <a:off x="962" y="2989"/>
              <a:ext cx="27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 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(1)                   </a:t>
              </a:r>
              <a:r>
                <a:rPr lang="en-US" altLang="zh-CN" sz="1800" b="1" dirty="0" smtClean="0">
                  <a:latin typeface="Times New Roman" panose="02020603050405020304" pitchFamily="18" charset="0"/>
                </a:rPr>
                <a:t>            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(2)                              </a:t>
              </a:r>
              <a:r>
                <a:rPr lang="en-US" altLang="zh-CN" sz="1800" dirty="0" smtClean="0"/>
                <a:t> </a:t>
              </a:r>
              <a:endParaRPr lang="en-US" altLang="zh-CN" sz="1800" dirty="0"/>
            </a:p>
          </p:txBody>
        </p:sp>
      </p:grp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2332039" y="5429390"/>
            <a:ext cx="7508875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图中，</a:t>
            </a:r>
            <a:r>
              <a:rPr lang="en-US" altLang="zh-CN" sz="2400" b="1" dirty="0">
                <a:latin typeface="Times New Roman" panose="02020603050405020304" pitchFamily="18" charset="0"/>
              </a:rPr>
              <a:t>(1),(2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</a:rPr>
              <a:t>支配数分别为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。请</a:t>
            </a:r>
            <a:r>
              <a:rPr lang="zh-CN" altLang="en-US" sz="2400" b="1" dirty="0">
                <a:latin typeface="Times New Roman" panose="02020603050405020304" pitchFamily="18" charset="0"/>
              </a:rPr>
              <a:t>各找出一个最小支配集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461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D4F487-61C2-4908-A459-D34127696FA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点独立集与点独立数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9316720" cy="4343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点独立集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*——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中顶点彼此不相邻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极大点独立集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中再加入任何顶点就不是点独立集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最大点独立集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顶点最</a:t>
            </a:r>
            <a:r>
              <a:rPr lang="zh-CN" altLang="en-US" b="1" dirty="0">
                <a:latin typeface="Times New Roman" panose="02020603050405020304" pitchFamily="18" charset="0"/>
              </a:rPr>
              <a:t>多的点独立集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点独立数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最大点独立集中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的顶点个</a:t>
            </a:r>
            <a:r>
              <a:rPr lang="zh-CN" altLang="en-US" b="1" dirty="0">
                <a:latin typeface="Times New Roman" panose="02020603050405020304" pitchFamily="18" charset="0"/>
              </a:rPr>
              <a:t>数，记为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6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C47439-6788-4B73-A2AF-43512C95980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点独立集与点独立数</a:t>
            </a:r>
          </a:p>
        </p:txBody>
      </p:sp>
      <p:grpSp>
        <p:nvGrpSpPr>
          <p:cNvPr id="31748" name="Group 11"/>
          <p:cNvGrpSpPr>
            <a:grpSpLocks/>
          </p:cNvGrpSpPr>
          <p:nvPr/>
        </p:nvGrpSpPr>
        <p:grpSpPr bwMode="auto">
          <a:xfrm>
            <a:off x="2279651" y="1917702"/>
            <a:ext cx="5162550" cy="2262188"/>
            <a:chOff x="476" y="1797"/>
            <a:chExt cx="3252" cy="1425"/>
          </a:xfrm>
        </p:grpSpPr>
        <p:grpSp>
          <p:nvGrpSpPr>
            <p:cNvPr id="31750" name="Group 12"/>
            <p:cNvGrpSpPr>
              <a:grpSpLocks/>
            </p:cNvGrpSpPr>
            <p:nvPr/>
          </p:nvGrpSpPr>
          <p:grpSpPr bwMode="auto">
            <a:xfrm>
              <a:off x="476" y="1797"/>
              <a:ext cx="3040" cy="1248"/>
              <a:chOff x="521" y="1979"/>
              <a:chExt cx="3040" cy="1248"/>
            </a:xfrm>
          </p:grpSpPr>
          <p:pic>
            <p:nvPicPr>
              <p:cNvPr id="31753" name="Picture 14" descr="18-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810"/>
              <a:stretch>
                <a:fillRect/>
              </a:stretch>
            </p:blipFill>
            <p:spPr bwMode="auto">
              <a:xfrm>
                <a:off x="521" y="2024"/>
                <a:ext cx="1588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4" name="Picture 15" descr="18-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29" r="35100"/>
              <a:stretch>
                <a:fillRect/>
              </a:stretch>
            </p:blipFill>
            <p:spPr bwMode="auto">
              <a:xfrm>
                <a:off x="2200" y="1979"/>
                <a:ext cx="1361" cy="1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751" name="Text Box 16"/>
            <p:cNvSpPr txBox="1">
              <a:spLocks noChangeArrowheads="1"/>
            </p:cNvSpPr>
            <p:nvPr/>
          </p:nvSpPr>
          <p:spPr bwMode="auto">
            <a:xfrm>
              <a:off x="962" y="2989"/>
              <a:ext cx="27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 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(1)                              (2)                              </a:t>
              </a:r>
              <a:endParaRPr lang="en-US" altLang="zh-CN" sz="1800" dirty="0"/>
            </a:p>
          </p:txBody>
        </p:sp>
      </p:grp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2279650" y="4667250"/>
            <a:ext cx="475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 dirty="0"/>
              <a:t>在图中，点独立数依次为</a:t>
            </a:r>
            <a:r>
              <a:rPr lang="en-US" altLang="zh-CN" sz="2400" b="1" dirty="0">
                <a:latin typeface="Times New Roman" panose="02020603050405020304" pitchFamily="18" charset="0"/>
              </a:rPr>
              <a:t>2,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E620BC-A277-482B-872E-94241AB9625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极大独立集与极小支配集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343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中无孤立点，则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的极大顶点独立集都是极</a:t>
            </a:r>
            <a:r>
              <a:rPr lang="zh-CN" altLang="en-US" b="1" dirty="0">
                <a:latin typeface="Times New Roman" panose="02020603050405020304" pitchFamily="18" charset="0"/>
              </a:rPr>
              <a:t>小支配集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证明线索：</a:t>
            </a:r>
          </a:p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的极大顶点</a:t>
            </a:r>
            <a:r>
              <a:rPr lang="zh-CN" altLang="en-US" dirty="0">
                <a:latin typeface="Times New Roman" panose="02020603050405020304" pitchFamily="18" charset="0"/>
              </a:rPr>
              <a:t>独立集，证明它也是支配集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，必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，使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，否则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不与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中任何顶点相邻，则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仍为点独立集，这与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是极大点独立集矛盾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是极小支配集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只需证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的真子集不是支配集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063750" y="587692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 dirty="0"/>
              <a:t>特别注意，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定理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13.2</a:t>
            </a:r>
            <a:r>
              <a:rPr lang="zh-CN" altLang="en-US" sz="2400" b="1" dirty="0" smtClean="0"/>
              <a:t>其</a:t>
            </a:r>
            <a:r>
              <a:rPr lang="zh-CN" altLang="en-US" sz="2400" b="1" dirty="0"/>
              <a:t>逆不真</a:t>
            </a:r>
            <a:r>
              <a:rPr lang="en-US" altLang="zh-CN" sz="2400" b="1" dirty="0"/>
              <a:t>.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892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831D03-80F6-45CB-BCC1-64BCC4747BE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点覆盖集与点覆盖数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35607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13.3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&gt;,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点覆盖集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，使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关联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极小点覆盖集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</a:rPr>
              <a:t>的任何真子集都不是点覆盖集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最小点覆盖集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或最小点覆盖</a:t>
            </a:r>
            <a:r>
              <a:rPr lang="en-US" altLang="zh-CN" b="1" dirty="0">
                <a:latin typeface="Times New Roman" panose="02020603050405020304" pitchFamily="18" charset="0"/>
              </a:rPr>
              <a:t>)——</a:t>
            </a:r>
            <a:r>
              <a:rPr lang="zh-CN" altLang="en-US" b="1" dirty="0">
                <a:latin typeface="Times New Roman" panose="02020603050405020304" pitchFamily="18" charset="0"/>
              </a:rPr>
              <a:t>顶点数最少的点覆盖集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点覆盖数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)——</a:t>
            </a:r>
            <a:r>
              <a:rPr lang="zh-CN" altLang="en-US" b="1" dirty="0">
                <a:latin typeface="Times New Roman" panose="02020603050405020304" pitchFamily="18" charset="0"/>
              </a:rPr>
              <a:t>最小点覆盖的元素个数</a:t>
            </a:r>
          </a:p>
        </p:txBody>
      </p:sp>
    </p:spTree>
    <p:extLst>
      <p:ext uri="{BB962C8B-B14F-4D97-AF65-F5344CB8AC3E}">
        <p14:creationId xmlns:p14="http://schemas.microsoft.com/office/powerpoint/2010/main" val="32353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2F3EC7-D7C1-452E-9654-593ACDEFCE4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点覆盖集与点覆盖数</a:t>
            </a:r>
          </a:p>
        </p:txBody>
      </p:sp>
      <p:grpSp>
        <p:nvGrpSpPr>
          <p:cNvPr id="34820" name="Group 14"/>
          <p:cNvGrpSpPr>
            <a:grpSpLocks/>
          </p:cNvGrpSpPr>
          <p:nvPr/>
        </p:nvGrpSpPr>
        <p:grpSpPr bwMode="auto">
          <a:xfrm>
            <a:off x="2462213" y="1931988"/>
            <a:ext cx="12082462" cy="2025650"/>
            <a:chOff x="521" y="2231"/>
            <a:chExt cx="7611" cy="1276"/>
          </a:xfrm>
        </p:grpSpPr>
        <p:pic>
          <p:nvPicPr>
            <p:cNvPr id="34822" name="Picture 10" descr="18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0"/>
            <a:stretch>
              <a:fillRect/>
            </a:stretch>
          </p:blipFill>
          <p:spPr bwMode="auto">
            <a:xfrm>
              <a:off x="6816" y="2231"/>
              <a:ext cx="1316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12" descr="18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550"/>
            <a:stretch>
              <a:fillRect/>
            </a:stretch>
          </p:blipFill>
          <p:spPr bwMode="auto">
            <a:xfrm>
              <a:off x="521" y="2296"/>
              <a:ext cx="1497" cy="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4" name="Picture 13" descr="18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1" r="33359"/>
            <a:stretch>
              <a:fillRect/>
            </a:stretch>
          </p:blipFill>
          <p:spPr bwMode="auto">
            <a:xfrm>
              <a:off x="2200" y="2296"/>
              <a:ext cx="1451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3" name="Rectangle 11"/>
          <p:cNvSpPr>
            <a:spLocks noChangeArrowheads="1"/>
          </p:cNvSpPr>
          <p:nvPr/>
        </p:nvSpPr>
        <p:spPr bwMode="auto">
          <a:xfrm>
            <a:off x="2100263" y="4394200"/>
            <a:ext cx="73453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图中，点覆盖数依次为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4.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0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37E3F2-6B92-481A-A411-654CA2ED4B1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1471613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panose="02010600030101010101" pitchFamily="2" charset="-122"/>
              </a:rPr>
              <a:t>边覆盖集与匹配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85938"/>
            <a:ext cx="8229600" cy="42862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边覆盖集与边覆盖数</a:t>
            </a:r>
          </a:p>
          <a:p>
            <a:pPr algn="just" eaLnBrk="1" hangingPunct="1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匹配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边独立集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</a:rPr>
              <a:t>与匹配数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边独立数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最大匹配与最小边覆盖之间关系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zh-CN" altLang="en-US" b="1"/>
              <a:t>最大匹配判别定理</a:t>
            </a:r>
            <a:endParaRPr lang="zh-CN" altLang="en-US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8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2722</Words>
  <Application>Microsoft Office PowerPoint</Application>
  <PresentationFormat>宽屏</PresentationFormat>
  <Paragraphs>141</Paragraphs>
  <Slides>24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方正舒体</vt:lpstr>
      <vt:lpstr>楷体_GB2312</vt:lpstr>
      <vt:lpstr>宋体</vt:lpstr>
      <vt:lpstr>Arial</vt:lpstr>
      <vt:lpstr>Arial Black</vt:lpstr>
      <vt:lpstr>Symbol</vt:lpstr>
      <vt:lpstr>Tahoma</vt:lpstr>
      <vt:lpstr>Times New Roman</vt:lpstr>
      <vt:lpstr>Wingdings</vt:lpstr>
      <vt:lpstr>Office 主题​​</vt:lpstr>
      <vt:lpstr>第十三章 覆盖集，独立集等</vt:lpstr>
      <vt:lpstr>支配集与支配数</vt:lpstr>
      <vt:lpstr>极小与最小支配集之间的关系</vt:lpstr>
      <vt:lpstr>点独立集与点独立数</vt:lpstr>
      <vt:lpstr>点独立集与点独立数</vt:lpstr>
      <vt:lpstr>极大独立集与极小支配集</vt:lpstr>
      <vt:lpstr>点覆盖集与点覆盖数</vt:lpstr>
      <vt:lpstr>点覆盖集与点覆盖数</vt:lpstr>
      <vt:lpstr>边覆盖集与匹配</vt:lpstr>
      <vt:lpstr>边覆盖集与边覆盖数</vt:lpstr>
      <vt:lpstr>匹配(边独立集)与匹配数(边独立数)</vt:lpstr>
      <vt:lpstr>关于匹配中的其他概念</vt:lpstr>
      <vt:lpstr>PowerPoint 演示文稿</vt:lpstr>
      <vt:lpstr>可增广路径及交错圈</vt:lpstr>
      <vt:lpstr>最大匹配与最小边覆盖之间关系</vt:lpstr>
      <vt:lpstr>最大匹配与最小边覆盖之间关系(续)</vt:lpstr>
      <vt:lpstr>匹配</vt:lpstr>
      <vt:lpstr>最大匹配判别定理</vt:lpstr>
      <vt:lpstr>二部图中的匹配</vt:lpstr>
      <vt:lpstr>Hall定理</vt:lpstr>
      <vt:lpstr>PowerPoint 演示文稿</vt:lpstr>
      <vt:lpstr>Hall定理的应用</vt:lpstr>
      <vt:lpstr>一个应用实例</vt:lpstr>
      <vt:lpstr>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图的着色 </dc:title>
  <dc:creator>dell</dc:creator>
  <cp:lastModifiedBy>dell</cp:lastModifiedBy>
  <cp:revision>121</cp:revision>
  <dcterms:created xsi:type="dcterms:W3CDTF">2017-10-08T06:15:50Z</dcterms:created>
  <dcterms:modified xsi:type="dcterms:W3CDTF">2017-10-16T13:02:16Z</dcterms:modified>
</cp:coreProperties>
</file>