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304" r:id="rId15"/>
    <p:sldId id="280" r:id="rId16"/>
    <p:sldId id="306" r:id="rId17"/>
    <p:sldId id="281" r:id="rId18"/>
    <p:sldId id="305" r:id="rId19"/>
    <p:sldId id="282" r:id="rId20"/>
    <p:sldId id="307" r:id="rId21"/>
    <p:sldId id="283" r:id="rId22"/>
    <p:sldId id="308" r:id="rId23"/>
    <p:sldId id="28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845" y="6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99449-00A8-2644-BE6C-56C1B0C369F3}" type="datetimeFigureOut">
              <a:rPr lang="en-US" smtClean="0"/>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CBF16-E267-2D45-BA2B-72F012F78FCB}" type="slidenum">
              <a:rPr lang="en-US" smtClean="0"/>
              <a:t>‹#›</a:t>
            </a:fld>
            <a:endParaRPr lang="en-US"/>
          </a:p>
        </p:txBody>
      </p:sp>
    </p:spTree>
    <p:extLst>
      <p:ext uri="{BB962C8B-B14F-4D97-AF65-F5344CB8AC3E}">
        <p14:creationId xmlns:p14="http://schemas.microsoft.com/office/powerpoint/2010/main" val="34376004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1388">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41388">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4138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4138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4138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6F1518-50E4-4E01-B2AA-2D81C6C66224}" type="slidenum">
              <a:rPr lang="zh-CN" altLang="en-US" smtClean="0"/>
              <a:pPr>
                <a:spcBef>
                  <a:spcPct val="0"/>
                </a:spcBef>
              </a:pPr>
              <a:t>16</a:t>
            </a:fld>
            <a:endParaRPr lang="en-US" altLang="zh-CN" smtClean="0"/>
          </a:p>
        </p:txBody>
      </p:sp>
      <p:sp>
        <p:nvSpPr>
          <p:cNvPr id="125955" name="Rectangle 2"/>
          <p:cNvSpPr>
            <a:spLocks noGrp="1" noRot="1" noChangeAspect="1" noChangeArrowheads="1" noTextEdit="1"/>
          </p:cNvSpPr>
          <p:nvPr>
            <p:ph type="sldImg"/>
          </p:nvPr>
        </p:nvSpPr>
        <p:spPr>
          <a:xfrm>
            <a:off x="839788" y="725488"/>
            <a:ext cx="4940300" cy="3705225"/>
          </a:xfrm>
          <a:ln/>
        </p:spPr>
      </p:sp>
      <p:sp>
        <p:nvSpPr>
          <p:cNvPr id="125956" name="Rectangle 3"/>
          <p:cNvSpPr>
            <a:spLocks noGrp="1" noChangeArrowheads="1"/>
          </p:cNvSpPr>
          <p:nvPr>
            <p:ph type="body" idx="1"/>
          </p:nvPr>
        </p:nvSpPr>
        <p:spPr>
          <a:xfrm>
            <a:off x="873125" y="4672013"/>
            <a:ext cx="4873625" cy="44307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6690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3C5622-5B95-D545-8369-4DA057F0DA6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315212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C5622-5B95-D545-8369-4DA057F0DA6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69407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C5622-5B95-D545-8369-4DA057F0DA6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90867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C5622-5B95-D545-8369-4DA057F0DA6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55779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5622-5B95-D545-8369-4DA057F0DA61}"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390825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C5622-5B95-D545-8369-4DA057F0DA6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71137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3C5622-5B95-D545-8369-4DA057F0DA61}"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83034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3C5622-5B95-D545-8369-4DA057F0DA61}"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3167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5622-5B95-D545-8369-4DA057F0DA61}"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130250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5622-5B95-D545-8369-4DA057F0DA6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264301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5622-5B95-D545-8369-4DA057F0DA61}"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7CE04-D948-8549-8475-DBDF3092035D}" type="slidenum">
              <a:rPr lang="en-US" smtClean="0"/>
              <a:t>‹#›</a:t>
            </a:fld>
            <a:endParaRPr lang="en-US"/>
          </a:p>
        </p:txBody>
      </p:sp>
    </p:spTree>
    <p:extLst>
      <p:ext uri="{BB962C8B-B14F-4D97-AF65-F5344CB8AC3E}">
        <p14:creationId xmlns:p14="http://schemas.microsoft.com/office/powerpoint/2010/main" val="362177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5622-5B95-D545-8369-4DA057F0DA61}" type="datetimeFigureOut">
              <a:rPr lang="en-US" smtClean="0"/>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7CE04-D948-8549-8475-DBDF3092035D}" type="slidenum">
              <a:rPr lang="en-US" smtClean="0"/>
              <a:t>‹#›</a:t>
            </a:fld>
            <a:endParaRPr lang="en-US"/>
          </a:p>
        </p:txBody>
      </p:sp>
    </p:spTree>
    <p:extLst>
      <p:ext uri="{BB962C8B-B14F-4D97-AF65-F5344CB8AC3E}">
        <p14:creationId xmlns:p14="http://schemas.microsoft.com/office/powerpoint/2010/main" val="272983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C8B66C3A-FF9E-0C4C-AA0B-BEEEC781E3A2}" type="slidenum">
              <a:rPr lang="zh-CN" altLang="en-US" sz="1200"/>
              <a:pPr algn="l"/>
              <a:t>1</a:t>
            </a:fld>
            <a:endParaRPr lang="en-US" altLang="zh-CN" sz="1200"/>
          </a:p>
        </p:txBody>
      </p:sp>
      <p:sp>
        <p:nvSpPr>
          <p:cNvPr id="50178" name="Rectangle 2"/>
          <p:cNvSpPr>
            <a:spLocks noGrp="1" noChangeArrowheads="1"/>
          </p:cNvSpPr>
          <p:nvPr>
            <p:ph type="title"/>
          </p:nvPr>
        </p:nvSpPr>
        <p:spPr/>
        <p:txBody>
          <a:bodyPr/>
          <a:lstStyle/>
          <a:p>
            <a:r>
              <a:rPr lang="zh-CN" altLang="en-US" sz="4800">
                <a:solidFill>
                  <a:srgbClr val="800000"/>
                </a:solidFill>
                <a:latin typeface="黑体" charset="0"/>
                <a:ea typeface="黑体" charset="0"/>
                <a:cs typeface="黑体" charset="0"/>
              </a:rPr>
              <a:t>第</a:t>
            </a:r>
            <a:r>
              <a:rPr lang="en-US" altLang="zh-CN" sz="4800">
                <a:solidFill>
                  <a:srgbClr val="800000"/>
                </a:solidFill>
                <a:latin typeface="黑体" charset="0"/>
                <a:ea typeface="黑体" charset="0"/>
                <a:cs typeface="黑体" charset="0"/>
              </a:rPr>
              <a:t>9</a:t>
            </a:r>
            <a:r>
              <a:rPr lang="zh-CN" altLang="en-US" sz="4800">
                <a:solidFill>
                  <a:srgbClr val="800000"/>
                </a:solidFill>
                <a:latin typeface="黑体" charset="0"/>
                <a:ea typeface="黑体" charset="0"/>
                <a:cs typeface="黑体" charset="0"/>
              </a:rPr>
              <a:t>章 树</a:t>
            </a:r>
          </a:p>
        </p:txBody>
      </p:sp>
      <p:sp>
        <p:nvSpPr>
          <p:cNvPr id="50179" name="Rectangle 3"/>
          <p:cNvSpPr>
            <a:spLocks noGrp="1" noChangeArrowheads="1"/>
          </p:cNvSpPr>
          <p:nvPr>
            <p:ph type="body" idx="1"/>
          </p:nvPr>
        </p:nvSpPr>
        <p:spPr>
          <a:xfrm>
            <a:off x="685800" y="1981200"/>
            <a:ext cx="7772400" cy="2239963"/>
          </a:xfrm>
        </p:spPr>
        <p:txBody>
          <a:bodyPr/>
          <a:lstStyle/>
          <a:p>
            <a:pPr>
              <a:spcBef>
                <a:spcPct val="50000"/>
              </a:spcBef>
            </a:pPr>
            <a:r>
              <a:rPr lang="zh-CN" altLang="en-US" b="1" dirty="0">
                <a:latin typeface="Arial" charset="0"/>
                <a:ea typeface="宋体" charset="0"/>
              </a:rPr>
              <a:t>无向树及其性质</a:t>
            </a:r>
          </a:p>
          <a:p>
            <a:pPr>
              <a:spcBef>
                <a:spcPct val="50000"/>
              </a:spcBef>
            </a:pPr>
            <a:r>
              <a:rPr lang="zh-CN" altLang="en-US" b="1" smtClean="0">
                <a:latin typeface="Arial" charset="0"/>
                <a:ea typeface="宋体" charset="0"/>
              </a:rPr>
              <a:t>生成树</a:t>
            </a:r>
            <a:endParaRPr lang="en-US" altLang="zh-CN" b="1" dirty="0">
              <a:latin typeface="Arial" charset="0"/>
              <a:ea typeface="宋体" charset="0"/>
            </a:endParaRPr>
          </a:p>
        </p:txBody>
      </p:sp>
    </p:spTree>
    <p:extLst>
      <p:ext uri="{BB962C8B-B14F-4D97-AF65-F5344CB8AC3E}">
        <p14:creationId xmlns:p14="http://schemas.microsoft.com/office/powerpoint/2010/main" val="3521112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F2F6D5CF-74EC-5848-908F-9278275F5B89}" type="slidenum">
              <a:rPr lang="zh-CN" altLang="en-US" sz="1200"/>
              <a:pPr algn="l"/>
              <a:t>10</a:t>
            </a:fld>
            <a:endParaRPr lang="en-US" altLang="zh-CN" sz="1200"/>
          </a:p>
        </p:txBody>
      </p:sp>
      <p:sp>
        <p:nvSpPr>
          <p:cNvPr id="59394" name="Rectangle 2"/>
          <p:cNvSpPr>
            <a:spLocks noGrp="1" noChangeArrowheads="1"/>
          </p:cNvSpPr>
          <p:nvPr>
            <p:ph type="title"/>
          </p:nvPr>
        </p:nvSpPr>
        <p:spPr/>
        <p:txBody>
          <a:bodyPr/>
          <a:lstStyle/>
          <a:p>
            <a:r>
              <a:rPr lang="zh-CN" altLang="en-US" sz="4000" b="1">
                <a:solidFill>
                  <a:srgbClr val="800000"/>
                </a:solidFill>
                <a:latin typeface="Arial" charset="0"/>
                <a:ea typeface="宋体" charset="0"/>
              </a:rPr>
              <a:t>实例</a:t>
            </a:r>
          </a:p>
        </p:txBody>
      </p:sp>
      <p:sp>
        <p:nvSpPr>
          <p:cNvPr id="59395" name="Rectangle 3"/>
          <p:cNvSpPr>
            <a:spLocks noGrp="1" noChangeArrowheads="1"/>
          </p:cNvSpPr>
          <p:nvPr>
            <p:ph type="body" idx="1"/>
          </p:nvPr>
        </p:nvSpPr>
        <p:spPr>
          <a:xfrm>
            <a:off x="685800" y="1981200"/>
            <a:ext cx="7772400" cy="533400"/>
          </a:xfrm>
        </p:spPr>
        <p:txBody>
          <a:bodyPr/>
          <a:lstStyle/>
          <a:p>
            <a:pPr>
              <a:buFontTx/>
              <a:buNone/>
            </a:pPr>
            <a:r>
              <a:rPr lang="zh-CN" altLang="en-US" sz="2400" b="1" dirty="0">
                <a:solidFill>
                  <a:srgbClr val="800000"/>
                </a:solidFill>
                <a:latin typeface="Arial" charset="0"/>
                <a:ea typeface="宋体" charset="0"/>
              </a:rPr>
              <a:t>例2</a:t>
            </a:r>
            <a:r>
              <a:rPr lang="zh-CN" altLang="en-US" sz="2400" b="1" dirty="0">
                <a:latin typeface="Arial" charset="0"/>
                <a:ea typeface="宋体" charset="0"/>
              </a:rPr>
              <a:t> 画出所有6阶非同构的无向树</a:t>
            </a:r>
          </a:p>
        </p:txBody>
      </p:sp>
      <p:sp>
        <p:nvSpPr>
          <p:cNvPr id="318468" name="Text Box 4"/>
          <p:cNvSpPr txBox="1">
            <a:spLocks noChangeArrowheads="1"/>
          </p:cNvSpPr>
          <p:nvPr/>
        </p:nvSpPr>
        <p:spPr bwMode="auto">
          <a:xfrm>
            <a:off x="685800" y="2514600"/>
            <a:ext cx="396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dirty="0" smtClean="0">
                <a:latin typeface="Times New Roman" charset="0"/>
              </a:rPr>
              <a:t>解  </a:t>
            </a:r>
            <a:r>
              <a:rPr lang="en-US" altLang="zh-CN" sz="2400" b="1" dirty="0" smtClean="0">
                <a:latin typeface="Times New Roman" charset="0"/>
              </a:rPr>
              <a:t>m=</a:t>
            </a:r>
            <a:r>
              <a:rPr lang="zh-CN" altLang="en-US" sz="2400" b="1" dirty="0" smtClean="0">
                <a:latin typeface="Times New Roman" charset="0"/>
              </a:rPr>
              <a:t>5条边, 总度数等于10</a:t>
            </a:r>
          </a:p>
        </p:txBody>
      </p:sp>
      <p:sp>
        <p:nvSpPr>
          <p:cNvPr id="318469" name="Text Box 5"/>
          <p:cNvSpPr txBox="1">
            <a:spLocks noChangeArrowheads="1"/>
          </p:cNvSpPr>
          <p:nvPr/>
        </p:nvSpPr>
        <p:spPr bwMode="auto">
          <a:xfrm>
            <a:off x="685800" y="3048000"/>
            <a:ext cx="24384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20000"/>
              </a:spcBef>
              <a:defRPr/>
            </a:pPr>
            <a:r>
              <a:rPr lang="zh-CN" altLang="en-US" sz="2400" b="1" smtClean="0">
                <a:latin typeface="Times New Roman" charset="0"/>
              </a:rPr>
              <a:t>可能的度数列:</a:t>
            </a:r>
          </a:p>
          <a:p>
            <a:pPr eaLnBrk="1" hangingPunct="1">
              <a:spcBef>
                <a:spcPct val="20000"/>
              </a:spcBef>
              <a:defRPr/>
            </a:pPr>
            <a:r>
              <a:rPr lang="zh-CN" altLang="en-US" sz="2400" b="1" smtClean="0">
                <a:latin typeface="Times New Roman" charset="0"/>
              </a:rPr>
              <a:t>(1) 1,1,1,1,1,5</a:t>
            </a:r>
          </a:p>
          <a:p>
            <a:pPr eaLnBrk="1" hangingPunct="1">
              <a:spcBef>
                <a:spcPct val="20000"/>
              </a:spcBef>
              <a:defRPr/>
            </a:pPr>
            <a:r>
              <a:rPr lang="zh-CN" altLang="en-US" sz="2400" b="1" smtClean="0">
                <a:latin typeface="Times New Roman" charset="0"/>
              </a:rPr>
              <a:t>(2) 1,1,1,1,2,4</a:t>
            </a:r>
          </a:p>
          <a:p>
            <a:pPr eaLnBrk="1" hangingPunct="1">
              <a:spcBef>
                <a:spcPct val="20000"/>
              </a:spcBef>
              <a:defRPr/>
            </a:pPr>
            <a:r>
              <a:rPr lang="zh-CN" altLang="en-US" sz="2400" b="1" smtClean="0">
                <a:latin typeface="Times New Roman" charset="0"/>
              </a:rPr>
              <a:t>(3) 1,1,1,1,3,3</a:t>
            </a:r>
          </a:p>
          <a:p>
            <a:pPr eaLnBrk="1" hangingPunct="1">
              <a:spcBef>
                <a:spcPct val="20000"/>
              </a:spcBef>
              <a:defRPr/>
            </a:pPr>
            <a:r>
              <a:rPr lang="zh-CN" altLang="en-US" sz="2400" b="1" smtClean="0">
                <a:latin typeface="Times New Roman" charset="0"/>
              </a:rPr>
              <a:t>(4) 1,1,1,2,2,3</a:t>
            </a:r>
          </a:p>
          <a:p>
            <a:pPr eaLnBrk="1" hangingPunct="1">
              <a:spcBef>
                <a:spcPct val="20000"/>
              </a:spcBef>
              <a:defRPr/>
            </a:pPr>
            <a:r>
              <a:rPr lang="zh-CN" altLang="en-US" sz="2400" b="1" smtClean="0">
                <a:latin typeface="Times New Roman" charset="0"/>
              </a:rPr>
              <a:t>(5) 1,1,2,2,2,2</a:t>
            </a:r>
          </a:p>
        </p:txBody>
      </p:sp>
      <p:grpSp>
        <p:nvGrpSpPr>
          <p:cNvPr id="318484" name="Group 20"/>
          <p:cNvGrpSpPr>
            <a:grpSpLocks/>
          </p:cNvGrpSpPr>
          <p:nvPr/>
        </p:nvGrpSpPr>
        <p:grpSpPr bwMode="auto">
          <a:xfrm>
            <a:off x="3276600" y="3254375"/>
            <a:ext cx="1219200" cy="1546225"/>
            <a:chOff x="2064" y="2050"/>
            <a:chExt cx="768" cy="974"/>
          </a:xfrm>
        </p:grpSpPr>
        <p:sp>
          <p:nvSpPr>
            <p:cNvPr id="49175" name="Text Box 6"/>
            <p:cNvSpPr txBox="1">
              <a:spLocks noChangeArrowheads="1"/>
            </p:cNvSpPr>
            <p:nvPr/>
          </p:nvSpPr>
          <p:spPr bwMode="auto">
            <a:xfrm>
              <a:off x="2304" y="2736"/>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(1)</a:t>
              </a:r>
            </a:p>
          </p:txBody>
        </p:sp>
        <p:pic>
          <p:nvPicPr>
            <p:cNvPr id="59415" name="Picture 13" descr="图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2050"/>
              <a:ext cx="76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8485" name="Group 21"/>
          <p:cNvGrpSpPr>
            <a:grpSpLocks/>
          </p:cNvGrpSpPr>
          <p:nvPr/>
        </p:nvGrpSpPr>
        <p:grpSpPr bwMode="auto">
          <a:xfrm>
            <a:off x="5181600" y="3276600"/>
            <a:ext cx="1235075" cy="1524000"/>
            <a:chOff x="3264" y="2064"/>
            <a:chExt cx="778" cy="960"/>
          </a:xfrm>
        </p:grpSpPr>
        <p:pic>
          <p:nvPicPr>
            <p:cNvPr id="59412" name="Picture 14" descr="图7-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064"/>
              <a:ext cx="778" cy="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74" name="Text Box 15"/>
            <p:cNvSpPr txBox="1">
              <a:spLocks noChangeArrowheads="1"/>
            </p:cNvSpPr>
            <p:nvPr/>
          </p:nvSpPr>
          <p:spPr bwMode="auto">
            <a:xfrm>
              <a:off x="3360" y="2736"/>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(2)</a:t>
              </a:r>
            </a:p>
          </p:txBody>
        </p:sp>
      </p:grpSp>
      <p:grpSp>
        <p:nvGrpSpPr>
          <p:cNvPr id="318486" name="Group 22"/>
          <p:cNvGrpSpPr>
            <a:grpSpLocks/>
          </p:cNvGrpSpPr>
          <p:nvPr/>
        </p:nvGrpSpPr>
        <p:grpSpPr bwMode="auto">
          <a:xfrm>
            <a:off x="6994525" y="3289300"/>
            <a:ext cx="1235075" cy="1511300"/>
            <a:chOff x="4406" y="2072"/>
            <a:chExt cx="778" cy="952"/>
          </a:xfrm>
        </p:grpSpPr>
        <p:pic>
          <p:nvPicPr>
            <p:cNvPr id="59410" name="Picture 9" descr="图7-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 y="2072"/>
              <a:ext cx="778" cy="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72" name="Text Box 16"/>
            <p:cNvSpPr txBox="1">
              <a:spLocks noChangeArrowheads="1"/>
            </p:cNvSpPr>
            <p:nvPr/>
          </p:nvSpPr>
          <p:spPr bwMode="auto">
            <a:xfrm>
              <a:off x="4608" y="2736"/>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(3)</a:t>
              </a:r>
            </a:p>
          </p:txBody>
        </p:sp>
      </p:grpSp>
      <p:grpSp>
        <p:nvGrpSpPr>
          <p:cNvPr id="318487" name="Group 23"/>
          <p:cNvGrpSpPr>
            <a:grpSpLocks/>
          </p:cNvGrpSpPr>
          <p:nvPr/>
        </p:nvGrpSpPr>
        <p:grpSpPr bwMode="auto">
          <a:xfrm>
            <a:off x="2895600" y="5105400"/>
            <a:ext cx="1603375" cy="1066800"/>
            <a:chOff x="1824" y="3216"/>
            <a:chExt cx="1010" cy="672"/>
          </a:xfrm>
        </p:grpSpPr>
        <p:pic>
          <p:nvPicPr>
            <p:cNvPr id="59408" name="Picture 10" descr="图7-3(4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3216"/>
              <a:ext cx="1010"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70" name="Text Box 17"/>
            <p:cNvSpPr txBox="1">
              <a:spLocks noChangeArrowheads="1"/>
            </p:cNvSpPr>
            <p:nvPr/>
          </p:nvSpPr>
          <p:spPr bwMode="auto">
            <a:xfrm>
              <a:off x="2064" y="3600"/>
              <a:ext cx="52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(4</a:t>
              </a:r>
              <a:r>
                <a:rPr lang="en-US" altLang="zh-CN" sz="2400" b="1" smtClean="0">
                  <a:latin typeface="Times New Roman" charset="0"/>
                </a:rPr>
                <a:t>a)</a:t>
              </a:r>
            </a:p>
          </p:txBody>
        </p:sp>
      </p:grpSp>
      <p:grpSp>
        <p:nvGrpSpPr>
          <p:cNvPr id="318488" name="Group 24"/>
          <p:cNvGrpSpPr>
            <a:grpSpLocks/>
          </p:cNvGrpSpPr>
          <p:nvPr/>
        </p:nvGrpSpPr>
        <p:grpSpPr bwMode="auto">
          <a:xfrm>
            <a:off x="4724400" y="5105400"/>
            <a:ext cx="1603375" cy="1066800"/>
            <a:chOff x="2976" y="3216"/>
            <a:chExt cx="1010" cy="672"/>
          </a:xfrm>
        </p:grpSpPr>
        <p:pic>
          <p:nvPicPr>
            <p:cNvPr id="59406" name="Picture 11" descr="图7-3(4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3216"/>
              <a:ext cx="1010" cy="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68" name="Text Box 18"/>
            <p:cNvSpPr txBox="1">
              <a:spLocks noChangeArrowheads="1"/>
            </p:cNvSpPr>
            <p:nvPr/>
          </p:nvSpPr>
          <p:spPr bwMode="auto">
            <a:xfrm>
              <a:off x="3264" y="3600"/>
              <a:ext cx="52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(4</a:t>
              </a:r>
              <a:r>
                <a:rPr lang="en-US" altLang="zh-CN" sz="2400" b="1" smtClean="0">
                  <a:latin typeface="Times New Roman" charset="0"/>
                </a:rPr>
                <a:t>b)</a:t>
              </a:r>
            </a:p>
          </p:txBody>
        </p:sp>
      </p:grpSp>
      <p:grpSp>
        <p:nvGrpSpPr>
          <p:cNvPr id="318489" name="Group 25"/>
          <p:cNvGrpSpPr>
            <a:grpSpLocks/>
          </p:cNvGrpSpPr>
          <p:nvPr/>
        </p:nvGrpSpPr>
        <p:grpSpPr bwMode="auto">
          <a:xfrm>
            <a:off x="6629400" y="5562600"/>
            <a:ext cx="2030413" cy="609600"/>
            <a:chOff x="4176" y="3504"/>
            <a:chExt cx="1279" cy="384"/>
          </a:xfrm>
        </p:grpSpPr>
        <p:pic>
          <p:nvPicPr>
            <p:cNvPr id="59404" name="Picture 12" descr="图7-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3504"/>
              <a:ext cx="1279"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66" name="Text Box 19"/>
            <p:cNvSpPr txBox="1">
              <a:spLocks noChangeArrowheads="1"/>
            </p:cNvSpPr>
            <p:nvPr/>
          </p:nvSpPr>
          <p:spPr bwMode="auto">
            <a:xfrm>
              <a:off x="4608" y="3600"/>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(5)</a:t>
              </a:r>
            </a:p>
          </p:txBody>
        </p:sp>
      </p:grpSp>
    </p:spTree>
    <p:extLst>
      <p:ext uri="{BB962C8B-B14F-4D97-AF65-F5344CB8AC3E}">
        <p14:creationId xmlns:p14="http://schemas.microsoft.com/office/powerpoint/2010/main" val="2255535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fade">
                                      <p:cBhvr>
                                        <p:cTn id="7" dur="500"/>
                                        <p:tgtEl>
                                          <p:spTgt spid="318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8469"/>
                                        </p:tgtEl>
                                        <p:attrNameLst>
                                          <p:attrName>style.visibility</p:attrName>
                                        </p:attrNameLst>
                                      </p:cBhvr>
                                      <p:to>
                                        <p:strVal val="visible"/>
                                      </p:to>
                                    </p:set>
                                    <p:animEffect transition="in" filter="fade">
                                      <p:cBhvr>
                                        <p:cTn id="12" dur="500"/>
                                        <p:tgtEl>
                                          <p:spTgt spid="318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18484"/>
                                        </p:tgtEl>
                                        <p:attrNameLst>
                                          <p:attrName>style.visibility</p:attrName>
                                        </p:attrNameLst>
                                      </p:cBhvr>
                                      <p:to>
                                        <p:strVal val="visible"/>
                                      </p:to>
                                    </p:set>
                                    <p:animEffect transition="in" filter="fade">
                                      <p:cBhvr>
                                        <p:cTn id="17" dur="500"/>
                                        <p:tgtEl>
                                          <p:spTgt spid="318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18485"/>
                                        </p:tgtEl>
                                        <p:attrNameLst>
                                          <p:attrName>style.visibility</p:attrName>
                                        </p:attrNameLst>
                                      </p:cBhvr>
                                      <p:to>
                                        <p:strVal val="visible"/>
                                      </p:to>
                                    </p:set>
                                    <p:animEffect transition="in" filter="fade">
                                      <p:cBhvr>
                                        <p:cTn id="22" dur="500"/>
                                        <p:tgtEl>
                                          <p:spTgt spid="318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18486"/>
                                        </p:tgtEl>
                                        <p:attrNameLst>
                                          <p:attrName>style.visibility</p:attrName>
                                        </p:attrNameLst>
                                      </p:cBhvr>
                                      <p:to>
                                        <p:strVal val="visible"/>
                                      </p:to>
                                    </p:set>
                                    <p:animEffect transition="in" filter="fade">
                                      <p:cBhvr>
                                        <p:cTn id="27" dur="500"/>
                                        <p:tgtEl>
                                          <p:spTgt spid="318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18487"/>
                                        </p:tgtEl>
                                        <p:attrNameLst>
                                          <p:attrName>style.visibility</p:attrName>
                                        </p:attrNameLst>
                                      </p:cBhvr>
                                      <p:to>
                                        <p:strVal val="visible"/>
                                      </p:to>
                                    </p:set>
                                    <p:animEffect transition="in" filter="fade">
                                      <p:cBhvr>
                                        <p:cTn id="32" dur="500"/>
                                        <p:tgtEl>
                                          <p:spTgt spid="318487"/>
                                        </p:tgtEl>
                                      </p:cBhvr>
                                    </p:animEffect>
                                  </p:childTnLst>
                                </p:cTn>
                              </p:par>
                              <p:par>
                                <p:cTn id="33" presetID="10" presetClass="entr" presetSubtype="0" fill="hold" nodeType="withEffect">
                                  <p:stCondLst>
                                    <p:cond delay="0"/>
                                  </p:stCondLst>
                                  <p:childTnLst>
                                    <p:set>
                                      <p:cBhvr>
                                        <p:cTn id="34" dur="1" fill="hold">
                                          <p:stCondLst>
                                            <p:cond delay="0"/>
                                          </p:stCondLst>
                                        </p:cTn>
                                        <p:tgtEl>
                                          <p:spTgt spid="318488"/>
                                        </p:tgtEl>
                                        <p:attrNameLst>
                                          <p:attrName>style.visibility</p:attrName>
                                        </p:attrNameLst>
                                      </p:cBhvr>
                                      <p:to>
                                        <p:strVal val="visible"/>
                                      </p:to>
                                    </p:set>
                                    <p:animEffect transition="in" filter="fade">
                                      <p:cBhvr>
                                        <p:cTn id="35" dur="500"/>
                                        <p:tgtEl>
                                          <p:spTgt spid="3184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318489"/>
                                        </p:tgtEl>
                                        <p:attrNameLst>
                                          <p:attrName>style.visibility</p:attrName>
                                        </p:attrNameLst>
                                      </p:cBhvr>
                                      <p:to>
                                        <p:strVal val="visible"/>
                                      </p:to>
                                    </p:set>
                                    <p:animEffect transition="in" filter="fade">
                                      <p:cBhvr>
                                        <p:cTn id="40" dur="500"/>
                                        <p:tgtEl>
                                          <p:spTgt spid="31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p:bldP spid="3184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CCEADDF2-31F0-CF49-B466-DCFA15800EE7}" type="slidenum">
              <a:rPr lang="zh-CN" altLang="en-US" sz="1200"/>
              <a:pPr algn="l"/>
              <a:t>11</a:t>
            </a:fld>
            <a:endParaRPr lang="en-US" altLang="zh-CN" sz="1200"/>
          </a:p>
        </p:txBody>
      </p:sp>
      <p:sp>
        <p:nvSpPr>
          <p:cNvPr id="60418" name="Rectangle 2"/>
          <p:cNvSpPr>
            <a:spLocks noGrp="1" noChangeArrowheads="1"/>
          </p:cNvSpPr>
          <p:nvPr>
            <p:ph type="title"/>
          </p:nvPr>
        </p:nvSpPr>
        <p:spPr/>
        <p:txBody>
          <a:bodyPr/>
          <a:lstStyle/>
          <a:p>
            <a:r>
              <a:rPr lang="zh-CN" altLang="en-US" sz="4800">
                <a:solidFill>
                  <a:srgbClr val="800000"/>
                </a:solidFill>
                <a:latin typeface="黑体" charset="0"/>
                <a:ea typeface="黑体" charset="0"/>
                <a:cs typeface="黑体" charset="0"/>
              </a:rPr>
              <a:t>生成树</a:t>
            </a:r>
          </a:p>
        </p:txBody>
      </p:sp>
      <p:sp>
        <p:nvSpPr>
          <p:cNvPr id="60419" name="Rectangle 3"/>
          <p:cNvSpPr>
            <a:spLocks noGrp="1" noChangeArrowheads="1"/>
          </p:cNvSpPr>
          <p:nvPr>
            <p:ph type="body" idx="1"/>
          </p:nvPr>
        </p:nvSpPr>
        <p:spPr>
          <a:xfrm>
            <a:off x="685800" y="1981200"/>
            <a:ext cx="7772400" cy="2590800"/>
          </a:xfrm>
        </p:spPr>
        <p:txBody>
          <a:bodyPr/>
          <a:lstStyle/>
          <a:p>
            <a:pPr>
              <a:spcBef>
                <a:spcPct val="60000"/>
              </a:spcBef>
            </a:pPr>
            <a:r>
              <a:rPr lang="zh-CN" altLang="en-US" b="1">
                <a:latin typeface="Arial" charset="0"/>
                <a:ea typeface="宋体" charset="0"/>
              </a:rPr>
              <a:t>生成树与基本回路和基本割集</a:t>
            </a:r>
          </a:p>
          <a:p>
            <a:pPr>
              <a:spcBef>
                <a:spcPct val="60000"/>
              </a:spcBef>
            </a:pPr>
            <a:r>
              <a:rPr lang="zh-CN" altLang="en-US" b="1">
                <a:latin typeface="Arial" charset="0"/>
                <a:ea typeface="宋体" charset="0"/>
              </a:rPr>
              <a:t>最小生成树</a:t>
            </a:r>
          </a:p>
        </p:txBody>
      </p:sp>
    </p:spTree>
    <p:extLst>
      <p:ext uri="{BB962C8B-B14F-4D97-AF65-F5344CB8AC3E}">
        <p14:creationId xmlns:p14="http://schemas.microsoft.com/office/powerpoint/2010/main" val="4062381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fld id="{888CEE73-1F6A-634A-9B1A-0B057FD843A3}" type="slidenum">
              <a:rPr lang="en-US" altLang="zh-CN" sz="1200">
                <a:latin typeface="Arial Black" charset="0"/>
              </a:rPr>
              <a:pPr/>
              <a:t>12</a:t>
            </a:fld>
            <a:endParaRPr lang="en-US" altLang="zh-CN" sz="1200">
              <a:latin typeface="Arial Black" charset="0"/>
            </a:endParaRPr>
          </a:p>
        </p:txBody>
      </p:sp>
      <p:sp>
        <p:nvSpPr>
          <p:cNvPr id="61442" name="Rectangle 2"/>
          <p:cNvSpPr>
            <a:spLocks noGrp="1" noChangeArrowheads="1"/>
          </p:cNvSpPr>
          <p:nvPr>
            <p:ph type="title"/>
          </p:nvPr>
        </p:nvSpPr>
        <p:spPr>
          <a:xfrm>
            <a:off x="609600" y="457200"/>
            <a:ext cx="8077200" cy="1066800"/>
          </a:xfrm>
        </p:spPr>
        <p:txBody>
          <a:bodyPr/>
          <a:lstStyle/>
          <a:p>
            <a:pPr eaLnBrk="1" hangingPunct="1"/>
            <a:r>
              <a:rPr lang="zh-CN" altLang="en-US" sz="4000" b="1" dirty="0">
                <a:solidFill>
                  <a:srgbClr val="800000"/>
                </a:solidFill>
                <a:latin typeface="宋体" charset="0"/>
                <a:ea typeface="宋体" charset="0"/>
              </a:rPr>
              <a:t>生成树</a:t>
            </a:r>
            <a:r>
              <a:rPr lang="zh-CN" altLang="en-US" sz="4000" b="1" dirty="0">
                <a:latin typeface="宋体" charset="0"/>
                <a:ea typeface="宋体" charset="0"/>
              </a:rPr>
              <a:t> </a:t>
            </a:r>
          </a:p>
        </p:txBody>
      </p:sp>
      <p:sp>
        <p:nvSpPr>
          <p:cNvPr id="61443" name="Rectangle 3"/>
          <p:cNvSpPr>
            <a:spLocks noGrp="1" noChangeArrowheads="1"/>
          </p:cNvSpPr>
          <p:nvPr>
            <p:ph type="body" idx="1"/>
          </p:nvPr>
        </p:nvSpPr>
        <p:spPr>
          <a:xfrm>
            <a:off x="609600" y="6681788"/>
            <a:ext cx="8229600" cy="176212"/>
          </a:xfrm>
        </p:spPr>
        <p:txBody>
          <a:bodyPr>
            <a:normAutofit fontScale="25000" lnSpcReduction="20000"/>
          </a:bodyPr>
          <a:lstStyle/>
          <a:p>
            <a:pPr algn="just" eaLnBrk="1" hangingPunct="1">
              <a:lnSpc>
                <a:spcPct val="90000"/>
              </a:lnSpc>
              <a:buFont typeface="Wingdings" charset="0"/>
              <a:buNone/>
            </a:pPr>
            <a:r>
              <a:rPr lang="en-US" altLang="zh-CN" sz="2800" b="1" dirty="0">
                <a:solidFill>
                  <a:schemeClr val="bg2"/>
                </a:solidFill>
                <a:latin typeface="Times New Roman" charset="0"/>
                <a:ea typeface="宋体" charset="0"/>
              </a:rPr>
              <a:t> </a:t>
            </a:r>
          </a:p>
        </p:txBody>
      </p:sp>
      <p:grpSp>
        <p:nvGrpSpPr>
          <p:cNvPr id="61444" name="Group 10"/>
          <p:cNvGrpSpPr>
            <a:grpSpLocks/>
          </p:cNvGrpSpPr>
          <p:nvPr/>
        </p:nvGrpSpPr>
        <p:grpSpPr bwMode="auto">
          <a:xfrm>
            <a:off x="539750" y="1587500"/>
            <a:ext cx="8001000" cy="4794250"/>
            <a:chOff x="336" y="1073"/>
            <a:chExt cx="5040" cy="3020"/>
          </a:xfrm>
        </p:grpSpPr>
        <p:graphicFrame>
          <p:nvGraphicFramePr>
            <p:cNvPr id="61445" name="Object 6"/>
            <p:cNvGraphicFramePr>
              <a:graphicFrameLocks noChangeAspect="1"/>
            </p:cNvGraphicFramePr>
            <p:nvPr/>
          </p:nvGraphicFramePr>
          <p:xfrm>
            <a:off x="1882" y="2388"/>
            <a:ext cx="260" cy="300"/>
          </p:xfrm>
          <a:graphic>
            <a:graphicData uri="http://schemas.openxmlformats.org/presentationml/2006/ole">
              <mc:AlternateContent xmlns:mc="http://schemas.openxmlformats.org/markup-compatibility/2006">
                <mc:Choice xmlns:v="urn:schemas-microsoft-com:vml" Requires="v">
                  <p:oleObj spid="_x0000_s24892" name="Equation" r:id="rId3" imgW="164957" imgH="190335" progId="Equation.3">
                    <p:embed/>
                  </p:oleObj>
                </mc:Choice>
                <mc:Fallback>
                  <p:oleObj name="Equation"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388"/>
                          <a:ext cx="260" cy="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46" name="Object 7"/>
            <p:cNvGraphicFramePr>
              <a:graphicFrameLocks noChangeAspect="1"/>
            </p:cNvGraphicFramePr>
            <p:nvPr/>
          </p:nvGraphicFramePr>
          <p:xfrm>
            <a:off x="1032" y="2676"/>
            <a:ext cx="260" cy="300"/>
          </p:xfrm>
          <a:graphic>
            <a:graphicData uri="http://schemas.openxmlformats.org/presentationml/2006/ole">
              <mc:AlternateContent xmlns:mc="http://schemas.openxmlformats.org/markup-compatibility/2006">
                <mc:Choice xmlns:v="urn:schemas-microsoft-com:vml" Requires="v">
                  <p:oleObj spid="_x0000_s24893" name="Equation" r:id="rId5" imgW="164957" imgH="190335" progId="Equation.3">
                    <p:embed/>
                  </p:oleObj>
                </mc:Choice>
                <mc:Fallback>
                  <p:oleObj name="Equation" r:id="rId5"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 y="2676"/>
                          <a:ext cx="260" cy="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61447" name="Picture 8" descr="16-4"/>
            <p:cNvPicPr>
              <a:picLocks noChangeAspect="1" noChangeArrowheads="1"/>
            </p:cNvPicPr>
            <p:nvPr/>
          </p:nvPicPr>
          <p:blipFill>
            <a:blip r:embed="rId6">
              <a:extLst>
                <a:ext uri="{28A0092B-C50C-407E-A947-70E740481C1C}">
                  <a14:useLocalDpi xmlns:a14="http://schemas.microsoft.com/office/drawing/2010/main" val="0"/>
                </a:ext>
              </a:extLst>
            </a:blip>
            <a:srcRect t="12021" b="42075"/>
            <a:stretch>
              <a:fillRect/>
            </a:stretch>
          </p:blipFill>
          <p:spPr bwMode="auto">
            <a:xfrm>
              <a:off x="2880" y="3022"/>
              <a:ext cx="2056" cy="1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8" name="Text Box 9"/>
            <p:cNvSpPr txBox="1">
              <a:spLocks noChangeArrowheads="1"/>
            </p:cNvSpPr>
            <p:nvPr/>
          </p:nvSpPr>
          <p:spPr bwMode="auto">
            <a:xfrm>
              <a:off x="336" y="1073"/>
              <a:ext cx="5040" cy="2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just">
                <a:spcBef>
                  <a:spcPct val="20000"/>
                </a:spcBef>
                <a:buClr>
                  <a:schemeClr val="bg2"/>
                </a:buClr>
                <a:buSzPct val="75000"/>
              </a:pPr>
              <a:r>
                <a:rPr lang="en-US" altLang="zh-CN" sz="2800" b="1" dirty="0" smtClean="0">
                  <a:solidFill>
                    <a:srgbClr val="0070C0"/>
                  </a:solidFill>
                  <a:latin typeface="Times New Roman" charset="0"/>
                  <a:sym typeface="Wingdings" panose="05000000000000000000" pitchFamily="2" charset="2"/>
                </a:rPr>
                <a:t>P146</a:t>
              </a:r>
              <a:r>
                <a:rPr lang="zh-CN" altLang="en-US" sz="2800" b="1" dirty="0" smtClean="0">
                  <a:solidFill>
                    <a:srgbClr val="0070C0"/>
                  </a:solidFill>
                  <a:latin typeface="Times New Roman" charset="0"/>
                  <a:sym typeface="Wingdings" panose="05000000000000000000" pitchFamily="2" charset="2"/>
                </a:rPr>
                <a:t>定</a:t>
              </a:r>
              <a:r>
                <a:rPr lang="zh-CN" altLang="en-US" sz="2800" b="1" dirty="0">
                  <a:solidFill>
                    <a:srgbClr val="0070C0"/>
                  </a:solidFill>
                  <a:latin typeface="Times New Roman" charset="0"/>
                  <a:sym typeface="Wingdings" panose="05000000000000000000" pitchFamily="2" charset="2"/>
                </a:rPr>
                <a:t>义</a:t>
              </a:r>
              <a:r>
                <a:rPr lang="en-US" altLang="zh-CN" sz="2800" b="1" dirty="0">
                  <a:solidFill>
                    <a:srgbClr val="0070C0"/>
                  </a:solidFill>
                  <a:latin typeface="Times New Roman" charset="0"/>
                  <a:sym typeface="Wingdings" panose="05000000000000000000" pitchFamily="2" charset="2"/>
                </a:rPr>
                <a:t>9.2 </a:t>
              </a:r>
              <a:r>
                <a:rPr lang="zh-CN" altLang="en-US" sz="2800" b="1" dirty="0" smtClean="0">
                  <a:latin typeface="Times New Roman" charset="0"/>
                </a:rPr>
                <a:t>设</a:t>
              </a:r>
              <a:r>
                <a:rPr lang="en-US" altLang="zh-CN" sz="2800" b="1" i="1" dirty="0">
                  <a:latin typeface="Times New Roman" charset="0"/>
                </a:rPr>
                <a:t>G</a:t>
              </a:r>
              <a:r>
                <a:rPr lang="zh-CN" altLang="en-US" sz="2800" b="1" dirty="0">
                  <a:latin typeface="Times New Roman" charset="0"/>
                </a:rPr>
                <a:t>为无向连通图</a:t>
              </a:r>
            </a:p>
            <a:p>
              <a:pPr algn="just" eaLnBrk="1" hangingPunct="1">
                <a:spcBef>
                  <a:spcPct val="20000"/>
                </a:spcBef>
                <a:buClr>
                  <a:schemeClr val="bg2"/>
                </a:buClr>
                <a:buSzPct val="75000"/>
                <a:buFont typeface="Wingdings" charset="0"/>
                <a:buNone/>
              </a:pPr>
              <a:r>
                <a:rPr lang="en-US" altLang="zh-CN" sz="2800" b="1" i="1" dirty="0">
                  <a:latin typeface="Times New Roman" charset="0"/>
                </a:rPr>
                <a:t>G</a:t>
              </a:r>
              <a:r>
                <a:rPr lang="zh-CN" altLang="en-US" sz="2800" b="1" dirty="0">
                  <a:latin typeface="Times New Roman" charset="0"/>
                </a:rPr>
                <a:t>的</a:t>
              </a:r>
              <a:r>
                <a:rPr lang="zh-CN" altLang="en-US" sz="2800" b="1" dirty="0">
                  <a:solidFill>
                    <a:srgbClr val="FF3300"/>
                  </a:solidFill>
                  <a:latin typeface="Times New Roman" charset="0"/>
                </a:rPr>
                <a:t>生成树</a:t>
              </a:r>
              <a:r>
                <a:rPr lang="en-US" altLang="zh-CN" sz="2800" b="1" dirty="0">
                  <a:latin typeface="Times New Roman" charset="0"/>
                </a:rPr>
                <a:t>: </a:t>
              </a:r>
              <a:r>
                <a:rPr lang="en-US" altLang="zh-CN" sz="2800" b="1" i="1" dirty="0">
                  <a:latin typeface="Times New Roman" charset="0"/>
                </a:rPr>
                <a:t>G</a:t>
              </a:r>
              <a:r>
                <a:rPr lang="zh-CN" altLang="en-US" sz="2800" b="1" dirty="0">
                  <a:latin typeface="Times New Roman" charset="0"/>
                </a:rPr>
                <a:t>的生成子</a:t>
              </a:r>
              <a:r>
                <a:rPr lang="zh-CN" altLang="en-US" sz="2800" b="1" dirty="0" smtClean="0">
                  <a:latin typeface="Times New Roman" charset="0"/>
                </a:rPr>
                <a:t>图（定义</a:t>
              </a:r>
              <a:r>
                <a:rPr lang="en-US" altLang="zh-CN" sz="2800" b="1" dirty="0" smtClean="0">
                  <a:latin typeface="Times New Roman" charset="0"/>
                </a:rPr>
                <a:t>7.11</a:t>
              </a:r>
              <a:r>
                <a:rPr lang="zh-CN" altLang="en-US" sz="2800" b="1" dirty="0" smtClean="0">
                  <a:latin typeface="Times New Roman" charset="0"/>
                </a:rPr>
                <a:t>）并</a:t>
              </a:r>
              <a:r>
                <a:rPr lang="zh-CN" altLang="en-US" sz="2800" b="1" dirty="0">
                  <a:latin typeface="Times New Roman" charset="0"/>
                </a:rPr>
                <a:t>且是树</a:t>
              </a:r>
            </a:p>
            <a:p>
              <a:pPr algn="just" eaLnBrk="1" hangingPunct="1">
                <a:spcBef>
                  <a:spcPct val="20000"/>
                </a:spcBef>
                <a:buClr>
                  <a:schemeClr val="bg2"/>
                </a:buClr>
                <a:buSzPct val="75000"/>
                <a:buFont typeface="Wingdings" charset="0"/>
                <a:buNone/>
              </a:pPr>
              <a:r>
                <a:rPr lang="zh-CN" altLang="en-US" sz="2800" b="1" dirty="0">
                  <a:latin typeface="Times New Roman" charset="0"/>
                </a:rPr>
                <a:t>生成树</a:t>
              </a:r>
              <a:r>
                <a:rPr lang="en-US" altLang="zh-CN" sz="2800" b="1" i="1" dirty="0">
                  <a:latin typeface="Times New Roman" charset="0"/>
                </a:rPr>
                <a:t>T</a:t>
              </a:r>
              <a:r>
                <a:rPr lang="zh-CN" altLang="en-US" sz="2800" b="1" dirty="0">
                  <a:latin typeface="Times New Roman" charset="0"/>
                </a:rPr>
                <a:t>的</a:t>
              </a:r>
              <a:r>
                <a:rPr lang="zh-CN" altLang="en-US" sz="2800" b="1" dirty="0">
                  <a:solidFill>
                    <a:srgbClr val="FF3300"/>
                  </a:solidFill>
                  <a:latin typeface="Times New Roman" charset="0"/>
                </a:rPr>
                <a:t>树枝</a:t>
              </a:r>
              <a:r>
                <a:rPr lang="en-US" altLang="zh-CN" sz="2800" b="1" dirty="0">
                  <a:latin typeface="Times New Roman" charset="0"/>
                </a:rPr>
                <a:t>: </a:t>
              </a:r>
              <a:r>
                <a:rPr lang="en-US" altLang="zh-CN" sz="2800" b="1" i="1" dirty="0">
                  <a:latin typeface="Times New Roman" charset="0"/>
                </a:rPr>
                <a:t>G</a:t>
              </a:r>
              <a:r>
                <a:rPr lang="zh-CN" altLang="en-US" sz="2800" b="1" dirty="0">
                  <a:latin typeface="Times New Roman" charset="0"/>
                </a:rPr>
                <a:t>在</a:t>
              </a:r>
              <a:r>
                <a:rPr lang="en-US" altLang="zh-CN" sz="2800" b="1" i="1" dirty="0">
                  <a:latin typeface="Times New Roman" charset="0"/>
                </a:rPr>
                <a:t>T</a:t>
              </a:r>
              <a:r>
                <a:rPr lang="zh-CN" altLang="en-US" sz="2800" b="1" dirty="0">
                  <a:latin typeface="Times New Roman" charset="0"/>
                </a:rPr>
                <a:t>中的边</a:t>
              </a:r>
            </a:p>
            <a:p>
              <a:pPr algn="just" eaLnBrk="1" hangingPunct="1">
                <a:spcBef>
                  <a:spcPct val="20000"/>
                </a:spcBef>
                <a:buClr>
                  <a:schemeClr val="bg2"/>
                </a:buClr>
                <a:buSzPct val="75000"/>
                <a:buFont typeface="Wingdings" charset="0"/>
                <a:buNone/>
              </a:pPr>
              <a:r>
                <a:rPr lang="zh-CN" altLang="en-US" sz="2800" b="1" dirty="0">
                  <a:latin typeface="Times New Roman" charset="0"/>
                </a:rPr>
                <a:t>生成树</a:t>
              </a:r>
              <a:r>
                <a:rPr lang="en-US" altLang="zh-CN" sz="2800" b="1" i="1" dirty="0">
                  <a:latin typeface="Times New Roman" charset="0"/>
                </a:rPr>
                <a:t>T</a:t>
              </a:r>
              <a:r>
                <a:rPr lang="zh-CN" altLang="en-US" sz="2800" b="1" dirty="0">
                  <a:latin typeface="Times New Roman" charset="0"/>
                </a:rPr>
                <a:t>的</a:t>
              </a:r>
              <a:r>
                <a:rPr lang="zh-CN" altLang="en-US" sz="2800" b="1" dirty="0">
                  <a:solidFill>
                    <a:srgbClr val="FF3300"/>
                  </a:solidFill>
                  <a:latin typeface="Times New Roman" charset="0"/>
                </a:rPr>
                <a:t>弦</a:t>
              </a:r>
              <a:r>
                <a:rPr lang="en-US" altLang="zh-CN" sz="2800" b="1" dirty="0">
                  <a:latin typeface="Times New Roman" charset="0"/>
                </a:rPr>
                <a:t>: </a:t>
              </a:r>
              <a:r>
                <a:rPr lang="en-US" altLang="zh-CN" sz="2800" b="1" i="1" dirty="0">
                  <a:latin typeface="Times New Roman" charset="0"/>
                </a:rPr>
                <a:t>G</a:t>
              </a:r>
              <a:r>
                <a:rPr lang="zh-CN" altLang="en-US" sz="2800" b="1" dirty="0">
                  <a:latin typeface="Times New Roman" charset="0"/>
                </a:rPr>
                <a:t>不在</a:t>
              </a:r>
              <a:r>
                <a:rPr lang="en-US" altLang="zh-CN" sz="2800" b="1" i="1" dirty="0">
                  <a:latin typeface="Times New Roman" charset="0"/>
                </a:rPr>
                <a:t>T</a:t>
              </a:r>
              <a:r>
                <a:rPr lang="zh-CN" altLang="en-US" sz="2800" b="1" dirty="0">
                  <a:latin typeface="Times New Roman" charset="0"/>
                </a:rPr>
                <a:t>中的边</a:t>
              </a:r>
            </a:p>
            <a:p>
              <a:pPr algn="just" eaLnBrk="1" hangingPunct="1">
                <a:spcBef>
                  <a:spcPct val="20000"/>
                </a:spcBef>
                <a:buClr>
                  <a:schemeClr val="bg2"/>
                </a:buClr>
                <a:buSzPct val="75000"/>
                <a:buFont typeface="Wingdings" charset="0"/>
                <a:buNone/>
              </a:pPr>
              <a:r>
                <a:rPr lang="zh-CN" altLang="en-US" sz="2800" b="1" dirty="0">
                  <a:latin typeface="Times New Roman" charset="0"/>
                </a:rPr>
                <a:t>生成树</a:t>
              </a:r>
              <a:r>
                <a:rPr lang="en-US" altLang="zh-CN" sz="2800" b="1" i="1" dirty="0">
                  <a:latin typeface="Times New Roman" charset="0"/>
                </a:rPr>
                <a:t>T</a:t>
              </a:r>
              <a:r>
                <a:rPr lang="zh-CN" altLang="en-US" sz="2800" b="1" dirty="0">
                  <a:latin typeface="Times New Roman" charset="0"/>
                </a:rPr>
                <a:t>的</a:t>
              </a:r>
              <a:r>
                <a:rPr lang="zh-CN" altLang="en-US" sz="2800" b="1" dirty="0">
                  <a:solidFill>
                    <a:srgbClr val="FF3300"/>
                  </a:solidFill>
                  <a:latin typeface="Times New Roman" charset="0"/>
                </a:rPr>
                <a:t>余树     </a:t>
              </a:r>
              <a:r>
                <a:rPr lang="en-US" altLang="zh-CN" sz="2800" b="1" dirty="0">
                  <a:latin typeface="Times New Roman" charset="0"/>
                </a:rPr>
                <a:t>: </a:t>
              </a:r>
              <a:r>
                <a:rPr lang="zh-CN" altLang="en-US" sz="2800" b="1" dirty="0">
                  <a:latin typeface="Times New Roman" charset="0"/>
                </a:rPr>
                <a:t>所有弦的集合的导出子图</a:t>
              </a:r>
            </a:p>
            <a:p>
              <a:pPr eaLnBrk="1" hangingPunct="1">
                <a:spcBef>
                  <a:spcPct val="20000"/>
                </a:spcBef>
                <a:buClr>
                  <a:schemeClr val="bg2"/>
                </a:buClr>
                <a:buSzPct val="75000"/>
                <a:buFont typeface="Wingdings" charset="0"/>
                <a:buNone/>
              </a:pPr>
              <a:r>
                <a:rPr lang="zh-CN" altLang="en-US" sz="2800" b="1" dirty="0">
                  <a:latin typeface="Times New Roman" charset="0"/>
                </a:rPr>
                <a:t>注意：   不一定连通</a:t>
              </a:r>
              <a:r>
                <a:rPr lang="en-US" altLang="zh-CN" sz="2800" b="1" dirty="0">
                  <a:latin typeface="Times New Roman" charset="0"/>
                </a:rPr>
                <a:t>, </a:t>
              </a:r>
              <a:r>
                <a:rPr lang="zh-CN" altLang="en-US" sz="2800" b="1" dirty="0">
                  <a:latin typeface="Times New Roman" charset="0"/>
                </a:rPr>
                <a:t>也不一定不含回路</a:t>
              </a:r>
              <a:r>
                <a:rPr lang="en-US" altLang="zh-CN" sz="2800" b="1" dirty="0">
                  <a:latin typeface="Times New Roman" charset="0"/>
                </a:rPr>
                <a:t>. </a:t>
              </a:r>
            </a:p>
            <a:p>
              <a:pPr eaLnBrk="1" hangingPunct="1">
                <a:spcBef>
                  <a:spcPct val="20000"/>
                </a:spcBef>
                <a:buClr>
                  <a:schemeClr val="bg2"/>
                </a:buClr>
                <a:buSzPct val="75000"/>
                <a:buFont typeface="Wingdings" charset="0"/>
                <a:buNone/>
              </a:pPr>
              <a:endParaRPr lang="en-US" altLang="zh-CN" sz="2800" b="1" dirty="0">
                <a:latin typeface="Times New Roman" charset="0"/>
              </a:endParaRPr>
            </a:p>
            <a:p>
              <a:pPr eaLnBrk="1" hangingPunct="1">
                <a:spcBef>
                  <a:spcPct val="20000"/>
                </a:spcBef>
                <a:buClr>
                  <a:schemeClr val="bg2"/>
                </a:buClr>
                <a:buSzPct val="75000"/>
                <a:buFont typeface="Wingdings" charset="0"/>
                <a:buNone/>
              </a:pPr>
              <a:r>
                <a:rPr lang="zh-CN" altLang="en-US" sz="2800" b="1" dirty="0">
                  <a:latin typeface="Times New Roman" charset="0"/>
                </a:rPr>
                <a:t>黑边构成生成树</a:t>
              </a:r>
            </a:p>
            <a:p>
              <a:pPr eaLnBrk="1" hangingPunct="1">
                <a:spcBef>
                  <a:spcPct val="20000"/>
                </a:spcBef>
                <a:buClr>
                  <a:schemeClr val="bg2"/>
                </a:buClr>
                <a:buSzPct val="75000"/>
                <a:buFont typeface="Wingdings" charset="0"/>
                <a:buNone/>
              </a:pPr>
              <a:r>
                <a:rPr lang="zh-CN" altLang="en-US" sz="2800" b="1" dirty="0">
                  <a:latin typeface="Times New Roman" charset="0"/>
                </a:rPr>
                <a:t>红边构成余树</a:t>
              </a:r>
            </a:p>
          </p:txBody>
        </p:sp>
      </p:grpSp>
    </p:spTree>
    <p:extLst>
      <p:ext uri="{BB962C8B-B14F-4D97-AF65-F5344CB8AC3E}">
        <p14:creationId xmlns:p14="http://schemas.microsoft.com/office/powerpoint/2010/main" val="2110493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54083A33-50ED-B447-B11A-81201F55B78F}" type="slidenum">
              <a:rPr lang="zh-CN" altLang="en-US" sz="1200"/>
              <a:pPr algn="l"/>
              <a:t>13</a:t>
            </a:fld>
            <a:endParaRPr lang="en-US" altLang="zh-CN" sz="1200"/>
          </a:p>
        </p:txBody>
      </p:sp>
      <p:sp>
        <p:nvSpPr>
          <p:cNvPr id="62466" name="Rectangle 2"/>
          <p:cNvSpPr>
            <a:spLocks noGrp="1" noChangeArrowheads="1"/>
          </p:cNvSpPr>
          <p:nvPr>
            <p:ph type="title"/>
          </p:nvPr>
        </p:nvSpPr>
        <p:spPr/>
        <p:txBody>
          <a:bodyPr/>
          <a:lstStyle/>
          <a:p>
            <a:r>
              <a:rPr lang="zh-CN" altLang="en-US" sz="4000" b="1" dirty="0">
                <a:solidFill>
                  <a:srgbClr val="800000"/>
                </a:solidFill>
                <a:latin typeface="宋体" charset="0"/>
                <a:ea typeface="宋体" charset="0"/>
              </a:rPr>
              <a:t>生成树的存在性</a:t>
            </a:r>
          </a:p>
        </p:txBody>
      </p:sp>
      <p:sp>
        <p:nvSpPr>
          <p:cNvPr id="320515" name="Rectangle 3"/>
          <p:cNvSpPr>
            <a:spLocks noGrp="1" noChangeArrowheads="1"/>
          </p:cNvSpPr>
          <p:nvPr>
            <p:ph type="body" idx="1"/>
          </p:nvPr>
        </p:nvSpPr>
        <p:spPr>
          <a:xfrm>
            <a:off x="457200" y="1773238"/>
            <a:ext cx="8229600" cy="3886200"/>
          </a:xfrm>
        </p:spPr>
        <p:txBody>
          <a:bodyPr>
            <a:normAutofit fontScale="92500" lnSpcReduction="20000"/>
          </a:bodyPr>
          <a:lstStyle/>
          <a:p>
            <a:pPr marL="0" indent="0" algn="just">
              <a:spcBef>
                <a:spcPct val="0"/>
              </a:spcBef>
              <a:buFontTx/>
              <a:buNone/>
            </a:pPr>
            <a:r>
              <a:rPr lang="zh-CN" altLang="en-US" sz="2800" b="1" dirty="0">
                <a:solidFill>
                  <a:srgbClr val="FF3300"/>
                </a:solidFill>
                <a:latin typeface="Arial" charset="0"/>
                <a:ea typeface="宋体" charset="0"/>
              </a:rPr>
              <a:t>定</a:t>
            </a:r>
            <a:r>
              <a:rPr lang="zh-CN" altLang="en-US" sz="2800" b="1" dirty="0" smtClean="0">
                <a:solidFill>
                  <a:srgbClr val="FF3300"/>
                </a:solidFill>
                <a:latin typeface="Arial" charset="0"/>
                <a:ea typeface="宋体" charset="0"/>
              </a:rPr>
              <a:t>理</a:t>
            </a:r>
            <a:r>
              <a:rPr lang="en-US" altLang="zh-CN" sz="2800" b="1" dirty="0" smtClean="0">
                <a:solidFill>
                  <a:srgbClr val="FF3300"/>
                </a:solidFill>
                <a:latin typeface="Arial" charset="0"/>
                <a:ea typeface="宋体" charset="0"/>
              </a:rPr>
              <a:t>9.3 </a:t>
            </a:r>
            <a:r>
              <a:rPr lang="zh-CN" altLang="en-US" sz="3500" b="1" dirty="0" smtClean="0">
                <a:latin typeface="Arial" charset="0"/>
                <a:ea typeface="宋体" charset="0"/>
              </a:rPr>
              <a:t>无向图</a:t>
            </a:r>
            <a:r>
              <a:rPr lang="en-US" altLang="zh-CN" sz="3500" b="1" dirty="0" smtClean="0">
                <a:latin typeface="Arial" charset="0"/>
                <a:ea typeface="宋体" charset="0"/>
              </a:rPr>
              <a:t>G</a:t>
            </a:r>
            <a:r>
              <a:rPr lang="zh-CN" altLang="en-US" sz="3500" b="1" dirty="0" smtClean="0">
                <a:latin typeface="Arial" charset="0"/>
                <a:ea typeface="宋体" charset="0"/>
              </a:rPr>
              <a:t>有生成树当且仅当</a:t>
            </a:r>
            <a:r>
              <a:rPr lang="en-US" altLang="zh-CN" sz="3500" b="1" dirty="0" smtClean="0">
                <a:latin typeface="Arial" charset="0"/>
                <a:ea typeface="宋体" charset="0"/>
              </a:rPr>
              <a:t>G</a:t>
            </a:r>
            <a:r>
              <a:rPr lang="zh-CN" altLang="en-US" sz="3500" b="1" dirty="0" smtClean="0">
                <a:latin typeface="Arial" charset="0"/>
                <a:ea typeface="宋体" charset="0"/>
              </a:rPr>
              <a:t>是连通图</a:t>
            </a:r>
            <a:r>
              <a:rPr lang="en-US" altLang="zh-CN" sz="3500" b="1" dirty="0" smtClean="0">
                <a:latin typeface="Arial" charset="0"/>
                <a:ea typeface="宋体" charset="0"/>
              </a:rPr>
              <a:t>;</a:t>
            </a:r>
          </a:p>
          <a:p>
            <a:pPr marL="0" indent="0" algn="just">
              <a:spcBef>
                <a:spcPct val="0"/>
              </a:spcBef>
              <a:buFontTx/>
              <a:buNone/>
            </a:pPr>
            <a:r>
              <a:rPr lang="zh-CN" altLang="en-US" sz="3500" b="1" dirty="0" smtClean="0">
                <a:latin typeface="Arial" charset="0"/>
                <a:ea typeface="宋体" charset="0"/>
              </a:rPr>
              <a:t>             任</a:t>
            </a:r>
            <a:r>
              <a:rPr lang="zh-CN" altLang="en-US" sz="3500" b="1" dirty="0">
                <a:latin typeface="Arial" charset="0"/>
                <a:ea typeface="宋体" charset="0"/>
              </a:rPr>
              <a:t>何无向连通图都有生成树</a:t>
            </a:r>
            <a:r>
              <a:rPr lang="zh-CN" altLang="en-US" sz="3500" b="1" dirty="0" smtClean="0">
                <a:latin typeface="Arial" charset="0"/>
                <a:ea typeface="宋体" charset="0"/>
              </a:rPr>
              <a:t>.</a:t>
            </a:r>
            <a:endParaRPr lang="en-US" altLang="zh-CN" sz="3500" b="1" dirty="0" smtClean="0">
              <a:latin typeface="Arial" charset="0"/>
              <a:ea typeface="宋体" charset="0"/>
            </a:endParaRPr>
          </a:p>
          <a:p>
            <a:pPr marL="0" indent="0" algn="just">
              <a:spcBef>
                <a:spcPct val="0"/>
              </a:spcBef>
              <a:buFontTx/>
              <a:buNone/>
            </a:pPr>
            <a:endParaRPr lang="zh-CN" altLang="en-US" sz="2800" b="1" dirty="0">
              <a:latin typeface="Arial" charset="0"/>
              <a:ea typeface="宋体" charset="0"/>
            </a:endParaRPr>
          </a:p>
          <a:p>
            <a:pPr marL="0" indent="0" algn="just">
              <a:spcBef>
                <a:spcPct val="0"/>
              </a:spcBef>
              <a:buFontTx/>
              <a:buNone/>
            </a:pPr>
            <a:r>
              <a:rPr lang="zh-CN" altLang="en-US" sz="2800" b="1" dirty="0" smtClean="0">
                <a:latin typeface="Arial" charset="0"/>
                <a:ea typeface="宋体" charset="0"/>
              </a:rPr>
              <a:t>证</a:t>
            </a:r>
            <a:r>
              <a:rPr lang="en-US" altLang="zh-CN" sz="2800" b="1" dirty="0" smtClean="0">
                <a:latin typeface="Arial" charset="0"/>
                <a:ea typeface="宋体" charset="0"/>
              </a:rPr>
              <a:t>:</a:t>
            </a:r>
            <a:r>
              <a:rPr lang="zh-CN" altLang="en-US" sz="2800" b="1" dirty="0" smtClean="0">
                <a:latin typeface="Arial" charset="0"/>
                <a:ea typeface="宋体" charset="0"/>
              </a:rPr>
              <a:t> </a:t>
            </a:r>
            <a:r>
              <a:rPr lang="zh-CN" altLang="en-US" sz="2800" b="1" dirty="0">
                <a:latin typeface="Arial" charset="0"/>
                <a:ea typeface="宋体" charset="0"/>
              </a:rPr>
              <a:t>用破圈法. 若图中无圈, 则图本身就是自己的生成树. 否则删去圈上的任一条边, 不破坏连通性, 重复进行直到无圈为止, 得到图的一棵生成树.</a:t>
            </a:r>
          </a:p>
          <a:p>
            <a:pPr marL="0" indent="0" algn="just">
              <a:spcBef>
                <a:spcPct val="0"/>
              </a:spcBef>
              <a:buFontTx/>
              <a:buNone/>
            </a:pPr>
            <a:endParaRPr lang="zh-CN" altLang="en-US" sz="2800" b="1" dirty="0">
              <a:latin typeface="Arial" charset="0"/>
              <a:ea typeface="宋体" charset="0"/>
            </a:endParaRPr>
          </a:p>
          <a:p>
            <a:pPr marL="0" indent="0" algn="just">
              <a:spcBef>
                <a:spcPct val="0"/>
              </a:spcBef>
              <a:buFontTx/>
              <a:buNone/>
            </a:pPr>
            <a:r>
              <a:rPr lang="zh-CN" altLang="en-US" sz="2800" b="1" dirty="0">
                <a:solidFill>
                  <a:srgbClr val="FF3300"/>
                </a:solidFill>
                <a:latin typeface="Arial" charset="0"/>
                <a:ea typeface="宋体" charset="0"/>
              </a:rPr>
              <a:t>推论1</a:t>
            </a:r>
            <a:r>
              <a:rPr lang="zh-CN" altLang="en-US" sz="2800" b="1" dirty="0">
                <a:solidFill>
                  <a:srgbClr val="FF0066"/>
                </a:solidFill>
                <a:latin typeface="Arial" charset="0"/>
                <a:ea typeface="宋体" charset="0"/>
              </a:rPr>
              <a:t>  </a:t>
            </a:r>
            <a:r>
              <a:rPr lang="zh-CN" altLang="en-US" sz="2800" b="1" dirty="0">
                <a:latin typeface="Arial" charset="0"/>
                <a:ea typeface="宋体" charset="0"/>
              </a:rPr>
              <a:t>设</a:t>
            </a:r>
            <a:r>
              <a:rPr lang="en-US" altLang="zh-CN" sz="2800" b="1" i="1" dirty="0">
                <a:latin typeface="Arial" charset="0"/>
                <a:ea typeface="宋体" charset="0"/>
              </a:rPr>
              <a:t>n</a:t>
            </a:r>
            <a:r>
              <a:rPr lang="zh-CN" altLang="en-US" sz="2800" b="1" dirty="0">
                <a:latin typeface="Arial" charset="0"/>
                <a:ea typeface="宋体" charset="0"/>
              </a:rPr>
              <a:t>阶无向连通图有</a:t>
            </a:r>
            <a:r>
              <a:rPr lang="en-US" altLang="zh-CN" sz="2800" b="1" i="1" dirty="0">
                <a:latin typeface="Arial" charset="0"/>
                <a:ea typeface="宋体" charset="0"/>
              </a:rPr>
              <a:t>m</a:t>
            </a:r>
            <a:r>
              <a:rPr lang="zh-CN" altLang="en-US" sz="2800" b="1" dirty="0">
                <a:latin typeface="Arial" charset="0"/>
                <a:ea typeface="宋体" charset="0"/>
              </a:rPr>
              <a:t>条边, 则</a:t>
            </a:r>
            <a:r>
              <a:rPr lang="en-US" altLang="zh-CN" sz="2800" b="1" i="1" dirty="0">
                <a:latin typeface="Arial" charset="0"/>
                <a:ea typeface="宋体" charset="0"/>
              </a:rPr>
              <a:t>m</a:t>
            </a:r>
            <a:r>
              <a:rPr lang="en-US" altLang="zh-CN" sz="2800" b="1" dirty="0">
                <a:latin typeface="Arial" charset="0"/>
                <a:ea typeface="宋体" charset="0"/>
                <a:sym typeface="Symbol" charset="0"/>
              </a:rPr>
              <a:t></a:t>
            </a:r>
            <a:r>
              <a:rPr lang="en-US" altLang="zh-CN" sz="2800" b="1" i="1" dirty="0">
                <a:latin typeface="Arial" charset="0"/>
                <a:ea typeface="宋体" charset="0"/>
              </a:rPr>
              <a:t>n</a:t>
            </a:r>
            <a:r>
              <a:rPr lang="en-US" altLang="zh-CN" sz="2800" b="1" dirty="0">
                <a:latin typeface="Arial" charset="0"/>
                <a:ea typeface="宋体" charset="0"/>
                <a:sym typeface="Symbol" charset="0"/>
              </a:rPr>
              <a:t></a:t>
            </a:r>
            <a:r>
              <a:rPr lang="en-US" altLang="zh-CN" sz="2800" b="1" dirty="0">
                <a:latin typeface="Arial" charset="0"/>
                <a:ea typeface="宋体" charset="0"/>
              </a:rPr>
              <a:t>1. </a:t>
            </a:r>
            <a:r>
              <a:rPr lang="en-US" altLang="zh-CN" sz="2800" b="1" dirty="0" smtClean="0">
                <a:latin typeface="Arial" charset="0"/>
                <a:ea typeface="宋体" charset="0"/>
              </a:rPr>
              <a:t>(</a:t>
            </a:r>
            <a:r>
              <a:rPr lang="zh-CN" altLang="en-US" sz="2800" b="1" dirty="0" smtClean="0">
                <a:latin typeface="Arial" charset="0"/>
                <a:ea typeface="宋体" charset="0"/>
              </a:rPr>
              <a:t>同定理</a:t>
            </a:r>
            <a:r>
              <a:rPr lang="en-US" altLang="zh-CN" sz="2800" b="1" dirty="0" smtClean="0">
                <a:latin typeface="Arial" charset="0"/>
                <a:ea typeface="宋体" charset="0"/>
              </a:rPr>
              <a:t>7.9)</a:t>
            </a:r>
            <a:endParaRPr lang="en-US" altLang="zh-CN" sz="2800" b="1" dirty="0">
              <a:latin typeface="Arial" charset="0"/>
              <a:ea typeface="宋体" charset="0"/>
            </a:endParaRPr>
          </a:p>
          <a:p>
            <a:pPr marL="0" indent="0" algn="just">
              <a:spcBef>
                <a:spcPct val="0"/>
              </a:spcBef>
              <a:buFontTx/>
              <a:buNone/>
            </a:pPr>
            <a:r>
              <a:rPr lang="zh-CN" altLang="en-US" sz="2800" b="1" dirty="0">
                <a:solidFill>
                  <a:srgbClr val="FF3300"/>
                </a:solidFill>
                <a:latin typeface="Arial" charset="0"/>
                <a:ea typeface="宋体" charset="0"/>
              </a:rPr>
              <a:t>推论2</a:t>
            </a:r>
            <a:r>
              <a:rPr lang="zh-CN" altLang="en-US" sz="2800" b="1" dirty="0">
                <a:solidFill>
                  <a:srgbClr val="FF0066"/>
                </a:solidFill>
                <a:latin typeface="Arial" charset="0"/>
                <a:ea typeface="宋体" charset="0"/>
              </a:rPr>
              <a:t>  </a:t>
            </a:r>
            <a:r>
              <a:rPr lang="zh-CN" altLang="en-US" sz="2800" b="1" dirty="0">
                <a:latin typeface="Arial" charset="0"/>
                <a:ea typeface="宋体" charset="0"/>
              </a:rPr>
              <a:t>设</a:t>
            </a:r>
            <a:r>
              <a:rPr lang="en-US" altLang="zh-CN" sz="2800" b="1" i="1" dirty="0">
                <a:latin typeface="Arial" charset="0"/>
                <a:ea typeface="宋体" charset="0"/>
              </a:rPr>
              <a:t>n</a:t>
            </a:r>
            <a:r>
              <a:rPr lang="zh-CN" altLang="en-US" sz="2800" b="1" dirty="0">
                <a:latin typeface="Arial" charset="0"/>
                <a:ea typeface="宋体" charset="0"/>
              </a:rPr>
              <a:t>阶无向连通图有</a:t>
            </a:r>
            <a:r>
              <a:rPr lang="en-US" altLang="zh-CN" sz="2800" b="1" i="1" dirty="0">
                <a:latin typeface="Arial" charset="0"/>
                <a:ea typeface="宋体" charset="0"/>
              </a:rPr>
              <a:t>m</a:t>
            </a:r>
            <a:r>
              <a:rPr lang="zh-CN" altLang="en-US" sz="2800" b="1" dirty="0">
                <a:latin typeface="Arial" charset="0"/>
                <a:ea typeface="宋体" charset="0"/>
              </a:rPr>
              <a:t>条边, 则它的生成树的余树有</a:t>
            </a:r>
            <a:r>
              <a:rPr lang="en-US" altLang="zh-CN" sz="2800" b="1" i="1" dirty="0">
                <a:latin typeface="Arial" charset="0"/>
                <a:ea typeface="宋体" charset="0"/>
              </a:rPr>
              <a:t>m</a:t>
            </a:r>
            <a:r>
              <a:rPr lang="en-US" altLang="zh-CN" sz="2800" b="1" dirty="0">
                <a:latin typeface="Arial" charset="0"/>
                <a:ea typeface="宋体" charset="0"/>
                <a:sym typeface="Symbol" charset="0"/>
              </a:rPr>
              <a:t></a:t>
            </a:r>
            <a:r>
              <a:rPr lang="en-US" altLang="zh-CN" sz="2800" b="1" i="1" dirty="0">
                <a:latin typeface="Arial" charset="0"/>
                <a:ea typeface="宋体" charset="0"/>
              </a:rPr>
              <a:t>n</a:t>
            </a:r>
            <a:r>
              <a:rPr lang="en-US" altLang="zh-CN" sz="2800" b="1" dirty="0">
                <a:latin typeface="Arial" charset="0"/>
                <a:ea typeface="宋体" charset="0"/>
              </a:rPr>
              <a:t>+1</a:t>
            </a:r>
            <a:r>
              <a:rPr lang="zh-CN" altLang="en-US" sz="2800" b="1" dirty="0">
                <a:latin typeface="Arial" charset="0"/>
                <a:ea typeface="宋体" charset="0"/>
              </a:rPr>
              <a:t>条边.</a:t>
            </a:r>
          </a:p>
        </p:txBody>
      </p:sp>
    </p:spTree>
    <p:extLst>
      <p:ext uri="{BB962C8B-B14F-4D97-AF65-F5344CB8AC3E}">
        <p14:creationId xmlns:p14="http://schemas.microsoft.com/office/powerpoint/2010/main" val="667590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0515">
                                            <p:txEl>
                                              <p:pRg st="5" end="5"/>
                                            </p:txEl>
                                          </p:spTgt>
                                        </p:tgtEl>
                                        <p:attrNameLst>
                                          <p:attrName>style.visibility</p:attrName>
                                        </p:attrNameLst>
                                      </p:cBhvr>
                                      <p:to>
                                        <p:strVal val="visible"/>
                                      </p:to>
                                    </p:set>
                                    <p:animEffect transition="in" filter="fade">
                                      <p:cBhvr>
                                        <p:cTn id="7" dur="500"/>
                                        <p:tgtEl>
                                          <p:spTgt spid="32051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0515">
                                            <p:txEl>
                                              <p:pRg st="6" end="6"/>
                                            </p:txEl>
                                          </p:spTgt>
                                        </p:tgtEl>
                                        <p:attrNameLst>
                                          <p:attrName>style.visibility</p:attrName>
                                        </p:attrNameLst>
                                      </p:cBhvr>
                                      <p:to>
                                        <p:strVal val="visible"/>
                                      </p:to>
                                    </p:set>
                                    <p:animEffect transition="in" filter="fade">
                                      <p:cBhvr>
                                        <p:cTn id="10" dur="500"/>
                                        <p:tgtEl>
                                          <p:spTgt spid="320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spcBef>
                <a:spcPct val="0"/>
              </a:spcBef>
              <a:buClrTx/>
              <a:buSzTx/>
              <a:buFontTx/>
              <a:buNone/>
            </a:pPr>
            <a:fld id="{5D361745-BB3E-495A-BBFC-97549B579FC1}" type="slidenum">
              <a:rPr kumimoji="0" lang="zh-CN" altLang="en-US" sz="1400" smtClean="0">
                <a:solidFill>
                  <a:schemeClr val="bg2"/>
                </a:solidFill>
                <a:ea typeface="宋体" panose="02010600030101010101" pitchFamily="2" charset="-122"/>
              </a:rPr>
              <a:pPr>
                <a:spcBef>
                  <a:spcPct val="0"/>
                </a:spcBef>
                <a:buClrTx/>
                <a:buSzTx/>
                <a:buFontTx/>
                <a:buNone/>
              </a:pPr>
              <a:t>14</a:t>
            </a:fld>
            <a:endParaRPr kumimoji="0" lang="en-US" altLang="zh-CN" sz="1400" smtClean="0">
              <a:solidFill>
                <a:schemeClr val="bg2"/>
              </a:solidFill>
              <a:ea typeface="宋体" panose="02010600030101010101" pitchFamily="2" charset="-122"/>
            </a:endParaRPr>
          </a:p>
        </p:txBody>
      </p:sp>
      <p:sp>
        <p:nvSpPr>
          <p:cNvPr id="829442" name="Text Box 2"/>
          <p:cNvSpPr txBox="1">
            <a:spLocks noChangeArrowheads="1"/>
          </p:cNvSpPr>
          <p:nvPr/>
        </p:nvSpPr>
        <p:spPr bwMode="auto">
          <a:xfrm>
            <a:off x="304800" y="990600"/>
            <a:ext cx="8534400"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just">
              <a:spcBef>
                <a:spcPct val="45000"/>
              </a:spcBef>
              <a:buClr>
                <a:srgbClr val="99CCCC"/>
              </a:buClr>
              <a:buSzTx/>
              <a:buFont typeface="Wingdings" panose="05000000000000000000" pitchFamily="2" charset="2"/>
              <a:buNone/>
            </a:pPr>
            <a:r>
              <a:rPr lang="zh-CN" altLang="en-US" b="1" dirty="0">
                <a:latin typeface="Arial" charset="0"/>
                <a:ea typeface="宋体" charset="0"/>
              </a:rPr>
              <a:t>定理</a:t>
            </a:r>
            <a:r>
              <a:rPr lang="en-US" altLang="zh-CN" b="1" dirty="0">
                <a:latin typeface="Arial" charset="0"/>
                <a:ea typeface="宋体" charset="0"/>
              </a:rPr>
              <a:t>9.4  </a:t>
            </a:r>
            <a:r>
              <a:rPr lang="zh-CN" altLang="en-US" b="1" dirty="0">
                <a:latin typeface="Arial" charset="0"/>
                <a:ea typeface="宋体" charset="0"/>
              </a:rPr>
              <a:t>设</a:t>
            </a:r>
            <a:r>
              <a:rPr lang="en-US" altLang="zh-CN" b="1" dirty="0">
                <a:latin typeface="Arial" charset="0"/>
                <a:ea typeface="宋体" charset="0"/>
              </a:rPr>
              <a:t>T</a:t>
            </a:r>
            <a:r>
              <a:rPr lang="zh-CN" altLang="en-US" b="1" dirty="0">
                <a:latin typeface="Arial" charset="0"/>
                <a:ea typeface="宋体" charset="0"/>
              </a:rPr>
              <a:t>为无向连通图</a:t>
            </a:r>
            <a:r>
              <a:rPr lang="en-US" altLang="zh-CN" b="1" dirty="0">
                <a:latin typeface="Arial" charset="0"/>
                <a:ea typeface="宋体" charset="0"/>
              </a:rPr>
              <a:t>G</a:t>
            </a:r>
            <a:r>
              <a:rPr lang="zh-CN" altLang="en-US" b="1" dirty="0">
                <a:latin typeface="Arial" charset="0"/>
                <a:ea typeface="宋体" charset="0"/>
              </a:rPr>
              <a:t>中一棵生成树，</a:t>
            </a:r>
            <a:r>
              <a:rPr lang="en-US" altLang="zh-CN" b="1" dirty="0">
                <a:latin typeface="Arial" charset="0"/>
                <a:ea typeface="宋体" charset="0"/>
              </a:rPr>
              <a:t>e</a:t>
            </a:r>
            <a:r>
              <a:rPr lang="zh-CN" altLang="en-US" b="1" dirty="0">
                <a:latin typeface="Arial" charset="0"/>
                <a:ea typeface="宋体" charset="0"/>
              </a:rPr>
              <a:t>为</a:t>
            </a:r>
            <a:r>
              <a:rPr lang="en-US" altLang="zh-CN" b="1" dirty="0">
                <a:latin typeface="Arial" charset="0"/>
                <a:ea typeface="宋体" charset="0"/>
              </a:rPr>
              <a:t>T</a:t>
            </a:r>
            <a:r>
              <a:rPr lang="zh-CN" altLang="en-US" b="1" dirty="0">
                <a:latin typeface="Arial" charset="0"/>
                <a:ea typeface="宋体" charset="0"/>
              </a:rPr>
              <a:t>的任意一条弦，则</a:t>
            </a:r>
            <a:r>
              <a:rPr lang="en-US" altLang="zh-CN" b="1" dirty="0" err="1">
                <a:latin typeface="Arial" charset="0"/>
                <a:ea typeface="宋体" charset="0"/>
              </a:rPr>
              <a:t>T∪e</a:t>
            </a:r>
            <a:r>
              <a:rPr lang="zh-CN" altLang="en-US" b="1" dirty="0">
                <a:latin typeface="Arial" charset="0"/>
                <a:ea typeface="宋体" charset="0"/>
              </a:rPr>
              <a:t>中含</a:t>
            </a:r>
            <a:r>
              <a:rPr lang="en-US" altLang="zh-CN" b="1" dirty="0">
                <a:latin typeface="Arial" charset="0"/>
                <a:ea typeface="宋体" charset="0"/>
              </a:rPr>
              <a:t>G</a:t>
            </a:r>
            <a:r>
              <a:rPr lang="zh-CN" altLang="en-US" b="1" dirty="0">
                <a:latin typeface="Arial" charset="0"/>
                <a:ea typeface="宋体" charset="0"/>
              </a:rPr>
              <a:t>中只含一条弦其余边均为树枝的圈，而且不同的弦对应的圈也不同。</a:t>
            </a:r>
          </a:p>
        </p:txBody>
      </p:sp>
      <p:sp>
        <p:nvSpPr>
          <p:cNvPr id="121860" name="Rectangle 3"/>
          <p:cNvSpPr>
            <a:spLocks noGrp="1" noChangeArrowheads="1"/>
          </p:cNvSpPr>
          <p:nvPr>
            <p:ph type="title"/>
          </p:nvPr>
        </p:nvSpPr>
        <p:spPr>
          <a:xfrm>
            <a:off x="914400" y="0"/>
            <a:ext cx="8229600" cy="762000"/>
          </a:xfrm>
          <a:effectLst>
            <a:outerShdw dist="17961" dir="2700000" algn="ctr" rotWithShape="0">
              <a:schemeClr val="bg2"/>
            </a:outerShdw>
          </a:effectLst>
        </p:spPr>
        <p:txBody>
          <a:bodyPr anchor="ctr"/>
          <a:lstStyle/>
          <a:p>
            <a:pPr eaLnBrk="1" hangingPunct="1"/>
            <a:r>
              <a:rPr lang="zh-CN" altLang="en-US" dirty="0" smtClean="0"/>
              <a:t>定理 </a:t>
            </a:r>
          </a:p>
        </p:txBody>
      </p:sp>
    </p:spTree>
    <p:extLst>
      <p:ext uri="{BB962C8B-B14F-4D97-AF65-F5344CB8AC3E}">
        <p14:creationId xmlns:p14="http://schemas.microsoft.com/office/powerpoint/2010/main" val="2381981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9442">
                                            <p:txEl>
                                              <p:pRg st="0" end="0"/>
                                            </p:txEl>
                                          </p:spTgt>
                                        </p:tgtEl>
                                        <p:attrNameLst>
                                          <p:attrName>style.visibility</p:attrName>
                                        </p:attrNameLst>
                                      </p:cBhvr>
                                      <p:to>
                                        <p:strVal val="visible"/>
                                      </p:to>
                                    </p:set>
                                    <p:animEffect transition="in" filter="wipe(up)">
                                      <p:cBhvr>
                                        <p:cTn id="7" dur="500"/>
                                        <p:tgtEl>
                                          <p:spTgt spid="8294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0DFE27F2-9513-224A-9D75-B4A9DC3EA34F}" type="slidenum">
              <a:rPr lang="zh-CN" altLang="en-US" sz="1200"/>
              <a:pPr algn="l"/>
              <a:t>15</a:t>
            </a:fld>
            <a:endParaRPr lang="en-US" altLang="zh-CN" sz="1200"/>
          </a:p>
        </p:txBody>
      </p:sp>
      <p:sp>
        <p:nvSpPr>
          <p:cNvPr id="63490" name="Rectangle 2"/>
          <p:cNvSpPr>
            <a:spLocks noGrp="1" noChangeArrowheads="1"/>
          </p:cNvSpPr>
          <p:nvPr>
            <p:ph type="title"/>
          </p:nvPr>
        </p:nvSpPr>
        <p:spPr/>
        <p:txBody>
          <a:bodyPr/>
          <a:lstStyle/>
          <a:p>
            <a:r>
              <a:rPr lang="zh-CN" altLang="en-US" sz="4000" b="1" dirty="0">
                <a:solidFill>
                  <a:srgbClr val="800000"/>
                </a:solidFill>
                <a:latin typeface="宋体" charset="0"/>
                <a:ea typeface="宋体" charset="0"/>
              </a:rPr>
              <a:t>基本回路与基本回路系统</a:t>
            </a:r>
          </a:p>
        </p:txBody>
      </p:sp>
      <p:sp>
        <p:nvSpPr>
          <p:cNvPr id="63491" name="Rectangle 3"/>
          <p:cNvSpPr>
            <a:spLocks noGrp="1" noChangeArrowheads="1"/>
          </p:cNvSpPr>
          <p:nvPr>
            <p:ph type="body" idx="1"/>
          </p:nvPr>
        </p:nvSpPr>
        <p:spPr>
          <a:xfrm>
            <a:off x="685800" y="1844675"/>
            <a:ext cx="7772400" cy="2209800"/>
          </a:xfrm>
        </p:spPr>
        <p:txBody>
          <a:bodyPr>
            <a:normAutofit fontScale="92500" lnSpcReduction="20000"/>
          </a:bodyPr>
          <a:lstStyle/>
          <a:p>
            <a:pPr marL="0" indent="0" algn="just">
              <a:lnSpc>
                <a:spcPct val="120000"/>
              </a:lnSpc>
              <a:spcBef>
                <a:spcPct val="0"/>
              </a:spcBef>
              <a:buFontTx/>
              <a:buNone/>
            </a:pPr>
            <a:r>
              <a:rPr lang="zh-CN" altLang="en-US" sz="2800" b="1" dirty="0">
                <a:solidFill>
                  <a:srgbClr val="FF3300"/>
                </a:solidFill>
                <a:latin typeface="Arial" charset="0"/>
                <a:ea typeface="宋体" charset="0"/>
              </a:rPr>
              <a:t>定义</a:t>
            </a:r>
            <a:r>
              <a:rPr lang="en-US" altLang="zh-CN" sz="2800" b="1" dirty="0">
                <a:solidFill>
                  <a:srgbClr val="FF3300"/>
                </a:solidFill>
                <a:latin typeface="Arial" charset="0"/>
                <a:ea typeface="宋体" charset="0"/>
              </a:rPr>
              <a:t>16</a:t>
            </a:r>
            <a:r>
              <a:rPr lang="zh-CN" altLang="en-US" sz="2800" b="1" dirty="0">
                <a:solidFill>
                  <a:srgbClr val="FF3300"/>
                </a:solidFill>
                <a:latin typeface="Arial" charset="0"/>
                <a:ea typeface="宋体" charset="0"/>
              </a:rPr>
              <a:t>.3</a:t>
            </a:r>
            <a:r>
              <a:rPr lang="zh-CN" altLang="en-US" sz="2800" b="1" dirty="0">
                <a:latin typeface="Arial" charset="0"/>
                <a:ea typeface="宋体" charset="0"/>
              </a:rPr>
              <a:t>  设</a:t>
            </a:r>
            <a:r>
              <a:rPr lang="en-US" altLang="zh-CN" sz="2800" b="1" i="1" dirty="0">
                <a:latin typeface="Arial" charset="0"/>
                <a:ea typeface="宋体" charset="0"/>
              </a:rPr>
              <a:t>G</a:t>
            </a:r>
            <a:r>
              <a:rPr lang="zh-CN" altLang="en-US" sz="2800" b="1" dirty="0">
                <a:latin typeface="Arial" charset="0"/>
                <a:ea typeface="宋体" charset="0"/>
              </a:rPr>
              <a:t>是</a:t>
            </a:r>
            <a:r>
              <a:rPr lang="en-US" altLang="zh-CN" sz="2800" b="1" i="1" dirty="0">
                <a:latin typeface="Arial" charset="0"/>
                <a:ea typeface="宋体" charset="0"/>
              </a:rPr>
              <a:t>n</a:t>
            </a:r>
            <a:r>
              <a:rPr lang="zh-CN" altLang="en-US" sz="2800" b="1" dirty="0">
                <a:latin typeface="Arial" charset="0"/>
                <a:ea typeface="宋体" charset="0"/>
              </a:rPr>
              <a:t>阶</a:t>
            </a:r>
            <a:r>
              <a:rPr lang="en-US" altLang="zh-CN" sz="2800" b="1" i="1" dirty="0">
                <a:latin typeface="Arial" charset="0"/>
                <a:ea typeface="宋体" charset="0"/>
              </a:rPr>
              <a:t>m</a:t>
            </a:r>
            <a:r>
              <a:rPr lang="zh-CN" altLang="en-US" sz="2800" b="1" dirty="0">
                <a:latin typeface="Arial" charset="0"/>
                <a:ea typeface="宋体" charset="0"/>
              </a:rPr>
              <a:t>条边的无向连通图, </a:t>
            </a:r>
            <a:r>
              <a:rPr lang="en-US" altLang="zh-CN" sz="2800" b="1" i="1" dirty="0">
                <a:latin typeface="Arial" charset="0"/>
                <a:ea typeface="宋体" charset="0"/>
              </a:rPr>
              <a:t>T</a:t>
            </a:r>
            <a:r>
              <a:rPr lang="zh-CN" altLang="en-US" sz="2800" b="1" dirty="0">
                <a:latin typeface="Arial" charset="0"/>
                <a:ea typeface="宋体" charset="0"/>
              </a:rPr>
              <a:t>是</a:t>
            </a:r>
            <a:r>
              <a:rPr lang="en-US" altLang="zh-CN" sz="2800" b="1" i="1" dirty="0">
                <a:latin typeface="Arial" charset="0"/>
                <a:ea typeface="宋体" charset="0"/>
              </a:rPr>
              <a:t>G</a:t>
            </a:r>
            <a:r>
              <a:rPr lang="zh-CN" altLang="en-US" sz="2800" b="1" dirty="0">
                <a:latin typeface="Arial" charset="0"/>
                <a:ea typeface="宋体" charset="0"/>
              </a:rPr>
              <a:t>的一棵生成树, </a:t>
            </a:r>
            <a:r>
              <a:rPr lang="en-US" altLang="zh-CN" sz="2800" b="1" i="1" dirty="0">
                <a:latin typeface="Arial" charset="0"/>
                <a:ea typeface="宋体" charset="0"/>
              </a:rPr>
              <a:t>e</a:t>
            </a:r>
            <a:r>
              <a:rPr lang="en-US" altLang="zh-CN" sz="2800" b="1" baseline="-30000" dirty="0">
                <a:latin typeface="Arial" charset="0"/>
                <a:ea typeface="宋体" charset="0"/>
              </a:rPr>
              <a:t>1</a:t>
            </a:r>
            <a:r>
              <a:rPr lang="en-US" altLang="zh-CN" sz="2800" b="1" dirty="0">
                <a:latin typeface="Arial" charset="0"/>
                <a:ea typeface="宋体" charset="0"/>
                <a:sym typeface="Symbol" charset="0"/>
              </a:rPr>
              <a:t>,</a:t>
            </a:r>
            <a:r>
              <a:rPr lang="en-US" altLang="zh-CN" sz="2800" b="1" dirty="0">
                <a:latin typeface="Arial" charset="0"/>
                <a:ea typeface="宋体" charset="0"/>
              </a:rPr>
              <a:t> </a:t>
            </a:r>
            <a:r>
              <a:rPr lang="en-US" altLang="zh-CN" sz="2800" b="1" i="1" dirty="0">
                <a:latin typeface="Arial" charset="0"/>
                <a:ea typeface="宋体" charset="0"/>
              </a:rPr>
              <a:t>e</a:t>
            </a:r>
            <a:r>
              <a:rPr lang="en-US" altLang="zh-CN" sz="2800" b="1" baseline="-30000" dirty="0">
                <a:latin typeface="Arial" charset="0"/>
                <a:ea typeface="宋体" charset="0"/>
              </a:rPr>
              <a:t>2</a:t>
            </a:r>
            <a:r>
              <a:rPr lang="en-US" altLang="zh-CN" sz="2800" b="1" dirty="0">
                <a:latin typeface="Arial" charset="0"/>
                <a:ea typeface="宋体" charset="0"/>
              </a:rPr>
              <a:t>, … , </a:t>
            </a:r>
            <a:r>
              <a:rPr lang="en-US" altLang="zh-CN" sz="2800" b="1" i="1" dirty="0">
                <a:latin typeface="Arial" charset="0"/>
                <a:ea typeface="宋体" charset="0"/>
              </a:rPr>
              <a:t>e</a:t>
            </a:r>
            <a:r>
              <a:rPr lang="en-US" altLang="zh-CN" sz="2800" b="1" i="1" baseline="-30000" dirty="0">
                <a:latin typeface="Arial" charset="0"/>
                <a:ea typeface="宋体" charset="0"/>
              </a:rPr>
              <a:t>m</a:t>
            </a:r>
            <a:r>
              <a:rPr lang="en-US" altLang="zh-CN" sz="2800" b="1" baseline="-30000" dirty="0">
                <a:latin typeface="Arial" charset="0"/>
                <a:ea typeface="宋体" charset="0"/>
                <a:sym typeface="Symbol" charset="0"/>
              </a:rPr>
              <a:t></a:t>
            </a:r>
            <a:r>
              <a:rPr lang="en-US" altLang="zh-CN" sz="2800" b="1" i="1" baseline="-30000" dirty="0">
                <a:latin typeface="Arial" charset="0"/>
                <a:ea typeface="宋体" charset="0"/>
              </a:rPr>
              <a:t>n</a:t>
            </a:r>
            <a:r>
              <a:rPr lang="en-US" altLang="zh-CN" sz="2800" b="1" baseline="-30000" dirty="0">
                <a:latin typeface="Arial" charset="0"/>
                <a:ea typeface="宋体" charset="0"/>
              </a:rPr>
              <a:t>+1</a:t>
            </a:r>
            <a:r>
              <a:rPr lang="zh-CN" altLang="en-US" sz="2800" b="1" dirty="0">
                <a:latin typeface="Arial" charset="0"/>
                <a:ea typeface="宋体" charset="0"/>
              </a:rPr>
              <a:t>为</a:t>
            </a:r>
            <a:r>
              <a:rPr lang="en-US" altLang="zh-CN" sz="2800" b="1" i="1" dirty="0">
                <a:latin typeface="Arial" charset="0"/>
                <a:ea typeface="宋体" charset="0"/>
              </a:rPr>
              <a:t>T</a:t>
            </a:r>
            <a:r>
              <a:rPr lang="zh-CN" altLang="en-US" sz="2800" b="1" dirty="0">
                <a:latin typeface="Arial" charset="0"/>
                <a:ea typeface="宋体" charset="0"/>
              </a:rPr>
              <a:t>的弦. </a:t>
            </a:r>
            <a:r>
              <a:rPr lang="en-US" altLang="zh-CN" sz="2800" b="1" i="1" dirty="0">
                <a:latin typeface="Arial" charset="0"/>
                <a:ea typeface="宋体" charset="0"/>
              </a:rPr>
              <a:t>G</a:t>
            </a:r>
            <a:r>
              <a:rPr lang="zh-CN" altLang="en-US" sz="2800" b="1" dirty="0">
                <a:latin typeface="Arial" charset="0"/>
                <a:ea typeface="宋体" charset="0"/>
              </a:rPr>
              <a:t>中仅含</a:t>
            </a:r>
            <a:r>
              <a:rPr lang="en-US" altLang="zh-CN" sz="2800" b="1" i="1" dirty="0">
                <a:latin typeface="Arial" charset="0"/>
                <a:ea typeface="宋体" charset="0"/>
              </a:rPr>
              <a:t>T</a:t>
            </a:r>
            <a:r>
              <a:rPr lang="zh-CN" altLang="en-US" sz="2800" b="1" dirty="0">
                <a:latin typeface="Arial" charset="0"/>
                <a:ea typeface="宋体" charset="0"/>
              </a:rPr>
              <a:t>的一条弦</a:t>
            </a:r>
            <a:r>
              <a:rPr lang="en-US" altLang="zh-CN" sz="2800" b="1" i="1" dirty="0" err="1">
                <a:latin typeface="Arial" charset="0"/>
                <a:ea typeface="宋体" charset="0"/>
              </a:rPr>
              <a:t>e</a:t>
            </a:r>
            <a:r>
              <a:rPr lang="en-US" altLang="zh-CN" sz="2800" b="1" i="1" baseline="-30000" dirty="0" err="1">
                <a:latin typeface="Arial" charset="0"/>
                <a:ea typeface="宋体" charset="0"/>
              </a:rPr>
              <a:t>r</a:t>
            </a:r>
            <a:r>
              <a:rPr lang="zh-CN" altLang="en-US" sz="2800" b="1" dirty="0">
                <a:latin typeface="Arial" charset="0"/>
                <a:ea typeface="宋体" charset="0"/>
              </a:rPr>
              <a:t>的圈</a:t>
            </a:r>
            <a:r>
              <a:rPr lang="en-US" altLang="zh-CN" sz="2800" b="1" i="1" dirty="0">
                <a:latin typeface="Arial" charset="0"/>
                <a:ea typeface="宋体" charset="0"/>
              </a:rPr>
              <a:t>C</a:t>
            </a:r>
            <a:r>
              <a:rPr lang="en-US" altLang="zh-CN" sz="2800" b="1" i="1" baseline="-30000" dirty="0">
                <a:latin typeface="Arial" charset="0"/>
                <a:ea typeface="宋体" charset="0"/>
              </a:rPr>
              <a:t>r</a:t>
            </a:r>
            <a:r>
              <a:rPr lang="zh-CN" altLang="en-US" sz="2800" b="1" dirty="0">
                <a:latin typeface="Arial" charset="0"/>
                <a:ea typeface="宋体" charset="0"/>
              </a:rPr>
              <a:t>称作对应弦</a:t>
            </a:r>
            <a:r>
              <a:rPr lang="en-US" altLang="zh-CN" sz="2800" b="1" i="1" dirty="0" err="1">
                <a:latin typeface="Arial" charset="0"/>
                <a:ea typeface="宋体" charset="0"/>
              </a:rPr>
              <a:t>e</a:t>
            </a:r>
            <a:r>
              <a:rPr lang="en-US" altLang="zh-CN" sz="2800" b="1" i="1" baseline="-30000" dirty="0" err="1">
                <a:latin typeface="Arial" charset="0"/>
                <a:ea typeface="宋体" charset="0"/>
              </a:rPr>
              <a:t>r</a:t>
            </a:r>
            <a:r>
              <a:rPr lang="zh-CN" altLang="en-US" sz="2800" b="1" dirty="0">
                <a:latin typeface="Arial" charset="0"/>
                <a:ea typeface="宋体" charset="0"/>
              </a:rPr>
              <a:t>的</a:t>
            </a:r>
            <a:r>
              <a:rPr lang="zh-CN" altLang="en-US" sz="2800" b="1" dirty="0">
                <a:solidFill>
                  <a:srgbClr val="FF3300"/>
                </a:solidFill>
                <a:latin typeface="Arial" charset="0"/>
                <a:ea typeface="宋体" charset="0"/>
              </a:rPr>
              <a:t>基本回路</a:t>
            </a:r>
            <a:r>
              <a:rPr lang="en-US" altLang="zh-CN" sz="2800" b="1" dirty="0">
                <a:latin typeface="Arial" charset="0"/>
                <a:ea typeface="宋体" charset="0"/>
              </a:rPr>
              <a:t>. </a:t>
            </a:r>
          </a:p>
          <a:p>
            <a:pPr marL="0" indent="0" algn="just">
              <a:lnSpc>
                <a:spcPct val="120000"/>
              </a:lnSpc>
              <a:spcBef>
                <a:spcPct val="0"/>
              </a:spcBef>
              <a:buFontTx/>
              <a:buNone/>
            </a:pPr>
            <a:r>
              <a:rPr lang="zh-CN" altLang="en-US" sz="2800" b="1" dirty="0">
                <a:latin typeface="Arial" charset="0"/>
                <a:ea typeface="宋体" charset="0"/>
              </a:rPr>
              <a:t>称{</a:t>
            </a:r>
            <a:r>
              <a:rPr lang="en-US" altLang="zh-CN" sz="2800" b="1" i="1" dirty="0">
                <a:latin typeface="Arial" charset="0"/>
                <a:ea typeface="宋体" charset="0"/>
              </a:rPr>
              <a:t>C</a:t>
            </a:r>
            <a:r>
              <a:rPr lang="en-US" altLang="zh-CN" sz="2800" b="1" baseline="-30000" dirty="0">
                <a:latin typeface="Arial" charset="0"/>
                <a:ea typeface="宋体" charset="0"/>
              </a:rPr>
              <a:t>1</a:t>
            </a:r>
            <a:r>
              <a:rPr lang="en-US" altLang="zh-CN" sz="2800" b="1" dirty="0">
                <a:latin typeface="Arial" charset="0"/>
                <a:ea typeface="宋体" charset="0"/>
              </a:rPr>
              <a:t>,</a:t>
            </a:r>
            <a:r>
              <a:rPr lang="en-US" altLang="zh-CN" sz="2800" b="1" i="1" dirty="0">
                <a:latin typeface="Arial" charset="0"/>
                <a:ea typeface="宋体" charset="0"/>
              </a:rPr>
              <a:t>C</a:t>
            </a:r>
            <a:r>
              <a:rPr lang="en-US" altLang="zh-CN" sz="2800" b="1" baseline="-30000" dirty="0">
                <a:latin typeface="Arial" charset="0"/>
                <a:ea typeface="宋体" charset="0"/>
              </a:rPr>
              <a:t>2</a:t>
            </a:r>
            <a:r>
              <a:rPr lang="en-US" altLang="zh-CN" sz="2800" b="1" dirty="0">
                <a:latin typeface="Arial" charset="0"/>
                <a:ea typeface="宋体" charset="0"/>
              </a:rPr>
              <a:t>, …, </a:t>
            </a:r>
            <a:r>
              <a:rPr lang="en-US" altLang="zh-CN" sz="2800" b="1" i="1" dirty="0">
                <a:latin typeface="Arial" charset="0"/>
                <a:ea typeface="宋体" charset="0"/>
              </a:rPr>
              <a:t>C</a:t>
            </a:r>
            <a:r>
              <a:rPr lang="en-US" altLang="zh-CN" sz="2800" b="1" i="1" baseline="-30000" dirty="0">
                <a:latin typeface="Arial" charset="0"/>
                <a:ea typeface="宋体" charset="0"/>
              </a:rPr>
              <a:t>m</a:t>
            </a:r>
            <a:r>
              <a:rPr lang="en-US" altLang="zh-CN" sz="2800" b="1" baseline="-30000" dirty="0">
                <a:latin typeface="Arial" charset="0"/>
                <a:ea typeface="宋体" charset="0"/>
                <a:sym typeface="Symbol" charset="0"/>
              </a:rPr>
              <a:t></a:t>
            </a:r>
            <a:r>
              <a:rPr lang="en-US" altLang="zh-CN" sz="2800" b="1" i="1" baseline="-30000" dirty="0">
                <a:latin typeface="Arial" charset="0"/>
                <a:ea typeface="宋体" charset="0"/>
              </a:rPr>
              <a:t>n</a:t>
            </a:r>
            <a:r>
              <a:rPr lang="en-US" altLang="zh-CN" sz="2800" b="1" baseline="-30000" dirty="0">
                <a:latin typeface="Arial" charset="0"/>
                <a:ea typeface="宋体" charset="0"/>
              </a:rPr>
              <a:t>+1</a:t>
            </a:r>
            <a:r>
              <a:rPr lang="en-US" altLang="zh-CN" sz="2800" b="1" dirty="0">
                <a:latin typeface="Arial" charset="0"/>
                <a:ea typeface="宋体" charset="0"/>
              </a:rPr>
              <a:t>}</a:t>
            </a:r>
            <a:r>
              <a:rPr lang="zh-CN" altLang="en-US" sz="2800" b="1" dirty="0">
                <a:latin typeface="Arial" charset="0"/>
                <a:ea typeface="宋体" charset="0"/>
              </a:rPr>
              <a:t>为对应</a:t>
            </a:r>
            <a:r>
              <a:rPr lang="en-US" altLang="zh-CN" sz="2800" b="1" i="1" dirty="0">
                <a:latin typeface="Arial" charset="0"/>
                <a:ea typeface="宋体" charset="0"/>
              </a:rPr>
              <a:t>T</a:t>
            </a:r>
            <a:r>
              <a:rPr lang="zh-CN" altLang="en-US" sz="2800" b="1" dirty="0">
                <a:latin typeface="Arial" charset="0"/>
                <a:ea typeface="宋体" charset="0"/>
              </a:rPr>
              <a:t>的</a:t>
            </a:r>
            <a:r>
              <a:rPr lang="zh-CN" altLang="en-US" sz="2800" b="1" dirty="0">
                <a:solidFill>
                  <a:srgbClr val="FF3300"/>
                </a:solidFill>
                <a:latin typeface="Arial" charset="0"/>
                <a:ea typeface="宋体" charset="0"/>
              </a:rPr>
              <a:t>基本回路系</a:t>
            </a:r>
            <a:r>
              <a:rPr lang="zh-CN" altLang="en-US" sz="2800" b="1" dirty="0" smtClean="0">
                <a:solidFill>
                  <a:srgbClr val="FF3300"/>
                </a:solidFill>
                <a:latin typeface="Arial" charset="0"/>
                <a:ea typeface="宋体" charset="0"/>
              </a:rPr>
              <a:t>统。</a:t>
            </a:r>
            <a:endParaRPr lang="en-US" altLang="zh-CN" sz="2800" b="1" dirty="0" smtClean="0">
              <a:solidFill>
                <a:srgbClr val="FF3300"/>
              </a:solidFill>
              <a:latin typeface="Arial" charset="0"/>
              <a:ea typeface="宋体" charset="0"/>
            </a:endParaRPr>
          </a:p>
          <a:p>
            <a:pPr marL="0" indent="0" algn="just">
              <a:lnSpc>
                <a:spcPct val="120000"/>
              </a:lnSpc>
              <a:spcBef>
                <a:spcPct val="0"/>
              </a:spcBef>
              <a:buFontTx/>
              <a:buNone/>
            </a:pPr>
            <a:r>
              <a:rPr lang="zh-CN" altLang="en-US" sz="2800" b="1" dirty="0">
                <a:solidFill>
                  <a:schemeClr val="tx2"/>
                </a:solidFill>
                <a:latin typeface="Times New Roman" panose="02020603050405020304" pitchFamily="18" charset="0"/>
                <a:sym typeface="Symbol" panose="05050102010706020507" pitchFamily="18" charset="2"/>
              </a:rPr>
              <a:t>(</a:t>
            </a:r>
            <a:r>
              <a:rPr lang="en-US" altLang="zh-CN" sz="2800" b="1" i="1" dirty="0">
                <a:solidFill>
                  <a:schemeClr val="tx2"/>
                </a:solidFill>
                <a:latin typeface="Times New Roman" panose="02020603050405020304" pitchFamily="18" charset="0"/>
                <a:sym typeface="Symbol" panose="05050102010706020507" pitchFamily="18" charset="2"/>
              </a:rPr>
              <a:t>G</a:t>
            </a:r>
            <a:r>
              <a:rPr lang="en-US" altLang="zh-CN" sz="2800" b="1" dirty="0" smtClean="0">
                <a:solidFill>
                  <a:schemeClr val="tx2"/>
                </a:solidFill>
                <a:latin typeface="Times New Roman" panose="02020603050405020304" pitchFamily="18" charset="0"/>
                <a:sym typeface="Symbol" panose="05050102010706020507" pitchFamily="18" charset="2"/>
              </a:rPr>
              <a:t>)=</a:t>
            </a:r>
            <a:r>
              <a:rPr lang="en-US" altLang="zh-CN" sz="2800" b="1" i="1" dirty="0" smtClean="0">
                <a:solidFill>
                  <a:schemeClr val="tx2"/>
                </a:solidFill>
                <a:latin typeface="Times New Roman" panose="02020603050405020304" pitchFamily="18" charset="0"/>
                <a:sym typeface="Symbol" panose="05050102010706020507" pitchFamily="18" charset="2"/>
              </a:rPr>
              <a:t>m</a:t>
            </a:r>
            <a:r>
              <a:rPr lang="en-US" altLang="zh-CN" sz="2800" b="1" dirty="0">
                <a:solidFill>
                  <a:schemeClr val="tx2"/>
                </a:solidFill>
                <a:latin typeface="Times New Roman" panose="02020603050405020304" pitchFamily="18" charset="0"/>
                <a:sym typeface="Symbol" panose="05050102010706020507" pitchFamily="18" charset="2"/>
              </a:rPr>
              <a:t></a:t>
            </a:r>
            <a:r>
              <a:rPr lang="en-US" altLang="zh-CN" sz="2800" b="1" i="1" dirty="0">
                <a:solidFill>
                  <a:schemeClr val="tx2"/>
                </a:solidFill>
                <a:latin typeface="Times New Roman" panose="02020603050405020304" pitchFamily="18" charset="0"/>
                <a:sym typeface="Symbol" panose="05050102010706020507" pitchFamily="18" charset="2"/>
              </a:rPr>
              <a:t>n</a:t>
            </a:r>
            <a:r>
              <a:rPr lang="en-US" altLang="zh-CN" sz="2800" b="1" dirty="0">
                <a:solidFill>
                  <a:schemeClr val="tx2"/>
                </a:solidFill>
                <a:latin typeface="Times New Roman" panose="02020603050405020304" pitchFamily="18" charset="0"/>
                <a:sym typeface="Symbol" panose="05050102010706020507" pitchFamily="18" charset="2"/>
              </a:rPr>
              <a:t>+1</a:t>
            </a:r>
            <a:r>
              <a:rPr lang="zh-CN" altLang="en-US" sz="2800" b="1" dirty="0">
                <a:solidFill>
                  <a:schemeClr val="tx2"/>
                </a:solidFill>
                <a:latin typeface="Times New Roman" panose="02020603050405020304" pitchFamily="18" charset="0"/>
                <a:sym typeface="Symbol" panose="05050102010706020507" pitchFamily="18" charset="2"/>
              </a:rPr>
              <a:t>为</a:t>
            </a:r>
            <a:r>
              <a:rPr lang="en-US" altLang="zh-CN" sz="2800" b="1" i="1" dirty="0">
                <a:solidFill>
                  <a:srgbClr val="FC360E"/>
                </a:solidFill>
                <a:latin typeface="Times New Roman" panose="02020603050405020304" pitchFamily="18" charset="0"/>
                <a:sym typeface="Symbol" panose="05050102010706020507" pitchFamily="18" charset="2"/>
              </a:rPr>
              <a:t>G</a:t>
            </a:r>
            <a:r>
              <a:rPr lang="zh-CN" altLang="en-US" sz="2800" b="1" dirty="0">
                <a:solidFill>
                  <a:srgbClr val="FC360E"/>
                </a:solidFill>
                <a:latin typeface="Times New Roman" panose="02020603050405020304" pitchFamily="18" charset="0"/>
                <a:sym typeface="Symbol" panose="05050102010706020507" pitchFamily="18" charset="2"/>
              </a:rPr>
              <a:t>的圈</a:t>
            </a:r>
            <a:r>
              <a:rPr lang="zh-CN" altLang="en-US" sz="2800" b="1" dirty="0" smtClean="0">
                <a:solidFill>
                  <a:srgbClr val="FC360E"/>
                </a:solidFill>
                <a:latin typeface="Times New Roman" panose="02020603050405020304" pitchFamily="18" charset="0"/>
                <a:sym typeface="Symbol" panose="05050102010706020507" pitchFamily="18" charset="2"/>
              </a:rPr>
              <a:t>秩</a:t>
            </a:r>
            <a:r>
              <a:rPr lang="en-US" altLang="zh-CN" sz="2800" b="1" dirty="0" smtClean="0">
                <a:solidFill>
                  <a:schemeClr val="tx2"/>
                </a:solidFill>
                <a:latin typeface="Times New Roman" panose="02020603050405020304" pitchFamily="18" charset="0"/>
                <a:sym typeface="Symbol" panose="05050102010706020507" pitchFamily="18" charset="2"/>
              </a:rPr>
              <a:t>。</a:t>
            </a:r>
            <a:endParaRPr lang="zh-CN" altLang="en-US" sz="2800" b="1" dirty="0">
              <a:latin typeface="Arial" charset="0"/>
              <a:ea typeface="宋体" charset="0"/>
            </a:endParaRPr>
          </a:p>
        </p:txBody>
      </p:sp>
      <p:sp>
        <p:nvSpPr>
          <p:cNvPr id="321541" name="Text Box 5"/>
          <p:cNvSpPr txBox="1">
            <a:spLocks noChangeArrowheads="1"/>
          </p:cNvSpPr>
          <p:nvPr/>
        </p:nvSpPr>
        <p:spPr bwMode="auto">
          <a:xfrm>
            <a:off x="685800" y="4221163"/>
            <a:ext cx="7696200" cy="1900237"/>
          </a:xfrm>
          <a:prstGeom prst="rect">
            <a:avLst/>
          </a:prstGeom>
          <a:solidFill>
            <a:srgbClr val="CCFFFF"/>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lnSpc>
                <a:spcPct val="125000"/>
              </a:lnSpc>
              <a:spcBef>
                <a:spcPct val="30000"/>
              </a:spcBef>
              <a:buClr>
                <a:schemeClr val="bg2"/>
              </a:buClr>
              <a:buSzPct val="75000"/>
              <a:buFont typeface="Wingdings" charset="0"/>
              <a:buNone/>
              <a:defRPr/>
            </a:pPr>
            <a:r>
              <a:rPr lang="zh-CN" altLang="en-US" sz="2400" b="1" dirty="0" smtClean="0">
                <a:solidFill>
                  <a:srgbClr val="663300"/>
                </a:solidFill>
                <a:latin typeface="宋体" charset="0"/>
              </a:rPr>
              <a:t>例</a:t>
            </a:r>
            <a:r>
              <a:rPr lang="zh-CN" altLang="en-US" sz="2400" b="1" dirty="0" smtClean="0">
                <a:solidFill>
                  <a:srgbClr val="663300"/>
                </a:solidFill>
                <a:latin typeface="Times New Roman" charset="0"/>
              </a:rPr>
              <a:t>3</a:t>
            </a:r>
            <a:r>
              <a:rPr lang="zh-CN" altLang="en-US" sz="2400" b="1" dirty="0" smtClean="0">
                <a:latin typeface="宋体" charset="0"/>
              </a:rPr>
              <a:t> 图中红边为一棵生成树,</a:t>
            </a:r>
          </a:p>
          <a:p>
            <a:pPr eaLnBrk="1" hangingPunct="1">
              <a:spcBef>
                <a:spcPct val="30000"/>
              </a:spcBef>
              <a:buClr>
                <a:schemeClr val="bg2"/>
              </a:buClr>
              <a:buSzPct val="75000"/>
              <a:buFont typeface="Wingdings" charset="0"/>
              <a:buNone/>
              <a:defRPr/>
            </a:pPr>
            <a:r>
              <a:rPr lang="zh-CN" altLang="en-US" sz="2400" b="1" dirty="0" smtClean="0">
                <a:latin typeface="宋体" charset="0"/>
              </a:rPr>
              <a:t>对应它的基本回路系统为</a:t>
            </a:r>
          </a:p>
          <a:p>
            <a:pPr eaLnBrk="1" hangingPunct="1">
              <a:spcBef>
                <a:spcPct val="20000"/>
              </a:spcBef>
              <a:buClr>
                <a:schemeClr val="bg2"/>
              </a:buClr>
              <a:buSzPct val="75000"/>
              <a:buFont typeface="Wingdings" charset="0"/>
              <a:buNone/>
              <a:defRPr/>
            </a:pPr>
            <a:endParaRPr lang="zh-CN" altLang="en-US" sz="2400" b="1" dirty="0" smtClean="0">
              <a:latin typeface="宋体" charset="0"/>
            </a:endParaRPr>
          </a:p>
          <a:p>
            <a:pPr eaLnBrk="1" hangingPunct="1">
              <a:spcBef>
                <a:spcPct val="20000"/>
              </a:spcBef>
              <a:buClr>
                <a:schemeClr val="bg2"/>
              </a:buClr>
              <a:buSzPct val="75000"/>
              <a:buFont typeface="Wingdings" charset="0"/>
              <a:buNone/>
              <a:defRPr/>
            </a:pPr>
            <a:endParaRPr lang="zh-CN" altLang="en-US" sz="2400" b="1" dirty="0" smtClean="0">
              <a:latin typeface="宋体" charset="0"/>
            </a:endParaRPr>
          </a:p>
        </p:txBody>
      </p:sp>
      <p:sp>
        <p:nvSpPr>
          <p:cNvPr id="321543" name="Text Box 7"/>
          <p:cNvSpPr txBox="1">
            <a:spLocks noChangeArrowheads="1"/>
          </p:cNvSpPr>
          <p:nvPr/>
        </p:nvSpPr>
        <p:spPr bwMode="auto">
          <a:xfrm>
            <a:off x="685800" y="5287963"/>
            <a:ext cx="3733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i="1" smtClean="0">
                <a:latin typeface="Times New Roman" charset="0"/>
              </a:rPr>
              <a:t>bce, fae, gaed</a:t>
            </a:r>
            <a:r>
              <a:rPr lang="en-US" altLang="zh-CN" sz="2400" b="1" smtClean="0">
                <a:latin typeface="Times New Roman" charset="0"/>
              </a:rPr>
              <a:t>} </a:t>
            </a:r>
          </a:p>
        </p:txBody>
      </p:sp>
      <p:pic>
        <p:nvPicPr>
          <p:cNvPr id="321544" name="Picture 8" descr="16-5(1)"/>
          <p:cNvPicPr>
            <a:picLocks noChangeAspect="1" noChangeArrowheads="1"/>
          </p:cNvPicPr>
          <p:nvPr/>
        </p:nvPicPr>
        <p:blipFill>
          <a:blip r:embed="rId2">
            <a:extLst>
              <a:ext uri="{28A0092B-C50C-407E-A947-70E740481C1C}">
                <a14:useLocalDpi xmlns:a14="http://schemas.microsoft.com/office/drawing/2010/main" val="0"/>
              </a:ext>
            </a:extLst>
          </a:blip>
          <a:srcRect r="17068" b="42075"/>
          <a:stretch>
            <a:fillRect/>
          </a:stretch>
        </p:blipFill>
        <p:spPr bwMode="auto">
          <a:xfrm>
            <a:off x="5791200" y="4022725"/>
            <a:ext cx="2514600" cy="199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38494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1"/>
                                        </p:tgtEl>
                                        <p:attrNameLst>
                                          <p:attrName>style.visibility</p:attrName>
                                        </p:attrNameLst>
                                      </p:cBhvr>
                                      <p:to>
                                        <p:strVal val="visible"/>
                                      </p:to>
                                    </p:set>
                                    <p:anim calcmode="lin" valueType="num">
                                      <p:cBhvr additive="base">
                                        <p:cTn id="7" dur="500" fill="hold"/>
                                        <p:tgtEl>
                                          <p:spTgt spid="321541"/>
                                        </p:tgtEl>
                                        <p:attrNameLst>
                                          <p:attrName>ppt_x</p:attrName>
                                        </p:attrNameLst>
                                      </p:cBhvr>
                                      <p:tavLst>
                                        <p:tav tm="0">
                                          <p:val>
                                            <p:strVal val="0-#ppt_w/2"/>
                                          </p:val>
                                        </p:tav>
                                        <p:tav tm="100000">
                                          <p:val>
                                            <p:strVal val="#ppt_x"/>
                                          </p:val>
                                        </p:tav>
                                      </p:tavLst>
                                    </p:anim>
                                    <p:anim calcmode="lin" valueType="num">
                                      <p:cBhvr additive="base">
                                        <p:cTn id="8" dur="500" fill="hold"/>
                                        <p:tgtEl>
                                          <p:spTgt spid="3215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1544"/>
                                        </p:tgtEl>
                                        <p:attrNameLst>
                                          <p:attrName>style.visibility</p:attrName>
                                        </p:attrNameLst>
                                      </p:cBhvr>
                                      <p:to>
                                        <p:strVal val="visible"/>
                                      </p:to>
                                    </p:set>
                                    <p:anim calcmode="lin" valueType="num">
                                      <p:cBhvr additive="base">
                                        <p:cTn id="12" dur="500" fill="hold"/>
                                        <p:tgtEl>
                                          <p:spTgt spid="321544"/>
                                        </p:tgtEl>
                                        <p:attrNameLst>
                                          <p:attrName>ppt_x</p:attrName>
                                        </p:attrNameLst>
                                      </p:cBhvr>
                                      <p:tavLst>
                                        <p:tav tm="0">
                                          <p:val>
                                            <p:strVal val="0-#ppt_w/2"/>
                                          </p:val>
                                        </p:tav>
                                        <p:tav tm="100000">
                                          <p:val>
                                            <p:strVal val="#ppt_x"/>
                                          </p:val>
                                        </p:tav>
                                      </p:tavLst>
                                    </p:anim>
                                    <p:anim calcmode="lin" valueType="num">
                                      <p:cBhvr additive="base">
                                        <p:cTn id="13" dur="500" fill="hold"/>
                                        <p:tgtEl>
                                          <p:spTgt spid="32154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21543"/>
                                        </p:tgtEl>
                                        <p:attrNameLst>
                                          <p:attrName>style.visibility</p:attrName>
                                        </p:attrNameLst>
                                      </p:cBhvr>
                                      <p:to>
                                        <p:strVal val="visible"/>
                                      </p:to>
                                    </p:set>
                                    <p:anim calcmode="lin" valueType="num">
                                      <p:cBhvr additive="base">
                                        <p:cTn id="18" dur="500" fill="hold"/>
                                        <p:tgtEl>
                                          <p:spTgt spid="321543"/>
                                        </p:tgtEl>
                                        <p:attrNameLst>
                                          <p:attrName>ppt_x</p:attrName>
                                        </p:attrNameLst>
                                      </p:cBhvr>
                                      <p:tavLst>
                                        <p:tav tm="0">
                                          <p:val>
                                            <p:strVal val="0-#ppt_w/2"/>
                                          </p:val>
                                        </p:tav>
                                        <p:tav tm="100000">
                                          <p:val>
                                            <p:strVal val="#ppt_x"/>
                                          </p:val>
                                        </p:tav>
                                      </p:tavLst>
                                    </p:anim>
                                    <p:anim calcmode="lin" valueType="num">
                                      <p:cBhvr additive="base">
                                        <p:cTn id="19" dur="500" fill="hold"/>
                                        <p:tgtEl>
                                          <p:spTgt spid="321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animBg="1" autoUpdateAnimBg="0"/>
      <p:bldP spid="32154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spcBef>
                <a:spcPct val="0"/>
              </a:spcBef>
              <a:buClrTx/>
              <a:buSzTx/>
              <a:buFontTx/>
              <a:buNone/>
            </a:pPr>
            <a:fld id="{2F3E593D-090C-46AA-8AAB-A32227721EE4}" type="slidenum">
              <a:rPr kumimoji="0" lang="zh-CN" altLang="en-US" sz="1400" smtClean="0">
                <a:solidFill>
                  <a:schemeClr val="bg2"/>
                </a:solidFill>
                <a:ea typeface="宋体" panose="02010600030101010101" pitchFamily="2" charset="-122"/>
              </a:rPr>
              <a:pPr>
                <a:spcBef>
                  <a:spcPct val="0"/>
                </a:spcBef>
                <a:buClrTx/>
                <a:buSzTx/>
                <a:buFontTx/>
                <a:buNone/>
              </a:pPr>
              <a:t>16</a:t>
            </a:fld>
            <a:endParaRPr kumimoji="0" lang="en-US" altLang="zh-CN" sz="1400" smtClean="0">
              <a:solidFill>
                <a:schemeClr val="bg2"/>
              </a:solidFill>
              <a:ea typeface="宋体" panose="02010600030101010101" pitchFamily="2" charset="-122"/>
            </a:endParaRPr>
          </a:p>
        </p:txBody>
      </p:sp>
      <p:sp>
        <p:nvSpPr>
          <p:cNvPr id="124931" name="Rectangle 2"/>
          <p:cNvSpPr>
            <a:spLocks noGrp="1" noChangeArrowheads="1"/>
          </p:cNvSpPr>
          <p:nvPr>
            <p:ph type="body" idx="1"/>
          </p:nvPr>
        </p:nvSpPr>
        <p:spPr>
          <a:xfrm>
            <a:off x="152400" y="1066800"/>
            <a:ext cx="8839200" cy="5562600"/>
          </a:xfrm>
        </p:spPr>
        <p:txBody>
          <a:bodyPr/>
          <a:lstStyle/>
          <a:p>
            <a:pPr algn="just" eaLnBrk="1" hangingPunct="1">
              <a:lnSpc>
                <a:spcPct val="120000"/>
              </a:lnSpc>
              <a:spcBef>
                <a:spcPct val="40000"/>
              </a:spcBef>
            </a:pPr>
            <a:r>
              <a:rPr kumimoji="0" lang="zh-CN" altLang="en-US" b="1" dirty="0" smtClean="0">
                <a:solidFill>
                  <a:schemeClr val="hlink"/>
                </a:solidFill>
                <a:latin typeface="Times New Roman" panose="02020603050405020304" pitchFamily="18" charset="0"/>
                <a:sym typeface="Symbol" panose="05050102010706020507" pitchFamily="18" charset="2"/>
              </a:rPr>
              <a:t>求基本回路</a:t>
            </a:r>
          </a:p>
          <a:p>
            <a:pPr algn="just" eaLnBrk="1" hangingPunct="1">
              <a:lnSpc>
                <a:spcPct val="120000"/>
              </a:lnSpc>
              <a:spcBef>
                <a:spcPct val="40000"/>
              </a:spcBef>
              <a:buFont typeface="Wingdings" panose="05000000000000000000" pitchFamily="2" charset="2"/>
              <a:buNone/>
            </a:pPr>
            <a:r>
              <a:rPr kumimoji="0" lang="zh-CN" altLang="en-US" b="1" dirty="0" smtClean="0">
                <a:solidFill>
                  <a:schemeClr val="tx2"/>
                </a:solidFill>
                <a:latin typeface="Times New Roman" panose="02020603050405020304" pitchFamily="18" charset="0"/>
                <a:sym typeface="Symbol" panose="05050102010706020507" pitchFamily="18" charset="2"/>
              </a:rPr>
              <a:t>	设弦</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e</a:t>
            </a:r>
            <a:r>
              <a:rPr kumimoji="0" lang="en-US" altLang="zh-CN" b="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en-US" altLang="zh-CN" b="1" i="1" dirty="0" err="1" smtClean="0">
                <a:solidFill>
                  <a:schemeClr val="tx2"/>
                </a:solidFill>
                <a:latin typeface="Times New Roman" panose="02020603050405020304" pitchFamily="18" charset="0"/>
                <a:ea typeface="宋体" panose="02010600030101010101" pitchFamily="2" charset="-122"/>
                <a:sym typeface="Symbol" panose="05050102010706020507" pitchFamily="18" charset="2"/>
              </a:rPr>
              <a:t>u</a:t>
            </a:r>
            <a:r>
              <a:rPr kumimoji="0" lang="en-US" altLang="zh-CN" b="1" dirty="0" err="1"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en-US" altLang="zh-CN" b="1" i="1" dirty="0" err="1" smtClean="0">
                <a:solidFill>
                  <a:schemeClr val="tx2"/>
                </a:solidFill>
                <a:latin typeface="Times New Roman" panose="02020603050405020304" pitchFamily="18" charset="0"/>
                <a:ea typeface="宋体" panose="02010600030101010101" pitchFamily="2" charset="-122"/>
                <a:sym typeface="Symbol" panose="05050102010706020507" pitchFamily="18" charset="2"/>
              </a:rPr>
              <a:t>v</a:t>
            </a:r>
            <a:r>
              <a:rPr kumimoji="0" lang="en-US" altLang="zh-CN" b="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zh-CN" altLang="en-US" b="1" dirty="0" smtClean="0">
                <a:solidFill>
                  <a:schemeClr val="tx2"/>
                </a:solidFill>
                <a:latin typeface="Times New Roman" panose="02020603050405020304" pitchFamily="18" charset="0"/>
                <a:sym typeface="Symbol" panose="05050102010706020507" pitchFamily="18" charset="2"/>
              </a:rPr>
              <a:t>先求</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T</a:t>
            </a:r>
            <a:r>
              <a:rPr kumimoji="0" lang="zh-CN" altLang="en-US" b="1" dirty="0" smtClean="0">
                <a:solidFill>
                  <a:schemeClr val="tx2"/>
                </a:solidFill>
                <a:latin typeface="Times New Roman" panose="02020603050405020304" pitchFamily="18" charset="0"/>
                <a:sym typeface="Symbol" panose="05050102010706020507" pitchFamily="18" charset="2"/>
              </a:rPr>
              <a:t>中</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u</a:t>
            </a:r>
            <a:r>
              <a:rPr kumimoji="0" lang="zh-CN" altLang="en-US" b="1" dirty="0" smtClean="0">
                <a:solidFill>
                  <a:schemeClr val="tx2"/>
                </a:solidFill>
                <a:latin typeface="Times New Roman" panose="02020603050405020304" pitchFamily="18" charset="0"/>
                <a:sym typeface="Symbol" panose="05050102010706020507" pitchFamily="18" charset="2"/>
              </a:rPr>
              <a:t>到</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v</a:t>
            </a:r>
            <a:r>
              <a:rPr kumimoji="0" lang="zh-CN" altLang="en-US" b="1" dirty="0" smtClean="0">
                <a:solidFill>
                  <a:schemeClr val="tx2"/>
                </a:solidFill>
                <a:latin typeface="Times New Roman" panose="02020603050405020304" pitchFamily="18" charset="0"/>
                <a:sym typeface="Symbol" panose="05050102010706020507" pitchFamily="18" charset="2"/>
              </a:rPr>
              <a:t>的路径</a:t>
            </a:r>
            <a:r>
              <a:rPr kumimoji="0" lang="zh-CN" altLang="en-US"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en-US" altLang="zh-CN" b="1" i="1" dirty="0" err="1" smtClean="0">
                <a:solidFill>
                  <a:schemeClr val="tx2"/>
                </a:solidFill>
                <a:latin typeface="Times New Roman" panose="02020603050405020304" pitchFamily="18" charset="0"/>
                <a:ea typeface="宋体" panose="02010600030101010101" pitchFamily="2" charset="-122"/>
                <a:sym typeface="Symbol" panose="05050102010706020507" pitchFamily="18" charset="2"/>
              </a:rPr>
              <a:t>u,v</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en-US" altLang="zh-CN" b="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zh-CN" altLang="en-US" b="1" dirty="0" smtClean="0">
                <a:solidFill>
                  <a:schemeClr val="tx2"/>
                </a:solidFill>
                <a:latin typeface="Times New Roman" panose="02020603050405020304" pitchFamily="18" charset="0"/>
                <a:sym typeface="Symbol" panose="05050102010706020507" pitchFamily="18" charset="2"/>
              </a:rPr>
              <a:t>再并上弦</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e</a:t>
            </a:r>
            <a:r>
              <a:rPr kumimoji="0" lang="en-US" altLang="zh-CN" b="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kumimoji="0" lang="zh-CN" altLang="en-US" b="1" dirty="0" smtClean="0">
                <a:solidFill>
                  <a:schemeClr val="tx2"/>
                </a:solidFill>
                <a:latin typeface="Times New Roman" panose="02020603050405020304" pitchFamily="18" charset="0"/>
                <a:sym typeface="Symbol" panose="05050102010706020507" pitchFamily="18" charset="2"/>
              </a:rPr>
              <a:t>即得对应</a:t>
            </a:r>
            <a:r>
              <a:rPr kumimoji="0" lang="en-US" altLang="zh-CN" b="1" i="1" dirty="0" smtClean="0">
                <a:solidFill>
                  <a:schemeClr val="tx2"/>
                </a:solidFill>
                <a:latin typeface="Times New Roman" panose="02020603050405020304" pitchFamily="18" charset="0"/>
                <a:ea typeface="宋体" panose="02010600030101010101" pitchFamily="2" charset="-122"/>
                <a:sym typeface="Symbol" panose="05050102010706020507" pitchFamily="18" charset="2"/>
              </a:rPr>
              <a:t>e</a:t>
            </a:r>
            <a:r>
              <a:rPr kumimoji="0" lang="zh-CN" altLang="en-US" b="1" dirty="0" smtClean="0">
                <a:solidFill>
                  <a:schemeClr val="tx2"/>
                </a:solidFill>
                <a:latin typeface="Times New Roman" panose="02020603050405020304" pitchFamily="18" charset="0"/>
                <a:sym typeface="Symbol" panose="05050102010706020507" pitchFamily="18" charset="2"/>
              </a:rPr>
              <a:t>的基本回路。</a:t>
            </a:r>
          </a:p>
          <a:p>
            <a:pPr algn="just" eaLnBrk="1" hangingPunct="1">
              <a:lnSpc>
                <a:spcPct val="120000"/>
              </a:lnSpc>
              <a:spcBef>
                <a:spcPct val="40000"/>
              </a:spcBef>
              <a:buFont typeface="Wingdings" panose="05000000000000000000" pitchFamily="2" charset="2"/>
              <a:buNone/>
            </a:pPr>
            <a:endParaRPr kumimoji="0" lang="zh-CN" altLang="en-US" b="1" dirty="0" smtClean="0">
              <a:solidFill>
                <a:schemeClr val="tx2"/>
              </a:solidFill>
              <a:latin typeface="Times New Roman" panose="02020603050405020304" pitchFamily="18" charset="0"/>
              <a:sym typeface="Symbol" panose="05050102010706020507" pitchFamily="18" charset="2"/>
            </a:endParaRPr>
          </a:p>
        </p:txBody>
      </p:sp>
      <p:sp>
        <p:nvSpPr>
          <p:cNvPr id="124932" name="Rectangle 3"/>
          <p:cNvSpPr>
            <a:spLocks noGrp="1" noChangeArrowheads="1"/>
          </p:cNvSpPr>
          <p:nvPr>
            <p:ph type="title"/>
          </p:nvPr>
        </p:nvSpPr>
        <p:spPr>
          <a:xfrm>
            <a:off x="914400" y="0"/>
            <a:ext cx="8229600" cy="762000"/>
          </a:xfrm>
          <a:effectLst>
            <a:outerShdw dist="17961" dir="2700000" algn="ctr" rotWithShape="0">
              <a:schemeClr val="bg2"/>
            </a:outerShdw>
          </a:effectLst>
        </p:spPr>
        <p:txBody>
          <a:bodyPr anchor="ctr"/>
          <a:lstStyle/>
          <a:p>
            <a:r>
              <a:rPr lang="zh-CN" altLang="en-US" b="1" dirty="0">
                <a:solidFill>
                  <a:srgbClr val="800000"/>
                </a:solidFill>
                <a:latin typeface="宋体" charset="0"/>
                <a:ea typeface="宋体" charset="0"/>
              </a:rPr>
              <a:t>基本回路与基本回路系统</a:t>
            </a:r>
            <a:endParaRPr lang="zh-CN" altLang="en-US" dirty="0" smtClean="0"/>
          </a:p>
        </p:txBody>
      </p:sp>
      <p:sp>
        <p:nvSpPr>
          <p:cNvPr id="5" name="Text Box 5"/>
          <p:cNvSpPr txBox="1">
            <a:spLocks noChangeArrowheads="1"/>
          </p:cNvSpPr>
          <p:nvPr/>
        </p:nvSpPr>
        <p:spPr bwMode="auto">
          <a:xfrm>
            <a:off x="685800" y="4221163"/>
            <a:ext cx="7696200" cy="1900237"/>
          </a:xfrm>
          <a:prstGeom prst="rect">
            <a:avLst/>
          </a:prstGeom>
          <a:solidFill>
            <a:srgbClr val="CCFFFF"/>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lnSpc>
                <a:spcPct val="125000"/>
              </a:lnSpc>
              <a:spcBef>
                <a:spcPct val="30000"/>
              </a:spcBef>
              <a:buClr>
                <a:schemeClr val="bg2"/>
              </a:buClr>
              <a:buSzPct val="75000"/>
              <a:buFont typeface="Wingdings" charset="0"/>
              <a:buNone/>
              <a:defRPr/>
            </a:pPr>
            <a:r>
              <a:rPr lang="zh-CN" altLang="en-US" sz="2400" b="1" dirty="0" smtClean="0">
                <a:solidFill>
                  <a:srgbClr val="663300"/>
                </a:solidFill>
                <a:latin typeface="宋体" charset="0"/>
              </a:rPr>
              <a:t>例</a:t>
            </a:r>
            <a:r>
              <a:rPr lang="zh-CN" altLang="en-US" sz="2400" b="1" dirty="0" smtClean="0">
                <a:solidFill>
                  <a:srgbClr val="663300"/>
                </a:solidFill>
                <a:latin typeface="Times New Roman" charset="0"/>
              </a:rPr>
              <a:t>3</a:t>
            </a:r>
            <a:r>
              <a:rPr lang="zh-CN" altLang="en-US" sz="2400" b="1" dirty="0" smtClean="0">
                <a:latin typeface="宋体" charset="0"/>
              </a:rPr>
              <a:t> 图中红边为一棵生成树,</a:t>
            </a:r>
          </a:p>
          <a:p>
            <a:pPr eaLnBrk="1" hangingPunct="1">
              <a:spcBef>
                <a:spcPct val="30000"/>
              </a:spcBef>
              <a:buClr>
                <a:schemeClr val="bg2"/>
              </a:buClr>
              <a:buSzPct val="75000"/>
              <a:buFont typeface="Wingdings" charset="0"/>
              <a:buNone/>
              <a:defRPr/>
            </a:pPr>
            <a:r>
              <a:rPr lang="zh-CN" altLang="en-US" sz="2400" b="1" dirty="0" smtClean="0">
                <a:latin typeface="宋体" charset="0"/>
              </a:rPr>
              <a:t>对应它的基本回路系统为</a:t>
            </a:r>
          </a:p>
          <a:p>
            <a:pPr eaLnBrk="1" hangingPunct="1">
              <a:spcBef>
                <a:spcPct val="20000"/>
              </a:spcBef>
              <a:buClr>
                <a:schemeClr val="bg2"/>
              </a:buClr>
              <a:buSzPct val="75000"/>
              <a:buFont typeface="Wingdings" charset="0"/>
              <a:buNone/>
              <a:defRPr/>
            </a:pPr>
            <a:endParaRPr lang="zh-CN" altLang="en-US" sz="2400" b="1" dirty="0" smtClean="0">
              <a:latin typeface="宋体" charset="0"/>
            </a:endParaRPr>
          </a:p>
          <a:p>
            <a:pPr eaLnBrk="1" hangingPunct="1">
              <a:spcBef>
                <a:spcPct val="20000"/>
              </a:spcBef>
              <a:buClr>
                <a:schemeClr val="bg2"/>
              </a:buClr>
              <a:buSzPct val="75000"/>
              <a:buFont typeface="Wingdings" charset="0"/>
              <a:buNone/>
              <a:defRPr/>
            </a:pPr>
            <a:endParaRPr lang="zh-CN" altLang="en-US" sz="2400" b="1" dirty="0" smtClean="0">
              <a:latin typeface="宋体" charset="0"/>
            </a:endParaRPr>
          </a:p>
        </p:txBody>
      </p:sp>
      <p:sp>
        <p:nvSpPr>
          <p:cNvPr id="6" name="Text Box 7"/>
          <p:cNvSpPr txBox="1">
            <a:spLocks noChangeArrowheads="1"/>
          </p:cNvSpPr>
          <p:nvPr/>
        </p:nvSpPr>
        <p:spPr bwMode="auto">
          <a:xfrm>
            <a:off x="685800" y="5287963"/>
            <a:ext cx="3733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i="1" smtClean="0">
                <a:latin typeface="Times New Roman" charset="0"/>
              </a:rPr>
              <a:t>bce, fae, gaed</a:t>
            </a:r>
            <a:r>
              <a:rPr lang="en-US" altLang="zh-CN" sz="2400" b="1" smtClean="0">
                <a:latin typeface="Times New Roman" charset="0"/>
              </a:rPr>
              <a:t>} </a:t>
            </a:r>
          </a:p>
        </p:txBody>
      </p:sp>
      <p:pic>
        <p:nvPicPr>
          <p:cNvPr id="7" name="Picture 8" descr="16-5(1)"/>
          <p:cNvPicPr>
            <a:picLocks noChangeAspect="1" noChangeArrowheads="1"/>
          </p:cNvPicPr>
          <p:nvPr/>
        </p:nvPicPr>
        <p:blipFill>
          <a:blip r:embed="rId3">
            <a:extLst>
              <a:ext uri="{28A0092B-C50C-407E-A947-70E740481C1C}">
                <a14:useLocalDpi xmlns:a14="http://schemas.microsoft.com/office/drawing/2010/main" val="0"/>
              </a:ext>
            </a:extLst>
          </a:blip>
          <a:srcRect r="17068" b="42075"/>
          <a:stretch>
            <a:fillRect/>
          </a:stretch>
        </p:blipFill>
        <p:spPr bwMode="auto">
          <a:xfrm>
            <a:off x="5791200" y="4022725"/>
            <a:ext cx="2514600" cy="199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56156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5EFB24BA-D7B0-684C-B241-D0AFC12E6511}" type="slidenum">
              <a:rPr lang="zh-CN" altLang="en-US" sz="1200"/>
              <a:pPr algn="l"/>
              <a:t>17</a:t>
            </a:fld>
            <a:endParaRPr lang="en-US" altLang="zh-CN" sz="1200"/>
          </a:p>
        </p:txBody>
      </p:sp>
      <p:sp>
        <p:nvSpPr>
          <p:cNvPr id="64514" name="Rectangle 2"/>
          <p:cNvSpPr>
            <a:spLocks noGrp="1" noChangeArrowheads="1"/>
          </p:cNvSpPr>
          <p:nvPr>
            <p:ph type="title"/>
          </p:nvPr>
        </p:nvSpPr>
        <p:spPr/>
        <p:txBody>
          <a:bodyPr/>
          <a:lstStyle/>
          <a:p>
            <a:r>
              <a:rPr lang="zh-CN" altLang="en-US" sz="4000" b="1" dirty="0">
                <a:solidFill>
                  <a:srgbClr val="800000"/>
                </a:solidFill>
                <a:latin typeface="宋体" charset="0"/>
                <a:ea typeface="宋体" charset="0"/>
              </a:rPr>
              <a:t>基本割集与基本割集系统</a:t>
            </a:r>
          </a:p>
        </p:txBody>
      </p:sp>
      <p:sp>
        <p:nvSpPr>
          <p:cNvPr id="64515" name="Rectangle 3"/>
          <p:cNvSpPr>
            <a:spLocks noGrp="1" noChangeArrowheads="1"/>
          </p:cNvSpPr>
          <p:nvPr>
            <p:ph type="body" idx="1"/>
          </p:nvPr>
        </p:nvSpPr>
        <p:spPr>
          <a:xfrm>
            <a:off x="685800" y="1495426"/>
            <a:ext cx="8001000" cy="2693988"/>
          </a:xfrm>
        </p:spPr>
        <p:txBody>
          <a:bodyPr>
            <a:normAutofit/>
          </a:bodyPr>
          <a:lstStyle/>
          <a:p>
            <a:pPr marL="0" indent="0" algn="just">
              <a:lnSpc>
                <a:spcPct val="120000"/>
              </a:lnSpc>
              <a:spcBef>
                <a:spcPts val="500"/>
              </a:spcBef>
              <a:buFontTx/>
              <a:buNone/>
            </a:pPr>
            <a:r>
              <a:rPr lang="zh-CN" altLang="en-US" sz="2800" b="1" dirty="0">
                <a:solidFill>
                  <a:srgbClr val="FF3300"/>
                </a:solidFill>
                <a:latin typeface="Arial" charset="0"/>
                <a:ea typeface="宋体" charset="0"/>
              </a:rPr>
              <a:t>定义</a:t>
            </a:r>
            <a:r>
              <a:rPr lang="en-US" altLang="zh-CN" sz="2800" b="1" dirty="0">
                <a:solidFill>
                  <a:srgbClr val="FF3300"/>
                </a:solidFill>
                <a:latin typeface="Arial" charset="0"/>
                <a:ea typeface="宋体" charset="0"/>
              </a:rPr>
              <a:t>16</a:t>
            </a:r>
            <a:r>
              <a:rPr lang="zh-CN" altLang="en-US" sz="2800" b="1" dirty="0">
                <a:solidFill>
                  <a:srgbClr val="FF3300"/>
                </a:solidFill>
                <a:latin typeface="Arial" charset="0"/>
                <a:ea typeface="宋体" charset="0"/>
              </a:rPr>
              <a:t>.4</a:t>
            </a:r>
            <a:r>
              <a:rPr lang="zh-CN" altLang="en-US" sz="2800" b="1" dirty="0">
                <a:latin typeface="Arial" charset="0"/>
                <a:ea typeface="宋体" charset="0"/>
              </a:rPr>
              <a:t>  设</a:t>
            </a:r>
            <a:r>
              <a:rPr lang="en-US" altLang="zh-CN" sz="2800" b="1" i="1" dirty="0">
                <a:latin typeface="Arial" charset="0"/>
                <a:ea typeface="宋体" charset="0"/>
              </a:rPr>
              <a:t>T</a:t>
            </a:r>
            <a:r>
              <a:rPr lang="zh-CN" altLang="en-US" sz="2800" b="1" dirty="0">
                <a:latin typeface="Arial" charset="0"/>
                <a:ea typeface="宋体" charset="0"/>
              </a:rPr>
              <a:t>是</a:t>
            </a:r>
            <a:r>
              <a:rPr lang="en-US" altLang="zh-CN" sz="2800" b="1" i="1" dirty="0">
                <a:latin typeface="Arial" charset="0"/>
                <a:ea typeface="宋体" charset="0"/>
              </a:rPr>
              <a:t>n</a:t>
            </a:r>
            <a:r>
              <a:rPr lang="zh-CN" altLang="en-US" sz="2800" b="1" dirty="0">
                <a:latin typeface="Arial" charset="0"/>
                <a:ea typeface="宋体" charset="0"/>
              </a:rPr>
              <a:t>阶连通图</a:t>
            </a:r>
            <a:r>
              <a:rPr lang="en-US" altLang="zh-CN" sz="2800" b="1" i="1" dirty="0">
                <a:latin typeface="Arial" charset="0"/>
                <a:ea typeface="宋体" charset="0"/>
              </a:rPr>
              <a:t>G</a:t>
            </a:r>
            <a:r>
              <a:rPr lang="zh-CN" altLang="en-US" sz="2800" b="1" dirty="0">
                <a:latin typeface="Arial" charset="0"/>
                <a:ea typeface="宋体" charset="0"/>
              </a:rPr>
              <a:t>的一棵生成树, </a:t>
            </a:r>
            <a:r>
              <a:rPr lang="en-US" altLang="zh-CN" sz="2800" b="1" i="1" dirty="0">
                <a:latin typeface="Arial" charset="0"/>
                <a:ea typeface="宋体" charset="0"/>
              </a:rPr>
              <a:t>e</a:t>
            </a:r>
            <a:r>
              <a:rPr lang="en-US" altLang="zh-CN" sz="2800" b="1" baseline="-30000" dirty="0">
                <a:latin typeface="Arial" charset="0"/>
                <a:ea typeface="宋体" charset="0"/>
              </a:rPr>
              <a:t>1</a:t>
            </a:r>
            <a:r>
              <a:rPr lang="en-US" altLang="zh-CN" sz="2800" b="1" dirty="0">
                <a:latin typeface="Arial" charset="0"/>
                <a:ea typeface="宋体" charset="0"/>
                <a:sym typeface="Symbol" charset="0"/>
              </a:rPr>
              <a:t>,</a:t>
            </a:r>
            <a:r>
              <a:rPr lang="en-US" altLang="zh-CN" sz="2800" b="1" dirty="0">
                <a:latin typeface="Arial" charset="0"/>
                <a:ea typeface="宋体" charset="0"/>
              </a:rPr>
              <a:t> </a:t>
            </a:r>
            <a:r>
              <a:rPr lang="en-US" altLang="zh-CN" sz="2800" b="1" i="1" dirty="0">
                <a:latin typeface="Arial" charset="0"/>
                <a:ea typeface="宋体" charset="0"/>
              </a:rPr>
              <a:t>e</a:t>
            </a:r>
            <a:r>
              <a:rPr lang="en-US" altLang="zh-CN" sz="2800" b="1" baseline="-30000" dirty="0">
                <a:latin typeface="Arial" charset="0"/>
                <a:ea typeface="宋体" charset="0"/>
              </a:rPr>
              <a:t>2</a:t>
            </a:r>
            <a:r>
              <a:rPr lang="en-US" altLang="zh-CN" sz="2800" b="1" dirty="0">
                <a:latin typeface="Arial" charset="0"/>
                <a:ea typeface="宋体" charset="0"/>
                <a:sym typeface="Symbol" charset="0"/>
              </a:rPr>
              <a:t>,</a:t>
            </a:r>
            <a:r>
              <a:rPr lang="en-US" altLang="zh-CN" sz="2800" b="1" dirty="0">
                <a:latin typeface="Arial" charset="0"/>
                <a:ea typeface="宋体" charset="0"/>
              </a:rPr>
              <a:t> …, </a:t>
            </a:r>
            <a:r>
              <a:rPr lang="en-US" altLang="zh-CN" sz="2800" b="1" i="1" dirty="0">
                <a:latin typeface="Arial" charset="0"/>
                <a:ea typeface="宋体" charset="0"/>
              </a:rPr>
              <a:t>e</a:t>
            </a:r>
            <a:r>
              <a:rPr lang="en-US" altLang="zh-CN" sz="2800" b="1" dirty="0">
                <a:latin typeface="Arial" charset="0"/>
                <a:ea typeface="宋体" charset="0"/>
                <a:sym typeface="Symbol" charset="0"/>
              </a:rPr>
              <a:t></a:t>
            </a:r>
            <a:r>
              <a:rPr lang="en-US" altLang="zh-CN" sz="2800" b="1" i="1" baseline="-30000" dirty="0">
                <a:latin typeface="Arial" charset="0"/>
                <a:ea typeface="宋体" charset="0"/>
              </a:rPr>
              <a:t>n</a:t>
            </a:r>
            <a:r>
              <a:rPr lang="en-US" altLang="zh-CN" sz="2800" b="1" baseline="-30000" dirty="0">
                <a:latin typeface="Arial" charset="0"/>
                <a:ea typeface="宋体" charset="0"/>
                <a:sym typeface="Symbol" charset="0"/>
              </a:rPr>
              <a:t></a:t>
            </a:r>
            <a:r>
              <a:rPr lang="en-US" altLang="zh-CN" sz="2800" b="1" baseline="-30000" dirty="0">
                <a:latin typeface="Arial" charset="0"/>
                <a:ea typeface="宋体" charset="0"/>
              </a:rPr>
              <a:t>1</a:t>
            </a:r>
            <a:r>
              <a:rPr lang="zh-CN" altLang="en-US" sz="2800" b="1" dirty="0">
                <a:latin typeface="Arial" charset="0"/>
                <a:ea typeface="宋体" charset="0"/>
              </a:rPr>
              <a:t>为</a:t>
            </a:r>
            <a:r>
              <a:rPr lang="en-US" altLang="zh-CN" sz="2800" b="1" i="1" dirty="0">
                <a:latin typeface="Arial" charset="0"/>
                <a:ea typeface="宋体" charset="0"/>
              </a:rPr>
              <a:t>T</a:t>
            </a:r>
            <a:r>
              <a:rPr lang="zh-CN" altLang="en-US" sz="2800" b="1" dirty="0">
                <a:latin typeface="Arial" charset="0"/>
                <a:ea typeface="宋体" charset="0"/>
              </a:rPr>
              <a:t>的树枝，</a:t>
            </a:r>
            <a:r>
              <a:rPr lang="en-US" altLang="zh-CN" sz="2800" b="1" i="1" dirty="0">
                <a:latin typeface="Arial" charset="0"/>
                <a:ea typeface="宋体" charset="0"/>
              </a:rPr>
              <a:t>S</a:t>
            </a:r>
            <a:r>
              <a:rPr lang="en-US" altLang="zh-CN" sz="2800" b="1" i="1" baseline="-30000" dirty="0">
                <a:latin typeface="Arial" charset="0"/>
                <a:ea typeface="宋体" charset="0"/>
              </a:rPr>
              <a:t>i</a:t>
            </a:r>
            <a:r>
              <a:rPr lang="zh-CN" altLang="en-US" sz="2800" b="1" dirty="0">
                <a:latin typeface="Arial" charset="0"/>
                <a:ea typeface="宋体" charset="0"/>
              </a:rPr>
              <a:t>是</a:t>
            </a:r>
            <a:r>
              <a:rPr lang="en-US" altLang="zh-CN" sz="2800" b="1" i="1" dirty="0">
                <a:latin typeface="Arial" charset="0"/>
                <a:ea typeface="宋体" charset="0"/>
              </a:rPr>
              <a:t>G</a:t>
            </a:r>
            <a:r>
              <a:rPr lang="zh-CN" altLang="en-US" sz="2800" b="1" dirty="0">
                <a:latin typeface="Arial" charset="0"/>
                <a:ea typeface="宋体" charset="0"/>
              </a:rPr>
              <a:t>的只含树枝</a:t>
            </a:r>
            <a:r>
              <a:rPr lang="en-US" altLang="zh-CN" sz="2800" b="1" i="1" dirty="0" err="1">
                <a:latin typeface="Arial" charset="0"/>
                <a:ea typeface="宋体" charset="0"/>
              </a:rPr>
              <a:t>e</a:t>
            </a:r>
            <a:r>
              <a:rPr lang="en-US" altLang="zh-CN" sz="2800" b="1" i="1" baseline="-25000" dirty="0" err="1">
                <a:latin typeface="Arial" charset="0"/>
                <a:ea typeface="宋体" charset="0"/>
              </a:rPr>
              <a:t>i</a:t>
            </a:r>
            <a:r>
              <a:rPr lang="en-US" altLang="zh-CN" sz="2800" b="1" dirty="0">
                <a:latin typeface="Arial" charset="0"/>
                <a:ea typeface="宋体" charset="0"/>
                <a:sym typeface="Symbol" charset="0"/>
              </a:rPr>
              <a:t>, </a:t>
            </a:r>
            <a:r>
              <a:rPr lang="zh-CN" altLang="en-US" sz="2800" b="1" dirty="0">
                <a:latin typeface="Arial" charset="0"/>
                <a:ea typeface="宋体" charset="0"/>
                <a:sym typeface="Symbol" charset="0"/>
              </a:rPr>
              <a:t>其他边都是弦</a:t>
            </a:r>
            <a:r>
              <a:rPr lang="zh-CN" altLang="en-US" sz="2800" b="1" dirty="0">
                <a:latin typeface="Arial" charset="0"/>
                <a:ea typeface="宋体" charset="0"/>
              </a:rPr>
              <a:t>的割集, 称</a:t>
            </a:r>
            <a:r>
              <a:rPr lang="en-US" altLang="zh-CN" sz="2800" b="1" i="1" dirty="0">
                <a:latin typeface="Arial" charset="0"/>
                <a:ea typeface="宋体" charset="0"/>
              </a:rPr>
              <a:t>S</a:t>
            </a:r>
            <a:r>
              <a:rPr lang="en-US" altLang="zh-CN" sz="2800" b="1" i="1" baseline="-30000" dirty="0">
                <a:latin typeface="Arial" charset="0"/>
                <a:ea typeface="宋体" charset="0"/>
              </a:rPr>
              <a:t>i</a:t>
            </a:r>
            <a:r>
              <a:rPr lang="zh-CN" altLang="en-US" sz="2800" b="1" dirty="0">
                <a:latin typeface="Arial" charset="0"/>
                <a:ea typeface="宋体" charset="0"/>
              </a:rPr>
              <a:t>为对应树枝</a:t>
            </a:r>
            <a:r>
              <a:rPr lang="en-US" altLang="zh-CN" sz="2800" b="1" i="1" dirty="0" err="1">
                <a:latin typeface="Arial" charset="0"/>
                <a:ea typeface="宋体" charset="0"/>
              </a:rPr>
              <a:t>e</a:t>
            </a:r>
            <a:r>
              <a:rPr lang="en-US" altLang="zh-CN" sz="2800" b="1" i="1" baseline="-25000" dirty="0" err="1">
                <a:latin typeface="Arial" charset="0"/>
                <a:ea typeface="宋体" charset="0"/>
              </a:rPr>
              <a:t>i</a:t>
            </a:r>
            <a:r>
              <a:rPr lang="en-US" altLang="zh-CN" sz="2800" b="1" dirty="0">
                <a:latin typeface="Arial" charset="0"/>
                <a:ea typeface="宋体" charset="0"/>
                <a:sym typeface="Symbol" charset="0"/>
              </a:rPr>
              <a:t></a:t>
            </a:r>
            <a:r>
              <a:rPr lang="zh-CN" altLang="en-US" sz="2800" b="1" dirty="0">
                <a:latin typeface="Arial" charset="0"/>
                <a:ea typeface="宋体" charset="0"/>
              </a:rPr>
              <a:t>的</a:t>
            </a:r>
            <a:r>
              <a:rPr lang="zh-CN" altLang="en-US" sz="2800" b="1" dirty="0">
                <a:solidFill>
                  <a:srgbClr val="FF3300"/>
                </a:solidFill>
                <a:latin typeface="Arial" charset="0"/>
                <a:ea typeface="宋体" charset="0"/>
              </a:rPr>
              <a:t>基本割集</a:t>
            </a:r>
            <a:r>
              <a:rPr lang="en-US" altLang="zh-CN" sz="2800" b="1" dirty="0">
                <a:latin typeface="Arial" charset="0"/>
                <a:ea typeface="宋体" charset="0"/>
              </a:rPr>
              <a:t>. </a:t>
            </a:r>
          </a:p>
          <a:p>
            <a:pPr marL="0" indent="0" algn="just">
              <a:lnSpc>
                <a:spcPct val="120000"/>
              </a:lnSpc>
              <a:spcBef>
                <a:spcPct val="0"/>
              </a:spcBef>
              <a:buFontTx/>
              <a:buNone/>
            </a:pPr>
            <a:r>
              <a:rPr lang="zh-CN" altLang="en-US" sz="2800" b="1" dirty="0">
                <a:latin typeface="Arial" charset="0"/>
                <a:ea typeface="宋体" charset="0"/>
              </a:rPr>
              <a:t>称{</a:t>
            </a:r>
            <a:r>
              <a:rPr lang="en-US" altLang="zh-CN" sz="2800" b="1" i="1" dirty="0">
                <a:latin typeface="Arial" charset="0"/>
                <a:ea typeface="宋体" charset="0"/>
              </a:rPr>
              <a:t>S</a:t>
            </a:r>
            <a:r>
              <a:rPr lang="en-US" altLang="zh-CN" sz="2800" b="1" baseline="-30000" dirty="0">
                <a:latin typeface="Arial" charset="0"/>
                <a:ea typeface="宋体" charset="0"/>
              </a:rPr>
              <a:t>1</a:t>
            </a:r>
            <a:r>
              <a:rPr lang="en-US" altLang="zh-CN" sz="2800" b="1" dirty="0">
                <a:latin typeface="Arial" charset="0"/>
                <a:ea typeface="宋体" charset="0"/>
              </a:rPr>
              <a:t>, </a:t>
            </a:r>
            <a:r>
              <a:rPr lang="en-US" altLang="zh-CN" sz="2800" b="1" i="1" dirty="0">
                <a:latin typeface="Arial" charset="0"/>
                <a:ea typeface="宋体" charset="0"/>
              </a:rPr>
              <a:t>S</a:t>
            </a:r>
            <a:r>
              <a:rPr lang="en-US" altLang="zh-CN" sz="2800" b="1" baseline="-30000" dirty="0">
                <a:latin typeface="Arial" charset="0"/>
                <a:ea typeface="宋体" charset="0"/>
              </a:rPr>
              <a:t>2</a:t>
            </a:r>
            <a:r>
              <a:rPr lang="en-US" altLang="zh-CN" sz="2800" b="1" dirty="0">
                <a:latin typeface="Arial" charset="0"/>
                <a:ea typeface="宋体" charset="0"/>
              </a:rPr>
              <a:t>, …, </a:t>
            </a:r>
            <a:r>
              <a:rPr lang="en-US" altLang="zh-CN" sz="2800" b="1" i="1" dirty="0">
                <a:latin typeface="Arial" charset="0"/>
                <a:ea typeface="宋体" charset="0"/>
              </a:rPr>
              <a:t>S</a:t>
            </a:r>
            <a:r>
              <a:rPr lang="en-US" altLang="zh-CN" sz="2800" b="1" i="1" baseline="-30000" dirty="0">
                <a:latin typeface="Arial" charset="0"/>
                <a:ea typeface="宋体" charset="0"/>
              </a:rPr>
              <a:t>n</a:t>
            </a:r>
            <a:r>
              <a:rPr lang="en-US" altLang="zh-CN" sz="2800" b="1" baseline="-30000" dirty="0">
                <a:latin typeface="Arial" charset="0"/>
                <a:ea typeface="宋体" charset="0"/>
                <a:sym typeface="Symbol" charset="0"/>
              </a:rPr>
              <a:t></a:t>
            </a:r>
            <a:r>
              <a:rPr lang="en-US" altLang="zh-CN" sz="2800" b="1" baseline="-30000" dirty="0">
                <a:latin typeface="Arial" charset="0"/>
                <a:ea typeface="宋体" charset="0"/>
              </a:rPr>
              <a:t>1</a:t>
            </a:r>
            <a:r>
              <a:rPr lang="en-US" altLang="zh-CN" sz="2800" b="1" dirty="0">
                <a:latin typeface="Arial" charset="0"/>
                <a:ea typeface="宋体" charset="0"/>
              </a:rPr>
              <a:t>}</a:t>
            </a:r>
            <a:r>
              <a:rPr lang="zh-CN" altLang="en-US" sz="2800" b="1" dirty="0">
                <a:latin typeface="Arial" charset="0"/>
                <a:ea typeface="宋体" charset="0"/>
              </a:rPr>
              <a:t>为对应</a:t>
            </a:r>
            <a:r>
              <a:rPr lang="en-US" altLang="zh-CN" sz="2800" b="1" i="1" dirty="0">
                <a:latin typeface="Arial" charset="0"/>
                <a:ea typeface="宋体" charset="0"/>
              </a:rPr>
              <a:t>T</a:t>
            </a:r>
            <a:r>
              <a:rPr lang="zh-CN" altLang="en-US" sz="2800" b="1" dirty="0">
                <a:latin typeface="Arial" charset="0"/>
                <a:ea typeface="宋体" charset="0"/>
              </a:rPr>
              <a:t>的</a:t>
            </a:r>
            <a:r>
              <a:rPr lang="zh-CN" altLang="en-US" sz="2800" b="1" dirty="0">
                <a:solidFill>
                  <a:srgbClr val="FF3300"/>
                </a:solidFill>
                <a:latin typeface="Arial" charset="0"/>
                <a:ea typeface="宋体" charset="0"/>
              </a:rPr>
              <a:t>基本割集系</a:t>
            </a:r>
            <a:r>
              <a:rPr lang="zh-CN" altLang="en-US" sz="2800" b="1" dirty="0" smtClean="0">
                <a:solidFill>
                  <a:srgbClr val="FF3300"/>
                </a:solidFill>
                <a:latin typeface="Arial" charset="0"/>
                <a:ea typeface="宋体" charset="0"/>
              </a:rPr>
              <a:t>统</a:t>
            </a:r>
            <a:r>
              <a:rPr lang="en-US" altLang="zh-CN" sz="2800" b="1" dirty="0" smtClean="0">
                <a:solidFill>
                  <a:srgbClr val="FF3300"/>
                </a:solidFill>
                <a:latin typeface="Arial" charset="0"/>
                <a:ea typeface="宋体" charset="0"/>
              </a:rPr>
              <a:t>,</a:t>
            </a:r>
          </a:p>
          <a:p>
            <a:pPr marL="0" indent="0" algn="just">
              <a:lnSpc>
                <a:spcPct val="120000"/>
              </a:lnSpc>
              <a:spcBef>
                <a:spcPct val="0"/>
              </a:spcBef>
              <a:buNone/>
            </a:pPr>
            <a:r>
              <a:rPr lang="zh-CN" altLang="en-US" sz="2800" b="1" dirty="0">
                <a:solidFill>
                  <a:srgbClr val="FC360E"/>
                </a:solidFill>
                <a:sym typeface="Symbol" panose="05050102010706020507" pitchFamily="18" charset="2"/>
              </a:rPr>
              <a:t></a:t>
            </a:r>
            <a:r>
              <a:rPr lang="zh-CN" altLang="en-US" sz="2800" b="1" dirty="0">
                <a:solidFill>
                  <a:srgbClr val="FC360E"/>
                </a:solidFill>
              </a:rPr>
              <a:t>(</a:t>
            </a:r>
            <a:r>
              <a:rPr lang="en-US" altLang="zh-CN" sz="2800" b="1" i="1" dirty="0">
                <a:solidFill>
                  <a:srgbClr val="FC360E"/>
                </a:solidFill>
                <a:latin typeface="Times New Roman" panose="02020603050405020304" pitchFamily="18" charset="0"/>
              </a:rPr>
              <a:t>G</a:t>
            </a:r>
            <a:r>
              <a:rPr lang="en-US" altLang="zh-CN" sz="2800" b="1" dirty="0" smtClean="0">
                <a:solidFill>
                  <a:srgbClr val="FC360E"/>
                </a:solidFill>
              </a:rPr>
              <a:t>)</a:t>
            </a:r>
            <a:r>
              <a:rPr lang="en-US" altLang="zh-CN" sz="2800" b="1" dirty="0" smtClean="0">
                <a:latin typeface="Arial" charset="0"/>
                <a:ea typeface="宋体" charset="0"/>
              </a:rPr>
              <a:t>=</a:t>
            </a:r>
            <a:r>
              <a:rPr lang="en-US" altLang="zh-CN" sz="2800" b="1" i="1" dirty="0" smtClean="0">
                <a:latin typeface="Arial" charset="0"/>
                <a:ea typeface="宋体" charset="0"/>
              </a:rPr>
              <a:t>n</a:t>
            </a:r>
            <a:r>
              <a:rPr lang="en-US" altLang="zh-CN" sz="2800" b="1" dirty="0" smtClean="0">
                <a:sym typeface="Symbol" panose="05050102010706020507" pitchFamily="18" charset="2"/>
              </a:rPr>
              <a:t></a:t>
            </a:r>
            <a:r>
              <a:rPr lang="en-US" altLang="zh-CN" sz="2800" b="1" dirty="0"/>
              <a:t>1</a:t>
            </a:r>
            <a:r>
              <a:rPr lang="zh-CN" altLang="en-US" sz="2800" b="1" dirty="0"/>
              <a:t>为</a:t>
            </a:r>
            <a:r>
              <a:rPr lang="en-US" altLang="zh-CN" sz="2800" b="1" i="1" dirty="0">
                <a:solidFill>
                  <a:srgbClr val="FC360E"/>
                </a:solidFill>
                <a:latin typeface="Times New Roman" panose="02020603050405020304" pitchFamily="18" charset="0"/>
              </a:rPr>
              <a:t>G</a:t>
            </a:r>
            <a:r>
              <a:rPr lang="zh-CN" altLang="en-US" sz="2800" b="1" dirty="0">
                <a:solidFill>
                  <a:srgbClr val="FC360E"/>
                </a:solidFill>
              </a:rPr>
              <a:t>的割集</a:t>
            </a:r>
            <a:r>
              <a:rPr lang="zh-CN" altLang="en-US" sz="2800" b="1" dirty="0" smtClean="0">
                <a:solidFill>
                  <a:srgbClr val="FC360E"/>
                </a:solidFill>
              </a:rPr>
              <a:t>秩</a:t>
            </a:r>
            <a:endParaRPr lang="zh-CN" altLang="en-US" sz="2800" b="1" dirty="0">
              <a:latin typeface="Arial" charset="0"/>
              <a:ea typeface="宋体" charset="0"/>
            </a:endParaRPr>
          </a:p>
        </p:txBody>
      </p:sp>
      <p:sp>
        <p:nvSpPr>
          <p:cNvPr id="322564" name="Text Box 4"/>
          <p:cNvSpPr txBox="1">
            <a:spLocks noChangeArrowheads="1"/>
          </p:cNvSpPr>
          <p:nvPr/>
        </p:nvSpPr>
        <p:spPr bwMode="auto">
          <a:xfrm>
            <a:off x="609600" y="4267200"/>
            <a:ext cx="7696200" cy="1900238"/>
          </a:xfrm>
          <a:prstGeom prst="rect">
            <a:avLst/>
          </a:prstGeom>
          <a:solidFill>
            <a:srgbClr val="CCFFFF"/>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lnSpc>
                <a:spcPct val="125000"/>
              </a:lnSpc>
              <a:spcBef>
                <a:spcPct val="30000"/>
              </a:spcBef>
              <a:buClr>
                <a:schemeClr val="bg2"/>
              </a:buClr>
              <a:buSzPct val="75000"/>
              <a:buFont typeface="Wingdings" charset="0"/>
              <a:buNone/>
              <a:defRPr/>
            </a:pPr>
            <a:r>
              <a:rPr lang="zh-CN" altLang="en-US" sz="2400" b="1" smtClean="0">
                <a:solidFill>
                  <a:srgbClr val="663300"/>
                </a:solidFill>
                <a:latin typeface="宋体" charset="0"/>
              </a:rPr>
              <a:t>例</a:t>
            </a:r>
            <a:r>
              <a:rPr lang="zh-CN" altLang="en-US" sz="2400" b="1" smtClean="0">
                <a:solidFill>
                  <a:srgbClr val="663300"/>
                </a:solidFill>
                <a:latin typeface="Times New Roman" charset="0"/>
              </a:rPr>
              <a:t>4</a:t>
            </a:r>
            <a:r>
              <a:rPr lang="zh-CN" altLang="en-US" sz="2400" b="1" smtClean="0">
                <a:latin typeface="宋体" charset="0"/>
              </a:rPr>
              <a:t> 图中红边为一棵生成树,</a:t>
            </a:r>
          </a:p>
          <a:p>
            <a:pPr eaLnBrk="1" hangingPunct="1">
              <a:spcBef>
                <a:spcPct val="30000"/>
              </a:spcBef>
              <a:buClr>
                <a:schemeClr val="bg2"/>
              </a:buClr>
              <a:buSzPct val="75000"/>
              <a:buFont typeface="Wingdings" charset="0"/>
              <a:buNone/>
              <a:defRPr/>
            </a:pPr>
            <a:r>
              <a:rPr lang="zh-CN" altLang="en-US" sz="2400" b="1" smtClean="0">
                <a:latin typeface="宋体" charset="0"/>
              </a:rPr>
              <a:t>对应它的基本割集系统为</a:t>
            </a:r>
          </a:p>
          <a:p>
            <a:pPr eaLnBrk="1" hangingPunct="1">
              <a:spcBef>
                <a:spcPct val="20000"/>
              </a:spcBef>
              <a:buClr>
                <a:schemeClr val="bg2"/>
              </a:buClr>
              <a:buSzPct val="75000"/>
              <a:buFont typeface="Wingdings" charset="0"/>
              <a:buNone/>
              <a:defRPr/>
            </a:pPr>
            <a:endParaRPr lang="zh-CN" altLang="en-US" sz="2400" b="1" smtClean="0">
              <a:latin typeface="宋体" charset="0"/>
            </a:endParaRPr>
          </a:p>
          <a:p>
            <a:pPr eaLnBrk="1" hangingPunct="1">
              <a:spcBef>
                <a:spcPct val="20000"/>
              </a:spcBef>
              <a:buClr>
                <a:schemeClr val="bg2"/>
              </a:buClr>
              <a:buSzPct val="75000"/>
              <a:buFont typeface="Wingdings" charset="0"/>
              <a:buNone/>
              <a:defRPr/>
            </a:pPr>
            <a:endParaRPr lang="zh-CN" altLang="en-US" sz="2400" b="1" smtClean="0">
              <a:latin typeface="Times New Roman" charset="0"/>
            </a:endParaRPr>
          </a:p>
        </p:txBody>
      </p:sp>
      <p:sp>
        <p:nvSpPr>
          <p:cNvPr id="322565" name="Text Box 5"/>
          <p:cNvSpPr txBox="1">
            <a:spLocks noChangeArrowheads="1"/>
          </p:cNvSpPr>
          <p:nvPr/>
        </p:nvSpPr>
        <p:spPr bwMode="auto">
          <a:xfrm>
            <a:off x="762000" y="5410200"/>
            <a:ext cx="441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i="1" smtClean="0">
                <a:latin typeface="Times New Roman" charset="0"/>
              </a:rPr>
              <a:t>a,f,g</a:t>
            </a:r>
            <a:r>
              <a:rPr lang="en-US" altLang="zh-CN" sz="2400" b="1" smtClean="0">
                <a:latin typeface="Times New Roman" charset="0"/>
              </a:rPr>
              <a:t>},                                    }</a:t>
            </a:r>
          </a:p>
        </p:txBody>
      </p:sp>
      <p:pic>
        <p:nvPicPr>
          <p:cNvPr id="322566" name="Picture 6" descr="16-5(1)"/>
          <p:cNvPicPr>
            <a:picLocks noChangeAspect="1" noChangeArrowheads="1"/>
          </p:cNvPicPr>
          <p:nvPr/>
        </p:nvPicPr>
        <p:blipFill>
          <a:blip r:embed="rId2">
            <a:extLst>
              <a:ext uri="{28A0092B-C50C-407E-A947-70E740481C1C}">
                <a14:useLocalDpi xmlns:a14="http://schemas.microsoft.com/office/drawing/2010/main" val="0"/>
              </a:ext>
            </a:extLst>
          </a:blip>
          <a:srcRect r="17068" b="42075"/>
          <a:stretch>
            <a:fillRect/>
          </a:stretch>
        </p:blipFill>
        <p:spPr bwMode="auto">
          <a:xfrm>
            <a:off x="5791200" y="4021138"/>
            <a:ext cx="2514600" cy="199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2567" name="Text Box 7"/>
          <p:cNvSpPr txBox="1">
            <a:spLocks noChangeArrowheads="1"/>
          </p:cNvSpPr>
          <p:nvPr/>
        </p:nvSpPr>
        <p:spPr bwMode="auto">
          <a:xfrm>
            <a:off x="1828800" y="54102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e,b,f,g</a:t>
            </a:r>
            <a:r>
              <a:rPr lang="en-US" altLang="zh-CN" sz="2400" b="1" smtClean="0">
                <a:latin typeface="Times New Roman" charset="0"/>
              </a:rPr>
              <a:t>},</a:t>
            </a:r>
          </a:p>
        </p:txBody>
      </p:sp>
      <p:sp>
        <p:nvSpPr>
          <p:cNvPr id="322568" name="Text Box 8"/>
          <p:cNvSpPr txBox="1">
            <a:spLocks noChangeArrowheads="1"/>
          </p:cNvSpPr>
          <p:nvPr/>
        </p:nvSpPr>
        <p:spPr bwMode="auto">
          <a:xfrm>
            <a:off x="3048000" y="5410200"/>
            <a:ext cx="99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c,b</a:t>
            </a:r>
            <a:r>
              <a:rPr lang="en-US" altLang="zh-CN" sz="2400" b="1" smtClean="0">
                <a:latin typeface="Times New Roman" charset="0"/>
              </a:rPr>
              <a:t>},</a:t>
            </a:r>
          </a:p>
        </p:txBody>
      </p:sp>
      <p:sp>
        <p:nvSpPr>
          <p:cNvPr id="322569" name="Text Box 9"/>
          <p:cNvSpPr txBox="1">
            <a:spLocks noChangeArrowheads="1"/>
          </p:cNvSpPr>
          <p:nvPr/>
        </p:nvSpPr>
        <p:spPr bwMode="auto">
          <a:xfrm>
            <a:off x="3810000" y="54102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d,g</a:t>
            </a:r>
            <a:r>
              <a:rPr lang="en-US" altLang="zh-CN" sz="2400" b="1" smtClean="0">
                <a:latin typeface="Times New Roman" charset="0"/>
              </a:rPr>
              <a:t>}</a:t>
            </a:r>
          </a:p>
        </p:txBody>
      </p:sp>
    </p:spTree>
    <p:extLst>
      <p:ext uri="{BB962C8B-B14F-4D97-AF65-F5344CB8AC3E}">
        <p14:creationId xmlns:p14="http://schemas.microsoft.com/office/powerpoint/2010/main" val="2076633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additive="base">
                                        <p:cTn id="7" dur="500" fill="hold"/>
                                        <p:tgtEl>
                                          <p:spTgt spid="322564"/>
                                        </p:tgtEl>
                                        <p:attrNameLst>
                                          <p:attrName>ppt_x</p:attrName>
                                        </p:attrNameLst>
                                      </p:cBhvr>
                                      <p:tavLst>
                                        <p:tav tm="0">
                                          <p:val>
                                            <p:strVal val="0-#ppt_w/2"/>
                                          </p:val>
                                        </p:tav>
                                        <p:tav tm="100000">
                                          <p:val>
                                            <p:strVal val="#ppt_x"/>
                                          </p:val>
                                        </p:tav>
                                      </p:tavLst>
                                    </p:anim>
                                    <p:anim calcmode="lin" valueType="num">
                                      <p:cBhvr additive="base">
                                        <p:cTn id="8" dur="500" fill="hold"/>
                                        <p:tgtEl>
                                          <p:spTgt spid="3225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22566"/>
                                        </p:tgtEl>
                                        <p:attrNameLst>
                                          <p:attrName>style.visibility</p:attrName>
                                        </p:attrNameLst>
                                      </p:cBhvr>
                                      <p:to>
                                        <p:strVal val="visible"/>
                                      </p:to>
                                    </p:set>
                                    <p:anim calcmode="lin" valueType="num">
                                      <p:cBhvr additive="base">
                                        <p:cTn id="12" dur="500" fill="hold"/>
                                        <p:tgtEl>
                                          <p:spTgt spid="322566"/>
                                        </p:tgtEl>
                                        <p:attrNameLst>
                                          <p:attrName>ppt_x</p:attrName>
                                        </p:attrNameLst>
                                      </p:cBhvr>
                                      <p:tavLst>
                                        <p:tav tm="0">
                                          <p:val>
                                            <p:strVal val="0-#ppt_w/2"/>
                                          </p:val>
                                        </p:tav>
                                        <p:tav tm="100000">
                                          <p:val>
                                            <p:strVal val="#ppt_x"/>
                                          </p:val>
                                        </p:tav>
                                      </p:tavLst>
                                    </p:anim>
                                    <p:anim calcmode="lin" valueType="num">
                                      <p:cBhvr additive="base">
                                        <p:cTn id="13" dur="500" fill="hold"/>
                                        <p:tgtEl>
                                          <p:spTgt spid="32256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22565"/>
                                        </p:tgtEl>
                                        <p:attrNameLst>
                                          <p:attrName>style.visibility</p:attrName>
                                        </p:attrNameLst>
                                      </p:cBhvr>
                                      <p:to>
                                        <p:strVal val="visible"/>
                                      </p:to>
                                    </p:set>
                                    <p:anim calcmode="lin" valueType="num">
                                      <p:cBhvr additive="base">
                                        <p:cTn id="18" dur="500" fill="hold"/>
                                        <p:tgtEl>
                                          <p:spTgt spid="322565"/>
                                        </p:tgtEl>
                                        <p:attrNameLst>
                                          <p:attrName>ppt_x</p:attrName>
                                        </p:attrNameLst>
                                      </p:cBhvr>
                                      <p:tavLst>
                                        <p:tav tm="0">
                                          <p:val>
                                            <p:strVal val="0-#ppt_w/2"/>
                                          </p:val>
                                        </p:tav>
                                        <p:tav tm="100000">
                                          <p:val>
                                            <p:strVal val="#ppt_x"/>
                                          </p:val>
                                        </p:tav>
                                      </p:tavLst>
                                    </p:anim>
                                    <p:anim calcmode="lin" valueType="num">
                                      <p:cBhvr additive="base">
                                        <p:cTn id="19" dur="500" fill="hold"/>
                                        <p:tgtEl>
                                          <p:spTgt spid="32256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322567"/>
                                        </p:tgtEl>
                                        <p:attrNameLst>
                                          <p:attrName>style.visibility</p:attrName>
                                        </p:attrNameLst>
                                      </p:cBhvr>
                                      <p:to>
                                        <p:strVal val="visible"/>
                                      </p:to>
                                    </p:set>
                                    <p:anim calcmode="lin" valueType="num">
                                      <p:cBhvr additive="base">
                                        <p:cTn id="23" dur="500" fill="hold"/>
                                        <p:tgtEl>
                                          <p:spTgt spid="322567"/>
                                        </p:tgtEl>
                                        <p:attrNameLst>
                                          <p:attrName>ppt_x</p:attrName>
                                        </p:attrNameLst>
                                      </p:cBhvr>
                                      <p:tavLst>
                                        <p:tav tm="0">
                                          <p:val>
                                            <p:strVal val="0-#ppt_w/2"/>
                                          </p:val>
                                        </p:tav>
                                        <p:tav tm="100000">
                                          <p:val>
                                            <p:strVal val="#ppt_x"/>
                                          </p:val>
                                        </p:tav>
                                      </p:tavLst>
                                    </p:anim>
                                    <p:anim calcmode="lin" valueType="num">
                                      <p:cBhvr additive="base">
                                        <p:cTn id="24" dur="500" fill="hold"/>
                                        <p:tgtEl>
                                          <p:spTgt spid="32256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322568"/>
                                        </p:tgtEl>
                                        <p:attrNameLst>
                                          <p:attrName>style.visibility</p:attrName>
                                        </p:attrNameLst>
                                      </p:cBhvr>
                                      <p:to>
                                        <p:strVal val="visible"/>
                                      </p:to>
                                    </p:set>
                                    <p:anim calcmode="lin" valueType="num">
                                      <p:cBhvr additive="base">
                                        <p:cTn id="28" dur="500" fill="hold"/>
                                        <p:tgtEl>
                                          <p:spTgt spid="322568"/>
                                        </p:tgtEl>
                                        <p:attrNameLst>
                                          <p:attrName>ppt_x</p:attrName>
                                        </p:attrNameLst>
                                      </p:cBhvr>
                                      <p:tavLst>
                                        <p:tav tm="0">
                                          <p:val>
                                            <p:strVal val="0-#ppt_w/2"/>
                                          </p:val>
                                        </p:tav>
                                        <p:tav tm="100000">
                                          <p:val>
                                            <p:strVal val="#ppt_x"/>
                                          </p:val>
                                        </p:tav>
                                      </p:tavLst>
                                    </p:anim>
                                    <p:anim calcmode="lin" valueType="num">
                                      <p:cBhvr additive="base">
                                        <p:cTn id="29" dur="500" fill="hold"/>
                                        <p:tgtEl>
                                          <p:spTgt spid="322568"/>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22569"/>
                                        </p:tgtEl>
                                        <p:attrNameLst>
                                          <p:attrName>style.visibility</p:attrName>
                                        </p:attrNameLst>
                                      </p:cBhvr>
                                      <p:to>
                                        <p:strVal val="visible"/>
                                      </p:to>
                                    </p:set>
                                    <p:anim calcmode="lin" valueType="num">
                                      <p:cBhvr additive="base">
                                        <p:cTn id="33" dur="500" fill="hold"/>
                                        <p:tgtEl>
                                          <p:spTgt spid="322569"/>
                                        </p:tgtEl>
                                        <p:attrNameLst>
                                          <p:attrName>ppt_x</p:attrName>
                                        </p:attrNameLst>
                                      </p:cBhvr>
                                      <p:tavLst>
                                        <p:tav tm="0">
                                          <p:val>
                                            <p:strVal val="0-#ppt_w/2"/>
                                          </p:val>
                                        </p:tav>
                                        <p:tav tm="100000">
                                          <p:val>
                                            <p:strVal val="#ppt_x"/>
                                          </p:val>
                                        </p:tav>
                                      </p:tavLst>
                                    </p:anim>
                                    <p:anim calcmode="lin" valueType="num">
                                      <p:cBhvr additive="base">
                                        <p:cTn id="34" dur="500" fill="hold"/>
                                        <p:tgtEl>
                                          <p:spTgt spid="3225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nimBg="1" autoUpdateAnimBg="0"/>
      <p:bldP spid="322565" grpId="0" autoUpdateAnimBg="0"/>
      <p:bldP spid="322567" grpId="0" autoUpdateAnimBg="0"/>
      <p:bldP spid="322568" grpId="0" autoUpdateAnimBg="0"/>
      <p:bldP spid="3225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xfrm>
            <a:off x="914400" y="0"/>
            <a:ext cx="8229600" cy="762000"/>
          </a:xfrm>
        </p:spPr>
        <p:txBody>
          <a:bodyPr/>
          <a:lstStyle/>
          <a:p>
            <a:r>
              <a:rPr lang="zh-CN" altLang="en-US" b="1" dirty="0">
                <a:solidFill>
                  <a:srgbClr val="800000"/>
                </a:solidFill>
                <a:latin typeface="宋体" charset="0"/>
                <a:ea typeface="宋体" charset="0"/>
              </a:rPr>
              <a:t>基本割集与基本割集系统</a:t>
            </a:r>
            <a:endParaRPr lang="zh-CN" altLang="en-US" dirty="0" smtClean="0">
              <a:latin typeface="Times New Roman" panose="02020603050405020304" pitchFamily="18" charset="0"/>
            </a:endParaRPr>
          </a:p>
        </p:txBody>
      </p:sp>
      <p:sp>
        <p:nvSpPr>
          <p:cNvPr id="130052" name="Rectangle 3"/>
          <p:cNvSpPr>
            <a:spLocks noGrp="1" noChangeArrowheads="1"/>
          </p:cNvSpPr>
          <p:nvPr>
            <p:ph type="body" idx="1"/>
          </p:nvPr>
        </p:nvSpPr>
        <p:spPr>
          <a:xfrm>
            <a:off x="228600" y="990600"/>
            <a:ext cx="8686800" cy="5715000"/>
          </a:xfrm>
        </p:spPr>
        <p:txBody>
          <a:bodyPr/>
          <a:lstStyle/>
          <a:p>
            <a:pPr algn="just" eaLnBrk="1" hangingPunct="1">
              <a:lnSpc>
                <a:spcPct val="120000"/>
              </a:lnSpc>
              <a:spcBef>
                <a:spcPct val="40000"/>
              </a:spcBef>
            </a:pPr>
            <a:r>
              <a:rPr lang="zh-CN" altLang="en-US" b="1" smtClean="0">
                <a:solidFill>
                  <a:schemeClr val="hlink"/>
                </a:solidFill>
              </a:rPr>
              <a:t>求基本割集</a:t>
            </a:r>
          </a:p>
          <a:p>
            <a:pPr algn="just" eaLnBrk="1" hangingPunct="1">
              <a:lnSpc>
                <a:spcPct val="120000"/>
              </a:lnSpc>
              <a:spcBef>
                <a:spcPct val="40000"/>
              </a:spcBef>
              <a:buFont typeface="Wingdings" panose="05000000000000000000" pitchFamily="2" charset="2"/>
              <a:buNone/>
            </a:pPr>
            <a:r>
              <a:rPr lang="en-US" altLang="zh-CN" b="1" i="1" smtClean="0">
                <a:latin typeface="Times New Roman" panose="02020603050405020304" pitchFamily="18" charset="0"/>
              </a:rPr>
              <a:t>	</a:t>
            </a:r>
            <a:r>
              <a:rPr lang="zh-CN" altLang="en-US" b="1" smtClean="0"/>
              <a:t>设</a:t>
            </a:r>
            <a:r>
              <a:rPr lang="en-US" altLang="zh-CN" b="1" i="1" smtClean="0">
                <a:latin typeface="Times New Roman" panose="02020603050405020304" pitchFamily="18" charset="0"/>
              </a:rPr>
              <a:t>e</a:t>
            </a:r>
            <a:r>
              <a:rPr lang="en-US" altLang="zh-CN" b="1" smtClean="0">
                <a:sym typeface="Symbol" panose="05050102010706020507" pitchFamily="18" charset="2"/>
              </a:rPr>
              <a:t></a:t>
            </a:r>
            <a:r>
              <a:rPr lang="zh-CN" altLang="en-US" b="1" smtClean="0"/>
              <a:t>为生成树</a:t>
            </a:r>
            <a:r>
              <a:rPr lang="en-US" altLang="zh-CN" b="1" i="1" smtClean="0">
                <a:latin typeface="Times New Roman" panose="02020603050405020304" pitchFamily="18" charset="0"/>
              </a:rPr>
              <a:t>T</a:t>
            </a:r>
            <a:r>
              <a:rPr lang="zh-CN" altLang="en-US" b="1" smtClean="0"/>
              <a:t>的树枝，</a:t>
            </a:r>
            <a:r>
              <a:rPr lang="en-US" altLang="zh-CN" b="1" i="1" smtClean="0">
                <a:latin typeface="Times New Roman" panose="02020603050405020304" pitchFamily="18" charset="0"/>
              </a:rPr>
              <a:t>T</a:t>
            </a:r>
            <a:r>
              <a:rPr lang="en-US" altLang="zh-CN" b="1" smtClean="0">
                <a:sym typeface="Symbol" panose="05050102010706020507" pitchFamily="18" charset="2"/>
              </a:rPr>
              <a:t></a:t>
            </a:r>
            <a:r>
              <a:rPr lang="en-US" altLang="zh-CN" b="1" i="1" smtClean="0">
                <a:latin typeface="Times New Roman" panose="02020603050405020304" pitchFamily="18" charset="0"/>
              </a:rPr>
              <a:t>e</a:t>
            </a:r>
            <a:r>
              <a:rPr lang="en-US" altLang="zh-CN" b="1" smtClean="0">
                <a:sym typeface="Symbol" panose="05050102010706020507" pitchFamily="18" charset="2"/>
              </a:rPr>
              <a:t></a:t>
            </a:r>
            <a:r>
              <a:rPr lang="zh-CN" altLang="en-US" b="1" smtClean="0"/>
              <a:t>为两棵小树</a:t>
            </a:r>
            <a:r>
              <a:rPr lang="en-US" altLang="zh-CN" b="1" i="1" smtClean="0">
                <a:latin typeface="Times New Roman" panose="02020603050405020304" pitchFamily="18" charset="0"/>
              </a:rPr>
              <a:t>T</a:t>
            </a:r>
            <a:r>
              <a:rPr lang="en-US" altLang="zh-CN" b="1" baseline="-30000" smtClean="0"/>
              <a:t>1</a:t>
            </a:r>
            <a:r>
              <a:rPr lang="zh-CN" altLang="en-US" b="1" smtClean="0"/>
              <a:t>与</a:t>
            </a:r>
            <a:r>
              <a:rPr lang="en-US" altLang="zh-CN" b="1" i="1" smtClean="0">
                <a:latin typeface="Times New Roman" panose="02020603050405020304" pitchFamily="18" charset="0"/>
              </a:rPr>
              <a:t>T</a:t>
            </a:r>
            <a:r>
              <a:rPr lang="en-US" altLang="zh-CN" b="1" baseline="-30000" smtClean="0"/>
              <a:t>2</a:t>
            </a:r>
            <a:r>
              <a:rPr lang="en-US" altLang="zh-CN" b="1" smtClean="0"/>
              <a:t>，</a:t>
            </a:r>
            <a:r>
              <a:rPr lang="zh-CN" altLang="en-US" b="1" smtClean="0"/>
              <a:t>令</a:t>
            </a:r>
            <a:r>
              <a:rPr lang="en-US" altLang="zh-CN" b="1" i="1" smtClean="0">
                <a:latin typeface="Times New Roman" panose="02020603050405020304" pitchFamily="18" charset="0"/>
              </a:rPr>
              <a:t>S</a:t>
            </a:r>
            <a:r>
              <a:rPr lang="en-US" altLang="zh-CN" b="1" i="1" baseline="-25000" smtClean="0">
                <a:latin typeface="Times New Roman" panose="02020603050405020304" pitchFamily="18" charset="0"/>
              </a:rPr>
              <a:t>e</a:t>
            </a:r>
            <a:r>
              <a:rPr lang="en-US" altLang="zh-CN" b="1" baseline="-30000" smtClean="0">
                <a:sym typeface="Symbol" panose="05050102010706020507" pitchFamily="18" charset="2"/>
              </a:rPr>
              <a:t></a:t>
            </a:r>
            <a:r>
              <a:rPr lang="en-US" altLang="zh-CN" b="1" baseline="-30000" smtClean="0"/>
              <a:t> </a:t>
            </a:r>
            <a:r>
              <a:rPr lang="en-US" altLang="zh-CN" b="1" smtClean="0"/>
              <a:t>＝{</a:t>
            </a:r>
            <a:r>
              <a:rPr lang="en-US" altLang="zh-CN" b="1" i="1" smtClean="0">
                <a:latin typeface="Times New Roman" panose="02020603050405020304" pitchFamily="18" charset="0"/>
              </a:rPr>
              <a:t>e</a:t>
            </a:r>
            <a:r>
              <a:rPr lang="en-US" altLang="zh-CN" b="1" smtClean="0"/>
              <a:t>|</a:t>
            </a:r>
            <a:r>
              <a:rPr lang="en-US" altLang="zh-CN" b="1" i="1" smtClean="0">
                <a:latin typeface="Times New Roman" panose="02020603050405020304" pitchFamily="18" charset="0"/>
              </a:rPr>
              <a:t>e</a:t>
            </a:r>
            <a:r>
              <a:rPr lang="en-US" altLang="zh-CN" b="1" smtClean="0">
                <a:sym typeface="Symbol" panose="05050102010706020507" pitchFamily="18" charset="2"/>
              </a:rPr>
              <a:t></a:t>
            </a:r>
            <a:r>
              <a:rPr lang="en-US" altLang="zh-CN" b="1" i="1" smtClean="0">
                <a:latin typeface="Times New Roman" panose="02020603050405020304" pitchFamily="18" charset="0"/>
              </a:rPr>
              <a:t>E</a:t>
            </a:r>
            <a:r>
              <a:rPr lang="en-US" altLang="zh-CN" b="1" smtClean="0"/>
              <a:t>(</a:t>
            </a:r>
            <a:r>
              <a:rPr lang="en-US" altLang="zh-CN" b="1" i="1" smtClean="0">
                <a:latin typeface="Times New Roman" panose="02020603050405020304" pitchFamily="18" charset="0"/>
              </a:rPr>
              <a:t>G</a:t>
            </a:r>
            <a:r>
              <a:rPr lang="en-US" altLang="zh-CN" b="1" smtClean="0"/>
              <a:t>)</a:t>
            </a:r>
            <a:r>
              <a:rPr lang="zh-CN" altLang="en-US" b="1" smtClean="0"/>
              <a:t>且</a:t>
            </a:r>
            <a:r>
              <a:rPr lang="en-US" altLang="zh-CN" b="1" i="1" smtClean="0">
                <a:latin typeface="Times New Roman" panose="02020603050405020304" pitchFamily="18" charset="0"/>
              </a:rPr>
              <a:t>e</a:t>
            </a:r>
            <a:r>
              <a:rPr lang="zh-CN" altLang="en-US" b="1" smtClean="0"/>
              <a:t>的两个端点分别属于</a:t>
            </a:r>
            <a:r>
              <a:rPr lang="en-US" altLang="zh-CN" b="1" i="1" smtClean="0">
                <a:latin typeface="Times New Roman" panose="02020603050405020304" pitchFamily="18" charset="0"/>
              </a:rPr>
              <a:t>T</a:t>
            </a:r>
            <a:r>
              <a:rPr lang="en-US" altLang="zh-CN" b="1" baseline="-30000" smtClean="0"/>
              <a:t>1</a:t>
            </a:r>
            <a:r>
              <a:rPr lang="zh-CN" altLang="en-US" b="1" smtClean="0"/>
              <a:t>与</a:t>
            </a:r>
            <a:r>
              <a:rPr lang="en-US" altLang="zh-CN" b="1" i="1" smtClean="0">
                <a:latin typeface="Times New Roman" panose="02020603050405020304" pitchFamily="18" charset="0"/>
              </a:rPr>
              <a:t>T</a:t>
            </a:r>
            <a:r>
              <a:rPr lang="en-US" altLang="zh-CN" b="1" baseline="-30000" smtClean="0"/>
              <a:t>2</a:t>
            </a:r>
            <a:r>
              <a:rPr lang="en-US" altLang="zh-CN" b="1" smtClean="0"/>
              <a:t>}，</a:t>
            </a:r>
            <a:r>
              <a:rPr lang="zh-CN" altLang="en-US" b="1" smtClean="0"/>
              <a:t>则</a:t>
            </a:r>
            <a:r>
              <a:rPr lang="en-US" altLang="zh-CN" b="1" i="1" smtClean="0">
                <a:latin typeface="Times New Roman" panose="02020603050405020304" pitchFamily="18" charset="0"/>
              </a:rPr>
              <a:t>S</a:t>
            </a:r>
            <a:r>
              <a:rPr lang="en-US" altLang="zh-CN" b="1" i="1" baseline="-25000" smtClean="0">
                <a:latin typeface="Times New Roman" panose="02020603050405020304" pitchFamily="18" charset="0"/>
              </a:rPr>
              <a:t>e</a:t>
            </a:r>
            <a:r>
              <a:rPr lang="en-US" altLang="zh-CN" b="1" baseline="-30000" smtClean="0">
                <a:sym typeface="Symbol" panose="05050102010706020507" pitchFamily="18" charset="2"/>
              </a:rPr>
              <a:t></a:t>
            </a:r>
            <a:r>
              <a:rPr lang="zh-CN" altLang="en-US" b="1" smtClean="0"/>
              <a:t>为</a:t>
            </a:r>
            <a:r>
              <a:rPr lang="en-US" altLang="zh-CN" b="1" i="1" smtClean="0">
                <a:latin typeface="Times New Roman" panose="02020603050405020304" pitchFamily="18" charset="0"/>
              </a:rPr>
              <a:t>e</a:t>
            </a:r>
            <a:r>
              <a:rPr lang="en-US" altLang="zh-CN" b="1" smtClean="0">
                <a:sym typeface="Symbol" panose="05050102010706020507" pitchFamily="18" charset="2"/>
              </a:rPr>
              <a:t></a:t>
            </a:r>
            <a:r>
              <a:rPr lang="zh-CN" altLang="en-US" b="1" smtClean="0"/>
              <a:t>对应的基本割集。</a:t>
            </a:r>
          </a:p>
          <a:p>
            <a:pPr algn="just" eaLnBrk="1" hangingPunct="1">
              <a:lnSpc>
                <a:spcPct val="120000"/>
              </a:lnSpc>
              <a:spcBef>
                <a:spcPct val="40000"/>
              </a:spcBef>
              <a:buFont typeface="Wingdings" panose="05000000000000000000" pitchFamily="2" charset="2"/>
              <a:buNone/>
            </a:pPr>
            <a:endParaRPr lang="zh-CN" altLang="en-US" b="1" smtClean="0"/>
          </a:p>
        </p:txBody>
      </p:sp>
      <p:sp>
        <p:nvSpPr>
          <p:cNvPr id="6" name="Text Box 4"/>
          <p:cNvSpPr txBox="1">
            <a:spLocks noChangeArrowheads="1"/>
          </p:cNvSpPr>
          <p:nvPr/>
        </p:nvSpPr>
        <p:spPr bwMode="auto">
          <a:xfrm>
            <a:off x="609600" y="4267200"/>
            <a:ext cx="7696200" cy="1900238"/>
          </a:xfrm>
          <a:prstGeom prst="rect">
            <a:avLst/>
          </a:prstGeom>
          <a:solidFill>
            <a:srgbClr val="CCFFFF"/>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lnSpc>
                <a:spcPct val="125000"/>
              </a:lnSpc>
              <a:spcBef>
                <a:spcPct val="30000"/>
              </a:spcBef>
              <a:buClr>
                <a:schemeClr val="bg2"/>
              </a:buClr>
              <a:buSzPct val="75000"/>
              <a:buFont typeface="Wingdings" charset="0"/>
              <a:buNone/>
              <a:defRPr/>
            </a:pPr>
            <a:r>
              <a:rPr lang="zh-CN" altLang="en-US" sz="2400" b="1" smtClean="0">
                <a:solidFill>
                  <a:srgbClr val="663300"/>
                </a:solidFill>
                <a:latin typeface="宋体" charset="0"/>
              </a:rPr>
              <a:t>例</a:t>
            </a:r>
            <a:r>
              <a:rPr lang="zh-CN" altLang="en-US" sz="2400" b="1" smtClean="0">
                <a:solidFill>
                  <a:srgbClr val="663300"/>
                </a:solidFill>
                <a:latin typeface="Times New Roman" charset="0"/>
              </a:rPr>
              <a:t>4</a:t>
            </a:r>
            <a:r>
              <a:rPr lang="zh-CN" altLang="en-US" sz="2400" b="1" smtClean="0">
                <a:latin typeface="宋体" charset="0"/>
              </a:rPr>
              <a:t> 图中红边为一棵生成树,</a:t>
            </a:r>
          </a:p>
          <a:p>
            <a:pPr eaLnBrk="1" hangingPunct="1">
              <a:spcBef>
                <a:spcPct val="30000"/>
              </a:spcBef>
              <a:buClr>
                <a:schemeClr val="bg2"/>
              </a:buClr>
              <a:buSzPct val="75000"/>
              <a:buFont typeface="Wingdings" charset="0"/>
              <a:buNone/>
              <a:defRPr/>
            </a:pPr>
            <a:r>
              <a:rPr lang="zh-CN" altLang="en-US" sz="2400" b="1" smtClean="0">
                <a:latin typeface="宋体" charset="0"/>
              </a:rPr>
              <a:t>对应它的基本割集系统为</a:t>
            </a:r>
          </a:p>
          <a:p>
            <a:pPr eaLnBrk="1" hangingPunct="1">
              <a:spcBef>
                <a:spcPct val="20000"/>
              </a:spcBef>
              <a:buClr>
                <a:schemeClr val="bg2"/>
              </a:buClr>
              <a:buSzPct val="75000"/>
              <a:buFont typeface="Wingdings" charset="0"/>
              <a:buNone/>
              <a:defRPr/>
            </a:pPr>
            <a:endParaRPr lang="zh-CN" altLang="en-US" sz="2400" b="1" smtClean="0">
              <a:latin typeface="宋体" charset="0"/>
            </a:endParaRPr>
          </a:p>
          <a:p>
            <a:pPr eaLnBrk="1" hangingPunct="1">
              <a:spcBef>
                <a:spcPct val="20000"/>
              </a:spcBef>
              <a:buClr>
                <a:schemeClr val="bg2"/>
              </a:buClr>
              <a:buSzPct val="75000"/>
              <a:buFont typeface="Wingdings" charset="0"/>
              <a:buNone/>
              <a:defRPr/>
            </a:pPr>
            <a:endParaRPr lang="zh-CN" altLang="en-US" sz="2400" b="1" smtClean="0">
              <a:latin typeface="Times New Roman" charset="0"/>
            </a:endParaRPr>
          </a:p>
        </p:txBody>
      </p:sp>
      <p:sp>
        <p:nvSpPr>
          <p:cNvPr id="7" name="Text Box 5"/>
          <p:cNvSpPr txBox="1">
            <a:spLocks noChangeArrowheads="1"/>
          </p:cNvSpPr>
          <p:nvPr/>
        </p:nvSpPr>
        <p:spPr bwMode="auto">
          <a:xfrm>
            <a:off x="762000" y="5410200"/>
            <a:ext cx="441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i="1" smtClean="0">
                <a:latin typeface="Times New Roman" charset="0"/>
              </a:rPr>
              <a:t>a,f,g</a:t>
            </a:r>
            <a:r>
              <a:rPr lang="en-US" altLang="zh-CN" sz="2400" b="1" smtClean="0">
                <a:latin typeface="Times New Roman" charset="0"/>
              </a:rPr>
              <a:t>},                                    }</a:t>
            </a:r>
          </a:p>
        </p:txBody>
      </p:sp>
      <p:sp>
        <p:nvSpPr>
          <p:cNvPr id="8" name="Text Box 7"/>
          <p:cNvSpPr txBox="1">
            <a:spLocks noChangeArrowheads="1"/>
          </p:cNvSpPr>
          <p:nvPr/>
        </p:nvSpPr>
        <p:spPr bwMode="auto">
          <a:xfrm>
            <a:off x="1828800" y="54102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e,b,f,g</a:t>
            </a:r>
            <a:r>
              <a:rPr lang="en-US" altLang="zh-CN" sz="2400" b="1" smtClean="0">
                <a:latin typeface="Times New Roman" charset="0"/>
              </a:rPr>
              <a:t>},</a:t>
            </a:r>
          </a:p>
        </p:txBody>
      </p:sp>
      <p:sp>
        <p:nvSpPr>
          <p:cNvPr id="9" name="Text Box 8"/>
          <p:cNvSpPr txBox="1">
            <a:spLocks noChangeArrowheads="1"/>
          </p:cNvSpPr>
          <p:nvPr/>
        </p:nvSpPr>
        <p:spPr bwMode="auto">
          <a:xfrm>
            <a:off x="3048000" y="5410200"/>
            <a:ext cx="99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c,b</a:t>
            </a:r>
            <a:r>
              <a:rPr lang="en-US" altLang="zh-CN" sz="2400" b="1" smtClean="0">
                <a:latin typeface="Times New Roman" charset="0"/>
              </a:rPr>
              <a:t>},</a:t>
            </a:r>
          </a:p>
        </p:txBody>
      </p:sp>
      <p:sp>
        <p:nvSpPr>
          <p:cNvPr id="10" name="Text Box 9"/>
          <p:cNvSpPr txBox="1">
            <a:spLocks noChangeArrowheads="1"/>
          </p:cNvSpPr>
          <p:nvPr/>
        </p:nvSpPr>
        <p:spPr bwMode="auto">
          <a:xfrm>
            <a:off x="3810000" y="54102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smtClean="0">
                <a:latin typeface="Times New Roman" charset="0"/>
              </a:rPr>
              <a:t>{</a:t>
            </a:r>
            <a:r>
              <a:rPr lang="en-US" altLang="zh-CN" sz="2400" b="1" i="1" smtClean="0">
                <a:latin typeface="Times New Roman" charset="0"/>
              </a:rPr>
              <a:t>d,g</a:t>
            </a:r>
            <a:r>
              <a:rPr lang="en-US" altLang="zh-CN" sz="2400" b="1" smtClean="0">
                <a:latin typeface="Times New Roman" charset="0"/>
              </a:rPr>
              <a:t>}</a:t>
            </a:r>
          </a:p>
        </p:txBody>
      </p:sp>
    </p:spTree>
    <p:extLst>
      <p:ext uri="{BB962C8B-B14F-4D97-AF65-F5344CB8AC3E}">
        <p14:creationId xmlns:p14="http://schemas.microsoft.com/office/powerpoint/2010/main" val="3760093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P spid="9" grpId="0" autoUpdateAnimBg="0"/>
      <p:bldP spid="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779EE4E8-3D5E-9644-817A-061FE12C2C04}" type="slidenum">
              <a:rPr lang="zh-CN" altLang="en-US" sz="1200"/>
              <a:pPr algn="l"/>
              <a:t>19</a:t>
            </a:fld>
            <a:endParaRPr lang="en-US" altLang="zh-CN" sz="1200"/>
          </a:p>
        </p:txBody>
      </p:sp>
      <p:sp>
        <p:nvSpPr>
          <p:cNvPr id="65538" name="Rectangle 2"/>
          <p:cNvSpPr>
            <a:spLocks noGrp="1" noChangeArrowheads="1"/>
          </p:cNvSpPr>
          <p:nvPr>
            <p:ph type="title"/>
          </p:nvPr>
        </p:nvSpPr>
        <p:spPr/>
        <p:txBody>
          <a:bodyPr/>
          <a:lstStyle/>
          <a:p>
            <a:r>
              <a:rPr lang="zh-CN" altLang="en-US" sz="4000" b="1" dirty="0">
                <a:solidFill>
                  <a:srgbClr val="800000"/>
                </a:solidFill>
                <a:latin typeface="Arial" charset="0"/>
                <a:ea typeface="宋体" charset="0"/>
              </a:rPr>
              <a:t>最小生成树</a:t>
            </a:r>
            <a:endParaRPr lang="en-US" altLang="zh-CN" sz="4000" b="1" dirty="0">
              <a:solidFill>
                <a:srgbClr val="800000"/>
              </a:solidFill>
              <a:latin typeface="Arial" charset="0"/>
              <a:ea typeface="宋体" charset="0"/>
            </a:endParaRPr>
          </a:p>
        </p:txBody>
      </p:sp>
      <p:sp>
        <p:nvSpPr>
          <p:cNvPr id="323587" name="Rectangle 3"/>
          <p:cNvSpPr>
            <a:spLocks noGrp="1" noChangeArrowheads="1"/>
          </p:cNvSpPr>
          <p:nvPr>
            <p:ph type="body" idx="1"/>
          </p:nvPr>
        </p:nvSpPr>
        <p:spPr>
          <a:xfrm>
            <a:off x="685800" y="1828800"/>
            <a:ext cx="7772400" cy="4419600"/>
          </a:xfrm>
        </p:spPr>
        <p:txBody>
          <a:bodyPr>
            <a:normAutofit lnSpcReduction="10000"/>
          </a:bodyPr>
          <a:lstStyle/>
          <a:p>
            <a:pPr marL="0" indent="0" algn="just">
              <a:lnSpc>
                <a:spcPct val="120000"/>
              </a:lnSpc>
              <a:spcBef>
                <a:spcPct val="0"/>
              </a:spcBef>
              <a:buFontTx/>
              <a:buNone/>
            </a:pPr>
            <a:r>
              <a:rPr lang="zh-CN" altLang="en-US" sz="2400" b="1" dirty="0">
                <a:latin typeface="Arial" charset="0"/>
                <a:ea typeface="宋体" charset="0"/>
              </a:rPr>
              <a:t>图</a:t>
            </a:r>
            <a:r>
              <a:rPr lang="en-US" altLang="zh-CN" sz="2400" b="1" i="1" dirty="0">
                <a:latin typeface="Arial" charset="0"/>
                <a:ea typeface="宋体" charset="0"/>
              </a:rPr>
              <a:t>G</a:t>
            </a:r>
            <a:r>
              <a:rPr lang="zh-CN" altLang="en-US" sz="2400" b="1" dirty="0">
                <a:latin typeface="Arial" charset="0"/>
                <a:ea typeface="宋体" charset="0"/>
              </a:rPr>
              <a:t>的每一条边</a:t>
            </a:r>
            <a:r>
              <a:rPr lang="en-US" altLang="zh-CN" sz="2400" b="1" i="1" dirty="0">
                <a:latin typeface="Arial" charset="0"/>
                <a:ea typeface="宋体" charset="0"/>
              </a:rPr>
              <a:t>e</a:t>
            </a:r>
            <a:r>
              <a:rPr lang="zh-CN" altLang="en-US" sz="2400" b="1" dirty="0">
                <a:latin typeface="Arial" charset="0"/>
                <a:ea typeface="宋体" charset="0"/>
              </a:rPr>
              <a:t>附加一个实数</a:t>
            </a:r>
            <a:r>
              <a:rPr lang="en-US" altLang="zh-CN" sz="2400" b="1" i="1" dirty="0">
                <a:latin typeface="Arial" charset="0"/>
                <a:ea typeface="宋体" charset="0"/>
              </a:rPr>
              <a:t>w</a:t>
            </a:r>
            <a:r>
              <a:rPr lang="en-US" altLang="zh-CN" sz="2400" b="1" dirty="0">
                <a:latin typeface="Arial" charset="0"/>
                <a:ea typeface="宋体" charset="0"/>
              </a:rPr>
              <a:t>(</a:t>
            </a:r>
            <a:r>
              <a:rPr lang="en-US" altLang="zh-CN" sz="2400" b="1" i="1" dirty="0">
                <a:latin typeface="Arial" charset="0"/>
                <a:ea typeface="宋体" charset="0"/>
              </a:rPr>
              <a:t>e</a:t>
            </a:r>
            <a:r>
              <a:rPr lang="en-US" altLang="zh-CN" sz="2400" b="1" dirty="0">
                <a:latin typeface="Arial" charset="0"/>
                <a:ea typeface="宋体" charset="0"/>
              </a:rPr>
              <a:t>), </a:t>
            </a:r>
            <a:r>
              <a:rPr lang="zh-CN" altLang="en-US" sz="2400" b="1" dirty="0">
                <a:latin typeface="Arial" charset="0"/>
                <a:ea typeface="宋体" charset="0"/>
              </a:rPr>
              <a:t>称作边</a:t>
            </a:r>
            <a:r>
              <a:rPr lang="en-US" altLang="zh-CN" sz="2400" b="1" i="1" dirty="0">
                <a:latin typeface="Arial" charset="0"/>
                <a:ea typeface="宋体" charset="0"/>
              </a:rPr>
              <a:t>e</a:t>
            </a:r>
            <a:r>
              <a:rPr lang="zh-CN" altLang="en-US" sz="2400" b="1" dirty="0">
                <a:latin typeface="Arial" charset="0"/>
                <a:ea typeface="宋体" charset="0"/>
              </a:rPr>
              <a:t>的</a:t>
            </a:r>
            <a:r>
              <a:rPr lang="zh-CN" altLang="en-US" sz="2400" b="1" dirty="0">
                <a:solidFill>
                  <a:srgbClr val="FF3300"/>
                </a:solidFill>
                <a:latin typeface="Arial" charset="0"/>
                <a:ea typeface="宋体" charset="0"/>
              </a:rPr>
              <a:t>权</a:t>
            </a:r>
            <a:r>
              <a:rPr lang="zh-CN" altLang="en-US" sz="2400" b="1" dirty="0">
                <a:latin typeface="Arial" charset="0"/>
                <a:ea typeface="宋体" charset="0"/>
              </a:rPr>
              <a:t>. 图</a:t>
            </a:r>
            <a:r>
              <a:rPr lang="en-US" altLang="zh-CN" sz="2400" b="1" i="1" dirty="0">
                <a:latin typeface="Arial" charset="0"/>
                <a:ea typeface="宋体" charset="0"/>
              </a:rPr>
              <a:t>G</a:t>
            </a:r>
            <a:r>
              <a:rPr lang="zh-CN" altLang="en-US" sz="2400" b="1" dirty="0">
                <a:latin typeface="Arial" charset="0"/>
                <a:ea typeface="宋体" charset="0"/>
              </a:rPr>
              <a:t>连</a:t>
            </a:r>
          </a:p>
          <a:p>
            <a:pPr marL="0" indent="0" algn="just">
              <a:lnSpc>
                <a:spcPct val="120000"/>
              </a:lnSpc>
              <a:spcBef>
                <a:spcPct val="0"/>
              </a:spcBef>
              <a:buFontTx/>
              <a:buNone/>
            </a:pPr>
            <a:r>
              <a:rPr lang="zh-CN" altLang="en-US" sz="2400" b="1" dirty="0">
                <a:latin typeface="Arial" charset="0"/>
                <a:ea typeface="宋体" charset="0"/>
              </a:rPr>
              <a:t>同附加在边上的权称作</a:t>
            </a:r>
            <a:r>
              <a:rPr lang="zh-CN" altLang="en-US" sz="2400" b="1" dirty="0">
                <a:solidFill>
                  <a:srgbClr val="FF3300"/>
                </a:solidFill>
                <a:latin typeface="Arial" charset="0"/>
                <a:ea typeface="宋体" charset="0"/>
              </a:rPr>
              <a:t>带权图</a:t>
            </a:r>
            <a:r>
              <a:rPr lang="zh-CN" altLang="en-US" sz="2400" b="1" dirty="0">
                <a:latin typeface="Arial" charset="0"/>
                <a:ea typeface="宋体" charset="0"/>
              </a:rPr>
              <a:t>, 记作</a:t>
            </a:r>
            <a:r>
              <a:rPr lang="en-US" altLang="zh-CN" sz="2400" b="1" i="1" dirty="0">
                <a:latin typeface="Arial" charset="0"/>
                <a:ea typeface="宋体" charset="0"/>
              </a:rPr>
              <a:t>G</a:t>
            </a:r>
            <a:r>
              <a:rPr lang="en-US" altLang="zh-CN" sz="2400" b="1" dirty="0">
                <a:latin typeface="Arial" charset="0"/>
                <a:ea typeface="宋体" charset="0"/>
              </a:rPr>
              <a:t>=&lt;</a:t>
            </a:r>
            <a:r>
              <a:rPr lang="en-US" altLang="zh-CN" sz="2400" b="1" i="1" dirty="0">
                <a:latin typeface="Arial" charset="0"/>
                <a:ea typeface="宋体" charset="0"/>
              </a:rPr>
              <a:t>V</a:t>
            </a:r>
            <a:r>
              <a:rPr lang="en-US" altLang="zh-CN" sz="2400" b="1" dirty="0">
                <a:latin typeface="Arial" charset="0"/>
                <a:ea typeface="宋体" charset="0"/>
              </a:rPr>
              <a:t>,</a:t>
            </a:r>
            <a:r>
              <a:rPr lang="en-US" altLang="zh-CN" sz="2400" b="1" i="1" dirty="0">
                <a:latin typeface="Arial" charset="0"/>
                <a:ea typeface="宋体" charset="0"/>
              </a:rPr>
              <a:t>E</a:t>
            </a:r>
            <a:r>
              <a:rPr lang="en-US" altLang="zh-CN" sz="2400" b="1" dirty="0">
                <a:latin typeface="Arial" charset="0"/>
                <a:ea typeface="宋体" charset="0"/>
              </a:rPr>
              <a:t>,</a:t>
            </a:r>
            <a:r>
              <a:rPr lang="en-US" altLang="zh-CN" sz="2400" b="1" i="1" dirty="0">
                <a:latin typeface="Arial" charset="0"/>
                <a:ea typeface="宋体" charset="0"/>
              </a:rPr>
              <a:t>W</a:t>
            </a:r>
            <a:r>
              <a:rPr lang="en-US" altLang="zh-CN" sz="2400" b="1" dirty="0">
                <a:latin typeface="Arial" charset="0"/>
                <a:ea typeface="宋体" charset="0"/>
              </a:rPr>
              <a:t>&gt;. </a:t>
            </a:r>
            <a:r>
              <a:rPr lang="zh-CN" altLang="en-US" sz="2400" b="1" dirty="0">
                <a:latin typeface="Arial" charset="0"/>
                <a:ea typeface="宋体" charset="0"/>
              </a:rPr>
              <a:t>设</a:t>
            </a:r>
            <a:r>
              <a:rPr lang="en-US" altLang="zh-CN" sz="2400" b="1" i="1" dirty="0">
                <a:latin typeface="Arial" charset="0"/>
                <a:ea typeface="宋体" charset="0"/>
              </a:rPr>
              <a:t>H</a:t>
            </a:r>
            <a:r>
              <a:rPr lang="zh-CN" altLang="en-US" sz="2400" b="1" dirty="0">
                <a:latin typeface="Arial" charset="0"/>
                <a:ea typeface="宋体" charset="0"/>
                <a:sym typeface="Symbol" charset="0"/>
              </a:rPr>
              <a:t>是</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的子图, </a:t>
            </a:r>
            <a:r>
              <a:rPr lang="en-US" altLang="zh-CN" sz="2400" b="1" i="1" dirty="0">
                <a:latin typeface="Arial" charset="0"/>
                <a:ea typeface="宋体" charset="0"/>
                <a:sym typeface="Symbol" charset="0"/>
              </a:rPr>
              <a:t>H</a:t>
            </a:r>
            <a:r>
              <a:rPr lang="zh-CN" altLang="en-US" sz="2400" b="1" dirty="0">
                <a:latin typeface="Arial" charset="0"/>
                <a:ea typeface="宋体" charset="0"/>
                <a:sym typeface="Symbol" charset="0"/>
              </a:rPr>
              <a:t>所有边的权的和称作</a:t>
            </a:r>
            <a:r>
              <a:rPr lang="en-US" altLang="zh-CN" sz="2400" b="1" i="1" dirty="0">
                <a:solidFill>
                  <a:srgbClr val="FF3300"/>
                </a:solidFill>
                <a:latin typeface="Arial" charset="0"/>
                <a:ea typeface="宋体" charset="0"/>
                <a:sym typeface="Symbol" charset="0"/>
              </a:rPr>
              <a:t>H</a:t>
            </a:r>
            <a:r>
              <a:rPr lang="zh-CN" altLang="en-US" sz="2400" b="1" dirty="0">
                <a:solidFill>
                  <a:srgbClr val="FF3300"/>
                </a:solidFill>
                <a:latin typeface="Arial" charset="0"/>
                <a:ea typeface="宋体" charset="0"/>
                <a:sym typeface="Symbol" charset="0"/>
              </a:rPr>
              <a:t>的权</a:t>
            </a:r>
            <a:r>
              <a:rPr lang="zh-CN" altLang="en-US" sz="2400" b="1" dirty="0">
                <a:latin typeface="Arial" charset="0"/>
                <a:ea typeface="宋体" charset="0"/>
                <a:sym typeface="Symbol" charset="0"/>
              </a:rPr>
              <a:t>, 记作</a:t>
            </a:r>
            <a:r>
              <a:rPr lang="en-US" altLang="zh-CN" sz="2400" b="1" i="1" dirty="0">
                <a:latin typeface="Arial" charset="0"/>
                <a:ea typeface="宋体" charset="0"/>
                <a:sym typeface="Symbol" charset="0"/>
              </a:rPr>
              <a:t>W</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H</a:t>
            </a:r>
            <a:r>
              <a:rPr lang="en-US" altLang="zh-CN" sz="2400" b="1" dirty="0">
                <a:latin typeface="Arial" charset="0"/>
                <a:ea typeface="宋体" charset="0"/>
                <a:sym typeface="Symbol" charset="0"/>
              </a:rPr>
              <a:t>).</a:t>
            </a:r>
          </a:p>
          <a:p>
            <a:pPr marL="0" indent="0" algn="just">
              <a:lnSpc>
                <a:spcPct val="120000"/>
              </a:lnSpc>
              <a:spcBef>
                <a:spcPct val="0"/>
              </a:spcBef>
              <a:buFontTx/>
              <a:buNone/>
            </a:pPr>
            <a:r>
              <a:rPr lang="en-US" altLang="zh-CN" sz="2400" b="1" dirty="0">
                <a:latin typeface="Arial" charset="0"/>
                <a:ea typeface="宋体" charset="0"/>
                <a:sym typeface="Symbol" charset="0"/>
              </a:rPr>
              <a:t> </a:t>
            </a:r>
            <a:r>
              <a:rPr lang="zh-CN" altLang="en-US" sz="2400" b="1" dirty="0">
                <a:solidFill>
                  <a:srgbClr val="FF3300"/>
                </a:solidFill>
                <a:latin typeface="Arial" charset="0"/>
                <a:ea typeface="宋体" charset="0"/>
              </a:rPr>
              <a:t>最小生成树</a:t>
            </a:r>
            <a:r>
              <a:rPr lang="zh-CN" altLang="en-US" sz="2400" b="1" dirty="0">
                <a:latin typeface="Arial" charset="0"/>
                <a:ea typeface="宋体" charset="0"/>
              </a:rPr>
              <a:t>: 带权图权最小的生成树</a:t>
            </a:r>
          </a:p>
          <a:p>
            <a:pPr marL="0" indent="0" algn="just">
              <a:lnSpc>
                <a:spcPct val="120000"/>
              </a:lnSpc>
              <a:spcBef>
                <a:spcPct val="0"/>
              </a:spcBef>
              <a:buFontTx/>
              <a:buNone/>
            </a:pPr>
            <a:endParaRPr lang="zh-CN" altLang="en-US" sz="2400" b="1" dirty="0">
              <a:latin typeface="Arial" charset="0"/>
              <a:ea typeface="宋体" charset="0"/>
            </a:endParaRPr>
          </a:p>
          <a:p>
            <a:pPr marL="0" indent="0" algn="just">
              <a:lnSpc>
                <a:spcPct val="120000"/>
              </a:lnSpc>
              <a:spcBef>
                <a:spcPct val="0"/>
              </a:spcBef>
              <a:buFontTx/>
              <a:buNone/>
            </a:pPr>
            <a:r>
              <a:rPr lang="zh-CN" altLang="en-US" sz="2400" b="1" dirty="0">
                <a:solidFill>
                  <a:srgbClr val="FF0000"/>
                </a:solidFill>
                <a:latin typeface="Arial" charset="0"/>
                <a:ea typeface="宋体" charset="0"/>
              </a:rPr>
              <a:t>避圈法</a:t>
            </a:r>
            <a:r>
              <a:rPr lang="zh-CN" altLang="en-US" sz="2400" b="1" dirty="0">
                <a:solidFill>
                  <a:srgbClr val="FF3300"/>
                </a:solidFill>
                <a:latin typeface="Arial" charset="0"/>
                <a:ea typeface="宋体" charset="0"/>
              </a:rPr>
              <a:t> (</a:t>
            </a:r>
            <a:r>
              <a:rPr lang="en-US" altLang="zh-CN" sz="2400" b="1" dirty="0" err="1">
                <a:solidFill>
                  <a:srgbClr val="FF3300"/>
                </a:solidFill>
                <a:latin typeface="Arial" charset="0"/>
                <a:ea typeface="宋体" charset="0"/>
              </a:rPr>
              <a:t>Kruskal</a:t>
            </a:r>
            <a:r>
              <a:rPr lang="en-US" altLang="zh-CN" sz="2400" b="1" dirty="0">
                <a:solidFill>
                  <a:srgbClr val="FF3300"/>
                </a:solidFill>
                <a:latin typeface="Arial" charset="0"/>
                <a:ea typeface="宋体" charset="0"/>
              </a:rPr>
              <a:t>)</a:t>
            </a:r>
          </a:p>
          <a:p>
            <a:pPr marL="0" indent="0" algn="just">
              <a:lnSpc>
                <a:spcPct val="120000"/>
              </a:lnSpc>
              <a:spcBef>
                <a:spcPct val="0"/>
              </a:spcBef>
              <a:buFontTx/>
              <a:buNone/>
            </a:pPr>
            <a:r>
              <a:rPr lang="en-US" altLang="zh-CN" sz="2400" b="1" dirty="0">
                <a:latin typeface="Arial" charset="0"/>
                <a:ea typeface="宋体" charset="0"/>
              </a:rPr>
              <a:t>(1) </a:t>
            </a:r>
            <a:r>
              <a:rPr lang="zh-CN" altLang="en-US" sz="2400" b="1" dirty="0">
                <a:latin typeface="Arial" charset="0"/>
                <a:ea typeface="宋体" charset="0"/>
              </a:rPr>
              <a:t>将所有非环边按权从小到大排列,</a:t>
            </a:r>
            <a:r>
              <a:rPr lang="en-US" altLang="zh-CN" sz="2400" b="1" dirty="0">
                <a:latin typeface="Arial" charset="0"/>
                <a:ea typeface="宋体" charset="0"/>
              </a:rPr>
              <a:t> </a:t>
            </a:r>
            <a:r>
              <a:rPr lang="zh-CN" altLang="en-US" sz="2400" b="1" dirty="0">
                <a:latin typeface="Arial" charset="0"/>
                <a:ea typeface="宋体" charset="0"/>
              </a:rPr>
              <a:t>设为</a:t>
            </a:r>
            <a:r>
              <a:rPr lang="en-US" altLang="zh-CN" sz="2400" b="1" i="1" dirty="0">
                <a:latin typeface="Arial" charset="0"/>
                <a:ea typeface="宋体" charset="0"/>
              </a:rPr>
              <a:t>e</a:t>
            </a:r>
            <a:r>
              <a:rPr lang="en-US" altLang="zh-CN" sz="2400" b="1" baseline="-30000" dirty="0">
                <a:latin typeface="Arial" charset="0"/>
                <a:ea typeface="宋体" charset="0"/>
              </a:rPr>
              <a:t>1</a:t>
            </a:r>
            <a:r>
              <a:rPr lang="en-US" altLang="zh-CN" sz="2400" b="1" dirty="0">
                <a:latin typeface="Arial" charset="0"/>
                <a:ea typeface="宋体" charset="0"/>
              </a:rPr>
              <a:t>, </a:t>
            </a:r>
            <a:r>
              <a:rPr lang="en-US" altLang="zh-CN" sz="2400" b="1" i="1" dirty="0">
                <a:latin typeface="Arial" charset="0"/>
                <a:ea typeface="宋体" charset="0"/>
              </a:rPr>
              <a:t>e</a:t>
            </a:r>
            <a:r>
              <a:rPr lang="en-US" altLang="zh-CN" sz="2400" b="1" baseline="-30000" dirty="0">
                <a:latin typeface="Arial" charset="0"/>
                <a:ea typeface="宋体" charset="0"/>
              </a:rPr>
              <a:t>2</a:t>
            </a:r>
            <a:r>
              <a:rPr lang="en-US" altLang="zh-CN" sz="2400" b="1" dirty="0">
                <a:latin typeface="Arial" charset="0"/>
                <a:ea typeface="宋体" charset="0"/>
              </a:rPr>
              <a:t>, …, </a:t>
            </a:r>
            <a:r>
              <a:rPr lang="en-US" altLang="zh-CN" sz="2400" b="1" i="1" dirty="0" err="1">
                <a:latin typeface="Arial" charset="0"/>
                <a:ea typeface="宋体" charset="0"/>
              </a:rPr>
              <a:t>e</a:t>
            </a:r>
            <a:r>
              <a:rPr lang="en-US" altLang="zh-CN" sz="2400" b="1" i="1" baseline="-30000" dirty="0" err="1">
                <a:latin typeface="Arial" charset="0"/>
                <a:ea typeface="宋体" charset="0"/>
              </a:rPr>
              <a:t>m</a:t>
            </a:r>
            <a:endParaRPr lang="en-US" altLang="zh-CN" sz="2400" b="1" dirty="0">
              <a:latin typeface="Arial" charset="0"/>
              <a:ea typeface="宋体" charset="0"/>
            </a:endParaRPr>
          </a:p>
          <a:p>
            <a:pPr marL="0" indent="0" algn="just">
              <a:lnSpc>
                <a:spcPct val="120000"/>
              </a:lnSpc>
              <a:spcBef>
                <a:spcPct val="0"/>
              </a:spcBef>
              <a:buFontTx/>
              <a:buNone/>
            </a:pPr>
            <a:r>
              <a:rPr lang="en-US" altLang="zh-CN" sz="2400" b="1" dirty="0">
                <a:latin typeface="Arial" charset="0"/>
                <a:ea typeface="宋体" charset="0"/>
              </a:rPr>
              <a:t>(2) </a:t>
            </a:r>
            <a:r>
              <a:rPr lang="zh-CN" altLang="en-US" sz="2400" b="1" dirty="0">
                <a:latin typeface="Arial" charset="0"/>
                <a:ea typeface="宋体" charset="0"/>
              </a:rPr>
              <a:t>令</a:t>
            </a:r>
            <a:r>
              <a:rPr lang="en-US" altLang="zh-CN" sz="2400" b="1" i="1" dirty="0">
                <a:latin typeface="Arial" charset="0"/>
                <a:ea typeface="宋体" charset="0"/>
              </a:rPr>
              <a:t>T</a:t>
            </a:r>
            <a:r>
              <a:rPr lang="en-US" altLang="zh-CN" sz="2400" b="1" dirty="0">
                <a:latin typeface="Arial" charset="0"/>
                <a:ea typeface="宋体" charset="0"/>
              </a:rPr>
              <a:t> </a:t>
            </a:r>
            <a:r>
              <a:rPr lang="zh-CN" altLang="en-US" sz="2400" b="1" dirty="0">
                <a:latin typeface="Arial" charset="0"/>
                <a:ea typeface="宋体" charset="0"/>
              </a:rPr>
              <a:t>= </a:t>
            </a:r>
            <a:r>
              <a:rPr lang="en-US" altLang="zh-CN" sz="2400" b="1" dirty="0">
                <a:latin typeface="Arial" charset="0"/>
                <a:ea typeface="宋体" charset="0"/>
                <a:sym typeface="Symbol" charset="0"/>
              </a:rPr>
              <a:t></a:t>
            </a:r>
            <a:endParaRPr lang="zh-CN" altLang="en-US" sz="2400" b="1" dirty="0">
              <a:latin typeface="Arial" charset="0"/>
              <a:ea typeface="宋体" charset="0"/>
            </a:endParaRPr>
          </a:p>
          <a:p>
            <a:pPr marL="0" indent="0" algn="just">
              <a:lnSpc>
                <a:spcPct val="120000"/>
              </a:lnSpc>
              <a:spcBef>
                <a:spcPct val="0"/>
              </a:spcBef>
              <a:buFontTx/>
              <a:buNone/>
            </a:pPr>
            <a:r>
              <a:rPr lang="zh-CN" altLang="en-US" sz="2400" b="1" dirty="0">
                <a:latin typeface="Arial" charset="0"/>
                <a:ea typeface="宋体" charset="0"/>
              </a:rPr>
              <a:t>(3) </a:t>
            </a:r>
            <a:r>
              <a:rPr lang="en-US" altLang="zh-CN" sz="2400" b="1" dirty="0">
                <a:latin typeface="Arial" charset="0"/>
                <a:ea typeface="宋体" charset="0"/>
              </a:rPr>
              <a:t>For </a:t>
            </a:r>
            <a:r>
              <a:rPr lang="en-US" altLang="zh-CN" sz="2400" b="1" i="1" dirty="0">
                <a:latin typeface="Arial" charset="0"/>
                <a:ea typeface="宋体" charset="0"/>
              </a:rPr>
              <a:t>k</a:t>
            </a:r>
            <a:r>
              <a:rPr lang="en-US" altLang="zh-CN" sz="2400" b="1" dirty="0">
                <a:latin typeface="Arial" charset="0"/>
                <a:ea typeface="宋体" charset="0"/>
              </a:rPr>
              <a:t>=1 to </a:t>
            </a:r>
            <a:r>
              <a:rPr lang="en-US" altLang="zh-CN" sz="2400" b="1" i="1" dirty="0">
                <a:latin typeface="Arial" charset="0"/>
                <a:ea typeface="宋体" charset="0"/>
              </a:rPr>
              <a:t>m</a:t>
            </a:r>
            <a:r>
              <a:rPr lang="en-US" altLang="zh-CN" sz="2400" b="1" dirty="0">
                <a:latin typeface="Arial" charset="0"/>
                <a:ea typeface="宋体" charset="0"/>
              </a:rPr>
              <a:t> Do</a:t>
            </a:r>
          </a:p>
          <a:p>
            <a:pPr marL="0" indent="0" algn="just">
              <a:lnSpc>
                <a:spcPct val="120000"/>
              </a:lnSpc>
              <a:spcBef>
                <a:spcPct val="0"/>
              </a:spcBef>
              <a:buFontTx/>
              <a:buNone/>
            </a:pPr>
            <a:r>
              <a:rPr lang="zh-CN" altLang="en-US" sz="2400" b="1" dirty="0">
                <a:latin typeface="Arial" charset="0"/>
                <a:ea typeface="宋体" charset="0"/>
              </a:rPr>
              <a:t>     若</a:t>
            </a:r>
            <a:r>
              <a:rPr lang="en-US" altLang="zh-CN" sz="2400" b="1" i="1" dirty="0" err="1">
                <a:latin typeface="Arial" charset="0"/>
                <a:ea typeface="宋体" charset="0"/>
              </a:rPr>
              <a:t>e</a:t>
            </a:r>
            <a:r>
              <a:rPr lang="en-US" altLang="zh-CN" sz="2400" b="1" i="1" baseline="-30000" dirty="0" err="1">
                <a:latin typeface="Arial" charset="0"/>
                <a:ea typeface="宋体" charset="0"/>
              </a:rPr>
              <a:t>k</a:t>
            </a:r>
            <a:r>
              <a:rPr lang="zh-CN" altLang="en-US" sz="2400" b="1" dirty="0">
                <a:latin typeface="Arial" charset="0"/>
                <a:ea typeface="宋体" charset="0"/>
              </a:rPr>
              <a:t>与</a:t>
            </a:r>
            <a:r>
              <a:rPr lang="en-US" altLang="zh-CN" sz="2400" b="1" i="1" dirty="0">
                <a:latin typeface="Arial" charset="0"/>
                <a:ea typeface="宋体" charset="0"/>
              </a:rPr>
              <a:t>T </a:t>
            </a:r>
            <a:r>
              <a:rPr lang="zh-CN" altLang="en-US" sz="2400" b="1" dirty="0">
                <a:latin typeface="Arial" charset="0"/>
                <a:ea typeface="宋体" charset="0"/>
              </a:rPr>
              <a:t>中的边不构成回路, 则将</a:t>
            </a:r>
            <a:r>
              <a:rPr lang="en-US" altLang="zh-CN" sz="2400" b="1" i="1" dirty="0" err="1">
                <a:latin typeface="Arial" charset="0"/>
                <a:ea typeface="宋体" charset="0"/>
              </a:rPr>
              <a:t>e</a:t>
            </a:r>
            <a:r>
              <a:rPr lang="en-US" altLang="zh-CN" sz="2400" b="1" i="1" baseline="-30000" dirty="0" err="1">
                <a:latin typeface="Arial" charset="0"/>
                <a:ea typeface="宋体" charset="0"/>
              </a:rPr>
              <a:t>k</a:t>
            </a:r>
            <a:r>
              <a:rPr lang="zh-CN" altLang="en-US" sz="2400" b="1" dirty="0">
                <a:latin typeface="Arial" charset="0"/>
                <a:ea typeface="宋体" charset="0"/>
              </a:rPr>
              <a:t>加入</a:t>
            </a:r>
            <a:r>
              <a:rPr lang="en-US" altLang="zh-CN" sz="2400" b="1" i="1" dirty="0">
                <a:latin typeface="Arial" charset="0"/>
                <a:ea typeface="宋体" charset="0"/>
              </a:rPr>
              <a:t>T </a:t>
            </a:r>
            <a:r>
              <a:rPr lang="zh-CN" altLang="en-US" sz="2400" b="1" dirty="0">
                <a:latin typeface="Arial" charset="0"/>
                <a:ea typeface="宋体" charset="0"/>
              </a:rPr>
              <a:t>中</a:t>
            </a:r>
          </a:p>
        </p:txBody>
      </p:sp>
      <p:pic>
        <p:nvPicPr>
          <p:cNvPr id="2" name="图片 1"/>
          <p:cNvPicPr>
            <a:picLocks noChangeAspect="1"/>
          </p:cNvPicPr>
          <p:nvPr/>
        </p:nvPicPr>
        <p:blipFill rotWithShape="1">
          <a:blip r:embed="rId2"/>
          <a:srcRect l="63224" t="11869" r="-346" b="-373"/>
          <a:stretch/>
        </p:blipFill>
        <p:spPr>
          <a:xfrm>
            <a:off x="6705536" y="0"/>
            <a:ext cx="1915062" cy="1680882"/>
          </a:xfrm>
          <a:prstGeom prst="rect">
            <a:avLst/>
          </a:prstGeom>
        </p:spPr>
      </p:pic>
    </p:spTree>
    <p:extLst>
      <p:ext uri="{BB962C8B-B14F-4D97-AF65-F5344CB8AC3E}">
        <p14:creationId xmlns:p14="http://schemas.microsoft.com/office/powerpoint/2010/main" val="275758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3587">
                                            <p:txEl>
                                              <p:pRg st="4" end="4"/>
                                            </p:txEl>
                                          </p:spTgt>
                                        </p:tgtEl>
                                        <p:attrNameLst>
                                          <p:attrName>style.visibility</p:attrName>
                                        </p:attrNameLst>
                                      </p:cBhvr>
                                      <p:to>
                                        <p:strVal val="visible"/>
                                      </p:to>
                                    </p:set>
                                    <p:animEffect transition="in" filter="fade">
                                      <p:cBhvr>
                                        <p:cTn id="7" dur="500"/>
                                        <p:tgtEl>
                                          <p:spTgt spid="32358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3587">
                                            <p:txEl>
                                              <p:pRg st="5" end="5"/>
                                            </p:txEl>
                                          </p:spTgt>
                                        </p:tgtEl>
                                        <p:attrNameLst>
                                          <p:attrName>style.visibility</p:attrName>
                                        </p:attrNameLst>
                                      </p:cBhvr>
                                      <p:to>
                                        <p:strVal val="visible"/>
                                      </p:to>
                                    </p:set>
                                    <p:animEffect transition="in" filter="fade">
                                      <p:cBhvr>
                                        <p:cTn id="10" dur="500"/>
                                        <p:tgtEl>
                                          <p:spTgt spid="32358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3587">
                                            <p:txEl>
                                              <p:pRg st="6" end="6"/>
                                            </p:txEl>
                                          </p:spTgt>
                                        </p:tgtEl>
                                        <p:attrNameLst>
                                          <p:attrName>style.visibility</p:attrName>
                                        </p:attrNameLst>
                                      </p:cBhvr>
                                      <p:to>
                                        <p:strVal val="visible"/>
                                      </p:to>
                                    </p:set>
                                    <p:animEffect transition="in" filter="fade">
                                      <p:cBhvr>
                                        <p:cTn id="13" dur="500"/>
                                        <p:tgtEl>
                                          <p:spTgt spid="32358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23587">
                                            <p:txEl>
                                              <p:pRg st="7" end="7"/>
                                            </p:txEl>
                                          </p:spTgt>
                                        </p:tgtEl>
                                        <p:attrNameLst>
                                          <p:attrName>style.visibility</p:attrName>
                                        </p:attrNameLst>
                                      </p:cBhvr>
                                      <p:to>
                                        <p:strVal val="visible"/>
                                      </p:to>
                                    </p:set>
                                    <p:animEffect transition="in" filter="fade">
                                      <p:cBhvr>
                                        <p:cTn id="16" dur="500"/>
                                        <p:tgtEl>
                                          <p:spTgt spid="323587">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23587">
                                            <p:txEl>
                                              <p:pRg st="8" end="8"/>
                                            </p:txEl>
                                          </p:spTgt>
                                        </p:tgtEl>
                                        <p:attrNameLst>
                                          <p:attrName>style.visibility</p:attrName>
                                        </p:attrNameLst>
                                      </p:cBhvr>
                                      <p:to>
                                        <p:strVal val="visible"/>
                                      </p:to>
                                    </p:set>
                                    <p:animEffect transition="in" filter="fade">
                                      <p:cBhvr>
                                        <p:cTn id="19" dur="500"/>
                                        <p:tgtEl>
                                          <p:spTgt spid="323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8E070A2E-93EB-974E-B37B-84F2F7F95AEF}" type="slidenum">
              <a:rPr lang="zh-CN" altLang="en-US" sz="1200"/>
              <a:pPr algn="l"/>
              <a:t>2</a:t>
            </a:fld>
            <a:endParaRPr lang="en-US" altLang="zh-CN" sz="1200"/>
          </a:p>
        </p:txBody>
      </p:sp>
      <p:sp>
        <p:nvSpPr>
          <p:cNvPr id="51202" name="Rectangle 2"/>
          <p:cNvSpPr>
            <a:spLocks noGrp="1" noChangeArrowheads="1"/>
          </p:cNvSpPr>
          <p:nvPr>
            <p:ph type="title"/>
          </p:nvPr>
        </p:nvSpPr>
        <p:spPr/>
        <p:txBody>
          <a:bodyPr/>
          <a:lstStyle/>
          <a:p>
            <a:r>
              <a:rPr lang="zh-CN" altLang="en-US" sz="4800">
                <a:solidFill>
                  <a:srgbClr val="800000"/>
                </a:solidFill>
                <a:latin typeface="黑体" charset="0"/>
                <a:ea typeface="黑体" charset="0"/>
                <a:cs typeface="黑体" charset="0"/>
              </a:rPr>
              <a:t>无向树及其性质</a:t>
            </a:r>
          </a:p>
        </p:txBody>
      </p:sp>
      <p:sp>
        <p:nvSpPr>
          <p:cNvPr id="51203" name="Rectangle 3"/>
          <p:cNvSpPr>
            <a:spLocks noGrp="1" noChangeArrowheads="1"/>
          </p:cNvSpPr>
          <p:nvPr>
            <p:ph type="body" idx="1"/>
          </p:nvPr>
        </p:nvSpPr>
        <p:spPr>
          <a:xfrm>
            <a:off x="685800" y="1981200"/>
            <a:ext cx="7772400" cy="2590800"/>
          </a:xfrm>
        </p:spPr>
        <p:txBody>
          <a:bodyPr/>
          <a:lstStyle/>
          <a:p>
            <a:pPr>
              <a:spcBef>
                <a:spcPct val="60000"/>
              </a:spcBef>
            </a:pPr>
            <a:r>
              <a:rPr lang="zh-CN" altLang="en-US" b="1">
                <a:latin typeface="Arial" charset="0"/>
                <a:ea typeface="宋体" charset="0"/>
              </a:rPr>
              <a:t>无向树</a:t>
            </a:r>
            <a:endParaRPr lang="en-US" altLang="zh-CN" b="1">
              <a:latin typeface="Arial" charset="0"/>
              <a:ea typeface="宋体" charset="0"/>
            </a:endParaRPr>
          </a:p>
          <a:p>
            <a:pPr>
              <a:spcBef>
                <a:spcPct val="60000"/>
              </a:spcBef>
            </a:pPr>
            <a:r>
              <a:rPr lang="zh-CN" altLang="en-US" b="1">
                <a:latin typeface="Arial" charset="0"/>
                <a:ea typeface="宋体" charset="0"/>
              </a:rPr>
              <a:t>无向树的性质</a:t>
            </a:r>
          </a:p>
        </p:txBody>
      </p:sp>
    </p:spTree>
    <p:extLst>
      <p:ext uri="{BB962C8B-B14F-4D97-AF65-F5344CB8AC3E}">
        <p14:creationId xmlns:p14="http://schemas.microsoft.com/office/powerpoint/2010/main" val="97345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spcBef>
                <a:spcPct val="0"/>
              </a:spcBef>
              <a:buClrTx/>
              <a:buSzTx/>
              <a:buFontTx/>
              <a:buNone/>
            </a:pPr>
            <a:fld id="{5CE653E1-ECAB-4687-BF98-6530670F91F6}" type="slidenum">
              <a:rPr kumimoji="0" lang="zh-CN" altLang="en-US" sz="1400" smtClean="0">
                <a:solidFill>
                  <a:schemeClr val="bg2"/>
                </a:solidFill>
                <a:ea typeface="宋体" panose="02010600030101010101" pitchFamily="2" charset="-122"/>
              </a:rPr>
              <a:pPr>
                <a:spcBef>
                  <a:spcPct val="0"/>
                </a:spcBef>
                <a:buClrTx/>
                <a:buSzTx/>
                <a:buFontTx/>
                <a:buNone/>
              </a:pPr>
              <a:t>20</a:t>
            </a:fld>
            <a:endParaRPr kumimoji="0" lang="en-US" altLang="zh-CN" sz="1400" smtClean="0">
              <a:solidFill>
                <a:schemeClr val="bg2"/>
              </a:solidFill>
              <a:ea typeface="宋体" panose="02010600030101010101" pitchFamily="2" charset="-122"/>
            </a:endParaRPr>
          </a:p>
        </p:txBody>
      </p:sp>
      <p:sp>
        <p:nvSpPr>
          <p:cNvPr id="134147" name="Rectangle 2"/>
          <p:cNvSpPr>
            <a:spLocks noGrp="1" noChangeArrowheads="1"/>
          </p:cNvSpPr>
          <p:nvPr>
            <p:ph type="title"/>
          </p:nvPr>
        </p:nvSpPr>
        <p:spPr/>
        <p:txBody>
          <a:bodyPr/>
          <a:lstStyle/>
          <a:p>
            <a:pPr eaLnBrk="1" hangingPunct="1"/>
            <a:r>
              <a:rPr lang="zh-CN" altLang="en-US" b="1" smtClean="0">
                <a:latin typeface="楷体_GB2312" pitchFamily="49" charset="-122"/>
              </a:rPr>
              <a:t>最小生成树</a:t>
            </a:r>
          </a:p>
        </p:txBody>
      </p:sp>
      <p:sp>
        <p:nvSpPr>
          <p:cNvPr id="134148" name="Rectangle 3"/>
          <p:cNvSpPr>
            <a:spLocks noChangeArrowheads="1"/>
          </p:cNvSpPr>
          <p:nvPr/>
        </p:nvSpPr>
        <p:spPr bwMode="auto">
          <a:xfrm>
            <a:off x="395288" y="1155700"/>
            <a:ext cx="8748712" cy="3662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914400" indent="-457200">
              <a:spcBef>
                <a:spcPct val="20000"/>
              </a:spcBef>
              <a:buClr>
                <a:schemeClr val="hlink"/>
              </a:buClr>
              <a:buSzPct val="55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marL="0" indent="0">
              <a:spcBef>
                <a:spcPct val="50000"/>
              </a:spcBef>
              <a:buNone/>
            </a:pPr>
            <a:r>
              <a:rPr lang="en-US" altLang="zh-CN" sz="2800" dirty="0">
                <a:latin typeface="Times New Roman" panose="02020603050405020304" pitchFamily="18" charset="0"/>
                <a:cs typeface="Times New Roman" panose="02020603050405020304" pitchFamily="18" charset="0"/>
              </a:rPr>
              <a:t>Prim</a:t>
            </a:r>
            <a:r>
              <a:rPr lang="zh-CN" altLang="en-US" sz="2800" dirty="0">
                <a:latin typeface="Times New Roman" panose="02020603050405020304" pitchFamily="18" charset="0"/>
                <a:cs typeface="Times New Roman" panose="02020603050405020304" pitchFamily="18" charset="0"/>
              </a:rPr>
              <a:t>算</a:t>
            </a:r>
            <a:r>
              <a:rPr lang="zh-CN" altLang="en-US" sz="2800" dirty="0" smtClean="0">
                <a:latin typeface="Times New Roman" panose="02020603050405020304" pitchFamily="18" charset="0"/>
                <a:cs typeface="Times New Roman" panose="02020603050405020304" pitchFamily="18" charset="0"/>
              </a:rPr>
              <a:t>法</a:t>
            </a:r>
            <a:r>
              <a:rPr lang="en-US" altLang="zh-CN" sz="2800" dirty="0">
                <a:latin typeface="Times New Roman" panose="02020603050405020304" pitchFamily="18" charset="0"/>
                <a:cs typeface="Times New Roman" panose="02020603050405020304" pitchFamily="18" charset="0"/>
              </a:rPr>
              <a:t>:</a:t>
            </a:r>
            <a:r>
              <a:rPr lang="zh-CN" altLang="en-US" sz="2000" dirty="0" smtClean="0"/>
              <a:t>从</a:t>
            </a:r>
            <a:r>
              <a:rPr lang="zh-CN" altLang="en-US" sz="2000" dirty="0"/>
              <a:t>单一顶点开始，普里姆算法按照以下步骤逐步扩大树中所含顶点的数目，直到遍及连通图的所有顶点。</a:t>
            </a:r>
          </a:p>
          <a:p>
            <a:r>
              <a:rPr lang="zh-CN" altLang="en-US" sz="2000" dirty="0"/>
              <a:t>输入：一个加权连通图，其中顶点集合为</a:t>
            </a:r>
            <a:r>
              <a:rPr lang="en-US" altLang="zh-CN" sz="2000" dirty="0"/>
              <a:t>V</a:t>
            </a:r>
            <a:r>
              <a:rPr lang="zh-CN" altLang="en-US" sz="2000" dirty="0"/>
              <a:t>，边集合为</a:t>
            </a:r>
            <a:r>
              <a:rPr lang="en-US" altLang="zh-CN" sz="2000" dirty="0"/>
              <a:t>E</a:t>
            </a:r>
            <a:r>
              <a:rPr lang="zh-CN" altLang="en-US" sz="2000" dirty="0"/>
              <a:t>；</a:t>
            </a:r>
          </a:p>
          <a:p>
            <a:r>
              <a:rPr lang="zh-CN" altLang="en-US" sz="2000" dirty="0"/>
              <a:t>初始化：</a:t>
            </a:r>
            <a:r>
              <a:rPr lang="en-US" altLang="zh-CN" sz="2000" dirty="0" err="1"/>
              <a:t>V</a:t>
            </a:r>
            <a:r>
              <a:rPr lang="en-US" altLang="zh-CN" sz="2000" baseline="-25000" dirty="0" err="1"/>
              <a:t>new</a:t>
            </a:r>
            <a:r>
              <a:rPr lang="zh-CN" altLang="en-US" sz="2000" dirty="0"/>
              <a:t> </a:t>
            </a:r>
            <a:r>
              <a:rPr lang="en-US" altLang="zh-CN" sz="2000" dirty="0"/>
              <a:t>= </a:t>
            </a:r>
            <a:r>
              <a:rPr lang="en-US" altLang="zh-CN" sz="2000" dirty="0" smtClean="0"/>
              <a:t>{x}</a:t>
            </a:r>
            <a:r>
              <a:rPr lang="zh-CN" altLang="en-US" sz="2000" dirty="0"/>
              <a:t>，其中</a:t>
            </a:r>
            <a:r>
              <a:rPr lang="en-US" altLang="zh-CN" sz="2000" dirty="0"/>
              <a:t>x</a:t>
            </a:r>
            <a:r>
              <a:rPr lang="zh-CN" altLang="en-US" sz="2000" dirty="0"/>
              <a:t>为集合</a:t>
            </a:r>
            <a:r>
              <a:rPr lang="en-US" altLang="zh-CN" sz="2000" dirty="0"/>
              <a:t>V</a:t>
            </a:r>
            <a:r>
              <a:rPr lang="zh-CN" altLang="en-US" sz="2000" dirty="0"/>
              <a:t>中的任一节点（起始点），</a:t>
            </a:r>
            <a:r>
              <a:rPr lang="en-US" altLang="zh-CN" sz="2000" dirty="0" err="1"/>
              <a:t>E</a:t>
            </a:r>
            <a:r>
              <a:rPr lang="en-US" altLang="zh-CN" sz="2000" baseline="-25000" dirty="0" err="1"/>
              <a:t>new</a:t>
            </a:r>
            <a:r>
              <a:rPr lang="zh-CN" altLang="en-US" sz="2000" dirty="0"/>
              <a:t> </a:t>
            </a:r>
            <a:r>
              <a:rPr lang="en-US" altLang="zh-CN" sz="2000" dirty="0"/>
              <a:t>= {}</a:t>
            </a:r>
            <a:r>
              <a:rPr lang="zh-CN" altLang="en-US" sz="2000" dirty="0"/>
              <a:t>；</a:t>
            </a:r>
          </a:p>
          <a:p>
            <a:r>
              <a:rPr lang="zh-CN" altLang="en-US" sz="2000" dirty="0"/>
              <a:t>重复下列操作，直到</a:t>
            </a:r>
            <a:r>
              <a:rPr lang="en-US" altLang="zh-CN" sz="2000" dirty="0" err="1"/>
              <a:t>V</a:t>
            </a:r>
            <a:r>
              <a:rPr lang="en-US" altLang="zh-CN" sz="2000" baseline="-25000" dirty="0" err="1"/>
              <a:t>new</a:t>
            </a:r>
            <a:r>
              <a:rPr lang="zh-CN" altLang="en-US" sz="2000" dirty="0"/>
              <a:t> </a:t>
            </a:r>
            <a:r>
              <a:rPr lang="en-US" altLang="zh-CN" sz="2000" dirty="0"/>
              <a:t>= V</a:t>
            </a:r>
            <a:r>
              <a:rPr lang="zh-CN" altLang="en-US" sz="2000" dirty="0"/>
              <a:t>：</a:t>
            </a:r>
          </a:p>
          <a:p>
            <a:pPr lvl="1"/>
            <a:r>
              <a:rPr lang="zh-CN" altLang="en-US" sz="2000" dirty="0"/>
              <a:t>在集合</a:t>
            </a:r>
            <a:r>
              <a:rPr lang="en-US" altLang="zh-CN" sz="2000" dirty="0"/>
              <a:t>E</a:t>
            </a:r>
            <a:r>
              <a:rPr lang="zh-CN" altLang="en-US" sz="2000" dirty="0"/>
              <a:t>中选取权值最小的边（</a:t>
            </a:r>
            <a:r>
              <a:rPr lang="en-US" altLang="zh-CN" sz="2000" dirty="0"/>
              <a:t>u, v</a:t>
            </a:r>
            <a:r>
              <a:rPr lang="zh-CN" altLang="en-US" sz="2000" dirty="0"/>
              <a:t>），其中</a:t>
            </a:r>
            <a:r>
              <a:rPr lang="en-US" altLang="zh-CN" sz="2000" dirty="0"/>
              <a:t>u</a:t>
            </a:r>
            <a:r>
              <a:rPr lang="zh-CN" altLang="en-US" sz="2000" dirty="0"/>
              <a:t>为集合</a:t>
            </a:r>
            <a:r>
              <a:rPr lang="en-US" altLang="zh-CN" sz="2000" dirty="0" err="1"/>
              <a:t>V</a:t>
            </a:r>
            <a:r>
              <a:rPr lang="en-US" altLang="zh-CN" sz="2000" baseline="-25000" dirty="0" err="1"/>
              <a:t>new</a:t>
            </a:r>
            <a:r>
              <a:rPr lang="zh-CN" altLang="en-US" sz="2000" dirty="0"/>
              <a:t>中的元素，而</a:t>
            </a:r>
            <a:r>
              <a:rPr lang="en-US" altLang="zh-CN" sz="2000" dirty="0"/>
              <a:t>v</a:t>
            </a:r>
            <a:r>
              <a:rPr lang="zh-CN" altLang="en-US" sz="2000" dirty="0"/>
              <a:t>则是</a:t>
            </a:r>
            <a:r>
              <a:rPr lang="en-US" altLang="zh-CN" sz="2000" dirty="0"/>
              <a:t>V</a:t>
            </a:r>
            <a:r>
              <a:rPr lang="zh-CN" altLang="en-US" sz="2000" dirty="0"/>
              <a:t>中没有加入</a:t>
            </a:r>
            <a:r>
              <a:rPr lang="en-US" altLang="zh-CN" sz="2000" dirty="0" err="1"/>
              <a:t>V</a:t>
            </a:r>
            <a:r>
              <a:rPr lang="en-US" altLang="zh-CN" sz="2000" baseline="-25000" dirty="0" err="1"/>
              <a:t>new</a:t>
            </a:r>
            <a:r>
              <a:rPr lang="zh-CN" altLang="en-US" sz="2000" dirty="0"/>
              <a:t>的顶点（如果存在有多条满足前述条件即具有相同权值的边，则可任意选取其中之一）；</a:t>
            </a:r>
          </a:p>
          <a:p>
            <a:pPr lvl="1"/>
            <a:r>
              <a:rPr lang="zh-CN" altLang="en-US" sz="2000" dirty="0"/>
              <a:t>将</a:t>
            </a:r>
            <a:r>
              <a:rPr lang="en-US" altLang="zh-CN" sz="2000" dirty="0"/>
              <a:t>v</a:t>
            </a:r>
            <a:r>
              <a:rPr lang="zh-CN" altLang="en-US" sz="2000" dirty="0"/>
              <a:t>加入集合</a:t>
            </a:r>
            <a:r>
              <a:rPr lang="en-US" altLang="zh-CN" sz="2000" dirty="0" err="1"/>
              <a:t>V</a:t>
            </a:r>
            <a:r>
              <a:rPr lang="en-US" altLang="zh-CN" sz="2000" baseline="-25000" dirty="0" err="1"/>
              <a:t>new</a:t>
            </a:r>
            <a:r>
              <a:rPr lang="zh-CN" altLang="en-US" sz="2000" dirty="0"/>
              <a:t>中，将（</a:t>
            </a:r>
            <a:r>
              <a:rPr lang="en-US" altLang="zh-CN" sz="2000" dirty="0"/>
              <a:t>u, v</a:t>
            </a:r>
            <a:r>
              <a:rPr lang="zh-CN" altLang="en-US" sz="2000" dirty="0"/>
              <a:t>）加入集合</a:t>
            </a:r>
            <a:r>
              <a:rPr lang="en-US" altLang="zh-CN" sz="2000" dirty="0" err="1"/>
              <a:t>E</a:t>
            </a:r>
            <a:r>
              <a:rPr lang="en-US" altLang="zh-CN" sz="2000" baseline="-25000" dirty="0" err="1"/>
              <a:t>new</a:t>
            </a:r>
            <a:r>
              <a:rPr lang="zh-CN" altLang="en-US" sz="2000" dirty="0"/>
              <a:t>中；</a:t>
            </a:r>
          </a:p>
          <a:p>
            <a:r>
              <a:rPr lang="zh-CN" altLang="en-US" sz="2000" dirty="0"/>
              <a:t>输出：使用集合</a:t>
            </a:r>
            <a:r>
              <a:rPr lang="en-US" altLang="zh-CN" sz="2000" dirty="0" err="1"/>
              <a:t>V</a:t>
            </a:r>
            <a:r>
              <a:rPr lang="en-US" altLang="zh-CN" sz="2000" baseline="-25000" dirty="0" err="1"/>
              <a:t>new</a:t>
            </a:r>
            <a:r>
              <a:rPr lang="zh-CN" altLang="en-US" sz="2000" dirty="0"/>
              <a:t>和</a:t>
            </a:r>
            <a:r>
              <a:rPr lang="en-US" altLang="zh-CN" sz="2000" dirty="0" err="1"/>
              <a:t>E</a:t>
            </a:r>
            <a:r>
              <a:rPr lang="en-US" altLang="zh-CN" sz="2000" baseline="-25000" dirty="0" err="1"/>
              <a:t>new</a:t>
            </a:r>
            <a:r>
              <a:rPr lang="zh-CN" altLang="en-US" sz="2000" dirty="0"/>
              <a:t>来描述所得到的最小生成树。</a:t>
            </a:r>
          </a:p>
        </p:txBody>
      </p:sp>
    </p:spTree>
    <p:extLst>
      <p:ext uri="{BB962C8B-B14F-4D97-AF65-F5344CB8AC3E}">
        <p14:creationId xmlns:p14="http://schemas.microsoft.com/office/powerpoint/2010/main" val="4135842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BE6BFCF5-17B1-844B-AF3D-CD03E64C771A}" type="slidenum">
              <a:rPr lang="zh-CN" altLang="en-US" sz="1200"/>
              <a:pPr algn="l"/>
              <a:t>21</a:t>
            </a:fld>
            <a:endParaRPr lang="en-US" altLang="zh-CN" sz="1200"/>
          </a:p>
        </p:txBody>
      </p:sp>
      <p:sp>
        <p:nvSpPr>
          <p:cNvPr id="66562" name="Rectangle 2"/>
          <p:cNvSpPr>
            <a:spLocks noGrp="1" noChangeArrowheads="1"/>
          </p:cNvSpPr>
          <p:nvPr>
            <p:ph type="title"/>
          </p:nvPr>
        </p:nvSpPr>
        <p:spPr/>
        <p:txBody>
          <a:bodyPr/>
          <a:lstStyle/>
          <a:p>
            <a:r>
              <a:rPr lang="zh-CN" altLang="en-US" sz="4000">
                <a:solidFill>
                  <a:srgbClr val="800000"/>
                </a:solidFill>
                <a:latin typeface="Arial" charset="0"/>
                <a:ea typeface="宋体" charset="0"/>
              </a:rPr>
              <a:t>实例</a:t>
            </a:r>
          </a:p>
        </p:txBody>
      </p:sp>
      <p:sp>
        <p:nvSpPr>
          <p:cNvPr id="66563" name="Rectangle 3"/>
          <p:cNvSpPr>
            <a:spLocks noGrp="1" noChangeArrowheads="1"/>
          </p:cNvSpPr>
          <p:nvPr>
            <p:ph type="body" idx="1"/>
          </p:nvPr>
        </p:nvSpPr>
        <p:spPr>
          <a:xfrm>
            <a:off x="685800" y="1981200"/>
            <a:ext cx="7772400" cy="533400"/>
          </a:xfrm>
        </p:spPr>
        <p:txBody>
          <a:bodyPr/>
          <a:lstStyle/>
          <a:p>
            <a:pPr>
              <a:buFontTx/>
              <a:buNone/>
            </a:pPr>
            <a:r>
              <a:rPr lang="zh-CN" altLang="en-US" sz="2400" b="1">
                <a:solidFill>
                  <a:srgbClr val="800000"/>
                </a:solidFill>
                <a:latin typeface="Arial" charset="0"/>
                <a:ea typeface="宋体" charset="0"/>
              </a:rPr>
              <a:t>例5</a:t>
            </a:r>
            <a:r>
              <a:rPr lang="zh-CN" altLang="en-US" sz="2400" b="1">
                <a:solidFill>
                  <a:schemeClr val="bg2"/>
                </a:solidFill>
                <a:latin typeface="Arial" charset="0"/>
                <a:ea typeface="宋体" charset="0"/>
              </a:rPr>
              <a:t> </a:t>
            </a:r>
            <a:r>
              <a:rPr lang="zh-CN" altLang="en-US" sz="2400" b="1">
                <a:latin typeface="Arial" charset="0"/>
                <a:ea typeface="宋体" charset="0"/>
              </a:rPr>
              <a:t> 求图的一棵最小生成树</a:t>
            </a:r>
          </a:p>
        </p:txBody>
      </p:sp>
      <p:sp>
        <p:nvSpPr>
          <p:cNvPr id="324612" name="Text Box 4"/>
          <p:cNvSpPr txBox="1">
            <a:spLocks noChangeArrowheads="1"/>
          </p:cNvSpPr>
          <p:nvPr/>
        </p:nvSpPr>
        <p:spPr bwMode="auto">
          <a:xfrm>
            <a:off x="3505200" y="54864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i="1" smtClean="0">
                <a:latin typeface="Times New Roman" charset="0"/>
              </a:rPr>
              <a:t>W</a:t>
            </a:r>
            <a:r>
              <a:rPr lang="en-US" altLang="zh-CN" sz="2400" b="1" smtClean="0">
                <a:latin typeface="Times New Roman" charset="0"/>
              </a:rPr>
              <a:t>(</a:t>
            </a:r>
            <a:r>
              <a:rPr lang="en-US" altLang="zh-CN" sz="2400" b="1" i="1" smtClean="0">
                <a:latin typeface="Times New Roman" charset="0"/>
              </a:rPr>
              <a:t>T</a:t>
            </a:r>
            <a:r>
              <a:rPr lang="en-US" altLang="zh-CN" sz="2400" b="1" smtClean="0">
                <a:latin typeface="Times New Roman" charset="0"/>
              </a:rPr>
              <a:t>)=38</a:t>
            </a:r>
          </a:p>
        </p:txBody>
      </p:sp>
      <p:pic>
        <p:nvPicPr>
          <p:cNvPr id="66565" name="Picture 12" descr="1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1" name="Picture 13" descr="16-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2" name="Picture 14" descr="16-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3" name="Picture 15" descr="16-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4" name="Picture 16" descr="16-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5" name="Picture 17" descr="16-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6" name="Picture 18" descr="16-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4627" name="Picture 19" descr="16-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1214559" y="3095153"/>
            <a:ext cx="946093" cy="369332"/>
          </a:xfrm>
          <a:prstGeom prst="rect">
            <a:avLst/>
          </a:prstGeom>
        </p:spPr>
        <p:txBody>
          <a:bodyPr wrap="none">
            <a:spAutoFit/>
          </a:bodyPr>
          <a:lstStyle/>
          <a:p>
            <a:r>
              <a:rPr lang="zh-CN" altLang="en-US" b="1" dirty="0">
                <a:solidFill>
                  <a:srgbClr val="FF0000"/>
                </a:solidFill>
                <a:latin typeface="Arial" charset="0"/>
                <a:ea typeface="宋体" charset="0"/>
              </a:rPr>
              <a:t>避圈法</a:t>
            </a:r>
            <a:r>
              <a:rPr lang="zh-CN" altLang="en-US" b="1" dirty="0">
                <a:solidFill>
                  <a:srgbClr val="FF3300"/>
                </a:solidFill>
                <a:latin typeface="Arial" charset="0"/>
                <a:ea typeface="宋体" charset="0"/>
              </a:rPr>
              <a:t> </a:t>
            </a:r>
            <a:endParaRPr lang="zh-CN" altLang="en-US" dirty="0"/>
          </a:p>
        </p:txBody>
      </p:sp>
    </p:spTree>
    <p:extLst>
      <p:ext uri="{BB962C8B-B14F-4D97-AF65-F5344CB8AC3E}">
        <p14:creationId xmlns:p14="http://schemas.microsoft.com/office/powerpoint/2010/main" val="81861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4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46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46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46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46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46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46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4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BE6BFCF5-17B1-844B-AF3D-CD03E64C771A}" type="slidenum">
              <a:rPr lang="zh-CN" altLang="en-US" sz="1200"/>
              <a:pPr algn="l"/>
              <a:t>22</a:t>
            </a:fld>
            <a:endParaRPr lang="en-US" altLang="zh-CN" sz="1200"/>
          </a:p>
        </p:txBody>
      </p:sp>
      <p:sp>
        <p:nvSpPr>
          <p:cNvPr id="66562" name="Rectangle 2"/>
          <p:cNvSpPr>
            <a:spLocks noGrp="1" noChangeArrowheads="1"/>
          </p:cNvSpPr>
          <p:nvPr>
            <p:ph type="title"/>
          </p:nvPr>
        </p:nvSpPr>
        <p:spPr/>
        <p:txBody>
          <a:bodyPr/>
          <a:lstStyle/>
          <a:p>
            <a:r>
              <a:rPr lang="zh-CN" altLang="en-US" sz="4000">
                <a:solidFill>
                  <a:srgbClr val="800000"/>
                </a:solidFill>
                <a:latin typeface="Arial" charset="0"/>
                <a:ea typeface="宋体" charset="0"/>
              </a:rPr>
              <a:t>实例</a:t>
            </a:r>
          </a:p>
        </p:txBody>
      </p:sp>
      <p:sp>
        <p:nvSpPr>
          <p:cNvPr id="66563" name="Rectangle 3"/>
          <p:cNvSpPr>
            <a:spLocks noGrp="1" noChangeArrowheads="1"/>
          </p:cNvSpPr>
          <p:nvPr>
            <p:ph type="body" idx="1"/>
          </p:nvPr>
        </p:nvSpPr>
        <p:spPr>
          <a:xfrm>
            <a:off x="685800" y="1981200"/>
            <a:ext cx="7772400" cy="533400"/>
          </a:xfrm>
        </p:spPr>
        <p:txBody>
          <a:bodyPr/>
          <a:lstStyle/>
          <a:p>
            <a:pPr>
              <a:buFontTx/>
              <a:buNone/>
            </a:pPr>
            <a:r>
              <a:rPr lang="zh-CN" altLang="en-US" sz="2400" b="1">
                <a:solidFill>
                  <a:srgbClr val="800000"/>
                </a:solidFill>
                <a:latin typeface="Arial" charset="0"/>
                <a:ea typeface="宋体" charset="0"/>
              </a:rPr>
              <a:t>例5</a:t>
            </a:r>
            <a:r>
              <a:rPr lang="zh-CN" altLang="en-US" sz="2400" b="1">
                <a:solidFill>
                  <a:schemeClr val="bg2"/>
                </a:solidFill>
                <a:latin typeface="Arial" charset="0"/>
                <a:ea typeface="宋体" charset="0"/>
              </a:rPr>
              <a:t> </a:t>
            </a:r>
            <a:r>
              <a:rPr lang="zh-CN" altLang="en-US" sz="2400" b="1">
                <a:latin typeface="Arial" charset="0"/>
                <a:ea typeface="宋体" charset="0"/>
              </a:rPr>
              <a:t> 求图的一棵最小生成树</a:t>
            </a:r>
          </a:p>
        </p:txBody>
      </p:sp>
      <p:sp>
        <p:nvSpPr>
          <p:cNvPr id="324612" name="Text Box 4"/>
          <p:cNvSpPr txBox="1">
            <a:spLocks noChangeArrowheads="1"/>
          </p:cNvSpPr>
          <p:nvPr/>
        </p:nvSpPr>
        <p:spPr bwMode="auto">
          <a:xfrm>
            <a:off x="3505200" y="54864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en-US" altLang="zh-CN" sz="2400" b="1" i="1" smtClean="0">
                <a:latin typeface="Times New Roman" charset="0"/>
              </a:rPr>
              <a:t>W</a:t>
            </a:r>
            <a:r>
              <a:rPr lang="en-US" altLang="zh-CN" sz="2400" b="1" smtClean="0">
                <a:latin typeface="Times New Roman" charset="0"/>
              </a:rPr>
              <a:t>(</a:t>
            </a:r>
            <a:r>
              <a:rPr lang="en-US" altLang="zh-CN" sz="2400" b="1" i="1" smtClean="0">
                <a:latin typeface="Times New Roman" charset="0"/>
              </a:rPr>
              <a:t>T</a:t>
            </a:r>
            <a:r>
              <a:rPr lang="en-US" altLang="zh-CN" sz="2400" b="1" smtClean="0">
                <a:latin typeface="Times New Roman" charset="0"/>
              </a:rPr>
              <a:t>)=38</a:t>
            </a:r>
          </a:p>
        </p:txBody>
      </p:sp>
      <p:pic>
        <p:nvPicPr>
          <p:cNvPr id="66565" name="Picture 12" descr="1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52725"/>
            <a:ext cx="3243263" cy="250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685800" y="2913618"/>
            <a:ext cx="109517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Prim</a:t>
            </a:r>
            <a:r>
              <a:rPr lang="zh-CN" altLang="en-US" dirty="0">
                <a:latin typeface="Times New Roman" panose="02020603050405020304" pitchFamily="18" charset="0"/>
                <a:cs typeface="Times New Roman" panose="02020603050405020304" pitchFamily="18" charset="0"/>
              </a:rPr>
              <a:t>算法</a:t>
            </a:r>
            <a:endParaRPr lang="zh-CN" altLang="en-US" dirty="0"/>
          </a:p>
        </p:txBody>
      </p:sp>
    </p:spTree>
    <p:extLst>
      <p:ext uri="{BB962C8B-B14F-4D97-AF65-F5344CB8AC3E}">
        <p14:creationId xmlns:p14="http://schemas.microsoft.com/office/powerpoint/2010/main" val="162485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0" indent="0">
              <a:buNone/>
            </a:pPr>
            <a:r>
              <a:rPr lang="zh-CN" altLang="en-US" dirty="0">
                <a:latin typeface="楷体_GB2312" pitchFamily="49" charset="-122"/>
              </a:rPr>
              <a:t>第九章：</a:t>
            </a:r>
            <a:r>
              <a:rPr lang="en-US" altLang="zh-CN" dirty="0">
                <a:latin typeface="楷体_GB2312" pitchFamily="49" charset="-122"/>
              </a:rPr>
              <a:t>3</a:t>
            </a:r>
            <a:r>
              <a:rPr lang="zh-CN" altLang="en-US" dirty="0" smtClean="0">
                <a:latin typeface="楷体_GB2312" pitchFamily="49" charset="-122"/>
              </a:rPr>
              <a:t>，</a:t>
            </a:r>
            <a:r>
              <a:rPr lang="en-US" altLang="zh-CN" dirty="0" smtClean="0">
                <a:latin typeface="楷体_GB2312" pitchFamily="49" charset="-122"/>
              </a:rPr>
              <a:t>6</a:t>
            </a:r>
            <a:r>
              <a:rPr lang="zh-CN" altLang="en-US" dirty="0" smtClean="0">
                <a:latin typeface="楷体_GB2312" pitchFamily="49" charset="-122"/>
              </a:rPr>
              <a:t>，</a:t>
            </a:r>
            <a:r>
              <a:rPr lang="en-US" altLang="zh-CN" dirty="0" smtClean="0">
                <a:latin typeface="楷体_GB2312" pitchFamily="49" charset="-122"/>
              </a:rPr>
              <a:t>8</a:t>
            </a:r>
            <a:r>
              <a:rPr lang="zh-CN" altLang="en-US" smtClean="0">
                <a:latin typeface="楷体_GB2312" pitchFamily="49" charset="-122"/>
              </a:rPr>
              <a:t>，</a:t>
            </a:r>
            <a:r>
              <a:rPr lang="en-US" altLang="zh-CN" smtClean="0">
                <a:latin typeface="楷体_GB2312" pitchFamily="49" charset="-122"/>
              </a:rPr>
              <a:t>10</a:t>
            </a:r>
            <a:r>
              <a:rPr lang="zh-CN" altLang="en-US" dirty="0">
                <a:latin typeface="楷体_GB2312" pitchFamily="49" charset="-122"/>
              </a:rPr>
              <a:t>，</a:t>
            </a:r>
            <a:r>
              <a:rPr lang="en-US" altLang="zh-CN" dirty="0">
                <a:latin typeface="楷体_GB2312" pitchFamily="49" charset="-122"/>
              </a:rPr>
              <a:t>11</a:t>
            </a:r>
          </a:p>
          <a:p>
            <a:pPr marL="0" indent="0">
              <a:buNone/>
            </a:pPr>
            <a:endParaRPr lang="zh-CN" altLang="en-US" dirty="0"/>
          </a:p>
        </p:txBody>
      </p:sp>
    </p:spTree>
    <p:extLst>
      <p:ext uri="{BB962C8B-B14F-4D97-AF65-F5344CB8AC3E}">
        <p14:creationId xmlns:p14="http://schemas.microsoft.com/office/powerpoint/2010/main" val="3328256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7217F546-D0D0-3B48-BAA3-7F73BB96D301}" type="slidenum">
              <a:rPr lang="zh-CN" altLang="en-US" sz="1200"/>
              <a:pPr algn="l"/>
              <a:t>3</a:t>
            </a:fld>
            <a:endParaRPr lang="en-US" altLang="zh-CN" sz="1200"/>
          </a:p>
        </p:txBody>
      </p:sp>
      <p:sp>
        <p:nvSpPr>
          <p:cNvPr id="52226" name="Rectangle 2"/>
          <p:cNvSpPr>
            <a:spLocks noGrp="1" noChangeArrowheads="1"/>
          </p:cNvSpPr>
          <p:nvPr>
            <p:ph type="title"/>
          </p:nvPr>
        </p:nvSpPr>
        <p:spPr/>
        <p:txBody>
          <a:bodyPr/>
          <a:lstStyle/>
          <a:p>
            <a:r>
              <a:rPr lang="zh-CN" altLang="en-US" sz="4000" b="1">
                <a:solidFill>
                  <a:srgbClr val="800000"/>
                </a:solidFill>
                <a:latin typeface="Arial" charset="0"/>
                <a:ea typeface="宋体" charset="0"/>
              </a:rPr>
              <a:t>无向树的定义</a:t>
            </a:r>
          </a:p>
        </p:txBody>
      </p:sp>
      <p:sp>
        <p:nvSpPr>
          <p:cNvPr id="52227" name="Rectangle 3"/>
          <p:cNvSpPr>
            <a:spLocks noGrp="1" noChangeArrowheads="1"/>
          </p:cNvSpPr>
          <p:nvPr>
            <p:ph type="body" idx="1"/>
          </p:nvPr>
        </p:nvSpPr>
        <p:spPr>
          <a:xfrm>
            <a:off x="685800" y="1700213"/>
            <a:ext cx="7772400" cy="2673350"/>
          </a:xfrm>
        </p:spPr>
        <p:txBody>
          <a:bodyPr/>
          <a:lstStyle/>
          <a:p>
            <a:pPr algn="just">
              <a:buFontTx/>
              <a:buNone/>
            </a:pPr>
            <a:r>
              <a:rPr lang="zh-CN" altLang="en-US" sz="2800" b="1">
                <a:solidFill>
                  <a:srgbClr val="FF3300"/>
                </a:solidFill>
                <a:latin typeface="Arial" charset="0"/>
                <a:ea typeface="宋体" charset="0"/>
              </a:rPr>
              <a:t>无向树</a:t>
            </a:r>
            <a:r>
              <a:rPr lang="zh-CN" altLang="en-US" sz="2800" b="1">
                <a:latin typeface="Arial" charset="0"/>
                <a:ea typeface="宋体" charset="0"/>
              </a:rPr>
              <a:t>: 连通无回路的无向图</a:t>
            </a:r>
          </a:p>
          <a:p>
            <a:pPr algn="just">
              <a:buFontTx/>
              <a:buNone/>
            </a:pPr>
            <a:r>
              <a:rPr lang="zh-CN" altLang="en-US" sz="2800" b="1">
                <a:solidFill>
                  <a:srgbClr val="FF3300"/>
                </a:solidFill>
                <a:latin typeface="Arial" charset="0"/>
                <a:ea typeface="宋体" charset="0"/>
              </a:rPr>
              <a:t>平凡树</a:t>
            </a:r>
            <a:r>
              <a:rPr lang="zh-CN" altLang="en-US" sz="2800" b="1">
                <a:latin typeface="Arial" charset="0"/>
                <a:ea typeface="宋体" charset="0"/>
              </a:rPr>
              <a:t>: 平凡图</a:t>
            </a:r>
          </a:p>
          <a:p>
            <a:pPr algn="just">
              <a:buFontTx/>
              <a:buNone/>
            </a:pPr>
            <a:r>
              <a:rPr lang="zh-CN" altLang="en-US" sz="2800" b="1">
                <a:solidFill>
                  <a:srgbClr val="FF3300"/>
                </a:solidFill>
                <a:latin typeface="Arial" charset="0"/>
                <a:ea typeface="宋体" charset="0"/>
              </a:rPr>
              <a:t>森林</a:t>
            </a:r>
            <a:r>
              <a:rPr lang="zh-CN" altLang="en-US" sz="2800" b="1">
                <a:latin typeface="Arial" charset="0"/>
                <a:ea typeface="宋体" charset="0"/>
              </a:rPr>
              <a:t>: 每个连通分支都是树的非连通的无向图</a:t>
            </a:r>
          </a:p>
          <a:p>
            <a:pPr algn="just">
              <a:buFontTx/>
              <a:buNone/>
            </a:pPr>
            <a:r>
              <a:rPr lang="zh-CN" altLang="en-US" sz="2800" b="1">
                <a:solidFill>
                  <a:srgbClr val="FF3300"/>
                </a:solidFill>
                <a:latin typeface="Arial" charset="0"/>
                <a:ea typeface="宋体" charset="0"/>
              </a:rPr>
              <a:t>树叶</a:t>
            </a:r>
            <a:r>
              <a:rPr lang="zh-CN" altLang="en-US" sz="2800" b="1">
                <a:latin typeface="Arial" charset="0"/>
                <a:ea typeface="宋体" charset="0"/>
              </a:rPr>
              <a:t>: 树中度数为1的顶点</a:t>
            </a:r>
          </a:p>
          <a:p>
            <a:pPr>
              <a:buFontTx/>
              <a:buNone/>
            </a:pPr>
            <a:r>
              <a:rPr lang="zh-CN" altLang="en-US" sz="2800" b="1">
                <a:solidFill>
                  <a:srgbClr val="FF3300"/>
                </a:solidFill>
                <a:latin typeface="Arial" charset="0"/>
                <a:ea typeface="宋体" charset="0"/>
              </a:rPr>
              <a:t>分支点</a:t>
            </a:r>
            <a:r>
              <a:rPr lang="zh-CN" altLang="en-US" sz="2800" b="1">
                <a:latin typeface="Arial" charset="0"/>
                <a:ea typeface="宋体" charset="0"/>
              </a:rPr>
              <a:t>: 树中度数</a:t>
            </a:r>
            <a:r>
              <a:rPr lang="zh-CN" altLang="en-US" sz="2800" b="1">
                <a:latin typeface="Arial" charset="0"/>
                <a:ea typeface="宋体" charset="0"/>
                <a:sym typeface="Symbol" charset="0"/>
              </a:rPr>
              <a:t></a:t>
            </a:r>
            <a:r>
              <a:rPr lang="zh-CN" altLang="en-US" sz="2800" b="1">
                <a:latin typeface="Arial" charset="0"/>
                <a:ea typeface="宋体" charset="0"/>
              </a:rPr>
              <a:t>2的顶点</a:t>
            </a:r>
          </a:p>
        </p:txBody>
      </p:sp>
      <p:grpSp>
        <p:nvGrpSpPr>
          <p:cNvPr id="52228" name="Group 9"/>
          <p:cNvGrpSpPr>
            <a:grpSpLocks/>
          </p:cNvGrpSpPr>
          <p:nvPr/>
        </p:nvGrpSpPr>
        <p:grpSpPr bwMode="auto">
          <a:xfrm>
            <a:off x="762000" y="4508500"/>
            <a:ext cx="7620000" cy="2100263"/>
            <a:chOff x="432" y="2832"/>
            <a:chExt cx="4800" cy="1323"/>
          </a:xfrm>
        </p:grpSpPr>
        <p:sp>
          <p:nvSpPr>
            <p:cNvPr id="41990" name="Text Box 4"/>
            <p:cNvSpPr txBox="1">
              <a:spLocks noChangeArrowheads="1"/>
            </p:cNvSpPr>
            <p:nvPr/>
          </p:nvSpPr>
          <p:spPr bwMode="auto">
            <a:xfrm>
              <a:off x="432" y="2832"/>
              <a:ext cx="4800" cy="1323"/>
            </a:xfrm>
            <a:prstGeom prst="rect">
              <a:avLst/>
            </a:prstGeom>
            <a:solidFill>
              <a:srgbClr val="CCFFFF"/>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solidFill>
                    <a:srgbClr val="800000"/>
                  </a:solidFill>
                  <a:latin typeface="Times New Roman" charset="0"/>
                </a:rPr>
                <a:t>例如</a:t>
              </a:r>
            </a:p>
            <a:p>
              <a:pPr eaLnBrk="1" hangingPunct="1">
                <a:spcBef>
                  <a:spcPct val="50000"/>
                </a:spcBef>
                <a:defRPr/>
              </a:pPr>
              <a:endParaRPr lang="zh-CN" altLang="en-US" sz="2400" b="1" smtClean="0">
                <a:latin typeface="Times New Roman" charset="0"/>
              </a:endParaRPr>
            </a:p>
            <a:p>
              <a:pPr eaLnBrk="1" hangingPunct="1">
                <a:spcBef>
                  <a:spcPct val="50000"/>
                </a:spcBef>
                <a:defRPr/>
              </a:pPr>
              <a:endParaRPr lang="zh-CN" altLang="en-US" sz="2400" b="1" smtClean="0">
                <a:latin typeface="Times New Roman" charset="0"/>
              </a:endParaRPr>
            </a:p>
            <a:p>
              <a:pPr eaLnBrk="1" hangingPunct="1">
                <a:spcBef>
                  <a:spcPct val="50000"/>
                </a:spcBef>
                <a:defRPr/>
              </a:pPr>
              <a:endParaRPr lang="zh-CN" altLang="en-US" sz="2400" b="1" smtClean="0">
                <a:latin typeface="Times New Roman" charset="0"/>
              </a:endParaRPr>
            </a:p>
          </p:txBody>
        </p:sp>
        <p:pic>
          <p:nvPicPr>
            <p:cNvPr id="52230" name="Picture 5" descr="森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2928"/>
              <a:ext cx="1824" cy="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1" name="Picture 6" descr="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2880"/>
              <a:ext cx="856" cy="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3" name="Text Box 7"/>
            <p:cNvSpPr txBox="1">
              <a:spLocks noChangeArrowheads="1"/>
            </p:cNvSpPr>
            <p:nvPr/>
          </p:nvSpPr>
          <p:spPr bwMode="auto">
            <a:xfrm>
              <a:off x="1680" y="3792"/>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smtClean="0">
                  <a:latin typeface="Times New Roman" charset="0"/>
                </a:rPr>
                <a:t>a)</a:t>
              </a:r>
            </a:p>
          </p:txBody>
        </p:sp>
        <p:sp>
          <p:nvSpPr>
            <p:cNvPr id="41994" name="Text Box 8"/>
            <p:cNvSpPr txBox="1">
              <a:spLocks noChangeArrowheads="1"/>
            </p:cNvSpPr>
            <p:nvPr/>
          </p:nvSpPr>
          <p:spPr bwMode="auto">
            <a:xfrm>
              <a:off x="3840" y="3792"/>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eaLnBrk="1" hangingPunct="1">
                <a:spcBef>
                  <a:spcPct val="50000"/>
                </a:spcBef>
                <a:defRPr/>
              </a:pPr>
              <a:r>
                <a:rPr lang="zh-CN" altLang="en-US" sz="2400" b="1" smtClean="0">
                  <a:latin typeface="Times New Roman" charset="0"/>
                </a:rPr>
                <a:t>(</a:t>
              </a:r>
              <a:r>
                <a:rPr lang="en-US" altLang="zh-CN" sz="2400" b="1" smtClean="0">
                  <a:latin typeface="Times New Roman" charset="0"/>
                </a:rPr>
                <a:t>b)</a:t>
              </a:r>
            </a:p>
          </p:txBody>
        </p:sp>
      </p:grpSp>
    </p:spTree>
    <p:extLst>
      <p:ext uri="{BB962C8B-B14F-4D97-AF65-F5344CB8AC3E}">
        <p14:creationId xmlns:p14="http://schemas.microsoft.com/office/powerpoint/2010/main" val="997021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DDA0A062-2FB2-5843-B08C-C4DF4F503164}" type="slidenum">
              <a:rPr lang="zh-CN" altLang="en-US" sz="1200"/>
              <a:pPr algn="l"/>
              <a:t>4</a:t>
            </a:fld>
            <a:endParaRPr lang="en-US" altLang="zh-CN" sz="1200"/>
          </a:p>
        </p:txBody>
      </p:sp>
      <p:sp>
        <p:nvSpPr>
          <p:cNvPr id="53250" name="Rectangle 2"/>
          <p:cNvSpPr>
            <a:spLocks noGrp="1" noChangeArrowheads="1"/>
          </p:cNvSpPr>
          <p:nvPr>
            <p:ph type="title"/>
          </p:nvPr>
        </p:nvSpPr>
        <p:spPr/>
        <p:txBody>
          <a:bodyPr/>
          <a:lstStyle/>
          <a:p>
            <a:r>
              <a:rPr lang="zh-CN" altLang="en-US" sz="4000" b="1">
                <a:solidFill>
                  <a:srgbClr val="800000"/>
                </a:solidFill>
                <a:latin typeface="宋体" charset="0"/>
                <a:ea typeface="宋体" charset="0"/>
              </a:rPr>
              <a:t>无向树的性质</a:t>
            </a:r>
          </a:p>
        </p:txBody>
      </p:sp>
      <p:sp>
        <p:nvSpPr>
          <p:cNvPr id="53251" name="Rectangle 3"/>
          <p:cNvSpPr>
            <a:spLocks noGrp="1" noChangeArrowheads="1"/>
          </p:cNvSpPr>
          <p:nvPr>
            <p:ph type="body" idx="1"/>
          </p:nvPr>
        </p:nvSpPr>
        <p:spPr>
          <a:xfrm>
            <a:off x="685800" y="1628775"/>
            <a:ext cx="7772400" cy="4824413"/>
          </a:xfrm>
        </p:spPr>
        <p:txBody>
          <a:bodyPr>
            <a:normAutofit/>
          </a:bodyPr>
          <a:lstStyle/>
          <a:p>
            <a:pPr marL="0" indent="0" algn="just">
              <a:lnSpc>
                <a:spcPct val="120000"/>
              </a:lnSpc>
              <a:spcBef>
                <a:spcPct val="0"/>
              </a:spcBef>
              <a:buFontTx/>
              <a:buNone/>
            </a:pPr>
            <a:r>
              <a:rPr lang="zh-CN" altLang="en-US" sz="2800" b="1" dirty="0" smtClean="0">
                <a:solidFill>
                  <a:srgbClr val="FF3300"/>
                </a:solidFill>
                <a:latin typeface="Arial" charset="0"/>
                <a:ea typeface="宋体" charset="0"/>
              </a:rPr>
              <a:t>定理</a:t>
            </a:r>
            <a:r>
              <a:rPr lang="en-US" altLang="zh-CN" sz="2800" b="1" dirty="0" smtClean="0">
                <a:solidFill>
                  <a:srgbClr val="FF3300"/>
                </a:solidFill>
                <a:latin typeface="Arial" charset="0"/>
                <a:ea typeface="宋体" charset="0"/>
              </a:rPr>
              <a:t>9.1</a:t>
            </a:r>
            <a:r>
              <a:rPr lang="zh-CN" altLang="en-US" sz="2800" b="1" dirty="0" smtClean="0">
                <a:solidFill>
                  <a:srgbClr val="FF3300"/>
                </a:solidFill>
                <a:latin typeface="Arial" charset="0"/>
                <a:ea typeface="宋体" charset="0"/>
              </a:rPr>
              <a:t> </a:t>
            </a:r>
            <a:r>
              <a:rPr lang="zh-CN" altLang="en-US" sz="2800" b="1" dirty="0">
                <a:latin typeface="Arial" charset="0"/>
                <a:ea typeface="宋体" charset="0"/>
              </a:rPr>
              <a:t>设</a:t>
            </a:r>
            <a:r>
              <a:rPr lang="en-US" altLang="zh-CN" sz="2800" b="1" i="1" dirty="0">
                <a:latin typeface="Arial" charset="0"/>
                <a:ea typeface="宋体" charset="0"/>
              </a:rPr>
              <a:t>G</a:t>
            </a:r>
            <a:r>
              <a:rPr lang="en-US" altLang="zh-CN" sz="2800" b="1" dirty="0">
                <a:latin typeface="Arial" charset="0"/>
                <a:ea typeface="宋体" charset="0"/>
              </a:rPr>
              <a:t>=&lt;</a:t>
            </a:r>
            <a:r>
              <a:rPr lang="en-US" altLang="zh-CN" sz="2800" b="1" i="1" dirty="0">
                <a:latin typeface="Arial" charset="0"/>
                <a:ea typeface="宋体" charset="0"/>
              </a:rPr>
              <a:t>V</a:t>
            </a:r>
            <a:r>
              <a:rPr lang="en-US" altLang="zh-CN" sz="2800" b="1" dirty="0">
                <a:latin typeface="Arial" charset="0"/>
                <a:ea typeface="宋体" charset="0"/>
              </a:rPr>
              <a:t>,</a:t>
            </a:r>
            <a:r>
              <a:rPr lang="en-US" altLang="zh-CN" sz="2800" b="1" i="1" dirty="0">
                <a:latin typeface="Arial" charset="0"/>
                <a:ea typeface="宋体" charset="0"/>
              </a:rPr>
              <a:t>E</a:t>
            </a:r>
            <a:r>
              <a:rPr lang="en-US" altLang="zh-CN" sz="2800" b="1" dirty="0">
                <a:latin typeface="Arial" charset="0"/>
                <a:ea typeface="宋体" charset="0"/>
              </a:rPr>
              <a:t>&gt;</a:t>
            </a:r>
            <a:r>
              <a:rPr lang="zh-CN" altLang="en-US" sz="2800" b="1" dirty="0">
                <a:latin typeface="Arial" charset="0"/>
                <a:ea typeface="宋体" charset="0"/>
              </a:rPr>
              <a:t>是</a:t>
            </a:r>
            <a:r>
              <a:rPr lang="en-US" altLang="zh-CN" sz="2800" b="1" i="1" dirty="0">
                <a:latin typeface="Arial" charset="0"/>
                <a:ea typeface="宋体" charset="0"/>
              </a:rPr>
              <a:t>n</a:t>
            </a:r>
            <a:r>
              <a:rPr lang="zh-CN" altLang="en-US" sz="2800" b="1" dirty="0">
                <a:latin typeface="Arial" charset="0"/>
                <a:ea typeface="宋体" charset="0"/>
              </a:rPr>
              <a:t>阶</a:t>
            </a:r>
            <a:r>
              <a:rPr lang="en-US" altLang="zh-CN" sz="2800" b="1" i="1" dirty="0">
                <a:latin typeface="Arial" charset="0"/>
                <a:ea typeface="宋体" charset="0"/>
              </a:rPr>
              <a:t>m</a:t>
            </a:r>
            <a:r>
              <a:rPr lang="zh-CN" altLang="en-US" sz="2800" b="1" dirty="0">
                <a:latin typeface="Arial" charset="0"/>
                <a:ea typeface="宋体" charset="0"/>
              </a:rPr>
              <a:t>条边的无向图, 下面各命题是等价的：</a:t>
            </a:r>
          </a:p>
          <a:p>
            <a:pPr marL="0" indent="0" algn="just">
              <a:lnSpc>
                <a:spcPct val="120000"/>
              </a:lnSpc>
              <a:spcBef>
                <a:spcPct val="0"/>
              </a:spcBef>
              <a:buFontTx/>
              <a:buNone/>
            </a:pPr>
            <a:r>
              <a:rPr lang="zh-CN" altLang="en-US" sz="2800" b="1" dirty="0">
                <a:latin typeface="Arial" charset="0"/>
                <a:ea typeface="宋体" charset="0"/>
              </a:rPr>
              <a:t>(1) </a:t>
            </a:r>
            <a:r>
              <a:rPr lang="en-US" altLang="zh-CN" sz="2800" b="1" i="1" dirty="0">
                <a:latin typeface="Arial" charset="0"/>
                <a:ea typeface="宋体" charset="0"/>
              </a:rPr>
              <a:t>G</a:t>
            </a:r>
            <a:r>
              <a:rPr lang="zh-CN" altLang="en-US" sz="2800" b="1" dirty="0">
                <a:latin typeface="Arial" charset="0"/>
                <a:ea typeface="宋体" charset="0"/>
              </a:rPr>
              <a:t>是树(连通无回路);</a:t>
            </a:r>
          </a:p>
          <a:p>
            <a:pPr marL="0" indent="0" algn="just">
              <a:lnSpc>
                <a:spcPct val="120000"/>
              </a:lnSpc>
              <a:spcBef>
                <a:spcPct val="0"/>
              </a:spcBef>
              <a:buFontTx/>
              <a:buNone/>
            </a:pPr>
            <a:r>
              <a:rPr lang="zh-CN" altLang="en-US" sz="2800" b="1" dirty="0">
                <a:latin typeface="Arial" charset="0"/>
                <a:ea typeface="宋体" charset="0"/>
              </a:rPr>
              <a:t>(2) </a:t>
            </a:r>
            <a:r>
              <a:rPr lang="en-US" altLang="zh-CN" sz="2800" b="1" i="1" dirty="0">
                <a:latin typeface="Arial" charset="0"/>
                <a:ea typeface="宋体" charset="0"/>
              </a:rPr>
              <a:t>G</a:t>
            </a:r>
            <a:r>
              <a:rPr lang="zh-CN" altLang="en-US" sz="2800" b="1" dirty="0">
                <a:latin typeface="Arial" charset="0"/>
                <a:ea typeface="宋体" charset="0"/>
              </a:rPr>
              <a:t>中任意两个顶点之间存在惟一的路径;</a:t>
            </a:r>
          </a:p>
          <a:p>
            <a:pPr marL="0" indent="0" algn="just">
              <a:lnSpc>
                <a:spcPct val="120000"/>
              </a:lnSpc>
              <a:spcBef>
                <a:spcPct val="0"/>
              </a:spcBef>
              <a:buFontTx/>
              <a:buNone/>
            </a:pPr>
            <a:r>
              <a:rPr lang="en-US" altLang="zh-CN" sz="2800" b="1" dirty="0" smtClean="0">
                <a:latin typeface="Arial" charset="0"/>
                <a:ea typeface="宋体" charset="0"/>
              </a:rPr>
              <a:t>(</a:t>
            </a:r>
            <a:r>
              <a:rPr lang="en-US" altLang="zh-CN" sz="2800" b="1" dirty="0">
                <a:latin typeface="Arial" charset="0"/>
                <a:ea typeface="宋体" charset="0"/>
              </a:rPr>
              <a:t>4) </a:t>
            </a:r>
            <a:r>
              <a:rPr lang="en-US" altLang="zh-CN" sz="2800" b="1" i="1" dirty="0">
                <a:latin typeface="Arial" charset="0"/>
                <a:ea typeface="宋体" charset="0"/>
              </a:rPr>
              <a:t>G</a:t>
            </a:r>
            <a:r>
              <a:rPr lang="zh-CN" altLang="en-US" sz="2800" b="1" dirty="0">
                <a:latin typeface="Arial" charset="0"/>
                <a:ea typeface="宋体" charset="0"/>
              </a:rPr>
              <a:t>中无回路且</a:t>
            </a:r>
            <a:r>
              <a:rPr lang="en-US" altLang="zh-CN" sz="2800" b="1" i="1" dirty="0">
                <a:latin typeface="Arial" charset="0"/>
                <a:ea typeface="宋体" charset="0"/>
              </a:rPr>
              <a:t>m</a:t>
            </a:r>
            <a:r>
              <a:rPr lang="en-US" altLang="zh-CN" sz="2800" b="1" dirty="0">
                <a:latin typeface="Arial" charset="0"/>
                <a:ea typeface="宋体" charset="0"/>
              </a:rPr>
              <a:t>=</a:t>
            </a:r>
            <a:r>
              <a:rPr lang="en-US" altLang="zh-CN" sz="2800" b="1" i="1" dirty="0">
                <a:latin typeface="Arial" charset="0"/>
                <a:ea typeface="宋体" charset="0"/>
              </a:rPr>
              <a:t>n</a:t>
            </a:r>
            <a:r>
              <a:rPr lang="en-US" altLang="zh-CN" sz="2800" b="1" dirty="0">
                <a:latin typeface="Arial" charset="0"/>
                <a:ea typeface="宋体" charset="0"/>
                <a:sym typeface="Symbol" charset="0"/>
              </a:rPr>
              <a:t></a:t>
            </a:r>
            <a:r>
              <a:rPr lang="en-US" altLang="zh-CN" sz="2800" b="1" dirty="0">
                <a:latin typeface="Arial" charset="0"/>
                <a:ea typeface="宋体" charset="0"/>
              </a:rPr>
              <a:t>1</a:t>
            </a:r>
            <a:r>
              <a:rPr lang="en-US" altLang="zh-CN" sz="2800" b="1" dirty="0" smtClean="0">
                <a:latin typeface="Arial" charset="0"/>
                <a:ea typeface="宋体" charset="0"/>
              </a:rPr>
              <a:t>;</a:t>
            </a:r>
          </a:p>
          <a:p>
            <a:pPr marL="0" indent="0" algn="just">
              <a:lnSpc>
                <a:spcPct val="120000"/>
              </a:lnSpc>
              <a:spcBef>
                <a:spcPct val="0"/>
              </a:spcBef>
              <a:buNone/>
            </a:pPr>
            <a:r>
              <a:rPr lang="zh-CN" altLang="en-US" sz="2800" b="1" dirty="0">
                <a:latin typeface="Arial" charset="0"/>
                <a:ea typeface="宋体" charset="0"/>
              </a:rPr>
              <a:t>(3) </a:t>
            </a:r>
            <a:r>
              <a:rPr lang="en-US" altLang="zh-CN" sz="2800" b="1" i="1" dirty="0">
                <a:latin typeface="Arial" charset="0"/>
                <a:ea typeface="宋体" charset="0"/>
              </a:rPr>
              <a:t>G</a:t>
            </a:r>
            <a:r>
              <a:rPr lang="zh-CN" altLang="en-US" sz="2800" b="1" dirty="0">
                <a:latin typeface="Arial" charset="0"/>
                <a:ea typeface="宋体" charset="0"/>
              </a:rPr>
              <a:t>是连通的且</a:t>
            </a:r>
            <a:r>
              <a:rPr lang="en-US" altLang="zh-CN" sz="2800" b="1" i="1" dirty="0">
                <a:latin typeface="Arial" charset="0"/>
                <a:ea typeface="宋体" charset="0"/>
              </a:rPr>
              <a:t>m</a:t>
            </a:r>
            <a:r>
              <a:rPr lang="en-US" altLang="zh-CN" sz="2800" b="1" dirty="0">
                <a:latin typeface="Arial" charset="0"/>
                <a:ea typeface="宋体" charset="0"/>
              </a:rPr>
              <a:t>=</a:t>
            </a:r>
            <a:r>
              <a:rPr lang="en-US" altLang="zh-CN" sz="2800" b="1" i="1" dirty="0">
                <a:latin typeface="Arial" charset="0"/>
                <a:ea typeface="宋体" charset="0"/>
              </a:rPr>
              <a:t>n</a:t>
            </a:r>
            <a:r>
              <a:rPr lang="en-US" altLang="zh-CN" sz="2800" b="1" dirty="0">
                <a:latin typeface="Arial" charset="0"/>
                <a:ea typeface="宋体" charset="0"/>
                <a:sym typeface="Symbol" charset="0"/>
              </a:rPr>
              <a:t></a:t>
            </a:r>
            <a:r>
              <a:rPr lang="en-US" altLang="zh-CN" sz="2800" b="1" dirty="0">
                <a:latin typeface="Arial" charset="0"/>
                <a:ea typeface="宋体" charset="0"/>
              </a:rPr>
              <a:t>1</a:t>
            </a:r>
            <a:r>
              <a:rPr lang="en-US" altLang="zh-CN" sz="2800" b="1" dirty="0" smtClean="0">
                <a:latin typeface="Arial" charset="0"/>
                <a:ea typeface="宋体" charset="0"/>
              </a:rPr>
              <a:t>;</a:t>
            </a:r>
          </a:p>
          <a:p>
            <a:pPr marL="0" indent="0" algn="just">
              <a:lnSpc>
                <a:spcPct val="120000"/>
              </a:lnSpc>
              <a:spcBef>
                <a:spcPct val="0"/>
              </a:spcBef>
              <a:buNone/>
            </a:pPr>
            <a:r>
              <a:rPr lang="en-US" altLang="zh-CN" sz="2800" b="1" dirty="0">
                <a:latin typeface="Arial" charset="0"/>
                <a:ea typeface="宋体" charset="0"/>
              </a:rPr>
              <a:t>(6) </a:t>
            </a:r>
            <a:r>
              <a:rPr lang="en-US" altLang="zh-CN" sz="2800" b="1" i="1" dirty="0">
                <a:latin typeface="Arial" charset="0"/>
                <a:ea typeface="宋体" charset="0"/>
              </a:rPr>
              <a:t>G</a:t>
            </a:r>
            <a:r>
              <a:rPr lang="zh-CN" altLang="en-US" sz="2800" b="1" dirty="0">
                <a:latin typeface="Arial" charset="0"/>
                <a:ea typeface="宋体" charset="0"/>
              </a:rPr>
              <a:t>是连通的且</a:t>
            </a:r>
            <a:r>
              <a:rPr lang="en-US" altLang="zh-CN" sz="2800" b="1" i="1" dirty="0">
                <a:latin typeface="Arial" charset="0"/>
                <a:ea typeface="宋体" charset="0"/>
              </a:rPr>
              <a:t>G</a:t>
            </a:r>
            <a:r>
              <a:rPr lang="zh-CN" altLang="en-US" sz="2800" b="1" dirty="0">
                <a:latin typeface="Arial" charset="0"/>
                <a:ea typeface="宋体" charset="0"/>
              </a:rPr>
              <a:t>中任意一条边均为桥</a:t>
            </a:r>
            <a:r>
              <a:rPr lang="zh-CN" altLang="en-US" sz="2800" b="1" dirty="0" smtClean="0">
                <a:latin typeface="Arial" charset="0"/>
                <a:ea typeface="宋体" charset="0"/>
              </a:rPr>
              <a:t>.</a:t>
            </a:r>
            <a:endParaRPr lang="en-US" altLang="zh-CN" sz="2800" b="1" dirty="0">
              <a:latin typeface="Arial" charset="0"/>
              <a:ea typeface="宋体" charset="0"/>
            </a:endParaRPr>
          </a:p>
          <a:p>
            <a:pPr marL="0" indent="0" algn="just">
              <a:lnSpc>
                <a:spcPct val="120000"/>
              </a:lnSpc>
              <a:spcBef>
                <a:spcPct val="0"/>
              </a:spcBef>
              <a:buFontTx/>
              <a:buNone/>
            </a:pPr>
            <a:r>
              <a:rPr lang="zh-CN" altLang="en-US" sz="2800" b="1" dirty="0">
                <a:latin typeface="Arial" charset="0"/>
                <a:ea typeface="宋体" charset="0"/>
              </a:rPr>
              <a:t>(5) </a:t>
            </a:r>
            <a:r>
              <a:rPr lang="en-US" altLang="zh-CN" sz="2800" b="1" i="1" dirty="0">
                <a:latin typeface="Arial" charset="0"/>
                <a:ea typeface="宋体" charset="0"/>
              </a:rPr>
              <a:t>G</a:t>
            </a:r>
            <a:r>
              <a:rPr lang="zh-CN" altLang="en-US" sz="2800" b="1" dirty="0">
                <a:latin typeface="Arial" charset="0"/>
                <a:ea typeface="宋体" charset="0"/>
              </a:rPr>
              <a:t>中无回路, 但在任何两个不相邻的顶点之间加一条边所得图中有惟一的一条初级回路</a:t>
            </a:r>
            <a:r>
              <a:rPr lang="zh-CN" altLang="en-US" sz="2800" b="1" dirty="0" smtClean="0">
                <a:latin typeface="Arial" charset="0"/>
                <a:ea typeface="宋体" charset="0"/>
              </a:rPr>
              <a:t>.</a:t>
            </a:r>
            <a:endParaRPr lang="zh-CN" altLang="en-US" sz="2800" b="1" dirty="0">
              <a:latin typeface="Arial" charset="0"/>
              <a:ea typeface="宋体" charset="0"/>
            </a:endParaRPr>
          </a:p>
        </p:txBody>
      </p:sp>
    </p:spTree>
    <p:extLst>
      <p:ext uri="{BB962C8B-B14F-4D97-AF65-F5344CB8AC3E}">
        <p14:creationId xmlns:p14="http://schemas.microsoft.com/office/powerpoint/2010/main" val="147454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BDD89AA3-A582-4041-82FD-6A77A58FC7E0}" type="slidenum">
              <a:rPr lang="zh-CN" altLang="en-US" sz="1200"/>
              <a:pPr algn="l"/>
              <a:t>5</a:t>
            </a:fld>
            <a:endParaRPr lang="en-US" altLang="zh-CN" sz="1200"/>
          </a:p>
        </p:txBody>
      </p:sp>
      <p:sp>
        <p:nvSpPr>
          <p:cNvPr id="54274" name="Rectangle 2"/>
          <p:cNvSpPr>
            <a:spLocks noGrp="1" noChangeArrowheads="1"/>
          </p:cNvSpPr>
          <p:nvPr>
            <p:ph type="title"/>
          </p:nvPr>
        </p:nvSpPr>
        <p:spPr/>
        <p:txBody>
          <a:bodyPr/>
          <a:lstStyle/>
          <a:p>
            <a:r>
              <a:rPr lang="zh-CN" altLang="en-US" sz="4000" b="1" dirty="0">
                <a:solidFill>
                  <a:srgbClr val="800000"/>
                </a:solidFill>
                <a:latin typeface="Arial" charset="0"/>
                <a:ea typeface="宋体" charset="0"/>
              </a:rPr>
              <a:t>定理的证明</a:t>
            </a:r>
          </a:p>
        </p:txBody>
      </p:sp>
      <p:sp>
        <p:nvSpPr>
          <p:cNvPr id="54275" name="Rectangle 3"/>
          <p:cNvSpPr>
            <a:spLocks noGrp="1" noChangeArrowheads="1"/>
          </p:cNvSpPr>
          <p:nvPr>
            <p:ph type="body" idx="1"/>
          </p:nvPr>
        </p:nvSpPr>
        <p:spPr>
          <a:xfrm>
            <a:off x="685800" y="1122829"/>
            <a:ext cx="8256494" cy="5201771"/>
          </a:xfrm>
        </p:spPr>
        <p:txBody>
          <a:bodyPr>
            <a:normAutofit fontScale="92500" lnSpcReduction="20000"/>
          </a:bodyPr>
          <a:lstStyle/>
          <a:p>
            <a:pPr marL="0" indent="0">
              <a:spcBef>
                <a:spcPct val="0"/>
              </a:spcBef>
              <a:buNone/>
            </a:pPr>
            <a:r>
              <a:rPr lang="en-US" altLang="zh-CN" sz="2400" b="1" dirty="0">
                <a:latin typeface="Arial" charset="0"/>
                <a:ea typeface="宋体" charset="0"/>
                <a:sym typeface="Symbol" charset="0"/>
              </a:rPr>
              <a:t>(1)</a:t>
            </a:r>
            <a:r>
              <a:rPr lang="en-US" altLang="zh-CN" sz="2400" b="1" i="1" dirty="0" smtClean="0">
                <a:latin typeface="Arial" charset="0"/>
                <a:ea typeface="宋体" charset="0"/>
              </a:rPr>
              <a:t> G</a:t>
            </a:r>
            <a:r>
              <a:rPr lang="zh-CN" altLang="en-US" sz="2400" b="1" dirty="0">
                <a:latin typeface="Arial" charset="0"/>
                <a:ea typeface="宋体" charset="0"/>
              </a:rPr>
              <a:t>是</a:t>
            </a:r>
            <a:r>
              <a:rPr lang="zh-CN" altLang="en-US" sz="2400" b="1" u="sng" dirty="0">
                <a:latin typeface="Arial" charset="0"/>
                <a:ea typeface="宋体" charset="0"/>
              </a:rPr>
              <a:t>树(连通无回路</a:t>
            </a:r>
            <a:r>
              <a:rPr lang="zh-CN" altLang="en-US" sz="2400" b="1" u="sng" dirty="0" smtClean="0">
                <a:latin typeface="Arial" charset="0"/>
                <a:ea typeface="宋体" charset="0"/>
              </a:rPr>
              <a:t>) </a:t>
            </a:r>
            <a:r>
              <a:rPr lang="en-US" altLang="zh-CN" sz="2400" b="1" dirty="0">
                <a:latin typeface="Arial" charset="0"/>
                <a:ea typeface="宋体" charset="0"/>
                <a:sym typeface="Symbol" charset="0"/>
              </a:rPr>
              <a:t>(2)</a:t>
            </a:r>
            <a:r>
              <a:rPr lang="zh-CN" altLang="en-US" sz="2400" b="1" u="sng" dirty="0" smtClean="0">
                <a:latin typeface="Arial" charset="0"/>
                <a:ea typeface="宋体" charset="0"/>
              </a:rPr>
              <a:t>任两</a:t>
            </a:r>
            <a:r>
              <a:rPr lang="zh-CN" altLang="en-US" sz="2400" b="1" u="sng" dirty="0">
                <a:latin typeface="Arial" charset="0"/>
                <a:ea typeface="宋体" charset="0"/>
              </a:rPr>
              <a:t>个顶点之间存在惟一的路</a:t>
            </a:r>
            <a:r>
              <a:rPr lang="zh-CN" altLang="en-US" sz="2400" b="1" u="sng" dirty="0" smtClean="0">
                <a:latin typeface="Arial" charset="0"/>
                <a:ea typeface="宋体" charset="0"/>
              </a:rPr>
              <a:t>径</a:t>
            </a:r>
            <a:endParaRPr lang="zh-CN" altLang="en-US" sz="2400" b="1" u="sng" dirty="0">
              <a:latin typeface="Arial" charset="0"/>
              <a:ea typeface="宋体" charset="0"/>
            </a:endParaRPr>
          </a:p>
          <a:p>
            <a:pPr marL="0" indent="0">
              <a:spcBef>
                <a:spcPct val="0"/>
              </a:spcBef>
              <a:buFontTx/>
              <a:buNone/>
            </a:pPr>
            <a:endParaRPr lang="en-US" altLang="zh-CN" sz="2400" b="1" dirty="0" smtClean="0">
              <a:latin typeface="Arial" charset="0"/>
              <a:ea typeface="宋体" charset="0"/>
              <a:sym typeface="Symbol" charset="0"/>
            </a:endParaRPr>
          </a:p>
          <a:p>
            <a:pPr marL="0" indent="0">
              <a:spcBef>
                <a:spcPct val="0"/>
              </a:spcBef>
              <a:buFontTx/>
              <a:buNone/>
            </a:pPr>
            <a:r>
              <a:rPr lang="en-US" altLang="zh-CN" sz="2400" b="1" dirty="0" smtClean="0">
                <a:solidFill>
                  <a:srgbClr val="FF0000"/>
                </a:solidFill>
                <a:latin typeface="Arial" charset="0"/>
                <a:ea typeface="宋体" charset="0"/>
                <a:sym typeface="Symbol" charset="0"/>
              </a:rPr>
              <a:t>(</a:t>
            </a:r>
            <a:r>
              <a:rPr lang="en-US" altLang="zh-CN" sz="2400" b="1" dirty="0">
                <a:solidFill>
                  <a:srgbClr val="FF0000"/>
                </a:solidFill>
                <a:latin typeface="Arial" charset="0"/>
                <a:ea typeface="宋体" charset="0"/>
                <a:sym typeface="Symbol" charset="0"/>
              </a:rPr>
              <a:t>1)(2) </a:t>
            </a:r>
            <a:r>
              <a:rPr lang="zh-CN" altLang="en-US" sz="2400" b="1" dirty="0">
                <a:latin typeface="Arial" charset="0"/>
                <a:ea typeface="宋体" charset="0"/>
                <a:sym typeface="Symbol" charset="0"/>
              </a:rPr>
              <a:t>由连通</a:t>
            </a:r>
            <a:r>
              <a:rPr lang="zh-CN" altLang="en-US" sz="2400" b="1" dirty="0" smtClean="0">
                <a:latin typeface="Arial" charset="0"/>
                <a:ea typeface="宋体" charset="0"/>
                <a:sym typeface="Symbol" charset="0"/>
              </a:rPr>
              <a:t>性可知, </a:t>
            </a:r>
            <a:r>
              <a:rPr lang="zh-CN" altLang="en-US" sz="2400" b="1" dirty="0">
                <a:latin typeface="Arial" charset="0"/>
                <a:ea typeface="宋体" charset="0"/>
                <a:sym typeface="Symbol" charset="0"/>
              </a:rPr>
              <a:t>任意2个顶点之间有一条路径. 又, 假设某2个顶点之间有2条路径, 则这2条路径可组合成一条回路, 与树的定义矛盾</a:t>
            </a:r>
            <a:r>
              <a:rPr lang="zh-CN" altLang="en-US" sz="2400" b="1" dirty="0" smtClean="0">
                <a:latin typeface="Arial" charset="0"/>
                <a:ea typeface="宋体" charset="0"/>
                <a:sym typeface="Symbol" charset="0"/>
              </a:rPr>
              <a:t>.</a:t>
            </a:r>
            <a:endParaRPr lang="en-US" altLang="zh-CN" sz="2400" b="1" dirty="0">
              <a:latin typeface="Arial" charset="0"/>
              <a:ea typeface="宋体" charset="0"/>
              <a:sym typeface="Symbol" charset="0"/>
            </a:endParaRPr>
          </a:p>
          <a:p>
            <a:pPr marL="0" indent="0">
              <a:spcBef>
                <a:spcPct val="0"/>
              </a:spcBef>
              <a:buFontTx/>
              <a:buNone/>
            </a:pPr>
            <a:r>
              <a:rPr lang="en-US" altLang="zh-CN" sz="2400" b="1" dirty="0" smtClean="0">
                <a:solidFill>
                  <a:srgbClr val="FF0000"/>
                </a:solidFill>
                <a:latin typeface="Arial" charset="0"/>
                <a:ea typeface="宋体" charset="0"/>
                <a:sym typeface="Symbol" charset="0"/>
              </a:rPr>
              <a:t>(2)</a:t>
            </a:r>
            <a:r>
              <a:rPr lang="en-US" altLang="zh-CN" sz="2400" b="1" dirty="0">
                <a:solidFill>
                  <a:srgbClr val="FF0000"/>
                </a:solidFill>
                <a:latin typeface="Arial" charset="0"/>
                <a:ea typeface="宋体" charset="0"/>
                <a:sym typeface="Symbol" charset="0"/>
              </a:rPr>
              <a:t></a:t>
            </a:r>
            <a:r>
              <a:rPr lang="en-US" altLang="zh-CN" sz="2400" b="1" dirty="0" smtClean="0">
                <a:solidFill>
                  <a:srgbClr val="FF0000"/>
                </a:solidFill>
                <a:latin typeface="Arial" charset="0"/>
                <a:ea typeface="宋体" charset="0"/>
                <a:sym typeface="Symbol" charset="0"/>
              </a:rPr>
              <a:t>(1) </a:t>
            </a:r>
            <a:r>
              <a:rPr lang="zh-CN" altLang="en-US" sz="2400" b="1" dirty="0">
                <a:latin typeface="Arial" charset="0"/>
                <a:ea typeface="宋体" charset="0"/>
                <a:sym typeface="Symbol" charset="0"/>
              </a:rPr>
              <a:t>连</a:t>
            </a:r>
            <a:r>
              <a:rPr lang="zh-CN" altLang="en-US" sz="2400" b="1" dirty="0" smtClean="0">
                <a:latin typeface="Arial" charset="0"/>
                <a:ea typeface="宋体" charset="0"/>
                <a:sym typeface="Symbol" charset="0"/>
              </a:rPr>
              <a:t>通性显然，无回路用反证法。</a:t>
            </a:r>
            <a:endParaRPr lang="zh-CN" altLang="en-US" sz="2400" b="1" dirty="0">
              <a:latin typeface="Arial" charset="0"/>
              <a:ea typeface="宋体" charset="0"/>
              <a:sym typeface="Symbol" charset="0"/>
            </a:endParaRPr>
          </a:p>
          <a:p>
            <a:pPr marL="0" indent="0">
              <a:spcBef>
                <a:spcPct val="0"/>
              </a:spcBef>
              <a:buFontTx/>
              <a:buNone/>
            </a:pPr>
            <a:endParaRPr lang="zh-CN" altLang="en-US" sz="2400" b="1" dirty="0">
              <a:latin typeface="Arial" charset="0"/>
              <a:ea typeface="宋体" charset="0"/>
              <a:sym typeface="Symbol" charset="0"/>
            </a:endParaRPr>
          </a:p>
          <a:p>
            <a:pPr marL="0" indent="0">
              <a:spcBef>
                <a:spcPct val="0"/>
              </a:spcBef>
              <a:buNone/>
            </a:pPr>
            <a:r>
              <a:rPr lang="en-US" altLang="zh-CN" sz="2400" b="1" dirty="0">
                <a:latin typeface="Arial" charset="0"/>
                <a:ea typeface="宋体" charset="0"/>
                <a:sym typeface="Symbol" charset="0"/>
              </a:rPr>
              <a:t>(3) </a:t>
            </a:r>
            <a:r>
              <a:rPr lang="en-US" altLang="zh-CN" sz="2400" b="1" i="1" u="sng" dirty="0" smtClean="0">
                <a:latin typeface="Arial" charset="0"/>
                <a:ea typeface="宋体" charset="0"/>
              </a:rPr>
              <a:t>G</a:t>
            </a:r>
            <a:r>
              <a:rPr lang="zh-CN" altLang="en-US" sz="2400" b="1" u="sng" dirty="0">
                <a:latin typeface="Arial" charset="0"/>
                <a:ea typeface="宋体" charset="0"/>
              </a:rPr>
              <a:t>是连通的且</a:t>
            </a:r>
            <a:r>
              <a:rPr lang="en-US" altLang="zh-CN" sz="2400" b="1" i="1" u="sng" dirty="0">
                <a:latin typeface="Arial" charset="0"/>
                <a:ea typeface="宋体" charset="0"/>
              </a:rPr>
              <a:t>m</a:t>
            </a:r>
            <a:r>
              <a:rPr lang="en-US" altLang="zh-CN" sz="2400" b="1" u="sng" dirty="0">
                <a:latin typeface="Arial" charset="0"/>
                <a:ea typeface="宋体" charset="0"/>
              </a:rPr>
              <a:t>=</a:t>
            </a:r>
            <a:r>
              <a:rPr lang="en-US" altLang="zh-CN" sz="2400" b="1" i="1" u="sng" dirty="0">
                <a:latin typeface="Arial" charset="0"/>
                <a:ea typeface="宋体" charset="0"/>
              </a:rPr>
              <a:t>n</a:t>
            </a:r>
            <a:r>
              <a:rPr lang="en-US" altLang="zh-CN" sz="2400" b="1" u="sng" dirty="0">
                <a:latin typeface="Arial" charset="0"/>
                <a:ea typeface="宋体" charset="0"/>
                <a:sym typeface="Symbol" charset="0"/>
              </a:rPr>
              <a:t></a:t>
            </a:r>
            <a:r>
              <a:rPr lang="en-US" altLang="zh-CN" sz="2400" b="1" u="sng" dirty="0">
                <a:latin typeface="Arial" charset="0"/>
                <a:ea typeface="宋体" charset="0"/>
              </a:rPr>
              <a:t>1</a:t>
            </a:r>
            <a:r>
              <a:rPr lang="en-US" altLang="zh-CN" sz="2400" b="1" u="sng" dirty="0" smtClean="0">
                <a:latin typeface="Arial" charset="0"/>
                <a:ea typeface="宋体" charset="0"/>
              </a:rPr>
              <a:t>;</a:t>
            </a:r>
          </a:p>
          <a:p>
            <a:pPr marL="0" indent="0">
              <a:spcBef>
                <a:spcPct val="0"/>
              </a:spcBef>
              <a:buNone/>
            </a:pPr>
            <a:endParaRPr lang="en-US" altLang="zh-CN" sz="2400" b="1" u="sng" dirty="0" smtClean="0">
              <a:latin typeface="Arial" charset="0"/>
              <a:ea typeface="宋体" charset="0"/>
              <a:sym typeface="Symbol" charset="0"/>
            </a:endParaRPr>
          </a:p>
          <a:p>
            <a:pPr marL="0" indent="0">
              <a:spcBef>
                <a:spcPct val="0"/>
              </a:spcBef>
              <a:buFontTx/>
              <a:buNone/>
            </a:pPr>
            <a:r>
              <a:rPr lang="zh-CN" altLang="en-US" sz="2400" b="1" dirty="0" smtClean="0">
                <a:solidFill>
                  <a:srgbClr val="FF0000"/>
                </a:solidFill>
                <a:latin typeface="Arial" charset="0"/>
                <a:ea typeface="宋体" charset="0"/>
                <a:sym typeface="Symbol" charset="0"/>
              </a:rPr>
              <a:t>(</a:t>
            </a:r>
            <a:r>
              <a:rPr lang="en-US" altLang="zh-CN" sz="2400" b="1" dirty="0" smtClean="0">
                <a:solidFill>
                  <a:srgbClr val="FF0000"/>
                </a:solidFill>
                <a:latin typeface="Arial" charset="0"/>
                <a:ea typeface="宋体" charset="0"/>
                <a:sym typeface="Symbol" charset="0"/>
              </a:rPr>
              <a:t>12</a:t>
            </a:r>
            <a:r>
              <a:rPr lang="zh-CN" altLang="en-US" sz="2400" b="1" dirty="0" smtClean="0">
                <a:solidFill>
                  <a:srgbClr val="FF0000"/>
                </a:solidFill>
                <a:latin typeface="Arial" charset="0"/>
                <a:ea typeface="宋体" charset="0"/>
                <a:sym typeface="Symbol" charset="0"/>
              </a:rPr>
              <a:t>)</a:t>
            </a:r>
            <a:r>
              <a:rPr lang="en-US" altLang="zh-CN" sz="2400" b="1" dirty="0">
                <a:solidFill>
                  <a:srgbClr val="FF0000"/>
                </a:solidFill>
                <a:latin typeface="Arial" charset="0"/>
                <a:ea typeface="宋体" charset="0"/>
                <a:sym typeface="Symbol" charset="0"/>
              </a:rPr>
              <a:t>(3) </a:t>
            </a:r>
            <a:r>
              <a:rPr lang="zh-CN" altLang="en-US" sz="2400" b="1" dirty="0">
                <a:latin typeface="Arial" charset="0"/>
                <a:ea typeface="宋体" charset="0"/>
                <a:sym typeface="Symbol" charset="0"/>
              </a:rPr>
              <a:t>显然连通, </a:t>
            </a:r>
            <a:r>
              <a:rPr lang="zh-CN" altLang="en-US" sz="2400" b="1" dirty="0" smtClean="0">
                <a:latin typeface="Arial" charset="0"/>
                <a:ea typeface="宋体" charset="0"/>
                <a:sym typeface="Symbol" charset="0"/>
              </a:rPr>
              <a:t>只需证</a:t>
            </a:r>
            <a:r>
              <a:rPr lang="en-US" altLang="zh-CN" sz="2400" b="1" i="1" dirty="0">
                <a:latin typeface="Arial" charset="0"/>
                <a:ea typeface="宋体" charset="0"/>
              </a:rPr>
              <a:t>m</a:t>
            </a:r>
            <a:r>
              <a:rPr lang="en-US" altLang="zh-CN" sz="2400" b="1" dirty="0">
                <a:latin typeface="Arial" charset="0"/>
                <a:ea typeface="宋体" charset="0"/>
              </a:rPr>
              <a:t>=</a:t>
            </a:r>
            <a:r>
              <a:rPr lang="en-US" altLang="zh-CN" sz="2400" b="1" i="1" dirty="0">
                <a:latin typeface="Arial" charset="0"/>
                <a:ea typeface="宋体" charset="0"/>
              </a:rPr>
              <a:t>n</a:t>
            </a:r>
            <a:r>
              <a:rPr lang="en-US" altLang="zh-CN" sz="2400" b="1" dirty="0">
                <a:latin typeface="Arial" charset="0"/>
                <a:ea typeface="宋体" charset="0"/>
                <a:sym typeface="Symbol" charset="0"/>
              </a:rPr>
              <a:t></a:t>
            </a:r>
            <a:r>
              <a:rPr lang="en-US" altLang="zh-CN" sz="2400" b="1" dirty="0">
                <a:latin typeface="Arial" charset="0"/>
                <a:ea typeface="宋体" charset="0"/>
              </a:rPr>
              <a:t>1. </a:t>
            </a:r>
            <a:r>
              <a:rPr lang="zh-CN" altLang="en-US" sz="2400" b="1" dirty="0">
                <a:latin typeface="Arial" charset="0"/>
                <a:ea typeface="宋体" charset="0"/>
              </a:rPr>
              <a:t>对</a:t>
            </a:r>
            <a:r>
              <a:rPr lang="en-US" altLang="zh-CN" sz="2400" b="1" i="1" dirty="0">
                <a:latin typeface="Arial" charset="0"/>
                <a:ea typeface="宋体" charset="0"/>
              </a:rPr>
              <a:t>n</a:t>
            </a:r>
            <a:r>
              <a:rPr lang="zh-CN" altLang="en-US" sz="2400" b="1" dirty="0">
                <a:latin typeface="Arial" charset="0"/>
                <a:ea typeface="宋体" charset="0"/>
              </a:rPr>
              <a:t>作归纳证明. </a:t>
            </a:r>
          </a:p>
          <a:p>
            <a:pPr marL="0" indent="0">
              <a:spcBef>
                <a:spcPct val="0"/>
              </a:spcBef>
              <a:buFontTx/>
              <a:buNone/>
            </a:pPr>
            <a:r>
              <a:rPr lang="zh-CN" altLang="en-US" sz="2400" b="1" dirty="0">
                <a:latin typeface="Arial" charset="0"/>
                <a:ea typeface="宋体" charset="0"/>
              </a:rPr>
              <a:t>当</a:t>
            </a:r>
            <a:r>
              <a:rPr lang="en-US" altLang="zh-CN" sz="2400" b="1" i="1" dirty="0">
                <a:latin typeface="Arial" charset="0"/>
                <a:ea typeface="宋体" charset="0"/>
              </a:rPr>
              <a:t>n</a:t>
            </a:r>
            <a:r>
              <a:rPr lang="en-US" altLang="zh-CN" sz="2400" b="1" dirty="0">
                <a:latin typeface="Arial" charset="0"/>
                <a:ea typeface="宋体" charset="0"/>
              </a:rPr>
              <a:t>=1</a:t>
            </a:r>
            <a:r>
              <a:rPr lang="zh-CN" altLang="en-US" sz="2400" b="1" dirty="0">
                <a:latin typeface="Arial" charset="0"/>
                <a:ea typeface="宋体" charset="0"/>
              </a:rPr>
              <a:t>时, 显然</a:t>
            </a:r>
            <a:r>
              <a:rPr lang="en-US" altLang="zh-CN" sz="2400" b="1" i="1" dirty="0">
                <a:latin typeface="Arial" charset="0"/>
                <a:ea typeface="宋体" charset="0"/>
              </a:rPr>
              <a:t>m</a:t>
            </a:r>
            <a:r>
              <a:rPr lang="en-US" altLang="zh-CN" sz="2400" b="1" dirty="0">
                <a:latin typeface="Arial" charset="0"/>
                <a:ea typeface="宋体" charset="0"/>
              </a:rPr>
              <a:t>=0, </a:t>
            </a:r>
            <a:r>
              <a:rPr lang="zh-CN" altLang="en-US" sz="2400" b="1" dirty="0">
                <a:latin typeface="Arial" charset="0"/>
                <a:ea typeface="宋体" charset="0"/>
              </a:rPr>
              <a:t>结论成立. </a:t>
            </a:r>
            <a:endParaRPr lang="en-US" altLang="zh-CN" sz="2400" b="1" dirty="0">
              <a:latin typeface="Arial" charset="0"/>
              <a:ea typeface="宋体" charset="0"/>
            </a:endParaRPr>
          </a:p>
          <a:p>
            <a:pPr marL="0" indent="0">
              <a:spcBef>
                <a:spcPct val="0"/>
              </a:spcBef>
              <a:buFontTx/>
              <a:buNone/>
            </a:pPr>
            <a:r>
              <a:rPr lang="zh-CN" altLang="en-US" sz="2400" b="1" dirty="0">
                <a:latin typeface="Arial" charset="0"/>
                <a:ea typeface="宋体" charset="0"/>
              </a:rPr>
              <a:t>假设当</a:t>
            </a:r>
            <a:r>
              <a:rPr lang="en-US" altLang="zh-CN" sz="2400" b="1" i="1" dirty="0" err="1">
                <a:latin typeface="Arial" charset="0"/>
                <a:ea typeface="宋体" charset="0"/>
              </a:rPr>
              <a:t>n</a:t>
            </a:r>
            <a:r>
              <a:rPr lang="en-US" altLang="zh-CN" sz="2400" b="1" dirty="0" err="1">
                <a:latin typeface="Arial" charset="0"/>
                <a:ea typeface="宋体" charset="0"/>
                <a:sym typeface="Symbol" charset="0"/>
              </a:rPr>
              <a:t></a:t>
            </a:r>
            <a:r>
              <a:rPr lang="en-US" altLang="zh-CN" sz="2400" b="1" i="1" dirty="0" err="1">
                <a:latin typeface="Arial" charset="0"/>
                <a:ea typeface="宋体" charset="0"/>
                <a:sym typeface="Symbol" charset="0"/>
              </a:rPr>
              <a:t>k</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k</a:t>
            </a:r>
            <a:r>
              <a:rPr lang="en-US" altLang="zh-CN" sz="2400" b="1" dirty="0">
                <a:latin typeface="Arial" charset="0"/>
                <a:ea typeface="宋体" charset="0"/>
                <a:sym typeface="Symbol" charset="0"/>
              </a:rPr>
              <a:t>1)</a:t>
            </a:r>
            <a:r>
              <a:rPr lang="zh-CN" altLang="en-US" sz="2400" b="1" dirty="0">
                <a:latin typeface="Arial" charset="0"/>
                <a:ea typeface="宋体" charset="0"/>
                <a:sym typeface="Symbol" charset="0"/>
              </a:rPr>
              <a:t>时结论成立, 考虑</a:t>
            </a:r>
            <a:r>
              <a:rPr lang="en-US" altLang="zh-CN" sz="2400" b="1" i="1" dirty="0">
                <a:latin typeface="Arial" charset="0"/>
                <a:ea typeface="宋体" charset="0"/>
              </a:rPr>
              <a:t>n</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k</a:t>
            </a:r>
            <a:r>
              <a:rPr lang="zh-CN" altLang="en-US" sz="2400" b="1" dirty="0">
                <a:latin typeface="Arial" charset="0"/>
                <a:ea typeface="宋体" charset="0"/>
                <a:sym typeface="Symbol" charset="0"/>
              </a:rPr>
              <a:t>+1. 任取一条边</a:t>
            </a:r>
            <a:r>
              <a:rPr lang="en-US" altLang="zh-CN" sz="2400" b="1" i="1" dirty="0">
                <a:latin typeface="Arial" charset="0"/>
                <a:ea typeface="宋体" charset="0"/>
                <a:sym typeface="Symbol" charset="0"/>
              </a:rPr>
              <a:t>e</a:t>
            </a:r>
            <a:r>
              <a:rPr lang="en-US" altLang="zh-CN" sz="2400" b="1" dirty="0">
                <a:latin typeface="Arial" charset="0"/>
                <a:ea typeface="宋体" charset="0"/>
                <a:sym typeface="Symbol" charset="0"/>
              </a:rPr>
              <a:t>=(</a:t>
            </a:r>
            <a:r>
              <a:rPr lang="en-US" altLang="zh-CN" sz="2400" b="1" i="1" dirty="0" err="1">
                <a:latin typeface="Arial" charset="0"/>
                <a:ea typeface="宋体" charset="0"/>
                <a:sym typeface="Symbol" charset="0"/>
              </a:rPr>
              <a:t>u,v</a:t>
            </a:r>
            <a:r>
              <a:rPr lang="en-US" altLang="zh-CN" sz="2400" b="1" dirty="0">
                <a:latin typeface="Arial" charset="0"/>
                <a:ea typeface="宋体" charset="0"/>
                <a:sym typeface="Symbol" charset="0"/>
              </a:rPr>
              <a:t>), </a:t>
            </a:r>
            <a:r>
              <a:rPr lang="zh-CN" altLang="en-US" sz="2400" b="1" dirty="0">
                <a:latin typeface="Arial" charset="0"/>
                <a:ea typeface="宋体" charset="0"/>
                <a:sym typeface="Symbol" charset="0"/>
              </a:rPr>
              <a:t>它是</a:t>
            </a:r>
            <a:r>
              <a:rPr lang="en-US" altLang="zh-CN" sz="2400" b="1" i="1" dirty="0" err="1">
                <a:latin typeface="Arial" charset="0"/>
                <a:ea typeface="宋体" charset="0"/>
                <a:sym typeface="Symbol" charset="0"/>
              </a:rPr>
              <a:t>u,v</a:t>
            </a:r>
            <a:r>
              <a:rPr lang="zh-CN" altLang="en-US" sz="2400" b="1" dirty="0">
                <a:latin typeface="Arial" charset="0"/>
                <a:ea typeface="宋体" charset="0"/>
                <a:sym typeface="Symbol" charset="0"/>
              </a:rPr>
              <a:t>之间惟一的通路, 删去</a:t>
            </a:r>
            <a:r>
              <a:rPr lang="en-US" altLang="zh-CN" sz="2400" b="1" i="1" dirty="0">
                <a:latin typeface="Arial" charset="0"/>
                <a:ea typeface="宋体" charset="0"/>
                <a:sym typeface="Symbol" charset="0"/>
              </a:rPr>
              <a:t>e</a:t>
            </a:r>
            <a:r>
              <a:rPr lang="en-US" altLang="zh-CN" sz="2400" b="1" dirty="0">
                <a:latin typeface="Arial" charset="0"/>
                <a:ea typeface="宋体" charset="0"/>
                <a:sym typeface="Symbol" charset="0"/>
              </a:rPr>
              <a:t>, </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被分成2个连通分支, 设它们分别有</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1</a:t>
            </a:r>
            <a:r>
              <a:rPr lang="en-US" altLang="zh-CN" sz="2400" b="1" dirty="0">
                <a:latin typeface="Arial" charset="0"/>
                <a:ea typeface="宋体" charset="0"/>
                <a:sym typeface="Symbol" charset="0"/>
              </a:rPr>
              <a:t>, </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2</a:t>
            </a:r>
            <a:r>
              <a:rPr lang="zh-CN" altLang="en-US" sz="2400" b="1" dirty="0">
                <a:latin typeface="Arial" charset="0"/>
                <a:ea typeface="宋体" charset="0"/>
                <a:sym typeface="Symbol" charset="0"/>
              </a:rPr>
              <a:t>个顶点和</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1</a:t>
            </a:r>
            <a:r>
              <a:rPr lang="en-US" altLang="zh-CN" sz="2400" b="1" dirty="0">
                <a:latin typeface="Arial" charset="0"/>
                <a:ea typeface="宋体" charset="0"/>
                <a:sym typeface="Symbol" charset="0"/>
              </a:rPr>
              <a:t>, </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2</a:t>
            </a:r>
            <a:r>
              <a:rPr lang="zh-CN" altLang="en-US" sz="2400" b="1" dirty="0">
                <a:latin typeface="Arial" charset="0"/>
                <a:ea typeface="宋体" charset="0"/>
                <a:sym typeface="Symbol" charset="0"/>
              </a:rPr>
              <a:t>条边, </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1</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k,</a:t>
            </a:r>
            <a:r>
              <a:rPr lang="en-US" altLang="zh-CN" sz="2400" b="1" dirty="0">
                <a:latin typeface="Arial" charset="0"/>
                <a:ea typeface="宋体" charset="0"/>
                <a:sym typeface="Symbol" charset="0"/>
              </a:rPr>
              <a:t> </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2</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k. </a:t>
            </a:r>
            <a:r>
              <a:rPr lang="zh-CN" altLang="en-US" sz="2400" b="1" dirty="0">
                <a:latin typeface="Arial" charset="0"/>
                <a:ea typeface="宋体" charset="0"/>
                <a:sym typeface="Symbol" charset="0"/>
              </a:rPr>
              <a:t>由归纳假设, </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1</a:t>
            </a:r>
            <a:r>
              <a:rPr lang="zh-CN" altLang="en-US" sz="2400" b="1" dirty="0">
                <a:latin typeface="Arial" charset="0"/>
                <a:ea typeface="宋体" charset="0"/>
                <a:sym typeface="Symbol" charset="0"/>
              </a:rPr>
              <a:t>=</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1</a:t>
            </a:r>
            <a:r>
              <a:rPr lang="zh-CN" altLang="en-US" sz="2400" b="1" dirty="0">
                <a:latin typeface="Arial" charset="0"/>
                <a:ea typeface="宋体" charset="0"/>
                <a:sym typeface="Symbol" charset="0"/>
              </a:rPr>
              <a:t>-1, </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2</a:t>
            </a:r>
            <a:r>
              <a:rPr lang="zh-CN" altLang="en-US" sz="2400" b="1" dirty="0">
                <a:latin typeface="Arial" charset="0"/>
                <a:ea typeface="宋体" charset="0"/>
                <a:sym typeface="Symbol" charset="0"/>
              </a:rPr>
              <a:t>=</a:t>
            </a:r>
            <a:r>
              <a:rPr lang="en-US" altLang="zh-CN" sz="2400" b="1" i="1" dirty="0">
                <a:latin typeface="Arial" charset="0"/>
                <a:ea typeface="宋体" charset="0"/>
                <a:sym typeface="Symbol" charset="0"/>
              </a:rPr>
              <a:t>n</a:t>
            </a:r>
            <a:r>
              <a:rPr lang="en-US" altLang="zh-CN" sz="2400" b="1" baseline="-25000" dirty="0">
                <a:latin typeface="Arial" charset="0"/>
                <a:ea typeface="宋体" charset="0"/>
                <a:sym typeface="Symbol" charset="0"/>
              </a:rPr>
              <a:t>2</a:t>
            </a:r>
            <a:r>
              <a:rPr lang="zh-CN" altLang="en-US" sz="2400" b="1" dirty="0">
                <a:latin typeface="Arial" charset="0"/>
                <a:ea typeface="宋体" charset="0"/>
                <a:sym typeface="Symbol" charset="0"/>
              </a:rPr>
              <a:t>-1, 得</a:t>
            </a:r>
            <a:r>
              <a:rPr lang="en-US" altLang="zh-CN" sz="2400" b="1" i="1" dirty="0">
                <a:latin typeface="Arial" charset="0"/>
                <a:ea typeface="宋体" charset="0"/>
                <a:sym typeface="Symbol" charset="0"/>
              </a:rPr>
              <a:t>m</a:t>
            </a:r>
            <a:r>
              <a:rPr lang="en-US" altLang="zh-CN" sz="2400" b="1" dirty="0">
                <a:latin typeface="Arial" charset="0"/>
                <a:ea typeface="宋体" charset="0"/>
                <a:sym typeface="Symbol" charset="0"/>
              </a:rPr>
              <a:t>= </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1</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m</a:t>
            </a:r>
            <a:r>
              <a:rPr lang="en-US" altLang="zh-CN" sz="2400" b="1" baseline="-25000" dirty="0">
                <a:latin typeface="Arial" charset="0"/>
                <a:ea typeface="宋体" charset="0"/>
                <a:sym typeface="Symbol" charset="0"/>
              </a:rPr>
              <a:t>2</a:t>
            </a:r>
            <a:r>
              <a:rPr lang="en-US" altLang="zh-CN" sz="2400" b="1" dirty="0">
                <a:latin typeface="Arial" charset="0"/>
                <a:ea typeface="宋体" charset="0"/>
                <a:sym typeface="Symbol" charset="0"/>
              </a:rPr>
              <a:t>+1= </a:t>
            </a:r>
            <a:r>
              <a:rPr lang="en-US" altLang="zh-CN" sz="2400" b="1" i="1" dirty="0">
                <a:latin typeface="Arial" charset="0"/>
                <a:ea typeface="宋体" charset="0"/>
                <a:sym typeface="Symbol" charset="0"/>
              </a:rPr>
              <a:t>n</a:t>
            </a:r>
            <a:r>
              <a:rPr lang="en-US" altLang="zh-CN" sz="2400" b="1" dirty="0">
                <a:latin typeface="Arial" charset="0"/>
                <a:ea typeface="宋体" charset="0"/>
                <a:sym typeface="Symbol" charset="0"/>
              </a:rPr>
              <a:t>-1</a:t>
            </a:r>
            <a:r>
              <a:rPr lang="en-US" altLang="zh-CN" sz="2400" b="1" dirty="0" smtClean="0">
                <a:latin typeface="Arial" charset="0"/>
                <a:ea typeface="宋体" charset="0"/>
                <a:sym typeface="Symbol" charset="0"/>
              </a:rPr>
              <a:t>.</a:t>
            </a:r>
          </a:p>
          <a:p>
            <a:pPr marL="0" indent="0">
              <a:spcBef>
                <a:spcPct val="0"/>
              </a:spcBef>
              <a:buNone/>
            </a:pPr>
            <a:r>
              <a:rPr lang="en-US" altLang="zh-CN" sz="2400" b="1" dirty="0">
                <a:solidFill>
                  <a:srgbClr val="FF0000"/>
                </a:solidFill>
                <a:latin typeface="Arial" charset="0"/>
                <a:ea typeface="宋体" charset="0"/>
                <a:sym typeface="Symbol" charset="0"/>
              </a:rPr>
              <a:t>(3</a:t>
            </a:r>
            <a:r>
              <a:rPr lang="en-US" altLang="zh-CN" sz="2400" b="1" dirty="0" smtClean="0">
                <a:solidFill>
                  <a:srgbClr val="FF0000"/>
                </a:solidFill>
                <a:latin typeface="Arial" charset="0"/>
                <a:ea typeface="宋体" charset="0"/>
                <a:sym typeface="Symbol" charset="0"/>
              </a:rPr>
              <a:t>)</a:t>
            </a:r>
            <a:r>
              <a:rPr lang="en-US" altLang="zh-CN" sz="2400" b="1" dirty="0">
                <a:solidFill>
                  <a:srgbClr val="FF0000"/>
                </a:solidFill>
                <a:latin typeface="Arial" charset="0"/>
                <a:ea typeface="宋体" charset="0"/>
                <a:sym typeface="Symbol" charset="0"/>
              </a:rPr>
              <a:t> (1</a:t>
            </a:r>
            <a:r>
              <a:rPr lang="en-US" altLang="zh-CN" sz="2400" b="1" dirty="0" smtClean="0">
                <a:solidFill>
                  <a:srgbClr val="FF0000"/>
                </a:solidFill>
                <a:latin typeface="Arial" charset="0"/>
                <a:ea typeface="宋体" charset="0"/>
                <a:sym typeface="Symbol" charset="0"/>
              </a:rPr>
              <a:t>)</a:t>
            </a:r>
            <a:r>
              <a:rPr lang="zh-CN" altLang="en-US" sz="2400" b="1" dirty="0">
                <a:latin typeface="Arial" charset="0"/>
                <a:ea typeface="宋体" charset="0"/>
                <a:sym typeface="Symbol" charset="0"/>
              </a:rPr>
              <a:t>连通性显然</a:t>
            </a:r>
            <a:r>
              <a:rPr lang="zh-CN" altLang="en-US" sz="2400" b="1" dirty="0" smtClean="0">
                <a:latin typeface="Arial" charset="0"/>
                <a:ea typeface="宋体" charset="0"/>
                <a:sym typeface="Symbol" charset="0"/>
              </a:rPr>
              <a:t>，只需证</a:t>
            </a:r>
            <a:r>
              <a:rPr lang="zh-CN" altLang="en-US" sz="2400" b="1" dirty="0" smtClean="0">
                <a:latin typeface="Arial" charset="0"/>
                <a:ea typeface="宋体" charset="0"/>
              </a:rPr>
              <a:t>无回路。假设</a:t>
            </a:r>
            <a:r>
              <a:rPr lang="en-US" altLang="zh-CN" sz="2400" b="1" dirty="0" smtClean="0">
                <a:latin typeface="Arial" charset="0"/>
                <a:ea typeface="宋体" charset="0"/>
              </a:rPr>
              <a:t>G</a:t>
            </a:r>
            <a:r>
              <a:rPr lang="zh-CN" altLang="en-US" sz="2400" b="1" dirty="0" smtClean="0">
                <a:latin typeface="Arial" charset="0"/>
                <a:ea typeface="宋体" charset="0"/>
              </a:rPr>
              <a:t>存在回路，</a:t>
            </a:r>
            <a:r>
              <a:rPr lang="zh-CN" altLang="en-US" sz="2400" b="1" dirty="0">
                <a:latin typeface="Arial" charset="0"/>
                <a:ea typeface="宋体" charset="0"/>
                <a:sym typeface="Symbol" charset="0"/>
              </a:rPr>
              <a:t>任取一个回路, 删去回路中的一条边, 所得图仍是连通的. 重复这个做法, 直到没有回路为止, 得到一棵树, 它有</a:t>
            </a:r>
            <a:r>
              <a:rPr lang="en-US" altLang="zh-CN" sz="2400" b="1" i="1" dirty="0">
                <a:latin typeface="Arial" charset="0"/>
                <a:ea typeface="宋体" charset="0"/>
                <a:sym typeface="Symbol" charset="0"/>
              </a:rPr>
              <a:t>n</a:t>
            </a:r>
            <a:r>
              <a:rPr lang="zh-CN" altLang="en-US" sz="2400" b="1" dirty="0">
                <a:latin typeface="Arial" charset="0"/>
                <a:ea typeface="宋体" charset="0"/>
                <a:sym typeface="Symbol" charset="0"/>
              </a:rPr>
              <a:t>个顶点</a:t>
            </a:r>
            <a:r>
              <a:rPr lang="en-US" altLang="zh-CN" sz="2400" b="1" i="1" dirty="0">
                <a:latin typeface="Arial" charset="0"/>
                <a:ea typeface="宋体" charset="0"/>
                <a:sym typeface="Symbol" charset="0"/>
              </a:rPr>
              <a:t>m-r</a:t>
            </a:r>
            <a:r>
              <a:rPr lang="zh-CN" altLang="en-US" sz="2400" b="1" dirty="0">
                <a:latin typeface="Arial" charset="0"/>
                <a:ea typeface="宋体" charset="0"/>
                <a:sym typeface="Symbol" charset="0"/>
              </a:rPr>
              <a:t>条边, </a:t>
            </a:r>
            <a:r>
              <a:rPr lang="en-US" altLang="zh-CN" sz="2400" b="1" i="1" dirty="0">
                <a:latin typeface="Arial" charset="0"/>
                <a:ea typeface="宋体" charset="0"/>
                <a:sym typeface="Symbol" charset="0"/>
              </a:rPr>
              <a:t>r</a:t>
            </a:r>
            <a:r>
              <a:rPr lang="en-US" altLang="zh-CN" sz="2400" b="1" dirty="0">
                <a:latin typeface="Arial" charset="0"/>
                <a:ea typeface="宋体" charset="0"/>
                <a:sym typeface="Symbol" charset="0"/>
              </a:rPr>
              <a:t>&gt;0. </a:t>
            </a:r>
            <a:r>
              <a:rPr lang="zh-CN" altLang="en-US" sz="2400" b="1" dirty="0">
                <a:latin typeface="Arial" charset="0"/>
                <a:ea typeface="宋体" charset="0"/>
                <a:sym typeface="Symbol" charset="0"/>
              </a:rPr>
              <a:t>由1)</a:t>
            </a:r>
            <a:r>
              <a:rPr lang="en-US" altLang="zh-CN" sz="2400" b="1" dirty="0">
                <a:latin typeface="Arial" charset="0"/>
                <a:ea typeface="宋体" charset="0"/>
                <a:sym typeface="Symbol" charset="0"/>
              </a:rPr>
              <a:t>(2)(3), </a:t>
            </a:r>
            <a:r>
              <a:rPr lang="zh-CN" altLang="en-US" sz="2400" b="1" dirty="0">
                <a:latin typeface="Arial" charset="0"/>
                <a:ea typeface="宋体" charset="0"/>
                <a:sym typeface="Symbol" charset="0"/>
              </a:rPr>
              <a:t>得</a:t>
            </a:r>
            <a:r>
              <a:rPr lang="en-US" altLang="zh-CN" sz="2400" b="1" i="1" dirty="0">
                <a:latin typeface="Arial" charset="0"/>
                <a:ea typeface="宋体" charset="0"/>
                <a:sym typeface="Symbol" charset="0"/>
              </a:rPr>
              <a:t>m-r</a:t>
            </a:r>
            <a:r>
              <a:rPr lang="zh-CN" altLang="en-US" sz="2400" b="1" dirty="0">
                <a:latin typeface="Arial" charset="0"/>
                <a:ea typeface="宋体" charset="0"/>
                <a:sym typeface="Symbol" charset="0"/>
              </a:rPr>
              <a:t> =</a:t>
            </a:r>
            <a:r>
              <a:rPr lang="en-US" altLang="zh-CN" sz="2400" b="1" i="1" dirty="0">
                <a:latin typeface="Arial" charset="0"/>
                <a:ea typeface="宋体" charset="0"/>
                <a:sym typeface="Symbol" charset="0"/>
              </a:rPr>
              <a:t>n</a:t>
            </a:r>
            <a:r>
              <a:rPr lang="en-US" altLang="zh-CN" sz="2400" b="1" dirty="0">
                <a:latin typeface="Arial" charset="0"/>
                <a:ea typeface="宋体" charset="0"/>
                <a:sym typeface="Symbol" charset="0"/>
              </a:rPr>
              <a:t>-1, </a:t>
            </a:r>
            <a:r>
              <a:rPr lang="zh-CN" altLang="en-US" sz="2400" b="1" dirty="0">
                <a:latin typeface="Arial" charset="0"/>
                <a:ea typeface="宋体" charset="0"/>
                <a:sym typeface="Symbol" charset="0"/>
              </a:rPr>
              <a:t>矛盾.</a:t>
            </a:r>
          </a:p>
          <a:p>
            <a:pPr marL="0" indent="0">
              <a:spcBef>
                <a:spcPct val="0"/>
              </a:spcBef>
              <a:buFontTx/>
              <a:buNone/>
            </a:pPr>
            <a:endParaRPr lang="en-US" altLang="zh-CN" sz="2400" b="1" dirty="0">
              <a:latin typeface="Arial" charset="0"/>
              <a:ea typeface="宋体" charset="0"/>
              <a:sym typeface="Symbol" charset="0"/>
            </a:endParaRPr>
          </a:p>
        </p:txBody>
      </p:sp>
    </p:spTree>
    <p:extLst>
      <p:ext uri="{BB962C8B-B14F-4D97-AF65-F5344CB8AC3E}">
        <p14:creationId xmlns:p14="http://schemas.microsoft.com/office/powerpoint/2010/main" val="94957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782FFEBD-7CDB-FD4F-815A-C2A03074E8FC}" type="slidenum">
              <a:rPr lang="zh-CN" altLang="en-US" sz="1200"/>
              <a:pPr algn="l"/>
              <a:t>6</a:t>
            </a:fld>
            <a:endParaRPr lang="en-US" altLang="zh-CN" sz="1200"/>
          </a:p>
        </p:txBody>
      </p:sp>
      <p:sp>
        <p:nvSpPr>
          <p:cNvPr id="55298" name="Rectangle 2"/>
          <p:cNvSpPr>
            <a:spLocks noGrp="1" noChangeArrowheads="1"/>
          </p:cNvSpPr>
          <p:nvPr>
            <p:ph type="title"/>
          </p:nvPr>
        </p:nvSpPr>
        <p:spPr/>
        <p:txBody>
          <a:bodyPr/>
          <a:lstStyle/>
          <a:p>
            <a:r>
              <a:rPr lang="zh-CN" altLang="en-US" sz="4000" b="1" dirty="0">
                <a:solidFill>
                  <a:srgbClr val="800000"/>
                </a:solidFill>
                <a:latin typeface="Arial" charset="0"/>
                <a:ea typeface="宋体" charset="0"/>
              </a:rPr>
              <a:t>定理的证明(续)</a:t>
            </a:r>
            <a:endParaRPr lang="en-US" altLang="zh-CN" sz="4000" b="1" dirty="0">
              <a:solidFill>
                <a:srgbClr val="800000"/>
              </a:solidFill>
              <a:latin typeface="Arial" charset="0"/>
              <a:ea typeface="宋体" charset="0"/>
            </a:endParaRPr>
          </a:p>
        </p:txBody>
      </p:sp>
      <p:sp>
        <p:nvSpPr>
          <p:cNvPr id="55299" name="Rectangle 3"/>
          <p:cNvSpPr>
            <a:spLocks noGrp="1" noChangeArrowheads="1"/>
          </p:cNvSpPr>
          <p:nvPr>
            <p:ph type="body" idx="1"/>
          </p:nvPr>
        </p:nvSpPr>
        <p:spPr>
          <a:xfrm>
            <a:off x="457200" y="1331259"/>
            <a:ext cx="8229600" cy="4459941"/>
          </a:xfrm>
        </p:spPr>
        <p:txBody>
          <a:bodyPr/>
          <a:lstStyle/>
          <a:p>
            <a:pPr marL="0" indent="0">
              <a:spcBef>
                <a:spcPct val="0"/>
              </a:spcBef>
              <a:buNone/>
            </a:pPr>
            <a:r>
              <a:rPr lang="en-US" altLang="zh-CN" sz="2400" b="1" dirty="0">
                <a:latin typeface="Arial" charset="0"/>
                <a:ea typeface="宋体" charset="0"/>
                <a:sym typeface="Symbol" charset="0"/>
              </a:rPr>
              <a:t>(3) </a:t>
            </a:r>
            <a:r>
              <a:rPr lang="en-US" altLang="zh-CN" sz="2400" b="1" i="1" u="sng" dirty="0">
                <a:latin typeface="Arial" charset="0"/>
                <a:ea typeface="宋体" charset="0"/>
              </a:rPr>
              <a:t>G</a:t>
            </a:r>
            <a:r>
              <a:rPr lang="zh-CN" altLang="en-US" sz="2400" b="1" u="sng" dirty="0">
                <a:latin typeface="Arial" charset="0"/>
                <a:ea typeface="宋体" charset="0"/>
              </a:rPr>
              <a:t>是连通的且</a:t>
            </a:r>
            <a:r>
              <a:rPr lang="en-US" altLang="zh-CN" sz="2400" b="1" i="1" u="sng" dirty="0">
                <a:latin typeface="Arial" charset="0"/>
                <a:ea typeface="宋体" charset="0"/>
              </a:rPr>
              <a:t>m</a:t>
            </a:r>
            <a:r>
              <a:rPr lang="en-US" altLang="zh-CN" sz="2400" b="1" u="sng" dirty="0">
                <a:latin typeface="Arial" charset="0"/>
                <a:ea typeface="宋体" charset="0"/>
              </a:rPr>
              <a:t>=</a:t>
            </a:r>
            <a:r>
              <a:rPr lang="en-US" altLang="zh-CN" sz="2400" b="1" i="1" u="sng" dirty="0">
                <a:latin typeface="Arial" charset="0"/>
                <a:ea typeface="宋体" charset="0"/>
              </a:rPr>
              <a:t>n</a:t>
            </a:r>
            <a:r>
              <a:rPr lang="en-US" altLang="zh-CN" sz="2400" b="1" u="sng" dirty="0">
                <a:latin typeface="Arial" charset="0"/>
                <a:ea typeface="宋体" charset="0"/>
                <a:sym typeface="Symbol" charset="0"/>
              </a:rPr>
              <a:t></a:t>
            </a:r>
            <a:r>
              <a:rPr lang="en-US" altLang="zh-CN" sz="2400" b="1" u="sng" dirty="0">
                <a:latin typeface="Arial" charset="0"/>
                <a:ea typeface="宋体" charset="0"/>
              </a:rPr>
              <a:t>1</a:t>
            </a:r>
            <a:r>
              <a:rPr lang="en-US" altLang="zh-CN" sz="2400" b="1" u="sng" dirty="0" smtClean="0">
                <a:latin typeface="Arial" charset="0"/>
                <a:ea typeface="宋体" charset="0"/>
              </a:rPr>
              <a:t>;</a:t>
            </a:r>
            <a:r>
              <a:rPr lang="en-US" altLang="zh-CN" sz="2400" b="1" u="sng" dirty="0" smtClean="0">
                <a:latin typeface="Arial" charset="0"/>
                <a:ea typeface="宋体" charset="0"/>
                <a:sym typeface="Symbol" charset="0"/>
              </a:rPr>
              <a:t> </a:t>
            </a:r>
            <a:r>
              <a:rPr lang="en-US" altLang="zh-CN" sz="2400" b="1" dirty="0" smtClean="0">
                <a:latin typeface="Arial" charset="0"/>
                <a:ea typeface="宋体" charset="0"/>
              </a:rPr>
              <a:t>(</a:t>
            </a:r>
            <a:r>
              <a:rPr lang="en-US" altLang="zh-CN" sz="2400" b="1" dirty="0">
                <a:latin typeface="Arial" charset="0"/>
                <a:ea typeface="宋体" charset="0"/>
              </a:rPr>
              <a:t>4) </a:t>
            </a:r>
            <a:r>
              <a:rPr lang="en-US" altLang="zh-CN" sz="2400" b="1" i="1" u="sng" dirty="0">
                <a:latin typeface="Arial" charset="0"/>
                <a:ea typeface="宋体" charset="0"/>
              </a:rPr>
              <a:t>G</a:t>
            </a:r>
            <a:r>
              <a:rPr lang="zh-CN" altLang="en-US" sz="2400" b="1" u="sng" dirty="0">
                <a:latin typeface="Arial" charset="0"/>
                <a:ea typeface="宋体" charset="0"/>
              </a:rPr>
              <a:t>中无回路且</a:t>
            </a:r>
            <a:r>
              <a:rPr lang="en-US" altLang="zh-CN" sz="2400" b="1" i="1" u="sng" dirty="0">
                <a:latin typeface="Arial" charset="0"/>
                <a:ea typeface="宋体" charset="0"/>
              </a:rPr>
              <a:t>m</a:t>
            </a:r>
            <a:r>
              <a:rPr lang="en-US" altLang="zh-CN" sz="2400" b="1" u="sng" dirty="0">
                <a:latin typeface="Arial" charset="0"/>
                <a:ea typeface="宋体" charset="0"/>
              </a:rPr>
              <a:t>=</a:t>
            </a:r>
            <a:r>
              <a:rPr lang="en-US" altLang="zh-CN" sz="2400" b="1" i="1" u="sng" dirty="0">
                <a:latin typeface="Arial" charset="0"/>
                <a:ea typeface="宋体" charset="0"/>
              </a:rPr>
              <a:t>n</a:t>
            </a:r>
            <a:r>
              <a:rPr lang="en-US" altLang="zh-CN" sz="2400" b="1" u="sng" dirty="0">
                <a:latin typeface="Arial" charset="0"/>
                <a:ea typeface="宋体" charset="0"/>
                <a:sym typeface="Symbol" charset="0"/>
              </a:rPr>
              <a:t></a:t>
            </a:r>
            <a:r>
              <a:rPr lang="en-US" altLang="zh-CN" sz="2400" b="1" u="sng" dirty="0">
                <a:latin typeface="Arial" charset="0"/>
                <a:ea typeface="宋体" charset="0"/>
              </a:rPr>
              <a:t>1;</a:t>
            </a:r>
          </a:p>
          <a:p>
            <a:pPr marL="0" indent="0">
              <a:spcBef>
                <a:spcPct val="0"/>
              </a:spcBef>
              <a:buFontTx/>
              <a:buNone/>
            </a:pPr>
            <a:endParaRPr lang="en-US" altLang="zh-CN" sz="2400" b="1" dirty="0" smtClean="0">
              <a:latin typeface="Arial" charset="0"/>
              <a:ea typeface="宋体" charset="0"/>
              <a:sym typeface="Symbol" charset="0"/>
            </a:endParaRPr>
          </a:p>
          <a:p>
            <a:pPr marL="0" indent="0">
              <a:spcBef>
                <a:spcPct val="0"/>
              </a:spcBef>
              <a:buFontTx/>
              <a:buNone/>
            </a:pPr>
            <a:r>
              <a:rPr lang="zh-CN" altLang="en-US" sz="2400" b="1" dirty="0" smtClean="0">
                <a:solidFill>
                  <a:srgbClr val="FF0000"/>
                </a:solidFill>
                <a:latin typeface="Arial" charset="0"/>
                <a:ea typeface="宋体" charset="0"/>
                <a:sym typeface="Symbol" charset="0"/>
              </a:rPr>
              <a:t>(</a:t>
            </a:r>
            <a:r>
              <a:rPr lang="en-US" altLang="zh-CN" sz="2400" b="1" dirty="0" smtClean="0">
                <a:solidFill>
                  <a:srgbClr val="FF0000"/>
                </a:solidFill>
                <a:latin typeface="Arial" charset="0"/>
                <a:ea typeface="宋体" charset="0"/>
                <a:sym typeface="Symbol" charset="0"/>
              </a:rPr>
              <a:t>12</a:t>
            </a:r>
            <a:r>
              <a:rPr lang="zh-CN" altLang="en-US" sz="2400" b="1" dirty="0" smtClean="0">
                <a:solidFill>
                  <a:srgbClr val="FF0000"/>
                </a:solidFill>
                <a:latin typeface="Arial" charset="0"/>
                <a:ea typeface="宋体" charset="0"/>
                <a:sym typeface="Symbol" charset="0"/>
              </a:rPr>
              <a:t>3</a:t>
            </a:r>
            <a:r>
              <a:rPr lang="zh-CN" altLang="en-US" sz="2400" b="1" dirty="0">
                <a:solidFill>
                  <a:srgbClr val="FF0000"/>
                </a:solidFill>
                <a:latin typeface="Arial" charset="0"/>
                <a:ea typeface="宋体" charset="0"/>
                <a:sym typeface="Symbol" charset="0"/>
              </a:rPr>
              <a:t>)</a:t>
            </a:r>
            <a:r>
              <a:rPr lang="en-US" altLang="zh-CN" sz="2400" b="1" dirty="0">
                <a:solidFill>
                  <a:srgbClr val="FF0000"/>
                </a:solidFill>
                <a:latin typeface="Arial" charset="0"/>
                <a:ea typeface="宋体" charset="0"/>
                <a:sym typeface="Symbol" charset="0"/>
              </a:rPr>
              <a:t>(4</a:t>
            </a:r>
            <a:r>
              <a:rPr lang="en-US" altLang="zh-CN" sz="2400" b="1" dirty="0" smtClean="0">
                <a:solidFill>
                  <a:srgbClr val="FF0000"/>
                </a:solidFill>
                <a:latin typeface="Arial" charset="0"/>
                <a:ea typeface="宋体" charset="0"/>
                <a:sym typeface="Symbol" charset="0"/>
              </a:rPr>
              <a:t>)</a:t>
            </a:r>
            <a:r>
              <a:rPr lang="en-US" altLang="zh-CN" sz="2400" b="1" i="1" dirty="0">
                <a:latin typeface="Arial" charset="0"/>
                <a:ea typeface="宋体" charset="0"/>
              </a:rPr>
              <a:t> </a:t>
            </a:r>
            <a:r>
              <a:rPr lang="zh-CN" altLang="en-US" sz="2400" b="1" dirty="0">
                <a:latin typeface="Arial" charset="0"/>
                <a:ea typeface="宋体" charset="0"/>
              </a:rPr>
              <a:t>略</a:t>
            </a:r>
            <a:endParaRPr lang="en-US" altLang="zh-CN" sz="2400" b="1" dirty="0" smtClean="0">
              <a:solidFill>
                <a:srgbClr val="FF0000"/>
              </a:solidFill>
              <a:latin typeface="Arial" charset="0"/>
              <a:ea typeface="宋体" charset="0"/>
              <a:sym typeface="Symbol" charset="0"/>
            </a:endParaRPr>
          </a:p>
          <a:p>
            <a:pPr marL="0" indent="0">
              <a:spcBef>
                <a:spcPct val="0"/>
              </a:spcBef>
              <a:buFontTx/>
              <a:buNone/>
            </a:pPr>
            <a:endParaRPr lang="zh-CN" altLang="en-US" sz="2400" b="1" dirty="0">
              <a:latin typeface="Arial" charset="0"/>
              <a:ea typeface="宋体" charset="0"/>
              <a:sym typeface="Symbol" charset="0"/>
            </a:endParaRPr>
          </a:p>
          <a:p>
            <a:pPr marL="0" indent="0">
              <a:spcBef>
                <a:spcPct val="0"/>
              </a:spcBef>
              <a:buFontTx/>
              <a:buNone/>
            </a:pPr>
            <a:r>
              <a:rPr lang="zh-CN" altLang="en-US" sz="2400" b="1" dirty="0">
                <a:latin typeface="Arial" charset="0"/>
                <a:ea typeface="宋体" charset="0"/>
                <a:sym typeface="Symbol" charset="0"/>
              </a:rPr>
              <a:t>(4)</a:t>
            </a:r>
            <a:r>
              <a:rPr lang="en-US" altLang="zh-CN" sz="2400" b="1" dirty="0">
                <a:latin typeface="Arial" charset="0"/>
                <a:ea typeface="宋体" charset="0"/>
                <a:sym typeface="Symbol" charset="0"/>
              </a:rPr>
              <a:t>(</a:t>
            </a:r>
            <a:r>
              <a:rPr lang="en-US" altLang="zh-CN" sz="2400" b="1" dirty="0" smtClean="0">
                <a:latin typeface="Arial" charset="0"/>
                <a:ea typeface="宋体" charset="0"/>
                <a:sym typeface="Symbol" charset="0"/>
              </a:rPr>
              <a:t>123) </a:t>
            </a:r>
            <a:r>
              <a:rPr lang="zh-CN" altLang="en-US" sz="2400" b="1" dirty="0">
                <a:latin typeface="Arial" charset="0"/>
                <a:ea typeface="宋体" charset="0"/>
                <a:sym typeface="Symbol" charset="0"/>
              </a:rPr>
              <a:t>只需证</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连通. 假设</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不连通, 有</a:t>
            </a:r>
            <a:r>
              <a:rPr lang="en-US" altLang="zh-CN" sz="2400" b="1" i="1" dirty="0">
                <a:latin typeface="Arial" charset="0"/>
                <a:ea typeface="宋体" charset="0"/>
                <a:sym typeface="Symbol" charset="0"/>
              </a:rPr>
              <a:t>p</a:t>
            </a:r>
            <a:r>
              <a:rPr lang="en-US" altLang="zh-CN" sz="2400" b="1" dirty="0">
                <a:latin typeface="Arial" charset="0"/>
                <a:ea typeface="宋体" charset="0"/>
                <a:sym typeface="Symbol" charset="0"/>
              </a:rPr>
              <a:t>(</a:t>
            </a:r>
            <a:r>
              <a:rPr lang="en-US" altLang="zh-CN" sz="2400" b="1" i="1" dirty="0">
                <a:latin typeface="Arial" charset="0"/>
                <a:ea typeface="宋体" charset="0"/>
                <a:sym typeface="Symbol" charset="0"/>
              </a:rPr>
              <a:t>p</a:t>
            </a:r>
            <a:r>
              <a:rPr lang="en-US" altLang="zh-CN" sz="2400" b="1" dirty="0">
                <a:latin typeface="Arial" charset="0"/>
                <a:ea typeface="宋体" charset="0"/>
                <a:sym typeface="Symbol" charset="0"/>
              </a:rPr>
              <a:t>&gt;1)</a:t>
            </a:r>
            <a:r>
              <a:rPr lang="zh-CN" altLang="en-US" sz="2400" b="1" dirty="0">
                <a:latin typeface="Arial" charset="0"/>
                <a:ea typeface="宋体" charset="0"/>
                <a:sym typeface="Symbol" charset="0"/>
              </a:rPr>
              <a:t>个连通分支.设第</a:t>
            </a:r>
            <a:r>
              <a:rPr lang="en-US" altLang="zh-CN" sz="2400" b="1" i="1" dirty="0">
                <a:latin typeface="Arial" charset="0"/>
                <a:ea typeface="宋体" charset="0"/>
                <a:sym typeface="Symbol" charset="0"/>
              </a:rPr>
              <a:t>k</a:t>
            </a:r>
            <a:r>
              <a:rPr lang="zh-CN" altLang="en-US" sz="2400" b="1" dirty="0">
                <a:latin typeface="Arial" charset="0"/>
                <a:ea typeface="宋体" charset="0"/>
                <a:sym typeface="Symbol" charset="0"/>
              </a:rPr>
              <a:t>个连通分支有</a:t>
            </a:r>
            <a:r>
              <a:rPr lang="en-US" altLang="zh-CN" sz="2400" b="1" i="1" dirty="0" err="1">
                <a:latin typeface="Arial" charset="0"/>
                <a:ea typeface="宋体" charset="0"/>
                <a:sym typeface="Symbol" charset="0"/>
              </a:rPr>
              <a:t>n</a:t>
            </a:r>
            <a:r>
              <a:rPr lang="en-US" altLang="zh-CN" sz="2400" b="1" i="1" baseline="-25000" dirty="0" err="1">
                <a:latin typeface="Arial" charset="0"/>
                <a:ea typeface="宋体" charset="0"/>
                <a:sym typeface="Symbol" charset="0"/>
              </a:rPr>
              <a:t>k</a:t>
            </a:r>
            <a:r>
              <a:rPr lang="zh-CN" altLang="en-US" sz="2400" b="1" dirty="0">
                <a:latin typeface="Arial" charset="0"/>
                <a:ea typeface="宋体" charset="0"/>
                <a:sym typeface="Symbol" charset="0"/>
              </a:rPr>
              <a:t>个顶点和</a:t>
            </a:r>
            <a:r>
              <a:rPr lang="en-US" altLang="zh-CN" sz="2400" b="1" i="1" dirty="0" err="1">
                <a:latin typeface="Arial" charset="0"/>
                <a:ea typeface="宋体" charset="0"/>
                <a:sym typeface="Symbol" charset="0"/>
              </a:rPr>
              <a:t>m</a:t>
            </a:r>
            <a:r>
              <a:rPr lang="en-US" altLang="zh-CN" sz="2400" b="1" i="1" baseline="-25000" dirty="0" err="1">
                <a:latin typeface="Arial" charset="0"/>
                <a:ea typeface="宋体" charset="0"/>
                <a:sym typeface="Symbol" charset="0"/>
              </a:rPr>
              <a:t>k</a:t>
            </a:r>
            <a:r>
              <a:rPr lang="zh-CN" altLang="en-US" sz="2400" b="1" dirty="0">
                <a:latin typeface="Arial" charset="0"/>
                <a:ea typeface="宋体" charset="0"/>
                <a:sym typeface="Symbol" charset="0"/>
              </a:rPr>
              <a:t>条边, 由(</a:t>
            </a:r>
            <a:r>
              <a:rPr lang="zh-CN" altLang="en-US" sz="2400" b="1" dirty="0" smtClean="0">
                <a:latin typeface="Arial" charset="0"/>
                <a:ea typeface="宋体" charset="0"/>
                <a:sym typeface="Symbol" charset="0"/>
              </a:rPr>
              <a:t>1</a:t>
            </a:r>
            <a:r>
              <a:rPr lang="en-US" altLang="zh-CN" sz="2400" b="1" dirty="0" smtClean="0">
                <a:latin typeface="Arial" charset="0"/>
                <a:ea typeface="宋体" charset="0"/>
                <a:sym typeface="Symbol" charset="0"/>
              </a:rPr>
              <a:t>23</a:t>
            </a:r>
            <a:r>
              <a:rPr lang="en-US" altLang="zh-CN" sz="2400" b="1" dirty="0">
                <a:latin typeface="Arial" charset="0"/>
                <a:ea typeface="宋体" charset="0"/>
                <a:sym typeface="Symbol" charset="0"/>
              </a:rPr>
              <a:t>),</a:t>
            </a:r>
            <a:r>
              <a:rPr lang="en-US" altLang="zh-CN" sz="2400" b="1" i="1" dirty="0" err="1">
                <a:latin typeface="Arial" charset="0"/>
                <a:ea typeface="宋体" charset="0"/>
                <a:sym typeface="Symbol" charset="0"/>
              </a:rPr>
              <a:t>m</a:t>
            </a:r>
            <a:r>
              <a:rPr lang="en-US" altLang="zh-CN" sz="2400" b="1" i="1" baseline="-25000" dirty="0" err="1">
                <a:latin typeface="Arial" charset="0"/>
                <a:ea typeface="宋体" charset="0"/>
                <a:sym typeface="Symbol" charset="0"/>
              </a:rPr>
              <a:t>k</a:t>
            </a:r>
            <a:r>
              <a:rPr lang="zh-CN" altLang="en-US" sz="2400" b="1" dirty="0">
                <a:latin typeface="Arial" charset="0"/>
                <a:ea typeface="宋体" charset="0"/>
                <a:sym typeface="Symbol" charset="0"/>
              </a:rPr>
              <a:t>= </a:t>
            </a:r>
            <a:r>
              <a:rPr lang="en-US" altLang="zh-CN" sz="2400" b="1" i="1" dirty="0" err="1">
                <a:latin typeface="Arial" charset="0"/>
                <a:ea typeface="宋体" charset="0"/>
                <a:sym typeface="Symbol" charset="0"/>
              </a:rPr>
              <a:t>n</a:t>
            </a:r>
            <a:r>
              <a:rPr lang="en-US" altLang="zh-CN" sz="2400" b="1" i="1" baseline="-25000" dirty="0" err="1">
                <a:latin typeface="Arial" charset="0"/>
                <a:ea typeface="宋体" charset="0"/>
                <a:sym typeface="Symbol" charset="0"/>
              </a:rPr>
              <a:t>k</a:t>
            </a:r>
            <a:r>
              <a:rPr lang="zh-CN" altLang="en-US" sz="2400" b="1" dirty="0">
                <a:latin typeface="Arial" charset="0"/>
                <a:ea typeface="宋体" charset="0"/>
                <a:sym typeface="Symbol" charset="0"/>
              </a:rPr>
              <a:t>-1. 得到</a:t>
            </a:r>
            <a:r>
              <a:rPr lang="en-US" altLang="zh-CN" sz="2400" b="1" i="1" dirty="0">
                <a:latin typeface="Arial" charset="0"/>
                <a:ea typeface="宋体" charset="0"/>
                <a:sym typeface="Symbol" charset="0"/>
              </a:rPr>
              <a:t>m</a:t>
            </a:r>
            <a:r>
              <a:rPr lang="zh-CN" altLang="en-US" sz="2400" b="1" dirty="0">
                <a:latin typeface="Arial" charset="0"/>
                <a:ea typeface="宋体" charset="0"/>
                <a:sym typeface="Symbol" charset="0"/>
              </a:rPr>
              <a:t>= </a:t>
            </a:r>
            <a:r>
              <a:rPr lang="en-US" altLang="zh-CN" sz="2400" b="1" i="1" dirty="0">
                <a:latin typeface="Arial" charset="0"/>
                <a:ea typeface="宋体" charset="0"/>
                <a:sym typeface="Symbol" charset="0"/>
              </a:rPr>
              <a:t>n-p</a:t>
            </a:r>
            <a:r>
              <a:rPr lang="zh-CN" altLang="en-US" sz="2400" b="1" dirty="0">
                <a:latin typeface="Arial" charset="0"/>
                <a:ea typeface="宋体" charset="0"/>
                <a:sym typeface="Symbol" charset="0"/>
              </a:rPr>
              <a:t>, </a:t>
            </a:r>
            <a:r>
              <a:rPr lang="zh-CN" altLang="en-US" sz="2400" b="1" dirty="0" smtClean="0">
                <a:latin typeface="Arial" charset="0"/>
                <a:ea typeface="宋体" charset="0"/>
                <a:sym typeface="Symbol" charset="0"/>
              </a:rPr>
              <a:t>与</a:t>
            </a:r>
            <a:r>
              <a:rPr lang="en-US" altLang="zh-CN" sz="2400" b="1" i="1" dirty="0" smtClean="0">
                <a:latin typeface="Arial" charset="0"/>
                <a:ea typeface="宋体" charset="0"/>
                <a:sym typeface="Symbol" charset="0"/>
              </a:rPr>
              <a:t>m</a:t>
            </a:r>
            <a:r>
              <a:rPr lang="en-US" altLang="zh-CN" sz="2400" b="1" dirty="0" smtClean="0">
                <a:latin typeface="Arial" charset="0"/>
                <a:ea typeface="宋体" charset="0"/>
                <a:sym typeface="Symbol" charset="0"/>
              </a:rPr>
              <a:t>=</a:t>
            </a:r>
            <a:r>
              <a:rPr lang="en-US" altLang="zh-CN" sz="2400" b="1" i="1" dirty="0" smtClean="0">
                <a:latin typeface="Arial" charset="0"/>
                <a:ea typeface="宋体" charset="0"/>
                <a:sym typeface="Symbol" charset="0"/>
              </a:rPr>
              <a:t>n</a:t>
            </a:r>
            <a:r>
              <a:rPr lang="en-US" altLang="zh-CN" sz="2400" b="1" dirty="0" smtClean="0">
                <a:latin typeface="Arial" charset="0"/>
                <a:ea typeface="宋体" charset="0"/>
                <a:sym typeface="Symbol" charset="0"/>
              </a:rPr>
              <a:t>-1</a:t>
            </a:r>
            <a:r>
              <a:rPr lang="zh-CN" altLang="en-US" sz="2400" b="1" dirty="0" smtClean="0">
                <a:latin typeface="Arial" charset="0"/>
                <a:ea typeface="宋体" charset="0"/>
                <a:sym typeface="Symbol" charset="0"/>
              </a:rPr>
              <a:t>矛</a:t>
            </a:r>
            <a:r>
              <a:rPr lang="zh-CN" altLang="en-US" sz="2400" b="1" dirty="0">
                <a:latin typeface="Arial" charset="0"/>
                <a:ea typeface="宋体" charset="0"/>
                <a:sym typeface="Symbol" charset="0"/>
              </a:rPr>
              <a:t>盾.</a:t>
            </a:r>
            <a:endParaRPr lang="en-US" altLang="zh-CN" sz="2400" b="1" dirty="0">
              <a:latin typeface="Arial" charset="0"/>
              <a:ea typeface="宋体" charset="0"/>
              <a:sym typeface="Symbol" charset="0"/>
            </a:endParaRPr>
          </a:p>
        </p:txBody>
      </p:sp>
    </p:spTree>
    <p:extLst>
      <p:ext uri="{BB962C8B-B14F-4D97-AF65-F5344CB8AC3E}">
        <p14:creationId xmlns:p14="http://schemas.microsoft.com/office/powerpoint/2010/main" val="177809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0CF761E8-E73B-2C40-9BC4-537391722349}" type="slidenum">
              <a:rPr lang="zh-CN" altLang="en-US" sz="1200"/>
              <a:pPr algn="l"/>
              <a:t>7</a:t>
            </a:fld>
            <a:endParaRPr lang="en-US" altLang="zh-CN" sz="1200"/>
          </a:p>
        </p:txBody>
      </p:sp>
      <p:sp>
        <p:nvSpPr>
          <p:cNvPr id="56322" name="Rectangle 2"/>
          <p:cNvSpPr>
            <a:spLocks noGrp="1" noChangeArrowheads="1"/>
          </p:cNvSpPr>
          <p:nvPr>
            <p:ph type="title"/>
          </p:nvPr>
        </p:nvSpPr>
        <p:spPr/>
        <p:txBody>
          <a:bodyPr/>
          <a:lstStyle/>
          <a:p>
            <a:r>
              <a:rPr lang="zh-CN" altLang="en-US" sz="4000" b="1" dirty="0">
                <a:solidFill>
                  <a:srgbClr val="800000"/>
                </a:solidFill>
                <a:latin typeface="Arial" charset="0"/>
                <a:ea typeface="宋体" charset="0"/>
              </a:rPr>
              <a:t>定理的证明(续)</a:t>
            </a:r>
          </a:p>
        </p:txBody>
      </p:sp>
      <p:sp>
        <p:nvSpPr>
          <p:cNvPr id="56323" name="Rectangle 3"/>
          <p:cNvSpPr>
            <a:spLocks noGrp="1" noChangeArrowheads="1"/>
          </p:cNvSpPr>
          <p:nvPr>
            <p:ph type="body" idx="1"/>
          </p:nvPr>
        </p:nvSpPr>
        <p:spPr>
          <a:xfrm>
            <a:off x="685800" y="1324535"/>
            <a:ext cx="7772400" cy="4923865"/>
          </a:xfrm>
        </p:spPr>
        <p:txBody>
          <a:bodyPr>
            <a:normAutofit/>
          </a:bodyPr>
          <a:lstStyle/>
          <a:p>
            <a:pPr marL="0" indent="0">
              <a:spcBef>
                <a:spcPct val="0"/>
              </a:spcBef>
              <a:buFontTx/>
              <a:buNone/>
            </a:pPr>
            <a:r>
              <a:rPr lang="zh-CN" altLang="en-US" sz="2400" b="1" dirty="0" smtClean="0">
                <a:latin typeface="Arial" charset="0"/>
                <a:ea typeface="宋体" charset="0"/>
                <a:sym typeface="Symbol" charset="0"/>
              </a:rPr>
              <a:t>(5) </a:t>
            </a:r>
            <a:r>
              <a:rPr lang="en-US" altLang="zh-CN" sz="2400" b="1" i="1" u="sng" dirty="0" smtClean="0">
                <a:latin typeface="Arial" charset="0"/>
                <a:ea typeface="宋体" charset="0"/>
              </a:rPr>
              <a:t>G</a:t>
            </a:r>
            <a:r>
              <a:rPr lang="zh-CN" altLang="en-US" sz="2400" b="1" u="sng" dirty="0" smtClean="0">
                <a:latin typeface="Arial" charset="0"/>
                <a:ea typeface="宋体" charset="0"/>
              </a:rPr>
              <a:t>中无回路, 但在任何两个不相邻的顶点之间加一条边所得图中有惟一的一条初级回路.</a:t>
            </a:r>
            <a:endParaRPr lang="en-US" altLang="zh-CN" sz="2400" b="1" u="sng" dirty="0" smtClean="0">
              <a:latin typeface="Arial" charset="0"/>
              <a:ea typeface="宋体" charset="0"/>
            </a:endParaRPr>
          </a:p>
          <a:p>
            <a:pPr marL="0" indent="0">
              <a:spcBef>
                <a:spcPct val="0"/>
              </a:spcBef>
              <a:buFontTx/>
              <a:buNone/>
            </a:pPr>
            <a:r>
              <a:rPr lang="en-US" altLang="zh-CN" sz="2400" b="1" dirty="0">
                <a:latin typeface="Arial" charset="0"/>
                <a:ea typeface="宋体" charset="0"/>
              </a:rPr>
              <a:t>(6) </a:t>
            </a:r>
            <a:r>
              <a:rPr lang="en-US" altLang="zh-CN" sz="2400" b="1" i="1" u="sng" dirty="0">
                <a:latin typeface="Arial" charset="0"/>
                <a:ea typeface="宋体" charset="0"/>
              </a:rPr>
              <a:t>G</a:t>
            </a:r>
            <a:r>
              <a:rPr lang="zh-CN" altLang="en-US" sz="2400" b="1" u="sng" dirty="0">
                <a:latin typeface="Arial" charset="0"/>
                <a:ea typeface="宋体" charset="0"/>
              </a:rPr>
              <a:t>是连通的且</a:t>
            </a:r>
            <a:r>
              <a:rPr lang="en-US" altLang="zh-CN" sz="2400" b="1" i="1" u="sng" dirty="0">
                <a:latin typeface="Arial" charset="0"/>
                <a:ea typeface="宋体" charset="0"/>
              </a:rPr>
              <a:t>G</a:t>
            </a:r>
            <a:r>
              <a:rPr lang="zh-CN" altLang="en-US" sz="2400" b="1" u="sng" dirty="0">
                <a:latin typeface="Arial" charset="0"/>
                <a:ea typeface="宋体" charset="0"/>
              </a:rPr>
              <a:t>中任意一条边均为</a:t>
            </a:r>
            <a:r>
              <a:rPr lang="zh-CN" altLang="en-US" sz="2400" b="1" u="sng" dirty="0" smtClean="0">
                <a:latin typeface="Arial" charset="0"/>
                <a:ea typeface="宋体" charset="0"/>
              </a:rPr>
              <a:t>桥</a:t>
            </a:r>
            <a:endParaRPr lang="en-US" altLang="zh-CN" sz="2400" b="1" u="sng" dirty="0" smtClean="0">
              <a:latin typeface="Arial" charset="0"/>
              <a:ea typeface="宋体" charset="0"/>
            </a:endParaRPr>
          </a:p>
          <a:p>
            <a:pPr marL="0" indent="0">
              <a:spcBef>
                <a:spcPct val="0"/>
              </a:spcBef>
              <a:buFontTx/>
              <a:buNone/>
            </a:pPr>
            <a:endParaRPr lang="en-US" altLang="zh-CN" sz="2400" b="1" u="sng" dirty="0" smtClean="0">
              <a:solidFill>
                <a:srgbClr val="FF0000"/>
              </a:solidFill>
              <a:latin typeface="Arial" charset="0"/>
              <a:ea typeface="宋体" charset="0"/>
              <a:sym typeface="Symbol" charset="0"/>
            </a:endParaRPr>
          </a:p>
          <a:p>
            <a:pPr marL="0" indent="0">
              <a:spcBef>
                <a:spcPct val="0"/>
              </a:spcBef>
              <a:buFontTx/>
              <a:buNone/>
            </a:pPr>
            <a:r>
              <a:rPr lang="zh-CN" altLang="en-US" sz="2400" b="1" dirty="0" smtClean="0">
                <a:solidFill>
                  <a:srgbClr val="FF0000"/>
                </a:solidFill>
                <a:latin typeface="Arial" charset="0"/>
                <a:ea typeface="宋体" charset="0"/>
                <a:sym typeface="Symbol" charset="0"/>
              </a:rPr>
              <a:t>(1)</a:t>
            </a:r>
            <a:r>
              <a:rPr lang="en-US" altLang="zh-CN" sz="2400" b="1" dirty="0" smtClean="0">
                <a:solidFill>
                  <a:srgbClr val="FF0000"/>
                </a:solidFill>
                <a:latin typeface="Arial" charset="0"/>
                <a:ea typeface="宋体" charset="0"/>
                <a:sym typeface="Symbol" charset="0"/>
              </a:rPr>
              <a:t>(5) </a:t>
            </a:r>
            <a:r>
              <a:rPr lang="zh-CN" altLang="en-US" sz="2400" b="1" dirty="0" smtClean="0">
                <a:latin typeface="Arial" charset="0"/>
                <a:ea typeface="宋体" charset="0"/>
                <a:sym typeface="Symbol" charset="0"/>
              </a:rPr>
              <a:t>由(</a:t>
            </a:r>
            <a:r>
              <a:rPr lang="en-US" altLang="zh-CN" sz="2400" b="1" dirty="0" smtClean="0">
                <a:latin typeface="Arial" charset="0"/>
                <a:ea typeface="宋体" charset="0"/>
                <a:sym typeface="Symbol" charset="0"/>
              </a:rPr>
              <a:t>2), </a:t>
            </a:r>
            <a:r>
              <a:rPr lang="zh-CN" altLang="en-US" sz="2400" b="1" dirty="0" smtClean="0">
                <a:latin typeface="Arial" charset="0"/>
                <a:ea typeface="宋体" charset="0"/>
                <a:sym typeface="Symbol" charset="0"/>
              </a:rPr>
              <a:t>任意2个不相邻的顶点之间有一条惟</a:t>
            </a:r>
          </a:p>
          <a:p>
            <a:pPr marL="0" indent="0">
              <a:spcBef>
                <a:spcPct val="0"/>
              </a:spcBef>
              <a:buFontTx/>
              <a:buNone/>
            </a:pPr>
            <a:r>
              <a:rPr lang="zh-CN" altLang="en-US" sz="2400" b="1" dirty="0" smtClean="0">
                <a:latin typeface="Arial" charset="0"/>
                <a:ea typeface="宋体" charset="0"/>
                <a:sym typeface="Symbol" charset="0"/>
              </a:rPr>
              <a:t>一</a:t>
            </a:r>
            <a:r>
              <a:rPr lang="zh-CN" altLang="en-US" sz="2400" b="1" dirty="0">
                <a:latin typeface="Arial" charset="0"/>
                <a:ea typeface="宋体" charset="0"/>
                <a:sym typeface="Symbol" charset="0"/>
              </a:rPr>
              <a:t>的路径, 故在这2个顶点之间添加一条新边, 必得到一条</a:t>
            </a:r>
          </a:p>
          <a:p>
            <a:pPr marL="0" indent="0">
              <a:spcBef>
                <a:spcPct val="0"/>
              </a:spcBef>
              <a:buFontTx/>
              <a:buNone/>
            </a:pPr>
            <a:r>
              <a:rPr lang="zh-CN" altLang="en-US" sz="2400" b="1" dirty="0">
                <a:latin typeface="Arial" charset="0"/>
                <a:ea typeface="宋体" charset="0"/>
                <a:sym typeface="Symbol" charset="0"/>
              </a:rPr>
              <a:t>惟一的初级回路.</a:t>
            </a:r>
          </a:p>
          <a:p>
            <a:pPr marL="0" indent="0">
              <a:spcBef>
                <a:spcPct val="0"/>
              </a:spcBef>
              <a:buFontTx/>
              <a:buNone/>
            </a:pPr>
            <a:endParaRPr lang="zh-CN" altLang="en-US" sz="2400" b="1" dirty="0">
              <a:latin typeface="Arial" charset="0"/>
              <a:ea typeface="宋体" charset="0"/>
              <a:sym typeface="Symbol" charset="0"/>
            </a:endParaRPr>
          </a:p>
          <a:p>
            <a:pPr marL="0" indent="0">
              <a:spcBef>
                <a:spcPct val="0"/>
              </a:spcBef>
              <a:buFontTx/>
              <a:buNone/>
            </a:pPr>
            <a:r>
              <a:rPr lang="zh-CN" altLang="en-US" sz="2400" b="1" dirty="0" smtClean="0">
                <a:solidFill>
                  <a:srgbClr val="FF0000"/>
                </a:solidFill>
                <a:latin typeface="Arial" charset="0"/>
                <a:ea typeface="宋体" charset="0"/>
                <a:sym typeface="Symbol" charset="0"/>
              </a:rPr>
              <a:t>(</a:t>
            </a:r>
            <a:r>
              <a:rPr lang="en-US" altLang="zh-CN" sz="2400" b="1" dirty="0" smtClean="0">
                <a:solidFill>
                  <a:srgbClr val="FF0000"/>
                </a:solidFill>
                <a:latin typeface="Arial" charset="0"/>
                <a:ea typeface="宋体" charset="0"/>
                <a:sym typeface="Symbol" charset="0"/>
              </a:rPr>
              <a:t>1</a:t>
            </a:r>
            <a:r>
              <a:rPr lang="zh-CN" altLang="en-US" sz="2400" b="1" dirty="0" smtClean="0">
                <a:solidFill>
                  <a:srgbClr val="FF0000"/>
                </a:solidFill>
                <a:latin typeface="Arial" charset="0"/>
                <a:ea typeface="宋体" charset="0"/>
                <a:sym typeface="Symbol" charset="0"/>
              </a:rPr>
              <a:t>)</a:t>
            </a:r>
            <a:r>
              <a:rPr lang="en-US" altLang="zh-CN" sz="2400" b="1" dirty="0">
                <a:solidFill>
                  <a:srgbClr val="FF0000"/>
                </a:solidFill>
                <a:latin typeface="Arial" charset="0"/>
                <a:ea typeface="宋体" charset="0"/>
                <a:sym typeface="Symbol" charset="0"/>
              </a:rPr>
              <a:t>(</a:t>
            </a:r>
            <a:r>
              <a:rPr lang="en-US" altLang="zh-CN" sz="2400" b="1" dirty="0" smtClean="0">
                <a:solidFill>
                  <a:srgbClr val="FF0000"/>
                </a:solidFill>
                <a:latin typeface="Arial" charset="0"/>
                <a:ea typeface="宋体" charset="0"/>
                <a:sym typeface="Symbol" charset="0"/>
              </a:rPr>
              <a:t>6) </a:t>
            </a:r>
            <a:r>
              <a:rPr lang="zh-CN" altLang="en-US" sz="2400" b="1" dirty="0" smtClean="0">
                <a:latin typeface="Arial" charset="0"/>
                <a:ea typeface="宋体" charset="0"/>
                <a:sym typeface="Symbol" charset="0"/>
              </a:rPr>
              <a:t>删除任一边</a:t>
            </a:r>
            <a:r>
              <a:rPr lang="zh-CN" altLang="en-US" sz="2400" b="1" dirty="0">
                <a:latin typeface="Arial" charset="0"/>
                <a:ea typeface="宋体" charset="0"/>
                <a:sym typeface="Symbol" charset="0"/>
              </a:rPr>
              <a:t>均有</a:t>
            </a:r>
            <a:r>
              <a:rPr lang="en-US" altLang="zh-CN" sz="2400" b="1" dirty="0" smtClean="0">
                <a:latin typeface="Arial" charset="0"/>
                <a:ea typeface="宋体" charset="0"/>
                <a:sym typeface="Symbol" charset="0"/>
              </a:rPr>
              <a:t>m=n-2</a:t>
            </a:r>
            <a:r>
              <a:rPr lang="zh-CN" altLang="en-US" sz="2400" b="1" dirty="0" smtClean="0">
                <a:latin typeface="Arial" charset="0"/>
                <a:ea typeface="宋体" charset="0"/>
                <a:sym typeface="Symbol" charset="0"/>
              </a:rPr>
              <a:t>，非联通图，</a:t>
            </a:r>
            <a:r>
              <a:rPr lang="en-US" altLang="zh-CN" sz="2400" b="1" i="1" dirty="0" smtClean="0">
                <a:latin typeface="Arial" charset="0"/>
                <a:ea typeface="宋体" charset="0"/>
              </a:rPr>
              <a:t>G</a:t>
            </a:r>
            <a:r>
              <a:rPr lang="zh-CN" altLang="en-US" sz="2400" b="1" dirty="0">
                <a:latin typeface="Arial" charset="0"/>
                <a:ea typeface="宋体" charset="0"/>
              </a:rPr>
              <a:t>中任意一条边均为桥</a:t>
            </a:r>
            <a:r>
              <a:rPr lang="zh-CN" altLang="en-US" sz="2400" b="1" dirty="0" smtClean="0">
                <a:latin typeface="Arial" charset="0"/>
                <a:ea typeface="宋体" charset="0"/>
                <a:sym typeface="Symbol" charset="0"/>
              </a:rPr>
              <a:t>.</a:t>
            </a:r>
            <a:endParaRPr lang="zh-CN" altLang="en-US" sz="2400" b="1" dirty="0">
              <a:latin typeface="Arial" charset="0"/>
              <a:ea typeface="宋体" charset="0"/>
              <a:sym typeface="Symbol" charset="0"/>
            </a:endParaRPr>
          </a:p>
          <a:p>
            <a:pPr marL="0" indent="0">
              <a:spcBef>
                <a:spcPct val="0"/>
              </a:spcBef>
              <a:buFontTx/>
              <a:buNone/>
            </a:pPr>
            <a:endParaRPr lang="zh-CN" altLang="en-US" sz="2400" b="1" dirty="0">
              <a:latin typeface="Arial" charset="0"/>
              <a:ea typeface="宋体" charset="0"/>
              <a:sym typeface="Symbol" charset="0"/>
            </a:endParaRPr>
          </a:p>
          <a:p>
            <a:pPr marL="0" indent="0">
              <a:spcBef>
                <a:spcPct val="0"/>
              </a:spcBef>
              <a:buFontTx/>
              <a:buNone/>
            </a:pPr>
            <a:r>
              <a:rPr lang="zh-CN" altLang="en-US" sz="2400" b="1" dirty="0">
                <a:solidFill>
                  <a:srgbClr val="FF0000"/>
                </a:solidFill>
                <a:latin typeface="Arial" charset="0"/>
                <a:ea typeface="宋体" charset="0"/>
                <a:sym typeface="Symbol" charset="0"/>
              </a:rPr>
              <a:t>(6)</a:t>
            </a:r>
            <a:r>
              <a:rPr lang="en-US" altLang="zh-CN" sz="2400" b="1" dirty="0">
                <a:solidFill>
                  <a:srgbClr val="FF0000"/>
                </a:solidFill>
                <a:latin typeface="Arial" charset="0"/>
                <a:ea typeface="宋体" charset="0"/>
                <a:sym typeface="Symbol" charset="0"/>
              </a:rPr>
              <a:t>(1) </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中无回路, 否则删去回路上任意条边, </a:t>
            </a:r>
            <a:r>
              <a:rPr lang="en-US" altLang="zh-CN" sz="2400" b="1" i="1" dirty="0">
                <a:latin typeface="Arial" charset="0"/>
                <a:ea typeface="宋体" charset="0"/>
                <a:sym typeface="Symbol" charset="0"/>
              </a:rPr>
              <a:t>G</a:t>
            </a:r>
            <a:r>
              <a:rPr lang="zh-CN" altLang="en-US" sz="2400" b="1" dirty="0">
                <a:latin typeface="Arial" charset="0"/>
                <a:ea typeface="宋体" charset="0"/>
                <a:sym typeface="Symbol" charset="0"/>
              </a:rPr>
              <a:t>仍连通.</a:t>
            </a:r>
          </a:p>
        </p:txBody>
      </p:sp>
    </p:spTree>
    <p:extLst>
      <p:ext uri="{BB962C8B-B14F-4D97-AF65-F5344CB8AC3E}">
        <p14:creationId xmlns:p14="http://schemas.microsoft.com/office/powerpoint/2010/main" val="356621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B544199E-5D09-314C-ACC5-6377FFBEF885}" type="slidenum">
              <a:rPr lang="zh-CN" altLang="en-US" sz="1200"/>
              <a:pPr algn="l"/>
              <a:t>8</a:t>
            </a:fld>
            <a:endParaRPr lang="en-US" altLang="zh-CN" sz="1200"/>
          </a:p>
        </p:txBody>
      </p:sp>
      <p:sp>
        <p:nvSpPr>
          <p:cNvPr id="57346" name="Rectangle 2"/>
          <p:cNvSpPr>
            <a:spLocks noGrp="1" noChangeArrowheads="1"/>
          </p:cNvSpPr>
          <p:nvPr>
            <p:ph type="title"/>
          </p:nvPr>
        </p:nvSpPr>
        <p:spPr/>
        <p:txBody>
          <a:bodyPr/>
          <a:lstStyle/>
          <a:p>
            <a:r>
              <a:rPr lang="zh-CN" altLang="en-US" sz="4000" b="1">
                <a:solidFill>
                  <a:srgbClr val="800000"/>
                </a:solidFill>
                <a:latin typeface="Arial" charset="0"/>
                <a:ea typeface="宋体" charset="0"/>
              </a:rPr>
              <a:t>无向树的性质(续)</a:t>
            </a:r>
          </a:p>
        </p:txBody>
      </p:sp>
      <p:grpSp>
        <p:nvGrpSpPr>
          <p:cNvPr id="57347" name="Group 10"/>
          <p:cNvGrpSpPr>
            <a:grpSpLocks/>
          </p:cNvGrpSpPr>
          <p:nvPr/>
        </p:nvGrpSpPr>
        <p:grpSpPr bwMode="auto">
          <a:xfrm>
            <a:off x="533400" y="1905000"/>
            <a:ext cx="8001000" cy="2246313"/>
            <a:chOff x="336" y="1200"/>
            <a:chExt cx="5040" cy="1415"/>
          </a:xfrm>
        </p:grpSpPr>
        <p:sp>
          <p:nvSpPr>
            <p:cNvPr id="47109" name="Text Box 8"/>
            <p:cNvSpPr txBox="1">
              <a:spLocks noChangeArrowheads="1"/>
            </p:cNvSpPr>
            <p:nvPr/>
          </p:nvSpPr>
          <p:spPr bwMode="auto">
            <a:xfrm>
              <a:off x="336" y="1200"/>
              <a:ext cx="5040" cy="14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algn="just" eaLnBrk="1" hangingPunct="1">
                <a:buClr>
                  <a:schemeClr val="bg2"/>
                </a:buClr>
                <a:buSzPct val="75000"/>
                <a:buFont typeface="Wingdings" charset="0"/>
                <a:buNone/>
                <a:defRPr/>
              </a:pPr>
              <a:r>
                <a:rPr lang="zh-CN" altLang="en-US" sz="2800" b="1" dirty="0" smtClean="0">
                  <a:solidFill>
                    <a:srgbClr val="FF3300"/>
                  </a:solidFill>
                  <a:latin typeface="Times New Roman" charset="0"/>
                </a:rPr>
                <a:t>定理</a:t>
              </a:r>
              <a:r>
                <a:rPr lang="en-US" altLang="zh-CN" sz="2800" b="1" dirty="0" smtClean="0">
                  <a:solidFill>
                    <a:srgbClr val="FF3300"/>
                  </a:solidFill>
                  <a:latin typeface="Times New Roman" charset="0"/>
                </a:rPr>
                <a:t>9.2 </a:t>
              </a:r>
              <a:r>
                <a:rPr lang="zh-CN" altLang="en-US" sz="2800" b="1" dirty="0" smtClean="0">
                  <a:latin typeface="Times New Roman" charset="0"/>
                </a:rPr>
                <a:t>非平凡的无向树至少有两片树叶 </a:t>
              </a:r>
            </a:p>
            <a:p>
              <a:pPr algn="just" eaLnBrk="1" hangingPunct="1">
                <a:buClr>
                  <a:schemeClr val="bg2"/>
                </a:buClr>
                <a:buSzPct val="75000"/>
                <a:buFont typeface="Wingdings" charset="0"/>
                <a:buNone/>
                <a:defRPr/>
              </a:pPr>
              <a:r>
                <a:rPr lang="zh-CN" altLang="en-US" sz="2800" b="1" dirty="0" smtClean="0">
                  <a:latin typeface="Times New Roman" charset="0"/>
                </a:rPr>
                <a:t>证  设有</a:t>
              </a:r>
              <a:r>
                <a:rPr lang="en-US" altLang="zh-CN" sz="2800" b="1" i="1" dirty="0" smtClean="0">
                  <a:latin typeface="Times New Roman" charset="0"/>
                </a:rPr>
                <a:t>n</a:t>
              </a:r>
              <a:r>
                <a:rPr lang="en-US" altLang="zh-CN" sz="2800" b="1" dirty="0" smtClean="0">
                  <a:latin typeface="Times New Roman" charset="0"/>
                </a:rPr>
                <a:t>(</a:t>
              </a:r>
              <a:r>
                <a:rPr lang="en-US" altLang="zh-CN" sz="2800" b="1" i="1" dirty="0" smtClean="0">
                  <a:latin typeface="Times New Roman" charset="0"/>
                </a:rPr>
                <a:t>n</a:t>
              </a:r>
              <a:r>
                <a:rPr lang="en-US" altLang="zh-CN" sz="2800" b="1" dirty="0" smtClean="0">
                  <a:latin typeface="Times New Roman" charset="0"/>
                </a:rPr>
                <a:t>&gt;1)</a:t>
              </a:r>
              <a:r>
                <a:rPr lang="zh-CN" altLang="en-US" sz="2800" b="1" dirty="0" smtClean="0">
                  <a:latin typeface="Times New Roman" charset="0"/>
                </a:rPr>
                <a:t>个顶点, </a:t>
              </a:r>
              <a:r>
                <a:rPr lang="en-US" altLang="zh-CN" sz="2800" b="1" i="1" dirty="0" smtClean="0">
                  <a:latin typeface="Times New Roman" charset="0"/>
                </a:rPr>
                <a:t>x</a:t>
              </a:r>
              <a:r>
                <a:rPr lang="zh-CN" altLang="en-US" sz="2800" b="1" dirty="0" smtClean="0">
                  <a:latin typeface="Times New Roman" charset="0"/>
                </a:rPr>
                <a:t>片树叶, 由握手定理和前定理, 有</a:t>
              </a:r>
            </a:p>
            <a:p>
              <a:pPr algn="just" eaLnBrk="1" hangingPunct="1">
                <a:buClr>
                  <a:schemeClr val="bg2"/>
                </a:buClr>
                <a:buSzPct val="75000"/>
                <a:buFont typeface="Wingdings" charset="0"/>
                <a:buNone/>
                <a:defRPr/>
              </a:pPr>
              <a:r>
                <a:rPr lang="zh-CN" altLang="en-US" sz="2800" b="1" dirty="0" smtClean="0">
                  <a:latin typeface="Times New Roman" charset="0"/>
                </a:rPr>
                <a:t>      </a:t>
              </a:r>
            </a:p>
            <a:p>
              <a:pPr eaLnBrk="1" hangingPunct="1">
                <a:buClr>
                  <a:schemeClr val="bg2"/>
                </a:buClr>
                <a:buSzPct val="75000"/>
                <a:buFont typeface="Wingdings" charset="0"/>
                <a:buNone/>
                <a:defRPr/>
              </a:pPr>
              <a:r>
                <a:rPr lang="zh-CN" altLang="en-US" sz="2800" b="1" dirty="0" smtClean="0">
                  <a:latin typeface="Times New Roman" charset="0"/>
                </a:rPr>
                <a:t>解得 </a:t>
              </a:r>
              <a:r>
                <a:rPr lang="en-US" altLang="zh-CN" sz="2800" b="1" i="1" dirty="0" smtClean="0">
                  <a:latin typeface="Times New Roman" charset="0"/>
                </a:rPr>
                <a:t>x</a:t>
              </a:r>
              <a:r>
                <a:rPr lang="en-US" altLang="zh-CN" sz="2800" b="1" dirty="0" smtClean="0">
                  <a:latin typeface="Times New Roman" charset="0"/>
                  <a:sym typeface="Symbol" charset="0"/>
                </a:rPr>
                <a:t></a:t>
              </a:r>
              <a:r>
                <a:rPr lang="en-US" altLang="zh-CN" sz="2800" b="1" dirty="0" smtClean="0">
                  <a:latin typeface="Times New Roman" charset="0"/>
                </a:rPr>
                <a:t>2.</a:t>
              </a:r>
            </a:p>
          </p:txBody>
        </p:sp>
        <p:graphicFrame>
          <p:nvGraphicFramePr>
            <p:cNvPr id="57349" name="Object 9"/>
            <p:cNvGraphicFramePr>
              <a:graphicFrameLocks noChangeAspect="1"/>
            </p:cNvGraphicFramePr>
            <p:nvPr/>
          </p:nvGraphicFramePr>
          <p:xfrm>
            <a:off x="1227" y="1944"/>
            <a:ext cx="2832" cy="352"/>
          </p:xfrm>
          <a:graphic>
            <a:graphicData uri="http://schemas.openxmlformats.org/presentationml/2006/ole">
              <mc:AlternateContent xmlns:mc="http://schemas.openxmlformats.org/markup-compatibility/2006">
                <mc:Choice xmlns:v="urn:schemas-microsoft-com:vml" Requires="v">
                  <p:oleObj spid="_x0000_s20639" name="Equation" r:id="rId3" imgW="2082800" imgH="254000" progId="Equation.3">
                    <p:embed/>
                  </p:oleObj>
                </mc:Choice>
                <mc:Fallback>
                  <p:oleObj name="Equation" r:id="rId3" imgW="20828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 y="1944"/>
                          <a:ext cx="2832"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34060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1"/>
          </p:nvPr>
        </p:nvSpPr>
        <p:spPr>
          <a:xfrm>
            <a:off x="457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cs typeface="宋体" charset="0"/>
              </a:defRPr>
            </a:lvl2pPr>
            <a:lvl3pPr marL="1143000" indent="-228600">
              <a:defRPr sz="2400">
                <a:solidFill>
                  <a:schemeClr val="tx1"/>
                </a:solidFill>
                <a:latin typeface="Arial" charset="0"/>
                <a:ea typeface="宋体" charset="0"/>
                <a:cs typeface="宋体" charset="0"/>
              </a:defRPr>
            </a:lvl3pPr>
            <a:lvl4pPr marL="1600200" indent="-228600">
              <a:defRPr sz="2400">
                <a:solidFill>
                  <a:schemeClr val="tx1"/>
                </a:solidFill>
                <a:latin typeface="Arial" charset="0"/>
                <a:ea typeface="宋体" charset="0"/>
                <a:cs typeface="宋体" charset="0"/>
              </a:defRPr>
            </a:lvl4pPr>
            <a:lvl5pPr marL="2057400" indent="-22860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algn="l"/>
            <a:fld id="{A3058258-8841-7F44-ACBE-BCEF3EC10410}" type="slidenum">
              <a:rPr lang="zh-CN" altLang="en-US" sz="1200"/>
              <a:pPr algn="l"/>
              <a:t>9</a:t>
            </a:fld>
            <a:endParaRPr lang="en-US" altLang="zh-CN" sz="1200"/>
          </a:p>
        </p:txBody>
      </p:sp>
      <p:sp>
        <p:nvSpPr>
          <p:cNvPr id="58370" name="Rectangle 2"/>
          <p:cNvSpPr>
            <a:spLocks noGrp="1" noChangeArrowheads="1"/>
          </p:cNvSpPr>
          <p:nvPr>
            <p:ph type="title"/>
          </p:nvPr>
        </p:nvSpPr>
        <p:spPr/>
        <p:txBody>
          <a:bodyPr/>
          <a:lstStyle/>
          <a:p>
            <a:r>
              <a:rPr lang="zh-CN" altLang="en-US" sz="4000" b="1">
                <a:solidFill>
                  <a:srgbClr val="800000"/>
                </a:solidFill>
                <a:latin typeface="Arial" charset="0"/>
                <a:ea typeface="宋体" charset="0"/>
              </a:rPr>
              <a:t>实例</a:t>
            </a:r>
          </a:p>
        </p:txBody>
      </p:sp>
      <p:sp>
        <p:nvSpPr>
          <p:cNvPr id="58371" name="Rectangle 3"/>
          <p:cNvSpPr>
            <a:spLocks noGrp="1" noChangeArrowheads="1"/>
          </p:cNvSpPr>
          <p:nvPr>
            <p:ph type="body" idx="1"/>
          </p:nvPr>
        </p:nvSpPr>
        <p:spPr>
          <a:xfrm>
            <a:off x="685800" y="1981200"/>
            <a:ext cx="7772400" cy="1447800"/>
          </a:xfrm>
        </p:spPr>
        <p:txBody>
          <a:bodyPr>
            <a:normAutofit/>
          </a:bodyPr>
          <a:lstStyle/>
          <a:p>
            <a:pPr algn="just">
              <a:buFontTx/>
              <a:buNone/>
            </a:pPr>
            <a:r>
              <a:rPr lang="zh-CN" altLang="en-US" sz="2400" b="1">
                <a:solidFill>
                  <a:srgbClr val="800000"/>
                </a:solidFill>
                <a:latin typeface="Arial" charset="0"/>
                <a:ea typeface="宋体" charset="0"/>
              </a:rPr>
              <a:t>例1</a:t>
            </a:r>
            <a:r>
              <a:rPr lang="zh-CN" altLang="en-US" sz="2400" b="1">
                <a:latin typeface="Arial" charset="0"/>
                <a:ea typeface="宋体" charset="0"/>
              </a:rPr>
              <a:t> 已知无向树</a:t>
            </a:r>
            <a:r>
              <a:rPr lang="en-US" altLang="zh-CN" sz="2400" b="1" i="1">
                <a:latin typeface="Arial" charset="0"/>
                <a:ea typeface="宋体" charset="0"/>
              </a:rPr>
              <a:t>T</a:t>
            </a:r>
            <a:r>
              <a:rPr lang="zh-CN" altLang="en-US" sz="2400" b="1">
                <a:latin typeface="Arial" charset="0"/>
                <a:ea typeface="宋体" charset="0"/>
              </a:rPr>
              <a:t>中, 有1个3度顶点, 2个2度顶点, 其余顶</a:t>
            </a:r>
          </a:p>
          <a:p>
            <a:pPr algn="just">
              <a:buFontTx/>
              <a:buNone/>
            </a:pPr>
            <a:r>
              <a:rPr lang="zh-CN" altLang="en-US" sz="2400" b="1">
                <a:latin typeface="Arial" charset="0"/>
                <a:ea typeface="宋体" charset="0"/>
              </a:rPr>
              <a:t>点全是树叶. 试求树叶数, 并画出满足要求的非同构的无</a:t>
            </a:r>
          </a:p>
          <a:p>
            <a:pPr algn="just">
              <a:buFontTx/>
              <a:buNone/>
            </a:pPr>
            <a:r>
              <a:rPr lang="zh-CN" altLang="en-US" sz="2400" b="1">
                <a:latin typeface="Arial" charset="0"/>
                <a:ea typeface="宋体" charset="0"/>
              </a:rPr>
              <a:t>向树. </a:t>
            </a:r>
          </a:p>
        </p:txBody>
      </p:sp>
      <p:sp>
        <p:nvSpPr>
          <p:cNvPr id="317444" name="Text Box 4"/>
          <p:cNvSpPr txBox="1">
            <a:spLocks noChangeArrowheads="1"/>
          </p:cNvSpPr>
          <p:nvPr/>
        </p:nvSpPr>
        <p:spPr bwMode="auto">
          <a:xfrm>
            <a:off x="685800" y="3581400"/>
            <a:ext cx="3598863" cy="223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hangingPunct="0">
              <a:buFont typeface="Wingdings" charset="0"/>
              <a:defRPr sz="2000">
                <a:solidFill>
                  <a:schemeClr val="tx1"/>
                </a:solidFill>
                <a:latin typeface="Arial" charset="0"/>
                <a:ea typeface="宋体" charset="0"/>
                <a:cs typeface="宋体" charset="0"/>
              </a:defRPr>
            </a:lvl6pPr>
            <a:lvl7pPr eaLnBrk="0" hangingPunct="0">
              <a:buFont typeface="Wingdings" charset="0"/>
              <a:defRPr sz="2000">
                <a:solidFill>
                  <a:schemeClr val="tx1"/>
                </a:solidFill>
                <a:latin typeface="Arial" charset="0"/>
                <a:ea typeface="宋体" charset="0"/>
                <a:cs typeface="宋体" charset="0"/>
              </a:defRPr>
            </a:lvl7pPr>
            <a:lvl8pPr eaLnBrk="0" hangingPunct="0">
              <a:buFont typeface="Wingdings" charset="0"/>
              <a:defRPr sz="2000">
                <a:solidFill>
                  <a:schemeClr val="tx1"/>
                </a:solidFill>
                <a:latin typeface="Arial" charset="0"/>
                <a:ea typeface="宋体" charset="0"/>
                <a:cs typeface="宋体" charset="0"/>
              </a:defRPr>
            </a:lvl8pPr>
            <a:lvl9pPr eaLnBrk="0" hangingPunct="0">
              <a:buFont typeface="Wingdings" charset="0"/>
              <a:defRPr sz="2000">
                <a:solidFill>
                  <a:schemeClr val="tx1"/>
                </a:solidFill>
                <a:latin typeface="Arial" charset="0"/>
                <a:ea typeface="宋体" charset="0"/>
                <a:cs typeface="宋体" charset="0"/>
              </a:defRPr>
            </a:lvl9pPr>
          </a:lstStyle>
          <a:p>
            <a:pPr algn="just" eaLnBrk="1" hangingPunct="1">
              <a:spcBef>
                <a:spcPct val="20000"/>
              </a:spcBef>
              <a:defRPr/>
            </a:pPr>
            <a:r>
              <a:rPr kumimoji="1" lang="zh-CN" altLang="en-US" sz="2400" b="1" smtClean="0">
                <a:latin typeface="Times New Roman" charset="0"/>
              </a:rPr>
              <a:t>解  设有</a:t>
            </a:r>
            <a:r>
              <a:rPr kumimoji="1" lang="en-US" altLang="zh-CN" sz="2400" b="1" i="1" smtClean="0">
                <a:latin typeface="Times New Roman" charset="0"/>
              </a:rPr>
              <a:t>x</a:t>
            </a:r>
            <a:r>
              <a:rPr kumimoji="1" lang="zh-CN" altLang="en-US" sz="2400" b="1" smtClean="0">
                <a:latin typeface="Times New Roman" charset="0"/>
              </a:rPr>
              <a:t>片树叶,</a:t>
            </a:r>
            <a:endParaRPr kumimoji="1" lang="en-US" altLang="zh-CN" sz="2400" b="1" smtClean="0">
              <a:latin typeface="Times New Roman" charset="0"/>
            </a:endParaRPr>
          </a:p>
          <a:p>
            <a:pPr algn="just" eaLnBrk="1" hangingPunct="1">
              <a:spcBef>
                <a:spcPct val="20000"/>
              </a:spcBef>
              <a:defRPr/>
            </a:pPr>
            <a:r>
              <a:rPr kumimoji="1" lang="en-US" altLang="zh-CN" sz="2400" b="1" smtClean="0">
                <a:latin typeface="Times New Roman" charset="0"/>
              </a:rPr>
              <a:t>2</a:t>
            </a:r>
            <a:r>
              <a:rPr kumimoji="1" lang="en-US" altLang="zh-CN" sz="2400" b="1" smtClean="0">
                <a:latin typeface="Times New Roman" charset="0"/>
                <a:sym typeface="Symbol" charset="0"/>
              </a:rPr>
              <a:t></a:t>
            </a:r>
            <a:r>
              <a:rPr kumimoji="1" lang="en-US" altLang="zh-CN" sz="2400" b="1" smtClean="0">
                <a:latin typeface="Times New Roman" charset="0"/>
              </a:rPr>
              <a:t>(2+</a:t>
            </a:r>
            <a:r>
              <a:rPr kumimoji="1" lang="en-US" altLang="zh-CN" sz="2400" b="1" i="1" smtClean="0">
                <a:latin typeface="Times New Roman" charset="0"/>
              </a:rPr>
              <a:t>x</a:t>
            </a:r>
            <a:r>
              <a:rPr kumimoji="1" lang="en-US" altLang="zh-CN" sz="2400" b="1" smtClean="0">
                <a:latin typeface="Times New Roman" charset="0"/>
              </a:rPr>
              <a:t>)=1</a:t>
            </a:r>
            <a:r>
              <a:rPr kumimoji="1" lang="en-US" altLang="zh-CN" sz="2400" b="1" smtClean="0">
                <a:latin typeface="Times New Roman" charset="0"/>
                <a:sym typeface="Symbol" charset="0"/>
              </a:rPr>
              <a:t></a:t>
            </a:r>
            <a:r>
              <a:rPr kumimoji="1" lang="en-US" altLang="zh-CN" sz="2400" b="1" smtClean="0">
                <a:latin typeface="Times New Roman" charset="0"/>
              </a:rPr>
              <a:t>3+2</a:t>
            </a:r>
            <a:r>
              <a:rPr kumimoji="1" lang="en-US" altLang="zh-CN" sz="2400" b="1" smtClean="0">
                <a:latin typeface="Times New Roman" charset="0"/>
                <a:sym typeface="Symbol" charset="0"/>
              </a:rPr>
              <a:t></a:t>
            </a:r>
            <a:r>
              <a:rPr kumimoji="1" lang="en-US" altLang="zh-CN" sz="2400" b="1" smtClean="0">
                <a:latin typeface="Times New Roman" charset="0"/>
              </a:rPr>
              <a:t>2+</a:t>
            </a:r>
            <a:r>
              <a:rPr kumimoji="1" lang="en-US" altLang="zh-CN" sz="2400" b="1" i="1" smtClean="0">
                <a:latin typeface="Times New Roman" charset="0"/>
              </a:rPr>
              <a:t>x</a:t>
            </a:r>
          </a:p>
          <a:p>
            <a:pPr algn="just" eaLnBrk="1" hangingPunct="1">
              <a:spcBef>
                <a:spcPct val="20000"/>
              </a:spcBef>
              <a:defRPr/>
            </a:pPr>
            <a:r>
              <a:rPr kumimoji="1" lang="zh-CN" altLang="en-US" sz="2400" b="1" smtClean="0">
                <a:latin typeface="Times New Roman" charset="0"/>
              </a:rPr>
              <a:t>解得</a:t>
            </a:r>
            <a:r>
              <a:rPr kumimoji="1" lang="en-US" altLang="zh-CN" sz="2400" b="1" i="1" smtClean="0">
                <a:latin typeface="Times New Roman" charset="0"/>
              </a:rPr>
              <a:t>x</a:t>
            </a:r>
            <a:r>
              <a:rPr kumimoji="1" lang="en-US" altLang="zh-CN" sz="2400" b="1" smtClean="0">
                <a:latin typeface="Times New Roman" charset="0"/>
              </a:rPr>
              <a:t>=3，</a:t>
            </a:r>
          </a:p>
          <a:p>
            <a:pPr algn="just" eaLnBrk="1" hangingPunct="1">
              <a:spcBef>
                <a:spcPct val="20000"/>
              </a:spcBef>
              <a:defRPr/>
            </a:pPr>
            <a:r>
              <a:rPr kumimoji="1" lang="zh-CN" altLang="en-US" sz="2400" b="1" smtClean="0">
                <a:latin typeface="Times New Roman" charset="0"/>
              </a:rPr>
              <a:t>故</a:t>
            </a:r>
            <a:r>
              <a:rPr kumimoji="1" lang="en-US" altLang="zh-CN" sz="2400" b="1" i="1" smtClean="0">
                <a:latin typeface="Times New Roman" charset="0"/>
              </a:rPr>
              <a:t>T</a:t>
            </a:r>
            <a:r>
              <a:rPr kumimoji="1" lang="zh-CN" altLang="en-US" sz="2400" b="1" smtClean="0">
                <a:latin typeface="Times New Roman" charset="0"/>
              </a:rPr>
              <a:t>有3片树叶.</a:t>
            </a:r>
            <a:endParaRPr kumimoji="1" lang="en-US" altLang="zh-CN" sz="2400" b="1" smtClean="0">
              <a:latin typeface="Times New Roman" charset="0"/>
            </a:endParaRPr>
          </a:p>
          <a:p>
            <a:pPr algn="just" eaLnBrk="1" hangingPunct="1">
              <a:spcBef>
                <a:spcPct val="20000"/>
              </a:spcBef>
              <a:defRPr/>
            </a:pPr>
            <a:r>
              <a:rPr kumimoji="1" lang="en-US" altLang="zh-CN" sz="2400" b="1" i="1" smtClean="0">
                <a:latin typeface="Times New Roman" charset="0"/>
              </a:rPr>
              <a:t>T</a:t>
            </a:r>
            <a:r>
              <a:rPr kumimoji="1" lang="zh-CN" altLang="en-US" sz="2400" b="1" smtClean="0">
                <a:latin typeface="Times New Roman" charset="0"/>
              </a:rPr>
              <a:t>的度数列为1, 1, 1, 2, 2, 3</a:t>
            </a:r>
          </a:p>
        </p:txBody>
      </p:sp>
      <p:pic>
        <p:nvPicPr>
          <p:cNvPr id="317448" name="Picture 8" descr="例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988" y="3581400"/>
            <a:ext cx="1420812"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49" name="Picture 9" descr="例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513" y="3581400"/>
            <a:ext cx="928687"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0372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4"/>
                                        </p:tgtEl>
                                        <p:attrNameLst>
                                          <p:attrName>style.visibility</p:attrName>
                                        </p:attrNameLst>
                                      </p:cBhvr>
                                      <p:to>
                                        <p:strVal val="visible"/>
                                      </p:to>
                                    </p:set>
                                    <p:anim calcmode="lin" valueType="num">
                                      <p:cBhvr additive="base">
                                        <p:cTn id="7" dur="500" fill="hold"/>
                                        <p:tgtEl>
                                          <p:spTgt spid="317444"/>
                                        </p:tgtEl>
                                        <p:attrNameLst>
                                          <p:attrName>ppt_x</p:attrName>
                                        </p:attrNameLst>
                                      </p:cBhvr>
                                      <p:tavLst>
                                        <p:tav tm="0">
                                          <p:val>
                                            <p:strVal val="0-#ppt_w/2"/>
                                          </p:val>
                                        </p:tav>
                                        <p:tav tm="100000">
                                          <p:val>
                                            <p:strVal val="#ppt_x"/>
                                          </p:val>
                                        </p:tav>
                                      </p:tavLst>
                                    </p:anim>
                                    <p:anim calcmode="lin" valueType="num">
                                      <p:cBhvr additive="base">
                                        <p:cTn id="8"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7448"/>
                                        </p:tgtEl>
                                        <p:attrNameLst>
                                          <p:attrName>style.visibility</p:attrName>
                                        </p:attrNameLst>
                                      </p:cBhvr>
                                      <p:to>
                                        <p:strVal val="visible"/>
                                      </p:to>
                                    </p:set>
                                    <p:anim calcmode="lin" valueType="num">
                                      <p:cBhvr additive="base">
                                        <p:cTn id="13" dur="500" fill="hold"/>
                                        <p:tgtEl>
                                          <p:spTgt spid="317448"/>
                                        </p:tgtEl>
                                        <p:attrNameLst>
                                          <p:attrName>ppt_x</p:attrName>
                                        </p:attrNameLst>
                                      </p:cBhvr>
                                      <p:tavLst>
                                        <p:tav tm="0">
                                          <p:val>
                                            <p:strVal val="0-#ppt_w/2"/>
                                          </p:val>
                                        </p:tav>
                                        <p:tav tm="100000">
                                          <p:val>
                                            <p:strVal val="#ppt_x"/>
                                          </p:val>
                                        </p:tav>
                                      </p:tavLst>
                                    </p:anim>
                                    <p:anim calcmode="lin" valueType="num">
                                      <p:cBhvr additive="base">
                                        <p:cTn id="14" dur="500" fill="hold"/>
                                        <p:tgtEl>
                                          <p:spTgt spid="3174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7449"/>
                                        </p:tgtEl>
                                        <p:attrNameLst>
                                          <p:attrName>style.visibility</p:attrName>
                                        </p:attrNameLst>
                                      </p:cBhvr>
                                      <p:to>
                                        <p:strVal val="visible"/>
                                      </p:to>
                                    </p:set>
                                    <p:anim calcmode="lin" valueType="num">
                                      <p:cBhvr additive="base">
                                        <p:cTn id="19" dur="500" fill="hold"/>
                                        <p:tgtEl>
                                          <p:spTgt spid="317449"/>
                                        </p:tgtEl>
                                        <p:attrNameLst>
                                          <p:attrName>ppt_x</p:attrName>
                                        </p:attrNameLst>
                                      </p:cBhvr>
                                      <p:tavLst>
                                        <p:tav tm="0">
                                          <p:val>
                                            <p:strVal val="0-#ppt_w/2"/>
                                          </p:val>
                                        </p:tav>
                                        <p:tav tm="100000">
                                          <p:val>
                                            <p:strVal val="#ppt_x"/>
                                          </p:val>
                                        </p:tav>
                                      </p:tavLst>
                                    </p:anim>
                                    <p:anim calcmode="lin" valueType="num">
                                      <p:cBhvr additive="base">
                                        <p:cTn id="20" dur="500" fill="hold"/>
                                        <p:tgtEl>
                                          <p:spTgt spid="317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2358</Words>
  <Application>Microsoft Office PowerPoint</Application>
  <PresentationFormat>全屏显示(4:3)</PresentationFormat>
  <Paragraphs>188</Paragraphs>
  <Slides>23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黑体</vt:lpstr>
      <vt:lpstr>楷体_GB2312</vt:lpstr>
      <vt:lpstr>宋体</vt:lpstr>
      <vt:lpstr>Arial</vt:lpstr>
      <vt:lpstr>Arial Black</vt:lpstr>
      <vt:lpstr>Calibri</vt:lpstr>
      <vt:lpstr>Symbol</vt:lpstr>
      <vt:lpstr>Tahoma</vt:lpstr>
      <vt:lpstr>Times New Roman</vt:lpstr>
      <vt:lpstr>Wingdings</vt:lpstr>
      <vt:lpstr>Office Theme</vt:lpstr>
      <vt:lpstr>Equation</vt:lpstr>
      <vt:lpstr>第9章 树</vt:lpstr>
      <vt:lpstr>无向树及其性质</vt:lpstr>
      <vt:lpstr>无向树的定义</vt:lpstr>
      <vt:lpstr>无向树的性质</vt:lpstr>
      <vt:lpstr>定理的证明</vt:lpstr>
      <vt:lpstr>定理的证明(续)</vt:lpstr>
      <vt:lpstr>定理的证明(续)</vt:lpstr>
      <vt:lpstr>无向树的性质(续)</vt:lpstr>
      <vt:lpstr>实例</vt:lpstr>
      <vt:lpstr>实例</vt:lpstr>
      <vt:lpstr>生成树</vt:lpstr>
      <vt:lpstr>生成树 </vt:lpstr>
      <vt:lpstr>生成树的存在性</vt:lpstr>
      <vt:lpstr>定理 </vt:lpstr>
      <vt:lpstr>基本回路与基本回路系统</vt:lpstr>
      <vt:lpstr>基本回路与基本回路系统</vt:lpstr>
      <vt:lpstr>基本割集与基本割集系统</vt:lpstr>
      <vt:lpstr>基本割集与基本割集系统</vt:lpstr>
      <vt:lpstr>最小生成树</vt:lpstr>
      <vt:lpstr>最小生成树</vt:lpstr>
      <vt:lpstr>实例</vt:lpstr>
      <vt:lpstr>实例</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Jie</dc:creator>
  <cp:lastModifiedBy>dell</cp:lastModifiedBy>
  <cp:revision>122</cp:revision>
  <dcterms:created xsi:type="dcterms:W3CDTF">2017-09-23T02:05:15Z</dcterms:created>
  <dcterms:modified xsi:type="dcterms:W3CDTF">2018-09-25T04:37:25Z</dcterms:modified>
</cp:coreProperties>
</file>