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14" r:id="rId2"/>
    <p:sldId id="315" r:id="rId3"/>
    <p:sldId id="320" r:id="rId4"/>
    <p:sldId id="321" r:id="rId5"/>
    <p:sldId id="313" r:id="rId6"/>
    <p:sldId id="318" r:id="rId7"/>
    <p:sldId id="31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323" r:id="rId32"/>
    <p:sldId id="283" r:id="rId33"/>
    <p:sldId id="284" r:id="rId34"/>
    <p:sldId id="285" r:id="rId35"/>
    <p:sldId id="287" r:id="rId36"/>
    <p:sldId id="288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24" r:id="rId47"/>
    <p:sldId id="300" r:id="rId48"/>
    <p:sldId id="325" r:id="rId49"/>
    <p:sldId id="301" r:id="rId50"/>
    <p:sldId id="326" r:id="rId51"/>
    <p:sldId id="302" r:id="rId52"/>
    <p:sldId id="303" r:id="rId53"/>
    <p:sldId id="304" r:id="rId54"/>
    <p:sldId id="305" r:id="rId55"/>
    <p:sldId id="306" r:id="rId56"/>
    <p:sldId id="330" r:id="rId57"/>
    <p:sldId id="327" r:id="rId58"/>
    <p:sldId id="328" r:id="rId59"/>
    <p:sldId id="307" r:id="rId60"/>
    <p:sldId id="308" r:id="rId61"/>
    <p:sldId id="309" r:id="rId62"/>
    <p:sldId id="310" r:id="rId63"/>
    <p:sldId id="311" r:id="rId64"/>
    <p:sldId id="312" r:id="rId65"/>
    <p:sldId id="329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5" autoAdjust="0"/>
  </p:normalViewPr>
  <p:slideViewPr>
    <p:cSldViewPr snapToGrid="0" snapToObjects="1">
      <p:cViewPr varScale="1">
        <p:scale>
          <a:sx n="102" d="100"/>
          <a:sy n="102" d="100"/>
        </p:scale>
        <p:origin x="13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4B33A-FAF1-CD43-8FC6-CA7B47A95FC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8D6D-32D0-7944-B002-273F313A5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68854F-9353-49FF-B3AA-186B96E81659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6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边与点的关系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88D6D-32D0-7944-B002-273F313A539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88D6D-32D0-7944-B002-273F313A53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CC81AF-7CC9-4BEB-9763-CED96BF4EA7B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6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035CB9-C8D3-41D8-9F20-D4E2CB6B8326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762EC6-621F-4D93-B579-551D4981E412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4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CE0DA-37F8-49DB-AF10-46E23072A78F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9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14F03-C410-4203-8287-BBAF09978A33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2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4214B9-F0E9-485B-A943-BFB22D04C917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2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2BC2-FC5C-BD46-8BDF-E5B16D45A99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mailto:DiscreteMath16@126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葛春鹏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计算机学院</a:t>
            </a:r>
            <a:r>
              <a:rPr lang="en-US" altLang="zh-CN" dirty="0">
                <a:solidFill>
                  <a:schemeClr val="tx1"/>
                </a:solidFill>
              </a:rPr>
              <a:t>408</a:t>
            </a:r>
          </a:p>
          <a:p>
            <a:r>
              <a:rPr lang="en-US" dirty="0">
                <a:solidFill>
                  <a:schemeClr val="tx1"/>
                </a:solidFill>
              </a:rPr>
              <a:t>gecp@nuaa.edu.cn</a:t>
            </a:r>
          </a:p>
        </p:txBody>
      </p:sp>
    </p:spTree>
    <p:extLst>
      <p:ext uri="{BB962C8B-B14F-4D97-AF65-F5344CB8AC3E}">
        <p14:creationId xmlns:p14="http://schemas.microsoft.com/office/powerpoint/2010/main" val="1731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AED96-2ECC-4A6A-8AB8-00DA7E08879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标定图与非标定图、基图  </a:t>
            </a:r>
            <a:r>
              <a:rPr lang="en-US" altLang="zh-CN" sz="3200">
                <a:solidFill>
                  <a:schemeClr val="tx1"/>
                </a:solidFill>
              </a:rPr>
              <a:t>(P108)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697288"/>
          </a:xfrm>
        </p:spPr>
        <p:txBody>
          <a:bodyPr>
            <a:normAutofit fontScale="92500"/>
          </a:bodyPr>
          <a:lstStyle/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将图的集合定义转化成图形表示之后，常用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/>
              <a:t>表示</a:t>
            </a:r>
            <a:r>
              <a:rPr lang="zh-CN" altLang="en-US" b="1" dirty="0">
                <a:solidFill>
                  <a:schemeClr val="hlink"/>
                </a:solidFill>
              </a:rPr>
              <a:t>无向边(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（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chemeClr val="hlink"/>
                </a:solidFill>
              </a:rPr>
              <a:t>有向边&lt;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&gt;</a:t>
            </a:r>
            <a:r>
              <a:rPr lang="en-US" altLang="zh-CN" b="1" dirty="0"/>
              <a:t>），</a:t>
            </a:r>
            <a:r>
              <a:rPr lang="zh-CN" altLang="en-US" b="1" dirty="0"/>
              <a:t>并称</a:t>
            </a:r>
            <a:r>
              <a:rPr lang="zh-CN" altLang="en-US" b="1" dirty="0">
                <a:solidFill>
                  <a:schemeClr val="hlink"/>
                </a:solidFill>
              </a:rPr>
              <a:t>顶点或边用字母标定的图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标定图</a:t>
            </a:r>
            <a:r>
              <a:rPr lang="zh-CN" altLang="en-US" b="1" dirty="0"/>
              <a:t>，否则称为</a:t>
            </a:r>
            <a:r>
              <a:rPr lang="zh-CN" altLang="en-US" b="1" dirty="0">
                <a:solidFill>
                  <a:srgbClr val="FC360E"/>
                </a:solidFill>
              </a:rPr>
              <a:t>非标定图</a:t>
            </a:r>
            <a:r>
              <a:rPr lang="zh-CN" altLang="en-US" b="1" dirty="0"/>
              <a:t>。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将有向图各</a:t>
            </a:r>
            <a:r>
              <a:rPr lang="zh-CN" altLang="en-US" b="1" dirty="0">
                <a:solidFill>
                  <a:schemeClr val="hlink"/>
                </a:solidFill>
              </a:rPr>
              <a:t>有向边均改成无向边后的无向图</a:t>
            </a:r>
            <a:r>
              <a:rPr lang="zh-CN" altLang="en-US" b="1" dirty="0"/>
              <a:t>称为原有向图的</a:t>
            </a:r>
            <a:r>
              <a:rPr lang="zh-CN" altLang="en-US" b="1" dirty="0">
                <a:solidFill>
                  <a:srgbClr val="FC360E"/>
                </a:solidFill>
              </a:rPr>
              <a:t>基图</a:t>
            </a:r>
            <a:r>
              <a:rPr lang="zh-CN" altLang="en-US" b="1" dirty="0"/>
              <a:t>。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9400" y="4437064"/>
            <a:ext cx="2009550" cy="1568480"/>
            <a:chOff x="249" y="2795"/>
            <a:chExt cx="1983" cy="1229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893" y="2795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984" y="3611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050678" y="4405313"/>
            <a:ext cx="2058163" cy="1735915"/>
            <a:chOff x="249" y="2795"/>
            <a:chExt cx="1983" cy="1229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93" y="2795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984" y="3611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5995988" y="4772026"/>
            <a:ext cx="3216274" cy="1722437"/>
            <a:chOff x="249" y="2939"/>
            <a:chExt cx="2026" cy="1085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977147" y="5046087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70788" y="4316319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389688" y="6032468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58478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331E1-1162-413E-920C-14D059CBD79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关联与关联次数、环、孤立点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3342453"/>
          </a:xfrm>
        </p:spPr>
        <p:txBody>
          <a:bodyPr>
            <a:spAutoFit/>
          </a:bodyPr>
          <a:lstStyle/>
          <a:p>
            <a:pPr marL="363538" indent="-363538" eaLnBrk="1" hangingPunct="1"/>
            <a:r>
              <a:rPr lang="zh-CN" altLang="en-US" b="1" dirty="0"/>
              <a:t>设</a:t>
            </a:r>
            <a:r>
              <a:rPr lang="en-US" altLang="zh-CN" b="1" dirty="0"/>
              <a:t>G＝(V,E)</a:t>
            </a:r>
            <a:r>
              <a:rPr lang="zh-CN" altLang="en-US" b="1" dirty="0"/>
              <a:t>为无向图，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＝(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/>
              <a:t>)∈E，</a:t>
            </a:r>
          </a:p>
          <a:p>
            <a:pPr marL="363538" indent="-363538">
              <a:buNone/>
            </a:pPr>
            <a:r>
              <a:rPr lang="zh-CN" altLang="en-US" b="1" dirty="0"/>
              <a:t>	则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C360E"/>
                </a:solidFill>
              </a:rPr>
              <a:t>的端点</a:t>
            </a:r>
            <a:r>
              <a:rPr lang="zh-CN" altLang="en-US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或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是彼此相</a:t>
            </a:r>
            <a:r>
              <a:rPr lang="zh-CN" altLang="en-US" b="1" dirty="0">
                <a:solidFill>
                  <a:srgbClr val="FC360E"/>
                </a:solidFill>
              </a:rPr>
              <a:t>关联</a:t>
            </a:r>
            <a:r>
              <a:rPr lang="zh-CN" altLang="en-US" b="1" dirty="0"/>
              <a:t>的，</a:t>
            </a:r>
            <a:r>
              <a:rPr lang="en-US" altLang="zh-CN" b="1" i="1" dirty="0">
                <a:latin typeface="Times New Roman" panose="02020603050405020304" pitchFamily="18" charset="0"/>
              </a:rPr>
              <a:t> 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相邻的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63538" indent="-363538">
              <a:buNone/>
            </a:pPr>
            <a:r>
              <a:rPr lang="zh-CN" altLang="en-US" b="1" dirty="0"/>
              <a:t>	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≠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或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关联次数为1</a:t>
            </a:r>
            <a:r>
              <a:rPr lang="zh-CN" altLang="en-US" b="1" dirty="0"/>
              <a:t>。</a:t>
            </a:r>
          </a:p>
          <a:p>
            <a:pPr marL="363538" indent="-363538">
              <a:buNone/>
            </a:pPr>
            <a:r>
              <a:rPr lang="zh-CN" altLang="en-US" b="1" dirty="0"/>
              <a:t>	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＝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/>
              <a:t> ，</a:t>
            </a:r>
            <a:r>
              <a:rPr lang="zh-CN" altLang="en-US" b="1" dirty="0"/>
              <a:t>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关联次数为2</a:t>
            </a:r>
            <a:r>
              <a:rPr lang="zh-CN" altLang="en-US" dirty="0"/>
              <a:t> ，</a:t>
            </a:r>
            <a:r>
              <a:rPr lang="zh-CN" altLang="en-US" b="1" dirty="0"/>
              <a:t>并称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环</a:t>
            </a:r>
            <a:r>
              <a:rPr lang="zh-CN" altLang="en-US" b="1" dirty="0"/>
              <a:t>。无边关联的顶点均称为</a:t>
            </a:r>
            <a:r>
              <a:rPr lang="zh-CN" altLang="en-US" b="1" dirty="0">
                <a:solidFill>
                  <a:srgbClr val="FC360E"/>
                </a:solidFill>
              </a:rPr>
              <a:t>孤立点</a:t>
            </a:r>
            <a:r>
              <a:rPr lang="zh-CN" altLang="en-US" b="1" dirty="0"/>
              <a:t>。 </a:t>
            </a:r>
          </a:p>
        </p:txBody>
      </p: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09009" y="4876258"/>
            <a:ext cx="3216274" cy="1722437"/>
            <a:chOff x="249" y="2939"/>
            <a:chExt cx="2026" cy="1085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90168" y="5150319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883809" y="4420551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02709" y="6136700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椭圆 19"/>
          <p:cNvSpPr/>
          <p:nvPr/>
        </p:nvSpPr>
        <p:spPr>
          <a:xfrm>
            <a:off x="3142696" y="6136700"/>
            <a:ext cx="727281" cy="7213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603185" y="5952583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063321" y="4565544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037630" y="5478463"/>
            <a:ext cx="251320" cy="46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25282" y="4828500"/>
            <a:ext cx="133873" cy="1768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19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/>
              <a:t>相邻与邻接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2850011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/>
              <a:t>设无向图</a:t>
            </a:r>
            <a:r>
              <a:rPr lang="en-US" altLang="zh-CN" b="1" dirty="0"/>
              <a:t>G＝&lt;V，E&gt;，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b="1" dirty="0" err="1"/>
              <a:t>∈E</a:t>
            </a:r>
            <a:r>
              <a:rPr lang="en-US" altLang="zh-CN" b="1" dirty="0"/>
              <a:t>,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hlink"/>
                </a:solidFill>
              </a:rPr>
              <a:t>与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chemeClr val="hlink"/>
                </a:solidFill>
              </a:rPr>
              <a:t>至少有一个公共端点</a:t>
            </a:r>
            <a:r>
              <a:rPr lang="zh-CN" altLang="en-US" b="1" dirty="0"/>
              <a:t>，则称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l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相邻的</a:t>
            </a:r>
            <a:endParaRPr lang="en-US" altLang="zh-CN" b="1" dirty="0">
              <a:solidFill>
                <a:srgbClr val="FC360E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C360E"/>
              </a:solidFill>
            </a:endParaRPr>
          </a:p>
          <a:p>
            <a:r>
              <a:rPr lang="zh-CN" altLang="en-US" b="1" dirty="0"/>
              <a:t>设有向图</a:t>
            </a:r>
            <a:r>
              <a:rPr lang="en-US" altLang="zh-CN" b="1" dirty="0"/>
              <a:t>D＝&lt;V，E&gt;，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</a:t>
            </a:r>
            <a:r>
              <a:rPr lang="en-US" altLang="zh-CN" b="1" dirty="0"/>
              <a:t>。</a:t>
            </a:r>
            <a:r>
              <a:rPr lang="zh-CN" altLang="en-US" b="1" dirty="0"/>
              <a:t>若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solidFill>
                  <a:schemeClr val="hlink"/>
                </a:solidFill>
              </a:rPr>
              <a:t>∈E</a:t>
            </a:r>
            <a:r>
              <a:rPr lang="en-US" altLang="zh-CN" b="1" dirty="0"/>
              <a:t>，</a:t>
            </a:r>
            <a:r>
              <a:rPr lang="zh-CN" altLang="en-US" b="1" dirty="0"/>
              <a:t>使得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hlink"/>
                </a:solidFill>
              </a:rPr>
              <a:t>＝&lt;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，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&gt;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始点</a:t>
            </a:r>
            <a:r>
              <a:rPr lang="zh-CN" altLang="en-US" b="1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终点</a:t>
            </a:r>
            <a:endParaRPr lang="zh-CN" altLang="en-US" b="1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331E1-1162-413E-920C-14D059CBD79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09009" y="4876258"/>
            <a:ext cx="3216274" cy="1722437"/>
            <a:chOff x="249" y="2939"/>
            <a:chExt cx="2026" cy="1085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290168" y="5150319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2709" y="6136700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椭圆 29"/>
          <p:cNvSpPr/>
          <p:nvPr/>
        </p:nvSpPr>
        <p:spPr>
          <a:xfrm>
            <a:off x="3142696" y="6136700"/>
            <a:ext cx="727281" cy="7213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603185" y="5952583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063321" y="4565544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037630" y="5478463"/>
            <a:ext cx="251320" cy="46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25282" y="4828500"/>
            <a:ext cx="133873" cy="1768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990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8F112-C689-4EDD-95A7-B93CC12CA1D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邻域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668149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dirty="0"/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称</a:t>
            </a:r>
            <a:r>
              <a:rPr lang="zh-CN" altLang="en-US" b="1" dirty="0">
                <a:solidFill>
                  <a:schemeClr val="hlink"/>
                </a:solidFill>
              </a:rPr>
              <a:t>{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|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∈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∧(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)∈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 err="1">
                <a:solidFill>
                  <a:schemeClr val="hlink"/>
                </a:solidFill>
              </a:rPr>
              <a:t>∧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≠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}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邻域</a:t>
            </a:r>
            <a:r>
              <a:rPr lang="zh-CN" altLang="en-US" b="1" dirty="0"/>
              <a:t>，</a:t>
            </a:r>
            <a:br>
              <a:rPr lang="zh-CN" altLang="en-US" b="1" dirty="0"/>
            </a:br>
            <a:r>
              <a:rPr lang="zh-CN" altLang="en-US" b="1" dirty="0"/>
              <a:t>记做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或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95513" y="3213100"/>
            <a:ext cx="3148012" cy="2927350"/>
            <a:chOff x="1589" y="1776"/>
            <a:chExt cx="1983" cy="1844"/>
          </a:xfrm>
        </p:grpSpPr>
        <p:sp>
          <p:nvSpPr>
            <p:cNvPr id="24582" name="Text Box 15"/>
            <p:cNvSpPr txBox="1">
              <a:spLocks noChangeArrowheads="1"/>
            </p:cNvSpPr>
            <p:nvPr/>
          </p:nvSpPr>
          <p:spPr bwMode="auto">
            <a:xfrm>
              <a:off x="2233" y="1776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3" name="Line 16"/>
            <p:cNvSpPr>
              <a:spLocks noChangeShapeType="1"/>
            </p:cNvSpPr>
            <p:nvPr/>
          </p:nvSpPr>
          <p:spPr bwMode="auto">
            <a:xfrm>
              <a:off x="2581" y="1920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17"/>
            <p:cNvSpPr>
              <a:spLocks noChangeShapeType="1"/>
            </p:cNvSpPr>
            <p:nvPr/>
          </p:nvSpPr>
          <p:spPr bwMode="auto">
            <a:xfrm flipV="1">
              <a:off x="1787" y="1920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589" y="2640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3324" y="2592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587" name="Text Box 20"/>
            <p:cNvSpPr txBox="1">
              <a:spLocks noChangeArrowheads="1"/>
            </p:cNvSpPr>
            <p:nvPr/>
          </p:nvSpPr>
          <p:spPr bwMode="auto">
            <a:xfrm>
              <a:off x="1920" y="3216"/>
              <a:ext cx="14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)={</a:t>
              </a:r>
              <a:r>
                <a:rPr lang="en-US" altLang="zh-CN" sz="3600" b="0" i="1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600" b="0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3600" b="0" i="1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600" b="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endParaRPr lang="zh-CN" altLang="en-US" sz="3600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70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D578C-C915-44EF-91D6-72A1E24AB51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邻域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33067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设有向图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&gt;，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zh-CN" altLang="en-US" b="1"/>
              <a:t>称</a:t>
            </a:r>
            <a:r>
              <a:rPr lang="zh-CN" altLang="en-US" b="1">
                <a:solidFill>
                  <a:schemeClr val="hlink"/>
                </a:solidFill>
              </a:rPr>
              <a:t>{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|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∈V∧</a:t>
            </a:r>
            <a:r>
              <a:rPr lang="en-US" altLang="zh-CN" b="1">
                <a:solidFill>
                  <a:srgbClr val="FC360E"/>
                </a:solidFill>
              </a:rPr>
              <a:t>&lt;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,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&gt;</a:t>
            </a:r>
            <a:r>
              <a:rPr lang="en-US" altLang="zh-CN" b="1">
                <a:solidFill>
                  <a:schemeClr val="hlink"/>
                </a:solidFill>
              </a:rPr>
              <a:t>∈E∧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≠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}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后继元集</a:t>
            </a:r>
            <a:r>
              <a:rPr lang="zh-CN" altLang="en-US" b="1"/>
              <a:t>，记做</a:t>
            </a:r>
            <a:r>
              <a:rPr lang="en-US" altLang="zh-CN" b="1">
                <a:solidFill>
                  <a:srgbClr val="FC360E"/>
                </a:solidFill>
              </a:rPr>
              <a:t>Г</a:t>
            </a:r>
            <a:r>
              <a:rPr lang="en-US" altLang="zh-CN" b="1" baseline="30000">
                <a:solidFill>
                  <a:srgbClr val="FC360E"/>
                </a:solidFill>
              </a:rPr>
              <a:t>+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FC360E"/>
                </a:solidFill>
              </a:rPr>
              <a:t>(</a:t>
            </a:r>
            <a:r>
              <a:rPr lang="en-US" altLang="zh-CN" b="1">
                <a:solidFill>
                  <a:srgbClr val="FC360E"/>
                </a:solidFill>
              </a:rPr>
              <a:t>v)</a:t>
            </a:r>
            <a:r>
              <a:rPr lang="en-US" altLang="zh-CN" b="1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	称</a:t>
            </a:r>
            <a:r>
              <a:rPr lang="zh-CN" altLang="en-US" b="1">
                <a:solidFill>
                  <a:schemeClr val="hlink"/>
                </a:solidFill>
              </a:rPr>
              <a:t>{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|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∈V∧</a:t>
            </a:r>
            <a:r>
              <a:rPr lang="en-US" altLang="zh-CN" b="1">
                <a:solidFill>
                  <a:srgbClr val="FC360E"/>
                </a:solidFill>
              </a:rPr>
              <a:t>&lt;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,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&gt;</a:t>
            </a:r>
            <a:r>
              <a:rPr lang="en-US" altLang="zh-CN" b="1">
                <a:solidFill>
                  <a:schemeClr val="hlink"/>
                </a:solidFill>
              </a:rPr>
              <a:t>∈E∧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≠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}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先驱元集</a:t>
            </a:r>
            <a:r>
              <a:rPr lang="zh-CN" altLang="en-US" b="1"/>
              <a:t>，记做</a:t>
            </a:r>
            <a:r>
              <a:rPr lang="en-US" altLang="zh-CN" b="1">
                <a:solidFill>
                  <a:srgbClr val="FC360E"/>
                </a:solidFill>
              </a:rPr>
              <a:t>Г</a:t>
            </a:r>
            <a:r>
              <a:rPr lang="en-US" altLang="zh-CN" b="1" baseline="30000">
                <a:solidFill>
                  <a:srgbClr val="FC360E"/>
                </a:solidFill>
              </a:rPr>
              <a:t>-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FC360E"/>
                </a:solidFill>
              </a:rPr>
              <a:t>(</a:t>
            </a:r>
            <a:r>
              <a:rPr lang="en-US" altLang="zh-CN" b="1">
                <a:solidFill>
                  <a:srgbClr val="FC360E"/>
                </a:solidFill>
              </a:rPr>
              <a:t>v)</a:t>
            </a:r>
            <a:r>
              <a:rPr lang="en-US" altLang="zh-CN" b="1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zh-CN" altLang="en-US" b="1"/>
              <a:t>称</a:t>
            </a:r>
            <a:r>
              <a:rPr lang="en-US" altLang="zh-CN" b="1">
                <a:solidFill>
                  <a:schemeClr val="hlink"/>
                </a:solidFill>
              </a:rPr>
              <a:t>Г</a:t>
            </a:r>
            <a:r>
              <a:rPr lang="en-US" altLang="zh-CN" b="1" baseline="30000">
                <a:solidFill>
                  <a:schemeClr val="hlink"/>
                </a:solidFill>
              </a:rPr>
              <a:t>+</a:t>
            </a:r>
            <a:r>
              <a:rPr lang="en-US" altLang="zh-CN" b="1" baseline="-25000">
                <a:solidFill>
                  <a:schemeClr val="hlink"/>
                </a:solidFill>
              </a:rPr>
              <a:t>D</a:t>
            </a:r>
            <a:r>
              <a:rPr lang="zh-CN" altLang="en-US" b="1">
                <a:solidFill>
                  <a:schemeClr val="hlink"/>
                </a:solidFill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)∪Г</a:t>
            </a:r>
            <a:r>
              <a:rPr lang="en-US" altLang="zh-CN" b="1" baseline="30000">
                <a:solidFill>
                  <a:schemeClr val="hlink"/>
                </a:solidFill>
              </a:rPr>
              <a:t>-</a:t>
            </a:r>
            <a:r>
              <a:rPr lang="en-US" altLang="zh-CN" b="1" baseline="-25000">
                <a:solidFill>
                  <a:schemeClr val="hlink"/>
                </a:solidFill>
              </a:rPr>
              <a:t>D</a:t>
            </a:r>
            <a:r>
              <a:rPr lang="en-US" altLang="zh-CN" b="1">
                <a:solidFill>
                  <a:schemeClr val="hlink"/>
                </a:solidFill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)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邻域</a:t>
            </a:r>
            <a:r>
              <a:rPr lang="zh-CN" altLang="en-US" b="1"/>
              <a:t>，记做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FC360E"/>
                </a:solidFill>
              </a:rPr>
              <a:t>(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)</a:t>
            </a:r>
            <a:r>
              <a:rPr lang="en-US" altLang="zh-CN" b="1"/>
              <a:t>。</a:t>
            </a:r>
          </a:p>
        </p:txBody>
      </p:sp>
      <p:grpSp>
        <p:nvGrpSpPr>
          <p:cNvPr id="25605" name="Group 17"/>
          <p:cNvGrpSpPr>
            <a:grpSpLocks/>
          </p:cNvGrpSpPr>
          <p:nvPr/>
        </p:nvGrpSpPr>
        <p:grpSpPr bwMode="auto">
          <a:xfrm>
            <a:off x="914400" y="4415229"/>
            <a:ext cx="6335712" cy="1905000"/>
            <a:chOff x="567" y="2750"/>
            <a:chExt cx="3991" cy="1200"/>
          </a:xfrm>
        </p:grpSpPr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3061" y="3067"/>
              <a:ext cx="149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+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</a:t>
              </a:r>
              <a: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={b,c}</a:t>
              </a:r>
              <a:b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-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a)=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</a:t>
              </a:r>
              <a:endParaRPr lang="zh-CN" altLang="en-US">
                <a:latin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239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251B8-DC31-49D1-84A7-5E5626E640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简单图与多重图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(P109,</a:t>
            </a: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7.5)</a:t>
            </a: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无向图</a:t>
            </a:r>
            <a:r>
              <a:rPr lang="zh-CN" altLang="en-US" b="1" dirty="0"/>
              <a:t>中，关联一对顶点的无向边如果</a:t>
            </a:r>
            <a:r>
              <a:rPr lang="zh-CN" altLang="en-US" b="1" dirty="0">
                <a:solidFill>
                  <a:schemeClr val="hlink"/>
                </a:solidFill>
              </a:rPr>
              <a:t>多于1条</a:t>
            </a:r>
            <a:r>
              <a:rPr lang="zh-CN" altLang="en-US" b="1" dirty="0"/>
              <a:t>，则称这些边为</a:t>
            </a:r>
            <a:r>
              <a:rPr lang="zh-CN" altLang="en-US" b="1" dirty="0">
                <a:solidFill>
                  <a:srgbClr val="FC360E"/>
                </a:solidFill>
              </a:rPr>
              <a:t>平行边</a:t>
            </a:r>
            <a:r>
              <a:rPr lang="zh-CN" altLang="en-US" b="1" dirty="0"/>
              <a:t>，平行边的条数称为</a:t>
            </a:r>
            <a:r>
              <a:rPr lang="zh-CN" altLang="en-US" b="1" dirty="0">
                <a:solidFill>
                  <a:srgbClr val="FC360E"/>
                </a:solidFill>
              </a:rPr>
              <a:t>重数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在</a:t>
            </a:r>
            <a:r>
              <a:rPr lang="zh-CN" altLang="en-US" b="1" dirty="0">
                <a:solidFill>
                  <a:srgbClr val="FF0000"/>
                </a:solidFill>
              </a:rPr>
              <a:t>有向图</a:t>
            </a:r>
            <a:r>
              <a:rPr lang="zh-CN" altLang="en-US" b="1" dirty="0"/>
              <a:t>中，关联一对顶点的有向边如果</a:t>
            </a:r>
            <a:r>
              <a:rPr lang="zh-CN" altLang="en-US" b="1" dirty="0">
                <a:solidFill>
                  <a:schemeClr val="hlink"/>
                </a:solidFill>
              </a:rPr>
              <a:t>多于1条</a:t>
            </a:r>
            <a:r>
              <a:rPr lang="zh-CN" altLang="en-US" b="1" dirty="0"/>
              <a:t>，并且这些边的</a:t>
            </a:r>
            <a:r>
              <a:rPr lang="zh-CN" altLang="en-US" b="1" dirty="0">
                <a:solidFill>
                  <a:schemeClr val="hlink"/>
                </a:solidFill>
              </a:rPr>
              <a:t>始点和终点相同</a:t>
            </a:r>
            <a:r>
              <a:rPr lang="zh-CN" altLang="en-US" b="1" dirty="0"/>
              <a:t>(也就是它们的方向相同)，则称这些边为</a:t>
            </a:r>
            <a:r>
              <a:rPr lang="zh-CN" altLang="en-US" b="1" dirty="0">
                <a:solidFill>
                  <a:srgbClr val="FC360E"/>
                </a:solidFill>
              </a:rPr>
              <a:t>平行边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含平行边的图称为</a:t>
            </a:r>
            <a:r>
              <a:rPr lang="zh-CN" altLang="en-US" b="1" dirty="0">
                <a:solidFill>
                  <a:srgbClr val="FC360E"/>
                </a:solidFill>
              </a:rPr>
              <a:t>多重图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chemeClr val="hlink"/>
                </a:solidFill>
              </a:rPr>
              <a:t>既不含平行边也不含环的图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rgbClr val="FC360E"/>
                </a:solidFill>
              </a:rPr>
              <a:t>简单图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93899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7B1EB-B2A6-42CE-9D37-DB6B5C283E2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09600" y="1371600"/>
            <a:ext cx="3276600" cy="1981200"/>
            <a:chOff x="384" y="1632"/>
            <a:chExt cx="2064" cy="1248"/>
          </a:xfrm>
        </p:grpSpPr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27669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70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1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2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73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74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75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4724400" y="1143000"/>
            <a:ext cx="3352800" cy="2362200"/>
            <a:chOff x="2928" y="1584"/>
            <a:chExt cx="2112" cy="1488"/>
          </a:xfrm>
        </p:grpSpPr>
        <p:grpSp>
          <p:nvGrpSpPr>
            <p:cNvPr id="27654" name="Group 15"/>
            <p:cNvGrpSpPr>
              <a:grpSpLocks/>
            </p:cNvGrpSpPr>
            <p:nvPr/>
          </p:nvGrpSpPr>
          <p:grpSpPr bwMode="auto">
            <a:xfrm>
              <a:off x="3120" y="1584"/>
              <a:ext cx="1920" cy="1488"/>
              <a:chOff x="1584" y="1296"/>
              <a:chExt cx="1920" cy="1488"/>
            </a:xfrm>
          </p:grpSpPr>
          <p:sp>
            <p:nvSpPr>
              <p:cNvPr id="27656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57" name="Line 17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8" name="Line 18"/>
              <p:cNvSpPr>
                <a:spLocks noChangeShapeType="1"/>
              </p:cNvSpPr>
              <p:nvPr/>
            </p:nvSpPr>
            <p:spPr bwMode="auto">
              <a:xfrm flipV="1">
                <a:off x="1776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9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60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61" name="Oval 21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624" cy="5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SzPct val="100000"/>
                </a:pPr>
                <a:endParaRPr lang="zh-CN" altLang="en-US">
                  <a:latin typeface="楷体_GB2312" pitchFamily="49" charset="-122"/>
                </a:endParaRPr>
              </a:p>
            </p:txBody>
          </p:sp>
          <p:cxnSp>
            <p:nvCxnSpPr>
              <p:cNvPr id="27662" name="AutoShape 22"/>
              <p:cNvCxnSpPr>
                <a:cxnSpLocks noChangeShapeType="1"/>
                <a:endCxn id="27661" idx="3"/>
              </p:cNvCxnSpPr>
              <p:nvPr/>
            </p:nvCxnSpPr>
            <p:spPr bwMode="auto">
              <a:xfrm rot="-5400000">
                <a:off x="1688" y="1885"/>
                <a:ext cx="987" cy="811"/>
              </a:xfrm>
              <a:prstGeom prst="curvedConnector3">
                <a:avLst>
                  <a:gd name="adj1" fmla="val 112056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64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7665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666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7655" name="Text Box 27"/>
            <p:cNvSpPr txBox="1">
              <a:spLocks noChangeArrowheads="1"/>
            </p:cNvSpPr>
            <p:nvPr/>
          </p:nvSpPr>
          <p:spPr bwMode="auto">
            <a:xfrm>
              <a:off x="292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58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27204-8940-4624-B6F2-060AAC1A7BE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顶点的度数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165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(P109,</a:t>
            </a: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7.6)</a:t>
            </a:r>
            <a:r>
              <a:rPr lang="zh-CN" altLang="en-US" b="1" dirty="0"/>
              <a:t>设</a:t>
            </a:r>
            <a:r>
              <a:rPr lang="en-US" altLang="zh-CN" b="1" dirty="0"/>
              <a:t>G＝&lt;V,E&gt;</a:t>
            </a:r>
            <a:r>
              <a:rPr lang="zh-CN" altLang="en-US" b="1" dirty="0"/>
              <a:t>为一无向图，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作为边的端点次数之和为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的度数</a:t>
            </a:r>
            <a:r>
              <a:rPr lang="zh-CN" altLang="en-US" b="1" dirty="0"/>
              <a:t>，简称为</a:t>
            </a:r>
            <a:r>
              <a:rPr lang="zh-CN" altLang="en-US" b="1" dirty="0">
                <a:solidFill>
                  <a:srgbClr val="FC360E"/>
                </a:solidFill>
              </a:rPr>
              <a:t>度</a:t>
            </a:r>
            <a:r>
              <a:rPr lang="zh-CN" altLang="en-US" b="1" dirty="0"/>
              <a:t>，记做</a:t>
            </a:r>
            <a:r>
              <a:rPr lang="zh-CN" altLang="en-US" b="1" dirty="0">
                <a:solidFill>
                  <a:srgbClr val="FC360E"/>
                </a:solidFill>
              </a:rPr>
              <a:t> 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或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dirty="0"/>
              <a:t>D＝&lt;V，E&gt;</a:t>
            </a:r>
            <a:r>
              <a:rPr lang="zh-CN" altLang="en-US" b="1" dirty="0"/>
              <a:t>为有向图，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作为边的始点次数之和为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的出度</a:t>
            </a:r>
            <a:r>
              <a:rPr lang="zh-CN" altLang="en-US" b="1" dirty="0"/>
              <a:t>，记做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 err="1">
                <a:solidFill>
                  <a:schemeClr val="hlink"/>
                </a:solidFill>
              </a:rPr>
              <a:t>+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简记作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+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作为边的终点次数之和为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的入度</a:t>
            </a:r>
            <a:r>
              <a:rPr lang="zh-CN" altLang="en-US" b="1" dirty="0"/>
              <a:t>，记做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简记作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-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	</a:t>
            </a:r>
            <a:r>
              <a:rPr lang="zh-CN" altLang="en-US" b="1" dirty="0"/>
              <a:t>称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+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)+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-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v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度数</a:t>
            </a:r>
            <a:r>
              <a:rPr lang="zh-CN" altLang="en-US" b="1" dirty="0"/>
              <a:t>，记做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53681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F47C4-D8BA-49B9-A37D-47BAB5F191A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grpSp>
        <p:nvGrpSpPr>
          <p:cNvPr id="29701" name="Group 27"/>
          <p:cNvGrpSpPr>
            <a:grpSpLocks/>
          </p:cNvGrpSpPr>
          <p:nvPr/>
        </p:nvGrpSpPr>
        <p:grpSpPr bwMode="auto">
          <a:xfrm>
            <a:off x="5148263" y="2276475"/>
            <a:ext cx="3048000" cy="1905000"/>
            <a:chOff x="567" y="2750"/>
            <a:chExt cx="1920" cy="1200"/>
          </a:xfrm>
        </p:grpSpPr>
        <p:sp>
          <p:nvSpPr>
            <p:cNvPr id="29702" name="Text Box 28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703" name="Line 29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4" name="Line 30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5" name="Text Box 31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706" name="Text Box 32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707" name="Text Box 33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08" name="Text Box 34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09" name="Oval 35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9710" name="Oval 36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1226947" y="2057400"/>
            <a:ext cx="3352800" cy="2362200"/>
            <a:chOff x="2928" y="1584"/>
            <a:chExt cx="2112" cy="1488"/>
          </a:xfrm>
        </p:grpSpPr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3120" y="1584"/>
              <a:ext cx="1920" cy="1488"/>
              <a:chOff x="1584" y="1296"/>
              <a:chExt cx="1920" cy="1488"/>
            </a:xfrm>
          </p:grpSpPr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1776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2" name="Oval 21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624" cy="5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SzPct val="100000"/>
                </a:pPr>
                <a:endParaRPr lang="zh-CN" altLang="en-US">
                  <a:latin typeface="楷体_GB2312" pitchFamily="49" charset="-122"/>
                </a:endParaRPr>
              </a:p>
            </p:txBody>
          </p:sp>
          <p:cxnSp>
            <p:nvCxnSpPr>
              <p:cNvPr id="33" name="AutoShape 22"/>
              <p:cNvCxnSpPr>
                <a:cxnSpLocks noChangeShapeType="1"/>
                <a:endCxn id="32" idx="3"/>
              </p:cNvCxnSpPr>
              <p:nvPr/>
            </p:nvCxnSpPr>
            <p:spPr bwMode="auto">
              <a:xfrm rot="-5400000">
                <a:off x="1688" y="1885"/>
                <a:ext cx="987" cy="811"/>
              </a:xfrm>
              <a:prstGeom prst="curvedConnector3">
                <a:avLst>
                  <a:gd name="adj1" fmla="val 112056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 Box 23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6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92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9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3767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D06FF-AE1C-4E06-AE0F-221BC9278A3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图的度数的相关概念  </a:t>
            </a:r>
            <a:r>
              <a:rPr lang="en-US" altLang="zh-CN" sz="2800">
                <a:solidFill>
                  <a:schemeClr val="tx1"/>
                </a:solidFill>
              </a:rPr>
              <a:t>(P110)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0000FF"/>
                </a:solidFill>
              </a:rPr>
              <a:t>无向</a:t>
            </a:r>
            <a:r>
              <a:rPr lang="zh-CN" altLang="en-US" b="1" dirty="0"/>
              <a:t>图</a:t>
            </a:r>
            <a:r>
              <a:rPr lang="en-US" altLang="zh-CN" b="1" dirty="0"/>
              <a:t>G</a:t>
            </a:r>
            <a:r>
              <a:rPr lang="zh-CN" altLang="en-US" b="1" dirty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最大度</a:t>
            </a:r>
            <a:r>
              <a:rPr lang="zh-CN" altLang="en-US" b="1" dirty="0"/>
              <a:t>	△(</a:t>
            </a:r>
            <a:r>
              <a:rPr lang="en-US" altLang="zh-CN" b="1" dirty="0"/>
              <a:t>G)＝max{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最小度</a:t>
            </a:r>
            <a:r>
              <a:rPr lang="zh-CN" altLang="en-US" b="1" dirty="0"/>
              <a:t>	</a:t>
            </a:r>
            <a:r>
              <a:rPr lang="en-US" altLang="zh-CN" b="1" dirty="0" err="1"/>
              <a:t>δ</a:t>
            </a:r>
            <a:r>
              <a:rPr lang="en-US" altLang="zh-CN" b="1" dirty="0"/>
              <a:t>(G)＝min{d(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(G)} </a:t>
            </a:r>
          </a:p>
          <a:p>
            <a:pPr eaLnBrk="1" hangingPunct="1"/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0000FF"/>
                </a:solidFill>
              </a:rPr>
              <a:t>有向</a:t>
            </a:r>
            <a:r>
              <a:rPr lang="zh-CN" altLang="en-US" b="1" dirty="0"/>
              <a:t>图</a:t>
            </a:r>
            <a:r>
              <a:rPr lang="en-US" altLang="zh-CN" b="1" dirty="0"/>
              <a:t>D</a:t>
            </a:r>
            <a:r>
              <a:rPr lang="zh-CN" altLang="en-US" b="1" dirty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最大出度</a:t>
            </a:r>
            <a:r>
              <a:rPr lang="zh-CN" altLang="en-US" b="1" dirty="0"/>
              <a:t>△</a:t>
            </a:r>
            <a:r>
              <a:rPr lang="zh-CN" altLang="en-US" b="1" baseline="30000" dirty="0"/>
              <a:t>+</a:t>
            </a:r>
            <a:r>
              <a:rPr lang="zh-CN" altLang="en-US" b="1" dirty="0"/>
              <a:t>(</a:t>
            </a:r>
            <a:r>
              <a:rPr lang="en-US" altLang="zh-CN" b="1" dirty="0"/>
              <a:t>D)＝max{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最小出度</a:t>
            </a:r>
            <a:r>
              <a:rPr lang="en-US" altLang="zh-CN" b="1" dirty="0" err="1"/>
              <a:t>δ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(D)＝min{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最大入度</a:t>
            </a:r>
            <a:r>
              <a:rPr lang="zh-CN" altLang="en-US" b="1" dirty="0"/>
              <a:t>△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(D)＝max{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最小入度</a:t>
            </a:r>
            <a:r>
              <a:rPr lang="en-US" altLang="zh-CN" b="1" dirty="0" err="1"/>
              <a:t>δ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(D)＝min{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</p:txBody>
      </p:sp>
    </p:spTree>
    <p:extLst>
      <p:ext uri="{BB962C8B-B14F-4D97-AF65-F5344CB8AC3E}">
        <p14:creationId xmlns:p14="http://schemas.microsoft.com/office/powerpoint/2010/main" val="14962079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引 言</a:t>
            </a:r>
          </a:p>
        </p:txBody>
      </p:sp>
      <p:sp>
        <p:nvSpPr>
          <p:cNvPr id="4099" name="日期占位符 3"/>
          <p:cNvSpPr>
            <a:spLocks noGrp="1"/>
          </p:cNvSpPr>
          <p:nvPr>
            <p:ph type="dt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/>
              <a:t>1</a:t>
            </a:r>
            <a:endParaRPr lang="en-US" altLang="ko-KR" dirty="0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785813" y="1763713"/>
            <a:ext cx="7643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Verdana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Verdana" charset="0"/>
              </a:rPr>
              <a:t>图论是离散数学的重要组成部分，是近代应用数学的重要分支。</a:t>
            </a:r>
            <a:r>
              <a:rPr lang="zh-CN" altLang="en-US" sz="2800" b="1" dirty="0">
                <a:latin typeface="Verdana" charset="0"/>
              </a:rPr>
              <a:t>　</a:t>
            </a:r>
            <a:endParaRPr lang="en-US" altLang="zh-CN" sz="2800" b="1" dirty="0">
              <a:latin typeface="Verdana" charset="0"/>
            </a:endParaRPr>
          </a:p>
        </p:txBody>
      </p:sp>
      <p:sp>
        <p:nvSpPr>
          <p:cNvPr id="4101" name="矩形 2"/>
          <p:cNvSpPr>
            <a:spLocks noChangeArrowheads="1"/>
          </p:cNvSpPr>
          <p:nvPr/>
        </p:nvSpPr>
        <p:spPr bwMode="auto">
          <a:xfrm>
            <a:off x="785813" y="2813992"/>
            <a:ext cx="76438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人们常称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1736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年是图论历史元年，因为在这一年瑞士数学家欧拉（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）发表了图论的首篇论文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——《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哥尼斯堡七桥问题无解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，所以人们普遍认为欧拉是图论的创始人。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" y="4552950"/>
            <a:ext cx="49672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48038" y="5445105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要求边不重复地一笔画出整个图</a:t>
            </a:r>
          </a:p>
        </p:txBody>
      </p:sp>
    </p:spTree>
    <p:extLst>
      <p:ext uri="{BB962C8B-B14F-4D97-AF65-F5344CB8AC3E}">
        <p14:creationId xmlns:p14="http://schemas.microsoft.com/office/powerpoint/2010/main" val="77306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4CAA-2AD8-4A70-82A4-CADACCAF526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图的度数的相关概念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15541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称度数为1的顶点为</a:t>
            </a:r>
            <a:r>
              <a:rPr lang="zh-CN" altLang="en-US" b="1">
                <a:solidFill>
                  <a:srgbClr val="FC360E"/>
                </a:solidFill>
              </a:rPr>
              <a:t>悬挂顶点</a:t>
            </a:r>
            <a:r>
              <a:rPr lang="zh-CN" altLang="en-US" b="1"/>
              <a:t>，与它关联的边称为</a:t>
            </a:r>
            <a:r>
              <a:rPr lang="zh-CN" altLang="en-US" b="1">
                <a:solidFill>
                  <a:srgbClr val="FC360E"/>
                </a:solidFill>
              </a:rPr>
              <a:t>悬挂边</a:t>
            </a:r>
            <a:r>
              <a:rPr lang="zh-CN" altLang="en-US" b="1"/>
              <a:t>。度为偶数(奇数)的顶点称为</a:t>
            </a:r>
            <a:r>
              <a:rPr lang="zh-CN" altLang="en-US" b="1">
                <a:solidFill>
                  <a:srgbClr val="FC360E"/>
                </a:solidFill>
              </a:rPr>
              <a:t>偶度(奇度)顶点</a:t>
            </a:r>
            <a:r>
              <a:rPr lang="zh-CN" altLang="en-US" b="1"/>
              <a:t>。 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1619250" y="2997200"/>
            <a:ext cx="3276600" cy="1981200"/>
            <a:chOff x="384" y="1632"/>
            <a:chExt cx="2064" cy="1248"/>
          </a:xfrm>
        </p:grpSpPr>
        <p:grpSp>
          <p:nvGrpSpPr>
            <p:cNvPr id="31750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31752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1753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4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5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1756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1757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75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1751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0531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94F13-2311-491D-81DD-911EFA39017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握手定理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381000" y="1828800"/>
            <a:ext cx="609600" cy="1874838"/>
            <a:chOff x="240" y="1152"/>
            <a:chExt cx="384" cy="1181"/>
          </a:xfrm>
        </p:grpSpPr>
        <p:sp>
          <p:nvSpPr>
            <p:cNvPr id="32789" name="Text Box 4"/>
            <p:cNvSpPr txBox="1">
              <a:spLocks noChangeArrowheads="1"/>
            </p:cNvSpPr>
            <p:nvPr/>
          </p:nvSpPr>
          <p:spPr bwMode="auto">
            <a:xfrm>
              <a:off x="288" y="1152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90" name="Line 5"/>
            <p:cNvSpPr>
              <a:spLocks noChangeShapeType="1"/>
            </p:cNvSpPr>
            <p:nvPr/>
          </p:nvSpPr>
          <p:spPr bwMode="auto">
            <a:xfrm flipV="1">
              <a:off x="581" y="1344"/>
              <a:ext cx="43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Text Box 6"/>
            <p:cNvSpPr txBox="1">
              <a:spLocks noChangeArrowheads="1"/>
            </p:cNvSpPr>
            <p:nvPr/>
          </p:nvSpPr>
          <p:spPr bwMode="auto">
            <a:xfrm>
              <a:off x="240" y="196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457200" y="4343400"/>
            <a:ext cx="69342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2        </a:t>
            </a:r>
            <a:r>
              <a:rPr lang="en-US" altLang="zh-CN" dirty="0">
                <a:latin typeface="楷体_GB2312" pitchFamily="49" charset="-122"/>
              </a:rPr>
              <a:t>           </a:t>
            </a:r>
            <a:r>
              <a:rPr lang="zh-CN" altLang="en-US" dirty="0">
                <a:latin typeface="楷体_GB2312" pitchFamily="49" charset="-122"/>
              </a:rPr>
              <a:t>4         </a:t>
            </a:r>
            <a:r>
              <a:rPr lang="en-US" altLang="zh-CN" dirty="0">
                <a:latin typeface="楷体_GB2312" pitchFamily="49" charset="-122"/>
              </a:rPr>
              <a:t>      </a:t>
            </a:r>
            <a:r>
              <a:rPr lang="zh-CN" altLang="en-US" dirty="0">
                <a:latin typeface="楷体_GB2312" pitchFamily="49" charset="-122"/>
              </a:rPr>
              <a:t>      6    </a:t>
            </a:r>
          </a:p>
        </p:txBody>
      </p:sp>
      <p:grpSp>
        <p:nvGrpSpPr>
          <p:cNvPr id="32774" name="Group 8"/>
          <p:cNvGrpSpPr>
            <a:grpSpLocks/>
          </p:cNvGrpSpPr>
          <p:nvPr/>
        </p:nvGrpSpPr>
        <p:grpSpPr bwMode="auto">
          <a:xfrm>
            <a:off x="2133600" y="1905000"/>
            <a:ext cx="1609725" cy="1763713"/>
            <a:chOff x="3216" y="1318"/>
            <a:chExt cx="1014" cy="1111"/>
          </a:xfrm>
        </p:grpSpPr>
        <p:sp>
          <p:nvSpPr>
            <p:cNvPr id="32784" name="Text Box 9"/>
            <p:cNvSpPr txBox="1">
              <a:spLocks noChangeArrowheads="1"/>
            </p:cNvSpPr>
            <p:nvPr/>
          </p:nvSpPr>
          <p:spPr bwMode="auto">
            <a:xfrm>
              <a:off x="3256" y="131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3600" y="1440"/>
              <a:ext cx="24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V="1">
              <a:off x="3408" y="1440"/>
              <a:ext cx="211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3216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8" name="Text Box 13"/>
            <p:cNvSpPr txBox="1">
              <a:spLocks noChangeArrowheads="1"/>
            </p:cNvSpPr>
            <p:nvPr/>
          </p:nvSpPr>
          <p:spPr bwMode="auto">
            <a:xfrm>
              <a:off x="3984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4800600" y="1600200"/>
            <a:ext cx="2057400" cy="2590800"/>
            <a:chOff x="3024" y="768"/>
            <a:chExt cx="1296" cy="1632"/>
          </a:xfrm>
        </p:grpSpPr>
        <p:sp>
          <p:nvSpPr>
            <p:cNvPr id="32778" name="Text Box 15"/>
            <p:cNvSpPr txBox="1">
              <a:spLocks noChangeArrowheads="1"/>
            </p:cNvSpPr>
            <p:nvPr/>
          </p:nvSpPr>
          <p:spPr bwMode="auto">
            <a:xfrm>
              <a:off x="3264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79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384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17"/>
            <p:cNvSpPr>
              <a:spLocks noChangeShapeType="1"/>
            </p:cNvSpPr>
            <p:nvPr/>
          </p:nvSpPr>
          <p:spPr bwMode="auto">
            <a:xfrm flipV="1">
              <a:off x="3360" y="1248"/>
              <a:ext cx="24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Text Box 18"/>
            <p:cNvSpPr txBox="1"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2" name="Text Box 19"/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2783" name="Oval 20"/>
            <p:cNvSpPr>
              <a:spLocks noChangeArrowheads="1"/>
            </p:cNvSpPr>
            <p:nvPr/>
          </p:nvSpPr>
          <p:spPr bwMode="auto">
            <a:xfrm>
              <a:off x="3552" y="768"/>
              <a:ext cx="624" cy="5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18869" name="Rectangle 21"/>
          <p:cNvSpPr>
            <a:spLocks noChangeArrowheads="1"/>
          </p:cNvSpPr>
          <p:nvPr/>
        </p:nvSpPr>
        <p:spPr bwMode="auto">
          <a:xfrm>
            <a:off x="152400" y="5029200"/>
            <a:ext cx="85344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注：遇到环要加2。</a:t>
            </a:r>
          </a:p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每个边必有两个端点，提供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度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228600" y="990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计算以下各图中顶点度之和。</a:t>
            </a:r>
          </a:p>
        </p:txBody>
      </p:sp>
    </p:spTree>
    <p:extLst>
      <p:ext uri="{BB962C8B-B14F-4D97-AF65-F5344CB8AC3E}">
        <p14:creationId xmlns:p14="http://schemas.microsoft.com/office/powerpoint/2010/main" val="9310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 autoUpdateAnimBg="0"/>
      <p:bldP spid="7188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3F597D-B439-4F76-B004-01DC6C47BED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握手定理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1066800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(P110,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7.1)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G＝&lt;V,E&gt;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为任意无向图，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V＝{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" charset="0"/>
                <a:ea typeface="黑体" panose="02010609060101010101" pitchFamily="49" charset="-122"/>
              </a:rPr>
              <a:t>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}，|E|＝m，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3459"/>
              </p:ext>
            </p:extLst>
          </p:nvPr>
        </p:nvGraphicFramePr>
        <p:xfrm>
          <a:off x="3492500" y="1939478"/>
          <a:ext cx="2881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2720" imgH="584280" progId="Equation.3">
                  <p:embed/>
                </p:oleObj>
              </mc:Choice>
              <mc:Fallback>
                <p:oleObj name="Equation" r:id="rId2" imgW="1332720" imgH="584280" progId="Equation.3">
                  <p:embed/>
                  <p:pic>
                    <p:nvPicPr>
                      <p:cNvPr id="0" name="Picture 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39478"/>
                        <a:ext cx="288131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179388" y="3357563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400" b="0" dirty="0">
                <a:solidFill>
                  <a:srgbClr val="FF0000"/>
                </a:solidFill>
              </a:rPr>
              <a:t>(P110,</a:t>
            </a:r>
            <a:r>
              <a:rPr lang="zh-CN" altLang="en-US" sz="2400" b="0" dirty="0">
                <a:solidFill>
                  <a:srgbClr val="FF0000"/>
                </a:solidFill>
              </a:rPr>
              <a:t>定理</a:t>
            </a:r>
            <a:r>
              <a:rPr lang="en-US" altLang="zh-CN" sz="2400" b="0" dirty="0">
                <a:solidFill>
                  <a:srgbClr val="FF0000"/>
                </a:solidFill>
              </a:rPr>
              <a:t>7.2)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D＝&lt;V,E&gt;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为任意有向图，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V＝{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" charset="0"/>
                <a:ea typeface="黑体" panose="02010609060101010101" pitchFamily="49" charset="-122"/>
              </a:rPr>
              <a:t>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}，|E|＝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</a:p>
        </p:txBody>
      </p:sp>
      <p:graphicFrame>
        <p:nvGraphicFramePr>
          <p:cNvPr id="631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36161"/>
              </p:ext>
            </p:extLst>
          </p:nvPr>
        </p:nvGraphicFramePr>
        <p:xfrm>
          <a:off x="323850" y="5063580"/>
          <a:ext cx="84248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63400" imgH="584280" progId="Equation.3">
                  <p:embed/>
                </p:oleObj>
              </mc:Choice>
              <mc:Fallback>
                <p:oleObj name="Equation" r:id="rId4" imgW="4163400" imgH="584280" progId="Equation.3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63580"/>
                        <a:ext cx="8424863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842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022B6-47C3-4033-BF93-0A3384477C7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握手定理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228600" y="5562600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推论：奇度点（度数为奇数）有偶数个。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066800"/>
            <a:ext cx="7323138" cy="1733550"/>
            <a:chOff x="432" y="1248"/>
            <a:chExt cx="4613" cy="1092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432" y="1248"/>
              <a:ext cx="2276" cy="1092"/>
              <a:chOff x="1680" y="2160"/>
              <a:chExt cx="1920" cy="1298"/>
            </a:xfrm>
          </p:grpSpPr>
          <p:sp>
            <p:nvSpPr>
              <p:cNvPr id="35863" name="Text Box 6"/>
              <p:cNvSpPr txBox="1">
                <a:spLocks noChangeArrowheads="1"/>
              </p:cNvSpPr>
              <p:nvPr/>
            </p:nvSpPr>
            <p:spPr bwMode="auto">
              <a:xfrm>
                <a:off x="2303" y="2160"/>
                <a:ext cx="24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4" name="Line 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8"/>
              <p:cNvSpPr>
                <a:spLocks noChangeShapeType="1"/>
              </p:cNvSpPr>
              <p:nvPr/>
            </p:nvSpPr>
            <p:spPr bwMode="auto">
              <a:xfrm flipV="1">
                <a:off x="1872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6" name="Text Box 9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241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7" name="Text Box 10"/>
              <p:cNvSpPr txBox="1">
                <a:spLocks noChangeArrowheads="1"/>
              </p:cNvSpPr>
              <p:nvPr/>
            </p:nvSpPr>
            <p:spPr bwMode="auto">
              <a:xfrm>
                <a:off x="3360" y="2976"/>
                <a:ext cx="24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68" name="Text Box 11"/>
              <p:cNvSpPr txBox="1">
                <a:spLocks noChangeArrowheads="1"/>
              </p:cNvSpPr>
              <p:nvPr/>
            </p:nvSpPr>
            <p:spPr bwMode="auto">
              <a:xfrm>
                <a:off x="2016" y="2544"/>
                <a:ext cx="335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869" name="Text Box 12"/>
              <p:cNvSpPr txBox="1">
                <a:spLocks noChangeArrowheads="1"/>
              </p:cNvSpPr>
              <p:nvPr/>
            </p:nvSpPr>
            <p:spPr bwMode="auto">
              <a:xfrm>
                <a:off x="2977" y="2592"/>
                <a:ext cx="33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5862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奇度点为2个。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2000" y="2667000"/>
            <a:ext cx="7475538" cy="2517775"/>
            <a:chOff x="384" y="2544"/>
            <a:chExt cx="4709" cy="1586"/>
          </a:xfrm>
        </p:grpSpPr>
        <p:grpSp>
          <p:nvGrpSpPr>
            <p:cNvPr id="35847" name="Group 15"/>
            <p:cNvGrpSpPr>
              <a:grpSpLocks/>
            </p:cNvGrpSpPr>
            <p:nvPr/>
          </p:nvGrpSpPr>
          <p:grpSpPr bwMode="auto">
            <a:xfrm>
              <a:off x="384" y="2544"/>
              <a:ext cx="2160" cy="1586"/>
              <a:chOff x="624" y="1152"/>
              <a:chExt cx="1920" cy="2495"/>
            </a:xfrm>
          </p:grpSpPr>
          <p:sp>
            <p:nvSpPr>
              <p:cNvPr id="35849" name="Text Box 16"/>
              <p:cNvSpPr txBox="1">
                <a:spLocks noChangeArrowheads="1"/>
              </p:cNvSpPr>
              <p:nvPr/>
            </p:nvSpPr>
            <p:spPr bwMode="auto">
              <a:xfrm>
                <a:off x="816" y="3073"/>
                <a:ext cx="48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0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152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51" name="Line 18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Line 19"/>
              <p:cNvSpPr>
                <a:spLocks noChangeShapeType="1"/>
              </p:cNvSpPr>
              <p:nvPr/>
            </p:nvSpPr>
            <p:spPr bwMode="auto">
              <a:xfrm flipV="1">
                <a:off x="816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3" name="Text Box 20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54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40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55" name="Line 22"/>
              <p:cNvSpPr>
                <a:spLocks noChangeShapeType="1"/>
              </p:cNvSpPr>
              <p:nvPr/>
            </p:nvSpPr>
            <p:spPr bwMode="auto">
              <a:xfrm flipV="1">
                <a:off x="1632" y="2304"/>
                <a:ext cx="720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6" name="Line 23"/>
              <p:cNvSpPr>
                <a:spLocks noChangeShapeType="1"/>
              </p:cNvSpPr>
              <p:nvPr/>
            </p:nvSpPr>
            <p:spPr bwMode="auto">
              <a:xfrm flipV="1">
                <a:off x="816" y="2304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7" name="Line 24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816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5859" name="Text Box 26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5860" name="Line 27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48" cy="1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8" name="Rectangle 28"/>
            <p:cNvSpPr>
              <a:spLocks noChangeArrowheads="1"/>
            </p:cNvSpPr>
            <p:nvPr/>
          </p:nvSpPr>
          <p:spPr bwMode="auto">
            <a:xfrm>
              <a:off x="2928" y="3216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奇度点为4个。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8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25C65-95EB-441E-97BB-23F2B25E9E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度数列 </a:t>
            </a:r>
            <a:r>
              <a:rPr lang="en-US" altLang="zh-CN" sz="3200">
                <a:solidFill>
                  <a:schemeClr val="tx1"/>
                </a:solidFill>
              </a:rPr>
              <a:t>(P110)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864600" cy="5743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G＝&lt;V,E&gt;</a:t>
            </a:r>
            <a:r>
              <a:rPr lang="zh-CN" altLang="en-US" b="1" dirty="0"/>
              <a:t>为一个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阶无向图，</a:t>
            </a:r>
            <a:r>
              <a:rPr lang="en-US" altLang="zh-CN" b="1" dirty="0"/>
              <a:t>V＝{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}，</a:t>
            </a:r>
            <a:r>
              <a:rPr lang="zh-CN" altLang="en-US" b="1" dirty="0"/>
              <a:t>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)，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)，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度数列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对于顶点标定的无向图，它的度数列是唯一的。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反之，对于给定的非负整数列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＝{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dirty="0">
                <a:solidFill>
                  <a:schemeClr val="hlink"/>
                </a:solidFill>
                <a:latin typeface="" charset="0"/>
              </a:rPr>
              <a:t>…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hlink"/>
                </a:solidFill>
              </a:rPr>
              <a:t>}</a:t>
            </a:r>
            <a:r>
              <a:rPr lang="en-US" altLang="zh-CN" b="1" dirty="0"/>
              <a:t>，</a:t>
            </a:r>
            <a:r>
              <a:rPr lang="zh-CN" altLang="en-US" b="1" dirty="0"/>
              <a:t>若存在</a:t>
            </a:r>
            <a:r>
              <a:rPr lang="en-US" altLang="zh-CN" b="1" dirty="0"/>
              <a:t>V＝{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为顶点集的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阶无向图</a:t>
            </a:r>
            <a:r>
              <a:rPr lang="en-US" altLang="zh-CN" b="1" dirty="0"/>
              <a:t>G，</a:t>
            </a:r>
            <a:r>
              <a:rPr lang="zh-CN" altLang="en-US" b="1" dirty="0"/>
              <a:t>使得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)＝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可图化的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特别地，若所得图是简单图，则称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可简单图化的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53810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0702B-1DBA-410F-B556-10C7C765849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可图化的充要条件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914400"/>
            <a:ext cx="9345947" cy="91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b="1" dirty="0">
                <a:solidFill>
                  <a:schemeClr val="hlink"/>
                </a:solidFill>
              </a:rPr>
              <a:t>定理</a:t>
            </a:r>
            <a:r>
              <a:rPr lang="en-US" altLang="zh-CN" sz="4000" dirty="0">
                <a:solidFill>
                  <a:srgbClr val="FF0000"/>
                </a:solidFill>
              </a:rPr>
              <a:t>(P110,</a:t>
            </a:r>
            <a:r>
              <a:rPr lang="zh-CN" altLang="en-US" sz="4000" dirty="0">
                <a:solidFill>
                  <a:srgbClr val="FF0000"/>
                </a:solidFill>
              </a:rPr>
              <a:t>定理</a:t>
            </a:r>
            <a:r>
              <a:rPr lang="en-US" altLang="zh-CN" sz="4000" dirty="0">
                <a:solidFill>
                  <a:srgbClr val="FF0000"/>
                </a:solidFill>
              </a:rPr>
              <a:t>7.3)</a:t>
            </a:r>
            <a:r>
              <a:rPr lang="zh-CN" altLang="en-US" sz="4000" b="1" dirty="0"/>
              <a:t> 证明</a:t>
            </a:r>
            <a:endParaRPr lang="en-US" altLang="zh-CN" sz="4000" b="1" dirty="0"/>
          </a:p>
          <a:p>
            <a:pPr>
              <a:buNone/>
            </a:pPr>
            <a:r>
              <a:rPr lang="zh-CN" altLang="en-US" sz="4000" b="1" dirty="0"/>
              <a:t>设非负整数列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dirty="0"/>
              <a:t>＝(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，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，</a:t>
            </a:r>
            <a:r>
              <a:rPr lang="en-US" altLang="zh-CN" sz="4000" b="1" dirty="0">
                <a:latin typeface="" charset="0"/>
              </a:rPr>
              <a:t>…</a:t>
            </a:r>
            <a:r>
              <a:rPr lang="en-US" altLang="zh-CN" sz="4000" b="1" dirty="0"/>
              <a:t>，</a:t>
            </a:r>
            <a:r>
              <a:rPr lang="en-US" altLang="zh-CN" sz="40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4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4000" b="1" dirty="0"/>
              <a:t>)，</a:t>
            </a:r>
            <a:r>
              <a:rPr lang="zh-CN" altLang="en-US" sz="4000" b="1" dirty="0"/>
              <a:t>则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FF0000"/>
                </a:solidFill>
              </a:rPr>
              <a:t>可图化</a:t>
            </a:r>
            <a:r>
              <a:rPr lang="zh-CN" altLang="en-US" sz="4000" b="1" dirty="0"/>
              <a:t>的当且仅当 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43954"/>
              </p:ext>
            </p:extLst>
          </p:nvPr>
        </p:nvGraphicFramePr>
        <p:xfrm>
          <a:off x="2009759" y="3264436"/>
          <a:ext cx="3960813" cy="117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4680" imgH="584280" progId="Equation.3">
                  <p:embed/>
                </p:oleObj>
              </mc:Choice>
              <mc:Fallback>
                <p:oleObj name="Equation" r:id="rId2" imgW="1624680" imgH="584280" progId="Equation.3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9" y="3264436"/>
                        <a:ext cx="3960813" cy="1179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719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EFB33-46AC-4E5F-A864-33764D179DF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/>
              <a:t>可图化的充要条件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64613" cy="6108338"/>
          </a:xfr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(P112,</a:t>
            </a:r>
            <a:r>
              <a:rPr lang="zh-CN" altLang="en-US" sz="2400" dirty="0">
                <a:solidFill>
                  <a:srgbClr val="FF0000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7.5)</a:t>
            </a:r>
            <a:r>
              <a:rPr lang="en-US" altLang="zh-CN" b="1" dirty="0"/>
              <a:t> </a:t>
            </a:r>
            <a:r>
              <a:rPr lang="zh-CN" altLang="en-US" b="1" dirty="0"/>
              <a:t>设非负整数列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，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)，</a:t>
            </a:r>
            <a:r>
              <a:rPr lang="zh-CN" altLang="en-US" b="1" dirty="0"/>
              <a:t>且</a:t>
            </a:r>
            <a:r>
              <a:rPr lang="en-US" altLang="zh-CN" b="1" i="1" dirty="0">
                <a:latin typeface="Times New Roman"/>
                <a:cs typeface="Times New Roman"/>
              </a:rPr>
              <a:t>n-1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baseline="-30000" dirty="0">
                <a:latin typeface="Times New Roman"/>
                <a:cs typeface="Times New Roman"/>
              </a:rPr>
              <a:t>1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baseline="-30000" dirty="0">
                <a:latin typeface="Times New Roman"/>
                <a:cs typeface="Times New Roman"/>
              </a:rPr>
              <a:t>2</a:t>
            </a:r>
            <a:r>
              <a:rPr lang="en-US" altLang="zh-CN" b="1" dirty="0">
                <a:latin typeface="Times New Roman"/>
                <a:cs typeface="Times New Roman"/>
              </a:rPr>
              <a:t>…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i="1" baseline="-25000" dirty="0">
                <a:latin typeface="Times New Roman"/>
                <a:cs typeface="Times New Roman"/>
              </a:rPr>
              <a:t>n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0</a:t>
            </a:r>
            <a:r>
              <a:rPr lang="en-US" altLang="zh-CN" b="1" i="1" dirty="0">
                <a:sym typeface="Symbol" panose="05050102010706020507" pitchFamily="18" charset="2"/>
              </a:rPr>
              <a:t>,</a:t>
            </a:r>
            <a:r>
              <a:rPr lang="zh-CN" altLang="en-US" b="1" dirty="0"/>
              <a:t>则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可简单图化</a:t>
            </a:r>
            <a:r>
              <a:rPr lang="zh-CN" altLang="en-US" b="1" dirty="0"/>
              <a:t>的当且仅当</a:t>
            </a:r>
            <a:endParaRPr lang="en-US" altLang="zh-CN" b="1" dirty="0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</a:rPr>
              <a:t>d’</a:t>
            </a:r>
            <a:r>
              <a:rPr lang="en-US" altLang="zh-CN" b="1" dirty="0"/>
              <a:t>＝(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2</a:t>
            </a:r>
            <a:r>
              <a:rPr lang="en-US" altLang="zh-CN" b="1" i="1" dirty="0"/>
              <a:t>-</a:t>
            </a:r>
            <a:r>
              <a:rPr lang="en-US" altLang="zh-CN" b="1" dirty="0"/>
              <a:t>1，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3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zh-CN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zh-CN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/>
              <a:t>-</a:t>
            </a:r>
            <a:r>
              <a:rPr lang="en-US" altLang="zh-CN" b="1" dirty="0"/>
              <a:t>1，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d1+2</a:t>
            </a:r>
            <a:r>
              <a:rPr lang="en-US" altLang="zh-CN" b="1" dirty="0">
                <a:latin typeface="" charset="0"/>
              </a:rPr>
              <a:t>,</a:t>
            </a:r>
            <a:r>
              <a:rPr lang="zh-CN" altLang="en-US" b="1" dirty="0">
                <a:latin typeface="" charset="0"/>
              </a:rPr>
              <a:t> </a:t>
            </a:r>
            <a:r>
              <a:rPr lang="en-US" altLang="zh-CN" b="1" dirty="0">
                <a:latin typeface="" charset="0"/>
              </a:rPr>
              <a:t>…,</a:t>
            </a:r>
            <a:r>
              <a:rPr lang="zh-CN" altLang="en-US" b="1" dirty="0">
                <a:latin typeface="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)</a:t>
            </a:r>
            <a:r>
              <a:rPr lang="zh-CN" altLang="en-US" b="1" dirty="0"/>
              <a:t>可简单图化 且</a:t>
            </a:r>
            <a:r>
              <a:rPr lang="en-US" altLang="zh-CN" b="1" dirty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zh-CN" altLang="en-US" b="1" dirty="0"/>
              <a:t> 判断下列各非负整数列哪些是可图化的？哪些是可简单图化的？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(5,5,4,4,2,2)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 (4,4,3,3,2,2)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91247"/>
              </p:ext>
            </p:extLst>
          </p:nvPr>
        </p:nvGraphicFramePr>
        <p:xfrm>
          <a:off x="2384107" y="2804776"/>
          <a:ext cx="29527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4680" imgH="584280" progId="Equation.3">
                  <p:embed/>
                </p:oleObj>
              </mc:Choice>
              <mc:Fallback>
                <p:oleObj name="Equation" r:id="rId2" imgW="1624680" imgH="584280" progId="Equation.3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107" y="2804776"/>
                        <a:ext cx="29527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72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0B7E08-D6CD-4217-8237-CF705E7EB1F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同构(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</a:rPr>
              <a:t>isomorphic)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673018" y="1733109"/>
            <a:ext cx="6934200" cy="3779838"/>
            <a:chOff x="912" y="1632"/>
            <a:chExt cx="4368" cy="2381"/>
          </a:xfrm>
        </p:grpSpPr>
        <p:sp>
          <p:nvSpPr>
            <p:cNvPr id="41989" name="Text Box 4"/>
            <p:cNvSpPr txBox="1">
              <a:spLocks noChangeArrowheads="1"/>
            </p:cNvSpPr>
            <p:nvPr/>
          </p:nvSpPr>
          <p:spPr bwMode="auto">
            <a:xfrm>
              <a:off x="158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1920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 flipV="1">
              <a:off x="1152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960" y="25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2640" y="254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1968" y="2880"/>
              <a:ext cx="72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 flipV="1">
              <a:off x="1152" y="2880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152" y="2880"/>
              <a:ext cx="816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1998" name="Text Box 13"/>
            <p:cNvSpPr txBox="1">
              <a:spLocks noChangeArrowheads="1"/>
            </p:cNvSpPr>
            <p:nvPr/>
          </p:nvSpPr>
          <p:spPr bwMode="auto">
            <a:xfrm>
              <a:off x="912" y="364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3984" y="16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4320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3552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3360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5040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4320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V="1">
              <a:off x="3552" y="278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 flipV="1">
              <a:off x="3552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Text Box 22"/>
            <p:cNvSpPr txBox="1">
              <a:spLocks noChangeArrowheads="1"/>
            </p:cNvSpPr>
            <p:nvPr/>
          </p:nvSpPr>
          <p:spPr bwMode="auto">
            <a:xfrm>
              <a:off x="4224" y="23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3312" y="3552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17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C5C80F-B9D4-486C-986F-8B5908C86B9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图的同构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315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3200" kern="0" dirty="0">
                <a:solidFill>
                  <a:srgbClr val="FF0000"/>
                </a:solidFill>
                <a:latin typeface="Tahoma"/>
                <a:ea typeface="楷体_GB2312"/>
              </a:rPr>
              <a:t>定义</a:t>
            </a:r>
            <a:r>
              <a:rPr lang="en-US" altLang="zh-CN" sz="3200" b="0" kern="0" dirty="0">
                <a:solidFill>
                  <a:srgbClr val="FF0000"/>
                </a:solidFill>
                <a:latin typeface="Tahoma"/>
                <a:ea typeface="楷体_GB2312"/>
              </a:rPr>
              <a:t>(P113,</a:t>
            </a:r>
            <a:r>
              <a:rPr lang="zh-CN" altLang="en-US" sz="3200" b="0" kern="0" dirty="0">
                <a:solidFill>
                  <a:srgbClr val="FF0000"/>
                </a:solidFill>
                <a:latin typeface="Tahoma"/>
                <a:ea typeface="楷体_GB2312"/>
              </a:rPr>
              <a:t>定义</a:t>
            </a:r>
            <a:r>
              <a:rPr lang="en-US" altLang="zh-CN" sz="3200" b="0" kern="0" dirty="0">
                <a:solidFill>
                  <a:srgbClr val="FF0000"/>
                </a:solidFill>
                <a:latin typeface="Tahoma"/>
                <a:ea typeface="楷体_GB2312"/>
              </a:rPr>
              <a:t>7.7)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为两个无向图(有向图), 若存在</a:t>
            </a:r>
            <a:r>
              <a:rPr lang="zh-CN" altLang="en-US" sz="2400" b="1" dirty="0">
                <a:solidFill>
                  <a:srgbClr val="FF0000"/>
                </a:solidFill>
              </a:rPr>
              <a:t>双射</a:t>
            </a:r>
            <a:r>
              <a:rPr lang="zh-CN" altLang="en-US" sz="2400" b="1" dirty="0"/>
              <a:t>函数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使得对于任意的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j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	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 </a:t>
            </a:r>
            <a:r>
              <a:rPr lang="en-US" altLang="zh-CN" sz="2400" b="1" dirty="0"/>
              <a:t>(&lt;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当且仅当 </a:t>
            </a:r>
            <a:endParaRPr lang="en-US" altLang="zh-CN" sz="2400" b="1" dirty="0"/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sz="2400" b="1" dirty="0"/>
              <a:t>			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))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 </a:t>
            </a:r>
            <a:r>
              <a:rPr lang="en-US" altLang="zh-CN" sz="2400" b="1" dirty="0"/>
              <a:t>(&lt;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)&gt;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2400" b="1" dirty="0"/>
              <a:t>并且 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 (&lt;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&gt;) </a:t>
            </a:r>
            <a:r>
              <a:rPr lang="zh-CN" altLang="en-US" sz="2400" b="1" dirty="0"/>
              <a:t>与 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)) (&lt;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)&gt;)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重数</a:t>
            </a:r>
            <a:r>
              <a:rPr lang="zh-CN" altLang="en-US" sz="2400" b="1" dirty="0"/>
              <a:t>相同，则称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FF3300"/>
                </a:solidFill>
              </a:rPr>
              <a:t>同构</a:t>
            </a:r>
            <a:r>
              <a:rPr lang="zh-CN" altLang="en-US" sz="2400" b="1" dirty="0"/>
              <a:t>的，记作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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960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62C14-6946-423C-9B98-04E6482E3F9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同构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1295400" y="1981200"/>
            <a:ext cx="2095500" cy="3530600"/>
            <a:chOff x="816" y="912"/>
            <a:chExt cx="1320" cy="2224"/>
          </a:xfrm>
        </p:grpSpPr>
        <p:sp>
          <p:nvSpPr>
            <p:cNvPr id="45087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5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962150" y="5895975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5867400" y="6019800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</a:p>
        </p:txBody>
      </p:sp>
      <p:grpSp>
        <p:nvGrpSpPr>
          <p:cNvPr id="45063" name="Group 15"/>
          <p:cNvGrpSpPr>
            <a:grpSpLocks/>
          </p:cNvGrpSpPr>
          <p:nvPr/>
        </p:nvGrpSpPr>
        <p:grpSpPr bwMode="auto">
          <a:xfrm>
            <a:off x="914400" y="1447800"/>
            <a:ext cx="6496050" cy="4259263"/>
            <a:chOff x="576" y="576"/>
            <a:chExt cx="4092" cy="2683"/>
          </a:xfrm>
        </p:grpSpPr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1104" y="5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576" y="1251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77" name="Text Box 18"/>
            <p:cNvSpPr txBox="1">
              <a:spLocks noChangeArrowheads="1"/>
            </p:cNvSpPr>
            <p:nvPr/>
          </p:nvSpPr>
          <p:spPr bwMode="auto">
            <a:xfrm>
              <a:off x="2196" y="1299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78" name="Text Box 19"/>
            <p:cNvSpPr txBox="1">
              <a:spLocks noChangeArrowheads="1"/>
            </p:cNvSpPr>
            <p:nvPr/>
          </p:nvSpPr>
          <p:spPr bwMode="auto">
            <a:xfrm>
              <a:off x="57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79" name="Text Box 20"/>
            <p:cNvSpPr txBox="1">
              <a:spLocks noChangeArrowheads="1"/>
            </p:cNvSpPr>
            <p:nvPr/>
          </p:nvSpPr>
          <p:spPr bwMode="auto">
            <a:xfrm>
              <a:off x="219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0" name="Text Box 21"/>
            <p:cNvSpPr txBox="1">
              <a:spLocks noChangeArrowheads="1"/>
            </p:cNvSpPr>
            <p:nvPr/>
          </p:nvSpPr>
          <p:spPr bwMode="auto">
            <a:xfrm>
              <a:off x="1116" y="2895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1" name="Text Box 22"/>
            <p:cNvSpPr txBox="1">
              <a:spLocks noChangeArrowheads="1"/>
            </p:cNvSpPr>
            <p:nvPr/>
          </p:nvSpPr>
          <p:spPr bwMode="auto">
            <a:xfrm>
              <a:off x="2976" y="2832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82" name="Text Box 23"/>
            <p:cNvSpPr txBox="1">
              <a:spLocks noChangeArrowheads="1"/>
            </p:cNvSpPr>
            <p:nvPr/>
          </p:nvSpPr>
          <p:spPr bwMode="auto">
            <a:xfrm>
              <a:off x="3696" y="2736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3696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84" name="Text Box 25"/>
            <p:cNvSpPr txBox="1">
              <a:spLocks noChangeArrowheads="1"/>
            </p:cNvSpPr>
            <p:nvPr/>
          </p:nvSpPr>
          <p:spPr bwMode="auto">
            <a:xfrm>
              <a:off x="4320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5" name="Text Box 26"/>
            <p:cNvSpPr txBox="1">
              <a:spLocks noChangeArrowheads="1"/>
            </p:cNvSpPr>
            <p:nvPr/>
          </p:nvSpPr>
          <p:spPr bwMode="auto">
            <a:xfrm>
              <a:off x="4368" y="2736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6" name="Text Box 27"/>
            <p:cNvSpPr txBox="1">
              <a:spLocks noChangeArrowheads="1"/>
            </p:cNvSpPr>
            <p:nvPr/>
          </p:nvSpPr>
          <p:spPr bwMode="auto">
            <a:xfrm>
              <a:off x="3024" y="8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5064" name="Group 28"/>
          <p:cNvGrpSpPr>
            <a:grpSpLocks/>
          </p:cNvGrpSpPr>
          <p:nvPr/>
        </p:nvGrpSpPr>
        <p:grpSpPr bwMode="auto">
          <a:xfrm>
            <a:off x="4953000" y="2590800"/>
            <a:ext cx="2133600" cy="2133600"/>
            <a:chOff x="3120" y="1296"/>
            <a:chExt cx="1344" cy="1344"/>
          </a:xfrm>
        </p:grpSpPr>
        <p:sp>
          <p:nvSpPr>
            <p:cNvPr id="45066" name="Line 29"/>
            <p:cNvSpPr>
              <a:spLocks noChangeShapeType="1"/>
            </p:cNvSpPr>
            <p:nvPr/>
          </p:nvSpPr>
          <p:spPr bwMode="auto">
            <a:xfrm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30"/>
            <p:cNvSpPr>
              <a:spLocks noChangeShapeType="1"/>
            </p:cNvSpPr>
            <p:nvPr/>
          </p:nvSpPr>
          <p:spPr bwMode="auto">
            <a:xfrm flipH="1" flipV="1">
              <a:off x="3120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31"/>
            <p:cNvSpPr>
              <a:spLocks noChangeShapeType="1"/>
            </p:cNvSpPr>
            <p:nvPr/>
          </p:nvSpPr>
          <p:spPr bwMode="auto">
            <a:xfrm flipH="1" flipV="1">
              <a:off x="3792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32"/>
            <p:cNvSpPr>
              <a:spLocks noChangeShapeType="1"/>
            </p:cNvSpPr>
            <p:nvPr/>
          </p:nvSpPr>
          <p:spPr bwMode="auto">
            <a:xfrm flipH="1" flipV="1">
              <a:off x="4464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33"/>
            <p:cNvSpPr>
              <a:spLocks noChangeShapeType="1"/>
            </p:cNvSpPr>
            <p:nvPr/>
          </p:nvSpPr>
          <p:spPr bwMode="auto">
            <a:xfrm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34"/>
            <p:cNvSpPr>
              <a:spLocks noChangeShapeType="1"/>
            </p:cNvSpPr>
            <p:nvPr/>
          </p:nvSpPr>
          <p:spPr bwMode="auto">
            <a:xfrm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35"/>
            <p:cNvSpPr>
              <a:spLocks noChangeShapeType="1"/>
            </p:cNvSpPr>
            <p:nvPr/>
          </p:nvSpPr>
          <p:spPr bwMode="auto">
            <a:xfrm flipH="1"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36"/>
            <p:cNvSpPr>
              <a:spLocks noChangeShapeType="1"/>
            </p:cNvSpPr>
            <p:nvPr/>
          </p:nvSpPr>
          <p:spPr bwMode="auto">
            <a:xfrm flipH="1"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37"/>
            <p:cNvSpPr>
              <a:spLocks noChangeShapeType="1"/>
            </p:cNvSpPr>
            <p:nvPr/>
          </p:nvSpPr>
          <p:spPr bwMode="auto">
            <a:xfrm flipH="1"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5" name="Text Box 38"/>
          <p:cNvSpPr txBox="1">
            <a:spLocks noChangeArrowheads="1"/>
          </p:cNvSpPr>
          <p:nvPr/>
        </p:nvSpPr>
        <p:spPr bwMode="auto">
          <a:xfrm>
            <a:off x="304800" y="838200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是否同构？</a:t>
            </a:r>
          </a:p>
        </p:txBody>
      </p:sp>
    </p:spTree>
    <p:extLst>
      <p:ext uri="{BB962C8B-B14F-4D97-AF65-F5344CB8AC3E}">
        <p14:creationId xmlns:p14="http://schemas.microsoft.com/office/powerpoint/2010/main" val="8404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72247"/>
            <a:ext cx="42862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364" y="2837589"/>
            <a:ext cx="3980080" cy="31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0FD8F-AEDB-414A-9997-E012EC05E64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5714286" imgH="4371429" progId="">
                  <p:embed/>
                </p:oleObj>
              </mc:Choice>
              <mc:Fallback>
                <p:oleObj name="Photo Editor 照片" r:id="rId2" imgW="5714286" imgH="4371429" progId="">
                  <p:embed/>
                  <p:pic>
                    <p:nvPicPr>
                      <p:cNvPr id="0" name="Picture 3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9411"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99CC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9ED6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1692275" y="5084763"/>
            <a:ext cx="41148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彼得森(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Petersen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8417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7FE36A-AF10-4BC1-A24C-BC490BA6304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charset="-122"/>
              </a:rPr>
              <a:t>图的同构</a:t>
            </a:r>
            <a:r>
              <a:rPr lang="en-US" altLang="zh-CN" b="1">
                <a:latin typeface="宋体" charset="-122"/>
              </a:rPr>
              <a:t>(</a:t>
            </a:r>
            <a:r>
              <a:rPr lang="zh-CN" altLang="en-US" b="1">
                <a:latin typeface="宋体" charset="-122"/>
              </a:rPr>
              <a:t>续</a:t>
            </a:r>
            <a:r>
              <a:rPr lang="en-US" altLang="zh-CN" b="1">
                <a:latin typeface="宋体" charset="-122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00213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几点说明：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图之间的同构关系具有自反性、对称性和传递性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能找到多条同构的必要条件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,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但它们都不是充分条件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: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  ①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边数相同，顶点数相同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   ② 度数列相同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不计度数的顺序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  ③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对应顶点的关联集及邻域的元素个数相同，等等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若破坏必要条件，则两图不同构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至今没有找到判断两个图同构的多项式时间算法 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CB418-6D46-4454-A06E-C29601E14CE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完全图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712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dirty="0">
                <a:solidFill>
                  <a:schemeClr val="hlink"/>
                </a:solidFill>
              </a:rPr>
              <a:t>7.8(P114)</a:t>
            </a:r>
            <a:r>
              <a:rPr lang="en-US" altLang="zh-CN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阶无向简单图，若</a:t>
            </a:r>
            <a:r>
              <a:rPr lang="en-US" altLang="zh-CN" b="1" dirty="0"/>
              <a:t>G</a:t>
            </a:r>
            <a:r>
              <a:rPr lang="zh-CN" altLang="en-US" b="1" dirty="0"/>
              <a:t>中</a:t>
            </a:r>
            <a:r>
              <a:rPr lang="zh-CN" altLang="en-US" b="1" dirty="0">
                <a:solidFill>
                  <a:srgbClr val="000000"/>
                </a:solidFill>
              </a:rPr>
              <a:t>每个顶点均与其余的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-1</a:t>
            </a:r>
            <a:r>
              <a:rPr lang="zh-CN" altLang="en-US" b="1" dirty="0">
                <a:solidFill>
                  <a:srgbClr val="000000"/>
                </a:solidFill>
              </a:rPr>
              <a:t>个顶点相邻，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阶无向完全图</a:t>
            </a:r>
            <a:r>
              <a:rPr lang="zh-CN" altLang="en-US" b="1" dirty="0"/>
              <a:t>，简称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阶完全图</a:t>
            </a:r>
            <a:r>
              <a:rPr lang="zh-CN" altLang="en-US" b="1" dirty="0"/>
              <a:t>，记做</a:t>
            </a:r>
            <a:r>
              <a:rPr lang="en-US" altLang="zh-CN" b="1" i="1" dirty="0" err="1">
                <a:solidFill>
                  <a:srgbClr val="FC360E"/>
                </a:solidFill>
              </a:rPr>
              <a:t>K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≥1)。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D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</a:t>
            </a:r>
            <a:r>
              <a:rPr lang="zh-CN" altLang="en-US" b="1" dirty="0">
                <a:solidFill>
                  <a:srgbClr val="FF0000"/>
                </a:solidFill>
              </a:rPr>
              <a:t>有向简单</a:t>
            </a:r>
            <a:r>
              <a:rPr lang="zh-CN" altLang="en-US" b="1" dirty="0"/>
              <a:t>图，若</a:t>
            </a:r>
            <a:r>
              <a:rPr lang="en-US" altLang="zh-CN" b="1" dirty="0"/>
              <a:t>D</a:t>
            </a:r>
            <a:r>
              <a:rPr lang="zh-CN" altLang="en-US" b="1" dirty="0"/>
              <a:t>中每个顶点都邻接到其余的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-1</a:t>
            </a:r>
            <a:r>
              <a:rPr lang="zh-CN" altLang="en-US" b="1" dirty="0"/>
              <a:t>个顶点，又邻接于其余的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-1</a:t>
            </a:r>
            <a:r>
              <a:rPr lang="zh-CN" altLang="en-US" b="1" dirty="0"/>
              <a:t>个顶点，则称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阶有向完全图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D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</a:t>
            </a:r>
            <a:r>
              <a:rPr lang="zh-CN" altLang="en-US" b="1" dirty="0">
                <a:solidFill>
                  <a:srgbClr val="FF0000"/>
                </a:solidFill>
              </a:rPr>
              <a:t>有向简单</a:t>
            </a:r>
            <a:r>
              <a:rPr lang="zh-CN" altLang="en-US" b="1" dirty="0"/>
              <a:t>图，若</a:t>
            </a:r>
            <a:r>
              <a:rPr lang="en-US" altLang="zh-CN" b="1" dirty="0"/>
              <a:t>D</a:t>
            </a:r>
            <a:r>
              <a:rPr lang="zh-CN" altLang="en-US" b="1" dirty="0"/>
              <a:t>的基图为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阶无向完全图</a:t>
            </a:r>
            <a:r>
              <a:rPr lang="en-US" altLang="zh-CN" b="1" i="1" dirty="0" err="1"/>
              <a:t>K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阶竞赛图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27478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D8044-993D-4DDF-8A4C-C67945B7578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49155" name="Picture 9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4121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完全图举例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676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阶无向完全图的边数为：	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阶有向完全图的边数为：	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阶竞赛图的边数为：	</a:t>
            </a: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1020763" y="4076700"/>
            <a:ext cx="13716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aseline="-250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3459163" y="4076700"/>
            <a:ext cx="22860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阶有向完全图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6659563" y="4076700"/>
            <a:ext cx="19050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阶竞赛图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2940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autoUpdateAnimBg="0"/>
      <p:bldP spid="646149" grpId="0" animBg="1" autoUpdateAnimBg="0"/>
      <p:bldP spid="646150" grpId="0" animBg="1" autoUpdateAnimBg="0"/>
      <p:bldP spid="64615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E471D6-BD13-4F84-B276-BB283E0A5E4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正则图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7634"/>
            <a:ext cx="8458200" cy="1729704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(P114,</a:t>
            </a: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7.9)</a:t>
            </a:r>
            <a:r>
              <a:rPr lang="zh-CN" altLang="en-US" sz="3600" b="1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(G)，</a:t>
            </a:r>
            <a:r>
              <a:rPr lang="zh-CN" altLang="en-US" b="1" dirty="0"/>
              <a:t>均有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zh-CN" altLang="en-US" b="1" dirty="0">
                <a:solidFill>
                  <a:srgbClr val="FC360E"/>
                </a:solidFill>
              </a:rPr>
              <a:t>正则图</a:t>
            </a:r>
            <a:r>
              <a:rPr lang="zh-CN" altLang="en-US" b="1" dirty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1295400" y="1871663"/>
            <a:ext cx="1295400" cy="1785937"/>
            <a:chOff x="816" y="1467"/>
            <a:chExt cx="816" cy="1125"/>
          </a:xfrm>
        </p:grpSpPr>
        <p:pic>
          <p:nvPicPr>
            <p:cNvPr id="35" name="Picture 4" descr="K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" y="1467"/>
              <a:ext cx="81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K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3429000" y="1752600"/>
            <a:ext cx="1493838" cy="1905000"/>
            <a:chOff x="2160" y="1392"/>
            <a:chExt cx="941" cy="1200"/>
          </a:xfrm>
        </p:grpSpPr>
        <p:pic>
          <p:nvPicPr>
            <p:cNvPr id="38" name="Picture 5" descr="K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1392"/>
              <a:ext cx="941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2496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K</a:t>
              </a:r>
              <a:r>
                <a:rPr lang="en-US" altLang="zh-CN" sz="2400" b="1" baseline="-25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5791200" y="1752600"/>
            <a:ext cx="2209800" cy="1981200"/>
            <a:chOff x="3648" y="1392"/>
            <a:chExt cx="1392" cy="1248"/>
          </a:xfrm>
        </p:grpSpPr>
        <p:pic>
          <p:nvPicPr>
            <p:cNvPr id="41" name="Picture 6" descr="有向K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92" y="1392"/>
              <a:ext cx="960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3648" y="2352"/>
              <a:ext cx="139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3</a:t>
              </a:r>
              <a:r>
                <a:rPr lang="zh-CN" altLang="en-US" sz="2400" b="1">
                  <a:latin typeface="Times New Roman" pitchFamily="18" charset="0"/>
                </a:rPr>
                <a:t>阶有向完全图</a:t>
              </a:r>
            </a:p>
          </p:txBody>
        </p:sp>
      </p:grp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1219200" y="4267200"/>
            <a:ext cx="1371600" cy="1905000"/>
            <a:chOff x="768" y="2688"/>
            <a:chExt cx="864" cy="1200"/>
          </a:xfrm>
        </p:grpSpPr>
        <p:pic>
          <p:nvPicPr>
            <p:cNvPr id="44" name="Picture 13" descr="2正则图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8" y="2688"/>
              <a:ext cx="81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768" y="3600"/>
              <a:ext cx="86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2</a:t>
              </a:r>
              <a:r>
                <a:rPr lang="zh-CN" altLang="en-US" sz="2400" b="1"/>
                <a:t>正则图</a:t>
              </a:r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6172200" y="3962400"/>
            <a:ext cx="1600200" cy="2286000"/>
            <a:chOff x="3888" y="2496"/>
            <a:chExt cx="1008" cy="1440"/>
          </a:xfrm>
        </p:grpSpPr>
        <p:pic>
          <p:nvPicPr>
            <p:cNvPr id="47" name="Picture 15" descr="4正则图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88" y="2496"/>
              <a:ext cx="929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032" y="3648"/>
              <a:ext cx="86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4</a:t>
              </a:r>
              <a:r>
                <a:rPr lang="zh-CN" altLang="en-US" sz="2400" b="1"/>
                <a:t>正则图</a:t>
              </a:r>
            </a:p>
          </p:txBody>
        </p: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3270250" y="4038601"/>
            <a:ext cx="1806575" cy="2506663"/>
            <a:chOff x="2060" y="2544"/>
            <a:chExt cx="1138" cy="1579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208" y="3600"/>
              <a:ext cx="990" cy="52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itchFamily="18" charset="0"/>
                </a:rPr>
                <a:t> 3</a:t>
              </a:r>
              <a:r>
                <a:rPr lang="zh-CN" altLang="en-US" sz="2400" b="1" dirty="0"/>
                <a:t>正则图</a:t>
              </a:r>
            </a:p>
            <a:p>
              <a:r>
                <a:rPr lang="zh-CN" altLang="en-US" sz="2400" b="1" dirty="0"/>
                <a:t>彼得森图</a:t>
              </a:r>
            </a:p>
          </p:txBody>
        </p:sp>
        <p:pic>
          <p:nvPicPr>
            <p:cNvPr id="51" name="Picture 26" descr="彼德森图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60" y="2544"/>
              <a:ext cx="1060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144519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AB5DA-A72C-4A8E-88A8-F67CAA2ADA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二部图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59375"/>
          </a:xfrm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(P114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7.10)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为一个无向图，若能将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划</a:t>
            </a:r>
            <a:r>
              <a:rPr lang="zh-CN" altLang="en-US" b="1" dirty="0"/>
              <a:t>分成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∪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∩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＝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ym typeface="Symbol" panose="05050102010706020507" pitchFamily="18" charset="2"/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使得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中的每条边的两个端点都是一个属于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，</a:t>
            </a:r>
            <a:r>
              <a:rPr lang="zh-CN" altLang="en-US" b="1" dirty="0"/>
              <a:t>另一个属于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二部图</a:t>
            </a:r>
            <a:r>
              <a:rPr lang="zh-CN" altLang="en-US" b="1" dirty="0"/>
              <a:t>（或称</a:t>
            </a:r>
            <a:r>
              <a:rPr lang="zh-CN" altLang="en-US" b="1" dirty="0">
                <a:solidFill>
                  <a:srgbClr val="FC360E"/>
                </a:solidFill>
              </a:rPr>
              <a:t>二分图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C360E"/>
                </a:solidFill>
              </a:rPr>
              <a:t>偶图</a:t>
            </a:r>
            <a:r>
              <a:rPr lang="zh-CN" altLang="en-US" b="1" dirty="0"/>
              <a:t>等），称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互补顶点子集</a:t>
            </a:r>
            <a:r>
              <a:rPr lang="zh-CN" altLang="en-US" b="1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常将二部图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记为</a:t>
            </a:r>
            <a:r>
              <a:rPr lang="zh-CN" altLang="en-US" b="1" dirty="0">
                <a:solidFill>
                  <a:srgbClr val="FC360E"/>
                </a:solidFill>
              </a:rPr>
              <a:t>&lt;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C360E"/>
                </a:solidFill>
              </a:rPr>
              <a:t>1</a:t>
            </a:r>
            <a:r>
              <a:rPr lang="en-US" altLang="zh-CN" b="1" dirty="0">
                <a:solidFill>
                  <a:srgbClr val="FC360E"/>
                </a:solidFill>
              </a:rPr>
              <a:t>,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C360E"/>
                </a:solidFill>
              </a:rPr>
              <a:t>2</a:t>
            </a:r>
            <a:r>
              <a:rPr lang="en-US" altLang="zh-CN" b="1" dirty="0">
                <a:solidFill>
                  <a:srgbClr val="FC360E"/>
                </a:solidFill>
              </a:rPr>
              <a:t>,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FC360E"/>
                </a:solidFill>
              </a:rPr>
              <a:t>&gt;</a:t>
            </a:r>
            <a:r>
              <a:rPr lang="en-US" altLang="zh-CN" b="1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是简单二部图，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中每个顶点均与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中所有顶点相邻，则称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完全二部图</a:t>
            </a:r>
            <a:r>
              <a:rPr lang="zh-CN" altLang="en-US" b="1" dirty="0"/>
              <a:t>，记为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30000" dirty="0" err="1">
                <a:solidFill>
                  <a:srgbClr val="FC360E"/>
                </a:solidFill>
              </a:rPr>
              <a:t>,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/>
              <a:t>，</a:t>
            </a:r>
            <a:r>
              <a:rPr lang="zh-CN" altLang="en-US" b="1" dirty="0"/>
              <a:t>其中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/>
              <a:t>＝|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|，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/>
              <a:t>＝|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|。 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57521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A5E04-DC9C-44EE-A372-A0C587A683F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二部图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5935662" y="2642911"/>
            <a:ext cx="1580115" cy="1980862"/>
            <a:chOff x="816" y="912"/>
            <a:chExt cx="1320" cy="2224"/>
          </a:xfrm>
        </p:grpSpPr>
        <p:sp>
          <p:nvSpPr>
            <p:cNvPr id="57360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228600" y="1417638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判断下图是否为（完全）二分图？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57200" y="4824413"/>
            <a:ext cx="8001000" cy="1897062"/>
            <a:chOff x="677" y="2837"/>
            <a:chExt cx="5040" cy="1195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677" y="2837"/>
              <a:ext cx="5040" cy="1136"/>
            </a:xfrm>
            <a:prstGeom prst="rect">
              <a:avLst/>
            </a:prstGeom>
            <a:solidFill>
              <a:srgbClr val="CCFFFF"/>
            </a:solidFill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</p:txBody>
        </p:sp>
        <p:pic>
          <p:nvPicPr>
            <p:cNvPr id="27" name="Picture 12" descr="二部图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2928"/>
              <a:ext cx="1478" cy="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2765" y="2928"/>
              <a:ext cx="787" cy="1104"/>
              <a:chOff x="2688" y="2928"/>
              <a:chExt cx="787" cy="1104"/>
            </a:xfrm>
          </p:grpSpPr>
          <p:pic>
            <p:nvPicPr>
              <p:cNvPr id="32" name="Picture 15" descr="K2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88" y="2928"/>
                <a:ext cx="787" cy="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K</a:t>
                </a:r>
                <a:r>
                  <a:rPr lang="en-US" altLang="zh-CN" sz="2400" b="1" baseline="-25000">
                    <a:latin typeface="Times New Roman" pitchFamily="18" charset="0"/>
                  </a:rPr>
                  <a:t>23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4128" y="2928"/>
              <a:ext cx="787" cy="1104"/>
              <a:chOff x="4128" y="2880"/>
              <a:chExt cx="787" cy="1104"/>
            </a:xfrm>
          </p:grpSpPr>
          <p:pic>
            <p:nvPicPr>
              <p:cNvPr id="30" name="Picture 19" descr="K3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128" y="2880"/>
                <a:ext cx="787" cy="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4368" y="3696"/>
                <a:ext cx="432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K</a:t>
                </a:r>
                <a:r>
                  <a:rPr lang="en-US" altLang="zh-CN" sz="2400" b="1" baseline="-25000">
                    <a:latin typeface="Times New Roman" pitchFamily="18" charset="0"/>
                  </a:rPr>
                  <a:t>33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3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0ED7D-F659-4C6B-8978-1B677CFC647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子图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76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(P116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7.11)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ym typeface="Symbol" panose="05050102010706020507" pitchFamily="18" charset="2"/>
              </a:rPr>
              <a:t>＝</a:t>
            </a:r>
            <a:r>
              <a:rPr lang="en-US" altLang="zh-CN" b="1" dirty="0"/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&gt;</a:t>
            </a:r>
            <a:r>
              <a:rPr lang="zh-CN" altLang="en-US" b="1" dirty="0"/>
              <a:t>为两个图(同为无向图或同为有向图)，若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且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是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子图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母图</a:t>
            </a:r>
            <a:r>
              <a:rPr lang="zh-CN" altLang="en-US" b="1" dirty="0"/>
              <a:t>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FC360E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生成子图</a:t>
            </a:r>
            <a:r>
              <a:rPr lang="zh-CN" altLang="en-US" b="1" dirty="0"/>
              <a:t>。 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23900" y="3581400"/>
            <a:ext cx="6934200" cy="2362200"/>
            <a:chOff x="768" y="1056"/>
            <a:chExt cx="4368" cy="1872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768" y="1056"/>
              <a:ext cx="4368" cy="1584"/>
              <a:chOff x="768" y="1056"/>
              <a:chExt cx="4368" cy="1584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pic>
            <p:nvPicPr>
              <p:cNvPr id="14" name="Picture 10" descr="子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43" y="1296"/>
                <a:ext cx="4001" cy="1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896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168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688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1440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1824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29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17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596695" y="6075144"/>
            <a:ext cx="74147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b="1" dirty="0"/>
              <a:t>(1),(2),(3)是(1)的子图, (2),(3)是真子图, (1)是母图.</a:t>
            </a:r>
          </a:p>
          <a:p>
            <a:pPr>
              <a:buFontTx/>
              <a:buNone/>
            </a:pPr>
            <a:r>
              <a:rPr lang="zh-CN" altLang="en-US" b="1" dirty="0"/>
              <a:t>(1),(3)是(1)的生成子图.</a:t>
            </a:r>
          </a:p>
        </p:txBody>
      </p:sp>
    </p:spTree>
    <p:extLst>
      <p:ext uri="{BB962C8B-B14F-4D97-AF65-F5344CB8AC3E}">
        <p14:creationId xmlns:p14="http://schemas.microsoft.com/office/powerpoint/2010/main" val="1772721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29F3A-44E6-48FB-8A70-985B467E367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子图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006"/>
            <a:ext cx="9067800" cy="433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为一图，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为顶点集，以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solidFill>
                  <a:schemeClr val="hlink"/>
                </a:solidFill>
              </a:rPr>
              <a:t>两个端点都在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中的边</a:t>
            </a:r>
            <a:r>
              <a:rPr lang="zh-CN" altLang="en-US" sz="2800" b="1" dirty="0"/>
              <a:t>组成边集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的图为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zh-CN" altLang="en-US" sz="2800" b="1" dirty="0">
                <a:solidFill>
                  <a:srgbClr val="FC360E"/>
                </a:solidFill>
              </a:rPr>
              <a:t>导出的子图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[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en-US" altLang="zh-CN" sz="2800" b="1" dirty="0">
                <a:solidFill>
                  <a:srgbClr val="FC360E"/>
                </a:solidFill>
              </a:rPr>
              <a:t>]</a:t>
            </a:r>
            <a:r>
              <a:rPr lang="en-US" altLang="zh-CN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为边集，以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中边关联的顶点为顶点集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的图</a:t>
            </a:r>
            <a:r>
              <a:rPr lang="zh-CN" altLang="en-US" sz="2800" b="1" dirty="0"/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zh-CN" altLang="en-US" sz="2800" b="1" dirty="0">
                <a:solidFill>
                  <a:srgbClr val="FC360E"/>
                </a:solidFill>
              </a:rPr>
              <a:t>导出的子图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[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en-US" altLang="zh-CN" sz="2800" b="1" dirty="0">
                <a:solidFill>
                  <a:srgbClr val="FC360E"/>
                </a:solidFill>
              </a:rPr>
              <a:t>]</a:t>
            </a:r>
            <a:r>
              <a:rPr lang="en-US" altLang="zh-CN" sz="2800" b="1" dirty="0"/>
              <a:t>。</a:t>
            </a:r>
            <a:endParaRPr lang="zh-CN" altLang="en-US" sz="2800" b="1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23900" y="3280041"/>
            <a:ext cx="6934200" cy="2663559"/>
            <a:chOff x="768" y="1056"/>
            <a:chExt cx="4368" cy="1872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768" y="1056"/>
              <a:ext cx="4368" cy="1584"/>
              <a:chOff x="768" y="1056"/>
              <a:chExt cx="4368" cy="1584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pic>
            <p:nvPicPr>
              <p:cNvPr id="14" name="Picture 10" descr="子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43" y="1296"/>
                <a:ext cx="4001" cy="1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896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168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688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1440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1824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29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17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647700" y="6075144"/>
            <a:ext cx="67795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b="1" dirty="0"/>
              <a:t>(2)是{</a:t>
            </a:r>
            <a:r>
              <a:rPr lang="en-US" altLang="zh-CN" b="1" i="1" dirty="0" err="1"/>
              <a:t>d,e,f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  <a:r>
              <a:rPr lang="zh-CN" altLang="en-US" b="1" dirty="0"/>
              <a:t>的导出子图, 也是{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}</a:t>
            </a:r>
            <a:r>
              <a:rPr lang="zh-CN" altLang="en-US" b="1" dirty="0"/>
              <a:t>导出子图.</a:t>
            </a:r>
          </a:p>
          <a:p>
            <a:pPr>
              <a:buFontTx/>
              <a:buNone/>
            </a:pPr>
            <a:r>
              <a:rPr lang="zh-CN" altLang="en-US" b="1" dirty="0"/>
              <a:t>(3)是{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}</a:t>
            </a:r>
            <a:r>
              <a:rPr lang="zh-CN" altLang="en-US" b="1" dirty="0"/>
              <a:t>的导出子图</a:t>
            </a:r>
          </a:p>
        </p:txBody>
      </p:sp>
    </p:spTree>
    <p:extLst>
      <p:ext uri="{BB962C8B-B14F-4D97-AF65-F5344CB8AC3E}">
        <p14:creationId xmlns:p14="http://schemas.microsoft.com/office/powerpoint/2010/main" val="275530164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180CF-BB34-4C84-9818-1780F401E04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(P116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7.12)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</a:t>
            </a:r>
            <a:r>
              <a:rPr lang="zh-CN" altLang="en-US" b="1" dirty="0">
                <a:solidFill>
                  <a:schemeClr val="hlink"/>
                </a:solidFill>
              </a:rPr>
              <a:t>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chemeClr val="hlink"/>
                </a:solidFill>
              </a:rPr>
              <a:t>为顶点集</a:t>
            </a:r>
            <a:r>
              <a:rPr lang="zh-CN" altLang="en-US" b="1" dirty="0"/>
              <a:t>，以所有</a:t>
            </a:r>
            <a:r>
              <a:rPr lang="zh-CN" altLang="en-US" b="1" dirty="0">
                <a:solidFill>
                  <a:schemeClr val="hlink"/>
                </a:solidFill>
              </a:rPr>
              <a:t>使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hlink"/>
                </a:solidFill>
              </a:rPr>
              <a:t>成为完全图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hlink"/>
                </a:solidFill>
              </a:rPr>
              <a:t>的添加边组成的集合</a:t>
            </a:r>
            <a:r>
              <a:rPr lang="zh-CN" altLang="en-US" b="1" dirty="0"/>
              <a:t>为边集的图，称为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补图</a:t>
            </a:r>
            <a:r>
              <a:rPr lang="zh-CN" altLang="en-US" b="1" dirty="0"/>
              <a:t>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若图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b="1" dirty="0">
                <a:solidFill>
                  <a:schemeClr val="hlink"/>
                </a:solidFill>
              </a:rPr>
              <a:t>≌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，</a:t>
            </a:r>
            <a:r>
              <a:rPr lang="zh-CN" altLang="en-US" b="1" dirty="0"/>
              <a:t>则称为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自补图</a:t>
            </a:r>
            <a:r>
              <a:rPr lang="zh-CN" altLang="en-US" b="1" dirty="0"/>
              <a:t>。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590800" y="3068638"/>
            <a:ext cx="228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3541292" y="2420938"/>
            <a:ext cx="22860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2294" name="Object 6"/>
          <p:cNvGraphicFramePr>
            <a:graphicFrameLocks noChangeAspect="1"/>
          </p:cNvGraphicFramePr>
          <p:nvPr/>
        </p:nvGraphicFramePr>
        <p:xfrm>
          <a:off x="2489528" y="3716338"/>
          <a:ext cx="6654472" cy="174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4695238" imgH="2762636" progId="">
                  <p:embed/>
                </p:oleObj>
              </mc:Choice>
              <mc:Fallback>
                <p:oleObj name="Photo Editor 照片" r:id="rId2" imgW="4695238" imgH="2762636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5247"/>
                      <a:stretch>
                        <a:fillRect/>
                      </a:stretch>
                    </p:blipFill>
                    <p:spPr bwMode="auto">
                      <a:xfrm>
                        <a:off x="2489528" y="3716338"/>
                        <a:ext cx="6654472" cy="174646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99CCCC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3338195" y="5462803"/>
            <a:ext cx="54102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(1)为自补图</a:t>
            </a:r>
          </a:p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(2)和(3)互为补图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7" descr="补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231" y="3716338"/>
            <a:ext cx="175260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966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8929688" cy="4953000"/>
          </a:xfrm>
        </p:spPr>
        <p:txBody>
          <a:bodyPr/>
          <a:lstStyle/>
          <a:p>
            <a:r>
              <a:rPr lang="zh-CN" altLang="en-US" sz="2400" b="1" dirty="0">
                <a:latin typeface="宋体" charset="0"/>
                <a:ea typeface="宋体" charset="0"/>
              </a:rPr>
              <a:t>近</a:t>
            </a:r>
            <a:r>
              <a:rPr lang="en-US" altLang="zh-CN" sz="2400" b="1" dirty="0">
                <a:latin typeface="宋体" charset="0"/>
                <a:ea typeface="宋体" charset="0"/>
              </a:rPr>
              <a:t>40</a:t>
            </a:r>
            <a:r>
              <a:rPr lang="zh-CN" altLang="en-US" sz="2400" b="1" dirty="0">
                <a:latin typeface="宋体" charset="0"/>
                <a:ea typeface="宋体" charset="0"/>
              </a:rPr>
              <a:t>年来，随着计算机科学的发展，图论更以惊人的速度向前发展。</a:t>
            </a:r>
            <a:endParaRPr lang="en-US" altLang="zh-CN" sz="2400" b="1" dirty="0">
              <a:latin typeface="宋体" charset="0"/>
              <a:ea typeface="宋体" charset="0"/>
            </a:endParaRPr>
          </a:p>
          <a:p>
            <a:endParaRPr lang="zh-CN" altLang="en-US" sz="2400" b="1" dirty="0">
              <a:latin typeface="宋体" charset="0"/>
              <a:ea typeface="宋体" charset="0"/>
            </a:endParaRPr>
          </a:p>
          <a:p>
            <a:r>
              <a:rPr lang="zh-CN" altLang="en-US" sz="2400" b="1" dirty="0">
                <a:latin typeface="宋体" charset="0"/>
                <a:ea typeface="宋体" charset="0"/>
              </a:rPr>
              <a:t>作为描述事务之间关系的手段或称工具，目前，图论在许多领域，诸如，计算机科学、物理学、化学、运筹学、信息论、控制论、网络通讯、社会科学以及经济管理、军事、国防、工农业生产等方面都得到广泛的应用。</a:t>
            </a:r>
            <a:endParaRPr lang="en-US" altLang="zh-CN" sz="2400" b="1" dirty="0">
              <a:latin typeface="宋体" charset="0"/>
              <a:ea typeface="宋体" charset="0"/>
            </a:endParaRPr>
          </a:p>
          <a:p>
            <a:endParaRPr lang="en-US" altLang="zh-CN" sz="2400" b="1" dirty="0">
              <a:latin typeface="宋体" charset="0"/>
              <a:ea typeface="宋体" charset="0"/>
            </a:endParaRPr>
          </a:p>
          <a:p>
            <a:r>
              <a:rPr lang="zh-CN" altLang="en-US" sz="2400" b="1" dirty="0">
                <a:latin typeface="宋体" charset="0"/>
                <a:ea typeface="宋体" charset="0"/>
              </a:rPr>
              <a:t>在计算机科学领域，如语言、算法、数据库、操作系统、人工智能、网络理论、开关理论等方面，图论扮演着重要的角色。</a:t>
            </a:r>
          </a:p>
        </p:txBody>
      </p:sp>
      <p:sp>
        <p:nvSpPr>
          <p:cNvPr id="6147" name="日期占位符 3"/>
          <p:cNvSpPr>
            <a:spLocks noGrp="1"/>
          </p:cNvSpPr>
          <p:nvPr>
            <p:ph type="dt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/>
              <a:t>SUDA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4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2E498-C0CF-498D-906A-4A57901E312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(P117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7.13)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为无向图。</a:t>
            </a:r>
          </a:p>
          <a:p>
            <a:pPr marL="609600" indent="-609600">
              <a:spcBef>
                <a:spcPct val="25000"/>
              </a:spcBef>
              <a:buNone/>
            </a:pPr>
            <a:r>
              <a:rPr lang="zh-CN" altLang="en-US" b="1" dirty="0"/>
              <a:t>(1)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/>
              <a:t>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dirty="0"/>
              <a:t>表示从</a:t>
            </a:r>
            <a:r>
              <a:rPr lang="en-US" altLang="zh-CN" b="1" dirty="0"/>
              <a:t>G</a:t>
            </a:r>
            <a:r>
              <a:rPr lang="zh-CN" altLang="en-US" b="1" dirty="0"/>
              <a:t>中去掉边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称为</a:t>
            </a:r>
            <a:br>
              <a:rPr lang="zh-CN" altLang="en-US" b="1" dirty="0"/>
            </a:b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中删除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中所有的边，称为</a:t>
            </a: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。</a:t>
            </a:r>
          </a:p>
          <a:p>
            <a:pPr marL="609600" indent="-609600">
              <a:spcBef>
                <a:spcPct val="25000"/>
              </a:spcBef>
              <a:buNone/>
            </a:pPr>
            <a:r>
              <a:rPr lang="zh-CN" altLang="en-US" b="1" dirty="0"/>
              <a:t>(2)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/>
              <a:t>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中去掉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及所关联的一切边，称为</a:t>
            </a:r>
            <a:r>
              <a:rPr lang="zh-CN" altLang="en-US" b="1" dirty="0">
                <a:solidFill>
                  <a:srgbClr val="FC360E"/>
                </a:solidFill>
              </a:rPr>
              <a:t>删除顶点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中删除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中所有顶点，称为</a:t>
            </a: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39339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8B1E7-8C29-43EC-A653-831485E9C33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684" y="914400"/>
            <a:ext cx="9008315" cy="4277032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zh-CN" altLang="en-US" sz="2800" b="1" dirty="0"/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为无向图。</a:t>
            </a:r>
          </a:p>
          <a:p>
            <a:pPr>
              <a:spcBef>
                <a:spcPct val="25000"/>
              </a:spcBef>
              <a:buNone/>
            </a:pPr>
            <a:r>
              <a:rPr lang="en-US" altLang="zh-CN" sz="2800" b="1" dirty="0"/>
              <a:t>(3)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dirty="0">
                <a:solidFill>
                  <a:srgbClr val="FC360E"/>
                </a:solidFill>
              </a:rPr>
              <a:t>\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/>
              <a:t>设边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＝(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用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\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表示从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中删除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后，将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的两个端点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用一个新的顶点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/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代替，使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2800" b="1" dirty="0"/>
              <a:t>关联除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外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关联的所有边，称为</a:t>
            </a:r>
            <a:r>
              <a:rPr lang="zh-CN" altLang="en-US" sz="2800" b="1" dirty="0">
                <a:solidFill>
                  <a:srgbClr val="FC360E"/>
                </a:solidFill>
              </a:rPr>
              <a:t>边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FC360E"/>
                </a:solidFill>
              </a:rPr>
              <a:t>的收缩</a:t>
            </a:r>
            <a:r>
              <a:rPr lang="zh-CN" altLang="en-US" sz="2800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(4)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G</a:t>
            </a:r>
            <a:r>
              <a:rPr lang="en-US" altLang="zh-CN" sz="2800" b="1" dirty="0" err="1">
                <a:solidFill>
                  <a:srgbClr val="FF0000"/>
                </a:solidFill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e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可能相邻，也可能不相邻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用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∪(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+(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之间加一条边(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称为</a:t>
            </a:r>
            <a:r>
              <a:rPr lang="zh-CN" altLang="en-US" sz="2800" b="1" dirty="0">
                <a:solidFill>
                  <a:srgbClr val="FC360E"/>
                </a:solidFill>
              </a:rPr>
              <a:t>加新边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pic>
        <p:nvPicPr>
          <p:cNvPr id="5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6" t="51661"/>
          <a:stretch>
            <a:fillRect/>
          </a:stretch>
        </p:blipFill>
        <p:spPr bwMode="auto">
          <a:xfrm>
            <a:off x="2501328" y="4202539"/>
            <a:ext cx="2389238" cy="244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23" b="48726"/>
          <a:stretch>
            <a:fillRect/>
          </a:stretch>
        </p:blipFill>
        <p:spPr bwMode="auto">
          <a:xfrm>
            <a:off x="149105" y="4275933"/>
            <a:ext cx="2441695" cy="2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5014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97C16C-3C2B-4418-A46C-1975227DC6B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</a:p>
        </p:txBody>
      </p:sp>
      <p:pic>
        <p:nvPicPr>
          <p:cNvPr id="67588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437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FB5EA-F283-4857-B164-7F33A4271BB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举例(2)</a:t>
            </a:r>
          </a:p>
        </p:txBody>
      </p:sp>
      <p:grpSp>
        <p:nvGrpSpPr>
          <p:cNvPr id="68612" name="Group 30"/>
          <p:cNvGrpSpPr>
            <a:grpSpLocks/>
          </p:cNvGrpSpPr>
          <p:nvPr/>
        </p:nvGrpSpPr>
        <p:grpSpPr bwMode="auto">
          <a:xfrm>
            <a:off x="5638800" y="2324100"/>
            <a:ext cx="2133600" cy="2590800"/>
            <a:chOff x="3552" y="1464"/>
            <a:chExt cx="1344" cy="1632"/>
          </a:xfrm>
        </p:grpSpPr>
        <p:sp>
          <p:nvSpPr>
            <p:cNvPr id="68630" name="Line 13"/>
            <p:cNvSpPr>
              <a:spLocks noChangeShapeType="1"/>
            </p:cNvSpPr>
            <p:nvPr/>
          </p:nvSpPr>
          <p:spPr bwMode="auto">
            <a:xfrm>
              <a:off x="4272" y="1464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1" name="Line 14"/>
            <p:cNvSpPr>
              <a:spLocks noChangeShapeType="1"/>
            </p:cNvSpPr>
            <p:nvPr/>
          </p:nvSpPr>
          <p:spPr bwMode="auto">
            <a:xfrm>
              <a:off x="4272" y="14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2" name="Line 15"/>
            <p:cNvSpPr>
              <a:spLocks noChangeShapeType="1"/>
            </p:cNvSpPr>
            <p:nvPr/>
          </p:nvSpPr>
          <p:spPr bwMode="auto">
            <a:xfrm flipV="1">
              <a:off x="3552" y="148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3" name="Line 16"/>
            <p:cNvSpPr>
              <a:spLocks noChangeShapeType="1"/>
            </p:cNvSpPr>
            <p:nvPr/>
          </p:nvSpPr>
          <p:spPr bwMode="auto">
            <a:xfrm>
              <a:off x="3552" y="216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4" name="Line 17"/>
            <p:cNvSpPr>
              <a:spLocks noChangeShapeType="1"/>
            </p:cNvSpPr>
            <p:nvPr/>
          </p:nvSpPr>
          <p:spPr bwMode="auto">
            <a:xfrm flipH="1">
              <a:off x="4752" y="211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5" name="Line 18"/>
            <p:cNvSpPr>
              <a:spLocks noChangeShapeType="1"/>
            </p:cNvSpPr>
            <p:nvPr/>
          </p:nvSpPr>
          <p:spPr bwMode="auto">
            <a:xfrm>
              <a:off x="3600" y="307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6" name="Line 19"/>
            <p:cNvSpPr>
              <a:spLocks noChangeShapeType="1"/>
            </p:cNvSpPr>
            <p:nvPr/>
          </p:nvSpPr>
          <p:spPr bwMode="auto">
            <a:xfrm flipV="1">
              <a:off x="3552" y="213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7" name="Line 20"/>
            <p:cNvSpPr>
              <a:spLocks noChangeShapeType="1"/>
            </p:cNvSpPr>
            <p:nvPr/>
          </p:nvSpPr>
          <p:spPr bwMode="auto">
            <a:xfrm flipH="1">
              <a:off x="3600" y="1464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8" name="Line 21"/>
            <p:cNvSpPr>
              <a:spLocks noChangeShapeType="1"/>
            </p:cNvSpPr>
            <p:nvPr/>
          </p:nvSpPr>
          <p:spPr bwMode="auto">
            <a:xfrm flipV="1">
              <a:off x="3600" y="2136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9" name="Line 22"/>
            <p:cNvSpPr>
              <a:spLocks noChangeShapeType="1"/>
            </p:cNvSpPr>
            <p:nvPr/>
          </p:nvSpPr>
          <p:spPr bwMode="auto">
            <a:xfrm>
              <a:off x="3552" y="213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13" name="Group 29"/>
          <p:cNvGrpSpPr>
            <a:grpSpLocks/>
          </p:cNvGrpSpPr>
          <p:nvPr/>
        </p:nvGrpSpPr>
        <p:grpSpPr bwMode="auto">
          <a:xfrm>
            <a:off x="838200" y="1752600"/>
            <a:ext cx="3505200" cy="3581400"/>
            <a:chOff x="528" y="1104"/>
            <a:chExt cx="2208" cy="2256"/>
          </a:xfrm>
        </p:grpSpPr>
        <p:sp>
          <p:nvSpPr>
            <p:cNvPr id="68615" name="Line 3"/>
            <p:cNvSpPr>
              <a:spLocks noChangeShapeType="1"/>
            </p:cNvSpPr>
            <p:nvPr/>
          </p:nvSpPr>
          <p:spPr bwMode="auto">
            <a:xfrm>
              <a:off x="1680" y="1488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661" y="1104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7" name="Line 5"/>
            <p:cNvSpPr>
              <a:spLocks noChangeShapeType="1"/>
            </p:cNvSpPr>
            <p:nvPr/>
          </p:nvSpPr>
          <p:spPr bwMode="auto">
            <a:xfrm flipV="1">
              <a:off x="528" y="1104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528" y="2053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Line 7"/>
            <p:cNvSpPr>
              <a:spLocks noChangeShapeType="1"/>
            </p:cNvSpPr>
            <p:nvPr/>
          </p:nvSpPr>
          <p:spPr bwMode="auto">
            <a:xfrm flipH="1">
              <a:off x="2400" y="1992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782" y="3357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 flipV="1">
              <a:off x="960" y="2160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 flipH="1">
              <a:off x="1008" y="1488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 flipV="1">
              <a:off x="1008" y="216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960" y="2160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23"/>
            <p:cNvSpPr>
              <a:spLocks noChangeShapeType="1"/>
            </p:cNvSpPr>
            <p:nvPr/>
          </p:nvSpPr>
          <p:spPr bwMode="auto">
            <a:xfrm flipH="1" flipV="1">
              <a:off x="528" y="2064"/>
              <a:ext cx="43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24"/>
            <p:cNvSpPr>
              <a:spLocks noChangeShapeType="1"/>
            </p:cNvSpPr>
            <p:nvPr/>
          </p:nvSpPr>
          <p:spPr bwMode="auto">
            <a:xfrm flipH="1" flipV="1">
              <a:off x="1680" y="11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25"/>
            <p:cNvSpPr>
              <a:spLocks noChangeShapeType="1"/>
            </p:cNvSpPr>
            <p:nvPr/>
          </p:nvSpPr>
          <p:spPr bwMode="auto">
            <a:xfrm flipH="1">
              <a:off x="2304" y="2016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26"/>
            <p:cNvSpPr>
              <a:spLocks noChangeShapeType="1"/>
            </p:cNvSpPr>
            <p:nvPr/>
          </p:nvSpPr>
          <p:spPr bwMode="auto">
            <a:xfrm flipH="1" flipV="1">
              <a:off x="2160" y="3072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27"/>
            <p:cNvSpPr>
              <a:spLocks noChangeShapeType="1"/>
            </p:cNvSpPr>
            <p:nvPr/>
          </p:nvSpPr>
          <p:spPr bwMode="auto">
            <a:xfrm flipH="1">
              <a:off x="768" y="312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14" name="Rectangle 28"/>
          <p:cNvSpPr>
            <a:spLocks noChangeArrowheads="1"/>
          </p:cNvSpPr>
          <p:nvPr/>
        </p:nvSpPr>
        <p:spPr bwMode="auto">
          <a:xfrm>
            <a:off x="228600" y="10668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Petersen</a:t>
            </a:r>
            <a:r>
              <a:rPr lang="zh-CN" altLang="en-US">
                <a:latin typeface="楷体_GB2312" pitchFamily="49" charset="-122"/>
              </a:rPr>
              <a:t>图及其一种收缩图 </a:t>
            </a:r>
          </a:p>
        </p:txBody>
      </p:sp>
    </p:spTree>
    <p:extLst>
      <p:ext uri="{BB962C8B-B14F-4D97-AF65-F5344CB8AC3E}">
        <p14:creationId xmlns:p14="http://schemas.microsoft.com/office/powerpoint/2010/main" val="2989526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290B1-6CC8-40C3-B3E3-B26EEB73668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(P119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7.18)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为无向图，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中顶点与边的交替序列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en-US" altLang="zh-CN" b="1" dirty="0"/>
              <a:t>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ji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称为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通路</a:t>
            </a:r>
            <a:r>
              <a:rPr lang="zh-CN" altLang="en-US" b="1" dirty="0"/>
              <a:t>，其中，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ir-1</a:t>
            </a:r>
            <a:r>
              <a:rPr lang="zh-CN" altLang="en-US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ir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jr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端点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分别称为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始点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FC360E"/>
                </a:solidFill>
              </a:rPr>
              <a:t>终点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中边的条数称为它的</a:t>
            </a:r>
            <a:r>
              <a:rPr lang="zh-CN" altLang="en-US" b="1" dirty="0">
                <a:solidFill>
                  <a:srgbClr val="FC360E"/>
                </a:solidFill>
              </a:rPr>
              <a:t>长度</a:t>
            </a:r>
            <a:r>
              <a:rPr lang="zh-CN" altLang="en-US" b="1" dirty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/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，则称通路为</a:t>
            </a:r>
            <a:r>
              <a:rPr lang="zh-CN" altLang="en-US" b="1" dirty="0">
                <a:solidFill>
                  <a:srgbClr val="FC360E"/>
                </a:solidFill>
              </a:rPr>
              <a:t>回路</a:t>
            </a:r>
            <a:r>
              <a:rPr lang="zh-CN" altLang="en-US" b="1" dirty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hlink"/>
                </a:solidFill>
              </a:rPr>
              <a:t>所有边各异</a:t>
            </a:r>
            <a:r>
              <a:rPr lang="zh-CN" altLang="en-US" b="1" dirty="0"/>
              <a:t>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简单通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回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路</a:t>
            </a:r>
            <a:r>
              <a:rPr lang="zh-CN" altLang="en-US" b="1" dirty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的所有</a:t>
            </a:r>
            <a:r>
              <a:rPr lang="zh-CN" altLang="en-US" b="1" dirty="0">
                <a:solidFill>
                  <a:schemeClr val="hlink"/>
                </a:solidFill>
              </a:rPr>
              <a:t>顶点</a:t>
            </a:r>
            <a:r>
              <a:rPr lang="zh-CN" altLang="en-US" b="1" dirty="0"/>
              <a:t>(除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b="1" dirty="0"/>
              <a:t>可能相同外)</a:t>
            </a:r>
            <a:r>
              <a:rPr lang="zh-CN" altLang="en-US" b="1" dirty="0">
                <a:solidFill>
                  <a:schemeClr val="hlink"/>
                </a:solidFill>
              </a:rPr>
              <a:t>各异</a:t>
            </a:r>
            <a:r>
              <a:rPr lang="zh-CN" altLang="en-US" b="1" dirty="0"/>
              <a:t>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初级通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回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路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C360E"/>
                </a:solidFill>
              </a:rPr>
              <a:t>路径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圈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将长度为奇数的圈称为</a:t>
            </a:r>
            <a:r>
              <a:rPr lang="zh-CN" altLang="en-US" b="1" dirty="0">
                <a:solidFill>
                  <a:srgbClr val="FC360E"/>
                </a:solidFill>
              </a:rPr>
              <a:t>奇圈</a:t>
            </a:r>
            <a:r>
              <a:rPr lang="zh-CN" altLang="en-US" b="1" dirty="0"/>
              <a:t>，长度为偶数的圈称为</a:t>
            </a:r>
            <a:r>
              <a:rPr lang="zh-CN" altLang="en-US" b="1" dirty="0">
                <a:solidFill>
                  <a:srgbClr val="FC360E"/>
                </a:solidFill>
              </a:rPr>
              <a:t>偶圈</a:t>
            </a:r>
            <a:r>
              <a:rPr lang="zh-CN" altLang="en-US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310108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EA50C-6369-48EF-9B51-328E92F4E22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3068638"/>
            <a:ext cx="7467600" cy="3017837"/>
            <a:chOff x="336" y="2064"/>
            <a:chExt cx="4704" cy="1901"/>
          </a:xfrm>
        </p:grpSpPr>
        <p:grpSp>
          <p:nvGrpSpPr>
            <p:cNvPr id="71686" name="Group 5"/>
            <p:cNvGrpSpPr>
              <a:grpSpLocks/>
            </p:cNvGrpSpPr>
            <p:nvPr/>
          </p:nvGrpSpPr>
          <p:grpSpPr bwMode="auto">
            <a:xfrm>
              <a:off x="1152" y="2064"/>
              <a:ext cx="1920" cy="1257"/>
              <a:chOff x="1152" y="1488"/>
              <a:chExt cx="1920" cy="1257"/>
            </a:xfrm>
          </p:grpSpPr>
          <p:sp>
            <p:nvSpPr>
              <p:cNvPr id="71688" name="Text Box 6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1689" name="Line 7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0" name="Line 8"/>
              <p:cNvSpPr>
                <a:spLocks noChangeShapeType="1"/>
              </p:cNvSpPr>
              <p:nvPr/>
            </p:nvSpPr>
            <p:spPr bwMode="auto">
              <a:xfrm flipV="1">
                <a:off x="1344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1" name="Text Box 9"/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1692" name="Text Box 10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cxnSp>
            <p:nvCxnSpPr>
              <p:cNvPr id="71693" name="AutoShape 11"/>
              <p:cNvCxnSpPr>
                <a:cxnSpLocks noChangeShapeType="1"/>
                <a:stCxn id="71690" idx="0"/>
              </p:cNvCxnSpPr>
              <p:nvPr/>
            </p:nvCxnSpPr>
            <p:spPr bwMode="auto">
              <a:xfrm rot="5400000" flipH="1" flipV="1">
                <a:off x="1221" y="1851"/>
                <a:ext cx="1017" cy="771"/>
              </a:xfrm>
              <a:prstGeom prst="curvedConnector3">
                <a:avLst>
                  <a:gd name="adj1" fmla="val 110421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694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1695" name="Text Box 13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71696" name="Text Box 14"/>
              <p:cNvSpPr txBox="1">
                <a:spLocks noChangeArrowheads="1"/>
              </p:cNvSpPr>
              <p:nvPr/>
            </p:nvSpPr>
            <p:spPr bwMode="auto">
              <a:xfrm>
                <a:off x="1680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71697" name="Text Box 15"/>
              <p:cNvSpPr txBox="1">
                <a:spLocks noChangeArrowheads="1"/>
              </p:cNvSpPr>
              <p:nvPr/>
            </p:nvSpPr>
            <p:spPr bwMode="auto">
              <a:xfrm>
                <a:off x="2256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71687" name="Text Box 16"/>
            <p:cNvSpPr txBox="1">
              <a:spLocks noChangeArrowheads="1"/>
            </p:cNvSpPr>
            <p:nvPr/>
          </p:nvSpPr>
          <p:spPr bwMode="auto">
            <a:xfrm>
              <a:off x="336" y="3600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是简单通路但不是初级通路</a:t>
              </a:r>
              <a:endParaRPr lang="zh-CN" altLang="en-US" baseline="-2500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9825" name="Rectangle 17"/>
          <p:cNvSpPr>
            <a:spLocks noChangeArrowheads="1"/>
          </p:cNvSpPr>
          <p:nvPr/>
        </p:nvSpPr>
        <p:spPr bwMode="auto">
          <a:xfrm>
            <a:off x="250825" y="1341438"/>
            <a:ext cx="752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</a:rPr>
              <a:t>初级通路一定是简单通路，反之不一定。</a:t>
            </a:r>
          </a:p>
        </p:txBody>
      </p:sp>
      <p:sp>
        <p:nvSpPr>
          <p:cNvPr id="71685" name="Rectangle 1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通路与回路</a:t>
            </a:r>
          </a:p>
        </p:txBody>
      </p:sp>
    </p:spTree>
    <p:extLst>
      <p:ext uri="{BB962C8B-B14F-4D97-AF65-F5344CB8AC3E}">
        <p14:creationId xmlns:p14="http://schemas.microsoft.com/office/powerpoint/2010/main" val="23337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通路与回路实例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DAF52A-6717-4428-A1FE-9955053145D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pic>
        <p:nvPicPr>
          <p:cNvPr id="36868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22" r="5933" b="77422"/>
          <a:stretch>
            <a:fillRect/>
          </a:stretch>
        </p:blipFill>
        <p:spPr bwMode="auto">
          <a:xfrm>
            <a:off x="539750" y="1268413"/>
            <a:ext cx="84978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5" t="68889" r="30537" b="5875"/>
          <a:stretch>
            <a:fillRect/>
          </a:stretch>
        </p:blipFill>
        <p:spPr bwMode="auto">
          <a:xfrm>
            <a:off x="900113" y="4581525"/>
            <a:ext cx="6894512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5" t="29044" r="10783" b="39256"/>
          <a:stretch>
            <a:fillRect/>
          </a:stretch>
        </p:blipFill>
        <p:spPr bwMode="auto">
          <a:xfrm>
            <a:off x="615950" y="2708275"/>
            <a:ext cx="752792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E64899-CD4A-4962-ADED-983EE2A8D3D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关于通路与回路的说明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554163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>
                <a:solidFill>
                  <a:schemeClr val="hlink"/>
                </a:solidFill>
              </a:rPr>
              <a:t>在有向图中</a:t>
            </a:r>
            <a:r>
              <a:rPr lang="zh-CN" altLang="en-US" b="1"/>
              <a:t>，通路、回路及分类的定义与无向图中非常相似，只是</a:t>
            </a:r>
            <a:r>
              <a:rPr lang="zh-CN" altLang="en-US" b="1">
                <a:solidFill>
                  <a:schemeClr val="hlink"/>
                </a:solidFill>
              </a:rPr>
              <a:t>要注意有向边方向的一致性</a:t>
            </a:r>
            <a:r>
              <a:rPr lang="zh-CN" altLang="en-US" b="1"/>
              <a:t>。 </a:t>
            </a:r>
          </a:p>
        </p:txBody>
      </p:sp>
      <p:grpSp>
        <p:nvGrpSpPr>
          <p:cNvPr id="72709" name="Group 4"/>
          <p:cNvGrpSpPr>
            <a:grpSpLocks/>
          </p:cNvGrpSpPr>
          <p:nvPr/>
        </p:nvGrpSpPr>
        <p:grpSpPr bwMode="auto">
          <a:xfrm>
            <a:off x="1835150" y="2636838"/>
            <a:ext cx="6019800" cy="3627437"/>
            <a:chOff x="768" y="1488"/>
            <a:chExt cx="3792" cy="2285"/>
          </a:xfrm>
        </p:grpSpPr>
        <p:sp>
          <p:nvSpPr>
            <p:cNvPr id="72710" name="Line 5"/>
            <p:cNvSpPr>
              <a:spLocks noChangeShapeType="1"/>
            </p:cNvSpPr>
            <p:nvPr/>
          </p:nvSpPr>
          <p:spPr bwMode="auto">
            <a:xfrm flipH="1" flipV="1">
              <a:off x="1030" y="1851"/>
              <a:ext cx="875" cy="9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1774" y="294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2473" y="1488"/>
              <a:ext cx="2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567" y="275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768" y="1597"/>
              <a:ext cx="2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 flipH="1">
              <a:off x="1905" y="1779"/>
              <a:ext cx="612" cy="10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 flipH="1" flipV="1">
              <a:off x="2544" y="1776"/>
              <a:ext cx="1152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1118" y="2214"/>
              <a:ext cx="3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718" name="Text Box 13"/>
            <p:cNvSpPr txBox="1">
              <a:spLocks noChangeArrowheads="1"/>
            </p:cNvSpPr>
            <p:nvPr/>
          </p:nvSpPr>
          <p:spPr bwMode="auto">
            <a:xfrm>
              <a:off x="1949" y="2069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3086" y="2033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2720" name="Rectangle 15"/>
            <p:cNvSpPr>
              <a:spLocks noChangeArrowheads="1"/>
            </p:cNvSpPr>
            <p:nvPr/>
          </p:nvSpPr>
          <p:spPr bwMode="auto">
            <a:xfrm>
              <a:off x="768" y="3408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abcd</a:t>
              </a:r>
              <a:r>
                <a:rPr lang="zh-CN" altLang="en-US" b="0">
                  <a:latin typeface="楷体_GB2312" pitchFamily="49" charset="-122"/>
                </a:rPr>
                <a:t>不是通路，</a:t>
              </a:r>
              <a:r>
                <a:rPr lang="en-US" altLang="zh-CN" b="0">
                  <a:latin typeface="楷体_GB2312" pitchFamily="49" charset="-122"/>
                </a:rPr>
                <a:t>dcba</a:t>
              </a:r>
              <a:r>
                <a:rPr lang="zh-CN" altLang="en-US" b="0">
                  <a:latin typeface="楷体_GB2312" pitchFamily="49" charset="-122"/>
                </a:rPr>
                <a:t>是通路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48869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0A6127-F572-4D37-B350-8468772F137D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zh-CN" altLang="en-US" b="1" dirty="0"/>
              <a:t>关于通路与回路的说明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续</a:t>
            </a:r>
            <a:r>
              <a:rPr lang="en-US" altLang="zh-CN" b="1" dirty="0">
                <a:latin typeface="宋体" charset="-122"/>
              </a:rPr>
              <a:t>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说明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</a:p>
          <a:p>
            <a:pPr algn="just" eaLnBrk="1" hangingPunct="1"/>
            <a:r>
              <a:rPr lang="zh-CN" altLang="en-US" sz="2800" b="1" dirty="0">
                <a:latin typeface="Times New Roman" pitchFamily="18" charset="0"/>
              </a:rPr>
              <a:t>表示方法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① 用顶点和边的交替序列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定义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 err="1">
                <a:latin typeface="Times New Roman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② </a:t>
            </a:r>
            <a:r>
              <a:rPr lang="zh-CN" altLang="en-US" sz="2800" b="1" dirty="0">
                <a:latin typeface="Times New Roman" pitchFamily="18" charset="0"/>
              </a:rPr>
              <a:t>用边的序列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i="1" baseline="-30000" dirty="0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③ </a:t>
            </a:r>
            <a:r>
              <a:rPr lang="zh-CN" altLang="en-US" sz="2800" b="1" dirty="0">
                <a:latin typeface="Times New Roman" pitchFamily="18" charset="0"/>
              </a:rPr>
              <a:t>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用顶点的序列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④ </a:t>
            </a:r>
            <a:r>
              <a:rPr lang="zh-CN" altLang="en-US" sz="2800" b="1" dirty="0">
                <a:latin typeface="Times New Roman" pitchFamily="18" charset="0"/>
              </a:rPr>
              <a:t>非简单图中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可用混合表示法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环是长度为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的圈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两条平行边构成长度为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的圈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在无向简单图中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所有圈的长度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>
                <a:latin typeface="Times New Roman" pitchFamily="18" charset="0"/>
              </a:rPr>
              <a:t>3; </a:t>
            </a:r>
            <a:r>
              <a:rPr lang="zh-CN" altLang="en-US" sz="2800" b="1" dirty="0">
                <a:latin typeface="Times New Roman" pitchFamily="18" charset="0"/>
              </a:rPr>
              <a:t>在有向简单图中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所有圈的长度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>
                <a:latin typeface="Times New Roman" pitchFamily="18" charset="0"/>
              </a:rPr>
              <a:t>2.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F392A-E899-4B10-B72B-0C888D36859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2052637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endParaRPr lang="zh-CN" altLang="en-US" b="1" dirty="0"/>
          </a:p>
          <a:p>
            <a:pPr marL="609600" indent="-609600" eaLnBrk="1" hangingPunct="1"/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(P120</a:t>
            </a:r>
            <a:r>
              <a:rPr lang="zh-CN" altLang="en-US" sz="2800" dirty="0">
                <a:solidFill>
                  <a:schemeClr val="hlink"/>
                </a:solidFill>
              </a:rPr>
              <a:t>定理</a:t>
            </a:r>
            <a:r>
              <a:rPr lang="en-US" altLang="zh-CN" sz="2800" dirty="0">
                <a:solidFill>
                  <a:schemeClr val="hlink"/>
                </a:solidFill>
              </a:rPr>
              <a:t>7.6)</a:t>
            </a:r>
            <a:r>
              <a:rPr lang="zh-CN" altLang="en-US" b="1" dirty="0"/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中，若从顶点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≠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/>
              <a:t>）</a:t>
            </a:r>
            <a:r>
              <a:rPr lang="zh-CN" altLang="en-US" b="1" dirty="0"/>
              <a:t>存在通路，则从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存在长度小于或等于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-1</a:t>
            </a:r>
            <a:r>
              <a:rPr lang="zh-CN" altLang="en-US" b="1" dirty="0"/>
              <a:t>的通路。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2051050" y="3068638"/>
            <a:ext cx="3048000" cy="1995487"/>
            <a:chOff x="1152" y="1488"/>
            <a:chExt cx="1920" cy="1257"/>
          </a:xfrm>
        </p:grpSpPr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2112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1344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1152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cxnSp>
          <p:nvCxnSpPr>
            <p:cNvPr id="73739" name="AutoShape 11"/>
            <p:cNvCxnSpPr>
              <a:cxnSpLocks noChangeShapeType="1"/>
              <a:stCxn id="73736" idx="0"/>
            </p:cNvCxnSpPr>
            <p:nvPr/>
          </p:nvCxnSpPr>
          <p:spPr bwMode="auto">
            <a:xfrm rot="5400000" flipH="1" flipV="1">
              <a:off x="1221" y="1851"/>
              <a:ext cx="1017" cy="771"/>
            </a:xfrm>
            <a:prstGeom prst="curvedConnector3">
              <a:avLst>
                <a:gd name="adj1" fmla="val 110421"/>
              </a:avLst>
            </a:prstGeom>
            <a:noFill/>
            <a:ln w="28575">
              <a:solidFill>
                <a:srgbClr val="2D080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200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544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2256" y="1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1022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027" y="660400"/>
            <a:ext cx="7772400" cy="1470025"/>
          </a:xfrm>
        </p:spPr>
        <p:txBody>
          <a:bodyPr/>
          <a:lstStyle/>
          <a:p>
            <a:r>
              <a:rPr lang="zh-CN" altLang="en-US" dirty="0"/>
              <a:t>教学内容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6851"/>
            <a:ext cx="6400800" cy="3741949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宋体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7,10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8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欧拉图与哈密尔顿图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9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树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11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平面图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12,13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支配集、覆盖集、独立集、匹配与着色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4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071E78-9678-4C34-8964-23CBCD80F1C9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charset="-122"/>
              </a:rPr>
              <a:t>扩大路径法</a:t>
            </a:r>
            <a:r>
              <a:rPr lang="en-US" altLang="zh-CN" sz="4000" b="1">
                <a:latin typeface="宋体" charset="-122"/>
              </a:rPr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1655762"/>
          </a:xfrm>
          <a:noFill/>
          <a:ln w="28575">
            <a:solidFill>
              <a:schemeClr val="bg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极大路径：</a:t>
            </a:r>
            <a:r>
              <a:rPr lang="zh-CN" altLang="en-US" sz="2800" b="1" dirty="0">
                <a:latin typeface="Times New Roman" pitchFamily="18" charset="0"/>
              </a:rPr>
              <a:t>始点与终点都不与路径外其它顶点相邻的路径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极大路径法：用构造极大路径证明命题的方法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3395663"/>
            <a:ext cx="8135937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例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.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设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G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为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n(n≥3)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阶无向简单图，</a:t>
            </a:r>
            <a:r>
              <a:rPr lang="en-US" altLang="zh-CN" sz="2800" b="1" i="1" kern="0" dirty="0">
                <a:solidFill>
                  <a:srgbClr val="000000"/>
                </a:solidFill>
                <a:latin typeface="Arial"/>
                <a:ea typeface="宋体"/>
                <a:sym typeface="Symbol" pitchFamily="18" charset="2"/>
              </a:rPr>
              <a:t>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Arial"/>
                <a:ea typeface="宋体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≥2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，证明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G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中存在长度大于等于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3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的圈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47E03-95EF-437F-B6BA-BB7C2621D01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无向图的连通性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953000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(P121</a:t>
            </a: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7.20)</a:t>
            </a:r>
            <a:r>
              <a:rPr lang="zh-CN" altLang="en-US" b="1"/>
              <a:t> 设无向图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&gt;，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sym typeface="Symbol" panose="05050102010706020507" pitchFamily="18" charset="2"/>
              </a:rPr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若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之间存在通路，则称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连通的</a:t>
            </a:r>
            <a:r>
              <a:rPr lang="zh-CN" altLang="en-US" b="1"/>
              <a:t>，记作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～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/>
              <a:t>。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～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无向图中顶点之间的连通关系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	～＝{（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）|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∈V</a:t>
            </a:r>
            <a:r>
              <a:rPr lang="zh-CN" altLang="en-US" b="1"/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之间有通路}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是自反的、对称的、传递的，因而</a:t>
            </a:r>
            <a:r>
              <a:rPr lang="zh-CN" altLang="en-US" b="1">
                <a:solidFill>
                  <a:schemeClr val="hlink"/>
                </a:solidFill>
              </a:rPr>
              <a:t>～是</a:t>
            </a:r>
            <a:r>
              <a:rPr lang="en-US" altLang="zh-CN" b="1">
                <a:solidFill>
                  <a:schemeClr val="hlink"/>
                </a:solidFill>
              </a:rPr>
              <a:t>V</a:t>
            </a:r>
            <a:r>
              <a:rPr lang="zh-CN" altLang="en-US" b="1">
                <a:solidFill>
                  <a:schemeClr val="hlink"/>
                </a:solidFill>
              </a:rPr>
              <a:t>上的等价关系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8986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D2720-4EA3-4631-A36E-21B6D792A2F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连通图与连通分支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(P122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7.21)</a:t>
            </a:r>
            <a:r>
              <a:rPr lang="zh-CN" altLang="en-US" b="1" dirty="0"/>
              <a:t>若无向图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是平凡图或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中任何两个顶点都是连通的，则称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连通图</a:t>
            </a:r>
            <a:r>
              <a:rPr lang="zh-CN" altLang="en-US" b="1" dirty="0"/>
              <a:t>，否则称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非连通图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C360E"/>
                </a:solidFill>
              </a:rPr>
              <a:t>分离图</a:t>
            </a:r>
            <a:r>
              <a:rPr lang="zh-CN" altLang="en-US" b="1" dirty="0"/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(P122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7.22)</a:t>
            </a:r>
            <a:r>
              <a:rPr lang="zh-CN" altLang="en-US" b="1" dirty="0"/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关于顶点之间的连通关系～的</a:t>
            </a:r>
            <a:r>
              <a:rPr lang="zh-CN" altLang="en-US" b="1" dirty="0">
                <a:solidFill>
                  <a:schemeClr val="hlink"/>
                </a:solidFill>
              </a:rPr>
              <a:t>商集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/～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}，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为等价类，称导出子图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](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＝1,2,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连通分支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C360E"/>
                </a:solidFill>
              </a:rPr>
              <a:t>连通分支数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常记为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C360E"/>
                </a:solidFill>
              </a:rPr>
              <a:t>连通分支也可定义为</a:t>
            </a:r>
            <a:r>
              <a:rPr lang="en-US" altLang="zh-CN" b="1" dirty="0">
                <a:solidFill>
                  <a:srgbClr val="FC360E"/>
                </a:solidFill>
              </a:rPr>
              <a:t>:</a:t>
            </a:r>
            <a:r>
              <a:rPr lang="zh-CN" altLang="en-US" b="1" dirty="0">
                <a:solidFill>
                  <a:srgbClr val="FC360E"/>
                </a:solidFill>
              </a:rPr>
              <a:t>极大连通子图。</a:t>
            </a:r>
          </a:p>
        </p:txBody>
      </p:sp>
      <p:grpSp>
        <p:nvGrpSpPr>
          <p:cNvPr id="5" name="组合 25"/>
          <p:cNvGrpSpPr/>
          <p:nvPr/>
        </p:nvGrpSpPr>
        <p:grpSpPr>
          <a:xfrm>
            <a:off x="5204479" y="4929198"/>
            <a:ext cx="2143140" cy="714380"/>
            <a:chOff x="5929322" y="5429264"/>
            <a:chExt cx="2143140" cy="714380"/>
          </a:xfrm>
          <a:solidFill>
            <a:srgbClr val="D6F4FE"/>
          </a:solidFill>
        </p:grpSpPr>
        <p:sp>
          <p:nvSpPr>
            <p:cNvPr id="6" name="椭圆 5"/>
            <p:cNvSpPr/>
            <p:nvPr/>
          </p:nvSpPr>
          <p:spPr>
            <a:xfrm>
              <a:off x="592932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92932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64370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5808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5808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rot="16200000" flipH="1">
              <a:off x="5643570" y="5775992"/>
              <a:ext cx="581966" cy="1046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H="1">
              <a:off x="6311769" y="5107794"/>
              <a:ext cx="10462" cy="65340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10800000" flipV="1">
              <a:off x="5990298" y="5500702"/>
              <a:ext cx="653404" cy="5819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429520" y="5464983"/>
              <a:ext cx="571504" cy="2500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V="1">
              <a:off x="7419058" y="5786454"/>
              <a:ext cx="581966" cy="2962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001024" y="571501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92291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EA4DE-EFB0-4ECB-B904-8DD7207D3F1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331913" y="1052513"/>
            <a:ext cx="7162800" cy="2179637"/>
            <a:chOff x="384" y="768"/>
            <a:chExt cx="4512" cy="1373"/>
          </a:xfrm>
        </p:grpSpPr>
        <p:sp>
          <p:nvSpPr>
            <p:cNvPr id="76807" name="Text Box 5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08" name="Line 6"/>
            <p:cNvSpPr>
              <a:spLocks noChangeShapeType="1"/>
            </p:cNvSpPr>
            <p:nvPr/>
          </p:nvSpPr>
          <p:spPr bwMode="auto">
            <a:xfrm>
              <a:off x="1344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7"/>
            <p:cNvSpPr>
              <a:spLocks noChangeShapeType="1"/>
            </p:cNvSpPr>
            <p:nvPr/>
          </p:nvSpPr>
          <p:spPr bwMode="auto">
            <a:xfrm flipV="1">
              <a:off x="576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Text Box 8"/>
            <p:cNvSpPr txBox="1">
              <a:spLocks noChangeArrowheads="1"/>
            </p:cNvSpPr>
            <p:nvPr/>
          </p:nvSpPr>
          <p:spPr bwMode="auto">
            <a:xfrm>
              <a:off x="384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1" name="Text Box 9"/>
            <p:cNvSpPr txBox="1">
              <a:spLocks noChangeArrowheads="1"/>
            </p:cNvSpPr>
            <p:nvPr/>
          </p:nvSpPr>
          <p:spPr bwMode="auto">
            <a:xfrm>
              <a:off x="206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2" name="Line 10"/>
            <p:cNvSpPr>
              <a:spLocks noChangeShapeType="1"/>
            </p:cNvSpPr>
            <p:nvPr/>
          </p:nvSpPr>
          <p:spPr bwMode="auto">
            <a:xfrm flipV="1">
              <a:off x="576" y="206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Text Box 11"/>
            <p:cNvSpPr txBox="1">
              <a:spLocks noChangeArrowheads="1"/>
            </p:cNvSpPr>
            <p:nvPr/>
          </p:nvSpPr>
          <p:spPr bwMode="auto">
            <a:xfrm>
              <a:off x="3600" y="76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14" name="Line 12"/>
            <p:cNvSpPr>
              <a:spLocks noChangeShapeType="1"/>
            </p:cNvSpPr>
            <p:nvPr/>
          </p:nvSpPr>
          <p:spPr bwMode="auto">
            <a:xfrm flipH="1" flipV="1">
              <a:off x="3936" y="912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5" name="Text Box 1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6" name="Text Box 14"/>
            <p:cNvSpPr txBox="1">
              <a:spLocks noChangeArrowheads="1"/>
            </p:cNvSpPr>
            <p:nvPr/>
          </p:nvSpPr>
          <p:spPr bwMode="auto">
            <a:xfrm>
              <a:off x="4656" y="158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7" name="Oval 15"/>
            <p:cNvSpPr>
              <a:spLocks noChangeArrowheads="1"/>
            </p:cNvSpPr>
            <p:nvPr/>
          </p:nvSpPr>
          <p:spPr bwMode="auto">
            <a:xfrm>
              <a:off x="4704" y="1920"/>
              <a:ext cx="96" cy="96"/>
            </a:xfrm>
            <a:prstGeom prst="ellipse">
              <a:avLst/>
            </a:prstGeom>
            <a:solidFill>
              <a:srgbClr val="2D08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6805" name="Rectangle 16"/>
          <p:cNvSpPr>
            <a:spLocks noChangeArrowheads="1"/>
          </p:cNvSpPr>
          <p:nvPr/>
        </p:nvSpPr>
        <p:spPr bwMode="auto">
          <a:xfrm>
            <a:off x="2987675" y="37179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G1</a:t>
            </a:r>
          </a:p>
        </p:txBody>
      </p:sp>
      <p:sp>
        <p:nvSpPr>
          <p:cNvPr id="76806" name="Rectangle 17"/>
          <p:cNvSpPr>
            <a:spLocks noChangeArrowheads="1"/>
          </p:cNvSpPr>
          <p:nvPr/>
        </p:nvSpPr>
        <p:spPr bwMode="auto">
          <a:xfrm>
            <a:off x="7092950" y="3286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G2</a:t>
            </a:r>
          </a:p>
        </p:txBody>
      </p:sp>
    </p:spTree>
    <p:extLst>
      <p:ext uri="{BB962C8B-B14F-4D97-AF65-F5344CB8AC3E}">
        <p14:creationId xmlns:p14="http://schemas.microsoft.com/office/powerpoint/2010/main" val="1109820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13A41-329A-4921-B466-86DC3D857DE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无向图中顶点之间的短程线及距离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2734"/>
            <a:ext cx="8610600" cy="55626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zh-CN" altLang="en-US" sz="2800" b="1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(P122</a:t>
            </a:r>
            <a:r>
              <a:rPr lang="zh-CN" altLang="en-US" sz="2400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chemeClr val="hlink"/>
                </a:solidFill>
              </a:rPr>
              <a:t>7.23)</a:t>
            </a:r>
            <a:r>
              <a:rPr lang="zh-CN" altLang="en-US" sz="2800" b="1" dirty="0"/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为无向图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中任意两个顶点，若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～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</a:t>
            </a:r>
            <a:r>
              <a:rPr lang="zh-CN" altLang="en-US" sz="2800" b="1" dirty="0">
                <a:solidFill>
                  <a:srgbClr val="FC360E"/>
                </a:solidFill>
              </a:rPr>
              <a:t>长度最短的通路</a:t>
            </a:r>
            <a:r>
              <a:rPr lang="zh-CN" altLang="en-US" sz="2800" b="1" dirty="0"/>
              <a:t>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之间的</a:t>
            </a:r>
            <a:r>
              <a:rPr lang="zh-CN" altLang="en-US" sz="2800" b="1" dirty="0">
                <a:solidFill>
                  <a:srgbClr val="FC360E"/>
                </a:solidFill>
              </a:rPr>
              <a:t>短程线</a:t>
            </a:r>
            <a:r>
              <a:rPr lang="zh-CN" altLang="en-US" sz="2800" b="1" dirty="0"/>
              <a:t>，短程线的长度称为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之间的</a:t>
            </a:r>
            <a:r>
              <a:rPr lang="zh-CN" altLang="en-US" sz="2800" b="1" dirty="0">
                <a:solidFill>
                  <a:srgbClr val="FC360E"/>
                </a:solidFill>
              </a:rPr>
              <a:t>距离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C360E"/>
                </a:solidFill>
              </a:rPr>
              <a:t>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当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不连通时，规定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)＝∞。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距离有以下性质：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(1)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)≥0，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/>
              <a:t>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时，等号成立。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(2)具有对称性，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/>
              <a:t>)。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	(3)</a:t>
            </a:r>
            <a:r>
              <a:rPr lang="zh-CN" altLang="en-US" sz="2800" b="1" dirty="0"/>
              <a:t>满足三角不等式： 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 err="1"/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		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172200" y="4800600"/>
            <a:ext cx="2743200" cy="2057400"/>
            <a:chOff x="3456" y="2112"/>
            <a:chExt cx="1728" cy="1296"/>
          </a:xfrm>
        </p:grpSpPr>
        <p:pic>
          <p:nvPicPr>
            <p:cNvPr id="6" name="Picture 21" descr="短程线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00" y="2375"/>
              <a:ext cx="1440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936" y="21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a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456" y="259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b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936" y="307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c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4272" y="273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d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4368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e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4464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 f 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g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4560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h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4944" y="297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i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692729" y="6077634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e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之间的短程线: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ace,afe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    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a,e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)=2, 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a,h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)=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154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D6979-9AAF-4A21-A0EB-EAC1008B6EE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二部图的判定定理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7.8</a:t>
            </a:r>
            <a:r>
              <a:rPr lang="en-US" altLang="zh-CN" b="1" dirty="0"/>
              <a:t> </a:t>
            </a:r>
            <a:r>
              <a:rPr lang="zh-CN" altLang="en-US" b="1" dirty="0"/>
              <a:t>一个无向图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是二部图当且仅当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中无奇圈（或奇数长度的回路）。</a:t>
            </a:r>
            <a:endParaRPr lang="en-US" altLang="zh-CN" b="1" dirty="0"/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必要性：设</a:t>
            </a:r>
            <a:r>
              <a:rPr lang="en-US" altLang="zh-CN" sz="2100" b="1" i="1" dirty="0">
                <a:latin typeface="Arial" charset="0"/>
                <a:ea typeface="宋体" charset="0"/>
              </a:rPr>
              <a:t>G=</a:t>
            </a:r>
            <a:r>
              <a:rPr lang="zh-CN" altLang="en-US" sz="2100" b="1" dirty="0">
                <a:latin typeface="Arial" charset="0"/>
                <a:ea typeface="宋体" charset="0"/>
              </a:rPr>
              <a:t>&lt;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</a:rPr>
              <a:t>,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,</a:t>
            </a:r>
            <a:r>
              <a:rPr lang="en-US" altLang="zh-CN" sz="2100" b="1" i="1" dirty="0">
                <a:latin typeface="Arial" charset="0"/>
                <a:ea typeface="宋体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</a:rPr>
              <a:t>&gt;</a:t>
            </a:r>
            <a:r>
              <a:rPr lang="zh-CN" altLang="en-US" sz="2100" b="1" dirty="0">
                <a:latin typeface="Arial" charset="0"/>
                <a:ea typeface="宋体" charset="0"/>
              </a:rPr>
              <a:t>是二部图, 每条边只能从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, 或从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</a:rPr>
              <a:t>, 故任何回路必为偶长度.</a:t>
            </a:r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充分性：不妨设</a:t>
            </a:r>
            <a:r>
              <a:rPr lang="en-US" altLang="zh-CN" sz="2100" b="1" i="1" dirty="0">
                <a:latin typeface="Arial" charset="0"/>
                <a:ea typeface="宋体" charset="0"/>
              </a:rPr>
              <a:t>G</a:t>
            </a:r>
            <a:r>
              <a:rPr lang="zh-CN" altLang="en-US" sz="2100" b="1" dirty="0">
                <a:latin typeface="Arial" charset="0"/>
                <a:ea typeface="宋体" charset="0"/>
              </a:rPr>
              <a:t>至少有一条边且连通. 取任一顶点</a:t>
            </a:r>
            <a:r>
              <a:rPr lang="en-US" altLang="zh-CN" sz="2100" b="1" i="1" dirty="0">
                <a:latin typeface="Arial" charset="0"/>
                <a:ea typeface="宋体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</a:rPr>
              <a:t>,  </a:t>
            </a:r>
            <a:r>
              <a:rPr lang="zh-CN" altLang="en-US" sz="2100" b="1" dirty="0">
                <a:latin typeface="Arial" charset="0"/>
                <a:ea typeface="宋体" charset="0"/>
              </a:rPr>
              <a:t>令</a:t>
            </a:r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</a:rPr>
              <a:t>  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25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</a:rPr>
              <a:t>={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dirty="0">
                <a:latin typeface="Arial" charset="0"/>
                <a:ea typeface="宋体" charset="0"/>
              </a:rPr>
              <a:t> | 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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d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,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为偶数}, 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25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={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dirty="0">
                <a:latin typeface="Arial" charset="0"/>
                <a:ea typeface="宋体" charset="0"/>
              </a:rPr>
              <a:t> | 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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d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,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为奇数}</a:t>
            </a:r>
          </a:p>
          <a:p>
            <a:pPr>
              <a:buFontTx/>
              <a:buNone/>
            </a:pP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 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则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V, 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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.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先证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中任意两点不相邻. 假设存在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s,t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,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=(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s,t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)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.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设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cs typeface="Times New Roman" charset="0"/>
              </a:rPr>
              <a:t>, 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分别是</a:t>
            </a:r>
            <a:r>
              <a:rPr lang="en-US" altLang="zh-CN" sz="2100" b="1" i="1" dirty="0">
                <a:latin typeface="Arial" charset="0"/>
                <a:ea typeface="宋体" charset="0"/>
              </a:rPr>
              <a:t>u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s,t</a:t>
            </a:r>
            <a:r>
              <a:rPr lang="zh-CN" altLang="en-US" sz="2100" b="1" dirty="0">
                <a:latin typeface="Arial" charset="0"/>
                <a:ea typeface="宋体" charset="0"/>
              </a:rPr>
              <a:t>的短程线, 则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是一条回路, 其长度为奇数, 与假设矛盾. 同理可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证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中任意两点不相邻.</a:t>
            </a:r>
            <a:r>
              <a:rPr lang="zh-CN" altLang="en-US" sz="2100" b="1" dirty="0">
                <a:latin typeface="Arial" charset="0"/>
                <a:ea typeface="宋体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7.9</a:t>
            </a: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是</a:t>
            </a:r>
            <a:r>
              <a:rPr lang="en-US" altLang="zh-CN" b="1" dirty="0"/>
              <a:t>n</a:t>
            </a:r>
            <a:r>
              <a:rPr lang="zh-CN" altLang="en-US" b="1" dirty="0"/>
              <a:t>阶无向连通图，则</a:t>
            </a:r>
            <a:r>
              <a:rPr lang="en-US" altLang="zh-CN" b="1" dirty="0"/>
              <a:t>G</a:t>
            </a:r>
            <a:r>
              <a:rPr lang="zh-CN" altLang="en-US" b="1" dirty="0"/>
              <a:t>的边数</a:t>
            </a:r>
            <a:br>
              <a:rPr lang="zh-CN" altLang="en-US" b="1" dirty="0"/>
            </a:br>
            <a:r>
              <a:rPr lang="en-US" altLang="zh-CN" b="1" dirty="0"/>
              <a:t>m</a:t>
            </a:r>
            <a:r>
              <a:rPr lang="en-US" altLang="zh-CN" b="1" dirty="0">
                <a:sym typeface="Symbol" panose="05050102010706020507" pitchFamily="18" charset="2"/>
              </a:rPr>
              <a:t></a:t>
            </a:r>
            <a:r>
              <a:rPr lang="en-US" altLang="zh-CN" b="1" dirty="0"/>
              <a:t>n-1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学生练习，使用归纳法证明</a:t>
            </a:r>
          </a:p>
        </p:txBody>
      </p:sp>
    </p:spTree>
    <p:extLst>
      <p:ext uri="{BB962C8B-B14F-4D97-AF65-F5344CB8AC3E}">
        <p14:creationId xmlns:p14="http://schemas.microsoft.com/office/powerpoint/2010/main" val="281219682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9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AAF8EE1F-ECF3-4FFB-B04D-240C79CF7C53}" type="slidenum">
              <a:rPr lang="zh-CN" altLang="en-US" smtClean="0">
                <a:latin typeface="Arial" charset="0"/>
                <a:ea typeface="宋体" charset="-122"/>
              </a:rPr>
              <a:pPr algn="l"/>
              <a:t>57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例1</a:t>
            </a:r>
            <a:r>
              <a:rPr lang="zh-CN" altLang="en-US" sz="2400" b="1"/>
              <a:t> 某中学有3个课外活动小组:数学组, 计算机组和生物</a:t>
            </a:r>
          </a:p>
          <a:p>
            <a:pPr>
              <a:buFontTx/>
              <a:buNone/>
            </a:pPr>
            <a:r>
              <a:rPr lang="zh-CN" altLang="en-US" sz="2400" b="1"/>
              <a:t>组. 有赵,钱,孙,李,周5名学生, 问分别在下述3种情况下, 能</a:t>
            </a:r>
          </a:p>
          <a:p>
            <a:pPr>
              <a:buFontTx/>
              <a:buNone/>
            </a:pPr>
            <a:r>
              <a:rPr lang="zh-CN" altLang="en-US" sz="2400" b="1"/>
              <a:t>否选出3人各任一个组的组长?</a:t>
            </a:r>
          </a:p>
          <a:p>
            <a:pPr>
              <a:buFontTx/>
              <a:buNone/>
            </a:pPr>
            <a:r>
              <a:rPr lang="zh-CN" altLang="en-US" sz="2400" b="1"/>
              <a:t>(1) 赵, 钱为数学组成员, 赵,孙,李为计算机组成员, 孙,李,</a:t>
            </a:r>
          </a:p>
          <a:p>
            <a:pPr>
              <a:buFontTx/>
              <a:buNone/>
            </a:pPr>
            <a:r>
              <a:rPr lang="zh-CN" altLang="en-US" sz="2400" b="1"/>
              <a:t>周为生物组成员.</a:t>
            </a:r>
          </a:p>
          <a:p>
            <a:pPr>
              <a:buFontTx/>
              <a:buNone/>
            </a:pPr>
            <a:r>
              <a:rPr lang="zh-CN" altLang="en-US" sz="2400" b="1"/>
              <a:t>(2) 赵为数学组成员, 钱,孙,李为计算机组成员, 钱,孙,李,周</a:t>
            </a:r>
          </a:p>
          <a:p>
            <a:pPr>
              <a:buFontTx/>
              <a:buNone/>
            </a:pPr>
            <a:r>
              <a:rPr lang="zh-CN" altLang="en-US" sz="2400" b="1"/>
              <a:t>为生物组成员.</a:t>
            </a:r>
          </a:p>
          <a:p>
            <a:pPr>
              <a:buFontTx/>
              <a:buNone/>
            </a:pPr>
            <a:r>
              <a:rPr lang="zh-CN" altLang="en-US" sz="2400" b="1"/>
              <a:t>(3) 赵为数学组和计算机组成员, 钱,孙,李,周为生物组成员.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5AC3C469-E02E-48FC-8EA8-ACAD924B338E}" type="slidenum">
              <a:rPr lang="zh-CN" altLang="en-US" smtClean="0">
                <a:latin typeface="Arial" charset="0"/>
                <a:ea typeface="宋体" charset="-122"/>
              </a:rPr>
              <a:pPr algn="l"/>
              <a:t>58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</a:rPr>
              <a:t>实例(续)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/>
              <a:t>解</a:t>
            </a: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685799" y="4953000"/>
            <a:ext cx="6510867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(1),(2)有多种方案, (3) 不可能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90600" y="2286000"/>
            <a:ext cx="2438400" cy="2209800"/>
            <a:chOff x="480" y="1632"/>
            <a:chExt cx="1536" cy="1392"/>
          </a:xfrm>
        </p:grpSpPr>
        <p:sp>
          <p:nvSpPr>
            <p:cNvPr id="49183" name="Text Box 8"/>
            <p:cNvSpPr txBox="1">
              <a:spLocks noChangeArrowheads="1"/>
            </p:cNvSpPr>
            <p:nvPr/>
          </p:nvSpPr>
          <p:spPr bwMode="auto">
            <a:xfrm>
              <a:off x="96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49184" name="Text Box 4"/>
            <p:cNvSpPr txBox="1">
              <a:spLocks noChangeArrowheads="1"/>
            </p:cNvSpPr>
            <p:nvPr/>
          </p:nvSpPr>
          <p:spPr bwMode="auto">
            <a:xfrm>
              <a:off x="672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pic>
          <p:nvPicPr>
            <p:cNvPr id="49185" name="Picture 5" descr="图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6" name="Text Box 43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87" name="Text Box 46"/>
            <p:cNvSpPr txBox="1">
              <a:spLocks noChangeArrowheads="1"/>
            </p:cNvSpPr>
            <p:nvPr/>
          </p:nvSpPr>
          <p:spPr bwMode="auto">
            <a:xfrm>
              <a:off x="1440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88" name="Text Box 49"/>
            <p:cNvSpPr txBox="1">
              <a:spLocks noChangeArrowheads="1"/>
            </p:cNvSpPr>
            <p:nvPr/>
          </p:nvSpPr>
          <p:spPr bwMode="auto">
            <a:xfrm>
              <a:off x="48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89" name="Text Box 50"/>
            <p:cNvSpPr txBox="1">
              <a:spLocks noChangeArrowheads="1"/>
            </p:cNvSpPr>
            <p:nvPr/>
          </p:nvSpPr>
          <p:spPr bwMode="auto">
            <a:xfrm>
              <a:off x="76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90" name="Text Box 51"/>
            <p:cNvSpPr txBox="1">
              <a:spLocks noChangeArrowheads="1"/>
            </p:cNvSpPr>
            <p:nvPr/>
          </p:nvSpPr>
          <p:spPr bwMode="auto">
            <a:xfrm>
              <a:off x="105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91" name="Text Box 52"/>
            <p:cNvSpPr txBox="1">
              <a:spLocks noChangeArrowheads="1"/>
            </p:cNvSpPr>
            <p:nvPr/>
          </p:nvSpPr>
          <p:spPr bwMode="auto">
            <a:xfrm>
              <a:off x="134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92" name="Text Box 53"/>
            <p:cNvSpPr txBox="1">
              <a:spLocks noChangeArrowheads="1"/>
            </p:cNvSpPr>
            <p:nvPr/>
          </p:nvSpPr>
          <p:spPr bwMode="auto">
            <a:xfrm>
              <a:off x="163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505200" y="2286000"/>
            <a:ext cx="2438400" cy="2209800"/>
            <a:chOff x="2112" y="1632"/>
            <a:chExt cx="1536" cy="1392"/>
          </a:xfrm>
        </p:grpSpPr>
        <p:pic>
          <p:nvPicPr>
            <p:cNvPr id="49173" name="Picture 6" descr="图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74" name="Text Box 35"/>
            <p:cNvSpPr txBox="1">
              <a:spLocks noChangeArrowheads="1"/>
            </p:cNvSpPr>
            <p:nvPr/>
          </p:nvSpPr>
          <p:spPr bwMode="auto">
            <a:xfrm>
              <a:off x="264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49175" name="Text Box 41"/>
            <p:cNvSpPr txBox="1">
              <a:spLocks noChangeArrowheads="1"/>
            </p:cNvSpPr>
            <p:nvPr/>
          </p:nvSpPr>
          <p:spPr bwMode="auto">
            <a:xfrm>
              <a:off x="2304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sp>
          <p:nvSpPr>
            <p:cNvPr id="49176" name="Text Box 44"/>
            <p:cNvSpPr txBox="1">
              <a:spLocks noChangeArrowheads="1"/>
            </p:cNvSpPr>
            <p:nvPr/>
          </p:nvSpPr>
          <p:spPr bwMode="auto">
            <a:xfrm>
              <a:off x="2688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77" name="Text Box 47"/>
            <p:cNvSpPr txBox="1">
              <a:spLocks noChangeArrowheads="1"/>
            </p:cNvSpPr>
            <p:nvPr/>
          </p:nvSpPr>
          <p:spPr bwMode="auto">
            <a:xfrm>
              <a:off x="3072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78" name="Text Box 54"/>
            <p:cNvSpPr txBox="1">
              <a:spLocks noChangeArrowheads="1"/>
            </p:cNvSpPr>
            <p:nvPr/>
          </p:nvSpPr>
          <p:spPr bwMode="auto">
            <a:xfrm>
              <a:off x="211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79" name="Text Box 55"/>
            <p:cNvSpPr txBox="1">
              <a:spLocks noChangeArrowheads="1"/>
            </p:cNvSpPr>
            <p:nvPr/>
          </p:nvSpPr>
          <p:spPr bwMode="auto">
            <a:xfrm>
              <a:off x="240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80" name="Text Box 56"/>
            <p:cNvSpPr txBox="1">
              <a:spLocks noChangeArrowheads="1"/>
            </p:cNvSpPr>
            <p:nvPr/>
          </p:nvSpPr>
          <p:spPr bwMode="auto">
            <a:xfrm>
              <a:off x="268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81" name="Text Box 57"/>
            <p:cNvSpPr txBox="1">
              <a:spLocks noChangeArrowheads="1"/>
            </p:cNvSpPr>
            <p:nvPr/>
          </p:nvSpPr>
          <p:spPr bwMode="auto">
            <a:xfrm>
              <a:off x="297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82" name="Text Box 58"/>
            <p:cNvSpPr txBox="1">
              <a:spLocks noChangeArrowheads="1"/>
            </p:cNvSpPr>
            <p:nvPr/>
          </p:nvSpPr>
          <p:spPr bwMode="auto">
            <a:xfrm>
              <a:off x="326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019800" y="2286000"/>
            <a:ext cx="2438400" cy="2209800"/>
            <a:chOff x="3744" y="1632"/>
            <a:chExt cx="1536" cy="1392"/>
          </a:xfrm>
        </p:grpSpPr>
        <p:pic>
          <p:nvPicPr>
            <p:cNvPr id="49163" name="Picture 7" descr="图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0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Text Box 36"/>
            <p:cNvSpPr txBox="1">
              <a:spLocks noChangeArrowheads="1"/>
            </p:cNvSpPr>
            <p:nvPr/>
          </p:nvSpPr>
          <p:spPr bwMode="auto">
            <a:xfrm>
              <a:off x="432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  <p:sp>
          <p:nvSpPr>
            <p:cNvPr id="49165" name="Text Box 42"/>
            <p:cNvSpPr txBox="1">
              <a:spLocks noChangeArrowheads="1"/>
            </p:cNvSpPr>
            <p:nvPr/>
          </p:nvSpPr>
          <p:spPr bwMode="auto">
            <a:xfrm>
              <a:off x="3936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sp>
          <p:nvSpPr>
            <p:cNvPr id="49166" name="Text Box 45"/>
            <p:cNvSpPr txBox="1">
              <a:spLocks noChangeArrowheads="1"/>
            </p:cNvSpPr>
            <p:nvPr/>
          </p:nvSpPr>
          <p:spPr bwMode="auto">
            <a:xfrm>
              <a:off x="4320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67" name="Text Box 48"/>
            <p:cNvSpPr txBox="1">
              <a:spLocks noChangeArrowheads="1"/>
            </p:cNvSpPr>
            <p:nvPr/>
          </p:nvSpPr>
          <p:spPr bwMode="auto">
            <a:xfrm>
              <a:off x="4704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68" name="Text Box 59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69" name="Text Box 60"/>
            <p:cNvSpPr txBox="1">
              <a:spLocks noChangeArrowheads="1"/>
            </p:cNvSpPr>
            <p:nvPr/>
          </p:nvSpPr>
          <p:spPr bwMode="auto">
            <a:xfrm>
              <a:off x="403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70" name="Text Box 61"/>
            <p:cNvSpPr txBox="1">
              <a:spLocks noChangeArrowheads="1"/>
            </p:cNvSpPr>
            <p:nvPr/>
          </p:nvSpPr>
          <p:spPr bwMode="auto">
            <a:xfrm>
              <a:off x="432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71" name="Text Box 62"/>
            <p:cNvSpPr txBox="1">
              <a:spLocks noChangeArrowheads="1"/>
            </p:cNvSpPr>
            <p:nvPr/>
          </p:nvSpPr>
          <p:spPr bwMode="auto">
            <a:xfrm>
              <a:off x="460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72" name="Text Box 63"/>
            <p:cNvSpPr txBox="1">
              <a:spLocks noChangeArrowheads="1"/>
            </p:cNvSpPr>
            <p:nvPr/>
          </p:nvSpPr>
          <p:spPr bwMode="auto">
            <a:xfrm>
              <a:off x="489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pic>
        <p:nvPicPr>
          <p:cNvPr id="313411" name="Picture 67" descr="图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667000"/>
            <a:ext cx="1981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412" name="Picture 68" descr="图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2667000"/>
            <a:ext cx="1981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7533B-D1FB-4FD5-9D9A-9D6A1822EC3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无向图的点</a:t>
            </a:r>
            <a:r>
              <a:rPr kumimoji="0" lang="zh-CN" altLang="en-US" b="1"/>
              <a:t>割</a:t>
            </a:r>
            <a:r>
              <a:rPr lang="zh-CN" altLang="en-US" b="1"/>
              <a:t>集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1975926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7.25 (P123)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&gt;，</a:t>
            </a:r>
            <a:r>
              <a:rPr lang="zh-CN" altLang="en-US" sz="2800" b="1" dirty="0"/>
              <a:t>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)&gt;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而对于任意的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均有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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C360E"/>
                </a:solidFill>
              </a:rPr>
              <a:t>点割集</a:t>
            </a:r>
            <a:r>
              <a:rPr lang="zh-CN" altLang="en-US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是单元集，即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＝{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}，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C360E"/>
                </a:solidFill>
              </a:rPr>
              <a:t>割点</a:t>
            </a:r>
            <a:r>
              <a:rPr lang="zh-CN" altLang="en-US" sz="2800" b="1" dirty="0"/>
              <a:t>。</a:t>
            </a:r>
          </a:p>
        </p:txBody>
      </p:sp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338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4787900" y="4149725"/>
            <a:ext cx="41767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都是点割集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不在任何割集中。 </a:t>
            </a:r>
          </a:p>
        </p:txBody>
      </p:sp>
    </p:spTree>
    <p:extLst>
      <p:ext uri="{BB962C8B-B14F-4D97-AF65-F5344CB8AC3E}">
        <p14:creationId xmlns:p14="http://schemas.microsoft.com/office/powerpoint/2010/main" val="277610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BF89AF9-5B8A-004D-AD92-4C56EAA7BBAC}" type="slidenum">
              <a:rPr lang="en-US" altLang="zh-CN">
                <a:latin typeface="Arial Black" charset="0"/>
              </a:rPr>
              <a:pPr eaLnBrk="1" hangingPunct="1"/>
              <a:t>6</a:t>
            </a:fld>
            <a:endParaRPr lang="en-US" altLang="zh-CN">
              <a:latin typeface="Arial Black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第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7,10</a:t>
            </a:r>
            <a:r>
              <a:rPr lang="zh-CN" altLang="en-US" b="1" dirty="0">
                <a:latin typeface="宋体" charset="0"/>
                <a:ea typeface="宋体" charset="0"/>
              </a:rPr>
              <a:t>章 图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22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</a:t>
            </a:r>
            <a:r>
              <a:rPr lang="zh-CN" altLang="en-US" b="1" dirty="0">
                <a:latin typeface="宋体" charset="0"/>
                <a:ea typeface="宋体" charset="0"/>
              </a:rPr>
              <a:t>的基本概念</a:t>
            </a:r>
            <a:endParaRPr lang="zh-CN" altLang="en-US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通路与回路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图的连通性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图的矩阵表示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图的运算</a:t>
            </a:r>
          </a:p>
        </p:txBody>
      </p:sp>
    </p:spTree>
    <p:extLst>
      <p:ext uri="{BB962C8B-B14F-4D97-AF65-F5344CB8AC3E}">
        <p14:creationId xmlns:p14="http://schemas.microsoft.com/office/powerpoint/2010/main" val="298639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55C03-4D4D-413D-94B4-C0C851E8C20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b="1"/>
              <a:t>无向图的边割集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1130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	</a:t>
            </a:r>
            <a:r>
              <a:rPr lang="en-US" altLang="zh-CN" sz="2400" dirty="0">
                <a:solidFill>
                  <a:schemeClr val="hlink"/>
                </a:solidFill>
              </a:rPr>
              <a:t>(P123</a:t>
            </a:r>
            <a:r>
              <a:rPr lang="zh-CN" altLang="en-US" sz="2400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chemeClr val="hlink"/>
                </a:solidFill>
              </a:rPr>
              <a:t>7.26)</a:t>
            </a:r>
            <a:r>
              <a:rPr lang="zh-CN" altLang="en-US" sz="2800" b="1" dirty="0"/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&gt;，</a:t>
            </a:r>
            <a:r>
              <a:rPr lang="zh-CN" altLang="en-US" sz="2800" b="1" dirty="0"/>
              <a:t>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)&gt;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而对于任意的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均有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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C360E"/>
                </a:solidFill>
              </a:rPr>
              <a:t>边割集</a:t>
            </a:r>
            <a:r>
              <a:rPr lang="zh-CN" altLang="en-US" sz="2800" b="1" dirty="0"/>
              <a:t>，或简称为</a:t>
            </a:r>
            <a:r>
              <a:rPr lang="zh-CN" altLang="en-US" sz="2800" b="1" dirty="0">
                <a:solidFill>
                  <a:srgbClr val="FC360E"/>
                </a:solidFill>
              </a:rPr>
              <a:t>割集</a:t>
            </a:r>
            <a:r>
              <a:rPr lang="zh-CN" altLang="en-US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是单元集，即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＝</a:t>
            </a:r>
            <a:r>
              <a:rPr lang="en-US" altLang="zh-CN" sz="2800" b="1" dirty="0"/>
              <a:t>{e}，</a:t>
            </a:r>
            <a:r>
              <a:rPr lang="zh-CN" altLang="en-US" sz="2800" b="1" dirty="0"/>
              <a:t>则称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C360E"/>
                </a:solidFill>
              </a:rPr>
              <a:t>割边</a:t>
            </a:r>
            <a:r>
              <a:rPr lang="zh-CN" altLang="en-US" sz="2800" b="1" dirty="0"/>
              <a:t>或</a:t>
            </a:r>
            <a:r>
              <a:rPr lang="zh-CN" altLang="en-US" sz="2800" b="1" dirty="0">
                <a:solidFill>
                  <a:srgbClr val="FC360E"/>
                </a:solidFill>
              </a:rPr>
              <a:t>桥</a:t>
            </a:r>
            <a:r>
              <a:rPr lang="zh-CN" altLang="en-US" sz="2800" b="1" dirty="0"/>
              <a:t>。 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132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4876800" y="4005263"/>
            <a:ext cx="426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都是割集，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是桥。 </a:t>
            </a:r>
          </a:p>
        </p:txBody>
      </p:sp>
    </p:spTree>
    <p:extLst>
      <p:ext uri="{BB962C8B-B14F-4D97-AF65-F5344CB8AC3E}">
        <p14:creationId xmlns:p14="http://schemas.microsoft.com/office/powerpoint/2010/main" val="2213652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7679A-D1FC-4055-913F-27741D6CFA0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有向图的连通性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b="1">
                <a:solidFill>
                  <a:schemeClr val="hlink"/>
                </a:solidFill>
              </a:rPr>
              <a:t>7.30</a:t>
            </a:r>
            <a:r>
              <a:rPr lang="en-US" altLang="zh-CN" b="1"/>
              <a:t> </a:t>
            </a:r>
            <a:r>
              <a:rPr lang="zh-CN" altLang="en-US" b="1"/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</a:t>
            </a:r>
            <a:r>
              <a:rPr lang="zh-CN" altLang="en-US" b="1"/>
              <a:t>为一个有向图。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若从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存在通路，则称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C360E"/>
                </a:solidFill>
              </a:rPr>
              <a:t>可达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  <a:r>
              <a:rPr lang="zh-CN" altLang="en-US" b="1"/>
              <a:t>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FC360E"/>
                </a:solidFill>
              </a:rPr>
              <a:t>→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总是可达自身的，即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若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，</a:t>
            </a:r>
            <a:r>
              <a:rPr lang="zh-CN" altLang="en-US" b="1"/>
              <a:t>则称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相互可达</a:t>
            </a:r>
            <a:r>
              <a:rPr lang="zh-CN" altLang="en-US" b="1"/>
              <a:t>的，记作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="1">
                <a:solidFill>
                  <a:srgbClr val="FC360E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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6830349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BA820-CF01-49AC-83DB-8AADD376C1D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有向图的连通性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31" y="939800"/>
            <a:ext cx="8864600" cy="3260725"/>
          </a:xfrm>
        </p:spPr>
        <p:txBody>
          <a:bodyPr/>
          <a:lstStyle/>
          <a:p>
            <a:pPr marL="609600" indent="-609600"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(P129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7.31)</a:t>
            </a:r>
            <a:r>
              <a:rPr lang="zh-CN" altLang="en-US" b="1" dirty="0"/>
              <a:t> 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为有向图，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  <a:r>
              <a:rPr lang="zh-CN" altLang="en-US" b="1" dirty="0"/>
              <a:t>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→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/>
              <a:t>，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hlink"/>
                </a:solidFill>
              </a:rPr>
              <a:t>长度最短的通路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短程线</a:t>
            </a:r>
            <a:r>
              <a:rPr lang="zh-CN" altLang="en-US" b="1" dirty="0"/>
              <a:t>，短程线的长度为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的距离，记作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rgbClr val="FC360E"/>
                </a:solidFill>
              </a:rPr>
              <a:t>&lt;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rgbClr val="FC360E"/>
                </a:solidFill>
              </a:rPr>
              <a:t>,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C360E"/>
                </a:solidFill>
              </a:rPr>
              <a:t>&gt;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196389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B3FC5C-767E-42BD-A6C4-919A18F1491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连通图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zh-CN" altLang="en-US" b="1"/>
              <a:t> </a:t>
            </a:r>
            <a:r>
              <a:rPr lang="en-US" altLang="zh-CN" sz="2800">
                <a:solidFill>
                  <a:schemeClr val="hlink"/>
                </a:solidFill>
              </a:rPr>
              <a:t>(P129</a:t>
            </a: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7.30)</a:t>
            </a:r>
            <a:r>
              <a:rPr lang="zh-CN" altLang="en-US" b="1"/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</a:t>
            </a:r>
            <a:r>
              <a:rPr lang="zh-CN" altLang="en-US" b="1"/>
              <a:t>为一个有向图。若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的基图是连通图，则称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弱连通图</a:t>
            </a:r>
            <a:r>
              <a:rPr lang="zh-CN" altLang="en-US" b="1"/>
              <a:t>，简称为</a:t>
            </a:r>
            <a:r>
              <a:rPr lang="zh-CN" altLang="en-US" b="1">
                <a:solidFill>
                  <a:srgbClr val="FC360E"/>
                </a:solidFill>
              </a:rPr>
              <a:t>连通图</a:t>
            </a:r>
            <a:r>
              <a:rPr lang="zh-CN" altLang="en-US" b="1"/>
              <a:t>。若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至少成立其一，则称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单向连通图</a:t>
            </a:r>
            <a:r>
              <a:rPr lang="zh-CN" altLang="en-US" b="1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若均有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</a:t>
            </a:r>
            <a:r>
              <a:rPr lang="en-US" altLang="zh-CN" b="1" i="1">
                <a:latin typeface="Times New Roman" panose="02020603050405020304" pitchFamily="18" charset="0"/>
              </a:rPr>
              <a:t> 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  <a:r>
              <a:rPr lang="zh-CN" altLang="en-US" b="1"/>
              <a:t>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强连通图</a:t>
            </a:r>
            <a:r>
              <a:rPr lang="zh-CN" altLang="en-US" b="1"/>
              <a:t>。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6338"/>
            <a:ext cx="8763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5334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强连通图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38862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单向连通图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7" name="Text Box 7"/>
          <p:cNvSpPr txBox="1">
            <a:spLocks noChangeArrowheads="1"/>
          </p:cNvSpPr>
          <p:nvPr/>
        </p:nvSpPr>
        <p:spPr bwMode="auto">
          <a:xfrm>
            <a:off x="70866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弱连通图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8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5" grpId="0" animBg="1" autoUpdateAnimBg="0"/>
      <p:bldP spid="675846" grpId="0" animBg="1" autoUpdateAnimBg="0"/>
      <p:bldP spid="67584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9ACDA0-1940-46B0-851A-B529EE7F5D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强连通图与单向连通图的判定定理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647426"/>
          </a:xfr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7.21</a:t>
            </a:r>
            <a:r>
              <a:rPr lang="en-US" altLang="zh-CN" b="1" dirty="0"/>
              <a:t> </a:t>
            </a:r>
            <a:r>
              <a:rPr lang="zh-CN" altLang="en-US" b="1" dirty="0"/>
              <a:t>设有向图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是强连通图</a:t>
            </a:r>
            <a:r>
              <a:rPr lang="zh-CN" altLang="en-US" b="1" dirty="0"/>
              <a:t>当且仅当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中存在经过每个顶点至少一次的回路。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spcBef>
                <a:spcPct val="25000"/>
              </a:spcBef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7.22</a:t>
            </a:r>
            <a:r>
              <a:rPr lang="en-US" altLang="zh-CN" b="1" dirty="0"/>
              <a:t> </a:t>
            </a:r>
            <a:r>
              <a:rPr lang="zh-CN" altLang="en-US" b="1" dirty="0"/>
              <a:t>设有向图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}。</a:t>
            </a:r>
          </a:p>
          <a:p>
            <a:pPr algn="just">
              <a:spcBef>
                <a:spcPct val="25000"/>
              </a:spcBef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是单向连通图</a:t>
            </a:r>
            <a:r>
              <a:rPr lang="zh-CN" altLang="en-US" b="1" dirty="0"/>
              <a:t>当且仅当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中存在经过每个顶点至少一次的通路。 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6015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第七章</a:t>
            </a:r>
            <a:r>
              <a:rPr lang="en-US" altLang="zh-CN" dirty="0">
                <a:latin typeface="楷体_GB2312" pitchFamily="49" charset="-122"/>
              </a:rPr>
              <a:t>：1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25</a:t>
            </a:r>
          </a:p>
          <a:p>
            <a:r>
              <a:rPr lang="en-US" altLang="zh-CN" dirty="0">
                <a:latin typeface="楷体_GB2312" pitchFamily="49" charset="-122"/>
                <a:hlinkClick r:id="rId2"/>
              </a:rPr>
              <a:t>DiscreteMath16@126.com</a:t>
            </a:r>
            <a:endParaRPr lang="en-US" altLang="zh-CN" dirty="0">
              <a:latin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hlinkClick r:id="rId2"/>
              </a:rPr>
              <a:t>DiscreteMath</a:t>
            </a:r>
            <a:endParaRPr lang="en-US" altLang="zh-CN" dirty="0">
              <a:latin typeface="楷体_GB2312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重温图的实例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9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G=(V，E)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V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 V(G)</a:t>
            </a:r>
            <a:r>
              <a:rPr lang="zh-CN" altLang="en-US" b="1" dirty="0">
                <a:solidFill>
                  <a:schemeClr val="hlink"/>
                </a:solidFill>
              </a:rPr>
              <a:t>：</a:t>
            </a:r>
            <a:r>
              <a:rPr lang="zh-CN" altLang="en-US" b="1" dirty="0"/>
              <a:t>顶点集，</a:t>
            </a:r>
            <a:r>
              <a:rPr lang="zh-CN" altLang="en-US" dirty="0"/>
              <a:t>描述元素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E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 E(G) 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zh-CN" altLang="en-US" b="1" dirty="0">
                <a:latin typeface="楷体_GB2312" pitchFamily="49" charset="-122"/>
              </a:rPr>
              <a:t>边集，</a:t>
            </a:r>
            <a:r>
              <a:rPr lang="zh-CN" altLang="en-US" dirty="0">
                <a:latin typeface="楷体_GB2312" pitchFamily="49" charset="-122"/>
              </a:rPr>
              <a:t>描述顶点之间的关系</a:t>
            </a:r>
            <a:endParaRPr lang="en-US" altLang="zh-CN" dirty="0">
              <a:latin typeface="楷体_GB2312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_GB2312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051" y="3024875"/>
            <a:ext cx="3112278" cy="330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6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D766E-4EE0-4850-92C1-C449065869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61550"/>
            <a:ext cx="8229600" cy="114300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</a:rPr>
              <a:t>如果所有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边无方向，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无向图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：</a:t>
            </a:r>
            <a:b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</a:br>
            <a:r>
              <a:rPr lang="en-US" altLang="zh-CN" sz="3600" dirty="0">
                <a:latin typeface="楷体_GB2312" pitchFamily="49" charset="-122"/>
              </a:rPr>
              <a:t>{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zh-CN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en-US" altLang="zh-CN" sz="3600" dirty="0">
                <a:latin typeface="楷体_GB2312" pitchFamily="49" charset="-122"/>
              </a:rPr>
              <a:t>,……}</a:t>
            </a:r>
            <a:br>
              <a:rPr lang="zh-CN" altLang="en-US" sz="3600" dirty="0">
                <a:solidFill>
                  <a:srgbClr val="000000"/>
                </a:solidFill>
                <a:latin typeface="楷体_GB2312" pitchFamily="49" charset="-122"/>
              </a:rPr>
            </a:b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如果所有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边有方向，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有向图，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</a:rPr>
              <a:t>可以用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</a:rPr>
              <a:t>D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</a:rPr>
              <a:t>表示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：</a:t>
            </a:r>
            <a:b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</a:br>
            <a:r>
              <a:rPr lang="en-US" altLang="zh-CN" sz="3600" dirty="0">
                <a:latin typeface="楷体_GB2312" pitchFamily="49" charset="-122"/>
              </a:rPr>
              <a:t>{</a:t>
            </a:r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</a:rPr>
              <a:t>&lt;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v</a:t>
            </a:r>
            <a:r>
              <a:rPr lang="en-US" altLang="zh-CN" sz="3600" i="1" baseline="-25000" dirty="0">
                <a:solidFill>
                  <a:srgbClr val="13131B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</a:rPr>
              <a:t>&gt;</a:t>
            </a:r>
            <a:r>
              <a:rPr lang="en-US" altLang="zh-CN" sz="3600" dirty="0">
                <a:latin typeface="楷体_GB2312" pitchFamily="49" charset="-122"/>
              </a:rPr>
              <a:t>,……}</a:t>
            </a:r>
            <a:r>
              <a:rPr lang="zh-CN" altLang="en-US" sz="3600" dirty="0">
                <a:latin typeface="楷体_GB2312" pitchFamily="49" charset="-122"/>
              </a:rPr>
              <a:t>，例如</a:t>
            </a:r>
            <a:r>
              <a:rPr lang="en-US" altLang="zh-CN" sz="3600" dirty="0">
                <a:latin typeface="楷体_GB2312" pitchFamily="49" charset="-122"/>
              </a:rPr>
              <a:t>G</a:t>
            </a:r>
            <a:r>
              <a:rPr lang="zh-CN" altLang="en-US" sz="3600" dirty="0">
                <a:latin typeface="楷体_GB2312" pitchFamily="49" charset="-122"/>
              </a:rPr>
              <a:t>为我从汉中路到新街口的路线图。</a:t>
            </a:r>
            <a:br>
              <a:rPr lang="zh-CN" altLang="en-US" sz="3600" dirty="0">
                <a:latin typeface="楷体_GB2312" pitchFamily="49" charset="-122"/>
              </a:rPr>
            </a:br>
            <a:endParaRPr lang="en-US" altLang="zh-CN" sz="3600" b="1" dirty="0">
              <a:solidFill>
                <a:schemeClr val="folHlink"/>
              </a:solidFill>
              <a:latin typeface="楷体_GB2312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/>
          <a:srcRect t="2722" b="72474"/>
          <a:stretch>
            <a:fillRect/>
          </a:stretch>
        </p:blipFill>
        <p:spPr bwMode="auto">
          <a:xfrm>
            <a:off x="457200" y="3541576"/>
            <a:ext cx="4377338" cy="115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/>
          <a:srcRect t="2722" b="72474"/>
          <a:stretch>
            <a:fillRect/>
          </a:stretch>
        </p:blipFill>
        <p:spPr bwMode="auto">
          <a:xfrm>
            <a:off x="4737184" y="3524864"/>
            <a:ext cx="4646026" cy="122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形标注 36"/>
          <p:cNvSpPr/>
          <p:nvPr/>
        </p:nvSpPr>
        <p:spPr>
          <a:xfrm>
            <a:off x="6243500" y="3108960"/>
            <a:ext cx="1054001" cy="415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终点</a:t>
            </a:r>
          </a:p>
        </p:txBody>
      </p:sp>
      <p:sp>
        <p:nvSpPr>
          <p:cNvPr id="38" name="椭圆形标注 37"/>
          <p:cNvSpPr/>
          <p:nvPr/>
        </p:nvSpPr>
        <p:spPr>
          <a:xfrm>
            <a:off x="4834538" y="3108960"/>
            <a:ext cx="999924" cy="415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起点</a:t>
            </a:r>
          </a:p>
        </p:txBody>
      </p:sp>
    </p:spTree>
    <p:extLst>
      <p:ext uri="{BB962C8B-B14F-4D97-AF65-F5344CB8AC3E}">
        <p14:creationId xmlns:p14="http://schemas.microsoft.com/office/powerpoint/2010/main" val="40406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A3EC4-235D-4FC6-BE0F-ED76E6A7C84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175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b="1"/>
              <a:t>图的一些概念和规定   </a:t>
            </a:r>
            <a:r>
              <a:rPr lang="en-US" altLang="zh-CN" sz="3200">
                <a:solidFill>
                  <a:schemeClr val="tx1"/>
                </a:solidFill>
              </a:rPr>
              <a:t>(P107)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997744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</a:t>
            </a:r>
            <a:r>
              <a:rPr lang="zh-CN" altLang="en-US" b="1" dirty="0">
                <a:solidFill>
                  <a:schemeClr val="hlink"/>
                </a:solidFill>
                <a:latin typeface="+mj-lt"/>
              </a:rPr>
              <a:t>|</a:t>
            </a:r>
            <a:r>
              <a:rPr lang="en-US" altLang="zh-CN" b="1" dirty="0">
                <a:solidFill>
                  <a:schemeClr val="hlink"/>
                </a:solidFill>
              </a:rPr>
              <a:t>V(G)|＝n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C360E"/>
                </a:solidFill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阶图</a:t>
            </a:r>
            <a:r>
              <a:rPr lang="zh-CN" altLang="en-US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若|</a:t>
            </a:r>
            <a:r>
              <a:rPr lang="en-US" altLang="zh-CN" b="1" dirty="0"/>
              <a:t>V(G)|</a:t>
            </a:r>
            <a:r>
              <a:rPr lang="zh-CN" altLang="en-US" b="1" dirty="0"/>
              <a:t>与|</a:t>
            </a:r>
            <a:r>
              <a:rPr lang="en-US" altLang="zh-CN" b="1" dirty="0"/>
              <a:t>E(G)|</a:t>
            </a:r>
            <a:r>
              <a:rPr lang="zh-CN" altLang="en-US" b="1" dirty="0"/>
              <a:t>均为有限数，则称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有限图</a:t>
            </a:r>
            <a:r>
              <a:rPr lang="zh-CN" altLang="en-US" b="1" dirty="0"/>
              <a:t>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若边集</a:t>
            </a:r>
            <a:r>
              <a:rPr lang="en-US" altLang="zh-CN" b="1" dirty="0">
                <a:solidFill>
                  <a:schemeClr val="hlink"/>
                </a:solidFill>
              </a:rPr>
              <a:t>E(G)＝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零图</a:t>
            </a:r>
            <a:r>
              <a:rPr lang="zh-CN" altLang="en-US" b="1" dirty="0"/>
              <a:t>，此时，又若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/>
              <a:t>n</a:t>
            </a:r>
            <a:r>
              <a:rPr lang="zh-CN" altLang="en-US" b="1" dirty="0"/>
              <a:t>阶图，则称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C360E"/>
                </a:solidFill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阶零图</a:t>
            </a:r>
            <a:r>
              <a:rPr lang="zh-CN" altLang="en-US" b="1" dirty="0"/>
              <a:t>，记作</a:t>
            </a:r>
            <a:r>
              <a:rPr lang="en-US" altLang="zh-CN" b="1" dirty="0" err="1">
                <a:solidFill>
                  <a:srgbClr val="FC360E"/>
                </a:solidFill>
              </a:rPr>
              <a:t>N</a:t>
            </a:r>
            <a:r>
              <a:rPr lang="en-US" altLang="zh-CN" b="1" baseline="-30000" dirty="0" err="1">
                <a:solidFill>
                  <a:srgbClr val="FC360E"/>
                </a:solidFill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特别地，称</a:t>
            </a:r>
            <a:r>
              <a:rPr lang="en-US" altLang="zh-CN" b="1" dirty="0"/>
              <a:t>N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平凡图</a:t>
            </a:r>
            <a:r>
              <a:rPr lang="zh-CN" altLang="en-US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083678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5297</Words>
  <Application>Microsoft Office PowerPoint</Application>
  <PresentationFormat>全屏显示(4:3)</PresentationFormat>
  <Paragraphs>599</Paragraphs>
  <Slides>65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黑体</vt:lpstr>
      <vt:lpstr>楷体_GB2312</vt:lpstr>
      <vt:lpstr>宋体</vt:lpstr>
      <vt:lpstr>Arial</vt:lpstr>
      <vt:lpstr>Arial Black</vt:lpstr>
      <vt:lpstr>Calibri</vt:lpstr>
      <vt:lpstr>Tahoma</vt:lpstr>
      <vt:lpstr>Times New Roman</vt:lpstr>
      <vt:lpstr>Verdana</vt:lpstr>
      <vt:lpstr>Wingdings</vt:lpstr>
      <vt:lpstr>Office Theme</vt:lpstr>
      <vt:lpstr>Equation</vt:lpstr>
      <vt:lpstr>Photo Editor 照片</vt:lpstr>
      <vt:lpstr>离散数学</vt:lpstr>
      <vt:lpstr>引 言</vt:lpstr>
      <vt:lpstr>图的实例</vt:lpstr>
      <vt:lpstr>PowerPoint 演示文稿</vt:lpstr>
      <vt:lpstr>教学内容</vt:lpstr>
      <vt:lpstr>第7,10章 图</vt:lpstr>
      <vt:lpstr>重温图的实例</vt:lpstr>
      <vt:lpstr>如果所有边无方向，G是无向图： {(v1, v2),……} 如果所有边有方向，G是有向图，可以用D表示： {&lt;v1, v2&gt;,……}，例如G为我从汉中路到新街口的路线图。 </vt:lpstr>
      <vt:lpstr>图的一些概念和规定   (P107)</vt:lpstr>
      <vt:lpstr>标定图与非标定图、基图  (P108) </vt:lpstr>
      <vt:lpstr>关联与关联次数、环、孤立点 </vt:lpstr>
      <vt:lpstr>相邻与邻接 </vt:lpstr>
      <vt:lpstr>邻域</vt:lpstr>
      <vt:lpstr>邻域</vt:lpstr>
      <vt:lpstr>简单图与多重图 </vt:lpstr>
      <vt:lpstr>  </vt:lpstr>
      <vt:lpstr>顶点的度数</vt:lpstr>
      <vt:lpstr>PowerPoint 演示文稿</vt:lpstr>
      <vt:lpstr>图的度数的相关概念  (P110)</vt:lpstr>
      <vt:lpstr>图的度数的相关概念</vt:lpstr>
      <vt:lpstr>握手定理</vt:lpstr>
      <vt:lpstr>握手定理</vt:lpstr>
      <vt:lpstr>握手定理</vt:lpstr>
      <vt:lpstr>度数列 (P110)</vt:lpstr>
      <vt:lpstr>可图化的充要条件</vt:lpstr>
      <vt:lpstr>可图化的充要条件</vt:lpstr>
      <vt:lpstr>同构(isomorphic)</vt:lpstr>
      <vt:lpstr>图的同构</vt:lpstr>
      <vt:lpstr>同构</vt:lpstr>
      <vt:lpstr>PowerPoint 演示文稿</vt:lpstr>
      <vt:lpstr>图的同构(续)</vt:lpstr>
      <vt:lpstr>完全图</vt:lpstr>
      <vt:lpstr>完全图举例</vt:lpstr>
      <vt:lpstr>正则图</vt:lpstr>
      <vt:lpstr>二部图</vt:lpstr>
      <vt:lpstr>二部图</vt:lpstr>
      <vt:lpstr>子图</vt:lpstr>
      <vt:lpstr>子图</vt:lpstr>
      <vt:lpstr>定义</vt:lpstr>
      <vt:lpstr>定义</vt:lpstr>
      <vt:lpstr>定义</vt:lpstr>
      <vt:lpstr>举例</vt:lpstr>
      <vt:lpstr>举例(2)</vt:lpstr>
      <vt:lpstr>通路与回路</vt:lpstr>
      <vt:lpstr>PowerPoint 演示文稿</vt:lpstr>
      <vt:lpstr>通路与回路实例</vt:lpstr>
      <vt:lpstr>关于通路与回路的说明</vt:lpstr>
      <vt:lpstr>关于通路与回路的说明(续)</vt:lpstr>
      <vt:lpstr>通路与回路</vt:lpstr>
      <vt:lpstr>扩大路径法 </vt:lpstr>
      <vt:lpstr>无向图的连通性</vt:lpstr>
      <vt:lpstr>连通图与连通分支</vt:lpstr>
      <vt:lpstr>PowerPoint 演示文稿</vt:lpstr>
      <vt:lpstr>无向图中顶点之间的短程线及距离 </vt:lpstr>
      <vt:lpstr>二部图的判定定理</vt:lpstr>
      <vt:lpstr>PowerPoint 演示文稿</vt:lpstr>
      <vt:lpstr>实例</vt:lpstr>
      <vt:lpstr>实例(续)</vt:lpstr>
      <vt:lpstr>无向图的点割集</vt:lpstr>
      <vt:lpstr>无向图的边割集</vt:lpstr>
      <vt:lpstr>有向图的连通性</vt:lpstr>
      <vt:lpstr>有向图的连通性</vt:lpstr>
      <vt:lpstr>连通图</vt:lpstr>
      <vt:lpstr>强连通图与单向连通图的判定定理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Jie</dc:creator>
  <cp:lastModifiedBy>R p</cp:lastModifiedBy>
  <cp:revision>410</cp:revision>
  <dcterms:created xsi:type="dcterms:W3CDTF">2017-09-01T10:07:47Z</dcterms:created>
  <dcterms:modified xsi:type="dcterms:W3CDTF">2021-09-10T08:08:12Z</dcterms:modified>
</cp:coreProperties>
</file>