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73" r:id="rId7"/>
    <p:sldId id="275" r:id="rId8"/>
    <p:sldId id="262" r:id="rId9"/>
    <p:sldId id="274" r:id="rId10"/>
    <p:sldId id="263" r:id="rId11"/>
    <p:sldId id="276" r:id="rId12"/>
    <p:sldId id="264" r:id="rId13"/>
    <p:sldId id="265" r:id="rId14"/>
    <p:sldId id="277" r:id="rId15"/>
    <p:sldId id="266" r:id="rId16"/>
    <p:sldId id="278" r:id="rId17"/>
    <p:sldId id="267" r:id="rId18"/>
    <p:sldId id="280" r:id="rId19"/>
    <p:sldId id="279" r:id="rId20"/>
    <p:sldId id="281" r:id="rId21"/>
    <p:sldId id="270" r:id="rId22"/>
    <p:sldId id="271" r:id="rId23"/>
    <p:sldId id="272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980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7CE7F-DAB9-1147-9580-50C831ED343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66C49-A55A-9A41-A939-E66246BD4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D2E7B6-C538-473A-96E9-F312691497CC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8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9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0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F2BA-E68A-F547-A645-EB6B45E348E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B492-9A29-854D-A96E-FE2D619B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762000" indent="-762000"/>
            <a:r>
              <a:rPr lang="zh-CN" altLang="en-US" sz="5400" b="1" dirty="0">
                <a:solidFill>
                  <a:schemeClr val="folHlink"/>
                </a:solidFill>
                <a:latin typeface="楷体_GB2312" pitchFamily="49" charset="-122"/>
              </a:rPr>
              <a:t>第八章</a:t>
            </a:r>
            <a:r>
              <a:rPr lang="en-US" altLang="zh-CN" sz="5400" b="1" dirty="0">
                <a:solidFill>
                  <a:schemeClr val="folHlink"/>
                </a:solidFill>
                <a:latin typeface="楷体_GB2312" pitchFamily="49" charset="-122"/>
              </a:rPr>
              <a:t> </a:t>
            </a:r>
            <a:br>
              <a:rPr lang="en-US" altLang="zh-CN" sz="5400" b="1" dirty="0">
                <a:solidFill>
                  <a:schemeClr val="folHlink"/>
                </a:solidFill>
                <a:latin typeface="楷体_GB2312" pitchFamily="49" charset="-122"/>
              </a:rPr>
            </a:br>
            <a:r>
              <a:rPr lang="zh-CN" altLang="en-US" sz="5400" b="1" dirty="0">
                <a:latin typeface="Times New Roman" charset="0"/>
                <a:ea typeface="宋体" charset="0"/>
              </a:rPr>
              <a:t>欧拉图与哈密尔顿图</a:t>
            </a:r>
            <a:r>
              <a:rPr lang="zh-CN" altLang="en-US" sz="5400" b="1" dirty="0">
                <a:latin typeface="宋体" charset="0"/>
                <a:ea typeface="宋体" charset="0"/>
              </a:rPr>
              <a:t> </a:t>
            </a:r>
            <a:endParaRPr lang="zh-CN" altLang="en-US" sz="5400" b="1" dirty="0">
              <a:solidFill>
                <a:schemeClr val="folHlink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48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9C6CF1-7D6E-43A4-BB68-0F6A2182A21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/>
              <a:t>求欧拉图中欧拉回路的算法</a:t>
            </a:r>
            <a:r>
              <a:rPr lang="en-US" altLang="zh-CN"/>
              <a:t>(P134)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915400" cy="6317626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Fleury</a:t>
            </a:r>
            <a:r>
              <a:rPr lang="zh-CN" altLang="en-US" b="1" dirty="0">
                <a:solidFill>
                  <a:srgbClr val="FC360E"/>
                </a:solidFill>
              </a:rPr>
              <a:t>算法</a:t>
            </a:r>
            <a:r>
              <a:rPr lang="zh-CN" altLang="en-US" b="1" dirty="0"/>
              <a:t>，</a:t>
            </a:r>
            <a:r>
              <a:rPr lang="zh-CN" altLang="en-US" sz="40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能不走桥就不走桥</a:t>
            </a:r>
            <a:r>
              <a:rPr lang="zh-CN" altLang="en-US" b="1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(1) 任取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)，</a:t>
            </a:r>
            <a:r>
              <a:rPr lang="zh-CN" altLang="en-US" b="1" dirty="0"/>
              <a:t>令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b="1" dirty="0"/>
              <a:t>(2)设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0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已经行遍，按下面方法来从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)-{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}</a:t>
            </a:r>
            <a:r>
              <a:rPr lang="zh-CN" altLang="en-US" b="1" dirty="0"/>
              <a:t>中选取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/>
              <a:t>+1</a:t>
            </a:r>
            <a:r>
              <a:rPr lang="en-US" altLang="zh-CN" b="1" dirty="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	  </a:t>
            </a:r>
            <a:r>
              <a:rPr lang="zh-CN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/>
              <a:t>+1</a:t>
            </a:r>
            <a:r>
              <a:rPr lang="zh-CN" altLang="en-US" b="1" dirty="0"/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相关联；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b="1" dirty="0"/>
              <a:t> </a:t>
            </a:r>
            <a:r>
              <a:rPr lang="zh-CN" altLang="en-US" b="1" dirty="0"/>
              <a:t>   </a:t>
            </a:r>
            <a:r>
              <a:rPr lang="zh-CN" altLang="zh-CN" b="1" dirty="0"/>
              <a:t> </a:t>
            </a:r>
            <a:r>
              <a:rPr lang="zh-CN" altLang="en-US" b="1" dirty="0"/>
              <a:t> 除非无别的边可供行遍，否则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/>
              <a:t>+1</a:t>
            </a:r>
            <a:r>
              <a:rPr lang="zh-CN" altLang="en-US" b="1" dirty="0"/>
              <a:t>不应该为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＝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-{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}</a:t>
            </a:r>
            <a:r>
              <a:rPr lang="zh-CN" altLang="en-US" b="1" dirty="0"/>
              <a:t>中的桥。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(3)当(2)不能再进行时，算法停止。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  <a:endParaRPr lang="en-US" altLang="zh-CN" b="1" dirty="0"/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latin typeface="Times New Roman" charset="0"/>
                <a:ea typeface="宋体" charset="0"/>
                <a:cs typeface="Times New Roman" charset="0"/>
              </a:rPr>
              <a:t>可以证明，当算法停止时所得简单回路</a:t>
            </a:r>
            <a:r>
              <a:rPr lang="en-US" altLang="zh-CN" b="1" i="1" dirty="0">
                <a:latin typeface="Times New Roman" charset="0"/>
                <a:ea typeface="宋体" charset="0"/>
                <a:cs typeface="Times New Roman" charset="0"/>
              </a:rPr>
              <a:t>P</a:t>
            </a:r>
            <a:r>
              <a:rPr lang="en-US" altLang="zh-CN" b="1" i="1" baseline="-25000" dirty="0">
                <a:latin typeface="Times New Roman" charset="0"/>
                <a:ea typeface="宋体" charset="0"/>
                <a:cs typeface="Times New Roman" charset="0"/>
              </a:rPr>
              <a:t>m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0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charset="0"/>
                <a:ea typeface="宋体" charset="0"/>
                <a:cs typeface="Times New Roman" charset="0"/>
              </a:rPr>
              <a:t>m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charset="0"/>
                <a:ea typeface="宋体" charset="0"/>
                <a:cs typeface="Times New Roman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lang="en-US" altLang="zh-CN" b="1" dirty="0" err="1">
                <a:latin typeface="Times New Roman" charset="0"/>
                <a:ea typeface="宋体" charset="0"/>
                <a:cs typeface="Times New Roman" charset="0"/>
              </a:rPr>
              <a:t>v</a:t>
            </a:r>
            <a:r>
              <a:rPr lang="en-US" altLang="zh-CN" b="1" i="1" baseline="-25000" dirty="0" err="1">
                <a:latin typeface="Times New Roman" charset="0"/>
                <a:ea typeface="宋体" charset="0"/>
                <a:cs typeface="Times New Roman" charset="0"/>
              </a:rPr>
              <a:t>m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=v</a:t>
            </a:r>
            <a:r>
              <a:rPr lang="en-US" altLang="zh-CN" b="1" baseline="-25000" dirty="0">
                <a:latin typeface="Times New Roman" charset="0"/>
                <a:ea typeface="宋体" charset="0"/>
                <a:cs typeface="Times New Roman" charset="0"/>
              </a:rPr>
              <a:t>0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lang="zh-CN" altLang="en-US" b="1" dirty="0">
                <a:latin typeface="Times New Roman" charset="0"/>
                <a:ea typeface="宋体" charset="0"/>
                <a:cs typeface="Times New Roman" charset="0"/>
              </a:rPr>
              <a:t>为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G</a:t>
            </a:r>
            <a:r>
              <a:rPr lang="zh-CN" altLang="en-US" b="1" dirty="0">
                <a:latin typeface="Times New Roman" charset="0"/>
                <a:ea typeface="宋体" charset="0"/>
                <a:cs typeface="Times New Roman" charset="0"/>
              </a:rPr>
              <a:t>中一条欧拉回路。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49391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74784512-AE3C-504E-88D3-1908D66D9600}" type="slidenum">
              <a:rPr lang="en-US" altLang="zh-CN" sz="1200">
                <a:latin typeface="Arial Black" charset="0"/>
              </a:rPr>
              <a:pPr/>
              <a:t>11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实例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1149350"/>
          </a:xfrm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下面两个图都是欧拉图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 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从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A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点出发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如何一次成功地走出一条欧拉回路来？ </a:t>
            </a:r>
          </a:p>
        </p:txBody>
      </p:sp>
      <p:pic>
        <p:nvPicPr>
          <p:cNvPr id="12293" name="Picture 8" descr="1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862263"/>
            <a:ext cx="57912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77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C2B707-30B1-46C6-A741-684349AA80F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sz="3600" b="1"/>
              <a:t>哈密顿图</a:t>
            </a:r>
            <a:r>
              <a:rPr lang="en-US" altLang="zh-CN" sz="3600"/>
              <a:t>(P137)</a:t>
            </a:r>
          </a:p>
        </p:txBody>
      </p:sp>
      <p:pic>
        <p:nvPicPr>
          <p:cNvPr id="101380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26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228600" y="12192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latin typeface="楷体_GB2312" pitchFamily="49" charset="-122"/>
                <a:ea typeface="宋体" panose="02010600030101010101" pitchFamily="2" charset="-122"/>
              </a:rPr>
              <a:t>1859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zh-CN" altLang="en-US">
                <a:latin typeface="楷体_GB2312" pitchFamily="49" charset="-122"/>
              </a:rPr>
              <a:t>,哈密尔顿:周游世界问题</a:t>
            </a:r>
            <a:endParaRPr lang="en-US" altLang="zh-CN">
              <a:latin typeface="楷体_GB2312" pitchFamily="49" charset="-122"/>
            </a:endParaRPr>
          </a:p>
        </p:txBody>
      </p:sp>
      <p:pic>
        <p:nvPicPr>
          <p:cNvPr id="6" name="Picture 7" descr="15-9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3003550"/>
            <a:ext cx="26638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96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28A372-BA73-4CC0-851E-D707B00B8CA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哈密顿图 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435196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b="1" dirty="0">
                <a:solidFill>
                  <a:schemeClr val="hlink"/>
                </a:solidFill>
              </a:rPr>
              <a:t>8.2</a:t>
            </a:r>
            <a:r>
              <a:rPr lang="en-US" altLang="zh-CN" b="1" dirty="0"/>
              <a:t> </a:t>
            </a:r>
            <a:r>
              <a:rPr lang="zh-CN" altLang="en-US" sz="2400" b="1" dirty="0"/>
              <a:t>经过图（有向图或无向图）中</a:t>
            </a:r>
            <a:r>
              <a:rPr lang="zh-CN" altLang="en-US" sz="2400" b="1" dirty="0">
                <a:solidFill>
                  <a:schemeClr val="hlink"/>
                </a:solidFill>
              </a:rPr>
              <a:t>所有顶点一次且仅一次的通路</a:t>
            </a:r>
            <a:r>
              <a:rPr lang="zh-CN" altLang="en-US" sz="2400" b="1" dirty="0"/>
              <a:t>称为</a:t>
            </a:r>
            <a:r>
              <a:rPr lang="zh-CN" altLang="en-US" sz="2400" b="1" dirty="0">
                <a:solidFill>
                  <a:srgbClr val="FC360E"/>
                </a:solidFill>
              </a:rPr>
              <a:t>哈密顿通路</a:t>
            </a:r>
            <a:r>
              <a:rPr lang="zh-CN" altLang="en-US" sz="2400" b="1" dirty="0"/>
              <a:t>。经过图中</a:t>
            </a:r>
            <a:r>
              <a:rPr lang="zh-CN" altLang="en-US" sz="2400" b="1" dirty="0">
                <a:solidFill>
                  <a:schemeClr val="hlink"/>
                </a:solidFill>
              </a:rPr>
              <a:t>所有顶点一次且仅一次的回路</a:t>
            </a:r>
            <a:r>
              <a:rPr lang="zh-CN" altLang="en-US" sz="2400" b="1" dirty="0"/>
              <a:t>称为</a:t>
            </a:r>
            <a:r>
              <a:rPr lang="zh-CN" altLang="en-US" sz="2400" b="1" dirty="0">
                <a:solidFill>
                  <a:srgbClr val="FC360E"/>
                </a:solidFill>
              </a:rPr>
              <a:t>哈密顿回路</a:t>
            </a:r>
            <a:r>
              <a:rPr lang="zh-CN" altLang="en-US" sz="2400" b="1" dirty="0"/>
              <a:t>。具有哈密顿回路的图称为</a:t>
            </a:r>
            <a:r>
              <a:rPr lang="zh-CN" altLang="en-US" sz="2400" b="1" dirty="0">
                <a:solidFill>
                  <a:srgbClr val="FC360E"/>
                </a:solidFill>
              </a:rPr>
              <a:t>哈密顿图</a:t>
            </a:r>
            <a:r>
              <a:rPr lang="zh-CN" altLang="en-US" sz="2400" b="1" dirty="0"/>
              <a:t>，具有哈密顿通路但不具有哈密顿回路的图称为</a:t>
            </a:r>
            <a:r>
              <a:rPr lang="zh-CN" altLang="en-US" sz="2400" b="1" dirty="0">
                <a:solidFill>
                  <a:srgbClr val="FC360E"/>
                </a:solidFill>
              </a:rPr>
              <a:t>半哈密顿图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algn="just">
              <a:buNone/>
            </a:pPr>
            <a:r>
              <a:rPr lang="zh-CN" altLang="en-US" sz="2400" b="1" dirty="0">
                <a:latin typeface="宋体" charset="0"/>
                <a:ea typeface="宋体" charset="0"/>
              </a:rPr>
              <a:t>几点说明：</a:t>
            </a:r>
          </a:p>
          <a:p>
            <a:pPr algn="just">
              <a:buNone/>
            </a:pPr>
            <a:r>
              <a:rPr lang="zh-CN" altLang="en-US" sz="2400" b="1" dirty="0">
                <a:latin typeface="宋体" charset="0"/>
                <a:ea typeface="宋体" charset="0"/>
              </a:rPr>
              <a:t>平凡图是哈密顿图</a:t>
            </a:r>
            <a:r>
              <a:rPr lang="en-US" altLang="zh-CN" sz="2400" b="1" dirty="0">
                <a:latin typeface="宋体" charset="0"/>
                <a:ea typeface="宋体" charset="0"/>
              </a:rPr>
              <a:t>.</a:t>
            </a:r>
          </a:p>
          <a:p>
            <a:pPr algn="just">
              <a:buNone/>
            </a:pPr>
            <a:r>
              <a:rPr lang="zh-CN" altLang="en-US" sz="2400" b="1" dirty="0">
                <a:latin typeface="宋体" charset="0"/>
                <a:ea typeface="宋体" charset="0"/>
              </a:rPr>
              <a:t>哈密顿通路是初级通路，哈密顿回路是初级回路</a:t>
            </a:r>
            <a:r>
              <a:rPr lang="en-US" altLang="zh-CN" sz="2400" b="1" dirty="0">
                <a:latin typeface="宋体" charset="0"/>
                <a:ea typeface="宋体" charset="0"/>
              </a:rPr>
              <a:t>.</a:t>
            </a:r>
          </a:p>
          <a:p>
            <a:pPr algn="just">
              <a:buNone/>
            </a:pPr>
            <a:r>
              <a:rPr lang="zh-CN" altLang="en-US" sz="2400" b="1" dirty="0">
                <a:latin typeface="宋体" charset="0"/>
                <a:ea typeface="宋体" charset="0"/>
              </a:rPr>
              <a:t>环与平行边不影响图的哈密顿性</a:t>
            </a:r>
            <a:r>
              <a:rPr lang="en-US" altLang="zh-CN" sz="2400" b="1" dirty="0">
                <a:latin typeface="宋体" charset="0"/>
                <a:ea typeface="宋体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0738" y="4539285"/>
            <a:ext cx="7737475" cy="1454150"/>
            <a:chOff x="417" y="2877"/>
            <a:chExt cx="4874" cy="916"/>
          </a:xfrm>
        </p:grpSpPr>
        <p:sp>
          <p:nvSpPr>
            <p:cNvPr id="102406" name="Line 5"/>
            <p:cNvSpPr>
              <a:spLocks noChangeShapeType="1"/>
            </p:cNvSpPr>
            <p:nvPr/>
          </p:nvSpPr>
          <p:spPr bwMode="auto">
            <a:xfrm flipV="1">
              <a:off x="417" y="2880"/>
              <a:ext cx="15" cy="8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07" name="Oval 6"/>
            <p:cNvSpPr>
              <a:spLocks noChangeArrowheads="1"/>
            </p:cNvSpPr>
            <p:nvPr/>
          </p:nvSpPr>
          <p:spPr bwMode="auto">
            <a:xfrm>
              <a:off x="1632" y="3696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102408" name="Line 7"/>
            <p:cNvSpPr>
              <a:spLocks noChangeShapeType="1"/>
            </p:cNvSpPr>
            <p:nvPr/>
          </p:nvSpPr>
          <p:spPr bwMode="auto">
            <a:xfrm flipH="1" flipV="1">
              <a:off x="2352" y="2928"/>
              <a:ext cx="11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09" name="Line 8"/>
            <p:cNvSpPr>
              <a:spLocks noChangeShapeType="1"/>
            </p:cNvSpPr>
            <p:nvPr/>
          </p:nvSpPr>
          <p:spPr bwMode="auto">
            <a:xfrm flipH="1">
              <a:off x="432" y="3744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0" name="Line 9"/>
            <p:cNvSpPr>
              <a:spLocks noChangeShapeType="1"/>
            </p:cNvSpPr>
            <p:nvPr/>
          </p:nvSpPr>
          <p:spPr bwMode="auto">
            <a:xfrm flipV="1">
              <a:off x="449" y="2877"/>
              <a:ext cx="1237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1" name="Line 10"/>
            <p:cNvSpPr>
              <a:spLocks noChangeShapeType="1"/>
            </p:cNvSpPr>
            <p:nvPr/>
          </p:nvSpPr>
          <p:spPr bwMode="auto">
            <a:xfrm flipH="1" flipV="1">
              <a:off x="3600" y="2928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2" name="Line 11"/>
            <p:cNvSpPr>
              <a:spLocks noChangeShapeType="1"/>
            </p:cNvSpPr>
            <p:nvPr/>
          </p:nvSpPr>
          <p:spPr bwMode="auto">
            <a:xfrm flipH="1">
              <a:off x="2352" y="3792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3" name="Line 12"/>
            <p:cNvSpPr>
              <a:spLocks noChangeShapeType="1"/>
            </p:cNvSpPr>
            <p:nvPr/>
          </p:nvSpPr>
          <p:spPr bwMode="auto">
            <a:xfrm flipV="1">
              <a:off x="2352" y="2928"/>
              <a:ext cx="1237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4" name="Line 13"/>
            <p:cNvSpPr>
              <a:spLocks noChangeShapeType="1"/>
            </p:cNvSpPr>
            <p:nvPr/>
          </p:nvSpPr>
          <p:spPr bwMode="auto">
            <a:xfrm flipH="1" flipV="1">
              <a:off x="4032" y="2928"/>
              <a:ext cx="11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5" name="Line 14"/>
            <p:cNvSpPr>
              <a:spLocks noChangeShapeType="1"/>
            </p:cNvSpPr>
            <p:nvPr/>
          </p:nvSpPr>
          <p:spPr bwMode="auto">
            <a:xfrm flipH="1" flipV="1">
              <a:off x="5280" y="2928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6" name="Line 15"/>
            <p:cNvSpPr>
              <a:spLocks noChangeShapeType="1"/>
            </p:cNvSpPr>
            <p:nvPr/>
          </p:nvSpPr>
          <p:spPr bwMode="auto">
            <a:xfrm flipH="1">
              <a:off x="4032" y="3792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7" name="Line 16"/>
            <p:cNvSpPr>
              <a:spLocks noChangeShapeType="1"/>
            </p:cNvSpPr>
            <p:nvPr/>
          </p:nvSpPr>
          <p:spPr bwMode="auto">
            <a:xfrm flipV="1">
              <a:off x="4032" y="2928"/>
              <a:ext cx="1237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18" name="Line 17"/>
            <p:cNvSpPr>
              <a:spLocks noChangeShapeType="1"/>
            </p:cNvSpPr>
            <p:nvPr/>
          </p:nvSpPr>
          <p:spPr bwMode="auto">
            <a:xfrm flipH="1">
              <a:off x="4032" y="2928"/>
              <a:ext cx="1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476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7225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96EE87CA-3A1F-5943-830E-A74D4BB15224}" type="slidenum">
              <a:rPr lang="en-US" altLang="zh-CN" sz="1200">
                <a:latin typeface="Arial Black" charset="0"/>
              </a:rPr>
              <a:pPr/>
              <a:t>14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实例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29600" cy="3697287"/>
          </a:xfrm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800" b="1">
                <a:latin typeface="Times New Roman" charset="0"/>
                <a:ea typeface="宋体" charset="0"/>
              </a:rPr>
              <a:t>例 是否是哈密顿图</a:t>
            </a:r>
            <a:r>
              <a:rPr lang="en-US" altLang="zh-CN" sz="2800" b="1">
                <a:latin typeface="Times New Roman" charset="0"/>
                <a:ea typeface="宋体" charset="0"/>
              </a:rPr>
              <a:t>,</a:t>
            </a:r>
            <a:r>
              <a:rPr lang="zh-CN" altLang="en-US" sz="2800" b="1">
                <a:latin typeface="Times New Roman" charset="0"/>
                <a:ea typeface="宋体" charset="0"/>
              </a:rPr>
              <a:t>半哈密顿图</a:t>
            </a:r>
            <a:r>
              <a:rPr lang="en-US" altLang="zh-CN" sz="2800" b="1">
                <a:latin typeface="Times New Roman" charset="0"/>
                <a:ea typeface="宋体" charset="0"/>
              </a:rPr>
              <a:t>?</a:t>
            </a:r>
            <a:endParaRPr lang="zh-CN" altLang="en-US" sz="2800" b="1">
              <a:latin typeface="Times New Roman" charset="0"/>
              <a:ea typeface="宋体" charset="0"/>
            </a:endParaRPr>
          </a:p>
        </p:txBody>
      </p:sp>
      <p:pic>
        <p:nvPicPr>
          <p:cNvPr id="17413" name="Picture 8" descr="15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5" r="-1547" b="19881"/>
          <a:stretch>
            <a:fillRect/>
          </a:stretch>
        </p:blipFill>
        <p:spPr bwMode="auto">
          <a:xfrm>
            <a:off x="714375" y="2357438"/>
            <a:ext cx="79295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0125" y="4357688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800" b="1"/>
              <a:t>哈密顿图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43250" y="4357688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800" b="1"/>
              <a:t>哈密顿图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29188" y="4357688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800" b="1"/>
              <a:t>半哈密顿图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58063" y="4357688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800" b="1"/>
              <a:t>不是</a:t>
            </a:r>
          </a:p>
        </p:txBody>
      </p:sp>
    </p:spTree>
    <p:extLst>
      <p:ext uri="{BB962C8B-B14F-4D97-AF65-F5344CB8AC3E}">
        <p14:creationId xmlns:p14="http://schemas.microsoft.com/office/powerpoint/2010/main" val="14115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9AA454-F2D7-441E-BA70-9493877334D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b="1" dirty="0">
                <a:latin typeface="宋体" charset="0"/>
                <a:ea typeface="宋体" charset="0"/>
              </a:rPr>
              <a:t>无向哈密顿图的一个必要条件</a:t>
            </a:r>
            <a:r>
              <a:rPr lang="zh-CN" altLang="en-US" sz="4000" b="1" dirty="0">
                <a:latin typeface="宋体" charset="0"/>
                <a:ea typeface="宋体" charset="0"/>
              </a:rPr>
              <a:t> </a:t>
            </a:r>
            <a:endParaRPr lang="zh-CN" altLang="en-US" b="1" dirty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5715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8.6</a:t>
            </a:r>
            <a:r>
              <a:rPr lang="en-US" altLang="zh-CN" b="1" dirty="0"/>
              <a:t> </a:t>
            </a:r>
            <a:r>
              <a:rPr lang="zh-CN" altLang="en-US" sz="4200" b="1" dirty="0"/>
              <a:t>设无向图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4200" b="1" dirty="0"/>
              <a:t>＝&lt;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4200" b="1" dirty="0"/>
              <a:t>,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4200" b="1" dirty="0"/>
              <a:t>&gt;</a:t>
            </a:r>
            <a:r>
              <a:rPr lang="zh-CN" altLang="en-US" sz="4200" b="1" dirty="0"/>
              <a:t>是哈密顿图，对于任意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4200" b="1" baseline="-25000" dirty="0"/>
              <a:t>1</a:t>
            </a:r>
            <a:r>
              <a:rPr lang="en-US" altLang="zh-CN" sz="4200" b="1" dirty="0">
                <a:sym typeface="Symbol" panose="05050102010706020507" pitchFamily="18" charset="2"/>
              </a:rPr>
              <a:t>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4200" b="1" dirty="0"/>
              <a:t>，</a:t>
            </a:r>
            <a:r>
              <a:rPr lang="zh-CN" altLang="en-US" sz="4200" b="1" dirty="0"/>
              <a:t>且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4200" b="1" baseline="-25000" dirty="0"/>
              <a:t>1</a:t>
            </a:r>
            <a:r>
              <a:rPr lang="en-US" altLang="zh-CN" sz="4200" b="1" dirty="0"/>
              <a:t>≠</a:t>
            </a:r>
            <a:r>
              <a:rPr lang="zh-CN" altLang="en-US" sz="4200" b="1" dirty="0">
                <a:sym typeface="Symbol" panose="05050102010706020507" pitchFamily="18" charset="2"/>
              </a:rPr>
              <a:t></a:t>
            </a:r>
            <a:r>
              <a:rPr lang="en-US" altLang="zh-CN" sz="4200" b="1" dirty="0"/>
              <a:t>，</a:t>
            </a:r>
            <a:r>
              <a:rPr lang="zh-CN" altLang="en-US" sz="4200" b="1" dirty="0"/>
              <a:t>均有	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4200" b="1" dirty="0"/>
              <a:t>(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4200" b="1" dirty="0"/>
              <a:t>-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4200" b="1" baseline="-25000" dirty="0"/>
              <a:t>1</a:t>
            </a:r>
            <a:r>
              <a:rPr lang="en-US" altLang="zh-CN" sz="4200" b="1" dirty="0"/>
              <a:t>)≤|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4200" b="1" baseline="-25000" dirty="0"/>
              <a:t>1</a:t>
            </a:r>
            <a:r>
              <a:rPr lang="en-US" altLang="zh-CN" sz="4200" b="1" dirty="0"/>
              <a:t>| </a:t>
            </a:r>
          </a:p>
          <a:p>
            <a:pPr algn="just">
              <a:buNone/>
            </a:pPr>
            <a:r>
              <a:rPr lang="zh-CN" altLang="en-US" sz="4200" b="1" dirty="0"/>
              <a:t>	其中，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4200" b="1" dirty="0"/>
              <a:t>(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4200" b="1" dirty="0"/>
              <a:t>-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4200" b="1" baseline="-25000" dirty="0"/>
              <a:t>1</a:t>
            </a:r>
            <a:r>
              <a:rPr lang="en-US" altLang="zh-CN" sz="4200" b="1" dirty="0"/>
              <a:t>)</a:t>
            </a:r>
            <a:r>
              <a:rPr lang="zh-CN" altLang="en-US" sz="4200" b="1" dirty="0"/>
              <a:t>为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4200" b="1" dirty="0"/>
              <a:t>-</a:t>
            </a:r>
            <a:r>
              <a:rPr lang="en-US" altLang="zh-CN" sz="4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4200" b="1" baseline="-25000" dirty="0"/>
              <a:t>1</a:t>
            </a:r>
            <a:r>
              <a:rPr lang="zh-CN" altLang="en-US" sz="4200" b="1" dirty="0"/>
              <a:t>的连通分支数。</a:t>
            </a:r>
            <a:endParaRPr lang="en-US" altLang="zh-CN" sz="4200" b="1" dirty="0"/>
          </a:p>
          <a:p>
            <a:pPr algn="just">
              <a:buNone/>
            </a:pPr>
            <a:endParaRPr lang="en-US" altLang="zh-CN" b="1" dirty="0">
              <a:latin typeface="Times New Roman" charset="0"/>
              <a:ea typeface="宋体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证  设</a:t>
            </a:r>
            <a:r>
              <a:rPr lang="en-US" altLang="zh-CN" b="1" i="1" dirty="0">
                <a:latin typeface="Times New Roman" charset="0"/>
                <a:ea typeface="宋体" charset="0"/>
              </a:rPr>
              <a:t>C</a:t>
            </a:r>
            <a:r>
              <a:rPr lang="zh-CN" altLang="en-US" b="1" dirty="0">
                <a:latin typeface="Times New Roman" charset="0"/>
                <a:ea typeface="宋体" charset="0"/>
              </a:rPr>
              <a:t>为</a:t>
            </a:r>
            <a:r>
              <a:rPr lang="en-US" altLang="zh-CN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b="1" dirty="0">
                <a:latin typeface="Times New Roman" charset="0"/>
                <a:ea typeface="宋体" charset="0"/>
              </a:rPr>
              <a:t>中一条哈密顿回路</a:t>
            </a:r>
            <a:r>
              <a:rPr lang="en-US" altLang="zh-CN" b="1" dirty="0">
                <a:latin typeface="Times New Roman" charset="0"/>
                <a:ea typeface="宋体" charset="0"/>
              </a:rPr>
              <a:t>, </a:t>
            </a:r>
            <a:r>
              <a:rPr lang="zh-CN" altLang="en-US" b="1" dirty="0">
                <a:latin typeface="Times New Roman" charset="0"/>
                <a:ea typeface="宋体" charset="0"/>
              </a:rPr>
              <a:t>有</a:t>
            </a:r>
            <a:r>
              <a:rPr lang="en-US" altLang="zh-CN" b="1" i="1" dirty="0">
                <a:latin typeface="Times New Roman" charset="0"/>
                <a:ea typeface="宋体" charset="0"/>
              </a:rPr>
              <a:t>p</a:t>
            </a:r>
            <a:r>
              <a:rPr lang="en-US" altLang="zh-CN" b="1" dirty="0">
                <a:latin typeface="Times New Roman" charset="0"/>
                <a:ea typeface="宋体" charset="0"/>
              </a:rPr>
              <a:t>(</a:t>
            </a:r>
            <a:r>
              <a:rPr lang="en-US" altLang="zh-CN" b="1" i="1" dirty="0">
                <a:latin typeface="Times New Roman" charset="0"/>
                <a:ea typeface="宋体" charset="0"/>
              </a:rPr>
              <a:t>C</a:t>
            </a:r>
            <a:r>
              <a:rPr lang="en-US" altLang="zh-CN" b="1" dirty="0"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b="1" baseline="-30000" dirty="0">
                <a:latin typeface="Times New Roman" charset="0"/>
                <a:ea typeface="宋体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</a:rPr>
              <a:t>) </a:t>
            </a:r>
            <a:r>
              <a:rPr lang="en-US" altLang="zh-CN" b="1" dirty="0">
                <a:latin typeface="Times New Roman" charset="0"/>
                <a:ea typeface="宋体" charset="0"/>
                <a:sym typeface="Symbol" charset="0"/>
              </a:rPr>
              <a:t></a:t>
            </a:r>
            <a:r>
              <a:rPr lang="en-US" altLang="zh-CN" b="1" dirty="0">
                <a:latin typeface="Times New Roman" charset="0"/>
                <a:ea typeface="宋体" charset="0"/>
              </a:rPr>
              <a:t> |</a:t>
            </a:r>
            <a:r>
              <a:rPr lang="en-US" altLang="zh-CN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b="1" baseline="-30000" dirty="0">
                <a:latin typeface="Times New Roman" charset="0"/>
                <a:ea typeface="宋体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</a:rPr>
              <a:t>|. </a:t>
            </a:r>
            <a:r>
              <a:rPr lang="zh-CN" altLang="en-US" b="1" dirty="0">
                <a:latin typeface="Times New Roman" charset="0"/>
                <a:ea typeface="宋体" charset="0"/>
              </a:rPr>
              <a:t>又因为</a:t>
            </a:r>
          </a:p>
          <a:p>
            <a:pPr algn="just">
              <a:buNone/>
            </a:pPr>
            <a:r>
              <a:rPr lang="en-US" altLang="zh-CN" b="1" i="1" dirty="0">
                <a:latin typeface="Times New Roman" charset="0"/>
                <a:ea typeface="宋体" charset="0"/>
              </a:rPr>
              <a:t>C</a:t>
            </a:r>
            <a:r>
              <a:rPr lang="en-US" altLang="zh-CN" b="1" dirty="0">
                <a:latin typeface="Times New Roman" charset="0"/>
                <a:ea typeface="宋体" charset="0"/>
                <a:sym typeface="Symbol" charset="0"/>
              </a:rPr>
              <a:t></a:t>
            </a:r>
            <a:r>
              <a:rPr lang="en-US" altLang="zh-CN" b="1" i="1" dirty="0">
                <a:latin typeface="Times New Roman" charset="0"/>
                <a:ea typeface="宋体" charset="0"/>
              </a:rPr>
              <a:t>G, </a:t>
            </a:r>
            <a:r>
              <a:rPr lang="zh-CN" altLang="en-US" b="1" dirty="0">
                <a:latin typeface="Times New Roman" charset="0"/>
                <a:ea typeface="宋体" charset="0"/>
              </a:rPr>
              <a:t>故 </a:t>
            </a:r>
            <a:r>
              <a:rPr lang="en-US" altLang="zh-CN" b="1" i="1" dirty="0">
                <a:latin typeface="Times New Roman" charset="0"/>
                <a:ea typeface="宋体" charset="0"/>
              </a:rPr>
              <a:t>p</a:t>
            </a:r>
            <a:r>
              <a:rPr lang="en-US" altLang="zh-CN" b="1" dirty="0">
                <a:latin typeface="Times New Roman" charset="0"/>
                <a:ea typeface="宋体" charset="0"/>
              </a:rPr>
              <a:t>(</a:t>
            </a:r>
            <a:r>
              <a:rPr lang="en-US" altLang="zh-CN" b="1" i="1" dirty="0">
                <a:latin typeface="Times New Roman" charset="0"/>
                <a:ea typeface="宋体" charset="0"/>
              </a:rPr>
              <a:t>G</a:t>
            </a:r>
            <a:r>
              <a:rPr lang="en-US" altLang="zh-CN" b="1" dirty="0"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b="1" baseline="-30000" dirty="0">
                <a:latin typeface="Times New Roman" charset="0"/>
                <a:ea typeface="宋体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</a:rPr>
              <a:t>) </a:t>
            </a:r>
            <a:r>
              <a:rPr lang="en-US" altLang="zh-CN" b="1" dirty="0">
                <a:latin typeface="Times New Roman" charset="0"/>
                <a:ea typeface="宋体" charset="0"/>
                <a:sym typeface="Symbol" charset="0"/>
              </a:rPr>
              <a:t></a:t>
            </a:r>
            <a:r>
              <a:rPr lang="en-US" altLang="zh-CN" b="1" dirty="0">
                <a:latin typeface="Times New Roman" charset="0"/>
                <a:ea typeface="宋体" charset="0"/>
              </a:rPr>
              <a:t> </a:t>
            </a:r>
            <a:r>
              <a:rPr lang="en-US" altLang="zh-CN" b="1" i="1" dirty="0">
                <a:latin typeface="Times New Roman" charset="0"/>
                <a:ea typeface="宋体" charset="0"/>
              </a:rPr>
              <a:t>p</a:t>
            </a:r>
            <a:r>
              <a:rPr lang="en-US" altLang="zh-CN" b="1" dirty="0">
                <a:latin typeface="Times New Roman" charset="0"/>
                <a:ea typeface="宋体" charset="0"/>
              </a:rPr>
              <a:t>(</a:t>
            </a:r>
            <a:r>
              <a:rPr lang="en-US" altLang="zh-CN" b="1" i="1" dirty="0">
                <a:latin typeface="Times New Roman" charset="0"/>
                <a:ea typeface="宋体" charset="0"/>
              </a:rPr>
              <a:t>C</a:t>
            </a:r>
            <a:r>
              <a:rPr lang="en-US" altLang="zh-CN" b="1" dirty="0"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b="1" baseline="-30000" dirty="0">
                <a:latin typeface="Times New Roman" charset="0"/>
                <a:ea typeface="宋体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</a:rPr>
              <a:t>) </a:t>
            </a:r>
            <a:r>
              <a:rPr lang="en-US" altLang="zh-CN" b="1" dirty="0">
                <a:latin typeface="Times New Roman" charset="0"/>
                <a:ea typeface="宋体" charset="0"/>
                <a:sym typeface="Symbol" charset="0"/>
              </a:rPr>
              <a:t></a:t>
            </a:r>
            <a:r>
              <a:rPr lang="en-US" altLang="zh-CN" b="1" dirty="0">
                <a:latin typeface="Times New Roman" charset="0"/>
                <a:ea typeface="宋体" charset="0"/>
              </a:rPr>
              <a:t> |</a:t>
            </a:r>
            <a:r>
              <a:rPr lang="en-US" altLang="zh-CN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b="1" baseline="-30000" dirty="0">
                <a:latin typeface="Times New Roman" charset="0"/>
                <a:ea typeface="宋体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</a:rPr>
              <a:t>|.     </a:t>
            </a:r>
          </a:p>
          <a:p>
            <a:pPr algn="just">
              <a:buNone/>
            </a:pPr>
            <a:endParaRPr lang="en-US" altLang="zh-CN" b="1" dirty="0">
              <a:latin typeface="Times New Roman" charset="0"/>
              <a:ea typeface="宋体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几点说明</a:t>
            </a:r>
          </a:p>
          <a:p>
            <a:pPr algn="just"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定理中的条件是哈密顿图的必要条件</a:t>
            </a:r>
            <a:r>
              <a:rPr lang="en-US" altLang="zh-CN" b="1" dirty="0">
                <a:latin typeface="Times New Roman" charset="0"/>
                <a:ea typeface="宋体" charset="0"/>
              </a:rPr>
              <a:t>, </a:t>
            </a:r>
            <a:r>
              <a:rPr lang="zh-CN" altLang="en-US" b="1" dirty="0">
                <a:latin typeface="Times New Roman" charset="0"/>
                <a:ea typeface="宋体" charset="0"/>
              </a:rPr>
              <a:t>但不是充分条件</a:t>
            </a:r>
            <a:r>
              <a:rPr lang="en-US" altLang="zh-CN" b="1" dirty="0">
                <a:latin typeface="Times New Roman" charset="0"/>
                <a:ea typeface="宋体" charset="0"/>
              </a:rPr>
              <a:t>.</a:t>
            </a:r>
          </a:p>
          <a:p>
            <a:pPr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可利用该定理判断某些图不是哈密顿图</a:t>
            </a:r>
            <a:r>
              <a:rPr lang="en-US" altLang="zh-CN" b="1" dirty="0">
                <a:latin typeface="Times New Roman" charset="0"/>
                <a:ea typeface="宋体" charset="0"/>
              </a:rPr>
              <a:t>.  </a:t>
            </a:r>
          </a:p>
          <a:p>
            <a:pPr algn="just"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由定理可知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, 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b="1" i="1" baseline="-30000" dirty="0" err="1">
                <a:solidFill>
                  <a:schemeClr val="bg1"/>
                </a:solidFill>
                <a:latin typeface="Times New Roman" charset="0"/>
                <a:ea typeface="宋体" charset="0"/>
              </a:rPr>
              <a:t>r</a:t>
            </a:r>
            <a:r>
              <a:rPr lang="en-US" altLang="zh-CN" b="1" baseline="-30000" dirty="0" err="1">
                <a:solidFill>
                  <a:schemeClr val="bg1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b="1" i="1" baseline="-30000" dirty="0" err="1">
                <a:solidFill>
                  <a:schemeClr val="bg1"/>
                </a:solidFill>
                <a:latin typeface="Times New Roman" charset="0"/>
                <a:ea typeface="宋体" charset="0"/>
              </a:rPr>
              <a:t>s</a:t>
            </a:r>
            <a:r>
              <a:rPr lang="zh-CN" altLang="en-US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当</a:t>
            </a:r>
            <a:r>
              <a:rPr lang="en-US" altLang="zh-CN" b="1" i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 b="1" i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r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+1</a:t>
            </a:r>
            <a:r>
              <a:rPr lang="zh-CN" altLang="en-US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时不是哈密顿图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. </a:t>
            </a:r>
          </a:p>
          <a:p>
            <a:pPr algn="just"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当</a:t>
            </a:r>
            <a:r>
              <a:rPr lang="en-US" altLang="zh-CN" b="1" i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r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时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, 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b="1" i="1" baseline="-30000" dirty="0" err="1">
                <a:solidFill>
                  <a:schemeClr val="bg1"/>
                </a:solidFill>
                <a:latin typeface="Times New Roman" charset="0"/>
                <a:ea typeface="宋体" charset="0"/>
              </a:rPr>
              <a:t>r</a:t>
            </a:r>
            <a:r>
              <a:rPr lang="en-US" altLang="zh-CN" b="1" baseline="-30000" dirty="0" err="1">
                <a:solidFill>
                  <a:schemeClr val="bg1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b="1" i="1" baseline="-30000" dirty="0" err="1">
                <a:solidFill>
                  <a:schemeClr val="bg1"/>
                </a:solidFill>
                <a:latin typeface="Times New Roman" charset="0"/>
                <a:ea typeface="宋体" charset="0"/>
              </a:rPr>
              <a:t>r</a:t>
            </a:r>
            <a:r>
              <a:rPr lang="zh-CN" altLang="en-US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是哈密顿图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, </a:t>
            </a:r>
            <a:r>
              <a:rPr lang="zh-CN" altLang="en-US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而</a:t>
            </a:r>
            <a:r>
              <a:rPr lang="en-US" altLang="zh-CN" b="1" i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b="1" i="1" baseline="-30000" dirty="0">
                <a:solidFill>
                  <a:schemeClr val="bg1"/>
                </a:solidFill>
                <a:latin typeface="Times New Roman" charset="0"/>
                <a:ea typeface="宋体" charset="0"/>
              </a:rPr>
              <a:t>r</a:t>
            </a:r>
            <a:r>
              <a:rPr lang="en-US" altLang="zh-CN" b="1" baseline="-30000" dirty="0">
                <a:solidFill>
                  <a:schemeClr val="bg1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b="1" i="1" baseline="-30000" dirty="0">
                <a:solidFill>
                  <a:schemeClr val="bg1"/>
                </a:solidFill>
                <a:latin typeface="Times New Roman" charset="0"/>
                <a:ea typeface="宋体" charset="0"/>
              </a:rPr>
              <a:t>r</a:t>
            </a:r>
            <a:r>
              <a:rPr lang="en-US" altLang="zh-CN" b="1" baseline="-30000" dirty="0">
                <a:solidFill>
                  <a:schemeClr val="bg1"/>
                </a:solidFill>
                <a:latin typeface="Times New Roman" charset="0"/>
                <a:ea typeface="宋体" charset="0"/>
              </a:rPr>
              <a:t>+1</a:t>
            </a:r>
            <a:r>
              <a:rPr lang="zh-CN" altLang="en-US" b="1" dirty="0">
                <a:solidFill>
                  <a:schemeClr val="bg1"/>
                </a:solidFill>
                <a:latin typeface="Times New Roman" charset="0"/>
                <a:ea typeface="宋体" charset="0"/>
              </a:rPr>
              <a:t>是半哈密顿图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867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C0C1EB92-6EE7-4646-B3C9-90E091DFD63B}" type="slidenum">
              <a:rPr lang="en-US" altLang="zh-CN" sz="1200">
                <a:latin typeface="Arial Black" charset="0"/>
              </a:rPr>
              <a:pPr/>
              <a:t>16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实例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301038" cy="3727450"/>
          </a:xfrm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例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1,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  设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为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n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阶无向连通简单图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若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中有割点或桥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则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不是哈密顿图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</a:t>
            </a:r>
          </a:p>
          <a:p>
            <a:pPr algn="just">
              <a:buNone/>
            </a:pPr>
            <a:r>
              <a:rPr lang="zh-CN" altLang="en-US" sz="2800" b="1" dirty="0">
                <a:latin typeface="Times New Roman" charset="0"/>
              </a:rPr>
              <a:t>例</a:t>
            </a:r>
            <a:r>
              <a:rPr lang="zh-CN" altLang="zh-CN" sz="2800" b="1" dirty="0">
                <a:latin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</a:rPr>
              <a:t>,</a:t>
            </a:r>
            <a:r>
              <a:rPr lang="zh-CN" altLang="en-US" sz="2800" b="1" dirty="0">
                <a:latin typeface="Times New Roman" charset="0"/>
              </a:rPr>
              <a:t> </a:t>
            </a:r>
            <a:r>
              <a:rPr lang="en-US" altLang="zh-CN" sz="2800" b="1" i="1" dirty="0" err="1">
                <a:latin typeface="Times New Roman" charset="0"/>
              </a:rPr>
              <a:t>K</a:t>
            </a:r>
            <a:r>
              <a:rPr lang="en-US" altLang="zh-CN" sz="2800" b="1" i="1" baseline="-30000" dirty="0" err="1">
                <a:latin typeface="Times New Roman" charset="0"/>
              </a:rPr>
              <a:t>r</a:t>
            </a:r>
            <a:r>
              <a:rPr lang="en-US" altLang="zh-CN" sz="2800" b="1" baseline="-30000" dirty="0" err="1">
                <a:latin typeface="Times New Roman" charset="0"/>
              </a:rPr>
              <a:t>,</a:t>
            </a:r>
            <a:r>
              <a:rPr lang="en-US" altLang="zh-CN" sz="2800" b="1" i="1" baseline="-30000" dirty="0" err="1">
                <a:latin typeface="Times New Roman" charset="0"/>
              </a:rPr>
              <a:t>s</a:t>
            </a:r>
            <a:r>
              <a:rPr lang="zh-CN" altLang="en-US" sz="2800" b="1" dirty="0">
                <a:latin typeface="Times New Roman" charset="0"/>
              </a:rPr>
              <a:t>当</a:t>
            </a:r>
            <a:r>
              <a:rPr lang="en-US" altLang="zh-CN" sz="2800" b="1" i="1" dirty="0">
                <a:latin typeface="Times New Roman" charset="0"/>
              </a:rPr>
              <a:t>s</a:t>
            </a:r>
            <a:r>
              <a:rPr lang="en-US" altLang="zh-CN" sz="2800" b="1" dirty="0">
                <a:latin typeface="Times New Roman" charset="0"/>
                <a:sym typeface="Symbol" charset="0"/>
              </a:rPr>
              <a:t></a:t>
            </a:r>
            <a:r>
              <a:rPr lang="en-US" altLang="zh-CN" sz="2800" b="1" i="1" dirty="0">
                <a:latin typeface="Times New Roman" charset="0"/>
              </a:rPr>
              <a:t>r</a:t>
            </a:r>
            <a:r>
              <a:rPr lang="en-US" altLang="zh-CN" sz="2800" b="1" dirty="0">
                <a:latin typeface="Times New Roman" charset="0"/>
              </a:rPr>
              <a:t>+1</a:t>
            </a:r>
            <a:r>
              <a:rPr lang="zh-CN" altLang="en-US" sz="2800" b="1" dirty="0">
                <a:latin typeface="Times New Roman" charset="0"/>
              </a:rPr>
              <a:t>时不是哈密顿图</a:t>
            </a:r>
            <a:r>
              <a:rPr lang="en-US" altLang="zh-CN" sz="2800" b="1" dirty="0">
                <a:latin typeface="Times New Roman" charset="0"/>
              </a:rPr>
              <a:t>. </a:t>
            </a:r>
          </a:p>
          <a:p>
            <a:pPr algn="just" eaLnBrk="1" hangingPunct="1"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9750" y="3494652"/>
            <a:ext cx="83581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just"/>
            <a:r>
              <a:rPr lang="zh-CN" altLang="en-US" sz="2800" b="1" dirty="0">
                <a:latin typeface="Times New Roman" charset="0"/>
              </a:rPr>
              <a:t>例</a:t>
            </a:r>
            <a:r>
              <a:rPr lang="en-US" altLang="zh-CN" sz="2800" b="1" dirty="0">
                <a:latin typeface="Times New Roman" charset="0"/>
              </a:rPr>
              <a:t>1 </a:t>
            </a:r>
            <a:r>
              <a:rPr lang="zh-CN" altLang="en-US" sz="2800" b="1" dirty="0">
                <a:latin typeface="Times New Roman" charset="0"/>
              </a:rPr>
              <a:t>证</a:t>
            </a:r>
            <a:r>
              <a:rPr lang="en-US" altLang="zh-CN" sz="2800" b="1" dirty="0">
                <a:latin typeface="Times New Roman" charset="0"/>
              </a:rPr>
              <a:t>:</a:t>
            </a:r>
            <a:r>
              <a:rPr lang="zh-CN" altLang="en-US" sz="2800" b="1" dirty="0">
                <a:latin typeface="Times New Roman" charset="0"/>
              </a:rPr>
              <a:t>  </a:t>
            </a:r>
            <a:r>
              <a:rPr lang="en-US" altLang="zh-CN" sz="2800" b="1" dirty="0">
                <a:latin typeface="Times New Roman" charset="0"/>
              </a:rPr>
              <a:t>(1) </a:t>
            </a:r>
            <a:r>
              <a:rPr lang="zh-CN" altLang="en-US" sz="2800" b="1" dirty="0">
                <a:latin typeface="Times New Roman" charset="0"/>
              </a:rPr>
              <a:t>设</a:t>
            </a:r>
            <a:r>
              <a:rPr lang="en-US" altLang="zh-CN" sz="2800" b="1" i="1" dirty="0">
                <a:latin typeface="Times New Roman" charset="0"/>
              </a:rPr>
              <a:t>v</a:t>
            </a:r>
            <a:r>
              <a:rPr lang="zh-CN" altLang="en-US" sz="2800" b="1" dirty="0">
                <a:latin typeface="Times New Roman" charset="0"/>
              </a:rPr>
              <a:t>为割点</a:t>
            </a:r>
            <a:r>
              <a:rPr lang="en-US" altLang="zh-CN" sz="2800" b="1" dirty="0">
                <a:latin typeface="Times New Roman" charset="0"/>
              </a:rPr>
              <a:t>, </a:t>
            </a:r>
            <a:r>
              <a:rPr lang="zh-CN" altLang="en-US" sz="2800" b="1" dirty="0">
                <a:latin typeface="Times New Roman" charset="0"/>
              </a:rPr>
              <a:t>则</a:t>
            </a:r>
            <a:r>
              <a:rPr lang="en-US" altLang="zh-CN" sz="2800" b="1" i="1" dirty="0">
                <a:latin typeface="Times New Roman" charset="0"/>
              </a:rPr>
              <a:t>p</a:t>
            </a:r>
            <a:r>
              <a:rPr lang="en-US" altLang="zh-CN" sz="2800" b="1" dirty="0">
                <a:latin typeface="Times New Roman" charset="0"/>
              </a:rPr>
              <a:t>(</a:t>
            </a:r>
            <a:r>
              <a:rPr lang="en-US" altLang="zh-CN" sz="2800" b="1" i="1" dirty="0" err="1">
                <a:latin typeface="Times New Roman" charset="0"/>
              </a:rPr>
              <a:t>G</a:t>
            </a:r>
            <a:r>
              <a:rPr lang="en-US" altLang="zh-CN" sz="2800" b="1" dirty="0" err="1">
                <a:latin typeface="Times New Roman" charset="0"/>
                <a:sym typeface="Symbol" charset="0"/>
              </a:rPr>
              <a:t>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) </a:t>
            </a:r>
            <a:r>
              <a:rPr lang="en-US" altLang="zh-CN" sz="2800" b="1" dirty="0">
                <a:latin typeface="Times New Roman" charset="0"/>
                <a:sym typeface="Symbol" charset="0"/>
              </a:rPr>
              <a:t></a:t>
            </a:r>
            <a:r>
              <a:rPr lang="en-US" altLang="zh-CN" sz="2800" b="1" dirty="0">
                <a:latin typeface="Times New Roman" charset="0"/>
              </a:rPr>
              <a:t> 2&gt;|{</a:t>
            </a:r>
            <a:r>
              <a:rPr lang="en-US" altLang="zh-CN" sz="2800" b="1" i="1" dirty="0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}|=1. </a:t>
            </a:r>
            <a:r>
              <a:rPr lang="zh-CN" altLang="en-US" sz="2800" b="1" dirty="0">
                <a:latin typeface="Times New Roman" charset="0"/>
              </a:rPr>
              <a:t>根据定理</a:t>
            </a:r>
            <a:r>
              <a:rPr lang="en-US" altLang="zh-CN" sz="2800" b="1" dirty="0">
                <a:latin typeface="Times New Roman" charset="0"/>
              </a:rPr>
              <a:t>8.6, </a:t>
            </a:r>
            <a:r>
              <a:rPr lang="en-US" altLang="zh-CN" sz="2800" b="1" i="1" dirty="0">
                <a:latin typeface="Times New Roman" charset="0"/>
              </a:rPr>
              <a:t>G</a:t>
            </a:r>
            <a:r>
              <a:rPr lang="zh-CN" altLang="en-US" sz="2800" b="1" dirty="0">
                <a:latin typeface="Times New Roman" charset="0"/>
              </a:rPr>
              <a:t>不是哈密顿图</a:t>
            </a:r>
            <a:r>
              <a:rPr lang="en-US" altLang="zh-CN" sz="2800" b="1" dirty="0">
                <a:latin typeface="Times New Roman" charset="0"/>
              </a:rPr>
              <a:t>.</a:t>
            </a:r>
            <a:endParaRPr lang="zh-CN" altLang="en-US" sz="28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5500" y="4611231"/>
            <a:ext cx="80724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2800" b="1" dirty="0">
                <a:latin typeface="Times New Roman" charset="0"/>
              </a:rPr>
              <a:t>       (2)</a:t>
            </a:r>
            <a:r>
              <a:rPr lang="zh-CN" altLang="en-US" sz="2800" b="1" dirty="0">
                <a:latin typeface="Times New Roman" charset="0"/>
              </a:rPr>
              <a:t>设</a:t>
            </a:r>
            <a:r>
              <a:rPr lang="en-US" altLang="zh-CN" sz="2800" b="1" dirty="0">
                <a:latin typeface="Times New Roman" charset="0"/>
              </a:rPr>
              <a:t>(</a:t>
            </a:r>
            <a:r>
              <a:rPr lang="en-US" altLang="zh-CN" sz="2800" b="1" dirty="0" err="1">
                <a:latin typeface="Times New Roman" charset="0"/>
              </a:rPr>
              <a:t>u,v</a:t>
            </a:r>
            <a:r>
              <a:rPr lang="en-US" altLang="zh-CN" sz="2800" b="1" dirty="0">
                <a:latin typeface="Times New Roman" charset="0"/>
              </a:rPr>
              <a:t>)</a:t>
            </a:r>
            <a:r>
              <a:rPr lang="zh-CN" altLang="en-US" sz="2800" b="1" dirty="0">
                <a:latin typeface="Times New Roman" charset="0"/>
              </a:rPr>
              <a:t>为桥，删除</a:t>
            </a:r>
            <a:r>
              <a:rPr lang="en-US" altLang="zh-CN" sz="2800" b="1" dirty="0">
                <a:latin typeface="Times New Roman" charset="0"/>
              </a:rPr>
              <a:t>u</a:t>
            </a:r>
            <a:r>
              <a:rPr lang="zh-CN" altLang="en-US" sz="2800" b="1" dirty="0">
                <a:latin typeface="Times New Roman" charset="0"/>
              </a:rPr>
              <a:t>或</a:t>
            </a:r>
            <a:r>
              <a:rPr lang="en-US" altLang="zh-CN" sz="2800" b="1" dirty="0">
                <a:latin typeface="Times New Roman" charset="0"/>
              </a:rPr>
              <a:t>v</a:t>
            </a:r>
            <a:r>
              <a:rPr lang="zh-CN" altLang="en-US" sz="2800" b="1" dirty="0">
                <a:latin typeface="Times New Roman" charset="0"/>
              </a:rPr>
              <a:t>，都会有</a:t>
            </a:r>
            <a:r>
              <a:rPr lang="en-US" altLang="zh-CN" sz="2800" b="1" i="1" dirty="0">
                <a:latin typeface="Times New Roman" charset="0"/>
              </a:rPr>
              <a:t>p</a:t>
            </a:r>
            <a:r>
              <a:rPr lang="en-US" altLang="zh-CN" sz="2800" b="1" dirty="0">
                <a:latin typeface="Times New Roman" charset="0"/>
              </a:rPr>
              <a:t>(</a:t>
            </a:r>
            <a:r>
              <a:rPr lang="en-US" altLang="zh-CN" sz="2800" b="1" i="1" dirty="0" err="1">
                <a:latin typeface="Times New Roman" charset="0"/>
              </a:rPr>
              <a:t>G</a:t>
            </a:r>
            <a:r>
              <a:rPr lang="en-US" altLang="zh-CN" sz="2800" b="1" dirty="0" err="1">
                <a:latin typeface="Times New Roman" charset="0"/>
                <a:sym typeface="Symbol" charset="0"/>
              </a:rPr>
              <a:t>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zh-CN" altLang="en-US" sz="2800" b="1" i="1" dirty="0">
                <a:latin typeface="Times New Roman" charset="0"/>
              </a:rPr>
              <a:t>/</a:t>
            </a:r>
            <a:r>
              <a:rPr lang="en-US" altLang="zh-CN" sz="2800" b="1" i="1" dirty="0">
                <a:latin typeface="Times New Roman" charset="0"/>
              </a:rPr>
              <a:t>u</a:t>
            </a:r>
            <a:r>
              <a:rPr lang="en-US" altLang="zh-CN" sz="2800" b="1" dirty="0">
                <a:latin typeface="Times New Roman" charset="0"/>
              </a:rPr>
              <a:t>) </a:t>
            </a:r>
            <a:r>
              <a:rPr lang="en-US" altLang="zh-CN" sz="2800" b="1" dirty="0">
                <a:latin typeface="Times New Roman" charset="0"/>
                <a:sym typeface="Symbol" charset="0"/>
              </a:rPr>
              <a:t></a:t>
            </a:r>
            <a:r>
              <a:rPr lang="en-US" altLang="zh-CN" sz="2800" b="1" dirty="0">
                <a:latin typeface="Times New Roman" charset="0"/>
              </a:rPr>
              <a:t> 2&gt;|{</a:t>
            </a:r>
            <a:r>
              <a:rPr lang="en-US" altLang="zh-CN" sz="2800" b="1" i="1" dirty="0">
                <a:latin typeface="Times New Roman" charset="0"/>
              </a:rPr>
              <a:t>v/u</a:t>
            </a:r>
            <a:r>
              <a:rPr lang="en-US" altLang="zh-CN" sz="2800" b="1" dirty="0">
                <a:latin typeface="Times New Roman" charset="0"/>
              </a:rPr>
              <a:t>}|=1</a:t>
            </a:r>
          </a:p>
          <a:p>
            <a:pPr eaLnBrk="1" hangingPunct="1">
              <a:buFont typeface="Wingdings" charset="0"/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026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FC9895-8DAE-498F-917E-248C2373140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推论 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225908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推论 </a:t>
            </a:r>
            <a:r>
              <a:rPr lang="zh-CN" altLang="en-US" b="1" dirty="0"/>
              <a:t>设无向图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是半哈密顿图，对于任意的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sym typeface="Symbol" panose="05050102010706020507" pitchFamily="18" charset="2"/>
              </a:rPr>
              <a:t>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且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≠</a:t>
            </a:r>
            <a:r>
              <a:rPr lang="zh-CN" altLang="en-US" b="1" dirty="0">
                <a:sym typeface="Symbol" panose="05050102010706020507" pitchFamily="18" charset="2"/>
              </a:rPr>
              <a:t>，</a:t>
            </a:r>
            <a:r>
              <a:rPr lang="zh-CN" altLang="en-US" b="1" dirty="0"/>
              <a:t>均有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-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)≤|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|+1</a:t>
            </a:r>
          </a:p>
          <a:p>
            <a:pPr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推论 </a:t>
            </a:r>
            <a:r>
              <a:rPr lang="en-US" altLang="zh-CN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b="1" i="1" baseline="-30000" dirty="0">
                <a:latin typeface="Times New Roman" charset="0"/>
                <a:ea typeface="宋体" charset="0"/>
              </a:rPr>
              <a:t>r</a:t>
            </a:r>
            <a:r>
              <a:rPr lang="en-US" altLang="zh-CN" b="1" baseline="-30000" dirty="0">
                <a:latin typeface="Times New Roman" charset="0"/>
                <a:ea typeface="宋体" charset="0"/>
              </a:rPr>
              <a:t>,</a:t>
            </a:r>
            <a:r>
              <a:rPr lang="en-US" altLang="zh-CN" b="1" i="1" baseline="-30000" dirty="0">
                <a:latin typeface="Times New Roman" charset="0"/>
                <a:ea typeface="宋体" charset="0"/>
              </a:rPr>
              <a:t>r</a:t>
            </a:r>
            <a:r>
              <a:rPr lang="en-US" altLang="zh-CN" b="1" baseline="-30000" dirty="0">
                <a:latin typeface="Times New Roman" charset="0"/>
                <a:ea typeface="宋体" charset="0"/>
              </a:rPr>
              <a:t>+1</a:t>
            </a:r>
            <a:r>
              <a:rPr lang="zh-CN" altLang="en-US" b="1" dirty="0">
                <a:latin typeface="Times New Roman" charset="0"/>
                <a:ea typeface="宋体" charset="0"/>
              </a:rPr>
              <a:t>是半哈密顿图</a:t>
            </a:r>
            <a:r>
              <a:rPr lang="en-US" altLang="zh-CN" b="1" dirty="0">
                <a:latin typeface="Times New Roman" charset="0"/>
                <a:ea typeface="宋体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8458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BF6DA3BB-040A-F042-8E1A-27C025500790}" type="slidenum">
              <a:rPr lang="en-US" altLang="zh-CN" sz="1200">
                <a:latin typeface="Arial Black" charset="0"/>
              </a:rPr>
              <a:pPr/>
              <a:t>18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573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charset="0"/>
                <a:ea typeface="宋体" charset="0"/>
              </a:rPr>
              <a:t>无向哈密顿图的一个充分条件</a:t>
            </a:r>
            <a:r>
              <a:rPr lang="zh-CN" altLang="en-US" sz="4000" b="1" dirty="0">
                <a:latin typeface="宋体" charset="0"/>
                <a:ea typeface="宋体" charset="0"/>
              </a:rPr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3063"/>
            <a:ext cx="8501062" cy="4786312"/>
          </a:xfr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定理</a:t>
            </a:r>
            <a:r>
              <a:rPr lang="en-US" altLang="zh-CN" sz="2800" b="1" dirty="0">
                <a:solidFill>
                  <a:schemeClr val="hlink"/>
                </a:solidFill>
              </a:rPr>
              <a:t>8.7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algn="just">
              <a:buFont typeface="Arial" charset="0"/>
              <a:buAutoNum type="alphaLcParenR"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设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是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n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阶无向简单图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若任意两个不相邻的顶点的度数之和</a:t>
            </a:r>
            <a:r>
              <a:rPr lang="en-US" altLang="zh-CN" sz="2800" b="1" dirty="0"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 sz="2800" b="1" dirty="0">
                <a:solidFill>
                  <a:srgbClr val="0070C0"/>
                </a:solidFill>
                <a:latin typeface="Times New Roman" charset="0"/>
                <a:ea typeface="宋体" charset="0"/>
                <a:sym typeface="Symbol" charset="0"/>
              </a:rPr>
              <a:t>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800" b="1" dirty="0"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1,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则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中存在哈密顿通路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 </a:t>
            </a:r>
          </a:p>
          <a:p>
            <a:pPr algn="just" eaLnBrk="1" hangingPunct="1">
              <a:buFont typeface="Arial" charset="0"/>
              <a:buAutoNum type="alphaLcParenR"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当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800" b="1" dirty="0"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3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时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若任意两个不相邻的顶点的度数之和</a:t>
            </a:r>
            <a:r>
              <a:rPr lang="en-US" altLang="zh-CN" sz="2800" b="1" dirty="0"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n,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则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中存在哈密顿回路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 </a:t>
            </a:r>
            <a:endParaRPr lang="en-US" altLang="zh-CN" sz="2800" b="1" dirty="0">
              <a:solidFill>
                <a:srgbClr val="0070C0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由定理可知</a:t>
            </a:r>
            <a:r>
              <a:rPr lang="en-US" altLang="zh-CN" sz="28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当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 sz="28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3</a:t>
            </a:r>
            <a:r>
              <a:rPr lang="zh-CN" altLang="en-US" sz="28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时</a:t>
            </a:r>
            <a:r>
              <a:rPr lang="en-US" altLang="zh-CN" sz="28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800" b="1" i="1" baseline="-30000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均为哈密顿图</a:t>
            </a:r>
            <a:r>
              <a:rPr lang="en-US" altLang="zh-CN" sz="28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.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定理中的条件是充分条件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但不是必要条件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例如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(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  <a:sym typeface="Symbol" charset="0"/>
              </a:rPr>
              <a:t>6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)</a:t>
            </a:r>
            <a:r>
              <a:rPr lang="zh-CN" altLang="en-US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个顶点的路径存在哈密顿通路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但不满</a:t>
            </a:r>
            <a:endParaRPr lang="en-US" altLang="zh-CN" sz="2800" b="1" dirty="0">
              <a:solidFill>
                <a:srgbClr val="003399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足条件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.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(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  <a:sym typeface="Symbol" charset="0"/>
              </a:rPr>
              <a:t>5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)</a:t>
            </a:r>
            <a:r>
              <a:rPr lang="zh-CN" altLang="en-US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个顶点的圈是哈密顿图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不满足条件</a:t>
            </a:r>
            <a:r>
              <a:rPr lang="en-US" altLang="zh-CN" sz="28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2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B9EE6956-D799-8A44-953E-D4FEC9374E80}" type="slidenum">
              <a:rPr lang="en-US" altLang="zh-CN" sz="1200">
                <a:latin typeface="Arial Black" charset="0"/>
              </a:rPr>
              <a:pPr/>
              <a:t>19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573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charset="0"/>
                <a:ea typeface="宋体" charset="0"/>
              </a:rPr>
              <a:t>定理证明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4786312"/>
          </a:xfr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charset="0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证明：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先证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是连通图：假设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不连通，则至少有两个连通分支，设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2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是阶数分别为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2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的两个连通分支，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u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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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2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，则</a:t>
            </a:r>
            <a:r>
              <a:rPr lang="en-US" altLang="zh-CN" sz="2400" b="1" i="1" dirty="0" err="1">
                <a:latin typeface="Times New Roman" charset="0"/>
                <a:ea typeface="宋体" charset="0"/>
              </a:rPr>
              <a:t>d</a:t>
            </a:r>
            <a:r>
              <a:rPr lang="en-US" altLang="zh-CN" sz="2400" b="1" i="1" baseline="-25000" dirty="0" err="1">
                <a:latin typeface="Times New Roman" charset="0"/>
                <a:ea typeface="宋体" charset="0"/>
              </a:rPr>
              <a:t>G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u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)+</a:t>
            </a:r>
            <a:r>
              <a:rPr lang="en-US" altLang="zh-CN" sz="2400" b="1" i="1" dirty="0" err="1">
                <a:latin typeface="Times New Roman" charset="0"/>
                <a:ea typeface="宋体" charset="0"/>
              </a:rPr>
              <a:t>d</a:t>
            </a:r>
            <a:r>
              <a:rPr lang="en-US" altLang="zh-CN" sz="2400" b="1" i="1" baseline="-25000" dirty="0" err="1">
                <a:latin typeface="Times New Roman" charset="0"/>
                <a:ea typeface="宋体" charset="0"/>
              </a:rPr>
              <a:t>G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)=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d</a:t>
            </a:r>
            <a:r>
              <a:rPr lang="en-US" altLang="zh-CN" sz="2400" b="1" i="1" baseline="-25000" dirty="0">
                <a:latin typeface="Times New Roman" charset="0"/>
                <a:ea typeface="宋体" charset="0"/>
              </a:rPr>
              <a:t>G</a:t>
            </a:r>
            <a:r>
              <a:rPr lang="en-US" altLang="zh-CN" sz="2400" b="1" baseline="-50000" dirty="0">
                <a:latin typeface="Times New Roman" charset="0"/>
                <a:ea typeface="宋体" charset="0"/>
              </a:rPr>
              <a:t>1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u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)+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d</a:t>
            </a:r>
            <a:r>
              <a:rPr lang="en-US" altLang="zh-CN" sz="2400" b="1" i="1" baseline="-25000" dirty="0">
                <a:latin typeface="Times New Roman" charset="0"/>
                <a:ea typeface="宋体" charset="0"/>
              </a:rPr>
              <a:t>G</a:t>
            </a:r>
            <a:r>
              <a:rPr lang="en-US" altLang="zh-CN" sz="2400" b="1" baseline="-50000" dirty="0">
                <a:latin typeface="Times New Roman" charset="0"/>
                <a:ea typeface="宋体" charset="0"/>
              </a:rPr>
              <a:t>2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)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 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 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-1+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2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-1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 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-2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，矛盾。</a:t>
            </a:r>
            <a:endParaRPr lang="en-US" altLang="zh-CN" sz="2400" b="1" dirty="0">
              <a:latin typeface="Times New Roman" charset="0"/>
              <a:ea typeface="宋体" charset="0"/>
              <a:sym typeface="Symbol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    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下证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中存在哈密尔顿通路。设</a:t>
            </a:r>
            <a:r>
              <a:rPr lang="el-GR" altLang="zh-CN" sz="2400" b="1" i="1" dirty="0">
                <a:latin typeface="Times New Roman" charset="0"/>
                <a:ea typeface="宋体" charset="0"/>
                <a:sym typeface="Symbol" charset="0"/>
              </a:rPr>
              <a:t>ᴦ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=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baseline="-25000" dirty="0">
                <a:latin typeface="Times New Roman" charset="0"/>
                <a:ea typeface="宋体" charset="0"/>
                <a:sym typeface="Symbol" charset="0"/>
              </a:rPr>
              <a:t>2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…</a:t>
            </a:r>
            <a:r>
              <a:rPr lang="en-US" altLang="zh-CN" sz="2400" b="1" i="1" dirty="0" err="1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i="1" baseline="-25000" dirty="0" err="1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为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中一条极大路径，</a:t>
            </a:r>
            <a:r>
              <a:rPr lang="en-US" altLang="zh-CN" sz="2400" b="1" i="1" dirty="0" err="1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 dirty="0" err="1">
                <a:latin typeface="Times New Roman" charset="0"/>
                <a:ea typeface="宋体" charset="0"/>
                <a:sym typeface="Symbol" charset="0"/>
              </a:rPr>
              <a:t></a:t>
            </a:r>
            <a:r>
              <a:rPr lang="en-US" altLang="zh-CN" sz="2400" b="1" i="1" dirty="0" err="1">
                <a:latin typeface="Times New Roman" charset="0"/>
                <a:ea typeface="宋体" charset="0"/>
                <a:sym typeface="Symbol" charset="0"/>
              </a:rPr>
              <a:t>n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。若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=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n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，得证。下设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&lt;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n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。</a:t>
            </a:r>
            <a:endParaRPr lang="en-US" altLang="zh-CN" sz="2400" b="1" dirty="0">
              <a:latin typeface="Times New Roman" charset="0"/>
              <a:ea typeface="宋体" charset="0"/>
              <a:sym typeface="Symbol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charset="0"/>
              <a:buNone/>
            </a:pP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 下证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中存在过</a:t>
            </a:r>
            <a:r>
              <a:rPr lang="el-GR" altLang="zh-CN" sz="2400" b="1" i="1" dirty="0">
                <a:latin typeface="Times New Roman" charset="0"/>
                <a:ea typeface="宋体" charset="0"/>
                <a:sym typeface="Symbol" charset="0"/>
              </a:rPr>
              <a:t>ᴦ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上所有顶点的圈。若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与</a:t>
            </a:r>
            <a:r>
              <a:rPr lang="en-US" altLang="zh-CN" sz="2400" b="1" i="1" dirty="0" err="1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i="1" baseline="-25000" dirty="0" err="1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相邻，则</a:t>
            </a:r>
            <a:r>
              <a:rPr lang="el-GR" altLang="zh-CN" sz="2400" b="1" i="1" dirty="0">
                <a:latin typeface="Times New Roman" charset="0"/>
                <a:ea typeface="宋体" charset="0"/>
                <a:sym typeface="Symbol" charset="0"/>
              </a:rPr>
              <a:t>ᴦ </a:t>
            </a:r>
            <a:r>
              <a:rPr lang="en-US" altLang="zh-CN" sz="2400" b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(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,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i="1" baseline="-25000" dirty="0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  <a:r>
              <a:rPr lang="zh-CN" altLang="en-US" sz="2400" b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为满足要求的圈。若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与</a:t>
            </a:r>
            <a:r>
              <a:rPr lang="en-US" altLang="zh-CN" sz="2400" b="1" i="1" dirty="0" err="1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i="1" baseline="-25000" dirty="0" err="1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不相邻，则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与</a:t>
            </a:r>
            <a:r>
              <a:rPr lang="el-GR" altLang="zh-CN" sz="2400" b="1" i="1" dirty="0">
                <a:latin typeface="Times New Roman" charset="0"/>
                <a:ea typeface="宋体" charset="0"/>
                <a:sym typeface="Symbol" charset="0"/>
              </a:rPr>
              <a:t>ᴦ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上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k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(2)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个点相邻（否则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d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)+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d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 err="1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i="1" baseline="-25000" dirty="0" err="1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)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1+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-2=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-1&lt;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n-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1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，矛盾），</a:t>
            </a:r>
            <a:r>
              <a:rPr lang="en-US" altLang="zh-CN" sz="2400" b="1" i="1" dirty="0" err="1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i="1" baseline="-25000" dirty="0" err="1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至少与</a:t>
            </a:r>
            <a:r>
              <a:rPr lang="el-GR" altLang="zh-CN" sz="2400" b="1" i="1" dirty="0">
                <a:latin typeface="Times New Roman" charset="0"/>
                <a:ea typeface="宋体" charset="0"/>
                <a:sym typeface="Symbol" charset="0"/>
              </a:rPr>
              <a:t>ᴦ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上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1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个与这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k-1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个顶点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(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去掉与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baseline="-25000" dirty="0">
                <a:latin typeface="Times New Roman" charset="0"/>
                <a:ea typeface="宋体" charset="0"/>
                <a:sym typeface="Symbol" charset="0"/>
              </a:rPr>
              <a:t>1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相邻的点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)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相邻的顶点相邻，</a:t>
            </a:r>
            <a:endParaRPr lang="en-US" altLang="zh-CN" sz="2400" b="1" dirty="0">
              <a:latin typeface="Times New Roman" charset="0"/>
              <a:ea typeface="宋体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5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7A5C8-A331-47E2-9027-DB120F5A2F7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solidFill>
                  <a:schemeClr val="folHlink"/>
                </a:solidFill>
                <a:latin typeface="楷体_GB2312" pitchFamily="49" charset="-122"/>
              </a:rPr>
              <a:t>欧拉图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228600" y="1676400"/>
            <a:ext cx="4343400" cy="3459163"/>
            <a:chOff x="144" y="1200"/>
            <a:chExt cx="2112" cy="1715"/>
          </a:xfrm>
        </p:grpSpPr>
        <p:sp>
          <p:nvSpPr>
            <p:cNvPr id="89106" name="Oval 5"/>
            <p:cNvSpPr>
              <a:spLocks noChangeArrowheads="1"/>
            </p:cNvSpPr>
            <p:nvPr/>
          </p:nvSpPr>
          <p:spPr bwMode="auto">
            <a:xfrm>
              <a:off x="192" y="1776"/>
              <a:ext cx="864" cy="67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9107" name="Freeform 6"/>
            <p:cNvSpPr>
              <a:spLocks/>
            </p:cNvSpPr>
            <p:nvPr/>
          </p:nvSpPr>
          <p:spPr bwMode="auto">
            <a:xfrm>
              <a:off x="240" y="1616"/>
              <a:ext cx="1968" cy="384"/>
            </a:xfrm>
            <a:custGeom>
              <a:avLst/>
              <a:gdLst>
                <a:gd name="T0" fmla="*/ 0 w 1968"/>
                <a:gd name="T1" fmla="*/ 112 h 384"/>
                <a:gd name="T2" fmla="*/ 384 w 1968"/>
                <a:gd name="T3" fmla="*/ 16 h 384"/>
                <a:gd name="T4" fmla="*/ 864 w 1968"/>
                <a:gd name="T5" fmla="*/ 208 h 384"/>
                <a:gd name="T6" fmla="*/ 1296 w 1968"/>
                <a:gd name="T7" fmla="*/ 352 h 384"/>
                <a:gd name="T8" fmla="*/ 1968 w 1968"/>
                <a:gd name="T9" fmla="*/ 16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384"/>
                <a:gd name="T17" fmla="*/ 1968 w 1968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384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712" y="152"/>
                    <a:pt x="864" y="208"/>
                  </a:cubicBezTo>
                  <a:cubicBezTo>
                    <a:pt x="1016" y="264"/>
                    <a:pt x="1112" y="384"/>
                    <a:pt x="1296" y="352"/>
                  </a:cubicBezTo>
                  <a:cubicBezTo>
                    <a:pt x="1480" y="320"/>
                    <a:pt x="1856" y="72"/>
                    <a:pt x="1968" y="1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8" name="Freeform 7"/>
            <p:cNvSpPr>
              <a:spLocks/>
            </p:cNvSpPr>
            <p:nvPr/>
          </p:nvSpPr>
          <p:spPr bwMode="auto">
            <a:xfrm>
              <a:off x="144" y="2368"/>
              <a:ext cx="1824" cy="416"/>
            </a:xfrm>
            <a:custGeom>
              <a:avLst/>
              <a:gdLst>
                <a:gd name="T0" fmla="*/ 0 w 1824"/>
                <a:gd name="T1" fmla="*/ 80 h 416"/>
                <a:gd name="T2" fmla="*/ 480 w 1824"/>
                <a:gd name="T3" fmla="*/ 224 h 416"/>
                <a:gd name="T4" fmla="*/ 960 w 1824"/>
                <a:gd name="T5" fmla="*/ 32 h 416"/>
                <a:gd name="T6" fmla="*/ 1824 w 1824"/>
                <a:gd name="T7" fmla="*/ 416 h 4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416"/>
                <a:gd name="T14" fmla="*/ 1824 w 1824"/>
                <a:gd name="T15" fmla="*/ 416 h 4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416">
                  <a:moveTo>
                    <a:pt x="0" y="80"/>
                  </a:moveTo>
                  <a:cubicBezTo>
                    <a:pt x="160" y="156"/>
                    <a:pt x="320" y="232"/>
                    <a:pt x="480" y="224"/>
                  </a:cubicBezTo>
                  <a:cubicBezTo>
                    <a:pt x="640" y="216"/>
                    <a:pt x="736" y="0"/>
                    <a:pt x="960" y="32"/>
                  </a:cubicBezTo>
                  <a:cubicBezTo>
                    <a:pt x="1184" y="64"/>
                    <a:pt x="1664" y="344"/>
                    <a:pt x="1824" y="41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9" name="Freeform 8"/>
            <p:cNvSpPr>
              <a:spLocks/>
            </p:cNvSpPr>
            <p:nvPr/>
          </p:nvSpPr>
          <p:spPr bwMode="auto">
            <a:xfrm>
              <a:off x="1184" y="1824"/>
              <a:ext cx="1072" cy="864"/>
            </a:xfrm>
            <a:custGeom>
              <a:avLst/>
              <a:gdLst>
                <a:gd name="T0" fmla="*/ 1072 w 1072"/>
                <a:gd name="T1" fmla="*/ 0 h 864"/>
                <a:gd name="T2" fmla="*/ 208 w 1072"/>
                <a:gd name="T3" fmla="*/ 288 h 864"/>
                <a:gd name="T4" fmla="*/ 112 w 1072"/>
                <a:gd name="T5" fmla="*/ 432 h 864"/>
                <a:gd name="T6" fmla="*/ 880 w 1072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2"/>
                <a:gd name="T13" fmla="*/ 0 h 864"/>
                <a:gd name="T14" fmla="*/ 1072 w 1072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2" h="864">
                  <a:moveTo>
                    <a:pt x="1072" y="0"/>
                  </a:moveTo>
                  <a:cubicBezTo>
                    <a:pt x="720" y="108"/>
                    <a:pt x="368" y="216"/>
                    <a:pt x="208" y="288"/>
                  </a:cubicBezTo>
                  <a:cubicBezTo>
                    <a:pt x="48" y="360"/>
                    <a:pt x="0" y="336"/>
                    <a:pt x="112" y="432"/>
                  </a:cubicBezTo>
                  <a:cubicBezTo>
                    <a:pt x="224" y="528"/>
                    <a:pt x="736" y="784"/>
                    <a:pt x="880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0" name="Line 9"/>
            <p:cNvSpPr>
              <a:spLocks noChangeShapeType="1"/>
            </p:cNvSpPr>
            <p:nvPr/>
          </p:nvSpPr>
          <p:spPr bwMode="auto">
            <a:xfrm flipV="1">
              <a:off x="816" y="1680"/>
              <a:ext cx="144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1" name="Line 10"/>
            <p:cNvSpPr>
              <a:spLocks noChangeShapeType="1"/>
            </p:cNvSpPr>
            <p:nvPr/>
          </p:nvSpPr>
          <p:spPr bwMode="auto">
            <a:xfrm flipH="1" flipV="1">
              <a:off x="432" y="1584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2" name="Line 11"/>
            <p:cNvSpPr>
              <a:spLocks noChangeShapeType="1"/>
            </p:cNvSpPr>
            <p:nvPr/>
          </p:nvSpPr>
          <p:spPr bwMode="auto">
            <a:xfrm flipH="1" flipV="1">
              <a:off x="816" y="2304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3" name="Line 12"/>
            <p:cNvSpPr>
              <a:spLocks noChangeShapeType="1"/>
            </p:cNvSpPr>
            <p:nvPr/>
          </p:nvSpPr>
          <p:spPr bwMode="auto">
            <a:xfrm flipV="1">
              <a:off x="384" y="2352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4" name="Line 13"/>
            <p:cNvSpPr>
              <a:spLocks noChangeShapeType="1"/>
            </p:cNvSpPr>
            <p:nvPr/>
          </p:nvSpPr>
          <p:spPr bwMode="auto">
            <a:xfrm flipV="1">
              <a:off x="1632" y="2400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5" name="Line 14"/>
            <p:cNvSpPr>
              <a:spLocks noChangeShapeType="1"/>
            </p:cNvSpPr>
            <p:nvPr/>
          </p:nvSpPr>
          <p:spPr bwMode="auto">
            <a:xfrm flipV="1">
              <a:off x="1632" y="1824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6" name="Line 15"/>
            <p:cNvSpPr>
              <a:spLocks noChangeShapeType="1"/>
            </p:cNvSpPr>
            <p:nvPr/>
          </p:nvSpPr>
          <p:spPr bwMode="auto">
            <a:xfrm>
              <a:off x="960" y="2160"/>
              <a:ext cx="384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7" name="Text Box 16"/>
            <p:cNvSpPr txBox="1">
              <a:spLocks noChangeArrowheads="1"/>
            </p:cNvSpPr>
            <p:nvPr/>
          </p:nvSpPr>
          <p:spPr bwMode="auto">
            <a:xfrm>
              <a:off x="480" y="1968"/>
              <a:ext cx="25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9118" name="Text Box 17"/>
            <p:cNvSpPr txBox="1">
              <a:spLocks noChangeArrowheads="1"/>
            </p:cNvSpPr>
            <p:nvPr/>
          </p:nvSpPr>
          <p:spPr bwMode="auto">
            <a:xfrm>
              <a:off x="816" y="2688"/>
              <a:ext cx="25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9119" name="Text Box 18"/>
            <p:cNvSpPr txBox="1">
              <a:spLocks noChangeArrowheads="1"/>
            </p:cNvSpPr>
            <p:nvPr/>
          </p:nvSpPr>
          <p:spPr bwMode="auto">
            <a:xfrm>
              <a:off x="1728" y="2064"/>
              <a:ext cx="25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9120" name="Text Box 19"/>
            <p:cNvSpPr txBox="1">
              <a:spLocks noChangeArrowheads="1"/>
            </p:cNvSpPr>
            <p:nvPr/>
          </p:nvSpPr>
          <p:spPr bwMode="auto">
            <a:xfrm>
              <a:off x="1056" y="1200"/>
              <a:ext cx="25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89093" name="Group 20"/>
          <p:cNvGrpSpPr>
            <a:grpSpLocks/>
          </p:cNvGrpSpPr>
          <p:nvPr/>
        </p:nvGrpSpPr>
        <p:grpSpPr bwMode="auto">
          <a:xfrm>
            <a:off x="5486400" y="1905000"/>
            <a:ext cx="3149600" cy="3348038"/>
            <a:chOff x="2624" y="720"/>
            <a:chExt cx="2570" cy="2501"/>
          </a:xfrm>
        </p:grpSpPr>
        <p:sp>
          <p:nvSpPr>
            <p:cNvPr id="89095" name="Line 21"/>
            <p:cNvSpPr>
              <a:spLocks noChangeShapeType="1"/>
            </p:cNvSpPr>
            <p:nvPr/>
          </p:nvSpPr>
          <p:spPr bwMode="auto">
            <a:xfrm flipH="1" flipV="1">
              <a:off x="2928" y="1008"/>
              <a:ext cx="192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096" name="Line 22"/>
            <p:cNvSpPr>
              <a:spLocks noChangeShapeType="1"/>
            </p:cNvSpPr>
            <p:nvPr/>
          </p:nvSpPr>
          <p:spPr bwMode="auto">
            <a:xfrm flipH="1">
              <a:off x="3072" y="1968"/>
              <a:ext cx="177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097" name="Line 23"/>
            <p:cNvSpPr>
              <a:spLocks noChangeShapeType="1"/>
            </p:cNvSpPr>
            <p:nvPr/>
          </p:nvSpPr>
          <p:spPr bwMode="auto">
            <a:xfrm flipH="1">
              <a:off x="2976" y="1968"/>
              <a:ext cx="18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098" name="Text Box 24"/>
            <p:cNvSpPr txBox="1">
              <a:spLocks noChangeArrowheads="1"/>
            </p:cNvSpPr>
            <p:nvPr/>
          </p:nvSpPr>
          <p:spPr bwMode="auto">
            <a:xfrm>
              <a:off x="3072" y="720"/>
              <a:ext cx="25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9099" name="Freeform 25"/>
            <p:cNvSpPr>
              <a:spLocks/>
            </p:cNvSpPr>
            <p:nvPr/>
          </p:nvSpPr>
          <p:spPr bwMode="auto">
            <a:xfrm>
              <a:off x="2624" y="1056"/>
              <a:ext cx="352" cy="912"/>
            </a:xfrm>
            <a:custGeom>
              <a:avLst/>
              <a:gdLst>
                <a:gd name="T0" fmla="*/ 256 w 352"/>
                <a:gd name="T1" fmla="*/ 0 h 912"/>
                <a:gd name="T2" fmla="*/ 16 w 352"/>
                <a:gd name="T3" fmla="*/ 480 h 912"/>
                <a:gd name="T4" fmla="*/ 352 w 352"/>
                <a:gd name="T5" fmla="*/ 912 h 912"/>
                <a:gd name="T6" fmla="*/ 0 60000 65536"/>
                <a:gd name="T7" fmla="*/ 0 60000 65536"/>
                <a:gd name="T8" fmla="*/ 0 60000 65536"/>
                <a:gd name="T9" fmla="*/ 0 w 352"/>
                <a:gd name="T10" fmla="*/ 0 h 912"/>
                <a:gd name="T11" fmla="*/ 352 w 35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" h="912">
                  <a:moveTo>
                    <a:pt x="256" y="0"/>
                  </a:moveTo>
                  <a:cubicBezTo>
                    <a:pt x="128" y="164"/>
                    <a:pt x="0" y="328"/>
                    <a:pt x="16" y="480"/>
                  </a:cubicBezTo>
                  <a:cubicBezTo>
                    <a:pt x="32" y="632"/>
                    <a:pt x="304" y="840"/>
                    <a:pt x="352" y="91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0" name="Freeform 26"/>
            <p:cNvSpPr>
              <a:spLocks/>
            </p:cNvSpPr>
            <p:nvPr/>
          </p:nvSpPr>
          <p:spPr bwMode="auto">
            <a:xfrm>
              <a:off x="2688" y="1968"/>
              <a:ext cx="352" cy="912"/>
            </a:xfrm>
            <a:custGeom>
              <a:avLst/>
              <a:gdLst>
                <a:gd name="T0" fmla="*/ 256 w 352"/>
                <a:gd name="T1" fmla="*/ 0 h 912"/>
                <a:gd name="T2" fmla="*/ 16 w 352"/>
                <a:gd name="T3" fmla="*/ 480 h 912"/>
                <a:gd name="T4" fmla="*/ 352 w 352"/>
                <a:gd name="T5" fmla="*/ 912 h 912"/>
                <a:gd name="T6" fmla="*/ 0 60000 65536"/>
                <a:gd name="T7" fmla="*/ 0 60000 65536"/>
                <a:gd name="T8" fmla="*/ 0 60000 65536"/>
                <a:gd name="T9" fmla="*/ 0 w 352"/>
                <a:gd name="T10" fmla="*/ 0 h 912"/>
                <a:gd name="T11" fmla="*/ 352 w 35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" h="912">
                  <a:moveTo>
                    <a:pt x="256" y="0"/>
                  </a:moveTo>
                  <a:cubicBezTo>
                    <a:pt x="128" y="164"/>
                    <a:pt x="0" y="328"/>
                    <a:pt x="16" y="480"/>
                  </a:cubicBezTo>
                  <a:cubicBezTo>
                    <a:pt x="32" y="632"/>
                    <a:pt x="304" y="840"/>
                    <a:pt x="352" y="91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1" name="Freeform 27"/>
            <p:cNvSpPr>
              <a:spLocks/>
            </p:cNvSpPr>
            <p:nvPr/>
          </p:nvSpPr>
          <p:spPr bwMode="auto">
            <a:xfrm>
              <a:off x="2976" y="1008"/>
              <a:ext cx="192" cy="960"/>
            </a:xfrm>
            <a:custGeom>
              <a:avLst/>
              <a:gdLst>
                <a:gd name="T0" fmla="*/ 0 w 192"/>
                <a:gd name="T1" fmla="*/ 0 h 960"/>
                <a:gd name="T2" fmla="*/ 192 w 192"/>
                <a:gd name="T3" fmla="*/ 480 h 960"/>
                <a:gd name="T4" fmla="*/ 0 w 192"/>
                <a:gd name="T5" fmla="*/ 960 h 960"/>
                <a:gd name="T6" fmla="*/ 0 60000 65536"/>
                <a:gd name="T7" fmla="*/ 0 60000 65536"/>
                <a:gd name="T8" fmla="*/ 0 60000 65536"/>
                <a:gd name="T9" fmla="*/ 0 w 192"/>
                <a:gd name="T10" fmla="*/ 0 h 960"/>
                <a:gd name="T11" fmla="*/ 192 w 192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0">
                  <a:moveTo>
                    <a:pt x="0" y="0"/>
                  </a:moveTo>
                  <a:cubicBezTo>
                    <a:pt x="96" y="160"/>
                    <a:pt x="192" y="320"/>
                    <a:pt x="192" y="480"/>
                  </a:cubicBezTo>
                  <a:cubicBezTo>
                    <a:pt x="192" y="640"/>
                    <a:pt x="32" y="880"/>
                    <a:pt x="0" y="9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2" name="Freeform 28"/>
            <p:cNvSpPr>
              <a:spLocks/>
            </p:cNvSpPr>
            <p:nvPr/>
          </p:nvSpPr>
          <p:spPr bwMode="auto">
            <a:xfrm>
              <a:off x="3024" y="2016"/>
              <a:ext cx="192" cy="960"/>
            </a:xfrm>
            <a:custGeom>
              <a:avLst/>
              <a:gdLst>
                <a:gd name="T0" fmla="*/ 0 w 192"/>
                <a:gd name="T1" fmla="*/ 0 h 960"/>
                <a:gd name="T2" fmla="*/ 192 w 192"/>
                <a:gd name="T3" fmla="*/ 480 h 960"/>
                <a:gd name="T4" fmla="*/ 0 w 192"/>
                <a:gd name="T5" fmla="*/ 960 h 960"/>
                <a:gd name="T6" fmla="*/ 0 60000 65536"/>
                <a:gd name="T7" fmla="*/ 0 60000 65536"/>
                <a:gd name="T8" fmla="*/ 0 60000 65536"/>
                <a:gd name="T9" fmla="*/ 0 w 192"/>
                <a:gd name="T10" fmla="*/ 0 h 960"/>
                <a:gd name="T11" fmla="*/ 192 w 192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0">
                  <a:moveTo>
                    <a:pt x="0" y="0"/>
                  </a:moveTo>
                  <a:cubicBezTo>
                    <a:pt x="96" y="160"/>
                    <a:pt x="192" y="320"/>
                    <a:pt x="192" y="480"/>
                  </a:cubicBezTo>
                  <a:cubicBezTo>
                    <a:pt x="192" y="640"/>
                    <a:pt x="32" y="880"/>
                    <a:pt x="0" y="9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3" name="Text Box 29"/>
            <p:cNvSpPr txBox="1">
              <a:spLocks noChangeArrowheads="1"/>
            </p:cNvSpPr>
            <p:nvPr/>
          </p:nvSpPr>
          <p:spPr bwMode="auto">
            <a:xfrm>
              <a:off x="2640" y="1824"/>
              <a:ext cx="25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9104" name="Text Box 30"/>
            <p:cNvSpPr txBox="1">
              <a:spLocks noChangeArrowheads="1"/>
            </p:cNvSpPr>
            <p:nvPr/>
          </p:nvSpPr>
          <p:spPr bwMode="auto">
            <a:xfrm>
              <a:off x="2785" y="2880"/>
              <a:ext cx="25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9105" name="Text Box 31"/>
            <p:cNvSpPr txBox="1">
              <a:spLocks noChangeArrowheads="1"/>
            </p:cNvSpPr>
            <p:nvPr/>
          </p:nvSpPr>
          <p:spPr bwMode="auto">
            <a:xfrm>
              <a:off x="4944" y="1824"/>
              <a:ext cx="25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89094" name="Rectangle 32"/>
          <p:cNvSpPr>
            <a:spLocks noChangeArrowheads="1"/>
          </p:cNvSpPr>
          <p:nvPr/>
        </p:nvSpPr>
        <p:spPr bwMode="auto">
          <a:xfrm>
            <a:off x="152400" y="11430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哥尼斯堡七桥问题</a:t>
            </a:r>
          </a:p>
        </p:txBody>
      </p:sp>
    </p:spTree>
    <p:extLst>
      <p:ext uri="{BB962C8B-B14F-4D97-AF65-F5344CB8AC3E}">
        <p14:creationId xmlns:p14="http://schemas.microsoft.com/office/powerpoint/2010/main" val="57474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17F0AE6F-FC2D-A440-AFB3-AE30B9FC3706}" type="slidenum">
              <a:rPr lang="en-US" altLang="zh-CN" sz="1200">
                <a:latin typeface="Arial Black" charset="0"/>
              </a:rPr>
              <a:pPr/>
              <a:t>20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573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charset="0"/>
                <a:ea typeface="宋体" charset="0"/>
              </a:rPr>
              <a:t>定理证明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1138237"/>
          </a:xfr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charset="0"/>
              <a:buNone/>
            </a:pPr>
            <a:r>
              <a:rPr lang="zh-CN" altLang="en-US" sz="2400" b="1">
                <a:latin typeface="Times New Roman" charset="0"/>
                <a:ea typeface="宋体" charset="0"/>
                <a:sym typeface="Symbol" charset="0"/>
              </a:rPr>
              <a:t>（否则</a:t>
            </a:r>
            <a:r>
              <a:rPr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lang="en-US" altLang="zh-CN" sz="2400" b="1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baseline="-25000">
                <a:latin typeface="Times New Roman" charset="0"/>
                <a:ea typeface="宋体" charset="0"/>
              </a:rPr>
              <a:t>1</a:t>
            </a:r>
            <a:r>
              <a:rPr lang="en-US" altLang="zh-CN" sz="2400" b="1">
                <a:latin typeface="Times New Roman" charset="0"/>
                <a:ea typeface="宋体" charset="0"/>
              </a:rPr>
              <a:t>)+</a:t>
            </a:r>
            <a:r>
              <a:rPr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lang="en-US" altLang="zh-CN" sz="2400" b="1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>
                <a:latin typeface="Times New Roman" charset="0"/>
                <a:ea typeface="宋体" charset="0"/>
                <a:sym typeface="Symbol" charset="0"/>
              </a:rPr>
              <a:t>v</a:t>
            </a:r>
            <a:r>
              <a:rPr lang="en-US" altLang="zh-CN" sz="2400" b="1" i="1" baseline="-25000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>
                <a:latin typeface="Times New Roman" charset="0"/>
                <a:ea typeface="宋体" charset="0"/>
              </a:rPr>
              <a:t>)</a:t>
            </a:r>
            <a:r>
              <a:rPr lang="en-US" altLang="zh-CN" sz="2400" b="1">
                <a:latin typeface="Times New Roman" charset="0"/>
                <a:ea typeface="宋体" charset="0"/>
                <a:sym typeface="Symbol" charset="0"/>
              </a:rPr>
              <a:t></a:t>
            </a:r>
            <a:r>
              <a:rPr lang="en-US" altLang="zh-CN" sz="2400" b="1" i="1">
                <a:latin typeface="Times New Roman" charset="0"/>
                <a:ea typeface="宋体" charset="0"/>
                <a:sym typeface="Symbol" charset="0"/>
              </a:rPr>
              <a:t>k</a:t>
            </a:r>
            <a:r>
              <a:rPr lang="en-US" altLang="zh-CN" sz="2400" b="1">
                <a:latin typeface="Times New Roman" charset="0"/>
                <a:ea typeface="宋体" charset="0"/>
                <a:sym typeface="Symbol" charset="0"/>
              </a:rPr>
              <a:t>+</a:t>
            </a:r>
            <a:r>
              <a:rPr lang="en-US" altLang="zh-CN" sz="2400" b="1" i="1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>
                <a:latin typeface="Times New Roman" charset="0"/>
                <a:ea typeface="宋体" charset="0"/>
                <a:sym typeface="Symbol" charset="0"/>
              </a:rPr>
              <a:t>-2-(</a:t>
            </a:r>
            <a:r>
              <a:rPr lang="en-US" altLang="zh-CN" sz="2400" b="1" i="1">
                <a:latin typeface="Times New Roman" charset="0"/>
                <a:ea typeface="宋体" charset="0"/>
                <a:sym typeface="Symbol" charset="0"/>
              </a:rPr>
              <a:t>k</a:t>
            </a:r>
            <a:r>
              <a:rPr lang="en-US" altLang="zh-CN" sz="2400" b="1">
                <a:latin typeface="Times New Roman" charset="0"/>
                <a:ea typeface="宋体" charset="0"/>
                <a:sym typeface="Symbol" charset="0"/>
              </a:rPr>
              <a:t>-1)=</a:t>
            </a:r>
            <a:r>
              <a:rPr lang="en-US" altLang="zh-CN" sz="2400" b="1" i="1">
                <a:latin typeface="Times New Roman" charset="0"/>
                <a:ea typeface="宋体" charset="0"/>
                <a:sym typeface="Symbol" charset="0"/>
              </a:rPr>
              <a:t>l</a:t>
            </a:r>
            <a:r>
              <a:rPr lang="en-US" altLang="zh-CN" sz="2400" b="1">
                <a:latin typeface="Times New Roman" charset="0"/>
                <a:ea typeface="宋体" charset="0"/>
                <a:sym typeface="Symbol" charset="0"/>
              </a:rPr>
              <a:t>-1&lt;</a:t>
            </a:r>
            <a:r>
              <a:rPr lang="en-US" altLang="zh-CN" sz="2400" b="1" i="1">
                <a:latin typeface="Times New Roman" charset="0"/>
                <a:ea typeface="宋体" charset="0"/>
                <a:sym typeface="Symbol" charset="0"/>
              </a:rPr>
              <a:t>n-</a:t>
            </a:r>
            <a:r>
              <a:rPr lang="en-US" altLang="zh-CN" sz="2400" b="1">
                <a:latin typeface="Times New Roman" charset="0"/>
                <a:ea typeface="宋体" charset="0"/>
                <a:sym typeface="Symbol" charset="0"/>
              </a:rPr>
              <a:t>1</a:t>
            </a:r>
            <a:r>
              <a:rPr lang="zh-CN" altLang="en-US" sz="2400" b="1">
                <a:latin typeface="Times New Roman" charset="0"/>
                <a:ea typeface="宋体" charset="0"/>
                <a:sym typeface="Symbol" charset="0"/>
              </a:rPr>
              <a:t>，矛盾）</a:t>
            </a:r>
            <a:r>
              <a:rPr lang="en-US" altLang="zh-CN" sz="2400" b="1">
                <a:latin typeface="Times New Roman" charset="0"/>
                <a:ea typeface="宋体" charset="0"/>
                <a:sym typeface="Symbol" charset="0"/>
              </a:rPr>
              <a:t>,</a:t>
            </a:r>
            <a:r>
              <a:rPr lang="zh-CN" altLang="en-US" sz="2400" b="1">
                <a:latin typeface="Times New Roman" charset="0"/>
                <a:ea typeface="宋体" charset="0"/>
                <a:sym typeface="Symbol" charset="0"/>
              </a:rPr>
              <a:t>于是形成回路如图所示。</a:t>
            </a:r>
            <a:endParaRPr lang="en-US" altLang="zh-CN" sz="2400" b="1">
              <a:latin typeface="Times New Roman" charset="0"/>
              <a:ea typeface="宋体" charset="0"/>
              <a:sym typeface="Symbol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2455863" y="2886075"/>
            <a:ext cx="73025" cy="730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528888" y="2922588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2960688" y="2892425"/>
            <a:ext cx="71437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2125" y="2928938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3463925" y="2886075"/>
            <a:ext cx="73025" cy="730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36950" y="2922588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973513" y="2895600"/>
            <a:ext cx="71437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044950" y="2930525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476750" y="2900363"/>
            <a:ext cx="73025" cy="7143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49775" y="2936875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4981575" y="2895600"/>
            <a:ext cx="71438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053013" y="2930525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5487988" y="2889250"/>
            <a:ext cx="71437" cy="730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559425" y="2925763"/>
            <a:ext cx="4333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992813" y="2895600"/>
            <a:ext cx="71437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064250" y="2930525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6496050" y="2889250"/>
            <a:ext cx="71438" cy="730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93963" y="2971800"/>
            <a:ext cx="2024062" cy="315913"/>
          </a:xfrm>
          <a:custGeom>
            <a:avLst/>
            <a:gdLst>
              <a:gd name="connsiteX0" fmla="*/ 0 w 2024063"/>
              <a:gd name="connsiteY0" fmla="*/ 0 h 315852"/>
              <a:gd name="connsiteX1" fmla="*/ 133350 w 2024063"/>
              <a:gd name="connsiteY1" fmla="*/ 176213 h 315852"/>
              <a:gd name="connsiteX2" fmla="*/ 471488 w 2024063"/>
              <a:gd name="connsiteY2" fmla="*/ 280988 h 315852"/>
              <a:gd name="connsiteX3" fmla="*/ 942975 w 2024063"/>
              <a:gd name="connsiteY3" fmla="*/ 314325 h 315852"/>
              <a:gd name="connsiteX4" fmla="*/ 1204913 w 2024063"/>
              <a:gd name="connsiteY4" fmla="*/ 304800 h 315852"/>
              <a:gd name="connsiteX5" fmla="*/ 1566863 w 2024063"/>
              <a:gd name="connsiteY5" fmla="*/ 257175 h 315852"/>
              <a:gd name="connsiteX6" fmla="*/ 1857375 w 2024063"/>
              <a:gd name="connsiteY6" fmla="*/ 176213 h 315852"/>
              <a:gd name="connsiteX7" fmla="*/ 2024063 w 2024063"/>
              <a:gd name="connsiteY7" fmla="*/ 9525 h 315852"/>
              <a:gd name="connsiteX8" fmla="*/ 2024063 w 2024063"/>
              <a:gd name="connsiteY8" fmla="*/ 9525 h 31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4063" h="315852">
                <a:moveTo>
                  <a:pt x="0" y="0"/>
                </a:moveTo>
                <a:cubicBezTo>
                  <a:pt x="27384" y="64691"/>
                  <a:pt x="54769" y="129382"/>
                  <a:pt x="133350" y="176213"/>
                </a:cubicBezTo>
                <a:cubicBezTo>
                  <a:pt x="211931" y="223044"/>
                  <a:pt x="336551" y="257969"/>
                  <a:pt x="471488" y="280988"/>
                </a:cubicBezTo>
                <a:cubicBezTo>
                  <a:pt x="606425" y="304007"/>
                  <a:pt x="820738" y="310356"/>
                  <a:pt x="942975" y="314325"/>
                </a:cubicBezTo>
                <a:cubicBezTo>
                  <a:pt x="1065212" y="318294"/>
                  <a:pt x="1100932" y="314325"/>
                  <a:pt x="1204913" y="304800"/>
                </a:cubicBezTo>
                <a:cubicBezTo>
                  <a:pt x="1308894" y="295275"/>
                  <a:pt x="1458119" y="278606"/>
                  <a:pt x="1566863" y="257175"/>
                </a:cubicBezTo>
                <a:cubicBezTo>
                  <a:pt x="1675607" y="235744"/>
                  <a:pt x="1781175" y="217488"/>
                  <a:pt x="1857375" y="176213"/>
                </a:cubicBezTo>
                <a:cubicBezTo>
                  <a:pt x="1933575" y="134938"/>
                  <a:pt x="2024063" y="9525"/>
                  <a:pt x="2024063" y="9525"/>
                </a:cubicBezTo>
                <a:lnTo>
                  <a:pt x="2024063" y="952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Freeform 24"/>
          <p:cNvSpPr/>
          <p:nvPr/>
        </p:nvSpPr>
        <p:spPr>
          <a:xfrm>
            <a:off x="4019550" y="2651125"/>
            <a:ext cx="2501900" cy="244475"/>
          </a:xfrm>
          <a:custGeom>
            <a:avLst/>
            <a:gdLst>
              <a:gd name="connsiteX0" fmla="*/ 0 w 2501900"/>
              <a:gd name="connsiteY0" fmla="*/ 244921 h 244921"/>
              <a:gd name="connsiteX1" fmla="*/ 63500 w 2501900"/>
              <a:gd name="connsiteY1" fmla="*/ 149671 h 244921"/>
              <a:gd name="connsiteX2" fmla="*/ 196850 w 2501900"/>
              <a:gd name="connsiteY2" fmla="*/ 79821 h 244921"/>
              <a:gd name="connsiteX3" fmla="*/ 742950 w 2501900"/>
              <a:gd name="connsiteY3" fmla="*/ 9971 h 244921"/>
              <a:gd name="connsiteX4" fmla="*/ 1092200 w 2501900"/>
              <a:gd name="connsiteY4" fmla="*/ 9971 h 244921"/>
              <a:gd name="connsiteX5" fmla="*/ 1708150 w 2501900"/>
              <a:gd name="connsiteY5" fmla="*/ 3621 h 244921"/>
              <a:gd name="connsiteX6" fmla="*/ 2171700 w 2501900"/>
              <a:gd name="connsiteY6" fmla="*/ 73471 h 244921"/>
              <a:gd name="connsiteX7" fmla="*/ 2501900 w 2501900"/>
              <a:gd name="connsiteY7" fmla="*/ 219521 h 244921"/>
              <a:gd name="connsiteX8" fmla="*/ 2501900 w 2501900"/>
              <a:gd name="connsiteY8" fmla="*/ 219521 h 24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900" h="244921">
                <a:moveTo>
                  <a:pt x="0" y="244921"/>
                </a:moveTo>
                <a:cubicBezTo>
                  <a:pt x="15346" y="211054"/>
                  <a:pt x="30692" y="177188"/>
                  <a:pt x="63500" y="149671"/>
                </a:cubicBezTo>
                <a:cubicBezTo>
                  <a:pt x="96308" y="122154"/>
                  <a:pt x="83608" y="103104"/>
                  <a:pt x="196850" y="79821"/>
                </a:cubicBezTo>
                <a:cubicBezTo>
                  <a:pt x="310092" y="56538"/>
                  <a:pt x="593725" y="21613"/>
                  <a:pt x="742950" y="9971"/>
                </a:cubicBezTo>
                <a:cubicBezTo>
                  <a:pt x="892175" y="-1671"/>
                  <a:pt x="1092200" y="9971"/>
                  <a:pt x="1092200" y="9971"/>
                </a:cubicBezTo>
                <a:cubicBezTo>
                  <a:pt x="1253067" y="8913"/>
                  <a:pt x="1528233" y="-6962"/>
                  <a:pt x="1708150" y="3621"/>
                </a:cubicBezTo>
                <a:cubicBezTo>
                  <a:pt x="1888067" y="14204"/>
                  <a:pt x="2039408" y="37488"/>
                  <a:pt x="2171700" y="73471"/>
                </a:cubicBezTo>
                <a:cubicBezTo>
                  <a:pt x="2303992" y="109454"/>
                  <a:pt x="2501900" y="219521"/>
                  <a:pt x="2501900" y="219521"/>
                </a:cubicBezTo>
                <a:lnTo>
                  <a:pt x="2501900" y="219521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791" name="TextBox 25"/>
          <p:cNvSpPr txBox="1">
            <a:spLocks noChangeArrowheads="1"/>
          </p:cNvSpPr>
          <p:nvPr/>
        </p:nvSpPr>
        <p:spPr bwMode="auto">
          <a:xfrm>
            <a:off x="2268538" y="23907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i="1">
                <a:latin typeface="Times New Roman" charset="0"/>
                <a:cs typeface="Times New Roman" charset="0"/>
              </a:rPr>
              <a:t>v</a:t>
            </a:r>
            <a:r>
              <a:rPr lang="en-US" altLang="zh-CN" baseline="-25000">
                <a:latin typeface="Times New Roman" charset="0"/>
                <a:cs typeface="Times New Roman" charset="0"/>
              </a:rPr>
              <a:t>1</a:t>
            </a:r>
            <a:endParaRPr lang="zh-CN" altLang="en-US" baseline="-25000">
              <a:latin typeface="Times New Roman" charset="0"/>
              <a:cs typeface="Times New Roman" charset="0"/>
            </a:endParaRPr>
          </a:p>
        </p:txBody>
      </p:sp>
      <p:sp>
        <p:nvSpPr>
          <p:cNvPr id="32792" name="TextBox 29"/>
          <p:cNvSpPr txBox="1">
            <a:spLocks noChangeArrowheads="1"/>
          </p:cNvSpPr>
          <p:nvPr/>
        </p:nvSpPr>
        <p:spPr bwMode="auto">
          <a:xfrm>
            <a:off x="2784475" y="238125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i="1">
                <a:latin typeface="Times New Roman" charset="0"/>
                <a:cs typeface="Times New Roman" charset="0"/>
              </a:rPr>
              <a:t>v</a:t>
            </a:r>
            <a:r>
              <a:rPr lang="en-US" altLang="zh-CN" baseline="-25000">
                <a:latin typeface="Times New Roman" charset="0"/>
                <a:cs typeface="Times New Roman" charset="0"/>
              </a:rPr>
              <a:t>2</a:t>
            </a:r>
            <a:endParaRPr lang="zh-CN" altLang="en-US" baseline="-25000">
              <a:latin typeface="Times New Roman" charset="0"/>
              <a:cs typeface="Times New Roman" charset="0"/>
            </a:endParaRPr>
          </a:p>
        </p:txBody>
      </p:sp>
      <p:sp>
        <p:nvSpPr>
          <p:cNvPr id="32793" name="TextBox 30"/>
          <p:cNvSpPr txBox="1">
            <a:spLocks noChangeArrowheads="1"/>
          </p:cNvSpPr>
          <p:nvPr/>
        </p:nvSpPr>
        <p:spPr bwMode="auto">
          <a:xfrm>
            <a:off x="6448425" y="2852738"/>
            <a:ext cx="377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i="1">
                <a:latin typeface="Times New Roman" charset="0"/>
                <a:cs typeface="Times New Roman" charset="0"/>
              </a:rPr>
              <a:t>v</a:t>
            </a:r>
            <a:r>
              <a:rPr lang="en-US" altLang="zh-CN" i="1" baseline="-25000">
                <a:latin typeface="Times New Roman" charset="0"/>
                <a:cs typeface="Times New Roman" charset="0"/>
              </a:rPr>
              <a:t>l</a:t>
            </a:r>
            <a:endParaRPr lang="zh-CN" altLang="en-US" i="1" baseline="-25000">
              <a:latin typeface="Times New Roman" charset="0"/>
              <a:cs typeface="Times New Roman" charset="0"/>
            </a:endParaRPr>
          </a:p>
        </p:txBody>
      </p:sp>
      <p:sp>
        <p:nvSpPr>
          <p:cNvPr id="32794" name="Rectangle 3"/>
          <p:cNvSpPr txBox="1">
            <a:spLocks noChangeArrowheads="1"/>
          </p:cNvSpPr>
          <p:nvPr/>
        </p:nvSpPr>
        <p:spPr bwMode="auto">
          <a:xfrm>
            <a:off x="457200" y="3841750"/>
            <a:ext cx="8229600" cy="133985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b="1">
                <a:latin typeface="Times New Roman" charset="0"/>
                <a:sym typeface="Symbol" charset="0"/>
              </a:rPr>
              <a:t>下证存在比</a:t>
            </a:r>
            <a:r>
              <a:rPr lang="el-GR" altLang="zh-CN" b="1" i="1">
                <a:latin typeface="Times New Roman" charset="0"/>
                <a:sym typeface="Symbol" charset="0"/>
              </a:rPr>
              <a:t>ᴦ</a:t>
            </a:r>
            <a:r>
              <a:rPr lang="zh-CN" altLang="en-US" b="1">
                <a:latin typeface="Times New Roman" charset="0"/>
                <a:sym typeface="Symbol" charset="0"/>
              </a:rPr>
              <a:t>更长的路径。由于</a:t>
            </a:r>
            <a:r>
              <a:rPr lang="en-US" altLang="zh-CN" b="1" i="1">
                <a:latin typeface="Times New Roman" charset="0"/>
                <a:sym typeface="Symbol" charset="0"/>
              </a:rPr>
              <a:t>l</a:t>
            </a:r>
            <a:r>
              <a:rPr lang="en-US" altLang="zh-CN" b="1">
                <a:latin typeface="Times New Roman" charset="0"/>
                <a:sym typeface="Symbol" charset="0"/>
              </a:rPr>
              <a:t>&lt;</a:t>
            </a:r>
            <a:r>
              <a:rPr lang="en-US" altLang="zh-CN" b="1" i="1">
                <a:latin typeface="Times New Roman" charset="0"/>
                <a:sym typeface="Symbol" charset="0"/>
              </a:rPr>
              <a:t>n</a:t>
            </a:r>
            <a:r>
              <a:rPr lang="zh-CN" altLang="en-US" b="1">
                <a:latin typeface="Times New Roman" charset="0"/>
                <a:sym typeface="Symbol" charset="0"/>
              </a:rPr>
              <a:t>，因此存在</a:t>
            </a:r>
            <a:r>
              <a:rPr lang="el-GR" altLang="zh-CN" b="1" i="1">
                <a:latin typeface="Times New Roman" charset="0"/>
                <a:sym typeface="Symbol" charset="0"/>
              </a:rPr>
              <a:t>ᴦ</a:t>
            </a:r>
            <a:r>
              <a:rPr lang="zh-CN" altLang="en-US" b="1">
                <a:latin typeface="Times New Roman" charset="0"/>
                <a:sym typeface="Symbol" charset="0"/>
              </a:rPr>
              <a:t>外的顶点，由于</a:t>
            </a:r>
            <a:r>
              <a:rPr lang="en-US" altLang="zh-CN" b="1">
                <a:latin typeface="Times New Roman" charset="0"/>
                <a:sym typeface="Symbol" charset="0"/>
              </a:rPr>
              <a:t>G</a:t>
            </a:r>
            <a:r>
              <a:rPr lang="zh-CN" altLang="en-US" b="1">
                <a:latin typeface="Times New Roman" charset="0"/>
                <a:sym typeface="Symbol" charset="0"/>
              </a:rPr>
              <a:t>是连通图，故必与</a:t>
            </a:r>
            <a:r>
              <a:rPr lang="el-GR" altLang="zh-CN" b="1" i="1">
                <a:latin typeface="Times New Roman" charset="0"/>
                <a:sym typeface="Symbol" charset="0"/>
              </a:rPr>
              <a:t>ᴦ</a:t>
            </a:r>
            <a:r>
              <a:rPr lang="zh-CN" altLang="en-US" b="1">
                <a:latin typeface="Times New Roman" charset="0"/>
                <a:sym typeface="Symbol" charset="0"/>
              </a:rPr>
              <a:t>中某点相邻，按下图所示形成比</a:t>
            </a:r>
            <a:r>
              <a:rPr lang="el-GR" altLang="zh-CN" b="1" i="1">
                <a:latin typeface="Times New Roman" charset="0"/>
                <a:sym typeface="Symbol" charset="0"/>
              </a:rPr>
              <a:t>ᴦ</a:t>
            </a:r>
            <a:r>
              <a:rPr lang="zh-CN" altLang="en-US" b="1">
                <a:latin typeface="Times New Roman" charset="0"/>
                <a:sym typeface="Symbol" charset="0"/>
              </a:rPr>
              <a:t>更长的路径。重复以上步骤得证。</a:t>
            </a:r>
            <a:endParaRPr lang="en-US" altLang="zh-CN" b="1">
              <a:latin typeface="Times New Roman" charset="0"/>
              <a:sym typeface="Symbol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2649538" y="6026150"/>
            <a:ext cx="73025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722563" y="6061075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3154363" y="6030913"/>
            <a:ext cx="71437" cy="7143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3657600" y="6026150"/>
            <a:ext cx="73025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730625" y="6061075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4167188" y="6034088"/>
            <a:ext cx="71437" cy="7143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4670425" y="6038850"/>
            <a:ext cx="73025" cy="730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743450" y="6075363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5175250" y="6034088"/>
            <a:ext cx="71438" cy="7143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246688" y="6069013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5681663" y="6027738"/>
            <a:ext cx="71437" cy="730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753100" y="6064250"/>
            <a:ext cx="4333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/>
          <p:cNvSpPr/>
          <p:nvPr/>
        </p:nvSpPr>
        <p:spPr>
          <a:xfrm>
            <a:off x="6186488" y="6034088"/>
            <a:ext cx="71437" cy="7143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257925" y="6069013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6689725" y="6027738"/>
            <a:ext cx="71438" cy="730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2687638" y="6110288"/>
            <a:ext cx="2024062" cy="315912"/>
          </a:xfrm>
          <a:custGeom>
            <a:avLst/>
            <a:gdLst>
              <a:gd name="connsiteX0" fmla="*/ 0 w 2024063"/>
              <a:gd name="connsiteY0" fmla="*/ 0 h 315852"/>
              <a:gd name="connsiteX1" fmla="*/ 133350 w 2024063"/>
              <a:gd name="connsiteY1" fmla="*/ 176213 h 315852"/>
              <a:gd name="connsiteX2" fmla="*/ 471488 w 2024063"/>
              <a:gd name="connsiteY2" fmla="*/ 280988 h 315852"/>
              <a:gd name="connsiteX3" fmla="*/ 942975 w 2024063"/>
              <a:gd name="connsiteY3" fmla="*/ 314325 h 315852"/>
              <a:gd name="connsiteX4" fmla="*/ 1204913 w 2024063"/>
              <a:gd name="connsiteY4" fmla="*/ 304800 h 315852"/>
              <a:gd name="connsiteX5" fmla="*/ 1566863 w 2024063"/>
              <a:gd name="connsiteY5" fmla="*/ 257175 h 315852"/>
              <a:gd name="connsiteX6" fmla="*/ 1857375 w 2024063"/>
              <a:gd name="connsiteY6" fmla="*/ 176213 h 315852"/>
              <a:gd name="connsiteX7" fmla="*/ 2024063 w 2024063"/>
              <a:gd name="connsiteY7" fmla="*/ 9525 h 315852"/>
              <a:gd name="connsiteX8" fmla="*/ 2024063 w 2024063"/>
              <a:gd name="connsiteY8" fmla="*/ 9525 h 31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4063" h="315852">
                <a:moveTo>
                  <a:pt x="0" y="0"/>
                </a:moveTo>
                <a:cubicBezTo>
                  <a:pt x="27384" y="64691"/>
                  <a:pt x="54769" y="129382"/>
                  <a:pt x="133350" y="176213"/>
                </a:cubicBezTo>
                <a:cubicBezTo>
                  <a:pt x="211931" y="223044"/>
                  <a:pt x="336551" y="257969"/>
                  <a:pt x="471488" y="280988"/>
                </a:cubicBezTo>
                <a:cubicBezTo>
                  <a:pt x="606425" y="304007"/>
                  <a:pt x="820738" y="310356"/>
                  <a:pt x="942975" y="314325"/>
                </a:cubicBezTo>
                <a:cubicBezTo>
                  <a:pt x="1065212" y="318294"/>
                  <a:pt x="1100932" y="314325"/>
                  <a:pt x="1204913" y="304800"/>
                </a:cubicBezTo>
                <a:cubicBezTo>
                  <a:pt x="1308894" y="295275"/>
                  <a:pt x="1458119" y="278606"/>
                  <a:pt x="1566863" y="257175"/>
                </a:cubicBezTo>
                <a:cubicBezTo>
                  <a:pt x="1675607" y="235744"/>
                  <a:pt x="1781175" y="217488"/>
                  <a:pt x="1857375" y="176213"/>
                </a:cubicBezTo>
                <a:cubicBezTo>
                  <a:pt x="1933575" y="134938"/>
                  <a:pt x="2024063" y="9525"/>
                  <a:pt x="2024063" y="9525"/>
                </a:cubicBezTo>
                <a:lnTo>
                  <a:pt x="2024063" y="952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Freeform 50"/>
          <p:cNvSpPr/>
          <p:nvPr/>
        </p:nvSpPr>
        <p:spPr>
          <a:xfrm>
            <a:off x="4213225" y="5789613"/>
            <a:ext cx="2501900" cy="244475"/>
          </a:xfrm>
          <a:custGeom>
            <a:avLst/>
            <a:gdLst>
              <a:gd name="connsiteX0" fmla="*/ 0 w 2501900"/>
              <a:gd name="connsiteY0" fmla="*/ 244921 h 244921"/>
              <a:gd name="connsiteX1" fmla="*/ 63500 w 2501900"/>
              <a:gd name="connsiteY1" fmla="*/ 149671 h 244921"/>
              <a:gd name="connsiteX2" fmla="*/ 196850 w 2501900"/>
              <a:gd name="connsiteY2" fmla="*/ 79821 h 244921"/>
              <a:gd name="connsiteX3" fmla="*/ 742950 w 2501900"/>
              <a:gd name="connsiteY3" fmla="*/ 9971 h 244921"/>
              <a:gd name="connsiteX4" fmla="*/ 1092200 w 2501900"/>
              <a:gd name="connsiteY4" fmla="*/ 9971 h 244921"/>
              <a:gd name="connsiteX5" fmla="*/ 1708150 w 2501900"/>
              <a:gd name="connsiteY5" fmla="*/ 3621 h 244921"/>
              <a:gd name="connsiteX6" fmla="*/ 2171700 w 2501900"/>
              <a:gd name="connsiteY6" fmla="*/ 73471 h 244921"/>
              <a:gd name="connsiteX7" fmla="*/ 2501900 w 2501900"/>
              <a:gd name="connsiteY7" fmla="*/ 219521 h 244921"/>
              <a:gd name="connsiteX8" fmla="*/ 2501900 w 2501900"/>
              <a:gd name="connsiteY8" fmla="*/ 219521 h 24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900" h="244921">
                <a:moveTo>
                  <a:pt x="0" y="244921"/>
                </a:moveTo>
                <a:cubicBezTo>
                  <a:pt x="15346" y="211054"/>
                  <a:pt x="30692" y="177188"/>
                  <a:pt x="63500" y="149671"/>
                </a:cubicBezTo>
                <a:cubicBezTo>
                  <a:pt x="96308" y="122154"/>
                  <a:pt x="83608" y="103104"/>
                  <a:pt x="196850" y="79821"/>
                </a:cubicBezTo>
                <a:cubicBezTo>
                  <a:pt x="310092" y="56538"/>
                  <a:pt x="593725" y="21613"/>
                  <a:pt x="742950" y="9971"/>
                </a:cubicBezTo>
                <a:cubicBezTo>
                  <a:pt x="892175" y="-1671"/>
                  <a:pt x="1092200" y="9971"/>
                  <a:pt x="1092200" y="9971"/>
                </a:cubicBezTo>
                <a:cubicBezTo>
                  <a:pt x="1253067" y="8913"/>
                  <a:pt x="1528233" y="-6962"/>
                  <a:pt x="1708150" y="3621"/>
                </a:cubicBezTo>
                <a:cubicBezTo>
                  <a:pt x="1888067" y="14204"/>
                  <a:pt x="2039408" y="37488"/>
                  <a:pt x="2171700" y="73471"/>
                </a:cubicBezTo>
                <a:cubicBezTo>
                  <a:pt x="2303992" y="109454"/>
                  <a:pt x="2501900" y="219521"/>
                  <a:pt x="2501900" y="219521"/>
                </a:cubicBezTo>
                <a:lnTo>
                  <a:pt x="2501900" y="219521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812" name="TextBox 51"/>
          <p:cNvSpPr txBox="1">
            <a:spLocks noChangeArrowheads="1"/>
          </p:cNvSpPr>
          <p:nvPr/>
        </p:nvSpPr>
        <p:spPr bwMode="auto">
          <a:xfrm>
            <a:off x="2449513" y="5529263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i="1">
                <a:latin typeface="Times New Roman" charset="0"/>
                <a:cs typeface="Times New Roman" charset="0"/>
              </a:rPr>
              <a:t>v</a:t>
            </a:r>
            <a:r>
              <a:rPr lang="en-US" altLang="zh-CN" baseline="-25000">
                <a:latin typeface="Times New Roman" charset="0"/>
                <a:cs typeface="Times New Roman" charset="0"/>
              </a:rPr>
              <a:t>1</a:t>
            </a:r>
            <a:endParaRPr lang="zh-CN" altLang="en-US" baseline="-25000">
              <a:latin typeface="Times New Roman" charset="0"/>
              <a:cs typeface="Times New Roman" charset="0"/>
            </a:endParaRPr>
          </a:p>
        </p:txBody>
      </p:sp>
      <p:sp>
        <p:nvSpPr>
          <p:cNvPr id="32813" name="TextBox 52"/>
          <p:cNvSpPr txBox="1">
            <a:spLocks noChangeArrowheads="1"/>
          </p:cNvSpPr>
          <p:nvPr/>
        </p:nvSpPr>
        <p:spPr bwMode="auto">
          <a:xfrm>
            <a:off x="2965450" y="551973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i="1">
                <a:latin typeface="Times New Roman" charset="0"/>
                <a:cs typeface="Times New Roman" charset="0"/>
              </a:rPr>
              <a:t>v</a:t>
            </a:r>
            <a:r>
              <a:rPr lang="en-US" altLang="zh-CN" baseline="-25000">
                <a:latin typeface="Times New Roman" charset="0"/>
                <a:cs typeface="Times New Roman" charset="0"/>
              </a:rPr>
              <a:t>2</a:t>
            </a:r>
            <a:endParaRPr lang="zh-CN" altLang="en-US" baseline="-25000">
              <a:latin typeface="Times New Roman" charset="0"/>
              <a:cs typeface="Times New Roman" charset="0"/>
            </a:endParaRPr>
          </a:p>
        </p:txBody>
      </p:sp>
      <p:sp>
        <p:nvSpPr>
          <p:cNvPr id="32814" name="TextBox 53"/>
          <p:cNvSpPr txBox="1">
            <a:spLocks noChangeArrowheads="1"/>
          </p:cNvSpPr>
          <p:nvPr/>
        </p:nvSpPr>
        <p:spPr bwMode="auto">
          <a:xfrm>
            <a:off x="6642100" y="5991225"/>
            <a:ext cx="377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i="1">
                <a:latin typeface="Times New Roman" charset="0"/>
                <a:cs typeface="Times New Roman" charset="0"/>
              </a:rPr>
              <a:t>v</a:t>
            </a:r>
            <a:r>
              <a:rPr lang="en-US" altLang="zh-CN" i="1" baseline="-25000">
                <a:latin typeface="Times New Roman" charset="0"/>
                <a:cs typeface="Times New Roman" charset="0"/>
              </a:rPr>
              <a:t>l</a:t>
            </a:r>
            <a:endParaRPr lang="zh-CN" altLang="en-US" i="1" baseline="-25000">
              <a:latin typeface="Times New Roman" charset="0"/>
              <a:cs typeface="Times New Roman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708400" y="5745163"/>
            <a:ext cx="0" cy="30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3657600" y="5667375"/>
            <a:ext cx="73025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2817" name="TextBox 62"/>
          <p:cNvSpPr txBox="1">
            <a:spLocks noChangeArrowheads="1"/>
          </p:cNvSpPr>
          <p:nvPr/>
        </p:nvSpPr>
        <p:spPr bwMode="auto">
          <a:xfrm>
            <a:off x="3722688" y="5187950"/>
            <a:ext cx="595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i="1">
                <a:latin typeface="Times New Roman" charset="0"/>
                <a:cs typeface="Times New Roman" charset="0"/>
              </a:rPr>
              <a:t>v</a:t>
            </a:r>
            <a:r>
              <a:rPr lang="en-US" altLang="zh-CN" i="1" baseline="-25000">
                <a:latin typeface="Times New Roman" charset="0"/>
                <a:cs typeface="Times New Roman" charset="0"/>
              </a:rPr>
              <a:t>l</a:t>
            </a:r>
            <a:r>
              <a:rPr lang="en-US" altLang="zh-CN" baseline="-25000">
                <a:latin typeface="Times New Roman" charset="0"/>
                <a:cs typeface="Times New Roman" charset="0"/>
              </a:rPr>
              <a:t>+1</a:t>
            </a:r>
            <a:endParaRPr lang="zh-CN" altLang="en-US" baseline="-2500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04C9F3-6608-4536-BBA4-CE3841C125B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定理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3342453"/>
          </a:xfrm>
        </p:spPr>
        <p:txBody>
          <a:bodyPr>
            <a:spAutoFit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8.8 </a:t>
            </a:r>
            <a:r>
              <a:rPr lang="zh-CN" altLang="en-US" b="1" dirty="0"/>
              <a:t>设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中两个不相邻的顶点，且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dirty="0"/>
              <a:t>)+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)≥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，</a:t>
            </a:r>
            <a:r>
              <a:rPr lang="zh-CN" altLang="en-US" b="1" dirty="0"/>
              <a:t>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为哈密顿图当且仅当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∪(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</a:t>
            </a:r>
            <a:r>
              <a:rPr lang="zh-CN" altLang="en-US" b="1" dirty="0"/>
              <a:t>为哈密顿图(</a:t>
            </a:r>
            <a:r>
              <a:rPr lang="zh-CN" altLang="en-US" b="1" dirty="0">
                <a:solidFill>
                  <a:schemeClr val="folHlink"/>
                </a:solidFill>
              </a:rPr>
              <a:t>(</a:t>
            </a:r>
            <a:r>
              <a:rPr lang="en-US" altLang="zh-CN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folHlink"/>
                </a:solidFill>
              </a:rPr>
              <a:t>,</a:t>
            </a:r>
            <a:r>
              <a:rPr lang="en-US" altLang="zh-CN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folHlink"/>
                </a:solidFill>
              </a:rPr>
              <a:t>)</a:t>
            </a:r>
            <a:r>
              <a:rPr lang="zh-CN" altLang="en-US" b="1" dirty="0">
                <a:solidFill>
                  <a:schemeClr val="folHlink"/>
                </a:solidFill>
              </a:rPr>
              <a:t>是加的新边</a:t>
            </a:r>
            <a:r>
              <a:rPr lang="zh-CN" altLang="en-US" b="1" dirty="0"/>
              <a:t>)。</a:t>
            </a:r>
            <a:endParaRPr lang="en-US" altLang="zh-CN" b="1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b="1" dirty="0"/>
          </a:p>
          <a:p>
            <a:pPr marL="609600" indent="-609600">
              <a:buNone/>
            </a:pPr>
            <a:r>
              <a:rPr lang="zh-CN" altLang="en-US" b="1" dirty="0"/>
              <a:t>证明：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∪(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</a:t>
            </a:r>
            <a:r>
              <a:rPr lang="zh-CN" altLang="en-US" b="1" dirty="0"/>
              <a:t>存在哈密顿回路。</a:t>
            </a:r>
            <a:endParaRPr lang="en-US" altLang="zh-CN" b="1" dirty="0"/>
          </a:p>
          <a:p>
            <a:pPr marL="609600" indent="-609600"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dirty="0"/>
              <a:t>)+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)≥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i="1" dirty="0">
                <a:latin typeface="Times New Roman" panose="02020603050405020304" pitchFamily="18" charset="0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</a:rPr>
              <a:t>&gt;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存在至少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个共同邻居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37581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E39657-FD9B-49BF-9670-C2721B2A500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例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2357568"/>
          </a:xfrm>
        </p:spPr>
        <p:txBody>
          <a:bodyPr>
            <a:spAutoFit/>
          </a:bodyPr>
          <a:lstStyle/>
          <a:p>
            <a:pPr algn="just"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例</a:t>
            </a:r>
            <a:r>
              <a:rPr lang="zh-CN" altLang="en-US" b="1" dirty="0">
                <a:latin typeface="Times New Roman" charset="0"/>
                <a:ea typeface="宋体" charset="0"/>
              </a:rPr>
              <a:t> 某次国际会议</a:t>
            </a:r>
            <a:r>
              <a:rPr lang="en-US" altLang="zh-CN" b="1" dirty="0">
                <a:latin typeface="Times New Roman" charset="0"/>
                <a:ea typeface="宋体" charset="0"/>
              </a:rPr>
              <a:t>8</a:t>
            </a:r>
            <a:r>
              <a:rPr lang="zh-CN" altLang="en-US" b="1" dirty="0">
                <a:latin typeface="Times New Roman" charset="0"/>
                <a:ea typeface="宋体" charset="0"/>
              </a:rPr>
              <a:t>人参加，已知每人至少与其余</a:t>
            </a:r>
            <a:r>
              <a:rPr lang="en-US" altLang="zh-CN" b="1" dirty="0">
                <a:latin typeface="Times New Roman" charset="0"/>
                <a:ea typeface="宋体" charset="0"/>
              </a:rPr>
              <a:t>7</a:t>
            </a:r>
          </a:p>
          <a:p>
            <a:pPr algn="just"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人中的</a:t>
            </a:r>
            <a:r>
              <a:rPr lang="en-US" altLang="zh-CN" b="1" dirty="0">
                <a:latin typeface="Times New Roman" charset="0"/>
                <a:ea typeface="宋体" charset="0"/>
              </a:rPr>
              <a:t>4</a:t>
            </a:r>
            <a:r>
              <a:rPr lang="zh-CN" altLang="en-US" b="1" dirty="0">
                <a:latin typeface="Times New Roman" charset="0"/>
                <a:ea typeface="宋体" charset="0"/>
              </a:rPr>
              <a:t>人有共同语言，问服务员能否将他们安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排在同一张圆桌就座，使得每个人都能与两边的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人交谈？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3619500"/>
            <a:ext cx="86867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latin typeface="Times New Roman" charset="0"/>
              </a:rPr>
              <a:t>解 作无向图</a:t>
            </a:r>
            <a:r>
              <a:rPr lang="en-US" altLang="zh-CN" sz="2800" b="1" i="1" dirty="0">
                <a:latin typeface="Times New Roman" charset="0"/>
              </a:rPr>
              <a:t>G</a:t>
            </a:r>
            <a:r>
              <a:rPr lang="en-US" altLang="zh-CN" sz="2800" b="1" dirty="0">
                <a:latin typeface="Times New Roman" charset="0"/>
              </a:rPr>
              <a:t>=&lt;</a:t>
            </a:r>
            <a:r>
              <a:rPr lang="en-US" altLang="zh-CN" sz="2800" b="1" i="1" dirty="0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,</a:t>
            </a:r>
            <a:r>
              <a:rPr lang="en-US" altLang="zh-CN" sz="2800" b="1" i="1" dirty="0">
                <a:latin typeface="Times New Roman" charset="0"/>
              </a:rPr>
              <a:t>E</a:t>
            </a:r>
            <a:r>
              <a:rPr lang="en-US" altLang="zh-CN" sz="2800" b="1" dirty="0">
                <a:latin typeface="Times New Roman" charset="0"/>
              </a:rPr>
              <a:t>&gt;, </a:t>
            </a:r>
            <a:r>
              <a:rPr lang="zh-CN" altLang="en-US" sz="2800" b="1" dirty="0">
                <a:latin typeface="Times New Roman" charset="0"/>
              </a:rPr>
              <a:t>其中</a:t>
            </a:r>
            <a:r>
              <a:rPr lang="en-US" altLang="zh-CN" sz="2800" b="1" i="1" dirty="0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={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dirty="0" err="1">
                <a:latin typeface="Times New Roman" charset="0"/>
              </a:rPr>
              <a:t>|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zh-CN" altLang="en-US" sz="2800" b="1" dirty="0">
                <a:latin typeface="Times New Roman" charset="0"/>
              </a:rPr>
              <a:t>为与会者</a:t>
            </a:r>
            <a:r>
              <a:rPr lang="en-US" altLang="zh-CN" sz="2800" b="1" dirty="0">
                <a:latin typeface="Times New Roman" charset="0"/>
              </a:rPr>
              <a:t>}</a:t>
            </a:r>
            <a:r>
              <a:rPr lang="zh-CN" altLang="en-US" sz="2800" b="1" dirty="0">
                <a:latin typeface="Times New Roman" charset="0"/>
              </a:rPr>
              <a:t>，</a:t>
            </a:r>
            <a:endParaRPr lang="en-US" altLang="zh-CN" sz="2800" b="1" dirty="0">
              <a:latin typeface="Times New Roman" charset="0"/>
            </a:endParaRPr>
          </a:p>
          <a:p>
            <a:pPr algn="just"/>
            <a:r>
              <a:rPr lang="en-US" altLang="zh-CN" sz="2800" b="1" i="1" dirty="0">
                <a:latin typeface="Times New Roman" charset="0"/>
              </a:rPr>
              <a:t>        E</a:t>
            </a:r>
            <a:r>
              <a:rPr lang="en-US" altLang="zh-CN" sz="2800" b="1" dirty="0">
                <a:latin typeface="Times New Roman" charset="0"/>
              </a:rPr>
              <a:t>={(</a:t>
            </a:r>
            <a:r>
              <a:rPr lang="en-US" altLang="zh-CN" sz="2800" b="1" i="1" dirty="0" err="1">
                <a:latin typeface="Times New Roman" charset="0"/>
              </a:rPr>
              <a:t>u</a:t>
            </a:r>
            <a:r>
              <a:rPr lang="en-US" altLang="zh-CN" sz="2800" b="1" dirty="0" err="1">
                <a:latin typeface="Times New Roman" charset="0"/>
              </a:rPr>
              <a:t>,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) | </a:t>
            </a:r>
            <a:r>
              <a:rPr lang="en-US" altLang="zh-CN" sz="2800" b="1" i="1" dirty="0" err="1">
                <a:latin typeface="Times New Roman" charset="0"/>
              </a:rPr>
              <a:t>u</a:t>
            </a:r>
            <a:r>
              <a:rPr lang="en-US" altLang="zh-CN" sz="2800" b="1" dirty="0" err="1">
                <a:latin typeface="Times New Roman" charset="0"/>
              </a:rPr>
              <a:t>,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dirty="0" err="1">
                <a:latin typeface="Times New Roman" charset="0"/>
                <a:sym typeface="Symbol" charset="0"/>
              </a:rPr>
              <a:t>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i="1" dirty="0">
                <a:latin typeface="Times New Roman" charset="0"/>
              </a:rPr>
              <a:t>, u</a:t>
            </a:r>
            <a:r>
              <a:rPr lang="zh-CN" altLang="en-US" sz="2800" b="1" dirty="0">
                <a:latin typeface="Times New Roman" charset="0"/>
              </a:rPr>
              <a:t>与</a:t>
            </a:r>
            <a:r>
              <a:rPr lang="en-US" altLang="zh-CN" sz="2800" b="1" i="1" dirty="0">
                <a:latin typeface="Times New Roman" charset="0"/>
              </a:rPr>
              <a:t>v</a:t>
            </a:r>
            <a:r>
              <a:rPr lang="zh-CN" altLang="en-US" sz="2800" b="1" dirty="0">
                <a:latin typeface="Times New Roman" charset="0"/>
              </a:rPr>
              <a:t>有共同语言</a:t>
            </a:r>
            <a:r>
              <a:rPr lang="en-US" altLang="zh-CN" sz="2800" b="1" dirty="0">
                <a:latin typeface="Times New Roman" charset="0"/>
              </a:rPr>
              <a:t>, </a:t>
            </a:r>
            <a:r>
              <a:rPr lang="zh-CN" altLang="en-US" sz="2800" b="1" dirty="0">
                <a:latin typeface="Times New Roman" charset="0"/>
              </a:rPr>
              <a:t>且</a:t>
            </a:r>
            <a:r>
              <a:rPr lang="en-US" altLang="zh-CN" sz="2800" b="1" i="1" dirty="0" err="1">
                <a:latin typeface="Times New Roman" charset="0"/>
              </a:rPr>
              <a:t>u</a:t>
            </a:r>
            <a:r>
              <a:rPr lang="en-US" altLang="zh-CN" sz="2800" b="1" dirty="0" err="1">
                <a:latin typeface="Times New Roman" charset="0"/>
                <a:sym typeface="Symbol" charset="0"/>
              </a:rPr>
              <a:t>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}. </a:t>
            </a:r>
          </a:p>
          <a:p>
            <a:pPr algn="just"/>
            <a:r>
              <a:rPr lang="en-US" altLang="zh-CN" sz="2800" b="1" i="1" dirty="0">
                <a:latin typeface="Times New Roman" charset="0"/>
              </a:rPr>
              <a:t>G</a:t>
            </a:r>
            <a:r>
              <a:rPr lang="zh-CN" altLang="en-US" sz="2800" b="1" dirty="0">
                <a:latin typeface="Times New Roman" charset="0"/>
              </a:rPr>
              <a:t>为简单图</a:t>
            </a:r>
            <a:r>
              <a:rPr lang="en-US" altLang="zh-CN" sz="2800" b="1" dirty="0">
                <a:latin typeface="Times New Roman" charset="0"/>
              </a:rPr>
              <a:t>. </a:t>
            </a:r>
            <a:r>
              <a:rPr lang="zh-CN" altLang="en-US" sz="2800" b="1" dirty="0">
                <a:latin typeface="Times New Roman" charset="0"/>
              </a:rPr>
              <a:t>根据条件</a:t>
            </a:r>
            <a:r>
              <a:rPr lang="en-US" altLang="zh-CN" sz="2800" b="1" dirty="0">
                <a:latin typeface="Times New Roman" charset="0"/>
              </a:rPr>
              <a:t>, </a:t>
            </a:r>
            <a:r>
              <a:rPr lang="en-US" altLang="zh-CN" sz="2800" b="1" dirty="0">
                <a:latin typeface="Times New Roman" charset="0"/>
                <a:sym typeface="Symbol" charset="0"/>
              </a:rPr>
              <a:t>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dirty="0" err="1">
                <a:latin typeface="Times New Roman" charset="0"/>
                <a:sym typeface="Symbol" charset="0"/>
              </a:rPr>
              <a:t>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, </a:t>
            </a:r>
            <a:r>
              <a:rPr lang="en-US" altLang="zh-CN" sz="2800" b="1" i="1" dirty="0">
                <a:latin typeface="Times New Roman" charset="0"/>
              </a:rPr>
              <a:t>d</a:t>
            </a:r>
            <a:r>
              <a:rPr lang="en-US" altLang="zh-CN" sz="2800" b="1" dirty="0">
                <a:latin typeface="Times New Roman" charset="0"/>
              </a:rPr>
              <a:t>(</a:t>
            </a:r>
            <a:r>
              <a:rPr lang="en-US" altLang="zh-CN" sz="2800" b="1" i="1" dirty="0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)</a:t>
            </a:r>
            <a:r>
              <a:rPr lang="en-US" altLang="zh-CN" sz="2800" b="1" dirty="0">
                <a:latin typeface="Times New Roman" charset="0"/>
                <a:sym typeface="Symbol" charset="0"/>
              </a:rPr>
              <a:t></a:t>
            </a:r>
            <a:r>
              <a:rPr lang="en-US" altLang="zh-CN" sz="2800" b="1" dirty="0">
                <a:latin typeface="Times New Roman" charset="0"/>
              </a:rPr>
              <a:t>4. </a:t>
            </a:r>
            <a:r>
              <a:rPr lang="zh-CN" altLang="en-US" sz="2800" b="1" dirty="0">
                <a:latin typeface="Times New Roman" charset="0"/>
              </a:rPr>
              <a:t>于是，</a:t>
            </a:r>
            <a:endParaRPr lang="en-US" altLang="zh-CN" sz="2800" b="1" dirty="0">
              <a:latin typeface="Times New Roman" charset="0"/>
            </a:endParaRPr>
          </a:p>
          <a:p>
            <a:pPr algn="just"/>
            <a:r>
              <a:rPr lang="zh-CN" altLang="en-US" sz="2800" b="1" dirty="0">
                <a:latin typeface="Times New Roman" charset="0"/>
                <a:sym typeface="Symbol" charset="0"/>
              </a:rPr>
              <a:t></a:t>
            </a:r>
            <a:r>
              <a:rPr lang="en-US" altLang="zh-CN" sz="2800" b="1" i="1" dirty="0" err="1">
                <a:latin typeface="Times New Roman" charset="0"/>
              </a:rPr>
              <a:t>u</a:t>
            </a:r>
            <a:r>
              <a:rPr lang="en-US" altLang="zh-CN" sz="2800" b="1" dirty="0" err="1">
                <a:latin typeface="Times New Roman" charset="0"/>
              </a:rPr>
              <a:t>,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dirty="0" err="1">
                <a:latin typeface="Times New Roman" charset="0"/>
                <a:sym typeface="Symbol" charset="0"/>
              </a:rPr>
              <a:t></a:t>
            </a:r>
            <a:r>
              <a:rPr lang="en-US" altLang="zh-CN" sz="2800" b="1" i="1" dirty="0" err="1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, </a:t>
            </a:r>
            <a:r>
              <a:rPr lang="zh-CN" altLang="en-US" sz="2800" b="1" dirty="0">
                <a:latin typeface="Times New Roman" charset="0"/>
              </a:rPr>
              <a:t>有</a:t>
            </a:r>
            <a:r>
              <a:rPr lang="en-US" altLang="zh-CN" sz="2800" b="1" i="1" dirty="0">
                <a:latin typeface="Times New Roman" charset="0"/>
              </a:rPr>
              <a:t>d</a:t>
            </a:r>
            <a:r>
              <a:rPr lang="en-US" altLang="zh-CN" sz="2800" b="1" dirty="0">
                <a:latin typeface="Times New Roman" charset="0"/>
              </a:rPr>
              <a:t>(</a:t>
            </a:r>
            <a:r>
              <a:rPr lang="en-US" altLang="zh-CN" sz="2800" b="1" i="1" dirty="0">
                <a:latin typeface="Times New Roman" charset="0"/>
              </a:rPr>
              <a:t>u</a:t>
            </a:r>
            <a:r>
              <a:rPr lang="en-US" altLang="zh-CN" sz="2800" b="1" dirty="0">
                <a:latin typeface="Times New Roman" charset="0"/>
              </a:rPr>
              <a:t>)+</a:t>
            </a:r>
            <a:r>
              <a:rPr lang="en-US" altLang="zh-CN" sz="2800" b="1" i="1" dirty="0">
                <a:latin typeface="Times New Roman" charset="0"/>
              </a:rPr>
              <a:t>d</a:t>
            </a:r>
            <a:r>
              <a:rPr lang="en-US" altLang="zh-CN" sz="2800" b="1" dirty="0">
                <a:latin typeface="Times New Roman" charset="0"/>
              </a:rPr>
              <a:t>(</a:t>
            </a:r>
            <a:r>
              <a:rPr lang="en-US" altLang="zh-CN" sz="2800" b="1" i="1" dirty="0">
                <a:latin typeface="Times New Roman" charset="0"/>
              </a:rPr>
              <a:t>v</a:t>
            </a:r>
            <a:r>
              <a:rPr lang="en-US" altLang="zh-CN" sz="2800" b="1" dirty="0">
                <a:latin typeface="Times New Roman" charset="0"/>
              </a:rPr>
              <a:t>)</a:t>
            </a:r>
            <a:r>
              <a:rPr lang="en-US" altLang="zh-CN" sz="2800" b="1" dirty="0">
                <a:latin typeface="Times New Roman" charset="0"/>
                <a:sym typeface="Symbol" charset="0"/>
              </a:rPr>
              <a:t></a:t>
            </a:r>
            <a:r>
              <a:rPr lang="en-US" altLang="zh-CN" sz="2800" b="1" dirty="0">
                <a:latin typeface="Times New Roman" charset="0"/>
              </a:rPr>
              <a:t>8. </a:t>
            </a:r>
            <a:r>
              <a:rPr lang="zh-CN" altLang="en-US" sz="2800" b="1" dirty="0">
                <a:latin typeface="Times New Roman" charset="0"/>
              </a:rPr>
              <a:t>由定理可知</a:t>
            </a:r>
            <a:r>
              <a:rPr lang="en-US" altLang="zh-CN" sz="2800" b="1" i="1" dirty="0">
                <a:latin typeface="Times New Roman" charset="0"/>
              </a:rPr>
              <a:t>G</a:t>
            </a:r>
            <a:r>
              <a:rPr lang="zh-CN" altLang="en-US" sz="2800" b="1" dirty="0">
                <a:latin typeface="Times New Roman" charset="0"/>
              </a:rPr>
              <a:t>为哈密顿图</a:t>
            </a:r>
            <a:r>
              <a:rPr lang="en-US" altLang="zh-CN" sz="2800" b="1" dirty="0">
                <a:latin typeface="Times New Roman" charset="0"/>
              </a:rPr>
              <a:t>. </a:t>
            </a:r>
          </a:p>
          <a:p>
            <a:pPr algn="just"/>
            <a:r>
              <a:rPr lang="zh-CN" altLang="en-US" sz="2800" b="1" dirty="0">
                <a:latin typeface="Times New Roman" charset="0"/>
              </a:rPr>
              <a:t>服务员在</a:t>
            </a:r>
            <a:r>
              <a:rPr lang="en-US" altLang="zh-CN" sz="2800" b="1" i="1" dirty="0">
                <a:latin typeface="Times New Roman" charset="0"/>
              </a:rPr>
              <a:t>G</a:t>
            </a:r>
            <a:r>
              <a:rPr lang="zh-CN" altLang="en-US" sz="2800" b="1" dirty="0">
                <a:latin typeface="Times New Roman" charset="0"/>
              </a:rPr>
              <a:t>中找一条哈密顿回路</a:t>
            </a:r>
            <a:r>
              <a:rPr lang="en-US" altLang="zh-CN" sz="2800" b="1" i="1" dirty="0">
                <a:latin typeface="Times New Roman" charset="0"/>
              </a:rPr>
              <a:t>C</a:t>
            </a:r>
            <a:r>
              <a:rPr lang="zh-CN" altLang="en-US" sz="2800" b="1" dirty="0">
                <a:latin typeface="Times New Roman" charset="0"/>
              </a:rPr>
              <a:t>，按</a:t>
            </a:r>
            <a:r>
              <a:rPr lang="en-US" altLang="zh-CN" sz="2800" b="1" i="1" dirty="0">
                <a:latin typeface="Times New Roman" charset="0"/>
              </a:rPr>
              <a:t>C</a:t>
            </a:r>
            <a:r>
              <a:rPr lang="zh-CN" altLang="en-US" sz="2800" b="1" dirty="0">
                <a:latin typeface="Times New Roman" charset="0"/>
              </a:rPr>
              <a:t>中相邻关</a:t>
            </a:r>
            <a:endParaRPr lang="en-US" altLang="zh-CN" sz="2800" b="1" dirty="0">
              <a:latin typeface="Times New Roman" charset="0"/>
            </a:endParaRPr>
          </a:p>
          <a:p>
            <a:pPr algn="just"/>
            <a:r>
              <a:rPr lang="zh-CN" altLang="en-US" sz="2800" b="1" dirty="0">
                <a:latin typeface="Times New Roman" charset="0"/>
              </a:rPr>
              <a:t>系安排座位即可</a:t>
            </a:r>
            <a:r>
              <a:rPr lang="en-US" altLang="zh-CN" sz="2800" b="1" dirty="0">
                <a:latin typeface="Times New Roman" charset="0"/>
              </a:rPr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0629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97FF5A-29B4-42FF-BF5B-7B31FD83799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定理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7269682"/>
          </a:xfrm>
        </p:spPr>
        <p:txBody>
          <a:bodyPr>
            <a:spAutoFit/>
          </a:bodyPr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8.9</a:t>
            </a:r>
            <a:r>
              <a:rPr lang="en-US" altLang="zh-CN" b="1" dirty="0"/>
              <a:t> </a:t>
            </a:r>
            <a:r>
              <a:rPr lang="zh-CN" altLang="en-US" b="1" dirty="0"/>
              <a:t>若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≥2)</a:t>
            </a:r>
            <a:r>
              <a:rPr lang="zh-CN" altLang="en-US" b="1" dirty="0"/>
              <a:t>阶竞赛图，则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/>
              <a:t>中具有哈密顿通路。 </a:t>
            </a:r>
            <a:endParaRPr lang="en-US" altLang="zh-CN" sz="1800" b="1" dirty="0"/>
          </a:p>
          <a:p>
            <a:pPr>
              <a:buFont typeface="Wingdings" charset="0"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竞赛图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: </a:t>
            </a: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任意两个顶点之间恰好有一条有向边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altLang="zh-CN" sz="1800" b="1" dirty="0">
              <a:latin typeface="Times New Roman" charset="0"/>
              <a:ea typeface="宋体" charset="0"/>
              <a:cs typeface="Times New Roman" charset="0"/>
            </a:endParaRPr>
          </a:p>
          <a:p>
            <a:pPr>
              <a:buFont typeface="Wingdings" charset="0"/>
              <a:buNone/>
            </a:pP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在循环赛中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en-US" altLang="zh-CN" sz="1800" b="1" i="1" dirty="0">
                <a:latin typeface="Times New Roman" charset="0"/>
                <a:ea typeface="宋体" charset="0"/>
                <a:cs typeface="Times New Roman" charset="0"/>
              </a:rPr>
              <a:t>n</a:t>
            </a: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个参赛队中的任</a:t>
            </a:r>
            <a:endParaRPr lang="en-US" altLang="zh-CN" sz="1800" b="1" dirty="0">
              <a:latin typeface="Times New Roman" charset="0"/>
              <a:ea typeface="宋体" charset="0"/>
              <a:cs typeface="Times New Roman" charset="0"/>
            </a:endParaRPr>
          </a:p>
          <a:p>
            <a:pPr>
              <a:buFont typeface="Wingdings" charset="0"/>
              <a:buNone/>
            </a:pP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意两个队比赛一次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假设没有</a:t>
            </a:r>
            <a:endParaRPr lang="en-US" altLang="zh-CN" sz="1800" b="1" dirty="0">
              <a:latin typeface="Times New Roman" charset="0"/>
              <a:ea typeface="宋体" charset="0"/>
              <a:cs typeface="Times New Roman" charset="0"/>
            </a:endParaRPr>
          </a:p>
          <a:p>
            <a:pPr>
              <a:buFont typeface="Wingdings" charset="0"/>
              <a:buNone/>
            </a:pP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平局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用有向图描述比赛结果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: </a:t>
            </a:r>
          </a:p>
          <a:p>
            <a:pPr>
              <a:buFont typeface="Wingdings" charset="0"/>
              <a:buNone/>
            </a:pP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顶点表示参赛队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, A</a:t>
            </a: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到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有一条</a:t>
            </a:r>
            <a:endParaRPr lang="en-US" altLang="zh-CN" sz="1800" b="1" dirty="0">
              <a:latin typeface="Times New Roman" charset="0"/>
              <a:ea typeface="宋体" charset="0"/>
              <a:cs typeface="Times New Roman" charset="0"/>
            </a:endParaRPr>
          </a:p>
          <a:p>
            <a:pPr>
              <a:buFont typeface="Wingdings" charset="0"/>
              <a:buNone/>
            </a:pP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边当且仅当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队胜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lang="zh-CN" altLang="en-US" sz="1800" b="1" dirty="0">
                <a:latin typeface="Times New Roman" charset="0"/>
                <a:ea typeface="宋体" charset="0"/>
                <a:cs typeface="Times New Roman" charset="0"/>
              </a:rPr>
              <a:t>队</a:t>
            </a:r>
            <a:r>
              <a:rPr lang="en-US" altLang="zh-CN" sz="1800" b="1" dirty="0">
                <a:latin typeface="Times New Roman" charset="0"/>
                <a:ea typeface="宋体" charset="0"/>
                <a:cs typeface="Times New Roman" charset="0"/>
              </a:rPr>
              <a:t>. </a:t>
            </a:r>
            <a:endParaRPr lang="zh-CN" altLang="en-US" sz="1800" b="1" dirty="0">
              <a:latin typeface="Times New Roman" charset="0"/>
              <a:ea typeface="宋体" charset="0"/>
              <a:cs typeface="Times New Roman" charset="0"/>
            </a:endParaRPr>
          </a:p>
          <a:p>
            <a:pPr>
              <a:buFont typeface="Wingdings" charset="0"/>
              <a:buNone/>
            </a:pPr>
            <a:r>
              <a:rPr lang="zh-CN" altLang="en-US" sz="2000" b="1" dirty="0">
                <a:latin typeface="Times New Roman" charset="0"/>
                <a:ea typeface="宋体" charset="0"/>
                <a:cs typeface="Times New Roman" charset="0"/>
              </a:rPr>
              <a:t>根据定理</a:t>
            </a:r>
            <a:r>
              <a:rPr lang="en-US" altLang="zh-CN" sz="2000" b="1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altLang="en-US" sz="2000" b="1" dirty="0">
                <a:latin typeface="Times New Roman" charset="0"/>
                <a:ea typeface="宋体" charset="0"/>
                <a:cs typeface="Times New Roman" charset="0"/>
              </a:rPr>
              <a:t>竞赛图中一定有哈密顿通路</a:t>
            </a:r>
            <a:r>
              <a:rPr lang="en-US" altLang="zh-CN" sz="2000" b="1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altLang="en-US" sz="2000" b="1" dirty="0">
                <a:latin typeface="Times New Roman" charset="0"/>
                <a:ea typeface="宋体" charset="0"/>
                <a:cs typeface="Times New Roman" charset="0"/>
              </a:rPr>
              <a:t>当然也可能有哈密顿回路</a:t>
            </a:r>
            <a:r>
              <a:rPr lang="en-US" altLang="zh-CN" sz="2000" b="1" dirty="0">
                <a:latin typeface="Times New Roman" charset="0"/>
                <a:ea typeface="宋体" charset="0"/>
                <a:cs typeface="Times New Roman" charset="0"/>
              </a:rPr>
              <a:t>. </a:t>
            </a:r>
            <a:r>
              <a:rPr lang="zh-CN" altLang="en-US" sz="2000" b="1" dirty="0">
                <a:latin typeface="Times New Roman" charset="0"/>
                <a:ea typeface="宋体" charset="0"/>
                <a:cs typeface="Times New Roman" charset="0"/>
              </a:rPr>
              <a:t>当没有哈密顿回路时</a:t>
            </a:r>
            <a:r>
              <a:rPr lang="en-US" altLang="zh-CN" sz="2000" b="1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altLang="en-US" sz="2000" b="1" dirty="0">
                <a:latin typeface="Times New Roman" charset="0"/>
                <a:ea typeface="宋体" charset="0"/>
                <a:cs typeface="Times New Roman" charset="0"/>
              </a:rPr>
              <a:t>通常只有一条哈密顿通路</a:t>
            </a:r>
            <a:r>
              <a:rPr lang="en-US" altLang="zh-CN" sz="2000" b="1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altLang="en-US" sz="2000" b="1" dirty="0">
                <a:latin typeface="Times New Roman" charset="0"/>
                <a:ea typeface="宋体" charset="0"/>
                <a:cs typeface="Times New Roman" charset="0"/>
              </a:rPr>
              <a:t>这条通路给出参赛队的惟一名次</a:t>
            </a:r>
            <a:r>
              <a:rPr lang="en-US" altLang="zh-CN" sz="2000" b="1" dirty="0">
                <a:latin typeface="Times New Roman" charset="0"/>
                <a:ea typeface="宋体" charset="0"/>
                <a:cs typeface="Times New Roman" charset="0"/>
              </a:rPr>
              <a:t>.  </a:t>
            </a:r>
            <a:r>
              <a:rPr lang="zh-CN" altLang="en-US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例如</a:t>
            </a:r>
            <a:r>
              <a:rPr lang="en-US" altLang="zh-CN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, CABD</a:t>
            </a:r>
            <a:r>
              <a:rPr lang="zh-CN" altLang="en-US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是一条哈密顿通路</a:t>
            </a:r>
            <a:r>
              <a:rPr lang="en-US" altLang="zh-CN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altLang="en-US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它没有哈密顿回路</a:t>
            </a:r>
            <a:r>
              <a:rPr lang="en-US" altLang="zh-CN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, </a:t>
            </a:r>
          </a:p>
          <a:p>
            <a:pPr>
              <a:buFont typeface="Wingdings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比赛结果是</a:t>
            </a:r>
            <a:r>
              <a:rPr lang="en-US" altLang="zh-CN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C</a:t>
            </a:r>
            <a:r>
              <a:rPr lang="zh-CN" altLang="en-US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第一</a:t>
            </a:r>
            <a:r>
              <a:rPr lang="en-US" altLang="zh-CN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, A</a:t>
            </a:r>
            <a:r>
              <a:rPr lang="zh-CN" altLang="en-US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第二</a:t>
            </a:r>
            <a:r>
              <a:rPr lang="en-US" altLang="zh-CN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, B</a:t>
            </a:r>
            <a:r>
              <a:rPr lang="zh-CN" altLang="en-US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第三</a:t>
            </a:r>
            <a:r>
              <a:rPr lang="en-US" altLang="zh-CN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, D</a:t>
            </a:r>
            <a:r>
              <a:rPr lang="zh-CN" altLang="en-US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第四</a:t>
            </a:r>
            <a:r>
              <a:rPr lang="en-US" altLang="zh-CN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altLang="zh-CN" sz="2000" b="1" dirty="0">
              <a:solidFill>
                <a:srgbClr val="002060"/>
              </a:solidFill>
              <a:latin typeface="Times New Roman" charset="0"/>
              <a:ea typeface="宋体" charset="0"/>
              <a:cs typeface="Times New Roman" charset="0"/>
            </a:endParaRPr>
          </a:p>
          <a:p>
            <a:pPr>
              <a:buFont typeface="Wingdings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charset="0"/>
                <a:ea typeface="宋体" charset="0"/>
                <a:cs typeface="Times New Roman" charset="0"/>
              </a:rPr>
              <a:t>证明：归纳法，学生练习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zh-CN" b="1" dirty="0"/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5842000" y="1634716"/>
            <a:ext cx="2724566" cy="2673350"/>
            <a:chOff x="5643570" y="3613139"/>
            <a:chExt cx="3000396" cy="2673381"/>
          </a:xfrm>
        </p:grpSpPr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6929454" y="3613139"/>
              <a:ext cx="500066" cy="38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Times New Roman" charset="0"/>
                  <a:cs typeface="Times New Roman" charset="0"/>
                </a:rPr>
                <a:t>A</a:t>
              </a:r>
            </a:p>
          </p:txBody>
        </p:sp>
        <p:grpSp>
          <p:nvGrpSpPr>
            <p:cNvPr id="7" name="组合 20"/>
            <p:cNvGrpSpPr>
              <a:grpSpLocks/>
            </p:cNvGrpSpPr>
            <p:nvPr/>
          </p:nvGrpSpPr>
          <p:grpSpPr bwMode="auto">
            <a:xfrm>
              <a:off x="6060225" y="4075686"/>
              <a:ext cx="2083675" cy="1925082"/>
              <a:chOff x="4988655" y="5488577"/>
              <a:chExt cx="1057697" cy="937075"/>
            </a:xfrm>
          </p:grpSpPr>
          <p:sp>
            <p:nvSpPr>
              <p:cNvPr id="11" name="Oval 4"/>
              <p:cNvSpPr>
                <a:spLocks noChangeArrowheads="1"/>
              </p:cNvSpPr>
              <p:nvPr/>
            </p:nvSpPr>
            <p:spPr bwMode="auto">
              <a:xfrm>
                <a:off x="5499399" y="5488577"/>
                <a:ext cx="51456" cy="53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2" name="Oval 5"/>
              <p:cNvSpPr>
                <a:spLocks noChangeArrowheads="1"/>
              </p:cNvSpPr>
              <p:nvPr/>
            </p:nvSpPr>
            <p:spPr bwMode="auto">
              <a:xfrm>
                <a:off x="5514645" y="6372323"/>
                <a:ext cx="51456" cy="53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5994896" y="5907595"/>
                <a:ext cx="51456" cy="53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4988655" y="5899976"/>
                <a:ext cx="51456" cy="53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cxnSp>
            <p:nvCxnSpPr>
              <p:cNvPr id="15" name="AutoShape 8"/>
              <p:cNvCxnSpPr>
                <a:cxnSpLocks noChangeShapeType="1"/>
              </p:cNvCxnSpPr>
              <p:nvPr/>
            </p:nvCxnSpPr>
            <p:spPr bwMode="auto">
              <a:xfrm>
                <a:off x="5550854" y="5541907"/>
                <a:ext cx="444042" cy="3656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5566100" y="5960924"/>
                <a:ext cx="428796" cy="4266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" name="AutoShape 10"/>
              <p:cNvCxnSpPr>
                <a:cxnSpLocks noChangeShapeType="1"/>
              </p:cNvCxnSpPr>
              <p:nvPr/>
            </p:nvCxnSpPr>
            <p:spPr bwMode="auto">
              <a:xfrm flipH="1" flipV="1">
                <a:off x="5033123" y="5960924"/>
                <a:ext cx="481522" cy="43742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5033123" y="5517147"/>
                <a:ext cx="466276" cy="3904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" name="AutoShape 12"/>
              <p:cNvCxnSpPr>
                <a:cxnSpLocks noChangeShapeType="1"/>
              </p:cNvCxnSpPr>
              <p:nvPr/>
            </p:nvCxnSpPr>
            <p:spPr bwMode="auto">
              <a:xfrm>
                <a:off x="5049004" y="5930450"/>
                <a:ext cx="94589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" name="AutoShape 17"/>
              <p:cNvCxnSpPr>
                <a:cxnSpLocks noChangeShapeType="1"/>
              </p:cNvCxnSpPr>
              <p:nvPr/>
            </p:nvCxnSpPr>
            <p:spPr bwMode="auto">
              <a:xfrm flipH="1" flipV="1">
                <a:off x="5529891" y="5541907"/>
                <a:ext cx="15246" cy="8304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5643570" y="4714884"/>
              <a:ext cx="500066" cy="38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8143900" y="4684709"/>
              <a:ext cx="500066" cy="38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929454" y="5899155"/>
              <a:ext cx="500066" cy="38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Times New Roman" charset="0"/>
                  <a:cs typeface="Times New Roman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83164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定理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8.10</a:t>
            </a:r>
            <a:r>
              <a:rPr lang="en-US" altLang="zh-CN" b="1" dirty="0"/>
              <a:t> </a:t>
            </a:r>
            <a:r>
              <a:rPr lang="zh-CN" altLang="en-US" b="1" dirty="0"/>
              <a:t>强连通的竞赛图是哈密顿图。</a:t>
            </a:r>
            <a:endParaRPr lang="en-US" altLang="zh-CN" b="1" dirty="0"/>
          </a:p>
          <a:p>
            <a:r>
              <a:rPr lang="zh-CN" altLang="en-US" b="1" dirty="0"/>
              <a:t>证明：学生练习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5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167127"/>
            <a:ext cx="8229600" cy="1143000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</a:rPr>
              <a:t>第八章：</a:t>
            </a:r>
            <a:r>
              <a:rPr lang="en-US" altLang="zh-CN" dirty="0">
                <a:latin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7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3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616AF6-FE5D-4F75-B459-445F8217561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696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>
                <a:solidFill>
                  <a:schemeClr val="folHlink"/>
                </a:solidFill>
                <a:latin typeface="楷体_GB2312" pitchFamily="49" charset="-122"/>
              </a:rPr>
              <a:t>欧拉图</a:t>
            </a:r>
            <a:r>
              <a:rPr lang="en-US" altLang="zh-CN" sz="3600" b="1">
                <a:solidFill>
                  <a:schemeClr val="folHlink"/>
                </a:solidFill>
                <a:latin typeface="楷体_GB2312" pitchFamily="49" charset="-122"/>
              </a:rPr>
              <a:t>(P132)</a:t>
            </a:r>
          </a:p>
        </p:txBody>
      </p:sp>
      <p:sp>
        <p:nvSpPr>
          <p:cNvPr id="363550" name="Rectangle 30"/>
          <p:cNvSpPr>
            <a:spLocks noChangeArrowheads="1"/>
          </p:cNvSpPr>
          <p:nvPr/>
        </p:nvSpPr>
        <p:spPr bwMode="auto">
          <a:xfrm>
            <a:off x="228600" y="914400"/>
            <a:ext cx="8534400" cy="4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欧拉通路</a:t>
            </a:r>
            <a:r>
              <a:rPr lang="en-US" altLang="zh-CN" b="1" dirty="0">
                <a:latin typeface="Times New Roman" charset="0"/>
                <a:ea typeface="宋体" charset="0"/>
              </a:rPr>
              <a:t>: </a:t>
            </a:r>
            <a:r>
              <a:rPr lang="zh-CN" altLang="en-US" b="1" dirty="0">
                <a:latin typeface="Times New Roman" charset="0"/>
                <a:ea typeface="宋体" charset="0"/>
              </a:rPr>
              <a:t>图中行遍所有顶点且恰好经过每条边一次的通路</a:t>
            </a:r>
            <a:r>
              <a:rPr lang="en-US" altLang="zh-CN" b="1" dirty="0">
                <a:latin typeface="Times New Roman" charset="0"/>
                <a:ea typeface="宋体" charset="0"/>
              </a:rPr>
              <a:t>.  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欧拉回路</a:t>
            </a:r>
            <a:r>
              <a:rPr lang="en-US" altLang="zh-CN" b="1" dirty="0">
                <a:latin typeface="Times New Roman" charset="0"/>
                <a:ea typeface="宋体" charset="0"/>
              </a:rPr>
              <a:t>: </a:t>
            </a:r>
            <a:r>
              <a:rPr lang="zh-CN" altLang="en-US" b="1" dirty="0">
                <a:latin typeface="Times New Roman" charset="0"/>
                <a:ea typeface="宋体" charset="0"/>
              </a:rPr>
              <a:t>图中行遍所有顶点且恰好经过每条边一次的回路</a:t>
            </a:r>
            <a:r>
              <a:rPr lang="en-US" altLang="zh-CN" b="1" dirty="0">
                <a:latin typeface="Times New Roman" charset="0"/>
                <a:ea typeface="宋体" charset="0"/>
              </a:rPr>
              <a:t>.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欧拉图</a:t>
            </a:r>
            <a:r>
              <a:rPr lang="zh-CN" altLang="en-US" dirty="0">
                <a:latin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</a:rPr>
              <a:t>图）</a:t>
            </a:r>
            <a:r>
              <a:rPr lang="en-US" altLang="zh-CN" b="1" dirty="0">
                <a:latin typeface="Times New Roman" charset="0"/>
                <a:ea typeface="宋体" charset="0"/>
              </a:rPr>
              <a:t>: </a:t>
            </a:r>
            <a:r>
              <a:rPr lang="zh-CN" altLang="en-US" b="1" dirty="0">
                <a:latin typeface="Times New Roman" charset="0"/>
                <a:ea typeface="宋体" charset="0"/>
              </a:rPr>
              <a:t>有欧拉回路的图</a:t>
            </a:r>
            <a:r>
              <a:rPr lang="en-US" altLang="zh-CN" b="1" dirty="0">
                <a:latin typeface="Times New Roman" charset="0"/>
                <a:ea typeface="宋体" charset="0"/>
              </a:rPr>
              <a:t>.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半欧拉图</a:t>
            </a:r>
            <a:r>
              <a:rPr lang="en-US" altLang="zh-CN" b="1" dirty="0">
                <a:latin typeface="Times New Roman" charset="0"/>
                <a:ea typeface="宋体" charset="0"/>
              </a:rPr>
              <a:t>: </a:t>
            </a:r>
            <a:r>
              <a:rPr lang="zh-CN" altLang="en-US" b="1" dirty="0">
                <a:latin typeface="Times New Roman" charset="0"/>
                <a:ea typeface="宋体" charset="0"/>
              </a:rPr>
              <a:t>有欧拉通路回路</a:t>
            </a:r>
            <a:r>
              <a:rPr lang="en-US" altLang="zh-CN" b="1" dirty="0">
                <a:latin typeface="Times New Roman" charset="0"/>
                <a:ea typeface="宋体" charset="0"/>
              </a:rPr>
              <a:t>,</a:t>
            </a:r>
            <a:r>
              <a:rPr lang="zh-CN" altLang="en-US" b="1" dirty="0">
                <a:latin typeface="Times New Roman" charset="0"/>
                <a:ea typeface="宋体" charset="0"/>
              </a:rPr>
              <a:t>但无欧拉回路的图</a:t>
            </a:r>
            <a:r>
              <a:rPr lang="en-US" altLang="zh-CN" b="1" dirty="0">
                <a:latin typeface="Times New Roman" charset="0"/>
                <a:ea typeface="宋体" charset="0"/>
              </a:rPr>
              <a:t>.</a:t>
            </a:r>
          </a:p>
          <a:p>
            <a:pPr algn="just" eaLnBrk="1" hangingPunct="1"/>
            <a:endParaRPr lang="en-US" altLang="zh-CN" dirty="0">
              <a:solidFill>
                <a:schemeClr val="hlink"/>
              </a:solidFill>
              <a:latin typeface="楷体_GB2312" pitchFamily="49" charset="-122"/>
            </a:endParaRPr>
          </a:p>
          <a:p>
            <a:pPr algn="just" eaLnBrk="1" hangingPunct="1"/>
            <a:endParaRPr lang="en-US" altLang="zh-CN" dirty="0">
              <a:solidFill>
                <a:schemeClr val="hlink"/>
              </a:solidFill>
              <a:latin typeface="楷体_GB2312" pitchFamily="49" charset="-122"/>
            </a:endParaRPr>
          </a:p>
        </p:txBody>
      </p:sp>
      <p:pic>
        <p:nvPicPr>
          <p:cNvPr id="31" name="Picture 9" descr="15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74" b="54581"/>
          <a:stretch>
            <a:fillRect/>
          </a:stretch>
        </p:blipFill>
        <p:spPr bwMode="auto">
          <a:xfrm>
            <a:off x="971550" y="4256699"/>
            <a:ext cx="70580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604483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charset="0"/>
                <a:ea typeface="宋体" charset="0"/>
              </a:rPr>
              <a:t>环不影响图的欧拉性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55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3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3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3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3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5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2AE69-E90F-4341-B51D-9701C90C62F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7943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/>
              <a:t>有向欧拉图、有向半欧拉图可类似定义</a:t>
            </a:r>
          </a:p>
        </p:txBody>
      </p:sp>
      <p:pic>
        <p:nvPicPr>
          <p:cNvPr id="91141" name="Picture 4" descr="15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473325"/>
            <a:ext cx="2649538" cy="2371725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16485" name="Picture 5" descr="15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420938"/>
            <a:ext cx="2592387" cy="239395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16486" name="Picture 6" descr="151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420938"/>
            <a:ext cx="2808288" cy="257175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144" name="Rectangle 7"/>
          <p:cNvSpPr>
            <a:spLocks noChangeArrowheads="1"/>
          </p:cNvSpPr>
          <p:nvPr/>
        </p:nvSpPr>
        <p:spPr bwMode="auto">
          <a:xfrm>
            <a:off x="971550" y="188913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folHlink"/>
                </a:solidFill>
                <a:latin typeface="楷体_GB2312" pitchFamily="49" charset="-122"/>
              </a:rPr>
              <a:t>欧拉图</a:t>
            </a:r>
          </a:p>
        </p:txBody>
      </p:sp>
    </p:spTree>
    <p:extLst>
      <p:ext uri="{BB962C8B-B14F-4D97-AF65-F5344CB8AC3E}">
        <p14:creationId xmlns:p14="http://schemas.microsoft.com/office/powerpoint/2010/main" val="32602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3D33FF-3A28-48D9-A95D-E5F68E82362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楷体_GB2312" pitchFamily="49" charset="-122"/>
              </a:rPr>
              <a:t>无向</a:t>
            </a:r>
            <a:r>
              <a:rPr lang="zh-CN" altLang="en-US" sz="3600" b="1" dirty="0">
                <a:latin typeface="宋体" charset="0"/>
                <a:ea typeface="宋体" charset="0"/>
              </a:rPr>
              <a:t>欧拉图的判别法</a:t>
            </a:r>
            <a:r>
              <a:rPr lang="en-US" altLang="zh-CN" sz="3600" b="1" dirty="0">
                <a:solidFill>
                  <a:schemeClr val="folHlink"/>
                </a:solidFill>
                <a:latin typeface="楷体_GB2312" pitchFamily="49" charset="-122"/>
              </a:rPr>
              <a:t>(P132)</a:t>
            </a:r>
          </a:p>
        </p:txBody>
      </p:sp>
      <p:sp>
        <p:nvSpPr>
          <p:cNvPr id="92164" name="Rectangle 6"/>
          <p:cNvSpPr>
            <a:spLocks noChangeArrowheads="1"/>
          </p:cNvSpPr>
          <p:nvPr/>
        </p:nvSpPr>
        <p:spPr bwMode="auto">
          <a:xfrm>
            <a:off x="0" y="1066800"/>
            <a:ext cx="8893175" cy="752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8.1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是</a:t>
            </a:r>
            <a:r>
              <a:rPr lang="zh-CN" altLang="en-US" dirty="0">
                <a:latin typeface="楷体_GB2312" pitchFamily="49" charset="-122"/>
              </a:rPr>
              <a:t>无向连通图，则以下等价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是欧拉图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中所有顶点的度都为偶数。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是若干个边不重的圈的并。</a:t>
            </a:r>
            <a:endParaRPr lang="en-US" altLang="zh-CN" dirty="0">
              <a:latin typeface="楷体_GB2312" pitchFamily="49" charset="-122"/>
            </a:endParaRPr>
          </a:p>
          <a:p>
            <a:pPr marL="0" indent="0" eaLnBrk="1" hangingPunct="1">
              <a:buClr>
                <a:srgbClr val="FF0000"/>
              </a:buClr>
              <a:buSzPct val="100000"/>
              <a:buNone/>
            </a:pPr>
            <a:endParaRPr lang="en-US" altLang="zh-CN" dirty="0">
              <a:latin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charset="0"/>
                <a:ea typeface="宋体" charset="0"/>
              </a:rPr>
              <a:t>1-&gt;2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 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C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为欧拉回路</a:t>
            </a:r>
            <a:r>
              <a:rPr lang="en-US" altLang="zh-CN" sz="2400" b="1" dirty="0" err="1">
                <a:latin typeface="Symbol" charset="0"/>
                <a:ea typeface="宋体" charset="0"/>
              </a:rPr>
              <a:t>Þ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连通，无奇度顶点</a:t>
            </a:r>
            <a:endParaRPr lang="en-US" altLang="zh-CN" sz="2400" b="1" dirty="0">
              <a:latin typeface="Times New Roman" charset="0"/>
              <a:ea typeface="宋体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charset="0"/>
                <a:ea typeface="宋体" charset="0"/>
              </a:rPr>
              <a:t>2-&gt;3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 归纳证明。边数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m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=1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时，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为一个环。</a:t>
            </a:r>
            <a:endParaRPr lang="en-US" altLang="zh-CN" sz="2400" b="1" dirty="0">
              <a:latin typeface="Times New Roman" charset="0"/>
              <a:ea typeface="宋体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charset="0"/>
                <a:ea typeface="宋体" charset="0"/>
              </a:rPr>
              <a:t>扩大路径法</a:t>
            </a:r>
            <a:r>
              <a:rPr lang="en-US" altLang="zh-CN" sz="2400" b="1" dirty="0" err="1">
                <a:latin typeface="Symbol" charset="0"/>
                <a:ea typeface="宋体" charset="0"/>
              </a:rPr>
              <a:t>Þ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必含有圈，去掉圈后得连通分支，每个连通分支无奇度顶点。</a:t>
            </a:r>
            <a:endParaRPr lang="en-US" altLang="zh-CN" sz="2400" b="1" dirty="0">
              <a:latin typeface="Times New Roman" charset="0"/>
              <a:ea typeface="宋体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charset="0"/>
                <a:ea typeface="宋体" charset="0"/>
              </a:rPr>
              <a:t>3-&gt;1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 从边不重的圈相交的节点出发可以画出一条欧拉回路 </a:t>
            </a:r>
            <a:endParaRPr lang="en-US" altLang="zh-CN" sz="2400" b="1" dirty="0">
              <a:latin typeface="Times New Roman" charset="0"/>
              <a:ea typeface="宋体" charset="0"/>
            </a:endParaRPr>
          </a:p>
          <a:p>
            <a:pPr eaLnBrk="1" hangingPunct="1"/>
            <a:endParaRPr lang="zh-CN" altLang="en-US" dirty="0">
              <a:latin typeface="楷体_GB2312" pitchFamily="49" charset="-122"/>
            </a:endParaRPr>
          </a:p>
          <a:p>
            <a:pPr eaLnBrk="1" hangingPunct="1"/>
            <a:endParaRPr lang="zh-CN" altLang="en-US" dirty="0">
              <a:latin typeface="楷体_GB2312" pitchFamily="49" charset="-122"/>
            </a:endParaRPr>
          </a:p>
          <a:p>
            <a:pPr eaLnBrk="1" hangingPunct="1"/>
            <a:endParaRPr lang="zh-CN" altLang="en-US" dirty="0">
              <a:latin typeface="楷体_GB2312" pitchFamily="49" charset="-122"/>
            </a:endParaRPr>
          </a:p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32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</a:rPr>
              <a:t>无向</a:t>
            </a:r>
            <a:r>
              <a:rPr lang="zh-CN" altLang="en-US" b="1" dirty="0">
                <a:latin typeface="宋体" charset="0"/>
                <a:ea typeface="宋体" charset="0"/>
              </a:rPr>
              <a:t>半欧拉图的判别法</a:t>
            </a:r>
            <a:r>
              <a:rPr lang="zh-CN" altLang="en-US" sz="4000" b="1" dirty="0">
                <a:latin typeface="宋体" charset="0"/>
                <a:ea typeface="宋体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8.2 </a:t>
            </a:r>
            <a:r>
              <a:rPr lang="zh-CN" altLang="en-US" dirty="0">
                <a:latin typeface="楷体_GB2312" pitchFamily="49" charset="-122"/>
              </a:rPr>
              <a:t>无向连通图</a:t>
            </a:r>
            <a:r>
              <a:rPr lang="en-US" altLang="zh-CN" i="1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是半欧拉图当且仅当</a:t>
            </a:r>
            <a:r>
              <a:rPr lang="en-US" altLang="zh-CN" i="1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中恰有两个奇度顶点。</a:t>
            </a:r>
            <a:endParaRPr lang="en-US" altLang="zh-CN" dirty="0">
              <a:latin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</a:rPr>
              <a:t>奇度定点为欧拉通路的起点和终点。</a:t>
            </a:r>
            <a:endParaRPr lang="en-US" altLang="zh-CN" dirty="0">
              <a:latin typeface="楷体_GB2312" pitchFamily="49" charset="-122"/>
            </a:endParaRPr>
          </a:p>
          <a:p>
            <a:endParaRPr lang="en-US" altLang="zh-CN" dirty="0">
              <a:latin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</a:rPr>
              <a:t>证明</a:t>
            </a:r>
            <a:r>
              <a:rPr lang="en-US" altLang="zh-CN" dirty="0">
                <a:latin typeface="楷体_GB2312" pitchFamily="49" charset="-122"/>
              </a:rPr>
              <a:t>:</a:t>
            </a:r>
            <a:r>
              <a:rPr lang="zh-CN" altLang="en-US" dirty="0">
                <a:latin typeface="楷体_GB2312" pitchFamily="49" charset="-122"/>
              </a:rPr>
              <a:t>学生练习</a:t>
            </a:r>
            <a:endParaRPr lang="en-US" altLang="zh-CN" dirty="0">
              <a:latin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</a:rPr>
              <a:t>半欧拉图＝</a:t>
            </a:r>
            <a:r>
              <a:rPr lang="zh-CN" altLang="zh-CN" dirty="0">
                <a:latin typeface="楷体_GB2312" pitchFamily="49" charset="-122"/>
              </a:rPr>
              <a:t>&gt;</a:t>
            </a:r>
            <a:r>
              <a:rPr lang="zh-CN" altLang="en-US" dirty="0">
                <a:latin typeface="楷体_GB2312" pitchFamily="49" charset="-122"/>
              </a:rPr>
              <a:t>存在欧拉通路</a:t>
            </a:r>
            <a:r>
              <a:rPr lang="en-US" altLang="zh-CN" dirty="0">
                <a:latin typeface="楷体_GB2312" pitchFamily="49" charset="-122"/>
              </a:rPr>
              <a:t>P=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0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e</a:t>
            </a:r>
            <a:r>
              <a:rPr lang="en-US" altLang="zh-CN" b="1" baseline="-25000" dirty="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v</a:t>
            </a:r>
            <a:r>
              <a:rPr lang="en-US" altLang="zh-CN" b="1" baseline="-25000" dirty="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e</a:t>
            </a:r>
            <a:r>
              <a:rPr lang="en-US" altLang="zh-CN" b="1" baseline="-25000" dirty="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…</a:t>
            </a:r>
            <a:r>
              <a:rPr lang="en-US" altLang="zh-CN" b="1" dirty="0" err="1">
                <a:latin typeface="Times New Roman" charset="0"/>
                <a:ea typeface="宋体" charset="0"/>
                <a:cs typeface="Times New Roman" charset="0"/>
              </a:rPr>
              <a:t>e</a:t>
            </a:r>
            <a:r>
              <a:rPr lang="en-US" altLang="zh-CN" b="1" baseline="-25000" dirty="0" err="1">
                <a:latin typeface="Times New Roman" charset="0"/>
                <a:ea typeface="宋体" charset="0"/>
                <a:cs typeface="Times New Roman" charset="0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v</a:t>
            </a:r>
            <a:r>
              <a:rPr lang="en-US" altLang="zh-CN" b="1" baseline="-250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i</a:t>
            </a:r>
            <a:endParaRPr lang="en-US" altLang="zh-CN" b="1" baseline="-25000" dirty="0">
              <a:solidFill>
                <a:srgbClr val="FF0000"/>
              </a:solidFill>
              <a:latin typeface="Times New Roman" charset="0"/>
              <a:ea typeface="宋体" charset="0"/>
              <a:cs typeface="Times New Roman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4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宋体" charset="0"/>
                <a:ea typeface="宋体" charset="0"/>
              </a:rPr>
              <a:t>无向欧拉图实例</a:t>
            </a:r>
            <a:br>
              <a:rPr lang="en-US" altLang="zh-CN" b="1" dirty="0">
                <a:latin typeface="宋体" charset="0"/>
                <a:ea typeface="宋体" charset="0"/>
              </a:rPr>
            </a:b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b="1" dirty="0">
              <a:latin typeface="宋体" charset="0"/>
              <a:ea typeface="宋体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1412875"/>
            <a:ext cx="7993063" cy="5040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例 是否是欧拉图或半欧拉图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?</a:t>
            </a:r>
          </a:p>
          <a:p>
            <a:pPr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> </a:t>
            </a:r>
            <a:r>
              <a:rPr lang="zh-CN" altLang="en-US" sz="2800" b="1" dirty="0">
                <a:latin typeface="宋体" charset="0"/>
                <a:ea typeface="宋体" charset="0"/>
              </a:rPr>
              <a:t>哥尼斯堡七桥问题</a:t>
            </a:r>
            <a:endParaRPr lang="zh-CN" altLang="en-US" sz="2800" b="1" dirty="0">
              <a:latin typeface="Times New Roman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>  4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个奇度顶点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不存在</a:t>
            </a: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>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欧拉通路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更不存在</a:t>
            </a: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 欧拉回路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1913" y="3686175"/>
            <a:ext cx="1500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400" b="1"/>
              <a:t>欧拉图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46475" y="3686175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400" b="1"/>
              <a:t>半欧拉图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1100" y="3686175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400" b="1"/>
              <a:t>不是</a:t>
            </a:r>
          </a:p>
        </p:txBody>
      </p:sp>
      <p:pic>
        <p:nvPicPr>
          <p:cNvPr id="9" name="Picture 9" descr="15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74" b="54581"/>
          <a:stretch>
            <a:fillRect/>
          </a:stretch>
        </p:blipFill>
        <p:spPr bwMode="auto">
          <a:xfrm>
            <a:off x="914748" y="1670050"/>
            <a:ext cx="70580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15-1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4251325"/>
            <a:ext cx="22177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5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有向欧拉图</a:t>
            </a:r>
            <a:r>
              <a:rPr lang="en-US" altLang="zh-CN" sz="3600" b="1" dirty="0">
                <a:solidFill>
                  <a:schemeClr val="folHlink"/>
                </a:solidFill>
                <a:latin typeface="楷体_GB2312" pitchFamily="49" charset="-122"/>
              </a:rPr>
              <a:t>(P134)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0" y="1066800"/>
            <a:ext cx="8893175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8.3 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是连通有向图，以下等价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/>
            <a:r>
              <a:rPr lang="zh-CN" altLang="zh-CN" dirty="0">
                <a:latin typeface="楷体_GB2312" pitchFamily="49" charset="-122"/>
              </a:rPr>
              <a:t>1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 </a:t>
            </a:r>
            <a:r>
              <a:rPr lang="en-US" altLang="zh-CN" i="1" dirty="0">
                <a:latin typeface="楷体_GB2312" pitchFamily="49" charset="-122"/>
              </a:rPr>
              <a:t>D</a:t>
            </a:r>
            <a:r>
              <a:rPr lang="zh-CN" altLang="en-US" dirty="0">
                <a:latin typeface="楷体_GB2312" pitchFamily="49" charset="-122"/>
              </a:rPr>
              <a:t>是欧拉图</a:t>
            </a:r>
            <a:endParaRPr lang="en-US" altLang="zh-CN" dirty="0">
              <a:latin typeface="楷体_GB2312" pitchFamily="49" charset="-122"/>
            </a:endParaRPr>
          </a:p>
          <a:p>
            <a:pPr eaLnBrk="1" hangingPunct="1"/>
            <a:r>
              <a:rPr lang="zh-CN" altLang="zh-CN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</a:rPr>
              <a:t>每个顶点的入度都等于出度</a:t>
            </a:r>
            <a:endParaRPr lang="en-US" altLang="zh-CN" dirty="0">
              <a:latin typeface="楷体_GB2312" pitchFamily="49" charset="-122"/>
            </a:endParaRPr>
          </a:p>
          <a:p>
            <a:pPr eaLnBrk="1" hangingPunct="1"/>
            <a:r>
              <a:rPr lang="zh-CN" altLang="zh-CN" dirty="0">
                <a:latin typeface="楷体_GB2312" pitchFamily="49" charset="-122"/>
              </a:rPr>
              <a:t>3</a:t>
            </a:r>
            <a:r>
              <a:rPr lang="en-US" altLang="zh-CN" dirty="0">
                <a:latin typeface="楷体_GB2312" pitchFamily="49" charset="-122"/>
              </a:rPr>
              <a:t> D</a:t>
            </a:r>
            <a:r>
              <a:rPr lang="zh-CN" altLang="en-US" dirty="0">
                <a:latin typeface="楷体_GB2312" pitchFamily="49" charset="-122"/>
              </a:rPr>
              <a:t>是若干个边不重的有向初级回路的并</a:t>
            </a:r>
          </a:p>
        </p:txBody>
      </p:sp>
    </p:spTree>
    <p:extLst>
      <p:ext uri="{BB962C8B-B14F-4D97-AF65-F5344CB8AC3E}">
        <p14:creationId xmlns:p14="http://schemas.microsoft.com/office/powerpoint/2010/main" val="269587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</a:rPr>
              <a:t>有向欧拉图</a:t>
            </a:r>
            <a:r>
              <a:rPr lang="en-US" altLang="zh-CN" b="1" dirty="0">
                <a:solidFill>
                  <a:schemeClr val="folHlink"/>
                </a:solidFill>
                <a:latin typeface="楷体_GB2312" pitchFamily="49" charset="-122"/>
              </a:rPr>
              <a:t>(P134)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楷体_GB2312" pitchFamily="49" charset="-122"/>
            </a:endParaRPr>
          </a:p>
          <a:p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定理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8.4 </a:t>
            </a:r>
            <a:r>
              <a:rPr lang="zh-CN" altLang="en-US" dirty="0">
                <a:latin typeface="楷体_GB2312" pitchFamily="49" charset="-122"/>
              </a:rPr>
              <a:t>有向图</a:t>
            </a:r>
            <a:r>
              <a:rPr lang="en-US" altLang="zh-CN" i="1" dirty="0">
                <a:latin typeface="楷体_GB2312" pitchFamily="49" charset="-122"/>
              </a:rPr>
              <a:t>D</a:t>
            </a:r>
            <a:r>
              <a:rPr lang="zh-CN" altLang="en-US" dirty="0">
                <a:latin typeface="楷体_GB2312" pitchFamily="49" charset="-122"/>
              </a:rPr>
              <a:t>是半欧拉图当且仅当</a:t>
            </a:r>
            <a:r>
              <a:rPr lang="en-US" altLang="zh-CN" i="1" dirty="0">
                <a:latin typeface="楷体_GB2312" pitchFamily="49" charset="-122"/>
              </a:rPr>
              <a:t>D</a:t>
            </a:r>
            <a:r>
              <a:rPr lang="zh-CN" altLang="en-US" dirty="0">
                <a:latin typeface="楷体_GB2312" pitchFamily="49" charset="-122"/>
              </a:rPr>
              <a:t>是单向连通的，且</a:t>
            </a:r>
            <a:r>
              <a:rPr lang="en-US" altLang="zh-CN" i="1" dirty="0">
                <a:latin typeface="楷体_GB2312" pitchFamily="49" charset="-122"/>
              </a:rPr>
              <a:t>D</a:t>
            </a:r>
            <a:r>
              <a:rPr lang="zh-CN" altLang="en-US" dirty="0">
                <a:latin typeface="楷体_GB2312" pitchFamily="49" charset="-122"/>
              </a:rPr>
              <a:t>中恰有两个奇度顶点，其中一个的入度比出度大1，另一个的出度比入度大1，而其余顶点的入度都等于出度。</a:t>
            </a:r>
            <a:endParaRPr lang="en-US" altLang="zh-CN" dirty="0">
              <a:latin typeface="楷体_GB2312" pitchFamily="49" charset="-122"/>
            </a:endParaRPr>
          </a:p>
          <a:p>
            <a:endParaRPr lang="zh-CN" altLang="en-US" dirty="0">
              <a:latin typeface="楷体_GB2312" pitchFamily="49" charset="-122"/>
            </a:endParaRPr>
          </a:p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0387BB-D7A3-43BB-AD9C-309B5E65773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9" descr="15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41"/>
          <a:stretch>
            <a:fillRect/>
          </a:stretch>
        </p:blipFill>
        <p:spPr bwMode="auto">
          <a:xfrm>
            <a:off x="971550" y="4805363"/>
            <a:ext cx="724535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551" y="6398309"/>
            <a:ext cx="7426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欧拉图</a:t>
            </a:r>
            <a:r>
              <a:rPr lang="en-US" altLang="zh-CN" b="1" dirty="0"/>
              <a:t>                   </a:t>
            </a:r>
            <a:r>
              <a:rPr lang="zh-CN" altLang="en-US" b="1" dirty="0"/>
              <a:t>半欧拉图</a:t>
            </a:r>
            <a:r>
              <a:rPr lang="en-US" altLang="zh-CN" b="1" dirty="0"/>
              <a:t>                 </a:t>
            </a:r>
            <a:r>
              <a:rPr lang="zh-CN" altLang="en-US" b="1" dirty="0"/>
              <a:t>不是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129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1983</Words>
  <Application>Microsoft Office PowerPoint</Application>
  <PresentationFormat>全屏显示(4:3)</PresentationFormat>
  <Paragraphs>191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楷体_GB2312</vt:lpstr>
      <vt:lpstr>隶书</vt:lpstr>
      <vt:lpstr>宋体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Office Theme</vt:lpstr>
      <vt:lpstr>第八章  欧拉图与哈密尔顿图 </vt:lpstr>
      <vt:lpstr>欧拉图</vt:lpstr>
      <vt:lpstr>欧拉图(P132)</vt:lpstr>
      <vt:lpstr>PowerPoint 演示文稿</vt:lpstr>
      <vt:lpstr>无向欧拉图的判别法(P132)</vt:lpstr>
      <vt:lpstr>无向半欧拉图的判别法 </vt:lpstr>
      <vt:lpstr>无向欧拉图实例 </vt:lpstr>
      <vt:lpstr>有向欧拉图(P134)</vt:lpstr>
      <vt:lpstr>有向欧拉图(P134)</vt:lpstr>
      <vt:lpstr>求欧拉图中欧拉回路的算法(P134)</vt:lpstr>
      <vt:lpstr>实例</vt:lpstr>
      <vt:lpstr>哈密顿图(P137)</vt:lpstr>
      <vt:lpstr>哈密顿图 </vt:lpstr>
      <vt:lpstr>实例</vt:lpstr>
      <vt:lpstr>无向哈密顿图的一个必要条件 </vt:lpstr>
      <vt:lpstr>实例</vt:lpstr>
      <vt:lpstr>推论 </vt:lpstr>
      <vt:lpstr>无向哈密顿图的一个充分条件 </vt:lpstr>
      <vt:lpstr>定理证明</vt:lpstr>
      <vt:lpstr>定理证明</vt:lpstr>
      <vt:lpstr>定理</vt:lpstr>
      <vt:lpstr>例</vt:lpstr>
      <vt:lpstr>定理</vt:lpstr>
      <vt:lpstr>定理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Jie</dc:creator>
  <cp:lastModifiedBy>R p</cp:lastModifiedBy>
  <cp:revision>215</cp:revision>
  <dcterms:created xsi:type="dcterms:W3CDTF">2017-09-17T11:45:38Z</dcterms:created>
  <dcterms:modified xsi:type="dcterms:W3CDTF">2021-09-06T06:03:09Z</dcterms:modified>
</cp:coreProperties>
</file>