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89" r:id="rId2"/>
    <p:sldId id="268" r:id="rId3"/>
    <p:sldId id="261" r:id="rId4"/>
    <p:sldId id="278" r:id="rId5"/>
    <p:sldId id="315" r:id="rId6"/>
    <p:sldId id="316" r:id="rId7"/>
    <p:sldId id="285" r:id="rId8"/>
    <p:sldId id="287" r:id="rId9"/>
    <p:sldId id="317" r:id="rId10"/>
    <p:sldId id="318" r:id="rId11"/>
    <p:sldId id="319" r:id="rId12"/>
    <p:sldId id="321" r:id="rId13"/>
    <p:sldId id="320" r:id="rId14"/>
    <p:sldId id="28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微软雅黑" panose="020B0503020204020204" pitchFamily="34" charset="-122"/>
      <p:regular r:id="rId21"/>
      <p:bold r:id="rId2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AA"/>
    <a:srgbClr val="0C3B7B"/>
    <a:srgbClr val="5F5F5F"/>
    <a:srgbClr val="CCECFF"/>
    <a:srgbClr val="B2B2B2"/>
    <a:srgbClr val="DDDDDD"/>
    <a:srgbClr val="4D4D4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6130" autoAdjust="0"/>
  </p:normalViewPr>
  <p:slideViewPr>
    <p:cSldViewPr snapToObjects="1">
      <p:cViewPr varScale="1">
        <p:scale>
          <a:sx n="95" d="100"/>
          <a:sy n="95" d="100"/>
        </p:scale>
        <p:origin x="504" y="84"/>
      </p:cViewPr>
      <p:guideLst>
        <p:guide orient="horz" pos="1577"/>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en-US"/>
          </a:p>
        </p:txBody>
      </p:sp>
      <p:sp>
        <p:nvSpPr>
          <p:cNvPr id="2052"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0213"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BE7871C3-8A19-431B-AA96-B3EF68867BCC}"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各位老师好，我叫耿其祥，我的指导老师是梁栋老师，今天我汇报的开题报告的主题是复杂场景下集群态小目标检测技术研究。</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目前，基于密度先验的相似人脸共现检测以及基于分数和尺度特定的非极大值抑制算法研究，已经在投会议</a:t>
            </a:r>
            <a:r>
              <a:rPr lang="en-US" altLang="zh-CN" dirty="0"/>
              <a:t>ICASSP2021</a:t>
            </a:r>
            <a:r>
              <a:rPr lang="zh-CN" altLang="en-US" dirty="0"/>
              <a:t>。</a:t>
            </a:r>
            <a:endParaRPr lang="en-US" altLang="zh-CN" dirty="0"/>
          </a:p>
          <a:p>
            <a:r>
              <a:rPr lang="zh-CN" altLang="en-US" dirty="0"/>
              <a:t>未来的计划，将放在研究方法的后两个方法的实现，即</a:t>
            </a:r>
            <a:r>
              <a:rPr lang="en-US" altLang="zh-CN" dirty="0"/>
              <a:t>anchor-free</a:t>
            </a:r>
            <a:r>
              <a:rPr lang="zh-CN" altLang="en-US" dirty="0"/>
              <a:t>和</a:t>
            </a:r>
            <a:r>
              <a:rPr lang="en-US" altLang="zh-CN" dirty="0"/>
              <a:t>anchor-base</a:t>
            </a:r>
            <a:r>
              <a:rPr lang="zh-CN" altLang="en-US" dirty="0"/>
              <a:t>相结合的检测方法以及将自步学习引入目标检测的研究，重点在遥感图像场景下做实验验证。</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10</a:t>
            </a:fld>
            <a:endParaRPr lang="en-US" altLang="zh-CN"/>
          </a:p>
        </p:txBody>
      </p:sp>
    </p:spTree>
    <p:extLst>
      <p:ext uri="{BB962C8B-B14F-4D97-AF65-F5344CB8AC3E}">
        <p14:creationId xmlns:p14="http://schemas.microsoft.com/office/powerpoint/2010/main" val="222647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目前，基于密度先验的相似人脸共现检测以及基于分数和尺度特定的非极大值抑制算法研究，已经在投会议</a:t>
            </a:r>
            <a:r>
              <a:rPr lang="en-US" altLang="zh-CN" dirty="0"/>
              <a:t>ICASSP2021</a:t>
            </a:r>
            <a:r>
              <a:rPr lang="zh-CN" altLang="en-US" dirty="0"/>
              <a:t>。</a:t>
            </a:r>
            <a:endParaRPr lang="en-US" altLang="zh-CN" dirty="0"/>
          </a:p>
          <a:p>
            <a:r>
              <a:rPr lang="zh-CN" altLang="en-US" dirty="0"/>
              <a:t>未来的计划，将放在研究方法的后两个方法的实现，即</a:t>
            </a:r>
            <a:r>
              <a:rPr lang="en-US" altLang="zh-CN" dirty="0"/>
              <a:t>anchor-free</a:t>
            </a:r>
            <a:r>
              <a:rPr lang="zh-CN" altLang="en-US" dirty="0"/>
              <a:t>和</a:t>
            </a:r>
            <a:r>
              <a:rPr lang="en-US" altLang="zh-CN" dirty="0"/>
              <a:t>anchor-base</a:t>
            </a:r>
            <a:r>
              <a:rPr lang="zh-CN" altLang="en-US" dirty="0"/>
              <a:t>相结合的检测方法以及将自步学习引入目标检测的研究，重点在遥感图像场景下做实验验证。</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11</a:t>
            </a:fld>
            <a:endParaRPr lang="en-US" altLang="zh-CN"/>
          </a:p>
        </p:txBody>
      </p:sp>
    </p:spTree>
    <p:extLst>
      <p:ext uri="{BB962C8B-B14F-4D97-AF65-F5344CB8AC3E}">
        <p14:creationId xmlns:p14="http://schemas.microsoft.com/office/powerpoint/2010/main" val="333964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目前，基于密度先验的相似人脸共现检测以及基于分数和尺度特定的非极大值抑制算法研究，已经在投会议</a:t>
            </a:r>
            <a:r>
              <a:rPr lang="en-US" altLang="zh-CN" dirty="0"/>
              <a:t>ICASSP2021</a:t>
            </a:r>
            <a:r>
              <a:rPr lang="zh-CN" altLang="en-US" dirty="0"/>
              <a:t>。</a:t>
            </a:r>
            <a:endParaRPr lang="en-US" altLang="zh-CN" dirty="0"/>
          </a:p>
          <a:p>
            <a:r>
              <a:rPr lang="zh-CN" altLang="en-US" dirty="0"/>
              <a:t>未来的计划，将放在研究方法的后两个方法的实现，即</a:t>
            </a:r>
            <a:r>
              <a:rPr lang="en-US" altLang="zh-CN" dirty="0"/>
              <a:t>anchor-free</a:t>
            </a:r>
            <a:r>
              <a:rPr lang="zh-CN" altLang="en-US" dirty="0"/>
              <a:t>和</a:t>
            </a:r>
            <a:r>
              <a:rPr lang="en-US" altLang="zh-CN" dirty="0"/>
              <a:t>anchor-base</a:t>
            </a:r>
            <a:r>
              <a:rPr lang="zh-CN" altLang="en-US" dirty="0"/>
              <a:t>相结合的检测方法以及将自步学习引入目标检测的研究，重点在遥感图像场景下做实验验证。</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12</a:t>
            </a:fld>
            <a:endParaRPr lang="en-US" altLang="zh-CN"/>
          </a:p>
        </p:txBody>
      </p:sp>
    </p:spTree>
    <p:extLst>
      <p:ext uri="{BB962C8B-B14F-4D97-AF65-F5344CB8AC3E}">
        <p14:creationId xmlns:p14="http://schemas.microsoft.com/office/powerpoint/2010/main" val="104565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目前，基于密度先验的相似人脸共现检测以及基于分数和尺度特定的非极大值抑制算法研究，已经在投会议</a:t>
            </a:r>
            <a:r>
              <a:rPr lang="en-US" altLang="zh-CN" dirty="0"/>
              <a:t>ICASSP2021</a:t>
            </a:r>
            <a:r>
              <a:rPr lang="zh-CN" altLang="en-US" dirty="0"/>
              <a:t>。</a:t>
            </a:r>
            <a:endParaRPr lang="en-US" altLang="zh-CN" dirty="0"/>
          </a:p>
          <a:p>
            <a:r>
              <a:rPr lang="zh-CN" altLang="en-US" dirty="0"/>
              <a:t>未来的计划，将放在研究方法的后两个方法的实现，即</a:t>
            </a:r>
            <a:r>
              <a:rPr lang="en-US" altLang="zh-CN" dirty="0"/>
              <a:t>anchor-free</a:t>
            </a:r>
            <a:r>
              <a:rPr lang="zh-CN" altLang="en-US" dirty="0"/>
              <a:t>和</a:t>
            </a:r>
            <a:r>
              <a:rPr lang="en-US" altLang="zh-CN" dirty="0"/>
              <a:t>anchor-base</a:t>
            </a:r>
            <a:r>
              <a:rPr lang="zh-CN" altLang="en-US" dirty="0"/>
              <a:t>相结合的检测方法以及将自步学习引入目标检测的研究，重点在遥感图像场景下做实验验证。</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13</a:t>
            </a:fld>
            <a:endParaRPr lang="en-US" altLang="zh-CN"/>
          </a:p>
        </p:txBody>
      </p:sp>
    </p:spTree>
    <p:extLst>
      <p:ext uri="{BB962C8B-B14F-4D97-AF65-F5344CB8AC3E}">
        <p14:creationId xmlns:p14="http://schemas.microsoft.com/office/powerpoint/2010/main" val="438683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xfrm>
            <a:off x="381000" y="685800"/>
            <a:ext cx="6096000" cy="3429000"/>
          </a:xfrm>
        </p:spPr>
      </p:sp>
      <p:sp>
        <p:nvSpPr>
          <p:cNvPr id="18435" name="备注占位符 2"/>
          <p:cNvSpPr>
            <a:spLocks noGrp="1" noChangeArrowheads="1"/>
          </p:cNvSpPr>
          <p:nvPr>
            <p:ph type="body" idx="4294967295"/>
          </p:nvPr>
        </p:nvSpPr>
        <p:spPr/>
        <p:txBody>
          <a:bodyPr/>
          <a:lstStyle/>
          <a:p>
            <a:r>
              <a:rPr lang="zh-CN" altLang="en-US" dirty="0"/>
              <a:t>然后我的答辩就结束了，感谢各位老师！</a:t>
            </a:r>
          </a:p>
        </p:txBody>
      </p:sp>
      <p:sp>
        <p:nvSpPr>
          <p:cNvPr id="184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11CE4F8-57D0-49D5-BF66-33D28A656B50}"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下面先来介绍一下研究背景。</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Calibri" panose="020F0502020204030204" pitchFamily="34" charset="0"/>
                <a:ea typeface="宋体" panose="02010600030101010101" pitchFamily="2" charset="-122"/>
                <a:cs typeface="+mn-cs"/>
              </a:rPr>
              <a:t>在</a:t>
            </a:r>
            <a:r>
              <a:rPr lang="zh-CN" altLang="en-US" sz="1200" kern="1200" dirty="0">
                <a:solidFill>
                  <a:schemeClr val="tx1"/>
                </a:solidFill>
                <a:effectLst/>
                <a:latin typeface="Calibri" panose="020F0502020204030204" pitchFamily="34" charset="0"/>
                <a:ea typeface="宋体" panose="02010600030101010101" pitchFamily="2" charset="-122"/>
                <a:cs typeface="+mn-cs"/>
              </a:rPr>
              <a:t>目标检测</a:t>
            </a:r>
            <a:r>
              <a:rPr lang="zh-CN" altLang="zh-CN" sz="1200" kern="1200" dirty="0">
                <a:solidFill>
                  <a:schemeClr val="tx1"/>
                </a:solidFill>
                <a:effectLst/>
                <a:latin typeface="Calibri" panose="020F0502020204030204" pitchFamily="34" charset="0"/>
                <a:ea typeface="宋体" panose="02010600030101010101" pitchFamily="2" charset="-122"/>
                <a:cs typeface="+mn-cs"/>
              </a:rPr>
              <a:t>中，小目标检测一直是一个十分具有挑战性的任务，而在很多场景中很多小目标是密集出现的。本课题致力于提高检测器对集群态小目标检测的能力，主要解决高密度人群场景中低分辨率小尺寸人脸检测以及遥感图像中小尺寸目标检测问题。</a:t>
            </a:r>
            <a:r>
              <a:rPr lang="zh-CN" altLang="en-US" sz="1200" kern="1200" dirty="0">
                <a:solidFill>
                  <a:schemeClr val="tx1"/>
                </a:solidFill>
                <a:effectLst/>
                <a:latin typeface="Calibri" panose="020F0502020204030204" pitchFamily="34" charset="0"/>
                <a:ea typeface="宋体" panose="02010600030101010101" pitchFamily="2" charset="-122"/>
                <a:cs typeface="+mn-cs"/>
              </a:rPr>
              <a:t>如左边一列图片所示，高密度人群场景下有很多低分辨率小人脸密集的分布，右边的是遥感图像场景中密集遍布着很多小尺寸目标。这两个场景在公共安全领域以及城市规划建设方面都有着很重要的应用前景，本课题就是致力于这两个场景下的小目标检测技术研究。</a:t>
            </a:r>
            <a:endParaRPr lang="zh-CN" altLang="en-US" dirty="0"/>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下面介绍这个课题的几个研究内容。</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Calibri" panose="020F0502020204030204" pitchFamily="34" charset="0"/>
                <a:ea typeface="宋体" panose="02010600030101010101" pitchFamily="2" charset="-122"/>
                <a:cs typeface="+mn-cs"/>
              </a:rPr>
              <a:t>在</a:t>
            </a:r>
            <a:r>
              <a:rPr lang="zh-CN" altLang="en-US" sz="1200" kern="1200" dirty="0">
                <a:solidFill>
                  <a:schemeClr val="tx1"/>
                </a:solidFill>
                <a:effectLst/>
                <a:latin typeface="Calibri" panose="020F0502020204030204" pitchFamily="34" charset="0"/>
                <a:ea typeface="宋体" panose="02010600030101010101" pitchFamily="2" charset="-122"/>
                <a:cs typeface="+mn-cs"/>
              </a:rPr>
              <a:t>目标检测</a:t>
            </a:r>
            <a:r>
              <a:rPr lang="zh-CN" altLang="zh-CN" sz="1200" kern="1200" dirty="0">
                <a:solidFill>
                  <a:schemeClr val="tx1"/>
                </a:solidFill>
                <a:effectLst/>
                <a:latin typeface="Calibri" panose="020F0502020204030204" pitchFamily="34" charset="0"/>
                <a:ea typeface="宋体" panose="02010600030101010101" pitchFamily="2" charset="-122"/>
                <a:cs typeface="+mn-cs"/>
              </a:rPr>
              <a:t>中，小目标检测一直是一个十分具有挑战性的任务，而在很多场景中很多小目标是密集出现的。本课题致力于提高检测器对集群态小目标检测的能力，主要解决高密度人群场景中低分辨率小尺寸人脸检测以及遥感图像中小尺寸目标检测问题。</a:t>
            </a:r>
            <a:r>
              <a:rPr lang="zh-CN" altLang="en-US" sz="1200" kern="1200" dirty="0">
                <a:solidFill>
                  <a:schemeClr val="tx1"/>
                </a:solidFill>
                <a:effectLst/>
                <a:latin typeface="Calibri" panose="020F0502020204030204" pitchFamily="34" charset="0"/>
                <a:ea typeface="宋体" panose="02010600030101010101" pitchFamily="2" charset="-122"/>
                <a:cs typeface="+mn-cs"/>
              </a:rPr>
              <a:t>如左边一列图片所示，高密度人群场景下有很多低分辨率小人脸密集的分布，右边的是遥感图像场景中密集遍布着很多小尺寸目标。这两个场景在公共安全领域以及城市规划建设方面都有着很重要的应用前景，本课题就是致力于这两个场景下的小目标检测技术研究。</a:t>
            </a:r>
            <a:endParaRPr lang="zh-CN" altLang="en-US" dirty="0"/>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5</a:t>
            </a:fld>
            <a:endParaRPr lang="en-US" altLang="zh-CN"/>
          </a:p>
        </p:txBody>
      </p:sp>
    </p:spTree>
    <p:extLst>
      <p:ext uri="{BB962C8B-B14F-4D97-AF65-F5344CB8AC3E}">
        <p14:creationId xmlns:p14="http://schemas.microsoft.com/office/powerpoint/2010/main" val="10977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Calibri" panose="020F0502020204030204" pitchFamily="34" charset="0"/>
                <a:ea typeface="宋体" panose="02010600030101010101" pitchFamily="2" charset="-122"/>
                <a:cs typeface="+mn-cs"/>
              </a:rPr>
              <a:t>在</a:t>
            </a:r>
            <a:r>
              <a:rPr lang="zh-CN" altLang="en-US" sz="1200" kern="1200" dirty="0">
                <a:solidFill>
                  <a:schemeClr val="tx1"/>
                </a:solidFill>
                <a:effectLst/>
                <a:latin typeface="Calibri" panose="020F0502020204030204" pitchFamily="34" charset="0"/>
                <a:ea typeface="宋体" panose="02010600030101010101" pitchFamily="2" charset="-122"/>
                <a:cs typeface="+mn-cs"/>
              </a:rPr>
              <a:t>目标检测</a:t>
            </a:r>
            <a:r>
              <a:rPr lang="zh-CN" altLang="zh-CN" sz="1200" kern="1200" dirty="0">
                <a:solidFill>
                  <a:schemeClr val="tx1"/>
                </a:solidFill>
                <a:effectLst/>
                <a:latin typeface="Calibri" panose="020F0502020204030204" pitchFamily="34" charset="0"/>
                <a:ea typeface="宋体" panose="02010600030101010101" pitchFamily="2" charset="-122"/>
                <a:cs typeface="+mn-cs"/>
              </a:rPr>
              <a:t>中，小目标检测一直是一个十分具有挑战性的任务，而在很多场景中很多小目标是密集出现的。本课题致力于提高检测器对集群态小目标检测的能力，主要解决高密度人群场景中低分辨率小尺寸人脸检测以及遥感图像中小尺寸目标检测问题。</a:t>
            </a:r>
            <a:r>
              <a:rPr lang="zh-CN" altLang="en-US" sz="1200" kern="1200" dirty="0">
                <a:solidFill>
                  <a:schemeClr val="tx1"/>
                </a:solidFill>
                <a:effectLst/>
                <a:latin typeface="Calibri" panose="020F0502020204030204" pitchFamily="34" charset="0"/>
                <a:ea typeface="宋体" panose="02010600030101010101" pitchFamily="2" charset="-122"/>
                <a:cs typeface="+mn-cs"/>
              </a:rPr>
              <a:t>如左边一列图片所示，高密度人群场景下有很多低分辨率小人脸密集的分布，右边的是遥感图像场景中密集遍布着很多小尺寸目标。这两个场景在公共安全领域以及城市规划建设方面都有着很重要的应用前景，本课题就是致力于这两个场景下的小目标检测技术研究。</a:t>
            </a:r>
            <a:endParaRPr lang="zh-CN" altLang="en-US" dirty="0"/>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6</a:t>
            </a:fld>
            <a:endParaRPr lang="en-US" altLang="zh-CN"/>
          </a:p>
        </p:txBody>
      </p:sp>
    </p:spTree>
    <p:extLst>
      <p:ext uri="{BB962C8B-B14F-4D97-AF65-F5344CB8AC3E}">
        <p14:creationId xmlns:p14="http://schemas.microsoft.com/office/powerpoint/2010/main" val="1157778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下面是对下一段研究的计划。</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目前，基于密度先验的相似人脸共现检测以及基于分数和尺度特定的非极大值抑制算法研究，已经在投会议</a:t>
            </a:r>
            <a:r>
              <a:rPr lang="en-US" altLang="zh-CN" dirty="0"/>
              <a:t>ICASSP2021</a:t>
            </a:r>
            <a:r>
              <a:rPr lang="zh-CN" altLang="en-US" dirty="0"/>
              <a:t>。</a:t>
            </a:r>
            <a:endParaRPr lang="en-US" altLang="zh-CN" dirty="0"/>
          </a:p>
          <a:p>
            <a:r>
              <a:rPr lang="zh-CN" altLang="en-US" dirty="0"/>
              <a:t>未来的计划，将放在研究方法的后两个方法的实现，即</a:t>
            </a:r>
            <a:r>
              <a:rPr lang="en-US" altLang="zh-CN" dirty="0"/>
              <a:t>anchor-free</a:t>
            </a:r>
            <a:r>
              <a:rPr lang="zh-CN" altLang="en-US" dirty="0"/>
              <a:t>和</a:t>
            </a:r>
            <a:r>
              <a:rPr lang="en-US" altLang="zh-CN" dirty="0"/>
              <a:t>anchor-base</a:t>
            </a:r>
            <a:r>
              <a:rPr lang="zh-CN" altLang="en-US" dirty="0"/>
              <a:t>相结合的检测方法以及将自步学习引入目标检测的研究，重点在遥感图像场景下做实验验证。</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下面是对下一段研究的计划。</a:t>
            </a:r>
          </a:p>
        </p:txBody>
      </p:sp>
      <p:sp>
        <p:nvSpPr>
          <p:cNvPr id="4" name="灯片编号占位符 3"/>
          <p:cNvSpPr>
            <a:spLocks noGrp="1"/>
          </p:cNvSpPr>
          <p:nvPr>
            <p:ph type="sldNum" sz="quarter" idx="5"/>
          </p:nvPr>
        </p:nvSpPr>
        <p:spPr/>
        <p:txBody>
          <a:bodyPr/>
          <a:lstStyle/>
          <a:p>
            <a:pPr>
              <a:defRPr/>
            </a:pPr>
            <a:fld id="{BE7871C3-8A19-431B-AA96-B3EF68867BCC}" type="slidenum">
              <a:rPr lang="zh-CN" altLang="en-US" smtClean="0"/>
              <a:t>9</a:t>
            </a:fld>
            <a:endParaRPr lang="en-US" altLang="zh-CN"/>
          </a:p>
        </p:txBody>
      </p:sp>
    </p:spTree>
    <p:extLst>
      <p:ext uri="{BB962C8B-B14F-4D97-AF65-F5344CB8AC3E}">
        <p14:creationId xmlns:p14="http://schemas.microsoft.com/office/powerpoint/2010/main" val="342215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9F25FBA9-7C90-4880-BA04-09AC83FE73F7}" type="datetime1">
              <a:rPr lang="zh-CN" altLang="en-US"/>
              <a:t>2021/8/1</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DA051B4-8E28-417D-B504-C873E905A162}"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fld id="{0D58F629-E56F-4C26-84E7-D38830CFAAAE}" type="datetime1">
              <a:rPr lang="zh-CN" altLang="en-US"/>
              <a:t>2021/8/1</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3A2AE75-E122-4B7A-95C8-F60FCF7A0E8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fld id="{7F77D591-C0F8-451C-BBD4-6386FA4DB409}" type="datetime1">
              <a:rPr lang="zh-CN" altLang="en-US"/>
              <a:t>2021/8/1</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E35995E-FE3A-474D-859A-C8ECABDA3C1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fld id="{E405A79A-7406-4480-A1A5-838865F65E34}" type="datetime1">
              <a:rPr lang="zh-CN" altLang="en-US"/>
              <a:t>2021/8/1</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C503979-862D-48CE-9A22-8A7722948E0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AC943390-4B05-4DA4-A604-F8F3E81E29A0}" type="datetime1">
              <a:rPr lang="zh-CN" altLang="en-US"/>
              <a:t>2021/8/1</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F0390F3-7756-4225-94A1-30A58AD6E4DF}"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fld id="{1E1A531E-1CCD-4111-BA04-A7FBE53FA369}" type="datetime1">
              <a:rPr lang="zh-CN" altLang="en-US"/>
              <a:t>2021/8/1</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B595315-C2FE-4CBE-BD4D-6E836298E305}"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fld id="{78CF396E-BF5D-4C01-AD85-CEF40D2C5A1D}" type="datetime1">
              <a:rPr lang="zh-CN" altLang="en-US"/>
              <a:t>2021/8/1</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2B9CAEB5-0392-4899-ABA2-D3B43D6C7F30}"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45AD9D7C-D097-418D-8883-BFC5B64C5AA5}" type="datetime1">
              <a:rPr lang="zh-CN" altLang="en-US"/>
              <a:t>2021/8/1</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D727474-3A35-43C2-A3FF-666C6C62CBA4}"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D9F99839-BBEF-4DA6-B1C0-3126BA909E7E}" type="datetime1">
              <a:rPr lang="zh-CN" altLang="en-US"/>
              <a:t>2021/8/1</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70B89FF-23A8-4690-863B-8D2EF4A9C9A2}"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BC090B6F-BDBA-4806-8B0D-F1B050D039A6}" type="datetime1">
              <a:rPr lang="zh-CN" altLang="en-US"/>
              <a:t>2021/8/1</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76E5359-B39B-4377-A844-FECE5ADE3853}"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180951BB-05FB-4EF0-AB81-801165892114}" type="datetime1">
              <a:rPr lang="zh-CN" altLang="en-US"/>
              <a:t>2021/8/1</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2C7227A-56F7-4E08-98C0-218F256B33EE}"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9"/>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4683125"/>
            <a:ext cx="2133600" cy="358775"/>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F3132873-8535-4EFE-BB46-B0BEA528157B}" type="datetime1">
              <a:rPr lang="zh-CN" altLang="en-US"/>
              <a:t>2021/8/1</a:t>
            </a:fld>
            <a:endParaRPr lang="en-US"/>
          </a:p>
        </p:txBody>
      </p:sp>
      <p:sp>
        <p:nvSpPr>
          <p:cNvPr id="1029" name="Rectangle 5"/>
          <p:cNvSpPr>
            <a:spLocks noGrp="1" noChangeArrowheads="1"/>
          </p:cNvSpPr>
          <p:nvPr>
            <p:ph type="ftr" sz="quarter" idx="3"/>
          </p:nvPr>
        </p:nvSpPr>
        <p:spPr bwMode="auto">
          <a:xfrm>
            <a:off x="3124200" y="4683125"/>
            <a:ext cx="2895600" cy="358775"/>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en-US"/>
          </a:p>
        </p:txBody>
      </p:sp>
      <p:sp>
        <p:nvSpPr>
          <p:cNvPr id="1030" name="Rectangle 6"/>
          <p:cNvSpPr>
            <a:spLocks noGrp="1" noChangeArrowheads="1"/>
          </p:cNvSpPr>
          <p:nvPr>
            <p:ph type="sldNum" sz="quarter" idx="4"/>
          </p:nvPr>
        </p:nvSpPr>
        <p:spPr bwMode="auto">
          <a:xfrm>
            <a:off x="6553200" y="4683125"/>
            <a:ext cx="2133600" cy="358775"/>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084D88BA-E5CB-4B42-B767-A75B7F3C7F6D}"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75" y="3175"/>
            <a:ext cx="9153525" cy="219075"/>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075"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4" name="文本框 33"/>
          <p:cNvSpPr txBox="1"/>
          <p:nvPr/>
        </p:nvSpPr>
        <p:spPr>
          <a:xfrm>
            <a:off x="1030654" y="1967111"/>
            <a:ext cx="6784975" cy="523220"/>
          </a:xfrm>
          <a:prstGeom prst="rect">
            <a:avLst/>
          </a:prstGeom>
          <a:noFill/>
        </p:spPr>
        <p:txBody>
          <a:bodyPr wrap="square">
            <a:spAutoFit/>
          </a:bodyPr>
          <a:lstStyle/>
          <a:p>
            <a:pPr algn="ctr" eaLnBrk="1" fontAlgn="auto" hangingPunct="1">
              <a:spcBef>
                <a:spcPts val="0"/>
              </a:spcBef>
              <a:spcAft>
                <a:spcPts val="0"/>
              </a:spcAft>
              <a:buFont typeface="Arial" panose="020B0604020202020204" pitchFamily="34" charset="0"/>
              <a:buNone/>
              <a:defRPr/>
            </a:pPr>
            <a:r>
              <a:rPr lang="en-US" altLang="zh-CN" sz="2800" b="1" spc="225"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CV</a:t>
            </a:r>
            <a:r>
              <a:rPr lang="zh-CN" altLang="en-US" sz="2800" b="1" spc="225"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算法岗面经分享</a:t>
            </a:r>
          </a:p>
        </p:txBody>
      </p:sp>
      <p:sp>
        <p:nvSpPr>
          <p:cNvPr id="38" name="文本框 37"/>
          <p:cNvSpPr txBox="1">
            <a:spLocks noChangeArrowheads="1"/>
          </p:cNvSpPr>
          <p:nvPr/>
        </p:nvSpPr>
        <p:spPr bwMode="auto">
          <a:xfrm>
            <a:off x="2610584" y="3308231"/>
            <a:ext cx="3616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44875"/>
                </a:solidFill>
                <a:latin typeface="微软雅黑" panose="020B0503020204020204" pitchFamily="34" charset="-122"/>
                <a:ea typeface="微软雅黑" panose="020B0503020204020204" pitchFamily="34" charset="-122"/>
              </a:rPr>
              <a:t>SZ1916008_</a:t>
            </a:r>
            <a:r>
              <a:rPr lang="zh-CN" altLang="en-US" dirty="0">
                <a:solidFill>
                  <a:srgbClr val="044875"/>
                </a:solidFill>
                <a:latin typeface="微软雅黑" panose="020B0503020204020204" pitchFamily="34" charset="-122"/>
                <a:ea typeface="微软雅黑" panose="020B0503020204020204" pitchFamily="34" charset="-122"/>
              </a:rPr>
              <a:t>耿其祥</a:t>
            </a:r>
          </a:p>
        </p:txBody>
      </p:sp>
      <p:pic>
        <p:nvPicPr>
          <p:cNvPr id="3086" name="图片 49" descr="nuaa-logo-蓝色"/>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010" y="252392"/>
            <a:ext cx="11334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面经分享</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endParaRPr lang="zh-CN" altLang="en-US" dirty="0"/>
          </a:p>
        </p:txBody>
      </p:sp>
      <p:sp>
        <p:nvSpPr>
          <p:cNvPr id="16389" name="Line 5"/>
          <p:cNvSpPr>
            <a:spLocks noChangeShapeType="1"/>
          </p:cNvSpPr>
          <p:nvPr/>
        </p:nvSpPr>
        <p:spPr bwMode="auto">
          <a:xfrm>
            <a:off x="3175" y="4206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pic>
        <p:nvPicPr>
          <p:cNvPr id="1026" name="Picture 2" descr="C:\Users\GQX\Documents\My Knowledge\temp\a297c6b0-77f1-4ecd-b99a-4539530e7334\128\index_files\1164057031.png">
            <a:extLst>
              <a:ext uri="{FF2B5EF4-FFF2-40B4-BE49-F238E27FC236}">
                <a16:creationId xmlns:a16="http://schemas.microsoft.com/office/drawing/2014/main" id="{DCF5B2DE-04B0-46F7-8DCB-8A1C1E7E1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501721"/>
            <a:ext cx="5910865" cy="45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24971"/>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面经分享</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endParaRPr lang="zh-CN" altLang="en-US" dirty="0"/>
          </a:p>
        </p:txBody>
      </p:sp>
      <p:sp>
        <p:nvSpPr>
          <p:cNvPr id="16389" name="Line 5"/>
          <p:cNvSpPr>
            <a:spLocks noChangeShapeType="1"/>
          </p:cNvSpPr>
          <p:nvPr/>
        </p:nvSpPr>
        <p:spPr bwMode="auto">
          <a:xfrm>
            <a:off x="3175" y="4206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pic>
        <p:nvPicPr>
          <p:cNvPr id="2050" name="Picture 2" descr="C:\Users\GQX\Documents\My Knowledge\temp\a297c6b0-77f1-4ecd-b99a-4539530e7334\128\index_files\1164193390.png">
            <a:extLst>
              <a:ext uri="{FF2B5EF4-FFF2-40B4-BE49-F238E27FC236}">
                <a16:creationId xmlns:a16="http://schemas.microsoft.com/office/drawing/2014/main" id="{CE953EB9-00FF-4601-84E5-56F66004C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986" y="484188"/>
            <a:ext cx="6068027" cy="439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8869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面经分享</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endParaRPr lang="zh-CN" altLang="en-US" dirty="0"/>
          </a:p>
        </p:txBody>
      </p:sp>
      <p:sp>
        <p:nvSpPr>
          <p:cNvPr id="16389" name="Line 5"/>
          <p:cNvSpPr>
            <a:spLocks noChangeShapeType="1"/>
          </p:cNvSpPr>
          <p:nvPr/>
        </p:nvSpPr>
        <p:spPr bwMode="auto">
          <a:xfrm>
            <a:off x="3175" y="4206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 name="内容占位符 2">
            <a:extLst>
              <a:ext uri="{FF2B5EF4-FFF2-40B4-BE49-F238E27FC236}">
                <a16:creationId xmlns:a16="http://schemas.microsoft.com/office/drawing/2014/main" id="{184B450B-2F15-44B0-9125-62032D9EF8E4}"/>
              </a:ext>
            </a:extLst>
          </p:cNvPr>
          <p:cNvSpPr txBox="1">
            <a:spLocks/>
          </p:cNvSpPr>
          <p:nvPr/>
        </p:nvSpPr>
        <p:spPr>
          <a:xfrm>
            <a:off x="457200" y="1023771"/>
            <a:ext cx="8229600" cy="2579313"/>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dirty="0"/>
              <a:t>自我介绍</a:t>
            </a:r>
            <a:r>
              <a:rPr lang="en-US" altLang="zh-CN" kern="0" dirty="0"/>
              <a:t>------</a:t>
            </a:r>
            <a:r>
              <a:rPr lang="zh-CN" altLang="en-US" kern="0" dirty="0"/>
              <a:t>简历要好好准备</a:t>
            </a:r>
            <a:endParaRPr lang="en-US" altLang="zh-CN" kern="0" dirty="0"/>
          </a:p>
          <a:p>
            <a:r>
              <a:rPr lang="zh-CN" altLang="en-US" kern="0" dirty="0"/>
              <a:t>项目</a:t>
            </a:r>
            <a:r>
              <a:rPr lang="en-US" altLang="zh-CN" kern="0" dirty="0"/>
              <a:t>\</a:t>
            </a:r>
            <a:r>
              <a:rPr lang="zh-CN" altLang="en-US" kern="0" dirty="0"/>
              <a:t>论文 介绍。会问的很细。</a:t>
            </a:r>
            <a:endParaRPr lang="en-US" altLang="zh-CN" kern="0" dirty="0"/>
          </a:p>
          <a:p>
            <a:r>
              <a:rPr lang="en-US" altLang="zh-CN" kern="0" dirty="0"/>
              <a:t>CV</a:t>
            </a:r>
            <a:r>
              <a:rPr lang="zh-CN" altLang="en-US" kern="0" dirty="0"/>
              <a:t>八股文、机器学习、脑经急转弯</a:t>
            </a:r>
            <a:endParaRPr lang="en-US" altLang="zh-CN" kern="0" dirty="0"/>
          </a:p>
          <a:p>
            <a:r>
              <a:rPr lang="zh-CN" altLang="en-US" kern="0" dirty="0"/>
              <a:t>撸代码</a:t>
            </a:r>
            <a:r>
              <a:rPr lang="en-US" altLang="zh-CN" kern="0" dirty="0"/>
              <a:t>(</a:t>
            </a:r>
            <a:r>
              <a:rPr lang="zh-CN" altLang="en-US" kern="0" dirty="0"/>
              <a:t>数据结构、机器学习、深度学习</a:t>
            </a:r>
            <a:r>
              <a:rPr lang="en-US" altLang="zh-CN" kern="0" dirty="0"/>
              <a:t>)</a:t>
            </a:r>
          </a:p>
          <a:p>
            <a:pPr marL="0" indent="0">
              <a:buNone/>
            </a:pPr>
            <a:endParaRPr lang="en-US" altLang="zh-CN" kern="0" dirty="0"/>
          </a:p>
          <a:p>
            <a:endParaRPr lang="en-US" altLang="zh-CN" kern="0" dirty="0"/>
          </a:p>
        </p:txBody>
      </p:sp>
      <p:sp>
        <p:nvSpPr>
          <p:cNvPr id="8" name="Line 5">
            <a:extLst>
              <a:ext uri="{FF2B5EF4-FFF2-40B4-BE49-F238E27FC236}">
                <a16:creationId xmlns:a16="http://schemas.microsoft.com/office/drawing/2014/main" id="{11D72516-EB27-441B-981E-BC5179D1EE95}"/>
              </a:ext>
            </a:extLst>
          </p:cNvPr>
          <p:cNvSpPr>
            <a:spLocks noChangeShapeType="1"/>
          </p:cNvSpPr>
          <p:nvPr/>
        </p:nvSpPr>
        <p:spPr bwMode="auto">
          <a:xfrm>
            <a:off x="155575" y="5730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685096215"/>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面经分享</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endParaRPr lang="zh-CN" altLang="en-US" dirty="0"/>
          </a:p>
        </p:txBody>
      </p:sp>
      <p:sp>
        <p:nvSpPr>
          <p:cNvPr id="16389" name="Line 5"/>
          <p:cNvSpPr>
            <a:spLocks noChangeShapeType="1"/>
          </p:cNvSpPr>
          <p:nvPr/>
        </p:nvSpPr>
        <p:spPr bwMode="auto">
          <a:xfrm>
            <a:off x="3175" y="4206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 name="内容占位符 2">
            <a:extLst>
              <a:ext uri="{FF2B5EF4-FFF2-40B4-BE49-F238E27FC236}">
                <a16:creationId xmlns:a16="http://schemas.microsoft.com/office/drawing/2014/main" id="{184B450B-2F15-44B0-9125-62032D9EF8E4}"/>
              </a:ext>
            </a:extLst>
          </p:cNvPr>
          <p:cNvSpPr txBox="1">
            <a:spLocks/>
          </p:cNvSpPr>
          <p:nvPr/>
        </p:nvSpPr>
        <p:spPr>
          <a:xfrm>
            <a:off x="457200" y="1023771"/>
            <a:ext cx="8229600" cy="2579313"/>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dirty="0"/>
              <a:t>简历好好准备（实习经历、项目、论文）</a:t>
            </a:r>
            <a:endParaRPr lang="en-US" altLang="zh-CN" kern="0" dirty="0"/>
          </a:p>
          <a:p>
            <a:r>
              <a:rPr lang="zh-CN" altLang="en-US" kern="0" dirty="0"/>
              <a:t>多看面经</a:t>
            </a:r>
            <a:r>
              <a:rPr lang="en-US" altLang="zh-CN" kern="0" dirty="0"/>
              <a:t>------</a:t>
            </a:r>
            <a:r>
              <a:rPr lang="zh-CN" altLang="en-US" kern="0" dirty="0"/>
              <a:t>（牛客网等）</a:t>
            </a:r>
            <a:endParaRPr lang="en-US" altLang="zh-CN" kern="0" dirty="0"/>
          </a:p>
          <a:p>
            <a:r>
              <a:rPr lang="zh-CN" altLang="en-US" kern="0" dirty="0"/>
              <a:t>好好准备基础知识。</a:t>
            </a:r>
            <a:endParaRPr lang="en-US" altLang="zh-CN" kern="0" dirty="0"/>
          </a:p>
          <a:p>
            <a:r>
              <a:rPr lang="zh-CN" altLang="en-US" kern="0" dirty="0"/>
              <a:t>多刷题，看代码</a:t>
            </a:r>
            <a:r>
              <a:rPr lang="en-US" altLang="zh-CN" kern="0" dirty="0"/>
              <a:t>. </a:t>
            </a:r>
            <a:r>
              <a:rPr lang="zh-CN" altLang="en-US" kern="0" dirty="0"/>
              <a:t>（</a:t>
            </a:r>
            <a:r>
              <a:rPr lang="en-US" altLang="zh-CN" kern="0" dirty="0" err="1"/>
              <a:t>Leedcode</a:t>
            </a:r>
            <a:r>
              <a:rPr lang="en-US" altLang="zh-CN" kern="0" dirty="0"/>
              <a:t>+</a:t>
            </a:r>
            <a:r>
              <a:rPr lang="zh-CN" altLang="en-US" kern="0" dirty="0"/>
              <a:t>深度学习）</a:t>
            </a:r>
            <a:endParaRPr lang="en-US" altLang="zh-CN" kern="0" dirty="0"/>
          </a:p>
          <a:p>
            <a:endParaRPr lang="en-US" altLang="zh-CN" kern="0" dirty="0"/>
          </a:p>
        </p:txBody>
      </p:sp>
      <p:sp>
        <p:nvSpPr>
          <p:cNvPr id="8" name="Line 5">
            <a:extLst>
              <a:ext uri="{FF2B5EF4-FFF2-40B4-BE49-F238E27FC236}">
                <a16:creationId xmlns:a16="http://schemas.microsoft.com/office/drawing/2014/main" id="{11D72516-EB27-441B-981E-BC5179D1EE95}"/>
              </a:ext>
            </a:extLst>
          </p:cNvPr>
          <p:cNvSpPr>
            <a:spLocks noChangeShapeType="1"/>
          </p:cNvSpPr>
          <p:nvPr/>
        </p:nvSpPr>
        <p:spPr bwMode="auto">
          <a:xfrm>
            <a:off x="155575" y="5730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9DD048B3-B6EA-4D31-BBD6-831B3FF11390}"/>
              </a:ext>
            </a:extLst>
          </p:cNvPr>
          <p:cNvSpPr txBox="1"/>
          <p:nvPr/>
        </p:nvSpPr>
        <p:spPr>
          <a:xfrm>
            <a:off x="157407" y="3822933"/>
            <a:ext cx="8088374" cy="461665"/>
          </a:xfrm>
          <a:prstGeom prst="rect">
            <a:avLst/>
          </a:prstGeom>
          <a:noFill/>
        </p:spPr>
        <p:txBody>
          <a:bodyPr wrap="square" rtlCol="0">
            <a:spAutoFit/>
          </a:bodyPr>
          <a:lstStyle/>
          <a:p>
            <a:r>
              <a:rPr lang="en-US" altLang="zh-CN" sz="1200" dirty="0"/>
              <a:t>https://github.com/GYee/CV_interviews_Q-A/tree/master/%E8%AE%A1%E7%AE%97%E6%9C%BA%E8%A7%86%E8%A7%89</a:t>
            </a:r>
            <a:endParaRPr lang="zh-CN" altLang="en-US" sz="1200" dirty="0"/>
          </a:p>
        </p:txBody>
      </p:sp>
      <p:sp>
        <p:nvSpPr>
          <p:cNvPr id="9" name="文本框 8">
            <a:extLst>
              <a:ext uri="{FF2B5EF4-FFF2-40B4-BE49-F238E27FC236}">
                <a16:creationId xmlns:a16="http://schemas.microsoft.com/office/drawing/2014/main" id="{C667519B-60A6-44C7-8223-965609CBB318}"/>
              </a:ext>
            </a:extLst>
          </p:cNvPr>
          <p:cNvSpPr txBox="1"/>
          <p:nvPr/>
        </p:nvSpPr>
        <p:spPr>
          <a:xfrm>
            <a:off x="157407" y="4591864"/>
            <a:ext cx="8088374" cy="276999"/>
          </a:xfrm>
          <a:prstGeom prst="rect">
            <a:avLst/>
          </a:prstGeom>
          <a:noFill/>
        </p:spPr>
        <p:txBody>
          <a:bodyPr wrap="square" rtlCol="0">
            <a:spAutoFit/>
          </a:bodyPr>
          <a:lstStyle/>
          <a:p>
            <a:r>
              <a:rPr lang="en-US" altLang="zh-CN" sz="1200" dirty="0"/>
              <a:t>https://codetop.cc/#/home</a:t>
            </a:r>
            <a:endParaRPr lang="zh-CN" altLang="en-US" sz="1200" dirty="0"/>
          </a:p>
        </p:txBody>
      </p:sp>
    </p:spTree>
    <p:extLst>
      <p:ext uri="{BB962C8B-B14F-4D97-AF65-F5344CB8AC3E}">
        <p14:creationId xmlns:p14="http://schemas.microsoft.com/office/powerpoint/2010/main" val="3498004009"/>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1113" y="1958975"/>
            <a:ext cx="9140825" cy="136366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1" name="Text Box 3"/>
          <p:cNvSpPr txBox="1">
            <a:spLocks noChangeArrowheads="1"/>
          </p:cNvSpPr>
          <p:nvPr/>
        </p:nvSpPr>
        <p:spPr bwMode="auto">
          <a:xfrm>
            <a:off x="11113" y="2349500"/>
            <a:ext cx="91408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600" b="1" dirty="0">
                <a:solidFill>
                  <a:schemeClr val="bg1"/>
                </a:solidFill>
                <a:ea typeface="微软雅黑" panose="020B0503020204020204" pitchFamily="34" charset="-122"/>
              </a:rPr>
              <a:t>谢谢！</a:t>
            </a:r>
          </a:p>
        </p:txBody>
      </p:sp>
      <p:sp>
        <p:nvSpPr>
          <p:cNvPr id="17412" name="Rectangle 15"/>
          <p:cNvSpPr>
            <a:spLocks noChangeArrowheads="1"/>
          </p:cNvSpPr>
          <p:nvPr/>
        </p:nvSpPr>
        <p:spPr bwMode="auto">
          <a:xfrm>
            <a:off x="1588" y="-20638"/>
            <a:ext cx="457200" cy="288926"/>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3" name="Rectangle 16"/>
          <p:cNvSpPr>
            <a:spLocks noChangeArrowheads="1"/>
          </p:cNvSpPr>
          <p:nvPr/>
        </p:nvSpPr>
        <p:spPr bwMode="auto">
          <a:xfrm>
            <a:off x="230188" y="-19050"/>
            <a:ext cx="457200" cy="142875"/>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4" name="Rectangle 17"/>
          <p:cNvSpPr>
            <a:spLocks noChangeArrowheads="1"/>
          </p:cNvSpPr>
          <p:nvPr/>
        </p:nvSpPr>
        <p:spPr bwMode="auto">
          <a:xfrm>
            <a:off x="8705850" y="-11113"/>
            <a:ext cx="457200" cy="288926"/>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15" name="Rectangle 18"/>
          <p:cNvSpPr>
            <a:spLocks noChangeArrowheads="1"/>
          </p:cNvSpPr>
          <p:nvPr/>
        </p:nvSpPr>
        <p:spPr bwMode="auto">
          <a:xfrm>
            <a:off x="8423275" y="-11113"/>
            <a:ext cx="457200" cy="14446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0" name="Line 27"/>
          <p:cNvSpPr>
            <a:spLocks noChangeShapeType="1"/>
          </p:cNvSpPr>
          <p:nvPr/>
        </p:nvSpPr>
        <p:spPr bwMode="auto">
          <a:xfrm>
            <a:off x="11113" y="2003425"/>
            <a:ext cx="9151937"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1" name="Line 29"/>
          <p:cNvSpPr>
            <a:spLocks noChangeShapeType="1"/>
          </p:cNvSpPr>
          <p:nvPr/>
        </p:nvSpPr>
        <p:spPr bwMode="auto">
          <a:xfrm>
            <a:off x="-6350" y="3282950"/>
            <a:ext cx="9150350" cy="0"/>
          </a:xfrm>
          <a:prstGeom prst="line">
            <a:avLst/>
          </a:prstGeom>
          <a:noFill/>
          <a:ln w="19050">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17422" name="图片 1" descr="蓝色nua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 y="-949325"/>
            <a:ext cx="31337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3863"/>
            <a:ext cx="9144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3" name="Group 3"/>
          <p:cNvGrpSpPr/>
          <p:nvPr/>
        </p:nvGrpSpPr>
        <p:grpSpPr bwMode="auto">
          <a:xfrm>
            <a:off x="1231900" y="2146300"/>
            <a:ext cx="863600" cy="863600"/>
            <a:chOff x="0" y="0"/>
            <a:chExt cx="1928" cy="1928"/>
          </a:xfrm>
        </p:grpSpPr>
        <p:pic>
          <p:nvPicPr>
            <p:cNvPr id="512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 y="461"/>
              <a:ext cx="1247"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正圆 108"/>
            <p:cNvSpPr>
              <a:spLocks noChangeArrowheads="1"/>
            </p:cNvSpPr>
            <p:nvPr/>
          </p:nvSpPr>
          <p:spPr bwMode="auto">
            <a:xfrm>
              <a:off x="0" y="0"/>
              <a:ext cx="1928" cy="1928"/>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5124" name="Text Box 6"/>
          <p:cNvSpPr txBox="1">
            <a:spLocks noChangeArrowheads="1"/>
          </p:cNvSpPr>
          <p:nvPr/>
        </p:nvSpPr>
        <p:spPr bwMode="auto">
          <a:xfrm>
            <a:off x="3709988" y="2322513"/>
            <a:ext cx="5434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r>
              <a:rPr lang="zh-CN"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关于我</a:t>
            </a:r>
            <a:endParaRPr lang="zh-CN" altLang="zh-CN" sz="2800" dirty="0">
              <a:solidFill>
                <a:schemeClr val="bg1"/>
              </a:solidFill>
              <a:latin typeface="微软雅黑" panose="020B0503020204020204" pitchFamily="34" charset="-122"/>
              <a:ea typeface="微软雅黑" panose="020B0503020204020204" pitchFamily="34" charset="-122"/>
            </a:endParaRPr>
          </a:p>
        </p:txBody>
      </p:sp>
      <p:pic>
        <p:nvPicPr>
          <p:cNvPr id="5125" name="图片 1" descr="nuaa-logo-蓝色"/>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488" y="47625"/>
            <a:ext cx="117951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bg1"/>
                </a:solidFill>
                <a:latin typeface="微软雅黑" panose="020B0503020204020204" pitchFamily="34" charset="-122"/>
                <a:ea typeface="微软雅黑" panose="020B0503020204020204" pitchFamily="34" charset="-122"/>
              </a:rPr>
              <a:t>1. 自 我 介 绍</a:t>
            </a:r>
          </a:p>
        </p:txBody>
      </p:sp>
      <p:sp>
        <p:nvSpPr>
          <p:cNvPr id="6149" name="Line 5"/>
          <p:cNvSpPr>
            <a:spLocks noChangeShapeType="1"/>
          </p:cNvSpPr>
          <p:nvPr/>
        </p:nvSpPr>
        <p:spPr bwMode="auto">
          <a:xfrm>
            <a:off x="3175" y="420688"/>
            <a:ext cx="914082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18FD9854-4CB9-40EE-A8FC-686D1ED7E612}"/>
              </a:ext>
            </a:extLst>
          </p:cNvPr>
          <p:cNvSpPr txBox="1"/>
          <p:nvPr/>
        </p:nvSpPr>
        <p:spPr>
          <a:xfrm>
            <a:off x="0" y="771775"/>
            <a:ext cx="8963930" cy="2554545"/>
          </a:xfrm>
          <a:prstGeom prst="rect">
            <a:avLst/>
          </a:prstGeom>
          <a:noFill/>
        </p:spPr>
        <p:txBody>
          <a:bodyPr wrap="square" rtlCol="0">
            <a:spAutoFit/>
          </a:bodyPr>
          <a:lstStyle/>
          <a:p>
            <a:pPr marL="171450" indent="-171450">
              <a:buFont typeface="Wingdings" panose="05000000000000000000" pitchFamily="2" charset="2"/>
              <a:buChar char="l"/>
            </a:pPr>
            <a:r>
              <a:rPr lang="zh-CN" altLang="en-US" sz="3200" dirty="0"/>
              <a:t>计算机学院 专硕  研二在读 </a:t>
            </a:r>
            <a:endParaRPr lang="en-US" altLang="zh-CN" sz="3200" dirty="0"/>
          </a:p>
          <a:p>
            <a:pPr marL="171450" indent="-171450">
              <a:buFont typeface="Wingdings" panose="05000000000000000000" pitchFamily="2" charset="2"/>
              <a:buChar char="l"/>
            </a:pPr>
            <a:endParaRPr lang="en-US" altLang="zh-CN" sz="3200" dirty="0"/>
          </a:p>
          <a:p>
            <a:pPr marL="171450" indent="-171450">
              <a:buFont typeface="Wingdings" panose="05000000000000000000" pitchFamily="2" charset="2"/>
              <a:buChar char="l"/>
            </a:pPr>
            <a:r>
              <a:rPr lang="zh-CN" altLang="en-US" sz="3200" dirty="0"/>
              <a:t>研究方向：计算机视觉</a:t>
            </a:r>
            <a:r>
              <a:rPr lang="en-US" altLang="zh-CN" sz="3200" dirty="0"/>
              <a:t>-----</a:t>
            </a:r>
            <a:r>
              <a:rPr lang="zh-CN" altLang="en-US" sz="3200" dirty="0"/>
              <a:t>目标检测、语义分割</a:t>
            </a:r>
            <a:endParaRPr lang="en-US" altLang="zh-CN" sz="3200" dirty="0"/>
          </a:p>
          <a:p>
            <a:pPr marL="171450" indent="-171450">
              <a:buFont typeface="Wingdings" panose="05000000000000000000" pitchFamily="2" charset="2"/>
              <a:buChar char="l"/>
            </a:pPr>
            <a:endParaRPr lang="en-US" altLang="zh-CN" sz="3200" dirty="0"/>
          </a:p>
          <a:p>
            <a:pPr marL="171450" indent="-171450">
              <a:buFont typeface="Wingdings" panose="05000000000000000000" pitchFamily="2" charset="2"/>
              <a:buChar char="l"/>
            </a:pPr>
            <a:r>
              <a:rPr lang="zh-CN" altLang="en-US" sz="3200" dirty="0"/>
              <a:t>目前在商汤实习，负责算法研发与优化 </a:t>
            </a:r>
            <a:r>
              <a:rPr lang="en-US" altLang="zh-CN" sz="1000" dirty="0"/>
              <a:t>.</a:t>
            </a:r>
            <a:endParaRPr lang="zh-CN" altLang="en-US" sz="1000" dirty="0"/>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3863"/>
            <a:ext cx="9144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6"/>
          <p:cNvSpPr txBox="1">
            <a:spLocks noChangeArrowheads="1"/>
          </p:cNvSpPr>
          <p:nvPr/>
        </p:nvSpPr>
        <p:spPr bwMode="auto">
          <a:xfrm>
            <a:off x="3709988" y="2322513"/>
            <a:ext cx="5434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r>
              <a:rPr lang="zh-CN" altLang="zh-CN" sz="2800" dirty="0">
                <a:solidFill>
                  <a:schemeClr val="bg1"/>
                </a:solidFill>
                <a:latin typeface="微软雅黑" panose="020B0503020204020204" pitchFamily="34" charset="-122"/>
                <a:ea typeface="微软雅黑" panose="020B0503020204020204" pitchFamily="34" charset="-122"/>
              </a:rPr>
              <a:t>    </a:t>
            </a:r>
            <a:r>
              <a:rPr lang="en-US" altLang="zh-CN" sz="2800" dirty="0">
                <a:solidFill>
                  <a:schemeClr val="bg1"/>
                </a:solidFill>
                <a:latin typeface="微软雅黑" panose="020B0503020204020204" pitchFamily="34" charset="-122"/>
                <a:ea typeface="微软雅黑" panose="020B0503020204020204" pitchFamily="34" charset="-122"/>
              </a:rPr>
              <a:t>CV</a:t>
            </a:r>
            <a:r>
              <a:rPr lang="zh-CN" altLang="en-US" sz="2800" dirty="0">
                <a:solidFill>
                  <a:schemeClr val="bg1"/>
                </a:solidFill>
                <a:latin typeface="微软雅黑" panose="020B0503020204020204" pitchFamily="34" charset="-122"/>
                <a:ea typeface="微软雅黑" panose="020B0503020204020204" pitchFamily="34" charset="-122"/>
              </a:rPr>
              <a:t>简单介绍</a:t>
            </a:r>
            <a:endParaRPr lang="zh-CN" altLang="zh-CN" sz="2800" dirty="0">
              <a:solidFill>
                <a:schemeClr val="bg1"/>
              </a:solidFill>
              <a:latin typeface="微软雅黑" panose="020B0503020204020204" pitchFamily="34" charset="-122"/>
              <a:ea typeface="微软雅黑" panose="020B0503020204020204" pitchFamily="34" charset="-122"/>
            </a:endParaRPr>
          </a:p>
        </p:txBody>
      </p:sp>
      <p:grpSp>
        <p:nvGrpSpPr>
          <p:cNvPr id="7172" name="Group 5"/>
          <p:cNvGrpSpPr/>
          <p:nvPr/>
        </p:nvGrpSpPr>
        <p:grpSpPr bwMode="auto">
          <a:xfrm>
            <a:off x="1254125" y="2159000"/>
            <a:ext cx="863600" cy="863600"/>
            <a:chOff x="0" y="0"/>
            <a:chExt cx="1360" cy="1360"/>
          </a:xfrm>
        </p:grpSpPr>
        <p:pic>
          <p:nvPicPr>
            <p:cNvPr id="7174"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 y="193"/>
              <a:ext cx="877"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正圆 198"/>
            <p:cNvSpPr>
              <a:spLocks noChangeArrowheads="1"/>
            </p:cNvSpPr>
            <p:nvPr/>
          </p:nvSpPr>
          <p:spPr bwMode="auto">
            <a:xfrm>
              <a:off x="0" y="0"/>
              <a:ext cx="1360" cy="1360"/>
            </a:xfrm>
            <a:prstGeom prst="ellipse">
              <a:avLst/>
            </a:prstGeom>
            <a:noFill/>
            <a:ln w="28575">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grpSp>
      <p:pic>
        <p:nvPicPr>
          <p:cNvPr id="7173" name="图片 1" descr="nuaa-logo-蓝色"/>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488" y="47625"/>
            <a:ext cx="117951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CV </a:t>
            </a:r>
            <a:r>
              <a:rPr lang="zh-CN" altLang="en-US" sz="2000" b="1" dirty="0">
                <a:solidFill>
                  <a:schemeClr val="bg1"/>
                </a:solidFill>
                <a:latin typeface="微软雅黑" panose="020B0503020204020204" pitchFamily="34" charset="-122"/>
                <a:ea typeface="微软雅黑" panose="020B0503020204020204" pitchFamily="34" charset="-122"/>
              </a:rPr>
              <a:t>介 绍</a:t>
            </a:r>
          </a:p>
        </p:txBody>
      </p:sp>
      <p:sp>
        <p:nvSpPr>
          <p:cNvPr id="6149" name="Line 5"/>
          <p:cNvSpPr>
            <a:spLocks noChangeShapeType="1"/>
          </p:cNvSpPr>
          <p:nvPr/>
        </p:nvSpPr>
        <p:spPr bwMode="auto">
          <a:xfrm>
            <a:off x="3175" y="420688"/>
            <a:ext cx="914082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18FD9854-4CB9-40EE-A8FC-686D1ED7E612}"/>
              </a:ext>
            </a:extLst>
          </p:cNvPr>
          <p:cNvSpPr txBox="1"/>
          <p:nvPr/>
        </p:nvSpPr>
        <p:spPr>
          <a:xfrm>
            <a:off x="0" y="771775"/>
            <a:ext cx="8963930" cy="584775"/>
          </a:xfrm>
          <a:prstGeom prst="rect">
            <a:avLst/>
          </a:prstGeom>
          <a:noFill/>
        </p:spPr>
        <p:txBody>
          <a:bodyPr wrap="square" rtlCol="0">
            <a:spAutoFit/>
          </a:bodyPr>
          <a:lstStyle/>
          <a:p>
            <a:pPr marL="171450" indent="-171450">
              <a:buFont typeface="Wingdings" panose="05000000000000000000" pitchFamily="2" charset="2"/>
              <a:buChar char="l"/>
            </a:pPr>
            <a:r>
              <a:rPr lang="zh-CN" altLang="en-US" sz="3200" dirty="0"/>
              <a:t>什么是目标检测、语义分割</a:t>
            </a:r>
            <a:r>
              <a:rPr lang="en-US" altLang="zh-CN" sz="1000" dirty="0"/>
              <a:t>.</a:t>
            </a:r>
            <a:endParaRPr lang="zh-CN" altLang="en-US" sz="1000" dirty="0"/>
          </a:p>
        </p:txBody>
      </p:sp>
      <p:pic>
        <p:nvPicPr>
          <p:cNvPr id="3" name="图片 2">
            <a:extLst>
              <a:ext uri="{FF2B5EF4-FFF2-40B4-BE49-F238E27FC236}">
                <a16:creationId xmlns:a16="http://schemas.microsoft.com/office/drawing/2014/main" id="{00672D35-AA00-4B44-A8F2-73C66609C676}"/>
              </a:ext>
            </a:extLst>
          </p:cNvPr>
          <p:cNvPicPr>
            <a:picLocks noChangeAspect="1"/>
          </p:cNvPicPr>
          <p:nvPr/>
        </p:nvPicPr>
        <p:blipFill>
          <a:blip r:embed="rId3"/>
          <a:stretch>
            <a:fillRect/>
          </a:stretch>
        </p:blipFill>
        <p:spPr>
          <a:xfrm>
            <a:off x="540056" y="1356550"/>
            <a:ext cx="5257550" cy="3208119"/>
          </a:xfrm>
          <a:prstGeom prst="rect">
            <a:avLst/>
          </a:prstGeom>
        </p:spPr>
      </p:pic>
    </p:spTree>
    <p:extLst>
      <p:ext uri="{BB962C8B-B14F-4D97-AF65-F5344CB8AC3E}">
        <p14:creationId xmlns:p14="http://schemas.microsoft.com/office/powerpoint/2010/main" val="3930401361"/>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CV </a:t>
            </a:r>
            <a:r>
              <a:rPr lang="zh-CN" altLang="en-US" sz="2000" b="1" dirty="0">
                <a:solidFill>
                  <a:schemeClr val="bg1"/>
                </a:solidFill>
                <a:latin typeface="微软雅黑" panose="020B0503020204020204" pitchFamily="34" charset="-122"/>
                <a:ea typeface="微软雅黑" panose="020B0503020204020204" pitchFamily="34" charset="-122"/>
              </a:rPr>
              <a:t>介 绍</a:t>
            </a:r>
          </a:p>
        </p:txBody>
      </p:sp>
      <p:sp>
        <p:nvSpPr>
          <p:cNvPr id="6149" name="Line 5"/>
          <p:cNvSpPr>
            <a:spLocks noChangeShapeType="1"/>
          </p:cNvSpPr>
          <p:nvPr/>
        </p:nvSpPr>
        <p:spPr bwMode="auto">
          <a:xfrm>
            <a:off x="3175" y="420688"/>
            <a:ext cx="914082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18FD9854-4CB9-40EE-A8FC-686D1ED7E612}"/>
              </a:ext>
            </a:extLst>
          </p:cNvPr>
          <p:cNvSpPr txBox="1"/>
          <p:nvPr/>
        </p:nvSpPr>
        <p:spPr>
          <a:xfrm>
            <a:off x="0" y="771775"/>
            <a:ext cx="8963930" cy="584775"/>
          </a:xfrm>
          <a:prstGeom prst="rect">
            <a:avLst/>
          </a:prstGeom>
          <a:noFill/>
        </p:spPr>
        <p:txBody>
          <a:bodyPr wrap="square" rtlCol="0">
            <a:spAutoFit/>
          </a:bodyPr>
          <a:lstStyle/>
          <a:p>
            <a:pPr marL="171450" indent="-171450">
              <a:buFont typeface="Wingdings" panose="05000000000000000000" pitchFamily="2" charset="2"/>
              <a:buChar char="l"/>
            </a:pPr>
            <a:r>
              <a:rPr lang="zh-CN" altLang="en-US" sz="3200" dirty="0"/>
              <a:t>公司里做什么</a:t>
            </a:r>
            <a:r>
              <a:rPr lang="en-US" altLang="zh-CN" sz="1000" dirty="0"/>
              <a:t>.</a:t>
            </a:r>
            <a:endParaRPr lang="zh-CN" altLang="en-US" sz="1000" dirty="0"/>
          </a:p>
        </p:txBody>
      </p:sp>
      <p:sp>
        <p:nvSpPr>
          <p:cNvPr id="8" name="内容占位符 2">
            <a:extLst>
              <a:ext uri="{FF2B5EF4-FFF2-40B4-BE49-F238E27FC236}">
                <a16:creationId xmlns:a16="http://schemas.microsoft.com/office/drawing/2014/main" id="{E37A2D5E-A1B8-44D4-853C-D233396ACFBB}"/>
              </a:ext>
            </a:extLst>
          </p:cNvPr>
          <p:cNvSpPr txBox="1">
            <a:spLocks/>
          </p:cNvSpPr>
          <p:nvPr/>
        </p:nvSpPr>
        <p:spPr>
          <a:xfrm>
            <a:off x="457200" y="1600201"/>
            <a:ext cx="8229600" cy="312261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dirty="0"/>
              <a:t>人脸识别、缺陷检测、自动驾驶等等</a:t>
            </a:r>
            <a:endParaRPr lang="en-US" altLang="zh-CN" kern="0" dirty="0"/>
          </a:p>
          <a:p>
            <a:r>
              <a:rPr lang="zh-CN" altLang="en-US" kern="0" dirty="0"/>
              <a:t>智慧城市</a:t>
            </a:r>
            <a:endParaRPr lang="en-US" altLang="zh-CN" kern="0" dirty="0"/>
          </a:p>
          <a:p>
            <a:r>
              <a:rPr lang="zh-CN" altLang="en-US" kern="0" dirty="0"/>
              <a:t>场景解译：遥感解译等等</a:t>
            </a:r>
            <a:endParaRPr lang="en-US" altLang="zh-CN" kern="0" dirty="0"/>
          </a:p>
          <a:p>
            <a:endParaRPr lang="en-US" altLang="zh-CN" kern="0" dirty="0"/>
          </a:p>
          <a:p>
            <a:endParaRPr lang="en-US" altLang="zh-CN" kern="0" dirty="0"/>
          </a:p>
          <a:p>
            <a:endParaRPr lang="en-US" altLang="zh-CN" kern="0" dirty="0"/>
          </a:p>
          <a:p>
            <a:endParaRPr lang="zh-CN" altLang="en-US" kern="0" dirty="0"/>
          </a:p>
        </p:txBody>
      </p:sp>
    </p:spTree>
    <p:extLst>
      <p:ext uri="{BB962C8B-B14F-4D97-AF65-F5344CB8AC3E}">
        <p14:creationId xmlns:p14="http://schemas.microsoft.com/office/powerpoint/2010/main" val="588453758"/>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3863"/>
            <a:ext cx="9144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6"/>
          <p:cNvSpPr txBox="1">
            <a:spLocks noChangeArrowheads="1"/>
          </p:cNvSpPr>
          <p:nvPr/>
        </p:nvSpPr>
        <p:spPr bwMode="auto">
          <a:xfrm>
            <a:off x="3709988" y="2322513"/>
            <a:ext cx="5434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r>
              <a:rPr lang="zh-CN"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关于商汤</a:t>
            </a:r>
            <a:endParaRPr lang="zh-CN" altLang="zh-CN" sz="2800" dirty="0">
              <a:solidFill>
                <a:schemeClr val="bg1"/>
              </a:solidFill>
              <a:latin typeface="微软雅黑" panose="020B0503020204020204" pitchFamily="34" charset="-122"/>
              <a:ea typeface="微软雅黑" panose="020B0503020204020204" pitchFamily="34" charset="-122"/>
            </a:endParaRPr>
          </a:p>
        </p:txBody>
      </p:sp>
      <p:grpSp>
        <p:nvGrpSpPr>
          <p:cNvPr id="15364" name="Group 5"/>
          <p:cNvGrpSpPr/>
          <p:nvPr/>
        </p:nvGrpSpPr>
        <p:grpSpPr bwMode="auto">
          <a:xfrm>
            <a:off x="1254125" y="2135188"/>
            <a:ext cx="863600" cy="863600"/>
            <a:chOff x="0" y="0"/>
            <a:chExt cx="1360" cy="1360"/>
          </a:xfrm>
        </p:grpSpPr>
        <p:pic>
          <p:nvPicPr>
            <p:cNvPr id="1536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 y="216"/>
              <a:ext cx="63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正圆 198"/>
            <p:cNvSpPr>
              <a:spLocks noChangeArrowheads="1"/>
            </p:cNvSpPr>
            <p:nvPr/>
          </p:nvSpPr>
          <p:spPr bwMode="auto">
            <a:xfrm>
              <a:off x="0" y="0"/>
              <a:ext cx="1360" cy="1360"/>
            </a:xfrm>
            <a:prstGeom prst="ellipse">
              <a:avLst/>
            </a:prstGeom>
            <a:noFill/>
            <a:ln w="28575">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grpSp>
      <p:pic>
        <p:nvPicPr>
          <p:cNvPr id="15365" name="图片 1" descr="nuaa-logo-蓝色"/>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488" y="47625"/>
            <a:ext cx="117951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175" y="3175"/>
            <a:ext cx="9153525" cy="481013"/>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7" name="Rectangle 3"/>
          <p:cNvSpPr>
            <a:spLocks noChangeArrowheads="1"/>
          </p:cNvSpPr>
          <p:nvPr/>
        </p:nvSpPr>
        <p:spPr bwMode="auto">
          <a:xfrm>
            <a:off x="3175" y="5021263"/>
            <a:ext cx="9155113" cy="12065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388" name="Text Box 4"/>
          <p:cNvSpPr txBox="1">
            <a:spLocks noChangeArrowheads="1"/>
          </p:cNvSpPr>
          <p:nvPr/>
        </p:nvSpPr>
        <p:spPr bwMode="auto">
          <a:xfrm>
            <a:off x="3175" y="12700"/>
            <a:ext cx="914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商汤实习</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  </a:t>
            </a:r>
            <a:endParaRPr lang="zh-CN" altLang="en-US" dirty="0"/>
          </a:p>
        </p:txBody>
      </p:sp>
      <p:sp>
        <p:nvSpPr>
          <p:cNvPr id="16389" name="Line 5"/>
          <p:cNvSpPr>
            <a:spLocks noChangeShapeType="1"/>
          </p:cNvSpPr>
          <p:nvPr/>
        </p:nvSpPr>
        <p:spPr bwMode="auto">
          <a:xfrm>
            <a:off x="3175" y="420688"/>
            <a:ext cx="9140825" cy="0"/>
          </a:xfrm>
          <a:prstGeom prst="line">
            <a:avLst/>
          </a:prstGeom>
          <a:noFill/>
          <a:ln w="952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 name="内容占位符 2">
            <a:extLst>
              <a:ext uri="{FF2B5EF4-FFF2-40B4-BE49-F238E27FC236}">
                <a16:creationId xmlns:a16="http://schemas.microsoft.com/office/drawing/2014/main" id="{0937418A-94BE-43E5-9CC8-D2C135B0BEE3}"/>
              </a:ext>
            </a:extLst>
          </p:cNvPr>
          <p:cNvSpPr txBox="1">
            <a:spLocks/>
          </p:cNvSpPr>
          <p:nvPr/>
        </p:nvSpPr>
        <p:spPr>
          <a:xfrm>
            <a:off x="457200" y="1010444"/>
            <a:ext cx="8229600" cy="335259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zh-CN" altLang="en-US" kern="0" dirty="0"/>
              <a:t>商汤是一个独角兽公司，主要就是以</a:t>
            </a:r>
            <a:r>
              <a:rPr lang="en-US" altLang="zh-CN" kern="0" dirty="0"/>
              <a:t>AI</a:t>
            </a:r>
            <a:r>
              <a:rPr lang="zh-CN" altLang="en-US" kern="0" dirty="0"/>
              <a:t>为主</a:t>
            </a:r>
            <a:endParaRPr lang="en-US" altLang="zh-CN" kern="0" dirty="0"/>
          </a:p>
          <a:p>
            <a:endParaRPr lang="en-US" altLang="zh-CN" kern="0" dirty="0"/>
          </a:p>
          <a:p>
            <a:pPr marL="0" indent="0">
              <a:buNone/>
            </a:pPr>
            <a:endParaRPr lang="en-US" altLang="zh-CN" kern="0" dirty="0"/>
          </a:p>
          <a:p>
            <a:r>
              <a:rPr lang="zh-CN" altLang="en-US" dirty="0"/>
              <a:t>我目前在做的就是遥感解译，通过语义分割的方式，设计模型训练与优化、后处理模型优化等等</a:t>
            </a:r>
            <a:endParaRPr lang="en-US" altLang="zh-CN" dirty="0"/>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3863"/>
            <a:ext cx="9144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6"/>
          <p:cNvSpPr txBox="1">
            <a:spLocks noChangeArrowheads="1"/>
          </p:cNvSpPr>
          <p:nvPr/>
        </p:nvSpPr>
        <p:spPr bwMode="auto">
          <a:xfrm>
            <a:off x="3709988" y="2322513"/>
            <a:ext cx="5434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r>
              <a:rPr lang="zh-CN" altLang="zh-CN" sz="2800" dirty="0">
                <a:solidFill>
                  <a:schemeClr val="bg1"/>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面经分享</a:t>
            </a:r>
            <a:endParaRPr lang="zh-CN" altLang="zh-CN" sz="2800" dirty="0">
              <a:solidFill>
                <a:schemeClr val="bg1"/>
              </a:solidFill>
              <a:latin typeface="微软雅黑" panose="020B0503020204020204" pitchFamily="34" charset="-122"/>
              <a:ea typeface="微软雅黑" panose="020B0503020204020204" pitchFamily="34" charset="-122"/>
            </a:endParaRPr>
          </a:p>
        </p:txBody>
      </p:sp>
      <p:grpSp>
        <p:nvGrpSpPr>
          <p:cNvPr id="15364" name="Group 5"/>
          <p:cNvGrpSpPr/>
          <p:nvPr/>
        </p:nvGrpSpPr>
        <p:grpSpPr bwMode="auto">
          <a:xfrm>
            <a:off x="1254125" y="2135188"/>
            <a:ext cx="863600" cy="863600"/>
            <a:chOff x="0" y="0"/>
            <a:chExt cx="1360" cy="1360"/>
          </a:xfrm>
        </p:grpSpPr>
        <p:pic>
          <p:nvPicPr>
            <p:cNvPr id="1536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 y="216"/>
              <a:ext cx="63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正圆 198"/>
            <p:cNvSpPr>
              <a:spLocks noChangeArrowheads="1"/>
            </p:cNvSpPr>
            <p:nvPr/>
          </p:nvSpPr>
          <p:spPr bwMode="auto">
            <a:xfrm>
              <a:off x="0" y="0"/>
              <a:ext cx="1360" cy="1360"/>
            </a:xfrm>
            <a:prstGeom prst="ellipse">
              <a:avLst/>
            </a:prstGeom>
            <a:noFill/>
            <a:ln w="28575">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a:p>
          </p:txBody>
        </p:sp>
      </p:grpSp>
      <p:pic>
        <p:nvPicPr>
          <p:cNvPr id="15365" name="图片 1" descr="nuaa-logo-蓝色"/>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488" y="47625"/>
            <a:ext cx="117951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456678"/>
      </p:ext>
    </p:extLst>
  </p:cSld>
  <p:clrMapOvr>
    <a:masterClrMapping/>
  </p:clrMapOvr>
  <p:transition>
    <p:push/>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TotalTime>
  <Words>1200</Words>
  <Application>Microsoft Office PowerPoint</Application>
  <PresentationFormat>全屏显示(16:9)</PresentationFormat>
  <Paragraphs>74</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Arial</vt:lpstr>
      <vt:lpstr>Calibri</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lucloudfly</dc:creator>
  <cp:lastModifiedBy>GQX</cp:lastModifiedBy>
  <cp:revision>110</cp:revision>
  <dcterms:created xsi:type="dcterms:W3CDTF">2013-01-25T01:44:00Z</dcterms:created>
  <dcterms:modified xsi:type="dcterms:W3CDTF">2021-08-01T11:50:12Z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