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E29FC-E08A-49F4-A72C-082AEC1DBF6D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44E30-236C-4EA4-8A8F-A79667616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187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 客户机：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，请问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nfsd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的端口号是多少呀？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 服务器：是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2049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 客户机：那我测试一下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2049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通不通。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 服务器：收到了，是通的。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 客户机：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，请问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的端口号是多少呀？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 服务器：是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 客户机：那我测试一下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通不通。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 服务器：收到了，是通的。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 客户机：我要挂载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/paddy_fs_01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．服务器：（根据该共享的配置，这台客户机有挂载权限，所以）你的请求被批准了。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．客户机：我测试一下挂上了没有。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．服务器：挂上了啦。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．客户机：我想看看这个文件系统的属性。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．服务器：给，就这些。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挂载结束，读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abc.txt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开始：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17. 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客户机：我要访问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/paddy_fs_01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18. 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服务器：来吧，（根据你的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）你有读，查询，更改，扩展和删除的权利。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19. 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客户机：我想看看有哪些子目录。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20. 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服务器：看，就这些。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21. 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客户机：我想看看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abc.txt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的属性。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22. 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Mode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等属性都在这了。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23. 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客户机：我还想再看看。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24. 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服务器：再给你一次好了。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25. 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客户机：我想访问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abc.txt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26. 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服务器：你有权限的，访问吧。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27. 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客户机：我要读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abc.txt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16384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字节。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28. 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服务器：给。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29. 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客户机：我要读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abc.txt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16384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32768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字节。</a:t>
            </a:r>
          </a:p>
          <a:p>
            <a:pPr latinLnBrk="0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（被过滤掉的包，服务器传输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32768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字节给客户机。）</a:t>
            </a:r>
          </a:p>
          <a:p>
            <a:pPr latinLnBrk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30. 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客户机：我要读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abc.txt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49152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32606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5F9D3-6DD2-459D-A5E1-D84C67074C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393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CA4E2-CAC3-4A7A-9ED3-7FDBC131CE4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489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CA4E2-CAC3-4A7A-9ED3-7FDBC131CE4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004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CA4E2-CAC3-4A7A-9ED3-7FDBC131CE4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888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CA4E2-CAC3-4A7A-9ED3-7FDBC131CE4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227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CA4E2-CAC3-4A7A-9ED3-7FDBC131CE4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840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CA4E2-CAC3-4A7A-9ED3-7FDBC131CE4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229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CA4E2-CAC3-4A7A-9ED3-7FDBC131CE4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3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什么是对象存储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985724"/>
          </a:xfrm>
        </p:spPr>
        <p:txBody>
          <a:bodyPr/>
          <a:lstStyle/>
          <a:p>
            <a:r>
              <a:rPr lang="zh-CN" altLang="en-US" sz="1400" dirty="0"/>
              <a:t>对象存储</a:t>
            </a:r>
            <a:r>
              <a:rPr lang="en-US" altLang="zh-CN" sz="1400" dirty="0"/>
              <a:t>(Object-Based Storage</a:t>
            </a:r>
            <a:r>
              <a:rPr lang="en-US" altLang="zh-CN" sz="1400" dirty="0" smtClean="0"/>
              <a:t>)</a:t>
            </a:r>
          </a:p>
          <a:p>
            <a:r>
              <a:rPr lang="zh-CN" altLang="en-US" sz="1400" dirty="0" smtClean="0"/>
              <a:t>综合</a:t>
            </a:r>
            <a:r>
              <a:rPr lang="zh-CN" altLang="en-US" sz="1400" dirty="0"/>
              <a:t>了</a:t>
            </a:r>
            <a:r>
              <a:rPr lang="en-US" altLang="zh-CN" sz="1400" dirty="0"/>
              <a:t>NAS</a:t>
            </a:r>
            <a:r>
              <a:rPr lang="zh-CN" altLang="en-US" sz="1400" dirty="0"/>
              <a:t>和</a:t>
            </a:r>
            <a:r>
              <a:rPr lang="en-US" altLang="zh-CN" sz="1400" dirty="0"/>
              <a:t>SAN</a:t>
            </a:r>
            <a:r>
              <a:rPr lang="zh-CN" altLang="en-US" sz="1400" dirty="0"/>
              <a:t>的优点</a:t>
            </a:r>
            <a:r>
              <a:rPr lang="zh-CN" altLang="en-US" sz="1400" dirty="0" smtClean="0"/>
              <a:t>，</a:t>
            </a:r>
            <a:endParaRPr lang="en-US" altLang="zh-CN" sz="1400" dirty="0" smtClean="0"/>
          </a:p>
          <a:p>
            <a:r>
              <a:rPr lang="zh-CN" altLang="en-US" sz="1400" dirty="0" smtClean="0"/>
              <a:t>同时</a:t>
            </a:r>
            <a:r>
              <a:rPr lang="zh-CN" altLang="en-US" sz="1400" dirty="0"/>
              <a:t>具有</a:t>
            </a:r>
            <a:r>
              <a:rPr lang="en-US" altLang="zh-CN" sz="1400" dirty="0"/>
              <a:t>SAN</a:t>
            </a:r>
            <a:r>
              <a:rPr lang="zh-CN" altLang="en-US" sz="1400" dirty="0"/>
              <a:t>的高速直接访问和</a:t>
            </a:r>
            <a:r>
              <a:rPr lang="en-US" altLang="zh-CN" sz="1400" dirty="0"/>
              <a:t>NAS</a:t>
            </a:r>
            <a:r>
              <a:rPr lang="zh-CN" altLang="en-US" sz="1400" dirty="0"/>
              <a:t>的分布式数据共享等优势</a:t>
            </a:r>
            <a:r>
              <a:rPr lang="zh-CN" altLang="en-US" sz="1400" dirty="0" smtClean="0"/>
              <a:t>，</a:t>
            </a:r>
            <a:endParaRPr lang="en-US" altLang="zh-CN" sz="1400" dirty="0" smtClean="0"/>
          </a:p>
          <a:p>
            <a:r>
              <a:rPr lang="zh-CN" altLang="en-US" sz="1400" dirty="0" smtClean="0"/>
              <a:t>提供</a:t>
            </a:r>
            <a:r>
              <a:rPr lang="zh-CN" altLang="en-US" sz="1400" dirty="0"/>
              <a:t>了具有高性能、高可靠性、跨平台以及安全的数据共享的存储</a:t>
            </a:r>
            <a:r>
              <a:rPr lang="zh-CN" altLang="en-US" sz="1400" dirty="0" smtClean="0"/>
              <a:t>体系结构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/>
              <a:t>Object</a:t>
            </a:r>
            <a:r>
              <a:rPr lang="zh-CN" altLang="en-US" sz="1400" dirty="0" smtClean="0"/>
              <a:t>：数据和数据属性集的综合体，可以自我管理</a:t>
            </a:r>
            <a:endParaRPr lang="en-US" altLang="zh-CN" sz="1400" dirty="0" smtClean="0"/>
          </a:p>
          <a:p>
            <a:r>
              <a:rPr lang="en-US" altLang="zh-CN" sz="1400" dirty="0" smtClean="0"/>
              <a:t>OSD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Object-Based Storage Device</a:t>
            </a:r>
            <a:r>
              <a:rPr lang="zh-CN" altLang="en-US" sz="1400" dirty="0" smtClean="0"/>
              <a:t>，是一个智能设备，负责管理本地的</a:t>
            </a:r>
            <a:r>
              <a:rPr lang="en-US" altLang="zh-CN" sz="1400" dirty="0" smtClean="0"/>
              <a:t>Object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块</a:t>
            </a:r>
            <a:r>
              <a:rPr lang="zh-CN" altLang="en-US" sz="1400" dirty="0"/>
              <a:t>存储</a:t>
            </a:r>
            <a:r>
              <a:rPr lang="en-US" altLang="zh-CN" sz="1400" dirty="0"/>
              <a:t>------</a:t>
            </a:r>
            <a:r>
              <a:rPr lang="zh-CN" altLang="en-US" sz="1400" dirty="0"/>
              <a:t>块</a:t>
            </a:r>
            <a:r>
              <a:rPr lang="zh-CN" altLang="en-US" sz="1400" dirty="0" smtClean="0"/>
              <a:t>设备</a:t>
            </a:r>
            <a:endParaRPr lang="en-US" altLang="zh-CN" sz="1400" dirty="0" smtClean="0"/>
          </a:p>
          <a:p>
            <a:r>
              <a:rPr lang="zh-CN" altLang="en-US" sz="1400" dirty="0" smtClean="0"/>
              <a:t>文件</a:t>
            </a:r>
            <a:r>
              <a:rPr lang="zh-CN" altLang="en-US" sz="1400" dirty="0"/>
              <a:t>存储</a:t>
            </a:r>
            <a:r>
              <a:rPr lang="en-US" altLang="zh-CN" sz="1400" dirty="0"/>
              <a:t>----</a:t>
            </a:r>
            <a:r>
              <a:rPr lang="zh-CN" altLang="en-US" sz="1400" dirty="0"/>
              <a:t>块设备</a:t>
            </a:r>
            <a:r>
              <a:rPr lang="en-US" altLang="zh-CN" sz="1400" dirty="0"/>
              <a:t>+</a:t>
            </a:r>
            <a:r>
              <a:rPr lang="zh-CN" altLang="en-US" sz="1400" dirty="0" smtClean="0"/>
              <a:t>文件系统</a:t>
            </a:r>
            <a:endParaRPr lang="en-US" altLang="zh-CN" sz="1400" dirty="0" smtClean="0"/>
          </a:p>
          <a:p>
            <a:r>
              <a:rPr lang="zh-CN" altLang="en-US" sz="1400" dirty="0" smtClean="0"/>
              <a:t>对象</a:t>
            </a:r>
            <a:r>
              <a:rPr lang="zh-CN" altLang="en-US" sz="1400" dirty="0"/>
              <a:t>存储</a:t>
            </a:r>
            <a:r>
              <a:rPr lang="en-US" altLang="zh-CN" sz="1400" dirty="0"/>
              <a:t>----</a:t>
            </a:r>
            <a:r>
              <a:rPr lang="zh-CN" altLang="en-US" sz="1400" dirty="0"/>
              <a:t>块设备</a:t>
            </a:r>
            <a:r>
              <a:rPr lang="en-US" altLang="zh-CN" sz="1400" dirty="0"/>
              <a:t>+</a:t>
            </a:r>
            <a:r>
              <a:rPr lang="zh-CN" altLang="en-US" sz="1400" dirty="0"/>
              <a:t>文件系统</a:t>
            </a:r>
            <a:r>
              <a:rPr lang="en-US" altLang="zh-CN" sz="1400" dirty="0"/>
              <a:t>+</a:t>
            </a:r>
            <a:r>
              <a:rPr lang="zh-CN" altLang="en-US" sz="1400" dirty="0"/>
              <a:t>定位逻辑</a:t>
            </a:r>
            <a:r>
              <a:rPr lang="en-US" altLang="zh-CN" sz="1400" dirty="0"/>
              <a:t>+</a:t>
            </a:r>
            <a:r>
              <a:rPr lang="zh-CN" altLang="en-US" sz="1400" dirty="0" smtClean="0"/>
              <a:t>应用程序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085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  <a:r>
              <a:rPr lang="zh-CN" altLang="en-US" dirty="0" smtClean="0"/>
              <a:t>存储</a:t>
            </a:r>
            <a:r>
              <a:rPr lang="zh-CN" altLang="en-US" dirty="0"/>
              <a:t>网关</a:t>
            </a:r>
            <a:r>
              <a:rPr lang="zh-CN" altLang="en-US" dirty="0" smtClean="0"/>
              <a:t>数据模型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7739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1500" dirty="0" smtClean="0">
                <a:latin typeface="+mn-ea"/>
                <a:ea typeface="+mn-ea"/>
              </a:rPr>
              <a:t>User/</a:t>
            </a:r>
            <a:r>
              <a:rPr lang="en-US" altLang="zh-CN" sz="1600" dirty="0" smtClean="0">
                <a:latin typeface="+mn-ea"/>
                <a:ea typeface="+mn-ea"/>
              </a:rPr>
              <a:t>account</a:t>
            </a:r>
            <a:r>
              <a:rPr lang="en-US" altLang="zh-CN" sz="1500" dirty="0" smtClean="0">
                <a:latin typeface="+mn-ea"/>
                <a:ea typeface="+mn-ea"/>
              </a:rPr>
              <a:t>                    </a:t>
            </a:r>
            <a:r>
              <a:rPr lang="zh-CN" altLang="en-US" sz="1500" dirty="0" smtClean="0">
                <a:latin typeface="+mn-ea"/>
                <a:ea typeface="+mn-ea"/>
              </a:rPr>
              <a:t>用户带有</a:t>
            </a:r>
            <a:r>
              <a:rPr lang="zh-CN" altLang="en-US" sz="1500" dirty="0">
                <a:latin typeface="+mn-ea"/>
                <a:ea typeface="+mn-ea"/>
              </a:rPr>
              <a:t>限额等属性</a:t>
            </a:r>
            <a:endParaRPr lang="en-US" altLang="zh-CN" sz="1500" dirty="0">
              <a:latin typeface="+mn-ea"/>
              <a:ea typeface="+mn-ea"/>
            </a:endParaRPr>
          </a:p>
          <a:p>
            <a:r>
              <a:rPr lang="en-US" altLang="zh-CN" sz="1500" dirty="0" smtClean="0">
                <a:latin typeface="+mn-ea"/>
                <a:ea typeface="+mn-ea"/>
              </a:rPr>
              <a:t>Bucket/</a:t>
            </a:r>
            <a:r>
              <a:rPr lang="en-US" altLang="zh-CN" sz="1600" dirty="0">
                <a:latin typeface="+mn-ea"/>
                <a:ea typeface="+mn-ea"/>
              </a:rPr>
              <a:t>container</a:t>
            </a:r>
            <a:r>
              <a:rPr lang="en-US" altLang="zh-CN" sz="1500" dirty="0" smtClean="0">
                <a:latin typeface="+mn-ea"/>
                <a:ea typeface="+mn-ea"/>
              </a:rPr>
              <a:t>             </a:t>
            </a:r>
            <a:r>
              <a:rPr lang="zh-CN" altLang="en-US" sz="1500" dirty="0">
                <a:latin typeface="+mn-ea"/>
                <a:ea typeface="+mn-ea"/>
              </a:rPr>
              <a:t>容器</a:t>
            </a:r>
            <a:r>
              <a:rPr lang="zh-CN" altLang="en-US" sz="1500" dirty="0" smtClean="0">
                <a:latin typeface="+mn-ea"/>
                <a:ea typeface="+mn-ea"/>
              </a:rPr>
              <a:t>是</a:t>
            </a:r>
            <a:r>
              <a:rPr lang="zh-CN" altLang="en-US" sz="1500" dirty="0">
                <a:latin typeface="+mn-ea"/>
                <a:ea typeface="+mn-ea"/>
              </a:rPr>
              <a:t>存放</a:t>
            </a:r>
            <a:r>
              <a:rPr lang="en-US" altLang="zh-CN" sz="1500" dirty="0">
                <a:latin typeface="+mn-ea"/>
                <a:ea typeface="+mn-ea"/>
              </a:rPr>
              <a:t>Object</a:t>
            </a:r>
            <a:r>
              <a:rPr lang="zh-CN" altLang="en-US" sz="1500" dirty="0">
                <a:latin typeface="+mn-ea"/>
                <a:ea typeface="+mn-ea"/>
              </a:rPr>
              <a:t>的</a:t>
            </a:r>
            <a:r>
              <a:rPr lang="zh-CN" altLang="en-US" sz="1500" dirty="0" smtClean="0">
                <a:latin typeface="+mn-ea"/>
                <a:ea typeface="+mn-ea"/>
              </a:rPr>
              <a:t>容器，相当于目录</a:t>
            </a:r>
            <a:endParaRPr lang="en-US" altLang="zh-CN" sz="1500" dirty="0">
              <a:latin typeface="+mn-ea"/>
              <a:ea typeface="+mn-ea"/>
            </a:endParaRPr>
          </a:p>
          <a:p>
            <a:r>
              <a:rPr lang="en-US" altLang="zh-CN" sz="1500" dirty="0">
                <a:latin typeface="+mn-ea"/>
                <a:ea typeface="+mn-ea"/>
              </a:rPr>
              <a:t>Object                                </a:t>
            </a:r>
            <a:r>
              <a:rPr lang="zh-CN" altLang="en-US" sz="1500" dirty="0" smtClean="0">
                <a:latin typeface="+mn-ea"/>
                <a:ea typeface="+mn-ea"/>
              </a:rPr>
              <a:t>对象，是对文件的封装</a:t>
            </a:r>
            <a:endParaRPr lang="en-US" altLang="zh-CN" sz="1500" dirty="0">
              <a:latin typeface="+mn-ea"/>
              <a:ea typeface="+mn-ea"/>
            </a:endParaRPr>
          </a:p>
          <a:p>
            <a:r>
              <a:rPr lang="en-US" altLang="zh-CN" sz="1500" dirty="0">
                <a:latin typeface="+mn-ea"/>
                <a:ea typeface="+mn-ea"/>
              </a:rPr>
              <a:t>ACL 	                           </a:t>
            </a:r>
            <a:r>
              <a:rPr lang="zh-CN" altLang="en-US" sz="1500" dirty="0" smtClean="0">
                <a:latin typeface="+mn-ea"/>
                <a:ea typeface="+mn-ea"/>
              </a:rPr>
              <a:t>对</a:t>
            </a:r>
            <a:r>
              <a:rPr lang="en-US" altLang="zh-CN" sz="1500" dirty="0">
                <a:latin typeface="+mn-ea"/>
                <a:ea typeface="+mn-ea"/>
              </a:rPr>
              <a:t>Bucket</a:t>
            </a:r>
            <a:r>
              <a:rPr lang="zh-CN" altLang="en-US" sz="1500" dirty="0">
                <a:latin typeface="+mn-ea"/>
                <a:ea typeface="+mn-ea"/>
              </a:rPr>
              <a:t>和</a:t>
            </a:r>
            <a:r>
              <a:rPr lang="en-US" altLang="zh-CN" sz="1500" dirty="0">
                <a:latin typeface="+mn-ea"/>
                <a:ea typeface="+mn-ea"/>
              </a:rPr>
              <a:t>Object</a:t>
            </a:r>
            <a:r>
              <a:rPr lang="zh-CN" altLang="en-US" sz="1500" dirty="0">
                <a:latin typeface="+mn-ea"/>
                <a:ea typeface="+mn-ea"/>
              </a:rPr>
              <a:t>相关访问的控制策略</a:t>
            </a:r>
          </a:p>
        </p:txBody>
      </p:sp>
      <p:sp>
        <p:nvSpPr>
          <p:cNvPr id="4" name="矩形 3"/>
          <p:cNvSpPr/>
          <p:nvPr/>
        </p:nvSpPr>
        <p:spPr>
          <a:xfrm>
            <a:off x="1737552" y="3741256"/>
            <a:ext cx="914286" cy="2163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023" tIns="14512" rIns="29023" bIns="14512" rtlCol="0" anchor="t"/>
          <a:lstStyle/>
          <a:p>
            <a:pPr algn="ctr"/>
            <a:r>
              <a:rPr lang="zh-CN" altLang="en-US" sz="1400" smtClean="0"/>
              <a:t>用户</a:t>
            </a:r>
            <a:endParaRPr lang="en-US" altLang="zh-CN" sz="1400" smtClean="0"/>
          </a:p>
        </p:txBody>
      </p:sp>
      <p:sp>
        <p:nvSpPr>
          <p:cNvPr id="5" name="矩形 4"/>
          <p:cNvSpPr/>
          <p:nvPr/>
        </p:nvSpPr>
        <p:spPr>
          <a:xfrm>
            <a:off x="2804238" y="3741256"/>
            <a:ext cx="914286" cy="2163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023" tIns="14512" rIns="29023" bIns="14512" rtlCol="0" anchor="t"/>
          <a:lstStyle/>
          <a:p>
            <a:pPr algn="ctr"/>
            <a:r>
              <a:rPr lang="zh-CN" altLang="en-US" sz="1400" smtClean="0"/>
              <a:t>容器</a:t>
            </a:r>
            <a:endParaRPr lang="en-US" altLang="zh-CN" sz="1400" smtClean="0"/>
          </a:p>
        </p:txBody>
      </p:sp>
      <p:sp>
        <p:nvSpPr>
          <p:cNvPr id="6" name="矩形 5"/>
          <p:cNvSpPr/>
          <p:nvPr/>
        </p:nvSpPr>
        <p:spPr>
          <a:xfrm>
            <a:off x="3870924" y="3742534"/>
            <a:ext cx="914286" cy="2163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023" tIns="14512" rIns="29023" bIns="14512" rtlCol="0" anchor="t"/>
          <a:lstStyle/>
          <a:p>
            <a:pPr algn="ctr"/>
            <a:r>
              <a:rPr lang="zh-CN" altLang="en-US" sz="1400" smtClean="0"/>
              <a:t>对象</a:t>
            </a:r>
            <a:endParaRPr lang="en-US" altLang="zh-CN" sz="1400" smtClean="0"/>
          </a:p>
        </p:txBody>
      </p:sp>
      <p:sp>
        <p:nvSpPr>
          <p:cNvPr id="7" name="矩形 6"/>
          <p:cNvSpPr/>
          <p:nvPr/>
        </p:nvSpPr>
        <p:spPr>
          <a:xfrm>
            <a:off x="4944874" y="3742534"/>
            <a:ext cx="914286" cy="2163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023" tIns="14512" rIns="29023" bIns="14512" rtlCol="0" anchor="t"/>
          <a:lstStyle/>
          <a:p>
            <a:pPr algn="ctr"/>
            <a:r>
              <a:rPr lang="zh-CN" altLang="en-US" sz="1400" smtClean="0"/>
              <a:t>分片</a:t>
            </a:r>
            <a:endParaRPr lang="en-US" altLang="zh-CN" sz="1400" smtClean="0"/>
          </a:p>
        </p:txBody>
      </p:sp>
      <p:sp>
        <p:nvSpPr>
          <p:cNvPr id="8" name="矩形 7"/>
          <p:cNvSpPr/>
          <p:nvPr/>
        </p:nvSpPr>
        <p:spPr>
          <a:xfrm>
            <a:off x="1803585" y="4656304"/>
            <a:ext cx="782220" cy="33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023" tIns="14512" rIns="29023" bIns="14512" rtlCol="0" anchor="t"/>
          <a:lstStyle/>
          <a:p>
            <a:pPr algn="ctr"/>
            <a:r>
              <a:rPr lang="zh-CN" altLang="en-US" sz="1400" smtClean="0"/>
              <a:t>用户</a:t>
            </a:r>
            <a:r>
              <a:rPr lang="en-US" altLang="zh-CN" sz="1400" smtClean="0"/>
              <a:t>1</a:t>
            </a:r>
          </a:p>
        </p:txBody>
      </p:sp>
      <p:sp>
        <p:nvSpPr>
          <p:cNvPr id="9" name="矩形 8"/>
          <p:cNvSpPr/>
          <p:nvPr/>
        </p:nvSpPr>
        <p:spPr>
          <a:xfrm>
            <a:off x="2869525" y="4320877"/>
            <a:ext cx="782220" cy="33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023" tIns="14512" rIns="29023" bIns="14512" rtlCol="0" anchor="t"/>
          <a:lstStyle/>
          <a:p>
            <a:pPr algn="ctr"/>
            <a:r>
              <a:rPr lang="zh-CN" altLang="en-US" sz="1400" smtClean="0"/>
              <a:t>容器</a:t>
            </a:r>
            <a:r>
              <a:rPr lang="en-US" altLang="zh-CN" sz="1400" smtClean="0"/>
              <a:t>1</a:t>
            </a:r>
          </a:p>
        </p:txBody>
      </p:sp>
      <p:sp>
        <p:nvSpPr>
          <p:cNvPr id="10" name="矩形 9"/>
          <p:cNvSpPr/>
          <p:nvPr/>
        </p:nvSpPr>
        <p:spPr>
          <a:xfrm>
            <a:off x="2869525" y="4992304"/>
            <a:ext cx="782220" cy="33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023" tIns="14512" rIns="29023" bIns="14512" rtlCol="0" anchor="t"/>
          <a:lstStyle/>
          <a:p>
            <a:pPr algn="ctr"/>
            <a:r>
              <a:rPr lang="zh-CN" altLang="en-US" sz="1400" smtClean="0"/>
              <a:t>容器</a:t>
            </a:r>
            <a:r>
              <a:rPr lang="en-US" altLang="zh-CN" sz="1400" smtClean="0"/>
              <a:t>2</a:t>
            </a:r>
          </a:p>
        </p:txBody>
      </p:sp>
      <p:sp>
        <p:nvSpPr>
          <p:cNvPr id="11" name="矩形 10"/>
          <p:cNvSpPr/>
          <p:nvPr/>
        </p:nvSpPr>
        <p:spPr>
          <a:xfrm>
            <a:off x="3936957" y="4101075"/>
            <a:ext cx="782220" cy="33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023" tIns="14512" rIns="29023" bIns="14512" rtlCol="0" anchor="t"/>
          <a:lstStyle/>
          <a:p>
            <a:pPr algn="ctr"/>
            <a:r>
              <a:rPr lang="zh-CN" altLang="en-US" sz="1400" smtClean="0"/>
              <a:t>对象</a:t>
            </a:r>
            <a:r>
              <a:rPr lang="en-US" altLang="zh-CN" sz="1400" smtClean="0"/>
              <a:t>1</a:t>
            </a:r>
          </a:p>
        </p:txBody>
      </p:sp>
      <p:sp>
        <p:nvSpPr>
          <p:cNvPr id="12" name="矩形 11"/>
          <p:cNvSpPr/>
          <p:nvPr/>
        </p:nvSpPr>
        <p:spPr>
          <a:xfrm>
            <a:off x="3936957" y="4487027"/>
            <a:ext cx="782220" cy="33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023" tIns="14512" rIns="29023" bIns="14512" rtlCol="0" anchor="t"/>
          <a:lstStyle/>
          <a:p>
            <a:pPr algn="ctr"/>
            <a:r>
              <a:rPr lang="zh-CN" altLang="en-US" sz="1400" smtClean="0"/>
              <a:t>对象</a:t>
            </a:r>
            <a:r>
              <a:rPr lang="en-US" altLang="zh-CN" sz="1400"/>
              <a:t>2</a:t>
            </a:r>
            <a:endParaRPr lang="en-US" altLang="zh-CN" sz="1400" smtClean="0"/>
          </a:p>
        </p:txBody>
      </p:sp>
      <p:sp>
        <p:nvSpPr>
          <p:cNvPr id="13" name="矩形 12"/>
          <p:cNvSpPr/>
          <p:nvPr/>
        </p:nvSpPr>
        <p:spPr>
          <a:xfrm>
            <a:off x="3936957" y="4992304"/>
            <a:ext cx="782220" cy="33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023" tIns="14512" rIns="29023" bIns="14512" rtlCol="0" anchor="t"/>
          <a:lstStyle/>
          <a:p>
            <a:pPr algn="ctr"/>
            <a:r>
              <a:rPr lang="zh-CN" altLang="en-US" sz="1400" smtClean="0"/>
              <a:t>对象</a:t>
            </a:r>
            <a:r>
              <a:rPr lang="en-US" altLang="zh-CN" sz="1400"/>
              <a:t>n</a:t>
            </a:r>
            <a:endParaRPr lang="en-US" altLang="zh-CN" sz="1400" smtClean="0"/>
          </a:p>
        </p:txBody>
      </p:sp>
      <p:grpSp>
        <p:nvGrpSpPr>
          <p:cNvPr id="53" name="组合 52"/>
          <p:cNvGrpSpPr/>
          <p:nvPr/>
        </p:nvGrpSpPr>
        <p:grpSpPr>
          <a:xfrm>
            <a:off x="5015932" y="4577758"/>
            <a:ext cx="782220" cy="1165093"/>
            <a:chOff x="5015932" y="3405127"/>
            <a:chExt cx="782220" cy="873820"/>
          </a:xfrm>
        </p:grpSpPr>
        <p:sp>
          <p:nvSpPr>
            <p:cNvPr id="14" name="矩形 13"/>
            <p:cNvSpPr/>
            <p:nvPr/>
          </p:nvSpPr>
          <p:spPr>
            <a:xfrm>
              <a:off x="5015932" y="3405127"/>
              <a:ext cx="782220" cy="252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9023" tIns="14512" rIns="29023" bIns="14512" rtlCol="0" anchor="t"/>
            <a:lstStyle/>
            <a:p>
              <a:pPr algn="ctr"/>
              <a:r>
                <a:rPr lang="zh-CN" altLang="en-US" sz="1400" smtClean="0"/>
                <a:t>分片</a:t>
              </a:r>
              <a:r>
                <a:rPr lang="en-US" altLang="zh-CN" sz="1400" smtClean="0"/>
                <a:t>1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015932" y="4026947"/>
              <a:ext cx="782220" cy="252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9023" tIns="14512" rIns="29023" bIns="14512" rtlCol="0" anchor="t"/>
            <a:lstStyle/>
            <a:p>
              <a:pPr algn="ctr"/>
              <a:r>
                <a:rPr lang="zh-CN" altLang="en-US" sz="1400" smtClean="0"/>
                <a:t>分片</a:t>
              </a:r>
              <a:r>
                <a:rPr lang="en-US" altLang="zh-CN" sz="1400" smtClean="0"/>
                <a:t>3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015932" y="3716037"/>
              <a:ext cx="782220" cy="252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9023" tIns="14512" rIns="29023" bIns="14512" rtlCol="0" anchor="t"/>
            <a:lstStyle/>
            <a:p>
              <a:pPr algn="ctr"/>
              <a:r>
                <a:rPr lang="zh-CN" altLang="en-US" sz="1400" smtClean="0"/>
                <a:t>分片</a:t>
              </a:r>
              <a:r>
                <a:rPr lang="en-US" altLang="zh-CN" sz="1400" smtClean="0"/>
                <a:t>2</a:t>
              </a:r>
            </a:p>
          </p:txBody>
        </p:sp>
      </p:grpSp>
      <p:cxnSp>
        <p:nvCxnSpPr>
          <p:cNvPr id="18" name="直接连接符 17"/>
          <p:cNvCxnSpPr>
            <a:stCxn id="8" idx="3"/>
            <a:endCxn id="9" idx="1"/>
          </p:cNvCxnSpPr>
          <p:nvPr/>
        </p:nvCxnSpPr>
        <p:spPr>
          <a:xfrm flipV="1">
            <a:off x="2585805" y="4488877"/>
            <a:ext cx="283720" cy="33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3"/>
            <a:endCxn id="10" idx="1"/>
          </p:cNvCxnSpPr>
          <p:nvPr/>
        </p:nvCxnSpPr>
        <p:spPr>
          <a:xfrm>
            <a:off x="2585805" y="4824304"/>
            <a:ext cx="283720" cy="3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3"/>
            <a:endCxn id="11" idx="1"/>
          </p:cNvCxnSpPr>
          <p:nvPr/>
        </p:nvCxnSpPr>
        <p:spPr>
          <a:xfrm flipV="1">
            <a:off x="3651745" y="4269075"/>
            <a:ext cx="285212" cy="21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9" idx="3"/>
            <a:endCxn id="12" idx="1"/>
          </p:cNvCxnSpPr>
          <p:nvPr/>
        </p:nvCxnSpPr>
        <p:spPr>
          <a:xfrm>
            <a:off x="3651745" y="4488878"/>
            <a:ext cx="285212" cy="16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0" idx="3"/>
            <a:endCxn id="13" idx="1"/>
          </p:cNvCxnSpPr>
          <p:nvPr/>
        </p:nvCxnSpPr>
        <p:spPr>
          <a:xfrm>
            <a:off x="3651745" y="5160304"/>
            <a:ext cx="285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3" idx="3"/>
            <a:endCxn id="14" idx="1"/>
          </p:cNvCxnSpPr>
          <p:nvPr/>
        </p:nvCxnSpPr>
        <p:spPr>
          <a:xfrm flipV="1">
            <a:off x="4719178" y="4745757"/>
            <a:ext cx="296755" cy="414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3" idx="3"/>
            <a:endCxn id="16" idx="1"/>
          </p:cNvCxnSpPr>
          <p:nvPr/>
        </p:nvCxnSpPr>
        <p:spPr>
          <a:xfrm>
            <a:off x="4719178" y="5160304"/>
            <a:ext cx="296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3" idx="3"/>
            <a:endCxn id="15" idx="1"/>
          </p:cNvCxnSpPr>
          <p:nvPr/>
        </p:nvCxnSpPr>
        <p:spPr>
          <a:xfrm>
            <a:off x="4719178" y="5160304"/>
            <a:ext cx="296755" cy="414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5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REST</a:t>
            </a:r>
            <a:r>
              <a:rPr lang="zh-CN" altLang="en-US" smtClean="0"/>
              <a:t>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5177745"/>
          </a:xfrm>
        </p:spPr>
        <p:txBody>
          <a:bodyPr/>
          <a:lstStyle/>
          <a:p>
            <a:r>
              <a:rPr lang="zh-CN" altLang="en-US" sz="1600" dirty="0" smtClean="0"/>
              <a:t>什么是</a:t>
            </a:r>
            <a:r>
              <a:rPr lang="en-US" altLang="zh-CN" sz="1600" dirty="0" smtClean="0"/>
              <a:t>REST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en-US" altLang="zh-CN" sz="1200" b="0" dirty="0" smtClean="0"/>
              <a:t>	REST </a:t>
            </a:r>
            <a:r>
              <a:rPr lang="en-US" altLang="zh-CN" sz="1200" b="0" dirty="0"/>
              <a:t>(</a:t>
            </a:r>
            <a:r>
              <a:rPr lang="en-US" altLang="zh-CN" sz="1200" b="0" dirty="0" err="1" smtClean="0"/>
              <a:t>REpresentation</a:t>
            </a:r>
            <a:r>
              <a:rPr lang="en-US" altLang="zh-CN" sz="1200" b="0" dirty="0" smtClean="0"/>
              <a:t> </a:t>
            </a:r>
            <a:r>
              <a:rPr lang="en-US" altLang="zh-CN" sz="1200" b="0" dirty="0"/>
              <a:t>State Transfer</a:t>
            </a:r>
            <a:r>
              <a:rPr lang="en-US" altLang="zh-CN" sz="1200" b="0" dirty="0" smtClean="0"/>
              <a:t>)</a:t>
            </a:r>
            <a:r>
              <a:rPr lang="zh-CN" altLang="en-US" sz="1200" b="0" dirty="0" smtClean="0"/>
              <a:t>，</a:t>
            </a:r>
            <a:r>
              <a:rPr lang="zh-CN" altLang="en-US" sz="1200" b="0" dirty="0"/>
              <a:t>是一组架构约束条件和</a:t>
            </a:r>
            <a:r>
              <a:rPr lang="zh-CN" altLang="en-US" sz="1200" b="0" dirty="0" smtClean="0"/>
              <a:t>原则，</a:t>
            </a:r>
            <a:endParaRPr lang="en-US" altLang="zh-CN" sz="1200" b="0" dirty="0" smtClean="0"/>
          </a:p>
          <a:p>
            <a:r>
              <a:rPr lang="en-US" altLang="zh-CN" sz="1200" b="0" dirty="0"/>
              <a:t>	</a:t>
            </a:r>
            <a:r>
              <a:rPr lang="zh-CN" altLang="en-US" sz="1200" b="0" dirty="0" smtClean="0"/>
              <a:t>满足</a:t>
            </a:r>
            <a:r>
              <a:rPr lang="zh-CN" altLang="en-US" sz="1200" b="0" dirty="0"/>
              <a:t>这些约束条件和原则的应用程序或设计就是 </a:t>
            </a:r>
            <a:r>
              <a:rPr lang="en-US" altLang="zh-CN" sz="1200" b="0" dirty="0" err="1" smtClean="0"/>
              <a:t>RESTful</a:t>
            </a:r>
            <a:r>
              <a:rPr lang="zh-CN" altLang="en-US" sz="1200" b="0" dirty="0" smtClean="0"/>
              <a:t>。</a:t>
            </a:r>
            <a:endParaRPr lang="en-US" altLang="zh-CN" sz="1200" b="0" dirty="0" smtClean="0"/>
          </a:p>
          <a:p>
            <a:r>
              <a:rPr lang="zh-CN" altLang="en-US" sz="1600" dirty="0"/>
              <a:t>要点及</a:t>
            </a:r>
            <a:r>
              <a:rPr lang="zh-CN" altLang="en-US" sz="1600" dirty="0" smtClean="0"/>
              <a:t>标准：</a:t>
            </a:r>
            <a:endParaRPr lang="en-US" altLang="zh-CN" sz="1600" dirty="0" smtClean="0"/>
          </a:p>
          <a:p>
            <a:r>
              <a:rPr lang="en-US" altLang="zh-CN" sz="1200" b="0" dirty="0" smtClean="0"/>
              <a:t>	</a:t>
            </a:r>
            <a:r>
              <a:rPr lang="zh-CN" altLang="en-US" sz="1200" b="0" dirty="0" smtClean="0"/>
              <a:t>资源是由</a:t>
            </a:r>
            <a:r>
              <a:rPr lang="en-US" altLang="zh-CN" sz="1200" b="0" dirty="0" smtClean="0"/>
              <a:t>URI</a:t>
            </a:r>
            <a:r>
              <a:rPr lang="zh-CN" altLang="en-US" sz="1200" b="0" dirty="0" smtClean="0"/>
              <a:t>来指定：</a:t>
            </a:r>
            <a:r>
              <a:rPr lang="en-US" altLang="zh-CN" sz="1200" b="0" dirty="0"/>
              <a:t>/</a:t>
            </a:r>
            <a:r>
              <a:rPr lang="en-US" altLang="zh-CN" sz="1200" b="0" dirty="0" smtClean="0"/>
              <a:t>account/container/object</a:t>
            </a:r>
          </a:p>
          <a:p>
            <a:r>
              <a:rPr lang="en-US" altLang="zh-CN" sz="1200" b="0" dirty="0"/>
              <a:t>	</a:t>
            </a:r>
            <a:r>
              <a:rPr lang="zh-CN" altLang="en-US" sz="1200" b="0" dirty="0"/>
              <a:t>对资源的操作包括获取、创建、修改和删除资源</a:t>
            </a:r>
            <a:r>
              <a:rPr lang="zh-CN" altLang="en-US" sz="1200" b="0" dirty="0" smtClean="0"/>
              <a:t>，对应</a:t>
            </a:r>
            <a:r>
              <a:rPr lang="en-US" altLang="zh-CN" sz="1200" b="0" dirty="0"/>
              <a:t>HTTP</a:t>
            </a:r>
            <a:r>
              <a:rPr lang="zh-CN" altLang="en-US" sz="1200" b="0" dirty="0" smtClean="0"/>
              <a:t>协议中的</a:t>
            </a:r>
            <a:r>
              <a:rPr lang="en-US" altLang="zh-CN" sz="1200" b="0" dirty="0" smtClean="0"/>
              <a:t>GET</a:t>
            </a:r>
            <a:r>
              <a:rPr lang="zh-CN" altLang="en-US" sz="1200" b="0" dirty="0"/>
              <a:t>、</a:t>
            </a:r>
            <a:r>
              <a:rPr lang="en-US" altLang="zh-CN" sz="1200" b="0" dirty="0"/>
              <a:t>POST</a:t>
            </a:r>
            <a:r>
              <a:rPr lang="zh-CN" altLang="en-US" sz="1200" b="0" dirty="0"/>
              <a:t>、</a:t>
            </a:r>
            <a:r>
              <a:rPr lang="en-US" altLang="zh-CN" sz="1200" b="0" dirty="0"/>
              <a:t>PUT</a:t>
            </a:r>
            <a:r>
              <a:rPr lang="zh-CN" altLang="en-US" sz="1200" b="0" dirty="0"/>
              <a:t>和</a:t>
            </a:r>
            <a:r>
              <a:rPr lang="en-US" altLang="zh-CN" sz="1200" b="0" dirty="0"/>
              <a:t>DELETE</a:t>
            </a:r>
            <a:r>
              <a:rPr lang="zh-CN" altLang="en-US" sz="1200" b="0" dirty="0" smtClean="0"/>
              <a:t>方法</a:t>
            </a:r>
            <a:endParaRPr lang="en-US" altLang="zh-CN" sz="1200" b="0" dirty="0" smtClean="0"/>
          </a:p>
          <a:p>
            <a:r>
              <a:rPr lang="en-US" altLang="zh-CN" sz="1200" b="0" dirty="0"/>
              <a:t>	</a:t>
            </a:r>
            <a:r>
              <a:rPr lang="zh-CN" altLang="en-US" sz="1200" b="0" dirty="0"/>
              <a:t>通过操作资源的表现形式来操作</a:t>
            </a:r>
            <a:r>
              <a:rPr lang="zh-CN" altLang="en-US" sz="1200" b="0" dirty="0" smtClean="0"/>
              <a:t>资源</a:t>
            </a:r>
            <a:endParaRPr lang="en-US" altLang="zh-CN" sz="1200" b="0" dirty="0" smtClean="0"/>
          </a:p>
          <a:p>
            <a:r>
              <a:rPr lang="en-US" altLang="zh-CN" sz="1200" b="0" dirty="0"/>
              <a:t>	</a:t>
            </a:r>
            <a:r>
              <a:rPr lang="zh-CN" altLang="en-US" sz="1200" b="0" dirty="0"/>
              <a:t>资源的表现</a:t>
            </a:r>
            <a:r>
              <a:rPr lang="zh-CN" altLang="en-US" sz="1200" b="0" dirty="0" smtClean="0"/>
              <a:t>形式可以是</a:t>
            </a:r>
            <a:r>
              <a:rPr lang="en-US" altLang="zh-CN" sz="1200" b="0" dirty="0" smtClean="0"/>
              <a:t>JSON</a:t>
            </a:r>
            <a:r>
              <a:rPr lang="zh-CN" altLang="en-US" sz="1200" b="0" dirty="0" smtClean="0"/>
              <a:t>，</a:t>
            </a:r>
            <a:r>
              <a:rPr lang="en-US" altLang="zh-CN" sz="1200" b="0" dirty="0" smtClean="0"/>
              <a:t>XML</a:t>
            </a:r>
            <a:r>
              <a:rPr lang="zh-CN" altLang="en-US" sz="1200" b="0" dirty="0" smtClean="0"/>
              <a:t>，文件等</a:t>
            </a:r>
            <a:endParaRPr lang="en-US" altLang="zh-CN" sz="1200" b="0" dirty="0" smtClean="0"/>
          </a:p>
          <a:p>
            <a:endParaRPr lang="en-US" altLang="zh-CN" sz="1200" b="0" dirty="0"/>
          </a:p>
          <a:p>
            <a:r>
              <a:rPr lang="en-US" altLang="zh-CN" sz="1200" b="0" dirty="0" smtClean="0"/>
              <a:t>	</a:t>
            </a:r>
            <a:r>
              <a:rPr lang="zh-CN" altLang="en-US" sz="1200" b="0" dirty="0"/>
              <a:t>客户端和</a:t>
            </a:r>
            <a:r>
              <a:rPr lang="zh-CN" altLang="en-US" sz="1200" b="0" dirty="0" smtClean="0"/>
              <a:t>服务器架构</a:t>
            </a:r>
            <a:endParaRPr lang="en-US" altLang="zh-CN" sz="1200" b="0" dirty="0" smtClean="0"/>
          </a:p>
          <a:p>
            <a:r>
              <a:rPr lang="en-US" altLang="zh-CN" sz="1200" b="0" dirty="0"/>
              <a:t>	</a:t>
            </a:r>
            <a:r>
              <a:rPr lang="zh-CN" altLang="en-US" sz="1200" b="0" dirty="0"/>
              <a:t>连接协议具有</a:t>
            </a:r>
            <a:r>
              <a:rPr lang="zh-CN" altLang="en-US" sz="1200" b="0" dirty="0">
                <a:solidFill>
                  <a:srgbClr val="FF0000"/>
                </a:solidFill>
              </a:rPr>
              <a:t>无状态</a:t>
            </a:r>
            <a:r>
              <a:rPr lang="zh-CN" altLang="en-US" sz="1200" b="0">
                <a:solidFill>
                  <a:srgbClr val="FF0000"/>
                </a:solidFill>
              </a:rPr>
              <a:t>性</a:t>
            </a:r>
            <a:r>
              <a:rPr lang="zh-CN" altLang="en-US" sz="1200" b="0" smtClean="0">
                <a:solidFill>
                  <a:srgbClr val="FF0000"/>
                </a:solidFill>
              </a:rPr>
              <a:t>，提高</a:t>
            </a:r>
            <a:r>
              <a:rPr lang="zh-CN" altLang="en-US" sz="1200" b="0">
                <a:solidFill>
                  <a:srgbClr val="FF0000"/>
                </a:solidFill>
              </a:rPr>
              <a:t>服务器的</a:t>
            </a:r>
            <a:r>
              <a:rPr lang="zh-CN" altLang="en-US" sz="1200" b="0" smtClean="0">
                <a:solidFill>
                  <a:srgbClr val="FF0000"/>
                </a:solidFill>
              </a:rPr>
              <a:t>扩展性</a:t>
            </a:r>
            <a:endParaRPr lang="en-US" altLang="zh-CN" sz="1200" b="0" dirty="0" smtClean="0">
              <a:solidFill>
                <a:srgbClr val="FF0000"/>
              </a:solidFill>
            </a:endParaRPr>
          </a:p>
          <a:p>
            <a:r>
              <a:rPr lang="en-US" altLang="zh-CN" sz="1200" b="0" dirty="0">
                <a:solidFill>
                  <a:srgbClr val="FF0000"/>
                </a:solidFill>
              </a:rPr>
              <a:t>	</a:t>
            </a:r>
            <a:r>
              <a:rPr lang="zh-CN" altLang="en-US" sz="1200" b="0" dirty="0"/>
              <a:t>不需要额外的资源发现机制</a:t>
            </a:r>
          </a:p>
          <a:p>
            <a:endParaRPr lang="en-US" altLang="zh-CN" sz="1200" b="0" dirty="0"/>
          </a:p>
          <a:p>
            <a:endParaRPr lang="en-US" altLang="zh-CN" sz="1200" b="0" dirty="0" smtClean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117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Swift RESTful API </a:t>
            </a:r>
            <a:r>
              <a:rPr lang="zh-CN" altLang="en-US" smtClean="0"/>
              <a:t>总结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001976"/>
              </p:ext>
            </p:extLst>
          </p:nvPr>
        </p:nvGraphicFramePr>
        <p:xfrm>
          <a:off x="548696" y="1700810"/>
          <a:ext cx="8229802" cy="3841733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175686"/>
                <a:gridCol w="1175686"/>
                <a:gridCol w="1175686"/>
                <a:gridCol w="1175686"/>
                <a:gridCol w="1175686"/>
                <a:gridCol w="1175686"/>
                <a:gridCol w="1175686"/>
              </a:tblGrid>
              <a:tr h="532705">
                <a:tc>
                  <a:txBody>
                    <a:bodyPr/>
                    <a:lstStyle/>
                    <a:p>
                      <a:pPr lvl="0"/>
                      <a:r>
                        <a:rPr lang="zh-CN" altLang="en-US" sz="1900">
                          <a:solidFill>
                            <a:schemeClr val="tx1"/>
                          </a:solidFill>
                        </a:rPr>
                        <a:t>资源类型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URL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GET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PUT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POST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DELETE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HEAD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65412">
                <a:tc>
                  <a:txBody>
                    <a:bodyPr/>
                    <a:lstStyle/>
                    <a:p>
                      <a:pPr lvl="0"/>
                      <a:r>
                        <a:rPr lang="zh-CN" altLang="en-US" sz="1600"/>
                        <a:t>账户 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/>
                        <a:t>/account/ 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sz="1600"/>
                        <a:t>获取容器列表 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600"/>
                        <a:t>- 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600"/>
                        <a:t>- 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600"/>
                        <a:t>- 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sz="1600"/>
                        <a:t>获取账户元数据 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65412">
                <a:tc>
                  <a:txBody>
                    <a:bodyPr/>
                    <a:lstStyle/>
                    <a:p>
                      <a:pPr lvl="0"/>
                      <a:r>
                        <a:rPr lang="zh-CN" altLang="en-US" sz="1600"/>
                        <a:t>容器 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/>
                        <a:t>/account/container 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sz="1600"/>
                        <a:t>获取对象列表 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sz="1600"/>
                        <a:t>创建容器 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sz="1600"/>
                        <a:t>更新容器元数据 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sz="1600"/>
                        <a:t>删除容器 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sz="1600"/>
                        <a:t>获取容器元数据 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178204">
                <a:tc>
                  <a:txBody>
                    <a:bodyPr/>
                    <a:lstStyle/>
                    <a:p>
                      <a:pPr lvl="0"/>
                      <a:r>
                        <a:rPr lang="zh-CN" altLang="en-US" sz="1600"/>
                        <a:t>对象 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/>
                        <a:t>/account/container/object 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sz="1600"/>
                        <a:t>获取对象内容和元数据 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sz="1600"/>
                        <a:t>创建、更新或拷贝对象 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sz="1600"/>
                        <a:t>更新对象元数据 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sz="1600"/>
                        <a:t>删除对象 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sz="1600"/>
                        <a:t>获取对象元数据 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2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Swift</a:t>
            </a:r>
            <a:r>
              <a:rPr lang="zh-CN" altLang="en-US" smtClean="0"/>
              <a:t>接口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408936"/>
              </p:ext>
            </p:extLst>
          </p:nvPr>
        </p:nvGraphicFramePr>
        <p:xfrm>
          <a:off x="611561" y="1166285"/>
          <a:ext cx="7920881" cy="5483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4982"/>
                <a:gridCol w="1255434"/>
                <a:gridCol w="4180465"/>
              </a:tblGrid>
              <a:tr h="32180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1" u="none" strike="noStrike">
                          <a:effectLst/>
                          <a:latin typeface="+mn-ea"/>
                          <a:ea typeface="+mn-ea"/>
                        </a:rPr>
                        <a:t>特性</a:t>
                      </a:r>
                      <a:endParaRPr lang="zh-CN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1" u="none" strike="noStrike">
                          <a:effectLst/>
                          <a:latin typeface="+mn-ea"/>
                          <a:ea typeface="+mn-ea"/>
                        </a:rPr>
                        <a:t>状态</a:t>
                      </a:r>
                      <a:endParaRPr lang="zh-CN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500" b="1" u="none" strike="noStrike">
                          <a:effectLst/>
                          <a:latin typeface="+mn-ea"/>
                          <a:ea typeface="+mn-ea"/>
                        </a:rPr>
                        <a:t>备注</a:t>
                      </a:r>
                      <a:endParaRPr lang="zh-CN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</a:tr>
              <a:tr h="2445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Authentication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Supported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鉴权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</a:tr>
              <a:tr h="2445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Get Account Metadata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Supported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获取账户元数据，</a:t>
                      </a:r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No custom metadata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</a:tr>
              <a:tr h="2445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Swift ACLs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Supported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Supports a subset of Swift ACLs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</a:tr>
              <a:tr h="2445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List Containers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Supported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列出所有容器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</a:tr>
              <a:tr h="2445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Delete Container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Supported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删除容器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</a:tr>
              <a:tr h="2445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Create Container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Supported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创建容器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</a:tr>
              <a:tr h="2445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Get Container Metadata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Supported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获取容器元数据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</a:tr>
              <a:tr h="2445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Update Container Metadata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Supported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更新容器元数据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</a:tr>
              <a:tr h="2445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Delete Container Metadata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Supported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删除容器元数据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</a:tr>
              <a:tr h="2445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List Objects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Supported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列出容器下所有对象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</a:tr>
              <a:tr h="2445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Static Website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Not Supported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静态网站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</a:tr>
              <a:tr h="2445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Create Object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Supported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创建对象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</a:tr>
              <a:tr h="2445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Create Large Object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Supported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创建大对象，大对象可以分片上传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</a:tr>
              <a:tr h="2445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Delete Object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Supported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删除对象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</a:tr>
              <a:tr h="2445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Get Object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Supported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获取对象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</a:tr>
              <a:tr h="2703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Copy Object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Supported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复制对象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</a:tr>
              <a:tr h="2445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Get Object Metadata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Supported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获取对象元数据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</a:tr>
              <a:tr h="2445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Update Object Metadata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Supported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更新对象元数据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</a:tr>
              <a:tr h="2445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Expiring Objects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Not Supported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对象老化时间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</a:tr>
              <a:tr h="2445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Object Versioning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Not Supported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对象版本管理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</a:tr>
              <a:tr h="2445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Not Supported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跨域资源共享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39" marR="8339" marT="11119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19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对象结构相关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RGWObjManifestRule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RGWObjManifestPart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RGWObjManifest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RGWObjManifest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generator</a:t>
            </a:r>
          </a:p>
          <a:p>
            <a:pPr marL="0" indent="0"/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manifest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是描述对象的一组规则，有一些需要注意的地方。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头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部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 常规对象的头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部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，是常规对象的的第一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个数据块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（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chunk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，默认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512K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，可以配置）。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一个分段对象没有头部，它有一个空的“头”。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条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带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 一个对象被分割成多个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rados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object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进行存储，每个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rados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object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就是一个条带单元，最大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4M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，可配置。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分段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 一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个常规对象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只有一段连续的数据（但是这个段可能被分割成多个条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带）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一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个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分段上传对象有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多个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分段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每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段不小于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5M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，可以配置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，一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个分段有多个条带。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每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段有一个固定条带大小，当然每段最后一个条带可能比其他的小。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连续的分段，如果分段的条带值等一致，可能会被合并，这个合并只是合并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manifest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76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种不同的对象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、小于最大头长度的对象，默认最大</a:t>
            </a:r>
            <a:r>
              <a:rPr lang="en-US" altLang="zh-CN" sz="1400" dirty="0" smtClean="0"/>
              <a:t>512K</a:t>
            </a:r>
            <a:r>
              <a:rPr lang="zh-CN" altLang="en-US" sz="1400" dirty="0" smtClean="0"/>
              <a:t>，原文件与</a:t>
            </a:r>
            <a:r>
              <a:rPr lang="en-US" altLang="zh-CN" sz="1400" dirty="0" err="1" smtClean="0"/>
              <a:t>rados</a:t>
            </a:r>
            <a:r>
              <a:rPr lang="zh-CN" altLang="en-US" sz="1400" dirty="0" smtClean="0"/>
              <a:t>对象一一对应。</a:t>
            </a:r>
            <a:endParaRPr lang="en-US" altLang="zh-CN" sz="1400" dirty="0" smtClean="0"/>
          </a:p>
          <a:p>
            <a:r>
              <a:rPr lang="zh-CN" altLang="en-US" sz="1400" dirty="0" smtClean="0"/>
              <a:t>对象命名：</a:t>
            </a:r>
            <a:r>
              <a:rPr lang="en-US" altLang="zh-CN" sz="1400" dirty="0" smtClean="0"/>
              <a:t>default.20155.1_test.txt</a:t>
            </a:r>
          </a:p>
          <a:p>
            <a:r>
              <a:rPr lang="en-US" altLang="zh-CN" sz="1400" dirty="0" smtClean="0"/>
              <a:t>                   zone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en-US" altLang="zh-CN" sz="1400" dirty="0" err="1" smtClean="0"/>
              <a:t>instance_id</a:t>
            </a: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next_bucket_id</a:t>
            </a:r>
            <a:r>
              <a:rPr lang="en-US" altLang="zh-CN" sz="1400" dirty="0" smtClean="0"/>
              <a:t>   </a:t>
            </a:r>
            <a:r>
              <a:rPr lang="zh-CN" altLang="en-US" sz="1400" dirty="0" smtClean="0"/>
              <a:t>上传时指定的名称</a:t>
            </a:r>
            <a:endParaRPr lang="en-US" altLang="zh-CN" sz="14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1737553" y="3642866"/>
            <a:ext cx="5074697" cy="2163543"/>
            <a:chOff x="1737552" y="2732149"/>
            <a:chExt cx="5074697" cy="1622657"/>
          </a:xfrm>
        </p:grpSpPr>
        <p:sp>
          <p:nvSpPr>
            <p:cNvPr id="4" name="矩形 3"/>
            <p:cNvSpPr/>
            <p:nvPr/>
          </p:nvSpPr>
          <p:spPr>
            <a:xfrm>
              <a:off x="1737552" y="2732149"/>
              <a:ext cx="914286" cy="16226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9023" tIns="14512" rIns="29023" bIns="14512" rtlCol="0" anchor="ctr"/>
            <a:lstStyle/>
            <a:p>
              <a:pPr algn="ctr"/>
              <a:r>
                <a:rPr lang="zh-CN" altLang="en-US" smtClean="0"/>
                <a:t>原文件</a:t>
              </a:r>
              <a:r>
                <a:rPr lang="en-US" altLang="zh-CN" smtClean="0"/>
                <a:t>:</a:t>
              </a:r>
            </a:p>
            <a:p>
              <a:pPr algn="ctr"/>
              <a:r>
                <a:rPr lang="en-US" altLang="zh-CN" smtClean="0"/>
                <a:t>400K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5075066" y="2732149"/>
              <a:ext cx="1737183" cy="1622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9023" tIns="14512" rIns="29023" bIns="14512" rtlCol="0" anchor="ctr"/>
            <a:lstStyle/>
            <a:p>
              <a:pPr algn="ctr"/>
              <a:r>
                <a:rPr lang="en-US" altLang="zh-CN" smtClean="0"/>
                <a:t>rados</a:t>
              </a:r>
              <a:r>
                <a:rPr lang="zh-CN" altLang="en-US" smtClean="0"/>
                <a:t>对象</a:t>
              </a:r>
              <a:endParaRPr lang="en-US" altLang="zh-CN" smtClean="0"/>
            </a:p>
            <a:p>
              <a:pPr algn="ctr"/>
              <a:r>
                <a:rPr lang="en-US" altLang="zh-CN" smtClean="0"/>
                <a:t>400K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3383449" y="2732149"/>
              <a:ext cx="914286" cy="16226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9023" tIns="14512" rIns="29023" bIns="14512" rtlCol="0" anchor="ctr"/>
            <a:lstStyle/>
            <a:p>
              <a:pPr algn="ctr"/>
              <a:r>
                <a:rPr lang="en-US" altLang="zh-CN" smtClean="0"/>
                <a:t>part:</a:t>
              </a:r>
            </a:p>
            <a:p>
              <a:pPr algn="ctr"/>
              <a:r>
                <a:rPr lang="en-US" altLang="zh-CN" smtClean="0"/>
                <a:t>400K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种不同的对象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 dirty="0"/>
              <a:t>2</a:t>
            </a:r>
            <a:r>
              <a:rPr lang="zh-CN" altLang="en-US" sz="1400" dirty="0"/>
              <a:t>、大于头</a:t>
            </a:r>
            <a:r>
              <a:rPr lang="zh-CN" altLang="en-US" sz="1400" dirty="0" smtClean="0"/>
              <a:t>长度，但没有被分段上传。</a:t>
            </a:r>
            <a:r>
              <a:rPr lang="zh-CN" altLang="en-US" sz="1400" dirty="0"/>
              <a:t>原文件与</a:t>
            </a:r>
            <a:r>
              <a:rPr lang="en-US" altLang="zh-CN" sz="1400" dirty="0" err="1"/>
              <a:t>rados</a:t>
            </a:r>
            <a:r>
              <a:rPr lang="zh-CN" altLang="en-US" sz="1400" dirty="0" smtClean="0"/>
              <a:t>对象一对多。</a:t>
            </a:r>
            <a:endParaRPr lang="en-US" altLang="zh-CN" sz="1400" dirty="0" smtClean="0"/>
          </a:p>
          <a:p>
            <a:r>
              <a:rPr lang="zh-CN" altLang="en-US" sz="1400" dirty="0"/>
              <a:t>头命名：</a:t>
            </a:r>
            <a:r>
              <a:rPr lang="en-US" altLang="zh-CN" sz="1400" dirty="0"/>
              <a:t>default.20155.1_back.tar</a:t>
            </a:r>
          </a:p>
          <a:p>
            <a:r>
              <a:rPr lang="zh-CN" altLang="en-US" sz="1400" dirty="0"/>
              <a:t>条带命名：</a:t>
            </a:r>
            <a:r>
              <a:rPr lang="en-US" altLang="zh-CN" sz="1400" dirty="0"/>
              <a:t> default.20155.1__shadow_.ErcGXxqEOvfZYkUh6KcRGrsvIsAoTv3_1</a:t>
            </a:r>
          </a:p>
          <a:p>
            <a:r>
              <a:rPr lang="en-US" altLang="zh-CN" sz="1400" dirty="0"/>
              <a:t>                                             </a:t>
            </a:r>
            <a:r>
              <a:rPr lang="zh-CN" altLang="en-US" sz="1400" dirty="0"/>
              <a:t>命名空间 </a:t>
            </a:r>
            <a:r>
              <a:rPr lang="en-US" altLang="zh-CN" sz="1400" dirty="0"/>
              <a:t>  </a:t>
            </a:r>
            <a:r>
              <a:rPr lang="zh-CN" altLang="en-US" sz="1400" dirty="0"/>
              <a:t>随机</a:t>
            </a:r>
            <a:r>
              <a:rPr lang="en-US" altLang="zh-CN" sz="1400" dirty="0"/>
              <a:t>31</a:t>
            </a:r>
            <a:r>
              <a:rPr lang="zh-CN" altLang="en-US" sz="1400" dirty="0"/>
              <a:t>位字母数字组合 </a:t>
            </a:r>
            <a:r>
              <a:rPr lang="en-US" altLang="zh-CN" sz="1400" dirty="0"/>
              <a:t>  </a:t>
            </a:r>
            <a:r>
              <a:rPr lang="zh-CN" altLang="en-US" sz="1400" dirty="0"/>
              <a:t>当前条带序号</a:t>
            </a:r>
            <a:endParaRPr lang="en-US" altLang="zh-CN" sz="1400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668973" y="3246124"/>
            <a:ext cx="5463312" cy="3357049"/>
            <a:chOff x="5184776" y="7333103"/>
            <a:chExt cx="17209432" cy="7931028"/>
          </a:xfrm>
        </p:grpSpPr>
        <p:sp>
          <p:nvSpPr>
            <p:cNvPr id="4" name="矩形 3"/>
            <p:cNvSpPr/>
            <p:nvPr/>
          </p:nvSpPr>
          <p:spPr>
            <a:xfrm>
              <a:off x="5184776" y="7333103"/>
              <a:ext cx="2880000" cy="7931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原文件</a:t>
              </a:r>
              <a:r>
                <a:rPr lang="en-US" altLang="zh-CN" sz="1400" smtClean="0"/>
                <a:t>:</a:t>
              </a:r>
            </a:p>
            <a:p>
              <a:pPr algn="ctr"/>
              <a:r>
                <a:rPr lang="en-US" altLang="zh-CN" sz="1400" smtClean="0"/>
                <a:t>7.5M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6922078" y="7333103"/>
              <a:ext cx="5472130" cy="7931028"/>
              <a:chOff x="8424975" y="3536528"/>
              <a:chExt cx="2880001" cy="946102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8424975" y="3536528"/>
                <a:ext cx="2880000" cy="153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Head</a:t>
                </a:r>
                <a:r>
                  <a:rPr lang="zh-CN" altLang="en-US" sz="1400" smtClean="0"/>
                  <a:t>：</a:t>
                </a:r>
                <a:r>
                  <a:rPr lang="en-US" altLang="zh-CN" sz="1400" smtClean="0"/>
                  <a:t>0.5M</a:t>
                </a:r>
                <a:endParaRPr lang="zh-CN" altLang="en-US" sz="140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8424976" y="5329044"/>
                <a:ext cx="2880000" cy="406811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shadow</a:t>
                </a:r>
                <a:r>
                  <a:rPr lang="en-US" altLang="zh-CN" sz="1400" smtClean="0"/>
                  <a:t>1:4M</a:t>
                </a:r>
                <a:endParaRPr lang="zh-CN" altLang="en-US" sz="140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424976" y="9685188"/>
                <a:ext cx="2880000" cy="331236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shadow2</a:t>
                </a:r>
                <a:r>
                  <a:rPr lang="en-US" altLang="zh-CN" sz="1400" smtClean="0"/>
                  <a:t>:3M</a:t>
                </a:r>
                <a:endParaRPr lang="zh-CN" altLang="en-US" sz="1400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0945416" y="7333103"/>
              <a:ext cx="2880000" cy="7931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/>
                <a:t>part:</a:t>
              </a:r>
            </a:p>
            <a:p>
              <a:pPr algn="ctr"/>
              <a:r>
                <a:rPr lang="en-US" altLang="zh-CN" sz="1400" smtClean="0"/>
                <a:t>7.5M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711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种不同的对象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100"/>
              <a:t>3</a:t>
            </a:r>
            <a:r>
              <a:rPr lang="zh-CN" altLang="en-US" sz="1100"/>
              <a:t>、分段的对象，一个原文件对应多个分段，每个分段对应多个</a:t>
            </a:r>
            <a:r>
              <a:rPr lang="en-US" altLang="zh-CN" sz="1100"/>
              <a:t>rados</a:t>
            </a:r>
            <a:r>
              <a:rPr lang="zh-CN" altLang="en-US" sz="1100"/>
              <a:t>对象</a:t>
            </a:r>
            <a:endParaRPr lang="en-US" altLang="zh-CN" sz="1100"/>
          </a:p>
          <a:p>
            <a:r>
              <a:rPr lang="zh-CN" altLang="en-US" sz="1100"/>
              <a:t>头</a:t>
            </a:r>
            <a:r>
              <a:rPr lang="en-US" altLang="zh-CN" sz="1100"/>
              <a:t>: default.20155.1_libtest.tar.gz   </a:t>
            </a:r>
            <a:r>
              <a:rPr lang="zh-CN" altLang="en-US" sz="1100"/>
              <a:t>内容是空的，有</a:t>
            </a:r>
            <a:r>
              <a:rPr lang="en-US" altLang="zh-CN" sz="1100"/>
              <a:t>xattr</a:t>
            </a:r>
          </a:p>
          <a:p>
            <a:r>
              <a:rPr lang="zh-CN" altLang="en-US" sz="1000"/>
              <a:t>分段：</a:t>
            </a:r>
            <a:r>
              <a:rPr lang="en-US" altLang="zh-CN" sz="1000"/>
              <a:t>default.20155.1__</a:t>
            </a:r>
            <a:r>
              <a:rPr lang="en-US" altLang="zh-CN" sz="1000">
                <a:solidFill>
                  <a:srgbClr val="FF0000"/>
                </a:solidFill>
              </a:rPr>
              <a:t>multipart</a:t>
            </a:r>
            <a:r>
              <a:rPr lang="en-US" altLang="zh-CN" sz="1000"/>
              <a:t>_libtest.tar.gz.2/LPipCgSbmx7-cgAB_T8GAh9GGFK3SFN.1</a:t>
            </a:r>
          </a:p>
          <a:p>
            <a:r>
              <a:rPr lang="en-US" altLang="zh-CN" sz="1000"/>
              <a:t>                                      </a:t>
            </a:r>
            <a:r>
              <a:rPr lang="zh-CN" altLang="en-US" sz="1000"/>
              <a:t>命名空间  </a:t>
            </a:r>
            <a:r>
              <a:rPr lang="en-US" altLang="zh-CN" sz="1000"/>
              <a:t> prefix </a:t>
            </a:r>
            <a:r>
              <a:rPr lang="zh-CN" altLang="en-US" sz="1000"/>
              <a:t>           </a:t>
            </a:r>
            <a:r>
              <a:rPr lang="en-US" altLang="zh-CN" sz="1000"/>
              <a:t>upload id</a:t>
            </a:r>
            <a:r>
              <a:rPr lang="zh-CN" altLang="en-US" sz="1000"/>
              <a:t>）</a:t>
            </a:r>
            <a:r>
              <a:rPr lang="en-US" altLang="zh-CN" sz="1000"/>
              <a:t>                                                  cur_part_id</a:t>
            </a:r>
          </a:p>
          <a:p>
            <a:r>
              <a:rPr lang="zh-CN" altLang="en-US" sz="1000"/>
              <a:t>分段内条带：</a:t>
            </a:r>
            <a:r>
              <a:rPr lang="en-US" altLang="zh-CN" sz="1000"/>
              <a:t>default.20155.1__</a:t>
            </a:r>
            <a:r>
              <a:rPr lang="en-US" altLang="zh-CN" sz="1000">
                <a:solidFill>
                  <a:srgbClr val="FF0000"/>
                </a:solidFill>
              </a:rPr>
              <a:t>shadow</a:t>
            </a:r>
            <a:r>
              <a:rPr lang="en-US" altLang="zh-CN" sz="1000"/>
              <a:t>_libtest.tar.gz.2/LPipCgSbmx7-cgAB_T8GAh9GGFK3SFN.1_1</a:t>
            </a:r>
          </a:p>
          <a:p>
            <a:r>
              <a:rPr lang="en-US" altLang="zh-CN" sz="1000"/>
              <a:t>                                                                                                                                                            </a:t>
            </a:r>
            <a:r>
              <a:rPr lang="zh-CN" altLang="en-US" sz="1000"/>
              <a:t>条带序号</a:t>
            </a:r>
          </a:p>
          <a:p>
            <a:endParaRPr lang="en-US" altLang="zh-CN" sz="1500"/>
          </a:p>
          <a:p>
            <a:endParaRPr lang="zh-CN" altLang="en-US"/>
          </a:p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211628" y="3428999"/>
            <a:ext cx="6266811" cy="3077708"/>
            <a:chOff x="1211627" y="2362853"/>
            <a:chExt cx="6266811" cy="2517178"/>
          </a:xfrm>
        </p:grpSpPr>
        <p:sp>
          <p:nvSpPr>
            <p:cNvPr id="20" name="矩形 19"/>
            <p:cNvSpPr/>
            <p:nvPr/>
          </p:nvSpPr>
          <p:spPr>
            <a:xfrm>
              <a:off x="1211627" y="2369358"/>
              <a:ext cx="914286" cy="25106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原文件</a:t>
              </a:r>
              <a:r>
                <a:rPr lang="en-US" altLang="zh-CN" sz="1400" smtClean="0"/>
                <a:t>:</a:t>
              </a:r>
            </a:p>
            <a:p>
              <a:pPr algn="ctr"/>
              <a:r>
                <a:rPr lang="en-US" altLang="zh-CN" sz="1400" smtClean="0"/>
                <a:t>47M</a:t>
              </a:r>
            </a:p>
            <a:p>
              <a:pPr algn="ctr"/>
              <a:endParaRPr lang="zh-CN" altLang="en-US" sz="1400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36855" y="2362853"/>
              <a:ext cx="1737183" cy="7113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/>
                <a:t>part1:15M</a:t>
              </a:r>
              <a:endParaRPr lang="zh-CN" altLang="en-US" sz="14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536855" y="3105904"/>
              <a:ext cx="1737183" cy="7113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/>
                <a:t>part2:15M</a:t>
              </a:r>
              <a:endParaRPr lang="zh-CN" altLang="en-US" sz="1400"/>
            </a:p>
          </p:txBody>
        </p:sp>
        <p:sp>
          <p:nvSpPr>
            <p:cNvPr id="33" name="矩形 32"/>
            <p:cNvSpPr/>
            <p:nvPr/>
          </p:nvSpPr>
          <p:spPr>
            <a:xfrm>
              <a:off x="2536855" y="3850898"/>
              <a:ext cx="1737183" cy="7113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/>
                <a:t>part3:15M</a:t>
              </a:r>
              <a:endParaRPr lang="zh-CN" altLang="en-US" sz="1400"/>
            </a:p>
          </p:txBody>
        </p:sp>
        <p:sp>
          <p:nvSpPr>
            <p:cNvPr id="34" name="矩形 33"/>
            <p:cNvSpPr/>
            <p:nvPr/>
          </p:nvSpPr>
          <p:spPr>
            <a:xfrm>
              <a:off x="2536855" y="4599395"/>
              <a:ext cx="1737183" cy="2806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/>
                <a:t>part4:2M</a:t>
              </a:r>
              <a:endParaRPr lang="zh-CN" altLang="en-US" sz="14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421295" y="2362853"/>
              <a:ext cx="2057143" cy="2920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multipart</a:t>
              </a:r>
              <a:r>
                <a:rPr lang="en-US" altLang="zh-CN" sz="1400" smtClean="0"/>
                <a:t>1:4M</a:t>
              </a:r>
              <a:endParaRPr lang="zh-CN" altLang="en-US" sz="14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421295" y="2732495"/>
              <a:ext cx="2057143" cy="2920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shadow1_1</a:t>
              </a:r>
              <a:r>
                <a:rPr lang="en-US" altLang="zh-CN" sz="1400" smtClean="0"/>
                <a:t>:4M</a:t>
              </a:r>
              <a:endParaRPr lang="zh-CN" altLang="en-US" sz="14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421295" y="3089493"/>
              <a:ext cx="2057143" cy="2920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shadow1_2:4M</a:t>
              </a:r>
              <a:endParaRPr lang="zh-CN" altLang="en-US" sz="14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5421295" y="3449954"/>
              <a:ext cx="2057143" cy="2920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shadow1_3:3M</a:t>
              </a:r>
              <a:endParaRPr lang="zh-CN" altLang="en-US" sz="14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5421295" y="4599395"/>
              <a:ext cx="2057143" cy="2803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multipart4:2M</a:t>
              </a:r>
              <a:endParaRPr lang="zh-CN" altLang="en-US" sz="1400"/>
            </a:p>
          </p:txBody>
        </p:sp>
        <p:cxnSp>
          <p:nvCxnSpPr>
            <p:cNvPr id="27" name="直接连接符 26"/>
            <p:cNvCxnSpPr>
              <a:stCxn id="31" idx="0"/>
              <a:endCxn id="22" idx="0"/>
            </p:cNvCxnSpPr>
            <p:nvPr/>
          </p:nvCxnSpPr>
          <p:spPr>
            <a:xfrm>
              <a:off x="3405447" y="2362853"/>
              <a:ext cx="3044419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274039" y="3074210"/>
              <a:ext cx="1147256" cy="66780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34" idx="0"/>
              <a:endCxn id="26" idx="0"/>
            </p:cNvCxnSpPr>
            <p:nvPr/>
          </p:nvCxnSpPr>
          <p:spPr>
            <a:xfrm>
              <a:off x="3405447" y="4599395"/>
              <a:ext cx="3044419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3405447" y="4872516"/>
              <a:ext cx="3044419" cy="27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6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swift</a:t>
            </a:r>
            <a:r>
              <a:rPr lang="zh-CN" altLang="en-US" smtClean="0"/>
              <a:t>大</a:t>
            </a:r>
            <a:r>
              <a:rPr lang="zh-CN" altLang="en-US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200" smtClean="0"/>
              <a:t>1</a:t>
            </a:r>
            <a:r>
              <a:rPr lang="zh-CN" altLang="en-US" sz="1200" smtClean="0"/>
              <a:t>、单次上传对象大小不能超过</a:t>
            </a:r>
            <a:r>
              <a:rPr lang="en-US" altLang="zh-CN" sz="1200" smtClean="0"/>
              <a:t>5G</a:t>
            </a:r>
          </a:p>
          <a:p>
            <a:r>
              <a:rPr lang="en-US" altLang="zh-CN" sz="1200" smtClean="0"/>
              <a:t>2</a:t>
            </a:r>
            <a:r>
              <a:rPr lang="zh-CN" altLang="en-US" sz="1200" smtClean="0"/>
              <a:t>、</a:t>
            </a:r>
            <a:r>
              <a:rPr lang="en-US" altLang="zh-CN" sz="1200" smtClean="0"/>
              <a:t>swift</a:t>
            </a:r>
            <a:r>
              <a:rPr lang="zh-CN" altLang="en-US" sz="1200" smtClean="0"/>
              <a:t>中超过</a:t>
            </a:r>
            <a:r>
              <a:rPr lang="en-US" altLang="zh-CN" sz="1200" smtClean="0"/>
              <a:t>5G</a:t>
            </a:r>
            <a:r>
              <a:rPr lang="zh-CN" altLang="en-US" sz="1200" smtClean="0"/>
              <a:t>的对象怎么上传？</a:t>
            </a:r>
            <a:endParaRPr lang="en-US" altLang="zh-CN" sz="1200" smtClean="0"/>
          </a:p>
          <a:p>
            <a:endParaRPr lang="en-US" altLang="zh-CN" sz="1200"/>
          </a:p>
          <a:p>
            <a:r>
              <a:rPr lang="en-US" altLang="zh-CN" sz="1200" smtClean="0"/>
              <a:t>client</a:t>
            </a:r>
            <a:r>
              <a:rPr lang="zh-CN" altLang="en-US" sz="1200" smtClean="0"/>
              <a:t>分割大对象为多个小对象，分别上传，最后上传一个描述大对象的对象。</a:t>
            </a:r>
            <a:endParaRPr lang="en-US" altLang="zh-CN" sz="1200" smtClean="0"/>
          </a:p>
          <a:p>
            <a:endParaRPr lang="en-US" altLang="zh-CN" sz="1200"/>
          </a:p>
          <a:p>
            <a:r>
              <a:rPr lang="en-US" altLang="zh-CN" sz="1200" smtClean="0"/>
              <a:t>1</a:t>
            </a:r>
            <a:r>
              <a:rPr lang="zh-CN" altLang="en-US" sz="1200" smtClean="0"/>
              <a:t>、</a:t>
            </a:r>
            <a:r>
              <a:rPr lang="en-US" altLang="zh-CN" sz="1200" smtClean="0"/>
              <a:t>static</a:t>
            </a:r>
          </a:p>
          <a:p>
            <a:r>
              <a:rPr lang="zh-CN" altLang="en-US" sz="1200" smtClean="0"/>
              <a:t>最后上传的描述对象中，包含之前上传个每个小对象的标志</a:t>
            </a:r>
            <a:r>
              <a:rPr lang="en-US" altLang="zh-CN" sz="1200" smtClean="0"/>
              <a:t>etag</a:t>
            </a:r>
          </a:p>
          <a:p>
            <a:r>
              <a:rPr lang="en-US" altLang="zh-CN" sz="1200" smtClean="0"/>
              <a:t>2</a:t>
            </a:r>
            <a:r>
              <a:rPr lang="zh-CN" altLang="en-US" sz="1200" smtClean="0"/>
              <a:t>、</a:t>
            </a:r>
            <a:r>
              <a:rPr lang="en-US" altLang="zh-CN" sz="1200" smtClean="0"/>
              <a:t>dynamic</a:t>
            </a:r>
          </a:p>
          <a:p>
            <a:r>
              <a:rPr lang="zh-CN" altLang="en-US" sz="1200" smtClean="0"/>
              <a:t>最后上传的包含</a:t>
            </a:r>
            <a:r>
              <a:rPr lang="en-US" altLang="zh-CN" sz="1200" smtClean="0"/>
              <a:t>container/prefix</a:t>
            </a:r>
            <a:r>
              <a:rPr lang="zh-CN" altLang="en-US" sz="1200" smtClean="0"/>
              <a:t>指示大对象是以这个命名为前缀的所有小对象的集合，隐含条件是之前上传的小对象都是在同一个</a:t>
            </a:r>
            <a:r>
              <a:rPr lang="en-US" altLang="zh-CN" sz="1200" smtClean="0"/>
              <a:t>container</a:t>
            </a:r>
            <a:r>
              <a:rPr lang="zh-CN" altLang="en-US" sz="1200" smtClean="0"/>
              <a:t>中并且都是有相同的</a:t>
            </a:r>
            <a:r>
              <a:rPr lang="en-US" altLang="zh-CN" sz="1200" smtClean="0"/>
              <a:t>prefix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000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调用关系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0171" y="1179614"/>
            <a:ext cx="7383677" cy="5059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023" tIns="14512" rIns="29023" bIns="14512" rtlCol="0" anchor="ctr"/>
          <a:lstStyle/>
          <a:p>
            <a:pPr algn="ctr"/>
            <a:endParaRPr lang="zh-CN" altLang="en-US" sz="800"/>
          </a:p>
        </p:txBody>
      </p:sp>
      <p:sp>
        <p:nvSpPr>
          <p:cNvPr id="4" name="矩形 3"/>
          <p:cNvSpPr/>
          <p:nvPr/>
        </p:nvSpPr>
        <p:spPr>
          <a:xfrm>
            <a:off x="1257346" y="2606051"/>
            <a:ext cx="1371581" cy="434347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  <a:effectLst>
            <a:outerShdw blurRad="50800" dist="38100" dir="2700000" sx="101500" sy="1015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023" tIns="14512" rIns="29023" bIns="14512"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RGWFrontend</a:t>
            </a:r>
            <a:endParaRPr lang="zh-CN" altLang="en-US" sz="8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3"/>
            <a:endCxn id="6" idx="1"/>
          </p:cNvCxnSpPr>
          <p:nvPr/>
        </p:nvCxnSpPr>
        <p:spPr>
          <a:xfrm>
            <a:off x="2628927" y="2823224"/>
            <a:ext cx="411474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40402" y="2606051"/>
            <a:ext cx="1371581" cy="434347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  <a:effectLst>
            <a:outerShdw blurRad="50800" dist="38100" dir="2700000" sx="101500" sy="1015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023" tIns="14512" rIns="29023" bIns="14512"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RGWProcess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9177" y="2606051"/>
            <a:ext cx="1371581" cy="434347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  <a:effectLst>
            <a:outerShdw blurRad="50800" dist="38100" dir="2700000" sx="101500" sy="1015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023" tIns="14512" rIns="29023" bIns="14512"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</a:rPr>
              <a:t>RGWRequest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75092" y="2606051"/>
            <a:ext cx="1371581" cy="434347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  <a:effectLst>
            <a:outerShdw blurRad="50800" dist="38100" dir="2700000" sx="101500" sy="1015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023" tIns="14512" rIns="29023" bIns="14512"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RGWOp</a:t>
            </a:r>
            <a:endParaRPr lang="zh-CN" altLang="en-US" sz="80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6" idx="3"/>
            <a:endCxn id="7" idx="1"/>
          </p:cNvCxnSpPr>
          <p:nvPr/>
        </p:nvCxnSpPr>
        <p:spPr>
          <a:xfrm>
            <a:off x="4411982" y="2823224"/>
            <a:ext cx="457194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8" idx="1"/>
          </p:cNvCxnSpPr>
          <p:nvPr/>
        </p:nvCxnSpPr>
        <p:spPr>
          <a:xfrm>
            <a:off x="6240757" y="2823224"/>
            <a:ext cx="434334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57347" y="3377215"/>
            <a:ext cx="1100565" cy="2755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lIns="29023" tIns="14512" rIns="29023" bIns="14512" rtlCol="0">
            <a:spAutoFit/>
          </a:bodyPr>
          <a:lstStyle/>
          <a:p>
            <a:r>
              <a:rPr lang="en-US" altLang="zh-CN" sz="800" dirty="0" err="1"/>
              <a:t>RGWProcessFrontend</a:t>
            </a:r>
            <a:endParaRPr lang="en-US" altLang="zh-CN" sz="800" dirty="0"/>
          </a:p>
          <a:p>
            <a:r>
              <a:rPr lang="en-US" altLang="zh-CN" sz="800" dirty="0" err="1"/>
              <a:t>RGWMongooseFrontend</a:t>
            </a:r>
            <a:endParaRPr lang="zh-CN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3040403" y="3377215"/>
            <a:ext cx="959501" cy="2755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lIns="29023" tIns="14512" rIns="29023" bIns="14512" rtlCol="0">
            <a:spAutoFit/>
          </a:bodyPr>
          <a:lstStyle/>
          <a:p>
            <a:r>
              <a:rPr lang="en-US" altLang="zh-CN" sz="800"/>
              <a:t>RGWFCGXProcess</a:t>
            </a:r>
          </a:p>
          <a:p>
            <a:r>
              <a:rPr lang="en-US" altLang="zh-CN" sz="800"/>
              <a:t>RGWLoadGenProcess</a:t>
            </a:r>
            <a:endParaRPr lang="zh-CN" altLang="en-US" sz="800"/>
          </a:p>
        </p:txBody>
      </p:sp>
      <p:sp>
        <p:nvSpPr>
          <p:cNvPr id="24" name="TextBox 23"/>
          <p:cNvSpPr txBox="1"/>
          <p:nvPr/>
        </p:nvSpPr>
        <p:spPr>
          <a:xfrm>
            <a:off x="4869177" y="3377215"/>
            <a:ext cx="983546" cy="2755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lIns="29023" tIns="14512" rIns="29023" bIns="14512" rtlCol="0">
            <a:spAutoFit/>
          </a:bodyPr>
          <a:lstStyle/>
          <a:p>
            <a:r>
              <a:rPr lang="en-US" altLang="zh-CN" sz="800" dirty="0" err="1"/>
              <a:t>RGWFCGXRequest</a:t>
            </a:r>
            <a:endParaRPr lang="en-US" altLang="zh-CN" sz="800" dirty="0"/>
          </a:p>
          <a:p>
            <a:r>
              <a:rPr lang="en-US" altLang="zh-CN" sz="800" dirty="0" err="1" smtClean="0"/>
              <a:t>RGWLoadGenRequest</a:t>
            </a:r>
            <a:endParaRPr lang="en-US" altLang="zh-CN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675092" y="3377215"/>
            <a:ext cx="565162" cy="39863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lIns="29023" tIns="14512" rIns="29023" bIns="14512" rtlCol="0">
            <a:spAutoFit/>
          </a:bodyPr>
          <a:lstStyle/>
          <a:p>
            <a:r>
              <a:rPr lang="zh-CN" altLang="en-US" sz="800"/>
              <a:t>。。。</a:t>
            </a:r>
            <a:endParaRPr lang="en-US" altLang="zh-CN" sz="800"/>
          </a:p>
          <a:p>
            <a:r>
              <a:rPr lang="en-US" altLang="zh-CN" sz="800"/>
              <a:t>RGWGetObj</a:t>
            </a:r>
          </a:p>
          <a:p>
            <a:r>
              <a:rPr lang="zh-CN" altLang="en-US" sz="800"/>
              <a:t>。。。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75091" y="4617704"/>
            <a:ext cx="1294529" cy="5217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lIns="29023" tIns="14512" rIns="29023" bIns="14512" rtlCol="0">
            <a:spAutoFit/>
          </a:bodyPr>
          <a:lstStyle/>
          <a:p>
            <a:r>
              <a:rPr lang="zh-CN" altLang="en-US" sz="800"/>
              <a:t>。。。</a:t>
            </a:r>
            <a:endParaRPr lang="en-US" altLang="zh-CN" sz="800"/>
          </a:p>
          <a:p>
            <a:r>
              <a:rPr lang="en-US" altLang="zh-CN" sz="800"/>
              <a:t>RGWGetObj_ObjectStore_S3</a:t>
            </a:r>
          </a:p>
          <a:p>
            <a:r>
              <a:rPr lang="en-US" altLang="zh-CN" sz="800"/>
              <a:t>RGWGetObj_ObjStore_SWIFT</a:t>
            </a:r>
          </a:p>
          <a:p>
            <a:r>
              <a:rPr lang="zh-CN" altLang="en-US" sz="800"/>
              <a:t>。。。</a:t>
            </a:r>
          </a:p>
        </p:txBody>
      </p:sp>
    </p:spTree>
    <p:extLst>
      <p:ext uri="{BB962C8B-B14F-4D97-AF65-F5344CB8AC3E}">
        <p14:creationId xmlns:p14="http://schemas.microsoft.com/office/powerpoint/2010/main" val="33461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块设备与对象存储设备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1"/>
            <a:ext cx="4762872" cy="4525963"/>
          </a:xfrm>
        </p:spPr>
        <p:txBody>
          <a:bodyPr/>
          <a:lstStyle/>
          <a:p>
            <a:r>
              <a:rPr lang="en-US" altLang="zh-CN" dirty="0" smtClean="0"/>
              <a:t>LBA</a:t>
            </a:r>
            <a:r>
              <a:rPr lang="zh-CN" altLang="en-US" sz="1400" dirty="0" smtClean="0"/>
              <a:t>（</a:t>
            </a:r>
            <a:r>
              <a:rPr lang="en-US" altLang="zh-CN" sz="1400" b="0" dirty="0"/>
              <a:t>Logical Block </a:t>
            </a:r>
            <a:r>
              <a:rPr lang="en-US" altLang="zh-CN" sz="1400" b="0" dirty="0" smtClean="0"/>
              <a:t>Address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r>
              <a:rPr lang="en-US" altLang="zh-CN" sz="1000" b="0" dirty="0"/>
              <a:t>#</a:t>
            </a:r>
            <a:r>
              <a:rPr lang="en-US" altLang="zh-CN" sz="1000" b="0" dirty="0" err="1"/>
              <a:t>lba</a:t>
            </a:r>
            <a:r>
              <a:rPr lang="en-US" altLang="zh-CN" sz="1000" b="0" dirty="0"/>
              <a:t>=(#c*H+#h)*S+#s-1</a:t>
            </a:r>
          </a:p>
          <a:p>
            <a:r>
              <a:rPr lang="zh-CN" altLang="en-US" sz="1000" b="0" dirty="0"/>
              <a:t>其中</a:t>
            </a:r>
            <a:r>
              <a:rPr lang="en-US" altLang="zh-CN" sz="1000" b="0" dirty="0"/>
              <a:t>,</a:t>
            </a:r>
          </a:p>
          <a:p>
            <a:r>
              <a:rPr lang="en-US" altLang="zh-CN" sz="1000" b="0" dirty="0"/>
              <a:t>#</a:t>
            </a:r>
            <a:r>
              <a:rPr lang="en-US" altLang="zh-CN" sz="1000" b="0" dirty="0" err="1"/>
              <a:t>lba</a:t>
            </a:r>
            <a:r>
              <a:rPr lang="zh-CN" altLang="en-US" sz="1000" b="0" dirty="0"/>
              <a:t>是逻辑区块</a:t>
            </a:r>
            <a:r>
              <a:rPr lang="zh-CN" altLang="en-US" sz="1000" b="0" dirty="0" smtClean="0"/>
              <a:t>编号</a:t>
            </a:r>
            <a:endParaRPr lang="en-US" altLang="zh-CN" sz="1000" b="0" dirty="0" smtClean="0"/>
          </a:p>
          <a:p>
            <a:r>
              <a:rPr lang="en-US" altLang="zh-CN" sz="1000" b="0" dirty="0" smtClean="0"/>
              <a:t>#</a:t>
            </a:r>
            <a:r>
              <a:rPr lang="en-US" altLang="zh-CN" sz="1000" b="0" dirty="0"/>
              <a:t>c</a:t>
            </a:r>
            <a:r>
              <a:rPr lang="zh-CN" altLang="en-US" sz="1000" b="0" dirty="0"/>
              <a:t>、</a:t>
            </a:r>
            <a:r>
              <a:rPr lang="en-US" altLang="zh-CN" sz="1000" b="0" dirty="0"/>
              <a:t>#h</a:t>
            </a:r>
            <a:r>
              <a:rPr lang="zh-CN" altLang="en-US" sz="1000" b="0" dirty="0"/>
              <a:t>、</a:t>
            </a:r>
            <a:r>
              <a:rPr lang="en-US" altLang="zh-CN" sz="1000" b="0" dirty="0"/>
              <a:t>#s</a:t>
            </a:r>
            <a:r>
              <a:rPr lang="zh-CN" altLang="en-US" sz="1000" b="0" dirty="0"/>
              <a:t>分别是磁柱、磁头、扇区的编号</a:t>
            </a:r>
          </a:p>
          <a:p>
            <a:r>
              <a:rPr lang="en-US" altLang="zh-CN" sz="1000" b="0" dirty="0" smtClean="0"/>
              <a:t>H=heads </a:t>
            </a:r>
            <a:r>
              <a:rPr lang="en-US" altLang="zh-CN" sz="1000" b="0" dirty="0"/>
              <a:t>per cylinder</a:t>
            </a:r>
            <a:r>
              <a:rPr lang="zh-CN" altLang="en-US" sz="1000" b="0" dirty="0"/>
              <a:t>，每个磁柱的磁头数</a:t>
            </a:r>
          </a:p>
          <a:p>
            <a:r>
              <a:rPr lang="en-US" altLang="zh-CN" sz="1000" b="0" dirty="0"/>
              <a:t>S=sectors per track</a:t>
            </a:r>
            <a:r>
              <a:rPr lang="zh-CN" altLang="en-US" sz="1000" b="0" dirty="0"/>
              <a:t>，每磁道的扇区</a:t>
            </a:r>
            <a:r>
              <a:rPr lang="zh-CN" altLang="en-US" sz="1000" b="0" dirty="0" smtClean="0"/>
              <a:t>数</a:t>
            </a:r>
            <a:endParaRPr lang="en-US" altLang="zh-CN" sz="1000" b="0" dirty="0" smtClean="0"/>
          </a:p>
          <a:p>
            <a:r>
              <a:rPr lang="zh-CN" altLang="en-US" sz="1000" dirty="0" smtClean="0"/>
              <a:t>（</a:t>
            </a:r>
            <a:r>
              <a:rPr lang="en-US" altLang="zh-CN" sz="1000" dirty="0" err="1" smtClean="0"/>
              <a:t>global_offset</a:t>
            </a:r>
            <a:r>
              <a:rPr lang="zh-CN" altLang="en-US" sz="1000" dirty="0" smtClean="0"/>
              <a:t>，</a:t>
            </a:r>
            <a:r>
              <a:rPr lang="en-US" altLang="zh-CN" sz="1000" dirty="0" smtClean="0"/>
              <a:t>length</a:t>
            </a:r>
            <a:r>
              <a:rPr lang="zh-CN" altLang="en-US" sz="1000" dirty="0" smtClean="0"/>
              <a:t>，</a:t>
            </a:r>
            <a:r>
              <a:rPr lang="en-US" altLang="zh-CN" sz="1000" dirty="0"/>
              <a:t> operation </a:t>
            </a:r>
            <a:r>
              <a:rPr lang="zh-CN" altLang="en-US" sz="1000" dirty="0" smtClean="0"/>
              <a:t>）</a:t>
            </a:r>
            <a:endParaRPr lang="en-US" altLang="zh-CN" sz="1400" dirty="0"/>
          </a:p>
          <a:p>
            <a:r>
              <a:rPr lang="en-US" altLang="zh-CN" dirty="0" smtClean="0"/>
              <a:t>Object ID</a:t>
            </a:r>
          </a:p>
          <a:p>
            <a:r>
              <a:rPr lang="zh-CN" altLang="en-US" sz="1000" b="0" dirty="0" smtClean="0"/>
              <a:t>不关心具体存放位置，以</a:t>
            </a:r>
            <a:r>
              <a:rPr lang="en-US" altLang="zh-CN" sz="1000" b="0" dirty="0" smtClean="0"/>
              <a:t>OID</a:t>
            </a:r>
            <a:r>
              <a:rPr lang="zh-CN" altLang="en-US" sz="1000" b="0" dirty="0" smtClean="0"/>
              <a:t>作为索引，</a:t>
            </a:r>
            <a:r>
              <a:rPr lang="en-US" altLang="zh-CN" sz="1000" b="0" dirty="0" smtClean="0"/>
              <a:t>OID</a:t>
            </a:r>
            <a:r>
              <a:rPr lang="zh-CN" altLang="en-US" sz="1000" b="0" dirty="0" smtClean="0"/>
              <a:t>是唯一的</a:t>
            </a:r>
            <a:endParaRPr lang="en-US" altLang="zh-CN" sz="1000" b="0" dirty="0" smtClean="0"/>
          </a:p>
          <a:p>
            <a:r>
              <a:rPr lang="zh-CN" altLang="en-US" sz="1000" dirty="0" smtClean="0"/>
              <a:t>（</a:t>
            </a:r>
            <a:r>
              <a:rPr lang="en-US" altLang="zh-CN" sz="1000" dirty="0" err="1" smtClean="0"/>
              <a:t>oid</a:t>
            </a:r>
            <a:r>
              <a:rPr lang="zh-CN" altLang="en-US" sz="1000" dirty="0" smtClean="0"/>
              <a:t>，</a:t>
            </a:r>
            <a:r>
              <a:rPr lang="en-US" altLang="zh-CN" sz="1000" dirty="0" err="1" smtClean="0"/>
              <a:t>local_offset</a:t>
            </a:r>
            <a:r>
              <a:rPr lang="zh-CN" altLang="en-US" sz="1000" dirty="0"/>
              <a:t>，</a:t>
            </a:r>
            <a:r>
              <a:rPr lang="en-US" altLang="zh-CN" sz="1000" dirty="0"/>
              <a:t>length</a:t>
            </a:r>
            <a:r>
              <a:rPr lang="zh-CN" altLang="en-US" sz="1000" dirty="0"/>
              <a:t>，</a:t>
            </a:r>
            <a:r>
              <a:rPr lang="en-US" altLang="zh-CN" sz="1000" dirty="0"/>
              <a:t> operation </a:t>
            </a:r>
            <a:r>
              <a:rPr lang="zh-CN" altLang="en-US" sz="1000" dirty="0" smtClean="0"/>
              <a:t>）</a:t>
            </a:r>
            <a:endParaRPr lang="en-US" altLang="zh-CN" sz="1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349949"/>
              </p:ext>
            </p:extLst>
          </p:nvPr>
        </p:nvGraphicFramePr>
        <p:xfrm>
          <a:off x="5616116" y="1604797"/>
          <a:ext cx="26670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3940993" imgH="2477310" progId="Microsoft">
                  <p:embed/>
                </p:oleObj>
              </mc:Choice>
              <mc:Fallback>
                <p:oleObj r:id="rId3" imgW="3940993" imgH="2477310" progId="Microsof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116" y="1604797"/>
                        <a:ext cx="2667000" cy="22352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3359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RGWOp</a:t>
            </a:r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29023" tIns="14512" rIns="29023" bIns="14512">
            <a:normAutofit fontScale="32500" lnSpcReduction="20000"/>
          </a:bodyPr>
          <a:lstStyle>
            <a:lvl1pPr marL="964334" indent="-964334" algn="l" defTabSz="25715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2089390" indent="-803612" algn="l" defTabSz="25715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53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3214445" indent="-642889" algn="l" defTabSz="25715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4500224" indent="-642889" algn="l" defTabSz="257155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5786002" indent="-642889" algn="l" defTabSz="257155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5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7071781" indent="-642889" algn="l" defTabSz="25715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357558" indent="-642889" algn="l" defTabSz="25715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643337" indent="-642889" algn="l" defTabSz="25715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29115" indent="-642889" algn="l" defTabSz="25715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RGWOp {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protected: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req_state *s</a:t>
            </a:r>
            <a:r>
              <a:rPr lang="en-US" altLang="zh-CN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;/*http client </a:t>
            </a:r>
            <a:r>
              <a:rPr lang="zh-CN" altLang="en-US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连接 </a:t>
            </a:r>
            <a:r>
              <a:rPr lang="en-US" altLang="zh-CN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gw*/</a:t>
            </a:r>
            <a:endParaRPr lang="en-US" altLang="zh-CN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zh-CN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。。。</a:t>
            </a:r>
            <a:r>
              <a:rPr lang="en-US" altLang="zh-CN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RGWRados *</a:t>
            </a:r>
            <a:r>
              <a:rPr lang="en-US" altLang="zh-CN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store;/*gw </a:t>
            </a:r>
            <a:r>
              <a:rPr lang="zh-CN" altLang="en-US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连接 </a:t>
            </a:r>
            <a:r>
              <a:rPr lang="en-US" altLang="zh-CN" b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rados cluster*/</a:t>
            </a:r>
            <a:endParaRPr lang="en-US" altLang="zh-CN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zh-CN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。。。</a:t>
            </a:r>
            <a:r>
              <a:rPr lang="en-US" altLang="zh-CN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virtual 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prefetch_data() { return false; </a:t>
            </a:r>
            <a:r>
              <a:rPr lang="en-US" altLang="zh-CN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}/*get obj</a:t>
            </a:r>
            <a:r>
              <a:rPr lang="zh-CN" alt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会预读</a:t>
            </a:r>
            <a:r>
              <a:rPr lang="en-US" altLang="zh-CN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lang="en-US" altLang="zh-CN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virtual 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pre_exec() {}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virtual void execute() = 0;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virtual void send_response() {}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virtual void complete() </a:t>
            </a:r>
            <a:r>
              <a:rPr lang="en-US" altLang="zh-CN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773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Put object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/>
              <a:t>void RGWPutObj::execute</a:t>
            </a:r>
            <a:r>
              <a:rPr lang="en-US" altLang="zh-CN" smtClean="0"/>
              <a:t>()</a:t>
            </a:r>
          </a:p>
          <a:p>
            <a:endParaRPr lang="en-US" altLang="zh-CN"/>
          </a:p>
          <a:p>
            <a:r>
              <a:rPr lang="en-US" altLang="zh-CN" sz="1500"/>
              <a:t>ret = get_params();/*</a:t>
            </a:r>
            <a:r>
              <a:rPr lang="zh-CN" altLang="en-US" sz="1500"/>
              <a:t>获取用户上传</a:t>
            </a:r>
            <a:r>
              <a:rPr lang="en-US" altLang="zh-CN" sz="1500"/>
              <a:t>http</a:t>
            </a:r>
            <a:r>
              <a:rPr lang="zh-CN" altLang="en-US" sz="1500"/>
              <a:t>报文中的参数*</a:t>
            </a:r>
            <a:r>
              <a:rPr lang="en-US" altLang="zh-CN" sz="1500"/>
              <a:t>/</a:t>
            </a:r>
          </a:p>
          <a:p>
            <a:endParaRPr lang="en-US" altLang="zh-CN" sz="1500"/>
          </a:p>
          <a:p>
            <a:r>
              <a:rPr lang="en-US" altLang="zh-CN" sz="1500"/>
              <a:t>processor = select_processor(&amp;multipart);/*</a:t>
            </a:r>
            <a:r>
              <a:rPr lang="zh-CN" altLang="en-US" sz="1500"/>
              <a:t>判断是否分段，并且获取处理方法*</a:t>
            </a:r>
            <a:r>
              <a:rPr lang="en-US" altLang="zh-CN" sz="1500"/>
              <a:t>/</a:t>
            </a:r>
          </a:p>
          <a:p>
            <a:endParaRPr lang="en-US" altLang="zh-CN" sz="1500"/>
          </a:p>
          <a:p>
            <a:r>
              <a:rPr lang="en-US" altLang="zh-CN" sz="1500"/>
              <a:t>ret = processor-&gt;prepare(store, s-&gt;obj_ctx, NULL);/*</a:t>
            </a:r>
            <a:r>
              <a:rPr lang="zh-CN" altLang="en-US" sz="1500"/>
              <a:t>找到本段数据的存放位置，</a:t>
            </a:r>
            <a:r>
              <a:rPr lang="en-US" altLang="zh-CN" sz="1500"/>
              <a:t>oid*/</a:t>
            </a:r>
          </a:p>
          <a:p>
            <a:endParaRPr lang="en-US" altLang="zh-CN" sz="1500"/>
          </a:p>
          <a:p>
            <a:r>
              <a:rPr lang="en-US" altLang="zh-CN" sz="1500"/>
              <a:t>len = get_data(data);/*</a:t>
            </a:r>
            <a:r>
              <a:rPr lang="zh-CN" altLang="en-US" sz="1500"/>
              <a:t>获取用户上传的数据</a:t>
            </a:r>
            <a:r>
              <a:rPr lang="en-US" altLang="zh-CN" sz="1500"/>
              <a:t>*/</a:t>
            </a:r>
          </a:p>
          <a:p>
            <a:endParaRPr lang="en-US" altLang="zh-CN" sz="1500"/>
          </a:p>
          <a:p>
            <a:r>
              <a:rPr lang="en-US" altLang="zh-CN" sz="1500"/>
              <a:t>ret = put_data_and_throttle(processor, data, ofs, (need_calc_md5 ? &amp;hash : NULL), need_to_wait);/*</a:t>
            </a:r>
            <a:r>
              <a:rPr lang="zh-CN" altLang="en-US" sz="1500"/>
              <a:t>发送数据到</a:t>
            </a:r>
            <a:r>
              <a:rPr lang="en-US" altLang="zh-CN" sz="1500"/>
              <a:t>rados*/</a:t>
            </a:r>
            <a:endParaRPr lang="zh-CN" altLang="zh-CN" sz="1500"/>
          </a:p>
        </p:txBody>
      </p:sp>
    </p:spTree>
    <p:extLst>
      <p:ext uri="{BB962C8B-B14F-4D97-AF65-F5344CB8AC3E}">
        <p14:creationId xmlns:p14="http://schemas.microsoft.com/office/powerpoint/2010/main" val="17424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en-US" altLang="zh-CN" smtClean="0"/>
              <a:t>ache 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/>
              <a:t>RGWRados *RGWStoreManager::init_storage_provider(CephContext *cct, bool use_gc_thread, bool quota_threads)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  </a:t>
            </a:r>
            <a:r>
              <a:rPr lang="en-US" altLang="zh-CN" smtClean="0"/>
              <a:t>……</a:t>
            </a:r>
            <a:endParaRPr lang="en-US" altLang="zh-CN"/>
          </a:p>
          <a:p>
            <a:r>
              <a:rPr lang="en-US" altLang="zh-CN"/>
              <a:t>  if (!use_cache) {</a:t>
            </a:r>
          </a:p>
          <a:p>
            <a:r>
              <a:rPr lang="en-US" altLang="zh-CN"/>
              <a:t>    store = new RGWRados;</a:t>
            </a:r>
          </a:p>
          <a:p>
            <a:r>
              <a:rPr lang="en-US" altLang="zh-CN"/>
              <a:t>  } else {</a:t>
            </a:r>
          </a:p>
          <a:p>
            <a:r>
              <a:rPr lang="en-US" altLang="zh-CN"/>
              <a:t>    store = new </a:t>
            </a:r>
            <a:r>
              <a:rPr lang="en-US" altLang="zh-CN">
                <a:solidFill>
                  <a:srgbClr val="FF0000"/>
                </a:solidFill>
              </a:rPr>
              <a:t>RGWCache&lt;RGWRados</a:t>
            </a:r>
            <a:r>
              <a:rPr lang="en-US" altLang="zh-CN"/>
              <a:t>&gt;; </a:t>
            </a:r>
          </a:p>
          <a:p>
            <a:r>
              <a:rPr lang="en-US" altLang="zh-CN"/>
              <a:t>  </a:t>
            </a:r>
            <a:r>
              <a:rPr lang="en-US" altLang="zh-CN" smtClean="0"/>
              <a:t>}</a:t>
            </a:r>
            <a:endParaRPr lang="en-US" altLang="zh-CN"/>
          </a:p>
          <a:p>
            <a:r>
              <a:rPr lang="en-US" altLang="zh-CN"/>
              <a:t>  </a:t>
            </a:r>
            <a:r>
              <a:rPr lang="en-US" altLang="zh-CN" smtClean="0"/>
              <a:t>……</a:t>
            </a:r>
            <a:endParaRPr lang="en-US" altLang="zh-CN"/>
          </a:p>
          <a:p>
            <a:r>
              <a:rPr lang="en-US" altLang="zh-CN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51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Cache 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RGWCache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&lt;T&gt;::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get_obj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(void *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RGWObjVersionTracker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objv_tracker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void **handle,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rgw_obj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bufferlist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obl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off_t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ofs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off_t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end,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rgw_cache_entry_info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cache_info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获取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 info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cache.get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(name, info, flags,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cache_info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 == 0) {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……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i.copy_all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obl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bl.length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/*cache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失败后直接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r = T::get_obj(ctx,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objv_tracker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handle,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obl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ofs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end,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cache_info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……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obl.length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 == end + 1)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/* in this case, most likely object contains more data, we can't cache it */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return r;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……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cache.put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(name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info,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cache_info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);/*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添加到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cache*/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return r;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79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Cache 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300">
                <a:latin typeface="Consolas" panose="020B0609020204030204" pitchFamily="49" charset="0"/>
                <a:cs typeface="Consolas" panose="020B0609020204030204" pitchFamily="49" charset="0"/>
              </a:rPr>
              <a:t>/*notify</a:t>
            </a:r>
            <a:r>
              <a:rPr lang="zh-CN" altLang="en-US" sz="1300">
                <a:latin typeface="Consolas" panose="020B0609020204030204" pitchFamily="49" charset="0"/>
                <a:cs typeface="Consolas" panose="020B0609020204030204" pitchFamily="49" charset="0"/>
              </a:rPr>
              <a:t>机制*</a:t>
            </a:r>
            <a:r>
              <a:rPr lang="en-US" altLang="zh-CN" sz="130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sz="130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3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00" err="1">
                <a:latin typeface="Consolas" panose="020B0609020204030204" pitchFamily="49" charset="0"/>
                <a:cs typeface="Consolas" panose="020B0609020204030204" pitchFamily="49" charset="0"/>
              </a:rPr>
              <a:t>RGWCache</a:t>
            </a:r>
            <a:r>
              <a:rPr lang="en-US" altLang="zh-CN" sz="1300">
                <a:latin typeface="Consolas" panose="020B0609020204030204" pitchFamily="49" charset="0"/>
                <a:cs typeface="Consolas" panose="020B0609020204030204" pitchFamily="49" charset="0"/>
              </a:rPr>
              <a:t>&lt;T&gt;::</a:t>
            </a:r>
            <a:r>
              <a:rPr lang="en-US" altLang="zh-CN" sz="1300" err="1">
                <a:latin typeface="Consolas" panose="020B0609020204030204" pitchFamily="49" charset="0"/>
                <a:cs typeface="Consolas" panose="020B0609020204030204" pitchFamily="49" charset="0"/>
              </a:rPr>
              <a:t>watch_cb</a:t>
            </a:r>
            <a:r>
              <a:rPr lang="en-US" altLang="zh-CN" sz="13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sz="1300">
                <a:latin typeface="Consolas" panose="020B0609020204030204" pitchFamily="49" charset="0"/>
                <a:cs typeface="Consolas" panose="020B0609020204030204" pitchFamily="49" charset="0"/>
              </a:rPr>
              <a:t>。。。</a:t>
            </a:r>
            <a:r>
              <a:rPr lang="en-US" altLang="zh-CN" sz="130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sz="130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3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00" err="1">
                <a:latin typeface="Consolas" panose="020B0609020204030204" pitchFamily="49" charset="0"/>
                <a:cs typeface="Consolas" panose="020B0609020204030204" pitchFamily="49" charset="0"/>
              </a:rPr>
              <a:t>RGWCache</a:t>
            </a:r>
            <a:r>
              <a:rPr lang="en-US" altLang="zh-CN" sz="1300">
                <a:latin typeface="Consolas" panose="020B0609020204030204" pitchFamily="49" charset="0"/>
                <a:cs typeface="Consolas" panose="020B0609020204030204" pitchFamily="49" charset="0"/>
              </a:rPr>
              <a:t>&lt;T&gt;::</a:t>
            </a:r>
            <a:r>
              <a:rPr lang="en-US" altLang="zh-CN" sz="1300" err="1">
                <a:latin typeface="Consolas" panose="020B0609020204030204" pitchFamily="49" charset="0"/>
                <a:cs typeface="Consolas" panose="020B0609020204030204" pitchFamily="49" charset="0"/>
              </a:rPr>
              <a:t>distribute_cache</a:t>
            </a:r>
            <a:r>
              <a:rPr lang="en-US" altLang="zh-CN" sz="13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sz="1300">
                <a:latin typeface="Consolas" panose="020B0609020204030204" pitchFamily="49" charset="0"/>
                <a:cs typeface="Consolas" panose="020B0609020204030204" pitchFamily="49" charset="0"/>
              </a:rPr>
              <a:t>。。。</a:t>
            </a:r>
            <a:r>
              <a:rPr lang="en-US" altLang="zh-CN" sz="130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en-US" sz="13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Architecture【架构】 _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30" y="2655077"/>
            <a:ext cx="4183322" cy="406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17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Cache 4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50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zh-CN" sz="1500" err="1">
                <a:latin typeface="Consolas" panose="020B0609020204030204" pitchFamily="49" charset="0"/>
                <a:cs typeface="Consolas" panose="020B0609020204030204" pitchFamily="49" charset="0"/>
              </a:rPr>
              <a:t>ObjectCache</a:t>
            </a:r>
            <a:r>
              <a:rPr lang="en-US" altLang="zh-CN" sz="150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sz="15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50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1500">
                <a:latin typeface="Consolas" panose="020B0609020204030204" pitchFamily="49" charset="0"/>
                <a:cs typeface="Consolas" panose="020B0609020204030204" pitchFamily="49" charset="0"/>
              </a:rPr>
              <a:t>::map&lt;string, </a:t>
            </a:r>
            <a:r>
              <a:rPr lang="en-US" altLang="zh-CN" sz="1500" err="1">
                <a:latin typeface="Consolas" panose="020B0609020204030204" pitchFamily="49" charset="0"/>
                <a:cs typeface="Consolas" panose="020B0609020204030204" pitchFamily="49" charset="0"/>
              </a:rPr>
              <a:t>ObjectCacheEntry</a:t>
            </a:r>
            <a:r>
              <a:rPr lang="en-US" altLang="zh-CN" sz="150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zh-CN" sz="1500" err="1">
                <a:latin typeface="Consolas" panose="020B0609020204030204" pitchFamily="49" charset="0"/>
                <a:cs typeface="Consolas" panose="020B0609020204030204" pitchFamily="49" charset="0"/>
              </a:rPr>
              <a:t>cache_map</a:t>
            </a:r>
            <a:r>
              <a:rPr lang="en-US" altLang="zh-CN" sz="1500">
                <a:latin typeface="Consolas" panose="020B0609020204030204" pitchFamily="49" charset="0"/>
                <a:cs typeface="Consolas" panose="020B0609020204030204" pitchFamily="49" charset="0"/>
              </a:rPr>
              <a:t>;/*</a:t>
            </a:r>
            <a:r>
              <a:rPr lang="zh-CN" altLang="en-US" sz="1500">
                <a:latin typeface="Consolas" panose="020B0609020204030204" pitchFamily="49" charset="0"/>
                <a:cs typeface="Consolas" panose="020B0609020204030204" pitchFamily="49" charset="0"/>
              </a:rPr>
              <a:t>多个</a:t>
            </a:r>
            <a:r>
              <a:rPr lang="en-US" altLang="zh-CN" sz="1500">
                <a:latin typeface="Consolas" panose="020B0609020204030204" pitchFamily="49" charset="0"/>
                <a:cs typeface="Consolas" panose="020B0609020204030204" pitchFamily="49" charset="0"/>
              </a:rPr>
              <a:t>object cache</a:t>
            </a:r>
            <a:r>
              <a:rPr lang="zh-CN" altLang="en-US" sz="1500">
                <a:latin typeface="Consolas" panose="020B0609020204030204" pitchFamily="49" charset="0"/>
                <a:cs typeface="Consolas" panose="020B0609020204030204" pitchFamily="49" charset="0"/>
              </a:rPr>
              <a:t>表项*</a:t>
            </a:r>
            <a:r>
              <a:rPr lang="en-US" altLang="zh-CN" sz="150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sz="15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50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1500">
                <a:latin typeface="Consolas" panose="020B0609020204030204" pitchFamily="49" charset="0"/>
                <a:cs typeface="Consolas" panose="020B0609020204030204" pitchFamily="49" charset="0"/>
              </a:rPr>
              <a:t>::list&lt;string&gt; </a:t>
            </a:r>
            <a:r>
              <a:rPr lang="en-US" altLang="zh-CN" sz="1500" err="1">
                <a:latin typeface="Consolas" panose="020B0609020204030204" pitchFamily="49" charset="0"/>
                <a:cs typeface="Consolas" panose="020B0609020204030204" pitchFamily="49" charset="0"/>
              </a:rPr>
              <a:t>lru</a:t>
            </a:r>
            <a:r>
              <a:rPr lang="en-US" altLang="zh-CN" sz="1500">
                <a:latin typeface="Consolas" panose="020B0609020204030204" pitchFamily="49" charset="0"/>
                <a:cs typeface="Consolas" panose="020B0609020204030204" pitchFamily="49" charset="0"/>
              </a:rPr>
              <a:t>;                       /*</a:t>
            </a:r>
            <a:r>
              <a:rPr lang="en-US" altLang="zh-CN" sz="1500" err="1">
                <a:latin typeface="Consolas" panose="020B0609020204030204" pitchFamily="49" charset="0"/>
                <a:cs typeface="Consolas" panose="020B0609020204030204" pitchFamily="49" charset="0"/>
              </a:rPr>
              <a:t>lru</a:t>
            </a:r>
            <a:r>
              <a:rPr lang="zh-CN" altLang="en-US" sz="1500">
                <a:latin typeface="Consolas" panose="020B0609020204030204" pitchFamily="49" charset="0"/>
                <a:cs typeface="Consolas" panose="020B0609020204030204" pitchFamily="49" charset="0"/>
              </a:rPr>
              <a:t>链表*</a:t>
            </a:r>
            <a:r>
              <a:rPr lang="en-US" altLang="zh-CN" sz="150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sz="1500">
                <a:latin typeface="Consolas" panose="020B0609020204030204" pitchFamily="49" charset="0"/>
                <a:cs typeface="Consolas" panose="020B0609020204030204" pitchFamily="49" charset="0"/>
              </a:rPr>
              <a:t>  unsigned long </a:t>
            </a:r>
            <a:r>
              <a:rPr lang="en-US" altLang="zh-CN" sz="1500" err="1">
                <a:latin typeface="Consolas" panose="020B0609020204030204" pitchFamily="49" charset="0"/>
                <a:cs typeface="Consolas" panose="020B0609020204030204" pitchFamily="49" charset="0"/>
              </a:rPr>
              <a:t>lru_size</a:t>
            </a:r>
            <a:r>
              <a:rPr lang="en-US" altLang="zh-CN" sz="1500">
                <a:latin typeface="Consolas" panose="020B0609020204030204" pitchFamily="49" charset="0"/>
                <a:cs typeface="Consolas" panose="020B0609020204030204" pitchFamily="49" charset="0"/>
              </a:rPr>
              <a:t>;                      /*</a:t>
            </a:r>
            <a:r>
              <a:rPr lang="en-US" altLang="zh-CN" sz="1500" err="1">
                <a:latin typeface="Consolas" panose="020B0609020204030204" pitchFamily="49" charset="0"/>
                <a:cs typeface="Consolas" panose="020B0609020204030204" pitchFamily="49" charset="0"/>
              </a:rPr>
              <a:t>lru</a:t>
            </a:r>
            <a:r>
              <a:rPr lang="zh-CN" altLang="en-US" sz="1500">
                <a:latin typeface="Consolas" panose="020B0609020204030204" pitchFamily="49" charset="0"/>
                <a:cs typeface="Consolas" panose="020B0609020204030204" pitchFamily="49" charset="0"/>
              </a:rPr>
              <a:t>当前有多少个表项*</a:t>
            </a:r>
            <a:r>
              <a:rPr lang="en-US" altLang="zh-CN" sz="150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sz="1500">
                <a:latin typeface="Consolas" panose="020B0609020204030204" pitchFamily="49" charset="0"/>
                <a:cs typeface="Consolas" panose="020B0609020204030204" pitchFamily="49" charset="0"/>
              </a:rPr>
              <a:t>  unsigned long </a:t>
            </a:r>
            <a:r>
              <a:rPr lang="en-US" altLang="zh-CN" sz="1500" err="1">
                <a:latin typeface="Consolas" panose="020B0609020204030204" pitchFamily="49" charset="0"/>
                <a:cs typeface="Consolas" panose="020B0609020204030204" pitchFamily="49" charset="0"/>
              </a:rPr>
              <a:t>lru_counter</a:t>
            </a:r>
            <a:r>
              <a:rPr lang="en-US" altLang="zh-CN" sz="1500">
                <a:latin typeface="Consolas" panose="020B0609020204030204" pitchFamily="49" charset="0"/>
                <a:cs typeface="Consolas" panose="020B0609020204030204" pitchFamily="49" charset="0"/>
              </a:rPr>
              <a:t>;                   /*</a:t>
            </a:r>
            <a:r>
              <a:rPr lang="zh-CN" altLang="en-US" sz="1500">
                <a:latin typeface="Consolas" panose="020B0609020204030204" pitchFamily="49" charset="0"/>
                <a:cs typeface="Consolas" panose="020B0609020204030204" pitchFamily="49" charset="0"/>
              </a:rPr>
              <a:t>第</a:t>
            </a:r>
            <a:r>
              <a:rPr lang="en-US" altLang="zh-CN" sz="1500">
                <a:latin typeface="Consolas" panose="020B0609020204030204" pitchFamily="49" charset="0"/>
                <a:cs typeface="Consolas" panose="020B0609020204030204" pitchFamily="49" charset="0"/>
              </a:rPr>
              <a:t>counter</a:t>
            </a:r>
            <a:r>
              <a:rPr lang="zh-CN" altLang="en-US" sz="1500">
                <a:latin typeface="Consolas" panose="020B0609020204030204" pitchFamily="49" charset="0"/>
                <a:cs typeface="Consolas" panose="020B0609020204030204" pitchFamily="49" charset="0"/>
              </a:rPr>
              <a:t>次</a:t>
            </a:r>
            <a:r>
              <a:rPr lang="en-US" altLang="zh-CN" sz="150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zh-CN" altLang="en-US" sz="150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CN" sz="150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sz="1500">
                <a:latin typeface="Consolas" panose="020B0609020204030204" pitchFamily="49" charset="0"/>
                <a:cs typeface="Consolas" panose="020B0609020204030204" pitchFamily="49" charset="0"/>
              </a:rPr>
              <a:t>  unsigned long </a:t>
            </a:r>
            <a:r>
              <a:rPr lang="en-US" altLang="zh-CN" sz="1500" err="1">
                <a:latin typeface="Consolas" panose="020B0609020204030204" pitchFamily="49" charset="0"/>
                <a:cs typeface="Consolas" panose="020B0609020204030204" pitchFamily="49" charset="0"/>
              </a:rPr>
              <a:t>lru_window</a:t>
            </a:r>
            <a:r>
              <a:rPr lang="en-US" altLang="zh-CN" sz="1500">
                <a:latin typeface="Consolas" panose="020B0609020204030204" pitchFamily="49" charset="0"/>
                <a:cs typeface="Consolas" panose="020B0609020204030204" pitchFamily="49" charset="0"/>
              </a:rPr>
              <a:t>;                    /*</a:t>
            </a:r>
            <a:r>
              <a:rPr lang="zh-CN" altLang="en-US" sz="1500">
                <a:latin typeface="Consolas" panose="020B0609020204030204" pitchFamily="49" charset="0"/>
                <a:cs typeface="Consolas" panose="020B0609020204030204" pitchFamily="49" charset="0"/>
              </a:rPr>
              <a:t>延迟更新窗口*</a:t>
            </a:r>
            <a:r>
              <a:rPr lang="en-US" altLang="zh-CN" sz="150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sz="15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500" err="1">
                <a:latin typeface="Consolas" panose="020B0609020204030204" pitchFamily="49" charset="0"/>
                <a:cs typeface="Consolas" panose="020B0609020204030204" pitchFamily="49" charset="0"/>
              </a:rPr>
              <a:t>RWLock</a:t>
            </a:r>
            <a:r>
              <a:rPr lang="en-US" altLang="zh-CN" sz="1500">
                <a:latin typeface="Consolas" panose="020B0609020204030204" pitchFamily="49" charset="0"/>
                <a:cs typeface="Consolas" panose="020B0609020204030204" pitchFamily="49" charset="0"/>
              </a:rPr>
              <a:t> lock;</a:t>
            </a:r>
          </a:p>
          <a:p>
            <a:r>
              <a:rPr lang="en-US" altLang="zh-CN" sz="15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/>
            <a:endParaRPr lang="en-US" altLang="zh-CN" sz="15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118934"/>
              </p:ext>
            </p:extLst>
          </p:nvPr>
        </p:nvGraphicFramePr>
        <p:xfrm>
          <a:off x="1417364" y="5013939"/>
          <a:ext cx="6096000" cy="335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35275">
                <a:tc>
                  <a:txBody>
                    <a:bodyPr/>
                    <a:lstStyle/>
                    <a:p>
                      <a:r>
                        <a:rPr lang="zh-CN" altLang="en-US" sz="1300" smtClean="0"/>
                        <a:t>最久</a:t>
                      </a:r>
                      <a:endParaRPr lang="zh-CN" altLang="en-US" sz="1300"/>
                    </a:p>
                  </a:txBody>
                  <a:tcPr marL="29029" marR="29029" marT="19352" marB="1935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29029" marR="29029" marT="19352" marB="1935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29029" marR="29029" marT="19352" marB="1935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29029" marR="29029" marT="19352" marB="1935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29029" marR="29029" marT="19352" marB="1935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29029" marR="29029" marT="19352" marB="19352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29029" marR="29029" marT="19352" marB="19352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29029" marR="29029" marT="19352" marB="19352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29029" marR="29029" marT="19352" marB="19352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smtClean="0"/>
                        <a:t>最近</a:t>
                      </a:r>
                      <a:endParaRPr lang="zh-CN" altLang="en-US" sz="1300"/>
                    </a:p>
                  </a:txBody>
                  <a:tcPr marL="29029" marR="29029" marT="19352" marB="19352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3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相关的配置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OPTION(</a:t>
            </a:r>
            <a:r>
              <a:rPr lang="en-US" altLang="zh-CN" dirty="0" err="1"/>
              <a:t>rgw_max_chunk_size</a:t>
            </a:r>
            <a:r>
              <a:rPr lang="en-US" altLang="zh-CN" dirty="0"/>
              <a:t>, OPT_INT, 512 * 1024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OPTION(</a:t>
            </a:r>
            <a:r>
              <a:rPr lang="en-US" altLang="zh-CN" dirty="0" err="1"/>
              <a:t>rgw_cache_enabled</a:t>
            </a:r>
            <a:r>
              <a:rPr lang="en-US" altLang="zh-CN" dirty="0"/>
              <a:t>, OPT_BOOL, true)   // </a:t>
            </a:r>
            <a:r>
              <a:rPr lang="en-US" altLang="zh-CN" dirty="0" err="1"/>
              <a:t>rgw</a:t>
            </a:r>
            <a:r>
              <a:rPr lang="en-US" altLang="zh-CN" dirty="0"/>
              <a:t> cache enabled</a:t>
            </a:r>
          </a:p>
          <a:p>
            <a:r>
              <a:rPr lang="en-US" altLang="zh-CN" dirty="0"/>
              <a:t>OPTION(</a:t>
            </a:r>
            <a:r>
              <a:rPr lang="en-US" altLang="zh-CN" dirty="0" err="1"/>
              <a:t>rgw_cache_lru_size</a:t>
            </a:r>
            <a:r>
              <a:rPr lang="en-US" altLang="zh-CN" dirty="0"/>
              <a:t>, OPT_INT, 10000)   // </a:t>
            </a:r>
            <a:r>
              <a:rPr lang="en-US" altLang="zh-CN" dirty="0" err="1"/>
              <a:t>num</a:t>
            </a:r>
            <a:r>
              <a:rPr lang="en-US" altLang="zh-CN" dirty="0"/>
              <a:t> of entries in </a:t>
            </a:r>
            <a:r>
              <a:rPr lang="en-US" altLang="zh-CN" dirty="0" err="1"/>
              <a:t>rgw</a:t>
            </a:r>
            <a:r>
              <a:rPr lang="en-US" altLang="zh-CN" dirty="0"/>
              <a:t> </a:t>
            </a:r>
            <a:r>
              <a:rPr lang="en-US" altLang="zh-CN" dirty="0" smtClean="0"/>
              <a:t>cache</a:t>
            </a:r>
          </a:p>
          <a:p>
            <a:r>
              <a:rPr lang="en-US" altLang="zh-CN" dirty="0"/>
              <a:t>OPTION(</a:t>
            </a:r>
            <a:r>
              <a:rPr lang="en-US" altLang="zh-CN" dirty="0" err="1"/>
              <a:t>rgw_print_continue</a:t>
            </a:r>
            <a:r>
              <a:rPr lang="en-US" altLang="zh-CN" dirty="0"/>
              <a:t>, OPT_BOOL, true)  // enable if 100-Continue </a:t>
            </a:r>
            <a:r>
              <a:rPr lang="en-US" altLang="zh-CN" dirty="0" smtClean="0"/>
              <a:t>works</a:t>
            </a:r>
          </a:p>
          <a:p>
            <a:r>
              <a:rPr lang="en-US" altLang="zh-CN" dirty="0"/>
              <a:t>OPTION(</a:t>
            </a:r>
            <a:r>
              <a:rPr lang="en-US" altLang="zh-CN" dirty="0" err="1"/>
              <a:t>rgw_thread_pool_size</a:t>
            </a:r>
            <a:r>
              <a:rPr lang="en-US" altLang="zh-CN" dirty="0"/>
              <a:t>, OPT_INT, 100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OPTION(</a:t>
            </a:r>
            <a:r>
              <a:rPr lang="en-US" altLang="zh-CN" dirty="0" err="1"/>
              <a:t>rgw_obj_stripe_size</a:t>
            </a:r>
            <a:r>
              <a:rPr lang="en-US" altLang="zh-CN" dirty="0"/>
              <a:t>, OPT_INT, 4 &lt;&lt; 20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OPTION(</a:t>
            </a:r>
            <a:r>
              <a:rPr lang="en-US" altLang="zh-CN" dirty="0" err="1"/>
              <a:t>rgw_get_obj_window_size</a:t>
            </a:r>
            <a:r>
              <a:rPr lang="en-US" altLang="zh-CN" dirty="0"/>
              <a:t>, OPT_INT, 16 &lt;&lt; 20) // window size in bytes for single get </a:t>
            </a:r>
            <a:r>
              <a:rPr lang="en-US" altLang="zh-CN" dirty="0" err="1"/>
              <a:t>obj</a:t>
            </a:r>
            <a:r>
              <a:rPr lang="en-US" altLang="zh-CN" dirty="0"/>
              <a:t> </a:t>
            </a:r>
            <a:r>
              <a:rPr lang="en-US" altLang="zh-CN" dirty="0" smtClean="0"/>
              <a:t>request</a:t>
            </a:r>
          </a:p>
          <a:p>
            <a:r>
              <a:rPr lang="en-US" altLang="zh-CN" dirty="0"/>
              <a:t>OPTION(</a:t>
            </a:r>
            <a:r>
              <a:rPr lang="en-US" altLang="zh-CN" dirty="0" err="1"/>
              <a:t>rgw_get_obj_max_req_size</a:t>
            </a:r>
            <a:r>
              <a:rPr lang="en-US" altLang="zh-CN" dirty="0"/>
              <a:t>, OPT_INT, 4 &lt;&lt; 20) // max length of a single get </a:t>
            </a:r>
            <a:r>
              <a:rPr lang="en-US" altLang="zh-CN" dirty="0" err="1"/>
              <a:t>obj</a:t>
            </a:r>
            <a:r>
              <a:rPr lang="en-US" altLang="zh-CN" dirty="0"/>
              <a:t> </a:t>
            </a:r>
            <a:r>
              <a:rPr lang="en-US" altLang="zh-CN" dirty="0" err="1"/>
              <a:t>rados</a:t>
            </a:r>
            <a:r>
              <a:rPr lang="en-US" altLang="zh-CN" dirty="0"/>
              <a:t> </a:t>
            </a:r>
            <a:r>
              <a:rPr lang="en-US" altLang="zh-CN" dirty="0" smtClean="0"/>
              <a:t>op</a:t>
            </a:r>
          </a:p>
          <a:p>
            <a:r>
              <a:rPr lang="en-US" altLang="zh-CN" dirty="0"/>
              <a:t>OPTION(</a:t>
            </a:r>
            <a:r>
              <a:rPr lang="en-US" altLang="zh-CN" dirty="0" err="1"/>
              <a:t>rgw_multipart_min_part_size</a:t>
            </a:r>
            <a:r>
              <a:rPr lang="en-US" altLang="zh-CN" dirty="0"/>
              <a:t>, OPT_INT, 5 * 1024 * 1024) // min size for each part (except for last one) in multipart </a:t>
            </a:r>
            <a:r>
              <a:rPr lang="en-US" altLang="zh-CN" dirty="0" smtClean="0"/>
              <a:t>upload</a:t>
            </a:r>
          </a:p>
          <a:p>
            <a:endParaRPr lang="en-US" altLang="zh-CN" dirty="0"/>
          </a:p>
          <a:p>
            <a:r>
              <a:rPr lang="en-US" altLang="zh-CN" dirty="0"/>
              <a:t>#define RGW_MAX_PENDING_CHUNKS  16</a:t>
            </a:r>
          </a:p>
          <a:p>
            <a:r>
              <a:rPr lang="en-US" altLang="zh-CN" dirty="0"/>
              <a:t>#define RGW_MAX_PUT_SIZE        (5ULL*1024*1024*1024)</a:t>
            </a:r>
          </a:p>
          <a:p>
            <a:r>
              <a:rPr lang="en-US" altLang="zh-CN" dirty="0"/>
              <a:t>#define RGW_MIN_MULTIPART_SIZE (5ULL*1024*1024)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77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rados </a:t>
            </a:r>
            <a:r>
              <a:rPr lang="en-US" altLang="zh-CN" err="1" smtClean="0"/>
              <a:t>gw</a:t>
            </a:r>
            <a:r>
              <a:rPr lang="zh-CN" altLang="en-US" smtClean="0"/>
              <a:t>中的</a:t>
            </a:r>
            <a:r>
              <a:rPr lang="en-US" altLang="zh-CN" smtClean="0"/>
              <a:t>pool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012949"/>
              </p:ext>
            </p:extLst>
          </p:nvPr>
        </p:nvGraphicFramePr>
        <p:xfrm>
          <a:off x="457257" y="1752623"/>
          <a:ext cx="8229802" cy="301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623"/>
                <a:gridCol w="5195179"/>
              </a:tblGrid>
              <a:tr h="201264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29029" marR="29029" marT="19352" marB="19352"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29029" marR="29029" marT="19352" marB="19352"/>
                </a:tc>
              </a:tr>
              <a:tr h="201264">
                <a:tc>
                  <a:txBody>
                    <a:bodyPr/>
                    <a:lstStyle/>
                    <a:p>
                      <a:r>
                        <a:rPr lang="en-US" altLang="zh-CN" sz="1100" smtClean="0"/>
                        <a:t>.rgw</a:t>
                      </a:r>
                    </a:p>
                  </a:txBody>
                  <a:tcPr marL="29029" marR="29029" marT="19352" marB="19352"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存放</a:t>
                      </a:r>
                      <a:r>
                        <a:rPr lang="en-US" altLang="zh-CN" sz="1100" smtClean="0"/>
                        <a:t>buckets</a:t>
                      </a:r>
                      <a:r>
                        <a:rPr lang="zh-CN" altLang="en-US" sz="1100" smtClean="0"/>
                        <a:t>信息</a:t>
                      </a:r>
                      <a:endParaRPr lang="zh-CN" altLang="en-US" sz="1100"/>
                    </a:p>
                  </a:txBody>
                  <a:tcPr marL="29029" marR="29029" marT="19352" marB="19352"/>
                </a:tc>
              </a:tr>
              <a:tr h="201264">
                <a:tc>
                  <a:txBody>
                    <a:bodyPr/>
                    <a:lstStyle/>
                    <a:p>
                      <a:r>
                        <a:rPr lang="en-US" altLang="zh-CN" sz="1100" smtClean="0"/>
                        <a:t>.rgw.root</a:t>
                      </a:r>
                    </a:p>
                  </a:txBody>
                  <a:tcPr marL="29029" marR="29029" marT="19352" marB="19352"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存放</a:t>
                      </a:r>
                      <a:r>
                        <a:rPr lang="en-US" altLang="zh-CN" sz="1100" err="1" smtClean="0"/>
                        <a:t>radosgw</a:t>
                      </a:r>
                      <a:r>
                        <a:rPr lang="zh-CN" altLang="en-US" sz="1100" smtClean="0"/>
                        <a:t>中</a:t>
                      </a:r>
                      <a:r>
                        <a:rPr lang="en-US" altLang="zh-CN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</a:t>
                      </a:r>
                      <a:r>
                        <a:rPr lang="zh-CN" alt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zone</a:t>
                      </a:r>
                      <a:r>
                        <a:rPr lang="zh-CN" alt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信息</a:t>
                      </a:r>
                      <a:endParaRPr lang="zh-CN" altLang="en-US" sz="1100"/>
                    </a:p>
                  </a:txBody>
                  <a:tcPr marL="29029" marR="29029" marT="19352" marB="19352"/>
                </a:tc>
              </a:tr>
              <a:tr h="201264">
                <a:tc>
                  <a:txBody>
                    <a:bodyPr/>
                    <a:lstStyle/>
                    <a:p>
                      <a:r>
                        <a:rPr lang="en-US" altLang="zh-CN" sz="1100" smtClean="0"/>
                        <a:t>.rgw.control</a:t>
                      </a:r>
                    </a:p>
                  </a:txBody>
                  <a:tcPr marL="29029" marR="29029" marT="19352" marB="19352"/>
                </a:tc>
                <a:tc>
                  <a:txBody>
                    <a:bodyPr/>
                    <a:lstStyle/>
                    <a:p>
                      <a:r>
                        <a:rPr lang="en-US" altLang="zh-CN" sz="1100" smtClean="0"/>
                        <a:t>notify </a:t>
                      </a:r>
                      <a:r>
                        <a:rPr lang="zh-CN" altLang="en-US" sz="1100" smtClean="0"/>
                        <a:t>相关，</a:t>
                      </a:r>
                      <a:r>
                        <a:rPr lang="en-US" altLang="zh-CN" sz="1100" smtClean="0"/>
                        <a:t>cache</a:t>
                      </a:r>
                      <a:r>
                        <a:rPr lang="zh-CN" altLang="en-US" sz="1100" smtClean="0"/>
                        <a:t>一致性</a:t>
                      </a:r>
                      <a:endParaRPr lang="zh-CN" altLang="en-US" sz="1100"/>
                    </a:p>
                  </a:txBody>
                  <a:tcPr marL="29029" marR="29029" marT="19352" marB="19352"/>
                </a:tc>
              </a:tr>
              <a:tr h="201264">
                <a:tc>
                  <a:txBody>
                    <a:bodyPr/>
                    <a:lstStyle/>
                    <a:p>
                      <a:r>
                        <a:rPr lang="en-US" altLang="zh-CN" sz="1100" smtClean="0"/>
                        <a:t>.rgw.gc</a:t>
                      </a:r>
                    </a:p>
                  </a:txBody>
                  <a:tcPr marL="29029" marR="29029" marT="19352" marB="19352"/>
                </a:tc>
                <a:tc>
                  <a:txBody>
                    <a:bodyPr/>
                    <a:lstStyle/>
                    <a:p>
                      <a:r>
                        <a:rPr lang="en-US" altLang="zh-CN" sz="1100" smtClean="0"/>
                        <a:t>gc </a:t>
                      </a:r>
                      <a:r>
                        <a:rPr lang="zh-CN" altLang="en-US" sz="1100" smtClean="0"/>
                        <a:t> 垃圾回收相关</a:t>
                      </a:r>
                      <a:endParaRPr lang="zh-CN" altLang="en-US" sz="1100"/>
                    </a:p>
                  </a:txBody>
                  <a:tcPr marL="29029" marR="29029" marT="19352" marB="19352"/>
                </a:tc>
              </a:tr>
              <a:tr h="201264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.</a:t>
                      </a:r>
                      <a:r>
                        <a:rPr lang="en-US" altLang="zh-CN" sz="1100" dirty="0" err="1" smtClean="0"/>
                        <a:t>rgw.buckets</a:t>
                      </a:r>
                      <a:endParaRPr lang="en-US" altLang="zh-CN" sz="1100" dirty="0" smtClean="0"/>
                    </a:p>
                  </a:txBody>
                  <a:tcPr marL="29029" marR="29029" marT="19352" marB="19352"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存放对象</a:t>
                      </a:r>
                      <a:endParaRPr lang="zh-CN" altLang="en-US" sz="1100"/>
                    </a:p>
                  </a:txBody>
                  <a:tcPr marL="29029" marR="29029" marT="19352" marB="19352"/>
                </a:tc>
              </a:tr>
              <a:tr h="201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smtClean="0"/>
                        <a:t>.rgw.buckets.extra</a:t>
                      </a:r>
                    </a:p>
                  </a:txBody>
                  <a:tcPr marL="29029" marR="29029" marT="19352" marB="19352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存放分段上传时产生的临时数据</a:t>
                      </a:r>
                      <a:endParaRPr lang="zh-CN" altLang="en-US" sz="1100" dirty="0"/>
                    </a:p>
                  </a:txBody>
                  <a:tcPr marL="29029" marR="29029" marT="19352" marB="19352"/>
                </a:tc>
              </a:tr>
              <a:tr h="201264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.</a:t>
                      </a:r>
                      <a:r>
                        <a:rPr lang="en-US" altLang="zh-CN" sz="1100" dirty="0" err="1" smtClean="0"/>
                        <a:t>rgw.buckets.index</a:t>
                      </a:r>
                      <a:endParaRPr lang="en-US" altLang="zh-CN" sz="1100" dirty="0" smtClean="0"/>
                    </a:p>
                  </a:txBody>
                  <a:tcPr marL="29029" marR="29029" marT="19352" marB="19352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存放</a:t>
                      </a:r>
                      <a:r>
                        <a:rPr lang="en-US" altLang="zh-CN" sz="1100" dirty="0" smtClean="0"/>
                        <a:t>bucket</a:t>
                      </a:r>
                      <a:r>
                        <a:rPr lang="zh-CN" altLang="en-US" sz="1100" dirty="0" smtClean="0"/>
                        <a:t>拥有的</a:t>
                      </a:r>
                      <a:r>
                        <a:rPr lang="en-US" altLang="zh-CN" sz="1100" dirty="0" smtClean="0"/>
                        <a:t>object</a:t>
                      </a:r>
                      <a:r>
                        <a:rPr lang="zh-CN" altLang="en-US" sz="1100" dirty="0" smtClean="0"/>
                        <a:t>列表，使用</a:t>
                      </a:r>
                      <a:r>
                        <a:rPr lang="en-US" altLang="zh-CN" sz="1100" dirty="0" smtClean="0"/>
                        <a:t>SSD Pool</a:t>
                      </a:r>
                      <a:r>
                        <a:rPr lang="zh-CN" altLang="en-US" sz="1100" dirty="0" smtClean="0"/>
                        <a:t>可以加速检索</a:t>
                      </a:r>
                      <a:endParaRPr lang="zh-CN" altLang="en-US" sz="1100" dirty="0"/>
                    </a:p>
                  </a:txBody>
                  <a:tcPr marL="29029" marR="29029" marT="19352" marB="19352"/>
                </a:tc>
              </a:tr>
              <a:tr h="201264">
                <a:tc>
                  <a:txBody>
                    <a:bodyPr/>
                    <a:lstStyle/>
                    <a:p>
                      <a:r>
                        <a:rPr lang="en-US" altLang="zh-CN" sz="1100" smtClean="0"/>
                        <a:t>.log</a:t>
                      </a:r>
                    </a:p>
                  </a:txBody>
                  <a:tcPr marL="29029" marR="29029" marT="19352" marB="19352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存放日志</a:t>
                      </a:r>
                      <a:r>
                        <a:rPr lang="en-US" altLang="zh-CN" sz="1100" dirty="0" smtClean="0"/>
                        <a:t>,</a:t>
                      </a:r>
                      <a:r>
                        <a:rPr lang="en-US" altLang="zh-CN" sz="1100" dirty="0" err="1" smtClean="0"/>
                        <a:t>oplog,meta_log,data_log</a:t>
                      </a:r>
                      <a:endParaRPr lang="en-US" altLang="zh-CN" sz="1100" dirty="0" smtClean="0"/>
                    </a:p>
                  </a:txBody>
                  <a:tcPr marL="29029" marR="29029" marT="19352" marB="19352"/>
                </a:tc>
              </a:tr>
              <a:tr h="201264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.intent-log</a:t>
                      </a:r>
                    </a:p>
                  </a:txBody>
                  <a:tcPr marL="29029" marR="29029" marT="19352" marB="19352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暂时没用</a:t>
                      </a:r>
                      <a:endParaRPr lang="zh-CN" altLang="en-US" sz="1100" dirty="0"/>
                    </a:p>
                  </a:txBody>
                  <a:tcPr marL="29029" marR="29029" marT="19352" marB="19352"/>
                </a:tc>
              </a:tr>
              <a:tr h="201264">
                <a:tc>
                  <a:txBody>
                    <a:bodyPr/>
                    <a:lstStyle/>
                    <a:p>
                      <a:r>
                        <a:rPr lang="en-US" altLang="zh-CN" sz="1100" smtClean="0"/>
                        <a:t>.usage</a:t>
                      </a:r>
                    </a:p>
                  </a:txBody>
                  <a:tcPr marL="29029" marR="29029" marT="19352" marB="19352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存放操作记录，比如</a:t>
                      </a:r>
                      <a:r>
                        <a:rPr lang="en-US" altLang="zh-CN" sz="1100" dirty="0" smtClean="0"/>
                        <a:t>put</a:t>
                      </a:r>
                      <a:r>
                        <a:rPr lang="zh-CN" altLang="en-US" sz="1100" dirty="0" smtClean="0"/>
                        <a:t>记录</a:t>
                      </a:r>
                      <a:endParaRPr lang="zh-CN" altLang="en-US" sz="1100" dirty="0"/>
                    </a:p>
                  </a:txBody>
                  <a:tcPr marL="29029" marR="29029" marT="19352" marB="19352"/>
                </a:tc>
              </a:tr>
              <a:tr h="201264">
                <a:tc>
                  <a:txBody>
                    <a:bodyPr/>
                    <a:lstStyle/>
                    <a:p>
                      <a:r>
                        <a:rPr lang="en-US" altLang="zh-CN" sz="1100" smtClean="0"/>
                        <a:t>.users</a:t>
                      </a:r>
                    </a:p>
                  </a:txBody>
                  <a:tcPr marL="29029" marR="29029" marT="19352" marB="19352"/>
                </a:tc>
                <a:tc>
                  <a:txBody>
                    <a:bodyPr/>
                    <a:lstStyle/>
                    <a:p>
                      <a:pPr marL="0" marR="0" indent="0" algn="l" defTabSz="25715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smtClean="0"/>
                        <a:t>存放接入</a:t>
                      </a:r>
                      <a:r>
                        <a:rPr lang="en-US" altLang="zh-CN" sz="1100" smtClean="0"/>
                        <a:t>key</a:t>
                      </a:r>
                      <a:r>
                        <a:rPr lang="zh-CN" altLang="en-US" sz="1100" smtClean="0"/>
                        <a:t>与</a:t>
                      </a:r>
                      <a:r>
                        <a:rPr lang="en-US" altLang="zh-CN" sz="1100" smtClean="0"/>
                        <a:t>uid</a:t>
                      </a:r>
                      <a:r>
                        <a:rPr lang="zh-CN" altLang="en-US" sz="1100" smtClean="0"/>
                        <a:t>对应关系</a:t>
                      </a:r>
                    </a:p>
                  </a:txBody>
                  <a:tcPr marL="29029" marR="29029" marT="19352" marB="19352"/>
                </a:tc>
              </a:tr>
              <a:tr h="201264">
                <a:tc>
                  <a:txBody>
                    <a:bodyPr/>
                    <a:lstStyle/>
                    <a:p>
                      <a:r>
                        <a:rPr lang="en-US" altLang="zh-CN" sz="1100" smtClean="0"/>
                        <a:t>.users.mail</a:t>
                      </a:r>
                    </a:p>
                  </a:txBody>
                  <a:tcPr marL="29029" marR="29029" marT="19352" marB="19352"/>
                </a:tc>
                <a:tc>
                  <a:txBody>
                    <a:bodyPr/>
                    <a:lstStyle/>
                    <a:p>
                      <a:pPr marL="0" marR="0" indent="0" algn="l" defTabSz="25715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smtClean="0"/>
                        <a:t>存放邮箱与</a:t>
                      </a:r>
                      <a:r>
                        <a:rPr lang="en-US" altLang="zh-CN" sz="1100" smtClean="0"/>
                        <a:t>uid</a:t>
                      </a:r>
                      <a:r>
                        <a:rPr lang="zh-CN" altLang="en-US" sz="1100" smtClean="0"/>
                        <a:t>对应关系</a:t>
                      </a:r>
                    </a:p>
                  </a:txBody>
                  <a:tcPr marL="29029" marR="29029" marT="19352" marB="19352"/>
                </a:tc>
              </a:tr>
              <a:tr h="201264">
                <a:tc>
                  <a:txBody>
                    <a:bodyPr/>
                    <a:lstStyle/>
                    <a:p>
                      <a:r>
                        <a:rPr lang="en-US" altLang="zh-CN" sz="1100" smtClean="0"/>
                        <a:t>.users.uid</a:t>
                      </a:r>
                      <a:endParaRPr lang="en-US" altLang="zh-CN" sz="1100"/>
                    </a:p>
                  </a:txBody>
                  <a:tcPr marL="29029" marR="29029" marT="19352" marB="19352"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存放用户信息，和用户拥有的</a:t>
                      </a:r>
                      <a:r>
                        <a:rPr lang="en-US" altLang="zh-CN" sz="1100" smtClean="0"/>
                        <a:t>buckets</a:t>
                      </a:r>
                      <a:r>
                        <a:rPr lang="zh-CN" altLang="en-US" sz="1100" smtClean="0"/>
                        <a:t>信息</a:t>
                      </a:r>
                      <a:endParaRPr lang="zh-CN" altLang="en-US" sz="1100"/>
                    </a:p>
                  </a:txBody>
                  <a:tcPr marL="29029" marR="29029" marT="19352" marB="19352"/>
                </a:tc>
              </a:tr>
              <a:tr h="201264">
                <a:tc>
                  <a:txBody>
                    <a:bodyPr/>
                    <a:lstStyle/>
                    <a:p>
                      <a:r>
                        <a:rPr lang="en-US" altLang="zh-CN" sz="1100" smtClean="0"/>
                        <a:t>.users.swift</a:t>
                      </a:r>
                      <a:endParaRPr lang="en-US" altLang="zh-CN" sz="1100"/>
                    </a:p>
                  </a:txBody>
                  <a:tcPr marL="29029" marR="29029" marT="19352" marB="19352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存放</a:t>
                      </a:r>
                      <a:r>
                        <a:rPr lang="en-US" altLang="zh-CN" sz="1100" dirty="0" smtClean="0"/>
                        <a:t>swift</a:t>
                      </a:r>
                      <a:r>
                        <a:rPr lang="zh-CN" altLang="en-US" sz="1100" dirty="0" smtClean="0"/>
                        <a:t>类型用户，</a:t>
                      </a:r>
                      <a:r>
                        <a:rPr lang="en-US" altLang="zh-CN" sz="1100" dirty="0" smtClean="0"/>
                        <a:t>swift key</a:t>
                      </a:r>
                      <a:r>
                        <a:rPr lang="zh-CN" altLang="en-US" sz="1100" dirty="0" smtClean="0"/>
                        <a:t>与</a:t>
                      </a:r>
                      <a:r>
                        <a:rPr lang="en-US" altLang="zh-CN" sz="1100" dirty="0" err="1" smtClean="0"/>
                        <a:t>uid</a:t>
                      </a:r>
                      <a:r>
                        <a:rPr lang="zh-CN" altLang="en-US" sz="1100" dirty="0" smtClean="0"/>
                        <a:t>对应关系</a:t>
                      </a:r>
                      <a:endParaRPr lang="zh-CN" altLang="en-US" sz="1100" dirty="0"/>
                    </a:p>
                  </a:txBody>
                  <a:tcPr marL="29029" marR="29029" marT="19352" marB="1935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5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对象的</a:t>
            </a:r>
            <a:r>
              <a:rPr lang="en-US" altLang="zh-CN" err="1" smtClean="0"/>
              <a:t>xattr</a:t>
            </a:r>
            <a:r>
              <a:rPr lang="zh-CN" altLang="en-US" smtClean="0"/>
              <a:t>和</a:t>
            </a:r>
            <a:r>
              <a:rPr lang="en-US" altLang="zh-CN" err="1" smtClean="0"/>
              <a:t>omap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root@cephradosgw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:~# rados </a:t>
            </a:r>
            <a:r>
              <a:rPr lang="en-US" altLang="zh-CN" sz="800" b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getxattr</a:t>
            </a:r>
            <a:r>
              <a:rPr lang="en-US" altLang="zh-CN" sz="8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default.20155.1_libtest.tar.gz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800" b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user.rgw.manifest</a:t>
            </a:r>
            <a:r>
              <a:rPr lang="en-US" altLang="zh-CN" sz="8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-p .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rgw.buckets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??..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yrflibtest.tar.gzlibtest.tar.gziyrf</a:t>
            </a:r>
            <a:endParaRPr lang="en-US" altLang="zh-CN" sz="8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.rgw.bucketsdefault.20155.1default.20155.1.rgw.buckets.index.rgw.buckets.extra0libtest.tar.gz.2/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LPipCgSbmx7-cgAB_T8GAh9GGFK3SFN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?? ??,@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iyrf</a:t>
            </a:r>
            <a:endParaRPr lang="en-US" altLang="zh-CN" sz="8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.rgw.bucketsdefault.20155.1default.20155.1.rgw.buckets.index.rgw.buckets.extra</a:t>
            </a:r>
          </a:p>
          <a:p>
            <a:endParaRPr lang="en-US" altLang="zh-CN" sz="8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root@cephradosgw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:~#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rados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800" b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listomapvals</a:t>
            </a:r>
            <a:r>
              <a:rPr lang="en-US" altLang="zh-CN" sz="8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cephtest.buckets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-p .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users.uid</a:t>
            </a:r>
            <a:endParaRPr lang="en-US" altLang="zh-CN" sz="8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test-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pool_1</a:t>
            </a:r>
            <a:endParaRPr lang="en-US" altLang="zh-CN" sz="8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value: (158 bytes) :</a:t>
            </a:r>
          </a:p>
          <a:p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0000 : 06 05 98 00 00 00 00 00 00 00 00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d0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48 00 00 00 : ............H...</a:t>
            </a:r>
          </a:p>
          <a:p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0010 : 00 00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7a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d0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6e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54 01 00 00 00 00 00 00 00 07 03 : ..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z.nT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..........</a:t>
            </a:r>
          </a:p>
          <a:p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0020 : 71 00 00 00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0b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00 00 00 74 65 73 74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2d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70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6f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6f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: q.......test-poo</a:t>
            </a:r>
          </a:p>
          <a:p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0030 :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6c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5f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31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0c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00 00 00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2e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72 67 77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2e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62 75 63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6b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l_1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.....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rgw.buck</a:t>
            </a:r>
            <a:endParaRPr lang="en-US" altLang="zh-CN" sz="8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0040 : 65 74 73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0f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00 00 00 64 65 66 61 75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6c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74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2e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32 :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ets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....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default.2</a:t>
            </a:r>
            <a:endParaRPr lang="en-US" altLang="zh-CN" sz="8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0050 : 30 33 30 30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2e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39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0f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00 00 00 64 65 66 61 75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6c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: 0300.9....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defaul</a:t>
            </a:r>
            <a:endParaRPr lang="en-US" altLang="zh-CN" sz="8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0060 : 74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2e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32 30 33 30 30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2e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39 12 00 00 00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2e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72 67 :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t.20300.9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.....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rg</a:t>
            </a:r>
            <a:endParaRPr lang="en-US" altLang="zh-CN" sz="8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0070 : 77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2e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62 75 63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6b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65 74 73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2e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69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6e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64 65 78 12 :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w.buckets.index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0080 : 00 00 00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2e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72 67 77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2e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62 75 63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6b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65 74 73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2e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: ....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rgw.buckets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0090 : 65 78 74 72 61 00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d0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 48 00 00 00 00 00 01       : </a:t>
            </a:r>
            <a:r>
              <a:rPr lang="en-US" altLang="zh-CN" sz="800" b="0" err="1">
                <a:latin typeface="Consolas" panose="020B0609020204030204" pitchFamily="49" charset="0"/>
                <a:cs typeface="Consolas" panose="020B0609020204030204" pitchFamily="49" charset="0"/>
              </a:rPr>
              <a:t>extra..H</a:t>
            </a:r>
            <a:r>
              <a:rPr lang="en-US" altLang="zh-CN" sz="800" b="0">
                <a:latin typeface="Consolas" panose="020B0609020204030204" pitchFamily="49" charset="0"/>
                <a:cs typeface="Consolas" panose="020B0609020204030204" pitchFamily="49" charset="0"/>
              </a:rPr>
              <a:t>......</a:t>
            </a:r>
            <a:endParaRPr lang="zh-CN" altLang="en-US" sz="8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36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池动态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创建用户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412776"/>
            <a:ext cx="4212468" cy="3840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 dirty="0" smtClean="0">
                <a:latin typeface="+mn-ea"/>
              </a:rPr>
              <a:t>创建用户：</a:t>
            </a:r>
            <a:r>
              <a:rPr lang="en-US" altLang="zh-CN" sz="800" dirty="0" smtClean="0">
                <a:latin typeface="+mn-ea"/>
              </a:rPr>
              <a:t>radosgw-admin </a:t>
            </a:r>
            <a:r>
              <a:rPr lang="en-US" altLang="zh-CN" sz="800" dirty="0">
                <a:latin typeface="+mn-ea"/>
              </a:rPr>
              <a:t>user create --</a:t>
            </a:r>
            <a:r>
              <a:rPr lang="en-US" altLang="zh-CN" sz="800" dirty="0" err="1">
                <a:latin typeface="+mn-ea"/>
              </a:rPr>
              <a:t>uid</a:t>
            </a:r>
            <a:r>
              <a:rPr lang="en-US" altLang="zh-CN" sz="800" dirty="0">
                <a:latin typeface="+mn-ea"/>
              </a:rPr>
              <a:t>=user --display-name="first user"  --secret=123456 --access-key=user -n client.radosgw.bx-sp-1</a:t>
            </a:r>
            <a:endParaRPr lang="zh-CN" altLang="en-US" sz="8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2398976"/>
            <a:ext cx="4212468" cy="453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 dirty="0" smtClean="0">
                <a:latin typeface="+mn-ea"/>
              </a:rPr>
              <a:t>列出池中用户</a:t>
            </a:r>
            <a:r>
              <a:rPr lang="en-US" altLang="zh-CN" sz="800" dirty="0" smtClean="0">
                <a:latin typeface="+mn-ea"/>
              </a:rPr>
              <a:t>id</a:t>
            </a:r>
            <a:r>
              <a:rPr lang="zh-CN" altLang="en-US" sz="800" dirty="0" smtClean="0">
                <a:latin typeface="+mn-ea"/>
              </a:rPr>
              <a:t>：</a:t>
            </a:r>
            <a:r>
              <a:rPr lang="en-US" altLang="zh-CN" sz="800" dirty="0" err="1" smtClean="0">
                <a:latin typeface="+mn-ea"/>
              </a:rPr>
              <a:t>rados</a:t>
            </a:r>
            <a:r>
              <a:rPr lang="en-US" altLang="zh-CN" sz="800" dirty="0" smtClean="0">
                <a:latin typeface="+mn-ea"/>
              </a:rPr>
              <a:t> </a:t>
            </a:r>
            <a:r>
              <a:rPr lang="en-US" altLang="zh-CN" sz="800" dirty="0">
                <a:latin typeface="+mn-ea"/>
              </a:rPr>
              <a:t>-p .</a:t>
            </a:r>
            <a:r>
              <a:rPr lang="en-US" altLang="zh-CN" sz="800" dirty="0" err="1">
                <a:latin typeface="+mn-ea"/>
              </a:rPr>
              <a:t>bx-sp.users.uid</a:t>
            </a:r>
            <a:r>
              <a:rPr lang="en-US" altLang="zh-CN" sz="800" dirty="0">
                <a:latin typeface="+mn-ea"/>
              </a:rPr>
              <a:t> </a:t>
            </a:r>
            <a:r>
              <a:rPr lang="en-US" altLang="zh-CN" sz="800" dirty="0" smtClean="0">
                <a:latin typeface="+mn-ea"/>
              </a:rPr>
              <a:t>ls </a:t>
            </a:r>
            <a:r>
              <a:rPr lang="zh-CN" altLang="en-US" sz="800" dirty="0" smtClean="0">
                <a:latin typeface="+mn-ea"/>
              </a:rPr>
              <a:t>查看用户列表中存在</a:t>
            </a:r>
            <a:r>
              <a:rPr lang="en-US" altLang="zh-CN" sz="800" dirty="0" smtClean="0">
                <a:latin typeface="+mn-ea"/>
              </a:rPr>
              <a:t>user</a:t>
            </a:r>
            <a:endParaRPr lang="zh-CN" altLang="en-US" sz="8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3380995"/>
            <a:ext cx="4212468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 dirty="0" smtClean="0">
                <a:latin typeface="+mn-ea"/>
              </a:rPr>
              <a:t>获取</a:t>
            </a:r>
            <a:r>
              <a:rPr lang="en-US" altLang="zh-CN" sz="800" dirty="0" smtClean="0">
                <a:latin typeface="+mn-ea"/>
              </a:rPr>
              <a:t>user</a:t>
            </a:r>
            <a:r>
              <a:rPr lang="zh-CN" altLang="en-US" sz="800" dirty="0">
                <a:latin typeface="+mn-ea"/>
              </a:rPr>
              <a:t> </a:t>
            </a:r>
            <a:r>
              <a:rPr lang="en-US" altLang="zh-CN" sz="800" dirty="0" smtClean="0">
                <a:latin typeface="+mn-ea"/>
              </a:rPr>
              <a:t>object</a:t>
            </a:r>
            <a:r>
              <a:rPr lang="zh-CN" altLang="en-US" sz="800" dirty="0" smtClean="0">
                <a:latin typeface="+mn-ea"/>
              </a:rPr>
              <a:t>数据：</a:t>
            </a:r>
            <a:r>
              <a:rPr lang="en-US" altLang="zh-CN" sz="800" dirty="0" err="1" smtClean="0">
                <a:latin typeface="+mn-ea"/>
              </a:rPr>
              <a:t>rados</a:t>
            </a:r>
            <a:r>
              <a:rPr lang="en-US" altLang="zh-CN" sz="800" dirty="0" smtClean="0">
                <a:latin typeface="+mn-ea"/>
              </a:rPr>
              <a:t> </a:t>
            </a:r>
            <a:r>
              <a:rPr lang="en-US" altLang="zh-CN" sz="800" dirty="0">
                <a:latin typeface="+mn-ea"/>
              </a:rPr>
              <a:t>get user ./user  -p .</a:t>
            </a:r>
            <a:r>
              <a:rPr lang="en-US" altLang="zh-CN" sz="800" dirty="0" err="1" smtClean="0">
                <a:latin typeface="+mn-ea"/>
              </a:rPr>
              <a:t>bx-sp.users.uid</a:t>
            </a:r>
            <a:endParaRPr lang="en-US" altLang="zh-CN" sz="800" dirty="0" smtClean="0">
              <a:latin typeface="+mn-ea"/>
            </a:endParaRPr>
          </a:p>
          <a:p>
            <a:r>
              <a:rPr lang="en-US" altLang="zh-CN" sz="800" dirty="0" smtClean="0">
                <a:latin typeface="+mn-ea"/>
              </a:rPr>
              <a:t>decode </a:t>
            </a:r>
            <a:r>
              <a:rPr lang="zh-CN" altLang="en-US" sz="800" dirty="0" smtClean="0">
                <a:latin typeface="+mn-ea"/>
              </a:rPr>
              <a:t>二进制数据：</a:t>
            </a:r>
            <a:endParaRPr lang="en-US" altLang="zh-CN" sz="800" dirty="0" smtClean="0">
              <a:latin typeface="+mn-ea"/>
            </a:endParaRPr>
          </a:p>
          <a:p>
            <a:r>
              <a:rPr lang="en-US" altLang="zh-CN" sz="800" dirty="0" smtClean="0">
                <a:latin typeface="+mn-ea"/>
              </a:rPr>
              <a:t>ceph-</a:t>
            </a:r>
            <a:r>
              <a:rPr lang="en-US" altLang="zh-CN" sz="800" dirty="0" err="1" smtClean="0">
                <a:latin typeface="+mn-ea"/>
              </a:rPr>
              <a:t>dencoder</a:t>
            </a:r>
            <a:r>
              <a:rPr lang="en-US" altLang="zh-CN" sz="800" dirty="0" smtClean="0">
                <a:latin typeface="+mn-ea"/>
              </a:rPr>
              <a:t> </a:t>
            </a:r>
            <a:r>
              <a:rPr lang="en-US" altLang="zh-CN" sz="800" dirty="0">
                <a:latin typeface="+mn-ea"/>
              </a:rPr>
              <a:t>type </a:t>
            </a:r>
            <a:r>
              <a:rPr lang="en-US" altLang="zh-CN" sz="800" dirty="0" err="1">
                <a:latin typeface="+mn-ea"/>
              </a:rPr>
              <a:t>RGWUserInfo</a:t>
            </a:r>
            <a:r>
              <a:rPr lang="en-US" altLang="zh-CN" sz="800" dirty="0">
                <a:latin typeface="+mn-ea"/>
              </a:rPr>
              <a:t> skip 8 import ./user decode </a:t>
            </a:r>
            <a:r>
              <a:rPr lang="en-US" altLang="zh-CN" sz="800" dirty="0" err="1">
                <a:latin typeface="+mn-ea"/>
              </a:rPr>
              <a:t>dump_json</a:t>
            </a:r>
            <a:endParaRPr lang="zh-CN" altLang="en-US" sz="800" dirty="0">
              <a:latin typeface="+mn-ea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782670"/>
              </p:ext>
            </p:extLst>
          </p:nvPr>
        </p:nvGraphicFramePr>
        <p:xfrm>
          <a:off x="5832140" y="3813043"/>
          <a:ext cx="673100" cy="950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包装程序外壳对象" showAsIcon="1" r:id="rId3" imgW="673200" imgH="712440" progId="Package">
                  <p:embed/>
                </p:oleObj>
              </mc:Choice>
              <mc:Fallback>
                <p:oleObj name="包装程序外壳对象" showAsIcon="1" r:id="rId3" imgW="673200" imgH="712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32140" y="3813043"/>
                        <a:ext cx="673100" cy="950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>
            <a:stCxn id="4" idx="2"/>
            <a:endCxn id="5" idx="0"/>
          </p:cNvCxnSpPr>
          <p:nvPr/>
        </p:nvCxnSpPr>
        <p:spPr>
          <a:xfrm>
            <a:off x="2933818" y="1796819"/>
            <a:ext cx="0" cy="602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</p:cNvCxnSpPr>
          <p:nvPr/>
        </p:nvCxnSpPr>
        <p:spPr>
          <a:xfrm>
            <a:off x="2933818" y="2852936"/>
            <a:ext cx="0" cy="528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9" idx="1"/>
          </p:cNvCxnSpPr>
          <p:nvPr/>
        </p:nvCxnSpPr>
        <p:spPr>
          <a:xfrm>
            <a:off x="5040052" y="3669027"/>
            <a:ext cx="792088" cy="619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39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文件系统与对象结构模型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1"/>
            <a:ext cx="3790764" cy="4525963"/>
          </a:xfrm>
        </p:spPr>
        <p:txBody>
          <a:bodyPr/>
          <a:lstStyle/>
          <a:p>
            <a:r>
              <a:rPr lang="zh-CN" altLang="en-US" dirty="0" smtClean="0"/>
              <a:t>文件系统相关概念</a:t>
            </a:r>
            <a:endParaRPr lang="en-US" altLang="zh-CN" dirty="0"/>
          </a:p>
          <a:p>
            <a:r>
              <a:rPr lang="zh-CN" altLang="en-US" sz="1400" dirty="0" smtClean="0"/>
              <a:t>文件名，数据，元数据，有限</a:t>
            </a:r>
            <a:r>
              <a:rPr lang="zh-CN" altLang="en-US" sz="1400" dirty="0"/>
              <a:t>的</a:t>
            </a:r>
            <a:r>
              <a:rPr lang="zh-CN" altLang="en-US" sz="1400" dirty="0" smtClean="0"/>
              <a:t>扩展属性</a:t>
            </a:r>
            <a:endParaRPr lang="en-US" altLang="zh-CN" sz="1400" dirty="0" smtClean="0"/>
          </a:p>
          <a:p>
            <a:r>
              <a:rPr lang="en-US" altLang="zh-CN" sz="1400" dirty="0" smtClean="0"/>
              <a:t>mount-&gt;open-&gt;write or read-&gt;close </a:t>
            </a:r>
          </a:p>
          <a:p>
            <a:r>
              <a:rPr lang="zh-CN" altLang="en-US" sz="1400" dirty="0" smtClean="0"/>
              <a:t>客户端有</a:t>
            </a:r>
            <a:r>
              <a:rPr lang="zh-CN" altLang="en-US" sz="1400" dirty="0"/>
              <a:t>状态</a:t>
            </a:r>
            <a:endParaRPr lang="en-US" altLang="zh-CN" sz="1400" dirty="0"/>
          </a:p>
          <a:p>
            <a:endParaRPr lang="en-US" altLang="zh-CN" dirty="0" smtClean="0"/>
          </a:p>
          <a:p>
            <a:r>
              <a:rPr lang="zh-CN" altLang="en-US" dirty="0" smtClean="0"/>
              <a:t>对象存储相关概念</a:t>
            </a:r>
            <a:endParaRPr lang="en-US" altLang="zh-CN" dirty="0" smtClean="0"/>
          </a:p>
          <a:p>
            <a:r>
              <a:rPr lang="en-US" altLang="zh-CN" sz="1400" dirty="0" smtClean="0"/>
              <a:t>OID</a:t>
            </a:r>
            <a:r>
              <a:rPr lang="zh-CN" altLang="en-US" sz="1400" dirty="0" smtClean="0"/>
              <a:t>，数据，元数据，灵活的扩展属性</a:t>
            </a:r>
            <a:endParaRPr lang="en-US" altLang="zh-CN" sz="1400" dirty="0" smtClean="0"/>
          </a:p>
          <a:p>
            <a:r>
              <a:rPr lang="en-US" altLang="zh-CN" sz="1400" dirty="0" err="1" smtClean="0"/>
              <a:t>auth</a:t>
            </a:r>
            <a:r>
              <a:rPr lang="en-US" altLang="zh-CN" sz="1400" dirty="0" smtClean="0"/>
              <a:t>-&gt;put, get </a:t>
            </a:r>
          </a:p>
          <a:p>
            <a:r>
              <a:rPr lang="zh-CN" altLang="en-US" sz="1400" dirty="0" smtClean="0"/>
              <a:t>客户端无状态</a:t>
            </a:r>
            <a:endParaRPr lang="zh-CN" altLang="en-US" sz="1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165708"/>
              </p:ext>
            </p:extLst>
          </p:nvPr>
        </p:nvGraphicFramePr>
        <p:xfrm>
          <a:off x="4463989" y="1371601"/>
          <a:ext cx="410527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4" imgW="4677085" imgH="2935867" progId="Microsoft">
                  <p:embed/>
                </p:oleObj>
              </mc:Choice>
              <mc:Fallback>
                <p:oleObj r:id="rId4" imgW="4677085" imgH="2935867" progId="Microsof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3989" y="1371601"/>
                        <a:ext cx="4105275" cy="34290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1585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池动态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查看用户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的磁盘数据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5059" y="1940164"/>
            <a:ext cx="2304256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dirty="0">
                <a:latin typeface="+mn-ea"/>
              </a:rPr>
              <a:t>ceph </a:t>
            </a:r>
            <a:r>
              <a:rPr lang="en-US" altLang="zh-CN" sz="800" dirty="0" err="1" smtClean="0">
                <a:latin typeface="+mn-ea"/>
              </a:rPr>
              <a:t>df</a:t>
            </a:r>
            <a:r>
              <a:rPr lang="en-US" altLang="zh-CN" sz="800" dirty="0" smtClean="0">
                <a:latin typeface="+mn-ea"/>
              </a:rPr>
              <a:t> </a:t>
            </a:r>
            <a:r>
              <a:rPr lang="zh-CN" altLang="en-US" sz="800" dirty="0" smtClean="0">
                <a:latin typeface="+mn-ea"/>
              </a:rPr>
              <a:t>查看</a:t>
            </a:r>
            <a:r>
              <a:rPr lang="en-US" altLang="zh-CN" sz="800" dirty="0" smtClean="0">
                <a:latin typeface="+mn-ea"/>
              </a:rPr>
              <a:t>ID</a:t>
            </a:r>
            <a:r>
              <a:rPr lang="zh-CN" altLang="en-US" sz="800" dirty="0" smtClean="0">
                <a:latin typeface="+mn-ea"/>
              </a:rPr>
              <a:t>列得知</a:t>
            </a:r>
            <a:r>
              <a:rPr lang="en-US" altLang="zh-CN" sz="800" dirty="0" err="1" smtClean="0">
                <a:latin typeface="+mn-ea"/>
              </a:rPr>
              <a:t>uid</a:t>
            </a:r>
            <a:r>
              <a:rPr lang="zh-CN" altLang="en-US" sz="800" dirty="0" smtClean="0">
                <a:latin typeface="+mn-ea"/>
              </a:rPr>
              <a:t>所在的</a:t>
            </a:r>
            <a:r>
              <a:rPr lang="en-US" altLang="zh-CN" sz="800" dirty="0" smtClean="0">
                <a:latin typeface="+mn-ea"/>
              </a:rPr>
              <a:t>pool ID</a:t>
            </a:r>
            <a:r>
              <a:rPr lang="zh-CN" altLang="en-US" sz="800" dirty="0" smtClean="0">
                <a:latin typeface="+mn-ea"/>
              </a:rPr>
              <a:t>为</a:t>
            </a:r>
            <a:r>
              <a:rPr lang="en-US" altLang="zh-CN" sz="800" dirty="0">
                <a:latin typeface="+mn-ea"/>
              </a:rPr>
              <a:t>19</a:t>
            </a:r>
            <a:endParaRPr lang="zh-CN" altLang="en-US" sz="8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92009" y="1652803"/>
            <a:ext cx="3888432" cy="11507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 dirty="0" smtClean="0">
                <a:latin typeface="+mn-ea"/>
              </a:rPr>
              <a:t>映射</a:t>
            </a:r>
            <a:r>
              <a:rPr lang="en-US" altLang="zh-CN" sz="800" dirty="0" smtClean="0">
                <a:latin typeface="+mn-ea"/>
              </a:rPr>
              <a:t>object</a:t>
            </a:r>
            <a:r>
              <a:rPr lang="zh-CN" altLang="en-US" sz="800" dirty="0" smtClean="0">
                <a:latin typeface="+mn-ea"/>
              </a:rPr>
              <a:t>得到</a:t>
            </a:r>
            <a:r>
              <a:rPr lang="en-US" altLang="zh-CN" sz="800" dirty="0" err="1" smtClean="0">
                <a:latin typeface="+mn-ea"/>
              </a:rPr>
              <a:t>pgid</a:t>
            </a:r>
            <a:r>
              <a:rPr lang="zh-CN" altLang="en-US" sz="800" dirty="0" smtClean="0">
                <a:latin typeface="+mn-ea"/>
              </a:rPr>
              <a:t>：</a:t>
            </a:r>
            <a:endParaRPr lang="en-US" altLang="zh-CN" sz="800" dirty="0" smtClean="0">
              <a:latin typeface="+mn-ea"/>
            </a:endParaRPr>
          </a:p>
          <a:p>
            <a:r>
              <a:rPr lang="en-US" altLang="zh-CN" sz="800" dirty="0">
                <a:latin typeface="+mn-ea"/>
              </a:rPr>
              <a:t>ceph </a:t>
            </a:r>
            <a:r>
              <a:rPr lang="en-US" altLang="zh-CN" sz="800" dirty="0" err="1">
                <a:latin typeface="+mn-ea"/>
              </a:rPr>
              <a:t>osd</a:t>
            </a:r>
            <a:r>
              <a:rPr lang="en-US" altLang="zh-CN" sz="800" dirty="0">
                <a:latin typeface="+mn-ea"/>
              </a:rPr>
              <a:t> map .</a:t>
            </a:r>
            <a:r>
              <a:rPr lang="en-US" altLang="zh-CN" sz="800" dirty="0" err="1">
                <a:latin typeface="+mn-ea"/>
              </a:rPr>
              <a:t>bx-sp.users.uid</a:t>
            </a:r>
            <a:r>
              <a:rPr lang="en-US" altLang="zh-CN" sz="800" dirty="0">
                <a:latin typeface="+mn-ea"/>
              </a:rPr>
              <a:t> </a:t>
            </a:r>
            <a:r>
              <a:rPr lang="en-US" altLang="zh-CN" sz="800" dirty="0" smtClean="0">
                <a:latin typeface="+mn-ea"/>
              </a:rPr>
              <a:t>user</a:t>
            </a:r>
          </a:p>
          <a:p>
            <a:r>
              <a:rPr lang="zh-CN" altLang="en-US" sz="800" dirty="0" smtClean="0">
                <a:latin typeface="+mn-ea"/>
              </a:rPr>
              <a:t>结果显示：</a:t>
            </a:r>
            <a:endParaRPr lang="en-US" altLang="zh-CN" sz="800" dirty="0" smtClean="0">
              <a:latin typeface="+mn-ea"/>
            </a:endParaRPr>
          </a:p>
          <a:p>
            <a:r>
              <a:rPr lang="en-US" altLang="zh-CN" sz="800" dirty="0" err="1">
                <a:latin typeface="+mn-ea"/>
              </a:rPr>
              <a:t>osdmap</a:t>
            </a:r>
            <a:r>
              <a:rPr lang="en-US" altLang="zh-CN" sz="800" dirty="0">
                <a:latin typeface="+mn-ea"/>
              </a:rPr>
              <a:t> e51 pool '.</a:t>
            </a:r>
            <a:r>
              <a:rPr lang="en-US" altLang="zh-CN" sz="800" dirty="0" err="1">
                <a:latin typeface="+mn-ea"/>
              </a:rPr>
              <a:t>bx-sp.users.uid</a:t>
            </a:r>
            <a:r>
              <a:rPr lang="en-US" altLang="zh-CN" sz="800" dirty="0">
                <a:latin typeface="+mn-ea"/>
              </a:rPr>
              <a:t>' (19) object 'user' -&gt; </a:t>
            </a:r>
            <a:r>
              <a:rPr lang="en-US" altLang="zh-CN" sz="800" dirty="0" err="1">
                <a:latin typeface="+mn-ea"/>
              </a:rPr>
              <a:t>pg</a:t>
            </a:r>
            <a:r>
              <a:rPr lang="en-US" altLang="zh-CN" sz="800" dirty="0">
                <a:latin typeface="+mn-ea"/>
              </a:rPr>
              <a:t> 19.</a:t>
            </a:r>
            <a:r>
              <a:rPr lang="en-US" altLang="zh-CN" sz="800" b="1" dirty="0">
                <a:solidFill>
                  <a:srgbClr val="000000"/>
                </a:solidFill>
                <a:latin typeface="+mn-ea"/>
              </a:rPr>
              <a:t>81b505bb</a:t>
            </a:r>
            <a:r>
              <a:rPr lang="en-US" altLang="zh-CN" sz="800" b="1" dirty="0">
                <a:latin typeface="+mn-ea"/>
              </a:rPr>
              <a:t> </a:t>
            </a:r>
            <a:r>
              <a:rPr lang="en-US" altLang="zh-CN" sz="800" dirty="0">
                <a:latin typeface="+mn-ea"/>
              </a:rPr>
              <a:t>(</a:t>
            </a:r>
            <a:r>
              <a:rPr lang="en-US" altLang="zh-CN" sz="800" b="1" dirty="0">
                <a:solidFill>
                  <a:srgbClr val="FF0000"/>
                </a:solidFill>
                <a:latin typeface="+mn-ea"/>
              </a:rPr>
              <a:t>19.1b</a:t>
            </a:r>
            <a:r>
              <a:rPr lang="en-US" altLang="zh-CN" sz="800" dirty="0">
                <a:latin typeface="+mn-ea"/>
              </a:rPr>
              <a:t>) -&gt; up ([2,0,1], p2) acting ([2,0,1], p2)</a:t>
            </a:r>
            <a:endParaRPr lang="zh-CN" altLang="en-US" sz="8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67944" y="3957059"/>
            <a:ext cx="2304256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 dirty="0" smtClean="0">
                <a:latin typeface="+mn-ea"/>
              </a:rPr>
              <a:t>进入</a:t>
            </a:r>
            <a:r>
              <a:rPr lang="en-US" altLang="zh-CN" sz="800" dirty="0" smtClean="0">
                <a:latin typeface="+mn-ea"/>
              </a:rPr>
              <a:t>ceph</a:t>
            </a:r>
            <a:r>
              <a:rPr lang="zh-CN" altLang="en-US" sz="800" dirty="0" smtClean="0">
                <a:latin typeface="+mn-ea"/>
              </a:rPr>
              <a:t>存放数据所在的目录，如：</a:t>
            </a:r>
            <a:r>
              <a:rPr lang="en-US" altLang="zh-CN" sz="800" dirty="0">
                <a:latin typeface="+mn-ea"/>
              </a:rPr>
              <a:t>/</a:t>
            </a:r>
            <a:r>
              <a:rPr lang="en-US" altLang="zh-CN" sz="800" dirty="0" err="1" smtClean="0">
                <a:latin typeface="+mn-ea"/>
              </a:rPr>
              <a:t>var</a:t>
            </a:r>
            <a:r>
              <a:rPr lang="en-US" altLang="zh-CN" sz="800" dirty="0" smtClean="0">
                <a:latin typeface="+mn-ea"/>
              </a:rPr>
              <a:t>/lib/ceph/</a:t>
            </a:r>
            <a:r>
              <a:rPr lang="en-US" altLang="zh-CN" sz="800" dirty="0" err="1" smtClean="0">
                <a:latin typeface="+mn-ea"/>
              </a:rPr>
              <a:t>osd</a:t>
            </a:r>
            <a:r>
              <a:rPr lang="en-US" altLang="zh-CN" sz="800" dirty="0" smtClean="0">
                <a:latin typeface="+mn-ea"/>
              </a:rPr>
              <a:t>/ceph-0/current</a:t>
            </a:r>
          </a:p>
          <a:p>
            <a:r>
              <a:rPr lang="zh-CN" altLang="en-US" sz="800" dirty="0" smtClean="0">
                <a:latin typeface="+mn-ea"/>
              </a:rPr>
              <a:t>进入目录</a:t>
            </a:r>
            <a:r>
              <a:rPr lang="en-US" altLang="zh-CN" sz="800" dirty="0" smtClean="0">
                <a:latin typeface="+mn-ea"/>
              </a:rPr>
              <a:t>19.1b_head</a:t>
            </a:r>
            <a:endParaRPr lang="zh-CN" altLang="en-US" sz="8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9800" y="3559265"/>
            <a:ext cx="2304256" cy="1296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 dirty="0" smtClean="0">
                <a:latin typeface="+mn-ea"/>
              </a:rPr>
              <a:t>解析</a:t>
            </a:r>
            <a:r>
              <a:rPr lang="en-US" altLang="zh-CN" sz="800" dirty="0" smtClean="0">
                <a:latin typeface="+mn-ea"/>
              </a:rPr>
              <a:t>user</a:t>
            </a:r>
            <a:r>
              <a:rPr lang="en-US" altLang="zh-CN" sz="800" dirty="0">
                <a:latin typeface="+mn-ea"/>
              </a:rPr>
              <a:t>__head_</a:t>
            </a:r>
            <a:r>
              <a:rPr lang="en-US" altLang="zh-CN" sz="800" b="1" dirty="0">
                <a:solidFill>
                  <a:schemeClr val="tx1"/>
                </a:solidFill>
                <a:latin typeface="+mn-ea"/>
              </a:rPr>
              <a:t>81B505BB</a:t>
            </a:r>
            <a:r>
              <a:rPr lang="en-US" altLang="zh-CN" sz="800" dirty="0">
                <a:latin typeface="+mn-ea"/>
              </a:rPr>
              <a:t>__</a:t>
            </a:r>
            <a:r>
              <a:rPr lang="en-US" altLang="zh-CN" sz="800" dirty="0" smtClean="0">
                <a:latin typeface="+mn-ea"/>
              </a:rPr>
              <a:t>13</a:t>
            </a:r>
            <a:r>
              <a:rPr lang="zh-CN" altLang="en-US" sz="800" dirty="0" smtClean="0">
                <a:latin typeface="+mn-ea"/>
              </a:rPr>
              <a:t>：</a:t>
            </a:r>
            <a:endParaRPr lang="en-US" altLang="zh-CN" sz="800" dirty="0" smtClean="0">
              <a:latin typeface="+mn-ea"/>
            </a:endParaRPr>
          </a:p>
          <a:p>
            <a:r>
              <a:rPr lang="en-US" altLang="zh-CN" sz="800" dirty="0">
                <a:latin typeface="+mn-ea"/>
              </a:rPr>
              <a:t>ceph-</a:t>
            </a:r>
            <a:r>
              <a:rPr lang="en-US" altLang="zh-CN" sz="800" dirty="0" err="1">
                <a:latin typeface="+mn-ea"/>
              </a:rPr>
              <a:t>dencoder</a:t>
            </a:r>
            <a:r>
              <a:rPr lang="en-US" altLang="zh-CN" sz="800" dirty="0">
                <a:latin typeface="+mn-ea"/>
              </a:rPr>
              <a:t> type </a:t>
            </a:r>
            <a:r>
              <a:rPr lang="en-US" altLang="zh-CN" sz="800" dirty="0" err="1">
                <a:latin typeface="+mn-ea"/>
              </a:rPr>
              <a:t>RGWUserInfo</a:t>
            </a:r>
            <a:r>
              <a:rPr lang="en-US" altLang="zh-CN" sz="800" dirty="0">
                <a:latin typeface="+mn-ea"/>
              </a:rPr>
              <a:t> skip 8  import ./user__head_81B505BB__13  decode </a:t>
            </a:r>
            <a:r>
              <a:rPr lang="en-US" altLang="zh-CN" sz="800" dirty="0" err="1">
                <a:latin typeface="+mn-ea"/>
              </a:rPr>
              <a:t>dump_json</a:t>
            </a:r>
            <a:endParaRPr lang="zh-CN" altLang="en-US" sz="800" dirty="0">
              <a:latin typeface="+mn-ea"/>
            </a:endParaRPr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2659315" y="2228196"/>
            <a:ext cx="7326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5" idx="3"/>
            <a:endCxn id="6" idx="3"/>
          </p:cNvCxnSpPr>
          <p:nvPr/>
        </p:nvCxnSpPr>
        <p:spPr>
          <a:xfrm flipH="1">
            <a:off x="6372201" y="2228197"/>
            <a:ext cx="908241" cy="2016895"/>
          </a:xfrm>
          <a:prstGeom prst="bentConnector3">
            <a:avLst>
              <a:gd name="adj1" fmla="val -251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1"/>
            <a:endCxn id="7" idx="3"/>
          </p:cNvCxnSpPr>
          <p:nvPr/>
        </p:nvCxnSpPr>
        <p:spPr>
          <a:xfrm flipH="1" flipV="1">
            <a:off x="2674056" y="4207338"/>
            <a:ext cx="1393888" cy="37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18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池</a:t>
            </a:r>
            <a:r>
              <a:rPr lang="zh-CN" altLang="en-US" dirty="0" smtClean="0"/>
              <a:t>动态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在当前用户下创建</a:t>
            </a:r>
            <a:r>
              <a:rPr lang="en-US" altLang="zh-CN" dirty="0" smtClean="0"/>
              <a:t>bucket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1508787"/>
            <a:ext cx="3528392" cy="4972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 dirty="0" smtClean="0">
                <a:latin typeface="+mn-ea"/>
              </a:rPr>
              <a:t>使用刚刚创建的用户配置</a:t>
            </a:r>
            <a:r>
              <a:rPr lang="en-US" altLang="zh-CN" sz="800" dirty="0" smtClean="0">
                <a:latin typeface="+mn-ea"/>
              </a:rPr>
              <a:t>s3cmd</a:t>
            </a:r>
            <a:r>
              <a:rPr lang="zh-CN" altLang="en-US" sz="800" dirty="0" smtClean="0">
                <a:latin typeface="+mn-ea"/>
              </a:rPr>
              <a:t>，然后创建</a:t>
            </a:r>
            <a:r>
              <a:rPr lang="en-US" altLang="zh-CN" sz="800" dirty="0" smtClean="0">
                <a:latin typeface="+mn-ea"/>
              </a:rPr>
              <a:t>bucket</a:t>
            </a:r>
            <a:r>
              <a:rPr lang="zh-CN" altLang="en-US" sz="800" dirty="0" smtClean="0">
                <a:latin typeface="+mn-ea"/>
              </a:rPr>
              <a:t>：</a:t>
            </a:r>
            <a:endParaRPr lang="en-US" altLang="zh-CN" sz="800" dirty="0" smtClean="0">
              <a:latin typeface="+mn-ea"/>
            </a:endParaRPr>
          </a:p>
          <a:p>
            <a:r>
              <a:rPr lang="en-US" altLang="zh-CN" sz="800" dirty="0">
                <a:latin typeface="+mn-ea"/>
              </a:rPr>
              <a:t>s3cmd </a:t>
            </a:r>
            <a:r>
              <a:rPr lang="en-US" altLang="zh-CN" sz="800" dirty="0" err="1">
                <a:latin typeface="+mn-ea"/>
              </a:rPr>
              <a:t>mb</a:t>
            </a:r>
            <a:r>
              <a:rPr lang="en-US" altLang="zh-CN" sz="800" dirty="0">
                <a:latin typeface="+mn-ea"/>
              </a:rPr>
              <a:t> s3://test</a:t>
            </a:r>
            <a:endParaRPr lang="zh-CN" altLang="en-US" sz="8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632" y="2372883"/>
            <a:ext cx="3528392" cy="7680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 dirty="0" smtClean="0">
                <a:latin typeface="+mn-ea"/>
              </a:rPr>
              <a:t>观察</a:t>
            </a:r>
            <a:r>
              <a:rPr lang="en-US" altLang="zh-CN" sz="800" dirty="0" smtClean="0">
                <a:latin typeface="+mn-ea"/>
              </a:rPr>
              <a:t>pool .</a:t>
            </a:r>
            <a:r>
              <a:rPr lang="en-US" altLang="zh-CN" sz="800" dirty="0" err="1" smtClean="0">
                <a:latin typeface="+mn-ea"/>
              </a:rPr>
              <a:t>bx-sp.domain.rgw</a:t>
            </a:r>
            <a:r>
              <a:rPr lang="zh-CN" altLang="en-US" sz="800" dirty="0" smtClean="0">
                <a:latin typeface="+mn-ea"/>
              </a:rPr>
              <a:t>下</a:t>
            </a:r>
            <a:r>
              <a:rPr lang="en-US" altLang="zh-CN" sz="800" dirty="0" smtClean="0">
                <a:latin typeface="+mn-ea"/>
              </a:rPr>
              <a:t>used</a:t>
            </a:r>
            <a:r>
              <a:rPr lang="zh-CN" altLang="en-US" sz="800" dirty="0" smtClean="0">
                <a:latin typeface="+mn-ea"/>
              </a:rPr>
              <a:t>多出</a:t>
            </a:r>
            <a:r>
              <a:rPr lang="en-US" altLang="zh-CN" sz="800" dirty="0" smtClean="0">
                <a:latin typeface="+mn-ea"/>
              </a:rPr>
              <a:t>n</a:t>
            </a:r>
            <a:r>
              <a:rPr lang="zh-CN" altLang="en-US" sz="800" dirty="0" smtClean="0">
                <a:latin typeface="+mn-ea"/>
              </a:rPr>
              <a:t>个字节，查看该</a:t>
            </a:r>
            <a:r>
              <a:rPr lang="en-US" altLang="zh-CN" sz="800" dirty="0" smtClean="0">
                <a:latin typeface="+mn-ea"/>
              </a:rPr>
              <a:t>pool</a:t>
            </a:r>
            <a:r>
              <a:rPr lang="zh-CN" altLang="en-US" sz="800" dirty="0" smtClean="0">
                <a:latin typeface="+mn-ea"/>
              </a:rPr>
              <a:t>：</a:t>
            </a:r>
            <a:r>
              <a:rPr lang="en-US" altLang="zh-CN" sz="800" dirty="0" err="1">
                <a:latin typeface="+mn-ea"/>
              </a:rPr>
              <a:t>rados</a:t>
            </a:r>
            <a:r>
              <a:rPr lang="en-US" altLang="zh-CN" sz="800" dirty="0">
                <a:latin typeface="+mn-ea"/>
              </a:rPr>
              <a:t> -p .</a:t>
            </a:r>
            <a:r>
              <a:rPr lang="en-US" altLang="zh-CN" sz="800" dirty="0" err="1">
                <a:latin typeface="+mn-ea"/>
              </a:rPr>
              <a:t>bx-sp.domain.rgw</a:t>
            </a:r>
            <a:r>
              <a:rPr lang="en-US" altLang="zh-CN" sz="800" dirty="0">
                <a:latin typeface="+mn-ea"/>
              </a:rPr>
              <a:t> </a:t>
            </a:r>
            <a:r>
              <a:rPr lang="en-US" altLang="zh-CN" sz="800" dirty="0" smtClean="0">
                <a:latin typeface="+mn-ea"/>
              </a:rPr>
              <a:t>ls</a:t>
            </a:r>
            <a:r>
              <a:rPr lang="zh-CN" altLang="en-US" sz="800" dirty="0" smtClean="0">
                <a:latin typeface="+mn-ea"/>
              </a:rPr>
              <a:t>，列出结果：</a:t>
            </a:r>
            <a:endParaRPr lang="en-US" altLang="zh-CN" sz="800" dirty="0" smtClean="0">
              <a:latin typeface="+mn-ea"/>
            </a:endParaRPr>
          </a:p>
          <a:p>
            <a:r>
              <a:rPr lang="en-US" altLang="zh-CN" sz="800" dirty="0">
                <a:latin typeface="+mn-ea"/>
              </a:rPr>
              <a:t>.bucket.meta.test:bx-sp.4344.1</a:t>
            </a:r>
          </a:p>
          <a:p>
            <a:r>
              <a:rPr lang="en-US" altLang="zh-CN" sz="800" dirty="0">
                <a:latin typeface="+mn-ea"/>
              </a:rPr>
              <a:t>test</a:t>
            </a:r>
            <a:endParaRPr lang="zh-CN" altLang="en-US" sz="8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9632" y="3477006"/>
            <a:ext cx="3528392" cy="6240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 dirty="0" smtClean="0">
                <a:latin typeface="+mn-ea"/>
              </a:rPr>
              <a:t>获取</a:t>
            </a:r>
            <a:r>
              <a:rPr lang="en-US" altLang="zh-CN" sz="800" dirty="0" smtClean="0">
                <a:latin typeface="+mn-ea"/>
              </a:rPr>
              <a:t>bucket</a:t>
            </a:r>
            <a:r>
              <a:rPr lang="zh-CN" altLang="en-US" sz="800" dirty="0" smtClean="0">
                <a:latin typeface="+mn-ea"/>
              </a:rPr>
              <a:t>元对象数据；</a:t>
            </a:r>
            <a:r>
              <a:rPr lang="en-US" altLang="zh-CN" sz="800" dirty="0" err="1" smtClean="0">
                <a:latin typeface="+mn-ea"/>
              </a:rPr>
              <a:t>rados</a:t>
            </a:r>
            <a:r>
              <a:rPr lang="en-US" altLang="zh-CN" sz="800" dirty="0" smtClean="0">
                <a:latin typeface="+mn-ea"/>
              </a:rPr>
              <a:t> </a:t>
            </a:r>
            <a:r>
              <a:rPr lang="en-US" altLang="zh-CN" sz="800" dirty="0">
                <a:latin typeface="+mn-ea"/>
              </a:rPr>
              <a:t>get .bucket.meta.test:bx-sp.4344.1 ./</a:t>
            </a:r>
            <a:r>
              <a:rPr lang="en-US" altLang="zh-CN" sz="800" dirty="0" err="1">
                <a:latin typeface="+mn-ea"/>
              </a:rPr>
              <a:t>test.meta</a:t>
            </a:r>
            <a:r>
              <a:rPr lang="en-US" altLang="zh-CN" sz="800" dirty="0">
                <a:latin typeface="+mn-ea"/>
              </a:rPr>
              <a:t> -p .</a:t>
            </a:r>
            <a:r>
              <a:rPr lang="en-US" altLang="zh-CN" sz="800" dirty="0" err="1" smtClean="0">
                <a:latin typeface="+mn-ea"/>
              </a:rPr>
              <a:t>bx-sp.domain.rgw</a:t>
            </a:r>
            <a:endParaRPr lang="en-US" altLang="zh-CN" sz="800" dirty="0" smtClean="0">
              <a:latin typeface="+mn-ea"/>
            </a:endParaRPr>
          </a:p>
          <a:p>
            <a:endParaRPr lang="zh-CN" altLang="en-US" sz="8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57946" y="4437112"/>
            <a:ext cx="3528392" cy="6240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 dirty="0" smtClean="0">
                <a:latin typeface="+mn-ea"/>
              </a:rPr>
              <a:t>解析元对象数据：</a:t>
            </a:r>
            <a:r>
              <a:rPr lang="en-US" altLang="zh-CN" sz="800" dirty="0">
                <a:latin typeface="+mn-ea"/>
              </a:rPr>
              <a:t>ceph-</a:t>
            </a:r>
            <a:r>
              <a:rPr lang="en-US" altLang="zh-CN" sz="800" dirty="0" err="1">
                <a:latin typeface="+mn-ea"/>
              </a:rPr>
              <a:t>dencoder</a:t>
            </a:r>
            <a:r>
              <a:rPr lang="en-US" altLang="zh-CN" sz="800" dirty="0">
                <a:latin typeface="+mn-ea"/>
              </a:rPr>
              <a:t> type </a:t>
            </a:r>
            <a:r>
              <a:rPr lang="en-US" altLang="zh-CN" sz="800" dirty="0" err="1">
                <a:latin typeface="+mn-ea"/>
              </a:rPr>
              <a:t>RGWBucketInfo</a:t>
            </a:r>
            <a:r>
              <a:rPr lang="en-US" altLang="zh-CN" sz="800" dirty="0">
                <a:latin typeface="+mn-ea"/>
              </a:rPr>
              <a:t> import ./</a:t>
            </a:r>
            <a:r>
              <a:rPr lang="en-US" altLang="zh-CN" sz="800" dirty="0" err="1">
                <a:latin typeface="+mn-ea"/>
              </a:rPr>
              <a:t>test.meta</a:t>
            </a:r>
            <a:r>
              <a:rPr lang="en-US" altLang="zh-CN" sz="800" dirty="0">
                <a:latin typeface="+mn-ea"/>
              </a:rPr>
              <a:t> decode </a:t>
            </a:r>
            <a:r>
              <a:rPr lang="en-US" altLang="zh-CN" sz="800" dirty="0" err="1">
                <a:latin typeface="+mn-ea"/>
              </a:rPr>
              <a:t>dump_json</a:t>
            </a:r>
            <a:endParaRPr lang="zh-CN" altLang="en-US" sz="800" dirty="0">
              <a:latin typeface="+mn-ea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435629"/>
              </p:ext>
            </p:extLst>
          </p:nvPr>
        </p:nvGraphicFramePr>
        <p:xfrm>
          <a:off x="5904148" y="4845157"/>
          <a:ext cx="842606" cy="888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包装程序外壳对象" showAsIcon="1" r:id="rId3" imgW="901800" imgH="712440" progId="Package">
                  <p:embed/>
                </p:oleObj>
              </mc:Choice>
              <mc:Fallback>
                <p:oleObj name="包装程序外壳对象" showAsIcon="1" r:id="rId3" imgW="901800" imgH="712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4148" y="4845157"/>
                        <a:ext cx="842606" cy="888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>
            <a:off x="3023828" y="2006059"/>
            <a:ext cx="0" cy="366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>
          <a:xfrm>
            <a:off x="3023828" y="3140968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7" idx="0"/>
          </p:cNvCxnSpPr>
          <p:nvPr/>
        </p:nvCxnSpPr>
        <p:spPr>
          <a:xfrm flipH="1">
            <a:off x="3022142" y="4101075"/>
            <a:ext cx="1686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8" idx="1"/>
          </p:cNvCxnSpPr>
          <p:nvPr/>
        </p:nvCxnSpPr>
        <p:spPr>
          <a:xfrm>
            <a:off x="4786338" y="4749147"/>
            <a:ext cx="111781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7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池动态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在当前</a:t>
            </a:r>
            <a:r>
              <a:rPr lang="en-US" altLang="zh-CN" dirty="0" smtClean="0"/>
              <a:t>bucket</a:t>
            </a:r>
            <a:r>
              <a:rPr lang="zh-CN" altLang="en-US" dirty="0" smtClean="0"/>
              <a:t>下创建</a:t>
            </a:r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1620" y="1280779"/>
            <a:ext cx="3024336" cy="3440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 dirty="0" smtClean="0">
                <a:latin typeface="+mn-ea"/>
              </a:rPr>
              <a:t>创建</a:t>
            </a:r>
            <a:r>
              <a:rPr lang="en-US" altLang="zh-CN" sz="800" dirty="0" smtClean="0">
                <a:latin typeface="+mn-ea"/>
              </a:rPr>
              <a:t>object</a:t>
            </a:r>
            <a:r>
              <a:rPr lang="zh-CN" altLang="en-US" sz="800" dirty="0" smtClean="0">
                <a:latin typeface="+mn-ea"/>
              </a:rPr>
              <a:t>：</a:t>
            </a:r>
            <a:r>
              <a:rPr lang="en-US" altLang="zh-CN" sz="800" dirty="0">
                <a:latin typeface="+mn-ea"/>
              </a:rPr>
              <a:t>s3cmd put ./Xshell5.zip s3://test1/xshell</a:t>
            </a:r>
            <a:endParaRPr lang="zh-CN" altLang="en-US" sz="8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" y="2132856"/>
            <a:ext cx="4416760" cy="19682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 dirty="0" smtClean="0">
                <a:latin typeface="+mn-ea"/>
              </a:rPr>
              <a:t>查看</a:t>
            </a:r>
            <a:r>
              <a:rPr lang="en-US" altLang="zh-CN" sz="800" dirty="0" smtClean="0">
                <a:latin typeface="+mn-ea"/>
              </a:rPr>
              <a:t>object</a:t>
            </a:r>
            <a:r>
              <a:rPr lang="zh-CN" altLang="en-US" sz="800" dirty="0">
                <a:latin typeface="+mn-ea"/>
              </a:rPr>
              <a:t> </a:t>
            </a:r>
            <a:r>
              <a:rPr lang="zh-CN" altLang="en-US" sz="800" dirty="0" smtClean="0">
                <a:latin typeface="+mn-ea"/>
              </a:rPr>
              <a:t>池</a:t>
            </a:r>
            <a:r>
              <a:rPr lang="en-US" altLang="zh-CN" sz="800" dirty="0" smtClean="0">
                <a:latin typeface="+mn-ea"/>
              </a:rPr>
              <a:t>.</a:t>
            </a:r>
            <a:r>
              <a:rPr lang="en-US" altLang="zh-CN" sz="800" dirty="0" err="1" smtClean="0">
                <a:latin typeface="+mn-ea"/>
              </a:rPr>
              <a:t>bx-sp.rgw.buckets</a:t>
            </a:r>
            <a:r>
              <a:rPr lang="zh-CN" altLang="en-US" sz="800" dirty="0" smtClean="0">
                <a:latin typeface="+mn-ea"/>
              </a:rPr>
              <a:t>字节数增加，且执行</a:t>
            </a:r>
            <a:endParaRPr lang="en-US" altLang="zh-CN" sz="800" dirty="0" smtClean="0">
              <a:latin typeface="+mn-ea"/>
            </a:endParaRPr>
          </a:p>
          <a:p>
            <a:r>
              <a:rPr lang="en-US" altLang="zh-CN" sz="800" dirty="0" err="1">
                <a:latin typeface="+mn-ea"/>
              </a:rPr>
              <a:t>rados</a:t>
            </a:r>
            <a:r>
              <a:rPr lang="en-US" altLang="zh-CN" sz="800" dirty="0">
                <a:latin typeface="+mn-ea"/>
              </a:rPr>
              <a:t> -p .</a:t>
            </a:r>
            <a:r>
              <a:rPr lang="en-US" altLang="zh-CN" sz="800" dirty="0" err="1">
                <a:latin typeface="+mn-ea"/>
              </a:rPr>
              <a:t>bx-sp.rgw.buckets</a:t>
            </a:r>
            <a:r>
              <a:rPr lang="en-US" altLang="zh-CN" sz="800" dirty="0">
                <a:latin typeface="+mn-ea"/>
              </a:rPr>
              <a:t> </a:t>
            </a:r>
            <a:r>
              <a:rPr lang="en-US" altLang="zh-CN" sz="800" dirty="0" smtClean="0">
                <a:latin typeface="+mn-ea"/>
              </a:rPr>
              <a:t>ls </a:t>
            </a:r>
            <a:r>
              <a:rPr lang="zh-CN" altLang="en-US" sz="800" dirty="0" smtClean="0">
                <a:latin typeface="+mn-ea"/>
              </a:rPr>
              <a:t>结果：</a:t>
            </a:r>
            <a:endParaRPr lang="en-US" altLang="zh-CN" sz="800" dirty="0" smtClean="0">
              <a:latin typeface="+mn-ea"/>
            </a:endParaRPr>
          </a:p>
          <a:p>
            <a:r>
              <a:rPr lang="en-US" altLang="zh-CN" sz="800" dirty="0">
                <a:latin typeface="+mn-ea"/>
              </a:rPr>
              <a:t>bx-sp.4410.1__shadow_xshell.2~ksaeN2l4R1IrJhFEv1K5H7E16nl9-0L.2_2</a:t>
            </a:r>
          </a:p>
          <a:p>
            <a:r>
              <a:rPr lang="en-US" altLang="zh-CN" sz="800" dirty="0" smtClean="0">
                <a:latin typeface="+mn-ea"/>
              </a:rPr>
              <a:t>bx-sp.4410.1</a:t>
            </a:r>
            <a:r>
              <a:rPr lang="en-US" altLang="zh-CN" sz="800" dirty="0">
                <a:latin typeface="+mn-ea"/>
              </a:rPr>
              <a:t>__shadow_xshell.2~ksaeN2l4R1IrJhFEv1K5H7E16nl9-0L.2_3</a:t>
            </a:r>
          </a:p>
          <a:p>
            <a:r>
              <a:rPr lang="en-US" altLang="zh-CN" sz="800" dirty="0">
                <a:latin typeface="+mn-ea"/>
              </a:rPr>
              <a:t>bx-sp.4410.1__shadow_xshell.2~ksaeN2l4R1IrJhFEv1K5H7E16nl9-0L.1_3</a:t>
            </a:r>
          </a:p>
          <a:p>
            <a:r>
              <a:rPr lang="en-US" altLang="zh-CN" sz="800" dirty="0">
                <a:latin typeface="+mn-ea"/>
              </a:rPr>
              <a:t>bx-sp.4410.1_xshell</a:t>
            </a:r>
          </a:p>
          <a:p>
            <a:r>
              <a:rPr lang="en-US" altLang="zh-CN" sz="800" dirty="0">
                <a:latin typeface="+mn-ea"/>
              </a:rPr>
              <a:t>bx-sp.4410.1__shadow_xshell.2~ksaeN2l4R1IrJhFEv1K5H7E16nl9-0L.1_2</a:t>
            </a:r>
          </a:p>
          <a:p>
            <a:r>
              <a:rPr lang="en-US" altLang="zh-CN" sz="800" dirty="0">
                <a:latin typeface="+mn-ea"/>
              </a:rPr>
              <a:t>bx-sp.4410.1__shadow_xshell.2~ksaeN2l4R1IrJhFEv1K5H7E16nl9-0L.1_1</a:t>
            </a:r>
          </a:p>
          <a:p>
            <a:r>
              <a:rPr lang="en-US" altLang="zh-CN" sz="800" dirty="0">
                <a:latin typeface="+mn-ea"/>
              </a:rPr>
              <a:t>bx-sp.4410.1__multipart_xshell.2~ksaeN2l4R1IrJhFEv1K5H7E16nl9-0L.2</a:t>
            </a:r>
          </a:p>
          <a:p>
            <a:r>
              <a:rPr lang="en-US" altLang="zh-CN" sz="800" dirty="0">
                <a:latin typeface="+mn-ea"/>
              </a:rPr>
              <a:t>bx-sp.4410.1__multipart_xshell.2~ksaeN2l4R1IrJhFEv1K5H7E16nl9-0L.1</a:t>
            </a:r>
          </a:p>
          <a:p>
            <a:r>
              <a:rPr lang="en-US" altLang="zh-CN" sz="800" dirty="0">
                <a:latin typeface="+mn-ea"/>
              </a:rPr>
              <a:t>bx-sp.4410.1__shadow_xshell.2~ksaeN2l4R1IrJhFEv1K5H7E16nl9-0L.2_1</a:t>
            </a:r>
          </a:p>
        </p:txBody>
      </p:sp>
      <p:sp>
        <p:nvSpPr>
          <p:cNvPr id="6" name="矩形 5"/>
          <p:cNvSpPr/>
          <p:nvPr/>
        </p:nvSpPr>
        <p:spPr>
          <a:xfrm>
            <a:off x="457238" y="4485117"/>
            <a:ext cx="4416722" cy="17281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 dirty="0" smtClean="0">
                <a:latin typeface="+mn-ea"/>
              </a:rPr>
              <a:t>查看该</a:t>
            </a:r>
            <a:r>
              <a:rPr lang="en-US" altLang="zh-CN" sz="800" dirty="0" smtClean="0">
                <a:latin typeface="+mn-ea"/>
              </a:rPr>
              <a:t>object</a:t>
            </a:r>
            <a:r>
              <a:rPr lang="zh-CN" altLang="en-US" sz="800" dirty="0" smtClean="0">
                <a:latin typeface="+mn-ea"/>
              </a:rPr>
              <a:t>的扩展属性，执行：</a:t>
            </a:r>
            <a:endParaRPr lang="en-US" altLang="zh-CN" sz="800" dirty="0" smtClean="0">
              <a:latin typeface="+mn-ea"/>
            </a:endParaRPr>
          </a:p>
          <a:p>
            <a:r>
              <a:rPr lang="en-US" altLang="zh-CN" sz="800" dirty="0" err="1">
                <a:latin typeface="+mn-ea"/>
              </a:rPr>
              <a:t>rados</a:t>
            </a:r>
            <a:r>
              <a:rPr lang="en-US" altLang="zh-CN" sz="800" dirty="0">
                <a:latin typeface="+mn-ea"/>
              </a:rPr>
              <a:t> </a:t>
            </a:r>
            <a:r>
              <a:rPr lang="en-US" altLang="zh-CN" sz="800" dirty="0" err="1">
                <a:latin typeface="+mn-ea"/>
              </a:rPr>
              <a:t>listxattr</a:t>
            </a:r>
            <a:r>
              <a:rPr lang="en-US" altLang="zh-CN" sz="800" dirty="0">
                <a:latin typeface="+mn-ea"/>
              </a:rPr>
              <a:t> bx-sp.4410.1_xshell -p .</a:t>
            </a:r>
            <a:r>
              <a:rPr lang="en-US" altLang="zh-CN" sz="800" dirty="0" err="1" smtClean="0">
                <a:latin typeface="+mn-ea"/>
              </a:rPr>
              <a:t>bx-sp.rgw.buckets</a:t>
            </a:r>
            <a:endParaRPr lang="en-US" altLang="zh-CN" sz="800" dirty="0" smtClean="0">
              <a:latin typeface="+mn-ea"/>
            </a:endParaRPr>
          </a:p>
          <a:p>
            <a:r>
              <a:rPr lang="zh-CN" altLang="en-US" sz="800" dirty="0" smtClean="0">
                <a:latin typeface="+mn-ea"/>
              </a:rPr>
              <a:t>显示结果列表：</a:t>
            </a:r>
            <a:endParaRPr lang="en-US" altLang="zh-CN" sz="800" dirty="0" smtClean="0">
              <a:latin typeface="+mn-ea"/>
            </a:endParaRPr>
          </a:p>
          <a:p>
            <a:r>
              <a:rPr lang="en-US" altLang="zh-CN" sz="800" dirty="0" err="1">
                <a:latin typeface="+mn-ea"/>
              </a:rPr>
              <a:t>user.rgw.acl</a:t>
            </a:r>
            <a:endParaRPr lang="en-US" altLang="zh-CN" sz="800" dirty="0">
              <a:latin typeface="+mn-ea"/>
            </a:endParaRPr>
          </a:p>
          <a:p>
            <a:r>
              <a:rPr lang="en-US" altLang="zh-CN" sz="800" dirty="0" err="1">
                <a:latin typeface="+mn-ea"/>
              </a:rPr>
              <a:t>user.rgw.content_type</a:t>
            </a:r>
            <a:endParaRPr lang="en-US" altLang="zh-CN" sz="800" dirty="0">
              <a:latin typeface="+mn-ea"/>
            </a:endParaRPr>
          </a:p>
          <a:p>
            <a:r>
              <a:rPr lang="en-US" altLang="zh-CN" sz="800" dirty="0" err="1">
                <a:latin typeface="+mn-ea"/>
              </a:rPr>
              <a:t>user.rgw.etag</a:t>
            </a:r>
            <a:endParaRPr lang="en-US" altLang="zh-CN" sz="800" dirty="0">
              <a:latin typeface="+mn-ea"/>
            </a:endParaRPr>
          </a:p>
          <a:p>
            <a:r>
              <a:rPr lang="en-US" altLang="zh-CN" sz="800" dirty="0" err="1">
                <a:latin typeface="+mn-ea"/>
              </a:rPr>
              <a:t>user.rgw.idtag</a:t>
            </a:r>
            <a:endParaRPr lang="en-US" altLang="zh-CN" sz="800" dirty="0">
              <a:latin typeface="+mn-ea"/>
            </a:endParaRPr>
          </a:p>
          <a:p>
            <a:r>
              <a:rPr lang="en-US" altLang="zh-CN" sz="800" dirty="0" err="1">
                <a:latin typeface="+mn-ea"/>
              </a:rPr>
              <a:t>user.rgw.manifest</a:t>
            </a:r>
            <a:endParaRPr lang="en-US" altLang="zh-CN" sz="800" dirty="0">
              <a:latin typeface="+mn-ea"/>
            </a:endParaRPr>
          </a:p>
          <a:p>
            <a:r>
              <a:rPr lang="en-US" altLang="zh-CN" sz="800" dirty="0" err="1">
                <a:latin typeface="+mn-ea"/>
              </a:rPr>
              <a:t>user.rgw.x</a:t>
            </a:r>
            <a:r>
              <a:rPr lang="en-US" altLang="zh-CN" sz="800" dirty="0">
                <a:latin typeface="+mn-ea"/>
              </a:rPr>
              <a:t>-</a:t>
            </a:r>
            <a:r>
              <a:rPr lang="en-US" altLang="zh-CN" sz="800" dirty="0" err="1">
                <a:latin typeface="+mn-ea"/>
              </a:rPr>
              <a:t>amz</a:t>
            </a:r>
            <a:r>
              <a:rPr lang="en-US" altLang="zh-CN" sz="800" dirty="0">
                <a:latin typeface="+mn-ea"/>
              </a:rPr>
              <a:t>-date</a:t>
            </a:r>
          </a:p>
        </p:txBody>
      </p:sp>
      <p:sp>
        <p:nvSpPr>
          <p:cNvPr id="7" name="矩形 6"/>
          <p:cNvSpPr/>
          <p:nvPr/>
        </p:nvSpPr>
        <p:spPr>
          <a:xfrm>
            <a:off x="5544108" y="1452792"/>
            <a:ext cx="3204356" cy="20242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 dirty="0" smtClean="0">
                <a:latin typeface="+mn-ea"/>
              </a:rPr>
              <a:t>查看</a:t>
            </a:r>
            <a:r>
              <a:rPr lang="en-US" altLang="zh-CN" sz="800" dirty="0" smtClean="0">
                <a:latin typeface="+mn-ea"/>
              </a:rPr>
              <a:t>object manifest </a:t>
            </a:r>
            <a:r>
              <a:rPr lang="en-US" altLang="zh-CN" sz="800" dirty="0" err="1" smtClean="0">
                <a:latin typeface="+mn-ea"/>
              </a:rPr>
              <a:t>attr</a:t>
            </a:r>
            <a:r>
              <a:rPr lang="zh-CN" altLang="en-US" sz="800" dirty="0" smtClean="0">
                <a:latin typeface="+mn-ea"/>
              </a:rPr>
              <a:t>数据，并解析数据；</a:t>
            </a:r>
            <a:endParaRPr lang="en-US" altLang="zh-CN" sz="800" dirty="0" smtClean="0">
              <a:latin typeface="+mn-ea"/>
            </a:endParaRPr>
          </a:p>
          <a:p>
            <a:endParaRPr lang="en-US" altLang="zh-CN" sz="800" dirty="0" smtClean="0">
              <a:latin typeface="+mn-ea"/>
            </a:endParaRPr>
          </a:p>
          <a:p>
            <a:r>
              <a:rPr lang="en-US" altLang="zh-CN" sz="800" dirty="0" smtClean="0">
                <a:latin typeface="+mn-ea"/>
              </a:rPr>
              <a:t>1</a:t>
            </a:r>
            <a:r>
              <a:rPr lang="zh-CN" altLang="en-US" sz="800" dirty="0" smtClean="0">
                <a:latin typeface="+mn-ea"/>
              </a:rPr>
              <a:t>、获取</a:t>
            </a:r>
            <a:r>
              <a:rPr lang="en-US" altLang="zh-CN" sz="800" dirty="0" smtClean="0">
                <a:latin typeface="+mn-ea"/>
              </a:rPr>
              <a:t>object manifest </a:t>
            </a:r>
            <a:r>
              <a:rPr lang="en-US" altLang="zh-CN" sz="800" dirty="0" err="1" smtClean="0">
                <a:latin typeface="+mn-ea"/>
              </a:rPr>
              <a:t>attr</a:t>
            </a:r>
            <a:r>
              <a:rPr lang="zh-CN" altLang="en-US" sz="800" dirty="0" smtClean="0">
                <a:latin typeface="+mn-ea"/>
              </a:rPr>
              <a:t>数据：</a:t>
            </a:r>
            <a:endParaRPr lang="en-US" altLang="zh-CN" sz="800" dirty="0" smtClean="0">
              <a:latin typeface="+mn-ea"/>
            </a:endParaRPr>
          </a:p>
          <a:p>
            <a:r>
              <a:rPr lang="en-US" altLang="zh-CN" sz="800" dirty="0" err="1">
                <a:latin typeface="+mn-ea"/>
              </a:rPr>
              <a:t>rados</a:t>
            </a:r>
            <a:r>
              <a:rPr lang="en-US" altLang="zh-CN" sz="800" dirty="0">
                <a:latin typeface="+mn-ea"/>
              </a:rPr>
              <a:t> </a:t>
            </a:r>
            <a:r>
              <a:rPr lang="en-US" altLang="zh-CN" sz="800" dirty="0" err="1">
                <a:latin typeface="+mn-ea"/>
              </a:rPr>
              <a:t>getxattr</a:t>
            </a:r>
            <a:r>
              <a:rPr lang="en-US" altLang="zh-CN" sz="800" dirty="0">
                <a:latin typeface="+mn-ea"/>
              </a:rPr>
              <a:t> bx-sp.4410.1_xshell </a:t>
            </a:r>
            <a:r>
              <a:rPr lang="en-US" altLang="zh-CN" sz="800" dirty="0" err="1">
                <a:latin typeface="+mn-ea"/>
              </a:rPr>
              <a:t>user.rgw.manifest</a:t>
            </a:r>
            <a:r>
              <a:rPr lang="en-US" altLang="zh-CN" sz="800" dirty="0">
                <a:latin typeface="+mn-ea"/>
              </a:rPr>
              <a:t> -p .</a:t>
            </a:r>
            <a:r>
              <a:rPr lang="en-US" altLang="zh-CN" sz="800" dirty="0" err="1">
                <a:latin typeface="+mn-ea"/>
              </a:rPr>
              <a:t>bx-sp.rgw.buckets</a:t>
            </a:r>
            <a:r>
              <a:rPr lang="en-US" altLang="zh-CN" sz="800" dirty="0">
                <a:latin typeface="+mn-ea"/>
              </a:rPr>
              <a:t> &gt; </a:t>
            </a:r>
            <a:r>
              <a:rPr lang="en-US" altLang="zh-CN" sz="800" dirty="0" smtClean="0">
                <a:latin typeface="+mn-ea"/>
              </a:rPr>
              <a:t>manifest</a:t>
            </a:r>
          </a:p>
          <a:p>
            <a:endParaRPr lang="en-US" altLang="zh-CN" sz="800" dirty="0">
              <a:latin typeface="+mn-ea"/>
            </a:endParaRPr>
          </a:p>
          <a:p>
            <a:endParaRPr lang="en-US" altLang="zh-CN" sz="800" dirty="0" smtClean="0">
              <a:latin typeface="+mn-ea"/>
            </a:endParaRPr>
          </a:p>
          <a:p>
            <a:r>
              <a:rPr lang="en-US" altLang="zh-CN" sz="800" dirty="0" smtClean="0">
                <a:latin typeface="+mn-ea"/>
              </a:rPr>
              <a:t>2</a:t>
            </a:r>
            <a:r>
              <a:rPr lang="zh-CN" altLang="en-US" sz="800" dirty="0" smtClean="0">
                <a:latin typeface="+mn-ea"/>
              </a:rPr>
              <a:t>、解析</a:t>
            </a:r>
            <a:r>
              <a:rPr lang="en-US" altLang="zh-CN" sz="800" dirty="0" smtClean="0">
                <a:latin typeface="+mn-ea"/>
              </a:rPr>
              <a:t>manifest</a:t>
            </a:r>
            <a:r>
              <a:rPr lang="zh-CN" altLang="en-US" sz="800" dirty="0" smtClean="0">
                <a:latin typeface="+mn-ea"/>
              </a:rPr>
              <a:t>数据：</a:t>
            </a:r>
            <a:endParaRPr lang="en-US" altLang="zh-CN" sz="800" dirty="0" smtClean="0">
              <a:latin typeface="+mn-ea"/>
            </a:endParaRPr>
          </a:p>
          <a:p>
            <a:r>
              <a:rPr lang="en-US" altLang="zh-CN" sz="800" dirty="0">
                <a:latin typeface="+mn-ea"/>
              </a:rPr>
              <a:t>ceph-</a:t>
            </a:r>
            <a:r>
              <a:rPr lang="en-US" altLang="zh-CN" sz="800" dirty="0" err="1">
                <a:latin typeface="+mn-ea"/>
              </a:rPr>
              <a:t>dencoder</a:t>
            </a:r>
            <a:r>
              <a:rPr lang="en-US" altLang="zh-CN" sz="800" dirty="0">
                <a:latin typeface="+mn-ea"/>
              </a:rPr>
              <a:t> type </a:t>
            </a:r>
            <a:r>
              <a:rPr lang="en-US" altLang="zh-CN" sz="800" dirty="0" err="1">
                <a:latin typeface="+mn-ea"/>
              </a:rPr>
              <a:t>RGWObjManifest</a:t>
            </a:r>
            <a:r>
              <a:rPr lang="en-US" altLang="zh-CN" sz="800" dirty="0">
                <a:latin typeface="+mn-ea"/>
              </a:rPr>
              <a:t> import ./manifest decode </a:t>
            </a:r>
            <a:r>
              <a:rPr lang="en-US" altLang="zh-CN" sz="800" dirty="0" err="1" smtClean="0">
                <a:latin typeface="+mn-ea"/>
              </a:rPr>
              <a:t>dump_json</a:t>
            </a:r>
            <a:endParaRPr lang="en-US" altLang="zh-CN" sz="800" dirty="0" smtClean="0">
              <a:latin typeface="+mn-ea"/>
            </a:endParaRPr>
          </a:p>
          <a:p>
            <a:endParaRPr lang="en-US" altLang="zh-CN" sz="800" dirty="0" smtClean="0">
              <a:latin typeface="+mn-ea"/>
            </a:endParaRPr>
          </a:p>
          <a:p>
            <a:endParaRPr lang="zh-CN" altLang="en-US" sz="800" dirty="0">
              <a:latin typeface="+mn-ea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747437"/>
              </p:ext>
            </p:extLst>
          </p:nvPr>
        </p:nvGraphicFramePr>
        <p:xfrm>
          <a:off x="6408204" y="4437113"/>
          <a:ext cx="1054100" cy="950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包装程序外壳对象" showAsIcon="1" r:id="rId3" imgW="1054080" imgH="712440" progId="Package">
                  <p:embed/>
                </p:oleObj>
              </mc:Choice>
              <mc:Fallback>
                <p:oleObj name="包装程序外壳对象" showAsIcon="1" r:id="rId3" imgW="1054080" imgH="712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8204" y="4437113"/>
                        <a:ext cx="1054100" cy="950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>
            <a:off x="2663788" y="1624805"/>
            <a:ext cx="1792" cy="508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6" idx="0"/>
          </p:cNvCxnSpPr>
          <p:nvPr/>
        </p:nvCxnSpPr>
        <p:spPr>
          <a:xfrm>
            <a:off x="2665581" y="4101075"/>
            <a:ext cx="19" cy="384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3"/>
            <a:endCxn id="7" idx="1"/>
          </p:cNvCxnSpPr>
          <p:nvPr/>
        </p:nvCxnSpPr>
        <p:spPr>
          <a:xfrm flipV="1">
            <a:off x="4873960" y="2464899"/>
            <a:ext cx="670148" cy="288431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  <a:endCxn id="8" idx="0"/>
          </p:cNvCxnSpPr>
          <p:nvPr/>
        </p:nvCxnSpPr>
        <p:spPr>
          <a:xfrm flipH="1">
            <a:off x="6935254" y="3477005"/>
            <a:ext cx="211032" cy="960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52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池动态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查看用户</a:t>
            </a:r>
            <a:r>
              <a:rPr lang="en-US" altLang="zh-CN" dirty="0" smtClean="0"/>
              <a:t>bucket</a:t>
            </a:r>
            <a:r>
              <a:rPr lang="zh-CN" altLang="en-US" dirty="0" smtClean="0"/>
              <a:t>列表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11660" y="1741040"/>
            <a:ext cx="2988332" cy="9376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 dirty="0" smtClean="0">
                <a:latin typeface="+mn-ea"/>
              </a:rPr>
              <a:t>查看</a:t>
            </a:r>
            <a:r>
              <a:rPr lang="en-US" altLang="zh-CN" sz="800" dirty="0" smtClean="0">
                <a:latin typeface="+mn-ea"/>
              </a:rPr>
              <a:t>user</a:t>
            </a:r>
            <a:r>
              <a:rPr lang="zh-CN" altLang="en-US" sz="800" dirty="0" smtClean="0">
                <a:latin typeface="+mn-ea"/>
              </a:rPr>
              <a:t>用户下的</a:t>
            </a:r>
            <a:r>
              <a:rPr lang="en-US" altLang="zh-CN" sz="800" dirty="0" smtClean="0">
                <a:latin typeface="+mn-ea"/>
              </a:rPr>
              <a:t>bucket</a:t>
            </a:r>
            <a:r>
              <a:rPr lang="zh-CN" altLang="en-US" sz="800" dirty="0" smtClean="0">
                <a:latin typeface="+mn-ea"/>
              </a:rPr>
              <a:t>：</a:t>
            </a:r>
            <a:endParaRPr lang="en-US" altLang="zh-CN" sz="800" dirty="0" smtClean="0">
              <a:latin typeface="+mn-ea"/>
            </a:endParaRPr>
          </a:p>
          <a:p>
            <a:r>
              <a:rPr lang="en-US" altLang="zh-CN" sz="800" dirty="0" err="1">
                <a:latin typeface="+mn-ea"/>
              </a:rPr>
              <a:t>rados</a:t>
            </a:r>
            <a:r>
              <a:rPr lang="en-US" altLang="zh-CN" sz="800" dirty="0">
                <a:latin typeface="+mn-ea"/>
              </a:rPr>
              <a:t> -p .</a:t>
            </a:r>
            <a:r>
              <a:rPr lang="en-US" altLang="zh-CN" sz="800" dirty="0" err="1">
                <a:latin typeface="+mn-ea"/>
              </a:rPr>
              <a:t>bx-sp.users.uid</a:t>
            </a:r>
            <a:r>
              <a:rPr lang="en-US" altLang="zh-CN" sz="800" dirty="0">
                <a:latin typeface="+mn-ea"/>
              </a:rPr>
              <a:t> </a:t>
            </a:r>
            <a:r>
              <a:rPr lang="en-US" altLang="zh-CN" sz="800" dirty="0" smtClean="0">
                <a:latin typeface="+mn-ea"/>
              </a:rPr>
              <a:t>ls</a:t>
            </a:r>
            <a:r>
              <a:rPr lang="zh-CN" altLang="en-US" sz="800" dirty="0" smtClean="0">
                <a:latin typeface="+mn-ea"/>
              </a:rPr>
              <a:t>，显示：</a:t>
            </a:r>
            <a:endParaRPr lang="en-US" altLang="zh-CN" sz="800" dirty="0" smtClean="0">
              <a:latin typeface="+mn-ea"/>
            </a:endParaRPr>
          </a:p>
          <a:p>
            <a:r>
              <a:rPr lang="en-US" altLang="zh-CN" sz="800" dirty="0" err="1">
                <a:latin typeface="+mn-ea"/>
              </a:rPr>
              <a:t>user.buckets</a:t>
            </a:r>
            <a:endParaRPr lang="en-US" altLang="zh-CN" sz="800" dirty="0">
              <a:latin typeface="+mn-ea"/>
            </a:endParaRPr>
          </a:p>
          <a:p>
            <a:r>
              <a:rPr lang="en-US" altLang="zh-CN" sz="800" dirty="0" smtClean="0">
                <a:latin typeface="+mn-ea"/>
              </a:rPr>
              <a:t>User</a:t>
            </a:r>
          </a:p>
          <a:p>
            <a:r>
              <a:rPr lang="zh-CN" altLang="en-US" sz="800" dirty="0" smtClean="0">
                <a:latin typeface="+mn-ea"/>
              </a:rPr>
              <a:t>可以看到多了一个</a:t>
            </a:r>
            <a:r>
              <a:rPr lang="en-US" altLang="zh-CN" sz="800" dirty="0" err="1" smtClean="0">
                <a:latin typeface="+mn-ea"/>
              </a:rPr>
              <a:t>user.buckets</a:t>
            </a:r>
            <a:r>
              <a:rPr lang="zh-CN" altLang="en-US" sz="800" dirty="0" smtClean="0">
                <a:latin typeface="+mn-ea"/>
              </a:rPr>
              <a:t>；</a:t>
            </a:r>
            <a:endParaRPr lang="zh-CN" altLang="en-US" sz="8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11660" y="3140968"/>
            <a:ext cx="2988332" cy="10561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 dirty="0" smtClean="0">
                <a:latin typeface="+mn-ea"/>
              </a:rPr>
              <a:t>查看</a:t>
            </a:r>
            <a:r>
              <a:rPr lang="en-US" altLang="zh-CN" sz="800" dirty="0" smtClean="0">
                <a:latin typeface="+mn-ea"/>
              </a:rPr>
              <a:t>user</a:t>
            </a:r>
            <a:r>
              <a:rPr lang="zh-CN" altLang="en-US" sz="800" dirty="0" smtClean="0">
                <a:latin typeface="+mn-ea"/>
              </a:rPr>
              <a:t>用户的</a:t>
            </a:r>
            <a:r>
              <a:rPr lang="en-US" altLang="zh-CN" sz="800" dirty="0" smtClean="0">
                <a:latin typeface="+mn-ea"/>
              </a:rPr>
              <a:t>buckets</a:t>
            </a:r>
            <a:r>
              <a:rPr lang="zh-CN" altLang="en-US" sz="800" dirty="0" smtClean="0">
                <a:latin typeface="+mn-ea"/>
              </a:rPr>
              <a:t>：</a:t>
            </a:r>
            <a:endParaRPr lang="en-US" altLang="zh-CN" sz="800" dirty="0" smtClean="0">
              <a:latin typeface="+mn-ea"/>
            </a:endParaRPr>
          </a:p>
          <a:p>
            <a:r>
              <a:rPr lang="en-US" altLang="zh-CN" sz="800" dirty="0" err="1">
                <a:latin typeface="+mn-ea"/>
              </a:rPr>
              <a:t>rados</a:t>
            </a:r>
            <a:r>
              <a:rPr lang="en-US" altLang="zh-CN" sz="800" dirty="0">
                <a:latin typeface="+mn-ea"/>
              </a:rPr>
              <a:t> </a:t>
            </a:r>
            <a:r>
              <a:rPr lang="en-US" altLang="zh-CN" sz="800" dirty="0" err="1">
                <a:latin typeface="+mn-ea"/>
              </a:rPr>
              <a:t>listomapkeys</a:t>
            </a:r>
            <a:r>
              <a:rPr lang="en-US" altLang="zh-CN" sz="800" dirty="0">
                <a:latin typeface="+mn-ea"/>
              </a:rPr>
              <a:t> </a:t>
            </a:r>
            <a:r>
              <a:rPr lang="en-US" altLang="zh-CN" sz="800" dirty="0" err="1">
                <a:latin typeface="+mn-ea"/>
              </a:rPr>
              <a:t>user.buckets</a:t>
            </a:r>
            <a:r>
              <a:rPr lang="en-US" altLang="zh-CN" sz="800" dirty="0">
                <a:latin typeface="+mn-ea"/>
              </a:rPr>
              <a:t>  -p .</a:t>
            </a:r>
            <a:r>
              <a:rPr lang="en-US" altLang="zh-CN" sz="800" dirty="0" err="1" smtClean="0">
                <a:latin typeface="+mn-ea"/>
              </a:rPr>
              <a:t>bx-sp.users.uid</a:t>
            </a:r>
            <a:endParaRPr lang="en-US" altLang="zh-CN" sz="800" dirty="0" smtClean="0">
              <a:latin typeface="+mn-ea"/>
            </a:endParaRPr>
          </a:p>
          <a:p>
            <a:r>
              <a:rPr lang="zh-CN" altLang="en-US" sz="800" dirty="0" smtClean="0">
                <a:latin typeface="+mn-ea"/>
              </a:rPr>
              <a:t>显示：</a:t>
            </a:r>
            <a:endParaRPr lang="en-US" altLang="zh-CN" sz="800" dirty="0" smtClean="0">
              <a:latin typeface="+mn-ea"/>
            </a:endParaRPr>
          </a:p>
          <a:p>
            <a:r>
              <a:rPr lang="en-US" altLang="zh-CN" sz="800" dirty="0" smtClean="0">
                <a:latin typeface="+mn-ea"/>
              </a:rPr>
              <a:t>test</a:t>
            </a:r>
          </a:p>
          <a:p>
            <a:r>
              <a:rPr lang="zh-CN" altLang="en-US" sz="800" dirty="0">
                <a:latin typeface="+mn-ea"/>
              </a:rPr>
              <a:t>即</a:t>
            </a:r>
            <a:r>
              <a:rPr lang="zh-CN" altLang="en-US" sz="800" dirty="0" smtClean="0">
                <a:latin typeface="+mn-ea"/>
              </a:rPr>
              <a:t>为我们刚刚创建的</a:t>
            </a:r>
            <a:r>
              <a:rPr lang="en-US" altLang="zh-CN" sz="800" dirty="0" smtClean="0">
                <a:latin typeface="+mn-ea"/>
              </a:rPr>
              <a:t>test bucket</a:t>
            </a:r>
            <a:r>
              <a:rPr lang="zh-CN" altLang="en-US" sz="800" dirty="0" smtClean="0">
                <a:latin typeface="+mn-ea"/>
              </a:rPr>
              <a:t>；</a:t>
            </a:r>
            <a:endParaRPr lang="en-US" altLang="zh-CN" sz="800" dirty="0" smtClean="0">
              <a:latin typeface="+mn-ea"/>
            </a:endParaRPr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3005826" y="2678720"/>
            <a:ext cx="0" cy="46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88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池动态</a:t>
            </a:r>
            <a:r>
              <a:rPr lang="en-US" altLang="zh-CN" dirty="0"/>
              <a:t>-</a:t>
            </a:r>
            <a:r>
              <a:rPr lang="zh-CN" altLang="en-US" dirty="0"/>
              <a:t>查看用户</a:t>
            </a:r>
            <a:r>
              <a:rPr lang="en-US" altLang="zh-CN" dirty="0" smtClean="0"/>
              <a:t>bucket</a:t>
            </a:r>
            <a:r>
              <a:rPr lang="zh-CN" altLang="en-US" dirty="0" smtClean="0"/>
              <a:t>下</a:t>
            </a:r>
            <a:r>
              <a:rPr lang="en-US" altLang="zh-CN" dirty="0" smtClean="0"/>
              <a:t>objects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2804931"/>
            <a:ext cx="4356484" cy="10081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 dirty="0" smtClean="0">
                <a:latin typeface="+mn-ea"/>
              </a:rPr>
              <a:t>根据</a:t>
            </a:r>
            <a:r>
              <a:rPr lang="en-US" altLang="zh-CN" sz="800" dirty="0" err="1" smtClean="0">
                <a:latin typeface="+mn-ea"/>
              </a:rPr>
              <a:t>bucketid</a:t>
            </a:r>
            <a:r>
              <a:rPr lang="zh-CN" altLang="en-US" sz="800" dirty="0" smtClean="0">
                <a:latin typeface="+mn-ea"/>
              </a:rPr>
              <a:t>获取</a:t>
            </a:r>
            <a:r>
              <a:rPr lang="en-US" altLang="zh-CN" sz="800" dirty="0" smtClean="0">
                <a:latin typeface="+mn-ea"/>
              </a:rPr>
              <a:t>objects</a:t>
            </a:r>
            <a:r>
              <a:rPr lang="zh-CN" altLang="en-US" sz="800" dirty="0" smtClean="0">
                <a:latin typeface="+mn-ea"/>
              </a:rPr>
              <a:t>，执行 </a:t>
            </a:r>
            <a:endParaRPr lang="en-US" altLang="zh-CN" sz="800" dirty="0" smtClean="0">
              <a:latin typeface="+mn-ea"/>
            </a:endParaRPr>
          </a:p>
          <a:p>
            <a:r>
              <a:rPr lang="en-US" altLang="zh-CN" sz="800" dirty="0" err="1" smtClean="0">
                <a:latin typeface="+mn-ea"/>
              </a:rPr>
              <a:t>rados</a:t>
            </a:r>
            <a:r>
              <a:rPr lang="en-US" altLang="zh-CN" sz="800" dirty="0" smtClean="0">
                <a:latin typeface="+mn-ea"/>
              </a:rPr>
              <a:t> </a:t>
            </a:r>
            <a:r>
              <a:rPr lang="en-US" altLang="zh-CN" sz="800" dirty="0" err="1">
                <a:latin typeface="+mn-ea"/>
              </a:rPr>
              <a:t>listomapkeys</a:t>
            </a:r>
            <a:r>
              <a:rPr lang="en-US" altLang="zh-CN" sz="800" dirty="0">
                <a:latin typeface="+mn-ea"/>
              </a:rPr>
              <a:t> .dir.bx-sp.4410.1 -p .</a:t>
            </a:r>
            <a:r>
              <a:rPr lang="en-US" altLang="zh-CN" sz="800" dirty="0" err="1" smtClean="0">
                <a:latin typeface="+mn-ea"/>
              </a:rPr>
              <a:t>bx-sp.rgw.buckets.index</a:t>
            </a:r>
            <a:endParaRPr lang="en-US" altLang="zh-CN" sz="800" dirty="0" smtClean="0">
              <a:latin typeface="+mn-ea"/>
            </a:endParaRPr>
          </a:p>
          <a:p>
            <a:r>
              <a:rPr lang="zh-CN" altLang="en-US" sz="800" dirty="0" smtClean="0">
                <a:latin typeface="+mn-ea"/>
              </a:rPr>
              <a:t>结果：</a:t>
            </a:r>
            <a:r>
              <a:rPr lang="en-US" altLang="zh-CN" sz="800" dirty="0" smtClean="0">
                <a:latin typeface="+mn-ea"/>
              </a:rPr>
              <a:t>  </a:t>
            </a:r>
            <a:endParaRPr lang="en-US" altLang="zh-CN" sz="800" dirty="0">
              <a:latin typeface="+mn-ea"/>
            </a:endParaRPr>
          </a:p>
          <a:p>
            <a:r>
              <a:rPr lang="en-US" altLang="zh-CN" sz="800" dirty="0" err="1">
                <a:latin typeface="+mn-ea"/>
              </a:rPr>
              <a:t>bx</a:t>
            </a:r>
            <a:endParaRPr lang="en-US" altLang="zh-CN" sz="800" dirty="0">
              <a:latin typeface="+mn-ea"/>
            </a:endParaRPr>
          </a:p>
          <a:p>
            <a:r>
              <a:rPr lang="en-US" altLang="zh-CN" sz="800" dirty="0" err="1">
                <a:latin typeface="+mn-ea"/>
              </a:rPr>
              <a:t>xshell</a:t>
            </a:r>
            <a:endParaRPr lang="zh-CN" altLang="en-US" sz="8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3648" y="1508787"/>
            <a:ext cx="4356484" cy="8160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+mn-ea"/>
              </a:rPr>
              <a:t>获取</a:t>
            </a:r>
            <a:r>
              <a:rPr lang="en-US" altLang="zh-CN" sz="800" dirty="0" err="1" smtClean="0">
                <a:latin typeface="+mn-ea"/>
              </a:rPr>
              <a:t>bucketid</a:t>
            </a:r>
            <a:r>
              <a:rPr lang="zh-CN" altLang="en-US" sz="800" dirty="0" smtClean="0">
                <a:latin typeface="+mn-ea"/>
              </a:rPr>
              <a:t>：</a:t>
            </a:r>
            <a:r>
              <a:rPr lang="en-US" altLang="zh-CN" sz="800" dirty="0">
                <a:latin typeface="+mn-ea"/>
              </a:rPr>
              <a:t>radosgw-admin bucket stats --bucket=test1 -n client.radosgw.bx-sp-1</a:t>
            </a:r>
            <a:endParaRPr lang="zh-CN" altLang="en-US" sz="800" dirty="0">
              <a:latin typeface="+mn-ea"/>
            </a:endParaRPr>
          </a:p>
        </p:txBody>
      </p:sp>
      <p:cxnSp>
        <p:nvCxnSpPr>
          <p:cNvPr id="7" name="直接箭头连接符 6"/>
          <p:cNvCxnSpPr>
            <a:stCxn id="5" idx="2"/>
            <a:endCxn id="4" idx="0"/>
          </p:cNvCxnSpPr>
          <p:nvPr/>
        </p:nvCxnSpPr>
        <p:spPr>
          <a:xfrm>
            <a:off x="3581890" y="2324878"/>
            <a:ext cx="0" cy="480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7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Radosgw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11760" y="5445224"/>
            <a:ext cx="900000" cy="28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smtClean="0">
                <a:solidFill>
                  <a:schemeClr val="tx1"/>
                </a:solidFill>
              </a:rPr>
              <a:t>Crypto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11760" y="5013176"/>
            <a:ext cx="900000" cy="28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smtClean="0">
                <a:solidFill>
                  <a:schemeClr val="tx1"/>
                </a:solidFill>
              </a:rPr>
              <a:t>Armor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43908" y="5023792"/>
            <a:ext cx="900000" cy="28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smtClean="0">
                <a:solidFill>
                  <a:schemeClr val="tx1"/>
                </a:solidFill>
              </a:rPr>
              <a:t>Json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12085" y="5034408"/>
            <a:ext cx="900000" cy="28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smtClean="0">
                <a:solidFill>
                  <a:schemeClr val="tx1"/>
                </a:solidFill>
              </a:rPr>
              <a:t>Config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36196" y="5013176"/>
            <a:ext cx="900000" cy="28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smtClean="0">
                <a:solidFill>
                  <a:schemeClr val="tx1"/>
                </a:solidFill>
              </a:rPr>
              <a:t>Argparse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41262" y="4629133"/>
            <a:ext cx="900000" cy="28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</a:rPr>
              <a:t>Formatter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3608" y="4629133"/>
            <a:ext cx="900000" cy="28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smtClean="0">
                <a:solidFill>
                  <a:schemeClr val="tx1"/>
                </a:solidFill>
              </a:rPr>
              <a:t>Global_Init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36196" y="4629133"/>
            <a:ext cx="900000" cy="28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</a:rPr>
              <a:t>U</a:t>
            </a:r>
            <a:r>
              <a:rPr lang="en-US" altLang="zh-CN" sz="1000" smtClean="0">
                <a:solidFill>
                  <a:schemeClr val="tx1"/>
                </a:solidFill>
              </a:rPr>
              <a:t>time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12085" y="4629001"/>
            <a:ext cx="900000" cy="28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</a:rPr>
              <a:t>S</a:t>
            </a:r>
            <a:r>
              <a:rPr lang="en-US" altLang="zh-CN" sz="1000" smtClean="0">
                <a:solidFill>
                  <a:schemeClr val="tx1"/>
                </a:solidFill>
              </a:rPr>
              <a:t>tr_list</a:t>
            </a:r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64330" y="4245091"/>
            <a:ext cx="78952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43608" y="1748813"/>
            <a:ext cx="900000" cy="28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smtClean="0">
                <a:solidFill>
                  <a:schemeClr val="tx1"/>
                </a:solidFill>
              </a:rPr>
              <a:t>User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11760" y="1748813"/>
            <a:ext cx="900000" cy="28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smtClean="0">
                <a:solidFill>
                  <a:schemeClr val="tx1"/>
                </a:solidFill>
              </a:rPr>
              <a:t>Bucket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43608" y="3140968"/>
            <a:ext cx="900000" cy="28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smtClean="0">
                <a:solidFill>
                  <a:schemeClr val="tx1"/>
                </a:solidFill>
              </a:rPr>
              <a:t>Rados</a:t>
            </a:r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64330" y="2564904"/>
            <a:ext cx="78952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411760" y="3126795"/>
            <a:ext cx="900000" cy="28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smtClean="0">
                <a:solidFill>
                  <a:schemeClr val="tx1"/>
                </a:solidFill>
              </a:rPr>
              <a:t>Acl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43908" y="3126795"/>
            <a:ext cx="900000" cy="28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smtClean="0">
                <a:solidFill>
                  <a:schemeClr val="tx1"/>
                </a:solidFill>
              </a:rPr>
              <a:t>Formats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12085" y="3126795"/>
            <a:ext cx="900000" cy="28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smtClean="0">
                <a:solidFill>
                  <a:schemeClr val="tx1"/>
                </a:solidFill>
              </a:rPr>
              <a:t>Usage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11760" y="4629001"/>
            <a:ext cx="900000" cy="28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</a:rPr>
              <a:t>S</a:t>
            </a:r>
            <a:r>
              <a:rPr lang="en-US" altLang="zh-CN" sz="1000" smtClean="0">
                <a:solidFill>
                  <a:schemeClr val="tx1"/>
                </a:solidFill>
              </a:rPr>
              <a:t>tr_list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43608" y="5034408"/>
            <a:ext cx="900000" cy="28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smtClean="0">
                <a:solidFill>
                  <a:schemeClr val="tx1"/>
                </a:solidFill>
              </a:rPr>
              <a:t>Signal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43608" y="5445224"/>
            <a:ext cx="900000" cy="28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smtClean="0">
                <a:solidFill>
                  <a:schemeClr val="tx1"/>
                </a:solidFill>
              </a:rPr>
              <a:t>WQueue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741262" y="5445224"/>
            <a:ext cx="900000" cy="28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smtClean="0">
                <a:solidFill>
                  <a:schemeClr val="tx1"/>
                </a:solidFill>
              </a:rPr>
              <a:t>Timer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12085" y="5445224"/>
            <a:ext cx="900000" cy="28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</a:rPr>
              <a:t>Throttle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43908" y="1748813"/>
            <a:ext cx="900000" cy="28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smtClean="0">
                <a:solidFill>
                  <a:schemeClr val="tx1"/>
                </a:solidFill>
              </a:rPr>
              <a:t>Object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43608" y="3632168"/>
            <a:ext cx="900000" cy="28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smtClean="0">
                <a:solidFill>
                  <a:schemeClr val="tx1"/>
                </a:solidFill>
              </a:rPr>
              <a:t>CGI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411760" y="3632168"/>
            <a:ext cx="900000" cy="28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smtClean="0">
                <a:solidFill>
                  <a:schemeClr val="tx1"/>
                </a:solidFill>
              </a:rPr>
              <a:t>Civetweb</a:t>
            </a:r>
            <a:endParaRPr lang="zh-CN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17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文件系统与块设备、对象存储设备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1"/>
            <a:ext cx="3322712" cy="4525963"/>
          </a:xfrm>
        </p:spPr>
        <p:txBody>
          <a:bodyPr/>
          <a:lstStyle/>
          <a:p>
            <a:r>
              <a:rPr lang="zh-CN" altLang="en-US" dirty="0" smtClean="0"/>
              <a:t>建立文件系统：</a:t>
            </a:r>
            <a:endParaRPr lang="en-US" altLang="zh-CN" dirty="0" smtClean="0"/>
          </a:p>
          <a:p>
            <a:r>
              <a:rPr lang="en-US" altLang="zh-CN" sz="1000" b="0" dirty="0" smtClean="0"/>
              <a:t>mkfs.ext4 /dev/</a:t>
            </a:r>
            <a:r>
              <a:rPr lang="en-US" altLang="zh-CN" sz="1000" b="0" dirty="0" err="1" smtClean="0"/>
              <a:t>sdb</a:t>
            </a:r>
            <a:endParaRPr lang="en-US" altLang="zh-CN" sz="1000" b="0" dirty="0" smtClean="0"/>
          </a:p>
          <a:p>
            <a:r>
              <a:rPr lang="zh-CN" altLang="en-US" sz="1000" b="0" dirty="0"/>
              <a:t>超级</a:t>
            </a:r>
            <a:r>
              <a:rPr lang="zh-CN" altLang="en-US" sz="1000" b="0" dirty="0" smtClean="0"/>
              <a:t>块，</a:t>
            </a:r>
            <a:r>
              <a:rPr lang="en-US" altLang="zh-CN" sz="1000" b="0" dirty="0" err="1" smtClean="0"/>
              <a:t>inode</a:t>
            </a:r>
            <a:r>
              <a:rPr lang="zh-CN" altLang="en-US" sz="1000" b="0" dirty="0" smtClean="0"/>
              <a:t>，数据快</a:t>
            </a:r>
            <a:r>
              <a:rPr lang="en-US" altLang="zh-CN" sz="1000" b="0" dirty="0" smtClean="0"/>
              <a:t>……</a:t>
            </a:r>
          </a:p>
          <a:p>
            <a:r>
              <a:rPr lang="zh-CN" altLang="en-US" dirty="0" smtClean="0"/>
              <a:t>应用如何使用存储：</a:t>
            </a:r>
            <a:endParaRPr lang="en-US" altLang="zh-CN" dirty="0" smtClean="0"/>
          </a:p>
          <a:p>
            <a:r>
              <a:rPr lang="zh-CN" altLang="en-US" sz="1000" b="0" dirty="0" smtClean="0"/>
              <a:t>传统应用通常使用</a:t>
            </a:r>
            <a:r>
              <a:rPr lang="en-US" altLang="zh-CN" sz="1000" b="0" dirty="0" err="1" smtClean="0"/>
              <a:t>posix</a:t>
            </a:r>
            <a:r>
              <a:rPr lang="zh-CN" altLang="en-US" sz="1000" b="0" dirty="0" smtClean="0"/>
              <a:t>接口访问存储，</a:t>
            </a:r>
            <a:r>
              <a:rPr lang="en-US" altLang="zh-CN" sz="1000" b="0" dirty="0" smtClean="0"/>
              <a:t>open</a:t>
            </a:r>
            <a:r>
              <a:rPr lang="zh-CN" altLang="en-US" sz="1000" b="0" dirty="0" smtClean="0"/>
              <a:t>，</a:t>
            </a:r>
            <a:r>
              <a:rPr lang="en-US" altLang="zh-CN" sz="1000" b="0" dirty="0" smtClean="0"/>
              <a:t>write…...</a:t>
            </a:r>
          </a:p>
          <a:p>
            <a:r>
              <a:rPr lang="zh-CN" altLang="en-US" sz="1000" b="0" dirty="0" smtClean="0"/>
              <a:t>对象存储提供了</a:t>
            </a:r>
            <a:r>
              <a:rPr lang="en-US" altLang="zh-CN" sz="1000" b="0" dirty="0" err="1" smtClean="0"/>
              <a:t>RESTFul</a:t>
            </a:r>
            <a:r>
              <a:rPr lang="zh-CN" altLang="en-US" sz="1000" b="0" dirty="0" smtClean="0"/>
              <a:t>接口，和非标准接口（</a:t>
            </a:r>
            <a:r>
              <a:rPr lang="en-US" altLang="zh-CN" sz="1000" b="0" dirty="0" err="1" smtClean="0"/>
              <a:t>librados</a:t>
            </a:r>
            <a:r>
              <a:rPr lang="zh-CN" altLang="en-US" sz="1000" b="0" dirty="0" smtClean="0"/>
              <a:t>）</a:t>
            </a:r>
            <a:endParaRPr lang="en-US" altLang="zh-CN" sz="1000" b="0" dirty="0" smtClean="0"/>
          </a:p>
          <a:p>
            <a:r>
              <a:rPr lang="zh-CN" altLang="en-US" dirty="0" smtClean="0"/>
              <a:t>对象存储虚拟化：</a:t>
            </a:r>
            <a:endParaRPr lang="en-US" altLang="zh-CN" dirty="0"/>
          </a:p>
          <a:p>
            <a:r>
              <a:rPr lang="en-US" altLang="zh-CN" sz="1000" b="0" dirty="0" smtClean="0"/>
              <a:t>1</a:t>
            </a:r>
            <a:r>
              <a:rPr lang="zh-CN" altLang="en-US" sz="1000" b="0" dirty="0" smtClean="0"/>
              <a:t>、兼容已有应用</a:t>
            </a:r>
            <a:endParaRPr lang="en-US" altLang="zh-CN" sz="1000" b="0" dirty="0" smtClean="0"/>
          </a:p>
          <a:p>
            <a:r>
              <a:rPr lang="en-US" altLang="zh-CN" sz="1000" b="0" dirty="0" smtClean="0"/>
              <a:t>2</a:t>
            </a:r>
            <a:r>
              <a:rPr lang="zh-CN" altLang="en-US" sz="1000" b="0" dirty="0" smtClean="0"/>
              <a:t>、模拟块接口（</a:t>
            </a:r>
            <a:r>
              <a:rPr lang="en-US" altLang="zh-CN" sz="1000" b="0" dirty="0" err="1" smtClean="0"/>
              <a:t>rbd</a:t>
            </a:r>
            <a:r>
              <a:rPr lang="zh-CN" altLang="en-US" sz="1000" b="0" dirty="0" smtClean="0"/>
              <a:t>）</a:t>
            </a:r>
            <a:endParaRPr lang="en-US" altLang="zh-CN" sz="1000" b="0" dirty="0" smtClean="0"/>
          </a:p>
          <a:p>
            <a:r>
              <a:rPr lang="en-US" altLang="zh-CN" sz="1000" b="0" dirty="0" smtClean="0"/>
              <a:t>3</a:t>
            </a:r>
            <a:r>
              <a:rPr lang="zh-CN" altLang="en-US" sz="1000" b="0" dirty="0" smtClean="0"/>
              <a:t>、模拟文件接口（</a:t>
            </a:r>
            <a:r>
              <a:rPr lang="en-US" altLang="zh-CN" sz="1000" b="0" dirty="0" err="1" smtClean="0"/>
              <a:t>cephfs</a:t>
            </a:r>
            <a:r>
              <a:rPr lang="zh-CN" altLang="en-US" sz="1000" b="0" dirty="0" smtClean="0"/>
              <a:t>）</a:t>
            </a:r>
            <a:endParaRPr lang="en-US" altLang="zh-CN" sz="1000" b="0" dirty="0" smtClean="0"/>
          </a:p>
          <a:p>
            <a:endParaRPr lang="en-US" altLang="zh-CN" sz="1000" b="0" dirty="0" smtClean="0"/>
          </a:p>
          <a:p>
            <a:endParaRPr lang="en-US" altLang="zh-CN" sz="1000" b="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873731"/>
              </p:ext>
            </p:extLst>
          </p:nvPr>
        </p:nvGraphicFramePr>
        <p:xfrm>
          <a:off x="4067945" y="1371602"/>
          <a:ext cx="4486275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3" imgW="7424428" imgH="4577072" progId="Microsoft">
                  <p:embed/>
                </p:oleObj>
              </mc:Choice>
              <mc:Fallback>
                <p:oleObj r:id="rId3" imgW="7424428" imgH="4577072" progId="Microsof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5" y="1371602"/>
                        <a:ext cx="4486275" cy="36957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089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Ceph</a:t>
            </a:r>
            <a:r>
              <a:rPr lang="zh-CN" altLang="en-US" dirty="0" smtClean="0"/>
              <a:t>：对象存储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745699"/>
          </a:xfrm>
        </p:spPr>
        <p:txBody>
          <a:bodyPr/>
          <a:lstStyle/>
          <a:p>
            <a:r>
              <a:rPr lang="zh-CN" altLang="en-US" sz="1000" dirty="0" smtClean="0"/>
              <a:t>对象存储</a:t>
            </a:r>
            <a:endParaRPr lang="en-US" altLang="zh-CN" sz="1000" dirty="0" smtClean="0"/>
          </a:p>
          <a:p>
            <a:r>
              <a:rPr lang="en-US" altLang="zh-CN" sz="1000" dirty="0" smtClean="0"/>
              <a:t>● </a:t>
            </a:r>
            <a:r>
              <a:rPr lang="en-US" altLang="zh-CN" sz="1000" dirty="0"/>
              <a:t>Last writer wins consistency</a:t>
            </a:r>
          </a:p>
          <a:p>
            <a:r>
              <a:rPr lang="en-US" altLang="zh-CN" sz="1000" dirty="0"/>
              <a:t>● Consistency rules only apply to one object at a time</a:t>
            </a:r>
          </a:p>
          <a:p>
            <a:r>
              <a:rPr lang="en-US" altLang="zh-CN" sz="1000" dirty="0"/>
              <a:t>● Clients are stateless (unless explicitly doing lock ops)</a:t>
            </a:r>
          </a:p>
          <a:p>
            <a:r>
              <a:rPr lang="en-US" altLang="zh-CN" sz="1000" dirty="0"/>
              <a:t>● No relationships exist between objects</a:t>
            </a:r>
          </a:p>
          <a:p>
            <a:r>
              <a:rPr lang="en-US" altLang="zh-CN" sz="1000" dirty="0"/>
              <a:t>● Scale-out accomplished by mapping objects to nodes</a:t>
            </a:r>
          </a:p>
          <a:p>
            <a:r>
              <a:rPr lang="en-US" altLang="zh-CN" sz="1000" dirty="0"/>
              <a:t>● Single objects may be lost without affecting </a:t>
            </a:r>
            <a:r>
              <a:rPr lang="en-US" altLang="zh-CN" sz="1000" dirty="0" smtClean="0"/>
              <a:t>others</a:t>
            </a:r>
          </a:p>
          <a:p>
            <a:endParaRPr lang="en-US" altLang="zh-CN" sz="1000" dirty="0"/>
          </a:p>
          <a:p>
            <a:r>
              <a:rPr lang="en-US" altLang="zh-CN" sz="1000" dirty="0" smtClean="0"/>
              <a:t>POSIX</a:t>
            </a:r>
            <a:r>
              <a:rPr lang="zh-CN" altLang="en-US" sz="1000" dirty="0" smtClean="0"/>
              <a:t>文件存储</a:t>
            </a:r>
            <a:endParaRPr lang="en-US" altLang="zh-CN" sz="1000" dirty="0" smtClean="0"/>
          </a:p>
          <a:p>
            <a:r>
              <a:rPr lang="en-US" altLang="zh-CN" sz="1000" dirty="0" smtClean="0"/>
              <a:t>● </a:t>
            </a:r>
            <a:r>
              <a:rPr lang="en-US" altLang="zh-CN" sz="1000" dirty="0"/>
              <a:t>Extents written from multiple clients must win or </a:t>
            </a:r>
            <a:r>
              <a:rPr lang="en-US" altLang="zh-CN" sz="1000" dirty="0" smtClean="0"/>
              <a:t>lose on </a:t>
            </a:r>
            <a:r>
              <a:rPr lang="en-US" altLang="zh-CN" sz="1000" dirty="0"/>
              <a:t>all-or-nothing basis → locking</a:t>
            </a:r>
          </a:p>
          <a:p>
            <a:r>
              <a:rPr lang="en-US" altLang="zh-CN" sz="1000" dirty="0"/>
              <a:t>● </a:t>
            </a:r>
            <a:r>
              <a:rPr lang="en-US" altLang="zh-CN" sz="1000" dirty="0" err="1"/>
              <a:t>Inodes</a:t>
            </a:r>
            <a:r>
              <a:rPr lang="en-US" altLang="zh-CN" sz="1000" dirty="0"/>
              <a:t> depend on one another (directory hierarchy)</a:t>
            </a:r>
          </a:p>
          <a:p>
            <a:r>
              <a:rPr lang="en-US" altLang="zh-CN" sz="1000" dirty="0"/>
              <a:t>● Clients are </a:t>
            </a:r>
            <a:r>
              <a:rPr lang="en-US" altLang="zh-CN" sz="1000" dirty="0" err="1"/>
              <a:t>stateful</a:t>
            </a:r>
            <a:r>
              <a:rPr lang="en-US" altLang="zh-CN" sz="1000" dirty="0"/>
              <a:t>: holding files open</a:t>
            </a:r>
          </a:p>
          <a:p>
            <a:r>
              <a:rPr lang="en-US" altLang="zh-CN" sz="1000" dirty="0"/>
              <a:t>● Scale-out requires spanning </a:t>
            </a:r>
            <a:r>
              <a:rPr lang="en-US" altLang="zh-CN" sz="1000" dirty="0" err="1"/>
              <a:t>inode</a:t>
            </a:r>
            <a:r>
              <a:rPr lang="en-US" altLang="zh-CN" sz="1000" dirty="0"/>
              <a:t>/</a:t>
            </a:r>
            <a:r>
              <a:rPr lang="en-US" altLang="zh-CN" sz="1000" dirty="0" err="1"/>
              <a:t>dentry</a:t>
            </a:r>
            <a:r>
              <a:rPr lang="en-US" altLang="zh-CN" sz="1000" dirty="0"/>
              <a:t> </a:t>
            </a:r>
            <a:r>
              <a:rPr lang="en-US" altLang="zh-CN" sz="1000" dirty="0" smtClean="0"/>
              <a:t>relationships across </a:t>
            </a:r>
            <a:r>
              <a:rPr lang="en-US" altLang="zh-CN" sz="1000" dirty="0"/>
              <a:t>servers</a:t>
            </a:r>
          </a:p>
          <a:p>
            <a:r>
              <a:rPr lang="en-US" altLang="zh-CN" sz="1000" dirty="0"/>
              <a:t>● Loss of data can damage whole </a:t>
            </a:r>
            <a:r>
              <a:rPr lang="en-US" altLang="zh-CN" sz="1000" dirty="0" err="1"/>
              <a:t>subtrees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7556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云形 3"/>
          <p:cNvSpPr/>
          <p:nvPr/>
        </p:nvSpPr>
        <p:spPr>
          <a:xfrm>
            <a:off x="683568" y="1668307"/>
            <a:ext cx="1862816" cy="691064"/>
          </a:xfrm>
          <a:prstGeom prst="cloud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rgbClr val="FF0000"/>
                </a:solidFill>
              </a:rPr>
              <a:t>Commvault</a:t>
            </a:r>
            <a:endParaRPr lang="en-US" altLang="zh-CN" sz="800">
              <a:solidFill>
                <a:srgbClr val="FF0000"/>
              </a:solidFill>
            </a:endParaRPr>
          </a:p>
          <a:p>
            <a:pPr algn="ctr"/>
            <a:r>
              <a:rPr lang="en-US" altLang="zh-CN" sz="800" smtClean="0">
                <a:solidFill>
                  <a:srgbClr val="FF0000"/>
                </a:solidFill>
              </a:rPr>
              <a:t>CloudDisk</a:t>
            </a:r>
            <a:endParaRPr lang="zh-CN" altLang="en-US" sz="800">
              <a:solidFill>
                <a:srgbClr val="FF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894398" y="2801701"/>
            <a:ext cx="1862816" cy="41463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tx1"/>
                </a:solidFill>
              </a:rPr>
              <a:t>Load Balance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83568" y="3631069"/>
            <a:ext cx="4284476" cy="2488105"/>
          </a:xfrm>
          <a:prstGeom prst="roundRect">
            <a:avLst>
              <a:gd name="adj" fmla="val 7984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smtClean="0">
                <a:solidFill>
                  <a:schemeClr val="tx1"/>
                </a:solidFill>
              </a:rPr>
              <a:t>Ceph Object Storage</a:t>
            </a:r>
            <a:endParaRPr lang="zh-CN" altLang="en-US" sz="80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5" idx="0"/>
            <a:endCxn id="4" idx="1"/>
          </p:cNvCxnSpPr>
          <p:nvPr/>
        </p:nvCxnSpPr>
        <p:spPr>
          <a:xfrm flipH="1" flipV="1">
            <a:off x="1614976" y="2358636"/>
            <a:ext cx="1210830" cy="443065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757214" y="4018108"/>
            <a:ext cx="931304" cy="1934977"/>
          </a:xfrm>
          <a:prstGeom prst="roundRect">
            <a:avLst>
              <a:gd name="adj" fmla="val 7984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smtClean="0">
                <a:solidFill>
                  <a:schemeClr val="tx1"/>
                </a:solidFill>
              </a:rPr>
              <a:t>Host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962990" y="4018108"/>
            <a:ext cx="931408" cy="1934977"/>
          </a:xfrm>
          <a:prstGeom prst="roundRect">
            <a:avLst>
              <a:gd name="adj" fmla="val 7984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smtClean="0">
                <a:solidFill>
                  <a:schemeClr val="tx1"/>
                </a:solidFill>
              </a:rPr>
              <a:t>Host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60102" y="4018108"/>
            <a:ext cx="931304" cy="1934977"/>
          </a:xfrm>
          <a:prstGeom prst="roundRect">
            <a:avLst>
              <a:gd name="adj" fmla="val 7984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smtClean="0">
                <a:solidFill>
                  <a:schemeClr val="tx1"/>
                </a:solidFill>
              </a:rPr>
              <a:t>Host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056220" y="4349855"/>
            <a:ext cx="745043" cy="414639"/>
          </a:xfrm>
          <a:prstGeom prst="roundRect">
            <a:avLst/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tx1"/>
                </a:solidFill>
              </a:rPr>
              <a:t>RGW</a:t>
            </a:r>
          </a:p>
          <a:p>
            <a:pPr algn="ctr"/>
            <a:r>
              <a:rPr lang="zh-CN" altLang="en-US" sz="800" smtClean="0">
                <a:solidFill>
                  <a:schemeClr val="tx1"/>
                </a:solidFill>
              </a:rPr>
              <a:t>（</a:t>
            </a:r>
            <a:r>
              <a:rPr lang="en-US" altLang="zh-CN"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Cache</a:t>
            </a:r>
            <a:r>
              <a:rPr lang="zh-CN" altLang="en-US" sz="800" smtClean="0">
                <a:solidFill>
                  <a:schemeClr val="tx1"/>
                </a:solidFill>
              </a:rPr>
              <a:t>）</a:t>
            </a:r>
            <a:endParaRPr lang="en-US" altLang="zh-CN" sz="800" smtClean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5" idx="2"/>
            <a:endCxn id="26" idx="0"/>
          </p:cNvCxnSpPr>
          <p:nvPr/>
        </p:nvCxnSpPr>
        <p:spPr>
          <a:xfrm flipH="1">
            <a:off x="1428742" y="3216339"/>
            <a:ext cx="1397065" cy="113351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3850356" y="4349855"/>
            <a:ext cx="745043" cy="414639"/>
          </a:xfrm>
          <a:prstGeom prst="roundRect">
            <a:avLst/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tx1"/>
                </a:solidFill>
              </a:rPr>
              <a:t>RGW</a:t>
            </a: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（</a:t>
            </a:r>
            <a:r>
              <a:rPr lang="en-US" altLang="zh-CN" sz="800">
                <a:solidFill>
                  <a:schemeClr val="tx1">
                    <a:lumMod val="85000"/>
                    <a:lumOff val="15000"/>
                  </a:schemeClr>
                </a:solidFill>
              </a:rPr>
              <a:t>Cache</a:t>
            </a:r>
            <a:r>
              <a:rPr lang="zh-CN" altLang="en-US" sz="800" smtClean="0">
                <a:solidFill>
                  <a:schemeClr val="tx1"/>
                </a:solidFill>
              </a:rPr>
              <a:t>）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453244" y="4349855"/>
            <a:ext cx="745043" cy="414639"/>
          </a:xfrm>
          <a:prstGeom prst="roundRect">
            <a:avLst/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tx1"/>
                </a:solidFill>
              </a:rPr>
              <a:t>RGW</a:t>
            </a: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（</a:t>
            </a:r>
            <a:r>
              <a:rPr lang="en-US" altLang="zh-CN" sz="800">
                <a:solidFill>
                  <a:schemeClr val="tx1">
                    <a:lumMod val="85000"/>
                    <a:lumOff val="15000"/>
                  </a:schemeClr>
                </a:solidFill>
              </a:rPr>
              <a:t>Cache</a:t>
            </a:r>
            <a:r>
              <a:rPr lang="zh-CN" altLang="en-US" sz="800" smtClean="0">
                <a:solidFill>
                  <a:schemeClr val="tx1"/>
                </a:solidFill>
              </a:rPr>
              <a:t>）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850356" y="5303083"/>
            <a:ext cx="745043" cy="5795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tx1"/>
                </a:solidFill>
              </a:rPr>
              <a:t>OSDs</a:t>
            </a:r>
          </a:p>
          <a:p>
            <a:pPr algn="ctr"/>
            <a:r>
              <a:rPr lang="en-US" altLang="zh-CN" sz="800">
                <a:solidFill>
                  <a:schemeClr val="tx1"/>
                </a:solidFill>
              </a:rPr>
              <a:t>Mon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453244" y="5303083"/>
            <a:ext cx="745043" cy="5795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tx1"/>
                </a:solidFill>
              </a:rPr>
              <a:t>OSDs</a:t>
            </a:r>
          </a:p>
          <a:p>
            <a:pPr algn="ctr"/>
            <a:r>
              <a:rPr lang="en-US" altLang="zh-CN" sz="800">
                <a:solidFill>
                  <a:schemeClr val="tx1"/>
                </a:solidFill>
              </a:rPr>
              <a:t>Mon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056132" y="5303083"/>
            <a:ext cx="745043" cy="5795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tx1"/>
                </a:solidFill>
              </a:rPr>
              <a:t>OSDs</a:t>
            </a:r>
          </a:p>
          <a:p>
            <a:pPr algn="ctr"/>
            <a:r>
              <a:rPr lang="en-US" altLang="zh-CN" sz="800" smtClean="0">
                <a:solidFill>
                  <a:schemeClr val="tx1"/>
                </a:solidFill>
              </a:rPr>
              <a:t>Mon</a:t>
            </a:r>
            <a:endParaRPr lang="zh-CN" altLang="en-US" sz="8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28" idx="0"/>
            <a:endCxn id="5" idx="2"/>
          </p:cNvCxnSpPr>
          <p:nvPr/>
        </p:nvCxnSpPr>
        <p:spPr>
          <a:xfrm flipH="1" flipV="1">
            <a:off x="2825806" y="3216339"/>
            <a:ext cx="1397070" cy="113351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5" idx="2"/>
            <a:endCxn id="29" idx="0"/>
          </p:cNvCxnSpPr>
          <p:nvPr/>
        </p:nvCxnSpPr>
        <p:spPr>
          <a:xfrm flipH="1">
            <a:off x="2825766" y="3216339"/>
            <a:ext cx="41" cy="113351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6" idx="2"/>
            <a:endCxn id="32" idx="0"/>
          </p:cNvCxnSpPr>
          <p:nvPr/>
        </p:nvCxnSpPr>
        <p:spPr>
          <a:xfrm flipH="1">
            <a:off x="1428653" y="4764494"/>
            <a:ext cx="88" cy="53858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6" idx="2"/>
            <a:endCxn id="31" idx="0"/>
          </p:cNvCxnSpPr>
          <p:nvPr/>
        </p:nvCxnSpPr>
        <p:spPr>
          <a:xfrm>
            <a:off x="1428741" y="4764494"/>
            <a:ext cx="1397024" cy="53858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0" idx="0"/>
            <a:endCxn id="26" idx="2"/>
          </p:cNvCxnSpPr>
          <p:nvPr/>
        </p:nvCxnSpPr>
        <p:spPr>
          <a:xfrm flipH="1" flipV="1">
            <a:off x="1428741" y="4764494"/>
            <a:ext cx="2794136" cy="53858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9" idx="2"/>
            <a:endCxn id="30" idx="0"/>
          </p:cNvCxnSpPr>
          <p:nvPr/>
        </p:nvCxnSpPr>
        <p:spPr>
          <a:xfrm>
            <a:off x="2825765" y="4764494"/>
            <a:ext cx="1397112" cy="53858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9" idx="2"/>
            <a:endCxn id="32" idx="0"/>
          </p:cNvCxnSpPr>
          <p:nvPr/>
        </p:nvCxnSpPr>
        <p:spPr>
          <a:xfrm flipH="1">
            <a:off x="1428653" y="4764494"/>
            <a:ext cx="1397112" cy="53858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9" idx="2"/>
            <a:endCxn id="31" idx="0"/>
          </p:cNvCxnSpPr>
          <p:nvPr/>
        </p:nvCxnSpPr>
        <p:spPr>
          <a:xfrm>
            <a:off x="2825765" y="4764494"/>
            <a:ext cx="0" cy="53858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8" idx="2"/>
            <a:endCxn id="31" idx="0"/>
          </p:cNvCxnSpPr>
          <p:nvPr/>
        </p:nvCxnSpPr>
        <p:spPr>
          <a:xfrm flipH="1">
            <a:off x="2825765" y="4764494"/>
            <a:ext cx="1397112" cy="53858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8" idx="2"/>
            <a:endCxn id="32" idx="0"/>
          </p:cNvCxnSpPr>
          <p:nvPr/>
        </p:nvCxnSpPr>
        <p:spPr>
          <a:xfrm flipH="1">
            <a:off x="1428653" y="4764494"/>
            <a:ext cx="2794224" cy="53858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28" idx="2"/>
            <a:endCxn id="30" idx="0"/>
          </p:cNvCxnSpPr>
          <p:nvPr/>
        </p:nvCxnSpPr>
        <p:spPr>
          <a:xfrm>
            <a:off x="4222877" y="4764494"/>
            <a:ext cx="0" cy="53858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609600"/>
          </a:xfrm>
        </p:spPr>
        <p:txBody>
          <a:bodyPr/>
          <a:lstStyle/>
          <a:p>
            <a:r>
              <a:rPr lang="en-US" altLang="zh-CN" smtClean="0"/>
              <a:t>Ceph</a:t>
            </a:r>
            <a:r>
              <a:rPr lang="zh-CN" altLang="en-US" smtClean="0"/>
              <a:t>对象存储网关</a:t>
            </a:r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5652121" y="3631069"/>
            <a:ext cx="1872417" cy="2488105"/>
          </a:xfrm>
          <a:prstGeom prst="roundRect">
            <a:avLst>
              <a:gd name="adj" fmla="val 7984"/>
            </a:avLst>
          </a:prstGeom>
          <a:solidFill>
            <a:schemeClr val="accent6">
              <a:lumMod val="60000"/>
              <a:lumOff val="40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Ceph Object Gateway(RGW)</a:t>
            </a:r>
            <a:endParaRPr lang="zh-CN" altLang="en-US" sz="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839363" y="4006939"/>
            <a:ext cx="1573005" cy="685060"/>
          </a:xfrm>
          <a:prstGeom prst="rect">
            <a:avLst/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Apache</a:t>
            </a:r>
            <a:endParaRPr lang="zh-CN" altLang="en-US" sz="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076800" y="4344157"/>
            <a:ext cx="1123493" cy="3348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FastCGI</a:t>
            </a:r>
            <a:endParaRPr lang="zh-CN" altLang="en-US" sz="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839363" y="5033788"/>
            <a:ext cx="1573005" cy="91929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RadosGW Daemon</a:t>
            </a:r>
          </a:p>
          <a:p>
            <a:pPr algn="ctr"/>
            <a:endParaRPr lang="en-US" altLang="zh-CN" sz="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CN"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Cache</a:t>
            </a:r>
            <a:endParaRPr lang="zh-CN" altLang="en-US" sz="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904149" y="5613618"/>
            <a:ext cx="561725" cy="311013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Libfcgi</a:t>
            </a:r>
            <a:endParaRPr lang="zh-CN" altLang="en-US" sz="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696236" y="5613618"/>
            <a:ext cx="648072" cy="311013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LibRados</a:t>
            </a:r>
            <a:endParaRPr lang="zh-CN" altLang="en-US" sz="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" name="直接箭头连接符 16"/>
          <p:cNvCxnSpPr>
            <a:stCxn id="28" idx="3"/>
            <a:endCxn id="38" idx="1"/>
          </p:cNvCxnSpPr>
          <p:nvPr/>
        </p:nvCxnSpPr>
        <p:spPr>
          <a:xfrm>
            <a:off x="4595398" y="4557175"/>
            <a:ext cx="1056722" cy="317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线形标注 1(带强调线) 49"/>
          <p:cNvSpPr/>
          <p:nvPr/>
        </p:nvSpPr>
        <p:spPr>
          <a:xfrm>
            <a:off x="3198287" y="1776787"/>
            <a:ext cx="1326773" cy="639976"/>
          </a:xfrm>
          <a:prstGeom prst="accentCallout1">
            <a:avLst>
              <a:gd name="adj1" fmla="val 46285"/>
              <a:gd name="adj2" fmla="val -5024"/>
              <a:gd name="adj3" fmla="val 114204"/>
              <a:gd name="adj4" fmla="val -5351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smtClean="0">
                <a:solidFill>
                  <a:schemeClr val="tx1"/>
                </a:solidFill>
              </a:rPr>
              <a:t>S3-compatible API</a:t>
            </a:r>
            <a:endParaRPr lang="en-US" altLang="zh-CN" sz="800">
              <a:solidFill>
                <a:schemeClr val="tx1"/>
              </a:solidFill>
            </a:endParaRPr>
          </a:p>
          <a:p>
            <a:r>
              <a:rPr lang="en-US" altLang="zh-CN" sz="800" smtClean="0">
                <a:solidFill>
                  <a:schemeClr val="tx1"/>
                </a:solidFill>
              </a:rPr>
              <a:t>Swift-compatible API</a:t>
            </a:r>
          </a:p>
          <a:p>
            <a:r>
              <a:rPr lang="en-US" altLang="zh-CN" sz="800" smtClean="0">
                <a:solidFill>
                  <a:schemeClr val="tx1"/>
                </a:solidFill>
              </a:rPr>
              <a:t>Admin Ops API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36096" y="1652803"/>
            <a:ext cx="2376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1</a:t>
            </a:r>
            <a:r>
              <a:rPr lang="zh-CN" altLang="en-US" sz="1000" smtClean="0"/>
              <a:t>、</a:t>
            </a:r>
            <a:r>
              <a:rPr lang="en-US" altLang="zh-CN" sz="1000" smtClean="0"/>
              <a:t>S3</a:t>
            </a:r>
            <a:r>
              <a:rPr lang="zh-CN" altLang="en-US" sz="1000" smtClean="0"/>
              <a:t>或者</a:t>
            </a:r>
            <a:r>
              <a:rPr lang="en-US" altLang="zh-CN" sz="1000" smtClean="0"/>
              <a:t>Swift</a:t>
            </a:r>
            <a:r>
              <a:rPr lang="zh-CN" altLang="en-US" sz="1000" smtClean="0"/>
              <a:t>兼容的</a:t>
            </a:r>
            <a:r>
              <a:rPr lang="en-US" altLang="zh-CN" sz="1000" smtClean="0"/>
              <a:t>RESTful</a:t>
            </a:r>
            <a:r>
              <a:rPr lang="zh-CN" altLang="en-US" sz="1000" smtClean="0"/>
              <a:t>接口</a:t>
            </a:r>
            <a:endParaRPr lang="en-US" altLang="zh-CN" sz="1000" smtClean="0"/>
          </a:p>
          <a:p>
            <a:r>
              <a:rPr lang="en-US" altLang="zh-CN" sz="1000" smtClean="0"/>
              <a:t>2</a:t>
            </a:r>
            <a:r>
              <a:rPr lang="zh-CN" altLang="en-US" sz="1000" smtClean="0"/>
              <a:t>、</a:t>
            </a:r>
            <a:r>
              <a:rPr lang="en-US" altLang="zh-CN" sz="1000" smtClean="0"/>
              <a:t>Cache</a:t>
            </a:r>
            <a:r>
              <a:rPr lang="zh-CN" altLang="en-US" sz="1000" smtClean="0"/>
              <a:t>，提高读取性能，写更新策略保证一致性。</a:t>
            </a:r>
            <a:endParaRPr lang="zh-CN" altLang="en-US" sz="1000"/>
          </a:p>
        </p:txBody>
      </p:sp>
      <p:cxnSp>
        <p:nvCxnSpPr>
          <p:cNvPr id="46" name="直接箭头连接符 45"/>
          <p:cNvCxnSpPr>
            <a:stCxn id="39" idx="2"/>
            <a:endCxn id="42" idx="0"/>
          </p:cNvCxnSpPr>
          <p:nvPr/>
        </p:nvCxnSpPr>
        <p:spPr>
          <a:xfrm>
            <a:off x="6625865" y="4691999"/>
            <a:ext cx="0" cy="341789"/>
          </a:xfrm>
          <a:prstGeom prst="straightConnector1">
            <a:avLst/>
          </a:prstGeom>
          <a:solidFill>
            <a:srgbClr val="92D050"/>
          </a:solidFill>
          <a:ln w="635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8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egion</a:t>
            </a:r>
            <a:r>
              <a:rPr lang="zh-CN" altLang="en-US" dirty="0" smtClean="0"/>
              <a:t>和</a:t>
            </a:r>
            <a:r>
              <a:rPr lang="en-US" altLang="zh-CN" dirty="0"/>
              <a:t>Z</a:t>
            </a:r>
            <a:r>
              <a:rPr lang="en-US" altLang="zh-CN" dirty="0" smtClean="0"/>
              <a:t>one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283" y="1192573"/>
            <a:ext cx="2245839" cy="5665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13" y="1192573"/>
            <a:ext cx="4843221" cy="5665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3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Load Balance&amp;High Available</a:t>
            </a:r>
            <a:endParaRPr lang="zh-CN" altLang="en-US"/>
          </a:p>
        </p:txBody>
      </p:sp>
      <p:sp>
        <p:nvSpPr>
          <p:cNvPr id="4" name="云形 3"/>
          <p:cNvSpPr/>
          <p:nvPr/>
        </p:nvSpPr>
        <p:spPr>
          <a:xfrm>
            <a:off x="4876917" y="1180920"/>
            <a:ext cx="1862816" cy="691064"/>
          </a:xfrm>
          <a:prstGeom prst="cloud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rgbClr val="FF0000"/>
                </a:solidFill>
              </a:rPr>
              <a:t>Commvault</a:t>
            </a:r>
            <a:endParaRPr lang="en-US" altLang="zh-CN" sz="800">
              <a:solidFill>
                <a:srgbClr val="FF0000"/>
              </a:solidFill>
            </a:endParaRPr>
          </a:p>
          <a:p>
            <a:pPr algn="ctr"/>
            <a:r>
              <a:rPr lang="en-US" altLang="zh-CN" sz="800" smtClean="0">
                <a:solidFill>
                  <a:srgbClr val="FF0000"/>
                </a:solidFill>
              </a:rPr>
              <a:t>CloudDisk</a:t>
            </a:r>
            <a:endParaRPr lang="zh-CN" altLang="en-US" sz="800">
              <a:solidFill>
                <a:srgbClr val="FF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032507" y="3214554"/>
            <a:ext cx="1303883" cy="41463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tx1"/>
                </a:solidFill>
              </a:rPr>
              <a:t>Load Balance:master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659943" y="3973402"/>
            <a:ext cx="4284476" cy="2488105"/>
          </a:xfrm>
          <a:prstGeom prst="roundRect">
            <a:avLst>
              <a:gd name="adj" fmla="val 7984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smtClean="0">
                <a:solidFill>
                  <a:schemeClr val="tx1"/>
                </a:solidFill>
              </a:rPr>
              <a:t>Ceph Object Storage</a:t>
            </a:r>
            <a:endParaRPr lang="zh-CN" altLang="en-US" sz="80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6" idx="0"/>
            <a:endCxn id="4" idx="1"/>
          </p:cNvCxnSpPr>
          <p:nvPr/>
        </p:nvCxnSpPr>
        <p:spPr>
          <a:xfrm flipV="1">
            <a:off x="5802141" y="1871248"/>
            <a:ext cx="6185" cy="365789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6733589" y="4360441"/>
            <a:ext cx="931304" cy="1934977"/>
          </a:xfrm>
          <a:prstGeom prst="roundRect">
            <a:avLst>
              <a:gd name="adj" fmla="val 7984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smtClean="0">
                <a:solidFill>
                  <a:schemeClr val="tx1"/>
                </a:solidFill>
              </a:rPr>
              <a:t>Host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939365" y="4360441"/>
            <a:ext cx="931408" cy="1934977"/>
          </a:xfrm>
          <a:prstGeom prst="roundRect">
            <a:avLst>
              <a:gd name="adj" fmla="val 7984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smtClean="0">
                <a:solidFill>
                  <a:schemeClr val="tx1"/>
                </a:solidFill>
              </a:rPr>
              <a:t>Host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336529" y="4360441"/>
            <a:ext cx="931304" cy="1934977"/>
          </a:xfrm>
          <a:prstGeom prst="roundRect">
            <a:avLst>
              <a:gd name="adj" fmla="val 7984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smtClean="0">
                <a:solidFill>
                  <a:schemeClr val="tx1"/>
                </a:solidFill>
              </a:rPr>
              <a:t>Host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032595" y="4692189"/>
            <a:ext cx="745043" cy="414639"/>
          </a:xfrm>
          <a:prstGeom prst="roundRect">
            <a:avLst/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tx1"/>
                </a:solidFill>
              </a:rPr>
              <a:t>RGW</a:t>
            </a:r>
          </a:p>
          <a:p>
            <a:pPr algn="ctr"/>
            <a:r>
              <a:rPr lang="zh-CN" altLang="en-US" sz="800" smtClean="0">
                <a:solidFill>
                  <a:schemeClr val="tx1"/>
                </a:solidFill>
              </a:rPr>
              <a:t>（</a:t>
            </a:r>
            <a:r>
              <a:rPr lang="en-US" altLang="zh-CN"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Cache</a:t>
            </a:r>
            <a:r>
              <a:rPr lang="zh-CN" altLang="en-US" sz="800" smtClean="0">
                <a:solidFill>
                  <a:schemeClr val="tx1"/>
                </a:solidFill>
              </a:rPr>
              <a:t>）</a:t>
            </a:r>
            <a:endParaRPr lang="en-US" altLang="zh-CN" sz="800" smtClean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5" idx="2"/>
            <a:endCxn id="11" idx="0"/>
          </p:cNvCxnSpPr>
          <p:nvPr/>
        </p:nvCxnSpPr>
        <p:spPr>
          <a:xfrm flipH="1">
            <a:off x="4405116" y="3629193"/>
            <a:ext cx="279332" cy="106299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6826731" y="4692189"/>
            <a:ext cx="745043" cy="414639"/>
          </a:xfrm>
          <a:prstGeom prst="roundRect">
            <a:avLst/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tx1"/>
                </a:solidFill>
              </a:rPr>
              <a:t>RGW</a:t>
            </a: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（</a:t>
            </a:r>
            <a:r>
              <a:rPr lang="en-US" altLang="zh-CN" sz="800">
                <a:solidFill>
                  <a:schemeClr val="tx1">
                    <a:lumMod val="85000"/>
                    <a:lumOff val="15000"/>
                  </a:schemeClr>
                </a:solidFill>
              </a:rPr>
              <a:t>Cache</a:t>
            </a:r>
            <a:r>
              <a:rPr lang="zh-CN" altLang="en-US" sz="800" smtClean="0">
                <a:solidFill>
                  <a:schemeClr val="tx1"/>
                </a:solidFill>
              </a:rPr>
              <a:t>）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429619" y="4692189"/>
            <a:ext cx="745043" cy="414639"/>
          </a:xfrm>
          <a:prstGeom prst="roundRect">
            <a:avLst/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tx1"/>
                </a:solidFill>
              </a:rPr>
              <a:t>RGW</a:t>
            </a: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（</a:t>
            </a:r>
            <a:r>
              <a:rPr lang="en-US" altLang="zh-CN" sz="800">
                <a:solidFill>
                  <a:schemeClr val="tx1">
                    <a:lumMod val="85000"/>
                    <a:lumOff val="15000"/>
                  </a:schemeClr>
                </a:solidFill>
              </a:rPr>
              <a:t>Cache</a:t>
            </a:r>
            <a:r>
              <a:rPr lang="zh-CN" altLang="en-US" sz="800" smtClean="0">
                <a:solidFill>
                  <a:schemeClr val="tx1"/>
                </a:solidFill>
              </a:rPr>
              <a:t>）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826731" y="5645417"/>
            <a:ext cx="745043" cy="5795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tx1"/>
                </a:solidFill>
              </a:rPr>
              <a:t>OSDs</a:t>
            </a:r>
          </a:p>
          <a:p>
            <a:pPr algn="ctr"/>
            <a:r>
              <a:rPr lang="en-US" altLang="zh-CN" sz="800">
                <a:solidFill>
                  <a:schemeClr val="tx1"/>
                </a:solidFill>
              </a:rPr>
              <a:t>Mon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429619" y="5645417"/>
            <a:ext cx="745043" cy="5795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tx1"/>
                </a:solidFill>
              </a:rPr>
              <a:t>OSDs</a:t>
            </a:r>
          </a:p>
          <a:p>
            <a:pPr algn="ctr"/>
            <a:r>
              <a:rPr lang="en-US" altLang="zh-CN" sz="800">
                <a:solidFill>
                  <a:schemeClr val="tx1"/>
                </a:solidFill>
              </a:rPr>
              <a:t>Mon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032507" y="5645417"/>
            <a:ext cx="745043" cy="5795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tx1"/>
                </a:solidFill>
              </a:rPr>
              <a:t>OSDs</a:t>
            </a:r>
          </a:p>
          <a:p>
            <a:pPr algn="ctr"/>
            <a:r>
              <a:rPr lang="en-US" altLang="zh-CN" sz="800" smtClean="0">
                <a:solidFill>
                  <a:schemeClr val="tx1"/>
                </a:solidFill>
              </a:rPr>
              <a:t>Mon</a:t>
            </a:r>
            <a:endParaRPr lang="zh-CN" altLang="en-US" sz="80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3" idx="0"/>
            <a:endCxn id="5" idx="2"/>
          </p:cNvCxnSpPr>
          <p:nvPr/>
        </p:nvCxnSpPr>
        <p:spPr>
          <a:xfrm flipH="1" flipV="1">
            <a:off x="4684448" y="3629193"/>
            <a:ext cx="2514804" cy="106299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14" idx="0"/>
          </p:cNvCxnSpPr>
          <p:nvPr/>
        </p:nvCxnSpPr>
        <p:spPr>
          <a:xfrm>
            <a:off x="4684448" y="3629193"/>
            <a:ext cx="1117692" cy="106299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7" idx="0"/>
          </p:cNvCxnSpPr>
          <p:nvPr/>
        </p:nvCxnSpPr>
        <p:spPr>
          <a:xfrm flipH="1">
            <a:off x="4405028" y="5106827"/>
            <a:ext cx="88" cy="53858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2"/>
            <a:endCxn id="16" idx="0"/>
          </p:cNvCxnSpPr>
          <p:nvPr/>
        </p:nvCxnSpPr>
        <p:spPr>
          <a:xfrm>
            <a:off x="4405116" y="5106827"/>
            <a:ext cx="1397024" cy="53858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0"/>
            <a:endCxn id="11" idx="2"/>
          </p:cNvCxnSpPr>
          <p:nvPr/>
        </p:nvCxnSpPr>
        <p:spPr>
          <a:xfrm flipH="1" flipV="1">
            <a:off x="4405116" y="5106827"/>
            <a:ext cx="2794136" cy="53858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2"/>
            <a:endCxn id="15" idx="0"/>
          </p:cNvCxnSpPr>
          <p:nvPr/>
        </p:nvCxnSpPr>
        <p:spPr>
          <a:xfrm>
            <a:off x="5802140" y="5106827"/>
            <a:ext cx="1397112" cy="53858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" idx="2"/>
            <a:endCxn id="17" idx="0"/>
          </p:cNvCxnSpPr>
          <p:nvPr/>
        </p:nvCxnSpPr>
        <p:spPr>
          <a:xfrm flipH="1">
            <a:off x="4405028" y="5106827"/>
            <a:ext cx="1397112" cy="53858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4" idx="2"/>
            <a:endCxn id="16" idx="0"/>
          </p:cNvCxnSpPr>
          <p:nvPr/>
        </p:nvCxnSpPr>
        <p:spPr>
          <a:xfrm>
            <a:off x="5802140" y="5106827"/>
            <a:ext cx="0" cy="53858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2"/>
            <a:endCxn id="16" idx="0"/>
          </p:cNvCxnSpPr>
          <p:nvPr/>
        </p:nvCxnSpPr>
        <p:spPr>
          <a:xfrm flipH="1">
            <a:off x="5802140" y="5106827"/>
            <a:ext cx="1397112" cy="53858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17" idx="0"/>
          </p:cNvCxnSpPr>
          <p:nvPr/>
        </p:nvCxnSpPr>
        <p:spPr>
          <a:xfrm flipH="1">
            <a:off x="4405028" y="5106827"/>
            <a:ext cx="2794224" cy="53858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2"/>
            <a:endCxn id="15" idx="0"/>
          </p:cNvCxnSpPr>
          <p:nvPr/>
        </p:nvCxnSpPr>
        <p:spPr>
          <a:xfrm>
            <a:off x="7199252" y="5106827"/>
            <a:ext cx="0" cy="53858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6267891" y="3214553"/>
            <a:ext cx="1303883" cy="41463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tx1"/>
                </a:solidFill>
              </a:rPr>
              <a:t>Load Balance:slave</a:t>
            </a:r>
            <a:endParaRPr lang="zh-CN" altLang="en-US" sz="80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38" idx="2"/>
            <a:endCxn id="11" idx="0"/>
          </p:cNvCxnSpPr>
          <p:nvPr/>
        </p:nvCxnSpPr>
        <p:spPr>
          <a:xfrm flipH="1">
            <a:off x="4405116" y="3629191"/>
            <a:ext cx="2514716" cy="1062997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8" idx="2"/>
            <a:endCxn id="14" idx="0"/>
          </p:cNvCxnSpPr>
          <p:nvPr/>
        </p:nvCxnSpPr>
        <p:spPr>
          <a:xfrm flipH="1">
            <a:off x="5802140" y="3629191"/>
            <a:ext cx="1117692" cy="1062997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8" idx="2"/>
            <a:endCxn id="13" idx="0"/>
          </p:cNvCxnSpPr>
          <p:nvPr/>
        </p:nvCxnSpPr>
        <p:spPr>
          <a:xfrm>
            <a:off x="6919832" y="3629191"/>
            <a:ext cx="279420" cy="1062997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流程图: 摘录 55"/>
          <p:cNvSpPr/>
          <p:nvPr/>
        </p:nvSpPr>
        <p:spPr>
          <a:xfrm>
            <a:off x="5429619" y="2237037"/>
            <a:ext cx="745043" cy="457200"/>
          </a:xfrm>
          <a:prstGeom prst="flowChartExtra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/>
              <a:t>VIP</a:t>
            </a:r>
            <a:endParaRPr lang="zh-CN" altLang="en-US" sz="800"/>
          </a:p>
        </p:txBody>
      </p:sp>
      <p:cxnSp>
        <p:nvCxnSpPr>
          <p:cNvPr id="58" name="直接箭头连接符 57"/>
          <p:cNvCxnSpPr>
            <a:stCxn id="5" idx="0"/>
            <a:endCxn id="56" idx="2"/>
          </p:cNvCxnSpPr>
          <p:nvPr/>
        </p:nvCxnSpPr>
        <p:spPr>
          <a:xfrm flipV="1">
            <a:off x="4684448" y="2694238"/>
            <a:ext cx="1117692" cy="52031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38" idx="0"/>
            <a:endCxn id="56" idx="2"/>
          </p:cNvCxnSpPr>
          <p:nvPr/>
        </p:nvCxnSpPr>
        <p:spPr>
          <a:xfrm flipH="1" flipV="1">
            <a:off x="5802140" y="2694237"/>
            <a:ext cx="1117692" cy="520315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" idx="3"/>
            <a:endCxn id="38" idx="1"/>
          </p:cNvCxnSpPr>
          <p:nvPr/>
        </p:nvCxnSpPr>
        <p:spPr>
          <a:xfrm flipV="1">
            <a:off x="5336390" y="3421873"/>
            <a:ext cx="931501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440276" y="3134612"/>
            <a:ext cx="638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smtClean="0"/>
              <a:t>keepalived</a:t>
            </a:r>
            <a:endParaRPr lang="zh-CN" altLang="en-US" sz="800"/>
          </a:p>
        </p:txBody>
      </p:sp>
      <p:sp>
        <p:nvSpPr>
          <p:cNvPr id="77" name="TextBox 76"/>
          <p:cNvSpPr txBox="1"/>
          <p:nvPr/>
        </p:nvSpPr>
        <p:spPr>
          <a:xfrm>
            <a:off x="5941850" y="1965589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smtClean="0"/>
              <a:t>VIP:192.168.0.88</a:t>
            </a:r>
            <a:endParaRPr lang="zh-CN" altLang="en-US" sz="800"/>
          </a:p>
        </p:txBody>
      </p:sp>
      <p:sp>
        <p:nvSpPr>
          <p:cNvPr id="78" name="TextBox 77"/>
          <p:cNvSpPr txBox="1"/>
          <p:nvPr/>
        </p:nvSpPr>
        <p:spPr>
          <a:xfrm>
            <a:off x="4032595" y="2927293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smtClean="0"/>
              <a:t>VIP:192.168.0.88</a:t>
            </a:r>
            <a:endParaRPr lang="zh-CN" altLang="en-US" sz="800"/>
          </a:p>
        </p:txBody>
      </p:sp>
      <p:sp>
        <p:nvSpPr>
          <p:cNvPr id="80" name="TextBox 79"/>
          <p:cNvSpPr txBox="1"/>
          <p:nvPr/>
        </p:nvSpPr>
        <p:spPr>
          <a:xfrm>
            <a:off x="611561" y="1871248"/>
            <a:ext cx="23898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LB</a:t>
            </a:r>
            <a:r>
              <a:rPr lang="zh-CN" altLang="en-US" smtClean="0"/>
              <a:t>工具：</a:t>
            </a:r>
            <a:endParaRPr lang="en-US" altLang="zh-CN" smtClean="0"/>
          </a:p>
          <a:p>
            <a:r>
              <a:rPr lang="en-US" altLang="zh-CN" smtClean="0"/>
              <a:t>LVS</a:t>
            </a:r>
            <a:r>
              <a:rPr lang="zh-CN" altLang="en-US" smtClean="0"/>
              <a:t>，</a:t>
            </a:r>
            <a:r>
              <a:rPr lang="en-US" altLang="zh-CN" smtClean="0"/>
              <a:t>HAProxy</a:t>
            </a:r>
            <a:r>
              <a:rPr lang="zh-CN" altLang="en-US" smtClean="0"/>
              <a:t>，</a:t>
            </a:r>
            <a:r>
              <a:rPr lang="en-US" altLang="zh-CN" smtClean="0"/>
              <a:t>Nginx</a:t>
            </a:r>
          </a:p>
          <a:p>
            <a:endParaRPr lang="en-US" altLang="zh-CN"/>
          </a:p>
          <a:p>
            <a:r>
              <a:rPr lang="en-US" altLang="zh-CN" smtClean="0"/>
              <a:t>LA</a:t>
            </a:r>
            <a:r>
              <a:rPr lang="zh-CN" altLang="en-US" smtClean="0"/>
              <a:t>工具：</a:t>
            </a:r>
            <a:endParaRPr lang="en-US" altLang="zh-CN" smtClean="0"/>
          </a:p>
          <a:p>
            <a:r>
              <a:rPr lang="en-US" altLang="zh-CN" smtClean="0"/>
              <a:t>Keepalived</a:t>
            </a:r>
            <a:r>
              <a:rPr lang="zh-CN" altLang="en-US" smtClean="0"/>
              <a:t>，</a:t>
            </a:r>
            <a:r>
              <a:rPr lang="en-US" altLang="zh-CN" smtClean="0"/>
              <a:t>Heartbeat</a:t>
            </a:r>
          </a:p>
          <a:p>
            <a:endParaRPr lang="en-US" altLang="zh-CN"/>
          </a:p>
          <a:p>
            <a:r>
              <a:rPr lang="zh-CN" altLang="en-US" smtClean="0"/>
              <a:t>本质：</a:t>
            </a:r>
            <a:endParaRPr lang="en-US" altLang="zh-CN" smtClean="0"/>
          </a:p>
          <a:p>
            <a:r>
              <a:rPr lang="zh-CN" altLang="en-US"/>
              <a:t>多</a:t>
            </a:r>
            <a:r>
              <a:rPr lang="zh-CN" altLang="en-US" smtClean="0"/>
              <a:t>路径，冗余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5296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32675E-6 L 0.27795 -1.32675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DNS+VIP</a:t>
            </a:r>
            <a:endParaRPr lang="zh-CN" altLang="en-US"/>
          </a:p>
        </p:txBody>
      </p:sp>
      <p:sp>
        <p:nvSpPr>
          <p:cNvPr id="4" name="云形 3"/>
          <p:cNvSpPr/>
          <p:nvPr/>
        </p:nvSpPr>
        <p:spPr>
          <a:xfrm>
            <a:off x="647564" y="1369133"/>
            <a:ext cx="1862816" cy="691064"/>
          </a:xfrm>
          <a:prstGeom prst="cloud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rgbClr val="FF0000"/>
                </a:solidFill>
              </a:rPr>
              <a:t>Commvault</a:t>
            </a:r>
            <a:endParaRPr lang="en-US" altLang="zh-CN" sz="800">
              <a:solidFill>
                <a:srgbClr val="FF0000"/>
              </a:solidFill>
            </a:endParaRPr>
          </a:p>
          <a:p>
            <a:pPr algn="ctr"/>
            <a:r>
              <a:rPr lang="en-US" altLang="zh-CN" sz="800" smtClean="0">
                <a:solidFill>
                  <a:srgbClr val="FF0000"/>
                </a:solidFill>
              </a:rPr>
              <a:t>CloudDisk</a:t>
            </a:r>
            <a:endParaRPr lang="zh-CN" altLang="en-US" sz="80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47564" y="3973402"/>
            <a:ext cx="7560840" cy="2488105"/>
          </a:xfrm>
          <a:prstGeom prst="roundRect">
            <a:avLst>
              <a:gd name="adj" fmla="val 7984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smtClean="0">
                <a:solidFill>
                  <a:schemeClr val="tx1"/>
                </a:solidFill>
              </a:rPr>
              <a:t>Ceph Object Storage</a:t>
            </a:r>
            <a:endParaRPr lang="zh-CN" altLang="en-US" sz="80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2" idx="1"/>
            <a:endCxn id="4" idx="0"/>
          </p:cNvCxnSpPr>
          <p:nvPr/>
        </p:nvCxnSpPr>
        <p:spPr>
          <a:xfrm flipH="1">
            <a:off x="2508828" y="1714665"/>
            <a:ext cx="3433022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6733589" y="4360441"/>
            <a:ext cx="931304" cy="1934977"/>
          </a:xfrm>
          <a:prstGeom prst="roundRect">
            <a:avLst>
              <a:gd name="adj" fmla="val 7984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smtClean="0">
                <a:solidFill>
                  <a:schemeClr val="tx1"/>
                </a:solidFill>
              </a:rPr>
              <a:t>Host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15616" y="4368585"/>
            <a:ext cx="931408" cy="1934977"/>
          </a:xfrm>
          <a:prstGeom prst="roundRect">
            <a:avLst>
              <a:gd name="adj" fmla="val 7984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smtClean="0">
                <a:solidFill>
                  <a:schemeClr val="tx1"/>
                </a:solidFill>
              </a:rPr>
              <a:t>Host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888645" y="4360440"/>
            <a:ext cx="931304" cy="1934977"/>
          </a:xfrm>
          <a:prstGeom prst="roundRect">
            <a:avLst>
              <a:gd name="adj" fmla="val 7984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smtClean="0">
                <a:solidFill>
                  <a:schemeClr val="tx1"/>
                </a:solidFill>
              </a:rPr>
              <a:t>Host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208846" y="4700333"/>
            <a:ext cx="745043" cy="414639"/>
          </a:xfrm>
          <a:prstGeom prst="roundRect">
            <a:avLst/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tx1"/>
                </a:solidFill>
              </a:rPr>
              <a:t>RGW</a:t>
            </a:r>
          </a:p>
          <a:p>
            <a:pPr algn="ctr"/>
            <a:r>
              <a:rPr lang="zh-CN" altLang="en-US" sz="800" smtClean="0">
                <a:solidFill>
                  <a:schemeClr val="tx1"/>
                </a:solidFill>
              </a:rPr>
              <a:t>（</a:t>
            </a:r>
            <a:r>
              <a:rPr lang="en-US" altLang="zh-CN"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Cache</a:t>
            </a:r>
            <a:r>
              <a:rPr lang="zh-CN" altLang="en-US" sz="800" smtClean="0">
                <a:solidFill>
                  <a:schemeClr val="tx1"/>
                </a:solidFill>
              </a:rPr>
              <a:t>）</a:t>
            </a:r>
            <a:endParaRPr lang="en-US" altLang="zh-CN" sz="800" smtClean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4" idx="1"/>
            <a:endCxn id="9" idx="0"/>
          </p:cNvCxnSpPr>
          <p:nvPr/>
        </p:nvCxnSpPr>
        <p:spPr>
          <a:xfrm>
            <a:off x="1578972" y="2059461"/>
            <a:ext cx="2348" cy="2309123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6826731" y="4692189"/>
            <a:ext cx="745043" cy="414639"/>
          </a:xfrm>
          <a:prstGeom prst="roundRect">
            <a:avLst/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tx1"/>
                </a:solidFill>
              </a:rPr>
              <a:t>RGW</a:t>
            </a: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（</a:t>
            </a:r>
            <a:r>
              <a:rPr lang="en-US" altLang="zh-CN" sz="800">
                <a:solidFill>
                  <a:schemeClr val="tx1">
                    <a:lumMod val="85000"/>
                    <a:lumOff val="15000"/>
                  </a:schemeClr>
                </a:solidFill>
              </a:rPr>
              <a:t>Cache</a:t>
            </a:r>
            <a:r>
              <a:rPr lang="zh-CN" altLang="en-US" sz="800" smtClean="0">
                <a:solidFill>
                  <a:schemeClr val="tx1"/>
                </a:solidFill>
              </a:rPr>
              <a:t>）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981735" y="4692187"/>
            <a:ext cx="745043" cy="414639"/>
          </a:xfrm>
          <a:prstGeom prst="roundRect">
            <a:avLst/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tx1"/>
                </a:solidFill>
              </a:rPr>
              <a:t>RGW</a:t>
            </a: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（</a:t>
            </a:r>
            <a:r>
              <a:rPr lang="en-US" altLang="zh-CN" sz="800">
                <a:solidFill>
                  <a:schemeClr val="tx1">
                    <a:lumMod val="85000"/>
                    <a:lumOff val="15000"/>
                  </a:schemeClr>
                </a:solidFill>
              </a:rPr>
              <a:t>Cache</a:t>
            </a:r>
            <a:r>
              <a:rPr lang="zh-CN" altLang="en-US" sz="800" smtClean="0">
                <a:solidFill>
                  <a:schemeClr val="tx1"/>
                </a:solidFill>
              </a:rPr>
              <a:t>）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826731" y="5645417"/>
            <a:ext cx="745043" cy="5795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tx1"/>
                </a:solidFill>
              </a:rPr>
              <a:t>OSDs</a:t>
            </a:r>
          </a:p>
          <a:p>
            <a:pPr algn="ctr"/>
            <a:r>
              <a:rPr lang="en-US" altLang="zh-CN" sz="800">
                <a:solidFill>
                  <a:schemeClr val="tx1"/>
                </a:solidFill>
              </a:rPr>
              <a:t>Mon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981735" y="5645415"/>
            <a:ext cx="745043" cy="5795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tx1"/>
                </a:solidFill>
              </a:rPr>
              <a:t>OSDs</a:t>
            </a:r>
          </a:p>
          <a:p>
            <a:pPr algn="ctr"/>
            <a:r>
              <a:rPr lang="en-US" altLang="zh-CN" sz="800">
                <a:solidFill>
                  <a:schemeClr val="tx1"/>
                </a:solidFill>
              </a:rPr>
              <a:t>Mon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208757" y="5653561"/>
            <a:ext cx="745043" cy="5795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tx1"/>
                </a:solidFill>
              </a:rPr>
              <a:t>OSDs</a:t>
            </a:r>
          </a:p>
          <a:p>
            <a:pPr algn="ctr"/>
            <a:r>
              <a:rPr lang="en-US" altLang="zh-CN" sz="800" smtClean="0">
                <a:solidFill>
                  <a:schemeClr val="tx1"/>
                </a:solidFill>
              </a:rPr>
              <a:t>Mon</a:t>
            </a:r>
            <a:endParaRPr lang="zh-CN" altLang="en-US" sz="80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8" idx="0"/>
            <a:endCxn id="4" idx="1"/>
          </p:cNvCxnSpPr>
          <p:nvPr/>
        </p:nvCxnSpPr>
        <p:spPr>
          <a:xfrm flipH="1" flipV="1">
            <a:off x="1578973" y="2059461"/>
            <a:ext cx="5620269" cy="2300979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1"/>
            <a:endCxn id="10" idx="0"/>
          </p:cNvCxnSpPr>
          <p:nvPr/>
        </p:nvCxnSpPr>
        <p:spPr>
          <a:xfrm>
            <a:off x="1578973" y="2059462"/>
            <a:ext cx="2775325" cy="2300977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7" idx="0"/>
          </p:cNvCxnSpPr>
          <p:nvPr/>
        </p:nvCxnSpPr>
        <p:spPr>
          <a:xfrm flipH="1">
            <a:off x="1581279" y="5114971"/>
            <a:ext cx="88" cy="53858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2"/>
            <a:endCxn id="16" idx="0"/>
          </p:cNvCxnSpPr>
          <p:nvPr/>
        </p:nvCxnSpPr>
        <p:spPr>
          <a:xfrm>
            <a:off x="1581368" y="5114971"/>
            <a:ext cx="2772889" cy="53044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0"/>
            <a:endCxn id="11" idx="2"/>
          </p:cNvCxnSpPr>
          <p:nvPr/>
        </p:nvCxnSpPr>
        <p:spPr>
          <a:xfrm flipH="1" flipV="1">
            <a:off x="1581368" y="5114971"/>
            <a:ext cx="5617885" cy="53044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2"/>
            <a:endCxn id="15" idx="0"/>
          </p:cNvCxnSpPr>
          <p:nvPr/>
        </p:nvCxnSpPr>
        <p:spPr>
          <a:xfrm>
            <a:off x="4354256" y="5106826"/>
            <a:ext cx="2844996" cy="53859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" idx="2"/>
            <a:endCxn id="17" idx="0"/>
          </p:cNvCxnSpPr>
          <p:nvPr/>
        </p:nvCxnSpPr>
        <p:spPr>
          <a:xfrm flipH="1">
            <a:off x="1581280" y="5106826"/>
            <a:ext cx="2772977" cy="54673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4" idx="2"/>
            <a:endCxn id="16" idx="0"/>
          </p:cNvCxnSpPr>
          <p:nvPr/>
        </p:nvCxnSpPr>
        <p:spPr>
          <a:xfrm>
            <a:off x="4354256" y="5106826"/>
            <a:ext cx="0" cy="53858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2"/>
            <a:endCxn id="16" idx="0"/>
          </p:cNvCxnSpPr>
          <p:nvPr/>
        </p:nvCxnSpPr>
        <p:spPr>
          <a:xfrm flipH="1">
            <a:off x="4354256" y="5106827"/>
            <a:ext cx="2844996" cy="53858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17" idx="0"/>
          </p:cNvCxnSpPr>
          <p:nvPr/>
        </p:nvCxnSpPr>
        <p:spPr>
          <a:xfrm flipH="1">
            <a:off x="1581280" y="5106827"/>
            <a:ext cx="5617973" cy="546733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2"/>
            <a:endCxn id="15" idx="0"/>
          </p:cNvCxnSpPr>
          <p:nvPr/>
        </p:nvCxnSpPr>
        <p:spPr>
          <a:xfrm>
            <a:off x="7199252" y="5106827"/>
            <a:ext cx="0" cy="53858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539859" y="4081325"/>
            <a:ext cx="8734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smtClean="0"/>
              <a:t>keepalived</a:t>
            </a:r>
            <a:endParaRPr lang="zh-CN" altLang="en-US" sz="800"/>
          </a:p>
        </p:txBody>
      </p:sp>
      <p:sp>
        <p:nvSpPr>
          <p:cNvPr id="77" name="TextBox 76"/>
          <p:cNvSpPr txBox="1"/>
          <p:nvPr/>
        </p:nvSpPr>
        <p:spPr>
          <a:xfrm>
            <a:off x="5941850" y="1965590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smtClean="0"/>
              <a:t>VIP:192.168.0.87</a:t>
            </a:r>
          </a:p>
          <a:p>
            <a:r>
              <a:rPr lang="en-US" altLang="zh-CN" sz="800"/>
              <a:t>VIP:192.168.0.88</a:t>
            </a:r>
            <a:endParaRPr lang="zh-CN" altLang="en-US" sz="800"/>
          </a:p>
          <a:p>
            <a:r>
              <a:rPr lang="en-US" altLang="zh-CN" sz="800" smtClean="0"/>
              <a:t>VIP:192.168.0.89</a:t>
            </a:r>
            <a:endParaRPr lang="zh-CN" altLang="en-US" sz="800"/>
          </a:p>
        </p:txBody>
      </p:sp>
      <p:sp>
        <p:nvSpPr>
          <p:cNvPr id="78" name="TextBox 77"/>
          <p:cNvSpPr txBox="1"/>
          <p:nvPr/>
        </p:nvSpPr>
        <p:spPr>
          <a:xfrm>
            <a:off x="471769" y="3681892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smtClean="0"/>
              <a:t>VIP:192.168.0.87</a:t>
            </a:r>
            <a:endParaRPr lang="zh-CN" altLang="en-US" sz="800"/>
          </a:p>
        </p:txBody>
      </p:sp>
      <p:sp>
        <p:nvSpPr>
          <p:cNvPr id="42" name="圆角矩形 41"/>
          <p:cNvSpPr/>
          <p:nvPr/>
        </p:nvSpPr>
        <p:spPr>
          <a:xfrm>
            <a:off x="5941851" y="1507346"/>
            <a:ext cx="2002569" cy="41463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tx1"/>
                </a:solidFill>
              </a:rPr>
              <a:t>DNS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159733" y="3333763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smtClean="0"/>
              <a:t>VIP:192.168.0.88</a:t>
            </a:r>
            <a:endParaRPr lang="zh-CN" altLang="en-US" sz="800"/>
          </a:p>
        </p:txBody>
      </p:sp>
      <p:sp>
        <p:nvSpPr>
          <p:cNvPr id="75" name="TextBox 74"/>
          <p:cNvSpPr txBox="1"/>
          <p:nvPr/>
        </p:nvSpPr>
        <p:spPr>
          <a:xfrm>
            <a:off x="5941850" y="3542513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smtClean="0"/>
              <a:t>VIP:192.168.0.89</a:t>
            </a:r>
            <a:endParaRPr lang="zh-CN" altLang="en-US" sz="800"/>
          </a:p>
        </p:txBody>
      </p:sp>
      <p:sp>
        <p:nvSpPr>
          <p:cNvPr id="79" name="TextBox 78"/>
          <p:cNvSpPr txBox="1"/>
          <p:nvPr/>
        </p:nvSpPr>
        <p:spPr>
          <a:xfrm>
            <a:off x="5340010" y="4081325"/>
            <a:ext cx="8734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smtClean="0"/>
              <a:t>keepalived</a:t>
            </a:r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449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96791E-6 L 0.21858 -3.9679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3117</Words>
  <Application>Microsoft Office PowerPoint</Application>
  <PresentationFormat>全屏显示(4:3)</PresentationFormat>
  <Paragraphs>641</Paragraphs>
  <Slides>35</Slides>
  <Notes>8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38" baseType="lpstr">
      <vt:lpstr>Office 主题</vt:lpstr>
      <vt:lpstr>Microsoft</vt:lpstr>
      <vt:lpstr>包装程序外壳对象</vt:lpstr>
      <vt:lpstr>什么是对象存储</vt:lpstr>
      <vt:lpstr>块设备与对象存储设备</vt:lpstr>
      <vt:lpstr>文件系统与对象结构模型</vt:lpstr>
      <vt:lpstr>文件系统与块设备、对象存储设备</vt:lpstr>
      <vt:lpstr>Ceph：对象存储 vs 文件存储</vt:lpstr>
      <vt:lpstr>Ceph对象存储网关</vt:lpstr>
      <vt:lpstr>Region和Zone</vt:lpstr>
      <vt:lpstr>Load Balance&amp;High Available</vt:lpstr>
      <vt:lpstr>DNS+VIP</vt:lpstr>
      <vt:lpstr>对象存储网关数据模型</vt:lpstr>
      <vt:lpstr>REST接口</vt:lpstr>
      <vt:lpstr>Swift RESTful API 总结</vt:lpstr>
      <vt:lpstr>Swift接口</vt:lpstr>
      <vt:lpstr>对象结构相关</vt:lpstr>
      <vt:lpstr>3种不同的对象</vt:lpstr>
      <vt:lpstr>3种不同的对象</vt:lpstr>
      <vt:lpstr>3种不同的对象</vt:lpstr>
      <vt:lpstr>swift大对象</vt:lpstr>
      <vt:lpstr>调用关系</vt:lpstr>
      <vt:lpstr>RGWOp</vt:lpstr>
      <vt:lpstr>Put object</vt:lpstr>
      <vt:lpstr>Cache 1</vt:lpstr>
      <vt:lpstr>Cache 2</vt:lpstr>
      <vt:lpstr>Cache 3</vt:lpstr>
      <vt:lpstr>Cache 4</vt:lpstr>
      <vt:lpstr>相关的配置</vt:lpstr>
      <vt:lpstr>rados gw中的pool</vt:lpstr>
      <vt:lpstr>对象的xattr和omap</vt:lpstr>
      <vt:lpstr>池动态-创建用户</vt:lpstr>
      <vt:lpstr>池动态-查看用户obj的磁盘数据</vt:lpstr>
      <vt:lpstr>池动态-在当前用户下创建bucket</vt:lpstr>
      <vt:lpstr>池动态-在当前bucket下创建object</vt:lpstr>
      <vt:lpstr>池动态-查看用户bucket列表</vt:lpstr>
      <vt:lpstr>池动态-查看用户bucket下objects</vt:lpstr>
      <vt:lpstr>Radosgw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什么是对象存储</dc:title>
  <dc:creator>chenxiaowei 11245 (RD)</dc:creator>
  <cp:lastModifiedBy>chenxiaowei 11245</cp:lastModifiedBy>
  <cp:revision>1</cp:revision>
  <dcterms:created xsi:type="dcterms:W3CDTF">2016-04-14T01:35:35Z</dcterms:created>
  <dcterms:modified xsi:type="dcterms:W3CDTF">2016-04-14T01:36:08Z</dcterms:modified>
</cp:coreProperties>
</file>