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7509C-1D05-483C-9319-AD50EA89C3BC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A6A50-576F-4D0A-B519-13E6E918A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5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5F9D3-6DD2-459D-A5E1-D84C67074C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Agenda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987289"/>
            <a:ext cx="705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	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</a:t>
            </a:r>
            <a:r>
              <a:rPr lang="zh-CN" altLang="en-US" dirty="0" smtClean="0"/>
              <a:t> </a:t>
            </a:r>
            <a:r>
              <a:rPr lang="zh-CN" altLang="en-US" dirty="0"/>
              <a:t>线程</a:t>
            </a:r>
            <a:r>
              <a:rPr lang="zh-CN" altLang="en-US" dirty="0" smtClean="0"/>
              <a:t>池、同步、超时、回调机制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 </a:t>
            </a:r>
            <a:r>
              <a:rPr lang="zh-CN" altLang="en-US" dirty="0" smtClean="0"/>
              <a:t>数据序列化与持久化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CEPH </a:t>
            </a:r>
            <a:r>
              <a:rPr lang="en-US" altLang="zh-CN" dirty="0" smtClean="0"/>
              <a:t>Throttle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CEPH </a:t>
            </a:r>
            <a:r>
              <a:rPr lang="en-US" altLang="zh-CN" dirty="0" smtClean="0"/>
              <a:t>Messenger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CEPH LRU</a:t>
            </a:r>
            <a:r>
              <a:rPr lang="zh-CN" altLang="en-US" dirty="0"/>
              <a:t>缓存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 perfcounter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CEPH 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70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392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数据序列化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1560" y="1076728"/>
            <a:ext cx="24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内置变量的序列化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534" y="1716290"/>
            <a:ext cx="7254806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T&gt;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inline void encode_raw(const T&amp; t, bufferlist&amp; bl)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bl.append((char*)&amp;t, sizeof(t));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 T&gt;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inline void decode_raw(T&amp; t, bufferlist::iterator &amp;p)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p.copy(sizeof(t), (char*)&amp;t);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#define WRITE_RAW_ENCODER(type)	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inline void encode(const type &amp;v, bufferlist&amp; bl, uint64_t features=0) { encode_raw(v, bl); } \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inline void decode(type &amp;v, bufferlist::iterator&amp; p) { __ASSERT_FUNCTION decode_raw(v, p); }</a:t>
            </a:r>
          </a:p>
          <a:p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WRITE_RAW_ENCODER(__u8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534" y="4989946"/>
            <a:ext cx="7254806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buffer::ptr::append(const char *p, unsigned l)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assert(_raw);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assert(l &lt;= unused_tail_length());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memcpy(c_str() + _len, p, l);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_len += l;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4200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392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数据序列化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1560" y="1076728"/>
            <a:ext cx="531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内置变量的序列化之</a:t>
            </a:r>
            <a:r>
              <a:rPr lang="en-US" altLang="zh-CN" dirty="0" smtClean="0"/>
              <a:t>bufferlist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534" y="1716290"/>
            <a:ext cx="7254806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typedef buffer::ptr bufferptr;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typedef buffer::list bufferlist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buffer::ptr::append(const char *p, unsigned l)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assert(_raw);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assert(l &lt;= unused_tail_length());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memcpy(c_str() + _len, p, 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_len += l;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buffer::list::append(const char *data, unsigned len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使用当前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ptr append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，否则创建新的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并且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</a:p>
          <a:p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buffer::list::iterator_impl&lt;is_const&gt;::copy(unsigned len, char *dest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从头开始遍历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的列表，调用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ptr copy_out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拷贝数据；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buffer::ptr::copy_out(unsigned o, unsigned l, char *dest) const {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assert(_raw);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if (o+l &gt; _len)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throw end_of_buffer();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char* src =  _raw-&gt;data + _off + o;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maybe_inline_memcpy(dest, src, l, 8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可以理解为调用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9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392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数据序列化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1560" y="1076728"/>
            <a:ext cx="531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应用数据结构序列化</a:t>
            </a:r>
            <a:r>
              <a:rPr lang="en-US" altLang="zh-CN" dirty="0" smtClean="0"/>
              <a:t>pg_info_t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828" y="1569171"/>
            <a:ext cx="5040560" cy="2708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struct pg_info_t {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spg_t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pgid;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eversion_t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last_update; 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///&lt;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 object version applied to store.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eversion_t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last_complete; 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///&lt;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 version pg was complete through.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epoch_t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last_epoch_started;  ///&lt; last epoch at which this pg started on this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osd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last_user_version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;///&lt;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 user object version applied to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eversion_t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log_tail;    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///&lt;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oldest log entry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hobject_t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last_backfill;     ///&lt; objects &gt;= this and &lt; last_complete may be missing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last_backfill_bitwise; 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interval_set&lt;snapid_t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 purged_snaps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pg_stat_t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pg_history_t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history;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pg_hit_set_history_t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hit_set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1199971"/>
            <a:ext cx="3330370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pg_info_t::encode(bufferlist &amp;bl) const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ENCODE_START(31, 26,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::encode(pgid.pgid,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::encode(last_update,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::encode(last_complete,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::encode(log_tail, bl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xxxxxxx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ENCODE_FINISH(bl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0253" y="3374926"/>
            <a:ext cx="333037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pg_info_t::decode(bufferlist::iterator &amp;bl)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DECODE_START_LEGACY_COMPAT_LEN(31, 26, 26,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if (struct_v &lt; 23) {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old_pg_t opgid;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::decode(opgid,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pgid.pgid = opgid;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::decode(pgid.pgid,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::decode(last_update,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::decode(last_complete, bl);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::decode(log_tail, bl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DECODE_FINISH(bl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7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3924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数据序列化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99380" y="1885087"/>
            <a:ext cx="3804568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ecode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接口中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__DECODE_START_LEGACY_COMPAT_LEN(31, 26, 26, bl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__u8 struct_v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\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::decode(struct_v, bl);	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if (struct_v &gt;= compatv)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\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__u8 struct_compat;	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::decode(struct_compat, bl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\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if (v &lt; struct_compat)	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throw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如果当前的版本大于兼容版本，那么可以正常解析，否则抛出异常；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560" y="1076728"/>
            <a:ext cx="531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pg_info_t </a:t>
            </a:r>
            <a:r>
              <a:rPr lang="zh-CN" altLang="en-US" dirty="0" smtClean="0"/>
              <a:t>版本兼容性 ？？？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1980" y="1885087"/>
            <a:ext cx="3804568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ncode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接口中：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define ENCODE_START(v, compat, bl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__u8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struct_v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= v, 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struct_compat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= compat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\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::encode(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struct_v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 (bl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 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::encode(</a:t>
            </a:r>
            <a:r>
              <a:rPr lang="en-US" altLang="zh-CN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struct_compat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, (bl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将当前版本和允许兼容的最大版本一起序列化；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37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Throttle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5810" y="1028733"/>
            <a:ext cx="8737116" cy="43088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、在</a:t>
            </a:r>
            <a:r>
              <a:rPr lang="en-US" altLang="zh-CN" sz="1200" dirty="0" smtClean="0">
                <a:latin typeface="+mn-ea"/>
                <a:cs typeface="Consolas" panose="020B0609020204030204" pitchFamily="49" charset="0"/>
              </a:rPr>
              <a:t>CEPH</a:t>
            </a:r>
            <a:r>
              <a:rPr lang="zh-CN" altLang="en-US" sz="1200" dirty="0">
                <a:latin typeface="+mn-ea"/>
                <a:cs typeface="Consolas" panose="020B0609020204030204" pitchFamily="49" charset="0"/>
              </a:rPr>
              <a:t>中主要用于限制</a:t>
            </a:r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资源；</a:t>
            </a:r>
            <a:endParaRPr lang="en-US" altLang="zh-CN" sz="1200" dirty="0" smtClean="0">
              <a:latin typeface="+mn-ea"/>
              <a:cs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、应用场景：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 smtClean="0">
                <a:latin typeface="+mn-ea"/>
                <a:cs typeface="Consolas" panose="020B0609020204030204" pitchFamily="49" charset="0"/>
              </a:rPr>
              <a:t>rados </a:t>
            </a:r>
            <a:r>
              <a:rPr lang="en-US" altLang="zh-CN" sz="1000" b="1" dirty="0">
                <a:latin typeface="+mn-ea"/>
                <a:cs typeface="Consolas" panose="020B0609020204030204" pitchFamily="49" charset="0"/>
              </a:rPr>
              <a:t>objecter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中同时已发出请求的最大数量</a:t>
            </a:r>
            <a:r>
              <a:rPr lang="zh-CN" altLang="en-US" sz="1000" b="1" dirty="0" smtClean="0">
                <a:latin typeface="+mn-ea"/>
                <a:cs typeface="Consolas" panose="020B0609020204030204" pitchFamily="49" charset="0"/>
              </a:rPr>
              <a:t>；</a:t>
            </a:r>
            <a:endParaRPr lang="en-US" altLang="zh-CN" sz="1000" b="1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op_throttle_bytes(cct, "objecter_bytes", cct-&gt;_conf-&gt;objecter_inflight_op_bytes),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op_throttle_ops(cct, "objecter_ops", cct-&gt;_conf-&gt;objecter_inflight_ops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OPTION(objecter_inflight_ops, OPT_U64, 1024)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b="1" dirty="0" smtClean="0">
                <a:latin typeface="+mn-ea"/>
                <a:cs typeface="Consolas" panose="020B0609020204030204" pitchFamily="49" charset="0"/>
              </a:rPr>
              <a:t>osd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000" b="1" dirty="0">
                <a:latin typeface="+mn-ea"/>
                <a:cs typeface="Consolas" panose="020B0609020204030204" pitchFamily="49" charset="0"/>
              </a:rPr>
              <a:t>mon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等的</a:t>
            </a:r>
            <a:r>
              <a:rPr lang="en-US" altLang="zh-CN" sz="1000" b="1" dirty="0">
                <a:latin typeface="+mn-ea"/>
                <a:cs typeface="Consolas" panose="020B0609020204030204" pitchFamily="49" charset="0"/>
              </a:rPr>
              <a:t>public Messenger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中同时已接收到的最大正在处理的请求数：</a:t>
            </a:r>
            <a:endParaRPr lang="en-US" altLang="zh-CN" sz="1000" b="1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boost::scoped_ptr&lt;Throttle&gt; client_byte_throttler(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new Throttle(g_ceph_context, "osd_client_bytes",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		 g_conf-&gt;osd_client_message_size_cap));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boost::scoped_ptr&lt;Throttle&gt; client_msg_throttler(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new Throttle(g_ceph_context, "osd_client_messages",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		 g_conf-&gt;osd_client_message_cap));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OPTION(osd_client_message_cap, OPT_U64, 100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b="1" dirty="0" smtClean="0">
                <a:latin typeface="+mn-ea"/>
                <a:cs typeface="Consolas" panose="020B0609020204030204" pitchFamily="49" charset="0"/>
              </a:rPr>
              <a:t>提交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到</a:t>
            </a:r>
            <a:r>
              <a:rPr lang="en-US" altLang="zh-CN" sz="1000" b="1" dirty="0">
                <a:latin typeface="+mn-ea"/>
                <a:cs typeface="Consolas" panose="020B0609020204030204" pitchFamily="49" charset="0"/>
              </a:rPr>
              <a:t>FileStore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中的最大的正在处理的</a:t>
            </a:r>
            <a:r>
              <a:rPr lang="en-US" altLang="zh-CN" sz="1000" b="1" dirty="0">
                <a:latin typeface="+mn-ea"/>
                <a:cs typeface="Consolas" panose="020B0609020204030204" pitchFamily="49" charset="0"/>
              </a:rPr>
              <a:t>Op</a:t>
            </a:r>
            <a:r>
              <a:rPr lang="zh-CN" altLang="en-US" sz="1000" b="1" dirty="0">
                <a:latin typeface="+mn-ea"/>
                <a:cs typeface="Consolas" panose="020B0609020204030204" pitchFamily="49" charset="0"/>
              </a:rPr>
              <a:t>数量：</a:t>
            </a:r>
            <a:endParaRPr lang="en-US" altLang="zh-CN" sz="1000" b="1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throttle_ops(g_ceph_context, "filestore_ops",g_conf-&gt;filestore_queue_max_ops),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throttle_bytes(g_ceph_context, "filestore_bytes",g_conf-&gt;filestore_queue_max_bytes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zh-CN" altLang="en-US" sz="1000" b="1" dirty="0" smtClean="0">
                <a:latin typeface="+mn-ea"/>
                <a:cs typeface="Consolas" panose="020B0609020204030204" pitchFamily="49" charset="0"/>
              </a:rPr>
              <a:t>使用：</a:t>
            </a:r>
            <a:endParaRPr lang="en-US" altLang="zh-CN" sz="1000" b="1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throttle_ops.get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throttle_bytes.get(o-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&gt;bytes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OPTION(filestore_queue_max_ops, OPT_INT, 50)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还有单独实现的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WBThrottle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（除提供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throttle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外还提供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功能）；</a:t>
            </a:r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24" y="30865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Messenger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2075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Simple&amp;Async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885087"/>
            <a:ext cx="8640960" cy="3631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、定义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Messenger *ms_public = Messenger::create(g_ceph_context, g_conf-&gt;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ms_type, entity_name_t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::OSD(whoami), "client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 getpid());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r = ms_public-&gt;bind(g_conf-&gt;public_addr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ms_public-&gt;start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、接受端和发送端：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接收新的请求：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Accepter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收到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请求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-&gt; add_accept_pipe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SimpleMessenger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负责创建新的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并启动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线程，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启动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流程并启动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建立新的请求：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SimpleMessenger::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get_connection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负责与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peer_addr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启动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线程，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线程启动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流程，建立连接，并启动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接收新请求：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C_processor_accept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事件回掉注册读事件给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epoll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，新请求到来时，调用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Processor::accept -&gt; AsyncMessenger::add_accept 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，处理新的请求，创建新的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AsyncConnection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，并注册新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的读事件到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epoll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建立新的请求：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AsyncMessenger::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create_connect 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创建新的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AsyncConnection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，并通过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CenterWorker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的外部事件建立连接，并注册读事件到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epoll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、区别：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引入了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的概念，通过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线程和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线程实现网络的读写；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通过引入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EventCenter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通过扩展事件实现网络写，通过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epoll_wait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传入的读事件实现数据的接收；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Messenger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2075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Async </a:t>
            </a:r>
            <a:r>
              <a:rPr lang="zh-CN" altLang="en-US" dirty="0"/>
              <a:t>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380" y="1885087"/>
            <a:ext cx="848508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副本数据分发：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ConnectionRef peer_con = osd-&gt;cluster_messenger-&gt;get_connection(peer_inst);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peer_con-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&gt;send_message(m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48742"/>
              </p:ext>
            </p:extLst>
          </p:nvPr>
        </p:nvGraphicFramePr>
        <p:xfrm>
          <a:off x="647564" y="3167361"/>
          <a:ext cx="7056784" cy="3475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4237560" imgH="1564560" progId="Visio.Drawing.11">
                  <p:embed/>
                </p:oleObj>
              </mc:Choice>
              <mc:Fallback>
                <p:oleObj name="Visio" r:id="rId3" imgW="4237560" imgH="1564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564" y="3167361"/>
                        <a:ext cx="7056784" cy="3475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Messenger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2075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Async </a:t>
            </a:r>
            <a:r>
              <a:rPr lang="zh-CN" altLang="en-US" dirty="0" smtClean="0"/>
              <a:t>读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380" y="1885087"/>
            <a:ext cx="3624548" cy="3570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处理接口：</a:t>
            </a:r>
            <a:r>
              <a:rPr lang="en-US" altLang="zh-CN" sz="1200" dirty="0">
                <a:latin typeface="+mn-ea"/>
                <a:cs typeface="Consolas" panose="020B0609020204030204" pitchFamily="49" charset="0"/>
              </a:rPr>
              <a:t>AsyncConnection::</a:t>
            </a:r>
            <a:r>
              <a:rPr lang="en-US" altLang="zh-CN" sz="1200" dirty="0" smtClean="0">
                <a:latin typeface="+mn-ea"/>
                <a:cs typeface="Consolas" panose="020B0609020204030204" pitchFamily="49" charset="0"/>
              </a:rPr>
              <a:t>process</a:t>
            </a:r>
          </a:p>
          <a:p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一共可划分为</a:t>
            </a:r>
            <a:r>
              <a:rPr lang="en-US" altLang="zh-CN" sz="1200" dirty="0" smtClean="0">
                <a:latin typeface="+mn-ea"/>
                <a:cs typeface="Consolas" panose="020B0609020204030204" pitchFamily="49" charset="0"/>
              </a:rPr>
              <a:t>8</a:t>
            </a:r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个</a:t>
            </a:r>
            <a:r>
              <a:rPr lang="en-US" altLang="zh-CN" sz="1200" dirty="0" smtClean="0">
                <a:latin typeface="+mn-ea"/>
                <a:cs typeface="Consolas" panose="020B0609020204030204" pitchFamily="49" charset="0"/>
              </a:rPr>
              <a:t>Phase</a:t>
            </a:r>
            <a:r>
              <a:rPr lang="zh-CN" altLang="en-US" sz="1200" dirty="0" smtClean="0">
                <a:latin typeface="+mn-ea"/>
                <a:cs typeface="Consolas" panose="020B0609020204030204" pitchFamily="49" charset="0"/>
              </a:rPr>
              <a:t>：</a:t>
            </a:r>
            <a:endParaRPr lang="en-US" altLang="zh-CN" sz="1200" dirty="0" smtClean="0">
              <a:latin typeface="+mn-ea"/>
              <a:cs typeface="Consolas" panose="020B0609020204030204" pitchFamily="49" charset="0"/>
            </a:endParaRPr>
          </a:p>
          <a:p>
            <a:endParaRPr lang="en-US" altLang="zh-CN" sz="1200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接收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ceph_msg_header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STATE_OPEN_MESSAGE_HEADER 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//throttle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STATE_OPEN_MESSAGE_THROTTLE_MESSAGE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STATE_OPEN_MESSAGE_THROTTLE_BYTES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接收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front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STATE_OPEN_MESSAGE_READ_FRONT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接收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 buffer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STATE_OPEN_MESSAGE_READ_MIDDLE</a:t>
            </a:r>
          </a:p>
          <a:p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接收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buffer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STATE_OPEN_MESSAGE_READ_DATA_PREPARE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STATE_OPEN_MESSAGE_READ_DATA</a:t>
            </a:r>
          </a:p>
          <a:p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解析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并且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dispatch</a:t>
            </a:r>
            <a:endParaRPr lang="da-DK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STATE_OPEN_MESSAGE_READ_FOOTER_AND_DISPATCH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1960" y="1885087"/>
            <a:ext cx="4788532" cy="3631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ceph_msg_footer footer;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ceph_msg_footer_old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old_footer;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读取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crc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以及签名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= read_until(len, state_buffer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footer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= *((ceph_msg_footer*)state_buffer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解析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类型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*message = decode_message(async_msgr-&gt;cct, async_msgr-&gt;crcflags, current_header, footer, front, middle, data);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message-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&gt;set_connection(this);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in_seq.set(message-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&gt;get_seq());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= STATE_OPEN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快速预查询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async_msgr-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&gt;ms_fast_preprocess(message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可否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fast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调度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(async_msgr-&gt;ms_can_fast_dispatch(message)) {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lock.Unlock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async_msgr-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&gt;ms_fast_dispatch(message);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lock.Lock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否则通过扩展事件进入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EventCenter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进行调度</a:t>
            </a:r>
            <a:endParaRPr lang="da-DK" altLang="zh-CN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center-</a:t>
            </a:r>
            <a:r>
              <a:rPr lang="da-DK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&gt;dispatch_event_external(EventCallbackRef(new C_handle_dispatch(async_msgr, message)));</a:t>
            </a:r>
          </a:p>
          <a:p>
            <a:r>
              <a:rPr lang="da-DK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22075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READ_FOOTER_AND_DISPATC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39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30865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LRU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缓存</a:t>
            </a:r>
            <a:endParaRPr lang="en-US" altLang="zh-CN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508787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、正常情况下如何设计一个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缓存 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CEPH</a:t>
            </a:r>
            <a:r>
              <a:rPr lang="zh-CN" altLang="en-US" dirty="0" smtClean="0"/>
              <a:t>的缓存设计：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85547"/>
              </p:ext>
            </p:extLst>
          </p:nvPr>
        </p:nvGraphicFramePr>
        <p:xfrm>
          <a:off x="240196" y="5925278"/>
          <a:ext cx="6096000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9445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96480" y="2781319"/>
            <a:ext cx="540060" cy="6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88368" y="3765038"/>
            <a:ext cx="540060" cy="6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2584" y="3776217"/>
            <a:ext cx="540060" cy="6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K3</a:t>
            </a:r>
            <a:endParaRPr lang="zh-CN" altLang="en-US" dirty="0"/>
          </a:p>
        </p:txBody>
      </p:sp>
      <p:cxnSp>
        <p:nvCxnSpPr>
          <p:cNvPr id="11" name="曲线连接符 10"/>
          <p:cNvCxnSpPr>
            <a:stCxn id="7" idx="3"/>
          </p:cNvCxnSpPr>
          <p:nvPr/>
        </p:nvCxnSpPr>
        <p:spPr>
          <a:xfrm>
            <a:off x="3336540" y="3109226"/>
            <a:ext cx="2664296" cy="28160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</p:cNvCxnSpPr>
          <p:nvPr/>
        </p:nvCxnSpPr>
        <p:spPr>
          <a:xfrm>
            <a:off x="2328428" y="4092944"/>
            <a:ext cx="2423592" cy="183233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9" idx="2"/>
          </p:cNvCxnSpPr>
          <p:nvPr/>
        </p:nvCxnSpPr>
        <p:spPr>
          <a:xfrm rot="16200000" flipH="1">
            <a:off x="3900723" y="4533919"/>
            <a:ext cx="1493249" cy="128946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85149"/>
              </p:ext>
            </p:extLst>
          </p:nvPr>
        </p:nvGraphicFramePr>
        <p:xfrm>
          <a:off x="7092280" y="2115129"/>
          <a:ext cx="720080" cy="395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K1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K2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K3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。。。</a:t>
                      </a:r>
                      <a:endParaRPr lang="zh-CN" alt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T="60960" marB="60960"/>
                </a:tc>
              </a:tr>
            </a:tbl>
          </a:graphicData>
        </a:graphic>
      </p:graphicFrame>
      <p:cxnSp>
        <p:nvCxnSpPr>
          <p:cNvPr id="22" name="曲线连接符 21"/>
          <p:cNvCxnSpPr/>
          <p:nvPr/>
        </p:nvCxnSpPr>
        <p:spPr>
          <a:xfrm rot="5400000">
            <a:off x="4114014" y="2947011"/>
            <a:ext cx="3616272" cy="2340260"/>
          </a:xfrm>
          <a:prstGeom prst="curvedConnector3">
            <a:avLst>
              <a:gd name="adj1" fmla="val 25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5400000">
            <a:off x="4770022" y="3603019"/>
            <a:ext cx="3024336" cy="1620180"/>
          </a:xfrm>
          <a:prstGeom prst="curvedConnector3">
            <a:avLst>
              <a:gd name="adj1" fmla="val 269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>
            <a:off x="5302485" y="4135482"/>
            <a:ext cx="2488147" cy="109144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1"/>
            <a:endCxn id="8" idx="0"/>
          </p:cNvCxnSpPr>
          <p:nvPr/>
        </p:nvCxnSpPr>
        <p:spPr>
          <a:xfrm flipH="1">
            <a:off x="2058398" y="3109226"/>
            <a:ext cx="738082" cy="65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9" idx="0"/>
          </p:cNvCxnSpPr>
          <p:nvPr/>
        </p:nvCxnSpPr>
        <p:spPr>
          <a:xfrm>
            <a:off x="3336540" y="3109226"/>
            <a:ext cx="666074" cy="666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7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LRU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缓存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446" y="1748814"/>
            <a:ext cx="3624548" cy="21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CEPH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中的应用场景：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endParaRPr lang="da-DK" altLang="zh-CN" sz="1100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FDCache 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在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FileStore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中打开的文件；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endParaRPr lang="en-US" altLang="zh-CN" sz="1100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ReplicatedPG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中的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object_contexts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，存放操作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Object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的上下文信息（包括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object_info_t)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；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endParaRPr lang="en-US" altLang="zh-CN" sz="1100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3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OSD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层中的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map_cache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1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map_bl_cache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，</a:t>
            </a:r>
            <a:r>
              <a:rPr lang="en-US" altLang="zh-CN" sz="11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map_bl_inc_cache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；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endParaRPr lang="en-US" altLang="zh-CN" sz="1100" dirty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4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、</a:t>
            </a:r>
            <a:r>
              <a:rPr lang="en-US" altLang="zh-CN" sz="11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DBObjectMap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中的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caches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保存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object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对应的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_Header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；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endParaRPr lang="en-US" altLang="zh-CN" sz="1100" dirty="0"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087114"/>
            <a:ext cx="5004556" cy="44012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SharedLRU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源码：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map&lt;K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, typename list&lt;pair&lt;K, VPtr&gt; &gt;::iterator &gt; contents;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list&lt;pair&lt;K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, VPtr&gt; &gt; lru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添加新的元素，如果存在将该元素移到头部；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void lru_add(const K&amp; key, const VPtr&amp; val, list&lt;VPtr&gt; *to_release) {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typename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map&lt;K, typename list&lt;pair&lt;K, VPtr&gt; &gt;::iterator&gt;::iterator i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= contents.find(key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if (i != contents.end())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lru.splice(lru.begin(), lru, i-&gt;second);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++size;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lru.push_front(make_pair(key, val));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contents[key] = lru.begin();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trim_cache(to_release);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删除元素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void lru_remove(const K&amp; key) {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typename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map&lt;K, typename list&lt;pair&lt;K, VPtr&gt; &gt;::iterator&gt;::iterator i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= contents.find(key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if (i == contents.end())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lru.erase(i-&gt;second);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--size;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contents.erase(i);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4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配置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660" y="2276872"/>
            <a:ext cx="3070212" cy="21544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+mn-ea"/>
              </a:rPr>
              <a:t>方法</a:t>
            </a:r>
            <a:r>
              <a:rPr lang="en-US" altLang="zh-CN" sz="1200" b="1" dirty="0" smtClean="0">
                <a:latin typeface="+mn-ea"/>
              </a:rPr>
              <a:t>1</a:t>
            </a:r>
            <a:r>
              <a:rPr lang="zh-CN" altLang="en-US" sz="1200" b="1" dirty="0" smtClean="0">
                <a:latin typeface="+mn-ea"/>
              </a:rPr>
              <a:t>：</a:t>
            </a:r>
            <a:endParaRPr lang="en-US" altLang="zh-CN" sz="1200" b="1" dirty="0" smtClean="0">
              <a:latin typeface="+mn-ea"/>
            </a:endParaRPr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config_opts.h </a:t>
            </a:r>
            <a:r>
              <a:rPr lang="zh-CN" altLang="en-US" sz="1200" dirty="0" smtClean="0"/>
              <a:t>中添加配置项</a:t>
            </a:r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OPTION(osd_heartbeat_interval, OPT_INT, 6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(seconds) how often we ping peers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OSD</a:t>
            </a:r>
            <a:r>
              <a:rPr lang="zh-CN" altLang="en-US" sz="1200" dirty="0" smtClean="0"/>
              <a:t>中使用该配置项：</a:t>
            </a:r>
            <a:endParaRPr lang="en-US" altLang="zh-CN" sz="1200" dirty="0" smtClean="0"/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tick_timer.add_event_after(cct-&gt;_conf-&gt;osd_heartbeat_interval, new C_Tick(this));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743908" y="2305517"/>
            <a:ext cx="5004556" cy="20928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方法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、继承</a:t>
            </a:r>
            <a:r>
              <a:rPr lang="en-US" altLang="zh-CN" sz="1200" dirty="0" smtClean="0"/>
              <a:t>md_config_obs_t</a:t>
            </a:r>
            <a:r>
              <a:rPr lang="zh-CN" altLang="en-US" sz="1200" dirty="0" smtClean="0"/>
              <a:t>并实现类中的</a:t>
            </a:r>
            <a:r>
              <a:rPr lang="en-US" altLang="zh-CN" sz="1200" dirty="0" smtClean="0"/>
              <a:t>method</a:t>
            </a:r>
            <a:endParaRPr lang="en-US" altLang="zh-CN" sz="1200" dirty="0"/>
          </a:p>
          <a:p>
            <a:r>
              <a:rPr lang="en-US" altLang="zh-CN" sz="1200" dirty="0" smtClean="0"/>
              <a:t>handle_conf_change</a:t>
            </a:r>
            <a:endParaRPr lang="en-US" altLang="zh-CN" sz="1200" dirty="0"/>
          </a:p>
          <a:p>
            <a:r>
              <a:rPr lang="en-US" altLang="zh-CN" sz="1200" dirty="0" smtClean="0"/>
              <a:t>OSD</a:t>
            </a:r>
            <a:r>
              <a:rPr lang="zh-CN" altLang="en-US" sz="1200" dirty="0" smtClean="0"/>
              <a:t>实现：</a:t>
            </a:r>
            <a:endParaRPr lang="en-US" altLang="zh-CN" sz="1200" dirty="0" smtClean="0"/>
          </a:p>
          <a:p>
            <a:r>
              <a:rPr lang="en-US" altLang="zh-CN" sz="1000" dirty="0"/>
              <a:t>void OSD::handle_conf_change(const struct md_config_t *conf,</a:t>
            </a:r>
          </a:p>
          <a:p>
            <a:r>
              <a:rPr lang="en-US" altLang="zh-CN" sz="1000" dirty="0"/>
              <a:t>			     const std::set &lt;std::string&gt; &amp;changed)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if (changed.count("osd_max_backfills")) {</a:t>
            </a:r>
          </a:p>
          <a:p>
            <a:r>
              <a:rPr lang="en-US" altLang="zh-CN" sz="1000" dirty="0"/>
              <a:t>    service.local_reserver.set_max(cct-&gt;_</a:t>
            </a:r>
            <a:r>
              <a:rPr lang="en-US" altLang="zh-CN" sz="1000" dirty="0" smtClean="0"/>
              <a:t>conf-&gt;osd_max_backfills</a:t>
            </a:r>
            <a:r>
              <a:rPr lang="en-US" altLang="zh-CN" sz="1000" dirty="0"/>
              <a:t>);</a:t>
            </a:r>
          </a:p>
          <a:p>
            <a:r>
              <a:rPr lang="en-US" altLang="zh-CN" sz="1000" dirty="0"/>
              <a:t>    service.remote_reserver.set_max(cct-&gt;_conf-&gt;osd_max_backfills);</a:t>
            </a:r>
          </a:p>
          <a:p>
            <a:r>
              <a:rPr lang="en-US" altLang="zh-CN" sz="1000" dirty="0"/>
              <a:t>  }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、推荐这种方式，可以在运行时进行设置；如 </a:t>
            </a:r>
            <a:r>
              <a:rPr lang="en-US" altLang="zh-CN" sz="1200" dirty="0" smtClean="0"/>
              <a:t>injectargs</a:t>
            </a:r>
            <a:r>
              <a:rPr lang="zh-CN" altLang="en-US" sz="1200" dirty="0" smtClean="0"/>
              <a:t>方式</a:t>
            </a:r>
            <a:endParaRPr lang="en-US" altLang="zh-CN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9660" y="1412776"/>
            <a:ext cx="260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初识</a:t>
            </a:r>
            <a:r>
              <a:rPr lang="zh-CN" altLang="en-US" dirty="0" smtClean="0">
                <a:latin typeface="+mn-ea"/>
              </a:rPr>
              <a:t>配置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38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perfcounter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446" y="1928059"/>
            <a:ext cx="832899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、 性能计数器，统计代码段性能；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100" dirty="0">
                <a:latin typeface="+mn-ea"/>
                <a:cs typeface="Consolas" panose="020B0609020204030204" pitchFamily="49" charset="0"/>
              </a:rPr>
              <a:t>c</a:t>
            </a:r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eph daemon osd.xx perf dump </a:t>
            </a:r>
          </a:p>
          <a:p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100" dirty="0" smtClean="0">
                <a:latin typeface="+mn-ea"/>
                <a:cs typeface="Consolas" panose="020B0609020204030204" pitchFamily="49" charset="0"/>
              </a:rPr>
              <a:t>2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、</a:t>
            </a:r>
            <a:r>
              <a:rPr lang="zh-CN" altLang="en-US" sz="1100" dirty="0">
                <a:latin typeface="+mn-ea"/>
                <a:cs typeface="Consolas" panose="020B0609020204030204" pitchFamily="49" charset="0"/>
              </a:rPr>
              <a:t>定义</a:t>
            </a:r>
            <a:r>
              <a:rPr lang="zh-CN" altLang="en-US" sz="1100" dirty="0" smtClean="0">
                <a:latin typeface="+mn-ea"/>
                <a:cs typeface="Consolas" panose="020B0609020204030204" pitchFamily="49" charset="0"/>
              </a:rPr>
              <a:t>与使用</a:t>
            </a:r>
            <a:endParaRPr lang="en-US" altLang="zh-CN" sz="1100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PerfCountersBuilder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osd_plb(cct, "osd", l_osd_first, l_osd_last);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osd_plb.add_u64_counter(l_osd_op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, "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op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Client operations", "ops");           // client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ops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// client op latency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osd_plb.add_time_avg(l_osd_op_lat,   "op_latency",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Latency of client operations (including queue time)", "lat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logger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= osd_plb.create_perf_counters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zh-CN" altLang="en-US" sz="1000" dirty="0">
                <a:latin typeface="Consolas" pitchFamily="49" charset="0"/>
                <a:cs typeface="Consolas" pitchFamily="49" charset="0"/>
              </a:rPr>
              <a:t>对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l_osd_op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计数：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osd-&gt;logger-&gt;inc(l_osd_op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对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l_osd_op_lat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时间累计：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osd-&gt;logger-&gt;tinc(l_osd_op_lat, latency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enum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l_osd_first = 10000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l_osd_op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  l_osd_op_lat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l_osd_last,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}; PerfCounter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内部的实际上是一个数组，所以在创建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osd_plb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，需要传入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l_osd_first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l_osd_last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，来决定数组的大小，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000" dirty="0">
                <a:latin typeface="Consolas" pitchFamily="49" charset="0"/>
                <a:cs typeface="Consolas" pitchFamily="49" charset="0"/>
              </a:rPr>
              <a:t>记录数据时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通过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l_osd_op</a:t>
            </a:r>
            <a:r>
              <a:rPr lang="zh-CN" altLang="en-US" sz="1000" dirty="0">
                <a:latin typeface="Consolas" pitchFamily="49" charset="0"/>
                <a:cs typeface="Consolas" pitchFamily="49" charset="0"/>
              </a:rPr>
              <a:t>决定数组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索引；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32" y="1220755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认识</a:t>
            </a:r>
            <a:r>
              <a:rPr lang="en-US" altLang="zh-CN" dirty="0" smtClean="0"/>
              <a:t>perfcounter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8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perfcounter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68044" y="1077506"/>
            <a:ext cx="3936510" cy="4031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"filestore":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"journal_queue_max_ops": 300,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"journal_queue_ops":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"journal_ops": 3033,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"journal_queue_max_bytes": 33554432,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"journal_queue_bytes":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"journal_bytes": 3012667,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3033,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0.413938567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从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journal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入队列到写入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journal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的延时和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"journal_wr": 2666,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"journal_wr_bytes":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2666,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12484608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"journal_full":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"</a:t>
            </a:r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op_queue_max_ops": 50,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"op_queue_ops":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"ops": 3033,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"op_queue_max_bytes": 104857600,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"op_queue_bytes":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"bytes": 2970205,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"apply_latency":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3033,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2.671699851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从入队列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到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到文件系统的延时和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"queue_transaction_latency_avg":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3033,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0.019099879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入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store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队列处理的延时和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},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114" y="1088353"/>
            <a:ext cx="4200612" cy="4031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"osd":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"op_wip":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"op": 625025,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"op_in_bytes":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"op_out_bytes": 2572651600,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625025,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4963.034906183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从接收到消息到发送响应消息前的延时和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"op_process_latency":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625025,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4067.072139751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消息从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shard thread pool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出队列到发送响应消息前的延时和；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"op_r": 624430,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"op_r_out_bytes": 2572651600,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"op_r_latency":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624430,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4797.010079446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针对读消息从接收到响应的延时和</a:t>
            </a:r>
            <a:endParaRPr lang="en-US" altLang="zh-CN" sz="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"op_r_process_latency": {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"avgcount": 624430,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4066.999980083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</a:t>
            </a:r>
            <a:r>
              <a:rPr lang="en-US" altLang="zh-CN" sz="800" b="1" dirty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针对读消息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从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shard thread pool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出队列到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响应的延时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和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"op_w_latency": {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    "avgcount": 0,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    "sum": 0.000000000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},</a:t>
            </a:r>
            <a:r>
              <a:rPr lang="en-US" altLang="zh-CN" sz="800" b="1" dirty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针对写消息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从接收到响应的延时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和</a:t>
            </a:r>
            <a:endParaRPr lang="en-US" altLang="zh-CN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"op_w_process_latency": {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    "avgcount": 0,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    "sum": 0.000000000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},</a:t>
            </a:r>
            <a:r>
              <a:rPr lang="en-US" altLang="zh-CN" sz="800" b="1" dirty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针对写消息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从</a:t>
            </a:r>
            <a:r>
              <a:rPr lang="en-US" altLang="zh-CN" sz="800" b="1" dirty="0">
                <a:latin typeface="Consolas" pitchFamily="49" charset="0"/>
                <a:cs typeface="Consolas" pitchFamily="49" charset="0"/>
              </a:rPr>
              <a:t>shard thread pool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出队列到响应的延时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和</a:t>
            </a:r>
            <a:endParaRPr lang="en-US" altLang="zh-CN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},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perfcounter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624228" y="1268760"/>
            <a:ext cx="2196244" cy="3231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1</a:t>
            </a:r>
            <a:r>
              <a:rPr lang="zh-CN" altLang="en-US" sz="1200" dirty="0" smtClean="0">
                <a:latin typeface="+mn-ea"/>
                <a:cs typeface="Consolas" pitchFamily="49" charset="0"/>
              </a:rPr>
              <a:t>、目前</a:t>
            </a:r>
            <a:r>
              <a:rPr lang="zh-CN" altLang="en-US" sz="1200" dirty="0">
                <a:latin typeface="+mn-ea"/>
                <a:cs typeface="Consolas" pitchFamily="49" charset="0"/>
              </a:rPr>
              <a:t>在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ceph</a:t>
            </a:r>
            <a:r>
              <a:rPr lang="zh-CN" altLang="en-US" sz="1200" dirty="0" smtClean="0">
                <a:latin typeface="+mn-ea"/>
                <a:cs typeface="Consolas" pitchFamily="49" charset="0"/>
              </a:rPr>
              <a:t>中已存在的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perfcounter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>
                <a:latin typeface="+mn-ea"/>
                <a:cs typeface="Consolas" pitchFamily="49" charset="0"/>
              </a:rPr>
              <a:t>f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ilestore</a:t>
            </a:r>
          </a:p>
          <a:p>
            <a:r>
              <a:rPr lang="en-US" altLang="zh-CN" sz="1200" dirty="0">
                <a:latin typeface="+mn-ea"/>
                <a:cs typeface="Consolas" pitchFamily="49" charset="0"/>
              </a:rPr>
              <a:t>l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eveldb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mutex-FileJournal</a:t>
            </a:r>
          </a:p>
          <a:p>
            <a:r>
              <a:rPr lang="en-US" altLang="zh-CN" sz="1200" dirty="0">
                <a:latin typeface="+mn-ea"/>
                <a:cs typeface="Consolas" pitchFamily="49" charset="0"/>
              </a:rPr>
              <a:t>o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bjecter</a:t>
            </a:r>
          </a:p>
          <a:p>
            <a:r>
              <a:rPr lang="en-US" altLang="zh-CN" sz="1200" dirty="0">
                <a:latin typeface="+mn-ea"/>
                <a:cs typeface="Consolas" pitchFamily="49" charset="0"/>
              </a:rPr>
              <a:t>o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sd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recoverystate_perf</a:t>
            </a:r>
          </a:p>
          <a:p>
            <a:r>
              <a:rPr lang="en-US" altLang="zh-CN" sz="1200" dirty="0">
                <a:latin typeface="+mn-ea"/>
                <a:cs typeface="Consolas" pitchFamily="49" charset="0"/>
              </a:rPr>
              <a:t>t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hrottle</a:t>
            </a:r>
          </a:p>
          <a:p>
            <a:endParaRPr lang="en-US" altLang="zh-CN" sz="1200" dirty="0" smtClean="0">
              <a:latin typeface="+mn-ea"/>
              <a:cs typeface="Consolas" pitchFamily="49" charset="0"/>
            </a:endParaRP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2</a:t>
            </a:r>
            <a:r>
              <a:rPr lang="zh-CN" altLang="en-US" sz="1200" dirty="0" smtClean="0">
                <a:latin typeface="+mn-ea"/>
                <a:cs typeface="Consolas" pitchFamily="49" charset="0"/>
              </a:rPr>
              <a:t>、开启与关闭 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perfcounter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//</a:t>
            </a:r>
            <a:r>
              <a:rPr lang="zh-CN" altLang="en-US" sz="1200" dirty="0" smtClean="0">
                <a:latin typeface="+mn-ea"/>
                <a:cs typeface="Consolas" pitchFamily="49" charset="0"/>
              </a:rPr>
              <a:t>默认为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false 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mutex_perf_counter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//</a:t>
            </a:r>
            <a:r>
              <a:rPr lang="zh-CN" altLang="en-US" sz="1200" dirty="0" smtClean="0">
                <a:latin typeface="+mn-ea"/>
                <a:cs typeface="Consolas" pitchFamily="49" charset="0"/>
              </a:rPr>
              <a:t>默认为</a:t>
            </a:r>
            <a:r>
              <a:rPr lang="en-US" altLang="zh-CN" sz="1200" dirty="0" smtClean="0">
                <a:latin typeface="+mn-ea"/>
                <a:cs typeface="Consolas" pitchFamily="49" charset="0"/>
              </a:rPr>
              <a:t>true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throttler_perf_counter</a:t>
            </a: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//</a:t>
            </a:r>
            <a:r>
              <a:rPr lang="zh-CN" altLang="en-US" sz="1200" dirty="0" smtClean="0">
                <a:latin typeface="+mn-ea"/>
                <a:cs typeface="Consolas" pitchFamily="49" charset="0"/>
              </a:rPr>
              <a:t>默认</a:t>
            </a:r>
            <a:r>
              <a:rPr lang="zh-CN" altLang="en-US" sz="1200" dirty="0">
                <a:latin typeface="+mn-ea"/>
                <a:cs typeface="Consolas" pitchFamily="49" charset="0"/>
              </a:rPr>
              <a:t>为</a:t>
            </a:r>
            <a:r>
              <a:rPr lang="en-US" altLang="zh-CN" sz="1200" dirty="0">
                <a:latin typeface="+mn-ea"/>
                <a:cs typeface="Consolas" pitchFamily="49" charset="0"/>
              </a:rPr>
              <a:t>true </a:t>
            </a:r>
            <a:endParaRPr lang="en-US" altLang="zh-CN" sz="1200" dirty="0" smtClean="0">
              <a:latin typeface="+mn-ea"/>
              <a:cs typeface="Consolas" pitchFamily="49" charset="0"/>
            </a:endParaRPr>
          </a:p>
          <a:p>
            <a:r>
              <a:rPr lang="en-US" altLang="zh-CN" sz="1200" dirty="0" smtClean="0">
                <a:latin typeface="+mn-ea"/>
                <a:cs typeface="Consolas" pitchFamily="49" charset="0"/>
              </a:rPr>
              <a:t>Perf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524" y="1220755"/>
            <a:ext cx="2268252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"recoverystate_perf":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"initial_latency":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252,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3.063160518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"started_latency":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505,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14958.023190760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"reset_latency":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757,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413.833476558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"start_latency":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757,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0.036271824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"primary_latency":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372,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10478.379985835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"peering_latency":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491,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411.435127014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"backfilling_latency":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"avgcount": 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    "sum": 0.000000000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7824" y="1254821"/>
            <a:ext cx="3096344" cy="1846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// RecoveryState perf counters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enum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rs_first = 20000,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rs_initial_latency,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rs_started_latency,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rs_reset_latency,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rs_start_latency,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rs_primary_latency,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rs_peering_latency,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rs_last</a:t>
            </a:r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sz="1000" b="1" dirty="0" smtClean="0">
                <a:latin typeface="+mn-ea"/>
                <a:cs typeface="Consolas" pitchFamily="49" charset="0"/>
              </a:rPr>
              <a:t>每个</a:t>
            </a:r>
            <a:r>
              <a:rPr lang="zh-CN" altLang="en-US" sz="1000" b="1" dirty="0">
                <a:latin typeface="+mn-ea"/>
                <a:cs typeface="Consolas" pitchFamily="49" charset="0"/>
              </a:rPr>
              <a:t>延时记录了每个状态维持的</a:t>
            </a:r>
            <a:r>
              <a:rPr lang="zh-CN" altLang="en-US" sz="1000" b="1" dirty="0" smtClean="0">
                <a:latin typeface="+mn-ea"/>
                <a:cs typeface="Consolas" pitchFamily="49" charset="0"/>
              </a:rPr>
              <a:t>延时</a:t>
            </a:r>
            <a:endParaRPr lang="en-US" altLang="zh-CN" sz="1000" b="1" dirty="0" smtClean="0">
              <a:latin typeface="+mn-ea"/>
              <a:cs typeface="Consolas" pitchFamily="49" charset="0"/>
            </a:endParaRPr>
          </a:p>
          <a:p>
            <a:endParaRPr lang="en-US" altLang="zh-CN" sz="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日志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8835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524" y="1580796"/>
            <a:ext cx="8244916" cy="3631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OSD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中打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日志：</a:t>
            </a:r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dout(10) &lt;&lt; __func__ &lt;&lt; ": Completing split on pg " &lt;&lt;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*i &lt;&lt;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" for parent: " &lt;&lt; parent &lt;&lt; dendl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librados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中打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日志：</a:t>
            </a:r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ldout(cct, 1) &lt;&lt; "starting msgr at "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messenger-&gt;get_myaddr() &lt;&lt; dendl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、各个子模块有自己的日志前缀 </a:t>
            </a:r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librados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dout_subsys ceph_subsys_rados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#undef dout_prefix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dout_prefix *_dout &lt;&lt; "librados: "</a:t>
            </a: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sd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dout_subsys ceph_subsys_osd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#undef dout_prefix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dout_prefix _prefix(_dout, whoami, get_osdmap_epoch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static ostream&amp; _prefix(std::ostream* _dout, int whoami, epoch_t epoch)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return *_dout &lt;&lt; "osd." &lt;&lt; whoami &lt;&lt; " " &lt;&lt; epoch &lt;&lt; " ";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、日志中有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log level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和子系统，每个子系统都可设置属于自己的日志级别，并且分为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gather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级别和</a:t>
            </a:r>
            <a:r>
              <a:rPr lang="en-US" altLang="zh-CN" sz="10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zh-CN" altLang="en-US" sz="1000" b="1" dirty="0" smtClean="0">
                <a:latin typeface="Consolas" pitchFamily="49" charset="0"/>
                <a:cs typeface="Consolas" pitchFamily="49" charset="0"/>
              </a:rPr>
              <a:t>级别；</a:t>
            </a:r>
            <a:endParaRPr lang="en-US" altLang="zh-CN" sz="10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日志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7524" y="1088353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</a:t>
            </a:r>
            <a:r>
              <a:rPr lang="zh-CN" altLang="en-US" dirty="0"/>
              <a:t>源码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114" y="1597821"/>
            <a:ext cx="310775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、继承自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Thread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，通过线程函数将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logEntry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刷新到文件系统；</a:t>
            </a:r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、主要接口：</a:t>
            </a:r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Entry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*create_entry(int level, int subsys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submit_entry(Entry *e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EntryQueue m_new;    ///&lt; 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当前最新收集的日志队列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EntryQueue m_recent; ///&lt; 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最近的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10000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条日志，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gather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级别收集日志，且在出现崩溃等异常情况时全部打印；</a:t>
            </a:r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log entry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进入到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m_new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队列后，日志线程函数</a:t>
            </a:r>
            <a:r>
              <a:rPr lang="zh-CN" altLang="en-US" sz="1200" dirty="0">
                <a:latin typeface="Consolas" pitchFamily="49" charset="0"/>
                <a:cs typeface="Consolas" pitchFamily="49" charset="0"/>
              </a:rPr>
              <a:t>将会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逐条将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log entry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刷新到文件系统； 有什么问题？？？ </a:t>
            </a:r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372" y="1574595"/>
            <a:ext cx="5652628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((e = t-&gt;dequeue()) != NULL) 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unsigned sub = e-&gt;m_subsys;</a:t>
            </a:r>
          </a:p>
          <a:p>
            <a:r>
              <a:rPr lang="en-US" altLang="zh-CN" sz="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    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如果</a:t>
            </a:r>
            <a:r>
              <a:rPr lang="zh-CN" altLang="en-US" sz="800" b="1" dirty="0">
                <a:latin typeface="Consolas" pitchFamily="49" charset="0"/>
                <a:cs typeface="Consolas" pitchFamily="49" charset="0"/>
              </a:rPr>
              <a:t>发生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crash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或者输出日志级别小于正常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级别；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bool should_log = crash || m_subs-&gt;get_log_level(sub) &gt;= e-&gt;m_prio;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bool do_fd = m_fd &gt;= 0 &amp;&amp; should_log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(do_fd) </a:t>
            </a:r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int buflen = 0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if (crash)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   buflen </a:t>
            </a:r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+= snprintf(buf, sizeof(buf), "%6d&gt; ", -t-&gt;m_len);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buflen += e-&gt;m_stamp.sprintf(buf + buflen, sizeof(buf)-buflen);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buflen += snprintf(buf + buflen, sizeof(buf)-buflen, " %lx %2d ",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			(unsigned long)e-&gt;m_thread, e-&gt;m_prio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// FIXME: this is slow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string s = e-&gt;get_str();</a:t>
            </a:r>
          </a:p>
          <a:p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  if (do_fd)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	int r = safe_write(m_fd, buf, buflen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	</a:t>
            </a:r>
            <a:endParaRPr lang="en-US" altLang="zh-CN" sz="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       }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   //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将</a:t>
            </a:r>
            <a:r>
              <a:rPr lang="en-US" altLang="zh-CN" sz="800" b="1" dirty="0" smtClean="0">
                <a:latin typeface="Consolas" pitchFamily="49" charset="0"/>
                <a:cs typeface="Consolas" pitchFamily="49" charset="0"/>
              </a:rPr>
              <a:t>log entry </a:t>
            </a:r>
            <a:r>
              <a:rPr lang="zh-CN" altLang="en-US" sz="800" b="1" dirty="0" smtClean="0">
                <a:latin typeface="Consolas" pitchFamily="49" charset="0"/>
                <a:cs typeface="Consolas" pitchFamily="49" charset="0"/>
              </a:rPr>
              <a:t>放到内存的收集队列中；</a:t>
            </a:r>
            <a:endParaRPr lang="en-US" altLang="zh-CN" sz="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  requeue-&gt;enqueue(e);</a:t>
            </a:r>
          </a:p>
          <a:p>
            <a:r>
              <a:rPr lang="en-US" altLang="zh-CN" sz="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sz="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4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日志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08835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日志子系统构建和初始化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114" y="1748813"/>
            <a:ext cx="364781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onfig.cc:</a:t>
            </a:r>
          </a:p>
          <a:p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md_config_t::init_subsys()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#define SUBSYS(name, log, gather) \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subsys.add(ceph_subsys_##name, STRINGIFY(name), log, gather);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#define DEFAULT_SUBSYS(log, gather) \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  subsys.add(ceph_subsys_, "none", log, gather);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#define OPTION(a, b, c)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"common/config_opts.h"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#undef OPTION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#undef SUBSYS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#undef DEFAULT_SUBSYS</a:t>
            </a:r>
          </a:p>
          <a:p>
            <a:r>
              <a:rPr lang="en-US" altLang="zh-CN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1748069"/>
            <a:ext cx="3647814" cy="3200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config_opts.h:</a:t>
            </a:r>
          </a:p>
          <a:p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SUBSYS(lockdep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, 0, 1)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SUBSYS(context, 0, 1)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SUBSYS(crush, 1, 1)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SUBSYS(mds, 1, 5)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SUBSYS(mds_balancer, 1, 5)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SUBSYS(mds_locker, 1, 5)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SUBSYS(mds_log, 1, 5)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SUBSYS(mds_log_expire, 1, 5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SubsystemMap</a:t>
            </a:r>
            <a:r>
              <a:rPr lang="zh-CN" altLang="en-US" sz="1200" dirty="0">
                <a:latin typeface="Consolas" pitchFamily="49" charset="0"/>
                <a:cs typeface="Consolas" pitchFamily="49" charset="0"/>
              </a:rPr>
              <a:t>本质上是一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个</a:t>
            </a:r>
            <a:r>
              <a:rPr lang="en-US" altLang="zh-CN" sz="1200" dirty="0" smtClean="0">
                <a:latin typeface="Consolas" pitchFamily="49" charset="0"/>
                <a:cs typeface="Consolas" pitchFamily="49" charset="0"/>
              </a:rPr>
              <a:t>Subsystem</a:t>
            </a:r>
            <a:r>
              <a:rPr lang="zh-CN" altLang="en-US" sz="1200" dirty="0" smtClean="0">
                <a:latin typeface="Consolas" pitchFamily="49" charset="0"/>
                <a:cs typeface="Consolas" pitchFamily="49" charset="0"/>
              </a:rPr>
              <a:t>的数组，</a:t>
            </a:r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Subsystem {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int log_level, gather_level;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std::string name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87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日志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220756"/>
            <a:ext cx="7596844" cy="4001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Consolas" pitchFamily="49" charset="0"/>
                <a:cs typeface="Consolas" pitchFamily="49" charset="0"/>
              </a:rPr>
              <a:t>ldout</a:t>
            </a:r>
            <a:r>
              <a:rPr lang="zh-CN" altLang="en-US" sz="1200" b="1" dirty="0" smtClean="0">
                <a:latin typeface="Consolas" pitchFamily="49" charset="0"/>
                <a:cs typeface="Consolas" pitchFamily="49" charset="0"/>
              </a:rPr>
              <a:t>源码：</a:t>
            </a:r>
            <a:endParaRPr lang="en-US" altLang="zh-CN" sz="1200" b="1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dout_prefix *_dout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dout_impl(cct, sub, v)	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do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{ 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if (cct-&gt;_conf-&gt;subsys.should_gather(sub, v))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	\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if (0)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	\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  char __array[((v &gt;= -1) &amp;&amp; (v &lt;= 200)) ? 0 : -1] __attribute__((unused)); \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 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ceph::log::Entry *_dout_e = cct-&gt;_log-&gt;create_entry(v, sub);	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\ \\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创建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log entry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ostream _dout_os(&amp;_dout_e-&gt;m_streambuf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); 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CephContext *_dout_cct = cct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 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std::ostream* _dout = &amp;_dout_os;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lsubdout(cct, sub, v)  dout_impl(cct, ceph_subsys_##sub, v) dout_prefix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ldout(cct, v)  dout_impl(cct, dout_subsys, v) dout_prefix</a:t>
            </a: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#define lderr(cct) dout_impl(cct, ceph_subsys_, -1) dout_prefix</a:t>
            </a:r>
          </a:p>
          <a:p>
            <a:endParaRPr lang="en-US" altLang="zh-CN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define dendl std::flush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; 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_ASSERT_H-&gt;_log-&gt;submit_entry(_dout_e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); \ \\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将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log entry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提交给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zh-CN" altLang="en-US" sz="1000" dirty="0" smtClean="0">
                <a:latin typeface="Consolas" pitchFamily="49" charset="0"/>
                <a:cs typeface="Consolas" pitchFamily="49" charset="0"/>
              </a:rPr>
              <a:t>队列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} \</a:t>
            </a:r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000" dirty="0">
                <a:latin typeface="Consolas" pitchFamily="49" charset="0"/>
                <a:cs typeface="Consolas" pitchFamily="49" charset="0"/>
              </a:rPr>
              <a:t>  } while (0</a:t>
            </a:r>
            <a:r>
              <a:rPr lang="en-US" altLang="zh-CN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  <a:p>
            <a:endParaRPr lang="en-US" altLang="zh-CN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4" y="308654"/>
            <a:ext cx="169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总结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60782"/>
            <a:ext cx="77048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ceph</a:t>
            </a:r>
            <a:r>
              <a:rPr lang="zh-CN" altLang="en-US" dirty="0" smtClean="0"/>
              <a:t>同任意一个服务器一样均需要</a:t>
            </a:r>
            <a:r>
              <a:rPr lang="en-US" altLang="zh-CN" dirty="0" smtClean="0"/>
              <a:t>infrastructue</a:t>
            </a:r>
            <a:r>
              <a:rPr lang="zh-CN" altLang="en-US" dirty="0" smtClean="0"/>
              <a:t>的支撑；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、开源有很多优秀的基础类库或中间件可供学习和使用：</a:t>
            </a:r>
            <a:endParaRPr lang="en-US" altLang="zh-CN" dirty="0" smtClean="0"/>
          </a:p>
          <a:p>
            <a:r>
              <a:rPr lang="en-US" altLang="zh-CN" dirty="0" smtClean="0"/>
              <a:t>ACE</a:t>
            </a:r>
          </a:p>
          <a:p>
            <a:r>
              <a:rPr lang="en-US" altLang="zh-CN" dirty="0"/>
              <a:t>Loki</a:t>
            </a:r>
            <a:endParaRPr lang="en-US" altLang="zh-CN" dirty="0" smtClean="0"/>
          </a:p>
          <a:p>
            <a:r>
              <a:rPr lang="en-US" altLang="zh-CN" dirty="0" smtClean="0"/>
              <a:t>Folly</a:t>
            </a:r>
          </a:p>
          <a:p>
            <a:r>
              <a:rPr lang="en-US" altLang="zh-CN" dirty="0" smtClean="0"/>
              <a:t>Boost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、更多的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eph daemon osd.xx ops ???</a:t>
            </a:r>
          </a:p>
          <a:p>
            <a:r>
              <a:rPr lang="en-US" altLang="zh-CN" dirty="0" smtClean="0"/>
              <a:t>store</a:t>
            </a:r>
            <a:r>
              <a:rPr lang="zh-CN" altLang="en-US" dirty="0" smtClean="0"/>
              <a:t>后端数据剖析 ？？？</a:t>
            </a:r>
            <a:endParaRPr lang="en-US" altLang="zh-CN" dirty="0"/>
          </a:p>
          <a:p>
            <a:r>
              <a:rPr lang="en-US" altLang="zh-CN" dirty="0" smtClean="0"/>
              <a:t>PG </a:t>
            </a:r>
            <a:r>
              <a:rPr lang="zh-CN" altLang="en-US" dirty="0"/>
              <a:t>故障</a:t>
            </a:r>
            <a:r>
              <a:rPr lang="zh-CN" altLang="en-US" dirty="0" smtClean="0"/>
              <a:t>恢复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217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配置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660" y="3279560"/>
            <a:ext cx="307021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OPTION(osd_data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OPT_STR, "/var/lib/ceph/osd/$cluster-$id")</a:t>
            </a:r>
          </a:p>
          <a:p>
            <a:endParaRPr lang="en-US" altLang="zh-CN" sz="1200" dirty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、有哪些参数变量：</a:t>
            </a:r>
            <a:endParaRPr lang="en-US" altLang="zh-CN" sz="1200" dirty="0" smtClean="0"/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type :osd, mds, mon,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等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luster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cluster name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type+”.”+id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 : id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ctid : this ptr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3908" y="3251690"/>
            <a:ext cx="5004556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、在</a:t>
            </a:r>
            <a:r>
              <a:rPr lang="en-US" altLang="zh-CN" sz="1200" dirty="0">
                <a:latin typeface="+mn-ea"/>
              </a:rPr>
              <a:t>md_config_t::</a:t>
            </a:r>
            <a:r>
              <a:rPr lang="en-US" altLang="zh-CN" sz="1200" dirty="0" smtClean="0">
                <a:latin typeface="+mn-ea"/>
              </a:rPr>
              <a:t>expand_meta</a:t>
            </a:r>
            <a:r>
              <a:rPr lang="zh-CN" altLang="en-US" sz="1200" dirty="0" smtClean="0">
                <a:latin typeface="+mn-ea"/>
              </a:rPr>
              <a:t>中添加</a:t>
            </a:r>
            <a:r>
              <a:rPr lang="en-US" altLang="zh-CN" sz="1200" dirty="0" smtClean="0">
                <a:latin typeface="+mn-ea"/>
              </a:rPr>
              <a:t>test</a:t>
            </a:r>
            <a:r>
              <a:rPr lang="zh-CN" altLang="en-US" sz="1200" dirty="0" smtClean="0">
                <a:latin typeface="+mn-ea"/>
              </a:rPr>
              <a:t>变量（值为</a:t>
            </a:r>
            <a:r>
              <a:rPr lang="en-US" altLang="zh-CN" sz="1200" dirty="0" smtClean="0">
                <a:latin typeface="+mn-ea"/>
              </a:rPr>
              <a:t>test)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else if (var == "cctid")</a:t>
            </a:r>
          </a:p>
          <a:p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+= stringify((unsigned long long)this);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if(var == "test")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out += "test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endParaRPr lang="en-US" altLang="zh-CN" sz="1000" dirty="0"/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、在</a:t>
            </a:r>
            <a:r>
              <a:rPr lang="en-US" altLang="zh-CN" sz="1200" dirty="0" smtClean="0">
                <a:latin typeface="+mn-ea"/>
              </a:rPr>
              <a:t>config_opts.h</a:t>
            </a:r>
            <a:r>
              <a:rPr lang="zh-CN" altLang="en-US" sz="1200" dirty="0" smtClean="0">
                <a:latin typeface="+mn-ea"/>
              </a:rPr>
              <a:t>中使用</a:t>
            </a:r>
            <a:r>
              <a:rPr lang="en-US" altLang="zh-CN" sz="1200" dirty="0" smtClean="0">
                <a:latin typeface="+mn-ea"/>
              </a:rPr>
              <a:t>test</a:t>
            </a:r>
            <a:r>
              <a:rPr lang="zh-CN" altLang="en-US" sz="1200" dirty="0" smtClean="0">
                <a:latin typeface="+mn-ea"/>
              </a:rPr>
              <a:t>元参数：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OPTION(usetest, OPT_STR, "$test")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660" y="1970833"/>
            <a:ext cx="307021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meta</a:t>
            </a:r>
            <a:r>
              <a:rPr lang="zh-CN" altLang="en-US" sz="1400" dirty="0">
                <a:latin typeface="+mn-ea"/>
              </a:rPr>
              <a:t>参数 ？？</a:t>
            </a:r>
            <a:r>
              <a:rPr lang="zh-CN" altLang="en-US" sz="1400" dirty="0" smtClean="0">
                <a:latin typeface="+mn-ea"/>
              </a:rPr>
              <a:t>？</a:t>
            </a:r>
            <a:endParaRPr lang="en-US" altLang="zh-CN" sz="1400" dirty="0">
              <a:latin typeface="+mn-ea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632738" y="2381201"/>
            <a:ext cx="252028" cy="870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1080" y="1970833"/>
            <a:ext cx="307021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如何自定义</a:t>
            </a:r>
            <a:r>
              <a:rPr lang="en-US" altLang="zh-CN" sz="1400" dirty="0" smtClean="0">
                <a:latin typeface="+mn-ea"/>
              </a:rPr>
              <a:t>meta</a:t>
            </a:r>
            <a:r>
              <a:rPr lang="zh-CN" altLang="en-US" sz="1400" dirty="0" smtClean="0">
                <a:latin typeface="+mn-ea"/>
              </a:rPr>
              <a:t>参数 </a:t>
            </a:r>
            <a:r>
              <a:rPr lang="en-US" altLang="zh-CN" sz="1400" dirty="0" smtClean="0">
                <a:latin typeface="+mn-ea"/>
              </a:rPr>
              <a:t>? ? ? 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990785" y="2381201"/>
            <a:ext cx="252028" cy="870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9660" y="1364771"/>
            <a:ext cx="260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初</a:t>
            </a:r>
            <a:r>
              <a:rPr lang="zh-CN" altLang="en-US" dirty="0" smtClean="0">
                <a:latin typeface="+mn-ea"/>
              </a:rPr>
              <a:t>识配置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7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12643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配置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660" y="3009538"/>
            <a:ext cx="209810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typedef enum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OPT_INT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OPT_LONGLONG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OPT_STR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OPT_DOUBLE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OPT_FLOAT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OPT_BOOL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OPT_ADDR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OPT_U32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OPT_U64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OPT_UUID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} opt_type_t;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60" y="1700810"/>
            <a:ext cx="209810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参数类型？？？</a:t>
            </a:r>
            <a:endParaRPr lang="en-US" altLang="zh-CN" sz="1400" dirty="0">
              <a:latin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231420" y="2111179"/>
            <a:ext cx="172229" cy="870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7956" y="2726929"/>
            <a:ext cx="2156073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md_config_t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构造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函数中：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define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OPTION_OPT_INT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(name, def_val) name(def_val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(name, type, def_val)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OPTION_##type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(name, def_val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include "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common/config_opts.h“</a:t>
            </a: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config_opts.h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OPTION(log_max_new,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OPT_INT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1000)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956" y="1700809"/>
            <a:ext cx="21560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初始化？？？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691418" y="2113564"/>
            <a:ext cx="88494" cy="565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2726930"/>
            <a:ext cx="3528392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config_optionsp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STRINGIFY(name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), type, offsetof(struct md_config_t, name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)} 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数组；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parse_config_files_impl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原理：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每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种进程只解析自己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的参数除了公共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）外；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ConfFile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将配置按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解析，每个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包括多个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ConfLine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key,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组成）；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NUM_CONFIG_OPTIONS; i++)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config_option *opt = &amp;config_optionsp[i];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std::string val;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ret = _get_val_from_conf_file(my_sections, opt-&gt;name, val, false);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if (ret == 0)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set_val_impl(val.c_str(), opt);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1700809"/>
            <a:ext cx="352839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如何解析？？？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003786" y="2113564"/>
            <a:ext cx="88494" cy="565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9660" y="1028733"/>
            <a:ext cx="209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原理解剖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82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线程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0878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线程池如何使用？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1" y="2306588"/>
            <a:ext cx="4872211" cy="3948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500" y="2420887"/>
            <a:ext cx="4104456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、定义线程池对象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ThreadPool osd_tp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cct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"OSD::osd_tp", cct-&gt;_conf-&gt;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osd_op_threads);</a:t>
            </a: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、定义线程池对应的工作队列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PeeringWQ peering_wq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this,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cct-&gt;_conf-&gt;osd_op_thread_timeout,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cct-&gt;_conf-&gt;osd_op_thread_suicide_timeout,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&amp;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osd_tp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、启动线程池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osd_tp.start();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7715" y="154918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原生线程</a:t>
            </a:r>
            <a:r>
              <a:rPr lang="zh-CN" altLang="en-US" dirty="0" smtClean="0"/>
              <a:t>池的设计？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9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00675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线程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50878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线程池工作原理？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29386"/>
              </p:ext>
            </p:extLst>
          </p:nvPr>
        </p:nvGraphicFramePr>
        <p:xfrm>
          <a:off x="4676278" y="2036845"/>
          <a:ext cx="4108190" cy="369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671650" imgH="979637" progId="Visio.Drawing.11">
                  <p:embed/>
                </p:oleObj>
              </mc:Choice>
              <mc:Fallback>
                <p:oleObj name="Visio" r:id="rId3" imgW="2671650" imgH="97963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6278" y="2036845"/>
                        <a:ext cx="4108190" cy="369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416" y="2242345"/>
            <a:ext cx="4104456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每一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个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ThreadPool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都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有一个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工作函数，该函数即为线程真正的执行函数；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、在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ThreadPool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内部会遍历调用工作队列的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void_dequeue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，并调用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void_process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进行真正的业务处理；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、基于以上可知，要想使用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Ceph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线程池扩展业务，最主要的是实现自己的工作队列；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如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PeeringWQ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void _process(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const list&lt;PG *&gt; &amp;pgs,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ThreadPool::TPHandle &amp;handle)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osd-&gt;process_peering_events(pgs, handle);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for (list&lt;PG *&gt;::const_iterator i = pgs.begin();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	   i != pgs.end();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	   ++i) {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	(*i)-&gt;put("PeeringWQ");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altLang="zh-CN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CN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线程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98" y="135238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原生</a:t>
            </a:r>
            <a:r>
              <a:rPr lang="zh-CN" altLang="en-US" dirty="0" smtClean="0"/>
              <a:t>线程池到高并发线程池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416" y="2242344"/>
            <a:ext cx="223569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、由于所有的生产者和消费者在入队列和出队列时均使用同一个锁，在高并发的场景中应用就会遇到瓶颈，所以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CEPH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中实现了新的线程池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ShardedThreadPool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ShardedWQ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Ceph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生产者在入队列时根据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pgid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所在的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shard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选择入优先级队列；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ShardedThreadPool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根据创建时的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，根据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所在的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shard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进行出队列并执行业务处理；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183180"/>
              </p:ext>
            </p:extLst>
          </p:nvPr>
        </p:nvGraphicFramePr>
        <p:xfrm>
          <a:off x="2771800" y="2132857"/>
          <a:ext cx="5960168" cy="3929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3310740" imgH="1123591" progId="Visio.Drawing.11">
                  <p:embed/>
                </p:oleObj>
              </mc:Choice>
              <mc:Fallback>
                <p:oleObj name="Visio" r:id="rId3" imgW="3310740" imgH="11235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2132857"/>
                        <a:ext cx="5960168" cy="3929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51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线程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32" y="1088353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认识同步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420888"/>
            <a:ext cx="2325464" cy="3231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、定义：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RWLock pg_map_lock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("OSD::pg_map_lock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读线程加锁解锁：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pg_map_lock.get_read()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pg_map_lock.unlock()</a:t>
            </a: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RWLock::RLocker l(pg_map_lock);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、写线程加锁解锁：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pg_map_lock.get_write()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pg_map_lock.unlock()</a:t>
            </a: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RWLock::WLocker l(pg_map_lock);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1748814"/>
            <a:ext cx="99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cs typeface="Consolas" panose="020B0609020204030204" pitchFamily="49" charset="0"/>
              </a:rPr>
              <a:t>读写锁</a:t>
            </a:r>
            <a:endParaRPr lang="en-US" altLang="zh-CN" sz="1400" dirty="0">
              <a:latin typeface="+mn-ea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7804" y="1749908"/>
            <a:ext cx="99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互斥锁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1780" y="2438690"/>
            <a:ext cx="2325464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、定义：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Mutex sdata_lock(lock_name);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sdata_cond;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、生产者线程通知消费者有新的数据产生：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sdata_lock.Lock(); sdata_cond.SignalOne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sdata_lock.Unlock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、消费者等待信号通知：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sdata_lock.Lock();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sdata_cond.WaitInterval(cct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sdata_lock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utime_t(2, 0));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sdata_lock.Unlock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092" y="1749908"/>
            <a:ext cx="99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自旋锁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438691"/>
            <a:ext cx="1972822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、定义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Spinlock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epoch_lock;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epoch_lock.lock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sent_epoch=last_epoch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epoch_lock.unlock();</a:t>
            </a: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或者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Spinlock::Locker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l(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sent_epoch_lock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292" y="2404290"/>
            <a:ext cx="1663582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1</a:t>
            </a:r>
            <a:r>
              <a:rPr lang="zh-CN" altLang="en-US" sz="1200" dirty="0" smtClean="0">
                <a:latin typeface="+mn-ea"/>
              </a:rPr>
              <a:t>、使用</a:t>
            </a:r>
            <a:r>
              <a:rPr lang="en-US" altLang="zh-CN" sz="1200" dirty="0" smtClean="0">
                <a:latin typeface="+mn-ea"/>
              </a:rPr>
              <a:t>pthread</a:t>
            </a:r>
            <a:r>
              <a:rPr lang="zh-CN" altLang="en-US" sz="1200" dirty="0" smtClean="0">
                <a:latin typeface="+mn-ea"/>
              </a:rPr>
              <a:t>封装；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2</a:t>
            </a:r>
            <a:r>
              <a:rPr lang="zh-CN" altLang="en-US" sz="1200" dirty="0" smtClean="0">
                <a:latin typeface="+mn-ea"/>
              </a:rPr>
              <a:t>、在耗时较少的代码段中建议使用自旋锁如仅仅保护一个字段，否则使用互斥锁；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3</a:t>
            </a:r>
            <a:r>
              <a:rPr lang="zh-CN" altLang="en-US" sz="1200" dirty="0" smtClean="0">
                <a:latin typeface="+mn-ea"/>
              </a:rPr>
              <a:t>、读多写少的场景下建议使用读写锁，增加线程并发读的可能性；</a:t>
            </a:r>
            <a:endParaRPr lang="en-US" altLang="zh-CN" sz="1200" dirty="0" smtClean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4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 smtClean="0">
                <a:latin typeface="+mn-ea"/>
              </a:rPr>
              <a:t>c++11</a:t>
            </a:r>
            <a:r>
              <a:rPr lang="zh-CN" altLang="en-US" sz="1200" dirty="0" smtClean="0">
                <a:latin typeface="+mn-ea"/>
              </a:rPr>
              <a:t>已有同步和线程，建议使用</a:t>
            </a:r>
            <a:r>
              <a:rPr lang="en-US" altLang="zh-CN" sz="1200" dirty="0" smtClean="0">
                <a:latin typeface="+mn-ea"/>
              </a:rPr>
              <a:t>c++</a:t>
            </a:r>
            <a:r>
              <a:rPr lang="zh-CN" altLang="en-US" sz="1200" dirty="0" smtClean="0">
                <a:latin typeface="+mn-ea"/>
              </a:rPr>
              <a:t>标准；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4308" y="1708869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53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308654"/>
            <a:ext cx="2206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CEPH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线程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988" y="1088353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超时，回调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524" y="1835448"/>
            <a:ext cx="3384376" cy="36009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Accepter,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AdminSocket, 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ceph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::log::Log [private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], DispatchQueue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::DispatchThread, DispatchQueue::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LocalDeliveryThread,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FileJournal::WriteFinisher, FileJournal::Writer, FileStore::SyncThread,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Finisher::</a:t>
            </a:r>
            <a:r>
              <a:rPr lang="en-US" altLang="zh-CN" sz="1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FinisherThread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OSD::T_Heartbeat, OSDService::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AgentThread,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Pipe::DelayedDelivery, 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::Reader, Pipe::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Writer,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SafeTimerThread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ShardedThreadPool::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WorkThreadSharded,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SignalHandler, SimpleMessenger::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ReaperThread,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ThreadPool::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WorkThread, 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WBThrottle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[private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Worker Async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的工作线程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88" y="1803996"/>
            <a:ext cx="3384376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SafeTimer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本身使用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SafeTimerThread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实现的超时的计算与调用，线程函数为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timer_thread</a:t>
            </a:r>
          </a:p>
          <a:p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通过循环检测队列中时间大于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的事件执行回调；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Finisher 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本身使用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FinisherThread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实现，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Finisher::finisher_thread_entry 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循环检测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finisher_queue </a:t>
            </a:r>
            <a:r>
              <a:rPr lang="zh-CN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是否为空，如果不为空，说明有回调函数需要调用；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92" y="1088353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常见的线程：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55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3834</Words>
  <Application>Microsoft Office PowerPoint</Application>
  <PresentationFormat>全屏显示(4:3)</PresentationFormat>
  <Paragraphs>732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chenxiaowei 11245 (RD)</dc:creator>
  <cp:lastModifiedBy>chenxiaowei 11245</cp:lastModifiedBy>
  <cp:revision>1</cp:revision>
  <dcterms:created xsi:type="dcterms:W3CDTF">2016-04-14T01:38:31Z</dcterms:created>
  <dcterms:modified xsi:type="dcterms:W3CDTF">2016-04-14T01:39:08Z</dcterms:modified>
</cp:coreProperties>
</file>