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A68FF-A5F8-4750-81AB-7A75AB14F055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55164-7DE5-4655-8608-4133E3A5D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98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//</a:t>
            </a:r>
            <a:r>
              <a:rPr lang="en-US" altLang="zh-CN" dirty="0" err="1" smtClean="0"/>
              <a:t>todo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paxos</a:t>
            </a:r>
            <a:r>
              <a:rPr lang="zh-CN" altLang="en-US" dirty="0" smtClean="0"/>
              <a:t> </a:t>
            </a:r>
            <a:r>
              <a:rPr lang="en-US" altLang="zh-CN" dirty="0" smtClean="0"/>
              <a:t>elector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5F9D3-6DD2-459D-A5E1-D84C67074C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65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5F9D3-6DD2-459D-A5E1-D84C67074C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2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Obj</a:t>
            </a:r>
            <a:r>
              <a:rPr lang="en-US" altLang="zh-CN" dirty="0" smtClean="0"/>
              <a:t>: Objecter</a:t>
            </a:r>
          </a:p>
          <a:p>
            <a:r>
              <a:rPr lang="en-US" altLang="zh-CN" dirty="0" smtClean="0"/>
              <a:t>SM:</a:t>
            </a:r>
            <a:r>
              <a:rPr lang="en-US" altLang="zh-CN" baseline="0" dirty="0" smtClean="0"/>
              <a:t> SimpleMessenger</a:t>
            </a:r>
          </a:p>
          <a:p>
            <a:r>
              <a:rPr lang="en-US" altLang="zh-CN" baseline="0" dirty="0" err="1" smtClean="0"/>
              <a:t>OSDSess</a:t>
            </a:r>
            <a:r>
              <a:rPr lang="en-US" altLang="zh-CN" baseline="0" dirty="0" smtClean="0"/>
              <a:t>: </a:t>
            </a:r>
            <a:r>
              <a:rPr lang="en-US" altLang="zh-CN" baseline="0" dirty="0" err="1" smtClean="0"/>
              <a:t>OSDSession</a:t>
            </a:r>
            <a:endParaRPr lang="en-US" altLang="zh-CN" baseline="0" dirty="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5F9D3-6DD2-459D-A5E1-D84C67074C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59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PC: PipeConnection</a:t>
            </a:r>
          </a:p>
          <a:p>
            <a:r>
              <a:rPr lang="en-US" altLang="zh-CN" dirty="0" smtClean="0"/>
              <a:t>SM:</a:t>
            </a:r>
            <a:r>
              <a:rPr lang="en-US" altLang="zh-CN" baseline="0" dirty="0" smtClean="0"/>
              <a:t> SimpleMessenger</a:t>
            </a:r>
          </a:p>
          <a:p>
            <a:r>
              <a:rPr lang="en-US" altLang="zh-CN" baseline="0" dirty="0" smtClean="0"/>
              <a:t>Pipe: Pi</a:t>
            </a:r>
          </a:p>
          <a:p>
            <a:r>
              <a:rPr lang="en-US" altLang="zh-CN" dirty="0" smtClean="0"/>
              <a:t>Pipe::Writer:</a:t>
            </a:r>
            <a:r>
              <a:rPr lang="en-US" altLang="zh-CN" baseline="0" dirty="0" smtClean="0"/>
              <a:t> PW</a:t>
            </a:r>
          </a:p>
          <a:p>
            <a:r>
              <a:rPr lang="en-US" altLang="zh-CN" baseline="0" dirty="0" smtClean="0"/>
              <a:t>DispatchQueue: DQ</a:t>
            </a:r>
          </a:p>
          <a:p>
            <a:r>
              <a:rPr lang="en-US" altLang="zh-CN" baseline="0" dirty="0" smtClean="0"/>
              <a:t>DispatchThread: DT</a:t>
            </a:r>
          </a:p>
          <a:p>
            <a:r>
              <a:rPr lang="en-US" altLang="zh-CN" baseline="0" dirty="0" smtClean="0"/>
              <a:t>Dispatcher: DP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5F9D3-6DD2-459D-A5E1-D84C67074C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256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OSDService:</a:t>
            </a:r>
            <a:r>
              <a:rPr lang="en-US" altLang="zh-CN" baseline="0" dirty="0" smtClean="0"/>
              <a:t> OSDS</a:t>
            </a:r>
            <a:endParaRPr lang="en-US" altLang="zh-CN" dirty="0" smtClean="0"/>
          </a:p>
          <a:p>
            <a:r>
              <a:rPr lang="en-US" altLang="zh-CN" dirty="0" smtClean="0"/>
              <a:t>OSD::ShardedOpWQ :</a:t>
            </a:r>
            <a:r>
              <a:rPr lang="en-US" altLang="zh-CN" baseline="0" dirty="0" smtClean="0"/>
              <a:t> OSWQ</a:t>
            </a:r>
          </a:p>
          <a:p>
            <a:r>
              <a:rPr lang="en-US" altLang="zh-CN" dirty="0" smtClean="0"/>
              <a:t>ShardData: SD</a:t>
            </a:r>
          </a:p>
          <a:p>
            <a:r>
              <a:rPr lang="en-US" altLang="zh-CN" dirty="0" smtClean="0"/>
              <a:t>ShardData::pqueue: SDPQ</a:t>
            </a:r>
          </a:p>
          <a:p>
            <a:r>
              <a:rPr lang="en-US" altLang="zh-CN" dirty="0" smtClean="0"/>
              <a:t>ShardedThreadPool: STP</a:t>
            </a:r>
          </a:p>
          <a:p>
            <a:r>
              <a:rPr lang="en-US" altLang="zh-CN" dirty="0" smtClean="0"/>
              <a:t>OSD::ShardedOpWQ</a:t>
            </a:r>
            <a:r>
              <a:rPr lang="en-US" altLang="zh-CN" baseline="0" dirty="0" smtClean="0"/>
              <a:t> : </a:t>
            </a:r>
            <a:r>
              <a:rPr lang="en-US" altLang="zh-CN" dirty="0" smtClean="0"/>
              <a:t>OSOWQ</a:t>
            </a:r>
          </a:p>
          <a:p>
            <a:r>
              <a:rPr lang="en-US" altLang="zh-CN" dirty="0" smtClean="0"/>
              <a:t>PGQueueable : PGQ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RunVis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RV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ReplicatedPG: RPG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5F9D3-6DD2-459D-A5E1-D84C67074C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4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CEPH </a:t>
            </a:r>
            <a:r>
              <a:rPr lang="zh-CN" altLang="en-US" dirty="0">
                <a:solidFill>
                  <a:srgbClr val="FF0000"/>
                </a:solidFill>
              </a:rPr>
              <a:t>源码初探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40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160" y="452669"/>
            <a:ext cx="3505768" cy="747124"/>
          </a:xfrm>
          <a:prstGeom prst="rect">
            <a:avLst/>
          </a:prstGeom>
          <a:noFill/>
        </p:spPr>
        <p:txBody>
          <a:bodyPr wrap="none" lIns="0" tIns="0" rIns="0" bIns="28698" rtlCol="0">
            <a:spAutoFit/>
          </a:bodyPr>
          <a:lstStyle/>
          <a:p>
            <a:pPr>
              <a:lnSpc>
                <a:spcPts val="5587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CEPH 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核心模块简述</a:t>
            </a:r>
            <a:endParaRPr lang="en-US" altLang="zh-CN" sz="3200" b="1" dirty="0">
              <a:solidFill>
                <a:srgbClr val="FF0000"/>
              </a:solidFill>
              <a:latin typeface="+mj-ea"/>
              <a:ea typeface="+mj-ea"/>
              <a:cs typeface="华文宋体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160" y="1448835"/>
            <a:ext cx="245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OSD</a:t>
            </a:r>
            <a:r>
              <a:rPr lang="zh-CN" altLang="en-US" dirty="0"/>
              <a:t>业务</a:t>
            </a:r>
            <a:r>
              <a:rPr lang="zh-CN" altLang="en-US" dirty="0" smtClean="0"/>
              <a:t>代码统计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5536" y="2084851"/>
            <a:ext cx="824491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sz="1600" b="1" dirty="0">
                <a:latin typeface="+mn-ea"/>
              </a:rPr>
              <a:t>OSD.h+OSD.cc = </a:t>
            </a:r>
            <a:r>
              <a:rPr lang="en-US" altLang="zh-CN" sz="1600" b="1" dirty="0" smtClean="0">
                <a:latin typeface="+mn-ea"/>
              </a:rPr>
              <a:t>2386</a:t>
            </a:r>
            <a:r>
              <a:rPr lang="zh-CN" altLang="en-US" sz="1600" b="1" dirty="0" smtClean="0">
                <a:latin typeface="+mn-ea"/>
              </a:rPr>
              <a:t>行</a:t>
            </a:r>
            <a:r>
              <a:rPr lang="en-US" altLang="zh-CN" sz="1600" b="1" dirty="0" smtClean="0">
                <a:latin typeface="+mn-ea"/>
              </a:rPr>
              <a:t>+8820</a:t>
            </a:r>
            <a:r>
              <a:rPr lang="zh-CN" altLang="en-US" sz="1600" b="1" dirty="0" smtClean="0">
                <a:latin typeface="+mn-ea"/>
              </a:rPr>
              <a:t>行 </a:t>
            </a:r>
            <a:r>
              <a:rPr lang="en-US" altLang="zh-CN" sz="1600" b="1" dirty="0">
                <a:latin typeface="+mn-ea"/>
              </a:rPr>
              <a:t>=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smtClean="0">
                <a:latin typeface="+mn-ea"/>
              </a:rPr>
              <a:t>11206</a:t>
            </a:r>
            <a:r>
              <a:rPr lang="zh-CN" altLang="en-US" sz="1600" b="1" dirty="0" smtClean="0">
                <a:latin typeface="+mn-ea"/>
              </a:rPr>
              <a:t>行</a:t>
            </a:r>
            <a:endParaRPr lang="en-US" altLang="zh-CN" sz="1600" b="1" dirty="0" smtClean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PG.h+PG.cc = </a:t>
            </a:r>
            <a:r>
              <a:rPr lang="en-US" altLang="zh-CN" sz="1600" b="1" dirty="0" smtClean="0">
                <a:latin typeface="+mn-ea"/>
              </a:rPr>
              <a:t>2329</a:t>
            </a:r>
            <a:r>
              <a:rPr lang="zh-CN" altLang="en-US" sz="1600" b="1" dirty="0" smtClean="0">
                <a:latin typeface="+mn-ea"/>
              </a:rPr>
              <a:t>行</a:t>
            </a:r>
            <a:r>
              <a:rPr lang="en-US" altLang="zh-CN" sz="1600" b="1" dirty="0" smtClean="0">
                <a:latin typeface="+mn-ea"/>
              </a:rPr>
              <a:t>+7721</a:t>
            </a:r>
            <a:r>
              <a:rPr lang="zh-CN" altLang="en-US" sz="1600" b="1" dirty="0" smtClean="0">
                <a:latin typeface="+mn-ea"/>
              </a:rPr>
              <a:t>行 </a:t>
            </a:r>
            <a:r>
              <a:rPr lang="en-US" altLang="zh-CN" sz="1600" b="1" dirty="0">
                <a:latin typeface="+mn-ea"/>
              </a:rPr>
              <a:t>=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10050</a:t>
            </a:r>
            <a:r>
              <a:rPr lang="zh-CN" altLang="en-US" sz="1600" b="1" dirty="0" smtClean="0">
                <a:latin typeface="+mn-ea"/>
              </a:rPr>
              <a:t>行</a:t>
            </a:r>
            <a:endParaRPr lang="en-US" altLang="zh-CN" sz="1600" b="1" dirty="0" smtClean="0">
              <a:latin typeface="+mn-ea"/>
            </a:endParaRPr>
          </a:p>
          <a:p>
            <a:r>
              <a:rPr lang="en-US" altLang="zh-CN" sz="1600" b="1" dirty="0" smtClean="0">
                <a:latin typeface="+mn-ea"/>
              </a:rPr>
              <a:t>RPG.h </a:t>
            </a:r>
            <a:r>
              <a:rPr lang="en-US" altLang="zh-CN" sz="1600" b="1" dirty="0">
                <a:latin typeface="+mn-ea"/>
              </a:rPr>
              <a:t>+ </a:t>
            </a:r>
            <a:r>
              <a:rPr lang="en-US" altLang="zh-CN" sz="1600" b="1" dirty="0" smtClean="0">
                <a:latin typeface="+mn-ea"/>
              </a:rPr>
              <a:t>RPG.cc = 1640</a:t>
            </a:r>
            <a:r>
              <a:rPr lang="zh-CN" altLang="en-US" sz="1600" b="1" dirty="0" smtClean="0">
                <a:latin typeface="+mn-ea"/>
              </a:rPr>
              <a:t>行</a:t>
            </a:r>
            <a:r>
              <a:rPr lang="en-US" altLang="zh-CN" sz="1600" b="1" dirty="0" smtClean="0">
                <a:latin typeface="+mn-ea"/>
              </a:rPr>
              <a:t>+12560</a:t>
            </a:r>
            <a:r>
              <a:rPr lang="zh-CN" altLang="en-US" sz="1600" b="1" dirty="0" smtClean="0">
                <a:latin typeface="+mn-ea"/>
              </a:rPr>
              <a:t>行 </a:t>
            </a:r>
            <a:r>
              <a:rPr lang="en-US" altLang="zh-CN" sz="1600" b="1" dirty="0">
                <a:latin typeface="+mn-ea"/>
              </a:rPr>
              <a:t>= </a:t>
            </a:r>
            <a:r>
              <a:rPr lang="en-US" altLang="zh-CN" sz="1600" b="1" dirty="0" smtClean="0">
                <a:latin typeface="+mn-ea"/>
              </a:rPr>
              <a:t>14200</a:t>
            </a:r>
            <a:r>
              <a:rPr lang="zh-CN" altLang="en-US" sz="1600" b="1" dirty="0" smtClean="0">
                <a:latin typeface="+mn-ea"/>
              </a:rPr>
              <a:t>行</a:t>
            </a:r>
            <a:endParaRPr lang="en-US" altLang="zh-CN" sz="1600" b="1" dirty="0" smtClean="0">
              <a:latin typeface="+mn-ea"/>
            </a:endParaRPr>
          </a:p>
          <a:p>
            <a:r>
              <a:rPr lang="en-US" altLang="zh-CN" sz="1600" b="1" dirty="0" smtClean="0">
                <a:latin typeface="+mn-ea"/>
              </a:rPr>
              <a:t>PGBackend.h + PGBackend.cc = 619</a:t>
            </a:r>
            <a:r>
              <a:rPr lang="zh-CN" altLang="en-US" sz="1600" b="1" dirty="0" smtClean="0">
                <a:latin typeface="+mn-ea"/>
              </a:rPr>
              <a:t>行</a:t>
            </a:r>
            <a:r>
              <a:rPr lang="en-US" altLang="zh-CN" sz="1600" b="1" dirty="0" smtClean="0">
                <a:latin typeface="+mn-ea"/>
              </a:rPr>
              <a:t>+684</a:t>
            </a:r>
            <a:r>
              <a:rPr lang="zh-CN" altLang="en-US" sz="1600" b="1" dirty="0" smtClean="0">
                <a:latin typeface="+mn-ea"/>
              </a:rPr>
              <a:t>行 </a:t>
            </a:r>
            <a:r>
              <a:rPr lang="en-US" altLang="zh-CN" sz="1600" b="1" dirty="0" smtClean="0">
                <a:latin typeface="+mn-ea"/>
              </a:rPr>
              <a:t>= 1303</a:t>
            </a:r>
            <a:r>
              <a:rPr lang="zh-CN" altLang="en-US" sz="1600" b="1" dirty="0" smtClean="0">
                <a:latin typeface="+mn-ea"/>
              </a:rPr>
              <a:t>行</a:t>
            </a:r>
            <a:endParaRPr lang="en-US" altLang="zh-CN" sz="1600" b="1" dirty="0" smtClean="0">
              <a:latin typeface="+mn-ea"/>
            </a:endParaRPr>
          </a:p>
          <a:p>
            <a:r>
              <a:rPr lang="en-US" altLang="zh-CN" sz="1600" b="1" dirty="0" smtClean="0">
                <a:latin typeface="+mn-ea"/>
              </a:rPr>
              <a:t>RPGBackend.h + RPGBackend.cc = 445</a:t>
            </a:r>
            <a:r>
              <a:rPr lang="zh-CN" altLang="en-US" sz="1600" b="1" dirty="0" smtClean="0">
                <a:latin typeface="+mn-ea"/>
              </a:rPr>
              <a:t>行</a:t>
            </a:r>
            <a:r>
              <a:rPr lang="en-US" altLang="zh-CN" sz="1600" b="1" dirty="0" smtClean="0">
                <a:latin typeface="+mn-ea"/>
              </a:rPr>
              <a:t>+2425</a:t>
            </a:r>
            <a:r>
              <a:rPr lang="zh-CN" altLang="en-US" sz="1600" b="1" dirty="0" smtClean="0">
                <a:latin typeface="+mn-ea"/>
              </a:rPr>
              <a:t>行</a:t>
            </a:r>
            <a:r>
              <a:rPr lang="en-US" altLang="zh-CN" sz="1600" b="1" dirty="0">
                <a:latin typeface="+mn-ea"/>
              </a:rPr>
              <a:t>= </a:t>
            </a:r>
            <a:r>
              <a:rPr lang="en-US" altLang="zh-CN" sz="1600" b="1" dirty="0" smtClean="0">
                <a:latin typeface="+mn-ea"/>
              </a:rPr>
              <a:t>2870</a:t>
            </a:r>
            <a:r>
              <a:rPr lang="zh-CN" altLang="en-US" sz="1600" b="1" dirty="0" smtClean="0">
                <a:latin typeface="+mn-ea"/>
              </a:rPr>
              <a:t>行</a:t>
            </a:r>
            <a:endParaRPr lang="en-US" altLang="zh-CN" sz="1600" b="1" dirty="0" smtClean="0">
              <a:latin typeface="+mn-ea"/>
            </a:endParaRPr>
          </a:p>
          <a:p>
            <a:r>
              <a:rPr lang="en-US" altLang="zh-CN" sz="1600" b="1" dirty="0" smtClean="0">
                <a:latin typeface="+mn-ea"/>
              </a:rPr>
              <a:t>ECBackend.h</a:t>
            </a:r>
            <a:r>
              <a:rPr lang="en-US" altLang="zh-CN" sz="1600" b="1" dirty="0">
                <a:latin typeface="+mn-ea"/>
              </a:rPr>
              <a:t> + </a:t>
            </a:r>
            <a:r>
              <a:rPr lang="en-US" altLang="zh-CN" sz="1600" b="1" dirty="0" smtClean="0">
                <a:latin typeface="+mn-ea"/>
              </a:rPr>
              <a:t>ECBackend.cc = 508</a:t>
            </a:r>
            <a:r>
              <a:rPr lang="zh-CN" altLang="en-US" sz="1600" b="1" dirty="0" smtClean="0">
                <a:latin typeface="+mn-ea"/>
              </a:rPr>
              <a:t>行 </a:t>
            </a:r>
            <a:r>
              <a:rPr lang="en-US" altLang="zh-CN" sz="1600" b="1" dirty="0" smtClean="0">
                <a:latin typeface="+mn-ea"/>
              </a:rPr>
              <a:t>+ 2112</a:t>
            </a:r>
            <a:r>
              <a:rPr lang="zh-CN" altLang="en-US" sz="1600" b="1" dirty="0" smtClean="0">
                <a:latin typeface="+mn-ea"/>
              </a:rPr>
              <a:t>行</a:t>
            </a:r>
            <a:r>
              <a:rPr lang="en-US" altLang="zh-CN" sz="1600" b="1" dirty="0">
                <a:latin typeface="+mn-ea"/>
              </a:rPr>
              <a:t> = </a:t>
            </a:r>
            <a:r>
              <a:rPr lang="en-US" altLang="zh-CN" sz="1600" b="1" dirty="0" smtClean="0">
                <a:latin typeface="+mn-ea"/>
              </a:rPr>
              <a:t>2620</a:t>
            </a:r>
            <a:r>
              <a:rPr lang="zh-CN" altLang="en-US" sz="1600" b="1" dirty="0" smtClean="0">
                <a:latin typeface="+mn-ea"/>
              </a:rPr>
              <a:t>行</a:t>
            </a:r>
            <a:endParaRPr lang="en-US" altLang="zh-CN" sz="1600" b="1" dirty="0" smtClean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smtClean="0">
                <a:latin typeface="+mn-ea"/>
              </a:rPr>
              <a:t>Total</a:t>
            </a:r>
            <a:r>
              <a:rPr lang="zh-CN" altLang="en-US" sz="1600" b="1" dirty="0">
                <a:latin typeface="+mn-ea"/>
              </a:rPr>
              <a:t>： </a:t>
            </a:r>
            <a:r>
              <a:rPr lang="en-US" altLang="zh-CN" sz="1600" b="1" dirty="0" smtClean="0">
                <a:latin typeface="+mn-ea"/>
              </a:rPr>
              <a:t>42249</a:t>
            </a:r>
            <a:r>
              <a:rPr lang="zh-CN" altLang="en-US" sz="1600" b="1" dirty="0" smtClean="0">
                <a:latin typeface="+mn-ea"/>
              </a:rPr>
              <a:t>行</a:t>
            </a:r>
            <a:endParaRPr lang="en-US" altLang="zh-CN" sz="1600" b="1" dirty="0" smtClean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 smtClean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如何</a:t>
            </a:r>
            <a:r>
              <a:rPr lang="zh-CN" altLang="en-US" sz="1600" b="1" dirty="0" smtClean="0">
                <a:latin typeface="+mn-ea"/>
              </a:rPr>
              <a:t>破？ </a:t>
            </a:r>
            <a:r>
              <a:rPr lang="en-US" altLang="zh-CN" sz="1600" b="1" dirty="0" smtClean="0">
                <a:latin typeface="+mn-ea"/>
              </a:rPr>
              <a:t>---</a:t>
            </a:r>
            <a:r>
              <a:rPr lang="zh-CN" altLang="en-US" sz="1600" b="1" dirty="0" smtClean="0">
                <a:latin typeface="+mn-ea"/>
              </a:rPr>
              <a:t>时间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79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397" tIns="28698" rIns="57397" bIns="2869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81286" y="1803798"/>
            <a:ext cx="8581430" cy="8929"/>
          </a:xfrm>
          <a:custGeom>
            <a:avLst/>
            <a:gdLst>
              <a:gd name="connsiteX0" fmla="*/ 6350 w 12204701"/>
              <a:gd name="connsiteY0" fmla="*/ 6350 h 12700"/>
              <a:gd name="connsiteX1" fmla="*/ 12198351 w 12204701"/>
              <a:gd name="connsiteY1" fmla="*/ 6350 h 12700"/>
              <a:gd name="connsiteX2" fmla="*/ 12198351 w 12204701"/>
              <a:gd name="connsiteY2" fmla="*/ 6350 h 12700"/>
              <a:gd name="connsiteX3" fmla="*/ 6350 w 12204701"/>
              <a:gd name="connsiteY3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204701" h="12700">
                <a:moveTo>
                  <a:pt x="6350" y="6350"/>
                </a:moveTo>
                <a:lnTo>
                  <a:pt x="12198351" y="6350"/>
                </a:lnTo>
                <a:lnTo>
                  <a:pt x="1219835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7996B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397" tIns="28698" rIns="57397" bIns="2869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81286" y="1839517"/>
            <a:ext cx="8581430" cy="8929"/>
          </a:xfrm>
          <a:custGeom>
            <a:avLst/>
            <a:gdLst>
              <a:gd name="connsiteX0" fmla="*/ 6350 w 12204701"/>
              <a:gd name="connsiteY0" fmla="*/ 6350 h 12700"/>
              <a:gd name="connsiteX1" fmla="*/ 12198351 w 12204701"/>
              <a:gd name="connsiteY1" fmla="*/ 6350 h 12700"/>
              <a:gd name="connsiteX2" fmla="*/ 12198351 w 12204701"/>
              <a:gd name="connsiteY2" fmla="*/ 6350 h 12700"/>
              <a:gd name="connsiteX3" fmla="*/ 6350 w 12204701"/>
              <a:gd name="connsiteY3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204701" h="12700">
                <a:moveTo>
                  <a:pt x="6350" y="6350"/>
                </a:moveTo>
                <a:lnTo>
                  <a:pt x="12198351" y="6350"/>
                </a:lnTo>
                <a:lnTo>
                  <a:pt x="1219835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7996B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397" tIns="28698" rIns="57397" bIns="2869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035969" y="1991321"/>
            <a:ext cx="5366742" cy="4661297"/>
          </a:xfrm>
          <a:custGeom>
            <a:avLst/>
            <a:gdLst>
              <a:gd name="connsiteX0" fmla="*/ 12700 w 7632700"/>
              <a:gd name="connsiteY0" fmla="*/ 12700 h 6629400"/>
              <a:gd name="connsiteX1" fmla="*/ 7620000 w 7632700"/>
              <a:gd name="connsiteY1" fmla="*/ 12700 h 6629400"/>
              <a:gd name="connsiteX2" fmla="*/ 7620000 w 7632700"/>
              <a:gd name="connsiteY2" fmla="*/ 6616700 h 6629400"/>
              <a:gd name="connsiteX3" fmla="*/ 12700 w 7632700"/>
              <a:gd name="connsiteY3" fmla="*/ 6616700 h 6629400"/>
              <a:gd name="connsiteX4" fmla="*/ 12700 w 7632700"/>
              <a:gd name="connsiteY4" fmla="*/ 12700 h 6629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32700" h="6629400">
                <a:moveTo>
                  <a:pt x="12700" y="12700"/>
                </a:moveTo>
                <a:lnTo>
                  <a:pt x="7620000" y="12700"/>
                </a:lnTo>
                <a:lnTo>
                  <a:pt x="7620000" y="6616700"/>
                </a:lnTo>
                <a:lnTo>
                  <a:pt x="12700" y="6616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397" tIns="28698" rIns="57397" bIns="2869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5969" y="1991321"/>
            <a:ext cx="5366742" cy="466129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85751" y="634008"/>
            <a:ext cx="1444306" cy="747124"/>
          </a:xfrm>
          <a:prstGeom prst="rect">
            <a:avLst/>
          </a:prstGeom>
          <a:noFill/>
        </p:spPr>
        <p:txBody>
          <a:bodyPr wrap="none" lIns="0" tIns="0" rIns="0" bIns="28698" rtlCol="0">
            <a:spAutoFit/>
          </a:bodyPr>
          <a:lstStyle/>
          <a:p>
            <a:pPr>
              <a:lnSpc>
                <a:spcPts val="5587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  <a:cs typeface="微软雅黑" pitchFamily="18" charset="0"/>
              </a:rPr>
              <a:t>IO</a:t>
            </a:r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  <a:cs typeface="华文宋体" pitchFamily="18" charset="0"/>
              </a:rPr>
              <a:t>层次</a:t>
            </a:r>
          </a:p>
        </p:txBody>
      </p:sp>
    </p:spTree>
    <p:extLst>
      <p:ext uri="{BB962C8B-B14F-4D97-AF65-F5344CB8AC3E}">
        <p14:creationId xmlns:p14="http://schemas.microsoft.com/office/powerpoint/2010/main" val="42678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85751" y="678657"/>
            <a:ext cx="1652697" cy="670179"/>
          </a:xfrm>
          <a:prstGeom prst="rect">
            <a:avLst/>
          </a:prstGeom>
          <a:noFill/>
        </p:spPr>
        <p:txBody>
          <a:bodyPr wrap="none" lIns="0" tIns="0" rIns="0" bIns="28698" rtlCol="0">
            <a:spAutoFit/>
          </a:bodyPr>
          <a:lstStyle/>
          <a:p>
            <a:pPr>
              <a:lnSpc>
                <a:spcPts val="4959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Pipeline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7813477" y="1991321"/>
            <a:ext cx="431208" cy="1657629"/>
          </a:xfrm>
          <a:prstGeom prst="rect">
            <a:avLst/>
          </a:prstGeom>
          <a:noFill/>
        </p:spPr>
        <p:txBody>
          <a:bodyPr wrap="none" lIns="0" tIns="0" rIns="0" bIns="28698" rtlCol="0">
            <a:spAutoFit/>
          </a:bodyPr>
          <a:lstStyle/>
          <a:p>
            <a:pPr>
              <a:lnSpc>
                <a:spcPts val="439"/>
              </a:lnSpc>
              <a:tabLst>
                <a:tab pos="15944" algn="l"/>
              </a:tabLst>
            </a:pPr>
            <a:r>
              <a:rPr lang="en-US" altLang="zh-CN" sz="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FileJournal-&gt;ﬁnisher</a:t>
            </a:r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942"/>
              </a:lnSpc>
              <a:tabLst>
                <a:tab pos="15944" algn="l"/>
              </a:tabLst>
            </a:pPr>
            <a:r>
              <a:rPr lang="en-US" altLang="zh-CN" dirty="0" smtClean="0"/>
              <a:t>	</a:t>
            </a:r>
            <a:r>
              <a:rPr lang="en-US" altLang="zh-CN" sz="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FileStore::OpWQ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875859" y="1991321"/>
            <a:ext cx="466794" cy="1657629"/>
          </a:xfrm>
          <a:prstGeom prst="rect">
            <a:avLst/>
          </a:prstGeom>
          <a:noFill/>
        </p:spPr>
        <p:txBody>
          <a:bodyPr wrap="none" lIns="0" tIns="0" rIns="0" bIns="28698" rtlCol="0">
            <a:spAutoFit/>
          </a:bodyPr>
          <a:lstStyle/>
          <a:p>
            <a:pPr>
              <a:lnSpc>
                <a:spcPts val="439"/>
              </a:lnSpc>
              <a:tabLst>
                <a:tab pos="71746" algn="l"/>
              </a:tabLst>
            </a:pPr>
            <a:r>
              <a:rPr lang="en-US" altLang="zh-CN" dirty="0" smtClean="0"/>
              <a:t>	</a:t>
            </a:r>
            <a:r>
              <a:rPr lang="en-US" altLang="zh-CN" sz="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FileJournal::Writer</a:t>
            </a:r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942"/>
              </a:lnSpc>
              <a:tabLst>
                <a:tab pos="71746" algn="l"/>
              </a:tabLst>
            </a:pPr>
            <a:r>
              <a:rPr lang="en-US" altLang="zh-CN" sz="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FileStore::SyncThread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107656" y="1991321"/>
            <a:ext cx="264496" cy="1657629"/>
          </a:xfrm>
          <a:prstGeom prst="rect">
            <a:avLst/>
          </a:prstGeom>
          <a:noFill/>
        </p:spPr>
        <p:txBody>
          <a:bodyPr wrap="none" lIns="0" tIns="0" rIns="0" bIns="28698" rtlCol="0">
            <a:spAutoFit/>
          </a:bodyPr>
          <a:lstStyle/>
          <a:p>
            <a:pPr>
              <a:lnSpc>
                <a:spcPts val="439"/>
              </a:lnSpc>
            </a:pPr>
            <a:r>
              <a:rPr lang="en-US" altLang="zh-CN" sz="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Pipe::Reader</a:t>
            </a:r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942"/>
              </a:lnSpc>
            </a:pPr>
            <a:r>
              <a:rPr lang="en-US" altLang="zh-CN" sz="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Pipe::Writer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536031" y="1991321"/>
            <a:ext cx="286938" cy="1657629"/>
          </a:xfrm>
          <a:prstGeom prst="rect">
            <a:avLst/>
          </a:prstGeom>
          <a:noFill/>
        </p:spPr>
        <p:txBody>
          <a:bodyPr wrap="none" lIns="0" tIns="0" rIns="0" bIns="28698" rtlCol="0">
            <a:spAutoFit/>
          </a:bodyPr>
          <a:lstStyle/>
          <a:p>
            <a:pPr>
              <a:lnSpc>
                <a:spcPts val="439"/>
              </a:lnSpc>
              <a:tabLst>
                <a:tab pos="31887" algn="l"/>
              </a:tabLst>
            </a:pPr>
            <a:r>
              <a:rPr lang="en-US" altLang="zh-CN" dirty="0" smtClean="0"/>
              <a:t>	</a:t>
            </a:r>
            <a:r>
              <a:rPr lang="en-US" altLang="zh-CN" sz="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Pipe::Writer</a:t>
            </a:r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942"/>
              </a:lnSpc>
              <a:tabLst>
                <a:tab pos="31887" algn="l"/>
              </a:tabLst>
            </a:pPr>
            <a:r>
              <a:rPr lang="en-US" altLang="zh-CN" sz="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Pipe::Reader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509117" y="1946673"/>
            <a:ext cx="367088" cy="1696101"/>
          </a:xfrm>
          <a:prstGeom prst="rect">
            <a:avLst/>
          </a:prstGeom>
          <a:noFill/>
        </p:spPr>
        <p:txBody>
          <a:bodyPr wrap="none" lIns="0" tIns="0" rIns="0" bIns="28698" rtlCol="0">
            <a:spAutoFit/>
          </a:bodyPr>
          <a:lstStyle/>
          <a:p>
            <a:pPr>
              <a:lnSpc>
                <a:spcPts val="439"/>
              </a:lnSpc>
              <a:tabLst>
                <a:tab pos="87690" algn="l"/>
                <a:tab pos="143492" algn="l"/>
              </a:tabLst>
            </a:pPr>
            <a:r>
              <a:rPr lang="en-US" altLang="zh-CN" dirty="0" smtClean="0"/>
              <a:t>	</a:t>
            </a:r>
            <a:r>
              <a:rPr lang="en-US" altLang="zh-CN" sz="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Qemu</a:t>
            </a:r>
            <a:r>
              <a:rPr lang="en-US" altLang="zh-CN" sz="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>
              <a:lnSpc>
                <a:spcPts val="502"/>
              </a:lnSpc>
              <a:tabLst>
                <a:tab pos="87690" algn="l"/>
                <a:tab pos="143492" algn="l"/>
              </a:tabLst>
            </a:pPr>
            <a:r>
              <a:rPr lang="en-US" altLang="zh-CN" dirty="0" smtClean="0"/>
              <a:t>		</a:t>
            </a:r>
            <a:r>
              <a:rPr lang="en-US" altLang="zh-CN" sz="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Thread</a:t>
            </a:r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90"/>
              </a:lnSpc>
              <a:tabLst>
                <a:tab pos="87690" algn="l"/>
                <a:tab pos="143492" algn="l"/>
              </a:tabLst>
            </a:pPr>
            <a:r>
              <a:rPr lang="en-US" altLang="zh-CN" sz="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DispatchThreader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929313" y="1991321"/>
            <a:ext cx="466474" cy="1657629"/>
          </a:xfrm>
          <a:prstGeom prst="rect">
            <a:avLst/>
          </a:prstGeom>
          <a:noFill/>
        </p:spPr>
        <p:txBody>
          <a:bodyPr wrap="none" lIns="0" tIns="0" rIns="0" bIns="28698" rtlCol="0">
            <a:spAutoFit/>
          </a:bodyPr>
          <a:lstStyle/>
          <a:p>
            <a:pPr>
              <a:lnSpc>
                <a:spcPts val="439"/>
              </a:lnSpc>
              <a:tabLst>
                <a:tab pos="127549" algn="l"/>
              </a:tabLst>
            </a:pPr>
            <a:r>
              <a:rPr lang="en-US" altLang="zh-CN" dirty="0" smtClean="0"/>
              <a:t>	</a:t>
            </a:r>
            <a:r>
              <a:rPr lang="en-US" altLang="zh-CN" sz="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OSD::OpWQ</a:t>
            </a:r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942"/>
              </a:lnSpc>
              <a:tabLst>
                <a:tab pos="127549" algn="l"/>
              </a:tabLst>
            </a:pPr>
            <a:r>
              <a:rPr lang="en-US" altLang="zh-CN" sz="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FileStore-&gt;op_ﬁnisher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866681" y="1991321"/>
            <a:ext cx="551433" cy="1657629"/>
          </a:xfrm>
          <a:prstGeom prst="rect">
            <a:avLst/>
          </a:prstGeom>
          <a:noFill/>
        </p:spPr>
        <p:txBody>
          <a:bodyPr wrap="none" lIns="0" tIns="0" rIns="0" bIns="28698" rtlCol="0">
            <a:spAutoFit/>
          </a:bodyPr>
          <a:lstStyle/>
          <a:p>
            <a:pPr>
              <a:lnSpc>
                <a:spcPts val="439"/>
              </a:lnSpc>
              <a:tabLst>
                <a:tab pos="111605" algn="l"/>
              </a:tabLst>
            </a:pPr>
            <a:r>
              <a:rPr lang="en-US" altLang="zh-CN" dirty="0" smtClean="0"/>
              <a:t>	</a:t>
            </a:r>
            <a:r>
              <a:rPr lang="en-US" altLang="zh-CN" sz="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DispatchThreader</a:t>
            </a:r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942"/>
              </a:lnSpc>
              <a:tabLst>
                <a:tab pos="111605" algn="l"/>
              </a:tabLst>
            </a:pPr>
            <a:r>
              <a:rPr lang="en-US" altLang="zh-CN" sz="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FileStore-&gt;ondisk_ﬁnisher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82204" y="1946673"/>
            <a:ext cx="452047" cy="1696101"/>
          </a:xfrm>
          <a:prstGeom prst="rect">
            <a:avLst/>
          </a:prstGeom>
          <a:noFill/>
        </p:spPr>
        <p:txBody>
          <a:bodyPr wrap="none" lIns="0" tIns="0" rIns="0" bIns="28698" rtlCol="0">
            <a:spAutoFit/>
          </a:bodyPr>
          <a:lstStyle/>
          <a:p>
            <a:pPr>
              <a:lnSpc>
                <a:spcPts val="439"/>
              </a:lnSpc>
              <a:tabLst>
                <a:tab pos="199295" algn="l"/>
                <a:tab pos="215238" algn="l"/>
              </a:tabLst>
            </a:pPr>
            <a:r>
              <a:rPr lang="en-US" altLang="zh-CN" dirty="0" smtClean="0"/>
              <a:t>		</a:t>
            </a:r>
            <a:r>
              <a:rPr lang="en-US" altLang="zh-CN" sz="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VCPU</a:t>
            </a:r>
          </a:p>
          <a:p>
            <a:pPr>
              <a:lnSpc>
                <a:spcPts val="502"/>
              </a:lnSpc>
              <a:tabLst>
                <a:tab pos="199295" algn="l"/>
                <a:tab pos="215238" algn="l"/>
              </a:tabLst>
            </a:pPr>
            <a:r>
              <a:rPr lang="en-US" altLang="zh-CN" dirty="0" smtClean="0"/>
              <a:t>	</a:t>
            </a:r>
            <a:r>
              <a:rPr lang="en-US" altLang="zh-CN" sz="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Thread</a:t>
            </a:r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28"/>
              </a:lnSpc>
            </a:pPr>
            <a:endParaRPr lang="en-US" altLang="zh-CN" dirty="0" smtClean="0"/>
          </a:p>
          <a:p>
            <a:pPr>
              <a:lnSpc>
                <a:spcPts val="690"/>
              </a:lnSpc>
              <a:tabLst>
                <a:tab pos="199295" algn="l"/>
                <a:tab pos="215238" algn="l"/>
              </a:tabLst>
            </a:pPr>
            <a:r>
              <a:rPr lang="en-US" altLang="zh-CN" sz="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RadosClient-&gt;ﬁnisher</a:t>
            </a:r>
          </a:p>
        </p:txBody>
      </p:sp>
    </p:spTree>
    <p:extLst>
      <p:ext uri="{BB962C8B-B14F-4D97-AF65-F5344CB8AC3E}">
        <p14:creationId xmlns:p14="http://schemas.microsoft.com/office/powerpoint/2010/main" val="24042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39044" y="1939065"/>
            <a:ext cx="4881028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1. </a:t>
            </a:r>
            <a:r>
              <a:rPr lang="zh-CN" altLang="en-US" sz="1200" dirty="0" smtClean="0">
                <a:latin typeface="+mn-ea"/>
              </a:rPr>
              <a:t>在使用</a:t>
            </a:r>
            <a:r>
              <a:rPr lang="en-US" altLang="zh-CN" sz="1200" dirty="0" smtClean="0">
                <a:latin typeface="+mn-ea"/>
              </a:rPr>
              <a:t>librados</a:t>
            </a:r>
            <a:r>
              <a:rPr lang="zh-CN" altLang="en-US" sz="1200" dirty="0" smtClean="0">
                <a:latin typeface="+mn-ea"/>
              </a:rPr>
              <a:t>的写操作时均需定义一个</a:t>
            </a:r>
            <a:r>
              <a:rPr lang="en-US" altLang="zh-CN" sz="1200" dirty="0" smtClean="0">
                <a:latin typeface="+mn-ea"/>
              </a:rPr>
              <a:t>ObjectWriteOperation</a:t>
            </a:r>
            <a:r>
              <a:rPr lang="zh-CN" altLang="en-US" sz="1200" dirty="0" smtClean="0">
                <a:latin typeface="+mn-ea"/>
              </a:rPr>
              <a:t>，然后使用该对象进行各种操作，如：</a:t>
            </a:r>
            <a:r>
              <a:rPr lang="en-US" altLang="zh-CN" sz="1200" dirty="0" smtClean="0">
                <a:latin typeface="+mn-ea"/>
              </a:rPr>
              <a:t>create</a:t>
            </a:r>
            <a:r>
              <a:rPr lang="zh-CN" altLang="en-US" sz="1200" dirty="0" smtClean="0">
                <a:latin typeface="+mn-ea"/>
              </a:rPr>
              <a:t>，</a:t>
            </a:r>
            <a:r>
              <a:rPr lang="en-US" altLang="zh-CN" sz="1200" dirty="0" smtClean="0">
                <a:latin typeface="+mn-ea"/>
              </a:rPr>
              <a:t>write</a:t>
            </a:r>
            <a:r>
              <a:rPr lang="zh-CN" altLang="en-US" sz="1200" dirty="0" smtClean="0">
                <a:latin typeface="+mn-ea"/>
              </a:rPr>
              <a:t>，</a:t>
            </a:r>
            <a:r>
              <a:rPr lang="en-US" altLang="zh-CN" sz="1200" dirty="0" smtClean="0">
                <a:latin typeface="+mn-ea"/>
              </a:rPr>
              <a:t>append</a:t>
            </a:r>
            <a:r>
              <a:rPr lang="zh-CN" altLang="en-US" sz="1200" dirty="0" smtClean="0">
                <a:latin typeface="+mn-ea"/>
              </a:rPr>
              <a:t>，</a:t>
            </a:r>
            <a:r>
              <a:rPr lang="en-US" altLang="zh-CN" sz="1200" dirty="0" smtClean="0">
                <a:latin typeface="+mn-ea"/>
              </a:rPr>
              <a:t>remove</a:t>
            </a:r>
            <a:r>
              <a:rPr lang="zh-CN" altLang="en-US" sz="1200" dirty="0" smtClean="0">
                <a:latin typeface="+mn-ea"/>
              </a:rPr>
              <a:t>，</a:t>
            </a:r>
            <a:r>
              <a:rPr lang="en-US" altLang="zh-CN" sz="1200" dirty="0" smtClean="0">
                <a:latin typeface="+mn-ea"/>
              </a:rPr>
              <a:t>truncate</a:t>
            </a:r>
            <a:r>
              <a:rPr lang="zh-CN" altLang="en-US" sz="1200" dirty="0" smtClean="0">
                <a:latin typeface="+mn-ea"/>
              </a:rPr>
              <a:t>，</a:t>
            </a:r>
            <a:r>
              <a:rPr lang="en-US" altLang="zh-CN" sz="1200" dirty="0" smtClean="0">
                <a:latin typeface="+mn-ea"/>
              </a:rPr>
              <a:t>setxattr</a:t>
            </a:r>
            <a:r>
              <a:rPr lang="zh-CN" altLang="en-US" sz="1200" dirty="0" smtClean="0">
                <a:latin typeface="+mn-ea"/>
              </a:rPr>
              <a:t>，</a:t>
            </a:r>
            <a:r>
              <a:rPr lang="en-US" altLang="zh-CN" sz="1200" dirty="0" smtClean="0">
                <a:latin typeface="+mn-ea"/>
              </a:rPr>
              <a:t>omap_set</a:t>
            </a:r>
            <a:r>
              <a:rPr lang="zh-CN" altLang="en-US" sz="1200" dirty="0" smtClean="0">
                <a:latin typeface="+mn-ea"/>
              </a:rPr>
              <a:t>等；</a:t>
            </a:r>
            <a:endParaRPr lang="en-US" altLang="zh-CN" sz="1200" dirty="0" smtClean="0">
              <a:latin typeface="+mn-ea"/>
            </a:endParaRPr>
          </a:p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2. </a:t>
            </a:r>
            <a:r>
              <a:rPr lang="zh-CN" altLang="en-US" sz="1200" dirty="0" smtClean="0">
                <a:latin typeface="+mn-ea"/>
              </a:rPr>
              <a:t>在每一个调用的方法中会创建一个 </a:t>
            </a:r>
            <a:r>
              <a:rPr lang="en-US" altLang="zh-CN" sz="1200" dirty="0" smtClean="0">
                <a:latin typeface="+mn-ea"/>
              </a:rPr>
              <a:t>OSDOp</a:t>
            </a:r>
            <a:r>
              <a:rPr lang="zh-CN" altLang="en-US" sz="1200" dirty="0" smtClean="0">
                <a:latin typeface="+mn-ea"/>
              </a:rPr>
              <a:t>，多个</a:t>
            </a:r>
            <a:r>
              <a:rPr lang="en-US" altLang="zh-CN" sz="1200" dirty="0" smtClean="0">
                <a:latin typeface="+mn-ea"/>
              </a:rPr>
              <a:t>OSDOp</a:t>
            </a:r>
            <a:r>
              <a:rPr lang="zh-CN" altLang="en-US" sz="1200" dirty="0" smtClean="0">
                <a:latin typeface="+mn-ea"/>
              </a:rPr>
              <a:t>保存在</a:t>
            </a:r>
            <a:r>
              <a:rPr lang="en-US" altLang="zh-CN" sz="1200" dirty="0" smtClean="0">
                <a:latin typeface="+mn-ea"/>
              </a:rPr>
              <a:t>ObjectOperation</a:t>
            </a:r>
            <a:r>
              <a:rPr lang="zh-CN" altLang="en-US" sz="1200" dirty="0" smtClean="0">
                <a:latin typeface="+mn-ea"/>
              </a:rPr>
              <a:t>的</a:t>
            </a:r>
            <a:r>
              <a:rPr lang="en-US" altLang="zh-CN" sz="1200" dirty="0" smtClean="0">
                <a:latin typeface="+mn-ea"/>
              </a:rPr>
              <a:t>ops</a:t>
            </a:r>
            <a:r>
              <a:rPr lang="zh-CN" altLang="en-US" sz="1200" dirty="0" smtClean="0">
                <a:latin typeface="+mn-ea"/>
              </a:rPr>
              <a:t>成员中；</a:t>
            </a:r>
            <a:endParaRPr lang="en-US" altLang="zh-CN" sz="1200" dirty="0" smtClean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3. </a:t>
            </a:r>
            <a:r>
              <a:rPr lang="zh-CN" altLang="en-US" sz="1200" dirty="0" smtClean="0">
                <a:latin typeface="+mn-ea"/>
              </a:rPr>
              <a:t>调用</a:t>
            </a:r>
            <a:r>
              <a:rPr lang="en-US" altLang="zh-CN" sz="1200" dirty="0">
                <a:latin typeface="+mn-ea"/>
              </a:rPr>
              <a:t>librados::IoCtxImpl::</a:t>
            </a:r>
            <a:r>
              <a:rPr lang="en-US" altLang="zh-CN" sz="1200" dirty="0" smtClean="0">
                <a:latin typeface="+mn-ea"/>
              </a:rPr>
              <a:t>operate</a:t>
            </a:r>
            <a:r>
              <a:rPr lang="zh-CN" altLang="en-US" sz="1200" dirty="0" smtClean="0">
                <a:latin typeface="+mn-ea"/>
              </a:rPr>
              <a:t>将</a:t>
            </a:r>
            <a:r>
              <a:rPr lang="en-US" altLang="zh-CN" sz="1200" dirty="0" smtClean="0">
                <a:latin typeface="+mn-ea"/>
              </a:rPr>
              <a:t>ObjectOperation</a:t>
            </a:r>
            <a:r>
              <a:rPr lang="zh-CN" altLang="en-US" sz="1200" dirty="0" smtClean="0">
                <a:latin typeface="+mn-ea"/>
              </a:rPr>
              <a:t>转化为</a:t>
            </a:r>
            <a:r>
              <a:rPr lang="en-US" altLang="zh-CN" sz="1200" dirty="0">
                <a:latin typeface="+mn-ea"/>
              </a:rPr>
              <a:t>Objecter::</a:t>
            </a:r>
            <a:r>
              <a:rPr lang="en-US" altLang="zh-CN" sz="1200" dirty="0" smtClean="0">
                <a:latin typeface="+mn-ea"/>
              </a:rPr>
              <a:t>Op</a:t>
            </a:r>
            <a:r>
              <a:rPr lang="zh-CN" altLang="en-US" sz="1200" dirty="0" smtClean="0">
                <a:latin typeface="+mn-ea"/>
              </a:rPr>
              <a:t>并调用</a:t>
            </a:r>
            <a:r>
              <a:rPr lang="en-US" altLang="zh-CN" sz="1200" dirty="0" smtClean="0">
                <a:latin typeface="+mn-ea"/>
              </a:rPr>
              <a:t>op_submit</a:t>
            </a:r>
            <a:r>
              <a:rPr lang="zh-CN" altLang="en-US" sz="1200" dirty="0">
                <a:latin typeface="+mn-ea"/>
              </a:rPr>
              <a:t>提交</a:t>
            </a:r>
            <a:r>
              <a:rPr lang="zh-CN" altLang="en-US" sz="1200" dirty="0" smtClean="0">
                <a:latin typeface="+mn-ea"/>
              </a:rPr>
              <a:t>到</a:t>
            </a:r>
            <a:r>
              <a:rPr lang="en-US" altLang="zh-CN" sz="1200" dirty="0" smtClean="0">
                <a:latin typeface="+mn-ea"/>
              </a:rPr>
              <a:t>Objecter</a:t>
            </a:r>
            <a:r>
              <a:rPr lang="zh-CN" altLang="en-US" sz="1200" dirty="0" smtClean="0">
                <a:latin typeface="+mn-ea"/>
              </a:rPr>
              <a:t>中；</a:t>
            </a:r>
            <a:endParaRPr lang="en-US" altLang="zh-CN" sz="1200" dirty="0" smtClean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532" y="500675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</a:rPr>
              <a:t>librados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ea typeface="+mj-ea"/>
              </a:rPr>
              <a:t>分发流程</a:t>
            </a:r>
            <a:endParaRPr lang="zh-CN" altLang="en-US" sz="3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089515"/>
              </p:ext>
            </p:extLst>
          </p:nvPr>
        </p:nvGraphicFramePr>
        <p:xfrm>
          <a:off x="5544109" y="2131088"/>
          <a:ext cx="3497479" cy="2354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Visio" r:id="rId4" imgW="1654560" imgH="835684" progId="Visio.Drawing.11">
                  <p:embed/>
                </p:oleObj>
              </mc:Choice>
              <mc:Fallback>
                <p:oleObj name="Visio" r:id="rId4" imgW="1654560" imgH="83568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44109" y="2131088"/>
                        <a:ext cx="3497479" cy="2354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85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532" y="500675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+mj-ea"/>
                <a:ea typeface="+mj-ea"/>
              </a:rPr>
              <a:t>Objecter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ea typeface="+mj-ea"/>
              </a:rPr>
              <a:t>消息收发</a:t>
            </a:r>
            <a:endParaRPr lang="zh-CN" altLang="en-US" sz="3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175" y="2276872"/>
            <a:ext cx="4068452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1. Objecter</a:t>
            </a:r>
            <a:r>
              <a:rPr lang="zh-CN" altLang="en-US" sz="1200" dirty="0" smtClean="0">
                <a:latin typeface="+mn-ea"/>
              </a:rPr>
              <a:t> </a:t>
            </a:r>
            <a:r>
              <a:rPr lang="en-US" altLang="zh-CN" sz="1200" dirty="0" smtClean="0">
                <a:latin typeface="+mn-ea"/>
              </a:rPr>
              <a:t>Objecer::op  =&gt; MOSDOp</a:t>
            </a:r>
            <a:endParaRPr lang="zh-CN" altLang="en-US" sz="1200" dirty="0">
              <a:latin typeface="+mn-ea"/>
            </a:endParaRPr>
          </a:p>
          <a:p>
            <a:r>
              <a:rPr lang="zh-CN" altLang="en-US" sz="1200" dirty="0" smtClean="0"/>
              <a:t>将消息发送到</a:t>
            </a:r>
            <a:r>
              <a:rPr lang="en-US" altLang="zh-CN" sz="1200" dirty="0" smtClean="0"/>
              <a:t>OSD</a:t>
            </a:r>
            <a:r>
              <a:rPr lang="zh-CN" altLang="en-US" sz="1200" dirty="0" smtClean="0"/>
              <a:t>，如果上层应用需要同步等待完成，那么可以创建</a:t>
            </a:r>
            <a:r>
              <a:rPr lang="en-US" altLang="zh-CN" sz="1200" dirty="0" smtClean="0"/>
              <a:t>Cond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Mutex</a:t>
            </a:r>
            <a:r>
              <a:rPr lang="zh-CN" altLang="en-US" sz="1200" dirty="0" smtClean="0"/>
              <a:t>传递给回掉接口，并等待</a:t>
            </a:r>
            <a:r>
              <a:rPr lang="en-US" altLang="zh-CN" sz="1200" dirty="0" smtClean="0"/>
              <a:t>Cond</a:t>
            </a:r>
            <a:r>
              <a:rPr lang="zh-CN" altLang="en-US" sz="1200" dirty="0" smtClean="0"/>
              <a:t>信号通知；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2. </a:t>
            </a:r>
            <a:r>
              <a:rPr lang="zh-CN" altLang="en-US" sz="1200" dirty="0" smtClean="0"/>
              <a:t>收到消息响应后，</a:t>
            </a:r>
            <a:r>
              <a:rPr lang="en-US" altLang="zh-CN" sz="1200" dirty="0" smtClean="0"/>
              <a:t>Objecter</a:t>
            </a:r>
            <a:r>
              <a:rPr lang="zh-CN" altLang="en-US" sz="1200" dirty="0" smtClean="0"/>
              <a:t>将保存在</a:t>
            </a:r>
            <a:r>
              <a:rPr lang="en-US" altLang="zh-CN" sz="1200" dirty="0" smtClean="0"/>
              <a:t>session</a:t>
            </a:r>
            <a:r>
              <a:rPr lang="zh-CN" altLang="en-US" sz="1200" dirty="0" smtClean="0"/>
              <a:t>中的</a:t>
            </a:r>
            <a:r>
              <a:rPr lang="en-US" altLang="zh-CN" sz="1200" dirty="0" smtClean="0"/>
              <a:t>op</a:t>
            </a:r>
            <a:r>
              <a:rPr lang="zh-CN" altLang="en-US" sz="1200" dirty="0" smtClean="0"/>
              <a:t>获取到（每个</a:t>
            </a:r>
            <a:r>
              <a:rPr lang="en-US" altLang="zh-CN" sz="1200" dirty="0" smtClean="0"/>
              <a:t>op</a:t>
            </a:r>
            <a:r>
              <a:rPr lang="zh-CN" altLang="en-US" sz="1200" dirty="0" smtClean="0"/>
              <a:t>在当前进程中对应唯一的一个序号），并调用</a:t>
            </a:r>
            <a:r>
              <a:rPr lang="en-US" altLang="zh-CN" sz="1200" dirty="0" smtClean="0"/>
              <a:t>op</a:t>
            </a:r>
            <a:r>
              <a:rPr lang="zh-CN" altLang="en-US" sz="1200" dirty="0" smtClean="0"/>
              <a:t>的回掉函数发送信号通知；</a:t>
            </a:r>
            <a:endParaRPr lang="en-US" altLang="zh-CN" sz="1200" dirty="0" smtClean="0"/>
          </a:p>
          <a:p>
            <a:endParaRPr lang="en-US" altLang="zh-CN" sz="12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474877"/>
              </p:ext>
            </p:extLst>
          </p:nvPr>
        </p:nvGraphicFramePr>
        <p:xfrm>
          <a:off x="5199645" y="890524"/>
          <a:ext cx="3312368" cy="5649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Visio" r:id="rId4" imgW="1779570" imgH="2275756" progId="Visio.Drawing.11">
                  <p:embed/>
                </p:oleObj>
              </mc:Choice>
              <mc:Fallback>
                <p:oleObj name="Visio" r:id="rId4" imgW="1779570" imgH="227575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99645" y="890524"/>
                        <a:ext cx="3312368" cy="5649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85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556792"/>
            <a:ext cx="5292588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默认使用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SimpleMessenger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PipeConnection</a:t>
            </a:r>
          </a:p>
          <a:p>
            <a:endParaRPr lang="en-US" altLang="zh-CN" sz="16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接口：</a:t>
            </a:r>
            <a:endParaRPr lang="en-US" altLang="zh-CN" sz="1600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Connection::send_message(Message *m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Dispatcher::ms_dispatch(Message *m)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Dispatcher</a:t>
            </a:r>
            <a:r>
              <a:rPr lang="en-US" altLang="zh-CN" sz="1600" dirty="0" smtClean="0"/>
              <a:t>::ms_fast_dispatch(Message </a:t>
            </a:r>
            <a:r>
              <a:rPr lang="en-US" altLang="zh-CN" sz="1600" dirty="0"/>
              <a:t>*m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特点：</a:t>
            </a:r>
            <a:endParaRPr lang="en-US" altLang="zh-CN" sz="16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Ops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-&gt;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Message(</a:t>
            </a:r>
            <a:r>
              <a:rPr lang="en-US" altLang="zh-CN" sz="1600" dirty="0">
                <a:solidFill>
                  <a:srgbClr val="000000"/>
                </a:solidFill>
                <a:latin typeface="华文宋体" pitchFamily="18" charset="0"/>
                <a:cs typeface="华文宋体" pitchFamily="18" charset="0"/>
              </a:rPr>
              <a:t>连续字节流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600" dirty="0" err="1" smtClean="0">
                <a:solidFill>
                  <a:srgbClr val="000000"/>
                </a:solidFill>
                <a:latin typeface="华文宋体" pitchFamily="18" charset="0"/>
                <a:cs typeface="华文宋体" pitchFamily="18" charset="0"/>
              </a:rPr>
              <a:t>高度封装</a:t>
            </a:r>
            <a:r>
              <a:rPr lang="zh-CN" altLang="en-US" sz="1600" dirty="0" err="1" smtClean="0">
                <a:solidFill>
                  <a:srgbClr val="000000"/>
                </a:solidFill>
                <a:latin typeface="华文宋体" pitchFamily="18" charset="0"/>
                <a:cs typeface="华文宋体" pitchFamily="18" charset="0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华文宋体" pitchFamily="18" charset="0"/>
                <a:cs typeface="华文宋体" pitchFamily="18" charset="0"/>
              </a:rPr>
              <a:t>处理重传，网络错误</a:t>
            </a:r>
            <a:endParaRPr lang="en-US" altLang="zh-CN" sz="1600" dirty="0">
              <a:solidFill>
                <a:srgbClr val="000000"/>
              </a:solidFill>
              <a:latin typeface="华文宋体" pitchFamily="18" charset="0"/>
              <a:cs typeface="华文宋体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6463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+mn-ea"/>
                <a:cs typeface="微软雅黑" pitchFamily="18" charset="0"/>
              </a:rPr>
              <a:t>Messenger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+mn-ea"/>
                <a:cs typeface="微软雅黑" pitchFamily="18" charset="0"/>
              </a:rPr>
              <a:t>Layer</a:t>
            </a:r>
            <a:endParaRPr lang="en-US" altLang="zh-CN" sz="3200" b="1" dirty="0">
              <a:solidFill>
                <a:srgbClr val="FF0000"/>
              </a:solidFill>
              <a:latin typeface="+mn-ea"/>
              <a:cs typeface="微软雅黑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1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nheritance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856" y="2677665"/>
            <a:ext cx="3914775" cy="237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16463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+mn-ea"/>
                <a:cs typeface="微软雅黑" pitchFamily="18" charset="0"/>
              </a:rPr>
              <a:t>Messenger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+mn-ea"/>
                <a:cs typeface="微软雅黑" pitchFamily="18" charset="0"/>
              </a:rPr>
              <a:t>Layer</a:t>
            </a:r>
            <a:endParaRPr lang="en-US" altLang="zh-CN" sz="3200" b="1" dirty="0">
              <a:solidFill>
                <a:srgbClr val="FF0000"/>
              </a:solidFill>
              <a:latin typeface="+mn-ea"/>
              <a:cs typeface="微软雅黑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532" y="1268760"/>
            <a:ext cx="292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有哪些</a:t>
            </a:r>
            <a:r>
              <a:rPr lang="en-US" altLang="zh-CN" dirty="0" smtClean="0"/>
              <a:t>Messenger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75205" y="1268760"/>
            <a:ext cx="292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有哪些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75204" y="1960743"/>
            <a:ext cx="292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有哪些</a:t>
            </a:r>
            <a:r>
              <a:rPr lang="en-US" altLang="zh-CN" dirty="0" smtClean="0"/>
              <a:t>Dispatcher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9" name="Picture 6" descr="Inheritance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4"/>
            <a:ext cx="5832140" cy="237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nheritance 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140" y="45921"/>
            <a:ext cx="3319289" cy="683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20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6463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+mn-ea"/>
                <a:cs typeface="微软雅黑" pitchFamily="18" charset="0"/>
              </a:rPr>
              <a:t>Messenger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+mn-ea"/>
                <a:cs typeface="微软雅黑" pitchFamily="18" charset="0"/>
              </a:rPr>
              <a:t>Layer</a:t>
            </a:r>
            <a:endParaRPr lang="en-US" altLang="zh-CN" sz="3200" b="1" dirty="0">
              <a:solidFill>
                <a:srgbClr val="FF0000"/>
              </a:solidFill>
              <a:latin typeface="+mn-ea"/>
              <a:cs typeface="微软雅黑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32" y="1748814"/>
            <a:ext cx="3780420" cy="29238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SimpleMessenger</a:t>
            </a:r>
            <a:r>
              <a:rPr lang="zh-CN" altLang="en-US" dirty="0" smtClean="0"/>
              <a:t>交互流程</a:t>
            </a:r>
            <a:r>
              <a:rPr lang="en-US" altLang="zh-CN" dirty="0" smtClean="0"/>
              <a:t>:</a:t>
            </a:r>
          </a:p>
          <a:p>
            <a:endParaRPr lang="en-US" altLang="zh-CN" sz="1200" dirty="0" smtClean="0"/>
          </a:p>
          <a:p>
            <a:r>
              <a:rPr lang="zh-CN" altLang="en-US" sz="1400" dirty="0" smtClean="0">
                <a:latin typeface="+mn-ea"/>
              </a:rPr>
              <a:t>１、</a:t>
            </a:r>
            <a:r>
              <a:rPr lang="en-US" altLang="zh-CN" sz="1400" dirty="0" smtClean="0">
                <a:latin typeface="+mn-ea"/>
              </a:rPr>
              <a:t>PipeConnection</a:t>
            </a:r>
            <a:r>
              <a:rPr lang="zh-CN" altLang="en-US" sz="1400" dirty="0" smtClean="0">
                <a:latin typeface="+mn-ea"/>
              </a:rPr>
              <a:t>调用</a:t>
            </a:r>
            <a:r>
              <a:rPr lang="en-US" altLang="zh-CN" sz="1400" dirty="0" smtClean="0">
                <a:latin typeface="+mn-ea"/>
              </a:rPr>
              <a:t>send_message</a:t>
            </a:r>
            <a:r>
              <a:rPr lang="zh-CN" altLang="en-US" sz="1400" dirty="0" smtClean="0">
                <a:latin typeface="+mn-ea"/>
              </a:rPr>
              <a:t>最终保存在</a:t>
            </a:r>
            <a:r>
              <a:rPr lang="en-US" altLang="zh-CN" sz="1400" dirty="0" smtClean="0">
                <a:latin typeface="+mn-ea"/>
              </a:rPr>
              <a:t>Pipe</a:t>
            </a:r>
            <a:r>
              <a:rPr lang="zh-CN" altLang="en-US" sz="1400" dirty="0" smtClean="0">
                <a:latin typeface="+mn-ea"/>
              </a:rPr>
              <a:t>的发送队列中，</a:t>
            </a:r>
            <a:r>
              <a:rPr lang="en-US" altLang="zh-CN" sz="1400" dirty="0" smtClean="0">
                <a:latin typeface="+mn-ea"/>
              </a:rPr>
              <a:t>Pipe</a:t>
            </a:r>
            <a:r>
              <a:rPr lang="zh-CN" altLang="en-US" sz="1400" dirty="0" smtClean="0">
                <a:latin typeface="+mn-ea"/>
              </a:rPr>
              <a:t>的发送线程从发送队列中循环读取并发送到协议栈；</a:t>
            </a:r>
            <a:endParaRPr lang="en-US" altLang="zh-CN" sz="1400" dirty="0" smtClean="0">
              <a:latin typeface="+mn-ea"/>
            </a:endParaRPr>
          </a:p>
          <a:p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２、</a:t>
            </a:r>
            <a:r>
              <a:rPr lang="en-US" altLang="zh-CN" sz="1400" dirty="0" smtClean="0">
                <a:latin typeface="+mn-ea"/>
              </a:rPr>
              <a:t>Pipe</a:t>
            </a:r>
            <a:r>
              <a:rPr lang="zh-CN" altLang="en-US" sz="1400" dirty="0" smtClean="0">
                <a:latin typeface="+mn-ea"/>
              </a:rPr>
              <a:t>读线程循环从协议栈读取数据，并解析出</a:t>
            </a:r>
            <a:r>
              <a:rPr lang="en-US" altLang="zh-CN" sz="1400" dirty="0" smtClean="0">
                <a:latin typeface="+mn-ea"/>
              </a:rPr>
              <a:t>Message</a:t>
            </a:r>
            <a:r>
              <a:rPr lang="zh-CN" altLang="en-US" sz="1400" dirty="0" smtClean="0">
                <a:latin typeface="+mn-ea"/>
              </a:rPr>
              <a:t>，如果需要快速调度，那么直接调用</a:t>
            </a:r>
            <a:r>
              <a:rPr lang="en-US" altLang="zh-CN" sz="1400" dirty="0" smtClean="0">
                <a:latin typeface="+mn-ea"/>
              </a:rPr>
              <a:t>Dispatcher</a:t>
            </a:r>
            <a:r>
              <a:rPr lang="zh-CN" altLang="en-US" sz="1400" dirty="0" smtClean="0">
                <a:latin typeface="+mn-ea"/>
              </a:rPr>
              <a:t>的</a:t>
            </a:r>
            <a:r>
              <a:rPr lang="en-US" altLang="zh-CN" sz="1400" dirty="0" smtClean="0">
                <a:latin typeface="+mn-ea"/>
              </a:rPr>
              <a:t>ms_fast_dispatch</a:t>
            </a:r>
            <a:r>
              <a:rPr lang="zh-CN" altLang="en-US" sz="1400" dirty="0" smtClean="0">
                <a:latin typeface="+mn-ea"/>
              </a:rPr>
              <a:t>接口，否则进入正常调度队列，</a:t>
            </a:r>
            <a:r>
              <a:rPr lang="en-US" altLang="zh-CN" sz="1400" dirty="0" smtClean="0">
                <a:latin typeface="+mn-ea"/>
              </a:rPr>
              <a:t>DispatchThread</a:t>
            </a:r>
            <a:r>
              <a:rPr lang="zh-CN" altLang="en-US" sz="1400" dirty="0" smtClean="0">
                <a:latin typeface="+mn-ea"/>
              </a:rPr>
              <a:t>线程循环读取</a:t>
            </a:r>
            <a:r>
              <a:rPr lang="en-US" altLang="zh-CN" sz="1400" dirty="0" smtClean="0">
                <a:latin typeface="+mn-ea"/>
              </a:rPr>
              <a:t>DispatchQueue</a:t>
            </a:r>
            <a:r>
              <a:rPr lang="zh-CN" altLang="en-US" sz="1400" dirty="0" smtClean="0">
                <a:latin typeface="+mn-ea"/>
              </a:rPr>
              <a:t>队列</a:t>
            </a:r>
            <a:r>
              <a:rPr lang="en-US" altLang="zh-CN" sz="1400" dirty="0" smtClean="0">
                <a:latin typeface="+mn-ea"/>
              </a:rPr>
              <a:t>,</a:t>
            </a:r>
            <a:r>
              <a:rPr lang="zh-CN" altLang="en-US" sz="1400" dirty="0" smtClean="0">
                <a:latin typeface="+mn-ea"/>
              </a:rPr>
              <a:t>最终调用</a:t>
            </a:r>
            <a:r>
              <a:rPr lang="en-US" altLang="zh-CN" sz="1400" dirty="0" smtClean="0">
                <a:latin typeface="+mn-ea"/>
              </a:rPr>
              <a:t>Dispatcher::ms_dispatch</a:t>
            </a:r>
            <a:r>
              <a:rPr lang="zh-CN" altLang="en-US" sz="1400" dirty="0" smtClean="0">
                <a:latin typeface="+mn-ea"/>
              </a:rPr>
              <a:t>调度上层应用接口；</a:t>
            </a:r>
            <a:endParaRPr lang="en-US" altLang="zh-CN" sz="1400" dirty="0" smtClean="0">
              <a:latin typeface="+mn-ea"/>
            </a:endParaRPr>
          </a:p>
          <a:p>
            <a:endParaRPr lang="zh-CN" altLang="en-US" sz="1400" dirty="0">
              <a:latin typeface="+mn-ea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55359"/>
              </p:ext>
            </p:extLst>
          </p:nvPr>
        </p:nvGraphicFramePr>
        <p:xfrm>
          <a:off x="4608004" y="1124744"/>
          <a:ext cx="3744416" cy="551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Visio" r:id="rId4" imgW="2086560" imgH="2302714" progId="Visio.Drawing.11">
                  <p:embed/>
                </p:oleObj>
              </mc:Choice>
              <mc:Fallback>
                <p:oleObj name="Visio" r:id="rId4" imgW="2086560" imgH="230271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08004" y="1124744"/>
                        <a:ext cx="3744416" cy="551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4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956" y="380789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  <a:cs typeface="微软雅黑" pitchFamily="18" charset="0"/>
              </a:rPr>
              <a:t>Dispatcher</a:t>
            </a:r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+mj-ea"/>
                <a:ea typeface="+mj-ea"/>
                <a:cs typeface="微软雅黑" pitchFamily="18" charset="0"/>
              </a:rPr>
              <a:t>Layer</a:t>
            </a:r>
            <a:endParaRPr lang="en-US" altLang="zh-CN" sz="3200" b="1" dirty="0">
              <a:solidFill>
                <a:srgbClr val="FF0000"/>
              </a:solidFill>
              <a:latin typeface="+mj-ea"/>
              <a:ea typeface="+mj-ea"/>
              <a:cs typeface="微软雅黑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544952"/>
              </p:ext>
            </p:extLst>
          </p:nvPr>
        </p:nvGraphicFramePr>
        <p:xfrm>
          <a:off x="4788024" y="1508787"/>
          <a:ext cx="4285777" cy="4992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Visio" r:id="rId4" imgW="1960200" imgH="1713691" progId="Visio.Drawing.11">
                  <p:embed/>
                </p:oleObj>
              </mc:Choice>
              <mc:Fallback>
                <p:oleObj name="Visio" r:id="rId4" imgW="1960200" imgH="171369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8024" y="1508787"/>
                        <a:ext cx="4285777" cy="4992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4219" y="2180861"/>
            <a:ext cx="4248472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1. DispatchQueue</a:t>
            </a:r>
            <a:r>
              <a:rPr lang="zh-CN" altLang="en-US" sz="1200" dirty="0" smtClean="0">
                <a:latin typeface="+mn-ea"/>
              </a:rPr>
              <a:t>调用</a:t>
            </a:r>
            <a:r>
              <a:rPr lang="en-US" altLang="zh-CN" sz="1200" dirty="0" smtClean="0">
                <a:latin typeface="+mn-ea"/>
              </a:rPr>
              <a:t>OSD::</a:t>
            </a:r>
            <a:r>
              <a:rPr lang="en-US" altLang="zh-CN" sz="1200" dirty="0">
                <a:latin typeface="+mn-ea"/>
              </a:rPr>
              <a:t>ms_fast_dispatch</a:t>
            </a:r>
            <a:r>
              <a:rPr lang="zh-CN" altLang="en-US" sz="1200" dirty="0" smtClean="0">
                <a:latin typeface="+mn-ea"/>
              </a:rPr>
              <a:t>上层调度器进行消息分发，分发</a:t>
            </a:r>
            <a:r>
              <a:rPr lang="en-US" altLang="zh-CN" sz="1200" dirty="0" smtClean="0">
                <a:latin typeface="+mn-ea"/>
              </a:rPr>
              <a:t>MOSDOp</a:t>
            </a:r>
            <a:r>
              <a:rPr lang="zh-CN" altLang="en-US" sz="1200" dirty="0" smtClean="0">
                <a:latin typeface="+mn-ea"/>
              </a:rPr>
              <a:t>的处理函数为</a:t>
            </a:r>
            <a:r>
              <a:rPr lang="en-US" altLang="zh-CN" sz="1200" dirty="0" smtClean="0">
                <a:latin typeface="+mn-ea"/>
              </a:rPr>
              <a:t>handle_op</a:t>
            </a:r>
            <a:r>
              <a:rPr lang="zh-CN" altLang="en-US" sz="1200" dirty="0" smtClean="0">
                <a:latin typeface="+mn-ea"/>
              </a:rPr>
              <a:t>，内部根据</a:t>
            </a:r>
            <a:r>
              <a:rPr lang="en-US" altLang="zh-CN" sz="1200" dirty="0" smtClean="0">
                <a:latin typeface="+mn-ea"/>
              </a:rPr>
              <a:t>PGID</a:t>
            </a:r>
            <a:r>
              <a:rPr lang="zh-CN" altLang="en-US" sz="1200" dirty="0" smtClean="0">
                <a:latin typeface="+mn-ea"/>
              </a:rPr>
              <a:t>找到</a:t>
            </a:r>
            <a:r>
              <a:rPr lang="en-US" altLang="zh-CN" sz="1200" dirty="0" smtClean="0">
                <a:latin typeface="+mn-ea"/>
              </a:rPr>
              <a:t>PG</a:t>
            </a:r>
            <a:r>
              <a:rPr lang="zh-CN" altLang="en-US" sz="1200" dirty="0" smtClean="0">
                <a:latin typeface="+mn-ea"/>
              </a:rPr>
              <a:t>然后调用</a:t>
            </a:r>
            <a:r>
              <a:rPr lang="en-US" altLang="zh-CN" sz="1200" dirty="0">
                <a:latin typeface="+mn-ea"/>
              </a:rPr>
              <a:t>PG::</a:t>
            </a:r>
            <a:r>
              <a:rPr lang="en-US" altLang="zh-CN" sz="1200" dirty="0" smtClean="0">
                <a:latin typeface="+mn-ea"/>
              </a:rPr>
              <a:t>queue_op</a:t>
            </a:r>
            <a:r>
              <a:rPr lang="zh-CN" altLang="en-US" sz="1200" dirty="0" smtClean="0">
                <a:latin typeface="+mn-ea"/>
              </a:rPr>
              <a:t>，在</a:t>
            </a:r>
            <a:r>
              <a:rPr lang="en-US" altLang="zh-CN" sz="1200" dirty="0" smtClean="0">
                <a:latin typeface="+mn-ea"/>
              </a:rPr>
              <a:t>PG</a:t>
            </a:r>
            <a:r>
              <a:rPr lang="zh-CN" altLang="en-US" sz="1200" dirty="0" smtClean="0">
                <a:latin typeface="+mn-ea"/>
              </a:rPr>
              <a:t>的</a:t>
            </a:r>
            <a:r>
              <a:rPr lang="en-US" altLang="zh-CN" sz="1200" dirty="0" smtClean="0">
                <a:latin typeface="+mn-ea"/>
              </a:rPr>
              <a:t>queue_op</a:t>
            </a:r>
            <a:r>
              <a:rPr lang="zh-CN" altLang="en-US" sz="1200" dirty="0" smtClean="0">
                <a:latin typeface="+mn-ea"/>
              </a:rPr>
              <a:t>中将</a:t>
            </a:r>
            <a:r>
              <a:rPr lang="en-US" altLang="zh-CN" sz="1200" dirty="0" smtClean="0">
                <a:latin typeface="+mn-ea"/>
              </a:rPr>
              <a:t>op</a:t>
            </a:r>
            <a:r>
              <a:rPr lang="zh-CN" altLang="en-US" sz="1200" dirty="0" smtClean="0">
                <a:latin typeface="+mn-ea"/>
              </a:rPr>
              <a:t>放入</a:t>
            </a:r>
            <a:r>
              <a:rPr lang="en-US" altLang="zh-CN" sz="1200" dirty="0" smtClean="0">
                <a:latin typeface="+mn-ea"/>
              </a:rPr>
              <a:t>OSD</a:t>
            </a:r>
            <a:r>
              <a:rPr lang="zh-CN" altLang="en-US" sz="1200" dirty="0" smtClean="0">
                <a:latin typeface="+mn-ea"/>
              </a:rPr>
              <a:t>的</a:t>
            </a:r>
            <a:r>
              <a:rPr lang="en-US" altLang="zh-CN" sz="1200" dirty="0" smtClean="0">
                <a:latin typeface="+mn-ea"/>
              </a:rPr>
              <a:t>op_shardedwq</a:t>
            </a:r>
            <a:r>
              <a:rPr lang="zh-CN" altLang="en-US" sz="1200" dirty="0" smtClean="0">
                <a:latin typeface="+mn-ea"/>
              </a:rPr>
              <a:t>；（</a:t>
            </a:r>
            <a:r>
              <a:rPr lang="en-US" altLang="zh-CN" sz="1200" dirty="0" smtClean="0">
                <a:solidFill>
                  <a:srgbClr val="C00000"/>
                </a:solidFill>
                <a:latin typeface="+mn-ea"/>
              </a:rPr>
              <a:t>note</a:t>
            </a:r>
            <a:r>
              <a:rPr lang="zh-CN" altLang="en-US" sz="1200" dirty="0" smtClean="0">
                <a:solidFill>
                  <a:srgbClr val="C00000"/>
                </a:solidFill>
                <a:latin typeface="+mn-ea"/>
              </a:rPr>
              <a:t>：在</a:t>
            </a:r>
            <a:r>
              <a:rPr lang="en-US" altLang="zh-CN" sz="1200" dirty="0" smtClean="0">
                <a:solidFill>
                  <a:srgbClr val="C00000"/>
                </a:solidFill>
                <a:latin typeface="+mn-ea"/>
              </a:rPr>
              <a:t>PG</a:t>
            </a:r>
            <a:r>
              <a:rPr lang="zh-CN" altLang="en-US" sz="1200" dirty="0" smtClean="0">
                <a:solidFill>
                  <a:srgbClr val="C00000"/>
                </a:solidFill>
                <a:latin typeface="+mn-ea"/>
              </a:rPr>
              <a:t>中调用的都是</a:t>
            </a:r>
            <a:r>
              <a:rPr lang="en-US" altLang="zh-CN" sz="1200" dirty="0" smtClean="0">
                <a:solidFill>
                  <a:srgbClr val="C00000"/>
                </a:solidFill>
                <a:latin typeface="+mn-ea"/>
              </a:rPr>
              <a:t>OSDService</a:t>
            </a:r>
            <a:r>
              <a:rPr lang="zh-CN" altLang="en-US" sz="1200" dirty="0" smtClean="0">
                <a:solidFill>
                  <a:srgbClr val="C00000"/>
                </a:solidFill>
                <a:latin typeface="+mn-ea"/>
              </a:rPr>
              <a:t>中的队列，而</a:t>
            </a:r>
            <a:r>
              <a:rPr lang="en-US" altLang="zh-CN" sz="1200" dirty="0" smtClean="0">
                <a:solidFill>
                  <a:srgbClr val="C00000"/>
                </a:solidFill>
                <a:latin typeface="+mn-ea"/>
              </a:rPr>
              <a:t>OSDService</a:t>
            </a:r>
            <a:r>
              <a:rPr lang="zh-CN" altLang="en-US" sz="1200" dirty="0" smtClean="0">
                <a:solidFill>
                  <a:srgbClr val="C00000"/>
                </a:solidFill>
                <a:latin typeface="+mn-ea"/>
              </a:rPr>
              <a:t>中的队列默认都是引用</a:t>
            </a:r>
            <a:r>
              <a:rPr lang="en-US" altLang="zh-CN" sz="1200" dirty="0" smtClean="0">
                <a:solidFill>
                  <a:srgbClr val="C00000"/>
                </a:solidFill>
                <a:latin typeface="+mn-ea"/>
              </a:rPr>
              <a:t>OSD</a:t>
            </a:r>
            <a:r>
              <a:rPr lang="zh-CN" altLang="en-US" sz="1200" dirty="0" smtClean="0">
                <a:solidFill>
                  <a:srgbClr val="C00000"/>
                </a:solidFill>
                <a:latin typeface="+mn-ea"/>
              </a:rPr>
              <a:t>的队列</a:t>
            </a:r>
            <a:r>
              <a:rPr lang="zh-CN" altLang="en-US" sz="1200" dirty="0" smtClean="0">
                <a:latin typeface="+mn-ea"/>
              </a:rPr>
              <a:t>）</a:t>
            </a:r>
            <a:endParaRPr lang="en-US" altLang="zh-CN" sz="1200" dirty="0" smtClean="0">
              <a:latin typeface="+mn-ea"/>
            </a:endParaRPr>
          </a:p>
          <a:p>
            <a:pPr marL="228600" indent="-228600">
              <a:buAutoNum type="arabicPeriod"/>
            </a:pPr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2. OSD</a:t>
            </a:r>
            <a:r>
              <a:rPr lang="zh-CN" altLang="en-US" sz="1200" dirty="0" smtClean="0">
                <a:latin typeface="+mn-ea"/>
              </a:rPr>
              <a:t>中的</a:t>
            </a:r>
            <a:r>
              <a:rPr lang="en-US" altLang="zh-CN" sz="1200" dirty="0" smtClean="0">
                <a:latin typeface="+mn-ea"/>
              </a:rPr>
              <a:t>ShardedThreadPool</a:t>
            </a:r>
            <a:r>
              <a:rPr lang="zh-CN" altLang="en-US" sz="1200" dirty="0" smtClean="0">
                <a:latin typeface="+mn-ea"/>
              </a:rPr>
              <a:t>会循环遍历</a:t>
            </a:r>
            <a:r>
              <a:rPr lang="en-US" altLang="zh-CN" sz="1200" dirty="0" smtClean="0">
                <a:latin typeface="+mn-ea"/>
              </a:rPr>
              <a:t>ShardData</a:t>
            </a:r>
            <a:r>
              <a:rPr lang="zh-CN" altLang="en-US" sz="1200" dirty="0" smtClean="0">
                <a:latin typeface="+mn-ea"/>
              </a:rPr>
              <a:t>，执行</a:t>
            </a:r>
            <a:r>
              <a:rPr lang="en-US" altLang="zh-CN" sz="1200" dirty="0" smtClean="0">
                <a:latin typeface="+mn-ea"/>
              </a:rPr>
              <a:t>PGQueueable::run()</a:t>
            </a:r>
            <a:r>
              <a:rPr lang="zh-CN" altLang="en-US" sz="1200" dirty="0" smtClean="0">
                <a:latin typeface="+mn-ea"/>
              </a:rPr>
              <a:t>，最终还是会回归调用到</a:t>
            </a:r>
            <a:r>
              <a:rPr lang="en-US" altLang="zh-CN" sz="1200" dirty="0" smtClean="0">
                <a:latin typeface="+mn-ea"/>
              </a:rPr>
              <a:t>OSD::dequeue_op</a:t>
            </a:r>
            <a:r>
              <a:rPr lang="zh-CN" altLang="en-US" sz="1200" dirty="0" smtClean="0">
                <a:latin typeface="+mn-ea"/>
              </a:rPr>
              <a:t>，然后调用</a:t>
            </a:r>
            <a:r>
              <a:rPr lang="en-US" altLang="zh-CN" sz="1200" dirty="0">
                <a:latin typeface="+mn-ea"/>
              </a:rPr>
              <a:t>PG</a:t>
            </a:r>
            <a:r>
              <a:rPr lang="en-US" altLang="zh-CN" sz="1200" dirty="0" smtClean="0">
                <a:latin typeface="+mn-ea"/>
              </a:rPr>
              <a:t>::do_request</a:t>
            </a:r>
            <a:r>
              <a:rPr lang="zh-CN" altLang="en-US" sz="1200" dirty="0" smtClean="0">
                <a:latin typeface="+mn-ea"/>
              </a:rPr>
              <a:t>；（</a:t>
            </a:r>
            <a:r>
              <a:rPr lang="en-US" altLang="zh-CN" sz="1200" dirty="0" smtClean="0">
                <a:solidFill>
                  <a:srgbClr val="C00000"/>
                </a:solidFill>
                <a:latin typeface="+mn-ea"/>
              </a:rPr>
              <a:t>note</a:t>
            </a:r>
            <a:r>
              <a:rPr lang="zh-CN" altLang="en-US" sz="1200" dirty="0" smtClean="0">
                <a:solidFill>
                  <a:srgbClr val="C00000"/>
                </a:solidFill>
                <a:latin typeface="+mn-ea"/>
              </a:rPr>
              <a:t>：此处用到</a:t>
            </a:r>
            <a:r>
              <a:rPr lang="en-US" altLang="zh-CN" sz="1200" dirty="0" err="1" smtClean="0">
                <a:solidFill>
                  <a:srgbClr val="C00000"/>
                </a:solidFill>
                <a:latin typeface="+mn-ea"/>
              </a:rPr>
              <a:t>c++</a:t>
            </a:r>
            <a:r>
              <a:rPr lang="zh-CN" altLang="en-US" sz="1200" dirty="0" smtClean="0">
                <a:solidFill>
                  <a:srgbClr val="C00000"/>
                </a:solidFill>
                <a:latin typeface="+mn-ea"/>
              </a:rPr>
              <a:t>的</a:t>
            </a:r>
            <a:r>
              <a:rPr lang="en-US" altLang="zh-CN" sz="1200" dirty="0" smtClean="0">
                <a:solidFill>
                  <a:srgbClr val="C00000"/>
                </a:solidFill>
                <a:latin typeface="+mn-ea"/>
              </a:rPr>
              <a:t>operator()</a:t>
            </a:r>
            <a:r>
              <a:rPr lang="zh-CN" altLang="en-US" sz="1200" dirty="0" smtClean="0">
                <a:solidFill>
                  <a:srgbClr val="C00000"/>
                </a:solidFill>
                <a:latin typeface="+mn-ea"/>
              </a:rPr>
              <a:t>和</a:t>
            </a:r>
            <a:r>
              <a:rPr lang="en-US" altLang="zh-CN" sz="1200" dirty="0" smtClean="0">
                <a:solidFill>
                  <a:srgbClr val="C00000"/>
                </a:solidFill>
                <a:latin typeface="+mn-ea"/>
              </a:rPr>
              <a:t>boost</a:t>
            </a:r>
            <a:r>
              <a:rPr lang="en-US" altLang="zh-CN" sz="1200" dirty="0">
                <a:solidFill>
                  <a:srgbClr val="C00000"/>
                </a:solidFill>
                <a:latin typeface="+mn-ea"/>
              </a:rPr>
              <a:t>::</a:t>
            </a:r>
            <a:r>
              <a:rPr lang="en-US" altLang="zh-CN" sz="1200" dirty="0" smtClean="0">
                <a:solidFill>
                  <a:srgbClr val="C00000"/>
                </a:solidFill>
                <a:latin typeface="+mn-ea"/>
              </a:rPr>
              <a:t>variant</a:t>
            </a:r>
            <a:r>
              <a:rPr lang="zh-CN" altLang="en-US" sz="1200" dirty="0" smtClean="0">
                <a:solidFill>
                  <a:srgbClr val="C00000"/>
                </a:solidFill>
                <a:latin typeface="+mn-ea"/>
              </a:rPr>
              <a:t>（任意类型），通过这两种机制实现</a:t>
            </a:r>
            <a:r>
              <a:rPr lang="en-US" altLang="zh-CN" sz="1200" dirty="0" smtClean="0">
                <a:solidFill>
                  <a:srgbClr val="C00000"/>
                </a:solidFill>
                <a:latin typeface="+mn-ea"/>
              </a:rPr>
              <a:t>PGQueueable</a:t>
            </a:r>
            <a:r>
              <a:rPr lang="zh-CN" altLang="en-US" sz="1200" dirty="0" smtClean="0">
                <a:solidFill>
                  <a:srgbClr val="C00000"/>
                </a:solidFill>
                <a:latin typeface="+mn-ea"/>
              </a:rPr>
              <a:t>的对外</a:t>
            </a:r>
            <a:r>
              <a:rPr lang="en-US" altLang="zh-CN" sz="1200" dirty="0" smtClean="0">
                <a:solidFill>
                  <a:srgbClr val="C00000"/>
                </a:solidFill>
                <a:latin typeface="+mn-ea"/>
              </a:rPr>
              <a:t>run</a:t>
            </a:r>
            <a:r>
              <a:rPr lang="zh-CN" altLang="en-US" sz="1200" dirty="0" smtClean="0">
                <a:solidFill>
                  <a:srgbClr val="C00000"/>
                </a:solidFill>
                <a:latin typeface="+mn-ea"/>
              </a:rPr>
              <a:t>接口统一</a:t>
            </a:r>
            <a:r>
              <a:rPr lang="zh-CN" altLang="en-US" sz="1200" dirty="0" smtClean="0">
                <a:latin typeface="+mn-ea"/>
              </a:rPr>
              <a:t>）；</a:t>
            </a:r>
            <a:endParaRPr lang="en-US" altLang="zh-CN" sz="1200" dirty="0" smtClean="0">
              <a:latin typeface="+mn-ea"/>
            </a:endParaRPr>
          </a:p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3</a:t>
            </a:r>
            <a:r>
              <a:rPr lang="en-US" altLang="zh-CN" sz="1200" dirty="0">
                <a:latin typeface="+mn-ea"/>
              </a:rPr>
              <a:t>. ReplicatedPG::</a:t>
            </a:r>
            <a:r>
              <a:rPr lang="en-US" altLang="zh-CN" sz="1200" dirty="0" smtClean="0">
                <a:latin typeface="+mn-ea"/>
              </a:rPr>
              <a:t>do_request</a:t>
            </a:r>
            <a:r>
              <a:rPr lang="zh-CN" altLang="en-US" sz="1200" dirty="0" smtClean="0">
                <a:latin typeface="+mn-ea"/>
              </a:rPr>
              <a:t>内部也具备消息分发的能力，如果是</a:t>
            </a:r>
            <a:r>
              <a:rPr lang="en-US" altLang="zh-CN" sz="1200" dirty="0" smtClean="0">
                <a:latin typeface="+mn-ea"/>
              </a:rPr>
              <a:t>CEPH_MSG_OSD_OP</a:t>
            </a:r>
            <a:r>
              <a:rPr lang="zh-CN" altLang="en-US" sz="1200" dirty="0" smtClean="0">
                <a:latin typeface="+mn-ea"/>
              </a:rPr>
              <a:t>（</a:t>
            </a:r>
            <a:r>
              <a:rPr lang="en-US" altLang="zh-CN" sz="1200" dirty="0" smtClean="0">
                <a:latin typeface="+mn-ea"/>
              </a:rPr>
              <a:t>MOSDOp</a:t>
            </a:r>
            <a:r>
              <a:rPr lang="zh-CN" altLang="en-US" sz="1200" dirty="0" smtClean="0">
                <a:latin typeface="+mn-ea"/>
              </a:rPr>
              <a:t>），分发给</a:t>
            </a:r>
            <a:r>
              <a:rPr lang="en-US" altLang="zh-CN" sz="1200" dirty="0" smtClean="0">
                <a:latin typeface="+mn-ea"/>
              </a:rPr>
              <a:t>do_op</a:t>
            </a:r>
            <a:r>
              <a:rPr lang="zh-CN" altLang="en-US" sz="1200" dirty="0" smtClean="0">
                <a:latin typeface="+mn-ea"/>
              </a:rPr>
              <a:t>接口处理；</a:t>
            </a:r>
            <a:endParaRPr lang="en-US" altLang="zh-CN" sz="1200" dirty="0" smtClean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956" y="1268760"/>
            <a:ext cx="180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代码处理流程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956" y="380789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  <a:cs typeface="微软雅黑" pitchFamily="18" charset="0"/>
              </a:rPr>
              <a:t>Replication</a:t>
            </a:r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+mj-ea"/>
                <a:ea typeface="+mj-ea"/>
                <a:cs typeface="微软雅黑" pitchFamily="18" charset="0"/>
              </a:rPr>
              <a:t>Layer</a:t>
            </a:r>
            <a:endParaRPr lang="en-US" altLang="zh-CN" sz="3200" b="1" dirty="0">
              <a:solidFill>
                <a:srgbClr val="FF0000"/>
              </a:solidFill>
              <a:latin typeface="+mj-ea"/>
              <a:ea typeface="+mj-ea"/>
              <a:cs typeface="微软雅黑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956" y="1339453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ReplicatedPG::</a:t>
            </a:r>
            <a:r>
              <a:rPr lang="en-US" altLang="zh-CN" dirty="0" smtClean="0">
                <a:latin typeface="+mj-ea"/>
                <a:ea typeface="+mj-ea"/>
              </a:rPr>
              <a:t>execute_ctx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77190" y="2167199"/>
            <a:ext cx="1296144" cy="3120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+mn-ea"/>
              </a:rPr>
              <a:t>prepare_transaction</a:t>
            </a:r>
            <a:endParaRPr lang="zh-CN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61366" y="1718595"/>
            <a:ext cx="979512" cy="2783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+mn-ea"/>
              </a:rPr>
              <a:t>do_osd_ops</a:t>
            </a:r>
            <a:endParaRPr lang="zh-CN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68770" y="2428201"/>
            <a:ext cx="972108" cy="246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+mn-ea"/>
              </a:rPr>
              <a:t>finish_ctx</a:t>
            </a:r>
            <a:endParaRPr lang="zh-CN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直接箭头连接符 9"/>
          <p:cNvCxnSpPr>
            <a:stCxn id="7" idx="2"/>
            <a:endCxn id="8" idx="0"/>
          </p:cNvCxnSpPr>
          <p:nvPr/>
        </p:nvCxnSpPr>
        <p:spPr>
          <a:xfrm>
            <a:off x="8451122" y="1996969"/>
            <a:ext cx="3702" cy="431232"/>
          </a:xfrm>
          <a:prstGeom prst="straightConnector1">
            <a:avLst/>
          </a:prstGeom>
          <a:ln w="15875" cmpd="sng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112060" y="3536181"/>
            <a:ext cx="828092" cy="3120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+mn-ea"/>
              </a:rPr>
              <a:t>execute_ctx</a:t>
            </a:r>
            <a:endParaRPr lang="zh-CN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57210" y="3692199"/>
            <a:ext cx="943508" cy="3120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+mn-ea"/>
              </a:rPr>
              <a:t>issue_repop</a:t>
            </a:r>
            <a:endParaRPr lang="zh-CN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64614" y="4749147"/>
            <a:ext cx="943508" cy="3120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+mn-ea"/>
              </a:rPr>
              <a:t>eval</a:t>
            </a:r>
            <a:r>
              <a:rPr lang="en-US" altLang="zh-CN" sz="800" dirty="0" smtClean="0">
                <a:solidFill>
                  <a:schemeClr val="tx1"/>
                </a:solidFill>
                <a:latin typeface="+mn-ea"/>
              </a:rPr>
              <a:t>_repop</a:t>
            </a:r>
            <a:endParaRPr lang="zh-CN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直接箭头连接符 21"/>
          <p:cNvCxnSpPr>
            <a:stCxn id="5" idx="2"/>
            <a:endCxn id="17" idx="0"/>
          </p:cNvCxnSpPr>
          <p:nvPr/>
        </p:nvCxnSpPr>
        <p:spPr>
          <a:xfrm>
            <a:off x="7025262" y="2479234"/>
            <a:ext cx="3702" cy="1212965"/>
          </a:xfrm>
          <a:prstGeom prst="straightConnector1">
            <a:avLst/>
          </a:prstGeom>
          <a:ln w="15875" cmpd="sng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2"/>
            <a:endCxn id="18" idx="0"/>
          </p:cNvCxnSpPr>
          <p:nvPr/>
        </p:nvCxnSpPr>
        <p:spPr>
          <a:xfrm>
            <a:off x="7028964" y="4004234"/>
            <a:ext cx="7404" cy="744913"/>
          </a:xfrm>
          <a:prstGeom prst="straightConnector1">
            <a:avLst/>
          </a:prstGeom>
          <a:ln w="15875" cmpd="sng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9532" y="2024581"/>
            <a:ext cx="3820988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1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 smtClean="0">
                <a:latin typeface="+mn-ea"/>
              </a:rPr>
              <a:t>prepare_transaction</a:t>
            </a:r>
            <a:r>
              <a:rPr lang="zh-CN" altLang="en-US" sz="1200" dirty="0" smtClean="0">
                <a:latin typeface="+mn-ea"/>
              </a:rPr>
              <a:t>首先调用</a:t>
            </a:r>
            <a:r>
              <a:rPr lang="en-US" altLang="zh-CN" sz="1200" dirty="0" err="1" smtClean="0">
                <a:latin typeface="+mn-ea"/>
              </a:rPr>
              <a:t>do_osd_ops</a:t>
            </a:r>
            <a:r>
              <a:rPr lang="zh-CN" altLang="en-US" sz="1200" dirty="0" smtClean="0">
                <a:latin typeface="+mn-ea"/>
              </a:rPr>
              <a:t>，内部循环遍历</a:t>
            </a:r>
            <a:r>
              <a:rPr lang="en-US" altLang="zh-CN" sz="1200" dirty="0" smtClean="0">
                <a:latin typeface="+mn-ea"/>
              </a:rPr>
              <a:t>Message</a:t>
            </a:r>
            <a:r>
              <a:rPr lang="zh-CN" altLang="en-US" sz="1200" dirty="0" smtClean="0">
                <a:latin typeface="+mn-ea"/>
              </a:rPr>
              <a:t>中的</a:t>
            </a:r>
            <a:r>
              <a:rPr lang="en-US" altLang="zh-CN" sz="1200" dirty="0" smtClean="0">
                <a:latin typeface="+mn-ea"/>
              </a:rPr>
              <a:t>OSDOp</a:t>
            </a:r>
            <a:r>
              <a:rPr lang="zh-CN" altLang="en-US" sz="1200" dirty="0" smtClean="0">
                <a:latin typeface="+mn-ea"/>
              </a:rPr>
              <a:t>，调用</a:t>
            </a:r>
            <a:r>
              <a:rPr lang="en-US" altLang="zh-CN" sz="1200" dirty="0" smtClean="0">
                <a:latin typeface="+mn-ea"/>
              </a:rPr>
              <a:t>RPGTransaction</a:t>
            </a:r>
            <a:r>
              <a:rPr lang="en-US" altLang="zh-CN" sz="1200" dirty="0">
                <a:latin typeface="+mn-ea"/>
              </a:rPr>
              <a:t>::</a:t>
            </a:r>
            <a:r>
              <a:rPr lang="en-US" altLang="zh-CN" sz="1200" dirty="0" smtClean="0">
                <a:latin typeface="+mn-ea"/>
              </a:rPr>
              <a:t>write</a:t>
            </a:r>
            <a:r>
              <a:rPr lang="zh-CN" altLang="en-US" sz="1200" dirty="0" smtClean="0">
                <a:latin typeface="+mn-ea"/>
              </a:rPr>
              <a:t>或</a:t>
            </a:r>
            <a:r>
              <a:rPr lang="en-US" altLang="zh-CN" sz="1200" dirty="0">
                <a:latin typeface="+mn-ea"/>
              </a:rPr>
              <a:t>ReplicatedBackend::</a:t>
            </a:r>
            <a:r>
              <a:rPr lang="en-US" altLang="zh-CN" sz="1200" dirty="0" smtClean="0">
                <a:latin typeface="+mn-ea"/>
              </a:rPr>
              <a:t>objects_read_sync</a:t>
            </a:r>
            <a:r>
              <a:rPr lang="zh-CN" altLang="en-US" sz="1200" dirty="0" smtClean="0">
                <a:latin typeface="+mn-ea"/>
              </a:rPr>
              <a:t>构建事务中的读写操作；</a:t>
            </a:r>
            <a:endParaRPr lang="en-US" altLang="zh-CN" sz="1200" dirty="0" smtClean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2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 smtClean="0">
                <a:latin typeface="+mn-ea"/>
              </a:rPr>
              <a:t>finish_ctx</a:t>
            </a:r>
            <a:r>
              <a:rPr lang="zh-CN" altLang="en-US" sz="1200" dirty="0">
                <a:latin typeface="+mn-ea"/>
              </a:rPr>
              <a:t> </a:t>
            </a:r>
            <a:r>
              <a:rPr lang="zh-CN" altLang="en-US" sz="1200" dirty="0" smtClean="0">
                <a:latin typeface="+mn-ea"/>
              </a:rPr>
              <a:t>更新</a:t>
            </a:r>
            <a:r>
              <a:rPr lang="en-US" altLang="zh-CN" sz="1200" dirty="0" smtClean="0">
                <a:latin typeface="+mn-ea"/>
              </a:rPr>
              <a:t>OpContext</a:t>
            </a:r>
            <a:r>
              <a:rPr lang="zh-CN" altLang="en-US" sz="1200" dirty="0" smtClean="0">
                <a:latin typeface="+mn-ea"/>
              </a:rPr>
              <a:t>的</a:t>
            </a:r>
            <a:r>
              <a:rPr lang="en-US" altLang="zh-CN" sz="1200" dirty="0" smtClean="0">
                <a:latin typeface="+mn-ea"/>
              </a:rPr>
              <a:t>PGLog</a:t>
            </a:r>
            <a:r>
              <a:rPr lang="zh-CN" altLang="en-US" sz="1200" dirty="0" smtClean="0">
                <a:latin typeface="+mn-ea"/>
              </a:rPr>
              <a:t>；</a:t>
            </a:r>
            <a:endParaRPr lang="en-US" altLang="zh-CN" sz="1200" dirty="0" smtClean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3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 smtClean="0">
                <a:latin typeface="+mn-ea"/>
              </a:rPr>
              <a:t>issue_repop</a:t>
            </a:r>
            <a:r>
              <a:rPr lang="zh-CN" altLang="en-US" sz="1200" dirty="0" smtClean="0">
                <a:latin typeface="+mn-ea"/>
              </a:rPr>
              <a:t>调用</a:t>
            </a:r>
            <a:r>
              <a:rPr lang="en-US" altLang="zh-CN" sz="1200" dirty="0" smtClean="0">
                <a:latin typeface="+mn-ea"/>
              </a:rPr>
              <a:t>ReplicatedBackend</a:t>
            </a:r>
            <a:r>
              <a:rPr lang="en-US" altLang="zh-CN" sz="1200" dirty="0">
                <a:latin typeface="+mn-ea"/>
              </a:rPr>
              <a:t>::submit_transaction</a:t>
            </a:r>
            <a:r>
              <a:rPr lang="zh-CN" altLang="en-US" sz="1200" dirty="0" smtClean="0">
                <a:latin typeface="+mn-ea"/>
              </a:rPr>
              <a:t>，将数据发送给副本；</a:t>
            </a:r>
            <a:r>
              <a:rPr lang="en-US" altLang="zh-CN" sz="1200" dirty="0">
                <a:latin typeface="+mn-ea"/>
              </a:rPr>
              <a:t> </a:t>
            </a:r>
            <a:r>
              <a:rPr lang="en-US" altLang="zh-CN" sz="1200" dirty="0" smtClean="0">
                <a:latin typeface="+mn-ea"/>
              </a:rPr>
              <a:t>queue_transactions</a:t>
            </a:r>
            <a:r>
              <a:rPr lang="zh-CN" altLang="en-US" sz="1200" dirty="0" smtClean="0">
                <a:latin typeface="+mn-ea"/>
              </a:rPr>
              <a:t>提交本地写数据；</a:t>
            </a:r>
            <a:endParaRPr lang="en-US" altLang="zh-CN" sz="1200" dirty="0" smtClean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4</a:t>
            </a:r>
            <a:r>
              <a:rPr lang="zh-CN" altLang="en-US" sz="1200" dirty="0" smtClean="0">
                <a:latin typeface="+mn-ea"/>
              </a:rPr>
              <a:t>、如果所有副本响应，发送</a:t>
            </a:r>
            <a:r>
              <a:rPr lang="en-US" altLang="zh-CN" sz="1200" dirty="0" smtClean="0">
                <a:latin typeface="+mn-ea"/>
              </a:rPr>
              <a:t>MOSDOpReply</a:t>
            </a:r>
            <a:r>
              <a:rPr lang="zh-CN" altLang="en-US" sz="1200" dirty="0" smtClean="0">
                <a:latin typeface="+mn-ea"/>
              </a:rPr>
              <a:t>响应消息；</a:t>
            </a:r>
            <a:endParaRPr lang="en-US" altLang="zh-CN" sz="1200" dirty="0" smtClean="0">
              <a:latin typeface="+mn-ea"/>
            </a:endParaRPr>
          </a:p>
          <a:p>
            <a:endParaRPr lang="zh-CN" altLang="en-US" sz="1200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76964" y="3284985"/>
            <a:ext cx="979512" cy="2783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+mn-ea"/>
              </a:rPr>
              <a:t>issue_op</a:t>
            </a:r>
            <a:endParaRPr lang="zh-CN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812360" y="4098315"/>
            <a:ext cx="1124178" cy="3180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+mn-ea"/>
              </a:rPr>
              <a:t>queue_transactions</a:t>
            </a:r>
            <a:endParaRPr lang="zh-CN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直接箭头连接符 25"/>
          <p:cNvCxnSpPr>
            <a:stCxn id="21" idx="2"/>
            <a:endCxn id="23" idx="0"/>
          </p:cNvCxnSpPr>
          <p:nvPr/>
        </p:nvCxnSpPr>
        <p:spPr>
          <a:xfrm>
            <a:off x="8366721" y="3563359"/>
            <a:ext cx="7729" cy="534956"/>
          </a:xfrm>
          <a:prstGeom prst="straightConnector1">
            <a:avLst/>
          </a:prstGeom>
          <a:ln w="15875" cmpd="sng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大括号 8"/>
          <p:cNvSpPr/>
          <p:nvPr/>
        </p:nvSpPr>
        <p:spPr>
          <a:xfrm>
            <a:off x="6012161" y="2139188"/>
            <a:ext cx="233565" cy="3143000"/>
          </a:xfrm>
          <a:prstGeom prst="leftBrace">
            <a:avLst/>
          </a:prstGeom>
          <a:ln w="15875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7740352" y="1831896"/>
            <a:ext cx="139026" cy="1021040"/>
          </a:xfrm>
          <a:prstGeom prst="leftBrace">
            <a:avLst/>
          </a:prstGeom>
          <a:ln w="15875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7560332" y="3140968"/>
            <a:ext cx="149006" cy="1488165"/>
          </a:xfrm>
          <a:prstGeom prst="leftBrace">
            <a:avLst/>
          </a:prstGeom>
          <a:ln w="15875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00675"/>
            <a:ext cx="220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Agenda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556" y="1987288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CEPH</a:t>
            </a:r>
            <a:r>
              <a:rPr lang="zh-CN" altLang="en-US" dirty="0" smtClean="0"/>
              <a:t>组件架构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CEPH</a:t>
            </a:r>
            <a:r>
              <a:rPr lang="zh-CN" altLang="en-US" dirty="0" smtClean="0"/>
              <a:t>核心模块简述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CEPH IO</a:t>
            </a:r>
            <a:r>
              <a:rPr lang="zh-CN" altLang="en-US" dirty="0" smtClean="0"/>
              <a:t>流程详解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06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956" y="380789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  <a:cs typeface="微软雅黑" pitchFamily="18" charset="0"/>
              </a:rPr>
              <a:t>PG</a:t>
            </a:r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  <a:cs typeface="微软雅黑" pitchFamily="18" charset="0"/>
              </a:rPr>
              <a:t>Backend</a:t>
            </a:r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+mj-ea"/>
                <a:ea typeface="+mj-ea"/>
                <a:cs typeface="微软雅黑" pitchFamily="18" charset="0"/>
              </a:rPr>
              <a:t>Layer</a:t>
            </a:r>
            <a:endParaRPr lang="en-US" altLang="zh-CN" sz="3200" b="1" dirty="0">
              <a:solidFill>
                <a:srgbClr val="FF0000"/>
              </a:solidFill>
              <a:latin typeface="+mj-ea"/>
              <a:ea typeface="+mj-ea"/>
              <a:cs typeface="微软雅黑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962" y="141277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ReplicatedBackend::submit_transaction</a:t>
            </a:r>
            <a:endParaRPr lang="zh-CN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9532" y="2612909"/>
            <a:ext cx="3636404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1</a:t>
            </a:r>
            <a:r>
              <a:rPr lang="zh-CN" altLang="en-US" sz="1200" dirty="0" smtClean="0">
                <a:latin typeface="+mn-ea"/>
              </a:rPr>
              <a:t>、调用</a:t>
            </a:r>
            <a:r>
              <a:rPr lang="en-US" altLang="zh-CN" sz="1200" dirty="0" smtClean="0">
                <a:latin typeface="+mn-ea"/>
              </a:rPr>
              <a:t>issue_op</a:t>
            </a:r>
            <a:r>
              <a:rPr lang="zh-CN" altLang="en-US" sz="1200" dirty="0" smtClean="0">
                <a:latin typeface="+mn-ea"/>
              </a:rPr>
              <a:t>，内部循环遍历复制集，如果不支持</a:t>
            </a:r>
            <a:r>
              <a:rPr lang="en-US" altLang="zh-CN" sz="1200" dirty="0" smtClean="0">
                <a:latin typeface="+mn-ea"/>
              </a:rPr>
              <a:t>CEPH_FEATURE_OSD_REPOP</a:t>
            </a:r>
            <a:r>
              <a:rPr lang="zh-CN" altLang="en-US" sz="1200" dirty="0" smtClean="0">
                <a:latin typeface="+mn-ea"/>
              </a:rPr>
              <a:t>特性，那么使用</a:t>
            </a:r>
            <a:r>
              <a:rPr lang="en-US" altLang="zh-CN" sz="1200" dirty="0" smtClean="0">
                <a:latin typeface="+mn-ea"/>
              </a:rPr>
              <a:t>MOSDSubOp</a:t>
            </a:r>
            <a:r>
              <a:rPr lang="zh-CN" altLang="en-US" sz="1200" dirty="0" smtClean="0">
                <a:latin typeface="+mn-ea"/>
              </a:rPr>
              <a:t>将数据发送到复制集，否则使用</a:t>
            </a:r>
            <a:r>
              <a:rPr lang="en-US" altLang="zh-CN" sz="1200" dirty="0" smtClean="0">
                <a:latin typeface="+mn-ea"/>
              </a:rPr>
              <a:t>MOSDRepOp</a:t>
            </a:r>
            <a:r>
              <a:rPr lang="zh-CN" altLang="en-US" sz="1200" dirty="0" smtClean="0">
                <a:latin typeface="+mn-ea"/>
              </a:rPr>
              <a:t>；</a:t>
            </a:r>
            <a:endParaRPr lang="en-US" altLang="zh-CN" sz="1200" dirty="0" smtClean="0">
              <a:latin typeface="+mn-ea"/>
            </a:endParaRPr>
          </a:p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2</a:t>
            </a:r>
            <a:r>
              <a:rPr lang="zh-CN" altLang="en-US" sz="1200" dirty="0" smtClean="0">
                <a:latin typeface="+mn-ea"/>
              </a:rPr>
              <a:t>、所有复制集响应后，调用</a:t>
            </a:r>
            <a:r>
              <a:rPr lang="en-US" altLang="zh-CN" sz="1200" dirty="0" smtClean="0">
                <a:latin typeface="+mn-ea"/>
              </a:rPr>
              <a:t>submit_transaction</a:t>
            </a:r>
            <a:r>
              <a:rPr lang="zh-CN" altLang="en-US" sz="1200" dirty="0" smtClean="0">
                <a:latin typeface="+mn-ea"/>
              </a:rPr>
              <a:t>传递的回掉接口，最终调用</a:t>
            </a:r>
            <a:r>
              <a:rPr lang="en-US" altLang="zh-CN" sz="1200" dirty="0" smtClean="0">
                <a:latin typeface="+mn-ea"/>
              </a:rPr>
              <a:t>eval_repop</a:t>
            </a:r>
            <a:r>
              <a:rPr lang="zh-CN" altLang="en-US" sz="1200" dirty="0" smtClean="0">
                <a:latin typeface="+mn-ea"/>
              </a:rPr>
              <a:t>并发送响应给客户端；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67434" y="2900942"/>
            <a:ext cx="1152739" cy="3360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issue_op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4535996" y="2868059"/>
            <a:ext cx="230238" cy="2865197"/>
          </a:xfrm>
          <a:prstGeom prst="leftBrace">
            <a:avLst/>
          </a:prstGeom>
          <a:ln w="15875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54674" y="5085805"/>
            <a:ext cx="1409514" cy="3594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queue_transactions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6236205" y="2355484"/>
            <a:ext cx="414046" cy="1426952"/>
          </a:xfrm>
          <a:prstGeom prst="leftBrace">
            <a:avLst/>
          </a:prstGeom>
          <a:ln w="15875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23906" y="2372883"/>
            <a:ext cx="1256506" cy="3360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generate_subop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52964" y="3188974"/>
            <a:ext cx="2023492" cy="3360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+mn-ea"/>
              </a:rPr>
              <a:t>send_message_osd_cluster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直接箭头连接符 12"/>
          <p:cNvCxnSpPr>
            <a:stCxn id="10" idx="2"/>
            <a:endCxn id="11" idx="0"/>
          </p:cNvCxnSpPr>
          <p:nvPr/>
        </p:nvCxnSpPr>
        <p:spPr>
          <a:xfrm>
            <a:off x="7652160" y="2708920"/>
            <a:ext cx="12551" cy="480053"/>
          </a:xfrm>
          <a:prstGeom prst="straightConnector1">
            <a:avLst/>
          </a:prstGeom>
          <a:ln w="15875" cmpd="sng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652964" y="5085805"/>
            <a:ext cx="2023492" cy="3594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+mn-ea"/>
              </a:rPr>
              <a:t>FileStore::queue_transactions</a:t>
            </a:r>
            <a:endParaRPr lang="zh-CN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直接箭头连接符 15"/>
          <p:cNvCxnSpPr>
            <a:stCxn id="7" idx="3"/>
            <a:endCxn id="14" idx="1"/>
          </p:cNvCxnSpPr>
          <p:nvPr/>
        </p:nvCxnSpPr>
        <p:spPr>
          <a:xfrm>
            <a:off x="6264188" y="5265515"/>
            <a:ext cx="388776" cy="0"/>
          </a:xfrm>
          <a:prstGeom prst="straightConnector1">
            <a:avLst/>
          </a:prstGeom>
          <a:ln w="15875" cmpd="sng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7" idx="0"/>
          </p:cNvCxnSpPr>
          <p:nvPr/>
        </p:nvCxnSpPr>
        <p:spPr>
          <a:xfrm>
            <a:off x="5543803" y="3236979"/>
            <a:ext cx="15628" cy="1848825"/>
          </a:xfrm>
          <a:prstGeom prst="straightConnector1">
            <a:avLst/>
          </a:prstGeom>
          <a:ln w="15875" cmpd="sng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1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956" y="380789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  <a:cs typeface="微软雅黑" pitchFamily="18" charset="0"/>
              </a:rPr>
              <a:t>Store</a:t>
            </a:r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+mj-ea"/>
                <a:ea typeface="+mj-ea"/>
                <a:cs typeface="微软雅黑" pitchFamily="18" charset="0"/>
              </a:rPr>
              <a:t>Backend</a:t>
            </a:r>
            <a:endParaRPr lang="en-US" altLang="zh-CN" sz="3200" b="1" dirty="0">
              <a:solidFill>
                <a:srgbClr val="FF0000"/>
              </a:solidFill>
              <a:latin typeface="+mj-ea"/>
              <a:ea typeface="+mj-ea"/>
              <a:cs typeface="微软雅黑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12776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对外接口</a:t>
            </a:r>
            <a:r>
              <a:rPr lang="en-US" altLang="zh-CN" dirty="0" smtClean="0"/>
              <a:t>ObjectStore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036846"/>
            <a:ext cx="4392488" cy="33547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默认</a:t>
            </a:r>
            <a:r>
              <a:rPr lang="en-US" altLang="zh-CN" sz="1600" kern="0" dirty="0" smtClean="0"/>
              <a:t>FileStore</a:t>
            </a:r>
          </a:p>
          <a:p>
            <a:endParaRPr lang="en-US" altLang="zh-CN" sz="1200" kern="0" dirty="0"/>
          </a:p>
          <a:p>
            <a:r>
              <a:rPr lang="zh-CN" altLang="en-US" sz="1600" kern="0" dirty="0" smtClean="0"/>
              <a:t>支持事务（原子性），主要接口：</a:t>
            </a:r>
            <a:endParaRPr lang="en-US" altLang="zh-CN" sz="1600" kern="0" dirty="0" smtClean="0"/>
          </a:p>
          <a:p>
            <a:endParaRPr lang="en-US" altLang="zh-CN" sz="1600" dirty="0" smtClean="0"/>
          </a:p>
          <a:p>
            <a:r>
              <a:rPr lang="en-US" altLang="zh-CN" sz="1200" dirty="0" smtClean="0">
                <a:latin typeface="+mn-ea"/>
              </a:rPr>
              <a:t>apply_transaction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int queue_transaction(</a:t>
            </a:r>
          </a:p>
          <a:p>
            <a:r>
              <a:rPr lang="en-US" altLang="zh-CN" sz="1200" dirty="0">
                <a:latin typeface="+mn-ea"/>
              </a:rPr>
              <a:t>    Sequencer *osr,</a:t>
            </a:r>
          </a:p>
          <a:p>
            <a:r>
              <a:rPr lang="en-US" altLang="zh-CN" sz="1200" dirty="0">
                <a:latin typeface="+mn-ea"/>
              </a:rPr>
              <a:t>    Transaction* t,</a:t>
            </a:r>
          </a:p>
          <a:p>
            <a:r>
              <a:rPr lang="en-US" altLang="zh-CN" sz="1200" dirty="0">
                <a:latin typeface="+mn-ea"/>
              </a:rPr>
              <a:t>    Context *onreadable,</a:t>
            </a:r>
          </a:p>
          <a:p>
            <a:r>
              <a:rPr lang="en-US" altLang="zh-CN" sz="1200" dirty="0">
                <a:latin typeface="+mn-ea"/>
              </a:rPr>
              <a:t>    Context *oncommit</a:t>
            </a:r>
            <a:r>
              <a:rPr lang="en-US" altLang="zh-CN" sz="1200" dirty="0" smtClean="0">
                <a:latin typeface="+mn-ea"/>
              </a:rPr>
              <a:t>,   //</a:t>
            </a:r>
            <a:r>
              <a:rPr lang="zh-CN" altLang="en-US" sz="1200" kern="0" dirty="0" smtClean="0"/>
              <a:t>在</a:t>
            </a:r>
            <a:r>
              <a:rPr lang="en-US" altLang="zh-CN" sz="1200" kern="0" dirty="0"/>
              <a:t>journal</a:t>
            </a:r>
            <a:r>
              <a:rPr lang="zh-CN" altLang="en-US" sz="1200" kern="0" dirty="0"/>
              <a:t>落盘后的回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    Context *onreadable_sync,</a:t>
            </a:r>
          </a:p>
          <a:p>
            <a:r>
              <a:rPr lang="en-US" altLang="zh-CN" sz="1200" dirty="0">
                <a:latin typeface="+mn-ea"/>
              </a:rPr>
              <a:t>    Context *oncomplete,</a:t>
            </a:r>
          </a:p>
          <a:p>
            <a:r>
              <a:rPr lang="en-US" altLang="zh-CN" sz="1200" dirty="0">
                <a:latin typeface="+mn-ea"/>
              </a:rPr>
              <a:t>    TrackedOpRef op</a:t>
            </a:r>
            <a:r>
              <a:rPr lang="en-US" altLang="zh-CN" sz="1200" dirty="0" smtClean="0">
                <a:latin typeface="+mn-ea"/>
              </a:rPr>
              <a:t>)</a:t>
            </a:r>
          </a:p>
          <a:p>
            <a:endParaRPr lang="en-US" altLang="zh-CN" sz="1000" kern="0" dirty="0" smtClean="0"/>
          </a:p>
          <a:p>
            <a:r>
              <a:rPr lang="en-US" altLang="zh-CN" sz="1600" dirty="0" smtClean="0">
                <a:latin typeface="+mn-ea"/>
              </a:rPr>
              <a:t>Sequencer</a:t>
            </a:r>
            <a:r>
              <a:rPr lang="zh-CN" altLang="en-US" sz="1600" dirty="0" smtClean="0">
                <a:latin typeface="+mn-ea"/>
              </a:rPr>
              <a:t>保证同一个</a:t>
            </a:r>
            <a:r>
              <a:rPr lang="en-US" altLang="zh-CN" sz="1600" dirty="0" smtClean="0">
                <a:latin typeface="+mn-ea"/>
              </a:rPr>
              <a:t>PG</a:t>
            </a:r>
            <a:r>
              <a:rPr lang="zh-CN" altLang="en-US" sz="1600" dirty="0" smtClean="0">
                <a:latin typeface="+mn-ea"/>
              </a:rPr>
              <a:t>多个写事务的顺序性</a:t>
            </a:r>
            <a:endParaRPr lang="en-US" altLang="zh-CN" sz="1600" kern="0" dirty="0">
              <a:latin typeface="+mn-ea"/>
            </a:endParaRPr>
          </a:p>
          <a:p>
            <a:endParaRPr lang="en-US" altLang="zh-CN" kern="0" dirty="0" smtClean="0"/>
          </a:p>
        </p:txBody>
      </p:sp>
      <p:pic>
        <p:nvPicPr>
          <p:cNvPr id="7" name="Picture 4" descr="C:\Users\c11245\Desktop\objectstore.pn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909" y="2180861"/>
            <a:ext cx="4286849" cy="27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80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956" y="380789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  <a:cs typeface="微软雅黑" pitchFamily="18" charset="0"/>
              </a:rPr>
              <a:t>Store</a:t>
            </a:r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+mj-ea"/>
                <a:ea typeface="+mj-ea"/>
                <a:cs typeface="微软雅黑" pitchFamily="18" charset="0"/>
              </a:rPr>
              <a:t>Backend</a:t>
            </a:r>
            <a:endParaRPr lang="en-US" altLang="zh-CN" sz="3200" b="1" dirty="0">
              <a:solidFill>
                <a:srgbClr val="FF0000"/>
              </a:solidFill>
              <a:latin typeface="+mj-ea"/>
              <a:ea typeface="+mj-ea"/>
              <a:cs typeface="微软雅黑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316765"/>
            <a:ext cx="298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Journal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809208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默认使用</a:t>
            </a:r>
            <a:r>
              <a:rPr lang="en-US" altLang="zh-CN" dirty="0" smtClean="0"/>
              <a:t>FileJournal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40835"/>
            <a:ext cx="4130718" cy="39178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5536" y="2420888"/>
            <a:ext cx="3744416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1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/>
              <a:t> FileJournal</a:t>
            </a:r>
            <a:r>
              <a:rPr lang="zh-CN" altLang="en-US" sz="1200" dirty="0"/>
              <a:t>类似于数据库的</a:t>
            </a:r>
            <a:r>
              <a:rPr lang="en-US" altLang="zh-CN" sz="1200" dirty="0"/>
              <a:t>writeahead</a:t>
            </a:r>
            <a:r>
              <a:rPr lang="zh-CN" altLang="en-US" sz="1200" dirty="0"/>
              <a:t>日志，使用</a:t>
            </a:r>
            <a:r>
              <a:rPr lang="en-US" altLang="zh-CN" sz="1200" dirty="0"/>
              <a:t>O_DIRECT</a:t>
            </a:r>
            <a:r>
              <a:rPr lang="zh-CN" altLang="en-US" sz="1200" dirty="0"/>
              <a:t>和</a:t>
            </a:r>
            <a:r>
              <a:rPr lang="en-US" altLang="zh-CN" sz="1200" dirty="0"/>
              <a:t>O_DSYNC</a:t>
            </a:r>
            <a:r>
              <a:rPr lang="zh-CN" altLang="en-US" sz="1200" dirty="0"/>
              <a:t>每次同步写入到</a:t>
            </a:r>
            <a:r>
              <a:rPr lang="en-US" altLang="zh-CN" sz="1200" dirty="0"/>
              <a:t>journal</a:t>
            </a:r>
            <a:r>
              <a:rPr lang="zh-CN" altLang="en-US" sz="1200" dirty="0"/>
              <a:t>文件，完成后该事务会被塞到</a:t>
            </a:r>
            <a:r>
              <a:rPr lang="en-US" altLang="zh-CN" sz="1200" dirty="0"/>
              <a:t>FileStore</a:t>
            </a:r>
            <a:r>
              <a:rPr lang="zh-CN" altLang="en-US" sz="1200" dirty="0"/>
              <a:t>的</a:t>
            </a:r>
            <a:r>
              <a:rPr lang="en-US" altLang="zh-CN" sz="1200" dirty="0"/>
              <a:t>op queue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>
                <a:latin typeface="+mn-ea"/>
              </a:rPr>
              <a:t>2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/>
              <a:t> FileStore</a:t>
            </a:r>
            <a:r>
              <a:rPr lang="zh-CN" altLang="en-US" sz="1200" dirty="0"/>
              <a:t>会存在多个</a:t>
            </a:r>
            <a:r>
              <a:rPr lang="en-US" altLang="zh-CN" sz="1200" dirty="0"/>
              <a:t>thread</a:t>
            </a:r>
            <a:r>
              <a:rPr lang="zh-CN" altLang="en-US" sz="1200" dirty="0"/>
              <a:t>从</a:t>
            </a:r>
            <a:r>
              <a:rPr lang="en-US" altLang="zh-CN" sz="1200" dirty="0"/>
              <a:t>op queue</a:t>
            </a:r>
            <a:r>
              <a:rPr lang="zh-CN" altLang="en-US" sz="1200" dirty="0"/>
              <a:t>里获取</a:t>
            </a:r>
            <a:r>
              <a:rPr lang="en-US" altLang="zh-CN" sz="1200" dirty="0"/>
              <a:t>op</a:t>
            </a:r>
            <a:r>
              <a:rPr lang="zh-CN" altLang="en-US" sz="1200" dirty="0"/>
              <a:t>，然后真正</a:t>
            </a:r>
            <a:r>
              <a:rPr lang="en-US" altLang="zh-CN" sz="1200" dirty="0"/>
              <a:t>apply</a:t>
            </a:r>
            <a:r>
              <a:rPr lang="zh-CN" altLang="en-US" sz="1200" dirty="0"/>
              <a:t>到文件系统上对应的</a:t>
            </a:r>
            <a:r>
              <a:rPr lang="en-US" altLang="zh-CN" sz="1200" dirty="0"/>
              <a:t>Object(Buffer IO)</a:t>
            </a:r>
            <a:r>
              <a:rPr lang="zh-CN" altLang="en-US" sz="1200" dirty="0"/>
              <a:t>。当</a:t>
            </a:r>
            <a:r>
              <a:rPr lang="en-US" altLang="zh-CN" sz="1200" dirty="0"/>
              <a:t>FileStore</a:t>
            </a:r>
            <a:r>
              <a:rPr lang="zh-CN" altLang="en-US" sz="1200" dirty="0"/>
              <a:t>将事务落到</a:t>
            </a:r>
            <a:r>
              <a:rPr lang="en-US" altLang="zh-CN" sz="1200" dirty="0"/>
              <a:t>disk</a:t>
            </a:r>
            <a:r>
              <a:rPr lang="zh-CN" altLang="en-US" sz="1200" dirty="0"/>
              <a:t>上之后，后续的该</a:t>
            </a:r>
            <a:r>
              <a:rPr lang="en-US" altLang="zh-CN" sz="1200" dirty="0"/>
              <a:t>Object</a:t>
            </a:r>
            <a:r>
              <a:rPr lang="zh-CN" altLang="en-US" sz="1200" dirty="0"/>
              <a:t>的读请求才会</a:t>
            </a:r>
            <a:r>
              <a:rPr lang="zh-CN" altLang="en-US" sz="1200" dirty="0" smtClean="0"/>
              <a:t>继续。</a:t>
            </a:r>
            <a:endParaRPr lang="zh-CN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35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TODO: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4407" y="2732485"/>
            <a:ext cx="4500563" cy="2568724"/>
          </a:xfrm>
        </p:spPr>
        <p:txBody>
          <a:bodyPr/>
          <a:lstStyle/>
          <a:p>
            <a:r>
              <a:rPr lang="zh-CN" altLang="en-US" dirty="0" smtClean="0"/>
              <a:t>扩容流程</a:t>
            </a:r>
            <a:endParaRPr lang="en-US" altLang="zh-CN" dirty="0" smtClean="0"/>
          </a:p>
          <a:p>
            <a:r>
              <a:rPr lang="zh-CN" altLang="en-US" dirty="0" smtClean="0"/>
              <a:t>缩容流程</a:t>
            </a:r>
            <a:endParaRPr lang="en-US" altLang="zh-CN" dirty="0" smtClean="0"/>
          </a:p>
          <a:p>
            <a:r>
              <a:rPr lang="zh-CN" altLang="en-US" dirty="0"/>
              <a:t>故障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培训前一周收集问题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89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1" y="634008"/>
            <a:ext cx="2681824" cy="747124"/>
          </a:xfrm>
          <a:prstGeom prst="rect">
            <a:avLst/>
          </a:prstGeom>
          <a:noFill/>
        </p:spPr>
        <p:txBody>
          <a:bodyPr wrap="none" lIns="0" tIns="0" rIns="0" bIns="28698" rtlCol="0">
            <a:spAutoFit/>
          </a:bodyPr>
          <a:lstStyle/>
          <a:p>
            <a:pPr>
              <a:lnSpc>
                <a:spcPts val="5587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CEPH 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组件架构</a:t>
            </a:r>
            <a:endParaRPr lang="en-US" altLang="zh-CN" sz="3200" b="1" dirty="0">
              <a:solidFill>
                <a:srgbClr val="FF0000"/>
              </a:solidFill>
              <a:latin typeface="+mj-ea"/>
              <a:ea typeface="+mj-ea"/>
              <a:cs typeface="华文宋体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660" y="1604797"/>
            <a:ext cx="3996444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、提供公共的基础库接口；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messenger</a:t>
            </a:r>
            <a:r>
              <a:rPr lang="zh-CN" altLang="en-US" sz="1200" dirty="0"/>
              <a:t>，</a:t>
            </a:r>
            <a:r>
              <a:rPr lang="en-US" altLang="zh-CN" sz="1200" dirty="0"/>
              <a:t>messages</a:t>
            </a:r>
            <a:r>
              <a:rPr lang="zh-CN" altLang="en-US" sz="1200" dirty="0"/>
              <a:t>提供网络通信协议</a:t>
            </a:r>
            <a:r>
              <a:rPr lang="zh-CN" altLang="en-US" sz="1200" dirty="0" smtClean="0"/>
              <a:t>封装，</a:t>
            </a:r>
            <a:r>
              <a:rPr lang="en-US" altLang="zh-CN" sz="1200" dirty="0" smtClean="0"/>
              <a:t>global</a:t>
            </a:r>
            <a:r>
              <a:rPr lang="zh-CN" altLang="en-US" sz="1200" dirty="0" smtClean="0"/>
              <a:t>提供一些全局变量和全局接口；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 smtClean="0"/>
              <a:t>osdc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monc</a:t>
            </a:r>
            <a:r>
              <a:rPr lang="zh-CN" altLang="en-US" sz="1200" dirty="0" smtClean="0"/>
              <a:t>分别提供接口供</a:t>
            </a:r>
            <a:r>
              <a:rPr lang="en-US" altLang="zh-CN" sz="1200" dirty="0" smtClean="0"/>
              <a:t>librados</a:t>
            </a:r>
            <a:r>
              <a:rPr lang="zh-CN" altLang="en-US" sz="1200" dirty="0" smtClean="0"/>
              <a:t>使用；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/>
              <a:t>a</a:t>
            </a:r>
            <a:r>
              <a:rPr lang="en-US" altLang="zh-CN" sz="1200" dirty="0" smtClean="0"/>
              <a:t>uth</a:t>
            </a:r>
            <a:r>
              <a:rPr lang="zh-CN" altLang="en-US" sz="1200" dirty="0" smtClean="0"/>
              <a:t>提供认证机制，</a:t>
            </a:r>
            <a:r>
              <a:rPr lang="en-US" altLang="zh-CN" sz="1200" dirty="0" smtClean="0"/>
              <a:t>crush</a:t>
            </a:r>
            <a:r>
              <a:rPr lang="zh-CN" altLang="en-US" sz="1200" dirty="0" smtClean="0"/>
              <a:t>提供</a:t>
            </a:r>
            <a:r>
              <a:rPr lang="en-US" altLang="zh-CN" sz="1200" dirty="0" smtClean="0"/>
              <a:t>crush</a:t>
            </a:r>
            <a:r>
              <a:rPr lang="zh-CN" altLang="en-US" sz="1200" dirty="0" smtClean="0"/>
              <a:t>算法封装；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 smtClean="0"/>
              <a:t>EC</a:t>
            </a:r>
            <a:r>
              <a:rPr lang="zh-CN" altLang="en-US" sz="1200" dirty="0" smtClean="0"/>
              <a:t>提供纠删码库封装，</a:t>
            </a:r>
            <a:r>
              <a:rPr lang="en-US" altLang="zh-CN" sz="1200" dirty="0" smtClean="0"/>
              <a:t>os</a:t>
            </a:r>
            <a:r>
              <a:rPr lang="zh-CN" altLang="en-US" sz="1200" dirty="0" smtClean="0"/>
              <a:t>提供对象读写磁盘事务接口；</a:t>
            </a:r>
            <a:endParaRPr lang="en-US" altLang="zh-CN" sz="1200" dirty="0" smtClean="0"/>
          </a:p>
          <a:p>
            <a:r>
              <a:rPr lang="en-US" altLang="zh-CN" sz="1200" dirty="0" smtClean="0"/>
              <a:t>4</a:t>
            </a:r>
            <a:r>
              <a:rPr lang="zh-CN" altLang="en-US" sz="1200" dirty="0" smtClean="0"/>
              <a:t>、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 smtClean="0"/>
              <a:t>librados</a:t>
            </a:r>
            <a:r>
              <a:rPr lang="zh-CN" altLang="en-US" sz="1200" dirty="0" smtClean="0"/>
              <a:t>提供集群服务接口；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/>
              <a:t>c</a:t>
            </a:r>
            <a:r>
              <a:rPr lang="en-US" altLang="zh-CN" sz="1200" dirty="0" smtClean="0"/>
              <a:t>ls</a:t>
            </a:r>
            <a:r>
              <a:rPr lang="zh-CN" altLang="en-US" sz="1200" dirty="0" smtClean="0"/>
              <a:t>提供</a:t>
            </a:r>
            <a:r>
              <a:rPr lang="en-US" altLang="zh-CN" sz="1200" dirty="0" smtClean="0"/>
              <a:t>so</a:t>
            </a:r>
            <a:r>
              <a:rPr lang="zh-CN" altLang="en-US" sz="1200" dirty="0" smtClean="0"/>
              <a:t>库接口方便扩展业务；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 smtClean="0"/>
              <a:t>client</a:t>
            </a:r>
            <a:r>
              <a:rPr lang="zh-CN" altLang="en-US" sz="1200" dirty="0" smtClean="0"/>
              <a:t>提供</a:t>
            </a:r>
            <a:r>
              <a:rPr lang="en-US" altLang="zh-CN" sz="1200" dirty="0" smtClean="0"/>
              <a:t>MDS</a:t>
            </a:r>
            <a:r>
              <a:rPr lang="zh-CN" altLang="en-US" sz="1200" dirty="0" smtClean="0"/>
              <a:t>客户端接口；</a:t>
            </a:r>
            <a:endParaRPr lang="en-US" altLang="zh-CN" sz="1200" dirty="0" smtClean="0"/>
          </a:p>
          <a:p>
            <a:r>
              <a:rPr lang="en-US" altLang="zh-CN" sz="1200" dirty="0" smtClean="0"/>
              <a:t>5</a:t>
            </a:r>
            <a:r>
              <a:rPr lang="zh-CN" altLang="en-US" sz="1200" dirty="0" smtClean="0"/>
              <a:t>、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 smtClean="0"/>
              <a:t>RGW</a:t>
            </a:r>
            <a:r>
              <a:rPr lang="zh-CN" altLang="en-US" sz="1200" dirty="0" smtClean="0"/>
              <a:t>对外提供对象存储服务；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 smtClean="0"/>
              <a:t>Mon</a:t>
            </a:r>
            <a:r>
              <a:rPr lang="zh-CN" altLang="en-US" sz="1200" dirty="0" smtClean="0"/>
              <a:t>提供集群元数据管理服务；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 smtClean="0"/>
              <a:t>OSD</a:t>
            </a:r>
            <a:r>
              <a:rPr lang="zh-CN" altLang="en-US" sz="1200" dirty="0" smtClean="0"/>
              <a:t>提供对象数据存储服务；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 smtClean="0"/>
              <a:t>MDS</a:t>
            </a:r>
            <a:r>
              <a:rPr lang="zh-CN" altLang="en-US" sz="1200" dirty="0" smtClean="0"/>
              <a:t>提供文件系统元数据服务；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/>
              <a:t>l</a:t>
            </a:r>
            <a:r>
              <a:rPr lang="en-US" altLang="zh-CN" sz="1200" dirty="0" smtClean="0"/>
              <a:t>ibrbd</a:t>
            </a:r>
            <a:r>
              <a:rPr lang="zh-CN" altLang="en-US" sz="1200" dirty="0" smtClean="0"/>
              <a:t>提供块存储接口；</a:t>
            </a:r>
            <a:endParaRPr lang="zh-CN" altLang="en-US" sz="1200" dirty="0"/>
          </a:p>
          <a:p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247964" y="476076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83968" y="410107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83968" y="3416611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69879" y="27647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69879" y="208761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247596"/>
              </p:ext>
            </p:extLst>
          </p:nvPr>
        </p:nvGraphicFramePr>
        <p:xfrm>
          <a:off x="4608004" y="1940835"/>
          <a:ext cx="4448412" cy="3453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3" imgW="2884950" imgH="1679186" progId="Visio.Drawing.11">
                  <p:embed/>
                </p:oleObj>
              </mc:Choice>
              <mc:Fallback>
                <p:oleObj name="Visio" r:id="rId3" imgW="2884950" imgH="167918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8004" y="1940835"/>
                        <a:ext cx="4448412" cy="3453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417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160" y="452669"/>
            <a:ext cx="3505768" cy="747124"/>
          </a:xfrm>
          <a:prstGeom prst="rect">
            <a:avLst/>
          </a:prstGeom>
          <a:noFill/>
        </p:spPr>
        <p:txBody>
          <a:bodyPr wrap="none" lIns="0" tIns="0" rIns="0" bIns="28698" rtlCol="0">
            <a:spAutoFit/>
          </a:bodyPr>
          <a:lstStyle/>
          <a:p>
            <a:pPr>
              <a:lnSpc>
                <a:spcPts val="5587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CEPH 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核心模块简述</a:t>
            </a:r>
            <a:endParaRPr lang="en-US" altLang="zh-CN" sz="3200" b="1" dirty="0">
              <a:solidFill>
                <a:srgbClr val="FF0000"/>
              </a:solidFill>
              <a:latin typeface="+mj-ea"/>
              <a:ea typeface="+mj-ea"/>
              <a:cs typeface="华文宋体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8160" y="1448835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RGW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76056" y="2468894"/>
            <a:ext cx="1000884" cy="3360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15432" y="2468894"/>
            <a:ext cx="1000884" cy="3360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SWIFT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75571" y="2468894"/>
            <a:ext cx="1000884" cy="3360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ADMIN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76056" y="3411736"/>
            <a:ext cx="3600400" cy="3840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+mn-ea"/>
              </a:rPr>
              <a:t>RGWFrontend/</a:t>
            </a:r>
            <a:r>
              <a:rPr lang="en-US" altLang="zh-CN" sz="1000" b="1" dirty="0" err="1">
                <a:solidFill>
                  <a:schemeClr val="tx1"/>
                </a:solidFill>
                <a:latin typeface="+mn-ea"/>
              </a:rPr>
              <a:t>RGWFCGXProcess</a:t>
            </a:r>
            <a:endParaRPr lang="zh-CN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76056" y="2948947"/>
            <a:ext cx="3600400" cy="3840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+mn-ea"/>
              </a:rPr>
              <a:t>Apache/Nginx/</a:t>
            </a:r>
            <a:r>
              <a:rPr lang="en-US" altLang="zh-CN" sz="1000" b="1" dirty="0" err="1" smtClean="0">
                <a:solidFill>
                  <a:schemeClr val="tx1"/>
                </a:solidFill>
                <a:latin typeface="+mn-ea"/>
              </a:rPr>
              <a:t>CivetWeb</a:t>
            </a:r>
            <a:endParaRPr lang="zh-CN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6056" y="3891789"/>
            <a:ext cx="3600400" cy="3840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+mn-ea"/>
              </a:rPr>
              <a:t>RGWREST</a:t>
            </a:r>
            <a:endParaRPr lang="zh-CN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76056" y="4371843"/>
            <a:ext cx="3600400" cy="3840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+mn-ea"/>
              </a:rPr>
              <a:t>RGWOP</a:t>
            </a:r>
            <a:endParaRPr lang="zh-CN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76056" y="4851896"/>
            <a:ext cx="3600400" cy="3840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+mn-ea"/>
              </a:rPr>
              <a:t>RGWRados</a:t>
            </a:r>
            <a:endParaRPr lang="zh-CN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76056" y="5331949"/>
            <a:ext cx="3600400" cy="3840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+mn-ea"/>
              </a:rPr>
              <a:t>librados</a:t>
            </a:r>
            <a:endParaRPr lang="zh-CN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160" y="2084851"/>
            <a:ext cx="3537756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1</a:t>
            </a:r>
            <a:r>
              <a:rPr lang="zh-CN" altLang="en-US" sz="1200" dirty="0" smtClean="0">
                <a:latin typeface="+mn-ea"/>
              </a:rPr>
              <a:t>、提供三种形式的</a:t>
            </a:r>
            <a:r>
              <a:rPr lang="en-US" altLang="zh-CN" sz="1200" dirty="0" smtClean="0">
                <a:latin typeface="+mn-ea"/>
              </a:rPr>
              <a:t>restful</a:t>
            </a:r>
            <a:r>
              <a:rPr lang="zh-CN" altLang="en-US" sz="1200" dirty="0" smtClean="0">
                <a:latin typeface="+mn-ea"/>
              </a:rPr>
              <a:t>接口；</a:t>
            </a:r>
            <a:endParaRPr lang="en-US" altLang="zh-CN" sz="1200" dirty="0" smtClean="0">
              <a:latin typeface="+mn-ea"/>
            </a:endParaRPr>
          </a:p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2</a:t>
            </a:r>
            <a:r>
              <a:rPr lang="zh-CN" altLang="en-US" sz="1200" dirty="0" smtClean="0">
                <a:latin typeface="+mn-ea"/>
              </a:rPr>
              <a:t>、请求分发通过</a:t>
            </a:r>
            <a:r>
              <a:rPr lang="en-US" altLang="zh-CN" sz="1200" dirty="0" smtClean="0">
                <a:latin typeface="+mn-ea"/>
              </a:rPr>
              <a:t>uri</a:t>
            </a:r>
            <a:r>
              <a:rPr lang="zh-CN" altLang="en-US" sz="1200" dirty="0" smtClean="0">
                <a:latin typeface="+mn-ea"/>
              </a:rPr>
              <a:t>区分，默认为</a:t>
            </a:r>
            <a:r>
              <a:rPr lang="en-US" altLang="zh-CN" sz="1200" dirty="0" smtClean="0">
                <a:latin typeface="+mn-ea"/>
              </a:rPr>
              <a:t>S3</a:t>
            </a:r>
            <a:r>
              <a:rPr lang="zh-CN" altLang="en-US" sz="1200" dirty="0" smtClean="0">
                <a:latin typeface="+mn-ea"/>
              </a:rPr>
              <a:t>请求，</a:t>
            </a:r>
            <a:r>
              <a:rPr lang="en-US" altLang="zh-CN" sz="1200" dirty="0" smtClean="0">
                <a:latin typeface="+mn-ea"/>
              </a:rPr>
              <a:t>/swift/xxx</a:t>
            </a:r>
            <a:r>
              <a:rPr lang="zh-CN" altLang="en-US" sz="1200" dirty="0" smtClean="0">
                <a:latin typeface="+mn-ea"/>
              </a:rPr>
              <a:t>为</a:t>
            </a:r>
            <a:r>
              <a:rPr lang="en-US" altLang="zh-CN" sz="1200" dirty="0" smtClean="0">
                <a:latin typeface="+mn-ea"/>
              </a:rPr>
              <a:t>swift</a:t>
            </a:r>
            <a:r>
              <a:rPr lang="zh-CN" altLang="en-US" sz="1200" dirty="0" smtClean="0">
                <a:latin typeface="+mn-ea"/>
              </a:rPr>
              <a:t>请求，</a:t>
            </a:r>
            <a:r>
              <a:rPr lang="en-US" altLang="zh-CN" sz="1200" dirty="0" smtClean="0">
                <a:latin typeface="+mn-ea"/>
              </a:rPr>
              <a:t>/admin/xxx</a:t>
            </a:r>
            <a:r>
              <a:rPr lang="zh-CN" altLang="en-US" sz="1200" dirty="0" smtClean="0">
                <a:latin typeface="+mn-ea"/>
              </a:rPr>
              <a:t>为</a:t>
            </a:r>
            <a:r>
              <a:rPr lang="en-US" altLang="zh-CN" sz="1200" dirty="0" smtClean="0">
                <a:latin typeface="+mn-ea"/>
              </a:rPr>
              <a:t>admin</a:t>
            </a:r>
            <a:r>
              <a:rPr lang="zh-CN" altLang="en-US" sz="1200" dirty="0" smtClean="0">
                <a:latin typeface="+mn-ea"/>
              </a:rPr>
              <a:t>请求；</a:t>
            </a:r>
            <a:endParaRPr lang="en-US" altLang="zh-CN" sz="1200" dirty="0" smtClean="0">
              <a:latin typeface="+mn-ea"/>
            </a:endParaRPr>
          </a:p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3</a:t>
            </a:r>
            <a:r>
              <a:rPr lang="zh-CN" altLang="en-US" sz="1200" dirty="0" smtClean="0">
                <a:latin typeface="+mn-ea"/>
              </a:rPr>
              <a:t>、主要接口：</a:t>
            </a:r>
            <a:endParaRPr lang="en-US" altLang="zh-CN" sz="1200" dirty="0" smtClean="0">
              <a:latin typeface="+mn-ea"/>
            </a:endParaRPr>
          </a:p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/>
              <a:t>Create Bucket</a:t>
            </a:r>
            <a:endParaRPr lang="zh-CN" altLang="zh-CN" sz="1200" dirty="0"/>
          </a:p>
          <a:p>
            <a:r>
              <a:rPr lang="en-US" altLang="zh-CN" sz="1200" dirty="0"/>
              <a:t>Delete Bucket</a:t>
            </a:r>
            <a:endParaRPr lang="zh-CN" altLang="zh-CN" sz="1200" dirty="0"/>
          </a:p>
          <a:p>
            <a:r>
              <a:rPr lang="en-US" altLang="zh-CN" sz="1200" dirty="0"/>
              <a:t>Put Object</a:t>
            </a:r>
            <a:endParaRPr lang="zh-CN" altLang="zh-CN" sz="1200" dirty="0"/>
          </a:p>
          <a:p>
            <a:r>
              <a:rPr lang="en-US" altLang="zh-CN" sz="1200" dirty="0"/>
              <a:t>Delete Object</a:t>
            </a:r>
            <a:endParaRPr lang="zh-CN" altLang="zh-CN" sz="1200" dirty="0"/>
          </a:p>
          <a:p>
            <a:r>
              <a:rPr lang="en-US" altLang="zh-CN" sz="1200" dirty="0"/>
              <a:t>Get Object</a:t>
            </a:r>
            <a:endParaRPr lang="zh-CN" altLang="zh-CN" sz="1200" dirty="0"/>
          </a:p>
          <a:p>
            <a:r>
              <a:rPr lang="en-US" altLang="zh-CN" sz="1200" dirty="0"/>
              <a:t>Multipart </a:t>
            </a:r>
            <a:r>
              <a:rPr lang="en-US" altLang="zh-CN" sz="1200" dirty="0" smtClean="0"/>
              <a:t>Uploads</a:t>
            </a:r>
            <a:endParaRPr lang="en-US" altLang="zh-CN" sz="1200" dirty="0" smtClean="0">
              <a:latin typeface="+mn-ea"/>
            </a:endParaRPr>
          </a:p>
          <a:p>
            <a:endParaRPr lang="zh-CN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45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160" y="452669"/>
            <a:ext cx="3505768" cy="747124"/>
          </a:xfrm>
          <a:prstGeom prst="rect">
            <a:avLst/>
          </a:prstGeom>
          <a:noFill/>
        </p:spPr>
        <p:txBody>
          <a:bodyPr wrap="none" lIns="0" tIns="0" rIns="0" bIns="28698" rtlCol="0">
            <a:spAutoFit/>
          </a:bodyPr>
          <a:lstStyle/>
          <a:p>
            <a:pPr>
              <a:lnSpc>
                <a:spcPts val="5587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CEPH 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核心模块简述</a:t>
            </a:r>
            <a:endParaRPr lang="en-US" altLang="zh-CN" sz="3200" b="1" dirty="0">
              <a:solidFill>
                <a:srgbClr val="FF0000"/>
              </a:solidFill>
              <a:latin typeface="+mj-ea"/>
              <a:ea typeface="+mj-ea"/>
              <a:cs typeface="华文宋体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161" y="1448835"/>
            <a:ext cx="108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librados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283969" y="2880883"/>
            <a:ext cx="1620179" cy="3840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C API 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99913" y="2880883"/>
            <a:ext cx="1782198" cy="3840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CPP API 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3968" y="3573016"/>
            <a:ext cx="756084" cy="3360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+mn-ea"/>
              </a:rPr>
              <a:t>IoCtxImpl</a:t>
            </a:r>
            <a:endParaRPr lang="zh-CN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76056" y="3573016"/>
            <a:ext cx="828092" cy="3360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+mn-ea"/>
              </a:rPr>
              <a:t>RadosClient</a:t>
            </a:r>
            <a:endParaRPr lang="zh-CN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40152" y="3573016"/>
            <a:ext cx="1296144" cy="3360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+mn-ea"/>
              </a:rPr>
              <a:t>ObjectWriteOperation</a:t>
            </a:r>
            <a:endParaRPr lang="zh-CN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72300" y="3573016"/>
            <a:ext cx="1296144" cy="3360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+mn-ea"/>
              </a:rPr>
              <a:t>ObjectReadOperation</a:t>
            </a:r>
            <a:endParaRPr lang="zh-CN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83968" y="4293096"/>
            <a:ext cx="1944216" cy="3360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n-ea"/>
              </a:rPr>
              <a:t>Objecter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60232" y="4293096"/>
            <a:ext cx="1908212" cy="3360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MonClient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8160" y="2180862"/>
            <a:ext cx="3699731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1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zh-CN" altLang="en-US" sz="1200" dirty="0">
                <a:latin typeface="+mn-ea"/>
              </a:rPr>
              <a:t>提供</a:t>
            </a:r>
            <a:r>
              <a:rPr lang="en-US" altLang="zh-CN" sz="1200" dirty="0" smtClean="0">
                <a:latin typeface="+mn-ea"/>
              </a:rPr>
              <a:t>c</a:t>
            </a:r>
            <a:r>
              <a:rPr lang="zh-CN" altLang="en-US" sz="1200" dirty="0" smtClean="0">
                <a:latin typeface="+mn-ea"/>
              </a:rPr>
              <a:t>和</a:t>
            </a:r>
            <a:r>
              <a:rPr lang="en-US" altLang="zh-CN" sz="1200" dirty="0" smtClean="0">
                <a:latin typeface="+mn-ea"/>
              </a:rPr>
              <a:t>c++</a:t>
            </a:r>
            <a:r>
              <a:rPr lang="zh-CN" altLang="en-US" sz="1200" dirty="0" smtClean="0">
                <a:latin typeface="+mn-ea"/>
              </a:rPr>
              <a:t>形式的接口（其他接口封装和调用这两类接口；</a:t>
            </a:r>
            <a:endParaRPr lang="en-US" altLang="zh-CN" sz="1200" dirty="0" smtClean="0">
              <a:latin typeface="+mn-ea"/>
            </a:endParaRPr>
          </a:p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2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 smtClean="0">
                <a:latin typeface="+mn-ea"/>
              </a:rPr>
              <a:t>IoCtxImpl</a:t>
            </a:r>
            <a:r>
              <a:rPr lang="zh-CN" altLang="en-US" sz="1200" dirty="0" smtClean="0">
                <a:latin typeface="+mn-ea"/>
              </a:rPr>
              <a:t>提供</a:t>
            </a:r>
            <a:r>
              <a:rPr lang="en-US" altLang="zh-CN" sz="1200" dirty="0" smtClean="0">
                <a:latin typeface="+mn-ea"/>
              </a:rPr>
              <a:t>IO</a:t>
            </a:r>
            <a:r>
              <a:rPr lang="zh-CN" altLang="en-US" sz="1200" dirty="0" smtClean="0">
                <a:latin typeface="+mn-ea"/>
              </a:rPr>
              <a:t>操作接口</a:t>
            </a:r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ObjectWriteOperation</a:t>
            </a:r>
            <a:r>
              <a:rPr lang="zh-CN" altLang="en-US" sz="1200" dirty="0" smtClean="0">
                <a:latin typeface="+mn-ea"/>
              </a:rPr>
              <a:t>，</a:t>
            </a:r>
            <a:r>
              <a:rPr lang="en-US" altLang="zh-CN" sz="1200" dirty="0">
                <a:latin typeface="+mn-ea"/>
              </a:rPr>
              <a:t> </a:t>
            </a:r>
            <a:r>
              <a:rPr lang="en-US" altLang="zh-CN" sz="1200" dirty="0" smtClean="0">
                <a:latin typeface="+mn-ea"/>
              </a:rPr>
              <a:t>ObjectReadOperation</a:t>
            </a:r>
            <a:r>
              <a:rPr lang="zh-CN" altLang="en-US" sz="1200" dirty="0" smtClean="0">
                <a:latin typeface="+mn-ea"/>
              </a:rPr>
              <a:t>亦提供</a:t>
            </a:r>
            <a:r>
              <a:rPr lang="en-US" altLang="zh-CN" sz="1200" dirty="0" smtClean="0">
                <a:latin typeface="+mn-ea"/>
              </a:rPr>
              <a:t>IO</a:t>
            </a:r>
            <a:r>
              <a:rPr lang="zh-CN" altLang="en-US" sz="1200" dirty="0" smtClean="0">
                <a:latin typeface="+mn-ea"/>
              </a:rPr>
              <a:t>接口，区别是后两者多个</a:t>
            </a:r>
            <a:r>
              <a:rPr lang="en-US" altLang="zh-CN" sz="1200" dirty="0" smtClean="0">
                <a:latin typeface="+mn-ea"/>
              </a:rPr>
              <a:t>OSDOp</a:t>
            </a:r>
            <a:r>
              <a:rPr lang="zh-CN" altLang="en-US" sz="1200" dirty="0" smtClean="0">
                <a:latin typeface="+mn-ea"/>
              </a:rPr>
              <a:t>，再执行与</a:t>
            </a:r>
            <a:r>
              <a:rPr lang="zh-CN" altLang="en-US" sz="1200" dirty="0">
                <a:latin typeface="+mn-ea"/>
              </a:rPr>
              <a:t>后端交互</a:t>
            </a:r>
            <a:r>
              <a:rPr lang="zh-CN" altLang="en-US" sz="1200" dirty="0" smtClean="0">
                <a:latin typeface="+mn-ea"/>
              </a:rPr>
              <a:t>；</a:t>
            </a:r>
            <a:endParaRPr lang="en-US" altLang="zh-CN" sz="1200" dirty="0" smtClean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3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 smtClean="0">
                <a:latin typeface="+mn-ea"/>
              </a:rPr>
              <a:t>Objecter</a:t>
            </a:r>
            <a:r>
              <a:rPr lang="zh-CN" altLang="en-US" sz="1200" dirty="0">
                <a:latin typeface="+mn-ea"/>
              </a:rPr>
              <a:t>核心接口</a:t>
            </a:r>
            <a:r>
              <a:rPr lang="zh-CN" altLang="en-US" sz="1200" dirty="0" smtClean="0">
                <a:latin typeface="+mn-ea"/>
              </a:rPr>
              <a:t>：</a:t>
            </a:r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op_submit</a:t>
            </a:r>
            <a:r>
              <a:rPr lang="zh-CN" altLang="en-US" sz="1200" dirty="0" smtClean="0">
                <a:latin typeface="+mn-ea"/>
              </a:rPr>
              <a:t>：构建</a:t>
            </a:r>
            <a:r>
              <a:rPr lang="en-US" altLang="zh-CN" sz="1200" dirty="0" smtClean="0">
                <a:latin typeface="+mn-ea"/>
              </a:rPr>
              <a:t>MOSDOp</a:t>
            </a:r>
            <a:r>
              <a:rPr lang="zh-CN" altLang="en-US" sz="1200" dirty="0" smtClean="0">
                <a:latin typeface="+mn-ea"/>
              </a:rPr>
              <a:t>发送给</a:t>
            </a:r>
            <a:r>
              <a:rPr lang="en-US" altLang="zh-CN" sz="1200" dirty="0" smtClean="0">
                <a:latin typeface="+mn-ea"/>
              </a:rPr>
              <a:t>OSD</a:t>
            </a:r>
          </a:p>
          <a:p>
            <a:r>
              <a:rPr lang="en-US" altLang="zh-CN" sz="1200" dirty="0" smtClean="0">
                <a:latin typeface="+mn-ea"/>
              </a:rPr>
              <a:t>pool_op_submit:</a:t>
            </a:r>
            <a:r>
              <a:rPr lang="zh-CN" altLang="en-US" sz="1200" dirty="0" smtClean="0">
                <a:latin typeface="+mn-ea"/>
              </a:rPr>
              <a:t> 构建</a:t>
            </a:r>
            <a:r>
              <a:rPr lang="en-US" altLang="zh-CN" sz="1200" dirty="0" smtClean="0">
                <a:latin typeface="+mn-ea"/>
              </a:rPr>
              <a:t>MPoolOp</a:t>
            </a:r>
            <a:r>
              <a:rPr lang="zh-CN" altLang="en-US" sz="1200" dirty="0" smtClean="0">
                <a:latin typeface="+mn-ea"/>
              </a:rPr>
              <a:t>发送到</a:t>
            </a:r>
            <a:r>
              <a:rPr lang="en-US" altLang="zh-CN" sz="1200" dirty="0" smtClean="0">
                <a:latin typeface="+mn-ea"/>
              </a:rPr>
              <a:t>Monitor</a:t>
            </a:r>
          </a:p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4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 smtClean="0">
                <a:latin typeface="+mn-ea"/>
              </a:rPr>
              <a:t>MonClient</a:t>
            </a:r>
            <a:r>
              <a:rPr lang="zh-CN" altLang="en-US" sz="1200" dirty="0" smtClean="0">
                <a:latin typeface="+mn-ea"/>
              </a:rPr>
              <a:t>核心接口：</a:t>
            </a:r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sub_want</a:t>
            </a:r>
            <a:r>
              <a:rPr lang="zh-CN" altLang="en-US" sz="1200" dirty="0" smtClean="0">
                <a:latin typeface="+mn-ea"/>
              </a:rPr>
              <a:t>：获取</a:t>
            </a:r>
            <a:r>
              <a:rPr lang="en-US" altLang="zh-CN" sz="1200" dirty="0" smtClean="0">
                <a:latin typeface="+mn-ea"/>
              </a:rPr>
              <a:t>cluster</a:t>
            </a:r>
            <a:r>
              <a:rPr lang="zh-CN" altLang="en-US" sz="1200" dirty="0" smtClean="0">
                <a:latin typeface="+mn-ea"/>
              </a:rPr>
              <a:t> </a:t>
            </a:r>
            <a:r>
              <a:rPr lang="en-US" altLang="zh-CN" sz="1200" dirty="0" smtClean="0">
                <a:latin typeface="+mn-ea"/>
              </a:rPr>
              <a:t>map</a:t>
            </a:r>
            <a:r>
              <a:rPr lang="zh-CN" altLang="en-US" sz="1200" dirty="0" smtClean="0">
                <a:latin typeface="+mn-ea"/>
              </a:rPr>
              <a:t>接口；</a:t>
            </a:r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start_mon_command</a:t>
            </a:r>
            <a:r>
              <a:rPr lang="zh-CN" altLang="en-US" sz="1200" dirty="0" smtClean="0">
                <a:latin typeface="+mn-ea"/>
              </a:rPr>
              <a:t>：命令行处理</a:t>
            </a:r>
            <a:r>
              <a:rPr lang="zh-CN" altLang="en-US" sz="1200" dirty="0">
                <a:latin typeface="+mn-ea"/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4102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160" y="452669"/>
            <a:ext cx="3505768" cy="747124"/>
          </a:xfrm>
          <a:prstGeom prst="rect">
            <a:avLst/>
          </a:prstGeom>
          <a:noFill/>
        </p:spPr>
        <p:txBody>
          <a:bodyPr wrap="none" lIns="0" tIns="0" rIns="0" bIns="28698" rtlCol="0">
            <a:spAutoFit/>
          </a:bodyPr>
          <a:lstStyle/>
          <a:p>
            <a:pPr>
              <a:lnSpc>
                <a:spcPts val="5587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CEPH 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核心模块简述</a:t>
            </a:r>
            <a:endParaRPr lang="en-US" altLang="zh-CN" sz="3200" b="1" dirty="0">
              <a:solidFill>
                <a:srgbClr val="FF0000"/>
              </a:solidFill>
              <a:latin typeface="+mj-ea"/>
              <a:ea typeface="+mj-ea"/>
              <a:cs typeface="华文宋体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161" y="1448835"/>
            <a:ext cx="16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Monitor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8160" y="2116866"/>
            <a:ext cx="267366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1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 smtClean="0">
                <a:latin typeface="+mn-ea"/>
              </a:rPr>
              <a:t>Monitor</a:t>
            </a:r>
            <a:r>
              <a:rPr lang="zh-CN" altLang="zh-CN" sz="1200" dirty="0">
                <a:latin typeface="+mn-ea"/>
              </a:rPr>
              <a:t>内部使用一套</a:t>
            </a:r>
            <a:r>
              <a:rPr lang="en-US" altLang="zh-CN" sz="1200" dirty="0">
                <a:latin typeface="+mn-ea"/>
              </a:rPr>
              <a:t>Paxos</a:t>
            </a:r>
            <a:r>
              <a:rPr lang="zh-CN" altLang="zh-CN" sz="1200" dirty="0">
                <a:latin typeface="+mn-ea"/>
              </a:rPr>
              <a:t>来实现各种数据的更新，所以所有继承自</a:t>
            </a:r>
            <a:r>
              <a:rPr lang="en-US" altLang="zh-CN" sz="1200" dirty="0">
                <a:latin typeface="+mn-ea"/>
              </a:rPr>
              <a:t>PaxosService</a:t>
            </a:r>
            <a:r>
              <a:rPr lang="zh-CN" altLang="zh-CN" sz="1200" dirty="0">
                <a:latin typeface="+mn-ea"/>
              </a:rPr>
              <a:t>的</a:t>
            </a:r>
            <a:r>
              <a:rPr lang="en-US" altLang="zh-CN" sz="1200" dirty="0">
                <a:latin typeface="+mn-ea"/>
              </a:rPr>
              <a:t>Monitor</a:t>
            </a:r>
            <a:r>
              <a:rPr lang="zh-CN" altLang="zh-CN" sz="1200" dirty="0">
                <a:latin typeface="+mn-ea"/>
              </a:rPr>
              <a:t>实现数据更新时需要通过</a:t>
            </a:r>
            <a:r>
              <a:rPr lang="en-US" altLang="zh-CN" sz="1200" dirty="0">
                <a:latin typeface="+mn-ea"/>
              </a:rPr>
              <a:t>Paxos</a:t>
            </a:r>
            <a:r>
              <a:rPr lang="zh-CN" altLang="zh-CN" sz="1200" dirty="0">
                <a:latin typeface="+mn-ea"/>
              </a:rPr>
              <a:t>达成一致后才能进行</a:t>
            </a:r>
            <a:r>
              <a:rPr lang="zh-CN" altLang="zh-CN" sz="1200" dirty="0" smtClean="0">
                <a:latin typeface="+mn-ea"/>
              </a:rPr>
              <a:t>；</a:t>
            </a:r>
            <a:endParaRPr lang="en-US" altLang="zh-CN" sz="1200" dirty="0" smtClean="0">
              <a:latin typeface="+mn-ea"/>
            </a:endParaRPr>
          </a:p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2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 smtClean="0">
                <a:latin typeface="+mn-ea"/>
              </a:rPr>
              <a:t>PaxosService</a:t>
            </a:r>
            <a:r>
              <a:rPr lang="zh-CN" altLang="zh-CN" sz="1200" dirty="0">
                <a:latin typeface="+mn-ea"/>
              </a:rPr>
              <a:t>的</a:t>
            </a:r>
            <a:r>
              <a:rPr lang="en-US" altLang="zh-CN" sz="1200" dirty="0">
                <a:latin typeface="+mn-ea"/>
              </a:rPr>
              <a:t>dispatch</a:t>
            </a:r>
            <a:r>
              <a:rPr lang="zh-CN" altLang="zh-CN" sz="1200" dirty="0">
                <a:latin typeface="+mn-ea"/>
              </a:rPr>
              <a:t>内部调用子类的</a:t>
            </a:r>
            <a:r>
              <a:rPr lang="en-US" altLang="zh-CN" sz="1200" dirty="0">
                <a:latin typeface="+mn-ea"/>
              </a:rPr>
              <a:t>preprocess_query</a:t>
            </a:r>
            <a:r>
              <a:rPr lang="zh-CN" altLang="zh-CN" sz="1200" dirty="0">
                <a:latin typeface="+mn-ea"/>
              </a:rPr>
              <a:t>进行查询相关操作，如果非查询类处理，再调用子类的</a:t>
            </a:r>
            <a:r>
              <a:rPr lang="en-US" altLang="zh-CN" sz="1200" dirty="0">
                <a:latin typeface="+mn-ea"/>
              </a:rPr>
              <a:t>prepare_update</a:t>
            </a:r>
            <a:r>
              <a:rPr lang="zh-CN" altLang="zh-CN" sz="1200" dirty="0">
                <a:latin typeface="+mn-ea"/>
              </a:rPr>
              <a:t>接口实现数据的更新，所以子类</a:t>
            </a:r>
            <a:r>
              <a:rPr lang="en-US" altLang="zh-CN" sz="1200" dirty="0">
                <a:latin typeface="+mn-ea"/>
              </a:rPr>
              <a:t>Monitor</a:t>
            </a:r>
            <a:r>
              <a:rPr lang="zh-CN" altLang="zh-CN" sz="1200" dirty="0">
                <a:latin typeface="+mn-ea"/>
              </a:rPr>
              <a:t>实现两个接口来处理相关的业务消息</a:t>
            </a:r>
            <a:endParaRPr lang="zh-CN" altLang="en-US" sz="1200" dirty="0">
              <a:latin typeface="+mn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227086"/>
              </p:ext>
            </p:extLst>
          </p:nvPr>
        </p:nvGraphicFramePr>
        <p:xfrm>
          <a:off x="3023828" y="2194380"/>
          <a:ext cx="5957593" cy="329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4" imgW="6635160" imgH="2441160" progId="Visio.Drawing.11">
                  <p:embed/>
                </p:oleObj>
              </mc:Choice>
              <mc:Fallback>
                <p:oleObj name="Visio" r:id="rId4" imgW="6635160" imgH="24411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23828" y="2194380"/>
                        <a:ext cx="5957593" cy="3298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1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160" y="452669"/>
            <a:ext cx="3505768" cy="747124"/>
          </a:xfrm>
          <a:prstGeom prst="rect">
            <a:avLst/>
          </a:prstGeom>
          <a:noFill/>
        </p:spPr>
        <p:txBody>
          <a:bodyPr wrap="none" lIns="0" tIns="0" rIns="0" bIns="28698" rtlCol="0">
            <a:spAutoFit/>
          </a:bodyPr>
          <a:lstStyle/>
          <a:p>
            <a:pPr>
              <a:lnSpc>
                <a:spcPts val="5587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CEPH 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核心模块简述</a:t>
            </a:r>
            <a:endParaRPr lang="en-US" altLang="zh-CN" sz="3200" b="1" dirty="0">
              <a:solidFill>
                <a:srgbClr val="FF0000"/>
              </a:solidFill>
              <a:latin typeface="+mj-ea"/>
              <a:ea typeface="+mj-ea"/>
              <a:cs typeface="华文宋体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161" y="1448835"/>
            <a:ext cx="16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OSD</a:t>
            </a:r>
            <a:r>
              <a:rPr lang="zh-CN" altLang="en-US" dirty="0" smtClean="0"/>
              <a:t>架构</a:t>
            </a:r>
            <a:endParaRPr lang="en-US" altLang="zh-CN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867118"/>
              </p:ext>
            </p:extLst>
          </p:nvPr>
        </p:nvGraphicFramePr>
        <p:xfrm>
          <a:off x="2951821" y="1442468"/>
          <a:ext cx="5441503" cy="5226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Visio" r:id="rId3" imgW="2993040" imgH="2156040" progId="Visio.Drawing.11">
                  <p:embed/>
                </p:oleObj>
              </mc:Choice>
              <mc:Fallback>
                <p:oleObj name="Visio" r:id="rId3" imgW="2993040" imgH="21560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1821" y="1442468"/>
                        <a:ext cx="5441503" cy="5226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9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160" y="452669"/>
            <a:ext cx="3505768" cy="747124"/>
          </a:xfrm>
          <a:prstGeom prst="rect">
            <a:avLst/>
          </a:prstGeom>
          <a:noFill/>
        </p:spPr>
        <p:txBody>
          <a:bodyPr wrap="none" lIns="0" tIns="0" rIns="0" bIns="28698" rtlCol="0">
            <a:spAutoFit/>
          </a:bodyPr>
          <a:lstStyle/>
          <a:p>
            <a:pPr>
              <a:lnSpc>
                <a:spcPts val="5587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CEPH 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核心模块简述</a:t>
            </a:r>
            <a:endParaRPr lang="en-US" altLang="zh-CN" sz="3200" b="1" dirty="0">
              <a:solidFill>
                <a:srgbClr val="FF0000"/>
              </a:solidFill>
              <a:latin typeface="+mj-ea"/>
              <a:ea typeface="+mj-ea"/>
              <a:cs typeface="华文宋体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161" y="1448835"/>
            <a:ext cx="16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PG&amp;OSD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161" y="1941277"/>
            <a:ext cx="3465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1</a:t>
            </a:r>
            <a:r>
              <a:rPr lang="zh-CN" altLang="en-US" sz="1200" dirty="0" smtClean="0">
                <a:latin typeface="+mn-ea"/>
              </a:rPr>
              <a:t>、在</a:t>
            </a:r>
            <a:r>
              <a:rPr lang="en-US" altLang="zh-CN" sz="1200" dirty="0">
                <a:latin typeface="+mn-ea"/>
              </a:rPr>
              <a:t>Ceph</a:t>
            </a:r>
            <a:r>
              <a:rPr lang="zh-CN" altLang="en-US" sz="1200" dirty="0">
                <a:latin typeface="+mn-ea"/>
              </a:rPr>
              <a:t>的算法设计中，</a:t>
            </a:r>
            <a:r>
              <a:rPr lang="en-US" altLang="zh-CN" sz="1200" dirty="0">
                <a:latin typeface="+mn-ea"/>
              </a:rPr>
              <a:t>PG</a:t>
            </a:r>
            <a:r>
              <a:rPr lang="zh-CN" altLang="en-US" sz="1200" dirty="0">
                <a:latin typeface="+mn-ea"/>
              </a:rPr>
              <a:t>是一个对象的</a:t>
            </a:r>
            <a:r>
              <a:rPr lang="zh-CN" altLang="en-US" sz="1200" dirty="0" smtClean="0">
                <a:latin typeface="+mn-ea"/>
              </a:rPr>
              <a:t>集合。</a:t>
            </a:r>
            <a:r>
              <a:rPr lang="zh-CN" altLang="en-US" sz="1200" dirty="0">
                <a:latin typeface="+mn-ea"/>
              </a:rPr>
              <a:t>而在</a:t>
            </a:r>
            <a:r>
              <a:rPr lang="en-US" altLang="zh-CN" sz="1200" dirty="0">
                <a:latin typeface="+mn-ea"/>
              </a:rPr>
              <a:t>Ceph</a:t>
            </a:r>
            <a:r>
              <a:rPr lang="zh-CN" altLang="en-US" sz="1200" dirty="0">
                <a:latin typeface="+mn-ea"/>
              </a:rPr>
              <a:t>的软件设计中，</a:t>
            </a:r>
            <a:r>
              <a:rPr lang="en-US" altLang="zh-CN" sz="1200" dirty="0">
                <a:latin typeface="+mn-ea"/>
              </a:rPr>
              <a:t>PG</a:t>
            </a:r>
            <a:r>
              <a:rPr lang="zh-CN" altLang="en-US" sz="1200" dirty="0">
                <a:latin typeface="+mn-ea"/>
              </a:rPr>
              <a:t>是</a:t>
            </a:r>
            <a:r>
              <a:rPr lang="en-US" altLang="zh-CN" sz="1200" dirty="0">
                <a:latin typeface="+mn-ea"/>
              </a:rPr>
              <a:t>osd</a:t>
            </a:r>
            <a:r>
              <a:rPr lang="zh-CN" altLang="en-US" sz="1200" dirty="0">
                <a:latin typeface="+mn-ea"/>
              </a:rPr>
              <a:t>中处理</a:t>
            </a:r>
            <a:r>
              <a:rPr lang="en-US" altLang="zh-CN" sz="1200" dirty="0">
                <a:latin typeface="+mn-ea"/>
              </a:rPr>
              <a:t>IO</a:t>
            </a:r>
            <a:r>
              <a:rPr lang="zh-CN" altLang="en-US" sz="1200" dirty="0">
                <a:latin typeface="+mn-ea"/>
              </a:rPr>
              <a:t>的类，即属于某一个</a:t>
            </a:r>
            <a:r>
              <a:rPr lang="en-US" altLang="zh-CN" sz="1200" dirty="0">
                <a:latin typeface="+mn-ea"/>
              </a:rPr>
              <a:t>PG</a:t>
            </a:r>
            <a:r>
              <a:rPr lang="zh-CN" altLang="en-US" sz="1200" dirty="0">
                <a:latin typeface="+mn-ea"/>
              </a:rPr>
              <a:t>的对象的请求，全部由该对象对应的</a:t>
            </a:r>
            <a:r>
              <a:rPr lang="en-US" altLang="zh-CN" sz="1200" dirty="0">
                <a:latin typeface="+mn-ea"/>
              </a:rPr>
              <a:t>PG</a:t>
            </a:r>
            <a:r>
              <a:rPr lang="zh-CN" altLang="en-US" sz="1200" dirty="0">
                <a:latin typeface="+mn-ea"/>
              </a:rPr>
              <a:t>类的实例进行处理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 smtClean="0">
              <a:latin typeface="+mn-ea"/>
            </a:endParaRPr>
          </a:p>
          <a:p>
            <a:endParaRPr lang="en-US" altLang="zh-CN" sz="1200" dirty="0" smtClean="0">
              <a:latin typeface="+mn-ea"/>
            </a:endParaRPr>
          </a:p>
          <a:p>
            <a:pPr fontAlgn="base"/>
            <a:r>
              <a:rPr lang="en-US" altLang="zh-CN" sz="1200" dirty="0">
                <a:latin typeface="+mn-ea"/>
              </a:rPr>
              <a:t>2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zh-CN" altLang="en-US" sz="1200" dirty="0"/>
              <a:t>相对于</a:t>
            </a:r>
            <a:r>
              <a:rPr lang="en-US" altLang="zh-CN" sz="1200" dirty="0"/>
              <a:t>PG</a:t>
            </a:r>
            <a:r>
              <a:rPr lang="zh-CN" altLang="en-US" sz="1200" dirty="0"/>
              <a:t>，</a:t>
            </a:r>
            <a:r>
              <a:rPr lang="en-US" altLang="zh-CN" sz="1200" dirty="0"/>
              <a:t>OSD</a:t>
            </a:r>
            <a:r>
              <a:rPr lang="zh-CN" altLang="en-US" sz="1200" dirty="0"/>
              <a:t>实际扮演了一个服务者的角色，即为</a:t>
            </a:r>
            <a:r>
              <a:rPr lang="en-US" altLang="zh-CN" sz="1200" dirty="0"/>
              <a:t>PG</a:t>
            </a:r>
            <a:r>
              <a:rPr lang="zh-CN" altLang="en-US" sz="1200" dirty="0"/>
              <a:t>提供了以下服务：</a:t>
            </a:r>
          </a:p>
          <a:p>
            <a:pPr fontAlgn="base"/>
            <a:r>
              <a:rPr lang="zh-CN" altLang="en-US" sz="1200" dirty="0"/>
              <a:t>本地存储：通过调用</a:t>
            </a:r>
            <a:r>
              <a:rPr lang="en-US" altLang="zh-CN" sz="1200" dirty="0"/>
              <a:t>os</a:t>
            </a:r>
            <a:r>
              <a:rPr lang="zh-CN" altLang="en-US" sz="1200" dirty="0"/>
              <a:t>模块完成</a:t>
            </a:r>
          </a:p>
          <a:p>
            <a:pPr fontAlgn="base"/>
            <a:r>
              <a:rPr lang="zh-CN" altLang="en-US" sz="1200" dirty="0"/>
              <a:t>消息通讯：通过调用</a:t>
            </a:r>
            <a:r>
              <a:rPr lang="en-US" altLang="zh-CN" sz="1200" dirty="0"/>
              <a:t>msg</a:t>
            </a:r>
            <a:r>
              <a:rPr lang="zh-CN" altLang="en-US" sz="1200" dirty="0"/>
              <a:t>模块完成</a:t>
            </a:r>
          </a:p>
          <a:p>
            <a:pPr fontAlgn="base"/>
            <a:r>
              <a:rPr lang="zh-CN" altLang="en-US" sz="1200" dirty="0"/>
              <a:t>线程池：包括处理</a:t>
            </a:r>
            <a:r>
              <a:rPr lang="en-US" altLang="zh-CN" sz="1200" dirty="0"/>
              <a:t>IO</a:t>
            </a:r>
            <a:r>
              <a:rPr lang="zh-CN" altLang="en-US" sz="1200" dirty="0"/>
              <a:t>、处理故障、处理</a:t>
            </a:r>
            <a:r>
              <a:rPr lang="en-US" altLang="zh-CN" sz="1200" dirty="0" smtClean="0"/>
              <a:t>Scrub</a:t>
            </a:r>
            <a:r>
              <a:rPr lang="zh-CN" altLang="en-US" sz="1200" dirty="0" smtClean="0"/>
              <a:t>等</a:t>
            </a:r>
            <a:r>
              <a:rPr lang="zh-CN" altLang="en-US" sz="1200" dirty="0"/>
              <a:t>的多个线程池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fontAlgn="base"/>
            <a:r>
              <a:rPr lang="en-US" altLang="zh-CN" sz="1200" dirty="0"/>
              <a:t>Ceph</a:t>
            </a:r>
            <a:r>
              <a:rPr lang="zh-CN" altLang="en-US" sz="1200" dirty="0"/>
              <a:t>的设计中，</a:t>
            </a:r>
            <a:r>
              <a:rPr lang="en-US" altLang="zh-CN" sz="1200" dirty="0" smtClean="0"/>
              <a:t>PG</a:t>
            </a:r>
            <a:r>
              <a:rPr lang="zh-CN" altLang="en-US" sz="1200" dirty="0" smtClean="0"/>
              <a:t>通过</a:t>
            </a:r>
            <a:r>
              <a:rPr lang="en-US" altLang="zh-CN" sz="1200" dirty="0"/>
              <a:t>OSDService</a:t>
            </a:r>
            <a:r>
              <a:rPr lang="zh-CN" altLang="en-US" sz="1200" dirty="0"/>
              <a:t>这个中间类访问</a:t>
            </a:r>
            <a:r>
              <a:rPr lang="en-US" altLang="zh-CN" sz="1200" dirty="0"/>
              <a:t>OSD</a:t>
            </a:r>
            <a:r>
              <a:rPr lang="zh-CN" altLang="en-US" sz="1200" dirty="0"/>
              <a:t>提供的各种</a:t>
            </a:r>
            <a:r>
              <a:rPr lang="zh-CN" altLang="en-US" sz="1200" dirty="0" smtClean="0"/>
              <a:t>“服务”；</a:t>
            </a:r>
            <a:endParaRPr lang="en-US" altLang="zh-CN" sz="1200" dirty="0" smtClean="0"/>
          </a:p>
          <a:p>
            <a:endParaRPr lang="zh-CN" altLang="en-US" sz="1200" dirty="0">
              <a:latin typeface="+mn-ea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985741"/>
              </p:ext>
            </p:extLst>
          </p:nvPr>
        </p:nvGraphicFramePr>
        <p:xfrm>
          <a:off x="3851921" y="2132856"/>
          <a:ext cx="5220580" cy="3282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Visio" r:id="rId3" imgW="2386800" imgH="934200" progId="Visio.Drawing.11">
                  <p:embed/>
                </p:oleObj>
              </mc:Choice>
              <mc:Fallback>
                <p:oleObj name="Visio" r:id="rId3" imgW="2386800" imgH="9342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921" y="2132856"/>
                        <a:ext cx="5220580" cy="3282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67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160" y="452669"/>
            <a:ext cx="3505768" cy="747124"/>
          </a:xfrm>
          <a:prstGeom prst="rect">
            <a:avLst/>
          </a:prstGeom>
          <a:noFill/>
        </p:spPr>
        <p:txBody>
          <a:bodyPr wrap="none" lIns="0" tIns="0" rIns="0" bIns="28698" rtlCol="0">
            <a:spAutoFit/>
          </a:bodyPr>
          <a:lstStyle/>
          <a:p>
            <a:pPr>
              <a:lnSpc>
                <a:spcPts val="5587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CEPH 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核心模块简述</a:t>
            </a:r>
            <a:endParaRPr lang="en-US" altLang="zh-CN" sz="3200" b="1" dirty="0">
              <a:solidFill>
                <a:srgbClr val="FF0000"/>
              </a:solidFill>
              <a:latin typeface="+mj-ea"/>
              <a:ea typeface="+mj-ea"/>
              <a:cs typeface="华文宋体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160" y="1448835"/>
            <a:ext cx="134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PG</a:t>
            </a:r>
            <a:r>
              <a:rPr lang="zh-CN" altLang="en-US" dirty="0" smtClean="0"/>
              <a:t>设计</a:t>
            </a:r>
            <a:endParaRPr lang="en-US" altLang="zh-CN" dirty="0" smtClean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886271"/>
              </p:ext>
            </p:extLst>
          </p:nvPr>
        </p:nvGraphicFramePr>
        <p:xfrm>
          <a:off x="3678349" y="2612910"/>
          <a:ext cx="5375775" cy="2784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Visio" r:id="rId3" imgW="3589560" imgH="1168560" progId="Visio.Drawing.11">
                  <p:embed/>
                </p:oleObj>
              </mc:Choice>
              <mc:Fallback>
                <p:oleObj name="Visio" r:id="rId3" imgW="3589560" imgH="1168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8349" y="2612910"/>
                        <a:ext cx="5375775" cy="2784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8160" y="2310609"/>
            <a:ext cx="3213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1</a:t>
            </a:r>
            <a:r>
              <a:rPr lang="zh-CN" altLang="en-US" sz="1200" dirty="0" smtClean="0">
                <a:latin typeface="+mn-ea"/>
              </a:rPr>
              <a:t>、实际</a:t>
            </a:r>
            <a:r>
              <a:rPr lang="zh-CN" altLang="en-US" sz="1200" dirty="0">
                <a:latin typeface="+mn-ea"/>
              </a:rPr>
              <a:t>副本和纠删的逻辑区别被推到了一个</a:t>
            </a:r>
            <a:r>
              <a:rPr lang="en-US" altLang="zh-CN" sz="1200" dirty="0">
                <a:latin typeface="+mn-ea"/>
              </a:rPr>
              <a:t>ReplicatePG</a:t>
            </a:r>
            <a:r>
              <a:rPr lang="zh-CN" altLang="en-US" sz="1200" dirty="0">
                <a:latin typeface="+mn-ea"/>
              </a:rPr>
              <a:t>下的一个新的层次，即</a:t>
            </a:r>
            <a:r>
              <a:rPr lang="en-US" altLang="zh-CN" sz="1200" dirty="0">
                <a:latin typeface="+mn-ea"/>
              </a:rPr>
              <a:t>PGBackend</a:t>
            </a:r>
            <a:r>
              <a:rPr lang="zh-CN" altLang="en-US" sz="1200" dirty="0">
                <a:latin typeface="+mn-ea"/>
              </a:rPr>
              <a:t>层。</a:t>
            </a:r>
            <a:r>
              <a:rPr lang="en-US" altLang="zh-CN" sz="1200" dirty="0">
                <a:latin typeface="+mn-ea"/>
              </a:rPr>
              <a:t>ReplicatePG</a:t>
            </a:r>
            <a:r>
              <a:rPr lang="zh-CN" altLang="en-US" sz="1200" dirty="0">
                <a:latin typeface="+mn-ea"/>
              </a:rPr>
              <a:t>通过实现不同的</a:t>
            </a:r>
            <a:r>
              <a:rPr lang="en-US" altLang="zh-CN" sz="1200" dirty="0">
                <a:latin typeface="+mn-ea"/>
              </a:rPr>
              <a:t>PGBackend</a:t>
            </a:r>
            <a:r>
              <a:rPr lang="zh-CN" altLang="en-US" sz="1200" dirty="0">
                <a:latin typeface="+mn-ea"/>
              </a:rPr>
              <a:t>来区分纠删码和副本，即提供</a:t>
            </a:r>
            <a:r>
              <a:rPr lang="en-US" altLang="zh-CN" sz="1200" dirty="0">
                <a:latin typeface="+mn-ea"/>
              </a:rPr>
              <a:t>RPGBackend</a:t>
            </a:r>
            <a:r>
              <a:rPr lang="zh-CN" altLang="en-US" sz="1200" dirty="0">
                <a:latin typeface="+mn-ea"/>
              </a:rPr>
              <a:t>支持副本，提供</a:t>
            </a:r>
            <a:r>
              <a:rPr lang="en-US" altLang="zh-CN" sz="1200" dirty="0">
                <a:latin typeface="+mn-ea"/>
              </a:rPr>
              <a:t>ECBackend</a:t>
            </a:r>
            <a:r>
              <a:rPr lang="zh-CN" altLang="en-US" sz="1200" dirty="0">
                <a:latin typeface="+mn-ea"/>
              </a:rPr>
              <a:t>支持纠删码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 smtClean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2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RPGBackend</a:t>
            </a:r>
            <a:r>
              <a:rPr lang="zh-CN" altLang="en-US" sz="1200" dirty="0">
                <a:latin typeface="+mn-ea"/>
              </a:rPr>
              <a:t>实际是将</a:t>
            </a:r>
            <a:r>
              <a:rPr lang="en-US" altLang="zh-CN" sz="1200" dirty="0">
                <a:latin typeface="+mn-ea"/>
              </a:rPr>
              <a:t>ReplicatedPG</a:t>
            </a:r>
            <a:r>
              <a:rPr lang="zh-CN" altLang="en-US" sz="1200" dirty="0">
                <a:latin typeface="+mn-ea"/>
              </a:rPr>
              <a:t>中的一部分代码提取了</a:t>
            </a:r>
            <a:r>
              <a:rPr lang="zh-CN" altLang="en-US" sz="1200" dirty="0" smtClean="0">
                <a:latin typeface="+mn-ea"/>
              </a:rPr>
              <a:t>出来，</a:t>
            </a:r>
            <a:r>
              <a:rPr lang="zh-CN" altLang="en-US" sz="1200" dirty="0">
                <a:latin typeface="+mn-ea"/>
              </a:rPr>
              <a:t>为了重用</a:t>
            </a:r>
            <a:r>
              <a:rPr lang="en-US" altLang="zh-CN" sz="1200" dirty="0">
                <a:latin typeface="+mn-ea"/>
              </a:rPr>
              <a:t>ReplicatePG</a:t>
            </a:r>
            <a:r>
              <a:rPr lang="zh-CN" altLang="en-US" sz="1200" dirty="0">
                <a:latin typeface="+mn-ea"/>
              </a:rPr>
              <a:t>中的代码，又提出了</a:t>
            </a:r>
            <a:r>
              <a:rPr lang="en-US" altLang="zh-CN" sz="1200" dirty="0">
                <a:latin typeface="+mn-ea"/>
              </a:rPr>
              <a:t>Listener</a:t>
            </a:r>
            <a:r>
              <a:rPr lang="zh-CN" altLang="en-US" sz="1200" dirty="0">
                <a:latin typeface="+mn-ea"/>
              </a:rPr>
              <a:t>的</a:t>
            </a:r>
            <a:r>
              <a:rPr lang="zh-CN" altLang="en-US" sz="1200" dirty="0" smtClean="0">
                <a:latin typeface="+mn-ea"/>
              </a:rPr>
              <a:t>概念，</a:t>
            </a:r>
            <a:r>
              <a:rPr lang="zh-CN" altLang="en-US" sz="1200" dirty="0">
                <a:latin typeface="+mn-ea"/>
              </a:rPr>
              <a:t>实际是将</a:t>
            </a:r>
            <a:r>
              <a:rPr lang="en-US" altLang="zh-CN" sz="1200" dirty="0">
                <a:latin typeface="+mn-ea"/>
              </a:rPr>
              <a:t>ReplicatePG</a:t>
            </a:r>
            <a:r>
              <a:rPr lang="zh-CN" altLang="en-US" sz="1200" dirty="0">
                <a:latin typeface="+mn-ea"/>
              </a:rPr>
              <a:t>中的可被重用的部分提取了出来，这样</a:t>
            </a:r>
            <a:r>
              <a:rPr lang="en-US" altLang="zh-CN" sz="1200" dirty="0">
                <a:latin typeface="+mn-ea"/>
              </a:rPr>
              <a:t>ECBackend</a:t>
            </a:r>
            <a:r>
              <a:rPr lang="zh-CN" altLang="en-US" sz="1200" dirty="0">
                <a:latin typeface="+mn-ea"/>
              </a:rPr>
              <a:t>和</a:t>
            </a:r>
            <a:r>
              <a:rPr lang="en-US" altLang="zh-CN" sz="1200" dirty="0">
                <a:latin typeface="+mn-ea"/>
              </a:rPr>
              <a:t>RPGBackend</a:t>
            </a:r>
            <a:r>
              <a:rPr lang="zh-CN" altLang="en-US" sz="1200" dirty="0">
                <a:latin typeface="+mn-ea"/>
              </a:rPr>
              <a:t>就可以调用</a:t>
            </a:r>
            <a:r>
              <a:rPr lang="en-US" altLang="zh-CN" sz="1200" dirty="0">
                <a:latin typeface="+mn-ea"/>
              </a:rPr>
              <a:t>ReplicatePG</a:t>
            </a:r>
            <a:r>
              <a:rPr lang="zh-CN" altLang="en-US" sz="1200" dirty="0">
                <a:latin typeface="+mn-ea"/>
              </a:rPr>
              <a:t>中的部分公有逻辑了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 smtClean="0">
              <a:latin typeface="+mn-ea"/>
            </a:endParaRPr>
          </a:p>
          <a:p>
            <a:endParaRPr lang="en-US" altLang="zh-CN" sz="1200" dirty="0" smtClean="0">
              <a:latin typeface="+mn-ea"/>
            </a:endParaRPr>
          </a:p>
          <a:p>
            <a:endParaRPr lang="en-US" altLang="zh-CN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02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1658</Words>
  <Application>Microsoft Office PowerPoint</Application>
  <PresentationFormat>全屏显示(4:3)</PresentationFormat>
  <Paragraphs>407</Paragraphs>
  <Slides>23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主题</vt:lpstr>
      <vt:lpstr>Visio</vt:lpstr>
      <vt:lpstr>CEPH 源码初探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TODO: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CEPH 源码初探</dc:title>
  <dc:creator>chenxiaowei 11245 (RD)</dc:creator>
  <cp:lastModifiedBy>chenxiaowei 11245</cp:lastModifiedBy>
  <cp:revision>3</cp:revision>
  <dcterms:created xsi:type="dcterms:W3CDTF">2016-04-14T01:30:14Z</dcterms:created>
  <dcterms:modified xsi:type="dcterms:W3CDTF">2016-04-14T01:38:11Z</dcterms:modified>
</cp:coreProperties>
</file>